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34" r:id="rId62"/>
    <p:sldId id="335" r:id="rId63"/>
    <p:sldId id="336" r:id="rId64"/>
    <p:sldId id="337" r:id="rId65"/>
    <p:sldId id="338" r:id="rId66"/>
    <p:sldId id="339" r:id="rId67"/>
    <p:sldId id="340" r:id="rId68"/>
    <p:sldId id="341" r:id="rId69"/>
    <p:sldId id="342" r:id="rId70"/>
    <p:sldId id="343"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981E"/>
    <a:srgbClr val="99D52D"/>
    <a:srgbClr val="D842CD"/>
    <a:srgbClr val="F42212"/>
    <a:srgbClr val="D91F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85" autoAdjust="0"/>
    <p:restoredTop sz="90929"/>
  </p:normalViewPr>
  <p:slideViewPr>
    <p:cSldViewPr>
      <p:cViewPr varScale="1">
        <p:scale>
          <a:sx n="78" d="100"/>
          <a:sy n="78" d="100"/>
        </p:scale>
        <p:origin x="595"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44" d="100"/>
          <a:sy n="44" d="100"/>
        </p:scale>
        <p:origin x="-1454"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868CAFDB-F958-4A8E-BB0B-9D41B409010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b="0"/>
            </a:lvl1pPr>
          </a:lstStyle>
          <a:p>
            <a:endParaRPr lang="en-US" altLang="zh-CN"/>
          </a:p>
        </p:txBody>
      </p:sp>
      <p:sp>
        <p:nvSpPr>
          <p:cNvPr id="145411" name="Rectangle 3">
            <a:extLst>
              <a:ext uri="{FF2B5EF4-FFF2-40B4-BE49-F238E27FC236}">
                <a16:creationId xmlns:a16="http://schemas.microsoft.com/office/drawing/2014/main" id="{CF83F486-875B-4FB7-AE01-D95945A91D3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b="0"/>
            </a:lvl1pPr>
          </a:lstStyle>
          <a:p>
            <a:endParaRPr lang="en-US" altLang="zh-CN"/>
          </a:p>
        </p:txBody>
      </p:sp>
      <p:sp>
        <p:nvSpPr>
          <p:cNvPr id="145412" name="Rectangle 4">
            <a:extLst>
              <a:ext uri="{FF2B5EF4-FFF2-40B4-BE49-F238E27FC236}">
                <a16:creationId xmlns:a16="http://schemas.microsoft.com/office/drawing/2014/main" id="{66275BE7-08AE-4032-8716-448AD52C870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5413" name="Rectangle 5">
            <a:extLst>
              <a:ext uri="{FF2B5EF4-FFF2-40B4-BE49-F238E27FC236}">
                <a16:creationId xmlns:a16="http://schemas.microsoft.com/office/drawing/2014/main" id="{1B4E87BA-9A86-4739-B6E7-F6DFD3DEEAB7}"/>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5414" name="Rectangle 6">
            <a:extLst>
              <a:ext uri="{FF2B5EF4-FFF2-40B4-BE49-F238E27FC236}">
                <a16:creationId xmlns:a16="http://schemas.microsoft.com/office/drawing/2014/main" id="{9833B577-6155-405B-BE5B-8A862CBBF25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b="0"/>
            </a:lvl1pPr>
          </a:lstStyle>
          <a:p>
            <a:endParaRPr lang="en-US" altLang="zh-CN"/>
          </a:p>
        </p:txBody>
      </p:sp>
      <p:sp>
        <p:nvSpPr>
          <p:cNvPr id="145415" name="Rectangle 7">
            <a:extLst>
              <a:ext uri="{FF2B5EF4-FFF2-40B4-BE49-F238E27FC236}">
                <a16:creationId xmlns:a16="http://schemas.microsoft.com/office/drawing/2014/main" id="{F25341E5-5FBB-43BA-8BD1-11E263DB558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b="0"/>
            </a:lvl1pPr>
          </a:lstStyle>
          <a:p>
            <a:fld id="{7EDD14E9-7CAD-4630-A6C2-0D2A1DF861D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ADF9B2-910B-4664-957D-D53BAAC93246}"/>
              </a:ext>
            </a:extLst>
          </p:cNvPr>
          <p:cNvSpPr>
            <a:spLocks noGrp="1" noChangeArrowheads="1"/>
          </p:cNvSpPr>
          <p:nvPr>
            <p:ph type="sldNum" sz="quarter" idx="5"/>
          </p:nvPr>
        </p:nvSpPr>
        <p:spPr>
          <a:ln/>
        </p:spPr>
        <p:txBody>
          <a:bodyPr/>
          <a:lstStyle/>
          <a:p>
            <a:fld id="{DB9773D4-2373-4839-B2B7-4A7596E39DBC}" type="slidenum">
              <a:rPr lang="en-US" altLang="zh-CN"/>
              <a:pPr/>
              <a:t>2</a:t>
            </a:fld>
            <a:endParaRPr lang="en-US" altLang="zh-CN"/>
          </a:p>
        </p:txBody>
      </p:sp>
      <p:sp>
        <p:nvSpPr>
          <p:cNvPr id="146434" name="Rectangle 2">
            <a:extLst>
              <a:ext uri="{FF2B5EF4-FFF2-40B4-BE49-F238E27FC236}">
                <a16:creationId xmlns:a16="http://schemas.microsoft.com/office/drawing/2014/main" id="{8725A8C1-B7AC-431C-A73A-4ACCC99187D1}"/>
              </a:ext>
            </a:extLst>
          </p:cNvPr>
          <p:cNvSpPr>
            <a:spLocks noGrp="1" noRot="1" noChangeAspect="1" noChangeArrowheads="1" noTextEdit="1"/>
          </p:cNvSpPr>
          <p:nvPr>
            <p:ph type="sldImg"/>
          </p:nvPr>
        </p:nvSpPr>
        <p:spPr>
          <a:xfrm>
            <a:off x="381000" y="685800"/>
            <a:ext cx="6096000" cy="3429000"/>
          </a:xfrm>
          <a:ln/>
        </p:spPr>
      </p:sp>
      <p:sp>
        <p:nvSpPr>
          <p:cNvPr id="146435" name="Rectangle 3">
            <a:extLst>
              <a:ext uri="{FF2B5EF4-FFF2-40B4-BE49-F238E27FC236}">
                <a16:creationId xmlns:a16="http://schemas.microsoft.com/office/drawing/2014/main" id="{88EB6991-8C68-486B-B043-9CE64E7FF970}"/>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08199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8515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295745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54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309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5C595F59-D6A8-4035-879C-C0BCACF03387}" type="slidenum">
              <a:rPr lang="en-US" altLang="zh-CN" smtClean="0"/>
              <a:pPr/>
              <a:t>‹#›</a:t>
            </a:fld>
            <a:endParaRPr lang="en-US" altLang="zh-CN" sz="1400"/>
          </a:p>
        </p:txBody>
      </p:sp>
    </p:spTree>
    <p:extLst>
      <p:ext uri="{BB962C8B-B14F-4D97-AF65-F5344CB8AC3E}">
        <p14:creationId xmlns:p14="http://schemas.microsoft.com/office/powerpoint/2010/main" val="323473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7BFDF3BE-FF1B-4667-BA6F-0BF1838B8250}" type="slidenum">
              <a:rPr lang="en-US" altLang="zh-CN" smtClean="0"/>
              <a:pPr/>
              <a:t>‹#›</a:t>
            </a:fld>
            <a:endParaRPr lang="en-US" altLang="zh-CN" sz="1400"/>
          </a:p>
        </p:txBody>
      </p:sp>
    </p:spTree>
    <p:extLst>
      <p:ext uri="{BB962C8B-B14F-4D97-AF65-F5344CB8AC3E}">
        <p14:creationId xmlns:p14="http://schemas.microsoft.com/office/powerpoint/2010/main" val="203349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r>
              <a:rPr lang="zh-CN" altLang="en-US"/>
              <a:t>单击图标添加表格</a:t>
            </a:r>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5C595F59-D6A8-4035-879C-C0BCACF03387}" type="slidenum">
              <a:rPr lang="en-US" altLang="zh-CN" smtClean="0"/>
              <a:pPr/>
              <a:t>‹#›</a:t>
            </a:fld>
            <a:endParaRPr lang="en-US" altLang="zh-CN" sz="1400"/>
          </a:p>
        </p:txBody>
      </p:sp>
    </p:spTree>
    <p:extLst>
      <p:ext uri="{BB962C8B-B14F-4D97-AF65-F5344CB8AC3E}">
        <p14:creationId xmlns:p14="http://schemas.microsoft.com/office/powerpoint/2010/main" val="112453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375827892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35.xml"/><Relationship Id="rId3" Type="http://schemas.openxmlformats.org/officeDocument/2006/relationships/slide" Target="slide11.xml"/><Relationship Id="rId7" Type="http://schemas.openxmlformats.org/officeDocument/2006/relationships/slide" Target="slide121.xm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103.xml"/><Relationship Id="rId5" Type="http://schemas.openxmlformats.org/officeDocument/2006/relationships/slide" Target="slide78.xml"/><Relationship Id="rId4" Type="http://schemas.openxmlformats.org/officeDocument/2006/relationships/slide" Target="slide28.xml"/><Relationship Id="rId9" Type="http://schemas.openxmlformats.org/officeDocument/2006/relationships/hyperlink" Target="../&#25945;&#26696;PPT/&#25945;&#26696;.ppt" TargetMode="External"/></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Text Box 59">
            <a:extLst>
              <a:ext uri="{FF2B5EF4-FFF2-40B4-BE49-F238E27FC236}">
                <a16:creationId xmlns:a16="http://schemas.microsoft.com/office/drawing/2014/main" id="{90C327BF-CFC0-46F0-8905-AAA57253C26E}"/>
              </a:ext>
            </a:extLst>
          </p:cNvPr>
          <p:cNvSpPr txBox="1">
            <a:spLocks noChangeArrowheads="1"/>
          </p:cNvSpPr>
          <p:nvPr/>
        </p:nvSpPr>
        <p:spPr bwMode="auto">
          <a:xfrm>
            <a:off x="2057400" y="838200"/>
            <a:ext cx="830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a:t>第</a:t>
            </a:r>
            <a:r>
              <a:rPr lang="en-US" altLang="zh-CN" sz="3600"/>
              <a:t>6</a:t>
            </a:r>
            <a:r>
              <a:rPr lang="zh-CN" altLang="en-US" sz="3600"/>
              <a:t>章  树和二叉树</a:t>
            </a:r>
          </a:p>
        </p:txBody>
      </p:sp>
      <p:sp>
        <p:nvSpPr>
          <p:cNvPr id="7228" name="Text Box 60">
            <a:extLst>
              <a:ext uri="{FF2B5EF4-FFF2-40B4-BE49-F238E27FC236}">
                <a16:creationId xmlns:a16="http://schemas.microsoft.com/office/drawing/2014/main" id="{98C2ED73-7A6C-4DFB-855B-058245BD5297}"/>
              </a:ext>
            </a:extLst>
          </p:cNvPr>
          <p:cNvSpPr txBox="1">
            <a:spLocks noChangeArrowheads="1"/>
          </p:cNvSpPr>
          <p:nvPr/>
        </p:nvSpPr>
        <p:spPr bwMode="auto">
          <a:xfrm>
            <a:off x="2057400" y="1600201"/>
            <a:ext cx="8458200" cy="497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hlinkClick r:id="rId2" action="ppaction://hlinksldjump"/>
              </a:rPr>
              <a:t>6.1 </a:t>
            </a:r>
            <a:r>
              <a:rPr lang="zh-CN" altLang="en-US" sz="3200">
                <a:hlinkClick r:id="rId2" action="ppaction://hlinksldjump"/>
              </a:rPr>
              <a:t>树的概念与定义</a:t>
            </a:r>
            <a:endParaRPr lang="zh-CN" altLang="en-US" sz="3200"/>
          </a:p>
          <a:p>
            <a:pPr>
              <a:spcBef>
                <a:spcPct val="50000"/>
              </a:spcBef>
            </a:pPr>
            <a:r>
              <a:rPr lang="en-US" altLang="zh-CN" sz="3200">
                <a:hlinkClick r:id="rId3" action="ppaction://hlinksldjump"/>
              </a:rPr>
              <a:t>6.2 </a:t>
            </a:r>
            <a:r>
              <a:rPr lang="zh-CN" altLang="en-US" sz="3200">
                <a:hlinkClick r:id="rId3" action="ppaction://hlinksldjump"/>
              </a:rPr>
              <a:t>二叉树</a:t>
            </a:r>
            <a:endParaRPr lang="zh-CN" altLang="en-US" sz="3200"/>
          </a:p>
          <a:p>
            <a:pPr>
              <a:spcBef>
                <a:spcPct val="50000"/>
              </a:spcBef>
            </a:pPr>
            <a:r>
              <a:rPr lang="en-US" altLang="zh-CN" sz="3200">
                <a:hlinkClick r:id="rId4" action="ppaction://hlinksldjump"/>
              </a:rPr>
              <a:t>6.3 </a:t>
            </a:r>
            <a:r>
              <a:rPr lang="zh-CN" altLang="en-US" sz="3200">
                <a:hlinkClick r:id="rId4" action="ppaction://hlinksldjump"/>
              </a:rPr>
              <a:t>二叉树的遍历与线索化</a:t>
            </a:r>
            <a:endParaRPr lang="zh-CN" altLang="en-US" sz="3200"/>
          </a:p>
          <a:p>
            <a:pPr>
              <a:spcBef>
                <a:spcPct val="50000"/>
              </a:spcBef>
            </a:pPr>
            <a:r>
              <a:rPr lang="en-US" altLang="zh-CN" sz="3200">
                <a:hlinkClick r:id="rId5" action="ppaction://hlinksldjump"/>
              </a:rPr>
              <a:t>6.4 </a:t>
            </a:r>
            <a:r>
              <a:rPr lang="zh-CN" altLang="en-US" sz="3200">
                <a:hlinkClick r:id="rId5" action="ppaction://hlinksldjump"/>
              </a:rPr>
              <a:t>树、森林和二叉树的关系</a:t>
            </a:r>
            <a:endParaRPr lang="zh-CN" altLang="en-US" sz="3200"/>
          </a:p>
          <a:p>
            <a:pPr>
              <a:spcBef>
                <a:spcPct val="50000"/>
              </a:spcBef>
            </a:pPr>
            <a:r>
              <a:rPr lang="en-US" altLang="zh-CN" sz="3200">
                <a:hlinkClick r:id="rId6" action="ppaction://hlinksldjump"/>
              </a:rPr>
              <a:t>6.5 </a:t>
            </a:r>
            <a:r>
              <a:rPr lang="zh-CN" altLang="en-US" sz="3200">
                <a:hlinkClick r:id="rId6" action="ppaction://hlinksldjump"/>
              </a:rPr>
              <a:t>哈夫曼树及其应用</a:t>
            </a:r>
            <a:endParaRPr lang="zh-CN" altLang="en-US" sz="3200"/>
          </a:p>
          <a:p>
            <a:pPr>
              <a:spcBef>
                <a:spcPct val="50000"/>
              </a:spcBef>
            </a:pPr>
            <a:r>
              <a:rPr lang="zh-CN" altLang="en-US" sz="3200"/>
              <a:t>*</a:t>
            </a:r>
            <a:r>
              <a:rPr lang="en-US" altLang="zh-CN" sz="3200">
                <a:hlinkClick r:id="rId7" action="ppaction://hlinksldjump"/>
              </a:rPr>
              <a:t>6.6</a:t>
            </a:r>
            <a:r>
              <a:rPr lang="zh-CN" altLang="en-US" sz="3200">
                <a:hlinkClick r:id="rId7" action="ppaction://hlinksldjump"/>
              </a:rPr>
              <a:t>并查集与等价类划分</a:t>
            </a:r>
            <a:endParaRPr lang="zh-CN" altLang="en-US" sz="3200"/>
          </a:p>
          <a:p>
            <a:pPr>
              <a:spcBef>
                <a:spcPct val="50000"/>
              </a:spcBef>
            </a:pPr>
            <a:r>
              <a:rPr lang="en-US" altLang="zh-CN" sz="3200">
                <a:hlinkClick r:id="rId8" action="ppaction://hlinksldjump"/>
              </a:rPr>
              <a:t>6.7</a:t>
            </a:r>
            <a:r>
              <a:rPr lang="zh-CN" altLang="en-US" sz="3200">
                <a:hlinkClick r:id="rId8" action="ppaction://hlinksldjump"/>
              </a:rPr>
              <a:t>总结提高   </a:t>
            </a:r>
            <a:endParaRPr lang="zh-CN" altLang="en-US" sz="3200"/>
          </a:p>
        </p:txBody>
      </p:sp>
      <p:sp>
        <p:nvSpPr>
          <p:cNvPr id="7229" name="AutoShape 61">
            <a:hlinkClick r:id="rId9" action="ppaction://hlinkpres?slideindex=1&amp;slidetitle=" highlightClick="1"/>
            <a:extLst>
              <a:ext uri="{FF2B5EF4-FFF2-40B4-BE49-F238E27FC236}">
                <a16:creationId xmlns:a16="http://schemas.microsoft.com/office/drawing/2014/main" id="{5A5C936F-D929-4C97-A085-C09D32AC2BF0}"/>
              </a:ext>
            </a:extLst>
          </p:cNvPr>
          <p:cNvSpPr>
            <a:spLocks noChangeArrowheads="1"/>
          </p:cNvSpPr>
          <p:nvPr/>
        </p:nvSpPr>
        <p:spPr bwMode="auto">
          <a:xfrm>
            <a:off x="8382000" y="55626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490AB84C-D45B-45D8-9CDB-0210CABF791B}"/>
              </a:ext>
            </a:extLst>
          </p:cNvPr>
          <p:cNvSpPr txBox="1">
            <a:spLocks noChangeArrowheads="1"/>
          </p:cNvSpPr>
          <p:nvPr/>
        </p:nvSpPr>
        <p:spPr bwMode="auto">
          <a:xfrm>
            <a:off x="2057400" y="9906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F42212"/>
                </a:solidFill>
              </a:rPr>
              <a:t>基本操作</a:t>
            </a:r>
            <a:r>
              <a:rPr lang="en-US" altLang="zh-CN" sz="3200"/>
              <a:t>:</a:t>
            </a:r>
          </a:p>
        </p:txBody>
      </p:sp>
      <p:sp>
        <p:nvSpPr>
          <p:cNvPr id="16387" name="Text Box 3">
            <a:extLst>
              <a:ext uri="{FF2B5EF4-FFF2-40B4-BE49-F238E27FC236}">
                <a16:creationId xmlns:a16="http://schemas.microsoft.com/office/drawing/2014/main" id="{1EFB9A5A-FBCB-4332-99A9-F7AC0FF2170B}"/>
              </a:ext>
            </a:extLst>
          </p:cNvPr>
          <p:cNvSpPr txBox="1">
            <a:spLocks noChangeArrowheads="1"/>
          </p:cNvSpPr>
          <p:nvPr/>
        </p:nvSpPr>
        <p:spPr bwMode="auto">
          <a:xfrm>
            <a:off x="2057400" y="1752600"/>
            <a:ext cx="8382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(10) DeleteChild</a:t>
            </a:r>
            <a:r>
              <a:rPr lang="zh-CN" altLang="en-US" sz="2800"/>
              <a:t>（</a:t>
            </a:r>
            <a:r>
              <a:rPr lang="en-US" altLang="zh-CN" sz="2800"/>
              <a:t>Tree</a:t>
            </a:r>
            <a:r>
              <a:rPr lang="zh-CN" altLang="en-US" sz="2800"/>
              <a:t>，</a:t>
            </a:r>
            <a:r>
              <a:rPr lang="en-US" altLang="zh-CN" sz="2800"/>
              <a:t>p</a:t>
            </a:r>
            <a:r>
              <a:rPr lang="zh-CN" altLang="en-US" sz="2800"/>
              <a:t>，</a:t>
            </a:r>
            <a:r>
              <a:rPr lang="en-US" altLang="zh-CN" sz="2800"/>
              <a:t>i</a:t>
            </a:r>
            <a:r>
              <a:rPr lang="zh-CN" altLang="en-US" sz="2800"/>
              <a:t>）： 树</a:t>
            </a:r>
            <a:r>
              <a:rPr lang="en-US" altLang="zh-CN" sz="2800"/>
              <a:t>Tree</a:t>
            </a:r>
            <a:r>
              <a:rPr lang="zh-CN" altLang="en-US" sz="2800"/>
              <a:t>存在，</a:t>
            </a:r>
            <a:r>
              <a:rPr lang="en-US" altLang="zh-CN" sz="2800"/>
              <a:t>p</a:t>
            </a:r>
            <a:r>
              <a:rPr lang="zh-CN" altLang="en-US" sz="2800"/>
              <a:t>指向</a:t>
            </a:r>
            <a:r>
              <a:rPr lang="en-US" altLang="zh-CN" sz="2800"/>
              <a:t>Tree</a:t>
            </a:r>
            <a:r>
              <a:rPr lang="zh-CN" altLang="en-US" sz="2800"/>
              <a:t>中某个结点，</a:t>
            </a:r>
            <a:r>
              <a:rPr lang="en-US" altLang="zh-CN" sz="2800"/>
              <a:t>1≤i≤d</a:t>
            </a:r>
            <a:r>
              <a:rPr lang="zh-CN" altLang="en-US" sz="2800"/>
              <a:t>，</a:t>
            </a:r>
            <a:r>
              <a:rPr lang="en-US" altLang="zh-CN" sz="2800"/>
              <a:t>d</a:t>
            </a:r>
            <a:r>
              <a:rPr lang="zh-CN" altLang="en-US" sz="2800"/>
              <a:t>为</a:t>
            </a:r>
            <a:r>
              <a:rPr lang="en-US" altLang="zh-CN" sz="2800"/>
              <a:t>p</a:t>
            </a:r>
            <a:r>
              <a:rPr lang="zh-CN" altLang="en-US" sz="2800"/>
              <a:t>所指向结点的度。删除</a:t>
            </a:r>
            <a:r>
              <a:rPr lang="en-US" altLang="zh-CN" sz="2800"/>
              <a:t>Tree</a:t>
            </a:r>
            <a:r>
              <a:rPr lang="zh-CN" altLang="en-US" sz="2800"/>
              <a:t>中</a:t>
            </a:r>
            <a:r>
              <a:rPr lang="en-US" altLang="zh-CN" sz="2800"/>
              <a:t>p</a:t>
            </a:r>
            <a:r>
              <a:rPr lang="zh-CN" altLang="en-US" sz="2800"/>
              <a:t>所指向结点的第</a:t>
            </a:r>
            <a:r>
              <a:rPr lang="en-US" altLang="zh-CN" sz="2800"/>
              <a:t>i</a:t>
            </a:r>
            <a:r>
              <a:rPr lang="zh-CN" altLang="en-US" sz="2800"/>
              <a:t>棵子树。 </a:t>
            </a:r>
          </a:p>
          <a:p>
            <a:pPr>
              <a:spcBef>
                <a:spcPct val="50000"/>
              </a:spcBef>
            </a:pPr>
            <a:r>
              <a:rPr lang="en-US" altLang="zh-CN" sz="2800"/>
              <a:t>(11) TraverseTree</a:t>
            </a:r>
            <a:r>
              <a:rPr lang="zh-CN" altLang="en-US" sz="2800"/>
              <a:t>（</a:t>
            </a:r>
            <a:r>
              <a:rPr lang="en-US" altLang="zh-CN" sz="2800"/>
              <a:t>Tree</a:t>
            </a:r>
            <a:r>
              <a:rPr lang="zh-CN" altLang="en-US" sz="2800"/>
              <a:t>，</a:t>
            </a:r>
            <a:r>
              <a:rPr lang="en-US" altLang="zh-CN" sz="2800"/>
              <a:t>Visit</a:t>
            </a:r>
            <a:r>
              <a:rPr lang="zh-CN" altLang="en-US" sz="2800"/>
              <a:t>（））： 树</a:t>
            </a:r>
            <a:r>
              <a:rPr lang="en-US" altLang="zh-CN" sz="2800"/>
              <a:t>Tree</a:t>
            </a:r>
            <a:r>
              <a:rPr lang="zh-CN" altLang="en-US" sz="2800"/>
              <a:t>存在，</a:t>
            </a:r>
            <a:r>
              <a:rPr lang="en-US" altLang="zh-CN" sz="2800"/>
              <a:t>Visit</a:t>
            </a:r>
            <a:r>
              <a:rPr lang="zh-CN" altLang="en-US" sz="2800"/>
              <a:t>（）是对结点进行访问的函数。按照某种次序对树</a:t>
            </a:r>
            <a:r>
              <a:rPr lang="en-US" altLang="zh-CN" sz="2800"/>
              <a:t>Tree</a:t>
            </a:r>
            <a:r>
              <a:rPr lang="zh-CN" altLang="en-US" sz="2800"/>
              <a:t>的每个结点调用</a:t>
            </a:r>
            <a:r>
              <a:rPr lang="en-US" altLang="zh-CN" sz="2800"/>
              <a:t>Visit</a:t>
            </a:r>
            <a:r>
              <a:rPr lang="zh-CN" altLang="en-US" sz="2800"/>
              <a:t>（）函数访问一次且最多一次。若</a:t>
            </a:r>
            <a:r>
              <a:rPr lang="en-US" altLang="zh-CN" sz="2800"/>
              <a:t>Visit</a:t>
            </a:r>
            <a:r>
              <a:rPr lang="zh-CN" altLang="en-US" sz="2800"/>
              <a:t>（）失败，则操作失败。 </a:t>
            </a:r>
          </a:p>
        </p:txBody>
      </p:sp>
      <p:sp>
        <p:nvSpPr>
          <p:cNvPr id="16389" name="AutoShape 5">
            <a:hlinkClick r:id="rId2" action="ppaction://hlinksldjump" highlightClick="1"/>
            <a:extLst>
              <a:ext uri="{FF2B5EF4-FFF2-40B4-BE49-F238E27FC236}">
                <a16:creationId xmlns:a16="http://schemas.microsoft.com/office/drawing/2014/main" id="{EA577275-2713-44A6-8ED2-89303FD92A4A}"/>
              </a:ext>
            </a:extLst>
          </p:cNvPr>
          <p:cNvSpPr>
            <a:spLocks noChangeArrowheads="1"/>
          </p:cNvSpPr>
          <p:nvPr/>
        </p:nvSpPr>
        <p:spPr bwMode="auto">
          <a:xfrm>
            <a:off x="8401050" y="5589588"/>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3D7E7528-F7A5-4CBD-97E3-D078CD3AC341}"/>
              </a:ext>
            </a:extLst>
          </p:cNvPr>
          <p:cNvSpPr txBox="1">
            <a:spLocks noChangeArrowheads="1"/>
          </p:cNvSpPr>
          <p:nvPr/>
        </p:nvSpPr>
        <p:spPr bwMode="auto">
          <a:xfrm>
            <a:off x="2209800" y="9906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森林的遍历</a:t>
            </a:r>
          </a:p>
        </p:txBody>
      </p:sp>
      <p:sp>
        <p:nvSpPr>
          <p:cNvPr id="121859" name="Text Box 3">
            <a:extLst>
              <a:ext uri="{FF2B5EF4-FFF2-40B4-BE49-F238E27FC236}">
                <a16:creationId xmlns:a16="http://schemas.microsoft.com/office/drawing/2014/main" id="{C227BB9F-878E-46A4-B12D-8A4A54A349B6}"/>
              </a:ext>
            </a:extLst>
          </p:cNvPr>
          <p:cNvSpPr txBox="1">
            <a:spLocks noChangeArrowheads="1"/>
          </p:cNvSpPr>
          <p:nvPr/>
        </p:nvSpPr>
        <p:spPr bwMode="auto">
          <a:xfrm>
            <a:off x="2133600" y="1676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森林的遍历方法主要有以下三种：</a:t>
            </a:r>
          </a:p>
        </p:txBody>
      </p:sp>
      <p:sp>
        <p:nvSpPr>
          <p:cNvPr id="121860" name="Text Box 4">
            <a:extLst>
              <a:ext uri="{FF2B5EF4-FFF2-40B4-BE49-F238E27FC236}">
                <a16:creationId xmlns:a16="http://schemas.microsoft.com/office/drawing/2014/main" id="{B2515954-2EE6-4B96-A00F-7D0DFDFEF77E}"/>
              </a:ext>
            </a:extLst>
          </p:cNvPr>
          <p:cNvSpPr txBox="1">
            <a:spLocks noChangeArrowheads="1"/>
          </p:cNvSpPr>
          <p:nvPr/>
        </p:nvSpPr>
        <p:spPr bwMode="auto">
          <a:xfrm>
            <a:off x="2133600" y="22860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a:t>
            </a:r>
            <a:r>
              <a:rPr lang="zh-CN" altLang="en-US" sz="2800"/>
              <a:t>）先序遍历</a:t>
            </a:r>
          </a:p>
        </p:txBody>
      </p:sp>
      <p:sp>
        <p:nvSpPr>
          <p:cNvPr id="121861" name="Text Box 5">
            <a:extLst>
              <a:ext uri="{FF2B5EF4-FFF2-40B4-BE49-F238E27FC236}">
                <a16:creationId xmlns:a16="http://schemas.microsoft.com/office/drawing/2014/main" id="{681B216C-E15A-45BE-996A-85EFD755EC2D}"/>
              </a:ext>
            </a:extLst>
          </p:cNvPr>
          <p:cNvSpPr txBox="1">
            <a:spLocks noChangeArrowheads="1"/>
          </p:cNvSpPr>
          <p:nvPr/>
        </p:nvSpPr>
        <p:spPr bwMode="auto">
          <a:xfrm>
            <a:off x="2133600" y="28194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若森林非空，则遍历方法为：</a:t>
            </a:r>
          </a:p>
        </p:txBody>
      </p:sp>
      <p:sp>
        <p:nvSpPr>
          <p:cNvPr id="121862" name="Text Box 6">
            <a:extLst>
              <a:ext uri="{FF2B5EF4-FFF2-40B4-BE49-F238E27FC236}">
                <a16:creationId xmlns:a16="http://schemas.microsoft.com/office/drawing/2014/main" id="{BCE3FD8D-0139-44F4-8E4E-210D6AA2DF80}"/>
              </a:ext>
            </a:extLst>
          </p:cNvPr>
          <p:cNvSpPr txBox="1">
            <a:spLocks noChangeArrowheads="1"/>
          </p:cNvSpPr>
          <p:nvPr/>
        </p:nvSpPr>
        <p:spPr bwMode="auto">
          <a:xfrm>
            <a:off x="2209800" y="3581400"/>
            <a:ext cx="80772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）访问森林中第一棵树的根结点。</a:t>
            </a:r>
          </a:p>
          <a:p>
            <a:pPr>
              <a:spcBef>
                <a:spcPct val="50000"/>
              </a:spcBef>
            </a:pPr>
            <a:r>
              <a:rPr lang="zh-CN" altLang="en-US" sz="2800"/>
              <a:t>（</a:t>
            </a:r>
            <a:r>
              <a:rPr lang="en-US" altLang="zh-CN" sz="2800"/>
              <a:t>2</a:t>
            </a:r>
            <a:r>
              <a:rPr lang="zh-CN" altLang="en-US" sz="2800"/>
              <a:t>）先序遍历第一棵树的根结点的子树森林。 </a:t>
            </a:r>
          </a:p>
          <a:p>
            <a:pPr>
              <a:spcBef>
                <a:spcPct val="50000"/>
              </a:spcBef>
            </a:pPr>
            <a:r>
              <a:rPr lang="zh-CN" altLang="en-US" sz="2800"/>
              <a:t>（</a:t>
            </a:r>
            <a:r>
              <a:rPr lang="en-US" altLang="zh-CN" sz="2800"/>
              <a:t>3</a:t>
            </a:r>
            <a:r>
              <a:rPr lang="zh-CN" altLang="en-US" sz="2800"/>
              <a:t>）先序遍历除去第一棵树之后剩余的树构成的森林。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0A6AF6AE-3F86-4FD7-AA76-1EFF78226254}"/>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a:t>
            </a:r>
            <a:r>
              <a:rPr lang="zh-CN" altLang="en-US" sz="2800"/>
              <a:t>）中序遍历</a:t>
            </a:r>
          </a:p>
        </p:txBody>
      </p:sp>
      <p:sp>
        <p:nvSpPr>
          <p:cNvPr id="122883" name="Text Box 3">
            <a:extLst>
              <a:ext uri="{FF2B5EF4-FFF2-40B4-BE49-F238E27FC236}">
                <a16:creationId xmlns:a16="http://schemas.microsoft.com/office/drawing/2014/main" id="{F9978F19-8FA1-4F37-8AE4-9CA42825A0E5}"/>
              </a:ext>
            </a:extLst>
          </p:cNvPr>
          <p:cNvSpPr txBox="1">
            <a:spLocks noChangeArrowheads="1"/>
          </p:cNvSpPr>
          <p:nvPr/>
        </p:nvSpPr>
        <p:spPr bwMode="auto">
          <a:xfrm>
            <a:off x="2286000" y="1752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若森林非空，则遍历方法为：</a:t>
            </a:r>
          </a:p>
        </p:txBody>
      </p:sp>
      <p:sp>
        <p:nvSpPr>
          <p:cNvPr id="122885" name="Text Box 5">
            <a:extLst>
              <a:ext uri="{FF2B5EF4-FFF2-40B4-BE49-F238E27FC236}">
                <a16:creationId xmlns:a16="http://schemas.microsoft.com/office/drawing/2014/main" id="{3D0BBDCC-4E3D-4E11-9121-ADFC3F0AE6E9}"/>
              </a:ext>
            </a:extLst>
          </p:cNvPr>
          <p:cNvSpPr txBox="1">
            <a:spLocks noChangeArrowheads="1"/>
          </p:cNvSpPr>
          <p:nvPr/>
        </p:nvSpPr>
        <p:spPr bwMode="auto">
          <a:xfrm>
            <a:off x="2133600" y="2590800"/>
            <a:ext cx="81534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）中序</a:t>
            </a:r>
            <a:r>
              <a:rPr lang="zh-CN" altLang="en-US" sz="2800">
                <a:latin typeface="宋体" panose="02010600030101010101" pitchFamily="2" charset="-122"/>
              </a:rPr>
              <a:t>遍历森林中第一棵树的根结点的子树森林。</a:t>
            </a:r>
            <a:r>
              <a:rPr lang="zh-CN" altLang="en-US" sz="2800"/>
              <a:t> </a:t>
            </a:r>
          </a:p>
          <a:p>
            <a:pPr>
              <a:spcBef>
                <a:spcPct val="50000"/>
              </a:spcBef>
            </a:pPr>
            <a:r>
              <a:rPr lang="zh-CN" altLang="en-US" sz="2800"/>
              <a:t>（</a:t>
            </a:r>
            <a:r>
              <a:rPr lang="en-US" altLang="zh-CN" sz="2800"/>
              <a:t>2</a:t>
            </a:r>
            <a:r>
              <a:rPr lang="zh-CN" altLang="en-US" sz="2800"/>
              <a:t>）访问</a:t>
            </a:r>
            <a:r>
              <a:rPr lang="zh-CN" altLang="en-US" sz="2800">
                <a:latin typeface="宋体" panose="02010600030101010101" pitchFamily="2" charset="-122"/>
              </a:rPr>
              <a:t>第一棵树的根结点。</a:t>
            </a:r>
            <a:r>
              <a:rPr lang="zh-CN" altLang="en-US" sz="2800"/>
              <a:t> </a:t>
            </a:r>
          </a:p>
          <a:p>
            <a:pPr>
              <a:spcBef>
                <a:spcPct val="50000"/>
              </a:spcBef>
            </a:pPr>
            <a:r>
              <a:rPr lang="zh-CN" altLang="en-US" sz="2800"/>
              <a:t>（</a:t>
            </a:r>
            <a:r>
              <a:rPr lang="en-US" altLang="zh-CN" sz="2800"/>
              <a:t>3</a:t>
            </a:r>
            <a:r>
              <a:rPr lang="zh-CN" altLang="en-US" sz="2800"/>
              <a:t>）中序</a:t>
            </a:r>
            <a:r>
              <a:rPr lang="zh-CN" altLang="en-US" sz="2800">
                <a:latin typeface="宋体" panose="02010600030101010101" pitchFamily="2" charset="-122"/>
              </a:rPr>
              <a:t>遍历除去第一棵树之后剩余的树构成的森林。</a:t>
            </a:r>
            <a:r>
              <a:rPr lang="zh-CN" altLang="en-US" sz="2800"/>
              <a:t> </a:t>
            </a:r>
          </a:p>
        </p:txBody>
      </p:sp>
      <p:sp>
        <p:nvSpPr>
          <p:cNvPr id="122887" name="AutoShape 7">
            <a:hlinkClick r:id="rId2" action="ppaction://hlinksldjump" highlightClick="1"/>
            <a:extLst>
              <a:ext uri="{FF2B5EF4-FFF2-40B4-BE49-F238E27FC236}">
                <a16:creationId xmlns:a16="http://schemas.microsoft.com/office/drawing/2014/main" id="{1FCBC204-711A-40ED-A832-D10519FE8B4A}"/>
              </a:ext>
            </a:extLst>
          </p:cNvPr>
          <p:cNvSpPr>
            <a:spLocks noChangeArrowheads="1"/>
          </p:cNvSpPr>
          <p:nvPr/>
        </p:nvSpPr>
        <p:spPr bwMode="auto">
          <a:xfrm>
            <a:off x="8401050" y="5589588"/>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C2B95E80-EC3E-4FB9-84FF-C92CC30625DB}"/>
              </a:ext>
            </a:extLst>
          </p:cNvPr>
          <p:cNvSpPr txBox="1">
            <a:spLocks noChangeArrowheads="1"/>
          </p:cNvSpPr>
          <p:nvPr/>
        </p:nvSpPr>
        <p:spPr bwMode="auto">
          <a:xfrm>
            <a:off x="2133600" y="1066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3</a:t>
            </a:r>
            <a:r>
              <a:rPr lang="zh-CN" altLang="en-US" sz="2800"/>
              <a:t>）后序遍历</a:t>
            </a:r>
          </a:p>
        </p:txBody>
      </p:sp>
      <p:sp>
        <p:nvSpPr>
          <p:cNvPr id="123907" name="Text Box 3">
            <a:extLst>
              <a:ext uri="{FF2B5EF4-FFF2-40B4-BE49-F238E27FC236}">
                <a16:creationId xmlns:a16="http://schemas.microsoft.com/office/drawing/2014/main" id="{D2E3ADBB-4936-4888-8203-73A5E1422AEB}"/>
              </a:ext>
            </a:extLst>
          </p:cNvPr>
          <p:cNvSpPr txBox="1">
            <a:spLocks noChangeArrowheads="1"/>
          </p:cNvSpPr>
          <p:nvPr/>
        </p:nvSpPr>
        <p:spPr bwMode="auto">
          <a:xfrm>
            <a:off x="2133600" y="1676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若森林非空，则遍历方法为：</a:t>
            </a:r>
          </a:p>
        </p:txBody>
      </p:sp>
      <p:sp>
        <p:nvSpPr>
          <p:cNvPr id="123908" name="Text Box 4">
            <a:extLst>
              <a:ext uri="{FF2B5EF4-FFF2-40B4-BE49-F238E27FC236}">
                <a16:creationId xmlns:a16="http://schemas.microsoft.com/office/drawing/2014/main" id="{21245691-1B76-476D-8926-528634D72262}"/>
              </a:ext>
            </a:extLst>
          </p:cNvPr>
          <p:cNvSpPr txBox="1">
            <a:spLocks noChangeArrowheads="1"/>
          </p:cNvSpPr>
          <p:nvPr/>
        </p:nvSpPr>
        <p:spPr bwMode="auto">
          <a:xfrm>
            <a:off x="2209800" y="2590800"/>
            <a:ext cx="81534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）后序</a:t>
            </a:r>
            <a:r>
              <a:rPr lang="zh-CN" altLang="en-US" sz="2800">
                <a:latin typeface="宋体" panose="02010600030101010101" pitchFamily="2" charset="-122"/>
              </a:rPr>
              <a:t>遍历森林中第一棵树的根结点的子树森林。</a:t>
            </a:r>
            <a:r>
              <a:rPr lang="zh-CN" altLang="en-US" sz="2800"/>
              <a:t> </a:t>
            </a:r>
          </a:p>
          <a:p>
            <a:pPr>
              <a:spcBef>
                <a:spcPct val="50000"/>
              </a:spcBef>
            </a:pPr>
            <a:r>
              <a:rPr lang="zh-CN" altLang="en-US" sz="2800"/>
              <a:t>（</a:t>
            </a:r>
            <a:r>
              <a:rPr lang="en-US" altLang="zh-CN" sz="2800"/>
              <a:t>2</a:t>
            </a:r>
            <a:r>
              <a:rPr lang="zh-CN" altLang="en-US" sz="2800"/>
              <a:t>）后序</a:t>
            </a:r>
            <a:r>
              <a:rPr lang="zh-CN" altLang="en-US" sz="2800">
                <a:latin typeface="宋体" panose="02010600030101010101" pitchFamily="2" charset="-122"/>
              </a:rPr>
              <a:t>遍历除去第一棵树之后剩余的树构成的森林。</a:t>
            </a:r>
            <a:r>
              <a:rPr lang="zh-CN" altLang="en-US" sz="2800"/>
              <a:t> </a:t>
            </a:r>
          </a:p>
          <a:p>
            <a:pPr>
              <a:spcBef>
                <a:spcPct val="50000"/>
              </a:spcBef>
            </a:pPr>
            <a:r>
              <a:rPr lang="zh-CN" altLang="en-US" sz="2800"/>
              <a:t>（</a:t>
            </a:r>
            <a:r>
              <a:rPr lang="en-US" altLang="zh-CN" sz="2800"/>
              <a:t>3</a:t>
            </a:r>
            <a:r>
              <a:rPr lang="zh-CN" altLang="en-US" sz="2800"/>
              <a:t>）访问第一棵树的根结点。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1E13B46B-710D-4270-84FC-BCF43C9EEBE5}"/>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6.5 </a:t>
            </a:r>
            <a:r>
              <a:rPr lang="zh-CN" altLang="en-US" sz="2800"/>
              <a:t>哈夫曼树及其应用</a:t>
            </a:r>
          </a:p>
        </p:txBody>
      </p:sp>
      <p:sp>
        <p:nvSpPr>
          <p:cNvPr id="124931" name="Text Box 3">
            <a:extLst>
              <a:ext uri="{FF2B5EF4-FFF2-40B4-BE49-F238E27FC236}">
                <a16:creationId xmlns:a16="http://schemas.microsoft.com/office/drawing/2014/main" id="{541BD1F9-3312-49AA-B07E-C18C0B3E3A20}"/>
              </a:ext>
            </a:extLst>
          </p:cNvPr>
          <p:cNvSpPr txBox="1">
            <a:spLocks noChangeArrowheads="1"/>
          </p:cNvSpPr>
          <p:nvPr/>
        </p:nvSpPr>
        <p:spPr bwMode="auto">
          <a:xfrm>
            <a:off x="2286000" y="16002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6.5.1 </a:t>
            </a:r>
            <a:r>
              <a:rPr lang="zh-CN" altLang="en-US" sz="2800"/>
              <a:t>哈夫曼树</a:t>
            </a:r>
          </a:p>
        </p:txBody>
      </p:sp>
      <p:sp>
        <p:nvSpPr>
          <p:cNvPr id="124932" name="Text Box 4">
            <a:extLst>
              <a:ext uri="{FF2B5EF4-FFF2-40B4-BE49-F238E27FC236}">
                <a16:creationId xmlns:a16="http://schemas.microsoft.com/office/drawing/2014/main" id="{C6661DA0-8EB7-4E95-AA42-AB31A87D13AA}"/>
              </a:ext>
            </a:extLst>
          </p:cNvPr>
          <p:cNvSpPr txBox="1">
            <a:spLocks noChangeArrowheads="1"/>
          </p:cNvSpPr>
          <p:nvPr/>
        </p:nvSpPr>
        <p:spPr bwMode="auto">
          <a:xfrm>
            <a:off x="2209800" y="2133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基本概念：</a:t>
            </a:r>
          </a:p>
        </p:txBody>
      </p:sp>
      <p:sp>
        <p:nvSpPr>
          <p:cNvPr id="124933" name="Text Box 5">
            <a:extLst>
              <a:ext uri="{FF2B5EF4-FFF2-40B4-BE49-F238E27FC236}">
                <a16:creationId xmlns:a16="http://schemas.microsoft.com/office/drawing/2014/main" id="{BB3C2D06-521A-42D1-9D3A-7ABB714FB82C}"/>
              </a:ext>
            </a:extLst>
          </p:cNvPr>
          <p:cNvSpPr txBox="1">
            <a:spLocks noChangeArrowheads="1"/>
          </p:cNvSpPr>
          <p:nvPr/>
        </p:nvSpPr>
        <p:spPr bwMode="auto">
          <a:xfrm>
            <a:off x="2133600" y="2743200"/>
            <a:ext cx="82296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路径</a:t>
            </a:r>
            <a:r>
              <a:rPr lang="zh-CN" altLang="en-US" sz="2800"/>
              <a:t>：指从一个结点到另一个结点之间的分支序列。</a:t>
            </a:r>
          </a:p>
          <a:p>
            <a:pPr>
              <a:lnSpc>
                <a:spcPct val="130000"/>
              </a:lnSpc>
              <a:spcBef>
                <a:spcPct val="50000"/>
              </a:spcBef>
            </a:pPr>
            <a:r>
              <a:rPr lang="zh-CN" altLang="en-US" sz="2800">
                <a:solidFill>
                  <a:srgbClr val="D842CD"/>
                </a:solidFill>
              </a:rPr>
              <a:t>路径长度</a:t>
            </a:r>
            <a:r>
              <a:rPr lang="zh-CN" altLang="en-US" sz="2800"/>
              <a:t>：指从一个结点到另一个结点所经过的分支数目。</a:t>
            </a:r>
          </a:p>
          <a:p>
            <a:pPr>
              <a:lnSpc>
                <a:spcPct val="130000"/>
              </a:lnSpc>
              <a:spcBef>
                <a:spcPct val="50000"/>
              </a:spcBef>
            </a:pPr>
            <a:r>
              <a:rPr lang="zh-CN" altLang="en-US" sz="2800">
                <a:solidFill>
                  <a:srgbClr val="D842CD"/>
                </a:solidFill>
              </a:rPr>
              <a:t>结点的权</a:t>
            </a:r>
            <a:r>
              <a:rPr lang="zh-CN" altLang="en-US" sz="2800"/>
              <a:t>：给树的每个结点赋予一个具有某种实际意义的实数，我们称该实数为这个</a:t>
            </a:r>
            <a:r>
              <a:rPr lang="zh-CN" altLang="en-US" sz="2800">
                <a:solidFill>
                  <a:srgbClr val="6C981E"/>
                </a:solidFill>
              </a:rPr>
              <a:t>结点的权</a:t>
            </a:r>
            <a:r>
              <a:rPr lang="zh-CN" altLang="en-US" sz="2800"/>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9764ED83-A59B-45F9-8B37-FD287E2FED98}"/>
              </a:ext>
            </a:extLst>
          </p:cNvPr>
          <p:cNvSpPr txBox="1">
            <a:spLocks noChangeArrowheads="1"/>
          </p:cNvSpPr>
          <p:nvPr/>
        </p:nvSpPr>
        <p:spPr bwMode="auto">
          <a:xfrm>
            <a:off x="2133600" y="914401"/>
            <a:ext cx="81534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800">
                <a:solidFill>
                  <a:srgbClr val="D842CD"/>
                </a:solidFill>
              </a:rPr>
              <a:t>带权路径长度</a:t>
            </a:r>
            <a:r>
              <a:rPr lang="zh-CN" altLang="en-US" sz="2800"/>
              <a:t>：在树形结构中，我们把从树根到某一结点的路径长度与该结点的权的乘积，叫做该结点的</a:t>
            </a:r>
            <a:r>
              <a:rPr lang="zh-CN" altLang="en-US" sz="2800">
                <a:solidFill>
                  <a:srgbClr val="6C981E"/>
                </a:solidFill>
              </a:rPr>
              <a:t>带权路径长度</a:t>
            </a:r>
            <a:r>
              <a:rPr lang="zh-CN" altLang="en-US" sz="2800"/>
              <a:t>。</a:t>
            </a:r>
          </a:p>
        </p:txBody>
      </p:sp>
      <p:sp>
        <p:nvSpPr>
          <p:cNvPr id="125955" name="Text Box 3">
            <a:extLst>
              <a:ext uri="{FF2B5EF4-FFF2-40B4-BE49-F238E27FC236}">
                <a16:creationId xmlns:a16="http://schemas.microsoft.com/office/drawing/2014/main" id="{62A06C34-4D75-45E7-95BB-881CAE125BAA}"/>
              </a:ext>
            </a:extLst>
          </p:cNvPr>
          <p:cNvSpPr txBox="1">
            <a:spLocks noChangeArrowheads="1"/>
          </p:cNvSpPr>
          <p:nvPr/>
        </p:nvSpPr>
        <p:spPr bwMode="auto">
          <a:xfrm>
            <a:off x="2133600" y="2819401"/>
            <a:ext cx="80772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solidFill>
                  <a:srgbClr val="D842CD"/>
                </a:solidFill>
              </a:rPr>
              <a:t>树的带权路径长度</a:t>
            </a:r>
            <a:r>
              <a:rPr lang="zh-CN" altLang="en-US" sz="2800"/>
              <a:t>：为树中所有叶子结点的带权路径长度之和，通常记为：</a:t>
            </a:r>
          </a:p>
        </p:txBody>
      </p:sp>
      <p:grpSp>
        <p:nvGrpSpPr>
          <p:cNvPr id="125959" name="Group 7">
            <a:extLst>
              <a:ext uri="{FF2B5EF4-FFF2-40B4-BE49-F238E27FC236}">
                <a16:creationId xmlns:a16="http://schemas.microsoft.com/office/drawing/2014/main" id="{CB8062A5-2A23-4B04-A1D9-FE4C5BBC55A9}"/>
              </a:ext>
            </a:extLst>
          </p:cNvPr>
          <p:cNvGrpSpPr>
            <a:grpSpLocks/>
          </p:cNvGrpSpPr>
          <p:nvPr/>
        </p:nvGrpSpPr>
        <p:grpSpPr bwMode="auto">
          <a:xfrm>
            <a:off x="6172200" y="3352800"/>
            <a:ext cx="2895600" cy="838200"/>
            <a:chOff x="720" y="2640"/>
            <a:chExt cx="1824" cy="528"/>
          </a:xfrm>
        </p:grpSpPr>
        <p:sp>
          <p:nvSpPr>
            <p:cNvPr id="125956" name="Text Box 4">
              <a:extLst>
                <a:ext uri="{FF2B5EF4-FFF2-40B4-BE49-F238E27FC236}">
                  <a16:creationId xmlns:a16="http://schemas.microsoft.com/office/drawing/2014/main" id="{C92B8876-D0A8-4770-83B0-D9FE784EDC67}"/>
                </a:ext>
              </a:extLst>
            </p:cNvPr>
            <p:cNvSpPr txBox="1">
              <a:spLocks noChangeArrowheads="1"/>
            </p:cNvSpPr>
            <p:nvPr/>
          </p:nvSpPr>
          <p:spPr bwMode="auto">
            <a:xfrm>
              <a:off x="720" y="2736"/>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WPL=</a:t>
              </a:r>
              <a:r>
                <a:rPr lang="en-US" altLang="zh-CN" sz="2800">
                  <a:sym typeface="Symbol" panose="05050102010706020507" pitchFamily="18" charset="2"/>
                </a:rPr>
                <a:t>w</a:t>
              </a:r>
              <a:r>
                <a:rPr lang="en-US" altLang="zh-CN" sz="2800" baseline="-25000">
                  <a:sym typeface="Symbol" panose="05050102010706020507" pitchFamily="18" charset="2"/>
                </a:rPr>
                <a:t>i</a:t>
              </a:r>
              <a:r>
                <a:rPr lang="en-US" altLang="zh-CN" sz="2800">
                  <a:sym typeface="Symbol" panose="05050102010706020507" pitchFamily="18" charset="2"/>
                </a:rPr>
                <a:t>×l</a:t>
              </a:r>
              <a:r>
                <a:rPr lang="en-US" altLang="zh-CN" sz="2800" baseline="-25000">
                  <a:sym typeface="Symbol" panose="05050102010706020507" pitchFamily="18" charset="2"/>
                </a:rPr>
                <a:t>i</a:t>
              </a:r>
            </a:p>
          </p:txBody>
        </p:sp>
        <p:sp>
          <p:nvSpPr>
            <p:cNvPr id="125957" name="Text Box 5">
              <a:extLst>
                <a:ext uri="{FF2B5EF4-FFF2-40B4-BE49-F238E27FC236}">
                  <a16:creationId xmlns:a16="http://schemas.microsoft.com/office/drawing/2014/main" id="{A0F4BC72-181C-462C-8FC6-6C6658583D81}"/>
                </a:ext>
              </a:extLst>
            </p:cNvPr>
            <p:cNvSpPr txBox="1">
              <a:spLocks noChangeArrowheads="1"/>
            </p:cNvSpPr>
            <p:nvPr/>
          </p:nvSpPr>
          <p:spPr bwMode="auto">
            <a:xfrm>
              <a:off x="1344" y="297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a:t>i=1</a:t>
              </a:r>
            </a:p>
          </p:txBody>
        </p:sp>
        <p:sp>
          <p:nvSpPr>
            <p:cNvPr id="125958" name="Text Box 6">
              <a:extLst>
                <a:ext uri="{FF2B5EF4-FFF2-40B4-BE49-F238E27FC236}">
                  <a16:creationId xmlns:a16="http://schemas.microsoft.com/office/drawing/2014/main" id="{C7A235FF-E15D-4907-82DF-2B27C1EFEA94}"/>
                </a:ext>
              </a:extLst>
            </p:cNvPr>
            <p:cNvSpPr txBox="1">
              <a:spLocks noChangeArrowheads="1"/>
            </p:cNvSpPr>
            <p:nvPr/>
          </p:nvSpPr>
          <p:spPr bwMode="auto">
            <a:xfrm>
              <a:off x="1392" y="264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a:t>n</a:t>
              </a:r>
            </a:p>
          </p:txBody>
        </p:sp>
      </p:grpSp>
      <p:sp>
        <p:nvSpPr>
          <p:cNvPr id="125960" name="Text Box 8">
            <a:extLst>
              <a:ext uri="{FF2B5EF4-FFF2-40B4-BE49-F238E27FC236}">
                <a16:creationId xmlns:a16="http://schemas.microsoft.com/office/drawing/2014/main" id="{2253B140-34B2-49DE-A1BE-7175DA9F9F37}"/>
              </a:ext>
            </a:extLst>
          </p:cNvPr>
          <p:cNvSpPr txBox="1">
            <a:spLocks noChangeArrowheads="1"/>
          </p:cNvSpPr>
          <p:nvPr/>
        </p:nvSpPr>
        <p:spPr bwMode="auto">
          <a:xfrm>
            <a:off x="2133600" y="4343401"/>
            <a:ext cx="8077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800"/>
              <a:t>其中</a:t>
            </a:r>
            <a:r>
              <a:rPr lang="en-US" altLang="zh-CN" sz="2800"/>
              <a:t>n</a:t>
            </a:r>
            <a:r>
              <a:rPr lang="zh-CN" altLang="en-US" sz="2800"/>
              <a:t>为叶子结点的个数， </a:t>
            </a:r>
            <a:r>
              <a:rPr lang="en-US" altLang="zh-CN" sz="2800">
                <a:sym typeface="Symbol" panose="05050102010706020507" pitchFamily="18" charset="2"/>
              </a:rPr>
              <a:t>w</a:t>
            </a:r>
            <a:r>
              <a:rPr lang="en-US" altLang="zh-CN" sz="2800" baseline="-25000">
                <a:sym typeface="Symbol" panose="05050102010706020507" pitchFamily="18" charset="2"/>
              </a:rPr>
              <a:t>i</a:t>
            </a:r>
            <a:r>
              <a:rPr lang="zh-CN" altLang="en-US" sz="2800">
                <a:sym typeface="Symbol" panose="05050102010706020507" pitchFamily="18" charset="2"/>
              </a:rPr>
              <a:t>为第</a:t>
            </a:r>
            <a:r>
              <a:rPr lang="en-US" altLang="zh-CN" sz="2800">
                <a:sym typeface="Symbol" panose="05050102010706020507" pitchFamily="18" charset="2"/>
              </a:rPr>
              <a:t>i</a:t>
            </a:r>
            <a:r>
              <a:rPr lang="zh-CN" altLang="en-US" sz="2800">
                <a:sym typeface="Symbol" panose="05050102010706020507" pitchFamily="18" charset="2"/>
              </a:rPr>
              <a:t>个叶子结点的权值，</a:t>
            </a:r>
            <a:r>
              <a:rPr lang="en-US" altLang="zh-CN" sz="2800">
                <a:sym typeface="Symbol" panose="05050102010706020507" pitchFamily="18" charset="2"/>
              </a:rPr>
              <a:t>l</a:t>
            </a:r>
            <a:r>
              <a:rPr lang="en-US" altLang="zh-CN" sz="2800" baseline="-25000">
                <a:sym typeface="Symbol" panose="05050102010706020507" pitchFamily="18" charset="2"/>
              </a:rPr>
              <a:t>i</a:t>
            </a:r>
            <a:r>
              <a:rPr lang="zh-CN" altLang="en-US" sz="2800">
                <a:sym typeface="Symbol" panose="05050102010706020507" pitchFamily="18" charset="2"/>
              </a:rPr>
              <a:t>为第</a:t>
            </a:r>
            <a:r>
              <a:rPr lang="en-US" altLang="zh-CN" sz="2800">
                <a:sym typeface="Symbol" panose="05050102010706020507" pitchFamily="18" charset="2"/>
              </a:rPr>
              <a:t>i</a:t>
            </a:r>
            <a:r>
              <a:rPr lang="zh-CN" altLang="en-US" sz="2800">
                <a:sym typeface="Symbol" panose="05050102010706020507" pitchFamily="18" charset="2"/>
              </a:rPr>
              <a:t>个叶子结点的路径长度。</a:t>
            </a:r>
            <a:endParaRPr lang="zh-CN" altLang="en-US" sz="2800" baseline="-25000">
              <a:sym typeface="Symbol" panose="05050102010706020507" pitchFamily="18" charset="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085F90B8-7F0A-4F4E-AFA3-D00E1E42FB1D}"/>
              </a:ext>
            </a:extLst>
          </p:cNvPr>
          <p:cNvSpPr txBox="1">
            <a:spLocks noChangeArrowheads="1"/>
          </p:cNvSpPr>
          <p:nvPr/>
        </p:nvSpPr>
        <p:spPr bwMode="auto">
          <a:xfrm>
            <a:off x="2133600" y="8382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例如下图所示的具有不同带权路径长度的二叉树</a:t>
            </a:r>
          </a:p>
        </p:txBody>
      </p:sp>
      <p:sp>
        <p:nvSpPr>
          <p:cNvPr id="126979" name="Text Box 3">
            <a:extLst>
              <a:ext uri="{FF2B5EF4-FFF2-40B4-BE49-F238E27FC236}">
                <a16:creationId xmlns:a16="http://schemas.microsoft.com/office/drawing/2014/main" id="{250BA105-7915-4C0B-A398-6F2B0B7A597A}"/>
              </a:ext>
            </a:extLst>
          </p:cNvPr>
          <p:cNvSpPr txBox="1">
            <a:spLocks noChangeArrowheads="1"/>
          </p:cNvSpPr>
          <p:nvPr/>
        </p:nvSpPr>
        <p:spPr bwMode="auto">
          <a:xfrm>
            <a:off x="2209800" y="1524001"/>
            <a:ext cx="8153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a:t>WPL(a)=7×2</a:t>
            </a:r>
            <a:r>
              <a:rPr lang="zh-CN" altLang="en-US" sz="2800"/>
              <a:t>＋</a:t>
            </a:r>
            <a:r>
              <a:rPr lang="en-US" altLang="zh-CN" sz="2800"/>
              <a:t>5×2</a:t>
            </a:r>
            <a:r>
              <a:rPr lang="zh-CN" altLang="en-US" sz="2800"/>
              <a:t>＋</a:t>
            </a:r>
            <a:r>
              <a:rPr lang="en-US" altLang="zh-CN" sz="2800"/>
              <a:t>2×2</a:t>
            </a:r>
            <a:r>
              <a:rPr lang="zh-CN" altLang="en-US" sz="2800"/>
              <a:t>＋</a:t>
            </a:r>
            <a:r>
              <a:rPr lang="en-US" altLang="zh-CN" sz="2800"/>
              <a:t>4×2</a:t>
            </a:r>
            <a:r>
              <a:rPr lang="zh-CN" altLang="en-US" sz="2800"/>
              <a:t>＝</a:t>
            </a:r>
            <a:r>
              <a:rPr lang="en-US" altLang="zh-CN" sz="2800"/>
              <a:t>36</a:t>
            </a:r>
          </a:p>
          <a:p>
            <a:pPr algn="just">
              <a:spcBef>
                <a:spcPct val="50000"/>
              </a:spcBef>
            </a:pPr>
            <a:r>
              <a:rPr lang="en-US" altLang="zh-CN" sz="2800"/>
              <a:t>WPL(b)=4×2</a:t>
            </a:r>
            <a:r>
              <a:rPr lang="zh-CN" altLang="en-US" sz="2800"/>
              <a:t>＋</a:t>
            </a:r>
            <a:r>
              <a:rPr lang="en-US" altLang="zh-CN" sz="2800"/>
              <a:t>7×3</a:t>
            </a:r>
            <a:r>
              <a:rPr lang="zh-CN" altLang="en-US" sz="2800"/>
              <a:t>＋</a:t>
            </a:r>
            <a:r>
              <a:rPr lang="en-US" altLang="zh-CN" sz="2800"/>
              <a:t>5×3</a:t>
            </a:r>
            <a:r>
              <a:rPr lang="zh-CN" altLang="en-US" sz="2800"/>
              <a:t>＋</a:t>
            </a:r>
            <a:r>
              <a:rPr lang="en-US" altLang="zh-CN" sz="2800"/>
              <a:t>2×1</a:t>
            </a:r>
            <a:r>
              <a:rPr lang="zh-CN" altLang="en-US" sz="2800"/>
              <a:t>＝</a:t>
            </a:r>
            <a:r>
              <a:rPr lang="en-US" altLang="zh-CN" sz="2800"/>
              <a:t>46</a:t>
            </a:r>
          </a:p>
          <a:p>
            <a:pPr>
              <a:spcBef>
                <a:spcPct val="50000"/>
              </a:spcBef>
            </a:pPr>
            <a:r>
              <a:rPr lang="en-US" altLang="zh-CN" sz="2800"/>
              <a:t>  WPL(c)=7</a:t>
            </a:r>
            <a:r>
              <a:rPr lang="en-US" altLang="zh-CN" sz="2800">
                <a:latin typeface="宋体" panose="02010600030101010101" pitchFamily="2" charset="-122"/>
              </a:rPr>
              <a:t>×</a:t>
            </a:r>
            <a:r>
              <a:rPr lang="en-US" altLang="zh-CN" sz="2800"/>
              <a:t>1</a:t>
            </a:r>
            <a:r>
              <a:rPr lang="zh-CN" altLang="en-US" sz="2800">
                <a:latin typeface="宋体" panose="02010600030101010101" pitchFamily="2" charset="-122"/>
              </a:rPr>
              <a:t>＋</a:t>
            </a:r>
            <a:r>
              <a:rPr lang="en-US" altLang="zh-CN" sz="2800"/>
              <a:t>5</a:t>
            </a:r>
            <a:r>
              <a:rPr lang="en-US" altLang="zh-CN" sz="2800">
                <a:latin typeface="宋体" panose="02010600030101010101" pitchFamily="2" charset="-122"/>
              </a:rPr>
              <a:t>×</a:t>
            </a:r>
            <a:r>
              <a:rPr lang="en-US" altLang="zh-CN" sz="2800"/>
              <a:t>2</a:t>
            </a:r>
            <a:r>
              <a:rPr lang="zh-CN" altLang="en-US" sz="2800">
                <a:latin typeface="宋体" panose="02010600030101010101" pitchFamily="2" charset="-122"/>
              </a:rPr>
              <a:t>＋</a:t>
            </a:r>
            <a:r>
              <a:rPr lang="en-US" altLang="zh-CN" sz="2800"/>
              <a:t>2</a:t>
            </a:r>
            <a:r>
              <a:rPr lang="en-US" altLang="zh-CN" sz="2800">
                <a:latin typeface="宋体" panose="02010600030101010101" pitchFamily="2" charset="-122"/>
              </a:rPr>
              <a:t>×</a:t>
            </a:r>
            <a:r>
              <a:rPr lang="en-US" altLang="zh-CN" sz="2800"/>
              <a:t>3</a:t>
            </a:r>
            <a:r>
              <a:rPr lang="zh-CN" altLang="en-US" sz="2800">
                <a:latin typeface="宋体" panose="02010600030101010101" pitchFamily="2" charset="-122"/>
              </a:rPr>
              <a:t>＋</a:t>
            </a:r>
            <a:r>
              <a:rPr lang="en-US" altLang="zh-CN" sz="2800"/>
              <a:t>4</a:t>
            </a:r>
            <a:r>
              <a:rPr lang="en-US" altLang="zh-CN" sz="2800">
                <a:latin typeface="宋体" panose="02010600030101010101" pitchFamily="2" charset="-122"/>
              </a:rPr>
              <a:t>×</a:t>
            </a:r>
            <a:r>
              <a:rPr lang="en-US" altLang="zh-CN" sz="2800"/>
              <a:t>3</a:t>
            </a:r>
            <a:r>
              <a:rPr lang="zh-CN" altLang="en-US" sz="2800">
                <a:latin typeface="宋体" panose="02010600030101010101" pitchFamily="2" charset="-122"/>
              </a:rPr>
              <a:t>＝</a:t>
            </a:r>
            <a:r>
              <a:rPr lang="en-US" altLang="zh-CN" sz="2800"/>
              <a:t>35 </a:t>
            </a:r>
          </a:p>
        </p:txBody>
      </p:sp>
      <p:grpSp>
        <p:nvGrpSpPr>
          <p:cNvPr id="126994" name="Group 18">
            <a:extLst>
              <a:ext uri="{FF2B5EF4-FFF2-40B4-BE49-F238E27FC236}">
                <a16:creationId xmlns:a16="http://schemas.microsoft.com/office/drawing/2014/main" id="{217FD88D-FD6F-4B4C-B5F7-D0BBE7061CA2}"/>
              </a:ext>
            </a:extLst>
          </p:cNvPr>
          <p:cNvGrpSpPr>
            <a:grpSpLocks/>
          </p:cNvGrpSpPr>
          <p:nvPr/>
        </p:nvGrpSpPr>
        <p:grpSpPr bwMode="auto">
          <a:xfrm>
            <a:off x="2667000" y="4343400"/>
            <a:ext cx="2057400" cy="1524000"/>
            <a:chOff x="720" y="2352"/>
            <a:chExt cx="1296" cy="960"/>
          </a:xfrm>
        </p:grpSpPr>
        <p:sp>
          <p:nvSpPr>
            <p:cNvPr id="126981" name="Oval 5">
              <a:extLst>
                <a:ext uri="{FF2B5EF4-FFF2-40B4-BE49-F238E27FC236}">
                  <a16:creationId xmlns:a16="http://schemas.microsoft.com/office/drawing/2014/main" id="{733D4313-BEAC-44DA-B1E2-745425583864}"/>
                </a:ext>
              </a:extLst>
            </p:cNvPr>
            <p:cNvSpPr>
              <a:spLocks noChangeArrowheads="1"/>
            </p:cNvSpPr>
            <p:nvPr/>
          </p:nvSpPr>
          <p:spPr bwMode="auto">
            <a:xfrm>
              <a:off x="1296" y="235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2" name="Oval 6">
              <a:extLst>
                <a:ext uri="{FF2B5EF4-FFF2-40B4-BE49-F238E27FC236}">
                  <a16:creationId xmlns:a16="http://schemas.microsoft.com/office/drawing/2014/main" id="{2BA2BA9E-C764-421E-B9C9-D07F40D1387F}"/>
                </a:ext>
              </a:extLst>
            </p:cNvPr>
            <p:cNvSpPr>
              <a:spLocks noChangeArrowheads="1"/>
            </p:cNvSpPr>
            <p:nvPr/>
          </p:nvSpPr>
          <p:spPr bwMode="auto">
            <a:xfrm>
              <a:off x="960" y="268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3" name="Oval 7">
              <a:extLst>
                <a:ext uri="{FF2B5EF4-FFF2-40B4-BE49-F238E27FC236}">
                  <a16:creationId xmlns:a16="http://schemas.microsoft.com/office/drawing/2014/main" id="{CEA5DD48-FCE4-459D-B3DD-BABC1AA5BFFB}"/>
                </a:ext>
              </a:extLst>
            </p:cNvPr>
            <p:cNvSpPr>
              <a:spLocks noChangeArrowheads="1"/>
            </p:cNvSpPr>
            <p:nvPr/>
          </p:nvSpPr>
          <p:spPr bwMode="auto">
            <a:xfrm>
              <a:off x="1632" y="268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4" name="Oval 8">
              <a:extLst>
                <a:ext uri="{FF2B5EF4-FFF2-40B4-BE49-F238E27FC236}">
                  <a16:creationId xmlns:a16="http://schemas.microsoft.com/office/drawing/2014/main" id="{56FE4D1B-2646-4EEE-87CE-23A833C91F7A}"/>
                </a:ext>
              </a:extLst>
            </p:cNvPr>
            <p:cNvSpPr>
              <a:spLocks noChangeArrowheads="1"/>
            </p:cNvSpPr>
            <p:nvPr/>
          </p:nvSpPr>
          <p:spPr bwMode="auto">
            <a:xfrm>
              <a:off x="1488"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C</a:t>
              </a:r>
            </a:p>
          </p:txBody>
        </p:sp>
        <p:sp>
          <p:nvSpPr>
            <p:cNvPr id="126985" name="Oval 9">
              <a:extLst>
                <a:ext uri="{FF2B5EF4-FFF2-40B4-BE49-F238E27FC236}">
                  <a16:creationId xmlns:a16="http://schemas.microsoft.com/office/drawing/2014/main" id="{8E557171-4195-46CA-B3CC-64AD1564ECF1}"/>
                </a:ext>
              </a:extLst>
            </p:cNvPr>
            <p:cNvSpPr>
              <a:spLocks noChangeArrowheads="1"/>
            </p:cNvSpPr>
            <p:nvPr/>
          </p:nvSpPr>
          <p:spPr bwMode="auto">
            <a:xfrm>
              <a:off x="1824"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D</a:t>
              </a:r>
            </a:p>
          </p:txBody>
        </p:sp>
        <p:sp>
          <p:nvSpPr>
            <p:cNvPr id="126986" name="Oval 10">
              <a:extLst>
                <a:ext uri="{FF2B5EF4-FFF2-40B4-BE49-F238E27FC236}">
                  <a16:creationId xmlns:a16="http://schemas.microsoft.com/office/drawing/2014/main" id="{FDF50623-B63C-4E58-A981-852FDD2F6C4D}"/>
                </a:ext>
              </a:extLst>
            </p:cNvPr>
            <p:cNvSpPr>
              <a:spLocks noChangeArrowheads="1"/>
            </p:cNvSpPr>
            <p:nvPr/>
          </p:nvSpPr>
          <p:spPr bwMode="auto">
            <a:xfrm>
              <a:off x="1104"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B</a:t>
              </a:r>
            </a:p>
          </p:txBody>
        </p:sp>
        <p:sp>
          <p:nvSpPr>
            <p:cNvPr id="126987" name="Oval 11">
              <a:extLst>
                <a:ext uri="{FF2B5EF4-FFF2-40B4-BE49-F238E27FC236}">
                  <a16:creationId xmlns:a16="http://schemas.microsoft.com/office/drawing/2014/main" id="{1620ED48-77AC-44A0-9527-8DB420768704}"/>
                </a:ext>
              </a:extLst>
            </p:cNvPr>
            <p:cNvSpPr>
              <a:spLocks noChangeArrowheads="1"/>
            </p:cNvSpPr>
            <p:nvPr/>
          </p:nvSpPr>
          <p:spPr bwMode="auto">
            <a:xfrm>
              <a:off x="720"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A</a:t>
              </a:r>
            </a:p>
          </p:txBody>
        </p:sp>
        <p:sp>
          <p:nvSpPr>
            <p:cNvPr id="126988" name="Line 12">
              <a:extLst>
                <a:ext uri="{FF2B5EF4-FFF2-40B4-BE49-F238E27FC236}">
                  <a16:creationId xmlns:a16="http://schemas.microsoft.com/office/drawing/2014/main" id="{5A0A444A-21A8-429F-AD08-DE84B50CFA0F}"/>
                </a:ext>
              </a:extLst>
            </p:cNvPr>
            <p:cNvSpPr>
              <a:spLocks noChangeShapeType="1"/>
            </p:cNvSpPr>
            <p:nvPr/>
          </p:nvSpPr>
          <p:spPr bwMode="auto">
            <a:xfrm flipH="1">
              <a:off x="1104" y="249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89" name="Line 13">
              <a:extLst>
                <a:ext uri="{FF2B5EF4-FFF2-40B4-BE49-F238E27FC236}">
                  <a16:creationId xmlns:a16="http://schemas.microsoft.com/office/drawing/2014/main" id="{E58A6D15-BC92-4BE2-BEAB-1A93D684D63B}"/>
                </a:ext>
              </a:extLst>
            </p:cNvPr>
            <p:cNvSpPr>
              <a:spLocks noChangeShapeType="1"/>
            </p:cNvSpPr>
            <p:nvPr/>
          </p:nvSpPr>
          <p:spPr bwMode="auto">
            <a:xfrm flipH="1">
              <a:off x="864"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0" name="Line 14">
              <a:extLst>
                <a:ext uri="{FF2B5EF4-FFF2-40B4-BE49-F238E27FC236}">
                  <a16:creationId xmlns:a16="http://schemas.microsoft.com/office/drawing/2014/main" id="{CE6E72F2-7054-4E04-920C-04815F244A76}"/>
                </a:ext>
              </a:extLst>
            </p:cNvPr>
            <p:cNvSpPr>
              <a:spLocks noChangeShapeType="1"/>
            </p:cNvSpPr>
            <p:nvPr/>
          </p:nvSpPr>
          <p:spPr bwMode="auto">
            <a:xfrm>
              <a:off x="1488" y="249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1" name="Line 15">
              <a:extLst>
                <a:ext uri="{FF2B5EF4-FFF2-40B4-BE49-F238E27FC236}">
                  <a16:creationId xmlns:a16="http://schemas.microsoft.com/office/drawing/2014/main" id="{2B3B21BC-89E0-4694-A0C6-15A13C4BB6B2}"/>
                </a:ext>
              </a:extLst>
            </p:cNvPr>
            <p:cNvSpPr>
              <a:spLocks noChangeShapeType="1"/>
            </p:cNvSpPr>
            <p:nvPr/>
          </p:nvSpPr>
          <p:spPr bwMode="auto">
            <a:xfrm>
              <a:off x="1776" y="2880"/>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2" name="Line 16">
              <a:extLst>
                <a:ext uri="{FF2B5EF4-FFF2-40B4-BE49-F238E27FC236}">
                  <a16:creationId xmlns:a16="http://schemas.microsoft.com/office/drawing/2014/main" id="{28ED826A-0BDE-47CE-B9FF-9FA03065510F}"/>
                </a:ext>
              </a:extLst>
            </p:cNvPr>
            <p:cNvSpPr>
              <a:spLocks noChangeShapeType="1"/>
            </p:cNvSpPr>
            <p:nvPr/>
          </p:nvSpPr>
          <p:spPr bwMode="auto">
            <a:xfrm flipH="1">
              <a:off x="1584" y="2880"/>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993" name="Line 17">
              <a:extLst>
                <a:ext uri="{FF2B5EF4-FFF2-40B4-BE49-F238E27FC236}">
                  <a16:creationId xmlns:a16="http://schemas.microsoft.com/office/drawing/2014/main" id="{B214C30C-1053-4B2B-A2F4-F9857904D1A9}"/>
                </a:ext>
              </a:extLst>
            </p:cNvPr>
            <p:cNvSpPr>
              <a:spLocks noChangeShapeType="1"/>
            </p:cNvSpPr>
            <p:nvPr/>
          </p:nvSpPr>
          <p:spPr bwMode="auto">
            <a:xfrm>
              <a:off x="1104" y="2880"/>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6995" name="Text Box 19">
            <a:extLst>
              <a:ext uri="{FF2B5EF4-FFF2-40B4-BE49-F238E27FC236}">
                <a16:creationId xmlns:a16="http://schemas.microsoft.com/office/drawing/2014/main" id="{7E94102C-585D-4282-9B5F-E57E0F11511E}"/>
              </a:ext>
            </a:extLst>
          </p:cNvPr>
          <p:cNvSpPr txBox="1">
            <a:spLocks noChangeArrowheads="1"/>
          </p:cNvSpPr>
          <p:nvPr/>
        </p:nvSpPr>
        <p:spPr bwMode="auto">
          <a:xfrm>
            <a:off x="2286000" y="3505201"/>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图例见</a:t>
            </a:r>
            <a:r>
              <a:rPr lang="en-US" altLang="zh-CN" sz="2800"/>
              <a:t>p140</a:t>
            </a:r>
            <a:r>
              <a:rPr lang="zh-CN" altLang="en-US" sz="2800"/>
              <a:t>的图</a:t>
            </a:r>
            <a:r>
              <a:rPr lang="en-US" altLang="zh-CN" sz="2800"/>
              <a:t>6.26</a:t>
            </a:r>
            <a:r>
              <a:rPr lang="zh-CN" altLang="en-US" sz="2800"/>
              <a:t>所示</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a:extLst>
              <a:ext uri="{FF2B5EF4-FFF2-40B4-BE49-F238E27FC236}">
                <a16:creationId xmlns:a16="http://schemas.microsoft.com/office/drawing/2014/main" id="{9960A223-0980-471F-9D4E-2EAFE361D7BF}"/>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问题</a:t>
            </a:r>
            <a:r>
              <a:rPr lang="en-US" altLang="zh-CN" sz="2800"/>
              <a:t>1</a:t>
            </a:r>
            <a:r>
              <a:rPr lang="zh-CN" altLang="en-US" sz="2800"/>
              <a:t>：什么样的二叉树的路径长度</a:t>
            </a:r>
            <a:r>
              <a:rPr lang="en-US" altLang="zh-CN" sz="2800"/>
              <a:t>PL</a:t>
            </a:r>
            <a:r>
              <a:rPr lang="zh-CN" altLang="en-US" sz="2800"/>
              <a:t>最小？</a:t>
            </a:r>
          </a:p>
        </p:txBody>
      </p:sp>
      <p:sp>
        <p:nvSpPr>
          <p:cNvPr id="128003" name="Text Box 3">
            <a:extLst>
              <a:ext uri="{FF2B5EF4-FFF2-40B4-BE49-F238E27FC236}">
                <a16:creationId xmlns:a16="http://schemas.microsoft.com/office/drawing/2014/main" id="{E2A0E6AE-7D16-4D05-A3D6-5F5743C8CDB7}"/>
              </a:ext>
            </a:extLst>
          </p:cNvPr>
          <p:cNvSpPr txBox="1">
            <a:spLocks noChangeArrowheads="1"/>
          </p:cNvSpPr>
          <p:nvPr/>
        </p:nvSpPr>
        <p:spPr bwMode="auto">
          <a:xfrm>
            <a:off x="2057400" y="1600201"/>
            <a:ext cx="8305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a:latin typeface="宋体" panose="02010600030101010101" pitchFamily="2" charset="-122"/>
              </a:rPr>
              <a:t>一棵树的路径长度为</a:t>
            </a:r>
            <a:r>
              <a:rPr lang="en-US" altLang="zh-CN" sz="2800">
                <a:latin typeface="宋体" panose="02010600030101010101" pitchFamily="2" charset="-122"/>
              </a:rPr>
              <a:t>0</a:t>
            </a:r>
            <a:r>
              <a:rPr lang="zh-CN" altLang="en-US" sz="2800">
                <a:latin typeface="宋体" panose="02010600030101010101" pitchFamily="2" charset="-122"/>
              </a:rPr>
              <a:t>结点至多只有</a:t>
            </a:r>
            <a:r>
              <a:rPr lang="en-US" altLang="zh-CN" sz="2800">
                <a:latin typeface="宋体" panose="02010600030101010101" pitchFamily="2" charset="-122"/>
              </a:rPr>
              <a:t>1</a:t>
            </a:r>
            <a:r>
              <a:rPr lang="zh-CN" altLang="en-US" sz="2800">
                <a:latin typeface="宋体" panose="02010600030101010101" pitchFamily="2" charset="-122"/>
              </a:rPr>
              <a:t>个（根）；路径长度为</a:t>
            </a:r>
            <a:r>
              <a:rPr lang="en-US" altLang="zh-CN" sz="2800">
                <a:latin typeface="宋体" panose="02010600030101010101" pitchFamily="2" charset="-122"/>
              </a:rPr>
              <a:t>1</a:t>
            </a:r>
            <a:r>
              <a:rPr lang="zh-CN" altLang="en-US" sz="2800">
                <a:latin typeface="宋体" panose="02010600030101010101" pitchFamily="2" charset="-122"/>
              </a:rPr>
              <a:t>结点至多只有</a:t>
            </a:r>
            <a:r>
              <a:rPr lang="en-US" altLang="zh-CN" sz="2800">
                <a:latin typeface="宋体" panose="02010600030101010101" pitchFamily="2" charset="-122"/>
              </a:rPr>
              <a:t>2</a:t>
            </a:r>
            <a:r>
              <a:rPr lang="zh-CN" altLang="en-US" sz="2800">
                <a:latin typeface="宋体" panose="02010600030101010101" pitchFamily="2" charset="-122"/>
              </a:rPr>
              <a:t>个（两个孩子）；路径长度为</a:t>
            </a:r>
            <a:r>
              <a:rPr lang="en-US" altLang="zh-CN" sz="2800">
                <a:latin typeface="宋体" panose="02010600030101010101" pitchFamily="2" charset="-122"/>
              </a:rPr>
              <a:t>2</a:t>
            </a:r>
            <a:r>
              <a:rPr lang="zh-CN" altLang="en-US" sz="2800">
                <a:latin typeface="宋体" panose="02010600030101010101" pitchFamily="2" charset="-122"/>
              </a:rPr>
              <a:t>结点至多只有</a:t>
            </a:r>
            <a:r>
              <a:rPr lang="en-US" altLang="zh-CN" sz="2800">
                <a:latin typeface="宋体" panose="02010600030101010101" pitchFamily="2" charset="-122"/>
              </a:rPr>
              <a:t>4</a:t>
            </a:r>
            <a:r>
              <a:rPr lang="zh-CN" altLang="en-US" sz="2800">
                <a:latin typeface="宋体" panose="02010600030101010101" pitchFamily="2" charset="-122"/>
              </a:rPr>
              <a:t>个；以此类推：路径长度为</a:t>
            </a:r>
            <a:r>
              <a:rPr lang="en-US" altLang="zh-CN" sz="2800">
                <a:latin typeface="宋体" panose="02010600030101010101" pitchFamily="2" charset="-122"/>
              </a:rPr>
              <a:t>K</a:t>
            </a:r>
            <a:r>
              <a:rPr lang="zh-CN" altLang="en-US" sz="2800">
                <a:latin typeface="宋体" panose="02010600030101010101" pitchFamily="2" charset="-122"/>
              </a:rPr>
              <a:t>结点至多只有</a:t>
            </a:r>
            <a:r>
              <a:rPr lang="en-US" altLang="zh-CN" sz="2800">
                <a:latin typeface="宋体" panose="02010600030101010101" pitchFamily="2" charset="-122"/>
              </a:rPr>
              <a:t>2</a:t>
            </a:r>
            <a:r>
              <a:rPr lang="en-US" altLang="zh-CN" sz="2800" baseline="30000">
                <a:latin typeface="宋体" panose="02010600030101010101" pitchFamily="2" charset="-122"/>
              </a:rPr>
              <a:t>k</a:t>
            </a:r>
            <a:r>
              <a:rPr lang="zh-CN" altLang="en-US" sz="2800">
                <a:latin typeface="宋体" panose="02010600030101010101" pitchFamily="2" charset="-122"/>
              </a:rPr>
              <a:t>个，所以</a:t>
            </a:r>
            <a:r>
              <a:rPr lang="en-US" altLang="zh-CN" sz="2800"/>
              <a:t>n</a:t>
            </a:r>
            <a:r>
              <a:rPr lang="zh-CN" altLang="en-US" sz="2800">
                <a:latin typeface="宋体" panose="02010600030101010101" pitchFamily="2" charset="-122"/>
              </a:rPr>
              <a:t>个结点二叉树其路径长度至少等于如下序列的前</a:t>
            </a:r>
            <a:r>
              <a:rPr lang="en-US" altLang="zh-CN" sz="2800"/>
              <a:t>n</a:t>
            </a:r>
            <a:r>
              <a:rPr lang="zh-CN" altLang="en-US" sz="2800">
                <a:latin typeface="宋体" panose="02010600030101010101" pitchFamily="2" charset="-122"/>
              </a:rPr>
              <a:t>项之和</a:t>
            </a:r>
            <a:r>
              <a:rPr lang="zh-CN" altLang="en-US" sz="2800"/>
              <a:t>。</a:t>
            </a:r>
          </a:p>
        </p:txBody>
      </p:sp>
      <p:sp>
        <p:nvSpPr>
          <p:cNvPr id="128004" name="Text Box 4">
            <a:extLst>
              <a:ext uri="{FF2B5EF4-FFF2-40B4-BE49-F238E27FC236}">
                <a16:creationId xmlns:a16="http://schemas.microsoft.com/office/drawing/2014/main" id="{435EC7BA-7C34-409E-9BC5-A63413796E6F}"/>
              </a:ext>
            </a:extLst>
          </p:cNvPr>
          <p:cNvSpPr txBox="1">
            <a:spLocks noChangeArrowheads="1"/>
          </p:cNvSpPr>
          <p:nvPr/>
        </p:nvSpPr>
        <p:spPr bwMode="auto">
          <a:xfrm>
            <a:off x="1981200" y="3886201"/>
            <a:ext cx="8686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1800">
                <a:solidFill>
                  <a:srgbClr val="D842CD"/>
                </a:solidFill>
                <a:latin typeface="宋体" panose="02010600030101010101" pitchFamily="2" charset="-122"/>
              </a:rPr>
              <a:t>路径长度</a:t>
            </a:r>
            <a:r>
              <a:rPr lang="zh-CN" altLang="en-US" sz="1800">
                <a:latin typeface="宋体" panose="02010600030101010101" pitchFamily="2" charset="-122"/>
              </a:rPr>
              <a:t> </a:t>
            </a:r>
            <a:r>
              <a:rPr lang="zh-CN" altLang="en-US" sz="1800" u="sng">
                <a:latin typeface="宋体" panose="02010600030101010101" pitchFamily="2" charset="-122"/>
              </a:rPr>
              <a:t> </a:t>
            </a:r>
            <a:r>
              <a:rPr lang="en-US" altLang="zh-CN" sz="1800" u="sng">
                <a:latin typeface="宋体" panose="02010600030101010101" pitchFamily="2" charset="-122"/>
              </a:rPr>
              <a:t>0 </a:t>
            </a:r>
            <a:r>
              <a:rPr lang="zh-CN" altLang="en-US" sz="1800">
                <a:latin typeface="宋体" panose="02010600030101010101" pitchFamily="2" charset="-122"/>
              </a:rPr>
              <a:t>，</a:t>
            </a:r>
            <a:r>
              <a:rPr lang="en-US" altLang="zh-CN" sz="1800" u="sng">
                <a:latin typeface="宋体" panose="02010600030101010101" pitchFamily="2" charset="-122"/>
              </a:rPr>
              <a:t>1 </a:t>
            </a:r>
            <a:r>
              <a:rPr lang="zh-CN" altLang="en-US" sz="1800" u="sng">
                <a:latin typeface="宋体" panose="02010600030101010101" pitchFamily="2" charset="-122"/>
              </a:rPr>
              <a:t>， </a:t>
            </a:r>
            <a:r>
              <a:rPr lang="en-US" altLang="zh-CN" sz="1800" u="sng">
                <a:latin typeface="宋体" panose="02010600030101010101" pitchFamily="2" charset="-122"/>
              </a:rPr>
              <a:t>1 </a:t>
            </a:r>
            <a:r>
              <a:rPr lang="zh-CN" altLang="en-US" sz="1800">
                <a:latin typeface="宋体" panose="02010600030101010101" pitchFamily="2" charset="-122"/>
              </a:rPr>
              <a:t>，</a:t>
            </a:r>
            <a:r>
              <a:rPr lang="en-US" altLang="zh-CN" sz="1800" u="sng">
                <a:latin typeface="宋体" panose="02010600030101010101" pitchFamily="2" charset="-122"/>
              </a:rPr>
              <a:t>2</a:t>
            </a:r>
            <a:r>
              <a:rPr lang="zh-CN" altLang="en-US" sz="1800" u="sng">
                <a:latin typeface="宋体" panose="02010600030101010101" pitchFamily="2" charset="-122"/>
              </a:rPr>
              <a:t>， </a:t>
            </a:r>
            <a:r>
              <a:rPr lang="en-US" altLang="zh-CN" sz="1800" u="sng">
                <a:latin typeface="宋体" panose="02010600030101010101" pitchFamily="2" charset="-122"/>
              </a:rPr>
              <a:t>2</a:t>
            </a:r>
            <a:r>
              <a:rPr lang="zh-CN" altLang="en-US" sz="1800" u="sng">
                <a:latin typeface="宋体" panose="02010600030101010101" pitchFamily="2" charset="-122"/>
              </a:rPr>
              <a:t>，  </a:t>
            </a:r>
            <a:r>
              <a:rPr lang="en-US" altLang="zh-CN" sz="1800" u="sng">
                <a:latin typeface="宋体" panose="02010600030101010101" pitchFamily="2" charset="-122"/>
              </a:rPr>
              <a:t>2</a:t>
            </a:r>
            <a:r>
              <a:rPr lang="zh-CN" altLang="en-US" sz="1800" u="sng">
                <a:latin typeface="宋体" panose="02010600030101010101" pitchFamily="2" charset="-122"/>
              </a:rPr>
              <a:t>， </a:t>
            </a:r>
            <a:r>
              <a:rPr lang="en-US" altLang="zh-CN" sz="1800" u="sng">
                <a:latin typeface="宋体" panose="02010600030101010101" pitchFamily="2" charset="-122"/>
              </a:rPr>
              <a:t>2</a:t>
            </a:r>
            <a:r>
              <a:rPr lang="zh-CN" altLang="en-US" sz="1800">
                <a:latin typeface="宋体" panose="02010600030101010101" pitchFamily="2" charset="-122"/>
              </a:rPr>
              <a:t>，</a:t>
            </a:r>
            <a:r>
              <a:rPr lang="en-US" altLang="zh-CN" sz="1800" u="sng">
                <a:latin typeface="宋体" panose="02010600030101010101" pitchFamily="2" charset="-122"/>
              </a:rPr>
              <a:t>3</a:t>
            </a:r>
            <a:r>
              <a:rPr lang="zh-CN" altLang="en-US" sz="1800" u="sng">
                <a:latin typeface="宋体" panose="02010600030101010101" pitchFamily="2" charset="-122"/>
              </a:rPr>
              <a:t>， </a:t>
            </a:r>
            <a:r>
              <a:rPr lang="en-US" altLang="zh-CN" sz="1800" u="sng">
                <a:latin typeface="宋体" panose="02010600030101010101" pitchFamily="2" charset="-122"/>
              </a:rPr>
              <a:t>3</a:t>
            </a:r>
            <a:r>
              <a:rPr lang="zh-CN" altLang="en-US" sz="1800" u="sng">
                <a:latin typeface="宋体" panose="02010600030101010101" pitchFamily="2" charset="-122"/>
              </a:rPr>
              <a:t>，</a:t>
            </a:r>
            <a:r>
              <a:rPr lang="en-US" altLang="zh-CN" sz="1800" u="sng">
                <a:latin typeface="宋体" panose="02010600030101010101" pitchFamily="2" charset="-122"/>
              </a:rPr>
              <a:t>3</a:t>
            </a:r>
            <a:r>
              <a:rPr lang="zh-CN" altLang="en-US" sz="1800" u="sng">
                <a:latin typeface="宋体" panose="02010600030101010101" pitchFamily="2" charset="-122"/>
              </a:rPr>
              <a:t>，</a:t>
            </a:r>
            <a:r>
              <a:rPr lang="en-US" altLang="zh-CN" sz="1800" u="sng">
                <a:latin typeface="宋体" panose="02010600030101010101" pitchFamily="2" charset="-122"/>
              </a:rPr>
              <a:t>3</a:t>
            </a:r>
            <a:r>
              <a:rPr lang="zh-CN" altLang="en-US" sz="1800" u="sng">
                <a:latin typeface="宋体" panose="02010600030101010101" pitchFamily="2" charset="-122"/>
              </a:rPr>
              <a:t>，</a:t>
            </a:r>
            <a:r>
              <a:rPr lang="en-US" altLang="zh-CN" sz="1800" u="sng">
                <a:latin typeface="宋体" panose="02010600030101010101" pitchFamily="2" charset="-122"/>
              </a:rPr>
              <a:t>3</a:t>
            </a:r>
            <a:r>
              <a:rPr lang="zh-CN" altLang="en-US" sz="1800" u="sng">
                <a:latin typeface="宋体" panose="02010600030101010101" pitchFamily="2" charset="-122"/>
              </a:rPr>
              <a:t>，</a:t>
            </a:r>
            <a:r>
              <a:rPr lang="en-US" altLang="zh-CN" sz="1800" u="sng">
                <a:latin typeface="宋体" panose="02010600030101010101" pitchFamily="2" charset="-122"/>
              </a:rPr>
              <a:t>3</a:t>
            </a:r>
            <a:r>
              <a:rPr lang="zh-CN" altLang="en-US" sz="1800" u="sng">
                <a:latin typeface="宋体" panose="02010600030101010101" pitchFamily="2" charset="-122"/>
              </a:rPr>
              <a:t>，</a:t>
            </a:r>
            <a:r>
              <a:rPr lang="en-US" altLang="zh-CN" sz="1800" u="sng">
                <a:latin typeface="宋体" panose="02010600030101010101" pitchFamily="2" charset="-122"/>
              </a:rPr>
              <a:t>3</a:t>
            </a:r>
            <a:r>
              <a:rPr lang="zh-CN" altLang="en-US" sz="1800" u="sng">
                <a:latin typeface="宋体" panose="02010600030101010101" pitchFamily="2" charset="-122"/>
              </a:rPr>
              <a:t>，</a:t>
            </a:r>
            <a:r>
              <a:rPr lang="en-US" altLang="zh-CN" sz="1800" u="sng">
                <a:latin typeface="宋体" panose="02010600030101010101" pitchFamily="2" charset="-122"/>
              </a:rPr>
              <a:t>3</a:t>
            </a:r>
            <a:r>
              <a:rPr lang="zh-CN" altLang="en-US" sz="1800">
                <a:latin typeface="宋体" panose="02010600030101010101" pitchFamily="2" charset="-122"/>
              </a:rPr>
              <a:t>，</a:t>
            </a:r>
            <a:r>
              <a:rPr lang="en-US" altLang="zh-CN" sz="1800">
                <a:latin typeface="宋体" panose="02010600030101010101" pitchFamily="2" charset="-122"/>
              </a:rPr>
              <a:t>4</a:t>
            </a:r>
            <a:r>
              <a:rPr lang="zh-CN" altLang="en-US" sz="1800">
                <a:latin typeface="宋体" panose="02010600030101010101" pitchFamily="2" charset="-122"/>
              </a:rPr>
              <a:t>，</a:t>
            </a:r>
            <a:r>
              <a:rPr lang="en-US" altLang="zh-CN" sz="1800">
                <a:latin typeface="宋体" panose="02010600030101010101" pitchFamily="2" charset="-122"/>
              </a:rPr>
              <a:t>4</a:t>
            </a:r>
            <a:r>
              <a:rPr lang="zh-CN" altLang="en-US" sz="1800">
                <a:latin typeface="宋体" panose="02010600030101010101" pitchFamily="2" charset="-122"/>
              </a:rPr>
              <a:t>，</a:t>
            </a:r>
            <a:r>
              <a:rPr lang="en-US" altLang="zh-CN" sz="1800">
                <a:latin typeface="宋体" panose="02010600030101010101" pitchFamily="2" charset="-122"/>
              </a:rPr>
              <a:t>...</a:t>
            </a:r>
          </a:p>
          <a:p>
            <a:pPr>
              <a:spcBef>
                <a:spcPct val="50000"/>
              </a:spcBef>
            </a:pPr>
            <a:r>
              <a:rPr lang="zh-CN" altLang="en-US" sz="1800">
                <a:solidFill>
                  <a:srgbClr val="D842CD"/>
                </a:solidFill>
              </a:rPr>
              <a:t>结点数</a:t>
            </a:r>
            <a:r>
              <a:rPr lang="en-US" altLang="zh-CN" sz="1800">
                <a:solidFill>
                  <a:srgbClr val="D842CD"/>
                </a:solidFill>
              </a:rPr>
              <a:t>n</a:t>
            </a:r>
            <a:r>
              <a:rPr lang="en-US" altLang="zh-CN" sz="1800"/>
              <a:t>     n=1  n=2  n=3     n=4 n=5 n=6 n=7     n=8            ...             K=15 </a:t>
            </a:r>
          </a:p>
        </p:txBody>
      </p:sp>
      <p:sp>
        <p:nvSpPr>
          <p:cNvPr id="128005" name="Text Box 5">
            <a:extLst>
              <a:ext uri="{FF2B5EF4-FFF2-40B4-BE49-F238E27FC236}">
                <a16:creationId xmlns:a16="http://schemas.microsoft.com/office/drawing/2014/main" id="{9DA1A8D7-F30A-4695-9D1E-5FD7ECBBF28D}"/>
              </a:ext>
            </a:extLst>
          </p:cNvPr>
          <p:cNvSpPr txBox="1">
            <a:spLocks noChangeArrowheads="1"/>
          </p:cNvSpPr>
          <p:nvPr/>
        </p:nvSpPr>
        <p:spPr bwMode="auto">
          <a:xfrm>
            <a:off x="2057400" y="4800600"/>
            <a:ext cx="8305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a:t>由此可知，结点</a:t>
            </a:r>
            <a:r>
              <a:rPr lang="en-US" altLang="zh-CN" sz="2800"/>
              <a:t>n</a:t>
            </a:r>
            <a:r>
              <a:rPr lang="zh-CN" altLang="en-US" sz="2800"/>
              <a:t>对应的路径长度为</a:t>
            </a:r>
            <a:r>
              <a:rPr lang="zh-CN" altLang="en-US" sz="2800">
                <a:sym typeface="Symbol" panose="05050102010706020507" pitchFamily="18" charset="2"/>
              </a:rPr>
              <a:t> </a:t>
            </a:r>
            <a:r>
              <a:rPr lang="en-US" altLang="zh-CN" sz="2800">
                <a:sym typeface="Symbol" panose="05050102010706020507" pitchFamily="18" charset="2"/>
              </a:rPr>
              <a:t>log</a:t>
            </a:r>
            <a:r>
              <a:rPr lang="en-US" altLang="zh-CN" sz="2800" baseline="-25000">
                <a:sym typeface="Symbol" panose="05050102010706020507" pitchFamily="18" charset="2"/>
              </a:rPr>
              <a:t>2</a:t>
            </a:r>
            <a:r>
              <a:rPr lang="en-US" altLang="zh-CN" sz="2800">
                <a:sym typeface="Symbol" panose="05050102010706020507" pitchFamily="18" charset="2"/>
              </a:rPr>
              <a:t>n </a:t>
            </a:r>
            <a:r>
              <a:rPr lang="zh-CN" altLang="en-US" sz="2800">
                <a:sym typeface="Symbol" panose="05050102010706020507" pitchFamily="18" charset="2"/>
              </a:rPr>
              <a:t>，所以前</a:t>
            </a:r>
            <a:r>
              <a:rPr lang="en-US" altLang="zh-CN" sz="2800">
                <a:sym typeface="Symbol" panose="05050102010706020507" pitchFamily="18" charset="2"/>
              </a:rPr>
              <a:t>n</a:t>
            </a:r>
            <a:r>
              <a:rPr lang="zh-CN" altLang="en-US" sz="2800">
                <a:sym typeface="Symbol" panose="05050102010706020507" pitchFamily="18" charset="2"/>
              </a:rPr>
              <a:t>项之和为</a:t>
            </a:r>
            <a:r>
              <a:rPr lang="en-US" altLang="zh-CN" sz="2800">
                <a:sym typeface="Symbol" panose="05050102010706020507" pitchFamily="18" charset="2"/>
              </a:rPr>
              <a:t>:                     </a:t>
            </a:r>
          </a:p>
        </p:txBody>
      </p:sp>
      <p:grpSp>
        <p:nvGrpSpPr>
          <p:cNvPr id="128009" name="Group 9">
            <a:extLst>
              <a:ext uri="{FF2B5EF4-FFF2-40B4-BE49-F238E27FC236}">
                <a16:creationId xmlns:a16="http://schemas.microsoft.com/office/drawing/2014/main" id="{189EDB56-9948-47C5-85A4-1D9A5E7074F8}"/>
              </a:ext>
            </a:extLst>
          </p:cNvPr>
          <p:cNvGrpSpPr>
            <a:grpSpLocks/>
          </p:cNvGrpSpPr>
          <p:nvPr/>
        </p:nvGrpSpPr>
        <p:grpSpPr bwMode="auto">
          <a:xfrm>
            <a:off x="4572000" y="5257800"/>
            <a:ext cx="1981200" cy="869950"/>
            <a:chOff x="1872" y="3552"/>
            <a:chExt cx="1248" cy="548"/>
          </a:xfrm>
        </p:grpSpPr>
        <p:sp>
          <p:nvSpPr>
            <p:cNvPr id="128006" name="Text Box 6">
              <a:extLst>
                <a:ext uri="{FF2B5EF4-FFF2-40B4-BE49-F238E27FC236}">
                  <a16:creationId xmlns:a16="http://schemas.microsoft.com/office/drawing/2014/main" id="{E327CF62-6B34-4B9D-9B5B-95BFBB8D9861}"/>
                </a:ext>
              </a:extLst>
            </p:cNvPr>
            <p:cNvSpPr txBox="1">
              <a:spLocks noChangeArrowheads="1"/>
            </p:cNvSpPr>
            <p:nvPr/>
          </p:nvSpPr>
          <p:spPr bwMode="auto">
            <a:xfrm>
              <a:off x="1920" y="3552"/>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n</a:t>
              </a:r>
            </a:p>
          </p:txBody>
        </p:sp>
        <p:sp>
          <p:nvSpPr>
            <p:cNvPr id="128007" name="Text Box 7">
              <a:extLst>
                <a:ext uri="{FF2B5EF4-FFF2-40B4-BE49-F238E27FC236}">
                  <a16:creationId xmlns:a16="http://schemas.microsoft.com/office/drawing/2014/main" id="{3B2C19AD-CD1F-4386-A3C2-C902F3EA2451}"/>
                </a:ext>
              </a:extLst>
            </p:cNvPr>
            <p:cNvSpPr txBox="1">
              <a:spLocks noChangeArrowheads="1"/>
            </p:cNvSpPr>
            <p:nvPr/>
          </p:nvSpPr>
          <p:spPr bwMode="auto">
            <a:xfrm>
              <a:off x="1872" y="3888"/>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k=1</a:t>
              </a:r>
            </a:p>
          </p:txBody>
        </p:sp>
        <p:sp>
          <p:nvSpPr>
            <p:cNvPr id="128008" name="Text Box 8">
              <a:extLst>
                <a:ext uri="{FF2B5EF4-FFF2-40B4-BE49-F238E27FC236}">
                  <a16:creationId xmlns:a16="http://schemas.microsoft.com/office/drawing/2014/main" id="{8C3D2299-DA73-4DE7-A3A8-708C2FC03753}"/>
                </a:ext>
              </a:extLst>
            </p:cNvPr>
            <p:cNvSpPr txBox="1">
              <a:spLocks noChangeArrowheads="1"/>
            </p:cNvSpPr>
            <p:nvPr/>
          </p:nvSpPr>
          <p:spPr bwMode="auto">
            <a:xfrm>
              <a:off x="1872" y="3648"/>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ym typeface="Symbol" panose="05050102010706020507" pitchFamily="18" charset="2"/>
                </a:rPr>
                <a:t>  log</a:t>
              </a:r>
              <a:r>
                <a:rPr lang="en-US" altLang="zh-CN" sz="2800" baseline="-25000">
                  <a:sym typeface="Symbol" panose="05050102010706020507" pitchFamily="18" charset="2"/>
                </a:rPr>
                <a:t>2</a:t>
              </a:r>
              <a:r>
                <a:rPr lang="en-US" altLang="zh-CN" sz="2800">
                  <a:sym typeface="Symbol" panose="05050102010706020507" pitchFamily="18" charset="2"/>
                </a:rPr>
                <a:t>k </a:t>
              </a:r>
              <a:endParaRPr lang="en-US" altLang="zh-CN" b="0"/>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B25DB2D6-41AE-479D-8E66-B9F2DB732E06}"/>
              </a:ext>
            </a:extLst>
          </p:cNvPr>
          <p:cNvSpPr txBox="1">
            <a:spLocks noChangeArrowheads="1"/>
          </p:cNvSpPr>
          <p:nvPr/>
        </p:nvSpPr>
        <p:spPr bwMode="auto">
          <a:xfrm>
            <a:off x="2133600" y="914401"/>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完全二叉树的路径长度为：</a:t>
            </a:r>
          </a:p>
        </p:txBody>
      </p:sp>
      <p:grpSp>
        <p:nvGrpSpPr>
          <p:cNvPr id="129034" name="Group 10">
            <a:extLst>
              <a:ext uri="{FF2B5EF4-FFF2-40B4-BE49-F238E27FC236}">
                <a16:creationId xmlns:a16="http://schemas.microsoft.com/office/drawing/2014/main" id="{D5FEA843-1EE5-4FA7-B4C1-D1D1C6ADF0DB}"/>
              </a:ext>
            </a:extLst>
          </p:cNvPr>
          <p:cNvGrpSpPr>
            <a:grpSpLocks/>
          </p:cNvGrpSpPr>
          <p:nvPr/>
        </p:nvGrpSpPr>
        <p:grpSpPr bwMode="auto">
          <a:xfrm>
            <a:off x="2133600" y="1295400"/>
            <a:ext cx="8077200" cy="869950"/>
            <a:chOff x="384" y="816"/>
            <a:chExt cx="5088" cy="548"/>
          </a:xfrm>
        </p:grpSpPr>
        <p:grpSp>
          <p:nvGrpSpPr>
            <p:cNvPr id="129033" name="Group 9">
              <a:extLst>
                <a:ext uri="{FF2B5EF4-FFF2-40B4-BE49-F238E27FC236}">
                  <a16:creationId xmlns:a16="http://schemas.microsoft.com/office/drawing/2014/main" id="{4CCE5F1B-E647-4278-85CE-E7D0555C304A}"/>
                </a:ext>
              </a:extLst>
            </p:cNvPr>
            <p:cNvGrpSpPr>
              <a:grpSpLocks/>
            </p:cNvGrpSpPr>
            <p:nvPr/>
          </p:nvGrpSpPr>
          <p:grpSpPr bwMode="auto">
            <a:xfrm>
              <a:off x="384" y="912"/>
              <a:ext cx="5088" cy="375"/>
              <a:chOff x="384" y="912"/>
              <a:chExt cx="5088" cy="375"/>
            </a:xfrm>
          </p:grpSpPr>
          <p:sp>
            <p:nvSpPr>
              <p:cNvPr id="129027" name="Text Box 3">
                <a:extLst>
                  <a:ext uri="{FF2B5EF4-FFF2-40B4-BE49-F238E27FC236}">
                    <a16:creationId xmlns:a16="http://schemas.microsoft.com/office/drawing/2014/main" id="{7A377183-B503-426A-A8AF-25EBDCAC41C4}"/>
                  </a:ext>
                </a:extLst>
              </p:cNvPr>
              <p:cNvSpPr txBox="1">
                <a:spLocks noChangeArrowheads="1"/>
              </p:cNvSpPr>
              <p:nvPr/>
            </p:nvSpPr>
            <p:spPr bwMode="auto">
              <a:xfrm>
                <a:off x="384" y="960"/>
                <a:ext cx="3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a:t>
                </a:r>
                <a:r>
                  <a:rPr lang="en-US" altLang="zh-CN" sz="2800" baseline="30000"/>
                  <a:t>0</a:t>
                </a:r>
                <a:r>
                  <a:rPr lang="en-US" altLang="zh-CN" sz="2800"/>
                  <a:t>×0+2</a:t>
                </a:r>
                <a:r>
                  <a:rPr lang="en-US" altLang="zh-CN" sz="2800" baseline="30000"/>
                  <a:t>1 </a:t>
                </a:r>
                <a:r>
                  <a:rPr lang="en-US" altLang="zh-CN" sz="2800"/>
                  <a:t>×</a:t>
                </a:r>
                <a:r>
                  <a:rPr lang="en-US" altLang="zh-CN" sz="2800" baseline="30000"/>
                  <a:t> </a:t>
                </a:r>
                <a:r>
                  <a:rPr lang="en-US" altLang="zh-CN" sz="2800"/>
                  <a:t>1+2</a:t>
                </a:r>
                <a:r>
                  <a:rPr lang="en-US" altLang="zh-CN" sz="2800" baseline="30000"/>
                  <a:t>2 </a:t>
                </a:r>
                <a:r>
                  <a:rPr lang="en-US" altLang="zh-CN" sz="2800"/>
                  <a:t>×</a:t>
                </a:r>
                <a:r>
                  <a:rPr lang="en-US" altLang="zh-CN" sz="2800" baseline="30000"/>
                  <a:t> </a:t>
                </a:r>
                <a:r>
                  <a:rPr lang="en-US" altLang="zh-CN" sz="2800"/>
                  <a:t>2+</a:t>
                </a:r>
                <a:r>
                  <a:rPr lang="en-US" altLang="zh-CN" sz="2800">
                    <a:latin typeface="宋体" panose="02010600030101010101" pitchFamily="2" charset="-122"/>
                  </a:rPr>
                  <a:t>…</a:t>
                </a:r>
                <a:r>
                  <a:rPr lang="en-US" altLang="zh-CN" sz="2800"/>
                  <a:t>+ 2</a:t>
                </a:r>
                <a:r>
                  <a:rPr lang="en-US" altLang="zh-CN" sz="2800" baseline="30000"/>
                  <a:t>h</a:t>
                </a:r>
                <a:r>
                  <a:rPr lang="en-US" altLang="zh-CN" sz="2800"/>
                  <a:t> × h= </a:t>
                </a:r>
              </a:p>
            </p:txBody>
          </p:sp>
          <p:sp>
            <p:nvSpPr>
              <p:cNvPr id="129028" name="Text Box 4">
                <a:extLst>
                  <a:ext uri="{FF2B5EF4-FFF2-40B4-BE49-F238E27FC236}">
                    <a16:creationId xmlns:a16="http://schemas.microsoft.com/office/drawing/2014/main" id="{C37C010A-25FC-44C1-9C41-B41E24C708CD}"/>
                  </a:ext>
                </a:extLst>
              </p:cNvPr>
              <p:cNvSpPr txBox="1">
                <a:spLocks noChangeArrowheads="1"/>
              </p:cNvSpPr>
              <p:nvPr/>
            </p:nvSpPr>
            <p:spPr bwMode="auto">
              <a:xfrm>
                <a:off x="3792" y="912"/>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grpSp>
        <p:grpSp>
          <p:nvGrpSpPr>
            <p:cNvPr id="129029" name="Group 5">
              <a:extLst>
                <a:ext uri="{FF2B5EF4-FFF2-40B4-BE49-F238E27FC236}">
                  <a16:creationId xmlns:a16="http://schemas.microsoft.com/office/drawing/2014/main" id="{91D6C7EA-9A8C-40C7-A5A3-A75996E9C0EE}"/>
                </a:ext>
              </a:extLst>
            </p:cNvPr>
            <p:cNvGrpSpPr>
              <a:grpSpLocks/>
            </p:cNvGrpSpPr>
            <p:nvPr/>
          </p:nvGrpSpPr>
          <p:grpSpPr bwMode="auto">
            <a:xfrm>
              <a:off x="3792" y="816"/>
              <a:ext cx="1248" cy="548"/>
              <a:chOff x="1872" y="3552"/>
              <a:chExt cx="1248" cy="548"/>
            </a:xfrm>
          </p:grpSpPr>
          <p:sp>
            <p:nvSpPr>
              <p:cNvPr id="129030" name="Text Box 6">
                <a:extLst>
                  <a:ext uri="{FF2B5EF4-FFF2-40B4-BE49-F238E27FC236}">
                    <a16:creationId xmlns:a16="http://schemas.microsoft.com/office/drawing/2014/main" id="{C3D163F0-0E54-43CC-8A44-59D5DD342A31}"/>
                  </a:ext>
                </a:extLst>
              </p:cNvPr>
              <p:cNvSpPr txBox="1">
                <a:spLocks noChangeArrowheads="1"/>
              </p:cNvSpPr>
              <p:nvPr/>
            </p:nvSpPr>
            <p:spPr bwMode="auto">
              <a:xfrm>
                <a:off x="1920" y="3552"/>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h</a:t>
                </a:r>
              </a:p>
            </p:txBody>
          </p:sp>
          <p:sp>
            <p:nvSpPr>
              <p:cNvPr id="129031" name="Text Box 7">
                <a:extLst>
                  <a:ext uri="{FF2B5EF4-FFF2-40B4-BE49-F238E27FC236}">
                    <a16:creationId xmlns:a16="http://schemas.microsoft.com/office/drawing/2014/main" id="{A890CD96-55B4-408D-ACBC-09F4AF4E07D1}"/>
                  </a:ext>
                </a:extLst>
              </p:cNvPr>
              <p:cNvSpPr txBox="1">
                <a:spLocks noChangeArrowheads="1"/>
              </p:cNvSpPr>
              <p:nvPr/>
            </p:nvSpPr>
            <p:spPr bwMode="auto">
              <a:xfrm>
                <a:off x="1872" y="3888"/>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k=1</a:t>
                </a:r>
              </a:p>
            </p:txBody>
          </p:sp>
          <p:sp>
            <p:nvSpPr>
              <p:cNvPr id="129032" name="Text Box 8">
                <a:extLst>
                  <a:ext uri="{FF2B5EF4-FFF2-40B4-BE49-F238E27FC236}">
                    <a16:creationId xmlns:a16="http://schemas.microsoft.com/office/drawing/2014/main" id="{EC3C8BE3-58E0-45F1-A770-D80F4EDCD247}"/>
                  </a:ext>
                </a:extLst>
              </p:cNvPr>
              <p:cNvSpPr txBox="1">
                <a:spLocks noChangeArrowheads="1"/>
              </p:cNvSpPr>
              <p:nvPr/>
            </p:nvSpPr>
            <p:spPr bwMode="auto">
              <a:xfrm>
                <a:off x="1872" y="3648"/>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ym typeface="Symbol" panose="05050102010706020507" pitchFamily="18" charset="2"/>
                  </a:rPr>
                  <a:t>  log</a:t>
                </a:r>
                <a:r>
                  <a:rPr lang="en-US" altLang="zh-CN" sz="2800" baseline="-25000">
                    <a:sym typeface="Symbol" panose="05050102010706020507" pitchFamily="18" charset="2"/>
                  </a:rPr>
                  <a:t>2</a:t>
                </a:r>
                <a:r>
                  <a:rPr lang="en-US" altLang="zh-CN" sz="2800">
                    <a:sym typeface="Symbol" panose="05050102010706020507" pitchFamily="18" charset="2"/>
                  </a:rPr>
                  <a:t>k </a:t>
                </a:r>
                <a:endParaRPr lang="en-US" altLang="zh-CN" b="0"/>
              </a:p>
            </p:txBody>
          </p:sp>
        </p:grpSp>
      </p:grpSp>
      <p:sp>
        <p:nvSpPr>
          <p:cNvPr id="129035" name="Text Box 11">
            <a:extLst>
              <a:ext uri="{FF2B5EF4-FFF2-40B4-BE49-F238E27FC236}">
                <a16:creationId xmlns:a16="http://schemas.microsoft.com/office/drawing/2014/main" id="{878CD6F3-4CC5-4D5E-9FF0-81432CB8DAB0}"/>
              </a:ext>
            </a:extLst>
          </p:cNvPr>
          <p:cNvSpPr txBox="1">
            <a:spLocks noChangeArrowheads="1"/>
          </p:cNvSpPr>
          <p:nvPr/>
        </p:nvSpPr>
        <p:spPr bwMode="auto">
          <a:xfrm>
            <a:off x="2133600" y="2209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h</a:t>
            </a:r>
            <a:r>
              <a:rPr lang="zh-CN" altLang="en-US" sz="2800"/>
              <a:t>为树的深度，其路径长度可达到</a:t>
            </a:r>
            <a:r>
              <a:rPr lang="zh-CN" altLang="en-US" sz="2800">
                <a:solidFill>
                  <a:srgbClr val="D842CD"/>
                </a:solidFill>
              </a:rPr>
              <a:t>最小</a:t>
            </a:r>
            <a:r>
              <a:rPr lang="zh-CN" altLang="en-US" sz="2800"/>
              <a:t>，所以</a:t>
            </a:r>
            <a:r>
              <a:rPr lang="zh-CN" altLang="en-US" sz="2800">
                <a:solidFill>
                  <a:srgbClr val="6C981E"/>
                </a:solidFill>
              </a:rPr>
              <a:t>完全二叉树具有最小路径长度的性质，但不具有唯一性</a:t>
            </a:r>
            <a:r>
              <a:rPr lang="zh-CN" altLang="en-US" sz="2800"/>
              <a:t>。</a:t>
            </a:r>
          </a:p>
        </p:txBody>
      </p:sp>
      <p:sp>
        <p:nvSpPr>
          <p:cNvPr id="129036" name="Text Box 12">
            <a:extLst>
              <a:ext uri="{FF2B5EF4-FFF2-40B4-BE49-F238E27FC236}">
                <a16:creationId xmlns:a16="http://schemas.microsoft.com/office/drawing/2014/main" id="{77C2A332-37FA-4859-9920-6FEF14ECE810}"/>
              </a:ext>
            </a:extLst>
          </p:cNvPr>
          <p:cNvSpPr txBox="1">
            <a:spLocks noChangeArrowheads="1"/>
          </p:cNvSpPr>
          <p:nvPr/>
        </p:nvSpPr>
        <p:spPr bwMode="auto">
          <a:xfrm>
            <a:off x="2057400" y="3276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例如：下列不同形状的二叉树具有最小的路径长度</a:t>
            </a:r>
          </a:p>
        </p:txBody>
      </p:sp>
      <p:grpSp>
        <p:nvGrpSpPr>
          <p:cNvPr id="129060" name="Group 36">
            <a:extLst>
              <a:ext uri="{FF2B5EF4-FFF2-40B4-BE49-F238E27FC236}">
                <a16:creationId xmlns:a16="http://schemas.microsoft.com/office/drawing/2014/main" id="{AD300CD5-9293-4EC3-892E-134F3DEDD348}"/>
              </a:ext>
            </a:extLst>
          </p:cNvPr>
          <p:cNvGrpSpPr>
            <a:grpSpLocks/>
          </p:cNvGrpSpPr>
          <p:nvPr/>
        </p:nvGrpSpPr>
        <p:grpSpPr bwMode="auto">
          <a:xfrm>
            <a:off x="2438400" y="3962400"/>
            <a:ext cx="2743200" cy="2362200"/>
            <a:chOff x="576" y="2496"/>
            <a:chExt cx="1728" cy="1488"/>
          </a:xfrm>
        </p:grpSpPr>
        <p:grpSp>
          <p:nvGrpSpPr>
            <p:cNvPr id="129055" name="Group 31">
              <a:extLst>
                <a:ext uri="{FF2B5EF4-FFF2-40B4-BE49-F238E27FC236}">
                  <a16:creationId xmlns:a16="http://schemas.microsoft.com/office/drawing/2014/main" id="{10C82D2E-394A-4244-B3D5-2310A76F34DD}"/>
                </a:ext>
              </a:extLst>
            </p:cNvPr>
            <p:cNvGrpSpPr>
              <a:grpSpLocks/>
            </p:cNvGrpSpPr>
            <p:nvPr/>
          </p:nvGrpSpPr>
          <p:grpSpPr bwMode="auto">
            <a:xfrm>
              <a:off x="768" y="2496"/>
              <a:ext cx="1200" cy="1056"/>
              <a:chOff x="768" y="2496"/>
              <a:chExt cx="1200" cy="1056"/>
            </a:xfrm>
          </p:grpSpPr>
          <p:sp>
            <p:nvSpPr>
              <p:cNvPr id="129037" name="Oval 13">
                <a:extLst>
                  <a:ext uri="{FF2B5EF4-FFF2-40B4-BE49-F238E27FC236}">
                    <a16:creationId xmlns:a16="http://schemas.microsoft.com/office/drawing/2014/main" id="{14C695D9-B88E-467A-9F50-B2A68A5EEE4F}"/>
                  </a:ext>
                </a:extLst>
              </p:cNvPr>
              <p:cNvSpPr>
                <a:spLocks noChangeArrowheads="1"/>
              </p:cNvSpPr>
              <p:nvPr/>
            </p:nvSpPr>
            <p:spPr bwMode="auto">
              <a:xfrm>
                <a:off x="1440" y="24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A</a:t>
                </a:r>
              </a:p>
            </p:txBody>
          </p:sp>
          <p:sp>
            <p:nvSpPr>
              <p:cNvPr id="129038" name="Oval 14">
                <a:extLst>
                  <a:ext uri="{FF2B5EF4-FFF2-40B4-BE49-F238E27FC236}">
                    <a16:creationId xmlns:a16="http://schemas.microsoft.com/office/drawing/2014/main" id="{B8BE0373-9A4F-4562-ADF2-97128A3081A8}"/>
                  </a:ext>
                </a:extLst>
              </p:cNvPr>
              <p:cNvSpPr>
                <a:spLocks noChangeArrowheads="1"/>
              </p:cNvSpPr>
              <p:nvPr/>
            </p:nvSpPr>
            <p:spPr bwMode="auto">
              <a:xfrm>
                <a:off x="1104" y="288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B</a:t>
                </a:r>
              </a:p>
            </p:txBody>
          </p:sp>
          <p:sp>
            <p:nvSpPr>
              <p:cNvPr id="129039" name="Oval 15">
                <a:extLst>
                  <a:ext uri="{FF2B5EF4-FFF2-40B4-BE49-F238E27FC236}">
                    <a16:creationId xmlns:a16="http://schemas.microsoft.com/office/drawing/2014/main" id="{A3BDDE6B-1707-4E04-9155-3A612406E1E1}"/>
                  </a:ext>
                </a:extLst>
              </p:cNvPr>
              <p:cNvSpPr>
                <a:spLocks noChangeArrowheads="1"/>
              </p:cNvSpPr>
              <p:nvPr/>
            </p:nvSpPr>
            <p:spPr bwMode="auto">
              <a:xfrm>
                <a:off x="1728"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C</a:t>
                </a:r>
              </a:p>
            </p:txBody>
          </p:sp>
          <p:sp>
            <p:nvSpPr>
              <p:cNvPr id="129040" name="Oval 16">
                <a:extLst>
                  <a:ext uri="{FF2B5EF4-FFF2-40B4-BE49-F238E27FC236}">
                    <a16:creationId xmlns:a16="http://schemas.microsoft.com/office/drawing/2014/main" id="{0E6C5BFA-FF8A-4927-924A-03B33742A481}"/>
                  </a:ext>
                </a:extLst>
              </p:cNvPr>
              <p:cNvSpPr>
                <a:spLocks noChangeArrowheads="1"/>
              </p:cNvSpPr>
              <p:nvPr/>
            </p:nvSpPr>
            <p:spPr bwMode="auto">
              <a:xfrm>
                <a:off x="768"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D</a:t>
                </a:r>
              </a:p>
            </p:txBody>
          </p:sp>
          <p:sp>
            <p:nvSpPr>
              <p:cNvPr id="129041" name="Oval 17">
                <a:extLst>
                  <a:ext uri="{FF2B5EF4-FFF2-40B4-BE49-F238E27FC236}">
                    <a16:creationId xmlns:a16="http://schemas.microsoft.com/office/drawing/2014/main" id="{3E2483EE-D36D-4A7D-B2A3-26FBFF66CCE1}"/>
                  </a:ext>
                </a:extLst>
              </p:cNvPr>
              <p:cNvSpPr>
                <a:spLocks noChangeArrowheads="1"/>
              </p:cNvSpPr>
              <p:nvPr/>
            </p:nvSpPr>
            <p:spPr bwMode="auto">
              <a:xfrm>
                <a:off x="1344"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E</a:t>
                </a:r>
              </a:p>
            </p:txBody>
          </p:sp>
          <p:sp>
            <p:nvSpPr>
              <p:cNvPr id="129047" name="Line 23">
                <a:extLst>
                  <a:ext uri="{FF2B5EF4-FFF2-40B4-BE49-F238E27FC236}">
                    <a16:creationId xmlns:a16="http://schemas.microsoft.com/office/drawing/2014/main" id="{6C23174D-360C-49FF-895D-43BF45C26365}"/>
                  </a:ext>
                </a:extLst>
              </p:cNvPr>
              <p:cNvSpPr>
                <a:spLocks noChangeShapeType="1"/>
              </p:cNvSpPr>
              <p:nvPr/>
            </p:nvSpPr>
            <p:spPr bwMode="auto">
              <a:xfrm flipH="1">
                <a:off x="1296" y="268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8" name="Line 24">
                <a:extLst>
                  <a:ext uri="{FF2B5EF4-FFF2-40B4-BE49-F238E27FC236}">
                    <a16:creationId xmlns:a16="http://schemas.microsoft.com/office/drawing/2014/main" id="{82AB69B9-8A41-42B9-AD80-89E5499F5DC1}"/>
                  </a:ext>
                </a:extLst>
              </p:cNvPr>
              <p:cNvSpPr>
                <a:spLocks noChangeShapeType="1"/>
              </p:cNvSpPr>
              <p:nvPr/>
            </p:nvSpPr>
            <p:spPr bwMode="auto">
              <a:xfrm flipH="1">
                <a:off x="960" y="312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9" name="Line 25">
                <a:extLst>
                  <a:ext uri="{FF2B5EF4-FFF2-40B4-BE49-F238E27FC236}">
                    <a16:creationId xmlns:a16="http://schemas.microsoft.com/office/drawing/2014/main" id="{544FA354-0FB9-41AB-9CD7-68430B2C423E}"/>
                  </a:ext>
                </a:extLst>
              </p:cNvPr>
              <p:cNvSpPr>
                <a:spLocks noChangeShapeType="1"/>
              </p:cNvSpPr>
              <p:nvPr/>
            </p:nvSpPr>
            <p:spPr bwMode="auto">
              <a:xfrm>
                <a:off x="1296" y="3120"/>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0" name="Line 26">
                <a:extLst>
                  <a:ext uri="{FF2B5EF4-FFF2-40B4-BE49-F238E27FC236}">
                    <a16:creationId xmlns:a16="http://schemas.microsoft.com/office/drawing/2014/main" id="{25E3256D-E43E-4BB6-AAB3-783874E11FFD}"/>
                  </a:ext>
                </a:extLst>
              </p:cNvPr>
              <p:cNvSpPr>
                <a:spLocks noChangeShapeType="1"/>
              </p:cNvSpPr>
              <p:nvPr/>
            </p:nvSpPr>
            <p:spPr bwMode="auto">
              <a:xfrm>
                <a:off x="1632" y="273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7" name="Text Box 33">
              <a:extLst>
                <a:ext uri="{FF2B5EF4-FFF2-40B4-BE49-F238E27FC236}">
                  <a16:creationId xmlns:a16="http://schemas.microsoft.com/office/drawing/2014/main" id="{96703155-2FA1-4A82-B70F-2A2406436C9C}"/>
                </a:ext>
              </a:extLst>
            </p:cNvPr>
            <p:cNvSpPr txBox="1">
              <a:spLocks noChangeArrowheads="1"/>
            </p:cNvSpPr>
            <p:nvPr/>
          </p:nvSpPr>
          <p:spPr bwMode="auto">
            <a:xfrm>
              <a:off x="576" y="3696"/>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PL=0+1+1+2+2=6</a:t>
              </a:r>
            </a:p>
          </p:txBody>
        </p:sp>
      </p:grpSp>
      <p:grpSp>
        <p:nvGrpSpPr>
          <p:cNvPr id="129061" name="Group 37">
            <a:extLst>
              <a:ext uri="{FF2B5EF4-FFF2-40B4-BE49-F238E27FC236}">
                <a16:creationId xmlns:a16="http://schemas.microsoft.com/office/drawing/2014/main" id="{48EBB74B-C66E-40CE-B4BB-1B3BBA131048}"/>
              </a:ext>
            </a:extLst>
          </p:cNvPr>
          <p:cNvGrpSpPr>
            <a:grpSpLocks/>
          </p:cNvGrpSpPr>
          <p:nvPr/>
        </p:nvGrpSpPr>
        <p:grpSpPr bwMode="auto">
          <a:xfrm>
            <a:off x="6019800" y="3886200"/>
            <a:ext cx="2895600" cy="2362200"/>
            <a:chOff x="2832" y="2448"/>
            <a:chExt cx="1824" cy="1488"/>
          </a:xfrm>
        </p:grpSpPr>
        <p:grpSp>
          <p:nvGrpSpPr>
            <p:cNvPr id="129056" name="Group 32">
              <a:extLst>
                <a:ext uri="{FF2B5EF4-FFF2-40B4-BE49-F238E27FC236}">
                  <a16:creationId xmlns:a16="http://schemas.microsoft.com/office/drawing/2014/main" id="{D6A7079D-B81F-4C44-A950-1F60199E7024}"/>
                </a:ext>
              </a:extLst>
            </p:cNvPr>
            <p:cNvGrpSpPr>
              <a:grpSpLocks/>
            </p:cNvGrpSpPr>
            <p:nvPr/>
          </p:nvGrpSpPr>
          <p:grpSpPr bwMode="auto">
            <a:xfrm>
              <a:off x="2880" y="2448"/>
              <a:ext cx="1584" cy="1056"/>
              <a:chOff x="2880" y="2448"/>
              <a:chExt cx="1584" cy="1056"/>
            </a:xfrm>
          </p:grpSpPr>
          <p:sp>
            <p:nvSpPr>
              <p:cNvPr id="129042" name="Oval 18">
                <a:extLst>
                  <a:ext uri="{FF2B5EF4-FFF2-40B4-BE49-F238E27FC236}">
                    <a16:creationId xmlns:a16="http://schemas.microsoft.com/office/drawing/2014/main" id="{29DAA40F-B2BB-490B-8F09-60038B1452F5}"/>
                  </a:ext>
                </a:extLst>
              </p:cNvPr>
              <p:cNvSpPr>
                <a:spLocks noChangeArrowheads="1"/>
              </p:cNvSpPr>
              <p:nvPr/>
            </p:nvSpPr>
            <p:spPr bwMode="auto">
              <a:xfrm>
                <a:off x="3600" y="24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A</a:t>
                </a:r>
              </a:p>
            </p:txBody>
          </p:sp>
          <p:sp>
            <p:nvSpPr>
              <p:cNvPr id="129043" name="Oval 19">
                <a:extLst>
                  <a:ext uri="{FF2B5EF4-FFF2-40B4-BE49-F238E27FC236}">
                    <a16:creationId xmlns:a16="http://schemas.microsoft.com/office/drawing/2014/main" id="{5965FC38-E8BD-4F0A-841A-25BE90232141}"/>
                  </a:ext>
                </a:extLst>
              </p:cNvPr>
              <p:cNvSpPr>
                <a:spLocks noChangeArrowheads="1"/>
              </p:cNvSpPr>
              <p:nvPr/>
            </p:nvSpPr>
            <p:spPr bwMode="auto">
              <a:xfrm>
                <a:off x="3216"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B</a:t>
                </a:r>
              </a:p>
            </p:txBody>
          </p:sp>
          <p:sp>
            <p:nvSpPr>
              <p:cNvPr id="129044" name="Oval 20">
                <a:extLst>
                  <a:ext uri="{FF2B5EF4-FFF2-40B4-BE49-F238E27FC236}">
                    <a16:creationId xmlns:a16="http://schemas.microsoft.com/office/drawing/2014/main" id="{EBBCBFDB-7952-4A21-B22B-24A94930B802}"/>
                  </a:ext>
                </a:extLst>
              </p:cNvPr>
              <p:cNvSpPr>
                <a:spLocks noChangeArrowheads="1"/>
              </p:cNvSpPr>
              <p:nvPr/>
            </p:nvSpPr>
            <p:spPr bwMode="auto">
              <a:xfrm>
                <a:off x="2880"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D</a:t>
                </a:r>
              </a:p>
            </p:txBody>
          </p:sp>
          <p:sp>
            <p:nvSpPr>
              <p:cNvPr id="129045" name="Oval 21">
                <a:extLst>
                  <a:ext uri="{FF2B5EF4-FFF2-40B4-BE49-F238E27FC236}">
                    <a16:creationId xmlns:a16="http://schemas.microsoft.com/office/drawing/2014/main" id="{AD0ECAF9-B84B-4D08-BC7F-F8DA0F0E46FC}"/>
                  </a:ext>
                </a:extLst>
              </p:cNvPr>
              <p:cNvSpPr>
                <a:spLocks noChangeArrowheads="1"/>
              </p:cNvSpPr>
              <p:nvPr/>
            </p:nvSpPr>
            <p:spPr bwMode="auto">
              <a:xfrm>
                <a:off x="3936"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C</a:t>
                </a:r>
              </a:p>
            </p:txBody>
          </p:sp>
          <p:sp>
            <p:nvSpPr>
              <p:cNvPr id="129046" name="Oval 22">
                <a:extLst>
                  <a:ext uri="{FF2B5EF4-FFF2-40B4-BE49-F238E27FC236}">
                    <a16:creationId xmlns:a16="http://schemas.microsoft.com/office/drawing/2014/main" id="{769CCA29-CE09-439C-8002-7F19E125DAD1}"/>
                  </a:ext>
                </a:extLst>
              </p:cNvPr>
              <p:cNvSpPr>
                <a:spLocks noChangeArrowheads="1"/>
              </p:cNvSpPr>
              <p:nvPr/>
            </p:nvSpPr>
            <p:spPr bwMode="auto">
              <a:xfrm>
                <a:off x="4224"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E</a:t>
                </a:r>
              </a:p>
            </p:txBody>
          </p:sp>
          <p:sp>
            <p:nvSpPr>
              <p:cNvPr id="129051" name="Line 27">
                <a:extLst>
                  <a:ext uri="{FF2B5EF4-FFF2-40B4-BE49-F238E27FC236}">
                    <a16:creationId xmlns:a16="http://schemas.microsoft.com/office/drawing/2014/main" id="{E07C4F52-A67E-430F-BEF0-A088763C5B9A}"/>
                  </a:ext>
                </a:extLst>
              </p:cNvPr>
              <p:cNvSpPr>
                <a:spLocks noChangeShapeType="1"/>
              </p:cNvSpPr>
              <p:nvPr/>
            </p:nvSpPr>
            <p:spPr bwMode="auto">
              <a:xfrm flipH="1">
                <a:off x="3408" y="264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2" name="Line 28">
                <a:extLst>
                  <a:ext uri="{FF2B5EF4-FFF2-40B4-BE49-F238E27FC236}">
                    <a16:creationId xmlns:a16="http://schemas.microsoft.com/office/drawing/2014/main" id="{2F3E6032-122E-4BBA-AB59-F233C8871A22}"/>
                  </a:ext>
                </a:extLst>
              </p:cNvPr>
              <p:cNvSpPr>
                <a:spLocks noChangeShapeType="1"/>
              </p:cNvSpPr>
              <p:nvPr/>
            </p:nvSpPr>
            <p:spPr bwMode="auto">
              <a:xfrm flipH="1">
                <a:off x="3072" y="302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3" name="Line 29">
                <a:extLst>
                  <a:ext uri="{FF2B5EF4-FFF2-40B4-BE49-F238E27FC236}">
                    <a16:creationId xmlns:a16="http://schemas.microsoft.com/office/drawing/2014/main" id="{88AA8EA8-10EA-46D4-8DB9-372480E88D9B}"/>
                  </a:ext>
                </a:extLst>
              </p:cNvPr>
              <p:cNvSpPr>
                <a:spLocks noChangeShapeType="1"/>
              </p:cNvSpPr>
              <p:nvPr/>
            </p:nvSpPr>
            <p:spPr bwMode="auto">
              <a:xfrm>
                <a:off x="3840" y="264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4" name="Line 30">
                <a:extLst>
                  <a:ext uri="{FF2B5EF4-FFF2-40B4-BE49-F238E27FC236}">
                    <a16:creationId xmlns:a16="http://schemas.microsoft.com/office/drawing/2014/main" id="{CE546CE9-8685-4CE1-A1C9-3242DEE77FCA}"/>
                  </a:ext>
                </a:extLst>
              </p:cNvPr>
              <p:cNvSpPr>
                <a:spLocks noChangeShapeType="1"/>
              </p:cNvSpPr>
              <p:nvPr/>
            </p:nvSpPr>
            <p:spPr bwMode="auto">
              <a:xfrm>
                <a:off x="4128" y="307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9" name="Text Box 35">
              <a:extLst>
                <a:ext uri="{FF2B5EF4-FFF2-40B4-BE49-F238E27FC236}">
                  <a16:creationId xmlns:a16="http://schemas.microsoft.com/office/drawing/2014/main" id="{29A95285-BB6E-4B95-8AE4-8B0D4735DA8F}"/>
                </a:ext>
              </a:extLst>
            </p:cNvPr>
            <p:cNvSpPr txBox="1">
              <a:spLocks noChangeArrowheads="1"/>
            </p:cNvSpPr>
            <p:nvPr/>
          </p:nvSpPr>
          <p:spPr bwMode="auto">
            <a:xfrm>
              <a:off x="2832" y="3648"/>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PL=0+1+1+2+2=6</a:t>
              </a: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FF91E1A7-5568-474B-98AC-32C5F2B1E7F0}"/>
              </a:ext>
            </a:extLst>
          </p:cNvPr>
          <p:cNvSpPr txBox="1">
            <a:spLocks noChangeArrowheads="1"/>
          </p:cNvSpPr>
          <p:nvPr/>
        </p:nvSpPr>
        <p:spPr bwMode="auto">
          <a:xfrm>
            <a:off x="22098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问题</a:t>
            </a:r>
            <a:r>
              <a:rPr lang="en-US" altLang="zh-CN" sz="2800"/>
              <a:t>2</a:t>
            </a:r>
            <a:r>
              <a:rPr lang="zh-CN" altLang="en-US" sz="2800"/>
              <a:t>：什么样的树的带权路径长度最小？</a:t>
            </a:r>
          </a:p>
        </p:txBody>
      </p:sp>
      <p:sp>
        <p:nvSpPr>
          <p:cNvPr id="130051" name="Text Box 3">
            <a:extLst>
              <a:ext uri="{FF2B5EF4-FFF2-40B4-BE49-F238E27FC236}">
                <a16:creationId xmlns:a16="http://schemas.microsoft.com/office/drawing/2014/main" id="{844B7170-C7B4-490C-9CE1-3BD95503C133}"/>
              </a:ext>
            </a:extLst>
          </p:cNvPr>
          <p:cNvSpPr txBox="1">
            <a:spLocks noChangeArrowheads="1"/>
          </p:cNvSpPr>
          <p:nvPr/>
        </p:nvSpPr>
        <p:spPr bwMode="auto">
          <a:xfrm>
            <a:off x="2209800" y="1600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例如：给定一个权值序列</a:t>
            </a:r>
            <a:r>
              <a:rPr lang="en-US" altLang="zh-CN" sz="2800"/>
              <a:t>{2,3,4,7}</a:t>
            </a:r>
            <a:r>
              <a:rPr lang="zh-CN" altLang="en-US" sz="2800"/>
              <a:t>，可构造的多种二叉树的形态。</a:t>
            </a:r>
          </a:p>
        </p:txBody>
      </p:sp>
      <p:grpSp>
        <p:nvGrpSpPr>
          <p:cNvPr id="130166" name="Group 118">
            <a:extLst>
              <a:ext uri="{FF2B5EF4-FFF2-40B4-BE49-F238E27FC236}">
                <a16:creationId xmlns:a16="http://schemas.microsoft.com/office/drawing/2014/main" id="{1A1139F9-7AE3-4F78-8A8E-055C30914415}"/>
              </a:ext>
            </a:extLst>
          </p:cNvPr>
          <p:cNvGrpSpPr>
            <a:grpSpLocks/>
          </p:cNvGrpSpPr>
          <p:nvPr/>
        </p:nvGrpSpPr>
        <p:grpSpPr bwMode="auto">
          <a:xfrm>
            <a:off x="2590800" y="2362200"/>
            <a:ext cx="6934200" cy="4070350"/>
            <a:chOff x="672" y="1488"/>
            <a:chExt cx="4368" cy="2564"/>
          </a:xfrm>
        </p:grpSpPr>
        <p:grpSp>
          <p:nvGrpSpPr>
            <p:cNvPr id="130079" name="Group 31">
              <a:extLst>
                <a:ext uri="{FF2B5EF4-FFF2-40B4-BE49-F238E27FC236}">
                  <a16:creationId xmlns:a16="http://schemas.microsoft.com/office/drawing/2014/main" id="{03E92780-E19C-4A4E-9AD5-FE3F2A60D1DB}"/>
                </a:ext>
              </a:extLst>
            </p:cNvPr>
            <p:cNvGrpSpPr>
              <a:grpSpLocks/>
            </p:cNvGrpSpPr>
            <p:nvPr/>
          </p:nvGrpSpPr>
          <p:grpSpPr bwMode="auto">
            <a:xfrm>
              <a:off x="1008" y="1632"/>
              <a:ext cx="1152" cy="672"/>
              <a:chOff x="768" y="1728"/>
              <a:chExt cx="1152" cy="672"/>
            </a:xfrm>
          </p:grpSpPr>
          <p:sp>
            <p:nvSpPr>
              <p:cNvPr id="130052" name="Oval 4">
                <a:extLst>
                  <a:ext uri="{FF2B5EF4-FFF2-40B4-BE49-F238E27FC236}">
                    <a16:creationId xmlns:a16="http://schemas.microsoft.com/office/drawing/2014/main" id="{7220637E-98C1-4951-950D-BAF669AE76EE}"/>
                  </a:ext>
                </a:extLst>
              </p:cNvPr>
              <p:cNvSpPr>
                <a:spLocks noChangeArrowheads="1"/>
              </p:cNvSpPr>
              <p:nvPr/>
            </p:nvSpPr>
            <p:spPr bwMode="auto">
              <a:xfrm>
                <a:off x="1296" y="1728"/>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3" name="Oval 5">
                <a:extLst>
                  <a:ext uri="{FF2B5EF4-FFF2-40B4-BE49-F238E27FC236}">
                    <a16:creationId xmlns:a16="http://schemas.microsoft.com/office/drawing/2014/main" id="{C17F204E-0DA8-49F2-92BA-19D50BA7FCEF}"/>
                  </a:ext>
                </a:extLst>
              </p:cNvPr>
              <p:cNvSpPr>
                <a:spLocks noChangeArrowheads="1"/>
              </p:cNvSpPr>
              <p:nvPr/>
            </p:nvSpPr>
            <p:spPr bwMode="auto">
              <a:xfrm>
                <a:off x="960" y="1968"/>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4" name="Oval 6">
                <a:extLst>
                  <a:ext uri="{FF2B5EF4-FFF2-40B4-BE49-F238E27FC236}">
                    <a16:creationId xmlns:a16="http://schemas.microsoft.com/office/drawing/2014/main" id="{2B09B70E-5715-4486-9989-7CAB24CAA8DA}"/>
                  </a:ext>
                </a:extLst>
              </p:cNvPr>
              <p:cNvSpPr>
                <a:spLocks noChangeArrowheads="1"/>
              </p:cNvSpPr>
              <p:nvPr/>
            </p:nvSpPr>
            <p:spPr bwMode="auto">
              <a:xfrm>
                <a:off x="1584" y="1968"/>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5" name="Oval 7">
                <a:extLst>
                  <a:ext uri="{FF2B5EF4-FFF2-40B4-BE49-F238E27FC236}">
                    <a16:creationId xmlns:a16="http://schemas.microsoft.com/office/drawing/2014/main" id="{631748BC-5536-4A06-8BE8-187AC1D18A56}"/>
                  </a:ext>
                </a:extLst>
              </p:cNvPr>
              <p:cNvSpPr>
                <a:spLocks noChangeArrowheads="1"/>
              </p:cNvSpPr>
              <p:nvPr/>
            </p:nvSpPr>
            <p:spPr bwMode="auto">
              <a:xfrm>
                <a:off x="1392" y="2256"/>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6" name="Oval 8">
                <a:extLst>
                  <a:ext uri="{FF2B5EF4-FFF2-40B4-BE49-F238E27FC236}">
                    <a16:creationId xmlns:a16="http://schemas.microsoft.com/office/drawing/2014/main" id="{8B226398-4A9C-4969-9CFC-F02CD87F56A4}"/>
                  </a:ext>
                </a:extLst>
              </p:cNvPr>
              <p:cNvSpPr>
                <a:spLocks noChangeArrowheads="1"/>
              </p:cNvSpPr>
              <p:nvPr/>
            </p:nvSpPr>
            <p:spPr bwMode="auto">
              <a:xfrm>
                <a:off x="1776" y="2256"/>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7" name="Oval 9">
                <a:extLst>
                  <a:ext uri="{FF2B5EF4-FFF2-40B4-BE49-F238E27FC236}">
                    <a16:creationId xmlns:a16="http://schemas.microsoft.com/office/drawing/2014/main" id="{9F42D55F-0B3B-4A58-B8C1-769FED1BDEAE}"/>
                  </a:ext>
                </a:extLst>
              </p:cNvPr>
              <p:cNvSpPr>
                <a:spLocks noChangeArrowheads="1"/>
              </p:cNvSpPr>
              <p:nvPr/>
            </p:nvSpPr>
            <p:spPr bwMode="auto">
              <a:xfrm>
                <a:off x="768" y="2256"/>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Oval 10">
                <a:extLst>
                  <a:ext uri="{FF2B5EF4-FFF2-40B4-BE49-F238E27FC236}">
                    <a16:creationId xmlns:a16="http://schemas.microsoft.com/office/drawing/2014/main" id="{3A1E5718-589D-4C71-9EF1-4340C53CBDB6}"/>
                  </a:ext>
                </a:extLst>
              </p:cNvPr>
              <p:cNvSpPr>
                <a:spLocks noChangeArrowheads="1"/>
              </p:cNvSpPr>
              <p:nvPr/>
            </p:nvSpPr>
            <p:spPr bwMode="auto">
              <a:xfrm>
                <a:off x="1104" y="2256"/>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Line 11">
                <a:extLst>
                  <a:ext uri="{FF2B5EF4-FFF2-40B4-BE49-F238E27FC236}">
                    <a16:creationId xmlns:a16="http://schemas.microsoft.com/office/drawing/2014/main" id="{644FA384-49C4-4E5F-A9ED-B2A2816AC1FC}"/>
                  </a:ext>
                </a:extLst>
              </p:cNvPr>
              <p:cNvSpPr>
                <a:spLocks noChangeShapeType="1"/>
              </p:cNvSpPr>
              <p:nvPr/>
            </p:nvSpPr>
            <p:spPr bwMode="auto">
              <a:xfrm flipH="1">
                <a:off x="1104" y="1872"/>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0" name="Line 12">
                <a:extLst>
                  <a:ext uri="{FF2B5EF4-FFF2-40B4-BE49-F238E27FC236}">
                    <a16:creationId xmlns:a16="http://schemas.microsoft.com/office/drawing/2014/main" id="{47961C80-9BB2-40D2-9D91-9826E4F20034}"/>
                  </a:ext>
                </a:extLst>
              </p:cNvPr>
              <p:cNvSpPr>
                <a:spLocks noChangeShapeType="1"/>
              </p:cNvSpPr>
              <p:nvPr/>
            </p:nvSpPr>
            <p:spPr bwMode="auto">
              <a:xfrm flipH="1">
                <a:off x="864" y="211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1" name="Line 13">
                <a:extLst>
                  <a:ext uri="{FF2B5EF4-FFF2-40B4-BE49-F238E27FC236}">
                    <a16:creationId xmlns:a16="http://schemas.microsoft.com/office/drawing/2014/main" id="{A59B8510-C87C-41EE-AA65-C9078CCA9706}"/>
                  </a:ext>
                </a:extLst>
              </p:cNvPr>
              <p:cNvSpPr>
                <a:spLocks noChangeShapeType="1"/>
              </p:cNvSpPr>
              <p:nvPr/>
            </p:nvSpPr>
            <p:spPr bwMode="auto">
              <a:xfrm>
                <a:off x="1440" y="1872"/>
                <a:ext cx="192"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2" name="Line 14">
                <a:extLst>
                  <a:ext uri="{FF2B5EF4-FFF2-40B4-BE49-F238E27FC236}">
                    <a16:creationId xmlns:a16="http://schemas.microsoft.com/office/drawing/2014/main" id="{3AE58E3F-4481-4D61-8B61-88022846F6AE}"/>
                  </a:ext>
                </a:extLst>
              </p:cNvPr>
              <p:cNvSpPr>
                <a:spLocks noChangeShapeType="1"/>
              </p:cNvSpPr>
              <p:nvPr/>
            </p:nvSpPr>
            <p:spPr bwMode="auto">
              <a:xfrm flipH="1">
                <a:off x="1488" y="211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3" name="Line 15">
                <a:extLst>
                  <a:ext uri="{FF2B5EF4-FFF2-40B4-BE49-F238E27FC236}">
                    <a16:creationId xmlns:a16="http://schemas.microsoft.com/office/drawing/2014/main" id="{ABC984ED-F631-4895-B038-821AEA372260}"/>
                  </a:ext>
                </a:extLst>
              </p:cNvPr>
              <p:cNvSpPr>
                <a:spLocks noChangeShapeType="1"/>
              </p:cNvSpPr>
              <p:nvPr/>
            </p:nvSpPr>
            <p:spPr bwMode="auto">
              <a:xfrm>
                <a:off x="1680" y="211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4" name="Line 16">
                <a:extLst>
                  <a:ext uri="{FF2B5EF4-FFF2-40B4-BE49-F238E27FC236}">
                    <a16:creationId xmlns:a16="http://schemas.microsoft.com/office/drawing/2014/main" id="{382BC282-17ED-4923-875E-0400315F0090}"/>
                  </a:ext>
                </a:extLst>
              </p:cNvPr>
              <p:cNvSpPr>
                <a:spLocks noChangeShapeType="1"/>
              </p:cNvSpPr>
              <p:nvPr/>
            </p:nvSpPr>
            <p:spPr bwMode="auto">
              <a:xfrm>
                <a:off x="1104" y="2112"/>
                <a:ext cx="48"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0080" name="Text Box 32">
              <a:extLst>
                <a:ext uri="{FF2B5EF4-FFF2-40B4-BE49-F238E27FC236}">
                  <a16:creationId xmlns:a16="http://schemas.microsoft.com/office/drawing/2014/main" id="{DC048C45-70C9-4B77-BC63-40DADD59404D}"/>
                </a:ext>
              </a:extLst>
            </p:cNvPr>
            <p:cNvSpPr txBox="1">
              <a:spLocks noChangeArrowheads="1"/>
            </p:cNvSpPr>
            <p:nvPr/>
          </p:nvSpPr>
          <p:spPr bwMode="auto">
            <a:xfrm>
              <a:off x="672" y="2592"/>
              <a:ext cx="2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(a) WPL=2×2</a:t>
              </a:r>
              <a:r>
                <a:rPr lang="zh-CN" altLang="en-US" sz="1600"/>
                <a:t>＋</a:t>
              </a:r>
              <a:r>
                <a:rPr lang="en-US" altLang="zh-CN" sz="1600"/>
                <a:t>2×3+2×4+2×7=32</a:t>
              </a:r>
            </a:p>
          </p:txBody>
        </p:sp>
        <p:sp>
          <p:nvSpPr>
            <p:cNvPr id="130081" name="Text Box 33">
              <a:extLst>
                <a:ext uri="{FF2B5EF4-FFF2-40B4-BE49-F238E27FC236}">
                  <a16:creationId xmlns:a16="http://schemas.microsoft.com/office/drawing/2014/main" id="{57C1685C-59D7-4778-BC37-9C09827038B8}"/>
                </a:ext>
              </a:extLst>
            </p:cNvPr>
            <p:cNvSpPr txBox="1">
              <a:spLocks noChangeArrowheads="1"/>
            </p:cNvSpPr>
            <p:nvPr/>
          </p:nvSpPr>
          <p:spPr bwMode="auto">
            <a:xfrm>
              <a:off x="720" y="2400"/>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0"/>
                <a:t>    </a:t>
              </a:r>
              <a:r>
                <a:rPr lang="en-US" altLang="zh-CN" sz="1800"/>
                <a:t>2        3       4         7</a:t>
              </a:r>
            </a:p>
          </p:txBody>
        </p:sp>
        <p:grpSp>
          <p:nvGrpSpPr>
            <p:cNvPr id="130122" name="Group 74">
              <a:extLst>
                <a:ext uri="{FF2B5EF4-FFF2-40B4-BE49-F238E27FC236}">
                  <a16:creationId xmlns:a16="http://schemas.microsoft.com/office/drawing/2014/main" id="{57DBE93D-076D-4B96-8E2E-F45AE43E9550}"/>
                </a:ext>
              </a:extLst>
            </p:cNvPr>
            <p:cNvGrpSpPr>
              <a:grpSpLocks/>
            </p:cNvGrpSpPr>
            <p:nvPr/>
          </p:nvGrpSpPr>
          <p:grpSpPr bwMode="auto">
            <a:xfrm>
              <a:off x="3120" y="1488"/>
              <a:ext cx="1344" cy="951"/>
              <a:chOff x="2928" y="1488"/>
              <a:chExt cx="1344" cy="951"/>
            </a:xfrm>
          </p:grpSpPr>
          <p:sp>
            <p:nvSpPr>
              <p:cNvPr id="130084" name="Text Box 36">
                <a:extLst>
                  <a:ext uri="{FF2B5EF4-FFF2-40B4-BE49-F238E27FC236}">
                    <a16:creationId xmlns:a16="http://schemas.microsoft.com/office/drawing/2014/main" id="{28B3A359-23A4-4F79-BFB3-8C85397F247D}"/>
                  </a:ext>
                </a:extLst>
              </p:cNvPr>
              <p:cNvSpPr txBox="1">
                <a:spLocks noChangeArrowheads="1"/>
              </p:cNvSpPr>
              <p:nvPr/>
            </p:nvSpPr>
            <p:spPr bwMode="auto">
              <a:xfrm>
                <a:off x="3312" y="220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a:t>
                </a:r>
              </a:p>
            </p:txBody>
          </p:sp>
          <p:grpSp>
            <p:nvGrpSpPr>
              <p:cNvPr id="130121" name="Group 73">
                <a:extLst>
                  <a:ext uri="{FF2B5EF4-FFF2-40B4-BE49-F238E27FC236}">
                    <a16:creationId xmlns:a16="http://schemas.microsoft.com/office/drawing/2014/main" id="{2E74D4EE-0CA0-45FB-A5A0-9D2A26CFB26F}"/>
                  </a:ext>
                </a:extLst>
              </p:cNvPr>
              <p:cNvGrpSpPr>
                <a:grpSpLocks/>
              </p:cNvGrpSpPr>
              <p:nvPr/>
            </p:nvGrpSpPr>
            <p:grpSpPr bwMode="auto">
              <a:xfrm>
                <a:off x="2928" y="1488"/>
                <a:ext cx="1344" cy="951"/>
                <a:chOff x="2928" y="1440"/>
                <a:chExt cx="1344" cy="951"/>
              </a:xfrm>
            </p:grpSpPr>
            <p:grpSp>
              <p:nvGrpSpPr>
                <p:cNvPr id="130078" name="Group 30">
                  <a:extLst>
                    <a:ext uri="{FF2B5EF4-FFF2-40B4-BE49-F238E27FC236}">
                      <a16:creationId xmlns:a16="http://schemas.microsoft.com/office/drawing/2014/main" id="{CF17B976-D8E3-4761-9643-65C3BE68080E}"/>
                    </a:ext>
                  </a:extLst>
                </p:cNvPr>
                <p:cNvGrpSpPr>
                  <a:grpSpLocks/>
                </p:cNvGrpSpPr>
                <p:nvPr/>
              </p:nvGrpSpPr>
              <p:grpSpPr bwMode="auto">
                <a:xfrm>
                  <a:off x="3120" y="1440"/>
                  <a:ext cx="912" cy="864"/>
                  <a:chOff x="3072" y="1680"/>
                  <a:chExt cx="912" cy="864"/>
                </a:xfrm>
              </p:grpSpPr>
              <p:sp>
                <p:nvSpPr>
                  <p:cNvPr id="130065" name="Oval 17">
                    <a:extLst>
                      <a:ext uri="{FF2B5EF4-FFF2-40B4-BE49-F238E27FC236}">
                        <a16:creationId xmlns:a16="http://schemas.microsoft.com/office/drawing/2014/main" id="{2FC4040D-EFE6-4B4B-B954-7402BBEB465E}"/>
                      </a:ext>
                    </a:extLst>
                  </p:cNvPr>
                  <p:cNvSpPr>
                    <a:spLocks noChangeArrowheads="1"/>
                  </p:cNvSpPr>
                  <p:nvPr/>
                </p:nvSpPr>
                <p:spPr bwMode="auto">
                  <a:xfrm>
                    <a:off x="3264" y="168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6" name="Oval 18">
                    <a:extLst>
                      <a:ext uri="{FF2B5EF4-FFF2-40B4-BE49-F238E27FC236}">
                        <a16:creationId xmlns:a16="http://schemas.microsoft.com/office/drawing/2014/main" id="{25809731-5A8E-4391-9050-4DD2774AC235}"/>
                      </a:ext>
                    </a:extLst>
                  </p:cNvPr>
                  <p:cNvSpPr>
                    <a:spLocks noChangeArrowheads="1"/>
                  </p:cNvSpPr>
                  <p:nvPr/>
                </p:nvSpPr>
                <p:spPr bwMode="auto">
                  <a:xfrm>
                    <a:off x="3072" y="192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7" name="Oval 19">
                    <a:extLst>
                      <a:ext uri="{FF2B5EF4-FFF2-40B4-BE49-F238E27FC236}">
                        <a16:creationId xmlns:a16="http://schemas.microsoft.com/office/drawing/2014/main" id="{E66FC79A-A488-42E0-8F03-65E5FBE8C081}"/>
                      </a:ext>
                    </a:extLst>
                  </p:cNvPr>
                  <p:cNvSpPr>
                    <a:spLocks noChangeArrowheads="1"/>
                  </p:cNvSpPr>
                  <p:nvPr/>
                </p:nvSpPr>
                <p:spPr bwMode="auto">
                  <a:xfrm>
                    <a:off x="3456" y="192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8" name="Oval 20">
                    <a:extLst>
                      <a:ext uri="{FF2B5EF4-FFF2-40B4-BE49-F238E27FC236}">
                        <a16:creationId xmlns:a16="http://schemas.microsoft.com/office/drawing/2014/main" id="{317F2054-D8DA-46DE-80E2-DFF64EA6EE7A}"/>
                      </a:ext>
                    </a:extLst>
                  </p:cNvPr>
                  <p:cNvSpPr>
                    <a:spLocks noChangeArrowheads="1"/>
                  </p:cNvSpPr>
                  <p:nvPr/>
                </p:nvSpPr>
                <p:spPr bwMode="auto">
                  <a:xfrm>
                    <a:off x="3648" y="216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9" name="Oval 21">
                    <a:extLst>
                      <a:ext uri="{FF2B5EF4-FFF2-40B4-BE49-F238E27FC236}">
                        <a16:creationId xmlns:a16="http://schemas.microsoft.com/office/drawing/2014/main" id="{84EB6B52-2296-47BA-A6F5-1E84713E3D0A}"/>
                      </a:ext>
                    </a:extLst>
                  </p:cNvPr>
                  <p:cNvSpPr>
                    <a:spLocks noChangeArrowheads="1"/>
                  </p:cNvSpPr>
                  <p:nvPr/>
                </p:nvSpPr>
                <p:spPr bwMode="auto">
                  <a:xfrm>
                    <a:off x="3840" y="2352"/>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0" name="Oval 22">
                    <a:extLst>
                      <a:ext uri="{FF2B5EF4-FFF2-40B4-BE49-F238E27FC236}">
                        <a16:creationId xmlns:a16="http://schemas.microsoft.com/office/drawing/2014/main" id="{FCACDDE1-336B-4EEC-AC46-7A28C459B9D2}"/>
                      </a:ext>
                    </a:extLst>
                  </p:cNvPr>
                  <p:cNvSpPr>
                    <a:spLocks noChangeArrowheads="1"/>
                  </p:cNvSpPr>
                  <p:nvPr/>
                </p:nvSpPr>
                <p:spPr bwMode="auto">
                  <a:xfrm>
                    <a:off x="3264" y="216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1" name="Oval 23">
                    <a:extLst>
                      <a:ext uri="{FF2B5EF4-FFF2-40B4-BE49-F238E27FC236}">
                        <a16:creationId xmlns:a16="http://schemas.microsoft.com/office/drawing/2014/main" id="{EB8A4C3C-7CF4-4C62-BD8C-0E6BC60F3B1E}"/>
                      </a:ext>
                    </a:extLst>
                  </p:cNvPr>
                  <p:cNvSpPr>
                    <a:spLocks noChangeArrowheads="1"/>
                  </p:cNvSpPr>
                  <p:nvPr/>
                </p:nvSpPr>
                <p:spPr bwMode="auto">
                  <a:xfrm>
                    <a:off x="3456" y="240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2" name="Line 24">
                    <a:extLst>
                      <a:ext uri="{FF2B5EF4-FFF2-40B4-BE49-F238E27FC236}">
                        <a16:creationId xmlns:a16="http://schemas.microsoft.com/office/drawing/2014/main" id="{02D36807-3878-4FEB-AAE3-1A2EE01CA4E1}"/>
                      </a:ext>
                    </a:extLst>
                  </p:cNvPr>
                  <p:cNvSpPr>
                    <a:spLocks noChangeShapeType="1"/>
                  </p:cNvSpPr>
                  <p:nvPr/>
                </p:nvSpPr>
                <p:spPr bwMode="auto">
                  <a:xfrm flipH="1">
                    <a:off x="3168" y="17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3" name="Line 25">
                    <a:extLst>
                      <a:ext uri="{FF2B5EF4-FFF2-40B4-BE49-F238E27FC236}">
                        <a16:creationId xmlns:a16="http://schemas.microsoft.com/office/drawing/2014/main" id="{5B48F47B-53CB-4F1C-913C-2E4865D86EDE}"/>
                      </a:ext>
                    </a:extLst>
                  </p:cNvPr>
                  <p:cNvSpPr>
                    <a:spLocks noChangeShapeType="1"/>
                  </p:cNvSpPr>
                  <p:nvPr/>
                </p:nvSpPr>
                <p:spPr bwMode="auto">
                  <a:xfrm>
                    <a:off x="3408" y="177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4" name="Line 26">
                    <a:extLst>
                      <a:ext uri="{FF2B5EF4-FFF2-40B4-BE49-F238E27FC236}">
                        <a16:creationId xmlns:a16="http://schemas.microsoft.com/office/drawing/2014/main" id="{1BECD271-FC5B-401B-90E4-3ED73E1F99C7}"/>
                      </a:ext>
                    </a:extLst>
                  </p:cNvPr>
                  <p:cNvSpPr>
                    <a:spLocks noChangeShapeType="1"/>
                  </p:cNvSpPr>
                  <p:nvPr/>
                </p:nvSpPr>
                <p:spPr bwMode="auto">
                  <a:xfrm flipH="1">
                    <a:off x="3408" y="206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5" name="Line 27">
                    <a:extLst>
                      <a:ext uri="{FF2B5EF4-FFF2-40B4-BE49-F238E27FC236}">
                        <a16:creationId xmlns:a16="http://schemas.microsoft.com/office/drawing/2014/main" id="{D27FE866-ECB4-4F6B-BAE3-0152701D9673}"/>
                      </a:ext>
                    </a:extLst>
                  </p:cNvPr>
                  <p:cNvSpPr>
                    <a:spLocks noChangeShapeType="1"/>
                  </p:cNvSpPr>
                  <p:nvPr/>
                </p:nvSpPr>
                <p:spPr bwMode="auto">
                  <a:xfrm>
                    <a:off x="3600" y="20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6" name="Line 28">
                    <a:extLst>
                      <a:ext uri="{FF2B5EF4-FFF2-40B4-BE49-F238E27FC236}">
                        <a16:creationId xmlns:a16="http://schemas.microsoft.com/office/drawing/2014/main" id="{5A04424C-027B-4568-A620-9A1FA473E321}"/>
                      </a:ext>
                    </a:extLst>
                  </p:cNvPr>
                  <p:cNvSpPr>
                    <a:spLocks noChangeShapeType="1"/>
                  </p:cNvSpPr>
                  <p:nvPr/>
                </p:nvSpPr>
                <p:spPr bwMode="auto">
                  <a:xfrm flipH="1">
                    <a:off x="3600" y="230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7" name="Line 29">
                    <a:extLst>
                      <a:ext uri="{FF2B5EF4-FFF2-40B4-BE49-F238E27FC236}">
                        <a16:creationId xmlns:a16="http://schemas.microsoft.com/office/drawing/2014/main" id="{08442F6D-90F1-4120-8F41-859BE29BA580}"/>
                      </a:ext>
                    </a:extLst>
                  </p:cNvPr>
                  <p:cNvSpPr>
                    <a:spLocks noChangeShapeType="1"/>
                  </p:cNvSpPr>
                  <p:nvPr/>
                </p:nvSpPr>
                <p:spPr bwMode="auto">
                  <a:xfrm>
                    <a:off x="3744" y="230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0082" name="Text Box 34">
                  <a:extLst>
                    <a:ext uri="{FF2B5EF4-FFF2-40B4-BE49-F238E27FC236}">
                      <a16:creationId xmlns:a16="http://schemas.microsoft.com/office/drawing/2014/main" id="{1EF82112-88C3-426F-A3A1-08C17C5D464C}"/>
                    </a:ext>
                  </a:extLst>
                </p:cNvPr>
                <p:cNvSpPr txBox="1">
                  <a:spLocks noChangeArrowheads="1"/>
                </p:cNvSpPr>
                <p:nvPr/>
              </p:nvSpPr>
              <p:spPr bwMode="auto">
                <a:xfrm>
                  <a:off x="2928" y="172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a:t>
                  </a:r>
                </a:p>
              </p:txBody>
            </p:sp>
            <p:sp>
              <p:nvSpPr>
                <p:cNvPr id="130083" name="Text Box 35">
                  <a:extLst>
                    <a:ext uri="{FF2B5EF4-FFF2-40B4-BE49-F238E27FC236}">
                      <a16:creationId xmlns:a16="http://schemas.microsoft.com/office/drawing/2014/main" id="{F450A6B4-9BB0-477B-8ADE-95D16F04C246}"/>
                    </a:ext>
                  </a:extLst>
                </p:cNvPr>
                <p:cNvSpPr txBox="1">
                  <a:spLocks noChangeArrowheads="1"/>
                </p:cNvSpPr>
                <p:nvPr/>
              </p:nvSpPr>
              <p:spPr bwMode="auto">
                <a:xfrm>
                  <a:off x="3120" y="196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a:t>
                  </a:r>
                </a:p>
              </p:txBody>
            </p:sp>
            <p:sp>
              <p:nvSpPr>
                <p:cNvPr id="130085" name="Text Box 37">
                  <a:extLst>
                    <a:ext uri="{FF2B5EF4-FFF2-40B4-BE49-F238E27FC236}">
                      <a16:creationId xmlns:a16="http://schemas.microsoft.com/office/drawing/2014/main" id="{3A2169D6-BD54-4A50-B3C0-617B86D45953}"/>
                    </a:ext>
                  </a:extLst>
                </p:cNvPr>
                <p:cNvSpPr txBox="1">
                  <a:spLocks noChangeArrowheads="1"/>
                </p:cNvSpPr>
                <p:nvPr/>
              </p:nvSpPr>
              <p:spPr bwMode="auto">
                <a:xfrm>
                  <a:off x="4032" y="216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7</a:t>
                  </a:r>
                </a:p>
              </p:txBody>
            </p:sp>
          </p:grpSp>
        </p:grpSp>
        <p:sp>
          <p:nvSpPr>
            <p:cNvPr id="130086" name="Text Box 38">
              <a:extLst>
                <a:ext uri="{FF2B5EF4-FFF2-40B4-BE49-F238E27FC236}">
                  <a16:creationId xmlns:a16="http://schemas.microsoft.com/office/drawing/2014/main" id="{E6290890-8947-49F5-A6A2-C0E0E7832DEB}"/>
                </a:ext>
              </a:extLst>
            </p:cNvPr>
            <p:cNvSpPr txBox="1">
              <a:spLocks noChangeArrowheads="1"/>
            </p:cNvSpPr>
            <p:nvPr/>
          </p:nvSpPr>
          <p:spPr bwMode="auto">
            <a:xfrm>
              <a:off x="2832" y="2592"/>
              <a:ext cx="2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(b) WPL=1×2</a:t>
              </a:r>
              <a:r>
                <a:rPr lang="zh-CN" altLang="en-US" sz="1600"/>
                <a:t>＋</a:t>
              </a:r>
              <a:r>
                <a:rPr lang="en-US" altLang="zh-CN" sz="1600"/>
                <a:t>2×3+3×4+3×7=41</a:t>
              </a:r>
            </a:p>
          </p:txBody>
        </p:sp>
        <p:grpSp>
          <p:nvGrpSpPr>
            <p:cNvPr id="130123" name="Group 75">
              <a:extLst>
                <a:ext uri="{FF2B5EF4-FFF2-40B4-BE49-F238E27FC236}">
                  <a16:creationId xmlns:a16="http://schemas.microsoft.com/office/drawing/2014/main" id="{459EB8E0-8884-451F-97D7-4F4AC76378E0}"/>
                </a:ext>
              </a:extLst>
            </p:cNvPr>
            <p:cNvGrpSpPr>
              <a:grpSpLocks/>
            </p:cNvGrpSpPr>
            <p:nvPr/>
          </p:nvGrpSpPr>
          <p:grpSpPr bwMode="auto">
            <a:xfrm>
              <a:off x="3120" y="1488"/>
              <a:ext cx="1344" cy="951"/>
              <a:chOff x="2928" y="1488"/>
              <a:chExt cx="1344" cy="951"/>
            </a:xfrm>
          </p:grpSpPr>
          <p:sp>
            <p:nvSpPr>
              <p:cNvPr id="130124" name="Text Box 76">
                <a:extLst>
                  <a:ext uri="{FF2B5EF4-FFF2-40B4-BE49-F238E27FC236}">
                    <a16:creationId xmlns:a16="http://schemas.microsoft.com/office/drawing/2014/main" id="{6C0B1B98-54C5-4BDB-9FA6-8C7FBFF9F73C}"/>
                  </a:ext>
                </a:extLst>
              </p:cNvPr>
              <p:cNvSpPr txBox="1">
                <a:spLocks noChangeArrowheads="1"/>
              </p:cNvSpPr>
              <p:nvPr/>
            </p:nvSpPr>
            <p:spPr bwMode="auto">
              <a:xfrm>
                <a:off x="3312" y="220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a:t>
                </a:r>
              </a:p>
            </p:txBody>
          </p:sp>
          <p:grpSp>
            <p:nvGrpSpPr>
              <p:cNvPr id="130125" name="Group 77">
                <a:extLst>
                  <a:ext uri="{FF2B5EF4-FFF2-40B4-BE49-F238E27FC236}">
                    <a16:creationId xmlns:a16="http://schemas.microsoft.com/office/drawing/2014/main" id="{3A21AAF9-3165-448D-9C8E-3FC7F428B86A}"/>
                  </a:ext>
                </a:extLst>
              </p:cNvPr>
              <p:cNvGrpSpPr>
                <a:grpSpLocks/>
              </p:cNvGrpSpPr>
              <p:nvPr/>
            </p:nvGrpSpPr>
            <p:grpSpPr bwMode="auto">
              <a:xfrm>
                <a:off x="2928" y="1488"/>
                <a:ext cx="1344" cy="951"/>
                <a:chOff x="2928" y="1440"/>
                <a:chExt cx="1344" cy="951"/>
              </a:xfrm>
            </p:grpSpPr>
            <p:grpSp>
              <p:nvGrpSpPr>
                <p:cNvPr id="130126" name="Group 78">
                  <a:extLst>
                    <a:ext uri="{FF2B5EF4-FFF2-40B4-BE49-F238E27FC236}">
                      <a16:creationId xmlns:a16="http://schemas.microsoft.com/office/drawing/2014/main" id="{789446BB-4C05-48E0-A524-03E1E8C2D78C}"/>
                    </a:ext>
                  </a:extLst>
                </p:cNvPr>
                <p:cNvGrpSpPr>
                  <a:grpSpLocks/>
                </p:cNvGrpSpPr>
                <p:nvPr/>
              </p:nvGrpSpPr>
              <p:grpSpPr bwMode="auto">
                <a:xfrm>
                  <a:off x="3120" y="1440"/>
                  <a:ext cx="912" cy="864"/>
                  <a:chOff x="3072" y="1680"/>
                  <a:chExt cx="912" cy="864"/>
                </a:xfrm>
              </p:grpSpPr>
              <p:sp>
                <p:nvSpPr>
                  <p:cNvPr id="130127" name="Oval 79">
                    <a:extLst>
                      <a:ext uri="{FF2B5EF4-FFF2-40B4-BE49-F238E27FC236}">
                        <a16:creationId xmlns:a16="http://schemas.microsoft.com/office/drawing/2014/main" id="{3E0B519A-E301-4ADE-A176-0D98267A7D13}"/>
                      </a:ext>
                    </a:extLst>
                  </p:cNvPr>
                  <p:cNvSpPr>
                    <a:spLocks noChangeArrowheads="1"/>
                  </p:cNvSpPr>
                  <p:nvPr/>
                </p:nvSpPr>
                <p:spPr bwMode="auto">
                  <a:xfrm>
                    <a:off x="3264" y="168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28" name="Oval 80">
                    <a:extLst>
                      <a:ext uri="{FF2B5EF4-FFF2-40B4-BE49-F238E27FC236}">
                        <a16:creationId xmlns:a16="http://schemas.microsoft.com/office/drawing/2014/main" id="{AF66C9AB-0F1B-432F-AD0B-84F3838F2430}"/>
                      </a:ext>
                    </a:extLst>
                  </p:cNvPr>
                  <p:cNvSpPr>
                    <a:spLocks noChangeArrowheads="1"/>
                  </p:cNvSpPr>
                  <p:nvPr/>
                </p:nvSpPr>
                <p:spPr bwMode="auto">
                  <a:xfrm>
                    <a:off x="3072" y="192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29" name="Oval 81">
                    <a:extLst>
                      <a:ext uri="{FF2B5EF4-FFF2-40B4-BE49-F238E27FC236}">
                        <a16:creationId xmlns:a16="http://schemas.microsoft.com/office/drawing/2014/main" id="{38723FEE-AE2F-4941-B189-EB537ABCEB11}"/>
                      </a:ext>
                    </a:extLst>
                  </p:cNvPr>
                  <p:cNvSpPr>
                    <a:spLocks noChangeArrowheads="1"/>
                  </p:cNvSpPr>
                  <p:nvPr/>
                </p:nvSpPr>
                <p:spPr bwMode="auto">
                  <a:xfrm>
                    <a:off x="3456" y="192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30" name="Oval 82">
                    <a:extLst>
                      <a:ext uri="{FF2B5EF4-FFF2-40B4-BE49-F238E27FC236}">
                        <a16:creationId xmlns:a16="http://schemas.microsoft.com/office/drawing/2014/main" id="{D9160D2B-B50D-46F9-9CCD-482DD85D17EF}"/>
                      </a:ext>
                    </a:extLst>
                  </p:cNvPr>
                  <p:cNvSpPr>
                    <a:spLocks noChangeArrowheads="1"/>
                  </p:cNvSpPr>
                  <p:nvPr/>
                </p:nvSpPr>
                <p:spPr bwMode="auto">
                  <a:xfrm>
                    <a:off x="3648" y="216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31" name="Oval 83">
                    <a:extLst>
                      <a:ext uri="{FF2B5EF4-FFF2-40B4-BE49-F238E27FC236}">
                        <a16:creationId xmlns:a16="http://schemas.microsoft.com/office/drawing/2014/main" id="{A5367196-D75F-43AA-8379-FD4076DA9A72}"/>
                      </a:ext>
                    </a:extLst>
                  </p:cNvPr>
                  <p:cNvSpPr>
                    <a:spLocks noChangeArrowheads="1"/>
                  </p:cNvSpPr>
                  <p:nvPr/>
                </p:nvSpPr>
                <p:spPr bwMode="auto">
                  <a:xfrm>
                    <a:off x="3840" y="2352"/>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32" name="Oval 84">
                    <a:extLst>
                      <a:ext uri="{FF2B5EF4-FFF2-40B4-BE49-F238E27FC236}">
                        <a16:creationId xmlns:a16="http://schemas.microsoft.com/office/drawing/2014/main" id="{AE406B59-A088-44A2-BE20-E736617EA5B0}"/>
                      </a:ext>
                    </a:extLst>
                  </p:cNvPr>
                  <p:cNvSpPr>
                    <a:spLocks noChangeArrowheads="1"/>
                  </p:cNvSpPr>
                  <p:nvPr/>
                </p:nvSpPr>
                <p:spPr bwMode="auto">
                  <a:xfrm>
                    <a:off x="3264" y="216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33" name="Oval 85">
                    <a:extLst>
                      <a:ext uri="{FF2B5EF4-FFF2-40B4-BE49-F238E27FC236}">
                        <a16:creationId xmlns:a16="http://schemas.microsoft.com/office/drawing/2014/main" id="{39880149-BB3A-46D1-89F1-4EDF85C3EEE2}"/>
                      </a:ext>
                    </a:extLst>
                  </p:cNvPr>
                  <p:cNvSpPr>
                    <a:spLocks noChangeArrowheads="1"/>
                  </p:cNvSpPr>
                  <p:nvPr/>
                </p:nvSpPr>
                <p:spPr bwMode="auto">
                  <a:xfrm>
                    <a:off x="3456" y="240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34" name="Line 86">
                    <a:extLst>
                      <a:ext uri="{FF2B5EF4-FFF2-40B4-BE49-F238E27FC236}">
                        <a16:creationId xmlns:a16="http://schemas.microsoft.com/office/drawing/2014/main" id="{FD4837F4-DDFF-4FE8-87A4-52F9A6B203B7}"/>
                      </a:ext>
                    </a:extLst>
                  </p:cNvPr>
                  <p:cNvSpPr>
                    <a:spLocks noChangeShapeType="1"/>
                  </p:cNvSpPr>
                  <p:nvPr/>
                </p:nvSpPr>
                <p:spPr bwMode="auto">
                  <a:xfrm flipH="1">
                    <a:off x="3168" y="17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35" name="Line 87">
                    <a:extLst>
                      <a:ext uri="{FF2B5EF4-FFF2-40B4-BE49-F238E27FC236}">
                        <a16:creationId xmlns:a16="http://schemas.microsoft.com/office/drawing/2014/main" id="{729DCBA4-65DD-4A92-8079-E29D9ADABC70}"/>
                      </a:ext>
                    </a:extLst>
                  </p:cNvPr>
                  <p:cNvSpPr>
                    <a:spLocks noChangeShapeType="1"/>
                  </p:cNvSpPr>
                  <p:nvPr/>
                </p:nvSpPr>
                <p:spPr bwMode="auto">
                  <a:xfrm>
                    <a:off x="3408" y="177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36" name="Line 88">
                    <a:extLst>
                      <a:ext uri="{FF2B5EF4-FFF2-40B4-BE49-F238E27FC236}">
                        <a16:creationId xmlns:a16="http://schemas.microsoft.com/office/drawing/2014/main" id="{1F36711F-04D9-4F92-9D98-E8DF433B1489}"/>
                      </a:ext>
                    </a:extLst>
                  </p:cNvPr>
                  <p:cNvSpPr>
                    <a:spLocks noChangeShapeType="1"/>
                  </p:cNvSpPr>
                  <p:nvPr/>
                </p:nvSpPr>
                <p:spPr bwMode="auto">
                  <a:xfrm flipH="1">
                    <a:off x="3408" y="206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37" name="Line 89">
                    <a:extLst>
                      <a:ext uri="{FF2B5EF4-FFF2-40B4-BE49-F238E27FC236}">
                        <a16:creationId xmlns:a16="http://schemas.microsoft.com/office/drawing/2014/main" id="{3323A4EF-C59A-4AA7-84CF-0F2301E1CD56}"/>
                      </a:ext>
                    </a:extLst>
                  </p:cNvPr>
                  <p:cNvSpPr>
                    <a:spLocks noChangeShapeType="1"/>
                  </p:cNvSpPr>
                  <p:nvPr/>
                </p:nvSpPr>
                <p:spPr bwMode="auto">
                  <a:xfrm>
                    <a:off x="3600" y="20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38" name="Line 90">
                    <a:extLst>
                      <a:ext uri="{FF2B5EF4-FFF2-40B4-BE49-F238E27FC236}">
                        <a16:creationId xmlns:a16="http://schemas.microsoft.com/office/drawing/2014/main" id="{EBD8E484-27F3-4321-854F-E410600907AC}"/>
                      </a:ext>
                    </a:extLst>
                  </p:cNvPr>
                  <p:cNvSpPr>
                    <a:spLocks noChangeShapeType="1"/>
                  </p:cNvSpPr>
                  <p:nvPr/>
                </p:nvSpPr>
                <p:spPr bwMode="auto">
                  <a:xfrm flipH="1">
                    <a:off x="3600" y="230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39" name="Line 91">
                    <a:extLst>
                      <a:ext uri="{FF2B5EF4-FFF2-40B4-BE49-F238E27FC236}">
                        <a16:creationId xmlns:a16="http://schemas.microsoft.com/office/drawing/2014/main" id="{85B7E989-8317-4AE6-9440-FE9C3C288AE3}"/>
                      </a:ext>
                    </a:extLst>
                  </p:cNvPr>
                  <p:cNvSpPr>
                    <a:spLocks noChangeShapeType="1"/>
                  </p:cNvSpPr>
                  <p:nvPr/>
                </p:nvSpPr>
                <p:spPr bwMode="auto">
                  <a:xfrm>
                    <a:off x="3744" y="230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0140" name="Text Box 92">
                  <a:extLst>
                    <a:ext uri="{FF2B5EF4-FFF2-40B4-BE49-F238E27FC236}">
                      <a16:creationId xmlns:a16="http://schemas.microsoft.com/office/drawing/2014/main" id="{03F29B54-25CD-4A97-8576-6773E84B2A2C}"/>
                    </a:ext>
                  </a:extLst>
                </p:cNvPr>
                <p:cNvSpPr txBox="1">
                  <a:spLocks noChangeArrowheads="1"/>
                </p:cNvSpPr>
                <p:nvPr/>
              </p:nvSpPr>
              <p:spPr bwMode="auto">
                <a:xfrm>
                  <a:off x="2928" y="172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a:t>
                  </a:r>
                </a:p>
              </p:txBody>
            </p:sp>
            <p:sp>
              <p:nvSpPr>
                <p:cNvPr id="130141" name="Text Box 93">
                  <a:extLst>
                    <a:ext uri="{FF2B5EF4-FFF2-40B4-BE49-F238E27FC236}">
                      <a16:creationId xmlns:a16="http://schemas.microsoft.com/office/drawing/2014/main" id="{1E29DC5A-597D-4B38-974E-1B5065BA13D7}"/>
                    </a:ext>
                  </a:extLst>
                </p:cNvPr>
                <p:cNvSpPr txBox="1">
                  <a:spLocks noChangeArrowheads="1"/>
                </p:cNvSpPr>
                <p:nvPr/>
              </p:nvSpPr>
              <p:spPr bwMode="auto">
                <a:xfrm>
                  <a:off x="3120" y="196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a:t>
                  </a:r>
                </a:p>
              </p:txBody>
            </p:sp>
            <p:sp>
              <p:nvSpPr>
                <p:cNvPr id="130142" name="Text Box 94">
                  <a:extLst>
                    <a:ext uri="{FF2B5EF4-FFF2-40B4-BE49-F238E27FC236}">
                      <a16:creationId xmlns:a16="http://schemas.microsoft.com/office/drawing/2014/main" id="{5ABA1500-E531-40D4-B631-F48D86058D99}"/>
                    </a:ext>
                  </a:extLst>
                </p:cNvPr>
                <p:cNvSpPr txBox="1">
                  <a:spLocks noChangeArrowheads="1"/>
                </p:cNvSpPr>
                <p:nvPr/>
              </p:nvSpPr>
              <p:spPr bwMode="auto">
                <a:xfrm>
                  <a:off x="4032" y="216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7</a:t>
                  </a:r>
                </a:p>
              </p:txBody>
            </p:sp>
          </p:grpSp>
        </p:grpSp>
        <p:grpSp>
          <p:nvGrpSpPr>
            <p:cNvPr id="130143" name="Group 95">
              <a:extLst>
                <a:ext uri="{FF2B5EF4-FFF2-40B4-BE49-F238E27FC236}">
                  <a16:creationId xmlns:a16="http://schemas.microsoft.com/office/drawing/2014/main" id="{DFFB852D-9DAD-4334-A935-FAF6D93E6561}"/>
                </a:ext>
              </a:extLst>
            </p:cNvPr>
            <p:cNvGrpSpPr>
              <a:grpSpLocks/>
            </p:cNvGrpSpPr>
            <p:nvPr/>
          </p:nvGrpSpPr>
          <p:grpSpPr bwMode="auto">
            <a:xfrm>
              <a:off x="2496" y="2880"/>
              <a:ext cx="1344" cy="951"/>
              <a:chOff x="2928" y="1488"/>
              <a:chExt cx="1344" cy="951"/>
            </a:xfrm>
          </p:grpSpPr>
          <p:sp>
            <p:nvSpPr>
              <p:cNvPr id="130144" name="Text Box 96">
                <a:extLst>
                  <a:ext uri="{FF2B5EF4-FFF2-40B4-BE49-F238E27FC236}">
                    <a16:creationId xmlns:a16="http://schemas.microsoft.com/office/drawing/2014/main" id="{A631514C-3EDE-4D8D-BBDA-930C322B5684}"/>
                  </a:ext>
                </a:extLst>
              </p:cNvPr>
              <p:cNvSpPr txBox="1">
                <a:spLocks noChangeArrowheads="1"/>
              </p:cNvSpPr>
              <p:nvPr/>
            </p:nvSpPr>
            <p:spPr bwMode="auto">
              <a:xfrm>
                <a:off x="3312" y="220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a:t>
                </a:r>
              </a:p>
            </p:txBody>
          </p:sp>
          <p:grpSp>
            <p:nvGrpSpPr>
              <p:cNvPr id="130145" name="Group 97">
                <a:extLst>
                  <a:ext uri="{FF2B5EF4-FFF2-40B4-BE49-F238E27FC236}">
                    <a16:creationId xmlns:a16="http://schemas.microsoft.com/office/drawing/2014/main" id="{AB5EEA85-11D9-4780-9A52-367163836789}"/>
                  </a:ext>
                </a:extLst>
              </p:cNvPr>
              <p:cNvGrpSpPr>
                <a:grpSpLocks/>
              </p:cNvGrpSpPr>
              <p:nvPr/>
            </p:nvGrpSpPr>
            <p:grpSpPr bwMode="auto">
              <a:xfrm>
                <a:off x="2928" y="1488"/>
                <a:ext cx="1344" cy="951"/>
                <a:chOff x="2928" y="1440"/>
                <a:chExt cx="1344" cy="951"/>
              </a:xfrm>
            </p:grpSpPr>
            <p:grpSp>
              <p:nvGrpSpPr>
                <p:cNvPr id="130146" name="Group 98">
                  <a:extLst>
                    <a:ext uri="{FF2B5EF4-FFF2-40B4-BE49-F238E27FC236}">
                      <a16:creationId xmlns:a16="http://schemas.microsoft.com/office/drawing/2014/main" id="{30A2A550-3BE9-45AE-BC2D-58DA25BC91F4}"/>
                    </a:ext>
                  </a:extLst>
                </p:cNvPr>
                <p:cNvGrpSpPr>
                  <a:grpSpLocks/>
                </p:cNvGrpSpPr>
                <p:nvPr/>
              </p:nvGrpSpPr>
              <p:grpSpPr bwMode="auto">
                <a:xfrm>
                  <a:off x="3120" y="1440"/>
                  <a:ext cx="912" cy="864"/>
                  <a:chOff x="3072" y="1680"/>
                  <a:chExt cx="912" cy="864"/>
                </a:xfrm>
              </p:grpSpPr>
              <p:sp>
                <p:nvSpPr>
                  <p:cNvPr id="130147" name="Oval 99">
                    <a:extLst>
                      <a:ext uri="{FF2B5EF4-FFF2-40B4-BE49-F238E27FC236}">
                        <a16:creationId xmlns:a16="http://schemas.microsoft.com/office/drawing/2014/main" id="{AD6857AD-5F73-4430-807C-AF03AFE01047}"/>
                      </a:ext>
                    </a:extLst>
                  </p:cNvPr>
                  <p:cNvSpPr>
                    <a:spLocks noChangeArrowheads="1"/>
                  </p:cNvSpPr>
                  <p:nvPr/>
                </p:nvSpPr>
                <p:spPr bwMode="auto">
                  <a:xfrm>
                    <a:off x="3264" y="168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48" name="Oval 100">
                    <a:extLst>
                      <a:ext uri="{FF2B5EF4-FFF2-40B4-BE49-F238E27FC236}">
                        <a16:creationId xmlns:a16="http://schemas.microsoft.com/office/drawing/2014/main" id="{2AFAF3B4-4E4E-4C71-B30B-986F2C8A6A0F}"/>
                      </a:ext>
                    </a:extLst>
                  </p:cNvPr>
                  <p:cNvSpPr>
                    <a:spLocks noChangeArrowheads="1"/>
                  </p:cNvSpPr>
                  <p:nvPr/>
                </p:nvSpPr>
                <p:spPr bwMode="auto">
                  <a:xfrm>
                    <a:off x="3072" y="192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49" name="Oval 101">
                    <a:extLst>
                      <a:ext uri="{FF2B5EF4-FFF2-40B4-BE49-F238E27FC236}">
                        <a16:creationId xmlns:a16="http://schemas.microsoft.com/office/drawing/2014/main" id="{3D9CB8C7-EEA6-4DC4-973B-8D45E7E7232E}"/>
                      </a:ext>
                    </a:extLst>
                  </p:cNvPr>
                  <p:cNvSpPr>
                    <a:spLocks noChangeArrowheads="1"/>
                  </p:cNvSpPr>
                  <p:nvPr/>
                </p:nvSpPr>
                <p:spPr bwMode="auto">
                  <a:xfrm>
                    <a:off x="3456" y="192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50" name="Oval 102">
                    <a:extLst>
                      <a:ext uri="{FF2B5EF4-FFF2-40B4-BE49-F238E27FC236}">
                        <a16:creationId xmlns:a16="http://schemas.microsoft.com/office/drawing/2014/main" id="{4664E480-003F-4286-B1E8-8B87990D2096}"/>
                      </a:ext>
                    </a:extLst>
                  </p:cNvPr>
                  <p:cNvSpPr>
                    <a:spLocks noChangeArrowheads="1"/>
                  </p:cNvSpPr>
                  <p:nvPr/>
                </p:nvSpPr>
                <p:spPr bwMode="auto">
                  <a:xfrm>
                    <a:off x="3648" y="216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51" name="Oval 103">
                    <a:extLst>
                      <a:ext uri="{FF2B5EF4-FFF2-40B4-BE49-F238E27FC236}">
                        <a16:creationId xmlns:a16="http://schemas.microsoft.com/office/drawing/2014/main" id="{9ABBDEF4-A565-42D3-810B-7B21895F76E9}"/>
                      </a:ext>
                    </a:extLst>
                  </p:cNvPr>
                  <p:cNvSpPr>
                    <a:spLocks noChangeArrowheads="1"/>
                  </p:cNvSpPr>
                  <p:nvPr/>
                </p:nvSpPr>
                <p:spPr bwMode="auto">
                  <a:xfrm>
                    <a:off x="3840" y="2352"/>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52" name="Oval 104">
                    <a:extLst>
                      <a:ext uri="{FF2B5EF4-FFF2-40B4-BE49-F238E27FC236}">
                        <a16:creationId xmlns:a16="http://schemas.microsoft.com/office/drawing/2014/main" id="{66A2D3E2-467C-44EB-89BD-528037EA1A39}"/>
                      </a:ext>
                    </a:extLst>
                  </p:cNvPr>
                  <p:cNvSpPr>
                    <a:spLocks noChangeArrowheads="1"/>
                  </p:cNvSpPr>
                  <p:nvPr/>
                </p:nvSpPr>
                <p:spPr bwMode="auto">
                  <a:xfrm>
                    <a:off x="3264" y="216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53" name="Oval 105">
                    <a:extLst>
                      <a:ext uri="{FF2B5EF4-FFF2-40B4-BE49-F238E27FC236}">
                        <a16:creationId xmlns:a16="http://schemas.microsoft.com/office/drawing/2014/main" id="{59E1C3CF-CF1D-4C6B-8699-62F2AE50AC26}"/>
                      </a:ext>
                    </a:extLst>
                  </p:cNvPr>
                  <p:cNvSpPr>
                    <a:spLocks noChangeArrowheads="1"/>
                  </p:cNvSpPr>
                  <p:nvPr/>
                </p:nvSpPr>
                <p:spPr bwMode="auto">
                  <a:xfrm>
                    <a:off x="3456" y="240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54" name="Line 106">
                    <a:extLst>
                      <a:ext uri="{FF2B5EF4-FFF2-40B4-BE49-F238E27FC236}">
                        <a16:creationId xmlns:a16="http://schemas.microsoft.com/office/drawing/2014/main" id="{690EB0A5-B07C-4C62-8D1E-08402E741438}"/>
                      </a:ext>
                    </a:extLst>
                  </p:cNvPr>
                  <p:cNvSpPr>
                    <a:spLocks noChangeShapeType="1"/>
                  </p:cNvSpPr>
                  <p:nvPr/>
                </p:nvSpPr>
                <p:spPr bwMode="auto">
                  <a:xfrm flipH="1">
                    <a:off x="3168" y="177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55" name="Line 107">
                    <a:extLst>
                      <a:ext uri="{FF2B5EF4-FFF2-40B4-BE49-F238E27FC236}">
                        <a16:creationId xmlns:a16="http://schemas.microsoft.com/office/drawing/2014/main" id="{5A585066-6DD8-45F7-B75B-C4FF69BBB53B}"/>
                      </a:ext>
                    </a:extLst>
                  </p:cNvPr>
                  <p:cNvSpPr>
                    <a:spLocks noChangeShapeType="1"/>
                  </p:cNvSpPr>
                  <p:nvPr/>
                </p:nvSpPr>
                <p:spPr bwMode="auto">
                  <a:xfrm>
                    <a:off x="3408" y="177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56" name="Line 108">
                    <a:extLst>
                      <a:ext uri="{FF2B5EF4-FFF2-40B4-BE49-F238E27FC236}">
                        <a16:creationId xmlns:a16="http://schemas.microsoft.com/office/drawing/2014/main" id="{5659D007-E8D1-455C-8DA7-508466E19803}"/>
                      </a:ext>
                    </a:extLst>
                  </p:cNvPr>
                  <p:cNvSpPr>
                    <a:spLocks noChangeShapeType="1"/>
                  </p:cNvSpPr>
                  <p:nvPr/>
                </p:nvSpPr>
                <p:spPr bwMode="auto">
                  <a:xfrm flipH="1">
                    <a:off x="3408" y="206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57" name="Line 109">
                    <a:extLst>
                      <a:ext uri="{FF2B5EF4-FFF2-40B4-BE49-F238E27FC236}">
                        <a16:creationId xmlns:a16="http://schemas.microsoft.com/office/drawing/2014/main" id="{FD084CBA-7827-47BF-AE48-D8239CB2BBA1}"/>
                      </a:ext>
                    </a:extLst>
                  </p:cNvPr>
                  <p:cNvSpPr>
                    <a:spLocks noChangeShapeType="1"/>
                  </p:cNvSpPr>
                  <p:nvPr/>
                </p:nvSpPr>
                <p:spPr bwMode="auto">
                  <a:xfrm>
                    <a:off x="3600" y="206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58" name="Line 110">
                    <a:extLst>
                      <a:ext uri="{FF2B5EF4-FFF2-40B4-BE49-F238E27FC236}">
                        <a16:creationId xmlns:a16="http://schemas.microsoft.com/office/drawing/2014/main" id="{04ADBD04-0411-4C7D-8817-0F7209A4E110}"/>
                      </a:ext>
                    </a:extLst>
                  </p:cNvPr>
                  <p:cNvSpPr>
                    <a:spLocks noChangeShapeType="1"/>
                  </p:cNvSpPr>
                  <p:nvPr/>
                </p:nvSpPr>
                <p:spPr bwMode="auto">
                  <a:xfrm flipH="1">
                    <a:off x="3600" y="230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159" name="Line 111">
                    <a:extLst>
                      <a:ext uri="{FF2B5EF4-FFF2-40B4-BE49-F238E27FC236}">
                        <a16:creationId xmlns:a16="http://schemas.microsoft.com/office/drawing/2014/main" id="{6181BFCF-BA4A-4E80-8ECB-4844C9E61039}"/>
                      </a:ext>
                    </a:extLst>
                  </p:cNvPr>
                  <p:cNvSpPr>
                    <a:spLocks noChangeShapeType="1"/>
                  </p:cNvSpPr>
                  <p:nvPr/>
                </p:nvSpPr>
                <p:spPr bwMode="auto">
                  <a:xfrm>
                    <a:off x="3744" y="230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0160" name="Text Box 112">
                  <a:extLst>
                    <a:ext uri="{FF2B5EF4-FFF2-40B4-BE49-F238E27FC236}">
                      <a16:creationId xmlns:a16="http://schemas.microsoft.com/office/drawing/2014/main" id="{F71E1A9E-A114-45E7-B4B5-CD17D78A1185}"/>
                    </a:ext>
                  </a:extLst>
                </p:cNvPr>
                <p:cNvSpPr txBox="1">
                  <a:spLocks noChangeArrowheads="1"/>
                </p:cNvSpPr>
                <p:nvPr/>
              </p:nvSpPr>
              <p:spPr bwMode="auto">
                <a:xfrm>
                  <a:off x="2928" y="172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7</a:t>
                  </a:r>
                </a:p>
              </p:txBody>
            </p:sp>
            <p:sp>
              <p:nvSpPr>
                <p:cNvPr id="130161" name="Text Box 113">
                  <a:extLst>
                    <a:ext uri="{FF2B5EF4-FFF2-40B4-BE49-F238E27FC236}">
                      <a16:creationId xmlns:a16="http://schemas.microsoft.com/office/drawing/2014/main" id="{E7788814-26CF-4756-B216-30172D04763C}"/>
                    </a:ext>
                  </a:extLst>
                </p:cNvPr>
                <p:cNvSpPr txBox="1">
                  <a:spLocks noChangeArrowheads="1"/>
                </p:cNvSpPr>
                <p:nvPr/>
              </p:nvSpPr>
              <p:spPr bwMode="auto">
                <a:xfrm>
                  <a:off x="3120" y="196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a:t>
                  </a:r>
                </a:p>
              </p:txBody>
            </p:sp>
            <p:sp>
              <p:nvSpPr>
                <p:cNvPr id="130162" name="Text Box 114">
                  <a:extLst>
                    <a:ext uri="{FF2B5EF4-FFF2-40B4-BE49-F238E27FC236}">
                      <a16:creationId xmlns:a16="http://schemas.microsoft.com/office/drawing/2014/main" id="{2B9A2D6B-35DA-4631-98B1-7C0A566C6B48}"/>
                    </a:ext>
                  </a:extLst>
                </p:cNvPr>
                <p:cNvSpPr txBox="1">
                  <a:spLocks noChangeArrowheads="1"/>
                </p:cNvSpPr>
                <p:nvPr/>
              </p:nvSpPr>
              <p:spPr bwMode="auto">
                <a:xfrm>
                  <a:off x="4032" y="216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a:t>
                  </a:r>
                </a:p>
              </p:txBody>
            </p:sp>
          </p:grpSp>
        </p:grpSp>
        <p:sp>
          <p:nvSpPr>
            <p:cNvPr id="130163" name="Text Box 115">
              <a:extLst>
                <a:ext uri="{FF2B5EF4-FFF2-40B4-BE49-F238E27FC236}">
                  <a16:creationId xmlns:a16="http://schemas.microsoft.com/office/drawing/2014/main" id="{D4252D8D-8DD8-44D1-BB14-F272F3D77690}"/>
                </a:ext>
              </a:extLst>
            </p:cNvPr>
            <p:cNvSpPr txBox="1">
              <a:spLocks noChangeArrowheads="1"/>
            </p:cNvSpPr>
            <p:nvPr/>
          </p:nvSpPr>
          <p:spPr bwMode="auto">
            <a:xfrm>
              <a:off x="1920" y="3840"/>
              <a:ext cx="23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(c)  WPL=1×7</a:t>
              </a:r>
              <a:r>
                <a:rPr lang="zh-CN" altLang="en-US" sz="1600"/>
                <a:t>＋</a:t>
              </a:r>
              <a:r>
                <a:rPr lang="en-US" altLang="zh-CN" sz="1600"/>
                <a:t>2×4+3×3+3×2=30</a:t>
              </a:r>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703B597A-0109-4B6C-B917-73DD272212C4}"/>
              </a:ext>
            </a:extLst>
          </p:cNvPr>
          <p:cNvSpPr txBox="1">
            <a:spLocks noChangeArrowheads="1"/>
          </p:cNvSpPr>
          <p:nvPr/>
        </p:nvSpPr>
        <p:spPr bwMode="auto">
          <a:xfrm>
            <a:off x="21336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4. </a:t>
            </a:r>
            <a:r>
              <a:rPr lang="zh-CN" altLang="en-US" sz="2800"/>
              <a:t>哈夫曼树</a:t>
            </a:r>
          </a:p>
        </p:txBody>
      </p:sp>
      <p:sp>
        <p:nvSpPr>
          <p:cNvPr id="131075" name="Text Box 3">
            <a:extLst>
              <a:ext uri="{FF2B5EF4-FFF2-40B4-BE49-F238E27FC236}">
                <a16:creationId xmlns:a16="http://schemas.microsoft.com/office/drawing/2014/main" id="{940598C6-CB24-4144-BCDA-57E4B3935569}"/>
              </a:ext>
            </a:extLst>
          </p:cNvPr>
          <p:cNvSpPr txBox="1">
            <a:spLocks noChangeArrowheads="1"/>
          </p:cNvSpPr>
          <p:nvPr/>
        </p:nvSpPr>
        <p:spPr bwMode="auto">
          <a:xfrm>
            <a:off x="2133600" y="15240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solidFill>
                  <a:srgbClr val="D842CD"/>
                </a:solidFill>
              </a:rPr>
              <a:t>哈夫曼树</a:t>
            </a:r>
            <a:r>
              <a:rPr lang="zh-CN" altLang="en-US" sz="2800"/>
              <a:t>又叫</a:t>
            </a:r>
            <a:r>
              <a:rPr lang="zh-CN" altLang="en-US" sz="2800">
                <a:solidFill>
                  <a:srgbClr val="6C981E"/>
                </a:solidFill>
              </a:rPr>
              <a:t>最优二叉树</a:t>
            </a:r>
            <a:r>
              <a:rPr lang="zh-CN" altLang="en-US" sz="2800"/>
              <a:t>，它是由</a:t>
            </a:r>
            <a:r>
              <a:rPr lang="en-US" altLang="zh-CN" sz="2800"/>
              <a:t>n</a:t>
            </a:r>
            <a:r>
              <a:rPr lang="zh-CN" altLang="en-US" sz="2800"/>
              <a:t>个带权叶子结点构成的所有二叉树中</a:t>
            </a:r>
            <a:r>
              <a:rPr lang="zh-CN" altLang="en-US" sz="2800">
                <a:solidFill>
                  <a:srgbClr val="6C981E"/>
                </a:solidFill>
              </a:rPr>
              <a:t>带权路径长度</a:t>
            </a:r>
            <a:r>
              <a:rPr lang="en-US" altLang="zh-CN" sz="2800">
                <a:solidFill>
                  <a:srgbClr val="6C981E"/>
                </a:solidFill>
              </a:rPr>
              <a:t>WPL</a:t>
            </a:r>
            <a:r>
              <a:rPr lang="zh-CN" altLang="en-US" sz="2800">
                <a:solidFill>
                  <a:srgbClr val="6C981E"/>
                </a:solidFill>
              </a:rPr>
              <a:t>最短</a:t>
            </a:r>
            <a:r>
              <a:rPr lang="zh-CN" altLang="en-US" sz="2800"/>
              <a:t>的二叉树。</a:t>
            </a:r>
          </a:p>
        </p:txBody>
      </p:sp>
      <p:sp>
        <p:nvSpPr>
          <p:cNvPr id="131077" name="Text Box 5">
            <a:extLst>
              <a:ext uri="{FF2B5EF4-FFF2-40B4-BE49-F238E27FC236}">
                <a16:creationId xmlns:a16="http://schemas.microsoft.com/office/drawing/2014/main" id="{2AB9536F-E89D-4553-88F9-F70EC616CE38}"/>
              </a:ext>
            </a:extLst>
          </p:cNvPr>
          <p:cNvSpPr txBox="1">
            <a:spLocks noChangeArrowheads="1"/>
          </p:cNvSpPr>
          <p:nvPr/>
        </p:nvSpPr>
        <p:spPr bwMode="auto">
          <a:xfrm>
            <a:off x="2209800" y="31242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构造哈夫曼算法的步骤如下：</a:t>
            </a:r>
          </a:p>
        </p:txBody>
      </p:sp>
      <p:sp>
        <p:nvSpPr>
          <p:cNvPr id="131078" name="Text Box 6">
            <a:extLst>
              <a:ext uri="{FF2B5EF4-FFF2-40B4-BE49-F238E27FC236}">
                <a16:creationId xmlns:a16="http://schemas.microsoft.com/office/drawing/2014/main" id="{4070CDE6-22B1-4DDB-9C20-4BBCC3E1D9D2}"/>
              </a:ext>
            </a:extLst>
          </p:cNvPr>
          <p:cNvSpPr txBox="1">
            <a:spLocks noChangeArrowheads="1"/>
          </p:cNvSpPr>
          <p:nvPr/>
        </p:nvSpPr>
        <p:spPr bwMode="auto">
          <a:xfrm>
            <a:off x="2133600" y="3657601"/>
            <a:ext cx="8153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a:t>
            </a:r>
            <a:r>
              <a:rPr lang="en-US" altLang="zh-CN" sz="2800"/>
              <a:t>1</a:t>
            </a:r>
            <a:r>
              <a:rPr lang="zh-CN" altLang="en-US" sz="2800"/>
              <a:t>）</a:t>
            </a:r>
            <a:r>
              <a:rPr lang="zh-CN" altLang="en-US" sz="2800">
                <a:latin typeface="宋体" panose="02010600030101010101" pitchFamily="2" charset="-122"/>
              </a:rPr>
              <a:t>用给定的</a:t>
            </a:r>
            <a:r>
              <a:rPr lang="en-US" altLang="zh-CN" sz="2800"/>
              <a:t>n</a:t>
            </a:r>
            <a:r>
              <a:rPr lang="zh-CN" altLang="en-US" sz="2800">
                <a:latin typeface="宋体" panose="02010600030101010101" pitchFamily="2" charset="-122"/>
              </a:rPr>
              <a:t>个权值</a:t>
            </a:r>
            <a:r>
              <a:rPr lang="en-US" altLang="zh-CN" sz="2800"/>
              <a:t>{w</a:t>
            </a:r>
            <a:r>
              <a:rPr lang="en-US" altLang="zh-CN" sz="2800" baseline="-30000"/>
              <a:t>1</a:t>
            </a:r>
            <a:r>
              <a:rPr lang="en-US" altLang="zh-CN" sz="2800"/>
              <a:t>,w</a:t>
            </a:r>
            <a:r>
              <a:rPr lang="en-US" altLang="zh-CN" sz="2800" baseline="-30000"/>
              <a:t>2</a:t>
            </a:r>
            <a:r>
              <a:rPr lang="en-US" altLang="zh-CN" sz="2800"/>
              <a:t>, … ,w</a:t>
            </a:r>
            <a:r>
              <a:rPr lang="en-US" altLang="zh-CN" sz="2800" baseline="-30000"/>
              <a:t>n</a:t>
            </a:r>
            <a:r>
              <a:rPr lang="en-US" altLang="zh-CN" sz="2800"/>
              <a:t>}</a:t>
            </a:r>
            <a:r>
              <a:rPr lang="zh-CN" altLang="en-US" sz="2800">
                <a:latin typeface="宋体" panose="02010600030101010101" pitchFamily="2" charset="-122"/>
              </a:rPr>
              <a:t>对应的</a:t>
            </a:r>
            <a:r>
              <a:rPr lang="en-US" altLang="zh-CN" sz="2800"/>
              <a:t>n</a:t>
            </a:r>
            <a:r>
              <a:rPr lang="zh-CN" altLang="en-US" sz="2800">
                <a:latin typeface="宋体" panose="02010600030101010101" pitchFamily="2" charset="-122"/>
              </a:rPr>
              <a:t>个结点构成</a:t>
            </a:r>
            <a:r>
              <a:rPr lang="en-US" altLang="zh-CN" sz="2800"/>
              <a:t>n</a:t>
            </a:r>
            <a:r>
              <a:rPr lang="zh-CN" altLang="en-US" sz="2800">
                <a:latin typeface="宋体" panose="02010600030101010101" pitchFamily="2" charset="-122"/>
              </a:rPr>
              <a:t>棵二叉树的森林</a:t>
            </a:r>
            <a:r>
              <a:rPr lang="en-US" altLang="zh-CN" sz="2800"/>
              <a:t>F={T</a:t>
            </a:r>
            <a:r>
              <a:rPr lang="en-US" altLang="zh-CN" sz="2800" baseline="-30000"/>
              <a:t>1</a:t>
            </a:r>
            <a:r>
              <a:rPr lang="en-US" altLang="zh-CN" sz="2800"/>
              <a:t>,T</a:t>
            </a:r>
            <a:r>
              <a:rPr lang="en-US" altLang="zh-CN" sz="2800" baseline="-30000"/>
              <a:t>2</a:t>
            </a:r>
            <a:r>
              <a:rPr lang="en-US" altLang="zh-CN" sz="2800"/>
              <a:t>, …,T</a:t>
            </a:r>
            <a:r>
              <a:rPr lang="en-US" altLang="zh-CN" sz="2800" baseline="-30000"/>
              <a:t>n</a:t>
            </a:r>
            <a:r>
              <a:rPr lang="en-US" altLang="zh-CN" sz="2800"/>
              <a:t>}</a:t>
            </a:r>
            <a:r>
              <a:rPr lang="zh-CN" altLang="en-US" sz="2800">
                <a:latin typeface="宋体" panose="02010600030101010101" pitchFamily="2" charset="-122"/>
              </a:rPr>
              <a:t>，其中每一棵二叉树</a:t>
            </a:r>
            <a:r>
              <a:rPr lang="en-US" altLang="zh-CN" sz="2800"/>
              <a:t>T</a:t>
            </a:r>
            <a:r>
              <a:rPr lang="en-US" altLang="zh-CN" sz="2800" baseline="-30000"/>
              <a:t>i </a:t>
            </a:r>
            <a:r>
              <a:rPr lang="en-US" altLang="zh-CN" sz="2800"/>
              <a:t>(1</a:t>
            </a:r>
            <a:r>
              <a:rPr lang="en-US" altLang="zh-CN" sz="2800">
                <a:latin typeface="宋体" panose="02010600030101010101" pitchFamily="2" charset="-122"/>
              </a:rPr>
              <a:t>≤</a:t>
            </a:r>
            <a:r>
              <a:rPr lang="en-US" altLang="zh-CN" sz="2800"/>
              <a:t>i</a:t>
            </a:r>
            <a:r>
              <a:rPr lang="en-US" altLang="zh-CN" sz="2800">
                <a:latin typeface="宋体" panose="02010600030101010101" pitchFamily="2" charset="-122"/>
              </a:rPr>
              <a:t>≤n)</a:t>
            </a:r>
            <a:r>
              <a:rPr lang="zh-CN" altLang="en-US" sz="2800">
                <a:latin typeface="宋体" panose="02010600030101010101" pitchFamily="2" charset="-122"/>
              </a:rPr>
              <a:t>都只有一个权值为</a:t>
            </a:r>
            <a:r>
              <a:rPr lang="en-US" altLang="zh-CN" sz="2800"/>
              <a:t>w</a:t>
            </a:r>
            <a:r>
              <a:rPr lang="en-US" altLang="zh-CN" sz="2800" baseline="-30000"/>
              <a:t>i</a:t>
            </a:r>
            <a:r>
              <a:rPr lang="zh-CN" altLang="en-US" sz="2800">
                <a:latin typeface="宋体" panose="02010600030101010101" pitchFamily="2" charset="-122"/>
              </a:rPr>
              <a:t>的根结点，其左、右子树为空。</a:t>
            </a:r>
            <a:r>
              <a:rPr lang="zh-CN" altLang="en-US" sz="28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5C1C089D-4E12-4F41-9DFD-CE1FF9E1F9BE}"/>
              </a:ext>
            </a:extLst>
          </p:cNvPr>
          <p:cNvSpPr txBox="1">
            <a:spLocks noChangeArrowheads="1"/>
          </p:cNvSpPr>
          <p:nvPr/>
        </p:nvSpPr>
        <p:spPr bwMode="auto">
          <a:xfrm>
            <a:off x="2209800" y="990600"/>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6.2  </a:t>
            </a:r>
            <a:r>
              <a:rPr lang="zh-CN" altLang="en-US" sz="3200"/>
              <a:t>二叉树</a:t>
            </a:r>
          </a:p>
        </p:txBody>
      </p:sp>
      <p:sp>
        <p:nvSpPr>
          <p:cNvPr id="17411" name="Text Box 3">
            <a:extLst>
              <a:ext uri="{FF2B5EF4-FFF2-40B4-BE49-F238E27FC236}">
                <a16:creationId xmlns:a16="http://schemas.microsoft.com/office/drawing/2014/main" id="{106B66B9-4207-44C8-BE30-2F6DE57EB82D}"/>
              </a:ext>
            </a:extLst>
          </p:cNvPr>
          <p:cNvSpPr txBox="1">
            <a:spLocks noChangeArrowheads="1"/>
          </p:cNvSpPr>
          <p:nvPr/>
        </p:nvSpPr>
        <p:spPr bwMode="auto">
          <a:xfrm>
            <a:off x="2362200" y="21336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6.2.1 </a:t>
            </a:r>
            <a:r>
              <a:rPr lang="zh-CN" altLang="en-US" sz="3200"/>
              <a:t>二叉树的定义与基本操作</a:t>
            </a:r>
          </a:p>
        </p:txBody>
      </p:sp>
      <p:sp>
        <p:nvSpPr>
          <p:cNvPr id="17412" name="Text Box 4">
            <a:extLst>
              <a:ext uri="{FF2B5EF4-FFF2-40B4-BE49-F238E27FC236}">
                <a16:creationId xmlns:a16="http://schemas.microsoft.com/office/drawing/2014/main" id="{8284DF57-0C95-4939-BF1C-1D367102ACD8}"/>
              </a:ext>
            </a:extLst>
          </p:cNvPr>
          <p:cNvSpPr txBox="1">
            <a:spLocks noChangeArrowheads="1"/>
          </p:cNvSpPr>
          <p:nvPr/>
        </p:nvSpPr>
        <p:spPr bwMode="auto">
          <a:xfrm>
            <a:off x="2362200" y="33528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6.2.2  </a:t>
            </a:r>
            <a:r>
              <a:rPr lang="zh-CN" altLang="en-US" sz="3200"/>
              <a:t>二叉树的性质</a:t>
            </a:r>
          </a:p>
        </p:txBody>
      </p:sp>
      <p:sp>
        <p:nvSpPr>
          <p:cNvPr id="17413" name="Text Box 5">
            <a:extLst>
              <a:ext uri="{FF2B5EF4-FFF2-40B4-BE49-F238E27FC236}">
                <a16:creationId xmlns:a16="http://schemas.microsoft.com/office/drawing/2014/main" id="{AF87FEF9-B598-4668-B867-F98D369BF592}"/>
              </a:ext>
            </a:extLst>
          </p:cNvPr>
          <p:cNvSpPr txBox="1">
            <a:spLocks noChangeArrowheads="1"/>
          </p:cNvSpPr>
          <p:nvPr/>
        </p:nvSpPr>
        <p:spPr bwMode="auto">
          <a:xfrm>
            <a:off x="2362200" y="44958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6.2.3  </a:t>
            </a:r>
            <a:r>
              <a:rPr lang="zh-CN" altLang="en-US" sz="3200"/>
              <a:t>二叉树的存储结构</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0736345F-D61B-4C17-97CE-E622601377CD}"/>
              </a:ext>
            </a:extLst>
          </p:cNvPr>
          <p:cNvSpPr txBox="1">
            <a:spLocks noChangeArrowheads="1"/>
          </p:cNvSpPr>
          <p:nvPr/>
        </p:nvSpPr>
        <p:spPr bwMode="auto">
          <a:xfrm>
            <a:off x="2133600" y="990600"/>
            <a:ext cx="8305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a:t>
            </a:r>
            <a:r>
              <a:rPr lang="en-US" altLang="zh-CN" sz="2800"/>
              <a:t>2</a:t>
            </a:r>
            <a:r>
              <a:rPr lang="zh-CN" altLang="en-US" sz="2800"/>
              <a:t>）</a:t>
            </a:r>
            <a:r>
              <a:rPr lang="zh-CN" altLang="en-US" sz="2800">
                <a:latin typeface="宋体" panose="02010600030101010101" pitchFamily="2" charset="-122"/>
              </a:rPr>
              <a:t>在森林</a:t>
            </a:r>
            <a:r>
              <a:rPr lang="en-US" altLang="zh-CN" sz="2800">
                <a:latin typeface="宋体" panose="02010600030101010101" pitchFamily="2" charset="-122"/>
              </a:rPr>
              <a:t>F</a:t>
            </a:r>
            <a:r>
              <a:rPr lang="zh-CN" altLang="en-US" sz="2800">
                <a:latin typeface="宋体" panose="02010600030101010101" pitchFamily="2" charset="-122"/>
              </a:rPr>
              <a:t>中选择两棵根结点权值最小的二叉树，作为一棵新二叉树的左、右子树，标记新二叉树的根结点权值为其左右子树的根结点权值之和。</a:t>
            </a:r>
            <a:r>
              <a:rPr lang="zh-CN" altLang="en-US" sz="2800"/>
              <a:t> </a:t>
            </a:r>
          </a:p>
        </p:txBody>
      </p:sp>
      <p:sp>
        <p:nvSpPr>
          <p:cNvPr id="132099" name="Text Box 3">
            <a:extLst>
              <a:ext uri="{FF2B5EF4-FFF2-40B4-BE49-F238E27FC236}">
                <a16:creationId xmlns:a16="http://schemas.microsoft.com/office/drawing/2014/main" id="{A0213551-92D5-4EE8-8FB0-4A7A7E619E15}"/>
              </a:ext>
            </a:extLst>
          </p:cNvPr>
          <p:cNvSpPr txBox="1">
            <a:spLocks noChangeArrowheads="1"/>
          </p:cNvSpPr>
          <p:nvPr/>
        </p:nvSpPr>
        <p:spPr bwMode="auto">
          <a:xfrm>
            <a:off x="2133600" y="2743201"/>
            <a:ext cx="82296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a:t>
            </a:r>
            <a:r>
              <a:rPr lang="en-US" altLang="zh-CN" sz="2800"/>
              <a:t>3</a:t>
            </a:r>
            <a:r>
              <a:rPr lang="zh-CN" altLang="en-US" sz="2800"/>
              <a:t>）</a:t>
            </a:r>
            <a:r>
              <a:rPr lang="zh-CN" altLang="en-US" sz="2800">
                <a:latin typeface="宋体" panose="02010600030101010101" pitchFamily="2" charset="-122"/>
              </a:rPr>
              <a:t>从</a:t>
            </a:r>
            <a:r>
              <a:rPr lang="en-US" altLang="zh-CN" sz="2800">
                <a:latin typeface="宋体" panose="02010600030101010101" pitchFamily="2" charset="-122"/>
              </a:rPr>
              <a:t>F</a:t>
            </a:r>
            <a:r>
              <a:rPr lang="zh-CN" altLang="en-US" sz="2800">
                <a:latin typeface="宋体" panose="02010600030101010101" pitchFamily="2" charset="-122"/>
              </a:rPr>
              <a:t>中删除被选中的那两棵二叉树，同时把新构成的二叉树加入到森林</a:t>
            </a:r>
            <a:r>
              <a:rPr lang="en-US" altLang="zh-CN" sz="2800">
                <a:latin typeface="宋体" panose="02010600030101010101" pitchFamily="2" charset="-122"/>
              </a:rPr>
              <a:t>F</a:t>
            </a:r>
            <a:r>
              <a:rPr lang="zh-CN" altLang="en-US" sz="2800">
                <a:latin typeface="宋体" panose="02010600030101010101" pitchFamily="2" charset="-122"/>
              </a:rPr>
              <a:t>中。</a:t>
            </a:r>
            <a:r>
              <a:rPr lang="zh-CN" altLang="en-US" sz="2800"/>
              <a:t> </a:t>
            </a:r>
          </a:p>
        </p:txBody>
      </p:sp>
      <p:sp>
        <p:nvSpPr>
          <p:cNvPr id="132100" name="Text Box 4">
            <a:extLst>
              <a:ext uri="{FF2B5EF4-FFF2-40B4-BE49-F238E27FC236}">
                <a16:creationId xmlns:a16="http://schemas.microsoft.com/office/drawing/2014/main" id="{63FDBBBF-57AF-4064-9FDB-16985D77EEFC}"/>
              </a:ext>
            </a:extLst>
          </p:cNvPr>
          <p:cNvSpPr txBox="1">
            <a:spLocks noChangeArrowheads="1"/>
          </p:cNvSpPr>
          <p:nvPr/>
        </p:nvSpPr>
        <p:spPr bwMode="auto">
          <a:xfrm>
            <a:off x="2133600" y="3962400"/>
            <a:ext cx="81534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a:t>
            </a:r>
            <a:r>
              <a:rPr lang="en-US" altLang="zh-CN" sz="2800"/>
              <a:t>4</a:t>
            </a:r>
            <a:r>
              <a:rPr lang="zh-CN" altLang="en-US" sz="2800"/>
              <a:t>）</a:t>
            </a:r>
            <a:r>
              <a:rPr lang="zh-CN" altLang="en-US" sz="2800">
                <a:latin typeface="宋体" panose="02010600030101010101" pitchFamily="2" charset="-122"/>
              </a:rPr>
              <a:t>重复（</a:t>
            </a:r>
            <a:r>
              <a:rPr lang="en-US" altLang="zh-CN" sz="2800">
                <a:latin typeface="宋体" panose="02010600030101010101" pitchFamily="2" charset="-122"/>
              </a:rPr>
              <a:t>2</a:t>
            </a:r>
            <a:r>
              <a:rPr lang="zh-CN" altLang="en-US" sz="2800">
                <a:latin typeface="宋体" panose="02010600030101010101" pitchFamily="2" charset="-122"/>
              </a:rPr>
              <a:t>）、（</a:t>
            </a:r>
            <a:r>
              <a:rPr lang="en-US" altLang="zh-CN" sz="2800">
                <a:latin typeface="宋体" panose="02010600030101010101" pitchFamily="2" charset="-122"/>
              </a:rPr>
              <a:t>3</a:t>
            </a:r>
            <a:r>
              <a:rPr lang="zh-CN" altLang="en-US" sz="2800">
                <a:latin typeface="宋体" panose="02010600030101010101" pitchFamily="2" charset="-122"/>
              </a:rPr>
              <a:t>）操作，直到森林中只含有一棵二叉树为止，此时得到的这棵二叉树就是哈夫曼树。</a:t>
            </a:r>
            <a:r>
              <a:rPr lang="zh-CN" altLang="en-US" sz="280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7D5AD0A7-D3F1-44F6-89FC-B2E60AAF48C1}"/>
              </a:ext>
            </a:extLst>
          </p:cNvPr>
          <p:cNvSpPr txBox="1">
            <a:spLocks noChangeArrowheads="1"/>
          </p:cNvSpPr>
          <p:nvPr/>
        </p:nvSpPr>
        <p:spPr bwMode="auto">
          <a:xfrm>
            <a:off x="2133600" y="990601"/>
            <a:ext cx="82296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直观地看，在哈夫曼树中权越大的叶子离根越近，则其具有最小带权路径长度。</a:t>
            </a:r>
          </a:p>
        </p:txBody>
      </p:sp>
      <p:sp>
        <p:nvSpPr>
          <p:cNvPr id="133123" name="Text Box 3">
            <a:extLst>
              <a:ext uri="{FF2B5EF4-FFF2-40B4-BE49-F238E27FC236}">
                <a16:creationId xmlns:a16="http://schemas.microsoft.com/office/drawing/2014/main" id="{50212A23-D067-43D1-ADD4-ED6FBCCF852E}"/>
              </a:ext>
            </a:extLst>
          </p:cNvPr>
          <p:cNvSpPr txBox="1">
            <a:spLocks noChangeArrowheads="1"/>
          </p:cNvSpPr>
          <p:nvPr/>
        </p:nvSpPr>
        <p:spPr bwMode="auto">
          <a:xfrm>
            <a:off x="2133600" y="22860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哈夫曼树的手工构造的方法也非常简单：</a:t>
            </a:r>
          </a:p>
        </p:txBody>
      </p:sp>
      <p:sp>
        <p:nvSpPr>
          <p:cNvPr id="133124" name="Text Box 4">
            <a:extLst>
              <a:ext uri="{FF2B5EF4-FFF2-40B4-BE49-F238E27FC236}">
                <a16:creationId xmlns:a16="http://schemas.microsoft.com/office/drawing/2014/main" id="{A69AEEE2-4CE7-404B-A1D5-C4961E81EE22}"/>
              </a:ext>
            </a:extLst>
          </p:cNvPr>
          <p:cNvSpPr txBox="1">
            <a:spLocks noChangeArrowheads="1"/>
          </p:cNvSpPr>
          <p:nvPr/>
        </p:nvSpPr>
        <p:spPr bwMode="auto">
          <a:xfrm>
            <a:off x="2133600" y="2895601"/>
            <a:ext cx="83058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a:t>       </a:t>
            </a:r>
            <a:r>
              <a:rPr lang="zh-CN" altLang="en-US" sz="2800"/>
              <a:t>给定</a:t>
            </a:r>
            <a:r>
              <a:rPr lang="zh-CN" altLang="en-US" sz="2800">
                <a:latin typeface="宋体" panose="02010600030101010101" pitchFamily="2" charset="-122"/>
              </a:rPr>
              <a:t>数列</a:t>
            </a:r>
            <a:r>
              <a:rPr lang="en-US" altLang="zh-CN" sz="2800"/>
              <a:t>{W</a:t>
            </a:r>
            <a:r>
              <a:rPr lang="en-US" altLang="zh-CN" sz="2800" baseline="-30000"/>
              <a:t>1....</a:t>
            </a:r>
            <a:r>
              <a:rPr lang="en-US" altLang="zh-CN" sz="2800"/>
              <a:t>W</a:t>
            </a:r>
            <a:r>
              <a:rPr lang="en-US" altLang="zh-CN" sz="2800" baseline="-30000"/>
              <a:t>n</a:t>
            </a:r>
            <a:r>
              <a:rPr lang="en-US" altLang="zh-CN" sz="2800"/>
              <a:t>}</a:t>
            </a:r>
            <a:r>
              <a:rPr lang="zh-CN" altLang="en-US" sz="2800">
                <a:latin typeface="宋体" panose="02010600030101010101" pitchFamily="2" charset="-122"/>
              </a:rPr>
              <a:t>，以</a:t>
            </a:r>
            <a:r>
              <a:rPr lang="en-US" altLang="zh-CN" sz="2800"/>
              <a:t>n</a:t>
            </a:r>
            <a:r>
              <a:rPr lang="zh-CN" altLang="en-US" sz="2800">
                <a:latin typeface="宋体" panose="02010600030101010101" pitchFamily="2" charset="-122"/>
              </a:rPr>
              <a:t>个权值构成</a:t>
            </a:r>
            <a:r>
              <a:rPr lang="en-US" altLang="zh-CN" sz="2800"/>
              <a:t>n</a:t>
            </a:r>
            <a:r>
              <a:rPr lang="zh-CN" altLang="en-US" sz="2800">
                <a:latin typeface="宋体" panose="02010600030101010101" pitchFamily="2" charset="-122"/>
              </a:rPr>
              <a:t>棵树的森林</a:t>
            </a:r>
            <a:r>
              <a:rPr lang="en-US" altLang="zh-CN" sz="2800"/>
              <a:t>F</a:t>
            </a:r>
            <a:r>
              <a:rPr lang="zh-CN" altLang="en-US" sz="2800">
                <a:latin typeface="宋体" panose="02010600030101010101" pitchFamily="2" charset="-122"/>
              </a:rPr>
              <a:t>；将</a:t>
            </a:r>
            <a:r>
              <a:rPr lang="en-US" altLang="zh-CN" sz="2800"/>
              <a:t>F={T</a:t>
            </a:r>
            <a:r>
              <a:rPr lang="en-US" altLang="zh-CN" sz="2800" baseline="-30000"/>
              <a:t>1</a:t>
            </a:r>
            <a:r>
              <a:rPr lang="en-US" altLang="zh-CN" sz="2800"/>
              <a:t>....T</a:t>
            </a:r>
            <a:r>
              <a:rPr lang="en-US" altLang="zh-CN" sz="2800" baseline="-30000"/>
              <a:t>n</a:t>
            </a:r>
            <a:r>
              <a:rPr lang="en-US" altLang="zh-CN" sz="2800"/>
              <a:t>}</a:t>
            </a:r>
            <a:r>
              <a:rPr lang="zh-CN" altLang="en-US" sz="2800">
                <a:latin typeface="宋体" panose="02010600030101010101" pitchFamily="2" charset="-122"/>
              </a:rPr>
              <a:t>按权从小到大排列；</a:t>
            </a:r>
            <a:r>
              <a:rPr lang="zh-CN" altLang="en-US" sz="2800"/>
              <a:t> </a:t>
            </a:r>
            <a:r>
              <a:rPr lang="zh-CN" altLang="en-US" sz="2800">
                <a:latin typeface="宋体" panose="02010600030101010101" pitchFamily="2" charset="-122"/>
              </a:rPr>
              <a:t>取</a:t>
            </a:r>
            <a:r>
              <a:rPr lang="en-US" altLang="zh-CN" sz="2800"/>
              <a:t>T</a:t>
            </a:r>
            <a:r>
              <a:rPr lang="en-US" altLang="zh-CN" sz="2800" baseline="-30000"/>
              <a:t>1</a:t>
            </a:r>
            <a:r>
              <a:rPr lang="zh-CN" altLang="en-US" sz="2800">
                <a:latin typeface="宋体" panose="02010600030101010101" pitchFamily="2" charset="-122"/>
              </a:rPr>
              <a:t>和</a:t>
            </a:r>
            <a:r>
              <a:rPr lang="en-US" altLang="zh-CN" sz="2800"/>
              <a:t>T</a:t>
            </a:r>
            <a:r>
              <a:rPr lang="en-US" altLang="zh-CN" sz="2800" baseline="-30000"/>
              <a:t>2</a:t>
            </a:r>
            <a:r>
              <a:rPr lang="zh-CN" altLang="en-US" sz="2800">
                <a:latin typeface="宋体" panose="02010600030101010101" pitchFamily="2" charset="-122"/>
              </a:rPr>
              <a:t>合并组成一棵树，使其根结点的权值</a:t>
            </a:r>
            <a:r>
              <a:rPr lang="en-US" altLang="zh-CN" sz="2800"/>
              <a:t>T=T</a:t>
            </a:r>
            <a:r>
              <a:rPr lang="en-US" altLang="zh-CN" sz="2800" baseline="-30000"/>
              <a:t>1</a:t>
            </a:r>
            <a:r>
              <a:rPr lang="en-US" altLang="zh-CN" sz="2800"/>
              <a:t>+T</a:t>
            </a:r>
            <a:r>
              <a:rPr lang="en-US" altLang="zh-CN" sz="2800" baseline="-30000"/>
              <a:t>2</a:t>
            </a:r>
            <a:r>
              <a:rPr lang="zh-CN" altLang="en-US" sz="2800">
                <a:latin typeface="宋体" panose="02010600030101010101" pitchFamily="2" charset="-122"/>
              </a:rPr>
              <a:t>，再按大小插入</a:t>
            </a:r>
            <a:r>
              <a:rPr lang="en-US" altLang="zh-CN" sz="2800"/>
              <a:t>F</a:t>
            </a:r>
            <a:r>
              <a:rPr lang="zh-CN" altLang="en-US" sz="2800">
                <a:latin typeface="宋体" panose="02010600030101010101" pitchFamily="2" charset="-122"/>
              </a:rPr>
              <a:t>，反复此过程直到只有一棵树为止。</a:t>
            </a:r>
            <a:r>
              <a:rPr lang="zh-CN" altLang="en-US" sz="280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A021443C-FBEE-4FA6-BA8D-3313AFFF38F3}"/>
              </a:ext>
            </a:extLst>
          </p:cNvPr>
          <p:cNvSpPr txBox="1">
            <a:spLocks noChangeArrowheads="1"/>
          </p:cNvSpPr>
          <p:nvPr/>
        </p:nvSpPr>
        <p:spPr bwMode="auto">
          <a:xfrm>
            <a:off x="2133600" y="1066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6.5.2 </a:t>
            </a:r>
            <a:r>
              <a:rPr lang="zh-CN" altLang="en-US" sz="2800"/>
              <a:t>哈夫曼编码</a:t>
            </a:r>
          </a:p>
        </p:txBody>
      </p:sp>
      <p:sp>
        <p:nvSpPr>
          <p:cNvPr id="134147" name="Text Box 3">
            <a:extLst>
              <a:ext uri="{FF2B5EF4-FFF2-40B4-BE49-F238E27FC236}">
                <a16:creationId xmlns:a16="http://schemas.microsoft.com/office/drawing/2014/main" id="{F85A1B7E-EFD2-47CE-B2B2-FE337AAED3F1}"/>
              </a:ext>
            </a:extLst>
          </p:cNvPr>
          <p:cNvSpPr txBox="1">
            <a:spLocks noChangeArrowheads="1"/>
          </p:cNvSpPr>
          <p:nvPr/>
        </p:nvSpPr>
        <p:spPr bwMode="auto">
          <a:xfrm>
            <a:off x="2133600" y="16002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哈夫曼树最典型的应用是在编码技术上的应用。利用哈夫曼树，我们可以得到平均长度最短的编码。</a:t>
            </a:r>
          </a:p>
        </p:txBody>
      </p:sp>
      <p:sp>
        <p:nvSpPr>
          <p:cNvPr id="134148" name="Text Box 4">
            <a:extLst>
              <a:ext uri="{FF2B5EF4-FFF2-40B4-BE49-F238E27FC236}">
                <a16:creationId xmlns:a16="http://schemas.microsoft.com/office/drawing/2014/main" id="{F93869EB-7068-448E-B1EA-27FDE4CCDEEB}"/>
              </a:ext>
            </a:extLst>
          </p:cNvPr>
          <p:cNvSpPr txBox="1">
            <a:spLocks noChangeArrowheads="1"/>
          </p:cNvSpPr>
          <p:nvPr/>
        </p:nvSpPr>
        <p:spPr bwMode="auto">
          <a:xfrm>
            <a:off x="2133600" y="26670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例如：设有一台模型机，共有</a:t>
            </a:r>
            <a:r>
              <a:rPr lang="en-US" altLang="zh-CN" sz="2800"/>
              <a:t>7</a:t>
            </a:r>
            <a:r>
              <a:rPr lang="zh-CN" altLang="en-US" sz="2800"/>
              <a:t>种不同的指令，其使用频率为：</a:t>
            </a:r>
          </a:p>
        </p:txBody>
      </p:sp>
      <p:graphicFrame>
        <p:nvGraphicFramePr>
          <p:cNvPr id="134209" name="Group 65">
            <a:extLst>
              <a:ext uri="{FF2B5EF4-FFF2-40B4-BE49-F238E27FC236}">
                <a16:creationId xmlns:a16="http://schemas.microsoft.com/office/drawing/2014/main" id="{19C3FE20-3B61-4787-AE4D-A2E9595F204A}"/>
              </a:ext>
            </a:extLst>
          </p:cNvPr>
          <p:cNvGraphicFramePr>
            <a:graphicFrameLocks noGrp="1"/>
          </p:cNvGraphicFramePr>
          <p:nvPr/>
        </p:nvGraphicFramePr>
        <p:xfrm>
          <a:off x="2743200" y="5410200"/>
          <a:ext cx="6705600" cy="914400"/>
        </p:xfrm>
        <a:graphic>
          <a:graphicData uri="http://schemas.openxmlformats.org/drawingml/2006/table">
            <a:tbl>
              <a:tblPr/>
              <a:tblGrid>
                <a:gridCol w="1882775">
                  <a:extLst>
                    <a:ext uri="{9D8B030D-6E8A-4147-A177-3AD203B41FA5}">
                      <a16:colId xmlns:a16="http://schemas.microsoft.com/office/drawing/2014/main" val="3451946380"/>
                    </a:ext>
                  </a:extLst>
                </a:gridCol>
                <a:gridCol w="654050">
                  <a:extLst>
                    <a:ext uri="{9D8B030D-6E8A-4147-A177-3AD203B41FA5}">
                      <a16:colId xmlns:a16="http://schemas.microsoft.com/office/drawing/2014/main" val="1818101541"/>
                    </a:ext>
                  </a:extLst>
                </a:gridCol>
                <a:gridCol w="736600">
                  <a:extLst>
                    <a:ext uri="{9D8B030D-6E8A-4147-A177-3AD203B41FA5}">
                      <a16:colId xmlns:a16="http://schemas.microsoft.com/office/drawing/2014/main" val="34014022"/>
                    </a:ext>
                  </a:extLst>
                </a:gridCol>
                <a:gridCol w="736600">
                  <a:extLst>
                    <a:ext uri="{9D8B030D-6E8A-4147-A177-3AD203B41FA5}">
                      <a16:colId xmlns:a16="http://schemas.microsoft.com/office/drawing/2014/main" val="1586180829"/>
                    </a:ext>
                  </a:extLst>
                </a:gridCol>
                <a:gridCol w="736600">
                  <a:extLst>
                    <a:ext uri="{9D8B030D-6E8A-4147-A177-3AD203B41FA5}">
                      <a16:colId xmlns:a16="http://schemas.microsoft.com/office/drawing/2014/main" val="168586718"/>
                    </a:ext>
                  </a:extLst>
                </a:gridCol>
                <a:gridCol w="655638">
                  <a:extLst>
                    <a:ext uri="{9D8B030D-6E8A-4147-A177-3AD203B41FA5}">
                      <a16:colId xmlns:a16="http://schemas.microsoft.com/office/drawing/2014/main" val="4257656153"/>
                    </a:ext>
                  </a:extLst>
                </a:gridCol>
                <a:gridCol w="654050">
                  <a:extLst>
                    <a:ext uri="{9D8B030D-6E8A-4147-A177-3AD203B41FA5}">
                      <a16:colId xmlns:a16="http://schemas.microsoft.com/office/drawing/2014/main" val="2300227946"/>
                    </a:ext>
                  </a:extLst>
                </a:gridCol>
                <a:gridCol w="649287">
                  <a:extLst>
                    <a:ext uri="{9D8B030D-6E8A-4147-A177-3AD203B41FA5}">
                      <a16:colId xmlns:a16="http://schemas.microsoft.com/office/drawing/2014/main" val="1049497731"/>
                    </a:ext>
                  </a:extLst>
                </a:gridCol>
              </a:tblGrid>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指      令</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91429135"/>
                  </a:ext>
                </a:extLst>
              </a:tr>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      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69126043"/>
                  </a:ext>
                </a:extLst>
              </a:tr>
            </a:tbl>
          </a:graphicData>
        </a:graphic>
      </p:graphicFrame>
      <p:graphicFrame>
        <p:nvGraphicFramePr>
          <p:cNvPr id="134210" name="Group 66">
            <a:extLst>
              <a:ext uri="{FF2B5EF4-FFF2-40B4-BE49-F238E27FC236}">
                <a16:creationId xmlns:a16="http://schemas.microsoft.com/office/drawing/2014/main" id="{59D10EDD-FF91-4088-A865-A9AE83EEFB18}"/>
              </a:ext>
            </a:extLst>
          </p:cNvPr>
          <p:cNvGraphicFramePr>
            <a:graphicFrameLocks noGrp="1"/>
          </p:cNvGraphicFramePr>
          <p:nvPr/>
        </p:nvGraphicFramePr>
        <p:xfrm>
          <a:off x="2743200" y="3657600"/>
          <a:ext cx="6705600" cy="914400"/>
        </p:xfrm>
        <a:graphic>
          <a:graphicData uri="http://schemas.openxmlformats.org/drawingml/2006/table">
            <a:tbl>
              <a:tblPr/>
              <a:tblGrid>
                <a:gridCol w="1882775">
                  <a:extLst>
                    <a:ext uri="{9D8B030D-6E8A-4147-A177-3AD203B41FA5}">
                      <a16:colId xmlns:a16="http://schemas.microsoft.com/office/drawing/2014/main" val="2405151957"/>
                    </a:ext>
                  </a:extLst>
                </a:gridCol>
                <a:gridCol w="654050">
                  <a:extLst>
                    <a:ext uri="{9D8B030D-6E8A-4147-A177-3AD203B41FA5}">
                      <a16:colId xmlns:a16="http://schemas.microsoft.com/office/drawing/2014/main" val="3734446427"/>
                    </a:ext>
                  </a:extLst>
                </a:gridCol>
                <a:gridCol w="736600">
                  <a:extLst>
                    <a:ext uri="{9D8B030D-6E8A-4147-A177-3AD203B41FA5}">
                      <a16:colId xmlns:a16="http://schemas.microsoft.com/office/drawing/2014/main" val="2703548949"/>
                    </a:ext>
                  </a:extLst>
                </a:gridCol>
                <a:gridCol w="736600">
                  <a:extLst>
                    <a:ext uri="{9D8B030D-6E8A-4147-A177-3AD203B41FA5}">
                      <a16:colId xmlns:a16="http://schemas.microsoft.com/office/drawing/2014/main" val="2391536591"/>
                    </a:ext>
                  </a:extLst>
                </a:gridCol>
                <a:gridCol w="736600">
                  <a:extLst>
                    <a:ext uri="{9D8B030D-6E8A-4147-A177-3AD203B41FA5}">
                      <a16:colId xmlns:a16="http://schemas.microsoft.com/office/drawing/2014/main" val="4112085438"/>
                    </a:ext>
                  </a:extLst>
                </a:gridCol>
                <a:gridCol w="655638">
                  <a:extLst>
                    <a:ext uri="{9D8B030D-6E8A-4147-A177-3AD203B41FA5}">
                      <a16:colId xmlns:a16="http://schemas.microsoft.com/office/drawing/2014/main" val="475144838"/>
                    </a:ext>
                  </a:extLst>
                </a:gridCol>
                <a:gridCol w="654050">
                  <a:extLst>
                    <a:ext uri="{9D8B030D-6E8A-4147-A177-3AD203B41FA5}">
                      <a16:colId xmlns:a16="http://schemas.microsoft.com/office/drawing/2014/main" val="433173236"/>
                    </a:ext>
                  </a:extLst>
                </a:gridCol>
                <a:gridCol w="649287">
                  <a:extLst>
                    <a:ext uri="{9D8B030D-6E8A-4147-A177-3AD203B41FA5}">
                      <a16:colId xmlns:a16="http://schemas.microsoft.com/office/drawing/2014/main" val="958355183"/>
                    </a:ext>
                  </a:extLst>
                </a:gridCol>
              </a:tblGrid>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指        令</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0377306"/>
                  </a:ext>
                </a:extLst>
              </a:tr>
              <a:tr h="457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使用频率（</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pi</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23122159"/>
                  </a:ext>
                </a:extLst>
              </a:tr>
            </a:tbl>
          </a:graphicData>
        </a:graphic>
      </p:graphicFrame>
      <p:sp>
        <p:nvSpPr>
          <p:cNvPr id="134240" name="Text Box 96">
            <a:extLst>
              <a:ext uri="{FF2B5EF4-FFF2-40B4-BE49-F238E27FC236}">
                <a16:creationId xmlns:a16="http://schemas.microsoft.com/office/drawing/2014/main" id="{9A8EF700-AC8B-4461-89C8-A6FC70D83011}"/>
              </a:ext>
            </a:extLst>
          </p:cNvPr>
          <p:cNvSpPr txBox="1">
            <a:spLocks noChangeArrowheads="1"/>
          </p:cNvSpPr>
          <p:nvPr/>
        </p:nvSpPr>
        <p:spPr bwMode="auto">
          <a:xfrm>
            <a:off x="2209800" y="4724401"/>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变长编码为：</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0B76C3D3-6065-46D4-BEFD-9435F182EA39}"/>
              </a:ext>
            </a:extLst>
          </p:cNvPr>
          <p:cNvSpPr txBox="1">
            <a:spLocks noChangeArrowheads="1"/>
          </p:cNvSpPr>
          <p:nvPr/>
        </p:nvSpPr>
        <p:spPr bwMode="auto">
          <a:xfrm>
            <a:off x="2133600" y="990601"/>
            <a:ext cx="82296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a:t>        </a:t>
            </a:r>
            <a:r>
              <a:rPr lang="zh-CN" altLang="en-US" sz="2800"/>
              <a:t>使用变长编码虽然可以使得程序的总位数达到最小，但机器却无法解码。如对编码串</a:t>
            </a:r>
            <a:r>
              <a:rPr lang="en-US" altLang="zh-CN" sz="2800"/>
              <a:t>0010110</a:t>
            </a:r>
            <a:r>
              <a:rPr lang="zh-CN" altLang="en-US" sz="2800"/>
              <a:t>该怎样识别呢？因此，若要设计变长的编码，则这种</a:t>
            </a:r>
            <a:r>
              <a:rPr lang="zh-CN" altLang="en-US" sz="2800">
                <a:latin typeface="宋体" panose="02010600030101010101" pitchFamily="2" charset="-122"/>
              </a:rPr>
              <a:t>编码必须满足这样一个条件：</a:t>
            </a:r>
            <a:r>
              <a:rPr lang="zh-CN" altLang="en-US" sz="2800">
                <a:solidFill>
                  <a:srgbClr val="D842CD"/>
                </a:solidFill>
                <a:latin typeface="宋体" panose="02010600030101010101" pitchFamily="2" charset="-122"/>
              </a:rPr>
              <a:t>任意一个编码不能成为其它任意编码的前缀</a:t>
            </a:r>
            <a:r>
              <a:rPr lang="zh-CN" altLang="en-US" sz="2800">
                <a:latin typeface="宋体" panose="02010600030101010101" pitchFamily="2" charset="-122"/>
              </a:rPr>
              <a:t>。</a:t>
            </a:r>
            <a:r>
              <a:rPr lang="zh-CN" altLang="en-US" sz="2800">
                <a:solidFill>
                  <a:srgbClr val="6C981E"/>
                </a:solidFill>
                <a:latin typeface="宋体" panose="02010600030101010101" pitchFamily="2" charset="-122"/>
              </a:rPr>
              <a:t>我们把满足这个条件的编码叫做前缀编码。</a:t>
            </a:r>
            <a:r>
              <a:rPr lang="zh-CN" altLang="en-US" sz="2800">
                <a:solidFill>
                  <a:srgbClr val="6C981E"/>
                </a:solidFill>
              </a:rPr>
              <a:t> </a:t>
            </a:r>
          </a:p>
        </p:txBody>
      </p:sp>
      <p:sp>
        <p:nvSpPr>
          <p:cNvPr id="135171" name="Text Box 3">
            <a:extLst>
              <a:ext uri="{FF2B5EF4-FFF2-40B4-BE49-F238E27FC236}">
                <a16:creationId xmlns:a16="http://schemas.microsoft.com/office/drawing/2014/main" id="{DCBB0B47-88AC-4CFF-90B5-9761F5FFC3C8}"/>
              </a:ext>
            </a:extLst>
          </p:cNvPr>
          <p:cNvSpPr txBox="1">
            <a:spLocks noChangeArrowheads="1"/>
          </p:cNvSpPr>
          <p:nvPr/>
        </p:nvSpPr>
        <p:spPr bwMode="auto">
          <a:xfrm>
            <a:off x="2209800" y="4648200"/>
            <a:ext cx="8153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利用哈夫曼算法，我们可以设计出最优的前缀编码。</a:t>
            </a:r>
          </a:p>
          <a:p>
            <a:pPr>
              <a:spcBef>
                <a:spcPct val="50000"/>
              </a:spcBef>
            </a:pPr>
            <a:r>
              <a:rPr lang="zh-CN" altLang="en-US" sz="2800"/>
              <a:t>首先以每条指令的使用频率为权值构造哈夫曼树</a:t>
            </a:r>
            <a:r>
              <a:rPr lang="zh-CN" altLang="en-US" sz="2800">
                <a:solidFill>
                  <a:srgbClr val="6C981E"/>
                </a:solidFill>
              </a:rPr>
              <a:t>见</a:t>
            </a:r>
            <a:r>
              <a:rPr lang="en-US" altLang="zh-CN" sz="2800">
                <a:solidFill>
                  <a:srgbClr val="6C981E"/>
                </a:solidFill>
              </a:rPr>
              <a:t>p143</a:t>
            </a:r>
            <a:r>
              <a:rPr lang="zh-CN" altLang="en-US" sz="2800">
                <a:solidFill>
                  <a:srgbClr val="6C981E"/>
                </a:solidFill>
              </a:rPr>
              <a:t>图</a:t>
            </a:r>
            <a:r>
              <a:rPr lang="en-US" altLang="zh-CN" sz="2800">
                <a:solidFill>
                  <a:srgbClr val="6C981E"/>
                </a:solidFill>
              </a:rPr>
              <a:t>6.30</a:t>
            </a:r>
            <a:r>
              <a:rPr lang="zh-CN" altLang="en-US" sz="2800">
                <a:solidFill>
                  <a:srgbClr val="6C981E"/>
                </a:solidFill>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66" name="Text Box 74">
            <a:extLst>
              <a:ext uri="{FF2B5EF4-FFF2-40B4-BE49-F238E27FC236}">
                <a16:creationId xmlns:a16="http://schemas.microsoft.com/office/drawing/2014/main" id="{1FA9F07B-8215-48AD-90CA-ED6B367C3CF0}"/>
              </a:ext>
            </a:extLst>
          </p:cNvPr>
          <p:cNvSpPr txBox="1">
            <a:spLocks noChangeArrowheads="1"/>
          </p:cNvSpPr>
          <p:nvPr/>
        </p:nvSpPr>
        <p:spPr bwMode="auto">
          <a:xfrm>
            <a:off x="2133600" y="990601"/>
            <a:ext cx="8229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a:t>        </a:t>
            </a:r>
            <a:r>
              <a:rPr lang="zh-CN" altLang="en-US" sz="2800"/>
              <a:t>对于</a:t>
            </a:r>
            <a:r>
              <a:rPr lang="zh-CN" altLang="en-US" sz="2800">
                <a:latin typeface="宋体" panose="02010600030101010101" pitchFamily="2" charset="-122"/>
              </a:rPr>
              <a:t>该二叉树，我们可以规定向左的分支标记为</a:t>
            </a:r>
            <a:r>
              <a:rPr lang="en-US" altLang="zh-CN" sz="2800"/>
              <a:t>1</a:t>
            </a:r>
            <a:r>
              <a:rPr lang="zh-CN" altLang="en-US" sz="2800">
                <a:latin typeface="宋体" panose="02010600030101010101" pitchFamily="2" charset="-122"/>
              </a:rPr>
              <a:t>，向右的分支标记为</a:t>
            </a:r>
            <a:r>
              <a:rPr lang="en-US" altLang="zh-CN" sz="2800"/>
              <a:t>0</a:t>
            </a:r>
            <a:r>
              <a:rPr lang="zh-CN" altLang="en-US" sz="2800">
                <a:latin typeface="宋体" panose="02010600030101010101" pitchFamily="2" charset="-122"/>
              </a:rPr>
              <a:t>。这样，从根结点开始，沿线到达各频度指令对应的叶结点，所经过的分支代码序列就构成了相应频度指令的哈夫曼编码</a:t>
            </a:r>
            <a:r>
              <a:rPr lang="zh-CN" altLang="en-US" sz="2800"/>
              <a:t> 。</a:t>
            </a:r>
          </a:p>
        </p:txBody>
      </p:sp>
      <p:graphicFrame>
        <p:nvGraphicFramePr>
          <p:cNvPr id="136301" name="Group 109">
            <a:extLst>
              <a:ext uri="{FF2B5EF4-FFF2-40B4-BE49-F238E27FC236}">
                <a16:creationId xmlns:a16="http://schemas.microsoft.com/office/drawing/2014/main" id="{8A891291-18FC-4359-B7DF-57DA3C613BC3}"/>
              </a:ext>
            </a:extLst>
          </p:cNvPr>
          <p:cNvGraphicFramePr>
            <a:graphicFrameLocks noGrp="1"/>
          </p:cNvGraphicFramePr>
          <p:nvPr/>
        </p:nvGraphicFramePr>
        <p:xfrm>
          <a:off x="2514600" y="3962401"/>
          <a:ext cx="6858000" cy="792480"/>
        </p:xfrm>
        <a:graphic>
          <a:graphicData uri="http://schemas.openxmlformats.org/drawingml/2006/table">
            <a:tbl>
              <a:tblPr/>
              <a:tblGrid>
                <a:gridCol w="857250">
                  <a:extLst>
                    <a:ext uri="{9D8B030D-6E8A-4147-A177-3AD203B41FA5}">
                      <a16:colId xmlns:a16="http://schemas.microsoft.com/office/drawing/2014/main" val="4203171854"/>
                    </a:ext>
                  </a:extLst>
                </a:gridCol>
                <a:gridCol w="857250">
                  <a:extLst>
                    <a:ext uri="{9D8B030D-6E8A-4147-A177-3AD203B41FA5}">
                      <a16:colId xmlns:a16="http://schemas.microsoft.com/office/drawing/2014/main" val="504256325"/>
                    </a:ext>
                  </a:extLst>
                </a:gridCol>
                <a:gridCol w="857250">
                  <a:extLst>
                    <a:ext uri="{9D8B030D-6E8A-4147-A177-3AD203B41FA5}">
                      <a16:colId xmlns:a16="http://schemas.microsoft.com/office/drawing/2014/main" val="395143824"/>
                    </a:ext>
                  </a:extLst>
                </a:gridCol>
                <a:gridCol w="857250">
                  <a:extLst>
                    <a:ext uri="{9D8B030D-6E8A-4147-A177-3AD203B41FA5}">
                      <a16:colId xmlns:a16="http://schemas.microsoft.com/office/drawing/2014/main" val="1422940501"/>
                    </a:ext>
                  </a:extLst>
                </a:gridCol>
                <a:gridCol w="857250">
                  <a:extLst>
                    <a:ext uri="{9D8B030D-6E8A-4147-A177-3AD203B41FA5}">
                      <a16:colId xmlns:a16="http://schemas.microsoft.com/office/drawing/2014/main" val="1826350747"/>
                    </a:ext>
                  </a:extLst>
                </a:gridCol>
                <a:gridCol w="857250">
                  <a:extLst>
                    <a:ext uri="{9D8B030D-6E8A-4147-A177-3AD203B41FA5}">
                      <a16:colId xmlns:a16="http://schemas.microsoft.com/office/drawing/2014/main" val="1935797565"/>
                    </a:ext>
                  </a:extLst>
                </a:gridCol>
                <a:gridCol w="857250">
                  <a:extLst>
                    <a:ext uri="{9D8B030D-6E8A-4147-A177-3AD203B41FA5}">
                      <a16:colId xmlns:a16="http://schemas.microsoft.com/office/drawing/2014/main" val="4214897678"/>
                    </a:ext>
                  </a:extLst>
                </a:gridCol>
                <a:gridCol w="857250">
                  <a:extLst>
                    <a:ext uri="{9D8B030D-6E8A-4147-A177-3AD203B41FA5}">
                      <a16:colId xmlns:a16="http://schemas.microsoft.com/office/drawing/2014/main" val="2862457762"/>
                    </a:ext>
                  </a:extLst>
                </a:gridCol>
              </a:tblGrid>
              <a:tr h="3683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指令</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82351170"/>
                  </a:ext>
                </a:extLst>
              </a:tr>
              <a:tr h="3683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11152850"/>
                  </a:ext>
                </a:extLst>
              </a:tr>
            </a:tbl>
          </a:graphicData>
        </a:graphic>
      </p:graphicFrame>
      <p:sp>
        <p:nvSpPr>
          <p:cNvPr id="136302" name="Text Box 110">
            <a:extLst>
              <a:ext uri="{FF2B5EF4-FFF2-40B4-BE49-F238E27FC236}">
                <a16:creationId xmlns:a16="http://schemas.microsoft.com/office/drawing/2014/main" id="{6F5ADB83-B930-4A41-A8F5-17C8ACB09C7D}"/>
              </a:ext>
            </a:extLst>
          </p:cNvPr>
          <p:cNvSpPr txBox="1">
            <a:spLocks noChangeArrowheads="1"/>
          </p:cNvSpPr>
          <p:nvPr/>
        </p:nvSpPr>
        <p:spPr bwMode="auto">
          <a:xfrm>
            <a:off x="2438400" y="3352801"/>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指令的哈夫曼编码</a:t>
            </a:r>
          </a:p>
        </p:txBody>
      </p:sp>
      <p:grpSp>
        <p:nvGrpSpPr>
          <p:cNvPr id="136308" name="Group 116">
            <a:extLst>
              <a:ext uri="{FF2B5EF4-FFF2-40B4-BE49-F238E27FC236}">
                <a16:creationId xmlns:a16="http://schemas.microsoft.com/office/drawing/2014/main" id="{280A5FC5-0968-471E-9E49-BF333FDC7009}"/>
              </a:ext>
            </a:extLst>
          </p:cNvPr>
          <p:cNvGrpSpPr>
            <a:grpSpLocks/>
          </p:cNvGrpSpPr>
          <p:nvPr/>
        </p:nvGrpSpPr>
        <p:grpSpPr bwMode="auto">
          <a:xfrm>
            <a:off x="2362200" y="5105401"/>
            <a:ext cx="6172200" cy="976313"/>
            <a:chOff x="432" y="3168"/>
            <a:chExt cx="3888" cy="615"/>
          </a:xfrm>
        </p:grpSpPr>
        <p:sp>
          <p:nvSpPr>
            <p:cNvPr id="136303" name="Text Box 111">
              <a:extLst>
                <a:ext uri="{FF2B5EF4-FFF2-40B4-BE49-F238E27FC236}">
                  <a16:creationId xmlns:a16="http://schemas.microsoft.com/office/drawing/2014/main" id="{876FB58A-44A3-46CE-B5A2-1252150930AD}"/>
                </a:ext>
              </a:extLst>
            </p:cNvPr>
            <p:cNvSpPr txBox="1">
              <a:spLocks noChangeArrowheads="1"/>
            </p:cNvSpPr>
            <p:nvPr/>
          </p:nvSpPr>
          <p:spPr bwMode="auto">
            <a:xfrm>
              <a:off x="432" y="3312"/>
              <a:ext cx="27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哈夫曼编码的平均码长为：</a:t>
              </a:r>
            </a:p>
          </p:txBody>
        </p:sp>
        <p:grpSp>
          <p:nvGrpSpPr>
            <p:cNvPr id="136307" name="Group 115">
              <a:extLst>
                <a:ext uri="{FF2B5EF4-FFF2-40B4-BE49-F238E27FC236}">
                  <a16:creationId xmlns:a16="http://schemas.microsoft.com/office/drawing/2014/main" id="{F06D135C-4A11-483C-BAC9-88048A7D94A2}"/>
                </a:ext>
              </a:extLst>
            </p:cNvPr>
            <p:cNvGrpSpPr>
              <a:grpSpLocks/>
            </p:cNvGrpSpPr>
            <p:nvPr/>
          </p:nvGrpSpPr>
          <p:grpSpPr bwMode="auto">
            <a:xfrm>
              <a:off x="3216" y="3168"/>
              <a:ext cx="1104" cy="615"/>
              <a:chOff x="2544" y="3504"/>
              <a:chExt cx="1104" cy="615"/>
            </a:xfrm>
          </p:grpSpPr>
          <p:sp>
            <p:nvSpPr>
              <p:cNvPr id="136304" name="Text Box 112">
                <a:extLst>
                  <a:ext uri="{FF2B5EF4-FFF2-40B4-BE49-F238E27FC236}">
                    <a16:creationId xmlns:a16="http://schemas.microsoft.com/office/drawing/2014/main" id="{6F216242-9D64-4B53-95C8-B173CEE4C44F}"/>
                  </a:ext>
                </a:extLst>
              </p:cNvPr>
              <p:cNvSpPr txBox="1">
                <a:spLocks noChangeArrowheads="1"/>
              </p:cNvSpPr>
              <p:nvPr/>
            </p:nvSpPr>
            <p:spPr bwMode="auto">
              <a:xfrm>
                <a:off x="2544" y="3648"/>
                <a:ext cx="11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ym typeface="Symbol" panose="05050102010706020507" pitchFamily="18" charset="2"/>
                  </a:rPr>
                  <a:t> p</a:t>
                </a:r>
                <a:r>
                  <a:rPr lang="en-US" altLang="zh-CN" sz="2800" baseline="-25000">
                    <a:sym typeface="Symbol" panose="05050102010706020507" pitchFamily="18" charset="2"/>
                  </a:rPr>
                  <a:t>i</a:t>
                </a:r>
                <a:r>
                  <a:rPr lang="en-US" altLang="zh-CN" sz="2800">
                    <a:sym typeface="Symbol" panose="05050102010706020507" pitchFamily="18" charset="2"/>
                  </a:rPr>
                  <a:t>×l</a:t>
                </a:r>
                <a:r>
                  <a:rPr lang="en-US" altLang="zh-CN" sz="2800" baseline="-25000">
                    <a:sym typeface="Symbol" panose="05050102010706020507" pitchFamily="18" charset="2"/>
                  </a:rPr>
                  <a:t>i</a:t>
                </a:r>
                <a:endParaRPr lang="en-US" altLang="zh-CN" sz="2800" baseline="-25000"/>
              </a:p>
            </p:txBody>
          </p:sp>
          <p:sp>
            <p:nvSpPr>
              <p:cNvPr id="136305" name="Text Box 113">
                <a:extLst>
                  <a:ext uri="{FF2B5EF4-FFF2-40B4-BE49-F238E27FC236}">
                    <a16:creationId xmlns:a16="http://schemas.microsoft.com/office/drawing/2014/main" id="{5F4B22A6-CF42-4110-B628-C3C8181A06A9}"/>
                  </a:ext>
                </a:extLst>
              </p:cNvPr>
              <p:cNvSpPr txBox="1">
                <a:spLocks noChangeArrowheads="1"/>
              </p:cNvSpPr>
              <p:nvPr/>
            </p:nvSpPr>
            <p:spPr bwMode="auto">
              <a:xfrm>
                <a:off x="2592" y="350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n</a:t>
                </a:r>
              </a:p>
            </p:txBody>
          </p:sp>
          <p:sp>
            <p:nvSpPr>
              <p:cNvPr id="136306" name="Text Box 114">
                <a:extLst>
                  <a:ext uri="{FF2B5EF4-FFF2-40B4-BE49-F238E27FC236}">
                    <a16:creationId xmlns:a16="http://schemas.microsoft.com/office/drawing/2014/main" id="{1A18D603-4912-4602-8B87-267479B9A2AA}"/>
                  </a:ext>
                </a:extLst>
              </p:cNvPr>
              <p:cNvSpPr txBox="1">
                <a:spLocks noChangeArrowheads="1"/>
              </p:cNvSpPr>
              <p:nvPr/>
            </p:nvSpPr>
            <p:spPr bwMode="auto">
              <a:xfrm>
                <a:off x="2544" y="388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i=1</a:t>
                </a:r>
              </a:p>
            </p:txBody>
          </p:sp>
        </p:gr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F965AF41-B4B3-4118-A222-BEB3438CF873}"/>
              </a:ext>
            </a:extLst>
          </p:cNvPr>
          <p:cNvSpPr txBox="1">
            <a:spLocks noChangeArrowheads="1"/>
          </p:cNvSpPr>
          <p:nvPr/>
        </p:nvSpPr>
        <p:spPr bwMode="auto">
          <a:xfrm>
            <a:off x="2133600" y="1066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例如：传送数据</a:t>
            </a:r>
            <a:r>
              <a:rPr lang="en-US" altLang="zh-CN" sz="2800"/>
              <a:t>state,seat,act,tea,cat,set,a,eat</a:t>
            </a:r>
            <a:r>
              <a:rPr lang="zh-CN" altLang="en-US" sz="2800"/>
              <a:t>，如何使传送的长度最短？</a:t>
            </a:r>
          </a:p>
        </p:txBody>
      </p:sp>
      <p:sp>
        <p:nvSpPr>
          <p:cNvPr id="137219" name="Text Box 3">
            <a:extLst>
              <a:ext uri="{FF2B5EF4-FFF2-40B4-BE49-F238E27FC236}">
                <a16:creationId xmlns:a16="http://schemas.microsoft.com/office/drawing/2014/main" id="{4491966C-C34D-4FE5-8ED4-518E8688FE90}"/>
              </a:ext>
            </a:extLst>
          </p:cNvPr>
          <p:cNvSpPr txBox="1">
            <a:spLocks noChangeArrowheads="1"/>
          </p:cNvSpPr>
          <p:nvPr/>
        </p:nvSpPr>
        <p:spPr bwMode="auto">
          <a:xfrm>
            <a:off x="2133600" y="2895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为了保证长度最短，先看字符出现的次数，然后将出现次数当作权。</a:t>
            </a:r>
          </a:p>
        </p:txBody>
      </p:sp>
      <p:graphicFrame>
        <p:nvGraphicFramePr>
          <p:cNvPr id="137258" name="Group 42">
            <a:extLst>
              <a:ext uri="{FF2B5EF4-FFF2-40B4-BE49-F238E27FC236}">
                <a16:creationId xmlns:a16="http://schemas.microsoft.com/office/drawing/2014/main" id="{22ABFE95-DFF8-4A5F-97C5-E746A1BF8679}"/>
              </a:ext>
            </a:extLst>
          </p:cNvPr>
          <p:cNvGraphicFramePr>
            <a:graphicFrameLocks noGrp="1"/>
          </p:cNvGraphicFramePr>
          <p:nvPr/>
        </p:nvGraphicFramePr>
        <p:xfrm>
          <a:off x="2819400" y="4038600"/>
          <a:ext cx="6172200" cy="965200"/>
        </p:xfrm>
        <a:graphic>
          <a:graphicData uri="http://schemas.openxmlformats.org/drawingml/2006/table">
            <a:tbl>
              <a:tblPr/>
              <a:tblGrid>
                <a:gridCol w="2743200">
                  <a:extLst>
                    <a:ext uri="{9D8B030D-6E8A-4147-A177-3AD203B41FA5}">
                      <a16:colId xmlns:a16="http://schemas.microsoft.com/office/drawing/2014/main" val="2677665340"/>
                    </a:ext>
                  </a:extLst>
                </a:gridCol>
                <a:gridCol w="762000">
                  <a:extLst>
                    <a:ext uri="{9D8B030D-6E8A-4147-A177-3AD203B41FA5}">
                      <a16:colId xmlns:a16="http://schemas.microsoft.com/office/drawing/2014/main" val="542284499"/>
                    </a:ext>
                  </a:extLst>
                </a:gridCol>
                <a:gridCol w="762000">
                  <a:extLst>
                    <a:ext uri="{9D8B030D-6E8A-4147-A177-3AD203B41FA5}">
                      <a16:colId xmlns:a16="http://schemas.microsoft.com/office/drawing/2014/main" val="2849558842"/>
                    </a:ext>
                  </a:extLst>
                </a:gridCol>
                <a:gridCol w="685800">
                  <a:extLst>
                    <a:ext uri="{9D8B030D-6E8A-4147-A177-3AD203B41FA5}">
                      <a16:colId xmlns:a16="http://schemas.microsoft.com/office/drawing/2014/main" val="2146463741"/>
                    </a:ext>
                  </a:extLst>
                </a:gridCol>
                <a:gridCol w="609600">
                  <a:extLst>
                    <a:ext uri="{9D8B030D-6E8A-4147-A177-3AD203B41FA5}">
                      <a16:colId xmlns:a16="http://schemas.microsoft.com/office/drawing/2014/main" val="3399870630"/>
                    </a:ext>
                  </a:extLst>
                </a:gridCol>
                <a:gridCol w="609600">
                  <a:extLst>
                    <a:ext uri="{9D8B030D-6E8A-4147-A177-3AD203B41FA5}">
                      <a16:colId xmlns:a16="http://schemas.microsoft.com/office/drawing/2014/main" val="2238123840"/>
                    </a:ext>
                  </a:extLst>
                </a:gridCol>
              </a:tblGrid>
              <a:tr h="4826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      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14291069"/>
                  </a:ext>
                </a:extLst>
              </a:tr>
              <a:tr h="4826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字符出现的次数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75329714"/>
                  </a:ext>
                </a:extLst>
              </a:tr>
            </a:tbl>
          </a:graphicData>
        </a:graphic>
      </p:graphicFrame>
      <p:sp>
        <p:nvSpPr>
          <p:cNvPr id="137259" name="Text Box 43">
            <a:extLst>
              <a:ext uri="{FF2B5EF4-FFF2-40B4-BE49-F238E27FC236}">
                <a16:creationId xmlns:a16="http://schemas.microsoft.com/office/drawing/2014/main" id="{EA34D500-089C-4EE7-B951-0C62638CA67B}"/>
              </a:ext>
            </a:extLst>
          </p:cNvPr>
          <p:cNvSpPr txBox="1">
            <a:spLocks noChangeArrowheads="1"/>
          </p:cNvSpPr>
          <p:nvPr/>
        </p:nvSpPr>
        <p:spPr bwMode="auto">
          <a:xfrm>
            <a:off x="2133600" y="52578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按权构造哈夫曼树的过程见</a:t>
            </a:r>
            <a:r>
              <a:rPr lang="en-US" altLang="zh-CN" sz="2800"/>
              <a:t>p144</a:t>
            </a:r>
            <a:r>
              <a:rPr lang="zh-CN" altLang="en-US" sz="2800"/>
              <a:t>的图</a:t>
            </a:r>
            <a:r>
              <a:rPr lang="en-US" altLang="zh-CN" sz="2800"/>
              <a:t>6.33</a:t>
            </a:r>
          </a:p>
        </p:txBody>
      </p:sp>
      <p:sp>
        <p:nvSpPr>
          <p:cNvPr id="137260" name="Text Box 44">
            <a:extLst>
              <a:ext uri="{FF2B5EF4-FFF2-40B4-BE49-F238E27FC236}">
                <a16:creationId xmlns:a16="http://schemas.microsoft.com/office/drawing/2014/main" id="{40030159-2AC8-4E68-872C-138E69AC763B}"/>
              </a:ext>
            </a:extLst>
          </p:cNvPr>
          <p:cNvSpPr txBox="1">
            <a:spLocks noChangeArrowheads="1"/>
          </p:cNvSpPr>
          <p:nvPr/>
        </p:nvSpPr>
        <p:spPr bwMode="auto">
          <a:xfrm>
            <a:off x="2286000" y="2209801"/>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规定二叉树的构造为左走</a:t>
            </a:r>
            <a:r>
              <a:rPr lang="en-US" altLang="zh-CN" sz="2800"/>
              <a:t>0</a:t>
            </a:r>
            <a:r>
              <a:rPr lang="zh-CN" altLang="en-US" sz="2800"/>
              <a:t>，右走</a:t>
            </a:r>
            <a:r>
              <a:rPr lang="en-US" altLang="zh-CN" sz="2800"/>
              <a:t>1</a:t>
            </a:r>
            <a:r>
              <a:rPr lang="zh-CN" altLang="en-US" sz="2800"/>
              <a:t>。</a:t>
            </a:r>
          </a:p>
        </p:txBody>
      </p:sp>
      <p:grpSp>
        <p:nvGrpSpPr>
          <p:cNvPr id="137268" name="Group 52">
            <a:extLst>
              <a:ext uri="{FF2B5EF4-FFF2-40B4-BE49-F238E27FC236}">
                <a16:creationId xmlns:a16="http://schemas.microsoft.com/office/drawing/2014/main" id="{767DA2AB-5FA1-4BA7-AF40-EC6377885982}"/>
              </a:ext>
            </a:extLst>
          </p:cNvPr>
          <p:cNvGrpSpPr>
            <a:grpSpLocks/>
          </p:cNvGrpSpPr>
          <p:nvPr/>
        </p:nvGrpSpPr>
        <p:grpSpPr bwMode="auto">
          <a:xfrm>
            <a:off x="8915400" y="1828800"/>
            <a:ext cx="914400" cy="838200"/>
            <a:chOff x="4608" y="1056"/>
            <a:chExt cx="576" cy="528"/>
          </a:xfrm>
        </p:grpSpPr>
        <p:sp>
          <p:nvSpPr>
            <p:cNvPr id="137261" name="Oval 45">
              <a:extLst>
                <a:ext uri="{FF2B5EF4-FFF2-40B4-BE49-F238E27FC236}">
                  <a16:creationId xmlns:a16="http://schemas.microsoft.com/office/drawing/2014/main" id="{23170ECD-20A5-4EA5-A7C8-86C55664CE17}"/>
                </a:ext>
              </a:extLst>
            </p:cNvPr>
            <p:cNvSpPr>
              <a:spLocks noChangeArrowheads="1"/>
            </p:cNvSpPr>
            <p:nvPr/>
          </p:nvSpPr>
          <p:spPr bwMode="auto">
            <a:xfrm>
              <a:off x="4800" y="1056"/>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2" name="Oval 46">
              <a:extLst>
                <a:ext uri="{FF2B5EF4-FFF2-40B4-BE49-F238E27FC236}">
                  <a16:creationId xmlns:a16="http://schemas.microsoft.com/office/drawing/2014/main" id="{F9983DCA-5F69-4DD7-95DB-7FEF8F8AFD87}"/>
                </a:ext>
              </a:extLst>
            </p:cNvPr>
            <p:cNvSpPr>
              <a:spLocks noChangeArrowheads="1"/>
            </p:cNvSpPr>
            <p:nvPr/>
          </p:nvSpPr>
          <p:spPr bwMode="auto">
            <a:xfrm>
              <a:off x="4656" y="144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3" name="Oval 47">
              <a:extLst>
                <a:ext uri="{FF2B5EF4-FFF2-40B4-BE49-F238E27FC236}">
                  <a16:creationId xmlns:a16="http://schemas.microsoft.com/office/drawing/2014/main" id="{9842A73B-7282-4CE3-BEB2-84E3CAA1AA82}"/>
                </a:ext>
              </a:extLst>
            </p:cNvPr>
            <p:cNvSpPr>
              <a:spLocks noChangeArrowheads="1"/>
            </p:cNvSpPr>
            <p:nvPr/>
          </p:nvSpPr>
          <p:spPr bwMode="auto">
            <a:xfrm>
              <a:off x="4992" y="1440"/>
              <a:ext cx="144"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4" name="Line 48">
              <a:extLst>
                <a:ext uri="{FF2B5EF4-FFF2-40B4-BE49-F238E27FC236}">
                  <a16:creationId xmlns:a16="http://schemas.microsoft.com/office/drawing/2014/main" id="{770EA77A-3D19-4BD5-90B2-7E9E29EF880C}"/>
                </a:ext>
              </a:extLst>
            </p:cNvPr>
            <p:cNvSpPr>
              <a:spLocks noChangeShapeType="1"/>
            </p:cNvSpPr>
            <p:nvPr/>
          </p:nvSpPr>
          <p:spPr bwMode="auto">
            <a:xfrm flipH="1">
              <a:off x="4752" y="1200"/>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265" name="Line 49">
              <a:extLst>
                <a:ext uri="{FF2B5EF4-FFF2-40B4-BE49-F238E27FC236}">
                  <a16:creationId xmlns:a16="http://schemas.microsoft.com/office/drawing/2014/main" id="{F02BD131-6665-4BDA-B68E-F38DF69A85E7}"/>
                </a:ext>
              </a:extLst>
            </p:cNvPr>
            <p:cNvSpPr>
              <a:spLocks noChangeShapeType="1"/>
            </p:cNvSpPr>
            <p:nvPr/>
          </p:nvSpPr>
          <p:spPr bwMode="auto">
            <a:xfrm>
              <a:off x="4896" y="120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266" name="Text Box 50">
              <a:extLst>
                <a:ext uri="{FF2B5EF4-FFF2-40B4-BE49-F238E27FC236}">
                  <a16:creationId xmlns:a16="http://schemas.microsoft.com/office/drawing/2014/main" id="{8E3DE939-3014-47AA-A861-CD993D3FC322}"/>
                </a:ext>
              </a:extLst>
            </p:cNvPr>
            <p:cNvSpPr txBox="1">
              <a:spLocks noChangeArrowheads="1"/>
            </p:cNvSpPr>
            <p:nvPr/>
          </p:nvSpPr>
          <p:spPr bwMode="auto">
            <a:xfrm>
              <a:off x="4608" y="12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0"/>
                <a:t>0</a:t>
              </a:r>
            </a:p>
          </p:txBody>
        </p:sp>
        <p:sp>
          <p:nvSpPr>
            <p:cNvPr id="137267" name="Text Box 51">
              <a:extLst>
                <a:ext uri="{FF2B5EF4-FFF2-40B4-BE49-F238E27FC236}">
                  <a16:creationId xmlns:a16="http://schemas.microsoft.com/office/drawing/2014/main" id="{7DB03993-27A6-4AA3-A0A3-47268A81D0C5}"/>
                </a:ext>
              </a:extLst>
            </p:cNvPr>
            <p:cNvSpPr txBox="1">
              <a:spLocks noChangeArrowheads="1"/>
            </p:cNvSpPr>
            <p:nvPr/>
          </p:nvSpPr>
          <p:spPr bwMode="auto">
            <a:xfrm>
              <a:off x="4992" y="12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0"/>
                <a:t>1</a:t>
              </a:r>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F10B51EA-DB4E-4F49-9381-D6DA7329ED72}"/>
              </a:ext>
            </a:extLst>
          </p:cNvPr>
          <p:cNvSpPr txBox="1">
            <a:spLocks noChangeArrowheads="1"/>
          </p:cNvSpPr>
          <p:nvPr/>
        </p:nvSpPr>
        <p:spPr bwMode="auto">
          <a:xfrm>
            <a:off x="2286000" y="10668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按规定：</a:t>
            </a:r>
            <a:r>
              <a:rPr lang="en-US" altLang="zh-CN" sz="2800"/>
              <a:t>0</a:t>
            </a:r>
            <a:r>
              <a:rPr lang="zh-CN" altLang="en-US" sz="2800"/>
              <a:t>左</a:t>
            </a:r>
            <a:r>
              <a:rPr lang="en-US" altLang="zh-CN" sz="2800"/>
              <a:t>1</a:t>
            </a:r>
            <a:r>
              <a:rPr lang="zh-CN" altLang="en-US" sz="2800"/>
              <a:t>右，则有</a:t>
            </a:r>
          </a:p>
        </p:txBody>
      </p:sp>
      <p:sp>
        <p:nvSpPr>
          <p:cNvPr id="138243" name="Text Box 3">
            <a:extLst>
              <a:ext uri="{FF2B5EF4-FFF2-40B4-BE49-F238E27FC236}">
                <a16:creationId xmlns:a16="http://schemas.microsoft.com/office/drawing/2014/main" id="{B6CDC6F9-5B66-4A8E-A80D-18B8E5A0E218}"/>
              </a:ext>
            </a:extLst>
          </p:cNvPr>
          <p:cNvSpPr txBox="1">
            <a:spLocks noChangeArrowheads="1"/>
          </p:cNvSpPr>
          <p:nvPr/>
        </p:nvSpPr>
        <p:spPr bwMode="auto">
          <a:xfrm>
            <a:off x="3352800" y="1676401"/>
            <a:ext cx="6019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000    001    01    10    11</a:t>
            </a:r>
          </a:p>
          <a:p>
            <a:pPr>
              <a:spcBef>
                <a:spcPct val="50000"/>
              </a:spcBef>
            </a:pPr>
            <a:r>
              <a:rPr lang="en-US" altLang="zh-CN" sz="2800"/>
              <a:t> 2         3       5      7      8</a:t>
            </a:r>
          </a:p>
          <a:p>
            <a:pPr>
              <a:spcBef>
                <a:spcPct val="50000"/>
              </a:spcBef>
            </a:pPr>
            <a:r>
              <a:rPr lang="en-US" altLang="zh-CN" sz="2800"/>
              <a:t> c         s       e       a      t</a:t>
            </a:r>
          </a:p>
        </p:txBody>
      </p:sp>
      <p:sp>
        <p:nvSpPr>
          <p:cNvPr id="138244" name="Text Box 4">
            <a:extLst>
              <a:ext uri="{FF2B5EF4-FFF2-40B4-BE49-F238E27FC236}">
                <a16:creationId xmlns:a16="http://schemas.microsoft.com/office/drawing/2014/main" id="{0EA71F82-B747-480A-BADE-0483EA2EA232}"/>
              </a:ext>
            </a:extLst>
          </p:cNvPr>
          <p:cNvSpPr txBox="1">
            <a:spLocks noChangeArrowheads="1"/>
          </p:cNvSpPr>
          <p:nvPr/>
        </p:nvSpPr>
        <p:spPr bwMode="auto">
          <a:xfrm>
            <a:off x="2209800" y="3657601"/>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所以</a:t>
            </a:r>
            <a:r>
              <a:rPr lang="en-US" altLang="zh-CN" sz="2800"/>
              <a:t>state</a:t>
            </a:r>
            <a:r>
              <a:rPr lang="zh-CN" altLang="en-US" sz="2800"/>
              <a:t>的编码为</a:t>
            </a:r>
            <a:r>
              <a:rPr lang="en-US" altLang="zh-CN" sz="2800"/>
              <a:t>00111101101</a:t>
            </a:r>
          </a:p>
          <a:p>
            <a:pPr>
              <a:spcBef>
                <a:spcPct val="50000"/>
              </a:spcBef>
            </a:pPr>
            <a:r>
              <a:rPr lang="en-US" altLang="zh-CN" sz="2800"/>
              <a:t>        stat</a:t>
            </a:r>
            <a:r>
              <a:rPr lang="zh-CN" altLang="en-US" sz="2800"/>
              <a:t>的编码为</a:t>
            </a:r>
            <a:r>
              <a:rPr lang="en-US" altLang="zh-CN" sz="2800"/>
              <a:t>001111011</a:t>
            </a:r>
            <a:r>
              <a:rPr lang="zh-CN" altLang="en-US" sz="2800"/>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37F608DE-1F01-4C67-8FD2-756AB85280BD}"/>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构造满足哈夫曼编码的最短最优性质：</a:t>
            </a:r>
          </a:p>
        </p:txBody>
      </p:sp>
      <p:sp>
        <p:nvSpPr>
          <p:cNvPr id="139267" name="Text Box 3">
            <a:extLst>
              <a:ext uri="{FF2B5EF4-FFF2-40B4-BE49-F238E27FC236}">
                <a16:creationId xmlns:a16="http://schemas.microsoft.com/office/drawing/2014/main" id="{E4A6BDF6-438D-4DC9-B232-11FA7FFA04D1}"/>
              </a:ext>
            </a:extLst>
          </p:cNvPr>
          <p:cNvSpPr txBox="1">
            <a:spLocks noChangeArrowheads="1"/>
          </p:cNvSpPr>
          <p:nvPr/>
        </p:nvSpPr>
        <p:spPr bwMode="auto">
          <a:xfrm>
            <a:off x="2133600" y="1676401"/>
            <a:ext cx="8229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a:t>
            </a:r>
            <a:r>
              <a:rPr lang="en-US" altLang="zh-CN" sz="2800"/>
              <a:t>1</a:t>
            </a:r>
            <a:r>
              <a:rPr lang="zh-CN" altLang="en-US" sz="2800"/>
              <a:t>）若</a:t>
            </a:r>
            <a:r>
              <a:rPr lang="en-US" altLang="zh-CN" sz="2800"/>
              <a:t>d</a:t>
            </a:r>
            <a:r>
              <a:rPr lang="en-US" altLang="zh-CN" sz="2800" baseline="-30000"/>
              <a:t>i</a:t>
            </a:r>
            <a:r>
              <a:rPr lang="en-US" altLang="zh-CN" sz="2800">
                <a:latin typeface="宋体" panose="02010600030101010101" pitchFamily="2" charset="-122"/>
              </a:rPr>
              <a:t>≠</a:t>
            </a:r>
            <a:r>
              <a:rPr lang="en-US" altLang="zh-CN" sz="2800"/>
              <a:t>d</a:t>
            </a:r>
            <a:r>
              <a:rPr lang="en-US" altLang="zh-CN" sz="2800" baseline="-30000"/>
              <a:t>j</a:t>
            </a:r>
            <a:r>
              <a:rPr lang="zh-CN" altLang="en-US" sz="2800">
                <a:latin typeface="宋体" panose="02010600030101010101" pitchFamily="2" charset="-122"/>
              </a:rPr>
              <a:t>（字母不同），则对应的树叶不同。因此前缀码（任一字符的编码都不是另一个字符编码</a:t>
            </a:r>
            <a:r>
              <a:rPr lang="zh-CN" altLang="en-US" sz="2800"/>
              <a:t>  </a:t>
            </a:r>
            <a:r>
              <a:rPr lang="zh-CN" altLang="en-US" sz="2800">
                <a:latin typeface="宋体" panose="02010600030101010101" pitchFamily="2" charset="-122"/>
              </a:rPr>
              <a:t>）不同，一个路径不可能是其他路径的一部分，所以字母之间可以完全区别。</a:t>
            </a:r>
            <a:r>
              <a:rPr lang="zh-CN" altLang="en-US" sz="2800"/>
              <a:t> </a:t>
            </a:r>
          </a:p>
        </p:txBody>
      </p:sp>
      <p:sp>
        <p:nvSpPr>
          <p:cNvPr id="139268" name="Text Box 4">
            <a:extLst>
              <a:ext uri="{FF2B5EF4-FFF2-40B4-BE49-F238E27FC236}">
                <a16:creationId xmlns:a16="http://schemas.microsoft.com/office/drawing/2014/main" id="{9D928C83-C234-494A-ABF6-2C2995A2C511}"/>
              </a:ext>
            </a:extLst>
          </p:cNvPr>
          <p:cNvSpPr txBox="1">
            <a:spLocks noChangeArrowheads="1"/>
          </p:cNvSpPr>
          <p:nvPr/>
        </p:nvSpPr>
        <p:spPr bwMode="auto">
          <a:xfrm>
            <a:off x="2209800" y="3962401"/>
            <a:ext cx="81534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a:t>
            </a:r>
            <a:r>
              <a:rPr lang="en-US" altLang="zh-CN" sz="2800"/>
              <a:t>2</a:t>
            </a:r>
            <a:r>
              <a:rPr lang="zh-CN" altLang="en-US" sz="2800"/>
              <a:t>）</a:t>
            </a:r>
            <a:r>
              <a:rPr lang="zh-CN" altLang="en-US" sz="2800">
                <a:latin typeface="宋体" panose="02010600030101010101" pitchFamily="2" charset="-122"/>
              </a:rPr>
              <a:t>将所有字符变成二进制的哈夫曼编码，使带权路径长度最短，相当总的通路长度最短。</a:t>
            </a:r>
            <a:r>
              <a:rPr lang="zh-CN" altLang="en-US" sz="2800"/>
              <a:t> </a:t>
            </a:r>
          </a:p>
        </p:txBody>
      </p:sp>
      <p:sp>
        <p:nvSpPr>
          <p:cNvPr id="139269" name="AutoShape 5">
            <a:hlinkClick r:id="rId2" action="ppaction://hlinkpres?slideindex=1&amp;slidetitle=" highlightClick="1"/>
            <a:extLst>
              <a:ext uri="{FF2B5EF4-FFF2-40B4-BE49-F238E27FC236}">
                <a16:creationId xmlns:a16="http://schemas.microsoft.com/office/drawing/2014/main" id="{046A1713-84BA-43EC-AD96-35C30B3DCFC8}"/>
              </a:ext>
            </a:extLst>
          </p:cNvPr>
          <p:cNvSpPr>
            <a:spLocks noChangeArrowheads="1"/>
          </p:cNvSpPr>
          <p:nvPr/>
        </p:nvSpPr>
        <p:spPr bwMode="auto">
          <a:xfrm>
            <a:off x="8382000" y="55626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416461CD-3C07-41E1-9E9C-194318369014}"/>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6.5.3 </a:t>
            </a:r>
            <a:r>
              <a:rPr lang="zh-CN" altLang="en-US" sz="2800"/>
              <a:t>哈夫曼编码算法的实现</a:t>
            </a:r>
          </a:p>
        </p:txBody>
      </p:sp>
      <p:sp>
        <p:nvSpPr>
          <p:cNvPr id="140291" name="Text Box 3">
            <a:extLst>
              <a:ext uri="{FF2B5EF4-FFF2-40B4-BE49-F238E27FC236}">
                <a16:creationId xmlns:a16="http://schemas.microsoft.com/office/drawing/2014/main" id="{73A17B8E-4D4B-4DC0-A75D-5869F4A29834}"/>
              </a:ext>
            </a:extLst>
          </p:cNvPr>
          <p:cNvSpPr txBox="1">
            <a:spLocks noChangeArrowheads="1"/>
          </p:cNvSpPr>
          <p:nvPr/>
        </p:nvSpPr>
        <p:spPr bwMode="auto">
          <a:xfrm>
            <a:off x="2133600" y="1600200"/>
            <a:ext cx="8305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a:t>        </a:t>
            </a:r>
            <a:r>
              <a:rPr lang="zh-CN" altLang="en-US" sz="2800"/>
              <a:t>由于哈夫曼树中没有度为</a:t>
            </a:r>
            <a:r>
              <a:rPr lang="en-US" altLang="zh-CN" sz="2800"/>
              <a:t>1</a:t>
            </a:r>
            <a:r>
              <a:rPr lang="zh-CN" altLang="en-US" sz="2800"/>
              <a:t>的结点，则一棵有</a:t>
            </a:r>
            <a:r>
              <a:rPr lang="en-US" altLang="zh-CN" sz="2800"/>
              <a:t>n</a:t>
            </a:r>
            <a:r>
              <a:rPr lang="zh-CN" altLang="en-US" sz="2800"/>
              <a:t>个叶子的哈夫曼树共有</a:t>
            </a:r>
            <a:r>
              <a:rPr lang="en-US" altLang="zh-CN" sz="2800"/>
              <a:t>2×n-1</a:t>
            </a:r>
            <a:r>
              <a:rPr lang="zh-CN" altLang="en-US" sz="2800"/>
              <a:t>个结点，可用一个大小为</a:t>
            </a:r>
            <a:r>
              <a:rPr lang="en-US" altLang="zh-CN" sz="2800"/>
              <a:t>2×n-1</a:t>
            </a:r>
            <a:r>
              <a:rPr lang="zh-CN" altLang="en-US" sz="2800"/>
              <a:t>的一维数组来存放各个结点。</a:t>
            </a:r>
          </a:p>
        </p:txBody>
      </p:sp>
      <p:sp>
        <p:nvSpPr>
          <p:cNvPr id="140292" name="Text Box 4">
            <a:extLst>
              <a:ext uri="{FF2B5EF4-FFF2-40B4-BE49-F238E27FC236}">
                <a16:creationId xmlns:a16="http://schemas.microsoft.com/office/drawing/2014/main" id="{EC56F8E1-9E4B-4517-B094-1126314D25F0}"/>
              </a:ext>
            </a:extLst>
          </p:cNvPr>
          <p:cNvSpPr txBox="1">
            <a:spLocks noChangeArrowheads="1"/>
          </p:cNvSpPr>
          <p:nvPr/>
        </p:nvSpPr>
        <p:spPr bwMode="auto">
          <a:xfrm>
            <a:off x="2133600" y="3352801"/>
            <a:ext cx="81534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a:t>        </a:t>
            </a:r>
            <a:r>
              <a:rPr lang="zh-CN" altLang="en-US" sz="2800"/>
              <a:t>因为每个结点同时还包含其双亲信息和孩子结点信息，所以构成一个静态三叉链表。</a:t>
            </a:r>
          </a:p>
        </p:txBody>
      </p:sp>
      <p:sp>
        <p:nvSpPr>
          <p:cNvPr id="140294" name="AutoShape 6">
            <a:hlinkClick r:id="rId2" action="ppaction://hlinkpres?slideindex=1&amp;slidetitle=" highlightClick="1"/>
            <a:extLst>
              <a:ext uri="{FF2B5EF4-FFF2-40B4-BE49-F238E27FC236}">
                <a16:creationId xmlns:a16="http://schemas.microsoft.com/office/drawing/2014/main" id="{828EC839-9D7C-410D-8DFD-F3B560C4DAAA}"/>
              </a:ext>
            </a:extLst>
          </p:cNvPr>
          <p:cNvSpPr>
            <a:spLocks noChangeArrowheads="1"/>
          </p:cNvSpPr>
          <p:nvPr/>
        </p:nvSpPr>
        <p:spPr bwMode="auto">
          <a:xfrm>
            <a:off x="8382000" y="55626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20C9D5F6-C5D2-4213-BF40-C8D77D300DC0}"/>
              </a:ext>
            </a:extLst>
          </p:cNvPr>
          <p:cNvSpPr txBox="1">
            <a:spLocks noChangeArrowheads="1"/>
          </p:cNvSpPr>
          <p:nvPr/>
        </p:nvSpPr>
        <p:spPr bwMode="auto">
          <a:xfrm>
            <a:off x="2133600" y="11430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静态三叉链表的描述如下：</a:t>
            </a:r>
          </a:p>
        </p:txBody>
      </p:sp>
      <p:sp>
        <p:nvSpPr>
          <p:cNvPr id="141315" name="Text Box 3">
            <a:extLst>
              <a:ext uri="{FF2B5EF4-FFF2-40B4-BE49-F238E27FC236}">
                <a16:creationId xmlns:a16="http://schemas.microsoft.com/office/drawing/2014/main" id="{675F15CE-4662-404C-8021-08194CF7F45A}"/>
              </a:ext>
            </a:extLst>
          </p:cNvPr>
          <p:cNvSpPr txBox="1">
            <a:spLocks noChangeArrowheads="1"/>
          </p:cNvSpPr>
          <p:nvPr/>
        </p:nvSpPr>
        <p:spPr bwMode="auto">
          <a:xfrm>
            <a:off x="2209800" y="1828801"/>
            <a:ext cx="8229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 typedef struct </a:t>
            </a:r>
          </a:p>
          <a:p>
            <a:pPr algn="just">
              <a:spcBef>
                <a:spcPct val="50000"/>
              </a:spcBef>
            </a:pPr>
            <a:r>
              <a:rPr lang="en-US" altLang="zh-CN" sz="2000"/>
              <a:t> {</a:t>
            </a:r>
          </a:p>
          <a:p>
            <a:pPr algn="just">
              <a:spcBef>
                <a:spcPct val="50000"/>
              </a:spcBef>
            </a:pPr>
            <a:r>
              <a:rPr lang="en-US" altLang="zh-CN" sz="2000"/>
              <a:t>     unsigned int weight ;   /* </a:t>
            </a:r>
            <a:r>
              <a:rPr lang="zh-CN" altLang="en-US" sz="2000"/>
              <a:t>用来存放各个结点的权值*</a:t>
            </a:r>
            <a:r>
              <a:rPr lang="en-US" altLang="zh-CN" sz="2000"/>
              <a:t>/</a:t>
            </a:r>
          </a:p>
          <a:p>
            <a:pPr algn="just">
              <a:spcBef>
                <a:spcPct val="50000"/>
              </a:spcBef>
            </a:pPr>
            <a:r>
              <a:rPr lang="en-US" altLang="zh-CN" sz="2000"/>
              <a:t>     unsigned int parent, LChild,RChild ;  /*</a:t>
            </a:r>
            <a:r>
              <a:rPr lang="zh-CN" altLang="en-US" sz="2000"/>
              <a:t>指向双亲、孩子结点的指针*</a:t>
            </a:r>
            <a:r>
              <a:rPr lang="en-US" altLang="zh-CN" sz="2000"/>
              <a:t>/</a:t>
            </a:r>
          </a:p>
          <a:p>
            <a:pPr algn="just">
              <a:spcBef>
                <a:spcPct val="50000"/>
              </a:spcBef>
            </a:pPr>
            <a:r>
              <a:rPr lang="en-US" altLang="zh-CN" sz="2000"/>
              <a:t> }HTNode, * HuffmanTree;   /*</a:t>
            </a:r>
            <a:r>
              <a:rPr lang="zh-CN" altLang="en-US" sz="2000"/>
              <a:t>动态分配数组，存储哈夫曼树*</a:t>
            </a:r>
            <a:r>
              <a:rPr lang="en-US" altLang="zh-CN" sz="2000"/>
              <a:t>/</a:t>
            </a:r>
          </a:p>
          <a:p>
            <a:pPr algn="just">
              <a:spcBef>
                <a:spcPct val="50000"/>
              </a:spcBef>
            </a:pPr>
            <a:endParaRPr lang="en-US" altLang="zh-CN" sz="2000"/>
          </a:p>
          <a:p>
            <a:pPr>
              <a:spcBef>
                <a:spcPct val="50000"/>
              </a:spcBef>
            </a:pPr>
            <a:r>
              <a:rPr lang="en-US" altLang="zh-CN" sz="2000"/>
              <a:t>typedef char  * *HuffmanCode ;  /*</a:t>
            </a:r>
            <a:r>
              <a:rPr lang="zh-CN" altLang="en-US" sz="2000">
                <a:latin typeface="宋体" panose="02010600030101010101" pitchFamily="2" charset="-122"/>
              </a:rPr>
              <a:t>动态分配数组，存储哈夫曼编码</a:t>
            </a:r>
            <a:r>
              <a:rPr lang="zh-CN" altLang="en-US" sz="2000"/>
              <a:t>*</a:t>
            </a:r>
            <a:r>
              <a:rPr lang="en-US" altLang="zh-CN" sz="20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34BB708F-2147-4F99-9FBB-B5C10B90BA1B}"/>
              </a:ext>
            </a:extLst>
          </p:cNvPr>
          <p:cNvSpPr txBox="1">
            <a:spLocks noChangeArrowheads="1"/>
          </p:cNvSpPr>
          <p:nvPr/>
        </p:nvSpPr>
        <p:spPr bwMode="auto">
          <a:xfrm>
            <a:off x="2057400" y="914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6.2.1 </a:t>
            </a:r>
            <a:r>
              <a:rPr lang="zh-CN" altLang="en-US" sz="2800"/>
              <a:t>二叉树的定义与基本操作</a:t>
            </a:r>
          </a:p>
        </p:txBody>
      </p:sp>
      <p:sp>
        <p:nvSpPr>
          <p:cNvPr id="18437" name="Text Box 5">
            <a:extLst>
              <a:ext uri="{FF2B5EF4-FFF2-40B4-BE49-F238E27FC236}">
                <a16:creationId xmlns:a16="http://schemas.microsoft.com/office/drawing/2014/main" id="{9366007A-D6A6-466D-BA41-0954FE28FB83}"/>
              </a:ext>
            </a:extLst>
          </p:cNvPr>
          <p:cNvSpPr txBox="1">
            <a:spLocks noChangeArrowheads="1"/>
          </p:cNvSpPr>
          <p:nvPr/>
        </p:nvSpPr>
        <p:spPr bwMode="auto">
          <a:xfrm>
            <a:off x="2057400" y="1524000"/>
            <a:ext cx="8305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定义</a:t>
            </a:r>
            <a:r>
              <a:rPr lang="zh-CN" altLang="en-US" sz="2800"/>
              <a:t>：我们把满足以下两个条件的树型结构叫做二叉树（</a:t>
            </a:r>
            <a:r>
              <a:rPr lang="en-US" altLang="zh-CN" sz="2800"/>
              <a:t>Binary Tree</a:t>
            </a:r>
            <a:r>
              <a:rPr lang="zh-CN" altLang="en-US" sz="2800"/>
              <a:t>）： </a:t>
            </a:r>
          </a:p>
          <a:p>
            <a:pPr>
              <a:spcBef>
                <a:spcPct val="50000"/>
              </a:spcBef>
            </a:pPr>
            <a:r>
              <a:rPr lang="zh-CN" altLang="en-US" sz="2800"/>
              <a:t>（</a:t>
            </a:r>
            <a:r>
              <a:rPr lang="en-US" altLang="zh-CN" sz="2800"/>
              <a:t>1</a:t>
            </a:r>
            <a:r>
              <a:rPr lang="zh-CN" altLang="en-US" sz="2800"/>
              <a:t>）每个结点的度都不大于</a:t>
            </a:r>
            <a:r>
              <a:rPr lang="en-US" altLang="zh-CN" sz="2800"/>
              <a:t>2</a:t>
            </a:r>
            <a:r>
              <a:rPr lang="zh-CN" altLang="en-US" sz="2800"/>
              <a:t>；</a:t>
            </a:r>
          </a:p>
          <a:p>
            <a:pPr>
              <a:spcBef>
                <a:spcPct val="50000"/>
              </a:spcBef>
            </a:pPr>
            <a:r>
              <a:rPr lang="zh-CN" altLang="en-US" sz="2800"/>
              <a:t>（</a:t>
            </a:r>
            <a:r>
              <a:rPr lang="en-US" altLang="zh-CN" sz="2800"/>
              <a:t>2</a:t>
            </a:r>
            <a:r>
              <a:rPr lang="zh-CN" altLang="en-US" sz="2800"/>
              <a:t>）每个结点的孩子结点次序不能任意颠倒。</a:t>
            </a:r>
          </a:p>
        </p:txBody>
      </p:sp>
      <p:sp>
        <p:nvSpPr>
          <p:cNvPr id="18438" name="Text Box 6">
            <a:extLst>
              <a:ext uri="{FF2B5EF4-FFF2-40B4-BE49-F238E27FC236}">
                <a16:creationId xmlns:a16="http://schemas.microsoft.com/office/drawing/2014/main" id="{02DBBEB2-3C8A-4257-A58D-D9A7ACE260B5}"/>
              </a:ext>
            </a:extLst>
          </p:cNvPr>
          <p:cNvSpPr txBox="1">
            <a:spLocks noChangeArrowheads="1"/>
          </p:cNvSpPr>
          <p:nvPr/>
        </p:nvSpPr>
        <p:spPr bwMode="auto">
          <a:xfrm>
            <a:off x="2133600" y="38862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下面给出二叉树的五种基本形态：</a:t>
            </a:r>
          </a:p>
        </p:txBody>
      </p:sp>
      <p:grpSp>
        <p:nvGrpSpPr>
          <p:cNvPr id="18467" name="Group 35">
            <a:extLst>
              <a:ext uri="{FF2B5EF4-FFF2-40B4-BE49-F238E27FC236}">
                <a16:creationId xmlns:a16="http://schemas.microsoft.com/office/drawing/2014/main" id="{0B58BEDD-0AC0-497F-BF1D-165CA00D4A88}"/>
              </a:ext>
            </a:extLst>
          </p:cNvPr>
          <p:cNvGrpSpPr>
            <a:grpSpLocks/>
          </p:cNvGrpSpPr>
          <p:nvPr/>
        </p:nvGrpSpPr>
        <p:grpSpPr bwMode="auto">
          <a:xfrm>
            <a:off x="2209801" y="4572000"/>
            <a:ext cx="7648575" cy="1524000"/>
            <a:chOff x="432" y="3024"/>
            <a:chExt cx="4818" cy="960"/>
          </a:xfrm>
        </p:grpSpPr>
        <p:grpSp>
          <p:nvGrpSpPr>
            <p:cNvPr id="18441" name="Group 9">
              <a:extLst>
                <a:ext uri="{FF2B5EF4-FFF2-40B4-BE49-F238E27FC236}">
                  <a16:creationId xmlns:a16="http://schemas.microsoft.com/office/drawing/2014/main" id="{3BE62E7E-0726-4EEC-98BF-638A5F70C3F9}"/>
                </a:ext>
              </a:extLst>
            </p:cNvPr>
            <p:cNvGrpSpPr>
              <a:grpSpLocks/>
            </p:cNvGrpSpPr>
            <p:nvPr/>
          </p:nvGrpSpPr>
          <p:grpSpPr bwMode="auto">
            <a:xfrm>
              <a:off x="816" y="3072"/>
              <a:ext cx="240" cy="288"/>
              <a:chOff x="2370" y="6270"/>
              <a:chExt cx="405" cy="480"/>
            </a:xfrm>
          </p:grpSpPr>
          <p:sp>
            <p:nvSpPr>
              <p:cNvPr id="18442" name="Oval 10">
                <a:extLst>
                  <a:ext uri="{FF2B5EF4-FFF2-40B4-BE49-F238E27FC236}">
                    <a16:creationId xmlns:a16="http://schemas.microsoft.com/office/drawing/2014/main" id="{95CE40B5-805C-4971-A051-57B8320C3EAD}"/>
                  </a:ext>
                </a:extLst>
              </p:cNvPr>
              <p:cNvSpPr>
                <a:spLocks noChangeArrowheads="1"/>
              </p:cNvSpPr>
              <p:nvPr/>
            </p:nvSpPr>
            <p:spPr bwMode="auto">
              <a:xfrm>
                <a:off x="2370" y="6390"/>
                <a:ext cx="405" cy="240"/>
              </a:xfrm>
              <a:prstGeom prst="ellipse">
                <a:avLst/>
              </a:prstGeom>
              <a:solidFill>
                <a:schemeClr val="accent1"/>
              </a:solidFill>
              <a:ln w="9525">
                <a:solidFill>
                  <a:srgbClr val="000000"/>
                </a:solidFill>
                <a:round/>
                <a:headEnd/>
                <a:tailEnd/>
              </a:ln>
            </p:spPr>
            <p:txBody>
              <a:bodyPr/>
              <a:lstStyle/>
              <a:p>
                <a:endParaRPr lang="zh-CN" altLang="en-US"/>
              </a:p>
            </p:txBody>
          </p:sp>
          <p:sp>
            <p:nvSpPr>
              <p:cNvPr id="18443" name="Line 11">
                <a:extLst>
                  <a:ext uri="{FF2B5EF4-FFF2-40B4-BE49-F238E27FC236}">
                    <a16:creationId xmlns:a16="http://schemas.microsoft.com/office/drawing/2014/main" id="{9E857A40-EBEF-42A5-B836-9CD635E5287B}"/>
                  </a:ext>
                </a:extLst>
              </p:cNvPr>
              <p:cNvSpPr>
                <a:spLocks noChangeShapeType="1"/>
              </p:cNvSpPr>
              <p:nvPr/>
            </p:nvSpPr>
            <p:spPr bwMode="auto">
              <a:xfrm flipH="1">
                <a:off x="2460" y="6270"/>
                <a:ext cx="255"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44" name="Oval 12">
              <a:extLst>
                <a:ext uri="{FF2B5EF4-FFF2-40B4-BE49-F238E27FC236}">
                  <a16:creationId xmlns:a16="http://schemas.microsoft.com/office/drawing/2014/main" id="{A29E1895-3D40-4433-AED7-68D4BF8CE3FA}"/>
                </a:ext>
              </a:extLst>
            </p:cNvPr>
            <p:cNvSpPr>
              <a:spLocks noChangeArrowheads="1"/>
            </p:cNvSpPr>
            <p:nvPr/>
          </p:nvSpPr>
          <p:spPr bwMode="auto">
            <a:xfrm>
              <a:off x="1584" y="3120"/>
              <a:ext cx="240" cy="192"/>
            </a:xfrm>
            <a:prstGeom prst="ellipse">
              <a:avLst/>
            </a:prstGeom>
            <a:solidFill>
              <a:schemeClr val="accent1"/>
            </a:solidFill>
            <a:ln w="9525">
              <a:solidFill>
                <a:srgbClr val="000000"/>
              </a:solidFill>
              <a:round/>
              <a:headEnd/>
              <a:tailEnd/>
            </a:ln>
          </p:spPr>
          <p:txBody>
            <a:bodyPr/>
            <a:lstStyle/>
            <a:p>
              <a:endParaRPr lang="zh-CN" altLang="en-US"/>
            </a:p>
          </p:txBody>
        </p:sp>
        <p:grpSp>
          <p:nvGrpSpPr>
            <p:cNvPr id="18445" name="Group 13">
              <a:extLst>
                <a:ext uri="{FF2B5EF4-FFF2-40B4-BE49-F238E27FC236}">
                  <a16:creationId xmlns:a16="http://schemas.microsoft.com/office/drawing/2014/main" id="{DD92AB7C-1502-410B-9792-B09625D21D97}"/>
                </a:ext>
              </a:extLst>
            </p:cNvPr>
            <p:cNvGrpSpPr>
              <a:grpSpLocks/>
            </p:cNvGrpSpPr>
            <p:nvPr/>
          </p:nvGrpSpPr>
          <p:grpSpPr bwMode="auto">
            <a:xfrm>
              <a:off x="2400" y="3120"/>
              <a:ext cx="540" cy="504"/>
              <a:chOff x="4695" y="5970"/>
              <a:chExt cx="960" cy="1260"/>
            </a:xfrm>
          </p:grpSpPr>
          <p:sp>
            <p:nvSpPr>
              <p:cNvPr id="18446" name="Oval 14">
                <a:extLst>
                  <a:ext uri="{FF2B5EF4-FFF2-40B4-BE49-F238E27FC236}">
                    <a16:creationId xmlns:a16="http://schemas.microsoft.com/office/drawing/2014/main" id="{2B1928C6-B2F5-406A-B025-913E98CB9CB2}"/>
                  </a:ext>
                </a:extLst>
              </p:cNvPr>
              <p:cNvSpPr>
                <a:spLocks noChangeArrowheads="1"/>
              </p:cNvSpPr>
              <p:nvPr/>
            </p:nvSpPr>
            <p:spPr bwMode="auto">
              <a:xfrm>
                <a:off x="5220" y="5970"/>
                <a:ext cx="435" cy="405"/>
              </a:xfrm>
              <a:prstGeom prst="ellipse">
                <a:avLst/>
              </a:prstGeom>
              <a:solidFill>
                <a:schemeClr val="accent1"/>
              </a:solidFill>
              <a:ln w="9525">
                <a:solidFill>
                  <a:srgbClr val="000000"/>
                </a:solidFill>
                <a:round/>
                <a:headEnd/>
                <a:tailEnd/>
              </a:ln>
            </p:spPr>
            <p:txBody>
              <a:bodyPr/>
              <a:lstStyle/>
              <a:p>
                <a:endParaRPr lang="zh-CN" altLang="en-US"/>
              </a:p>
            </p:txBody>
          </p:sp>
          <p:sp>
            <p:nvSpPr>
              <p:cNvPr id="18447" name="AutoShape 15">
                <a:extLst>
                  <a:ext uri="{FF2B5EF4-FFF2-40B4-BE49-F238E27FC236}">
                    <a16:creationId xmlns:a16="http://schemas.microsoft.com/office/drawing/2014/main" id="{1EBE8FCF-CF98-42CC-B913-CE98B1AF730E}"/>
                  </a:ext>
                </a:extLst>
              </p:cNvPr>
              <p:cNvSpPr>
                <a:spLocks noChangeArrowheads="1"/>
              </p:cNvSpPr>
              <p:nvPr/>
            </p:nvSpPr>
            <p:spPr bwMode="auto">
              <a:xfrm>
                <a:off x="4695" y="6660"/>
                <a:ext cx="570" cy="570"/>
              </a:xfrm>
              <a:prstGeom prst="wedgeEllipseCallout">
                <a:avLst>
                  <a:gd name="adj1" fmla="val 27718"/>
                  <a:gd name="adj2" fmla="val -84736"/>
                </a:avLst>
              </a:prstGeom>
              <a:solidFill>
                <a:schemeClr val="accent1"/>
              </a:solidFill>
              <a:ln w="9525">
                <a:solidFill>
                  <a:srgbClr val="000000"/>
                </a:solidFill>
                <a:miter lim="800000"/>
                <a:headEnd/>
                <a:tailEnd/>
              </a:ln>
            </p:spPr>
            <p:txBody>
              <a:bodyPr/>
              <a:lstStyle/>
              <a:p>
                <a:pPr algn="just" eaLnBrk="0" hangingPunct="0"/>
                <a:endParaRPr kumimoji="0" lang="zh-CN" altLang="zh-CN" sz="1000" b="0"/>
              </a:p>
            </p:txBody>
          </p:sp>
          <p:sp>
            <p:nvSpPr>
              <p:cNvPr id="18448" name="Line 16">
                <a:extLst>
                  <a:ext uri="{FF2B5EF4-FFF2-40B4-BE49-F238E27FC236}">
                    <a16:creationId xmlns:a16="http://schemas.microsoft.com/office/drawing/2014/main" id="{9877D2F5-6834-4B01-B0FE-E9BFAF3C0ABF}"/>
                  </a:ext>
                </a:extLst>
              </p:cNvPr>
              <p:cNvSpPr>
                <a:spLocks noChangeShapeType="1"/>
              </p:cNvSpPr>
              <p:nvPr/>
            </p:nvSpPr>
            <p:spPr bwMode="auto">
              <a:xfrm flipH="1">
                <a:off x="5115" y="6300"/>
                <a:ext cx="12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49" name="Group 17">
              <a:extLst>
                <a:ext uri="{FF2B5EF4-FFF2-40B4-BE49-F238E27FC236}">
                  <a16:creationId xmlns:a16="http://schemas.microsoft.com/office/drawing/2014/main" id="{502359D0-77F5-4085-A3C2-8DF8057D1DAC}"/>
                </a:ext>
              </a:extLst>
            </p:cNvPr>
            <p:cNvGrpSpPr>
              <a:grpSpLocks/>
            </p:cNvGrpSpPr>
            <p:nvPr/>
          </p:nvGrpSpPr>
          <p:grpSpPr bwMode="auto">
            <a:xfrm>
              <a:off x="3264" y="3072"/>
              <a:ext cx="819" cy="504"/>
              <a:chOff x="6270" y="5940"/>
              <a:chExt cx="1455" cy="1260"/>
            </a:xfrm>
          </p:grpSpPr>
          <p:sp>
            <p:nvSpPr>
              <p:cNvPr id="18450" name="Oval 18">
                <a:extLst>
                  <a:ext uri="{FF2B5EF4-FFF2-40B4-BE49-F238E27FC236}">
                    <a16:creationId xmlns:a16="http://schemas.microsoft.com/office/drawing/2014/main" id="{3BCA5716-7201-4934-918A-296BA9EC90A8}"/>
                  </a:ext>
                </a:extLst>
              </p:cNvPr>
              <p:cNvSpPr>
                <a:spLocks noChangeArrowheads="1"/>
              </p:cNvSpPr>
              <p:nvPr/>
            </p:nvSpPr>
            <p:spPr bwMode="auto">
              <a:xfrm>
                <a:off x="6795" y="5940"/>
                <a:ext cx="435" cy="405"/>
              </a:xfrm>
              <a:prstGeom prst="ellipse">
                <a:avLst/>
              </a:prstGeom>
              <a:solidFill>
                <a:schemeClr val="accent1"/>
              </a:solidFill>
              <a:ln w="9525">
                <a:solidFill>
                  <a:srgbClr val="000000"/>
                </a:solidFill>
                <a:round/>
                <a:headEnd/>
                <a:tailEnd/>
              </a:ln>
            </p:spPr>
            <p:txBody>
              <a:bodyPr/>
              <a:lstStyle/>
              <a:p>
                <a:endParaRPr lang="zh-CN" altLang="en-US"/>
              </a:p>
            </p:txBody>
          </p:sp>
          <p:grpSp>
            <p:nvGrpSpPr>
              <p:cNvPr id="18451" name="Group 19">
                <a:extLst>
                  <a:ext uri="{FF2B5EF4-FFF2-40B4-BE49-F238E27FC236}">
                    <a16:creationId xmlns:a16="http://schemas.microsoft.com/office/drawing/2014/main" id="{C87A4017-4AD6-4904-AB1D-0CC950B39373}"/>
                  </a:ext>
                </a:extLst>
              </p:cNvPr>
              <p:cNvGrpSpPr>
                <a:grpSpLocks/>
              </p:cNvGrpSpPr>
              <p:nvPr/>
            </p:nvGrpSpPr>
            <p:grpSpPr bwMode="auto">
              <a:xfrm>
                <a:off x="6270" y="6270"/>
                <a:ext cx="570" cy="930"/>
                <a:chOff x="5805" y="6345"/>
                <a:chExt cx="570" cy="930"/>
              </a:xfrm>
            </p:grpSpPr>
            <p:sp>
              <p:nvSpPr>
                <p:cNvPr id="18452" name="AutoShape 20">
                  <a:extLst>
                    <a:ext uri="{FF2B5EF4-FFF2-40B4-BE49-F238E27FC236}">
                      <a16:creationId xmlns:a16="http://schemas.microsoft.com/office/drawing/2014/main" id="{6E9E0959-AB8E-41B8-A1D0-4656F882C644}"/>
                    </a:ext>
                  </a:extLst>
                </p:cNvPr>
                <p:cNvSpPr>
                  <a:spLocks noChangeArrowheads="1"/>
                </p:cNvSpPr>
                <p:nvPr/>
              </p:nvSpPr>
              <p:spPr bwMode="auto">
                <a:xfrm>
                  <a:off x="5805" y="6705"/>
                  <a:ext cx="570" cy="570"/>
                </a:xfrm>
                <a:prstGeom prst="wedgeEllipseCallout">
                  <a:avLst>
                    <a:gd name="adj1" fmla="val 27718"/>
                    <a:gd name="adj2" fmla="val -84736"/>
                  </a:avLst>
                </a:prstGeom>
                <a:solidFill>
                  <a:schemeClr val="accent1"/>
                </a:solidFill>
                <a:ln w="9525">
                  <a:solidFill>
                    <a:srgbClr val="000000"/>
                  </a:solidFill>
                  <a:miter lim="800000"/>
                  <a:headEnd/>
                  <a:tailEnd/>
                </a:ln>
              </p:spPr>
              <p:txBody>
                <a:bodyPr/>
                <a:lstStyle/>
                <a:p>
                  <a:pPr algn="just" eaLnBrk="0" hangingPunct="0"/>
                  <a:endParaRPr kumimoji="0" lang="zh-CN" altLang="zh-CN" sz="1000" b="0"/>
                </a:p>
              </p:txBody>
            </p:sp>
            <p:sp>
              <p:nvSpPr>
                <p:cNvPr id="18453" name="Line 21">
                  <a:extLst>
                    <a:ext uri="{FF2B5EF4-FFF2-40B4-BE49-F238E27FC236}">
                      <a16:creationId xmlns:a16="http://schemas.microsoft.com/office/drawing/2014/main" id="{FEBF156A-87AB-45CA-9472-C2B35D09186B}"/>
                    </a:ext>
                  </a:extLst>
                </p:cNvPr>
                <p:cNvSpPr>
                  <a:spLocks noChangeShapeType="1"/>
                </p:cNvSpPr>
                <p:nvPr/>
              </p:nvSpPr>
              <p:spPr bwMode="auto">
                <a:xfrm flipH="1">
                  <a:off x="6225" y="6345"/>
                  <a:ext cx="12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54" name="Group 22">
                <a:extLst>
                  <a:ext uri="{FF2B5EF4-FFF2-40B4-BE49-F238E27FC236}">
                    <a16:creationId xmlns:a16="http://schemas.microsoft.com/office/drawing/2014/main" id="{96F275B2-5209-44A5-AEB5-7B450B313B69}"/>
                  </a:ext>
                </a:extLst>
              </p:cNvPr>
              <p:cNvGrpSpPr>
                <a:grpSpLocks/>
              </p:cNvGrpSpPr>
              <p:nvPr/>
            </p:nvGrpSpPr>
            <p:grpSpPr bwMode="auto">
              <a:xfrm flipH="1">
                <a:off x="7155" y="6270"/>
                <a:ext cx="570" cy="930"/>
                <a:chOff x="5805" y="6345"/>
                <a:chExt cx="570" cy="930"/>
              </a:xfrm>
            </p:grpSpPr>
            <p:sp>
              <p:nvSpPr>
                <p:cNvPr id="18455" name="AutoShape 23">
                  <a:extLst>
                    <a:ext uri="{FF2B5EF4-FFF2-40B4-BE49-F238E27FC236}">
                      <a16:creationId xmlns:a16="http://schemas.microsoft.com/office/drawing/2014/main" id="{E4340309-5E35-4596-A995-D483D9632A08}"/>
                    </a:ext>
                  </a:extLst>
                </p:cNvPr>
                <p:cNvSpPr>
                  <a:spLocks noChangeArrowheads="1"/>
                </p:cNvSpPr>
                <p:nvPr/>
              </p:nvSpPr>
              <p:spPr bwMode="auto">
                <a:xfrm>
                  <a:off x="5805" y="6705"/>
                  <a:ext cx="570" cy="570"/>
                </a:xfrm>
                <a:prstGeom prst="wedgeEllipseCallout">
                  <a:avLst>
                    <a:gd name="adj1" fmla="val 27718"/>
                    <a:gd name="adj2" fmla="val -84736"/>
                  </a:avLst>
                </a:prstGeom>
                <a:solidFill>
                  <a:schemeClr val="accent1"/>
                </a:solidFill>
                <a:ln w="9525">
                  <a:solidFill>
                    <a:srgbClr val="000000"/>
                  </a:solidFill>
                  <a:miter lim="800000"/>
                  <a:headEnd/>
                  <a:tailEnd/>
                </a:ln>
              </p:spPr>
              <p:txBody>
                <a:bodyPr/>
                <a:lstStyle/>
                <a:p>
                  <a:pPr algn="just" eaLnBrk="0" hangingPunct="0"/>
                  <a:endParaRPr kumimoji="0" lang="zh-CN" altLang="zh-CN" sz="1000" b="0"/>
                </a:p>
              </p:txBody>
            </p:sp>
            <p:sp>
              <p:nvSpPr>
                <p:cNvPr id="18456" name="Line 24">
                  <a:extLst>
                    <a:ext uri="{FF2B5EF4-FFF2-40B4-BE49-F238E27FC236}">
                      <a16:creationId xmlns:a16="http://schemas.microsoft.com/office/drawing/2014/main" id="{E47A06A5-B82F-4057-B67A-BC6C9F05473E}"/>
                    </a:ext>
                  </a:extLst>
                </p:cNvPr>
                <p:cNvSpPr>
                  <a:spLocks noChangeShapeType="1"/>
                </p:cNvSpPr>
                <p:nvPr/>
              </p:nvSpPr>
              <p:spPr bwMode="auto">
                <a:xfrm flipH="1">
                  <a:off x="6225" y="6345"/>
                  <a:ext cx="12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457" name="Group 25">
              <a:extLst>
                <a:ext uri="{FF2B5EF4-FFF2-40B4-BE49-F238E27FC236}">
                  <a16:creationId xmlns:a16="http://schemas.microsoft.com/office/drawing/2014/main" id="{4BC5EACC-B979-49EA-B69E-F1251C4C00D5}"/>
                </a:ext>
              </a:extLst>
            </p:cNvPr>
            <p:cNvGrpSpPr>
              <a:grpSpLocks/>
            </p:cNvGrpSpPr>
            <p:nvPr/>
          </p:nvGrpSpPr>
          <p:grpSpPr bwMode="auto">
            <a:xfrm>
              <a:off x="4464" y="3024"/>
              <a:ext cx="540" cy="498"/>
              <a:chOff x="8805" y="5895"/>
              <a:chExt cx="960" cy="1245"/>
            </a:xfrm>
          </p:grpSpPr>
          <p:sp>
            <p:nvSpPr>
              <p:cNvPr id="18458" name="Oval 26">
                <a:extLst>
                  <a:ext uri="{FF2B5EF4-FFF2-40B4-BE49-F238E27FC236}">
                    <a16:creationId xmlns:a16="http://schemas.microsoft.com/office/drawing/2014/main" id="{96991B23-ED36-4F6B-8B8B-A8E8154284CA}"/>
                  </a:ext>
                </a:extLst>
              </p:cNvPr>
              <p:cNvSpPr>
                <a:spLocks noChangeArrowheads="1"/>
              </p:cNvSpPr>
              <p:nvPr/>
            </p:nvSpPr>
            <p:spPr bwMode="auto">
              <a:xfrm>
                <a:off x="8805" y="5895"/>
                <a:ext cx="435" cy="405"/>
              </a:xfrm>
              <a:prstGeom prst="ellipse">
                <a:avLst/>
              </a:prstGeom>
              <a:solidFill>
                <a:schemeClr val="accent1"/>
              </a:solidFill>
              <a:ln w="9525">
                <a:solidFill>
                  <a:srgbClr val="000000"/>
                </a:solidFill>
                <a:round/>
                <a:headEnd/>
                <a:tailEnd/>
              </a:ln>
            </p:spPr>
            <p:txBody>
              <a:bodyPr/>
              <a:lstStyle/>
              <a:p>
                <a:endParaRPr lang="zh-CN" altLang="en-US"/>
              </a:p>
            </p:txBody>
          </p:sp>
          <p:grpSp>
            <p:nvGrpSpPr>
              <p:cNvPr id="18459" name="Group 27">
                <a:extLst>
                  <a:ext uri="{FF2B5EF4-FFF2-40B4-BE49-F238E27FC236}">
                    <a16:creationId xmlns:a16="http://schemas.microsoft.com/office/drawing/2014/main" id="{DED9BEB1-3540-4264-B03F-73FDE854E8D8}"/>
                  </a:ext>
                </a:extLst>
              </p:cNvPr>
              <p:cNvGrpSpPr>
                <a:grpSpLocks/>
              </p:cNvGrpSpPr>
              <p:nvPr/>
            </p:nvGrpSpPr>
            <p:grpSpPr bwMode="auto">
              <a:xfrm flipH="1">
                <a:off x="9195" y="6210"/>
                <a:ext cx="570" cy="930"/>
                <a:chOff x="5805" y="6345"/>
                <a:chExt cx="570" cy="930"/>
              </a:xfrm>
            </p:grpSpPr>
            <p:sp>
              <p:nvSpPr>
                <p:cNvPr id="18460" name="AutoShape 28">
                  <a:extLst>
                    <a:ext uri="{FF2B5EF4-FFF2-40B4-BE49-F238E27FC236}">
                      <a16:creationId xmlns:a16="http://schemas.microsoft.com/office/drawing/2014/main" id="{087157E0-FA44-4329-85AE-B24C5AD21A3F}"/>
                    </a:ext>
                  </a:extLst>
                </p:cNvPr>
                <p:cNvSpPr>
                  <a:spLocks noChangeArrowheads="1"/>
                </p:cNvSpPr>
                <p:nvPr/>
              </p:nvSpPr>
              <p:spPr bwMode="auto">
                <a:xfrm>
                  <a:off x="5805" y="6705"/>
                  <a:ext cx="570" cy="570"/>
                </a:xfrm>
                <a:prstGeom prst="wedgeEllipseCallout">
                  <a:avLst>
                    <a:gd name="adj1" fmla="val 27718"/>
                    <a:gd name="adj2" fmla="val -84736"/>
                  </a:avLst>
                </a:prstGeom>
                <a:solidFill>
                  <a:schemeClr val="accent1"/>
                </a:solidFill>
                <a:ln w="9525">
                  <a:solidFill>
                    <a:srgbClr val="000000"/>
                  </a:solidFill>
                  <a:miter lim="800000"/>
                  <a:headEnd/>
                  <a:tailEnd/>
                </a:ln>
              </p:spPr>
              <p:txBody>
                <a:bodyPr/>
                <a:lstStyle/>
                <a:p>
                  <a:pPr algn="just" eaLnBrk="0" hangingPunct="0"/>
                  <a:endParaRPr kumimoji="0" lang="zh-CN" altLang="zh-CN" sz="1000" b="0"/>
                </a:p>
              </p:txBody>
            </p:sp>
            <p:sp>
              <p:nvSpPr>
                <p:cNvPr id="18461" name="Line 29">
                  <a:extLst>
                    <a:ext uri="{FF2B5EF4-FFF2-40B4-BE49-F238E27FC236}">
                      <a16:creationId xmlns:a16="http://schemas.microsoft.com/office/drawing/2014/main" id="{725420BF-C73A-4BCB-9DE0-F1EB53FF541E}"/>
                    </a:ext>
                  </a:extLst>
                </p:cNvPr>
                <p:cNvSpPr>
                  <a:spLocks noChangeShapeType="1"/>
                </p:cNvSpPr>
                <p:nvPr/>
              </p:nvSpPr>
              <p:spPr bwMode="auto">
                <a:xfrm flipH="1">
                  <a:off x="6225" y="6345"/>
                  <a:ext cx="12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8462" name="Text Box 30">
              <a:extLst>
                <a:ext uri="{FF2B5EF4-FFF2-40B4-BE49-F238E27FC236}">
                  <a16:creationId xmlns:a16="http://schemas.microsoft.com/office/drawing/2014/main" id="{1443728B-3849-435C-A632-AAEE5E4DE821}"/>
                </a:ext>
              </a:extLst>
            </p:cNvPr>
            <p:cNvSpPr txBox="1">
              <a:spLocks noChangeArrowheads="1"/>
            </p:cNvSpPr>
            <p:nvPr/>
          </p:nvSpPr>
          <p:spPr bwMode="auto">
            <a:xfrm>
              <a:off x="432" y="3645"/>
              <a:ext cx="8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a:latin typeface="宋体" panose="02010600030101010101" pitchFamily="2" charset="-122"/>
                </a:rPr>
                <a:t>(a)</a:t>
              </a:r>
              <a:r>
                <a:rPr kumimoji="0" lang="zh-CN" altLang="en-US" sz="1600">
                  <a:latin typeface="宋体" panose="02010600030101010101" pitchFamily="2" charset="-122"/>
                </a:rPr>
                <a:t>空二叉数</a:t>
              </a:r>
            </a:p>
          </p:txBody>
        </p:sp>
        <p:sp>
          <p:nvSpPr>
            <p:cNvPr id="18463" name="Text Box 31">
              <a:extLst>
                <a:ext uri="{FF2B5EF4-FFF2-40B4-BE49-F238E27FC236}">
                  <a16:creationId xmlns:a16="http://schemas.microsoft.com/office/drawing/2014/main" id="{1F62EA64-CE7E-42D0-A031-8FAC9E0C37FD}"/>
                </a:ext>
              </a:extLst>
            </p:cNvPr>
            <p:cNvSpPr txBox="1">
              <a:spLocks noChangeArrowheads="1"/>
            </p:cNvSpPr>
            <p:nvPr/>
          </p:nvSpPr>
          <p:spPr bwMode="auto">
            <a:xfrm>
              <a:off x="2208" y="3648"/>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a:latin typeface="宋体" panose="02010600030101010101" pitchFamily="2" charset="-122"/>
                </a:rPr>
                <a:t>(c)</a:t>
              </a:r>
              <a:r>
                <a:rPr kumimoji="0" lang="zh-CN" altLang="en-US" sz="1600">
                  <a:latin typeface="宋体" panose="02010600030101010101" pitchFamily="2" charset="-122"/>
                </a:rPr>
                <a:t>只有左子</a:t>
              </a:r>
            </a:p>
            <a:p>
              <a:pPr algn="just" eaLnBrk="0" hangingPunct="0"/>
              <a:r>
                <a:rPr kumimoji="0" lang="zh-CN" altLang="en-US" sz="1600">
                  <a:latin typeface="宋体" panose="02010600030101010101" pitchFamily="2" charset="-122"/>
                </a:rPr>
                <a:t>树的二叉树</a:t>
              </a:r>
            </a:p>
          </p:txBody>
        </p:sp>
        <p:sp>
          <p:nvSpPr>
            <p:cNvPr id="18464" name="Text Box 32">
              <a:extLst>
                <a:ext uri="{FF2B5EF4-FFF2-40B4-BE49-F238E27FC236}">
                  <a16:creationId xmlns:a16="http://schemas.microsoft.com/office/drawing/2014/main" id="{46C18C0C-3BEE-4A94-9584-D36115EA3CF5}"/>
                </a:ext>
              </a:extLst>
            </p:cNvPr>
            <p:cNvSpPr txBox="1">
              <a:spLocks noChangeArrowheads="1"/>
            </p:cNvSpPr>
            <p:nvPr/>
          </p:nvSpPr>
          <p:spPr bwMode="auto">
            <a:xfrm>
              <a:off x="1248" y="3605"/>
              <a:ext cx="86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a:latin typeface="宋体" panose="02010600030101010101" pitchFamily="2" charset="-122"/>
                </a:rPr>
                <a:t>(b)</a:t>
              </a:r>
              <a:r>
                <a:rPr kumimoji="0" lang="zh-CN" altLang="en-US" sz="1600">
                  <a:latin typeface="宋体" panose="02010600030101010101" pitchFamily="2" charset="-122"/>
                </a:rPr>
                <a:t>只有根结</a:t>
              </a:r>
            </a:p>
            <a:p>
              <a:pPr algn="ctr" eaLnBrk="0" hangingPunct="0"/>
              <a:r>
                <a:rPr kumimoji="0" lang="zh-CN" altLang="en-US" sz="1600">
                  <a:latin typeface="宋体" panose="02010600030101010101" pitchFamily="2" charset="-122"/>
                </a:rPr>
                <a:t>点的二叉树</a:t>
              </a:r>
            </a:p>
          </p:txBody>
        </p:sp>
        <p:sp>
          <p:nvSpPr>
            <p:cNvPr id="18465" name="Text Box 33">
              <a:extLst>
                <a:ext uri="{FF2B5EF4-FFF2-40B4-BE49-F238E27FC236}">
                  <a16:creationId xmlns:a16="http://schemas.microsoft.com/office/drawing/2014/main" id="{4D8EAADD-C216-4B28-BB87-787AADE58AA3}"/>
                </a:ext>
              </a:extLst>
            </p:cNvPr>
            <p:cNvSpPr txBox="1">
              <a:spLocks noChangeArrowheads="1"/>
            </p:cNvSpPr>
            <p:nvPr/>
          </p:nvSpPr>
          <p:spPr bwMode="auto">
            <a:xfrm>
              <a:off x="3216" y="3600"/>
              <a:ext cx="10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a:latin typeface="宋体" panose="02010600030101010101" pitchFamily="2" charset="-122"/>
                </a:rPr>
                <a:t>(d)</a:t>
              </a:r>
              <a:r>
                <a:rPr kumimoji="0" lang="zh-CN" altLang="en-US" sz="1600">
                  <a:latin typeface="宋体" panose="02010600030101010101" pitchFamily="2" charset="-122"/>
                </a:rPr>
                <a:t>左右子树均</a:t>
              </a:r>
            </a:p>
            <a:p>
              <a:pPr algn="just" eaLnBrk="0" hangingPunct="0"/>
              <a:r>
                <a:rPr kumimoji="0" lang="zh-CN" altLang="en-US" sz="1600">
                  <a:latin typeface="宋体" panose="02010600030101010101" pitchFamily="2" charset="-122"/>
                </a:rPr>
                <a:t>非空的二叉树</a:t>
              </a:r>
            </a:p>
          </p:txBody>
        </p:sp>
        <p:sp>
          <p:nvSpPr>
            <p:cNvPr id="18466" name="Text Box 34">
              <a:extLst>
                <a:ext uri="{FF2B5EF4-FFF2-40B4-BE49-F238E27FC236}">
                  <a16:creationId xmlns:a16="http://schemas.microsoft.com/office/drawing/2014/main" id="{5E0BBC2F-FD72-44FB-A47F-DE2238E3B60A}"/>
                </a:ext>
              </a:extLst>
            </p:cNvPr>
            <p:cNvSpPr txBox="1">
              <a:spLocks noChangeArrowheads="1"/>
            </p:cNvSpPr>
            <p:nvPr/>
          </p:nvSpPr>
          <p:spPr bwMode="auto">
            <a:xfrm>
              <a:off x="4224" y="3600"/>
              <a:ext cx="102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a:latin typeface="宋体" panose="02010600030101010101" pitchFamily="2" charset="-122"/>
                </a:rPr>
                <a:t>(e)</a:t>
              </a:r>
              <a:r>
                <a:rPr kumimoji="0" lang="zh-CN" altLang="en-US" sz="1600">
                  <a:latin typeface="宋体" panose="02010600030101010101" pitchFamily="2" charset="-122"/>
                </a:rPr>
                <a:t>只有右子树</a:t>
              </a:r>
            </a:p>
            <a:p>
              <a:pPr algn="ctr" eaLnBrk="0" hangingPunct="0"/>
              <a:r>
                <a:rPr kumimoji="0" lang="zh-CN" altLang="en-US" sz="1600">
                  <a:latin typeface="宋体" panose="02010600030101010101" pitchFamily="2" charset="-122"/>
                </a:rPr>
                <a:t>的二叉树</a:t>
              </a: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17ED5789-D4F3-46EE-B17A-689BB535BCCF}"/>
              </a:ext>
            </a:extLst>
          </p:cNvPr>
          <p:cNvSpPr txBox="1">
            <a:spLocks noChangeArrowheads="1"/>
          </p:cNvSpPr>
          <p:nvPr/>
        </p:nvSpPr>
        <p:spPr bwMode="auto">
          <a:xfrm>
            <a:off x="2057400" y="1295400"/>
            <a:ext cx="8229600" cy="14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创建哈夫曼树并求哈夫曼编码的算法</a:t>
            </a:r>
          </a:p>
          <a:p>
            <a:pPr>
              <a:lnSpc>
                <a:spcPct val="130000"/>
              </a:lnSpc>
              <a:spcBef>
                <a:spcPct val="50000"/>
              </a:spcBef>
            </a:pPr>
            <a:r>
              <a:rPr lang="zh-CN" altLang="en-US" sz="2800">
                <a:solidFill>
                  <a:srgbClr val="6C981E"/>
                </a:solidFill>
              </a:rPr>
              <a:t>算法见书</a:t>
            </a:r>
          </a:p>
        </p:txBody>
      </p:sp>
      <p:sp>
        <p:nvSpPr>
          <p:cNvPr id="142340" name="Text Box 4">
            <a:extLst>
              <a:ext uri="{FF2B5EF4-FFF2-40B4-BE49-F238E27FC236}">
                <a16:creationId xmlns:a16="http://schemas.microsoft.com/office/drawing/2014/main" id="{03EE75E9-8F5C-4D55-8701-3E7E20B37FDB}"/>
              </a:ext>
            </a:extLst>
          </p:cNvPr>
          <p:cNvSpPr txBox="1">
            <a:spLocks noChangeArrowheads="1"/>
          </p:cNvSpPr>
          <p:nvPr/>
        </p:nvSpPr>
        <p:spPr bwMode="auto">
          <a:xfrm>
            <a:off x="2133600" y="2971800"/>
            <a:ext cx="81534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t>数组</a:t>
            </a:r>
            <a:r>
              <a:rPr lang="en-US" altLang="zh-CN" sz="2800"/>
              <a:t>ht</a:t>
            </a:r>
            <a:r>
              <a:rPr lang="zh-CN" altLang="en-US" sz="2800"/>
              <a:t>的前</a:t>
            </a:r>
            <a:r>
              <a:rPr lang="en-US" altLang="zh-CN" sz="2800"/>
              <a:t>n</a:t>
            </a:r>
            <a:r>
              <a:rPr lang="zh-CN" altLang="en-US" sz="2800"/>
              <a:t>个分量表示叶子结点，最后一个分量表示根结点。每个叶子结点对应的编码长度不等，但最长不超过</a:t>
            </a:r>
            <a:r>
              <a:rPr lang="en-US" altLang="zh-CN" sz="2800"/>
              <a:t>n</a:t>
            </a:r>
            <a:r>
              <a:rPr lang="zh-CN" altLang="en-US" sz="2800"/>
              <a:t>。</a:t>
            </a:r>
          </a:p>
        </p:txBody>
      </p:sp>
      <p:sp>
        <p:nvSpPr>
          <p:cNvPr id="142342" name="AutoShape 6">
            <a:hlinkClick r:id="rId2" action="ppaction://hlinksldjump" highlightClick="1"/>
            <a:extLst>
              <a:ext uri="{FF2B5EF4-FFF2-40B4-BE49-F238E27FC236}">
                <a16:creationId xmlns:a16="http://schemas.microsoft.com/office/drawing/2014/main" id="{215AC634-0EC3-43C7-B7B9-4CF0505A3E6C}"/>
              </a:ext>
            </a:extLst>
          </p:cNvPr>
          <p:cNvSpPr>
            <a:spLocks noChangeArrowheads="1"/>
          </p:cNvSpPr>
          <p:nvPr/>
        </p:nvSpPr>
        <p:spPr bwMode="auto">
          <a:xfrm>
            <a:off x="8401050" y="5589588"/>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0681E46F-1FB9-4CE6-8279-AA145592EA66}"/>
              </a:ext>
            </a:extLst>
          </p:cNvPr>
          <p:cNvSpPr>
            <a:spLocks noGrp="1" noChangeArrowheads="1"/>
          </p:cNvSpPr>
          <p:nvPr>
            <p:ph type="title"/>
          </p:nvPr>
        </p:nvSpPr>
        <p:spPr/>
        <p:txBody>
          <a:bodyPr/>
          <a:lstStyle/>
          <a:p>
            <a:r>
              <a:rPr lang="en-US" altLang="zh-CN" b="1">
                <a:solidFill>
                  <a:schemeClr val="tx1"/>
                </a:solidFill>
              </a:rPr>
              <a:t>6.6</a:t>
            </a:r>
            <a:r>
              <a:rPr lang="zh-CN" altLang="en-US" b="1">
                <a:solidFill>
                  <a:schemeClr val="tx1"/>
                </a:solidFill>
              </a:rPr>
              <a:t>并查集与等价类划分</a:t>
            </a:r>
          </a:p>
        </p:txBody>
      </p:sp>
      <p:sp>
        <p:nvSpPr>
          <p:cNvPr id="156675" name="Rectangle 3">
            <a:extLst>
              <a:ext uri="{FF2B5EF4-FFF2-40B4-BE49-F238E27FC236}">
                <a16:creationId xmlns:a16="http://schemas.microsoft.com/office/drawing/2014/main" id="{FA44C7F6-E738-4F73-A7DC-91AEF3915626}"/>
              </a:ext>
            </a:extLst>
          </p:cNvPr>
          <p:cNvSpPr>
            <a:spLocks noGrp="1" noChangeArrowheads="1"/>
          </p:cNvSpPr>
          <p:nvPr>
            <p:ph idx="1"/>
          </p:nvPr>
        </p:nvSpPr>
        <p:spPr/>
        <p:txBody>
          <a:bodyPr/>
          <a:lstStyle/>
          <a:p>
            <a:pPr>
              <a:lnSpc>
                <a:spcPct val="150000"/>
              </a:lnSpc>
            </a:pPr>
            <a:r>
              <a:rPr lang="en-US" altLang="zh-CN" sz="2000" b="1" dirty="0">
                <a:effectLst/>
              </a:rPr>
              <a:t>1</a:t>
            </a:r>
            <a:r>
              <a:rPr lang="zh-CN" altLang="en-US" sz="2000" b="1" dirty="0">
                <a:effectLst/>
              </a:rPr>
              <a:t>．并查集</a:t>
            </a:r>
          </a:p>
          <a:p>
            <a:pPr>
              <a:lnSpc>
                <a:spcPct val="150000"/>
              </a:lnSpc>
              <a:buFont typeface="Wingdings" panose="05000000000000000000" pitchFamily="2" charset="2"/>
              <a:buNone/>
            </a:pPr>
            <a:r>
              <a:rPr lang="zh-CN" altLang="en-US" sz="2000" dirty="0">
                <a:effectLst/>
              </a:rPr>
              <a:t>      实际中经常用到一组互不相交的子集，并且经常需要对其进行如下两个操作：一是确定一个元素所在的子集，二是合并两个子集，于是人们提出了一个抽象数据类型</a:t>
            </a:r>
            <a:r>
              <a:rPr lang="zh-CN" altLang="en-US" sz="2000" b="1" dirty="0">
                <a:effectLst/>
              </a:rPr>
              <a:t>并查集</a:t>
            </a:r>
            <a:r>
              <a:rPr lang="zh-CN" altLang="en-US" sz="2000" dirty="0">
                <a:effectLst/>
              </a:rPr>
              <a:t>。可以用多种方法实现集合，如位向量、有序表等，根据并查集操作的特点，在此采用树结构表示集合。树中每个结点对应集合中的一个元素，为操作方便，树的每个结点中含有一个指向双亲的指针，并约定用根结点代表这个集合。例如，图</a:t>
            </a:r>
            <a:r>
              <a:rPr lang="en-US" altLang="zh-CN" sz="2000" dirty="0">
                <a:effectLst/>
              </a:rPr>
              <a:t>6.44</a:t>
            </a:r>
            <a:r>
              <a:rPr lang="zh-CN" altLang="en-US" sz="2000" dirty="0">
                <a:effectLst/>
              </a:rPr>
              <a:t>（</a:t>
            </a:r>
            <a:r>
              <a:rPr lang="en-US" altLang="zh-CN" sz="2000" dirty="0">
                <a:effectLst/>
              </a:rPr>
              <a:t>1</a:t>
            </a:r>
            <a:r>
              <a:rPr lang="zh-CN" altLang="en-US" sz="2000" dirty="0">
                <a:effectLst/>
              </a:rPr>
              <a:t>）代表子集</a:t>
            </a:r>
            <a:r>
              <a:rPr lang="en-US" altLang="zh-CN" sz="2000" dirty="0">
                <a:effectLst/>
              </a:rPr>
              <a:t>S1={A, B, C}</a:t>
            </a:r>
            <a:r>
              <a:rPr lang="zh-CN" altLang="en-US" sz="2000" dirty="0">
                <a:effectLst/>
              </a:rPr>
              <a:t>，图</a:t>
            </a:r>
            <a:r>
              <a:rPr lang="en-US" altLang="zh-CN" sz="2000" dirty="0">
                <a:effectLst/>
              </a:rPr>
              <a:t>6.44</a:t>
            </a:r>
            <a:r>
              <a:rPr lang="zh-CN" altLang="en-US" sz="2000" dirty="0">
                <a:effectLst/>
              </a:rPr>
              <a:t>（</a:t>
            </a:r>
            <a:r>
              <a:rPr lang="en-US" altLang="zh-CN" sz="2000" dirty="0">
                <a:effectLst/>
              </a:rPr>
              <a:t>2</a:t>
            </a:r>
            <a:r>
              <a:rPr lang="zh-CN" altLang="en-US" sz="2000" dirty="0">
                <a:effectLst/>
              </a:rPr>
              <a:t>）代表子集</a:t>
            </a:r>
            <a:r>
              <a:rPr lang="en-US" altLang="zh-CN" sz="2000" dirty="0">
                <a:effectLst/>
              </a:rPr>
              <a:t>S2={E, F, G}</a:t>
            </a:r>
            <a:r>
              <a:rPr lang="zh-CN" altLang="en-US" sz="2000" dirty="0">
                <a:effectLst/>
              </a:rPr>
              <a:t>。显然，用这种表示方法容易实现上述两个操作：任给一个结点，只需沿着父指针找到根结点，就可确定其所在的子集；只要让一棵子集树的根指向另外一棵子集树的根，即可实现两个子集的并操作，图</a:t>
            </a:r>
            <a:r>
              <a:rPr lang="en-US" altLang="zh-CN" sz="2000" dirty="0">
                <a:effectLst/>
              </a:rPr>
              <a:t>6.44</a:t>
            </a:r>
            <a:r>
              <a:rPr lang="zh-CN" altLang="en-US" sz="2000" dirty="0">
                <a:effectLst/>
              </a:rPr>
              <a:t>（</a:t>
            </a:r>
            <a:r>
              <a:rPr lang="en-US" altLang="zh-CN" sz="2000" dirty="0">
                <a:effectLst/>
              </a:rPr>
              <a:t>3</a:t>
            </a:r>
            <a:r>
              <a:rPr lang="zh-CN" altLang="en-US" sz="2000" dirty="0">
                <a:effectLst/>
              </a:rPr>
              <a:t>）中</a:t>
            </a:r>
            <a:r>
              <a:rPr lang="en-US" altLang="zh-CN" sz="2000" dirty="0">
                <a:effectLst/>
              </a:rPr>
              <a:t>S3</a:t>
            </a:r>
            <a:r>
              <a:rPr lang="zh-CN" altLang="en-US" sz="2000" dirty="0">
                <a:effectLst/>
              </a:rPr>
              <a:t>和图</a:t>
            </a:r>
            <a:r>
              <a:rPr lang="en-US" altLang="zh-CN" sz="2000" dirty="0">
                <a:effectLst/>
              </a:rPr>
              <a:t>6.44</a:t>
            </a:r>
            <a:r>
              <a:rPr lang="zh-CN" altLang="en-US" sz="2000" dirty="0">
                <a:effectLst/>
              </a:rPr>
              <a:t>（</a:t>
            </a:r>
            <a:r>
              <a:rPr lang="en-US" altLang="zh-CN" sz="2000" dirty="0">
                <a:effectLst/>
              </a:rPr>
              <a:t>4</a:t>
            </a:r>
            <a:r>
              <a:rPr lang="zh-CN" altLang="en-US" sz="2000" dirty="0">
                <a:effectLst/>
              </a:rPr>
              <a:t>）中</a:t>
            </a:r>
            <a:r>
              <a:rPr lang="en-US" altLang="zh-CN" sz="2000" dirty="0">
                <a:effectLst/>
              </a:rPr>
              <a:t>S4</a:t>
            </a:r>
            <a:r>
              <a:rPr lang="zh-CN" altLang="en-US" sz="2000" dirty="0">
                <a:effectLst/>
              </a:rPr>
              <a:t>均代表</a:t>
            </a:r>
            <a:r>
              <a:rPr lang="en-US" altLang="zh-CN" sz="2000" dirty="0">
                <a:effectLst/>
              </a:rPr>
              <a:t>S1∪S2</a:t>
            </a:r>
            <a:r>
              <a:rPr lang="zh-CN" altLang="en-US" sz="2000" dirty="0">
                <a:effectLst/>
              </a:rPr>
              <a:t>。显然，可以用一个森林表示一组子集。</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1ED9440-83DD-47A7-AFFF-0FD5A4101BAD}"/>
              </a:ext>
            </a:extLst>
          </p:cNvPr>
          <p:cNvSpPr>
            <a:spLocks noGrp="1" noChangeArrowheads="1"/>
          </p:cNvSpPr>
          <p:nvPr>
            <p:ph type="title"/>
          </p:nvPr>
        </p:nvSpPr>
        <p:spPr/>
        <p:txBody>
          <a:bodyPr/>
          <a:lstStyle/>
          <a:p>
            <a:r>
              <a:rPr lang="zh-CN" altLang="en-US"/>
              <a:t>并查集与子集树</a:t>
            </a:r>
          </a:p>
        </p:txBody>
      </p:sp>
      <p:pic>
        <p:nvPicPr>
          <p:cNvPr id="157700" name="Picture 4">
            <a:extLst>
              <a:ext uri="{FF2B5EF4-FFF2-40B4-BE49-F238E27FC236}">
                <a16:creationId xmlns:a16="http://schemas.microsoft.com/office/drawing/2014/main" id="{A32A1233-4450-4FC3-9E56-13DA7158D6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50720" y="1371600"/>
            <a:ext cx="829056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4" name="Picture 4">
            <a:extLst>
              <a:ext uri="{FF2B5EF4-FFF2-40B4-BE49-F238E27FC236}">
                <a16:creationId xmlns:a16="http://schemas.microsoft.com/office/drawing/2014/main" id="{311A37DA-2FE2-4D49-9FB4-7F721557D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354" t="21489" r="25250" b="32063"/>
          <a:stretch>
            <a:fillRect/>
          </a:stretch>
        </p:blipFill>
        <p:spPr bwMode="auto">
          <a:xfrm>
            <a:off x="3287713" y="2276476"/>
            <a:ext cx="56896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5" name="Rectangle 5">
            <a:extLst>
              <a:ext uri="{FF2B5EF4-FFF2-40B4-BE49-F238E27FC236}">
                <a16:creationId xmlns:a16="http://schemas.microsoft.com/office/drawing/2014/main" id="{9EAB4C8F-ED9D-4DBD-993E-2687486DC298}"/>
              </a:ext>
            </a:extLst>
          </p:cNvPr>
          <p:cNvSpPr>
            <a:spLocks noGrp="1" noChangeArrowheads="1"/>
          </p:cNvSpPr>
          <p:nvPr>
            <p:ph type="title"/>
          </p:nvPr>
        </p:nvSpPr>
        <p:spPr>
          <a:xfrm>
            <a:off x="2063750" y="765175"/>
            <a:ext cx="7772400" cy="1143000"/>
          </a:xfrm>
          <a:noFill/>
          <a:ln/>
        </p:spPr>
        <p:txBody>
          <a:bodyPr/>
          <a:lstStyle/>
          <a:p>
            <a:r>
              <a:rPr lang="zh-CN" altLang="en-US"/>
              <a:t>并查集与子集树</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2DED9266-BADB-45A2-9E34-B2D0E13F01C7}"/>
              </a:ext>
            </a:extLst>
          </p:cNvPr>
          <p:cNvSpPr>
            <a:spLocks noGrp="1" noChangeArrowheads="1"/>
          </p:cNvSpPr>
          <p:nvPr>
            <p:ph type="title"/>
          </p:nvPr>
        </p:nvSpPr>
        <p:spPr/>
        <p:txBody>
          <a:bodyPr/>
          <a:lstStyle/>
          <a:p>
            <a:r>
              <a:rPr lang="zh-CN" altLang="en-US"/>
              <a:t>并查集的抽象数据类型定义</a:t>
            </a:r>
          </a:p>
        </p:txBody>
      </p:sp>
      <p:sp>
        <p:nvSpPr>
          <p:cNvPr id="159747" name="Rectangle 3">
            <a:extLst>
              <a:ext uri="{FF2B5EF4-FFF2-40B4-BE49-F238E27FC236}">
                <a16:creationId xmlns:a16="http://schemas.microsoft.com/office/drawing/2014/main" id="{3D2F2C1A-2967-4ABE-8483-1C532B4D866B}"/>
              </a:ext>
            </a:extLst>
          </p:cNvPr>
          <p:cNvSpPr>
            <a:spLocks noGrp="1" noChangeArrowheads="1"/>
          </p:cNvSpPr>
          <p:nvPr>
            <p:ph idx="1"/>
          </p:nvPr>
        </p:nvSpPr>
        <p:spPr/>
        <p:txBody>
          <a:bodyPr>
            <a:normAutofit/>
          </a:bodyPr>
          <a:lstStyle/>
          <a:p>
            <a:pPr>
              <a:lnSpc>
                <a:spcPct val="80000"/>
              </a:lnSpc>
            </a:pPr>
            <a:endParaRPr lang="en-US" altLang="zh-CN" sz="1400"/>
          </a:p>
          <a:p>
            <a:pPr>
              <a:lnSpc>
                <a:spcPct val="80000"/>
              </a:lnSpc>
              <a:buFont typeface="Wingdings" panose="05000000000000000000" pitchFamily="2" charset="2"/>
              <a:buNone/>
            </a:pPr>
            <a:r>
              <a:rPr lang="en-US" altLang="zh-CN" sz="1400"/>
              <a:t>ADT MFSet {</a:t>
            </a:r>
          </a:p>
          <a:p>
            <a:pPr>
              <a:lnSpc>
                <a:spcPct val="80000"/>
              </a:lnSpc>
              <a:buFont typeface="Wingdings" panose="05000000000000000000" pitchFamily="2" charset="2"/>
              <a:buNone/>
            </a:pPr>
            <a:r>
              <a:rPr lang="zh-CN" altLang="en-US" sz="1400"/>
              <a:t>数据对象： 假设集合</a:t>
            </a:r>
            <a:r>
              <a:rPr lang="en-US" altLang="zh-CN" sz="1400"/>
              <a:t>S</a:t>
            </a:r>
            <a:r>
              <a:rPr lang="zh-CN" altLang="en-US" sz="1400"/>
              <a:t>有</a:t>
            </a:r>
            <a:r>
              <a:rPr lang="en-US" altLang="zh-CN" sz="1400"/>
              <a:t>n</a:t>
            </a:r>
            <a:r>
              <a:rPr lang="zh-CN" altLang="en-US" sz="1400"/>
              <a:t>个元素，每个元素属于同一个数据对象。</a:t>
            </a:r>
          </a:p>
          <a:p>
            <a:pPr>
              <a:lnSpc>
                <a:spcPct val="80000"/>
              </a:lnSpc>
              <a:buFont typeface="Wingdings" panose="05000000000000000000" pitchFamily="2" charset="2"/>
              <a:buNone/>
            </a:pPr>
            <a:r>
              <a:rPr lang="zh-CN" altLang="en-US" sz="1400"/>
              <a:t>           </a:t>
            </a:r>
            <a:r>
              <a:rPr lang="en-US" altLang="zh-CN" sz="1400"/>
              <a:t>S0</a:t>
            </a:r>
            <a:r>
              <a:rPr lang="zh-CN" altLang="en-US" sz="1400"/>
              <a:t>，</a:t>
            </a:r>
            <a:r>
              <a:rPr lang="en-US" altLang="zh-CN" sz="1400"/>
              <a:t>S1</a:t>
            </a:r>
            <a:r>
              <a:rPr lang="zh-CN" altLang="en-US" sz="1400"/>
              <a:t>，</a:t>
            </a:r>
            <a:r>
              <a:rPr lang="en-US" altLang="zh-CN" sz="1400"/>
              <a:t>…</a:t>
            </a:r>
            <a:r>
              <a:rPr lang="zh-CN" altLang="en-US" sz="1400"/>
              <a:t>，</a:t>
            </a:r>
            <a:r>
              <a:rPr lang="en-US" altLang="zh-CN" sz="1400"/>
              <a:t>Sm-1</a:t>
            </a:r>
            <a:r>
              <a:rPr lang="zh-CN" altLang="en-US" sz="1400"/>
              <a:t>是</a:t>
            </a:r>
            <a:r>
              <a:rPr lang="en-US" altLang="zh-CN" sz="1400"/>
              <a:t>S</a:t>
            </a:r>
            <a:r>
              <a:rPr lang="zh-CN" altLang="en-US" sz="1400"/>
              <a:t>的</a:t>
            </a:r>
            <a:r>
              <a:rPr lang="en-US" altLang="zh-CN" sz="1400"/>
              <a:t>m</a:t>
            </a:r>
            <a:r>
              <a:rPr lang="zh-CN" altLang="en-US" sz="1400"/>
              <a:t>个子集，</a:t>
            </a:r>
          </a:p>
          <a:p>
            <a:pPr>
              <a:lnSpc>
                <a:spcPct val="80000"/>
              </a:lnSpc>
              <a:buFont typeface="Wingdings" panose="05000000000000000000" pitchFamily="2" charset="2"/>
              <a:buNone/>
            </a:pPr>
            <a:r>
              <a:rPr lang="zh-CN" altLang="en-US" sz="1400"/>
              <a:t>           </a:t>
            </a:r>
            <a:r>
              <a:rPr lang="en-US" altLang="zh-CN" sz="1400"/>
              <a:t>SS</a:t>
            </a:r>
            <a:r>
              <a:rPr lang="zh-CN" altLang="en-US" sz="1400"/>
              <a:t>是以</a:t>
            </a:r>
            <a:r>
              <a:rPr lang="en-US" altLang="zh-CN" sz="1400"/>
              <a:t>S0</a:t>
            </a:r>
            <a:r>
              <a:rPr lang="zh-CN" altLang="en-US" sz="1400"/>
              <a:t>，</a:t>
            </a:r>
            <a:r>
              <a:rPr lang="en-US" altLang="zh-CN" sz="1400"/>
              <a:t>S1</a:t>
            </a:r>
            <a:r>
              <a:rPr lang="zh-CN" altLang="en-US" sz="1400"/>
              <a:t>，</a:t>
            </a:r>
            <a:r>
              <a:rPr lang="en-US" altLang="zh-CN" sz="1400"/>
              <a:t>…</a:t>
            </a:r>
            <a:r>
              <a:rPr lang="zh-CN" altLang="en-US" sz="1400"/>
              <a:t>，</a:t>
            </a:r>
            <a:r>
              <a:rPr lang="en-US" altLang="zh-CN" sz="1400"/>
              <a:t>Sm-1</a:t>
            </a:r>
            <a:r>
              <a:rPr lang="zh-CN" altLang="en-US" sz="1400"/>
              <a:t>为元素构成的集合。</a:t>
            </a:r>
          </a:p>
          <a:p>
            <a:pPr>
              <a:lnSpc>
                <a:spcPct val="80000"/>
              </a:lnSpc>
              <a:buFont typeface="Wingdings" panose="05000000000000000000" pitchFamily="2" charset="2"/>
              <a:buNone/>
            </a:pPr>
            <a:r>
              <a:rPr lang="zh-CN" altLang="en-US" sz="1400"/>
              <a:t>数据关系：</a:t>
            </a:r>
            <a:r>
              <a:rPr lang="en-US" altLang="zh-CN" sz="1400"/>
              <a:t>S0∪S1∪…∪Sm-1=S</a:t>
            </a:r>
            <a:r>
              <a:rPr lang="zh-CN" altLang="en-US" sz="1400"/>
              <a:t>，</a:t>
            </a:r>
            <a:r>
              <a:rPr lang="en-US" altLang="zh-CN" sz="1400"/>
              <a:t>S0∩S1∩…∩Sm-1=ø</a:t>
            </a:r>
            <a:r>
              <a:rPr lang="zh-CN" altLang="en-US" sz="1400"/>
              <a:t>，</a:t>
            </a:r>
            <a:r>
              <a:rPr lang="en-US" altLang="zh-CN" sz="1400"/>
              <a:t>SiS</a:t>
            </a:r>
            <a:r>
              <a:rPr lang="zh-CN" altLang="en-US" sz="1400"/>
              <a:t>，</a:t>
            </a:r>
            <a:r>
              <a:rPr lang="en-US" altLang="zh-CN" sz="1400"/>
              <a:t>SiSS</a:t>
            </a:r>
            <a:r>
              <a:rPr lang="zh-CN" altLang="en-US" sz="1400"/>
              <a:t>，</a:t>
            </a:r>
          </a:p>
          <a:p>
            <a:pPr>
              <a:lnSpc>
                <a:spcPct val="80000"/>
              </a:lnSpc>
              <a:buFont typeface="Wingdings" panose="05000000000000000000" pitchFamily="2" charset="2"/>
              <a:buNone/>
            </a:pPr>
            <a:r>
              <a:rPr lang="zh-CN" altLang="en-US" sz="1400"/>
              <a:t>基本操作：</a:t>
            </a:r>
          </a:p>
          <a:p>
            <a:pPr>
              <a:lnSpc>
                <a:spcPct val="80000"/>
              </a:lnSpc>
              <a:buFont typeface="Wingdings" panose="05000000000000000000" pitchFamily="2" charset="2"/>
              <a:buNone/>
            </a:pPr>
            <a:r>
              <a:rPr lang="zh-CN" altLang="en-US" sz="1400"/>
              <a:t>  </a:t>
            </a:r>
            <a:r>
              <a:rPr lang="en-US" altLang="zh-CN" sz="1400"/>
              <a:t>Initialization(SS, S);</a:t>
            </a:r>
          </a:p>
          <a:p>
            <a:pPr>
              <a:lnSpc>
                <a:spcPct val="80000"/>
              </a:lnSpc>
              <a:buFont typeface="Wingdings" panose="05000000000000000000" pitchFamily="2" charset="2"/>
              <a:buNone/>
            </a:pPr>
            <a:r>
              <a:rPr lang="en-US" altLang="zh-CN" sz="1400"/>
              <a:t>    </a:t>
            </a:r>
            <a:r>
              <a:rPr lang="zh-CN" altLang="en-US" sz="1400"/>
              <a:t>初始条件： </a:t>
            </a:r>
            <a:r>
              <a:rPr lang="en-US" altLang="zh-CN" sz="1400"/>
              <a:t>S</a:t>
            </a:r>
            <a:r>
              <a:rPr lang="zh-CN" altLang="en-US" sz="1400"/>
              <a:t>是由</a:t>
            </a:r>
            <a:r>
              <a:rPr lang="en-US" altLang="zh-CN" sz="1400"/>
              <a:t>n</a:t>
            </a:r>
            <a:r>
              <a:rPr lang="zh-CN" altLang="en-US" sz="1400"/>
              <a:t>个元素构成的非空集合。</a:t>
            </a:r>
          </a:p>
          <a:p>
            <a:pPr>
              <a:lnSpc>
                <a:spcPct val="80000"/>
              </a:lnSpc>
              <a:buFont typeface="Wingdings" panose="05000000000000000000" pitchFamily="2" charset="2"/>
              <a:buNone/>
            </a:pPr>
            <a:r>
              <a:rPr lang="zh-CN" altLang="en-US" sz="1400"/>
              <a:t>    操作结果： 用</a:t>
            </a:r>
            <a:r>
              <a:rPr lang="en-US" altLang="zh-CN" sz="1400"/>
              <a:t>S</a:t>
            </a:r>
            <a:r>
              <a:rPr lang="zh-CN" altLang="en-US" sz="1400"/>
              <a:t>中的</a:t>
            </a:r>
            <a:r>
              <a:rPr lang="en-US" altLang="zh-CN" sz="1400"/>
              <a:t>n</a:t>
            </a:r>
            <a:r>
              <a:rPr lang="zh-CN" altLang="en-US" sz="1400"/>
              <a:t>个元素构造</a:t>
            </a:r>
            <a:r>
              <a:rPr lang="en-US" altLang="zh-CN" sz="1400"/>
              <a:t>n</a:t>
            </a:r>
            <a:r>
              <a:rPr lang="zh-CN" altLang="en-US" sz="1400"/>
              <a:t>个单元素集合，</a:t>
            </a:r>
          </a:p>
          <a:p>
            <a:pPr>
              <a:lnSpc>
                <a:spcPct val="80000"/>
              </a:lnSpc>
              <a:buFont typeface="Wingdings" panose="05000000000000000000" pitchFamily="2" charset="2"/>
              <a:buNone/>
            </a:pPr>
            <a:r>
              <a:rPr lang="zh-CN" altLang="en-US" sz="1400"/>
              <a:t>再以这</a:t>
            </a:r>
            <a:r>
              <a:rPr lang="en-US" altLang="zh-CN" sz="1400"/>
              <a:t>n</a:t>
            </a:r>
            <a:r>
              <a:rPr lang="zh-CN" altLang="en-US" sz="1400"/>
              <a:t>个单元素集合为元素生成集合</a:t>
            </a:r>
            <a:r>
              <a:rPr lang="en-US" altLang="zh-CN" sz="1400"/>
              <a:t>SS</a:t>
            </a:r>
            <a:r>
              <a:rPr lang="zh-CN" altLang="en-US" sz="1400"/>
              <a:t>。</a:t>
            </a:r>
          </a:p>
          <a:p>
            <a:pPr>
              <a:lnSpc>
                <a:spcPct val="80000"/>
              </a:lnSpc>
              <a:buFont typeface="Wingdings" panose="05000000000000000000" pitchFamily="2" charset="2"/>
              <a:buNone/>
            </a:pPr>
            <a:r>
              <a:rPr lang="zh-CN" altLang="en-US" sz="1400"/>
              <a:t>  </a:t>
            </a:r>
            <a:r>
              <a:rPr lang="en-US" altLang="zh-CN" sz="1400"/>
              <a:t>Find(SS, x); </a:t>
            </a:r>
          </a:p>
          <a:p>
            <a:pPr>
              <a:lnSpc>
                <a:spcPct val="80000"/>
              </a:lnSpc>
              <a:buFont typeface="Wingdings" panose="05000000000000000000" pitchFamily="2" charset="2"/>
              <a:buNone/>
            </a:pPr>
            <a:r>
              <a:rPr lang="en-US" altLang="zh-CN" sz="1400"/>
              <a:t>    </a:t>
            </a:r>
            <a:r>
              <a:rPr lang="zh-CN" altLang="en-US" sz="1400"/>
              <a:t>初始条件： </a:t>
            </a:r>
            <a:r>
              <a:rPr lang="en-US" altLang="zh-CN" sz="1400"/>
              <a:t>SS</a:t>
            </a:r>
            <a:r>
              <a:rPr lang="zh-CN" altLang="en-US" sz="1400"/>
              <a:t>已经存在，</a:t>
            </a:r>
            <a:r>
              <a:rPr lang="en-US" altLang="zh-CN" sz="1400"/>
              <a:t>x</a:t>
            </a:r>
            <a:r>
              <a:rPr lang="zh-CN" altLang="en-US" sz="1400"/>
              <a:t>是</a:t>
            </a:r>
            <a:r>
              <a:rPr lang="en-US" altLang="zh-CN" sz="1400"/>
              <a:t>S</a:t>
            </a:r>
            <a:r>
              <a:rPr lang="zh-CN" altLang="en-US" sz="1400"/>
              <a:t>的元素。</a:t>
            </a:r>
          </a:p>
          <a:p>
            <a:pPr>
              <a:lnSpc>
                <a:spcPct val="80000"/>
              </a:lnSpc>
              <a:buFont typeface="Wingdings" panose="05000000000000000000" pitchFamily="2" charset="2"/>
              <a:buNone/>
            </a:pPr>
            <a:r>
              <a:rPr lang="zh-CN" altLang="en-US" sz="1400"/>
              <a:t>    操作结果： 确定</a:t>
            </a:r>
            <a:r>
              <a:rPr lang="en-US" altLang="zh-CN" sz="1400"/>
              <a:t>x</a:t>
            </a:r>
            <a:r>
              <a:rPr lang="zh-CN" altLang="en-US" sz="1400"/>
              <a:t>属于</a:t>
            </a:r>
            <a:r>
              <a:rPr lang="en-US" altLang="zh-CN" sz="1400"/>
              <a:t>SS</a:t>
            </a:r>
            <a:r>
              <a:rPr lang="zh-CN" altLang="en-US" sz="1400"/>
              <a:t>中哪个集合。</a:t>
            </a:r>
          </a:p>
          <a:p>
            <a:pPr>
              <a:lnSpc>
                <a:spcPct val="80000"/>
              </a:lnSpc>
              <a:buFont typeface="Wingdings" panose="05000000000000000000" pitchFamily="2" charset="2"/>
              <a:buNone/>
            </a:pPr>
            <a:r>
              <a:rPr lang="zh-CN" altLang="en-US" sz="1400"/>
              <a:t>  </a:t>
            </a:r>
            <a:r>
              <a:rPr lang="en-US" altLang="zh-CN" sz="1400"/>
              <a:t>Merge(SS, i, j); </a:t>
            </a:r>
          </a:p>
          <a:p>
            <a:pPr>
              <a:lnSpc>
                <a:spcPct val="80000"/>
              </a:lnSpc>
              <a:buFont typeface="Wingdings" panose="05000000000000000000" pitchFamily="2" charset="2"/>
              <a:buNone/>
            </a:pPr>
            <a:r>
              <a:rPr lang="en-US" altLang="zh-CN" sz="1400"/>
              <a:t>    </a:t>
            </a:r>
            <a:r>
              <a:rPr lang="zh-CN" altLang="en-US" sz="1400"/>
              <a:t>初始条件： </a:t>
            </a:r>
            <a:r>
              <a:rPr lang="en-US" altLang="zh-CN" sz="1400"/>
              <a:t>Si</a:t>
            </a:r>
            <a:r>
              <a:rPr lang="zh-CN" altLang="en-US" sz="1400"/>
              <a:t>和</a:t>
            </a:r>
            <a:r>
              <a:rPr lang="en-US" altLang="zh-CN" sz="1400"/>
              <a:t>Sj</a:t>
            </a:r>
            <a:r>
              <a:rPr lang="zh-CN" altLang="en-US" sz="1400"/>
              <a:t>是</a:t>
            </a:r>
            <a:r>
              <a:rPr lang="en-US" altLang="zh-CN" sz="1400"/>
              <a:t>SS</a:t>
            </a:r>
            <a:r>
              <a:rPr lang="zh-CN" altLang="en-US" sz="1400"/>
              <a:t>中两个互不相交的非空集合。</a:t>
            </a:r>
          </a:p>
          <a:p>
            <a:pPr>
              <a:lnSpc>
                <a:spcPct val="80000"/>
              </a:lnSpc>
              <a:buFont typeface="Wingdings" panose="05000000000000000000" pitchFamily="2" charset="2"/>
              <a:buNone/>
            </a:pPr>
            <a:r>
              <a:rPr lang="zh-CN" altLang="en-US" sz="1400"/>
              <a:t>    操作结果： 将</a:t>
            </a:r>
            <a:r>
              <a:rPr lang="en-US" altLang="zh-CN" sz="1400"/>
              <a:t>Sj</a:t>
            </a:r>
            <a:r>
              <a:rPr lang="zh-CN" altLang="en-US" sz="1400"/>
              <a:t>并入</a:t>
            </a:r>
            <a:r>
              <a:rPr lang="en-US" altLang="zh-CN" sz="1400"/>
              <a:t>Si</a:t>
            </a:r>
            <a:r>
              <a:rPr lang="zh-CN" altLang="en-US" sz="1400"/>
              <a:t>（或将</a:t>
            </a:r>
            <a:r>
              <a:rPr lang="en-US" altLang="zh-CN" sz="1400"/>
              <a:t>Si</a:t>
            </a:r>
            <a:r>
              <a:rPr lang="zh-CN" altLang="en-US" sz="1400"/>
              <a:t>并入</a:t>
            </a:r>
            <a:r>
              <a:rPr lang="en-US" altLang="zh-CN" sz="1400"/>
              <a:t>Sj</a:t>
            </a:r>
            <a:r>
              <a:rPr lang="zh-CN" altLang="en-US" sz="1400"/>
              <a:t>）。</a:t>
            </a:r>
          </a:p>
          <a:p>
            <a:pPr>
              <a:lnSpc>
                <a:spcPct val="80000"/>
              </a:lnSpc>
              <a:buFont typeface="Wingdings" panose="05000000000000000000" pitchFamily="2" charset="2"/>
              <a:buNone/>
            </a:pPr>
            <a:r>
              <a:rPr lang="en-US" altLang="zh-CN" sz="1400"/>
              <a:t>} ADT MFSet;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5CE85CF3-A288-43D3-BBB8-F39DC195378C}"/>
              </a:ext>
            </a:extLst>
          </p:cNvPr>
          <p:cNvSpPr>
            <a:spLocks noGrp="1" noChangeArrowheads="1"/>
          </p:cNvSpPr>
          <p:nvPr>
            <p:ph type="title"/>
          </p:nvPr>
        </p:nvSpPr>
        <p:spPr/>
        <p:txBody>
          <a:bodyPr>
            <a:normAutofit fontScale="90000"/>
          </a:bodyPr>
          <a:lstStyle/>
          <a:p>
            <a:r>
              <a:rPr lang="zh-CN" altLang="en-US" sz="4000"/>
              <a:t>采用树（森林）的双亲表示法实现并查集抽象数据类型。</a:t>
            </a:r>
          </a:p>
        </p:txBody>
      </p:sp>
      <p:sp>
        <p:nvSpPr>
          <p:cNvPr id="160771" name="Rectangle 3">
            <a:extLst>
              <a:ext uri="{FF2B5EF4-FFF2-40B4-BE49-F238E27FC236}">
                <a16:creationId xmlns:a16="http://schemas.microsoft.com/office/drawing/2014/main" id="{971B2260-A873-4897-8CD5-BEFB16B2461B}"/>
              </a:ext>
            </a:extLst>
          </p:cNvPr>
          <p:cNvSpPr>
            <a:spLocks noGrp="1" noChangeArrowheads="1"/>
          </p:cNvSpPr>
          <p:nvPr>
            <p:ph type="body" sz="half" idx="1"/>
          </p:nvPr>
        </p:nvSpPr>
        <p:spPr/>
        <p:txBody>
          <a:bodyPr/>
          <a:lstStyle/>
          <a:p>
            <a:r>
              <a:rPr lang="zh-CN" altLang="en-US" sz="2800"/>
              <a:t>下面图</a:t>
            </a:r>
            <a:r>
              <a:rPr lang="en-US" altLang="zh-CN" sz="2800"/>
              <a:t>6.45</a:t>
            </a:r>
            <a:r>
              <a:rPr lang="zh-CN" altLang="en-US" sz="2800"/>
              <a:t>给出了用双亲表示法实现的由上述</a:t>
            </a:r>
            <a:r>
              <a:rPr lang="en-US" altLang="zh-CN" sz="2800"/>
              <a:t>S1</a:t>
            </a:r>
            <a:r>
              <a:rPr lang="zh-CN" altLang="en-US" sz="2800"/>
              <a:t>和</a:t>
            </a:r>
            <a:r>
              <a:rPr lang="en-US" altLang="zh-CN" sz="2800"/>
              <a:t>S2</a:t>
            </a:r>
            <a:r>
              <a:rPr lang="zh-CN" altLang="en-US" sz="2800"/>
              <a:t>组成的森林。请读者自行给出上述</a:t>
            </a:r>
            <a:r>
              <a:rPr lang="en-US" altLang="zh-CN" sz="2800"/>
              <a:t>S3 =S1∪S2</a:t>
            </a:r>
            <a:r>
              <a:rPr lang="zh-CN" altLang="en-US" sz="2800"/>
              <a:t>的双亲表示法图示。</a:t>
            </a:r>
          </a:p>
        </p:txBody>
      </p:sp>
      <p:graphicFrame>
        <p:nvGraphicFramePr>
          <p:cNvPr id="160909" name="Group 141">
            <a:extLst>
              <a:ext uri="{FF2B5EF4-FFF2-40B4-BE49-F238E27FC236}">
                <a16:creationId xmlns:a16="http://schemas.microsoft.com/office/drawing/2014/main" id="{7AFA05B4-D384-4BB1-958A-5CA89C0B7A6B}"/>
              </a:ext>
            </a:extLst>
          </p:cNvPr>
          <p:cNvGraphicFramePr>
            <a:graphicFrameLocks noGrp="1"/>
          </p:cNvGraphicFramePr>
          <p:nvPr>
            <p:ph sz="half" idx="2"/>
          </p:nvPr>
        </p:nvGraphicFramePr>
        <p:xfrm>
          <a:off x="6553200" y="2101850"/>
          <a:ext cx="3810000" cy="4114802"/>
        </p:xfrm>
        <a:graphic>
          <a:graphicData uri="http://schemas.openxmlformats.org/drawingml/2006/table">
            <a:tbl>
              <a:tblPr/>
              <a:tblGrid>
                <a:gridCol w="1166813">
                  <a:extLst>
                    <a:ext uri="{9D8B030D-6E8A-4147-A177-3AD203B41FA5}">
                      <a16:colId xmlns:a16="http://schemas.microsoft.com/office/drawing/2014/main" val="842803749"/>
                    </a:ext>
                  </a:extLst>
                </a:gridCol>
                <a:gridCol w="1243012">
                  <a:extLst>
                    <a:ext uri="{9D8B030D-6E8A-4147-A177-3AD203B41FA5}">
                      <a16:colId xmlns:a16="http://schemas.microsoft.com/office/drawing/2014/main" val="3784902148"/>
                    </a:ext>
                  </a:extLst>
                </a:gridCol>
                <a:gridCol w="1400175">
                  <a:extLst>
                    <a:ext uri="{9D8B030D-6E8A-4147-A177-3AD203B41FA5}">
                      <a16:colId xmlns:a16="http://schemas.microsoft.com/office/drawing/2014/main" val="3397120044"/>
                    </a:ext>
                  </a:extLst>
                </a:gridCol>
              </a:tblGrid>
              <a:tr h="7524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52974803"/>
                  </a:ext>
                </a:extLst>
              </a:tr>
              <a:tr h="576263">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3985739"/>
                  </a:ext>
                </a:extLst>
              </a:tr>
              <a:tr h="354013">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59061002"/>
                  </a:ext>
                </a:extLst>
              </a:tr>
              <a:tr h="352425">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57840604"/>
                  </a:ext>
                </a:extLst>
              </a:tr>
              <a:tr h="576263">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93070398"/>
                  </a:ext>
                </a:extLst>
              </a:tr>
              <a:tr h="352425">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13241872"/>
                  </a:ext>
                </a:extLst>
              </a:tr>
              <a:tr h="354013">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44412258"/>
                  </a:ext>
                </a:extLst>
              </a:tr>
              <a:tr h="796925">
                <a:tc>
                  <a:txBody>
                    <a:bodyPr/>
                    <a:lstStyle>
                      <a:lvl1pPr marL="457200" indent="-187325">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187325"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187325" algn="l" defTabSz="914400" rtl="0" eaLnBrk="0" fontAlgn="base" latinLnBrk="0" hangingPunct="0">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187325">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187325"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187325" algn="ctr" defTabSz="914400" rtl="0" eaLnBrk="0" fontAlgn="base" latinLnBrk="0" hangingPunct="0">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187325" algn="ctr" defTabSz="914400" rtl="0" eaLnBrk="0" fontAlgn="base" latinLnBrk="0" hangingPunct="0">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187325">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187325"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187325" algn="l" defTabSz="914400" rtl="0" eaLnBrk="0" fontAlgn="base" latinLnBrk="0" hangingPunct="0">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76667596"/>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4D0B6A3C-CDB9-4CD4-80E5-46809F6B8345}"/>
              </a:ext>
            </a:extLst>
          </p:cNvPr>
          <p:cNvSpPr>
            <a:spLocks noGrp="1" noChangeArrowheads="1"/>
          </p:cNvSpPr>
          <p:nvPr>
            <p:ph type="title"/>
          </p:nvPr>
        </p:nvSpPr>
        <p:spPr/>
        <p:txBody>
          <a:bodyPr/>
          <a:lstStyle/>
          <a:p>
            <a:endParaRPr lang="zh-CN" altLang="zh-CN"/>
          </a:p>
        </p:txBody>
      </p:sp>
      <p:sp>
        <p:nvSpPr>
          <p:cNvPr id="173059" name="Rectangle 3">
            <a:extLst>
              <a:ext uri="{FF2B5EF4-FFF2-40B4-BE49-F238E27FC236}">
                <a16:creationId xmlns:a16="http://schemas.microsoft.com/office/drawing/2014/main" id="{88FB637E-EC36-4113-8521-038BFB0B32D7}"/>
              </a:ext>
            </a:extLst>
          </p:cNvPr>
          <p:cNvSpPr>
            <a:spLocks noGrp="1" noChangeArrowheads="1"/>
          </p:cNvSpPr>
          <p:nvPr>
            <p:ph idx="1"/>
          </p:nvPr>
        </p:nvSpPr>
        <p:spPr/>
        <p:txBody>
          <a:bodyPr/>
          <a:lstStyle/>
          <a:p>
            <a:pPr>
              <a:buFont typeface="Wingdings" panose="05000000000000000000" pitchFamily="2" charset="2"/>
              <a:buNone/>
            </a:pPr>
            <a:r>
              <a:rPr lang="zh-CN" altLang="en-US"/>
              <a:t>以树（森林）的双亲表示法为基础，并查集类型可定义如下：</a:t>
            </a:r>
          </a:p>
          <a:p>
            <a:pPr>
              <a:buFont typeface="Wingdings" panose="05000000000000000000" pitchFamily="2" charset="2"/>
              <a:buNone/>
            </a:pPr>
            <a:r>
              <a:rPr lang="en-US" altLang="zh-CN"/>
              <a:t>typedef  ParentTree  ParentForest;</a:t>
            </a:r>
          </a:p>
          <a:p>
            <a:pPr>
              <a:buFont typeface="Wingdings" panose="05000000000000000000" pitchFamily="2" charset="2"/>
              <a:buNone/>
            </a:pPr>
            <a:r>
              <a:rPr lang="en-US" altLang="zh-CN"/>
              <a:t>typedef  ParentForest  MFSst;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35898803-58A6-4567-BE3A-6BD6427DA995}"/>
              </a:ext>
            </a:extLst>
          </p:cNvPr>
          <p:cNvSpPr>
            <a:spLocks noGrp="1" noChangeArrowheads="1"/>
          </p:cNvSpPr>
          <p:nvPr>
            <p:ph type="title"/>
          </p:nvPr>
        </p:nvSpPr>
        <p:spPr/>
        <p:txBody>
          <a:bodyPr/>
          <a:lstStyle/>
          <a:p>
            <a:r>
              <a:rPr lang="zh-CN" altLang="en-US"/>
              <a:t>初始化并查集 </a:t>
            </a:r>
          </a:p>
        </p:txBody>
      </p:sp>
      <p:sp>
        <p:nvSpPr>
          <p:cNvPr id="174083" name="Rectangle 3">
            <a:extLst>
              <a:ext uri="{FF2B5EF4-FFF2-40B4-BE49-F238E27FC236}">
                <a16:creationId xmlns:a16="http://schemas.microsoft.com/office/drawing/2014/main" id="{0A2FF1A2-0D8D-4CC3-890D-2CE1692D0257}"/>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sz="2000" b="1"/>
              <a:t>【</a:t>
            </a:r>
            <a:r>
              <a:rPr lang="zh-CN" altLang="en-US" sz="2000" b="1"/>
              <a:t>算法描述</a:t>
            </a:r>
            <a:r>
              <a:rPr lang="en-US" altLang="zh-CN" sz="2000" b="1"/>
              <a:t>】   </a:t>
            </a:r>
            <a:r>
              <a:rPr lang="en-US" altLang="zh-CN" sz="2000"/>
              <a:t>void Initialization ( MFSst  *SS,  SeqList  *S)</a:t>
            </a:r>
          </a:p>
          <a:p>
            <a:pPr>
              <a:lnSpc>
                <a:spcPct val="80000"/>
              </a:lnSpc>
              <a:buFont typeface="Wingdings" panose="05000000000000000000" pitchFamily="2" charset="2"/>
              <a:buNone/>
            </a:pPr>
            <a:r>
              <a:rPr lang="en-US" altLang="zh-CN" sz="2000"/>
              <a:t>/* </a:t>
            </a:r>
            <a:r>
              <a:rPr lang="zh-CN" altLang="en-US" sz="2000"/>
              <a:t>用</a:t>
            </a:r>
            <a:r>
              <a:rPr lang="en-US" altLang="zh-CN" sz="2000"/>
              <a:t>S</a:t>
            </a:r>
            <a:r>
              <a:rPr lang="zh-CN" altLang="en-US" sz="2000"/>
              <a:t>中的</a:t>
            </a:r>
            <a:r>
              <a:rPr lang="en-US" altLang="zh-CN" sz="2000"/>
              <a:t>n</a:t>
            </a:r>
            <a:r>
              <a:rPr lang="zh-CN" altLang="en-US" sz="2000"/>
              <a:t>个元素构造</a:t>
            </a:r>
            <a:r>
              <a:rPr lang="en-US" altLang="zh-CN" sz="2000"/>
              <a:t>n</a:t>
            </a:r>
            <a:r>
              <a:rPr lang="zh-CN" altLang="en-US" sz="2000"/>
              <a:t>个单根树，代表</a:t>
            </a:r>
            <a:r>
              <a:rPr lang="en-US" altLang="zh-CN" sz="2000"/>
              <a:t>n</a:t>
            </a:r>
            <a:r>
              <a:rPr lang="zh-CN" altLang="en-US" sz="2000"/>
              <a:t>个单元素集合</a:t>
            </a:r>
            <a:r>
              <a:rPr lang="en-US" altLang="zh-CN" sz="2000"/>
              <a:t>S0</a:t>
            </a:r>
            <a:r>
              <a:rPr lang="zh-CN" altLang="en-US" sz="2000"/>
              <a:t>，</a:t>
            </a:r>
            <a:r>
              <a:rPr lang="en-US" altLang="zh-CN" sz="2000"/>
              <a:t>S1</a:t>
            </a:r>
            <a:r>
              <a:rPr lang="zh-CN" altLang="en-US" sz="2000"/>
              <a:t>，</a:t>
            </a:r>
            <a:r>
              <a:rPr lang="en-US" altLang="zh-CN" sz="2000"/>
              <a:t>…</a:t>
            </a:r>
            <a:r>
              <a:rPr lang="zh-CN" altLang="en-US" sz="2000"/>
              <a:t>，</a:t>
            </a:r>
            <a:r>
              <a:rPr lang="en-US" altLang="zh-CN" sz="2000"/>
              <a:t>Sn-1</a:t>
            </a:r>
            <a:r>
              <a:rPr lang="zh-CN" altLang="en-US" sz="2000"/>
              <a:t>，这</a:t>
            </a:r>
            <a:r>
              <a:rPr lang="en-US" altLang="zh-CN" sz="2000"/>
              <a:t>n</a:t>
            </a:r>
            <a:r>
              <a:rPr lang="zh-CN" altLang="en-US" sz="2000"/>
              <a:t>个单根树构成一个森林，代表并查集</a:t>
            </a:r>
            <a:r>
              <a:rPr lang="en-US" altLang="zh-CN" sz="2000"/>
              <a:t>SS  */</a:t>
            </a:r>
          </a:p>
          <a:p>
            <a:pPr>
              <a:lnSpc>
                <a:spcPct val="80000"/>
              </a:lnSpc>
              <a:buFont typeface="Wingdings" panose="05000000000000000000" pitchFamily="2" charset="2"/>
              <a:buNone/>
            </a:pPr>
            <a:r>
              <a:rPr lang="en-US" altLang="zh-CN" sz="2000"/>
              <a:t>{ int i;</a:t>
            </a:r>
          </a:p>
          <a:p>
            <a:pPr>
              <a:lnSpc>
                <a:spcPct val="80000"/>
              </a:lnSpc>
              <a:buFont typeface="Wingdings" panose="05000000000000000000" pitchFamily="2" charset="2"/>
              <a:buNone/>
            </a:pPr>
            <a:r>
              <a:rPr lang="en-US" altLang="zh-CN" sz="2000"/>
              <a:t>SS-&gt;nodenum=S-&gt;last+1;</a:t>
            </a:r>
          </a:p>
          <a:p>
            <a:pPr>
              <a:lnSpc>
                <a:spcPct val="80000"/>
              </a:lnSpc>
              <a:buFont typeface="Wingdings" panose="05000000000000000000" pitchFamily="2" charset="2"/>
              <a:buNone/>
            </a:pPr>
            <a:r>
              <a:rPr lang="en-US" altLang="zh-CN" sz="2000"/>
              <a:t>for(i=0;  i&lt;SS-&gt;nodenum;  i++)</a:t>
            </a:r>
          </a:p>
          <a:p>
            <a:pPr>
              <a:lnSpc>
                <a:spcPct val="80000"/>
              </a:lnSpc>
              <a:buFont typeface="Wingdings" panose="05000000000000000000" pitchFamily="2" charset="2"/>
              <a:buNone/>
            </a:pPr>
            <a:r>
              <a:rPr lang="en-US" altLang="zh-CN" sz="2000"/>
              <a:t>  { </a:t>
            </a:r>
          </a:p>
          <a:p>
            <a:pPr>
              <a:lnSpc>
                <a:spcPct val="80000"/>
              </a:lnSpc>
              <a:buFont typeface="Wingdings" panose="05000000000000000000" pitchFamily="2" charset="2"/>
              <a:buNone/>
            </a:pPr>
            <a:r>
              <a:rPr lang="en-US" altLang="zh-CN" sz="2000"/>
              <a:t>SS-&gt;tree[i].data= S-&gt;elem[i];</a:t>
            </a:r>
          </a:p>
          <a:p>
            <a:pPr>
              <a:lnSpc>
                <a:spcPct val="80000"/>
              </a:lnSpc>
              <a:buFont typeface="Wingdings" panose="05000000000000000000" pitchFamily="2" charset="2"/>
              <a:buNone/>
            </a:pPr>
            <a:r>
              <a:rPr lang="en-US" altLang="zh-CN" sz="2000"/>
              <a:t>SS-&gt;tree[i].parent= -1;</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D412D943-C878-4C2F-9031-1DF28E726541}"/>
              </a:ext>
            </a:extLst>
          </p:cNvPr>
          <p:cNvSpPr>
            <a:spLocks noGrp="1" noChangeArrowheads="1"/>
          </p:cNvSpPr>
          <p:nvPr>
            <p:ph type="title"/>
          </p:nvPr>
        </p:nvSpPr>
        <p:spPr/>
        <p:txBody>
          <a:bodyPr/>
          <a:lstStyle/>
          <a:p>
            <a:r>
              <a:rPr lang="zh-CN" altLang="en-US" sz="4000"/>
              <a:t>在并查集中查找某个元素</a:t>
            </a:r>
            <a:br>
              <a:rPr lang="zh-CN" altLang="en-US" sz="4000"/>
            </a:br>
            <a:endParaRPr lang="zh-CN" altLang="en-US" sz="4000"/>
          </a:p>
        </p:txBody>
      </p:sp>
      <p:sp>
        <p:nvSpPr>
          <p:cNvPr id="175107" name="Rectangle 3">
            <a:extLst>
              <a:ext uri="{FF2B5EF4-FFF2-40B4-BE49-F238E27FC236}">
                <a16:creationId xmlns:a16="http://schemas.microsoft.com/office/drawing/2014/main" id="{85CAEBC2-2F4F-4AFA-B5DA-EA64D462508A}"/>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sz="2000" b="1"/>
              <a:t>【</a:t>
            </a:r>
            <a:r>
              <a:rPr lang="zh-CN" altLang="en-US" sz="2000" b="1"/>
              <a:t>算法描述</a:t>
            </a:r>
            <a:r>
              <a:rPr lang="en-US" altLang="zh-CN" sz="2000" b="1"/>
              <a:t>】  </a:t>
            </a:r>
            <a:r>
              <a:rPr lang="zh-CN" altLang="en-US" sz="2000"/>
              <a:t>算法 </a:t>
            </a:r>
            <a:r>
              <a:rPr lang="en-US" altLang="zh-CN" sz="2000"/>
              <a:t>6.23(a) int Find_1 ( MFSst  *SS,  DataType  x)</a:t>
            </a:r>
          </a:p>
          <a:p>
            <a:pPr>
              <a:lnSpc>
                <a:spcPct val="80000"/>
              </a:lnSpc>
              <a:buFont typeface="Wingdings" panose="05000000000000000000" pitchFamily="2" charset="2"/>
              <a:buNone/>
            </a:pPr>
            <a:r>
              <a:rPr lang="en-US" altLang="zh-CN" sz="2000"/>
              <a:t>/* </a:t>
            </a:r>
            <a:r>
              <a:rPr lang="zh-CN" altLang="en-US" sz="2000"/>
              <a:t>确定</a:t>
            </a:r>
            <a:r>
              <a:rPr lang="en-US" altLang="zh-CN" sz="2000"/>
              <a:t>x</a:t>
            </a:r>
            <a:r>
              <a:rPr lang="zh-CN" altLang="en-US" sz="2000"/>
              <a:t>属于并查集</a:t>
            </a:r>
            <a:r>
              <a:rPr lang="en-US" altLang="zh-CN" sz="2000"/>
              <a:t>SS</a:t>
            </a:r>
            <a:r>
              <a:rPr lang="zh-CN" altLang="en-US" sz="2000"/>
              <a:t>中哪个子集合。如果不属于</a:t>
            </a:r>
            <a:r>
              <a:rPr lang="en-US" altLang="zh-CN" sz="2000"/>
              <a:t>SS</a:t>
            </a:r>
            <a:r>
              <a:rPr lang="zh-CN" altLang="en-US" sz="2000"/>
              <a:t>中任一子集，则返回</a:t>
            </a:r>
            <a:r>
              <a:rPr lang="en-US" altLang="zh-CN" sz="2000"/>
              <a:t>-1</a:t>
            </a:r>
            <a:r>
              <a:rPr lang="zh-CN" altLang="en-US" sz="2000"/>
              <a:t>，否则返回所在子集树的根结点下标。*</a:t>
            </a:r>
            <a:r>
              <a:rPr lang="en-US" altLang="zh-CN" sz="2000"/>
              <a:t>/</a:t>
            </a:r>
          </a:p>
          <a:p>
            <a:pPr>
              <a:lnSpc>
                <a:spcPct val="80000"/>
              </a:lnSpc>
              <a:buFont typeface="Wingdings" panose="05000000000000000000" pitchFamily="2" charset="2"/>
              <a:buNone/>
            </a:pPr>
            <a:r>
              <a:rPr lang="en-US" altLang="zh-CN" sz="2000"/>
              <a:t>{</a:t>
            </a:r>
          </a:p>
          <a:p>
            <a:pPr>
              <a:lnSpc>
                <a:spcPct val="80000"/>
              </a:lnSpc>
              <a:buFont typeface="Wingdings" panose="05000000000000000000" pitchFamily="2" charset="2"/>
              <a:buNone/>
            </a:pPr>
            <a:r>
              <a:rPr lang="en-US" altLang="zh-CN" sz="2000"/>
              <a:t>pos=Locate (SS, x);        /* </a:t>
            </a:r>
            <a:r>
              <a:rPr lang="zh-CN" altLang="en-US" sz="2000"/>
              <a:t>确定</a:t>
            </a:r>
            <a:r>
              <a:rPr lang="en-US" altLang="zh-CN" sz="2000"/>
              <a:t>x</a:t>
            </a:r>
            <a:r>
              <a:rPr lang="zh-CN" altLang="en-US" sz="2000"/>
              <a:t>在</a:t>
            </a:r>
            <a:r>
              <a:rPr lang="en-US" altLang="zh-CN" sz="2000"/>
              <a:t>SS-&gt;tree[ ]</a:t>
            </a:r>
            <a:r>
              <a:rPr lang="zh-CN" altLang="en-US" sz="2000"/>
              <a:t>中的下标 *</a:t>
            </a:r>
            <a:r>
              <a:rPr lang="en-US" altLang="zh-CN" sz="2000"/>
              <a:t>/</a:t>
            </a:r>
          </a:p>
          <a:p>
            <a:pPr>
              <a:lnSpc>
                <a:spcPct val="80000"/>
              </a:lnSpc>
              <a:buFont typeface="Wingdings" panose="05000000000000000000" pitchFamily="2" charset="2"/>
              <a:buNone/>
            </a:pPr>
            <a:r>
              <a:rPr lang="en-US" altLang="zh-CN" sz="2000"/>
              <a:t>if ( pos&lt;0 )  return -1;      /* </a:t>
            </a:r>
            <a:r>
              <a:rPr lang="zh-CN" altLang="en-US" sz="2000"/>
              <a:t>如果</a:t>
            </a:r>
            <a:r>
              <a:rPr lang="en-US" altLang="zh-CN" sz="2000"/>
              <a:t>x</a:t>
            </a:r>
            <a:r>
              <a:rPr lang="zh-CN" altLang="en-US" sz="2000"/>
              <a:t>不属于</a:t>
            </a:r>
            <a:r>
              <a:rPr lang="en-US" altLang="zh-CN" sz="2000"/>
              <a:t>SS</a:t>
            </a:r>
            <a:r>
              <a:rPr lang="zh-CN" altLang="en-US" sz="2000"/>
              <a:t>中任一子集，则返回</a:t>
            </a:r>
            <a:r>
              <a:rPr lang="en-US" altLang="zh-CN" sz="2000"/>
              <a:t>-1 */</a:t>
            </a:r>
          </a:p>
          <a:p>
            <a:pPr>
              <a:lnSpc>
                <a:spcPct val="80000"/>
              </a:lnSpc>
              <a:buFont typeface="Wingdings" panose="05000000000000000000" pitchFamily="2" charset="2"/>
              <a:buNone/>
            </a:pPr>
            <a:r>
              <a:rPr lang="en-US" altLang="zh-CN" sz="2000"/>
              <a:t>i=pos;                   /* </a:t>
            </a:r>
            <a:r>
              <a:rPr lang="zh-CN" altLang="en-US" sz="2000"/>
              <a:t>从</a:t>
            </a:r>
            <a:r>
              <a:rPr lang="en-US" altLang="zh-CN" sz="2000"/>
              <a:t>pos</a:t>
            </a:r>
            <a:r>
              <a:rPr lang="zh-CN" altLang="en-US" sz="2000"/>
              <a:t>开始，沿着双亲指针查找根结点 *</a:t>
            </a:r>
            <a:r>
              <a:rPr lang="en-US" altLang="zh-CN" sz="2000"/>
              <a:t>/</a:t>
            </a:r>
          </a:p>
          <a:p>
            <a:pPr>
              <a:lnSpc>
                <a:spcPct val="80000"/>
              </a:lnSpc>
              <a:buFont typeface="Wingdings" panose="05000000000000000000" pitchFamily="2" charset="2"/>
              <a:buNone/>
            </a:pPr>
            <a:r>
              <a:rPr lang="en-US" altLang="zh-CN" sz="2000"/>
              <a:t>while(SS-&gt;tree[i].parent &gt; 0 )  </a:t>
            </a:r>
          </a:p>
          <a:p>
            <a:pPr>
              <a:lnSpc>
                <a:spcPct val="80000"/>
              </a:lnSpc>
              <a:buFont typeface="Wingdings" panose="05000000000000000000" pitchFamily="2" charset="2"/>
              <a:buNone/>
            </a:pPr>
            <a:r>
              <a:rPr lang="en-US" altLang="zh-CN" sz="2000"/>
              <a:t>  i= SS-&gt;tree[i].parent ;</a:t>
            </a:r>
          </a:p>
          <a:p>
            <a:pPr>
              <a:lnSpc>
                <a:spcPct val="80000"/>
              </a:lnSpc>
              <a:buFont typeface="Wingdings" panose="05000000000000000000" pitchFamily="2" charset="2"/>
              <a:buNone/>
            </a:pPr>
            <a:r>
              <a:rPr lang="en-US" altLang="zh-CN" sz="2000"/>
              <a:t>return  i;                /* </a:t>
            </a:r>
            <a:r>
              <a:rPr lang="zh-CN" altLang="en-US" sz="2000"/>
              <a:t>返回</a:t>
            </a:r>
            <a:r>
              <a:rPr lang="en-US" altLang="zh-CN" sz="2000"/>
              <a:t>x</a:t>
            </a:r>
            <a:r>
              <a:rPr lang="zh-CN" altLang="en-US" sz="2000"/>
              <a:t>所在子集树的根结点下标 *</a:t>
            </a:r>
            <a:r>
              <a:rPr lang="en-US" altLang="zh-CN" sz="2000"/>
              <a:t>/</a:t>
            </a:r>
          </a:p>
          <a:p>
            <a:pPr>
              <a:lnSpc>
                <a:spcPct val="80000"/>
              </a:lnSpc>
              <a:buFont typeface="Wingdings" panose="05000000000000000000" pitchFamily="2" charset="2"/>
              <a:buNone/>
            </a:pPr>
            <a:r>
              <a:rPr lang="en-US" altLang="zh-CN" sz="2000"/>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415CE983-BDB4-4B1D-82C9-BD294662080C}"/>
              </a:ext>
            </a:extLst>
          </p:cNvPr>
          <p:cNvSpPr>
            <a:spLocks noGrp="1" noChangeArrowheads="1"/>
          </p:cNvSpPr>
          <p:nvPr>
            <p:ph type="title"/>
          </p:nvPr>
        </p:nvSpPr>
        <p:spPr/>
        <p:txBody>
          <a:bodyPr/>
          <a:lstStyle/>
          <a:p>
            <a:r>
              <a:rPr lang="zh-CN" altLang="en-US" sz="4000"/>
              <a:t>合并并查集中的子集树</a:t>
            </a:r>
            <a:br>
              <a:rPr lang="zh-CN" altLang="en-US" sz="4000"/>
            </a:br>
            <a:endParaRPr lang="zh-CN" altLang="en-US" sz="4000"/>
          </a:p>
        </p:txBody>
      </p:sp>
      <p:sp>
        <p:nvSpPr>
          <p:cNvPr id="176131" name="Rectangle 3">
            <a:extLst>
              <a:ext uri="{FF2B5EF4-FFF2-40B4-BE49-F238E27FC236}">
                <a16:creationId xmlns:a16="http://schemas.microsoft.com/office/drawing/2014/main" id="{7E617E9F-FD8A-4695-8675-3A519BC80298}"/>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400" b="1"/>
              <a:t>【</a:t>
            </a:r>
            <a:r>
              <a:rPr lang="zh-CN" altLang="en-US" sz="2400" b="1"/>
              <a:t>算法描述</a:t>
            </a:r>
            <a:r>
              <a:rPr lang="en-US" altLang="zh-CN" sz="2400" b="1"/>
              <a:t>】  </a:t>
            </a:r>
            <a:r>
              <a:rPr lang="zh-CN" altLang="en-US" sz="2400"/>
              <a:t>算法 </a:t>
            </a:r>
            <a:r>
              <a:rPr lang="en-US" altLang="zh-CN" sz="2400"/>
              <a:t>6.24</a:t>
            </a:r>
            <a:r>
              <a:rPr lang="zh-CN" altLang="en-US" sz="2400"/>
              <a:t>（</a:t>
            </a:r>
            <a:r>
              <a:rPr lang="en-US" altLang="zh-CN" sz="2400"/>
              <a:t>a</a:t>
            </a:r>
            <a:r>
              <a:rPr lang="zh-CN" altLang="en-US" sz="2400"/>
              <a:t>）  </a:t>
            </a:r>
            <a:r>
              <a:rPr lang="en-US" altLang="zh-CN" sz="2400"/>
              <a:t>int Merge_1 ( MFSst  *SS,  int  root1,  int  root2 )</a:t>
            </a:r>
          </a:p>
          <a:p>
            <a:pPr>
              <a:lnSpc>
                <a:spcPct val="90000"/>
              </a:lnSpc>
              <a:buFont typeface="Wingdings" panose="05000000000000000000" pitchFamily="2" charset="2"/>
              <a:buNone/>
            </a:pPr>
            <a:r>
              <a:rPr lang="en-US" altLang="zh-CN" sz="2400"/>
              <a:t>/* root1</a:t>
            </a:r>
            <a:r>
              <a:rPr lang="zh-CN" altLang="en-US" sz="2400"/>
              <a:t>和</a:t>
            </a:r>
            <a:r>
              <a:rPr lang="en-US" altLang="zh-CN" sz="2400"/>
              <a:t>root2</a:t>
            </a:r>
            <a:r>
              <a:rPr lang="zh-CN" altLang="en-US" sz="2400"/>
              <a:t>是并查集</a:t>
            </a:r>
            <a:r>
              <a:rPr lang="en-US" altLang="zh-CN" sz="2400"/>
              <a:t>SS</a:t>
            </a:r>
            <a:r>
              <a:rPr lang="zh-CN" altLang="en-US" sz="2400"/>
              <a:t>中两个互不相交的非空子集树的根，将子集树</a:t>
            </a:r>
            <a:r>
              <a:rPr lang="en-US" altLang="zh-CN" sz="2400"/>
              <a:t>root2</a:t>
            </a:r>
            <a:r>
              <a:rPr lang="zh-CN" altLang="en-US" sz="2400"/>
              <a:t>并入子集树</a:t>
            </a:r>
            <a:r>
              <a:rPr lang="en-US" altLang="zh-CN" sz="2400"/>
              <a:t>root1</a:t>
            </a:r>
            <a:r>
              <a:rPr lang="zh-CN" altLang="en-US" sz="2400"/>
              <a:t>。*</a:t>
            </a:r>
            <a:r>
              <a:rPr lang="en-US" altLang="zh-CN" sz="2400"/>
              <a:t>/</a:t>
            </a:r>
          </a:p>
          <a:p>
            <a:pPr>
              <a:lnSpc>
                <a:spcPct val="90000"/>
              </a:lnSpc>
              <a:buFont typeface="Wingdings" panose="05000000000000000000" pitchFamily="2" charset="2"/>
              <a:buNone/>
            </a:pPr>
            <a:r>
              <a:rPr lang="en-US" altLang="zh-CN" sz="2400"/>
              <a:t>{</a:t>
            </a:r>
          </a:p>
          <a:p>
            <a:pPr>
              <a:lnSpc>
                <a:spcPct val="90000"/>
              </a:lnSpc>
              <a:buFont typeface="Wingdings" panose="05000000000000000000" pitchFamily="2" charset="2"/>
              <a:buNone/>
            </a:pPr>
            <a:r>
              <a:rPr lang="en-US" altLang="zh-CN" sz="2400"/>
              <a:t>if ( root1&lt;0 || root1&gt; SS-&gt;nodenum-1 )  return  ERROR;</a:t>
            </a:r>
          </a:p>
          <a:p>
            <a:pPr>
              <a:lnSpc>
                <a:spcPct val="90000"/>
              </a:lnSpc>
              <a:buFont typeface="Wingdings" panose="05000000000000000000" pitchFamily="2" charset="2"/>
              <a:buNone/>
            </a:pPr>
            <a:r>
              <a:rPr lang="en-US" altLang="zh-CN" sz="2400"/>
              <a:t>if ( root2&lt;0 || root2&gt; SS-&gt;nodenum-1 )  return  ERROR;</a:t>
            </a:r>
          </a:p>
          <a:p>
            <a:pPr>
              <a:lnSpc>
                <a:spcPct val="90000"/>
              </a:lnSpc>
              <a:buFont typeface="Wingdings" panose="05000000000000000000" pitchFamily="2" charset="2"/>
              <a:buNone/>
            </a:pPr>
            <a:r>
              <a:rPr lang="en-US" altLang="zh-CN" sz="2400"/>
              <a:t>SS-&gt;tree[root2].parent=root1;</a:t>
            </a:r>
          </a:p>
          <a:p>
            <a:pPr>
              <a:lnSpc>
                <a:spcPct val="90000"/>
              </a:lnSpc>
              <a:buFont typeface="Wingdings" panose="05000000000000000000" pitchFamily="2" charset="2"/>
              <a:buNone/>
            </a:pPr>
            <a:r>
              <a:rPr lang="en-US" altLang="zh-CN" sz="2400"/>
              <a:t>return OK;</a:t>
            </a:r>
          </a:p>
          <a:p>
            <a:pPr>
              <a:lnSpc>
                <a:spcPct val="90000"/>
              </a:lnSpc>
              <a:buFont typeface="Wingdings" panose="05000000000000000000" pitchFamily="2" charset="2"/>
              <a:buNone/>
            </a:pPr>
            <a:r>
              <a:rPr lang="en-US" altLang="zh-CN" sz="240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B962DA0A-691C-4419-8064-D7FD24776AA4}"/>
              </a:ext>
            </a:extLst>
          </p:cNvPr>
          <p:cNvSpPr txBox="1">
            <a:spLocks noChangeArrowheads="1"/>
          </p:cNvSpPr>
          <p:nvPr/>
        </p:nvSpPr>
        <p:spPr bwMode="auto">
          <a:xfrm>
            <a:off x="2057400" y="7620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二叉树的基本操作</a:t>
            </a:r>
            <a:r>
              <a:rPr lang="zh-CN" altLang="en-US" sz="2800"/>
              <a:t>：</a:t>
            </a:r>
          </a:p>
        </p:txBody>
      </p:sp>
      <p:sp>
        <p:nvSpPr>
          <p:cNvPr id="19459" name="Text Box 3">
            <a:extLst>
              <a:ext uri="{FF2B5EF4-FFF2-40B4-BE49-F238E27FC236}">
                <a16:creationId xmlns:a16="http://schemas.microsoft.com/office/drawing/2014/main" id="{98F04F9A-1B66-41B1-8969-739589CD8AAC}"/>
              </a:ext>
            </a:extLst>
          </p:cNvPr>
          <p:cNvSpPr txBox="1">
            <a:spLocks noChangeArrowheads="1"/>
          </p:cNvSpPr>
          <p:nvPr/>
        </p:nvSpPr>
        <p:spPr bwMode="auto">
          <a:xfrm>
            <a:off x="2057400" y="1219201"/>
            <a:ext cx="8382000"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arenBoth"/>
            </a:pPr>
            <a:r>
              <a:rPr lang="en-US" altLang="zh-CN" sz="2800"/>
              <a:t>Initiate</a:t>
            </a:r>
            <a:r>
              <a:rPr lang="zh-CN" altLang="en-US" sz="2800"/>
              <a:t>（</a:t>
            </a:r>
            <a:r>
              <a:rPr lang="en-US" altLang="zh-CN" sz="2800"/>
              <a:t>bt</a:t>
            </a:r>
            <a:r>
              <a:rPr lang="zh-CN" altLang="en-US" sz="2800"/>
              <a:t>）：将</a:t>
            </a:r>
            <a:r>
              <a:rPr lang="en-US" altLang="zh-CN" sz="2800"/>
              <a:t>bt</a:t>
            </a:r>
            <a:r>
              <a:rPr lang="zh-CN" altLang="en-US" sz="2800"/>
              <a:t>初始化为空二叉树。 </a:t>
            </a:r>
          </a:p>
          <a:p>
            <a:pPr>
              <a:spcBef>
                <a:spcPct val="50000"/>
              </a:spcBef>
            </a:pPr>
            <a:r>
              <a:rPr lang="en-US" altLang="zh-CN" sz="2800"/>
              <a:t>(2) Create(bt)</a:t>
            </a:r>
            <a:r>
              <a:rPr lang="zh-CN" altLang="en-US" sz="2800"/>
              <a:t>：创建一棵非空二叉树</a:t>
            </a:r>
            <a:r>
              <a:rPr lang="en-US" altLang="zh-CN" sz="2800"/>
              <a:t>bt</a:t>
            </a:r>
            <a:r>
              <a:rPr lang="zh-CN" altLang="en-US" sz="2800"/>
              <a:t>。 </a:t>
            </a:r>
          </a:p>
          <a:p>
            <a:pPr>
              <a:spcBef>
                <a:spcPct val="50000"/>
              </a:spcBef>
            </a:pPr>
            <a:r>
              <a:rPr lang="en-US" altLang="zh-CN" sz="2800"/>
              <a:t>(3) Destory</a:t>
            </a:r>
            <a:r>
              <a:rPr lang="zh-CN" altLang="en-US" sz="2800"/>
              <a:t>（</a:t>
            </a:r>
            <a:r>
              <a:rPr lang="en-US" altLang="zh-CN" sz="2800"/>
              <a:t>bt</a:t>
            </a:r>
            <a:r>
              <a:rPr lang="zh-CN" altLang="en-US" sz="2800"/>
              <a:t>）： 销毁二叉树</a:t>
            </a:r>
            <a:r>
              <a:rPr lang="en-US" altLang="zh-CN" sz="2800"/>
              <a:t>bt</a:t>
            </a:r>
            <a:r>
              <a:rPr lang="zh-CN" altLang="en-US" sz="2800"/>
              <a:t>。 </a:t>
            </a:r>
          </a:p>
          <a:p>
            <a:pPr>
              <a:spcBef>
                <a:spcPct val="50000"/>
              </a:spcBef>
            </a:pPr>
            <a:r>
              <a:rPr lang="en-US" altLang="zh-CN" sz="2800"/>
              <a:t>(4) Empty</a:t>
            </a:r>
            <a:r>
              <a:rPr lang="zh-CN" altLang="en-US" sz="2800"/>
              <a:t>（</a:t>
            </a:r>
            <a:r>
              <a:rPr lang="en-US" altLang="zh-CN" sz="2800"/>
              <a:t>bt</a:t>
            </a:r>
            <a:r>
              <a:rPr lang="zh-CN" altLang="en-US" sz="2800"/>
              <a:t>）： 若</a:t>
            </a:r>
            <a:r>
              <a:rPr lang="en-US" altLang="zh-CN" sz="2800"/>
              <a:t>bt</a:t>
            </a:r>
            <a:r>
              <a:rPr lang="zh-CN" altLang="en-US" sz="2800"/>
              <a:t>为空，则返回</a:t>
            </a:r>
            <a:r>
              <a:rPr lang="en-US" altLang="zh-CN" sz="2800"/>
              <a:t>TRUE</a:t>
            </a:r>
            <a:r>
              <a:rPr lang="zh-CN" altLang="en-US" sz="2800"/>
              <a:t>，否则返回</a:t>
            </a:r>
            <a:r>
              <a:rPr lang="en-US" altLang="zh-CN" sz="2800"/>
              <a:t>FALSE</a:t>
            </a:r>
            <a:r>
              <a:rPr lang="zh-CN" altLang="en-US" sz="2800"/>
              <a:t>。 </a:t>
            </a:r>
          </a:p>
          <a:p>
            <a:pPr>
              <a:spcBef>
                <a:spcPct val="50000"/>
              </a:spcBef>
            </a:pPr>
            <a:r>
              <a:rPr lang="en-US" altLang="zh-CN" sz="2800"/>
              <a:t>(5) Root(bt)</a:t>
            </a:r>
            <a:r>
              <a:rPr lang="zh-CN" altLang="en-US" sz="2800"/>
              <a:t>： 求二叉树</a:t>
            </a:r>
            <a:r>
              <a:rPr lang="en-US" altLang="zh-CN" sz="2800"/>
              <a:t>bt</a:t>
            </a:r>
            <a:r>
              <a:rPr lang="zh-CN" altLang="en-US" sz="2800"/>
              <a:t>的根结点。若</a:t>
            </a:r>
            <a:r>
              <a:rPr lang="en-US" altLang="zh-CN" sz="2800"/>
              <a:t>bt</a:t>
            </a:r>
            <a:r>
              <a:rPr lang="zh-CN" altLang="en-US" sz="2800"/>
              <a:t>为空二叉树，则函数返回“空”。 </a:t>
            </a:r>
          </a:p>
          <a:p>
            <a:pPr>
              <a:spcBef>
                <a:spcPct val="50000"/>
              </a:spcBef>
            </a:pPr>
            <a:r>
              <a:rPr lang="en-US" altLang="zh-CN" sz="2800"/>
              <a:t>(6) Parent</a:t>
            </a:r>
            <a:r>
              <a:rPr lang="zh-CN" altLang="en-US" sz="2800"/>
              <a:t>（</a:t>
            </a:r>
            <a:r>
              <a:rPr lang="en-US" altLang="zh-CN" sz="2800"/>
              <a:t>bt</a:t>
            </a:r>
            <a:r>
              <a:rPr lang="zh-CN" altLang="en-US" sz="2800"/>
              <a:t>，</a:t>
            </a:r>
            <a:r>
              <a:rPr lang="en-US" altLang="zh-CN" sz="2800"/>
              <a:t>x</a:t>
            </a:r>
            <a:r>
              <a:rPr lang="zh-CN" altLang="en-US" sz="2800"/>
              <a:t>）：求双亲函数。求二叉树</a:t>
            </a:r>
            <a:r>
              <a:rPr lang="en-US" altLang="zh-CN" sz="2800"/>
              <a:t>bt</a:t>
            </a:r>
            <a:r>
              <a:rPr lang="zh-CN" altLang="en-US" sz="2800"/>
              <a:t>中结点</a:t>
            </a:r>
            <a:r>
              <a:rPr lang="en-US" altLang="zh-CN" sz="2800"/>
              <a:t>x</a:t>
            </a:r>
            <a:r>
              <a:rPr lang="zh-CN" altLang="en-US" sz="2800"/>
              <a:t>的双亲结点。若结点</a:t>
            </a:r>
            <a:r>
              <a:rPr lang="en-US" altLang="zh-CN" sz="2800"/>
              <a:t>x</a:t>
            </a:r>
            <a:r>
              <a:rPr lang="zh-CN" altLang="en-US" sz="2800"/>
              <a:t>是二叉树的根结点或二叉树</a:t>
            </a:r>
            <a:r>
              <a:rPr lang="en-US" altLang="zh-CN" sz="2800"/>
              <a:t>bt</a:t>
            </a:r>
            <a:r>
              <a:rPr lang="zh-CN" altLang="en-US" sz="2800"/>
              <a:t>中无结点</a:t>
            </a:r>
            <a:r>
              <a:rPr lang="en-US" altLang="zh-CN" sz="2800"/>
              <a:t>x</a:t>
            </a:r>
            <a:r>
              <a:rPr lang="zh-CN" altLang="en-US" sz="2800"/>
              <a:t>，则返回“空”。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95FEDB2A-1235-4B87-8AC2-9F3FD2D13823}"/>
              </a:ext>
            </a:extLst>
          </p:cNvPr>
          <p:cNvSpPr>
            <a:spLocks noGrp="1" noChangeArrowheads="1"/>
          </p:cNvSpPr>
          <p:nvPr>
            <p:ph type="title"/>
          </p:nvPr>
        </p:nvSpPr>
        <p:spPr/>
        <p:txBody>
          <a:bodyPr/>
          <a:lstStyle/>
          <a:p>
            <a:r>
              <a:rPr lang="zh-CN" altLang="en-US"/>
              <a:t>合并并查集中的子集树改进</a:t>
            </a:r>
          </a:p>
        </p:txBody>
      </p:sp>
      <p:sp>
        <p:nvSpPr>
          <p:cNvPr id="177155" name="Rectangle 3">
            <a:extLst>
              <a:ext uri="{FF2B5EF4-FFF2-40B4-BE49-F238E27FC236}">
                <a16:creationId xmlns:a16="http://schemas.microsoft.com/office/drawing/2014/main" id="{BD25B8DB-0E01-46D6-BD26-4035BE724F19}"/>
              </a:ext>
            </a:extLst>
          </p:cNvPr>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zh-CN" sz="1400" b="1"/>
              <a:t>【</a:t>
            </a:r>
            <a:r>
              <a:rPr lang="zh-CN" altLang="en-US" sz="1400" b="1"/>
              <a:t>算法描述</a:t>
            </a:r>
            <a:r>
              <a:rPr lang="en-US" altLang="zh-CN" sz="1400" b="1"/>
              <a:t>】  </a:t>
            </a:r>
            <a:r>
              <a:rPr lang="zh-CN" altLang="en-US" sz="1400"/>
              <a:t>算法 </a:t>
            </a:r>
            <a:r>
              <a:rPr lang="en-US" altLang="zh-CN" sz="1400"/>
              <a:t>6.24</a:t>
            </a:r>
            <a:r>
              <a:rPr lang="zh-CN" altLang="en-US" sz="1400"/>
              <a:t>（</a:t>
            </a:r>
            <a:r>
              <a:rPr lang="en-US" altLang="zh-CN" sz="1400"/>
              <a:t>b</a:t>
            </a:r>
            <a:r>
              <a:rPr lang="zh-CN" altLang="en-US" sz="1400"/>
              <a:t>）</a:t>
            </a:r>
          </a:p>
          <a:p>
            <a:pPr>
              <a:lnSpc>
                <a:spcPct val="80000"/>
              </a:lnSpc>
              <a:buFont typeface="Wingdings" panose="05000000000000000000" pitchFamily="2" charset="2"/>
              <a:buNone/>
            </a:pPr>
            <a:r>
              <a:rPr lang="en-US" altLang="zh-CN" sz="1400"/>
              <a:t>int Merge_2 ( MFSst  *SS,  int  root1,  int  root2 )</a:t>
            </a:r>
          </a:p>
          <a:p>
            <a:pPr>
              <a:lnSpc>
                <a:spcPct val="80000"/>
              </a:lnSpc>
              <a:buFont typeface="Wingdings" panose="05000000000000000000" pitchFamily="2" charset="2"/>
              <a:buNone/>
            </a:pPr>
            <a:r>
              <a:rPr lang="en-US" altLang="zh-CN" sz="1400"/>
              <a:t>/* root1</a:t>
            </a:r>
            <a:r>
              <a:rPr lang="zh-CN" altLang="en-US" sz="1400"/>
              <a:t>和</a:t>
            </a:r>
            <a:r>
              <a:rPr lang="en-US" altLang="zh-CN" sz="1400"/>
              <a:t>root2</a:t>
            </a:r>
            <a:r>
              <a:rPr lang="zh-CN" altLang="en-US" sz="1400"/>
              <a:t>是并查集</a:t>
            </a:r>
            <a:r>
              <a:rPr lang="en-US" altLang="zh-CN" sz="1400"/>
              <a:t>SS</a:t>
            </a:r>
            <a:r>
              <a:rPr lang="zh-CN" altLang="en-US" sz="1400"/>
              <a:t>中两个互不相交的非空子集树的根，根结点的</a:t>
            </a:r>
            <a:r>
              <a:rPr lang="en-US" altLang="zh-CN" sz="1400"/>
              <a:t>parent</a:t>
            </a:r>
            <a:r>
              <a:rPr lang="zh-CN" altLang="en-US" sz="1400"/>
              <a:t>域存放树中结点数目的负值。本算法将结点数目较少的子集树并入结点数目较多的子集树。*</a:t>
            </a:r>
            <a:r>
              <a:rPr lang="en-US" altLang="zh-CN" sz="1400"/>
              <a:t>/</a:t>
            </a:r>
          </a:p>
          <a:p>
            <a:pPr>
              <a:lnSpc>
                <a:spcPct val="80000"/>
              </a:lnSpc>
              <a:buFont typeface="Wingdings" panose="05000000000000000000" pitchFamily="2" charset="2"/>
              <a:buNone/>
            </a:pPr>
            <a:r>
              <a:rPr lang="en-US" altLang="zh-CN" sz="1400"/>
              <a:t>{</a:t>
            </a:r>
          </a:p>
          <a:p>
            <a:pPr>
              <a:lnSpc>
                <a:spcPct val="80000"/>
              </a:lnSpc>
              <a:buFont typeface="Wingdings" panose="05000000000000000000" pitchFamily="2" charset="2"/>
              <a:buNone/>
            </a:pPr>
            <a:r>
              <a:rPr lang="en-US" altLang="zh-CN" sz="1400"/>
              <a:t>if ( root1&lt;0 || root1&gt; SS-&gt;nodenum-1 )  return  ERROR;</a:t>
            </a:r>
          </a:p>
          <a:p>
            <a:pPr>
              <a:lnSpc>
                <a:spcPct val="80000"/>
              </a:lnSpc>
              <a:buFont typeface="Wingdings" panose="05000000000000000000" pitchFamily="2" charset="2"/>
              <a:buNone/>
            </a:pPr>
            <a:r>
              <a:rPr lang="en-US" altLang="zh-CN" sz="1400"/>
              <a:t>if ( root2&lt;0 || root2&gt; SS-&gt;nodenum-1 )  return  ERROR;</a:t>
            </a:r>
          </a:p>
          <a:p>
            <a:pPr>
              <a:lnSpc>
                <a:spcPct val="80000"/>
              </a:lnSpc>
              <a:buFont typeface="Wingdings" panose="05000000000000000000" pitchFamily="2" charset="2"/>
              <a:buNone/>
            </a:pPr>
            <a:r>
              <a:rPr lang="en-US" altLang="zh-CN" sz="1400"/>
              <a:t>if ( SS-&gt;tree[root1].parent &lt; SS-&gt;tree[root2].parent )  /* </a:t>
            </a:r>
            <a:r>
              <a:rPr lang="zh-CN" altLang="en-US" sz="1400"/>
              <a:t>第一棵子集树中结点数目较多 *</a:t>
            </a:r>
            <a:r>
              <a:rPr lang="en-US" altLang="zh-CN" sz="1400"/>
              <a:t>/</a:t>
            </a:r>
          </a:p>
          <a:p>
            <a:pPr>
              <a:lnSpc>
                <a:spcPct val="80000"/>
              </a:lnSpc>
              <a:buFont typeface="Wingdings" panose="05000000000000000000" pitchFamily="2" charset="2"/>
              <a:buNone/>
            </a:pPr>
            <a:r>
              <a:rPr lang="en-US" altLang="zh-CN" sz="1400"/>
              <a:t>  {  </a:t>
            </a:r>
          </a:p>
          <a:p>
            <a:pPr>
              <a:lnSpc>
                <a:spcPct val="80000"/>
              </a:lnSpc>
              <a:buFont typeface="Wingdings" panose="05000000000000000000" pitchFamily="2" charset="2"/>
              <a:buNone/>
            </a:pPr>
            <a:r>
              <a:rPr lang="en-US" altLang="zh-CN" sz="1400"/>
              <a:t>SS-&gt;tree[root2].parent=root1;</a:t>
            </a:r>
          </a:p>
          <a:p>
            <a:pPr>
              <a:lnSpc>
                <a:spcPct val="80000"/>
              </a:lnSpc>
              <a:buFont typeface="Wingdings" panose="05000000000000000000" pitchFamily="2" charset="2"/>
              <a:buNone/>
            </a:pPr>
            <a:r>
              <a:rPr lang="en-US" altLang="zh-CN" sz="1400"/>
              <a:t>SS-&gt;tree[root1].parent+= SS-&gt;tree[root2].parent ;</a:t>
            </a:r>
          </a:p>
          <a:p>
            <a:pPr>
              <a:lnSpc>
                <a:spcPct val="80000"/>
              </a:lnSpc>
              <a:buFont typeface="Wingdings" panose="05000000000000000000" pitchFamily="2" charset="2"/>
              <a:buNone/>
            </a:pPr>
            <a:r>
              <a:rPr lang="en-US" altLang="zh-CN" sz="1400"/>
              <a:t>     }</a:t>
            </a:r>
          </a:p>
          <a:p>
            <a:pPr>
              <a:lnSpc>
                <a:spcPct val="80000"/>
              </a:lnSpc>
              <a:buFont typeface="Wingdings" panose="05000000000000000000" pitchFamily="2" charset="2"/>
              <a:buNone/>
            </a:pPr>
            <a:r>
              <a:rPr lang="en-US" altLang="zh-CN" sz="1400"/>
              <a:t>else  /* </a:t>
            </a:r>
            <a:r>
              <a:rPr lang="zh-CN" altLang="en-US" sz="1400"/>
              <a:t>第二棵子集树中结点数目较多 *</a:t>
            </a:r>
            <a:r>
              <a:rPr lang="en-US" altLang="zh-CN" sz="1400"/>
              <a:t>/</a:t>
            </a:r>
          </a:p>
          <a:p>
            <a:pPr>
              <a:lnSpc>
                <a:spcPct val="80000"/>
              </a:lnSpc>
              <a:buFont typeface="Wingdings" panose="05000000000000000000" pitchFamily="2" charset="2"/>
              <a:buNone/>
            </a:pPr>
            <a:r>
              <a:rPr lang="en-US" altLang="zh-CN" sz="1400"/>
              <a:t>  {  </a:t>
            </a:r>
          </a:p>
          <a:p>
            <a:pPr>
              <a:lnSpc>
                <a:spcPct val="80000"/>
              </a:lnSpc>
              <a:buFont typeface="Wingdings" panose="05000000000000000000" pitchFamily="2" charset="2"/>
              <a:buNone/>
            </a:pPr>
            <a:r>
              <a:rPr lang="en-US" altLang="zh-CN" sz="1400"/>
              <a:t>SS-&gt;tree[root1].parent=root2;</a:t>
            </a:r>
          </a:p>
          <a:p>
            <a:pPr>
              <a:lnSpc>
                <a:spcPct val="80000"/>
              </a:lnSpc>
              <a:buFont typeface="Wingdings" panose="05000000000000000000" pitchFamily="2" charset="2"/>
              <a:buNone/>
            </a:pPr>
            <a:r>
              <a:rPr lang="en-US" altLang="zh-CN" sz="1400"/>
              <a:t>SS-&gt;tree[root2].parent+= SS-&gt;tree[root1].parent ;</a:t>
            </a:r>
          </a:p>
          <a:p>
            <a:pPr>
              <a:lnSpc>
                <a:spcPct val="80000"/>
              </a:lnSpc>
              <a:buFont typeface="Wingdings" panose="05000000000000000000" pitchFamily="2" charset="2"/>
              <a:buNone/>
            </a:pPr>
            <a:r>
              <a:rPr lang="en-US" altLang="zh-CN" sz="1400"/>
              <a:t>     }</a:t>
            </a:r>
          </a:p>
          <a:p>
            <a:pPr>
              <a:lnSpc>
                <a:spcPct val="80000"/>
              </a:lnSpc>
              <a:buFont typeface="Wingdings" panose="05000000000000000000" pitchFamily="2" charset="2"/>
              <a:buNone/>
            </a:pPr>
            <a:r>
              <a:rPr lang="en-US" altLang="zh-CN" sz="1400"/>
              <a:t>return OK;</a:t>
            </a:r>
          </a:p>
          <a:p>
            <a:pPr>
              <a:lnSpc>
                <a:spcPct val="80000"/>
              </a:lnSpc>
              <a:buFont typeface="Wingdings" panose="05000000000000000000" pitchFamily="2" charset="2"/>
              <a:buNone/>
            </a:pPr>
            <a:r>
              <a:rPr lang="en-US" altLang="zh-CN" sz="1400"/>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B88C77F6-5E04-4753-9AA1-6C81D5A8F59A}"/>
              </a:ext>
            </a:extLst>
          </p:cNvPr>
          <p:cNvSpPr>
            <a:spLocks noGrp="1" noChangeArrowheads="1"/>
          </p:cNvSpPr>
          <p:nvPr>
            <p:ph type="title"/>
          </p:nvPr>
        </p:nvSpPr>
        <p:spPr>
          <a:xfrm>
            <a:off x="2135188" y="836613"/>
            <a:ext cx="8299450" cy="1143000"/>
          </a:xfrm>
        </p:spPr>
        <p:txBody>
          <a:bodyPr/>
          <a:lstStyle/>
          <a:p>
            <a:r>
              <a:rPr lang="zh-CN" altLang="en-US" sz="4000"/>
              <a:t>在并查集中查找某个元素改进算法</a:t>
            </a:r>
          </a:p>
        </p:txBody>
      </p:sp>
      <p:sp>
        <p:nvSpPr>
          <p:cNvPr id="178179" name="Rectangle 3">
            <a:extLst>
              <a:ext uri="{FF2B5EF4-FFF2-40B4-BE49-F238E27FC236}">
                <a16:creationId xmlns:a16="http://schemas.microsoft.com/office/drawing/2014/main" id="{BCF08FDF-2BD2-4E61-8EF8-EE2E93BCC0DC}"/>
              </a:ext>
            </a:extLst>
          </p:cNvPr>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zh-CN" sz="1200" b="1"/>
              <a:t>【</a:t>
            </a:r>
            <a:r>
              <a:rPr lang="zh-CN" altLang="en-US" sz="1200" b="1"/>
              <a:t>算法描述</a:t>
            </a:r>
            <a:r>
              <a:rPr lang="en-US" altLang="zh-CN" sz="1200" b="1"/>
              <a:t>】  </a:t>
            </a:r>
            <a:r>
              <a:rPr lang="zh-CN" altLang="en-US" sz="1200"/>
              <a:t>算法 </a:t>
            </a:r>
            <a:r>
              <a:rPr lang="en-US" altLang="zh-CN" sz="1200"/>
              <a:t>6.23(b) </a:t>
            </a:r>
            <a:r>
              <a:rPr lang="zh-CN" altLang="en-US" sz="1200"/>
              <a:t>改进的查找算法如下：</a:t>
            </a:r>
          </a:p>
          <a:p>
            <a:pPr>
              <a:lnSpc>
                <a:spcPct val="80000"/>
              </a:lnSpc>
              <a:buFont typeface="Wingdings" panose="05000000000000000000" pitchFamily="2" charset="2"/>
              <a:buNone/>
            </a:pPr>
            <a:r>
              <a:rPr lang="en-US" altLang="zh-CN" sz="1200"/>
              <a:t>int Find_2 ( MFSst  *SS,  DataType  x)</a:t>
            </a:r>
          </a:p>
          <a:p>
            <a:pPr>
              <a:lnSpc>
                <a:spcPct val="80000"/>
              </a:lnSpc>
              <a:buFont typeface="Wingdings" panose="05000000000000000000" pitchFamily="2" charset="2"/>
              <a:buNone/>
            </a:pPr>
            <a:r>
              <a:rPr lang="en-US" altLang="zh-CN" sz="1200"/>
              <a:t>/* </a:t>
            </a:r>
            <a:r>
              <a:rPr lang="zh-CN" altLang="en-US" sz="1200"/>
              <a:t>确定</a:t>
            </a:r>
            <a:r>
              <a:rPr lang="en-US" altLang="zh-CN" sz="1200"/>
              <a:t>x</a:t>
            </a:r>
            <a:r>
              <a:rPr lang="zh-CN" altLang="en-US" sz="1200"/>
              <a:t>属于并查集</a:t>
            </a:r>
            <a:r>
              <a:rPr lang="en-US" altLang="zh-CN" sz="1200"/>
              <a:t>SS</a:t>
            </a:r>
            <a:r>
              <a:rPr lang="zh-CN" altLang="en-US" sz="1200"/>
              <a:t>中哪个子集合，同时调整子集树，降低其高度。如果</a:t>
            </a:r>
            <a:r>
              <a:rPr lang="en-US" altLang="zh-CN" sz="1200"/>
              <a:t>x</a:t>
            </a:r>
            <a:r>
              <a:rPr lang="zh-CN" altLang="en-US" sz="1200"/>
              <a:t>不属于</a:t>
            </a:r>
            <a:r>
              <a:rPr lang="en-US" altLang="zh-CN" sz="1200"/>
              <a:t>SS</a:t>
            </a:r>
            <a:r>
              <a:rPr lang="zh-CN" altLang="en-US" sz="1200"/>
              <a:t>中任一子集，则返回</a:t>
            </a:r>
            <a:r>
              <a:rPr lang="en-US" altLang="zh-CN" sz="1200"/>
              <a:t>-1</a:t>
            </a:r>
            <a:r>
              <a:rPr lang="zh-CN" altLang="en-US" sz="1200"/>
              <a:t>，否则首先找到</a:t>
            </a:r>
            <a:r>
              <a:rPr lang="en-US" altLang="zh-CN" sz="1200"/>
              <a:t>x</a:t>
            </a:r>
            <a:r>
              <a:rPr lang="zh-CN" altLang="en-US" sz="1200"/>
              <a:t>所在子集树的根</a:t>
            </a:r>
            <a:r>
              <a:rPr lang="en-US" altLang="zh-CN" sz="1200"/>
              <a:t>root</a:t>
            </a:r>
            <a:r>
              <a:rPr lang="zh-CN" altLang="en-US" sz="1200"/>
              <a:t>，然后将</a:t>
            </a:r>
            <a:r>
              <a:rPr lang="en-US" altLang="zh-CN" sz="1200"/>
              <a:t>x</a:t>
            </a:r>
            <a:r>
              <a:rPr lang="zh-CN" altLang="en-US" sz="1200"/>
              <a:t>及</a:t>
            </a:r>
            <a:r>
              <a:rPr lang="en-US" altLang="zh-CN" sz="1200"/>
              <a:t>x</a:t>
            </a:r>
            <a:r>
              <a:rPr lang="zh-CN" altLang="en-US" sz="1200"/>
              <a:t>的所有祖先（除了</a:t>
            </a:r>
            <a:r>
              <a:rPr lang="en-US" altLang="zh-CN" sz="1200"/>
              <a:t>root</a:t>
            </a:r>
            <a:r>
              <a:rPr lang="zh-CN" altLang="en-US" sz="1200"/>
              <a:t>）均改为</a:t>
            </a:r>
            <a:r>
              <a:rPr lang="en-US" altLang="zh-CN" sz="1200"/>
              <a:t>root</a:t>
            </a:r>
            <a:r>
              <a:rPr lang="zh-CN" altLang="en-US" sz="1200"/>
              <a:t>的子结点，最后返回</a:t>
            </a:r>
            <a:r>
              <a:rPr lang="en-US" altLang="zh-CN" sz="1200"/>
              <a:t>root</a:t>
            </a:r>
            <a:r>
              <a:rPr lang="zh-CN" altLang="en-US" sz="1200"/>
              <a:t>。 *</a:t>
            </a:r>
            <a:r>
              <a:rPr lang="en-US" altLang="zh-CN" sz="1200"/>
              <a:t>/</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pos=Locate (SS, x);        /* </a:t>
            </a:r>
            <a:r>
              <a:rPr lang="zh-CN" altLang="en-US" sz="1200"/>
              <a:t>确定</a:t>
            </a:r>
            <a:r>
              <a:rPr lang="en-US" altLang="zh-CN" sz="1200"/>
              <a:t>x</a:t>
            </a:r>
            <a:r>
              <a:rPr lang="zh-CN" altLang="en-US" sz="1200"/>
              <a:t>在</a:t>
            </a:r>
            <a:r>
              <a:rPr lang="en-US" altLang="zh-CN" sz="1200"/>
              <a:t>SS-&gt;tree[ ]</a:t>
            </a:r>
            <a:r>
              <a:rPr lang="zh-CN" altLang="en-US" sz="1200"/>
              <a:t>中的下标 *</a:t>
            </a:r>
            <a:r>
              <a:rPr lang="en-US" altLang="zh-CN" sz="1200"/>
              <a:t>/</a:t>
            </a:r>
          </a:p>
          <a:p>
            <a:pPr>
              <a:lnSpc>
                <a:spcPct val="80000"/>
              </a:lnSpc>
              <a:buFont typeface="Wingdings" panose="05000000000000000000" pitchFamily="2" charset="2"/>
              <a:buNone/>
            </a:pPr>
            <a:r>
              <a:rPr lang="en-US" altLang="zh-CN" sz="1200"/>
              <a:t>if ( pos&lt;0 )  return -1;      /* </a:t>
            </a:r>
            <a:r>
              <a:rPr lang="zh-CN" altLang="en-US" sz="1200"/>
              <a:t>如果</a:t>
            </a:r>
            <a:r>
              <a:rPr lang="en-US" altLang="zh-CN" sz="1200"/>
              <a:t>x</a:t>
            </a:r>
            <a:r>
              <a:rPr lang="zh-CN" altLang="en-US" sz="1200"/>
              <a:t>不属于</a:t>
            </a:r>
            <a:r>
              <a:rPr lang="en-US" altLang="zh-CN" sz="1200"/>
              <a:t>SS</a:t>
            </a:r>
            <a:r>
              <a:rPr lang="zh-CN" altLang="en-US" sz="1200"/>
              <a:t>中任一子集，则返回</a:t>
            </a:r>
            <a:r>
              <a:rPr lang="en-US" altLang="zh-CN" sz="1200"/>
              <a:t>-1 */</a:t>
            </a:r>
          </a:p>
          <a:p>
            <a:pPr>
              <a:lnSpc>
                <a:spcPct val="80000"/>
              </a:lnSpc>
              <a:buFont typeface="Wingdings" panose="05000000000000000000" pitchFamily="2" charset="2"/>
              <a:buNone/>
            </a:pPr>
            <a:r>
              <a:rPr lang="en-US" altLang="zh-CN" sz="1200"/>
              <a:t>i=pos;                   /* </a:t>
            </a:r>
            <a:r>
              <a:rPr lang="zh-CN" altLang="en-US" sz="1200"/>
              <a:t>从</a:t>
            </a:r>
            <a:r>
              <a:rPr lang="en-US" altLang="zh-CN" sz="1200"/>
              <a:t>pos</a:t>
            </a:r>
            <a:r>
              <a:rPr lang="zh-CN" altLang="en-US" sz="1200"/>
              <a:t>开始，沿着双亲指针查找根结点 *</a:t>
            </a:r>
            <a:r>
              <a:rPr lang="en-US" altLang="zh-CN" sz="1200"/>
              <a:t>/</a:t>
            </a:r>
          </a:p>
          <a:p>
            <a:pPr>
              <a:lnSpc>
                <a:spcPct val="80000"/>
              </a:lnSpc>
              <a:buFont typeface="Wingdings" panose="05000000000000000000" pitchFamily="2" charset="2"/>
              <a:buNone/>
            </a:pPr>
            <a:r>
              <a:rPr lang="en-US" altLang="zh-CN" sz="1200"/>
              <a:t>while ( SS-&gt;tree[i].parent &gt; 0 )  </a:t>
            </a:r>
          </a:p>
          <a:p>
            <a:pPr>
              <a:lnSpc>
                <a:spcPct val="80000"/>
              </a:lnSpc>
              <a:buFont typeface="Wingdings" panose="05000000000000000000" pitchFamily="2" charset="2"/>
              <a:buNone/>
            </a:pPr>
            <a:r>
              <a:rPr lang="en-US" altLang="zh-CN" sz="1200"/>
              <a:t>  i= SS-&gt;tree[i].parent ;</a:t>
            </a:r>
          </a:p>
          <a:p>
            <a:pPr>
              <a:lnSpc>
                <a:spcPct val="80000"/>
              </a:lnSpc>
              <a:buFont typeface="Wingdings" panose="05000000000000000000" pitchFamily="2" charset="2"/>
              <a:buNone/>
            </a:pPr>
            <a:r>
              <a:rPr lang="en-US" altLang="zh-CN" sz="1200"/>
              <a:t>root=i;         /*  </a:t>
            </a:r>
            <a:r>
              <a:rPr lang="zh-CN" altLang="en-US" sz="1200"/>
              <a:t>记录</a:t>
            </a:r>
            <a:r>
              <a:rPr lang="en-US" altLang="zh-CN" sz="1200"/>
              <a:t>x</a:t>
            </a:r>
            <a:r>
              <a:rPr lang="zh-CN" altLang="en-US" sz="1200"/>
              <a:t>所在子集树的根结点下标  *</a:t>
            </a:r>
            <a:r>
              <a:rPr lang="en-US" altLang="zh-CN" sz="1200"/>
              <a:t>/</a:t>
            </a:r>
          </a:p>
          <a:p>
            <a:pPr>
              <a:lnSpc>
                <a:spcPct val="80000"/>
              </a:lnSpc>
              <a:buFont typeface="Wingdings" panose="05000000000000000000" pitchFamily="2" charset="2"/>
              <a:buNone/>
            </a:pPr>
            <a:r>
              <a:rPr lang="en-US" altLang="zh-CN" sz="1200"/>
              <a:t>i=pos;         /* </a:t>
            </a:r>
            <a:r>
              <a:rPr lang="zh-CN" altLang="en-US" sz="1200"/>
              <a:t>从</a:t>
            </a:r>
            <a:r>
              <a:rPr lang="en-US" altLang="zh-CN" sz="1200"/>
              <a:t>pos</a:t>
            </a:r>
            <a:r>
              <a:rPr lang="zh-CN" altLang="en-US" sz="1200"/>
              <a:t>开始，将</a:t>
            </a:r>
            <a:r>
              <a:rPr lang="en-US" altLang="zh-CN" sz="1200"/>
              <a:t>x</a:t>
            </a:r>
            <a:r>
              <a:rPr lang="zh-CN" altLang="en-US" sz="1200"/>
              <a:t>及</a:t>
            </a:r>
            <a:r>
              <a:rPr lang="en-US" altLang="zh-CN" sz="1200"/>
              <a:t>x</a:t>
            </a:r>
            <a:r>
              <a:rPr lang="zh-CN" altLang="en-US" sz="1200"/>
              <a:t>的所有祖先（除了</a:t>
            </a:r>
            <a:r>
              <a:rPr lang="en-US" altLang="zh-CN" sz="1200"/>
              <a:t>root</a:t>
            </a:r>
            <a:r>
              <a:rPr lang="zh-CN" altLang="en-US" sz="1200"/>
              <a:t>）均改为</a:t>
            </a:r>
            <a:r>
              <a:rPr lang="en-US" altLang="zh-CN" sz="1200"/>
              <a:t>root</a:t>
            </a:r>
            <a:r>
              <a:rPr lang="zh-CN" altLang="en-US" sz="1200"/>
              <a:t>的子结点 *</a:t>
            </a:r>
            <a:r>
              <a:rPr lang="en-US" altLang="zh-CN" sz="1200"/>
              <a:t>/</a:t>
            </a:r>
          </a:p>
          <a:p>
            <a:pPr>
              <a:lnSpc>
                <a:spcPct val="80000"/>
              </a:lnSpc>
              <a:buFont typeface="Wingdings" panose="05000000000000000000" pitchFamily="2" charset="2"/>
              <a:buNone/>
            </a:pPr>
            <a:r>
              <a:rPr lang="en-US" altLang="zh-CN" sz="1200"/>
              <a:t>while ( i !=root )</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  temp= SS-&gt;tree[i].parent ;</a:t>
            </a:r>
          </a:p>
          <a:p>
            <a:pPr>
              <a:lnSpc>
                <a:spcPct val="80000"/>
              </a:lnSpc>
              <a:buFont typeface="Wingdings" panose="05000000000000000000" pitchFamily="2" charset="2"/>
              <a:buNone/>
            </a:pPr>
            <a:r>
              <a:rPr lang="en-US" altLang="zh-CN" sz="1200"/>
              <a:t>  SS-&gt;tree[i].parent = root;</a:t>
            </a:r>
          </a:p>
          <a:p>
            <a:pPr>
              <a:lnSpc>
                <a:spcPct val="80000"/>
              </a:lnSpc>
              <a:buFont typeface="Wingdings" panose="05000000000000000000" pitchFamily="2" charset="2"/>
              <a:buNone/>
            </a:pPr>
            <a:r>
              <a:rPr lang="en-US" altLang="zh-CN" sz="1200"/>
              <a:t>  i= temp ;</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return  root;              /* </a:t>
            </a:r>
            <a:r>
              <a:rPr lang="zh-CN" altLang="en-US" sz="1200"/>
              <a:t>返回</a:t>
            </a:r>
            <a:r>
              <a:rPr lang="en-US" altLang="zh-CN" sz="1200"/>
              <a:t>x</a:t>
            </a:r>
            <a:r>
              <a:rPr lang="zh-CN" altLang="en-US" sz="1200"/>
              <a:t>所在子集树的根结点下标 *</a:t>
            </a:r>
            <a:r>
              <a:rPr lang="en-US" altLang="zh-CN" sz="1200"/>
              <a:t>/</a:t>
            </a:r>
          </a:p>
          <a:p>
            <a:pPr>
              <a:lnSpc>
                <a:spcPct val="80000"/>
              </a:lnSpc>
              <a:buFont typeface="Wingdings" panose="05000000000000000000" pitchFamily="2" charset="2"/>
              <a:buNone/>
            </a:pPr>
            <a:r>
              <a:rPr lang="en-US" altLang="zh-CN" sz="1200"/>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B948FC8D-C06A-4642-AF8E-719B0B247DCD}"/>
              </a:ext>
            </a:extLst>
          </p:cNvPr>
          <p:cNvSpPr>
            <a:spLocks noGrp="1" noChangeArrowheads="1"/>
          </p:cNvSpPr>
          <p:nvPr>
            <p:ph type="title"/>
          </p:nvPr>
        </p:nvSpPr>
        <p:spPr/>
        <p:txBody>
          <a:bodyPr/>
          <a:lstStyle/>
          <a:p>
            <a:r>
              <a:rPr lang="zh-CN" altLang="en-US" sz="4000" b="1"/>
              <a:t>并查集应用举例：等价类划分</a:t>
            </a:r>
            <a:br>
              <a:rPr lang="zh-CN" altLang="en-US" sz="4000" b="1"/>
            </a:br>
            <a:endParaRPr lang="zh-CN" altLang="en-US" sz="4000" b="1"/>
          </a:p>
        </p:txBody>
      </p:sp>
      <p:sp>
        <p:nvSpPr>
          <p:cNvPr id="179203" name="Rectangle 3">
            <a:extLst>
              <a:ext uri="{FF2B5EF4-FFF2-40B4-BE49-F238E27FC236}">
                <a16:creationId xmlns:a16="http://schemas.microsoft.com/office/drawing/2014/main" id="{81D2E3C8-70E3-42EF-BD9D-D9CD13FAFF79}"/>
              </a:ext>
            </a:extLst>
          </p:cNvPr>
          <p:cNvSpPr>
            <a:spLocks noGrp="1" noChangeArrowheads="1"/>
          </p:cNvSpPr>
          <p:nvPr>
            <p:ph idx="1"/>
          </p:nvPr>
        </p:nvSpPr>
        <p:spPr/>
        <p:txBody>
          <a:bodyPr/>
          <a:lstStyle/>
          <a:p>
            <a:pPr>
              <a:lnSpc>
                <a:spcPct val="80000"/>
              </a:lnSpc>
            </a:pPr>
            <a:r>
              <a:rPr lang="zh-CN" altLang="en-US" sz="2000"/>
              <a:t>等价关系是一种常见关系，可以用等价关系将一个集合划分为若干等价类。假设集合</a:t>
            </a:r>
            <a:r>
              <a:rPr lang="en-US" altLang="zh-CN" sz="2000"/>
              <a:t>S</a:t>
            </a:r>
            <a:r>
              <a:rPr lang="zh-CN" altLang="en-US" sz="2000"/>
              <a:t>有</a:t>
            </a:r>
            <a:r>
              <a:rPr lang="en-US" altLang="zh-CN" sz="2000"/>
              <a:t>n</a:t>
            </a:r>
            <a:r>
              <a:rPr lang="zh-CN" altLang="en-US" sz="2000"/>
              <a:t>个元素，</a:t>
            </a:r>
            <a:r>
              <a:rPr lang="en-US" altLang="zh-CN" sz="2000"/>
              <a:t>S</a:t>
            </a:r>
            <a:r>
              <a:rPr lang="zh-CN" altLang="en-US" sz="2000"/>
              <a:t>上有一个等价关系</a:t>
            </a:r>
            <a:r>
              <a:rPr lang="en-US" altLang="zh-CN" sz="2000"/>
              <a:t>R</a:t>
            </a:r>
            <a:r>
              <a:rPr lang="zh-CN" altLang="en-US" sz="2000"/>
              <a:t>，</a:t>
            </a:r>
            <a:r>
              <a:rPr lang="en-US" altLang="zh-CN" sz="2000"/>
              <a:t>R</a:t>
            </a:r>
            <a:r>
              <a:rPr lang="zh-CN" altLang="en-US" sz="2000"/>
              <a:t>中包含</a:t>
            </a:r>
            <a:r>
              <a:rPr lang="en-US" altLang="zh-CN" sz="2000"/>
              <a:t>m</a:t>
            </a:r>
            <a:r>
              <a:rPr lang="zh-CN" altLang="en-US" sz="2000"/>
              <a:t>个序偶</a:t>
            </a:r>
            <a:r>
              <a:rPr lang="en-US" altLang="zh-CN" sz="2000"/>
              <a:t>&lt;x, y&gt;</a:t>
            </a:r>
            <a:r>
              <a:rPr lang="zh-CN" altLang="en-US" sz="2000"/>
              <a:t>，（</a:t>
            </a:r>
            <a:r>
              <a:rPr lang="en-US" altLang="zh-CN" sz="2000"/>
              <a:t>x, y∈S</a:t>
            </a:r>
            <a:r>
              <a:rPr lang="zh-CN" altLang="en-US" sz="2000"/>
              <a:t>），则可以用下述算法求</a:t>
            </a:r>
            <a:r>
              <a:rPr lang="en-US" altLang="zh-CN" sz="2000"/>
              <a:t>S</a:t>
            </a:r>
            <a:r>
              <a:rPr lang="zh-CN" altLang="en-US" sz="2000"/>
              <a:t>的</a:t>
            </a:r>
            <a:r>
              <a:rPr lang="en-US" altLang="zh-CN" sz="2000"/>
              <a:t>R</a:t>
            </a:r>
            <a:r>
              <a:rPr lang="zh-CN" altLang="en-US" sz="2000"/>
              <a:t>等价类划分：</a:t>
            </a:r>
          </a:p>
          <a:p>
            <a:pPr>
              <a:lnSpc>
                <a:spcPct val="80000"/>
              </a:lnSpc>
            </a:pPr>
            <a:r>
              <a:rPr lang="zh-CN" altLang="en-US" sz="2000"/>
              <a:t>用</a:t>
            </a:r>
            <a:r>
              <a:rPr lang="en-US" altLang="zh-CN" sz="2000"/>
              <a:t>S</a:t>
            </a:r>
            <a:r>
              <a:rPr lang="zh-CN" altLang="en-US" sz="2000"/>
              <a:t>中的</a:t>
            </a:r>
            <a:r>
              <a:rPr lang="en-US" altLang="zh-CN" sz="2000"/>
              <a:t>n</a:t>
            </a:r>
            <a:r>
              <a:rPr lang="zh-CN" altLang="en-US" sz="2000"/>
              <a:t>个元素分别构造</a:t>
            </a:r>
            <a:r>
              <a:rPr lang="en-US" altLang="zh-CN" sz="2000"/>
              <a:t>n</a:t>
            </a:r>
            <a:r>
              <a:rPr lang="zh-CN" altLang="en-US" sz="2000"/>
              <a:t>个单元素子集，记作</a:t>
            </a:r>
            <a:r>
              <a:rPr lang="en-US" altLang="zh-CN" sz="2000"/>
              <a:t>S0</a:t>
            </a:r>
            <a:r>
              <a:rPr lang="zh-CN" altLang="en-US" sz="2000"/>
              <a:t>，</a:t>
            </a:r>
            <a:r>
              <a:rPr lang="en-US" altLang="zh-CN" sz="2000"/>
              <a:t>S1</a:t>
            </a:r>
            <a:r>
              <a:rPr lang="zh-CN" altLang="en-US" sz="2000"/>
              <a:t>，</a:t>
            </a:r>
            <a:r>
              <a:rPr lang="en-US" altLang="zh-CN" sz="2000"/>
              <a:t>…</a:t>
            </a:r>
            <a:r>
              <a:rPr lang="zh-CN" altLang="en-US" sz="2000"/>
              <a:t>，</a:t>
            </a:r>
            <a:r>
              <a:rPr lang="en-US" altLang="zh-CN" sz="2000"/>
              <a:t>Sn-1</a:t>
            </a:r>
            <a:r>
              <a:rPr lang="zh-CN" altLang="en-US" sz="2000"/>
              <a:t>。</a:t>
            </a:r>
          </a:p>
          <a:p>
            <a:pPr>
              <a:lnSpc>
                <a:spcPct val="80000"/>
              </a:lnSpc>
            </a:pPr>
            <a:r>
              <a:rPr lang="zh-CN" altLang="en-US" sz="2000"/>
              <a:t>循环读入</a:t>
            </a:r>
            <a:r>
              <a:rPr lang="en-US" altLang="zh-CN" sz="2000"/>
              <a:t>m</a:t>
            </a:r>
            <a:r>
              <a:rPr lang="zh-CN" altLang="en-US" sz="2000"/>
              <a:t>个序偶，对每个读入的序偶</a:t>
            </a:r>
            <a:r>
              <a:rPr lang="en-US" altLang="zh-CN" sz="2000"/>
              <a:t>&lt;x, y&gt;</a:t>
            </a:r>
            <a:r>
              <a:rPr lang="zh-CN" altLang="en-US" sz="2000"/>
              <a:t>，做如下处理：</a:t>
            </a:r>
          </a:p>
          <a:p>
            <a:pPr lvl="1">
              <a:lnSpc>
                <a:spcPct val="80000"/>
              </a:lnSpc>
            </a:pPr>
            <a:r>
              <a:rPr lang="zh-CN" altLang="en-US" sz="1800"/>
              <a:t>首先确定</a:t>
            </a:r>
            <a:r>
              <a:rPr lang="en-US" altLang="zh-CN" sz="1800"/>
              <a:t>x</a:t>
            </a:r>
            <a:r>
              <a:rPr lang="zh-CN" altLang="en-US" sz="1800"/>
              <a:t>所属的子集</a:t>
            </a:r>
            <a:r>
              <a:rPr lang="en-US" altLang="zh-CN" sz="1800"/>
              <a:t>Si</a:t>
            </a:r>
            <a:r>
              <a:rPr lang="zh-CN" altLang="en-US" sz="1800"/>
              <a:t>，</a:t>
            </a:r>
            <a:r>
              <a:rPr lang="en-US" altLang="zh-CN" sz="1800"/>
              <a:t>y</a:t>
            </a:r>
            <a:r>
              <a:rPr lang="zh-CN" altLang="en-US" sz="1800"/>
              <a:t>所属的子集</a:t>
            </a:r>
            <a:r>
              <a:rPr lang="en-US" altLang="zh-CN" sz="1800"/>
              <a:t>Sj </a:t>
            </a:r>
            <a:r>
              <a:rPr lang="zh-CN" altLang="en-US" sz="1800"/>
              <a:t>；</a:t>
            </a:r>
          </a:p>
          <a:p>
            <a:pPr lvl="1">
              <a:lnSpc>
                <a:spcPct val="80000"/>
              </a:lnSpc>
            </a:pPr>
            <a:r>
              <a:rPr lang="zh-CN" altLang="en-US" sz="1800"/>
              <a:t>若</a:t>
            </a:r>
            <a:r>
              <a:rPr lang="en-US" altLang="zh-CN" sz="1800"/>
              <a:t>Si≠Sj</a:t>
            </a:r>
            <a:r>
              <a:rPr lang="zh-CN" altLang="en-US" sz="1800"/>
              <a:t>，则将</a:t>
            </a:r>
            <a:r>
              <a:rPr lang="en-US" altLang="zh-CN" sz="1800"/>
              <a:t>Sj</a:t>
            </a:r>
            <a:r>
              <a:rPr lang="zh-CN" altLang="en-US" sz="1800"/>
              <a:t>并入</a:t>
            </a:r>
            <a:r>
              <a:rPr lang="en-US" altLang="zh-CN" sz="1800"/>
              <a:t>Si</a:t>
            </a:r>
            <a:r>
              <a:rPr lang="zh-CN" altLang="en-US" sz="1800"/>
              <a:t>（或将</a:t>
            </a:r>
            <a:r>
              <a:rPr lang="en-US" altLang="zh-CN" sz="1800"/>
              <a:t>Si</a:t>
            </a:r>
            <a:r>
              <a:rPr lang="zh-CN" altLang="en-US" sz="1800"/>
              <a:t>并入</a:t>
            </a:r>
            <a:r>
              <a:rPr lang="en-US" altLang="zh-CN" sz="1800"/>
              <a:t>Sj</a:t>
            </a:r>
            <a:r>
              <a:rPr lang="zh-CN" altLang="en-US" sz="1800"/>
              <a:t>）。</a:t>
            </a:r>
          </a:p>
          <a:p>
            <a:pPr>
              <a:lnSpc>
                <a:spcPct val="80000"/>
              </a:lnSpc>
            </a:pPr>
            <a:r>
              <a:rPr lang="zh-CN" altLang="en-US" sz="2000"/>
              <a:t>循环结束后，</a:t>
            </a:r>
            <a:r>
              <a:rPr lang="en-US" altLang="zh-CN" sz="2000"/>
              <a:t>S0</a:t>
            </a:r>
            <a:r>
              <a:rPr lang="zh-CN" altLang="en-US" sz="2000"/>
              <a:t>，</a:t>
            </a:r>
            <a:r>
              <a:rPr lang="en-US" altLang="zh-CN" sz="2000"/>
              <a:t>S1</a:t>
            </a:r>
            <a:r>
              <a:rPr lang="zh-CN" altLang="en-US" sz="2000"/>
              <a:t>，</a:t>
            </a:r>
            <a:r>
              <a:rPr lang="en-US" altLang="zh-CN" sz="2000"/>
              <a:t>…</a:t>
            </a:r>
            <a:r>
              <a:rPr lang="zh-CN" altLang="en-US" sz="2000"/>
              <a:t>，</a:t>
            </a:r>
            <a:r>
              <a:rPr lang="en-US" altLang="zh-CN" sz="2000"/>
              <a:t>Sn-1</a:t>
            </a:r>
            <a:r>
              <a:rPr lang="zh-CN" altLang="en-US" sz="2000"/>
              <a:t>中所有非空子集即为</a:t>
            </a:r>
            <a:r>
              <a:rPr lang="en-US" altLang="zh-CN" sz="2000"/>
              <a:t>S</a:t>
            </a:r>
            <a:r>
              <a:rPr lang="zh-CN" altLang="en-US" sz="2000"/>
              <a:t>的</a:t>
            </a:r>
            <a:r>
              <a:rPr lang="en-US" altLang="zh-CN" sz="2000"/>
              <a:t>R</a:t>
            </a:r>
            <a:r>
              <a:rPr lang="zh-CN" altLang="en-US" sz="2000"/>
              <a:t>等价类。</a:t>
            </a:r>
          </a:p>
          <a:p>
            <a:pPr>
              <a:lnSpc>
                <a:spcPct val="80000"/>
              </a:lnSpc>
            </a:pPr>
            <a:r>
              <a:rPr lang="zh-CN" altLang="en-US" sz="2000"/>
              <a:t>    显然，可以借助并查集实现上述算法。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0E3FE09A-2643-4291-8BE1-3C3C07C61151}"/>
              </a:ext>
            </a:extLst>
          </p:cNvPr>
          <p:cNvSpPr>
            <a:spLocks noGrp="1" noChangeArrowheads="1"/>
          </p:cNvSpPr>
          <p:nvPr>
            <p:ph type="title"/>
          </p:nvPr>
        </p:nvSpPr>
        <p:spPr/>
        <p:txBody>
          <a:bodyPr/>
          <a:lstStyle/>
          <a:p>
            <a:endParaRPr lang="zh-CN" altLang="zh-CN"/>
          </a:p>
        </p:txBody>
      </p:sp>
      <p:sp>
        <p:nvSpPr>
          <p:cNvPr id="180227" name="Rectangle 3">
            <a:extLst>
              <a:ext uri="{FF2B5EF4-FFF2-40B4-BE49-F238E27FC236}">
                <a16:creationId xmlns:a16="http://schemas.microsoft.com/office/drawing/2014/main" id="{04C26B49-9F45-4F97-B218-21C471124E75}"/>
              </a:ext>
            </a:extLst>
          </p:cNvPr>
          <p:cNvSpPr>
            <a:spLocks noGrp="1" noChangeArrowheads="1"/>
          </p:cNvSpPr>
          <p:nvPr>
            <p:ph idx="1"/>
          </p:nvPr>
        </p:nvSpPr>
        <p:spPr/>
        <p:txBody>
          <a:bodyPr/>
          <a:lstStyle/>
          <a:p>
            <a:r>
              <a:rPr lang="zh-CN" altLang="en-US" b="1"/>
              <a:t>例</a:t>
            </a:r>
            <a:r>
              <a:rPr lang="en-US" altLang="zh-CN" b="1"/>
              <a:t>6-8 </a:t>
            </a:r>
            <a:r>
              <a:rPr lang="en-US" altLang="zh-CN"/>
              <a:t> </a:t>
            </a:r>
            <a:r>
              <a:rPr lang="zh-CN" altLang="en-US"/>
              <a:t>已知集合</a:t>
            </a:r>
            <a:r>
              <a:rPr lang="en-US" altLang="zh-CN"/>
              <a:t>S = { A, B, C, D, E, F, G, H, I }</a:t>
            </a:r>
            <a:r>
              <a:rPr lang="zh-CN" altLang="en-US"/>
              <a:t>，</a:t>
            </a:r>
            <a:r>
              <a:rPr lang="en-US" altLang="zh-CN"/>
              <a:t>S</a:t>
            </a:r>
            <a:r>
              <a:rPr lang="zh-CN" altLang="en-US"/>
              <a:t>上有一个等价关系</a:t>
            </a:r>
            <a:r>
              <a:rPr lang="en-US" altLang="zh-CN"/>
              <a:t>R</a:t>
            </a:r>
            <a:r>
              <a:rPr lang="zh-CN" altLang="en-US"/>
              <a:t>，</a:t>
            </a:r>
            <a:r>
              <a:rPr lang="en-US" altLang="zh-CN"/>
              <a:t>R = { &lt;A, B&gt;, &lt;A, C&gt;, &lt;D, E&gt;, &lt;D, F&gt;, &lt;D, G&gt;, &lt;H, I&gt; , ……}</a:t>
            </a:r>
            <a:r>
              <a:rPr lang="zh-CN" altLang="en-US"/>
              <a:t>，试给出读入前</a:t>
            </a:r>
            <a:r>
              <a:rPr lang="en-US" altLang="zh-CN"/>
              <a:t>6</a:t>
            </a:r>
            <a:r>
              <a:rPr lang="zh-CN" altLang="en-US"/>
              <a:t>个序偶后的划分结果。</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a:extLst>
              <a:ext uri="{FF2B5EF4-FFF2-40B4-BE49-F238E27FC236}">
                <a16:creationId xmlns:a16="http://schemas.microsoft.com/office/drawing/2014/main" id="{6689EE45-F644-4D52-8013-83B9F19DB86E}"/>
              </a:ext>
            </a:extLst>
          </p:cNvPr>
          <p:cNvSpPr>
            <a:spLocks noGrp="1" noChangeArrowheads="1"/>
          </p:cNvSpPr>
          <p:nvPr>
            <p:ph idx="1"/>
          </p:nvPr>
        </p:nvSpPr>
        <p:spPr>
          <a:xfrm>
            <a:off x="1992314" y="836613"/>
            <a:ext cx="8370887" cy="5524500"/>
          </a:xfrm>
        </p:spPr>
        <p:txBody>
          <a:bodyPr>
            <a:normAutofit lnSpcReduction="10000"/>
          </a:bodyPr>
          <a:lstStyle/>
          <a:p>
            <a:pPr>
              <a:lnSpc>
                <a:spcPct val="80000"/>
              </a:lnSpc>
              <a:buFont typeface="Wingdings" panose="05000000000000000000" pitchFamily="2" charset="2"/>
              <a:buNone/>
            </a:pPr>
            <a:r>
              <a:rPr lang="zh-CN" altLang="en-US" sz="1800"/>
              <a:t>首先通过并查集的初始化操作，用</a:t>
            </a:r>
            <a:r>
              <a:rPr lang="en-US" altLang="zh-CN" sz="1800"/>
              <a:t>S</a:t>
            </a:r>
            <a:r>
              <a:rPr lang="zh-CN" altLang="en-US" sz="1800"/>
              <a:t>中的</a:t>
            </a:r>
            <a:r>
              <a:rPr lang="en-US" altLang="zh-CN" sz="1800"/>
              <a:t>9</a:t>
            </a:r>
            <a:r>
              <a:rPr lang="zh-CN" altLang="en-US" sz="1800"/>
              <a:t>个元素构造</a:t>
            </a:r>
            <a:r>
              <a:rPr lang="en-US" altLang="zh-CN" sz="1800"/>
              <a:t>9</a:t>
            </a:r>
            <a:r>
              <a:rPr lang="zh-CN" altLang="en-US" sz="1800"/>
              <a:t>个单根树，对应如下</a:t>
            </a:r>
            <a:r>
              <a:rPr lang="en-US" altLang="zh-CN" sz="1800"/>
              <a:t>9</a:t>
            </a:r>
            <a:r>
              <a:rPr lang="zh-CN" altLang="en-US" sz="1800"/>
              <a:t>个单元素子集：</a:t>
            </a:r>
          </a:p>
          <a:p>
            <a:pPr>
              <a:lnSpc>
                <a:spcPct val="80000"/>
              </a:lnSpc>
              <a:buFont typeface="Wingdings" panose="05000000000000000000" pitchFamily="2" charset="2"/>
              <a:buNone/>
            </a:pPr>
            <a:r>
              <a:rPr lang="zh-CN" altLang="en-US" sz="1800"/>
              <a:t>   </a:t>
            </a:r>
            <a:r>
              <a:rPr lang="en-US" altLang="zh-CN" sz="1800"/>
              <a:t>S0= { A }</a:t>
            </a:r>
            <a:r>
              <a:rPr lang="zh-CN" altLang="en-US" sz="1800"/>
              <a:t>，</a:t>
            </a:r>
            <a:r>
              <a:rPr lang="en-US" altLang="zh-CN" sz="1800"/>
              <a:t>S1= { B }</a:t>
            </a:r>
            <a:r>
              <a:rPr lang="zh-CN" altLang="en-US" sz="1800"/>
              <a:t>，</a:t>
            </a:r>
            <a:r>
              <a:rPr lang="en-US" altLang="zh-CN" sz="1800"/>
              <a:t>S2= { C }</a:t>
            </a:r>
            <a:r>
              <a:rPr lang="zh-CN" altLang="en-US" sz="1800"/>
              <a:t>，</a:t>
            </a:r>
            <a:r>
              <a:rPr lang="en-US" altLang="zh-CN" sz="1800"/>
              <a:t>S3= { D }</a:t>
            </a:r>
            <a:r>
              <a:rPr lang="zh-CN" altLang="en-US" sz="1800"/>
              <a:t>，</a:t>
            </a:r>
            <a:r>
              <a:rPr lang="en-US" altLang="zh-CN" sz="1800"/>
              <a:t>S4= { E }</a:t>
            </a:r>
            <a:r>
              <a:rPr lang="zh-CN" altLang="en-US" sz="1800"/>
              <a:t>，</a:t>
            </a:r>
          </a:p>
          <a:p>
            <a:pPr>
              <a:lnSpc>
                <a:spcPct val="80000"/>
              </a:lnSpc>
              <a:buFont typeface="Wingdings" panose="05000000000000000000" pitchFamily="2" charset="2"/>
              <a:buNone/>
            </a:pPr>
            <a:r>
              <a:rPr lang="zh-CN" altLang="en-US" sz="1800"/>
              <a:t>       </a:t>
            </a:r>
            <a:r>
              <a:rPr lang="pt-BR" altLang="zh-CN" sz="1800"/>
              <a:t>S5= { F }</a:t>
            </a:r>
            <a:r>
              <a:rPr lang="zh-CN" altLang="pt-BR" sz="1800"/>
              <a:t>，</a:t>
            </a:r>
            <a:r>
              <a:rPr lang="pt-BR" altLang="zh-CN" sz="1800"/>
              <a:t>S6= { G }</a:t>
            </a:r>
            <a:r>
              <a:rPr lang="zh-CN" altLang="pt-BR" sz="1800"/>
              <a:t>，</a:t>
            </a:r>
            <a:r>
              <a:rPr lang="pt-BR" altLang="zh-CN" sz="1800"/>
              <a:t>S7= { H }</a:t>
            </a:r>
            <a:r>
              <a:rPr lang="zh-CN" altLang="pt-BR" sz="1800"/>
              <a:t>，</a:t>
            </a:r>
            <a:r>
              <a:rPr lang="pt-BR" altLang="zh-CN" sz="1800"/>
              <a:t>S8= { I }</a:t>
            </a:r>
            <a:r>
              <a:rPr lang="zh-CN" altLang="pt-BR" sz="1800"/>
              <a:t>。</a:t>
            </a:r>
          </a:p>
          <a:p>
            <a:pPr>
              <a:lnSpc>
                <a:spcPct val="80000"/>
              </a:lnSpc>
              <a:buFont typeface="Wingdings" panose="05000000000000000000" pitchFamily="2" charset="2"/>
              <a:buNone/>
            </a:pPr>
            <a:r>
              <a:rPr lang="zh-CN" altLang="pt-BR" sz="1800"/>
              <a:t>    然后循环读入每个序偶进行处理，其中前</a:t>
            </a:r>
            <a:r>
              <a:rPr lang="en-US" altLang="zh-CN" sz="1800"/>
              <a:t>6</a:t>
            </a:r>
            <a:r>
              <a:rPr lang="zh-CN" altLang="en-US" sz="1800"/>
              <a:t>个序偶的处理过程如下：</a:t>
            </a:r>
          </a:p>
          <a:p>
            <a:pPr>
              <a:lnSpc>
                <a:spcPct val="80000"/>
              </a:lnSpc>
              <a:buFont typeface="Wingdings" panose="05000000000000000000" pitchFamily="2" charset="2"/>
              <a:buNone/>
            </a:pPr>
            <a:r>
              <a:rPr lang="zh-CN" altLang="en-US" sz="1800"/>
              <a:t>读入序偶</a:t>
            </a:r>
            <a:r>
              <a:rPr lang="en-US" altLang="zh-CN" sz="1800"/>
              <a:t>&lt;A, B&gt;</a:t>
            </a:r>
            <a:r>
              <a:rPr lang="zh-CN" altLang="en-US" sz="1800"/>
              <a:t>，经过查找，</a:t>
            </a:r>
            <a:r>
              <a:rPr lang="en-US" altLang="zh-CN" sz="1800"/>
              <a:t>A</a:t>
            </a:r>
            <a:r>
              <a:rPr lang="zh-CN" altLang="en-US" sz="1800"/>
              <a:t>属于</a:t>
            </a:r>
            <a:r>
              <a:rPr lang="en-US" altLang="zh-CN" sz="1800"/>
              <a:t>S0</a:t>
            </a:r>
            <a:r>
              <a:rPr lang="zh-CN" altLang="en-US" sz="1800"/>
              <a:t>，</a:t>
            </a:r>
            <a:r>
              <a:rPr lang="en-US" altLang="zh-CN" sz="1800"/>
              <a:t>B</a:t>
            </a:r>
            <a:r>
              <a:rPr lang="zh-CN" altLang="en-US" sz="1800"/>
              <a:t>属于</a:t>
            </a:r>
            <a:r>
              <a:rPr lang="en-US" altLang="zh-CN" sz="1800"/>
              <a:t>S1</a:t>
            </a:r>
            <a:r>
              <a:rPr lang="zh-CN" altLang="en-US" sz="1800"/>
              <a:t>，且</a:t>
            </a:r>
            <a:r>
              <a:rPr lang="en-US" altLang="zh-CN" sz="1800"/>
              <a:t>S0≠S1</a:t>
            </a:r>
            <a:r>
              <a:rPr lang="zh-CN" altLang="en-US" sz="1800"/>
              <a:t>，所以将</a:t>
            </a:r>
            <a:r>
              <a:rPr lang="en-US" altLang="zh-CN" sz="1800"/>
              <a:t>S1</a:t>
            </a:r>
            <a:r>
              <a:rPr lang="zh-CN" altLang="en-US" sz="1800"/>
              <a:t>并入</a:t>
            </a:r>
            <a:r>
              <a:rPr lang="en-US" altLang="zh-CN" sz="1800"/>
              <a:t>S0</a:t>
            </a:r>
            <a:r>
              <a:rPr lang="zh-CN" altLang="en-US" sz="1800"/>
              <a:t>。此时</a:t>
            </a:r>
            <a:r>
              <a:rPr lang="en-US" altLang="zh-CN" sz="1800"/>
              <a:t>S0= { A , B }</a:t>
            </a:r>
            <a:r>
              <a:rPr lang="zh-CN" altLang="en-US" sz="1800"/>
              <a:t>，</a:t>
            </a:r>
            <a:r>
              <a:rPr lang="en-US" altLang="zh-CN" sz="1800"/>
              <a:t>S2= { C }</a:t>
            </a:r>
            <a:r>
              <a:rPr lang="zh-CN" altLang="en-US" sz="1800"/>
              <a:t>，</a:t>
            </a:r>
            <a:r>
              <a:rPr lang="en-US" altLang="zh-CN" sz="1800"/>
              <a:t>S3= { D }</a:t>
            </a:r>
            <a:r>
              <a:rPr lang="zh-CN" altLang="en-US" sz="1800"/>
              <a:t>，</a:t>
            </a:r>
            <a:r>
              <a:rPr lang="en-US" altLang="zh-CN" sz="1800"/>
              <a:t>S4= { E }</a:t>
            </a:r>
            <a:r>
              <a:rPr lang="zh-CN" altLang="en-US" sz="1800"/>
              <a:t>，</a:t>
            </a:r>
            <a:r>
              <a:rPr lang="en-US" altLang="zh-CN" sz="1800"/>
              <a:t>S5= { F }</a:t>
            </a:r>
            <a:r>
              <a:rPr lang="zh-CN" altLang="en-US" sz="1800"/>
              <a:t>，</a:t>
            </a:r>
            <a:r>
              <a:rPr lang="en-US" altLang="zh-CN" sz="1800"/>
              <a:t>S6= { G }</a:t>
            </a:r>
            <a:r>
              <a:rPr lang="zh-CN" altLang="en-US" sz="1800"/>
              <a:t>，</a:t>
            </a:r>
            <a:r>
              <a:rPr lang="en-US" altLang="zh-CN" sz="1800"/>
              <a:t>S7= { H }</a:t>
            </a:r>
            <a:r>
              <a:rPr lang="zh-CN" altLang="en-US" sz="1800"/>
              <a:t>，</a:t>
            </a:r>
            <a:r>
              <a:rPr lang="en-US" altLang="zh-CN" sz="1800"/>
              <a:t>S8= { I }</a:t>
            </a:r>
            <a:r>
              <a:rPr lang="zh-CN" altLang="en-US" sz="1800"/>
              <a:t>。</a:t>
            </a:r>
          </a:p>
          <a:p>
            <a:pPr>
              <a:lnSpc>
                <a:spcPct val="80000"/>
              </a:lnSpc>
              <a:buFont typeface="Wingdings" panose="05000000000000000000" pitchFamily="2" charset="2"/>
              <a:buNone/>
            </a:pPr>
            <a:r>
              <a:rPr lang="zh-CN" altLang="en-US" sz="1800"/>
              <a:t>读入序偶</a:t>
            </a:r>
            <a:r>
              <a:rPr lang="en-US" altLang="zh-CN" sz="1800"/>
              <a:t>&lt;A, C&gt;</a:t>
            </a:r>
            <a:r>
              <a:rPr lang="zh-CN" altLang="en-US" sz="1800"/>
              <a:t>，经过查找，</a:t>
            </a:r>
            <a:r>
              <a:rPr lang="en-US" altLang="zh-CN" sz="1800"/>
              <a:t>A</a:t>
            </a:r>
            <a:r>
              <a:rPr lang="zh-CN" altLang="en-US" sz="1800"/>
              <a:t>属于</a:t>
            </a:r>
            <a:r>
              <a:rPr lang="en-US" altLang="zh-CN" sz="1800"/>
              <a:t>S0</a:t>
            </a:r>
            <a:r>
              <a:rPr lang="zh-CN" altLang="en-US" sz="1800"/>
              <a:t>，</a:t>
            </a:r>
            <a:r>
              <a:rPr lang="en-US" altLang="zh-CN" sz="1800"/>
              <a:t>C</a:t>
            </a:r>
            <a:r>
              <a:rPr lang="zh-CN" altLang="en-US" sz="1800"/>
              <a:t>属于</a:t>
            </a:r>
            <a:r>
              <a:rPr lang="en-US" altLang="zh-CN" sz="1800"/>
              <a:t>S2</a:t>
            </a:r>
            <a:r>
              <a:rPr lang="zh-CN" altLang="en-US" sz="1800"/>
              <a:t>，且</a:t>
            </a:r>
            <a:r>
              <a:rPr lang="en-US" altLang="zh-CN" sz="1800"/>
              <a:t>S0≠S2</a:t>
            </a:r>
            <a:r>
              <a:rPr lang="zh-CN" altLang="en-US" sz="1800"/>
              <a:t>，所以将</a:t>
            </a:r>
            <a:r>
              <a:rPr lang="en-US" altLang="zh-CN" sz="1800"/>
              <a:t>S2</a:t>
            </a:r>
            <a:r>
              <a:rPr lang="zh-CN" altLang="en-US" sz="1800"/>
              <a:t>并入</a:t>
            </a:r>
            <a:r>
              <a:rPr lang="en-US" altLang="zh-CN" sz="1800"/>
              <a:t>S0</a:t>
            </a:r>
            <a:r>
              <a:rPr lang="zh-CN" altLang="en-US" sz="1800"/>
              <a:t>。此时</a:t>
            </a:r>
            <a:r>
              <a:rPr lang="en-US" altLang="zh-CN" sz="1800"/>
              <a:t>S0= { A , B, C }</a:t>
            </a:r>
            <a:r>
              <a:rPr lang="zh-CN" altLang="en-US" sz="1800"/>
              <a:t>，</a:t>
            </a:r>
            <a:r>
              <a:rPr lang="en-US" altLang="zh-CN" sz="1800"/>
              <a:t>S3= { D }</a:t>
            </a:r>
            <a:r>
              <a:rPr lang="zh-CN" altLang="en-US" sz="1800"/>
              <a:t>，</a:t>
            </a:r>
            <a:r>
              <a:rPr lang="en-US" altLang="zh-CN" sz="1800"/>
              <a:t>S4= { E }</a:t>
            </a:r>
            <a:r>
              <a:rPr lang="zh-CN" altLang="en-US" sz="1800"/>
              <a:t>，</a:t>
            </a:r>
            <a:r>
              <a:rPr lang="en-US" altLang="zh-CN" sz="1800"/>
              <a:t>S5= { F }</a:t>
            </a:r>
            <a:r>
              <a:rPr lang="zh-CN" altLang="en-US" sz="1800"/>
              <a:t>，</a:t>
            </a:r>
            <a:r>
              <a:rPr lang="en-US" altLang="zh-CN" sz="1800"/>
              <a:t>S6= { G }</a:t>
            </a:r>
            <a:r>
              <a:rPr lang="zh-CN" altLang="en-US" sz="1800"/>
              <a:t>，</a:t>
            </a:r>
            <a:r>
              <a:rPr lang="en-US" altLang="zh-CN" sz="1800"/>
              <a:t>S7= { H }</a:t>
            </a:r>
            <a:r>
              <a:rPr lang="zh-CN" altLang="en-US" sz="1800"/>
              <a:t>，</a:t>
            </a:r>
            <a:r>
              <a:rPr lang="en-US" altLang="zh-CN" sz="1800"/>
              <a:t>S8= { I }</a:t>
            </a:r>
            <a:r>
              <a:rPr lang="zh-CN" altLang="en-US" sz="1800"/>
              <a:t>。</a:t>
            </a:r>
          </a:p>
          <a:p>
            <a:pPr>
              <a:lnSpc>
                <a:spcPct val="80000"/>
              </a:lnSpc>
              <a:buFont typeface="Wingdings" panose="05000000000000000000" pitchFamily="2" charset="2"/>
              <a:buNone/>
            </a:pPr>
            <a:r>
              <a:rPr lang="zh-CN" altLang="en-US" sz="1800"/>
              <a:t>读入序偶</a:t>
            </a:r>
            <a:r>
              <a:rPr lang="en-US" altLang="zh-CN" sz="1800"/>
              <a:t>&lt;D, E&gt;</a:t>
            </a:r>
            <a:r>
              <a:rPr lang="zh-CN" altLang="en-US" sz="1800"/>
              <a:t>，经过查找，</a:t>
            </a:r>
            <a:r>
              <a:rPr lang="en-US" altLang="zh-CN" sz="1800"/>
              <a:t>D</a:t>
            </a:r>
            <a:r>
              <a:rPr lang="zh-CN" altLang="en-US" sz="1800"/>
              <a:t>属于</a:t>
            </a:r>
            <a:r>
              <a:rPr lang="en-US" altLang="zh-CN" sz="1800"/>
              <a:t>S3</a:t>
            </a:r>
            <a:r>
              <a:rPr lang="zh-CN" altLang="en-US" sz="1800"/>
              <a:t>，</a:t>
            </a:r>
            <a:r>
              <a:rPr lang="en-US" altLang="zh-CN" sz="1800"/>
              <a:t>E</a:t>
            </a:r>
            <a:r>
              <a:rPr lang="zh-CN" altLang="en-US" sz="1800"/>
              <a:t>属于</a:t>
            </a:r>
            <a:r>
              <a:rPr lang="en-US" altLang="zh-CN" sz="1800"/>
              <a:t>S4</a:t>
            </a:r>
            <a:r>
              <a:rPr lang="zh-CN" altLang="en-US" sz="1800"/>
              <a:t>，且</a:t>
            </a:r>
            <a:r>
              <a:rPr lang="en-US" altLang="zh-CN" sz="1800"/>
              <a:t>S3≠S4</a:t>
            </a:r>
            <a:r>
              <a:rPr lang="zh-CN" altLang="en-US" sz="1800"/>
              <a:t>，所以将</a:t>
            </a:r>
            <a:r>
              <a:rPr lang="en-US" altLang="zh-CN" sz="1800"/>
              <a:t>S4</a:t>
            </a:r>
            <a:r>
              <a:rPr lang="zh-CN" altLang="en-US" sz="1800"/>
              <a:t>并入</a:t>
            </a:r>
            <a:r>
              <a:rPr lang="en-US" altLang="zh-CN" sz="1800"/>
              <a:t>S3</a:t>
            </a:r>
            <a:r>
              <a:rPr lang="zh-CN" altLang="en-US" sz="1800"/>
              <a:t>。此时</a:t>
            </a:r>
            <a:r>
              <a:rPr lang="en-US" altLang="zh-CN" sz="1800"/>
              <a:t>S0= { A , B, C }</a:t>
            </a:r>
            <a:r>
              <a:rPr lang="zh-CN" altLang="en-US" sz="1800"/>
              <a:t>，</a:t>
            </a:r>
            <a:r>
              <a:rPr lang="en-US" altLang="zh-CN" sz="1800"/>
              <a:t>S3= { D, E }</a:t>
            </a:r>
            <a:r>
              <a:rPr lang="zh-CN" altLang="en-US" sz="1800"/>
              <a:t>，</a:t>
            </a:r>
            <a:r>
              <a:rPr lang="en-US" altLang="zh-CN" sz="1800"/>
              <a:t>S5= { F }</a:t>
            </a:r>
            <a:r>
              <a:rPr lang="zh-CN" altLang="en-US" sz="1800"/>
              <a:t>，</a:t>
            </a:r>
            <a:r>
              <a:rPr lang="en-US" altLang="zh-CN" sz="1800"/>
              <a:t>S6= { G }</a:t>
            </a:r>
            <a:r>
              <a:rPr lang="zh-CN" altLang="en-US" sz="1800"/>
              <a:t>，</a:t>
            </a:r>
            <a:r>
              <a:rPr lang="en-US" altLang="zh-CN" sz="1800"/>
              <a:t>S7= { H }</a:t>
            </a:r>
            <a:r>
              <a:rPr lang="zh-CN" altLang="en-US" sz="1800"/>
              <a:t>，</a:t>
            </a:r>
            <a:r>
              <a:rPr lang="en-US" altLang="zh-CN" sz="1800"/>
              <a:t>S8= { I }</a:t>
            </a:r>
            <a:r>
              <a:rPr lang="zh-CN" altLang="en-US" sz="1800"/>
              <a:t>。</a:t>
            </a:r>
          </a:p>
          <a:p>
            <a:pPr>
              <a:lnSpc>
                <a:spcPct val="80000"/>
              </a:lnSpc>
              <a:buFont typeface="Wingdings" panose="05000000000000000000" pitchFamily="2" charset="2"/>
              <a:buNone/>
            </a:pPr>
            <a:r>
              <a:rPr lang="zh-CN" altLang="en-US" sz="1800"/>
              <a:t>读入序偶</a:t>
            </a:r>
            <a:r>
              <a:rPr lang="en-US" altLang="zh-CN" sz="1800"/>
              <a:t>&lt;D, F&gt;</a:t>
            </a:r>
            <a:r>
              <a:rPr lang="zh-CN" altLang="en-US" sz="1800"/>
              <a:t>，经过查找，</a:t>
            </a:r>
            <a:r>
              <a:rPr lang="en-US" altLang="zh-CN" sz="1800"/>
              <a:t>D</a:t>
            </a:r>
            <a:r>
              <a:rPr lang="zh-CN" altLang="en-US" sz="1800"/>
              <a:t>属于</a:t>
            </a:r>
            <a:r>
              <a:rPr lang="en-US" altLang="zh-CN" sz="1800"/>
              <a:t>S3</a:t>
            </a:r>
            <a:r>
              <a:rPr lang="zh-CN" altLang="en-US" sz="1800"/>
              <a:t>，</a:t>
            </a:r>
            <a:r>
              <a:rPr lang="en-US" altLang="zh-CN" sz="1800"/>
              <a:t>F</a:t>
            </a:r>
            <a:r>
              <a:rPr lang="zh-CN" altLang="en-US" sz="1800"/>
              <a:t>属于</a:t>
            </a:r>
            <a:r>
              <a:rPr lang="en-US" altLang="zh-CN" sz="1800"/>
              <a:t>S5</a:t>
            </a:r>
            <a:r>
              <a:rPr lang="zh-CN" altLang="en-US" sz="1800"/>
              <a:t>，且</a:t>
            </a:r>
            <a:r>
              <a:rPr lang="en-US" altLang="zh-CN" sz="1800"/>
              <a:t>S3≠S5</a:t>
            </a:r>
            <a:r>
              <a:rPr lang="zh-CN" altLang="en-US" sz="1800"/>
              <a:t>，所以将</a:t>
            </a:r>
            <a:r>
              <a:rPr lang="en-US" altLang="zh-CN" sz="1800"/>
              <a:t>S5</a:t>
            </a:r>
            <a:r>
              <a:rPr lang="zh-CN" altLang="en-US" sz="1800"/>
              <a:t>并入</a:t>
            </a:r>
            <a:r>
              <a:rPr lang="en-US" altLang="zh-CN" sz="1800"/>
              <a:t>S3</a:t>
            </a:r>
            <a:r>
              <a:rPr lang="zh-CN" altLang="en-US" sz="1800"/>
              <a:t>。此时</a:t>
            </a:r>
            <a:r>
              <a:rPr lang="en-US" altLang="zh-CN" sz="1800"/>
              <a:t>S0= { A , B, C }</a:t>
            </a:r>
            <a:r>
              <a:rPr lang="zh-CN" altLang="en-US" sz="1800"/>
              <a:t>，</a:t>
            </a:r>
            <a:r>
              <a:rPr lang="en-US" altLang="zh-CN" sz="1800"/>
              <a:t>S3= { D, E, F }</a:t>
            </a:r>
            <a:r>
              <a:rPr lang="zh-CN" altLang="en-US" sz="1800"/>
              <a:t>，</a:t>
            </a:r>
            <a:r>
              <a:rPr lang="en-US" altLang="zh-CN" sz="1800"/>
              <a:t>S6= { G }</a:t>
            </a:r>
            <a:r>
              <a:rPr lang="zh-CN" altLang="en-US" sz="1800"/>
              <a:t>，</a:t>
            </a:r>
            <a:r>
              <a:rPr lang="en-US" altLang="zh-CN" sz="1800"/>
              <a:t>S7= { H }</a:t>
            </a:r>
            <a:r>
              <a:rPr lang="zh-CN" altLang="en-US" sz="1800"/>
              <a:t>，</a:t>
            </a:r>
            <a:r>
              <a:rPr lang="en-US" altLang="zh-CN" sz="1800"/>
              <a:t>S8= { I }</a:t>
            </a:r>
            <a:r>
              <a:rPr lang="zh-CN" altLang="en-US" sz="1800"/>
              <a:t>。</a:t>
            </a:r>
          </a:p>
          <a:p>
            <a:pPr>
              <a:lnSpc>
                <a:spcPct val="80000"/>
              </a:lnSpc>
              <a:buFont typeface="Wingdings" panose="05000000000000000000" pitchFamily="2" charset="2"/>
              <a:buNone/>
            </a:pPr>
            <a:r>
              <a:rPr lang="zh-CN" altLang="en-US" sz="1800"/>
              <a:t>读入序偶</a:t>
            </a:r>
            <a:r>
              <a:rPr lang="en-US" altLang="zh-CN" sz="1800"/>
              <a:t>&lt;D, G&gt;</a:t>
            </a:r>
            <a:r>
              <a:rPr lang="zh-CN" altLang="en-US" sz="1800"/>
              <a:t>，经过查找，</a:t>
            </a:r>
            <a:r>
              <a:rPr lang="en-US" altLang="zh-CN" sz="1800"/>
              <a:t>D</a:t>
            </a:r>
            <a:r>
              <a:rPr lang="zh-CN" altLang="en-US" sz="1800"/>
              <a:t>属于</a:t>
            </a:r>
            <a:r>
              <a:rPr lang="en-US" altLang="zh-CN" sz="1800"/>
              <a:t>S3</a:t>
            </a:r>
            <a:r>
              <a:rPr lang="zh-CN" altLang="en-US" sz="1800"/>
              <a:t>，</a:t>
            </a:r>
            <a:r>
              <a:rPr lang="en-US" altLang="zh-CN" sz="1800"/>
              <a:t>G</a:t>
            </a:r>
            <a:r>
              <a:rPr lang="zh-CN" altLang="en-US" sz="1800"/>
              <a:t>属于</a:t>
            </a:r>
            <a:r>
              <a:rPr lang="en-US" altLang="zh-CN" sz="1800"/>
              <a:t>S6</a:t>
            </a:r>
            <a:r>
              <a:rPr lang="zh-CN" altLang="en-US" sz="1800"/>
              <a:t>，且</a:t>
            </a:r>
            <a:r>
              <a:rPr lang="en-US" altLang="zh-CN" sz="1800"/>
              <a:t>S3≠S6</a:t>
            </a:r>
            <a:r>
              <a:rPr lang="zh-CN" altLang="en-US" sz="1800"/>
              <a:t>，所以将</a:t>
            </a:r>
            <a:r>
              <a:rPr lang="en-US" altLang="zh-CN" sz="1800"/>
              <a:t>S6</a:t>
            </a:r>
            <a:r>
              <a:rPr lang="zh-CN" altLang="en-US" sz="1800"/>
              <a:t>并入</a:t>
            </a:r>
            <a:r>
              <a:rPr lang="en-US" altLang="zh-CN" sz="1800"/>
              <a:t>S3</a:t>
            </a:r>
            <a:r>
              <a:rPr lang="zh-CN" altLang="en-US" sz="1800"/>
              <a:t>。此时</a:t>
            </a:r>
            <a:r>
              <a:rPr lang="en-US" altLang="zh-CN" sz="1800"/>
              <a:t>S0= { A , B, C }</a:t>
            </a:r>
            <a:r>
              <a:rPr lang="zh-CN" altLang="en-US" sz="1800"/>
              <a:t>，</a:t>
            </a:r>
            <a:r>
              <a:rPr lang="en-US" altLang="zh-CN" sz="1800"/>
              <a:t>S3= { D, E, F, G }</a:t>
            </a:r>
            <a:r>
              <a:rPr lang="zh-CN" altLang="en-US" sz="1800"/>
              <a:t>，</a:t>
            </a:r>
            <a:r>
              <a:rPr lang="en-US" altLang="zh-CN" sz="1800"/>
              <a:t>S7= { H }</a:t>
            </a:r>
            <a:r>
              <a:rPr lang="zh-CN" altLang="en-US" sz="1800"/>
              <a:t>，</a:t>
            </a:r>
            <a:r>
              <a:rPr lang="en-US" altLang="zh-CN" sz="1800"/>
              <a:t>S8= { I }</a:t>
            </a:r>
            <a:r>
              <a:rPr lang="zh-CN" altLang="en-US" sz="1800"/>
              <a:t>。</a:t>
            </a:r>
          </a:p>
          <a:p>
            <a:pPr>
              <a:lnSpc>
                <a:spcPct val="80000"/>
              </a:lnSpc>
              <a:buFont typeface="Wingdings" panose="05000000000000000000" pitchFamily="2" charset="2"/>
              <a:buNone/>
            </a:pPr>
            <a:r>
              <a:rPr lang="zh-CN" altLang="en-US" sz="1800"/>
              <a:t>读入序偶</a:t>
            </a:r>
            <a:r>
              <a:rPr lang="en-US" altLang="zh-CN" sz="1800"/>
              <a:t>&lt;H, I&gt;</a:t>
            </a:r>
            <a:r>
              <a:rPr lang="zh-CN" altLang="en-US" sz="1800"/>
              <a:t>，经过查找，</a:t>
            </a:r>
            <a:r>
              <a:rPr lang="en-US" altLang="zh-CN" sz="1800"/>
              <a:t>H</a:t>
            </a:r>
            <a:r>
              <a:rPr lang="zh-CN" altLang="en-US" sz="1800"/>
              <a:t>属于</a:t>
            </a:r>
            <a:r>
              <a:rPr lang="en-US" altLang="zh-CN" sz="1800"/>
              <a:t>S7</a:t>
            </a:r>
            <a:r>
              <a:rPr lang="zh-CN" altLang="en-US" sz="1800"/>
              <a:t>，</a:t>
            </a:r>
            <a:r>
              <a:rPr lang="en-US" altLang="zh-CN" sz="1800"/>
              <a:t>I</a:t>
            </a:r>
            <a:r>
              <a:rPr lang="zh-CN" altLang="en-US" sz="1800"/>
              <a:t>属于</a:t>
            </a:r>
            <a:r>
              <a:rPr lang="en-US" altLang="zh-CN" sz="1800"/>
              <a:t>S8</a:t>
            </a:r>
            <a:r>
              <a:rPr lang="zh-CN" altLang="en-US" sz="1800"/>
              <a:t>，且</a:t>
            </a:r>
            <a:r>
              <a:rPr lang="en-US" altLang="zh-CN" sz="1800"/>
              <a:t>S7≠S8</a:t>
            </a:r>
            <a:r>
              <a:rPr lang="zh-CN" altLang="en-US" sz="1800"/>
              <a:t>，所以将</a:t>
            </a:r>
            <a:r>
              <a:rPr lang="en-US" altLang="zh-CN" sz="1800"/>
              <a:t>S8</a:t>
            </a:r>
            <a:r>
              <a:rPr lang="zh-CN" altLang="en-US" sz="1800"/>
              <a:t>并入</a:t>
            </a:r>
            <a:r>
              <a:rPr lang="en-US" altLang="zh-CN" sz="1800"/>
              <a:t>S7</a:t>
            </a:r>
            <a:r>
              <a:rPr lang="zh-CN" altLang="en-US" sz="1800"/>
              <a:t>。此时</a:t>
            </a:r>
            <a:r>
              <a:rPr lang="en-US" altLang="zh-CN" sz="1800"/>
              <a:t>S0= { A , B, C }</a:t>
            </a:r>
            <a:r>
              <a:rPr lang="zh-CN" altLang="en-US" sz="1800"/>
              <a:t>，</a:t>
            </a:r>
            <a:r>
              <a:rPr lang="en-US" altLang="zh-CN" sz="1800"/>
              <a:t>S3= { D, E, F, G }</a:t>
            </a:r>
            <a:r>
              <a:rPr lang="zh-CN" altLang="en-US" sz="1800"/>
              <a:t>，</a:t>
            </a:r>
            <a:r>
              <a:rPr lang="en-US" altLang="zh-CN" sz="1800"/>
              <a:t>S7= { H, I }</a:t>
            </a:r>
            <a:r>
              <a:rPr lang="zh-CN" altLang="en-US" sz="1800"/>
              <a:t>。</a:t>
            </a:r>
          </a:p>
          <a:p>
            <a:pPr>
              <a:lnSpc>
                <a:spcPct val="80000"/>
              </a:lnSpc>
              <a:buFont typeface="Wingdings" panose="05000000000000000000" pitchFamily="2" charset="2"/>
              <a:buNone/>
            </a:pPr>
            <a:r>
              <a:rPr lang="zh-CN" altLang="en-US" sz="1800"/>
              <a:t>    所以，读入前</a:t>
            </a:r>
            <a:r>
              <a:rPr lang="en-US" altLang="zh-CN" sz="1800"/>
              <a:t>6</a:t>
            </a:r>
            <a:r>
              <a:rPr lang="zh-CN" altLang="en-US" sz="1800"/>
              <a:t>个序偶后的划分结果为：</a:t>
            </a:r>
            <a:r>
              <a:rPr lang="en-US" altLang="zh-CN" sz="1800"/>
              <a:t>S0= { A , B, C }</a:t>
            </a:r>
            <a:r>
              <a:rPr lang="zh-CN" altLang="en-US" sz="1800"/>
              <a:t>，</a:t>
            </a:r>
            <a:r>
              <a:rPr lang="en-US" altLang="zh-CN" sz="1800"/>
              <a:t>S3= { D, E, F, G }</a:t>
            </a:r>
            <a:r>
              <a:rPr lang="zh-CN" altLang="en-US" sz="1800"/>
              <a:t>，</a:t>
            </a:r>
            <a:r>
              <a:rPr lang="en-US" altLang="zh-CN" sz="1800"/>
              <a:t>S7= { H, I }</a:t>
            </a:r>
            <a:r>
              <a:rPr lang="zh-CN" altLang="en-US" sz="1800"/>
              <a:t>。</a:t>
            </a:r>
          </a:p>
        </p:txBody>
      </p:sp>
      <p:sp>
        <p:nvSpPr>
          <p:cNvPr id="181252" name="AutoShape 4">
            <a:hlinkClick r:id="rId2" action="ppaction://hlinksldjump" highlightClick="1"/>
            <a:extLst>
              <a:ext uri="{FF2B5EF4-FFF2-40B4-BE49-F238E27FC236}">
                <a16:creationId xmlns:a16="http://schemas.microsoft.com/office/drawing/2014/main" id="{45CC58F5-0657-4378-A73E-3DD0641DE910}"/>
              </a:ext>
            </a:extLst>
          </p:cNvPr>
          <p:cNvSpPr>
            <a:spLocks noChangeArrowheads="1"/>
          </p:cNvSpPr>
          <p:nvPr/>
        </p:nvSpPr>
        <p:spPr bwMode="auto">
          <a:xfrm>
            <a:off x="8975725" y="6092825"/>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579B11BE-9692-49A4-89C5-0975E055B63F}"/>
              </a:ext>
            </a:extLst>
          </p:cNvPr>
          <p:cNvSpPr>
            <a:spLocks noGrp="1" noChangeArrowheads="1"/>
          </p:cNvSpPr>
          <p:nvPr>
            <p:ph type="title"/>
          </p:nvPr>
        </p:nvSpPr>
        <p:spPr>
          <a:xfrm>
            <a:off x="1992313" y="0"/>
            <a:ext cx="7772400" cy="1143000"/>
          </a:xfrm>
        </p:spPr>
        <p:txBody>
          <a:bodyPr/>
          <a:lstStyle/>
          <a:p>
            <a:r>
              <a:rPr lang="en-US" altLang="zh-CN" b="1">
                <a:solidFill>
                  <a:schemeClr val="tx1"/>
                </a:solidFill>
              </a:rPr>
              <a:t>6.7</a:t>
            </a:r>
            <a:r>
              <a:rPr lang="zh-CN" altLang="en-US" b="1">
                <a:solidFill>
                  <a:schemeClr val="tx1"/>
                </a:solidFill>
              </a:rPr>
              <a:t>总结提高</a:t>
            </a:r>
          </a:p>
        </p:txBody>
      </p:sp>
      <p:sp>
        <p:nvSpPr>
          <p:cNvPr id="182275" name="Rectangle 3">
            <a:extLst>
              <a:ext uri="{FF2B5EF4-FFF2-40B4-BE49-F238E27FC236}">
                <a16:creationId xmlns:a16="http://schemas.microsoft.com/office/drawing/2014/main" id="{28EC0B30-3C8F-489C-ABCE-59CA963FC392}"/>
              </a:ext>
            </a:extLst>
          </p:cNvPr>
          <p:cNvSpPr>
            <a:spLocks noGrp="1" noChangeArrowheads="1"/>
          </p:cNvSpPr>
          <p:nvPr>
            <p:ph idx="1"/>
          </p:nvPr>
        </p:nvSpPr>
        <p:spPr>
          <a:xfrm>
            <a:off x="2135188" y="1268414"/>
            <a:ext cx="7772400" cy="4619625"/>
          </a:xfrm>
        </p:spPr>
        <p:txBody>
          <a:bodyPr>
            <a:normAutofit/>
          </a:bodyPr>
          <a:lstStyle/>
          <a:p>
            <a:pPr>
              <a:lnSpc>
                <a:spcPct val="80000"/>
              </a:lnSpc>
              <a:buFont typeface="Wingdings" panose="05000000000000000000" pitchFamily="2" charset="2"/>
              <a:buNone/>
            </a:pPr>
            <a:r>
              <a:rPr lang="en-US" altLang="zh-CN" sz="1800" b="1"/>
              <a:t>【</a:t>
            </a:r>
            <a:r>
              <a:rPr lang="zh-CN" altLang="en-US" sz="1800" b="1"/>
              <a:t>主要知识点</a:t>
            </a:r>
            <a:r>
              <a:rPr lang="en-US" altLang="zh-CN" sz="1800" b="1"/>
              <a:t>】</a:t>
            </a:r>
            <a:r>
              <a:rPr lang="en-US" altLang="zh-CN" sz="1800"/>
              <a:t> </a:t>
            </a:r>
          </a:p>
          <a:p>
            <a:pPr>
              <a:lnSpc>
                <a:spcPct val="80000"/>
              </a:lnSpc>
            </a:pPr>
            <a:r>
              <a:rPr lang="zh-CN" altLang="en-US" sz="1000"/>
              <a:t>（</a:t>
            </a:r>
            <a:r>
              <a:rPr lang="en-US" altLang="zh-CN" sz="1400"/>
              <a:t>1</a:t>
            </a:r>
            <a:r>
              <a:rPr lang="zh-CN" altLang="en-US" sz="1400"/>
              <a:t>）理解定义：一般树与二叉树均为树结构，树结构是最重要的非线性结构。注意树结构与线性结构的差别：在线性结构中前驱结点是惟一的，而树结构中结点的前驱只有一个（除根结点无前驱外），后继个数可有</a:t>
            </a:r>
            <a:r>
              <a:rPr lang="en-US" altLang="zh-CN" sz="1400"/>
              <a:t>m(m≥0)</a:t>
            </a:r>
            <a:r>
              <a:rPr lang="zh-CN" altLang="en-US" sz="1400"/>
              <a:t>个，其中二叉树是后继个数最多为</a:t>
            </a:r>
            <a:r>
              <a:rPr lang="en-US" altLang="zh-CN" sz="1400"/>
              <a:t>2</a:t>
            </a:r>
            <a:r>
              <a:rPr lang="zh-CN" altLang="en-US" sz="1400"/>
              <a:t>的树。</a:t>
            </a:r>
          </a:p>
          <a:p>
            <a:pPr>
              <a:lnSpc>
                <a:spcPct val="80000"/>
              </a:lnSpc>
            </a:pPr>
            <a:r>
              <a:rPr lang="zh-CN" altLang="en-US" sz="1400"/>
              <a:t>（</a:t>
            </a:r>
            <a:r>
              <a:rPr lang="en-US" altLang="zh-CN" sz="1400"/>
              <a:t>2</a:t>
            </a:r>
            <a:r>
              <a:rPr lang="zh-CN" altLang="en-US" sz="1400"/>
              <a:t>）存储结构：</a:t>
            </a:r>
          </a:p>
          <a:p>
            <a:pPr lvl="1">
              <a:lnSpc>
                <a:spcPct val="80000"/>
              </a:lnSpc>
            </a:pPr>
            <a:r>
              <a:rPr lang="zh-CN" altLang="en-US" sz="1200"/>
              <a:t>①二叉树采用顺序存储与二叉链表存储，其孩子个数最大为</a:t>
            </a:r>
            <a:r>
              <a:rPr lang="en-US" altLang="zh-CN" sz="1200"/>
              <a:t>2</a:t>
            </a:r>
            <a:r>
              <a:rPr lang="zh-CN" altLang="en-US" sz="1200"/>
              <a:t>，故采用二叉树的二叉链表表示法实现存储。</a:t>
            </a:r>
          </a:p>
          <a:p>
            <a:pPr lvl="1">
              <a:lnSpc>
                <a:spcPct val="80000"/>
              </a:lnSpc>
            </a:pPr>
            <a:r>
              <a:rPr lang="zh-CN" altLang="en-US" sz="1200"/>
              <a:t>②对一般树，由于结点的后继个数变化范围较大，常采用树的二叉链表表示法实现存储（即孩子兄弟法）；</a:t>
            </a:r>
          </a:p>
          <a:p>
            <a:pPr lvl="1">
              <a:lnSpc>
                <a:spcPct val="80000"/>
              </a:lnSpc>
            </a:pPr>
            <a:r>
              <a:rPr lang="zh-CN" altLang="en-US" sz="1200"/>
              <a:t>③树与二叉树之间的转换方法，最简单的是通过树与二叉树各自的二叉链表存储方法实现转换，只不过是解释不同而已。</a:t>
            </a:r>
          </a:p>
          <a:p>
            <a:pPr>
              <a:lnSpc>
                <a:spcPct val="80000"/>
              </a:lnSpc>
            </a:pPr>
            <a:r>
              <a:rPr lang="zh-CN" altLang="en-US" sz="1400"/>
              <a:t>（</a:t>
            </a:r>
            <a:r>
              <a:rPr lang="en-US" altLang="zh-CN" sz="1400"/>
              <a:t>3</a:t>
            </a:r>
            <a:r>
              <a:rPr lang="zh-CN" altLang="en-US" sz="1400"/>
              <a:t>）掌握二叉树遍历算法是本章的重点，原因有二：其一，通过遍历得到了二叉树中结点访问的线性序列，实现了非线性结构的线性化，遍历运算是基础。其二，二叉树遍历运算中的递归实现是程序设计中重要技术，理解递归含义、使用递归控制条件都非常重要。</a:t>
            </a:r>
          </a:p>
          <a:p>
            <a:pPr>
              <a:lnSpc>
                <a:spcPct val="80000"/>
              </a:lnSpc>
            </a:pPr>
            <a:r>
              <a:rPr lang="zh-CN" altLang="en-US" sz="1400"/>
              <a:t>（</a:t>
            </a:r>
            <a:r>
              <a:rPr lang="en-US" altLang="zh-CN" sz="1400"/>
              <a:t>4</a:t>
            </a:r>
            <a:r>
              <a:rPr lang="zh-CN" altLang="en-US" sz="1400"/>
              <a:t>）明确递归到非递归的转换需求原因：因为递归执行时需要系统提供隐式栈实现递归，效率较低；适应无应用递归语句的语言设施环境条件；由于递归算法是一次执行完，这在处理有些问题时不适合。 </a:t>
            </a:r>
          </a:p>
          <a:p>
            <a:pPr>
              <a:lnSpc>
                <a:spcPct val="80000"/>
              </a:lnSpc>
            </a:pPr>
            <a:r>
              <a:rPr lang="zh-CN" altLang="en-US" sz="1400"/>
              <a:t>（</a:t>
            </a:r>
            <a:r>
              <a:rPr lang="en-US" altLang="zh-CN" sz="1400"/>
              <a:t>5</a:t>
            </a:r>
            <a:r>
              <a:rPr lang="zh-CN" altLang="en-US" sz="1400"/>
              <a:t>）注意理解遍历应用，一要注意访问操作的可以包罗对访问结点的所有操作，并不只有打印等操作（如线索化题例）；二要注意分析应用问题对遍历顺序的要求（如树状打印题例）。</a:t>
            </a:r>
          </a:p>
          <a:p>
            <a:pPr>
              <a:lnSpc>
                <a:spcPct val="80000"/>
              </a:lnSpc>
            </a:pPr>
            <a:r>
              <a:rPr lang="zh-CN" altLang="en-US" sz="1400"/>
              <a:t>（</a:t>
            </a:r>
            <a:r>
              <a:rPr lang="en-US" altLang="zh-CN" sz="1400"/>
              <a:t>6</a:t>
            </a:r>
            <a:r>
              <a:rPr lang="zh-CN" altLang="en-US" sz="1400"/>
              <a:t>）掌握哈夫曼树的概念，应用哈夫曼树构造哈夫曼编码，为解决数据压缩问题提供方法。</a:t>
            </a:r>
          </a:p>
          <a:p>
            <a:pPr>
              <a:lnSpc>
                <a:spcPct val="80000"/>
              </a:lnSpc>
            </a:pPr>
            <a:r>
              <a:rPr lang="zh-CN" altLang="en-US" sz="1400"/>
              <a:t>（</a:t>
            </a:r>
            <a:r>
              <a:rPr lang="en-US" altLang="zh-CN" sz="1400"/>
              <a:t>7</a:t>
            </a:r>
            <a:r>
              <a:rPr lang="zh-CN" altLang="en-US" sz="1400"/>
              <a:t>）理解并查集。掌握并查集中的查找、合并等运算。并能运用并查集进行等价类划分。</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0E7B8994-9AF0-42CB-A6F3-F934410D46ED}"/>
              </a:ext>
            </a:extLst>
          </p:cNvPr>
          <p:cNvSpPr>
            <a:spLocks noGrp="1" noChangeArrowheads="1"/>
          </p:cNvSpPr>
          <p:nvPr>
            <p:ph type="title"/>
          </p:nvPr>
        </p:nvSpPr>
        <p:spPr>
          <a:xfrm>
            <a:off x="2566988" y="836613"/>
            <a:ext cx="7772400" cy="1143000"/>
          </a:xfrm>
        </p:spPr>
        <p:txBody>
          <a:bodyPr/>
          <a:lstStyle/>
          <a:p>
            <a:r>
              <a:rPr lang="en-US" altLang="zh-CN" b="1"/>
              <a:t>【</a:t>
            </a:r>
            <a:r>
              <a:rPr lang="zh-CN" altLang="en-US" b="1"/>
              <a:t>典型题例</a:t>
            </a:r>
            <a:r>
              <a:rPr lang="en-US" altLang="zh-CN" b="1"/>
              <a:t>】</a:t>
            </a:r>
            <a:r>
              <a:rPr lang="en-US" altLang="zh-CN"/>
              <a:t> </a:t>
            </a:r>
          </a:p>
        </p:txBody>
      </p:sp>
      <p:sp>
        <p:nvSpPr>
          <p:cNvPr id="183299" name="Rectangle 3">
            <a:extLst>
              <a:ext uri="{FF2B5EF4-FFF2-40B4-BE49-F238E27FC236}">
                <a16:creationId xmlns:a16="http://schemas.microsoft.com/office/drawing/2014/main" id="{B087689C-76B5-437E-B8BC-97E6C3FDC683}"/>
              </a:ext>
            </a:extLst>
          </p:cNvPr>
          <p:cNvSpPr>
            <a:spLocks noGrp="1" noChangeArrowheads="1"/>
          </p:cNvSpPr>
          <p:nvPr>
            <p:ph idx="1"/>
          </p:nvPr>
        </p:nvSpPr>
        <p:spPr/>
        <p:txBody>
          <a:bodyPr/>
          <a:lstStyle/>
          <a:p>
            <a:pPr>
              <a:lnSpc>
                <a:spcPct val="90000"/>
              </a:lnSpc>
              <a:buFont typeface="Wingdings" panose="05000000000000000000" pitchFamily="2" charset="2"/>
              <a:buNone/>
            </a:pPr>
            <a:r>
              <a:rPr lang="zh-CN" altLang="en-US" sz="2400" b="1"/>
              <a:t>例</a:t>
            </a:r>
            <a:r>
              <a:rPr lang="en-US" altLang="zh-CN" sz="2400" b="1"/>
              <a:t>1 </a:t>
            </a:r>
            <a:r>
              <a:rPr lang="zh-CN" altLang="en-US" sz="2400" b="1"/>
              <a:t>二叉树相似性判断</a:t>
            </a:r>
          </a:p>
          <a:p>
            <a:pPr>
              <a:lnSpc>
                <a:spcPct val="90000"/>
              </a:lnSpc>
              <a:buFont typeface="Wingdings" panose="05000000000000000000" pitchFamily="2" charset="2"/>
              <a:buNone/>
            </a:pPr>
            <a:r>
              <a:rPr lang="zh-CN" altLang="en-US" sz="2400"/>
              <a:t>试设计算法，判断两棵二叉树是否相似。所谓二叉树</a:t>
            </a:r>
            <a:r>
              <a:rPr lang="en-US" altLang="zh-CN" sz="2400"/>
              <a:t>t1</a:t>
            </a:r>
            <a:r>
              <a:rPr lang="zh-CN" altLang="en-US" sz="2400"/>
              <a:t>与</a:t>
            </a:r>
            <a:r>
              <a:rPr lang="en-US" altLang="zh-CN" sz="2400"/>
              <a:t>t2</a:t>
            </a:r>
            <a:r>
              <a:rPr lang="zh-CN" altLang="en-US" sz="2400"/>
              <a:t>相似，指的是</a:t>
            </a:r>
            <a:r>
              <a:rPr lang="en-US" altLang="zh-CN" sz="2400"/>
              <a:t>t1</a:t>
            </a:r>
            <a:r>
              <a:rPr lang="zh-CN" altLang="en-US" sz="2400"/>
              <a:t>和</a:t>
            </a:r>
            <a:r>
              <a:rPr lang="en-US" altLang="zh-CN" sz="2400"/>
              <a:t>t2</a:t>
            </a:r>
            <a:r>
              <a:rPr lang="zh-CN" altLang="en-US" sz="2400"/>
              <a:t>都是空的二叉树；或者</a:t>
            </a:r>
            <a:r>
              <a:rPr lang="en-US" altLang="zh-CN" sz="2400"/>
              <a:t>t1</a:t>
            </a:r>
            <a:r>
              <a:rPr lang="zh-CN" altLang="en-US" sz="2400"/>
              <a:t>的左子树与</a:t>
            </a:r>
            <a:r>
              <a:rPr lang="en-US" altLang="zh-CN" sz="2400"/>
              <a:t>t2</a:t>
            </a:r>
            <a:r>
              <a:rPr lang="zh-CN" altLang="en-US" sz="2400"/>
              <a:t>的左子树相似，同时</a:t>
            </a:r>
            <a:r>
              <a:rPr lang="en-US" altLang="zh-CN" sz="2400"/>
              <a:t>t1</a:t>
            </a:r>
            <a:r>
              <a:rPr lang="zh-CN" altLang="en-US" sz="2400"/>
              <a:t>的右子树与</a:t>
            </a:r>
            <a:r>
              <a:rPr lang="en-US" altLang="zh-CN" sz="2400"/>
              <a:t>t2</a:t>
            </a:r>
            <a:r>
              <a:rPr lang="zh-CN" altLang="en-US" sz="2400"/>
              <a:t>的右子树相似。</a:t>
            </a:r>
          </a:p>
          <a:p>
            <a:pPr>
              <a:lnSpc>
                <a:spcPct val="90000"/>
              </a:lnSpc>
              <a:buFont typeface="Wingdings" panose="05000000000000000000" pitchFamily="2" charset="2"/>
              <a:buNone/>
            </a:pPr>
            <a:r>
              <a:rPr lang="en-US" altLang="zh-CN" sz="2400"/>
              <a:t>【</a:t>
            </a:r>
            <a:r>
              <a:rPr lang="zh-CN" altLang="en-US" sz="2400"/>
              <a:t>问题分析</a:t>
            </a:r>
            <a:r>
              <a:rPr lang="en-US" altLang="zh-CN" sz="2400"/>
              <a:t>】</a:t>
            </a:r>
            <a:r>
              <a:rPr lang="zh-CN" altLang="en-US" sz="2400"/>
              <a:t>依题意，本题的递归函数如下：</a:t>
            </a:r>
            <a:endParaRPr lang="zh-CN" altLang="fr-FR" sz="2400"/>
          </a:p>
          <a:p>
            <a:pPr>
              <a:lnSpc>
                <a:spcPct val="90000"/>
              </a:lnSpc>
              <a:buFont typeface="Wingdings" panose="05000000000000000000" pitchFamily="2" charset="2"/>
              <a:buNone/>
            </a:pPr>
            <a:r>
              <a:rPr lang="fr-FR" altLang="zh-CN" sz="2400"/>
              <a:t>f(t1, t2)=TRUE        </a:t>
            </a:r>
            <a:r>
              <a:rPr lang="zh-CN" altLang="fr-FR" sz="2400"/>
              <a:t>若</a:t>
            </a:r>
            <a:r>
              <a:rPr lang="fr-FR" altLang="zh-CN" sz="2400"/>
              <a:t>t1=t2=NULL</a:t>
            </a:r>
          </a:p>
          <a:p>
            <a:pPr>
              <a:lnSpc>
                <a:spcPct val="90000"/>
              </a:lnSpc>
              <a:buFont typeface="Wingdings" panose="05000000000000000000" pitchFamily="2" charset="2"/>
              <a:buNone/>
            </a:pPr>
            <a:r>
              <a:rPr lang="fr-FR" altLang="zh-CN" sz="2400"/>
              <a:t>f(t1, t2)=FALSE       </a:t>
            </a:r>
            <a:r>
              <a:rPr lang="zh-CN" altLang="fr-FR" sz="2400"/>
              <a:t>若</a:t>
            </a:r>
            <a:r>
              <a:rPr lang="fr-FR" altLang="zh-CN" sz="2400"/>
              <a:t>t1</a:t>
            </a:r>
            <a:r>
              <a:rPr lang="zh-CN" altLang="fr-FR" sz="2400"/>
              <a:t>与</a:t>
            </a:r>
            <a:r>
              <a:rPr lang="fr-FR" altLang="zh-CN" sz="2400"/>
              <a:t>t2</a:t>
            </a:r>
            <a:r>
              <a:rPr lang="zh-CN" altLang="fr-FR" sz="2400"/>
              <a:t>之一为</a:t>
            </a:r>
            <a:r>
              <a:rPr lang="fr-FR" altLang="zh-CN" sz="2400"/>
              <a:t>NULL</a:t>
            </a:r>
            <a:r>
              <a:rPr lang="zh-CN" altLang="fr-FR" sz="2400"/>
              <a:t>，另一个不为</a:t>
            </a:r>
            <a:r>
              <a:rPr lang="fr-FR" altLang="zh-CN" sz="2400"/>
              <a:t>NULL</a:t>
            </a:r>
          </a:p>
          <a:p>
            <a:pPr>
              <a:lnSpc>
                <a:spcPct val="90000"/>
              </a:lnSpc>
              <a:buFont typeface="Wingdings" panose="05000000000000000000" pitchFamily="2" charset="2"/>
              <a:buNone/>
            </a:pPr>
            <a:r>
              <a:rPr lang="fr-FR" altLang="zh-CN" sz="2400"/>
              <a:t>f(t1, t2)= f(t1-&gt;left, t2-&gt;left) &amp;&amp; f(t1-&gt;right, t2-&gt;right)  </a:t>
            </a:r>
            <a:r>
              <a:rPr lang="zh-CN" altLang="en-US" sz="2400"/>
              <a:t>若</a:t>
            </a:r>
            <a:r>
              <a:rPr lang="fr-FR" altLang="zh-CN" sz="2400"/>
              <a:t>t1</a:t>
            </a:r>
            <a:r>
              <a:rPr lang="zh-CN" altLang="en-US" sz="2400"/>
              <a:t>与</a:t>
            </a:r>
            <a:r>
              <a:rPr lang="fr-FR" altLang="zh-CN" sz="2400"/>
              <a:t>t2</a:t>
            </a:r>
            <a:r>
              <a:rPr lang="zh-CN" altLang="en-US" sz="2400"/>
              <a:t>均不为</a:t>
            </a:r>
            <a:r>
              <a:rPr lang="fr-FR" altLang="zh-CN" sz="2400"/>
              <a:t>NULL </a:t>
            </a:r>
            <a:endParaRPr lang="en-US" altLang="zh-CN" sz="24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a:extLst>
              <a:ext uri="{FF2B5EF4-FFF2-40B4-BE49-F238E27FC236}">
                <a16:creationId xmlns:a16="http://schemas.microsoft.com/office/drawing/2014/main" id="{23B90FF3-308D-4BA7-9524-C40789684289}"/>
              </a:ext>
            </a:extLst>
          </p:cNvPr>
          <p:cNvSpPr>
            <a:spLocks noGrp="1" noChangeArrowheads="1"/>
          </p:cNvSpPr>
          <p:nvPr>
            <p:ph idx="1"/>
          </p:nvPr>
        </p:nvSpPr>
        <p:spPr>
          <a:xfrm>
            <a:off x="2590800" y="836614"/>
            <a:ext cx="7772400" cy="5380037"/>
          </a:xfrm>
        </p:spPr>
        <p:txBody>
          <a:bodyPr/>
          <a:lstStyle/>
          <a:p>
            <a:pPr>
              <a:buFont typeface="Wingdings" panose="05000000000000000000" pitchFamily="2" charset="2"/>
              <a:buNone/>
            </a:pPr>
            <a:r>
              <a:rPr lang="en-US" altLang="zh-CN"/>
              <a:t>  </a:t>
            </a:r>
            <a:r>
              <a:rPr lang="zh-CN" altLang="en-US"/>
              <a:t>详见算法 </a:t>
            </a:r>
            <a:r>
              <a:rPr lang="en-US" altLang="zh-CN"/>
              <a:t>6.22</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79642DD0-C664-4049-BB91-E9918632B9F0}"/>
              </a:ext>
            </a:extLst>
          </p:cNvPr>
          <p:cNvSpPr>
            <a:spLocks noGrp="1" noChangeArrowheads="1"/>
          </p:cNvSpPr>
          <p:nvPr>
            <p:ph idx="1"/>
          </p:nvPr>
        </p:nvSpPr>
        <p:spPr/>
        <p:txBody>
          <a:bodyPr/>
          <a:lstStyle/>
          <a:p>
            <a:pPr>
              <a:lnSpc>
                <a:spcPct val="150000"/>
              </a:lnSpc>
              <a:buFont typeface="Wingdings" panose="05000000000000000000" pitchFamily="2" charset="2"/>
              <a:buNone/>
            </a:pPr>
            <a:r>
              <a:rPr lang="zh-CN" altLang="en-US" sz="2400" b="1" dirty="0">
                <a:effectLst/>
              </a:rPr>
              <a:t>例</a:t>
            </a:r>
            <a:r>
              <a:rPr lang="en-US" altLang="zh-CN" sz="2400" b="1" dirty="0">
                <a:effectLst/>
              </a:rPr>
              <a:t>2 </a:t>
            </a:r>
            <a:r>
              <a:rPr lang="zh-CN" altLang="en-US" sz="2400" b="1" dirty="0">
                <a:effectLst/>
              </a:rPr>
              <a:t>求从二叉树根结点到</a:t>
            </a:r>
            <a:r>
              <a:rPr lang="en-US" altLang="zh-CN" sz="2400" b="1" dirty="0">
                <a:effectLst/>
              </a:rPr>
              <a:t>r</a:t>
            </a:r>
            <a:r>
              <a:rPr lang="zh-CN" altLang="en-US" sz="2400" b="1" dirty="0">
                <a:effectLst/>
              </a:rPr>
              <a:t>结点之间的路径</a:t>
            </a:r>
          </a:p>
          <a:p>
            <a:pPr>
              <a:lnSpc>
                <a:spcPct val="150000"/>
              </a:lnSpc>
              <a:buFont typeface="Wingdings" panose="05000000000000000000" pitchFamily="2" charset="2"/>
              <a:buNone/>
            </a:pPr>
            <a:r>
              <a:rPr lang="zh-CN" altLang="en-US" sz="2400" dirty="0">
                <a:effectLst/>
              </a:rPr>
              <a:t>假设二叉树采用二叉链表方式存储，</a:t>
            </a:r>
            <a:r>
              <a:rPr lang="en-US" altLang="zh-CN" sz="2400" dirty="0">
                <a:effectLst/>
              </a:rPr>
              <a:t>root</a:t>
            </a:r>
            <a:r>
              <a:rPr lang="zh-CN" altLang="en-US" sz="2400" dirty="0">
                <a:effectLst/>
              </a:rPr>
              <a:t>指向根结点，</a:t>
            </a:r>
            <a:r>
              <a:rPr lang="en-US" altLang="zh-CN" sz="2400" dirty="0">
                <a:effectLst/>
              </a:rPr>
              <a:t>r</a:t>
            </a:r>
            <a:r>
              <a:rPr lang="zh-CN" altLang="en-US" sz="2400" dirty="0">
                <a:effectLst/>
              </a:rPr>
              <a:t>所指结点为任一给定的结点。编写算法，求出从根结点到结点</a:t>
            </a:r>
            <a:r>
              <a:rPr lang="en-US" altLang="zh-CN" sz="2400" dirty="0">
                <a:effectLst/>
              </a:rPr>
              <a:t>r</a:t>
            </a:r>
            <a:r>
              <a:rPr lang="zh-CN" altLang="en-US" sz="2400" dirty="0">
                <a:effectLst/>
              </a:rPr>
              <a:t>之间的路径。</a:t>
            </a:r>
          </a:p>
          <a:p>
            <a:pPr>
              <a:lnSpc>
                <a:spcPct val="150000"/>
              </a:lnSpc>
              <a:buFont typeface="Wingdings" panose="05000000000000000000" pitchFamily="2" charset="2"/>
              <a:buNone/>
            </a:pPr>
            <a:r>
              <a:rPr lang="en-US" altLang="zh-CN" sz="2400" dirty="0">
                <a:effectLst/>
              </a:rPr>
              <a:t>【</a:t>
            </a:r>
            <a:r>
              <a:rPr lang="zh-CN" altLang="en-US" sz="2400" dirty="0">
                <a:effectLst/>
              </a:rPr>
              <a:t>问题分析</a:t>
            </a:r>
            <a:r>
              <a:rPr lang="en-US" altLang="zh-CN" sz="2400" dirty="0">
                <a:effectLst/>
              </a:rPr>
              <a:t>】</a:t>
            </a:r>
            <a:r>
              <a:rPr lang="zh-CN" altLang="en-US" sz="2400" dirty="0">
                <a:effectLst/>
              </a:rPr>
              <a:t>按题意要求，本题要求出从根结点到结点</a:t>
            </a:r>
            <a:r>
              <a:rPr lang="en-US" altLang="zh-CN" sz="2400" dirty="0">
                <a:effectLst/>
              </a:rPr>
              <a:t>r</a:t>
            </a:r>
            <a:r>
              <a:rPr lang="zh-CN" altLang="en-US" sz="2400" dirty="0">
                <a:effectLst/>
              </a:rPr>
              <a:t>之间的路径。①由于后序遍历访问到</a:t>
            </a:r>
            <a:r>
              <a:rPr lang="en-US" altLang="zh-CN" sz="2400" dirty="0">
                <a:effectLst/>
              </a:rPr>
              <a:t>r</a:t>
            </a:r>
            <a:r>
              <a:rPr lang="zh-CN" altLang="en-US" sz="2400" dirty="0">
                <a:effectLst/>
              </a:rPr>
              <a:t>所指结点时，此时栈中所有结点均为</a:t>
            </a:r>
            <a:r>
              <a:rPr lang="en-US" altLang="zh-CN" sz="2400" dirty="0">
                <a:effectLst/>
              </a:rPr>
              <a:t>r</a:t>
            </a:r>
            <a:r>
              <a:rPr lang="zh-CN" altLang="en-US" sz="2400" dirty="0">
                <a:effectLst/>
              </a:rPr>
              <a:t>所指结点的祖先，由这些祖先便构成了一条从根结点到</a:t>
            </a:r>
            <a:r>
              <a:rPr lang="en-US" altLang="zh-CN" sz="2400" dirty="0">
                <a:effectLst/>
              </a:rPr>
              <a:t>r</a:t>
            </a:r>
            <a:r>
              <a:rPr lang="zh-CN" altLang="en-US" sz="2400" dirty="0">
                <a:effectLst/>
              </a:rPr>
              <a:t>所指结点之间的路径，故应采用后序遍历方法。 ②由于递归方式的栈区是由系统隐式控制，为了能在找到结点</a:t>
            </a:r>
            <a:r>
              <a:rPr lang="en-US" altLang="zh-CN" sz="2400" dirty="0">
                <a:effectLst/>
              </a:rPr>
              <a:t>r</a:t>
            </a:r>
            <a:r>
              <a:rPr lang="zh-CN" altLang="en-US" sz="2400" dirty="0">
                <a:effectLst/>
              </a:rPr>
              <a:t>时控制输出，需要将递归方式中系统隐含的栈变成为用户自己控制的栈，故应使用非递归的后序遍历算法。此算法与后序遍历非递归算法</a:t>
            </a:r>
            <a:r>
              <a:rPr lang="en-US" altLang="zh-CN" sz="2400" dirty="0">
                <a:effectLst/>
              </a:rPr>
              <a:t>6.12</a:t>
            </a:r>
            <a:r>
              <a:rPr lang="zh-CN" altLang="en-US" sz="2400" dirty="0">
                <a:effectLst/>
              </a:rPr>
              <a:t>类似，不同之处在下述算法中用方框标明。</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4FCD140C-91DF-4EC8-8B91-033432C3DEC4}"/>
              </a:ext>
            </a:extLst>
          </p:cNvPr>
          <p:cNvSpPr>
            <a:spLocks noGrp="1" noChangeArrowheads="1"/>
          </p:cNvSpPr>
          <p:nvPr>
            <p:ph type="title"/>
          </p:nvPr>
        </p:nvSpPr>
        <p:spPr/>
        <p:txBody>
          <a:bodyPr/>
          <a:lstStyle/>
          <a:p>
            <a:r>
              <a:rPr lang="en-US" altLang="zh-CN"/>
              <a:t>【</a:t>
            </a:r>
            <a:r>
              <a:rPr lang="zh-CN" altLang="en-US"/>
              <a:t>算法描述</a:t>
            </a:r>
            <a:r>
              <a:rPr lang="en-US" altLang="zh-CN"/>
              <a:t>】</a:t>
            </a:r>
          </a:p>
        </p:txBody>
      </p:sp>
      <p:sp>
        <p:nvSpPr>
          <p:cNvPr id="186371" name="Rectangle 3">
            <a:extLst>
              <a:ext uri="{FF2B5EF4-FFF2-40B4-BE49-F238E27FC236}">
                <a16:creationId xmlns:a16="http://schemas.microsoft.com/office/drawing/2014/main" id="{76E25094-0B17-4E79-AC78-E4F97758A1C5}"/>
              </a:ext>
            </a:extLst>
          </p:cNvPr>
          <p:cNvSpPr>
            <a:spLocks noGrp="1" noChangeArrowheads="1"/>
          </p:cNvSpPr>
          <p:nvPr>
            <p:ph idx="1"/>
          </p:nvPr>
        </p:nvSpPr>
        <p:spPr/>
        <p:txBody>
          <a:bodyPr/>
          <a:lstStyle/>
          <a:p>
            <a:r>
              <a:rPr lang="zh-CN" altLang="en-US"/>
              <a:t>详见书中算法</a:t>
            </a:r>
            <a:r>
              <a:rPr lang="en-US" altLang="zh-CN"/>
              <a:t>6.23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EDF4FDF5-D01D-4685-928C-05FCA51596D9}"/>
              </a:ext>
            </a:extLst>
          </p:cNvPr>
          <p:cNvSpPr txBox="1">
            <a:spLocks noChangeArrowheads="1"/>
          </p:cNvSpPr>
          <p:nvPr/>
        </p:nvSpPr>
        <p:spPr bwMode="auto">
          <a:xfrm>
            <a:off x="2133600" y="9144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F42212"/>
                </a:solidFill>
              </a:rPr>
              <a:t>基本操作</a:t>
            </a:r>
            <a:r>
              <a:rPr lang="zh-CN" altLang="en-US" sz="3200"/>
              <a:t>：</a:t>
            </a:r>
          </a:p>
        </p:txBody>
      </p:sp>
      <p:sp>
        <p:nvSpPr>
          <p:cNvPr id="20483" name="Text Box 3">
            <a:extLst>
              <a:ext uri="{FF2B5EF4-FFF2-40B4-BE49-F238E27FC236}">
                <a16:creationId xmlns:a16="http://schemas.microsoft.com/office/drawing/2014/main" id="{2556060A-E37F-46FF-841F-A7499AD2CF51}"/>
              </a:ext>
            </a:extLst>
          </p:cNvPr>
          <p:cNvSpPr txBox="1">
            <a:spLocks noChangeArrowheads="1"/>
          </p:cNvSpPr>
          <p:nvPr/>
        </p:nvSpPr>
        <p:spPr bwMode="auto">
          <a:xfrm>
            <a:off x="2057400" y="1752601"/>
            <a:ext cx="84582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(7) LeftChild</a:t>
            </a:r>
            <a:r>
              <a:rPr lang="zh-CN" altLang="en-US" sz="2800"/>
              <a:t>（</a:t>
            </a:r>
            <a:r>
              <a:rPr lang="en-US" altLang="zh-CN" sz="2800"/>
              <a:t>bt</a:t>
            </a:r>
            <a:r>
              <a:rPr lang="zh-CN" altLang="en-US" sz="2800"/>
              <a:t>，</a:t>
            </a:r>
            <a:r>
              <a:rPr lang="en-US" altLang="zh-CN" sz="2800"/>
              <a:t>x</a:t>
            </a:r>
            <a:r>
              <a:rPr lang="zh-CN" altLang="en-US" sz="2800"/>
              <a:t>）：求左孩子。若结点</a:t>
            </a:r>
            <a:r>
              <a:rPr lang="en-US" altLang="zh-CN" sz="2800"/>
              <a:t>x</a:t>
            </a:r>
            <a:r>
              <a:rPr lang="zh-CN" altLang="en-US" sz="2800"/>
              <a:t>为叶子结点或</a:t>
            </a:r>
            <a:r>
              <a:rPr lang="en-US" altLang="zh-CN" sz="2800"/>
              <a:t>x</a:t>
            </a:r>
            <a:r>
              <a:rPr lang="zh-CN" altLang="en-US" sz="2800"/>
              <a:t>不在</a:t>
            </a:r>
            <a:r>
              <a:rPr lang="en-US" altLang="zh-CN" sz="2800"/>
              <a:t>bt</a:t>
            </a:r>
            <a:r>
              <a:rPr lang="zh-CN" altLang="en-US" sz="2800"/>
              <a:t>中，则返回“空”。 </a:t>
            </a:r>
          </a:p>
          <a:p>
            <a:pPr>
              <a:spcBef>
                <a:spcPct val="50000"/>
              </a:spcBef>
            </a:pPr>
            <a:r>
              <a:rPr lang="en-US" altLang="zh-CN" sz="2800"/>
              <a:t>(8) RightChild</a:t>
            </a:r>
            <a:r>
              <a:rPr lang="zh-CN" altLang="en-US" sz="2800"/>
              <a:t>（</a:t>
            </a:r>
            <a:r>
              <a:rPr lang="en-US" altLang="zh-CN" sz="2800"/>
              <a:t>bt</a:t>
            </a:r>
            <a:r>
              <a:rPr lang="zh-CN" altLang="en-US" sz="2800"/>
              <a:t>，</a:t>
            </a:r>
            <a:r>
              <a:rPr lang="en-US" altLang="zh-CN" sz="2800"/>
              <a:t>x</a:t>
            </a:r>
            <a:r>
              <a:rPr lang="zh-CN" altLang="en-US" sz="2800"/>
              <a:t>）：求右孩子。若结点</a:t>
            </a:r>
            <a:r>
              <a:rPr lang="en-US" altLang="zh-CN" sz="2800"/>
              <a:t>x</a:t>
            </a:r>
            <a:r>
              <a:rPr lang="zh-CN" altLang="en-US" sz="2800"/>
              <a:t>为叶子结点或</a:t>
            </a:r>
            <a:r>
              <a:rPr lang="en-US" altLang="zh-CN" sz="2800"/>
              <a:t>x</a:t>
            </a:r>
            <a:r>
              <a:rPr lang="zh-CN" altLang="en-US" sz="2800"/>
              <a:t>不在</a:t>
            </a:r>
            <a:r>
              <a:rPr lang="en-US" altLang="zh-CN" sz="2800"/>
              <a:t>bt</a:t>
            </a:r>
            <a:r>
              <a:rPr lang="zh-CN" altLang="en-US" sz="2800"/>
              <a:t>中，则返回“空”。 </a:t>
            </a:r>
          </a:p>
          <a:p>
            <a:pPr>
              <a:spcBef>
                <a:spcPct val="50000"/>
              </a:spcBef>
            </a:pPr>
            <a:r>
              <a:rPr lang="en-US" altLang="zh-CN" sz="2800"/>
              <a:t>(9) Traverse</a:t>
            </a:r>
            <a:r>
              <a:rPr lang="zh-CN" altLang="en-US" sz="2800"/>
              <a:t>（</a:t>
            </a:r>
            <a:r>
              <a:rPr lang="en-US" altLang="zh-CN" sz="2800"/>
              <a:t>bt</a:t>
            </a:r>
            <a:r>
              <a:rPr lang="zh-CN" altLang="en-US" sz="2800"/>
              <a:t>）</a:t>
            </a:r>
            <a:r>
              <a:rPr lang="en-US" altLang="zh-CN" sz="2800"/>
              <a:t>: </a:t>
            </a:r>
            <a:r>
              <a:rPr lang="zh-CN" altLang="en-US" sz="2800"/>
              <a:t>遍历操作。按某个次序依次访问二叉树中每个结点一次且仅一次。 </a:t>
            </a:r>
          </a:p>
          <a:p>
            <a:pPr>
              <a:spcBef>
                <a:spcPct val="50000"/>
              </a:spcBef>
            </a:pPr>
            <a:r>
              <a:rPr lang="en-US" altLang="zh-CN" sz="2800"/>
              <a:t>(10) Clear</a:t>
            </a:r>
            <a:r>
              <a:rPr lang="zh-CN" altLang="en-US" sz="2800"/>
              <a:t>（</a:t>
            </a:r>
            <a:r>
              <a:rPr lang="en-US" altLang="zh-CN" sz="2800"/>
              <a:t>bt</a:t>
            </a:r>
            <a:r>
              <a:rPr lang="zh-CN" altLang="en-US" sz="2800"/>
              <a:t>）：清除操作。将二叉树</a:t>
            </a:r>
            <a:r>
              <a:rPr lang="en-US" altLang="zh-CN" sz="2800"/>
              <a:t>bt</a:t>
            </a:r>
            <a:r>
              <a:rPr lang="zh-CN" altLang="en-US" sz="2800"/>
              <a:t>置为空树。 </a:t>
            </a:r>
          </a:p>
        </p:txBody>
      </p:sp>
      <p:sp>
        <p:nvSpPr>
          <p:cNvPr id="20484" name="AutoShape 4">
            <a:hlinkClick r:id="rId2" action="ppaction://hlinkpres?slideindex=1&amp;slidetitle=" highlightClick="1"/>
            <a:extLst>
              <a:ext uri="{FF2B5EF4-FFF2-40B4-BE49-F238E27FC236}">
                <a16:creationId xmlns:a16="http://schemas.microsoft.com/office/drawing/2014/main" id="{63B832DE-CED4-4FAB-AF46-CA29A314B925}"/>
              </a:ext>
            </a:extLst>
          </p:cNvPr>
          <p:cNvSpPr>
            <a:spLocks noChangeArrowheads="1"/>
          </p:cNvSpPr>
          <p:nvPr/>
        </p:nvSpPr>
        <p:spPr bwMode="auto">
          <a:xfrm>
            <a:off x="8839200" y="57912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B7F9FD06-2227-4063-A202-46D4C2F2BB9F}"/>
              </a:ext>
            </a:extLst>
          </p:cNvPr>
          <p:cNvSpPr>
            <a:spLocks noGrp="1" noChangeArrowheads="1"/>
          </p:cNvSpPr>
          <p:nvPr>
            <p:ph type="title"/>
          </p:nvPr>
        </p:nvSpPr>
        <p:spPr/>
        <p:txBody>
          <a:bodyPr/>
          <a:lstStyle/>
          <a:p>
            <a:endParaRPr lang="zh-CN" altLang="zh-CN"/>
          </a:p>
        </p:txBody>
      </p:sp>
      <p:sp>
        <p:nvSpPr>
          <p:cNvPr id="187395" name="Rectangle 3">
            <a:extLst>
              <a:ext uri="{FF2B5EF4-FFF2-40B4-BE49-F238E27FC236}">
                <a16:creationId xmlns:a16="http://schemas.microsoft.com/office/drawing/2014/main" id="{C5104D8C-84C7-403A-819A-37F6ADF8BE9E}"/>
              </a:ext>
            </a:extLst>
          </p:cNvPr>
          <p:cNvSpPr>
            <a:spLocks noGrp="1" noChangeArrowheads="1"/>
          </p:cNvSpPr>
          <p:nvPr>
            <p:ph idx="1"/>
          </p:nvPr>
        </p:nvSpPr>
        <p:spPr/>
        <p:txBody>
          <a:bodyPr/>
          <a:lstStyle/>
          <a:p>
            <a:pPr>
              <a:buFont typeface="Wingdings" panose="05000000000000000000" pitchFamily="2" charset="2"/>
              <a:buNone/>
            </a:pPr>
            <a:r>
              <a:rPr lang="zh-CN" altLang="en-US" sz="1800" b="1" dirty="0">
                <a:effectLst/>
              </a:rPr>
              <a:t>层次遍历二叉树</a:t>
            </a:r>
          </a:p>
          <a:p>
            <a:pPr>
              <a:buFont typeface="Wingdings" panose="05000000000000000000" pitchFamily="2" charset="2"/>
              <a:buNone/>
            </a:pPr>
            <a:r>
              <a:rPr lang="zh-CN" altLang="en-US" sz="1800" dirty="0">
                <a:effectLst/>
              </a:rPr>
              <a:t>层次遍历是指从二叉树的第一层（根结点）开始，从上至下逐层遍历，在同一层中，则按照从左到右的顺序对结点逐个访问。以此类推，直到二叉树中所有结点均被访问且仅访问一次。对于图</a:t>
            </a:r>
            <a:r>
              <a:rPr lang="en-US" altLang="zh-CN" sz="1800" dirty="0">
                <a:effectLst/>
              </a:rPr>
              <a:t>6.11</a:t>
            </a:r>
            <a:r>
              <a:rPr lang="zh-CN" altLang="en-US" sz="1800" dirty="0">
                <a:effectLst/>
              </a:rPr>
              <a:t>所示的二叉树，按照层次遍历得到的结点序列为：</a:t>
            </a:r>
            <a:r>
              <a:rPr lang="en-US" altLang="zh-CN" sz="1800" dirty="0">
                <a:effectLst/>
              </a:rPr>
              <a:t>A B C D E F G H</a:t>
            </a:r>
          </a:p>
          <a:p>
            <a:pPr>
              <a:buFont typeface="Wingdings" panose="05000000000000000000" pitchFamily="2" charset="2"/>
              <a:buNone/>
            </a:pPr>
            <a:r>
              <a:rPr lang="en-US" altLang="zh-CN" sz="1800" dirty="0">
                <a:effectLst/>
              </a:rPr>
              <a:t>【</a:t>
            </a:r>
            <a:r>
              <a:rPr lang="zh-CN" altLang="en-US" sz="1800" dirty="0">
                <a:effectLst/>
              </a:rPr>
              <a:t>问题分析</a:t>
            </a:r>
            <a:r>
              <a:rPr lang="en-US" altLang="zh-CN" sz="1800" dirty="0">
                <a:effectLst/>
              </a:rPr>
              <a:t>】</a:t>
            </a:r>
            <a:r>
              <a:rPr lang="zh-CN" altLang="en-US" sz="1800" dirty="0">
                <a:effectLst/>
              </a:rPr>
              <a:t>实现层次遍历，需要设置一个队列</a:t>
            </a:r>
            <a:r>
              <a:rPr lang="en-US" altLang="zh-CN" sz="1800" dirty="0">
                <a:effectLst/>
              </a:rPr>
              <a:t>Q,</a:t>
            </a:r>
            <a:r>
              <a:rPr lang="zh-CN" altLang="en-US" sz="1800" dirty="0">
                <a:effectLst/>
              </a:rPr>
              <a:t>暂存某层已访问过得结点，同时也保存了该层结点访问的先后次序。按照对该层结点访问的先后次序实现对其下层孩子结点的按次序访问。</a:t>
            </a:r>
          </a:p>
          <a:p>
            <a:pPr>
              <a:buFont typeface="Wingdings" panose="05000000000000000000" pitchFamily="2" charset="2"/>
              <a:buNone/>
            </a:pPr>
            <a:r>
              <a:rPr lang="en-US" altLang="zh-CN" sz="1800" dirty="0">
                <a:effectLst/>
              </a:rPr>
              <a:t>【</a:t>
            </a:r>
            <a:r>
              <a:rPr lang="zh-CN" altLang="en-US" sz="1800" b="1" dirty="0">
                <a:effectLst/>
              </a:rPr>
              <a:t>算法思想</a:t>
            </a:r>
            <a:r>
              <a:rPr lang="en-US" altLang="zh-CN" sz="1800" dirty="0">
                <a:effectLst/>
              </a:rPr>
              <a:t>】</a:t>
            </a:r>
          </a:p>
          <a:p>
            <a:pPr>
              <a:buFont typeface="Wingdings" panose="05000000000000000000" pitchFamily="2" charset="2"/>
              <a:buNone/>
            </a:pPr>
            <a:r>
              <a:rPr lang="zh-CN" altLang="en-US" sz="1800" dirty="0">
                <a:effectLst/>
              </a:rPr>
              <a:t>（</a:t>
            </a:r>
            <a:r>
              <a:rPr lang="en-US" altLang="zh-CN" sz="1800" dirty="0">
                <a:effectLst/>
              </a:rPr>
              <a:t>1</a:t>
            </a:r>
            <a:r>
              <a:rPr lang="zh-CN" altLang="en-US" sz="1800" dirty="0">
                <a:effectLst/>
              </a:rPr>
              <a:t>）初始化空队列</a:t>
            </a:r>
            <a:r>
              <a:rPr lang="en-US" altLang="zh-CN" sz="1800" dirty="0">
                <a:effectLst/>
              </a:rPr>
              <a:t>Q;</a:t>
            </a:r>
          </a:p>
          <a:p>
            <a:pPr>
              <a:buFont typeface="Wingdings" panose="05000000000000000000" pitchFamily="2" charset="2"/>
              <a:buNone/>
            </a:pPr>
            <a:r>
              <a:rPr lang="zh-CN" altLang="en-US" sz="1800" dirty="0">
                <a:effectLst/>
              </a:rPr>
              <a:t>（</a:t>
            </a:r>
            <a:r>
              <a:rPr lang="en-US" altLang="zh-CN" sz="1800" dirty="0">
                <a:effectLst/>
              </a:rPr>
              <a:t>2</a:t>
            </a:r>
            <a:r>
              <a:rPr lang="zh-CN" altLang="en-US" sz="1800" dirty="0">
                <a:effectLst/>
              </a:rPr>
              <a:t>）若二叉树</a:t>
            </a:r>
            <a:r>
              <a:rPr lang="en-US" altLang="zh-CN" sz="1800" b="1" dirty="0" err="1">
                <a:effectLst/>
              </a:rPr>
              <a:t>bt</a:t>
            </a:r>
            <a:r>
              <a:rPr lang="zh-CN" altLang="en-US" sz="1800" dirty="0">
                <a:effectLst/>
              </a:rPr>
              <a:t>为空树，则直接返回；</a:t>
            </a:r>
          </a:p>
          <a:p>
            <a:pPr>
              <a:buFont typeface="Wingdings" panose="05000000000000000000" pitchFamily="2" charset="2"/>
              <a:buNone/>
            </a:pPr>
            <a:r>
              <a:rPr lang="zh-CN" altLang="en-US" sz="1800" dirty="0">
                <a:effectLst/>
              </a:rPr>
              <a:t>（</a:t>
            </a:r>
            <a:r>
              <a:rPr lang="en-US" altLang="zh-CN" sz="1800" dirty="0">
                <a:effectLst/>
              </a:rPr>
              <a:t>3</a:t>
            </a:r>
            <a:r>
              <a:rPr lang="zh-CN" altLang="en-US" sz="1800" dirty="0">
                <a:effectLst/>
              </a:rPr>
              <a:t>）将二叉树的根结点指针</a:t>
            </a:r>
            <a:r>
              <a:rPr lang="en-US" altLang="zh-CN" sz="1800" b="1" dirty="0" err="1">
                <a:effectLst/>
              </a:rPr>
              <a:t>bt</a:t>
            </a:r>
            <a:r>
              <a:rPr lang="zh-CN" altLang="en-US" sz="1800" dirty="0">
                <a:effectLst/>
              </a:rPr>
              <a:t>放入队列</a:t>
            </a:r>
            <a:r>
              <a:rPr lang="en-US" altLang="zh-CN" sz="1800" dirty="0">
                <a:effectLst/>
              </a:rPr>
              <a:t>Q</a:t>
            </a:r>
            <a:r>
              <a:rPr lang="zh-CN" altLang="en-US" sz="1800" dirty="0">
                <a:effectLst/>
              </a:rPr>
              <a:t>；</a:t>
            </a:r>
          </a:p>
          <a:p>
            <a:pPr>
              <a:buFont typeface="Wingdings" panose="05000000000000000000" pitchFamily="2" charset="2"/>
              <a:buNone/>
            </a:pPr>
            <a:r>
              <a:rPr lang="zh-CN" altLang="en-US" sz="1800" dirty="0">
                <a:effectLst/>
              </a:rPr>
              <a:t>（</a:t>
            </a:r>
            <a:r>
              <a:rPr lang="en-US" altLang="zh-CN" sz="1800" dirty="0">
                <a:effectLst/>
              </a:rPr>
              <a:t>4</a:t>
            </a:r>
            <a:r>
              <a:rPr lang="zh-CN" altLang="en-US" sz="1800" dirty="0">
                <a:effectLst/>
              </a:rPr>
              <a:t>）若队列非空，则重复如下操作：</a:t>
            </a:r>
          </a:p>
          <a:p>
            <a:pPr lvl="1">
              <a:buFont typeface="Wingdings" panose="05000000000000000000" pitchFamily="2" charset="2"/>
              <a:buNone/>
            </a:pPr>
            <a:r>
              <a:rPr lang="zh-CN" altLang="en-US" sz="1600" dirty="0">
                <a:effectLst/>
              </a:rPr>
              <a:t>队头元素出队并访问该元素；</a:t>
            </a:r>
          </a:p>
          <a:p>
            <a:pPr lvl="1">
              <a:buFont typeface="Wingdings" panose="05000000000000000000" pitchFamily="2" charset="2"/>
              <a:buNone/>
            </a:pPr>
            <a:r>
              <a:rPr lang="zh-CN" altLang="en-US" sz="1600" dirty="0">
                <a:effectLst/>
              </a:rPr>
              <a:t>若该结点的左孩子非空，则将该结点的左孩子结点指针入队；</a:t>
            </a:r>
          </a:p>
          <a:p>
            <a:pPr lvl="1">
              <a:buFont typeface="Wingdings" panose="05000000000000000000" pitchFamily="2" charset="2"/>
              <a:buNone/>
            </a:pPr>
            <a:r>
              <a:rPr lang="zh-CN" altLang="en-US" sz="1600" dirty="0">
                <a:effectLst/>
              </a:rPr>
              <a:t>若该结点的右孩子非空，则将该结点的右孩子结点指针入队；</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0DA0CDCD-649C-46CA-A823-99D8F1873333}"/>
              </a:ext>
            </a:extLst>
          </p:cNvPr>
          <p:cNvSpPr>
            <a:spLocks noGrp="1" noChangeArrowheads="1"/>
          </p:cNvSpPr>
          <p:nvPr>
            <p:ph type="title"/>
          </p:nvPr>
        </p:nvSpPr>
        <p:spPr/>
        <p:txBody>
          <a:bodyPr/>
          <a:lstStyle/>
          <a:p>
            <a:r>
              <a:rPr lang="en-US" altLang="zh-CN"/>
              <a:t>【</a:t>
            </a:r>
            <a:r>
              <a:rPr lang="zh-CN" altLang="en-US"/>
              <a:t>算法描述</a:t>
            </a:r>
            <a:r>
              <a:rPr lang="en-US" altLang="zh-CN"/>
              <a:t>】</a:t>
            </a:r>
          </a:p>
        </p:txBody>
      </p:sp>
      <p:sp>
        <p:nvSpPr>
          <p:cNvPr id="188419" name="Rectangle 3">
            <a:extLst>
              <a:ext uri="{FF2B5EF4-FFF2-40B4-BE49-F238E27FC236}">
                <a16:creationId xmlns:a16="http://schemas.microsoft.com/office/drawing/2014/main" id="{E80DD661-361C-4DA0-9247-990B49113959}"/>
              </a:ext>
            </a:extLst>
          </p:cNvPr>
          <p:cNvSpPr>
            <a:spLocks noGrp="1" noChangeArrowheads="1"/>
          </p:cNvSpPr>
          <p:nvPr>
            <p:ph idx="1"/>
          </p:nvPr>
        </p:nvSpPr>
        <p:spPr/>
        <p:txBody>
          <a:bodyPr/>
          <a:lstStyle/>
          <a:p>
            <a:r>
              <a:rPr lang="zh-CN" altLang="en-US"/>
              <a:t>详见书中算法</a:t>
            </a:r>
            <a:r>
              <a:rPr lang="en-US" altLang="zh-CN"/>
              <a:t>6.24</a:t>
            </a:r>
          </a:p>
        </p:txBody>
      </p:sp>
      <p:sp>
        <p:nvSpPr>
          <p:cNvPr id="188421" name="AutoShape 5">
            <a:hlinkClick r:id="rId2" action="ppaction://hlinksldjump" highlightClick="1"/>
            <a:extLst>
              <a:ext uri="{FF2B5EF4-FFF2-40B4-BE49-F238E27FC236}">
                <a16:creationId xmlns:a16="http://schemas.microsoft.com/office/drawing/2014/main" id="{CD35272F-A4D3-4D2F-8D66-AD33115EC902}"/>
              </a:ext>
            </a:extLst>
          </p:cNvPr>
          <p:cNvSpPr>
            <a:spLocks noChangeArrowheads="1"/>
          </p:cNvSpPr>
          <p:nvPr/>
        </p:nvSpPr>
        <p:spPr bwMode="auto">
          <a:xfrm>
            <a:off x="8616950" y="5805488"/>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69D5BC54-FB7A-44DE-B5DE-60D29F0542E3}"/>
              </a:ext>
            </a:extLst>
          </p:cNvPr>
          <p:cNvSpPr txBox="1">
            <a:spLocks noChangeArrowheads="1"/>
          </p:cNvSpPr>
          <p:nvPr/>
        </p:nvSpPr>
        <p:spPr bwMode="auto">
          <a:xfrm>
            <a:off x="2057400" y="838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6.2.2 </a:t>
            </a:r>
            <a:r>
              <a:rPr lang="zh-CN" altLang="en-US" sz="2800"/>
              <a:t>二叉树的性质</a:t>
            </a:r>
          </a:p>
        </p:txBody>
      </p:sp>
      <p:sp>
        <p:nvSpPr>
          <p:cNvPr id="21507" name="Text Box 3">
            <a:extLst>
              <a:ext uri="{FF2B5EF4-FFF2-40B4-BE49-F238E27FC236}">
                <a16:creationId xmlns:a16="http://schemas.microsoft.com/office/drawing/2014/main" id="{39AAE94B-4251-4EB3-9E8D-77788BEE8676}"/>
              </a:ext>
            </a:extLst>
          </p:cNvPr>
          <p:cNvSpPr txBox="1">
            <a:spLocks noChangeArrowheads="1"/>
          </p:cNvSpPr>
          <p:nvPr/>
        </p:nvSpPr>
        <p:spPr bwMode="auto">
          <a:xfrm>
            <a:off x="2057400" y="1447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性质</a:t>
            </a:r>
            <a:r>
              <a:rPr lang="en-US" altLang="zh-CN" sz="2800">
                <a:solidFill>
                  <a:srgbClr val="F42212"/>
                </a:solidFill>
              </a:rPr>
              <a:t>1</a:t>
            </a:r>
            <a:r>
              <a:rPr lang="zh-CN" altLang="en-US" sz="2800"/>
              <a:t>：在二叉树的第</a:t>
            </a:r>
            <a:r>
              <a:rPr lang="en-US" altLang="zh-CN" sz="2800"/>
              <a:t>i</a:t>
            </a:r>
            <a:r>
              <a:rPr lang="zh-CN" altLang="en-US" sz="2800"/>
              <a:t>层上至多有</a:t>
            </a:r>
            <a:r>
              <a:rPr lang="en-US" altLang="zh-CN" sz="2800"/>
              <a:t>2</a:t>
            </a:r>
            <a:r>
              <a:rPr lang="en-US" altLang="zh-CN" sz="2800" baseline="30000"/>
              <a:t>i-1</a:t>
            </a:r>
            <a:r>
              <a:rPr lang="zh-CN" altLang="en-US" sz="2800"/>
              <a:t>个结点</a:t>
            </a:r>
            <a:r>
              <a:rPr lang="en-US" altLang="zh-CN" sz="2800"/>
              <a:t>(i≥1)</a:t>
            </a:r>
            <a:r>
              <a:rPr lang="zh-CN" altLang="en-US" sz="2800"/>
              <a:t>。 </a:t>
            </a:r>
          </a:p>
        </p:txBody>
      </p:sp>
      <p:sp>
        <p:nvSpPr>
          <p:cNvPr id="21508" name="Text Box 4">
            <a:extLst>
              <a:ext uri="{FF2B5EF4-FFF2-40B4-BE49-F238E27FC236}">
                <a16:creationId xmlns:a16="http://schemas.microsoft.com/office/drawing/2014/main" id="{B89D2F52-EC90-4280-AAD6-445280367DF1}"/>
              </a:ext>
            </a:extLst>
          </p:cNvPr>
          <p:cNvSpPr txBox="1">
            <a:spLocks noChangeArrowheads="1"/>
          </p:cNvSpPr>
          <p:nvPr/>
        </p:nvSpPr>
        <p:spPr bwMode="auto">
          <a:xfrm>
            <a:off x="2057400" y="2667000"/>
            <a:ext cx="8305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t>当</a:t>
            </a:r>
            <a:r>
              <a:rPr lang="en-US" altLang="zh-CN" sz="2600"/>
              <a:t>i=1</a:t>
            </a:r>
            <a:r>
              <a:rPr lang="zh-CN" altLang="en-US" sz="2600"/>
              <a:t>时，整个二叉树只有一根结点，此时</a:t>
            </a:r>
            <a:r>
              <a:rPr lang="en-US" altLang="zh-CN" sz="2600"/>
              <a:t>2</a:t>
            </a:r>
            <a:r>
              <a:rPr lang="en-US" altLang="zh-CN" sz="2600" baseline="30000"/>
              <a:t>i</a:t>
            </a:r>
            <a:r>
              <a:rPr lang="en-US" altLang="zh-CN" sz="2600"/>
              <a:t>-1=2</a:t>
            </a:r>
            <a:r>
              <a:rPr lang="en-US" altLang="zh-CN" sz="2600" baseline="30000"/>
              <a:t>0</a:t>
            </a:r>
            <a:r>
              <a:rPr lang="en-US" altLang="zh-CN" sz="2600"/>
              <a:t>=1</a:t>
            </a:r>
            <a:r>
              <a:rPr lang="zh-CN" altLang="en-US" sz="2600"/>
              <a:t>，结论成立。</a:t>
            </a:r>
            <a:r>
              <a:rPr lang="zh-CN" altLang="en-US" sz="2800"/>
              <a:t> </a:t>
            </a:r>
          </a:p>
        </p:txBody>
      </p:sp>
      <p:sp>
        <p:nvSpPr>
          <p:cNvPr id="21509" name="Text Box 5">
            <a:extLst>
              <a:ext uri="{FF2B5EF4-FFF2-40B4-BE49-F238E27FC236}">
                <a16:creationId xmlns:a16="http://schemas.microsoft.com/office/drawing/2014/main" id="{2BE3B6E9-86EE-4A8D-9422-EDC7D99FF1C2}"/>
              </a:ext>
            </a:extLst>
          </p:cNvPr>
          <p:cNvSpPr txBox="1">
            <a:spLocks noChangeArrowheads="1"/>
          </p:cNvSpPr>
          <p:nvPr/>
        </p:nvSpPr>
        <p:spPr bwMode="auto">
          <a:xfrm>
            <a:off x="2057400" y="2057401"/>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证明：</a:t>
            </a:r>
          </a:p>
        </p:txBody>
      </p:sp>
      <p:sp>
        <p:nvSpPr>
          <p:cNvPr id="21510" name="Text Box 6">
            <a:extLst>
              <a:ext uri="{FF2B5EF4-FFF2-40B4-BE49-F238E27FC236}">
                <a16:creationId xmlns:a16="http://schemas.microsoft.com/office/drawing/2014/main" id="{18DC5F95-339E-4AF3-A023-55AA153EEFBB}"/>
              </a:ext>
            </a:extLst>
          </p:cNvPr>
          <p:cNvSpPr txBox="1">
            <a:spLocks noChangeArrowheads="1"/>
          </p:cNvSpPr>
          <p:nvPr/>
        </p:nvSpPr>
        <p:spPr bwMode="auto">
          <a:xfrm>
            <a:off x="2057400" y="3581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t>假设</a:t>
            </a:r>
            <a:r>
              <a:rPr lang="en-US" altLang="zh-CN" sz="2600"/>
              <a:t>i=k</a:t>
            </a:r>
            <a:r>
              <a:rPr lang="zh-CN" altLang="en-US" sz="2600"/>
              <a:t>时结论成立，即第</a:t>
            </a:r>
            <a:r>
              <a:rPr lang="en-US" altLang="zh-CN" sz="2600"/>
              <a:t>k</a:t>
            </a:r>
            <a:r>
              <a:rPr lang="zh-CN" altLang="en-US" sz="2600"/>
              <a:t>层上结点总数最多为</a:t>
            </a:r>
            <a:r>
              <a:rPr lang="en-US" altLang="zh-CN" sz="2600"/>
              <a:t>2</a:t>
            </a:r>
            <a:r>
              <a:rPr lang="en-US" altLang="zh-CN" sz="2600" baseline="30000"/>
              <a:t>k-1</a:t>
            </a:r>
            <a:r>
              <a:rPr lang="zh-CN" altLang="en-US" sz="2600"/>
              <a:t>个。</a:t>
            </a:r>
            <a:r>
              <a:rPr lang="zh-CN" altLang="en-US" sz="2800"/>
              <a:t> </a:t>
            </a:r>
          </a:p>
        </p:txBody>
      </p:sp>
      <p:sp>
        <p:nvSpPr>
          <p:cNvPr id="21511" name="Text Box 7">
            <a:extLst>
              <a:ext uri="{FF2B5EF4-FFF2-40B4-BE49-F238E27FC236}">
                <a16:creationId xmlns:a16="http://schemas.microsoft.com/office/drawing/2014/main" id="{077B0AD2-9192-4AC6-9559-7ADA3D269503}"/>
              </a:ext>
            </a:extLst>
          </p:cNvPr>
          <p:cNvSpPr txBox="1">
            <a:spLocks noChangeArrowheads="1"/>
          </p:cNvSpPr>
          <p:nvPr/>
        </p:nvSpPr>
        <p:spPr bwMode="auto">
          <a:xfrm>
            <a:off x="2057400" y="4191000"/>
            <a:ext cx="8458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t>现证明当</a:t>
            </a:r>
            <a:r>
              <a:rPr lang="en-US" altLang="zh-CN" sz="2600"/>
              <a:t>i=k+1</a:t>
            </a:r>
            <a:r>
              <a:rPr lang="zh-CN" altLang="en-US" sz="2600"/>
              <a:t>时，结论成立： </a:t>
            </a:r>
          </a:p>
        </p:txBody>
      </p:sp>
      <p:sp>
        <p:nvSpPr>
          <p:cNvPr id="21512" name="Text Box 8">
            <a:extLst>
              <a:ext uri="{FF2B5EF4-FFF2-40B4-BE49-F238E27FC236}">
                <a16:creationId xmlns:a16="http://schemas.microsoft.com/office/drawing/2014/main" id="{33630C22-9E21-41A2-9072-D021943247B3}"/>
              </a:ext>
            </a:extLst>
          </p:cNvPr>
          <p:cNvSpPr txBox="1">
            <a:spLocks noChangeArrowheads="1"/>
          </p:cNvSpPr>
          <p:nvPr/>
        </p:nvSpPr>
        <p:spPr bwMode="auto">
          <a:xfrm>
            <a:off x="2057400" y="4724400"/>
            <a:ext cx="8382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t>因为二叉树中每个结点的度最大为</a:t>
            </a:r>
            <a:r>
              <a:rPr lang="en-US" altLang="zh-CN" sz="2600"/>
              <a:t>2</a:t>
            </a:r>
            <a:r>
              <a:rPr lang="zh-CN" altLang="en-US" sz="2600"/>
              <a:t>，则第</a:t>
            </a:r>
            <a:r>
              <a:rPr lang="en-US" altLang="zh-CN" sz="2600"/>
              <a:t>k+1</a:t>
            </a:r>
            <a:r>
              <a:rPr lang="zh-CN" altLang="en-US" sz="2600"/>
              <a:t>层的结点总数最多为第</a:t>
            </a:r>
            <a:r>
              <a:rPr lang="en-US" altLang="zh-CN" sz="2600"/>
              <a:t>k</a:t>
            </a:r>
            <a:r>
              <a:rPr lang="zh-CN" altLang="en-US" sz="2600"/>
              <a:t>层上结点最大数的</a:t>
            </a:r>
            <a:r>
              <a:rPr lang="en-US" altLang="zh-CN" sz="2600"/>
              <a:t>2</a:t>
            </a:r>
            <a:r>
              <a:rPr lang="zh-CN" altLang="en-US" sz="2600"/>
              <a:t>倍，即</a:t>
            </a:r>
            <a:r>
              <a:rPr lang="en-US" altLang="zh-CN" sz="2600"/>
              <a:t>2×2</a:t>
            </a:r>
            <a:r>
              <a:rPr lang="en-US" altLang="zh-CN" sz="2600" baseline="30000"/>
              <a:t>k-1</a:t>
            </a:r>
            <a:r>
              <a:rPr lang="en-US" altLang="zh-CN" sz="2600"/>
              <a:t>=2</a:t>
            </a:r>
            <a:r>
              <a:rPr lang="en-US" altLang="zh-CN" sz="2600" baseline="30000"/>
              <a:t>(k+1)-1</a:t>
            </a:r>
            <a:r>
              <a:rPr lang="zh-CN" altLang="en-US" sz="2600"/>
              <a:t>，故结论成立。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4AFEE8EF-BE81-457A-AF71-0AB980A72A9D}"/>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性质</a:t>
            </a:r>
            <a:r>
              <a:rPr lang="en-US" altLang="zh-CN" sz="2800">
                <a:solidFill>
                  <a:srgbClr val="F42212"/>
                </a:solidFill>
              </a:rPr>
              <a:t>2</a:t>
            </a:r>
            <a:r>
              <a:rPr lang="zh-CN" altLang="en-US" sz="2800"/>
              <a:t>：深度为</a:t>
            </a:r>
            <a:r>
              <a:rPr lang="en-US" altLang="zh-CN" sz="2800"/>
              <a:t>k</a:t>
            </a:r>
            <a:r>
              <a:rPr lang="zh-CN" altLang="en-US" sz="2800"/>
              <a:t>的二叉树至多有</a:t>
            </a:r>
            <a:r>
              <a:rPr lang="en-US" altLang="zh-CN" sz="2800"/>
              <a:t>2</a:t>
            </a:r>
            <a:r>
              <a:rPr lang="en-US" altLang="zh-CN" sz="2800" baseline="30000"/>
              <a:t>k</a:t>
            </a:r>
            <a:r>
              <a:rPr lang="en-US" altLang="zh-CN" sz="2800"/>
              <a:t>-1</a:t>
            </a:r>
            <a:r>
              <a:rPr lang="zh-CN" altLang="en-US" sz="2800"/>
              <a:t>个结点（</a:t>
            </a:r>
            <a:r>
              <a:rPr lang="en-US" altLang="zh-CN" sz="2800"/>
              <a:t>k≥1</a:t>
            </a:r>
            <a:r>
              <a:rPr lang="zh-CN" altLang="en-US" sz="2800"/>
              <a:t>）。 </a:t>
            </a:r>
          </a:p>
        </p:txBody>
      </p:sp>
      <p:sp>
        <p:nvSpPr>
          <p:cNvPr id="22532" name="Text Box 4">
            <a:extLst>
              <a:ext uri="{FF2B5EF4-FFF2-40B4-BE49-F238E27FC236}">
                <a16:creationId xmlns:a16="http://schemas.microsoft.com/office/drawing/2014/main" id="{C754B1A3-432E-49BC-9404-FEE1B9DF1F96}"/>
              </a:ext>
            </a:extLst>
          </p:cNvPr>
          <p:cNvSpPr txBox="1">
            <a:spLocks noChangeArrowheads="1"/>
          </p:cNvSpPr>
          <p:nvPr/>
        </p:nvSpPr>
        <p:spPr bwMode="auto">
          <a:xfrm>
            <a:off x="2133600" y="1524001"/>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证明：</a:t>
            </a:r>
          </a:p>
        </p:txBody>
      </p:sp>
      <p:sp>
        <p:nvSpPr>
          <p:cNvPr id="22533" name="Text Box 5">
            <a:extLst>
              <a:ext uri="{FF2B5EF4-FFF2-40B4-BE49-F238E27FC236}">
                <a16:creationId xmlns:a16="http://schemas.microsoft.com/office/drawing/2014/main" id="{B6B8A104-9659-4342-98C3-7F455234AD54}"/>
              </a:ext>
            </a:extLst>
          </p:cNvPr>
          <p:cNvSpPr txBox="1">
            <a:spLocks noChangeArrowheads="1"/>
          </p:cNvSpPr>
          <p:nvPr/>
        </p:nvSpPr>
        <p:spPr bwMode="auto">
          <a:xfrm>
            <a:off x="2057400" y="22098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因为深度为</a:t>
            </a:r>
            <a:r>
              <a:rPr lang="en-US" altLang="zh-CN" sz="2800"/>
              <a:t>k</a:t>
            </a:r>
            <a:r>
              <a:rPr lang="zh-CN" altLang="en-US" sz="2800"/>
              <a:t>的二叉树，其结点总数的最大值是将二叉树每层上结点的最大值相加，所以深度为</a:t>
            </a:r>
            <a:r>
              <a:rPr lang="en-US" altLang="zh-CN" sz="2800"/>
              <a:t>k</a:t>
            </a:r>
            <a:r>
              <a:rPr lang="zh-CN" altLang="en-US" sz="2800"/>
              <a:t>的二叉树的结点总数至多为：</a:t>
            </a:r>
          </a:p>
        </p:txBody>
      </p:sp>
      <p:grpSp>
        <p:nvGrpSpPr>
          <p:cNvPr id="22542" name="Group 14">
            <a:extLst>
              <a:ext uri="{FF2B5EF4-FFF2-40B4-BE49-F238E27FC236}">
                <a16:creationId xmlns:a16="http://schemas.microsoft.com/office/drawing/2014/main" id="{943F2773-2BB1-4248-BD41-AC41E7267D8C}"/>
              </a:ext>
            </a:extLst>
          </p:cNvPr>
          <p:cNvGrpSpPr>
            <a:grpSpLocks/>
          </p:cNvGrpSpPr>
          <p:nvPr/>
        </p:nvGrpSpPr>
        <p:grpSpPr bwMode="auto">
          <a:xfrm>
            <a:off x="2209800" y="3733800"/>
            <a:ext cx="8077200" cy="838200"/>
            <a:chOff x="432" y="2352"/>
            <a:chExt cx="5088" cy="528"/>
          </a:xfrm>
        </p:grpSpPr>
        <p:sp>
          <p:nvSpPr>
            <p:cNvPr id="22535" name="Text Box 7">
              <a:extLst>
                <a:ext uri="{FF2B5EF4-FFF2-40B4-BE49-F238E27FC236}">
                  <a16:creationId xmlns:a16="http://schemas.microsoft.com/office/drawing/2014/main" id="{055AA5F1-EAF3-4FFC-844A-7C027CA67F0B}"/>
                </a:ext>
              </a:extLst>
            </p:cNvPr>
            <p:cNvSpPr txBox="1">
              <a:spLocks noChangeArrowheads="1"/>
            </p:cNvSpPr>
            <p:nvPr/>
          </p:nvSpPr>
          <p:spPr bwMode="auto">
            <a:xfrm>
              <a:off x="432" y="2448"/>
              <a:ext cx="50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ym typeface="Symbol" panose="05050102010706020507" pitchFamily="18" charset="2"/>
                </a:rPr>
                <a:t></a:t>
              </a:r>
              <a:r>
                <a:rPr lang="zh-CN" altLang="en-US" sz="2800">
                  <a:sym typeface="Symbol" panose="05050102010706020507" pitchFamily="18" charset="2"/>
                </a:rPr>
                <a:t>第</a:t>
              </a:r>
              <a:r>
                <a:rPr lang="en-US" altLang="zh-CN" sz="2800">
                  <a:sym typeface="Symbol" panose="05050102010706020507" pitchFamily="18" charset="2"/>
                </a:rPr>
                <a:t>i</a:t>
              </a:r>
              <a:r>
                <a:rPr lang="zh-CN" altLang="en-US" sz="2800">
                  <a:sym typeface="Symbol" panose="05050102010706020507" pitchFamily="18" charset="2"/>
                </a:rPr>
                <a:t>层上的最大结点个数</a:t>
              </a:r>
              <a:r>
                <a:rPr lang="en-US" altLang="zh-CN" sz="2800">
                  <a:sym typeface="Symbol" panose="05050102010706020507" pitchFamily="18" charset="2"/>
                </a:rPr>
                <a:t>=  </a:t>
              </a:r>
              <a:r>
                <a:rPr lang="en-US" altLang="zh-CN" sz="2800"/>
                <a:t>2</a:t>
              </a:r>
              <a:r>
                <a:rPr lang="en-US" altLang="zh-CN" sz="2800" baseline="30000"/>
                <a:t>i-1</a:t>
              </a:r>
              <a:r>
                <a:rPr lang="en-US" altLang="zh-CN" sz="2800"/>
                <a:t>= 2</a:t>
              </a:r>
              <a:r>
                <a:rPr lang="en-US" altLang="zh-CN" sz="2800" baseline="30000"/>
                <a:t>k</a:t>
              </a:r>
              <a:r>
                <a:rPr lang="en-US" altLang="zh-CN" sz="2800"/>
                <a:t>-1</a:t>
              </a:r>
            </a:p>
          </p:txBody>
        </p:sp>
        <p:sp>
          <p:nvSpPr>
            <p:cNvPr id="22536" name="Text Box 8">
              <a:extLst>
                <a:ext uri="{FF2B5EF4-FFF2-40B4-BE49-F238E27FC236}">
                  <a16:creationId xmlns:a16="http://schemas.microsoft.com/office/drawing/2014/main" id="{F73E4E07-66E8-4731-B820-F3147B8B919D}"/>
                </a:ext>
              </a:extLst>
            </p:cNvPr>
            <p:cNvSpPr txBox="1">
              <a:spLocks noChangeArrowheads="1"/>
            </p:cNvSpPr>
            <p:nvPr/>
          </p:nvSpPr>
          <p:spPr bwMode="auto">
            <a:xfrm>
              <a:off x="432" y="2688"/>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i=1</a:t>
              </a:r>
            </a:p>
          </p:txBody>
        </p:sp>
        <p:sp>
          <p:nvSpPr>
            <p:cNvPr id="22537" name="Text Box 9">
              <a:extLst>
                <a:ext uri="{FF2B5EF4-FFF2-40B4-BE49-F238E27FC236}">
                  <a16:creationId xmlns:a16="http://schemas.microsoft.com/office/drawing/2014/main" id="{C396790A-57E1-4F39-838C-7E19CECDE9E4}"/>
                </a:ext>
              </a:extLst>
            </p:cNvPr>
            <p:cNvSpPr txBox="1">
              <a:spLocks noChangeArrowheads="1"/>
            </p:cNvSpPr>
            <p:nvPr/>
          </p:nvSpPr>
          <p:spPr bwMode="auto">
            <a:xfrm>
              <a:off x="480" y="2352"/>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k</a:t>
              </a:r>
            </a:p>
          </p:txBody>
        </p:sp>
        <p:sp>
          <p:nvSpPr>
            <p:cNvPr id="22540" name="Text Box 12">
              <a:extLst>
                <a:ext uri="{FF2B5EF4-FFF2-40B4-BE49-F238E27FC236}">
                  <a16:creationId xmlns:a16="http://schemas.microsoft.com/office/drawing/2014/main" id="{20175669-7A16-4275-9513-85D7B6971C11}"/>
                </a:ext>
              </a:extLst>
            </p:cNvPr>
            <p:cNvSpPr txBox="1">
              <a:spLocks noChangeArrowheads="1"/>
            </p:cNvSpPr>
            <p:nvPr/>
          </p:nvSpPr>
          <p:spPr bwMode="auto">
            <a:xfrm>
              <a:off x="3120" y="2688"/>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i=1</a:t>
              </a:r>
            </a:p>
          </p:txBody>
        </p:sp>
        <p:sp>
          <p:nvSpPr>
            <p:cNvPr id="22541" name="Text Box 13">
              <a:extLst>
                <a:ext uri="{FF2B5EF4-FFF2-40B4-BE49-F238E27FC236}">
                  <a16:creationId xmlns:a16="http://schemas.microsoft.com/office/drawing/2014/main" id="{8DA19C56-10DB-4C01-B74B-7036B8B68378}"/>
                </a:ext>
              </a:extLst>
            </p:cNvPr>
            <p:cNvSpPr txBox="1">
              <a:spLocks noChangeArrowheads="1"/>
            </p:cNvSpPr>
            <p:nvPr/>
          </p:nvSpPr>
          <p:spPr bwMode="auto">
            <a:xfrm>
              <a:off x="3168" y="2352"/>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k</a:t>
              </a:r>
            </a:p>
          </p:txBody>
        </p:sp>
      </p:grpSp>
      <p:sp>
        <p:nvSpPr>
          <p:cNvPr id="22543" name="Text Box 15">
            <a:extLst>
              <a:ext uri="{FF2B5EF4-FFF2-40B4-BE49-F238E27FC236}">
                <a16:creationId xmlns:a16="http://schemas.microsoft.com/office/drawing/2014/main" id="{B270D8CC-D06F-4124-BD93-575BA17ED56D}"/>
              </a:ext>
            </a:extLst>
          </p:cNvPr>
          <p:cNvSpPr txBox="1">
            <a:spLocks noChangeArrowheads="1"/>
          </p:cNvSpPr>
          <p:nvPr/>
        </p:nvSpPr>
        <p:spPr bwMode="auto">
          <a:xfrm>
            <a:off x="2057400" y="487680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故结论成立。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A4CD37FE-6399-4ECE-9681-5840006B1E9F}"/>
              </a:ext>
            </a:extLst>
          </p:cNvPr>
          <p:cNvSpPr txBox="1">
            <a:spLocks noChangeArrowheads="1"/>
          </p:cNvSpPr>
          <p:nvPr/>
        </p:nvSpPr>
        <p:spPr bwMode="auto">
          <a:xfrm>
            <a:off x="2057400" y="9144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性质</a:t>
            </a:r>
            <a:r>
              <a:rPr lang="en-US" altLang="zh-CN" sz="2800">
                <a:solidFill>
                  <a:srgbClr val="F42212"/>
                </a:solidFill>
              </a:rPr>
              <a:t>3</a:t>
            </a:r>
            <a:r>
              <a:rPr lang="zh-CN" altLang="en-US" sz="2800"/>
              <a:t>：对任意一棵二叉树</a:t>
            </a:r>
            <a:r>
              <a:rPr lang="en-US" altLang="zh-CN" sz="2800"/>
              <a:t>T</a:t>
            </a:r>
            <a:r>
              <a:rPr lang="zh-CN" altLang="en-US" sz="2800"/>
              <a:t>，若终端结点数为</a:t>
            </a:r>
            <a:r>
              <a:rPr lang="en-US" altLang="zh-CN" sz="2800"/>
              <a:t>n</a:t>
            </a:r>
            <a:r>
              <a:rPr lang="en-US" altLang="zh-CN" sz="2800" baseline="-30000"/>
              <a:t>0</a:t>
            </a:r>
            <a:r>
              <a:rPr lang="zh-CN" altLang="en-US" sz="2800"/>
              <a:t>，而其度数为</a:t>
            </a:r>
            <a:r>
              <a:rPr lang="en-US" altLang="zh-CN" sz="2800"/>
              <a:t>2</a:t>
            </a:r>
            <a:r>
              <a:rPr lang="zh-CN" altLang="en-US" sz="2800"/>
              <a:t>的结点数为</a:t>
            </a:r>
            <a:r>
              <a:rPr lang="en-US" altLang="zh-CN" sz="2800"/>
              <a:t>n</a:t>
            </a:r>
            <a:r>
              <a:rPr lang="en-US" altLang="zh-CN" sz="2800" baseline="-30000"/>
              <a:t>2</a:t>
            </a:r>
            <a:r>
              <a:rPr lang="zh-CN" altLang="en-US" sz="2800"/>
              <a:t>，则</a:t>
            </a:r>
            <a:r>
              <a:rPr lang="en-US" altLang="zh-CN" sz="2800"/>
              <a:t>n</a:t>
            </a:r>
            <a:r>
              <a:rPr lang="en-US" altLang="zh-CN" sz="2800" baseline="-30000"/>
              <a:t>0</a:t>
            </a:r>
            <a:r>
              <a:rPr lang="en-US" altLang="zh-CN" sz="2800"/>
              <a:t>= n</a:t>
            </a:r>
            <a:r>
              <a:rPr lang="en-US" altLang="zh-CN" sz="2800" baseline="-30000"/>
              <a:t>2</a:t>
            </a:r>
            <a:r>
              <a:rPr lang="en-US" altLang="zh-CN" sz="2800"/>
              <a:t>+1 </a:t>
            </a:r>
            <a:r>
              <a:rPr lang="zh-CN" altLang="en-US" sz="2800"/>
              <a:t>。</a:t>
            </a:r>
          </a:p>
        </p:txBody>
      </p:sp>
      <p:sp>
        <p:nvSpPr>
          <p:cNvPr id="23556" name="Text Box 4">
            <a:extLst>
              <a:ext uri="{FF2B5EF4-FFF2-40B4-BE49-F238E27FC236}">
                <a16:creationId xmlns:a16="http://schemas.microsoft.com/office/drawing/2014/main" id="{21D9D996-3EC1-47F5-BD84-CA81D0557A5A}"/>
              </a:ext>
            </a:extLst>
          </p:cNvPr>
          <p:cNvSpPr txBox="1">
            <a:spLocks noChangeArrowheads="1"/>
          </p:cNvSpPr>
          <p:nvPr/>
        </p:nvSpPr>
        <p:spPr bwMode="auto">
          <a:xfrm>
            <a:off x="2057400" y="1981201"/>
            <a:ext cx="8458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t>证明：设二叉树中结点总数为</a:t>
            </a:r>
            <a:r>
              <a:rPr lang="en-US" altLang="zh-CN"/>
              <a:t>n</a:t>
            </a:r>
            <a:r>
              <a:rPr lang="zh-CN" altLang="en-US"/>
              <a:t>，</a:t>
            </a:r>
            <a:r>
              <a:rPr lang="en-US" altLang="zh-CN"/>
              <a:t>n</a:t>
            </a:r>
            <a:r>
              <a:rPr lang="en-US" altLang="zh-CN" baseline="-30000"/>
              <a:t>1</a:t>
            </a:r>
            <a:r>
              <a:rPr lang="zh-CN" altLang="en-US"/>
              <a:t>为二叉树中度为</a:t>
            </a:r>
            <a:r>
              <a:rPr lang="en-US" altLang="zh-CN"/>
              <a:t>1</a:t>
            </a:r>
            <a:r>
              <a:rPr lang="zh-CN" altLang="en-US"/>
              <a:t>的结点总数。因为二叉树中所有结点的度小于等于</a:t>
            </a:r>
            <a:r>
              <a:rPr lang="en-US" altLang="zh-CN"/>
              <a:t>2</a:t>
            </a:r>
            <a:r>
              <a:rPr lang="zh-CN" altLang="en-US"/>
              <a:t>，所以有</a:t>
            </a:r>
          </a:p>
          <a:p>
            <a:pPr algn="just">
              <a:spcBef>
                <a:spcPct val="50000"/>
              </a:spcBef>
            </a:pPr>
            <a:r>
              <a:rPr lang="zh-CN" altLang="en-US"/>
              <a:t>	</a:t>
            </a:r>
            <a:r>
              <a:rPr lang="en-US" altLang="zh-CN"/>
              <a:t>n= n</a:t>
            </a:r>
            <a:r>
              <a:rPr lang="en-US" altLang="zh-CN" baseline="-30000"/>
              <a:t>0</a:t>
            </a:r>
            <a:r>
              <a:rPr lang="en-US" altLang="zh-CN"/>
              <a:t>+ n</a:t>
            </a:r>
            <a:r>
              <a:rPr lang="en-US" altLang="zh-CN" baseline="-30000"/>
              <a:t>1</a:t>
            </a:r>
            <a:r>
              <a:rPr lang="en-US" altLang="zh-CN"/>
              <a:t>+n</a:t>
            </a:r>
            <a:r>
              <a:rPr lang="en-US" altLang="zh-CN" baseline="-30000"/>
              <a:t>2</a:t>
            </a:r>
            <a:endParaRPr lang="en-US" altLang="zh-CN"/>
          </a:p>
          <a:p>
            <a:pPr algn="just">
              <a:spcBef>
                <a:spcPct val="50000"/>
              </a:spcBef>
            </a:pPr>
            <a:r>
              <a:rPr lang="zh-CN" altLang="en-US"/>
              <a:t>设二叉树中分支数目为</a:t>
            </a:r>
            <a:r>
              <a:rPr lang="en-US" altLang="zh-CN"/>
              <a:t>B</a:t>
            </a:r>
            <a:r>
              <a:rPr lang="zh-CN" altLang="en-US"/>
              <a:t>，因为除根结点外，每个结点均对应一个进入它的分支，所以有：</a:t>
            </a:r>
            <a:r>
              <a:rPr lang="en-US" altLang="zh-CN"/>
              <a:t>n=B+1</a:t>
            </a:r>
            <a:r>
              <a:rPr lang="zh-CN" altLang="en-US"/>
              <a:t>。</a:t>
            </a:r>
          </a:p>
          <a:p>
            <a:pPr algn="just">
              <a:spcBef>
                <a:spcPct val="50000"/>
              </a:spcBef>
            </a:pPr>
            <a:r>
              <a:rPr lang="zh-CN" altLang="en-US"/>
              <a:t>又因为二叉树中的分支都是由度为</a:t>
            </a:r>
            <a:r>
              <a:rPr lang="en-US" altLang="zh-CN"/>
              <a:t>1</a:t>
            </a:r>
            <a:r>
              <a:rPr lang="zh-CN" altLang="en-US"/>
              <a:t>和度为</a:t>
            </a:r>
            <a:r>
              <a:rPr lang="en-US" altLang="zh-CN"/>
              <a:t>2</a:t>
            </a:r>
            <a:r>
              <a:rPr lang="zh-CN" altLang="en-US"/>
              <a:t>的结点发出，所以分支数目为：	</a:t>
            </a:r>
            <a:r>
              <a:rPr lang="en-US" altLang="zh-CN"/>
              <a:t>B=n</a:t>
            </a:r>
            <a:r>
              <a:rPr lang="en-US" altLang="zh-CN" baseline="-30000"/>
              <a:t>1</a:t>
            </a:r>
            <a:r>
              <a:rPr lang="en-US" altLang="zh-CN"/>
              <a:t>+2n</a:t>
            </a:r>
            <a:r>
              <a:rPr lang="en-US" altLang="zh-CN" baseline="-30000"/>
              <a:t>2</a:t>
            </a:r>
            <a:endParaRPr lang="en-US" altLang="zh-CN"/>
          </a:p>
          <a:p>
            <a:pPr algn="just">
              <a:spcBef>
                <a:spcPct val="50000"/>
              </a:spcBef>
            </a:pPr>
            <a:r>
              <a:rPr lang="zh-CN" altLang="en-US"/>
              <a:t>整理上述两式可得到：</a:t>
            </a:r>
            <a:r>
              <a:rPr lang="en-US" altLang="zh-CN"/>
              <a:t>n=B+1=n1+2n2+1</a:t>
            </a:r>
          </a:p>
          <a:p>
            <a:pPr>
              <a:spcBef>
                <a:spcPct val="50000"/>
              </a:spcBef>
            </a:pPr>
            <a:r>
              <a:rPr lang="zh-CN" altLang="en-US"/>
              <a:t>将</a:t>
            </a:r>
            <a:r>
              <a:rPr lang="en-US" altLang="zh-CN"/>
              <a:t>n= n</a:t>
            </a:r>
            <a:r>
              <a:rPr lang="en-US" altLang="zh-CN" baseline="-30000"/>
              <a:t>0</a:t>
            </a:r>
            <a:r>
              <a:rPr lang="en-US" altLang="zh-CN"/>
              <a:t>+ n</a:t>
            </a:r>
            <a:r>
              <a:rPr lang="en-US" altLang="zh-CN" baseline="-30000"/>
              <a:t>1</a:t>
            </a:r>
            <a:r>
              <a:rPr lang="en-US" altLang="zh-CN"/>
              <a:t>+n</a:t>
            </a:r>
            <a:r>
              <a:rPr lang="en-US" altLang="zh-CN" baseline="-30000"/>
              <a:t>2</a:t>
            </a:r>
            <a:r>
              <a:rPr lang="zh-CN" altLang="en-US"/>
              <a:t>代入上式得出</a:t>
            </a:r>
            <a:r>
              <a:rPr lang="en-US" altLang="zh-CN"/>
              <a:t>n</a:t>
            </a:r>
            <a:r>
              <a:rPr lang="en-US" altLang="zh-CN" baseline="-30000"/>
              <a:t>0</a:t>
            </a:r>
            <a:r>
              <a:rPr lang="en-US" altLang="zh-CN"/>
              <a:t>+ n</a:t>
            </a:r>
            <a:r>
              <a:rPr lang="en-US" altLang="zh-CN" baseline="-30000"/>
              <a:t>1</a:t>
            </a:r>
            <a:r>
              <a:rPr lang="en-US" altLang="zh-CN"/>
              <a:t>+n</a:t>
            </a:r>
            <a:r>
              <a:rPr lang="en-US" altLang="zh-CN" baseline="-30000"/>
              <a:t>2</a:t>
            </a:r>
            <a:r>
              <a:rPr lang="en-US" altLang="zh-CN"/>
              <a:t>=n</a:t>
            </a:r>
            <a:r>
              <a:rPr lang="en-US" altLang="zh-CN" baseline="-30000"/>
              <a:t>1</a:t>
            </a:r>
            <a:r>
              <a:rPr lang="en-US" altLang="zh-CN"/>
              <a:t>+2n</a:t>
            </a:r>
            <a:r>
              <a:rPr lang="en-US" altLang="zh-CN" baseline="-30000"/>
              <a:t>2</a:t>
            </a:r>
            <a:r>
              <a:rPr lang="en-US" altLang="zh-CN"/>
              <a:t>+1</a:t>
            </a:r>
            <a:r>
              <a:rPr lang="zh-CN" altLang="en-US"/>
              <a:t>，整理后得</a:t>
            </a:r>
            <a:r>
              <a:rPr lang="en-US" altLang="zh-CN">
                <a:solidFill>
                  <a:srgbClr val="F42212"/>
                </a:solidFill>
              </a:rPr>
              <a:t>n</a:t>
            </a:r>
            <a:r>
              <a:rPr lang="en-US" altLang="zh-CN" baseline="-30000">
                <a:solidFill>
                  <a:srgbClr val="F42212"/>
                </a:solidFill>
              </a:rPr>
              <a:t>0</a:t>
            </a:r>
            <a:r>
              <a:rPr lang="en-US" altLang="zh-CN">
                <a:solidFill>
                  <a:srgbClr val="F42212"/>
                </a:solidFill>
              </a:rPr>
              <a:t>= n</a:t>
            </a:r>
            <a:r>
              <a:rPr lang="en-US" altLang="zh-CN" baseline="-30000">
                <a:solidFill>
                  <a:srgbClr val="F42212"/>
                </a:solidFill>
              </a:rPr>
              <a:t>2</a:t>
            </a:r>
            <a:r>
              <a:rPr lang="en-US" altLang="zh-CN">
                <a:solidFill>
                  <a:srgbClr val="F42212"/>
                </a:solidFill>
              </a:rPr>
              <a:t>+1</a:t>
            </a:r>
            <a:r>
              <a:rPr lang="zh-CN" altLang="en-US"/>
              <a:t>，故结论成立。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368BB0D8-ED8F-48D5-BEA1-09161DFF5C40}"/>
              </a:ext>
            </a:extLst>
          </p:cNvPr>
          <p:cNvSpPr txBox="1">
            <a:spLocks noChangeArrowheads="1"/>
          </p:cNvSpPr>
          <p:nvPr/>
        </p:nvSpPr>
        <p:spPr bwMode="auto">
          <a:xfrm>
            <a:off x="2133600" y="914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两种特殊的二叉树：</a:t>
            </a:r>
          </a:p>
        </p:txBody>
      </p:sp>
      <p:sp>
        <p:nvSpPr>
          <p:cNvPr id="24579" name="Text Box 3">
            <a:extLst>
              <a:ext uri="{FF2B5EF4-FFF2-40B4-BE49-F238E27FC236}">
                <a16:creationId xmlns:a16="http://schemas.microsoft.com/office/drawing/2014/main" id="{839D8F0C-3034-4CEF-B460-8C9A81631B68}"/>
              </a:ext>
            </a:extLst>
          </p:cNvPr>
          <p:cNvSpPr txBox="1">
            <a:spLocks noChangeArrowheads="1"/>
          </p:cNvSpPr>
          <p:nvPr/>
        </p:nvSpPr>
        <p:spPr bwMode="auto">
          <a:xfrm>
            <a:off x="2057400" y="15240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满二叉树</a:t>
            </a:r>
            <a:r>
              <a:rPr lang="zh-CN" altLang="en-US" sz="2800"/>
              <a:t>：深度为</a:t>
            </a:r>
            <a:r>
              <a:rPr lang="en-US" altLang="zh-CN" sz="2800"/>
              <a:t>k</a:t>
            </a:r>
            <a:r>
              <a:rPr lang="zh-CN" altLang="en-US" sz="2800"/>
              <a:t>且有</a:t>
            </a:r>
            <a:r>
              <a:rPr lang="en-US" altLang="zh-CN" sz="2800"/>
              <a:t>2</a:t>
            </a:r>
            <a:r>
              <a:rPr lang="en-US" altLang="zh-CN" sz="2800" baseline="30000"/>
              <a:t>k</a:t>
            </a:r>
            <a:r>
              <a:rPr lang="en-US" altLang="zh-CN" sz="2800"/>
              <a:t>-1</a:t>
            </a:r>
            <a:r>
              <a:rPr lang="zh-CN" altLang="en-US" sz="2800"/>
              <a:t>个结点的二叉树。在满二叉树中，每层结点都是满的，即每层结点都具有最大结点数。 </a:t>
            </a:r>
          </a:p>
        </p:txBody>
      </p:sp>
      <p:grpSp>
        <p:nvGrpSpPr>
          <p:cNvPr id="24610" name="Group 34">
            <a:extLst>
              <a:ext uri="{FF2B5EF4-FFF2-40B4-BE49-F238E27FC236}">
                <a16:creationId xmlns:a16="http://schemas.microsoft.com/office/drawing/2014/main" id="{F7256D1E-0A1A-434C-85D4-4927ADAD83B5}"/>
              </a:ext>
            </a:extLst>
          </p:cNvPr>
          <p:cNvGrpSpPr>
            <a:grpSpLocks/>
          </p:cNvGrpSpPr>
          <p:nvPr/>
        </p:nvGrpSpPr>
        <p:grpSpPr bwMode="auto">
          <a:xfrm>
            <a:off x="3124200" y="2971800"/>
            <a:ext cx="5943600" cy="2362200"/>
            <a:chOff x="1008" y="1872"/>
            <a:chExt cx="3744" cy="1488"/>
          </a:xfrm>
        </p:grpSpPr>
        <p:sp>
          <p:nvSpPr>
            <p:cNvPr id="24580" name="Oval 4">
              <a:extLst>
                <a:ext uri="{FF2B5EF4-FFF2-40B4-BE49-F238E27FC236}">
                  <a16:creationId xmlns:a16="http://schemas.microsoft.com/office/drawing/2014/main" id="{DE2EF78F-EF42-4054-9350-BCD69F1CF30E}"/>
                </a:ext>
              </a:extLst>
            </p:cNvPr>
            <p:cNvSpPr>
              <a:spLocks noChangeArrowheads="1"/>
            </p:cNvSpPr>
            <p:nvPr/>
          </p:nvSpPr>
          <p:spPr bwMode="auto">
            <a:xfrm>
              <a:off x="2688" y="1872"/>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24581" name="Oval 5">
              <a:extLst>
                <a:ext uri="{FF2B5EF4-FFF2-40B4-BE49-F238E27FC236}">
                  <a16:creationId xmlns:a16="http://schemas.microsoft.com/office/drawing/2014/main" id="{A940ED1C-7CF6-4660-96DA-95FBE6F77AA6}"/>
                </a:ext>
              </a:extLst>
            </p:cNvPr>
            <p:cNvSpPr>
              <a:spLocks noChangeArrowheads="1"/>
            </p:cNvSpPr>
            <p:nvPr/>
          </p:nvSpPr>
          <p:spPr bwMode="auto">
            <a:xfrm>
              <a:off x="1920" y="2208"/>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24582" name="Oval 6">
              <a:extLst>
                <a:ext uri="{FF2B5EF4-FFF2-40B4-BE49-F238E27FC236}">
                  <a16:creationId xmlns:a16="http://schemas.microsoft.com/office/drawing/2014/main" id="{B893E23C-2381-4478-9D1F-DDB50AFAAD68}"/>
                </a:ext>
              </a:extLst>
            </p:cNvPr>
            <p:cNvSpPr>
              <a:spLocks noChangeArrowheads="1"/>
            </p:cNvSpPr>
            <p:nvPr/>
          </p:nvSpPr>
          <p:spPr bwMode="auto">
            <a:xfrm>
              <a:off x="3600" y="2256"/>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sp>
          <p:nvSpPr>
            <p:cNvPr id="24583" name="Oval 7">
              <a:extLst>
                <a:ext uri="{FF2B5EF4-FFF2-40B4-BE49-F238E27FC236}">
                  <a16:creationId xmlns:a16="http://schemas.microsoft.com/office/drawing/2014/main" id="{10BC7B5B-68A2-4902-9031-699C864EF500}"/>
                </a:ext>
              </a:extLst>
            </p:cNvPr>
            <p:cNvSpPr>
              <a:spLocks noChangeArrowheads="1"/>
            </p:cNvSpPr>
            <p:nvPr/>
          </p:nvSpPr>
          <p:spPr bwMode="auto">
            <a:xfrm>
              <a:off x="1392"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24584" name="Oval 8">
              <a:extLst>
                <a:ext uri="{FF2B5EF4-FFF2-40B4-BE49-F238E27FC236}">
                  <a16:creationId xmlns:a16="http://schemas.microsoft.com/office/drawing/2014/main" id="{0070E1CE-8277-47FA-BE54-930003DBA1E5}"/>
                </a:ext>
              </a:extLst>
            </p:cNvPr>
            <p:cNvSpPr>
              <a:spLocks noChangeArrowheads="1"/>
            </p:cNvSpPr>
            <p:nvPr/>
          </p:nvSpPr>
          <p:spPr bwMode="auto">
            <a:xfrm>
              <a:off x="2304"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24585" name="Oval 9">
              <a:extLst>
                <a:ext uri="{FF2B5EF4-FFF2-40B4-BE49-F238E27FC236}">
                  <a16:creationId xmlns:a16="http://schemas.microsoft.com/office/drawing/2014/main" id="{9BDE0478-054C-4F95-93FB-581998765B5F}"/>
                </a:ext>
              </a:extLst>
            </p:cNvPr>
            <p:cNvSpPr>
              <a:spLocks noChangeArrowheads="1"/>
            </p:cNvSpPr>
            <p:nvPr/>
          </p:nvSpPr>
          <p:spPr bwMode="auto">
            <a:xfrm>
              <a:off x="3216"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a:t>
              </a:r>
            </a:p>
          </p:txBody>
        </p:sp>
        <p:sp>
          <p:nvSpPr>
            <p:cNvPr id="24586" name="Oval 10">
              <a:extLst>
                <a:ext uri="{FF2B5EF4-FFF2-40B4-BE49-F238E27FC236}">
                  <a16:creationId xmlns:a16="http://schemas.microsoft.com/office/drawing/2014/main" id="{0B8BED11-B247-4F20-84A6-AA95C9513879}"/>
                </a:ext>
              </a:extLst>
            </p:cNvPr>
            <p:cNvSpPr>
              <a:spLocks noChangeArrowheads="1"/>
            </p:cNvSpPr>
            <p:nvPr/>
          </p:nvSpPr>
          <p:spPr bwMode="auto">
            <a:xfrm>
              <a:off x="4080"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7</a:t>
              </a:r>
            </a:p>
          </p:txBody>
        </p:sp>
        <p:sp>
          <p:nvSpPr>
            <p:cNvPr id="24587" name="Line 11">
              <a:extLst>
                <a:ext uri="{FF2B5EF4-FFF2-40B4-BE49-F238E27FC236}">
                  <a16:creationId xmlns:a16="http://schemas.microsoft.com/office/drawing/2014/main" id="{1433299A-81C5-4935-B6E2-246E61D59ECD}"/>
                </a:ext>
              </a:extLst>
            </p:cNvPr>
            <p:cNvSpPr>
              <a:spLocks noChangeShapeType="1"/>
            </p:cNvSpPr>
            <p:nvPr/>
          </p:nvSpPr>
          <p:spPr bwMode="auto">
            <a:xfrm flipH="1">
              <a:off x="2160" y="2016"/>
              <a:ext cx="52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8" name="Line 12">
              <a:extLst>
                <a:ext uri="{FF2B5EF4-FFF2-40B4-BE49-F238E27FC236}">
                  <a16:creationId xmlns:a16="http://schemas.microsoft.com/office/drawing/2014/main" id="{16B60182-43B6-4F19-8E27-6F4AB752B758}"/>
                </a:ext>
              </a:extLst>
            </p:cNvPr>
            <p:cNvSpPr>
              <a:spLocks noChangeShapeType="1"/>
            </p:cNvSpPr>
            <p:nvPr/>
          </p:nvSpPr>
          <p:spPr bwMode="auto">
            <a:xfrm>
              <a:off x="2976" y="2016"/>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9" name="Line 13">
              <a:extLst>
                <a:ext uri="{FF2B5EF4-FFF2-40B4-BE49-F238E27FC236}">
                  <a16:creationId xmlns:a16="http://schemas.microsoft.com/office/drawing/2014/main" id="{67299028-0A4F-4C1C-A766-39ACF11650A4}"/>
                </a:ext>
              </a:extLst>
            </p:cNvPr>
            <p:cNvSpPr>
              <a:spLocks noChangeShapeType="1"/>
            </p:cNvSpPr>
            <p:nvPr/>
          </p:nvSpPr>
          <p:spPr bwMode="auto">
            <a:xfrm flipH="1">
              <a:off x="1632" y="2400"/>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0" name="Line 14">
              <a:extLst>
                <a:ext uri="{FF2B5EF4-FFF2-40B4-BE49-F238E27FC236}">
                  <a16:creationId xmlns:a16="http://schemas.microsoft.com/office/drawing/2014/main" id="{7C874AF0-F3DE-44E1-A928-6DA994BD7D3A}"/>
                </a:ext>
              </a:extLst>
            </p:cNvPr>
            <p:cNvSpPr>
              <a:spLocks noChangeShapeType="1"/>
            </p:cNvSpPr>
            <p:nvPr/>
          </p:nvSpPr>
          <p:spPr bwMode="auto">
            <a:xfrm>
              <a:off x="2208" y="240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1" name="Line 15">
              <a:extLst>
                <a:ext uri="{FF2B5EF4-FFF2-40B4-BE49-F238E27FC236}">
                  <a16:creationId xmlns:a16="http://schemas.microsoft.com/office/drawing/2014/main" id="{EEECBFD2-9EBF-4564-BB06-7B3213D04949}"/>
                </a:ext>
              </a:extLst>
            </p:cNvPr>
            <p:cNvSpPr>
              <a:spLocks noChangeShapeType="1"/>
            </p:cNvSpPr>
            <p:nvPr/>
          </p:nvSpPr>
          <p:spPr bwMode="auto">
            <a:xfrm flipH="1">
              <a:off x="3456" y="244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2" name="Line 16">
              <a:extLst>
                <a:ext uri="{FF2B5EF4-FFF2-40B4-BE49-F238E27FC236}">
                  <a16:creationId xmlns:a16="http://schemas.microsoft.com/office/drawing/2014/main" id="{C8038DFC-724C-4610-9664-0DFE4B279079}"/>
                </a:ext>
              </a:extLst>
            </p:cNvPr>
            <p:cNvSpPr>
              <a:spLocks noChangeShapeType="1"/>
            </p:cNvSpPr>
            <p:nvPr/>
          </p:nvSpPr>
          <p:spPr bwMode="auto">
            <a:xfrm>
              <a:off x="3888" y="244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4" name="Oval 18">
              <a:extLst>
                <a:ext uri="{FF2B5EF4-FFF2-40B4-BE49-F238E27FC236}">
                  <a16:creationId xmlns:a16="http://schemas.microsoft.com/office/drawing/2014/main" id="{BC91844D-F87B-4987-8E30-90B076992D00}"/>
                </a:ext>
              </a:extLst>
            </p:cNvPr>
            <p:cNvSpPr>
              <a:spLocks noChangeArrowheads="1"/>
            </p:cNvSpPr>
            <p:nvPr/>
          </p:nvSpPr>
          <p:spPr bwMode="auto">
            <a:xfrm>
              <a:off x="1008"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sp>
          <p:nvSpPr>
            <p:cNvPr id="24595" name="Oval 19">
              <a:extLst>
                <a:ext uri="{FF2B5EF4-FFF2-40B4-BE49-F238E27FC236}">
                  <a16:creationId xmlns:a16="http://schemas.microsoft.com/office/drawing/2014/main" id="{AB9FF974-A45C-47F6-938C-44FBD11042FF}"/>
                </a:ext>
              </a:extLst>
            </p:cNvPr>
            <p:cNvSpPr>
              <a:spLocks noChangeArrowheads="1"/>
            </p:cNvSpPr>
            <p:nvPr/>
          </p:nvSpPr>
          <p:spPr bwMode="auto">
            <a:xfrm>
              <a:off x="163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9</a:t>
              </a:r>
            </a:p>
          </p:txBody>
        </p:sp>
        <p:sp>
          <p:nvSpPr>
            <p:cNvPr id="24596" name="Oval 20">
              <a:extLst>
                <a:ext uri="{FF2B5EF4-FFF2-40B4-BE49-F238E27FC236}">
                  <a16:creationId xmlns:a16="http://schemas.microsoft.com/office/drawing/2014/main" id="{D3E4EA76-9251-4E7D-A4B7-25EFF0FD76A1}"/>
                </a:ext>
              </a:extLst>
            </p:cNvPr>
            <p:cNvSpPr>
              <a:spLocks noChangeArrowheads="1"/>
            </p:cNvSpPr>
            <p:nvPr/>
          </p:nvSpPr>
          <p:spPr bwMode="auto">
            <a:xfrm>
              <a:off x="201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24597" name="Oval 21">
              <a:extLst>
                <a:ext uri="{FF2B5EF4-FFF2-40B4-BE49-F238E27FC236}">
                  <a16:creationId xmlns:a16="http://schemas.microsoft.com/office/drawing/2014/main" id="{8A347E6C-12EA-4653-ACE9-D35E31A080AF}"/>
                </a:ext>
              </a:extLst>
            </p:cNvPr>
            <p:cNvSpPr>
              <a:spLocks noChangeArrowheads="1"/>
            </p:cNvSpPr>
            <p:nvPr/>
          </p:nvSpPr>
          <p:spPr bwMode="auto">
            <a:xfrm>
              <a:off x="25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11</a:t>
              </a:r>
            </a:p>
          </p:txBody>
        </p:sp>
        <p:sp>
          <p:nvSpPr>
            <p:cNvPr id="24598" name="Oval 22">
              <a:extLst>
                <a:ext uri="{FF2B5EF4-FFF2-40B4-BE49-F238E27FC236}">
                  <a16:creationId xmlns:a16="http://schemas.microsoft.com/office/drawing/2014/main" id="{5CCE2417-90E1-4A08-AA17-62CA9E68FEFF}"/>
                </a:ext>
              </a:extLst>
            </p:cNvPr>
            <p:cNvSpPr>
              <a:spLocks noChangeArrowheads="1"/>
            </p:cNvSpPr>
            <p:nvPr/>
          </p:nvSpPr>
          <p:spPr bwMode="auto">
            <a:xfrm>
              <a:off x="297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12</a:t>
              </a:r>
            </a:p>
          </p:txBody>
        </p:sp>
        <p:sp>
          <p:nvSpPr>
            <p:cNvPr id="24599" name="Oval 23">
              <a:extLst>
                <a:ext uri="{FF2B5EF4-FFF2-40B4-BE49-F238E27FC236}">
                  <a16:creationId xmlns:a16="http://schemas.microsoft.com/office/drawing/2014/main" id="{2C8C677B-B631-4490-B65B-D7FD4C40FBA5}"/>
                </a:ext>
              </a:extLst>
            </p:cNvPr>
            <p:cNvSpPr>
              <a:spLocks noChangeArrowheads="1"/>
            </p:cNvSpPr>
            <p:nvPr/>
          </p:nvSpPr>
          <p:spPr bwMode="auto">
            <a:xfrm>
              <a:off x="345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13</a:t>
              </a:r>
            </a:p>
          </p:txBody>
        </p:sp>
        <p:sp>
          <p:nvSpPr>
            <p:cNvPr id="24600" name="Oval 24">
              <a:extLst>
                <a:ext uri="{FF2B5EF4-FFF2-40B4-BE49-F238E27FC236}">
                  <a16:creationId xmlns:a16="http://schemas.microsoft.com/office/drawing/2014/main" id="{86C6ABEC-8F9A-420D-B0F5-0519147BB9A4}"/>
                </a:ext>
              </a:extLst>
            </p:cNvPr>
            <p:cNvSpPr>
              <a:spLocks noChangeArrowheads="1"/>
            </p:cNvSpPr>
            <p:nvPr/>
          </p:nvSpPr>
          <p:spPr bwMode="auto">
            <a:xfrm>
              <a:off x="37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14</a:t>
              </a:r>
            </a:p>
          </p:txBody>
        </p:sp>
        <p:sp>
          <p:nvSpPr>
            <p:cNvPr id="24601" name="Oval 25">
              <a:extLst>
                <a:ext uri="{FF2B5EF4-FFF2-40B4-BE49-F238E27FC236}">
                  <a16:creationId xmlns:a16="http://schemas.microsoft.com/office/drawing/2014/main" id="{B5D1A77A-69E3-4720-AB02-5DD83FF2B9AF}"/>
                </a:ext>
              </a:extLst>
            </p:cNvPr>
            <p:cNvSpPr>
              <a:spLocks noChangeArrowheads="1"/>
            </p:cNvSpPr>
            <p:nvPr/>
          </p:nvSpPr>
          <p:spPr bwMode="auto">
            <a:xfrm>
              <a:off x="4464"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15</a:t>
              </a:r>
            </a:p>
          </p:txBody>
        </p:sp>
        <p:sp>
          <p:nvSpPr>
            <p:cNvPr id="24602" name="Line 26">
              <a:extLst>
                <a:ext uri="{FF2B5EF4-FFF2-40B4-BE49-F238E27FC236}">
                  <a16:creationId xmlns:a16="http://schemas.microsoft.com/office/drawing/2014/main" id="{BB8DEF2E-C8BB-41DC-B18B-74A4DD6DBABE}"/>
                </a:ext>
              </a:extLst>
            </p:cNvPr>
            <p:cNvSpPr>
              <a:spLocks noChangeShapeType="1"/>
            </p:cNvSpPr>
            <p:nvPr/>
          </p:nvSpPr>
          <p:spPr bwMode="auto">
            <a:xfrm flipH="1">
              <a:off x="1200"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3" name="Line 27">
              <a:extLst>
                <a:ext uri="{FF2B5EF4-FFF2-40B4-BE49-F238E27FC236}">
                  <a16:creationId xmlns:a16="http://schemas.microsoft.com/office/drawing/2014/main" id="{A7E579EB-A222-4B13-9B7F-9E8EA076BDEE}"/>
                </a:ext>
              </a:extLst>
            </p:cNvPr>
            <p:cNvSpPr>
              <a:spLocks noChangeShapeType="1"/>
            </p:cNvSpPr>
            <p:nvPr/>
          </p:nvSpPr>
          <p:spPr bwMode="auto">
            <a:xfrm>
              <a:off x="1632" y="288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4" name="Line 28">
              <a:extLst>
                <a:ext uri="{FF2B5EF4-FFF2-40B4-BE49-F238E27FC236}">
                  <a16:creationId xmlns:a16="http://schemas.microsoft.com/office/drawing/2014/main" id="{A029A2A9-967C-4EE3-BD3D-6D5791D90007}"/>
                </a:ext>
              </a:extLst>
            </p:cNvPr>
            <p:cNvSpPr>
              <a:spLocks noChangeShapeType="1"/>
            </p:cNvSpPr>
            <p:nvPr/>
          </p:nvSpPr>
          <p:spPr bwMode="auto">
            <a:xfrm flipH="1">
              <a:off x="2160"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5" name="Line 29">
              <a:extLst>
                <a:ext uri="{FF2B5EF4-FFF2-40B4-BE49-F238E27FC236}">
                  <a16:creationId xmlns:a16="http://schemas.microsoft.com/office/drawing/2014/main" id="{847B3D11-06B4-40FE-91EA-58898EC27615}"/>
                </a:ext>
              </a:extLst>
            </p:cNvPr>
            <p:cNvSpPr>
              <a:spLocks noChangeShapeType="1"/>
            </p:cNvSpPr>
            <p:nvPr/>
          </p:nvSpPr>
          <p:spPr bwMode="auto">
            <a:xfrm>
              <a:off x="2544"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6" name="Line 30">
              <a:extLst>
                <a:ext uri="{FF2B5EF4-FFF2-40B4-BE49-F238E27FC236}">
                  <a16:creationId xmlns:a16="http://schemas.microsoft.com/office/drawing/2014/main" id="{BF350E67-6BB0-4A47-B50B-231723058F65}"/>
                </a:ext>
              </a:extLst>
            </p:cNvPr>
            <p:cNvSpPr>
              <a:spLocks noChangeShapeType="1"/>
            </p:cNvSpPr>
            <p:nvPr/>
          </p:nvSpPr>
          <p:spPr bwMode="auto">
            <a:xfrm flipH="1">
              <a:off x="3120"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7" name="Line 31">
              <a:extLst>
                <a:ext uri="{FF2B5EF4-FFF2-40B4-BE49-F238E27FC236}">
                  <a16:creationId xmlns:a16="http://schemas.microsoft.com/office/drawing/2014/main" id="{CB644CE0-C05B-463D-806A-2C7EF455BF1A}"/>
                </a:ext>
              </a:extLst>
            </p:cNvPr>
            <p:cNvSpPr>
              <a:spLocks noChangeShapeType="1"/>
            </p:cNvSpPr>
            <p:nvPr/>
          </p:nvSpPr>
          <p:spPr bwMode="auto">
            <a:xfrm>
              <a:off x="3456" y="288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8" name="Line 32">
              <a:extLst>
                <a:ext uri="{FF2B5EF4-FFF2-40B4-BE49-F238E27FC236}">
                  <a16:creationId xmlns:a16="http://schemas.microsoft.com/office/drawing/2014/main" id="{DBE15BF9-6553-4DD7-85A6-1A0FA545D97C}"/>
                </a:ext>
              </a:extLst>
            </p:cNvPr>
            <p:cNvSpPr>
              <a:spLocks noChangeShapeType="1"/>
            </p:cNvSpPr>
            <p:nvPr/>
          </p:nvSpPr>
          <p:spPr bwMode="auto">
            <a:xfrm flipH="1">
              <a:off x="3888"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9" name="Line 33">
              <a:extLst>
                <a:ext uri="{FF2B5EF4-FFF2-40B4-BE49-F238E27FC236}">
                  <a16:creationId xmlns:a16="http://schemas.microsoft.com/office/drawing/2014/main" id="{052F49CE-CF49-4915-B689-518659F4DEE5}"/>
                </a:ext>
              </a:extLst>
            </p:cNvPr>
            <p:cNvSpPr>
              <a:spLocks noChangeShapeType="1"/>
            </p:cNvSpPr>
            <p:nvPr/>
          </p:nvSpPr>
          <p:spPr bwMode="auto">
            <a:xfrm>
              <a:off x="4368" y="2832"/>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611" name="Text Box 35">
            <a:extLst>
              <a:ext uri="{FF2B5EF4-FFF2-40B4-BE49-F238E27FC236}">
                <a16:creationId xmlns:a16="http://schemas.microsoft.com/office/drawing/2014/main" id="{875F76B4-D3DE-46C1-AA5F-9B5847BF34A2}"/>
              </a:ext>
            </a:extLst>
          </p:cNvPr>
          <p:cNvSpPr txBox="1">
            <a:spLocks noChangeArrowheads="1"/>
          </p:cNvSpPr>
          <p:nvPr/>
        </p:nvSpPr>
        <p:spPr bwMode="auto">
          <a:xfrm>
            <a:off x="4724400" y="571500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a:t>满二叉树</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B84AD89B-0B20-4D68-A9AF-A8C6E709B672}"/>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完全二叉树</a:t>
            </a:r>
            <a:r>
              <a:rPr lang="zh-CN" altLang="en-US" sz="2800"/>
              <a:t>：</a:t>
            </a:r>
          </a:p>
        </p:txBody>
      </p:sp>
      <p:grpSp>
        <p:nvGrpSpPr>
          <p:cNvPr id="25634" name="Group 34">
            <a:extLst>
              <a:ext uri="{FF2B5EF4-FFF2-40B4-BE49-F238E27FC236}">
                <a16:creationId xmlns:a16="http://schemas.microsoft.com/office/drawing/2014/main" id="{37826EE2-920A-4F4A-BDB4-ADA58A99C265}"/>
              </a:ext>
            </a:extLst>
          </p:cNvPr>
          <p:cNvGrpSpPr>
            <a:grpSpLocks/>
          </p:cNvGrpSpPr>
          <p:nvPr/>
        </p:nvGrpSpPr>
        <p:grpSpPr bwMode="auto">
          <a:xfrm>
            <a:off x="3276600" y="2819400"/>
            <a:ext cx="5334000" cy="2362200"/>
            <a:chOff x="1008" y="1872"/>
            <a:chExt cx="3360" cy="1488"/>
          </a:xfrm>
        </p:grpSpPr>
        <p:sp>
          <p:nvSpPr>
            <p:cNvPr id="25605" name="Oval 5">
              <a:extLst>
                <a:ext uri="{FF2B5EF4-FFF2-40B4-BE49-F238E27FC236}">
                  <a16:creationId xmlns:a16="http://schemas.microsoft.com/office/drawing/2014/main" id="{F813ECAD-8583-4449-8F7A-6814E58F716E}"/>
                </a:ext>
              </a:extLst>
            </p:cNvPr>
            <p:cNvSpPr>
              <a:spLocks noChangeArrowheads="1"/>
            </p:cNvSpPr>
            <p:nvPr/>
          </p:nvSpPr>
          <p:spPr bwMode="auto">
            <a:xfrm>
              <a:off x="2688" y="1872"/>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25606" name="Oval 6">
              <a:extLst>
                <a:ext uri="{FF2B5EF4-FFF2-40B4-BE49-F238E27FC236}">
                  <a16:creationId xmlns:a16="http://schemas.microsoft.com/office/drawing/2014/main" id="{6D50032F-52ED-45EF-8142-C499EA985499}"/>
                </a:ext>
              </a:extLst>
            </p:cNvPr>
            <p:cNvSpPr>
              <a:spLocks noChangeArrowheads="1"/>
            </p:cNvSpPr>
            <p:nvPr/>
          </p:nvSpPr>
          <p:spPr bwMode="auto">
            <a:xfrm>
              <a:off x="1920" y="2208"/>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25607" name="Oval 7">
              <a:extLst>
                <a:ext uri="{FF2B5EF4-FFF2-40B4-BE49-F238E27FC236}">
                  <a16:creationId xmlns:a16="http://schemas.microsoft.com/office/drawing/2014/main" id="{B3403D06-ED95-4A84-9B57-B2AEC7E280F9}"/>
                </a:ext>
              </a:extLst>
            </p:cNvPr>
            <p:cNvSpPr>
              <a:spLocks noChangeArrowheads="1"/>
            </p:cNvSpPr>
            <p:nvPr/>
          </p:nvSpPr>
          <p:spPr bwMode="auto">
            <a:xfrm>
              <a:off x="3600" y="2256"/>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sp>
          <p:nvSpPr>
            <p:cNvPr id="25608" name="Oval 8">
              <a:extLst>
                <a:ext uri="{FF2B5EF4-FFF2-40B4-BE49-F238E27FC236}">
                  <a16:creationId xmlns:a16="http://schemas.microsoft.com/office/drawing/2014/main" id="{166D5608-44D5-497E-BEA1-F79068F52BAD}"/>
                </a:ext>
              </a:extLst>
            </p:cNvPr>
            <p:cNvSpPr>
              <a:spLocks noChangeArrowheads="1"/>
            </p:cNvSpPr>
            <p:nvPr/>
          </p:nvSpPr>
          <p:spPr bwMode="auto">
            <a:xfrm>
              <a:off x="1392"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25609" name="Oval 9">
              <a:extLst>
                <a:ext uri="{FF2B5EF4-FFF2-40B4-BE49-F238E27FC236}">
                  <a16:creationId xmlns:a16="http://schemas.microsoft.com/office/drawing/2014/main" id="{8FCDDF07-8C10-43A5-84A4-AFF5F0F67ABD}"/>
                </a:ext>
              </a:extLst>
            </p:cNvPr>
            <p:cNvSpPr>
              <a:spLocks noChangeArrowheads="1"/>
            </p:cNvSpPr>
            <p:nvPr/>
          </p:nvSpPr>
          <p:spPr bwMode="auto">
            <a:xfrm>
              <a:off x="2304"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25610" name="Oval 10">
              <a:extLst>
                <a:ext uri="{FF2B5EF4-FFF2-40B4-BE49-F238E27FC236}">
                  <a16:creationId xmlns:a16="http://schemas.microsoft.com/office/drawing/2014/main" id="{B9B0DC23-48B4-461C-8645-965D1805AE8E}"/>
                </a:ext>
              </a:extLst>
            </p:cNvPr>
            <p:cNvSpPr>
              <a:spLocks noChangeArrowheads="1"/>
            </p:cNvSpPr>
            <p:nvPr/>
          </p:nvSpPr>
          <p:spPr bwMode="auto">
            <a:xfrm>
              <a:off x="3216"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a:t>
              </a:r>
            </a:p>
          </p:txBody>
        </p:sp>
        <p:sp>
          <p:nvSpPr>
            <p:cNvPr id="25611" name="Oval 11">
              <a:extLst>
                <a:ext uri="{FF2B5EF4-FFF2-40B4-BE49-F238E27FC236}">
                  <a16:creationId xmlns:a16="http://schemas.microsoft.com/office/drawing/2014/main" id="{616BEE95-78EA-4934-A6D8-9A7886AAC224}"/>
                </a:ext>
              </a:extLst>
            </p:cNvPr>
            <p:cNvSpPr>
              <a:spLocks noChangeArrowheads="1"/>
            </p:cNvSpPr>
            <p:nvPr/>
          </p:nvSpPr>
          <p:spPr bwMode="auto">
            <a:xfrm>
              <a:off x="4080"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7</a:t>
              </a:r>
            </a:p>
          </p:txBody>
        </p:sp>
        <p:sp>
          <p:nvSpPr>
            <p:cNvPr id="25612" name="Line 12">
              <a:extLst>
                <a:ext uri="{FF2B5EF4-FFF2-40B4-BE49-F238E27FC236}">
                  <a16:creationId xmlns:a16="http://schemas.microsoft.com/office/drawing/2014/main" id="{A3F6EED7-77B4-48E5-926F-EF8E3432F966}"/>
                </a:ext>
              </a:extLst>
            </p:cNvPr>
            <p:cNvSpPr>
              <a:spLocks noChangeShapeType="1"/>
            </p:cNvSpPr>
            <p:nvPr/>
          </p:nvSpPr>
          <p:spPr bwMode="auto">
            <a:xfrm flipH="1">
              <a:off x="2160" y="2016"/>
              <a:ext cx="52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3" name="Line 13">
              <a:extLst>
                <a:ext uri="{FF2B5EF4-FFF2-40B4-BE49-F238E27FC236}">
                  <a16:creationId xmlns:a16="http://schemas.microsoft.com/office/drawing/2014/main" id="{9A7BBEF3-7B52-4800-850A-95363CCE7545}"/>
                </a:ext>
              </a:extLst>
            </p:cNvPr>
            <p:cNvSpPr>
              <a:spLocks noChangeShapeType="1"/>
            </p:cNvSpPr>
            <p:nvPr/>
          </p:nvSpPr>
          <p:spPr bwMode="auto">
            <a:xfrm>
              <a:off x="2976" y="2016"/>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4" name="Line 14">
              <a:extLst>
                <a:ext uri="{FF2B5EF4-FFF2-40B4-BE49-F238E27FC236}">
                  <a16:creationId xmlns:a16="http://schemas.microsoft.com/office/drawing/2014/main" id="{9C26DD2D-25C2-43C9-BD6F-DB9BF6401274}"/>
                </a:ext>
              </a:extLst>
            </p:cNvPr>
            <p:cNvSpPr>
              <a:spLocks noChangeShapeType="1"/>
            </p:cNvSpPr>
            <p:nvPr/>
          </p:nvSpPr>
          <p:spPr bwMode="auto">
            <a:xfrm flipH="1">
              <a:off x="1632" y="2400"/>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5" name="Line 15">
              <a:extLst>
                <a:ext uri="{FF2B5EF4-FFF2-40B4-BE49-F238E27FC236}">
                  <a16:creationId xmlns:a16="http://schemas.microsoft.com/office/drawing/2014/main" id="{62B0385F-32BD-4BA5-BD40-49FDCDAD1448}"/>
                </a:ext>
              </a:extLst>
            </p:cNvPr>
            <p:cNvSpPr>
              <a:spLocks noChangeShapeType="1"/>
            </p:cNvSpPr>
            <p:nvPr/>
          </p:nvSpPr>
          <p:spPr bwMode="auto">
            <a:xfrm>
              <a:off x="2208" y="240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6" name="Line 16">
              <a:extLst>
                <a:ext uri="{FF2B5EF4-FFF2-40B4-BE49-F238E27FC236}">
                  <a16:creationId xmlns:a16="http://schemas.microsoft.com/office/drawing/2014/main" id="{E8D88B4E-88C4-4048-96A3-87F9FE07A8FB}"/>
                </a:ext>
              </a:extLst>
            </p:cNvPr>
            <p:cNvSpPr>
              <a:spLocks noChangeShapeType="1"/>
            </p:cNvSpPr>
            <p:nvPr/>
          </p:nvSpPr>
          <p:spPr bwMode="auto">
            <a:xfrm flipH="1">
              <a:off x="3456" y="244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7" name="Line 17">
              <a:extLst>
                <a:ext uri="{FF2B5EF4-FFF2-40B4-BE49-F238E27FC236}">
                  <a16:creationId xmlns:a16="http://schemas.microsoft.com/office/drawing/2014/main" id="{A8497D6E-AA4C-4373-A964-284222F43542}"/>
                </a:ext>
              </a:extLst>
            </p:cNvPr>
            <p:cNvSpPr>
              <a:spLocks noChangeShapeType="1"/>
            </p:cNvSpPr>
            <p:nvPr/>
          </p:nvSpPr>
          <p:spPr bwMode="auto">
            <a:xfrm>
              <a:off x="3888" y="244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8" name="Oval 18">
              <a:extLst>
                <a:ext uri="{FF2B5EF4-FFF2-40B4-BE49-F238E27FC236}">
                  <a16:creationId xmlns:a16="http://schemas.microsoft.com/office/drawing/2014/main" id="{9264EF3B-293E-44D2-8B17-C6F3EF61231B}"/>
                </a:ext>
              </a:extLst>
            </p:cNvPr>
            <p:cNvSpPr>
              <a:spLocks noChangeArrowheads="1"/>
            </p:cNvSpPr>
            <p:nvPr/>
          </p:nvSpPr>
          <p:spPr bwMode="auto">
            <a:xfrm>
              <a:off x="1008"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sp>
          <p:nvSpPr>
            <p:cNvPr id="25619" name="Oval 19">
              <a:extLst>
                <a:ext uri="{FF2B5EF4-FFF2-40B4-BE49-F238E27FC236}">
                  <a16:creationId xmlns:a16="http://schemas.microsoft.com/office/drawing/2014/main" id="{6CE1A287-D306-4D60-BC4B-4BAA60E4D674}"/>
                </a:ext>
              </a:extLst>
            </p:cNvPr>
            <p:cNvSpPr>
              <a:spLocks noChangeArrowheads="1"/>
            </p:cNvSpPr>
            <p:nvPr/>
          </p:nvSpPr>
          <p:spPr bwMode="auto">
            <a:xfrm>
              <a:off x="163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9</a:t>
              </a:r>
            </a:p>
          </p:txBody>
        </p:sp>
        <p:sp>
          <p:nvSpPr>
            <p:cNvPr id="25620" name="Oval 20">
              <a:extLst>
                <a:ext uri="{FF2B5EF4-FFF2-40B4-BE49-F238E27FC236}">
                  <a16:creationId xmlns:a16="http://schemas.microsoft.com/office/drawing/2014/main" id="{0F25B2D8-CDB2-4A8A-B274-C4AE1046ADAE}"/>
                </a:ext>
              </a:extLst>
            </p:cNvPr>
            <p:cNvSpPr>
              <a:spLocks noChangeArrowheads="1"/>
            </p:cNvSpPr>
            <p:nvPr/>
          </p:nvSpPr>
          <p:spPr bwMode="auto">
            <a:xfrm>
              <a:off x="201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25621" name="Oval 21">
              <a:extLst>
                <a:ext uri="{FF2B5EF4-FFF2-40B4-BE49-F238E27FC236}">
                  <a16:creationId xmlns:a16="http://schemas.microsoft.com/office/drawing/2014/main" id="{A379B35F-01E9-4BE6-87F3-589627557650}"/>
                </a:ext>
              </a:extLst>
            </p:cNvPr>
            <p:cNvSpPr>
              <a:spLocks noChangeArrowheads="1"/>
            </p:cNvSpPr>
            <p:nvPr/>
          </p:nvSpPr>
          <p:spPr bwMode="auto">
            <a:xfrm>
              <a:off x="25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11</a:t>
              </a:r>
            </a:p>
          </p:txBody>
        </p:sp>
        <p:sp>
          <p:nvSpPr>
            <p:cNvPr id="25622" name="Oval 22">
              <a:extLst>
                <a:ext uri="{FF2B5EF4-FFF2-40B4-BE49-F238E27FC236}">
                  <a16:creationId xmlns:a16="http://schemas.microsoft.com/office/drawing/2014/main" id="{520F5A87-B76D-4948-8DF2-E434DB179E22}"/>
                </a:ext>
              </a:extLst>
            </p:cNvPr>
            <p:cNvSpPr>
              <a:spLocks noChangeArrowheads="1"/>
            </p:cNvSpPr>
            <p:nvPr/>
          </p:nvSpPr>
          <p:spPr bwMode="auto">
            <a:xfrm>
              <a:off x="297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12</a:t>
              </a:r>
            </a:p>
          </p:txBody>
        </p:sp>
        <p:sp>
          <p:nvSpPr>
            <p:cNvPr id="25623" name="Oval 23">
              <a:extLst>
                <a:ext uri="{FF2B5EF4-FFF2-40B4-BE49-F238E27FC236}">
                  <a16:creationId xmlns:a16="http://schemas.microsoft.com/office/drawing/2014/main" id="{10E173BA-9E00-44B0-A77E-1A43DFBA41EB}"/>
                </a:ext>
              </a:extLst>
            </p:cNvPr>
            <p:cNvSpPr>
              <a:spLocks noChangeArrowheads="1"/>
            </p:cNvSpPr>
            <p:nvPr/>
          </p:nvSpPr>
          <p:spPr bwMode="auto">
            <a:xfrm>
              <a:off x="345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13</a:t>
              </a:r>
            </a:p>
          </p:txBody>
        </p:sp>
        <p:sp>
          <p:nvSpPr>
            <p:cNvPr id="25624" name="Oval 24">
              <a:extLst>
                <a:ext uri="{FF2B5EF4-FFF2-40B4-BE49-F238E27FC236}">
                  <a16:creationId xmlns:a16="http://schemas.microsoft.com/office/drawing/2014/main" id="{07B91AA3-2317-42A4-BDF0-51D8D5C7352B}"/>
                </a:ext>
              </a:extLst>
            </p:cNvPr>
            <p:cNvSpPr>
              <a:spLocks noChangeArrowheads="1"/>
            </p:cNvSpPr>
            <p:nvPr/>
          </p:nvSpPr>
          <p:spPr bwMode="auto">
            <a:xfrm>
              <a:off x="37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14</a:t>
              </a:r>
            </a:p>
          </p:txBody>
        </p:sp>
        <p:sp>
          <p:nvSpPr>
            <p:cNvPr id="25626" name="Line 26">
              <a:extLst>
                <a:ext uri="{FF2B5EF4-FFF2-40B4-BE49-F238E27FC236}">
                  <a16:creationId xmlns:a16="http://schemas.microsoft.com/office/drawing/2014/main" id="{017903EB-1249-4C74-960F-9A1551FED8F1}"/>
                </a:ext>
              </a:extLst>
            </p:cNvPr>
            <p:cNvSpPr>
              <a:spLocks noChangeShapeType="1"/>
            </p:cNvSpPr>
            <p:nvPr/>
          </p:nvSpPr>
          <p:spPr bwMode="auto">
            <a:xfrm flipH="1">
              <a:off x="1200"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7" name="Line 27">
              <a:extLst>
                <a:ext uri="{FF2B5EF4-FFF2-40B4-BE49-F238E27FC236}">
                  <a16:creationId xmlns:a16="http://schemas.microsoft.com/office/drawing/2014/main" id="{81D2776B-2028-4342-8481-BDF48307DD7C}"/>
                </a:ext>
              </a:extLst>
            </p:cNvPr>
            <p:cNvSpPr>
              <a:spLocks noChangeShapeType="1"/>
            </p:cNvSpPr>
            <p:nvPr/>
          </p:nvSpPr>
          <p:spPr bwMode="auto">
            <a:xfrm>
              <a:off x="1632" y="288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8" name="Line 28">
              <a:extLst>
                <a:ext uri="{FF2B5EF4-FFF2-40B4-BE49-F238E27FC236}">
                  <a16:creationId xmlns:a16="http://schemas.microsoft.com/office/drawing/2014/main" id="{1495AA1D-E537-46FC-87FB-F98D85DAA4B4}"/>
                </a:ext>
              </a:extLst>
            </p:cNvPr>
            <p:cNvSpPr>
              <a:spLocks noChangeShapeType="1"/>
            </p:cNvSpPr>
            <p:nvPr/>
          </p:nvSpPr>
          <p:spPr bwMode="auto">
            <a:xfrm flipH="1">
              <a:off x="2160"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9" name="Line 29">
              <a:extLst>
                <a:ext uri="{FF2B5EF4-FFF2-40B4-BE49-F238E27FC236}">
                  <a16:creationId xmlns:a16="http://schemas.microsoft.com/office/drawing/2014/main" id="{93AAD87D-BB29-4EEA-8F89-F2A127FBFF4C}"/>
                </a:ext>
              </a:extLst>
            </p:cNvPr>
            <p:cNvSpPr>
              <a:spLocks noChangeShapeType="1"/>
            </p:cNvSpPr>
            <p:nvPr/>
          </p:nvSpPr>
          <p:spPr bwMode="auto">
            <a:xfrm>
              <a:off x="2544"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0" name="Line 30">
              <a:extLst>
                <a:ext uri="{FF2B5EF4-FFF2-40B4-BE49-F238E27FC236}">
                  <a16:creationId xmlns:a16="http://schemas.microsoft.com/office/drawing/2014/main" id="{E4E5DEC5-DBCE-4366-BCEE-C58C9E04A711}"/>
                </a:ext>
              </a:extLst>
            </p:cNvPr>
            <p:cNvSpPr>
              <a:spLocks noChangeShapeType="1"/>
            </p:cNvSpPr>
            <p:nvPr/>
          </p:nvSpPr>
          <p:spPr bwMode="auto">
            <a:xfrm flipH="1">
              <a:off x="3120"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1" name="Line 31">
              <a:extLst>
                <a:ext uri="{FF2B5EF4-FFF2-40B4-BE49-F238E27FC236}">
                  <a16:creationId xmlns:a16="http://schemas.microsoft.com/office/drawing/2014/main" id="{9DB00F3A-DD88-4FCB-AD62-8A7FDF6509A3}"/>
                </a:ext>
              </a:extLst>
            </p:cNvPr>
            <p:cNvSpPr>
              <a:spLocks noChangeShapeType="1"/>
            </p:cNvSpPr>
            <p:nvPr/>
          </p:nvSpPr>
          <p:spPr bwMode="auto">
            <a:xfrm>
              <a:off x="3456" y="288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2" name="Line 32">
              <a:extLst>
                <a:ext uri="{FF2B5EF4-FFF2-40B4-BE49-F238E27FC236}">
                  <a16:creationId xmlns:a16="http://schemas.microsoft.com/office/drawing/2014/main" id="{5EEEDB2A-4037-4C6D-B48C-6B6E51EF545D}"/>
                </a:ext>
              </a:extLst>
            </p:cNvPr>
            <p:cNvSpPr>
              <a:spLocks noChangeShapeType="1"/>
            </p:cNvSpPr>
            <p:nvPr/>
          </p:nvSpPr>
          <p:spPr bwMode="auto">
            <a:xfrm flipH="1">
              <a:off x="3888"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635" name="Text Box 35">
            <a:extLst>
              <a:ext uri="{FF2B5EF4-FFF2-40B4-BE49-F238E27FC236}">
                <a16:creationId xmlns:a16="http://schemas.microsoft.com/office/drawing/2014/main" id="{6DD57A42-F01B-49EB-9EDA-96A839AA9B9A}"/>
              </a:ext>
            </a:extLst>
          </p:cNvPr>
          <p:cNvSpPr txBox="1">
            <a:spLocks noChangeArrowheads="1"/>
          </p:cNvSpPr>
          <p:nvPr/>
        </p:nvSpPr>
        <p:spPr bwMode="auto">
          <a:xfrm>
            <a:off x="2209800" y="5486401"/>
            <a:ext cx="8077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solidFill>
                  <a:srgbClr val="F42212"/>
                </a:solidFill>
              </a:rPr>
              <a:t>关系</a:t>
            </a:r>
            <a:r>
              <a:rPr lang="zh-CN" altLang="en-US" sz="2600"/>
              <a:t>：满二叉树</a:t>
            </a:r>
            <a:r>
              <a:rPr lang="zh-CN" altLang="en-US" sz="2600">
                <a:solidFill>
                  <a:srgbClr val="D842CD"/>
                </a:solidFill>
              </a:rPr>
              <a:t>必为</a:t>
            </a:r>
            <a:r>
              <a:rPr lang="zh-CN" altLang="en-US" sz="2600"/>
              <a:t>完全二叉树，而完全二叉树</a:t>
            </a:r>
            <a:r>
              <a:rPr lang="zh-CN" altLang="en-US" sz="2600">
                <a:solidFill>
                  <a:srgbClr val="D842CD"/>
                </a:solidFill>
              </a:rPr>
              <a:t>不一定</a:t>
            </a:r>
            <a:r>
              <a:rPr lang="zh-CN" altLang="en-US" sz="2600"/>
              <a:t>是满二叉树。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CF9125B4-5C9F-4375-932A-926699243A1A}"/>
              </a:ext>
            </a:extLst>
          </p:cNvPr>
          <p:cNvSpPr txBox="1">
            <a:spLocks noChangeArrowheads="1"/>
          </p:cNvSpPr>
          <p:nvPr/>
        </p:nvSpPr>
        <p:spPr bwMode="auto">
          <a:xfrm>
            <a:off x="2057400" y="8382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6.1  </a:t>
            </a:r>
            <a:r>
              <a:rPr lang="zh-CN" altLang="en-US" sz="3200"/>
              <a:t>树的概念与定义</a:t>
            </a:r>
          </a:p>
        </p:txBody>
      </p:sp>
      <p:sp>
        <p:nvSpPr>
          <p:cNvPr id="8195" name="Text Box 3">
            <a:extLst>
              <a:ext uri="{FF2B5EF4-FFF2-40B4-BE49-F238E27FC236}">
                <a16:creationId xmlns:a16="http://schemas.microsoft.com/office/drawing/2014/main" id="{9CB7EFBC-98DA-4D98-AEEB-74D4F36A1D6B}"/>
              </a:ext>
            </a:extLst>
          </p:cNvPr>
          <p:cNvSpPr txBox="1">
            <a:spLocks noChangeArrowheads="1"/>
          </p:cNvSpPr>
          <p:nvPr/>
        </p:nvSpPr>
        <p:spPr bwMode="auto">
          <a:xfrm>
            <a:off x="2057400" y="16002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树</a:t>
            </a:r>
            <a:r>
              <a:rPr lang="zh-CN" altLang="en-US" sz="2800"/>
              <a:t>是</a:t>
            </a:r>
            <a:r>
              <a:rPr lang="en-US" altLang="zh-CN" sz="2800"/>
              <a:t>n</a:t>
            </a:r>
            <a:r>
              <a:rPr lang="zh-CN" altLang="en-US" sz="2800"/>
              <a:t>（</a:t>
            </a:r>
            <a:r>
              <a:rPr lang="en-US" altLang="zh-CN" sz="2800"/>
              <a:t>n≥0</a:t>
            </a:r>
            <a:r>
              <a:rPr lang="zh-CN" altLang="en-US" sz="2800"/>
              <a:t>）个结点的有限集合</a:t>
            </a:r>
            <a:r>
              <a:rPr lang="en-US" altLang="zh-CN" sz="2800">
                <a:solidFill>
                  <a:srgbClr val="D842CD"/>
                </a:solidFill>
              </a:rPr>
              <a:t>T</a:t>
            </a:r>
            <a:r>
              <a:rPr lang="zh-CN" altLang="en-US" sz="2800"/>
              <a:t>。当</a:t>
            </a:r>
            <a:r>
              <a:rPr lang="en-US" altLang="zh-CN" sz="2800"/>
              <a:t>n=0</a:t>
            </a:r>
            <a:r>
              <a:rPr lang="zh-CN" altLang="en-US" sz="2800"/>
              <a:t>时，称为空树；当</a:t>
            </a:r>
            <a:r>
              <a:rPr lang="en-US" altLang="zh-CN" sz="2800"/>
              <a:t>n&gt;0</a:t>
            </a:r>
            <a:r>
              <a:rPr lang="zh-CN" altLang="en-US" sz="2800"/>
              <a:t>时，该集合满足如下条件： </a:t>
            </a:r>
          </a:p>
        </p:txBody>
      </p:sp>
      <p:sp>
        <p:nvSpPr>
          <p:cNvPr id="8196" name="Text Box 4">
            <a:extLst>
              <a:ext uri="{FF2B5EF4-FFF2-40B4-BE49-F238E27FC236}">
                <a16:creationId xmlns:a16="http://schemas.microsoft.com/office/drawing/2014/main" id="{7A950D10-EF9D-4579-AEE7-1691D1713CDB}"/>
              </a:ext>
            </a:extLst>
          </p:cNvPr>
          <p:cNvSpPr txBox="1">
            <a:spLocks noChangeArrowheads="1"/>
          </p:cNvSpPr>
          <p:nvPr/>
        </p:nvSpPr>
        <p:spPr bwMode="auto">
          <a:xfrm>
            <a:off x="2057400" y="266700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ym typeface="Marlett" pitchFamily="2" charset="2"/>
              </a:rPr>
              <a:t>(1) </a:t>
            </a:r>
            <a:r>
              <a:rPr lang="zh-CN" altLang="en-US" sz="2800">
                <a:sym typeface="Marlett" pitchFamily="2" charset="2"/>
              </a:rPr>
              <a:t>其中必有一个称为</a:t>
            </a:r>
            <a:r>
              <a:rPr lang="zh-CN" altLang="en-US" sz="2800">
                <a:solidFill>
                  <a:srgbClr val="D842CD"/>
                </a:solidFill>
                <a:sym typeface="Marlett" pitchFamily="2" charset="2"/>
              </a:rPr>
              <a:t>根（</a:t>
            </a:r>
            <a:r>
              <a:rPr lang="en-US" altLang="zh-CN" sz="2800">
                <a:solidFill>
                  <a:srgbClr val="D842CD"/>
                </a:solidFill>
                <a:sym typeface="Marlett" pitchFamily="2" charset="2"/>
              </a:rPr>
              <a:t>root</a:t>
            </a:r>
            <a:r>
              <a:rPr lang="zh-CN" altLang="en-US" sz="2800">
                <a:solidFill>
                  <a:srgbClr val="D842CD"/>
                </a:solidFill>
                <a:sym typeface="Marlett" pitchFamily="2" charset="2"/>
              </a:rPr>
              <a:t>）</a:t>
            </a:r>
            <a:r>
              <a:rPr lang="zh-CN" altLang="en-US" sz="2800">
                <a:sym typeface="Marlett" pitchFamily="2" charset="2"/>
              </a:rPr>
              <a:t>的特定结点，它没有直接前驱，但有零个或多个直接后继。</a:t>
            </a:r>
            <a:endParaRPr lang="zh-CN" altLang="en-US" sz="2800"/>
          </a:p>
        </p:txBody>
      </p:sp>
      <p:sp>
        <p:nvSpPr>
          <p:cNvPr id="8197" name="Text Box 5">
            <a:extLst>
              <a:ext uri="{FF2B5EF4-FFF2-40B4-BE49-F238E27FC236}">
                <a16:creationId xmlns:a16="http://schemas.microsoft.com/office/drawing/2014/main" id="{108439F6-A430-4C7D-8686-DE1FF386705D}"/>
              </a:ext>
            </a:extLst>
          </p:cNvPr>
          <p:cNvSpPr txBox="1">
            <a:spLocks noChangeArrowheads="1"/>
          </p:cNvSpPr>
          <p:nvPr/>
        </p:nvSpPr>
        <p:spPr bwMode="auto">
          <a:xfrm>
            <a:off x="2057400" y="37338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其余</a:t>
            </a:r>
            <a:r>
              <a:rPr lang="en-US" altLang="zh-CN" sz="2800"/>
              <a:t>n-1</a:t>
            </a:r>
            <a:r>
              <a:rPr lang="zh-CN" altLang="en-US" sz="2800"/>
              <a:t>个结点可以划分成</a:t>
            </a:r>
            <a:r>
              <a:rPr lang="en-US" altLang="zh-CN" sz="2800"/>
              <a:t>m</a:t>
            </a:r>
            <a:r>
              <a:rPr lang="zh-CN" altLang="en-US" sz="2800"/>
              <a:t>（</a:t>
            </a:r>
            <a:r>
              <a:rPr lang="en-US" altLang="zh-CN" sz="2800"/>
              <a:t>m≥0</a:t>
            </a:r>
            <a:r>
              <a:rPr lang="zh-CN" altLang="en-US" sz="2800"/>
              <a:t>）个互不相交的有限集</a:t>
            </a:r>
            <a:r>
              <a:rPr lang="en-US" altLang="zh-CN" sz="2800"/>
              <a:t>T</a:t>
            </a:r>
            <a:r>
              <a:rPr lang="en-US" altLang="zh-CN" sz="2800" baseline="-30000"/>
              <a:t>1</a:t>
            </a:r>
            <a:r>
              <a:rPr lang="zh-CN" altLang="en-US" sz="2800"/>
              <a:t>，</a:t>
            </a:r>
            <a:r>
              <a:rPr lang="en-US" altLang="zh-CN" sz="2800"/>
              <a:t>T</a:t>
            </a:r>
            <a:r>
              <a:rPr lang="en-US" altLang="zh-CN" sz="2800" baseline="-30000"/>
              <a:t>2</a:t>
            </a:r>
            <a:r>
              <a:rPr lang="zh-CN" altLang="en-US" sz="2800"/>
              <a:t>，</a:t>
            </a:r>
            <a:r>
              <a:rPr lang="en-US" altLang="zh-CN" sz="2800"/>
              <a:t>T</a:t>
            </a:r>
            <a:r>
              <a:rPr lang="en-US" altLang="zh-CN" sz="2800" baseline="-30000"/>
              <a:t>3</a:t>
            </a:r>
            <a:r>
              <a:rPr lang="zh-CN" altLang="en-US" sz="2800"/>
              <a:t>，</a:t>
            </a:r>
            <a:r>
              <a:rPr lang="en-US" altLang="zh-CN" sz="2800"/>
              <a:t>…</a:t>
            </a:r>
            <a:r>
              <a:rPr lang="zh-CN" altLang="en-US" sz="2800"/>
              <a:t>，</a:t>
            </a:r>
            <a:r>
              <a:rPr lang="en-US" altLang="zh-CN" sz="2800"/>
              <a:t>T</a:t>
            </a:r>
            <a:r>
              <a:rPr lang="en-US" altLang="zh-CN" sz="2800" baseline="-30000"/>
              <a:t>m</a:t>
            </a:r>
            <a:r>
              <a:rPr lang="zh-CN" altLang="en-US" sz="2800"/>
              <a:t>，其中</a:t>
            </a:r>
            <a:r>
              <a:rPr lang="en-US" altLang="zh-CN" sz="2800">
                <a:solidFill>
                  <a:srgbClr val="D842CD"/>
                </a:solidFill>
              </a:rPr>
              <a:t>T</a:t>
            </a:r>
            <a:r>
              <a:rPr lang="en-US" altLang="zh-CN" sz="2800" baseline="-30000">
                <a:solidFill>
                  <a:srgbClr val="D842CD"/>
                </a:solidFill>
              </a:rPr>
              <a:t>i</a:t>
            </a:r>
            <a:r>
              <a:rPr lang="zh-CN" altLang="en-US" sz="2800"/>
              <a:t>又是一棵树，称为</a:t>
            </a:r>
            <a:r>
              <a:rPr lang="zh-CN" altLang="en-US" sz="2800">
                <a:solidFill>
                  <a:srgbClr val="D842CD"/>
                </a:solidFill>
              </a:rPr>
              <a:t>根</a:t>
            </a:r>
            <a:r>
              <a:rPr lang="en-US" altLang="zh-CN" sz="2800">
                <a:solidFill>
                  <a:srgbClr val="D842CD"/>
                </a:solidFill>
              </a:rPr>
              <a:t>root</a:t>
            </a:r>
            <a:r>
              <a:rPr lang="zh-CN" altLang="en-US" sz="2800"/>
              <a:t>的</a:t>
            </a:r>
            <a:r>
              <a:rPr lang="zh-CN" altLang="en-US" sz="2800">
                <a:solidFill>
                  <a:schemeClr val="tx2"/>
                </a:solidFill>
              </a:rPr>
              <a:t>子树</a:t>
            </a:r>
            <a:r>
              <a:rPr lang="zh-CN" altLang="en-US" sz="2800"/>
              <a:t>。每棵子树的根结点有且仅有一个直接前驱，但有零个或多个直接后继。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30FB7648-3D18-4E7B-854E-19B6075092F3}"/>
              </a:ext>
            </a:extLst>
          </p:cNvPr>
          <p:cNvSpPr txBox="1">
            <a:spLocks noChangeArrowheads="1"/>
          </p:cNvSpPr>
          <p:nvPr/>
        </p:nvSpPr>
        <p:spPr bwMode="auto">
          <a:xfrm>
            <a:off x="1981200" y="8382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性质</a:t>
            </a:r>
            <a:r>
              <a:rPr lang="en-US" altLang="zh-CN" sz="2800">
                <a:solidFill>
                  <a:srgbClr val="F42212"/>
                </a:solidFill>
              </a:rPr>
              <a:t>4</a:t>
            </a:r>
            <a:r>
              <a:rPr lang="zh-CN" altLang="en-US" sz="2800"/>
              <a:t>：具有</a:t>
            </a:r>
            <a:r>
              <a:rPr lang="en-US" altLang="zh-CN" sz="2800"/>
              <a:t>n</a:t>
            </a:r>
            <a:r>
              <a:rPr lang="zh-CN" altLang="en-US" sz="2800"/>
              <a:t>个结点的完全二叉树的深度为</a:t>
            </a:r>
            <a:r>
              <a:rPr lang="zh-CN" altLang="en-US" sz="2800">
                <a:sym typeface="Symbol" panose="05050102010706020507" pitchFamily="18" charset="2"/>
              </a:rPr>
              <a:t></a:t>
            </a:r>
            <a:r>
              <a:rPr lang="zh-CN" altLang="en-US" sz="2800">
                <a:ea typeface="MingLiU" panose="02020509000000000000" pitchFamily="49" charset="-120"/>
                <a:sym typeface="Symbol" panose="05050102010706020507" pitchFamily="18" charset="2"/>
              </a:rPr>
              <a:t>㏒</a:t>
            </a:r>
            <a:r>
              <a:rPr lang="en-US" altLang="zh-CN" sz="2800" baseline="-25000">
                <a:ea typeface="MingLiU" panose="02020509000000000000" pitchFamily="49" charset="-120"/>
                <a:sym typeface="Symbol" panose="05050102010706020507" pitchFamily="18" charset="2"/>
              </a:rPr>
              <a:t>2</a:t>
            </a:r>
            <a:r>
              <a:rPr lang="en-US" altLang="zh-CN" sz="2800">
                <a:ea typeface="MingLiU" panose="02020509000000000000" pitchFamily="49" charset="-120"/>
                <a:sym typeface="Symbol" panose="05050102010706020507" pitchFamily="18" charset="2"/>
              </a:rPr>
              <a:t>n</a:t>
            </a:r>
            <a:r>
              <a:rPr lang="en-US" altLang="zh-CN" sz="2800">
                <a:sym typeface="Symbol" panose="05050102010706020507" pitchFamily="18" charset="2"/>
              </a:rPr>
              <a:t></a:t>
            </a:r>
            <a:r>
              <a:rPr lang="en-US" altLang="zh-CN" sz="2800"/>
              <a:t>+1</a:t>
            </a:r>
            <a:r>
              <a:rPr lang="zh-CN" altLang="en-US" sz="2800"/>
              <a:t>。 </a:t>
            </a:r>
          </a:p>
        </p:txBody>
      </p:sp>
      <p:sp>
        <p:nvSpPr>
          <p:cNvPr id="26627" name="Text Box 3">
            <a:extLst>
              <a:ext uri="{FF2B5EF4-FFF2-40B4-BE49-F238E27FC236}">
                <a16:creationId xmlns:a16="http://schemas.microsoft.com/office/drawing/2014/main" id="{0FD75E2B-18FF-45C6-B8C6-6B07725ECDAE}"/>
              </a:ext>
            </a:extLst>
          </p:cNvPr>
          <p:cNvSpPr txBox="1">
            <a:spLocks noChangeArrowheads="1"/>
          </p:cNvSpPr>
          <p:nvPr/>
        </p:nvSpPr>
        <p:spPr bwMode="auto">
          <a:xfrm>
            <a:off x="2057400" y="1447800"/>
            <a:ext cx="8229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证明：设</a:t>
            </a:r>
            <a:r>
              <a:rPr lang="en-US" altLang="zh-CN" sz="2800"/>
              <a:t>n</a:t>
            </a:r>
            <a:r>
              <a:rPr lang="zh-CN" altLang="en-US" sz="2800"/>
              <a:t>个结点的完全二叉树的深度为</a:t>
            </a:r>
            <a:r>
              <a:rPr lang="en-US" altLang="zh-CN" sz="2800"/>
              <a:t>k</a:t>
            </a:r>
            <a:r>
              <a:rPr lang="zh-CN" altLang="en-US" sz="2800"/>
              <a:t>，根据性质</a:t>
            </a:r>
            <a:r>
              <a:rPr lang="en-US" altLang="zh-CN" sz="2800"/>
              <a:t>2</a:t>
            </a:r>
            <a:r>
              <a:rPr lang="zh-CN" altLang="en-US" sz="2800"/>
              <a:t>可知，</a:t>
            </a:r>
            <a:r>
              <a:rPr lang="en-US" altLang="zh-CN" sz="2800"/>
              <a:t>k-1</a:t>
            </a:r>
            <a:r>
              <a:rPr lang="zh-CN" altLang="en-US" sz="2800"/>
              <a:t>层满二叉树的结点总数为： </a:t>
            </a:r>
            <a:r>
              <a:rPr lang="en-US" altLang="zh-CN" sz="2800">
                <a:solidFill>
                  <a:srgbClr val="6C981E"/>
                </a:solidFill>
              </a:rPr>
              <a:t>2</a:t>
            </a:r>
            <a:r>
              <a:rPr lang="en-US" altLang="zh-CN" sz="2800" baseline="30000">
                <a:solidFill>
                  <a:srgbClr val="6C981E"/>
                </a:solidFill>
              </a:rPr>
              <a:t>k-1</a:t>
            </a:r>
            <a:r>
              <a:rPr lang="en-US" altLang="zh-CN" sz="2800">
                <a:solidFill>
                  <a:srgbClr val="6C981E"/>
                </a:solidFill>
              </a:rPr>
              <a:t>-1</a:t>
            </a:r>
            <a:r>
              <a:rPr lang="en-US" altLang="zh-CN" sz="2800"/>
              <a:t> </a:t>
            </a:r>
          </a:p>
          <a:p>
            <a:pPr>
              <a:spcBef>
                <a:spcPct val="50000"/>
              </a:spcBef>
            </a:pPr>
            <a:r>
              <a:rPr lang="en-US" altLang="zh-CN" sz="2800"/>
              <a:t>   k</a:t>
            </a:r>
            <a:r>
              <a:rPr lang="zh-CN" altLang="en-US" sz="2800"/>
              <a:t>层满二叉树的结点总数为： </a:t>
            </a:r>
            <a:r>
              <a:rPr lang="en-US" altLang="zh-CN" sz="2800">
                <a:solidFill>
                  <a:srgbClr val="6C981E"/>
                </a:solidFill>
              </a:rPr>
              <a:t>2</a:t>
            </a:r>
            <a:r>
              <a:rPr lang="en-US" altLang="zh-CN" sz="2800" baseline="30000">
                <a:solidFill>
                  <a:srgbClr val="6C981E"/>
                </a:solidFill>
              </a:rPr>
              <a:t>k</a:t>
            </a:r>
            <a:r>
              <a:rPr lang="en-US" altLang="zh-CN" sz="2800">
                <a:solidFill>
                  <a:srgbClr val="6C981E"/>
                </a:solidFill>
              </a:rPr>
              <a:t>-1</a:t>
            </a:r>
            <a:r>
              <a:rPr lang="en-US" altLang="zh-CN" sz="2800"/>
              <a:t> </a:t>
            </a:r>
          </a:p>
          <a:p>
            <a:pPr>
              <a:spcBef>
                <a:spcPct val="50000"/>
              </a:spcBef>
            </a:pPr>
            <a:r>
              <a:rPr lang="en-US" altLang="zh-CN" sz="2800"/>
              <a:t>  </a:t>
            </a:r>
            <a:r>
              <a:rPr lang="zh-CN" altLang="en-US" sz="2800"/>
              <a:t>显然有：</a:t>
            </a:r>
          </a:p>
          <a:p>
            <a:pPr>
              <a:lnSpc>
                <a:spcPct val="105000"/>
              </a:lnSpc>
            </a:pPr>
            <a:r>
              <a:rPr lang="zh-CN" altLang="en-US" sz="3200">
                <a:ea typeface="仿宋_GB2312" pitchFamily="49" charset="-122"/>
              </a:rPr>
              <a:t>      </a:t>
            </a:r>
            <a:r>
              <a:rPr lang="en-US" altLang="zh-CN" sz="3200">
                <a:ea typeface="仿宋_GB2312" pitchFamily="49" charset="-122"/>
              </a:rPr>
              <a:t>2</a:t>
            </a:r>
            <a:r>
              <a:rPr lang="en-US" altLang="zh-CN" sz="3200" baseline="30000">
                <a:ea typeface="仿宋_GB2312" pitchFamily="49" charset="-122"/>
              </a:rPr>
              <a:t>k-1</a:t>
            </a:r>
            <a:r>
              <a:rPr lang="en-US" altLang="zh-CN" sz="3200">
                <a:ea typeface="仿宋_GB2312" pitchFamily="49" charset="-122"/>
              </a:rPr>
              <a:t> - 1 &lt; n </a:t>
            </a:r>
            <a:r>
              <a:rPr lang="en-US" altLang="zh-CN" sz="3200">
                <a:ea typeface="仿宋_GB2312" pitchFamily="49" charset="-122"/>
                <a:sym typeface="Symbol" panose="05050102010706020507" pitchFamily="18" charset="2"/>
              </a:rPr>
              <a:t> 2</a:t>
            </a:r>
            <a:r>
              <a:rPr lang="en-US" altLang="zh-CN" sz="3200" baseline="30000">
                <a:ea typeface="仿宋_GB2312" pitchFamily="49" charset="-122"/>
                <a:sym typeface="Symbol" panose="05050102010706020507" pitchFamily="18" charset="2"/>
              </a:rPr>
              <a:t>k</a:t>
            </a:r>
            <a:r>
              <a:rPr lang="en-US" altLang="zh-CN" sz="3200">
                <a:ea typeface="仿宋_GB2312" pitchFamily="49" charset="-122"/>
                <a:sym typeface="Symbol" panose="05050102010706020507" pitchFamily="18" charset="2"/>
              </a:rPr>
              <a:t>- 1</a:t>
            </a:r>
            <a:r>
              <a:rPr lang="en-US" altLang="zh-CN" sz="3200">
                <a:solidFill>
                  <a:schemeClr val="folHlink"/>
                </a:solidFill>
                <a:ea typeface="仿宋_GB2312" pitchFamily="49" charset="-122"/>
                <a:sym typeface="Symbol" panose="05050102010706020507" pitchFamily="18" charset="2"/>
              </a:rPr>
              <a:t>  </a:t>
            </a:r>
            <a:r>
              <a:rPr lang="en-US" altLang="zh-CN" sz="3200">
                <a:solidFill>
                  <a:srgbClr val="6C981E"/>
                </a:solidFill>
                <a:ea typeface="仿宋_GB2312" pitchFamily="49" charset="-122"/>
                <a:sym typeface="Wingdings 3" panose="05040102010807070707" pitchFamily="18" charset="2"/>
              </a:rPr>
              <a:t></a:t>
            </a:r>
            <a:r>
              <a:rPr lang="en-US" altLang="zh-CN" sz="3200">
                <a:ea typeface="仿宋_GB2312" pitchFamily="49" charset="-122"/>
                <a:sym typeface="Symbol" panose="05050102010706020507" pitchFamily="18" charset="2"/>
              </a:rPr>
              <a:t>  </a:t>
            </a:r>
            <a:r>
              <a:rPr lang="en-US" altLang="zh-CN" sz="3200">
                <a:ea typeface="仿宋_GB2312" pitchFamily="49" charset="-122"/>
              </a:rPr>
              <a:t>2</a:t>
            </a:r>
            <a:r>
              <a:rPr lang="en-US" altLang="zh-CN" sz="3200" baseline="30000">
                <a:ea typeface="仿宋_GB2312" pitchFamily="49" charset="-122"/>
              </a:rPr>
              <a:t>k- 1 </a:t>
            </a:r>
            <a:r>
              <a:rPr lang="en-US" altLang="zh-CN" sz="3200">
                <a:ea typeface="仿宋_GB2312" pitchFamily="49" charset="-122"/>
                <a:sym typeface="Symbol" panose="05050102010706020507" pitchFamily="18" charset="2"/>
              </a:rPr>
              <a:t></a:t>
            </a:r>
            <a:r>
              <a:rPr lang="en-US" altLang="zh-CN" sz="3200" baseline="30000">
                <a:ea typeface="仿宋_GB2312" pitchFamily="49" charset="-122"/>
              </a:rPr>
              <a:t> </a:t>
            </a:r>
            <a:r>
              <a:rPr lang="en-US" altLang="zh-CN" sz="3200">
                <a:ea typeface="仿宋_GB2312" pitchFamily="49" charset="-122"/>
              </a:rPr>
              <a:t>n</a:t>
            </a:r>
            <a:r>
              <a:rPr lang="en-US" altLang="zh-CN" sz="3200">
                <a:ea typeface="仿宋_GB2312" pitchFamily="49" charset="-122"/>
                <a:sym typeface="Symbol" panose="05050102010706020507" pitchFamily="18" charset="2"/>
              </a:rPr>
              <a:t> </a:t>
            </a:r>
            <a:r>
              <a:rPr lang="en-US" altLang="zh-CN" sz="3200">
                <a:ea typeface="仿宋_GB2312" pitchFamily="49" charset="-122"/>
              </a:rPr>
              <a:t>&lt;</a:t>
            </a:r>
            <a:r>
              <a:rPr lang="en-US" altLang="zh-CN" sz="3200">
                <a:ea typeface="仿宋_GB2312" pitchFamily="49" charset="-122"/>
                <a:sym typeface="Symbol" panose="05050102010706020507" pitchFamily="18" charset="2"/>
              </a:rPr>
              <a:t> 2</a:t>
            </a:r>
            <a:r>
              <a:rPr lang="en-US" altLang="zh-CN" sz="3200" baseline="30000">
                <a:ea typeface="仿宋_GB2312" pitchFamily="49" charset="-122"/>
                <a:sym typeface="Symbol" panose="05050102010706020507" pitchFamily="18" charset="2"/>
              </a:rPr>
              <a:t>k</a:t>
            </a:r>
            <a:endParaRPr lang="en-US" altLang="zh-CN" sz="3200">
              <a:ea typeface="仿宋_GB2312" pitchFamily="49" charset="-122"/>
              <a:sym typeface="Symbol" panose="05050102010706020507" pitchFamily="18" charset="2"/>
            </a:endParaRPr>
          </a:p>
          <a:p>
            <a:pPr>
              <a:lnSpc>
                <a:spcPct val="105000"/>
              </a:lnSpc>
              <a:spcBef>
                <a:spcPct val="10000"/>
              </a:spcBef>
            </a:pPr>
            <a:r>
              <a:rPr lang="en-US" altLang="zh-CN" sz="3200">
                <a:ea typeface="仿宋_GB2312" pitchFamily="49" charset="-122"/>
                <a:sym typeface="Symbol" panose="05050102010706020507" pitchFamily="18" charset="2"/>
              </a:rPr>
              <a:t>   </a:t>
            </a:r>
            <a:r>
              <a:rPr lang="zh-CN" altLang="en-US" sz="3200">
                <a:ea typeface="仿宋_GB2312" pitchFamily="49" charset="-122"/>
                <a:sym typeface="Symbol" panose="05050102010706020507" pitchFamily="18" charset="2"/>
              </a:rPr>
              <a:t>取对数有：</a:t>
            </a:r>
            <a:r>
              <a:rPr lang="en-US" altLang="zh-CN" sz="3200">
                <a:ea typeface="仿宋_GB2312" pitchFamily="49" charset="-122"/>
                <a:sym typeface="Symbol" panose="05050102010706020507" pitchFamily="18" charset="2"/>
              </a:rPr>
              <a:t>k -1  log</a:t>
            </a:r>
            <a:r>
              <a:rPr lang="en-US" altLang="zh-CN" sz="3200" baseline="-25000">
                <a:ea typeface="仿宋_GB2312" pitchFamily="49" charset="-122"/>
                <a:sym typeface="Symbol" panose="05050102010706020507" pitchFamily="18" charset="2"/>
              </a:rPr>
              <a:t>2</a:t>
            </a:r>
            <a:r>
              <a:rPr lang="en-US" altLang="zh-CN" sz="3200">
                <a:ea typeface="仿宋_GB2312" pitchFamily="49" charset="-122"/>
                <a:sym typeface="Symbol" panose="05050102010706020507" pitchFamily="18" charset="2"/>
              </a:rPr>
              <a:t>n &lt; k</a:t>
            </a:r>
          </a:p>
          <a:p>
            <a:pPr>
              <a:lnSpc>
                <a:spcPct val="105000"/>
              </a:lnSpc>
              <a:spcBef>
                <a:spcPct val="10000"/>
              </a:spcBef>
            </a:pPr>
            <a:r>
              <a:rPr lang="zh-CN" altLang="en-US" sz="3200">
                <a:ea typeface="仿宋_GB2312" pitchFamily="49" charset="-122"/>
                <a:sym typeface="Symbol" panose="05050102010706020507" pitchFamily="18" charset="2"/>
              </a:rPr>
              <a:t>因为</a:t>
            </a:r>
            <a:r>
              <a:rPr lang="en-US" altLang="zh-CN" sz="3200">
                <a:ea typeface="仿宋_GB2312" pitchFamily="49" charset="-122"/>
                <a:sym typeface="Symbol" panose="05050102010706020507" pitchFamily="18" charset="2"/>
              </a:rPr>
              <a:t>k</a:t>
            </a:r>
            <a:r>
              <a:rPr lang="zh-CN" altLang="en-US" sz="3200">
                <a:ea typeface="仿宋_GB2312" pitchFamily="49" charset="-122"/>
                <a:sym typeface="Symbol" panose="05050102010706020507" pitchFamily="18" charset="2"/>
              </a:rPr>
              <a:t>是整数，所以</a:t>
            </a:r>
            <a:r>
              <a:rPr lang="en-US" altLang="zh-CN" sz="3200">
                <a:ea typeface="仿宋_GB2312" pitchFamily="49" charset="-122"/>
                <a:sym typeface="Symbol" panose="05050102010706020507" pitchFamily="18" charset="2"/>
              </a:rPr>
              <a:t>k -1 =log</a:t>
            </a:r>
            <a:r>
              <a:rPr lang="en-US" altLang="zh-CN" sz="3200" baseline="-25000">
                <a:ea typeface="仿宋_GB2312" pitchFamily="49" charset="-122"/>
                <a:sym typeface="Symbol" panose="05050102010706020507" pitchFamily="18" charset="2"/>
              </a:rPr>
              <a:t>2</a:t>
            </a:r>
            <a:r>
              <a:rPr lang="en-US" altLang="zh-CN" sz="3200">
                <a:ea typeface="仿宋_GB2312" pitchFamily="49" charset="-122"/>
                <a:sym typeface="Symbol" panose="05050102010706020507" pitchFamily="18" charset="2"/>
              </a:rPr>
              <a:t>n </a:t>
            </a:r>
            <a:r>
              <a:rPr lang="zh-CN" altLang="en-US" sz="3200">
                <a:ea typeface="仿宋_GB2312" pitchFamily="49" charset="-122"/>
                <a:sym typeface="Symbol" panose="05050102010706020507" pitchFamily="18" charset="2"/>
              </a:rPr>
              <a:t>， </a:t>
            </a:r>
            <a:r>
              <a:rPr lang="en-US" altLang="zh-CN" sz="3200">
                <a:ea typeface="仿宋_GB2312" pitchFamily="49" charset="-122"/>
                <a:sym typeface="Symbol" panose="05050102010706020507" pitchFamily="18" charset="2"/>
              </a:rPr>
              <a:t>k= </a:t>
            </a:r>
            <a:r>
              <a:rPr lang="en-US" altLang="zh-CN" sz="2800">
                <a:sym typeface="Symbol" panose="05050102010706020507" pitchFamily="18" charset="2"/>
              </a:rPr>
              <a:t></a:t>
            </a:r>
            <a:r>
              <a:rPr lang="en-US" altLang="zh-CN" sz="2800">
                <a:ea typeface="MingLiU" panose="02020509000000000000" pitchFamily="49" charset="-120"/>
                <a:sym typeface="Symbol" panose="05050102010706020507" pitchFamily="18" charset="2"/>
              </a:rPr>
              <a:t>㏒</a:t>
            </a:r>
            <a:r>
              <a:rPr lang="en-US" altLang="zh-CN" sz="2800" baseline="-25000">
                <a:ea typeface="MingLiU" panose="02020509000000000000" pitchFamily="49" charset="-120"/>
                <a:sym typeface="Symbol" panose="05050102010706020507" pitchFamily="18" charset="2"/>
              </a:rPr>
              <a:t>2</a:t>
            </a:r>
            <a:r>
              <a:rPr lang="en-US" altLang="zh-CN" sz="2800">
                <a:ea typeface="MingLiU" panose="02020509000000000000" pitchFamily="49" charset="-120"/>
                <a:sym typeface="Symbol" panose="05050102010706020507" pitchFamily="18" charset="2"/>
              </a:rPr>
              <a:t>n</a:t>
            </a:r>
            <a:r>
              <a:rPr lang="en-US" altLang="zh-CN" sz="2800">
                <a:sym typeface="Symbol" panose="05050102010706020507" pitchFamily="18" charset="2"/>
              </a:rPr>
              <a:t></a:t>
            </a:r>
            <a:r>
              <a:rPr lang="en-US" altLang="zh-CN" sz="2800"/>
              <a:t>+1</a:t>
            </a:r>
          </a:p>
          <a:p>
            <a:pPr>
              <a:lnSpc>
                <a:spcPct val="105000"/>
              </a:lnSpc>
              <a:spcBef>
                <a:spcPct val="10000"/>
              </a:spcBef>
            </a:pPr>
            <a:r>
              <a:rPr lang="zh-CN" altLang="en-US" sz="2800"/>
              <a:t>结论成立。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5CDE5C97-1ED0-4B34-9F65-60E64619BFAB}"/>
              </a:ext>
            </a:extLst>
          </p:cNvPr>
          <p:cNvSpPr txBox="1">
            <a:spLocks noChangeArrowheads="1"/>
          </p:cNvSpPr>
          <p:nvPr/>
        </p:nvSpPr>
        <p:spPr bwMode="auto">
          <a:xfrm>
            <a:off x="2057400" y="9144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性质</a:t>
            </a:r>
            <a:r>
              <a:rPr lang="en-US" altLang="zh-CN" sz="2800">
                <a:solidFill>
                  <a:srgbClr val="F42212"/>
                </a:solidFill>
              </a:rPr>
              <a:t>5</a:t>
            </a:r>
            <a:r>
              <a:rPr lang="zh-CN" altLang="en-US" sz="2800"/>
              <a:t>：对于具有</a:t>
            </a:r>
            <a:r>
              <a:rPr lang="en-US" altLang="zh-CN" sz="2800"/>
              <a:t>n</a:t>
            </a:r>
            <a:r>
              <a:rPr lang="zh-CN" altLang="en-US" sz="2800"/>
              <a:t>个结点的完全二叉树，如果按照从上到下和从左到右的顺序对二叉树中的所有结点从</a:t>
            </a:r>
            <a:r>
              <a:rPr lang="en-US" altLang="zh-CN" sz="2800"/>
              <a:t>1</a:t>
            </a:r>
            <a:r>
              <a:rPr lang="zh-CN" altLang="en-US" sz="2800"/>
              <a:t>开始顺序编号，则对于任意的序号为</a:t>
            </a:r>
            <a:r>
              <a:rPr lang="en-US" altLang="zh-CN" sz="2800"/>
              <a:t>i</a:t>
            </a:r>
            <a:r>
              <a:rPr lang="zh-CN" altLang="en-US" sz="2800"/>
              <a:t>的结点有： </a:t>
            </a:r>
          </a:p>
        </p:txBody>
      </p:sp>
      <p:sp>
        <p:nvSpPr>
          <p:cNvPr id="27651" name="Text Box 3">
            <a:extLst>
              <a:ext uri="{FF2B5EF4-FFF2-40B4-BE49-F238E27FC236}">
                <a16:creationId xmlns:a16="http://schemas.microsoft.com/office/drawing/2014/main" id="{D30A104B-2E64-4BD5-BF72-9F8C1EF9CE02}"/>
              </a:ext>
            </a:extLst>
          </p:cNvPr>
          <p:cNvSpPr txBox="1">
            <a:spLocks noChangeArrowheads="1"/>
          </p:cNvSpPr>
          <p:nvPr/>
        </p:nvSpPr>
        <p:spPr bwMode="auto">
          <a:xfrm>
            <a:off x="2057400" y="2438401"/>
            <a:ext cx="83820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buClr>
                <a:srgbClr val="FF6600"/>
              </a:buClr>
              <a:buSzPct val="65000"/>
              <a:buFont typeface="Wingdings" panose="05000000000000000000" pitchFamily="2" charset="2"/>
              <a:buNone/>
            </a:pPr>
            <a:r>
              <a:rPr lang="en-US" altLang="zh-CN" sz="3200">
                <a:solidFill>
                  <a:srgbClr val="008000"/>
                </a:solidFill>
                <a:effectLst>
                  <a:outerShdw blurRad="38100" dist="38100" dir="2700000" algn="tl">
                    <a:srgbClr val="C0C0C0"/>
                  </a:outerShdw>
                </a:effectLst>
                <a:ea typeface="仿宋_GB2312" pitchFamily="49" charset="-122"/>
              </a:rPr>
              <a:t>(1)</a:t>
            </a:r>
            <a:r>
              <a:rPr lang="zh-CN" altLang="en-US" sz="3200">
                <a:solidFill>
                  <a:srgbClr val="008000"/>
                </a:solidFill>
                <a:effectLst>
                  <a:outerShdw blurRad="38100" dist="38100" dir="2700000" algn="tl">
                    <a:srgbClr val="C0C0C0"/>
                  </a:outerShdw>
                </a:effectLst>
                <a:ea typeface="仿宋_GB2312" pitchFamily="49" charset="-122"/>
              </a:rPr>
              <a:t>若</a:t>
            </a:r>
            <a:r>
              <a:rPr lang="en-US" altLang="zh-CN" sz="3200" i="1">
                <a:solidFill>
                  <a:srgbClr val="008000"/>
                </a:solidFill>
                <a:effectLst>
                  <a:outerShdw blurRad="38100" dist="38100" dir="2700000" algn="tl">
                    <a:srgbClr val="C0C0C0"/>
                  </a:outerShdw>
                </a:effectLst>
                <a:ea typeface="仿宋_GB2312" pitchFamily="49" charset="-122"/>
              </a:rPr>
              <a:t>i = </a:t>
            </a:r>
            <a:r>
              <a:rPr lang="en-US" altLang="zh-CN" sz="3200">
                <a:solidFill>
                  <a:srgbClr val="008000"/>
                </a:solidFill>
                <a:effectLst>
                  <a:outerShdw blurRad="38100" dist="38100" dir="2700000" algn="tl">
                    <a:srgbClr val="C0C0C0"/>
                  </a:outerShdw>
                </a:effectLst>
                <a:ea typeface="仿宋_GB2312" pitchFamily="49" charset="-122"/>
              </a:rPr>
              <a:t>1, </a:t>
            </a:r>
            <a:r>
              <a:rPr lang="zh-CN" altLang="en-US" sz="3200">
                <a:solidFill>
                  <a:srgbClr val="008000"/>
                </a:solidFill>
                <a:effectLst>
                  <a:outerShdw blurRad="38100" dist="38100" dir="2700000" algn="tl">
                    <a:srgbClr val="C0C0C0"/>
                  </a:outerShdw>
                </a:effectLst>
                <a:ea typeface="仿宋_GB2312" pitchFamily="49" charset="-122"/>
              </a:rPr>
              <a:t>则 </a:t>
            </a:r>
            <a:r>
              <a:rPr lang="en-US" altLang="zh-CN" sz="3200" i="1">
                <a:solidFill>
                  <a:srgbClr val="008000"/>
                </a:solidFill>
                <a:effectLst>
                  <a:outerShdw blurRad="38100" dist="38100" dir="2700000" algn="tl">
                    <a:srgbClr val="C0C0C0"/>
                  </a:outerShdw>
                </a:effectLst>
                <a:ea typeface="仿宋_GB2312" pitchFamily="49" charset="-122"/>
              </a:rPr>
              <a:t>i </a:t>
            </a:r>
            <a:r>
              <a:rPr lang="zh-CN" altLang="en-US" sz="3200">
                <a:solidFill>
                  <a:srgbClr val="008000"/>
                </a:solidFill>
                <a:effectLst>
                  <a:outerShdw blurRad="38100" dist="38100" dir="2700000" algn="tl">
                    <a:srgbClr val="C0C0C0"/>
                  </a:outerShdw>
                </a:effectLst>
                <a:ea typeface="仿宋_GB2312" pitchFamily="49" charset="-122"/>
              </a:rPr>
              <a:t>无双亲结点</a:t>
            </a:r>
          </a:p>
          <a:p>
            <a:pPr>
              <a:lnSpc>
                <a:spcPct val="105000"/>
              </a:lnSpc>
              <a:buClr>
                <a:srgbClr val="FF6600"/>
              </a:buClr>
              <a:buSzPct val="65000"/>
              <a:buFont typeface="Wingdings" panose="05000000000000000000" pitchFamily="2" charset="2"/>
              <a:buNone/>
            </a:pPr>
            <a:r>
              <a:rPr lang="zh-CN" altLang="en-US" sz="3200">
                <a:solidFill>
                  <a:srgbClr val="008000"/>
                </a:solidFill>
                <a:effectLst>
                  <a:outerShdw blurRad="38100" dist="38100" dir="2700000" algn="tl">
                    <a:srgbClr val="C0C0C0"/>
                  </a:outerShdw>
                </a:effectLst>
                <a:ea typeface="仿宋_GB2312" pitchFamily="49" charset="-122"/>
              </a:rPr>
              <a:t>     若</a:t>
            </a:r>
            <a:r>
              <a:rPr lang="en-US" altLang="zh-CN" sz="3200" i="1">
                <a:solidFill>
                  <a:srgbClr val="008000"/>
                </a:solidFill>
                <a:effectLst>
                  <a:outerShdw blurRad="38100" dist="38100" dir="2700000" algn="tl">
                    <a:srgbClr val="C0C0C0"/>
                  </a:outerShdw>
                </a:effectLst>
                <a:ea typeface="仿宋_GB2312" pitchFamily="49" charset="-122"/>
              </a:rPr>
              <a:t>i </a:t>
            </a:r>
            <a:r>
              <a:rPr lang="en-US" altLang="zh-CN" sz="3200">
                <a:solidFill>
                  <a:srgbClr val="008000"/>
                </a:solidFill>
                <a:effectLst>
                  <a:outerShdw blurRad="38100" dist="38100" dir="2700000" algn="tl">
                    <a:srgbClr val="C0C0C0"/>
                  </a:outerShdw>
                </a:effectLst>
                <a:ea typeface="仿宋_GB2312" pitchFamily="49" charset="-122"/>
              </a:rPr>
              <a:t>&gt;1, </a:t>
            </a:r>
            <a:r>
              <a:rPr lang="zh-CN" altLang="en-US" sz="3200">
                <a:solidFill>
                  <a:srgbClr val="008000"/>
                </a:solidFill>
                <a:effectLst>
                  <a:outerShdw blurRad="38100" dist="38100" dir="2700000" algn="tl">
                    <a:srgbClr val="C0C0C0"/>
                  </a:outerShdw>
                </a:effectLst>
                <a:ea typeface="仿宋_GB2312" pitchFamily="49" charset="-122"/>
              </a:rPr>
              <a:t>则 </a:t>
            </a:r>
            <a:r>
              <a:rPr lang="en-US" altLang="zh-CN" sz="3200" i="1">
                <a:solidFill>
                  <a:srgbClr val="008000"/>
                </a:solidFill>
                <a:effectLst>
                  <a:outerShdw blurRad="38100" dist="38100" dir="2700000" algn="tl">
                    <a:srgbClr val="C0C0C0"/>
                  </a:outerShdw>
                </a:effectLst>
                <a:ea typeface="仿宋_GB2312" pitchFamily="49" charset="-122"/>
              </a:rPr>
              <a:t>i </a:t>
            </a:r>
            <a:r>
              <a:rPr lang="zh-CN" altLang="en-US" sz="3200">
                <a:solidFill>
                  <a:srgbClr val="008000"/>
                </a:solidFill>
                <a:effectLst>
                  <a:outerShdw blurRad="38100" dist="38100" dir="2700000" algn="tl">
                    <a:srgbClr val="C0C0C0"/>
                  </a:outerShdw>
                </a:effectLst>
                <a:ea typeface="仿宋_GB2312" pitchFamily="49" charset="-122"/>
              </a:rPr>
              <a:t>的双亲结点为</a:t>
            </a:r>
            <a:r>
              <a:rPr lang="zh-CN" altLang="en-US" sz="3200">
                <a:solidFill>
                  <a:srgbClr val="008000"/>
                </a:solidFill>
                <a:effectLst>
                  <a:outerShdw blurRad="38100" dist="38100" dir="2700000" algn="tl">
                    <a:srgbClr val="C0C0C0"/>
                  </a:outerShdw>
                </a:effectLst>
                <a:ea typeface="仿宋_GB2312" pitchFamily="49" charset="-122"/>
                <a:sym typeface="Symbol" panose="05050102010706020507" pitchFamily="18" charset="2"/>
              </a:rPr>
              <a:t></a:t>
            </a:r>
            <a:r>
              <a:rPr lang="en-US" altLang="zh-CN" sz="3200" i="1">
                <a:solidFill>
                  <a:srgbClr val="008000"/>
                </a:solidFill>
                <a:effectLst>
                  <a:outerShdw blurRad="38100" dist="38100" dir="2700000" algn="tl">
                    <a:srgbClr val="C0C0C0"/>
                  </a:outerShdw>
                </a:effectLst>
                <a:ea typeface="仿宋_GB2312" pitchFamily="49" charset="-122"/>
              </a:rPr>
              <a:t>i </a:t>
            </a:r>
            <a:r>
              <a:rPr lang="en-US" altLang="zh-CN" sz="3200">
                <a:solidFill>
                  <a:srgbClr val="008000"/>
                </a:solidFill>
                <a:effectLst>
                  <a:outerShdw blurRad="38100" dist="38100" dir="2700000" algn="tl">
                    <a:srgbClr val="C0C0C0"/>
                  </a:outerShdw>
                </a:effectLst>
                <a:ea typeface="仿宋_GB2312" pitchFamily="49" charset="-122"/>
              </a:rPr>
              <a:t>/2</a:t>
            </a:r>
            <a:r>
              <a:rPr lang="en-US" altLang="zh-CN" sz="3200">
                <a:solidFill>
                  <a:srgbClr val="008000"/>
                </a:solidFill>
                <a:effectLst>
                  <a:outerShdw blurRad="38100" dist="38100" dir="2700000" algn="tl">
                    <a:srgbClr val="C0C0C0"/>
                  </a:outerShdw>
                </a:effectLst>
                <a:ea typeface="仿宋_GB2312" pitchFamily="49" charset="-122"/>
                <a:sym typeface="Symbol" panose="05050102010706020507" pitchFamily="18" charset="2"/>
              </a:rPr>
              <a:t></a:t>
            </a:r>
            <a:endParaRPr lang="en-US" altLang="zh-CN" sz="3200">
              <a:solidFill>
                <a:srgbClr val="008000"/>
              </a:solidFill>
              <a:effectLst>
                <a:outerShdw blurRad="38100" dist="38100" dir="2700000" algn="tl">
                  <a:srgbClr val="C0C0C0"/>
                </a:outerShdw>
              </a:effectLst>
              <a:ea typeface="仿宋_GB2312" pitchFamily="49" charset="-122"/>
            </a:endParaRPr>
          </a:p>
          <a:p>
            <a:pPr>
              <a:lnSpc>
                <a:spcPct val="105000"/>
              </a:lnSpc>
              <a:buClr>
                <a:srgbClr val="FF6600"/>
              </a:buClr>
              <a:buSzPct val="65000"/>
              <a:buFont typeface="Wingdings" panose="05000000000000000000" pitchFamily="2" charset="2"/>
              <a:buNone/>
            </a:pPr>
            <a:r>
              <a:rPr lang="en-US" altLang="zh-CN" sz="3200">
                <a:solidFill>
                  <a:srgbClr val="008000"/>
                </a:solidFill>
                <a:effectLst>
                  <a:outerShdw blurRad="38100" dist="38100" dir="2700000" algn="tl">
                    <a:srgbClr val="C0C0C0"/>
                  </a:outerShdw>
                </a:effectLst>
                <a:ea typeface="仿宋_GB2312" pitchFamily="49" charset="-122"/>
              </a:rPr>
              <a:t>(2)</a:t>
            </a:r>
            <a:r>
              <a:rPr lang="zh-CN" altLang="en-US" sz="3200">
                <a:solidFill>
                  <a:srgbClr val="008000"/>
                </a:solidFill>
                <a:effectLst>
                  <a:outerShdw blurRad="38100" dist="38100" dir="2700000" algn="tl">
                    <a:srgbClr val="C0C0C0"/>
                  </a:outerShdw>
                </a:effectLst>
                <a:ea typeface="仿宋_GB2312" pitchFamily="49" charset="-122"/>
              </a:rPr>
              <a:t>若</a:t>
            </a:r>
            <a:r>
              <a:rPr lang="en-US" altLang="zh-CN" sz="3200">
                <a:solidFill>
                  <a:srgbClr val="008000"/>
                </a:solidFill>
                <a:effectLst>
                  <a:outerShdw blurRad="38100" dist="38100" dir="2700000" algn="tl">
                    <a:srgbClr val="C0C0C0"/>
                  </a:outerShdw>
                </a:effectLst>
                <a:ea typeface="仿宋_GB2312" pitchFamily="49" charset="-122"/>
              </a:rPr>
              <a:t>2*</a:t>
            </a:r>
            <a:r>
              <a:rPr lang="en-US" altLang="zh-CN" sz="3200" i="1">
                <a:solidFill>
                  <a:srgbClr val="008000"/>
                </a:solidFill>
                <a:effectLst>
                  <a:outerShdw blurRad="38100" dist="38100" dir="2700000" algn="tl">
                    <a:srgbClr val="C0C0C0"/>
                  </a:outerShdw>
                </a:effectLst>
                <a:ea typeface="仿宋_GB2312" pitchFamily="49" charset="-122"/>
              </a:rPr>
              <a:t>i </a:t>
            </a:r>
            <a:r>
              <a:rPr lang="en-US" altLang="zh-CN" sz="3200">
                <a:solidFill>
                  <a:srgbClr val="008000"/>
                </a:solidFill>
                <a:effectLst>
                  <a:outerShdw blurRad="38100" dist="38100" dir="2700000" algn="tl">
                    <a:srgbClr val="C0C0C0"/>
                  </a:outerShdw>
                </a:effectLst>
                <a:ea typeface="仿宋_GB2312" pitchFamily="49" charset="-122"/>
              </a:rPr>
              <a:t>&gt; </a:t>
            </a:r>
            <a:r>
              <a:rPr lang="en-US" altLang="zh-CN" sz="3200" i="1">
                <a:solidFill>
                  <a:srgbClr val="008000"/>
                </a:solidFill>
                <a:effectLst>
                  <a:outerShdw blurRad="38100" dist="38100" dir="2700000" algn="tl">
                    <a:srgbClr val="C0C0C0"/>
                  </a:outerShdw>
                </a:effectLst>
                <a:ea typeface="仿宋_GB2312" pitchFamily="49" charset="-122"/>
              </a:rPr>
              <a:t>n</a:t>
            </a:r>
            <a:r>
              <a:rPr lang="en-US" altLang="zh-CN" sz="3200">
                <a:solidFill>
                  <a:srgbClr val="008000"/>
                </a:solidFill>
                <a:effectLst>
                  <a:outerShdw blurRad="38100" dist="38100" dir="2700000" algn="tl">
                    <a:srgbClr val="C0C0C0"/>
                  </a:outerShdw>
                </a:effectLst>
                <a:ea typeface="仿宋_GB2312" pitchFamily="49" charset="-122"/>
              </a:rPr>
              <a:t>, </a:t>
            </a:r>
            <a:r>
              <a:rPr lang="zh-CN" altLang="en-US" sz="3200">
                <a:solidFill>
                  <a:srgbClr val="008000"/>
                </a:solidFill>
                <a:effectLst>
                  <a:outerShdw blurRad="38100" dist="38100" dir="2700000" algn="tl">
                    <a:srgbClr val="C0C0C0"/>
                  </a:outerShdw>
                </a:effectLst>
                <a:ea typeface="仿宋_GB2312" pitchFamily="49" charset="-122"/>
              </a:rPr>
              <a:t>则 </a:t>
            </a:r>
            <a:r>
              <a:rPr lang="en-US" altLang="zh-CN" sz="3200" i="1">
                <a:solidFill>
                  <a:srgbClr val="008000"/>
                </a:solidFill>
                <a:effectLst>
                  <a:outerShdw blurRad="38100" dist="38100" dir="2700000" algn="tl">
                    <a:srgbClr val="C0C0C0"/>
                  </a:outerShdw>
                </a:effectLst>
                <a:ea typeface="仿宋_GB2312" pitchFamily="49" charset="-122"/>
              </a:rPr>
              <a:t>i </a:t>
            </a:r>
            <a:r>
              <a:rPr lang="zh-CN" altLang="en-US" sz="3200">
                <a:solidFill>
                  <a:srgbClr val="008000"/>
                </a:solidFill>
                <a:effectLst>
                  <a:outerShdw blurRad="38100" dist="38100" dir="2700000" algn="tl">
                    <a:srgbClr val="C0C0C0"/>
                  </a:outerShdw>
                </a:effectLst>
                <a:ea typeface="仿宋_GB2312" pitchFamily="49" charset="-122"/>
              </a:rPr>
              <a:t>无左孩子</a:t>
            </a:r>
          </a:p>
          <a:p>
            <a:pPr>
              <a:lnSpc>
                <a:spcPct val="105000"/>
              </a:lnSpc>
              <a:buClr>
                <a:srgbClr val="FF6600"/>
              </a:buClr>
              <a:buSzPct val="65000"/>
              <a:buFont typeface="Wingdings" panose="05000000000000000000" pitchFamily="2" charset="2"/>
              <a:buNone/>
            </a:pPr>
            <a:r>
              <a:rPr lang="zh-CN" altLang="en-US" sz="3200">
                <a:solidFill>
                  <a:srgbClr val="008000"/>
                </a:solidFill>
                <a:effectLst>
                  <a:outerShdw blurRad="38100" dist="38100" dir="2700000" algn="tl">
                    <a:srgbClr val="C0C0C0"/>
                  </a:outerShdw>
                </a:effectLst>
                <a:ea typeface="仿宋_GB2312" pitchFamily="49" charset="-122"/>
              </a:rPr>
              <a:t>     若</a:t>
            </a:r>
            <a:r>
              <a:rPr lang="en-US" altLang="zh-CN" sz="3200">
                <a:solidFill>
                  <a:srgbClr val="008000"/>
                </a:solidFill>
                <a:effectLst>
                  <a:outerShdw blurRad="38100" dist="38100" dir="2700000" algn="tl">
                    <a:srgbClr val="C0C0C0"/>
                  </a:outerShdw>
                </a:effectLst>
                <a:ea typeface="仿宋_GB2312" pitchFamily="49" charset="-122"/>
              </a:rPr>
              <a:t>2*</a:t>
            </a:r>
            <a:r>
              <a:rPr lang="en-US" altLang="zh-CN" sz="3200" i="1">
                <a:solidFill>
                  <a:srgbClr val="008000"/>
                </a:solidFill>
                <a:effectLst>
                  <a:outerShdw blurRad="38100" dist="38100" dir="2700000" algn="tl">
                    <a:srgbClr val="C0C0C0"/>
                  </a:outerShdw>
                </a:effectLst>
                <a:ea typeface="仿宋_GB2312" pitchFamily="49" charset="-122"/>
              </a:rPr>
              <a:t>i</a:t>
            </a:r>
            <a:r>
              <a:rPr lang="en-US" altLang="zh-CN" sz="3200">
                <a:solidFill>
                  <a:srgbClr val="008000"/>
                </a:solidFill>
                <a:effectLst>
                  <a:outerShdw blurRad="38100" dist="38100" dir="2700000" algn="tl">
                    <a:srgbClr val="C0C0C0"/>
                  </a:outerShdw>
                </a:effectLst>
              </a:rPr>
              <a:t>≤</a:t>
            </a:r>
            <a:r>
              <a:rPr lang="en-US" altLang="zh-CN" sz="3200" i="1">
                <a:solidFill>
                  <a:srgbClr val="008000"/>
                </a:solidFill>
                <a:effectLst>
                  <a:outerShdw blurRad="38100" dist="38100" dir="2700000" algn="tl">
                    <a:srgbClr val="C0C0C0"/>
                  </a:outerShdw>
                </a:effectLst>
                <a:ea typeface="仿宋_GB2312" pitchFamily="49" charset="-122"/>
              </a:rPr>
              <a:t>n</a:t>
            </a:r>
            <a:r>
              <a:rPr lang="en-US" altLang="zh-CN" sz="3200">
                <a:solidFill>
                  <a:srgbClr val="008000"/>
                </a:solidFill>
                <a:effectLst>
                  <a:outerShdw blurRad="38100" dist="38100" dir="2700000" algn="tl">
                    <a:srgbClr val="C0C0C0"/>
                  </a:outerShdw>
                </a:effectLst>
                <a:ea typeface="仿宋_GB2312" pitchFamily="49" charset="-122"/>
              </a:rPr>
              <a:t>, </a:t>
            </a:r>
            <a:r>
              <a:rPr lang="zh-CN" altLang="en-US" sz="3200">
                <a:solidFill>
                  <a:srgbClr val="008000"/>
                </a:solidFill>
                <a:effectLst>
                  <a:outerShdw blurRad="38100" dist="38100" dir="2700000" algn="tl">
                    <a:srgbClr val="C0C0C0"/>
                  </a:outerShdw>
                </a:effectLst>
                <a:ea typeface="仿宋_GB2312" pitchFamily="49" charset="-122"/>
              </a:rPr>
              <a:t>则 </a:t>
            </a:r>
            <a:r>
              <a:rPr lang="en-US" altLang="zh-CN" sz="3200" i="1">
                <a:solidFill>
                  <a:srgbClr val="008000"/>
                </a:solidFill>
                <a:effectLst>
                  <a:outerShdw blurRad="38100" dist="38100" dir="2700000" algn="tl">
                    <a:srgbClr val="C0C0C0"/>
                  </a:outerShdw>
                </a:effectLst>
                <a:ea typeface="仿宋_GB2312" pitchFamily="49" charset="-122"/>
              </a:rPr>
              <a:t>i </a:t>
            </a:r>
            <a:r>
              <a:rPr lang="zh-CN" altLang="en-US" sz="3200">
                <a:solidFill>
                  <a:srgbClr val="008000"/>
                </a:solidFill>
                <a:effectLst>
                  <a:outerShdw blurRad="38100" dist="38100" dir="2700000" algn="tl">
                    <a:srgbClr val="C0C0C0"/>
                  </a:outerShdw>
                </a:effectLst>
                <a:ea typeface="仿宋_GB2312" pitchFamily="49" charset="-122"/>
              </a:rPr>
              <a:t>结点的左孩子结点为</a:t>
            </a:r>
            <a:r>
              <a:rPr lang="en-US" altLang="zh-CN" sz="3200">
                <a:solidFill>
                  <a:srgbClr val="008000"/>
                </a:solidFill>
                <a:effectLst>
                  <a:outerShdw blurRad="38100" dist="38100" dir="2700000" algn="tl">
                    <a:srgbClr val="C0C0C0"/>
                  </a:outerShdw>
                </a:effectLst>
                <a:ea typeface="仿宋_GB2312" pitchFamily="49" charset="-122"/>
              </a:rPr>
              <a:t>2*</a:t>
            </a:r>
            <a:r>
              <a:rPr lang="en-US" altLang="zh-CN" sz="3200" i="1">
                <a:solidFill>
                  <a:srgbClr val="008000"/>
                </a:solidFill>
                <a:effectLst>
                  <a:outerShdw blurRad="38100" dist="38100" dir="2700000" algn="tl">
                    <a:srgbClr val="C0C0C0"/>
                  </a:outerShdw>
                </a:effectLst>
                <a:ea typeface="仿宋_GB2312" pitchFamily="49" charset="-122"/>
              </a:rPr>
              <a:t>i</a:t>
            </a:r>
            <a:endParaRPr lang="en-US" altLang="zh-CN" sz="3200">
              <a:solidFill>
                <a:srgbClr val="008000"/>
              </a:solidFill>
              <a:effectLst>
                <a:outerShdw blurRad="38100" dist="38100" dir="2700000" algn="tl">
                  <a:srgbClr val="C0C0C0"/>
                </a:outerShdw>
              </a:effectLst>
              <a:ea typeface="仿宋_GB2312" pitchFamily="49" charset="-122"/>
            </a:endParaRPr>
          </a:p>
          <a:p>
            <a:pPr>
              <a:lnSpc>
                <a:spcPct val="105000"/>
              </a:lnSpc>
              <a:buClr>
                <a:srgbClr val="FF6600"/>
              </a:buClr>
              <a:buSzPct val="65000"/>
              <a:buFont typeface="Wingdings" panose="05000000000000000000" pitchFamily="2" charset="2"/>
              <a:buNone/>
            </a:pPr>
            <a:r>
              <a:rPr lang="en-US" altLang="zh-CN" sz="3200">
                <a:solidFill>
                  <a:srgbClr val="008000"/>
                </a:solidFill>
                <a:effectLst>
                  <a:outerShdw blurRad="38100" dist="38100" dir="2700000" algn="tl">
                    <a:srgbClr val="C0C0C0"/>
                  </a:outerShdw>
                </a:effectLst>
                <a:ea typeface="仿宋_GB2312" pitchFamily="49" charset="-122"/>
              </a:rPr>
              <a:t>(3)</a:t>
            </a:r>
            <a:r>
              <a:rPr lang="zh-CN" altLang="en-US" sz="3200">
                <a:solidFill>
                  <a:srgbClr val="008000"/>
                </a:solidFill>
                <a:effectLst>
                  <a:outerShdw blurRad="38100" dist="38100" dir="2700000" algn="tl">
                    <a:srgbClr val="C0C0C0"/>
                  </a:outerShdw>
                </a:effectLst>
                <a:ea typeface="仿宋_GB2312" pitchFamily="49" charset="-122"/>
              </a:rPr>
              <a:t>若 </a:t>
            </a:r>
            <a:r>
              <a:rPr lang="en-US" altLang="zh-CN" sz="3200">
                <a:solidFill>
                  <a:srgbClr val="008000"/>
                </a:solidFill>
                <a:effectLst>
                  <a:outerShdw blurRad="38100" dist="38100" dir="2700000" algn="tl">
                    <a:srgbClr val="C0C0C0"/>
                  </a:outerShdw>
                </a:effectLst>
                <a:ea typeface="仿宋_GB2312" pitchFamily="49" charset="-122"/>
              </a:rPr>
              <a:t>2*i+1</a:t>
            </a:r>
            <a:r>
              <a:rPr lang="en-US" altLang="zh-CN" sz="3200" i="1">
                <a:solidFill>
                  <a:srgbClr val="008000"/>
                </a:solidFill>
                <a:effectLst>
                  <a:outerShdw blurRad="38100" dist="38100" dir="2700000" algn="tl">
                    <a:srgbClr val="C0C0C0"/>
                  </a:outerShdw>
                </a:effectLst>
                <a:ea typeface="仿宋_GB2312" pitchFamily="49" charset="-122"/>
              </a:rPr>
              <a:t> </a:t>
            </a:r>
            <a:r>
              <a:rPr lang="en-US" altLang="zh-CN" sz="3200">
                <a:solidFill>
                  <a:srgbClr val="008000"/>
                </a:solidFill>
                <a:effectLst>
                  <a:outerShdw blurRad="38100" dist="38100" dir="2700000" algn="tl">
                    <a:srgbClr val="C0C0C0"/>
                  </a:outerShdw>
                </a:effectLst>
                <a:ea typeface="仿宋_GB2312" pitchFamily="49" charset="-122"/>
              </a:rPr>
              <a:t>&gt; </a:t>
            </a:r>
            <a:r>
              <a:rPr lang="en-US" altLang="zh-CN" sz="3200" i="1">
                <a:solidFill>
                  <a:srgbClr val="008000"/>
                </a:solidFill>
                <a:effectLst>
                  <a:outerShdw blurRad="38100" dist="38100" dir="2700000" algn="tl">
                    <a:srgbClr val="C0C0C0"/>
                  </a:outerShdw>
                </a:effectLst>
                <a:ea typeface="仿宋_GB2312" pitchFamily="49" charset="-122"/>
              </a:rPr>
              <a:t>n</a:t>
            </a:r>
            <a:r>
              <a:rPr lang="en-US" altLang="zh-CN" sz="3200">
                <a:solidFill>
                  <a:srgbClr val="008000"/>
                </a:solidFill>
                <a:effectLst>
                  <a:outerShdw blurRad="38100" dist="38100" dir="2700000" algn="tl">
                    <a:srgbClr val="C0C0C0"/>
                  </a:outerShdw>
                </a:effectLst>
                <a:ea typeface="仿宋_GB2312" pitchFamily="49" charset="-122"/>
              </a:rPr>
              <a:t> ,</a:t>
            </a:r>
            <a:r>
              <a:rPr lang="zh-CN" altLang="en-US" sz="3200">
                <a:solidFill>
                  <a:srgbClr val="008000"/>
                </a:solidFill>
                <a:effectLst>
                  <a:outerShdw blurRad="38100" dist="38100" dir="2700000" algn="tl">
                    <a:srgbClr val="C0C0C0"/>
                  </a:outerShdw>
                </a:effectLst>
                <a:ea typeface="仿宋_GB2312" pitchFamily="49" charset="-122"/>
              </a:rPr>
              <a:t>则</a:t>
            </a:r>
            <a:r>
              <a:rPr lang="en-US" altLang="zh-CN" sz="3200" i="1">
                <a:solidFill>
                  <a:srgbClr val="008000"/>
                </a:solidFill>
                <a:effectLst>
                  <a:outerShdw blurRad="38100" dist="38100" dir="2700000" algn="tl">
                    <a:srgbClr val="C0C0C0"/>
                  </a:outerShdw>
                </a:effectLst>
                <a:ea typeface="仿宋_GB2312" pitchFamily="49" charset="-122"/>
              </a:rPr>
              <a:t>i </a:t>
            </a:r>
            <a:r>
              <a:rPr lang="zh-CN" altLang="en-US" sz="3200">
                <a:solidFill>
                  <a:srgbClr val="008000"/>
                </a:solidFill>
                <a:effectLst>
                  <a:outerShdw blurRad="38100" dist="38100" dir="2700000" algn="tl">
                    <a:srgbClr val="C0C0C0"/>
                  </a:outerShdw>
                </a:effectLst>
                <a:ea typeface="仿宋_GB2312" pitchFamily="49" charset="-122"/>
              </a:rPr>
              <a:t>无右孩子</a:t>
            </a:r>
          </a:p>
          <a:p>
            <a:pPr>
              <a:lnSpc>
                <a:spcPct val="105000"/>
              </a:lnSpc>
              <a:buClr>
                <a:srgbClr val="FF6600"/>
              </a:buClr>
              <a:buSzPct val="65000"/>
              <a:buFont typeface="Wingdings" panose="05000000000000000000" pitchFamily="2" charset="2"/>
              <a:buNone/>
            </a:pPr>
            <a:r>
              <a:rPr lang="zh-CN" altLang="en-US" sz="3200">
                <a:solidFill>
                  <a:srgbClr val="008000"/>
                </a:solidFill>
                <a:effectLst>
                  <a:outerShdw blurRad="38100" dist="38100" dir="2700000" algn="tl">
                    <a:srgbClr val="C0C0C0"/>
                  </a:outerShdw>
                </a:effectLst>
                <a:ea typeface="仿宋_GB2312" pitchFamily="49" charset="-122"/>
              </a:rPr>
              <a:t>     若 </a:t>
            </a:r>
            <a:r>
              <a:rPr lang="en-US" altLang="zh-CN" sz="3200">
                <a:solidFill>
                  <a:srgbClr val="008000"/>
                </a:solidFill>
                <a:effectLst>
                  <a:outerShdw blurRad="38100" dist="38100" dir="2700000" algn="tl">
                    <a:srgbClr val="C0C0C0"/>
                  </a:outerShdw>
                </a:effectLst>
                <a:ea typeface="仿宋_GB2312" pitchFamily="49" charset="-122"/>
              </a:rPr>
              <a:t>2*i+1</a:t>
            </a:r>
            <a:r>
              <a:rPr lang="en-US" altLang="zh-CN" sz="3200">
                <a:solidFill>
                  <a:srgbClr val="008000"/>
                </a:solidFill>
                <a:effectLst>
                  <a:outerShdw blurRad="38100" dist="38100" dir="2700000" algn="tl">
                    <a:srgbClr val="C0C0C0"/>
                  </a:outerShdw>
                </a:effectLst>
              </a:rPr>
              <a:t>≤</a:t>
            </a:r>
            <a:r>
              <a:rPr lang="en-US" altLang="zh-CN" sz="3200" i="1">
                <a:solidFill>
                  <a:srgbClr val="008000"/>
                </a:solidFill>
                <a:effectLst>
                  <a:outerShdw blurRad="38100" dist="38100" dir="2700000" algn="tl">
                    <a:srgbClr val="C0C0C0"/>
                  </a:outerShdw>
                </a:effectLst>
                <a:ea typeface="仿宋_GB2312" pitchFamily="49" charset="-122"/>
              </a:rPr>
              <a:t>n</a:t>
            </a:r>
            <a:r>
              <a:rPr lang="en-US" altLang="zh-CN" sz="3200">
                <a:solidFill>
                  <a:srgbClr val="008000"/>
                </a:solidFill>
                <a:effectLst>
                  <a:outerShdw blurRad="38100" dist="38100" dir="2700000" algn="tl">
                    <a:srgbClr val="C0C0C0"/>
                  </a:outerShdw>
                </a:effectLst>
                <a:ea typeface="仿宋_GB2312" pitchFamily="49" charset="-122"/>
              </a:rPr>
              <a:t>, </a:t>
            </a:r>
            <a:r>
              <a:rPr lang="zh-CN" altLang="en-US" sz="3200">
                <a:solidFill>
                  <a:srgbClr val="008000"/>
                </a:solidFill>
                <a:effectLst>
                  <a:outerShdw blurRad="38100" dist="38100" dir="2700000" algn="tl">
                    <a:srgbClr val="C0C0C0"/>
                  </a:outerShdw>
                </a:effectLst>
                <a:ea typeface="仿宋_GB2312" pitchFamily="49" charset="-122"/>
              </a:rPr>
              <a:t>则</a:t>
            </a:r>
            <a:r>
              <a:rPr lang="en-US" altLang="zh-CN" sz="3200" i="1">
                <a:solidFill>
                  <a:srgbClr val="008000"/>
                </a:solidFill>
                <a:effectLst>
                  <a:outerShdw blurRad="38100" dist="38100" dir="2700000" algn="tl">
                    <a:srgbClr val="C0C0C0"/>
                  </a:outerShdw>
                </a:effectLst>
                <a:ea typeface="仿宋_GB2312" pitchFamily="49" charset="-122"/>
              </a:rPr>
              <a:t>i</a:t>
            </a:r>
            <a:r>
              <a:rPr lang="zh-CN" altLang="en-US" sz="3200">
                <a:solidFill>
                  <a:srgbClr val="008000"/>
                </a:solidFill>
                <a:effectLst>
                  <a:outerShdw blurRad="38100" dist="38100" dir="2700000" algn="tl">
                    <a:srgbClr val="C0C0C0"/>
                  </a:outerShdw>
                </a:effectLst>
                <a:ea typeface="仿宋_GB2312" pitchFamily="49" charset="-122"/>
              </a:rPr>
              <a:t>的右孩子结点为</a:t>
            </a:r>
            <a:r>
              <a:rPr lang="en-US" altLang="zh-CN" sz="3200">
                <a:solidFill>
                  <a:srgbClr val="008000"/>
                </a:solidFill>
                <a:effectLst>
                  <a:outerShdw blurRad="38100" dist="38100" dir="2700000" algn="tl">
                    <a:srgbClr val="C0C0C0"/>
                  </a:outerShdw>
                </a:effectLst>
                <a:ea typeface="仿宋_GB2312" pitchFamily="49" charset="-122"/>
              </a:rPr>
              <a:t>2* </a:t>
            </a:r>
            <a:r>
              <a:rPr lang="en-US" altLang="zh-CN" sz="3200" i="1">
                <a:solidFill>
                  <a:srgbClr val="008000"/>
                </a:solidFill>
                <a:effectLst>
                  <a:outerShdw blurRad="38100" dist="38100" dir="2700000" algn="tl">
                    <a:srgbClr val="C0C0C0"/>
                  </a:outerShdw>
                </a:effectLst>
                <a:ea typeface="仿宋_GB2312" pitchFamily="49" charset="-122"/>
              </a:rPr>
              <a:t>i</a:t>
            </a:r>
            <a:r>
              <a:rPr lang="en-US" altLang="zh-CN" sz="3200">
                <a:solidFill>
                  <a:srgbClr val="008000"/>
                </a:solidFill>
                <a:effectLst>
                  <a:outerShdw blurRad="38100" dist="38100" dir="2700000" algn="tl">
                    <a:srgbClr val="C0C0C0"/>
                  </a:outerShdw>
                </a:effectLst>
                <a:ea typeface="仿宋_GB2312" pitchFamily="49" charset="-122"/>
              </a:rPr>
              <a:t>+1</a:t>
            </a:r>
          </a:p>
        </p:txBody>
      </p:sp>
      <p:sp>
        <p:nvSpPr>
          <p:cNvPr id="27652" name="Text Box 4">
            <a:extLst>
              <a:ext uri="{FF2B5EF4-FFF2-40B4-BE49-F238E27FC236}">
                <a16:creationId xmlns:a16="http://schemas.microsoft.com/office/drawing/2014/main" id="{A0DD4DC2-E5E5-4DDC-A306-FEB8E212FC51}"/>
              </a:ext>
            </a:extLst>
          </p:cNvPr>
          <p:cNvSpPr txBox="1">
            <a:spLocks noChangeArrowheads="1"/>
          </p:cNvSpPr>
          <p:nvPr/>
        </p:nvSpPr>
        <p:spPr bwMode="auto">
          <a:xfrm>
            <a:off x="2133600" y="57912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用归纳法证明其中的</a:t>
            </a:r>
            <a:r>
              <a:rPr lang="en-US" altLang="zh-CN" sz="2800"/>
              <a:t>(2)</a:t>
            </a:r>
            <a:r>
              <a:rPr lang="zh-CN" altLang="en-US" sz="2800"/>
              <a:t>和</a:t>
            </a:r>
            <a:r>
              <a:rPr lang="en-US" altLang="zh-CN" sz="2800"/>
              <a:t>(3)</a:t>
            </a:r>
            <a:r>
              <a:rPr lang="zh-CN" altLang="en-US" sz="28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71015623-1122-470E-B9E1-20ACA1D5B03F}"/>
              </a:ext>
            </a:extLst>
          </p:cNvPr>
          <p:cNvSpPr txBox="1">
            <a:spLocks noChangeArrowheads="1"/>
          </p:cNvSpPr>
          <p:nvPr/>
        </p:nvSpPr>
        <p:spPr bwMode="auto">
          <a:xfrm>
            <a:off x="1981200" y="8382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6.2.3 </a:t>
            </a:r>
            <a:r>
              <a:rPr lang="zh-CN" altLang="en-US" sz="2800"/>
              <a:t>二叉树的存储结构</a:t>
            </a:r>
          </a:p>
        </p:txBody>
      </p:sp>
      <p:sp>
        <p:nvSpPr>
          <p:cNvPr id="28676" name="Text Box 4">
            <a:extLst>
              <a:ext uri="{FF2B5EF4-FFF2-40B4-BE49-F238E27FC236}">
                <a16:creationId xmlns:a16="http://schemas.microsoft.com/office/drawing/2014/main" id="{9E054E9F-A9D3-40AD-9523-B80CCD83F04E}"/>
              </a:ext>
            </a:extLst>
          </p:cNvPr>
          <p:cNvSpPr txBox="1">
            <a:spLocks noChangeArrowheads="1"/>
          </p:cNvSpPr>
          <p:nvPr/>
        </p:nvSpPr>
        <p:spPr bwMode="auto">
          <a:xfrm>
            <a:off x="2057400" y="17526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a:t>    </a:t>
            </a:r>
            <a:r>
              <a:rPr lang="zh-CN" altLang="en-US" sz="2800"/>
              <a:t>二叉树的结构是非线性的，每一结点最多可有两个后继。</a:t>
            </a:r>
          </a:p>
        </p:txBody>
      </p:sp>
      <p:sp>
        <p:nvSpPr>
          <p:cNvPr id="28677" name="Text Box 5">
            <a:extLst>
              <a:ext uri="{FF2B5EF4-FFF2-40B4-BE49-F238E27FC236}">
                <a16:creationId xmlns:a16="http://schemas.microsoft.com/office/drawing/2014/main" id="{B7947349-F028-4EE8-BA9C-7F52DA6C7DF5}"/>
              </a:ext>
            </a:extLst>
          </p:cNvPr>
          <p:cNvSpPr txBox="1">
            <a:spLocks noChangeArrowheads="1"/>
          </p:cNvSpPr>
          <p:nvPr/>
        </p:nvSpPr>
        <p:spPr bwMode="auto">
          <a:xfrm>
            <a:off x="2057400" y="31242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二叉树的存储结构有两种：</a:t>
            </a:r>
            <a:r>
              <a:rPr lang="zh-CN" altLang="en-US" sz="2800">
                <a:solidFill>
                  <a:srgbClr val="D842CD"/>
                </a:solidFill>
              </a:rPr>
              <a:t>顺序存储</a:t>
            </a:r>
            <a:r>
              <a:rPr lang="zh-CN" altLang="en-US" sz="2800"/>
              <a:t>结构和</a:t>
            </a:r>
            <a:r>
              <a:rPr lang="zh-CN" altLang="en-US" sz="2800">
                <a:solidFill>
                  <a:srgbClr val="D842CD"/>
                </a:solidFill>
              </a:rPr>
              <a:t>链式存储</a:t>
            </a:r>
            <a:r>
              <a:rPr lang="zh-CN" altLang="en-US" sz="2800"/>
              <a:t>结构。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A6D37D7A-EBA0-486E-94FE-F2AD46A6E7BA}"/>
              </a:ext>
            </a:extLst>
          </p:cNvPr>
          <p:cNvSpPr txBox="1">
            <a:spLocks noChangeArrowheads="1"/>
          </p:cNvSpPr>
          <p:nvPr/>
        </p:nvSpPr>
        <p:spPr bwMode="auto">
          <a:xfrm>
            <a:off x="2057400" y="9144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顺序存储结构</a:t>
            </a:r>
            <a:r>
              <a:rPr lang="zh-CN" altLang="en-US" sz="2800"/>
              <a:t>：是用一组连续的存储单元来存放二叉树的数据元素 。</a:t>
            </a:r>
          </a:p>
        </p:txBody>
      </p:sp>
      <p:grpSp>
        <p:nvGrpSpPr>
          <p:cNvPr id="29727" name="Group 31">
            <a:extLst>
              <a:ext uri="{FF2B5EF4-FFF2-40B4-BE49-F238E27FC236}">
                <a16:creationId xmlns:a16="http://schemas.microsoft.com/office/drawing/2014/main" id="{CD98DD8B-9192-45C3-B2DE-B0D2B27E1197}"/>
              </a:ext>
            </a:extLst>
          </p:cNvPr>
          <p:cNvGrpSpPr>
            <a:grpSpLocks/>
          </p:cNvGrpSpPr>
          <p:nvPr/>
        </p:nvGrpSpPr>
        <p:grpSpPr bwMode="auto">
          <a:xfrm>
            <a:off x="2895600" y="1981200"/>
            <a:ext cx="4495800" cy="2362200"/>
            <a:chOff x="720" y="1392"/>
            <a:chExt cx="2832" cy="1488"/>
          </a:xfrm>
        </p:grpSpPr>
        <p:sp>
          <p:nvSpPr>
            <p:cNvPr id="29700" name="Oval 4">
              <a:extLst>
                <a:ext uri="{FF2B5EF4-FFF2-40B4-BE49-F238E27FC236}">
                  <a16:creationId xmlns:a16="http://schemas.microsoft.com/office/drawing/2014/main" id="{30C2F740-523C-4D01-8074-8B2A63D94A24}"/>
                </a:ext>
              </a:extLst>
            </p:cNvPr>
            <p:cNvSpPr>
              <a:spLocks noChangeArrowheads="1"/>
            </p:cNvSpPr>
            <p:nvPr/>
          </p:nvSpPr>
          <p:spPr bwMode="auto">
            <a:xfrm>
              <a:off x="2136" y="1392"/>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29701" name="Oval 5">
              <a:extLst>
                <a:ext uri="{FF2B5EF4-FFF2-40B4-BE49-F238E27FC236}">
                  <a16:creationId xmlns:a16="http://schemas.microsoft.com/office/drawing/2014/main" id="{45D67672-EFF1-4545-8E36-FCFF00C47EE7}"/>
                </a:ext>
              </a:extLst>
            </p:cNvPr>
            <p:cNvSpPr>
              <a:spLocks noChangeArrowheads="1"/>
            </p:cNvSpPr>
            <p:nvPr/>
          </p:nvSpPr>
          <p:spPr bwMode="auto">
            <a:xfrm>
              <a:off x="1489" y="1728"/>
              <a:ext cx="242"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29702" name="Oval 6">
              <a:extLst>
                <a:ext uri="{FF2B5EF4-FFF2-40B4-BE49-F238E27FC236}">
                  <a16:creationId xmlns:a16="http://schemas.microsoft.com/office/drawing/2014/main" id="{8D504D81-C83B-40AD-97B9-C0A115E87B34}"/>
                </a:ext>
              </a:extLst>
            </p:cNvPr>
            <p:cNvSpPr>
              <a:spLocks noChangeArrowheads="1"/>
            </p:cNvSpPr>
            <p:nvPr/>
          </p:nvSpPr>
          <p:spPr bwMode="auto">
            <a:xfrm>
              <a:off x="2905" y="1776"/>
              <a:ext cx="242"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29703" name="Oval 7">
              <a:extLst>
                <a:ext uri="{FF2B5EF4-FFF2-40B4-BE49-F238E27FC236}">
                  <a16:creationId xmlns:a16="http://schemas.microsoft.com/office/drawing/2014/main" id="{0F1B3970-7A4F-4BF2-87B8-29D6F77DF1C1}"/>
                </a:ext>
              </a:extLst>
            </p:cNvPr>
            <p:cNvSpPr>
              <a:spLocks noChangeArrowheads="1"/>
            </p:cNvSpPr>
            <p:nvPr/>
          </p:nvSpPr>
          <p:spPr bwMode="auto">
            <a:xfrm>
              <a:off x="1044" y="2160"/>
              <a:ext cx="242"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29704" name="Oval 8">
              <a:extLst>
                <a:ext uri="{FF2B5EF4-FFF2-40B4-BE49-F238E27FC236}">
                  <a16:creationId xmlns:a16="http://schemas.microsoft.com/office/drawing/2014/main" id="{B48FFCFF-6075-4C76-B575-0702B1426545}"/>
                </a:ext>
              </a:extLst>
            </p:cNvPr>
            <p:cNvSpPr>
              <a:spLocks noChangeArrowheads="1"/>
            </p:cNvSpPr>
            <p:nvPr/>
          </p:nvSpPr>
          <p:spPr bwMode="auto">
            <a:xfrm>
              <a:off x="1812" y="2160"/>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29705" name="Oval 9">
              <a:extLst>
                <a:ext uri="{FF2B5EF4-FFF2-40B4-BE49-F238E27FC236}">
                  <a16:creationId xmlns:a16="http://schemas.microsoft.com/office/drawing/2014/main" id="{8548088B-63AB-4D14-8EE3-1AD48011905C}"/>
                </a:ext>
              </a:extLst>
            </p:cNvPr>
            <p:cNvSpPr>
              <a:spLocks noChangeArrowheads="1"/>
            </p:cNvSpPr>
            <p:nvPr/>
          </p:nvSpPr>
          <p:spPr bwMode="auto">
            <a:xfrm>
              <a:off x="2581" y="2160"/>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29706" name="Oval 10">
              <a:extLst>
                <a:ext uri="{FF2B5EF4-FFF2-40B4-BE49-F238E27FC236}">
                  <a16:creationId xmlns:a16="http://schemas.microsoft.com/office/drawing/2014/main" id="{71CF66C4-4A45-41D4-901E-BD1915E20E64}"/>
                </a:ext>
              </a:extLst>
            </p:cNvPr>
            <p:cNvSpPr>
              <a:spLocks noChangeArrowheads="1"/>
            </p:cNvSpPr>
            <p:nvPr/>
          </p:nvSpPr>
          <p:spPr bwMode="auto">
            <a:xfrm>
              <a:off x="3309" y="2160"/>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29707" name="Line 11">
              <a:extLst>
                <a:ext uri="{FF2B5EF4-FFF2-40B4-BE49-F238E27FC236}">
                  <a16:creationId xmlns:a16="http://schemas.microsoft.com/office/drawing/2014/main" id="{324C8D03-1683-4F94-82EE-0C09D0961A63}"/>
                </a:ext>
              </a:extLst>
            </p:cNvPr>
            <p:cNvSpPr>
              <a:spLocks noChangeShapeType="1"/>
            </p:cNvSpPr>
            <p:nvPr/>
          </p:nvSpPr>
          <p:spPr bwMode="auto">
            <a:xfrm flipH="1">
              <a:off x="1691" y="1536"/>
              <a:ext cx="445"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8" name="Line 12">
              <a:extLst>
                <a:ext uri="{FF2B5EF4-FFF2-40B4-BE49-F238E27FC236}">
                  <a16:creationId xmlns:a16="http://schemas.microsoft.com/office/drawing/2014/main" id="{FB9AC81E-312A-4E6E-880B-0B56FDB97ADF}"/>
                </a:ext>
              </a:extLst>
            </p:cNvPr>
            <p:cNvSpPr>
              <a:spLocks noChangeShapeType="1"/>
            </p:cNvSpPr>
            <p:nvPr/>
          </p:nvSpPr>
          <p:spPr bwMode="auto">
            <a:xfrm>
              <a:off x="2379" y="1536"/>
              <a:ext cx="52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9" name="Line 13">
              <a:extLst>
                <a:ext uri="{FF2B5EF4-FFF2-40B4-BE49-F238E27FC236}">
                  <a16:creationId xmlns:a16="http://schemas.microsoft.com/office/drawing/2014/main" id="{D8CF6DB6-D0D7-4E54-8452-5C4C96D67306}"/>
                </a:ext>
              </a:extLst>
            </p:cNvPr>
            <p:cNvSpPr>
              <a:spLocks noChangeShapeType="1"/>
            </p:cNvSpPr>
            <p:nvPr/>
          </p:nvSpPr>
          <p:spPr bwMode="auto">
            <a:xfrm flipH="1">
              <a:off x="1246" y="1920"/>
              <a:ext cx="283"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0" name="Line 14">
              <a:extLst>
                <a:ext uri="{FF2B5EF4-FFF2-40B4-BE49-F238E27FC236}">
                  <a16:creationId xmlns:a16="http://schemas.microsoft.com/office/drawing/2014/main" id="{19297E11-DA2E-4621-AB43-8FAFF65A2238}"/>
                </a:ext>
              </a:extLst>
            </p:cNvPr>
            <p:cNvSpPr>
              <a:spLocks noChangeShapeType="1"/>
            </p:cNvSpPr>
            <p:nvPr/>
          </p:nvSpPr>
          <p:spPr bwMode="auto">
            <a:xfrm>
              <a:off x="1731" y="1920"/>
              <a:ext cx="16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1" name="Line 15">
              <a:extLst>
                <a:ext uri="{FF2B5EF4-FFF2-40B4-BE49-F238E27FC236}">
                  <a16:creationId xmlns:a16="http://schemas.microsoft.com/office/drawing/2014/main" id="{D41AF117-5195-4D6F-B34A-BDAD8816AC2C}"/>
                </a:ext>
              </a:extLst>
            </p:cNvPr>
            <p:cNvSpPr>
              <a:spLocks noChangeShapeType="1"/>
            </p:cNvSpPr>
            <p:nvPr/>
          </p:nvSpPr>
          <p:spPr bwMode="auto">
            <a:xfrm flipH="1">
              <a:off x="2783" y="1968"/>
              <a:ext cx="16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2" name="Line 16">
              <a:extLst>
                <a:ext uri="{FF2B5EF4-FFF2-40B4-BE49-F238E27FC236}">
                  <a16:creationId xmlns:a16="http://schemas.microsoft.com/office/drawing/2014/main" id="{1C8A9C81-2276-4C9D-B692-F6CE599F57F3}"/>
                </a:ext>
              </a:extLst>
            </p:cNvPr>
            <p:cNvSpPr>
              <a:spLocks noChangeShapeType="1"/>
            </p:cNvSpPr>
            <p:nvPr/>
          </p:nvSpPr>
          <p:spPr bwMode="auto">
            <a:xfrm>
              <a:off x="3147" y="1968"/>
              <a:ext cx="243"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3" name="Oval 17">
              <a:extLst>
                <a:ext uri="{FF2B5EF4-FFF2-40B4-BE49-F238E27FC236}">
                  <a16:creationId xmlns:a16="http://schemas.microsoft.com/office/drawing/2014/main" id="{F133E081-631F-43FA-8B46-E0AF6AC09DCC}"/>
                </a:ext>
              </a:extLst>
            </p:cNvPr>
            <p:cNvSpPr>
              <a:spLocks noChangeArrowheads="1"/>
            </p:cNvSpPr>
            <p:nvPr/>
          </p:nvSpPr>
          <p:spPr bwMode="auto">
            <a:xfrm>
              <a:off x="720" y="2640"/>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29714" name="Oval 18">
              <a:extLst>
                <a:ext uri="{FF2B5EF4-FFF2-40B4-BE49-F238E27FC236}">
                  <a16:creationId xmlns:a16="http://schemas.microsoft.com/office/drawing/2014/main" id="{F2C78D36-81A4-4D92-A80E-53E313BC4BB1}"/>
                </a:ext>
              </a:extLst>
            </p:cNvPr>
            <p:cNvSpPr>
              <a:spLocks noChangeArrowheads="1"/>
            </p:cNvSpPr>
            <p:nvPr/>
          </p:nvSpPr>
          <p:spPr bwMode="auto">
            <a:xfrm>
              <a:off x="1246" y="2640"/>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I</a:t>
              </a:r>
            </a:p>
          </p:txBody>
        </p:sp>
        <p:sp>
          <p:nvSpPr>
            <p:cNvPr id="29715" name="Oval 19">
              <a:extLst>
                <a:ext uri="{FF2B5EF4-FFF2-40B4-BE49-F238E27FC236}">
                  <a16:creationId xmlns:a16="http://schemas.microsoft.com/office/drawing/2014/main" id="{727A5AF5-DA4C-45A4-9EED-0C05A9EF859B}"/>
                </a:ext>
              </a:extLst>
            </p:cNvPr>
            <p:cNvSpPr>
              <a:spLocks noChangeArrowheads="1"/>
            </p:cNvSpPr>
            <p:nvPr/>
          </p:nvSpPr>
          <p:spPr bwMode="auto">
            <a:xfrm>
              <a:off x="1570" y="2640"/>
              <a:ext cx="242"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J</a:t>
              </a:r>
            </a:p>
          </p:txBody>
        </p:sp>
        <p:sp>
          <p:nvSpPr>
            <p:cNvPr id="29716" name="Oval 20">
              <a:extLst>
                <a:ext uri="{FF2B5EF4-FFF2-40B4-BE49-F238E27FC236}">
                  <a16:creationId xmlns:a16="http://schemas.microsoft.com/office/drawing/2014/main" id="{43BF0660-0532-46FE-8AE6-FF6AD6178121}"/>
                </a:ext>
              </a:extLst>
            </p:cNvPr>
            <p:cNvSpPr>
              <a:spLocks noChangeArrowheads="1"/>
            </p:cNvSpPr>
            <p:nvPr/>
          </p:nvSpPr>
          <p:spPr bwMode="auto">
            <a:xfrm>
              <a:off x="2055" y="2640"/>
              <a:ext cx="243"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K</a:t>
              </a:r>
            </a:p>
          </p:txBody>
        </p:sp>
        <p:sp>
          <p:nvSpPr>
            <p:cNvPr id="29717" name="Oval 21">
              <a:extLst>
                <a:ext uri="{FF2B5EF4-FFF2-40B4-BE49-F238E27FC236}">
                  <a16:creationId xmlns:a16="http://schemas.microsoft.com/office/drawing/2014/main" id="{3C0C32B3-6750-4688-BADD-13659E89FFDF}"/>
                </a:ext>
              </a:extLst>
            </p:cNvPr>
            <p:cNvSpPr>
              <a:spLocks noChangeArrowheads="1"/>
            </p:cNvSpPr>
            <p:nvPr/>
          </p:nvSpPr>
          <p:spPr bwMode="auto">
            <a:xfrm>
              <a:off x="2379" y="2640"/>
              <a:ext cx="242"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L</a:t>
              </a:r>
            </a:p>
          </p:txBody>
        </p:sp>
        <p:sp>
          <p:nvSpPr>
            <p:cNvPr id="29720" name="Line 24">
              <a:extLst>
                <a:ext uri="{FF2B5EF4-FFF2-40B4-BE49-F238E27FC236}">
                  <a16:creationId xmlns:a16="http://schemas.microsoft.com/office/drawing/2014/main" id="{94CA6A9D-7991-4835-A871-3F64A4F250C6}"/>
                </a:ext>
              </a:extLst>
            </p:cNvPr>
            <p:cNvSpPr>
              <a:spLocks noChangeShapeType="1"/>
            </p:cNvSpPr>
            <p:nvPr/>
          </p:nvSpPr>
          <p:spPr bwMode="auto">
            <a:xfrm flipH="1">
              <a:off x="882" y="2352"/>
              <a:ext cx="20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Line 25">
              <a:extLst>
                <a:ext uri="{FF2B5EF4-FFF2-40B4-BE49-F238E27FC236}">
                  <a16:creationId xmlns:a16="http://schemas.microsoft.com/office/drawing/2014/main" id="{540985B0-204C-4F44-B2AB-26D7420C95A5}"/>
                </a:ext>
              </a:extLst>
            </p:cNvPr>
            <p:cNvSpPr>
              <a:spLocks noChangeShapeType="1"/>
            </p:cNvSpPr>
            <p:nvPr/>
          </p:nvSpPr>
          <p:spPr bwMode="auto">
            <a:xfrm>
              <a:off x="1246" y="2400"/>
              <a:ext cx="121"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2" name="Line 26">
              <a:extLst>
                <a:ext uri="{FF2B5EF4-FFF2-40B4-BE49-F238E27FC236}">
                  <a16:creationId xmlns:a16="http://schemas.microsoft.com/office/drawing/2014/main" id="{1BC3A652-6476-4ACF-82F7-7D2201691162}"/>
                </a:ext>
              </a:extLst>
            </p:cNvPr>
            <p:cNvSpPr>
              <a:spLocks noChangeShapeType="1"/>
            </p:cNvSpPr>
            <p:nvPr/>
          </p:nvSpPr>
          <p:spPr bwMode="auto">
            <a:xfrm flipH="1">
              <a:off x="1691" y="2352"/>
              <a:ext cx="16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3" name="Line 27">
              <a:extLst>
                <a:ext uri="{FF2B5EF4-FFF2-40B4-BE49-F238E27FC236}">
                  <a16:creationId xmlns:a16="http://schemas.microsoft.com/office/drawing/2014/main" id="{D23A0735-D1C4-487B-90E1-FEB4E13948F0}"/>
                </a:ext>
              </a:extLst>
            </p:cNvPr>
            <p:cNvSpPr>
              <a:spLocks noChangeShapeType="1"/>
            </p:cNvSpPr>
            <p:nvPr/>
          </p:nvSpPr>
          <p:spPr bwMode="auto">
            <a:xfrm>
              <a:off x="2015" y="2352"/>
              <a:ext cx="161"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4" name="Line 28">
              <a:extLst>
                <a:ext uri="{FF2B5EF4-FFF2-40B4-BE49-F238E27FC236}">
                  <a16:creationId xmlns:a16="http://schemas.microsoft.com/office/drawing/2014/main" id="{76EFED1B-8F28-4A1B-A344-61EB8B3D064D}"/>
                </a:ext>
              </a:extLst>
            </p:cNvPr>
            <p:cNvSpPr>
              <a:spLocks noChangeShapeType="1"/>
            </p:cNvSpPr>
            <p:nvPr/>
          </p:nvSpPr>
          <p:spPr bwMode="auto">
            <a:xfrm flipH="1">
              <a:off x="2500" y="2352"/>
              <a:ext cx="121"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9757" name="Group 61">
            <a:extLst>
              <a:ext uri="{FF2B5EF4-FFF2-40B4-BE49-F238E27FC236}">
                <a16:creationId xmlns:a16="http://schemas.microsoft.com/office/drawing/2014/main" id="{237067C5-B546-497A-A351-DE85C165AFDE}"/>
              </a:ext>
            </a:extLst>
          </p:cNvPr>
          <p:cNvGraphicFramePr>
            <a:graphicFrameLocks noGrp="1"/>
          </p:cNvGraphicFramePr>
          <p:nvPr/>
        </p:nvGraphicFramePr>
        <p:xfrm>
          <a:off x="2895600" y="4953001"/>
          <a:ext cx="5181600" cy="518160"/>
        </p:xfrm>
        <a:graphic>
          <a:graphicData uri="http://schemas.openxmlformats.org/drawingml/2006/table">
            <a:tbl>
              <a:tblPr/>
              <a:tblGrid>
                <a:gridCol w="431800">
                  <a:extLst>
                    <a:ext uri="{9D8B030D-6E8A-4147-A177-3AD203B41FA5}">
                      <a16:colId xmlns:a16="http://schemas.microsoft.com/office/drawing/2014/main" val="3975295231"/>
                    </a:ext>
                  </a:extLst>
                </a:gridCol>
                <a:gridCol w="431800">
                  <a:extLst>
                    <a:ext uri="{9D8B030D-6E8A-4147-A177-3AD203B41FA5}">
                      <a16:colId xmlns:a16="http://schemas.microsoft.com/office/drawing/2014/main" val="913631364"/>
                    </a:ext>
                  </a:extLst>
                </a:gridCol>
                <a:gridCol w="431800">
                  <a:extLst>
                    <a:ext uri="{9D8B030D-6E8A-4147-A177-3AD203B41FA5}">
                      <a16:colId xmlns:a16="http://schemas.microsoft.com/office/drawing/2014/main" val="647118948"/>
                    </a:ext>
                  </a:extLst>
                </a:gridCol>
                <a:gridCol w="431800">
                  <a:extLst>
                    <a:ext uri="{9D8B030D-6E8A-4147-A177-3AD203B41FA5}">
                      <a16:colId xmlns:a16="http://schemas.microsoft.com/office/drawing/2014/main" val="983478672"/>
                    </a:ext>
                  </a:extLst>
                </a:gridCol>
                <a:gridCol w="431800">
                  <a:extLst>
                    <a:ext uri="{9D8B030D-6E8A-4147-A177-3AD203B41FA5}">
                      <a16:colId xmlns:a16="http://schemas.microsoft.com/office/drawing/2014/main" val="1763974051"/>
                    </a:ext>
                  </a:extLst>
                </a:gridCol>
                <a:gridCol w="431800">
                  <a:extLst>
                    <a:ext uri="{9D8B030D-6E8A-4147-A177-3AD203B41FA5}">
                      <a16:colId xmlns:a16="http://schemas.microsoft.com/office/drawing/2014/main" val="2896589481"/>
                    </a:ext>
                  </a:extLst>
                </a:gridCol>
                <a:gridCol w="431800">
                  <a:extLst>
                    <a:ext uri="{9D8B030D-6E8A-4147-A177-3AD203B41FA5}">
                      <a16:colId xmlns:a16="http://schemas.microsoft.com/office/drawing/2014/main" val="4243921331"/>
                    </a:ext>
                  </a:extLst>
                </a:gridCol>
                <a:gridCol w="431800">
                  <a:extLst>
                    <a:ext uri="{9D8B030D-6E8A-4147-A177-3AD203B41FA5}">
                      <a16:colId xmlns:a16="http://schemas.microsoft.com/office/drawing/2014/main" val="1797709344"/>
                    </a:ext>
                  </a:extLst>
                </a:gridCol>
                <a:gridCol w="431800">
                  <a:extLst>
                    <a:ext uri="{9D8B030D-6E8A-4147-A177-3AD203B41FA5}">
                      <a16:colId xmlns:a16="http://schemas.microsoft.com/office/drawing/2014/main" val="1542555386"/>
                    </a:ext>
                  </a:extLst>
                </a:gridCol>
                <a:gridCol w="431800">
                  <a:extLst>
                    <a:ext uri="{9D8B030D-6E8A-4147-A177-3AD203B41FA5}">
                      <a16:colId xmlns:a16="http://schemas.microsoft.com/office/drawing/2014/main" val="2236462412"/>
                    </a:ext>
                  </a:extLst>
                </a:gridCol>
                <a:gridCol w="431800">
                  <a:extLst>
                    <a:ext uri="{9D8B030D-6E8A-4147-A177-3AD203B41FA5}">
                      <a16:colId xmlns:a16="http://schemas.microsoft.com/office/drawing/2014/main" val="2588937606"/>
                    </a:ext>
                  </a:extLst>
                </a:gridCol>
                <a:gridCol w="431800">
                  <a:extLst>
                    <a:ext uri="{9D8B030D-6E8A-4147-A177-3AD203B41FA5}">
                      <a16:colId xmlns:a16="http://schemas.microsoft.com/office/drawing/2014/main" val="332532346"/>
                    </a:ext>
                  </a:extLst>
                </a:gridCol>
              </a:tblGrid>
              <a:tr h="431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0867318"/>
                  </a:ext>
                </a:extLst>
              </a:tr>
            </a:tbl>
          </a:graphicData>
        </a:graphic>
      </p:graphicFrame>
      <p:sp>
        <p:nvSpPr>
          <p:cNvPr id="29758" name="Text Box 62">
            <a:extLst>
              <a:ext uri="{FF2B5EF4-FFF2-40B4-BE49-F238E27FC236}">
                <a16:creationId xmlns:a16="http://schemas.microsoft.com/office/drawing/2014/main" id="{48606B52-5A0E-4B4E-9469-D59F19DA4994}"/>
              </a:ext>
            </a:extLst>
          </p:cNvPr>
          <p:cNvSpPr txBox="1">
            <a:spLocks noChangeArrowheads="1"/>
          </p:cNvSpPr>
          <p:nvPr/>
        </p:nvSpPr>
        <p:spPr bwMode="auto">
          <a:xfrm>
            <a:off x="3276600" y="5715001"/>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二叉树的顺序存储结构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DB3AC898-23E3-4A0E-9C05-0A5295E751C8}"/>
              </a:ext>
            </a:extLst>
          </p:cNvPr>
          <p:cNvSpPr txBox="1">
            <a:spLocks noChangeArrowheads="1"/>
          </p:cNvSpPr>
          <p:nvPr/>
        </p:nvSpPr>
        <p:spPr bwMode="auto">
          <a:xfrm>
            <a:off x="2057400" y="9144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对于一般的二叉树，我们必须按照完全二叉树的形式来存储，就会造成空间的浪费。单支树就是一个极端情况。</a:t>
            </a:r>
          </a:p>
        </p:txBody>
      </p:sp>
      <p:grpSp>
        <p:nvGrpSpPr>
          <p:cNvPr id="30758" name="Group 38">
            <a:extLst>
              <a:ext uri="{FF2B5EF4-FFF2-40B4-BE49-F238E27FC236}">
                <a16:creationId xmlns:a16="http://schemas.microsoft.com/office/drawing/2014/main" id="{AEDC138E-1F81-41D2-BF52-DD0906DD582E}"/>
              </a:ext>
            </a:extLst>
          </p:cNvPr>
          <p:cNvGrpSpPr>
            <a:grpSpLocks/>
          </p:cNvGrpSpPr>
          <p:nvPr/>
        </p:nvGrpSpPr>
        <p:grpSpPr bwMode="auto">
          <a:xfrm>
            <a:off x="2590800" y="2819400"/>
            <a:ext cx="1828800" cy="2514600"/>
            <a:chOff x="1104" y="1776"/>
            <a:chExt cx="1152" cy="1584"/>
          </a:xfrm>
        </p:grpSpPr>
        <p:sp>
          <p:nvSpPr>
            <p:cNvPr id="30723" name="Oval 3">
              <a:extLst>
                <a:ext uri="{FF2B5EF4-FFF2-40B4-BE49-F238E27FC236}">
                  <a16:creationId xmlns:a16="http://schemas.microsoft.com/office/drawing/2014/main" id="{3FB559A9-75F2-4E71-B3B1-05A4289B96D3}"/>
                </a:ext>
              </a:extLst>
            </p:cNvPr>
            <p:cNvSpPr>
              <a:spLocks noChangeArrowheads="1"/>
            </p:cNvSpPr>
            <p:nvPr/>
          </p:nvSpPr>
          <p:spPr bwMode="auto">
            <a:xfrm>
              <a:off x="1104" y="177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0724" name="Oval 4">
              <a:extLst>
                <a:ext uri="{FF2B5EF4-FFF2-40B4-BE49-F238E27FC236}">
                  <a16:creationId xmlns:a16="http://schemas.microsoft.com/office/drawing/2014/main" id="{FD8D5FCF-B83C-4E7D-A614-96E3727287F9}"/>
                </a:ext>
              </a:extLst>
            </p:cNvPr>
            <p:cNvSpPr>
              <a:spLocks noChangeArrowheads="1"/>
            </p:cNvSpPr>
            <p:nvPr/>
          </p:nvSpPr>
          <p:spPr bwMode="auto">
            <a:xfrm>
              <a:off x="1392"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0725" name="Oval 5">
              <a:extLst>
                <a:ext uri="{FF2B5EF4-FFF2-40B4-BE49-F238E27FC236}">
                  <a16:creationId xmlns:a16="http://schemas.microsoft.com/office/drawing/2014/main" id="{9AD307EA-7FF1-464C-98B0-31A9E4064406}"/>
                </a:ext>
              </a:extLst>
            </p:cNvPr>
            <p:cNvSpPr>
              <a:spLocks noChangeArrowheads="1"/>
            </p:cNvSpPr>
            <p:nvPr/>
          </p:nvSpPr>
          <p:spPr bwMode="auto">
            <a:xfrm>
              <a:off x="1680" y="264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0726" name="Oval 6">
              <a:extLst>
                <a:ext uri="{FF2B5EF4-FFF2-40B4-BE49-F238E27FC236}">
                  <a16:creationId xmlns:a16="http://schemas.microsoft.com/office/drawing/2014/main" id="{605200CC-4E1D-4B17-9E97-24F7B73893DD}"/>
                </a:ext>
              </a:extLst>
            </p:cNvPr>
            <p:cNvSpPr>
              <a:spLocks noChangeArrowheads="1"/>
            </p:cNvSpPr>
            <p:nvPr/>
          </p:nvSpPr>
          <p:spPr bwMode="auto">
            <a:xfrm>
              <a:off x="2016" y="312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0727" name="Line 7">
              <a:extLst>
                <a:ext uri="{FF2B5EF4-FFF2-40B4-BE49-F238E27FC236}">
                  <a16:creationId xmlns:a16="http://schemas.microsoft.com/office/drawing/2014/main" id="{22827671-841F-4F0B-9152-E34C64BA175B}"/>
                </a:ext>
              </a:extLst>
            </p:cNvPr>
            <p:cNvSpPr>
              <a:spLocks noChangeShapeType="1"/>
            </p:cNvSpPr>
            <p:nvPr/>
          </p:nvSpPr>
          <p:spPr bwMode="auto">
            <a:xfrm>
              <a:off x="1296" y="2016"/>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8" name="Line 8">
              <a:extLst>
                <a:ext uri="{FF2B5EF4-FFF2-40B4-BE49-F238E27FC236}">
                  <a16:creationId xmlns:a16="http://schemas.microsoft.com/office/drawing/2014/main" id="{5C99929E-9129-4498-84B8-DFE632CCE6ED}"/>
                </a:ext>
              </a:extLst>
            </p:cNvPr>
            <p:cNvSpPr>
              <a:spLocks noChangeShapeType="1"/>
            </p:cNvSpPr>
            <p:nvPr/>
          </p:nvSpPr>
          <p:spPr bwMode="auto">
            <a:xfrm>
              <a:off x="1584" y="2448"/>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9" name="Line 9">
              <a:extLst>
                <a:ext uri="{FF2B5EF4-FFF2-40B4-BE49-F238E27FC236}">
                  <a16:creationId xmlns:a16="http://schemas.microsoft.com/office/drawing/2014/main" id="{1CFBA945-185D-4F65-B147-E82D74B66D4A}"/>
                </a:ext>
              </a:extLst>
            </p:cNvPr>
            <p:cNvSpPr>
              <a:spLocks noChangeShapeType="1"/>
            </p:cNvSpPr>
            <p:nvPr/>
          </p:nvSpPr>
          <p:spPr bwMode="auto">
            <a:xfrm>
              <a:off x="1872" y="2880"/>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30772" name="Group 52">
            <a:extLst>
              <a:ext uri="{FF2B5EF4-FFF2-40B4-BE49-F238E27FC236}">
                <a16:creationId xmlns:a16="http://schemas.microsoft.com/office/drawing/2014/main" id="{675ADE12-2F4C-4C82-B272-31F675CA4E7B}"/>
              </a:ext>
            </a:extLst>
          </p:cNvPr>
          <p:cNvGraphicFramePr>
            <a:graphicFrameLocks noGrp="1"/>
          </p:cNvGraphicFramePr>
          <p:nvPr/>
        </p:nvGraphicFramePr>
        <p:xfrm>
          <a:off x="3962400" y="3200401"/>
          <a:ext cx="5562600" cy="518160"/>
        </p:xfrm>
        <a:graphic>
          <a:graphicData uri="http://schemas.openxmlformats.org/drawingml/2006/table">
            <a:tbl>
              <a:tblPr/>
              <a:tblGrid>
                <a:gridCol w="371475">
                  <a:extLst>
                    <a:ext uri="{9D8B030D-6E8A-4147-A177-3AD203B41FA5}">
                      <a16:colId xmlns:a16="http://schemas.microsoft.com/office/drawing/2014/main" val="2195462614"/>
                    </a:ext>
                  </a:extLst>
                </a:gridCol>
                <a:gridCol w="369888">
                  <a:extLst>
                    <a:ext uri="{9D8B030D-6E8A-4147-A177-3AD203B41FA5}">
                      <a16:colId xmlns:a16="http://schemas.microsoft.com/office/drawing/2014/main" val="3796686751"/>
                    </a:ext>
                  </a:extLst>
                </a:gridCol>
                <a:gridCol w="371475">
                  <a:extLst>
                    <a:ext uri="{9D8B030D-6E8A-4147-A177-3AD203B41FA5}">
                      <a16:colId xmlns:a16="http://schemas.microsoft.com/office/drawing/2014/main" val="3807856492"/>
                    </a:ext>
                  </a:extLst>
                </a:gridCol>
                <a:gridCol w="393700">
                  <a:extLst>
                    <a:ext uri="{9D8B030D-6E8A-4147-A177-3AD203B41FA5}">
                      <a16:colId xmlns:a16="http://schemas.microsoft.com/office/drawing/2014/main" val="494031514"/>
                    </a:ext>
                  </a:extLst>
                </a:gridCol>
                <a:gridCol w="349250">
                  <a:extLst>
                    <a:ext uri="{9D8B030D-6E8A-4147-A177-3AD203B41FA5}">
                      <a16:colId xmlns:a16="http://schemas.microsoft.com/office/drawing/2014/main" val="4030779029"/>
                    </a:ext>
                  </a:extLst>
                </a:gridCol>
                <a:gridCol w="369887">
                  <a:extLst>
                    <a:ext uri="{9D8B030D-6E8A-4147-A177-3AD203B41FA5}">
                      <a16:colId xmlns:a16="http://schemas.microsoft.com/office/drawing/2014/main" val="2139094780"/>
                    </a:ext>
                  </a:extLst>
                </a:gridCol>
                <a:gridCol w="371475">
                  <a:extLst>
                    <a:ext uri="{9D8B030D-6E8A-4147-A177-3AD203B41FA5}">
                      <a16:colId xmlns:a16="http://schemas.microsoft.com/office/drawing/2014/main" val="1841597161"/>
                    </a:ext>
                  </a:extLst>
                </a:gridCol>
                <a:gridCol w="371475">
                  <a:extLst>
                    <a:ext uri="{9D8B030D-6E8A-4147-A177-3AD203B41FA5}">
                      <a16:colId xmlns:a16="http://schemas.microsoft.com/office/drawing/2014/main" val="1913048746"/>
                    </a:ext>
                  </a:extLst>
                </a:gridCol>
                <a:gridCol w="371475">
                  <a:extLst>
                    <a:ext uri="{9D8B030D-6E8A-4147-A177-3AD203B41FA5}">
                      <a16:colId xmlns:a16="http://schemas.microsoft.com/office/drawing/2014/main" val="2992976604"/>
                    </a:ext>
                  </a:extLst>
                </a:gridCol>
                <a:gridCol w="369888">
                  <a:extLst>
                    <a:ext uri="{9D8B030D-6E8A-4147-A177-3AD203B41FA5}">
                      <a16:colId xmlns:a16="http://schemas.microsoft.com/office/drawing/2014/main" val="1777059533"/>
                    </a:ext>
                  </a:extLst>
                </a:gridCol>
                <a:gridCol w="371475">
                  <a:extLst>
                    <a:ext uri="{9D8B030D-6E8A-4147-A177-3AD203B41FA5}">
                      <a16:colId xmlns:a16="http://schemas.microsoft.com/office/drawing/2014/main" val="1418017609"/>
                    </a:ext>
                  </a:extLst>
                </a:gridCol>
                <a:gridCol w="371475">
                  <a:extLst>
                    <a:ext uri="{9D8B030D-6E8A-4147-A177-3AD203B41FA5}">
                      <a16:colId xmlns:a16="http://schemas.microsoft.com/office/drawing/2014/main" val="698411611"/>
                    </a:ext>
                  </a:extLst>
                </a:gridCol>
                <a:gridCol w="371475">
                  <a:extLst>
                    <a:ext uri="{9D8B030D-6E8A-4147-A177-3AD203B41FA5}">
                      <a16:colId xmlns:a16="http://schemas.microsoft.com/office/drawing/2014/main" val="654003692"/>
                    </a:ext>
                  </a:extLst>
                </a:gridCol>
                <a:gridCol w="357187">
                  <a:extLst>
                    <a:ext uri="{9D8B030D-6E8A-4147-A177-3AD203B41FA5}">
                      <a16:colId xmlns:a16="http://schemas.microsoft.com/office/drawing/2014/main" val="2503166200"/>
                    </a:ext>
                  </a:extLst>
                </a:gridCol>
                <a:gridCol w="381000">
                  <a:extLst>
                    <a:ext uri="{9D8B030D-6E8A-4147-A177-3AD203B41FA5}">
                      <a16:colId xmlns:a16="http://schemas.microsoft.com/office/drawing/2014/main" val="2714860656"/>
                    </a:ext>
                  </a:extLst>
                </a:gridCol>
              </a:tblGrid>
              <a:tr h="431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63221790"/>
                  </a:ext>
                </a:extLst>
              </a:tr>
            </a:tbl>
          </a:graphicData>
        </a:graphic>
      </p:graphicFrame>
      <p:sp>
        <p:nvSpPr>
          <p:cNvPr id="30773" name="Text Box 53">
            <a:extLst>
              <a:ext uri="{FF2B5EF4-FFF2-40B4-BE49-F238E27FC236}">
                <a16:creationId xmlns:a16="http://schemas.microsoft.com/office/drawing/2014/main" id="{90253E02-17C7-4AF4-8780-60475C87CA95}"/>
              </a:ext>
            </a:extLst>
          </p:cNvPr>
          <p:cNvSpPr txBox="1">
            <a:spLocks noChangeArrowheads="1"/>
          </p:cNvSpPr>
          <p:nvPr/>
        </p:nvSpPr>
        <p:spPr bwMode="auto">
          <a:xfrm>
            <a:off x="2590800" y="5410201"/>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单支树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2BB6CEE1-A52B-453C-AB81-E13B07C3C6CC}"/>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链式存储结构</a:t>
            </a:r>
          </a:p>
        </p:txBody>
      </p:sp>
      <p:sp>
        <p:nvSpPr>
          <p:cNvPr id="31747" name="Text Box 3">
            <a:extLst>
              <a:ext uri="{FF2B5EF4-FFF2-40B4-BE49-F238E27FC236}">
                <a16:creationId xmlns:a16="http://schemas.microsoft.com/office/drawing/2014/main" id="{D397A3D7-FB08-46D2-A163-497E74144266}"/>
              </a:ext>
            </a:extLst>
          </p:cNvPr>
          <p:cNvSpPr txBox="1">
            <a:spLocks noChangeArrowheads="1"/>
          </p:cNvSpPr>
          <p:nvPr/>
        </p:nvSpPr>
        <p:spPr bwMode="auto">
          <a:xfrm>
            <a:off x="1981200" y="13716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对于任意的二叉树来说，每个结点只有两个孩子，一个双亲结点。我们可以设计每个结点至少包括三个域：数据域、左孩子域和右孩子域： </a:t>
            </a:r>
          </a:p>
        </p:txBody>
      </p:sp>
      <p:graphicFrame>
        <p:nvGraphicFramePr>
          <p:cNvPr id="31759" name="Group 15">
            <a:extLst>
              <a:ext uri="{FF2B5EF4-FFF2-40B4-BE49-F238E27FC236}">
                <a16:creationId xmlns:a16="http://schemas.microsoft.com/office/drawing/2014/main" id="{7D042CCE-3C0E-4752-B7B5-EC60C93D4619}"/>
              </a:ext>
            </a:extLst>
          </p:cNvPr>
          <p:cNvGraphicFramePr>
            <a:graphicFrameLocks noGrp="1"/>
          </p:cNvGraphicFramePr>
          <p:nvPr/>
        </p:nvGraphicFramePr>
        <p:xfrm>
          <a:off x="5334000" y="2819400"/>
          <a:ext cx="4191000" cy="584200"/>
        </p:xfrm>
        <a:graphic>
          <a:graphicData uri="http://schemas.openxmlformats.org/drawingml/2006/table">
            <a:tbl>
              <a:tblPr/>
              <a:tblGrid>
                <a:gridCol w="1397000">
                  <a:extLst>
                    <a:ext uri="{9D8B030D-6E8A-4147-A177-3AD203B41FA5}">
                      <a16:colId xmlns:a16="http://schemas.microsoft.com/office/drawing/2014/main" val="2037823193"/>
                    </a:ext>
                  </a:extLst>
                </a:gridCol>
                <a:gridCol w="1422400">
                  <a:extLst>
                    <a:ext uri="{9D8B030D-6E8A-4147-A177-3AD203B41FA5}">
                      <a16:colId xmlns:a16="http://schemas.microsoft.com/office/drawing/2014/main" val="939721854"/>
                    </a:ext>
                  </a:extLst>
                </a:gridCol>
                <a:gridCol w="1371600">
                  <a:extLst>
                    <a:ext uri="{9D8B030D-6E8A-4147-A177-3AD203B41FA5}">
                      <a16:colId xmlns:a16="http://schemas.microsoft.com/office/drawing/2014/main" val="365522024"/>
                    </a:ext>
                  </a:extLst>
                </a:gridCol>
              </a:tblGrid>
              <a:tr h="584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42221538"/>
                  </a:ext>
                </a:extLst>
              </a:tr>
            </a:tbl>
          </a:graphicData>
        </a:graphic>
      </p:graphicFrame>
      <p:sp>
        <p:nvSpPr>
          <p:cNvPr id="31760" name="Text Box 16">
            <a:extLst>
              <a:ext uri="{FF2B5EF4-FFF2-40B4-BE49-F238E27FC236}">
                <a16:creationId xmlns:a16="http://schemas.microsoft.com/office/drawing/2014/main" id="{EDF650D1-BECB-4A68-BE9D-88C9D7661FB0}"/>
              </a:ext>
            </a:extLst>
          </p:cNvPr>
          <p:cNvSpPr txBox="1">
            <a:spLocks noChangeArrowheads="1"/>
          </p:cNvSpPr>
          <p:nvPr/>
        </p:nvSpPr>
        <p:spPr bwMode="auto">
          <a:xfrm>
            <a:off x="2133600" y="35814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800"/>
          </a:p>
        </p:txBody>
      </p:sp>
      <p:sp>
        <p:nvSpPr>
          <p:cNvPr id="31763" name="Text Box 19">
            <a:extLst>
              <a:ext uri="{FF2B5EF4-FFF2-40B4-BE49-F238E27FC236}">
                <a16:creationId xmlns:a16="http://schemas.microsoft.com/office/drawing/2014/main" id="{2E38D6F3-3ECB-41E4-8AA6-47960793829B}"/>
              </a:ext>
            </a:extLst>
          </p:cNvPr>
          <p:cNvSpPr txBox="1">
            <a:spLocks noChangeArrowheads="1"/>
          </p:cNvSpPr>
          <p:nvPr/>
        </p:nvSpPr>
        <p:spPr bwMode="auto">
          <a:xfrm>
            <a:off x="2743200" y="2819401"/>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二叉链表</a:t>
            </a:r>
          </a:p>
        </p:txBody>
      </p:sp>
      <p:sp>
        <p:nvSpPr>
          <p:cNvPr id="31764" name="AutoShape 20">
            <a:extLst>
              <a:ext uri="{FF2B5EF4-FFF2-40B4-BE49-F238E27FC236}">
                <a16:creationId xmlns:a16="http://schemas.microsoft.com/office/drawing/2014/main" id="{BA25F32D-5DA8-4421-8267-BC576B27A29D}"/>
              </a:ext>
            </a:extLst>
          </p:cNvPr>
          <p:cNvSpPr>
            <a:spLocks noChangeArrowheads="1"/>
          </p:cNvSpPr>
          <p:nvPr/>
        </p:nvSpPr>
        <p:spPr bwMode="auto">
          <a:xfrm>
            <a:off x="4343400" y="3048000"/>
            <a:ext cx="838200" cy="152400"/>
          </a:xfrm>
          <a:prstGeom prst="rightArrow">
            <a:avLst>
              <a:gd name="adj1" fmla="val 50000"/>
              <a:gd name="adj2" fmla="val 137500"/>
            </a:avLst>
          </a:prstGeom>
          <a:solidFill>
            <a:srgbClr val="F4221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877" name="Group 133">
            <a:extLst>
              <a:ext uri="{FF2B5EF4-FFF2-40B4-BE49-F238E27FC236}">
                <a16:creationId xmlns:a16="http://schemas.microsoft.com/office/drawing/2014/main" id="{D14D53C4-BB61-4670-A168-9792C7D95FFF}"/>
              </a:ext>
            </a:extLst>
          </p:cNvPr>
          <p:cNvGrpSpPr>
            <a:grpSpLocks/>
          </p:cNvGrpSpPr>
          <p:nvPr/>
        </p:nvGrpSpPr>
        <p:grpSpPr bwMode="auto">
          <a:xfrm>
            <a:off x="2209800" y="3581400"/>
            <a:ext cx="2590800" cy="2438400"/>
            <a:chOff x="576" y="2352"/>
            <a:chExt cx="1632" cy="1536"/>
          </a:xfrm>
        </p:grpSpPr>
        <p:sp>
          <p:nvSpPr>
            <p:cNvPr id="31767" name="Oval 23">
              <a:extLst>
                <a:ext uri="{FF2B5EF4-FFF2-40B4-BE49-F238E27FC236}">
                  <a16:creationId xmlns:a16="http://schemas.microsoft.com/office/drawing/2014/main" id="{EFD96981-41CD-4D2D-B62B-02ABF1B76039}"/>
                </a:ext>
              </a:extLst>
            </p:cNvPr>
            <p:cNvSpPr>
              <a:spLocks noChangeArrowheads="1"/>
            </p:cNvSpPr>
            <p:nvPr/>
          </p:nvSpPr>
          <p:spPr bwMode="auto">
            <a:xfrm>
              <a:off x="576" y="316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1765" name="Oval 21">
              <a:extLst>
                <a:ext uri="{FF2B5EF4-FFF2-40B4-BE49-F238E27FC236}">
                  <a16:creationId xmlns:a16="http://schemas.microsoft.com/office/drawing/2014/main" id="{B38D49E4-DA53-480E-ADBD-CC7E9B75C4AA}"/>
                </a:ext>
              </a:extLst>
            </p:cNvPr>
            <p:cNvSpPr>
              <a:spLocks noChangeArrowheads="1"/>
            </p:cNvSpPr>
            <p:nvPr/>
          </p:nvSpPr>
          <p:spPr bwMode="auto">
            <a:xfrm>
              <a:off x="1296" y="235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1766" name="Oval 22">
              <a:extLst>
                <a:ext uri="{FF2B5EF4-FFF2-40B4-BE49-F238E27FC236}">
                  <a16:creationId xmlns:a16="http://schemas.microsoft.com/office/drawing/2014/main" id="{D0129DDF-E191-415B-A702-D2D69BDB5013}"/>
                </a:ext>
              </a:extLst>
            </p:cNvPr>
            <p:cNvSpPr>
              <a:spLocks noChangeArrowheads="1"/>
            </p:cNvSpPr>
            <p:nvPr/>
          </p:nvSpPr>
          <p:spPr bwMode="auto">
            <a:xfrm>
              <a:off x="960" y="27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1768" name="Oval 24">
              <a:extLst>
                <a:ext uri="{FF2B5EF4-FFF2-40B4-BE49-F238E27FC236}">
                  <a16:creationId xmlns:a16="http://schemas.microsoft.com/office/drawing/2014/main" id="{E0E243A6-98CA-4D78-922D-87B8D457F5BB}"/>
                </a:ext>
              </a:extLst>
            </p:cNvPr>
            <p:cNvSpPr>
              <a:spLocks noChangeArrowheads="1"/>
            </p:cNvSpPr>
            <p:nvPr/>
          </p:nvSpPr>
          <p:spPr bwMode="auto">
            <a:xfrm>
              <a:off x="1632" y="27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1769" name="Oval 25">
              <a:extLst>
                <a:ext uri="{FF2B5EF4-FFF2-40B4-BE49-F238E27FC236}">
                  <a16:creationId xmlns:a16="http://schemas.microsoft.com/office/drawing/2014/main" id="{5C50B775-974C-4F81-8156-9887BBC06A3F}"/>
                </a:ext>
              </a:extLst>
            </p:cNvPr>
            <p:cNvSpPr>
              <a:spLocks noChangeArrowheads="1"/>
            </p:cNvSpPr>
            <p:nvPr/>
          </p:nvSpPr>
          <p:spPr bwMode="auto">
            <a:xfrm>
              <a:off x="1344"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1770" name="Oval 26">
              <a:extLst>
                <a:ext uri="{FF2B5EF4-FFF2-40B4-BE49-F238E27FC236}">
                  <a16:creationId xmlns:a16="http://schemas.microsoft.com/office/drawing/2014/main" id="{8414BC6E-DC07-45F6-94BC-DB010AE4995E}"/>
                </a:ext>
              </a:extLst>
            </p:cNvPr>
            <p:cNvSpPr>
              <a:spLocks noChangeArrowheads="1"/>
            </p:cNvSpPr>
            <p:nvPr/>
          </p:nvSpPr>
          <p:spPr bwMode="auto">
            <a:xfrm>
              <a:off x="1968"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1771" name="Oval 27">
              <a:extLst>
                <a:ext uri="{FF2B5EF4-FFF2-40B4-BE49-F238E27FC236}">
                  <a16:creationId xmlns:a16="http://schemas.microsoft.com/office/drawing/2014/main" id="{4ACE01F3-02A1-46CF-A3BE-2E6D8872A190}"/>
                </a:ext>
              </a:extLst>
            </p:cNvPr>
            <p:cNvSpPr>
              <a:spLocks noChangeArrowheads="1"/>
            </p:cNvSpPr>
            <p:nvPr/>
          </p:nvSpPr>
          <p:spPr bwMode="auto">
            <a:xfrm>
              <a:off x="816" y="36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31773" name="Line 29">
              <a:extLst>
                <a:ext uri="{FF2B5EF4-FFF2-40B4-BE49-F238E27FC236}">
                  <a16:creationId xmlns:a16="http://schemas.microsoft.com/office/drawing/2014/main" id="{B7C44FDF-86D9-4401-A8EE-A0DE385F4F15}"/>
                </a:ext>
              </a:extLst>
            </p:cNvPr>
            <p:cNvSpPr>
              <a:spLocks noChangeShapeType="1"/>
            </p:cNvSpPr>
            <p:nvPr/>
          </p:nvSpPr>
          <p:spPr bwMode="auto">
            <a:xfrm flipH="1">
              <a:off x="768" y="2928"/>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4" name="Line 30">
              <a:extLst>
                <a:ext uri="{FF2B5EF4-FFF2-40B4-BE49-F238E27FC236}">
                  <a16:creationId xmlns:a16="http://schemas.microsoft.com/office/drawing/2014/main" id="{5CC871A0-2078-4D70-9207-88633D1E2DE0}"/>
                </a:ext>
              </a:extLst>
            </p:cNvPr>
            <p:cNvSpPr>
              <a:spLocks noChangeShapeType="1"/>
            </p:cNvSpPr>
            <p:nvPr/>
          </p:nvSpPr>
          <p:spPr bwMode="auto">
            <a:xfrm>
              <a:off x="768" y="3408"/>
              <a:ext cx="9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5" name="Line 31">
              <a:extLst>
                <a:ext uri="{FF2B5EF4-FFF2-40B4-BE49-F238E27FC236}">
                  <a16:creationId xmlns:a16="http://schemas.microsoft.com/office/drawing/2014/main" id="{0F43F76B-F93E-49AD-85BA-CEF9BC77360F}"/>
                </a:ext>
              </a:extLst>
            </p:cNvPr>
            <p:cNvSpPr>
              <a:spLocks noChangeShapeType="1"/>
            </p:cNvSpPr>
            <p:nvPr/>
          </p:nvSpPr>
          <p:spPr bwMode="auto">
            <a:xfrm>
              <a:off x="1536" y="254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6" name="Line 32">
              <a:extLst>
                <a:ext uri="{FF2B5EF4-FFF2-40B4-BE49-F238E27FC236}">
                  <a16:creationId xmlns:a16="http://schemas.microsoft.com/office/drawing/2014/main" id="{4203415E-9C01-439F-B895-17D37891CAC5}"/>
                </a:ext>
              </a:extLst>
            </p:cNvPr>
            <p:cNvSpPr>
              <a:spLocks noChangeShapeType="1"/>
            </p:cNvSpPr>
            <p:nvPr/>
          </p:nvSpPr>
          <p:spPr bwMode="auto">
            <a:xfrm flipH="1">
              <a:off x="1488" y="2928"/>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7" name="Line 33">
              <a:extLst>
                <a:ext uri="{FF2B5EF4-FFF2-40B4-BE49-F238E27FC236}">
                  <a16:creationId xmlns:a16="http://schemas.microsoft.com/office/drawing/2014/main" id="{46CF06A0-80DD-41AC-A680-96F28D947F88}"/>
                </a:ext>
              </a:extLst>
            </p:cNvPr>
            <p:cNvSpPr>
              <a:spLocks noChangeShapeType="1"/>
            </p:cNvSpPr>
            <p:nvPr/>
          </p:nvSpPr>
          <p:spPr bwMode="auto">
            <a:xfrm>
              <a:off x="1872" y="2928"/>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8" name="Line 34">
              <a:extLst>
                <a:ext uri="{FF2B5EF4-FFF2-40B4-BE49-F238E27FC236}">
                  <a16:creationId xmlns:a16="http://schemas.microsoft.com/office/drawing/2014/main" id="{07DF3CA5-CE92-4F5E-B552-9C65899B8EFC}"/>
                </a:ext>
              </a:extLst>
            </p:cNvPr>
            <p:cNvSpPr>
              <a:spLocks noChangeShapeType="1"/>
            </p:cNvSpPr>
            <p:nvPr/>
          </p:nvSpPr>
          <p:spPr bwMode="auto">
            <a:xfrm flipH="1">
              <a:off x="1152" y="254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887" name="Group 143">
            <a:extLst>
              <a:ext uri="{FF2B5EF4-FFF2-40B4-BE49-F238E27FC236}">
                <a16:creationId xmlns:a16="http://schemas.microsoft.com/office/drawing/2014/main" id="{BC44F0B3-BEC0-4255-AD46-F6FB7724B4A8}"/>
              </a:ext>
            </a:extLst>
          </p:cNvPr>
          <p:cNvGrpSpPr>
            <a:grpSpLocks/>
          </p:cNvGrpSpPr>
          <p:nvPr/>
        </p:nvGrpSpPr>
        <p:grpSpPr bwMode="auto">
          <a:xfrm>
            <a:off x="5029200" y="3733800"/>
            <a:ext cx="5029200" cy="2605088"/>
            <a:chOff x="2208" y="2352"/>
            <a:chExt cx="3168" cy="1641"/>
          </a:xfrm>
        </p:grpSpPr>
        <p:sp>
          <p:nvSpPr>
            <p:cNvPr id="31782" name="Rectangle 38">
              <a:extLst>
                <a:ext uri="{FF2B5EF4-FFF2-40B4-BE49-F238E27FC236}">
                  <a16:creationId xmlns:a16="http://schemas.microsoft.com/office/drawing/2014/main" id="{343720A8-F426-46A0-B844-1C0D1EDCA6B1}"/>
                </a:ext>
              </a:extLst>
            </p:cNvPr>
            <p:cNvSpPr>
              <a:spLocks noChangeArrowheads="1"/>
            </p:cNvSpPr>
            <p:nvPr/>
          </p:nvSpPr>
          <p:spPr bwMode="auto">
            <a:xfrm>
              <a:off x="4048" y="2352"/>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zh-CN" sz="2000"/>
            </a:p>
          </p:txBody>
        </p:sp>
        <p:sp>
          <p:nvSpPr>
            <p:cNvPr id="31781" name="Rectangle 37">
              <a:extLst>
                <a:ext uri="{FF2B5EF4-FFF2-40B4-BE49-F238E27FC236}">
                  <a16:creationId xmlns:a16="http://schemas.microsoft.com/office/drawing/2014/main" id="{91AFFAE3-A8BC-4BF5-BA0F-A51D69623B7C}"/>
                </a:ext>
              </a:extLst>
            </p:cNvPr>
            <p:cNvSpPr>
              <a:spLocks noChangeArrowheads="1"/>
            </p:cNvSpPr>
            <p:nvPr/>
          </p:nvSpPr>
          <p:spPr bwMode="auto">
            <a:xfrm>
              <a:off x="3776" y="2352"/>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A</a:t>
              </a:r>
            </a:p>
          </p:txBody>
        </p:sp>
        <p:sp>
          <p:nvSpPr>
            <p:cNvPr id="31780" name="Rectangle 36">
              <a:extLst>
                <a:ext uri="{FF2B5EF4-FFF2-40B4-BE49-F238E27FC236}">
                  <a16:creationId xmlns:a16="http://schemas.microsoft.com/office/drawing/2014/main" id="{C89CAEC5-528B-41E9-8C54-2D6735D6DABF}"/>
                </a:ext>
              </a:extLst>
            </p:cNvPr>
            <p:cNvSpPr>
              <a:spLocks noChangeArrowheads="1"/>
            </p:cNvSpPr>
            <p:nvPr/>
          </p:nvSpPr>
          <p:spPr bwMode="auto">
            <a:xfrm>
              <a:off x="3504" y="2352"/>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zh-CN" sz="2000"/>
            </a:p>
          </p:txBody>
        </p:sp>
        <p:sp>
          <p:nvSpPr>
            <p:cNvPr id="31783" name="Line 39">
              <a:extLst>
                <a:ext uri="{FF2B5EF4-FFF2-40B4-BE49-F238E27FC236}">
                  <a16:creationId xmlns:a16="http://schemas.microsoft.com/office/drawing/2014/main" id="{29DD9771-31DE-4AB5-B26C-CF09C5F268F1}"/>
                </a:ext>
              </a:extLst>
            </p:cNvPr>
            <p:cNvSpPr>
              <a:spLocks noChangeShapeType="1"/>
            </p:cNvSpPr>
            <p:nvPr/>
          </p:nvSpPr>
          <p:spPr bwMode="auto">
            <a:xfrm>
              <a:off x="3504" y="2352"/>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4" name="Line 40">
              <a:extLst>
                <a:ext uri="{FF2B5EF4-FFF2-40B4-BE49-F238E27FC236}">
                  <a16:creationId xmlns:a16="http://schemas.microsoft.com/office/drawing/2014/main" id="{46705779-3B26-406C-9B67-1FF7A114103B}"/>
                </a:ext>
              </a:extLst>
            </p:cNvPr>
            <p:cNvSpPr>
              <a:spLocks noChangeShapeType="1"/>
            </p:cNvSpPr>
            <p:nvPr/>
          </p:nvSpPr>
          <p:spPr bwMode="auto">
            <a:xfrm>
              <a:off x="3504" y="2601"/>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5" name="Line 41">
              <a:extLst>
                <a:ext uri="{FF2B5EF4-FFF2-40B4-BE49-F238E27FC236}">
                  <a16:creationId xmlns:a16="http://schemas.microsoft.com/office/drawing/2014/main" id="{4BC4BE80-12F7-43D3-BF85-B9AA66CC6E60}"/>
                </a:ext>
              </a:extLst>
            </p:cNvPr>
            <p:cNvSpPr>
              <a:spLocks noChangeShapeType="1"/>
            </p:cNvSpPr>
            <p:nvPr/>
          </p:nvSpPr>
          <p:spPr bwMode="auto">
            <a:xfrm>
              <a:off x="3504" y="2352"/>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6" name="Line 42">
              <a:extLst>
                <a:ext uri="{FF2B5EF4-FFF2-40B4-BE49-F238E27FC236}">
                  <a16:creationId xmlns:a16="http://schemas.microsoft.com/office/drawing/2014/main" id="{68BCC567-5D5F-4D14-94D5-B7717D485688}"/>
                </a:ext>
              </a:extLst>
            </p:cNvPr>
            <p:cNvSpPr>
              <a:spLocks noChangeShapeType="1"/>
            </p:cNvSpPr>
            <p:nvPr/>
          </p:nvSpPr>
          <p:spPr bwMode="auto">
            <a:xfrm>
              <a:off x="3776" y="2352"/>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7" name="Line 43">
              <a:extLst>
                <a:ext uri="{FF2B5EF4-FFF2-40B4-BE49-F238E27FC236}">
                  <a16:creationId xmlns:a16="http://schemas.microsoft.com/office/drawing/2014/main" id="{BF73C49B-7618-42AF-BC4A-96C44DFD858A}"/>
                </a:ext>
              </a:extLst>
            </p:cNvPr>
            <p:cNvSpPr>
              <a:spLocks noChangeShapeType="1"/>
            </p:cNvSpPr>
            <p:nvPr/>
          </p:nvSpPr>
          <p:spPr bwMode="auto">
            <a:xfrm>
              <a:off x="4048" y="2352"/>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8" name="Line 44">
              <a:extLst>
                <a:ext uri="{FF2B5EF4-FFF2-40B4-BE49-F238E27FC236}">
                  <a16:creationId xmlns:a16="http://schemas.microsoft.com/office/drawing/2014/main" id="{FA7E10FB-BE8E-4021-B604-10E8223D12B1}"/>
                </a:ext>
              </a:extLst>
            </p:cNvPr>
            <p:cNvSpPr>
              <a:spLocks noChangeShapeType="1"/>
            </p:cNvSpPr>
            <p:nvPr/>
          </p:nvSpPr>
          <p:spPr bwMode="auto">
            <a:xfrm>
              <a:off x="4320" y="2352"/>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97" name="Rectangle 53">
              <a:extLst>
                <a:ext uri="{FF2B5EF4-FFF2-40B4-BE49-F238E27FC236}">
                  <a16:creationId xmlns:a16="http://schemas.microsoft.com/office/drawing/2014/main" id="{5A75D54A-04E4-433E-A239-551FB6CCA278}"/>
                </a:ext>
              </a:extLst>
            </p:cNvPr>
            <p:cNvSpPr>
              <a:spLocks noChangeArrowheads="1"/>
            </p:cNvSpPr>
            <p:nvPr/>
          </p:nvSpPr>
          <p:spPr bwMode="auto">
            <a:xfrm>
              <a:off x="3232" y="278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endParaRPr lang="en-US" altLang="zh-CN" sz="2000"/>
            </a:p>
          </p:txBody>
        </p:sp>
        <p:sp>
          <p:nvSpPr>
            <p:cNvPr id="31798" name="Rectangle 54">
              <a:extLst>
                <a:ext uri="{FF2B5EF4-FFF2-40B4-BE49-F238E27FC236}">
                  <a16:creationId xmlns:a16="http://schemas.microsoft.com/office/drawing/2014/main" id="{96AB31E0-16C2-4C44-8EBA-5EB836CE3C0F}"/>
                </a:ext>
              </a:extLst>
            </p:cNvPr>
            <p:cNvSpPr>
              <a:spLocks noChangeArrowheads="1"/>
            </p:cNvSpPr>
            <p:nvPr/>
          </p:nvSpPr>
          <p:spPr bwMode="auto">
            <a:xfrm>
              <a:off x="2960" y="278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B</a:t>
              </a:r>
            </a:p>
          </p:txBody>
        </p:sp>
        <p:sp>
          <p:nvSpPr>
            <p:cNvPr id="31799" name="Rectangle 55">
              <a:extLst>
                <a:ext uri="{FF2B5EF4-FFF2-40B4-BE49-F238E27FC236}">
                  <a16:creationId xmlns:a16="http://schemas.microsoft.com/office/drawing/2014/main" id="{3B8408CA-F183-4DF9-A49E-7F1911164AB0}"/>
                </a:ext>
              </a:extLst>
            </p:cNvPr>
            <p:cNvSpPr>
              <a:spLocks noChangeArrowheads="1"/>
            </p:cNvSpPr>
            <p:nvPr/>
          </p:nvSpPr>
          <p:spPr bwMode="auto">
            <a:xfrm>
              <a:off x="2688" y="278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zh-CN" sz="2000"/>
            </a:p>
          </p:txBody>
        </p:sp>
        <p:sp>
          <p:nvSpPr>
            <p:cNvPr id="31800" name="Line 56">
              <a:extLst>
                <a:ext uri="{FF2B5EF4-FFF2-40B4-BE49-F238E27FC236}">
                  <a16:creationId xmlns:a16="http://schemas.microsoft.com/office/drawing/2014/main" id="{28E5F63F-124C-4D3C-81F0-0D5BC252C02A}"/>
                </a:ext>
              </a:extLst>
            </p:cNvPr>
            <p:cNvSpPr>
              <a:spLocks noChangeShapeType="1"/>
            </p:cNvSpPr>
            <p:nvPr/>
          </p:nvSpPr>
          <p:spPr bwMode="auto">
            <a:xfrm>
              <a:off x="2688" y="2784"/>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1" name="Line 57">
              <a:extLst>
                <a:ext uri="{FF2B5EF4-FFF2-40B4-BE49-F238E27FC236}">
                  <a16:creationId xmlns:a16="http://schemas.microsoft.com/office/drawing/2014/main" id="{8234CC09-8F55-44A8-9C56-B91A0F66C1F9}"/>
                </a:ext>
              </a:extLst>
            </p:cNvPr>
            <p:cNvSpPr>
              <a:spLocks noChangeShapeType="1"/>
            </p:cNvSpPr>
            <p:nvPr/>
          </p:nvSpPr>
          <p:spPr bwMode="auto">
            <a:xfrm>
              <a:off x="2688" y="3033"/>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2" name="Line 58">
              <a:extLst>
                <a:ext uri="{FF2B5EF4-FFF2-40B4-BE49-F238E27FC236}">
                  <a16:creationId xmlns:a16="http://schemas.microsoft.com/office/drawing/2014/main" id="{D512D5E7-57FB-46D0-88EA-7079A669E847}"/>
                </a:ext>
              </a:extLst>
            </p:cNvPr>
            <p:cNvSpPr>
              <a:spLocks noChangeShapeType="1"/>
            </p:cNvSpPr>
            <p:nvPr/>
          </p:nvSpPr>
          <p:spPr bwMode="auto">
            <a:xfrm>
              <a:off x="2688" y="278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3" name="Line 59">
              <a:extLst>
                <a:ext uri="{FF2B5EF4-FFF2-40B4-BE49-F238E27FC236}">
                  <a16:creationId xmlns:a16="http://schemas.microsoft.com/office/drawing/2014/main" id="{0F51F5A8-D92C-4ECA-99D3-D276FCEF1C24}"/>
                </a:ext>
              </a:extLst>
            </p:cNvPr>
            <p:cNvSpPr>
              <a:spLocks noChangeShapeType="1"/>
            </p:cNvSpPr>
            <p:nvPr/>
          </p:nvSpPr>
          <p:spPr bwMode="auto">
            <a:xfrm>
              <a:off x="2960" y="278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4" name="Line 60">
              <a:extLst>
                <a:ext uri="{FF2B5EF4-FFF2-40B4-BE49-F238E27FC236}">
                  <a16:creationId xmlns:a16="http://schemas.microsoft.com/office/drawing/2014/main" id="{0E5AF44B-17F7-43FC-AF4F-933D94B9ACF2}"/>
                </a:ext>
              </a:extLst>
            </p:cNvPr>
            <p:cNvSpPr>
              <a:spLocks noChangeShapeType="1"/>
            </p:cNvSpPr>
            <p:nvPr/>
          </p:nvSpPr>
          <p:spPr bwMode="auto">
            <a:xfrm>
              <a:off x="3232" y="278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5" name="Line 61">
              <a:extLst>
                <a:ext uri="{FF2B5EF4-FFF2-40B4-BE49-F238E27FC236}">
                  <a16:creationId xmlns:a16="http://schemas.microsoft.com/office/drawing/2014/main" id="{EB5C3E6F-96CC-4FD5-A263-61684585F2D2}"/>
                </a:ext>
              </a:extLst>
            </p:cNvPr>
            <p:cNvSpPr>
              <a:spLocks noChangeShapeType="1"/>
            </p:cNvSpPr>
            <p:nvPr/>
          </p:nvSpPr>
          <p:spPr bwMode="auto">
            <a:xfrm>
              <a:off x="3504" y="278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07" name="Rectangle 63">
              <a:extLst>
                <a:ext uri="{FF2B5EF4-FFF2-40B4-BE49-F238E27FC236}">
                  <a16:creationId xmlns:a16="http://schemas.microsoft.com/office/drawing/2014/main" id="{CCFEBA56-A716-4781-9C8D-27C63837B9F1}"/>
                </a:ext>
              </a:extLst>
            </p:cNvPr>
            <p:cNvSpPr>
              <a:spLocks noChangeArrowheads="1"/>
            </p:cNvSpPr>
            <p:nvPr/>
          </p:nvSpPr>
          <p:spPr bwMode="auto">
            <a:xfrm>
              <a:off x="4816" y="278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zh-CN" sz="2000"/>
            </a:p>
          </p:txBody>
        </p:sp>
        <p:sp>
          <p:nvSpPr>
            <p:cNvPr id="31808" name="Rectangle 64">
              <a:extLst>
                <a:ext uri="{FF2B5EF4-FFF2-40B4-BE49-F238E27FC236}">
                  <a16:creationId xmlns:a16="http://schemas.microsoft.com/office/drawing/2014/main" id="{282E5DE2-135A-4C10-9392-530BF8C52A89}"/>
                </a:ext>
              </a:extLst>
            </p:cNvPr>
            <p:cNvSpPr>
              <a:spLocks noChangeArrowheads="1"/>
            </p:cNvSpPr>
            <p:nvPr/>
          </p:nvSpPr>
          <p:spPr bwMode="auto">
            <a:xfrm>
              <a:off x="4560" y="2784"/>
              <a:ext cx="25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C</a:t>
              </a:r>
            </a:p>
          </p:txBody>
        </p:sp>
        <p:sp>
          <p:nvSpPr>
            <p:cNvPr id="31809" name="Rectangle 65">
              <a:extLst>
                <a:ext uri="{FF2B5EF4-FFF2-40B4-BE49-F238E27FC236}">
                  <a16:creationId xmlns:a16="http://schemas.microsoft.com/office/drawing/2014/main" id="{082E85E3-8E40-4B69-9F59-2B86F1CF377B}"/>
                </a:ext>
              </a:extLst>
            </p:cNvPr>
            <p:cNvSpPr>
              <a:spLocks noChangeArrowheads="1"/>
            </p:cNvSpPr>
            <p:nvPr/>
          </p:nvSpPr>
          <p:spPr bwMode="auto">
            <a:xfrm>
              <a:off x="4272" y="2784"/>
              <a:ext cx="2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zh-CN" sz="2000"/>
            </a:p>
          </p:txBody>
        </p:sp>
        <p:sp>
          <p:nvSpPr>
            <p:cNvPr id="31810" name="Line 66">
              <a:extLst>
                <a:ext uri="{FF2B5EF4-FFF2-40B4-BE49-F238E27FC236}">
                  <a16:creationId xmlns:a16="http://schemas.microsoft.com/office/drawing/2014/main" id="{44F3D699-FD98-4D76-BA4B-1D605109DA41}"/>
                </a:ext>
              </a:extLst>
            </p:cNvPr>
            <p:cNvSpPr>
              <a:spLocks noChangeShapeType="1"/>
            </p:cNvSpPr>
            <p:nvPr/>
          </p:nvSpPr>
          <p:spPr bwMode="auto">
            <a:xfrm>
              <a:off x="4272" y="2784"/>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1" name="Line 67">
              <a:extLst>
                <a:ext uri="{FF2B5EF4-FFF2-40B4-BE49-F238E27FC236}">
                  <a16:creationId xmlns:a16="http://schemas.microsoft.com/office/drawing/2014/main" id="{53558BCC-6F73-4556-88C4-FCD6125EE11A}"/>
                </a:ext>
              </a:extLst>
            </p:cNvPr>
            <p:cNvSpPr>
              <a:spLocks noChangeShapeType="1"/>
            </p:cNvSpPr>
            <p:nvPr/>
          </p:nvSpPr>
          <p:spPr bwMode="auto">
            <a:xfrm>
              <a:off x="4272" y="3033"/>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2" name="Line 68">
              <a:extLst>
                <a:ext uri="{FF2B5EF4-FFF2-40B4-BE49-F238E27FC236}">
                  <a16:creationId xmlns:a16="http://schemas.microsoft.com/office/drawing/2014/main" id="{C0E225D9-8ED2-4074-92C5-8032F1D3A330}"/>
                </a:ext>
              </a:extLst>
            </p:cNvPr>
            <p:cNvSpPr>
              <a:spLocks noChangeShapeType="1"/>
            </p:cNvSpPr>
            <p:nvPr/>
          </p:nvSpPr>
          <p:spPr bwMode="auto">
            <a:xfrm>
              <a:off x="4272" y="278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3" name="Line 69">
              <a:extLst>
                <a:ext uri="{FF2B5EF4-FFF2-40B4-BE49-F238E27FC236}">
                  <a16:creationId xmlns:a16="http://schemas.microsoft.com/office/drawing/2014/main" id="{730B726C-7DCF-421A-AD2C-34394B0C2515}"/>
                </a:ext>
              </a:extLst>
            </p:cNvPr>
            <p:cNvSpPr>
              <a:spLocks noChangeShapeType="1"/>
            </p:cNvSpPr>
            <p:nvPr/>
          </p:nvSpPr>
          <p:spPr bwMode="auto">
            <a:xfrm>
              <a:off x="4560" y="278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4" name="Line 70">
              <a:extLst>
                <a:ext uri="{FF2B5EF4-FFF2-40B4-BE49-F238E27FC236}">
                  <a16:creationId xmlns:a16="http://schemas.microsoft.com/office/drawing/2014/main" id="{872CCA16-D605-4434-8D45-0766FA112E5A}"/>
                </a:ext>
              </a:extLst>
            </p:cNvPr>
            <p:cNvSpPr>
              <a:spLocks noChangeShapeType="1"/>
            </p:cNvSpPr>
            <p:nvPr/>
          </p:nvSpPr>
          <p:spPr bwMode="auto">
            <a:xfrm>
              <a:off x="4816" y="278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15" name="Line 71">
              <a:extLst>
                <a:ext uri="{FF2B5EF4-FFF2-40B4-BE49-F238E27FC236}">
                  <a16:creationId xmlns:a16="http://schemas.microsoft.com/office/drawing/2014/main" id="{E8B6347C-20C9-4196-8FD5-D68EF810DB06}"/>
                </a:ext>
              </a:extLst>
            </p:cNvPr>
            <p:cNvSpPr>
              <a:spLocks noChangeShapeType="1"/>
            </p:cNvSpPr>
            <p:nvPr/>
          </p:nvSpPr>
          <p:spPr bwMode="auto">
            <a:xfrm>
              <a:off x="5088" y="278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37" name="Rectangle 93">
              <a:extLst>
                <a:ext uri="{FF2B5EF4-FFF2-40B4-BE49-F238E27FC236}">
                  <a16:creationId xmlns:a16="http://schemas.microsoft.com/office/drawing/2014/main" id="{F9A1CB25-5927-4F18-B7FF-E18DBD86E031}"/>
                </a:ext>
              </a:extLst>
            </p:cNvPr>
            <p:cNvSpPr>
              <a:spLocks noChangeArrowheads="1"/>
            </p:cNvSpPr>
            <p:nvPr/>
          </p:nvSpPr>
          <p:spPr bwMode="auto">
            <a:xfrm>
              <a:off x="2752"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zh-CN" sz="2000"/>
            </a:p>
          </p:txBody>
        </p:sp>
        <p:sp>
          <p:nvSpPr>
            <p:cNvPr id="31838" name="Rectangle 94">
              <a:extLst>
                <a:ext uri="{FF2B5EF4-FFF2-40B4-BE49-F238E27FC236}">
                  <a16:creationId xmlns:a16="http://schemas.microsoft.com/office/drawing/2014/main" id="{7DA4ED6E-2314-4B05-A8FA-5BF07758B424}"/>
                </a:ext>
              </a:extLst>
            </p:cNvPr>
            <p:cNvSpPr>
              <a:spLocks noChangeArrowheads="1"/>
            </p:cNvSpPr>
            <p:nvPr/>
          </p:nvSpPr>
          <p:spPr bwMode="auto">
            <a:xfrm>
              <a:off x="2480"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D</a:t>
              </a:r>
            </a:p>
          </p:txBody>
        </p:sp>
        <p:sp>
          <p:nvSpPr>
            <p:cNvPr id="31839" name="Rectangle 95">
              <a:extLst>
                <a:ext uri="{FF2B5EF4-FFF2-40B4-BE49-F238E27FC236}">
                  <a16:creationId xmlns:a16="http://schemas.microsoft.com/office/drawing/2014/main" id="{7860F989-ACCB-468C-869D-E9BFBB79C105}"/>
                </a:ext>
              </a:extLst>
            </p:cNvPr>
            <p:cNvSpPr>
              <a:spLocks noChangeArrowheads="1"/>
            </p:cNvSpPr>
            <p:nvPr/>
          </p:nvSpPr>
          <p:spPr bwMode="auto">
            <a:xfrm>
              <a:off x="2208"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40" name="Line 96">
              <a:extLst>
                <a:ext uri="{FF2B5EF4-FFF2-40B4-BE49-F238E27FC236}">
                  <a16:creationId xmlns:a16="http://schemas.microsoft.com/office/drawing/2014/main" id="{53E16316-D7C0-49D2-8714-9E66FAF75878}"/>
                </a:ext>
              </a:extLst>
            </p:cNvPr>
            <p:cNvSpPr>
              <a:spLocks noChangeShapeType="1"/>
            </p:cNvSpPr>
            <p:nvPr/>
          </p:nvSpPr>
          <p:spPr bwMode="auto">
            <a:xfrm>
              <a:off x="2208" y="3264"/>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1" name="Line 97">
              <a:extLst>
                <a:ext uri="{FF2B5EF4-FFF2-40B4-BE49-F238E27FC236}">
                  <a16:creationId xmlns:a16="http://schemas.microsoft.com/office/drawing/2014/main" id="{312531ED-E00E-4EBF-9556-9B478F21AC7F}"/>
                </a:ext>
              </a:extLst>
            </p:cNvPr>
            <p:cNvSpPr>
              <a:spLocks noChangeShapeType="1"/>
            </p:cNvSpPr>
            <p:nvPr/>
          </p:nvSpPr>
          <p:spPr bwMode="auto">
            <a:xfrm>
              <a:off x="2208" y="3513"/>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2" name="Line 98">
              <a:extLst>
                <a:ext uri="{FF2B5EF4-FFF2-40B4-BE49-F238E27FC236}">
                  <a16:creationId xmlns:a16="http://schemas.microsoft.com/office/drawing/2014/main" id="{24D738D8-E2D6-4991-A51B-2384D11E41FC}"/>
                </a:ext>
              </a:extLst>
            </p:cNvPr>
            <p:cNvSpPr>
              <a:spLocks noChangeShapeType="1"/>
            </p:cNvSpPr>
            <p:nvPr/>
          </p:nvSpPr>
          <p:spPr bwMode="auto">
            <a:xfrm>
              <a:off x="2208" y="326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3" name="Line 99">
              <a:extLst>
                <a:ext uri="{FF2B5EF4-FFF2-40B4-BE49-F238E27FC236}">
                  <a16:creationId xmlns:a16="http://schemas.microsoft.com/office/drawing/2014/main" id="{E54E9E8B-CCDF-4E5B-80F6-06DDEB759EBF}"/>
                </a:ext>
              </a:extLst>
            </p:cNvPr>
            <p:cNvSpPr>
              <a:spLocks noChangeShapeType="1"/>
            </p:cNvSpPr>
            <p:nvPr/>
          </p:nvSpPr>
          <p:spPr bwMode="auto">
            <a:xfrm>
              <a:off x="2480"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4" name="Line 100">
              <a:extLst>
                <a:ext uri="{FF2B5EF4-FFF2-40B4-BE49-F238E27FC236}">
                  <a16:creationId xmlns:a16="http://schemas.microsoft.com/office/drawing/2014/main" id="{DAD278B9-5E88-4B65-B904-C876B59CFC2C}"/>
                </a:ext>
              </a:extLst>
            </p:cNvPr>
            <p:cNvSpPr>
              <a:spLocks noChangeShapeType="1"/>
            </p:cNvSpPr>
            <p:nvPr/>
          </p:nvSpPr>
          <p:spPr bwMode="auto">
            <a:xfrm>
              <a:off x="2752"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5" name="Line 101">
              <a:extLst>
                <a:ext uri="{FF2B5EF4-FFF2-40B4-BE49-F238E27FC236}">
                  <a16:creationId xmlns:a16="http://schemas.microsoft.com/office/drawing/2014/main" id="{A9C9CD58-3E5B-454A-AAF6-AFC729ADFDBE}"/>
                </a:ext>
              </a:extLst>
            </p:cNvPr>
            <p:cNvSpPr>
              <a:spLocks noChangeShapeType="1"/>
            </p:cNvSpPr>
            <p:nvPr/>
          </p:nvSpPr>
          <p:spPr bwMode="auto">
            <a:xfrm>
              <a:off x="3024"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7" name="Rectangle 103">
              <a:extLst>
                <a:ext uri="{FF2B5EF4-FFF2-40B4-BE49-F238E27FC236}">
                  <a16:creationId xmlns:a16="http://schemas.microsoft.com/office/drawing/2014/main" id="{AA1D1890-67F2-4D55-BE73-CB35B85D8158}"/>
                </a:ext>
              </a:extLst>
            </p:cNvPr>
            <p:cNvSpPr>
              <a:spLocks noChangeArrowheads="1"/>
            </p:cNvSpPr>
            <p:nvPr/>
          </p:nvSpPr>
          <p:spPr bwMode="auto">
            <a:xfrm>
              <a:off x="4000"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48" name="Rectangle 104">
              <a:extLst>
                <a:ext uri="{FF2B5EF4-FFF2-40B4-BE49-F238E27FC236}">
                  <a16:creationId xmlns:a16="http://schemas.microsoft.com/office/drawing/2014/main" id="{E2A56BFE-C031-4B63-B0DD-BA836723CDB2}"/>
                </a:ext>
              </a:extLst>
            </p:cNvPr>
            <p:cNvSpPr>
              <a:spLocks noChangeArrowheads="1"/>
            </p:cNvSpPr>
            <p:nvPr/>
          </p:nvSpPr>
          <p:spPr bwMode="auto">
            <a:xfrm>
              <a:off x="3728"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E</a:t>
              </a:r>
            </a:p>
          </p:txBody>
        </p:sp>
        <p:sp>
          <p:nvSpPr>
            <p:cNvPr id="31849" name="Rectangle 105">
              <a:extLst>
                <a:ext uri="{FF2B5EF4-FFF2-40B4-BE49-F238E27FC236}">
                  <a16:creationId xmlns:a16="http://schemas.microsoft.com/office/drawing/2014/main" id="{D4E8D0A4-5D39-400E-800C-279A8218B1FD}"/>
                </a:ext>
              </a:extLst>
            </p:cNvPr>
            <p:cNvSpPr>
              <a:spLocks noChangeArrowheads="1"/>
            </p:cNvSpPr>
            <p:nvPr/>
          </p:nvSpPr>
          <p:spPr bwMode="auto">
            <a:xfrm>
              <a:off x="3456"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50" name="Line 106">
              <a:extLst>
                <a:ext uri="{FF2B5EF4-FFF2-40B4-BE49-F238E27FC236}">
                  <a16:creationId xmlns:a16="http://schemas.microsoft.com/office/drawing/2014/main" id="{75F29C64-69F2-4339-84E3-7552099EC399}"/>
                </a:ext>
              </a:extLst>
            </p:cNvPr>
            <p:cNvSpPr>
              <a:spLocks noChangeShapeType="1"/>
            </p:cNvSpPr>
            <p:nvPr/>
          </p:nvSpPr>
          <p:spPr bwMode="auto">
            <a:xfrm>
              <a:off x="3456" y="3264"/>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51" name="Line 107">
              <a:extLst>
                <a:ext uri="{FF2B5EF4-FFF2-40B4-BE49-F238E27FC236}">
                  <a16:creationId xmlns:a16="http://schemas.microsoft.com/office/drawing/2014/main" id="{72AAECA7-4750-43CA-AB22-AB931E14FE69}"/>
                </a:ext>
              </a:extLst>
            </p:cNvPr>
            <p:cNvSpPr>
              <a:spLocks noChangeShapeType="1"/>
            </p:cNvSpPr>
            <p:nvPr/>
          </p:nvSpPr>
          <p:spPr bwMode="auto">
            <a:xfrm>
              <a:off x="3456" y="3513"/>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52" name="Line 108">
              <a:extLst>
                <a:ext uri="{FF2B5EF4-FFF2-40B4-BE49-F238E27FC236}">
                  <a16:creationId xmlns:a16="http://schemas.microsoft.com/office/drawing/2014/main" id="{B3507E77-4E9A-4333-A968-7DEB776DF6AB}"/>
                </a:ext>
              </a:extLst>
            </p:cNvPr>
            <p:cNvSpPr>
              <a:spLocks noChangeShapeType="1"/>
            </p:cNvSpPr>
            <p:nvPr/>
          </p:nvSpPr>
          <p:spPr bwMode="auto">
            <a:xfrm>
              <a:off x="3456" y="326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53" name="Line 109">
              <a:extLst>
                <a:ext uri="{FF2B5EF4-FFF2-40B4-BE49-F238E27FC236}">
                  <a16:creationId xmlns:a16="http://schemas.microsoft.com/office/drawing/2014/main" id="{E2CFD326-1777-4D5A-816A-F51283BFB6D1}"/>
                </a:ext>
              </a:extLst>
            </p:cNvPr>
            <p:cNvSpPr>
              <a:spLocks noChangeShapeType="1"/>
            </p:cNvSpPr>
            <p:nvPr/>
          </p:nvSpPr>
          <p:spPr bwMode="auto">
            <a:xfrm>
              <a:off x="3728"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54" name="Line 110">
              <a:extLst>
                <a:ext uri="{FF2B5EF4-FFF2-40B4-BE49-F238E27FC236}">
                  <a16:creationId xmlns:a16="http://schemas.microsoft.com/office/drawing/2014/main" id="{4634C168-AF85-4FC9-B8F6-290A1BAA6985}"/>
                </a:ext>
              </a:extLst>
            </p:cNvPr>
            <p:cNvSpPr>
              <a:spLocks noChangeShapeType="1"/>
            </p:cNvSpPr>
            <p:nvPr/>
          </p:nvSpPr>
          <p:spPr bwMode="auto">
            <a:xfrm>
              <a:off x="4000"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55" name="Line 111">
              <a:extLst>
                <a:ext uri="{FF2B5EF4-FFF2-40B4-BE49-F238E27FC236}">
                  <a16:creationId xmlns:a16="http://schemas.microsoft.com/office/drawing/2014/main" id="{BF775727-E2F5-4E27-B630-0C3CF76DBD16}"/>
                </a:ext>
              </a:extLst>
            </p:cNvPr>
            <p:cNvSpPr>
              <a:spLocks noChangeShapeType="1"/>
            </p:cNvSpPr>
            <p:nvPr/>
          </p:nvSpPr>
          <p:spPr bwMode="auto">
            <a:xfrm>
              <a:off x="4272"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57" name="Rectangle 113">
              <a:extLst>
                <a:ext uri="{FF2B5EF4-FFF2-40B4-BE49-F238E27FC236}">
                  <a16:creationId xmlns:a16="http://schemas.microsoft.com/office/drawing/2014/main" id="{C6E14B25-B9C2-4E3B-A6EA-FB4D15B50C5B}"/>
                </a:ext>
              </a:extLst>
            </p:cNvPr>
            <p:cNvSpPr>
              <a:spLocks noChangeArrowheads="1"/>
            </p:cNvSpPr>
            <p:nvPr/>
          </p:nvSpPr>
          <p:spPr bwMode="auto">
            <a:xfrm>
              <a:off x="5104"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58" name="Rectangle 114">
              <a:extLst>
                <a:ext uri="{FF2B5EF4-FFF2-40B4-BE49-F238E27FC236}">
                  <a16:creationId xmlns:a16="http://schemas.microsoft.com/office/drawing/2014/main" id="{B52EE158-C793-42EB-9108-58562CCA2A8A}"/>
                </a:ext>
              </a:extLst>
            </p:cNvPr>
            <p:cNvSpPr>
              <a:spLocks noChangeArrowheads="1"/>
            </p:cNvSpPr>
            <p:nvPr/>
          </p:nvSpPr>
          <p:spPr bwMode="auto">
            <a:xfrm>
              <a:off x="4832"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F</a:t>
              </a:r>
            </a:p>
          </p:txBody>
        </p:sp>
        <p:sp>
          <p:nvSpPr>
            <p:cNvPr id="31859" name="Rectangle 115">
              <a:extLst>
                <a:ext uri="{FF2B5EF4-FFF2-40B4-BE49-F238E27FC236}">
                  <a16:creationId xmlns:a16="http://schemas.microsoft.com/office/drawing/2014/main" id="{C6A49B9B-3BA5-42C9-B094-E13754926B3A}"/>
                </a:ext>
              </a:extLst>
            </p:cNvPr>
            <p:cNvSpPr>
              <a:spLocks noChangeArrowheads="1"/>
            </p:cNvSpPr>
            <p:nvPr/>
          </p:nvSpPr>
          <p:spPr bwMode="auto">
            <a:xfrm>
              <a:off x="4560" y="326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60" name="Line 116">
              <a:extLst>
                <a:ext uri="{FF2B5EF4-FFF2-40B4-BE49-F238E27FC236}">
                  <a16:creationId xmlns:a16="http://schemas.microsoft.com/office/drawing/2014/main" id="{EB750DB7-4D1E-41F6-9BB9-9E6B06CC1262}"/>
                </a:ext>
              </a:extLst>
            </p:cNvPr>
            <p:cNvSpPr>
              <a:spLocks noChangeShapeType="1"/>
            </p:cNvSpPr>
            <p:nvPr/>
          </p:nvSpPr>
          <p:spPr bwMode="auto">
            <a:xfrm>
              <a:off x="4560" y="3264"/>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61" name="Line 117">
              <a:extLst>
                <a:ext uri="{FF2B5EF4-FFF2-40B4-BE49-F238E27FC236}">
                  <a16:creationId xmlns:a16="http://schemas.microsoft.com/office/drawing/2014/main" id="{CC3250EE-D8E1-4032-B95D-440BEC293661}"/>
                </a:ext>
              </a:extLst>
            </p:cNvPr>
            <p:cNvSpPr>
              <a:spLocks noChangeShapeType="1"/>
            </p:cNvSpPr>
            <p:nvPr/>
          </p:nvSpPr>
          <p:spPr bwMode="auto">
            <a:xfrm>
              <a:off x="4560" y="3513"/>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62" name="Line 118">
              <a:extLst>
                <a:ext uri="{FF2B5EF4-FFF2-40B4-BE49-F238E27FC236}">
                  <a16:creationId xmlns:a16="http://schemas.microsoft.com/office/drawing/2014/main" id="{6FA2C829-6953-4CB2-B5D9-5575CA9D5E03}"/>
                </a:ext>
              </a:extLst>
            </p:cNvPr>
            <p:cNvSpPr>
              <a:spLocks noChangeShapeType="1"/>
            </p:cNvSpPr>
            <p:nvPr/>
          </p:nvSpPr>
          <p:spPr bwMode="auto">
            <a:xfrm>
              <a:off x="4560" y="326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63" name="Line 119">
              <a:extLst>
                <a:ext uri="{FF2B5EF4-FFF2-40B4-BE49-F238E27FC236}">
                  <a16:creationId xmlns:a16="http://schemas.microsoft.com/office/drawing/2014/main" id="{3684314B-F1C2-42D5-BFA2-8177EF55D30E}"/>
                </a:ext>
              </a:extLst>
            </p:cNvPr>
            <p:cNvSpPr>
              <a:spLocks noChangeShapeType="1"/>
            </p:cNvSpPr>
            <p:nvPr/>
          </p:nvSpPr>
          <p:spPr bwMode="auto">
            <a:xfrm>
              <a:off x="4832"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64" name="Line 120">
              <a:extLst>
                <a:ext uri="{FF2B5EF4-FFF2-40B4-BE49-F238E27FC236}">
                  <a16:creationId xmlns:a16="http://schemas.microsoft.com/office/drawing/2014/main" id="{F86D52A1-2C04-4832-BE46-A3180E89694A}"/>
                </a:ext>
              </a:extLst>
            </p:cNvPr>
            <p:cNvSpPr>
              <a:spLocks noChangeShapeType="1"/>
            </p:cNvSpPr>
            <p:nvPr/>
          </p:nvSpPr>
          <p:spPr bwMode="auto">
            <a:xfrm>
              <a:off x="5104"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65" name="Line 121">
              <a:extLst>
                <a:ext uri="{FF2B5EF4-FFF2-40B4-BE49-F238E27FC236}">
                  <a16:creationId xmlns:a16="http://schemas.microsoft.com/office/drawing/2014/main" id="{C0663926-B5F3-4AE2-9806-041CD0E664F6}"/>
                </a:ext>
              </a:extLst>
            </p:cNvPr>
            <p:cNvSpPr>
              <a:spLocks noChangeShapeType="1"/>
            </p:cNvSpPr>
            <p:nvPr/>
          </p:nvSpPr>
          <p:spPr bwMode="auto">
            <a:xfrm>
              <a:off x="5376" y="326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67" name="Rectangle 123">
              <a:extLst>
                <a:ext uri="{FF2B5EF4-FFF2-40B4-BE49-F238E27FC236}">
                  <a16:creationId xmlns:a16="http://schemas.microsoft.com/office/drawing/2014/main" id="{388EA82E-346D-4590-897C-887EE1807706}"/>
                </a:ext>
              </a:extLst>
            </p:cNvPr>
            <p:cNvSpPr>
              <a:spLocks noChangeArrowheads="1"/>
            </p:cNvSpPr>
            <p:nvPr/>
          </p:nvSpPr>
          <p:spPr bwMode="auto">
            <a:xfrm>
              <a:off x="3232" y="374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68" name="Rectangle 124">
              <a:extLst>
                <a:ext uri="{FF2B5EF4-FFF2-40B4-BE49-F238E27FC236}">
                  <a16:creationId xmlns:a16="http://schemas.microsoft.com/office/drawing/2014/main" id="{26336C25-3B8B-4A2D-BEFF-8D19AD90DB7B}"/>
                </a:ext>
              </a:extLst>
            </p:cNvPr>
            <p:cNvSpPr>
              <a:spLocks noChangeArrowheads="1"/>
            </p:cNvSpPr>
            <p:nvPr/>
          </p:nvSpPr>
          <p:spPr bwMode="auto">
            <a:xfrm>
              <a:off x="2960" y="374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t>G</a:t>
              </a:r>
            </a:p>
          </p:txBody>
        </p:sp>
        <p:sp>
          <p:nvSpPr>
            <p:cNvPr id="31869" name="Rectangle 125">
              <a:extLst>
                <a:ext uri="{FF2B5EF4-FFF2-40B4-BE49-F238E27FC236}">
                  <a16:creationId xmlns:a16="http://schemas.microsoft.com/office/drawing/2014/main" id="{A7ABA5E9-F450-4FA5-9706-C7FC783EEE1F}"/>
                </a:ext>
              </a:extLst>
            </p:cNvPr>
            <p:cNvSpPr>
              <a:spLocks noChangeArrowheads="1"/>
            </p:cNvSpPr>
            <p:nvPr/>
          </p:nvSpPr>
          <p:spPr bwMode="auto">
            <a:xfrm>
              <a:off x="2688" y="3744"/>
              <a:ext cx="2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sz="2000">
                  <a:sym typeface="Symbol" panose="05050102010706020507" pitchFamily="18" charset="2"/>
                </a:rPr>
                <a:t></a:t>
              </a:r>
            </a:p>
          </p:txBody>
        </p:sp>
        <p:sp>
          <p:nvSpPr>
            <p:cNvPr id="31870" name="Line 126">
              <a:extLst>
                <a:ext uri="{FF2B5EF4-FFF2-40B4-BE49-F238E27FC236}">
                  <a16:creationId xmlns:a16="http://schemas.microsoft.com/office/drawing/2014/main" id="{101DC9F3-DD27-4F8C-829E-5C590A47D21A}"/>
                </a:ext>
              </a:extLst>
            </p:cNvPr>
            <p:cNvSpPr>
              <a:spLocks noChangeShapeType="1"/>
            </p:cNvSpPr>
            <p:nvPr/>
          </p:nvSpPr>
          <p:spPr bwMode="auto">
            <a:xfrm>
              <a:off x="2688" y="3744"/>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71" name="Line 127">
              <a:extLst>
                <a:ext uri="{FF2B5EF4-FFF2-40B4-BE49-F238E27FC236}">
                  <a16:creationId xmlns:a16="http://schemas.microsoft.com/office/drawing/2014/main" id="{608CE94B-534F-491B-81FE-75293F103DB4}"/>
                </a:ext>
              </a:extLst>
            </p:cNvPr>
            <p:cNvSpPr>
              <a:spLocks noChangeShapeType="1"/>
            </p:cNvSpPr>
            <p:nvPr/>
          </p:nvSpPr>
          <p:spPr bwMode="auto">
            <a:xfrm>
              <a:off x="2688" y="3993"/>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72" name="Line 128">
              <a:extLst>
                <a:ext uri="{FF2B5EF4-FFF2-40B4-BE49-F238E27FC236}">
                  <a16:creationId xmlns:a16="http://schemas.microsoft.com/office/drawing/2014/main" id="{5B6B1443-C27A-4C3B-9430-4F6FFD5E07AE}"/>
                </a:ext>
              </a:extLst>
            </p:cNvPr>
            <p:cNvSpPr>
              <a:spLocks noChangeShapeType="1"/>
            </p:cNvSpPr>
            <p:nvPr/>
          </p:nvSpPr>
          <p:spPr bwMode="auto">
            <a:xfrm>
              <a:off x="2688" y="3744"/>
              <a:ext cx="0" cy="24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73" name="Line 129">
              <a:extLst>
                <a:ext uri="{FF2B5EF4-FFF2-40B4-BE49-F238E27FC236}">
                  <a16:creationId xmlns:a16="http://schemas.microsoft.com/office/drawing/2014/main" id="{F36B1724-BFF4-47D8-AF13-2D5E413A889E}"/>
                </a:ext>
              </a:extLst>
            </p:cNvPr>
            <p:cNvSpPr>
              <a:spLocks noChangeShapeType="1"/>
            </p:cNvSpPr>
            <p:nvPr/>
          </p:nvSpPr>
          <p:spPr bwMode="auto">
            <a:xfrm>
              <a:off x="2960" y="374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74" name="Line 130">
              <a:extLst>
                <a:ext uri="{FF2B5EF4-FFF2-40B4-BE49-F238E27FC236}">
                  <a16:creationId xmlns:a16="http://schemas.microsoft.com/office/drawing/2014/main" id="{386FB2DA-EC9A-4CCA-816D-069A635C7F96}"/>
                </a:ext>
              </a:extLst>
            </p:cNvPr>
            <p:cNvSpPr>
              <a:spLocks noChangeShapeType="1"/>
            </p:cNvSpPr>
            <p:nvPr/>
          </p:nvSpPr>
          <p:spPr bwMode="auto">
            <a:xfrm>
              <a:off x="3232" y="374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75" name="Line 131">
              <a:extLst>
                <a:ext uri="{FF2B5EF4-FFF2-40B4-BE49-F238E27FC236}">
                  <a16:creationId xmlns:a16="http://schemas.microsoft.com/office/drawing/2014/main" id="{32D66A63-8D41-4551-9F9F-ABB5D72B3F0A}"/>
                </a:ext>
              </a:extLst>
            </p:cNvPr>
            <p:cNvSpPr>
              <a:spLocks noChangeShapeType="1"/>
            </p:cNvSpPr>
            <p:nvPr/>
          </p:nvSpPr>
          <p:spPr bwMode="auto">
            <a:xfrm>
              <a:off x="3504" y="3744"/>
              <a:ext cx="0" cy="24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79" name="Line 135">
              <a:extLst>
                <a:ext uri="{FF2B5EF4-FFF2-40B4-BE49-F238E27FC236}">
                  <a16:creationId xmlns:a16="http://schemas.microsoft.com/office/drawing/2014/main" id="{0AA6844A-D3FC-4CA8-BB75-17BFB1CD3710}"/>
                </a:ext>
              </a:extLst>
            </p:cNvPr>
            <p:cNvSpPr>
              <a:spLocks noChangeShapeType="1"/>
            </p:cNvSpPr>
            <p:nvPr/>
          </p:nvSpPr>
          <p:spPr bwMode="auto">
            <a:xfrm flipH="1">
              <a:off x="3168" y="2448"/>
              <a:ext cx="528"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80" name="Line 136">
              <a:extLst>
                <a:ext uri="{FF2B5EF4-FFF2-40B4-BE49-F238E27FC236}">
                  <a16:creationId xmlns:a16="http://schemas.microsoft.com/office/drawing/2014/main" id="{3AE12CB2-CF9C-44F6-A8D7-94AF20391BEC}"/>
                </a:ext>
              </a:extLst>
            </p:cNvPr>
            <p:cNvSpPr>
              <a:spLocks noChangeShapeType="1"/>
            </p:cNvSpPr>
            <p:nvPr/>
          </p:nvSpPr>
          <p:spPr bwMode="auto">
            <a:xfrm>
              <a:off x="4176" y="2448"/>
              <a:ext cx="480"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82" name="Line 138">
              <a:extLst>
                <a:ext uri="{FF2B5EF4-FFF2-40B4-BE49-F238E27FC236}">
                  <a16:creationId xmlns:a16="http://schemas.microsoft.com/office/drawing/2014/main" id="{3A9E3473-262B-4FA0-8FE5-D502C536A3FF}"/>
                </a:ext>
              </a:extLst>
            </p:cNvPr>
            <p:cNvSpPr>
              <a:spLocks noChangeShapeType="1"/>
            </p:cNvSpPr>
            <p:nvPr/>
          </p:nvSpPr>
          <p:spPr bwMode="auto">
            <a:xfrm flipH="1">
              <a:off x="2592" y="2928"/>
              <a:ext cx="288"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83" name="Line 139">
              <a:extLst>
                <a:ext uri="{FF2B5EF4-FFF2-40B4-BE49-F238E27FC236}">
                  <a16:creationId xmlns:a16="http://schemas.microsoft.com/office/drawing/2014/main" id="{CC12E083-60A9-4AD4-B94C-FF314D95BF57}"/>
                </a:ext>
              </a:extLst>
            </p:cNvPr>
            <p:cNvSpPr>
              <a:spLocks noChangeShapeType="1"/>
            </p:cNvSpPr>
            <p:nvPr/>
          </p:nvSpPr>
          <p:spPr bwMode="auto">
            <a:xfrm>
              <a:off x="2880" y="3408"/>
              <a:ext cx="240"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85" name="Line 141">
              <a:extLst>
                <a:ext uri="{FF2B5EF4-FFF2-40B4-BE49-F238E27FC236}">
                  <a16:creationId xmlns:a16="http://schemas.microsoft.com/office/drawing/2014/main" id="{BF1059AE-B2B3-412F-993A-A0387C8E24E1}"/>
                </a:ext>
              </a:extLst>
            </p:cNvPr>
            <p:cNvSpPr>
              <a:spLocks noChangeShapeType="1"/>
            </p:cNvSpPr>
            <p:nvPr/>
          </p:nvSpPr>
          <p:spPr bwMode="auto">
            <a:xfrm flipH="1">
              <a:off x="3840" y="2928"/>
              <a:ext cx="624"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86" name="Line 142">
              <a:extLst>
                <a:ext uri="{FF2B5EF4-FFF2-40B4-BE49-F238E27FC236}">
                  <a16:creationId xmlns:a16="http://schemas.microsoft.com/office/drawing/2014/main" id="{79B88685-8E97-492A-9D45-9D6B108ADD63}"/>
                </a:ext>
              </a:extLst>
            </p:cNvPr>
            <p:cNvSpPr>
              <a:spLocks noChangeShapeType="1"/>
            </p:cNvSpPr>
            <p:nvPr/>
          </p:nvSpPr>
          <p:spPr bwMode="auto">
            <a:xfrm>
              <a:off x="4944" y="2928"/>
              <a:ext cx="96"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888" name="Text Box 144">
            <a:extLst>
              <a:ext uri="{FF2B5EF4-FFF2-40B4-BE49-F238E27FC236}">
                <a16:creationId xmlns:a16="http://schemas.microsoft.com/office/drawing/2014/main" id="{BD29D6F4-29C2-457D-834A-A58BF7EBCC51}"/>
              </a:ext>
            </a:extLst>
          </p:cNvPr>
          <p:cNvSpPr txBox="1">
            <a:spLocks noChangeArrowheads="1"/>
          </p:cNvSpPr>
          <p:nvPr/>
        </p:nvSpPr>
        <p:spPr bwMode="auto">
          <a:xfrm>
            <a:off x="3048000" y="6096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二叉树</a:t>
            </a:r>
            <a:r>
              <a:rPr lang="en-US" altLang="zh-CN"/>
              <a:t>T</a:t>
            </a:r>
          </a:p>
        </p:txBody>
      </p:sp>
      <p:sp>
        <p:nvSpPr>
          <p:cNvPr id="31889" name="Text Box 145">
            <a:extLst>
              <a:ext uri="{FF2B5EF4-FFF2-40B4-BE49-F238E27FC236}">
                <a16:creationId xmlns:a16="http://schemas.microsoft.com/office/drawing/2014/main" id="{CB5BF54E-F88E-4E3A-BD2F-91FA88EC26AE}"/>
              </a:ext>
            </a:extLst>
          </p:cNvPr>
          <p:cNvSpPr txBox="1">
            <a:spLocks noChangeArrowheads="1"/>
          </p:cNvSpPr>
          <p:nvPr/>
        </p:nvSpPr>
        <p:spPr bwMode="auto">
          <a:xfrm>
            <a:off x="7543800" y="6019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二叉链表</a:t>
            </a:r>
          </a:p>
        </p:txBody>
      </p:sp>
      <p:sp>
        <p:nvSpPr>
          <p:cNvPr id="31890" name="AutoShape 146">
            <a:hlinkClick r:id="rId2" action="ppaction://hlinkpres?slideindex=1&amp;slidetitle=" highlightClick="1"/>
            <a:extLst>
              <a:ext uri="{FF2B5EF4-FFF2-40B4-BE49-F238E27FC236}">
                <a16:creationId xmlns:a16="http://schemas.microsoft.com/office/drawing/2014/main" id="{92FBC793-68AF-4EA5-927B-CE85BD459840}"/>
              </a:ext>
            </a:extLst>
          </p:cNvPr>
          <p:cNvSpPr>
            <a:spLocks noChangeArrowheads="1"/>
          </p:cNvSpPr>
          <p:nvPr/>
        </p:nvSpPr>
        <p:spPr bwMode="auto">
          <a:xfrm>
            <a:off x="9144000" y="59436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E659C47B-63AA-4E88-BC37-7856DBC9903A}"/>
              </a:ext>
            </a:extLst>
          </p:cNvPr>
          <p:cNvSpPr txBox="1">
            <a:spLocks noChangeArrowheads="1"/>
          </p:cNvSpPr>
          <p:nvPr/>
        </p:nvSpPr>
        <p:spPr bwMode="auto">
          <a:xfrm>
            <a:off x="21336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0"/>
              <a:t>       </a:t>
            </a:r>
          </a:p>
        </p:txBody>
      </p:sp>
      <p:sp>
        <p:nvSpPr>
          <p:cNvPr id="32771" name="Text Box 3">
            <a:extLst>
              <a:ext uri="{FF2B5EF4-FFF2-40B4-BE49-F238E27FC236}">
                <a16:creationId xmlns:a16="http://schemas.microsoft.com/office/drawing/2014/main" id="{4E96D70D-2A42-4800-A40A-A3C4B9C4FC0F}"/>
              </a:ext>
            </a:extLst>
          </p:cNvPr>
          <p:cNvSpPr txBox="1">
            <a:spLocks noChangeArrowheads="1"/>
          </p:cNvSpPr>
          <p:nvPr/>
        </p:nvSpPr>
        <p:spPr bwMode="auto">
          <a:xfrm>
            <a:off x="2133600" y="4267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有时，为了找到父结点，可以增加一个</a:t>
            </a:r>
            <a:r>
              <a:rPr lang="en-US" altLang="zh-CN" sz="2800" dirty="0"/>
              <a:t>Parent</a:t>
            </a:r>
            <a:r>
              <a:rPr lang="zh-CN" altLang="en-US" sz="2800" dirty="0"/>
              <a:t>域，</a:t>
            </a:r>
            <a:r>
              <a:rPr lang="en-US" altLang="zh-CN" sz="2800" dirty="0"/>
              <a:t>Parent</a:t>
            </a:r>
            <a:r>
              <a:rPr lang="zh-CN" altLang="en-US" sz="2800" dirty="0"/>
              <a:t>域指向该结点的父结点。该结点结构如下： </a:t>
            </a:r>
          </a:p>
        </p:txBody>
      </p:sp>
      <p:grpSp>
        <p:nvGrpSpPr>
          <p:cNvPr id="32790" name="Group 22">
            <a:extLst>
              <a:ext uri="{FF2B5EF4-FFF2-40B4-BE49-F238E27FC236}">
                <a16:creationId xmlns:a16="http://schemas.microsoft.com/office/drawing/2014/main" id="{6B67A51E-0689-4A25-AACF-C44F4BB85B68}"/>
              </a:ext>
            </a:extLst>
          </p:cNvPr>
          <p:cNvGrpSpPr>
            <a:grpSpLocks/>
          </p:cNvGrpSpPr>
          <p:nvPr/>
        </p:nvGrpSpPr>
        <p:grpSpPr bwMode="auto">
          <a:xfrm>
            <a:off x="2209800" y="5334001"/>
            <a:ext cx="7543800" cy="593725"/>
            <a:chOff x="480" y="1152"/>
            <a:chExt cx="4752" cy="374"/>
          </a:xfrm>
        </p:grpSpPr>
        <p:sp>
          <p:nvSpPr>
            <p:cNvPr id="32776" name="Rectangle 8">
              <a:extLst>
                <a:ext uri="{FF2B5EF4-FFF2-40B4-BE49-F238E27FC236}">
                  <a16:creationId xmlns:a16="http://schemas.microsoft.com/office/drawing/2014/main" id="{70D4C555-2811-4727-B034-0CFE29386B29}"/>
                </a:ext>
              </a:extLst>
            </p:cNvPr>
            <p:cNvSpPr>
              <a:spLocks noChangeArrowheads="1"/>
            </p:cNvSpPr>
            <p:nvPr/>
          </p:nvSpPr>
          <p:spPr bwMode="auto">
            <a:xfrm>
              <a:off x="4416" y="1200"/>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RChild</a:t>
              </a:r>
            </a:p>
          </p:txBody>
        </p:sp>
        <p:sp>
          <p:nvSpPr>
            <p:cNvPr id="32775" name="Rectangle 7">
              <a:extLst>
                <a:ext uri="{FF2B5EF4-FFF2-40B4-BE49-F238E27FC236}">
                  <a16:creationId xmlns:a16="http://schemas.microsoft.com/office/drawing/2014/main" id="{89E42575-0B7E-4C42-92CF-A12B24A7C2A8}"/>
                </a:ext>
              </a:extLst>
            </p:cNvPr>
            <p:cNvSpPr>
              <a:spLocks noChangeArrowheads="1"/>
            </p:cNvSpPr>
            <p:nvPr/>
          </p:nvSpPr>
          <p:spPr bwMode="auto">
            <a:xfrm>
              <a:off x="3600" y="1200"/>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Parent</a:t>
              </a:r>
            </a:p>
          </p:txBody>
        </p:sp>
        <p:sp>
          <p:nvSpPr>
            <p:cNvPr id="32774" name="Rectangle 6">
              <a:extLst>
                <a:ext uri="{FF2B5EF4-FFF2-40B4-BE49-F238E27FC236}">
                  <a16:creationId xmlns:a16="http://schemas.microsoft.com/office/drawing/2014/main" id="{70AAA510-595C-451B-B892-2294FE068A5C}"/>
                </a:ext>
              </a:extLst>
            </p:cNvPr>
            <p:cNvSpPr>
              <a:spLocks noChangeArrowheads="1"/>
            </p:cNvSpPr>
            <p:nvPr/>
          </p:nvSpPr>
          <p:spPr bwMode="auto">
            <a:xfrm>
              <a:off x="2784" y="1200"/>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Data</a:t>
              </a:r>
            </a:p>
          </p:txBody>
        </p:sp>
        <p:sp>
          <p:nvSpPr>
            <p:cNvPr id="32773" name="Rectangle 5">
              <a:extLst>
                <a:ext uri="{FF2B5EF4-FFF2-40B4-BE49-F238E27FC236}">
                  <a16:creationId xmlns:a16="http://schemas.microsoft.com/office/drawing/2014/main" id="{2104E42B-C3A2-4647-A765-EA34FD3E1650}"/>
                </a:ext>
              </a:extLst>
            </p:cNvPr>
            <p:cNvSpPr>
              <a:spLocks noChangeArrowheads="1"/>
            </p:cNvSpPr>
            <p:nvPr/>
          </p:nvSpPr>
          <p:spPr bwMode="auto">
            <a:xfrm>
              <a:off x="1968" y="1200"/>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LChild</a:t>
              </a:r>
            </a:p>
          </p:txBody>
        </p:sp>
        <p:sp>
          <p:nvSpPr>
            <p:cNvPr id="32777" name="Line 9">
              <a:extLst>
                <a:ext uri="{FF2B5EF4-FFF2-40B4-BE49-F238E27FC236}">
                  <a16:creationId xmlns:a16="http://schemas.microsoft.com/office/drawing/2014/main" id="{D2DC71D3-0052-4566-9727-637A4AE08153}"/>
                </a:ext>
              </a:extLst>
            </p:cNvPr>
            <p:cNvSpPr>
              <a:spLocks noChangeShapeType="1"/>
            </p:cNvSpPr>
            <p:nvPr/>
          </p:nvSpPr>
          <p:spPr bwMode="auto">
            <a:xfrm>
              <a:off x="1968" y="1200"/>
              <a:ext cx="326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8" name="Line 10">
              <a:extLst>
                <a:ext uri="{FF2B5EF4-FFF2-40B4-BE49-F238E27FC236}">
                  <a16:creationId xmlns:a16="http://schemas.microsoft.com/office/drawing/2014/main" id="{028D75AF-4FA3-41ED-91D8-8BEB11404FE0}"/>
                </a:ext>
              </a:extLst>
            </p:cNvPr>
            <p:cNvSpPr>
              <a:spLocks noChangeShapeType="1"/>
            </p:cNvSpPr>
            <p:nvPr/>
          </p:nvSpPr>
          <p:spPr bwMode="auto">
            <a:xfrm>
              <a:off x="1968" y="1526"/>
              <a:ext cx="326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9" name="Line 11">
              <a:extLst>
                <a:ext uri="{FF2B5EF4-FFF2-40B4-BE49-F238E27FC236}">
                  <a16:creationId xmlns:a16="http://schemas.microsoft.com/office/drawing/2014/main" id="{79DF5210-0056-4EDC-B8EF-674CDC67CDE0}"/>
                </a:ext>
              </a:extLst>
            </p:cNvPr>
            <p:cNvSpPr>
              <a:spLocks noChangeShapeType="1"/>
            </p:cNvSpPr>
            <p:nvPr/>
          </p:nvSpPr>
          <p:spPr bwMode="auto">
            <a:xfrm>
              <a:off x="1968" y="1200"/>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0" name="Line 12">
              <a:extLst>
                <a:ext uri="{FF2B5EF4-FFF2-40B4-BE49-F238E27FC236}">
                  <a16:creationId xmlns:a16="http://schemas.microsoft.com/office/drawing/2014/main" id="{CFA7FF16-1F36-410E-8B32-58E10FE2F64B}"/>
                </a:ext>
              </a:extLst>
            </p:cNvPr>
            <p:cNvSpPr>
              <a:spLocks noChangeShapeType="1"/>
            </p:cNvSpPr>
            <p:nvPr/>
          </p:nvSpPr>
          <p:spPr bwMode="auto">
            <a:xfrm>
              <a:off x="2784" y="1200"/>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1" name="Line 13">
              <a:extLst>
                <a:ext uri="{FF2B5EF4-FFF2-40B4-BE49-F238E27FC236}">
                  <a16:creationId xmlns:a16="http://schemas.microsoft.com/office/drawing/2014/main" id="{7BD2D894-A7DB-42E4-93EA-08F2EE7B51C4}"/>
                </a:ext>
              </a:extLst>
            </p:cNvPr>
            <p:cNvSpPr>
              <a:spLocks noChangeShapeType="1"/>
            </p:cNvSpPr>
            <p:nvPr/>
          </p:nvSpPr>
          <p:spPr bwMode="auto">
            <a:xfrm>
              <a:off x="3600" y="1200"/>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2" name="Line 14">
              <a:extLst>
                <a:ext uri="{FF2B5EF4-FFF2-40B4-BE49-F238E27FC236}">
                  <a16:creationId xmlns:a16="http://schemas.microsoft.com/office/drawing/2014/main" id="{4023A319-7123-4AEC-AE6E-087287F67F72}"/>
                </a:ext>
              </a:extLst>
            </p:cNvPr>
            <p:cNvSpPr>
              <a:spLocks noChangeShapeType="1"/>
            </p:cNvSpPr>
            <p:nvPr/>
          </p:nvSpPr>
          <p:spPr bwMode="auto">
            <a:xfrm>
              <a:off x="4416" y="1200"/>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3" name="Line 15">
              <a:extLst>
                <a:ext uri="{FF2B5EF4-FFF2-40B4-BE49-F238E27FC236}">
                  <a16:creationId xmlns:a16="http://schemas.microsoft.com/office/drawing/2014/main" id="{5615C5FE-162B-4BDE-ABD7-B215148306E0}"/>
                </a:ext>
              </a:extLst>
            </p:cNvPr>
            <p:cNvSpPr>
              <a:spLocks noChangeShapeType="1"/>
            </p:cNvSpPr>
            <p:nvPr/>
          </p:nvSpPr>
          <p:spPr bwMode="auto">
            <a:xfrm>
              <a:off x="5232" y="1200"/>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8" name="AutoShape 20">
              <a:extLst>
                <a:ext uri="{FF2B5EF4-FFF2-40B4-BE49-F238E27FC236}">
                  <a16:creationId xmlns:a16="http://schemas.microsoft.com/office/drawing/2014/main" id="{2FFBE627-3BA6-42C6-A4B5-F09FF80C5A55}"/>
                </a:ext>
              </a:extLst>
            </p:cNvPr>
            <p:cNvSpPr>
              <a:spLocks noChangeArrowheads="1"/>
            </p:cNvSpPr>
            <p:nvPr/>
          </p:nvSpPr>
          <p:spPr bwMode="auto">
            <a:xfrm>
              <a:off x="1584" y="1296"/>
              <a:ext cx="336" cy="96"/>
            </a:xfrm>
            <a:prstGeom prst="rightArrow">
              <a:avLst>
                <a:gd name="adj1" fmla="val 50000"/>
                <a:gd name="adj2" fmla="val 87500"/>
              </a:avLst>
            </a:prstGeom>
            <a:solidFill>
              <a:srgbClr val="F4221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Text Box 21">
              <a:extLst>
                <a:ext uri="{FF2B5EF4-FFF2-40B4-BE49-F238E27FC236}">
                  <a16:creationId xmlns:a16="http://schemas.microsoft.com/office/drawing/2014/main" id="{70CF790C-F834-443A-9A1D-78273DC94B1E}"/>
                </a:ext>
              </a:extLst>
            </p:cNvPr>
            <p:cNvSpPr txBox="1">
              <a:spLocks noChangeArrowheads="1"/>
            </p:cNvSpPr>
            <p:nvPr/>
          </p:nvSpPr>
          <p:spPr bwMode="auto">
            <a:xfrm>
              <a:off x="480" y="1152"/>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三叉链表</a:t>
              </a:r>
            </a:p>
          </p:txBody>
        </p:sp>
      </p:grpSp>
      <p:sp>
        <p:nvSpPr>
          <p:cNvPr id="32792" name="Text Box 24">
            <a:extLst>
              <a:ext uri="{FF2B5EF4-FFF2-40B4-BE49-F238E27FC236}">
                <a16:creationId xmlns:a16="http://schemas.microsoft.com/office/drawing/2014/main" id="{54FE00AD-CF34-4468-8B35-D424EC600814}"/>
              </a:ext>
            </a:extLst>
          </p:cNvPr>
          <p:cNvSpPr txBox="1">
            <a:spLocks noChangeArrowheads="1"/>
          </p:cNvSpPr>
          <p:nvPr/>
        </p:nvSpPr>
        <p:spPr bwMode="auto">
          <a:xfrm>
            <a:off x="2133600" y="144780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436688">
              <a:defRPr kumimoji="1" sz="2400">
                <a:solidFill>
                  <a:schemeClr val="tx1"/>
                </a:solidFill>
                <a:latin typeface="Times New Roman" panose="02020603050405020304" pitchFamily="18" charset="0"/>
                <a:ea typeface="宋体" panose="02010600030101010101" pitchFamily="2" charset="-122"/>
              </a:defRPr>
            </a:lvl1pPr>
            <a:lvl2pPr marL="1627188">
              <a:defRPr kumimoji="1" sz="2400">
                <a:solidFill>
                  <a:schemeClr val="tx1"/>
                </a:solidFill>
                <a:latin typeface="Times New Roman" panose="02020603050405020304" pitchFamily="18" charset="0"/>
                <a:ea typeface="宋体" panose="02010600030101010101" pitchFamily="2" charset="-122"/>
              </a:defRPr>
            </a:lvl2pPr>
            <a:lvl3pPr marL="1817688">
              <a:defRPr kumimoji="1" sz="2400">
                <a:solidFill>
                  <a:schemeClr val="tx1"/>
                </a:solidFill>
                <a:latin typeface="Times New Roman" panose="02020603050405020304" pitchFamily="18" charset="0"/>
                <a:ea typeface="宋体" panose="02010600030101010101" pitchFamily="2" charset="-122"/>
              </a:defRPr>
            </a:lvl3pPr>
            <a:lvl4pPr marL="2008188">
              <a:defRPr kumimoji="1" sz="2400">
                <a:solidFill>
                  <a:schemeClr val="tx1"/>
                </a:solidFill>
                <a:latin typeface="Times New Roman" panose="02020603050405020304" pitchFamily="18" charset="0"/>
                <a:ea typeface="宋体" panose="02010600030101010101" pitchFamily="2" charset="-122"/>
              </a:defRPr>
            </a:lvl4pPr>
            <a:lvl5pPr marL="2198688">
              <a:defRPr kumimoji="1" sz="2400">
                <a:solidFill>
                  <a:schemeClr val="tx1"/>
                </a:solidFill>
                <a:latin typeface="Times New Roman" panose="02020603050405020304" pitchFamily="18" charset="0"/>
                <a:ea typeface="宋体" panose="02010600030101010101" pitchFamily="2" charset="-122"/>
              </a:defRPr>
            </a:lvl5pPr>
            <a:lvl6pPr marL="26558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30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02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74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dirty="0"/>
              <a:t>typedef struct Node</a:t>
            </a:r>
          </a:p>
          <a:p>
            <a:pPr algn="just">
              <a:spcBef>
                <a:spcPct val="50000"/>
              </a:spcBef>
            </a:pPr>
            <a:r>
              <a:rPr lang="en-US" altLang="zh-CN" dirty="0"/>
              <a:t>{</a:t>
            </a:r>
            <a:r>
              <a:rPr lang="en-US" altLang="zh-CN" dirty="0" err="1"/>
              <a:t>DataType</a:t>
            </a:r>
            <a:r>
              <a:rPr lang="en-US" altLang="zh-CN" dirty="0"/>
              <a:t> data;</a:t>
            </a:r>
          </a:p>
          <a:p>
            <a:pPr algn="just">
              <a:spcBef>
                <a:spcPct val="50000"/>
              </a:spcBef>
            </a:pPr>
            <a:r>
              <a:rPr lang="en-US" altLang="zh-CN" dirty="0"/>
              <a:t>struct Node * </a:t>
            </a:r>
            <a:r>
              <a:rPr lang="en-US" altLang="zh-CN" dirty="0" err="1"/>
              <a:t>LChild</a:t>
            </a:r>
            <a:r>
              <a:rPr lang="en-US" altLang="zh-CN" dirty="0"/>
              <a:t>;</a:t>
            </a:r>
          </a:p>
          <a:p>
            <a:pPr algn="just">
              <a:spcBef>
                <a:spcPct val="50000"/>
              </a:spcBef>
            </a:pPr>
            <a:r>
              <a:rPr lang="en-US" altLang="zh-CN" dirty="0"/>
              <a:t>struct Node * </a:t>
            </a:r>
            <a:r>
              <a:rPr lang="en-US" altLang="zh-CN" dirty="0" err="1"/>
              <a:t>RChild</a:t>
            </a:r>
            <a:r>
              <a:rPr lang="en-US" altLang="zh-CN" dirty="0"/>
              <a:t>;</a:t>
            </a:r>
          </a:p>
          <a:p>
            <a:pPr>
              <a:spcBef>
                <a:spcPct val="50000"/>
              </a:spcBef>
            </a:pPr>
            <a:r>
              <a:rPr lang="en-US" altLang="zh-CN" dirty="0"/>
              <a:t>   }</a:t>
            </a:r>
            <a:r>
              <a:rPr lang="en-US" altLang="zh-CN" dirty="0" err="1"/>
              <a:t>BiTNode</a:t>
            </a:r>
            <a:r>
              <a:rPr lang="en-US" altLang="zh-CN" dirty="0"/>
              <a:t>, *</a:t>
            </a:r>
            <a:r>
              <a:rPr lang="en-US" altLang="zh-CN" dirty="0" err="1"/>
              <a:t>BiTree</a:t>
            </a:r>
            <a:r>
              <a:rPr lang="en-US" altLang="zh-CN" b="0" dirty="0"/>
              <a:t>; </a:t>
            </a:r>
          </a:p>
        </p:txBody>
      </p:sp>
      <p:sp>
        <p:nvSpPr>
          <p:cNvPr id="32793" name="Rectangle 25">
            <a:extLst>
              <a:ext uri="{FF2B5EF4-FFF2-40B4-BE49-F238E27FC236}">
                <a16:creationId xmlns:a16="http://schemas.microsoft.com/office/drawing/2014/main" id="{25C6A55B-0068-4BCF-AC8D-EB5121144C87}"/>
              </a:ext>
            </a:extLst>
          </p:cNvPr>
          <p:cNvSpPr>
            <a:spLocks noChangeArrowheads="1"/>
          </p:cNvSpPr>
          <p:nvPr/>
        </p:nvSpPr>
        <p:spPr bwMode="auto">
          <a:xfrm>
            <a:off x="2133601" y="914401"/>
            <a:ext cx="7794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a:t>二叉树的二叉链表结点的结构用</a:t>
            </a:r>
            <a:r>
              <a:rPr lang="en-US" altLang="zh-CN" sz="2800"/>
              <a:t>C</a:t>
            </a:r>
            <a:r>
              <a:rPr lang="zh-CN" altLang="en-US" sz="2800"/>
              <a:t>语言描述为 ：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a:extLst>
              <a:ext uri="{FF2B5EF4-FFF2-40B4-BE49-F238E27FC236}">
                <a16:creationId xmlns:a16="http://schemas.microsoft.com/office/drawing/2014/main" id="{F2120241-08D5-4B55-B07C-9E3B94758026}"/>
              </a:ext>
            </a:extLst>
          </p:cNvPr>
          <p:cNvSpPr txBox="1">
            <a:spLocks noChangeArrowheads="1"/>
          </p:cNvSpPr>
          <p:nvPr/>
        </p:nvSpPr>
        <p:spPr bwMode="auto">
          <a:xfrm>
            <a:off x="2057400" y="1066800"/>
            <a:ext cx="838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结论：若一个二叉树含有</a:t>
            </a:r>
            <a:r>
              <a:rPr lang="en-US" altLang="zh-CN" sz="3200"/>
              <a:t>n</a:t>
            </a:r>
            <a:r>
              <a:rPr lang="zh-CN" altLang="en-US" sz="3200"/>
              <a:t>个结点，则它的二叉链表中必含有</a:t>
            </a:r>
            <a:r>
              <a:rPr lang="en-US" altLang="zh-CN" sz="3200"/>
              <a:t>2n</a:t>
            </a:r>
            <a:r>
              <a:rPr lang="zh-CN" altLang="en-US" sz="3200"/>
              <a:t>个指针域，其中必有</a:t>
            </a:r>
            <a:r>
              <a:rPr lang="en-US" altLang="zh-CN" sz="3200"/>
              <a:t>n</a:t>
            </a:r>
            <a:r>
              <a:rPr lang="zh-CN" altLang="en-US" sz="3200"/>
              <a:t>＋</a:t>
            </a:r>
            <a:r>
              <a:rPr lang="en-US" altLang="zh-CN" sz="3200"/>
              <a:t>1</a:t>
            </a:r>
            <a:r>
              <a:rPr lang="zh-CN" altLang="en-US" sz="3200"/>
              <a:t>个空的链域。</a:t>
            </a:r>
          </a:p>
        </p:txBody>
      </p:sp>
      <p:sp>
        <p:nvSpPr>
          <p:cNvPr id="33797" name="Text Box 5">
            <a:extLst>
              <a:ext uri="{FF2B5EF4-FFF2-40B4-BE49-F238E27FC236}">
                <a16:creationId xmlns:a16="http://schemas.microsoft.com/office/drawing/2014/main" id="{19D6D513-8F6B-418D-BBA2-B6060E164B2C}"/>
              </a:ext>
            </a:extLst>
          </p:cNvPr>
          <p:cNvSpPr txBox="1">
            <a:spLocks noChangeArrowheads="1"/>
          </p:cNvSpPr>
          <p:nvPr/>
        </p:nvSpPr>
        <p:spPr bwMode="auto">
          <a:xfrm>
            <a:off x="2057400" y="27432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证明结论：</a:t>
            </a:r>
          </a:p>
        </p:txBody>
      </p:sp>
      <p:sp>
        <p:nvSpPr>
          <p:cNvPr id="33798" name="Text Box 6">
            <a:extLst>
              <a:ext uri="{FF2B5EF4-FFF2-40B4-BE49-F238E27FC236}">
                <a16:creationId xmlns:a16="http://schemas.microsoft.com/office/drawing/2014/main" id="{A2277EFA-AD77-4DDD-B8F9-F731895687B4}"/>
              </a:ext>
            </a:extLst>
          </p:cNvPr>
          <p:cNvSpPr txBox="1">
            <a:spLocks noChangeArrowheads="1"/>
          </p:cNvSpPr>
          <p:nvPr/>
        </p:nvSpPr>
        <p:spPr bwMode="auto">
          <a:xfrm>
            <a:off x="1981200" y="3429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分支数目</a:t>
            </a:r>
            <a:r>
              <a:rPr lang="en-US" altLang="zh-CN" sz="3200"/>
              <a:t>B=n-1</a:t>
            </a:r>
            <a:r>
              <a:rPr lang="zh-CN" altLang="en-US" sz="3200"/>
              <a:t>，即非空的链域有</a:t>
            </a:r>
            <a:r>
              <a:rPr lang="en-US" altLang="zh-CN" sz="3200"/>
              <a:t>n-1</a:t>
            </a:r>
            <a:r>
              <a:rPr lang="zh-CN" altLang="en-US" sz="3200"/>
              <a:t>个，故空链域有</a:t>
            </a:r>
            <a:r>
              <a:rPr lang="en-US" altLang="zh-CN" sz="3200"/>
              <a:t>2n-(n-1)=n+1</a:t>
            </a:r>
            <a:r>
              <a:rPr lang="zh-CN" altLang="en-US" sz="3200"/>
              <a:t>个。</a:t>
            </a:r>
          </a:p>
        </p:txBody>
      </p:sp>
      <p:sp>
        <p:nvSpPr>
          <p:cNvPr id="33800" name="AutoShape 8">
            <a:hlinkClick r:id="rId2" action="ppaction://hlinksldjump" highlightClick="1"/>
            <a:extLst>
              <a:ext uri="{FF2B5EF4-FFF2-40B4-BE49-F238E27FC236}">
                <a16:creationId xmlns:a16="http://schemas.microsoft.com/office/drawing/2014/main" id="{4118D7CB-1BE7-4D97-B166-D6AC29427F0F}"/>
              </a:ext>
            </a:extLst>
          </p:cNvPr>
          <p:cNvSpPr>
            <a:spLocks noChangeArrowheads="1"/>
          </p:cNvSpPr>
          <p:nvPr/>
        </p:nvSpPr>
        <p:spPr bwMode="auto">
          <a:xfrm>
            <a:off x="8401050" y="5589588"/>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43685778-3FA8-4DA4-99B9-4EE865CED3ED}"/>
              </a:ext>
            </a:extLst>
          </p:cNvPr>
          <p:cNvSpPr txBox="1">
            <a:spLocks noChangeArrowheads="1"/>
          </p:cNvSpPr>
          <p:nvPr/>
        </p:nvSpPr>
        <p:spPr bwMode="auto">
          <a:xfrm>
            <a:off x="2057400" y="9144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6.3 </a:t>
            </a:r>
            <a:r>
              <a:rPr lang="zh-CN" altLang="en-US" sz="3200"/>
              <a:t>二叉树的遍历与线索化</a:t>
            </a:r>
          </a:p>
        </p:txBody>
      </p:sp>
      <p:sp>
        <p:nvSpPr>
          <p:cNvPr id="34819" name="Text Box 3">
            <a:extLst>
              <a:ext uri="{FF2B5EF4-FFF2-40B4-BE49-F238E27FC236}">
                <a16:creationId xmlns:a16="http://schemas.microsoft.com/office/drawing/2014/main" id="{AF2EF342-6023-42AD-AB26-CF8183BC6AC4}"/>
              </a:ext>
            </a:extLst>
          </p:cNvPr>
          <p:cNvSpPr txBox="1">
            <a:spLocks noChangeArrowheads="1"/>
          </p:cNvSpPr>
          <p:nvPr/>
        </p:nvSpPr>
        <p:spPr bwMode="auto">
          <a:xfrm>
            <a:off x="2057400" y="16002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二叉树的遍历：指按一定规律对二叉树中的每个结点进行访问且仅访问一次。 </a:t>
            </a:r>
          </a:p>
        </p:txBody>
      </p:sp>
      <p:sp>
        <p:nvSpPr>
          <p:cNvPr id="34820" name="Text Box 4">
            <a:extLst>
              <a:ext uri="{FF2B5EF4-FFF2-40B4-BE49-F238E27FC236}">
                <a16:creationId xmlns:a16="http://schemas.microsoft.com/office/drawing/2014/main" id="{01B187B2-0D6B-43DB-B0BE-BCEC2C5CE98F}"/>
              </a:ext>
            </a:extLst>
          </p:cNvPr>
          <p:cNvSpPr txBox="1">
            <a:spLocks noChangeArrowheads="1"/>
          </p:cNvSpPr>
          <p:nvPr/>
        </p:nvSpPr>
        <p:spPr bwMode="auto">
          <a:xfrm>
            <a:off x="2057400" y="2590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二叉树的基本结构由</a:t>
            </a:r>
            <a:r>
              <a:rPr lang="zh-CN" altLang="en-US" sz="2800">
                <a:solidFill>
                  <a:srgbClr val="F42212"/>
                </a:solidFill>
              </a:rPr>
              <a:t>根结点</a:t>
            </a:r>
            <a:r>
              <a:rPr lang="zh-CN" altLang="en-US" sz="2800"/>
              <a:t>、</a:t>
            </a:r>
            <a:r>
              <a:rPr lang="zh-CN" altLang="en-US" sz="2800">
                <a:solidFill>
                  <a:srgbClr val="F42212"/>
                </a:solidFill>
              </a:rPr>
              <a:t>左子树</a:t>
            </a:r>
            <a:r>
              <a:rPr lang="zh-CN" altLang="en-US" sz="2800"/>
              <a:t>和</a:t>
            </a:r>
            <a:r>
              <a:rPr lang="zh-CN" altLang="en-US" sz="2800">
                <a:solidFill>
                  <a:srgbClr val="F42212"/>
                </a:solidFill>
              </a:rPr>
              <a:t>右子树组成</a:t>
            </a:r>
          </a:p>
        </p:txBody>
      </p:sp>
      <p:grpSp>
        <p:nvGrpSpPr>
          <p:cNvPr id="34850" name="Group 34">
            <a:extLst>
              <a:ext uri="{FF2B5EF4-FFF2-40B4-BE49-F238E27FC236}">
                <a16:creationId xmlns:a16="http://schemas.microsoft.com/office/drawing/2014/main" id="{BF0D0366-AE66-4ED3-A4E8-1F8303C8AA9A}"/>
              </a:ext>
            </a:extLst>
          </p:cNvPr>
          <p:cNvGrpSpPr>
            <a:grpSpLocks/>
          </p:cNvGrpSpPr>
          <p:nvPr/>
        </p:nvGrpSpPr>
        <p:grpSpPr bwMode="auto">
          <a:xfrm>
            <a:off x="4343400" y="3810000"/>
            <a:ext cx="4495800" cy="2209800"/>
            <a:chOff x="1248" y="2496"/>
            <a:chExt cx="2832" cy="1392"/>
          </a:xfrm>
        </p:grpSpPr>
        <p:sp>
          <p:nvSpPr>
            <p:cNvPr id="34824" name="Rectangle 8">
              <a:extLst>
                <a:ext uri="{FF2B5EF4-FFF2-40B4-BE49-F238E27FC236}">
                  <a16:creationId xmlns:a16="http://schemas.microsoft.com/office/drawing/2014/main" id="{3E3D7FCD-C024-421D-8956-00EFDE8F1A06}"/>
                </a:ext>
              </a:extLst>
            </p:cNvPr>
            <p:cNvSpPr>
              <a:spLocks noChangeArrowheads="1"/>
            </p:cNvSpPr>
            <p:nvPr/>
          </p:nvSpPr>
          <p:spPr bwMode="auto">
            <a:xfrm>
              <a:off x="3136" y="2496"/>
              <a:ext cx="94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RChild</a:t>
              </a:r>
            </a:p>
          </p:txBody>
        </p:sp>
        <p:sp>
          <p:nvSpPr>
            <p:cNvPr id="34823" name="Rectangle 7">
              <a:extLst>
                <a:ext uri="{FF2B5EF4-FFF2-40B4-BE49-F238E27FC236}">
                  <a16:creationId xmlns:a16="http://schemas.microsoft.com/office/drawing/2014/main" id="{B6148B2B-CBDD-4A0D-A5C4-8689F366627F}"/>
                </a:ext>
              </a:extLst>
            </p:cNvPr>
            <p:cNvSpPr>
              <a:spLocks noChangeArrowheads="1"/>
            </p:cNvSpPr>
            <p:nvPr/>
          </p:nvSpPr>
          <p:spPr bwMode="auto">
            <a:xfrm>
              <a:off x="2192" y="2496"/>
              <a:ext cx="94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Data</a:t>
              </a:r>
            </a:p>
          </p:txBody>
        </p:sp>
        <p:sp>
          <p:nvSpPr>
            <p:cNvPr id="34822" name="Rectangle 6">
              <a:extLst>
                <a:ext uri="{FF2B5EF4-FFF2-40B4-BE49-F238E27FC236}">
                  <a16:creationId xmlns:a16="http://schemas.microsoft.com/office/drawing/2014/main" id="{C0AEA66E-8D06-4C53-A851-C673E34F6AD7}"/>
                </a:ext>
              </a:extLst>
            </p:cNvPr>
            <p:cNvSpPr>
              <a:spLocks noChangeArrowheads="1"/>
            </p:cNvSpPr>
            <p:nvPr/>
          </p:nvSpPr>
          <p:spPr bwMode="auto">
            <a:xfrm>
              <a:off x="1248" y="2496"/>
              <a:ext cx="94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LChild</a:t>
              </a:r>
            </a:p>
          </p:txBody>
        </p:sp>
        <p:sp>
          <p:nvSpPr>
            <p:cNvPr id="34825" name="Line 9">
              <a:extLst>
                <a:ext uri="{FF2B5EF4-FFF2-40B4-BE49-F238E27FC236}">
                  <a16:creationId xmlns:a16="http://schemas.microsoft.com/office/drawing/2014/main" id="{E285AC91-CCDE-4F25-8C9B-D211403295C2}"/>
                </a:ext>
              </a:extLst>
            </p:cNvPr>
            <p:cNvSpPr>
              <a:spLocks noChangeShapeType="1"/>
            </p:cNvSpPr>
            <p:nvPr/>
          </p:nvSpPr>
          <p:spPr bwMode="auto">
            <a:xfrm>
              <a:off x="1248" y="2496"/>
              <a:ext cx="283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7" name="Line 11">
              <a:extLst>
                <a:ext uri="{FF2B5EF4-FFF2-40B4-BE49-F238E27FC236}">
                  <a16:creationId xmlns:a16="http://schemas.microsoft.com/office/drawing/2014/main" id="{0F666BFB-5C64-43CB-AB59-86F1C7FFEF26}"/>
                </a:ext>
              </a:extLst>
            </p:cNvPr>
            <p:cNvSpPr>
              <a:spLocks noChangeShapeType="1"/>
            </p:cNvSpPr>
            <p:nvPr/>
          </p:nvSpPr>
          <p:spPr bwMode="auto">
            <a:xfrm>
              <a:off x="1248" y="2496"/>
              <a:ext cx="0" cy="28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8" name="Line 12">
              <a:extLst>
                <a:ext uri="{FF2B5EF4-FFF2-40B4-BE49-F238E27FC236}">
                  <a16:creationId xmlns:a16="http://schemas.microsoft.com/office/drawing/2014/main" id="{F21EC4E1-2C4C-4308-901B-0587543EF212}"/>
                </a:ext>
              </a:extLst>
            </p:cNvPr>
            <p:cNvSpPr>
              <a:spLocks noChangeShapeType="1"/>
            </p:cNvSpPr>
            <p:nvPr/>
          </p:nvSpPr>
          <p:spPr bwMode="auto">
            <a:xfrm>
              <a:off x="2192" y="2496"/>
              <a:ext cx="0" cy="28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9" name="Line 13">
              <a:extLst>
                <a:ext uri="{FF2B5EF4-FFF2-40B4-BE49-F238E27FC236}">
                  <a16:creationId xmlns:a16="http://schemas.microsoft.com/office/drawing/2014/main" id="{0EA7F0EC-BE3A-4D82-B9DC-D92E72607BE8}"/>
                </a:ext>
              </a:extLst>
            </p:cNvPr>
            <p:cNvSpPr>
              <a:spLocks noChangeShapeType="1"/>
            </p:cNvSpPr>
            <p:nvPr/>
          </p:nvSpPr>
          <p:spPr bwMode="auto">
            <a:xfrm>
              <a:off x="3136" y="2496"/>
              <a:ext cx="0" cy="28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0" name="Line 14">
              <a:extLst>
                <a:ext uri="{FF2B5EF4-FFF2-40B4-BE49-F238E27FC236}">
                  <a16:creationId xmlns:a16="http://schemas.microsoft.com/office/drawing/2014/main" id="{BEA74FCD-576E-425B-B773-EE0182B6CB0A}"/>
                </a:ext>
              </a:extLst>
            </p:cNvPr>
            <p:cNvSpPr>
              <a:spLocks noChangeShapeType="1"/>
            </p:cNvSpPr>
            <p:nvPr/>
          </p:nvSpPr>
          <p:spPr bwMode="auto">
            <a:xfrm>
              <a:off x="4080" y="2496"/>
              <a:ext cx="0" cy="28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2" name="Line 16">
              <a:extLst>
                <a:ext uri="{FF2B5EF4-FFF2-40B4-BE49-F238E27FC236}">
                  <a16:creationId xmlns:a16="http://schemas.microsoft.com/office/drawing/2014/main" id="{02AF2C26-76B3-469D-B453-FDE49D024E47}"/>
                </a:ext>
              </a:extLst>
            </p:cNvPr>
            <p:cNvSpPr>
              <a:spLocks noChangeShapeType="1"/>
            </p:cNvSpPr>
            <p:nvPr/>
          </p:nvSpPr>
          <p:spPr bwMode="auto">
            <a:xfrm>
              <a:off x="3136" y="2783"/>
              <a:ext cx="94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6" name="Line 10">
              <a:extLst>
                <a:ext uri="{FF2B5EF4-FFF2-40B4-BE49-F238E27FC236}">
                  <a16:creationId xmlns:a16="http://schemas.microsoft.com/office/drawing/2014/main" id="{760526E4-2569-4583-A3F1-258FCD9F4AC6}"/>
                </a:ext>
              </a:extLst>
            </p:cNvPr>
            <p:cNvSpPr>
              <a:spLocks noChangeShapeType="1"/>
            </p:cNvSpPr>
            <p:nvPr/>
          </p:nvSpPr>
          <p:spPr bwMode="auto">
            <a:xfrm>
              <a:off x="1248" y="2783"/>
              <a:ext cx="188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0" name="Oval 24">
              <a:extLst>
                <a:ext uri="{FF2B5EF4-FFF2-40B4-BE49-F238E27FC236}">
                  <a16:creationId xmlns:a16="http://schemas.microsoft.com/office/drawing/2014/main" id="{E4F7F647-B11E-4620-BB65-0B8350E24324}"/>
                </a:ext>
              </a:extLst>
            </p:cNvPr>
            <p:cNvSpPr>
              <a:spLocks noChangeArrowheads="1"/>
            </p:cNvSpPr>
            <p:nvPr/>
          </p:nvSpPr>
          <p:spPr bwMode="auto">
            <a:xfrm>
              <a:off x="2352" y="2928"/>
              <a:ext cx="384"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34841" name="Text Box 25">
              <a:extLst>
                <a:ext uri="{FF2B5EF4-FFF2-40B4-BE49-F238E27FC236}">
                  <a16:creationId xmlns:a16="http://schemas.microsoft.com/office/drawing/2014/main" id="{5EF62B15-CE16-477E-91BC-86836B9B915B}"/>
                </a:ext>
              </a:extLst>
            </p:cNvPr>
            <p:cNvSpPr txBox="1">
              <a:spLocks noChangeArrowheads="1"/>
            </p:cNvSpPr>
            <p:nvPr/>
          </p:nvSpPr>
          <p:spPr bwMode="auto">
            <a:xfrm>
              <a:off x="1680" y="360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LChild</a:t>
              </a:r>
            </a:p>
          </p:txBody>
        </p:sp>
        <p:sp>
          <p:nvSpPr>
            <p:cNvPr id="34842" name="Text Box 26">
              <a:extLst>
                <a:ext uri="{FF2B5EF4-FFF2-40B4-BE49-F238E27FC236}">
                  <a16:creationId xmlns:a16="http://schemas.microsoft.com/office/drawing/2014/main" id="{A051487E-7510-482C-B26E-C5C7A826705B}"/>
                </a:ext>
              </a:extLst>
            </p:cNvPr>
            <p:cNvSpPr txBox="1">
              <a:spLocks noChangeArrowheads="1"/>
            </p:cNvSpPr>
            <p:nvPr/>
          </p:nvSpPr>
          <p:spPr bwMode="auto">
            <a:xfrm>
              <a:off x="1680" y="360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LChild</a:t>
              </a:r>
            </a:p>
          </p:txBody>
        </p:sp>
        <p:sp>
          <p:nvSpPr>
            <p:cNvPr id="34843" name="Text Box 27">
              <a:extLst>
                <a:ext uri="{FF2B5EF4-FFF2-40B4-BE49-F238E27FC236}">
                  <a16:creationId xmlns:a16="http://schemas.microsoft.com/office/drawing/2014/main" id="{7F803FC1-3172-4F6F-8729-31A2472C9B91}"/>
                </a:ext>
              </a:extLst>
            </p:cNvPr>
            <p:cNvSpPr txBox="1">
              <a:spLocks noChangeArrowheads="1"/>
            </p:cNvSpPr>
            <p:nvPr/>
          </p:nvSpPr>
          <p:spPr bwMode="auto">
            <a:xfrm>
              <a:off x="2736" y="360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RChild</a:t>
              </a:r>
            </a:p>
          </p:txBody>
        </p:sp>
        <p:sp>
          <p:nvSpPr>
            <p:cNvPr id="34844" name="Line 28">
              <a:extLst>
                <a:ext uri="{FF2B5EF4-FFF2-40B4-BE49-F238E27FC236}">
                  <a16:creationId xmlns:a16="http://schemas.microsoft.com/office/drawing/2014/main" id="{45873BB6-18D1-47FC-BED9-96966979229F}"/>
                </a:ext>
              </a:extLst>
            </p:cNvPr>
            <p:cNvSpPr>
              <a:spLocks noChangeShapeType="1"/>
            </p:cNvSpPr>
            <p:nvPr/>
          </p:nvSpPr>
          <p:spPr bwMode="auto">
            <a:xfrm flipH="1">
              <a:off x="2064" y="3264"/>
              <a:ext cx="336"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5" name="Line 29">
              <a:extLst>
                <a:ext uri="{FF2B5EF4-FFF2-40B4-BE49-F238E27FC236}">
                  <a16:creationId xmlns:a16="http://schemas.microsoft.com/office/drawing/2014/main" id="{94803680-23C1-4E0C-8FBC-9F1E0E8749A4}"/>
                </a:ext>
              </a:extLst>
            </p:cNvPr>
            <p:cNvSpPr>
              <a:spLocks noChangeShapeType="1"/>
            </p:cNvSpPr>
            <p:nvPr/>
          </p:nvSpPr>
          <p:spPr bwMode="auto">
            <a:xfrm>
              <a:off x="2688" y="3264"/>
              <a:ext cx="336"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51" name="Text Box 35">
            <a:extLst>
              <a:ext uri="{FF2B5EF4-FFF2-40B4-BE49-F238E27FC236}">
                <a16:creationId xmlns:a16="http://schemas.microsoft.com/office/drawing/2014/main" id="{04D38661-AAC9-4981-89D3-D3802533A8BE}"/>
              </a:ext>
            </a:extLst>
          </p:cNvPr>
          <p:cNvSpPr txBox="1">
            <a:spLocks noChangeArrowheads="1"/>
          </p:cNvSpPr>
          <p:nvPr/>
        </p:nvSpPr>
        <p:spPr bwMode="auto">
          <a:xfrm>
            <a:off x="2438400" y="3200401"/>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如图示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FF28272B-19AA-4E7A-A32C-4D161D8D3839}"/>
              </a:ext>
            </a:extLst>
          </p:cNvPr>
          <p:cNvSpPr txBox="1">
            <a:spLocks noChangeArrowheads="1"/>
          </p:cNvSpPr>
          <p:nvPr/>
        </p:nvSpPr>
        <p:spPr bwMode="auto">
          <a:xfrm>
            <a:off x="2057400" y="10668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用</a:t>
            </a:r>
            <a:r>
              <a:rPr lang="en-US" altLang="zh-CN" sz="2800">
                <a:solidFill>
                  <a:srgbClr val="F42212"/>
                </a:solidFill>
              </a:rPr>
              <a:t>L</a:t>
            </a:r>
            <a:r>
              <a:rPr lang="zh-CN" altLang="en-US" sz="2800"/>
              <a:t>、</a:t>
            </a:r>
            <a:r>
              <a:rPr lang="en-US" altLang="zh-CN" sz="2800">
                <a:solidFill>
                  <a:srgbClr val="F42212"/>
                </a:solidFill>
              </a:rPr>
              <a:t>D</a:t>
            </a:r>
            <a:r>
              <a:rPr lang="zh-CN" altLang="en-US" sz="2800"/>
              <a:t>、</a:t>
            </a:r>
            <a:r>
              <a:rPr lang="en-US" altLang="zh-CN" sz="2800">
                <a:solidFill>
                  <a:srgbClr val="F42212"/>
                </a:solidFill>
              </a:rPr>
              <a:t>R</a:t>
            </a:r>
            <a:r>
              <a:rPr lang="zh-CN" altLang="en-US" sz="2800"/>
              <a:t>分别表示</a:t>
            </a:r>
            <a:r>
              <a:rPr lang="zh-CN" altLang="en-US" sz="2800">
                <a:solidFill>
                  <a:srgbClr val="D842CD"/>
                </a:solidFill>
              </a:rPr>
              <a:t>遍历左子树</a:t>
            </a:r>
            <a:r>
              <a:rPr lang="zh-CN" altLang="en-US" sz="2800"/>
              <a:t>、</a:t>
            </a:r>
            <a:r>
              <a:rPr lang="zh-CN" altLang="en-US" sz="2800">
                <a:solidFill>
                  <a:srgbClr val="D842CD"/>
                </a:solidFill>
              </a:rPr>
              <a:t>访问根结点</a:t>
            </a:r>
            <a:r>
              <a:rPr lang="zh-CN" altLang="en-US" sz="2800"/>
              <a:t>、</a:t>
            </a:r>
            <a:r>
              <a:rPr lang="zh-CN" altLang="en-US" sz="2800">
                <a:solidFill>
                  <a:srgbClr val="D842CD"/>
                </a:solidFill>
              </a:rPr>
              <a:t>遍历右子树</a:t>
            </a:r>
            <a:r>
              <a:rPr lang="zh-CN" altLang="en-US" sz="2800"/>
              <a:t>，那么对二叉树的遍历顺序就可以有：</a:t>
            </a:r>
          </a:p>
        </p:txBody>
      </p:sp>
      <p:sp>
        <p:nvSpPr>
          <p:cNvPr id="35843" name="Text Box 3">
            <a:extLst>
              <a:ext uri="{FF2B5EF4-FFF2-40B4-BE49-F238E27FC236}">
                <a16:creationId xmlns:a16="http://schemas.microsoft.com/office/drawing/2014/main" id="{3B220150-06CF-4E5D-B235-B096AB5330F0}"/>
              </a:ext>
            </a:extLst>
          </p:cNvPr>
          <p:cNvSpPr txBox="1">
            <a:spLocks noChangeArrowheads="1"/>
          </p:cNvSpPr>
          <p:nvPr/>
        </p:nvSpPr>
        <p:spPr bwMode="auto">
          <a:xfrm>
            <a:off x="2057400" y="2209801"/>
            <a:ext cx="83820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arenBoth"/>
            </a:pPr>
            <a:r>
              <a:rPr lang="zh-CN" altLang="en-US" sz="2800">
                <a:solidFill>
                  <a:srgbClr val="6C981E"/>
                </a:solidFill>
              </a:rPr>
              <a:t>访问根，遍历左子树，遍历右子树</a:t>
            </a:r>
            <a:r>
              <a:rPr lang="en-US" altLang="zh-CN" sz="2800">
                <a:solidFill>
                  <a:srgbClr val="6C981E"/>
                </a:solidFill>
              </a:rPr>
              <a:t>(</a:t>
            </a:r>
            <a:r>
              <a:rPr lang="zh-CN" altLang="en-US" sz="2800">
                <a:solidFill>
                  <a:srgbClr val="6C981E"/>
                </a:solidFill>
              </a:rPr>
              <a:t>记做</a:t>
            </a:r>
            <a:r>
              <a:rPr lang="en-US" altLang="zh-CN" sz="2800">
                <a:solidFill>
                  <a:srgbClr val="6C981E"/>
                </a:solidFill>
              </a:rPr>
              <a:t>DLR)</a:t>
            </a:r>
            <a:r>
              <a:rPr lang="zh-CN" altLang="en-US" sz="2800">
                <a:solidFill>
                  <a:srgbClr val="6C981E"/>
                </a:solidFill>
              </a:rPr>
              <a:t>。</a:t>
            </a:r>
          </a:p>
          <a:p>
            <a:pPr>
              <a:spcBef>
                <a:spcPct val="50000"/>
              </a:spcBef>
              <a:buFontTx/>
              <a:buAutoNum type="arabicParenBoth"/>
            </a:pPr>
            <a:r>
              <a:rPr lang="zh-CN" altLang="en-US" sz="2800">
                <a:solidFill>
                  <a:srgbClr val="6C981E"/>
                </a:solidFill>
              </a:rPr>
              <a:t>访问根，遍历右子树，遍历左子树</a:t>
            </a:r>
            <a:r>
              <a:rPr lang="en-US" altLang="zh-CN" sz="2800">
                <a:solidFill>
                  <a:srgbClr val="6C981E"/>
                </a:solidFill>
              </a:rPr>
              <a:t>(</a:t>
            </a:r>
            <a:r>
              <a:rPr lang="zh-CN" altLang="en-US" sz="2800">
                <a:solidFill>
                  <a:srgbClr val="6C981E"/>
                </a:solidFill>
              </a:rPr>
              <a:t>记做</a:t>
            </a:r>
            <a:r>
              <a:rPr lang="en-US" altLang="zh-CN" sz="2800">
                <a:solidFill>
                  <a:srgbClr val="6C981E"/>
                </a:solidFill>
              </a:rPr>
              <a:t>DRL)</a:t>
            </a:r>
            <a:r>
              <a:rPr lang="zh-CN" altLang="en-US" sz="2800">
                <a:solidFill>
                  <a:srgbClr val="6C981E"/>
                </a:solidFill>
              </a:rPr>
              <a:t>。</a:t>
            </a:r>
          </a:p>
          <a:p>
            <a:pPr>
              <a:spcBef>
                <a:spcPct val="50000"/>
              </a:spcBef>
              <a:buFontTx/>
              <a:buAutoNum type="arabicParenBoth"/>
            </a:pPr>
            <a:r>
              <a:rPr lang="zh-CN" altLang="en-US" sz="2800">
                <a:solidFill>
                  <a:srgbClr val="6C981E"/>
                </a:solidFill>
              </a:rPr>
              <a:t>遍历左子树，访问根，遍历右子树</a:t>
            </a:r>
            <a:r>
              <a:rPr lang="en-US" altLang="zh-CN" sz="2800">
                <a:solidFill>
                  <a:srgbClr val="6C981E"/>
                </a:solidFill>
              </a:rPr>
              <a:t>(</a:t>
            </a:r>
            <a:r>
              <a:rPr lang="zh-CN" altLang="en-US" sz="2800">
                <a:solidFill>
                  <a:srgbClr val="6C981E"/>
                </a:solidFill>
              </a:rPr>
              <a:t>记做</a:t>
            </a:r>
            <a:r>
              <a:rPr lang="en-US" altLang="zh-CN" sz="2800">
                <a:solidFill>
                  <a:srgbClr val="6C981E"/>
                </a:solidFill>
              </a:rPr>
              <a:t>LDR)</a:t>
            </a:r>
            <a:r>
              <a:rPr lang="zh-CN" altLang="en-US" sz="2800">
                <a:solidFill>
                  <a:srgbClr val="6C981E"/>
                </a:solidFill>
              </a:rPr>
              <a:t>。</a:t>
            </a:r>
          </a:p>
          <a:p>
            <a:pPr>
              <a:spcBef>
                <a:spcPct val="50000"/>
              </a:spcBef>
              <a:buFontTx/>
              <a:buAutoNum type="arabicParenBoth"/>
            </a:pPr>
            <a:r>
              <a:rPr lang="zh-CN" altLang="en-US" sz="2800">
                <a:solidFill>
                  <a:srgbClr val="6C981E"/>
                </a:solidFill>
              </a:rPr>
              <a:t>遍历左子树，遍历右子树，访问根 </a:t>
            </a:r>
            <a:r>
              <a:rPr lang="en-US" altLang="zh-CN" sz="2800">
                <a:solidFill>
                  <a:srgbClr val="6C981E"/>
                </a:solidFill>
              </a:rPr>
              <a:t>(</a:t>
            </a:r>
            <a:r>
              <a:rPr lang="zh-CN" altLang="en-US" sz="2800">
                <a:solidFill>
                  <a:srgbClr val="6C981E"/>
                </a:solidFill>
              </a:rPr>
              <a:t>记做</a:t>
            </a:r>
            <a:r>
              <a:rPr lang="en-US" altLang="zh-CN" sz="2800">
                <a:solidFill>
                  <a:srgbClr val="6C981E"/>
                </a:solidFill>
              </a:rPr>
              <a:t>LRD)</a:t>
            </a:r>
            <a:r>
              <a:rPr lang="zh-CN" altLang="en-US" sz="2800">
                <a:solidFill>
                  <a:srgbClr val="6C981E"/>
                </a:solidFill>
              </a:rPr>
              <a:t>。</a:t>
            </a:r>
          </a:p>
          <a:p>
            <a:pPr>
              <a:spcBef>
                <a:spcPct val="50000"/>
              </a:spcBef>
              <a:buFontTx/>
              <a:buAutoNum type="arabicParenBoth"/>
            </a:pPr>
            <a:r>
              <a:rPr lang="zh-CN" altLang="en-US" sz="2800">
                <a:solidFill>
                  <a:srgbClr val="6C981E"/>
                </a:solidFill>
              </a:rPr>
              <a:t>遍历右子树，访问根，遍历左子树 </a:t>
            </a:r>
            <a:r>
              <a:rPr lang="en-US" altLang="zh-CN" sz="2800">
                <a:solidFill>
                  <a:srgbClr val="6C981E"/>
                </a:solidFill>
              </a:rPr>
              <a:t>(</a:t>
            </a:r>
            <a:r>
              <a:rPr lang="zh-CN" altLang="en-US" sz="2800">
                <a:solidFill>
                  <a:srgbClr val="6C981E"/>
                </a:solidFill>
              </a:rPr>
              <a:t>记做</a:t>
            </a:r>
            <a:r>
              <a:rPr lang="en-US" altLang="zh-CN" sz="2800">
                <a:solidFill>
                  <a:srgbClr val="6C981E"/>
                </a:solidFill>
              </a:rPr>
              <a:t>RDL)</a:t>
            </a:r>
            <a:r>
              <a:rPr lang="zh-CN" altLang="en-US" sz="2800">
                <a:solidFill>
                  <a:srgbClr val="6C981E"/>
                </a:solidFill>
              </a:rPr>
              <a:t>。</a:t>
            </a:r>
          </a:p>
          <a:p>
            <a:pPr>
              <a:spcBef>
                <a:spcPct val="50000"/>
              </a:spcBef>
              <a:buFontTx/>
              <a:buAutoNum type="arabicParenBoth"/>
            </a:pPr>
            <a:r>
              <a:rPr lang="zh-CN" altLang="en-US" sz="2800">
                <a:solidFill>
                  <a:srgbClr val="6C981E"/>
                </a:solidFill>
              </a:rPr>
              <a:t>遍历右子树，遍历左子树，访问根 </a:t>
            </a:r>
            <a:r>
              <a:rPr lang="en-US" altLang="zh-CN" sz="2800">
                <a:solidFill>
                  <a:srgbClr val="6C981E"/>
                </a:solidFill>
              </a:rPr>
              <a:t>(</a:t>
            </a:r>
            <a:r>
              <a:rPr lang="zh-CN" altLang="en-US" sz="2800">
                <a:solidFill>
                  <a:srgbClr val="6C981E"/>
                </a:solidFill>
              </a:rPr>
              <a:t>记做</a:t>
            </a:r>
            <a:r>
              <a:rPr lang="en-US" altLang="zh-CN" sz="2800">
                <a:solidFill>
                  <a:srgbClr val="6C981E"/>
                </a:solidFill>
              </a:rPr>
              <a:t>RLD)</a:t>
            </a:r>
            <a:r>
              <a:rPr lang="zh-CN" altLang="en-US" sz="2800">
                <a:solidFill>
                  <a:srgbClr val="6C981E"/>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BB6CE344-4297-49AA-90C6-6CC860815377}"/>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例如：一棵树的逻辑结构图为：</a:t>
            </a:r>
          </a:p>
        </p:txBody>
      </p:sp>
      <p:grpSp>
        <p:nvGrpSpPr>
          <p:cNvPr id="9244" name="Group 28">
            <a:extLst>
              <a:ext uri="{FF2B5EF4-FFF2-40B4-BE49-F238E27FC236}">
                <a16:creationId xmlns:a16="http://schemas.microsoft.com/office/drawing/2014/main" id="{4ECD5E97-D9C4-4517-BBAF-FDDAED607602}"/>
              </a:ext>
            </a:extLst>
          </p:cNvPr>
          <p:cNvGrpSpPr>
            <a:grpSpLocks/>
          </p:cNvGrpSpPr>
          <p:nvPr/>
        </p:nvGrpSpPr>
        <p:grpSpPr bwMode="auto">
          <a:xfrm>
            <a:off x="3200400" y="1676400"/>
            <a:ext cx="5257800" cy="3124200"/>
            <a:chOff x="816" y="1296"/>
            <a:chExt cx="3072" cy="1632"/>
          </a:xfrm>
        </p:grpSpPr>
        <p:sp>
          <p:nvSpPr>
            <p:cNvPr id="9219" name="Oval 3">
              <a:extLst>
                <a:ext uri="{FF2B5EF4-FFF2-40B4-BE49-F238E27FC236}">
                  <a16:creationId xmlns:a16="http://schemas.microsoft.com/office/drawing/2014/main" id="{772B3FAD-67C3-4EA5-96AF-E68F411D27BF}"/>
                </a:ext>
              </a:extLst>
            </p:cNvPr>
            <p:cNvSpPr>
              <a:spLocks noChangeArrowheads="1"/>
            </p:cNvSpPr>
            <p:nvPr/>
          </p:nvSpPr>
          <p:spPr bwMode="auto">
            <a:xfrm>
              <a:off x="2352" y="12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A</a:t>
              </a:r>
            </a:p>
          </p:txBody>
        </p:sp>
        <p:sp>
          <p:nvSpPr>
            <p:cNvPr id="9220" name="Oval 4">
              <a:extLst>
                <a:ext uri="{FF2B5EF4-FFF2-40B4-BE49-F238E27FC236}">
                  <a16:creationId xmlns:a16="http://schemas.microsoft.com/office/drawing/2014/main" id="{4FDBDB36-2722-4E4F-BF6B-B3C79667FF93}"/>
                </a:ext>
              </a:extLst>
            </p:cNvPr>
            <p:cNvSpPr>
              <a:spLocks noChangeArrowheads="1"/>
            </p:cNvSpPr>
            <p:nvPr/>
          </p:nvSpPr>
          <p:spPr bwMode="auto">
            <a:xfrm>
              <a:off x="1584" y="17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B</a:t>
              </a:r>
            </a:p>
          </p:txBody>
        </p:sp>
        <p:sp>
          <p:nvSpPr>
            <p:cNvPr id="9221" name="Oval 5">
              <a:extLst>
                <a:ext uri="{FF2B5EF4-FFF2-40B4-BE49-F238E27FC236}">
                  <a16:creationId xmlns:a16="http://schemas.microsoft.com/office/drawing/2014/main" id="{899E088C-16B5-4D17-9BAF-DC00A32CFB7E}"/>
                </a:ext>
              </a:extLst>
            </p:cNvPr>
            <p:cNvSpPr>
              <a:spLocks noChangeArrowheads="1"/>
            </p:cNvSpPr>
            <p:nvPr/>
          </p:nvSpPr>
          <p:spPr bwMode="auto">
            <a:xfrm>
              <a:off x="2352" y="17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C</a:t>
              </a:r>
            </a:p>
          </p:txBody>
        </p:sp>
        <p:sp>
          <p:nvSpPr>
            <p:cNvPr id="9222" name="Oval 6">
              <a:extLst>
                <a:ext uri="{FF2B5EF4-FFF2-40B4-BE49-F238E27FC236}">
                  <a16:creationId xmlns:a16="http://schemas.microsoft.com/office/drawing/2014/main" id="{55E8C6BF-01EE-471C-8830-95D1EF23B2FE}"/>
                </a:ext>
              </a:extLst>
            </p:cNvPr>
            <p:cNvSpPr>
              <a:spLocks noChangeArrowheads="1"/>
            </p:cNvSpPr>
            <p:nvPr/>
          </p:nvSpPr>
          <p:spPr bwMode="auto">
            <a:xfrm>
              <a:off x="3168" y="17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D</a:t>
              </a:r>
            </a:p>
          </p:txBody>
        </p:sp>
        <p:sp>
          <p:nvSpPr>
            <p:cNvPr id="9223" name="Oval 7">
              <a:extLst>
                <a:ext uri="{FF2B5EF4-FFF2-40B4-BE49-F238E27FC236}">
                  <a16:creationId xmlns:a16="http://schemas.microsoft.com/office/drawing/2014/main" id="{9C6A302F-A276-4ACA-A132-6AD198DBA4C2}"/>
                </a:ext>
              </a:extLst>
            </p:cNvPr>
            <p:cNvSpPr>
              <a:spLocks noChangeArrowheads="1"/>
            </p:cNvSpPr>
            <p:nvPr/>
          </p:nvSpPr>
          <p:spPr bwMode="auto">
            <a:xfrm>
              <a:off x="2352"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G</a:t>
              </a:r>
            </a:p>
          </p:txBody>
        </p:sp>
        <p:sp>
          <p:nvSpPr>
            <p:cNvPr id="9224" name="Oval 8">
              <a:extLst>
                <a:ext uri="{FF2B5EF4-FFF2-40B4-BE49-F238E27FC236}">
                  <a16:creationId xmlns:a16="http://schemas.microsoft.com/office/drawing/2014/main" id="{AB7EF689-8AE4-4EA2-9EC6-E9B71FFABD96}"/>
                </a:ext>
              </a:extLst>
            </p:cNvPr>
            <p:cNvSpPr>
              <a:spLocks noChangeArrowheads="1"/>
            </p:cNvSpPr>
            <p:nvPr/>
          </p:nvSpPr>
          <p:spPr bwMode="auto">
            <a:xfrm>
              <a:off x="1920"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F</a:t>
              </a:r>
            </a:p>
          </p:txBody>
        </p:sp>
        <p:sp>
          <p:nvSpPr>
            <p:cNvPr id="9225" name="Oval 9">
              <a:extLst>
                <a:ext uri="{FF2B5EF4-FFF2-40B4-BE49-F238E27FC236}">
                  <a16:creationId xmlns:a16="http://schemas.microsoft.com/office/drawing/2014/main" id="{DC3FC6A5-7F45-4B9C-9A0D-1C1D7F249B40}"/>
                </a:ext>
              </a:extLst>
            </p:cNvPr>
            <p:cNvSpPr>
              <a:spLocks noChangeArrowheads="1"/>
            </p:cNvSpPr>
            <p:nvPr/>
          </p:nvSpPr>
          <p:spPr bwMode="auto">
            <a:xfrm>
              <a:off x="1200"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E</a:t>
              </a:r>
            </a:p>
          </p:txBody>
        </p:sp>
        <p:sp>
          <p:nvSpPr>
            <p:cNvPr id="9226" name="Oval 10">
              <a:extLst>
                <a:ext uri="{FF2B5EF4-FFF2-40B4-BE49-F238E27FC236}">
                  <a16:creationId xmlns:a16="http://schemas.microsoft.com/office/drawing/2014/main" id="{A8DD0FCE-E9E0-426A-AC52-C04DFDB01771}"/>
                </a:ext>
              </a:extLst>
            </p:cNvPr>
            <p:cNvSpPr>
              <a:spLocks noChangeArrowheads="1"/>
            </p:cNvSpPr>
            <p:nvPr/>
          </p:nvSpPr>
          <p:spPr bwMode="auto">
            <a:xfrm>
              <a:off x="2736"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H</a:t>
              </a:r>
            </a:p>
          </p:txBody>
        </p:sp>
        <p:sp>
          <p:nvSpPr>
            <p:cNvPr id="9227" name="Oval 11">
              <a:extLst>
                <a:ext uri="{FF2B5EF4-FFF2-40B4-BE49-F238E27FC236}">
                  <a16:creationId xmlns:a16="http://schemas.microsoft.com/office/drawing/2014/main" id="{BF175156-779E-4C37-A4BA-2FCC632A5323}"/>
                </a:ext>
              </a:extLst>
            </p:cNvPr>
            <p:cNvSpPr>
              <a:spLocks noChangeArrowheads="1"/>
            </p:cNvSpPr>
            <p:nvPr/>
          </p:nvSpPr>
          <p:spPr bwMode="auto">
            <a:xfrm>
              <a:off x="3168"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I</a:t>
              </a:r>
            </a:p>
          </p:txBody>
        </p:sp>
        <p:sp>
          <p:nvSpPr>
            <p:cNvPr id="9228" name="Oval 12">
              <a:extLst>
                <a:ext uri="{FF2B5EF4-FFF2-40B4-BE49-F238E27FC236}">
                  <a16:creationId xmlns:a16="http://schemas.microsoft.com/office/drawing/2014/main" id="{F87E2623-BB9B-4183-B771-3F2E9EBC9B33}"/>
                </a:ext>
              </a:extLst>
            </p:cNvPr>
            <p:cNvSpPr>
              <a:spLocks noChangeArrowheads="1"/>
            </p:cNvSpPr>
            <p:nvPr/>
          </p:nvSpPr>
          <p:spPr bwMode="auto">
            <a:xfrm>
              <a:off x="3648"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J</a:t>
              </a:r>
            </a:p>
          </p:txBody>
        </p:sp>
        <p:sp>
          <p:nvSpPr>
            <p:cNvPr id="9229" name="Oval 13">
              <a:extLst>
                <a:ext uri="{FF2B5EF4-FFF2-40B4-BE49-F238E27FC236}">
                  <a16:creationId xmlns:a16="http://schemas.microsoft.com/office/drawing/2014/main" id="{851D8328-470A-4C3B-B923-6E54512A44A9}"/>
                </a:ext>
              </a:extLst>
            </p:cNvPr>
            <p:cNvSpPr>
              <a:spLocks noChangeArrowheads="1"/>
            </p:cNvSpPr>
            <p:nvPr/>
          </p:nvSpPr>
          <p:spPr bwMode="auto">
            <a:xfrm>
              <a:off x="816"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K</a:t>
              </a:r>
            </a:p>
          </p:txBody>
        </p:sp>
        <p:sp>
          <p:nvSpPr>
            <p:cNvPr id="9230" name="Oval 14">
              <a:extLst>
                <a:ext uri="{FF2B5EF4-FFF2-40B4-BE49-F238E27FC236}">
                  <a16:creationId xmlns:a16="http://schemas.microsoft.com/office/drawing/2014/main" id="{2F2E0F58-DB4C-47FD-BA50-D63FC69052FA}"/>
                </a:ext>
              </a:extLst>
            </p:cNvPr>
            <p:cNvSpPr>
              <a:spLocks noChangeArrowheads="1"/>
            </p:cNvSpPr>
            <p:nvPr/>
          </p:nvSpPr>
          <p:spPr bwMode="auto">
            <a:xfrm>
              <a:off x="1536"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L</a:t>
              </a:r>
            </a:p>
          </p:txBody>
        </p:sp>
        <p:sp>
          <p:nvSpPr>
            <p:cNvPr id="9231" name="Oval 15">
              <a:extLst>
                <a:ext uri="{FF2B5EF4-FFF2-40B4-BE49-F238E27FC236}">
                  <a16:creationId xmlns:a16="http://schemas.microsoft.com/office/drawing/2014/main" id="{0E6969E3-48FC-4238-BEA7-5FF39484FCE4}"/>
                </a:ext>
              </a:extLst>
            </p:cNvPr>
            <p:cNvSpPr>
              <a:spLocks noChangeArrowheads="1"/>
            </p:cNvSpPr>
            <p:nvPr/>
          </p:nvSpPr>
          <p:spPr bwMode="auto">
            <a:xfrm>
              <a:off x="2736"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M</a:t>
              </a:r>
            </a:p>
          </p:txBody>
        </p:sp>
        <p:sp>
          <p:nvSpPr>
            <p:cNvPr id="9232" name="Line 16">
              <a:extLst>
                <a:ext uri="{FF2B5EF4-FFF2-40B4-BE49-F238E27FC236}">
                  <a16:creationId xmlns:a16="http://schemas.microsoft.com/office/drawing/2014/main" id="{B5128CDA-4233-4A23-A461-2A1467102E67}"/>
                </a:ext>
              </a:extLst>
            </p:cNvPr>
            <p:cNvSpPr>
              <a:spLocks noChangeShapeType="1"/>
            </p:cNvSpPr>
            <p:nvPr/>
          </p:nvSpPr>
          <p:spPr bwMode="auto">
            <a:xfrm>
              <a:off x="2496" y="1536"/>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3" name="Line 17">
              <a:extLst>
                <a:ext uri="{FF2B5EF4-FFF2-40B4-BE49-F238E27FC236}">
                  <a16:creationId xmlns:a16="http://schemas.microsoft.com/office/drawing/2014/main" id="{D1E40B96-205B-4A8F-B30A-1EEA61B8CB08}"/>
                </a:ext>
              </a:extLst>
            </p:cNvPr>
            <p:cNvSpPr>
              <a:spLocks noChangeShapeType="1"/>
            </p:cNvSpPr>
            <p:nvPr/>
          </p:nvSpPr>
          <p:spPr bwMode="auto">
            <a:xfrm>
              <a:off x="2496" y="196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4" name="Line 18">
              <a:extLst>
                <a:ext uri="{FF2B5EF4-FFF2-40B4-BE49-F238E27FC236}">
                  <a16:creationId xmlns:a16="http://schemas.microsoft.com/office/drawing/2014/main" id="{B7DE13A6-2AAA-41F5-B519-DF7C669945A4}"/>
                </a:ext>
              </a:extLst>
            </p:cNvPr>
            <p:cNvSpPr>
              <a:spLocks noChangeShapeType="1"/>
            </p:cNvSpPr>
            <p:nvPr/>
          </p:nvSpPr>
          <p:spPr bwMode="auto">
            <a:xfrm flipH="1">
              <a:off x="1776" y="1440"/>
              <a:ext cx="57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5" name="Line 19">
              <a:extLst>
                <a:ext uri="{FF2B5EF4-FFF2-40B4-BE49-F238E27FC236}">
                  <a16:creationId xmlns:a16="http://schemas.microsoft.com/office/drawing/2014/main" id="{97253D94-F404-4155-883D-BF9938EFAF0B}"/>
                </a:ext>
              </a:extLst>
            </p:cNvPr>
            <p:cNvSpPr>
              <a:spLocks noChangeShapeType="1"/>
            </p:cNvSpPr>
            <p:nvPr/>
          </p:nvSpPr>
          <p:spPr bwMode="auto">
            <a:xfrm>
              <a:off x="2592" y="1440"/>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6" name="Line 20">
              <a:extLst>
                <a:ext uri="{FF2B5EF4-FFF2-40B4-BE49-F238E27FC236}">
                  <a16:creationId xmlns:a16="http://schemas.microsoft.com/office/drawing/2014/main" id="{0CF163E6-9A21-4544-A256-0771C647BD73}"/>
                </a:ext>
              </a:extLst>
            </p:cNvPr>
            <p:cNvSpPr>
              <a:spLocks noChangeShapeType="1"/>
            </p:cNvSpPr>
            <p:nvPr/>
          </p:nvSpPr>
          <p:spPr bwMode="auto">
            <a:xfrm>
              <a:off x="1824" y="1920"/>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7" name="Line 21">
              <a:extLst>
                <a:ext uri="{FF2B5EF4-FFF2-40B4-BE49-F238E27FC236}">
                  <a16:creationId xmlns:a16="http://schemas.microsoft.com/office/drawing/2014/main" id="{09E1BD8D-9D0D-4001-96A4-0E7E4B1B09E9}"/>
                </a:ext>
              </a:extLst>
            </p:cNvPr>
            <p:cNvSpPr>
              <a:spLocks noChangeShapeType="1"/>
            </p:cNvSpPr>
            <p:nvPr/>
          </p:nvSpPr>
          <p:spPr bwMode="auto">
            <a:xfrm flipH="1">
              <a:off x="1296" y="1872"/>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8" name="Line 22">
              <a:extLst>
                <a:ext uri="{FF2B5EF4-FFF2-40B4-BE49-F238E27FC236}">
                  <a16:creationId xmlns:a16="http://schemas.microsoft.com/office/drawing/2014/main" id="{AD561528-F1E5-45C2-B6C0-6F2F87963A76}"/>
                </a:ext>
              </a:extLst>
            </p:cNvPr>
            <p:cNvSpPr>
              <a:spLocks noChangeShapeType="1"/>
            </p:cNvSpPr>
            <p:nvPr/>
          </p:nvSpPr>
          <p:spPr bwMode="auto">
            <a:xfrm flipH="1">
              <a:off x="912" y="2400"/>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9" name="Line 23">
              <a:extLst>
                <a:ext uri="{FF2B5EF4-FFF2-40B4-BE49-F238E27FC236}">
                  <a16:creationId xmlns:a16="http://schemas.microsoft.com/office/drawing/2014/main" id="{7E92FB4C-6697-49EC-9E4F-6ED42B427CF0}"/>
                </a:ext>
              </a:extLst>
            </p:cNvPr>
            <p:cNvSpPr>
              <a:spLocks noChangeShapeType="1"/>
            </p:cNvSpPr>
            <p:nvPr/>
          </p:nvSpPr>
          <p:spPr bwMode="auto">
            <a:xfrm>
              <a:off x="1440" y="2400"/>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0" name="Line 24">
              <a:extLst>
                <a:ext uri="{FF2B5EF4-FFF2-40B4-BE49-F238E27FC236}">
                  <a16:creationId xmlns:a16="http://schemas.microsoft.com/office/drawing/2014/main" id="{2C6ED9AB-C724-439B-AAB2-022B1099AC98}"/>
                </a:ext>
              </a:extLst>
            </p:cNvPr>
            <p:cNvSpPr>
              <a:spLocks noChangeShapeType="1"/>
            </p:cNvSpPr>
            <p:nvPr/>
          </p:nvSpPr>
          <p:spPr bwMode="auto">
            <a:xfrm flipH="1">
              <a:off x="2928" y="1920"/>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1" name="Line 25">
              <a:extLst>
                <a:ext uri="{FF2B5EF4-FFF2-40B4-BE49-F238E27FC236}">
                  <a16:creationId xmlns:a16="http://schemas.microsoft.com/office/drawing/2014/main" id="{734619C7-7828-49C5-BD9D-47117CFF2C9A}"/>
                </a:ext>
              </a:extLst>
            </p:cNvPr>
            <p:cNvSpPr>
              <a:spLocks noChangeShapeType="1"/>
            </p:cNvSpPr>
            <p:nvPr/>
          </p:nvSpPr>
          <p:spPr bwMode="auto">
            <a:xfrm>
              <a:off x="3312" y="196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2" name="Line 26">
              <a:extLst>
                <a:ext uri="{FF2B5EF4-FFF2-40B4-BE49-F238E27FC236}">
                  <a16:creationId xmlns:a16="http://schemas.microsoft.com/office/drawing/2014/main" id="{41E00EB1-22C5-4F5C-B41F-B420D7F437B2}"/>
                </a:ext>
              </a:extLst>
            </p:cNvPr>
            <p:cNvSpPr>
              <a:spLocks noChangeShapeType="1"/>
            </p:cNvSpPr>
            <p:nvPr/>
          </p:nvSpPr>
          <p:spPr bwMode="auto">
            <a:xfrm>
              <a:off x="3408" y="1872"/>
              <a:ext cx="33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Line 27">
              <a:extLst>
                <a:ext uri="{FF2B5EF4-FFF2-40B4-BE49-F238E27FC236}">
                  <a16:creationId xmlns:a16="http://schemas.microsoft.com/office/drawing/2014/main" id="{95C1C3B1-B57C-40FC-A45B-049F625D6313}"/>
                </a:ext>
              </a:extLst>
            </p:cNvPr>
            <p:cNvSpPr>
              <a:spLocks noChangeShapeType="1"/>
            </p:cNvSpPr>
            <p:nvPr/>
          </p:nvSpPr>
          <p:spPr bwMode="auto">
            <a:xfrm>
              <a:off x="2832" y="244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245" name="Text Box 29">
            <a:extLst>
              <a:ext uri="{FF2B5EF4-FFF2-40B4-BE49-F238E27FC236}">
                <a16:creationId xmlns:a16="http://schemas.microsoft.com/office/drawing/2014/main" id="{E0330E19-740A-4C8A-9A39-391092F4FBB4}"/>
              </a:ext>
            </a:extLst>
          </p:cNvPr>
          <p:cNvSpPr txBox="1">
            <a:spLocks noChangeArrowheads="1"/>
          </p:cNvSpPr>
          <p:nvPr/>
        </p:nvSpPr>
        <p:spPr bwMode="auto">
          <a:xfrm>
            <a:off x="2209800" y="53340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从图中可以看出它好象一棵倒栽的树。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7596983-EA2D-4E7D-8FA0-A16FE52B8FFD}"/>
              </a:ext>
            </a:extLst>
          </p:cNvPr>
          <p:cNvSpPr txBox="1">
            <a:spLocks noChangeArrowheads="1"/>
          </p:cNvSpPr>
          <p:nvPr/>
        </p:nvSpPr>
        <p:spPr bwMode="auto">
          <a:xfrm>
            <a:off x="2133600" y="990601"/>
            <a:ext cx="8382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在以上六种遍历方式中，如果我们规定按</a:t>
            </a:r>
            <a:r>
              <a:rPr lang="zh-CN" altLang="en-US" sz="2800">
                <a:solidFill>
                  <a:srgbClr val="F42212"/>
                </a:solidFill>
              </a:rPr>
              <a:t>先左后右</a:t>
            </a:r>
            <a:r>
              <a:rPr lang="zh-CN" altLang="en-US" sz="2800"/>
              <a:t>的顺序，那么就只剩有 </a:t>
            </a:r>
            <a:r>
              <a:rPr lang="en-US" altLang="zh-CN" sz="2800"/>
              <a:t>DLR </a:t>
            </a:r>
            <a:r>
              <a:rPr lang="zh-CN" altLang="en-US" sz="2800"/>
              <a:t>、</a:t>
            </a:r>
            <a:r>
              <a:rPr lang="en-US" altLang="zh-CN" sz="2800"/>
              <a:t>LDR  </a:t>
            </a:r>
            <a:r>
              <a:rPr lang="zh-CN" altLang="en-US" sz="2800"/>
              <a:t>和</a:t>
            </a:r>
            <a:r>
              <a:rPr lang="en-US" altLang="zh-CN" sz="2800"/>
              <a:t>LRD</a:t>
            </a:r>
            <a:r>
              <a:rPr lang="zh-CN" altLang="en-US" sz="2800"/>
              <a:t>三种。根据对</a:t>
            </a:r>
            <a:r>
              <a:rPr lang="zh-CN" altLang="en-US" sz="2800">
                <a:solidFill>
                  <a:srgbClr val="F42212"/>
                </a:solidFill>
              </a:rPr>
              <a:t>根</a:t>
            </a:r>
            <a:r>
              <a:rPr lang="zh-CN" altLang="en-US" sz="2800"/>
              <a:t>的访问</a:t>
            </a:r>
            <a:r>
              <a:rPr lang="zh-CN" altLang="en-US" sz="2800">
                <a:solidFill>
                  <a:srgbClr val="D842CD"/>
                </a:solidFill>
              </a:rPr>
              <a:t>先后顺序不同</a:t>
            </a:r>
            <a:r>
              <a:rPr lang="zh-CN" altLang="en-US" sz="2800"/>
              <a:t>，分别称</a:t>
            </a:r>
            <a:r>
              <a:rPr lang="en-US" altLang="zh-CN" sz="2800"/>
              <a:t>DLR</a:t>
            </a:r>
            <a:r>
              <a:rPr lang="zh-CN" altLang="en-US" sz="2800"/>
              <a:t>为先序遍历或先根遍历；</a:t>
            </a:r>
            <a:r>
              <a:rPr lang="en-US" altLang="zh-CN" sz="2800"/>
              <a:t>LDR</a:t>
            </a:r>
            <a:r>
              <a:rPr lang="zh-CN" altLang="en-US" sz="2800"/>
              <a:t>为中序遍历（对称遍历）；</a:t>
            </a:r>
            <a:r>
              <a:rPr lang="en-US" altLang="zh-CN" sz="2800"/>
              <a:t>LRD</a:t>
            </a:r>
            <a:r>
              <a:rPr lang="zh-CN" altLang="en-US" sz="2800"/>
              <a:t>为后序遍历。 </a:t>
            </a:r>
          </a:p>
        </p:txBody>
      </p:sp>
      <p:sp>
        <p:nvSpPr>
          <p:cNvPr id="36867" name="Text Box 3">
            <a:extLst>
              <a:ext uri="{FF2B5EF4-FFF2-40B4-BE49-F238E27FC236}">
                <a16:creationId xmlns:a16="http://schemas.microsoft.com/office/drawing/2014/main" id="{23556DB5-8D6A-440B-A00B-F130C0A9D54B}"/>
              </a:ext>
            </a:extLst>
          </p:cNvPr>
          <p:cNvSpPr txBox="1">
            <a:spLocks noChangeArrowheads="1"/>
          </p:cNvSpPr>
          <p:nvPr/>
        </p:nvSpPr>
        <p:spPr bwMode="auto">
          <a:xfrm>
            <a:off x="2133600" y="3657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注意：先序、中序、后序遍历是递归定义的，即在其子树中亦按上述规律进行遍历。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6E2255DA-BC74-40EA-9A9B-41178A35F583}"/>
              </a:ext>
            </a:extLst>
          </p:cNvPr>
          <p:cNvSpPr txBox="1">
            <a:spLocks noChangeArrowheads="1"/>
          </p:cNvSpPr>
          <p:nvPr/>
        </p:nvSpPr>
        <p:spPr bwMode="auto">
          <a:xfrm>
            <a:off x="21336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三种遍历方法的递归定义：</a:t>
            </a:r>
          </a:p>
        </p:txBody>
      </p:sp>
      <p:sp>
        <p:nvSpPr>
          <p:cNvPr id="37891" name="Text Box 3">
            <a:extLst>
              <a:ext uri="{FF2B5EF4-FFF2-40B4-BE49-F238E27FC236}">
                <a16:creationId xmlns:a16="http://schemas.microsoft.com/office/drawing/2014/main" id="{E2740106-CE5B-4314-B950-D61B88C93FB8}"/>
              </a:ext>
            </a:extLst>
          </p:cNvPr>
          <p:cNvSpPr txBox="1">
            <a:spLocks noChangeArrowheads="1"/>
          </p:cNvSpPr>
          <p:nvPr/>
        </p:nvSpPr>
        <p:spPr bwMode="auto">
          <a:xfrm>
            <a:off x="2133600" y="1676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先序遍历（</a:t>
            </a:r>
            <a:r>
              <a:rPr lang="en-US" altLang="zh-CN" sz="2800">
                <a:solidFill>
                  <a:srgbClr val="D842CD"/>
                </a:solidFill>
              </a:rPr>
              <a:t>DLR</a:t>
            </a:r>
            <a:r>
              <a:rPr lang="zh-CN" altLang="en-US" sz="2800">
                <a:solidFill>
                  <a:srgbClr val="D842CD"/>
                </a:solidFill>
              </a:rPr>
              <a:t>）操作过程：</a:t>
            </a:r>
          </a:p>
        </p:txBody>
      </p:sp>
      <p:sp>
        <p:nvSpPr>
          <p:cNvPr id="37892" name="Text Box 4">
            <a:extLst>
              <a:ext uri="{FF2B5EF4-FFF2-40B4-BE49-F238E27FC236}">
                <a16:creationId xmlns:a16="http://schemas.microsoft.com/office/drawing/2014/main" id="{5378E85E-C1AA-4F51-A0BF-9C6A1CB6C1DF}"/>
              </a:ext>
            </a:extLst>
          </p:cNvPr>
          <p:cNvSpPr txBox="1">
            <a:spLocks noChangeArrowheads="1"/>
          </p:cNvSpPr>
          <p:nvPr/>
        </p:nvSpPr>
        <p:spPr bwMode="auto">
          <a:xfrm>
            <a:off x="2133600" y="2667001"/>
            <a:ext cx="8305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若二叉树为空，则空操作，否则依次执行如下操作：</a:t>
            </a:r>
          </a:p>
          <a:p>
            <a:pPr>
              <a:spcBef>
                <a:spcPct val="50000"/>
              </a:spcBef>
            </a:pPr>
            <a:r>
              <a:rPr lang="zh-CN" altLang="en-US" sz="2800"/>
              <a:t>（</a:t>
            </a:r>
            <a:r>
              <a:rPr lang="en-US" altLang="zh-CN" sz="2800"/>
              <a:t>1</a:t>
            </a:r>
            <a:r>
              <a:rPr lang="zh-CN" altLang="en-US" sz="2800"/>
              <a:t>）访问根结点；</a:t>
            </a:r>
          </a:p>
          <a:p>
            <a:pPr>
              <a:spcBef>
                <a:spcPct val="50000"/>
              </a:spcBef>
            </a:pPr>
            <a:r>
              <a:rPr lang="zh-CN" altLang="en-US" sz="2800"/>
              <a:t>（</a:t>
            </a:r>
            <a:r>
              <a:rPr lang="en-US" altLang="zh-CN" sz="2800"/>
              <a:t>2</a:t>
            </a:r>
            <a:r>
              <a:rPr lang="zh-CN" altLang="en-US" sz="2800"/>
              <a:t>）按先序遍历左子树；</a:t>
            </a:r>
          </a:p>
          <a:p>
            <a:pPr>
              <a:spcBef>
                <a:spcPct val="50000"/>
              </a:spcBef>
            </a:pPr>
            <a:r>
              <a:rPr lang="zh-CN" altLang="en-US" sz="2800"/>
              <a:t>（</a:t>
            </a:r>
            <a:r>
              <a:rPr lang="en-US" altLang="zh-CN" sz="2800"/>
              <a:t>3</a:t>
            </a:r>
            <a:r>
              <a:rPr lang="zh-CN" altLang="en-US" sz="2800"/>
              <a:t>）按先序遍历右子树。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3E0831BC-C0CD-4814-AACF-F2F89C4DB844}"/>
              </a:ext>
            </a:extLst>
          </p:cNvPr>
          <p:cNvSpPr txBox="1">
            <a:spLocks noChangeArrowheads="1"/>
          </p:cNvSpPr>
          <p:nvPr/>
        </p:nvSpPr>
        <p:spPr bwMode="auto">
          <a:xfrm>
            <a:off x="2209800" y="2590801"/>
            <a:ext cx="83058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若二叉树为空，则空操作，否则依次执行如下操作：</a:t>
            </a:r>
          </a:p>
          <a:p>
            <a:pPr>
              <a:spcBef>
                <a:spcPct val="50000"/>
              </a:spcBef>
            </a:pPr>
            <a:r>
              <a:rPr lang="zh-CN" altLang="en-US" sz="2800"/>
              <a:t>（</a:t>
            </a:r>
            <a:r>
              <a:rPr lang="en-US" altLang="zh-CN" sz="2800"/>
              <a:t>1</a:t>
            </a:r>
            <a:r>
              <a:rPr lang="zh-CN" altLang="en-US" sz="2800"/>
              <a:t>）按中序遍历左子树；</a:t>
            </a:r>
          </a:p>
          <a:p>
            <a:pPr>
              <a:spcBef>
                <a:spcPct val="50000"/>
              </a:spcBef>
            </a:pPr>
            <a:r>
              <a:rPr lang="zh-CN" altLang="en-US" sz="2800"/>
              <a:t>（</a:t>
            </a:r>
            <a:r>
              <a:rPr lang="en-US" altLang="zh-CN" sz="2800"/>
              <a:t>2</a:t>
            </a:r>
            <a:r>
              <a:rPr lang="zh-CN" altLang="en-US" sz="2800"/>
              <a:t>）访问根结点；</a:t>
            </a:r>
          </a:p>
          <a:p>
            <a:pPr>
              <a:spcBef>
                <a:spcPct val="50000"/>
              </a:spcBef>
            </a:pPr>
            <a:r>
              <a:rPr lang="zh-CN" altLang="en-US" sz="2800"/>
              <a:t>（</a:t>
            </a:r>
            <a:r>
              <a:rPr lang="en-US" altLang="zh-CN" sz="2800"/>
              <a:t>3</a:t>
            </a:r>
            <a:r>
              <a:rPr lang="zh-CN" altLang="en-US" sz="2800"/>
              <a:t>）按中序遍历右子树。</a:t>
            </a:r>
          </a:p>
          <a:p>
            <a:pPr>
              <a:spcBef>
                <a:spcPct val="50000"/>
              </a:spcBef>
            </a:pPr>
            <a:endParaRPr lang="en-US" altLang="zh-CN" sz="2800"/>
          </a:p>
        </p:txBody>
      </p:sp>
      <p:sp>
        <p:nvSpPr>
          <p:cNvPr id="38915" name="Text Box 3">
            <a:extLst>
              <a:ext uri="{FF2B5EF4-FFF2-40B4-BE49-F238E27FC236}">
                <a16:creationId xmlns:a16="http://schemas.microsoft.com/office/drawing/2014/main" id="{9FD0712E-868B-48E9-8A95-A853B0570D9F}"/>
              </a:ext>
            </a:extLst>
          </p:cNvPr>
          <p:cNvSpPr txBox="1">
            <a:spLocks noChangeArrowheads="1"/>
          </p:cNvSpPr>
          <p:nvPr/>
        </p:nvSpPr>
        <p:spPr bwMode="auto">
          <a:xfrm>
            <a:off x="2133600" y="1676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中序遍历（</a:t>
            </a:r>
            <a:r>
              <a:rPr lang="en-US" altLang="zh-CN" sz="2800">
                <a:solidFill>
                  <a:srgbClr val="D842CD"/>
                </a:solidFill>
              </a:rPr>
              <a:t>LDR</a:t>
            </a:r>
            <a:r>
              <a:rPr lang="zh-CN" altLang="en-US" sz="2800">
                <a:solidFill>
                  <a:srgbClr val="D842CD"/>
                </a:solidFill>
              </a:rPr>
              <a:t>）操作过程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27997488-4F26-4B5B-BFEB-176AB3D1F596}"/>
              </a:ext>
            </a:extLst>
          </p:cNvPr>
          <p:cNvSpPr txBox="1">
            <a:spLocks noChangeArrowheads="1"/>
          </p:cNvSpPr>
          <p:nvPr/>
        </p:nvSpPr>
        <p:spPr bwMode="auto">
          <a:xfrm>
            <a:off x="2209800" y="15240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后序遍历（</a:t>
            </a:r>
            <a:r>
              <a:rPr lang="en-US" altLang="zh-CN" sz="2800">
                <a:solidFill>
                  <a:srgbClr val="D842CD"/>
                </a:solidFill>
              </a:rPr>
              <a:t>LRD</a:t>
            </a:r>
            <a:r>
              <a:rPr lang="zh-CN" altLang="en-US" sz="2800">
                <a:solidFill>
                  <a:srgbClr val="D842CD"/>
                </a:solidFill>
              </a:rPr>
              <a:t>）操作过程：</a:t>
            </a:r>
          </a:p>
        </p:txBody>
      </p:sp>
      <p:sp>
        <p:nvSpPr>
          <p:cNvPr id="39939" name="Text Box 3">
            <a:extLst>
              <a:ext uri="{FF2B5EF4-FFF2-40B4-BE49-F238E27FC236}">
                <a16:creationId xmlns:a16="http://schemas.microsoft.com/office/drawing/2014/main" id="{24CB8E6C-E0FC-490E-9347-2D32401B1401}"/>
              </a:ext>
            </a:extLst>
          </p:cNvPr>
          <p:cNvSpPr txBox="1">
            <a:spLocks noChangeArrowheads="1"/>
          </p:cNvSpPr>
          <p:nvPr/>
        </p:nvSpPr>
        <p:spPr bwMode="auto">
          <a:xfrm>
            <a:off x="2133600" y="2590801"/>
            <a:ext cx="82296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若二叉树为空，则空操作，否则依次执行如下操作：</a:t>
            </a:r>
          </a:p>
          <a:p>
            <a:pPr>
              <a:spcBef>
                <a:spcPct val="50000"/>
              </a:spcBef>
            </a:pPr>
            <a:r>
              <a:rPr lang="zh-CN" altLang="en-US" sz="2800"/>
              <a:t>（</a:t>
            </a:r>
            <a:r>
              <a:rPr lang="en-US" altLang="zh-CN" sz="2800"/>
              <a:t>1</a:t>
            </a:r>
            <a:r>
              <a:rPr lang="zh-CN" altLang="en-US" sz="2800"/>
              <a:t>）按后序遍历左子树；</a:t>
            </a:r>
          </a:p>
          <a:p>
            <a:pPr>
              <a:spcBef>
                <a:spcPct val="50000"/>
              </a:spcBef>
            </a:pPr>
            <a:r>
              <a:rPr lang="zh-CN" altLang="en-US" sz="2800"/>
              <a:t>（</a:t>
            </a:r>
            <a:r>
              <a:rPr lang="en-US" altLang="zh-CN" sz="2800"/>
              <a:t>2</a:t>
            </a:r>
            <a:r>
              <a:rPr lang="zh-CN" altLang="en-US" sz="2800"/>
              <a:t>）按后序遍历右子树；</a:t>
            </a:r>
          </a:p>
          <a:p>
            <a:pPr>
              <a:spcBef>
                <a:spcPct val="50000"/>
              </a:spcBef>
            </a:pPr>
            <a:r>
              <a:rPr lang="zh-CN" altLang="en-US" sz="2800"/>
              <a:t>（</a:t>
            </a:r>
            <a:r>
              <a:rPr lang="en-US" altLang="zh-CN" sz="2800"/>
              <a:t>3</a:t>
            </a:r>
            <a:r>
              <a:rPr lang="zh-CN" altLang="en-US" sz="2800"/>
              <a:t>）访问根结点。</a:t>
            </a:r>
          </a:p>
          <a:p>
            <a:pPr>
              <a:spcBef>
                <a:spcPct val="50000"/>
              </a:spcBef>
            </a:pPr>
            <a:endParaRPr lang="en-US" altLang="zh-CN" sz="2800"/>
          </a:p>
        </p:txBody>
      </p:sp>
      <p:sp>
        <p:nvSpPr>
          <p:cNvPr id="39940" name="Rectangle 4">
            <a:extLst>
              <a:ext uri="{FF2B5EF4-FFF2-40B4-BE49-F238E27FC236}">
                <a16:creationId xmlns:a16="http://schemas.microsoft.com/office/drawing/2014/main" id="{543C7362-B67B-4714-BD30-C3197892D313}"/>
              </a:ext>
            </a:extLst>
          </p:cNvPr>
          <p:cNvSpPr>
            <a:spLocks noGrp="1" noChangeArrowheads="1"/>
          </p:cNvSpPr>
          <p:nvPr>
            <p:ph type="title" idx="4294967295"/>
          </p:nvPr>
        </p:nvSpPr>
        <p:spPr>
          <a:xfrm>
            <a:off x="1828800" y="838200"/>
            <a:ext cx="10363200" cy="1143000"/>
          </a:xfrm>
        </p:spPr>
        <p:txBody>
          <a:bodyPr/>
          <a:lstStyle/>
          <a:p>
            <a:r>
              <a:rPr lang="en-US" altLang="zh-CN"/>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a:extLst>
              <a:ext uri="{FF2B5EF4-FFF2-40B4-BE49-F238E27FC236}">
                <a16:creationId xmlns:a16="http://schemas.microsoft.com/office/drawing/2014/main" id="{3EBA22C9-EEA0-4F57-AA5A-4CEC784FD71C}"/>
              </a:ext>
            </a:extLst>
          </p:cNvPr>
          <p:cNvSpPr txBox="1">
            <a:spLocks noChangeArrowheads="1"/>
          </p:cNvSpPr>
          <p:nvPr/>
        </p:nvSpPr>
        <p:spPr bwMode="auto">
          <a:xfrm>
            <a:off x="2057400" y="914400"/>
            <a:ext cx="84582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对于如下图的二叉树，其先序、中序、后序遍历的序列为：</a:t>
            </a:r>
          </a:p>
          <a:p>
            <a:pPr>
              <a:spcBef>
                <a:spcPct val="50000"/>
              </a:spcBef>
            </a:pPr>
            <a:r>
              <a:rPr lang="zh-CN" altLang="en-US" sz="2800">
                <a:solidFill>
                  <a:srgbClr val="6C981E"/>
                </a:solidFill>
              </a:rPr>
              <a:t>先序遍历： </a:t>
            </a:r>
            <a:r>
              <a:rPr lang="en-US" altLang="zh-CN" sz="2800">
                <a:solidFill>
                  <a:srgbClr val="6C981E"/>
                </a:solidFill>
              </a:rPr>
              <a:t>A</a:t>
            </a:r>
            <a:r>
              <a:rPr lang="zh-CN" altLang="en-US" sz="2800">
                <a:solidFill>
                  <a:srgbClr val="6C981E"/>
                </a:solidFill>
              </a:rPr>
              <a:t>、</a:t>
            </a:r>
            <a:r>
              <a:rPr lang="en-US" altLang="zh-CN" sz="2800">
                <a:solidFill>
                  <a:srgbClr val="6C981E"/>
                </a:solidFill>
              </a:rPr>
              <a:t>B</a:t>
            </a:r>
            <a:r>
              <a:rPr lang="zh-CN" altLang="en-US" sz="2800">
                <a:solidFill>
                  <a:srgbClr val="6C981E"/>
                </a:solidFill>
              </a:rPr>
              <a:t>、</a:t>
            </a:r>
            <a:r>
              <a:rPr lang="en-US" altLang="zh-CN" sz="2800">
                <a:solidFill>
                  <a:srgbClr val="6C981E"/>
                </a:solidFill>
              </a:rPr>
              <a:t>D</a:t>
            </a:r>
            <a:r>
              <a:rPr lang="zh-CN" altLang="en-US" sz="2800">
                <a:solidFill>
                  <a:srgbClr val="6C981E"/>
                </a:solidFill>
              </a:rPr>
              <a:t>、</a:t>
            </a:r>
            <a:r>
              <a:rPr lang="en-US" altLang="zh-CN" sz="2800">
                <a:solidFill>
                  <a:srgbClr val="6C981E"/>
                </a:solidFill>
              </a:rPr>
              <a:t>F</a:t>
            </a:r>
            <a:r>
              <a:rPr lang="zh-CN" altLang="en-US" sz="2800">
                <a:solidFill>
                  <a:srgbClr val="6C981E"/>
                </a:solidFill>
              </a:rPr>
              <a:t>、</a:t>
            </a:r>
            <a:r>
              <a:rPr lang="en-US" altLang="zh-CN" sz="2800">
                <a:solidFill>
                  <a:srgbClr val="6C981E"/>
                </a:solidFill>
              </a:rPr>
              <a:t>G</a:t>
            </a:r>
            <a:r>
              <a:rPr lang="zh-CN" altLang="en-US" sz="2800">
                <a:solidFill>
                  <a:srgbClr val="6C981E"/>
                </a:solidFill>
              </a:rPr>
              <a:t>、</a:t>
            </a:r>
            <a:r>
              <a:rPr lang="en-US" altLang="zh-CN" sz="2800">
                <a:solidFill>
                  <a:srgbClr val="6C981E"/>
                </a:solidFill>
              </a:rPr>
              <a:t>C</a:t>
            </a:r>
            <a:r>
              <a:rPr lang="zh-CN" altLang="en-US" sz="2800">
                <a:solidFill>
                  <a:srgbClr val="6C981E"/>
                </a:solidFill>
              </a:rPr>
              <a:t>、</a:t>
            </a:r>
            <a:r>
              <a:rPr lang="en-US" altLang="zh-CN" sz="2800">
                <a:solidFill>
                  <a:srgbClr val="6C981E"/>
                </a:solidFill>
              </a:rPr>
              <a:t>E</a:t>
            </a:r>
            <a:r>
              <a:rPr lang="zh-CN" altLang="en-US" sz="2800">
                <a:solidFill>
                  <a:srgbClr val="6C981E"/>
                </a:solidFill>
              </a:rPr>
              <a:t>、</a:t>
            </a:r>
            <a:r>
              <a:rPr lang="en-US" altLang="zh-CN" sz="2800">
                <a:solidFill>
                  <a:srgbClr val="6C981E"/>
                </a:solidFill>
              </a:rPr>
              <a:t>H </a:t>
            </a:r>
            <a:r>
              <a:rPr lang="zh-CN" altLang="en-US" sz="2800">
                <a:solidFill>
                  <a:srgbClr val="6C981E"/>
                </a:solidFill>
              </a:rPr>
              <a:t>。</a:t>
            </a:r>
          </a:p>
          <a:p>
            <a:pPr>
              <a:spcBef>
                <a:spcPct val="50000"/>
              </a:spcBef>
            </a:pPr>
            <a:r>
              <a:rPr lang="zh-CN" altLang="en-US" sz="2800">
                <a:solidFill>
                  <a:srgbClr val="6C981E"/>
                </a:solidFill>
              </a:rPr>
              <a:t>中序遍历： </a:t>
            </a:r>
            <a:r>
              <a:rPr lang="en-US" altLang="zh-CN" sz="2800">
                <a:solidFill>
                  <a:srgbClr val="6C981E"/>
                </a:solidFill>
              </a:rPr>
              <a:t>B</a:t>
            </a:r>
            <a:r>
              <a:rPr lang="zh-CN" altLang="en-US" sz="2800">
                <a:solidFill>
                  <a:srgbClr val="6C981E"/>
                </a:solidFill>
              </a:rPr>
              <a:t>、</a:t>
            </a:r>
            <a:r>
              <a:rPr lang="en-US" altLang="zh-CN" sz="2800">
                <a:solidFill>
                  <a:srgbClr val="6C981E"/>
                </a:solidFill>
              </a:rPr>
              <a:t>F</a:t>
            </a:r>
            <a:r>
              <a:rPr lang="zh-CN" altLang="en-US" sz="2800">
                <a:solidFill>
                  <a:srgbClr val="6C981E"/>
                </a:solidFill>
              </a:rPr>
              <a:t>、</a:t>
            </a:r>
            <a:r>
              <a:rPr lang="en-US" altLang="zh-CN" sz="2800">
                <a:solidFill>
                  <a:srgbClr val="6C981E"/>
                </a:solidFill>
              </a:rPr>
              <a:t>D</a:t>
            </a:r>
            <a:r>
              <a:rPr lang="zh-CN" altLang="en-US" sz="2800">
                <a:solidFill>
                  <a:srgbClr val="6C981E"/>
                </a:solidFill>
              </a:rPr>
              <a:t>、</a:t>
            </a:r>
            <a:r>
              <a:rPr lang="en-US" altLang="zh-CN" sz="2800">
                <a:solidFill>
                  <a:srgbClr val="6C981E"/>
                </a:solidFill>
              </a:rPr>
              <a:t>G</a:t>
            </a:r>
            <a:r>
              <a:rPr lang="zh-CN" altLang="en-US" sz="2800">
                <a:solidFill>
                  <a:srgbClr val="6C981E"/>
                </a:solidFill>
              </a:rPr>
              <a:t>、</a:t>
            </a:r>
            <a:r>
              <a:rPr lang="en-US" altLang="zh-CN" sz="2800">
                <a:solidFill>
                  <a:srgbClr val="6C981E"/>
                </a:solidFill>
              </a:rPr>
              <a:t>A</a:t>
            </a:r>
            <a:r>
              <a:rPr lang="zh-CN" altLang="en-US" sz="2800">
                <a:solidFill>
                  <a:srgbClr val="6C981E"/>
                </a:solidFill>
              </a:rPr>
              <a:t>、</a:t>
            </a:r>
            <a:r>
              <a:rPr lang="en-US" altLang="zh-CN" sz="2800">
                <a:solidFill>
                  <a:srgbClr val="6C981E"/>
                </a:solidFill>
              </a:rPr>
              <a:t>C</a:t>
            </a:r>
            <a:r>
              <a:rPr lang="zh-CN" altLang="en-US" sz="2800">
                <a:solidFill>
                  <a:srgbClr val="6C981E"/>
                </a:solidFill>
              </a:rPr>
              <a:t>、</a:t>
            </a:r>
            <a:r>
              <a:rPr lang="en-US" altLang="zh-CN" sz="2800">
                <a:solidFill>
                  <a:srgbClr val="6C981E"/>
                </a:solidFill>
              </a:rPr>
              <a:t>E</a:t>
            </a:r>
            <a:r>
              <a:rPr lang="zh-CN" altLang="en-US" sz="2800">
                <a:solidFill>
                  <a:srgbClr val="6C981E"/>
                </a:solidFill>
              </a:rPr>
              <a:t>、</a:t>
            </a:r>
            <a:r>
              <a:rPr lang="en-US" altLang="zh-CN" sz="2800">
                <a:solidFill>
                  <a:srgbClr val="6C981E"/>
                </a:solidFill>
              </a:rPr>
              <a:t>H </a:t>
            </a:r>
            <a:r>
              <a:rPr lang="zh-CN" altLang="en-US" sz="2800">
                <a:solidFill>
                  <a:srgbClr val="6C981E"/>
                </a:solidFill>
              </a:rPr>
              <a:t>。</a:t>
            </a:r>
          </a:p>
          <a:p>
            <a:pPr>
              <a:spcBef>
                <a:spcPct val="50000"/>
              </a:spcBef>
            </a:pPr>
            <a:r>
              <a:rPr lang="zh-CN" altLang="en-US" sz="2800">
                <a:solidFill>
                  <a:srgbClr val="6C981E"/>
                </a:solidFill>
              </a:rPr>
              <a:t>后序遍历： </a:t>
            </a:r>
            <a:r>
              <a:rPr lang="en-US" altLang="zh-CN" sz="2800">
                <a:solidFill>
                  <a:srgbClr val="6C981E"/>
                </a:solidFill>
              </a:rPr>
              <a:t>F</a:t>
            </a:r>
            <a:r>
              <a:rPr lang="zh-CN" altLang="en-US" sz="2800">
                <a:solidFill>
                  <a:srgbClr val="6C981E"/>
                </a:solidFill>
              </a:rPr>
              <a:t>、</a:t>
            </a:r>
            <a:r>
              <a:rPr lang="en-US" altLang="zh-CN" sz="2800">
                <a:solidFill>
                  <a:srgbClr val="6C981E"/>
                </a:solidFill>
              </a:rPr>
              <a:t>G</a:t>
            </a:r>
            <a:r>
              <a:rPr lang="zh-CN" altLang="en-US" sz="2800">
                <a:solidFill>
                  <a:srgbClr val="6C981E"/>
                </a:solidFill>
              </a:rPr>
              <a:t>、</a:t>
            </a:r>
            <a:r>
              <a:rPr lang="en-US" altLang="zh-CN" sz="2800">
                <a:solidFill>
                  <a:srgbClr val="6C981E"/>
                </a:solidFill>
              </a:rPr>
              <a:t>D</a:t>
            </a:r>
            <a:r>
              <a:rPr lang="zh-CN" altLang="en-US" sz="2800">
                <a:solidFill>
                  <a:srgbClr val="6C981E"/>
                </a:solidFill>
              </a:rPr>
              <a:t>、</a:t>
            </a:r>
            <a:r>
              <a:rPr lang="en-US" altLang="zh-CN" sz="2800">
                <a:solidFill>
                  <a:srgbClr val="6C981E"/>
                </a:solidFill>
              </a:rPr>
              <a:t>B</a:t>
            </a:r>
            <a:r>
              <a:rPr lang="zh-CN" altLang="en-US" sz="2800">
                <a:solidFill>
                  <a:srgbClr val="6C981E"/>
                </a:solidFill>
              </a:rPr>
              <a:t>、</a:t>
            </a:r>
            <a:r>
              <a:rPr lang="en-US" altLang="zh-CN" sz="2800">
                <a:solidFill>
                  <a:srgbClr val="6C981E"/>
                </a:solidFill>
              </a:rPr>
              <a:t>H</a:t>
            </a:r>
            <a:r>
              <a:rPr lang="zh-CN" altLang="en-US" sz="2800">
                <a:solidFill>
                  <a:srgbClr val="6C981E"/>
                </a:solidFill>
              </a:rPr>
              <a:t>、</a:t>
            </a:r>
            <a:r>
              <a:rPr lang="en-US" altLang="zh-CN" sz="2800">
                <a:solidFill>
                  <a:srgbClr val="6C981E"/>
                </a:solidFill>
              </a:rPr>
              <a:t>E</a:t>
            </a:r>
            <a:r>
              <a:rPr lang="zh-CN" altLang="en-US" sz="2800">
                <a:solidFill>
                  <a:srgbClr val="6C981E"/>
                </a:solidFill>
              </a:rPr>
              <a:t>、</a:t>
            </a:r>
            <a:r>
              <a:rPr lang="en-US" altLang="zh-CN" sz="2800">
                <a:solidFill>
                  <a:srgbClr val="6C981E"/>
                </a:solidFill>
              </a:rPr>
              <a:t>C</a:t>
            </a:r>
            <a:r>
              <a:rPr lang="zh-CN" altLang="en-US" sz="2800">
                <a:solidFill>
                  <a:srgbClr val="6C981E"/>
                </a:solidFill>
              </a:rPr>
              <a:t>、</a:t>
            </a:r>
            <a:r>
              <a:rPr lang="en-US" altLang="zh-CN" sz="2800">
                <a:solidFill>
                  <a:srgbClr val="6C981E"/>
                </a:solidFill>
              </a:rPr>
              <a:t>A </a:t>
            </a:r>
            <a:r>
              <a:rPr lang="zh-CN" altLang="en-US" sz="2800">
                <a:solidFill>
                  <a:srgbClr val="6C981E"/>
                </a:solidFill>
              </a:rPr>
              <a:t>。 </a:t>
            </a:r>
          </a:p>
        </p:txBody>
      </p:sp>
      <p:grpSp>
        <p:nvGrpSpPr>
          <p:cNvPr id="40981" name="Group 21">
            <a:extLst>
              <a:ext uri="{FF2B5EF4-FFF2-40B4-BE49-F238E27FC236}">
                <a16:creationId xmlns:a16="http://schemas.microsoft.com/office/drawing/2014/main" id="{3D59BD2B-7B2B-483E-B1E7-36D89B846FA8}"/>
              </a:ext>
            </a:extLst>
          </p:cNvPr>
          <p:cNvGrpSpPr>
            <a:grpSpLocks/>
          </p:cNvGrpSpPr>
          <p:nvPr/>
        </p:nvGrpSpPr>
        <p:grpSpPr bwMode="auto">
          <a:xfrm>
            <a:off x="3505200" y="4038600"/>
            <a:ext cx="3200400" cy="2209800"/>
            <a:chOff x="1248" y="2544"/>
            <a:chExt cx="2016" cy="1392"/>
          </a:xfrm>
        </p:grpSpPr>
        <p:sp>
          <p:nvSpPr>
            <p:cNvPr id="40964" name="Oval 4">
              <a:extLst>
                <a:ext uri="{FF2B5EF4-FFF2-40B4-BE49-F238E27FC236}">
                  <a16:creationId xmlns:a16="http://schemas.microsoft.com/office/drawing/2014/main" id="{E096DFC0-8EDD-42F8-8C6D-B96D8314445A}"/>
                </a:ext>
              </a:extLst>
            </p:cNvPr>
            <p:cNvSpPr>
              <a:spLocks noChangeArrowheads="1"/>
            </p:cNvSpPr>
            <p:nvPr/>
          </p:nvSpPr>
          <p:spPr bwMode="auto">
            <a:xfrm>
              <a:off x="1824"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40965" name="Oval 5">
              <a:extLst>
                <a:ext uri="{FF2B5EF4-FFF2-40B4-BE49-F238E27FC236}">
                  <a16:creationId xmlns:a16="http://schemas.microsoft.com/office/drawing/2014/main" id="{DA326D0E-119E-4D18-8900-B33B6DA624BD}"/>
                </a:ext>
              </a:extLst>
            </p:cNvPr>
            <p:cNvSpPr>
              <a:spLocks noChangeArrowheads="1"/>
            </p:cNvSpPr>
            <p:nvPr/>
          </p:nvSpPr>
          <p:spPr bwMode="auto">
            <a:xfrm>
              <a:off x="1344"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40966" name="Oval 6">
              <a:extLst>
                <a:ext uri="{FF2B5EF4-FFF2-40B4-BE49-F238E27FC236}">
                  <a16:creationId xmlns:a16="http://schemas.microsoft.com/office/drawing/2014/main" id="{F048A2C9-8DEC-462D-B258-7E705E992112}"/>
                </a:ext>
              </a:extLst>
            </p:cNvPr>
            <p:cNvSpPr>
              <a:spLocks noChangeArrowheads="1"/>
            </p:cNvSpPr>
            <p:nvPr/>
          </p:nvSpPr>
          <p:spPr bwMode="auto">
            <a:xfrm>
              <a:off x="2304"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40967" name="Oval 7">
              <a:extLst>
                <a:ext uri="{FF2B5EF4-FFF2-40B4-BE49-F238E27FC236}">
                  <a16:creationId xmlns:a16="http://schemas.microsoft.com/office/drawing/2014/main" id="{5C729371-E83D-49C9-ADA1-D6AB20FF2FEC}"/>
                </a:ext>
              </a:extLst>
            </p:cNvPr>
            <p:cNvSpPr>
              <a:spLocks noChangeArrowheads="1"/>
            </p:cNvSpPr>
            <p:nvPr/>
          </p:nvSpPr>
          <p:spPr bwMode="auto">
            <a:xfrm>
              <a:off x="1584"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40968" name="Oval 8">
              <a:extLst>
                <a:ext uri="{FF2B5EF4-FFF2-40B4-BE49-F238E27FC236}">
                  <a16:creationId xmlns:a16="http://schemas.microsoft.com/office/drawing/2014/main" id="{A2C9FD28-1AF6-4E7D-8129-02C15619B9F6}"/>
                </a:ext>
              </a:extLst>
            </p:cNvPr>
            <p:cNvSpPr>
              <a:spLocks noChangeArrowheads="1"/>
            </p:cNvSpPr>
            <p:nvPr/>
          </p:nvSpPr>
          <p:spPr bwMode="auto">
            <a:xfrm>
              <a:off x="1248" y="36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40969" name="Oval 9">
              <a:extLst>
                <a:ext uri="{FF2B5EF4-FFF2-40B4-BE49-F238E27FC236}">
                  <a16:creationId xmlns:a16="http://schemas.microsoft.com/office/drawing/2014/main" id="{83EC1E3B-9FA4-4633-8E38-822E48F7534D}"/>
                </a:ext>
              </a:extLst>
            </p:cNvPr>
            <p:cNvSpPr>
              <a:spLocks noChangeArrowheads="1"/>
            </p:cNvSpPr>
            <p:nvPr/>
          </p:nvSpPr>
          <p:spPr bwMode="auto">
            <a:xfrm>
              <a:off x="1920" y="36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40970" name="Oval 10">
              <a:extLst>
                <a:ext uri="{FF2B5EF4-FFF2-40B4-BE49-F238E27FC236}">
                  <a16:creationId xmlns:a16="http://schemas.microsoft.com/office/drawing/2014/main" id="{2B2AED1E-BB54-404E-8EE1-98E3CA3E4FC6}"/>
                </a:ext>
              </a:extLst>
            </p:cNvPr>
            <p:cNvSpPr>
              <a:spLocks noChangeArrowheads="1"/>
            </p:cNvSpPr>
            <p:nvPr/>
          </p:nvSpPr>
          <p:spPr bwMode="auto">
            <a:xfrm>
              <a:off x="2640"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40971" name="Oval 11">
              <a:extLst>
                <a:ext uri="{FF2B5EF4-FFF2-40B4-BE49-F238E27FC236}">
                  <a16:creationId xmlns:a16="http://schemas.microsoft.com/office/drawing/2014/main" id="{1A13DC12-32CD-4860-9CDF-04488D0E1FA4}"/>
                </a:ext>
              </a:extLst>
            </p:cNvPr>
            <p:cNvSpPr>
              <a:spLocks noChangeArrowheads="1"/>
            </p:cNvSpPr>
            <p:nvPr/>
          </p:nvSpPr>
          <p:spPr bwMode="auto">
            <a:xfrm>
              <a:off x="3024" y="36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40972" name="Line 12">
              <a:extLst>
                <a:ext uri="{FF2B5EF4-FFF2-40B4-BE49-F238E27FC236}">
                  <a16:creationId xmlns:a16="http://schemas.microsoft.com/office/drawing/2014/main" id="{894E2107-1058-4262-9F0F-E12B903E9615}"/>
                </a:ext>
              </a:extLst>
            </p:cNvPr>
            <p:cNvSpPr>
              <a:spLocks noChangeShapeType="1"/>
            </p:cNvSpPr>
            <p:nvPr/>
          </p:nvSpPr>
          <p:spPr bwMode="auto">
            <a:xfrm flipH="1">
              <a:off x="1584" y="2736"/>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3" name="Line 13">
              <a:extLst>
                <a:ext uri="{FF2B5EF4-FFF2-40B4-BE49-F238E27FC236}">
                  <a16:creationId xmlns:a16="http://schemas.microsoft.com/office/drawing/2014/main" id="{CF63BB6B-B1FC-4E8B-A3AA-A43D70A8C231}"/>
                </a:ext>
              </a:extLst>
            </p:cNvPr>
            <p:cNvSpPr>
              <a:spLocks noChangeShapeType="1"/>
            </p:cNvSpPr>
            <p:nvPr/>
          </p:nvSpPr>
          <p:spPr bwMode="auto">
            <a:xfrm>
              <a:off x="2064" y="2736"/>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4" name="Line 14">
              <a:extLst>
                <a:ext uri="{FF2B5EF4-FFF2-40B4-BE49-F238E27FC236}">
                  <a16:creationId xmlns:a16="http://schemas.microsoft.com/office/drawing/2014/main" id="{A6627636-A7F3-4C2F-ABB4-4316B5856490}"/>
                </a:ext>
              </a:extLst>
            </p:cNvPr>
            <p:cNvSpPr>
              <a:spLocks noChangeShapeType="1"/>
            </p:cNvSpPr>
            <p:nvPr/>
          </p:nvSpPr>
          <p:spPr bwMode="auto">
            <a:xfrm>
              <a:off x="1536" y="312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5" name="Line 15">
              <a:extLst>
                <a:ext uri="{FF2B5EF4-FFF2-40B4-BE49-F238E27FC236}">
                  <a16:creationId xmlns:a16="http://schemas.microsoft.com/office/drawing/2014/main" id="{FB5D70BB-113F-46FA-BC68-C715544D4B83}"/>
                </a:ext>
              </a:extLst>
            </p:cNvPr>
            <p:cNvSpPr>
              <a:spLocks noChangeShapeType="1"/>
            </p:cNvSpPr>
            <p:nvPr/>
          </p:nvSpPr>
          <p:spPr bwMode="auto">
            <a:xfrm flipH="1">
              <a:off x="1440" y="355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6" name="Line 16">
              <a:extLst>
                <a:ext uri="{FF2B5EF4-FFF2-40B4-BE49-F238E27FC236}">
                  <a16:creationId xmlns:a16="http://schemas.microsoft.com/office/drawing/2014/main" id="{968491D0-B16B-451A-9FA3-FCA389A05B9B}"/>
                </a:ext>
              </a:extLst>
            </p:cNvPr>
            <p:cNvSpPr>
              <a:spLocks noChangeShapeType="1"/>
            </p:cNvSpPr>
            <p:nvPr/>
          </p:nvSpPr>
          <p:spPr bwMode="auto">
            <a:xfrm>
              <a:off x="1776" y="3504"/>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9" name="Line 19">
              <a:extLst>
                <a:ext uri="{FF2B5EF4-FFF2-40B4-BE49-F238E27FC236}">
                  <a16:creationId xmlns:a16="http://schemas.microsoft.com/office/drawing/2014/main" id="{4A5AF902-C373-49E1-A5C0-9A9E86738A57}"/>
                </a:ext>
              </a:extLst>
            </p:cNvPr>
            <p:cNvSpPr>
              <a:spLocks noChangeShapeType="1"/>
            </p:cNvSpPr>
            <p:nvPr/>
          </p:nvSpPr>
          <p:spPr bwMode="auto">
            <a:xfrm>
              <a:off x="2880" y="350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0" name="Line 20">
              <a:extLst>
                <a:ext uri="{FF2B5EF4-FFF2-40B4-BE49-F238E27FC236}">
                  <a16:creationId xmlns:a16="http://schemas.microsoft.com/office/drawing/2014/main" id="{AE3EEFED-3FD8-489E-B4EE-CA4F464CBE60}"/>
                </a:ext>
              </a:extLst>
            </p:cNvPr>
            <p:cNvSpPr>
              <a:spLocks noChangeShapeType="1"/>
            </p:cNvSpPr>
            <p:nvPr/>
          </p:nvSpPr>
          <p:spPr bwMode="auto">
            <a:xfrm>
              <a:off x="2496" y="316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3E9CC469-6D94-4C7E-92AC-72BDC3AF2E82}"/>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以二叉链表作为存储结构，讨论二叉树的遍历算法</a:t>
            </a:r>
          </a:p>
        </p:txBody>
      </p:sp>
      <p:sp>
        <p:nvSpPr>
          <p:cNvPr id="41987" name="Text Box 3">
            <a:extLst>
              <a:ext uri="{FF2B5EF4-FFF2-40B4-BE49-F238E27FC236}">
                <a16:creationId xmlns:a16="http://schemas.microsoft.com/office/drawing/2014/main" id="{7F101B5B-AB9E-4F7D-855E-0155FDC99FE7}"/>
              </a:ext>
            </a:extLst>
          </p:cNvPr>
          <p:cNvSpPr txBox="1">
            <a:spLocks noChangeArrowheads="1"/>
          </p:cNvSpPr>
          <p:nvPr/>
        </p:nvSpPr>
        <p:spPr bwMode="auto">
          <a:xfrm>
            <a:off x="2057400" y="15240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42212"/>
                </a:solidFill>
              </a:rPr>
              <a:t>1) </a:t>
            </a:r>
            <a:r>
              <a:rPr lang="zh-CN" altLang="en-US" sz="2800">
                <a:solidFill>
                  <a:srgbClr val="F42212"/>
                </a:solidFill>
              </a:rPr>
              <a:t>先序遍历</a:t>
            </a:r>
          </a:p>
        </p:txBody>
      </p:sp>
      <p:sp>
        <p:nvSpPr>
          <p:cNvPr id="41988" name="Text Box 4">
            <a:extLst>
              <a:ext uri="{FF2B5EF4-FFF2-40B4-BE49-F238E27FC236}">
                <a16:creationId xmlns:a16="http://schemas.microsoft.com/office/drawing/2014/main" id="{2495DA57-67D0-491E-8F24-BAE51DD2875E}"/>
              </a:ext>
            </a:extLst>
          </p:cNvPr>
          <p:cNvSpPr txBox="1">
            <a:spLocks noChangeArrowheads="1"/>
          </p:cNvSpPr>
          <p:nvPr/>
        </p:nvSpPr>
        <p:spPr bwMode="auto">
          <a:xfrm>
            <a:off x="2057400" y="2057401"/>
            <a:ext cx="8382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void  PreOrder(</a:t>
            </a:r>
            <a:r>
              <a:rPr lang="en-US" altLang="zh-CN">
                <a:latin typeface="宋体" panose="02010600030101010101" pitchFamily="2" charset="-122"/>
              </a:rPr>
              <a:t>BiTree </a:t>
            </a:r>
            <a:r>
              <a:rPr lang="en-US" altLang="zh-CN"/>
              <a:t>root) </a:t>
            </a:r>
          </a:p>
          <a:p>
            <a:pPr algn="just">
              <a:spcBef>
                <a:spcPct val="50000"/>
              </a:spcBef>
            </a:pPr>
            <a:r>
              <a:rPr lang="en-US" altLang="zh-CN" sz="2000"/>
              <a:t>/*</a:t>
            </a:r>
            <a:r>
              <a:rPr lang="zh-CN" altLang="en-US" sz="2000"/>
              <a:t>先序遍历二叉树</a:t>
            </a:r>
            <a:r>
              <a:rPr lang="en-US" altLang="zh-CN" sz="2000"/>
              <a:t>, root</a:t>
            </a:r>
            <a:r>
              <a:rPr lang="zh-CN" altLang="en-US" sz="2000"/>
              <a:t>为指向二叉树</a:t>
            </a:r>
            <a:r>
              <a:rPr lang="en-US" altLang="zh-CN" sz="2000"/>
              <a:t>(</a:t>
            </a:r>
            <a:r>
              <a:rPr lang="zh-CN" altLang="en-US" sz="2000"/>
              <a:t>或某一子树</a:t>
            </a:r>
            <a:r>
              <a:rPr lang="en-US" altLang="zh-CN" sz="2000"/>
              <a:t>)</a:t>
            </a:r>
            <a:r>
              <a:rPr lang="zh-CN" altLang="en-US" sz="2000"/>
              <a:t>根结点的指针*</a:t>
            </a:r>
            <a:r>
              <a:rPr lang="en-US" altLang="zh-CN" sz="2000"/>
              <a:t>/</a:t>
            </a:r>
          </a:p>
          <a:p>
            <a:pPr algn="just">
              <a:spcBef>
                <a:spcPct val="50000"/>
              </a:spcBef>
            </a:pPr>
            <a:r>
              <a:rPr lang="en-US" altLang="zh-CN"/>
              <a:t>{	if (root!=NULL)</a:t>
            </a:r>
          </a:p>
          <a:p>
            <a:pPr algn="just">
              <a:spcBef>
                <a:spcPct val="50000"/>
              </a:spcBef>
            </a:pPr>
            <a:r>
              <a:rPr lang="en-US" altLang="zh-CN"/>
              <a:t>	{Visit(root -&gt;data);  /*</a:t>
            </a:r>
            <a:r>
              <a:rPr lang="zh-CN" altLang="en-US"/>
              <a:t>访问根结点*</a:t>
            </a:r>
            <a:r>
              <a:rPr lang="en-US" altLang="zh-CN"/>
              <a:t>/</a:t>
            </a:r>
          </a:p>
          <a:p>
            <a:pPr algn="just">
              <a:spcBef>
                <a:spcPct val="50000"/>
              </a:spcBef>
            </a:pPr>
            <a:r>
              <a:rPr lang="en-US" altLang="zh-CN"/>
              <a:t>	  PreOrder(root -&gt;LChild);  /*</a:t>
            </a:r>
            <a:r>
              <a:rPr lang="zh-CN" altLang="en-US"/>
              <a:t>先序遍历左子树*</a:t>
            </a:r>
            <a:r>
              <a:rPr lang="en-US" altLang="zh-CN"/>
              <a:t>/</a:t>
            </a:r>
          </a:p>
          <a:p>
            <a:pPr algn="just">
              <a:spcBef>
                <a:spcPct val="50000"/>
              </a:spcBef>
            </a:pPr>
            <a:r>
              <a:rPr lang="en-US" altLang="zh-CN"/>
              <a:t>	  PreOrder(root -&gt;RChild);  /*</a:t>
            </a:r>
            <a:r>
              <a:rPr lang="zh-CN" altLang="en-US"/>
              <a:t>先序遍历右子树*</a:t>
            </a:r>
            <a:r>
              <a:rPr lang="en-US" altLang="zh-CN"/>
              <a:t>/</a:t>
            </a:r>
          </a:p>
          <a:p>
            <a:pPr algn="just">
              <a:spcBef>
                <a:spcPct val="50000"/>
              </a:spcBef>
            </a:pPr>
            <a:r>
              <a:rPr lang="en-US" altLang="zh-CN"/>
              <a:t>	}</a:t>
            </a:r>
          </a:p>
          <a:p>
            <a:pPr>
              <a:spcBef>
                <a:spcPct val="50000"/>
              </a:spcBef>
            </a:pPr>
            <a:r>
              <a:rPr lang="en-US" altLang="zh-CN"/>
              <a:t>   }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42C8FE93-4FF4-4564-838A-1EA0EE0EC095}"/>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42212"/>
                </a:solidFill>
              </a:rPr>
              <a:t>2) </a:t>
            </a:r>
            <a:r>
              <a:rPr lang="zh-CN" altLang="en-US" sz="2800">
                <a:solidFill>
                  <a:srgbClr val="F42212"/>
                </a:solidFill>
              </a:rPr>
              <a:t>中序遍历</a:t>
            </a:r>
          </a:p>
        </p:txBody>
      </p:sp>
      <p:sp>
        <p:nvSpPr>
          <p:cNvPr id="43011" name="Text Box 3">
            <a:extLst>
              <a:ext uri="{FF2B5EF4-FFF2-40B4-BE49-F238E27FC236}">
                <a16:creationId xmlns:a16="http://schemas.microsoft.com/office/drawing/2014/main" id="{B56C4898-FFC9-48CF-A25C-80FD64FF3443}"/>
              </a:ext>
            </a:extLst>
          </p:cNvPr>
          <p:cNvSpPr txBox="1">
            <a:spLocks noChangeArrowheads="1"/>
          </p:cNvSpPr>
          <p:nvPr/>
        </p:nvSpPr>
        <p:spPr bwMode="auto">
          <a:xfrm>
            <a:off x="2057400" y="1524000"/>
            <a:ext cx="8305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void  InOrder(BiTree root)  </a:t>
            </a:r>
          </a:p>
          <a:p>
            <a:pPr algn="just">
              <a:spcBef>
                <a:spcPct val="50000"/>
              </a:spcBef>
            </a:pPr>
            <a:r>
              <a:rPr lang="en-US" altLang="zh-CN" sz="2000"/>
              <a:t>/*</a:t>
            </a:r>
            <a:r>
              <a:rPr lang="zh-CN" altLang="en-US" sz="2000"/>
              <a:t>中序遍历二叉树</a:t>
            </a:r>
            <a:r>
              <a:rPr lang="en-US" altLang="zh-CN" sz="2000"/>
              <a:t>, root</a:t>
            </a:r>
            <a:r>
              <a:rPr lang="zh-CN" altLang="en-US" sz="2000"/>
              <a:t>为指向二叉树</a:t>
            </a:r>
            <a:r>
              <a:rPr lang="en-US" altLang="zh-CN" sz="2000"/>
              <a:t>(</a:t>
            </a:r>
            <a:r>
              <a:rPr lang="zh-CN" altLang="en-US" sz="2000"/>
              <a:t>或某一子树</a:t>
            </a:r>
            <a:r>
              <a:rPr lang="en-US" altLang="zh-CN" sz="2000"/>
              <a:t>)</a:t>
            </a:r>
            <a:r>
              <a:rPr lang="zh-CN" altLang="en-US" sz="2000"/>
              <a:t>根结点的指针*</a:t>
            </a:r>
            <a:r>
              <a:rPr lang="en-US" altLang="zh-CN" sz="2000"/>
              <a:t>/</a:t>
            </a:r>
          </a:p>
          <a:p>
            <a:pPr algn="just">
              <a:spcBef>
                <a:spcPct val="50000"/>
              </a:spcBef>
            </a:pPr>
            <a:r>
              <a:rPr lang="en-US" altLang="zh-CN"/>
              <a:t>{	if (root!=NULL)</a:t>
            </a:r>
          </a:p>
          <a:p>
            <a:pPr algn="just">
              <a:spcBef>
                <a:spcPct val="50000"/>
              </a:spcBef>
            </a:pPr>
            <a:r>
              <a:rPr lang="en-US" altLang="zh-CN"/>
              <a:t>	{</a:t>
            </a:r>
          </a:p>
          <a:p>
            <a:pPr algn="just">
              <a:spcBef>
                <a:spcPct val="50000"/>
              </a:spcBef>
            </a:pPr>
            <a:r>
              <a:rPr lang="en-US" altLang="zh-CN"/>
              <a:t>	    InOrder(root -&gt;LChild);   /*</a:t>
            </a:r>
            <a:r>
              <a:rPr lang="zh-CN" altLang="en-US"/>
              <a:t>中序遍历左子树*</a:t>
            </a:r>
            <a:r>
              <a:rPr lang="en-US" altLang="zh-CN"/>
              <a:t>/</a:t>
            </a:r>
          </a:p>
          <a:p>
            <a:pPr algn="just">
              <a:spcBef>
                <a:spcPct val="50000"/>
              </a:spcBef>
            </a:pPr>
            <a:r>
              <a:rPr lang="en-US" altLang="zh-CN"/>
              <a:t>	    Visit(root -&gt;data);        /*</a:t>
            </a:r>
            <a:r>
              <a:rPr lang="zh-CN" altLang="en-US"/>
              <a:t>访问根结点*</a:t>
            </a:r>
            <a:r>
              <a:rPr lang="en-US" altLang="zh-CN"/>
              <a:t>/</a:t>
            </a:r>
          </a:p>
          <a:p>
            <a:pPr algn="just">
              <a:spcBef>
                <a:spcPct val="50000"/>
              </a:spcBef>
            </a:pPr>
            <a:r>
              <a:rPr lang="en-US" altLang="zh-CN"/>
              <a:t>	    InOrder(root -&gt;RChild);   /*</a:t>
            </a:r>
            <a:r>
              <a:rPr lang="zh-CN" altLang="en-US"/>
              <a:t>中序遍历右子树*</a:t>
            </a:r>
            <a:r>
              <a:rPr lang="en-US" altLang="zh-CN"/>
              <a:t>/</a:t>
            </a:r>
          </a:p>
          <a:p>
            <a:pPr algn="just">
              <a:spcBef>
                <a:spcPct val="50000"/>
              </a:spcBef>
            </a:pPr>
            <a:r>
              <a:rPr lang="en-US" altLang="zh-CN"/>
              <a:t>	}</a:t>
            </a:r>
          </a:p>
          <a:p>
            <a:pPr>
              <a:spcBef>
                <a:spcPct val="50000"/>
              </a:spcBef>
            </a:pPr>
            <a:r>
              <a:rPr lang="en-US" altLang="zh-CN"/>
              <a:t>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6DE2AE06-5AFE-4267-B23A-81BB1D828F13}"/>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42212"/>
                </a:solidFill>
              </a:rPr>
              <a:t>3) </a:t>
            </a:r>
            <a:r>
              <a:rPr lang="zh-CN" altLang="en-US" sz="2800">
                <a:solidFill>
                  <a:srgbClr val="F42212"/>
                </a:solidFill>
              </a:rPr>
              <a:t>后序遍历</a:t>
            </a:r>
          </a:p>
        </p:txBody>
      </p:sp>
      <p:sp>
        <p:nvSpPr>
          <p:cNvPr id="44035" name="Text Box 3">
            <a:extLst>
              <a:ext uri="{FF2B5EF4-FFF2-40B4-BE49-F238E27FC236}">
                <a16:creationId xmlns:a16="http://schemas.microsoft.com/office/drawing/2014/main" id="{2D10C25E-3C01-4EC4-82E5-42B38E351828}"/>
              </a:ext>
            </a:extLst>
          </p:cNvPr>
          <p:cNvSpPr txBox="1">
            <a:spLocks noChangeArrowheads="1"/>
          </p:cNvSpPr>
          <p:nvPr/>
        </p:nvSpPr>
        <p:spPr bwMode="auto">
          <a:xfrm>
            <a:off x="2057400" y="1600200"/>
            <a:ext cx="838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void  PostOrder(BiTree root)  </a:t>
            </a:r>
          </a:p>
          <a:p>
            <a:pPr algn="just">
              <a:spcBef>
                <a:spcPct val="50000"/>
              </a:spcBef>
            </a:pPr>
            <a:r>
              <a:rPr lang="en-US" altLang="zh-CN" sz="2000"/>
              <a:t>/* </a:t>
            </a:r>
            <a:r>
              <a:rPr lang="zh-CN" altLang="en-US" sz="2000"/>
              <a:t>后序遍历二叉树，</a:t>
            </a:r>
            <a:r>
              <a:rPr lang="en-US" altLang="zh-CN" sz="2000"/>
              <a:t>root</a:t>
            </a:r>
            <a:r>
              <a:rPr lang="zh-CN" altLang="en-US" sz="2000"/>
              <a:t>为指向二叉树</a:t>
            </a:r>
            <a:r>
              <a:rPr lang="en-US" altLang="zh-CN" sz="2000"/>
              <a:t>(</a:t>
            </a:r>
            <a:r>
              <a:rPr lang="zh-CN" altLang="en-US" sz="2000"/>
              <a:t>或某一子树</a:t>
            </a:r>
            <a:r>
              <a:rPr lang="en-US" altLang="zh-CN" sz="2000"/>
              <a:t>)</a:t>
            </a:r>
            <a:r>
              <a:rPr lang="zh-CN" altLang="en-US" sz="2000"/>
              <a:t>根结点的指针*</a:t>
            </a:r>
            <a:r>
              <a:rPr lang="en-US" altLang="zh-CN" sz="2000"/>
              <a:t>/</a:t>
            </a:r>
          </a:p>
          <a:p>
            <a:pPr algn="just">
              <a:spcBef>
                <a:spcPct val="50000"/>
              </a:spcBef>
            </a:pPr>
            <a:r>
              <a:rPr lang="en-US" altLang="zh-CN"/>
              <a:t>{	if(root!=NULL)</a:t>
            </a:r>
          </a:p>
          <a:p>
            <a:pPr algn="just">
              <a:spcBef>
                <a:spcPct val="50000"/>
              </a:spcBef>
            </a:pPr>
            <a:r>
              <a:rPr lang="en-US" altLang="zh-CN"/>
              <a:t>	{</a:t>
            </a:r>
          </a:p>
          <a:p>
            <a:pPr algn="just">
              <a:spcBef>
                <a:spcPct val="50000"/>
              </a:spcBef>
            </a:pPr>
            <a:r>
              <a:rPr lang="en-US" altLang="zh-CN"/>
              <a:t>	    PostOrder(root -&gt;LChild); /*</a:t>
            </a:r>
            <a:r>
              <a:rPr lang="zh-CN" altLang="en-US"/>
              <a:t>后序遍历左子树*</a:t>
            </a:r>
            <a:r>
              <a:rPr lang="en-US" altLang="zh-CN"/>
              <a:t>/</a:t>
            </a:r>
          </a:p>
          <a:p>
            <a:pPr algn="just">
              <a:spcBef>
                <a:spcPct val="50000"/>
              </a:spcBef>
            </a:pPr>
            <a:r>
              <a:rPr lang="en-US" altLang="zh-CN"/>
              <a:t>	    PostOrder(root -&gt;RChild); /*</a:t>
            </a:r>
            <a:r>
              <a:rPr lang="zh-CN" altLang="en-US"/>
              <a:t>后序遍历右子树*</a:t>
            </a:r>
          </a:p>
          <a:p>
            <a:pPr algn="just">
              <a:spcBef>
                <a:spcPct val="50000"/>
              </a:spcBef>
            </a:pPr>
            <a:r>
              <a:rPr lang="zh-CN" altLang="en-US"/>
              <a:t>	    </a:t>
            </a:r>
            <a:r>
              <a:rPr lang="en-US" altLang="zh-CN"/>
              <a:t>Visit(root -&gt;data);       /*</a:t>
            </a:r>
            <a:r>
              <a:rPr lang="zh-CN" altLang="en-US"/>
              <a:t>访问根结点*</a:t>
            </a:r>
            <a:r>
              <a:rPr lang="en-US" altLang="zh-CN"/>
              <a:t>/</a:t>
            </a:r>
          </a:p>
          <a:p>
            <a:pPr algn="just">
              <a:spcBef>
                <a:spcPct val="50000"/>
              </a:spcBef>
            </a:pPr>
            <a:r>
              <a:rPr lang="en-US" altLang="zh-CN"/>
              <a:t>	}</a:t>
            </a:r>
          </a:p>
          <a:p>
            <a:pPr>
              <a:spcBef>
                <a:spcPct val="50000"/>
              </a:spcBef>
            </a:pPr>
            <a:r>
              <a:rPr lang="en-US" altLang="zh-CN"/>
              <a:t>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CE312FDE-3964-49EB-9F4F-BBB821BB3F7F}"/>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以中序遍历为例来说明中序遍历二叉树的递归过程</a:t>
            </a:r>
          </a:p>
        </p:txBody>
      </p:sp>
      <p:sp>
        <p:nvSpPr>
          <p:cNvPr id="46083" name="Oval 3">
            <a:extLst>
              <a:ext uri="{FF2B5EF4-FFF2-40B4-BE49-F238E27FC236}">
                <a16:creationId xmlns:a16="http://schemas.microsoft.com/office/drawing/2014/main" id="{C5EB5BEB-B226-43B4-8838-E7E22FC285F4}"/>
              </a:ext>
            </a:extLst>
          </p:cNvPr>
          <p:cNvSpPr>
            <a:spLocks noChangeArrowheads="1"/>
          </p:cNvSpPr>
          <p:nvPr/>
        </p:nvSpPr>
        <p:spPr bwMode="auto">
          <a:xfrm>
            <a:off x="3429000" y="2133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46084" name="Oval 4">
            <a:extLst>
              <a:ext uri="{FF2B5EF4-FFF2-40B4-BE49-F238E27FC236}">
                <a16:creationId xmlns:a16="http://schemas.microsoft.com/office/drawing/2014/main" id="{647EDAB0-3A71-483E-985B-94D32442CC4C}"/>
              </a:ext>
            </a:extLst>
          </p:cNvPr>
          <p:cNvSpPr>
            <a:spLocks noChangeArrowheads="1"/>
          </p:cNvSpPr>
          <p:nvPr/>
        </p:nvSpPr>
        <p:spPr bwMode="auto">
          <a:xfrm>
            <a:off x="2667000" y="29718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46085" name="Oval 5">
            <a:extLst>
              <a:ext uri="{FF2B5EF4-FFF2-40B4-BE49-F238E27FC236}">
                <a16:creationId xmlns:a16="http://schemas.microsoft.com/office/drawing/2014/main" id="{A2842F2A-0D2B-4C2A-B5A3-5DB0E425354E}"/>
              </a:ext>
            </a:extLst>
          </p:cNvPr>
          <p:cNvSpPr>
            <a:spLocks noChangeArrowheads="1"/>
          </p:cNvSpPr>
          <p:nvPr/>
        </p:nvSpPr>
        <p:spPr bwMode="auto">
          <a:xfrm>
            <a:off x="3200400" y="38100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46086" name="Oval 6">
            <a:extLst>
              <a:ext uri="{FF2B5EF4-FFF2-40B4-BE49-F238E27FC236}">
                <a16:creationId xmlns:a16="http://schemas.microsoft.com/office/drawing/2014/main" id="{144B669E-FF1F-4F71-8066-F288A2985BD1}"/>
              </a:ext>
            </a:extLst>
          </p:cNvPr>
          <p:cNvSpPr>
            <a:spLocks noChangeArrowheads="1"/>
          </p:cNvSpPr>
          <p:nvPr/>
        </p:nvSpPr>
        <p:spPr bwMode="auto">
          <a:xfrm>
            <a:off x="4114800" y="29718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46087" name="Oval 7">
            <a:extLst>
              <a:ext uri="{FF2B5EF4-FFF2-40B4-BE49-F238E27FC236}">
                <a16:creationId xmlns:a16="http://schemas.microsoft.com/office/drawing/2014/main" id="{FE0A1691-8B7D-4AC3-A44E-727BE4C25C69}"/>
              </a:ext>
            </a:extLst>
          </p:cNvPr>
          <p:cNvSpPr>
            <a:spLocks noChangeArrowheads="1"/>
          </p:cNvSpPr>
          <p:nvPr/>
        </p:nvSpPr>
        <p:spPr bwMode="auto">
          <a:xfrm>
            <a:off x="4800600" y="38100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46097" name="Line 17">
            <a:extLst>
              <a:ext uri="{FF2B5EF4-FFF2-40B4-BE49-F238E27FC236}">
                <a16:creationId xmlns:a16="http://schemas.microsoft.com/office/drawing/2014/main" id="{06877A2B-E4C6-4C6A-A848-64D27D9D88CA}"/>
              </a:ext>
            </a:extLst>
          </p:cNvPr>
          <p:cNvSpPr>
            <a:spLocks noChangeShapeType="1"/>
          </p:cNvSpPr>
          <p:nvPr/>
        </p:nvSpPr>
        <p:spPr bwMode="auto">
          <a:xfrm flipH="1">
            <a:off x="2514600" y="2133600"/>
            <a:ext cx="609600" cy="6096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8" name="Line 18">
            <a:extLst>
              <a:ext uri="{FF2B5EF4-FFF2-40B4-BE49-F238E27FC236}">
                <a16:creationId xmlns:a16="http://schemas.microsoft.com/office/drawing/2014/main" id="{058966FF-D482-4A46-9B80-C36F760D2676}"/>
              </a:ext>
            </a:extLst>
          </p:cNvPr>
          <p:cNvSpPr>
            <a:spLocks noChangeShapeType="1"/>
          </p:cNvSpPr>
          <p:nvPr/>
        </p:nvSpPr>
        <p:spPr bwMode="auto">
          <a:xfrm>
            <a:off x="2514600" y="3505200"/>
            <a:ext cx="457200" cy="6096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9" name="Line 19">
            <a:extLst>
              <a:ext uri="{FF2B5EF4-FFF2-40B4-BE49-F238E27FC236}">
                <a16:creationId xmlns:a16="http://schemas.microsoft.com/office/drawing/2014/main" id="{A6BDD30C-AD1F-4061-BA3D-AC8A7EDA2745}"/>
              </a:ext>
            </a:extLst>
          </p:cNvPr>
          <p:cNvSpPr>
            <a:spLocks noChangeShapeType="1"/>
          </p:cNvSpPr>
          <p:nvPr/>
        </p:nvSpPr>
        <p:spPr bwMode="auto">
          <a:xfrm flipH="1" flipV="1">
            <a:off x="3352800" y="3429000"/>
            <a:ext cx="609600" cy="6096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0" name="Line 20">
            <a:extLst>
              <a:ext uri="{FF2B5EF4-FFF2-40B4-BE49-F238E27FC236}">
                <a16:creationId xmlns:a16="http://schemas.microsoft.com/office/drawing/2014/main" id="{8AFF1023-32C7-4841-AAC4-104FC71F01A3}"/>
              </a:ext>
            </a:extLst>
          </p:cNvPr>
          <p:cNvSpPr>
            <a:spLocks noChangeShapeType="1"/>
          </p:cNvSpPr>
          <p:nvPr/>
        </p:nvSpPr>
        <p:spPr bwMode="auto">
          <a:xfrm>
            <a:off x="3657600" y="3048000"/>
            <a:ext cx="381000" cy="4572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1" name="Line 21">
            <a:extLst>
              <a:ext uri="{FF2B5EF4-FFF2-40B4-BE49-F238E27FC236}">
                <a16:creationId xmlns:a16="http://schemas.microsoft.com/office/drawing/2014/main" id="{D961373B-3298-454C-BBF0-589F92268F61}"/>
              </a:ext>
            </a:extLst>
          </p:cNvPr>
          <p:cNvSpPr>
            <a:spLocks noChangeShapeType="1"/>
          </p:cNvSpPr>
          <p:nvPr/>
        </p:nvSpPr>
        <p:spPr bwMode="auto">
          <a:xfrm flipH="1" flipV="1">
            <a:off x="4572000" y="2895600"/>
            <a:ext cx="762000" cy="8382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2" name="Line 22">
            <a:extLst>
              <a:ext uri="{FF2B5EF4-FFF2-40B4-BE49-F238E27FC236}">
                <a16:creationId xmlns:a16="http://schemas.microsoft.com/office/drawing/2014/main" id="{9D232446-5386-443C-88AE-7D9C8D3DF748}"/>
              </a:ext>
            </a:extLst>
          </p:cNvPr>
          <p:cNvSpPr>
            <a:spLocks noChangeShapeType="1"/>
          </p:cNvSpPr>
          <p:nvPr/>
        </p:nvSpPr>
        <p:spPr bwMode="auto">
          <a:xfrm flipV="1">
            <a:off x="3352800" y="2895600"/>
            <a:ext cx="228600" cy="38100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3" name="Freeform 23">
            <a:extLst>
              <a:ext uri="{FF2B5EF4-FFF2-40B4-BE49-F238E27FC236}">
                <a16:creationId xmlns:a16="http://schemas.microsoft.com/office/drawing/2014/main" id="{4CF77E1E-2211-4C9A-8CDE-07C2FA0952B4}"/>
              </a:ext>
            </a:extLst>
          </p:cNvPr>
          <p:cNvSpPr>
            <a:spLocks/>
          </p:cNvSpPr>
          <p:nvPr/>
        </p:nvSpPr>
        <p:spPr bwMode="auto">
          <a:xfrm>
            <a:off x="3340100" y="3200400"/>
            <a:ext cx="12700" cy="228600"/>
          </a:xfrm>
          <a:custGeom>
            <a:avLst/>
            <a:gdLst>
              <a:gd name="T0" fmla="*/ 8 w 8"/>
              <a:gd name="T1" fmla="*/ 0 h 144"/>
              <a:gd name="T2" fmla="*/ 8 w 8"/>
              <a:gd name="T3" fmla="*/ 144 h 144"/>
            </a:gdLst>
            <a:ahLst/>
            <a:cxnLst>
              <a:cxn ang="0">
                <a:pos x="T0" y="T1"/>
              </a:cxn>
              <a:cxn ang="0">
                <a:pos x="T2" y="T3"/>
              </a:cxn>
            </a:cxnLst>
            <a:rect l="0" t="0" r="r" b="b"/>
            <a:pathLst>
              <a:path w="8" h="144">
                <a:moveTo>
                  <a:pt x="8" y="0"/>
                </a:moveTo>
                <a:cubicBezTo>
                  <a:pt x="4" y="60"/>
                  <a:pt x="0" y="120"/>
                  <a:pt x="8" y="14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5" name="Freeform 25">
            <a:extLst>
              <a:ext uri="{FF2B5EF4-FFF2-40B4-BE49-F238E27FC236}">
                <a16:creationId xmlns:a16="http://schemas.microsoft.com/office/drawing/2014/main" id="{E293B51A-79AA-4AB6-A830-4C7E91A2C81F}"/>
              </a:ext>
            </a:extLst>
          </p:cNvPr>
          <p:cNvSpPr>
            <a:spLocks/>
          </p:cNvSpPr>
          <p:nvPr/>
        </p:nvSpPr>
        <p:spPr bwMode="auto">
          <a:xfrm>
            <a:off x="2971800" y="3962400"/>
            <a:ext cx="990600" cy="838200"/>
          </a:xfrm>
          <a:custGeom>
            <a:avLst/>
            <a:gdLst>
              <a:gd name="T0" fmla="*/ 0 w 528"/>
              <a:gd name="T1" fmla="*/ 144 h 600"/>
              <a:gd name="T2" fmla="*/ 432 w 528"/>
              <a:gd name="T3" fmla="*/ 576 h 600"/>
              <a:gd name="T4" fmla="*/ 528 w 528"/>
              <a:gd name="T5" fmla="*/ 0 h 600"/>
            </a:gdLst>
            <a:ahLst/>
            <a:cxnLst>
              <a:cxn ang="0">
                <a:pos x="T0" y="T1"/>
              </a:cxn>
              <a:cxn ang="0">
                <a:pos x="T2" y="T3"/>
              </a:cxn>
              <a:cxn ang="0">
                <a:pos x="T4" y="T5"/>
              </a:cxn>
            </a:cxnLst>
            <a:rect l="0" t="0" r="r" b="b"/>
            <a:pathLst>
              <a:path w="528" h="600">
                <a:moveTo>
                  <a:pt x="0" y="144"/>
                </a:moveTo>
                <a:cubicBezTo>
                  <a:pt x="172" y="372"/>
                  <a:pt x="344" y="600"/>
                  <a:pt x="432" y="576"/>
                </a:cubicBezTo>
                <a:cubicBezTo>
                  <a:pt x="520" y="552"/>
                  <a:pt x="512" y="88"/>
                  <a:pt x="528" y="0"/>
                </a:cubicBez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7" name="Freeform 27">
            <a:extLst>
              <a:ext uri="{FF2B5EF4-FFF2-40B4-BE49-F238E27FC236}">
                <a16:creationId xmlns:a16="http://schemas.microsoft.com/office/drawing/2014/main" id="{E8F568F5-5F3C-465A-BEBC-E2AD751A0417}"/>
              </a:ext>
            </a:extLst>
          </p:cNvPr>
          <p:cNvSpPr>
            <a:spLocks/>
          </p:cNvSpPr>
          <p:nvPr/>
        </p:nvSpPr>
        <p:spPr bwMode="auto">
          <a:xfrm>
            <a:off x="2336800" y="2667000"/>
            <a:ext cx="330200" cy="838200"/>
          </a:xfrm>
          <a:custGeom>
            <a:avLst/>
            <a:gdLst>
              <a:gd name="T0" fmla="*/ 208 w 208"/>
              <a:gd name="T1" fmla="*/ 0 h 528"/>
              <a:gd name="T2" fmla="*/ 16 w 208"/>
              <a:gd name="T3" fmla="*/ 192 h 528"/>
              <a:gd name="T4" fmla="*/ 112 w 208"/>
              <a:gd name="T5" fmla="*/ 528 h 528"/>
            </a:gdLst>
            <a:ahLst/>
            <a:cxnLst>
              <a:cxn ang="0">
                <a:pos x="T0" y="T1"/>
              </a:cxn>
              <a:cxn ang="0">
                <a:pos x="T2" y="T3"/>
              </a:cxn>
              <a:cxn ang="0">
                <a:pos x="T4" y="T5"/>
              </a:cxn>
            </a:cxnLst>
            <a:rect l="0" t="0" r="r" b="b"/>
            <a:pathLst>
              <a:path w="208" h="528">
                <a:moveTo>
                  <a:pt x="208" y="0"/>
                </a:moveTo>
                <a:cubicBezTo>
                  <a:pt x="120" y="52"/>
                  <a:pt x="32" y="104"/>
                  <a:pt x="16" y="192"/>
                </a:cubicBezTo>
                <a:cubicBezTo>
                  <a:pt x="0" y="280"/>
                  <a:pt x="56" y="404"/>
                  <a:pt x="112" y="528"/>
                </a:cubicBez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8" name="Freeform 28">
            <a:extLst>
              <a:ext uri="{FF2B5EF4-FFF2-40B4-BE49-F238E27FC236}">
                <a16:creationId xmlns:a16="http://schemas.microsoft.com/office/drawing/2014/main" id="{048BF2A7-C89A-49DB-9459-2CEB7D88D172}"/>
              </a:ext>
            </a:extLst>
          </p:cNvPr>
          <p:cNvSpPr>
            <a:spLocks/>
          </p:cNvSpPr>
          <p:nvPr/>
        </p:nvSpPr>
        <p:spPr bwMode="auto">
          <a:xfrm>
            <a:off x="3962400" y="3505200"/>
            <a:ext cx="1841500" cy="1346200"/>
          </a:xfrm>
          <a:custGeom>
            <a:avLst/>
            <a:gdLst>
              <a:gd name="T0" fmla="*/ 864 w 1160"/>
              <a:gd name="T1" fmla="*/ 144 h 848"/>
              <a:gd name="T2" fmla="*/ 1152 w 1160"/>
              <a:gd name="T3" fmla="*/ 480 h 848"/>
              <a:gd name="T4" fmla="*/ 912 w 1160"/>
              <a:gd name="T5" fmla="*/ 768 h 848"/>
              <a:gd name="T6" fmla="*/ 0 w 1160"/>
              <a:gd name="T7" fmla="*/ 0 h 848"/>
            </a:gdLst>
            <a:ahLst/>
            <a:cxnLst>
              <a:cxn ang="0">
                <a:pos x="T0" y="T1"/>
              </a:cxn>
              <a:cxn ang="0">
                <a:pos x="T2" y="T3"/>
              </a:cxn>
              <a:cxn ang="0">
                <a:pos x="T4" y="T5"/>
              </a:cxn>
              <a:cxn ang="0">
                <a:pos x="T6" y="T7"/>
              </a:cxn>
            </a:cxnLst>
            <a:rect l="0" t="0" r="r" b="b"/>
            <a:pathLst>
              <a:path w="1160" h="848">
                <a:moveTo>
                  <a:pt x="864" y="144"/>
                </a:moveTo>
                <a:cubicBezTo>
                  <a:pt x="1004" y="260"/>
                  <a:pt x="1144" y="376"/>
                  <a:pt x="1152" y="480"/>
                </a:cubicBezTo>
                <a:cubicBezTo>
                  <a:pt x="1160" y="584"/>
                  <a:pt x="1104" y="848"/>
                  <a:pt x="912" y="768"/>
                </a:cubicBezTo>
                <a:cubicBezTo>
                  <a:pt x="720" y="688"/>
                  <a:pt x="152" y="136"/>
                  <a:pt x="0" y="0"/>
                </a:cubicBez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6140" name="Group 60">
            <a:extLst>
              <a:ext uri="{FF2B5EF4-FFF2-40B4-BE49-F238E27FC236}">
                <a16:creationId xmlns:a16="http://schemas.microsoft.com/office/drawing/2014/main" id="{16517FC9-51C7-408A-9EF3-F6D0C3434B0B}"/>
              </a:ext>
            </a:extLst>
          </p:cNvPr>
          <p:cNvGrpSpPr>
            <a:grpSpLocks/>
          </p:cNvGrpSpPr>
          <p:nvPr/>
        </p:nvGrpSpPr>
        <p:grpSpPr bwMode="auto">
          <a:xfrm>
            <a:off x="6477000" y="1752600"/>
            <a:ext cx="3276600" cy="2514600"/>
            <a:chOff x="3216" y="960"/>
            <a:chExt cx="2064" cy="1584"/>
          </a:xfrm>
        </p:grpSpPr>
        <p:sp>
          <p:nvSpPr>
            <p:cNvPr id="46109" name="Oval 29">
              <a:extLst>
                <a:ext uri="{FF2B5EF4-FFF2-40B4-BE49-F238E27FC236}">
                  <a16:creationId xmlns:a16="http://schemas.microsoft.com/office/drawing/2014/main" id="{51CFCB5E-2B37-461B-8256-30E1F562A60B}"/>
                </a:ext>
              </a:extLst>
            </p:cNvPr>
            <p:cNvSpPr>
              <a:spLocks noChangeArrowheads="1"/>
            </p:cNvSpPr>
            <p:nvPr/>
          </p:nvSpPr>
          <p:spPr bwMode="auto">
            <a:xfrm>
              <a:off x="3888" y="129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B</a:t>
              </a:r>
            </a:p>
          </p:txBody>
        </p:sp>
        <p:sp>
          <p:nvSpPr>
            <p:cNvPr id="46110" name="Oval 30">
              <a:extLst>
                <a:ext uri="{FF2B5EF4-FFF2-40B4-BE49-F238E27FC236}">
                  <a16:creationId xmlns:a16="http://schemas.microsoft.com/office/drawing/2014/main" id="{3BA48C3B-8EA4-410D-A35A-A12F6826F8ED}"/>
                </a:ext>
              </a:extLst>
            </p:cNvPr>
            <p:cNvSpPr>
              <a:spLocks noChangeArrowheads="1"/>
            </p:cNvSpPr>
            <p:nvPr/>
          </p:nvSpPr>
          <p:spPr bwMode="auto">
            <a:xfrm>
              <a:off x="4464" y="177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t>D</a:t>
              </a:r>
            </a:p>
          </p:txBody>
        </p:sp>
        <p:sp>
          <p:nvSpPr>
            <p:cNvPr id="46111" name="Rectangle 31">
              <a:extLst>
                <a:ext uri="{FF2B5EF4-FFF2-40B4-BE49-F238E27FC236}">
                  <a16:creationId xmlns:a16="http://schemas.microsoft.com/office/drawing/2014/main" id="{D9200D75-7F65-4181-9712-CDD7684A4DB7}"/>
                </a:ext>
              </a:extLst>
            </p:cNvPr>
            <p:cNvSpPr>
              <a:spLocks noChangeArrowheads="1"/>
            </p:cNvSpPr>
            <p:nvPr/>
          </p:nvSpPr>
          <p:spPr bwMode="auto">
            <a:xfrm>
              <a:off x="3408" y="182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cs typeface="Times New Roman" panose="02020603050405020304" pitchFamily="18" charset="0"/>
                </a:rPr>
                <a:t>Ф</a:t>
              </a:r>
              <a:endParaRPr lang="en-US" altLang="zh-CN" b="0"/>
            </a:p>
          </p:txBody>
        </p:sp>
        <p:sp>
          <p:nvSpPr>
            <p:cNvPr id="46112" name="Line 32">
              <a:extLst>
                <a:ext uri="{FF2B5EF4-FFF2-40B4-BE49-F238E27FC236}">
                  <a16:creationId xmlns:a16="http://schemas.microsoft.com/office/drawing/2014/main" id="{EF14FB03-31DA-4493-AA2A-959AE71FF149}"/>
                </a:ext>
              </a:extLst>
            </p:cNvPr>
            <p:cNvSpPr>
              <a:spLocks noChangeShapeType="1"/>
            </p:cNvSpPr>
            <p:nvPr/>
          </p:nvSpPr>
          <p:spPr bwMode="auto">
            <a:xfrm flipH="1">
              <a:off x="3552" y="1488"/>
              <a:ext cx="33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3" name="Line 33">
              <a:extLst>
                <a:ext uri="{FF2B5EF4-FFF2-40B4-BE49-F238E27FC236}">
                  <a16:creationId xmlns:a16="http://schemas.microsoft.com/office/drawing/2014/main" id="{DEA8791E-F91D-4620-A612-B4516DFAA60A}"/>
                </a:ext>
              </a:extLst>
            </p:cNvPr>
            <p:cNvSpPr>
              <a:spLocks noChangeShapeType="1"/>
            </p:cNvSpPr>
            <p:nvPr/>
          </p:nvSpPr>
          <p:spPr bwMode="auto">
            <a:xfrm>
              <a:off x="4176" y="1440"/>
              <a:ext cx="384"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4" name="Rectangle 34">
              <a:extLst>
                <a:ext uri="{FF2B5EF4-FFF2-40B4-BE49-F238E27FC236}">
                  <a16:creationId xmlns:a16="http://schemas.microsoft.com/office/drawing/2014/main" id="{9F415CCE-2B64-4135-A0AC-C8063AFD49AA}"/>
                </a:ext>
              </a:extLst>
            </p:cNvPr>
            <p:cNvSpPr>
              <a:spLocks noChangeArrowheads="1"/>
            </p:cNvSpPr>
            <p:nvPr/>
          </p:nvSpPr>
          <p:spPr bwMode="auto">
            <a:xfrm>
              <a:off x="4032" y="220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cs typeface="Times New Roman" panose="02020603050405020304" pitchFamily="18" charset="0"/>
                </a:rPr>
                <a:t>Ф</a:t>
              </a:r>
              <a:endParaRPr lang="en-US" altLang="zh-CN" b="0"/>
            </a:p>
          </p:txBody>
        </p:sp>
        <p:sp>
          <p:nvSpPr>
            <p:cNvPr id="46115" name="Rectangle 35">
              <a:extLst>
                <a:ext uri="{FF2B5EF4-FFF2-40B4-BE49-F238E27FC236}">
                  <a16:creationId xmlns:a16="http://schemas.microsoft.com/office/drawing/2014/main" id="{65DB527F-643B-4B22-965B-655A99BAD465}"/>
                </a:ext>
              </a:extLst>
            </p:cNvPr>
            <p:cNvSpPr>
              <a:spLocks noChangeArrowheads="1"/>
            </p:cNvSpPr>
            <p:nvPr/>
          </p:nvSpPr>
          <p:spPr bwMode="auto">
            <a:xfrm>
              <a:off x="4944" y="220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cs typeface="Times New Roman" panose="02020603050405020304" pitchFamily="18" charset="0"/>
                </a:rPr>
                <a:t>Ф</a:t>
              </a:r>
              <a:endParaRPr lang="en-US" altLang="zh-CN" b="0"/>
            </a:p>
          </p:txBody>
        </p:sp>
        <p:sp>
          <p:nvSpPr>
            <p:cNvPr id="46116" name="Line 36">
              <a:extLst>
                <a:ext uri="{FF2B5EF4-FFF2-40B4-BE49-F238E27FC236}">
                  <a16:creationId xmlns:a16="http://schemas.microsoft.com/office/drawing/2014/main" id="{1726B643-23D7-49B2-81B0-02A09F360198}"/>
                </a:ext>
              </a:extLst>
            </p:cNvPr>
            <p:cNvSpPr>
              <a:spLocks noChangeShapeType="1"/>
            </p:cNvSpPr>
            <p:nvPr/>
          </p:nvSpPr>
          <p:spPr bwMode="auto">
            <a:xfrm flipH="1">
              <a:off x="4176" y="196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7" name="Line 37">
              <a:extLst>
                <a:ext uri="{FF2B5EF4-FFF2-40B4-BE49-F238E27FC236}">
                  <a16:creationId xmlns:a16="http://schemas.microsoft.com/office/drawing/2014/main" id="{20A25F84-3E5D-49AA-A64F-2566FC0C3BA6}"/>
                </a:ext>
              </a:extLst>
            </p:cNvPr>
            <p:cNvSpPr>
              <a:spLocks noChangeShapeType="1"/>
            </p:cNvSpPr>
            <p:nvPr/>
          </p:nvSpPr>
          <p:spPr bwMode="auto">
            <a:xfrm>
              <a:off x="4752" y="196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8" name="Line 38">
              <a:extLst>
                <a:ext uri="{FF2B5EF4-FFF2-40B4-BE49-F238E27FC236}">
                  <a16:creationId xmlns:a16="http://schemas.microsoft.com/office/drawing/2014/main" id="{DE79DB7A-DD20-4D22-9330-FD8F54BD698E}"/>
                </a:ext>
              </a:extLst>
            </p:cNvPr>
            <p:cNvSpPr>
              <a:spLocks noChangeShapeType="1"/>
            </p:cNvSpPr>
            <p:nvPr/>
          </p:nvSpPr>
          <p:spPr bwMode="auto">
            <a:xfrm flipH="1">
              <a:off x="4080" y="110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9" name="Line 39">
              <a:extLst>
                <a:ext uri="{FF2B5EF4-FFF2-40B4-BE49-F238E27FC236}">
                  <a16:creationId xmlns:a16="http://schemas.microsoft.com/office/drawing/2014/main" id="{2E50AD0B-C436-4AFF-A6AE-E76DEAB6DE47}"/>
                </a:ext>
              </a:extLst>
            </p:cNvPr>
            <p:cNvSpPr>
              <a:spLocks noChangeShapeType="1"/>
            </p:cNvSpPr>
            <p:nvPr/>
          </p:nvSpPr>
          <p:spPr bwMode="auto">
            <a:xfrm flipH="1">
              <a:off x="3648" y="960"/>
              <a:ext cx="384" cy="384"/>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0" name="Line 40">
              <a:extLst>
                <a:ext uri="{FF2B5EF4-FFF2-40B4-BE49-F238E27FC236}">
                  <a16:creationId xmlns:a16="http://schemas.microsoft.com/office/drawing/2014/main" id="{71739EB1-ECEF-4476-B386-4EFBEA3D05F2}"/>
                </a:ext>
              </a:extLst>
            </p:cNvPr>
            <p:cNvSpPr>
              <a:spLocks noChangeShapeType="1"/>
            </p:cNvSpPr>
            <p:nvPr/>
          </p:nvSpPr>
          <p:spPr bwMode="auto">
            <a:xfrm flipH="1">
              <a:off x="3216" y="1344"/>
              <a:ext cx="432" cy="384"/>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1" name="Line 41">
              <a:extLst>
                <a:ext uri="{FF2B5EF4-FFF2-40B4-BE49-F238E27FC236}">
                  <a16:creationId xmlns:a16="http://schemas.microsoft.com/office/drawing/2014/main" id="{7CDD7B36-1F37-492A-B1C6-6026153549D0}"/>
                </a:ext>
              </a:extLst>
            </p:cNvPr>
            <p:cNvSpPr>
              <a:spLocks noChangeShapeType="1"/>
            </p:cNvSpPr>
            <p:nvPr/>
          </p:nvSpPr>
          <p:spPr bwMode="auto">
            <a:xfrm>
              <a:off x="3216" y="1728"/>
              <a:ext cx="0" cy="48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2" name="Line 42">
              <a:extLst>
                <a:ext uri="{FF2B5EF4-FFF2-40B4-BE49-F238E27FC236}">
                  <a16:creationId xmlns:a16="http://schemas.microsoft.com/office/drawing/2014/main" id="{E6F50627-EE98-4502-B2D9-BA71BCF9032C}"/>
                </a:ext>
              </a:extLst>
            </p:cNvPr>
            <p:cNvSpPr>
              <a:spLocks noChangeShapeType="1"/>
            </p:cNvSpPr>
            <p:nvPr/>
          </p:nvSpPr>
          <p:spPr bwMode="auto">
            <a:xfrm>
              <a:off x="3216" y="2208"/>
              <a:ext cx="48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3" name="Line 43">
              <a:extLst>
                <a:ext uri="{FF2B5EF4-FFF2-40B4-BE49-F238E27FC236}">
                  <a16:creationId xmlns:a16="http://schemas.microsoft.com/office/drawing/2014/main" id="{803ADD11-F58D-40C8-8816-6F648361B6F9}"/>
                </a:ext>
              </a:extLst>
            </p:cNvPr>
            <p:cNvSpPr>
              <a:spLocks noChangeShapeType="1"/>
            </p:cNvSpPr>
            <p:nvPr/>
          </p:nvSpPr>
          <p:spPr bwMode="auto">
            <a:xfrm>
              <a:off x="3696" y="2208"/>
              <a:ext cx="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4" name="Line 44">
              <a:extLst>
                <a:ext uri="{FF2B5EF4-FFF2-40B4-BE49-F238E27FC236}">
                  <a16:creationId xmlns:a16="http://schemas.microsoft.com/office/drawing/2014/main" id="{69D26017-4878-481B-8177-6323A1F57C2E}"/>
                </a:ext>
              </a:extLst>
            </p:cNvPr>
            <p:cNvSpPr>
              <a:spLocks noChangeShapeType="1"/>
            </p:cNvSpPr>
            <p:nvPr/>
          </p:nvSpPr>
          <p:spPr bwMode="auto">
            <a:xfrm flipV="1">
              <a:off x="3696" y="1728"/>
              <a:ext cx="336" cy="48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5" name="Line 45">
              <a:extLst>
                <a:ext uri="{FF2B5EF4-FFF2-40B4-BE49-F238E27FC236}">
                  <a16:creationId xmlns:a16="http://schemas.microsoft.com/office/drawing/2014/main" id="{556D0D6A-BDC5-4ECD-A7A5-9ACF2F485A7E}"/>
                </a:ext>
              </a:extLst>
            </p:cNvPr>
            <p:cNvSpPr>
              <a:spLocks noChangeShapeType="1"/>
            </p:cNvSpPr>
            <p:nvPr/>
          </p:nvSpPr>
          <p:spPr bwMode="auto">
            <a:xfrm>
              <a:off x="4032" y="1776"/>
              <a:ext cx="144" cy="96"/>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6" name="Line 46">
              <a:extLst>
                <a:ext uri="{FF2B5EF4-FFF2-40B4-BE49-F238E27FC236}">
                  <a16:creationId xmlns:a16="http://schemas.microsoft.com/office/drawing/2014/main" id="{13C5635A-36AE-444C-93A1-A2BAECF8916F}"/>
                </a:ext>
              </a:extLst>
            </p:cNvPr>
            <p:cNvSpPr>
              <a:spLocks noChangeShapeType="1"/>
            </p:cNvSpPr>
            <p:nvPr/>
          </p:nvSpPr>
          <p:spPr bwMode="auto">
            <a:xfrm flipH="1">
              <a:off x="3936" y="1872"/>
              <a:ext cx="240" cy="336"/>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7" name="Line 47">
              <a:extLst>
                <a:ext uri="{FF2B5EF4-FFF2-40B4-BE49-F238E27FC236}">
                  <a16:creationId xmlns:a16="http://schemas.microsoft.com/office/drawing/2014/main" id="{B6274C41-99E0-4ACE-B814-BC3006AD9DF2}"/>
                </a:ext>
              </a:extLst>
            </p:cNvPr>
            <p:cNvSpPr>
              <a:spLocks noChangeShapeType="1"/>
            </p:cNvSpPr>
            <p:nvPr/>
          </p:nvSpPr>
          <p:spPr bwMode="auto">
            <a:xfrm>
              <a:off x="3936" y="2208"/>
              <a:ext cx="0" cy="336"/>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8" name="Line 48">
              <a:extLst>
                <a:ext uri="{FF2B5EF4-FFF2-40B4-BE49-F238E27FC236}">
                  <a16:creationId xmlns:a16="http://schemas.microsoft.com/office/drawing/2014/main" id="{EB8C97B0-D81C-449D-9ABA-A410704BC017}"/>
                </a:ext>
              </a:extLst>
            </p:cNvPr>
            <p:cNvSpPr>
              <a:spLocks noChangeShapeType="1"/>
            </p:cNvSpPr>
            <p:nvPr/>
          </p:nvSpPr>
          <p:spPr bwMode="auto">
            <a:xfrm>
              <a:off x="3936" y="2544"/>
              <a:ext cx="48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29" name="Line 49">
              <a:extLst>
                <a:ext uri="{FF2B5EF4-FFF2-40B4-BE49-F238E27FC236}">
                  <a16:creationId xmlns:a16="http://schemas.microsoft.com/office/drawing/2014/main" id="{F7C8E2EA-CB2A-4B8D-BD15-BEE7118988DC}"/>
                </a:ext>
              </a:extLst>
            </p:cNvPr>
            <p:cNvSpPr>
              <a:spLocks noChangeShapeType="1"/>
            </p:cNvSpPr>
            <p:nvPr/>
          </p:nvSpPr>
          <p:spPr bwMode="auto">
            <a:xfrm flipV="1">
              <a:off x="4416" y="2256"/>
              <a:ext cx="144" cy="288"/>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0" name="Line 50">
              <a:extLst>
                <a:ext uri="{FF2B5EF4-FFF2-40B4-BE49-F238E27FC236}">
                  <a16:creationId xmlns:a16="http://schemas.microsoft.com/office/drawing/2014/main" id="{B1641899-4D3E-4257-BCF9-BBCF7D735FB4}"/>
                </a:ext>
              </a:extLst>
            </p:cNvPr>
            <p:cNvSpPr>
              <a:spLocks noChangeShapeType="1"/>
            </p:cNvSpPr>
            <p:nvPr/>
          </p:nvSpPr>
          <p:spPr bwMode="auto">
            <a:xfrm>
              <a:off x="4560" y="2256"/>
              <a:ext cx="96" cy="288"/>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1" name="Line 51">
              <a:extLst>
                <a:ext uri="{FF2B5EF4-FFF2-40B4-BE49-F238E27FC236}">
                  <a16:creationId xmlns:a16="http://schemas.microsoft.com/office/drawing/2014/main" id="{FAE7CD8A-A990-42E6-A920-21F7B8726DA6}"/>
                </a:ext>
              </a:extLst>
            </p:cNvPr>
            <p:cNvSpPr>
              <a:spLocks noChangeShapeType="1"/>
            </p:cNvSpPr>
            <p:nvPr/>
          </p:nvSpPr>
          <p:spPr bwMode="auto">
            <a:xfrm>
              <a:off x="4656" y="2544"/>
              <a:ext cx="528"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2" name="Line 52">
              <a:extLst>
                <a:ext uri="{FF2B5EF4-FFF2-40B4-BE49-F238E27FC236}">
                  <a16:creationId xmlns:a16="http://schemas.microsoft.com/office/drawing/2014/main" id="{4377A8F0-07AB-4770-A967-6CB298E601C8}"/>
                </a:ext>
              </a:extLst>
            </p:cNvPr>
            <p:cNvSpPr>
              <a:spLocks noChangeShapeType="1"/>
            </p:cNvSpPr>
            <p:nvPr/>
          </p:nvSpPr>
          <p:spPr bwMode="auto">
            <a:xfrm flipV="1">
              <a:off x="5184" y="2400"/>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3" name="Line 53">
              <a:extLst>
                <a:ext uri="{FF2B5EF4-FFF2-40B4-BE49-F238E27FC236}">
                  <a16:creationId xmlns:a16="http://schemas.microsoft.com/office/drawing/2014/main" id="{1DF96FD9-AF4D-4FE0-A511-FA0BBF63E3B8}"/>
                </a:ext>
              </a:extLst>
            </p:cNvPr>
            <p:cNvSpPr>
              <a:spLocks noChangeShapeType="1"/>
            </p:cNvSpPr>
            <p:nvPr/>
          </p:nvSpPr>
          <p:spPr bwMode="auto">
            <a:xfrm>
              <a:off x="5280" y="2160"/>
              <a:ext cx="0" cy="24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4" name="Line 54">
              <a:extLst>
                <a:ext uri="{FF2B5EF4-FFF2-40B4-BE49-F238E27FC236}">
                  <a16:creationId xmlns:a16="http://schemas.microsoft.com/office/drawing/2014/main" id="{88F03671-80F1-40C4-8019-864F71FD73D9}"/>
                </a:ext>
              </a:extLst>
            </p:cNvPr>
            <p:cNvSpPr>
              <a:spLocks noChangeShapeType="1"/>
            </p:cNvSpPr>
            <p:nvPr/>
          </p:nvSpPr>
          <p:spPr bwMode="auto">
            <a:xfrm flipH="1" flipV="1">
              <a:off x="4416" y="1296"/>
              <a:ext cx="864" cy="864"/>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5" name="Line 55">
              <a:extLst>
                <a:ext uri="{FF2B5EF4-FFF2-40B4-BE49-F238E27FC236}">
                  <a16:creationId xmlns:a16="http://schemas.microsoft.com/office/drawing/2014/main" id="{A410093B-C809-4B83-99C3-E14DC72FFC30}"/>
                </a:ext>
              </a:extLst>
            </p:cNvPr>
            <p:cNvSpPr>
              <a:spLocks noChangeShapeType="1"/>
            </p:cNvSpPr>
            <p:nvPr/>
          </p:nvSpPr>
          <p:spPr bwMode="auto">
            <a:xfrm flipH="1">
              <a:off x="4464" y="1056"/>
              <a:ext cx="288" cy="288"/>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6" name="Line 56">
              <a:extLst>
                <a:ext uri="{FF2B5EF4-FFF2-40B4-BE49-F238E27FC236}">
                  <a16:creationId xmlns:a16="http://schemas.microsoft.com/office/drawing/2014/main" id="{D5B14826-3FED-4A93-8E7B-07E92BC8F9E5}"/>
                </a:ext>
              </a:extLst>
            </p:cNvPr>
            <p:cNvSpPr>
              <a:spLocks noChangeShapeType="1"/>
            </p:cNvSpPr>
            <p:nvPr/>
          </p:nvSpPr>
          <p:spPr bwMode="auto">
            <a:xfrm flipV="1">
              <a:off x="3696" y="1920"/>
              <a:ext cx="336"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7" name="Line 57">
              <a:extLst>
                <a:ext uri="{FF2B5EF4-FFF2-40B4-BE49-F238E27FC236}">
                  <a16:creationId xmlns:a16="http://schemas.microsoft.com/office/drawing/2014/main" id="{B8479855-DB71-474C-920D-4F7057CC7A0B}"/>
                </a:ext>
              </a:extLst>
            </p:cNvPr>
            <p:cNvSpPr>
              <a:spLocks noChangeShapeType="1"/>
            </p:cNvSpPr>
            <p:nvPr/>
          </p:nvSpPr>
          <p:spPr bwMode="auto">
            <a:xfrm>
              <a:off x="3312" y="960"/>
              <a:ext cx="336"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38" name="Line 58">
              <a:extLst>
                <a:ext uri="{FF2B5EF4-FFF2-40B4-BE49-F238E27FC236}">
                  <a16:creationId xmlns:a16="http://schemas.microsoft.com/office/drawing/2014/main" id="{EC27F11D-BE40-41BB-92E3-0C144E11CF9E}"/>
                </a:ext>
              </a:extLst>
            </p:cNvPr>
            <p:cNvSpPr>
              <a:spLocks noChangeShapeType="1"/>
            </p:cNvSpPr>
            <p:nvPr/>
          </p:nvSpPr>
          <p:spPr bwMode="auto">
            <a:xfrm flipH="1">
              <a:off x="4656" y="1248"/>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139" name="Text Box 59">
            <a:extLst>
              <a:ext uri="{FF2B5EF4-FFF2-40B4-BE49-F238E27FC236}">
                <a16:creationId xmlns:a16="http://schemas.microsoft.com/office/drawing/2014/main" id="{6518E851-4620-441E-8560-D43289F00F62}"/>
              </a:ext>
            </a:extLst>
          </p:cNvPr>
          <p:cNvSpPr txBox="1">
            <a:spLocks noChangeArrowheads="1"/>
          </p:cNvSpPr>
          <p:nvPr/>
        </p:nvSpPr>
        <p:spPr bwMode="auto">
          <a:xfrm>
            <a:off x="5181600" y="1905001"/>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第一次经过</a:t>
            </a:r>
          </a:p>
        </p:txBody>
      </p:sp>
      <p:sp>
        <p:nvSpPr>
          <p:cNvPr id="46141" name="Text Box 61">
            <a:extLst>
              <a:ext uri="{FF2B5EF4-FFF2-40B4-BE49-F238E27FC236}">
                <a16:creationId xmlns:a16="http://schemas.microsoft.com/office/drawing/2014/main" id="{4E75DA53-1BEE-49EA-9FAE-F01F207A7003}"/>
              </a:ext>
            </a:extLst>
          </p:cNvPr>
          <p:cNvSpPr txBox="1">
            <a:spLocks noChangeArrowheads="1"/>
          </p:cNvSpPr>
          <p:nvPr/>
        </p:nvSpPr>
        <p:spPr bwMode="auto">
          <a:xfrm>
            <a:off x="6096000" y="4191001"/>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第二次经过</a:t>
            </a:r>
          </a:p>
        </p:txBody>
      </p:sp>
      <p:sp>
        <p:nvSpPr>
          <p:cNvPr id="46142" name="Text Box 62">
            <a:extLst>
              <a:ext uri="{FF2B5EF4-FFF2-40B4-BE49-F238E27FC236}">
                <a16:creationId xmlns:a16="http://schemas.microsoft.com/office/drawing/2014/main" id="{83DF2833-6A70-4A1A-BBD5-762CE2B3D454}"/>
              </a:ext>
            </a:extLst>
          </p:cNvPr>
          <p:cNvSpPr txBox="1">
            <a:spLocks noChangeArrowheads="1"/>
          </p:cNvSpPr>
          <p:nvPr/>
        </p:nvSpPr>
        <p:spPr bwMode="auto">
          <a:xfrm>
            <a:off x="8915400" y="2362201"/>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第三次经过</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561D58C4-FF77-4072-8995-C2A198E0C0AE}"/>
              </a:ext>
            </a:extLst>
          </p:cNvPr>
          <p:cNvSpPr txBox="1">
            <a:spLocks noChangeArrowheads="1"/>
          </p:cNvSpPr>
          <p:nvPr/>
        </p:nvSpPr>
        <p:spPr bwMode="auto">
          <a:xfrm>
            <a:off x="2057400" y="838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6.3.2  </a:t>
            </a:r>
            <a:r>
              <a:rPr lang="zh-CN" altLang="en-US" sz="2800"/>
              <a:t>基于栈的递归消除</a:t>
            </a:r>
          </a:p>
        </p:txBody>
      </p:sp>
      <p:sp>
        <p:nvSpPr>
          <p:cNvPr id="47107" name="Text Box 3">
            <a:extLst>
              <a:ext uri="{FF2B5EF4-FFF2-40B4-BE49-F238E27FC236}">
                <a16:creationId xmlns:a16="http://schemas.microsoft.com/office/drawing/2014/main" id="{86575232-3AA3-4453-9A9D-B285641025C6}"/>
              </a:ext>
            </a:extLst>
          </p:cNvPr>
          <p:cNvSpPr txBox="1">
            <a:spLocks noChangeArrowheads="1"/>
          </p:cNvSpPr>
          <p:nvPr/>
        </p:nvSpPr>
        <p:spPr bwMode="auto">
          <a:xfrm>
            <a:off x="1981200" y="3505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 </a:t>
            </a:r>
            <a:r>
              <a:rPr lang="zh-CN" altLang="en-US" sz="2800"/>
              <a:t>中序遍历二叉树的非递归算法</a:t>
            </a:r>
          </a:p>
        </p:txBody>
      </p:sp>
      <p:sp>
        <p:nvSpPr>
          <p:cNvPr id="47108" name="Text Box 4">
            <a:extLst>
              <a:ext uri="{FF2B5EF4-FFF2-40B4-BE49-F238E27FC236}">
                <a16:creationId xmlns:a16="http://schemas.microsoft.com/office/drawing/2014/main" id="{3E7A2435-57F7-40CD-9F86-F0B458B1D8F7}"/>
              </a:ext>
            </a:extLst>
          </p:cNvPr>
          <p:cNvSpPr txBox="1">
            <a:spLocks noChangeArrowheads="1"/>
          </p:cNvSpPr>
          <p:nvPr/>
        </p:nvSpPr>
        <p:spPr bwMode="auto">
          <a:xfrm>
            <a:off x="2057400" y="41148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宋体" panose="02010600030101010101" pitchFamily="2" charset="-122"/>
              </a:rPr>
              <a:t>    </a:t>
            </a:r>
            <a:r>
              <a:rPr lang="zh-CN" altLang="en-US" sz="2800">
                <a:latin typeface="宋体" panose="02010600030101010101" pitchFamily="2" charset="-122"/>
              </a:rPr>
              <a:t>首先应用递归进层的三件事与递归退层的三件事的原则</a:t>
            </a:r>
            <a:r>
              <a:rPr lang="en-US" altLang="zh-CN" sz="2800"/>
              <a:t>,</a:t>
            </a:r>
            <a:r>
              <a:rPr lang="zh-CN" altLang="en-US" sz="2800">
                <a:latin typeface="宋体" panose="02010600030101010101" pitchFamily="2" charset="-122"/>
              </a:rPr>
              <a:t>直接先给出中序遍历二叉树的非递归算法基本实现思路。</a:t>
            </a:r>
            <a:r>
              <a:rPr lang="zh-CN" altLang="en-US" sz="2800"/>
              <a:t> </a:t>
            </a:r>
          </a:p>
        </p:txBody>
      </p:sp>
      <p:sp>
        <p:nvSpPr>
          <p:cNvPr id="47109" name="Text Box 5">
            <a:extLst>
              <a:ext uri="{FF2B5EF4-FFF2-40B4-BE49-F238E27FC236}">
                <a16:creationId xmlns:a16="http://schemas.microsoft.com/office/drawing/2014/main" id="{9C098C40-3D97-4A12-8142-98B54F8F375D}"/>
              </a:ext>
            </a:extLst>
          </p:cNvPr>
          <p:cNvSpPr txBox="1">
            <a:spLocks noChangeArrowheads="1"/>
          </p:cNvSpPr>
          <p:nvPr/>
        </p:nvSpPr>
        <p:spPr bwMode="auto">
          <a:xfrm>
            <a:off x="1981200" y="5638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中序遍历二叉树的非递归算法初步如下：</a:t>
            </a:r>
          </a:p>
        </p:txBody>
      </p:sp>
      <p:sp>
        <p:nvSpPr>
          <p:cNvPr id="47110" name="Text Box 6">
            <a:extLst>
              <a:ext uri="{FF2B5EF4-FFF2-40B4-BE49-F238E27FC236}">
                <a16:creationId xmlns:a16="http://schemas.microsoft.com/office/drawing/2014/main" id="{3B67D39F-BB28-4943-9881-59B243B50300}"/>
              </a:ext>
            </a:extLst>
          </p:cNvPr>
          <p:cNvSpPr txBox="1">
            <a:spLocks noChangeArrowheads="1"/>
          </p:cNvSpPr>
          <p:nvPr/>
        </p:nvSpPr>
        <p:spPr bwMode="auto">
          <a:xfrm>
            <a:off x="2057400" y="15240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在大量复杂的情况下，递归的问题无法直接转换成循环，需要采用工作栈消除递归。工作栈提供一种控制结构，当递归算法进层时需要将信息保留；当递归算法出层时需要从栈区退出信息。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F9350D63-D96D-4AEA-8E41-C1D20FB080DE}"/>
              </a:ext>
            </a:extLst>
          </p:cNvPr>
          <p:cNvSpPr txBox="1">
            <a:spLocks noChangeArrowheads="1"/>
          </p:cNvSpPr>
          <p:nvPr/>
        </p:nvSpPr>
        <p:spPr bwMode="auto">
          <a:xfrm>
            <a:off x="2057400" y="914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有关树的一些术语：</a:t>
            </a:r>
          </a:p>
        </p:txBody>
      </p:sp>
      <p:sp>
        <p:nvSpPr>
          <p:cNvPr id="10243" name="Text Box 3">
            <a:extLst>
              <a:ext uri="{FF2B5EF4-FFF2-40B4-BE49-F238E27FC236}">
                <a16:creationId xmlns:a16="http://schemas.microsoft.com/office/drawing/2014/main" id="{5EE6F508-8E8D-40F0-BADD-213F2A358372}"/>
              </a:ext>
            </a:extLst>
          </p:cNvPr>
          <p:cNvSpPr txBox="1">
            <a:spLocks noChangeArrowheads="1"/>
          </p:cNvSpPr>
          <p:nvPr/>
        </p:nvSpPr>
        <p:spPr bwMode="auto">
          <a:xfrm>
            <a:off x="2057400" y="1524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结点</a:t>
            </a:r>
            <a:r>
              <a:rPr lang="zh-CN" altLang="en-US" sz="2800"/>
              <a:t>：包含一个数据元素及若干指向其它结点的分支信息。</a:t>
            </a:r>
          </a:p>
        </p:txBody>
      </p:sp>
      <p:sp>
        <p:nvSpPr>
          <p:cNvPr id="10244" name="Text Box 4">
            <a:extLst>
              <a:ext uri="{FF2B5EF4-FFF2-40B4-BE49-F238E27FC236}">
                <a16:creationId xmlns:a16="http://schemas.microsoft.com/office/drawing/2014/main" id="{086B9AAB-3885-41EC-ADE4-AD9FEF85A5AA}"/>
              </a:ext>
            </a:extLst>
          </p:cNvPr>
          <p:cNvSpPr txBox="1">
            <a:spLocks noChangeArrowheads="1"/>
          </p:cNvSpPr>
          <p:nvPr/>
        </p:nvSpPr>
        <p:spPr bwMode="auto">
          <a:xfrm>
            <a:off x="2057400" y="2590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结点的度</a:t>
            </a:r>
            <a:r>
              <a:rPr lang="zh-CN" altLang="en-US" sz="2800"/>
              <a:t>：一个结点的子树个数称为此结点的度。</a:t>
            </a:r>
          </a:p>
        </p:txBody>
      </p:sp>
      <p:sp>
        <p:nvSpPr>
          <p:cNvPr id="10245" name="Text Box 5">
            <a:extLst>
              <a:ext uri="{FF2B5EF4-FFF2-40B4-BE49-F238E27FC236}">
                <a16:creationId xmlns:a16="http://schemas.microsoft.com/office/drawing/2014/main" id="{44C4EC1E-DBA7-4FF6-871C-1A54AC1A3282}"/>
              </a:ext>
            </a:extLst>
          </p:cNvPr>
          <p:cNvSpPr txBox="1">
            <a:spLocks noChangeArrowheads="1"/>
          </p:cNvSpPr>
          <p:nvPr/>
        </p:nvSpPr>
        <p:spPr bwMode="auto">
          <a:xfrm>
            <a:off x="2057400" y="3276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叶结点</a:t>
            </a:r>
            <a:r>
              <a:rPr lang="zh-CN" altLang="en-US" sz="2800"/>
              <a:t>：度</a:t>
            </a:r>
            <a:r>
              <a:rPr lang="zh-CN" altLang="en-US" sz="2800">
                <a:solidFill>
                  <a:srgbClr val="D842CD"/>
                </a:solidFill>
              </a:rPr>
              <a:t>为</a:t>
            </a:r>
            <a:r>
              <a:rPr lang="en-US" altLang="zh-CN" sz="2800">
                <a:solidFill>
                  <a:srgbClr val="D842CD"/>
                </a:solidFill>
              </a:rPr>
              <a:t>0</a:t>
            </a:r>
            <a:r>
              <a:rPr lang="zh-CN" altLang="en-US" sz="2800"/>
              <a:t>的结点，即无后继的结点，也称为终端结点。 </a:t>
            </a:r>
          </a:p>
        </p:txBody>
      </p:sp>
      <p:sp>
        <p:nvSpPr>
          <p:cNvPr id="10246" name="Text Box 6">
            <a:extLst>
              <a:ext uri="{FF2B5EF4-FFF2-40B4-BE49-F238E27FC236}">
                <a16:creationId xmlns:a16="http://schemas.microsoft.com/office/drawing/2014/main" id="{DC39EAAE-15FB-421D-A246-8337DB610B46}"/>
              </a:ext>
            </a:extLst>
          </p:cNvPr>
          <p:cNvSpPr txBox="1">
            <a:spLocks noChangeArrowheads="1"/>
          </p:cNvSpPr>
          <p:nvPr/>
        </p:nvSpPr>
        <p:spPr bwMode="auto">
          <a:xfrm>
            <a:off x="2057400" y="4343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分支结点</a:t>
            </a:r>
            <a:r>
              <a:rPr lang="zh-CN" altLang="en-US" sz="2800"/>
              <a:t>：度</a:t>
            </a:r>
            <a:r>
              <a:rPr lang="zh-CN" altLang="en-US" sz="2800">
                <a:solidFill>
                  <a:srgbClr val="D842CD"/>
                </a:solidFill>
              </a:rPr>
              <a:t>不为</a:t>
            </a:r>
            <a:r>
              <a:rPr lang="en-US" altLang="zh-CN" sz="2800">
                <a:solidFill>
                  <a:srgbClr val="D842CD"/>
                </a:solidFill>
              </a:rPr>
              <a:t>0</a:t>
            </a:r>
            <a:r>
              <a:rPr lang="zh-CN" altLang="en-US" sz="2800"/>
              <a:t>的结点，也称为非终端结点。 </a:t>
            </a:r>
          </a:p>
        </p:txBody>
      </p:sp>
      <p:sp>
        <p:nvSpPr>
          <p:cNvPr id="10247" name="Text Box 7">
            <a:extLst>
              <a:ext uri="{FF2B5EF4-FFF2-40B4-BE49-F238E27FC236}">
                <a16:creationId xmlns:a16="http://schemas.microsoft.com/office/drawing/2014/main" id="{EE4DA251-2BD2-4A2D-8B86-AC778272DCED}"/>
              </a:ext>
            </a:extLst>
          </p:cNvPr>
          <p:cNvSpPr txBox="1">
            <a:spLocks noChangeArrowheads="1"/>
          </p:cNvSpPr>
          <p:nvPr/>
        </p:nvSpPr>
        <p:spPr bwMode="auto">
          <a:xfrm>
            <a:off x="2057400" y="51054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孩子结点</a:t>
            </a:r>
            <a:r>
              <a:rPr lang="zh-CN" altLang="en-US" sz="2800"/>
              <a:t>：一个结点的直接后继称为该结点的孩子结点。如上图的</a:t>
            </a:r>
            <a:r>
              <a:rPr lang="en-US" altLang="zh-CN" sz="2800"/>
              <a:t>B</a:t>
            </a:r>
            <a:r>
              <a:rPr lang="zh-CN" altLang="en-US" sz="2800"/>
              <a:t>、</a:t>
            </a:r>
            <a:r>
              <a:rPr lang="en-US" altLang="zh-CN" sz="2800"/>
              <a:t>C</a:t>
            </a:r>
            <a:r>
              <a:rPr lang="zh-CN" altLang="en-US" sz="2800"/>
              <a:t>是</a:t>
            </a:r>
            <a:r>
              <a:rPr lang="en-US" altLang="zh-CN" sz="2800"/>
              <a:t>A</a:t>
            </a:r>
            <a:r>
              <a:rPr lang="zh-CN" altLang="en-US" sz="2800"/>
              <a:t>的孩子。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D2AD92E6-C5E6-4E54-9729-AB9C39DBD91A}"/>
              </a:ext>
            </a:extLst>
          </p:cNvPr>
          <p:cNvSpPr txBox="1">
            <a:spLocks noChangeArrowheads="1"/>
          </p:cNvSpPr>
          <p:nvPr/>
        </p:nvSpPr>
        <p:spPr bwMode="auto">
          <a:xfrm>
            <a:off x="2209800" y="762001"/>
            <a:ext cx="81534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void inorder(BiTree root);</a:t>
            </a:r>
          </a:p>
          <a:p>
            <a:pPr algn="just">
              <a:spcBef>
                <a:spcPct val="50000"/>
              </a:spcBef>
            </a:pPr>
            <a:r>
              <a:rPr lang="en-US" altLang="zh-CN" sz="2000"/>
              <a:t>{int i=0; p=bt;</a:t>
            </a:r>
          </a:p>
          <a:p>
            <a:pPr algn="just">
              <a:spcBef>
                <a:spcPct val="50000"/>
              </a:spcBef>
            </a:pPr>
            <a:r>
              <a:rPr lang="en-US" altLang="zh-CN" sz="2000"/>
              <a:t> L1: if (p!=NULL)       /* </a:t>
            </a:r>
            <a:r>
              <a:rPr lang="zh-CN" altLang="en-US" sz="2000"/>
              <a:t>遍历左子树 *</a:t>
            </a:r>
            <a:r>
              <a:rPr lang="en-US" altLang="zh-CN" sz="2000"/>
              <a:t>/       </a:t>
            </a:r>
          </a:p>
          <a:p>
            <a:pPr algn="just">
              <a:spcBef>
                <a:spcPct val="50000"/>
              </a:spcBef>
            </a:pPr>
            <a:r>
              <a:rPr lang="en-US" altLang="zh-CN" sz="2000"/>
              <a:t>     {top=top+2;    </a:t>
            </a:r>
          </a:p>
          <a:p>
            <a:pPr algn="just">
              <a:spcBef>
                <a:spcPct val="50000"/>
              </a:spcBef>
            </a:pPr>
            <a:r>
              <a:rPr lang="en-US" altLang="zh-CN" sz="2000"/>
              <a:t>       if(top&gt;m);</a:t>
            </a:r>
          </a:p>
          <a:p>
            <a:pPr algn="just">
              <a:spcBef>
                <a:spcPct val="50000"/>
              </a:spcBef>
            </a:pPr>
            <a:r>
              <a:rPr lang="en-US" altLang="zh-CN" sz="2000"/>
              <a:t>       s[top-1]=p;            /* </a:t>
            </a:r>
            <a:r>
              <a:rPr lang="zh-CN" altLang="en-US" sz="2000"/>
              <a:t>本层参数进栈 *</a:t>
            </a:r>
            <a:r>
              <a:rPr lang="en-US" altLang="zh-CN" sz="2000"/>
              <a:t>/    </a:t>
            </a:r>
          </a:p>
          <a:p>
            <a:pPr algn="just">
              <a:spcBef>
                <a:spcPct val="50000"/>
              </a:spcBef>
            </a:pPr>
            <a:r>
              <a:rPr lang="en-US" altLang="zh-CN" sz="2000"/>
              <a:t>       s[top]=L2;             /* </a:t>
            </a:r>
            <a:r>
              <a:rPr lang="zh-CN" altLang="en-US" sz="2000"/>
              <a:t>返回地址进栈 *</a:t>
            </a:r>
            <a:r>
              <a:rPr lang="en-US" altLang="zh-CN" sz="2000"/>
              <a:t>/</a:t>
            </a:r>
          </a:p>
          <a:p>
            <a:pPr algn="just">
              <a:spcBef>
                <a:spcPct val="50000"/>
              </a:spcBef>
            </a:pPr>
            <a:r>
              <a:rPr lang="en-US" altLang="zh-CN" sz="2000"/>
              <a:t>       p=p-&gt;LChild;           /* </a:t>
            </a:r>
            <a:r>
              <a:rPr lang="zh-CN" altLang="en-US" sz="2000"/>
              <a:t>给下层参数赋值 *</a:t>
            </a:r>
            <a:r>
              <a:rPr lang="en-US" altLang="zh-CN" sz="2000"/>
              <a:t>/</a:t>
            </a:r>
          </a:p>
          <a:p>
            <a:pPr algn="just">
              <a:spcBef>
                <a:spcPct val="50000"/>
              </a:spcBef>
            </a:pPr>
            <a:r>
              <a:rPr lang="en-US" altLang="zh-CN" sz="2000"/>
              <a:t>       goto L1;               /* </a:t>
            </a:r>
            <a:r>
              <a:rPr lang="zh-CN" altLang="en-US" sz="2000"/>
              <a:t>转向开始 *</a:t>
            </a:r>
            <a:r>
              <a:rPr lang="en-US" altLang="zh-CN" sz="2000"/>
              <a:t>/</a:t>
            </a:r>
          </a:p>
          <a:p>
            <a:pPr algn="just">
              <a:spcBef>
                <a:spcPct val="50000"/>
              </a:spcBef>
            </a:pPr>
            <a:r>
              <a:rPr lang="en-US" altLang="zh-CN" sz="2000"/>
              <a:t> L2:  Visit(p-&gt;data);     /* </a:t>
            </a:r>
            <a:r>
              <a:rPr lang="zh-CN" altLang="en-US" sz="2000"/>
              <a:t>访问根 *</a:t>
            </a:r>
            <a:r>
              <a:rPr lang="en-US" altLang="zh-CN" sz="2000"/>
              <a:t>/</a:t>
            </a:r>
          </a:p>
          <a:p>
            <a:pPr algn="just">
              <a:spcBef>
                <a:spcPct val="50000"/>
              </a:spcBef>
            </a:pPr>
            <a:r>
              <a:rPr lang="en-US" altLang="zh-CN" sz="2000"/>
              <a:t>       top=top+2;</a:t>
            </a:r>
          </a:p>
          <a:p>
            <a:pPr algn="just">
              <a:spcBef>
                <a:spcPct val="50000"/>
              </a:spcBef>
            </a:pPr>
            <a:r>
              <a:rPr lang="en-US" altLang="zh-CN" sz="2000"/>
              <a:t>       if(top&lt;m);</a:t>
            </a:r>
          </a:p>
          <a:p>
            <a:pPr algn="just">
              <a:spcBef>
                <a:spcPct val="50000"/>
              </a:spcBef>
            </a:pPr>
            <a:r>
              <a:rPr lang="en-US" altLang="zh-CN" sz="2000"/>
              <a:t>       s[top-1]=p;            /* </a:t>
            </a:r>
            <a:r>
              <a:rPr lang="zh-CN" altLang="en-US" sz="2000"/>
              <a:t>遍历右子树 *</a:t>
            </a:r>
            <a:r>
              <a:rPr lang="en-US" altLang="zh-CN" sz="2000"/>
              <a:t>/</a:t>
            </a:r>
            <a:r>
              <a:rPr lang="en-US" altLang="zh-CN" sz="2000" b="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87763872-F34A-4715-8C39-3A5B0578DB61}"/>
              </a:ext>
            </a:extLst>
          </p:cNvPr>
          <p:cNvSpPr txBox="1">
            <a:spLocks noChangeArrowheads="1"/>
          </p:cNvSpPr>
          <p:nvPr/>
        </p:nvSpPr>
        <p:spPr bwMode="auto">
          <a:xfrm>
            <a:off x="2209800" y="990601"/>
            <a:ext cx="81534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0"/>
              <a:t>        </a:t>
            </a:r>
            <a:r>
              <a:rPr lang="en-US" altLang="zh-CN" sz="2000"/>
              <a:t>s[top]=L3;</a:t>
            </a:r>
          </a:p>
          <a:p>
            <a:pPr algn="just">
              <a:spcBef>
                <a:spcPct val="50000"/>
              </a:spcBef>
            </a:pPr>
            <a:r>
              <a:rPr lang="en-US" altLang="zh-CN" sz="2000"/>
              <a:t>        p=p-&gt;RChild;</a:t>
            </a:r>
          </a:p>
          <a:p>
            <a:pPr algn="just">
              <a:spcBef>
                <a:spcPct val="50000"/>
              </a:spcBef>
            </a:pPr>
            <a:r>
              <a:rPr lang="en-US" altLang="zh-CN" sz="2000"/>
              <a:t>        goto L1;</a:t>
            </a:r>
          </a:p>
          <a:p>
            <a:pPr algn="just">
              <a:spcBef>
                <a:spcPct val="50000"/>
              </a:spcBef>
            </a:pPr>
            <a:r>
              <a:rPr lang="en-US" altLang="zh-CN" sz="2000"/>
              <a:t>    }</a:t>
            </a:r>
          </a:p>
          <a:p>
            <a:pPr algn="just">
              <a:spcBef>
                <a:spcPct val="50000"/>
              </a:spcBef>
            </a:pPr>
            <a:r>
              <a:rPr lang="en-US" altLang="zh-CN" sz="2000"/>
              <a:t>L3: if(top!=0)      </a:t>
            </a:r>
          </a:p>
          <a:p>
            <a:pPr algn="just">
              <a:spcBef>
                <a:spcPct val="50000"/>
              </a:spcBef>
            </a:pPr>
            <a:r>
              <a:rPr lang="en-US" altLang="zh-CN" sz="2000"/>
              <a:t>    { addr=s[top];</a:t>
            </a:r>
          </a:p>
          <a:p>
            <a:pPr algn="just">
              <a:spcBef>
                <a:spcPct val="50000"/>
              </a:spcBef>
            </a:pPr>
            <a:r>
              <a:rPr lang="en-US" altLang="zh-CN" sz="2000"/>
              <a:t>       p=s[top-1];            /* </a:t>
            </a:r>
            <a:r>
              <a:rPr lang="zh-CN" altLang="en-US" sz="2000"/>
              <a:t>取出返回地址 *</a:t>
            </a:r>
            <a:r>
              <a:rPr lang="en-US" altLang="zh-CN" sz="2000"/>
              <a:t>/</a:t>
            </a:r>
          </a:p>
          <a:p>
            <a:pPr algn="just">
              <a:spcBef>
                <a:spcPct val="50000"/>
              </a:spcBef>
            </a:pPr>
            <a:r>
              <a:rPr lang="en-US" altLang="zh-CN" sz="2000"/>
              <a:t>       top=top-2;             /* </a:t>
            </a:r>
            <a:r>
              <a:rPr lang="zh-CN" altLang="en-US" sz="2000"/>
              <a:t>退出本层参数 *</a:t>
            </a:r>
            <a:r>
              <a:rPr lang="en-US" altLang="zh-CN" sz="2000"/>
              <a:t>/</a:t>
            </a:r>
          </a:p>
          <a:p>
            <a:pPr algn="just">
              <a:spcBef>
                <a:spcPct val="50000"/>
              </a:spcBef>
            </a:pPr>
            <a:r>
              <a:rPr lang="en-US" altLang="zh-CN" sz="2000"/>
              <a:t>       goto addr;</a:t>
            </a:r>
          </a:p>
          <a:p>
            <a:pPr algn="just">
              <a:spcBef>
                <a:spcPct val="50000"/>
              </a:spcBef>
            </a:pPr>
            <a:r>
              <a:rPr lang="en-US" altLang="zh-CN" sz="2000"/>
              <a:t>     }</a:t>
            </a:r>
          </a:p>
          <a:p>
            <a:pPr>
              <a:spcBef>
                <a:spcPct val="50000"/>
              </a:spcBef>
            </a:pPr>
            <a:r>
              <a:rPr lang="en-US" altLang="zh-CN" sz="2000"/>
              <a:t>  } </a:t>
            </a:r>
          </a:p>
          <a:p>
            <a:pPr>
              <a:spcBef>
                <a:spcPct val="50000"/>
              </a:spcBef>
            </a:pPr>
            <a:endParaRPr lang="en-US" altLang="zh-CN"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026">
            <a:extLst>
              <a:ext uri="{FF2B5EF4-FFF2-40B4-BE49-F238E27FC236}">
                <a16:creationId xmlns:a16="http://schemas.microsoft.com/office/drawing/2014/main" id="{86E634B1-C5BA-4889-9607-029C3658BCD7}"/>
              </a:ext>
            </a:extLst>
          </p:cNvPr>
          <p:cNvSpPr txBox="1">
            <a:spLocks noChangeArrowheads="1"/>
          </p:cNvSpPr>
          <p:nvPr/>
        </p:nvSpPr>
        <p:spPr bwMode="auto">
          <a:xfrm>
            <a:off x="2133600" y="11430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可以看到，直接按定义得到的上述算法结构并不好，为使程序合理组织，需去掉</a:t>
            </a:r>
            <a:r>
              <a:rPr lang="en-US" altLang="zh-CN" sz="2800"/>
              <a:t>goto</a:t>
            </a:r>
            <a:r>
              <a:rPr lang="zh-CN" altLang="en-US" sz="2800"/>
              <a:t>语句，用循环句代替</a:t>
            </a:r>
            <a:r>
              <a:rPr lang="en-US" altLang="zh-CN" sz="2800"/>
              <a:t>if</a:t>
            </a:r>
            <a:r>
              <a:rPr lang="zh-CN" altLang="en-US" sz="2800"/>
              <a:t>与</a:t>
            </a:r>
            <a:r>
              <a:rPr lang="en-US" altLang="zh-CN" sz="2800"/>
              <a:t>goto</a:t>
            </a:r>
            <a:r>
              <a:rPr lang="zh-CN" altLang="en-US" sz="2800"/>
              <a:t>，此时返回断点已无保留的必要，栈区只需保留本层参数。</a:t>
            </a:r>
          </a:p>
        </p:txBody>
      </p:sp>
      <p:sp>
        <p:nvSpPr>
          <p:cNvPr id="51203" name="Text Box 1027">
            <a:extLst>
              <a:ext uri="{FF2B5EF4-FFF2-40B4-BE49-F238E27FC236}">
                <a16:creationId xmlns:a16="http://schemas.microsoft.com/office/drawing/2014/main" id="{C5785408-5087-41FC-9E14-5D529ABB34B9}"/>
              </a:ext>
            </a:extLst>
          </p:cNvPr>
          <p:cNvSpPr txBox="1">
            <a:spLocks noChangeArrowheads="1"/>
          </p:cNvSpPr>
          <p:nvPr/>
        </p:nvSpPr>
        <p:spPr bwMode="auto">
          <a:xfrm>
            <a:off x="2209800" y="3200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整理后的算法框图如下图所示：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13" name="Group 37">
            <a:extLst>
              <a:ext uri="{FF2B5EF4-FFF2-40B4-BE49-F238E27FC236}">
                <a16:creationId xmlns:a16="http://schemas.microsoft.com/office/drawing/2014/main" id="{3159C85D-1E48-46E1-AE8F-742EF7787C6B}"/>
              </a:ext>
            </a:extLst>
          </p:cNvPr>
          <p:cNvGrpSpPr>
            <a:grpSpLocks/>
          </p:cNvGrpSpPr>
          <p:nvPr/>
        </p:nvGrpSpPr>
        <p:grpSpPr bwMode="auto">
          <a:xfrm>
            <a:off x="2743200" y="1295401"/>
            <a:ext cx="7391400" cy="5121275"/>
            <a:chOff x="720" y="480"/>
            <a:chExt cx="4656" cy="3226"/>
          </a:xfrm>
        </p:grpSpPr>
        <p:sp>
          <p:nvSpPr>
            <p:cNvPr id="50202" name="Line 26">
              <a:extLst>
                <a:ext uri="{FF2B5EF4-FFF2-40B4-BE49-F238E27FC236}">
                  <a16:creationId xmlns:a16="http://schemas.microsoft.com/office/drawing/2014/main" id="{06A4D862-C32B-4ABA-ABC8-C63804FB7015}"/>
                </a:ext>
              </a:extLst>
            </p:cNvPr>
            <p:cNvSpPr>
              <a:spLocks noChangeShapeType="1"/>
            </p:cNvSpPr>
            <p:nvPr/>
          </p:nvSpPr>
          <p:spPr bwMode="auto">
            <a:xfrm>
              <a:off x="1968" y="480"/>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0212" name="Group 36">
              <a:extLst>
                <a:ext uri="{FF2B5EF4-FFF2-40B4-BE49-F238E27FC236}">
                  <a16:creationId xmlns:a16="http://schemas.microsoft.com/office/drawing/2014/main" id="{817CBB95-F8F1-4ABD-B969-80DB1F55AAE1}"/>
                </a:ext>
              </a:extLst>
            </p:cNvPr>
            <p:cNvGrpSpPr>
              <a:grpSpLocks/>
            </p:cNvGrpSpPr>
            <p:nvPr/>
          </p:nvGrpSpPr>
          <p:grpSpPr bwMode="auto">
            <a:xfrm>
              <a:off x="720" y="768"/>
              <a:ext cx="4656" cy="2938"/>
              <a:chOff x="720" y="768"/>
              <a:chExt cx="4656" cy="2938"/>
            </a:xfrm>
          </p:grpSpPr>
          <p:sp>
            <p:nvSpPr>
              <p:cNvPr id="50179" name="Rectangle 3">
                <a:extLst>
                  <a:ext uri="{FF2B5EF4-FFF2-40B4-BE49-F238E27FC236}">
                    <a16:creationId xmlns:a16="http://schemas.microsoft.com/office/drawing/2014/main" id="{E13D5ED6-A32E-49AB-994B-0448DA757337}"/>
                  </a:ext>
                </a:extLst>
              </p:cNvPr>
              <p:cNvSpPr>
                <a:spLocks noChangeArrowheads="1"/>
              </p:cNvSpPr>
              <p:nvPr/>
            </p:nvSpPr>
            <p:spPr bwMode="auto">
              <a:xfrm>
                <a:off x="1152" y="768"/>
                <a:ext cx="1584"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top</a:t>
                </a:r>
                <a:r>
                  <a:rPr lang="en-US" altLang="zh-CN">
                    <a:ea typeface="黑体" panose="02010609060101010101" pitchFamily="49" charset="-122"/>
                  </a:rPr>
                  <a:t>←0;p ←bt</a:t>
                </a:r>
              </a:p>
            </p:txBody>
          </p:sp>
          <p:sp>
            <p:nvSpPr>
              <p:cNvPr id="50181" name="Line 5">
                <a:extLst>
                  <a:ext uri="{FF2B5EF4-FFF2-40B4-BE49-F238E27FC236}">
                    <a16:creationId xmlns:a16="http://schemas.microsoft.com/office/drawing/2014/main" id="{A564129A-17A0-4789-A8A1-EC8403BFA7B8}"/>
                  </a:ext>
                </a:extLst>
              </p:cNvPr>
              <p:cNvSpPr>
                <a:spLocks noChangeShapeType="1"/>
              </p:cNvSpPr>
              <p:nvPr/>
            </p:nvSpPr>
            <p:spPr bwMode="auto">
              <a:xfrm>
                <a:off x="1968" y="1056"/>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2" name="AutoShape 6">
                <a:extLst>
                  <a:ext uri="{FF2B5EF4-FFF2-40B4-BE49-F238E27FC236}">
                    <a16:creationId xmlns:a16="http://schemas.microsoft.com/office/drawing/2014/main" id="{C1035C96-104D-4D39-B62C-BBF536830707}"/>
                  </a:ext>
                </a:extLst>
              </p:cNvPr>
              <p:cNvSpPr>
                <a:spLocks noChangeArrowheads="1"/>
              </p:cNvSpPr>
              <p:nvPr/>
            </p:nvSpPr>
            <p:spPr bwMode="auto">
              <a:xfrm>
                <a:off x="1392" y="1344"/>
                <a:ext cx="1200" cy="432"/>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P&lt;&gt;NULL</a:t>
                </a:r>
              </a:p>
            </p:txBody>
          </p:sp>
          <p:sp>
            <p:nvSpPr>
              <p:cNvPr id="50183" name="Line 7">
                <a:extLst>
                  <a:ext uri="{FF2B5EF4-FFF2-40B4-BE49-F238E27FC236}">
                    <a16:creationId xmlns:a16="http://schemas.microsoft.com/office/drawing/2014/main" id="{2CF16AEA-832B-4664-9B7E-4FE8B9D0535B}"/>
                  </a:ext>
                </a:extLst>
              </p:cNvPr>
              <p:cNvSpPr>
                <a:spLocks noChangeShapeType="1"/>
              </p:cNvSpPr>
              <p:nvPr/>
            </p:nvSpPr>
            <p:spPr bwMode="auto">
              <a:xfrm>
                <a:off x="2592" y="158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4" name="AutoShape 8">
                <a:extLst>
                  <a:ext uri="{FF2B5EF4-FFF2-40B4-BE49-F238E27FC236}">
                    <a16:creationId xmlns:a16="http://schemas.microsoft.com/office/drawing/2014/main" id="{2D9568CF-1FC8-4800-8A21-617DEC0305A7}"/>
                  </a:ext>
                </a:extLst>
              </p:cNvPr>
              <p:cNvSpPr>
                <a:spLocks noChangeArrowheads="1"/>
              </p:cNvSpPr>
              <p:nvPr/>
            </p:nvSpPr>
            <p:spPr bwMode="auto">
              <a:xfrm>
                <a:off x="2928" y="1344"/>
                <a:ext cx="1056" cy="432"/>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Top=0</a:t>
                </a:r>
              </a:p>
            </p:txBody>
          </p:sp>
          <p:sp>
            <p:nvSpPr>
              <p:cNvPr id="50185" name="Rectangle 9">
                <a:extLst>
                  <a:ext uri="{FF2B5EF4-FFF2-40B4-BE49-F238E27FC236}">
                    <a16:creationId xmlns:a16="http://schemas.microsoft.com/office/drawing/2014/main" id="{EE57A306-B8C7-478F-A788-2546B3DDFE3B}"/>
                  </a:ext>
                </a:extLst>
              </p:cNvPr>
              <p:cNvSpPr>
                <a:spLocks noChangeArrowheads="1"/>
              </p:cNvSpPr>
              <p:nvPr/>
            </p:nvSpPr>
            <p:spPr bwMode="auto">
              <a:xfrm>
                <a:off x="4512" y="1440"/>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END</a:t>
                </a:r>
              </a:p>
            </p:txBody>
          </p:sp>
          <p:sp>
            <p:nvSpPr>
              <p:cNvPr id="50186" name="Line 10">
                <a:extLst>
                  <a:ext uri="{FF2B5EF4-FFF2-40B4-BE49-F238E27FC236}">
                    <a16:creationId xmlns:a16="http://schemas.microsoft.com/office/drawing/2014/main" id="{092C023E-3D7C-4706-8690-2E079FFF1A2A}"/>
                  </a:ext>
                </a:extLst>
              </p:cNvPr>
              <p:cNvSpPr>
                <a:spLocks noChangeShapeType="1"/>
              </p:cNvSpPr>
              <p:nvPr/>
            </p:nvSpPr>
            <p:spPr bwMode="auto">
              <a:xfrm>
                <a:off x="3984" y="1584"/>
                <a:ext cx="52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8" name="Rectangle 12">
                <a:extLst>
                  <a:ext uri="{FF2B5EF4-FFF2-40B4-BE49-F238E27FC236}">
                    <a16:creationId xmlns:a16="http://schemas.microsoft.com/office/drawing/2014/main" id="{768BD722-DE7A-45A9-8BC5-283A17FAD4C3}"/>
                  </a:ext>
                </a:extLst>
              </p:cNvPr>
              <p:cNvSpPr>
                <a:spLocks noChangeArrowheads="1"/>
              </p:cNvSpPr>
              <p:nvPr/>
            </p:nvSpPr>
            <p:spPr bwMode="auto">
              <a:xfrm>
                <a:off x="1296" y="2448"/>
                <a:ext cx="1248"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P=p-&gt;</a:t>
                </a:r>
                <a:r>
                  <a:rPr lang="en-US" altLang="zh-CN">
                    <a:ea typeface="黑体" panose="02010609060101010101" pitchFamily="49" charset="-122"/>
                  </a:rPr>
                  <a:t>LChild</a:t>
                </a:r>
                <a:endParaRPr lang="en-US" altLang="zh-CN"/>
              </a:p>
            </p:txBody>
          </p:sp>
          <p:sp>
            <p:nvSpPr>
              <p:cNvPr id="50189" name="Rectangle 13">
                <a:extLst>
                  <a:ext uri="{FF2B5EF4-FFF2-40B4-BE49-F238E27FC236}">
                    <a16:creationId xmlns:a16="http://schemas.microsoft.com/office/drawing/2014/main" id="{A8C2FCFE-9631-4D30-B6BE-9BC7E7AA81B8}"/>
                  </a:ext>
                </a:extLst>
              </p:cNvPr>
              <p:cNvSpPr>
                <a:spLocks noChangeArrowheads="1"/>
              </p:cNvSpPr>
              <p:nvPr/>
            </p:nvSpPr>
            <p:spPr bwMode="auto">
              <a:xfrm>
                <a:off x="2832" y="2448"/>
                <a:ext cx="1248"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Visit(p-&gt;data)</a:t>
                </a:r>
              </a:p>
            </p:txBody>
          </p:sp>
          <p:sp>
            <p:nvSpPr>
              <p:cNvPr id="50190" name="Line 14">
                <a:extLst>
                  <a:ext uri="{FF2B5EF4-FFF2-40B4-BE49-F238E27FC236}">
                    <a16:creationId xmlns:a16="http://schemas.microsoft.com/office/drawing/2014/main" id="{DA4B2D35-DA03-4AE5-815F-6FDCF66446B3}"/>
                  </a:ext>
                </a:extLst>
              </p:cNvPr>
              <p:cNvSpPr>
                <a:spLocks noChangeShapeType="1"/>
              </p:cNvSpPr>
              <p:nvPr/>
            </p:nvSpPr>
            <p:spPr bwMode="auto">
              <a:xfrm>
                <a:off x="1968" y="1776"/>
                <a:ext cx="0" cy="67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1" name="Line 15">
                <a:extLst>
                  <a:ext uri="{FF2B5EF4-FFF2-40B4-BE49-F238E27FC236}">
                    <a16:creationId xmlns:a16="http://schemas.microsoft.com/office/drawing/2014/main" id="{B7C33265-E073-4B71-A80D-5A8B614302B7}"/>
                  </a:ext>
                </a:extLst>
              </p:cNvPr>
              <p:cNvSpPr>
                <a:spLocks noChangeShapeType="1"/>
              </p:cNvSpPr>
              <p:nvPr/>
            </p:nvSpPr>
            <p:spPr bwMode="auto">
              <a:xfrm>
                <a:off x="3456" y="1776"/>
                <a:ext cx="0" cy="67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2" name="Rectangle 16">
                <a:extLst>
                  <a:ext uri="{FF2B5EF4-FFF2-40B4-BE49-F238E27FC236}">
                    <a16:creationId xmlns:a16="http://schemas.microsoft.com/office/drawing/2014/main" id="{69478E6E-61EF-47B8-BD9B-3542E813A139}"/>
                  </a:ext>
                </a:extLst>
              </p:cNvPr>
              <p:cNvSpPr>
                <a:spLocks noChangeArrowheads="1"/>
              </p:cNvSpPr>
              <p:nvPr/>
            </p:nvSpPr>
            <p:spPr bwMode="auto">
              <a:xfrm>
                <a:off x="2784" y="3264"/>
                <a:ext cx="1248"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P=p-&gt;RChild</a:t>
                </a:r>
              </a:p>
            </p:txBody>
          </p:sp>
          <p:sp>
            <p:nvSpPr>
              <p:cNvPr id="50193" name="Line 17">
                <a:extLst>
                  <a:ext uri="{FF2B5EF4-FFF2-40B4-BE49-F238E27FC236}">
                    <a16:creationId xmlns:a16="http://schemas.microsoft.com/office/drawing/2014/main" id="{A5E4E4FC-325B-4586-9DDC-5332D95ECACA}"/>
                  </a:ext>
                </a:extLst>
              </p:cNvPr>
              <p:cNvSpPr>
                <a:spLocks noChangeShapeType="1"/>
              </p:cNvSpPr>
              <p:nvPr/>
            </p:nvSpPr>
            <p:spPr bwMode="auto">
              <a:xfrm>
                <a:off x="1968" y="2832"/>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4" name="Line 18">
                <a:extLst>
                  <a:ext uri="{FF2B5EF4-FFF2-40B4-BE49-F238E27FC236}">
                    <a16:creationId xmlns:a16="http://schemas.microsoft.com/office/drawing/2014/main" id="{D4796600-BFD6-4B61-9C1B-58960D37059C}"/>
                  </a:ext>
                </a:extLst>
              </p:cNvPr>
              <p:cNvSpPr>
                <a:spLocks noChangeShapeType="1"/>
              </p:cNvSpPr>
              <p:nvPr/>
            </p:nvSpPr>
            <p:spPr bwMode="auto">
              <a:xfrm flipH="1">
                <a:off x="960" y="3264"/>
                <a:ext cx="10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5" name="Line 19">
                <a:extLst>
                  <a:ext uri="{FF2B5EF4-FFF2-40B4-BE49-F238E27FC236}">
                    <a16:creationId xmlns:a16="http://schemas.microsoft.com/office/drawing/2014/main" id="{9F043E3A-A1A9-44C8-9E6B-0C20905720EF}"/>
                  </a:ext>
                </a:extLst>
              </p:cNvPr>
              <p:cNvSpPr>
                <a:spLocks noChangeShapeType="1"/>
              </p:cNvSpPr>
              <p:nvPr/>
            </p:nvSpPr>
            <p:spPr bwMode="auto">
              <a:xfrm flipV="1">
                <a:off x="960" y="1248"/>
                <a:ext cx="0" cy="201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7" name="Line 21">
                <a:extLst>
                  <a:ext uri="{FF2B5EF4-FFF2-40B4-BE49-F238E27FC236}">
                    <a16:creationId xmlns:a16="http://schemas.microsoft.com/office/drawing/2014/main" id="{0B73C26B-5083-4A0C-9C50-F9494DC904C4}"/>
                  </a:ext>
                </a:extLst>
              </p:cNvPr>
              <p:cNvSpPr>
                <a:spLocks noChangeShapeType="1"/>
              </p:cNvSpPr>
              <p:nvPr/>
            </p:nvSpPr>
            <p:spPr bwMode="auto">
              <a:xfrm>
                <a:off x="960" y="1248"/>
                <a:ext cx="10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8" name="Line 22">
                <a:extLst>
                  <a:ext uri="{FF2B5EF4-FFF2-40B4-BE49-F238E27FC236}">
                    <a16:creationId xmlns:a16="http://schemas.microsoft.com/office/drawing/2014/main" id="{B3BDBF2D-6317-48D6-AC31-0E08B180CA5E}"/>
                  </a:ext>
                </a:extLst>
              </p:cNvPr>
              <p:cNvSpPr>
                <a:spLocks noChangeShapeType="1"/>
              </p:cNvSpPr>
              <p:nvPr/>
            </p:nvSpPr>
            <p:spPr bwMode="auto">
              <a:xfrm flipH="1">
                <a:off x="720" y="3456"/>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9" name="Line 23">
                <a:extLst>
                  <a:ext uri="{FF2B5EF4-FFF2-40B4-BE49-F238E27FC236}">
                    <a16:creationId xmlns:a16="http://schemas.microsoft.com/office/drawing/2014/main" id="{75DF26CB-A551-41BC-9D54-07A1A9AD7825}"/>
                  </a:ext>
                </a:extLst>
              </p:cNvPr>
              <p:cNvSpPr>
                <a:spLocks noChangeShapeType="1"/>
              </p:cNvSpPr>
              <p:nvPr/>
            </p:nvSpPr>
            <p:spPr bwMode="auto">
              <a:xfrm flipV="1">
                <a:off x="720" y="1152"/>
                <a:ext cx="0" cy="23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0" name="Line 24">
                <a:extLst>
                  <a:ext uri="{FF2B5EF4-FFF2-40B4-BE49-F238E27FC236}">
                    <a16:creationId xmlns:a16="http://schemas.microsoft.com/office/drawing/2014/main" id="{4A6CD0B0-8200-41B3-B026-38C5A23F8096}"/>
                  </a:ext>
                </a:extLst>
              </p:cNvPr>
              <p:cNvSpPr>
                <a:spLocks noChangeShapeType="1"/>
              </p:cNvSpPr>
              <p:nvPr/>
            </p:nvSpPr>
            <p:spPr bwMode="auto">
              <a:xfrm>
                <a:off x="720" y="1152"/>
                <a:ext cx="124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1" name="Line 25">
                <a:extLst>
                  <a:ext uri="{FF2B5EF4-FFF2-40B4-BE49-F238E27FC236}">
                    <a16:creationId xmlns:a16="http://schemas.microsoft.com/office/drawing/2014/main" id="{A1FDB77C-1924-4E9E-B673-91267FF6598A}"/>
                  </a:ext>
                </a:extLst>
              </p:cNvPr>
              <p:cNvSpPr>
                <a:spLocks noChangeShapeType="1"/>
              </p:cNvSpPr>
              <p:nvPr/>
            </p:nvSpPr>
            <p:spPr bwMode="auto">
              <a:xfrm>
                <a:off x="3456" y="2832"/>
                <a:ext cx="0" cy="4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3" name="Text Box 27">
                <a:extLst>
                  <a:ext uri="{FF2B5EF4-FFF2-40B4-BE49-F238E27FC236}">
                    <a16:creationId xmlns:a16="http://schemas.microsoft.com/office/drawing/2014/main" id="{06341A08-5BFB-4E4B-9560-4CAA6094BB61}"/>
                  </a:ext>
                </a:extLst>
              </p:cNvPr>
              <p:cNvSpPr txBox="1">
                <a:spLocks noChangeArrowheads="1"/>
              </p:cNvSpPr>
              <p:nvPr/>
            </p:nvSpPr>
            <p:spPr bwMode="auto">
              <a:xfrm>
                <a:off x="2544"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yes</a:t>
                </a:r>
              </a:p>
            </p:txBody>
          </p:sp>
          <p:sp>
            <p:nvSpPr>
              <p:cNvPr id="50204" name="Text Box 28">
                <a:extLst>
                  <a:ext uri="{FF2B5EF4-FFF2-40B4-BE49-F238E27FC236}">
                    <a16:creationId xmlns:a16="http://schemas.microsoft.com/office/drawing/2014/main" id="{6D00E596-F2F9-4CFC-AFC1-72841EA80BD8}"/>
                  </a:ext>
                </a:extLst>
              </p:cNvPr>
              <p:cNvSpPr txBox="1">
                <a:spLocks noChangeArrowheads="1"/>
              </p:cNvSpPr>
              <p:nvPr/>
            </p:nvSpPr>
            <p:spPr bwMode="auto">
              <a:xfrm>
                <a:off x="4032"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yes</a:t>
                </a:r>
              </a:p>
            </p:txBody>
          </p:sp>
          <p:sp>
            <p:nvSpPr>
              <p:cNvPr id="50205" name="Text Box 29">
                <a:extLst>
                  <a:ext uri="{FF2B5EF4-FFF2-40B4-BE49-F238E27FC236}">
                    <a16:creationId xmlns:a16="http://schemas.microsoft.com/office/drawing/2014/main" id="{96154040-B84D-49EA-A8AB-6F6C8B4EAD94}"/>
                  </a:ext>
                </a:extLst>
              </p:cNvPr>
              <p:cNvSpPr txBox="1">
                <a:spLocks noChangeArrowheads="1"/>
              </p:cNvSpPr>
              <p:nvPr/>
            </p:nvSpPr>
            <p:spPr bwMode="auto">
              <a:xfrm>
                <a:off x="1968" y="187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no</a:t>
                </a:r>
              </a:p>
            </p:txBody>
          </p:sp>
          <p:sp>
            <p:nvSpPr>
              <p:cNvPr id="50206" name="Text Box 30">
                <a:extLst>
                  <a:ext uri="{FF2B5EF4-FFF2-40B4-BE49-F238E27FC236}">
                    <a16:creationId xmlns:a16="http://schemas.microsoft.com/office/drawing/2014/main" id="{2146C08C-9BCC-497C-9E07-9328832EEDAB}"/>
                  </a:ext>
                </a:extLst>
              </p:cNvPr>
              <p:cNvSpPr txBox="1">
                <a:spLocks noChangeArrowheads="1"/>
              </p:cNvSpPr>
              <p:nvPr/>
            </p:nvSpPr>
            <p:spPr bwMode="auto">
              <a:xfrm>
                <a:off x="3456" y="187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no</a:t>
                </a:r>
              </a:p>
            </p:txBody>
          </p:sp>
          <p:sp>
            <p:nvSpPr>
              <p:cNvPr id="50207" name="Text Box 31">
                <a:extLst>
                  <a:ext uri="{FF2B5EF4-FFF2-40B4-BE49-F238E27FC236}">
                    <a16:creationId xmlns:a16="http://schemas.microsoft.com/office/drawing/2014/main" id="{9CBEEC6E-3833-401E-B541-8FD0ECE03DFA}"/>
                  </a:ext>
                </a:extLst>
              </p:cNvPr>
              <p:cNvSpPr txBox="1">
                <a:spLocks noChangeArrowheads="1"/>
              </p:cNvSpPr>
              <p:nvPr/>
            </p:nvSpPr>
            <p:spPr bwMode="auto">
              <a:xfrm>
                <a:off x="2016" y="220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P</a:t>
                </a:r>
                <a:r>
                  <a:rPr lang="zh-CN" altLang="en-US" sz="2000"/>
                  <a:t>进栈</a:t>
                </a:r>
                <a:endParaRPr lang="zh-CN" altLang="en-US" b="0"/>
              </a:p>
            </p:txBody>
          </p:sp>
          <p:sp>
            <p:nvSpPr>
              <p:cNvPr id="50208" name="Text Box 32">
                <a:extLst>
                  <a:ext uri="{FF2B5EF4-FFF2-40B4-BE49-F238E27FC236}">
                    <a16:creationId xmlns:a16="http://schemas.microsoft.com/office/drawing/2014/main" id="{1A4F5491-4232-4B50-9E3F-0FE5EB290388}"/>
                  </a:ext>
                </a:extLst>
              </p:cNvPr>
              <p:cNvSpPr txBox="1">
                <a:spLocks noChangeArrowheads="1"/>
              </p:cNvSpPr>
              <p:nvPr/>
            </p:nvSpPr>
            <p:spPr bwMode="auto">
              <a:xfrm>
                <a:off x="3504" y="216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t>P</a:t>
                </a:r>
                <a:r>
                  <a:rPr lang="zh-CN" altLang="en-US" sz="2000"/>
                  <a:t>退栈</a:t>
                </a:r>
                <a:endParaRPr lang="zh-CN" altLang="en-US" b="0"/>
              </a:p>
            </p:txBody>
          </p:sp>
          <p:sp>
            <p:nvSpPr>
              <p:cNvPr id="50209" name="Text Box 33">
                <a:extLst>
                  <a:ext uri="{FF2B5EF4-FFF2-40B4-BE49-F238E27FC236}">
                    <a16:creationId xmlns:a16="http://schemas.microsoft.com/office/drawing/2014/main" id="{9A2D917F-51EB-4EA3-917D-47AA352FFD14}"/>
                  </a:ext>
                </a:extLst>
              </p:cNvPr>
              <p:cNvSpPr txBox="1">
                <a:spLocks noChangeArrowheads="1"/>
              </p:cNvSpPr>
              <p:nvPr/>
            </p:nvSpPr>
            <p:spPr bwMode="auto">
              <a:xfrm>
                <a:off x="4176" y="249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访问根结点</a:t>
                </a:r>
              </a:p>
            </p:txBody>
          </p:sp>
          <p:sp>
            <p:nvSpPr>
              <p:cNvPr id="50210" name="Text Box 34">
                <a:extLst>
                  <a:ext uri="{FF2B5EF4-FFF2-40B4-BE49-F238E27FC236}">
                    <a16:creationId xmlns:a16="http://schemas.microsoft.com/office/drawing/2014/main" id="{8D70AEC8-00CC-4CF6-938A-C9437F86E226}"/>
                  </a:ext>
                </a:extLst>
              </p:cNvPr>
              <p:cNvSpPr txBox="1">
                <a:spLocks noChangeArrowheads="1"/>
              </p:cNvSpPr>
              <p:nvPr/>
            </p:nvSpPr>
            <p:spPr bwMode="auto">
              <a:xfrm>
                <a:off x="1776" y="3456"/>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遍历右子树</a:t>
                </a:r>
              </a:p>
            </p:txBody>
          </p:sp>
          <p:sp>
            <p:nvSpPr>
              <p:cNvPr id="50211" name="Text Box 35">
                <a:extLst>
                  <a:ext uri="{FF2B5EF4-FFF2-40B4-BE49-F238E27FC236}">
                    <a16:creationId xmlns:a16="http://schemas.microsoft.com/office/drawing/2014/main" id="{C0007699-3990-47DB-A530-FC0A3DBD0A44}"/>
                  </a:ext>
                </a:extLst>
              </p:cNvPr>
              <p:cNvSpPr txBox="1">
                <a:spLocks noChangeArrowheads="1"/>
              </p:cNvSpPr>
              <p:nvPr/>
            </p:nvSpPr>
            <p:spPr bwMode="auto">
              <a:xfrm>
                <a:off x="1056" y="30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遍历左子树</a:t>
                </a:r>
              </a:p>
            </p:txBody>
          </p:sp>
        </p:grpSp>
      </p:grpSp>
      <p:sp>
        <p:nvSpPr>
          <p:cNvPr id="50214" name="Text Box 38">
            <a:extLst>
              <a:ext uri="{FF2B5EF4-FFF2-40B4-BE49-F238E27FC236}">
                <a16:creationId xmlns:a16="http://schemas.microsoft.com/office/drawing/2014/main" id="{42C5D5F2-1063-48B9-8AFE-80E0AE9F3F7B}"/>
              </a:ext>
            </a:extLst>
          </p:cNvPr>
          <p:cNvSpPr txBox="1">
            <a:spLocks noChangeArrowheads="1"/>
          </p:cNvSpPr>
          <p:nvPr/>
        </p:nvSpPr>
        <p:spPr bwMode="auto">
          <a:xfrm>
            <a:off x="2057400" y="838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中序遍历二叉树的非递归算法处理流程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361435F8-2471-45A1-859F-95098A20261C}"/>
              </a:ext>
            </a:extLst>
          </p:cNvPr>
          <p:cNvSpPr txBox="1">
            <a:spLocks noChangeArrowheads="1"/>
          </p:cNvSpPr>
          <p:nvPr/>
        </p:nvSpPr>
        <p:spPr bwMode="auto">
          <a:xfrm>
            <a:off x="2057400" y="762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42212"/>
                </a:solidFill>
              </a:rPr>
              <a:t>中序遍历二叉树的非递归算法（直接实现栈操作）</a:t>
            </a:r>
          </a:p>
        </p:txBody>
      </p:sp>
      <p:sp>
        <p:nvSpPr>
          <p:cNvPr id="52227" name="Text Box 3">
            <a:extLst>
              <a:ext uri="{FF2B5EF4-FFF2-40B4-BE49-F238E27FC236}">
                <a16:creationId xmlns:a16="http://schemas.microsoft.com/office/drawing/2014/main" id="{75459D3F-5DB5-4418-AAA0-CCC1482C9891}"/>
              </a:ext>
            </a:extLst>
          </p:cNvPr>
          <p:cNvSpPr txBox="1">
            <a:spLocks noChangeArrowheads="1"/>
          </p:cNvSpPr>
          <p:nvPr/>
        </p:nvSpPr>
        <p:spPr bwMode="auto">
          <a:xfrm>
            <a:off x="1981200" y="1431926"/>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/*s[m]</a:t>
            </a:r>
            <a:r>
              <a:rPr lang="zh-CN" altLang="en-US" sz="2000"/>
              <a:t>表示栈，</a:t>
            </a:r>
            <a:r>
              <a:rPr lang="en-US" altLang="zh-CN" sz="2000"/>
              <a:t>top</a:t>
            </a:r>
            <a:r>
              <a:rPr lang="zh-CN" altLang="en-US" sz="2000"/>
              <a:t>表示栈顶指针*</a:t>
            </a:r>
            <a:r>
              <a:rPr lang="en-US" altLang="zh-CN" sz="2000"/>
              <a:t>/</a:t>
            </a:r>
          </a:p>
          <a:p>
            <a:pPr>
              <a:spcBef>
                <a:spcPct val="50000"/>
              </a:spcBef>
            </a:pPr>
            <a:r>
              <a:rPr lang="en-US" altLang="zh-CN" sz="2000"/>
              <a:t>Void inorder(BiTree root)      /*</a:t>
            </a:r>
            <a:r>
              <a:rPr lang="zh-CN" altLang="en-US" sz="2000"/>
              <a:t>中序遍历二叉树，</a:t>
            </a:r>
            <a:r>
              <a:rPr lang="en-US" altLang="zh-CN" sz="2000"/>
              <a:t>bt</a:t>
            </a:r>
            <a:r>
              <a:rPr lang="zh-CN" altLang="en-US" sz="2000"/>
              <a:t>为二叉树的根结点*</a:t>
            </a:r>
            <a:r>
              <a:rPr lang="en-US" altLang="zh-CN" sz="2000"/>
              <a:t>/</a:t>
            </a:r>
          </a:p>
          <a:p>
            <a:pPr>
              <a:spcBef>
                <a:spcPct val="50000"/>
              </a:spcBef>
            </a:pPr>
            <a:r>
              <a:rPr lang="en-US" altLang="zh-CN" sz="2000"/>
              <a:t>  { </a:t>
            </a:r>
          </a:p>
          <a:p>
            <a:pPr>
              <a:spcBef>
                <a:spcPct val="50000"/>
              </a:spcBef>
            </a:pPr>
            <a:r>
              <a:rPr lang="en-US" altLang="zh-CN" sz="2000"/>
              <a:t>     top=0;p=bt</a:t>
            </a:r>
          </a:p>
          <a:p>
            <a:pPr>
              <a:spcBef>
                <a:spcPct val="50000"/>
              </a:spcBef>
            </a:pPr>
            <a:r>
              <a:rPr lang="en-US" altLang="zh-CN" sz="2000"/>
              <a:t>     do{</a:t>
            </a:r>
          </a:p>
          <a:p>
            <a:pPr>
              <a:spcBef>
                <a:spcPct val="50000"/>
              </a:spcBef>
            </a:pPr>
            <a:r>
              <a:rPr lang="en-US" altLang="zh-CN" sz="2000"/>
              <a:t>        do while(p!=NULL)</a:t>
            </a:r>
          </a:p>
          <a:p>
            <a:pPr>
              <a:spcBef>
                <a:spcPct val="50000"/>
              </a:spcBef>
            </a:pPr>
            <a:r>
              <a:rPr lang="en-US" altLang="zh-CN" sz="2000"/>
              <a:t>         {if (top&gt;m) return(‘overflow’);</a:t>
            </a:r>
          </a:p>
          <a:p>
            <a:pPr>
              <a:spcBef>
                <a:spcPct val="50000"/>
              </a:spcBef>
            </a:pPr>
            <a:r>
              <a:rPr lang="en-US" altLang="zh-CN" sz="2000"/>
              <a:t>           top=top+1;</a:t>
            </a:r>
          </a:p>
          <a:p>
            <a:pPr>
              <a:spcBef>
                <a:spcPct val="50000"/>
              </a:spcBef>
            </a:pPr>
            <a:r>
              <a:rPr lang="en-US" altLang="zh-CN" sz="2000"/>
              <a:t>           s[top]=p;</a:t>
            </a:r>
          </a:p>
          <a:p>
            <a:pPr>
              <a:spcBef>
                <a:spcPct val="50000"/>
              </a:spcBef>
            </a:pPr>
            <a:r>
              <a:rPr lang="en-US" altLang="zh-CN" sz="2000"/>
              <a:t>           p=p-&gt;Lchild};       /*</a:t>
            </a:r>
            <a:r>
              <a:rPr lang="zh-CN" altLang="en-US" sz="2000"/>
              <a:t>遍历左子树*</a:t>
            </a:r>
            <a:r>
              <a:rPr lang="en-US" altLang="zh-CN" sz="2000"/>
              <a:t>/</a:t>
            </a:r>
          </a:p>
          <a:p>
            <a:pPr>
              <a:spcBef>
                <a:spcPct val="50000"/>
              </a:spcBef>
            </a:pPr>
            <a:r>
              <a:rPr lang="en-US" altLang="zh-CN" sz="2000"/>
              <a:t>            if(top!=0)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ECD0160D-3243-4896-BC93-61D8C6A84B47}"/>
              </a:ext>
            </a:extLst>
          </p:cNvPr>
          <p:cNvSpPr txBox="1">
            <a:spLocks noChangeArrowheads="1"/>
          </p:cNvSpPr>
          <p:nvPr/>
        </p:nvSpPr>
        <p:spPr bwMode="auto">
          <a:xfrm>
            <a:off x="2133600" y="1066801"/>
            <a:ext cx="8077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           { p=s[top];</a:t>
            </a:r>
          </a:p>
          <a:p>
            <a:pPr>
              <a:spcBef>
                <a:spcPct val="50000"/>
              </a:spcBef>
            </a:pPr>
            <a:r>
              <a:rPr lang="en-US" altLang="zh-CN" sz="2000"/>
              <a:t>             top=top-1;</a:t>
            </a:r>
          </a:p>
          <a:p>
            <a:pPr>
              <a:spcBef>
                <a:spcPct val="50000"/>
              </a:spcBef>
            </a:pPr>
            <a:r>
              <a:rPr lang="en-US" altLang="zh-CN" sz="2000"/>
              <a:t>             Visit(p-&gt;data);    /*</a:t>
            </a:r>
            <a:r>
              <a:rPr lang="zh-CN" altLang="en-US" sz="2000"/>
              <a:t>访问根结点*</a:t>
            </a:r>
            <a:r>
              <a:rPr lang="en-US" altLang="zh-CN" sz="2000"/>
              <a:t>/</a:t>
            </a:r>
          </a:p>
          <a:p>
            <a:pPr>
              <a:spcBef>
                <a:spcPct val="50000"/>
              </a:spcBef>
            </a:pPr>
            <a:r>
              <a:rPr lang="en-US" altLang="zh-CN" sz="2000"/>
              <a:t>              p=p-&gt;Rchild;}     /*</a:t>
            </a:r>
            <a:r>
              <a:rPr lang="zh-CN" altLang="en-US" sz="2000"/>
              <a:t>遍历右子树*</a:t>
            </a:r>
            <a:r>
              <a:rPr lang="en-US" altLang="zh-CN" sz="2000"/>
              <a:t>/</a:t>
            </a:r>
          </a:p>
          <a:p>
            <a:pPr>
              <a:spcBef>
                <a:spcPct val="50000"/>
              </a:spcBef>
            </a:pPr>
            <a:r>
              <a:rPr lang="en-US" altLang="zh-CN" sz="2000"/>
              <a:t>          }</a:t>
            </a:r>
          </a:p>
          <a:p>
            <a:pPr>
              <a:spcBef>
                <a:spcPct val="50000"/>
              </a:spcBef>
            </a:pPr>
            <a:r>
              <a:rPr lang="en-US" altLang="zh-CN" sz="2000"/>
              <a:t>     }while(p!=NULL||top!=0)</a:t>
            </a:r>
          </a:p>
          <a:p>
            <a:pPr>
              <a:spcBef>
                <a:spcPct val="50000"/>
              </a:spcBef>
            </a:pPr>
            <a:r>
              <a:rPr lang="en-US" altLang="zh-CN" sz="2000"/>
              <a:t>  }</a:t>
            </a:r>
          </a:p>
          <a:p>
            <a:pPr>
              <a:spcBef>
                <a:spcPct val="50000"/>
              </a:spcBef>
            </a:pPr>
            <a:endParaRPr lang="en-US" altLang="zh-CN"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6BCBADCC-4286-43EA-AA5B-D78B2CF01B6C}"/>
              </a:ext>
            </a:extLst>
          </p:cNvPr>
          <p:cNvSpPr txBox="1">
            <a:spLocks noChangeArrowheads="1"/>
          </p:cNvSpPr>
          <p:nvPr/>
        </p:nvSpPr>
        <p:spPr bwMode="auto">
          <a:xfrm>
            <a:off x="2133600" y="914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42212"/>
                </a:solidFill>
              </a:rPr>
              <a:t>中序遍历二叉树的非递归算法（调用栈操作的函数）</a:t>
            </a:r>
          </a:p>
        </p:txBody>
      </p:sp>
      <p:sp>
        <p:nvSpPr>
          <p:cNvPr id="54275" name="Text Box 3">
            <a:extLst>
              <a:ext uri="{FF2B5EF4-FFF2-40B4-BE49-F238E27FC236}">
                <a16:creationId xmlns:a16="http://schemas.microsoft.com/office/drawing/2014/main" id="{FAC93C2D-A183-4A72-80A1-87E983CFC8AA}"/>
              </a:ext>
            </a:extLst>
          </p:cNvPr>
          <p:cNvSpPr txBox="1">
            <a:spLocks noChangeArrowheads="1"/>
          </p:cNvSpPr>
          <p:nvPr/>
        </p:nvSpPr>
        <p:spPr bwMode="auto">
          <a:xfrm>
            <a:off x="2057400" y="1447801"/>
            <a:ext cx="8229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void  InOrder</a:t>
            </a:r>
            <a:r>
              <a:rPr lang="zh-CN" altLang="en-US" sz="2000"/>
              <a:t>（</a:t>
            </a:r>
            <a:r>
              <a:rPr lang="en-US" altLang="zh-CN" sz="2000"/>
              <a:t>BiTree root</a:t>
            </a:r>
            <a:r>
              <a:rPr lang="zh-CN" altLang="en-US" sz="2000"/>
              <a:t>）</a:t>
            </a:r>
            <a:r>
              <a:rPr lang="en-US" altLang="zh-CN" sz="2000"/>
              <a:t>/* </a:t>
            </a:r>
            <a:r>
              <a:rPr lang="zh-CN" altLang="en-US" sz="2000"/>
              <a:t>中序遍历二叉树的非递归算法 *</a:t>
            </a:r>
            <a:r>
              <a:rPr lang="en-US" altLang="zh-CN" sz="2000"/>
              <a:t>/</a:t>
            </a:r>
          </a:p>
          <a:p>
            <a:pPr algn="just">
              <a:spcBef>
                <a:spcPct val="50000"/>
              </a:spcBef>
            </a:pPr>
            <a:r>
              <a:rPr lang="en-US" altLang="zh-CN" sz="2000"/>
              <a:t>{   InitStack (&amp;S); p=root;</a:t>
            </a:r>
          </a:p>
          <a:p>
            <a:pPr algn="just">
              <a:spcBef>
                <a:spcPct val="50000"/>
              </a:spcBef>
            </a:pPr>
            <a:r>
              <a:rPr lang="en-US" altLang="zh-CN" sz="2000"/>
              <a:t> while(p!=NULL || !IsEmpty(S))</a:t>
            </a:r>
          </a:p>
          <a:p>
            <a:pPr algn="just">
              <a:spcBef>
                <a:spcPct val="50000"/>
              </a:spcBef>
            </a:pPr>
            <a:r>
              <a:rPr lang="en-US" altLang="zh-CN" sz="2000"/>
              <a:t>{ if (p!=NULL)  /* </a:t>
            </a:r>
            <a:r>
              <a:rPr lang="zh-CN" altLang="en-US" sz="2000"/>
              <a:t>根指针进栈，遍历左子树 *</a:t>
            </a:r>
            <a:r>
              <a:rPr lang="en-US" altLang="zh-CN" sz="2000"/>
              <a:t>/</a:t>
            </a:r>
          </a:p>
          <a:p>
            <a:pPr algn="just">
              <a:spcBef>
                <a:spcPct val="50000"/>
              </a:spcBef>
            </a:pPr>
            <a:r>
              <a:rPr lang="en-US" altLang="zh-CN" sz="2000"/>
              <a:t>    { Push(&amp;S,p);</a:t>
            </a:r>
          </a:p>
          <a:p>
            <a:pPr algn="just">
              <a:spcBef>
                <a:spcPct val="50000"/>
              </a:spcBef>
            </a:pPr>
            <a:r>
              <a:rPr lang="en-US" altLang="zh-CN" sz="2000"/>
              <a:t>      p=p-&gt;LChild;</a:t>
            </a:r>
          </a:p>
          <a:p>
            <a:pPr algn="just">
              <a:spcBef>
                <a:spcPct val="50000"/>
              </a:spcBef>
            </a:pPr>
            <a:r>
              <a:rPr lang="en-US" altLang="zh-CN" sz="2000"/>
              <a:t>    } else</a:t>
            </a:r>
          </a:p>
          <a:p>
            <a:pPr algn="just">
              <a:spcBef>
                <a:spcPct val="50000"/>
              </a:spcBef>
            </a:pPr>
            <a:r>
              <a:rPr lang="en-US" altLang="zh-CN" sz="2000"/>
              <a:t>{  /*</a:t>
            </a:r>
            <a:r>
              <a:rPr lang="zh-CN" altLang="en-US" sz="2000"/>
              <a:t>根指针退栈，访问根结点，遍历右子树*</a:t>
            </a:r>
            <a:r>
              <a:rPr lang="en-US" altLang="zh-CN" sz="2000"/>
              <a:t>/</a:t>
            </a:r>
          </a:p>
          <a:p>
            <a:pPr algn="just">
              <a:spcBef>
                <a:spcPct val="50000"/>
              </a:spcBef>
            </a:pPr>
            <a:r>
              <a:rPr lang="en-US" altLang="zh-CN" sz="2000"/>
              <a:t>Pop(&amp;S,&amp;p); Visit(p-&gt;data);  p=p-&gt;RChild;}</a:t>
            </a:r>
          </a:p>
          <a:p>
            <a:pPr algn="just">
              <a:spcBef>
                <a:spcPct val="50000"/>
              </a:spcBef>
            </a:pPr>
            <a:r>
              <a:rPr lang="en-US" altLang="zh-CN" sz="2000"/>
              <a:t>}</a:t>
            </a:r>
          </a:p>
          <a:p>
            <a:pPr>
              <a:spcBef>
                <a:spcPct val="50000"/>
              </a:spcBef>
            </a:pPr>
            <a:r>
              <a:rPr lang="en-US" altLang="zh-CN" sz="2000"/>
              <a:t>    }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1CC82AD8-F139-48F3-8129-13887945FA73}"/>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后序遍历的二叉树的非递归算法</a:t>
            </a:r>
          </a:p>
        </p:txBody>
      </p:sp>
      <p:sp>
        <p:nvSpPr>
          <p:cNvPr id="55299" name="Text Box 3">
            <a:extLst>
              <a:ext uri="{FF2B5EF4-FFF2-40B4-BE49-F238E27FC236}">
                <a16:creationId xmlns:a16="http://schemas.microsoft.com/office/drawing/2014/main" id="{1B512817-C7B9-4518-8972-761011F3ED21}"/>
              </a:ext>
            </a:extLst>
          </p:cNvPr>
          <p:cNvSpPr txBox="1">
            <a:spLocks noChangeArrowheads="1"/>
          </p:cNvSpPr>
          <p:nvPr/>
        </p:nvSpPr>
        <p:spPr bwMode="auto">
          <a:xfrm>
            <a:off x="2133600" y="1447801"/>
            <a:ext cx="8229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void PostOrder</a:t>
            </a:r>
            <a:r>
              <a:rPr lang="zh-CN" altLang="en-US" sz="2000"/>
              <a:t>（</a:t>
            </a:r>
            <a:r>
              <a:rPr lang="en-US" altLang="zh-CN" sz="2000"/>
              <a:t>BiTree root</a:t>
            </a:r>
            <a:r>
              <a:rPr lang="zh-CN" altLang="en-US" sz="2000"/>
              <a:t>）</a:t>
            </a:r>
          </a:p>
          <a:p>
            <a:pPr algn="just">
              <a:spcBef>
                <a:spcPct val="50000"/>
              </a:spcBef>
            </a:pPr>
            <a:r>
              <a:rPr lang="en-US" altLang="zh-CN" sz="2000"/>
              <a:t>{</a:t>
            </a:r>
          </a:p>
          <a:p>
            <a:pPr algn="just">
              <a:spcBef>
                <a:spcPct val="50000"/>
              </a:spcBef>
            </a:pPr>
            <a:r>
              <a:rPr lang="en-US" altLang="zh-CN" sz="2000"/>
              <a:t>  BiTNode * p,*q</a:t>
            </a:r>
            <a:r>
              <a:rPr lang="zh-CN" altLang="en-US" sz="2000"/>
              <a:t>； </a:t>
            </a:r>
            <a:r>
              <a:rPr lang="en-US" altLang="zh-CN" sz="2000"/>
              <a:t>BiTNode **S</a:t>
            </a:r>
            <a:r>
              <a:rPr lang="zh-CN" altLang="en-US" sz="2000"/>
              <a:t>；</a:t>
            </a:r>
          </a:p>
          <a:p>
            <a:pPr algn="just">
              <a:spcBef>
                <a:spcPct val="50000"/>
              </a:spcBef>
            </a:pPr>
            <a:r>
              <a:rPr lang="zh-CN" altLang="en-US" sz="2000"/>
              <a:t>    </a:t>
            </a:r>
            <a:r>
              <a:rPr lang="en-US" altLang="zh-CN" sz="2000"/>
              <a:t>int top=0; q=NULL; p=root;</a:t>
            </a:r>
          </a:p>
          <a:p>
            <a:pPr algn="just">
              <a:spcBef>
                <a:spcPct val="50000"/>
              </a:spcBef>
            </a:pPr>
            <a:r>
              <a:rPr lang="en-US" altLang="zh-CN" sz="2000"/>
              <a:t>  S=</a:t>
            </a:r>
            <a:r>
              <a:rPr lang="zh-CN" altLang="en-US" sz="2000"/>
              <a:t>（</a:t>
            </a:r>
            <a:r>
              <a:rPr lang="en-US" altLang="zh-CN" sz="2000"/>
              <a:t>BiTNode**</a:t>
            </a:r>
            <a:r>
              <a:rPr lang="zh-CN" altLang="en-US" sz="2000"/>
              <a:t>）</a:t>
            </a:r>
            <a:r>
              <a:rPr lang="en-US" altLang="zh-CN" sz="2000"/>
              <a:t>malloc</a:t>
            </a:r>
            <a:r>
              <a:rPr lang="zh-CN" altLang="en-US" sz="2000"/>
              <a:t>（</a:t>
            </a:r>
            <a:r>
              <a:rPr lang="en-US" altLang="zh-CN" sz="2000"/>
              <a:t>sizeof</a:t>
            </a:r>
            <a:r>
              <a:rPr lang="zh-CN" altLang="en-US" sz="2000"/>
              <a:t>（</a:t>
            </a:r>
            <a:r>
              <a:rPr lang="en-US" altLang="zh-CN" sz="2000"/>
              <a:t>BiTNode*</a:t>
            </a:r>
            <a:r>
              <a:rPr lang="zh-CN" altLang="en-US" sz="2000"/>
              <a:t>）*</a:t>
            </a:r>
            <a:r>
              <a:rPr lang="en-US" altLang="zh-CN" sz="2000"/>
              <a:t>NUM</a:t>
            </a:r>
            <a:r>
              <a:rPr lang="zh-CN" altLang="en-US" sz="2000"/>
              <a:t>）</a:t>
            </a:r>
            <a:r>
              <a:rPr lang="en-US" altLang="zh-CN" sz="2000"/>
              <a:t>; </a:t>
            </a:r>
          </a:p>
          <a:p>
            <a:pPr algn="just">
              <a:spcBef>
                <a:spcPct val="50000"/>
              </a:spcBef>
            </a:pPr>
            <a:r>
              <a:rPr lang="en-US" altLang="zh-CN" sz="2000"/>
              <a:t>  /* NUM</a:t>
            </a:r>
            <a:r>
              <a:rPr lang="zh-CN" altLang="en-US" sz="2000"/>
              <a:t>为预定义的常数 *</a:t>
            </a:r>
            <a:r>
              <a:rPr lang="en-US" altLang="zh-CN" sz="2000"/>
              <a:t>/</a:t>
            </a:r>
          </a:p>
          <a:p>
            <a:pPr algn="just">
              <a:spcBef>
                <a:spcPct val="50000"/>
              </a:spcBef>
            </a:pPr>
            <a:r>
              <a:rPr lang="en-US" altLang="zh-CN" sz="2000"/>
              <a:t>   while(p!=NULL || top!=0)</a:t>
            </a:r>
          </a:p>
          <a:p>
            <a:pPr algn="just">
              <a:spcBef>
                <a:spcPct val="50000"/>
              </a:spcBef>
            </a:pPr>
            <a:r>
              <a:rPr lang="en-US" altLang="zh-CN" sz="2000"/>
              <a:t>  {</a:t>
            </a:r>
          </a:p>
          <a:p>
            <a:pPr algn="just">
              <a:spcBef>
                <a:spcPct val="50000"/>
              </a:spcBef>
            </a:pPr>
            <a:r>
              <a:rPr lang="en-US" altLang="zh-CN" sz="2000"/>
              <a:t>    while(p!=NULL)</a:t>
            </a:r>
          </a:p>
          <a:p>
            <a:pPr algn="just">
              <a:spcBef>
                <a:spcPct val="50000"/>
              </a:spcBef>
            </a:pPr>
            <a:r>
              <a:rPr lang="en-US" altLang="zh-CN" sz="2000"/>
              <a:t>	{ top=++; s[top]=p; p=p-&gt;LChild; }  /* </a:t>
            </a:r>
            <a:r>
              <a:rPr lang="zh-CN" altLang="en-US" sz="2000"/>
              <a:t>左子树遍历 *</a:t>
            </a:r>
            <a:r>
              <a:rPr lang="en-US" altLang="zh-CN" sz="2000"/>
              <a:t>/</a:t>
            </a:r>
          </a:p>
          <a:p>
            <a:pPr algn="just">
              <a:spcBef>
                <a:spcPct val="50000"/>
              </a:spcBef>
            </a:pPr>
            <a:r>
              <a:rPr lang="en-US" altLang="zh-CN" sz="2000"/>
              <a:t>	if(top&gt;0)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3D5D1615-77DC-4C53-B1BE-AF21A0EB2E1F}"/>
              </a:ext>
            </a:extLst>
          </p:cNvPr>
          <p:cNvSpPr txBox="1">
            <a:spLocks noChangeArrowheads="1"/>
          </p:cNvSpPr>
          <p:nvPr/>
        </p:nvSpPr>
        <p:spPr bwMode="auto">
          <a:xfrm>
            <a:off x="2057400" y="974726"/>
            <a:ext cx="83058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	{ p=s[top];</a:t>
            </a:r>
          </a:p>
          <a:p>
            <a:pPr algn="just">
              <a:spcBef>
                <a:spcPct val="50000"/>
              </a:spcBef>
            </a:pPr>
            <a:r>
              <a:rPr lang="en-US" altLang="zh-CN" sz="2000"/>
              <a:t>	  if((p-&gt;RChild==NULL) ||(p-&gt;RChild==q))</a:t>
            </a:r>
          </a:p>
          <a:p>
            <a:pPr algn="just">
              <a:spcBef>
                <a:spcPct val="50000"/>
              </a:spcBef>
            </a:pPr>
            <a:r>
              <a:rPr lang="en-US" altLang="zh-CN" sz="2000"/>
              <a:t>        /* </a:t>
            </a:r>
            <a:r>
              <a:rPr lang="zh-CN" altLang="en-US" sz="2000"/>
              <a:t>无右孩子，或右孩子已遍历过 *</a:t>
            </a:r>
            <a:r>
              <a:rPr lang="en-US" altLang="zh-CN" sz="2000"/>
              <a:t>/</a:t>
            </a:r>
          </a:p>
          <a:p>
            <a:pPr algn="just">
              <a:spcBef>
                <a:spcPct val="50000"/>
              </a:spcBef>
            </a:pPr>
            <a:r>
              <a:rPr lang="en-US" altLang="zh-CN" sz="2000"/>
              <a:t>	  { visit(p-&gt;data);        /* </a:t>
            </a:r>
            <a:r>
              <a:rPr lang="zh-CN" altLang="en-US" sz="2000"/>
              <a:t>访问根结点* </a:t>
            </a:r>
            <a:r>
              <a:rPr lang="en-US" altLang="zh-CN" sz="2000"/>
              <a:t>/</a:t>
            </a:r>
          </a:p>
          <a:p>
            <a:pPr algn="just">
              <a:spcBef>
                <a:spcPct val="50000"/>
              </a:spcBef>
            </a:pPr>
            <a:r>
              <a:rPr lang="en-US" altLang="zh-CN" sz="2000"/>
              <a:t>	    q=p;   /* </a:t>
            </a:r>
            <a:r>
              <a:rPr lang="zh-CN" altLang="en-US" sz="2000"/>
              <a:t>保存到</a:t>
            </a:r>
            <a:r>
              <a:rPr lang="en-US" altLang="zh-CN" sz="2000"/>
              <a:t>q</a:t>
            </a:r>
            <a:r>
              <a:rPr lang="zh-CN" altLang="en-US" sz="2000"/>
              <a:t>，为下一次已处理结点前驱 *</a:t>
            </a:r>
            <a:r>
              <a:rPr lang="en-US" altLang="zh-CN" sz="2000"/>
              <a:t>/</a:t>
            </a:r>
          </a:p>
          <a:p>
            <a:pPr algn="just">
              <a:spcBef>
                <a:spcPct val="50000"/>
              </a:spcBef>
            </a:pPr>
            <a:r>
              <a:rPr lang="en-US" altLang="zh-CN" sz="2000"/>
              <a:t>	    top--; p=NULL;</a:t>
            </a:r>
          </a:p>
          <a:p>
            <a:pPr algn="just">
              <a:spcBef>
                <a:spcPct val="50000"/>
              </a:spcBef>
            </a:pPr>
            <a:r>
              <a:rPr lang="en-US" altLang="zh-CN" sz="2000"/>
              <a:t>	   } else	</a:t>
            </a:r>
          </a:p>
          <a:p>
            <a:pPr algn="just">
              <a:spcBef>
                <a:spcPct val="50000"/>
              </a:spcBef>
            </a:pPr>
            <a:r>
              <a:rPr lang="en-US" altLang="zh-CN" sz="2000"/>
              <a:t>	    p=p-&gt;RChild;</a:t>
            </a:r>
          </a:p>
          <a:p>
            <a:pPr algn="just">
              <a:spcBef>
                <a:spcPct val="50000"/>
              </a:spcBef>
            </a:pPr>
            <a:r>
              <a:rPr lang="en-US" altLang="zh-CN" sz="2000"/>
              <a:t>}</a:t>
            </a:r>
          </a:p>
          <a:p>
            <a:pPr algn="just">
              <a:spcBef>
                <a:spcPct val="50000"/>
              </a:spcBef>
            </a:pPr>
            <a:r>
              <a:rPr lang="en-US" altLang="zh-CN" sz="2000"/>
              <a:t>    }</a:t>
            </a:r>
          </a:p>
          <a:p>
            <a:pPr algn="just">
              <a:spcBef>
                <a:spcPct val="50000"/>
              </a:spcBef>
            </a:pPr>
            <a:r>
              <a:rPr lang="en-US" altLang="zh-CN" sz="2000"/>
              <a:t>free(s);</a:t>
            </a:r>
          </a:p>
          <a:p>
            <a:pPr>
              <a:spcBef>
                <a:spcPct val="50000"/>
              </a:spcBef>
            </a:pPr>
            <a:r>
              <a:rPr lang="en-US" altLang="zh-CN" sz="20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169156E0-A5A5-428B-9BE1-B46D40679336}"/>
              </a:ext>
            </a:extLst>
          </p:cNvPr>
          <p:cNvSpPr txBox="1">
            <a:spLocks noChangeArrowheads="1"/>
          </p:cNvSpPr>
          <p:nvPr/>
        </p:nvSpPr>
        <p:spPr bwMode="auto">
          <a:xfrm>
            <a:off x="21336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6.3.3  </a:t>
            </a:r>
            <a:r>
              <a:rPr lang="zh-CN" altLang="en-US" sz="2800"/>
              <a:t>遍历算法应用</a:t>
            </a:r>
          </a:p>
        </p:txBody>
      </p:sp>
      <p:sp>
        <p:nvSpPr>
          <p:cNvPr id="57347" name="Text Box 3">
            <a:extLst>
              <a:ext uri="{FF2B5EF4-FFF2-40B4-BE49-F238E27FC236}">
                <a16:creationId xmlns:a16="http://schemas.microsoft.com/office/drawing/2014/main" id="{52199376-B320-4918-9B37-2FE175A00F5E}"/>
              </a:ext>
            </a:extLst>
          </p:cNvPr>
          <p:cNvSpPr txBox="1">
            <a:spLocks noChangeArrowheads="1"/>
          </p:cNvSpPr>
          <p:nvPr/>
        </p:nvSpPr>
        <p:spPr bwMode="auto">
          <a:xfrm>
            <a:off x="2057400" y="16002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二叉树的遍历运算是一个重要的基础。在实际应用中，一是重点理解访问根结点操作的含义，二是注意对具体的实现问题是否需要考虑遍历的次序问题。</a:t>
            </a:r>
          </a:p>
        </p:txBody>
      </p:sp>
      <p:sp>
        <p:nvSpPr>
          <p:cNvPr id="57348" name="Text Box 4">
            <a:extLst>
              <a:ext uri="{FF2B5EF4-FFF2-40B4-BE49-F238E27FC236}">
                <a16:creationId xmlns:a16="http://schemas.microsoft.com/office/drawing/2014/main" id="{167F5BD2-13E2-4F6B-93EC-F68B7695E49E}"/>
              </a:ext>
            </a:extLst>
          </p:cNvPr>
          <p:cNvSpPr txBox="1">
            <a:spLocks noChangeArrowheads="1"/>
          </p:cNvSpPr>
          <p:nvPr/>
        </p:nvSpPr>
        <p:spPr bwMode="auto">
          <a:xfrm>
            <a:off x="2057400" y="3200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 </a:t>
            </a:r>
            <a:r>
              <a:rPr lang="zh-CN" altLang="en-US" sz="2800"/>
              <a:t>输出二叉树中的结点</a:t>
            </a:r>
          </a:p>
        </p:txBody>
      </p:sp>
      <p:sp>
        <p:nvSpPr>
          <p:cNvPr id="57349" name="Text Box 5">
            <a:extLst>
              <a:ext uri="{FF2B5EF4-FFF2-40B4-BE49-F238E27FC236}">
                <a16:creationId xmlns:a16="http://schemas.microsoft.com/office/drawing/2014/main" id="{DE121CFC-91CE-484E-80A4-F99C676DCBD0}"/>
              </a:ext>
            </a:extLst>
          </p:cNvPr>
          <p:cNvSpPr txBox="1">
            <a:spLocks noChangeArrowheads="1"/>
          </p:cNvSpPr>
          <p:nvPr/>
        </p:nvSpPr>
        <p:spPr bwMode="auto">
          <a:xfrm>
            <a:off x="2057400" y="38862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遍历算法将走遍二叉树中的每一个结点，故输出二叉树中结点并无次序要求，因此可用任一种算法来完成。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AB03F573-3357-4B95-9380-AAFBCB4C4233}"/>
              </a:ext>
            </a:extLst>
          </p:cNvPr>
          <p:cNvSpPr txBox="1">
            <a:spLocks noChangeArrowheads="1"/>
          </p:cNvSpPr>
          <p:nvPr/>
        </p:nvSpPr>
        <p:spPr bwMode="auto">
          <a:xfrm>
            <a:off x="2057400" y="91440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双亲结点</a:t>
            </a:r>
            <a:r>
              <a:rPr lang="zh-CN" altLang="en-US" sz="2800"/>
              <a:t>：一个结点的直接前驱称为该结点的双亲结点。上图中</a:t>
            </a:r>
            <a:r>
              <a:rPr lang="en-US" altLang="zh-CN" sz="2800"/>
              <a:t>A</a:t>
            </a:r>
            <a:r>
              <a:rPr lang="zh-CN" altLang="en-US" sz="2800"/>
              <a:t>是</a:t>
            </a:r>
            <a:r>
              <a:rPr lang="en-US" altLang="zh-CN" sz="2800"/>
              <a:t>B</a:t>
            </a:r>
            <a:r>
              <a:rPr lang="zh-CN" altLang="en-US" sz="2800"/>
              <a:t>、</a:t>
            </a:r>
            <a:r>
              <a:rPr lang="en-US" altLang="zh-CN" sz="2800"/>
              <a:t>C</a:t>
            </a:r>
            <a:r>
              <a:rPr lang="zh-CN" altLang="en-US" sz="2800"/>
              <a:t>的双亲。</a:t>
            </a:r>
          </a:p>
        </p:txBody>
      </p:sp>
      <p:sp>
        <p:nvSpPr>
          <p:cNvPr id="11268" name="Text Box 4">
            <a:extLst>
              <a:ext uri="{FF2B5EF4-FFF2-40B4-BE49-F238E27FC236}">
                <a16:creationId xmlns:a16="http://schemas.microsoft.com/office/drawing/2014/main" id="{3B549D33-A41F-48BD-A807-4C6ACC259A26}"/>
              </a:ext>
            </a:extLst>
          </p:cNvPr>
          <p:cNvSpPr txBox="1">
            <a:spLocks noChangeArrowheads="1"/>
          </p:cNvSpPr>
          <p:nvPr/>
        </p:nvSpPr>
        <p:spPr bwMode="auto">
          <a:xfrm>
            <a:off x="2057400" y="1905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兄弟结点</a:t>
            </a:r>
            <a:r>
              <a:rPr lang="zh-CN" altLang="en-US" sz="2800"/>
              <a:t>：同一双亲结点的孩子结点之间互称兄弟结点。上图中的结点</a:t>
            </a:r>
            <a:r>
              <a:rPr lang="en-US" altLang="zh-CN" sz="2800"/>
              <a:t>H</a:t>
            </a:r>
            <a:r>
              <a:rPr lang="zh-CN" altLang="en-US" sz="2800"/>
              <a:t>、</a:t>
            </a:r>
            <a:r>
              <a:rPr lang="en-US" altLang="zh-CN" sz="2800"/>
              <a:t>I</a:t>
            </a:r>
            <a:r>
              <a:rPr lang="zh-CN" altLang="en-US" sz="2800"/>
              <a:t>、</a:t>
            </a:r>
            <a:r>
              <a:rPr lang="en-US" altLang="zh-CN" sz="2800"/>
              <a:t>J</a:t>
            </a:r>
            <a:r>
              <a:rPr lang="zh-CN" altLang="en-US" sz="2800"/>
              <a:t>互为兄弟结点。 </a:t>
            </a:r>
          </a:p>
        </p:txBody>
      </p:sp>
      <p:sp>
        <p:nvSpPr>
          <p:cNvPr id="11269" name="Text Box 5">
            <a:extLst>
              <a:ext uri="{FF2B5EF4-FFF2-40B4-BE49-F238E27FC236}">
                <a16:creationId xmlns:a16="http://schemas.microsoft.com/office/drawing/2014/main" id="{09F79BA2-C3E5-41FF-BD23-31279F93A1F8}"/>
              </a:ext>
            </a:extLst>
          </p:cNvPr>
          <p:cNvSpPr txBox="1">
            <a:spLocks noChangeArrowheads="1"/>
          </p:cNvSpPr>
          <p:nvPr/>
        </p:nvSpPr>
        <p:spPr bwMode="auto">
          <a:xfrm>
            <a:off x="2057400" y="2895600"/>
            <a:ext cx="8458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祖先结点</a:t>
            </a:r>
            <a:r>
              <a:rPr lang="zh-CN" altLang="en-US" sz="2800"/>
              <a:t>：一个结点的祖先结点是指从根结点到该结点的路径上的所有结点。如结点</a:t>
            </a:r>
            <a:r>
              <a:rPr lang="en-US" altLang="zh-CN" sz="2800"/>
              <a:t>K</a:t>
            </a:r>
            <a:r>
              <a:rPr lang="zh-CN" altLang="en-US" sz="2800"/>
              <a:t>的祖先结点是</a:t>
            </a:r>
            <a:r>
              <a:rPr lang="en-US" altLang="zh-CN" sz="2800"/>
              <a:t>A</a:t>
            </a:r>
            <a:r>
              <a:rPr lang="zh-CN" altLang="en-US" sz="2800"/>
              <a:t>、</a:t>
            </a:r>
            <a:r>
              <a:rPr lang="en-US" altLang="zh-CN" sz="2800"/>
              <a:t>B</a:t>
            </a:r>
            <a:r>
              <a:rPr lang="zh-CN" altLang="en-US" sz="2800"/>
              <a:t>、</a:t>
            </a:r>
            <a:r>
              <a:rPr lang="en-US" altLang="zh-CN" sz="2800"/>
              <a:t>E</a:t>
            </a:r>
            <a:r>
              <a:rPr lang="zh-CN" altLang="en-US" sz="2800"/>
              <a:t>。 </a:t>
            </a:r>
          </a:p>
        </p:txBody>
      </p:sp>
      <p:sp>
        <p:nvSpPr>
          <p:cNvPr id="11270" name="Text Box 6">
            <a:extLst>
              <a:ext uri="{FF2B5EF4-FFF2-40B4-BE49-F238E27FC236}">
                <a16:creationId xmlns:a16="http://schemas.microsoft.com/office/drawing/2014/main" id="{3603590B-C92D-4112-A9C4-750B740CE259}"/>
              </a:ext>
            </a:extLst>
          </p:cNvPr>
          <p:cNvSpPr txBox="1">
            <a:spLocks noChangeArrowheads="1"/>
          </p:cNvSpPr>
          <p:nvPr/>
        </p:nvSpPr>
        <p:spPr bwMode="auto">
          <a:xfrm>
            <a:off x="2057400" y="426720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子孙结点</a:t>
            </a:r>
            <a:r>
              <a:rPr lang="zh-CN" altLang="en-US" sz="2800"/>
              <a:t>：一个结点的直接后继和间接后继称为该结点的子孙结点。如结点</a:t>
            </a:r>
            <a:r>
              <a:rPr lang="en-US" altLang="zh-CN" sz="2800"/>
              <a:t>D</a:t>
            </a:r>
            <a:r>
              <a:rPr lang="zh-CN" altLang="en-US" sz="2800"/>
              <a:t>的子孙是</a:t>
            </a:r>
            <a:r>
              <a:rPr lang="en-US" altLang="zh-CN" sz="2800"/>
              <a:t>H</a:t>
            </a:r>
            <a:r>
              <a:rPr lang="zh-CN" altLang="en-US" sz="2800"/>
              <a:t>、</a:t>
            </a:r>
            <a:r>
              <a:rPr lang="en-US" altLang="zh-CN" sz="2800"/>
              <a:t>I</a:t>
            </a:r>
            <a:r>
              <a:rPr lang="zh-CN" altLang="en-US" sz="2800"/>
              <a:t>、</a:t>
            </a:r>
            <a:r>
              <a:rPr lang="en-US" altLang="zh-CN" sz="2800"/>
              <a:t>J</a:t>
            </a:r>
            <a:r>
              <a:rPr lang="zh-CN" altLang="en-US" sz="2800"/>
              <a:t>、</a:t>
            </a:r>
            <a:r>
              <a:rPr lang="en-US" altLang="zh-CN" sz="2800"/>
              <a:t>M</a:t>
            </a:r>
            <a:r>
              <a:rPr lang="zh-CN" altLang="en-US" sz="2800"/>
              <a:t>。 </a:t>
            </a:r>
          </a:p>
        </p:txBody>
      </p:sp>
      <p:sp>
        <p:nvSpPr>
          <p:cNvPr id="11271" name="Text Box 7">
            <a:extLst>
              <a:ext uri="{FF2B5EF4-FFF2-40B4-BE49-F238E27FC236}">
                <a16:creationId xmlns:a16="http://schemas.microsoft.com/office/drawing/2014/main" id="{A73E8132-2CAE-4128-9277-A75C48D1CAB2}"/>
              </a:ext>
            </a:extLst>
          </p:cNvPr>
          <p:cNvSpPr txBox="1">
            <a:spLocks noChangeArrowheads="1"/>
          </p:cNvSpPr>
          <p:nvPr/>
        </p:nvSpPr>
        <p:spPr bwMode="auto">
          <a:xfrm>
            <a:off x="2057400" y="53340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树的度</a:t>
            </a:r>
            <a:r>
              <a:rPr lang="zh-CN" altLang="en-US" sz="2800"/>
              <a:t>：树中所有结点的度的最大值。</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02127938-665D-43D8-B43E-D9A846FA352F}"/>
              </a:ext>
            </a:extLst>
          </p:cNvPr>
          <p:cNvSpPr txBox="1">
            <a:spLocks noChangeArrowheads="1"/>
          </p:cNvSpPr>
          <p:nvPr/>
        </p:nvSpPr>
        <p:spPr bwMode="auto">
          <a:xfrm>
            <a:off x="2057400" y="914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先序遍历输出二叉树中的结点</a:t>
            </a:r>
          </a:p>
        </p:txBody>
      </p:sp>
      <p:sp>
        <p:nvSpPr>
          <p:cNvPr id="58371" name="Text Box 3">
            <a:extLst>
              <a:ext uri="{FF2B5EF4-FFF2-40B4-BE49-F238E27FC236}">
                <a16:creationId xmlns:a16="http://schemas.microsoft.com/office/drawing/2014/main" id="{E01404AB-FBFF-47F5-A734-231305EB517C}"/>
              </a:ext>
            </a:extLst>
          </p:cNvPr>
          <p:cNvSpPr txBox="1">
            <a:spLocks noChangeArrowheads="1"/>
          </p:cNvSpPr>
          <p:nvPr/>
        </p:nvSpPr>
        <p:spPr bwMode="auto">
          <a:xfrm>
            <a:off x="2133600" y="1447800"/>
            <a:ext cx="82296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a:t>void  PreOrder(</a:t>
            </a:r>
            <a:r>
              <a:rPr lang="en-US" altLang="zh-CN" sz="2200">
                <a:latin typeface="宋体" panose="02010600030101010101" pitchFamily="2" charset="-122"/>
              </a:rPr>
              <a:t>BiTree </a:t>
            </a:r>
            <a:r>
              <a:rPr lang="en-US" altLang="zh-CN" sz="2200"/>
              <a:t>root) </a:t>
            </a:r>
          </a:p>
          <a:p>
            <a:pPr algn="just">
              <a:spcBef>
                <a:spcPct val="50000"/>
              </a:spcBef>
            </a:pPr>
            <a:r>
              <a:rPr lang="en-US" altLang="zh-CN" sz="2200"/>
              <a:t>/* </a:t>
            </a:r>
            <a:r>
              <a:rPr lang="zh-CN" altLang="en-US" sz="2200"/>
              <a:t>先序遍历输出二叉树结点</a:t>
            </a:r>
            <a:r>
              <a:rPr lang="en-US" altLang="zh-CN" sz="2200"/>
              <a:t>, root</a:t>
            </a:r>
            <a:r>
              <a:rPr lang="zh-CN" altLang="en-US" sz="2200"/>
              <a:t>为指向二叉树根结点的指针 *</a:t>
            </a:r>
            <a:r>
              <a:rPr lang="en-US" altLang="zh-CN" sz="2200"/>
              <a:t>/</a:t>
            </a:r>
          </a:p>
          <a:p>
            <a:pPr algn="just">
              <a:spcBef>
                <a:spcPct val="50000"/>
              </a:spcBef>
            </a:pPr>
            <a:r>
              <a:rPr lang="en-US" altLang="zh-CN" sz="2200"/>
              <a:t>    {	if (root!=NULL)</a:t>
            </a:r>
          </a:p>
          <a:p>
            <a:pPr algn="just">
              <a:spcBef>
                <a:spcPct val="50000"/>
              </a:spcBef>
            </a:pPr>
            <a:r>
              <a:rPr lang="en-US" altLang="zh-CN" sz="2200"/>
              <a:t>	   {</a:t>
            </a:r>
          </a:p>
          <a:p>
            <a:pPr algn="just">
              <a:spcBef>
                <a:spcPct val="50000"/>
              </a:spcBef>
            </a:pPr>
            <a:r>
              <a:rPr lang="en-US" altLang="zh-CN" sz="2200"/>
              <a:t>	      printf (root -&gt;data);     /* </a:t>
            </a:r>
            <a:r>
              <a:rPr lang="zh-CN" altLang="en-US" sz="2200"/>
              <a:t>输出根结点 *</a:t>
            </a:r>
            <a:r>
              <a:rPr lang="en-US" altLang="zh-CN" sz="2200"/>
              <a:t>/</a:t>
            </a:r>
          </a:p>
          <a:p>
            <a:pPr algn="just">
              <a:spcBef>
                <a:spcPct val="50000"/>
              </a:spcBef>
            </a:pPr>
            <a:r>
              <a:rPr lang="en-US" altLang="zh-CN" sz="2200"/>
              <a:t>	      PreOrder(root -&gt;LChild);  /* </a:t>
            </a:r>
            <a:r>
              <a:rPr lang="zh-CN" altLang="en-US" sz="2200"/>
              <a:t>先序遍历左子树 *</a:t>
            </a:r>
            <a:r>
              <a:rPr lang="en-US" altLang="zh-CN" sz="2200"/>
              <a:t>/</a:t>
            </a:r>
          </a:p>
          <a:p>
            <a:pPr algn="just">
              <a:spcBef>
                <a:spcPct val="50000"/>
              </a:spcBef>
            </a:pPr>
            <a:r>
              <a:rPr lang="en-US" altLang="zh-CN" sz="2200"/>
              <a:t>	      PreOrder(root -&gt;RChild);  /* </a:t>
            </a:r>
            <a:r>
              <a:rPr lang="zh-CN" altLang="en-US" sz="2200"/>
              <a:t>先序遍历右子树 *</a:t>
            </a:r>
            <a:r>
              <a:rPr lang="en-US" altLang="zh-CN" sz="2200"/>
              <a:t>/</a:t>
            </a:r>
          </a:p>
          <a:p>
            <a:pPr algn="just">
              <a:spcBef>
                <a:spcPct val="50000"/>
              </a:spcBef>
            </a:pPr>
            <a:r>
              <a:rPr lang="en-US" altLang="zh-CN" sz="2200"/>
              <a:t>	 }</a:t>
            </a:r>
          </a:p>
          <a:p>
            <a:pPr>
              <a:spcBef>
                <a:spcPct val="50000"/>
              </a:spcBef>
            </a:pPr>
            <a:r>
              <a:rPr lang="en-US" altLang="zh-CN" sz="2200"/>
              <a:t>        } </a:t>
            </a:r>
          </a:p>
        </p:txBody>
      </p:sp>
      <p:sp>
        <p:nvSpPr>
          <p:cNvPr id="58372" name="Text Box 4">
            <a:extLst>
              <a:ext uri="{FF2B5EF4-FFF2-40B4-BE49-F238E27FC236}">
                <a16:creationId xmlns:a16="http://schemas.microsoft.com/office/drawing/2014/main" id="{589DECC6-9E62-4EDA-A45D-7A68FBA43455}"/>
              </a:ext>
            </a:extLst>
          </p:cNvPr>
          <p:cNvSpPr txBox="1">
            <a:spLocks noChangeArrowheads="1"/>
          </p:cNvSpPr>
          <p:nvPr/>
        </p:nvSpPr>
        <p:spPr bwMode="auto">
          <a:xfrm>
            <a:off x="2133600" y="6172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42212"/>
                </a:solidFill>
              </a:rPr>
              <a:t>问题思考：</a:t>
            </a:r>
            <a:r>
              <a:rPr lang="zh-CN" altLang="en-US">
                <a:solidFill>
                  <a:srgbClr val="6C981E"/>
                </a:solidFill>
              </a:rPr>
              <a:t>若要求统计二叉树中结点个数应如何去实现？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661A603E-4C0A-4A6B-A947-B60F0391CB70}"/>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输出二叉树中的叶子结点</a:t>
            </a:r>
          </a:p>
        </p:txBody>
      </p:sp>
      <p:sp>
        <p:nvSpPr>
          <p:cNvPr id="59395" name="Text Box 3">
            <a:extLst>
              <a:ext uri="{FF2B5EF4-FFF2-40B4-BE49-F238E27FC236}">
                <a16:creationId xmlns:a16="http://schemas.microsoft.com/office/drawing/2014/main" id="{63A63F66-BEE2-4DB1-A4D6-EDFF6AB5ABBB}"/>
              </a:ext>
            </a:extLst>
          </p:cNvPr>
          <p:cNvSpPr txBox="1">
            <a:spLocks noChangeArrowheads="1"/>
          </p:cNvSpPr>
          <p:nvPr/>
        </p:nvSpPr>
        <p:spPr bwMode="auto">
          <a:xfrm>
            <a:off x="2057400" y="13716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条件：判断结点既没有左孩子，又没有右孩子时，则输出该结点。</a:t>
            </a:r>
          </a:p>
        </p:txBody>
      </p:sp>
      <p:sp>
        <p:nvSpPr>
          <p:cNvPr id="59396" name="Text Box 4">
            <a:extLst>
              <a:ext uri="{FF2B5EF4-FFF2-40B4-BE49-F238E27FC236}">
                <a16:creationId xmlns:a16="http://schemas.microsoft.com/office/drawing/2014/main" id="{FA7C44A1-A430-4069-A16A-C3A046980759}"/>
              </a:ext>
            </a:extLst>
          </p:cNvPr>
          <p:cNvSpPr txBox="1">
            <a:spLocks noChangeArrowheads="1"/>
          </p:cNvSpPr>
          <p:nvPr/>
        </p:nvSpPr>
        <p:spPr bwMode="auto">
          <a:xfrm>
            <a:off x="2057400" y="2438401"/>
            <a:ext cx="80772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void  PreOrder(</a:t>
            </a:r>
            <a:r>
              <a:rPr lang="en-US" altLang="zh-CN" sz="2000">
                <a:latin typeface="宋体" panose="02010600030101010101" pitchFamily="2" charset="-122"/>
              </a:rPr>
              <a:t>BiTree </a:t>
            </a:r>
            <a:r>
              <a:rPr lang="en-US" altLang="zh-CN" sz="2000"/>
              <a:t>root) </a:t>
            </a:r>
          </a:p>
          <a:p>
            <a:pPr algn="just">
              <a:spcBef>
                <a:spcPct val="50000"/>
              </a:spcBef>
            </a:pPr>
            <a:r>
              <a:rPr lang="en-US" altLang="zh-CN" sz="2000"/>
              <a:t>/* </a:t>
            </a:r>
            <a:r>
              <a:rPr lang="zh-CN" altLang="en-US" sz="2000"/>
              <a:t>先序遍历输出二叉树中叶结点 </a:t>
            </a:r>
            <a:r>
              <a:rPr lang="en-US" altLang="zh-CN" sz="2000"/>
              <a:t>, root</a:t>
            </a:r>
            <a:r>
              <a:rPr lang="zh-CN" altLang="en-US" sz="2000"/>
              <a:t>为指向二叉树根结点的指针 *</a:t>
            </a:r>
            <a:r>
              <a:rPr lang="en-US" altLang="zh-CN" sz="2000"/>
              <a:t>/</a:t>
            </a:r>
          </a:p>
          <a:p>
            <a:pPr algn="just">
              <a:spcBef>
                <a:spcPct val="50000"/>
              </a:spcBef>
            </a:pPr>
            <a:r>
              <a:rPr lang="en-US" altLang="zh-CN" sz="2000"/>
              <a:t>{  if (root!=NULL)</a:t>
            </a:r>
          </a:p>
          <a:p>
            <a:pPr algn="just">
              <a:spcBef>
                <a:spcPct val="50000"/>
              </a:spcBef>
            </a:pPr>
            <a:r>
              <a:rPr lang="en-US" altLang="zh-CN" sz="2000"/>
              <a:t>     {   if (root -&gt;LChild==NULL &amp;&amp; root -&gt;RChild==NULL)</a:t>
            </a:r>
          </a:p>
          <a:p>
            <a:pPr algn="just">
              <a:spcBef>
                <a:spcPct val="50000"/>
              </a:spcBef>
            </a:pPr>
            <a:r>
              <a:rPr lang="en-US" altLang="zh-CN" sz="2000"/>
              <a:t>    printf (root -&gt;data);                 /* </a:t>
            </a:r>
            <a:r>
              <a:rPr lang="zh-CN" altLang="en-US" sz="2000"/>
              <a:t>输出叶结点 *</a:t>
            </a:r>
            <a:r>
              <a:rPr lang="en-US" altLang="zh-CN" sz="2000"/>
              <a:t>/</a:t>
            </a:r>
          </a:p>
          <a:p>
            <a:pPr algn="just">
              <a:spcBef>
                <a:spcPct val="50000"/>
              </a:spcBef>
            </a:pPr>
            <a:r>
              <a:rPr lang="en-US" altLang="zh-CN" sz="2000"/>
              <a:t>	PreOrder(root -&gt;LChild);               /* </a:t>
            </a:r>
            <a:r>
              <a:rPr lang="zh-CN" altLang="en-US" sz="2000"/>
              <a:t>先序遍历左子树 *</a:t>
            </a:r>
            <a:r>
              <a:rPr lang="en-US" altLang="zh-CN" sz="2000"/>
              <a:t>/</a:t>
            </a:r>
          </a:p>
          <a:p>
            <a:pPr algn="just">
              <a:spcBef>
                <a:spcPct val="50000"/>
              </a:spcBef>
            </a:pPr>
            <a:r>
              <a:rPr lang="en-US" altLang="zh-CN" sz="2000"/>
              <a:t>	PreOrder(root -&gt;RChild);               /* </a:t>
            </a:r>
            <a:r>
              <a:rPr lang="zh-CN" altLang="en-US" sz="2000"/>
              <a:t>先序遍历右子树 *</a:t>
            </a:r>
            <a:r>
              <a:rPr lang="en-US" altLang="zh-CN" sz="2000"/>
              <a:t>/</a:t>
            </a:r>
          </a:p>
          <a:p>
            <a:pPr>
              <a:spcBef>
                <a:spcPct val="50000"/>
              </a:spcBef>
            </a:pPr>
            <a:r>
              <a:rPr lang="en-US" altLang="zh-CN" sz="2000"/>
              <a:t>          } </a:t>
            </a:r>
          </a:p>
          <a:p>
            <a:pPr>
              <a:spcBef>
                <a:spcPct val="50000"/>
              </a:spcBef>
            </a:pPr>
            <a:r>
              <a:rPr lang="en-US" altLang="zh-CN" sz="20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5FC6F7DA-0106-48E9-860D-8372AD942AE1}"/>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3. </a:t>
            </a:r>
            <a:r>
              <a:rPr lang="zh-CN" altLang="en-US" sz="2800"/>
              <a:t>统计叶子结点数目</a:t>
            </a:r>
          </a:p>
        </p:txBody>
      </p:sp>
      <p:sp>
        <p:nvSpPr>
          <p:cNvPr id="60419" name="Text Box 3">
            <a:extLst>
              <a:ext uri="{FF2B5EF4-FFF2-40B4-BE49-F238E27FC236}">
                <a16:creationId xmlns:a16="http://schemas.microsoft.com/office/drawing/2014/main" id="{9D89FF39-C2A0-4C1E-AC3D-143CE35C1B26}"/>
              </a:ext>
            </a:extLst>
          </p:cNvPr>
          <p:cNvSpPr txBox="1">
            <a:spLocks noChangeArrowheads="1"/>
          </p:cNvSpPr>
          <p:nvPr/>
        </p:nvSpPr>
        <p:spPr bwMode="auto">
          <a:xfrm>
            <a:off x="2133600" y="2286001"/>
            <a:ext cx="82296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latin typeface="宋体" panose="02010600030101010101" pitchFamily="2" charset="-122"/>
              </a:rPr>
              <a:t>/* LeafCount</a:t>
            </a:r>
            <a:r>
              <a:rPr lang="zh-CN" altLang="en-US" sz="2000">
                <a:latin typeface="宋体" panose="02010600030101010101" pitchFamily="2" charset="-122"/>
              </a:rPr>
              <a:t>保存叶子结点数目的全局变量</a:t>
            </a:r>
            <a:r>
              <a:rPr lang="en-US" altLang="zh-CN" sz="2000">
                <a:latin typeface="宋体" panose="02010600030101010101" pitchFamily="2" charset="-122"/>
              </a:rPr>
              <a:t>,</a:t>
            </a:r>
            <a:r>
              <a:rPr lang="zh-CN" altLang="en-US" sz="2000">
                <a:latin typeface="宋体" panose="02010600030101010101" pitchFamily="2" charset="-122"/>
              </a:rPr>
              <a:t>调用之前初始化值为</a:t>
            </a:r>
            <a:r>
              <a:rPr lang="en-US" altLang="zh-CN" sz="2000">
                <a:latin typeface="宋体" panose="02010600030101010101" pitchFamily="2" charset="-122"/>
              </a:rPr>
              <a:t>0 */</a:t>
            </a:r>
            <a:endParaRPr lang="en-US" altLang="zh-CN" sz="2000"/>
          </a:p>
          <a:p>
            <a:pPr algn="just">
              <a:spcBef>
                <a:spcPct val="50000"/>
              </a:spcBef>
            </a:pPr>
            <a:r>
              <a:rPr lang="en-US" altLang="zh-CN" sz="2000">
                <a:latin typeface="宋体" panose="02010600030101010101" pitchFamily="2" charset="-122"/>
              </a:rPr>
              <a:t> void leaf(BiTree root)</a:t>
            </a:r>
            <a:endParaRPr lang="en-US" altLang="zh-CN" sz="2000"/>
          </a:p>
          <a:p>
            <a:pPr algn="just">
              <a:spcBef>
                <a:spcPct val="50000"/>
              </a:spcBef>
            </a:pPr>
            <a:r>
              <a:rPr lang="en-US" altLang="zh-CN" sz="2000">
                <a:latin typeface="宋体" panose="02010600030101010101" pitchFamily="2" charset="-122"/>
              </a:rPr>
              <a:t>  {</a:t>
            </a:r>
            <a:r>
              <a:rPr lang="en-US" altLang="zh-CN" sz="2000"/>
              <a:t>  </a:t>
            </a:r>
            <a:r>
              <a:rPr lang="en-US" altLang="zh-CN" sz="2000">
                <a:latin typeface="宋体" panose="02010600030101010101" pitchFamily="2" charset="-122"/>
              </a:rPr>
              <a:t>if(root!=NULL)</a:t>
            </a:r>
            <a:endParaRPr lang="en-US" altLang="zh-CN" sz="2000"/>
          </a:p>
          <a:p>
            <a:pPr algn="just">
              <a:spcBef>
                <a:spcPct val="50000"/>
              </a:spcBef>
            </a:pPr>
            <a:r>
              <a:rPr lang="en-US" altLang="zh-CN" sz="2000"/>
              <a:t>         {</a:t>
            </a:r>
            <a:r>
              <a:rPr lang="en-US" altLang="zh-CN" sz="2000">
                <a:latin typeface="宋体" panose="02010600030101010101" pitchFamily="2" charset="-122"/>
              </a:rPr>
              <a:t>leaf(root-&gt;LChild);</a:t>
            </a:r>
            <a:endParaRPr lang="en-US" altLang="zh-CN" sz="2000"/>
          </a:p>
          <a:p>
            <a:pPr algn="just">
              <a:spcBef>
                <a:spcPct val="50000"/>
              </a:spcBef>
            </a:pPr>
            <a:r>
              <a:rPr lang="en-US" altLang="zh-CN" sz="2000">
                <a:latin typeface="宋体" panose="02010600030101010101" pitchFamily="2" charset="-122"/>
              </a:rPr>
              <a:t> leaf(root-&gt;RChild);</a:t>
            </a:r>
            <a:endParaRPr lang="en-US" altLang="zh-CN" sz="2000"/>
          </a:p>
          <a:p>
            <a:pPr algn="just">
              <a:spcBef>
                <a:spcPct val="50000"/>
              </a:spcBef>
            </a:pPr>
            <a:r>
              <a:rPr lang="en-US" altLang="zh-CN" sz="2000"/>
              <a:t>  if (root -&gt;LChild==NULL &amp;&amp; root -&gt;RChild==NULL)</a:t>
            </a:r>
          </a:p>
          <a:p>
            <a:pPr algn="just">
              <a:spcBef>
                <a:spcPct val="50000"/>
              </a:spcBef>
            </a:pPr>
            <a:r>
              <a:rPr lang="en-US" altLang="zh-CN" sz="2000">
                <a:latin typeface="宋体" panose="02010600030101010101" pitchFamily="2" charset="-122"/>
              </a:rPr>
              <a:t>LeafCount++;</a:t>
            </a:r>
            <a:endParaRPr lang="en-US" altLang="zh-CN" sz="2000"/>
          </a:p>
          <a:p>
            <a:pPr algn="just">
              <a:spcBef>
                <a:spcPct val="50000"/>
              </a:spcBef>
            </a:pPr>
            <a:r>
              <a:rPr lang="en-US" altLang="zh-CN" sz="2000">
                <a:latin typeface="宋体" panose="02010600030101010101" pitchFamily="2" charset="-122"/>
              </a:rPr>
              <a:t>}</a:t>
            </a:r>
            <a:endParaRPr lang="en-US" altLang="zh-CN" sz="2000"/>
          </a:p>
          <a:p>
            <a:pPr>
              <a:spcBef>
                <a:spcPct val="50000"/>
              </a:spcBef>
            </a:pPr>
            <a:r>
              <a:rPr lang="en-US" altLang="zh-CN" sz="2000">
                <a:latin typeface="宋体" panose="02010600030101010101" pitchFamily="2" charset="-122"/>
              </a:rPr>
              <a:t>   }</a:t>
            </a:r>
            <a:r>
              <a:rPr lang="en-US" altLang="zh-CN" sz="2000"/>
              <a:t> </a:t>
            </a:r>
          </a:p>
        </p:txBody>
      </p:sp>
      <p:sp>
        <p:nvSpPr>
          <p:cNvPr id="60420" name="Text Box 4">
            <a:extLst>
              <a:ext uri="{FF2B5EF4-FFF2-40B4-BE49-F238E27FC236}">
                <a16:creationId xmlns:a16="http://schemas.microsoft.com/office/drawing/2014/main" id="{DCBAF25D-C131-4063-B261-39AA9AA56CBD}"/>
              </a:ext>
            </a:extLst>
          </p:cNvPr>
          <p:cNvSpPr txBox="1">
            <a:spLocks noChangeArrowheads="1"/>
          </p:cNvSpPr>
          <p:nvPr/>
        </p:nvSpPr>
        <p:spPr bwMode="auto">
          <a:xfrm>
            <a:off x="2209800" y="1600201"/>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方法一：</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a:extLst>
              <a:ext uri="{FF2B5EF4-FFF2-40B4-BE49-F238E27FC236}">
                <a16:creationId xmlns:a16="http://schemas.microsoft.com/office/drawing/2014/main" id="{BA308AEC-0CBE-40B7-98D1-8F97DD4878E4}"/>
              </a:ext>
            </a:extLst>
          </p:cNvPr>
          <p:cNvSpPr txBox="1">
            <a:spLocks noChangeArrowheads="1"/>
          </p:cNvSpPr>
          <p:nvPr/>
        </p:nvSpPr>
        <p:spPr bwMode="auto">
          <a:xfrm>
            <a:off x="2590800" y="914401"/>
            <a:ext cx="77724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 </a:t>
            </a:r>
            <a:r>
              <a:rPr lang="zh-CN" altLang="en-US" sz="2000"/>
              <a:t>采用递归算法，如果是空树，返回</a:t>
            </a:r>
            <a:r>
              <a:rPr lang="en-US" altLang="zh-CN" sz="2000"/>
              <a:t>0</a:t>
            </a:r>
            <a:r>
              <a:rPr lang="zh-CN" altLang="en-US" sz="2000"/>
              <a:t>；如果只有一个结点，返回</a:t>
            </a:r>
            <a:r>
              <a:rPr lang="en-US" altLang="zh-CN" sz="2000"/>
              <a:t>1</a:t>
            </a:r>
            <a:r>
              <a:rPr lang="zh-CN" altLang="en-US" sz="2000"/>
              <a:t>；否则为左右子树的叶子结点数之和 *</a:t>
            </a:r>
            <a:r>
              <a:rPr lang="en-US" altLang="zh-CN" sz="2000"/>
              <a:t>/</a:t>
            </a:r>
          </a:p>
          <a:p>
            <a:pPr algn="just">
              <a:spcBef>
                <a:spcPct val="50000"/>
              </a:spcBef>
            </a:pPr>
            <a:r>
              <a:rPr lang="en-US" altLang="zh-CN" sz="2000"/>
              <a:t>int leaf(BiTree root)</a:t>
            </a:r>
          </a:p>
          <a:p>
            <a:pPr algn="just">
              <a:spcBef>
                <a:spcPct val="50000"/>
              </a:spcBef>
            </a:pPr>
            <a:r>
              <a:rPr lang="en-US" altLang="zh-CN" sz="2000"/>
              <a:t>{  int LeafCount;</a:t>
            </a:r>
          </a:p>
          <a:p>
            <a:pPr algn="just">
              <a:spcBef>
                <a:spcPct val="50000"/>
              </a:spcBef>
            </a:pPr>
            <a:r>
              <a:rPr lang="en-US" altLang="zh-CN" sz="2000"/>
              <a:t>    if(root==NULL)	</a:t>
            </a:r>
          </a:p>
          <a:p>
            <a:pPr algn="just">
              <a:spcBef>
                <a:spcPct val="50000"/>
              </a:spcBef>
            </a:pPr>
            <a:r>
              <a:rPr lang="en-US" altLang="zh-CN" sz="2000"/>
              <a:t>     LeafCount =0;</a:t>
            </a:r>
          </a:p>
          <a:p>
            <a:pPr algn="just">
              <a:spcBef>
                <a:spcPct val="50000"/>
              </a:spcBef>
            </a:pPr>
            <a:r>
              <a:rPr lang="en-US" altLang="zh-CN" sz="2000"/>
              <a:t>    else if((root-&gt;LChild==NULL)&amp;&amp;(root-&gt;RChild==NULL))</a:t>
            </a:r>
          </a:p>
          <a:p>
            <a:pPr algn="just">
              <a:spcBef>
                <a:spcPct val="50000"/>
              </a:spcBef>
            </a:pPr>
            <a:r>
              <a:rPr lang="en-US" altLang="zh-CN" sz="2000"/>
              <a:t>	   LeafCount =1;</a:t>
            </a:r>
          </a:p>
          <a:p>
            <a:pPr algn="just">
              <a:spcBef>
                <a:spcPct val="50000"/>
              </a:spcBef>
            </a:pPr>
            <a:r>
              <a:rPr lang="en-US" altLang="zh-CN" sz="2000"/>
              <a:t>	 else </a:t>
            </a:r>
          </a:p>
          <a:p>
            <a:pPr algn="just">
              <a:spcBef>
                <a:spcPct val="50000"/>
              </a:spcBef>
            </a:pPr>
            <a:r>
              <a:rPr lang="en-US" altLang="zh-CN" sz="2000"/>
              <a:t>	   LeafCount =leaf(root-&gt;LChild)+leaf(root-&gt;RChild);	</a:t>
            </a:r>
          </a:p>
          <a:p>
            <a:pPr algn="just">
              <a:spcBef>
                <a:spcPct val="50000"/>
              </a:spcBef>
            </a:pPr>
            <a:r>
              <a:rPr lang="en-US" altLang="zh-CN" sz="2000"/>
              <a:t>/* </a:t>
            </a:r>
            <a:r>
              <a:rPr lang="zh-CN" altLang="en-US" sz="2000"/>
              <a:t>叶子数为左右子树的叶子数目之和 *</a:t>
            </a:r>
            <a:r>
              <a:rPr lang="en-US" altLang="zh-CN" sz="2000"/>
              <a:t>/</a:t>
            </a:r>
          </a:p>
          <a:p>
            <a:pPr algn="just">
              <a:spcBef>
                <a:spcPct val="50000"/>
              </a:spcBef>
            </a:pPr>
            <a:r>
              <a:rPr lang="en-US" altLang="zh-CN" sz="2000"/>
              <a:t>	return LeafCount;</a:t>
            </a:r>
          </a:p>
          <a:p>
            <a:pPr>
              <a:spcBef>
                <a:spcPct val="50000"/>
              </a:spcBef>
            </a:pPr>
            <a:r>
              <a:rPr lang="en-US" altLang="zh-CN" sz="2000"/>
              <a:t>  } </a:t>
            </a:r>
          </a:p>
        </p:txBody>
      </p:sp>
      <p:sp>
        <p:nvSpPr>
          <p:cNvPr id="61445" name="Text Box 5">
            <a:extLst>
              <a:ext uri="{FF2B5EF4-FFF2-40B4-BE49-F238E27FC236}">
                <a16:creationId xmlns:a16="http://schemas.microsoft.com/office/drawing/2014/main" id="{B5F72053-C309-4F57-9948-F84E1BF512A9}"/>
              </a:ext>
            </a:extLst>
          </p:cNvPr>
          <p:cNvSpPr txBox="1">
            <a:spLocks noChangeArrowheads="1"/>
          </p:cNvSpPr>
          <p:nvPr/>
        </p:nvSpPr>
        <p:spPr bwMode="auto">
          <a:xfrm>
            <a:off x="2057400" y="838200"/>
            <a:ext cx="53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方法二</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a:extLst>
              <a:ext uri="{FF2B5EF4-FFF2-40B4-BE49-F238E27FC236}">
                <a16:creationId xmlns:a16="http://schemas.microsoft.com/office/drawing/2014/main" id="{62E069D3-CFCC-4EA5-AF01-3545A7139362}"/>
              </a:ext>
            </a:extLst>
          </p:cNvPr>
          <p:cNvSpPr txBox="1">
            <a:spLocks noChangeArrowheads="1"/>
          </p:cNvSpPr>
          <p:nvPr/>
        </p:nvSpPr>
        <p:spPr bwMode="auto">
          <a:xfrm>
            <a:off x="2057400" y="990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4. </a:t>
            </a:r>
            <a:r>
              <a:rPr lang="zh-CN" altLang="en-US" sz="2800"/>
              <a:t>建立二叉链表方式存储的二叉树</a:t>
            </a:r>
          </a:p>
        </p:txBody>
      </p:sp>
      <p:sp>
        <p:nvSpPr>
          <p:cNvPr id="62469" name="Text Box 5">
            <a:extLst>
              <a:ext uri="{FF2B5EF4-FFF2-40B4-BE49-F238E27FC236}">
                <a16:creationId xmlns:a16="http://schemas.microsoft.com/office/drawing/2014/main" id="{34E5C7C3-3EA2-4034-8732-F715F2E46794}"/>
              </a:ext>
            </a:extLst>
          </p:cNvPr>
          <p:cNvSpPr txBox="1">
            <a:spLocks noChangeArrowheads="1"/>
          </p:cNvSpPr>
          <p:nvPr/>
        </p:nvSpPr>
        <p:spPr bwMode="auto">
          <a:xfrm>
            <a:off x="1981200" y="1524001"/>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给定一棵二叉树，可以得到它的遍历序列；反过来，给定一个遍历序列，也可以创建相应的二叉链表。在这里所说的遍历序列是一种“扩展的遍历序列”，通常用特定的元素表示空子树。例如：</a:t>
            </a:r>
          </a:p>
        </p:txBody>
      </p:sp>
      <p:grpSp>
        <p:nvGrpSpPr>
          <p:cNvPr id="62470" name="Group 6">
            <a:extLst>
              <a:ext uri="{FF2B5EF4-FFF2-40B4-BE49-F238E27FC236}">
                <a16:creationId xmlns:a16="http://schemas.microsoft.com/office/drawing/2014/main" id="{F018D1EC-86C5-4073-A7FE-4B6ECD3ECF7D}"/>
              </a:ext>
            </a:extLst>
          </p:cNvPr>
          <p:cNvGrpSpPr>
            <a:grpSpLocks/>
          </p:cNvGrpSpPr>
          <p:nvPr/>
        </p:nvGrpSpPr>
        <p:grpSpPr bwMode="auto">
          <a:xfrm>
            <a:off x="7086600" y="3810000"/>
            <a:ext cx="3200400" cy="2209800"/>
            <a:chOff x="1248" y="2544"/>
            <a:chExt cx="2016" cy="1392"/>
          </a:xfrm>
        </p:grpSpPr>
        <p:sp>
          <p:nvSpPr>
            <p:cNvPr id="62471" name="Oval 7">
              <a:extLst>
                <a:ext uri="{FF2B5EF4-FFF2-40B4-BE49-F238E27FC236}">
                  <a16:creationId xmlns:a16="http://schemas.microsoft.com/office/drawing/2014/main" id="{D3327F25-49E8-4C6E-9829-8D58A1121BB6}"/>
                </a:ext>
              </a:extLst>
            </p:cNvPr>
            <p:cNvSpPr>
              <a:spLocks noChangeArrowheads="1"/>
            </p:cNvSpPr>
            <p:nvPr/>
          </p:nvSpPr>
          <p:spPr bwMode="auto">
            <a:xfrm>
              <a:off x="1824"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62472" name="Oval 8">
              <a:extLst>
                <a:ext uri="{FF2B5EF4-FFF2-40B4-BE49-F238E27FC236}">
                  <a16:creationId xmlns:a16="http://schemas.microsoft.com/office/drawing/2014/main" id="{03FDF975-563B-47A2-AEA8-608BEE9217B0}"/>
                </a:ext>
              </a:extLst>
            </p:cNvPr>
            <p:cNvSpPr>
              <a:spLocks noChangeArrowheads="1"/>
            </p:cNvSpPr>
            <p:nvPr/>
          </p:nvSpPr>
          <p:spPr bwMode="auto">
            <a:xfrm>
              <a:off x="1344"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62473" name="Oval 9">
              <a:extLst>
                <a:ext uri="{FF2B5EF4-FFF2-40B4-BE49-F238E27FC236}">
                  <a16:creationId xmlns:a16="http://schemas.microsoft.com/office/drawing/2014/main" id="{CF8FCA11-2A58-4399-88B2-69E79C0BB275}"/>
                </a:ext>
              </a:extLst>
            </p:cNvPr>
            <p:cNvSpPr>
              <a:spLocks noChangeArrowheads="1"/>
            </p:cNvSpPr>
            <p:nvPr/>
          </p:nvSpPr>
          <p:spPr bwMode="auto">
            <a:xfrm>
              <a:off x="2304"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62474" name="Oval 10">
              <a:extLst>
                <a:ext uri="{FF2B5EF4-FFF2-40B4-BE49-F238E27FC236}">
                  <a16:creationId xmlns:a16="http://schemas.microsoft.com/office/drawing/2014/main" id="{788A0680-E751-4337-85B0-697D426BEBF8}"/>
                </a:ext>
              </a:extLst>
            </p:cNvPr>
            <p:cNvSpPr>
              <a:spLocks noChangeArrowheads="1"/>
            </p:cNvSpPr>
            <p:nvPr/>
          </p:nvSpPr>
          <p:spPr bwMode="auto">
            <a:xfrm>
              <a:off x="1584"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62475" name="Oval 11">
              <a:extLst>
                <a:ext uri="{FF2B5EF4-FFF2-40B4-BE49-F238E27FC236}">
                  <a16:creationId xmlns:a16="http://schemas.microsoft.com/office/drawing/2014/main" id="{5CB12869-088D-4659-BC26-E25413D48BAE}"/>
                </a:ext>
              </a:extLst>
            </p:cNvPr>
            <p:cNvSpPr>
              <a:spLocks noChangeArrowheads="1"/>
            </p:cNvSpPr>
            <p:nvPr/>
          </p:nvSpPr>
          <p:spPr bwMode="auto">
            <a:xfrm>
              <a:off x="1248" y="36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62476" name="Oval 12">
              <a:extLst>
                <a:ext uri="{FF2B5EF4-FFF2-40B4-BE49-F238E27FC236}">
                  <a16:creationId xmlns:a16="http://schemas.microsoft.com/office/drawing/2014/main" id="{C75A013B-EB2A-4F92-82A5-E0F8E6CD1391}"/>
                </a:ext>
              </a:extLst>
            </p:cNvPr>
            <p:cNvSpPr>
              <a:spLocks noChangeArrowheads="1"/>
            </p:cNvSpPr>
            <p:nvPr/>
          </p:nvSpPr>
          <p:spPr bwMode="auto">
            <a:xfrm>
              <a:off x="1920" y="36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62477" name="Oval 13">
              <a:extLst>
                <a:ext uri="{FF2B5EF4-FFF2-40B4-BE49-F238E27FC236}">
                  <a16:creationId xmlns:a16="http://schemas.microsoft.com/office/drawing/2014/main" id="{1D0599B3-63AE-49CF-AF61-EF381B1E7575}"/>
                </a:ext>
              </a:extLst>
            </p:cNvPr>
            <p:cNvSpPr>
              <a:spLocks noChangeArrowheads="1"/>
            </p:cNvSpPr>
            <p:nvPr/>
          </p:nvSpPr>
          <p:spPr bwMode="auto">
            <a:xfrm>
              <a:off x="2640"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62478" name="Oval 14">
              <a:extLst>
                <a:ext uri="{FF2B5EF4-FFF2-40B4-BE49-F238E27FC236}">
                  <a16:creationId xmlns:a16="http://schemas.microsoft.com/office/drawing/2014/main" id="{E6D19F18-C408-41D9-9F1F-A1403C00D925}"/>
                </a:ext>
              </a:extLst>
            </p:cNvPr>
            <p:cNvSpPr>
              <a:spLocks noChangeArrowheads="1"/>
            </p:cNvSpPr>
            <p:nvPr/>
          </p:nvSpPr>
          <p:spPr bwMode="auto">
            <a:xfrm>
              <a:off x="3024" y="36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62479" name="Line 15">
              <a:extLst>
                <a:ext uri="{FF2B5EF4-FFF2-40B4-BE49-F238E27FC236}">
                  <a16:creationId xmlns:a16="http://schemas.microsoft.com/office/drawing/2014/main" id="{9FCB9F4F-34B9-423A-884F-D41C81B29868}"/>
                </a:ext>
              </a:extLst>
            </p:cNvPr>
            <p:cNvSpPr>
              <a:spLocks noChangeShapeType="1"/>
            </p:cNvSpPr>
            <p:nvPr/>
          </p:nvSpPr>
          <p:spPr bwMode="auto">
            <a:xfrm flipH="1">
              <a:off x="1584" y="2736"/>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0" name="Line 16">
              <a:extLst>
                <a:ext uri="{FF2B5EF4-FFF2-40B4-BE49-F238E27FC236}">
                  <a16:creationId xmlns:a16="http://schemas.microsoft.com/office/drawing/2014/main" id="{976BC183-C0B1-4983-A94C-77B3D1C677F8}"/>
                </a:ext>
              </a:extLst>
            </p:cNvPr>
            <p:cNvSpPr>
              <a:spLocks noChangeShapeType="1"/>
            </p:cNvSpPr>
            <p:nvPr/>
          </p:nvSpPr>
          <p:spPr bwMode="auto">
            <a:xfrm>
              <a:off x="2064" y="2736"/>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1" name="Line 17">
              <a:extLst>
                <a:ext uri="{FF2B5EF4-FFF2-40B4-BE49-F238E27FC236}">
                  <a16:creationId xmlns:a16="http://schemas.microsoft.com/office/drawing/2014/main" id="{C592191A-F71B-4113-BE54-96B67A9E368F}"/>
                </a:ext>
              </a:extLst>
            </p:cNvPr>
            <p:cNvSpPr>
              <a:spLocks noChangeShapeType="1"/>
            </p:cNvSpPr>
            <p:nvPr/>
          </p:nvSpPr>
          <p:spPr bwMode="auto">
            <a:xfrm>
              <a:off x="1536" y="312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2" name="Line 18">
              <a:extLst>
                <a:ext uri="{FF2B5EF4-FFF2-40B4-BE49-F238E27FC236}">
                  <a16:creationId xmlns:a16="http://schemas.microsoft.com/office/drawing/2014/main" id="{6857A79A-F08D-46E7-B369-AE1DDB09BDFE}"/>
                </a:ext>
              </a:extLst>
            </p:cNvPr>
            <p:cNvSpPr>
              <a:spLocks noChangeShapeType="1"/>
            </p:cNvSpPr>
            <p:nvPr/>
          </p:nvSpPr>
          <p:spPr bwMode="auto">
            <a:xfrm flipH="1">
              <a:off x="1440" y="355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3" name="Line 19">
              <a:extLst>
                <a:ext uri="{FF2B5EF4-FFF2-40B4-BE49-F238E27FC236}">
                  <a16:creationId xmlns:a16="http://schemas.microsoft.com/office/drawing/2014/main" id="{FB8386FA-95B7-40A0-A747-F359026E9FBC}"/>
                </a:ext>
              </a:extLst>
            </p:cNvPr>
            <p:cNvSpPr>
              <a:spLocks noChangeShapeType="1"/>
            </p:cNvSpPr>
            <p:nvPr/>
          </p:nvSpPr>
          <p:spPr bwMode="auto">
            <a:xfrm>
              <a:off x="1776" y="3504"/>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4" name="Line 20">
              <a:extLst>
                <a:ext uri="{FF2B5EF4-FFF2-40B4-BE49-F238E27FC236}">
                  <a16:creationId xmlns:a16="http://schemas.microsoft.com/office/drawing/2014/main" id="{EB583181-F69A-46E1-BFC5-1AFBC0A67E90}"/>
                </a:ext>
              </a:extLst>
            </p:cNvPr>
            <p:cNvSpPr>
              <a:spLocks noChangeShapeType="1"/>
            </p:cNvSpPr>
            <p:nvPr/>
          </p:nvSpPr>
          <p:spPr bwMode="auto">
            <a:xfrm>
              <a:off x="2880" y="350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5" name="Line 21">
              <a:extLst>
                <a:ext uri="{FF2B5EF4-FFF2-40B4-BE49-F238E27FC236}">
                  <a16:creationId xmlns:a16="http://schemas.microsoft.com/office/drawing/2014/main" id="{75F88EF0-5DEB-42CE-80C8-E2E94906E6F3}"/>
                </a:ext>
              </a:extLst>
            </p:cNvPr>
            <p:cNvSpPr>
              <a:spLocks noChangeShapeType="1"/>
            </p:cNvSpPr>
            <p:nvPr/>
          </p:nvSpPr>
          <p:spPr bwMode="auto">
            <a:xfrm>
              <a:off x="2496" y="316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86" name="Text Box 22">
            <a:extLst>
              <a:ext uri="{FF2B5EF4-FFF2-40B4-BE49-F238E27FC236}">
                <a16:creationId xmlns:a16="http://schemas.microsoft.com/office/drawing/2014/main" id="{F73E1BFA-BD07-467E-B86E-90F2CB569EF4}"/>
              </a:ext>
            </a:extLst>
          </p:cNvPr>
          <p:cNvSpPr txBox="1">
            <a:spLocks noChangeArrowheads="1"/>
          </p:cNvSpPr>
          <p:nvPr/>
        </p:nvSpPr>
        <p:spPr bwMode="auto">
          <a:xfrm>
            <a:off x="2133600" y="3352800"/>
            <a:ext cx="495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右图中的二叉树的“扩展的遍历序列”为：</a:t>
            </a:r>
          </a:p>
        </p:txBody>
      </p:sp>
      <p:sp>
        <p:nvSpPr>
          <p:cNvPr id="62487" name="Text Box 23">
            <a:extLst>
              <a:ext uri="{FF2B5EF4-FFF2-40B4-BE49-F238E27FC236}">
                <a16:creationId xmlns:a16="http://schemas.microsoft.com/office/drawing/2014/main" id="{9C1A6662-6E96-45F7-81DF-10E9D7DEA08B}"/>
              </a:ext>
            </a:extLst>
          </p:cNvPr>
          <p:cNvSpPr txBox="1">
            <a:spLocks noChangeArrowheads="1"/>
          </p:cNvSpPr>
          <p:nvPr/>
        </p:nvSpPr>
        <p:spPr bwMode="auto">
          <a:xfrm>
            <a:off x="2438400" y="4419601"/>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AB.DF..G..C.E.H..</a:t>
            </a:r>
          </a:p>
        </p:txBody>
      </p:sp>
      <p:sp>
        <p:nvSpPr>
          <p:cNvPr id="62488" name="Text Box 24">
            <a:extLst>
              <a:ext uri="{FF2B5EF4-FFF2-40B4-BE49-F238E27FC236}">
                <a16:creationId xmlns:a16="http://schemas.microsoft.com/office/drawing/2014/main" id="{550A525D-DE50-448C-A9CA-B6D03DD83BFA}"/>
              </a:ext>
            </a:extLst>
          </p:cNvPr>
          <p:cNvSpPr txBox="1">
            <a:spLocks noChangeArrowheads="1"/>
          </p:cNvSpPr>
          <p:nvPr/>
        </p:nvSpPr>
        <p:spPr bwMode="auto">
          <a:xfrm>
            <a:off x="2133600" y="5257801"/>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其中用小圆点表示空子树</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FEBFF75D-5A62-49E2-A66A-66B1201011A5}"/>
              </a:ext>
            </a:extLst>
          </p:cNvPr>
          <p:cNvSpPr txBox="1">
            <a:spLocks noChangeArrowheads="1"/>
          </p:cNvSpPr>
          <p:nvPr/>
        </p:nvSpPr>
        <p:spPr bwMode="auto">
          <a:xfrm>
            <a:off x="19812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利用“扩展先序遍历序列”创建二叉链表的算法为：</a:t>
            </a:r>
          </a:p>
        </p:txBody>
      </p:sp>
      <p:sp>
        <p:nvSpPr>
          <p:cNvPr id="63491" name="Text Box 3">
            <a:extLst>
              <a:ext uri="{FF2B5EF4-FFF2-40B4-BE49-F238E27FC236}">
                <a16:creationId xmlns:a16="http://schemas.microsoft.com/office/drawing/2014/main" id="{8E8898F7-C51F-4751-AE18-E0178BB3E46D}"/>
              </a:ext>
            </a:extLst>
          </p:cNvPr>
          <p:cNvSpPr txBox="1">
            <a:spLocks noChangeArrowheads="1"/>
          </p:cNvSpPr>
          <p:nvPr/>
        </p:nvSpPr>
        <p:spPr bwMode="auto">
          <a:xfrm>
            <a:off x="2286000" y="1431926"/>
            <a:ext cx="8001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cs typeface="Times New Roman" panose="02020603050405020304" pitchFamily="18" charset="0"/>
              </a:rPr>
              <a:t>void CreateBiTree(BiTree *bt)</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char ch;</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ch=getchar();</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if(ch=='.') *bt=NULL;</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else</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{*bt=(BiTree)malloc(sizeof(BiTNode));</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(*bt)-&gt;data=ch;</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CreateBiTree(&amp;((*bt)-&gt;LChild));</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CreateBiTree(&amp;((*bt)-&gt;RChild));</a:t>
            </a:r>
            <a:endParaRPr lang="en-US" altLang="zh-CN" sz="2000">
              <a:latin typeface="宋体" panose="02010600030101010101" pitchFamily="2" charset="-122"/>
            </a:endParaRPr>
          </a:p>
          <a:p>
            <a:pPr algn="just">
              <a:spcBef>
                <a:spcPct val="50000"/>
              </a:spcBef>
            </a:pPr>
            <a:r>
              <a:rPr lang="en-US" altLang="zh-CN" sz="2000">
                <a:cs typeface="Times New Roman" panose="02020603050405020304" pitchFamily="18" charset="0"/>
              </a:rPr>
              <a:t>    }</a:t>
            </a:r>
            <a:endParaRPr lang="en-US" altLang="zh-CN" sz="2000">
              <a:latin typeface="宋体" panose="02010600030101010101" pitchFamily="2" charset="-122"/>
            </a:endParaRPr>
          </a:p>
          <a:p>
            <a:pPr>
              <a:spcBef>
                <a:spcPct val="50000"/>
              </a:spcBef>
            </a:pPr>
            <a:r>
              <a:rPr lang="en-US" altLang="zh-CN" sz="200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3C03062B-6D3B-41F5-B35E-E08029DBF8C3}"/>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5.  </a:t>
            </a:r>
            <a:r>
              <a:rPr lang="zh-CN" altLang="en-US" sz="2800"/>
              <a:t>求二叉树的高度</a:t>
            </a:r>
          </a:p>
        </p:txBody>
      </p:sp>
      <p:sp>
        <p:nvSpPr>
          <p:cNvPr id="64515" name="Text Box 3">
            <a:extLst>
              <a:ext uri="{FF2B5EF4-FFF2-40B4-BE49-F238E27FC236}">
                <a16:creationId xmlns:a16="http://schemas.microsoft.com/office/drawing/2014/main" id="{C8D314E5-0A78-4C54-810D-1544653D29D2}"/>
              </a:ext>
            </a:extLst>
          </p:cNvPr>
          <p:cNvSpPr txBox="1">
            <a:spLocks noChangeArrowheads="1"/>
          </p:cNvSpPr>
          <p:nvPr/>
        </p:nvSpPr>
        <p:spPr bwMode="auto">
          <a:xfrm>
            <a:off x="2057400" y="1524001"/>
            <a:ext cx="83820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设函数表示二叉树</a:t>
            </a:r>
            <a:r>
              <a:rPr lang="en-US" altLang="zh-CN" sz="2800"/>
              <a:t>bt</a:t>
            </a:r>
            <a:r>
              <a:rPr lang="zh-CN" altLang="en-US" sz="2800"/>
              <a:t>的高度，则递归定义如下</a:t>
            </a:r>
            <a:r>
              <a:rPr lang="en-US" altLang="zh-CN" sz="2800"/>
              <a:t>:</a:t>
            </a:r>
          </a:p>
          <a:p>
            <a:pPr>
              <a:spcBef>
                <a:spcPct val="50000"/>
              </a:spcBef>
            </a:pPr>
            <a:r>
              <a:rPr lang="en-US" altLang="zh-CN" sz="2800"/>
              <a:t> </a:t>
            </a:r>
            <a:r>
              <a:rPr lang="zh-CN" altLang="en-US" sz="2800">
                <a:solidFill>
                  <a:srgbClr val="6C981E"/>
                </a:solidFill>
              </a:rPr>
              <a:t>若</a:t>
            </a:r>
            <a:r>
              <a:rPr lang="en-US" altLang="zh-CN" sz="2800">
                <a:solidFill>
                  <a:srgbClr val="6C981E"/>
                </a:solidFill>
              </a:rPr>
              <a:t>bt</a:t>
            </a:r>
            <a:r>
              <a:rPr lang="zh-CN" altLang="en-US" sz="2800">
                <a:solidFill>
                  <a:srgbClr val="6C981E"/>
                </a:solidFill>
              </a:rPr>
              <a:t>为空，则高度为</a:t>
            </a:r>
            <a:r>
              <a:rPr lang="en-US" altLang="zh-CN" sz="2800">
                <a:solidFill>
                  <a:srgbClr val="6C981E"/>
                </a:solidFill>
              </a:rPr>
              <a:t>0</a:t>
            </a:r>
          </a:p>
          <a:p>
            <a:pPr>
              <a:spcBef>
                <a:spcPct val="50000"/>
              </a:spcBef>
            </a:pPr>
            <a:r>
              <a:rPr lang="en-US" altLang="zh-CN" sz="2800">
                <a:solidFill>
                  <a:srgbClr val="6C981E"/>
                </a:solidFill>
              </a:rPr>
              <a:t> </a:t>
            </a:r>
            <a:r>
              <a:rPr lang="zh-CN" altLang="en-US" sz="2800">
                <a:solidFill>
                  <a:srgbClr val="6C981E"/>
                </a:solidFill>
                <a:latin typeface="宋体" panose="02010600030101010101" pitchFamily="2" charset="-122"/>
              </a:rPr>
              <a:t>若</a:t>
            </a:r>
            <a:r>
              <a:rPr lang="en-US" altLang="zh-CN" sz="2800">
                <a:solidFill>
                  <a:srgbClr val="6C981E"/>
                </a:solidFill>
              </a:rPr>
              <a:t>bt</a:t>
            </a:r>
            <a:r>
              <a:rPr lang="zh-CN" altLang="en-US" sz="2800">
                <a:solidFill>
                  <a:srgbClr val="6C981E"/>
                </a:solidFill>
                <a:latin typeface="宋体" panose="02010600030101010101" pitchFamily="2" charset="-122"/>
              </a:rPr>
              <a:t>非空，其高度应为其左右子树高度的最大值加</a:t>
            </a:r>
            <a:r>
              <a:rPr lang="en-US" altLang="zh-CN" sz="2800">
                <a:solidFill>
                  <a:srgbClr val="6C981E"/>
                </a:solidFill>
              </a:rPr>
              <a:t>1</a:t>
            </a:r>
            <a:r>
              <a:rPr lang="en-US" altLang="zh-CN" sz="2800"/>
              <a:t> </a:t>
            </a:r>
          </a:p>
        </p:txBody>
      </p:sp>
      <p:sp>
        <p:nvSpPr>
          <p:cNvPr id="64516" name="Oval 4">
            <a:extLst>
              <a:ext uri="{FF2B5EF4-FFF2-40B4-BE49-F238E27FC236}">
                <a16:creationId xmlns:a16="http://schemas.microsoft.com/office/drawing/2014/main" id="{43C2851A-2C4F-475F-AC14-49F002B747F8}"/>
              </a:ext>
            </a:extLst>
          </p:cNvPr>
          <p:cNvSpPr>
            <a:spLocks noChangeArrowheads="1"/>
          </p:cNvSpPr>
          <p:nvPr/>
        </p:nvSpPr>
        <p:spPr bwMode="auto">
          <a:xfrm>
            <a:off x="4953000" y="37338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a:extLst>
              <a:ext uri="{FF2B5EF4-FFF2-40B4-BE49-F238E27FC236}">
                <a16:creationId xmlns:a16="http://schemas.microsoft.com/office/drawing/2014/main" id="{993A6AA0-126E-4C5A-9C6A-93798FBEFCFE}"/>
              </a:ext>
            </a:extLst>
          </p:cNvPr>
          <p:cNvSpPr>
            <a:spLocks noChangeArrowheads="1"/>
          </p:cNvSpPr>
          <p:nvPr/>
        </p:nvSpPr>
        <p:spPr bwMode="auto">
          <a:xfrm>
            <a:off x="4419600" y="4572000"/>
            <a:ext cx="457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左</a:t>
            </a:r>
          </a:p>
          <a:p>
            <a:pPr algn="ctr"/>
            <a:r>
              <a:rPr lang="zh-CN" altLang="en-US"/>
              <a:t>子</a:t>
            </a:r>
          </a:p>
          <a:p>
            <a:pPr algn="ctr"/>
            <a:r>
              <a:rPr lang="zh-CN" altLang="en-US"/>
              <a:t>树</a:t>
            </a:r>
          </a:p>
        </p:txBody>
      </p:sp>
      <p:sp>
        <p:nvSpPr>
          <p:cNvPr id="64518" name="Rectangle 6">
            <a:extLst>
              <a:ext uri="{FF2B5EF4-FFF2-40B4-BE49-F238E27FC236}">
                <a16:creationId xmlns:a16="http://schemas.microsoft.com/office/drawing/2014/main" id="{0F5E53E3-53A6-4C33-BAEE-C8791743FEA9}"/>
              </a:ext>
            </a:extLst>
          </p:cNvPr>
          <p:cNvSpPr>
            <a:spLocks noChangeArrowheads="1"/>
          </p:cNvSpPr>
          <p:nvPr/>
        </p:nvSpPr>
        <p:spPr bwMode="auto">
          <a:xfrm>
            <a:off x="5410200" y="4572000"/>
            <a:ext cx="457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右</a:t>
            </a:r>
          </a:p>
          <a:p>
            <a:pPr algn="ctr"/>
            <a:r>
              <a:rPr lang="zh-CN" altLang="en-US"/>
              <a:t>子</a:t>
            </a:r>
          </a:p>
          <a:p>
            <a:pPr algn="ctr"/>
            <a:r>
              <a:rPr lang="zh-CN" altLang="en-US"/>
              <a:t>树</a:t>
            </a:r>
          </a:p>
        </p:txBody>
      </p:sp>
      <p:sp>
        <p:nvSpPr>
          <p:cNvPr id="64519" name="Text Box 7">
            <a:extLst>
              <a:ext uri="{FF2B5EF4-FFF2-40B4-BE49-F238E27FC236}">
                <a16:creationId xmlns:a16="http://schemas.microsoft.com/office/drawing/2014/main" id="{D76B2E7B-ED0A-473E-9119-8B39FE614179}"/>
              </a:ext>
            </a:extLst>
          </p:cNvPr>
          <p:cNvSpPr txBox="1">
            <a:spLocks noChangeArrowheads="1"/>
          </p:cNvSpPr>
          <p:nvPr/>
        </p:nvSpPr>
        <p:spPr bwMode="auto">
          <a:xfrm>
            <a:off x="5029200" y="3352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D842CD"/>
                </a:solidFill>
              </a:rPr>
              <a:t>bt</a:t>
            </a:r>
          </a:p>
        </p:txBody>
      </p:sp>
      <p:sp>
        <p:nvSpPr>
          <p:cNvPr id="64520" name="Line 8">
            <a:extLst>
              <a:ext uri="{FF2B5EF4-FFF2-40B4-BE49-F238E27FC236}">
                <a16:creationId xmlns:a16="http://schemas.microsoft.com/office/drawing/2014/main" id="{1868FEE4-CD74-4CA9-A799-6B5EB6810B2E}"/>
              </a:ext>
            </a:extLst>
          </p:cNvPr>
          <p:cNvSpPr>
            <a:spLocks noChangeShapeType="1"/>
          </p:cNvSpPr>
          <p:nvPr/>
        </p:nvSpPr>
        <p:spPr bwMode="auto">
          <a:xfrm flipH="1">
            <a:off x="4724400" y="40386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1" name="Line 9">
            <a:extLst>
              <a:ext uri="{FF2B5EF4-FFF2-40B4-BE49-F238E27FC236}">
                <a16:creationId xmlns:a16="http://schemas.microsoft.com/office/drawing/2014/main" id="{B16B469C-50F9-4AD5-B663-C5352305843F}"/>
              </a:ext>
            </a:extLst>
          </p:cNvPr>
          <p:cNvSpPr>
            <a:spLocks noChangeShapeType="1"/>
          </p:cNvSpPr>
          <p:nvPr/>
        </p:nvSpPr>
        <p:spPr bwMode="auto">
          <a:xfrm>
            <a:off x="5410200" y="4038600"/>
            <a:ext cx="2286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AutoShape 10">
            <a:extLst>
              <a:ext uri="{FF2B5EF4-FFF2-40B4-BE49-F238E27FC236}">
                <a16:creationId xmlns:a16="http://schemas.microsoft.com/office/drawing/2014/main" id="{7EB0E35D-01C5-4ECE-94D0-394FC2633070}"/>
              </a:ext>
            </a:extLst>
          </p:cNvPr>
          <p:cNvSpPr>
            <a:spLocks/>
          </p:cNvSpPr>
          <p:nvPr/>
        </p:nvSpPr>
        <p:spPr bwMode="auto">
          <a:xfrm>
            <a:off x="4038600" y="4495800"/>
            <a:ext cx="76200" cy="1143000"/>
          </a:xfrm>
          <a:prstGeom prst="leftBrace">
            <a:avLst>
              <a:gd name="adj1" fmla="val 125000"/>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AutoShape 11">
            <a:extLst>
              <a:ext uri="{FF2B5EF4-FFF2-40B4-BE49-F238E27FC236}">
                <a16:creationId xmlns:a16="http://schemas.microsoft.com/office/drawing/2014/main" id="{5E842C34-B30C-404E-BE0C-938C3121B236}"/>
              </a:ext>
            </a:extLst>
          </p:cNvPr>
          <p:cNvSpPr>
            <a:spLocks/>
          </p:cNvSpPr>
          <p:nvPr/>
        </p:nvSpPr>
        <p:spPr bwMode="auto">
          <a:xfrm>
            <a:off x="6172200" y="4495800"/>
            <a:ext cx="76200" cy="1143000"/>
          </a:xfrm>
          <a:prstGeom prst="rightBrace">
            <a:avLst>
              <a:gd name="adj1" fmla="val 125000"/>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Text Box 12">
            <a:extLst>
              <a:ext uri="{FF2B5EF4-FFF2-40B4-BE49-F238E27FC236}">
                <a16:creationId xmlns:a16="http://schemas.microsoft.com/office/drawing/2014/main" id="{B25213C2-07A1-4808-8AE8-816F166B539D}"/>
              </a:ext>
            </a:extLst>
          </p:cNvPr>
          <p:cNvSpPr txBox="1">
            <a:spLocks noChangeArrowheads="1"/>
          </p:cNvSpPr>
          <p:nvPr/>
        </p:nvSpPr>
        <p:spPr bwMode="auto">
          <a:xfrm>
            <a:off x="35052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hl</a:t>
            </a:r>
          </a:p>
        </p:txBody>
      </p:sp>
      <p:sp>
        <p:nvSpPr>
          <p:cNvPr id="64525" name="Text Box 13">
            <a:extLst>
              <a:ext uri="{FF2B5EF4-FFF2-40B4-BE49-F238E27FC236}">
                <a16:creationId xmlns:a16="http://schemas.microsoft.com/office/drawing/2014/main" id="{98B1C0AA-2787-4665-B194-E9C28D373C75}"/>
              </a:ext>
            </a:extLst>
          </p:cNvPr>
          <p:cNvSpPr txBox="1">
            <a:spLocks noChangeArrowheads="1"/>
          </p:cNvSpPr>
          <p:nvPr/>
        </p:nvSpPr>
        <p:spPr bwMode="auto">
          <a:xfrm>
            <a:off x="63246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hr</a:t>
            </a:r>
          </a:p>
        </p:txBody>
      </p:sp>
      <p:sp>
        <p:nvSpPr>
          <p:cNvPr id="64526" name="AutoShape 14">
            <a:extLst>
              <a:ext uri="{FF2B5EF4-FFF2-40B4-BE49-F238E27FC236}">
                <a16:creationId xmlns:a16="http://schemas.microsoft.com/office/drawing/2014/main" id="{413A92E6-6A64-48A9-93B0-01742F3C9756}"/>
              </a:ext>
            </a:extLst>
          </p:cNvPr>
          <p:cNvSpPr>
            <a:spLocks/>
          </p:cNvSpPr>
          <p:nvPr/>
        </p:nvSpPr>
        <p:spPr bwMode="auto">
          <a:xfrm>
            <a:off x="6858000" y="3657600"/>
            <a:ext cx="76200" cy="2133600"/>
          </a:xfrm>
          <a:prstGeom prst="rightBrace">
            <a:avLst>
              <a:gd name="adj1" fmla="val 233333"/>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Text Box 15">
            <a:extLst>
              <a:ext uri="{FF2B5EF4-FFF2-40B4-BE49-F238E27FC236}">
                <a16:creationId xmlns:a16="http://schemas.microsoft.com/office/drawing/2014/main" id="{80572C34-791D-43EF-A57E-FDE7EFA027AF}"/>
              </a:ext>
            </a:extLst>
          </p:cNvPr>
          <p:cNvSpPr txBox="1">
            <a:spLocks noChangeArrowheads="1"/>
          </p:cNvSpPr>
          <p:nvPr/>
        </p:nvSpPr>
        <p:spPr bwMode="auto">
          <a:xfrm>
            <a:off x="7010400" y="44958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High=max(hl+hr)+1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a:extLst>
              <a:ext uri="{FF2B5EF4-FFF2-40B4-BE49-F238E27FC236}">
                <a16:creationId xmlns:a16="http://schemas.microsoft.com/office/drawing/2014/main" id="{DB18521B-6D65-4036-A461-8398CB731A67}"/>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后序遍历求二叉树的高度递归算法：</a:t>
            </a:r>
          </a:p>
        </p:txBody>
      </p:sp>
      <p:sp>
        <p:nvSpPr>
          <p:cNvPr id="65540" name="Text Box 4">
            <a:extLst>
              <a:ext uri="{FF2B5EF4-FFF2-40B4-BE49-F238E27FC236}">
                <a16:creationId xmlns:a16="http://schemas.microsoft.com/office/drawing/2014/main" id="{33B6A0C5-4FF5-4085-944D-39BE2ABA5CAC}"/>
              </a:ext>
            </a:extLst>
          </p:cNvPr>
          <p:cNvSpPr txBox="1">
            <a:spLocks noChangeArrowheads="1"/>
          </p:cNvSpPr>
          <p:nvPr/>
        </p:nvSpPr>
        <p:spPr bwMode="auto">
          <a:xfrm>
            <a:off x="2133600" y="1524001"/>
            <a:ext cx="8229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int PostTreeDepth(BiTree bt)   /* </a:t>
            </a:r>
            <a:r>
              <a:rPr lang="zh-CN" altLang="en-US" sz="2000"/>
              <a:t>后序遍历求二叉树的高度递归算法 *</a:t>
            </a:r>
            <a:r>
              <a:rPr lang="en-US" altLang="zh-CN" sz="2000"/>
              <a:t>/</a:t>
            </a:r>
          </a:p>
          <a:p>
            <a:pPr algn="just">
              <a:spcBef>
                <a:spcPct val="50000"/>
              </a:spcBef>
            </a:pPr>
            <a:r>
              <a:rPr lang="en-US" altLang="zh-CN" sz="2000"/>
              <a:t>{  int hl,hr,max;</a:t>
            </a:r>
          </a:p>
          <a:p>
            <a:pPr algn="just">
              <a:spcBef>
                <a:spcPct val="50000"/>
              </a:spcBef>
            </a:pPr>
            <a:r>
              <a:rPr lang="en-US" altLang="zh-CN" sz="2000"/>
              <a:t>  if(bt!=NULL)</a:t>
            </a:r>
          </a:p>
          <a:p>
            <a:pPr algn="just">
              <a:spcBef>
                <a:spcPct val="50000"/>
              </a:spcBef>
            </a:pPr>
            <a:r>
              <a:rPr lang="en-US" altLang="zh-CN" sz="2000"/>
              <a:t>  {</a:t>
            </a:r>
          </a:p>
          <a:p>
            <a:pPr algn="just">
              <a:spcBef>
                <a:spcPct val="50000"/>
              </a:spcBef>
            </a:pPr>
            <a:r>
              <a:rPr lang="en-US" altLang="zh-CN" sz="2000"/>
              <a:t>    hl=PostTreeDepth(bt-&gt;LChild);              /* </a:t>
            </a:r>
            <a:r>
              <a:rPr lang="zh-CN" altLang="en-US" sz="2000"/>
              <a:t>求左子树的深度 *</a:t>
            </a:r>
            <a:r>
              <a:rPr lang="en-US" altLang="zh-CN" sz="2000"/>
              <a:t>/</a:t>
            </a:r>
          </a:p>
          <a:p>
            <a:pPr algn="just">
              <a:spcBef>
                <a:spcPct val="50000"/>
              </a:spcBef>
            </a:pPr>
            <a:r>
              <a:rPr lang="en-US" altLang="zh-CN" sz="2000"/>
              <a:t>    hr=PostTreeDepth(bt-&gt;RChild);            /* </a:t>
            </a:r>
            <a:r>
              <a:rPr lang="zh-CN" altLang="en-US" sz="2000"/>
              <a:t>求右子树的深度 *</a:t>
            </a:r>
            <a:r>
              <a:rPr lang="en-US" altLang="zh-CN" sz="2000"/>
              <a:t>/</a:t>
            </a:r>
          </a:p>
          <a:p>
            <a:pPr algn="just">
              <a:spcBef>
                <a:spcPct val="50000"/>
              </a:spcBef>
            </a:pPr>
            <a:r>
              <a:rPr lang="en-US" altLang="zh-CN" sz="2000"/>
              <a:t>max=hl&gt;hr?hl:hr;                   /* </a:t>
            </a:r>
            <a:r>
              <a:rPr lang="zh-CN" altLang="en-US" sz="2000"/>
              <a:t>得到左、右子树深度较大者*</a:t>
            </a:r>
            <a:r>
              <a:rPr lang="en-US" altLang="zh-CN" sz="2000"/>
              <a:t>/</a:t>
            </a:r>
          </a:p>
          <a:p>
            <a:pPr algn="just">
              <a:spcBef>
                <a:spcPct val="50000"/>
              </a:spcBef>
            </a:pPr>
            <a:r>
              <a:rPr lang="en-US" altLang="zh-CN" sz="2000"/>
              <a:t>return(max+1);                       /* </a:t>
            </a:r>
            <a:r>
              <a:rPr lang="zh-CN" altLang="en-US" sz="2000"/>
              <a:t>返回树的深度 *</a:t>
            </a:r>
            <a:r>
              <a:rPr lang="en-US" altLang="zh-CN" sz="2000"/>
              <a:t>/</a:t>
            </a:r>
          </a:p>
          <a:p>
            <a:pPr algn="just">
              <a:spcBef>
                <a:spcPct val="50000"/>
              </a:spcBef>
            </a:pPr>
            <a:r>
              <a:rPr lang="en-US" altLang="zh-CN" sz="2000"/>
              <a:t>   }</a:t>
            </a:r>
          </a:p>
          <a:p>
            <a:pPr algn="just">
              <a:spcBef>
                <a:spcPct val="50000"/>
              </a:spcBef>
            </a:pPr>
            <a:r>
              <a:rPr lang="en-US" altLang="zh-CN" sz="2000"/>
              <a:t>  else return(0);                             /* </a:t>
            </a:r>
            <a:r>
              <a:rPr lang="zh-CN" altLang="en-US" sz="2000"/>
              <a:t>如果是空树，则返回</a:t>
            </a:r>
            <a:r>
              <a:rPr lang="en-US" altLang="zh-CN" sz="2000"/>
              <a:t>0 */</a:t>
            </a:r>
          </a:p>
          <a:p>
            <a:pPr>
              <a:spcBef>
                <a:spcPct val="50000"/>
              </a:spcBef>
            </a:pPr>
            <a:r>
              <a:rPr lang="en-US" altLang="zh-CN" sz="2000"/>
              <a:t>     }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BE80EE09-36BE-4C68-ADC2-7EB5A962C9B9}"/>
              </a:ext>
            </a:extLst>
          </p:cNvPr>
          <p:cNvSpPr txBox="1">
            <a:spLocks noChangeArrowheads="1"/>
          </p:cNvSpPr>
          <p:nvPr/>
        </p:nvSpPr>
        <p:spPr bwMode="auto">
          <a:xfrm>
            <a:off x="2286000" y="1143000"/>
            <a:ext cx="8077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D842CD"/>
                </a:solidFill>
              </a:rPr>
              <a:t>问题思考：</a:t>
            </a:r>
          </a:p>
          <a:p>
            <a:pPr>
              <a:spcBef>
                <a:spcPct val="50000"/>
              </a:spcBef>
            </a:pPr>
            <a:r>
              <a:rPr lang="zh-CN" altLang="en-US" sz="3200">
                <a:solidFill>
                  <a:srgbClr val="6C981E"/>
                </a:solidFill>
              </a:rPr>
              <a:t>求二叉树的深度是否可用先序遍历的方式实现？若能，请写出实现算法，若不能，请说明原因。</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D1B6C140-7361-455D-8D1F-53813FDECE80}"/>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 </a:t>
            </a:r>
            <a:r>
              <a:rPr lang="zh-CN" altLang="en-US" sz="2800"/>
              <a:t>按树状打印的二叉树</a:t>
            </a:r>
          </a:p>
        </p:txBody>
      </p:sp>
      <p:sp>
        <p:nvSpPr>
          <p:cNvPr id="67587" name="Text Box 3">
            <a:extLst>
              <a:ext uri="{FF2B5EF4-FFF2-40B4-BE49-F238E27FC236}">
                <a16:creationId xmlns:a16="http://schemas.microsoft.com/office/drawing/2014/main" id="{3C466167-CE33-4D30-B47C-7AD850DC6FC5}"/>
              </a:ext>
            </a:extLst>
          </p:cNvPr>
          <p:cNvSpPr txBox="1">
            <a:spLocks noChangeArrowheads="1"/>
          </p:cNvSpPr>
          <p:nvPr/>
        </p:nvSpPr>
        <p:spPr bwMode="auto">
          <a:xfrm>
            <a:off x="2133600" y="15240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假设以二叉链表存储的二叉树中，每个结点所含数据元素均为单字母，要求实现如下图的打印结果。</a:t>
            </a:r>
          </a:p>
        </p:txBody>
      </p:sp>
      <p:grpSp>
        <p:nvGrpSpPr>
          <p:cNvPr id="67609" name="Group 25">
            <a:extLst>
              <a:ext uri="{FF2B5EF4-FFF2-40B4-BE49-F238E27FC236}">
                <a16:creationId xmlns:a16="http://schemas.microsoft.com/office/drawing/2014/main" id="{B572D71F-1BD6-45AA-9089-332DF9E6D6D4}"/>
              </a:ext>
            </a:extLst>
          </p:cNvPr>
          <p:cNvGrpSpPr>
            <a:grpSpLocks/>
          </p:cNvGrpSpPr>
          <p:nvPr/>
        </p:nvGrpSpPr>
        <p:grpSpPr bwMode="auto">
          <a:xfrm>
            <a:off x="3124200" y="2362201"/>
            <a:ext cx="5334000" cy="2327275"/>
            <a:chOff x="1056" y="1680"/>
            <a:chExt cx="3360" cy="1466"/>
          </a:xfrm>
        </p:grpSpPr>
        <p:grpSp>
          <p:nvGrpSpPr>
            <p:cNvPr id="67599" name="Group 15">
              <a:extLst>
                <a:ext uri="{FF2B5EF4-FFF2-40B4-BE49-F238E27FC236}">
                  <a16:creationId xmlns:a16="http://schemas.microsoft.com/office/drawing/2014/main" id="{2152C971-4D05-4556-83E2-B2291ACCB0EF}"/>
                </a:ext>
              </a:extLst>
            </p:cNvPr>
            <p:cNvGrpSpPr>
              <a:grpSpLocks/>
            </p:cNvGrpSpPr>
            <p:nvPr/>
          </p:nvGrpSpPr>
          <p:grpSpPr bwMode="auto">
            <a:xfrm>
              <a:off x="1056" y="1680"/>
              <a:ext cx="1200" cy="1466"/>
              <a:chOff x="1056" y="1920"/>
              <a:chExt cx="1200" cy="1613"/>
            </a:xfrm>
          </p:grpSpPr>
          <p:sp>
            <p:nvSpPr>
              <p:cNvPr id="67588" name="Text Box 4">
                <a:extLst>
                  <a:ext uri="{FF2B5EF4-FFF2-40B4-BE49-F238E27FC236}">
                    <a16:creationId xmlns:a16="http://schemas.microsoft.com/office/drawing/2014/main" id="{21F99C84-6850-4CDC-BD67-1BE2BA4A12C4}"/>
                  </a:ext>
                </a:extLst>
              </p:cNvPr>
              <p:cNvSpPr txBox="1">
                <a:spLocks noChangeArrowheads="1"/>
              </p:cNvSpPr>
              <p:nvPr/>
            </p:nvSpPr>
            <p:spPr bwMode="auto">
              <a:xfrm>
                <a:off x="1488" y="1920"/>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67589" name="Text Box 5">
                <a:extLst>
                  <a:ext uri="{FF2B5EF4-FFF2-40B4-BE49-F238E27FC236}">
                    <a16:creationId xmlns:a16="http://schemas.microsoft.com/office/drawing/2014/main" id="{A910F326-1281-4E07-89FE-91A033F45468}"/>
                  </a:ext>
                </a:extLst>
              </p:cNvPr>
              <p:cNvSpPr txBox="1">
                <a:spLocks noChangeArrowheads="1"/>
              </p:cNvSpPr>
              <p:nvPr/>
            </p:nvSpPr>
            <p:spPr bwMode="auto">
              <a:xfrm>
                <a:off x="1056" y="2352"/>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67590" name="Text Box 6">
                <a:extLst>
                  <a:ext uri="{FF2B5EF4-FFF2-40B4-BE49-F238E27FC236}">
                    <a16:creationId xmlns:a16="http://schemas.microsoft.com/office/drawing/2014/main" id="{6BE54AD1-47E5-4722-A176-29DB727CE5C0}"/>
                  </a:ext>
                </a:extLst>
              </p:cNvPr>
              <p:cNvSpPr txBox="1">
                <a:spLocks noChangeArrowheads="1"/>
              </p:cNvSpPr>
              <p:nvPr/>
            </p:nvSpPr>
            <p:spPr bwMode="auto">
              <a:xfrm>
                <a:off x="1824" y="2352"/>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67591" name="Text Box 7">
                <a:extLst>
                  <a:ext uri="{FF2B5EF4-FFF2-40B4-BE49-F238E27FC236}">
                    <a16:creationId xmlns:a16="http://schemas.microsoft.com/office/drawing/2014/main" id="{2BD10A51-5668-4F4F-9DAC-035493BFA953}"/>
                  </a:ext>
                </a:extLst>
              </p:cNvPr>
              <p:cNvSpPr txBox="1">
                <a:spLocks noChangeArrowheads="1"/>
              </p:cNvSpPr>
              <p:nvPr/>
            </p:nvSpPr>
            <p:spPr bwMode="auto">
              <a:xfrm>
                <a:off x="1200" y="2784"/>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67592" name="Text Box 8">
                <a:extLst>
                  <a:ext uri="{FF2B5EF4-FFF2-40B4-BE49-F238E27FC236}">
                    <a16:creationId xmlns:a16="http://schemas.microsoft.com/office/drawing/2014/main" id="{B9B178B0-1495-4349-8624-B7CA580528BD}"/>
                  </a:ext>
                </a:extLst>
              </p:cNvPr>
              <p:cNvSpPr txBox="1">
                <a:spLocks noChangeArrowheads="1"/>
              </p:cNvSpPr>
              <p:nvPr/>
            </p:nvSpPr>
            <p:spPr bwMode="auto">
              <a:xfrm>
                <a:off x="1680" y="2784"/>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sp>
            <p:nvSpPr>
              <p:cNvPr id="67593" name="Text Box 9">
                <a:extLst>
                  <a:ext uri="{FF2B5EF4-FFF2-40B4-BE49-F238E27FC236}">
                    <a16:creationId xmlns:a16="http://schemas.microsoft.com/office/drawing/2014/main" id="{290B5990-0D1E-4A1E-94C3-E0F9EE3B0191}"/>
                  </a:ext>
                </a:extLst>
              </p:cNvPr>
              <p:cNvSpPr txBox="1">
                <a:spLocks noChangeArrowheads="1"/>
              </p:cNvSpPr>
              <p:nvPr/>
            </p:nvSpPr>
            <p:spPr bwMode="auto">
              <a:xfrm>
                <a:off x="1968" y="3216"/>
                <a:ext cx="28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sp>
            <p:nvSpPr>
              <p:cNvPr id="67594" name="Line 10">
                <a:extLst>
                  <a:ext uri="{FF2B5EF4-FFF2-40B4-BE49-F238E27FC236}">
                    <a16:creationId xmlns:a16="http://schemas.microsoft.com/office/drawing/2014/main" id="{1B67B70A-2D8F-4696-BEF0-C7AD99DAD2D1}"/>
                  </a:ext>
                </a:extLst>
              </p:cNvPr>
              <p:cNvSpPr>
                <a:spLocks noChangeShapeType="1"/>
              </p:cNvSpPr>
              <p:nvPr/>
            </p:nvSpPr>
            <p:spPr bwMode="auto">
              <a:xfrm flipH="1">
                <a:off x="1248" y="2112"/>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5" name="Line 11">
                <a:extLst>
                  <a:ext uri="{FF2B5EF4-FFF2-40B4-BE49-F238E27FC236}">
                    <a16:creationId xmlns:a16="http://schemas.microsoft.com/office/drawing/2014/main" id="{720C42BF-0E7E-4315-8712-9B95485714D4}"/>
                  </a:ext>
                </a:extLst>
              </p:cNvPr>
              <p:cNvSpPr>
                <a:spLocks noChangeShapeType="1"/>
              </p:cNvSpPr>
              <p:nvPr/>
            </p:nvSpPr>
            <p:spPr bwMode="auto">
              <a:xfrm>
                <a:off x="1632" y="2160"/>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6" name="Line 12">
                <a:extLst>
                  <a:ext uri="{FF2B5EF4-FFF2-40B4-BE49-F238E27FC236}">
                    <a16:creationId xmlns:a16="http://schemas.microsoft.com/office/drawing/2014/main" id="{A07FD24F-695D-4EAB-968D-370F6BA3B32C}"/>
                  </a:ext>
                </a:extLst>
              </p:cNvPr>
              <p:cNvSpPr>
                <a:spLocks noChangeShapeType="1"/>
              </p:cNvSpPr>
              <p:nvPr/>
            </p:nvSpPr>
            <p:spPr bwMode="auto">
              <a:xfrm>
                <a:off x="1200" y="2544"/>
                <a:ext cx="9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7" name="Line 13">
                <a:extLst>
                  <a:ext uri="{FF2B5EF4-FFF2-40B4-BE49-F238E27FC236}">
                    <a16:creationId xmlns:a16="http://schemas.microsoft.com/office/drawing/2014/main" id="{E7FA7E6D-7196-4444-81AF-A33DEF107CF1}"/>
                  </a:ext>
                </a:extLst>
              </p:cNvPr>
              <p:cNvSpPr>
                <a:spLocks noChangeShapeType="1"/>
              </p:cNvSpPr>
              <p:nvPr/>
            </p:nvSpPr>
            <p:spPr bwMode="auto">
              <a:xfrm flipH="1">
                <a:off x="1776" y="2592"/>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8" name="Line 14">
                <a:extLst>
                  <a:ext uri="{FF2B5EF4-FFF2-40B4-BE49-F238E27FC236}">
                    <a16:creationId xmlns:a16="http://schemas.microsoft.com/office/drawing/2014/main" id="{B4865779-78AF-4DB0-8AD9-074F11339264}"/>
                  </a:ext>
                </a:extLst>
              </p:cNvPr>
              <p:cNvSpPr>
                <a:spLocks noChangeShapeType="1"/>
              </p:cNvSpPr>
              <p:nvPr/>
            </p:nvSpPr>
            <p:spPr bwMode="auto">
              <a:xfrm>
                <a:off x="1824" y="302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7600" name="Text Box 16">
              <a:extLst>
                <a:ext uri="{FF2B5EF4-FFF2-40B4-BE49-F238E27FC236}">
                  <a16:creationId xmlns:a16="http://schemas.microsoft.com/office/drawing/2014/main" id="{7EA14B8F-0A3B-4442-913E-46C2A6E6FEB6}"/>
                </a:ext>
              </a:extLst>
            </p:cNvPr>
            <p:cNvSpPr txBox="1">
              <a:spLocks noChangeArrowheads="1"/>
            </p:cNvSpPr>
            <p:nvPr/>
          </p:nvSpPr>
          <p:spPr bwMode="auto">
            <a:xfrm>
              <a:off x="2160" y="21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输出</a:t>
              </a:r>
            </a:p>
          </p:txBody>
        </p:sp>
        <p:grpSp>
          <p:nvGrpSpPr>
            <p:cNvPr id="67608" name="Group 24">
              <a:extLst>
                <a:ext uri="{FF2B5EF4-FFF2-40B4-BE49-F238E27FC236}">
                  <a16:creationId xmlns:a16="http://schemas.microsoft.com/office/drawing/2014/main" id="{172223CB-8BC5-418C-97DD-45A6AA417ECA}"/>
                </a:ext>
              </a:extLst>
            </p:cNvPr>
            <p:cNvGrpSpPr>
              <a:grpSpLocks/>
            </p:cNvGrpSpPr>
            <p:nvPr/>
          </p:nvGrpSpPr>
          <p:grpSpPr bwMode="auto">
            <a:xfrm>
              <a:off x="3360" y="1680"/>
              <a:ext cx="1056" cy="1392"/>
              <a:chOff x="3360" y="1872"/>
              <a:chExt cx="1056" cy="1392"/>
            </a:xfrm>
          </p:grpSpPr>
          <p:sp>
            <p:nvSpPr>
              <p:cNvPr id="67601" name="Text Box 17">
                <a:extLst>
                  <a:ext uri="{FF2B5EF4-FFF2-40B4-BE49-F238E27FC236}">
                    <a16:creationId xmlns:a16="http://schemas.microsoft.com/office/drawing/2014/main" id="{0D7ED3FB-1A7A-4B6E-A7E4-5F2F18BFAE19}"/>
                  </a:ext>
                </a:extLst>
              </p:cNvPr>
              <p:cNvSpPr txBox="1">
                <a:spLocks noChangeArrowheads="1"/>
              </p:cNvSpPr>
              <p:nvPr/>
            </p:nvSpPr>
            <p:spPr bwMode="auto">
              <a:xfrm>
                <a:off x="3648" y="18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67602" name="Text Box 18">
                <a:extLst>
                  <a:ext uri="{FF2B5EF4-FFF2-40B4-BE49-F238E27FC236}">
                    <a16:creationId xmlns:a16="http://schemas.microsoft.com/office/drawing/2014/main" id="{57F11D9E-3D37-4D97-8530-74637F6C9224}"/>
                  </a:ext>
                </a:extLst>
              </p:cNvPr>
              <p:cNvSpPr txBox="1">
                <a:spLocks noChangeArrowheads="1"/>
              </p:cNvSpPr>
              <p:nvPr/>
            </p:nvSpPr>
            <p:spPr bwMode="auto">
              <a:xfrm>
                <a:off x="4128"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sp>
            <p:nvSpPr>
              <p:cNvPr id="67603" name="Text Box 19">
                <a:extLst>
                  <a:ext uri="{FF2B5EF4-FFF2-40B4-BE49-F238E27FC236}">
                    <a16:creationId xmlns:a16="http://schemas.microsoft.com/office/drawing/2014/main" id="{F6A355FF-C2EA-49F1-8791-F1F6B10C277A}"/>
                  </a:ext>
                </a:extLst>
              </p:cNvPr>
              <p:cNvSpPr txBox="1">
                <a:spLocks noChangeArrowheads="1"/>
              </p:cNvSpPr>
              <p:nvPr/>
            </p:nvSpPr>
            <p:spPr bwMode="auto">
              <a:xfrm>
                <a:off x="3360"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67604" name="Text Box 20">
                <a:extLst>
                  <a:ext uri="{FF2B5EF4-FFF2-40B4-BE49-F238E27FC236}">
                    <a16:creationId xmlns:a16="http://schemas.microsoft.com/office/drawing/2014/main" id="{B56797BF-0CB4-4B12-AE26-2A85A05E216D}"/>
                  </a:ext>
                </a:extLst>
              </p:cNvPr>
              <p:cNvSpPr txBox="1">
                <a:spLocks noChangeArrowheads="1"/>
              </p:cNvSpPr>
              <p:nvPr/>
            </p:nvSpPr>
            <p:spPr bwMode="auto">
              <a:xfrm>
                <a:off x="3888"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sp>
            <p:nvSpPr>
              <p:cNvPr id="67606" name="Text Box 22">
                <a:extLst>
                  <a:ext uri="{FF2B5EF4-FFF2-40B4-BE49-F238E27FC236}">
                    <a16:creationId xmlns:a16="http://schemas.microsoft.com/office/drawing/2014/main" id="{F801E50C-1342-4A5A-BB0C-E9D692FFFE6B}"/>
                  </a:ext>
                </a:extLst>
              </p:cNvPr>
              <p:cNvSpPr txBox="1">
                <a:spLocks noChangeArrowheads="1"/>
              </p:cNvSpPr>
              <p:nvPr/>
            </p:nvSpPr>
            <p:spPr bwMode="auto">
              <a:xfrm>
                <a:off x="3888"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67607" name="Text Box 23">
                <a:extLst>
                  <a:ext uri="{FF2B5EF4-FFF2-40B4-BE49-F238E27FC236}">
                    <a16:creationId xmlns:a16="http://schemas.microsoft.com/office/drawing/2014/main" id="{29BEA89A-C345-4D00-A452-DDC9F8E69B3F}"/>
                  </a:ext>
                </a:extLst>
              </p:cNvPr>
              <p:cNvSpPr txBox="1">
                <a:spLocks noChangeArrowheads="1"/>
              </p:cNvSpPr>
              <p:nvPr/>
            </p:nvSpPr>
            <p:spPr bwMode="auto">
              <a:xfrm>
                <a:off x="3648" y="297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grpSp>
      </p:grpSp>
      <p:sp>
        <p:nvSpPr>
          <p:cNvPr id="67610" name="Text Box 26">
            <a:extLst>
              <a:ext uri="{FF2B5EF4-FFF2-40B4-BE49-F238E27FC236}">
                <a16:creationId xmlns:a16="http://schemas.microsoft.com/office/drawing/2014/main" id="{1C1F24C1-B937-4EC5-8276-0560F89773A7}"/>
              </a:ext>
            </a:extLst>
          </p:cNvPr>
          <p:cNvSpPr txBox="1">
            <a:spLocks noChangeArrowheads="1"/>
          </p:cNvSpPr>
          <p:nvPr/>
        </p:nvSpPr>
        <p:spPr bwMode="auto">
          <a:xfrm>
            <a:off x="2133600" y="48006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分析：这是二叉树的横向显示问题，横向显示应是竖向显示的</a:t>
            </a:r>
            <a:r>
              <a:rPr lang="en-US" altLang="zh-CN"/>
              <a:t>90</a:t>
            </a:r>
            <a:r>
              <a:rPr lang="en-US" altLang="zh-CN" baseline="30000"/>
              <a:t>0</a:t>
            </a:r>
            <a:r>
              <a:rPr lang="zh-CN" altLang="en-US"/>
              <a:t>旋转，又由于二叉树的横向显示算法一定是中序遍历算法，所以把横向显示的二叉树算法改为</a:t>
            </a:r>
            <a:r>
              <a:rPr lang="en-US" altLang="zh-CN"/>
              <a:t>RDL</a:t>
            </a:r>
            <a:r>
              <a:rPr lang="zh-CN" altLang="en-US"/>
              <a:t>结构，实现算法为：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CCF719A0-6C8F-48A1-8242-B8E8551144D4}"/>
              </a:ext>
            </a:extLst>
          </p:cNvPr>
          <p:cNvSpPr txBox="1">
            <a:spLocks noChangeArrowheads="1"/>
          </p:cNvSpPr>
          <p:nvPr/>
        </p:nvSpPr>
        <p:spPr bwMode="auto">
          <a:xfrm>
            <a:off x="2057400" y="1066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结点的层次</a:t>
            </a:r>
            <a:r>
              <a:rPr lang="zh-CN" altLang="en-US" sz="2800"/>
              <a:t>：从根结点开始定义，根结点的层次为</a:t>
            </a:r>
            <a:r>
              <a:rPr lang="en-US" altLang="zh-CN" sz="2800"/>
              <a:t>1</a:t>
            </a:r>
            <a:r>
              <a:rPr lang="zh-CN" altLang="en-US" sz="2800"/>
              <a:t>，根的直接后继的层次为</a:t>
            </a:r>
            <a:r>
              <a:rPr lang="en-US" altLang="zh-CN" sz="2800"/>
              <a:t>2</a:t>
            </a:r>
            <a:r>
              <a:rPr lang="zh-CN" altLang="en-US" sz="2800"/>
              <a:t>，依此类推。 </a:t>
            </a:r>
          </a:p>
        </p:txBody>
      </p:sp>
      <p:sp>
        <p:nvSpPr>
          <p:cNvPr id="12291" name="Text Box 3">
            <a:extLst>
              <a:ext uri="{FF2B5EF4-FFF2-40B4-BE49-F238E27FC236}">
                <a16:creationId xmlns:a16="http://schemas.microsoft.com/office/drawing/2014/main" id="{A00D0A46-D24A-4F52-9D21-08A36D2CB4B6}"/>
              </a:ext>
            </a:extLst>
          </p:cNvPr>
          <p:cNvSpPr txBox="1">
            <a:spLocks noChangeArrowheads="1"/>
          </p:cNvSpPr>
          <p:nvPr/>
        </p:nvSpPr>
        <p:spPr bwMode="auto">
          <a:xfrm>
            <a:off x="2057400" y="22098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树的高度（深度）</a:t>
            </a:r>
            <a:r>
              <a:rPr lang="zh-CN" altLang="en-US" sz="2800"/>
              <a:t>：树中所有结点的层次的最大值。 </a:t>
            </a:r>
          </a:p>
        </p:txBody>
      </p:sp>
      <p:sp>
        <p:nvSpPr>
          <p:cNvPr id="12292" name="Text Box 4">
            <a:extLst>
              <a:ext uri="{FF2B5EF4-FFF2-40B4-BE49-F238E27FC236}">
                <a16:creationId xmlns:a16="http://schemas.microsoft.com/office/drawing/2014/main" id="{09B81A83-D859-4DCB-91C5-001E259BA1C1}"/>
              </a:ext>
            </a:extLst>
          </p:cNvPr>
          <p:cNvSpPr txBox="1">
            <a:spLocks noChangeArrowheads="1"/>
          </p:cNvSpPr>
          <p:nvPr/>
        </p:nvSpPr>
        <p:spPr bwMode="auto">
          <a:xfrm>
            <a:off x="2057400" y="297180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有序树</a:t>
            </a:r>
            <a:r>
              <a:rPr lang="zh-CN" altLang="en-US" sz="2800"/>
              <a:t>：在树</a:t>
            </a:r>
            <a:r>
              <a:rPr lang="en-US" altLang="zh-CN" sz="2800"/>
              <a:t>T</a:t>
            </a:r>
            <a:r>
              <a:rPr lang="zh-CN" altLang="en-US" sz="2800"/>
              <a:t>中，如果各子树</a:t>
            </a:r>
            <a:r>
              <a:rPr lang="en-US" altLang="zh-CN" sz="2800"/>
              <a:t>T</a:t>
            </a:r>
            <a:r>
              <a:rPr lang="en-US" altLang="zh-CN" sz="2800" baseline="-30000"/>
              <a:t>i</a:t>
            </a:r>
            <a:r>
              <a:rPr lang="zh-CN" altLang="en-US" sz="2800"/>
              <a:t>之间是有先后次序的，则称为有序树。 </a:t>
            </a:r>
          </a:p>
        </p:txBody>
      </p:sp>
      <p:sp>
        <p:nvSpPr>
          <p:cNvPr id="12293" name="Text Box 5">
            <a:extLst>
              <a:ext uri="{FF2B5EF4-FFF2-40B4-BE49-F238E27FC236}">
                <a16:creationId xmlns:a16="http://schemas.microsoft.com/office/drawing/2014/main" id="{851E40AC-54C4-4C71-9CD6-5450B7872D3B}"/>
              </a:ext>
            </a:extLst>
          </p:cNvPr>
          <p:cNvSpPr txBox="1">
            <a:spLocks noChangeArrowheads="1"/>
          </p:cNvSpPr>
          <p:nvPr/>
        </p:nvSpPr>
        <p:spPr bwMode="auto">
          <a:xfrm>
            <a:off x="2057400" y="4267200"/>
            <a:ext cx="8458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森林</a:t>
            </a:r>
            <a:r>
              <a:rPr lang="zh-CN" altLang="en-US" sz="2800"/>
              <a:t>：</a:t>
            </a:r>
            <a:r>
              <a:rPr lang="en-US" altLang="zh-CN" sz="2800"/>
              <a:t>m</a:t>
            </a:r>
            <a:r>
              <a:rPr lang="zh-CN" altLang="en-US" sz="2800"/>
              <a:t>（</a:t>
            </a:r>
            <a:r>
              <a:rPr lang="en-US" altLang="zh-CN" sz="2800"/>
              <a:t>m≥0</a:t>
            </a:r>
            <a:r>
              <a:rPr lang="zh-CN" altLang="en-US" sz="2800"/>
              <a:t>）棵互不相交的树的集合。将一棵非空树的根结点删去，树就变成一个森林；反之，给森林增加一个统一的根结点，森林就变成一棵树。 </a:t>
            </a:r>
          </a:p>
        </p:txBody>
      </p:sp>
      <p:sp>
        <p:nvSpPr>
          <p:cNvPr id="12295" name="AutoShape 7">
            <a:hlinkClick r:id="rId2" action="ppaction://hlinkpres?slideindex=1&amp;slidetitle=" highlightClick="1"/>
            <a:extLst>
              <a:ext uri="{FF2B5EF4-FFF2-40B4-BE49-F238E27FC236}">
                <a16:creationId xmlns:a16="http://schemas.microsoft.com/office/drawing/2014/main" id="{804D26E7-F1DE-4A33-AA9D-7273FF304EFE}"/>
              </a:ext>
            </a:extLst>
          </p:cNvPr>
          <p:cNvSpPr>
            <a:spLocks noChangeArrowheads="1"/>
          </p:cNvSpPr>
          <p:nvPr/>
        </p:nvSpPr>
        <p:spPr bwMode="auto">
          <a:xfrm>
            <a:off x="9144000" y="60198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BE773BE8-067A-4A22-8D45-D29151A89DF0}"/>
              </a:ext>
            </a:extLst>
          </p:cNvPr>
          <p:cNvSpPr txBox="1">
            <a:spLocks noChangeArrowheads="1"/>
          </p:cNvSpPr>
          <p:nvPr/>
        </p:nvSpPr>
        <p:spPr bwMode="auto">
          <a:xfrm>
            <a:off x="2133600" y="990601"/>
            <a:ext cx="83058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void PrintTree(TreeNode Boot,int nLayer)  /* </a:t>
            </a:r>
            <a:r>
              <a:rPr lang="zh-CN" altLang="en-US" sz="2000"/>
              <a:t>竖向树状打印的二叉树 *</a:t>
            </a:r>
            <a:r>
              <a:rPr lang="en-US" altLang="zh-CN" sz="2000"/>
              <a:t>/</a:t>
            </a:r>
          </a:p>
          <a:p>
            <a:pPr algn="just">
              <a:spcBef>
                <a:spcPct val="50000"/>
              </a:spcBef>
            </a:pPr>
            <a:r>
              <a:rPr lang="en-US" altLang="zh-CN" sz="2000"/>
              <a:t>{  if(Boot= =NULL) return;</a:t>
            </a:r>
          </a:p>
          <a:p>
            <a:pPr algn="just">
              <a:spcBef>
                <a:spcPct val="50000"/>
              </a:spcBef>
            </a:pPr>
            <a:r>
              <a:rPr lang="en-US" altLang="zh-CN" sz="2000"/>
              <a:t>  PrintTree(Boot-&gt;pRight,nLayer+1);</a:t>
            </a:r>
          </a:p>
          <a:p>
            <a:pPr algn="just">
              <a:spcBef>
                <a:spcPct val="50000"/>
              </a:spcBef>
            </a:pPr>
            <a:r>
              <a:rPr lang="en-US" altLang="zh-CN" sz="2000"/>
              <a:t>  for(int i=0;i&lt;nLayer;i++)</a:t>
            </a:r>
          </a:p>
          <a:p>
            <a:pPr algn="just">
              <a:spcBef>
                <a:spcPct val="50000"/>
              </a:spcBef>
            </a:pPr>
            <a:r>
              <a:rPr lang="en-US" altLang="zh-CN" sz="2000"/>
              <a:t>  printf(“  ”);</a:t>
            </a:r>
          </a:p>
          <a:p>
            <a:pPr algn="just">
              <a:spcBef>
                <a:spcPct val="50000"/>
              </a:spcBef>
            </a:pPr>
            <a:r>
              <a:rPr lang="en-US" altLang="zh-CN" sz="2000"/>
              <a:t>  printf(“%c\n”,Boot-&gt;ch);</a:t>
            </a:r>
          </a:p>
          <a:p>
            <a:pPr algn="just">
              <a:spcBef>
                <a:spcPct val="50000"/>
              </a:spcBef>
            </a:pPr>
            <a:r>
              <a:rPr lang="en-US" altLang="zh-CN" sz="2000"/>
              <a:t>  PrintTree(Boot-&gt;pLeft,nLayer+1);</a:t>
            </a:r>
          </a:p>
          <a:p>
            <a:pPr>
              <a:spcBef>
                <a:spcPct val="50000"/>
              </a:spcBef>
            </a:pPr>
            <a:r>
              <a:rPr lang="en-US" altLang="zh-CN" sz="2000"/>
              <a:t>    } </a:t>
            </a:r>
          </a:p>
        </p:txBody>
      </p:sp>
      <p:sp>
        <p:nvSpPr>
          <p:cNvPr id="68611" name="Text Box 3">
            <a:extLst>
              <a:ext uri="{FF2B5EF4-FFF2-40B4-BE49-F238E27FC236}">
                <a16:creationId xmlns:a16="http://schemas.microsoft.com/office/drawing/2014/main" id="{2AB283F8-AF06-43CD-AEB6-4DB61DB5B93E}"/>
              </a:ext>
            </a:extLst>
          </p:cNvPr>
          <p:cNvSpPr txBox="1">
            <a:spLocks noChangeArrowheads="1"/>
          </p:cNvSpPr>
          <p:nvPr/>
        </p:nvSpPr>
        <p:spPr bwMode="auto">
          <a:xfrm>
            <a:off x="2133600" y="4876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问题思考：</a:t>
            </a:r>
            <a:r>
              <a:rPr lang="zh-CN" altLang="en-US" sz="2800">
                <a:solidFill>
                  <a:srgbClr val="6C981E"/>
                </a:solidFill>
              </a:rPr>
              <a:t>对二叉树实现左右子树变换，是否可采用先序、中序、后序中的任何一种算法实现，请说明原因。</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5AB74153-D12B-42D4-B012-9ACAE96120DB}"/>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6.3.4 </a:t>
            </a:r>
            <a:r>
              <a:rPr lang="zh-CN" altLang="en-US" sz="2800"/>
              <a:t>线索二叉树</a:t>
            </a:r>
          </a:p>
        </p:txBody>
      </p:sp>
      <p:sp>
        <p:nvSpPr>
          <p:cNvPr id="88067" name="Text Box 3">
            <a:extLst>
              <a:ext uri="{FF2B5EF4-FFF2-40B4-BE49-F238E27FC236}">
                <a16:creationId xmlns:a16="http://schemas.microsoft.com/office/drawing/2014/main" id="{C16854EE-EA10-46C3-B6B3-86B7403E6550}"/>
              </a:ext>
            </a:extLst>
          </p:cNvPr>
          <p:cNvSpPr txBox="1">
            <a:spLocks noChangeArrowheads="1"/>
          </p:cNvSpPr>
          <p:nvPr/>
        </p:nvSpPr>
        <p:spPr bwMode="auto">
          <a:xfrm>
            <a:off x="2057400" y="15240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 </a:t>
            </a:r>
            <a:r>
              <a:rPr lang="zh-CN" altLang="en-US" sz="2800"/>
              <a:t>基本概念</a:t>
            </a:r>
          </a:p>
        </p:txBody>
      </p:sp>
      <p:sp>
        <p:nvSpPr>
          <p:cNvPr id="88068" name="Text Box 4">
            <a:extLst>
              <a:ext uri="{FF2B5EF4-FFF2-40B4-BE49-F238E27FC236}">
                <a16:creationId xmlns:a16="http://schemas.microsoft.com/office/drawing/2014/main" id="{D28A513A-8C07-48B2-8F17-5F2E143CFD2A}"/>
              </a:ext>
            </a:extLst>
          </p:cNvPr>
          <p:cNvSpPr txBox="1">
            <a:spLocks noChangeArrowheads="1"/>
          </p:cNvSpPr>
          <p:nvPr/>
        </p:nvSpPr>
        <p:spPr bwMode="auto">
          <a:xfrm>
            <a:off x="2057400" y="2057401"/>
            <a:ext cx="83058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二叉树的遍历运算是将二叉树中结点按一定规律</a:t>
            </a:r>
            <a:r>
              <a:rPr lang="zh-CN" altLang="en-US" sz="2800">
                <a:solidFill>
                  <a:srgbClr val="D842CD"/>
                </a:solidFill>
              </a:rPr>
              <a:t>线性化</a:t>
            </a:r>
            <a:r>
              <a:rPr lang="zh-CN" altLang="en-US" sz="2800"/>
              <a:t>的过程。当以二叉链表作为存储结构时，只能找到结点的左、右孩子信息，而不能直接得到结点在遍历序列中的前驱和后继信息。要得到这些信息，</a:t>
            </a:r>
            <a:r>
              <a:rPr lang="zh-CN" altLang="en-US" sz="2800">
                <a:solidFill>
                  <a:srgbClr val="6C981E"/>
                </a:solidFill>
              </a:rPr>
              <a:t>第一种方法是将二叉树遍历一遍，在遍历过程中便可得到结点的前驱和后继，但这种动态访问浪费时间；第二种方法是充分利用二叉链表中的空链域，将遍历过程中结点的前驱、后继信息保存下来。</a:t>
            </a:r>
            <a:r>
              <a:rPr lang="zh-CN" altLang="en-US">
                <a:solidFill>
                  <a:srgbClr val="6C981E"/>
                </a:solidFill>
              </a:rPr>
              <a:t> </a:t>
            </a:r>
          </a:p>
        </p:txBody>
      </p:sp>
      <p:sp>
        <p:nvSpPr>
          <p:cNvPr id="88069" name="Rectangle 5">
            <a:extLst>
              <a:ext uri="{FF2B5EF4-FFF2-40B4-BE49-F238E27FC236}">
                <a16:creationId xmlns:a16="http://schemas.microsoft.com/office/drawing/2014/main" id="{8F4DB431-1D4D-4ED7-B0BD-83F1581F98CE}"/>
              </a:ext>
            </a:extLst>
          </p:cNvPr>
          <p:cNvSpPr>
            <a:spLocks noGrp="1" noChangeArrowheads="1"/>
          </p:cNvSpPr>
          <p:nvPr>
            <p:ph type="title" idx="4294967295"/>
          </p:nvPr>
        </p:nvSpPr>
        <p:spPr>
          <a:xfrm>
            <a:off x="1828800" y="838200"/>
            <a:ext cx="10363200" cy="1143000"/>
          </a:xfrm>
        </p:spPr>
        <p:txBody>
          <a:bodyPr/>
          <a:lstStyle/>
          <a:p>
            <a:r>
              <a:rPr lang="en-US" altLang="zh-CN"/>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FA9B0CAE-A68D-4F3F-ABF7-25242ACC1B86}"/>
              </a:ext>
            </a:extLst>
          </p:cNvPr>
          <p:cNvSpPr txBox="1">
            <a:spLocks noChangeArrowheads="1"/>
          </p:cNvSpPr>
          <p:nvPr/>
        </p:nvSpPr>
        <p:spPr bwMode="auto">
          <a:xfrm>
            <a:off x="2133600" y="1143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在有</a:t>
            </a:r>
            <a:r>
              <a:rPr lang="en-US" altLang="zh-CN" sz="2800"/>
              <a:t>n</a:t>
            </a:r>
            <a:r>
              <a:rPr lang="zh-CN" altLang="en-US" sz="2800"/>
              <a:t>个结点的二叉链表中共有</a:t>
            </a:r>
            <a:r>
              <a:rPr lang="en-US" altLang="zh-CN" sz="2800"/>
              <a:t>2n</a:t>
            </a:r>
            <a:r>
              <a:rPr lang="zh-CN" altLang="en-US" sz="2800"/>
              <a:t>个链域，但只有</a:t>
            </a:r>
            <a:r>
              <a:rPr lang="en-US" altLang="zh-CN" sz="2800"/>
              <a:t>n-1</a:t>
            </a:r>
            <a:r>
              <a:rPr lang="zh-CN" altLang="en-US" sz="2800"/>
              <a:t>个有用非空链域，其余</a:t>
            </a:r>
            <a:r>
              <a:rPr lang="en-US" altLang="zh-CN" sz="2800"/>
              <a:t>n+1</a:t>
            </a:r>
            <a:r>
              <a:rPr lang="zh-CN" altLang="en-US" sz="2800"/>
              <a:t>个链域是空的。我们可以利用剩下的</a:t>
            </a:r>
            <a:r>
              <a:rPr lang="en-US" altLang="zh-CN" sz="2800"/>
              <a:t>n+1</a:t>
            </a:r>
            <a:r>
              <a:rPr lang="zh-CN" altLang="en-US" sz="2800"/>
              <a:t>个空链域来存放遍历过程中结点的前驱和后继信息。 现作如下规定：</a:t>
            </a:r>
          </a:p>
        </p:txBody>
      </p:sp>
      <p:sp>
        <p:nvSpPr>
          <p:cNvPr id="89091" name="Text Box 3">
            <a:extLst>
              <a:ext uri="{FF2B5EF4-FFF2-40B4-BE49-F238E27FC236}">
                <a16:creationId xmlns:a16="http://schemas.microsoft.com/office/drawing/2014/main" id="{CF4A37C5-458A-4917-9BB7-02E98797FF4E}"/>
              </a:ext>
            </a:extLst>
          </p:cNvPr>
          <p:cNvSpPr txBox="1">
            <a:spLocks noChangeArrowheads="1"/>
          </p:cNvSpPr>
          <p:nvPr/>
        </p:nvSpPr>
        <p:spPr bwMode="auto">
          <a:xfrm>
            <a:off x="2133600" y="32004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6C981E"/>
                </a:solidFill>
              </a:rPr>
              <a:t>若结点有左子树，则其</a:t>
            </a:r>
            <a:r>
              <a:rPr lang="en-US" altLang="zh-CN" sz="2800">
                <a:solidFill>
                  <a:srgbClr val="6C981E"/>
                </a:solidFill>
              </a:rPr>
              <a:t>LChild</a:t>
            </a:r>
            <a:r>
              <a:rPr lang="zh-CN" altLang="en-US" sz="2800">
                <a:solidFill>
                  <a:srgbClr val="6C981E"/>
                </a:solidFill>
              </a:rPr>
              <a:t>域指向其左孩子，否则</a:t>
            </a:r>
            <a:r>
              <a:rPr lang="en-US" altLang="zh-CN" sz="2800">
                <a:solidFill>
                  <a:srgbClr val="6C981E"/>
                </a:solidFill>
              </a:rPr>
              <a:t>LChild</a:t>
            </a:r>
            <a:r>
              <a:rPr lang="zh-CN" altLang="en-US" sz="2800">
                <a:solidFill>
                  <a:srgbClr val="6C981E"/>
                </a:solidFill>
              </a:rPr>
              <a:t>域指向其前驱结点；若结点有右子树，则其</a:t>
            </a:r>
            <a:r>
              <a:rPr lang="en-US" altLang="zh-CN" sz="2800">
                <a:solidFill>
                  <a:srgbClr val="6C981E"/>
                </a:solidFill>
              </a:rPr>
              <a:t>RChild</a:t>
            </a:r>
            <a:r>
              <a:rPr lang="zh-CN" altLang="en-US" sz="2800">
                <a:solidFill>
                  <a:srgbClr val="6C981E"/>
                </a:solidFill>
              </a:rPr>
              <a:t>域指向其右孩子，否则</a:t>
            </a:r>
            <a:r>
              <a:rPr lang="en-US" altLang="zh-CN" sz="2800">
                <a:solidFill>
                  <a:srgbClr val="6C981E"/>
                </a:solidFill>
              </a:rPr>
              <a:t>RChild</a:t>
            </a:r>
            <a:r>
              <a:rPr lang="zh-CN" altLang="en-US" sz="2800">
                <a:solidFill>
                  <a:srgbClr val="6C981E"/>
                </a:solidFill>
              </a:rPr>
              <a:t>域指向其后继结点。</a:t>
            </a:r>
            <a:endParaRPr lang="zh-CN" alt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39" name="Group 27">
            <a:extLst>
              <a:ext uri="{FF2B5EF4-FFF2-40B4-BE49-F238E27FC236}">
                <a16:creationId xmlns:a16="http://schemas.microsoft.com/office/drawing/2014/main" id="{06C2E637-B316-4E84-A460-D42D0261C1CC}"/>
              </a:ext>
            </a:extLst>
          </p:cNvPr>
          <p:cNvGraphicFramePr>
            <a:graphicFrameLocks noGrp="1"/>
          </p:cNvGraphicFramePr>
          <p:nvPr/>
        </p:nvGraphicFramePr>
        <p:xfrm>
          <a:off x="2971800" y="1981201"/>
          <a:ext cx="5867400" cy="455613"/>
        </p:xfrm>
        <a:graphic>
          <a:graphicData uri="http://schemas.openxmlformats.org/drawingml/2006/table">
            <a:tbl>
              <a:tblPr/>
              <a:tblGrid>
                <a:gridCol w="1157288">
                  <a:extLst>
                    <a:ext uri="{9D8B030D-6E8A-4147-A177-3AD203B41FA5}">
                      <a16:colId xmlns:a16="http://schemas.microsoft.com/office/drawing/2014/main" val="3693823690"/>
                    </a:ext>
                  </a:extLst>
                </a:gridCol>
                <a:gridCol w="1128712">
                  <a:extLst>
                    <a:ext uri="{9D8B030D-6E8A-4147-A177-3AD203B41FA5}">
                      <a16:colId xmlns:a16="http://schemas.microsoft.com/office/drawing/2014/main" val="203087566"/>
                    </a:ext>
                  </a:extLst>
                </a:gridCol>
                <a:gridCol w="1189038">
                  <a:extLst>
                    <a:ext uri="{9D8B030D-6E8A-4147-A177-3AD203B41FA5}">
                      <a16:colId xmlns:a16="http://schemas.microsoft.com/office/drawing/2014/main" val="2535812485"/>
                    </a:ext>
                  </a:extLst>
                </a:gridCol>
                <a:gridCol w="1158875">
                  <a:extLst>
                    <a:ext uri="{9D8B030D-6E8A-4147-A177-3AD203B41FA5}">
                      <a16:colId xmlns:a16="http://schemas.microsoft.com/office/drawing/2014/main" val="2646853781"/>
                    </a:ext>
                  </a:extLst>
                </a:gridCol>
                <a:gridCol w="1233487">
                  <a:extLst>
                    <a:ext uri="{9D8B030D-6E8A-4147-A177-3AD203B41FA5}">
                      <a16:colId xmlns:a16="http://schemas.microsoft.com/office/drawing/2014/main" val="667553671"/>
                    </a:ext>
                  </a:extLst>
                </a:gridCol>
              </a:tblGrid>
              <a:tr h="431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Rtag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44087507"/>
                  </a:ext>
                </a:extLst>
              </a:tr>
            </a:tbl>
          </a:graphicData>
        </a:graphic>
      </p:graphicFrame>
      <p:sp>
        <p:nvSpPr>
          <p:cNvPr id="90128" name="Text Box 16">
            <a:extLst>
              <a:ext uri="{FF2B5EF4-FFF2-40B4-BE49-F238E27FC236}">
                <a16:creationId xmlns:a16="http://schemas.microsoft.com/office/drawing/2014/main" id="{383C38EE-55E4-4DE5-80F6-8CFED1AE5096}"/>
              </a:ext>
            </a:extLst>
          </p:cNvPr>
          <p:cNvSpPr txBox="1">
            <a:spLocks noChangeArrowheads="1"/>
          </p:cNvSpPr>
          <p:nvPr/>
        </p:nvSpPr>
        <p:spPr bwMode="auto">
          <a:xfrm>
            <a:off x="2133600" y="8382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为了区分孩子结点和前驱、后继结点，为结点结构增设两个标志域，如下图所示：</a:t>
            </a:r>
          </a:p>
        </p:txBody>
      </p:sp>
      <p:sp>
        <p:nvSpPr>
          <p:cNvPr id="90129" name="Text Box 17">
            <a:extLst>
              <a:ext uri="{FF2B5EF4-FFF2-40B4-BE49-F238E27FC236}">
                <a16:creationId xmlns:a16="http://schemas.microsoft.com/office/drawing/2014/main" id="{074E909E-9322-4EB3-BB08-168876C78F5E}"/>
              </a:ext>
            </a:extLst>
          </p:cNvPr>
          <p:cNvSpPr txBox="1">
            <a:spLocks noChangeArrowheads="1"/>
          </p:cNvSpPr>
          <p:nvPr/>
        </p:nvSpPr>
        <p:spPr bwMode="auto">
          <a:xfrm>
            <a:off x="2286000" y="27432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其中：</a:t>
            </a:r>
          </a:p>
        </p:txBody>
      </p:sp>
      <p:sp>
        <p:nvSpPr>
          <p:cNvPr id="90130" name="Text Box 18">
            <a:extLst>
              <a:ext uri="{FF2B5EF4-FFF2-40B4-BE49-F238E27FC236}">
                <a16:creationId xmlns:a16="http://schemas.microsoft.com/office/drawing/2014/main" id="{06AE3BC9-FECD-4A61-B815-605719281CAE}"/>
              </a:ext>
            </a:extLst>
          </p:cNvPr>
          <p:cNvSpPr txBox="1">
            <a:spLocks noChangeArrowheads="1"/>
          </p:cNvSpPr>
          <p:nvPr/>
        </p:nvSpPr>
        <p:spPr bwMode="auto">
          <a:xfrm>
            <a:off x="2590800" y="34290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grpSp>
        <p:nvGrpSpPr>
          <p:cNvPr id="90131" name="Group 19">
            <a:extLst>
              <a:ext uri="{FF2B5EF4-FFF2-40B4-BE49-F238E27FC236}">
                <a16:creationId xmlns:a16="http://schemas.microsoft.com/office/drawing/2014/main" id="{C989D89C-1B76-4849-96EF-94D5C86768F7}"/>
              </a:ext>
            </a:extLst>
          </p:cNvPr>
          <p:cNvGrpSpPr>
            <a:grpSpLocks/>
          </p:cNvGrpSpPr>
          <p:nvPr/>
        </p:nvGrpSpPr>
        <p:grpSpPr bwMode="auto">
          <a:xfrm>
            <a:off x="2514600" y="3200402"/>
            <a:ext cx="6781800" cy="2463801"/>
            <a:chOff x="624" y="2016"/>
            <a:chExt cx="4272" cy="1552"/>
          </a:xfrm>
        </p:grpSpPr>
        <p:sp>
          <p:nvSpPr>
            <p:cNvPr id="90132" name="Text Box 20">
              <a:extLst>
                <a:ext uri="{FF2B5EF4-FFF2-40B4-BE49-F238E27FC236}">
                  <a16:creationId xmlns:a16="http://schemas.microsoft.com/office/drawing/2014/main" id="{69592F47-4556-4012-8ADE-33E6FF2EC7EB}"/>
                </a:ext>
              </a:extLst>
            </p:cNvPr>
            <p:cNvSpPr txBox="1">
              <a:spLocks noChangeArrowheads="1"/>
            </p:cNvSpPr>
            <p:nvPr/>
          </p:nvSpPr>
          <p:spPr bwMode="auto">
            <a:xfrm>
              <a:off x="672" y="220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Ltag=</a:t>
              </a:r>
            </a:p>
          </p:txBody>
        </p:sp>
        <p:sp>
          <p:nvSpPr>
            <p:cNvPr id="90133" name="AutoShape 21">
              <a:extLst>
                <a:ext uri="{FF2B5EF4-FFF2-40B4-BE49-F238E27FC236}">
                  <a16:creationId xmlns:a16="http://schemas.microsoft.com/office/drawing/2014/main" id="{2B2A3F77-B185-4057-8EE7-66BB98E245EF}"/>
                </a:ext>
              </a:extLst>
            </p:cNvPr>
            <p:cNvSpPr>
              <a:spLocks/>
            </p:cNvSpPr>
            <p:nvPr/>
          </p:nvSpPr>
          <p:spPr bwMode="auto">
            <a:xfrm>
              <a:off x="1248" y="2064"/>
              <a:ext cx="96" cy="576"/>
            </a:xfrm>
            <a:prstGeom prst="leftBrace">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4" name="Text Box 22">
              <a:extLst>
                <a:ext uri="{FF2B5EF4-FFF2-40B4-BE49-F238E27FC236}">
                  <a16:creationId xmlns:a16="http://schemas.microsoft.com/office/drawing/2014/main" id="{FB14B4C2-EE58-458D-94F2-58EB7A13B107}"/>
                </a:ext>
              </a:extLst>
            </p:cNvPr>
            <p:cNvSpPr txBox="1">
              <a:spLocks noChangeArrowheads="1"/>
            </p:cNvSpPr>
            <p:nvPr/>
          </p:nvSpPr>
          <p:spPr bwMode="auto">
            <a:xfrm>
              <a:off x="1392" y="2016"/>
              <a:ext cx="350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      LChild</a:t>
              </a:r>
              <a:r>
                <a:rPr lang="zh-CN" altLang="en-US"/>
                <a:t>域指示结点的左孩子</a:t>
              </a:r>
            </a:p>
            <a:p>
              <a:pPr>
                <a:spcBef>
                  <a:spcPct val="50000"/>
                </a:spcBef>
              </a:pPr>
              <a:r>
                <a:rPr lang="en-US" altLang="zh-CN"/>
                <a:t>1      LChild</a:t>
              </a:r>
              <a:r>
                <a:rPr lang="zh-CN" altLang="en-US"/>
                <a:t>域指示结点的遍历前驱</a:t>
              </a:r>
            </a:p>
          </p:txBody>
        </p:sp>
        <p:sp>
          <p:nvSpPr>
            <p:cNvPr id="90135" name="Text Box 23">
              <a:extLst>
                <a:ext uri="{FF2B5EF4-FFF2-40B4-BE49-F238E27FC236}">
                  <a16:creationId xmlns:a16="http://schemas.microsoft.com/office/drawing/2014/main" id="{BB8D2038-237B-4B3B-8961-BEBC3ABD1B0F}"/>
                </a:ext>
              </a:extLst>
            </p:cNvPr>
            <p:cNvSpPr txBox="1">
              <a:spLocks noChangeArrowheads="1"/>
            </p:cNvSpPr>
            <p:nvPr/>
          </p:nvSpPr>
          <p:spPr bwMode="auto">
            <a:xfrm>
              <a:off x="624" y="31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Rtag=</a:t>
              </a:r>
            </a:p>
          </p:txBody>
        </p:sp>
        <p:sp>
          <p:nvSpPr>
            <p:cNvPr id="90136" name="AutoShape 24">
              <a:extLst>
                <a:ext uri="{FF2B5EF4-FFF2-40B4-BE49-F238E27FC236}">
                  <a16:creationId xmlns:a16="http://schemas.microsoft.com/office/drawing/2014/main" id="{963BA25E-11C9-4764-A33A-3EA24990D26B}"/>
                </a:ext>
              </a:extLst>
            </p:cNvPr>
            <p:cNvSpPr>
              <a:spLocks/>
            </p:cNvSpPr>
            <p:nvPr/>
          </p:nvSpPr>
          <p:spPr bwMode="auto">
            <a:xfrm>
              <a:off x="1248" y="2976"/>
              <a:ext cx="96" cy="576"/>
            </a:xfrm>
            <a:prstGeom prst="leftBrace">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7" name="Text Box 25">
              <a:extLst>
                <a:ext uri="{FF2B5EF4-FFF2-40B4-BE49-F238E27FC236}">
                  <a16:creationId xmlns:a16="http://schemas.microsoft.com/office/drawing/2014/main" id="{56D4FD1E-485E-40AB-9789-CE653843DBC3}"/>
                </a:ext>
              </a:extLst>
            </p:cNvPr>
            <p:cNvSpPr txBox="1">
              <a:spLocks noChangeArrowheads="1"/>
            </p:cNvSpPr>
            <p:nvPr/>
          </p:nvSpPr>
          <p:spPr bwMode="auto">
            <a:xfrm>
              <a:off x="1392" y="2928"/>
              <a:ext cx="350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      RChild</a:t>
              </a:r>
              <a:r>
                <a:rPr lang="zh-CN" altLang="en-US"/>
                <a:t>域指示结点的右孩子</a:t>
              </a:r>
            </a:p>
            <a:p>
              <a:pPr>
                <a:spcBef>
                  <a:spcPct val="50000"/>
                </a:spcBef>
              </a:pPr>
              <a:r>
                <a:rPr lang="en-US" altLang="zh-CN"/>
                <a:t>1      RChild</a:t>
              </a:r>
              <a:r>
                <a:rPr lang="zh-CN" altLang="en-US"/>
                <a:t>域指示结点的遍历后继</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03084FA6-47AB-412A-9118-3247FB8322BA}"/>
              </a:ext>
            </a:extLst>
          </p:cNvPr>
          <p:cNvSpPr txBox="1">
            <a:spLocks noChangeArrowheads="1"/>
          </p:cNvSpPr>
          <p:nvPr/>
        </p:nvSpPr>
        <p:spPr bwMode="auto">
          <a:xfrm>
            <a:off x="2133600" y="9144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线索：</a:t>
            </a:r>
            <a:r>
              <a:rPr lang="zh-CN" altLang="en-US" sz="2800"/>
              <a:t>在这种存储结构中，指向前驱和后继结点的指针叫做</a:t>
            </a:r>
            <a:r>
              <a:rPr lang="zh-CN" altLang="en-US" sz="2800">
                <a:solidFill>
                  <a:srgbClr val="D842CD"/>
                </a:solidFill>
              </a:rPr>
              <a:t>线索</a:t>
            </a:r>
            <a:r>
              <a:rPr lang="zh-CN" altLang="en-US" sz="2800"/>
              <a:t>。</a:t>
            </a:r>
          </a:p>
        </p:txBody>
      </p:sp>
      <p:sp>
        <p:nvSpPr>
          <p:cNvPr id="91139" name="Text Box 3">
            <a:extLst>
              <a:ext uri="{FF2B5EF4-FFF2-40B4-BE49-F238E27FC236}">
                <a16:creationId xmlns:a16="http://schemas.microsoft.com/office/drawing/2014/main" id="{D055E1A3-3A5D-4923-815E-DB28858BB05D}"/>
              </a:ext>
            </a:extLst>
          </p:cNvPr>
          <p:cNvSpPr txBox="1">
            <a:spLocks noChangeArrowheads="1"/>
          </p:cNvSpPr>
          <p:nvPr/>
        </p:nvSpPr>
        <p:spPr bwMode="auto">
          <a:xfrm>
            <a:off x="2133600" y="2133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线索链表：</a:t>
            </a:r>
            <a:r>
              <a:rPr lang="zh-CN" altLang="en-US" sz="2800"/>
              <a:t>以这种结构组成的二叉链表作为二叉树的存储结构，叫做</a:t>
            </a:r>
            <a:r>
              <a:rPr lang="zh-CN" altLang="en-US" sz="2800">
                <a:solidFill>
                  <a:srgbClr val="D842CD"/>
                </a:solidFill>
              </a:rPr>
              <a:t>线索链表</a:t>
            </a:r>
            <a:r>
              <a:rPr lang="zh-CN" altLang="en-US" sz="2800"/>
              <a:t>。</a:t>
            </a:r>
          </a:p>
        </p:txBody>
      </p:sp>
      <p:sp>
        <p:nvSpPr>
          <p:cNvPr id="91140" name="Text Box 4">
            <a:extLst>
              <a:ext uri="{FF2B5EF4-FFF2-40B4-BE49-F238E27FC236}">
                <a16:creationId xmlns:a16="http://schemas.microsoft.com/office/drawing/2014/main" id="{3A905108-BF5F-43E5-AACC-95D99C4ECDF1}"/>
              </a:ext>
            </a:extLst>
          </p:cNvPr>
          <p:cNvSpPr txBox="1">
            <a:spLocks noChangeArrowheads="1"/>
          </p:cNvSpPr>
          <p:nvPr/>
        </p:nvSpPr>
        <p:spPr bwMode="auto">
          <a:xfrm>
            <a:off x="2133600" y="35052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线索化：</a:t>
            </a:r>
            <a:r>
              <a:rPr lang="zh-CN" altLang="en-US" sz="2800"/>
              <a:t>对二叉树以某种次序进行遍历并且加上线索的过程叫做</a:t>
            </a:r>
            <a:r>
              <a:rPr lang="zh-CN" altLang="en-US" sz="2800">
                <a:solidFill>
                  <a:srgbClr val="D842CD"/>
                </a:solidFill>
              </a:rPr>
              <a:t>线索化</a:t>
            </a:r>
            <a:r>
              <a:rPr lang="zh-CN" altLang="en-US" sz="2800"/>
              <a:t>。</a:t>
            </a:r>
          </a:p>
        </p:txBody>
      </p:sp>
      <p:sp>
        <p:nvSpPr>
          <p:cNvPr id="91141" name="Text Box 5">
            <a:extLst>
              <a:ext uri="{FF2B5EF4-FFF2-40B4-BE49-F238E27FC236}">
                <a16:creationId xmlns:a16="http://schemas.microsoft.com/office/drawing/2014/main" id="{2164230F-A566-4215-B0FF-9EB3EA9D238B}"/>
              </a:ext>
            </a:extLst>
          </p:cNvPr>
          <p:cNvSpPr txBox="1">
            <a:spLocks noChangeArrowheads="1"/>
          </p:cNvSpPr>
          <p:nvPr/>
        </p:nvSpPr>
        <p:spPr bwMode="auto">
          <a:xfrm>
            <a:off x="2133600" y="480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线索二叉树：</a:t>
            </a:r>
            <a:r>
              <a:rPr lang="zh-CN" altLang="en-US" sz="2800"/>
              <a:t>线索化了的二叉树称为</a:t>
            </a:r>
            <a:r>
              <a:rPr lang="zh-CN" altLang="en-US" sz="2800">
                <a:solidFill>
                  <a:srgbClr val="D842CD"/>
                </a:solidFill>
              </a:rPr>
              <a:t>线索二叉树</a:t>
            </a:r>
            <a:r>
              <a:rPr lang="zh-CN" altLang="en-US" sz="280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F4A5423B-CC55-4B2C-A551-0237E12DA64C}"/>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二叉树的线索化</a:t>
            </a:r>
          </a:p>
        </p:txBody>
      </p:sp>
      <p:sp>
        <p:nvSpPr>
          <p:cNvPr id="92163" name="Text Box 3">
            <a:extLst>
              <a:ext uri="{FF2B5EF4-FFF2-40B4-BE49-F238E27FC236}">
                <a16:creationId xmlns:a16="http://schemas.microsoft.com/office/drawing/2014/main" id="{F882ABAD-9A58-4FC4-B545-408368DEEF7F}"/>
              </a:ext>
            </a:extLst>
          </p:cNvPr>
          <p:cNvSpPr txBox="1">
            <a:spLocks noChangeArrowheads="1"/>
          </p:cNvSpPr>
          <p:nvPr/>
        </p:nvSpPr>
        <p:spPr bwMode="auto">
          <a:xfrm>
            <a:off x="2209800" y="15240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线索化实质上是将二叉链表中的空指针域填上相应结点的遍历前驱或后继结点的地址，而前驱和后继的地址只能在动态的遍历过程中才能得到。因此</a:t>
            </a:r>
            <a:r>
              <a:rPr lang="zh-CN" altLang="en-US" sz="2800">
                <a:solidFill>
                  <a:srgbClr val="D842CD"/>
                </a:solidFill>
              </a:rPr>
              <a:t>线索化的过程是在遍历过程中修改空指针域的过程</a:t>
            </a:r>
            <a:r>
              <a:rPr lang="zh-CN" altLang="en-US" sz="2800"/>
              <a:t>。 对二叉树按照不同的遍历次序进行线索化，可以得到不同的线索二叉树 （先序线索二叉树、中序线索二叉树和后序线索二叉树）。</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BF6A811C-69B4-4CE3-87E3-5AA8B4753480}"/>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中序线索化算法：</a:t>
            </a:r>
          </a:p>
        </p:txBody>
      </p:sp>
      <p:sp>
        <p:nvSpPr>
          <p:cNvPr id="93187" name="Text Box 3">
            <a:extLst>
              <a:ext uri="{FF2B5EF4-FFF2-40B4-BE49-F238E27FC236}">
                <a16:creationId xmlns:a16="http://schemas.microsoft.com/office/drawing/2014/main" id="{1396B4EB-8AC6-42A9-803A-A7787D335BCC}"/>
              </a:ext>
            </a:extLst>
          </p:cNvPr>
          <p:cNvSpPr txBox="1">
            <a:spLocks noChangeArrowheads="1"/>
          </p:cNvSpPr>
          <p:nvPr/>
        </p:nvSpPr>
        <p:spPr bwMode="auto">
          <a:xfrm>
            <a:off x="2133600" y="1371601"/>
            <a:ext cx="83820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solidFill>
                  <a:srgbClr val="6C981E"/>
                </a:solidFill>
              </a:rPr>
              <a:t>void  Inthread(BiTree root)</a:t>
            </a:r>
          </a:p>
          <a:p>
            <a:pPr algn="just">
              <a:spcBef>
                <a:spcPct val="50000"/>
              </a:spcBef>
            </a:pPr>
            <a:r>
              <a:rPr lang="en-US" altLang="zh-CN" sz="2000">
                <a:solidFill>
                  <a:srgbClr val="6C981E"/>
                </a:solidFill>
              </a:rPr>
              <a:t>/* </a:t>
            </a:r>
            <a:r>
              <a:rPr lang="zh-CN" altLang="en-US" sz="2000">
                <a:solidFill>
                  <a:srgbClr val="6C981E"/>
                </a:solidFill>
              </a:rPr>
              <a:t>对</a:t>
            </a:r>
            <a:r>
              <a:rPr lang="en-US" altLang="zh-CN" sz="2000">
                <a:solidFill>
                  <a:srgbClr val="6C981E"/>
                </a:solidFill>
              </a:rPr>
              <a:t>root</a:t>
            </a:r>
            <a:r>
              <a:rPr lang="zh-CN" altLang="en-US" sz="2000">
                <a:solidFill>
                  <a:srgbClr val="6C981E"/>
                </a:solidFill>
              </a:rPr>
              <a:t>所指的二叉树进行中序线索化，其中</a:t>
            </a:r>
            <a:r>
              <a:rPr lang="en-US" altLang="zh-CN" sz="2000">
                <a:solidFill>
                  <a:srgbClr val="6C981E"/>
                </a:solidFill>
              </a:rPr>
              <a:t>pre</a:t>
            </a:r>
            <a:r>
              <a:rPr lang="zh-CN" altLang="en-US" sz="2000">
                <a:solidFill>
                  <a:srgbClr val="6C981E"/>
                </a:solidFill>
              </a:rPr>
              <a:t>始终指向刚访问过的结点，其初值为</a:t>
            </a:r>
            <a:r>
              <a:rPr lang="en-US" altLang="zh-CN" sz="2000">
                <a:solidFill>
                  <a:srgbClr val="6C981E"/>
                </a:solidFill>
              </a:rPr>
              <a:t>NULL* /</a:t>
            </a:r>
          </a:p>
          <a:p>
            <a:pPr algn="just">
              <a:spcBef>
                <a:spcPct val="50000"/>
              </a:spcBef>
            </a:pPr>
            <a:r>
              <a:rPr lang="en-US" altLang="zh-CN" sz="2000">
                <a:solidFill>
                  <a:srgbClr val="6C981E"/>
                </a:solidFill>
              </a:rPr>
              <a:t>{  if (root!=NULL)</a:t>
            </a:r>
          </a:p>
          <a:p>
            <a:pPr algn="just">
              <a:spcBef>
                <a:spcPct val="50000"/>
              </a:spcBef>
            </a:pPr>
            <a:r>
              <a:rPr lang="en-US" altLang="zh-CN" sz="2000">
                <a:solidFill>
                  <a:srgbClr val="6C981E"/>
                </a:solidFill>
              </a:rPr>
              <a:t>{ Inthread(root-&gt;LChild);  /* </a:t>
            </a:r>
            <a:r>
              <a:rPr lang="zh-CN" altLang="en-US" sz="2000">
                <a:solidFill>
                  <a:srgbClr val="6C981E"/>
                </a:solidFill>
              </a:rPr>
              <a:t>线索化左子树 *</a:t>
            </a:r>
            <a:r>
              <a:rPr lang="en-US" altLang="zh-CN" sz="2000">
                <a:solidFill>
                  <a:srgbClr val="6C981E"/>
                </a:solidFill>
              </a:rPr>
              <a:t>/</a:t>
            </a:r>
          </a:p>
          <a:p>
            <a:pPr algn="just">
              <a:spcBef>
                <a:spcPct val="50000"/>
              </a:spcBef>
            </a:pPr>
            <a:r>
              <a:rPr lang="en-US" altLang="zh-CN" sz="2000">
                <a:solidFill>
                  <a:srgbClr val="6C981E"/>
                </a:solidFill>
              </a:rPr>
              <a:t>        if (root-&gt;LChild==NULL)</a:t>
            </a:r>
          </a:p>
          <a:p>
            <a:pPr algn="just">
              <a:spcBef>
                <a:spcPct val="50000"/>
              </a:spcBef>
            </a:pPr>
            <a:r>
              <a:rPr lang="en-US" altLang="zh-CN" sz="2000">
                <a:solidFill>
                  <a:srgbClr val="6C981E"/>
                </a:solidFill>
              </a:rPr>
              <a:t>        {root-&gt;Ltag=1; root-&gt;LChile=pre;  / *</a:t>
            </a:r>
            <a:r>
              <a:rPr lang="zh-CN" altLang="en-US" sz="2000">
                <a:solidFill>
                  <a:srgbClr val="6C981E"/>
                </a:solidFill>
              </a:rPr>
              <a:t>置前驱线索 *</a:t>
            </a:r>
            <a:r>
              <a:rPr lang="en-US" altLang="zh-CN" sz="2000">
                <a:solidFill>
                  <a:srgbClr val="6C981E"/>
                </a:solidFill>
              </a:rPr>
              <a:t>/}</a:t>
            </a:r>
          </a:p>
          <a:p>
            <a:pPr algn="just">
              <a:spcBef>
                <a:spcPct val="50000"/>
              </a:spcBef>
            </a:pPr>
            <a:r>
              <a:rPr lang="en-US" altLang="zh-CN" sz="2000">
                <a:solidFill>
                  <a:srgbClr val="6C981E"/>
                </a:solidFill>
              </a:rPr>
              <a:t>    if (pre!=NULL&amp;&amp; pre-&gt;RChild==NULL)  /* </a:t>
            </a:r>
            <a:r>
              <a:rPr lang="zh-CN" altLang="en-US" sz="2000">
                <a:solidFill>
                  <a:srgbClr val="6C981E"/>
                </a:solidFill>
              </a:rPr>
              <a:t>置后继线索 *</a:t>
            </a:r>
            <a:r>
              <a:rPr lang="en-US" altLang="zh-CN" sz="2000">
                <a:solidFill>
                  <a:srgbClr val="6C981E"/>
                </a:solidFill>
              </a:rPr>
              <a:t>/</a:t>
            </a:r>
          </a:p>
          <a:p>
            <a:pPr algn="just">
              <a:spcBef>
                <a:spcPct val="50000"/>
              </a:spcBef>
            </a:pPr>
            <a:r>
              <a:rPr lang="en-US" altLang="zh-CN" sz="2000">
                <a:solidFill>
                  <a:srgbClr val="6C981E"/>
                </a:solidFill>
              </a:rPr>
              <a:t>  pre-&gt; RChild=root; pre=root</a:t>
            </a:r>
            <a:r>
              <a:rPr lang="zh-CN" altLang="en-US" sz="2000">
                <a:solidFill>
                  <a:srgbClr val="6C981E"/>
                </a:solidFill>
              </a:rPr>
              <a:t>；</a:t>
            </a:r>
          </a:p>
          <a:p>
            <a:pPr algn="just">
              <a:spcBef>
                <a:spcPct val="50000"/>
              </a:spcBef>
            </a:pPr>
            <a:r>
              <a:rPr lang="zh-CN" altLang="en-US" sz="2000">
                <a:solidFill>
                  <a:srgbClr val="6C981E"/>
                </a:solidFill>
              </a:rPr>
              <a:t>  </a:t>
            </a:r>
            <a:r>
              <a:rPr lang="en-US" altLang="zh-CN" sz="2000">
                <a:solidFill>
                  <a:srgbClr val="6C981E"/>
                </a:solidFill>
              </a:rPr>
              <a:t>Inthread(root-&gt;RChild);  /*</a:t>
            </a:r>
            <a:r>
              <a:rPr lang="zh-CN" altLang="en-US" sz="2000">
                <a:solidFill>
                  <a:srgbClr val="6C981E"/>
                </a:solidFill>
              </a:rPr>
              <a:t>线索化右子树*</a:t>
            </a:r>
            <a:r>
              <a:rPr lang="en-US" altLang="zh-CN" sz="2000">
                <a:solidFill>
                  <a:srgbClr val="6C981E"/>
                </a:solidFill>
              </a:rPr>
              <a:t>/	</a:t>
            </a:r>
          </a:p>
          <a:p>
            <a:pPr algn="just">
              <a:spcBef>
                <a:spcPct val="50000"/>
              </a:spcBef>
            </a:pPr>
            <a:r>
              <a:rPr lang="en-US" altLang="zh-CN" sz="2000">
                <a:solidFill>
                  <a:srgbClr val="6C981E"/>
                </a:solidFill>
              </a:rPr>
              <a:t>      }</a:t>
            </a:r>
          </a:p>
          <a:p>
            <a:pPr>
              <a:spcBef>
                <a:spcPct val="50000"/>
              </a:spcBef>
            </a:pPr>
            <a:r>
              <a:rPr lang="en-US" altLang="zh-CN" sz="2000">
                <a:solidFill>
                  <a:srgbClr val="6C981E"/>
                </a:solidFill>
              </a:rPr>
              <a:t>     }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E09A7682-12A5-41DE-BA73-FA3F0ABE9280}"/>
              </a:ext>
            </a:extLst>
          </p:cNvPr>
          <p:cNvSpPr txBox="1">
            <a:spLocks noChangeArrowheads="1"/>
          </p:cNvSpPr>
          <p:nvPr/>
        </p:nvSpPr>
        <p:spPr bwMode="auto">
          <a:xfrm>
            <a:off x="2133600" y="762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下面是对同一棵二叉树的遍历方法不同得到的不同线索树。</a:t>
            </a:r>
          </a:p>
        </p:txBody>
      </p:sp>
      <p:sp>
        <p:nvSpPr>
          <p:cNvPr id="94211" name="Text Box 3">
            <a:extLst>
              <a:ext uri="{FF2B5EF4-FFF2-40B4-BE49-F238E27FC236}">
                <a16:creationId xmlns:a16="http://schemas.microsoft.com/office/drawing/2014/main" id="{08BAA9A9-F28D-491F-A4F7-8A0B53D2A12D}"/>
              </a:ext>
            </a:extLst>
          </p:cNvPr>
          <p:cNvSpPr txBox="1">
            <a:spLocks noChangeArrowheads="1"/>
          </p:cNvSpPr>
          <p:nvPr/>
        </p:nvSpPr>
        <p:spPr bwMode="auto">
          <a:xfrm>
            <a:off x="8961439" y="4767263"/>
            <a:ext cx="175418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kumimoji="0" lang="zh-CN" altLang="zh-CN" sz="900" b="0"/>
          </a:p>
        </p:txBody>
      </p:sp>
      <p:sp>
        <p:nvSpPr>
          <p:cNvPr id="94212" name="Text Box 4">
            <a:extLst>
              <a:ext uri="{FF2B5EF4-FFF2-40B4-BE49-F238E27FC236}">
                <a16:creationId xmlns:a16="http://schemas.microsoft.com/office/drawing/2014/main" id="{4826F524-0659-4B32-B18E-3FA7F7C0DAFC}"/>
              </a:ext>
            </a:extLst>
          </p:cNvPr>
          <p:cNvSpPr txBox="1">
            <a:spLocks noChangeArrowheads="1"/>
          </p:cNvSpPr>
          <p:nvPr/>
        </p:nvSpPr>
        <p:spPr bwMode="auto">
          <a:xfrm>
            <a:off x="8153400" y="2667000"/>
            <a:ext cx="10033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400"/>
              <a:t>NULL</a:t>
            </a:r>
          </a:p>
          <a:p>
            <a:pPr algn="just" eaLnBrk="0" hangingPunct="0"/>
            <a:endParaRPr kumimoji="0" lang="en-US" altLang="zh-CN" sz="1400"/>
          </a:p>
        </p:txBody>
      </p:sp>
      <p:grpSp>
        <p:nvGrpSpPr>
          <p:cNvPr id="94213" name="Group 5">
            <a:extLst>
              <a:ext uri="{FF2B5EF4-FFF2-40B4-BE49-F238E27FC236}">
                <a16:creationId xmlns:a16="http://schemas.microsoft.com/office/drawing/2014/main" id="{4E36DB80-D2E6-40AC-AA20-61AAD38E3902}"/>
              </a:ext>
            </a:extLst>
          </p:cNvPr>
          <p:cNvGrpSpPr>
            <a:grpSpLocks/>
          </p:cNvGrpSpPr>
          <p:nvPr/>
        </p:nvGrpSpPr>
        <p:grpSpPr bwMode="auto">
          <a:xfrm>
            <a:off x="2819400" y="1447800"/>
            <a:ext cx="1905000" cy="2279650"/>
            <a:chOff x="816" y="912"/>
            <a:chExt cx="1200" cy="1436"/>
          </a:xfrm>
        </p:grpSpPr>
        <p:sp>
          <p:nvSpPr>
            <p:cNvPr id="94214" name="Text Box 6">
              <a:extLst>
                <a:ext uri="{FF2B5EF4-FFF2-40B4-BE49-F238E27FC236}">
                  <a16:creationId xmlns:a16="http://schemas.microsoft.com/office/drawing/2014/main" id="{76964ECE-D0B1-4267-9571-281BA084C234}"/>
                </a:ext>
              </a:extLst>
            </p:cNvPr>
            <p:cNvSpPr txBox="1">
              <a:spLocks noChangeArrowheads="1"/>
            </p:cNvSpPr>
            <p:nvPr/>
          </p:nvSpPr>
          <p:spPr bwMode="auto">
            <a:xfrm>
              <a:off x="1152" y="2112"/>
              <a:ext cx="63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400"/>
                <a:t>(a)</a:t>
              </a:r>
              <a:r>
                <a:rPr kumimoji="0" lang="zh-CN" altLang="en-US" sz="1400"/>
                <a:t>二叉树</a:t>
              </a:r>
            </a:p>
          </p:txBody>
        </p:sp>
        <p:sp>
          <p:nvSpPr>
            <p:cNvPr id="94215" name="Oval 7">
              <a:extLst>
                <a:ext uri="{FF2B5EF4-FFF2-40B4-BE49-F238E27FC236}">
                  <a16:creationId xmlns:a16="http://schemas.microsoft.com/office/drawing/2014/main" id="{3ACAD21F-57CA-4A8B-8346-851C388B4B7B}"/>
                </a:ext>
              </a:extLst>
            </p:cNvPr>
            <p:cNvSpPr>
              <a:spLocks noChangeArrowheads="1"/>
            </p:cNvSpPr>
            <p:nvPr/>
          </p:nvSpPr>
          <p:spPr bwMode="auto">
            <a:xfrm>
              <a:off x="1344" y="9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A</a:t>
              </a:r>
            </a:p>
          </p:txBody>
        </p:sp>
        <p:sp>
          <p:nvSpPr>
            <p:cNvPr id="94216" name="Oval 8">
              <a:extLst>
                <a:ext uri="{FF2B5EF4-FFF2-40B4-BE49-F238E27FC236}">
                  <a16:creationId xmlns:a16="http://schemas.microsoft.com/office/drawing/2014/main" id="{EAA55ADF-5AFE-497D-9658-4F4CF4EF51B0}"/>
                </a:ext>
              </a:extLst>
            </p:cNvPr>
            <p:cNvSpPr>
              <a:spLocks noChangeArrowheads="1"/>
            </p:cNvSpPr>
            <p:nvPr/>
          </p:nvSpPr>
          <p:spPr bwMode="auto">
            <a:xfrm>
              <a:off x="1056" y="115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B</a:t>
              </a:r>
            </a:p>
          </p:txBody>
        </p:sp>
        <p:sp>
          <p:nvSpPr>
            <p:cNvPr id="94217" name="Oval 9">
              <a:extLst>
                <a:ext uri="{FF2B5EF4-FFF2-40B4-BE49-F238E27FC236}">
                  <a16:creationId xmlns:a16="http://schemas.microsoft.com/office/drawing/2014/main" id="{7A29C68D-4855-45C1-8981-A598828C509B}"/>
                </a:ext>
              </a:extLst>
            </p:cNvPr>
            <p:cNvSpPr>
              <a:spLocks noChangeArrowheads="1"/>
            </p:cNvSpPr>
            <p:nvPr/>
          </p:nvSpPr>
          <p:spPr bwMode="auto">
            <a:xfrm>
              <a:off x="1632" y="115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C</a:t>
              </a:r>
            </a:p>
          </p:txBody>
        </p:sp>
        <p:sp>
          <p:nvSpPr>
            <p:cNvPr id="94218" name="Oval 10">
              <a:extLst>
                <a:ext uri="{FF2B5EF4-FFF2-40B4-BE49-F238E27FC236}">
                  <a16:creationId xmlns:a16="http://schemas.microsoft.com/office/drawing/2014/main" id="{67D5AA8F-3E7B-4240-A38F-DE7FB4F4EE03}"/>
                </a:ext>
              </a:extLst>
            </p:cNvPr>
            <p:cNvSpPr>
              <a:spLocks noChangeArrowheads="1"/>
            </p:cNvSpPr>
            <p:nvPr/>
          </p:nvSpPr>
          <p:spPr bwMode="auto">
            <a:xfrm>
              <a:off x="816" y="144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D</a:t>
              </a:r>
            </a:p>
          </p:txBody>
        </p:sp>
        <p:sp>
          <p:nvSpPr>
            <p:cNvPr id="94219" name="Oval 11">
              <a:extLst>
                <a:ext uri="{FF2B5EF4-FFF2-40B4-BE49-F238E27FC236}">
                  <a16:creationId xmlns:a16="http://schemas.microsoft.com/office/drawing/2014/main" id="{7E4AB011-4108-4B67-8E7E-3EBE498185BC}"/>
                </a:ext>
              </a:extLst>
            </p:cNvPr>
            <p:cNvSpPr>
              <a:spLocks noChangeArrowheads="1"/>
            </p:cNvSpPr>
            <p:nvPr/>
          </p:nvSpPr>
          <p:spPr bwMode="auto">
            <a:xfrm>
              <a:off x="1008" y="17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G</a:t>
              </a:r>
            </a:p>
          </p:txBody>
        </p:sp>
        <p:sp>
          <p:nvSpPr>
            <p:cNvPr id="94220" name="Oval 12">
              <a:extLst>
                <a:ext uri="{FF2B5EF4-FFF2-40B4-BE49-F238E27FC236}">
                  <a16:creationId xmlns:a16="http://schemas.microsoft.com/office/drawing/2014/main" id="{61552DC8-7195-4601-B5CB-F6DABE5499DE}"/>
                </a:ext>
              </a:extLst>
            </p:cNvPr>
            <p:cNvSpPr>
              <a:spLocks noChangeArrowheads="1"/>
            </p:cNvSpPr>
            <p:nvPr/>
          </p:nvSpPr>
          <p:spPr bwMode="auto">
            <a:xfrm>
              <a:off x="1440" y="144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E</a:t>
              </a:r>
            </a:p>
          </p:txBody>
        </p:sp>
        <p:sp>
          <p:nvSpPr>
            <p:cNvPr id="94221" name="Oval 13">
              <a:extLst>
                <a:ext uri="{FF2B5EF4-FFF2-40B4-BE49-F238E27FC236}">
                  <a16:creationId xmlns:a16="http://schemas.microsoft.com/office/drawing/2014/main" id="{82F2D198-19C3-40EA-9FB6-020F569AE9CE}"/>
                </a:ext>
              </a:extLst>
            </p:cNvPr>
            <p:cNvSpPr>
              <a:spLocks noChangeArrowheads="1"/>
            </p:cNvSpPr>
            <p:nvPr/>
          </p:nvSpPr>
          <p:spPr bwMode="auto">
            <a:xfrm>
              <a:off x="1824" y="144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F</a:t>
              </a:r>
            </a:p>
          </p:txBody>
        </p:sp>
        <p:sp>
          <p:nvSpPr>
            <p:cNvPr id="94222" name="Oval 14">
              <a:extLst>
                <a:ext uri="{FF2B5EF4-FFF2-40B4-BE49-F238E27FC236}">
                  <a16:creationId xmlns:a16="http://schemas.microsoft.com/office/drawing/2014/main" id="{4A38AA31-ACAE-47D5-AC3D-BD5B12230BE6}"/>
                </a:ext>
              </a:extLst>
            </p:cNvPr>
            <p:cNvSpPr>
              <a:spLocks noChangeArrowheads="1"/>
            </p:cNvSpPr>
            <p:nvPr/>
          </p:nvSpPr>
          <p:spPr bwMode="auto">
            <a:xfrm>
              <a:off x="1584" y="17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H</a:t>
              </a:r>
            </a:p>
          </p:txBody>
        </p:sp>
        <p:sp>
          <p:nvSpPr>
            <p:cNvPr id="94223" name="Line 15">
              <a:extLst>
                <a:ext uri="{FF2B5EF4-FFF2-40B4-BE49-F238E27FC236}">
                  <a16:creationId xmlns:a16="http://schemas.microsoft.com/office/drawing/2014/main" id="{3F0412B7-6946-4DC8-AAB5-C56543BBECF1}"/>
                </a:ext>
              </a:extLst>
            </p:cNvPr>
            <p:cNvSpPr>
              <a:spLocks noChangeShapeType="1"/>
            </p:cNvSpPr>
            <p:nvPr/>
          </p:nvSpPr>
          <p:spPr bwMode="auto">
            <a:xfrm flipH="1">
              <a:off x="1200" y="105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4" name="Line 16">
              <a:extLst>
                <a:ext uri="{FF2B5EF4-FFF2-40B4-BE49-F238E27FC236}">
                  <a16:creationId xmlns:a16="http://schemas.microsoft.com/office/drawing/2014/main" id="{126B2B35-AC90-417A-865B-635D480BFB68}"/>
                </a:ext>
              </a:extLst>
            </p:cNvPr>
            <p:cNvSpPr>
              <a:spLocks noChangeShapeType="1"/>
            </p:cNvSpPr>
            <p:nvPr/>
          </p:nvSpPr>
          <p:spPr bwMode="auto">
            <a:xfrm flipH="1">
              <a:off x="960" y="134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5" name="Line 17">
              <a:extLst>
                <a:ext uri="{FF2B5EF4-FFF2-40B4-BE49-F238E27FC236}">
                  <a16:creationId xmlns:a16="http://schemas.microsoft.com/office/drawing/2014/main" id="{D8B60328-3FDE-46DF-8431-834142B11512}"/>
                </a:ext>
              </a:extLst>
            </p:cNvPr>
            <p:cNvSpPr>
              <a:spLocks noChangeShapeType="1"/>
            </p:cNvSpPr>
            <p:nvPr/>
          </p:nvSpPr>
          <p:spPr bwMode="auto">
            <a:xfrm>
              <a:off x="960" y="163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6" name="Line 18">
              <a:extLst>
                <a:ext uri="{FF2B5EF4-FFF2-40B4-BE49-F238E27FC236}">
                  <a16:creationId xmlns:a16="http://schemas.microsoft.com/office/drawing/2014/main" id="{FC723B19-C1D6-4E59-A6B6-C3D9D9C2FE74}"/>
                </a:ext>
              </a:extLst>
            </p:cNvPr>
            <p:cNvSpPr>
              <a:spLocks noChangeShapeType="1"/>
            </p:cNvSpPr>
            <p:nvPr/>
          </p:nvSpPr>
          <p:spPr bwMode="auto">
            <a:xfrm>
              <a:off x="1536" y="1056"/>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7" name="Line 19">
              <a:extLst>
                <a:ext uri="{FF2B5EF4-FFF2-40B4-BE49-F238E27FC236}">
                  <a16:creationId xmlns:a16="http://schemas.microsoft.com/office/drawing/2014/main" id="{52131F86-A232-4347-B15D-4BE4990E9114}"/>
                </a:ext>
              </a:extLst>
            </p:cNvPr>
            <p:cNvSpPr>
              <a:spLocks noChangeShapeType="1"/>
            </p:cNvSpPr>
            <p:nvPr/>
          </p:nvSpPr>
          <p:spPr bwMode="auto">
            <a:xfrm flipH="1">
              <a:off x="1584" y="1344"/>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8" name="Line 20">
              <a:extLst>
                <a:ext uri="{FF2B5EF4-FFF2-40B4-BE49-F238E27FC236}">
                  <a16:creationId xmlns:a16="http://schemas.microsoft.com/office/drawing/2014/main" id="{F5D84266-15DD-43C8-AE05-2B561732E46D}"/>
                </a:ext>
              </a:extLst>
            </p:cNvPr>
            <p:cNvSpPr>
              <a:spLocks noChangeShapeType="1"/>
            </p:cNvSpPr>
            <p:nvPr/>
          </p:nvSpPr>
          <p:spPr bwMode="auto">
            <a:xfrm>
              <a:off x="1776" y="134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9" name="Line 21">
              <a:extLst>
                <a:ext uri="{FF2B5EF4-FFF2-40B4-BE49-F238E27FC236}">
                  <a16:creationId xmlns:a16="http://schemas.microsoft.com/office/drawing/2014/main" id="{BD3C8328-6AD3-43D7-8754-24DCB2DF569F}"/>
                </a:ext>
              </a:extLst>
            </p:cNvPr>
            <p:cNvSpPr>
              <a:spLocks noChangeShapeType="1"/>
            </p:cNvSpPr>
            <p:nvPr/>
          </p:nvSpPr>
          <p:spPr bwMode="auto">
            <a:xfrm>
              <a:off x="1536" y="163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230" name="Group 22">
            <a:extLst>
              <a:ext uri="{FF2B5EF4-FFF2-40B4-BE49-F238E27FC236}">
                <a16:creationId xmlns:a16="http://schemas.microsoft.com/office/drawing/2014/main" id="{ACD40208-FED4-49CD-876B-E23B1458BB5C}"/>
              </a:ext>
            </a:extLst>
          </p:cNvPr>
          <p:cNvGrpSpPr>
            <a:grpSpLocks/>
          </p:cNvGrpSpPr>
          <p:nvPr/>
        </p:nvGrpSpPr>
        <p:grpSpPr bwMode="auto">
          <a:xfrm>
            <a:off x="6400800" y="1295400"/>
            <a:ext cx="2362200" cy="2203450"/>
            <a:chOff x="3072" y="816"/>
            <a:chExt cx="1488" cy="1388"/>
          </a:xfrm>
        </p:grpSpPr>
        <p:sp>
          <p:nvSpPr>
            <p:cNvPr id="94231" name="Freeform 23">
              <a:extLst>
                <a:ext uri="{FF2B5EF4-FFF2-40B4-BE49-F238E27FC236}">
                  <a16:creationId xmlns:a16="http://schemas.microsoft.com/office/drawing/2014/main" id="{EBBB7DA9-8C0A-44A3-A8E2-476E0948C88B}"/>
                </a:ext>
              </a:extLst>
            </p:cNvPr>
            <p:cNvSpPr>
              <a:spLocks/>
            </p:cNvSpPr>
            <p:nvPr/>
          </p:nvSpPr>
          <p:spPr bwMode="auto">
            <a:xfrm>
              <a:off x="3072" y="1104"/>
              <a:ext cx="267" cy="262"/>
            </a:xfrm>
            <a:custGeom>
              <a:avLst/>
              <a:gdLst>
                <a:gd name="T0" fmla="*/ 192 w 492"/>
                <a:gd name="T1" fmla="*/ 510 h 517"/>
                <a:gd name="T2" fmla="*/ 12 w 492"/>
                <a:gd name="T3" fmla="*/ 450 h 517"/>
                <a:gd name="T4" fmla="*/ 266 w 492"/>
                <a:gd name="T5" fmla="*/ 105 h 517"/>
                <a:gd name="T6" fmla="*/ 492 w 492"/>
                <a:gd name="T7" fmla="*/ 0 h 517"/>
              </a:gdLst>
              <a:ahLst/>
              <a:cxnLst>
                <a:cxn ang="0">
                  <a:pos x="T0" y="T1"/>
                </a:cxn>
                <a:cxn ang="0">
                  <a:pos x="T2" y="T3"/>
                </a:cxn>
                <a:cxn ang="0">
                  <a:pos x="T4" y="T5"/>
                </a:cxn>
                <a:cxn ang="0">
                  <a:pos x="T6" y="T7"/>
                </a:cxn>
              </a:cxnLst>
              <a:rect l="0" t="0" r="r" b="b"/>
              <a:pathLst>
                <a:path w="492" h="517">
                  <a:moveTo>
                    <a:pt x="192" y="510"/>
                  </a:moveTo>
                  <a:cubicBezTo>
                    <a:pt x="96" y="513"/>
                    <a:pt x="0" y="517"/>
                    <a:pt x="12" y="450"/>
                  </a:cubicBezTo>
                  <a:cubicBezTo>
                    <a:pt x="24" y="383"/>
                    <a:pt x="186" y="180"/>
                    <a:pt x="266" y="105"/>
                  </a:cubicBezTo>
                  <a:cubicBezTo>
                    <a:pt x="346" y="30"/>
                    <a:pt x="454" y="17"/>
                    <a:pt x="492"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2" name="Freeform 24">
              <a:extLst>
                <a:ext uri="{FF2B5EF4-FFF2-40B4-BE49-F238E27FC236}">
                  <a16:creationId xmlns:a16="http://schemas.microsoft.com/office/drawing/2014/main" id="{EA8C2098-58C8-464A-9AEB-9F97E9D0D641}"/>
                </a:ext>
              </a:extLst>
            </p:cNvPr>
            <p:cNvSpPr>
              <a:spLocks/>
            </p:cNvSpPr>
            <p:nvPr/>
          </p:nvSpPr>
          <p:spPr bwMode="auto">
            <a:xfrm>
              <a:off x="3264" y="1248"/>
              <a:ext cx="170" cy="240"/>
            </a:xfrm>
            <a:custGeom>
              <a:avLst/>
              <a:gdLst>
                <a:gd name="T0" fmla="*/ 180 w 224"/>
                <a:gd name="T1" fmla="*/ 0 h 480"/>
                <a:gd name="T2" fmla="*/ 194 w 224"/>
                <a:gd name="T3" fmla="*/ 390 h 480"/>
                <a:gd name="T4" fmla="*/ 0 w 224"/>
                <a:gd name="T5" fmla="*/ 480 h 480"/>
              </a:gdLst>
              <a:ahLst/>
              <a:cxnLst>
                <a:cxn ang="0">
                  <a:pos x="T0" y="T1"/>
                </a:cxn>
                <a:cxn ang="0">
                  <a:pos x="T2" y="T3"/>
                </a:cxn>
                <a:cxn ang="0">
                  <a:pos x="T4" y="T5"/>
                </a:cxn>
              </a:cxnLst>
              <a:rect l="0" t="0" r="r" b="b"/>
              <a:pathLst>
                <a:path w="224" h="480">
                  <a:moveTo>
                    <a:pt x="180" y="0"/>
                  </a:moveTo>
                  <a:cubicBezTo>
                    <a:pt x="202" y="155"/>
                    <a:pt x="224" y="310"/>
                    <a:pt x="194" y="390"/>
                  </a:cubicBezTo>
                  <a:cubicBezTo>
                    <a:pt x="164" y="470"/>
                    <a:pt x="32" y="465"/>
                    <a:pt x="0" y="48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3" name="Freeform 25">
              <a:extLst>
                <a:ext uri="{FF2B5EF4-FFF2-40B4-BE49-F238E27FC236}">
                  <a16:creationId xmlns:a16="http://schemas.microsoft.com/office/drawing/2014/main" id="{97EC0DB2-5B4B-4B97-981D-1BB3E279AE29}"/>
                </a:ext>
              </a:extLst>
            </p:cNvPr>
            <p:cNvSpPr>
              <a:spLocks/>
            </p:cNvSpPr>
            <p:nvPr/>
          </p:nvSpPr>
          <p:spPr bwMode="auto">
            <a:xfrm>
              <a:off x="3072" y="1536"/>
              <a:ext cx="196" cy="285"/>
            </a:xfrm>
            <a:custGeom>
              <a:avLst/>
              <a:gdLst>
                <a:gd name="T0" fmla="*/ 364 w 364"/>
                <a:gd name="T1" fmla="*/ 420 h 562"/>
                <a:gd name="T2" fmla="*/ 290 w 364"/>
                <a:gd name="T3" fmla="*/ 540 h 562"/>
                <a:gd name="T4" fmla="*/ 154 w 364"/>
                <a:gd name="T5" fmla="*/ 555 h 562"/>
                <a:gd name="T6" fmla="*/ 20 w 364"/>
                <a:gd name="T7" fmla="*/ 495 h 562"/>
                <a:gd name="T8" fmla="*/ 34 w 364"/>
                <a:gd name="T9" fmla="*/ 375 h 562"/>
                <a:gd name="T10" fmla="*/ 64 w 364"/>
                <a:gd name="T11" fmla="*/ 0 h 562"/>
              </a:gdLst>
              <a:ahLst/>
              <a:cxnLst>
                <a:cxn ang="0">
                  <a:pos x="T0" y="T1"/>
                </a:cxn>
                <a:cxn ang="0">
                  <a:pos x="T2" y="T3"/>
                </a:cxn>
                <a:cxn ang="0">
                  <a:pos x="T4" y="T5"/>
                </a:cxn>
                <a:cxn ang="0">
                  <a:pos x="T6" y="T7"/>
                </a:cxn>
                <a:cxn ang="0">
                  <a:pos x="T8" y="T9"/>
                </a:cxn>
                <a:cxn ang="0">
                  <a:pos x="T10" y="T11"/>
                </a:cxn>
              </a:cxnLst>
              <a:rect l="0" t="0" r="r" b="b"/>
              <a:pathLst>
                <a:path w="364" h="562">
                  <a:moveTo>
                    <a:pt x="364" y="420"/>
                  </a:moveTo>
                  <a:cubicBezTo>
                    <a:pt x="344" y="469"/>
                    <a:pt x="325" y="518"/>
                    <a:pt x="290" y="540"/>
                  </a:cubicBezTo>
                  <a:cubicBezTo>
                    <a:pt x="255" y="562"/>
                    <a:pt x="199" y="562"/>
                    <a:pt x="154" y="555"/>
                  </a:cubicBezTo>
                  <a:cubicBezTo>
                    <a:pt x="109" y="548"/>
                    <a:pt x="40" y="525"/>
                    <a:pt x="20" y="495"/>
                  </a:cubicBezTo>
                  <a:cubicBezTo>
                    <a:pt x="0" y="465"/>
                    <a:pt x="27" y="457"/>
                    <a:pt x="34" y="375"/>
                  </a:cubicBezTo>
                  <a:cubicBezTo>
                    <a:pt x="41" y="293"/>
                    <a:pt x="59" y="67"/>
                    <a:pt x="64"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4" name="Freeform 26">
              <a:extLst>
                <a:ext uri="{FF2B5EF4-FFF2-40B4-BE49-F238E27FC236}">
                  <a16:creationId xmlns:a16="http://schemas.microsoft.com/office/drawing/2014/main" id="{82606C7E-3617-4D9C-8C55-FB029C5D4825}"/>
                </a:ext>
              </a:extLst>
            </p:cNvPr>
            <p:cNvSpPr>
              <a:spLocks/>
            </p:cNvSpPr>
            <p:nvPr/>
          </p:nvSpPr>
          <p:spPr bwMode="auto">
            <a:xfrm>
              <a:off x="3504" y="1104"/>
              <a:ext cx="373" cy="706"/>
            </a:xfrm>
            <a:custGeom>
              <a:avLst/>
              <a:gdLst>
                <a:gd name="T0" fmla="*/ 0 w 690"/>
                <a:gd name="T1" fmla="*/ 1322 h 1392"/>
                <a:gd name="T2" fmla="*/ 166 w 690"/>
                <a:gd name="T3" fmla="*/ 1382 h 1392"/>
                <a:gd name="T4" fmla="*/ 240 w 690"/>
                <a:gd name="T5" fmla="*/ 1262 h 1392"/>
                <a:gd name="T6" fmla="*/ 196 w 690"/>
                <a:gd name="T7" fmla="*/ 1097 h 1392"/>
                <a:gd name="T8" fmla="*/ 106 w 690"/>
                <a:gd name="T9" fmla="*/ 977 h 1392"/>
                <a:gd name="T10" fmla="*/ 106 w 690"/>
                <a:gd name="T11" fmla="*/ 767 h 1392"/>
                <a:gd name="T12" fmla="*/ 106 w 690"/>
                <a:gd name="T13" fmla="*/ 527 h 1392"/>
                <a:gd name="T14" fmla="*/ 270 w 690"/>
                <a:gd name="T15" fmla="*/ 287 h 1392"/>
                <a:gd name="T16" fmla="*/ 420 w 690"/>
                <a:gd name="T17" fmla="*/ 137 h 1392"/>
                <a:gd name="T18" fmla="*/ 526 w 690"/>
                <a:gd name="T19" fmla="*/ 17 h 1392"/>
                <a:gd name="T20" fmla="*/ 690 w 690"/>
                <a:gd name="T21" fmla="*/ 32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0" h="1392">
                  <a:moveTo>
                    <a:pt x="0" y="1322"/>
                  </a:moveTo>
                  <a:cubicBezTo>
                    <a:pt x="63" y="1357"/>
                    <a:pt x="126" y="1392"/>
                    <a:pt x="166" y="1382"/>
                  </a:cubicBezTo>
                  <a:cubicBezTo>
                    <a:pt x="206" y="1372"/>
                    <a:pt x="235" y="1309"/>
                    <a:pt x="240" y="1262"/>
                  </a:cubicBezTo>
                  <a:cubicBezTo>
                    <a:pt x="245" y="1215"/>
                    <a:pt x="218" y="1144"/>
                    <a:pt x="196" y="1097"/>
                  </a:cubicBezTo>
                  <a:cubicBezTo>
                    <a:pt x="174" y="1050"/>
                    <a:pt x="121" y="1032"/>
                    <a:pt x="106" y="977"/>
                  </a:cubicBezTo>
                  <a:cubicBezTo>
                    <a:pt x="91" y="922"/>
                    <a:pt x="106" y="842"/>
                    <a:pt x="106" y="767"/>
                  </a:cubicBezTo>
                  <a:cubicBezTo>
                    <a:pt x="106" y="692"/>
                    <a:pt x="79" y="607"/>
                    <a:pt x="106" y="527"/>
                  </a:cubicBezTo>
                  <a:cubicBezTo>
                    <a:pt x="133" y="447"/>
                    <a:pt x="218" y="352"/>
                    <a:pt x="270" y="287"/>
                  </a:cubicBezTo>
                  <a:cubicBezTo>
                    <a:pt x="322" y="222"/>
                    <a:pt x="377" y="182"/>
                    <a:pt x="420" y="137"/>
                  </a:cubicBezTo>
                  <a:cubicBezTo>
                    <a:pt x="463" y="92"/>
                    <a:pt x="481" y="34"/>
                    <a:pt x="526" y="17"/>
                  </a:cubicBezTo>
                  <a:cubicBezTo>
                    <a:pt x="571" y="0"/>
                    <a:pt x="630" y="16"/>
                    <a:pt x="690" y="32"/>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5" name="Freeform 27">
              <a:extLst>
                <a:ext uri="{FF2B5EF4-FFF2-40B4-BE49-F238E27FC236}">
                  <a16:creationId xmlns:a16="http://schemas.microsoft.com/office/drawing/2014/main" id="{A825FDCF-9D68-4724-A8B5-79503849638B}"/>
                </a:ext>
              </a:extLst>
            </p:cNvPr>
            <p:cNvSpPr>
              <a:spLocks/>
            </p:cNvSpPr>
            <p:nvPr/>
          </p:nvSpPr>
          <p:spPr bwMode="auto">
            <a:xfrm>
              <a:off x="3696" y="1152"/>
              <a:ext cx="209" cy="287"/>
            </a:xfrm>
            <a:custGeom>
              <a:avLst/>
              <a:gdLst>
                <a:gd name="T0" fmla="*/ 114 w 564"/>
                <a:gd name="T1" fmla="*/ 525 h 565"/>
                <a:gd name="T2" fmla="*/ 10 w 564"/>
                <a:gd name="T3" fmla="*/ 525 h 565"/>
                <a:gd name="T4" fmla="*/ 54 w 564"/>
                <a:gd name="T5" fmla="*/ 285 h 565"/>
                <a:gd name="T6" fmla="*/ 204 w 564"/>
                <a:gd name="T7" fmla="*/ 180 h 565"/>
                <a:gd name="T8" fmla="*/ 370 w 564"/>
                <a:gd name="T9" fmla="*/ 135 h 565"/>
                <a:gd name="T10" fmla="*/ 460 w 564"/>
                <a:gd name="T11" fmla="*/ 45 h 565"/>
                <a:gd name="T12" fmla="*/ 564 w 564"/>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4" h="565">
                  <a:moveTo>
                    <a:pt x="114" y="525"/>
                  </a:moveTo>
                  <a:cubicBezTo>
                    <a:pt x="67" y="545"/>
                    <a:pt x="20" y="565"/>
                    <a:pt x="10" y="525"/>
                  </a:cubicBezTo>
                  <a:cubicBezTo>
                    <a:pt x="0" y="485"/>
                    <a:pt x="22" y="342"/>
                    <a:pt x="54" y="285"/>
                  </a:cubicBezTo>
                  <a:cubicBezTo>
                    <a:pt x="86" y="228"/>
                    <a:pt x="151" y="205"/>
                    <a:pt x="204" y="180"/>
                  </a:cubicBezTo>
                  <a:cubicBezTo>
                    <a:pt x="257" y="155"/>
                    <a:pt x="327" y="157"/>
                    <a:pt x="370" y="135"/>
                  </a:cubicBezTo>
                  <a:cubicBezTo>
                    <a:pt x="413" y="113"/>
                    <a:pt x="428" y="68"/>
                    <a:pt x="460" y="45"/>
                  </a:cubicBezTo>
                  <a:cubicBezTo>
                    <a:pt x="492" y="22"/>
                    <a:pt x="528" y="11"/>
                    <a:pt x="564"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6" name="Freeform 28">
              <a:extLst>
                <a:ext uri="{FF2B5EF4-FFF2-40B4-BE49-F238E27FC236}">
                  <a16:creationId xmlns:a16="http://schemas.microsoft.com/office/drawing/2014/main" id="{9009750D-460B-4F84-A288-7426F7CEC495}"/>
                </a:ext>
              </a:extLst>
            </p:cNvPr>
            <p:cNvSpPr>
              <a:spLocks/>
            </p:cNvSpPr>
            <p:nvPr/>
          </p:nvSpPr>
          <p:spPr bwMode="auto">
            <a:xfrm>
              <a:off x="3744" y="1536"/>
              <a:ext cx="141" cy="248"/>
            </a:xfrm>
            <a:custGeom>
              <a:avLst/>
              <a:gdLst>
                <a:gd name="T0" fmla="*/ 262 w 262"/>
                <a:gd name="T1" fmla="*/ 435 h 490"/>
                <a:gd name="T2" fmla="*/ 156 w 262"/>
                <a:gd name="T3" fmla="*/ 465 h 490"/>
                <a:gd name="T4" fmla="*/ 22 w 262"/>
                <a:gd name="T5" fmla="*/ 465 h 490"/>
                <a:gd name="T6" fmla="*/ 22 w 262"/>
                <a:gd name="T7" fmla="*/ 315 h 490"/>
                <a:gd name="T8" fmla="*/ 22 w 262"/>
                <a:gd name="T9" fmla="*/ 210 h 490"/>
                <a:gd name="T10" fmla="*/ 36 w 262"/>
                <a:gd name="T11" fmla="*/ 90 h 490"/>
                <a:gd name="T12" fmla="*/ 52 w 262"/>
                <a:gd name="T13" fmla="*/ 0 h 490"/>
              </a:gdLst>
              <a:ahLst/>
              <a:cxnLst>
                <a:cxn ang="0">
                  <a:pos x="T0" y="T1"/>
                </a:cxn>
                <a:cxn ang="0">
                  <a:pos x="T2" y="T3"/>
                </a:cxn>
                <a:cxn ang="0">
                  <a:pos x="T4" y="T5"/>
                </a:cxn>
                <a:cxn ang="0">
                  <a:pos x="T6" y="T7"/>
                </a:cxn>
                <a:cxn ang="0">
                  <a:pos x="T8" y="T9"/>
                </a:cxn>
                <a:cxn ang="0">
                  <a:pos x="T10" y="T11"/>
                </a:cxn>
                <a:cxn ang="0">
                  <a:pos x="T12" y="T13"/>
                </a:cxn>
              </a:cxnLst>
              <a:rect l="0" t="0" r="r" b="b"/>
              <a:pathLst>
                <a:path w="262" h="490">
                  <a:moveTo>
                    <a:pt x="262" y="435"/>
                  </a:moveTo>
                  <a:cubicBezTo>
                    <a:pt x="229" y="447"/>
                    <a:pt x="196" y="460"/>
                    <a:pt x="156" y="465"/>
                  </a:cubicBezTo>
                  <a:cubicBezTo>
                    <a:pt x="116" y="470"/>
                    <a:pt x="44" y="490"/>
                    <a:pt x="22" y="465"/>
                  </a:cubicBezTo>
                  <a:cubicBezTo>
                    <a:pt x="0" y="440"/>
                    <a:pt x="22" y="357"/>
                    <a:pt x="22" y="315"/>
                  </a:cubicBezTo>
                  <a:cubicBezTo>
                    <a:pt x="22" y="273"/>
                    <a:pt x="20" y="247"/>
                    <a:pt x="22" y="210"/>
                  </a:cubicBezTo>
                  <a:cubicBezTo>
                    <a:pt x="24" y="173"/>
                    <a:pt x="31" y="125"/>
                    <a:pt x="36" y="90"/>
                  </a:cubicBezTo>
                  <a:cubicBezTo>
                    <a:pt x="41" y="55"/>
                    <a:pt x="47" y="20"/>
                    <a:pt x="52"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7" name="Freeform 29">
              <a:extLst>
                <a:ext uri="{FF2B5EF4-FFF2-40B4-BE49-F238E27FC236}">
                  <a16:creationId xmlns:a16="http://schemas.microsoft.com/office/drawing/2014/main" id="{6C929283-4F0A-4DCA-8A3D-1C8056001D31}"/>
                </a:ext>
              </a:extLst>
            </p:cNvPr>
            <p:cNvSpPr>
              <a:spLocks/>
            </p:cNvSpPr>
            <p:nvPr/>
          </p:nvSpPr>
          <p:spPr bwMode="auto">
            <a:xfrm>
              <a:off x="3936" y="1536"/>
              <a:ext cx="194" cy="192"/>
            </a:xfrm>
            <a:custGeom>
              <a:avLst/>
              <a:gdLst>
                <a:gd name="T0" fmla="*/ 360 w 360"/>
                <a:gd name="T1" fmla="*/ 0 h 330"/>
                <a:gd name="T2" fmla="*/ 0 w 360"/>
                <a:gd name="T3" fmla="*/ 330 h 330"/>
              </a:gdLst>
              <a:ahLst/>
              <a:cxnLst>
                <a:cxn ang="0">
                  <a:pos x="T0" y="T1"/>
                </a:cxn>
                <a:cxn ang="0">
                  <a:pos x="T2" y="T3"/>
                </a:cxn>
              </a:cxnLst>
              <a:rect l="0" t="0" r="r" b="b"/>
              <a:pathLst>
                <a:path w="360" h="330">
                  <a:moveTo>
                    <a:pt x="360" y="0"/>
                  </a:moveTo>
                  <a:cubicBezTo>
                    <a:pt x="210" y="136"/>
                    <a:pt x="60" y="273"/>
                    <a:pt x="0" y="33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8" name="Freeform 30">
              <a:extLst>
                <a:ext uri="{FF2B5EF4-FFF2-40B4-BE49-F238E27FC236}">
                  <a16:creationId xmlns:a16="http://schemas.microsoft.com/office/drawing/2014/main" id="{12A93223-38A2-4F85-BE08-3E9DD7E07CE7}"/>
                </a:ext>
              </a:extLst>
            </p:cNvPr>
            <p:cNvSpPr>
              <a:spLocks/>
            </p:cNvSpPr>
            <p:nvPr/>
          </p:nvSpPr>
          <p:spPr bwMode="auto">
            <a:xfrm>
              <a:off x="4032" y="1536"/>
              <a:ext cx="192" cy="289"/>
            </a:xfrm>
            <a:custGeom>
              <a:avLst/>
              <a:gdLst>
                <a:gd name="T0" fmla="*/ 0 w 406"/>
                <a:gd name="T1" fmla="*/ 420 h 475"/>
                <a:gd name="T2" fmla="*/ 180 w 406"/>
                <a:gd name="T3" fmla="*/ 465 h 475"/>
                <a:gd name="T4" fmla="*/ 286 w 406"/>
                <a:gd name="T5" fmla="*/ 360 h 475"/>
                <a:gd name="T6" fmla="*/ 406 w 406"/>
                <a:gd name="T7" fmla="*/ 0 h 475"/>
              </a:gdLst>
              <a:ahLst/>
              <a:cxnLst>
                <a:cxn ang="0">
                  <a:pos x="T0" y="T1"/>
                </a:cxn>
                <a:cxn ang="0">
                  <a:pos x="T2" y="T3"/>
                </a:cxn>
                <a:cxn ang="0">
                  <a:pos x="T4" y="T5"/>
                </a:cxn>
                <a:cxn ang="0">
                  <a:pos x="T6" y="T7"/>
                </a:cxn>
              </a:cxnLst>
              <a:rect l="0" t="0" r="r" b="b"/>
              <a:pathLst>
                <a:path w="406" h="475">
                  <a:moveTo>
                    <a:pt x="0" y="420"/>
                  </a:moveTo>
                  <a:cubicBezTo>
                    <a:pt x="66" y="447"/>
                    <a:pt x="132" y="475"/>
                    <a:pt x="180" y="465"/>
                  </a:cubicBezTo>
                  <a:cubicBezTo>
                    <a:pt x="228" y="455"/>
                    <a:pt x="248" y="437"/>
                    <a:pt x="286" y="360"/>
                  </a:cubicBezTo>
                  <a:cubicBezTo>
                    <a:pt x="324" y="283"/>
                    <a:pt x="365" y="141"/>
                    <a:pt x="406"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39" name="Freeform 31">
              <a:extLst>
                <a:ext uri="{FF2B5EF4-FFF2-40B4-BE49-F238E27FC236}">
                  <a16:creationId xmlns:a16="http://schemas.microsoft.com/office/drawing/2014/main" id="{1310F98A-0612-43DC-93BF-A7194C4D1057}"/>
                </a:ext>
              </a:extLst>
            </p:cNvPr>
            <p:cNvSpPr>
              <a:spLocks/>
            </p:cNvSpPr>
            <p:nvPr/>
          </p:nvSpPr>
          <p:spPr bwMode="auto">
            <a:xfrm>
              <a:off x="4272" y="1488"/>
              <a:ext cx="186" cy="183"/>
            </a:xfrm>
            <a:custGeom>
              <a:avLst/>
              <a:gdLst>
                <a:gd name="T0" fmla="*/ 0 w 240"/>
                <a:gd name="T1" fmla="*/ 0 h 285"/>
                <a:gd name="T2" fmla="*/ 240 w 240"/>
                <a:gd name="T3" fmla="*/ 285 h 285"/>
              </a:gdLst>
              <a:ahLst/>
              <a:cxnLst>
                <a:cxn ang="0">
                  <a:pos x="T0" y="T1"/>
                </a:cxn>
                <a:cxn ang="0">
                  <a:pos x="T2" y="T3"/>
                </a:cxn>
              </a:cxnLst>
              <a:rect l="0" t="0" r="r" b="b"/>
              <a:pathLst>
                <a:path w="240" h="285">
                  <a:moveTo>
                    <a:pt x="0" y="0"/>
                  </a:moveTo>
                  <a:cubicBezTo>
                    <a:pt x="0" y="0"/>
                    <a:pt x="120" y="142"/>
                    <a:pt x="240" y="285"/>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40" name="Text Box 32">
              <a:extLst>
                <a:ext uri="{FF2B5EF4-FFF2-40B4-BE49-F238E27FC236}">
                  <a16:creationId xmlns:a16="http://schemas.microsoft.com/office/drawing/2014/main" id="{8270881E-B83A-4B6A-9ED6-C6CA07D3E75E}"/>
                </a:ext>
              </a:extLst>
            </p:cNvPr>
            <p:cNvSpPr txBox="1">
              <a:spLocks noChangeArrowheads="1"/>
            </p:cNvSpPr>
            <p:nvPr/>
          </p:nvSpPr>
          <p:spPr bwMode="auto">
            <a:xfrm>
              <a:off x="3120" y="1968"/>
              <a:ext cx="144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(b)</a:t>
              </a:r>
              <a:r>
                <a:rPr kumimoji="0" lang="zh-CN" altLang="en-US" sz="1600"/>
                <a:t>先序线索二叉树</a:t>
              </a:r>
            </a:p>
            <a:p>
              <a:pPr algn="ctr" eaLnBrk="0" hangingPunct="0"/>
              <a:endParaRPr kumimoji="0" lang="en-US" altLang="zh-CN" sz="1600"/>
            </a:p>
          </p:txBody>
        </p:sp>
        <p:sp>
          <p:nvSpPr>
            <p:cNvPr id="94241" name="Oval 33">
              <a:extLst>
                <a:ext uri="{FF2B5EF4-FFF2-40B4-BE49-F238E27FC236}">
                  <a16:creationId xmlns:a16="http://schemas.microsoft.com/office/drawing/2014/main" id="{BF99BEB5-23FA-4D5C-ACA8-7D9AA3F3C168}"/>
                </a:ext>
              </a:extLst>
            </p:cNvPr>
            <p:cNvSpPr>
              <a:spLocks noChangeArrowheads="1"/>
            </p:cNvSpPr>
            <p:nvPr/>
          </p:nvSpPr>
          <p:spPr bwMode="auto">
            <a:xfrm>
              <a:off x="3600" y="81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A</a:t>
              </a:r>
            </a:p>
          </p:txBody>
        </p:sp>
        <p:sp>
          <p:nvSpPr>
            <p:cNvPr id="94242" name="Oval 34">
              <a:extLst>
                <a:ext uri="{FF2B5EF4-FFF2-40B4-BE49-F238E27FC236}">
                  <a16:creationId xmlns:a16="http://schemas.microsoft.com/office/drawing/2014/main" id="{59F334AF-827C-4D36-BA8B-BE0AE5E506CD}"/>
                </a:ext>
              </a:extLst>
            </p:cNvPr>
            <p:cNvSpPr>
              <a:spLocks noChangeArrowheads="1"/>
            </p:cNvSpPr>
            <p:nvPr/>
          </p:nvSpPr>
          <p:spPr bwMode="auto">
            <a:xfrm>
              <a:off x="3312" y="105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B</a:t>
              </a:r>
            </a:p>
          </p:txBody>
        </p:sp>
        <p:sp>
          <p:nvSpPr>
            <p:cNvPr id="94243" name="Oval 35">
              <a:extLst>
                <a:ext uri="{FF2B5EF4-FFF2-40B4-BE49-F238E27FC236}">
                  <a16:creationId xmlns:a16="http://schemas.microsoft.com/office/drawing/2014/main" id="{662B5615-1CF2-4962-BB98-794B99B3270A}"/>
                </a:ext>
              </a:extLst>
            </p:cNvPr>
            <p:cNvSpPr>
              <a:spLocks noChangeArrowheads="1"/>
            </p:cNvSpPr>
            <p:nvPr/>
          </p:nvSpPr>
          <p:spPr bwMode="auto">
            <a:xfrm>
              <a:off x="3888" y="105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C</a:t>
              </a:r>
            </a:p>
          </p:txBody>
        </p:sp>
        <p:sp>
          <p:nvSpPr>
            <p:cNvPr id="94244" name="Oval 36">
              <a:extLst>
                <a:ext uri="{FF2B5EF4-FFF2-40B4-BE49-F238E27FC236}">
                  <a16:creationId xmlns:a16="http://schemas.microsoft.com/office/drawing/2014/main" id="{77CB2D2F-B028-4A20-AAE9-EFDFA6560CAF}"/>
                </a:ext>
              </a:extLst>
            </p:cNvPr>
            <p:cNvSpPr>
              <a:spLocks noChangeArrowheads="1"/>
            </p:cNvSpPr>
            <p:nvPr/>
          </p:nvSpPr>
          <p:spPr bwMode="auto">
            <a:xfrm>
              <a:off x="3072" y="134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D</a:t>
              </a:r>
            </a:p>
          </p:txBody>
        </p:sp>
        <p:sp>
          <p:nvSpPr>
            <p:cNvPr id="94245" name="Oval 37">
              <a:extLst>
                <a:ext uri="{FF2B5EF4-FFF2-40B4-BE49-F238E27FC236}">
                  <a16:creationId xmlns:a16="http://schemas.microsoft.com/office/drawing/2014/main" id="{D19FA484-2E99-4C8F-A00D-1D3CE600366C}"/>
                </a:ext>
              </a:extLst>
            </p:cNvPr>
            <p:cNvSpPr>
              <a:spLocks noChangeArrowheads="1"/>
            </p:cNvSpPr>
            <p:nvPr/>
          </p:nvSpPr>
          <p:spPr bwMode="auto">
            <a:xfrm>
              <a:off x="3264" y="168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G</a:t>
              </a:r>
            </a:p>
          </p:txBody>
        </p:sp>
        <p:sp>
          <p:nvSpPr>
            <p:cNvPr id="94246" name="Oval 38">
              <a:extLst>
                <a:ext uri="{FF2B5EF4-FFF2-40B4-BE49-F238E27FC236}">
                  <a16:creationId xmlns:a16="http://schemas.microsoft.com/office/drawing/2014/main" id="{03D22AD1-20B3-4CDF-8E25-06DB2158277B}"/>
                </a:ext>
              </a:extLst>
            </p:cNvPr>
            <p:cNvSpPr>
              <a:spLocks noChangeArrowheads="1"/>
            </p:cNvSpPr>
            <p:nvPr/>
          </p:nvSpPr>
          <p:spPr bwMode="auto">
            <a:xfrm>
              <a:off x="3696" y="134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E</a:t>
              </a:r>
            </a:p>
          </p:txBody>
        </p:sp>
        <p:sp>
          <p:nvSpPr>
            <p:cNvPr id="94247" name="Oval 39">
              <a:extLst>
                <a:ext uri="{FF2B5EF4-FFF2-40B4-BE49-F238E27FC236}">
                  <a16:creationId xmlns:a16="http://schemas.microsoft.com/office/drawing/2014/main" id="{DE5B2FB6-C4DD-4ED8-A5C4-A8FE4B21CC19}"/>
                </a:ext>
              </a:extLst>
            </p:cNvPr>
            <p:cNvSpPr>
              <a:spLocks noChangeArrowheads="1"/>
            </p:cNvSpPr>
            <p:nvPr/>
          </p:nvSpPr>
          <p:spPr bwMode="auto">
            <a:xfrm>
              <a:off x="4080" y="134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F</a:t>
              </a:r>
            </a:p>
          </p:txBody>
        </p:sp>
        <p:sp>
          <p:nvSpPr>
            <p:cNvPr id="94248" name="Oval 40">
              <a:extLst>
                <a:ext uri="{FF2B5EF4-FFF2-40B4-BE49-F238E27FC236}">
                  <a16:creationId xmlns:a16="http://schemas.microsoft.com/office/drawing/2014/main" id="{881BF9D5-8EAE-4275-9AA3-2646F5569BB4}"/>
                </a:ext>
              </a:extLst>
            </p:cNvPr>
            <p:cNvSpPr>
              <a:spLocks noChangeArrowheads="1"/>
            </p:cNvSpPr>
            <p:nvPr/>
          </p:nvSpPr>
          <p:spPr bwMode="auto">
            <a:xfrm>
              <a:off x="3840" y="168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H</a:t>
              </a:r>
            </a:p>
          </p:txBody>
        </p:sp>
        <p:sp>
          <p:nvSpPr>
            <p:cNvPr id="94249" name="Line 41">
              <a:extLst>
                <a:ext uri="{FF2B5EF4-FFF2-40B4-BE49-F238E27FC236}">
                  <a16:creationId xmlns:a16="http://schemas.microsoft.com/office/drawing/2014/main" id="{1044FD48-3063-47A0-8521-7293EEA4AFA9}"/>
                </a:ext>
              </a:extLst>
            </p:cNvPr>
            <p:cNvSpPr>
              <a:spLocks noChangeShapeType="1"/>
            </p:cNvSpPr>
            <p:nvPr/>
          </p:nvSpPr>
          <p:spPr bwMode="auto">
            <a:xfrm flipH="1">
              <a:off x="3456" y="960"/>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0" name="Line 42">
              <a:extLst>
                <a:ext uri="{FF2B5EF4-FFF2-40B4-BE49-F238E27FC236}">
                  <a16:creationId xmlns:a16="http://schemas.microsoft.com/office/drawing/2014/main" id="{C0894FE9-89CC-43CB-9035-00522A6D2614}"/>
                </a:ext>
              </a:extLst>
            </p:cNvPr>
            <p:cNvSpPr>
              <a:spLocks noChangeShapeType="1"/>
            </p:cNvSpPr>
            <p:nvPr/>
          </p:nvSpPr>
          <p:spPr bwMode="auto">
            <a:xfrm flipH="1">
              <a:off x="3216" y="124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1" name="Line 43">
              <a:extLst>
                <a:ext uri="{FF2B5EF4-FFF2-40B4-BE49-F238E27FC236}">
                  <a16:creationId xmlns:a16="http://schemas.microsoft.com/office/drawing/2014/main" id="{DA92975A-858C-40F3-A93D-4C541DA805C1}"/>
                </a:ext>
              </a:extLst>
            </p:cNvPr>
            <p:cNvSpPr>
              <a:spLocks noChangeShapeType="1"/>
            </p:cNvSpPr>
            <p:nvPr/>
          </p:nvSpPr>
          <p:spPr bwMode="auto">
            <a:xfrm>
              <a:off x="3216" y="153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2" name="Line 44">
              <a:extLst>
                <a:ext uri="{FF2B5EF4-FFF2-40B4-BE49-F238E27FC236}">
                  <a16:creationId xmlns:a16="http://schemas.microsoft.com/office/drawing/2014/main" id="{8437BE20-BFAF-4F16-8D24-79FCC4D07346}"/>
                </a:ext>
              </a:extLst>
            </p:cNvPr>
            <p:cNvSpPr>
              <a:spLocks noChangeShapeType="1"/>
            </p:cNvSpPr>
            <p:nvPr/>
          </p:nvSpPr>
          <p:spPr bwMode="auto">
            <a:xfrm>
              <a:off x="3792" y="960"/>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3" name="Line 45">
              <a:extLst>
                <a:ext uri="{FF2B5EF4-FFF2-40B4-BE49-F238E27FC236}">
                  <a16:creationId xmlns:a16="http://schemas.microsoft.com/office/drawing/2014/main" id="{054B329A-9795-430C-B29A-7581502258C7}"/>
                </a:ext>
              </a:extLst>
            </p:cNvPr>
            <p:cNvSpPr>
              <a:spLocks noChangeShapeType="1"/>
            </p:cNvSpPr>
            <p:nvPr/>
          </p:nvSpPr>
          <p:spPr bwMode="auto">
            <a:xfrm flipH="1">
              <a:off x="3840" y="1248"/>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4" name="Line 46">
              <a:extLst>
                <a:ext uri="{FF2B5EF4-FFF2-40B4-BE49-F238E27FC236}">
                  <a16:creationId xmlns:a16="http://schemas.microsoft.com/office/drawing/2014/main" id="{F4F17396-B60F-4C78-A9F5-9387DC656B51}"/>
                </a:ext>
              </a:extLst>
            </p:cNvPr>
            <p:cNvSpPr>
              <a:spLocks noChangeShapeType="1"/>
            </p:cNvSpPr>
            <p:nvPr/>
          </p:nvSpPr>
          <p:spPr bwMode="auto">
            <a:xfrm>
              <a:off x="4032" y="1248"/>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5" name="Line 47">
              <a:extLst>
                <a:ext uri="{FF2B5EF4-FFF2-40B4-BE49-F238E27FC236}">
                  <a16:creationId xmlns:a16="http://schemas.microsoft.com/office/drawing/2014/main" id="{4E647FFF-E7CC-4AAB-954D-DD6B5C2D521A}"/>
                </a:ext>
              </a:extLst>
            </p:cNvPr>
            <p:cNvSpPr>
              <a:spLocks noChangeShapeType="1"/>
            </p:cNvSpPr>
            <p:nvPr/>
          </p:nvSpPr>
          <p:spPr bwMode="auto">
            <a:xfrm>
              <a:off x="3792" y="153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256" name="Group 48">
            <a:extLst>
              <a:ext uri="{FF2B5EF4-FFF2-40B4-BE49-F238E27FC236}">
                <a16:creationId xmlns:a16="http://schemas.microsoft.com/office/drawing/2014/main" id="{F2CEB31D-41D3-46D9-8E32-793808D117A4}"/>
              </a:ext>
            </a:extLst>
          </p:cNvPr>
          <p:cNvGrpSpPr>
            <a:grpSpLocks/>
          </p:cNvGrpSpPr>
          <p:nvPr/>
        </p:nvGrpSpPr>
        <p:grpSpPr bwMode="auto">
          <a:xfrm>
            <a:off x="2209800" y="3886200"/>
            <a:ext cx="3352800" cy="2203450"/>
            <a:chOff x="432" y="2448"/>
            <a:chExt cx="2112" cy="1388"/>
          </a:xfrm>
        </p:grpSpPr>
        <p:sp>
          <p:nvSpPr>
            <p:cNvPr id="94257" name="Text Box 49">
              <a:extLst>
                <a:ext uri="{FF2B5EF4-FFF2-40B4-BE49-F238E27FC236}">
                  <a16:creationId xmlns:a16="http://schemas.microsoft.com/office/drawing/2014/main" id="{5BE71833-577D-4854-80FA-5CE6671E706B}"/>
                </a:ext>
              </a:extLst>
            </p:cNvPr>
            <p:cNvSpPr txBox="1">
              <a:spLocks noChangeArrowheads="1"/>
            </p:cNvSpPr>
            <p:nvPr/>
          </p:nvSpPr>
          <p:spPr bwMode="auto">
            <a:xfrm>
              <a:off x="432" y="3360"/>
              <a:ext cx="43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400"/>
                <a:t>NULL</a:t>
              </a:r>
            </a:p>
          </p:txBody>
        </p:sp>
        <p:sp>
          <p:nvSpPr>
            <p:cNvPr id="94258" name="Text Box 50">
              <a:extLst>
                <a:ext uri="{FF2B5EF4-FFF2-40B4-BE49-F238E27FC236}">
                  <a16:creationId xmlns:a16="http://schemas.microsoft.com/office/drawing/2014/main" id="{14DEF54B-02E2-4690-8CD8-A83D62143273}"/>
                </a:ext>
              </a:extLst>
            </p:cNvPr>
            <p:cNvSpPr txBox="1">
              <a:spLocks noChangeArrowheads="1"/>
            </p:cNvSpPr>
            <p:nvPr/>
          </p:nvSpPr>
          <p:spPr bwMode="auto">
            <a:xfrm>
              <a:off x="2064" y="3408"/>
              <a:ext cx="48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400"/>
                <a:t>NULL</a:t>
              </a:r>
            </a:p>
          </p:txBody>
        </p:sp>
        <p:sp>
          <p:nvSpPr>
            <p:cNvPr id="94259" name="Freeform 51">
              <a:extLst>
                <a:ext uri="{FF2B5EF4-FFF2-40B4-BE49-F238E27FC236}">
                  <a16:creationId xmlns:a16="http://schemas.microsoft.com/office/drawing/2014/main" id="{6AD88192-F11D-43C3-8238-557B26345ED1}"/>
                </a:ext>
              </a:extLst>
            </p:cNvPr>
            <p:cNvSpPr>
              <a:spLocks/>
            </p:cNvSpPr>
            <p:nvPr/>
          </p:nvSpPr>
          <p:spPr bwMode="auto">
            <a:xfrm>
              <a:off x="912" y="3168"/>
              <a:ext cx="160" cy="320"/>
            </a:xfrm>
            <a:custGeom>
              <a:avLst/>
              <a:gdLst>
                <a:gd name="T0" fmla="*/ 296 w 296"/>
                <a:gd name="T1" fmla="*/ 480 h 630"/>
                <a:gd name="T2" fmla="*/ 116 w 296"/>
                <a:gd name="T3" fmla="*/ 615 h 630"/>
                <a:gd name="T4" fmla="*/ 10 w 296"/>
                <a:gd name="T5" fmla="*/ 570 h 630"/>
                <a:gd name="T6" fmla="*/ 56 w 296"/>
                <a:gd name="T7" fmla="*/ 300 h 630"/>
                <a:gd name="T8" fmla="*/ 86 w 296"/>
                <a:gd name="T9" fmla="*/ 0 h 630"/>
              </a:gdLst>
              <a:ahLst/>
              <a:cxnLst>
                <a:cxn ang="0">
                  <a:pos x="T0" y="T1"/>
                </a:cxn>
                <a:cxn ang="0">
                  <a:pos x="T2" y="T3"/>
                </a:cxn>
                <a:cxn ang="0">
                  <a:pos x="T4" y="T5"/>
                </a:cxn>
                <a:cxn ang="0">
                  <a:pos x="T6" y="T7"/>
                </a:cxn>
                <a:cxn ang="0">
                  <a:pos x="T8" y="T9"/>
                </a:cxn>
              </a:cxnLst>
              <a:rect l="0" t="0" r="r" b="b"/>
              <a:pathLst>
                <a:path w="296" h="630">
                  <a:moveTo>
                    <a:pt x="296" y="480"/>
                  </a:moveTo>
                  <a:cubicBezTo>
                    <a:pt x="230" y="540"/>
                    <a:pt x="164" y="600"/>
                    <a:pt x="116" y="615"/>
                  </a:cubicBezTo>
                  <a:cubicBezTo>
                    <a:pt x="68" y="630"/>
                    <a:pt x="20" y="622"/>
                    <a:pt x="10" y="570"/>
                  </a:cubicBezTo>
                  <a:cubicBezTo>
                    <a:pt x="0" y="518"/>
                    <a:pt x="43" y="395"/>
                    <a:pt x="56" y="300"/>
                  </a:cubicBezTo>
                  <a:cubicBezTo>
                    <a:pt x="69" y="205"/>
                    <a:pt x="77" y="102"/>
                    <a:pt x="86"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0" name="Freeform 52">
              <a:extLst>
                <a:ext uri="{FF2B5EF4-FFF2-40B4-BE49-F238E27FC236}">
                  <a16:creationId xmlns:a16="http://schemas.microsoft.com/office/drawing/2014/main" id="{ABDEAF0A-8E64-47E2-9690-78844F8B1963}"/>
                </a:ext>
              </a:extLst>
            </p:cNvPr>
            <p:cNvSpPr>
              <a:spLocks/>
            </p:cNvSpPr>
            <p:nvPr/>
          </p:nvSpPr>
          <p:spPr bwMode="auto">
            <a:xfrm>
              <a:off x="1296" y="2592"/>
              <a:ext cx="139" cy="197"/>
            </a:xfrm>
            <a:custGeom>
              <a:avLst/>
              <a:gdLst>
                <a:gd name="T0" fmla="*/ 0 w 256"/>
                <a:gd name="T1" fmla="*/ 345 h 387"/>
                <a:gd name="T2" fmla="*/ 180 w 256"/>
                <a:gd name="T3" fmla="*/ 330 h 387"/>
                <a:gd name="T4" fmla="*/ 256 w 256"/>
                <a:gd name="T5" fmla="*/ 0 h 387"/>
              </a:gdLst>
              <a:ahLst/>
              <a:cxnLst>
                <a:cxn ang="0">
                  <a:pos x="T0" y="T1"/>
                </a:cxn>
                <a:cxn ang="0">
                  <a:pos x="T2" y="T3"/>
                </a:cxn>
                <a:cxn ang="0">
                  <a:pos x="T4" y="T5"/>
                </a:cxn>
              </a:cxnLst>
              <a:rect l="0" t="0" r="r" b="b"/>
              <a:pathLst>
                <a:path w="256" h="387">
                  <a:moveTo>
                    <a:pt x="0" y="345"/>
                  </a:moveTo>
                  <a:cubicBezTo>
                    <a:pt x="68" y="366"/>
                    <a:pt x="137" y="387"/>
                    <a:pt x="180" y="330"/>
                  </a:cubicBezTo>
                  <a:cubicBezTo>
                    <a:pt x="223" y="273"/>
                    <a:pt x="239" y="136"/>
                    <a:pt x="256"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1" name="Freeform 53">
              <a:extLst>
                <a:ext uri="{FF2B5EF4-FFF2-40B4-BE49-F238E27FC236}">
                  <a16:creationId xmlns:a16="http://schemas.microsoft.com/office/drawing/2014/main" id="{84086BA0-4160-419C-9207-1B1FF240706B}"/>
                </a:ext>
              </a:extLst>
            </p:cNvPr>
            <p:cNvSpPr>
              <a:spLocks/>
            </p:cNvSpPr>
            <p:nvPr/>
          </p:nvSpPr>
          <p:spPr bwMode="auto">
            <a:xfrm>
              <a:off x="672" y="3168"/>
              <a:ext cx="202" cy="213"/>
            </a:xfrm>
            <a:custGeom>
              <a:avLst/>
              <a:gdLst>
                <a:gd name="T0" fmla="*/ 270 w 270"/>
                <a:gd name="T1" fmla="*/ 0 h 315"/>
                <a:gd name="T2" fmla="*/ 0 w 270"/>
                <a:gd name="T3" fmla="*/ 315 h 315"/>
              </a:gdLst>
              <a:ahLst/>
              <a:cxnLst>
                <a:cxn ang="0">
                  <a:pos x="T0" y="T1"/>
                </a:cxn>
                <a:cxn ang="0">
                  <a:pos x="T2" y="T3"/>
                </a:cxn>
              </a:cxnLst>
              <a:rect l="0" t="0" r="r" b="b"/>
              <a:pathLst>
                <a:path w="270" h="315">
                  <a:moveTo>
                    <a:pt x="270" y="0"/>
                  </a:moveTo>
                  <a:cubicBezTo>
                    <a:pt x="270" y="0"/>
                    <a:pt x="135" y="157"/>
                    <a:pt x="0" y="315"/>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2" name="Freeform 54">
              <a:extLst>
                <a:ext uri="{FF2B5EF4-FFF2-40B4-BE49-F238E27FC236}">
                  <a16:creationId xmlns:a16="http://schemas.microsoft.com/office/drawing/2014/main" id="{BE12C9D5-EE17-430C-8662-7E171D29E53F}"/>
                </a:ext>
              </a:extLst>
            </p:cNvPr>
            <p:cNvSpPr>
              <a:spLocks/>
            </p:cNvSpPr>
            <p:nvPr/>
          </p:nvSpPr>
          <p:spPr bwMode="auto">
            <a:xfrm>
              <a:off x="1200" y="2880"/>
              <a:ext cx="167" cy="576"/>
            </a:xfrm>
            <a:custGeom>
              <a:avLst/>
              <a:gdLst>
                <a:gd name="T0" fmla="*/ 136 w 310"/>
                <a:gd name="T1" fmla="*/ 1095 h 1148"/>
                <a:gd name="T2" fmla="*/ 226 w 310"/>
                <a:gd name="T3" fmla="*/ 1140 h 1148"/>
                <a:gd name="T4" fmla="*/ 300 w 310"/>
                <a:gd name="T5" fmla="*/ 1050 h 1148"/>
                <a:gd name="T6" fmla="*/ 286 w 310"/>
                <a:gd name="T7" fmla="*/ 960 h 1148"/>
                <a:gd name="T8" fmla="*/ 180 w 310"/>
                <a:gd name="T9" fmla="*/ 705 h 1148"/>
                <a:gd name="T10" fmla="*/ 90 w 310"/>
                <a:gd name="T11" fmla="*/ 630 h 1148"/>
                <a:gd name="T12" fmla="*/ 0 w 310"/>
                <a:gd name="T13" fmla="*/ 0 h 1148"/>
              </a:gdLst>
              <a:ahLst/>
              <a:cxnLst>
                <a:cxn ang="0">
                  <a:pos x="T0" y="T1"/>
                </a:cxn>
                <a:cxn ang="0">
                  <a:pos x="T2" y="T3"/>
                </a:cxn>
                <a:cxn ang="0">
                  <a:pos x="T4" y="T5"/>
                </a:cxn>
                <a:cxn ang="0">
                  <a:pos x="T6" y="T7"/>
                </a:cxn>
                <a:cxn ang="0">
                  <a:pos x="T8" y="T9"/>
                </a:cxn>
                <a:cxn ang="0">
                  <a:pos x="T10" y="T11"/>
                </a:cxn>
                <a:cxn ang="0">
                  <a:pos x="T12" y="T13"/>
                </a:cxn>
              </a:cxnLst>
              <a:rect l="0" t="0" r="r" b="b"/>
              <a:pathLst>
                <a:path w="310" h="1148">
                  <a:moveTo>
                    <a:pt x="136" y="1095"/>
                  </a:moveTo>
                  <a:cubicBezTo>
                    <a:pt x="167" y="1121"/>
                    <a:pt x="199" y="1148"/>
                    <a:pt x="226" y="1140"/>
                  </a:cubicBezTo>
                  <a:cubicBezTo>
                    <a:pt x="253" y="1132"/>
                    <a:pt x="290" y="1080"/>
                    <a:pt x="300" y="1050"/>
                  </a:cubicBezTo>
                  <a:cubicBezTo>
                    <a:pt x="310" y="1020"/>
                    <a:pt x="306" y="1017"/>
                    <a:pt x="286" y="960"/>
                  </a:cubicBezTo>
                  <a:cubicBezTo>
                    <a:pt x="266" y="903"/>
                    <a:pt x="213" y="760"/>
                    <a:pt x="180" y="705"/>
                  </a:cubicBezTo>
                  <a:cubicBezTo>
                    <a:pt x="147" y="650"/>
                    <a:pt x="120" y="748"/>
                    <a:pt x="90" y="630"/>
                  </a:cubicBezTo>
                  <a:cubicBezTo>
                    <a:pt x="60" y="512"/>
                    <a:pt x="30" y="256"/>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3" name="Freeform 55">
              <a:extLst>
                <a:ext uri="{FF2B5EF4-FFF2-40B4-BE49-F238E27FC236}">
                  <a16:creationId xmlns:a16="http://schemas.microsoft.com/office/drawing/2014/main" id="{625D7558-7E5E-46B0-82C5-9EEAC391F939}"/>
                </a:ext>
              </a:extLst>
            </p:cNvPr>
            <p:cNvSpPr>
              <a:spLocks/>
            </p:cNvSpPr>
            <p:nvPr/>
          </p:nvSpPr>
          <p:spPr bwMode="auto">
            <a:xfrm>
              <a:off x="1344" y="2592"/>
              <a:ext cx="186" cy="558"/>
            </a:xfrm>
            <a:custGeom>
              <a:avLst/>
              <a:gdLst>
                <a:gd name="T0" fmla="*/ 223 w 343"/>
                <a:gd name="T1" fmla="*/ 1005 h 1097"/>
                <a:gd name="T2" fmla="*/ 117 w 343"/>
                <a:gd name="T3" fmla="*/ 1065 h 1097"/>
                <a:gd name="T4" fmla="*/ 27 w 343"/>
                <a:gd name="T5" fmla="*/ 1050 h 1097"/>
                <a:gd name="T6" fmla="*/ 43 w 343"/>
                <a:gd name="T7" fmla="*/ 780 h 1097"/>
                <a:gd name="T8" fmla="*/ 283 w 343"/>
                <a:gd name="T9" fmla="*/ 360 h 1097"/>
                <a:gd name="T10" fmla="*/ 343 w 343"/>
                <a:gd name="T11" fmla="*/ 0 h 1097"/>
              </a:gdLst>
              <a:ahLst/>
              <a:cxnLst>
                <a:cxn ang="0">
                  <a:pos x="T0" y="T1"/>
                </a:cxn>
                <a:cxn ang="0">
                  <a:pos x="T2" y="T3"/>
                </a:cxn>
                <a:cxn ang="0">
                  <a:pos x="T4" y="T5"/>
                </a:cxn>
                <a:cxn ang="0">
                  <a:pos x="T6" y="T7"/>
                </a:cxn>
                <a:cxn ang="0">
                  <a:pos x="T8" y="T9"/>
                </a:cxn>
                <a:cxn ang="0">
                  <a:pos x="T10" y="T11"/>
                </a:cxn>
              </a:cxnLst>
              <a:rect l="0" t="0" r="r" b="b"/>
              <a:pathLst>
                <a:path w="343" h="1097">
                  <a:moveTo>
                    <a:pt x="223" y="1005"/>
                  </a:moveTo>
                  <a:cubicBezTo>
                    <a:pt x="186" y="1031"/>
                    <a:pt x="150" y="1058"/>
                    <a:pt x="117" y="1065"/>
                  </a:cubicBezTo>
                  <a:cubicBezTo>
                    <a:pt x="84" y="1072"/>
                    <a:pt x="39" y="1097"/>
                    <a:pt x="27" y="1050"/>
                  </a:cubicBezTo>
                  <a:cubicBezTo>
                    <a:pt x="15" y="1003"/>
                    <a:pt x="0" y="895"/>
                    <a:pt x="43" y="780"/>
                  </a:cubicBezTo>
                  <a:cubicBezTo>
                    <a:pt x="86" y="665"/>
                    <a:pt x="233" y="490"/>
                    <a:pt x="283" y="360"/>
                  </a:cubicBezTo>
                  <a:cubicBezTo>
                    <a:pt x="333" y="230"/>
                    <a:pt x="338" y="115"/>
                    <a:pt x="343"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4" name="Freeform 56">
              <a:extLst>
                <a:ext uri="{FF2B5EF4-FFF2-40B4-BE49-F238E27FC236}">
                  <a16:creationId xmlns:a16="http://schemas.microsoft.com/office/drawing/2014/main" id="{9C7FE7E4-371B-493A-8B50-30802EDA08A9}"/>
                </a:ext>
              </a:extLst>
            </p:cNvPr>
            <p:cNvSpPr>
              <a:spLocks/>
            </p:cNvSpPr>
            <p:nvPr/>
          </p:nvSpPr>
          <p:spPr bwMode="auto">
            <a:xfrm>
              <a:off x="1488" y="3120"/>
              <a:ext cx="172" cy="305"/>
            </a:xfrm>
            <a:custGeom>
              <a:avLst/>
              <a:gdLst>
                <a:gd name="T0" fmla="*/ 318 w 318"/>
                <a:gd name="T1" fmla="*/ 480 h 600"/>
                <a:gd name="T2" fmla="*/ 168 w 318"/>
                <a:gd name="T3" fmla="*/ 585 h 600"/>
                <a:gd name="T4" fmla="*/ 78 w 318"/>
                <a:gd name="T5" fmla="*/ 570 h 600"/>
                <a:gd name="T6" fmla="*/ 2 w 318"/>
                <a:gd name="T7" fmla="*/ 495 h 600"/>
                <a:gd name="T8" fmla="*/ 92 w 318"/>
                <a:gd name="T9" fmla="*/ 0 h 600"/>
              </a:gdLst>
              <a:ahLst/>
              <a:cxnLst>
                <a:cxn ang="0">
                  <a:pos x="T0" y="T1"/>
                </a:cxn>
                <a:cxn ang="0">
                  <a:pos x="T2" y="T3"/>
                </a:cxn>
                <a:cxn ang="0">
                  <a:pos x="T4" y="T5"/>
                </a:cxn>
                <a:cxn ang="0">
                  <a:pos x="T6" y="T7"/>
                </a:cxn>
                <a:cxn ang="0">
                  <a:pos x="T8" y="T9"/>
                </a:cxn>
              </a:cxnLst>
              <a:rect l="0" t="0" r="r" b="b"/>
              <a:pathLst>
                <a:path w="318" h="600">
                  <a:moveTo>
                    <a:pt x="318" y="480"/>
                  </a:moveTo>
                  <a:cubicBezTo>
                    <a:pt x="263" y="525"/>
                    <a:pt x="208" y="570"/>
                    <a:pt x="168" y="585"/>
                  </a:cubicBezTo>
                  <a:cubicBezTo>
                    <a:pt x="128" y="600"/>
                    <a:pt x="106" y="585"/>
                    <a:pt x="78" y="570"/>
                  </a:cubicBezTo>
                  <a:cubicBezTo>
                    <a:pt x="50" y="555"/>
                    <a:pt x="0" y="590"/>
                    <a:pt x="2" y="495"/>
                  </a:cubicBezTo>
                  <a:cubicBezTo>
                    <a:pt x="4" y="400"/>
                    <a:pt x="48" y="200"/>
                    <a:pt x="92"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5" name="Freeform 57">
              <a:extLst>
                <a:ext uri="{FF2B5EF4-FFF2-40B4-BE49-F238E27FC236}">
                  <a16:creationId xmlns:a16="http://schemas.microsoft.com/office/drawing/2014/main" id="{3C33D650-5057-4260-855A-A1AF9E16CDB3}"/>
                </a:ext>
              </a:extLst>
            </p:cNvPr>
            <p:cNvSpPr>
              <a:spLocks/>
            </p:cNvSpPr>
            <p:nvPr/>
          </p:nvSpPr>
          <p:spPr bwMode="auto">
            <a:xfrm>
              <a:off x="1776" y="2880"/>
              <a:ext cx="96" cy="528"/>
            </a:xfrm>
            <a:custGeom>
              <a:avLst/>
              <a:gdLst>
                <a:gd name="T0" fmla="*/ 118 w 389"/>
                <a:gd name="T1" fmla="*/ 1065 h 1240"/>
                <a:gd name="T2" fmla="*/ 284 w 389"/>
                <a:gd name="T3" fmla="*/ 1200 h 1240"/>
                <a:gd name="T4" fmla="*/ 374 w 389"/>
                <a:gd name="T5" fmla="*/ 1155 h 1240"/>
                <a:gd name="T6" fmla="*/ 194 w 389"/>
                <a:gd name="T7" fmla="*/ 690 h 1240"/>
                <a:gd name="T8" fmla="*/ 28 w 389"/>
                <a:gd name="T9" fmla="*/ 555 h 1240"/>
                <a:gd name="T10" fmla="*/ 28 w 389"/>
                <a:gd name="T11" fmla="*/ 0 h 1240"/>
              </a:gdLst>
              <a:ahLst/>
              <a:cxnLst>
                <a:cxn ang="0">
                  <a:pos x="T0" y="T1"/>
                </a:cxn>
                <a:cxn ang="0">
                  <a:pos x="T2" y="T3"/>
                </a:cxn>
                <a:cxn ang="0">
                  <a:pos x="T4" y="T5"/>
                </a:cxn>
                <a:cxn ang="0">
                  <a:pos x="T6" y="T7"/>
                </a:cxn>
                <a:cxn ang="0">
                  <a:pos x="T8" y="T9"/>
                </a:cxn>
                <a:cxn ang="0">
                  <a:pos x="T10" y="T11"/>
                </a:cxn>
              </a:cxnLst>
              <a:rect l="0" t="0" r="r" b="b"/>
              <a:pathLst>
                <a:path w="389" h="1240">
                  <a:moveTo>
                    <a:pt x="118" y="1065"/>
                  </a:moveTo>
                  <a:cubicBezTo>
                    <a:pt x="179" y="1125"/>
                    <a:pt x="241" y="1185"/>
                    <a:pt x="284" y="1200"/>
                  </a:cubicBezTo>
                  <a:cubicBezTo>
                    <a:pt x="327" y="1215"/>
                    <a:pt x="389" y="1240"/>
                    <a:pt x="374" y="1155"/>
                  </a:cubicBezTo>
                  <a:cubicBezTo>
                    <a:pt x="359" y="1070"/>
                    <a:pt x="252" y="790"/>
                    <a:pt x="194" y="690"/>
                  </a:cubicBezTo>
                  <a:cubicBezTo>
                    <a:pt x="136" y="590"/>
                    <a:pt x="56" y="670"/>
                    <a:pt x="28" y="555"/>
                  </a:cubicBezTo>
                  <a:cubicBezTo>
                    <a:pt x="0" y="440"/>
                    <a:pt x="14" y="220"/>
                    <a:pt x="28"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6" name="Freeform 58">
              <a:extLst>
                <a:ext uri="{FF2B5EF4-FFF2-40B4-BE49-F238E27FC236}">
                  <a16:creationId xmlns:a16="http://schemas.microsoft.com/office/drawing/2014/main" id="{456AE52B-5825-4C5A-99C1-7A71A56EA246}"/>
                </a:ext>
              </a:extLst>
            </p:cNvPr>
            <p:cNvSpPr>
              <a:spLocks/>
            </p:cNvSpPr>
            <p:nvPr/>
          </p:nvSpPr>
          <p:spPr bwMode="auto">
            <a:xfrm>
              <a:off x="1824" y="2880"/>
              <a:ext cx="144" cy="336"/>
            </a:xfrm>
            <a:custGeom>
              <a:avLst/>
              <a:gdLst>
                <a:gd name="T0" fmla="*/ 360 w 360"/>
                <a:gd name="T1" fmla="*/ 540 h 635"/>
                <a:gd name="T2" fmla="*/ 270 w 360"/>
                <a:gd name="T3" fmla="*/ 630 h 635"/>
                <a:gd name="T4" fmla="*/ 134 w 360"/>
                <a:gd name="T5" fmla="*/ 570 h 635"/>
                <a:gd name="T6" fmla="*/ 60 w 360"/>
                <a:gd name="T7" fmla="*/ 390 h 635"/>
                <a:gd name="T8" fmla="*/ 0 w 360"/>
                <a:gd name="T9" fmla="*/ 0 h 635"/>
              </a:gdLst>
              <a:ahLst/>
              <a:cxnLst>
                <a:cxn ang="0">
                  <a:pos x="T0" y="T1"/>
                </a:cxn>
                <a:cxn ang="0">
                  <a:pos x="T2" y="T3"/>
                </a:cxn>
                <a:cxn ang="0">
                  <a:pos x="T4" y="T5"/>
                </a:cxn>
                <a:cxn ang="0">
                  <a:pos x="T6" y="T7"/>
                </a:cxn>
                <a:cxn ang="0">
                  <a:pos x="T8" y="T9"/>
                </a:cxn>
              </a:cxnLst>
              <a:rect l="0" t="0" r="r" b="b"/>
              <a:pathLst>
                <a:path w="360" h="635">
                  <a:moveTo>
                    <a:pt x="360" y="540"/>
                  </a:moveTo>
                  <a:cubicBezTo>
                    <a:pt x="334" y="582"/>
                    <a:pt x="308" y="625"/>
                    <a:pt x="270" y="630"/>
                  </a:cubicBezTo>
                  <a:cubicBezTo>
                    <a:pt x="232" y="635"/>
                    <a:pt x="169" y="610"/>
                    <a:pt x="134" y="570"/>
                  </a:cubicBezTo>
                  <a:cubicBezTo>
                    <a:pt x="99" y="530"/>
                    <a:pt x="82" y="485"/>
                    <a:pt x="60" y="390"/>
                  </a:cubicBezTo>
                  <a:cubicBezTo>
                    <a:pt x="38" y="295"/>
                    <a:pt x="19" y="147"/>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7" name="Line 59">
              <a:extLst>
                <a:ext uri="{FF2B5EF4-FFF2-40B4-BE49-F238E27FC236}">
                  <a16:creationId xmlns:a16="http://schemas.microsoft.com/office/drawing/2014/main" id="{C5A73B81-E92E-4B18-BA34-562599D47637}"/>
                </a:ext>
              </a:extLst>
            </p:cNvPr>
            <p:cNvSpPr>
              <a:spLocks noChangeShapeType="1"/>
            </p:cNvSpPr>
            <p:nvPr/>
          </p:nvSpPr>
          <p:spPr bwMode="auto">
            <a:xfrm>
              <a:off x="2064" y="3168"/>
              <a:ext cx="170" cy="251"/>
            </a:xfrm>
            <a:prstGeom prst="line">
              <a:avLst/>
            </a:prstGeom>
            <a:noFill/>
            <a:ln w="9525">
              <a:solidFill>
                <a:srgbClr val="00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68" name="Text Box 60">
              <a:extLst>
                <a:ext uri="{FF2B5EF4-FFF2-40B4-BE49-F238E27FC236}">
                  <a16:creationId xmlns:a16="http://schemas.microsoft.com/office/drawing/2014/main" id="{80E352B2-4AB8-4BC4-8301-BC94AB428F55}"/>
                </a:ext>
              </a:extLst>
            </p:cNvPr>
            <p:cNvSpPr txBox="1">
              <a:spLocks noChangeArrowheads="1"/>
            </p:cNvSpPr>
            <p:nvPr/>
          </p:nvSpPr>
          <p:spPr bwMode="auto">
            <a:xfrm>
              <a:off x="912" y="3600"/>
              <a:ext cx="144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zh-CN" altLang="en-US" sz="1600"/>
                <a:t>（</a:t>
              </a:r>
              <a:r>
                <a:rPr kumimoji="0" lang="en-US" altLang="zh-CN" sz="1600"/>
                <a:t>c</a:t>
              </a:r>
              <a:r>
                <a:rPr kumimoji="0" lang="zh-CN" altLang="en-US" sz="1600"/>
                <a:t>）中序线索二叉树</a:t>
              </a:r>
            </a:p>
            <a:p>
              <a:pPr algn="ctr" eaLnBrk="0" hangingPunct="0"/>
              <a:endParaRPr kumimoji="0" lang="en-US" altLang="zh-CN" sz="1600"/>
            </a:p>
          </p:txBody>
        </p:sp>
        <p:sp>
          <p:nvSpPr>
            <p:cNvPr id="94269" name="Oval 61">
              <a:extLst>
                <a:ext uri="{FF2B5EF4-FFF2-40B4-BE49-F238E27FC236}">
                  <a16:creationId xmlns:a16="http://schemas.microsoft.com/office/drawing/2014/main" id="{5DCFFD94-597F-4F54-BF30-4CE4B0BF497D}"/>
                </a:ext>
              </a:extLst>
            </p:cNvPr>
            <p:cNvSpPr>
              <a:spLocks noChangeArrowheads="1"/>
            </p:cNvSpPr>
            <p:nvPr/>
          </p:nvSpPr>
          <p:spPr bwMode="auto">
            <a:xfrm>
              <a:off x="1392" y="244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A</a:t>
              </a:r>
            </a:p>
          </p:txBody>
        </p:sp>
        <p:sp>
          <p:nvSpPr>
            <p:cNvPr id="94270" name="Oval 62">
              <a:extLst>
                <a:ext uri="{FF2B5EF4-FFF2-40B4-BE49-F238E27FC236}">
                  <a16:creationId xmlns:a16="http://schemas.microsoft.com/office/drawing/2014/main" id="{5B8E61F5-E87D-4228-8D42-CF80D421A053}"/>
                </a:ext>
              </a:extLst>
            </p:cNvPr>
            <p:cNvSpPr>
              <a:spLocks noChangeArrowheads="1"/>
            </p:cNvSpPr>
            <p:nvPr/>
          </p:nvSpPr>
          <p:spPr bwMode="auto">
            <a:xfrm>
              <a:off x="1104" y="268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B</a:t>
              </a:r>
            </a:p>
          </p:txBody>
        </p:sp>
        <p:sp>
          <p:nvSpPr>
            <p:cNvPr id="94271" name="Oval 63">
              <a:extLst>
                <a:ext uri="{FF2B5EF4-FFF2-40B4-BE49-F238E27FC236}">
                  <a16:creationId xmlns:a16="http://schemas.microsoft.com/office/drawing/2014/main" id="{BB263E00-BB77-4687-8F3A-C79D60D4F0B2}"/>
                </a:ext>
              </a:extLst>
            </p:cNvPr>
            <p:cNvSpPr>
              <a:spLocks noChangeArrowheads="1"/>
            </p:cNvSpPr>
            <p:nvPr/>
          </p:nvSpPr>
          <p:spPr bwMode="auto">
            <a:xfrm>
              <a:off x="1680" y="268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C</a:t>
              </a:r>
            </a:p>
          </p:txBody>
        </p:sp>
        <p:sp>
          <p:nvSpPr>
            <p:cNvPr id="94272" name="Oval 64">
              <a:extLst>
                <a:ext uri="{FF2B5EF4-FFF2-40B4-BE49-F238E27FC236}">
                  <a16:creationId xmlns:a16="http://schemas.microsoft.com/office/drawing/2014/main" id="{08CAE748-B52E-4C31-A461-5426949D5265}"/>
                </a:ext>
              </a:extLst>
            </p:cNvPr>
            <p:cNvSpPr>
              <a:spLocks noChangeArrowheads="1"/>
            </p:cNvSpPr>
            <p:nvPr/>
          </p:nvSpPr>
          <p:spPr bwMode="auto">
            <a:xfrm>
              <a:off x="864" y="29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D</a:t>
              </a:r>
            </a:p>
          </p:txBody>
        </p:sp>
        <p:sp>
          <p:nvSpPr>
            <p:cNvPr id="94273" name="Oval 65">
              <a:extLst>
                <a:ext uri="{FF2B5EF4-FFF2-40B4-BE49-F238E27FC236}">
                  <a16:creationId xmlns:a16="http://schemas.microsoft.com/office/drawing/2014/main" id="{65748BA9-97F0-40C8-9A9B-4C42487005A5}"/>
                </a:ext>
              </a:extLst>
            </p:cNvPr>
            <p:cNvSpPr>
              <a:spLocks noChangeArrowheads="1"/>
            </p:cNvSpPr>
            <p:nvPr/>
          </p:nvSpPr>
          <p:spPr bwMode="auto">
            <a:xfrm>
              <a:off x="1056"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G</a:t>
              </a:r>
            </a:p>
          </p:txBody>
        </p:sp>
        <p:sp>
          <p:nvSpPr>
            <p:cNvPr id="94274" name="Oval 66">
              <a:extLst>
                <a:ext uri="{FF2B5EF4-FFF2-40B4-BE49-F238E27FC236}">
                  <a16:creationId xmlns:a16="http://schemas.microsoft.com/office/drawing/2014/main" id="{3204B99C-BFE6-46F9-A230-BCBBE8CFE1FF}"/>
                </a:ext>
              </a:extLst>
            </p:cNvPr>
            <p:cNvSpPr>
              <a:spLocks noChangeArrowheads="1"/>
            </p:cNvSpPr>
            <p:nvPr/>
          </p:nvSpPr>
          <p:spPr bwMode="auto">
            <a:xfrm>
              <a:off x="1488" y="29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E</a:t>
              </a:r>
            </a:p>
          </p:txBody>
        </p:sp>
        <p:sp>
          <p:nvSpPr>
            <p:cNvPr id="94275" name="Oval 67">
              <a:extLst>
                <a:ext uri="{FF2B5EF4-FFF2-40B4-BE49-F238E27FC236}">
                  <a16:creationId xmlns:a16="http://schemas.microsoft.com/office/drawing/2014/main" id="{D1445AA6-3B1E-4A38-AA2B-1FE1396B08B0}"/>
                </a:ext>
              </a:extLst>
            </p:cNvPr>
            <p:cNvSpPr>
              <a:spLocks noChangeArrowheads="1"/>
            </p:cNvSpPr>
            <p:nvPr/>
          </p:nvSpPr>
          <p:spPr bwMode="auto">
            <a:xfrm>
              <a:off x="1872" y="29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F</a:t>
              </a:r>
            </a:p>
          </p:txBody>
        </p:sp>
        <p:sp>
          <p:nvSpPr>
            <p:cNvPr id="94276" name="Oval 68">
              <a:extLst>
                <a:ext uri="{FF2B5EF4-FFF2-40B4-BE49-F238E27FC236}">
                  <a16:creationId xmlns:a16="http://schemas.microsoft.com/office/drawing/2014/main" id="{0975C82D-BDA8-4319-97E4-384AC3926E0C}"/>
                </a:ext>
              </a:extLst>
            </p:cNvPr>
            <p:cNvSpPr>
              <a:spLocks noChangeArrowheads="1"/>
            </p:cNvSpPr>
            <p:nvPr/>
          </p:nvSpPr>
          <p:spPr bwMode="auto">
            <a:xfrm>
              <a:off x="1632"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H</a:t>
              </a:r>
            </a:p>
          </p:txBody>
        </p:sp>
        <p:sp>
          <p:nvSpPr>
            <p:cNvPr id="94277" name="Line 69">
              <a:extLst>
                <a:ext uri="{FF2B5EF4-FFF2-40B4-BE49-F238E27FC236}">
                  <a16:creationId xmlns:a16="http://schemas.microsoft.com/office/drawing/2014/main" id="{7C537A8E-260C-47F7-8274-75EAB17BBB42}"/>
                </a:ext>
              </a:extLst>
            </p:cNvPr>
            <p:cNvSpPr>
              <a:spLocks noChangeShapeType="1"/>
            </p:cNvSpPr>
            <p:nvPr/>
          </p:nvSpPr>
          <p:spPr bwMode="auto">
            <a:xfrm flipH="1">
              <a:off x="1248" y="259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8" name="Line 70">
              <a:extLst>
                <a:ext uri="{FF2B5EF4-FFF2-40B4-BE49-F238E27FC236}">
                  <a16:creationId xmlns:a16="http://schemas.microsoft.com/office/drawing/2014/main" id="{2C70FCA0-E73A-4903-A0C7-18FFD865677F}"/>
                </a:ext>
              </a:extLst>
            </p:cNvPr>
            <p:cNvSpPr>
              <a:spLocks noChangeShapeType="1"/>
            </p:cNvSpPr>
            <p:nvPr/>
          </p:nvSpPr>
          <p:spPr bwMode="auto">
            <a:xfrm flipH="1">
              <a:off x="1008" y="2880"/>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9" name="Line 71">
              <a:extLst>
                <a:ext uri="{FF2B5EF4-FFF2-40B4-BE49-F238E27FC236}">
                  <a16:creationId xmlns:a16="http://schemas.microsoft.com/office/drawing/2014/main" id="{26E50BC7-3E82-4D9C-B29C-885FD9853A86}"/>
                </a:ext>
              </a:extLst>
            </p:cNvPr>
            <p:cNvSpPr>
              <a:spLocks noChangeShapeType="1"/>
            </p:cNvSpPr>
            <p:nvPr/>
          </p:nvSpPr>
          <p:spPr bwMode="auto">
            <a:xfrm>
              <a:off x="1008" y="3168"/>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0" name="Line 72">
              <a:extLst>
                <a:ext uri="{FF2B5EF4-FFF2-40B4-BE49-F238E27FC236}">
                  <a16:creationId xmlns:a16="http://schemas.microsoft.com/office/drawing/2014/main" id="{91C85215-D9EE-4213-AFC6-62F0C1F68C73}"/>
                </a:ext>
              </a:extLst>
            </p:cNvPr>
            <p:cNvSpPr>
              <a:spLocks noChangeShapeType="1"/>
            </p:cNvSpPr>
            <p:nvPr/>
          </p:nvSpPr>
          <p:spPr bwMode="auto">
            <a:xfrm>
              <a:off x="1584" y="259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1" name="Line 73">
              <a:extLst>
                <a:ext uri="{FF2B5EF4-FFF2-40B4-BE49-F238E27FC236}">
                  <a16:creationId xmlns:a16="http://schemas.microsoft.com/office/drawing/2014/main" id="{50EB8378-2352-43CC-9018-39942D3276C2}"/>
                </a:ext>
              </a:extLst>
            </p:cNvPr>
            <p:cNvSpPr>
              <a:spLocks noChangeShapeType="1"/>
            </p:cNvSpPr>
            <p:nvPr/>
          </p:nvSpPr>
          <p:spPr bwMode="auto">
            <a:xfrm flipH="1">
              <a:off x="1632" y="2880"/>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2" name="Line 74">
              <a:extLst>
                <a:ext uri="{FF2B5EF4-FFF2-40B4-BE49-F238E27FC236}">
                  <a16:creationId xmlns:a16="http://schemas.microsoft.com/office/drawing/2014/main" id="{AF35EDF8-6476-455E-8CFF-A2173350C36B}"/>
                </a:ext>
              </a:extLst>
            </p:cNvPr>
            <p:cNvSpPr>
              <a:spLocks noChangeShapeType="1"/>
            </p:cNvSpPr>
            <p:nvPr/>
          </p:nvSpPr>
          <p:spPr bwMode="auto">
            <a:xfrm>
              <a:off x="1824" y="2880"/>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3" name="Line 75">
              <a:extLst>
                <a:ext uri="{FF2B5EF4-FFF2-40B4-BE49-F238E27FC236}">
                  <a16:creationId xmlns:a16="http://schemas.microsoft.com/office/drawing/2014/main" id="{9747EECE-7500-4A3C-B98C-218CCF0F9763}"/>
                </a:ext>
              </a:extLst>
            </p:cNvPr>
            <p:cNvSpPr>
              <a:spLocks noChangeShapeType="1"/>
            </p:cNvSpPr>
            <p:nvPr/>
          </p:nvSpPr>
          <p:spPr bwMode="auto">
            <a:xfrm>
              <a:off x="1584" y="3168"/>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284" name="Group 76">
            <a:extLst>
              <a:ext uri="{FF2B5EF4-FFF2-40B4-BE49-F238E27FC236}">
                <a16:creationId xmlns:a16="http://schemas.microsoft.com/office/drawing/2014/main" id="{979FEF00-3E09-4CE5-9D18-9D3BF5698C1F}"/>
              </a:ext>
            </a:extLst>
          </p:cNvPr>
          <p:cNvGrpSpPr>
            <a:grpSpLocks/>
          </p:cNvGrpSpPr>
          <p:nvPr/>
        </p:nvGrpSpPr>
        <p:grpSpPr bwMode="auto">
          <a:xfrm>
            <a:off x="6248400" y="3733800"/>
            <a:ext cx="3048000" cy="2355850"/>
            <a:chOff x="2976" y="2352"/>
            <a:chExt cx="1920" cy="1484"/>
          </a:xfrm>
        </p:grpSpPr>
        <p:sp>
          <p:nvSpPr>
            <p:cNvPr id="94285" name="Text Box 77">
              <a:extLst>
                <a:ext uri="{FF2B5EF4-FFF2-40B4-BE49-F238E27FC236}">
                  <a16:creationId xmlns:a16="http://schemas.microsoft.com/office/drawing/2014/main" id="{E15A9684-2EA1-4287-8D4A-F2A7E4629B00}"/>
                </a:ext>
              </a:extLst>
            </p:cNvPr>
            <p:cNvSpPr txBox="1">
              <a:spLocks noChangeArrowheads="1"/>
            </p:cNvSpPr>
            <p:nvPr/>
          </p:nvSpPr>
          <p:spPr bwMode="auto">
            <a:xfrm>
              <a:off x="3456" y="3600"/>
              <a:ext cx="144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zh-CN" altLang="en-US" sz="1600"/>
                <a:t>（</a:t>
              </a:r>
              <a:r>
                <a:rPr kumimoji="0" lang="en-US" altLang="zh-CN" sz="1600"/>
                <a:t>d</a:t>
              </a:r>
              <a:r>
                <a:rPr kumimoji="0" lang="zh-CN" altLang="en-US" sz="1600"/>
                <a:t>）后序线索二叉树</a:t>
              </a:r>
            </a:p>
            <a:p>
              <a:pPr algn="ctr" eaLnBrk="0" hangingPunct="0"/>
              <a:endParaRPr kumimoji="0" lang="en-US" altLang="zh-CN" sz="1600"/>
            </a:p>
          </p:txBody>
        </p:sp>
        <p:grpSp>
          <p:nvGrpSpPr>
            <p:cNvPr id="94286" name="Group 78">
              <a:extLst>
                <a:ext uri="{FF2B5EF4-FFF2-40B4-BE49-F238E27FC236}">
                  <a16:creationId xmlns:a16="http://schemas.microsoft.com/office/drawing/2014/main" id="{F6D654A5-3BFD-4568-A90D-80F4BEA6DB5C}"/>
                </a:ext>
              </a:extLst>
            </p:cNvPr>
            <p:cNvGrpSpPr>
              <a:grpSpLocks/>
            </p:cNvGrpSpPr>
            <p:nvPr/>
          </p:nvGrpSpPr>
          <p:grpSpPr bwMode="auto">
            <a:xfrm>
              <a:off x="2976" y="2352"/>
              <a:ext cx="1789" cy="1380"/>
              <a:chOff x="2832" y="2448"/>
              <a:chExt cx="1789" cy="1380"/>
            </a:xfrm>
          </p:grpSpPr>
          <p:sp>
            <p:nvSpPr>
              <p:cNvPr id="94287" name="Freeform 79">
                <a:extLst>
                  <a:ext uri="{FF2B5EF4-FFF2-40B4-BE49-F238E27FC236}">
                    <a16:creationId xmlns:a16="http://schemas.microsoft.com/office/drawing/2014/main" id="{DC8D2DC8-4B79-4169-A902-E55BE03ECBED}"/>
                  </a:ext>
                </a:extLst>
              </p:cNvPr>
              <p:cNvSpPr>
                <a:spLocks/>
              </p:cNvSpPr>
              <p:nvPr/>
            </p:nvSpPr>
            <p:spPr bwMode="auto">
              <a:xfrm>
                <a:off x="3552" y="2880"/>
                <a:ext cx="419" cy="580"/>
              </a:xfrm>
              <a:custGeom>
                <a:avLst/>
                <a:gdLst>
                  <a:gd name="T0" fmla="*/ 10 w 774"/>
                  <a:gd name="T1" fmla="*/ 0 h 1142"/>
                  <a:gd name="T2" fmla="*/ 70 w 774"/>
                  <a:gd name="T3" fmla="*/ 360 h 1142"/>
                  <a:gd name="T4" fmla="*/ 430 w 774"/>
                  <a:gd name="T5" fmla="*/ 1020 h 1142"/>
                  <a:gd name="T6" fmla="*/ 774 w 774"/>
                  <a:gd name="T7" fmla="*/ 1095 h 1142"/>
                </a:gdLst>
                <a:ahLst/>
                <a:cxnLst>
                  <a:cxn ang="0">
                    <a:pos x="T0" y="T1"/>
                  </a:cxn>
                  <a:cxn ang="0">
                    <a:pos x="T2" y="T3"/>
                  </a:cxn>
                  <a:cxn ang="0">
                    <a:pos x="T4" y="T5"/>
                  </a:cxn>
                  <a:cxn ang="0">
                    <a:pos x="T6" y="T7"/>
                  </a:cxn>
                </a:cxnLst>
                <a:rect l="0" t="0" r="r" b="b"/>
                <a:pathLst>
                  <a:path w="774" h="1142">
                    <a:moveTo>
                      <a:pt x="10" y="0"/>
                    </a:moveTo>
                    <a:cubicBezTo>
                      <a:pt x="5" y="95"/>
                      <a:pt x="0" y="190"/>
                      <a:pt x="70" y="360"/>
                    </a:cubicBezTo>
                    <a:cubicBezTo>
                      <a:pt x="140" y="530"/>
                      <a:pt x="313" y="898"/>
                      <a:pt x="430" y="1020"/>
                    </a:cubicBezTo>
                    <a:cubicBezTo>
                      <a:pt x="547" y="1142"/>
                      <a:pt x="660" y="1118"/>
                      <a:pt x="774" y="1095"/>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88" name="Freeform 80">
                <a:extLst>
                  <a:ext uri="{FF2B5EF4-FFF2-40B4-BE49-F238E27FC236}">
                    <a16:creationId xmlns:a16="http://schemas.microsoft.com/office/drawing/2014/main" id="{03CCB6F0-D1B3-418C-A469-856897D7A972}"/>
                  </a:ext>
                </a:extLst>
              </p:cNvPr>
              <p:cNvSpPr>
                <a:spLocks/>
              </p:cNvSpPr>
              <p:nvPr/>
            </p:nvSpPr>
            <p:spPr bwMode="auto">
              <a:xfrm>
                <a:off x="3600" y="2832"/>
                <a:ext cx="349" cy="582"/>
              </a:xfrm>
              <a:custGeom>
                <a:avLst/>
                <a:gdLst>
                  <a:gd name="T0" fmla="*/ 644 w 644"/>
                  <a:gd name="T1" fmla="*/ 1020 h 1145"/>
                  <a:gd name="T2" fmla="*/ 450 w 644"/>
                  <a:gd name="T3" fmla="*/ 975 h 1145"/>
                  <a:gd name="T4" fmla="*/ 0 w 644"/>
                  <a:gd name="T5" fmla="*/ 0 h 1145"/>
                </a:gdLst>
                <a:ahLst/>
                <a:cxnLst>
                  <a:cxn ang="0">
                    <a:pos x="T0" y="T1"/>
                  </a:cxn>
                  <a:cxn ang="0">
                    <a:pos x="T2" y="T3"/>
                  </a:cxn>
                  <a:cxn ang="0">
                    <a:pos x="T4" y="T5"/>
                  </a:cxn>
                </a:cxnLst>
                <a:rect l="0" t="0" r="r" b="b"/>
                <a:pathLst>
                  <a:path w="644" h="1145">
                    <a:moveTo>
                      <a:pt x="644" y="1020"/>
                    </a:moveTo>
                    <a:cubicBezTo>
                      <a:pt x="600" y="1082"/>
                      <a:pt x="557" y="1145"/>
                      <a:pt x="450" y="975"/>
                    </a:cubicBezTo>
                    <a:cubicBezTo>
                      <a:pt x="343" y="805"/>
                      <a:pt x="171" y="402"/>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89" name="Freeform 81">
                <a:extLst>
                  <a:ext uri="{FF2B5EF4-FFF2-40B4-BE49-F238E27FC236}">
                    <a16:creationId xmlns:a16="http://schemas.microsoft.com/office/drawing/2014/main" id="{AD2D77F3-8BA0-44A9-A87A-2C025F0CD626}"/>
                  </a:ext>
                </a:extLst>
              </p:cNvPr>
              <p:cNvSpPr>
                <a:spLocks/>
              </p:cNvSpPr>
              <p:nvPr/>
            </p:nvSpPr>
            <p:spPr bwMode="auto">
              <a:xfrm>
                <a:off x="3360" y="3072"/>
                <a:ext cx="288" cy="288"/>
              </a:xfrm>
              <a:custGeom>
                <a:avLst/>
                <a:gdLst>
                  <a:gd name="T0" fmla="*/ 270 w 467"/>
                  <a:gd name="T1" fmla="*/ 570 h 570"/>
                  <a:gd name="T2" fmla="*/ 450 w 467"/>
                  <a:gd name="T3" fmla="*/ 525 h 570"/>
                  <a:gd name="T4" fmla="*/ 374 w 467"/>
                  <a:gd name="T5" fmla="*/ 375 h 570"/>
                  <a:gd name="T6" fmla="*/ 270 w 467"/>
                  <a:gd name="T7" fmla="*/ 225 h 570"/>
                  <a:gd name="T8" fmla="*/ 0 w 467"/>
                  <a:gd name="T9" fmla="*/ 0 h 570"/>
                </a:gdLst>
                <a:ahLst/>
                <a:cxnLst>
                  <a:cxn ang="0">
                    <a:pos x="T0" y="T1"/>
                  </a:cxn>
                  <a:cxn ang="0">
                    <a:pos x="T2" y="T3"/>
                  </a:cxn>
                  <a:cxn ang="0">
                    <a:pos x="T4" y="T5"/>
                  </a:cxn>
                  <a:cxn ang="0">
                    <a:pos x="T6" y="T7"/>
                  </a:cxn>
                  <a:cxn ang="0">
                    <a:pos x="T8" y="T9"/>
                  </a:cxn>
                </a:cxnLst>
                <a:rect l="0" t="0" r="r" b="b"/>
                <a:pathLst>
                  <a:path w="467" h="570">
                    <a:moveTo>
                      <a:pt x="270" y="570"/>
                    </a:moveTo>
                    <a:cubicBezTo>
                      <a:pt x="351" y="563"/>
                      <a:pt x="433" y="557"/>
                      <a:pt x="450" y="525"/>
                    </a:cubicBezTo>
                    <a:cubicBezTo>
                      <a:pt x="467" y="493"/>
                      <a:pt x="404" y="425"/>
                      <a:pt x="374" y="375"/>
                    </a:cubicBezTo>
                    <a:cubicBezTo>
                      <a:pt x="344" y="325"/>
                      <a:pt x="332" y="287"/>
                      <a:pt x="270" y="225"/>
                    </a:cubicBezTo>
                    <a:cubicBezTo>
                      <a:pt x="208" y="163"/>
                      <a:pt x="104" y="81"/>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0" name="Freeform 82">
                <a:extLst>
                  <a:ext uri="{FF2B5EF4-FFF2-40B4-BE49-F238E27FC236}">
                    <a16:creationId xmlns:a16="http://schemas.microsoft.com/office/drawing/2014/main" id="{61CD5361-E7E6-44AA-9258-923737502578}"/>
                  </a:ext>
                </a:extLst>
              </p:cNvPr>
              <p:cNvSpPr>
                <a:spLocks/>
              </p:cNvSpPr>
              <p:nvPr/>
            </p:nvSpPr>
            <p:spPr bwMode="auto">
              <a:xfrm>
                <a:off x="3168" y="3120"/>
                <a:ext cx="192" cy="240"/>
              </a:xfrm>
              <a:custGeom>
                <a:avLst/>
                <a:gdLst>
                  <a:gd name="T0" fmla="*/ 74 w 374"/>
                  <a:gd name="T1" fmla="*/ 0 h 390"/>
                  <a:gd name="T2" fmla="*/ 28 w 374"/>
                  <a:gd name="T3" fmla="*/ 120 h 390"/>
                  <a:gd name="T4" fmla="*/ 58 w 374"/>
                  <a:gd name="T5" fmla="*/ 240 h 390"/>
                  <a:gd name="T6" fmla="*/ 374 w 374"/>
                  <a:gd name="T7" fmla="*/ 390 h 390"/>
                </a:gdLst>
                <a:ahLst/>
                <a:cxnLst>
                  <a:cxn ang="0">
                    <a:pos x="T0" y="T1"/>
                  </a:cxn>
                  <a:cxn ang="0">
                    <a:pos x="T2" y="T3"/>
                  </a:cxn>
                  <a:cxn ang="0">
                    <a:pos x="T4" y="T5"/>
                  </a:cxn>
                  <a:cxn ang="0">
                    <a:pos x="T6" y="T7"/>
                  </a:cxn>
                </a:cxnLst>
                <a:rect l="0" t="0" r="r" b="b"/>
                <a:pathLst>
                  <a:path w="374" h="390">
                    <a:moveTo>
                      <a:pt x="74" y="0"/>
                    </a:moveTo>
                    <a:cubicBezTo>
                      <a:pt x="52" y="40"/>
                      <a:pt x="31" y="80"/>
                      <a:pt x="28" y="120"/>
                    </a:cubicBezTo>
                    <a:cubicBezTo>
                      <a:pt x="25" y="160"/>
                      <a:pt x="0" y="195"/>
                      <a:pt x="58" y="240"/>
                    </a:cubicBezTo>
                    <a:cubicBezTo>
                      <a:pt x="116" y="285"/>
                      <a:pt x="245" y="337"/>
                      <a:pt x="374" y="39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1" name="Freeform 83">
                <a:extLst>
                  <a:ext uri="{FF2B5EF4-FFF2-40B4-BE49-F238E27FC236}">
                    <a16:creationId xmlns:a16="http://schemas.microsoft.com/office/drawing/2014/main" id="{6550EFBA-EE3A-4C64-9A7F-64BF453F39B6}"/>
                  </a:ext>
                </a:extLst>
              </p:cNvPr>
              <p:cNvSpPr>
                <a:spLocks/>
              </p:cNvSpPr>
              <p:nvPr/>
            </p:nvSpPr>
            <p:spPr bwMode="auto">
              <a:xfrm>
                <a:off x="3840" y="3168"/>
                <a:ext cx="174" cy="175"/>
              </a:xfrm>
              <a:custGeom>
                <a:avLst/>
                <a:gdLst>
                  <a:gd name="T0" fmla="*/ 8 w 322"/>
                  <a:gd name="T1" fmla="*/ 0 h 345"/>
                  <a:gd name="T2" fmla="*/ 22 w 322"/>
                  <a:gd name="T3" fmla="*/ 120 h 345"/>
                  <a:gd name="T4" fmla="*/ 142 w 322"/>
                  <a:gd name="T5" fmla="*/ 300 h 345"/>
                  <a:gd name="T6" fmla="*/ 322 w 322"/>
                  <a:gd name="T7" fmla="*/ 345 h 345"/>
                </a:gdLst>
                <a:ahLst/>
                <a:cxnLst>
                  <a:cxn ang="0">
                    <a:pos x="T0" y="T1"/>
                  </a:cxn>
                  <a:cxn ang="0">
                    <a:pos x="T2" y="T3"/>
                  </a:cxn>
                  <a:cxn ang="0">
                    <a:pos x="T4" y="T5"/>
                  </a:cxn>
                  <a:cxn ang="0">
                    <a:pos x="T6" y="T7"/>
                  </a:cxn>
                </a:cxnLst>
                <a:rect l="0" t="0" r="r" b="b"/>
                <a:pathLst>
                  <a:path w="322" h="345">
                    <a:moveTo>
                      <a:pt x="8" y="0"/>
                    </a:moveTo>
                    <a:cubicBezTo>
                      <a:pt x="4" y="35"/>
                      <a:pt x="0" y="70"/>
                      <a:pt x="22" y="120"/>
                    </a:cubicBezTo>
                    <a:cubicBezTo>
                      <a:pt x="44" y="170"/>
                      <a:pt x="92" y="262"/>
                      <a:pt x="142" y="300"/>
                    </a:cubicBezTo>
                    <a:cubicBezTo>
                      <a:pt x="192" y="338"/>
                      <a:pt x="257" y="341"/>
                      <a:pt x="322" y="345"/>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2" name="Freeform 84">
                <a:extLst>
                  <a:ext uri="{FF2B5EF4-FFF2-40B4-BE49-F238E27FC236}">
                    <a16:creationId xmlns:a16="http://schemas.microsoft.com/office/drawing/2014/main" id="{C61B8D52-5FB5-4AB0-8C8D-4B900EED9E76}"/>
                  </a:ext>
                </a:extLst>
              </p:cNvPr>
              <p:cNvSpPr>
                <a:spLocks/>
              </p:cNvSpPr>
              <p:nvPr/>
            </p:nvSpPr>
            <p:spPr bwMode="auto">
              <a:xfrm>
                <a:off x="3984" y="3120"/>
                <a:ext cx="287" cy="308"/>
              </a:xfrm>
              <a:custGeom>
                <a:avLst/>
                <a:gdLst>
                  <a:gd name="T0" fmla="*/ 330 w 529"/>
                  <a:gd name="T1" fmla="*/ 555 h 607"/>
                  <a:gd name="T2" fmla="*/ 464 w 529"/>
                  <a:gd name="T3" fmla="*/ 600 h 607"/>
                  <a:gd name="T4" fmla="*/ 524 w 529"/>
                  <a:gd name="T5" fmla="*/ 510 h 607"/>
                  <a:gd name="T6" fmla="*/ 494 w 529"/>
                  <a:gd name="T7" fmla="*/ 330 h 607"/>
                  <a:gd name="T8" fmla="*/ 314 w 529"/>
                  <a:gd name="T9" fmla="*/ 225 h 607"/>
                  <a:gd name="T10" fmla="*/ 0 w 529"/>
                  <a:gd name="T11" fmla="*/ 0 h 607"/>
                </a:gdLst>
                <a:ahLst/>
                <a:cxnLst>
                  <a:cxn ang="0">
                    <a:pos x="T0" y="T1"/>
                  </a:cxn>
                  <a:cxn ang="0">
                    <a:pos x="T2" y="T3"/>
                  </a:cxn>
                  <a:cxn ang="0">
                    <a:pos x="T4" y="T5"/>
                  </a:cxn>
                  <a:cxn ang="0">
                    <a:pos x="T6" y="T7"/>
                  </a:cxn>
                  <a:cxn ang="0">
                    <a:pos x="T8" y="T9"/>
                  </a:cxn>
                  <a:cxn ang="0">
                    <a:pos x="T10" y="T11"/>
                  </a:cxn>
                </a:cxnLst>
                <a:rect l="0" t="0" r="r" b="b"/>
                <a:pathLst>
                  <a:path w="529" h="607">
                    <a:moveTo>
                      <a:pt x="330" y="555"/>
                    </a:moveTo>
                    <a:cubicBezTo>
                      <a:pt x="381" y="581"/>
                      <a:pt x="432" y="607"/>
                      <a:pt x="464" y="600"/>
                    </a:cubicBezTo>
                    <a:cubicBezTo>
                      <a:pt x="496" y="593"/>
                      <a:pt x="519" y="555"/>
                      <a:pt x="524" y="510"/>
                    </a:cubicBezTo>
                    <a:cubicBezTo>
                      <a:pt x="529" y="465"/>
                      <a:pt x="529" y="377"/>
                      <a:pt x="494" y="330"/>
                    </a:cubicBezTo>
                    <a:cubicBezTo>
                      <a:pt x="459" y="283"/>
                      <a:pt x="396" y="280"/>
                      <a:pt x="314" y="225"/>
                    </a:cubicBezTo>
                    <a:cubicBezTo>
                      <a:pt x="232" y="170"/>
                      <a:pt x="116" y="85"/>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3" name="Freeform 85">
                <a:extLst>
                  <a:ext uri="{FF2B5EF4-FFF2-40B4-BE49-F238E27FC236}">
                    <a16:creationId xmlns:a16="http://schemas.microsoft.com/office/drawing/2014/main" id="{B581F8BF-9810-46DE-B483-5482281032F1}"/>
                  </a:ext>
                </a:extLst>
              </p:cNvPr>
              <p:cNvSpPr>
                <a:spLocks/>
              </p:cNvSpPr>
              <p:nvPr/>
            </p:nvSpPr>
            <p:spPr bwMode="auto">
              <a:xfrm>
                <a:off x="3984" y="3072"/>
                <a:ext cx="412" cy="192"/>
              </a:xfrm>
              <a:custGeom>
                <a:avLst/>
                <a:gdLst>
                  <a:gd name="T0" fmla="*/ 704 w 761"/>
                  <a:gd name="T1" fmla="*/ 180 h 315"/>
                  <a:gd name="T2" fmla="*/ 644 w 761"/>
                  <a:gd name="T3" fmla="*/ 285 h 315"/>
                  <a:gd name="T4" fmla="*/ 0 w 761"/>
                  <a:gd name="T5" fmla="*/ 0 h 315"/>
                </a:gdLst>
                <a:ahLst/>
                <a:cxnLst>
                  <a:cxn ang="0">
                    <a:pos x="T0" y="T1"/>
                  </a:cxn>
                  <a:cxn ang="0">
                    <a:pos x="T2" y="T3"/>
                  </a:cxn>
                  <a:cxn ang="0">
                    <a:pos x="T4" y="T5"/>
                  </a:cxn>
                </a:cxnLst>
                <a:rect l="0" t="0" r="r" b="b"/>
                <a:pathLst>
                  <a:path w="761" h="315">
                    <a:moveTo>
                      <a:pt x="704" y="180"/>
                    </a:moveTo>
                    <a:cubicBezTo>
                      <a:pt x="732" y="247"/>
                      <a:pt x="761" y="315"/>
                      <a:pt x="644" y="285"/>
                    </a:cubicBezTo>
                    <a:cubicBezTo>
                      <a:pt x="527" y="255"/>
                      <a:pt x="263" y="127"/>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4" name="Freeform 86">
                <a:extLst>
                  <a:ext uri="{FF2B5EF4-FFF2-40B4-BE49-F238E27FC236}">
                    <a16:creationId xmlns:a16="http://schemas.microsoft.com/office/drawing/2014/main" id="{8D27B888-7629-4563-BB8F-5ECB798AF8FE}"/>
                  </a:ext>
                </a:extLst>
              </p:cNvPr>
              <p:cNvSpPr>
                <a:spLocks/>
              </p:cNvSpPr>
              <p:nvPr/>
            </p:nvSpPr>
            <p:spPr bwMode="auto">
              <a:xfrm>
                <a:off x="4128" y="2688"/>
                <a:ext cx="493" cy="479"/>
              </a:xfrm>
              <a:custGeom>
                <a:avLst/>
                <a:gdLst>
                  <a:gd name="T0" fmla="*/ 450 w 909"/>
                  <a:gd name="T1" fmla="*/ 765 h 942"/>
                  <a:gd name="T2" fmla="*/ 600 w 909"/>
                  <a:gd name="T3" fmla="*/ 915 h 942"/>
                  <a:gd name="T4" fmla="*/ 734 w 909"/>
                  <a:gd name="T5" fmla="*/ 930 h 942"/>
                  <a:gd name="T6" fmla="*/ 810 w 909"/>
                  <a:gd name="T7" fmla="*/ 870 h 942"/>
                  <a:gd name="T8" fmla="*/ 870 w 909"/>
                  <a:gd name="T9" fmla="*/ 735 h 942"/>
                  <a:gd name="T10" fmla="*/ 764 w 909"/>
                  <a:gd name="T11" fmla="*/ 540 h 942"/>
                  <a:gd name="T12" fmla="*/ 0 w 909"/>
                  <a:gd name="T13" fmla="*/ 0 h 942"/>
                </a:gdLst>
                <a:ahLst/>
                <a:cxnLst>
                  <a:cxn ang="0">
                    <a:pos x="T0" y="T1"/>
                  </a:cxn>
                  <a:cxn ang="0">
                    <a:pos x="T2" y="T3"/>
                  </a:cxn>
                  <a:cxn ang="0">
                    <a:pos x="T4" y="T5"/>
                  </a:cxn>
                  <a:cxn ang="0">
                    <a:pos x="T6" y="T7"/>
                  </a:cxn>
                  <a:cxn ang="0">
                    <a:pos x="T8" y="T9"/>
                  </a:cxn>
                  <a:cxn ang="0">
                    <a:pos x="T10" y="T11"/>
                  </a:cxn>
                  <a:cxn ang="0">
                    <a:pos x="T12" y="T13"/>
                  </a:cxn>
                </a:cxnLst>
                <a:rect l="0" t="0" r="r" b="b"/>
                <a:pathLst>
                  <a:path w="909" h="942">
                    <a:moveTo>
                      <a:pt x="450" y="765"/>
                    </a:moveTo>
                    <a:cubicBezTo>
                      <a:pt x="501" y="826"/>
                      <a:pt x="553" y="888"/>
                      <a:pt x="600" y="915"/>
                    </a:cubicBezTo>
                    <a:cubicBezTo>
                      <a:pt x="647" y="942"/>
                      <a:pt x="699" y="937"/>
                      <a:pt x="734" y="930"/>
                    </a:cubicBezTo>
                    <a:cubicBezTo>
                      <a:pt x="769" y="923"/>
                      <a:pt x="787" y="902"/>
                      <a:pt x="810" y="870"/>
                    </a:cubicBezTo>
                    <a:cubicBezTo>
                      <a:pt x="833" y="838"/>
                      <a:pt x="878" y="790"/>
                      <a:pt x="870" y="735"/>
                    </a:cubicBezTo>
                    <a:cubicBezTo>
                      <a:pt x="862" y="680"/>
                      <a:pt x="909" y="663"/>
                      <a:pt x="764" y="540"/>
                    </a:cubicBezTo>
                    <a:cubicBezTo>
                      <a:pt x="619" y="417"/>
                      <a:pt x="309" y="208"/>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5" name="Text Box 87">
                <a:extLst>
                  <a:ext uri="{FF2B5EF4-FFF2-40B4-BE49-F238E27FC236}">
                    <a16:creationId xmlns:a16="http://schemas.microsoft.com/office/drawing/2014/main" id="{E00CD923-4E44-4947-A766-8B2BE57F0EC4}"/>
                  </a:ext>
                </a:extLst>
              </p:cNvPr>
              <p:cNvSpPr txBox="1">
                <a:spLocks noChangeArrowheads="1"/>
              </p:cNvSpPr>
              <p:nvPr/>
            </p:nvSpPr>
            <p:spPr bwMode="auto">
              <a:xfrm>
                <a:off x="2832" y="3600"/>
                <a:ext cx="43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400"/>
                  <a:t>NULL</a:t>
                </a:r>
              </a:p>
            </p:txBody>
          </p:sp>
          <p:sp>
            <p:nvSpPr>
              <p:cNvPr id="94296" name="Freeform 88">
                <a:extLst>
                  <a:ext uri="{FF2B5EF4-FFF2-40B4-BE49-F238E27FC236}">
                    <a16:creationId xmlns:a16="http://schemas.microsoft.com/office/drawing/2014/main" id="{BB87BDAF-2996-42E4-BECD-A7FC41A3648E}"/>
                  </a:ext>
                </a:extLst>
              </p:cNvPr>
              <p:cNvSpPr>
                <a:spLocks/>
              </p:cNvSpPr>
              <p:nvPr/>
            </p:nvSpPr>
            <p:spPr bwMode="auto">
              <a:xfrm>
                <a:off x="3120" y="3456"/>
                <a:ext cx="250" cy="144"/>
              </a:xfrm>
              <a:custGeom>
                <a:avLst/>
                <a:gdLst>
                  <a:gd name="T0" fmla="*/ 270 w 270"/>
                  <a:gd name="T1" fmla="*/ 0 h 315"/>
                  <a:gd name="T2" fmla="*/ 0 w 270"/>
                  <a:gd name="T3" fmla="*/ 315 h 315"/>
                </a:gdLst>
                <a:ahLst/>
                <a:cxnLst>
                  <a:cxn ang="0">
                    <a:pos x="T0" y="T1"/>
                  </a:cxn>
                  <a:cxn ang="0">
                    <a:pos x="T2" y="T3"/>
                  </a:cxn>
                </a:cxnLst>
                <a:rect l="0" t="0" r="r" b="b"/>
                <a:pathLst>
                  <a:path w="270" h="315">
                    <a:moveTo>
                      <a:pt x="270" y="0"/>
                    </a:moveTo>
                    <a:cubicBezTo>
                      <a:pt x="270" y="0"/>
                      <a:pt x="135" y="157"/>
                      <a:pt x="0" y="315"/>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297" name="Oval 89">
                <a:extLst>
                  <a:ext uri="{FF2B5EF4-FFF2-40B4-BE49-F238E27FC236}">
                    <a16:creationId xmlns:a16="http://schemas.microsoft.com/office/drawing/2014/main" id="{C48CF851-F179-4F98-8C97-868412D170C0}"/>
                  </a:ext>
                </a:extLst>
              </p:cNvPr>
              <p:cNvSpPr>
                <a:spLocks noChangeArrowheads="1"/>
              </p:cNvSpPr>
              <p:nvPr/>
            </p:nvSpPr>
            <p:spPr bwMode="auto">
              <a:xfrm>
                <a:off x="3696" y="244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A</a:t>
                </a:r>
              </a:p>
            </p:txBody>
          </p:sp>
          <p:sp>
            <p:nvSpPr>
              <p:cNvPr id="94298" name="Oval 90">
                <a:extLst>
                  <a:ext uri="{FF2B5EF4-FFF2-40B4-BE49-F238E27FC236}">
                    <a16:creationId xmlns:a16="http://schemas.microsoft.com/office/drawing/2014/main" id="{977DDD73-766C-476F-83DF-163A2A27F856}"/>
                  </a:ext>
                </a:extLst>
              </p:cNvPr>
              <p:cNvSpPr>
                <a:spLocks noChangeArrowheads="1"/>
              </p:cNvSpPr>
              <p:nvPr/>
            </p:nvSpPr>
            <p:spPr bwMode="auto">
              <a:xfrm>
                <a:off x="3408" y="268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B</a:t>
                </a:r>
              </a:p>
            </p:txBody>
          </p:sp>
          <p:sp>
            <p:nvSpPr>
              <p:cNvPr id="94299" name="Oval 91">
                <a:extLst>
                  <a:ext uri="{FF2B5EF4-FFF2-40B4-BE49-F238E27FC236}">
                    <a16:creationId xmlns:a16="http://schemas.microsoft.com/office/drawing/2014/main" id="{F37681D6-180A-46F8-A315-6742A2EF3CED}"/>
                  </a:ext>
                </a:extLst>
              </p:cNvPr>
              <p:cNvSpPr>
                <a:spLocks noChangeArrowheads="1"/>
              </p:cNvSpPr>
              <p:nvPr/>
            </p:nvSpPr>
            <p:spPr bwMode="auto">
              <a:xfrm>
                <a:off x="3984" y="268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C</a:t>
                </a:r>
              </a:p>
            </p:txBody>
          </p:sp>
          <p:sp>
            <p:nvSpPr>
              <p:cNvPr id="94300" name="Oval 92">
                <a:extLst>
                  <a:ext uri="{FF2B5EF4-FFF2-40B4-BE49-F238E27FC236}">
                    <a16:creationId xmlns:a16="http://schemas.microsoft.com/office/drawing/2014/main" id="{0C00AF80-7AFB-40F9-B194-145C95AE8021}"/>
                  </a:ext>
                </a:extLst>
              </p:cNvPr>
              <p:cNvSpPr>
                <a:spLocks noChangeArrowheads="1"/>
              </p:cNvSpPr>
              <p:nvPr/>
            </p:nvSpPr>
            <p:spPr bwMode="auto">
              <a:xfrm>
                <a:off x="3168" y="29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D</a:t>
                </a:r>
              </a:p>
            </p:txBody>
          </p:sp>
          <p:sp>
            <p:nvSpPr>
              <p:cNvPr id="94301" name="Oval 93">
                <a:extLst>
                  <a:ext uri="{FF2B5EF4-FFF2-40B4-BE49-F238E27FC236}">
                    <a16:creationId xmlns:a16="http://schemas.microsoft.com/office/drawing/2014/main" id="{8D3EEEB6-8F03-4135-842C-F39DD1D8AF1F}"/>
                  </a:ext>
                </a:extLst>
              </p:cNvPr>
              <p:cNvSpPr>
                <a:spLocks noChangeArrowheads="1"/>
              </p:cNvSpPr>
              <p:nvPr/>
            </p:nvSpPr>
            <p:spPr bwMode="auto">
              <a:xfrm>
                <a:off x="3360"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G</a:t>
                </a:r>
              </a:p>
            </p:txBody>
          </p:sp>
          <p:sp>
            <p:nvSpPr>
              <p:cNvPr id="94302" name="Oval 94">
                <a:extLst>
                  <a:ext uri="{FF2B5EF4-FFF2-40B4-BE49-F238E27FC236}">
                    <a16:creationId xmlns:a16="http://schemas.microsoft.com/office/drawing/2014/main" id="{F7544378-2EE9-4D8C-B10A-97EFA922EC98}"/>
                  </a:ext>
                </a:extLst>
              </p:cNvPr>
              <p:cNvSpPr>
                <a:spLocks noChangeArrowheads="1"/>
              </p:cNvSpPr>
              <p:nvPr/>
            </p:nvSpPr>
            <p:spPr bwMode="auto">
              <a:xfrm>
                <a:off x="3792" y="29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E</a:t>
                </a:r>
              </a:p>
            </p:txBody>
          </p:sp>
          <p:sp>
            <p:nvSpPr>
              <p:cNvPr id="94303" name="Oval 95">
                <a:extLst>
                  <a:ext uri="{FF2B5EF4-FFF2-40B4-BE49-F238E27FC236}">
                    <a16:creationId xmlns:a16="http://schemas.microsoft.com/office/drawing/2014/main" id="{FDDA8E44-B8DA-41A4-9504-7F0147ECBD94}"/>
                  </a:ext>
                </a:extLst>
              </p:cNvPr>
              <p:cNvSpPr>
                <a:spLocks noChangeArrowheads="1"/>
              </p:cNvSpPr>
              <p:nvPr/>
            </p:nvSpPr>
            <p:spPr bwMode="auto">
              <a:xfrm>
                <a:off x="4176" y="297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F</a:t>
                </a:r>
              </a:p>
            </p:txBody>
          </p:sp>
          <p:sp>
            <p:nvSpPr>
              <p:cNvPr id="94304" name="Oval 96">
                <a:extLst>
                  <a:ext uri="{FF2B5EF4-FFF2-40B4-BE49-F238E27FC236}">
                    <a16:creationId xmlns:a16="http://schemas.microsoft.com/office/drawing/2014/main" id="{0D4EC566-1055-4DC4-86B5-938691A60455}"/>
                  </a:ext>
                </a:extLst>
              </p:cNvPr>
              <p:cNvSpPr>
                <a:spLocks noChangeArrowheads="1"/>
              </p:cNvSpPr>
              <p:nvPr/>
            </p:nvSpPr>
            <p:spPr bwMode="auto">
              <a:xfrm>
                <a:off x="3936" y="33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t>H</a:t>
                </a:r>
              </a:p>
            </p:txBody>
          </p:sp>
          <p:sp>
            <p:nvSpPr>
              <p:cNvPr id="94305" name="Line 97">
                <a:extLst>
                  <a:ext uri="{FF2B5EF4-FFF2-40B4-BE49-F238E27FC236}">
                    <a16:creationId xmlns:a16="http://schemas.microsoft.com/office/drawing/2014/main" id="{40A3B9A3-FE37-44C1-A80A-F8D018DE12B7}"/>
                  </a:ext>
                </a:extLst>
              </p:cNvPr>
              <p:cNvSpPr>
                <a:spLocks noChangeShapeType="1"/>
              </p:cNvSpPr>
              <p:nvPr/>
            </p:nvSpPr>
            <p:spPr bwMode="auto">
              <a:xfrm flipH="1">
                <a:off x="3552" y="259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306" name="Line 98">
                <a:extLst>
                  <a:ext uri="{FF2B5EF4-FFF2-40B4-BE49-F238E27FC236}">
                    <a16:creationId xmlns:a16="http://schemas.microsoft.com/office/drawing/2014/main" id="{5517668F-7C68-444C-87E3-10B0C2441A6B}"/>
                  </a:ext>
                </a:extLst>
              </p:cNvPr>
              <p:cNvSpPr>
                <a:spLocks noChangeShapeType="1"/>
              </p:cNvSpPr>
              <p:nvPr/>
            </p:nvSpPr>
            <p:spPr bwMode="auto">
              <a:xfrm flipH="1">
                <a:off x="3312" y="2880"/>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307" name="Line 99">
                <a:extLst>
                  <a:ext uri="{FF2B5EF4-FFF2-40B4-BE49-F238E27FC236}">
                    <a16:creationId xmlns:a16="http://schemas.microsoft.com/office/drawing/2014/main" id="{D7B10B2F-D200-4FEB-A4BE-EF00493A068A}"/>
                  </a:ext>
                </a:extLst>
              </p:cNvPr>
              <p:cNvSpPr>
                <a:spLocks noChangeShapeType="1"/>
              </p:cNvSpPr>
              <p:nvPr/>
            </p:nvSpPr>
            <p:spPr bwMode="auto">
              <a:xfrm>
                <a:off x="3312" y="3168"/>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308" name="Line 100">
                <a:extLst>
                  <a:ext uri="{FF2B5EF4-FFF2-40B4-BE49-F238E27FC236}">
                    <a16:creationId xmlns:a16="http://schemas.microsoft.com/office/drawing/2014/main" id="{35E51941-0902-4D13-878B-FA003C0884AF}"/>
                  </a:ext>
                </a:extLst>
              </p:cNvPr>
              <p:cNvSpPr>
                <a:spLocks noChangeShapeType="1"/>
              </p:cNvSpPr>
              <p:nvPr/>
            </p:nvSpPr>
            <p:spPr bwMode="auto">
              <a:xfrm>
                <a:off x="3888" y="259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309" name="Line 101">
                <a:extLst>
                  <a:ext uri="{FF2B5EF4-FFF2-40B4-BE49-F238E27FC236}">
                    <a16:creationId xmlns:a16="http://schemas.microsoft.com/office/drawing/2014/main" id="{E6CB13A0-DF4B-4055-96AC-C58B88092245}"/>
                  </a:ext>
                </a:extLst>
              </p:cNvPr>
              <p:cNvSpPr>
                <a:spLocks noChangeShapeType="1"/>
              </p:cNvSpPr>
              <p:nvPr/>
            </p:nvSpPr>
            <p:spPr bwMode="auto">
              <a:xfrm flipH="1">
                <a:off x="3936" y="2880"/>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310" name="Line 102">
                <a:extLst>
                  <a:ext uri="{FF2B5EF4-FFF2-40B4-BE49-F238E27FC236}">
                    <a16:creationId xmlns:a16="http://schemas.microsoft.com/office/drawing/2014/main" id="{6C2FF0DC-5C2C-479E-919E-47DEEE936425}"/>
                  </a:ext>
                </a:extLst>
              </p:cNvPr>
              <p:cNvSpPr>
                <a:spLocks noChangeShapeType="1"/>
              </p:cNvSpPr>
              <p:nvPr/>
            </p:nvSpPr>
            <p:spPr bwMode="auto">
              <a:xfrm>
                <a:off x="4128" y="2880"/>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311" name="Line 103">
                <a:extLst>
                  <a:ext uri="{FF2B5EF4-FFF2-40B4-BE49-F238E27FC236}">
                    <a16:creationId xmlns:a16="http://schemas.microsoft.com/office/drawing/2014/main" id="{D1210DCC-82E7-4AFC-AB34-0DE0AA68EFFB}"/>
                  </a:ext>
                </a:extLst>
              </p:cNvPr>
              <p:cNvSpPr>
                <a:spLocks noChangeShapeType="1"/>
              </p:cNvSpPr>
              <p:nvPr/>
            </p:nvSpPr>
            <p:spPr bwMode="auto">
              <a:xfrm>
                <a:off x="3888" y="3168"/>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C6385B55-3E8E-4C5E-8757-1C526290D4D0}"/>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3. </a:t>
            </a:r>
            <a:r>
              <a:rPr lang="zh-CN" altLang="en-US" sz="2800"/>
              <a:t>在线索二叉树中找前驱、后继结点</a:t>
            </a:r>
          </a:p>
        </p:txBody>
      </p:sp>
      <p:sp>
        <p:nvSpPr>
          <p:cNvPr id="95235" name="Text Box 3">
            <a:extLst>
              <a:ext uri="{FF2B5EF4-FFF2-40B4-BE49-F238E27FC236}">
                <a16:creationId xmlns:a16="http://schemas.microsoft.com/office/drawing/2014/main" id="{CB9AEC9B-12C7-4511-81F8-E7B3D9A95285}"/>
              </a:ext>
            </a:extLst>
          </p:cNvPr>
          <p:cNvSpPr txBox="1">
            <a:spLocks noChangeArrowheads="1"/>
          </p:cNvSpPr>
          <p:nvPr/>
        </p:nvSpPr>
        <p:spPr bwMode="auto">
          <a:xfrm>
            <a:off x="2133600" y="15240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a:t>
            </a:r>
            <a:r>
              <a:rPr lang="zh-CN" altLang="en-US" sz="2800"/>
              <a:t>）找结点的中序前驱结点</a:t>
            </a:r>
          </a:p>
        </p:txBody>
      </p:sp>
      <p:sp>
        <p:nvSpPr>
          <p:cNvPr id="95236" name="Text Box 4">
            <a:extLst>
              <a:ext uri="{FF2B5EF4-FFF2-40B4-BE49-F238E27FC236}">
                <a16:creationId xmlns:a16="http://schemas.microsoft.com/office/drawing/2014/main" id="{618EC796-937D-4BA7-8046-98DD8454885A}"/>
              </a:ext>
            </a:extLst>
          </p:cNvPr>
          <p:cNvSpPr txBox="1">
            <a:spLocks noChangeArrowheads="1"/>
          </p:cNvSpPr>
          <p:nvPr/>
        </p:nvSpPr>
        <p:spPr bwMode="auto">
          <a:xfrm>
            <a:off x="2133600" y="22098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根据线索二叉树的基本概念和存储结构可知，对于结点</a:t>
            </a:r>
            <a:r>
              <a:rPr lang="en-US" altLang="zh-CN" sz="2800"/>
              <a:t>p</a:t>
            </a:r>
            <a:r>
              <a:rPr lang="zh-CN" altLang="en-US" sz="2800"/>
              <a:t>，当</a:t>
            </a:r>
            <a:r>
              <a:rPr lang="en-US" altLang="zh-CN" sz="2800"/>
              <a:t>p-&gt;Ltag=1</a:t>
            </a:r>
            <a:r>
              <a:rPr lang="zh-CN" altLang="en-US" sz="2800"/>
              <a:t>时，</a:t>
            </a:r>
            <a:r>
              <a:rPr lang="en-US" altLang="zh-CN" sz="2800"/>
              <a:t>p-&gt;LChild</a:t>
            </a:r>
            <a:r>
              <a:rPr lang="zh-CN" altLang="en-US" sz="2800"/>
              <a:t>指向</a:t>
            </a:r>
            <a:r>
              <a:rPr lang="en-US" altLang="zh-CN" sz="2800"/>
              <a:t>p</a:t>
            </a:r>
            <a:r>
              <a:rPr lang="zh-CN" altLang="en-US" sz="2800"/>
              <a:t>的前驱。</a:t>
            </a:r>
          </a:p>
        </p:txBody>
      </p:sp>
      <p:sp>
        <p:nvSpPr>
          <p:cNvPr id="95237" name="Text Box 5">
            <a:extLst>
              <a:ext uri="{FF2B5EF4-FFF2-40B4-BE49-F238E27FC236}">
                <a16:creationId xmlns:a16="http://schemas.microsoft.com/office/drawing/2014/main" id="{4202D92D-9D9B-4B8D-AB0F-711E09FEC0A2}"/>
              </a:ext>
            </a:extLst>
          </p:cNvPr>
          <p:cNvSpPr txBox="1">
            <a:spLocks noChangeArrowheads="1"/>
          </p:cNvSpPr>
          <p:nvPr/>
        </p:nvSpPr>
        <p:spPr bwMode="auto">
          <a:xfrm>
            <a:off x="2133600" y="32004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当</a:t>
            </a:r>
            <a:r>
              <a:rPr lang="en-US" altLang="zh-CN" sz="2800"/>
              <a:t>p-&gt;Ltag=0</a:t>
            </a:r>
            <a:r>
              <a:rPr lang="zh-CN" altLang="en-US" sz="2800"/>
              <a:t>时，</a:t>
            </a:r>
            <a:r>
              <a:rPr lang="en-US" altLang="zh-CN" sz="2800"/>
              <a:t>p-&gt;LChild</a:t>
            </a:r>
            <a:r>
              <a:rPr lang="zh-CN" altLang="en-US" sz="2800"/>
              <a:t>指向</a:t>
            </a:r>
            <a:r>
              <a:rPr lang="en-US" altLang="zh-CN" sz="2800"/>
              <a:t>p</a:t>
            </a:r>
            <a:r>
              <a:rPr lang="zh-CN" altLang="en-US" sz="2800"/>
              <a:t>的左孩子。由中序遍历的规律可知，作为根</a:t>
            </a:r>
            <a:r>
              <a:rPr lang="en-US" altLang="zh-CN" sz="2800"/>
              <a:t>p</a:t>
            </a:r>
            <a:r>
              <a:rPr lang="zh-CN" altLang="en-US" sz="2800"/>
              <a:t>的前驱结点，它是中序遍历</a:t>
            </a:r>
            <a:r>
              <a:rPr lang="en-US" altLang="zh-CN" sz="2800"/>
              <a:t>p</a:t>
            </a:r>
            <a:r>
              <a:rPr lang="zh-CN" altLang="en-US" sz="2800"/>
              <a:t>的左子树时访问的最后一个结点，即左子树的“最右下端”结点。其查找算法如下：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8DDC45E2-B840-4906-8041-383A0431E57E}"/>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在中序线索树中找结点前驱算法：</a:t>
            </a:r>
          </a:p>
        </p:txBody>
      </p:sp>
      <p:sp>
        <p:nvSpPr>
          <p:cNvPr id="96259" name="Text Box 3">
            <a:extLst>
              <a:ext uri="{FF2B5EF4-FFF2-40B4-BE49-F238E27FC236}">
                <a16:creationId xmlns:a16="http://schemas.microsoft.com/office/drawing/2014/main" id="{873C27F1-A632-474B-822E-85529275A11C}"/>
              </a:ext>
            </a:extLst>
          </p:cNvPr>
          <p:cNvSpPr txBox="1">
            <a:spLocks noChangeArrowheads="1"/>
          </p:cNvSpPr>
          <p:nvPr/>
        </p:nvSpPr>
        <p:spPr bwMode="auto">
          <a:xfrm>
            <a:off x="2133600" y="1752601"/>
            <a:ext cx="82296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solidFill>
                  <a:srgbClr val="6C981E"/>
                </a:solidFill>
              </a:rPr>
              <a:t>void InPre(BiTNode * p, BiTNode * pre)</a:t>
            </a:r>
          </a:p>
          <a:p>
            <a:pPr algn="just">
              <a:spcBef>
                <a:spcPct val="50000"/>
              </a:spcBef>
            </a:pPr>
            <a:r>
              <a:rPr lang="en-US" altLang="zh-CN" sz="2000">
                <a:solidFill>
                  <a:srgbClr val="6C981E"/>
                </a:solidFill>
              </a:rPr>
              <a:t>/* </a:t>
            </a:r>
            <a:r>
              <a:rPr lang="zh-CN" altLang="en-US" sz="2000">
                <a:solidFill>
                  <a:srgbClr val="6C981E"/>
                </a:solidFill>
              </a:rPr>
              <a:t>在中序线索二叉树中查找</a:t>
            </a:r>
            <a:r>
              <a:rPr lang="en-US" altLang="zh-CN" sz="2000">
                <a:solidFill>
                  <a:srgbClr val="6C981E"/>
                </a:solidFill>
              </a:rPr>
              <a:t>p</a:t>
            </a:r>
            <a:r>
              <a:rPr lang="zh-CN" altLang="en-US" sz="2000">
                <a:solidFill>
                  <a:srgbClr val="6C981E"/>
                </a:solidFill>
              </a:rPr>
              <a:t>的中序前驱</a:t>
            </a:r>
            <a:r>
              <a:rPr lang="en-US" altLang="zh-CN" sz="2000">
                <a:solidFill>
                  <a:srgbClr val="6C981E"/>
                </a:solidFill>
              </a:rPr>
              <a:t>, </a:t>
            </a:r>
            <a:r>
              <a:rPr lang="zh-CN" altLang="en-US" sz="2000">
                <a:solidFill>
                  <a:srgbClr val="6C981E"/>
                </a:solidFill>
              </a:rPr>
              <a:t>并用</a:t>
            </a:r>
            <a:r>
              <a:rPr lang="en-US" altLang="zh-CN" sz="2000">
                <a:solidFill>
                  <a:srgbClr val="6C981E"/>
                </a:solidFill>
              </a:rPr>
              <a:t>pre</a:t>
            </a:r>
            <a:r>
              <a:rPr lang="zh-CN" altLang="en-US" sz="2000">
                <a:solidFill>
                  <a:srgbClr val="6C981E"/>
                </a:solidFill>
              </a:rPr>
              <a:t>指针返回结果 *</a:t>
            </a:r>
            <a:r>
              <a:rPr lang="en-US" altLang="zh-CN" sz="2000">
                <a:solidFill>
                  <a:srgbClr val="6C981E"/>
                </a:solidFill>
              </a:rPr>
              <a:t>/</a:t>
            </a:r>
          </a:p>
          <a:p>
            <a:pPr algn="just">
              <a:spcBef>
                <a:spcPct val="50000"/>
              </a:spcBef>
            </a:pPr>
            <a:r>
              <a:rPr lang="en-US" altLang="zh-CN" sz="2000">
                <a:solidFill>
                  <a:srgbClr val="6C981E"/>
                </a:solidFill>
              </a:rPr>
              <a:t>{   if(p-&gt;Ltag==1)  pre= p-&gt;LChild;  /*</a:t>
            </a:r>
            <a:r>
              <a:rPr lang="zh-CN" altLang="en-US" sz="2000">
                <a:solidFill>
                  <a:srgbClr val="6C981E"/>
                </a:solidFill>
              </a:rPr>
              <a:t>直接利用线索*</a:t>
            </a:r>
            <a:r>
              <a:rPr lang="en-US" altLang="zh-CN" sz="2000">
                <a:solidFill>
                  <a:srgbClr val="6C981E"/>
                </a:solidFill>
              </a:rPr>
              <a:t>/</a:t>
            </a:r>
          </a:p>
          <a:p>
            <a:pPr algn="just">
              <a:spcBef>
                <a:spcPct val="50000"/>
              </a:spcBef>
            </a:pPr>
            <a:r>
              <a:rPr lang="en-US" altLang="zh-CN" sz="2000">
                <a:solidFill>
                  <a:srgbClr val="6C981E"/>
                </a:solidFill>
              </a:rPr>
              <a:t>else </a:t>
            </a:r>
          </a:p>
          <a:p>
            <a:pPr algn="just">
              <a:spcBef>
                <a:spcPct val="50000"/>
              </a:spcBef>
            </a:pPr>
            <a:r>
              <a:rPr lang="en-US" altLang="zh-CN" sz="2000">
                <a:solidFill>
                  <a:srgbClr val="6C981E"/>
                </a:solidFill>
              </a:rPr>
              <a:t>{  /* </a:t>
            </a:r>
            <a:r>
              <a:rPr lang="zh-CN" altLang="en-US" sz="2000">
                <a:solidFill>
                  <a:srgbClr val="6C981E"/>
                </a:solidFill>
              </a:rPr>
              <a:t>在</a:t>
            </a:r>
            <a:r>
              <a:rPr lang="en-US" altLang="zh-CN" sz="2000">
                <a:solidFill>
                  <a:srgbClr val="6C981E"/>
                </a:solidFill>
              </a:rPr>
              <a:t>p</a:t>
            </a:r>
            <a:r>
              <a:rPr lang="zh-CN" altLang="en-US" sz="2000">
                <a:solidFill>
                  <a:srgbClr val="6C981E"/>
                </a:solidFill>
              </a:rPr>
              <a:t>的左子树中查找“最右下端”结点 *</a:t>
            </a:r>
            <a:r>
              <a:rPr lang="en-US" altLang="zh-CN" sz="2000">
                <a:solidFill>
                  <a:srgbClr val="6C981E"/>
                </a:solidFill>
              </a:rPr>
              <a:t>/</a:t>
            </a:r>
          </a:p>
          <a:p>
            <a:pPr algn="just">
              <a:spcBef>
                <a:spcPct val="50000"/>
              </a:spcBef>
            </a:pPr>
            <a:r>
              <a:rPr lang="en-US" altLang="zh-CN" sz="2000">
                <a:solidFill>
                  <a:srgbClr val="6C981E"/>
                </a:solidFill>
              </a:rPr>
              <a:t>for(q= p-&gt;LChild;q-&gt;Rtag==0;q=q-&gt;RChild);</a:t>
            </a:r>
          </a:p>
          <a:p>
            <a:pPr algn="just">
              <a:spcBef>
                <a:spcPct val="50000"/>
              </a:spcBef>
            </a:pPr>
            <a:r>
              <a:rPr lang="en-US" altLang="zh-CN" sz="2000">
                <a:solidFill>
                  <a:srgbClr val="6C981E"/>
                </a:solidFill>
              </a:rPr>
              <a:t>pre=q;</a:t>
            </a:r>
          </a:p>
          <a:p>
            <a:pPr algn="just">
              <a:spcBef>
                <a:spcPct val="50000"/>
              </a:spcBef>
            </a:pPr>
            <a:r>
              <a:rPr lang="en-US" altLang="zh-CN" sz="2000">
                <a:solidFill>
                  <a:srgbClr val="6C981E"/>
                </a:solidFill>
              </a:rPr>
              <a:t> }</a:t>
            </a:r>
          </a:p>
          <a:p>
            <a:pPr>
              <a:spcBef>
                <a:spcPct val="50000"/>
              </a:spcBef>
            </a:pPr>
            <a:r>
              <a:rPr lang="en-US" altLang="zh-CN" sz="2000">
                <a:solidFill>
                  <a:srgbClr val="6C981E"/>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3125692A-CBFF-4761-8575-F6C9BEFEFBFC}"/>
              </a:ext>
            </a:extLst>
          </p:cNvPr>
          <p:cNvSpPr txBox="1">
            <a:spLocks noChangeArrowheads="1"/>
          </p:cNvSpPr>
          <p:nvPr/>
        </p:nvSpPr>
        <p:spPr bwMode="auto">
          <a:xfrm>
            <a:off x="2057400" y="9144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树的抽象数据类型定义：</a:t>
            </a:r>
          </a:p>
        </p:txBody>
      </p:sp>
      <p:sp>
        <p:nvSpPr>
          <p:cNvPr id="13315" name="Text Box 3">
            <a:extLst>
              <a:ext uri="{FF2B5EF4-FFF2-40B4-BE49-F238E27FC236}">
                <a16:creationId xmlns:a16="http://schemas.microsoft.com/office/drawing/2014/main" id="{CE922E94-88E9-4669-8D68-632F790C87E7}"/>
              </a:ext>
            </a:extLst>
          </p:cNvPr>
          <p:cNvSpPr txBox="1">
            <a:spLocks noChangeArrowheads="1"/>
          </p:cNvSpPr>
          <p:nvPr/>
        </p:nvSpPr>
        <p:spPr bwMode="auto">
          <a:xfrm>
            <a:off x="2057400" y="15240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数据对象</a:t>
            </a:r>
            <a:r>
              <a:rPr lang="en-US" altLang="zh-CN" sz="2800">
                <a:solidFill>
                  <a:srgbClr val="F42212"/>
                </a:solidFill>
              </a:rPr>
              <a:t>D</a:t>
            </a:r>
            <a:r>
              <a:rPr lang="zh-CN" altLang="en-US" sz="2800"/>
              <a:t>：一个集合，该集合中的所有元素具有相同的特性。 </a:t>
            </a:r>
          </a:p>
        </p:txBody>
      </p:sp>
      <p:sp>
        <p:nvSpPr>
          <p:cNvPr id="13316" name="Text Box 4">
            <a:extLst>
              <a:ext uri="{FF2B5EF4-FFF2-40B4-BE49-F238E27FC236}">
                <a16:creationId xmlns:a16="http://schemas.microsoft.com/office/drawing/2014/main" id="{C83BFA75-8062-48A3-B4D7-78534F4E1002}"/>
              </a:ext>
            </a:extLst>
          </p:cNvPr>
          <p:cNvSpPr txBox="1">
            <a:spLocks noChangeArrowheads="1"/>
          </p:cNvSpPr>
          <p:nvPr/>
        </p:nvSpPr>
        <p:spPr bwMode="auto">
          <a:xfrm>
            <a:off x="2057400" y="25146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数据关系</a:t>
            </a:r>
            <a:r>
              <a:rPr lang="en-US" altLang="zh-CN" sz="2800">
                <a:solidFill>
                  <a:srgbClr val="F42212"/>
                </a:solidFill>
              </a:rPr>
              <a:t>R</a:t>
            </a:r>
            <a:r>
              <a:rPr lang="zh-CN" altLang="en-US" sz="2800"/>
              <a:t>：若</a:t>
            </a:r>
            <a:r>
              <a:rPr lang="en-US" altLang="zh-CN" sz="2800"/>
              <a:t>D</a:t>
            </a:r>
            <a:r>
              <a:rPr lang="zh-CN" altLang="en-US" sz="2800"/>
              <a:t>为空集，则为空树。若</a:t>
            </a:r>
            <a:r>
              <a:rPr lang="en-US" altLang="zh-CN" sz="2800"/>
              <a:t>D</a:t>
            </a:r>
            <a:r>
              <a:rPr lang="zh-CN" altLang="en-US" sz="2800"/>
              <a:t>中仅含有一个数据元素，则</a:t>
            </a:r>
            <a:r>
              <a:rPr lang="en-US" altLang="zh-CN" sz="2800"/>
              <a:t>R</a:t>
            </a:r>
            <a:r>
              <a:rPr lang="zh-CN" altLang="en-US" sz="2800"/>
              <a:t>为空集，否则</a:t>
            </a:r>
            <a:r>
              <a:rPr lang="en-US" altLang="zh-CN" sz="2800"/>
              <a:t>R={H}</a:t>
            </a:r>
            <a:r>
              <a:rPr lang="zh-CN" altLang="en-US" sz="2800"/>
              <a:t>，</a:t>
            </a:r>
            <a:r>
              <a:rPr lang="en-US" altLang="zh-CN" sz="2800"/>
              <a:t>H</a:t>
            </a:r>
            <a:r>
              <a:rPr lang="zh-CN" altLang="en-US" sz="2800"/>
              <a:t>是如下的二元关系： </a:t>
            </a:r>
          </a:p>
        </p:txBody>
      </p:sp>
      <p:sp>
        <p:nvSpPr>
          <p:cNvPr id="13317" name="Text Box 5">
            <a:extLst>
              <a:ext uri="{FF2B5EF4-FFF2-40B4-BE49-F238E27FC236}">
                <a16:creationId xmlns:a16="http://schemas.microsoft.com/office/drawing/2014/main" id="{E7390995-EAC5-4A18-8792-5AE9A55CF53A}"/>
              </a:ext>
            </a:extLst>
          </p:cNvPr>
          <p:cNvSpPr txBox="1">
            <a:spLocks noChangeArrowheads="1"/>
          </p:cNvSpPr>
          <p:nvPr/>
        </p:nvSpPr>
        <p:spPr bwMode="auto">
          <a:xfrm>
            <a:off x="2057400" y="39624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 </a:t>
            </a:r>
            <a:r>
              <a:rPr lang="zh-CN" altLang="en-US" sz="2800"/>
              <a:t>在</a:t>
            </a:r>
            <a:r>
              <a:rPr lang="en-US" altLang="zh-CN" sz="2800"/>
              <a:t>D</a:t>
            </a:r>
            <a:r>
              <a:rPr lang="zh-CN" altLang="en-US" sz="2800"/>
              <a:t>中存在唯一的称为根的数据元素</a:t>
            </a:r>
            <a:r>
              <a:rPr lang="en-US" altLang="zh-CN" sz="2800"/>
              <a:t>root</a:t>
            </a:r>
            <a:r>
              <a:rPr lang="zh-CN" altLang="en-US" sz="2800"/>
              <a:t>，它在关系</a:t>
            </a:r>
            <a:r>
              <a:rPr lang="en-US" altLang="zh-CN" sz="2800"/>
              <a:t>H</a:t>
            </a:r>
            <a:r>
              <a:rPr lang="zh-CN" altLang="en-US" sz="2800"/>
              <a:t>下没有前驱。 </a:t>
            </a:r>
          </a:p>
        </p:txBody>
      </p:sp>
      <p:sp>
        <p:nvSpPr>
          <p:cNvPr id="13318" name="Text Box 6">
            <a:extLst>
              <a:ext uri="{FF2B5EF4-FFF2-40B4-BE49-F238E27FC236}">
                <a16:creationId xmlns:a16="http://schemas.microsoft.com/office/drawing/2014/main" id="{6D36AA46-73B7-476F-826F-D466334B64E6}"/>
              </a:ext>
            </a:extLst>
          </p:cNvPr>
          <p:cNvSpPr txBox="1">
            <a:spLocks noChangeArrowheads="1"/>
          </p:cNvSpPr>
          <p:nvPr/>
        </p:nvSpPr>
        <p:spPr bwMode="auto">
          <a:xfrm>
            <a:off x="2057400" y="51054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除</a:t>
            </a:r>
            <a:r>
              <a:rPr lang="en-US" altLang="zh-CN" sz="2800"/>
              <a:t>root</a:t>
            </a:r>
            <a:r>
              <a:rPr lang="zh-CN" altLang="en-US" sz="2800"/>
              <a:t>以外，</a:t>
            </a:r>
            <a:r>
              <a:rPr lang="en-US" altLang="zh-CN" sz="2800"/>
              <a:t>D</a:t>
            </a:r>
            <a:r>
              <a:rPr lang="zh-CN" altLang="en-US" sz="2800"/>
              <a:t>中每个结点在关系</a:t>
            </a:r>
            <a:r>
              <a:rPr lang="en-US" altLang="zh-CN" sz="2800"/>
              <a:t>H</a:t>
            </a:r>
            <a:r>
              <a:rPr lang="zh-CN" altLang="en-US" sz="2800"/>
              <a:t>下都有且仅有一个前驱。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109BFFD1-620D-4BF2-A8E5-936873AB8846}"/>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a:t>
            </a:r>
            <a:r>
              <a:rPr lang="zh-CN" altLang="en-US" sz="2800"/>
              <a:t>）在中序线索树中找结点后继</a:t>
            </a:r>
          </a:p>
        </p:txBody>
      </p:sp>
      <p:sp>
        <p:nvSpPr>
          <p:cNvPr id="97283" name="Text Box 3">
            <a:extLst>
              <a:ext uri="{FF2B5EF4-FFF2-40B4-BE49-F238E27FC236}">
                <a16:creationId xmlns:a16="http://schemas.microsoft.com/office/drawing/2014/main" id="{52D6D38E-42D0-4FFF-AA18-62E5926A9A85}"/>
              </a:ext>
            </a:extLst>
          </p:cNvPr>
          <p:cNvSpPr txBox="1">
            <a:spLocks noChangeArrowheads="1"/>
          </p:cNvSpPr>
          <p:nvPr/>
        </p:nvSpPr>
        <p:spPr bwMode="auto">
          <a:xfrm>
            <a:off x="2133600" y="12954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对于结点</a:t>
            </a:r>
            <a:r>
              <a:rPr lang="en-US" altLang="zh-CN" sz="2800"/>
              <a:t>p</a:t>
            </a:r>
            <a:r>
              <a:rPr lang="zh-CN" altLang="en-US" sz="2800"/>
              <a:t>，若要找其后继结点，当</a:t>
            </a:r>
            <a:r>
              <a:rPr lang="en-US" altLang="zh-CN" sz="2800"/>
              <a:t>p-&gt;Rtag=1</a:t>
            </a:r>
            <a:r>
              <a:rPr lang="zh-CN" altLang="en-US" sz="2800"/>
              <a:t>时，</a:t>
            </a:r>
            <a:r>
              <a:rPr lang="en-US" altLang="zh-CN" sz="2800"/>
              <a:t>p-&gt;RChild</a:t>
            </a:r>
            <a:r>
              <a:rPr lang="zh-CN" altLang="en-US" sz="2800"/>
              <a:t>即为</a:t>
            </a:r>
            <a:r>
              <a:rPr lang="en-US" altLang="zh-CN" sz="2800"/>
              <a:t>p</a:t>
            </a:r>
            <a:r>
              <a:rPr lang="zh-CN" altLang="en-US" sz="2800"/>
              <a:t>的后继结点；当</a:t>
            </a:r>
            <a:r>
              <a:rPr lang="en-US" altLang="zh-CN" sz="2800"/>
              <a:t>p-&gt;Rtag=0</a:t>
            </a:r>
            <a:r>
              <a:rPr lang="zh-CN" altLang="en-US" sz="2800"/>
              <a:t>时，说明</a:t>
            </a:r>
            <a:r>
              <a:rPr lang="en-US" altLang="zh-CN" sz="2800"/>
              <a:t>p</a:t>
            </a:r>
            <a:r>
              <a:rPr lang="zh-CN" altLang="en-US" sz="2800"/>
              <a:t>有右子树，此时</a:t>
            </a:r>
            <a:r>
              <a:rPr lang="en-US" altLang="zh-CN" sz="2800"/>
              <a:t>p</a:t>
            </a:r>
            <a:r>
              <a:rPr lang="zh-CN" altLang="en-US" sz="2800"/>
              <a:t>的中序后继结点即为其右子树的“最左下端”的结点。</a:t>
            </a:r>
            <a:r>
              <a:rPr lang="zh-CN" altLang="en-US" sz="2800">
                <a:solidFill>
                  <a:srgbClr val="D842CD"/>
                </a:solidFill>
              </a:rPr>
              <a:t>其查找算法如下</a:t>
            </a:r>
            <a:r>
              <a:rPr lang="zh-CN" altLang="en-US" sz="2800"/>
              <a:t>： </a:t>
            </a:r>
          </a:p>
        </p:txBody>
      </p:sp>
      <p:sp>
        <p:nvSpPr>
          <p:cNvPr id="97284" name="Text Box 4">
            <a:extLst>
              <a:ext uri="{FF2B5EF4-FFF2-40B4-BE49-F238E27FC236}">
                <a16:creationId xmlns:a16="http://schemas.microsoft.com/office/drawing/2014/main" id="{2297CFD1-CA85-4952-9769-45AB9B64485D}"/>
              </a:ext>
            </a:extLst>
          </p:cNvPr>
          <p:cNvSpPr txBox="1">
            <a:spLocks noChangeArrowheads="1"/>
          </p:cNvSpPr>
          <p:nvPr/>
        </p:nvSpPr>
        <p:spPr bwMode="auto">
          <a:xfrm>
            <a:off x="2209800" y="3048001"/>
            <a:ext cx="83058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solidFill>
                  <a:srgbClr val="6C981E"/>
                </a:solidFill>
              </a:rPr>
              <a:t>void  InSucc(BiTNode * p, BiTNode * succ) </a:t>
            </a:r>
          </a:p>
          <a:p>
            <a:pPr algn="just">
              <a:spcBef>
                <a:spcPct val="50000"/>
              </a:spcBef>
            </a:pPr>
            <a:r>
              <a:rPr lang="en-US" altLang="zh-CN" sz="2000">
                <a:solidFill>
                  <a:srgbClr val="6C981E"/>
                </a:solidFill>
              </a:rPr>
              <a:t>/*</a:t>
            </a:r>
            <a:r>
              <a:rPr lang="zh-CN" altLang="en-US" sz="2000">
                <a:solidFill>
                  <a:srgbClr val="6C981E"/>
                </a:solidFill>
              </a:rPr>
              <a:t>在中序线索二叉树中查找</a:t>
            </a:r>
            <a:r>
              <a:rPr lang="en-US" altLang="zh-CN" sz="2000">
                <a:solidFill>
                  <a:srgbClr val="6C981E"/>
                </a:solidFill>
              </a:rPr>
              <a:t>p</a:t>
            </a:r>
            <a:r>
              <a:rPr lang="zh-CN" altLang="en-US" sz="2000">
                <a:solidFill>
                  <a:srgbClr val="6C981E"/>
                </a:solidFill>
              </a:rPr>
              <a:t>的后继结点，并用</a:t>
            </a:r>
            <a:r>
              <a:rPr lang="en-US" altLang="zh-CN" sz="2000">
                <a:solidFill>
                  <a:srgbClr val="6C981E"/>
                </a:solidFill>
              </a:rPr>
              <a:t>succ</a:t>
            </a:r>
            <a:r>
              <a:rPr lang="zh-CN" altLang="en-US" sz="2000">
                <a:solidFill>
                  <a:srgbClr val="6C981E"/>
                </a:solidFill>
              </a:rPr>
              <a:t>指针返回结果*</a:t>
            </a:r>
            <a:r>
              <a:rPr lang="en-US" altLang="zh-CN" sz="2000">
                <a:solidFill>
                  <a:srgbClr val="6C981E"/>
                </a:solidFill>
              </a:rPr>
              <a:t>/</a:t>
            </a:r>
          </a:p>
          <a:p>
            <a:pPr algn="just">
              <a:spcBef>
                <a:spcPct val="50000"/>
              </a:spcBef>
            </a:pPr>
            <a:r>
              <a:rPr lang="en-US" altLang="zh-CN" sz="2000">
                <a:solidFill>
                  <a:srgbClr val="6C981E"/>
                </a:solidFill>
              </a:rPr>
              <a:t>{ if (p-&gt;Rtag==1)  succ= p-&gt; RChild;  /*</a:t>
            </a:r>
            <a:r>
              <a:rPr lang="zh-CN" altLang="en-US" sz="2000">
                <a:solidFill>
                  <a:srgbClr val="6C981E"/>
                </a:solidFill>
              </a:rPr>
              <a:t>直接利用线索*</a:t>
            </a:r>
            <a:r>
              <a:rPr lang="en-US" altLang="zh-CN" sz="2000">
                <a:solidFill>
                  <a:srgbClr val="6C981E"/>
                </a:solidFill>
              </a:rPr>
              <a:t>/</a:t>
            </a:r>
          </a:p>
          <a:p>
            <a:pPr algn="just">
              <a:spcBef>
                <a:spcPct val="50000"/>
              </a:spcBef>
            </a:pPr>
            <a:r>
              <a:rPr lang="en-US" altLang="zh-CN" sz="2000">
                <a:solidFill>
                  <a:srgbClr val="6C981E"/>
                </a:solidFill>
              </a:rPr>
              <a:t> else { /*</a:t>
            </a:r>
            <a:r>
              <a:rPr lang="zh-CN" altLang="en-US" sz="2000">
                <a:solidFill>
                  <a:srgbClr val="6C981E"/>
                </a:solidFill>
              </a:rPr>
              <a:t>在</a:t>
            </a:r>
            <a:r>
              <a:rPr lang="en-US" altLang="zh-CN" sz="2000">
                <a:solidFill>
                  <a:srgbClr val="6C981E"/>
                </a:solidFill>
              </a:rPr>
              <a:t>p</a:t>
            </a:r>
            <a:r>
              <a:rPr lang="zh-CN" altLang="en-US" sz="2000">
                <a:solidFill>
                  <a:srgbClr val="6C981E"/>
                </a:solidFill>
              </a:rPr>
              <a:t>的右子树中查找“最左下端”结点*</a:t>
            </a:r>
            <a:r>
              <a:rPr lang="en-US" altLang="zh-CN" sz="2000">
                <a:solidFill>
                  <a:srgbClr val="6C981E"/>
                </a:solidFill>
              </a:rPr>
              <a:t>/</a:t>
            </a:r>
          </a:p>
          <a:p>
            <a:pPr algn="just">
              <a:spcBef>
                <a:spcPct val="50000"/>
              </a:spcBef>
            </a:pPr>
            <a:r>
              <a:rPr lang="en-US" altLang="zh-CN" sz="2000">
                <a:solidFill>
                  <a:srgbClr val="6C981E"/>
                </a:solidFill>
              </a:rPr>
              <a:t>for(q= p-&gt;RChild; q-&gt;Ltag==0 ;q=q-&gt;LChild );</a:t>
            </a:r>
          </a:p>
          <a:p>
            <a:pPr algn="just">
              <a:spcBef>
                <a:spcPct val="50000"/>
              </a:spcBef>
            </a:pPr>
            <a:r>
              <a:rPr lang="en-US" altLang="zh-CN" sz="2000">
                <a:solidFill>
                  <a:srgbClr val="6C981E"/>
                </a:solidFill>
              </a:rPr>
              <a:t>succ=q; </a:t>
            </a:r>
          </a:p>
          <a:p>
            <a:pPr>
              <a:spcBef>
                <a:spcPct val="50000"/>
              </a:spcBef>
            </a:pPr>
            <a:r>
              <a:rPr lang="en-US" altLang="zh-CN" sz="2000">
                <a:solidFill>
                  <a:srgbClr val="6C981E"/>
                </a:solidFill>
              </a:rPr>
              <a:t>             } </a:t>
            </a:r>
          </a:p>
          <a:p>
            <a:pPr>
              <a:spcBef>
                <a:spcPct val="50000"/>
              </a:spcBef>
            </a:pPr>
            <a:r>
              <a:rPr lang="en-US" altLang="zh-CN" sz="2000">
                <a:solidFill>
                  <a:srgbClr val="6C981E"/>
                </a:solidFill>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F1FAE6BE-E680-47A5-8376-1E7423FD2133}"/>
              </a:ext>
            </a:extLst>
          </p:cNvPr>
          <p:cNvSpPr txBox="1">
            <a:spLocks noChangeArrowheads="1"/>
          </p:cNvSpPr>
          <p:nvPr/>
        </p:nvSpPr>
        <p:spPr bwMode="auto">
          <a:xfrm>
            <a:off x="20574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4. </a:t>
            </a:r>
            <a:r>
              <a:rPr lang="zh-CN" altLang="en-US" sz="2800"/>
              <a:t>线索二叉树的插入、删除运算</a:t>
            </a:r>
          </a:p>
        </p:txBody>
      </p:sp>
      <p:sp>
        <p:nvSpPr>
          <p:cNvPr id="69635" name="Text Box 3">
            <a:extLst>
              <a:ext uri="{FF2B5EF4-FFF2-40B4-BE49-F238E27FC236}">
                <a16:creationId xmlns:a16="http://schemas.microsoft.com/office/drawing/2014/main" id="{E7E03EF2-08A4-447D-ACFA-6108553FE3AA}"/>
              </a:ext>
            </a:extLst>
          </p:cNvPr>
          <p:cNvSpPr txBox="1">
            <a:spLocks noChangeArrowheads="1"/>
          </p:cNvSpPr>
          <p:nvPr/>
        </p:nvSpPr>
        <p:spPr bwMode="auto">
          <a:xfrm>
            <a:off x="2133600" y="1524001"/>
            <a:ext cx="8229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a:latin typeface="宋体" panose="02010600030101010101" pitchFamily="2" charset="-122"/>
              </a:rPr>
              <a:t>    </a:t>
            </a:r>
            <a:r>
              <a:rPr lang="zh-CN" altLang="en-US" sz="2800">
                <a:latin typeface="宋体" panose="02010600030101010101" pitchFamily="2" charset="-122"/>
              </a:rPr>
              <a:t>二叉树加上线索之后，当插入或删除一结点时，可能会破坏原树的线索。所以在线索二叉树中插入或删除结点的难点在于：插入一个结点后，仍要保持正确的线索。</a:t>
            </a:r>
            <a:endParaRPr lang="zh-CN" altLang="en-US" sz="2800"/>
          </a:p>
        </p:txBody>
      </p:sp>
      <p:sp>
        <p:nvSpPr>
          <p:cNvPr id="69636" name="Text Box 4">
            <a:extLst>
              <a:ext uri="{FF2B5EF4-FFF2-40B4-BE49-F238E27FC236}">
                <a16:creationId xmlns:a16="http://schemas.microsoft.com/office/drawing/2014/main" id="{94127FA0-EE3F-4932-9164-892E0435B66A}"/>
              </a:ext>
            </a:extLst>
          </p:cNvPr>
          <p:cNvSpPr txBox="1">
            <a:spLocks noChangeArrowheads="1"/>
          </p:cNvSpPr>
          <p:nvPr/>
        </p:nvSpPr>
        <p:spPr bwMode="auto">
          <a:xfrm>
            <a:off x="2209800" y="4114801"/>
            <a:ext cx="8153400" cy="120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a:latin typeface="宋体" panose="02010600030101010101" pitchFamily="2" charset="-122"/>
              </a:rPr>
              <a:t>    </a:t>
            </a:r>
            <a:r>
              <a:rPr lang="zh-CN" altLang="en-US" sz="2800">
                <a:latin typeface="宋体" panose="02010600030101010101" pitchFamily="2" charset="-122"/>
              </a:rPr>
              <a:t>我们主要以</a:t>
            </a:r>
            <a:r>
              <a:rPr lang="zh-CN" altLang="en-US" sz="2800">
                <a:solidFill>
                  <a:srgbClr val="D842CD"/>
                </a:solidFill>
                <a:latin typeface="宋体" panose="02010600030101010101" pitchFamily="2" charset="-122"/>
              </a:rPr>
              <a:t>中序线索二叉树</a:t>
            </a:r>
            <a:r>
              <a:rPr lang="zh-CN" altLang="en-US" sz="2800">
                <a:latin typeface="宋体" panose="02010600030101010101" pitchFamily="2" charset="-122"/>
              </a:rPr>
              <a:t>为例，说明线索二叉树的插入和删除运算。</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0445F661-7F47-49E6-84D9-81681084C71F}"/>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a:t>
            </a:r>
            <a:r>
              <a:rPr lang="zh-CN" altLang="en-US" sz="2800"/>
              <a:t>）插入结点运算</a:t>
            </a:r>
          </a:p>
        </p:txBody>
      </p:sp>
      <p:sp>
        <p:nvSpPr>
          <p:cNvPr id="70659" name="Text Box 3">
            <a:extLst>
              <a:ext uri="{FF2B5EF4-FFF2-40B4-BE49-F238E27FC236}">
                <a16:creationId xmlns:a16="http://schemas.microsoft.com/office/drawing/2014/main" id="{9618CE10-1BE5-4724-A38E-F1667B14B338}"/>
              </a:ext>
            </a:extLst>
          </p:cNvPr>
          <p:cNvSpPr txBox="1">
            <a:spLocks noChangeArrowheads="1"/>
          </p:cNvSpPr>
          <p:nvPr/>
        </p:nvSpPr>
        <p:spPr bwMode="auto">
          <a:xfrm>
            <a:off x="2133600" y="1676400"/>
            <a:ext cx="83058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在中序线索二叉树中插入结点可分为两种情况：</a:t>
            </a:r>
          </a:p>
          <a:p>
            <a:pPr>
              <a:spcBef>
                <a:spcPct val="50000"/>
              </a:spcBef>
            </a:pPr>
            <a:r>
              <a:rPr lang="zh-CN" altLang="en-US" sz="2800"/>
              <a:t>第一种：将</a:t>
            </a:r>
            <a:r>
              <a:rPr lang="zh-CN" altLang="en-US" sz="2800">
                <a:latin typeface="宋体" panose="02010600030101010101" pitchFamily="2" charset="-122"/>
              </a:rPr>
              <a:t>新的结点插入到二叉树中，作某结点的左孩子；</a:t>
            </a:r>
            <a:r>
              <a:rPr lang="zh-CN" altLang="en-US" sz="2800"/>
              <a:t> </a:t>
            </a:r>
          </a:p>
          <a:p>
            <a:pPr>
              <a:spcBef>
                <a:spcPct val="50000"/>
              </a:spcBef>
            </a:pPr>
            <a:r>
              <a:rPr lang="zh-CN" altLang="en-US" sz="2800"/>
              <a:t>第二种：</a:t>
            </a:r>
            <a:r>
              <a:rPr lang="zh-CN" altLang="en-US" sz="2800">
                <a:latin typeface="宋体" panose="02010600030101010101" pitchFamily="2" charset="-122"/>
              </a:rPr>
              <a:t>将新的结点插入到二叉树中，作某结点的右孩子。</a:t>
            </a:r>
            <a:r>
              <a:rPr lang="zh-CN" altLang="en-US" sz="2800"/>
              <a:t> </a:t>
            </a:r>
          </a:p>
        </p:txBody>
      </p:sp>
      <p:sp>
        <p:nvSpPr>
          <p:cNvPr id="70660" name="Text Box 4">
            <a:extLst>
              <a:ext uri="{FF2B5EF4-FFF2-40B4-BE49-F238E27FC236}">
                <a16:creationId xmlns:a16="http://schemas.microsoft.com/office/drawing/2014/main" id="{4C8C4BFD-0C99-45D9-9AF3-B64AA1342520}"/>
              </a:ext>
            </a:extLst>
          </p:cNvPr>
          <p:cNvSpPr txBox="1">
            <a:spLocks noChangeArrowheads="1"/>
          </p:cNvSpPr>
          <p:nvPr/>
        </p:nvSpPr>
        <p:spPr bwMode="auto">
          <a:xfrm>
            <a:off x="2133600" y="43434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我们仅讨论后一种情况。</a:t>
            </a:r>
          </a:p>
        </p:txBody>
      </p:sp>
      <p:sp>
        <p:nvSpPr>
          <p:cNvPr id="70661" name="Text Box 5">
            <a:extLst>
              <a:ext uri="{FF2B5EF4-FFF2-40B4-BE49-F238E27FC236}">
                <a16:creationId xmlns:a16="http://schemas.microsoft.com/office/drawing/2014/main" id="{3F815263-60D3-49C1-B3FB-F924F36999D6}"/>
              </a:ext>
            </a:extLst>
          </p:cNvPr>
          <p:cNvSpPr txBox="1">
            <a:spLocks noChangeArrowheads="1"/>
          </p:cNvSpPr>
          <p:nvPr/>
        </p:nvSpPr>
        <p:spPr bwMode="auto">
          <a:xfrm>
            <a:off x="2209800" y="50292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InsNode(BiTNode * p, BiTNode * r)</a:t>
            </a:r>
            <a:r>
              <a:rPr lang="zh-CN" altLang="en-US" sz="2800">
                <a:latin typeface="宋体" panose="02010600030101010101" pitchFamily="2" charset="-122"/>
              </a:rPr>
              <a:t>表示在线索二叉树中插入</a:t>
            </a:r>
            <a:r>
              <a:rPr lang="en-US" altLang="zh-CN" sz="2800"/>
              <a:t>r</a:t>
            </a:r>
            <a:r>
              <a:rPr lang="zh-CN" altLang="en-US" sz="2800">
                <a:latin typeface="宋体" panose="02010600030101010101" pitchFamily="2" charset="-122"/>
              </a:rPr>
              <a:t>所指向的结点，做</a:t>
            </a:r>
            <a:r>
              <a:rPr lang="en-US" altLang="zh-CN" sz="2800"/>
              <a:t>p</a:t>
            </a:r>
            <a:r>
              <a:rPr lang="zh-CN" altLang="en-US" sz="2800">
                <a:latin typeface="宋体" panose="02010600030101010101" pitchFamily="2" charset="-122"/>
              </a:rPr>
              <a:t>所指结点的右孩子。</a:t>
            </a:r>
            <a:r>
              <a:rPr lang="zh-CN" altLang="en-US" sz="2800"/>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6C63DFF4-F361-487C-B2B6-CA6627DB9C8F}"/>
              </a:ext>
            </a:extLst>
          </p:cNvPr>
          <p:cNvSpPr txBox="1">
            <a:spLocks noChangeArrowheads="1"/>
          </p:cNvSpPr>
          <p:nvPr/>
        </p:nvSpPr>
        <p:spPr bwMode="auto">
          <a:xfrm>
            <a:off x="2133600" y="9906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）若结点</a:t>
            </a:r>
            <a:r>
              <a:rPr lang="en-US" altLang="zh-CN" sz="2800"/>
              <a:t>p</a:t>
            </a:r>
            <a:r>
              <a:rPr lang="zh-CN" altLang="en-US" sz="2800">
                <a:latin typeface="宋体" panose="02010600030101010101" pitchFamily="2" charset="-122"/>
              </a:rPr>
              <a:t>的右孩子为空，则插入结点</a:t>
            </a:r>
            <a:r>
              <a:rPr lang="en-US" altLang="zh-CN" sz="2800"/>
              <a:t>r</a:t>
            </a:r>
            <a:r>
              <a:rPr lang="zh-CN" altLang="en-US" sz="2800">
                <a:latin typeface="宋体" panose="02010600030101010101" pitchFamily="2" charset="-122"/>
              </a:rPr>
              <a:t>的过程很简单。原来</a:t>
            </a:r>
            <a:r>
              <a:rPr lang="en-US" altLang="zh-CN" sz="2800"/>
              <a:t>p</a:t>
            </a:r>
            <a:r>
              <a:rPr lang="zh-CN" altLang="en-US" sz="2800">
                <a:latin typeface="宋体" panose="02010600030101010101" pitchFamily="2" charset="-122"/>
              </a:rPr>
              <a:t>的后继变为</a:t>
            </a:r>
            <a:r>
              <a:rPr lang="en-US" altLang="zh-CN" sz="2800"/>
              <a:t>r</a:t>
            </a:r>
            <a:r>
              <a:rPr lang="zh-CN" altLang="en-US" sz="2800">
                <a:latin typeface="宋体" panose="02010600030101010101" pitchFamily="2" charset="-122"/>
              </a:rPr>
              <a:t>的后继，结点</a:t>
            </a:r>
            <a:r>
              <a:rPr lang="en-US" altLang="zh-CN" sz="2800"/>
              <a:t>p</a:t>
            </a:r>
            <a:r>
              <a:rPr lang="zh-CN" altLang="en-US" sz="2800">
                <a:latin typeface="宋体" panose="02010600030101010101" pitchFamily="2" charset="-122"/>
              </a:rPr>
              <a:t>变为</a:t>
            </a:r>
            <a:r>
              <a:rPr lang="en-US" altLang="zh-CN" sz="2800"/>
              <a:t>r</a:t>
            </a:r>
            <a:r>
              <a:rPr lang="zh-CN" altLang="en-US" sz="2800">
                <a:latin typeface="宋体" panose="02010600030101010101" pitchFamily="2" charset="-122"/>
              </a:rPr>
              <a:t>的前驱，结点</a:t>
            </a:r>
            <a:r>
              <a:rPr lang="en-US" altLang="zh-CN" sz="2800"/>
              <a:t>r</a:t>
            </a:r>
            <a:r>
              <a:rPr lang="zh-CN" altLang="en-US" sz="2800">
                <a:latin typeface="宋体" panose="02010600030101010101" pitchFamily="2" charset="-122"/>
              </a:rPr>
              <a:t>成为</a:t>
            </a:r>
            <a:r>
              <a:rPr lang="en-US" altLang="zh-CN" sz="2800"/>
              <a:t>p</a:t>
            </a:r>
            <a:r>
              <a:rPr lang="zh-CN" altLang="en-US" sz="2800">
                <a:latin typeface="宋体" panose="02010600030101010101" pitchFamily="2" charset="-122"/>
              </a:rPr>
              <a:t>的右孩子。结点</a:t>
            </a:r>
            <a:r>
              <a:rPr lang="en-US" altLang="zh-CN" sz="2800"/>
              <a:t>r</a:t>
            </a:r>
            <a:r>
              <a:rPr lang="zh-CN" altLang="en-US" sz="2800">
                <a:latin typeface="宋体" panose="02010600030101010101" pitchFamily="2" charset="-122"/>
              </a:rPr>
              <a:t>的插入对</a:t>
            </a:r>
            <a:r>
              <a:rPr lang="en-US" altLang="zh-CN" sz="2800"/>
              <a:t>p</a:t>
            </a:r>
            <a:r>
              <a:rPr lang="zh-CN" altLang="en-US" sz="2800">
                <a:latin typeface="宋体" panose="02010600030101010101" pitchFamily="2" charset="-122"/>
              </a:rPr>
              <a:t>原来的后继结点没有任何的影响。</a:t>
            </a:r>
            <a:r>
              <a:rPr lang="zh-CN" altLang="en-US" sz="2800"/>
              <a:t> </a:t>
            </a:r>
          </a:p>
        </p:txBody>
      </p:sp>
      <p:grpSp>
        <p:nvGrpSpPr>
          <p:cNvPr id="71764" name="Group 84">
            <a:extLst>
              <a:ext uri="{FF2B5EF4-FFF2-40B4-BE49-F238E27FC236}">
                <a16:creationId xmlns:a16="http://schemas.microsoft.com/office/drawing/2014/main" id="{B578AD98-3492-4043-B76D-13B0F3E2FA0E}"/>
              </a:ext>
            </a:extLst>
          </p:cNvPr>
          <p:cNvGrpSpPr>
            <a:grpSpLocks/>
          </p:cNvGrpSpPr>
          <p:nvPr/>
        </p:nvGrpSpPr>
        <p:grpSpPr bwMode="auto">
          <a:xfrm>
            <a:off x="3352800" y="3352800"/>
            <a:ext cx="2514600" cy="2514600"/>
            <a:chOff x="768" y="1968"/>
            <a:chExt cx="1584" cy="1584"/>
          </a:xfrm>
        </p:grpSpPr>
        <p:sp>
          <p:nvSpPr>
            <p:cNvPr id="71683" name="Oval 3">
              <a:extLst>
                <a:ext uri="{FF2B5EF4-FFF2-40B4-BE49-F238E27FC236}">
                  <a16:creationId xmlns:a16="http://schemas.microsoft.com/office/drawing/2014/main" id="{BA479BBC-E1B5-4C4B-B75E-B47F2F107A8E}"/>
                </a:ext>
              </a:extLst>
            </p:cNvPr>
            <p:cNvSpPr>
              <a:spLocks noChangeArrowheads="1"/>
            </p:cNvSpPr>
            <p:nvPr/>
          </p:nvSpPr>
          <p:spPr bwMode="auto">
            <a:xfrm>
              <a:off x="1440" y="196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4" name="Oval 4">
              <a:extLst>
                <a:ext uri="{FF2B5EF4-FFF2-40B4-BE49-F238E27FC236}">
                  <a16:creationId xmlns:a16="http://schemas.microsoft.com/office/drawing/2014/main" id="{B7ACE498-E65D-4A0B-9C1F-BBF59EEB7D27}"/>
                </a:ext>
              </a:extLst>
            </p:cNvPr>
            <p:cNvSpPr>
              <a:spLocks noChangeArrowheads="1"/>
            </p:cNvSpPr>
            <p:nvPr/>
          </p:nvSpPr>
          <p:spPr bwMode="auto">
            <a:xfrm>
              <a:off x="1104" y="235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5" name="Oval 5">
              <a:extLst>
                <a:ext uri="{FF2B5EF4-FFF2-40B4-BE49-F238E27FC236}">
                  <a16:creationId xmlns:a16="http://schemas.microsoft.com/office/drawing/2014/main" id="{5E9F89BA-2D65-4919-BDB4-FFC76C7F2923}"/>
                </a:ext>
              </a:extLst>
            </p:cNvPr>
            <p:cNvSpPr>
              <a:spLocks noChangeArrowheads="1"/>
            </p:cNvSpPr>
            <p:nvPr/>
          </p:nvSpPr>
          <p:spPr bwMode="auto">
            <a:xfrm>
              <a:off x="768"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6" name="Oval 6">
              <a:extLst>
                <a:ext uri="{FF2B5EF4-FFF2-40B4-BE49-F238E27FC236}">
                  <a16:creationId xmlns:a16="http://schemas.microsoft.com/office/drawing/2014/main" id="{E83E132C-DB72-428C-BE2F-25FC6E04B089}"/>
                </a:ext>
              </a:extLst>
            </p:cNvPr>
            <p:cNvSpPr>
              <a:spLocks noChangeArrowheads="1"/>
            </p:cNvSpPr>
            <p:nvPr/>
          </p:nvSpPr>
          <p:spPr bwMode="auto">
            <a:xfrm>
              <a:off x="1344" y="28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7" name="Oval 7">
              <a:extLst>
                <a:ext uri="{FF2B5EF4-FFF2-40B4-BE49-F238E27FC236}">
                  <a16:creationId xmlns:a16="http://schemas.microsoft.com/office/drawing/2014/main" id="{D7A978D2-F0AF-4C72-BADB-8C69903D01E9}"/>
                </a:ext>
              </a:extLst>
            </p:cNvPr>
            <p:cNvSpPr>
              <a:spLocks noChangeArrowheads="1"/>
            </p:cNvSpPr>
            <p:nvPr/>
          </p:nvSpPr>
          <p:spPr bwMode="auto">
            <a:xfrm>
              <a:off x="1008"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8" name="Oval 8">
              <a:extLst>
                <a:ext uri="{FF2B5EF4-FFF2-40B4-BE49-F238E27FC236}">
                  <a16:creationId xmlns:a16="http://schemas.microsoft.com/office/drawing/2014/main" id="{92234723-C5B0-4807-A38F-737CE102295C}"/>
                </a:ext>
              </a:extLst>
            </p:cNvPr>
            <p:cNvSpPr>
              <a:spLocks noChangeArrowheads="1"/>
            </p:cNvSpPr>
            <p:nvPr/>
          </p:nvSpPr>
          <p:spPr bwMode="auto">
            <a:xfrm>
              <a:off x="1584" y="33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9" name="Line 9">
              <a:extLst>
                <a:ext uri="{FF2B5EF4-FFF2-40B4-BE49-F238E27FC236}">
                  <a16:creationId xmlns:a16="http://schemas.microsoft.com/office/drawing/2014/main" id="{38785077-0F86-47D5-88C3-85E5234D02E6}"/>
                </a:ext>
              </a:extLst>
            </p:cNvPr>
            <p:cNvSpPr>
              <a:spLocks noChangeShapeType="1"/>
            </p:cNvSpPr>
            <p:nvPr/>
          </p:nvSpPr>
          <p:spPr bwMode="auto">
            <a:xfrm flipH="1">
              <a:off x="1296" y="216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0" name="Line 10">
              <a:extLst>
                <a:ext uri="{FF2B5EF4-FFF2-40B4-BE49-F238E27FC236}">
                  <a16:creationId xmlns:a16="http://schemas.microsoft.com/office/drawing/2014/main" id="{5D08F79A-9E03-434B-AA4C-D272526C6486}"/>
                </a:ext>
              </a:extLst>
            </p:cNvPr>
            <p:cNvSpPr>
              <a:spLocks noChangeShapeType="1"/>
            </p:cNvSpPr>
            <p:nvPr/>
          </p:nvSpPr>
          <p:spPr bwMode="auto">
            <a:xfrm flipH="1">
              <a:off x="960" y="254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1" name="Line 11">
              <a:extLst>
                <a:ext uri="{FF2B5EF4-FFF2-40B4-BE49-F238E27FC236}">
                  <a16:creationId xmlns:a16="http://schemas.microsoft.com/office/drawing/2014/main" id="{4CC49199-D925-469E-AA8D-D5A79DF83E5D}"/>
                </a:ext>
              </a:extLst>
            </p:cNvPr>
            <p:cNvSpPr>
              <a:spLocks noChangeShapeType="1"/>
            </p:cNvSpPr>
            <p:nvPr/>
          </p:nvSpPr>
          <p:spPr bwMode="auto">
            <a:xfrm>
              <a:off x="1296" y="2592"/>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2" name="Line 12">
              <a:extLst>
                <a:ext uri="{FF2B5EF4-FFF2-40B4-BE49-F238E27FC236}">
                  <a16:creationId xmlns:a16="http://schemas.microsoft.com/office/drawing/2014/main" id="{976637E3-8BB5-4A7A-96B4-1205F259DE68}"/>
                </a:ext>
              </a:extLst>
            </p:cNvPr>
            <p:cNvSpPr>
              <a:spLocks noChangeShapeType="1"/>
            </p:cNvSpPr>
            <p:nvPr/>
          </p:nvSpPr>
          <p:spPr bwMode="auto">
            <a:xfrm flipH="1">
              <a:off x="1200" y="307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4" name="Freeform 34">
              <a:extLst>
                <a:ext uri="{FF2B5EF4-FFF2-40B4-BE49-F238E27FC236}">
                  <a16:creationId xmlns:a16="http://schemas.microsoft.com/office/drawing/2014/main" id="{A8C792B8-E42E-4DF1-9596-6FD610E9EFBA}"/>
                </a:ext>
              </a:extLst>
            </p:cNvPr>
            <p:cNvSpPr>
              <a:spLocks/>
            </p:cNvSpPr>
            <p:nvPr/>
          </p:nvSpPr>
          <p:spPr bwMode="auto">
            <a:xfrm>
              <a:off x="1584" y="2208"/>
              <a:ext cx="336" cy="864"/>
            </a:xfrm>
            <a:custGeom>
              <a:avLst/>
              <a:gdLst>
                <a:gd name="T0" fmla="*/ 44 w 279"/>
                <a:gd name="T1" fmla="*/ 615 h 695"/>
                <a:gd name="T2" fmla="*/ 120 w 279"/>
                <a:gd name="T3" fmla="*/ 675 h 695"/>
                <a:gd name="T4" fmla="*/ 254 w 279"/>
                <a:gd name="T5" fmla="*/ 675 h 695"/>
                <a:gd name="T6" fmla="*/ 270 w 279"/>
                <a:gd name="T7" fmla="*/ 555 h 695"/>
                <a:gd name="T8" fmla="*/ 210 w 279"/>
                <a:gd name="T9" fmla="*/ 405 h 695"/>
                <a:gd name="T10" fmla="*/ 0 w 279"/>
                <a:gd name="T11" fmla="*/ 0 h 695"/>
              </a:gdLst>
              <a:ahLst/>
              <a:cxnLst>
                <a:cxn ang="0">
                  <a:pos x="T0" y="T1"/>
                </a:cxn>
                <a:cxn ang="0">
                  <a:pos x="T2" y="T3"/>
                </a:cxn>
                <a:cxn ang="0">
                  <a:pos x="T4" y="T5"/>
                </a:cxn>
                <a:cxn ang="0">
                  <a:pos x="T6" y="T7"/>
                </a:cxn>
                <a:cxn ang="0">
                  <a:pos x="T8" y="T9"/>
                </a:cxn>
                <a:cxn ang="0">
                  <a:pos x="T10" y="T11"/>
                </a:cxn>
              </a:cxnLst>
              <a:rect l="0" t="0" r="r" b="b"/>
              <a:pathLst>
                <a:path w="279" h="695">
                  <a:moveTo>
                    <a:pt x="44" y="615"/>
                  </a:moveTo>
                  <a:cubicBezTo>
                    <a:pt x="64" y="640"/>
                    <a:pt x="85" y="665"/>
                    <a:pt x="120" y="675"/>
                  </a:cubicBezTo>
                  <a:cubicBezTo>
                    <a:pt x="155" y="685"/>
                    <a:pt x="229" y="695"/>
                    <a:pt x="254" y="675"/>
                  </a:cubicBezTo>
                  <a:cubicBezTo>
                    <a:pt x="279" y="655"/>
                    <a:pt x="277" y="600"/>
                    <a:pt x="270" y="555"/>
                  </a:cubicBezTo>
                  <a:cubicBezTo>
                    <a:pt x="263" y="510"/>
                    <a:pt x="255" y="498"/>
                    <a:pt x="210" y="405"/>
                  </a:cubicBezTo>
                  <a:cubicBezTo>
                    <a:pt x="165" y="312"/>
                    <a:pt x="82" y="156"/>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41" name="Line 61">
              <a:extLst>
                <a:ext uri="{FF2B5EF4-FFF2-40B4-BE49-F238E27FC236}">
                  <a16:creationId xmlns:a16="http://schemas.microsoft.com/office/drawing/2014/main" id="{D3E4ECB6-F7A0-41C3-A201-59202E0E0D81}"/>
                </a:ext>
              </a:extLst>
            </p:cNvPr>
            <p:cNvSpPr>
              <a:spLocks noChangeShapeType="1"/>
            </p:cNvSpPr>
            <p:nvPr/>
          </p:nvSpPr>
          <p:spPr bwMode="auto">
            <a:xfrm flipH="1">
              <a:off x="1584" y="2592"/>
              <a:ext cx="432"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42" name="Line 62">
              <a:extLst>
                <a:ext uri="{FF2B5EF4-FFF2-40B4-BE49-F238E27FC236}">
                  <a16:creationId xmlns:a16="http://schemas.microsoft.com/office/drawing/2014/main" id="{C87F8EDD-FCA7-4462-9B34-99C0DB7B817E}"/>
                </a:ext>
              </a:extLst>
            </p:cNvPr>
            <p:cNvSpPr>
              <a:spLocks noChangeShapeType="1"/>
            </p:cNvSpPr>
            <p:nvPr/>
          </p:nvSpPr>
          <p:spPr bwMode="auto">
            <a:xfrm flipH="1">
              <a:off x="1824" y="3216"/>
              <a:ext cx="192"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43" name="Text Box 63">
              <a:extLst>
                <a:ext uri="{FF2B5EF4-FFF2-40B4-BE49-F238E27FC236}">
                  <a16:creationId xmlns:a16="http://schemas.microsoft.com/office/drawing/2014/main" id="{5B1F0AA9-8ED7-4377-AD80-9A5606843DF5}"/>
                </a:ext>
              </a:extLst>
            </p:cNvPr>
            <p:cNvSpPr txBox="1">
              <a:spLocks noChangeArrowheads="1"/>
            </p:cNvSpPr>
            <p:nvPr/>
          </p:nvSpPr>
          <p:spPr bwMode="auto">
            <a:xfrm>
              <a:off x="2016"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p>
          </p:txBody>
        </p:sp>
        <p:sp>
          <p:nvSpPr>
            <p:cNvPr id="71744" name="Text Box 64">
              <a:extLst>
                <a:ext uri="{FF2B5EF4-FFF2-40B4-BE49-F238E27FC236}">
                  <a16:creationId xmlns:a16="http://schemas.microsoft.com/office/drawing/2014/main" id="{A976BC64-BC2E-4EA7-8D4E-9AD3ACCF801C}"/>
                </a:ext>
              </a:extLst>
            </p:cNvPr>
            <p:cNvSpPr txBox="1">
              <a:spLocks noChangeArrowheads="1"/>
            </p:cNvSpPr>
            <p:nvPr/>
          </p:nvSpPr>
          <p:spPr bwMode="auto">
            <a:xfrm>
              <a:off x="2016" y="30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a:t>
              </a:r>
            </a:p>
          </p:txBody>
        </p:sp>
      </p:grpSp>
      <p:grpSp>
        <p:nvGrpSpPr>
          <p:cNvPr id="71763" name="Group 83">
            <a:extLst>
              <a:ext uri="{FF2B5EF4-FFF2-40B4-BE49-F238E27FC236}">
                <a16:creationId xmlns:a16="http://schemas.microsoft.com/office/drawing/2014/main" id="{875898F7-633D-41D0-8CF8-9FDC5D4ED50E}"/>
              </a:ext>
            </a:extLst>
          </p:cNvPr>
          <p:cNvGrpSpPr>
            <a:grpSpLocks/>
          </p:cNvGrpSpPr>
          <p:nvPr/>
        </p:nvGrpSpPr>
        <p:grpSpPr bwMode="auto">
          <a:xfrm>
            <a:off x="6858000" y="3276600"/>
            <a:ext cx="2743200" cy="2667000"/>
            <a:chOff x="2832" y="1920"/>
            <a:chExt cx="1728" cy="1680"/>
          </a:xfrm>
        </p:grpSpPr>
        <p:sp>
          <p:nvSpPr>
            <p:cNvPr id="71737" name="Freeform 57">
              <a:extLst>
                <a:ext uri="{FF2B5EF4-FFF2-40B4-BE49-F238E27FC236}">
                  <a16:creationId xmlns:a16="http://schemas.microsoft.com/office/drawing/2014/main" id="{63F4F0A0-815C-4B3C-98A1-02FCEE636452}"/>
                </a:ext>
              </a:extLst>
            </p:cNvPr>
            <p:cNvSpPr>
              <a:spLocks/>
            </p:cNvSpPr>
            <p:nvPr/>
          </p:nvSpPr>
          <p:spPr bwMode="auto">
            <a:xfrm>
              <a:off x="3552" y="2976"/>
              <a:ext cx="158" cy="419"/>
            </a:xfrm>
            <a:custGeom>
              <a:avLst/>
              <a:gdLst>
                <a:gd name="T0" fmla="*/ 395 w 395"/>
                <a:gd name="T1" fmla="*/ 405 h 530"/>
                <a:gd name="T2" fmla="*/ 259 w 395"/>
                <a:gd name="T3" fmla="*/ 510 h 530"/>
                <a:gd name="T4" fmla="*/ 155 w 395"/>
                <a:gd name="T5" fmla="*/ 525 h 530"/>
                <a:gd name="T6" fmla="*/ 65 w 395"/>
                <a:gd name="T7" fmla="*/ 480 h 530"/>
                <a:gd name="T8" fmla="*/ 5 w 395"/>
                <a:gd name="T9" fmla="*/ 330 h 530"/>
                <a:gd name="T10" fmla="*/ 35 w 395"/>
                <a:gd name="T11" fmla="*/ 0 h 530"/>
              </a:gdLst>
              <a:ahLst/>
              <a:cxnLst>
                <a:cxn ang="0">
                  <a:pos x="T0" y="T1"/>
                </a:cxn>
                <a:cxn ang="0">
                  <a:pos x="T2" y="T3"/>
                </a:cxn>
                <a:cxn ang="0">
                  <a:pos x="T4" y="T5"/>
                </a:cxn>
                <a:cxn ang="0">
                  <a:pos x="T6" y="T7"/>
                </a:cxn>
                <a:cxn ang="0">
                  <a:pos x="T8" y="T9"/>
                </a:cxn>
                <a:cxn ang="0">
                  <a:pos x="T10" y="T11"/>
                </a:cxn>
              </a:cxnLst>
              <a:rect l="0" t="0" r="r" b="b"/>
              <a:pathLst>
                <a:path w="395" h="530">
                  <a:moveTo>
                    <a:pt x="395" y="405"/>
                  </a:moveTo>
                  <a:cubicBezTo>
                    <a:pt x="347" y="447"/>
                    <a:pt x="299" y="490"/>
                    <a:pt x="259" y="510"/>
                  </a:cubicBezTo>
                  <a:cubicBezTo>
                    <a:pt x="219" y="530"/>
                    <a:pt x="187" y="530"/>
                    <a:pt x="155" y="525"/>
                  </a:cubicBezTo>
                  <a:cubicBezTo>
                    <a:pt x="123" y="520"/>
                    <a:pt x="90" y="512"/>
                    <a:pt x="65" y="480"/>
                  </a:cubicBezTo>
                  <a:cubicBezTo>
                    <a:pt x="40" y="448"/>
                    <a:pt x="10" y="410"/>
                    <a:pt x="5" y="330"/>
                  </a:cubicBezTo>
                  <a:cubicBezTo>
                    <a:pt x="0" y="250"/>
                    <a:pt x="17" y="125"/>
                    <a:pt x="35"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38" name="Freeform 58">
              <a:extLst>
                <a:ext uri="{FF2B5EF4-FFF2-40B4-BE49-F238E27FC236}">
                  <a16:creationId xmlns:a16="http://schemas.microsoft.com/office/drawing/2014/main" id="{C6F40167-4B85-476F-AC81-69275111937B}"/>
                </a:ext>
              </a:extLst>
            </p:cNvPr>
            <p:cNvSpPr>
              <a:spLocks/>
            </p:cNvSpPr>
            <p:nvPr/>
          </p:nvSpPr>
          <p:spPr bwMode="auto">
            <a:xfrm>
              <a:off x="3744" y="2112"/>
              <a:ext cx="419" cy="1488"/>
            </a:xfrm>
            <a:custGeom>
              <a:avLst/>
              <a:gdLst>
                <a:gd name="T0" fmla="*/ 346 w 1046"/>
                <a:gd name="T1" fmla="*/ 1125 h 1350"/>
                <a:gd name="T2" fmla="*/ 496 w 1046"/>
                <a:gd name="T3" fmla="*/ 1290 h 1350"/>
                <a:gd name="T4" fmla="*/ 600 w 1046"/>
                <a:gd name="T5" fmla="*/ 1335 h 1350"/>
                <a:gd name="T6" fmla="*/ 886 w 1046"/>
                <a:gd name="T7" fmla="*/ 1200 h 1350"/>
                <a:gd name="T8" fmla="*/ 960 w 1046"/>
                <a:gd name="T9" fmla="*/ 900 h 1350"/>
                <a:gd name="T10" fmla="*/ 886 w 1046"/>
                <a:gd name="T11" fmla="*/ 645 h 1350"/>
                <a:gd name="T12" fmla="*/ 0 w 1046"/>
                <a:gd name="T13" fmla="*/ 0 h 1350"/>
              </a:gdLst>
              <a:ahLst/>
              <a:cxnLst>
                <a:cxn ang="0">
                  <a:pos x="T0" y="T1"/>
                </a:cxn>
                <a:cxn ang="0">
                  <a:pos x="T2" y="T3"/>
                </a:cxn>
                <a:cxn ang="0">
                  <a:pos x="T4" y="T5"/>
                </a:cxn>
                <a:cxn ang="0">
                  <a:pos x="T6" y="T7"/>
                </a:cxn>
                <a:cxn ang="0">
                  <a:pos x="T8" y="T9"/>
                </a:cxn>
                <a:cxn ang="0">
                  <a:pos x="T10" y="T11"/>
                </a:cxn>
                <a:cxn ang="0">
                  <a:pos x="T12" y="T13"/>
                </a:cxn>
              </a:cxnLst>
              <a:rect l="0" t="0" r="r" b="b"/>
              <a:pathLst>
                <a:path w="1046" h="1350">
                  <a:moveTo>
                    <a:pt x="346" y="1125"/>
                  </a:moveTo>
                  <a:cubicBezTo>
                    <a:pt x="400" y="1190"/>
                    <a:pt x="454" y="1255"/>
                    <a:pt x="496" y="1290"/>
                  </a:cubicBezTo>
                  <a:cubicBezTo>
                    <a:pt x="538" y="1325"/>
                    <a:pt x="535" y="1350"/>
                    <a:pt x="600" y="1335"/>
                  </a:cubicBezTo>
                  <a:cubicBezTo>
                    <a:pt x="665" y="1320"/>
                    <a:pt x="826" y="1272"/>
                    <a:pt x="886" y="1200"/>
                  </a:cubicBezTo>
                  <a:cubicBezTo>
                    <a:pt x="946" y="1128"/>
                    <a:pt x="960" y="992"/>
                    <a:pt x="960" y="900"/>
                  </a:cubicBezTo>
                  <a:cubicBezTo>
                    <a:pt x="960" y="808"/>
                    <a:pt x="1046" y="795"/>
                    <a:pt x="886" y="645"/>
                  </a:cubicBezTo>
                  <a:cubicBezTo>
                    <a:pt x="726" y="495"/>
                    <a:pt x="363" y="247"/>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47" name="Oval 67">
              <a:extLst>
                <a:ext uri="{FF2B5EF4-FFF2-40B4-BE49-F238E27FC236}">
                  <a16:creationId xmlns:a16="http://schemas.microsoft.com/office/drawing/2014/main" id="{808737B0-D9F6-428A-A4E4-FE687324AAA5}"/>
                </a:ext>
              </a:extLst>
            </p:cNvPr>
            <p:cNvSpPr>
              <a:spLocks noChangeArrowheads="1"/>
            </p:cNvSpPr>
            <p:nvPr/>
          </p:nvSpPr>
          <p:spPr bwMode="auto">
            <a:xfrm>
              <a:off x="3504" y="192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8" name="Oval 68">
              <a:extLst>
                <a:ext uri="{FF2B5EF4-FFF2-40B4-BE49-F238E27FC236}">
                  <a16:creationId xmlns:a16="http://schemas.microsoft.com/office/drawing/2014/main" id="{3925860D-8022-42A8-9965-602F32F727DB}"/>
                </a:ext>
              </a:extLst>
            </p:cNvPr>
            <p:cNvSpPr>
              <a:spLocks noChangeArrowheads="1"/>
            </p:cNvSpPr>
            <p:nvPr/>
          </p:nvSpPr>
          <p:spPr bwMode="auto">
            <a:xfrm>
              <a:off x="3168" y="23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9" name="Oval 69">
              <a:extLst>
                <a:ext uri="{FF2B5EF4-FFF2-40B4-BE49-F238E27FC236}">
                  <a16:creationId xmlns:a16="http://schemas.microsoft.com/office/drawing/2014/main" id="{C71C72BF-41CA-41CB-923D-B2FC7C71DD6A}"/>
                </a:ext>
              </a:extLst>
            </p:cNvPr>
            <p:cNvSpPr>
              <a:spLocks noChangeArrowheads="1"/>
            </p:cNvSpPr>
            <p:nvPr/>
          </p:nvSpPr>
          <p:spPr bwMode="auto">
            <a:xfrm>
              <a:off x="2832"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0" name="Oval 70">
              <a:extLst>
                <a:ext uri="{FF2B5EF4-FFF2-40B4-BE49-F238E27FC236}">
                  <a16:creationId xmlns:a16="http://schemas.microsoft.com/office/drawing/2014/main" id="{B34C5947-BB23-49F7-ADA8-EF59AEC63CDA}"/>
                </a:ext>
              </a:extLst>
            </p:cNvPr>
            <p:cNvSpPr>
              <a:spLocks noChangeArrowheads="1"/>
            </p:cNvSpPr>
            <p:nvPr/>
          </p:nvSpPr>
          <p:spPr bwMode="auto">
            <a:xfrm>
              <a:off x="3408"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1" name="Oval 71">
              <a:extLst>
                <a:ext uri="{FF2B5EF4-FFF2-40B4-BE49-F238E27FC236}">
                  <a16:creationId xmlns:a16="http://schemas.microsoft.com/office/drawing/2014/main" id="{778E4A39-8169-40EB-9F8D-FB997E13C5C3}"/>
                </a:ext>
              </a:extLst>
            </p:cNvPr>
            <p:cNvSpPr>
              <a:spLocks noChangeArrowheads="1"/>
            </p:cNvSpPr>
            <p:nvPr/>
          </p:nvSpPr>
          <p:spPr bwMode="auto">
            <a:xfrm>
              <a:off x="3072"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2" name="Oval 72">
              <a:extLst>
                <a:ext uri="{FF2B5EF4-FFF2-40B4-BE49-F238E27FC236}">
                  <a16:creationId xmlns:a16="http://schemas.microsoft.com/office/drawing/2014/main" id="{65CCC54E-F305-4311-953C-5595819657BA}"/>
                </a:ext>
              </a:extLst>
            </p:cNvPr>
            <p:cNvSpPr>
              <a:spLocks noChangeArrowheads="1"/>
            </p:cNvSpPr>
            <p:nvPr/>
          </p:nvSpPr>
          <p:spPr bwMode="auto">
            <a:xfrm>
              <a:off x="3648"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3" name="Line 73">
              <a:extLst>
                <a:ext uri="{FF2B5EF4-FFF2-40B4-BE49-F238E27FC236}">
                  <a16:creationId xmlns:a16="http://schemas.microsoft.com/office/drawing/2014/main" id="{ABEDF546-FAFA-46AB-BB3F-1D079FAC8FF7}"/>
                </a:ext>
              </a:extLst>
            </p:cNvPr>
            <p:cNvSpPr>
              <a:spLocks noChangeShapeType="1"/>
            </p:cNvSpPr>
            <p:nvPr/>
          </p:nvSpPr>
          <p:spPr bwMode="auto">
            <a:xfrm flipH="1">
              <a:off x="3360" y="211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4" name="Line 74">
              <a:extLst>
                <a:ext uri="{FF2B5EF4-FFF2-40B4-BE49-F238E27FC236}">
                  <a16:creationId xmlns:a16="http://schemas.microsoft.com/office/drawing/2014/main" id="{22A49B29-5D35-47D5-94F4-6A1CEB36DA8F}"/>
                </a:ext>
              </a:extLst>
            </p:cNvPr>
            <p:cNvSpPr>
              <a:spLocks noChangeShapeType="1"/>
            </p:cNvSpPr>
            <p:nvPr/>
          </p:nvSpPr>
          <p:spPr bwMode="auto">
            <a:xfrm flipH="1">
              <a:off x="3024" y="2496"/>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5" name="Line 75">
              <a:extLst>
                <a:ext uri="{FF2B5EF4-FFF2-40B4-BE49-F238E27FC236}">
                  <a16:creationId xmlns:a16="http://schemas.microsoft.com/office/drawing/2014/main" id="{4DD87265-910F-4FF2-882E-DF1F499437D3}"/>
                </a:ext>
              </a:extLst>
            </p:cNvPr>
            <p:cNvSpPr>
              <a:spLocks noChangeShapeType="1"/>
            </p:cNvSpPr>
            <p:nvPr/>
          </p:nvSpPr>
          <p:spPr bwMode="auto">
            <a:xfrm>
              <a:off x="3360" y="254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6" name="Line 76">
              <a:extLst>
                <a:ext uri="{FF2B5EF4-FFF2-40B4-BE49-F238E27FC236}">
                  <a16:creationId xmlns:a16="http://schemas.microsoft.com/office/drawing/2014/main" id="{D91D5040-9201-4B45-A3F5-048709B116B9}"/>
                </a:ext>
              </a:extLst>
            </p:cNvPr>
            <p:cNvSpPr>
              <a:spLocks noChangeShapeType="1"/>
            </p:cNvSpPr>
            <p:nvPr/>
          </p:nvSpPr>
          <p:spPr bwMode="auto">
            <a:xfrm flipH="1">
              <a:off x="3216" y="2976"/>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8" name="Line 78">
              <a:extLst>
                <a:ext uri="{FF2B5EF4-FFF2-40B4-BE49-F238E27FC236}">
                  <a16:creationId xmlns:a16="http://schemas.microsoft.com/office/drawing/2014/main" id="{7C9BC0FB-1D60-480A-92D4-93AEFA0ED1F7}"/>
                </a:ext>
              </a:extLst>
            </p:cNvPr>
            <p:cNvSpPr>
              <a:spLocks noChangeShapeType="1"/>
            </p:cNvSpPr>
            <p:nvPr/>
          </p:nvSpPr>
          <p:spPr bwMode="auto">
            <a:xfrm flipH="1">
              <a:off x="3648" y="2544"/>
              <a:ext cx="432"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9" name="Line 79">
              <a:extLst>
                <a:ext uri="{FF2B5EF4-FFF2-40B4-BE49-F238E27FC236}">
                  <a16:creationId xmlns:a16="http://schemas.microsoft.com/office/drawing/2014/main" id="{C3450326-0EF7-419B-BED0-3C8E3E254BD7}"/>
                </a:ext>
              </a:extLst>
            </p:cNvPr>
            <p:cNvSpPr>
              <a:spLocks noChangeShapeType="1"/>
            </p:cNvSpPr>
            <p:nvPr/>
          </p:nvSpPr>
          <p:spPr bwMode="auto">
            <a:xfrm flipH="1">
              <a:off x="3888" y="3120"/>
              <a:ext cx="336"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60" name="Text Box 80">
              <a:extLst>
                <a:ext uri="{FF2B5EF4-FFF2-40B4-BE49-F238E27FC236}">
                  <a16:creationId xmlns:a16="http://schemas.microsoft.com/office/drawing/2014/main" id="{910A3AAB-0144-49DE-9A65-FBA7E72A33B8}"/>
                </a:ext>
              </a:extLst>
            </p:cNvPr>
            <p:cNvSpPr txBox="1">
              <a:spLocks noChangeArrowheads="1"/>
            </p:cNvSpPr>
            <p:nvPr/>
          </p:nvSpPr>
          <p:spPr bwMode="auto">
            <a:xfrm>
              <a:off x="4080"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p>
          </p:txBody>
        </p:sp>
        <p:sp>
          <p:nvSpPr>
            <p:cNvPr id="71761" name="Text Box 81">
              <a:extLst>
                <a:ext uri="{FF2B5EF4-FFF2-40B4-BE49-F238E27FC236}">
                  <a16:creationId xmlns:a16="http://schemas.microsoft.com/office/drawing/2014/main" id="{19735823-FCD2-4237-B00D-C4EEAA3A9635}"/>
                </a:ext>
              </a:extLst>
            </p:cNvPr>
            <p:cNvSpPr txBox="1">
              <a:spLocks noChangeArrowheads="1"/>
            </p:cNvSpPr>
            <p:nvPr/>
          </p:nvSpPr>
          <p:spPr bwMode="auto">
            <a:xfrm>
              <a:off x="4224" y="29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a:t>
              </a:r>
            </a:p>
          </p:txBody>
        </p:sp>
        <p:sp>
          <p:nvSpPr>
            <p:cNvPr id="71762" name="Line 82">
              <a:extLst>
                <a:ext uri="{FF2B5EF4-FFF2-40B4-BE49-F238E27FC236}">
                  <a16:creationId xmlns:a16="http://schemas.microsoft.com/office/drawing/2014/main" id="{9128AB2F-F200-4E10-9B20-811154C64E21}"/>
                </a:ext>
              </a:extLst>
            </p:cNvPr>
            <p:cNvSpPr>
              <a:spLocks noChangeShapeType="1"/>
            </p:cNvSpPr>
            <p:nvPr/>
          </p:nvSpPr>
          <p:spPr bwMode="auto">
            <a:xfrm>
              <a:off x="3648" y="2976"/>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765" name="Text Box 85">
            <a:extLst>
              <a:ext uri="{FF2B5EF4-FFF2-40B4-BE49-F238E27FC236}">
                <a16:creationId xmlns:a16="http://schemas.microsoft.com/office/drawing/2014/main" id="{4C9FACC8-C0C9-4928-8F87-7412A12878F1}"/>
              </a:ext>
            </a:extLst>
          </p:cNvPr>
          <p:cNvSpPr txBox="1">
            <a:spLocks noChangeArrowheads="1"/>
          </p:cNvSpPr>
          <p:nvPr/>
        </p:nvSpPr>
        <p:spPr bwMode="auto">
          <a:xfrm>
            <a:off x="2133600" y="2819401"/>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结点的右孩子为空时的插入过程为：</a:t>
            </a:r>
          </a:p>
        </p:txBody>
      </p:sp>
      <p:sp>
        <p:nvSpPr>
          <p:cNvPr id="71766" name="Text Box 86">
            <a:extLst>
              <a:ext uri="{FF2B5EF4-FFF2-40B4-BE49-F238E27FC236}">
                <a16:creationId xmlns:a16="http://schemas.microsoft.com/office/drawing/2014/main" id="{4780D2AB-4610-420E-94E9-BB85ACD7C70C}"/>
              </a:ext>
            </a:extLst>
          </p:cNvPr>
          <p:cNvSpPr txBox="1">
            <a:spLocks noChangeArrowheads="1"/>
          </p:cNvSpPr>
          <p:nvPr/>
        </p:nvSpPr>
        <p:spPr bwMode="auto">
          <a:xfrm>
            <a:off x="3962400" y="6019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插入前</a:t>
            </a:r>
          </a:p>
        </p:txBody>
      </p:sp>
      <p:sp>
        <p:nvSpPr>
          <p:cNvPr id="71767" name="Text Box 87">
            <a:extLst>
              <a:ext uri="{FF2B5EF4-FFF2-40B4-BE49-F238E27FC236}">
                <a16:creationId xmlns:a16="http://schemas.microsoft.com/office/drawing/2014/main" id="{3EC25468-7D4F-4EA6-9A9F-1623452B3291}"/>
              </a:ext>
            </a:extLst>
          </p:cNvPr>
          <p:cNvSpPr txBox="1">
            <a:spLocks noChangeArrowheads="1"/>
          </p:cNvSpPr>
          <p:nvPr/>
        </p:nvSpPr>
        <p:spPr bwMode="auto">
          <a:xfrm>
            <a:off x="7467600" y="6019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插入后</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52BADA25-8A25-4685-A638-D9B6A7C24B07}"/>
              </a:ext>
            </a:extLst>
          </p:cNvPr>
          <p:cNvSpPr txBox="1">
            <a:spLocks noChangeArrowheads="1"/>
          </p:cNvSpPr>
          <p:nvPr/>
        </p:nvSpPr>
        <p:spPr bwMode="auto">
          <a:xfrm>
            <a:off x="2133600" y="914401"/>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2</a:t>
            </a:r>
            <a:r>
              <a:rPr lang="zh-CN" altLang="en-US" sz="2800"/>
              <a:t>）若</a:t>
            </a:r>
            <a:r>
              <a:rPr lang="en-US" altLang="zh-CN" sz="2800"/>
              <a:t>p</a:t>
            </a:r>
            <a:r>
              <a:rPr lang="zh-CN" altLang="en-US" sz="2800">
                <a:latin typeface="宋体" panose="02010600030101010101" pitchFamily="2" charset="-122"/>
              </a:rPr>
              <a:t>的右孩子不为空，则插入后，</a:t>
            </a:r>
            <a:r>
              <a:rPr lang="en-US" altLang="zh-CN" sz="2800"/>
              <a:t>p</a:t>
            </a:r>
            <a:r>
              <a:rPr lang="zh-CN" altLang="en-US" sz="2800">
                <a:latin typeface="宋体" panose="02010600030101010101" pitchFamily="2" charset="-122"/>
              </a:rPr>
              <a:t>的右孩子变为</a:t>
            </a:r>
            <a:r>
              <a:rPr lang="en-US" altLang="zh-CN" sz="2800"/>
              <a:t>r</a:t>
            </a:r>
            <a:r>
              <a:rPr lang="zh-CN" altLang="en-US" sz="2800">
                <a:latin typeface="宋体" panose="02010600030101010101" pitchFamily="2" charset="-122"/>
              </a:rPr>
              <a:t>的右孩子结点，</a:t>
            </a:r>
            <a:r>
              <a:rPr lang="en-US" altLang="zh-CN" sz="2800"/>
              <a:t>p</a:t>
            </a:r>
            <a:r>
              <a:rPr lang="zh-CN" altLang="en-US" sz="2800">
                <a:latin typeface="宋体" panose="02010600030101010101" pitchFamily="2" charset="-122"/>
              </a:rPr>
              <a:t>变为</a:t>
            </a:r>
            <a:r>
              <a:rPr lang="en-US" altLang="zh-CN" sz="2800"/>
              <a:t>r</a:t>
            </a:r>
            <a:r>
              <a:rPr lang="zh-CN" altLang="en-US" sz="2800">
                <a:latin typeface="宋体" panose="02010600030101010101" pitchFamily="2" charset="-122"/>
              </a:rPr>
              <a:t>的前驱结点，</a:t>
            </a:r>
            <a:r>
              <a:rPr lang="en-US" altLang="zh-CN" sz="2800"/>
              <a:t>r</a:t>
            </a:r>
            <a:r>
              <a:rPr lang="zh-CN" altLang="en-US" sz="2800">
                <a:latin typeface="宋体" panose="02010600030101010101" pitchFamily="2" charset="-122"/>
              </a:rPr>
              <a:t>变为</a:t>
            </a:r>
            <a:r>
              <a:rPr lang="en-US" altLang="zh-CN" sz="2800"/>
              <a:t>p</a:t>
            </a:r>
            <a:r>
              <a:rPr lang="zh-CN" altLang="en-US" sz="2800">
                <a:latin typeface="宋体" panose="02010600030101010101" pitchFamily="2" charset="-122"/>
              </a:rPr>
              <a:t>的右孩子结点。这时还需要</a:t>
            </a:r>
            <a:r>
              <a:rPr lang="zh-CN" altLang="en-US" sz="2800">
                <a:solidFill>
                  <a:srgbClr val="D842CD"/>
                </a:solidFill>
                <a:latin typeface="宋体" panose="02010600030101010101" pitchFamily="2" charset="-122"/>
              </a:rPr>
              <a:t>修改原来</a:t>
            </a:r>
            <a:r>
              <a:rPr lang="en-US" altLang="zh-CN" sz="2800">
                <a:solidFill>
                  <a:srgbClr val="D842CD"/>
                </a:solidFill>
              </a:rPr>
              <a:t>p</a:t>
            </a:r>
            <a:r>
              <a:rPr lang="zh-CN" altLang="en-US" sz="2800">
                <a:solidFill>
                  <a:srgbClr val="D842CD"/>
                </a:solidFill>
                <a:latin typeface="宋体" panose="02010600030101010101" pitchFamily="2" charset="-122"/>
              </a:rPr>
              <a:t>的右子树中</a:t>
            </a:r>
            <a:r>
              <a:rPr lang="zh-CN" altLang="en-US" sz="2800">
                <a:solidFill>
                  <a:srgbClr val="D842CD"/>
                </a:solidFill>
              </a:rPr>
              <a:t>“</a:t>
            </a:r>
            <a:r>
              <a:rPr lang="zh-CN" altLang="en-US" sz="2800">
                <a:solidFill>
                  <a:srgbClr val="D842CD"/>
                </a:solidFill>
                <a:latin typeface="宋体" panose="02010600030101010101" pitchFamily="2" charset="-122"/>
              </a:rPr>
              <a:t>最左下端</a:t>
            </a:r>
            <a:r>
              <a:rPr lang="zh-CN" altLang="en-US" sz="2800">
                <a:solidFill>
                  <a:srgbClr val="D842CD"/>
                </a:solidFill>
              </a:rPr>
              <a:t>”</a:t>
            </a:r>
            <a:r>
              <a:rPr lang="zh-CN" altLang="en-US" sz="2800">
                <a:solidFill>
                  <a:srgbClr val="D842CD"/>
                </a:solidFill>
                <a:latin typeface="宋体" panose="02010600030101010101" pitchFamily="2" charset="-122"/>
              </a:rPr>
              <a:t>结点的左指针域</a:t>
            </a:r>
            <a:r>
              <a:rPr lang="zh-CN" altLang="en-US" sz="2800">
                <a:latin typeface="宋体" panose="02010600030101010101" pitchFamily="2" charset="-122"/>
              </a:rPr>
              <a:t>，使它由原来的指向结点</a:t>
            </a:r>
            <a:r>
              <a:rPr lang="en-US" altLang="zh-CN" sz="2800"/>
              <a:t>p</a:t>
            </a:r>
            <a:r>
              <a:rPr lang="zh-CN" altLang="en-US" sz="2800">
                <a:latin typeface="宋体" panose="02010600030101010101" pitchFamily="2" charset="-122"/>
              </a:rPr>
              <a:t>变为指向结点</a:t>
            </a:r>
            <a:r>
              <a:rPr lang="en-US" altLang="zh-CN" sz="2800"/>
              <a:t>r</a:t>
            </a:r>
            <a:r>
              <a:rPr lang="zh-CN" altLang="en-US" sz="2800">
                <a:latin typeface="宋体" panose="02010600030101010101" pitchFamily="2" charset="-122"/>
              </a:rPr>
              <a:t>。插入过程为：</a:t>
            </a:r>
            <a:r>
              <a:rPr lang="zh-CN" altLang="en-US" sz="2800"/>
              <a:t> </a:t>
            </a:r>
          </a:p>
        </p:txBody>
      </p:sp>
      <p:grpSp>
        <p:nvGrpSpPr>
          <p:cNvPr id="72785" name="Group 81">
            <a:extLst>
              <a:ext uri="{FF2B5EF4-FFF2-40B4-BE49-F238E27FC236}">
                <a16:creationId xmlns:a16="http://schemas.microsoft.com/office/drawing/2014/main" id="{F6B18513-73F7-4608-ACD0-0C581549B762}"/>
              </a:ext>
            </a:extLst>
          </p:cNvPr>
          <p:cNvGrpSpPr>
            <a:grpSpLocks/>
          </p:cNvGrpSpPr>
          <p:nvPr/>
        </p:nvGrpSpPr>
        <p:grpSpPr bwMode="auto">
          <a:xfrm>
            <a:off x="2819400" y="3429000"/>
            <a:ext cx="2819400" cy="2438400"/>
            <a:chOff x="816" y="2160"/>
            <a:chExt cx="1776" cy="1536"/>
          </a:xfrm>
        </p:grpSpPr>
        <p:sp>
          <p:nvSpPr>
            <p:cNvPr id="72707" name="Oval 3">
              <a:extLst>
                <a:ext uri="{FF2B5EF4-FFF2-40B4-BE49-F238E27FC236}">
                  <a16:creationId xmlns:a16="http://schemas.microsoft.com/office/drawing/2014/main" id="{45E32CF1-D029-4FC6-9997-614D64A63766}"/>
                </a:ext>
              </a:extLst>
            </p:cNvPr>
            <p:cNvSpPr>
              <a:spLocks noChangeArrowheads="1"/>
            </p:cNvSpPr>
            <p:nvPr/>
          </p:nvSpPr>
          <p:spPr bwMode="auto">
            <a:xfrm>
              <a:off x="1344" y="216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8" name="Oval 4">
              <a:extLst>
                <a:ext uri="{FF2B5EF4-FFF2-40B4-BE49-F238E27FC236}">
                  <a16:creationId xmlns:a16="http://schemas.microsoft.com/office/drawing/2014/main" id="{3DD61BCC-E811-448A-A66F-7B7A55A6EA36}"/>
                </a:ext>
              </a:extLst>
            </p:cNvPr>
            <p:cNvSpPr>
              <a:spLocks noChangeArrowheads="1"/>
            </p:cNvSpPr>
            <p:nvPr/>
          </p:nvSpPr>
          <p:spPr bwMode="auto">
            <a:xfrm>
              <a:off x="1056" y="249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9" name="Oval 5">
              <a:extLst>
                <a:ext uri="{FF2B5EF4-FFF2-40B4-BE49-F238E27FC236}">
                  <a16:creationId xmlns:a16="http://schemas.microsoft.com/office/drawing/2014/main" id="{2DB262B4-6B4F-4CC9-B483-2632669D3BC7}"/>
                </a:ext>
              </a:extLst>
            </p:cNvPr>
            <p:cNvSpPr>
              <a:spLocks noChangeArrowheads="1"/>
            </p:cNvSpPr>
            <p:nvPr/>
          </p:nvSpPr>
          <p:spPr bwMode="auto">
            <a:xfrm>
              <a:off x="816" y="288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Oval 7">
              <a:extLst>
                <a:ext uri="{FF2B5EF4-FFF2-40B4-BE49-F238E27FC236}">
                  <a16:creationId xmlns:a16="http://schemas.microsoft.com/office/drawing/2014/main" id="{C2F786C6-698D-4E72-910B-3ADF0F9D2EA0}"/>
                </a:ext>
              </a:extLst>
            </p:cNvPr>
            <p:cNvSpPr>
              <a:spLocks noChangeArrowheads="1"/>
            </p:cNvSpPr>
            <p:nvPr/>
          </p:nvSpPr>
          <p:spPr bwMode="auto">
            <a:xfrm>
              <a:off x="1296" y="283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2" name="Oval 8">
              <a:extLst>
                <a:ext uri="{FF2B5EF4-FFF2-40B4-BE49-F238E27FC236}">
                  <a16:creationId xmlns:a16="http://schemas.microsoft.com/office/drawing/2014/main" id="{C2705315-1AEB-4FEB-BC58-20C14A4F546F}"/>
                </a:ext>
              </a:extLst>
            </p:cNvPr>
            <p:cNvSpPr>
              <a:spLocks noChangeArrowheads="1"/>
            </p:cNvSpPr>
            <p:nvPr/>
          </p:nvSpPr>
          <p:spPr bwMode="auto">
            <a:xfrm>
              <a:off x="1536" y="316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3" name="Oval 9">
              <a:extLst>
                <a:ext uri="{FF2B5EF4-FFF2-40B4-BE49-F238E27FC236}">
                  <a16:creationId xmlns:a16="http://schemas.microsoft.com/office/drawing/2014/main" id="{A0802954-C829-4FC5-AD47-AAFD075C3F03}"/>
                </a:ext>
              </a:extLst>
            </p:cNvPr>
            <p:cNvSpPr>
              <a:spLocks noChangeArrowheads="1"/>
            </p:cNvSpPr>
            <p:nvPr/>
          </p:nvSpPr>
          <p:spPr bwMode="auto">
            <a:xfrm>
              <a:off x="1728" y="350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4" name="Oval 10">
              <a:extLst>
                <a:ext uri="{FF2B5EF4-FFF2-40B4-BE49-F238E27FC236}">
                  <a16:creationId xmlns:a16="http://schemas.microsoft.com/office/drawing/2014/main" id="{12E73879-383F-4431-9967-A26C76858B55}"/>
                </a:ext>
              </a:extLst>
            </p:cNvPr>
            <p:cNvSpPr>
              <a:spLocks noChangeArrowheads="1"/>
            </p:cNvSpPr>
            <p:nvPr/>
          </p:nvSpPr>
          <p:spPr bwMode="auto">
            <a:xfrm>
              <a:off x="1344" y="350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5" name="Oval 11">
              <a:extLst>
                <a:ext uri="{FF2B5EF4-FFF2-40B4-BE49-F238E27FC236}">
                  <a16:creationId xmlns:a16="http://schemas.microsoft.com/office/drawing/2014/main" id="{A8A1E6E2-DF57-455F-A0CB-97E8D20C4102}"/>
                </a:ext>
              </a:extLst>
            </p:cNvPr>
            <p:cNvSpPr>
              <a:spLocks noChangeArrowheads="1"/>
            </p:cNvSpPr>
            <p:nvPr/>
          </p:nvSpPr>
          <p:spPr bwMode="auto">
            <a:xfrm>
              <a:off x="1104" y="316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6" name="Line 12">
              <a:extLst>
                <a:ext uri="{FF2B5EF4-FFF2-40B4-BE49-F238E27FC236}">
                  <a16:creationId xmlns:a16="http://schemas.microsoft.com/office/drawing/2014/main" id="{854D67A7-1F69-47A0-A577-E7E0D8B43A37}"/>
                </a:ext>
              </a:extLst>
            </p:cNvPr>
            <p:cNvSpPr>
              <a:spLocks noChangeShapeType="1"/>
            </p:cNvSpPr>
            <p:nvPr/>
          </p:nvSpPr>
          <p:spPr bwMode="auto">
            <a:xfrm flipH="1">
              <a:off x="1200" y="230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7" name="Line 13">
              <a:extLst>
                <a:ext uri="{FF2B5EF4-FFF2-40B4-BE49-F238E27FC236}">
                  <a16:creationId xmlns:a16="http://schemas.microsoft.com/office/drawing/2014/main" id="{2A464601-1492-45D3-BC90-27BC198982B6}"/>
                </a:ext>
              </a:extLst>
            </p:cNvPr>
            <p:cNvSpPr>
              <a:spLocks noChangeShapeType="1"/>
            </p:cNvSpPr>
            <p:nvPr/>
          </p:nvSpPr>
          <p:spPr bwMode="auto">
            <a:xfrm flipH="1">
              <a:off x="960" y="268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8" name="Line 14">
              <a:extLst>
                <a:ext uri="{FF2B5EF4-FFF2-40B4-BE49-F238E27FC236}">
                  <a16:creationId xmlns:a16="http://schemas.microsoft.com/office/drawing/2014/main" id="{3B39B822-D836-4B3B-A471-1336A8B89A95}"/>
                </a:ext>
              </a:extLst>
            </p:cNvPr>
            <p:cNvSpPr>
              <a:spLocks noChangeShapeType="1"/>
            </p:cNvSpPr>
            <p:nvPr/>
          </p:nvSpPr>
          <p:spPr bwMode="auto">
            <a:xfrm>
              <a:off x="1200" y="268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9" name="Line 15">
              <a:extLst>
                <a:ext uri="{FF2B5EF4-FFF2-40B4-BE49-F238E27FC236}">
                  <a16:creationId xmlns:a16="http://schemas.microsoft.com/office/drawing/2014/main" id="{96E33C55-0848-4E70-85AE-DEA2049826FA}"/>
                </a:ext>
              </a:extLst>
            </p:cNvPr>
            <p:cNvSpPr>
              <a:spLocks noChangeShapeType="1"/>
            </p:cNvSpPr>
            <p:nvPr/>
          </p:nvSpPr>
          <p:spPr bwMode="auto">
            <a:xfrm>
              <a:off x="1440" y="302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0" name="Line 16">
              <a:extLst>
                <a:ext uri="{FF2B5EF4-FFF2-40B4-BE49-F238E27FC236}">
                  <a16:creationId xmlns:a16="http://schemas.microsoft.com/office/drawing/2014/main" id="{AE48B3BA-25C6-4146-ACA7-317F9CA58B4D}"/>
                </a:ext>
              </a:extLst>
            </p:cNvPr>
            <p:cNvSpPr>
              <a:spLocks noChangeShapeType="1"/>
            </p:cNvSpPr>
            <p:nvPr/>
          </p:nvSpPr>
          <p:spPr bwMode="auto">
            <a:xfrm>
              <a:off x="1680" y="3360"/>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1" name="Line 17">
              <a:extLst>
                <a:ext uri="{FF2B5EF4-FFF2-40B4-BE49-F238E27FC236}">
                  <a16:creationId xmlns:a16="http://schemas.microsoft.com/office/drawing/2014/main" id="{847B4FAA-3F32-43B6-A697-E26B549E088D}"/>
                </a:ext>
              </a:extLst>
            </p:cNvPr>
            <p:cNvSpPr>
              <a:spLocks noChangeShapeType="1"/>
            </p:cNvSpPr>
            <p:nvPr/>
          </p:nvSpPr>
          <p:spPr bwMode="auto">
            <a:xfrm flipH="1">
              <a:off x="1488" y="3360"/>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2" name="Line 18">
              <a:extLst>
                <a:ext uri="{FF2B5EF4-FFF2-40B4-BE49-F238E27FC236}">
                  <a16:creationId xmlns:a16="http://schemas.microsoft.com/office/drawing/2014/main" id="{3D6D2F3E-1AF9-4741-856F-5043039C2946}"/>
                </a:ext>
              </a:extLst>
            </p:cNvPr>
            <p:cNvSpPr>
              <a:spLocks noChangeShapeType="1"/>
            </p:cNvSpPr>
            <p:nvPr/>
          </p:nvSpPr>
          <p:spPr bwMode="auto">
            <a:xfrm flipH="1">
              <a:off x="1248" y="3024"/>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3" name="Oval 19">
              <a:extLst>
                <a:ext uri="{FF2B5EF4-FFF2-40B4-BE49-F238E27FC236}">
                  <a16:creationId xmlns:a16="http://schemas.microsoft.com/office/drawing/2014/main" id="{63DB7FD5-10B0-4CF7-82F6-C558C9173021}"/>
                </a:ext>
              </a:extLst>
            </p:cNvPr>
            <p:cNvSpPr>
              <a:spLocks noChangeArrowheads="1"/>
            </p:cNvSpPr>
            <p:nvPr/>
          </p:nvSpPr>
          <p:spPr bwMode="auto">
            <a:xfrm>
              <a:off x="2064" y="316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4" name="Line 20">
              <a:extLst>
                <a:ext uri="{FF2B5EF4-FFF2-40B4-BE49-F238E27FC236}">
                  <a16:creationId xmlns:a16="http://schemas.microsoft.com/office/drawing/2014/main" id="{183914F3-5D8F-4B60-BE8C-0B0FAA5ADD02}"/>
                </a:ext>
              </a:extLst>
            </p:cNvPr>
            <p:cNvSpPr>
              <a:spLocks noChangeShapeType="1"/>
            </p:cNvSpPr>
            <p:nvPr/>
          </p:nvSpPr>
          <p:spPr bwMode="auto">
            <a:xfrm flipH="1">
              <a:off x="2256" y="3024"/>
              <a:ext cx="144"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5" name="Line 21">
              <a:extLst>
                <a:ext uri="{FF2B5EF4-FFF2-40B4-BE49-F238E27FC236}">
                  <a16:creationId xmlns:a16="http://schemas.microsoft.com/office/drawing/2014/main" id="{049A8218-FF52-445B-AB03-081193A769E2}"/>
                </a:ext>
              </a:extLst>
            </p:cNvPr>
            <p:cNvSpPr>
              <a:spLocks noChangeShapeType="1"/>
            </p:cNvSpPr>
            <p:nvPr/>
          </p:nvSpPr>
          <p:spPr bwMode="auto">
            <a:xfrm flipH="1">
              <a:off x="1488" y="2640"/>
              <a:ext cx="19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26" name="Text Box 22">
              <a:extLst>
                <a:ext uri="{FF2B5EF4-FFF2-40B4-BE49-F238E27FC236}">
                  <a16:creationId xmlns:a16="http://schemas.microsoft.com/office/drawing/2014/main" id="{F5EC2504-8217-4C4E-92C5-4EE71CA50AC1}"/>
                </a:ext>
              </a:extLst>
            </p:cNvPr>
            <p:cNvSpPr txBox="1">
              <a:spLocks noChangeArrowheads="1"/>
            </p:cNvSpPr>
            <p:nvPr/>
          </p:nvSpPr>
          <p:spPr bwMode="auto">
            <a:xfrm>
              <a:off x="1680" y="24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p>
          </p:txBody>
        </p:sp>
        <p:sp>
          <p:nvSpPr>
            <p:cNvPr id="72727" name="Text Box 23">
              <a:extLst>
                <a:ext uri="{FF2B5EF4-FFF2-40B4-BE49-F238E27FC236}">
                  <a16:creationId xmlns:a16="http://schemas.microsoft.com/office/drawing/2014/main" id="{5747C2DE-EC5F-4168-9B13-2FE81CC467B0}"/>
                </a:ext>
              </a:extLst>
            </p:cNvPr>
            <p:cNvSpPr txBox="1">
              <a:spLocks noChangeArrowheads="1"/>
            </p:cNvSpPr>
            <p:nvPr/>
          </p:nvSpPr>
          <p:spPr bwMode="auto">
            <a:xfrm>
              <a:off x="2400" y="283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a:t>
              </a:r>
            </a:p>
          </p:txBody>
        </p:sp>
        <p:sp>
          <p:nvSpPr>
            <p:cNvPr id="72782" name="Freeform 78">
              <a:extLst>
                <a:ext uri="{FF2B5EF4-FFF2-40B4-BE49-F238E27FC236}">
                  <a16:creationId xmlns:a16="http://schemas.microsoft.com/office/drawing/2014/main" id="{930C6CE9-E67F-432D-9F0B-79A19951331E}"/>
                </a:ext>
              </a:extLst>
            </p:cNvPr>
            <p:cNvSpPr>
              <a:spLocks/>
            </p:cNvSpPr>
            <p:nvPr/>
          </p:nvSpPr>
          <p:spPr bwMode="auto">
            <a:xfrm>
              <a:off x="1248" y="3024"/>
              <a:ext cx="144" cy="576"/>
            </a:xfrm>
            <a:custGeom>
              <a:avLst/>
              <a:gdLst>
                <a:gd name="T0" fmla="*/ 317 w 393"/>
                <a:gd name="T1" fmla="*/ 855 h 995"/>
                <a:gd name="T2" fmla="*/ 243 w 393"/>
                <a:gd name="T3" fmla="*/ 975 h 995"/>
                <a:gd name="T4" fmla="*/ 77 w 393"/>
                <a:gd name="T5" fmla="*/ 960 h 995"/>
                <a:gd name="T6" fmla="*/ 3 w 393"/>
                <a:gd name="T7" fmla="*/ 765 h 995"/>
                <a:gd name="T8" fmla="*/ 93 w 393"/>
                <a:gd name="T9" fmla="*/ 675 h 995"/>
                <a:gd name="T10" fmla="*/ 303 w 393"/>
                <a:gd name="T11" fmla="*/ 465 h 995"/>
                <a:gd name="T12" fmla="*/ 393 w 393"/>
                <a:gd name="T13" fmla="*/ 0 h 995"/>
              </a:gdLst>
              <a:ahLst/>
              <a:cxnLst>
                <a:cxn ang="0">
                  <a:pos x="T0" y="T1"/>
                </a:cxn>
                <a:cxn ang="0">
                  <a:pos x="T2" y="T3"/>
                </a:cxn>
                <a:cxn ang="0">
                  <a:pos x="T4" y="T5"/>
                </a:cxn>
                <a:cxn ang="0">
                  <a:pos x="T6" y="T7"/>
                </a:cxn>
                <a:cxn ang="0">
                  <a:pos x="T8" y="T9"/>
                </a:cxn>
                <a:cxn ang="0">
                  <a:pos x="T10" y="T11"/>
                </a:cxn>
                <a:cxn ang="0">
                  <a:pos x="T12" y="T13"/>
                </a:cxn>
              </a:cxnLst>
              <a:rect l="0" t="0" r="r" b="b"/>
              <a:pathLst>
                <a:path w="393" h="995">
                  <a:moveTo>
                    <a:pt x="317" y="855"/>
                  </a:moveTo>
                  <a:cubicBezTo>
                    <a:pt x="300" y="906"/>
                    <a:pt x="283" y="958"/>
                    <a:pt x="243" y="975"/>
                  </a:cubicBezTo>
                  <a:cubicBezTo>
                    <a:pt x="203" y="992"/>
                    <a:pt x="117" y="995"/>
                    <a:pt x="77" y="960"/>
                  </a:cubicBezTo>
                  <a:cubicBezTo>
                    <a:pt x="37" y="925"/>
                    <a:pt x="0" y="812"/>
                    <a:pt x="3" y="765"/>
                  </a:cubicBezTo>
                  <a:cubicBezTo>
                    <a:pt x="6" y="718"/>
                    <a:pt x="43" y="725"/>
                    <a:pt x="93" y="675"/>
                  </a:cubicBezTo>
                  <a:cubicBezTo>
                    <a:pt x="143" y="625"/>
                    <a:pt x="253" y="578"/>
                    <a:pt x="303" y="465"/>
                  </a:cubicBezTo>
                  <a:cubicBezTo>
                    <a:pt x="353" y="352"/>
                    <a:pt x="373" y="176"/>
                    <a:pt x="393"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2809" name="Group 105">
            <a:extLst>
              <a:ext uri="{FF2B5EF4-FFF2-40B4-BE49-F238E27FC236}">
                <a16:creationId xmlns:a16="http://schemas.microsoft.com/office/drawing/2014/main" id="{A464D53C-4073-4967-9FE2-991D50AF4496}"/>
              </a:ext>
            </a:extLst>
          </p:cNvPr>
          <p:cNvGrpSpPr>
            <a:grpSpLocks/>
          </p:cNvGrpSpPr>
          <p:nvPr/>
        </p:nvGrpSpPr>
        <p:grpSpPr bwMode="auto">
          <a:xfrm>
            <a:off x="6477000" y="2971800"/>
            <a:ext cx="2209800" cy="2971800"/>
            <a:chOff x="3072" y="2112"/>
            <a:chExt cx="1392" cy="1872"/>
          </a:xfrm>
        </p:grpSpPr>
        <p:sp>
          <p:nvSpPr>
            <p:cNvPr id="72753" name="Freeform 49">
              <a:extLst>
                <a:ext uri="{FF2B5EF4-FFF2-40B4-BE49-F238E27FC236}">
                  <a16:creationId xmlns:a16="http://schemas.microsoft.com/office/drawing/2014/main" id="{6E654588-B7DB-4CE5-B25F-FBCA32D3FB00}"/>
                </a:ext>
              </a:extLst>
            </p:cNvPr>
            <p:cNvSpPr>
              <a:spLocks/>
            </p:cNvSpPr>
            <p:nvPr/>
          </p:nvSpPr>
          <p:spPr bwMode="auto">
            <a:xfrm>
              <a:off x="3600" y="2976"/>
              <a:ext cx="192" cy="288"/>
            </a:xfrm>
            <a:custGeom>
              <a:avLst/>
              <a:gdLst>
                <a:gd name="T0" fmla="*/ 307 w 307"/>
                <a:gd name="T1" fmla="*/ 420 h 580"/>
                <a:gd name="T2" fmla="*/ 217 w 307"/>
                <a:gd name="T3" fmla="*/ 525 h 580"/>
                <a:gd name="T4" fmla="*/ 37 w 307"/>
                <a:gd name="T5" fmla="*/ 570 h 580"/>
                <a:gd name="T6" fmla="*/ 7 w 307"/>
                <a:gd name="T7" fmla="*/ 465 h 580"/>
                <a:gd name="T8" fmla="*/ 81 w 307"/>
                <a:gd name="T9" fmla="*/ 0 h 580"/>
              </a:gdLst>
              <a:ahLst/>
              <a:cxnLst>
                <a:cxn ang="0">
                  <a:pos x="T0" y="T1"/>
                </a:cxn>
                <a:cxn ang="0">
                  <a:pos x="T2" y="T3"/>
                </a:cxn>
                <a:cxn ang="0">
                  <a:pos x="T4" y="T5"/>
                </a:cxn>
                <a:cxn ang="0">
                  <a:pos x="T6" y="T7"/>
                </a:cxn>
                <a:cxn ang="0">
                  <a:pos x="T8" y="T9"/>
                </a:cxn>
              </a:cxnLst>
              <a:rect l="0" t="0" r="r" b="b"/>
              <a:pathLst>
                <a:path w="307" h="580">
                  <a:moveTo>
                    <a:pt x="307" y="420"/>
                  </a:moveTo>
                  <a:cubicBezTo>
                    <a:pt x="284" y="460"/>
                    <a:pt x="262" y="500"/>
                    <a:pt x="217" y="525"/>
                  </a:cubicBezTo>
                  <a:cubicBezTo>
                    <a:pt x="172" y="550"/>
                    <a:pt x="72" y="580"/>
                    <a:pt x="37" y="570"/>
                  </a:cubicBezTo>
                  <a:cubicBezTo>
                    <a:pt x="2" y="560"/>
                    <a:pt x="0" y="560"/>
                    <a:pt x="7" y="465"/>
                  </a:cubicBezTo>
                  <a:cubicBezTo>
                    <a:pt x="14" y="370"/>
                    <a:pt x="47" y="185"/>
                    <a:pt x="81"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55" name="Freeform 51">
              <a:extLst>
                <a:ext uri="{FF2B5EF4-FFF2-40B4-BE49-F238E27FC236}">
                  <a16:creationId xmlns:a16="http://schemas.microsoft.com/office/drawing/2014/main" id="{D24E61F9-F9A4-43D2-BF7F-C71CE09BD977}"/>
                </a:ext>
              </a:extLst>
            </p:cNvPr>
            <p:cNvSpPr>
              <a:spLocks/>
            </p:cNvSpPr>
            <p:nvPr/>
          </p:nvSpPr>
          <p:spPr bwMode="auto">
            <a:xfrm>
              <a:off x="3648" y="3264"/>
              <a:ext cx="192" cy="605"/>
            </a:xfrm>
            <a:custGeom>
              <a:avLst/>
              <a:gdLst>
                <a:gd name="T0" fmla="*/ 298 w 312"/>
                <a:gd name="T1" fmla="*/ 855 h 977"/>
                <a:gd name="T2" fmla="*/ 178 w 312"/>
                <a:gd name="T3" fmla="*/ 930 h 977"/>
                <a:gd name="T4" fmla="*/ 58 w 312"/>
                <a:gd name="T5" fmla="*/ 915 h 977"/>
                <a:gd name="T6" fmla="*/ 42 w 312"/>
                <a:gd name="T7" fmla="*/ 825 h 977"/>
                <a:gd name="T8" fmla="*/ 312 w 312"/>
                <a:gd name="T9" fmla="*/ 0 h 977"/>
              </a:gdLst>
              <a:ahLst/>
              <a:cxnLst>
                <a:cxn ang="0">
                  <a:pos x="T0" y="T1"/>
                </a:cxn>
                <a:cxn ang="0">
                  <a:pos x="T2" y="T3"/>
                </a:cxn>
                <a:cxn ang="0">
                  <a:pos x="T4" y="T5"/>
                </a:cxn>
                <a:cxn ang="0">
                  <a:pos x="T6" y="T7"/>
                </a:cxn>
                <a:cxn ang="0">
                  <a:pos x="T8" y="T9"/>
                </a:cxn>
              </a:cxnLst>
              <a:rect l="0" t="0" r="r" b="b"/>
              <a:pathLst>
                <a:path w="312" h="977">
                  <a:moveTo>
                    <a:pt x="298" y="855"/>
                  </a:moveTo>
                  <a:cubicBezTo>
                    <a:pt x="258" y="887"/>
                    <a:pt x="218" y="920"/>
                    <a:pt x="178" y="930"/>
                  </a:cubicBezTo>
                  <a:cubicBezTo>
                    <a:pt x="138" y="940"/>
                    <a:pt x="81" y="932"/>
                    <a:pt x="58" y="915"/>
                  </a:cubicBezTo>
                  <a:cubicBezTo>
                    <a:pt x="35" y="898"/>
                    <a:pt x="0" y="977"/>
                    <a:pt x="42" y="825"/>
                  </a:cubicBezTo>
                  <a:cubicBezTo>
                    <a:pt x="84" y="673"/>
                    <a:pt x="198" y="336"/>
                    <a:pt x="312"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87" name="Oval 83">
              <a:extLst>
                <a:ext uri="{FF2B5EF4-FFF2-40B4-BE49-F238E27FC236}">
                  <a16:creationId xmlns:a16="http://schemas.microsoft.com/office/drawing/2014/main" id="{84DBCC1A-1CB7-4421-A669-2C4876492A03}"/>
                </a:ext>
              </a:extLst>
            </p:cNvPr>
            <p:cNvSpPr>
              <a:spLocks noChangeArrowheads="1"/>
            </p:cNvSpPr>
            <p:nvPr/>
          </p:nvSpPr>
          <p:spPr bwMode="auto">
            <a:xfrm>
              <a:off x="3600" y="211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8" name="Oval 84">
              <a:extLst>
                <a:ext uri="{FF2B5EF4-FFF2-40B4-BE49-F238E27FC236}">
                  <a16:creationId xmlns:a16="http://schemas.microsoft.com/office/drawing/2014/main" id="{2C14108C-D25F-42B7-973B-347B5D3FFBB3}"/>
                </a:ext>
              </a:extLst>
            </p:cNvPr>
            <p:cNvSpPr>
              <a:spLocks noChangeArrowheads="1"/>
            </p:cNvSpPr>
            <p:nvPr/>
          </p:nvSpPr>
          <p:spPr bwMode="auto">
            <a:xfrm>
              <a:off x="3312" y="244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9" name="Oval 85">
              <a:extLst>
                <a:ext uri="{FF2B5EF4-FFF2-40B4-BE49-F238E27FC236}">
                  <a16:creationId xmlns:a16="http://schemas.microsoft.com/office/drawing/2014/main" id="{67E92DB7-ADF7-4151-8429-223B19A3C46A}"/>
                </a:ext>
              </a:extLst>
            </p:cNvPr>
            <p:cNvSpPr>
              <a:spLocks noChangeArrowheads="1"/>
            </p:cNvSpPr>
            <p:nvPr/>
          </p:nvSpPr>
          <p:spPr bwMode="auto">
            <a:xfrm>
              <a:off x="3072" y="283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0" name="Oval 86">
              <a:extLst>
                <a:ext uri="{FF2B5EF4-FFF2-40B4-BE49-F238E27FC236}">
                  <a16:creationId xmlns:a16="http://schemas.microsoft.com/office/drawing/2014/main" id="{9A3250BC-BA1A-4D39-B92F-304B19077D7E}"/>
                </a:ext>
              </a:extLst>
            </p:cNvPr>
            <p:cNvSpPr>
              <a:spLocks noChangeArrowheads="1"/>
            </p:cNvSpPr>
            <p:nvPr/>
          </p:nvSpPr>
          <p:spPr bwMode="auto">
            <a:xfrm>
              <a:off x="3552" y="2784"/>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1" name="Oval 87">
              <a:extLst>
                <a:ext uri="{FF2B5EF4-FFF2-40B4-BE49-F238E27FC236}">
                  <a16:creationId xmlns:a16="http://schemas.microsoft.com/office/drawing/2014/main" id="{3F522836-577A-4D2A-9955-470139320023}"/>
                </a:ext>
              </a:extLst>
            </p:cNvPr>
            <p:cNvSpPr>
              <a:spLocks noChangeArrowheads="1"/>
            </p:cNvSpPr>
            <p:nvPr/>
          </p:nvSpPr>
          <p:spPr bwMode="auto">
            <a:xfrm>
              <a:off x="3792"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2" name="Oval 88">
              <a:extLst>
                <a:ext uri="{FF2B5EF4-FFF2-40B4-BE49-F238E27FC236}">
                  <a16:creationId xmlns:a16="http://schemas.microsoft.com/office/drawing/2014/main" id="{5A5EA01B-C8AC-434F-8DD9-52DF5F13FB57}"/>
                </a:ext>
              </a:extLst>
            </p:cNvPr>
            <p:cNvSpPr>
              <a:spLocks noChangeArrowheads="1"/>
            </p:cNvSpPr>
            <p:nvPr/>
          </p:nvSpPr>
          <p:spPr bwMode="auto">
            <a:xfrm>
              <a:off x="3984" y="345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3" name="Oval 89">
              <a:extLst>
                <a:ext uri="{FF2B5EF4-FFF2-40B4-BE49-F238E27FC236}">
                  <a16:creationId xmlns:a16="http://schemas.microsoft.com/office/drawing/2014/main" id="{B12E5608-1C62-4926-9FFE-8FB8C609D306}"/>
                </a:ext>
              </a:extLst>
            </p:cNvPr>
            <p:cNvSpPr>
              <a:spLocks noChangeArrowheads="1"/>
            </p:cNvSpPr>
            <p:nvPr/>
          </p:nvSpPr>
          <p:spPr bwMode="auto">
            <a:xfrm>
              <a:off x="3744" y="379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4" name="Oval 90">
              <a:extLst>
                <a:ext uri="{FF2B5EF4-FFF2-40B4-BE49-F238E27FC236}">
                  <a16:creationId xmlns:a16="http://schemas.microsoft.com/office/drawing/2014/main" id="{FC44E1FB-E907-4B30-9AA0-291BBE2EFA8E}"/>
                </a:ext>
              </a:extLst>
            </p:cNvPr>
            <p:cNvSpPr>
              <a:spLocks noChangeArrowheads="1"/>
            </p:cNvSpPr>
            <p:nvPr/>
          </p:nvSpPr>
          <p:spPr bwMode="auto">
            <a:xfrm>
              <a:off x="3360" y="3120"/>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5" name="Line 91">
              <a:extLst>
                <a:ext uri="{FF2B5EF4-FFF2-40B4-BE49-F238E27FC236}">
                  <a16:creationId xmlns:a16="http://schemas.microsoft.com/office/drawing/2014/main" id="{71D56620-6808-458B-B68C-6583BE9B4DE0}"/>
                </a:ext>
              </a:extLst>
            </p:cNvPr>
            <p:cNvSpPr>
              <a:spLocks noChangeShapeType="1"/>
            </p:cNvSpPr>
            <p:nvPr/>
          </p:nvSpPr>
          <p:spPr bwMode="auto">
            <a:xfrm flipH="1">
              <a:off x="3456" y="225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96" name="Line 92">
              <a:extLst>
                <a:ext uri="{FF2B5EF4-FFF2-40B4-BE49-F238E27FC236}">
                  <a16:creationId xmlns:a16="http://schemas.microsoft.com/office/drawing/2014/main" id="{77F20DF0-4B76-4453-AC3A-9D50DB76458C}"/>
                </a:ext>
              </a:extLst>
            </p:cNvPr>
            <p:cNvSpPr>
              <a:spLocks noChangeShapeType="1"/>
            </p:cNvSpPr>
            <p:nvPr/>
          </p:nvSpPr>
          <p:spPr bwMode="auto">
            <a:xfrm flipH="1">
              <a:off x="3216" y="264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97" name="Line 93">
              <a:extLst>
                <a:ext uri="{FF2B5EF4-FFF2-40B4-BE49-F238E27FC236}">
                  <a16:creationId xmlns:a16="http://schemas.microsoft.com/office/drawing/2014/main" id="{FDC6E373-3210-405E-84EB-1290DC9F3B6F}"/>
                </a:ext>
              </a:extLst>
            </p:cNvPr>
            <p:cNvSpPr>
              <a:spLocks noChangeShapeType="1"/>
            </p:cNvSpPr>
            <p:nvPr/>
          </p:nvSpPr>
          <p:spPr bwMode="auto">
            <a:xfrm>
              <a:off x="3456" y="2640"/>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98" name="Line 94">
              <a:extLst>
                <a:ext uri="{FF2B5EF4-FFF2-40B4-BE49-F238E27FC236}">
                  <a16:creationId xmlns:a16="http://schemas.microsoft.com/office/drawing/2014/main" id="{6F7F3ED8-3AAE-4A53-96A6-0E8FAA76A16A}"/>
                </a:ext>
              </a:extLst>
            </p:cNvPr>
            <p:cNvSpPr>
              <a:spLocks noChangeShapeType="1"/>
            </p:cNvSpPr>
            <p:nvPr/>
          </p:nvSpPr>
          <p:spPr bwMode="auto">
            <a:xfrm>
              <a:off x="3696" y="297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99" name="Line 95">
              <a:extLst>
                <a:ext uri="{FF2B5EF4-FFF2-40B4-BE49-F238E27FC236}">
                  <a16:creationId xmlns:a16="http://schemas.microsoft.com/office/drawing/2014/main" id="{8EA2F426-3964-47E9-8182-BFCBFFFF9741}"/>
                </a:ext>
              </a:extLst>
            </p:cNvPr>
            <p:cNvSpPr>
              <a:spLocks noChangeShapeType="1"/>
            </p:cNvSpPr>
            <p:nvPr/>
          </p:nvSpPr>
          <p:spPr bwMode="auto">
            <a:xfrm>
              <a:off x="3936" y="3312"/>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00" name="Line 96">
              <a:extLst>
                <a:ext uri="{FF2B5EF4-FFF2-40B4-BE49-F238E27FC236}">
                  <a16:creationId xmlns:a16="http://schemas.microsoft.com/office/drawing/2014/main" id="{48145FEA-8C19-425F-A1A9-1EC0669A11B6}"/>
                </a:ext>
              </a:extLst>
            </p:cNvPr>
            <p:cNvSpPr>
              <a:spLocks noChangeShapeType="1"/>
            </p:cNvSpPr>
            <p:nvPr/>
          </p:nvSpPr>
          <p:spPr bwMode="auto">
            <a:xfrm flipH="1">
              <a:off x="3888" y="3648"/>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01" name="Line 97">
              <a:extLst>
                <a:ext uri="{FF2B5EF4-FFF2-40B4-BE49-F238E27FC236}">
                  <a16:creationId xmlns:a16="http://schemas.microsoft.com/office/drawing/2014/main" id="{2ADDD4C2-EA6E-486D-934F-0DB1634B2CA8}"/>
                </a:ext>
              </a:extLst>
            </p:cNvPr>
            <p:cNvSpPr>
              <a:spLocks noChangeShapeType="1"/>
            </p:cNvSpPr>
            <p:nvPr/>
          </p:nvSpPr>
          <p:spPr bwMode="auto">
            <a:xfrm flipH="1">
              <a:off x="3504" y="2976"/>
              <a:ext cx="96"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02" name="Oval 98">
              <a:extLst>
                <a:ext uri="{FF2B5EF4-FFF2-40B4-BE49-F238E27FC236}">
                  <a16:creationId xmlns:a16="http://schemas.microsoft.com/office/drawing/2014/main" id="{7FFE5009-74F6-4C51-BE31-308EBE06A321}"/>
                </a:ext>
              </a:extLst>
            </p:cNvPr>
            <p:cNvSpPr>
              <a:spLocks noChangeArrowheads="1"/>
            </p:cNvSpPr>
            <p:nvPr/>
          </p:nvSpPr>
          <p:spPr bwMode="auto">
            <a:xfrm>
              <a:off x="4272" y="3792"/>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3" name="Line 99">
              <a:extLst>
                <a:ext uri="{FF2B5EF4-FFF2-40B4-BE49-F238E27FC236}">
                  <a16:creationId xmlns:a16="http://schemas.microsoft.com/office/drawing/2014/main" id="{3C883E95-F6F7-4315-8CEF-C921BBDC7A54}"/>
                </a:ext>
              </a:extLst>
            </p:cNvPr>
            <p:cNvSpPr>
              <a:spLocks noChangeShapeType="1"/>
            </p:cNvSpPr>
            <p:nvPr/>
          </p:nvSpPr>
          <p:spPr bwMode="auto">
            <a:xfrm flipH="1">
              <a:off x="3984" y="2976"/>
              <a:ext cx="144"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04" name="Line 100">
              <a:extLst>
                <a:ext uri="{FF2B5EF4-FFF2-40B4-BE49-F238E27FC236}">
                  <a16:creationId xmlns:a16="http://schemas.microsoft.com/office/drawing/2014/main" id="{A0288876-0A66-4466-8307-DD41EFA9AF23}"/>
                </a:ext>
              </a:extLst>
            </p:cNvPr>
            <p:cNvSpPr>
              <a:spLocks noChangeShapeType="1"/>
            </p:cNvSpPr>
            <p:nvPr/>
          </p:nvSpPr>
          <p:spPr bwMode="auto">
            <a:xfrm flipH="1">
              <a:off x="3744" y="2592"/>
              <a:ext cx="19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05" name="Text Box 101">
              <a:extLst>
                <a:ext uri="{FF2B5EF4-FFF2-40B4-BE49-F238E27FC236}">
                  <a16:creationId xmlns:a16="http://schemas.microsoft.com/office/drawing/2014/main" id="{1B64AC11-0DA2-42EA-B7B0-DFC805C7DA56}"/>
                </a:ext>
              </a:extLst>
            </p:cNvPr>
            <p:cNvSpPr txBox="1">
              <a:spLocks noChangeArrowheads="1"/>
            </p:cNvSpPr>
            <p:nvPr/>
          </p:nvSpPr>
          <p:spPr bwMode="auto">
            <a:xfrm>
              <a:off x="3936"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p>
          </p:txBody>
        </p:sp>
        <p:sp>
          <p:nvSpPr>
            <p:cNvPr id="72806" name="Text Box 102">
              <a:extLst>
                <a:ext uri="{FF2B5EF4-FFF2-40B4-BE49-F238E27FC236}">
                  <a16:creationId xmlns:a16="http://schemas.microsoft.com/office/drawing/2014/main" id="{A2BC72DD-7B7C-4EBD-825D-B7BEE5FCA290}"/>
                </a:ext>
              </a:extLst>
            </p:cNvPr>
            <p:cNvSpPr txBox="1">
              <a:spLocks noChangeArrowheads="1"/>
            </p:cNvSpPr>
            <p:nvPr/>
          </p:nvSpPr>
          <p:spPr bwMode="auto">
            <a:xfrm>
              <a:off x="4176" y="278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a:t>
              </a:r>
            </a:p>
          </p:txBody>
        </p:sp>
        <p:sp>
          <p:nvSpPr>
            <p:cNvPr id="72808" name="Line 104">
              <a:extLst>
                <a:ext uri="{FF2B5EF4-FFF2-40B4-BE49-F238E27FC236}">
                  <a16:creationId xmlns:a16="http://schemas.microsoft.com/office/drawing/2014/main" id="{7B31ACEA-DCDD-4357-B9D5-79C1DB95ADF9}"/>
                </a:ext>
              </a:extLst>
            </p:cNvPr>
            <p:cNvSpPr>
              <a:spLocks noChangeShapeType="1"/>
            </p:cNvSpPr>
            <p:nvPr/>
          </p:nvSpPr>
          <p:spPr bwMode="auto">
            <a:xfrm>
              <a:off x="4176" y="360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2810" name="Text Box 106">
            <a:extLst>
              <a:ext uri="{FF2B5EF4-FFF2-40B4-BE49-F238E27FC236}">
                <a16:creationId xmlns:a16="http://schemas.microsoft.com/office/drawing/2014/main" id="{8140F123-BD50-46F3-A9A3-A6CC13C20880}"/>
              </a:ext>
            </a:extLst>
          </p:cNvPr>
          <p:cNvSpPr txBox="1">
            <a:spLocks noChangeArrowheads="1"/>
          </p:cNvSpPr>
          <p:nvPr/>
        </p:nvSpPr>
        <p:spPr bwMode="auto">
          <a:xfrm>
            <a:off x="3657600" y="6096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插入前</a:t>
            </a:r>
          </a:p>
        </p:txBody>
      </p:sp>
      <p:sp>
        <p:nvSpPr>
          <p:cNvPr id="72811" name="Text Box 107">
            <a:extLst>
              <a:ext uri="{FF2B5EF4-FFF2-40B4-BE49-F238E27FC236}">
                <a16:creationId xmlns:a16="http://schemas.microsoft.com/office/drawing/2014/main" id="{B3A382CE-153C-42CA-9F3B-C1F6132460AC}"/>
              </a:ext>
            </a:extLst>
          </p:cNvPr>
          <p:cNvSpPr txBox="1">
            <a:spLocks noChangeArrowheads="1"/>
          </p:cNvSpPr>
          <p:nvPr/>
        </p:nvSpPr>
        <p:spPr bwMode="auto">
          <a:xfrm>
            <a:off x="7315200" y="6019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插入后</a:t>
            </a:r>
          </a:p>
        </p:txBody>
      </p:sp>
      <p:grpSp>
        <p:nvGrpSpPr>
          <p:cNvPr id="72812" name="Group 108">
            <a:extLst>
              <a:ext uri="{FF2B5EF4-FFF2-40B4-BE49-F238E27FC236}">
                <a16:creationId xmlns:a16="http://schemas.microsoft.com/office/drawing/2014/main" id="{2BA44D0A-CFD7-4715-9D3A-208D52078AEA}"/>
              </a:ext>
            </a:extLst>
          </p:cNvPr>
          <p:cNvGrpSpPr>
            <a:grpSpLocks/>
          </p:cNvGrpSpPr>
          <p:nvPr/>
        </p:nvGrpSpPr>
        <p:grpSpPr bwMode="auto">
          <a:xfrm>
            <a:off x="6858000" y="3276600"/>
            <a:ext cx="2743200" cy="2667000"/>
            <a:chOff x="2832" y="1920"/>
            <a:chExt cx="1728" cy="1680"/>
          </a:xfrm>
        </p:grpSpPr>
        <p:sp>
          <p:nvSpPr>
            <p:cNvPr id="72813" name="Freeform 109">
              <a:extLst>
                <a:ext uri="{FF2B5EF4-FFF2-40B4-BE49-F238E27FC236}">
                  <a16:creationId xmlns:a16="http://schemas.microsoft.com/office/drawing/2014/main" id="{CD15187C-A99A-4827-BF5E-E8466C61B3DC}"/>
                </a:ext>
              </a:extLst>
            </p:cNvPr>
            <p:cNvSpPr>
              <a:spLocks/>
            </p:cNvSpPr>
            <p:nvPr/>
          </p:nvSpPr>
          <p:spPr bwMode="auto">
            <a:xfrm>
              <a:off x="3552" y="2976"/>
              <a:ext cx="158" cy="419"/>
            </a:xfrm>
            <a:custGeom>
              <a:avLst/>
              <a:gdLst>
                <a:gd name="T0" fmla="*/ 395 w 395"/>
                <a:gd name="T1" fmla="*/ 405 h 530"/>
                <a:gd name="T2" fmla="*/ 259 w 395"/>
                <a:gd name="T3" fmla="*/ 510 h 530"/>
                <a:gd name="T4" fmla="*/ 155 w 395"/>
                <a:gd name="T5" fmla="*/ 525 h 530"/>
                <a:gd name="T6" fmla="*/ 65 w 395"/>
                <a:gd name="T7" fmla="*/ 480 h 530"/>
                <a:gd name="T8" fmla="*/ 5 w 395"/>
                <a:gd name="T9" fmla="*/ 330 h 530"/>
                <a:gd name="T10" fmla="*/ 35 w 395"/>
                <a:gd name="T11" fmla="*/ 0 h 530"/>
              </a:gdLst>
              <a:ahLst/>
              <a:cxnLst>
                <a:cxn ang="0">
                  <a:pos x="T0" y="T1"/>
                </a:cxn>
                <a:cxn ang="0">
                  <a:pos x="T2" y="T3"/>
                </a:cxn>
                <a:cxn ang="0">
                  <a:pos x="T4" y="T5"/>
                </a:cxn>
                <a:cxn ang="0">
                  <a:pos x="T6" y="T7"/>
                </a:cxn>
                <a:cxn ang="0">
                  <a:pos x="T8" y="T9"/>
                </a:cxn>
                <a:cxn ang="0">
                  <a:pos x="T10" y="T11"/>
                </a:cxn>
              </a:cxnLst>
              <a:rect l="0" t="0" r="r" b="b"/>
              <a:pathLst>
                <a:path w="395" h="530">
                  <a:moveTo>
                    <a:pt x="395" y="405"/>
                  </a:moveTo>
                  <a:cubicBezTo>
                    <a:pt x="347" y="447"/>
                    <a:pt x="299" y="490"/>
                    <a:pt x="259" y="510"/>
                  </a:cubicBezTo>
                  <a:cubicBezTo>
                    <a:pt x="219" y="530"/>
                    <a:pt x="187" y="530"/>
                    <a:pt x="155" y="525"/>
                  </a:cubicBezTo>
                  <a:cubicBezTo>
                    <a:pt x="123" y="520"/>
                    <a:pt x="90" y="512"/>
                    <a:pt x="65" y="480"/>
                  </a:cubicBezTo>
                  <a:cubicBezTo>
                    <a:pt x="40" y="448"/>
                    <a:pt x="10" y="410"/>
                    <a:pt x="5" y="330"/>
                  </a:cubicBezTo>
                  <a:cubicBezTo>
                    <a:pt x="0" y="250"/>
                    <a:pt x="17" y="125"/>
                    <a:pt x="35"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814" name="Freeform 110">
              <a:extLst>
                <a:ext uri="{FF2B5EF4-FFF2-40B4-BE49-F238E27FC236}">
                  <a16:creationId xmlns:a16="http://schemas.microsoft.com/office/drawing/2014/main" id="{2EF58CC6-DBF3-42E0-8D22-073CB6802CD8}"/>
                </a:ext>
              </a:extLst>
            </p:cNvPr>
            <p:cNvSpPr>
              <a:spLocks/>
            </p:cNvSpPr>
            <p:nvPr/>
          </p:nvSpPr>
          <p:spPr bwMode="auto">
            <a:xfrm>
              <a:off x="3744" y="2112"/>
              <a:ext cx="419" cy="1488"/>
            </a:xfrm>
            <a:custGeom>
              <a:avLst/>
              <a:gdLst>
                <a:gd name="T0" fmla="*/ 346 w 1046"/>
                <a:gd name="T1" fmla="*/ 1125 h 1350"/>
                <a:gd name="T2" fmla="*/ 496 w 1046"/>
                <a:gd name="T3" fmla="*/ 1290 h 1350"/>
                <a:gd name="T4" fmla="*/ 600 w 1046"/>
                <a:gd name="T5" fmla="*/ 1335 h 1350"/>
                <a:gd name="T6" fmla="*/ 886 w 1046"/>
                <a:gd name="T7" fmla="*/ 1200 h 1350"/>
                <a:gd name="T8" fmla="*/ 960 w 1046"/>
                <a:gd name="T9" fmla="*/ 900 h 1350"/>
                <a:gd name="T10" fmla="*/ 886 w 1046"/>
                <a:gd name="T11" fmla="*/ 645 h 1350"/>
                <a:gd name="T12" fmla="*/ 0 w 1046"/>
                <a:gd name="T13" fmla="*/ 0 h 1350"/>
              </a:gdLst>
              <a:ahLst/>
              <a:cxnLst>
                <a:cxn ang="0">
                  <a:pos x="T0" y="T1"/>
                </a:cxn>
                <a:cxn ang="0">
                  <a:pos x="T2" y="T3"/>
                </a:cxn>
                <a:cxn ang="0">
                  <a:pos x="T4" y="T5"/>
                </a:cxn>
                <a:cxn ang="0">
                  <a:pos x="T6" y="T7"/>
                </a:cxn>
                <a:cxn ang="0">
                  <a:pos x="T8" y="T9"/>
                </a:cxn>
                <a:cxn ang="0">
                  <a:pos x="T10" y="T11"/>
                </a:cxn>
                <a:cxn ang="0">
                  <a:pos x="T12" y="T13"/>
                </a:cxn>
              </a:cxnLst>
              <a:rect l="0" t="0" r="r" b="b"/>
              <a:pathLst>
                <a:path w="1046" h="1350">
                  <a:moveTo>
                    <a:pt x="346" y="1125"/>
                  </a:moveTo>
                  <a:cubicBezTo>
                    <a:pt x="400" y="1190"/>
                    <a:pt x="454" y="1255"/>
                    <a:pt x="496" y="1290"/>
                  </a:cubicBezTo>
                  <a:cubicBezTo>
                    <a:pt x="538" y="1325"/>
                    <a:pt x="535" y="1350"/>
                    <a:pt x="600" y="1335"/>
                  </a:cubicBezTo>
                  <a:cubicBezTo>
                    <a:pt x="665" y="1320"/>
                    <a:pt x="826" y="1272"/>
                    <a:pt x="886" y="1200"/>
                  </a:cubicBezTo>
                  <a:cubicBezTo>
                    <a:pt x="946" y="1128"/>
                    <a:pt x="960" y="992"/>
                    <a:pt x="960" y="900"/>
                  </a:cubicBezTo>
                  <a:cubicBezTo>
                    <a:pt x="960" y="808"/>
                    <a:pt x="1046" y="795"/>
                    <a:pt x="886" y="645"/>
                  </a:cubicBezTo>
                  <a:cubicBezTo>
                    <a:pt x="726" y="495"/>
                    <a:pt x="363" y="247"/>
                    <a:pt x="0"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815" name="Oval 111">
              <a:extLst>
                <a:ext uri="{FF2B5EF4-FFF2-40B4-BE49-F238E27FC236}">
                  <a16:creationId xmlns:a16="http://schemas.microsoft.com/office/drawing/2014/main" id="{9D49E510-7629-457D-A29E-67EF225E0B79}"/>
                </a:ext>
              </a:extLst>
            </p:cNvPr>
            <p:cNvSpPr>
              <a:spLocks noChangeArrowheads="1"/>
            </p:cNvSpPr>
            <p:nvPr/>
          </p:nvSpPr>
          <p:spPr bwMode="auto">
            <a:xfrm>
              <a:off x="3504" y="192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6" name="Oval 112">
              <a:extLst>
                <a:ext uri="{FF2B5EF4-FFF2-40B4-BE49-F238E27FC236}">
                  <a16:creationId xmlns:a16="http://schemas.microsoft.com/office/drawing/2014/main" id="{ABC652E6-3607-43B5-85CD-82F92BADFCCA}"/>
                </a:ext>
              </a:extLst>
            </p:cNvPr>
            <p:cNvSpPr>
              <a:spLocks noChangeArrowheads="1"/>
            </p:cNvSpPr>
            <p:nvPr/>
          </p:nvSpPr>
          <p:spPr bwMode="auto">
            <a:xfrm>
              <a:off x="3168" y="23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7" name="Oval 113">
              <a:extLst>
                <a:ext uri="{FF2B5EF4-FFF2-40B4-BE49-F238E27FC236}">
                  <a16:creationId xmlns:a16="http://schemas.microsoft.com/office/drawing/2014/main" id="{8D20456A-E83C-4F4A-AA22-9A70621AC45A}"/>
                </a:ext>
              </a:extLst>
            </p:cNvPr>
            <p:cNvSpPr>
              <a:spLocks noChangeArrowheads="1"/>
            </p:cNvSpPr>
            <p:nvPr/>
          </p:nvSpPr>
          <p:spPr bwMode="auto">
            <a:xfrm>
              <a:off x="2832"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8" name="Oval 114">
              <a:extLst>
                <a:ext uri="{FF2B5EF4-FFF2-40B4-BE49-F238E27FC236}">
                  <a16:creationId xmlns:a16="http://schemas.microsoft.com/office/drawing/2014/main" id="{CB47F6FC-A570-4D58-A40B-F4E44AD2D1AC}"/>
                </a:ext>
              </a:extLst>
            </p:cNvPr>
            <p:cNvSpPr>
              <a:spLocks noChangeArrowheads="1"/>
            </p:cNvSpPr>
            <p:nvPr/>
          </p:nvSpPr>
          <p:spPr bwMode="auto">
            <a:xfrm>
              <a:off x="3408"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19" name="Oval 115">
              <a:extLst>
                <a:ext uri="{FF2B5EF4-FFF2-40B4-BE49-F238E27FC236}">
                  <a16:creationId xmlns:a16="http://schemas.microsoft.com/office/drawing/2014/main" id="{D4CFA095-16B3-4798-AD81-F8CA6C8EF00C}"/>
                </a:ext>
              </a:extLst>
            </p:cNvPr>
            <p:cNvSpPr>
              <a:spLocks noChangeArrowheads="1"/>
            </p:cNvSpPr>
            <p:nvPr/>
          </p:nvSpPr>
          <p:spPr bwMode="auto">
            <a:xfrm>
              <a:off x="3072"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20" name="Oval 116">
              <a:extLst>
                <a:ext uri="{FF2B5EF4-FFF2-40B4-BE49-F238E27FC236}">
                  <a16:creationId xmlns:a16="http://schemas.microsoft.com/office/drawing/2014/main" id="{63E3926C-DD5C-4599-B2B4-0B33CC138033}"/>
                </a:ext>
              </a:extLst>
            </p:cNvPr>
            <p:cNvSpPr>
              <a:spLocks noChangeArrowheads="1"/>
            </p:cNvSpPr>
            <p:nvPr/>
          </p:nvSpPr>
          <p:spPr bwMode="auto">
            <a:xfrm>
              <a:off x="3648" y="32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21" name="Line 117">
              <a:extLst>
                <a:ext uri="{FF2B5EF4-FFF2-40B4-BE49-F238E27FC236}">
                  <a16:creationId xmlns:a16="http://schemas.microsoft.com/office/drawing/2014/main" id="{CADDC371-0FE3-437B-B744-945E6A24FBF1}"/>
                </a:ext>
              </a:extLst>
            </p:cNvPr>
            <p:cNvSpPr>
              <a:spLocks noChangeShapeType="1"/>
            </p:cNvSpPr>
            <p:nvPr/>
          </p:nvSpPr>
          <p:spPr bwMode="auto">
            <a:xfrm flipH="1">
              <a:off x="3360" y="211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22" name="Line 118">
              <a:extLst>
                <a:ext uri="{FF2B5EF4-FFF2-40B4-BE49-F238E27FC236}">
                  <a16:creationId xmlns:a16="http://schemas.microsoft.com/office/drawing/2014/main" id="{0DEC8B2B-2F7B-4FC1-A98C-C30463CC3B3A}"/>
                </a:ext>
              </a:extLst>
            </p:cNvPr>
            <p:cNvSpPr>
              <a:spLocks noChangeShapeType="1"/>
            </p:cNvSpPr>
            <p:nvPr/>
          </p:nvSpPr>
          <p:spPr bwMode="auto">
            <a:xfrm flipH="1">
              <a:off x="3024" y="2496"/>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23" name="Line 119">
              <a:extLst>
                <a:ext uri="{FF2B5EF4-FFF2-40B4-BE49-F238E27FC236}">
                  <a16:creationId xmlns:a16="http://schemas.microsoft.com/office/drawing/2014/main" id="{D571A7FE-FA47-4026-9703-BC174451FC74}"/>
                </a:ext>
              </a:extLst>
            </p:cNvPr>
            <p:cNvSpPr>
              <a:spLocks noChangeShapeType="1"/>
            </p:cNvSpPr>
            <p:nvPr/>
          </p:nvSpPr>
          <p:spPr bwMode="auto">
            <a:xfrm>
              <a:off x="3360" y="254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24" name="Line 120">
              <a:extLst>
                <a:ext uri="{FF2B5EF4-FFF2-40B4-BE49-F238E27FC236}">
                  <a16:creationId xmlns:a16="http://schemas.microsoft.com/office/drawing/2014/main" id="{517D17B8-3239-44C2-8C8A-032FF69FB267}"/>
                </a:ext>
              </a:extLst>
            </p:cNvPr>
            <p:cNvSpPr>
              <a:spLocks noChangeShapeType="1"/>
            </p:cNvSpPr>
            <p:nvPr/>
          </p:nvSpPr>
          <p:spPr bwMode="auto">
            <a:xfrm flipH="1">
              <a:off x="3216" y="2976"/>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25" name="Line 121">
              <a:extLst>
                <a:ext uri="{FF2B5EF4-FFF2-40B4-BE49-F238E27FC236}">
                  <a16:creationId xmlns:a16="http://schemas.microsoft.com/office/drawing/2014/main" id="{53CF6F96-F596-4929-8C98-3BD274B46F27}"/>
                </a:ext>
              </a:extLst>
            </p:cNvPr>
            <p:cNvSpPr>
              <a:spLocks noChangeShapeType="1"/>
            </p:cNvSpPr>
            <p:nvPr/>
          </p:nvSpPr>
          <p:spPr bwMode="auto">
            <a:xfrm flipH="1">
              <a:off x="3648" y="2544"/>
              <a:ext cx="432"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26" name="Line 122">
              <a:extLst>
                <a:ext uri="{FF2B5EF4-FFF2-40B4-BE49-F238E27FC236}">
                  <a16:creationId xmlns:a16="http://schemas.microsoft.com/office/drawing/2014/main" id="{8195F647-F62D-4CAF-81F2-513DD9C1AD12}"/>
                </a:ext>
              </a:extLst>
            </p:cNvPr>
            <p:cNvSpPr>
              <a:spLocks noChangeShapeType="1"/>
            </p:cNvSpPr>
            <p:nvPr/>
          </p:nvSpPr>
          <p:spPr bwMode="auto">
            <a:xfrm flipH="1">
              <a:off x="3888" y="3120"/>
              <a:ext cx="336"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827" name="Text Box 123">
              <a:extLst>
                <a:ext uri="{FF2B5EF4-FFF2-40B4-BE49-F238E27FC236}">
                  <a16:creationId xmlns:a16="http://schemas.microsoft.com/office/drawing/2014/main" id="{56286A9E-6923-41C4-A517-038521FC63E3}"/>
                </a:ext>
              </a:extLst>
            </p:cNvPr>
            <p:cNvSpPr txBox="1">
              <a:spLocks noChangeArrowheads="1"/>
            </p:cNvSpPr>
            <p:nvPr/>
          </p:nvSpPr>
          <p:spPr bwMode="auto">
            <a:xfrm>
              <a:off x="4080"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p>
          </p:txBody>
        </p:sp>
        <p:sp>
          <p:nvSpPr>
            <p:cNvPr id="72828" name="Text Box 124">
              <a:extLst>
                <a:ext uri="{FF2B5EF4-FFF2-40B4-BE49-F238E27FC236}">
                  <a16:creationId xmlns:a16="http://schemas.microsoft.com/office/drawing/2014/main" id="{426A7736-6E49-4085-9284-CD5C50699084}"/>
                </a:ext>
              </a:extLst>
            </p:cNvPr>
            <p:cNvSpPr txBox="1">
              <a:spLocks noChangeArrowheads="1"/>
            </p:cNvSpPr>
            <p:nvPr/>
          </p:nvSpPr>
          <p:spPr bwMode="auto">
            <a:xfrm>
              <a:off x="4224" y="29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a:t>
              </a:r>
            </a:p>
          </p:txBody>
        </p:sp>
        <p:sp>
          <p:nvSpPr>
            <p:cNvPr id="72829" name="Line 125">
              <a:extLst>
                <a:ext uri="{FF2B5EF4-FFF2-40B4-BE49-F238E27FC236}">
                  <a16:creationId xmlns:a16="http://schemas.microsoft.com/office/drawing/2014/main" id="{7AE9DB5D-AEF4-4779-913D-C7486F31B5CC}"/>
                </a:ext>
              </a:extLst>
            </p:cNvPr>
            <p:cNvSpPr>
              <a:spLocks noChangeShapeType="1"/>
            </p:cNvSpPr>
            <p:nvPr/>
          </p:nvSpPr>
          <p:spPr bwMode="auto">
            <a:xfrm>
              <a:off x="3648" y="2976"/>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55EE235E-E5E1-49FF-81C5-D64F9B2F9FA1}"/>
              </a:ext>
            </a:extLst>
          </p:cNvPr>
          <p:cNvSpPr txBox="1">
            <a:spLocks noChangeArrowheads="1"/>
          </p:cNvSpPr>
          <p:nvPr/>
        </p:nvSpPr>
        <p:spPr bwMode="auto">
          <a:xfrm>
            <a:off x="2133600" y="8382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上述过程用</a:t>
            </a:r>
            <a:r>
              <a:rPr lang="en-US" altLang="zh-CN" sz="2800"/>
              <a:t>C</a:t>
            </a:r>
            <a:r>
              <a:rPr lang="zh-CN" altLang="en-US" sz="2800"/>
              <a:t>语言描述为：</a:t>
            </a:r>
          </a:p>
        </p:txBody>
      </p:sp>
      <p:sp>
        <p:nvSpPr>
          <p:cNvPr id="73731" name="Text Box 3">
            <a:extLst>
              <a:ext uri="{FF2B5EF4-FFF2-40B4-BE49-F238E27FC236}">
                <a16:creationId xmlns:a16="http://schemas.microsoft.com/office/drawing/2014/main" id="{8355C1AE-36FB-42ED-A877-CDD9F0196927}"/>
              </a:ext>
            </a:extLst>
          </p:cNvPr>
          <p:cNvSpPr txBox="1">
            <a:spLocks noChangeArrowheads="1"/>
          </p:cNvSpPr>
          <p:nvPr/>
        </p:nvSpPr>
        <p:spPr bwMode="auto">
          <a:xfrm>
            <a:off x="2057400" y="1447801"/>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void InsNode(BiTNode * p ,  BiTNode * r)</a:t>
            </a:r>
          </a:p>
          <a:p>
            <a:pPr algn="just">
              <a:spcBef>
                <a:spcPct val="50000"/>
              </a:spcBef>
            </a:pPr>
            <a:r>
              <a:rPr lang="en-US" altLang="zh-CN" sz="2000"/>
              <a:t>   {if(p-&gt;Rtag==1)    /* p</a:t>
            </a:r>
            <a:r>
              <a:rPr lang="zh-CN" altLang="en-US" sz="2000"/>
              <a:t>无右孩子 *</a:t>
            </a:r>
            <a:r>
              <a:rPr lang="en-US" altLang="zh-CN" sz="2000"/>
              <a:t>/</a:t>
            </a:r>
          </a:p>
          <a:p>
            <a:pPr algn="just">
              <a:spcBef>
                <a:spcPct val="50000"/>
              </a:spcBef>
            </a:pPr>
            <a:r>
              <a:rPr lang="en-US" altLang="zh-CN" sz="2000"/>
              <a:t>       {</a:t>
            </a:r>
          </a:p>
          <a:p>
            <a:pPr algn="just">
              <a:spcBef>
                <a:spcPct val="50000"/>
              </a:spcBef>
            </a:pPr>
            <a:r>
              <a:rPr lang="en-US" altLang="zh-CN" sz="2000"/>
              <a:t>	r-&gt;RChild=p-&gt;RChild;  /* p</a:t>
            </a:r>
            <a:r>
              <a:rPr lang="zh-CN" altLang="en-US" sz="2000"/>
              <a:t>的后继变为</a:t>
            </a:r>
            <a:r>
              <a:rPr lang="en-US" altLang="zh-CN" sz="2000"/>
              <a:t>r</a:t>
            </a:r>
            <a:r>
              <a:rPr lang="zh-CN" altLang="en-US" sz="2000"/>
              <a:t>的后继 *</a:t>
            </a:r>
            <a:r>
              <a:rPr lang="en-US" altLang="zh-CN" sz="2000"/>
              <a:t>/</a:t>
            </a:r>
          </a:p>
          <a:p>
            <a:pPr algn="just">
              <a:spcBef>
                <a:spcPct val="50000"/>
              </a:spcBef>
            </a:pPr>
            <a:r>
              <a:rPr lang="en-US" altLang="zh-CN" sz="2000"/>
              <a:t>	r-&gt;Rtag=1;</a:t>
            </a:r>
          </a:p>
          <a:p>
            <a:pPr algn="just">
              <a:spcBef>
                <a:spcPct val="50000"/>
              </a:spcBef>
            </a:pPr>
            <a:r>
              <a:rPr lang="en-US" altLang="zh-CN" sz="2000"/>
              <a:t>	p-&gt;RChild=r;  /* r</a:t>
            </a:r>
            <a:r>
              <a:rPr lang="zh-CN" altLang="en-US" sz="2000"/>
              <a:t>成为</a:t>
            </a:r>
            <a:r>
              <a:rPr lang="en-US" altLang="zh-CN" sz="2000"/>
              <a:t>p</a:t>
            </a:r>
            <a:r>
              <a:rPr lang="zh-CN" altLang="en-US" sz="2000"/>
              <a:t>的右孩子 *</a:t>
            </a:r>
            <a:r>
              <a:rPr lang="en-US" altLang="zh-CN" sz="2000"/>
              <a:t>/</a:t>
            </a:r>
          </a:p>
          <a:p>
            <a:pPr algn="just">
              <a:spcBef>
                <a:spcPct val="50000"/>
              </a:spcBef>
            </a:pPr>
            <a:r>
              <a:rPr lang="en-US" altLang="zh-CN" sz="2000"/>
              <a:t>	r-&gt;LChild=p;  /* p</a:t>
            </a:r>
            <a:r>
              <a:rPr lang="zh-CN" altLang="en-US" sz="2000"/>
              <a:t>变为</a:t>
            </a:r>
            <a:r>
              <a:rPr lang="en-US" altLang="zh-CN" sz="2000"/>
              <a:t>r</a:t>
            </a:r>
            <a:r>
              <a:rPr lang="zh-CN" altLang="en-US" sz="2000"/>
              <a:t>的前驱 *</a:t>
            </a:r>
            <a:r>
              <a:rPr lang="en-US" altLang="zh-CN" sz="2000"/>
              <a:t>/</a:t>
            </a:r>
          </a:p>
          <a:p>
            <a:pPr algn="just">
              <a:spcBef>
                <a:spcPct val="50000"/>
              </a:spcBef>
            </a:pPr>
            <a:r>
              <a:rPr lang="en-US" altLang="zh-CN" sz="2000"/>
              <a:t>	r-&gt;Ltag=1;</a:t>
            </a:r>
          </a:p>
          <a:p>
            <a:pPr algn="just">
              <a:spcBef>
                <a:spcPct val="50000"/>
              </a:spcBef>
            </a:pPr>
            <a:r>
              <a:rPr lang="en-US" altLang="zh-CN" sz="2000"/>
              <a:t>}</a:t>
            </a:r>
          </a:p>
          <a:p>
            <a:pPr algn="just">
              <a:spcBef>
                <a:spcPct val="50000"/>
              </a:spcBef>
            </a:pPr>
            <a:r>
              <a:rPr lang="en-US" altLang="zh-CN" sz="2000"/>
              <a:t>else  /* p</a:t>
            </a:r>
            <a:r>
              <a:rPr lang="zh-CN" altLang="en-US" sz="2000"/>
              <a:t>有右孩子 *</a:t>
            </a:r>
            <a:r>
              <a:rPr lang="en-US" altLang="zh-CN" sz="2000"/>
              <a:t>/</a:t>
            </a:r>
          </a:p>
          <a:p>
            <a:pPr algn="just">
              <a:spcBef>
                <a:spcPct val="50000"/>
              </a:spcBef>
            </a:pPr>
            <a:r>
              <a:rPr lang="en-US" altLang="zh-CN" sz="200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2E3C2E1A-33A3-4E85-B32B-B9A76C940088}"/>
              </a:ext>
            </a:extLst>
          </p:cNvPr>
          <p:cNvSpPr txBox="1">
            <a:spLocks noChangeArrowheads="1"/>
          </p:cNvSpPr>
          <p:nvPr/>
        </p:nvSpPr>
        <p:spPr bwMode="auto">
          <a:xfrm>
            <a:off x="2209800" y="974726"/>
            <a:ext cx="80772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a:t>
            </a:r>
          </a:p>
          <a:p>
            <a:pPr algn="just">
              <a:spcBef>
                <a:spcPct val="50000"/>
              </a:spcBef>
            </a:pPr>
            <a:r>
              <a:rPr lang="en-US" altLang="zh-CN" sz="2000"/>
              <a:t>	s=p-&gt;RChild;</a:t>
            </a:r>
          </a:p>
          <a:p>
            <a:pPr algn="just">
              <a:spcBef>
                <a:spcPct val="50000"/>
              </a:spcBef>
            </a:pPr>
            <a:r>
              <a:rPr lang="en-US" altLang="zh-CN" sz="2000"/>
              <a:t>	while(s-&gt;Ltag==0)</a:t>
            </a:r>
          </a:p>
          <a:p>
            <a:pPr algn="just">
              <a:spcBef>
                <a:spcPct val="50000"/>
              </a:spcBef>
            </a:pPr>
            <a:r>
              <a:rPr lang="en-US" altLang="zh-CN" sz="2000"/>
              <a:t>	s=s-&gt;LChild;  /* </a:t>
            </a:r>
            <a:r>
              <a:rPr lang="zh-CN" altLang="en-US" sz="2000"/>
              <a:t>查找</a:t>
            </a:r>
            <a:r>
              <a:rPr lang="en-US" altLang="zh-CN" sz="2000"/>
              <a:t>p</a:t>
            </a:r>
            <a:r>
              <a:rPr lang="zh-CN" altLang="en-US" sz="2000"/>
              <a:t>结点的右子树的“最左下端”结点 *</a:t>
            </a:r>
            <a:r>
              <a:rPr lang="en-US" altLang="zh-CN" sz="2000"/>
              <a:t>/</a:t>
            </a:r>
          </a:p>
          <a:p>
            <a:pPr algn="just">
              <a:spcBef>
                <a:spcPct val="50000"/>
              </a:spcBef>
            </a:pPr>
            <a:r>
              <a:rPr lang="en-US" altLang="zh-CN" sz="2000"/>
              <a:t>	r-&gt;RChild=p-&gt;RChild;  /* p</a:t>
            </a:r>
            <a:r>
              <a:rPr lang="zh-CN" altLang="en-US" sz="2000"/>
              <a:t>的右孩子变为</a:t>
            </a:r>
            <a:r>
              <a:rPr lang="en-US" altLang="zh-CN" sz="2000"/>
              <a:t>r</a:t>
            </a:r>
            <a:r>
              <a:rPr lang="zh-CN" altLang="en-US" sz="2000"/>
              <a:t>的右孩子 *</a:t>
            </a:r>
            <a:r>
              <a:rPr lang="en-US" altLang="zh-CN" sz="2000"/>
              <a:t>/</a:t>
            </a:r>
          </a:p>
          <a:p>
            <a:pPr algn="just">
              <a:spcBef>
                <a:spcPct val="50000"/>
              </a:spcBef>
            </a:pPr>
            <a:r>
              <a:rPr lang="en-US" altLang="zh-CN" sz="2000"/>
              <a:t>	r-&gt;Rtag=0;</a:t>
            </a:r>
          </a:p>
          <a:p>
            <a:pPr algn="just">
              <a:spcBef>
                <a:spcPct val="50000"/>
              </a:spcBef>
            </a:pPr>
            <a:r>
              <a:rPr lang="en-US" altLang="zh-CN" sz="2000"/>
              <a:t>	r-&gt;LChild=p;  /* p</a:t>
            </a:r>
            <a:r>
              <a:rPr lang="zh-CN" altLang="en-US" sz="2000"/>
              <a:t>变为</a:t>
            </a:r>
            <a:r>
              <a:rPr lang="en-US" altLang="zh-CN" sz="2000"/>
              <a:t>r</a:t>
            </a:r>
            <a:r>
              <a:rPr lang="zh-CN" altLang="en-US" sz="2000"/>
              <a:t>的前驱 *</a:t>
            </a:r>
            <a:r>
              <a:rPr lang="en-US" altLang="zh-CN" sz="2000"/>
              <a:t>/</a:t>
            </a:r>
          </a:p>
          <a:p>
            <a:pPr algn="just">
              <a:spcBef>
                <a:spcPct val="50000"/>
              </a:spcBef>
            </a:pPr>
            <a:r>
              <a:rPr lang="en-US" altLang="zh-CN" sz="2000"/>
              <a:t>          r-&gt;Ltag=1;</a:t>
            </a:r>
          </a:p>
          <a:p>
            <a:pPr algn="just">
              <a:spcBef>
                <a:spcPct val="50000"/>
              </a:spcBef>
            </a:pPr>
            <a:r>
              <a:rPr lang="en-US" altLang="zh-CN" sz="2000"/>
              <a:t>	p-&gt;RChild=r;  /* r</a:t>
            </a:r>
            <a:r>
              <a:rPr lang="zh-CN" altLang="en-US" sz="2000"/>
              <a:t>变为</a:t>
            </a:r>
            <a:r>
              <a:rPr lang="en-US" altLang="zh-CN" sz="2000"/>
              <a:t>p</a:t>
            </a:r>
            <a:r>
              <a:rPr lang="zh-CN" altLang="en-US" sz="2000"/>
              <a:t>的右孩子 *</a:t>
            </a:r>
            <a:r>
              <a:rPr lang="en-US" altLang="zh-CN" sz="2000"/>
              <a:t>/</a:t>
            </a:r>
          </a:p>
          <a:p>
            <a:pPr algn="just">
              <a:spcBef>
                <a:spcPct val="50000"/>
              </a:spcBef>
            </a:pPr>
            <a:r>
              <a:rPr lang="en-US" altLang="zh-CN" sz="2000"/>
              <a:t>          s-&gt;LChild=r;  /* r</a:t>
            </a:r>
            <a:r>
              <a:rPr lang="zh-CN" altLang="en-US" sz="2000"/>
              <a:t>变为</a:t>
            </a:r>
            <a:r>
              <a:rPr lang="en-US" altLang="zh-CN" sz="2000"/>
              <a:t>p</a:t>
            </a:r>
            <a:r>
              <a:rPr lang="zh-CN" altLang="en-US" sz="2000"/>
              <a:t>原来右子树的“最左下端”结点的前驱 *</a:t>
            </a:r>
            <a:r>
              <a:rPr lang="en-US" altLang="zh-CN" sz="2000"/>
              <a:t>/</a:t>
            </a:r>
          </a:p>
          <a:p>
            <a:pPr algn="just">
              <a:spcBef>
                <a:spcPct val="50000"/>
              </a:spcBef>
            </a:pPr>
            <a:r>
              <a:rPr lang="en-US" altLang="zh-CN" sz="2000"/>
              <a:t> }</a:t>
            </a:r>
          </a:p>
          <a:p>
            <a:pPr>
              <a:spcBef>
                <a:spcPct val="50000"/>
              </a:spcBef>
            </a:pPr>
            <a:r>
              <a:rPr lang="en-US" altLang="zh-CN" sz="2000"/>
              <a:t>  }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29E419AB-4A51-4397-9F9B-F2CC896BDCA0}"/>
              </a:ext>
            </a:extLst>
          </p:cNvPr>
          <p:cNvSpPr txBox="1">
            <a:spLocks noChangeArrowheads="1"/>
          </p:cNvSpPr>
          <p:nvPr/>
        </p:nvSpPr>
        <p:spPr bwMode="auto">
          <a:xfrm>
            <a:off x="2209800" y="1066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a:t>
            </a:r>
            <a:r>
              <a:rPr lang="zh-CN" altLang="en-US" sz="2800"/>
              <a:t>）删除结点运算</a:t>
            </a:r>
          </a:p>
        </p:txBody>
      </p:sp>
      <p:sp>
        <p:nvSpPr>
          <p:cNvPr id="75779" name="Text Box 3">
            <a:extLst>
              <a:ext uri="{FF2B5EF4-FFF2-40B4-BE49-F238E27FC236}">
                <a16:creationId xmlns:a16="http://schemas.microsoft.com/office/drawing/2014/main" id="{08A1E6BB-C976-428B-A5F6-EE3A9BAB03E6}"/>
              </a:ext>
            </a:extLst>
          </p:cNvPr>
          <p:cNvSpPr txBox="1">
            <a:spLocks noChangeArrowheads="1"/>
          </p:cNvSpPr>
          <p:nvPr/>
        </p:nvSpPr>
        <p:spPr bwMode="auto">
          <a:xfrm>
            <a:off x="2133600" y="1600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宋体" panose="02010600030101010101" pitchFamily="2" charset="-122"/>
              </a:rPr>
              <a:t>    </a:t>
            </a:r>
            <a:r>
              <a:rPr lang="zh-CN" altLang="en-US" sz="2800">
                <a:latin typeface="宋体" panose="02010600030101010101" pitchFamily="2" charset="-122"/>
              </a:rPr>
              <a:t>与插入操作一样，在线索二叉树中删除一个结点也会破坏原来的线索，所以需要在删除的过程中保持二叉树的线索化。</a:t>
            </a:r>
            <a:r>
              <a:rPr lang="zh-CN" altLang="en-US" sz="2800"/>
              <a:t> </a:t>
            </a:r>
          </a:p>
        </p:txBody>
      </p:sp>
      <p:sp>
        <p:nvSpPr>
          <p:cNvPr id="75780" name="Text Box 4">
            <a:extLst>
              <a:ext uri="{FF2B5EF4-FFF2-40B4-BE49-F238E27FC236}">
                <a16:creationId xmlns:a16="http://schemas.microsoft.com/office/drawing/2014/main" id="{00103288-ADF4-4B89-8A6E-4D0204FCA4D2}"/>
              </a:ext>
            </a:extLst>
          </p:cNvPr>
          <p:cNvSpPr txBox="1">
            <a:spLocks noChangeArrowheads="1"/>
          </p:cNvSpPr>
          <p:nvPr/>
        </p:nvSpPr>
        <p:spPr bwMode="auto">
          <a:xfrm>
            <a:off x="2133600" y="30480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在中序线索二叉树中删除结点</a:t>
            </a:r>
            <a:r>
              <a:rPr lang="en-US" altLang="zh-CN" sz="2800"/>
              <a:t>r</a:t>
            </a:r>
            <a:r>
              <a:rPr lang="zh-CN" altLang="en-US" sz="2800"/>
              <a:t>的过程为：</a:t>
            </a:r>
          </a:p>
        </p:txBody>
      </p:sp>
      <p:grpSp>
        <p:nvGrpSpPr>
          <p:cNvPr id="75782" name="Group 6">
            <a:extLst>
              <a:ext uri="{FF2B5EF4-FFF2-40B4-BE49-F238E27FC236}">
                <a16:creationId xmlns:a16="http://schemas.microsoft.com/office/drawing/2014/main" id="{612BE393-005B-4815-8382-7DFF35C92920}"/>
              </a:ext>
            </a:extLst>
          </p:cNvPr>
          <p:cNvGrpSpPr>
            <a:grpSpLocks/>
          </p:cNvGrpSpPr>
          <p:nvPr/>
        </p:nvGrpSpPr>
        <p:grpSpPr bwMode="auto">
          <a:xfrm>
            <a:off x="6113464" y="3733801"/>
            <a:ext cx="2192337" cy="2016125"/>
            <a:chOff x="5234" y="6656"/>
            <a:chExt cx="2292" cy="2895"/>
          </a:xfrm>
        </p:grpSpPr>
        <p:grpSp>
          <p:nvGrpSpPr>
            <p:cNvPr id="75783" name="Group 7">
              <a:extLst>
                <a:ext uri="{FF2B5EF4-FFF2-40B4-BE49-F238E27FC236}">
                  <a16:creationId xmlns:a16="http://schemas.microsoft.com/office/drawing/2014/main" id="{4BA768B3-A642-4B5B-8F6F-B30B89F373CD}"/>
                </a:ext>
              </a:extLst>
            </p:cNvPr>
            <p:cNvGrpSpPr>
              <a:grpSpLocks/>
            </p:cNvGrpSpPr>
            <p:nvPr/>
          </p:nvGrpSpPr>
          <p:grpSpPr bwMode="auto">
            <a:xfrm>
              <a:off x="6568" y="7511"/>
              <a:ext cx="958" cy="675"/>
              <a:chOff x="3794" y="5520"/>
              <a:chExt cx="958" cy="675"/>
            </a:xfrm>
          </p:grpSpPr>
          <p:sp>
            <p:nvSpPr>
              <p:cNvPr id="75784" name="Oval 8">
                <a:extLst>
                  <a:ext uri="{FF2B5EF4-FFF2-40B4-BE49-F238E27FC236}">
                    <a16:creationId xmlns:a16="http://schemas.microsoft.com/office/drawing/2014/main" id="{3CF46317-DC39-48B8-9CF7-5A0453F8DA9B}"/>
                  </a:ext>
                </a:extLst>
              </p:cNvPr>
              <p:cNvSpPr>
                <a:spLocks noChangeArrowheads="1"/>
              </p:cNvSpPr>
              <p:nvPr/>
            </p:nvSpPr>
            <p:spPr bwMode="auto">
              <a:xfrm>
                <a:off x="3794" y="6015"/>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5785" name="Group 9">
                <a:extLst>
                  <a:ext uri="{FF2B5EF4-FFF2-40B4-BE49-F238E27FC236}">
                    <a16:creationId xmlns:a16="http://schemas.microsoft.com/office/drawing/2014/main" id="{F281ACC1-1E20-4429-864C-D4F1F1ADECF2}"/>
                  </a:ext>
                </a:extLst>
              </p:cNvPr>
              <p:cNvGrpSpPr>
                <a:grpSpLocks/>
              </p:cNvGrpSpPr>
              <p:nvPr/>
            </p:nvGrpSpPr>
            <p:grpSpPr bwMode="auto">
              <a:xfrm>
                <a:off x="3914" y="5520"/>
                <a:ext cx="838" cy="525"/>
                <a:chOff x="3120" y="5025"/>
                <a:chExt cx="838" cy="525"/>
              </a:xfrm>
            </p:grpSpPr>
            <p:sp>
              <p:nvSpPr>
                <p:cNvPr id="75786" name="Line 10">
                  <a:extLst>
                    <a:ext uri="{FF2B5EF4-FFF2-40B4-BE49-F238E27FC236}">
                      <a16:creationId xmlns:a16="http://schemas.microsoft.com/office/drawing/2014/main" id="{0816288B-DCF1-4F18-91CD-859018337A00}"/>
                    </a:ext>
                  </a:extLst>
                </p:cNvPr>
                <p:cNvSpPr>
                  <a:spLocks noChangeShapeType="1"/>
                </p:cNvSpPr>
                <p:nvPr/>
              </p:nvSpPr>
              <p:spPr bwMode="auto">
                <a:xfrm flipH="1">
                  <a:off x="3120" y="5310"/>
                  <a:ext cx="254" cy="24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87" name="Text Box 11">
                  <a:extLst>
                    <a:ext uri="{FF2B5EF4-FFF2-40B4-BE49-F238E27FC236}">
                      <a16:creationId xmlns:a16="http://schemas.microsoft.com/office/drawing/2014/main" id="{58B7B166-EF6E-4825-BA78-EAAB34060EC2}"/>
                    </a:ext>
                  </a:extLst>
                </p:cNvPr>
                <p:cNvSpPr txBox="1">
                  <a:spLocks noChangeArrowheads="1"/>
                </p:cNvSpPr>
                <p:nvPr/>
              </p:nvSpPr>
              <p:spPr bwMode="auto">
                <a:xfrm>
                  <a:off x="3194" y="5025"/>
                  <a:ext cx="76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b="0"/>
                    <a:t>r</a:t>
                  </a:r>
                </a:p>
              </p:txBody>
            </p:sp>
          </p:grpSp>
        </p:grpSp>
        <p:sp>
          <p:nvSpPr>
            <p:cNvPr id="75788" name="Oval 12">
              <a:extLst>
                <a:ext uri="{FF2B5EF4-FFF2-40B4-BE49-F238E27FC236}">
                  <a16:creationId xmlns:a16="http://schemas.microsoft.com/office/drawing/2014/main" id="{E63ED7BD-2977-4539-A8C6-EC6F3726E765}"/>
                </a:ext>
              </a:extLst>
            </p:cNvPr>
            <p:cNvSpPr>
              <a:spLocks noChangeArrowheads="1"/>
            </p:cNvSpPr>
            <p:nvPr/>
          </p:nvSpPr>
          <p:spPr bwMode="auto">
            <a:xfrm>
              <a:off x="5788" y="6656"/>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89" name="Oval 13">
              <a:extLst>
                <a:ext uri="{FF2B5EF4-FFF2-40B4-BE49-F238E27FC236}">
                  <a16:creationId xmlns:a16="http://schemas.microsoft.com/office/drawing/2014/main" id="{BE6B12F2-8DC1-44E7-969C-A968896C1F6C}"/>
                </a:ext>
              </a:extLst>
            </p:cNvPr>
            <p:cNvSpPr>
              <a:spLocks noChangeArrowheads="1"/>
            </p:cNvSpPr>
            <p:nvPr/>
          </p:nvSpPr>
          <p:spPr bwMode="auto">
            <a:xfrm>
              <a:off x="5480" y="7094"/>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0" name="Oval 14">
              <a:extLst>
                <a:ext uri="{FF2B5EF4-FFF2-40B4-BE49-F238E27FC236}">
                  <a16:creationId xmlns:a16="http://schemas.microsoft.com/office/drawing/2014/main" id="{DD276C3E-17FA-4E34-846D-7A09C390837B}"/>
                </a:ext>
              </a:extLst>
            </p:cNvPr>
            <p:cNvSpPr>
              <a:spLocks noChangeArrowheads="1"/>
            </p:cNvSpPr>
            <p:nvPr/>
          </p:nvSpPr>
          <p:spPr bwMode="auto">
            <a:xfrm>
              <a:off x="5234" y="754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1" name="Oval 15">
              <a:extLst>
                <a:ext uri="{FF2B5EF4-FFF2-40B4-BE49-F238E27FC236}">
                  <a16:creationId xmlns:a16="http://schemas.microsoft.com/office/drawing/2014/main" id="{4833E8C1-19CE-4DAC-BA38-BCFF4C3EE4D9}"/>
                </a:ext>
              </a:extLst>
            </p:cNvPr>
            <p:cNvSpPr>
              <a:spLocks noChangeArrowheads="1"/>
            </p:cNvSpPr>
            <p:nvPr/>
          </p:nvSpPr>
          <p:spPr bwMode="auto">
            <a:xfrm>
              <a:off x="5728" y="754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2" name="Oval 16">
              <a:extLst>
                <a:ext uri="{FF2B5EF4-FFF2-40B4-BE49-F238E27FC236}">
                  <a16:creationId xmlns:a16="http://schemas.microsoft.com/office/drawing/2014/main" id="{B8D23BC7-E091-4D8A-8BE5-F1EDBB96DD4D}"/>
                </a:ext>
              </a:extLst>
            </p:cNvPr>
            <p:cNvSpPr>
              <a:spLocks noChangeArrowheads="1"/>
            </p:cNvSpPr>
            <p:nvPr/>
          </p:nvSpPr>
          <p:spPr bwMode="auto">
            <a:xfrm>
              <a:off x="5472" y="802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3" name="Oval 17">
              <a:extLst>
                <a:ext uri="{FF2B5EF4-FFF2-40B4-BE49-F238E27FC236}">
                  <a16:creationId xmlns:a16="http://schemas.microsoft.com/office/drawing/2014/main" id="{3155C98E-429B-43C1-81E0-82883B844124}"/>
                </a:ext>
              </a:extLst>
            </p:cNvPr>
            <p:cNvSpPr>
              <a:spLocks noChangeArrowheads="1"/>
            </p:cNvSpPr>
            <p:nvPr/>
          </p:nvSpPr>
          <p:spPr bwMode="auto">
            <a:xfrm>
              <a:off x="5952" y="802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4" name="Oval 18">
              <a:extLst>
                <a:ext uri="{FF2B5EF4-FFF2-40B4-BE49-F238E27FC236}">
                  <a16:creationId xmlns:a16="http://schemas.microsoft.com/office/drawing/2014/main" id="{93C60FA4-1615-4CCC-9877-EC202E20A726}"/>
                </a:ext>
              </a:extLst>
            </p:cNvPr>
            <p:cNvSpPr>
              <a:spLocks noChangeArrowheads="1"/>
            </p:cNvSpPr>
            <p:nvPr/>
          </p:nvSpPr>
          <p:spPr bwMode="auto">
            <a:xfrm>
              <a:off x="5742" y="847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5" name="Oval 19">
              <a:extLst>
                <a:ext uri="{FF2B5EF4-FFF2-40B4-BE49-F238E27FC236}">
                  <a16:creationId xmlns:a16="http://schemas.microsoft.com/office/drawing/2014/main" id="{8F57B18B-AFD1-40CE-B3E4-86B52BC21F91}"/>
                </a:ext>
              </a:extLst>
            </p:cNvPr>
            <p:cNvSpPr>
              <a:spLocks noChangeArrowheads="1"/>
            </p:cNvSpPr>
            <p:nvPr/>
          </p:nvSpPr>
          <p:spPr bwMode="auto">
            <a:xfrm>
              <a:off x="6238" y="847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6" name="Line 20">
              <a:extLst>
                <a:ext uri="{FF2B5EF4-FFF2-40B4-BE49-F238E27FC236}">
                  <a16:creationId xmlns:a16="http://schemas.microsoft.com/office/drawing/2014/main" id="{58E5F0C1-5C2D-48DD-ABF0-D9049AC9EA6E}"/>
                </a:ext>
              </a:extLst>
            </p:cNvPr>
            <p:cNvSpPr>
              <a:spLocks noChangeShapeType="1"/>
            </p:cNvSpPr>
            <p:nvPr/>
          </p:nvSpPr>
          <p:spPr bwMode="auto">
            <a:xfrm flipH="1">
              <a:off x="5608" y="6806"/>
              <a:ext cx="210"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7" name="Line 21">
              <a:extLst>
                <a:ext uri="{FF2B5EF4-FFF2-40B4-BE49-F238E27FC236}">
                  <a16:creationId xmlns:a16="http://schemas.microsoft.com/office/drawing/2014/main" id="{FD997D48-D72F-4FB3-BC5C-B30893D31FC2}"/>
                </a:ext>
              </a:extLst>
            </p:cNvPr>
            <p:cNvSpPr>
              <a:spLocks noChangeShapeType="1"/>
            </p:cNvSpPr>
            <p:nvPr/>
          </p:nvSpPr>
          <p:spPr bwMode="auto">
            <a:xfrm flipH="1">
              <a:off x="5354" y="7256"/>
              <a:ext cx="164"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8" name="Line 22">
              <a:extLst>
                <a:ext uri="{FF2B5EF4-FFF2-40B4-BE49-F238E27FC236}">
                  <a16:creationId xmlns:a16="http://schemas.microsoft.com/office/drawing/2014/main" id="{D7919294-8557-4D83-9502-AE5D1A5A2C0D}"/>
                </a:ext>
              </a:extLst>
            </p:cNvPr>
            <p:cNvSpPr>
              <a:spLocks noChangeShapeType="1"/>
            </p:cNvSpPr>
            <p:nvPr/>
          </p:nvSpPr>
          <p:spPr bwMode="auto">
            <a:xfrm>
              <a:off x="5608" y="7241"/>
              <a:ext cx="196"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99" name="Line 23">
              <a:extLst>
                <a:ext uri="{FF2B5EF4-FFF2-40B4-BE49-F238E27FC236}">
                  <a16:creationId xmlns:a16="http://schemas.microsoft.com/office/drawing/2014/main" id="{4D5EA0BD-3E3B-45ED-969C-43A07966576A}"/>
                </a:ext>
              </a:extLst>
            </p:cNvPr>
            <p:cNvSpPr>
              <a:spLocks noChangeShapeType="1"/>
            </p:cNvSpPr>
            <p:nvPr/>
          </p:nvSpPr>
          <p:spPr bwMode="auto">
            <a:xfrm flipH="1">
              <a:off x="5594" y="7721"/>
              <a:ext cx="164"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00" name="Line 24">
              <a:extLst>
                <a:ext uri="{FF2B5EF4-FFF2-40B4-BE49-F238E27FC236}">
                  <a16:creationId xmlns:a16="http://schemas.microsoft.com/office/drawing/2014/main" id="{A76FEA7C-D8B4-440B-8888-5136DF93EFB5}"/>
                </a:ext>
              </a:extLst>
            </p:cNvPr>
            <p:cNvSpPr>
              <a:spLocks noChangeShapeType="1"/>
            </p:cNvSpPr>
            <p:nvPr/>
          </p:nvSpPr>
          <p:spPr bwMode="auto">
            <a:xfrm>
              <a:off x="5864" y="7721"/>
              <a:ext cx="15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01" name="Line 25">
              <a:extLst>
                <a:ext uri="{FF2B5EF4-FFF2-40B4-BE49-F238E27FC236}">
                  <a16:creationId xmlns:a16="http://schemas.microsoft.com/office/drawing/2014/main" id="{FC898ED7-60F8-4376-AD71-930EC0F97EE8}"/>
                </a:ext>
              </a:extLst>
            </p:cNvPr>
            <p:cNvSpPr>
              <a:spLocks noChangeShapeType="1"/>
            </p:cNvSpPr>
            <p:nvPr/>
          </p:nvSpPr>
          <p:spPr bwMode="auto">
            <a:xfrm flipH="1">
              <a:off x="5878" y="8186"/>
              <a:ext cx="15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02" name="Line 26">
              <a:extLst>
                <a:ext uri="{FF2B5EF4-FFF2-40B4-BE49-F238E27FC236}">
                  <a16:creationId xmlns:a16="http://schemas.microsoft.com/office/drawing/2014/main" id="{CF92B2C1-FE2E-4A24-B440-20AC0432A8B8}"/>
                </a:ext>
              </a:extLst>
            </p:cNvPr>
            <p:cNvSpPr>
              <a:spLocks noChangeShapeType="1"/>
            </p:cNvSpPr>
            <p:nvPr/>
          </p:nvSpPr>
          <p:spPr bwMode="auto">
            <a:xfrm>
              <a:off x="6104" y="8171"/>
              <a:ext cx="210" cy="3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5803" name="Group 27">
              <a:extLst>
                <a:ext uri="{FF2B5EF4-FFF2-40B4-BE49-F238E27FC236}">
                  <a16:creationId xmlns:a16="http://schemas.microsoft.com/office/drawing/2014/main" id="{01FD8C3B-DE98-4329-AD11-6958C4845BBB}"/>
                </a:ext>
              </a:extLst>
            </p:cNvPr>
            <p:cNvGrpSpPr>
              <a:grpSpLocks/>
            </p:cNvGrpSpPr>
            <p:nvPr/>
          </p:nvGrpSpPr>
          <p:grpSpPr bwMode="auto">
            <a:xfrm>
              <a:off x="5894" y="7016"/>
              <a:ext cx="838" cy="525"/>
              <a:chOff x="3120" y="5025"/>
              <a:chExt cx="838" cy="525"/>
            </a:xfrm>
          </p:grpSpPr>
          <p:sp>
            <p:nvSpPr>
              <p:cNvPr id="75804" name="Line 28">
                <a:extLst>
                  <a:ext uri="{FF2B5EF4-FFF2-40B4-BE49-F238E27FC236}">
                    <a16:creationId xmlns:a16="http://schemas.microsoft.com/office/drawing/2014/main" id="{73D35AE6-F77A-4C08-BE7D-51550B61939E}"/>
                  </a:ext>
                </a:extLst>
              </p:cNvPr>
              <p:cNvSpPr>
                <a:spLocks noChangeShapeType="1"/>
              </p:cNvSpPr>
              <p:nvPr/>
            </p:nvSpPr>
            <p:spPr bwMode="auto">
              <a:xfrm flipH="1">
                <a:off x="3120" y="5310"/>
                <a:ext cx="254" cy="24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05" name="Text Box 29">
                <a:extLst>
                  <a:ext uri="{FF2B5EF4-FFF2-40B4-BE49-F238E27FC236}">
                    <a16:creationId xmlns:a16="http://schemas.microsoft.com/office/drawing/2014/main" id="{48838313-17F8-4B93-88D1-0870D029A6F5}"/>
                  </a:ext>
                </a:extLst>
              </p:cNvPr>
              <p:cNvSpPr txBox="1">
                <a:spLocks noChangeArrowheads="1"/>
              </p:cNvSpPr>
              <p:nvPr/>
            </p:nvSpPr>
            <p:spPr bwMode="auto">
              <a:xfrm>
                <a:off x="3194" y="5025"/>
                <a:ext cx="76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b="0"/>
                  <a:t>p</a:t>
                </a:r>
              </a:p>
            </p:txBody>
          </p:sp>
        </p:grpSp>
        <p:sp>
          <p:nvSpPr>
            <p:cNvPr id="75806" name="Freeform 30">
              <a:extLst>
                <a:ext uri="{FF2B5EF4-FFF2-40B4-BE49-F238E27FC236}">
                  <a16:creationId xmlns:a16="http://schemas.microsoft.com/office/drawing/2014/main" id="{73098405-2C79-4440-A1C6-19844E8836C6}"/>
                </a:ext>
              </a:extLst>
            </p:cNvPr>
            <p:cNvSpPr>
              <a:spLocks/>
            </p:cNvSpPr>
            <p:nvPr/>
          </p:nvSpPr>
          <p:spPr bwMode="auto">
            <a:xfrm>
              <a:off x="5441" y="7751"/>
              <a:ext cx="393" cy="995"/>
            </a:xfrm>
            <a:custGeom>
              <a:avLst/>
              <a:gdLst>
                <a:gd name="T0" fmla="*/ 317 w 393"/>
                <a:gd name="T1" fmla="*/ 855 h 995"/>
                <a:gd name="T2" fmla="*/ 243 w 393"/>
                <a:gd name="T3" fmla="*/ 975 h 995"/>
                <a:gd name="T4" fmla="*/ 77 w 393"/>
                <a:gd name="T5" fmla="*/ 960 h 995"/>
                <a:gd name="T6" fmla="*/ 3 w 393"/>
                <a:gd name="T7" fmla="*/ 765 h 995"/>
                <a:gd name="T8" fmla="*/ 93 w 393"/>
                <a:gd name="T9" fmla="*/ 675 h 995"/>
                <a:gd name="T10" fmla="*/ 303 w 393"/>
                <a:gd name="T11" fmla="*/ 465 h 995"/>
                <a:gd name="T12" fmla="*/ 393 w 393"/>
                <a:gd name="T13" fmla="*/ 0 h 995"/>
              </a:gdLst>
              <a:ahLst/>
              <a:cxnLst>
                <a:cxn ang="0">
                  <a:pos x="T0" y="T1"/>
                </a:cxn>
                <a:cxn ang="0">
                  <a:pos x="T2" y="T3"/>
                </a:cxn>
                <a:cxn ang="0">
                  <a:pos x="T4" y="T5"/>
                </a:cxn>
                <a:cxn ang="0">
                  <a:pos x="T6" y="T7"/>
                </a:cxn>
                <a:cxn ang="0">
                  <a:pos x="T8" y="T9"/>
                </a:cxn>
                <a:cxn ang="0">
                  <a:pos x="T10" y="T11"/>
                </a:cxn>
                <a:cxn ang="0">
                  <a:pos x="T12" y="T13"/>
                </a:cxn>
              </a:cxnLst>
              <a:rect l="0" t="0" r="r" b="b"/>
              <a:pathLst>
                <a:path w="393" h="995">
                  <a:moveTo>
                    <a:pt x="317" y="855"/>
                  </a:moveTo>
                  <a:cubicBezTo>
                    <a:pt x="300" y="906"/>
                    <a:pt x="283" y="958"/>
                    <a:pt x="243" y="975"/>
                  </a:cubicBezTo>
                  <a:cubicBezTo>
                    <a:pt x="203" y="992"/>
                    <a:pt x="117" y="995"/>
                    <a:pt x="77" y="960"/>
                  </a:cubicBezTo>
                  <a:cubicBezTo>
                    <a:pt x="37" y="925"/>
                    <a:pt x="0" y="812"/>
                    <a:pt x="3" y="765"/>
                  </a:cubicBezTo>
                  <a:cubicBezTo>
                    <a:pt x="6" y="718"/>
                    <a:pt x="43" y="725"/>
                    <a:pt x="93" y="675"/>
                  </a:cubicBezTo>
                  <a:cubicBezTo>
                    <a:pt x="143" y="625"/>
                    <a:pt x="253" y="578"/>
                    <a:pt x="303" y="465"/>
                  </a:cubicBezTo>
                  <a:cubicBezTo>
                    <a:pt x="353" y="352"/>
                    <a:pt x="373" y="176"/>
                    <a:pt x="393"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07" name="Text Box 31">
              <a:extLst>
                <a:ext uri="{FF2B5EF4-FFF2-40B4-BE49-F238E27FC236}">
                  <a16:creationId xmlns:a16="http://schemas.microsoft.com/office/drawing/2014/main" id="{575F11CC-8244-48D1-940A-6723D1523764}"/>
                </a:ext>
              </a:extLst>
            </p:cNvPr>
            <p:cNvSpPr txBox="1">
              <a:spLocks noChangeArrowheads="1"/>
            </p:cNvSpPr>
            <p:nvPr/>
          </p:nvSpPr>
          <p:spPr bwMode="auto">
            <a:xfrm>
              <a:off x="5488" y="9041"/>
              <a:ext cx="1570"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b="0"/>
                <a:t>(b) </a:t>
              </a:r>
              <a:r>
                <a:rPr kumimoji="0" lang="zh-CN" altLang="en-US" sz="1600" b="0"/>
                <a:t>删除后</a:t>
              </a:r>
            </a:p>
          </p:txBody>
        </p:sp>
      </p:grpSp>
      <p:grpSp>
        <p:nvGrpSpPr>
          <p:cNvPr id="75808" name="Group 32">
            <a:extLst>
              <a:ext uri="{FF2B5EF4-FFF2-40B4-BE49-F238E27FC236}">
                <a16:creationId xmlns:a16="http://schemas.microsoft.com/office/drawing/2014/main" id="{9443353B-8324-4ACF-BF30-95DB0E6D4F2B}"/>
              </a:ext>
            </a:extLst>
          </p:cNvPr>
          <p:cNvGrpSpPr>
            <a:grpSpLocks/>
          </p:cNvGrpSpPr>
          <p:nvPr/>
        </p:nvGrpSpPr>
        <p:grpSpPr bwMode="auto">
          <a:xfrm>
            <a:off x="3733800" y="3733800"/>
            <a:ext cx="1955800" cy="2089150"/>
            <a:chOff x="2746" y="6656"/>
            <a:chExt cx="2044" cy="3000"/>
          </a:xfrm>
        </p:grpSpPr>
        <p:sp>
          <p:nvSpPr>
            <p:cNvPr id="75809" name="Oval 33">
              <a:extLst>
                <a:ext uri="{FF2B5EF4-FFF2-40B4-BE49-F238E27FC236}">
                  <a16:creationId xmlns:a16="http://schemas.microsoft.com/office/drawing/2014/main" id="{AFF835A4-2592-4DBE-9295-72FF1CEC6AAE}"/>
                </a:ext>
              </a:extLst>
            </p:cNvPr>
            <p:cNvSpPr>
              <a:spLocks noChangeArrowheads="1"/>
            </p:cNvSpPr>
            <p:nvPr/>
          </p:nvSpPr>
          <p:spPr bwMode="auto">
            <a:xfrm>
              <a:off x="3300" y="6656"/>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0" name="Oval 34">
              <a:extLst>
                <a:ext uri="{FF2B5EF4-FFF2-40B4-BE49-F238E27FC236}">
                  <a16:creationId xmlns:a16="http://schemas.microsoft.com/office/drawing/2014/main" id="{C59CBFA3-A281-498B-85FA-33E4E1541AAA}"/>
                </a:ext>
              </a:extLst>
            </p:cNvPr>
            <p:cNvSpPr>
              <a:spLocks noChangeArrowheads="1"/>
            </p:cNvSpPr>
            <p:nvPr/>
          </p:nvSpPr>
          <p:spPr bwMode="auto">
            <a:xfrm>
              <a:off x="2992" y="7094"/>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1" name="Oval 35">
              <a:extLst>
                <a:ext uri="{FF2B5EF4-FFF2-40B4-BE49-F238E27FC236}">
                  <a16:creationId xmlns:a16="http://schemas.microsoft.com/office/drawing/2014/main" id="{8D582BEA-E946-406D-B333-93EA3E244084}"/>
                </a:ext>
              </a:extLst>
            </p:cNvPr>
            <p:cNvSpPr>
              <a:spLocks noChangeArrowheads="1"/>
            </p:cNvSpPr>
            <p:nvPr/>
          </p:nvSpPr>
          <p:spPr bwMode="auto">
            <a:xfrm>
              <a:off x="2746" y="754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2" name="Oval 36">
              <a:extLst>
                <a:ext uri="{FF2B5EF4-FFF2-40B4-BE49-F238E27FC236}">
                  <a16:creationId xmlns:a16="http://schemas.microsoft.com/office/drawing/2014/main" id="{E535FF68-EA98-4E92-A203-E3E59413E13A}"/>
                </a:ext>
              </a:extLst>
            </p:cNvPr>
            <p:cNvSpPr>
              <a:spLocks noChangeArrowheads="1"/>
            </p:cNvSpPr>
            <p:nvPr/>
          </p:nvSpPr>
          <p:spPr bwMode="auto">
            <a:xfrm>
              <a:off x="3240" y="7541"/>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3" name="Line 37">
              <a:extLst>
                <a:ext uri="{FF2B5EF4-FFF2-40B4-BE49-F238E27FC236}">
                  <a16:creationId xmlns:a16="http://schemas.microsoft.com/office/drawing/2014/main" id="{CBFF68E9-6DA3-49A0-9E63-A22F36F56D46}"/>
                </a:ext>
              </a:extLst>
            </p:cNvPr>
            <p:cNvSpPr>
              <a:spLocks noChangeShapeType="1"/>
            </p:cNvSpPr>
            <p:nvPr/>
          </p:nvSpPr>
          <p:spPr bwMode="auto">
            <a:xfrm flipH="1">
              <a:off x="3120" y="6806"/>
              <a:ext cx="210"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4" name="Line 38">
              <a:extLst>
                <a:ext uri="{FF2B5EF4-FFF2-40B4-BE49-F238E27FC236}">
                  <a16:creationId xmlns:a16="http://schemas.microsoft.com/office/drawing/2014/main" id="{6058F390-5578-4E30-A278-ACF4E1D9908A}"/>
                </a:ext>
              </a:extLst>
            </p:cNvPr>
            <p:cNvSpPr>
              <a:spLocks noChangeShapeType="1"/>
            </p:cNvSpPr>
            <p:nvPr/>
          </p:nvSpPr>
          <p:spPr bwMode="auto">
            <a:xfrm flipH="1">
              <a:off x="2866" y="7256"/>
              <a:ext cx="164"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5" name="Line 39">
              <a:extLst>
                <a:ext uri="{FF2B5EF4-FFF2-40B4-BE49-F238E27FC236}">
                  <a16:creationId xmlns:a16="http://schemas.microsoft.com/office/drawing/2014/main" id="{2535546F-BBD4-4D55-A764-08A27EC0B54E}"/>
                </a:ext>
              </a:extLst>
            </p:cNvPr>
            <p:cNvSpPr>
              <a:spLocks noChangeShapeType="1"/>
            </p:cNvSpPr>
            <p:nvPr/>
          </p:nvSpPr>
          <p:spPr bwMode="auto">
            <a:xfrm>
              <a:off x="3120" y="7241"/>
              <a:ext cx="196"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5816" name="Group 40">
              <a:extLst>
                <a:ext uri="{FF2B5EF4-FFF2-40B4-BE49-F238E27FC236}">
                  <a16:creationId xmlns:a16="http://schemas.microsoft.com/office/drawing/2014/main" id="{0C6A568F-8C5A-475A-915D-45B8C3EE3907}"/>
                </a:ext>
              </a:extLst>
            </p:cNvPr>
            <p:cNvGrpSpPr>
              <a:grpSpLocks/>
            </p:cNvGrpSpPr>
            <p:nvPr/>
          </p:nvGrpSpPr>
          <p:grpSpPr bwMode="auto">
            <a:xfrm>
              <a:off x="3406" y="7016"/>
              <a:ext cx="838" cy="525"/>
              <a:chOff x="3120" y="5025"/>
              <a:chExt cx="838" cy="525"/>
            </a:xfrm>
          </p:grpSpPr>
          <p:sp>
            <p:nvSpPr>
              <p:cNvPr id="75817" name="Line 41">
                <a:extLst>
                  <a:ext uri="{FF2B5EF4-FFF2-40B4-BE49-F238E27FC236}">
                    <a16:creationId xmlns:a16="http://schemas.microsoft.com/office/drawing/2014/main" id="{A259B173-E399-423E-AB30-5A1BB8640A52}"/>
                  </a:ext>
                </a:extLst>
              </p:cNvPr>
              <p:cNvSpPr>
                <a:spLocks noChangeShapeType="1"/>
              </p:cNvSpPr>
              <p:nvPr/>
            </p:nvSpPr>
            <p:spPr bwMode="auto">
              <a:xfrm flipH="1">
                <a:off x="3120" y="5310"/>
                <a:ext cx="254" cy="24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18" name="Text Box 42">
                <a:extLst>
                  <a:ext uri="{FF2B5EF4-FFF2-40B4-BE49-F238E27FC236}">
                    <a16:creationId xmlns:a16="http://schemas.microsoft.com/office/drawing/2014/main" id="{884D169D-D948-48BD-88BE-093175446395}"/>
                  </a:ext>
                </a:extLst>
              </p:cNvPr>
              <p:cNvSpPr txBox="1">
                <a:spLocks noChangeArrowheads="1"/>
              </p:cNvSpPr>
              <p:nvPr/>
            </p:nvSpPr>
            <p:spPr bwMode="auto">
              <a:xfrm>
                <a:off x="3194" y="5025"/>
                <a:ext cx="76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b="0"/>
                  <a:t>p</a:t>
                </a:r>
              </a:p>
            </p:txBody>
          </p:sp>
        </p:grpSp>
        <p:sp>
          <p:nvSpPr>
            <p:cNvPr id="75819" name="Oval 43">
              <a:extLst>
                <a:ext uri="{FF2B5EF4-FFF2-40B4-BE49-F238E27FC236}">
                  <a16:creationId xmlns:a16="http://schemas.microsoft.com/office/drawing/2014/main" id="{88B68EEA-703B-45FB-9E6D-D994D5CB3B3C}"/>
                </a:ext>
              </a:extLst>
            </p:cNvPr>
            <p:cNvSpPr>
              <a:spLocks noChangeArrowheads="1"/>
            </p:cNvSpPr>
            <p:nvPr/>
          </p:nvSpPr>
          <p:spPr bwMode="auto">
            <a:xfrm>
              <a:off x="3000" y="8006"/>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20" name="Line 44">
              <a:extLst>
                <a:ext uri="{FF2B5EF4-FFF2-40B4-BE49-F238E27FC236}">
                  <a16:creationId xmlns:a16="http://schemas.microsoft.com/office/drawing/2014/main" id="{CBD7C601-F57D-4BD6-AAAE-03B3E1AC7593}"/>
                </a:ext>
              </a:extLst>
            </p:cNvPr>
            <p:cNvSpPr>
              <a:spLocks noChangeShapeType="1"/>
            </p:cNvSpPr>
            <p:nvPr/>
          </p:nvSpPr>
          <p:spPr bwMode="auto">
            <a:xfrm flipH="1">
              <a:off x="3122" y="7706"/>
              <a:ext cx="164"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21" name="Oval 45">
              <a:extLst>
                <a:ext uri="{FF2B5EF4-FFF2-40B4-BE49-F238E27FC236}">
                  <a16:creationId xmlns:a16="http://schemas.microsoft.com/office/drawing/2014/main" id="{EBDCA477-8EF6-46E7-8E30-0E96367FBDF4}"/>
                </a:ext>
              </a:extLst>
            </p:cNvPr>
            <p:cNvSpPr>
              <a:spLocks noChangeArrowheads="1"/>
            </p:cNvSpPr>
            <p:nvPr/>
          </p:nvSpPr>
          <p:spPr bwMode="auto">
            <a:xfrm>
              <a:off x="3718" y="8456"/>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22" name="Oval 46">
              <a:extLst>
                <a:ext uri="{FF2B5EF4-FFF2-40B4-BE49-F238E27FC236}">
                  <a16:creationId xmlns:a16="http://schemas.microsoft.com/office/drawing/2014/main" id="{E3E59DD6-CFB5-438B-99D2-D657C75740AC}"/>
                </a:ext>
              </a:extLst>
            </p:cNvPr>
            <p:cNvSpPr>
              <a:spLocks noChangeArrowheads="1"/>
            </p:cNvSpPr>
            <p:nvPr/>
          </p:nvSpPr>
          <p:spPr bwMode="auto">
            <a:xfrm>
              <a:off x="3508" y="8906"/>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23" name="Oval 47">
              <a:extLst>
                <a:ext uri="{FF2B5EF4-FFF2-40B4-BE49-F238E27FC236}">
                  <a16:creationId xmlns:a16="http://schemas.microsoft.com/office/drawing/2014/main" id="{E7FAB98A-D529-4B99-B51D-46189DDCFA65}"/>
                </a:ext>
              </a:extLst>
            </p:cNvPr>
            <p:cNvSpPr>
              <a:spLocks noChangeArrowheads="1"/>
            </p:cNvSpPr>
            <p:nvPr/>
          </p:nvSpPr>
          <p:spPr bwMode="auto">
            <a:xfrm>
              <a:off x="4004" y="8906"/>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24" name="Line 48">
              <a:extLst>
                <a:ext uri="{FF2B5EF4-FFF2-40B4-BE49-F238E27FC236}">
                  <a16:creationId xmlns:a16="http://schemas.microsoft.com/office/drawing/2014/main" id="{A6310F37-A1F0-49E0-9984-3421975E6F4C}"/>
                </a:ext>
              </a:extLst>
            </p:cNvPr>
            <p:cNvSpPr>
              <a:spLocks noChangeShapeType="1"/>
            </p:cNvSpPr>
            <p:nvPr/>
          </p:nvSpPr>
          <p:spPr bwMode="auto">
            <a:xfrm flipH="1">
              <a:off x="3644" y="8621"/>
              <a:ext cx="15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25" name="Line 49">
              <a:extLst>
                <a:ext uri="{FF2B5EF4-FFF2-40B4-BE49-F238E27FC236}">
                  <a16:creationId xmlns:a16="http://schemas.microsoft.com/office/drawing/2014/main" id="{302DD3AE-199F-4ABC-AFB6-6B8C4023C3DB}"/>
                </a:ext>
              </a:extLst>
            </p:cNvPr>
            <p:cNvSpPr>
              <a:spLocks noChangeShapeType="1"/>
            </p:cNvSpPr>
            <p:nvPr/>
          </p:nvSpPr>
          <p:spPr bwMode="auto">
            <a:xfrm>
              <a:off x="3870" y="8606"/>
              <a:ext cx="210" cy="3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5826" name="Group 50">
              <a:extLst>
                <a:ext uri="{FF2B5EF4-FFF2-40B4-BE49-F238E27FC236}">
                  <a16:creationId xmlns:a16="http://schemas.microsoft.com/office/drawing/2014/main" id="{8CED196A-6AA7-4F8E-90A9-5D0A3763E1E2}"/>
                </a:ext>
              </a:extLst>
            </p:cNvPr>
            <p:cNvGrpSpPr>
              <a:grpSpLocks/>
            </p:cNvGrpSpPr>
            <p:nvPr/>
          </p:nvGrpSpPr>
          <p:grpSpPr bwMode="auto">
            <a:xfrm>
              <a:off x="3496" y="7496"/>
              <a:ext cx="958" cy="675"/>
              <a:chOff x="3794" y="5520"/>
              <a:chExt cx="958" cy="675"/>
            </a:xfrm>
          </p:grpSpPr>
          <p:sp>
            <p:nvSpPr>
              <p:cNvPr id="75827" name="Oval 51">
                <a:extLst>
                  <a:ext uri="{FF2B5EF4-FFF2-40B4-BE49-F238E27FC236}">
                    <a16:creationId xmlns:a16="http://schemas.microsoft.com/office/drawing/2014/main" id="{F1E26B79-3561-4553-BF34-5CD2BA65A932}"/>
                  </a:ext>
                </a:extLst>
              </p:cNvPr>
              <p:cNvSpPr>
                <a:spLocks noChangeArrowheads="1"/>
              </p:cNvSpPr>
              <p:nvPr/>
            </p:nvSpPr>
            <p:spPr bwMode="auto">
              <a:xfrm>
                <a:off x="3794" y="6015"/>
                <a:ext cx="180" cy="1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5828" name="Group 52">
                <a:extLst>
                  <a:ext uri="{FF2B5EF4-FFF2-40B4-BE49-F238E27FC236}">
                    <a16:creationId xmlns:a16="http://schemas.microsoft.com/office/drawing/2014/main" id="{009B554B-B507-4EC8-96E4-49283E16724A}"/>
                  </a:ext>
                </a:extLst>
              </p:cNvPr>
              <p:cNvGrpSpPr>
                <a:grpSpLocks/>
              </p:cNvGrpSpPr>
              <p:nvPr/>
            </p:nvGrpSpPr>
            <p:grpSpPr bwMode="auto">
              <a:xfrm>
                <a:off x="3914" y="5520"/>
                <a:ext cx="838" cy="525"/>
                <a:chOff x="3120" y="5025"/>
                <a:chExt cx="838" cy="525"/>
              </a:xfrm>
            </p:grpSpPr>
            <p:sp>
              <p:nvSpPr>
                <p:cNvPr id="75829" name="Line 53">
                  <a:extLst>
                    <a:ext uri="{FF2B5EF4-FFF2-40B4-BE49-F238E27FC236}">
                      <a16:creationId xmlns:a16="http://schemas.microsoft.com/office/drawing/2014/main" id="{7F2A8758-5946-47E7-B51F-F8D75661942B}"/>
                    </a:ext>
                  </a:extLst>
                </p:cNvPr>
                <p:cNvSpPr>
                  <a:spLocks noChangeShapeType="1"/>
                </p:cNvSpPr>
                <p:nvPr/>
              </p:nvSpPr>
              <p:spPr bwMode="auto">
                <a:xfrm flipH="1">
                  <a:off x="3120" y="5310"/>
                  <a:ext cx="254" cy="24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30" name="Text Box 54">
                  <a:extLst>
                    <a:ext uri="{FF2B5EF4-FFF2-40B4-BE49-F238E27FC236}">
                      <a16:creationId xmlns:a16="http://schemas.microsoft.com/office/drawing/2014/main" id="{259EBD44-E7EB-4BB6-8312-9F4B235C5ECA}"/>
                    </a:ext>
                  </a:extLst>
                </p:cNvPr>
                <p:cNvSpPr txBox="1">
                  <a:spLocks noChangeArrowheads="1"/>
                </p:cNvSpPr>
                <p:nvPr/>
              </p:nvSpPr>
              <p:spPr bwMode="auto">
                <a:xfrm>
                  <a:off x="3194" y="5025"/>
                  <a:ext cx="76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b="0"/>
                    <a:t>r</a:t>
                  </a:r>
                </a:p>
              </p:txBody>
            </p:sp>
          </p:grpSp>
        </p:grpSp>
        <p:sp>
          <p:nvSpPr>
            <p:cNvPr id="75831" name="Line 55">
              <a:extLst>
                <a:ext uri="{FF2B5EF4-FFF2-40B4-BE49-F238E27FC236}">
                  <a16:creationId xmlns:a16="http://schemas.microsoft.com/office/drawing/2014/main" id="{0D2F1B56-65F7-425A-A449-E1FE26433AAA}"/>
                </a:ext>
              </a:extLst>
            </p:cNvPr>
            <p:cNvSpPr>
              <a:spLocks noChangeShapeType="1"/>
            </p:cNvSpPr>
            <p:nvPr/>
          </p:nvSpPr>
          <p:spPr bwMode="auto">
            <a:xfrm>
              <a:off x="3374" y="7721"/>
              <a:ext cx="196"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32" name="Freeform 56">
              <a:extLst>
                <a:ext uri="{FF2B5EF4-FFF2-40B4-BE49-F238E27FC236}">
                  <a16:creationId xmlns:a16="http://schemas.microsoft.com/office/drawing/2014/main" id="{B6DF0B66-09BA-49B5-AFC0-222849411C53}"/>
                </a:ext>
              </a:extLst>
            </p:cNvPr>
            <p:cNvSpPr>
              <a:spLocks/>
            </p:cNvSpPr>
            <p:nvPr/>
          </p:nvSpPr>
          <p:spPr bwMode="auto">
            <a:xfrm>
              <a:off x="3233" y="7721"/>
              <a:ext cx="307" cy="580"/>
            </a:xfrm>
            <a:custGeom>
              <a:avLst/>
              <a:gdLst>
                <a:gd name="T0" fmla="*/ 307 w 307"/>
                <a:gd name="T1" fmla="*/ 420 h 580"/>
                <a:gd name="T2" fmla="*/ 217 w 307"/>
                <a:gd name="T3" fmla="*/ 525 h 580"/>
                <a:gd name="T4" fmla="*/ 37 w 307"/>
                <a:gd name="T5" fmla="*/ 570 h 580"/>
                <a:gd name="T6" fmla="*/ 7 w 307"/>
                <a:gd name="T7" fmla="*/ 465 h 580"/>
                <a:gd name="T8" fmla="*/ 81 w 307"/>
                <a:gd name="T9" fmla="*/ 0 h 580"/>
              </a:gdLst>
              <a:ahLst/>
              <a:cxnLst>
                <a:cxn ang="0">
                  <a:pos x="T0" y="T1"/>
                </a:cxn>
                <a:cxn ang="0">
                  <a:pos x="T2" y="T3"/>
                </a:cxn>
                <a:cxn ang="0">
                  <a:pos x="T4" y="T5"/>
                </a:cxn>
                <a:cxn ang="0">
                  <a:pos x="T6" y="T7"/>
                </a:cxn>
                <a:cxn ang="0">
                  <a:pos x="T8" y="T9"/>
                </a:cxn>
              </a:cxnLst>
              <a:rect l="0" t="0" r="r" b="b"/>
              <a:pathLst>
                <a:path w="307" h="580">
                  <a:moveTo>
                    <a:pt x="307" y="420"/>
                  </a:moveTo>
                  <a:cubicBezTo>
                    <a:pt x="284" y="460"/>
                    <a:pt x="262" y="500"/>
                    <a:pt x="217" y="525"/>
                  </a:cubicBezTo>
                  <a:cubicBezTo>
                    <a:pt x="172" y="550"/>
                    <a:pt x="72" y="580"/>
                    <a:pt x="37" y="570"/>
                  </a:cubicBezTo>
                  <a:cubicBezTo>
                    <a:pt x="2" y="560"/>
                    <a:pt x="0" y="560"/>
                    <a:pt x="7" y="465"/>
                  </a:cubicBezTo>
                  <a:cubicBezTo>
                    <a:pt x="14" y="370"/>
                    <a:pt x="47" y="185"/>
                    <a:pt x="81"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33" name="Line 57">
              <a:extLst>
                <a:ext uri="{FF2B5EF4-FFF2-40B4-BE49-F238E27FC236}">
                  <a16:creationId xmlns:a16="http://schemas.microsoft.com/office/drawing/2014/main" id="{D45AAF09-64E0-4459-BB1F-2DEE218489EA}"/>
                </a:ext>
              </a:extLst>
            </p:cNvPr>
            <p:cNvSpPr>
              <a:spLocks noChangeShapeType="1"/>
            </p:cNvSpPr>
            <p:nvPr/>
          </p:nvSpPr>
          <p:spPr bwMode="auto">
            <a:xfrm>
              <a:off x="3630" y="8156"/>
              <a:ext cx="164"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34" name="Freeform 58">
              <a:extLst>
                <a:ext uri="{FF2B5EF4-FFF2-40B4-BE49-F238E27FC236}">
                  <a16:creationId xmlns:a16="http://schemas.microsoft.com/office/drawing/2014/main" id="{14354198-A9C4-44B5-9CB4-ECD218179FC2}"/>
                </a:ext>
              </a:extLst>
            </p:cNvPr>
            <p:cNvSpPr>
              <a:spLocks/>
            </p:cNvSpPr>
            <p:nvPr/>
          </p:nvSpPr>
          <p:spPr bwMode="auto">
            <a:xfrm>
              <a:off x="3242" y="8216"/>
              <a:ext cx="312" cy="977"/>
            </a:xfrm>
            <a:custGeom>
              <a:avLst/>
              <a:gdLst>
                <a:gd name="T0" fmla="*/ 298 w 312"/>
                <a:gd name="T1" fmla="*/ 855 h 977"/>
                <a:gd name="T2" fmla="*/ 178 w 312"/>
                <a:gd name="T3" fmla="*/ 930 h 977"/>
                <a:gd name="T4" fmla="*/ 58 w 312"/>
                <a:gd name="T5" fmla="*/ 915 h 977"/>
                <a:gd name="T6" fmla="*/ 42 w 312"/>
                <a:gd name="T7" fmla="*/ 825 h 977"/>
                <a:gd name="T8" fmla="*/ 312 w 312"/>
                <a:gd name="T9" fmla="*/ 0 h 977"/>
              </a:gdLst>
              <a:ahLst/>
              <a:cxnLst>
                <a:cxn ang="0">
                  <a:pos x="T0" y="T1"/>
                </a:cxn>
                <a:cxn ang="0">
                  <a:pos x="T2" y="T3"/>
                </a:cxn>
                <a:cxn ang="0">
                  <a:pos x="T4" y="T5"/>
                </a:cxn>
                <a:cxn ang="0">
                  <a:pos x="T6" y="T7"/>
                </a:cxn>
                <a:cxn ang="0">
                  <a:pos x="T8" y="T9"/>
                </a:cxn>
              </a:cxnLst>
              <a:rect l="0" t="0" r="r" b="b"/>
              <a:pathLst>
                <a:path w="312" h="977">
                  <a:moveTo>
                    <a:pt x="298" y="855"/>
                  </a:moveTo>
                  <a:cubicBezTo>
                    <a:pt x="258" y="887"/>
                    <a:pt x="218" y="920"/>
                    <a:pt x="178" y="930"/>
                  </a:cubicBezTo>
                  <a:cubicBezTo>
                    <a:pt x="138" y="940"/>
                    <a:pt x="81" y="932"/>
                    <a:pt x="58" y="915"/>
                  </a:cubicBezTo>
                  <a:cubicBezTo>
                    <a:pt x="35" y="898"/>
                    <a:pt x="0" y="977"/>
                    <a:pt x="42" y="825"/>
                  </a:cubicBezTo>
                  <a:cubicBezTo>
                    <a:pt x="84" y="673"/>
                    <a:pt x="198" y="336"/>
                    <a:pt x="312" y="0"/>
                  </a:cubicBezTo>
                </a:path>
              </a:pathLst>
            </a:custGeom>
            <a:noFill/>
            <a:ln w="9525"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835" name="Text Box 59">
              <a:extLst>
                <a:ext uri="{FF2B5EF4-FFF2-40B4-BE49-F238E27FC236}">
                  <a16:creationId xmlns:a16="http://schemas.microsoft.com/office/drawing/2014/main" id="{54643CF5-D25A-4AAC-8677-0ECFAD0DA44B}"/>
                </a:ext>
              </a:extLst>
            </p:cNvPr>
            <p:cNvSpPr txBox="1">
              <a:spLocks noChangeArrowheads="1"/>
            </p:cNvSpPr>
            <p:nvPr/>
          </p:nvSpPr>
          <p:spPr bwMode="auto">
            <a:xfrm>
              <a:off x="3330" y="9146"/>
              <a:ext cx="1460"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b="0"/>
                <a:t>(a) )</a:t>
              </a:r>
              <a:r>
                <a:rPr kumimoji="0" lang="zh-CN" altLang="en-US" sz="1600" b="0"/>
                <a:t>删除前</a:t>
              </a:r>
            </a:p>
          </p:txBody>
        </p:sp>
      </p:grpSp>
      <p:sp>
        <p:nvSpPr>
          <p:cNvPr id="75838" name="AutoShape 62">
            <a:hlinkClick r:id="rId2" action="ppaction://hlinksldjump" highlightClick="1"/>
            <a:extLst>
              <a:ext uri="{FF2B5EF4-FFF2-40B4-BE49-F238E27FC236}">
                <a16:creationId xmlns:a16="http://schemas.microsoft.com/office/drawing/2014/main" id="{512B4B80-BC41-4EFA-88AB-DDA207D91F8A}"/>
              </a:ext>
            </a:extLst>
          </p:cNvPr>
          <p:cNvSpPr>
            <a:spLocks noChangeArrowheads="1"/>
          </p:cNvSpPr>
          <p:nvPr/>
        </p:nvSpPr>
        <p:spPr bwMode="auto">
          <a:xfrm>
            <a:off x="8401050" y="5589588"/>
            <a:ext cx="131445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返回本章目录</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72DA4CAF-2F40-4E8A-8F5F-EB70413D4FA4}"/>
              </a:ext>
            </a:extLst>
          </p:cNvPr>
          <p:cNvSpPr txBox="1">
            <a:spLocks noChangeArrowheads="1"/>
          </p:cNvSpPr>
          <p:nvPr/>
        </p:nvSpPr>
        <p:spPr bwMode="auto">
          <a:xfrm>
            <a:off x="2133600" y="9906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6.4 </a:t>
            </a:r>
            <a:r>
              <a:rPr lang="zh-CN" altLang="en-US" sz="2800"/>
              <a:t>树、森林和二叉树的关系</a:t>
            </a:r>
          </a:p>
        </p:txBody>
      </p:sp>
      <p:sp>
        <p:nvSpPr>
          <p:cNvPr id="76803" name="Text Box 3">
            <a:extLst>
              <a:ext uri="{FF2B5EF4-FFF2-40B4-BE49-F238E27FC236}">
                <a16:creationId xmlns:a16="http://schemas.microsoft.com/office/drawing/2014/main" id="{9168BC70-368D-4435-B1DA-8AF3012BAE79}"/>
              </a:ext>
            </a:extLst>
          </p:cNvPr>
          <p:cNvSpPr txBox="1">
            <a:spLocks noChangeArrowheads="1"/>
          </p:cNvSpPr>
          <p:nvPr/>
        </p:nvSpPr>
        <p:spPr bwMode="auto">
          <a:xfrm>
            <a:off x="2133600" y="2057401"/>
            <a:ext cx="7924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讨论的重点：</a:t>
            </a:r>
          </a:p>
          <a:p>
            <a:pPr>
              <a:spcBef>
                <a:spcPct val="50000"/>
              </a:spcBef>
            </a:pPr>
            <a:r>
              <a:rPr lang="zh-CN" altLang="en-US" sz="2800"/>
              <a:t>树的存储结构</a:t>
            </a:r>
          </a:p>
          <a:p>
            <a:pPr>
              <a:spcBef>
                <a:spcPct val="50000"/>
              </a:spcBef>
            </a:pPr>
            <a:r>
              <a:rPr lang="zh-CN" altLang="en-US" sz="2800"/>
              <a:t>树、森林与二叉树的转换关系</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66EA3266-B0BE-4D08-A518-55002F4BEE89}"/>
              </a:ext>
            </a:extLst>
          </p:cNvPr>
          <p:cNvSpPr txBox="1">
            <a:spLocks noChangeArrowheads="1"/>
          </p:cNvSpPr>
          <p:nvPr/>
        </p:nvSpPr>
        <p:spPr bwMode="auto">
          <a:xfrm>
            <a:off x="2209800" y="11430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6.4.1 </a:t>
            </a:r>
            <a:r>
              <a:rPr lang="zh-CN" altLang="en-US" sz="2800"/>
              <a:t>树的存储结构</a:t>
            </a:r>
          </a:p>
        </p:txBody>
      </p:sp>
      <p:sp>
        <p:nvSpPr>
          <p:cNvPr id="77827" name="Text Box 3">
            <a:extLst>
              <a:ext uri="{FF2B5EF4-FFF2-40B4-BE49-F238E27FC236}">
                <a16:creationId xmlns:a16="http://schemas.microsoft.com/office/drawing/2014/main" id="{C4942962-BECF-406A-B2D5-AE5C3F2C5952}"/>
              </a:ext>
            </a:extLst>
          </p:cNvPr>
          <p:cNvSpPr txBox="1">
            <a:spLocks noChangeArrowheads="1"/>
          </p:cNvSpPr>
          <p:nvPr/>
        </p:nvSpPr>
        <p:spPr bwMode="auto">
          <a:xfrm>
            <a:off x="2209800" y="1905001"/>
            <a:ext cx="81534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树的主要存储方法有：</a:t>
            </a:r>
          </a:p>
          <a:p>
            <a:pPr>
              <a:spcBef>
                <a:spcPct val="50000"/>
              </a:spcBef>
            </a:pPr>
            <a:r>
              <a:rPr lang="en-US" altLang="zh-CN" sz="2800"/>
              <a:t>1.</a:t>
            </a:r>
            <a:r>
              <a:rPr lang="zh-CN" altLang="en-US" sz="2800"/>
              <a:t>双亲表示法</a:t>
            </a:r>
          </a:p>
          <a:p>
            <a:pPr>
              <a:spcBef>
                <a:spcPct val="50000"/>
              </a:spcBef>
            </a:pPr>
            <a:r>
              <a:rPr lang="en-US" altLang="zh-CN" sz="2800"/>
              <a:t>2.</a:t>
            </a:r>
            <a:r>
              <a:rPr lang="zh-CN" altLang="en-US" sz="2800"/>
              <a:t>孩子表示法</a:t>
            </a:r>
          </a:p>
          <a:p>
            <a:pPr>
              <a:spcBef>
                <a:spcPct val="50000"/>
              </a:spcBef>
            </a:pPr>
            <a:r>
              <a:rPr lang="en-US" altLang="zh-CN" sz="2800"/>
              <a:t>3.</a:t>
            </a:r>
            <a:r>
              <a:rPr lang="zh-CN" altLang="en-US" sz="2800"/>
              <a:t>孩子兄弟表示法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37ECDA15-A778-4F35-B150-7F291B4450C4}"/>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基本操作</a:t>
            </a:r>
            <a:r>
              <a:rPr lang="zh-CN" altLang="en-US" sz="2800"/>
              <a:t>：</a:t>
            </a:r>
          </a:p>
        </p:txBody>
      </p:sp>
      <p:sp>
        <p:nvSpPr>
          <p:cNvPr id="14339" name="Text Box 3">
            <a:extLst>
              <a:ext uri="{FF2B5EF4-FFF2-40B4-BE49-F238E27FC236}">
                <a16:creationId xmlns:a16="http://schemas.microsoft.com/office/drawing/2014/main" id="{5B7B121B-73A2-42E1-8548-4B4A6E8AAFDE}"/>
              </a:ext>
            </a:extLst>
          </p:cNvPr>
          <p:cNvSpPr txBox="1">
            <a:spLocks noChangeArrowheads="1"/>
          </p:cNvSpPr>
          <p:nvPr/>
        </p:nvSpPr>
        <p:spPr bwMode="auto">
          <a:xfrm>
            <a:off x="2057400" y="1524001"/>
            <a:ext cx="84582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arenBoth"/>
            </a:pPr>
            <a:r>
              <a:rPr lang="en-US" altLang="zh-CN" sz="2800"/>
              <a:t> InitTree</a:t>
            </a:r>
            <a:r>
              <a:rPr lang="zh-CN" altLang="en-US" sz="2800"/>
              <a:t>（</a:t>
            </a:r>
            <a:r>
              <a:rPr lang="en-US" altLang="zh-CN" sz="2800"/>
              <a:t>Tree</a:t>
            </a:r>
            <a:r>
              <a:rPr lang="zh-CN" altLang="en-US" sz="2800"/>
              <a:t>）： 将</a:t>
            </a:r>
            <a:r>
              <a:rPr lang="en-US" altLang="zh-CN" sz="2800"/>
              <a:t>Tree</a:t>
            </a:r>
            <a:r>
              <a:rPr lang="zh-CN" altLang="en-US" sz="2800"/>
              <a:t>初始化为一棵空树。 </a:t>
            </a:r>
          </a:p>
          <a:p>
            <a:pPr>
              <a:spcBef>
                <a:spcPct val="50000"/>
              </a:spcBef>
            </a:pPr>
            <a:r>
              <a:rPr lang="en-US" altLang="zh-CN" sz="2800"/>
              <a:t>(2) DestoryTree</a:t>
            </a:r>
            <a:r>
              <a:rPr lang="zh-CN" altLang="en-US" sz="2800"/>
              <a:t>（</a:t>
            </a:r>
            <a:r>
              <a:rPr lang="en-US" altLang="zh-CN" sz="2800"/>
              <a:t>Tree</a:t>
            </a:r>
            <a:r>
              <a:rPr lang="zh-CN" altLang="en-US" sz="2800"/>
              <a:t>）： 销毁树</a:t>
            </a:r>
            <a:r>
              <a:rPr lang="en-US" altLang="zh-CN" sz="2800"/>
              <a:t>Tree</a:t>
            </a:r>
            <a:r>
              <a:rPr lang="zh-CN" altLang="en-US" sz="2800"/>
              <a:t>。 </a:t>
            </a:r>
          </a:p>
          <a:p>
            <a:pPr>
              <a:spcBef>
                <a:spcPct val="50000"/>
              </a:spcBef>
            </a:pPr>
            <a:r>
              <a:rPr lang="en-US" altLang="zh-CN" sz="2800"/>
              <a:t>(3) CreateTree</a:t>
            </a:r>
            <a:r>
              <a:rPr lang="zh-CN" altLang="en-US" sz="2800"/>
              <a:t>（</a:t>
            </a:r>
            <a:r>
              <a:rPr lang="en-US" altLang="zh-CN" sz="2800"/>
              <a:t>Tree</a:t>
            </a:r>
            <a:r>
              <a:rPr lang="zh-CN" altLang="en-US" sz="2800"/>
              <a:t>）： 创建树</a:t>
            </a:r>
            <a:r>
              <a:rPr lang="en-US" altLang="zh-CN" sz="2800"/>
              <a:t>Tree</a:t>
            </a:r>
            <a:r>
              <a:rPr lang="zh-CN" altLang="en-US" sz="2800"/>
              <a:t>。 </a:t>
            </a:r>
          </a:p>
          <a:p>
            <a:pPr>
              <a:spcBef>
                <a:spcPct val="50000"/>
              </a:spcBef>
            </a:pPr>
            <a:r>
              <a:rPr lang="en-US" altLang="zh-CN" sz="2800"/>
              <a:t>(4) TreeEmpty</a:t>
            </a:r>
            <a:r>
              <a:rPr lang="zh-CN" altLang="en-US" sz="2800"/>
              <a:t>（</a:t>
            </a:r>
            <a:r>
              <a:rPr lang="en-US" altLang="zh-CN" sz="2800"/>
              <a:t>Tree</a:t>
            </a:r>
            <a:r>
              <a:rPr lang="zh-CN" altLang="en-US" sz="2800"/>
              <a:t>）： 若</a:t>
            </a:r>
            <a:r>
              <a:rPr lang="en-US" altLang="zh-CN" sz="2800"/>
              <a:t>Tree</a:t>
            </a:r>
            <a:r>
              <a:rPr lang="zh-CN" altLang="en-US" sz="2800"/>
              <a:t>为空，则返回</a:t>
            </a:r>
            <a:r>
              <a:rPr lang="en-US" altLang="zh-CN" sz="2800"/>
              <a:t>TRUE</a:t>
            </a:r>
            <a:r>
              <a:rPr lang="zh-CN" altLang="en-US" sz="2800"/>
              <a:t>，否则返回</a:t>
            </a:r>
            <a:r>
              <a:rPr lang="en-US" altLang="zh-CN" sz="2800"/>
              <a:t>FALSE</a:t>
            </a:r>
            <a:r>
              <a:rPr lang="zh-CN" altLang="en-US" sz="2800"/>
              <a:t>。 </a:t>
            </a:r>
          </a:p>
          <a:p>
            <a:pPr>
              <a:spcBef>
                <a:spcPct val="50000"/>
              </a:spcBef>
            </a:pPr>
            <a:r>
              <a:rPr lang="en-US" altLang="zh-CN" sz="2800"/>
              <a:t>(5) Root</a:t>
            </a:r>
            <a:r>
              <a:rPr lang="zh-CN" altLang="en-US" sz="2800"/>
              <a:t>（</a:t>
            </a:r>
            <a:r>
              <a:rPr lang="en-US" altLang="zh-CN" sz="2800"/>
              <a:t>Tree</a:t>
            </a:r>
            <a:r>
              <a:rPr lang="zh-CN" altLang="en-US" sz="2800"/>
              <a:t>）： 返回树</a:t>
            </a:r>
            <a:r>
              <a:rPr lang="en-US" altLang="zh-CN" sz="2800"/>
              <a:t>Tree</a:t>
            </a:r>
            <a:r>
              <a:rPr lang="zh-CN" altLang="en-US" sz="2800"/>
              <a:t>的根。 </a:t>
            </a:r>
          </a:p>
          <a:p>
            <a:pPr>
              <a:spcBef>
                <a:spcPct val="50000"/>
              </a:spcBef>
            </a:pPr>
            <a:r>
              <a:rPr lang="en-US" altLang="zh-CN" sz="2800"/>
              <a:t>(6) Parent</a:t>
            </a:r>
            <a:r>
              <a:rPr lang="zh-CN" altLang="en-US" sz="2800"/>
              <a:t>（</a:t>
            </a:r>
            <a:r>
              <a:rPr lang="en-US" altLang="zh-CN" sz="2800"/>
              <a:t>Tree</a:t>
            </a:r>
            <a:r>
              <a:rPr lang="zh-CN" altLang="en-US" sz="2800"/>
              <a:t>，</a:t>
            </a:r>
            <a:r>
              <a:rPr lang="en-US" altLang="zh-CN" sz="2800"/>
              <a:t>x</a:t>
            </a:r>
            <a:r>
              <a:rPr lang="zh-CN" altLang="en-US" sz="2800"/>
              <a:t>）： 树</a:t>
            </a:r>
            <a:r>
              <a:rPr lang="en-US" altLang="zh-CN" sz="2800"/>
              <a:t>Tree</a:t>
            </a:r>
            <a:r>
              <a:rPr lang="zh-CN" altLang="en-US" sz="2800"/>
              <a:t>存在，</a:t>
            </a:r>
            <a:r>
              <a:rPr lang="en-US" altLang="zh-CN" sz="2800"/>
              <a:t>x</a:t>
            </a:r>
            <a:r>
              <a:rPr lang="zh-CN" altLang="en-US" sz="2800"/>
              <a:t>是</a:t>
            </a:r>
            <a:r>
              <a:rPr lang="en-US" altLang="zh-CN" sz="2800"/>
              <a:t>Tree</a:t>
            </a:r>
            <a:r>
              <a:rPr lang="zh-CN" altLang="en-US" sz="2800"/>
              <a:t>中的某个结点。若</a:t>
            </a:r>
            <a:r>
              <a:rPr lang="en-US" altLang="zh-CN" sz="2800"/>
              <a:t>x</a:t>
            </a:r>
            <a:r>
              <a:rPr lang="zh-CN" altLang="en-US" sz="2800"/>
              <a:t>为非根结点，则返回它的双亲，否则返回“空”。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64BFF732-A60D-4058-88FC-308932A583A9}"/>
              </a:ext>
            </a:extLst>
          </p:cNvPr>
          <p:cNvSpPr txBox="1">
            <a:spLocks noChangeArrowheads="1"/>
          </p:cNvSpPr>
          <p:nvPr/>
        </p:nvSpPr>
        <p:spPr bwMode="auto">
          <a:xfrm>
            <a:off x="2133600" y="1066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D842CD"/>
                </a:solidFill>
              </a:rPr>
              <a:t>1. </a:t>
            </a:r>
            <a:r>
              <a:rPr lang="zh-CN" altLang="en-US" sz="2800">
                <a:solidFill>
                  <a:srgbClr val="D842CD"/>
                </a:solidFill>
              </a:rPr>
              <a:t>双亲表示法：</a:t>
            </a:r>
            <a:r>
              <a:rPr lang="zh-CN" altLang="en-US" sz="2800"/>
              <a:t>用一组</a:t>
            </a:r>
            <a:r>
              <a:rPr lang="zh-CN" altLang="en-US" sz="2800">
                <a:latin typeface="宋体" panose="02010600030101010101" pitchFamily="2" charset="-122"/>
              </a:rPr>
              <a:t>连续的空间来存储树中的结点，在保存每个结点的同时附设一个指示器来指示其双亲结点在表中的位置，其结点的结构如下：</a:t>
            </a:r>
            <a:r>
              <a:rPr lang="zh-CN" altLang="en-US" sz="2800"/>
              <a:t> </a:t>
            </a:r>
          </a:p>
        </p:txBody>
      </p:sp>
      <p:graphicFrame>
        <p:nvGraphicFramePr>
          <p:cNvPr id="78880" name="Group 32">
            <a:extLst>
              <a:ext uri="{FF2B5EF4-FFF2-40B4-BE49-F238E27FC236}">
                <a16:creationId xmlns:a16="http://schemas.microsoft.com/office/drawing/2014/main" id="{8E1C9C04-C7BA-4F1D-9895-0C816B823375}"/>
              </a:ext>
            </a:extLst>
          </p:cNvPr>
          <p:cNvGraphicFramePr>
            <a:graphicFrameLocks noGrp="1"/>
          </p:cNvGraphicFramePr>
          <p:nvPr/>
        </p:nvGraphicFramePr>
        <p:xfrm>
          <a:off x="4343400" y="2438401"/>
          <a:ext cx="2590800" cy="1014413"/>
        </p:xfrm>
        <a:graphic>
          <a:graphicData uri="http://schemas.openxmlformats.org/drawingml/2006/table">
            <a:tbl>
              <a:tblPr/>
              <a:tblGrid>
                <a:gridCol w="1295400">
                  <a:extLst>
                    <a:ext uri="{9D8B030D-6E8A-4147-A177-3AD203B41FA5}">
                      <a16:colId xmlns:a16="http://schemas.microsoft.com/office/drawing/2014/main" val="3722839334"/>
                    </a:ext>
                  </a:extLst>
                </a:gridCol>
                <a:gridCol w="1295400">
                  <a:extLst>
                    <a:ext uri="{9D8B030D-6E8A-4147-A177-3AD203B41FA5}">
                      <a16:colId xmlns:a16="http://schemas.microsoft.com/office/drawing/2014/main" val="3001503498"/>
                    </a:ext>
                  </a:extLst>
                </a:gridCol>
              </a:tblGrid>
              <a:tr h="381000">
                <a:tc gridSpan="2">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        双亲</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676974721"/>
                  </a:ext>
                </a:extLst>
              </a:tr>
              <a:tr h="558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81632864"/>
                  </a:ext>
                </a:extLst>
              </a:tr>
            </a:tbl>
          </a:graphicData>
        </a:graphic>
      </p:graphicFrame>
      <p:grpSp>
        <p:nvGrpSpPr>
          <p:cNvPr id="79022" name="Group 174">
            <a:extLst>
              <a:ext uri="{FF2B5EF4-FFF2-40B4-BE49-F238E27FC236}">
                <a16:creationId xmlns:a16="http://schemas.microsoft.com/office/drawing/2014/main" id="{16558F68-B037-4590-90A0-D06D8346588D}"/>
              </a:ext>
            </a:extLst>
          </p:cNvPr>
          <p:cNvGrpSpPr>
            <a:grpSpLocks/>
          </p:cNvGrpSpPr>
          <p:nvPr/>
        </p:nvGrpSpPr>
        <p:grpSpPr bwMode="auto">
          <a:xfrm>
            <a:off x="4343400" y="4191000"/>
            <a:ext cx="2133600" cy="1828800"/>
            <a:chOff x="960" y="2496"/>
            <a:chExt cx="1344" cy="1152"/>
          </a:xfrm>
        </p:grpSpPr>
        <p:sp>
          <p:nvSpPr>
            <p:cNvPr id="78905" name="Line 57">
              <a:extLst>
                <a:ext uri="{FF2B5EF4-FFF2-40B4-BE49-F238E27FC236}">
                  <a16:creationId xmlns:a16="http://schemas.microsoft.com/office/drawing/2014/main" id="{B2AAB714-48F1-4E61-A80C-7BA86713C88D}"/>
                </a:ext>
              </a:extLst>
            </p:cNvPr>
            <p:cNvSpPr>
              <a:spLocks noChangeShapeType="1"/>
            </p:cNvSpPr>
            <p:nvPr/>
          </p:nvSpPr>
          <p:spPr bwMode="auto">
            <a:xfrm flipH="1">
              <a:off x="1481" y="2682"/>
              <a:ext cx="192" cy="2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906" name="Line 58">
              <a:extLst>
                <a:ext uri="{FF2B5EF4-FFF2-40B4-BE49-F238E27FC236}">
                  <a16:creationId xmlns:a16="http://schemas.microsoft.com/office/drawing/2014/main" id="{5B6E69A2-876D-4A2A-AB94-9F2ADF8E2E47}"/>
                </a:ext>
              </a:extLst>
            </p:cNvPr>
            <p:cNvSpPr>
              <a:spLocks noChangeShapeType="1"/>
            </p:cNvSpPr>
            <p:nvPr/>
          </p:nvSpPr>
          <p:spPr bwMode="auto">
            <a:xfrm>
              <a:off x="1824" y="2682"/>
              <a:ext cx="192" cy="2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907" name="Line 59">
              <a:extLst>
                <a:ext uri="{FF2B5EF4-FFF2-40B4-BE49-F238E27FC236}">
                  <a16:creationId xmlns:a16="http://schemas.microsoft.com/office/drawing/2014/main" id="{3AB7220A-4193-4E0B-8C4B-76CEB8F161D6}"/>
                </a:ext>
              </a:extLst>
            </p:cNvPr>
            <p:cNvSpPr>
              <a:spLocks noChangeShapeType="1"/>
            </p:cNvSpPr>
            <p:nvPr/>
          </p:nvSpPr>
          <p:spPr bwMode="auto">
            <a:xfrm flipH="1">
              <a:off x="1111" y="3103"/>
              <a:ext cx="274" cy="31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908" name="Line 60">
              <a:extLst>
                <a:ext uri="{FF2B5EF4-FFF2-40B4-BE49-F238E27FC236}">
                  <a16:creationId xmlns:a16="http://schemas.microsoft.com/office/drawing/2014/main" id="{B69FC624-7ABA-4A4F-B7B9-0C066ECE9C30}"/>
                </a:ext>
              </a:extLst>
            </p:cNvPr>
            <p:cNvSpPr>
              <a:spLocks noChangeShapeType="1"/>
            </p:cNvSpPr>
            <p:nvPr/>
          </p:nvSpPr>
          <p:spPr bwMode="auto">
            <a:xfrm>
              <a:off x="1440" y="3134"/>
              <a:ext cx="0" cy="2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909" name="Line 61">
              <a:extLst>
                <a:ext uri="{FF2B5EF4-FFF2-40B4-BE49-F238E27FC236}">
                  <a16:creationId xmlns:a16="http://schemas.microsoft.com/office/drawing/2014/main" id="{4D1F6E79-41A3-4BB1-8D53-01C246AE4B91}"/>
                </a:ext>
              </a:extLst>
            </p:cNvPr>
            <p:cNvSpPr>
              <a:spLocks noChangeShapeType="1"/>
            </p:cNvSpPr>
            <p:nvPr/>
          </p:nvSpPr>
          <p:spPr bwMode="auto">
            <a:xfrm>
              <a:off x="1522" y="3056"/>
              <a:ext cx="261" cy="35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910" name="Line 62">
              <a:extLst>
                <a:ext uri="{FF2B5EF4-FFF2-40B4-BE49-F238E27FC236}">
                  <a16:creationId xmlns:a16="http://schemas.microsoft.com/office/drawing/2014/main" id="{C7B460F2-994A-486A-870B-A0BB2B21E8BE}"/>
                </a:ext>
              </a:extLst>
            </p:cNvPr>
            <p:cNvSpPr>
              <a:spLocks noChangeShapeType="1"/>
            </p:cNvSpPr>
            <p:nvPr/>
          </p:nvSpPr>
          <p:spPr bwMode="auto">
            <a:xfrm>
              <a:off x="2085" y="3134"/>
              <a:ext cx="96" cy="2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912" name="Oval 64">
              <a:extLst>
                <a:ext uri="{FF2B5EF4-FFF2-40B4-BE49-F238E27FC236}">
                  <a16:creationId xmlns:a16="http://schemas.microsoft.com/office/drawing/2014/main" id="{1746F1DB-EEBF-45B6-9B11-F07CB57623EF}"/>
                </a:ext>
              </a:extLst>
            </p:cNvPr>
            <p:cNvSpPr>
              <a:spLocks noChangeArrowheads="1"/>
            </p:cNvSpPr>
            <p:nvPr/>
          </p:nvSpPr>
          <p:spPr bwMode="auto">
            <a:xfrm>
              <a:off x="1632" y="249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78913" name="Oval 65">
              <a:extLst>
                <a:ext uri="{FF2B5EF4-FFF2-40B4-BE49-F238E27FC236}">
                  <a16:creationId xmlns:a16="http://schemas.microsoft.com/office/drawing/2014/main" id="{80973EB1-98C7-4070-9163-FD410BEF86ED}"/>
                </a:ext>
              </a:extLst>
            </p:cNvPr>
            <p:cNvSpPr>
              <a:spLocks noChangeArrowheads="1"/>
            </p:cNvSpPr>
            <p:nvPr/>
          </p:nvSpPr>
          <p:spPr bwMode="auto">
            <a:xfrm>
              <a:off x="1344" y="292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78914" name="Oval 66">
              <a:extLst>
                <a:ext uri="{FF2B5EF4-FFF2-40B4-BE49-F238E27FC236}">
                  <a16:creationId xmlns:a16="http://schemas.microsoft.com/office/drawing/2014/main" id="{BC15EF73-BB35-4D1F-95C7-4A110B37F9F9}"/>
                </a:ext>
              </a:extLst>
            </p:cNvPr>
            <p:cNvSpPr>
              <a:spLocks noChangeArrowheads="1"/>
            </p:cNvSpPr>
            <p:nvPr/>
          </p:nvSpPr>
          <p:spPr bwMode="auto">
            <a:xfrm>
              <a:off x="960" y="340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78915" name="Oval 67">
              <a:extLst>
                <a:ext uri="{FF2B5EF4-FFF2-40B4-BE49-F238E27FC236}">
                  <a16:creationId xmlns:a16="http://schemas.microsoft.com/office/drawing/2014/main" id="{DC99D17E-63CF-4597-973E-579331244F4C}"/>
                </a:ext>
              </a:extLst>
            </p:cNvPr>
            <p:cNvSpPr>
              <a:spLocks noChangeArrowheads="1"/>
            </p:cNvSpPr>
            <p:nvPr/>
          </p:nvSpPr>
          <p:spPr bwMode="auto">
            <a:xfrm>
              <a:off x="1344" y="345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78916" name="Oval 68">
              <a:extLst>
                <a:ext uri="{FF2B5EF4-FFF2-40B4-BE49-F238E27FC236}">
                  <a16:creationId xmlns:a16="http://schemas.microsoft.com/office/drawing/2014/main" id="{D6B60D65-C530-4B19-B44A-55C84B337E2D}"/>
                </a:ext>
              </a:extLst>
            </p:cNvPr>
            <p:cNvSpPr>
              <a:spLocks noChangeArrowheads="1"/>
            </p:cNvSpPr>
            <p:nvPr/>
          </p:nvSpPr>
          <p:spPr bwMode="auto">
            <a:xfrm>
              <a:off x="1728" y="345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a:t>
              </a:r>
            </a:p>
          </p:txBody>
        </p:sp>
        <p:sp>
          <p:nvSpPr>
            <p:cNvPr id="78917" name="Oval 69">
              <a:extLst>
                <a:ext uri="{FF2B5EF4-FFF2-40B4-BE49-F238E27FC236}">
                  <a16:creationId xmlns:a16="http://schemas.microsoft.com/office/drawing/2014/main" id="{D49D45F9-0951-45DB-8F2A-F398012836D3}"/>
                </a:ext>
              </a:extLst>
            </p:cNvPr>
            <p:cNvSpPr>
              <a:spLocks noChangeArrowheads="1"/>
            </p:cNvSpPr>
            <p:nvPr/>
          </p:nvSpPr>
          <p:spPr bwMode="auto">
            <a:xfrm>
              <a:off x="1968" y="2928"/>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sp>
          <p:nvSpPr>
            <p:cNvPr id="78918" name="Oval 70">
              <a:extLst>
                <a:ext uri="{FF2B5EF4-FFF2-40B4-BE49-F238E27FC236}">
                  <a16:creationId xmlns:a16="http://schemas.microsoft.com/office/drawing/2014/main" id="{24167B53-E524-4C3C-A755-803E2AA73F65}"/>
                </a:ext>
              </a:extLst>
            </p:cNvPr>
            <p:cNvSpPr>
              <a:spLocks noChangeArrowheads="1"/>
            </p:cNvSpPr>
            <p:nvPr/>
          </p:nvSpPr>
          <p:spPr bwMode="auto">
            <a:xfrm>
              <a:off x="2112" y="3456"/>
              <a:ext cx="192" cy="19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7</a:t>
              </a:r>
            </a:p>
          </p:txBody>
        </p:sp>
      </p:grpSp>
      <p:grpSp>
        <p:nvGrpSpPr>
          <p:cNvPr id="79023" name="Group 175">
            <a:extLst>
              <a:ext uri="{FF2B5EF4-FFF2-40B4-BE49-F238E27FC236}">
                <a16:creationId xmlns:a16="http://schemas.microsoft.com/office/drawing/2014/main" id="{E1C2A346-6450-4D23-B9DA-45AE4F64A942}"/>
              </a:ext>
            </a:extLst>
          </p:cNvPr>
          <p:cNvGrpSpPr>
            <a:grpSpLocks/>
          </p:cNvGrpSpPr>
          <p:nvPr/>
        </p:nvGrpSpPr>
        <p:grpSpPr bwMode="auto">
          <a:xfrm>
            <a:off x="7010400" y="3733801"/>
            <a:ext cx="2209800" cy="2741613"/>
            <a:chOff x="3024" y="2208"/>
            <a:chExt cx="1392" cy="1727"/>
          </a:xfrm>
        </p:grpSpPr>
        <p:sp>
          <p:nvSpPr>
            <p:cNvPr id="78933" name="Rectangle 85">
              <a:extLst>
                <a:ext uri="{FF2B5EF4-FFF2-40B4-BE49-F238E27FC236}">
                  <a16:creationId xmlns:a16="http://schemas.microsoft.com/office/drawing/2014/main" id="{E71900A9-0F3B-4B48-B793-04C640B74A11}"/>
                </a:ext>
              </a:extLst>
            </p:cNvPr>
            <p:cNvSpPr>
              <a:spLocks noChangeArrowheads="1"/>
            </p:cNvSpPr>
            <p:nvPr/>
          </p:nvSpPr>
          <p:spPr bwMode="auto">
            <a:xfrm>
              <a:off x="3912" y="3666"/>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78932" name="Rectangle 84">
              <a:extLst>
                <a:ext uri="{FF2B5EF4-FFF2-40B4-BE49-F238E27FC236}">
                  <a16:creationId xmlns:a16="http://schemas.microsoft.com/office/drawing/2014/main" id="{F32C8B4D-D700-4DCC-8CD0-248C05F7C097}"/>
                </a:ext>
              </a:extLst>
            </p:cNvPr>
            <p:cNvSpPr>
              <a:spLocks noChangeArrowheads="1"/>
            </p:cNvSpPr>
            <p:nvPr/>
          </p:nvSpPr>
          <p:spPr bwMode="auto">
            <a:xfrm>
              <a:off x="3456" y="3666"/>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6</a:t>
              </a:r>
            </a:p>
          </p:txBody>
        </p:sp>
        <p:sp>
          <p:nvSpPr>
            <p:cNvPr id="78931" name="Rectangle 83">
              <a:extLst>
                <a:ext uri="{FF2B5EF4-FFF2-40B4-BE49-F238E27FC236}">
                  <a16:creationId xmlns:a16="http://schemas.microsoft.com/office/drawing/2014/main" id="{9E3B6498-70C7-43CD-B693-54CBAED3780B}"/>
                </a:ext>
              </a:extLst>
            </p:cNvPr>
            <p:cNvSpPr>
              <a:spLocks noChangeArrowheads="1"/>
            </p:cNvSpPr>
            <p:nvPr/>
          </p:nvSpPr>
          <p:spPr bwMode="auto">
            <a:xfrm>
              <a:off x="3912" y="3455"/>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78930" name="Rectangle 82">
              <a:extLst>
                <a:ext uri="{FF2B5EF4-FFF2-40B4-BE49-F238E27FC236}">
                  <a16:creationId xmlns:a16="http://schemas.microsoft.com/office/drawing/2014/main" id="{32FEA60E-BFB6-44B2-8EFE-F6EFDEEA7828}"/>
                </a:ext>
              </a:extLst>
            </p:cNvPr>
            <p:cNvSpPr>
              <a:spLocks noChangeArrowheads="1"/>
            </p:cNvSpPr>
            <p:nvPr/>
          </p:nvSpPr>
          <p:spPr bwMode="auto">
            <a:xfrm>
              <a:off x="3456" y="3455"/>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5</a:t>
              </a:r>
            </a:p>
          </p:txBody>
        </p:sp>
        <p:sp>
          <p:nvSpPr>
            <p:cNvPr id="78929" name="Rectangle 81">
              <a:extLst>
                <a:ext uri="{FF2B5EF4-FFF2-40B4-BE49-F238E27FC236}">
                  <a16:creationId xmlns:a16="http://schemas.microsoft.com/office/drawing/2014/main" id="{20085173-9B40-4258-B155-61626F55870A}"/>
                </a:ext>
              </a:extLst>
            </p:cNvPr>
            <p:cNvSpPr>
              <a:spLocks noChangeArrowheads="1"/>
            </p:cNvSpPr>
            <p:nvPr/>
          </p:nvSpPr>
          <p:spPr bwMode="auto">
            <a:xfrm>
              <a:off x="3912" y="3244"/>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78928" name="Rectangle 80">
              <a:extLst>
                <a:ext uri="{FF2B5EF4-FFF2-40B4-BE49-F238E27FC236}">
                  <a16:creationId xmlns:a16="http://schemas.microsoft.com/office/drawing/2014/main" id="{5268BDC0-B8C6-42E7-B234-2779F5425042}"/>
                </a:ext>
              </a:extLst>
            </p:cNvPr>
            <p:cNvSpPr>
              <a:spLocks noChangeArrowheads="1"/>
            </p:cNvSpPr>
            <p:nvPr/>
          </p:nvSpPr>
          <p:spPr bwMode="auto">
            <a:xfrm>
              <a:off x="3456" y="3244"/>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4</a:t>
              </a:r>
            </a:p>
          </p:txBody>
        </p:sp>
        <p:sp>
          <p:nvSpPr>
            <p:cNvPr id="78927" name="Rectangle 79">
              <a:extLst>
                <a:ext uri="{FF2B5EF4-FFF2-40B4-BE49-F238E27FC236}">
                  <a16:creationId xmlns:a16="http://schemas.microsoft.com/office/drawing/2014/main" id="{7B6A3490-DBB0-409B-A68A-2EF06415A0BD}"/>
                </a:ext>
              </a:extLst>
            </p:cNvPr>
            <p:cNvSpPr>
              <a:spLocks noChangeArrowheads="1"/>
            </p:cNvSpPr>
            <p:nvPr/>
          </p:nvSpPr>
          <p:spPr bwMode="auto">
            <a:xfrm>
              <a:off x="3912" y="3033"/>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0</a:t>
              </a:r>
            </a:p>
          </p:txBody>
        </p:sp>
        <p:sp>
          <p:nvSpPr>
            <p:cNvPr id="78926" name="Rectangle 78">
              <a:extLst>
                <a:ext uri="{FF2B5EF4-FFF2-40B4-BE49-F238E27FC236}">
                  <a16:creationId xmlns:a16="http://schemas.microsoft.com/office/drawing/2014/main" id="{C6E073FA-7BCF-47F3-BB69-5FFEE645E33A}"/>
                </a:ext>
              </a:extLst>
            </p:cNvPr>
            <p:cNvSpPr>
              <a:spLocks noChangeArrowheads="1"/>
            </p:cNvSpPr>
            <p:nvPr/>
          </p:nvSpPr>
          <p:spPr bwMode="auto">
            <a:xfrm>
              <a:off x="3456" y="3033"/>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3</a:t>
              </a:r>
            </a:p>
          </p:txBody>
        </p:sp>
        <p:sp>
          <p:nvSpPr>
            <p:cNvPr id="78925" name="Rectangle 77">
              <a:extLst>
                <a:ext uri="{FF2B5EF4-FFF2-40B4-BE49-F238E27FC236}">
                  <a16:creationId xmlns:a16="http://schemas.microsoft.com/office/drawing/2014/main" id="{017BD498-E808-41CF-9E59-B80F2792D1AA}"/>
                </a:ext>
              </a:extLst>
            </p:cNvPr>
            <p:cNvSpPr>
              <a:spLocks noChangeArrowheads="1"/>
            </p:cNvSpPr>
            <p:nvPr/>
          </p:nvSpPr>
          <p:spPr bwMode="auto">
            <a:xfrm>
              <a:off x="3912" y="2822"/>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0</a:t>
              </a:r>
            </a:p>
          </p:txBody>
        </p:sp>
        <p:sp>
          <p:nvSpPr>
            <p:cNvPr id="78924" name="Rectangle 76">
              <a:extLst>
                <a:ext uri="{FF2B5EF4-FFF2-40B4-BE49-F238E27FC236}">
                  <a16:creationId xmlns:a16="http://schemas.microsoft.com/office/drawing/2014/main" id="{B747DDB2-F2FD-4B61-948C-FEDFB69156C1}"/>
                </a:ext>
              </a:extLst>
            </p:cNvPr>
            <p:cNvSpPr>
              <a:spLocks noChangeArrowheads="1"/>
            </p:cNvSpPr>
            <p:nvPr/>
          </p:nvSpPr>
          <p:spPr bwMode="auto">
            <a:xfrm>
              <a:off x="3456" y="2822"/>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2</a:t>
              </a:r>
            </a:p>
          </p:txBody>
        </p:sp>
        <p:sp>
          <p:nvSpPr>
            <p:cNvPr id="78923" name="Rectangle 75">
              <a:extLst>
                <a:ext uri="{FF2B5EF4-FFF2-40B4-BE49-F238E27FC236}">
                  <a16:creationId xmlns:a16="http://schemas.microsoft.com/office/drawing/2014/main" id="{F279E121-25FE-49B0-8B42-4BA8DADF689C}"/>
                </a:ext>
              </a:extLst>
            </p:cNvPr>
            <p:cNvSpPr>
              <a:spLocks noChangeArrowheads="1"/>
            </p:cNvSpPr>
            <p:nvPr/>
          </p:nvSpPr>
          <p:spPr bwMode="auto">
            <a:xfrm>
              <a:off x="3912" y="2611"/>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78922" name="Rectangle 74">
              <a:extLst>
                <a:ext uri="{FF2B5EF4-FFF2-40B4-BE49-F238E27FC236}">
                  <a16:creationId xmlns:a16="http://schemas.microsoft.com/office/drawing/2014/main" id="{0361BB26-6499-4C87-A9C2-9980306BCCA8}"/>
                </a:ext>
              </a:extLst>
            </p:cNvPr>
            <p:cNvSpPr>
              <a:spLocks noChangeArrowheads="1"/>
            </p:cNvSpPr>
            <p:nvPr/>
          </p:nvSpPr>
          <p:spPr bwMode="auto">
            <a:xfrm>
              <a:off x="3456" y="2611"/>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78921" name="Rectangle 73">
              <a:extLst>
                <a:ext uri="{FF2B5EF4-FFF2-40B4-BE49-F238E27FC236}">
                  <a16:creationId xmlns:a16="http://schemas.microsoft.com/office/drawing/2014/main" id="{5F793945-D055-4797-9292-75C99EA7FDDB}"/>
                </a:ext>
              </a:extLst>
            </p:cNvPr>
            <p:cNvSpPr>
              <a:spLocks noChangeArrowheads="1"/>
            </p:cNvSpPr>
            <p:nvPr/>
          </p:nvSpPr>
          <p:spPr bwMode="auto">
            <a:xfrm>
              <a:off x="3912" y="2400"/>
              <a:ext cx="5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Parent</a:t>
              </a:r>
            </a:p>
          </p:txBody>
        </p:sp>
        <p:sp>
          <p:nvSpPr>
            <p:cNvPr id="78920" name="Rectangle 72">
              <a:extLst>
                <a:ext uri="{FF2B5EF4-FFF2-40B4-BE49-F238E27FC236}">
                  <a16:creationId xmlns:a16="http://schemas.microsoft.com/office/drawing/2014/main" id="{F9279AA6-14AC-4440-829C-C77783AA3CA7}"/>
                </a:ext>
              </a:extLst>
            </p:cNvPr>
            <p:cNvSpPr>
              <a:spLocks noChangeArrowheads="1"/>
            </p:cNvSpPr>
            <p:nvPr/>
          </p:nvSpPr>
          <p:spPr bwMode="auto">
            <a:xfrm>
              <a:off x="3456" y="2400"/>
              <a:ext cx="45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a:t>Data</a:t>
              </a:r>
            </a:p>
          </p:txBody>
        </p:sp>
        <p:sp>
          <p:nvSpPr>
            <p:cNvPr id="78934" name="Line 86">
              <a:extLst>
                <a:ext uri="{FF2B5EF4-FFF2-40B4-BE49-F238E27FC236}">
                  <a16:creationId xmlns:a16="http://schemas.microsoft.com/office/drawing/2014/main" id="{D6F4892F-98F5-43AE-9135-B65EB5133680}"/>
                </a:ext>
              </a:extLst>
            </p:cNvPr>
            <p:cNvSpPr>
              <a:spLocks noChangeShapeType="1"/>
            </p:cNvSpPr>
            <p:nvPr/>
          </p:nvSpPr>
          <p:spPr bwMode="auto">
            <a:xfrm>
              <a:off x="3456" y="240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35" name="Line 87">
              <a:extLst>
                <a:ext uri="{FF2B5EF4-FFF2-40B4-BE49-F238E27FC236}">
                  <a16:creationId xmlns:a16="http://schemas.microsoft.com/office/drawing/2014/main" id="{C0F4910D-83C0-4812-9644-1737B5FA4937}"/>
                </a:ext>
              </a:extLst>
            </p:cNvPr>
            <p:cNvSpPr>
              <a:spLocks noChangeShapeType="1"/>
            </p:cNvSpPr>
            <p:nvPr/>
          </p:nvSpPr>
          <p:spPr bwMode="auto">
            <a:xfrm>
              <a:off x="3456" y="2611"/>
              <a:ext cx="96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36" name="Line 88">
              <a:extLst>
                <a:ext uri="{FF2B5EF4-FFF2-40B4-BE49-F238E27FC236}">
                  <a16:creationId xmlns:a16="http://schemas.microsoft.com/office/drawing/2014/main" id="{AB806920-36C3-4FB1-9D6C-A7C448409062}"/>
                </a:ext>
              </a:extLst>
            </p:cNvPr>
            <p:cNvSpPr>
              <a:spLocks noChangeShapeType="1"/>
            </p:cNvSpPr>
            <p:nvPr/>
          </p:nvSpPr>
          <p:spPr bwMode="auto">
            <a:xfrm>
              <a:off x="3456" y="2822"/>
              <a:ext cx="96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37" name="Line 89">
              <a:extLst>
                <a:ext uri="{FF2B5EF4-FFF2-40B4-BE49-F238E27FC236}">
                  <a16:creationId xmlns:a16="http://schemas.microsoft.com/office/drawing/2014/main" id="{C1F60974-EB89-4202-8F76-615A5B3EA939}"/>
                </a:ext>
              </a:extLst>
            </p:cNvPr>
            <p:cNvSpPr>
              <a:spLocks noChangeShapeType="1"/>
            </p:cNvSpPr>
            <p:nvPr/>
          </p:nvSpPr>
          <p:spPr bwMode="auto">
            <a:xfrm>
              <a:off x="3456" y="3033"/>
              <a:ext cx="96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38" name="Line 90">
              <a:extLst>
                <a:ext uri="{FF2B5EF4-FFF2-40B4-BE49-F238E27FC236}">
                  <a16:creationId xmlns:a16="http://schemas.microsoft.com/office/drawing/2014/main" id="{B6D75FBB-C946-4E64-8EF4-18C207075927}"/>
                </a:ext>
              </a:extLst>
            </p:cNvPr>
            <p:cNvSpPr>
              <a:spLocks noChangeShapeType="1"/>
            </p:cNvSpPr>
            <p:nvPr/>
          </p:nvSpPr>
          <p:spPr bwMode="auto">
            <a:xfrm>
              <a:off x="3456" y="3244"/>
              <a:ext cx="96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39" name="Line 91">
              <a:extLst>
                <a:ext uri="{FF2B5EF4-FFF2-40B4-BE49-F238E27FC236}">
                  <a16:creationId xmlns:a16="http://schemas.microsoft.com/office/drawing/2014/main" id="{C525AA03-B5F0-4CFD-9185-D224FBA58CB4}"/>
                </a:ext>
              </a:extLst>
            </p:cNvPr>
            <p:cNvSpPr>
              <a:spLocks noChangeShapeType="1"/>
            </p:cNvSpPr>
            <p:nvPr/>
          </p:nvSpPr>
          <p:spPr bwMode="auto">
            <a:xfrm>
              <a:off x="3456" y="3455"/>
              <a:ext cx="96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0" name="Line 92">
              <a:extLst>
                <a:ext uri="{FF2B5EF4-FFF2-40B4-BE49-F238E27FC236}">
                  <a16:creationId xmlns:a16="http://schemas.microsoft.com/office/drawing/2014/main" id="{89FC09E9-C8CD-43BA-BD68-522E87AE8AB4}"/>
                </a:ext>
              </a:extLst>
            </p:cNvPr>
            <p:cNvSpPr>
              <a:spLocks noChangeShapeType="1"/>
            </p:cNvSpPr>
            <p:nvPr/>
          </p:nvSpPr>
          <p:spPr bwMode="auto">
            <a:xfrm>
              <a:off x="3456" y="3666"/>
              <a:ext cx="96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1" name="Line 93">
              <a:extLst>
                <a:ext uri="{FF2B5EF4-FFF2-40B4-BE49-F238E27FC236}">
                  <a16:creationId xmlns:a16="http://schemas.microsoft.com/office/drawing/2014/main" id="{205CE8A1-D2A8-4B15-BF92-A6CDF3957D7E}"/>
                </a:ext>
              </a:extLst>
            </p:cNvPr>
            <p:cNvSpPr>
              <a:spLocks noChangeShapeType="1"/>
            </p:cNvSpPr>
            <p:nvPr/>
          </p:nvSpPr>
          <p:spPr bwMode="auto">
            <a:xfrm>
              <a:off x="3456" y="3877"/>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2" name="Line 94">
              <a:extLst>
                <a:ext uri="{FF2B5EF4-FFF2-40B4-BE49-F238E27FC236}">
                  <a16:creationId xmlns:a16="http://schemas.microsoft.com/office/drawing/2014/main" id="{6ADB1451-3555-4A4D-A884-A21ED266BF9B}"/>
                </a:ext>
              </a:extLst>
            </p:cNvPr>
            <p:cNvSpPr>
              <a:spLocks noChangeShapeType="1"/>
            </p:cNvSpPr>
            <p:nvPr/>
          </p:nvSpPr>
          <p:spPr bwMode="auto">
            <a:xfrm>
              <a:off x="3456" y="2400"/>
              <a:ext cx="0" cy="147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3" name="Line 95">
              <a:extLst>
                <a:ext uri="{FF2B5EF4-FFF2-40B4-BE49-F238E27FC236}">
                  <a16:creationId xmlns:a16="http://schemas.microsoft.com/office/drawing/2014/main" id="{7EA66AB0-6044-4890-B103-48F2F1D99827}"/>
                </a:ext>
              </a:extLst>
            </p:cNvPr>
            <p:cNvSpPr>
              <a:spLocks noChangeShapeType="1"/>
            </p:cNvSpPr>
            <p:nvPr/>
          </p:nvSpPr>
          <p:spPr bwMode="auto">
            <a:xfrm>
              <a:off x="3912" y="2400"/>
              <a:ext cx="0" cy="147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4" name="Line 96">
              <a:extLst>
                <a:ext uri="{FF2B5EF4-FFF2-40B4-BE49-F238E27FC236}">
                  <a16:creationId xmlns:a16="http://schemas.microsoft.com/office/drawing/2014/main" id="{6B34E9CF-E967-449E-A14B-DFE7C9E056B2}"/>
                </a:ext>
              </a:extLst>
            </p:cNvPr>
            <p:cNvSpPr>
              <a:spLocks noChangeShapeType="1"/>
            </p:cNvSpPr>
            <p:nvPr/>
          </p:nvSpPr>
          <p:spPr bwMode="auto">
            <a:xfrm>
              <a:off x="4416" y="2400"/>
              <a:ext cx="0" cy="147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62" name="Rectangle 114">
              <a:extLst>
                <a:ext uri="{FF2B5EF4-FFF2-40B4-BE49-F238E27FC236}">
                  <a16:creationId xmlns:a16="http://schemas.microsoft.com/office/drawing/2014/main" id="{F266D209-9789-487B-A0DE-E83577F6C3A0}"/>
                </a:ext>
              </a:extLst>
            </p:cNvPr>
            <p:cNvSpPr>
              <a:spLocks noChangeArrowheads="1"/>
            </p:cNvSpPr>
            <p:nvPr/>
          </p:nvSpPr>
          <p:spPr bwMode="auto">
            <a:xfrm>
              <a:off x="3024" y="3724"/>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b="0"/>
                <a:t>5</a:t>
              </a:r>
            </a:p>
          </p:txBody>
        </p:sp>
        <p:sp>
          <p:nvSpPr>
            <p:cNvPr id="78961" name="Rectangle 113">
              <a:extLst>
                <a:ext uri="{FF2B5EF4-FFF2-40B4-BE49-F238E27FC236}">
                  <a16:creationId xmlns:a16="http://schemas.microsoft.com/office/drawing/2014/main" id="{C41BAC77-ACBB-45D7-8515-562BD220F978}"/>
                </a:ext>
              </a:extLst>
            </p:cNvPr>
            <p:cNvSpPr>
              <a:spLocks noChangeArrowheads="1"/>
            </p:cNvSpPr>
            <p:nvPr/>
          </p:nvSpPr>
          <p:spPr bwMode="auto">
            <a:xfrm>
              <a:off x="3024" y="3513"/>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b="0"/>
                <a:t>4</a:t>
              </a:r>
            </a:p>
          </p:txBody>
        </p:sp>
        <p:sp>
          <p:nvSpPr>
            <p:cNvPr id="78960" name="Rectangle 112">
              <a:extLst>
                <a:ext uri="{FF2B5EF4-FFF2-40B4-BE49-F238E27FC236}">
                  <a16:creationId xmlns:a16="http://schemas.microsoft.com/office/drawing/2014/main" id="{E6B49F32-495B-47A7-B49A-9BB5E375ADCB}"/>
                </a:ext>
              </a:extLst>
            </p:cNvPr>
            <p:cNvSpPr>
              <a:spLocks noChangeArrowheads="1"/>
            </p:cNvSpPr>
            <p:nvPr/>
          </p:nvSpPr>
          <p:spPr bwMode="auto">
            <a:xfrm>
              <a:off x="3024" y="3302"/>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b="0"/>
                <a:t>3</a:t>
              </a:r>
            </a:p>
          </p:txBody>
        </p:sp>
        <p:sp>
          <p:nvSpPr>
            <p:cNvPr id="78959" name="Rectangle 111">
              <a:extLst>
                <a:ext uri="{FF2B5EF4-FFF2-40B4-BE49-F238E27FC236}">
                  <a16:creationId xmlns:a16="http://schemas.microsoft.com/office/drawing/2014/main" id="{B5C279C8-1346-412F-A99C-76EB4F3C0A9E}"/>
                </a:ext>
              </a:extLst>
            </p:cNvPr>
            <p:cNvSpPr>
              <a:spLocks noChangeArrowheads="1"/>
            </p:cNvSpPr>
            <p:nvPr/>
          </p:nvSpPr>
          <p:spPr bwMode="auto">
            <a:xfrm>
              <a:off x="3024" y="3091"/>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b="0"/>
                <a:t>2</a:t>
              </a:r>
            </a:p>
          </p:txBody>
        </p:sp>
        <p:sp>
          <p:nvSpPr>
            <p:cNvPr id="78958" name="Rectangle 110">
              <a:extLst>
                <a:ext uri="{FF2B5EF4-FFF2-40B4-BE49-F238E27FC236}">
                  <a16:creationId xmlns:a16="http://schemas.microsoft.com/office/drawing/2014/main" id="{A5F2A25B-51A9-45BD-8785-9787F3D368AC}"/>
                </a:ext>
              </a:extLst>
            </p:cNvPr>
            <p:cNvSpPr>
              <a:spLocks noChangeArrowheads="1"/>
            </p:cNvSpPr>
            <p:nvPr/>
          </p:nvSpPr>
          <p:spPr bwMode="auto">
            <a:xfrm>
              <a:off x="3024" y="2880"/>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b="0"/>
                <a:t>1</a:t>
              </a:r>
            </a:p>
          </p:txBody>
        </p:sp>
        <p:sp>
          <p:nvSpPr>
            <p:cNvPr id="78957" name="Rectangle 109">
              <a:extLst>
                <a:ext uri="{FF2B5EF4-FFF2-40B4-BE49-F238E27FC236}">
                  <a16:creationId xmlns:a16="http://schemas.microsoft.com/office/drawing/2014/main" id="{A5B21C9B-6DB1-4250-BC0E-F3FB8026ED3E}"/>
                </a:ext>
              </a:extLst>
            </p:cNvPr>
            <p:cNvSpPr>
              <a:spLocks noChangeArrowheads="1"/>
            </p:cNvSpPr>
            <p:nvPr/>
          </p:nvSpPr>
          <p:spPr bwMode="auto">
            <a:xfrm>
              <a:off x="3024" y="2640"/>
              <a:ext cx="4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1600" b="0"/>
                <a:t>0</a:t>
              </a:r>
            </a:p>
          </p:txBody>
        </p:sp>
        <p:sp>
          <p:nvSpPr>
            <p:cNvPr id="78956" name="Rectangle 108">
              <a:extLst>
                <a:ext uri="{FF2B5EF4-FFF2-40B4-BE49-F238E27FC236}">
                  <a16:creationId xmlns:a16="http://schemas.microsoft.com/office/drawing/2014/main" id="{EEC98A65-4BA4-4132-B5DD-9629E28C0154}"/>
                </a:ext>
              </a:extLst>
            </p:cNvPr>
            <p:cNvSpPr>
              <a:spLocks noChangeArrowheads="1"/>
            </p:cNvSpPr>
            <p:nvPr/>
          </p:nvSpPr>
          <p:spPr bwMode="auto">
            <a:xfrm>
              <a:off x="3024" y="2208"/>
              <a:ext cx="43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zh-CN" altLang="en-US" sz="1600"/>
                <a:t>结点序号</a:t>
              </a:r>
            </a:p>
          </p:txBody>
        </p:sp>
      </p:grpSp>
      <p:sp>
        <p:nvSpPr>
          <p:cNvPr id="78963" name="Line 115">
            <a:extLst>
              <a:ext uri="{FF2B5EF4-FFF2-40B4-BE49-F238E27FC236}">
                <a16:creationId xmlns:a16="http://schemas.microsoft.com/office/drawing/2014/main" id="{9331648B-E2A1-40B2-B870-20DE4B3CDAA6}"/>
              </a:ext>
            </a:extLst>
          </p:cNvPr>
          <p:cNvSpPr>
            <a:spLocks noChangeShapeType="1"/>
          </p:cNvSpPr>
          <p:nvPr/>
        </p:nvSpPr>
        <p:spPr bwMode="auto">
          <a:xfrm>
            <a:off x="6324600" y="3505200"/>
            <a:ext cx="68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70" name="Line 122">
            <a:extLst>
              <a:ext uri="{FF2B5EF4-FFF2-40B4-BE49-F238E27FC236}">
                <a16:creationId xmlns:a16="http://schemas.microsoft.com/office/drawing/2014/main" id="{AA6373E0-3633-43CF-9EAE-F056AB7A6BD1}"/>
              </a:ext>
            </a:extLst>
          </p:cNvPr>
          <p:cNvSpPr>
            <a:spLocks noChangeShapeType="1"/>
          </p:cNvSpPr>
          <p:nvPr/>
        </p:nvSpPr>
        <p:spPr bwMode="auto">
          <a:xfrm>
            <a:off x="6324600" y="6246813"/>
            <a:ext cx="68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06" name="Line 158">
            <a:extLst>
              <a:ext uri="{FF2B5EF4-FFF2-40B4-BE49-F238E27FC236}">
                <a16:creationId xmlns:a16="http://schemas.microsoft.com/office/drawing/2014/main" id="{E91A53AB-F44F-4DEE-BDB8-CF549C3BFB12}"/>
              </a:ext>
            </a:extLst>
          </p:cNvPr>
          <p:cNvSpPr>
            <a:spLocks noChangeShapeType="1"/>
          </p:cNvSpPr>
          <p:nvPr/>
        </p:nvSpPr>
        <p:spPr bwMode="auto">
          <a:xfrm>
            <a:off x="6324600" y="4572001"/>
            <a:ext cx="0" cy="3349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71" name="Line 123">
            <a:extLst>
              <a:ext uri="{FF2B5EF4-FFF2-40B4-BE49-F238E27FC236}">
                <a16:creationId xmlns:a16="http://schemas.microsoft.com/office/drawing/2014/main" id="{3ACAC65E-E94D-4812-89E0-B740A5515AE4}"/>
              </a:ext>
            </a:extLst>
          </p:cNvPr>
          <p:cNvSpPr>
            <a:spLocks noChangeShapeType="1"/>
          </p:cNvSpPr>
          <p:nvPr/>
        </p:nvSpPr>
        <p:spPr bwMode="auto">
          <a:xfrm>
            <a:off x="6324600" y="3505200"/>
            <a:ext cx="0"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07" name="Line 159">
            <a:extLst>
              <a:ext uri="{FF2B5EF4-FFF2-40B4-BE49-F238E27FC236}">
                <a16:creationId xmlns:a16="http://schemas.microsoft.com/office/drawing/2014/main" id="{99239488-518B-46DA-85E6-BF70667F08D4}"/>
              </a:ext>
            </a:extLst>
          </p:cNvPr>
          <p:cNvSpPr>
            <a:spLocks noChangeShapeType="1"/>
          </p:cNvSpPr>
          <p:nvPr/>
        </p:nvSpPr>
        <p:spPr bwMode="auto">
          <a:xfrm>
            <a:off x="6324600" y="4906963"/>
            <a:ext cx="0" cy="3349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08" name="Line 160">
            <a:extLst>
              <a:ext uri="{FF2B5EF4-FFF2-40B4-BE49-F238E27FC236}">
                <a16:creationId xmlns:a16="http://schemas.microsoft.com/office/drawing/2014/main" id="{08DD24EF-D53B-4DCB-A5AB-E0EDD0EB7234}"/>
              </a:ext>
            </a:extLst>
          </p:cNvPr>
          <p:cNvSpPr>
            <a:spLocks noChangeShapeType="1"/>
          </p:cNvSpPr>
          <p:nvPr/>
        </p:nvSpPr>
        <p:spPr bwMode="auto">
          <a:xfrm>
            <a:off x="7010400" y="4572001"/>
            <a:ext cx="0" cy="3349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72" name="Line 124">
            <a:extLst>
              <a:ext uri="{FF2B5EF4-FFF2-40B4-BE49-F238E27FC236}">
                <a16:creationId xmlns:a16="http://schemas.microsoft.com/office/drawing/2014/main" id="{72F49384-D81F-4554-8930-C1E52926B848}"/>
              </a:ext>
            </a:extLst>
          </p:cNvPr>
          <p:cNvSpPr>
            <a:spLocks noChangeShapeType="1"/>
          </p:cNvSpPr>
          <p:nvPr/>
        </p:nvSpPr>
        <p:spPr bwMode="auto">
          <a:xfrm>
            <a:off x="7010400" y="3505200"/>
            <a:ext cx="0"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09" name="Line 161">
            <a:extLst>
              <a:ext uri="{FF2B5EF4-FFF2-40B4-BE49-F238E27FC236}">
                <a16:creationId xmlns:a16="http://schemas.microsoft.com/office/drawing/2014/main" id="{7C1ACB16-4AD9-49BA-8A01-77F5E39C4C34}"/>
              </a:ext>
            </a:extLst>
          </p:cNvPr>
          <p:cNvSpPr>
            <a:spLocks noChangeShapeType="1"/>
          </p:cNvSpPr>
          <p:nvPr/>
        </p:nvSpPr>
        <p:spPr bwMode="auto">
          <a:xfrm>
            <a:off x="7010400" y="4906963"/>
            <a:ext cx="0" cy="3349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1" name="Line 163">
            <a:extLst>
              <a:ext uri="{FF2B5EF4-FFF2-40B4-BE49-F238E27FC236}">
                <a16:creationId xmlns:a16="http://schemas.microsoft.com/office/drawing/2014/main" id="{B6203191-6C4A-43F0-B4D7-A05E805BB476}"/>
              </a:ext>
            </a:extLst>
          </p:cNvPr>
          <p:cNvSpPr>
            <a:spLocks noChangeShapeType="1"/>
          </p:cNvSpPr>
          <p:nvPr/>
        </p:nvSpPr>
        <p:spPr bwMode="auto">
          <a:xfrm>
            <a:off x="6324600" y="4191000"/>
            <a:ext cx="0" cy="381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2" name="Line 164">
            <a:extLst>
              <a:ext uri="{FF2B5EF4-FFF2-40B4-BE49-F238E27FC236}">
                <a16:creationId xmlns:a16="http://schemas.microsoft.com/office/drawing/2014/main" id="{B0CB7EE2-DB9D-4B07-A233-1B52E7A76336}"/>
              </a:ext>
            </a:extLst>
          </p:cNvPr>
          <p:cNvSpPr>
            <a:spLocks noChangeShapeType="1"/>
          </p:cNvSpPr>
          <p:nvPr/>
        </p:nvSpPr>
        <p:spPr bwMode="auto">
          <a:xfrm>
            <a:off x="7010400" y="4191000"/>
            <a:ext cx="0" cy="381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3" name="Line 165">
            <a:extLst>
              <a:ext uri="{FF2B5EF4-FFF2-40B4-BE49-F238E27FC236}">
                <a16:creationId xmlns:a16="http://schemas.microsoft.com/office/drawing/2014/main" id="{1847388B-1434-4342-B9B4-FDE355D09D50}"/>
              </a:ext>
            </a:extLst>
          </p:cNvPr>
          <p:cNvSpPr>
            <a:spLocks noChangeShapeType="1"/>
          </p:cNvSpPr>
          <p:nvPr/>
        </p:nvSpPr>
        <p:spPr bwMode="auto">
          <a:xfrm>
            <a:off x="6324600" y="5241926"/>
            <a:ext cx="0" cy="3349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4" name="Line 166">
            <a:extLst>
              <a:ext uri="{FF2B5EF4-FFF2-40B4-BE49-F238E27FC236}">
                <a16:creationId xmlns:a16="http://schemas.microsoft.com/office/drawing/2014/main" id="{5E2903E7-D983-4929-A97C-78AA017F63DC}"/>
              </a:ext>
            </a:extLst>
          </p:cNvPr>
          <p:cNvSpPr>
            <a:spLocks noChangeShapeType="1"/>
          </p:cNvSpPr>
          <p:nvPr/>
        </p:nvSpPr>
        <p:spPr bwMode="auto">
          <a:xfrm>
            <a:off x="7010400" y="5241926"/>
            <a:ext cx="0" cy="3349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5" name="Line 167">
            <a:extLst>
              <a:ext uri="{FF2B5EF4-FFF2-40B4-BE49-F238E27FC236}">
                <a16:creationId xmlns:a16="http://schemas.microsoft.com/office/drawing/2014/main" id="{ED323BDC-F510-4993-B8F7-D1D5E4A407D9}"/>
              </a:ext>
            </a:extLst>
          </p:cNvPr>
          <p:cNvSpPr>
            <a:spLocks noChangeShapeType="1"/>
          </p:cNvSpPr>
          <p:nvPr/>
        </p:nvSpPr>
        <p:spPr bwMode="auto">
          <a:xfrm>
            <a:off x="6324600" y="5576888"/>
            <a:ext cx="0" cy="3349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6" name="Line 168">
            <a:extLst>
              <a:ext uri="{FF2B5EF4-FFF2-40B4-BE49-F238E27FC236}">
                <a16:creationId xmlns:a16="http://schemas.microsoft.com/office/drawing/2014/main" id="{04988ECA-6984-43B3-8FB0-3850FFE10D71}"/>
              </a:ext>
            </a:extLst>
          </p:cNvPr>
          <p:cNvSpPr>
            <a:spLocks noChangeShapeType="1"/>
          </p:cNvSpPr>
          <p:nvPr/>
        </p:nvSpPr>
        <p:spPr bwMode="auto">
          <a:xfrm>
            <a:off x="7010400" y="5576888"/>
            <a:ext cx="0" cy="3349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7" name="Line 169">
            <a:extLst>
              <a:ext uri="{FF2B5EF4-FFF2-40B4-BE49-F238E27FC236}">
                <a16:creationId xmlns:a16="http://schemas.microsoft.com/office/drawing/2014/main" id="{6EA687B8-A69F-431A-82A4-CB1AC9D68AFF}"/>
              </a:ext>
            </a:extLst>
          </p:cNvPr>
          <p:cNvSpPr>
            <a:spLocks noChangeShapeType="1"/>
          </p:cNvSpPr>
          <p:nvPr/>
        </p:nvSpPr>
        <p:spPr bwMode="auto">
          <a:xfrm>
            <a:off x="6324600" y="5911851"/>
            <a:ext cx="0" cy="3349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18" name="Line 170">
            <a:extLst>
              <a:ext uri="{FF2B5EF4-FFF2-40B4-BE49-F238E27FC236}">
                <a16:creationId xmlns:a16="http://schemas.microsoft.com/office/drawing/2014/main" id="{234B9DF6-9C20-4D38-88D9-FBC901AF0DBB}"/>
              </a:ext>
            </a:extLst>
          </p:cNvPr>
          <p:cNvSpPr>
            <a:spLocks noChangeShapeType="1"/>
          </p:cNvSpPr>
          <p:nvPr/>
        </p:nvSpPr>
        <p:spPr bwMode="auto">
          <a:xfrm>
            <a:off x="7010400" y="5911851"/>
            <a:ext cx="0" cy="3349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024" name="Text Box 176">
            <a:extLst>
              <a:ext uri="{FF2B5EF4-FFF2-40B4-BE49-F238E27FC236}">
                <a16:creationId xmlns:a16="http://schemas.microsoft.com/office/drawing/2014/main" id="{0B442062-5B52-4973-8E9F-EFE24F0B86F4}"/>
              </a:ext>
            </a:extLst>
          </p:cNvPr>
          <p:cNvSpPr txBox="1">
            <a:spLocks noChangeArrowheads="1"/>
          </p:cNvSpPr>
          <p:nvPr/>
        </p:nvSpPr>
        <p:spPr bwMode="auto">
          <a:xfrm>
            <a:off x="2286000" y="3581401"/>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树的双亲表示法如下图：</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A3E8086F-9EF3-4068-929F-31EAB3682CA2}"/>
              </a:ext>
            </a:extLst>
          </p:cNvPr>
          <p:cNvSpPr txBox="1">
            <a:spLocks noChangeArrowheads="1"/>
          </p:cNvSpPr>
          <p:nvPr/>
        </p:nvSpPr>
        <p:spPr bwMode="auto">
          <a:xfrm>
            <a:off x="2209800" y="1066800"/>
            <a:ext cx="8153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双亲表示法的优点：</a:t>
            </a:r>
          </a:p>
          <a:p>
            <a:pPr>
              <a:spcBef>
                <a:spcPct val="50000"/>
              </a:spcBef>
            </a:pPr>
            <a:r>
              <a:rPr lang="zh-CN" altLang="en-US" sz="2800"/>
              <a:t>        利用了</a:t>
            </a:r>
            <a:r>
              <a:rPr lang="zh-CN" altLang="en-US" sz="2800">
                <a:latin typeface="宋体" panose="02010600030101010101" pitchFamily="2" charset="-122"/>
              </a:rPr>
              <a:t>树中每个结点（根结点除外）只有一个双亲结点的性质，使得查找某个结点的双亲结点非常容易。</a:t>
            </a:r>
            <a:r>
              <a:rPr lang="zh-CN" altLang="en-US" sz="2800"/>
              <a:t> </a:t>
            </a:r>
          </a:p>
        </p:txBody>
      </p:sp>
      <p:sp>
        <p:nvSpPr>
          <p:cNvPr id="79876" name="Text Box 4">
            <a:extLst>
              <a:ext uri="{FF2B5EF4-FFF2-40B4-BE49-F238E27FC236}">
                <a16:creationId xmlns:a16="http://schemas.microsoft.com/office/drawing/2014/main" id="{42B43297-6268-466A-9306-49976830C73B}"/>
              </a:ext>
            </a:extLst>
          </p:cNvPr>
          <p:cNvSpPr txBox="1">
            <a:spLocks noChangeArrowheads="1"/>
          </p:cNvSpPr>
          <p:nvPr/>
        </p:nvSpPr>
        <p:spPr bwMode="auto">
          <a:xfrm>
            <a:off x="2286000" y="3276601"/>
            <a:ext cx="7924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双亲表示法的缺点：</a:t>
            </a:r>
          </a:p>
          <a:p>
            <a:pPr>
              <a:spcBef>
                <a:spcPct val="50000"/>
              </a:spcBef>
            </a:pPr>
            <a:r>
              <a:rPr lang="zh-CN" altLang="en-US" sz="2800">
                <a:latin typeface="宋体" panose="02010600030101010101" pitchFamily="2" charset="-122"/>
              </a:rPr>
              <a:t>    在求某个结点的孩子时，需要遍历整个向量。</a:t>
            </a:r>
            <a:r>
              <a:rPr lang="zh-CN" altLang="en-US" sz="280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A3351F9B-F446-4071-BD74-51ED33577A50}"/>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双亲表示法的形式说明如下：</a:t>
            </a:r>
          </a:p>
        </p:txBody>
      </p:sp>
      <p:sp>
        <p:nvSpPr>
          <p:cNvPr id="80899" name="Text Box 3">
            <a:extLst>
              <a:ext uri="{FF2B5EF4-FFF2-40B4-BE49-F238E27FC236}">
                <a16:creationId xmlns:a16="http://schemas.microsoft.com/office/drawing/2014/main" id="{3E5C1935-50A9-4F3A-A0D5-BE62E13CD697}"/>
              </a:ext>
            </a:extLst>
          </p:cNvPr>
          <p:cNvSpPr txBox="1">
            <a:spLocks noChangeArrowheads="1"/>
          </p:cNvSpPr>
          <p:nvPr/>
        </p:nvSpPr>
        <p:spPr bwMode="auto">
          <a:xfrm>
            <a:off x="2286000" y="2209800"/>
            <a:ext cx="7239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#define MAX 100</a:t>
            </a:r>
          </a:p>
          <a:p>
            <a:pPr algn="just">
              <a:spcBef>
                <a:spcPct val="50000"/>
              </a:spcBef>
            </a:pPr>
            <a:r>
              <a:rPr lang="en-US" altLang="zh-CN"/>
              <a:t>typedef struct TNode</a:t>
            </a:r>
          </a:p>
          <a:p>
            <a:pPr algn="just">
              <a:spcBef>
                <a:spcPct val="50000"/>
              </a:spcBef>
            </a:pPr>
            <a:r>
              <a:rPr lang="en-US" altLang="zh-CN"/>
              <a:t>{</a:t>
            </a:r>
          </a:p>
          <a:p>
            <a:pPr algn="just">
              <a:spcBef>
                <a:spcPct val="50000"/>
              </a:spcBef>
            </a:pPr>
            <a:r>
              <a:rPr lang="en-US" altLang="zh-CN"/>
              <a:t>	DataType data;</a:t>
            </a:r>
          </a:p>
          <a:p>
            <a:pPr algn="just">
              <a:spcBef>
                <a:spcPct val="50000"/>
              </a:spcBef>
            </a:pPr>
            <a:r>
              <a:rPr lang="en-US" altLang="zh-CN"/>
              <a:t>	int parent;</a:t>
            </a:r>
          </a:p>
          <a:p>
            <a:pPr>
              <a:spcBef>
                <a:spcPct val="50000"/>
              </a:spcBef>
            </a:pPr>
            <a:r>
              <a:rPr lang="en-US" altLang="zh-CN">
                <a:latin typeface="宋体" panose="02010600030101010101" pitchFamily="2" charset="-122"/>
              </a:rPr>
              <a:t>    }TNode;</a:t>
            </a:r>
            <a:r>
              <a:rPr lang="en-US" altLang="zh-CN"/>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8C83A5BD-3A1B-4E77-8348-191598B2AA4B}"/>
              </a:ext>
            </a:extLst>
          </p:cNvPr>
          <p:cNvSpPr txBox="1">
            <a:spLocks noChangeArrowheads="1"/>
          </p:cNvSpPr>
          <p:nvPr/>
        </p:nvSpPr>
        <p:spPr bwMode="auto">
          <a:xfrm>
            <a:off x="2514600" y="1219201"/>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一棵树可以定义为：</a:t>
            </a:r>
          </a:p>
        </p:txBody>
      </p:sp>
      <p:sp>
        <p:nvSpPr>
          <p:cNvPr id="81923" name="Text Box 3">
            <a:extLst>
              <a:ext uri="{FF2B5EF4-FFF2-40B4-BE49-F238E27FC236}">
                <a16:creationId xmlns:a16="http://schemas.microsoft.com/office/drawing/2014/main" id="{4FDA5CDF-9AFE-4937-B1D5-0B39CDC0585F}"/>
              </a:ext>
            </a:extLst>
          </p:cNvPr>
          <p:cNvSpPr txBox="1">
            <a:spLocks noChangeArrowheads="1"/>
          </p:cNvSpPr>
          <p:nvPr/>
        </p:nvSpPr>
        <p:spPr bwMode="auto">
          <a:xfrm>
            <a:off x="2362200" y="2438400"/>
            <a:ext cx="7315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typedef struct </a:t>
            </a:r>
          </a:p>
          <a:p>
            <a:pPr algn="just">
              <a:spcBef>
                <a:spcPct val="50000"/>
              </a:spcBef>
            </a:pPr>
            <a:r>
              <a:rPr lang="en-US" altLang="zh-CN"/>
              <a:t>{</a:t>
            </a:r>
          </a:p>
          <a:p>
            <a:pPr algn="just">
              <a:spcBef>
                <a:spcPct val="50000"/>
              </a:spcBef>
            </a:pPr>
            <a:r>
              <a:rPr lang="en-US" altLang="zh-CN"/>
              <a:t>TNode tree[MAX]; </a:t>
            </a:r>
          </a:p>
          <a:p>
            <a:pPr algn="just">
              <a:spcBef>
                <a:spcPct val="50000"/>
              </a:spcBef>
            </a:pPr>
            <a:r>
              <a:rPr lang="en-US" altLang="zh-CN"/>
              <a:t>int nodenum; /*</a:t>
            </a:r>
            <a:r>
              <a:rPr lang="zh-CN" altLang="en-US"/>
              <a:t>结点数*</a:t>
            </a:r>
            <a:r>
              <a:rPr lang="en-US" altLang="zh-CN"/>
              <a:t>/</a:t>
            </a:r>
          </a:p>
          <a:p>
            <a:pPr>
              <a:spcBef>
                <a:spcPct val="50000"/>
              </a:spcBef>
            </a:pPr>
            <a:r>
              <a:rPr lang="en-US" altLang="zh-CN"/>
              <a:t>    }ParentTree;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5E919E44-A60F-4863-BF31-A48C487B838E}"/>
              </a:ext>
            </a:extLst>
          </p:cNvPr>
          <p:cNvSpPr txBox="1">
            <a:spLocks noChangeArrowheads="1"/>
          </p:cNvSpPr>
          <p:nvPr/>
        </p:nvSpPr>
        <p:spPr bwMode="auto">
          <a:xfrm>
            <a:off x="2133600" y="1143001"/>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D842CD"/>
                </a:solidFill>
              </a:rPr>
              <a:t>2. </a:t>
            </a:r>
            <a:r>
              <a:rPr lang="zh-CN" altLang="en-US" sz="2800">
                <a:solidFill>
                  <a:srgbClr val="D842CD"/>
                </a:solidFill>
              </a:rPr>
              <a:t>孩子表示法：</a:t>
            </a:r>
            <a:r>
              <a:rPr lang="zh-CN" altLang="en-US" sz="2800">
                <a:latin typeface="宋体" panose="02010600030101010101" pitchFamily="2" charset="-122"/>
              </a:rPr>
              <a:t>通常是把每个结点的孩子结点排列起来，构成一个单链表，称为孩子链表。</a:t>
            </a:r>
            <a:r>
              <a:rPr lang="en-US" altLang="zh-CN" sz="2800">
                <a:latin typeface="宋体" panose="02010600030101010101" pitchFamily="2" charset="-122"/>
              </a:rPr>
              <a:t>n</a:t>
            </a:r>
            <a:r>
              <a:rPr lang="zh-CN" altLang="en-US" sz="2800">
                <a:latin typeface="宋体" panose="02010600030101010101" pitchFamily="2" charset="-122"/>
              </a:rPr>
              <a:t>个结点共有</a:t>
            </a:r>
            <a:r>
              <a:rPr lang="en-US" altLang="zh-CN" sz="2800">
                <a:latin typeface="宋体" panose="02010600030101010101" pitchFamily="2" charset="-122"/>
              </a:rPr>
              <a:t>n</a:t>
            </a:r>
            <a:r>
              <a:rPr lang="zh-CN" altLang="en-US" sz="2800">
                <a:latin typeface="宋体" panose="02010600030101010101" pitchFamily="2" charset="-122"/>
              </a:rPr>
              <a:t>个孩子链表（叶结点的孩子链表为空表），而</a:t>
            </a:r>
            <a:r>
              <a:rPr lang="en-US" altLang="zh-CN" sz="2800">
                <a:latin typeface="宋体" panose="02010600030101010101" pitchFamily="2" charset="-122"/>
              </a:rPr>
              <a:t>n</a:t>
            </a:r>
            <a:r>
              <a:rPr lang="zh-CN" altLang="en-US" sz="2800">
                <a:latin typeface="宋体" panose="02010600030101010101" pitchFamily="2" charset="-122"/>
              </a:rPr>
              <a:t>个结点的数据和</a:t>
            </a:r>
            <a:r>
              <a:rPr lang="en-US" altLang="zh-CN" sz="2800">
                <a:latin typeface="宋体" panose="02010600030101010101" pitchFamily="2" charset="-122"/>
              </a:rPr>
              <a:t>n</a:t>
            </a:r>
            <a:r>
              <a:rPr lang="zh-CN" altLang="en-US" sz="2800">
                <a:latin typeface="宋体" panose="02010600030101010101" pitchFamily="2" charset="-122"/>
              </a:rPr>
              <a:t>个孩子链表的头指针又组成一个顺序表。</a:t>
            </a:r>
            <a:r>
              <a:rPr lang="zh-CN" altLang="en-US" sz="2800"/>
              <a:t> </a:t>
            </a:r>
          </a:p>
        </p:txBody>
      </p:sp>
      <p:sp>
        <p:nvSpPr>
          <p:cNvPr id="82974" name="Text Box 30">
            <a:extLst>
              <a:ext uri="{FF2B5EF4-FFF2-40B4-BE49-F238E27FC236}">
                <a16:creationId xmlns:a16="http://schemas.microsoft.com/office/drawing/2014/main" id="{590784C6-9011-4809-A84B-A0595D301460}"/>
              </a:ext>
            </a:extLst>
          </p:cNvPr>
          <p:cNvSpPr txBox="1">
            <a:spLocks noChangeArrowheads="1"/>
          </p:cNvSpPr>
          <p:nvPr/>
        </p:nvSpPr>
        <p:spPr bwMode="auto">
          <a:xfrm>
            <a:off x="2438400" y="3657601"/>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树的孩子链表表示法见</a:t>
            </a:r>
            <a:r>
              <a:rPr lang="en-US" altLang="zh-CN" sz="2800">
                <a:solidFill>
                  <a:srgbClr val="D842CD"/>
                </a:solidFill>
              </a:rPr>
              <a:t>p135</a:t>
            </a:r>
            <a:r>
              <a:rPr lang="zh-CN" altLang="en-US" sz="2800">
                <a:solidFill>
                  <a:srgbClr val="D842CD"/>
                </a:solidFill>
              </a:rPr>
              <a:t>的图</a:t>
            </a:r>
            <a:r>
              <a:rPr lang="en-US" altLang="zh-CN" sz="2800">
                <a:solidFill>
                  <a:srgbClr val="D842CD"/>
                </a:solidFill>
              </a:rPr>
              <a:t>6.19</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ED4EED8F-BD83-4FC1-A629-F37F6997BE7C}"/>
              </a:ext>
            </a:extLst>
          </p:cNvPr>
          <p:cNvSpPr txBox="1">
            <a:spLocks noChangeArrowheads="1"/>
          </p:cNvSpPr>
          <p:nvPr/>
        </p:nvSpPr>
        <p:spPr bwMode="auto">
          <a:xfrm>
            <a:off x="2209800" y="10668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孩子表示法的形式说明如下：</a:t>
            </a:r>
          </a:p>
        </p:txBody>
      </p:sp>
      <p:sp>
        <p:nvSpPr>
          <p:cNvPr id="83971" name="Text Box 3">
            <a:extLst>
              <a:ext uri="{FF2B5EF4-FFF2-40B4-BE49-F238E27FC236}">
                <a16:creationId xmlns:a16="http://schemas.microsoft.com/office/drawing/2014/main" id="{E8A3B6C0-E54F-470F-9266-BE6BA53361BC}"/>
              </a:ext>
            </a:extLst>
          </p:cNvPr>
          <p:cNvSpPr txBox="1">
            <a:spLocks noChangeArrowheads="1"/>
          </p:cNvSpPr>
          <p:nvPr/>
        </p:nvSpPr>
        <p:spPr bwMode="auto">
          <a:xfrm>
            <a:off x="2133600" y="1752601"/>
            <a:ext cx="81534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typedef struct ChildNode     /* </a:t>
            </a:r>
            <a:r>
              <a:rPr lang="zh-CN" altLang="en-US" sz="2000"/>
              <a:t>孩子链表结点的定义 *</a:t>
            </a:r>
            <a:r>
              <a:rPr lang="en-US" altLang="zh-CN" sz="2000"/>
              <a:t>/</a:t>
            </a:r>
          </a:p>
          <a:p>
            <a:pPr algn="just">
              <a:spcBef>
                <a:spcPct val="50000"/>
              </a:spcBef>
            </a:pPr>
            <a:r>
              <a:rPr lang="en-US" altLang="zh-CN" sz="2000"/>
              <a:t>{	int Child;                   /* </a:t>
            </a:r>
            <a:r>
              <a:rPr lang="zh-CN" altLang="en-US" sz="2000"/>
              <a:t>该孩子结点在线性表中的位置 *</a:t>
            </a:r>
            <a:r>
              <a:rPr lang="en-US" altLang="zh-CN" sz="2000"/>
              <a:t>/</a:t>
            </a:r>
          </a:p>
          <a:p>
            <a:pPr algn="just">
              <a:spcBef>
                <a:spcPct val="50000"/>
              </a:spcBef>
            </a:pPr>
            <a:r>
              <a:rPr lang="en-US" altLang="zh-CN" sz="2000"/>
              <a:t>	struct ChildNode * next;     /*</a:t>
            </a:r>
            <a:r>
              <a:rPr lang="zh-CN" altLang="en-US" sz="2000"/>
              <a:t>指向下一个孩子结点的指针 *</a:t>
            </a:r>
            <a:r>
              <a:rPr lang="en-US" altLang="zh-CN" sz="2000"/>
              <a:t>/</a:t>
            </a:r>
          </a:p>
          <a:p>
            <a:pPr algn="just">
              <a:spcBef>
                <a:spcPct val="50000"/>
              </a:spcBef>
            </a:pPr>
            <a:r>
              <a:rPr lang="en-US" altLang="zh-CN" sz="2000"/>
              <a:t> }ChildNode;  </a:t>
            </a:r>
          </a:p>
          <a:p>
            <a:pPr algn="just">
              <a:spcBef>
                <a:spcPct val="50000"/>
              </a:spcBef>
            </a:pPr>
            <a:endParaRPr lang="en-US" altLang="zh-CN" sz="2000"/>
          </a:p>
          <a:p>
            <a:pPr algn="just">
              <a:spcBef>
                <a:spcPct val="50000"/>
              </a:spcBef>
            </a:pPr>
            <a:r>
              <a:rPr lang="en-US" altLang="zh-CN" sz="2000"/>
              <a:t> typedef struct               /* </a:t>
            </a:r>
            <a:r>
              <a:rPr lang="zh-CN" altLang="en-US" sz="2000"/>
              <a:t>顺序表结点的结构定义 *</a:t>
            </a:r>
            <a:r>
              <a:rPr lang="en-US" altLang="zh-CN" sz="2000"/>
              <a:t>/</a:t>
            </a:r>
          </a:p>
          <a:p>
            <a:pPr algn="just">
              <a:spcBef>
                <a:spcPct val="50000"/>
              </a:spcBef>
            </a:pPr>
            <a:r>
              <a:rPr lang="en-US" altLang="zh-CN" sz="2000"/>
              <a:t>{	DataType data;               /* </a:t>
            </a:r>
            <a:r>
              <a:rPr lang="zh-CN" altLang="en-US" sz="2000"/>
              <a:t>结点的信息 *</a:t>
            </a:r>
            <a:r>
              <a:rPr lang="en-US" altLang="zh-CN" sz="2000"/>
              <a:t>/</a:t>
            </a:r>
          </a:p>
          <a:p>
            <a:pPr algn="just">
              <a:spcBef>
                <a:spcPct val="50000"/>
              </a:spcBef>
            </a:pPr>
            <a:r>
              <a:rPr lang="en-US" altLang="zh-CN" sz="2000"/>
              <a:t>	ChildNode * FirstChild ;     /* </a:t>
            </a:r>
            <a:r>
              <a:rPr lang="zh-CN" altLang="en-US" sz="2000"/>
              <a:t>指向孩子链表的头指针 *</a:t>
            </a:r>
            <a:r>
              <a:rPr lang="en-US" altLang="zh-CN" sz="2000"/>
              <a:t>/</a:t>
            </a:r>
          </a:p>
          <a:p>
            <a:pPr algn="just">
              <a:spcBef>
                <a:spcPct val="50000"/>
              </a:spcBef>
            </a:pPr>
            <a:r>
              <a:rPr lang="en-US" altLang="zh-CN" sz="2000"/>
              <a:t>}DataNode;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653E2495-3C90-41F4-9917-0C5FDE957785}"/>
              </a:ext>
            </a:extLst>
          </p:cNvPr>
          <p:cNvSpPr txBox="1">
            <a:spLocks noChangeArrowheads="1"/>
          </p:cNvSpPr>
          <p:nvPr/>
        </p:nvSpPr>
        <p:spPr bwMode="auto">
          <a:xfrm>
            <a:off x="2438400" y="1219200"/>
            <a:ext cx="762000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a:t> typedef struct             /* </a:t>
            </a:r>
            <a:r>
              <a:rPr lang="zh-CN" altLang="en-US" sz="2000"/>
              <a:t>树的定义 *</a:t>
            </a:r>
            <a:r>
              <a:rPr lang="en-US" altLang="zh-CN" sz="2000"/>
              <a:t>/</a:t>
            </a:r>
          </a:p>
          <a:p>
            <a:pPr algn="just">
              <a:spcBef>
                <a:spcPct val="50000"/>
              </a:spcBef>
            </a:pPr>
            <a:r>
              <a:rPr lang="en-US" altLang="zh-CN" sz="2000"/>
              <a:t>{</a:t>
            </a:r>
          </a:p>
          <a:p>
            <a:pPr algn="just">
              <a:spcBef>
                <a:spcPct val="50000"/>
              </a:spcBef>
            </a:pPr>
            <a:r>
              <a:rPr lang="en-US" altLang="zh-CN" sz="2000"/>
              <a:t>    DataNode   nodes[MAX];     /* </a:t>
            </a:r>
            <a:r>
              <a:rPr lang="zh-CN" altLang="en-US" sz="2000"/>
              <a:t>顺序表 *</a:t>
            </a:r>
            <a:r>
              <a:rPr lang="en-US" altLang="zh-CN" sz="2000"/>
              <a:t>/</a:t>
            </a:r>
          </a:p>
          <a:p>
            <a:pPr algn="just">
              <a:spcBef>
                <a:spcPct val="50000"/>
              </a:spcBef>
            </a:pPr>
            <a:r>
              <a:rPr lang="en-US" altLang="zh-CN" sz="2000"/>
              <a:t>    int root,num;         </a:t>
            </a:r>
          </a:p>
          <a:p>
            <a:pPr algn="just">
              <a:spcBef>
                <a:spcPct val="50000"/>
              </a:spcBef>
            </a:pPr>
            <a:r>
              <a:rPr lang="en-US" altLang="zh-CN" sz="2000"/>
              <a:t> /* </a:t>
            </a:r>
            <a:r>
              <a:rPr lang="zh-CN" altLang="en-US" sz="2000"/>
              <a:t>该树的根结点在线性表中的位置和该树的结点个数 *</a:t>
            </a:r>
            <a:r>
              <a:rPr lang="en-US" altLang="zh-CN" sz="2000"/>
              <a:t>/</a:t>
            </a:r>
          </a:p>
          <a:p>
            <a:pPr>
              <a:spcBef>
                <a:spcPct val="50000"/>
              </a:spcBef>
            </a:pPr>
            <a:r>
              <a:rPr lang="en-US" altLang="zh-CN" sz="2000">
                <a:latin typeface="宋体" panose="02010600030101010101" pitchFamily="2" charset="-122"/>
              </a:rPr>
              <a:t>   } ChildTree;</a:t>
            </a:r>
            <a:r>
              <a:rPr lang="en-US" altLang="zh-CN" sz="2000"/>
              <a:t> </a:t>
            </a:r>
          </a:p>
          <a:p>
            <a:pPr>
              <a:spcBef>
                <a:spcPct val="50000"/>
              </a:spcBef>
            </a:pPr>
            <a:endParaRPr lang="en-US" altLang="zh-CN"/>
          </a:p>
        </p:txBody>
      </p:sp>
      <p:sp>
        <p:nvSpPr>
          <p:cNvPr id="84995" name="AutoShape 3">
            <a:hlinkClick r:id="rId2" action="ppaction://hlinkpres?slideindex=1&amp;slidetitle=" highlightClick="1"/>
            <a:extLst>
              <a:ext uri="{FF2B5EF4-FFF2-40B4-BE49-F238E27FC236}">
                <a16:creationId xmlns:a16="http://schemas.microsoft.com/office/drawing/2014/main" id="{F3865A30-0A89-42DE-B660-A79BC2B95F84}"/>
              </a:ext>
            </a:extLst>
          </p:cNvPr>
          <p:cNvSpPr>
            <a:spLocks noChangeArrowheads="1"/>
          </p:cNvSpPr>
          <p:nvPr/>
        </p:nvSpPr>
        <p:spPr bwMode="auto">
          <a:xfrm>
            <a:off x="8382000" y="5562600"/>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0">
                <a:solidFill>
                  <a:srgbClr val="FF3300"/>
                </a:solidFill>
              </a:rPr>
              <a:t>返回主目录</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809D9C56-E84A-4C83-9EEF-FC1992D19785}"/>
              </a:ext>
            </a:extLst>
          </p:cNvPr>
          <p:cNvSpPr txBox="1">
            <a:spLocks noChangeArrowheads="1"/>
          </p:cNvSpPr>
          <p:nvPr/>
        </p:nvSpPr>
        <p:spPr bwMode="auto">
          <a:xfrm>
            <a:off x="2133600" y="990600"/>
            <a:ext cx="8077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D842CD"/>
                </a:solidFill>
              </a:rPr>
              <a:t>3. </a:t>
            </a:r>
            <a:r>
              <a:rPr lang="zh-CN" altLang="en-US" sz="2800">
                <a:solidFill>
                  <a:srgbClr val="D842CD"/>
                </a:solidFill>
              </a:rPr>
              <a:t>孩子兄弟表示法（二叉链表表示法）：</a:t>
            </a:r>
            <a:r>
              <a:rPr lang="zh-CN" altLang="en-US" sz="2800">
                <a:latin typeface="宋体" panose="02010600030101010101" pitchFamily="2" charset="-122"/>
              </a:rPr>
              <a:t>链表中每个结点设有两个链域，分别指向该结点的第一个孩子结点和下一个兄弟（右兄弟）结点。</a:t>
            </a:r>
            <a:r>
              <a:rPr lang="zh-CN" altLang="en-US" sz="2800"/>
              <a:t> </a:t>
            </a:r>
          </a:p>
        </p:txBody>
      </p:sp>
      <p:sp>
        <p:nvSpPr>
          <p:cNvPr id="86035" name="Text Box 19">
            <a:extLst>
              <a:ext uri="{FF2B5EF4-FFF2-40B4-BE49-F238E27FC236}">
                <a16:creationId xmlns:a16="http://schemas.microsoft.com/office/drawing/2014/main" id="{EEE642C5-714F-4844-B284-DD33997A48E5}"/>
              </a:ext>
            </a:extLst>
          </p:cNvPr>
          <p:cNvSpPr txBox="1">
            <a:spLocks noChangeArrowheads="1"/>
          </p:cNvSpPr>
          <p:nvPr/>
        </p:nvSpPr>
        <p:spPr bwMode="auto">
          <a:xfrm>
            <a:off x="2362200" y="2667001"/>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树的孩子兄弟表示法见</a:t>
            </a:r>
            <a:r>
              <a:rPr lang="en-US" altLang="zh-CN" sz="2800">
                <a:solidFill>
                  <a:srgbClr val="D842CD"/>
                </a:solidFill>
              </a:rPr>
              <a:t>p135</a:t>
            </a:r>
            <a:r>
              <a:rPr lang="zh-CN" altLang="en-US" sz="2800">
                <a:solidFill>
                  <a:srgbClr val="D842CD"/>
                </a:solidFill>
              </a:rPr>
              <a:t>的图</a:t>
            </a:r>
            <a:r>
              <a:rPr lang="en-US" altLang="zh-CN" sz="2800">
                <a:solidFill>
                  <a:srgbClr val="D842CD"/>
                </a:solidFill>
              </a:rPr>
              <a:t>6.20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65BB402E-ABFA-47AA-88F1-CC4CF3188F8B}"/>
              </a:ext>
            </a:extLst>
          </p:cNvPr>
          <p:cNvSpPr txBox="1">
            <a:spLocks noChangeArrowheads="1"/>
          </p:cNvSpPr>
          <p:nvPr/>
        </p:nvSpPr>
        <p:spPr bwMode="auto">
          <a:xfrm>
            <a:off x="2209800" y="11430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孩子兄弟表示法的类型定义如下：</a:t>
            </a:r>
          </a:p>
        </p:txBody>
      </p:sp>
      <p:sp>
        <p:nvSpPr>
          <p:cNvPr id="87043" name="Text Box 3">
            <a:extLst>
              <a:ext uri="{FF2B5EF4-FFF2-40B4-BE49-F238E27FC236}">
                <a16:creationId xmlns:a16="http://schemas.microsoft.com/office/drawing/2014/main" id="{E587C1E6-2818-4E23-9CD2-7423E4E4CE74}"/>
              </a:ext>
            </a:extLst>
          </p:cNvPr>
          <p:cNvSpPr txBox="1">
            <a:spLocks noChangeArrowheads="1"/>
          </p:cNvSpPr>
          <p:nvPr/>
        </p:nvSpPr>
        <p:spPr bwMode="auto">
          <a:xfrm>
            <a:off x="2209800" y="1752600"/>
            <a:ext cx="7848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typedef struct CSNode</a:t>
            </a:r>
          </a:p>
          <a:p>
            <a:pPr algn="just">
              <a:spcBef>
                <a:spcPct val="50000"/>
              </a:spcBef>
            </a:pPr>
            <a:r>
              <a:rPr lang="en-US" altLang="zh-CN"/>
              <a:t>{</a:t>
            </a:r>
          </a:p>
          <a:p>
            <a:pPr algn="just">
              <a:spcBef>
                <a:spcPct val="50000"/>
              </a:spcBef>
            </a:pPr>
            <a:r>
              <a:rPr lang="en-US" altLang="zh-CN"/>
              <a:t>   DataType data;  /*</a:t>
            </a:r>
            <a:r>
              <a:rPr lang="zh-CN" altLang="en-US"/>
              <a:t>结点信息*</a:t>
            </a:r>
            <a:r>
              <a:rPr lang="en-US" altLang="zh-CN"/>
              <a:t>/</a:t>
            </a:r>
          </a:p>
          <a:p>
            <a:pPr algn="just">
              <a:spcBef>
                <a:spcPct val="50000"/>
              </a:spcBef>
            </a:pPr>
            <a:r>
              <a:rPr lang="en-US" altLang="zh-CN"/>
              <a:t>   Struct CSNode *FirstChild, *Nextsibling;  </a:t>
            </a:r>
          </a:p>
          <a:p>
            <a:pPr algn="just">
              <a:spcBef>
                <a:spcPct val="50000"/>
              </a:spcBef>
            </a:pPr>
            <a:r>
              <a:rPr lang="en-US" altLang="zh-CN"/>
              <a:t>    /*</a:t>
            </a:r>
            <a:r>
              <a:rPr lang="zh-CN" altLang="en-US"/>
              <a:t>第一个孩子</a:t>
            </a:r>
            <a:r>
              <a:rPr lang="en-US" altLang="zh-CN"/>
              <a:t>,</a:t>
            </a:r>
            <a:r>
              <a:rPr lang="zh-CN" altLang="en-US"/>
              <a:t>下一个兄弟*</a:t>
            </a:r>
            <a:r>
              <a:rPr lang="en-US" altLang="zh-CN"/>
              <a:t>/</a:t>
            </a:r>
          </a:p>
          <a:p>
            <a:pPr>
              <a:spcBef>
                <a:spcPct val="50000"/>
              </a:spcBef>
            </a:pPr>
            <a:r>
              <a:rPr lang="en-US" altLang="zh-CN">
                <a:latin typeface="宋体" panose="02010600030101010101" pitchFamily="2" charset="-122"/>
              </a:rPr>
              <a:t>  }CSNode, *CSTree;</a:t>
            </a:r>
            <a:r>
              <a:rPr lang="en-US" altLang="zh-CN"/>
              <a:t> </a:t>
            </a:r>
          </a:p>
        </p:txBody>
      </p:sp>
      <p:sp>
        <p:nvSpPr>
          <p:cNvPr id="87044" name="Text Box 4">
            <a:extLst>
              <a:ext uri="{FF2B5EF4-FFF2-40B4-BE49-F238E27FC236}">
                <a16:creationId xmlns:a16="http://schemas.microsoft.com/office/drawing/2014/main" id="{A8C21F91-BBBB-4A0B-B948-173EB89E8C9B}"/>
              </a:ext>
            </a:extLst>
          </p:cNvPr>
          <p:cNvSpPr txBox="1">
            <a:spLocks noChangeArrowheads="1"/>
          </p:cNvSpPr>
          <p:nvPr/>
        </p:nvSpPr>
        <p:spPr bwMode="auto">
          <a:xfrm>
            <a:off x="2133600" y="51816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42212"/>
                </a:solidFill>
              </a:rPr>
              <a:t>优点：</a:t>
            </a:r>
            <a:r>
              <a:rPr lang="zh-CN" altLang="en-US" sz="2800">
                <a:solidFill>
                  <a:srgbClr val="6C981E"/>
                </a:solidFill>
              </a:rPr>
              <a:t>便于实现树的各种操作。</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a:extLst>
              <a:ext uri="{FF2B5EF4-FFF2-40B4-BE49-F238E27FC236}">
                <a16:creationId xmlns:a16="http://schemas.microsoft.com/office/drawing/2014/main" id="{5334FB38-B31C-4300-A853-4E6A4AB2A858}"/>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6.4.2 </a:t>
            </a:r>
            <a:r>
              <a:rPr lang="zh-CN" altLang="en-US" sz="2800"/>
              <a:t>树、森林与二叉树的相互转换</a:t>
            </a:r>
          </a:p>
        </p:txBody>
      </p:sp>
      <p:sp>
        <p:nvSpPr>
          <p:cNvPr id="110595" name="Text Box 3">
            <a:extLst>
              <a:ext uri="{FF2B5EF4-FFF2-40B4-BE49-F238E27FC236}">
                <a16:creationId xmlns:a16="http://schemas.microsoft.com/office/drawing/2014/main" id="{C1FEF28F-9DE9-443E-91D8-892A17EA5F3D}"/>
              </a:ext>
            </a:extLst>
          </p:cNvPr>
          <p:cNvSpPr txBox="1">
            <a:spLocks noChangeArrowheads="1"/>
          </p:cNvSpPr>
          <p:nvPr/>
        </p:nvSpPr>
        <p:spPr bwMode="auto">
          <a:xfrm>
            <a:off x="2209800" y="1676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 </a:t>
            </a:r>
            <a:r>
              <a:rPr lang="zh-CN" altLang="en-US" sz="2800"/>
              <a:t>树转换为二叉树</a:t>
            </a:r>
          </a:p>
        </p:txBody>
      </p:sp>
      <p:sp>
        <p:nvSpPr>
          <p:cNvPr id="110596" name="Text Box 4">
            <a:extLst>
              <a:ext uri="{FF2B5EF4-FFF2-40B4-BE49-F238E27FC236}">
                <a16:creationId xmlns:a16="http://schemas.microsoft.com/office/drawing/2014/main" id="{8E9F42D4-D84A-4BE0-B362-DBA7AF5729BC}"/>
              </a:ext>
            </a:extLst>
          </p:cNvPr>
          <p:cNvSpPr txBox="1">
            <a:spLocks noChangeArrowheads="1"/>
          </p:cNvSpPr>
          <p:nvPr/>
        </p:nvSpPr>
        <p:spPr bwMode="auto">
          <a:xfrm>
            <a:off x="2133600" y="2209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我们约定树中</a:t>
            </a:r>
            <a:r>
              <a:rPr lang="zh-CN" altLang="en-US" sz="2800">
                <a:latin typeface="宋体" panose="02010600030101010101" pitchFamily="2" charset="-122"/>
              </a:rPr>
              <a:t>每一个结点的孩子结点按从左到右的次序顺序编号，也就是说，把树作为有序树看待。</a:t>
            </a:r>
            <a:r>
              <a:rPr lang="zh-CN" altLang="en-US" sz="2800"/>
              <a:t> </a:t>
            </a:r>
          </a:p>
        </p:txBody>
      </p:sp>
      <p:sp>
        <p:nvSpPr>
          <p:cNvPr id="110597" name="Text Box 5">
            <a:extLst>
              <a:ext uri="{FF2B5EF4-FFF2-40B4-BE49-F238E27FC236}">
                <a16:creationId xmlns:a16="http://schemas.microsoft.com/office/drawing/2014/main" id="{F60CB799-0183-482B-8E8D-D1DC4500505E}"/>
              </a:ext>
            </a:extLst>
          </p:cNvPr>
          <p:cNvSpPr txBox="1">
            <a:spLocks noChangeArrowheads="1"/>
          </p:cNvSpPr>
          <p:nvPr/>
        </p:nvSpPr>
        <p:spPr bwMode="auto">
          <a:xfrm>
            <a:off x="2362200" y="3276601"/>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例如：右图的树</a:t>
            </a:r>
          </a:p>
        </p:txBody>
      </p:sp>
      <p:grpSp>
        <p:nvGrpSpPr>
          <p:cNvPr id="110613" name="Group 21">
            <a:extLst>
              <a:ext uri="{FF2B5EF4-FFF2-40B4-BE49-F238E27FC236}">
                <a16:creationId xmlns:a16="http://schemas.microsoft.com/office/drawing/2014/main" id="{E77332B0-6B8F-4941-8884-0A7D7691669E}"/>
              </a:ext>
            </a:extLst>
          </p:cNvPr>
          <p:cNvGrpSpPr>
            <a:grpSpLocks/>
          </p:cNvGrpSpPr>
          <p:nvPr/>
        </p:nvGrpSpPr>
        <p:grpSpPr bwMode="auto">
          <a:xfrm>
            <a:off x="4953000" y="3429000"/>
            <a:ext cx="2514600" cy="2819400"/>
            <a:chOff x="1776" y="2208"/>
            <a:chExt cx="1584" cy="1776"/>
          </a:xfrm>
        </p:grpSpPr>
        <p:sp>
          <p:nvSpPr>
            <p:cNvPr id="110598" name="Oval 6">
              <a:extLst>
                <a:ext uri="{FF2B5EF4-FFF2-40B4-BE49-F238E27FC236}">
                  <a16:creationId xmlns:a16="http://schemas.microsoft.com/office/drawing/2014/main" id="{1ED6B746-156F-46D5-9468-9E85522D29F1}"/>
                </a:ext>
              </a:extLst>
            </p:cNvPr>
            <p:cNvSpPr>
              <a:spLocks noChangeArrowheads="1"/>
            </p:cNvSpPr>
            <p:nvPr/>
          </p:nvSpPr>
          <p:spPr bwMode="auto">
            <a:xfrm>
              <a:off x="2592" y="220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10599" name="Oval 7">
              <a:extLst>
                <a:ext uri="{FF2B5EF4-FFF2-40B4-BE49-F238E27FC236}">
                  <a16:creationId xmlns:a16="http://schemas.microsoft.com/office/drawing/2014/main" id="{46BAEBB3-6DB0-4D6F-9064-A87110511E6E}"/>
                </a:ext>
              </a:extLst>
            </p:cNvPr>
            <p:cNvSpPr>
              <a:spLocks noChangeArrowheads="1"/>
            </p:cNvSpPr>
            <p:nvPr/>
          </p:nvSpPr>
          <p:spPr bwMode="auto">
            <a:xfrm>
              <a:off x="211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110600" name="Oval 8">
              <a:extLst>
                <a:ext uri="{FF2B5EF4-FFF2-40B4-BE49-F238E27FC236}">
                  <a16:creationId xmlns:a16="http://schemas.microsoft.com/office/drawing/2014/main" id="{A78D0509-D467-42ED-89F7-25E9A0F3AB49}"/>
                </a:ext>
              </a:extLst>
            </p:cNvPr>
            <p:cNvSpPr>
              <a:spLocks noChangeArrowheads="1"/>
            </p:cNvSpPr>
            <p:nvPr/>
          </p:nvSpPr>
          <p:spPr bwMode="auto">
            <a:xfrm>
              <a:off x="1776"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110601" name="Oval 9">
              <a:extLst>
                <a:ext uri="{FF2B5EF4-FFF2-40B4-BE49-F238E27FC236}">
                  <a16:creationId xmlns:a16="http://schemas.microsoft.com/office/drawing/2014/main" id="{3EC2CECA-6075-43C7-8BD4-3506AC357A6E}"/>
                </a:ext>
              </a:extLst>
            </p:cNvPr>
            <p:cNvSpPr>
              <a:spLocks noChangeArrowheads="1"/>
            </p:cNvSpPr>
            <p:nvPr/>
          </p:nvSpPr>
          <p:spPr bwMode="auto">
            <a:xfrm>
              <a:off x="259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110602" name="Oval 10">
              <a:extLst>
                <a:ext uri="{FF2B5EF4-FFF2-40B4-BE49-F238E27FC236}">
                  <a16:creationId xmlns:a16="http://schemas.microsoft.com/office/drawing/2014/main" id="{E49E7BE2-0762-4025-9939-C09154C5FC02}"/>
                </a:ext>
              </a:extLst>
            </p:cNvPr>
            <p:cNvSpPr>
              <a:spLocks noChangeArrowheads="1"/>
            </p:cNvSpPr>
            <p:nvPr/>
          </p:nvSpPr>
          <p:spPr bwMode="auto">
            <a:xfrm>
              <a:off x="307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110603" name="Oval 11">
              <a:extLst>
                <a:ext uri="{FF2B5EF4-FFF2-40B4-BE49-F238E27FC236}">
                  <a16:creationId xmlns:a16="http://schemas.microsoft.com/office/drawing/2014/main" id="{684B838D-2772-4046-92B0-CB00085C2BC3}"/>
                </a:ext>
              </a:extLst>
            </p:cNvPr>
            <p:cNvSpPr>
              <a:spLocks noChangeArrowheads="1"/>
            </p:cNvSpPr>
            <p:nvPr/>
          </p:nvSpPr>
          <p:spPr bwMode="auto">
            <a:xfrm>
              <a:off x="2304"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110604" name="Oval 12">
              <a:extLst>
                <a:ext uri="{FF2B5EF4-FFF2-40B4-BE49-F238E27FC236}">
                  <a16:creationId xmlns:a16="http://schemas.microsoft.com/office/drawing/2014/main" id="{2F751B82-6FB6-4660-949A-595DC660A6D8}"/>
                </a:ext>
              </a:extLst>
            </p:cNvPr>
            <p:cNvSpPr>
              <a:spLocks noChangeArrowheads="1"/>
            </p:cNvSpPr>
            <p:nvPr/>
          </p:nvSpPr>
          <p:spPr bwMode="auto">
            <a:xfrm>
              <a:off x="2832"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110605" name="Oval 13">
              <a:extLst>
                <a:ext uri="{FF2B5EF4-FFF2-40B4-BE49-F238E27FC236}">
                  <a16:creationId xmlns:a16="http://schemas.microsoft.com/office/drawing/2014/main" id="{2FC9469E-381D-4C2E-8F7D-4F7A62D1C6C4}"/>
                </a:ext>
              </a:extLst>
            </p:cNvPr>
            <p:cNvSpPr>
              <a:spLocks noChangeArrowheads="1"/>
            </p:cNvSpPr>
            <p:nvPr/>
          </p:nvSpPr>
          <p:spPr bwMode="auto">
            <a:xfrm>
              <a:off x="2592" y="369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110606" name="Line 14">
              <a:extLst>
                <a:ext uri="{FF2B5EF4-FFF2-40B4-BE49-F238E27FC236}">
                  <a16:creationId xmlns:a16="http://schemas.microsoft.com/office/drawing/2014/main" id="{5E6AFB19-C2C3-48CA-97E9-AD2A6B6136FA}"/>
                </a:ext>
              </a:extLst>
            </p:cNvPr>
            <p:cNvSpPr>
              <a:spLocks noChangeShapeType="1"/>
            </p:cNvSpPr>
            <p:nvPr/>
          </p:nvSpPr>
          <p:spPr bwMode="auto">
            <a:xfrm flipH="1">
              <a:off x="2352" y="2448"/>
              <a:ext cx="288"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7" name="Line 15">
              <a:extLst>
                <a:ext uri="{FF2B5EF4-FFF2-40B4-BE49-F238E27FC236}">
                  <a16:creationId xmlns:a16="http://schemas.microsoft.com/office/drawing/2014/main" id="{1EFEF224-EF6B-47D6-A82E-1D97F445B4BF}"/>
                </a:ext>
              </a:extLst>
            </p:cNvPr>
            <p:cNvSpPr>
              <a:spLocks noChangeShapeType="1"/>
            </p:cNvSpPr>
            <p:nvPr/>
          </p:nvSpPr>
          <p:spPr bwMode="auto">
            <a:xfrm flipH="1">
              <a:off x="1968" y="302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8" name="Line 16">
              <a:extLst>
                <a:ext uri="{FF2B5EF4-FFF2-40B4-BE49-F238E27FC236}">
                  <a16:creationId xmlns:a16="http://schemas.microsoft.com/office/drawing/2014/main" id="{A1336BE3-EA0B-49B7-A683-0045360EA227}"/>
                </a:ext>
              </a:extLst>
            </p:cNvPr>
            <p:cNvSpPr>
              <a:spLocks noChangeShapeType="1"/>
            </p:cNvSpPr>
            <p:nvPr/>
          </p:nvSpPr>
          <p:spPr bwMode="auto">
            <a:xfrm>
              <a:off x="2736" y="2496"/>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9" name="Line 17">
              <a:extLst>
                <a:ext uri="{FF2B5EF4-FFF2-40B4-BE49-F238E27FC236}">
                  <a16:creationId xmlns:a16="http://schemas.microsoft.com/office/drawing/2014/main" id="{B3E28C17-8F73-4AC0-B4D9-25CB173DD183}"/>
                </a:ext>
              </a:extLst>
            </p:cNvPr>
            <p:cNvSpPr>
              <a:spLocks noChangeShapeType="1"/>
            </p:cNvSpPr>
            <p:nvPr/>
          </p:nvSpPr>
          <p:spPr bwMode="auto">
            <a:xfrm>
              <a:off x="2832" y="2448"/>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0" name="Line 18">
              <a:extLst>
                <a:ext uri="{FF2B5EF4-FFF2-40B4-BE49-F238E27FC236}">
                  <a16:creationId xmlns:a16="http://schemas.microsoft.com/office/drawing/2014/main" id="{39EEAFD3-AD29-43AB-89E9-0268F756E1F5}"/>
                </a:ext>
              </a:extLst>
            </p:cNvPr>
            <p:cNvSpPr>
              <a:spLocks noChangeShapeType="1"/>
            </p:cNvSpPr>
            <p:nvPr/>
          </p:nvSpPr>
          <p:spPr bwMode="auto">
            <a:xfrm flipH="1">
              <a:off x="2544" y="302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1" name="Line 19">
              <a:extLst>
                <a:ext uri="{FF2B5EF4-FFF2-40B4-BE49-F238E27FC236}">
                  <a16:creationId xmlns:a16="http://schemas.microsoft.com/office/drawing/2014/main" id="{BAD1328F-0D47-44B8-AF99-D89159540F80}"/>
                </a:ext>
              </a:extLst>
            </p:cNvPr>
            <p:cNvSpPr>
              <a:spLocks noChangeShapeType="1"/>
            </p:cNvSpPr>
            <p:nvPr/>
          </p:nvSpPr>
          <p:spPr bwMode="auto">
            <a:xfrm>
              <a:off x="2832" y="302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2" name="Line 20">
              <a:extLst>
                <a:ext uri="{FF2B5EF4-FFF2-40B4-BE49-F238E27FC236}">
                  <a16:creationId xmlns:a16="http://schemas.microsoft.com/office/drawing/2014/main" id="{8C5D5AB4-9CC6-4376-B4C5-EAD60287DA8C}"/>
                </a:ext>
              </a:extLst>
            </p:cNvPr>
            <p:cNvSpPr>
              <a:spLocks noChangeShapeType="1"/>
            </p:cNvSpPr>
            <p:nvPr/>
          </p:nvSpPr>
          <p:spPr bwMode="auto">
            <a:xfrm>
              <a:off x="2496" y="350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2FF95827-DCB1-4C6C-8269-C03C5C89317D}"/>
              </a:ext>
            </a:extLst>
          </p:cNvPr>
          <p:cNvSpPr txBox="1">
            <a:spLocks noChangeArrowheads="1"/>
          </p:cNvSpPr>
          <p:nvPr/>
        </p:nvSpPr>
        <p:spPr bwMode="auto">
          <a:xfrm>
            <a:off x="2057400" y="1600200"/>
            <a:ext cx="83820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(7) FirstChild</a:t>
            </a:r>
            <a:r>
              <a:rPr lang="zh-CN" altLang="en-US" sz="2800"/>
              <a:t>（</a:t>
            </a:r>
            <a:r>
              <a:rPr lang="en-US" altLang="zh-CN" sz="2800"/>
              <a:t>Tree</a:t>
            </a:r>
            <a:r>
              <a:rPr lang="zh-CN" altLang="en-US" sz="2800"/>
              <a:t>，</a:t>
            </a:r>
            <a:r>
              <a:rPr lang="en-US" altLang="zh-CN" sz="2800"/>
              <a:t>x</a:t>
            </a:r>
            <a:r>
              <a:rPr lang="zh-CN" altLang="en-US" sz="2800"/>
              <a:t>）： 树</a:t>
            </a:r>
            <a:r>
              <a:rPr lang="en-US" altLang="zh-CN" sz="2800"/>
              <a:t>Tree</a:t>
            </a:r>
            <a:r>
              <a:rPr lang="zh-CN" altLang="en-US" sz="2800"/>
              <a:t>存在，</a:t>
            </a:r>
            <a:r>
              <a:rPr lang="en-US" altLang="zh-CN" sz="2800"/>
              <a:t>x</a:t>
            </a:r>
            <a:r>
              <a:rPr lang="zh-CN" altLang="en-US" sz="2800"/>
              <a:t>是</a:t>
            </a:r>
            <a:r>
              <a:rPr lang="en-US" altLang="zh-CN" sz="2800"/>
              <a:t>Tree</a:t>
            </a:r>
            <a:r>
              <a:rPr lang="zh-CN" altLang="en-US" sz="2800"/>
              <a:t>中的某个结点。若</a:t>
            </a:r>
            <a:r>
              <a:rPr lang="en-US" altLang="zh-CN" sz="2800"/>
              <a:t>x</a:t>
            </a:r>
            <a:r>
              <a:rPr lang="zh-CN" altLang="en-US" sz="2800"/>
              <a:t>为非叶子结点，则返回它的第一个孩子结点，否则返回“空”。 </a:t>
            </a:r>
          </a:p>
          <a:p>
            <a:pPr>
              <a:spcBef>
                <a:spcPct val="50000"/>
              </a:spcBef>
            </a:pPr>
            <a:r>
              <a:rPr lang="en-US" altLang="zh-CN" sz="2800"/>
              <a:t>(8) NextSibling</a:t>
            </a:r>
            <a:r>
              <a:rPr lang="zh-CN" altLang="en-US" sz="2800"/>
              <a:t>（</a:t>
            </a:r>
            <a:r>
              <a:rPr lang="en-US" altLang="zh-CN" sz="2800"/>
              <a:t>Tree</a:t>
            </a:r>
            <a:r>
              <a:rPr lang="zh-CN" altLang="en-US" sz="2800"/>
              <a:t>，</a:t>
            </a:r>
            <a:r>
              <a:rPr lang="en-US" altLang="zh-CN" sz="2800"/>
              <a:t>x</a:t>
            </a:r>
            <a:r>
              <a:rPr lang="zh-CN" altLang="en-US" sz="2800"/>
              <a:t>）： 树</a:t>
            </a:r>
            <a:r>
              <a:rPr lang="en-US" altLang="zh-CN" sz="2800"/>
              <a:t>Tree</a:t>
            </a:r>
            <a:r>
              <a:rPr lang="zh-CN" altLang="en-US" sz="2800"/>
              <a:t>存在，</a:t>
            </a:r>
            <a:r>
              <a:rPr lang="en-US" altLang="zh-CN" sz="2800"/>
              <a:t>x</a:t>
            </a:r>
            <a:r>
              <a:rPr lang="zh-CN" altLang="en-US" sz="2800"/>
              <a:t>是</a:t>
            </a:r>
            <a:r>
              <a:rPr lang="en-US" altLang="zh-CN" sz="2800"/>
              <a:t>Tree</a:t>
            </a:r>
            <a:r>
              <a:rPr lang="zh-CN" altLang="en-US" sz="2800"/>
              <a:t>中的某个结点。若</a:t>
            </a:r>
            <a:r>
              <a:rPr lang="en-US" altLang="zh-CN" sz="2800"/>
              <a:t>x</a:t>
            </a:r>
            <a:r>
              <a:rPr lang="zh-CN" altLang="en-US" sz="2800"/>
              <a:t>不是其双亲的最后一个孩子结点，则返回</a:t>
            </a:r>
            <a:r>
              <a:rPr lang="en-US" altLang="zh-CN" sz="2800"/>
              <a:t>x</a:t>
            </a:r>
            <a:r>
              <a:rPr lang="zh-CN" altLang="en-US" sz="2800"/>
              <a:t>后面的下一个兄弟结点，否则返回“空”。 </a:t>
            </a:r>
          </a:p>
          <a:p>
            <a:pPr>
              <a:spcBef>
                <a:spcPct val="50000"/>
              </a:spcBef>
            </a:pPr>
            <a:r>
              <a:rPr lang="en-US" altLang="zh-CN" sz="2800"/>
              <a:t>(9) InsertChild</a:t>
            </a:r>
            <a:r>
              <a:rPr lang="zh-CN" altLang="en-US" sz="2800"/>
              <a:t>（</a:t>
            </a:r>
            <a:r>
              <a:rPr lang="en-US" altLang="zh-CN" sz="2800"/>
              <a:t>Tree</a:t>
            </a:r>
            <a:r>
              <a:rPr lang="zh-CN" altLang="en-US" sz="2800"/>
              <a:t>，</a:t>
            </a:r>
            <a:r>
              <a:rPr lang="en-US" altLang="zh-CN" sz="2800"/>
              <a:t>p</a:t>
            </a:r>
            <a:r>
              <a:rPr lang="zh-CN" altLang="en-US" sz="2800"/>
              <a:t>，</a:t>
            </a:r>
            <a:r>
              <a:rPr lang="en-US" altLang="zh-CN" sz="2800"/>
              <a:t>Child</a:t>
            </a:r>
            <a:r>
              <a:rPr lang="zh-CN" altLang="en-US" sz="2800"/>
              <a:t>）： 树</a:t>
            </a:r>
            <a:r>
              <a:rPr lang="en-US" altLang="zh-CN" sz="2800"/>
              <a:t>Tree</a:t>
            </a:r>
            <a:r>
              <a:rPr lang="zh-CN" altLang="en-US" sz="2800"/>
              <a:t>存在，</a:t>
            </a:r>
            <a:r>
              <a:rPr lang="en-US" altLang="zh-CN" sz="2800"/>
              <a:t>p</a:t>
            </a:r>
            <a:r>
              <a:rPr lang="zh-CN" altLang="en-US" sz="2800"/>
              <a:t>指向</a:t>
            </a:r>
            <a:r>
              <a:rPr lang="en-US" altLang="zh-CN" sz="2800"/>
              <a:t>Tree</a:t>
            </a:r>
            <a:r>
              <a:rPr lang="zh-CN" altLang="en-US" sz="2800"/>
              <a:t>中某个结点，非空树</a:t>
            </a:r>
            <a:r>
              <a:rPr lang="en-US" altLang="zh-CN" sz="2800"/>
              <a:t>Child</a:t>
            </a:r>
            <a:r>
              <a:rPr lang="zh-CN" altLang="en-US" sz="2800"/>
              <a:t>与</a:t>
            </a:r>
            <a:r>
              <a:rPr lang="en-US" altLang="zh-CN" sz="2800"/>
              <a:t>Tree</a:t>
            </a:r>
            <a:r>
              <a:rPr lang="zh-CN" altLang="en-US" sz="2800"/>
              <a:t>不相交。将</a:t>
            </a:r>
            <a:r>
              <a:rPr lang="en-US" altLang="zh-CN" sz="2800"/>
              <a:t>Child</a:t>
            </a:r>
            <a:r>
              <a:rPr lang="zh-CN" altLang="en-US" sz="2800"/>
              <a:t>插入</a:t>
            </a:r>
            <a:r>
              <a:rPr lang="en-US" altLang="zh-CN" sz="2800"/>
              <a:t>Tree</a:t>
            </a:r>
            <a:r>
              <a:rPr lang="zh-CN" altLang="en-US" sz="2800"/>
              <a:t>中，做</a:t>
            </a:r>
            <a:r>
              <a:rPr lang="en-US" altLang="zh-CN" sz="2800"/>
              <a:t>p</a:t>
            </a:r>
            <a:r>
              <a:rPr lang="zh-CN" altLang="en-US" sz="2800"/>
              <a:t>所指向结点的子树。 </a:t>
            </a:r>
          </a:p>
        </p:txBody>
      </p:sp>
      <p:sp>
        <p:nvSpPr>
          <p:cNvPr id="15363" name="Text Box 3">
            <a:extLst>
              <a:ext uri="{FF2B5EF4-FFF2-40B4-BE49-F238E27FC236}">
                <a16:creationId xmlns:a16="http://schemas.microsoft.com/office/drawing/2014/main" id="{4322A902-A2D6-467D-8A3D-BBD8D56126C8}"/>
              </a:ext>
            </a:extLst>
          </p:cNvPr>
          <p:cNvSpPr txBox="1">
            <a:spLocks noChangeArrowheads="1"/>
          </p:cNvSpPr>
          <p:nvPr/>
        </p:nvSpPr>
        <p:spPr bwMode="auto">
          <a:xfrm>
            <a:off x="2133600" y="9144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F42212"/>
                </a:solidFill>
              </a:rPr>
              <a:t>基本操作</a:t>
            </a:r>
            <a:r>
              <a:rPr lang="en-US" altLang="zh-CN" sz="3200"/>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6BFCC7D7-F136-415F-8174-F24FE49B1948}"/>
              </a:ext>
            </a:extLst>
          </p:cNvPr>
          <p:cNvSpPr txBox="1">
            <a:spLocks noChangeArrowheads="1"/>
          </p:cNvSpPr>
          <p:nvPr/>
        </p:nvSpPr>
        <p:spPr bwMode="auto">
          <a:xfrm>
            <a:off x="2133600" y="9906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将一棵树转换为二叉树的方法：</a:t>
            </a:r>
          </a:p>
        </p:txBody>
      </p:sp>
      <p:sp>
        <p:nvSpPr>
          <p:cNvPr id="111619" name="Text Box 3">
            <a:extLst>
              <a:ext uri="{FF2B5EF4-FFF2-40B4-BE49-F238E27FC236}">
                <a16:creationId xmlns:a16="http://schemas.microsoft.com/office/drawing/2014/main" id="{E1C26E4F-3DD7-4883-9DA3-E36F7351197C}"/>
              </a:ext>
            </a:extLst>
          </p:cNvPr>
          <p:cNvSpPr txBox="1">
            <a:spLocks noChangeArrowheads="1"/>
          </p:cNvSpPr>
          <p:nvPr/>
        </p:nvSpPr>
        <p:spPr bwMode="auto">
          <a:xfrm>
            <a:off x="2133600" y="1752601"/>
            <a:ext cx="80772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a:latin typeface="宋体" panose="02010600030101010101" pitchFamily="2" charset="-122"/>
              </a:rPr>
              <a:t>⑴ </a:t>
            </a:r>
            <a:r>
              <a:rPr lang="zh-CN" altLang="en-US" sz="2800">
                <a:latin typeface="宋体" panose="02010600030101010101" pitchFamily="2" charset="-122"/>
              </a:rPr>
              <a:t>树中所有相邻兄弟之间加一条连线。</a:t>
            </a:r>
          </a:p>
          <a:p>
            <a:pPr algn="just">
              <a:spcBef>
                <a:spcPct val="50000"/>
              </a:spcBef>
            </a:pPr>
            <a:r>
              <a:rPr lang="zh-CN" altLang="en-US" sz="2800">
                <a:latin typeface="宋体" panose="02010600030101010101" pitchFamily="2" charset="-122"/>
              </a:rPr>
              <a:t>   ⑵ 对树中的每个结点，只保留其与第一个孩子结点之间的连线，删去其与其它孩子结点之间的连线。  </a:t>
            </a:r>
          </a:p>
          <a:p>
            <a:pPr>
              <a:spcBef>
                <a:spcPct val="50000"/>
              </a:spcBef>
            </a:pPr>
            <a:r>
              <a:rPr lang="zh-CN" altLang="en-US" sz="2800">
                <a:latin typeface="宋体" panose="02010600030101010101" pitchFamily="2" charset="-122"/>
              </a:rPr>
              <a:t>  ⑶</a:t>
            </a:r>
            <a:r>
              <a:rPr lang="zh-CN" altLang="en-US" sz="2800"/>
              <a:t> </a:t>
            </a:r>
            <a:r>
              <a:rPr lang="zh-CN" altLang="en-US" sz="2800">
                <a:latin typeface="宋体" panose="02010600030101010101" pitchFamily="2" charset="-122"/>
              </a:rPr>
              <a:t>以树的根结点为轴心，将整棵树顺时针旋转一定的角度，使之结构层次分明。</a:t>
            </a:r>
            <a:r>
              <a:rPr lang="zh-CN" altLang="en-US" sz="2800"/>
              <a:t> </a:t>
            </a:r>
          </a:p>
        </p:txBody>
      </p:sp>
      <p:sp>
        <p:nvSpPr>
          <p:cNvPr id="111620" name="Text Box 4">
            <a:extLst>
              <a:ext uri="{FF2B5EF4-FFF2-40B4-BE49-F238E27FC236}">
                <a16:creationId xmlns:a16="http://schemas.microsoft.com/office/drawing/2014/main" id="{E113289C-E639-4E51-B06C-DE9C82D68B89}"/>
              </a:ext>
            </a:extLst>
          </p:cNvPr>
          <p:cNvSpPr txBox="1">
            <a:spLocks noChangeArrowheads="1"/>
          </p:cNvSpPr>
          <p:nvPr/>
        </p:nvSpPr>
        <p:spPr bwMode="auto">
          <a:xfrm>
            <a:off x="2209800" y="51816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树转换为二叉树的转换过程示意见</a:t>
            </a:r>
            <a:r>
              <a:rPr lang="en-US" altLang="zh-CN" sz="2800">
                <a:solidFill>
                  <a:srgbClr val="D842CD"/>
                </a:solidFill>
              </a:rPr>
              <a:t>p136</a:t>
            </a:r>
            <a:r>
              <a:rPr lang="zh-CN" altLang="en-US" sz="2800">
                <a:solidFill>
                  <a:srgbClr val="D842CD"/>
                </a:solidFill>
              </a:rPr>
              <a:t>图</a:t>
            </a:r>
            <a:r>
              <a:rPr lang="en-US" altLang="zh-CN" sz="2800">
                <a:solidFill>
                  <a:srgbClr val="D842CD"/>
                </a:solidFill>
              </a:rPr>
              <a:t>6.22</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232A2016-C113-4973-89B4-B55C353F890D}"/>
              </a:ext>
            </a:extLst>
          </p:cNvPr>
          <p:cNvSpPr txBox="1">
            <a:spLocks noChangeArrowheads="1"/>
          </p:cNvSpPr>
          <p:nvPr/>
        </p:nvSpPr>
        <p:spPr bwMode="auto">
          <a:xfrm>
            <a:off x="2057400" y="1066801"/>
            <a:ext cx="8229600"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sz="2800">
                <a:solidFill>
                  <a:srgbClr val="D842CD"/>
                </a:solidFill>
              </a:rPr>
              <a:t> </a:t>
            </a:r>
            <a:r>
              <a:rPr lang="zh-CN" altLang="en-US" sz="2800">
                <a:solidFill>
                  <a:srgbClr val="D842CD"/>
                </a:solidFill>
              </a:rPr>
              <a:t>结论：</a:t>
            </a:r>
            <a:r>
              <a:rPr lang="zh-CN" altLang="en-US" sz="2800"/>
              <a:t>从转换过程可看出：</a:t>
            </a:r>
            <a:r>
              <a:rPr lang="zh-CN" altLang="en-US" sz="2800">
                <a:latin typeface="宋体" panose="02010600030101010101" pitchFamily="2" charset="-122"/>
              </a:rPr>
              <a:t>树中的任意一个结点都对应于二叉树中的一个结点。树中某结点的第一个孩子在二叉树中是相应结点的左孩子，树中某结点的右兄弟结点在二叉树中是相应结点的右孩子。也就是说，在二叉树中，左分支上的各结点在原来的树中是父子关系，而右分支上的各结点在原来的树中是兄弟关系。由于树的根结点没有兄弟，所以变换后的二叉树的根结点的右孩子必然为空。</a:t>
            </a:r>
            <a:r>
              <a:rPr lang="zh-CN" altLang="en-US" sz="280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a:extLst>
              <a:ext uri="{FF2B5EF4-FFF2-40B4-BE49-F238E27FC236}">
                <a16:creationId xmlns:a16="http://schemas.microsoft.com/office/drawing/2014/main" id="{1C40318E-B181-4365-B500-03679876DB32}"/>
              </a:ext>
            </a:extLst>
          </p:cNvPr>
          <p:cNvSpPr txBox="1">
            <a:spLocks noChangeArrowheads="1"/>
          </p:cNvSpPr>
          <p:nvPr/>
        </p:nvSpPr>
        <p:spPr bwMode="auto">
          <a:xfrm>
            <a:off x="2133600" y="1066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树与二叉树的对应关系及转换方法</a:t>
            </a:r>
          </a:p>
        </p:txBody>
      </p:sp>
      <p:grpSp>
        <p:nvGrpSpPr>
          <p:cNvPr id="113667" name="Group 3">
            <a:extLst>
              <a:ext uri="{FF2B5EF4-FFF2-40B4-BE49-F238E27FC236}">
                <a16:creationId xmlns:a16="http://schemas.microsoft.com/office/drawing/2014/main" id="{8B608220-15EB-4658-A82F-8057A2EA6204}"/>
              </a:ext>
            </a:extLst>
          </p:cNvPr>
          <p:cNvGrpSpPr>
            <a:grpSpLocks/>
          </p:cNvGrpSpPr>
          <p:nvPr/>
        </p:nvGrpSpPr>
        <p:grpSpPr bwMode="auto">
          <a:xfrm>
            <a:off x="3200400" y="2438400"/>
            <a:ext cx="6096000" cy="3657600"/>
            <a:chOff x="950" y="1896"/>
            <a:chExt cx="8778" cy="5712"/>
          </a:xfrm>
        </p:grpSpPr>
        <p:grpSp>
          <p:nvGrpSpPr>
            <p:cNvPr id="113668" name="Group 4">
              <a:extLst>
                <a:ext uri="{FF2B5EF4-FFF2-40B4-BE49-F238E27FC236}">
                  <a16:creationId xmlns:a16="http://schemas.microsoft.com/office/drawing/2014/main" id="{8497C359-E34C-4D3D-A2DC-D0E7600E2BD5}"/>
                </a:ext>
              </a:extLst>
            </p:cNvPr>
            <p:cNvGrpSpPr>
              <a:grpSpLocks/>
            </p:cNvGrpSpPr>
            <p:nvPr/>
          </p:nvGrpSpPr>
          <p:grpSpPr bwMode="auto">
            <a:xfrm>
              <a:off x="2504" y="2226"/>
              <a:ext cx="1500" cy="1530"/>
              <a:chOff x="1736" y="3345"/>
              <a:chExt cx="1500" cy="1530"/>
            </a:xfrm>
          </p:grpSpPr>
          <p:grpSp>
            <p:nvGrpSpPr>
              <p:cNvPr id="113669" name="Group 5">
                <a:extLst>
                  <a:ext uri="{FF2B5EF4-FFF2-40B4-BE49-F238E27FC236}">
                    <a16:creationId xmlns:a16="http://schemas.microsoft.com/office/drawing/2014/main" id="{C1D9D96F-23A7-4E2B-856B-22759C73BC5C}"/>
                  </a:ext>
                </a:extLst>
              </p:cNvPr>
              <p:cNvGrpSpPr>
                <a:grpSpLocks/>
              </p:cNvGrpSpPr>
              <p:nvPr/>
            </p:nvGrpSpPr>
            <p:grpSpPr bwMode="auto">
              <a:xfrm>
                <a:off x="2268" y="3345"/>
                <a:ext cx="436" cy="435"/>
                <a:chOff x="2156" y="3345"/>
                <a:chExt cx="436" cy="435"/>
              </a:xfrm>
            </p:grpSpPr>
            <p:sp>
              <p:nvSpPr>
                <p:cNvPr id="113670" name="Oval 6">
                  <a:extLst>
                    <a:ext uri="{FF2B5EF4-FFF2-40B4-BE49-F238E27FC236}">
                      <a16:creationId xmlns:a16="http://schemas.microsoft.com/office/drawing/2014/main" id="{00F8A9E4-2A6E-4C73-9F32-329ECE28C604}"/>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71" name="Text Box 7">
                  <a:extLst>
                    <a:ext uri="{FF2B5EF4-FFF2-40B4-BE49-F238E27FC236}">
                      <a16:creationId xmlns:a16="http://schemas.microsoft.com/office/drawing/2014/main" id="{95BCF979-C5CE-4FBA-8816-0A88A90DCDC8}"/>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a:t>
                  </a:r>
                </a:p>
              </p:txBody>
            </p:sp>
          </p:grpSp>
          <p:grpSp>
            <p:nvGrpSpPr>
              <p:cNvPr id="113672" name="Group 8">
                <a:extLst>
                  <a:ext uri="{FF2B5EF4-FFF2-40B4-BE49-F238E27FC236}">
                    <a16:creationId xmlns:a16="http://schemas.microsoft.com/office/drawing/2014/main" id="{1C17A486-13D8-4640-90F7-3903662B0CE0}"/>
                  </a:ext>
                </a:extLst>
              </p:cNvPr>
              <p:cNvGrpSpPr>
                <a:grpSpLocks/>
              </p:cNvGrpSpPr>
              <p:nvPr/>
            </p:nvGrpSpPr>
            <p:grpSpPr bwMode="auto">
              <a:xfrm>
                <a:off x="2268" y="3900"/>
                <a:ext cx="436" cy="435"/>
                <a:chOff x="2156" y="3345"/>
                <a:chExt cx="436" cy="435"/>
              </a:xfrm>
            </p:grpSpPr>
            <p:sp>
              <p:nvSpPr>
                <p:cNvPr id="113673" name="Oval 9">
                  <a:extLst>
                    <a:ext uri="{FF2B5EF4-FFF2-40B4-BE49-F238E27FC236}">
                      <a16:creationId xmlns:a16="http://schemas.microsoft.com/office/drawing/2014/main" id="{73DC2A3F-57BE-4500-B67E-79426E125EA3}"/>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74" name="Text Box 10">
                  <a:extLst>
                    <a:ext uri="{FF2B5EF4-FFF2-40B4-BE49-F238E27FC236}">
                      <a16:creationId xmlns:a16="http://schemas.microsoft.com/office/drawing/2014/main" id="{55C73C61-AC4F-4331-8B9A-BE5BE4BC1F6C}"/>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C</a:t>
                  </a:r>
                </a:p>
              </p:txBody>
            </p:sp>
          </p:grpSp>
          <p:grpSp>
            <p:nvGrpSpPr>
              <p:cNvPr id="113675" name="Group 11">
                <a:extLst>
                  <a:ext uri="{FF2B5EF4-FFF2-40B4-BE49-F238E27FC236}">
                    <a16:creationId xmlns:a16="http://schemas.microsoft.com/office/drawing/2014/main" id="{5C39916C-E3CC-4EEB-BE6D-FB6DCB8C664A}"/>
                  </a:ext>
                </a:extLst>
              </p:cNvPr>
              <p:cNvGrpSpPr>
                <a:grpSpLocks/>
              </p:cNvGrpSpPr>
              <p:nvPr/>
            </p:nvGrpSpPr>
            <p:grpSpPr bwMode="auto">
              <a:xfrm>
                <a:off x="1736" y="3900"/>
                <a:ext cx="436" cy="435"/>
                <a:chOff x="2156" y="3345"/>
                <a:chExt cx="436" cy="435"/>
              </a:xfrm>
            </p:grpSpPr>
            <p:sp>
              <p:nvSpPr>
                <p:cNvPr id="113676" name="Oval 12">
                  <a:extLst>
                    <a:ext uri="{FF2B5EF4-FFF2-40B4-BE49-F238E27FC236}">
                      <a16:creationId xmlns:a16="http://schemas.microsoft.com/office/drawing/2014/main" id="{EEDA2CFF-E6E6-433A-92CB-D35E5356F144}"/>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77" name="Text Box 13">
                  <a:extLst>
                    <a:ext uri="{FF2B5EF4-FFF2-40B4-BE49-F238E27FC236}">
                      <a16:creationId xmlns:a16="http://schemas.microsoft.com/office/drawing/2014/main" id="{B935A578-9A23-4575-8D88-5A1B09C84BA6}"/>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B</a:t>
                  </a:r>
                </a:p>
              </p:txBody>
            </p:sp>
          </p:grpSp>
          <p:grpSp>
            <p:nvGrpSpPr>
              <p:cNvPr id="113678" name="Group 14">
                <a:extLst>
                  <a:ext uri="{FF2B5EF4-FFF2-40B4-BE49-F238E27FC236}">
                    <a16:creationId xmlns:a16="http://schemas.microsoft.com/office/drawing/2014/main" id="{8B20C56E-BC55-4764-9A45-A4E458C57760}"/>
                  </a:ext>
                </a:extLst>
              </p:cNvPr>
              <p:cNvGrpSpPr>
                <a:grpSpLocks/>
              </p:cNvGrpSpPr>
              <p:nvPr/>
            </p:nvGrpSpPr>
            <p:grpSpPr bwMode="auto">
              <a:xfrm>
                <a:off x="2268" y="4440"/>
                <a:ext cx="436" cy="435"/>
                <a:chOff x="2156" y="3345"/>
                <a:chExt cx="436" cy="435"/>
              </a:xfrm>
            </p:grpSpPr>
            <p:sp>
              <p:nvSpPr>
                <p:cNvPr id="113679" name="Oval 15">
                  <a:extLst>
                    <a:ext uri="{FF2B5EF4-FFF2-40B4-BE49-F238E27FC236}">
                      <a16:creationId xmlns:a16="http://schemas.microsoft.com/office/drawing/2014/main" id="{B5BCE8DC-3A5E-4D44-B977-B8570A32A8D1}"/>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80" name="Text Box 16">
                  <a:extLst>
                    <a:ext uri="{FF2B5EF4-FFF2-40B4-BE49-F238E27FC236}">
                      <a16:creationId xmlns:a16="http://schemas.microsoft.com/office/drawing/2014/main" id="{209BF992-413A-44BD-94A1-7CCC9F7711D4}"/>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D</a:t>
                  </a:r>
                </a:p>
              </p:txBody>
            </p:sp>
          </p:grpSp>
          <p:grpSp>
            <p:nvGrpSpPr>
              <p:cNvPr id="113681" name="Group 17">
                <a:extLst>
                  <a:ext uri="{FF2B5EF4-FFF2-40B4-BE49-F238E27FC236}">
                    <a16:creationId xmlns:a16="http://schemas.microsoft.com/office/drawing/2014/main" id="{A79C6B8E-1847-4BE4-8732-49D7C8BB9F80}"/>
                  </a:ext>
                </a:extLst>
              </p:cNvPr>
              <p:cNvGrpSpPr>
                <a:grpSpLocks/>
              </p:cNvGrpSpPr>
              <p:nvPr/>
            </p:nvGrpSpPr>
            <p:grpSpPr bwMode="auto">
              <a:xfrm>
                <a:off x="2800" y="3900"/>
                <a:ext cx="436" cy="435"/>
                <a:chOff x="2156" y="3345"/>
                <a:chExt cx="436" cy="435"/>
              </a:xfrm>
            </p:grpSpPr>
            <p:sp>
              <p:nvSpPr>
                <p:cNvPr id="113682" name="Oval 18">
                  <a:extLst>
                    <a:ext uri="{FF2B5EF4-FFF2-40B4-BE49-F238E27FC236}">
                      <a16:creationId xmlns:a16="http://schemas.microsoft.com/office/drawing/2014/main" id="{C0C92B54-7E7E-4F88-8790-8FA1E0114B07}"/>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83" name="Text Box 19">
                  <a:extLst>
                    <a:ext uri="{FF2B5EF4-FFF2-40B4-BE49-F238E27FC236}">
                      <a16:creationId xmlns:a16="http://schemas.microsoft.com/office/drawing/2014/main" id="{0A798A82-ED86-4C6F-A406-C0AE90069C34}"/>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E</a:t>
                  </a:r>
                </a:p>
              </p:txBody>
            </p:sp>
          </p:grpSp>
          <p:sp>
            <p:nvSpPr>
              <p:cNvPr id="113684" name="Line 20">
                <a:extLst>
                  <a:ext uri="{FF2B5EF4-FFF2-40B4-BE49-F238E27FC236}">
                    <a16:creationId xmlns:a16="http://schemas.microsoft.com/office/drawing/2014/main" id="{D332D933-16EE-4AF8-A828-0F308654FAD9}"/>
                  </a:ext>
                </a:extLst>
              </p:cNvPr>
              <p:cNvSpPr>
                <a:spLocks noChangeShapeType="1"/>
              </p:cNvSpPr>
              <p:nvPr/>
            </p:nvSpPr>
            <p:spPr bwMode="auto">
              <a:xfrm flipH="1">
                <a:off x="2458" y="3735"/>
                <a:ext cx="2"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5" name="Line 21">
                <a:extLst>
                  <a:ext uri="{FF2B5EF4-FFF2-40B4-BE49-F238E27FC236}">
                    <a16:creationId xmlns:a16="http://schemas.microsoft.com/office/drawing/2014/main" id="{246F7A09-7C0C-4592-82A9-86FA9C191270}"/>
                  </a:ext>
                </a:extLst>
              </p:cNvPr>
              <p:cNvSpPr>
                <a:spLocks noChangeShapeType="1"/>
              </p:cNvSpPr>
              <p:nvPr/>
            </p:nvSpPr>
            <p:spPr bwMode="auto">
              <a:xfrm flipH="1">
                <a:off x="2480" y="4275"/>
                <a:ext cx="2"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6" name="Line 22">
                <a:extLst>
                  <a:ext uri="{FF2B5EF4-FFF2-40B4-BE49-F238E27FC236}">
                    <a16:creationId xmlns:a16="http://schemas.microsoft.com/office/drawing/2014/main" id="{63D49CA3-7964-4692-8AE8-880BE8974852}"/>
                  </a:ext>
                </a:extLst>
              </p:cNvPr>
              <p:cNvSpPr>
                <a:spLocks noChangeShapeType="1"/>
              </p:cNvSpPr>
              <p:nvPr/>
            </p:nvSpPr>
            <p:spPr bwMode="auto">
              <a:xfrm flipH="1">
                <a:off x="1902" y="3660"/>
                <a:ext cx="44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7" name="Line 23">
                <a:extLst>
                  <a:ext uri="{FF2B5EF4-FFF2-40B4-BE49-F238E27FC236}">
                    <a16:creationId xmlns:a16="http://schemas.microsoft.com/office/drawing/2014/main" id="{BC86C8A3-AF2E-4429-BD5F-BF7340134E89}"/>
                  </a:ext>
                </a:extLst>
              </p:cNvPr>
              <p:cNvSpPr>
                <a:spLocks noChangeShapeType="1"/>
              </p:cNvSpPr>
              <p:nvPr/>
            </p:nvSpPr>
            <p:spPr bwMode="auto">
              <a:xfrm>
                <a:off x="2602" y="3633"/>
                <a:ext cx="358"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688" name="Group 24">
              <a:extLst>
                <a:ext uri="{FF2B5EF4-FFF2-40B4-BE49-F238E27FC236}">
                  <a16:creationId xmlns:a16="http://schemas.microsoft.com/office/drawing/2014/main" id="{07F52649-49B1-499E-B0B2-9419E695F9FA}"/>
                </a:ext>
              </a:extLst>
            </p:cNvPr>
            <p:cNvGrpSpPr>
              <a:grpSpLocks/>
            </p:cNvGrpSpPr>
            <p:nvPr/>
          </p:nvGrpSpPr>
          <p:grpSpPr bwMode="auto">
            <a:xfrm>
              <a:off x="7018" y="1896"/>
              <a:ext cx="1366" cy="2280"/>
              <a:chOff x="6536" y="2625"/>
              <a:chExt cx="1366" cy="2280"/>
            </a:xfrm>
          </p:grpSpPr>
          <p:grpSp>
            <p:nvGrpSpPr>
              <p:cNvPr id="113689" name="Group 25">
                <a:extLst>
                  <a:ext uri="{FF2B5EF4-FFF2-40B4-BE49-F238E27FC236}">
                    <a16:creationId xmlns:a16="http://schemas.microsoft.com/office/drawing/2014/main" id="{81EB74D6-98C4-4741-B78D-8A954672114B}"/>
                  </a:ext>
                </a:extLst>
              </p:cNvPr>
              <p:cNvGrpSpPr>
                <a:grpSpLocks/>
              </p:cNvGrpSpPr>
              <p:nvPr/>
            </p:nvGrpSpPr>
            <p:grpSpPr bwMode="auto">
              <a:xfrm>
                <a:off x="7018" y="2625"/>
                <a:ext cx="436" cy="435"/>
                <a:chOff x="2156" y="3345"/>
                <a:chExt cx="436" cy="435"/>
              </a:xfrm>
            </p:grpSpPr>
            <p:sp>
              <p:nvSpPr>
                <p:cNvPr id="113690" name="Oval 26">
                  <a:extLst>
                    <a:ext uri="{FF2B5EF4-FFF2-40B4-BE49-F238E27FC236}">
                      <a16:creationId xmlns:a16="http://schemas.microsoft.com/office/drawing/2014/main" id="{CB35D7DC-9630-4F3E-9CA5-9E9C20128040}"/>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1" name="Text Box 27">
                  <a:extLst>
                    <a:ext uri="{FF2B5EF4-FFF2-40B4-BE49-F238E27FC236}">
                      <a16:creationId xmlns:a16="http://schemas.microsoft.com/office/drawing/2014/main" id="{FE5FD6E4-1E0E-4E0D-81C4-7AC741BEDF07}"/>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a:t>
                  </a:r>
                </a:p>
              </p:txBody>
            </p:sp>
          </p:grpSp>
          <p:grpSp>
            <p:nvGrpSpPr>
              <p:cNvPr id="113692" name="Group 28">
                <a:extLst>
                  <a:ext uri="{FF2B5EF4-FFF2-40B4-BE49-F238E27FC236}">
                    <a16:creationId xmlns:a16="http://schemas.microsoft.com/office/drawing/2014/main" id="{9335564A-5FAF-4D09-89EB-B16EB7D1D967}"/>
                  </a:ext>
                </a:extLst>
              </p:cNvPr>
              <p:cNvGrpSpPr>
                <a:grpSpLocks/>
              </p:cNvGrpSpPr>
              <p:nvPr/>
            </p:nvGrpSpPr>
            <p:grpSpPr bwMode="auto">
              <a:xfrm>
                <a:off x="6988" y="3825"/>
                <a:ext cx="436" cy="435"/>
                <a:chOff x="2156" y="3345"/>
                <a:chExt cx="436" cy="435"/>
              </a:xfrm>
            </p:grpSpPr>
            <p:sp>
              <p:nvSpPr>
                <p:cNvPr id="113693" name="Oval 29">
                  <a:extLst>
                    <a:ext uri="{FF2B5EF4-FFF2-40B4-BE49-F238E27FC236}">
                      <a16:creationId xmlns:a16="http://schemas.microsoft.com/office/drawing/2014/main" id="{FC6B8B74-77B7-424A-B0EA-2B5D603C9EBB}"/>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4" name="Text Box 30">
                  <a:extLst>
                    <a:ext uri="{FF2B5EF4-FFF2-40B4-BE49-F238E27FC236}">
                      <a16:creationId xmlns:a16="http://schemas.microsoft.com/office/drawing/2014/main" id="{C4EB080F-7A90-48C3-AA9C-DA04AA4F073C}"/>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C</a:t>
                  </a:r>
                </a:p>
              </p:txBody>
            </p:sp>
          </p:grpSp>
          <p:grpSp>
            <p:nvGrpSpPr>
              <p:cNvPr id="113695" name="Group 31">
                <a:extLst>
                  <a:ext uri="{FF2B5EF4-FFF2-40B4-BE49-F238E27FC236}">
                    <a16:creationId xmlns:a16="http://schemas.microsoft.com/office/drawing/2014/main" id="{24F12E29-49CA-40CE-8B06-67EF70CAD538}"/>
                  </a:ext>
                </a:extLst>
              </p:cNvPr>
              <p:cNvGrpSpPr>
                <a:grpSpLocks/>
              </p:cNvGrpSpPr>
              <p:nvPr/>
            </p:nvGrpSpPr>
            <p:grpSpPr bwMode="auto">
              <a:xfrm>
                <a:off x="6536" y="3210"/>
                <a:ext cx="436" cy="435"/>
                <a:chOff x="2156" y="3345"/>
                <a:chExt cx="436" cy="435"/>
              </a:xfrm>
            </p:grpSpPr>
            <p:sp>
              <p:nvSpPr>
                <p:cNvPr id="113696" name="Oval 32">
                  <a:extLst>
                    <a:ext uri="{FF2B5EF4-FFF2-40B4-BE49-F238E27FC236}">
                      <a16:creationId xmlns:a16="http://schemas.microsoft.com/office/drawing/2014/main" id="{C7894359-4352-4E09-8508-C41992811E2A}"/>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7" name="Text Box 33">
                  <a:extLst>
                    <a:ext uri="{FF2B5EF4-FFF2-40B4-BE49-F238E27FC236}">
                      <a16:creationId xmlns:a16="http://schemas.microsoft.com/office/drawing/2014/main" id="{CBD68C60-DAF1-46F5-969A-4CA342BEAB77}"/>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B</a:t>
                  </a:r>
                </a:p>
              </p:txBody>
            </p:sp>
          </p:grpSp>
          <p:grpSp>
            <p:nvGrpSpPr>
              <p:cNvPr id="113698" name="Group 34">
                <a:extLst>
                  <a:ext uri="{FF2B5EF4-FFF2-40B4-BE49-F238E27FC236}">
                    <a16:creationId xmlns:a16="http://schemas.microsoft.com/office/drawing/2014/main" id="{91AE3939-40F9-4D14-AA50-A4AC162B4FDA}"/>
                  </a:ext>
                </a:extLst>
              </p:cNvPr>
              <p:cNvGrpSpPr>
                <a:grpSpLocks/>
              </p:cNvGrpSpPr>
              <p:nvPr/>
            </p:nvGrpSpPr>
            <p:grpSpPr bwMode="auto">
              <a:xfrm>
                <a:off x="6598" y="4470"/>
                <a:ext cx="436" cy="435"/>
                <a:chOff x="2156" y="3345"/>
                <a:chExt cx="436" cy="435"/>
              </a:xfrm>
            </p:grpSpPr>
            <p:sp>
              <p:nvSpPr>
                <p:cNvPr id="113699" name="Oval 35">
                  <a:extLst>
                    <a:ext uri="{FF2B5EF4-FFF2-40B4-BE49-F238E27FC236}">
                      <a16:creationId xmlns:a16="http://schemas.microsoft.com/office/drawing/2014/main" id="{72D33FFE-832D-4405-9D44-DD92C25A1B60}"/>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00" name="Text Box 36">
                  <a:extLst>
                    <a:ext uri="{FF2B5EF4-FFF2-40B4-BE49-F238E27FC236}">
                      <a16:creationId xmlns:a16="http://schemas.microsoft.com/office/drawing/2014/main" id="{83D0CDDC-4AEB-4E29-AA17-4CB39ABB59B1}"/>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D</a:t>
                  </a:r>
                </a:p>
              </p:txBody>
            </p:sp>
          </p:grpSp>
          <p:grpSp>
            <p:nvGrpSpPr>
              <p:cNvPr id="113701" name="Group 37">
                <a:extLst>
                  <a:ext uri="{FF2B5EF4-FFF2-40B4-BE49-F238E27FC236}">
                    <a16:creationId xmlns:a16="http://schemas.microsoft.com/office/drawing/2014/main" id="{7E4FF161-1AB8-4C39-9807-87839900BDD3}"/>
                  </a:ext>
                </a:extLst>
              </p:cNvPr>
              <p:cNvGrpSpPr>
                <a:grpSpLocks/>
              </p:cNvGrpSpPr>
              <p:nvPr/>
            </p:nvGrpSpPr>
            <p:grpSpPr bwMode="auto">
              <a:xfrm>
                <a:off x="7466" y="4470"/>
                <a:ext cx="436" cy="435"/>
                <a:chOff x="2156" y="3345"/>
                <a:chExt cx="436" cy="435"/>
              </a:xfrm>
            </p:grpSpPr>
            <p:sp>
              <p:nvSpPr>
                <p:cNvPr id="113702" name="Oval 38">
                  <a:extLst>
                    <a:ext uri="{FF2B5EF4-FFF2-40B4-BE49-F238E27FC236}">
                      <a16:creationId xmlns:a16="http://schemas.microsoft.com/office/drawing/2014/main" id="{A66DE55D-04B5-4780-90CB-65E6E3B7B5C4}"/>
                    </a:ext>
                  </a:extLst>
                </p:cNvPr>
                <p:cNvSpPr>
                  <a:spLocks noChangeArrowheads="1"/>
                </p:cNvSpPr>
                <p:nvPr/>
              </p:nvSpPr>
              <p:spPr bwMode="auto">
                <a:xfrm>
                  <a:off x="2220" y="3420"/>
                  <a:ext cx="300"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03" name="Text Box 39">
                  <a:extLst>
                    <a:ext uri="{FF2B5EF4-FFF2-40B4-BE49-F238E27FC236}">
                      <a16:creationId xmlns:a16="http://schemas.microsoft.com/office/drawing/2014/main" id="{28796BE6-F80D-4808-8963-A687A4D35313}"/>
                    </a:ext>
                  </a:extLst>
                </p:cNvPr>
                <p:cNvSpPr txBox="1">
                  <a:spLocks noChangeArrowheads="1"/>
                </p:cNvSpPr>
                <p:nvPr/>
              </p:nvSpPr>
              <p:spPr bwMode="auto">
                <a:xfrm>
                  <a:off x="2156" y="3345"/>
                  <a:ext cx="4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E</a:t>
                  </a:r>
                </a:p>
              </p:txBody>
            </p:sp>
          </p:grpSp>
          <p:sp>
            <p:nvSpPr>
              <p:cNvPr id="113704" name="Line 40">
                <a:extLst>
                  <a:ext uri="{FF2B5EF4-FFF2-40B4-BE49-F238E27FC236}">
                    <a16:creationId xmlns:a16="http://schemas.microsoft.com/office/drawing/2014/main" id="{A9D08912-A61E-4BB7-B8A9-8B764686E2AE}"/>
                  </a:ext>
                </a:extLst>
              </p:cNvPr>
              <p:cNvSpPr>
                <a:spLocks noChangeShapeType="1"/>
              </p:cNvSpPr>
              <p:nvPr/>
            </p:nvSpPr>
            <p:spPr bwMode="auto">
              <a:xfrm flipH="1">
                <a:off x="6870" y="4155"/>
                <a:ext cx="224"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5" name="Line 41">
                <a:extLst>
                  <a:ext uri="{FF2B5EF4-FFF2-40B4-BE49-F238E27FC236}">
                    <a16:creationId xmlns:a16="http://schemas.microsoft.com/office/drawing/2014/main" id="{4D47A156-1071-495C-A5E2-64ED535FF240}"/>
                  </a:ext>
                </a:extLst>
              </p:cNvPr>
              <p:cNvSpPr>
                <a:spLocks noChangeShapeType="1"/>
              </p:cNvSpPr>
              <p:nvPr/>
            </p:nvSpPr>
            <p:spPr bwMode="auto">
              <a:xfrm>
                <a:off x="7334" y="4140"/>
                <a:ext cx="286"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6" name="Line 42">
                <a:extLst>
                  <a:ext uri="{FF2B5EF4-FFF2-40B4-BE49-F238E27FC236}">
                    <a16:creationId xmlns:a16="http://schemas.microsoft.com/office/drawing/2014/main" id="{17797303-E656-4ACF-84FD-EEF0E652A06F}"/>
                  </a:ext>
                </a:extLst>
              </p:cNvPr>
              <p:cNvSpPr>
                <a:spLocks noChangeShapeType="1"/>
              </p:cNvSpPr>
              <p:nvPr/>
            </p:nvSpPr>
            <p:spPr bwMode="auto">
              <a:xfrm flipH="1">
                <a:off x="6824" y="2985"/>
                <a:ext cx="284"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7" name="Line 43">
                <a:extLst>
                  <a:ext uri="{FF2B5EF4-FFF2-40B4-BE49-F238E27FC236}">
                    <a16:creationId xmlns:a16="http://schemas.microsoft.com/office/drawing/2014/main" id="{329D56ED-6E6D-4C5F-966A-07D46C62F616}"/>
                  </a:ext>
                </a:extLst>
              </p:cNvPr>
              <p:cNvSpPr>
                <a:spLocks noChangeShapeType="1"/>
              </p:cNvSpPr>
              <p:nvPr/>
            </p:nvSpPr>
            <p:spPr bwMode="auto">
              <a:xfrm>
                <a:off x="6898" y="3525"/>
                <a:ext cx="256"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708" name="Group 44">
              <a:extLst>
                <a:ext uri="{FF2B5EF4-FFF2-40B4-BE49-F238E27FC236}">
                  <a16:creationId xmlns:a16="http://schemas.microsoft.com/office/drawing/2014/main" id="{DE6BE6CD-DE6C-4095-B71E-D75D7C084540}"/>
                </a:ext>
              </a:extLst>
            </p:cNvPr>
            <p:cNvGrpSpPr>
              <a:grpSpLocks/>
            </p:cNvGrpSpPr>
            <p:nvPr/>
          </p:nvGrpSpPr>
          <p:grpSpPr bwMode="auto">
            <a:xfrm>
              <a:off x="4892" y="2772"/>
              <a:ext cx="1064" cy="498"/>
              <a:chOff x="4892" y="2772"/>
              <a:chExt cx="1064" cy="498"/>
            </a:xfrm>
          </p:grpSpPr>
          <p:sp>
            <p:nvSpPr>
              <p:cNvPr id="113709" name="AutoShape 45">
                <a:extLst>
                  <a:ext uri="{FF2B5EF4-FFF2-40B4-BE49-F238E27FC236}">
                    <a16:creationId xmlns:a16="http://schemas.microsoft.com/office/drawing/2014/main" id="{2A1DEF20-66B3-40D8-93E3-E4C544A58DCB}"/>
                  </a:ext>
                </a:extLst>
              </p:cNvPr>
              <p:cNvSpPr>
                <a:spLocks noChangeArrowheads="1"/>
              </p:cNvSpPr>
              <p:nvPr/>
            </p:nvSpPr>
            <p:spPr bwMode="auto">
              <a:xfrm>
                <a:off x="4892" y="3120"/>
                <a:ext cx="1064" cy="150"/>
              </a:xfrm>
              <a:prstGeom prst="leftRightArrow">
                <a:avLst>
                  <a:gd name="adj1" fmla="val 50000"/>
                  <a:gd name="adj2" fmla="val 141867"/>
                </a:avLst>
              </a:prstGeom>
              <a:solidFill>
                <a:srgbClr val="FFFFFF"/>
              </a:solidFill>
              <a:ln w="9525">
                <a:solidFill>
                  <a:srgbClr val="000000"/>
                </a:solidFill>
                <a:miter lim="800000"/>
                <a:headEnd/>
                <a:tailEnd/>
              </a:ln>
            </p:spPr>
            <p:txBody>
              <a:bodyPr/>
              <a:lstStyle/>
              <a:p>
                <a:endParaRPr lang="zh-CN" altLang="en-US"/>
              </a:p>
            </p:txBody>
          </p:sp>
          <p:sp>
            <p:nvSpPr>
              <p:cNvPr id="113710" name="Text Box 46">
                <a:extLst>
                  <a:ext uri="{FF2B5EF4-FFF2-40B4-BE49-F238E27FC236}">
                    <a16:creationId xmlns:a16="http://schemas.microsoft.com/office/drawing/2014/main" id="{97711D9F-7FD0-4B1D-BCC1-330E48DB49B6}"/>
                  </a:ext>
                </a:extLst>
              </p:cNvPr>
              <p:cNvSpPr txBox="1">
                <a:spLocks noChangeArrowheads="1"/>
              </p:cNvSpPr>
              <p:nvPr/>
            </p:nvSpPr>
            <p:spPr bwMode="auto">
              <a:xfrm>
                <a:off x="5036" y="2772"/>
                <a:ext cx="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700" b="0"/>
                  <a:t>对应</a:t>
                </a:r>
              </a:p>
            </p:txBody>
          </p:sp>
        </p:grpSp>
        <p:grpSp>
          <p:nvGrpSpPr>
            <p:cNvPr id="113711" name="Group 47">
              <a:extLst>
                <a:ext uri="{FF2B5EF4-FFF2-40B4-BE49-F238E27FC236}">
                  <a16:creationId xmlns:a16="http://schemas.microsoft.com/office/drawing/2014/main" id="{21953906-75E4-4197-8012-1A18ABD05198}"/>
                </a:ext>
              </a:extLst>
            </p:cNvPr>
            <p:cNvGrpSpPr>
              <a:grpSpLocks/>
            </p:cNvGrpSpPr>
            <p:nvPr/>
          </p:nvGrpSpPr>
          <p:grpSpPr bwMode="auto">
            <a:xfrm>
              <a:off x="950" y="4539"/>
              <a:ext cx="3976" cy="2073"/>
              <a:chOff x="1322" y="5124"/>
              <a:chExt cx="3976" cy="2073"/>
            </a:xfrm>
          </p:grpSpPr>
          <p:sp>
            <p:nvSpPr>
              <p:cNvPr id="113712" name="Line 48">
                <a:extLst>
                  <a:ext uri="{FF2B5EF4-FFF2-40B4-BE49-F238E27FC236}">
                    <a16:creationId xmlns:a16="http://schemas.microsoft.com/office/drawing/2014/main" id="{1E3ECDE4-ABF5-437F-9AC4-76ED324B04D3}"/>
                  </a:ext>
                </a:extLst>
              </p:cNvPr>
              <p:cNvSpPr>
                <a:spLocks noChangeShapeType="1"/>
              </p:cNvSpPr>
              <p:nvPr/>
            </p:nvSpPr>
            <p:spPr bwMode="auto">
              <a:xfrm flipH="1">
                <a:off x="1980" y="5370"/>
                <a:ext cx="930" cy="6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713" name="Line 49">
                <a:extLst>
                  <a:ext uri="{FF2B5EF4-FFF2-40B4-BE49-F238E27FC236}">
                    <a16:creationId xmlns:a16="http://schemas.microsoft.com/office/drawing/2014/main" id="{74FA1BB8-4E5D-4443-BC84-81528CFDA58A}"/>
                  </a:ext>
                </a:extLst>
              </p:cNvPr>
              <p:cNvSpPr>
                <a:spLocks noChangeShapeType="1"/>
              </p:cNvSpPr>
              <p:nvPr/>
            </p:nvSpPr>
            <p:spPr bwMode="auto">
              <a:xfrm>
                <a:off x="2294" y="6180"/>
                <a:ext cx="45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714" name="Line 50">
                <a:extLst>
                  <a:ext uri="{FF2B5EF4-FFF2-40B4-BE49-F238E27FC236}">
                    <a16:creationId xmlns:a16="http://schemas.microsoft.com/office/drawing/2014/main" id="{13C18765-388C-4671-AC7A-56A78C79EDA4}"/>
                  </a:ext>
                </a:extLst>
              </p:cNvPr>
              <p:cNvSpPr>
                <a:spLocks noChangeShapeType="1"/>
              </p:cNvSpPr>
              <p:nvPr/>
            </p:nvSpPr>
            <p:spPr bwMode="auto">
              <a:xfrm flipV="1">
                <a:off x="3570" y="6210"/>
                <a:ext cx="5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715" name="Line 51">
                <a:extLst>
                  <a:ext uri="{FF2B5EF4-FFF2-40B4-BE49-F238E27FC236}">
                    <a16:creationId xmlns:a16="http://schemas.microsoft.com/office/drawing/2014/main" id="{F7A83DC1-91C6-4D01-94D0-6D0431206773}"/>
                  </a:ext>
                </a:extLst>
              </p:cNvPr>
              <p:cNvSpPr>
                <a:spLocks noChangeShapeType="1"/>
              </p:cNvSpPr>
              <p:nvPr/>
            </p:nvSpPr>
            <p:spPr bwMode="auto">
              <a:xfrm>
                <a:off x="2894" y="6165"/>
                <a:ext cx="0" cy="54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113716" name="Group 52">
                <a:extLst>
                  <a:ext uri="{FF2B5EF4-FFF2-40B4-BE49-F238E27FC236}">
                    <a16:creationId xmlns:a16="http://schemas.microsoft.com/office/drawing/2014/main" id="{ED02266E-C10C-42DC-89CE-360BA7A5D29D}"/>
                  </a:ext>
                </a:extLst>
              </p:cNvPr>
              <p:cNvGrpSpPr>
                <a:grpSpLocks/>
              </p:cNvGrpSpPr>
              <p:nvPr/>
            </p:nvGrpSpPr>
            <p:grpSpPr bwMode="auto">
              <a:xfrm>
                <a:off x="2652" y="5124"/>
                <a:ext cx="1296" cy="498"/>
                <a:chOff x="6296" y="5274"/>
                <a:chExt cx="1296" cy="498"/>
              </a:xfrm>
            </p:grpSpPr>
            <p:sp>
              <p:nvSpPr>
                <p:cNvPr id="113717" name="Text Box 53">
                  <a:extLst>
                    <a:ext uri="{FF2B5EF4-FFF2-40B4-BE49-F238E27FC236}">
                      <a16:creationId xmlns:a16="http://schemas.microsoft.com/office/drawing/2014/main" id="{11773AD7-8FB5-4FAD-BE70-FE688AE2D9C7}"/>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a:t>
                  </a:r>
                </a:p>
              </p:txBody>
            </p:sp>
            <p:grpSp>
              <p:nvGrpSpPr>
                <p:cNvPr id="113718" name="Group 54">
                  <a:extLst>
                    <a:ext uri="{FF2B5EF4-FFF2-40B4-BE49-F238E27FC236}">
                      <a16:creationId xmlns:a16="http://schemas.microsoft.com/office/drawing/2014/main" id="{CFD7FC27-285D-4547-9D28-96FAFBCC9CFC}"/>
                    </a:ext>
                  </a:extLst>
                </p:cNvPr>
                <p:cNvGrpSpPr>
                  <a:grpSpLocks/>
                </p:cNvGrpSpPr>
                <p:nvPr/>
              </p:nvGrpSpPr>
              <p:grpSpPr bwMode="auto">
                <a:xfrm>
                  <a:off x="6296" y="5298"/>
                  <a:ext cx="1296" cy="474"/>
                  <a:chOff x="6296" y="5298"/>
                  <a:chExt cx="1296" cy="474"/>
                </a:xfrm>
              </p:grpSpPr>
              <p:grpSp>
                <p:nvGrpSpPr>
                  <p:cNvPr id="113719" name="Group 55">
                    <a:extLst>
                      <a:ext uri="{FF2B5EF4-FFF2-40B4-BE49-F238E27FC236}">
                        <a16:creationId xmlns:a16="http://schemas.microsoft.com/office/drawing/2014/main" id="{1EACAFC8-B931-467A-A902-2DF68F336E2E}"/>
                      </a:ext>
                    </a:extLst>
                  </p:cNvPr>
                  <p:cNvGrpSpPr>
                    <a:grpSpLocks/>
                  </p:cNvGrpSpPr>
                  <p:nvPr/>
                </p:nvGrpSpPr>
                <p:grpSpPr bwMode="auto">
                  <a:xfrm>
                    <a:off x="6393" y="5355"/>
                    <a:ext cx="1026" cy="300"/>
                    <a:chOff x="4740" y="5985"/>
                    <a:chExt cx="1026" cy="300"/>
                  </a:xfrm>
                </p:grpSpPr>
                <p:sp>
                  <p:nvSpPr>
                    <p:cNvPr id="113720" name="Rectangle 56">
                      <a:extLst>
                        <a:ext uri="{FF2B5EF4-FFF2-40B4-BE49-F238E27FC236}">
                          <a16:creationId xmlns:a16="http://schemas.microsoft.com/office/drawing/2014/main" id="{507AAC1F-D4BB-47F0-82FA-EA9AEF60352D}"/>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21" name="Rectangle 57">
                      <a:extLst>
                        <a:ext uri="{FF2B5EF4-FFF2-40B4-BE49-F238E27FC236}">
                          <a16:creationId xmlns:a16="http://schemas.microsoft.com/office/drawing/2014/main" id="{82896DF7-32CB-4772-86FE-41914383D592}"/>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22" name="Rectangle 58">
                      <a:extLst>
                        <a:ext uri="{FF2B5EF4-FFF2-40B4-BE49-F238E27FC236}">
                          <a16:creationId xmlns:a16="http://schemas.microsoft.com/office/drawing/2014/main" id="{7CD57218-9BA2-4B96-8D1A-DAB7020D139E}"/>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23" name="Group 59">
                    <a:extLst>
                      <a:ext uri="{FF2B5EF4-FFF2-40B4-BE49-F238E27FC236}">
                        <a16:creationId xmlns:a16="http://schemas.microsoft.com/office/drawing/2014/main" id="{A809E46E-4FCE-4760-B8D7-A6381C7955DB}"/>
                      </a:ext>
                    </a:extLst>
                  </p:cNvPr>
                  <p:cNvGrpSpPr>
                    <a:grpSpLocks/>
                  </p:cNvGrpSpPr>
                  <p:nvPr/>
                </p:nvGrpSpPr>
                <p:grpSpPr bwMode="auto">
                  <a:xfrm>
                    <a:off x="6296" y="5298"/>
                    <a:ext cx="1296" cy="474"/>
                    <a:chOff x="6296" y="5298"/>
                    <a:chExt cx="1296" cy="474"/>
                  </a:xfrm>
                </p:grpSpPr>
                <p:sp>
                  <p:nvSpPr>
                    <p:cNvPr id="113724" name="Text Box 60">
                      <a:extLst>
                        <a:ext uri="{FF2B5EF4-FFF2-40B4-BE49-F238E27FC236}">
                          <a16:creationId xmlns:a16="http://schemas.microsoft.com/office/drawing/2014/main" id="{60725F7A-C04D-4F24-9A2C-A2798AB12207}"/>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sp>
                  <p:nvSpPr>
                    <p:cNvPr id="113725" name="Text Box 61">
                      <a:extLst>
                        <a:ext uri="{FF2B5EF4-FFF2-40B4-BE49-F238E27FC236}">
                          <a16:creationId xmlns:a16="http://schemas.microsoft.com/office/drawing/2014/main" id="{E7CBFC5D-A402-41F0-9AA9-AD81F6F2F449}"/>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nvGrpSpPr>
              <p:cNvPr id="113726" name="Group 62">
                <a:extLst>
                  <a:ext uri="{FF2B5EF4-FFF2-40B4-BE49-F238E27FC236}">
                    <a16:creationId xmlns:a16="http://schemas.microsoft.com/office/drawing/2014/main" id="{BF27A6F9-07EA-4622-B01F-61CD679B5D16}"/>
                  </a:ext>
                </a:extLst>
              </p:cNvPr>
              <p:cNvGrpSpPr>
                <a:grpSpLocks/>
              </p:cNvGrpSpPr>
              <p:nvPr/>
            </p:nvGrpSpPr>
            <p:grpSpPr bwMode="auto">
              <a:xfrm>
                <a:off x="1322" y="5979"/>
                <a:ext cx="1296" cy="498"/>
                <a:chOff x="6296" y="5274"/>
                <a:chExt cx="1296" cy="498"/>
              </a:xfrm>
            </p:grpSpPr>
            <p:sp>
              <p:nvSpPr>
                <p:cNvPr id="113727" name="Text Box 63">
                  <a:extLst>
                    <a:ext uri="{FF2B5EF4-FFF2-40B4-BE49-F238E27FC236}">
                      <a16:creationId xmlns:a16="http://schemas.microsoft.com/office/drawing/2014/main" id="{7C5C22AF-53FB-45D6-9A46-963981581021}"/>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B</a:t>
                  </a:r>
                </a:p>
              </p:txBody>
            </p:sp>
            <p:grpSp>
              <p:nvGrpSpPr>
                <p:cNvPr id="113728" name="Group 64">
                  <a:extLst>
                    <a:ext uri="{FF2B5EF4-FFF2-40B4-BE49-F238E27FC236}">
                      <a16:creationId xmlns:a16="http://schemas.microsoft.com/office/drawing/2014/main" id="{E32255CC-6C27-4F3D-8A34-61EB596D68E4}"/>
                    </a:ext>
                  </a:extLst>
                </p:cNvPr>
                <p:cNvGrpSpPr>
                  <a:grpSpLocks/>
                </p:cNvGrpSpPr>
                <p:nvPr/>
              </p:nvGrpSpPr>
              <p:grpSpPr bwMode="auto">
                <a:xfrm>
                  <a:off x="6296" y="5298"/>
                  <a:ext cx="1296" cy="474"/>
                  <a:chOff x="6296" y="5298"/>
                  <a:chExt cx="1296" cy="474"/>
                </a:xfrm>
              </p:grpSpPr>
              <p:grpSp>
                <p:nvGrpSpPr>
                  <p:cNvPr id="113729" name="Group 65">
                    <a:extLst>
                      <a:ext uri="{FF2B5EF4-FFF2-40B4-BE49-F238E27FC236}">
                        <a16:creationId xmlns:a16="http://schemas.microsoft.com/office/drawing/2014/main" id="{7F970D2F-C471-4014-BE96-4AF05B1413D5}"/>
                      </a:ext>
                    </a:extLst>
                  </p:cNvPr>
                  <p:cNvGrpSpPr>
                    <a:grpSpLocks/>
                  </p:cNvGrpSpPr>
                  <p:nvPr/>
                </p:nvGrpSpPr>
                <p:grpSpPr bwMode="auto">
                  <a:xfrm>
                    <a:off x="6393" y="5355"/>
                    <a:ext cx="1026" cy="300"/>
                    <a:chOff x="4740" y="5985"/>
                    <a:chExt cx="1026" cy="300"/>
                  </a:xfrm>
                </p:grpSpPr>
                <p:sp>
                  <p:nvSpPr>
                    <p:cNvPr id="113730" name="Rectangle 66">
                      <a:extLst>
                        <a:ext uri="{FF2B5EF4-FFF2-40B4-BE49-F238E27FC236}">
                          <a16:creationId xmlns:a16="http://schemas.microsoft.com/office/drawing/2014/main" id="{ED5E5505-31F5-410D-9A5C-AA7B335C650E}"/>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31" name="Rectangle 67">
                      <a:extLst>
                        <a:ext uri="{FF2B5EF4-FFF2-40B4-BE49-F238E27FC236}">
                          <a16:creationId xmlns:a16="http://schemas.microsoft.com/office/drawing/2014/main" id="{53807C83-4359-48F4-A6F7-C47D187438FE}"/>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32" name="Rectangle 68">
                      <a:extLst>
                        <a:ext uri="{FF2B5EF4-FFF2-40B4-BE49-F238E27FC236}">
                          <a16:creationId xmlns:a16="http://schemas.microsoft.com/office/drawing/2014/main" id="{FBC9AE06-1076-4E06-9C3C-CBCA2B1BF110}"/>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33" name="Group 69">
                    <a:extLst>
                      <a:ext uri="{FF2B5EF4-FFF2-40B4-BE49-F238E27FC236}">
                        <a16:creationId xmlns:a16="http://schemas.microsoft.com/office/drawing/2014/main" id="{0262856E-5C7B-469B-BF15-DC5876C1F1BA}"/>
                      </a:ext>
                    </a:extLst>
                  </p:cNvPr>
                  <p:cNvGrpSpPr>
                    <a:grpSpLocks/>
                  </p:cNvGrpSpPr>
                  <p:nvPr/>
                </p:nvGrpSpPr>
                <p:grpSpPr bwMode="auto">
                  <a:xfrm>
                    <a:off x="6296" y="5298"/>
                    <a:ext cx="1296" cy="474"/>
                    <a:chOff x="6296" y="5298"/>
                    <a:chExt cx="1296" cy="474"/>
                  </a:xfrm>
                </p:grpSpPr>
                <p:sp>
                  <p:nvSpPr>
                    <p:cNvPr id="113734" name="Text Box 70">
                      <a:extLst>
                        <a:ext uri="{FF2B5EF4-FFF2-40B4-BE49-F238E27FC236}">
                          <a16:creationId xmlns:a16="http://schemas.microsoft.com/office/drawing/2014/main" id="{D8A4B954-8755-4422-A074-0070EEB1AD7A}"/>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735" name="Text Box 71">
                      <a:extLst>
                        <a:ext uri="{FF2B5EF4-FFF2-40B4-BE49-F238E27FC236}">
                          <a16:creationId xmlns:a16="http://schemas.microsoft.com/office/drawing/2014/main" id="{F7108108-BAF4-4482-98F7-BE8A012DAB03}"/>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grpSp>
            </p:grpSp>
          </p:grpSp>
          <p:grpSp>
            <p:nvGrpSpPr>
              <p:cNvPr id="113736" name="Group 72">
                <a:extLst>
                  <a:ext uri="{FF2B5EF4-FFF2-40B4-BE49-F238E27FC236}">
                    <a16:creationId xmlns:a16="http://schemas.microsoft.com/office/drawing/2014/main" id="{05D91543-7865-41C3-B844-644C9C95B5FF}"/>
                  </a:ext>
                </a:extLst>
              </p:cNvPr>
              <p:cNvGrpSpPr>
                <a:grpSpLocks/>
              </p:cNvGrpSpPr>
              <p:nvPr/>
            </p:nvGrpSpPr>
            <p:grpSpPr bwMode="auto">
              <a:xfrm>
                <a:off x="2652" y="5979"/>
                <a:ext cx="1296" cy="498"/>
                <a:chOff x="6296" y="5274"/>
                <a:chExt cx="1296" cy="498"/>
              </a:xfrm>
            </p:grpSpPr>
            <p:sp>
              <p:nvSpPr>
                <p:cNvPr id="113737" name="Text Box 73">
                  <a:extLst>
                    <a:ext uri="{FF2B5EF4-FFF2-40B4-BE49-F238E27FC236}">
                      <a16:creationId xmlns:a16="http://schemas.microsoft.com/office/drawing/2014/main" id="{9F7D7F7B-0ACA-43BD-87AF-644E13E4F140}"/>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a:t>
                  </a:r>
                </a:p>
              </p:txBody>
            </p:sp>
            <p:grpSp>
              <p:nvGrpSpPr>
                <p:cNvPr id="113738" name="Group 74">
                  <a:extLst>
                    <a:ext uri="{FF2B5EF4-FFF2-40B4-BE49-F238E27FC236}">
                      <a16:creationId xmlns:a16="http://schemas.microsoft.com/office/drawing/2014/main" id="{F5D04059-939A-4F3C-8A66-B94026280FBB}"/>
                    </a:ext>
                  </a:extLst>
                </p:cNvPr>
                <p:cNvGrpSpPr>
                  <a:grpSpLocks/>
                </p:cNvGrpSpPr>
                <p:nvPr/>
              </p:nvGrpSpPr>
              <p:grpSpPr bwMode="auto">
                <a:xfrm>
                  <a:off x="6296" y="5298"/>
                  <a:ext cx="1296" cy="474"/>
                  <a:chOff x="6296" y="5298"/>
                  <a:chExt cx="1296" cy="474"/>
                </a:xfrm>
              </p:grpSpPr>
              <p:grpSp>
                <p:nvGrpSpPr>
                  <p:cNvPr id="113739" name="Group 75">
                    <a:extLst>
                      <a:ext uri="{FF2B5EF4-FFF2-40B4-BE49-F238E27FC236}">
                        <a16:creationId xmlns:a16="http://schemas.microsoft.com/office/drawing/2014/main" id="{4D9F2E46-EE01-48BB-96ED-0A6BC64F627B}"/>
                      </a:ext>
                    </a:extLst>
                  </p:cNvPr>
                  <p:cNvGrpSpPr>
                    <a:grpSpLocks/>
                  </p:cNvGrpSpPr>
                  <p:nvPr/>
                </p:nvGrpSpPr>
                <p:grpSpPr bwMode="auto">
                  <a:xfrm>
                    <a:off x="6393" y="5355"/>
                    <a:ext cx="1026" cy="300"/>
                    <a:chOff x="4740" y="5985"/>
                    <a:chExt cx="1026" cy="300"/>
                  </a:xfrm>
                </p:grpSpPr>
                <p:sp>
                  <p:nvSpPr>
                    <p:cNvPr id="113740" name="Rectangle 76">
                      <a:extLst>
                        <a:ext uri="{FF2B5EF4-FFF2-40B4-BE49-F238E27FC236}">
                          <a16:creationId xmlns:a16="http://schemas.microsoft.com/office/drawing/2014/main" id="{7083048A-0F15-4745-9BE9-634D1D57EB2E}"/>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41" name="Rectangle 77">
                      <a:extLst>
                        <a:ext uri="{FF2B5EF4-FFF2-40B4-BE49-F238E27FC236}">
                          <a16:creationId xmlns:a16="http://schemas.microsoft.com/office/drawing/2014/main" id="{D400AFC8-470F-4E9A-A6BF-4E1FC50E4AED}"/>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42" name="Rectangle 78">
                      <a:extLst>
                        <a:ext uri="{FF2B5EF4-FFF2-40B4-BE49-F238E27FC236}">
                          <a16:creationId xmlns:a16="http://schemas.microsoft.com/office/drawing/2014/main" id="{DEA36D72-02E9-48D5-B64C-B710422E66CF}"/>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43" name="Group 79">
                    <a:extLst>
                      <a:ext uri="{FF2B5EF4-FFF2-40B4-BE49-F238E27FC236}">
                        <a16:creationId xmlns:a16="http://schemas.microsoft.com/office/drawing/2014/main" id="{3919881F-413D-441F-8FC0-1B2DB3FD672C}"/>
                      </a:ext>
                    </a:extLst>
                  </p:cNvPr>
                  <p:cNvGrpSpPr>
                    <a:grpSpLocks/>
                  </p:cNvGrpSpPr>
                  <p:nvPr/>
                </p:nvGrpSpPr>
                <p:grpSpPr bwMode="auto">
                  <a:xfrm>
                    <a:off x="6296" y="5298"/>
                    <a:ext cx="1296" cy="474"/>
                    <a:chOff x="6296" y="5298"/>
                    <a:chExt cx="1296" cy="474"/>
                  </a:xfrm>
                </p:grpSpPr>
                <p:sp>
                  <p:nvSpPr>
                    <p:cNvPr id="113744" name="Text Box 80">
                      <a:extLst>
                        <a:ext uri="{FF2B5EF4-FFF2-40B4-BE49-F238E27FC236}">
                          <a16:creationId xmlns:a16="http://schemas.microsoft.com/office/drawing/2014/main" id="{D155AE85-6E36-4132-93B2-EEF8CA922724}"/>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sp>
                  <p:nvSpPr>
                    <p:cNvPr id="113745" name="Text Box 81">
                      <a:extLst>
                        <a:ext uri="{FF2B5EF4-FFF2-40B4-BE49-F238E27FC236}">
                          <a16:creationId xmlns:a16="http://schemas.microsoft.com/office/drawing/2014/main" id="{1E125E85-D46C-406F-875D-A4AB83BDFC84}"/>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grpSp>
            </p:grpSp>
          </p:grpSp>
          <p:grpSp>
            <p:nvGrpSpPr>
              <p:cNvPr id="113746" name="Group 82">
                <a:extLst>
                  <a:ext uri="{FF2B5EF4-FFF2-40B4-BE49-F238E27FC236}">
                    <a16:creationId xmlns:a16="http://schemas.microsoft.com/office/drawing/2014/main" id="{B26266AF-E011-44B9-BF6A-AB2A4F81D21B}"/>
                  </a:ext>
                </a:extLst>
              </p:cNvPr>
              <p:cNvGrpSpPr>
                <a:grpSpLocks/>
              </p:cNvGrpSpPr>
              <p:nvPr/>
            </p:nvGrpSpPr>
            <p:grpSpPr bwMode="auto">
              <a:xfrm>
                <a:off x="4002" y="5979"/>
                <a:ext cx="1296" cy="498"/>
                <a:chOff x="6296" y="5274"/>
                <a:chExt cx="1296" cy="498"/>
              </a:xfrm>
            </p:grpSpPr>
            <p:sp>
              <p:nvSpPr>
                <p:cNvPr id="113747" name="Text Box 83">
                  <a:extLst>
                    <a:ext uri="{FF2B5EF4-FFF2-40B4-BE49-F238E27FC236}">
                      <a16:creationId xmlns:a16="http://schemas.microsoft.com/office/drawing/2014/main" id="{F02F1222-1A7F-46C8-A94B-6161845AF49C}"/>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E</a:t>
                  </a:r>
                </a:p>
              </p:txBody>
            </p:sp>
            <p:grpSp>
              <p:nvGrpSpPr>
                <p:cNvPr id="113748" name="Group 84">
                  <a:extLst>
                    <a:ext uri="{FF2B5EF4-FFF2-40B4-BE49-F238E27FC236}">
                      <a16:creationId xmlns:a16="http://schemas.microsoft.com/office/drawing/2014/main" id="{927C6C06-4F1A-4142-964E-47E6335B6394}"/>
                    </a:ext>
                  </a:extLst>
                </p:cNvPr>
                <p:cNvGrpSpPr>
                  <a:grpSpLocks/>
                </p:cNvGrpSpPr>
                <p:nvPr/>
              </p:nvGrpSpPr>
              <p:grpSpPr bwMode="auto">
                <a:xfrm>
                  <a:off x="6296" y="5298"/>
                  <a:ext cx="1296" cy="474"/>
                  <a:chOff x="6296" y="5298"/>
                  <a:chExt cx="1296" cy="474"/>
                </a:xfrm>
              </p:grpSpPr>
              <p:grpSp>
                <p:nvGrpSpPr>
                  <p:cNvPr id="113749" name="Group 85">
                    <a:extLst>
                      <a:ext uri="{FF2B5EF4-FFF2-40B4-BE49-F238E27FC236}">
                        <a16:creationId xmlns:a16="http://schemas.microsoft.com/office/drawing/2014/main" id="{28C1F2C8-18DA-4B00-9559-613C35F2E611}"/>
                      </a:ext>
                    </a:extLst>
                  </p:cNvPr>
                  <p:cNvGrpSpPr>
                    <a:grpSpLocks/>
                  </p:cNvGrpSpPr>
                  <p:nvPr/>
                </p:nvGrpSpPr>
                <p:grpSpPr bwMode="auto">
                  <a:xfrm>
                    <a:off x="6393" y="5355"/>
                    <a:ext cx="1026" cy="300"/>
                    <a:chOff x="4740" y="5985"/>
                    <a:chExt cx="1026" cy="300"/>
                  </a:xfrm>
                </p:grpSpPr>
                <p:sp>
                  <p:nvSpPr>
                    <p:cNvPr id="113750" name="Rectangle 86">
                      <a:extLst>
                        <a:ext uri="{FF2B5EF4-FFF2-40B4-BE49-F238E27FC236}">
                          <a16:creationId xmlns:a16="http://schemas.microsoft.com/office/drawing/2014/main" id="{4ABAD9CB-2723-4369-8172-868D1CB9C7F2}"/>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51" name="Rectangle 87">
                      <a:extLst>
                        <a:ext uri="{FF2B5EF4-FFF2-40B4-BE49-F238E27FC236}">
                          <a16:creationId xmlns:a16="http://schemas.microsoft.com/office/drawing/2014/main" id="{785666B1-9D0E-4BC9-83BA-C090715C83DE}"/>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52" name="Rectangle 88">
                      <a:extLst>
                        <a:ext uri="{FF2B5EF4-FFF2-40B4-BE49-F238E27FC236}">
                          <a16:creationId xmlns:a16="http://schemas.microsoft.com/office/drawing/2014/main" id="{EF3B3CC7-AD03-46A4-9140-CF88DA3D5F9A}"/>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53" name="Group 89">
                    <a:extLst>
                      <a:ext uri="{FF2B5EF4-FFF2-40B4-BE49-F238E27FC236}">
                        <a16:creationId xmlns:a16="http://schemas.microsoft.com/office/drawing/2014/main" id="{10479512-DF53-4F2B-864B-F630D835BE54}"/>
                      </a:ext>
                    </a:extLst>
                  </p:cNvPr>
                  <p:cNvGrpSpPr>
                    <a:grpSpLocks/>
                  </p:cNvGrpSpPr>
                  <p:nvPr/>
                </p:nvGrpSpPr>
                <p:grpSpPr bwMode="auto">
                  <a:xfrm>
                    <a:off x="6296" y="5298"/>
                    <a:ext cx="1296" cy="474"/>
                    <a:chOff x="6296" y="5298"/>
                    <a:chExt cx="1296" cy="474"/>
                  </a:xfrm>
                </p:grpSpPr>
                <p:sp>
                  <p:nvSpPr>
                    <p:cNvPr id="113754" name="Text Box 90">
                      <a:extLst>
                        <a:ext uri="{FF2B5EF4-FFF2-40B4-BE49-F238E27FC236}">
                          <a16:creationId xmlns:a16="http://schemas.microsoft.com/office/drawing/2014/main" id="{3508C120-8070-4572-B6C6-30C96EE419FF}"/>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755" name="Text Box 91">
                      <a:extLst>
                        <a:ext uri="{FF2B5EF4-FFF2-40B4-BE49-F238E27FC236}">
                          <a16:creationId xmlns:a16="http://schemas.microsoft.com/office/drawing/2014/main" id="{4951448B-BF12-43EE-A1A8-D34A5B1C4F23}"/>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nvGrpSpPr>
              <p:cNvPr id="113756" name="Group 92">
                <a:extLst>
                  <a:ext uri="{FF2B5EF4-FFF2-40B4-BE49-F238E27FC236}">
                    <a16:creationId xmlns:a16="http://schemas.microsoft.com/office/drawing/2014/main" id="{2D70F5E2-C702-4BBD-ABEF-D24B6735FB75}"/>
                  </a:ext>
                </a:extLst>
              </p:cNvPr>
              <p:cNvGrpSpPr>
                <a:grpSpLocks/>
              </p:cNvGrpSpPr>
              <p:nvPr/>
            </p:nvGrpSpPr>
            <p:grpSpPr bwMode="auto">
              <a:xfrm>
                <a:off x="2682" y="6699"/>
                <a:ext cx="1296" cy="498"/>
                <a:chOff x="6296" y="5274"/>
                <a:chExt cx="1296" cy="498"/>
              </a:xfrm>
            </p:grpSpPr>
            <p:sp>
              <p:nvSpPr>
                <p:cNvPr id="113757" name="Text Box 93">
                  <a:extLst>
                    <a:ext uri="{FF2B5EF4-FFF2-40B4-BE49-F238E27FC236}">
                      <a16:creationId xmlns:a16="http://schemas.microsoft.com/office/drawing/2014/main" id="{01AD5EEB-3EF1-4637-A11C-3DC57912D4F9}"/>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D</a:t>
                  </a:r>
                </a:p>
              </p:txBody>
            </p:sp>
            <p:grpSp>
              <p:nvGrpSpPr>
                <p:cNvPr id="113758" name="Group 94">
                  <a:extLst>
                    <a:ext uri="{FF2B5EF4-FFF2-40B4-BE49-F238E27FC236}">
                      <a16:creationId xmlns:a16="http://schemas.microsoft.com/office/drawing/2014/main" id="{E7D4FD10-427A-4F0E-8F9D-EC80AB3C90A9}"/>
                    </a:ext>
                  </a:extLst>
                </p:cNvPr>
                <p:cNvGrpSpPr>
                  <a:grpSpLocks/>
                </p:cNvGrpSpPr>
                <p:nvPr/>
              </p:nvGrpSpPr>
              <p:grpSpPr bwMode="auto">
                <a:xfrm>
                  <a:off x="6296" y="5298"/>
                  <a:ext cx="1296" cy="474"/>
                  <a:chOff x="6296" y="5298"/>
                  <a:chExt cx="1296" cy="474"/>
                </a:xfrm>
              </p:grpSpPr>
              <p:grpSp>
                <p:nvGrpSpPr>
                  <p:cNvPr id="113759" name="Group 95">
                    <a:extLst>
                      <a:ext uri="{FF2B5EF4-FFF2-40B4-BE49-F238E27FC236}">
                        <a16:creationId xmlns:a16="http://schemas.microsoft.com/office/drawing/2014/main" id="{74C02D71-8D3E-4512-96B5-0D9AE364467A}"/>
                      </a:ext>
                    </a:extLst>
                  </p:cNvPr>
                  <p:cNvGrpSpPr>
                    <a:grpSpLocks/>
                  </p:cNvGrpSpPr>
                  <p:nvPr/>
                </p:nvGrpSpPr>
                <p:grpSpPr bwMode="auto">
                  <a:xfrm>
                    <a:off x="6393" y="5355"/>
                    <a:ext cx="1026" cy="300"/>
                    <a:chOff x="4740" y="5985"/>
                    <a:chExt cx="1026" cy="300"/>
                  </a:xfrm>
                </p:grpSpPr>
                <p:sp>
                  <p:nvSpPr>
                    <p:cNvPr id="113760" name="Rectangle 96">
                      <a:extLst>
                        <a:ext uri="{FF2B5EF4-FFF2-40B4-BE49-F238E27FC236}">
                          <a16:creationId xmlns:a16="http://schemas.microsoft.com/office/drawing/2014/main" id="{42BED0D1-10C5-41F8-B1DE-346A5CFF4081}"/>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61" name="Rectangle 97">
                      <a:extLst>
                        <a:ext uri="{FF2B5EF4-FFF2-40B4-BE49-F238E27FC236}">
                          <a16:creationId xmlns:a16="http://schemas.microsoft.com/office/drawing/2014/main" id="{EAB2871B-9B15-4D36-BCEC-A19046366565}"/>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62" name="Rectangle 98">
                      <a:extLst>
                        <a:ext uri="{FF2B5EF4-FFF2-40B4-BE49-F238E27FC236}">
                          <a16:creationId xmlns:a16="http://schemas.microsoft.com/office/drawing/2014/main" id="{FE83FBD7-CC2A-44B8-AD71-30EDF9E05C9D}"/>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63" name="Group 99">
                    <a:extLst>
                      <a:ext uri="{FF2B5EF4-FFF2-40B4-BE49-F238E27FC236}">
                        <a16:creationId xmlns:a16="http://schemas.microsoft.com/office/drawing/2014/main" id="{64EA9715-F40E-4E4F-B57E-CDF4CCE3952E}"/>
                      </a:ext>
                    </a:extLst>
                  </p:cNvPr>
                  <p:cNvGrpSpPr>
                    <a:grpSpLocks/>
                  </p:cNvGrpSpPr>
                  <p:nvPr/>
                </p:nvGrpSpPr>
                <p:grpSpPr bwMode="auto">
                  <a:xfrm>
                    <a:off x="6296" y="5298"/>
                    <a:ext cx="1296" cy="474"/>
                    <a:chOff x="6296" y="5298"/>
                    <a:chExt cx="1296" cy="474"/>
                  </a:xfrm>
                </p:grpSpPr>
                <p:sp>
                  <p:nvSpPr>
                    <p:cNvPr id="113764" name="Text Box 100">
                      <a:extLst>
                        <a:ext uri="{FF2B5EF4-FFF2-40B4-BE49-F238E27FC236}">
                          <a16:creationId xmlns:a16="http://schemas.microsoft.com/office/drawing/2014/main" id="{07551B71-81D8-4C54-A3EC-D3B3AB77041D}"/>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765" name="Text Box 101">
                      <a:extLst>
                        <a:ext uri="{FF2B5EF4-FFF2-40B4-BE49-F238E27FC236}">
                          <a16:creationId xmlns:a16="http://schemas.microsoft.com/office/drawing/2014/main" id="{CE234359-3D88-49AF-B7EC-FDD9031C73E5}"/>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grpSp>
          <p:nvGrpSpPr>
            <p:cNvPr id="113766" name="Group 102">
              <a:extLst>
                <a:ext uri="{FF2B5EF4-FFF2-40B4-BE49-F238E27FC236}">
                  <a16:creationId xmlns:a16="http://schemas.microsoft.com/office/drawing/2014/main" id="{B84CDB72-9104-409F-8E46-89AC35103EB6}"/>
                </a:ext>
              </a:extLst>
            </p:cNvPr>
            <p:cNvGrpSpPr>
              <a:grpSpLocks/>
            </p:cNvGrpSpPr>
            <p:nvPr/>
          </p:nvGrpSpPr>
          <p:grpSpPr bwMode="auto">
            <a:xfrm>
              <a:off x="6960" y="4299"/>
              <a:ext cx="2768" cy="2418"/>
              <a:chOff x="7002" y="5034"/>
              <a:chExt cx="2768" cy="2418"/>
            </a:xfrm>
          </p:grpSpPr>
          <p:grpSp>
            <p:nvGrpSpPr>
              <p:cNvPr id="113767" name="Group 103">
                <a:extLst>
                  <a:ext uri="{FF2B5EF4-FFF2-40B4-BE49-F238E27FC236}">
                    <a16:creationId xmlns:a16="http://schemas.microsoft.com/office/drawing/2014/main" id="{CBBF9900-33E5-4A52-A0F3-2090F562844A}"/>
                  </a:ext>
                </a:extLst>
              </p:cNvPr>
              <p:cNvGrpSpPr>
                <a:grpSpLocks/>
              </p:cNvGrpSpPr>
              <p:nvPr/>
            </p:nvGrpSpPr>
            <p:grpSpPr bwMode="auto">
              <a:xfrm>
                <a:off x="7062" y="6939"/>
                <a:ext cx="1296" cy="498"/>
                <a:chOff x="6296" y="5274"/>
                <a:chExt cx="1296" cy="498"/>
              </a:xfrm>
            </p:grpSpPr>
            <p:sp>
              <p:nvSpPr>
                <p:cNvPr id="113768" name="Text Box 104">
                  <a:extLst>
                    <a:ext uri="{FF2B5EF4-FFF2-40B4-BE49-F238E27FC236}">
                      <a16:creationId xmlns:a16="http://schemas.microsoft.com/office/drawing/2014/main" id="{D9AF2024-722B-4152-8613-023FDDDB3E6F}"/>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D</a:t>
                  </a:r>
                </a:p>
              </p:txBody>
            </p:sp>
            <p:grpSp>
              <p:nvGrpSpPr>
                <p:cNvPr id="113769" name="Group 105">
                  <a:extLst>
                    <a:ext uri="{FF2B5EF4-FFF2-40B4-BE49-F238E27FC236}">
                      <a16:creationId xmlns:a16="http://schemas.microsoft.com/office/drawing/2014/main" id="{20FF008C-B428-4D71-9CC5-F510B7C55EC3}"/>
                    </a:ext>
                  </a:extLst>
                </p:cNvPr>
                <p:cNvGrpSpPr>
                  <a:grpSpLocks/>
                </p:cNvGrpSpPr>
                <p:nvPr/>
              </p:nvGrpSpPr>
              <p:grpSpPr bwMode="auto">
                <a:xfrm>
                  <a:off x="6296" y="5298"/>
                  <a:ext cx="1296" cy="474"/>
                  <a:chOff x="6296" y="5298"/>
                  <a:chExt cx="1296" cy="474"/>
                </a:xfrm>
              </p:grpSpPr>
              <p:grpSp>
                <p:nvGrpSpPr>
                  <p:cNvPr id="113770" name="Group 106">
                    <a:extLst>
                      <a:ext uri="{FF2B5EF4-FFF2-40B4-BE49-F238E27FC236}">
                        <a16:creationId xmlns:a16="http://schemas.microsoft.com/office/drawing/2014/main" id="{72DFC5D8-DEE0-4350-89CA-7DDD0237510B}"/>
                      </a:ext>
                    </a:extLst>
                  </p:cNvPr>
                  <p:cNvGrpSpPr>
                    <a:grpSpLocks/>
                  </p:cNvGrpSpPr>
                  <p:nvPr/>
                </p:nvGrpSpPr>
                <p:grpSpPr bwMode="auto">
                  <a:xfrm>
                    <a:off x="6393" y="5355"/>
                    <a:ext cx="1026" cy="300"/>
                    <a:chOff x="4740" y="5985"/>
                    <a:chExt cx="1026" cy="300"/>
                  </a:xfrm>
                </p:grpSpPr>
                <p:sp>
                  <p:nvSpPr>
                    <p:cNvPr id="113771" name="Rectangle 107">
                      <a:extLst>
                        <a:ext uri="{FF2B5EF4-FFF2-40B4-BE49-F238E27FC236}">
                          <a16:creationId xmlns:a16="http://schemas.microsoft.com/office/drawing/2014/main" id="{4DFC54C3-6645-4923-9622-37C4BF4F8298}"/>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72" name="Rectangle 108">
                      <a:extLst>
                        <a:ext uri="{FF2B5EF4-FFF2-40B4-BE49-F238E27FC236}">
                          <a16:creationId xmlns:a16="http://schemas.microsoft.com/office/drawing/2014/main" id="{7EE2F790-9E91-4E8C-8E93-12764B957E8F}"/>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73" name="Rectangle 109">
                      <a:extLst>
                        <a:ext uri="{FF2B5EF4-FFF2-40B4-BE49-F238E27FC236}">
                          <a16:creationId xmlns:a16="http://schemas.microsoft.com/office/drawing/2014/main" id="{F517B002-ABFF-45B5-BD1B-96087791FEFE}"/>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74" name="Group 110">
                    <a:extLst>
                      <a:ext uri="{FF2B5EF4-FFF2-40B4-BE49-F238E27FC236}">
                        <a16:creationId xmlns:a16="http://schemas.microsoft.com/office/drawing/2014/main" id="{FFB93389-5760-4077-A5AF-3C9006576C8D}"/>
                      </a:ext>
                    </a:extLst>
                  </p:cNvPr>
                  <p:cNvGrpSpPr>
                    <a:grpSpLocks/>
                  </p:cNvGrpSpPr>
                  <p:nvPr/>
                </p:nvGrpSpPr>
                <p:grpSpPr bwMode="auto">
                  <a:xfrm>
                    <a:off x="6296" y="5298"/>
                    <a:ext cx="1296" cy="474"/>
                    <a:chOff x="6296" y="5298"/>
                    <a:chExt cx="1296" cy="474"/>
                  </a:xfrm>
                </p:grpSpPr>
                <p:sp>
                  <p:nvSpPr>
                    <p:cNvPr id="113775" name="Text Box 111">
                      <a:extLst>
                        <a:ext uri="{FF2B5EF4-FFF2-40B4-BE49-F238E27FC236}">
                          <a16:creationId xmlns:a16="http://schemas.microsoft.com/office/drawing/2014/main" id="{1CF9917A-4B7B-4F1B-8100-9AB78C471C7C}"/>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776" name="Text Box 112">
                      <a:extLst>
                        <a:ext uri="{FF2B5EF4-FFF2-40B4-BE49-F238E27FC236}">
                          <a16:creationId xmlns:a16="http://schemas.microsoft.com/office/drawing/2014/main" id="{D035AE1E-C5A2-4489-B4AD-229679B6CF0E}"/>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nvGrpSpPr>
              <p:cNvPr id="113777" name="Group 113">
                <a:extLst>
                  <a:ext uri="{FF2B5EF4-FFF2-40B4-BE49-F238E27FC236}">
                    <a16:creationId xmlns:a16="http://schemas.microsoft.com/office/drawing/2014/main" id="{C391384B-91CB-49F6-8241-E94AEE779501}"/>
                  </a:ext>
                </a:extLst>
              </p:cNvPr>
              <p:cNvGrpSpPr>
                <a:grpSpLocks/>
              </p:cNvGrpSpPr>
              <p:nvPr/>
            </p:nvGrpSpPr>
            <p:grpSpPr bwMode="auto">
              <a:xfrm>
                <a:off x="8474" y="6954"/>
                <a:ext cx="1296" cy="498"/>
                <a:chOff x="6296" y="5274"/>
                <a:chExt cx="1296" cy="498"/>
              </a:xfrm>
            </p:grpSpPr>
            <p:sp>
              <p:nvSpPr>
                <p:cNvPr id="113778" name="Text Box 114">
                  <a:extLst>
                    <a:ext uri="{FF2B5EF4-FFF2-40B4-BE49-F238E27FC236}">
                      <a16:creationId xmlns:a16="http://schemas.microsoft.com/office/drawing/2014/main" id="{310D9F91-4F3E-4535-9620-47F1D9ED031B}"/>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E</a:t>
                  </a:r>
                </a:p>
              </p:txBody>
            </p:sp>
            <p:grpSp>
              <p:nvGrpSpPr>
                <p:cNvPr id="113779" name="Group 115">
                  <a:extLst>
                    <a:ext uri="{FF2B5EF4-FFF2-40B4-BE49-F238E27FC236}">
                      <a16:creationId xmlns:a16="http://schemas.microsoft.com/office/drawing/2014/main" id="{F8AA4BE7-F169-40EE-9211-5D98D9F32078}"/>
                    </a:ext>
                  </a:extLst>
                </p:cNvPr>
                <p:cNvGrpSpPr>
                  <a:grpSpLocks/>
                </p:cNvGrpSpPr>
                <p:nvPr/>
              </p:nvGrpSpPr>
              <p:grpSpPr bwMode="auto">
                <a:xfrm>
                  <a:off x="6296" y="5298"/>
                  <a:ext cx="1296" cy="474"/>
                  <a:chOff x="6296" y="5298"/>
                  <a:chExt cx="1296" cy="474"/>
                </a:xfrm>
              </p:grpSpPr>
              <p:grpSp>
                <p:nvGrpSpPr>
                  <p:cNvPr id="113780" name="Group 116">
                    <a:extLst>
                      <a:ext uri="{FF2B5EF4-FFF2-40B4-BE49-F238E27FC236}">
                        <a16:creationId xmlns:a16="http://schemas.microsoft.com/office/drawing/2014/main" id="{FA1C14DD-8538-48B6-87CB-ED01685995A8}"/>
                      </a:ext>
                    </a:extLst>
                  </p:cNvPr>
                  <p:cNvGrpSpPr>
                    <a:grpSpLocks/>
                  </p:cNvGrpSpPr>
                  <p:nvPr/>
                </p:nvGrpSpPr>
                <p:grpSpPr bwMode="auto">
                  <a:xfrm>
                    <a:off x="6393" y="5355"/>
                    <a:ext cx="1026" cy="300"/>
                    <a:chOff x="4740" y="5985"/>
                    <a:chExt cx="1026" cy="300"/>
                  </a:xfrm>
                </p:grpSpPr>
                <p:sp>
                  <p:nvSpPr>
                    <p:cNvPr id="113781" name="Rectangle 117">
                      <a:extLst>
                        <a:ext uri="{FF2B5EF4-FFF2-40B4-BE49-F238E27FC236}">
                          <a16:creationId xmlns:a16="http://schemas.microsoft.com/office/drawing/2014/main" id="{ECBCBE47-FD0C-4D62-B1CD-A52B2379E3EF}"/>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82" name="Rectangle 118">
                      <a:extLst>
                        <a:ext uri="{FF2B5EF4-FFF2-40B4-BE49-F238E27FC236}">
                          <a16:creationId xmlns:a16="http://schemas.microsoft.com/office/drawing/2014/main" id="{766A9511-FCC6-4445-81BA-53A3DB7363FF}"/>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83" name="Rectangle 119">
                      <a:extLst>
                        <a:ext uri="{FF2B5EF4-FFF2-40B4-BE49-F238E27FC236}">
                          <a16:creationId xmlns:a16="http://schemas.microsoft.com/office/drawing/2014/main" id="{FF020C72-EAD2-4A8B-B0E7-BD2CC713CBBD}"/>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84" name="Group 120">
                    <a:extLst>
                      <a:ext uri="{FF2B5EF4-FFF2-40B4-BE49-F238E27FC236}">
                        <a16:creationId xmlns:a16="http://schemas.microsoft.com/office/drawing/2014/main" id="{2E742D5E-3591-4234-BE04-40D020D26DB2}"/>
                      </a:ext>
                    </a:extLst>
                  </p:cNvPr>
                  <p:cNvGrpSpPr>
                    <a:grpSpLocks/>
                  </p:cNvGrpSpPr>
                  <p:nvPr/>
                </p:nvGrpSpPr>
                <p:grpSpPr bwMode="auto">
                  <a:xfrm>
                    <a:off x="6296" y="5298"/>
                    <a:ext cx="1296" cy="474"/>
                    <a:chOff x="6296" y="5298"/>
                    <a:chExt cx="1296" cy="474"/>
                  </a:xfrm>
                </p:grpSpPr>
                <p:sp>
                  <p:nvSpPr>
                    <p:cNvPr id="113785" name="Text Box 121">
                      <a:extLst>
                        <a:ext uri="{FF2B5EF4-FFF2-40B4-BE49-F238E27FC236}">
                          <a16:creationId xmlns:a16="http://schemas.microsoft.com/office/drawing/2014/main" id="{5B63FD4E-E27F-4F84-9C38-E76A1B963500}"/>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786" name="Text Box 122">
                      <a:extLst>
                        <a:ext uri="{FF2B5EF4-FFF2-40B4-BE49-F238E27FC236}">
                          <a16:creationId xmlns:a16="http://schemas.microsoft.com/office/drawing/2014/main" id="{590A9433-816C-4EE4-9AEB-41A10B4AB427}"/>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nvGrpSpPr>
              <p:cNvPr id="113787" name="Group 123">
                <a:extLst>
                  <a:ext uri="{FF2B5EF4-FFF2-40B4-BE49-F238E27FC236}">
                    <a16:creationId xmlns:a16="http://schemas.microsoft.com/office/drawing/2014/main" id="{A612B20F-E15C-4B01-A088-6151B08FA6FD}"/>
                  </a:ext>
                </a:extLst>
              </p:cNvPr>
              <p:cNvGrpSpPr>
                <a:grpSpLocks/>
              </p:cNvGrpSpPr>
              <p:nvPr/>
            </p:nvGrpSpPr>
            <p:grpSpPr bwMode="auto">
              <a:xfrm>
                <a:off x="7722" y="6324"/>
                <a:ext cx="1296" cy="498"/>
                <a:chOff x="6296" y="5274"/>
                <a:chExt cx="1296" cy="498"/>
              </a:xfrm>
            </p:grpSpPr>
            <p:sp>
              <p:nvSpPr>
                <p:cNvPr id="113788" name="Text Box 124">
                  <a:extLst>
                    <a:ext uri="{FF2B5EF4-FFF2-40B4-BE49-F238E27FC236}">
                      <a16:creationId xmlns:a16="http://schemas.microsoft.com/office/drawing/2014/main" id="{E7346F94-B335-4926-AC79-3064E4CC65C1}"/>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C</a:t>
                  </a:r>
                </a:p>
              </p:txBody>
            </p:sp>
            <p:grpSp>
              <p:nvGrpSpPr>
                <p:cNvPr id="113789" name="Group 125">
                  <a:extLst>
                    <a:ext uri="{FF2B5EF4-FFF2-40B4-BE49-F238E27FC236}">
                      <a16:creationId xmlns:a16="http://schemas.microsoft.com/office/drawing/2014/main" id="{97B3A06A-B196-4076-9AF7-EFE36F8BD8E6}"/>
                    </a:ext>
                  </a:extLst>
                </p:cNvPr>
                <p:cNvGrpSpPr>
                  <a:grpSpLocks/>
                </p:cNvGrpSpPr>
                <p:nvPr/>
              </p:nvGrpSpPr>
              <p:grpSpPr bwMode="auto">
                <a:xfrm>
                  <a:off x="6296" y="5298"/>
                  <a:ext cx="1296" cy="474"/>
                  <a:chOff x="6296" y="5298"/>
                  <a:chExt cx="1296" cy="474"/>
                </a:xfrm>
              </p:grpSpPr>
              <p:grpSp>
                <p:nvGrpSpPr>
                  <p:cNvPr id="113790" name="Group 126">
                    <a:extLst>
                      <a:ext uri="{FF2B5EF4-FFF2-40B4-BE49-F238E27FC236}">
                        <a16:creationId xmlns:a16="http://schemas.microsoft.com/office/drawing/2014/main" id="{106356AB-93A9-458C-B6BD-4CE617747211}"/>
                      </a:ext>
                    </a:extLst>
                  </p:cNvPr>
                  <p:cNvGrpSpPr>
                    <a:grpSpLocks/>
                  </p:cNvGrpSpPr>
                  <p:nvPr/>
                </p:nvGrpSpPr>
                <p:grpSpPr bwMode="auto">
                  <a:xfrm>
                    <a:off x="6393" y="5355"/>
                    <a:ext cx="1026" cy="300"/>
                    <a:chOff x="4740" y="5985"/>
                    <a:chExt cx="1026" cy="300"/>
                  </a:xfrm>
                </p:grpSpPr>
                <p:sp>
                  <p:nvSpPr>
                    <p:cNvPr id="113791" name="Rectangle 127">
                      <a:extLst>
                        <a:ext uri="{FF2B5EF4-FFF2-40B4-BE49-F238E27FC236}">
                          <a16:creationId xmlns:a16="http://schemas.microsoft.com/office/drawing/2014/main" id="{FC883826-2702-45B6-AB96-87C1618ABCAF}"/>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92" name="Rectangle 128">
                      <a:extLst>
                        <a:ext uri="{FF2B5EF4-FFF2-40B4-BE49-F238E27FC236}">
                          <a16:creationId xmlns:a16="http://schemas.microsoft.com/office/drawing/2014/main" id="{5F483FFF-CE44-4056-971B-F470ABDB682F}"/>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93" name="Rectangle 129">
                      <a:extLst>
                        <a:ext uri="{FF2B5EF4-FFF2-40B4-BE49-F238E27FC236}">
                          <a16:creationId xmlns:a16="http://schemas.microsoft.com/office/drawing/2014/main" id="{CDB49D44-FECC-4608-AA81-F78A5AB614C6}"/>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794" name="Group 130">
                    <a:extLst>
                      <a:ext uri="{FF2B5EF4-FFF2-40B4-BE49-F238E27FC236}">
                        <a16:creationId xmlns:a16="http://schemas.microsoft.com/office/drawing/2014/main" id="{ECC0B1A7-2B84-4D12-A40D-E1DF4CAD3E4D}"/>
                      </a:ext>
                    </a:extLst>
                  </p:cNvPr>
                  <p:cNvGrpSpPr>
                    <a:grpSpLocks/>
                  </p:cNvGrpSpPr>
                  <p:nvPr/>
                </p:nvGrpSpPr>
                <p:grpSpPr bwMode="auto">
                  <a:xfrm>
                    <a:off x="6296" y="5298"/>
                    <a:ext cx="1296" cy="474"/>
                    <a:chOff x="6296" y="5298"/>
                    <a:chExt cx="1296" cy="474"/>
                  </a:xfrm>
                </p:grpSpPr>
                <p:sp>
                  <p:nvSpPr>
                    <p:cNvPr id="113795" name="Text Box 131">
                      <a:extLst>
                        <a:ext uri="{FF2B5EF4-FFF2-40B4-BE49-F238E27FC236}">
                          <a16:creationId xmlns:a16="http://schemas.microsoft.com/office/drawing/2014/main" id="{427C2DE2-7329-4B40-85FC-E6E1C8E11DF4}"/>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sp>
                  <p:nvSpPr>
                    <p:cNvPr id="113796" name="Text Box 132">
                      <a:extLst>
                        <a:ext uri="{FF2B5EF4-FFF2-40B4-BE49-F238E27FC236}">
                          <a16:creationId xmlns:a16="http://schemas.microsoft.com/office/drawing/2014/main" id="{36C0A693-1D02-4F01-AE5A-D2A3FECF0BF2}"/>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grpSp>
            </p:grpSp>
          </p:grpSp>
          <p:sp>
            <p:nvSpPr>
              <p:cNvPr id="113797" name="Line 133">
                <a:extLst>
                  <a:ext uri="{FF2B5EF4-FFF2-40B4-BE49-F238E27FC236}">
                    <a16:creationId xmlns:a16="http://schemas.microsoft.com/office/drawing/2014/main" id="{CBB7456F-1B88-4A31-8BED-E04AE4F65773}"/>
                  </a:ext>
                </a:extLst>
              </p:cNvPr>
              <p:cNvSpPr>
                <a:spLocks noChangeShapeType="1"/>
              </p:cNvSpPr>
              <p:nvPr/>
            </p:nvSpPr>
            <p:spPr bwMode="auto">
              <a:xfrm flipH="1">
                <a:off x="7634" y="6555"/>
                <a:ext cx="330" cy="43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798" name="Line 134">
                <a:extLst>
                  <a:ext uri="{FF2B5EF4-FFF2-40B4-BE49-F238E27FC236}">
                    <a16:creationId xmlns:a16="http://schemas.microsoft.com/office/drawing/2014/main" id="{18707E76-3BC7-40CC-9B16-DAEC03AF92AB}"/>
                  </a:ext>
                </a:extLst>
              </p:cNvPr>
              <p:cNvSpPr>
                <a:spLocks noChangeShapeType="1"/>
              </p:cNvSpPr>
              <p:nvPr/>
            </p:nvSpPr>
            <p:spPr bwMode="auto">
              <a:xfrm>
                <a:off x="8684" y="6552"/>
                <a:ext cx="360" cy="46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113799" name="Group 135">
                <a:extLst>
                  <a:ext uri="{FF2B5EF4-FFF2-40B4-BE49-F238E27FC236}">
                    <a16:creationId xmlns:a16="http://schemas.microsoft.com/office/drawing/2014/main" id="{40DB4C59-9F78-4E4D-A9C2-1A42F6CDED27}"/>
                  </a:ext>
                </a:extLst>
              </p:cNvPr>
              <p:cNvGrpSpPr>
                <a:grpSpLocks/>
              </p:cNvGrpSpPr>
              <p:nvPr/>
            </p:nvGrpSpPr>
            <p:grpSpPr bwMode="auto">
              <a:xfrm>
                <a:off x="7002" y="5649"/>
                <a:ext cx="1296" cy="498"/>
                <a:chOff x="6296" y="5274"/>
                <a:chExt cx="1296" cy="498"/>
              </a:xfrm>
            </p:grpSpPr>
            <p:sp>
              <p:nvSpPr>
                <p:cNvPr id="113800" name="Text Box 136">
                  <a:extLst>
                    <a:ext uri="{FF2B5EF4-FFF2-40B4-BE49-F238E27FC236}">
                      <a16:creationId xmlns:a16="http://schemas.microsoft.com/office/drawing/2014/main" id="{7509F78B-B9F4-4ACE-A321-A10A49BB93C3}"/>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B</a:t>
                  </a:r>
                </a:p>
              </p:txBody>
            </p:sp>
            <p:grpSp>
              <p:nvGrpSpPr>
                <p:cNvPr id="113801" name="Group 137">
                  <a:extLst>
                    <a:ext uri="{FF2B5EF4-FFF2-40B4-BE49-F238E27FC236}">
                      <a16:creationId xmlns:a16="http://schemas.microsoft.com/office/drawing/2014/main" id="{6A67858A-CFE7-4C38-8312-DEF941C992F1}"/>
                    </a:ext>
                  </a:extLst>
                </p:cNvPr>
                <p:cNvGrpSpPr>
                  <a:grpSpLocks/>
                </p:cNvGrpSpPr>
                <p:nvPr/>
              </p:nvGrpSpPr>
              <p:grpSpPr bwMode="auto">
                <a:xfrm>
                  <a:off x="6296" y="5298"/>
                  <a:ext cx="1296" cy="474"/>
                  <a:chOff x="6296" y="5298"/>
                  <a:chExt cx="1296" cy="474"/>
                </a:xfrm>
              </p:grpSpPr>
              <p:grpSp>
                <p:nvGrpSpPr>
                  <p:cNvPr id="113802" name="Group 138">
                    <a:extLst>
                      <a:ext uri="{FF2B5EF4-FFF2-40B4-BE49-F238E27FC236}">
                        <a16:creationId xmlns:a16="http://schemas.microsoft.com/office/drawing/2014/main" id="{2A10AF56-8FD4-4DFC-A56F-377C105AD3E0}"/>
                      </a:ext>
                    </a:extLst>
                  </p:cNvPr>
                  <p:cNvGrpSpPr>
                    <a:grpSpLocks/>
                  </p:cNvGrpSpPr>
                  <p:nvPr/>
                </p:nvGrpSpPr>
                <p:grpSpPr bwMode="auto">
                  <a:xfrm>
                    <a:off x="6393" y="5355"/>
                    <a:ext cx="1026" cy="300"/>
                    <a:chOff x="4740" y="5985"/>
                    <a:chExt cx="1026" cy="300"/>
                  </a:xfrm>
                </p:grpSpPr>
                <p:sp>
                  <p:nvSpPr>
                    <p:cNvPr id="113803" name="Rectangle 139">
                      <a:extLst>
                        <a:ext uri="{FF2B5EF4-FFF2-40B4-BE49-F238E27FC236}">
                          <a16:creationId xmlns:a16="http://schemas.microsoft.com/office/drawing/2014/main" id="{BD4B40A2-2DE9-462F-B570-8FF6A58526C7}"/>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04" name="Rectangle 140">
                      <a:extLst>
                        <a:ext uri="{FF2B5EF4-FFF2-40B4-BE49-F238E27FC236}">
                          <a16:creationId xmlns:a16="http://schemas.microsoft.com/office/drawing/2014/main" id="{E273846C-C7E5-4378-AC33-DF82BFEF7370}"/>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05" name="Rectangle 141">
                      <a:extLst>
                        <a:ext uri="{FF2B5EF4-FFF2-40B4-BE49-F238E27FC236}">
                          <a16:creationId xmlns:a16="http://schemas.microsoft.com/office/drawing/2014/main" id="{4ADA2CF3-A17F-4D5F-9A83-6B9BF4982B50}"/>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06" name="Group 142">
                    <a:extLst>
                      <a:ext uri="{FF2B5EF4-FFF2-40B4-BE49-F238E27FC236}">
                        <a16:creationId xmlns:a16="http://schemas.microsoft.com/office/drawing/2014/main" id="{D93B7C8E-4627-46A5-85B9-D9229B476B0C}"/>
                      </a:ext>
                    </a:extLst>
                  </p:cNvPr>
                  <p:cNvGrpSpPr>
                    <a:grpSpLocks/>
                  </p:cNvGrpSpPr>
                  <p:nvPr/>
                </p:nvGrpSpPr>
                <p:grpSpPr bwMode="auto">
                  <a:xfrm>
                    <a:off x="6296" y="5298"/>
                    <a:ext cx="1296" cy="474"/>
                    <a:chOff x="6296" y="5298"/>
                    <a:chExt cx="1296" cy="474"/>
                  </a:xfrm>
                </p:grpSpPr>
                <p:sp>
                  <p:nvSpPr>
                    <p:cNvPr id="113807" name="Text Box 143">
                      <a:extLst>
                        <a:ext uri="{FF2B5EF4-FFF2-40B4-BE49-F238E27FC236}">
                          <a16:creationId xmlns:a16="http://schemas.microsoft.com/office/drawing/2014/main" id="{95D407B2-4B42-43F6-80AE-E3C25D7EBB17}"/>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808" name="Text Box 144">
                      <a:extLst>
                        <a:ext uri="{FF2B5EF4-FFF2-40B4-BE49-F238E27FC236}">
                          <a16:creationId xmlns:a16="http://schemas.microsoft.com/office/drawing/2014/main" id="{E55907F1-96EA-4594-BA77-760CC4ED54AB}"/>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grpSp>
            </p:grpSp>
          </p:grpSp>
          <p:grpSp>
            <p:nvGrpSpPr>
              <p:cNvPr id="113809" name="Group 145">
                <a:extLst>
                  <a:ext uri="{FF2B5EF4-FFF2-40B4-BE49-F238E27FC236}">
                    <a16:creationId xmlns:a16="http://schemas.microsoft.com/office/drawing/2014/main" id="{100FA7FE-3330-42A2-95BC-B347387CAE9D}"/>
                  </a:ext>
                </a:extLst>
              </p:cNvPr>
              <p:cNvGrpSpPr>
                <a:grpSpLocks/>
              </p:cNvGrpSpPr>
              <p:nvPr/>
            </p:nvGrpSpPr>
            <p:grpSpPr bwMode="auto">
              <a:xfrm>
                <a:off x="7662" y="5034"/>
                <a:ext cx="1296" cy="498"/>
                <a:chOff x="6296" y="5274"/>
                <a:chExt cx="1296" cy="498"/>
              </a:xfrm>
            </p:grpSpPr>
            <p:sp>
              <p:nvSpPr>
                <p:cNvPr id="113810" name="Text Box 146">
                  <a:extLst>
                    <a:ext uri="{FF2B5EF4-FFF2-40B4-BE49-F238E27FC236}">
                      <a16:creationId xmlns:a16="http://schemas.microsoft.com/office/drawing/2014/main" id="{011560C4-FAAC-425E-9C89-BE4FC0B98942}"/>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a:t>
                  </a:r>
                </a:p>
              </p:txBody>
            </p:sp>
            <p:grpSp>
              <p:nvGrpSpPr>
                <p:cNvPr id="113811" name="Group 147">
                  <a:extLst>
                    <a:ext uri="{FF2B5EF4-FFF2-40B4-BE49-F238E27FC236}">
                      <a16:creationId xmlns:a16="http://schemas.microsoft.com/office/drawing/2014/main" id="{CCBC17BB-869E-4184-B05F-6426EDB3592D}"/>
                    </a:ext>
                  </a:extLst>
                </p:cNvPr>
                <p:cNvGrpSpPr>
                  <a:grpSpLocks/>
                </p:cNvGrpSpPr>
                <p:nvPr/>
              </p:nvGrpSpPr>
              <p:grpSpPr bwMode="auto">
                <a:xfrm>
                  <a:off x="6296" y="5298"/>
                  <a:ext cx="1296" cy="474"/>
                  <a:chOff x="6296" y="5298"/>
                  <a:chExt cx="1296" cy="474"/>
                </a:xfrm>
              </p:grpSpPr>
              <p:grpSp>
                <p:nvGrpSpPr>
                  <p:cNvPr id="113812" name="Group 148">
                    <a:extLst>
                      <a:ext uri="{FF2B5EF4-FFF2-40B4-BE49-F238E27FC236}">
                        <a16:creationId xmlns:a16="http://schemas.microsoft.com/office/drawing/2014/main" id="{BB04B943-A332-40B2-95DE-3EF2656F3D8A}"/>
                      </a:ext>
                    </a:extLst>
                  </p:cNvPr>
                  <p:cNvGrpSpPr>
                    <a:grpSpLocks/>
                  </p:cNvGrpSpPr>
                  <p:nvPr/>
                </p:nvGrpSpPr>
                <p:grpSpPr bwMode="auto">
                  <a:xfrm>
                    <a:off x="6393" y="5355"/>
                    <a:ext cx="1026" cy="300"/>
                    <a:chOff x="4740" y="5985"/>
                    <a:chExt cx="1026" cy="300"/>
                  </a:xfrm>
                </p:grpSpPr>
                <p:sp>
                  <p:nvSpPr>
                    <p:cNvPr id="113813" name="Rectangle 149">
                      <a:extLst>
                        <a:ext uri="{FF2B5EF4-FFF2-40B4-BE49-F238E27FC236}">
                          <a16:creationId xmlns:a16="http://schemas.microsoft.com/office/drawing/2014/main" id="{4772FF4F-C6D7-4499-AF78-810AAE16A389}"/>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14" name="Rectangle 150">
                      <a:extLst>
                        <a:ext uri="{FF2B5EF4-FFF2-40B4-BE49-F238E27FC236}">
                          <a16:creationId xmlns:a16="http://schemas.microsoft.com/office/drawing/2014/main" id="{FDE3F1F1-92C5-468A-92B0-5B99874EC480}"/>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15" name="Rectangle 151">
                      <a:extLst>
                        <a:ext uri="{FF2B5EF4-FFF2-40B4-BE49-F238E27FC236}">
                          <a16:creationId xmlns:a16="http://schemas.microsoft.com/office/drawing/2014/main" id="{7092B359-D03F-42B8-A27D-B4C981B4D93D}"/>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16" name="Group 152">
                    <a:extLst>
                      <a:ext uri="{FF2B5EF4-FFF2-40B4-BE49-F238E27FC236}">
                        <a16:creationId xmlns:a16="http://schemas.microsoft.com/office/drawing/2014/main" id="{C8AA2FE7-7B5A-4FFB-8FDF-95B96FB7B738}"/>
                      </a:ext>
                    </a:extLst>
                  </p:cNvPr>
                  <p:cNvGrpSpPr>
                    <a:grpSpLocks/>
                  </p:cNvGrpSpPr>
                  <p:nvPr/>
                </p:nvGrpSpPr>
                <p:grpSpPr bwMode="auto">
                  <a:xfrm>
                    <a:off x="6296" y="5298"/>
                    <a:ext cx="1296" cy="474"/>
                    <a:chOff x="6296" y="5298"/>
                    <a:chExt cx="1296" cy="474"/>
                  </a:xfrm>
                </p:grpSpPr>
                <p:sp>
                  <p:nvSpPr>
                    <p:cNvPr id="113817" name="Text Box 153">
                      <a:extLst>
                        <a:ext uri="{FF2B5EF4-FFF2-40B4-BE49-F238E27FC236}">
                          <a16:creationId xmlns:a16="http://schemas.microsoft.com/office/drawing/2014/main" id="{49522A91-A59E-4280-A1C4-4811748D18F8}"/>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sp>
                  <p:nvSpPr>
                    <p:cNvPr id="113818" name="Text Box 154">
                      <a:extLst>
                        <a:ext uri="{FF2B5EF4-FFF2-40B4-BE49-F238E27FC236}">
                          <a16:creationId xmlns:a16="http://schemas.microsoft.com/office/drawing/2014/main" id="{57B51CEC-850A-4348-BFA3-571ADDC48481}"/>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sp>
            <p:nvSpPr>
              <p:cNvPr id="113819" name="Line 155">
                <a:extLst>
                  <a:ext uri="{FF2B5EF4-FFF2-40B4-BE49-F238E27FC236}">
                    <a16:creationId xmlns:a16="http://schemas.microsoft.com/office/drawing/2014/main" id="{5E3D2B19-4C1B-49C2-AE2B-CCBD8735B68B}"/>
                  </a:ext>
                </a:extLst>
              </p:cNvPr>
              <p:cNvSpPr>
                <a:spLocks noChangeShapeType="1"/>
              </p:cNvSpPr>
              <p:nvPr/>
            </p:nvSpPr>
            <p:spPr bwMode="auto">
              <a:xfrm flipH="1">
                <a:off x="7574" y="5265"/>
                <a:ext cx="330" cy="43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820" name="Line 156">
                <a:extLst>
                  <a:ext uri="{FF2B5EF4-FFF2-40B4-BE49-F238E27FC236}">
                    <a16:creationId xmlns:a16="http://schemas.microsoft.com/office/drawing/2014/main" id="{0830A73F-DE2B-4763-BC41-C02603EE2CE2}"/>
                  </a:ext>
                </a:extLst>
              </p:cNvPr>
              <p:cNvSpPr>
                <a:spLocks noChangeShapeType="1"/>
              </p:cNvSpPr>
              <p:nvPr/>
            </p:nvSpPr>
            <p:spPr bwMode="auto">
              <a:xfrm>
                <a:off x="7920" y="5880"/>
                <a:ext cx="360" cy="49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3821" name="Group 157">
              <a:extLst>
                <a:ext uri="{FF2B5EF4-FFF2-40B4-BE49-F238E27FC236}">
                  <a16:creationId xmlns:a16="http://schemas.microsoft.com/office/drawing/2014/main" id="{4D00D3F4-F77D-4188-929F-05E30DAE1D83}"/>
                </a:ext>
              </a:extLst>
            </p:cNvPr>
            <p:cNvGrpSpPr>
              <a:grpSpLocks/>
            </p:cNvGrpSpPr>
            <p:nvPr/>
          </p:nvGrpSpPr>
          <p:grpSpPr bwMode="auto">
            <a:xfrm>
              <a:off x="4850" y="3886"/>
              <a:ext cx="1336" cy="3003"/>
              <a:chOff x="5262" y="3969"/>
              <a:chExt cx="1336" cy="3003"/>
            </a:xfrm>
          </p:grpSpPr>
          <p:grpSp>
            <p:nvGrpSpPr>
              <p:cNvPr id="113822" name="Group 158">
                <a:extLst>
                  <a:ext uri="{FF2B5EF4-FFF2-40B4-BE49-F238E27FC236}">
                    <a16:creationId xmlns:a16="http://schemas.microsoft.com/office/drawing/2014/main" id="{ACD7B82F-3B78-4447-A750-A07D720116FE}"/>
                  </a:ext>
                </a:extLst>
              </p:cNvPr>
              <p:cNvGrpSpPr>
                <a:grpSpLocks/>
              </p:cNvGrpSpPr>
              <p:nvPr/>
            </p:nvGrpSpPr>
            <p:grpSpPr bwMode="auto">
              <a:xfrm>
                <a:off x="5262" y="3969"/>
                <a:ext cx="1296" cy="498"/>
                <a:chOff x="6296" y="5274"/>
                <a:chExt cx="1296" cy="498"/>
              </a:xfrm>
            </p:grpSpPr>
            <p:sp>
              <p:nvSpPr>
                <p:cNvPr id="113823" name="Text Box 159">
                  <a:extLst>
                    <a:ext uri="{FF2B5EF4-FFF2-40B4-BE49-F238E27FC236}">
                      <a16:creationId xmlns:a16="http://schemas.microsoft.com/office/drawing/2014/main" id="{8B6D10CD-BB4D-4F9F-86E7-EF930D928368}"/>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a:t>
                  </a:r>
                </a:p>
              </p:txBody>
            </p:sp>
            <p:grpSp>
              <p:nvGrpSpPr>
                <p:cNvPr id="113824" name="Group 160">
                  <a:extLst>
                    <a:ext uri="{FF2B5EF4-FFF2-40B4-BE49-F238E27FC236}">
                      <a16:creationId xmlns:a16="http://schemas.microsoft.com/office/drawing/2014/main" id="{98FB2C97-5F57-4806-A813-72AE4588AFC4}"/>
                    </a:ext>
                  </a:extLst>
                </p:cNvPr>
                <p:cNvGrpSpPr>
                  <a:grpSpLocks/>
                </p:cNvGrpSpPr>
                <p:nvPr/>
              </p:nvGrpSpPr>
              <p:grpSpPr bwMode="auto">
                <a:xfrm>
                  <a:off x="6296" y="5298"/>
                  <a:ext cx="1296" cy="474"/>
                  <a:chOff x="6296" y="5298"/>
                  <a:chExt cx="1296" cy="474"/>
                </a:xfrm>
              </p:grpSpPr>
              <p:grpSp>
                <p:nvGrpSpPr>
                  <p:cNvPr id="113825" name="Group 161">
                    <a:extLst>
                      <a:ext uri="{FF2B5EF4-FFF2-40B4-BE49-F238E27FC236}">
                        <a16:creationId xmlns:a16="http://schemas.microsoft.com/office/drawing/2014/main" id="{D8BF8FB8-5A31-4D89-A010-D12B88A06CB5}"/>
                      </a:ext>
                    </a:extLst>
                  </p:cNvPr>
                  <p:cNvGrpSpPr>
                    <a:grpSpLocks/>
                  </p:cNvGrpSpPr>
                  <p:nvPr/>
                </p:nvGrpSpPr>
                <p:grpSpPr bwMode="auto">
                  <a:xfrm>
                    <a:off x="6393" y="5355"/>
                    <a:ext cx="1026" cy="300"/>
                    <a:chOff x="4740" y="5985"/>
                    <a:chExt cx="1026" cy="300"/>
                  </a:xfrm>
                </p:grpSpPr>
                <p:sp>
                  <p:nvSpPr>
                    <p:cNvPr id="113826" name="Rectangle 162">
                      <a:extLst>
                        <a:ext uri="{FF2B5EF4-FFF2-40B4-BE49-F238E27FC236}">
                          <a16:creationId xmlns:a16="http://schemas.microsoft.com/office/drawing/2014/main" id="{27EC1B3F-04FB-4709-A32D-C0DDCB8AF56F}"/>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27" name="Rectangle 163">
                      <a:extLst>
                        <a:ext uri="{FF2B5EF4-FFF2-40B4-BE49-F238E27FC236}">
                          <a16:creationId xmlns:a16="http://schemas.microsoft.com/office/drawing/2014/main" id="{485DD13D-3839-401D-801A-87ACD79EE6C7}"/>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28" name="Rectangle 164">
                      <a:extLst>
                        <a:ext uri="{FF2B5EF4-FFF2-40B4-BE49-F238E27FC236}">
                          <a16:creationId xmlns:a16="http://schemas.microsoft.com/office/drawing/2014/main" id="{465FE60B-DEDE-43BE-B805-8501F9CA7E93}"/>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29" name="Group 165">
                    <a:extLst>
                      <a:ext uri="{FF2B5EF4-FFF2-40B4-BE49-F238E27FC236}">
                        <a16:creationId xmlns:a16="http://schemas.microsoft.com/office/drawing/2014/main" id="{7F6B2FE9-598E-4D00-BC81-AC76C953B51E}"/>
                      </a:ext>
                    </a:extLst>
                  </p:cNvPr>
                  <p:cNvGrpSpPr>
                    <a:grpSpLocks/>
                  </p:cNvGrpSpPr>
                  <p:nvPr/>
                </p:nvGrpSpPr>
                <p:grpSpPr bwMode="auto">
                  <a:xfrm>
                    <a:off x="6296" y="5298"/>
                    <a:ext cx="1296" cy="474"/>
                    <a:chOff x="6296" y="5298"/>
                    <a:chExt cx="1296" cy="474"/>
                  </a:xfrm>
                </p:grpSpPr>
                <p:sp>
                  <p:nvSpPr>
                    <p:cNvPr id="113830" name="Text Box 166">
                      <a:extLst>
                        <a:ext uri="{FF2B5EF4-FFF2-40B4-BE49-F238E27FC236}">
                          <a16:creationId xmlns:a16="http://schemas.microsoft.com/office/drawing/2014/main" id="{840BF3F5-ADAC-41AC-A464-B9EEDC0CC15D}"/>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sp>
                  <p:nvSpPr>
                    <p:cNvPr id="113831" name="Text Box 167">
                      <a:extLst>
                        <a:ext uri="{FF2B5EF4-FFF2-40B4-BE49-F238E27FC236}">
                          <a16:creationId xmlns:a16="http://schemas.microsoft.com/office/drawing/2014/main" id="{D162D05C-6237-4932-9676-E67D02AE41BA}"/>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nvGrpSpPr>
              <p:cNvPr id="113832" name="Group 168">
                <a:extLst>
                  <a:ext uri="{FF2B5EF4-FFF2-40B4-BE49-F238E27FC236}">
                    <a16:creationId xmlns:a16="http://schemas.microsoft.com/office/drawing/2014/main" id="{EA21CDAC-F37E-46F9-A1C1-982A376DD217}"/>
                  </a:ext>
                </a:extLst>
              </p:cNvPr>
              <p:cNvGrpSpPr>
                <a:grpSpLocks/>
              </p:cNvGrpSpPr>
              <p:nvPr/>
            </p:nvGrpSpPr>
            <p:grpSpPr bwMode="auto">
              <a:xfrm>
                <a:off x="5262" y="5221"/>
                <a:ext cx="1296" cy="498"/>
                <a:chOff x="6296" y="5274"/>
                <a:chExt cx="1296" cy="498"/>
              </a:xfrm>
            </p:grpSpPr>
            <p:sp>
              <p:nvSpPr>
                <p:cNvPr id="113833" name="Text Box 169">
                  <a:extLst>
                    <a:ext uri="{FF2B5EF4-FFF2-40B4-BE49-F238E27FC236}">
                      <a16:creationId xmlns:a16="http://schemas.microsoft.com/office/drawing/2014/main" id="{99F9EEA1-40CA-4EA6-89A6-BFEAC4E8BBA9}"/>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C</a:t>
                  </a:r>
                </a:p>
              </p:txBody>
            </p:sp>
            <p:grpSp>
              <p:nvGrpSpPr>
                <p:cNvPr id="113834" name="Group 170">
                  <a:extLst>
                    <a:ext uri="{FF2B5EF4-FFF2-40B4-BE49-F238E27FC236}">
                      <a16:creationId xmlns:a16="http://schemas.microsoft.com/office/drawing/2014/main" id="{103A8429-D6BB-4967-99EC-71FAB4F4C2DF}"/>
                    </a:ext>
                  </a:extLst>
                </p:cNvPr>
                <p:cNvGrpSpPr>
                  <a:grpSpLocks/>
                </p:cNvGrpSpPr>
                <p:nvPr/>
              </p:nvGrpSpPr>
              <p:grpSpPr bwMode="auto">
                <a:xfrm>
                  <a:off x="6296" y="5298"/>
                  <a:ext cx="1296" cy="474"/>
                  <a:chOff x="6296" y="5298"/>
                  <a:chExt cx="1296" cy="474"/>
                </a:xfrm>
              </p:grpSpPr>
              <p:grpSp>
                <p:nvGrpSpPr>
                  <p:cNvPr id="113835" name="Group 171">
                    <a:extLst>
                      <a:ext uri="{FF2B5EF4-FFF2-40B4-BE49-F238E27FC236}">
                        <a16:creationId xmlns:a16="http://schemas.microsoft.com/office/drawing/2014/main" id="{05BC9084-D475-47B3-9045-307A83EF97E2}"/>
                      </a:ext>
                    </a:extLst>
                  </p:cNvPr>
                  <p:cNvGrpSpPr>
                    <a:grpSpLocks/>
                  </p:cNvGrpSpPr>
                  <p:nvPr/>
                </p:nvGrpSpPr>
                <p:grpSpPr bwMode="auto">
                  <a:xfrm>
                    <a:off x="6393" y="5355"/>
                    <a:ext cx="1026" cy="300"/>
                    <a:chOff x="4740" y="5985"/>
                    <a:chExt cx="1026" cy="300"/>
                  </a:xfrm>
                </p:grpSpPr>
                <p:sp>
                  <p:nvSpPr>
                    <p:cNvPr id="113836" name="Rectangle 172">
                      <a:extLst>
                        <a:ext uri="{FF2B5EF4-FFF2-40B4-BE49-F238E27FC236}">
                          <a16:creationId xmlns:a16="http://schemas.microsoft.com/office/drawing/2014/main" id="{65963974-EFDE-46CA-9DAF-539F364B0FA0}"/>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37" name="Rectangle 173">
                      <a:extLst>
                        <a:ext uri="{FF2B5EF4-FFF2-40B4-BE49-F238E27FC236}">
                          <a16:creationId xmlns:a16="http://schemas.microsoft.com/office/drawing/2014/main" id="{BB553729-701B-4D9B-914B-E5120B3229D4}"/>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38" name="Rectangle 174">
                      <a:extLst>
                        <a:ext uri="{FF2B5EF4-FFF2-40B4-BE49-F238E27FC236}">
                          <a16:creationId xmlns:a16="http://schemas.microsoft.com/office/drawing/2014/main" id="{E8684F13-3281-4493-8CE7-F9B45A0DFD37}"/>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39" name="Group 175">
                    <a:extLst>
                      <a:ext uri="{FF2B5EF4-FFF2-40B4-BE49-F238E27FC236}">
                        <a16:creationId xmlns:a16="http://schemas.microsoft.com/office/drawing/2014/main" id="{58B50F77-DADC-4614-B063-FAA0BA9B85B5}"/>
                      </a:ext>
                    </a:extLst>
                  </p:cNvPr>
                  <p:cNvGrpSpPr>
                    <a:grpSpLocks/>
                  </p:cNvGrpSpPr>
                  <p:nvPr/>
                </p:nvGrpSpPr>
                <p:grpSpPr bwMode="auto">
                  <a:xfrm>
                    <a:off x="6296" y="5298"/>
                    <a:ext cx="1296" cy="474"/>
                    <a:chOff x="6296" y="5298"/>
                    <a:chExt cx="1296" cy="474"/>
                  </a:xfrm>
                </p:grpSpPr>
                <p:sp>
                  <p:nvSpPr>
                    <p:cNvPr id="113840" name="Text Box 176">
                      <a:extLst>
                        <a:ext uri="{FF2B5EF4-FFF2-40B4-BE49-F238E27FC236}">
                          <a16:creationId xmlns:a16="http://schemas.microsoft.com/office/drawing/2014/main" id="{CABFC463-0007-4190-BFAB-A0316F05A265}"/>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sp>
                  <p:nvSpPr>
                    <p:cNvPr id="113841" name="Text Box 177">
                      <a:extLst>
                        <a:ext uri="{FF2B5EF4-FFF2-40B4-BE49-F238E27FC236}">
                          <a16:creationId xmlns:a16="http://schemas.microsoft.com/office/drawing/2014/main" id="{FA26B922-9634-40D2-8191-67C6090657AF}"/>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grpSp>
            </p:grpSp>
          </p:grpSp>
          <p:grpSp>
            <p:nvGrpSpPr>
              <p:cNvPr id="113842" name="Group 178">
                <a:extLst>
                  <a:ext uri="{FF2B5EF4-FFF2-40B4-BE49-F238E27FC236}">
                    <a16:creationId xmlns:a16="http://schemas.microsoft.com/office/drawing/2014/main" id="{99160D49-49D9-44A5-B44A-8FB924929E62}"/>
                  </a:ext>
                </a:extLst>
              </p:cNvPr>
              <p:cNvGrpSpPr>
                <a:grpSpLocks/>
              </p:cNvGrpSpPr>
              <p:nvPr/>
            </p:nvGrpSpPr>
            <p:grpSpPr bwMode="auto">
              <a:xfrm>
                <a:off x="5262" y="4595"/>
                <a:ext cx="1296" cy="498"/>
                <a:chOff x="6296" y="5274"/>
                <a:chExt cx="1296" cy="498"/>
              </a:xfrm>
            </p:grpSpPr>
            <p:sp>
              <p:nvSpPr>
                <p:cNvPr id="113843" name="Text Box 179">
                  <a:extLst>
                    <a:ext uri="{FF2B5EF4-FFF2-40B4-BE49-F238E27FC236}">
                      <a16:creationId xmlns:a16="http://schemas.microsoft.com/office/drawing/2014/main" id="{0740FB7F-929B-4640-A6C8-BD74FC5A98C1}"/>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B</a:t>
                  </a:r>
                </a:p>
              </p:txBody>
            </p:sp>
            <p:grpSp>
              <p:nvGrpSpPr>
                <p:cNvPr id="113844" name="Group 180">
                  <a:extLst>
                    <a:ext uri="{FF2B5EF4-FFF2-40B4-BE49-F238E27FC236}">
                      <a16:creationId xmlns:a16="http://schemas.microsoft.com/office/drawing/2014/main" id="{8B84B816-2C03-4271-B202-BE88F4F80604}"/>
                    </a:ext>
                  </a:extLst>
                </p:cNvPr>
                <p:cNvGrpSpPr>
                  <a:grpSpLocks/>
                </p:cNvGrpSpPr>
                <p:nvPr/>
              </p:nvGrpSpPr>
              <p:grpSpPr bwMode="auto">
                <a:xfrm>
                  <a:off x="6296" y="5298"/>
                  <a:ext cx="1296" cy="474"/>
                  <a:chOff x="6296" y="5298"/>
                  <a:chExt cx="1296" cy="474"/>
                </a:xfrm>
              </p:grpSpPr>
              <p:grpSp>
                <p:nvGrpSpPr>
                  <p:cNvPr id="113845" name="Group 181">
                    <a:extLst>
                      <a:ext uri="{FF2B5EF4-FFF2-40B4-BE49-F238E27FC236}">
                        <a16:creationId xmlns:a16="http://schemas.microsoft.com/office/drawing/2014/main" id="{71744F28-0B1E-4434-9A22-2A21AFEED647}"/>
                      </a:ext>
                    </a:extLst>
                  </p:cNvPr>
                  <p:cNvGrpSpPr>
                    <a:grpSpLocks/>
                  </p:cNvGrpSpPr>
                  <p:nvPr/>
                </p:nvGrpSpPr>
                <p:grpSpPr bwMode="auto">
                  <a:xfrm>
                    <a:off x="6393" y="5355"/>
                    <a:ext cx="1026" cy="300"/>
                    <a:chOff x="4740" y="5985"/>
                    <a:chExt cx="1026" cy="300"/>
                  </a:xfrm>
                </p:grpSpPr>
                <p:sp>
                  <p:nvSpPr>
                    <p:cNvPr id="113846" name="Rectangle 182">
                      <a:extLst>
                        <a:ext uri="{FF2B5EF4-FFF2-40B4-BE49-F238E27FC236}">
                          <a16:creationId xmlns:a16="http://schemas.microsoft.com/office/drawing/2014/main" id="{7DB6F3F6-545A-4D70-A7D0-61FC88737D57}"/>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47" name="Rectangle 183">
                      <a:extLst>
                        <a:ext uri="{FF2B5EF4-FFF2-40B4-BE49-F238E27FC236}">
                          <a16:creationId xmlns:a16="http://schemas.microsoft.com/office/drawing/2014/main" id="{81E00927-8DA3-48CA-A1F2-F8CF5FCE5BF6}"/>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48" name="Rectangle 184">
                      <a:extLst>
                        <a:ext uri="{FF2B5EF4-FFF2-40B4-BE49-F238E27FC236}">
                          <a16:creationId xmlns:a16="http://schemas.microsoft.com/office/drawing/2014/main" id="{1C355771-CFAF-4EAA-8D0A-FDE68CF45DEC}"/>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49" name="Group 185">
                    <a:extLst>
                      <a:ext uri="{FF2B5EF4-FFF2-40B4-BE49-F238E27FC236}">
                        <a16:creationId xmlns:a16="http://schemas.microsoft.com/office/drawing/2014/main" id="{6FBB76DF-2D96-4B3C-95D9-FEBAEA6EC8B8}"/>
                      </a:ext>
                    </a:extLst>
                  </p:cNvPr>
                  <p:cNvGrpSpPr>
                    <a:grpSpLocks/>
                  </p:cNvGrpSpPr>
                  <p:nvPr/>
                </p:nvGrpSpPr>
                <p:grpSpPr bwMode="auto">
                  <a:xfrm>
                    <a:off x="6296" y="5298"/>
                    <a:ext cx="1296" cy="474"/>
                    <a:chOff x="6296" y="5298"/>
                    <a:chExt cx="1296" cy="474"/>
                  </a:xfrm>
                </p:grpSpPr>
                <p:sp>
                  <p:nvSpPr>
                    <p:cNvPr id="113850" name="Text Box 186">
                      <a:extLst>
                        <a:ext uri="{FF2B5EF4-FFF2-40B4-BE49-F238E27FC236}">
                          <a16:creationId xmlns:a16="http://schemas.microsoft.com/office/drawing/2014/main" id="{A38032BE-5EE9-40BA-A53D-188019A2FC3B}"/>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851" name="Text Box 187">
                      <a:extLst>
                        <a:ext uri="{FF2B5EF4-FFF2-40B4-BE49-F238E27FC236}">
                          <a16:creationId xmlns:a16="http://schemas.microsoft.com/office/drawing/2014/main" id="{448AF6AE-063C-4B5C-945C-78B640E832E0}"/>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kumimoji="0" lang="zh-CN" altLang="zh-CN" sz="1000" b="0">
                        <a:latin typeface="宋体" panose="02010600030101010101" pitchFamily="2" charset="-122"/>
                      </a:endParaRPr>
                    </a:p>
                  </p:txBody>
                </p:sp>
              </p:grpSp>
            </p:grpSp>
          </p:grpSp>
          <p:grpSp>
            <p:nvGrpSpPr>
              <p:cNvPr id="113852" name="Group 188">
                <a:extLst>
                  <a:ext uri="{FF2B5EF4-FFF2-40B4-BE49-F238E27FC236}">
                    <a16:creationId xmlns:a16="http://schemas.microsoft.com/office/drawing/2014/main" id="{D92D1191-778A-4DC2-B62C-046DC2E93FA1}"/>
                  </a:ext>
                </a:extLst>
              </p:cNvPr>
              <p:cNvGrpSpPr>
                <a:grpSpLocks/>
              </p:cNvGrpSpPr>
              <p:nvPr/>
            </p:nvGrpSpPr>
            <p:grpSpPr bwMode="auto">
              <a:xfrm>
                <a:off x="5262" y="6474"/>
                <a:ext cx="1296" cy="498"/>
                <a:chOff x="6296" y="5274"/>
                <a:chExt cx="1296" cy="498"/>
              </a:xfrm>
            </p:grpSpPr>
            <p:sp>
              <p:nvSpPr>
                <p:cNvPr id="113853" name="Text Box 189">
                  <a:extLst>
                    <a:ext uri="{FF2B5EF4-FFF2-40B4-BE49-F238E27FC236}">
                      <a16:creationId xmlns:a16="http://schemas.microsoft.com/office/drawing/2014/main" id="{BA852307-4D14-4A49-AA3C-1D9ED139C30C}"/>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E</a:t>
                  </a:r>
                </a:p>
              </p:txBody>
            </p:sp>
            <p:grpSp>
              <p:nvGrpSpPr>
                <p:cNvPr id="113854" name="Group 190">
                  <a:extLst>
                    <a:ext uri="{FF2B5EF4-FFF2-40B4-BE49-F238E27FC236}">
                      <a16:creationId xmlns:a16="http://schemas.microsoft.com/office/drawing/2014/main" id="{4038000D-6BB5-4BB6-B75C-C0B0C1909247}"/>
                    </a:ext>
                  </a:extLst>
                </p:cNvPr>
                <p:cNvGrpSpPr>
                  <a:grpSpLocks/>
                </p:cNvGrpSpPr>
                <p:nvPr/>
              </p:nvGrpSpPr>
              <p:grpSpPr bwMode="auto">
                <a:xfrm>
                  <a:off x="6296" y="5298"/>
                  <a:ext cx="1296" cy="474"/>
                  <a:chOff x="6296" y="5298"/>
                  <a:chExt cx="1296" cy="474"/>
                </a:xfrm>
              </p:grpSpPr>
              <p:grpSp>
                <p:nvGrpSpPr>
                  <p:cNvPr id="113855" name="Group 191">
                    <a:extLst>
                      <a:ext uri="{FF2B5EF4-FFF2-40B4-BE49-F238E27FC236}">
                        <a16:creationId xmlns:a16="http://schemas.microsoft.com/office/drawing/2014/main" id="{772A71CA-A507-4FDE-BB16-62D1727E838B}"/>
                      </a:ext>
                    </a:extLst>
                  </p:cNvPr>
                  <p:cNvGrpSpPr>
                    <a:grpSpLocks/>
                  </p:cNvGrpSpPr>
                  <p:nvPr/>
                </p:nvGrpSpPr>
                <p:grpSpPr bwMode="auto">
                  <a:xfrm>
                    <a:off x="6393" y="5355"/>
                    <a:ext cx="1026" cy="300"/>
                    <a:chOff x="4740" y="5985"/>
                    <a:chExt cx="1026" cy="300"/>
                  </a:xfrm>
                </p:grpSpPr>
                <p:sp>
                  <p:nvSpPr>
                    <p:cNvPr id="113856" name="Rectangle 192">
                      <a:extLst>
                        <a:ext uri="{FF2B5EF4-FFF2-40B4-BE49-F238E27FC236}">
                          <a16:creationId xmlns:a16="http://schemas.microsoft.com/office/drawing/2014/main" id="{A2F50092-9AB2-4BA1-B232-A8F849E4809B}"/>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57" name="Rectangle 193">
                      <a:extLst>
                        <a:ext uri="{FF2B5EF4-FFF2-40B4-BE49-F238E27FC236}">
                          <a16:creationId xmlns:a16="http://schemas.microsoft.com/office/drawing/2014/main" id="{F016FE0D-6198-4D75-90E6-F632654AA10A}"/>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58" name="Rectangle 194">
                      <a:extLst>
                        <a:ext uri="{FF2B5EF4-FFF2-40B4-BE49-F238E27FC236}">
                          <a16:creationId xmlns:a16="http://schemas.microsoft.com/office/drawing/2014/main" id="{437E754B-2B91-47ED-9946-DD5E5C5C1597}"/>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59" name="Group 195">
                    <a:extLst>
                      <a:ext uri="{FF2B5EF4-FFF2-40B4-BE49-F238E27FC236}">
                        <a16:creationId xmlns:a16="http://schemas.microsoft.com/office/drawing/2014/main" id="{31F5020E-2B6F-44F9-A9C5-1234DEF70807}"/>
                      </a:ext>
                    </a:extLst>
                  </p:cNvPr>
                  <p:cNvGrpSpPr>
                    <a:grpSpLocks/>
                  </p:cNvGrpSpPr>
                  <p:nvPr/>
                </p:nvGrpSpPr>
                <p:grpSpPr bwMode="auto">
                  <a:xfrm>
                    <a:off x="6296" y="5298"/>
                    <a:ext cx="1296" cy="474"/>
                    <a:chOff x="6296" y="5298"/>
                    <a:chExt cx="1296" cy="474"/>
                  </a:xfrm>
                </p:grpSpPr>
                <p:sp>
                  <p:nvSpPr>
                    <p:cNvPr id="113860" name="Text Box 196">
                      <a:extLst>
                        <a:ext uri="{FF2B5EF4-FFF2-40B4-BE49-F238E27FC236}">
                          <a16:creationId xmlns:a16="http://schemas.microsoft.com/office/drawing/2014/main" id="{27CE806A-59D4-4A9C-A282-BD904449F70F}"/>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861" name="Text Box 197">
                      <a:extLst>
                        <a:ext uri="{FF2B5EF4-FFF2-40B4-BE49-F238E27FC236}">
                          <a16:creationId xmlns:a16="http://schemas.microsoft.com/office/drawing/2014/main" id="{4BA5E67E-4F74-48C6-B4D4-3F0C9FA4AC3B}"/>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grpSp>
            <p:nvGrpSpPr>
              <p:cNvPr id="113862" name="Group 198">
                <a:extLst>
                  <a:ext uri="{FF2B5EF4-FFF2-40B4-BE49-F238E27FC236}">
                    <a16:creationId xmlns:a16="http://schemas.microsoft.com/office/drawing/2014/main" id="{2AD81F23-A6A0-4C4A-B229-19B1060A3678}"/>
                  </a:ext>
                </a:extLst>
              </p:cNvPr>
              <p:cNvGrpSpPr>
                <a:grpSpLocks/>
              </p:cNvGrpSpPr>
              <p:nvPr/>
            </p:nvGrpSpPr>
            <p:grpSpPr bwMode="auto">
              <a:xfrm>
                <a:off x="5262" y="5847"/>
                <a:ext cx="1296" cy="498"/>
                <a:chOff x="6296" y="5274"/>
                <a:chExt cx="1296" cy="498"/>
              </a:xfrm>
            </p:grpSpPr>
            <p:sp>
              <p:nvSpPr>
                <p:cNvPr id="113863" name="Text Box 199">
                  <a:extLst>
                    <a:ext uri="{FF2B5EF4-FFF2-40B4-BE49-F238E27FC236}">
                      <a16:creationId xmlns:a16="http://schemas.microsoft.com/office/drawing/2014/main" id="{77A4545D-B487-4EF6-9E93-B78BB3918850}"/>
                    </a:ext>
                  </a:extLst>
                </p:cNvPr>
                <p:cNvSpPr txBox="1">
                  <a:spLocks noChangeArrowheads="1"/>
                </p:cNvSpPr>
                <p:nvPr/>
              </p:nvSpPr>
              <p:spPr bwMode="auto">
                <a:xfrm>
                  <a:off x="6686" y="5274"/>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D</a:t>
                  </a:r>
                </a:p>
              </p:txBody>
            </p:sp>
            <p:grpSp>
              <p:nvGrpSpPr>
                <p:cNvPr id="113864" name="Group 200">
                  <a:extLst>
                    <a:ext uri="{FF2B5EF4-FFF2-40B4-BE49-F238E27FC236}">
                      <a16:creationId xmlns:a16="http://schemas.microsoft.com/office/drawing/2014/main" id="{7A9AD5F3-E3CD-4131-B820-AFD19BED971C}"/>
                    </a:ext>
                  </a:extLst>
                </p:cNvPr>
                <p:cNvGrpSpPr>
                  <a:grpSpLocks/>
                </p:cNvGrpSpPr>
                <p:nvPr/>
              </p:nvGrpSpPr>
              <p:grpSpPr bwMode="auto">
                <a:xfrm>
                  <a:off x="6296" y="5298"/>
                  <a:ext cx="1296" cy="474"/>
                  <a:chOff x="6296" y="5298"/>
                  <a:chExt cx="1296" cy="474"/>
                </a:xfrm>
              </p:grpSpPr>
              <p:grpSp>
                <p:nvGrpSpPr>
                  <p:cNvPr id="113865" name="Group 201">
                    <a:extLst>
                      <a:ext uri="{FF2B5EF4-FFF2-40B4-BE49-F238E27FC236}">
                        <a16:creationId xmlns:a16="http://schemas.microsoft.com/office/drawing/2014/main" id="{CD6A0393-6CB6-4D7A-8E16-0033A0CD606C}"/>
                      </a:ext>
                    </a:extLst>
                  </p:cNvPr>
                  <p:cNvGrpSpPr>
                    <a:grpSpLocks/>
                  </p:cNvGrpSpPr>
                  <p:nvPr/>
                </p:nvGrpSpPr>
                <p:grpSpPr bwMode="auto">
                  <a:xfrm>
                    <a:off x="6393" y="5355"/>
                    <a:ext cx="1026" cy="300"/>
                    <a:chOff x="4740" y="5985"/>
                    <a:chExt cx="1026" cy="300"/>
                  </a:xfrm>
                </p:grpSpPr>
                <p:sp>
                  <p:nvSpPr>
                    <p:cNvPr id="113866" name="Rectangle 202">
                      <a:extLst>
                        <a:ext uri="{FF2B5EF4-FFF2-40B4-BE49-F238E27FC236}">
                          <a16:creationId xmlns:a16="http://schemas.microsoft.com/office/drawing/2014/main" id="{3FABA2FD-3963-49CD-8471-C13CE6834BC0}"/>
                        </a:ext>
                      </a:extLst>
                    </p:cNvPr>
                    <p:cNvSpPr>
                      <a:spLocks noChangeArrowheads="1"/>
                    </p:cNvSpPr>
                    <p:nvPr/>
                  </p:nvSpPr>
                  <p:spPr bwMode="auto">
                    <a:xfrm>
                      <a:off x="474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67" name="Rectangle 203">
                      <a:extLst>
                        <a:ext uri="{FF2B5EF4-FFF2-40B4-BE49-F238E27FC236}">
                          <a16:creationId xmlns:a16="http://schemas.microsoft.com/office/drawing/2014/main" id="{5200D3C7-55A9-4AF4-B045-9122D0007138}"/>
                        </a:ext>
                      </a:extLst>
                    </p:cNvPr>
                    <p:cNvSpPr>
                      <a:spLocks noChangeArrowheads="1"/>
                    </p:cNvSpPr>
                    <p:nvPr/>
                  </p:nvSpPr>
                  <p:spPr bwMode="auto">
                    <a:xfrm>
                      <a:off x="5422"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68" name="Rectangle 204">
                      <a:extLst>
                        <a:ext uri="{FF2B5EF4-FFF2-40B4-BE49-F238E27FC236}">
                          <a16:creationId xmlns:a16="http://schemas.microsoft.com/office/drawing/2014/main" id="{1E28FA94-CECE-4631-9852-AD16293F2F96}"/>
                        </a:ext>
                      </a:extLst>
                    </p:cNvPr>
                    <p:cNvSpPr>
                      <a:spLocks noChangeArrowheads="1"/>
                    </p:cNvSpPr>
                    <p:nvPr/>
                  </p:nvSpPr>
                  <p:spPr bwMode="auto">
                    <a:xfrm>
                      <a:off x="5070" y="5985"/>
                      <a:ext cx="344" cy="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69" name="Group 205">
                    <a:extLst>
                      <a:ext uri="{FF2B5EF4-FFF2-40B4-BE49-F238E27FC236}">
                        <a16:creationId xmlns:a16="http://schemas.microsoft.com/office/drawing/2014/main" id="{67A797E9-5AE0-4E65-9387-CA5D74AC1DCB}"/>
                      </a:ext>
                    </a:extLst>
                  </p:cNvPr>
                  <p:cNvGrpSpPr>
                    <a:grpSpLocks/>
                  </p:cNvGrpSpPr>
                  <p:nvPr/>
                </p:nvGrpSpPr>
                <p:grpSpPr bwMode="auto">
                  <a:xfrm>
                    <a:off x="6296" y="5298"/>
                    <a:ext cx="1296" cy="474"/>
                    <a:chOff x="6296" y="5298"/>
                    <a:chExt cx="1296" cy="474"/>
                  </a:xfrm>
                </p:grpSpPr>
                <p:sp>
                  <p:nvSpPr>
                    <p:cNvPr id="113870" name="Text Box 206">
                      <a:extLst>
                        <a:ext uri="{FF2B5EF4-FFF2-40B4-BE49-F238E27FC236}">
                          <a16:creationId xmlns:a16="http://schemas.microsoft.com/office/drawing/2014/main" id="{939A7B0C-50E7-4911-A6AC-D8174D9B9918}"/>
                        </a:ext>
                      </a:extLst>
                    </p:cNvPr>
                    <p:cNvSpPr txBox="1">
                      <a:spLocks noChangeArrowheads="1"/>
                    </p:cNvSpPr>
                    <p:nvPr/>
                  </p:nvSpPr>
                  <p:spPr bwMode="auto">
                    <a:xfrm>
                      <a:off x="6296" y="5307"/>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sp>
                  <p:nvSpPr>
                    <p:cNvPr id="113871" name="Text Box 207">
                      <a:extLst>
                        <a:ext uri="{FF2B5EF4-FFF2-40B4-BE49-F238E27FC236}">
                          <a16:creationId xmlns:a16="http://schemas.microsoft.com/office/drawing/2014/main" id="{E88CCDBF-4EE7-4B49-9B44-39D467A04D27}"/>
                        </a:ext>
                      </a:extLst>
                    </p:cNvPr>
                    <p:cNvSpPr txBox="1">
                      <a:spLocks noChangeArrowheads="1"/>
                    </p:cNvSpPr>
                    <p:nvPr/>
                  </p:nvSpPr>
                  <p:spPr bwMode="auto">
                    <a:xfrm>
                      <a:off x="7008" y="5298"/>
                      <a:ext cx="5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000" b="0">
                          <a:latin typeface="宋体" panose="02010600030101010101" pitchFamily="2" charset="-122"/>
                        </a:rPr>
                        <a:t>∧</a:t>
                      </a:r>
                    </a:p>
                  </p:txBody>
                </p:sp>
              </p:grpSp>
            </p:grpSp>
          </p:grpSp>
          <p:sp>
            <p:nvSpPr>
              <p:cNvPr id="113872" name="Line 208">
                <a:extLst>
                  <a:ext uri="{FF2B5EF4-FFF2-40B4-BE49-F238E27FC236}">
                    <a16:creationId xmlns:a16="http://schemas.microsoft.com/office/drawing/2014/main" id="{B6290DC1-B235-4489-8B11-4B867A48A729}"/>
                  </a:ext>
                </a:extLst>
              </p:cNvPr>
              <p:cNvSpPr>
                <a:spLocks noChangeShapeType="1"/>
              </p:cNvSpPr>
              <p:nvPr/>
            </p:nvSpPr>
            <p:spPr bwMode="auto">
              <a:xfrm>
                <a:off x="5518" y="4266"/>
                <a:ext cx="14" cy="42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873" name="Line 209">
                <a:extLst>
                  <a:ext uri="{FF2B5EF4-FFF2-40B4-BE49-F238E27FC236}">
                    <a16:creationId xmlns:a16="http://schemas.microsoft.com/office/drawing/2014/main" id="{CC83D912-6FB7-4313-A975-821B72AAB4E1}"/>
                  </a:ext>
                </a:extLst>
              </p:cNvPr>
              <p:cNvSpPr>
                <a:spLocks noChangeShapeType="1"/>
              </p:cNvSpPr>
              <p:nvPr/>
            </p:nvSpPr>
            <p:spPr bwMode="auto">
              <a:xfrm flipH="1">
                <a:off x="6194" y="4836"/>
                <a:ext cx="0" cy="48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874" name="Line 210">
                <a:extLst>
                  <a:ext uri="{FF2B5EF4-FFF2-40B4-BE49-F238E27FC236}">
                    <a16:creationId xmlns:a16="http://schemas.microsoft.com/office/drawing/2014/main" id="{3D3245DE-0A10-4F76-94BC-5ABB7CE5C50D}"/>
                  </a:ext>
                </a:extLst>
              </p:cNvPr>
              <p:cNvSpPr>
                <a:spLocks noChangeShapeType="1"/>
              </p:cNvSpPr>
              <p:nvPr/>
            </p:nvSpPr>
            <p:spPr bwMode="auto">
              <a:xfrm>
                <a:off x="5518" y="5421"/>
                <a:ext cx="0" cy="51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875" name="Freeform 211">
                <a:extLst>
                  <a:ext uri="{FF2B5EF4-FFF2-40B4-BE49-F238E27FC236}">
                    <a16:creationId xmlns:a16="http://schemas.microsoft.com/office/drawing/2014/main" id="{61D2A3DE-4E32-4940-A930-5D2590CBB230}"/>
                  </a:ext>
                </a:extLst>
              </p:cNvPr>
              <p:cNvSpPr>
                <a:spLocks/>
              </p:cNvSpPr>
              <p:nvPr/>
            </p:nvSpPr>
            <p:spPr bwMode="auto">
              <a:xfrm>
                <a:off x="6238" y="5460"/>
                <a:ext cx="360" cy="1245"/>
              </a:xfrm>
              <a:custGeom>
                <a:avLst/>
                <a:gdLst>
                  <a:gd name="T0" fmla="*/ 0 w 360"/>
                  <a:gd name="T1" fmla="*/ 0 h 960"/>
                  <a:gd name="T2" fmla="*/ 360 w 360"/>
                  <a:gd name="T3" fmla="*/ 0 h 960"/>
                  <a:gd name="T4" fmla="*/ 360 w 360"/>
                  <a:gd name="T5" fmla="*/ 960 h 960"/>
                  <a:gd name="T6" fmla="*/ 150 w 360"/>
                  <a:gd name="T7" fmla="*/ 960 h 960"/>
                </a:gdLst>
                <a:ahLst/>
                <a:cxnLst>
                  <a:cxn ang="0">
                    <a:pos x="T0" y="T1"/>
                  </a:cxn>
                  <a:cxn ang="0">
                    <a:pos x="T2" y="T3"/>
                  </a:cxn>
                  <a:cxn ang="0">
                    <a:pos x="T4" y="T5"/>
                  </a:cxn>
                  <a:cxn ang="0">
                    <a:pos x="T6" y="T7"/>
                  </a:cxn>
                </a:cxnLst>
                <a:rect l="0" t="0" r="r" b="b"/>
                <a:pathLst>
                  <a:path w="360" h="960">
                    <a:moveTo>
                      <a:pt x="0" y="0"/>
                    </a:moveTo>
                    <a:lnTo>
                      <a:pt x="360" y="0"/>
                    </a:lnTo>
                    <a:lnTo>
                      <a:pt x="360" y="960"/>
                    </a:lnTo>
                    <a:lnTo>
                      <a:pt x="150" y="9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876" name="Group 212">
              <a:extLst>
                <a:ext uri="{FF2B5EF4-FFF2-40B4-BE49-F238E27FC236}">
                  <a16:creationId xmlns:a16="http://schemas.microsoft.com/office/drawing/2014/main" id="{79A4465B-04BA-4630-949C-811C6E3F095C}"/>
                </a:ext>
              </a:extLst>
            </p:cNvPr>
            <p:cNvGrpSpPr>
              <a:grpSpLocks/>
            </p:cNvGrpSpPr>
            <p:nvPr/>
          </p:nvGrpSpPr>
          <p:grpSpPr bwMode="auto">
            <a:xfrm>
              <a:off x="6156" y="4750"/>
              <a:ext cx="1082" cy="692"/>
              <a:chOff x="6114" y="4695"/>
              <a:chExt cx="1082" cy="692"/>
            </a:xfrm>
          </p:grpSpPr>
          <p:grpSp>
            <p:nvGrpSpPr>
              <p:cNvPr id="113877" name="Group 213">
                <a:extLst>
                  <a:ext uri="{FF2B5EF4-FFF2-40B4-BE49-F238E27FC236}">
                    <a16:creationId xmlns:a16="http://schemas.microsoft.com/office/drawing/2014/main" id="{E946BE1D-8FFA-4755-8B89-D963AC795CC4}"/>
                  </a:ext>
                </a:extLst>
              </p:cNvPr>
              <p:cNvGrpSpPr>
                <a:grpSpLocks/>
              </p:cNvGrpSpPr>
              <p:nvPr/>
            </p:nvGrpSpPr>
            <p:grpSpPr bwMode="auto">
              <a:xfrm>
                <a:off x="6114" y="4904"/>
                <a:ext cx="430" cy="483"/>
                <a:chOff x="4684" y="3924"/>
                <a:chExt cx="610" cy="648"/>
              </a:xfrm>
            </p:grpSpPr>
            <p:sp>
              <p:nvSpPr>
                <p:cNvPr id="113878" name="Line 214">
                  <a:extLst>
                    <a:ext uri="{FF2B5EF4-FFF2-40B4-BE49-F238E27FC236}">
                      <a16:creationId xmlns:a16="http://schemas.microsoft.com/office/drawing/2014/main" id="{193F0200-295A-4B1F-A6B0-AC63FA8DADB7}"/>
                    </a:ext>
                  </a:extLst>
                </p:cNvPr>
                <p:cNvSpPr>
                  <a:spLocks noChangeShapeType="1"/>
                </p:cNvSpPr>
                <p:nvPr/>
              </p:nvSpPr>
              <p:spPr bwMode="auto">
                <a:xfrm>
                  <a:off x="4684" y="4017"/>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79" name="Line 215">
                  <a:extLst>
                    <a:ext uri="{FF2B5EF4-FFF2-40B4-BE49-F238E27FC236}">
                      <a16:creationId xmlns:a16="http://schemas.microsoft.com/office/drawing/2014/main" id="{673754AF-3681-41E0-8321-3A4772E76FBB}"/>
                    </a:ext>
                  </a:extLst>
                </p:cNvPr>
                <p:cNvSpPr>
                  <a:spLocks noChangeShapeType="1"/>
                </p:cNvSpPr>
                <p:nvPr/>
              </p:nvSpPr>
              <p:spPr bwMode="auto">
                <a:xfrm>
                  <a:off x="4752" y="392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80" name="Freeform 216">
                  <a:extLst>
                    <a:ext uri="{FF2B5EF4-FFF2-40B4-BE49-F238E27FC236}">
                      <a16:creationId xmlns:a16="http://schemas.microsoft.com/office/drawing/2014/main" id="{15A99933-29C1-41FF-BCC8-00404B350E29}"/>
                    </a:ext>
                  </a:extLst>
                </p:cNvPr>
                <p:cNvSpPr>
                  <a:spLocks/>
                </p:cNvSpPr>
                <p:nvPr/>
              </p:nvSpPr>
              <p:spPr bwMode="auto">
                <a:xfrm>
                  <a:off x="5116" y="4362"/>
                  <a:ext cx="178" cy="210"/>
                </a:xfrm>
                <a:custGeom>
                  <a:avLst/>
                  <a:gdLst>
                    <a:gd name="T0" fmla="*/ 614 w 614"/>
                    <a:gd name="T1" fmla="*/ 0 h 735"/>
                    <a:gd name="T2" fmla="*/ 614 w 614"/>
                    <a:gd name="T3" fmla="*/ 735 h 735"/>
                    <a:gd name="T4" fmla="*/ 0 w 614"/>
                    <a:gd name="T5" fmla="*/ 735 h 735"/>
                  </a:gdLst>
                  <a:ahLst/>
                  <a:cxnLst>
                    <a:cxn ang="0">
                      <a:pos x="T0" y="T1"/>
                    </a:cxn>
                    <a:cxn ang="0">
                      <a:pos x="T2" y="T3"/>
                    </a:cxn>
                    <a:cxn ang="0">
                      <a:pos x="T4" y="T5"/>
                    </a:cxn>
                  </a:cxnLst>
                  <a:rect l="0" t="0" r="r" b="b"/>
                  <a:pathLst>
                    <a:path w="614" h="735">
                      <a:moveTo>
                        <a:pt x="614" y="0"/>
                      </a:moveTo>
                      <a:lnTo>
                        <a:pt x="614" y="735"/>
                      </a:lnTo>
                      <a:lnTo>
                        <a:pt x="0" y="73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3881" name="Text Box 217">
                <a:extLst>
                  <a:ext uri="{FF2B5EF4-FFF2-40B4-BE49-F238E27FC236}">
                    <a16:creationId xmlns:a16="http://schemas.microsoft.com/office/drawing/2014/main" id="{FAFC6E98-37D8-4922-96FD-6A6EE4E4E464}"/>
                  </a:ext>
                </a:extLst>
              </p:cNvPr>
              <p:cNvSpPr txBox="1">
                <a:spLocks noChangeArrowheads="1"/>
              </p:cNvSpPr>
              <p:nvPr/>
            </p:nvSpPr>
            <p:spPr bwMode="auto">
              <a:xfrm>
                <a:off x="6260" y="4695"/>
                <a:ext cx="93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900" b="0">
                    <a:latin typeface="宋体" panose="02010600030101010101" pitchFamily="2" charset="-122"/>
                  </a:rPr>
                  <a:t>解</a:t>
                </a:r>
                <a:r>
                  <a:rPr kumimoji="0" lang="zh-CN" altLang="en-US" sz="900" b="0"/>
                  <a:t>释</a:t>
                </a:r>
              </a:p>
            </p:txBody>
          </p:sp>
        </p:grpSp>
        <p:grpSp>
          <p:nvGrpSpPr>
            <p:cNvPr id="113882" name="Group 218">
              <a:extLst>
                <a:ext uri="{FF2B5EF4-FFF2-40B4-BE49-F238E27FC236}">
                  <a16:creationId xmlns:a16="http://schemas.microsoft.com/office/drawing/2014/main" id="{B4EDB725-C81F-4240-93BD-9181C20AC663}"/>
                </a:ext>
              </a:extLst>
            </p:cNvPr>
            <p:cNvGrpSpPr>
              <a:grpSpLocks/>
            </p:cNvGrpSpPr>
            <p:nvPr/>
          </p:nvGrpSpPr>
          <p:grpSpPr bwMode="auto">
            <a:xfrm>
              <a:off x="3760" y="4755"/>
              <a:ext cx="952" cy="567"/>
              <a:chOff x="3718" y="4700"/>
              <a:chExt cx="952" cy="567"/>
            </a:xfrm>
          </p:grpSpPr>
          <p:grpSp>
            <p:nvGrpSpPr>
              <p:cNvPr id="113883" name="Group 219">
                <a:extLst>
                  <a:ext uri="{FF2B5EF4-FFF2-40B4-BE49-F238E27FC236}">
                    <a16:creationId xmlns:a16="http://schemas.microsoft.com/office/drawing/2014/main" id="{2D2D7F79-8842-4217-94C1-27A723EF2382}"/>
                  </a:ext>
                </a:extLst>
              </p:cNvPr>
              <p:cNvGrpSpPr>
                <a:grpSpLocks/>
              </p:cNvGrpSpPr>
              <p:nvPr/>
            </p:nvGrpSpPr>
            <p:grpSpPr bwMode="auto">
              <a:xfrm flipH="1">
                <a:off x="4232" y="4874"/>
                <a:ext cx="438" cy="393"/>
                <a:chOff x="4684" y="3924"/>
                <a:chExt cx="610" cy="648"/>
              </a:xfrm>
            </p:grpSpPr>
            <p:sp>
              <p:nvSpPr>
                <p:cNvPr id="113884" name="Line 220">
                  <a:extLst>
                    <a:ext uri="{FF2B5EF4-FFF2-40B4-BE49-F238E27FC236}">
                      <a16:creationId xmlns:a16="http://schemas.microsoft.com/office/drawing/2014/main" id="{6D5CDF22-B94E-44A5-AFD3-FFBF8A1A09F8}"/>
                    </a:ext>
                  </a:extLst>
                </p:cNvPr>
                <p:cNvSpPr>
                  <a:spLocks noChangeShapeType="1"/>
                </p:cNvSpPr>
                <p:nvPr/>
              </p:nvSpPr>
              <p:spPr bwMode="auto">
                <a:xfrm>
                  <a:off x="4684" y="4017"/>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85" name="Line 221">
                  <a:extLst>
                    <a:ext uri="{FF2B5EF4-FFF2-40B4-BE49-F238E27FC236}">
                      <a16:creationId xmlns:a16="http://schemas.microsoft.com/office/drawing/2014/main" id="{FDC46F97-7736-48DA-9609-43C710BFCB3A}"/>
                    </a:ext>
                  </a:extLst>
                </p:cNvPr>
                <p:cNvSpPr>
                  <a:spLocks noChangeShapeType="1"/>
                </p:cNvSpPr>
                <p:nvPr/>
              </p:nvSpPr>
              <p:spPr bwMode="auto">
                <a:xfrm>
                  <a:off x="4752" y="392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86" name="Freeform 222">
                  <a:extLst>
                    <a:ext uri="{FF2B5EF4-FFF2-40B4-BE49-F238E27FC236}">
                      <a16:creationId xmlns:a16="http://schemas.microsoft.com/office/drawing/2014/main" id="{0DBDE540-588C-4227-A4D7-8B8A76E793C0}"/>
                    </a:ext>
                  </a:extLst>
                </p:cNvPr>
                <p:cNvSpPr>
                  <a:spLocks/>
                </p:cNvSpPr>
                <p:nvPr/>
              </p:nvSpPr>
              <p:spPr bwMode="auto">
                <a:xfrm>
                  <a:off x="5116" y="4362"/>
                  <a:ext cx="178" cy="210"/>
                </a:xfrm>
                <a:custGeom>
                  <a:avLst/>
                  <a:gdLst>
                    <a:gd name="T0" fmla="*/ 614 w 614"/>
                    <a:gd name="T1" fmla="*/ 0 h 735"/>
                    <a:gd name="T2" fmla="*/ 614 w 614"/>
                    <a:gd name="T3" fmla="*/ 735 h 735"/>
                    <a:gd name="T4" fmla="*/ 0 w 614"/>
                    <a:gd name="T5" fmla="*/ 735 h 735"/>
                  </a:gdLst>
                  <a:ahLst/>
                  <a:cxnLst>
                    <a:cxn ang="0">
                      <a:pos x="T0" y="T1"/>
                    </a:cxn>
                    <a:cxn ang="0">
                      <a:pos x="T2" y="T3"/>
                    </a:cxn>
                    <a:cxn ang="0">
                      <a:pos x="T4" y="T5"/>
                    </a:cxn>
                  </a:cxnLst>
                  <a:rect l="0" t="0" r="r" b="b"/>
                  <a:pathLst>
                    <a:path w="614" h="735">
                      <a:moveTo>
                        <a:pt x="614" y="0"/>
                      </a:moveTo>
                      <a:lnTo>
                        <a:pt x="614" y="735"/>
                      </a:lnTo>
                      <a:lnTo>
                        <a:pt x="0" y="73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3887" name="Text Box 223">
                <a:extLst>
                  <a:ext uri="{FF2B5EF4-FFF2-40B4-BE49-F238E27FC236}">
                    <a16:creationId xmlns:a16="http://schemas.microsoft.com/office/drawing/2014/main" id="{3DAD01DE-3A20-4E10-B9EC-ADF50B9F303B}"/>
                  </a:ext>
                </a:extLst>
              </p:cNvPr>
              <p:cNvSpPr txBox="1">
                <a:spLocks noChangeArrowheads="1"/>
              </p:cNvSpPr>
              <p:nvPr/>
            </p:nvSpPr>
            <p:spPr bwMode="auto">
              <a:xfrm>
                <a:off x="3718" y="4700"/>
                <a:ext cx="8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900" b="0">
                    <a:latin typeface="宋体" panose="02010600030101010101" pitchFamily="2" charset="-122"/>
                  </a:rPr>
                  <a:t>解</a:t>
                </a:r>
                <a:r>
                  <a:rPr kumimoji="0" lang="zh-CN" altLang="en-US" sz="900" b="0"/>
                  <a:t>释</a:t>
                </a:r>
              </a:p>
            </p:txBody>
          </p:sp>
        </p:grpSp>
        <p:grpSp>
          <p:nvGrpSpPr>
            <p:cNvPr id="113888" name="Group 224">
              <a:extLst>
                <a:ext uri="{FF2B5EF4-FFF2-40B4-BE49-F238E27FC236}">
                  <a16:creationId xmlns:a16="http://schemas.microsoft.com/office/drawing/2014/main" id="{3733A5DC-19D4-4E73-8A29-767F2DCE7071}"/>
                </a:ext>
              </a:extLst>
            </p:cNvPr>
            <p:cNvGrpSpPr>
              <a:grpSpLocks/>
            </p:cNvGrpSpPr>
            <p:nvPr/>
          </p:nvGrpSpPr>
          <p:grpSpPr bwMode="auto">
            <a:xfrm>
              <a:off x="4204" y="3729"/>
              <a:ext cx="446" cy="468"/>
              <a:chOff x="4684" y="3924"/>
              <a:chExt cx="610" cy="648"/>
            </a:xfrm>
          </p:grpSpPr>
          <p:sp>
            <p:nvSpPr>
              <p:cNvPr id="113889" name="Line 225">
                <a:extLst>
                  <a:ext uri="{FF2B5EF4-FFF2-40B4-BE49-F238E27FC236}">
                    <a16:creationId xmlns:a16="http://schemas.microsoft.com/office/drawing/2014/main" id="{BC20656C-D174-4495-8C1A-97A8EFB6A384}"/>
                  </a:ext>
                </a:extLst>
              </p:cNvPr>
              <p:cNvSpPr>
                <a:spLocks noChangeShapeType="1"/>
              </p:cNvSpPr>
              <p:nvPr/>
            </p:nvSpPr>
            <p:spPr bwMode="auto">
              <a:xfrm>
                <a:off x="4684" y="4017"/>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0" name="Line 226">
                <a:extLst>
                  <a:ext uri="{FF2B5EF4-FFF2-40B4-BE49-F238E27FC236}">
                    <a16:creationId xmlns:a16="http://schemas.microsoft.com/office/drawing/2014/main" id="{F33CFBBC-9BC8-4D71-9DB8-14770AD45577}"/>
                  </a:ext>
                </a:extLst>
              </p:cNvPr>
              <p:cNvSpPr>
                <a:spLocks noChangeShapeType="1"/>
              </p:cNvSpPr>
              <p:nvPr/>
            </p:nvSpPr>
            <p:spPr bwMode="auto">
              <a:xfrm>
                <a:off x="4752" y="392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1" name="Freeform 227">
                <a:extLst>
                  <a:ext uri="{FF2B5EF4-FFF2-40B4-BE49-F238E27FC236}">
                    <a16:creationId xmlns:a16="http://schemas.microsoft.com/office/drawing/2014/main" id="{B210339B-2AA3-4814-941B-1CEEA2D0F7E5}"/>
                  </a:ext>
                </a:extLst>
              </p:cNvPr>
              <p:cNvSpPr>
                <a:spLocks/>
              </p:cNvSpPr>
              <p:nvPr/>
            </p:nvSpPr>
            <p:spPr bwMode="auto">
              <a:xfrm>
                <a:off x="5116" y="4362"/>
                <a:ext cx="178" cy="210"/>
              </a:xfrm>
              <a:custGeom>
                <a:avLst/>
                <a:gdLst>
                  <a:gd name="T0" fmla="*/ 614 w 614"/>
                  <a:gd name="T1" fmla="*/ 0 h 735"/>
                  <a:gd name="T2" fmla="*/ 614 w 614"/>
                  <a:gd name="T3" fmla="*/ 735 h 735"/>
                  <a:gd name="T4" fmla="*/ 0 w 614"/>
                  <a:gd name="T5" fmla="*/ 735 h 735"/>
                </a:gdLst>
                <a:ahLst/>
                <a:cxnLst>
                  <a:cxn ang="0">
                    <a:pos x="T0" y="T1"/>
                  </a:cxn>
                  <a:cxn ang="0">
                    <a:pos x="T2" y="T3"/>
                  </a:cxn>
                  <a:cxn ang="0">
                    <a:pos x="T4" y="T5"/>
                  </a:cxn>
                </a:cxnLst>
                <a:rect l="0" t="0" r="r" b="b"/>
                <a:pathLst>
                  <a:path w="614" h="735">
                    <a:moveTo>
                      <a:pt x="614" y="0"/>
                    </a:moveTo>
                    <a:lnTo>
                      <a:pt x="614" y="735"/>
                    </a:lnTo>
                    <a:lnTo>
                      <a:pt x="0" y="73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3892" name="Text Box 228">
              <a:extLst>
                <a:ext uri="{FF2B5EF4-FFF2-40B4-BE49-F238E27FC236}">
                  <a16:creationId xmlns:a16="http://schemas.microsoft.com/office/drawing/2014/main" id="{5B402E2A-BCA6-4182-A6E2-74B1A5A196FA}"/>
                </a:ext>
              </a:extLst>
            </p:cNvPr>
            <p:cNvSpPr txBox="1">
              <a:spLocks noChangeArrowheads="1"/>
            </p:cNvSpPr>
            <p:nvPr/>
          </p:nvSpPr>
          <p:spPr bwMode="auto">
            <a:xfrm>
              <a:off x="3696" y="3840"/>
              <a:ext cx="86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900" b="0">
                  <a:latin typeface="宋体" panose="02010600030101010101" pitchFamily="2" charset="-122"/>
                </a:rPr>
                <a:t>存</a:t>
              </a:r>
              <a:r>
                <a:rPr kumimoji="0" lang="zh-CN" altLang="en-US" sz="900" b="0"/>
                <a:t>储</a:t>
              </a:r>
            </a:p>
          </p:txBody>
        </p:sp>
        <p:grpSp>
          <p:nvGrpSpPr>
            <p:cNvPr id="113893" name="Group 229">
              <a:extLst>
                <a:ext uri="{FF2B5EF4-FFF2-40B4-BE49-F238E27FC236}">
                  <a16:creationId xmlns:a16="http://schemas.microsoft.com/office/drawing/2014/main" id="{6DD5A274-C23B-42C8-8012-43192EB93A96}"/>
                </a:ext>
              </a:extLst>
            </p:cNvPr>
            <p:cNvGrpSpPr>
              <a:grpSpLocks/>
            </p:cNvGrpSpPr>
            <p:nvPr/>
          </p:nvGrpSpPr>
          <p:grpSpPr bwMode="auto">
            <a:xfrm flipH="1">
              <a:off x="6072" y="3744"/>
              <a:ext cx="438" cy="393"/>
              <a:chOff x="4684" y="3924"/>
              <a:chExt cx="610" cy="648"/>
            </a:xfrm>
          </p:grpSpPr>
          <p:sp>
            <p:nvSpPr>
              <p:cNvPr id="113894" name="Line 230">
                <a:extLst>
                  <a:ext uri="{FF2B5EF4-FFF2-40B4-BE49-F238E27FC236}">
                    <a16:creationId xmlns:a16="http://schemas.microsoft.com/office/drawing/2014/main" id="{0563C1F3-A017-42D0-9D0C-A26AE777B747}"/>
                  </a:ext>
                </a:extLst>
              </p:cNvPr>
              <p:cNvSpPr>
                <a:spLocks noChangeShapeType="1"/>
              </p:cNvSpPr>
              <p:nvPr/>
            </p:nvSpPr>
            <p:spPr bwMode="auto">
              <a:xfrm>
                <a:off x="4684" y="4017"/>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5" name="Line 231">
                <a:extLst>
                  <a:ext uri="{FF2B5EF4-FFF2-40B4-BE49-F238E27FC236}">
                    <a16:creationId xmlns:a16="http://schemas.microsoft.com/office/drawing/2014/main" id="{AD33518A-B527-4BC3-9021-1650514822BF}"/>
                  </a:ext>
                </a:extLst>
              </p:cNvPr>
              <p:cNvSpPr>
                <a:spLocks noChangeShapeType="1"/>
              </p:cNvSpPr>
              <p:nvPr/>
            </p:nvSpPr>
            <p:spPr bwMode="auto">
              <a:xfrm>
                <a:off x="4752" y="392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6" name="Freeform 232">
                <a:extLst>
                  <a:ext uri="{FF2B5EF4-FFF2-40B4-BE49-F238E27FC236}">
                    <a16:creationId xmlns:a16="http://schemas.microsoft.com/office/drawing/2014/main" id="{5513E52C-FA24-485B-ABCA-78740095B84D}"/>
                  </a:ext>
                </a:extLst>
              </p:cNvPr>
              <p:cNvSpPr>
                <a:spLocks/>
              </p:cNvSpPr>
              <p:nvPr/>
            </p:nvSpPr>
            <p:spPr bwMode="auto">
              <a:xfrm>
                <a:off x="5116" y="4362"/>
                <a:ext cx="178" cy="210"/>
              </a:xfrm>
              <a:custGeom>
                <a:avLst/>
                <a:gdLst>
                  <a:gd name="T0" fmla="*/ 614 w 614"/>
                  <a:gd name="T1" fmla="*/ 0 h 735"/>
                  <a:gd name="T2" fmla="*/ 614 w 614"/>
                  <a:gd name="T3" fmla="*/ 735 h 735"/>
                  <a:gd name="T4" fmla="*/ 0 w 614"/>
                  <a:gd name="T5" fmla="*/ 735 h 735"/>
                </a:gdLst>
                <a:ahLst/>
                <a:cxnLst>
                  <a:cxn ang="0">
                    <a:pos x="T0" y="T1"/>
                  </a:cxn>
                  <a:cxn ang="0">
                    <a:pos x="T2" y="T3"/>
                  </a:cxn>
                  <a:cxn ang="0">
                    <a:pos x="T4" y="T5"/>
                  </a:cxn>
                </a:cxnLst>
                <a:rect l="0" t="0" r="r" b="b"/>
                <a:pathLst>
                  <a:path w="614" h="735">
                    <a:moveTo>
                      <a:pt x="614" y="0"/>
                    </a:moveTo>
                    <a:lnTo>
                      <a:pt x="614" y="735"/>
                    </a:lnTo>
                    <a:lnTo>
                      <a:pt x="0" y="73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3897" name="Text Box 233">
              <a:extLst>
                <a:ext uri="{FF2B5EF4-FFF2-40B4-BE49-F238E27FC236}">
                  <a16:creationId xmlns:a16="http://schemas.microsoft.com/office/drawing/2014/main" id="{600C396C-0BF0-4653-902A-B2AEAA1AB4CF}"/>
                </a:ext>
              </a:extLst>
            </p:cNvPr>
            <p:cNvSpPr txBox="1">
              <a:spLocks noChangeArrowheads="1"/>
            </p:cNvSpPr>
            <p:nvPr/>
          </p:nvSpPr>
          <p:spPr bwMode="auto">
            <a:xfrm>
              <a:off x="6182" y="3870"/>
              <a:ext cx="96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900" b="0">
                  <a:latin typeface="宋体" panose="02010600030101010101" pitchFamily="2" charset="-122"/>
                </a:rPr>
                <a:t>存</a:t>
              </a:r>
              <a:r>
                <a:rPr kumimoji="0" lang="zh-CN" altLang="en-US" sz="900" b="0"/>
                <a:t>储</a:t>
              </a:r>
            </a:p>
          </p:txBody>
        </p:sp>
        <p:sp>
          <p:nvSpPr>
            <p:cNvPr id="113898" name="Text Box 234">
              <a:extLst>
                <a:ext uri="{FF2B5EF4-FFF2-40B4-BE49-F238E27FC236}">
                  <a16:creationId xmlns:a16="http://schemas.microsoft.com/office/drawing/2014/main" id="{410B8DAE-91F3-4D2E-AE5C-DC48A5E1A2BC}"/>
                </a:ext>
              </a:extLst>
            </p:cNvPr>
            <p:cNvSpPr txBox="1">
              <a:spLocks noChangeArrowheads="1"/>
            </p:cNvSpPr>
            <p:nvPr/>
          </p:nvSpPr>
          <p:spPr bwMode="auto">
            <a:xfrm>
              <a:off x="3856" y="7233"/>
              <a:ext cx="280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900" b="0"/>
                <a:t>图</a:t>
              </a:r>
              <a:r>
                <a:rPr kumimoji="0" lang="en-US" altLang="zh-CN" sz="900" b="0"/>
                <a:t>6.23 </a:t>
              </a:r>
              <a:r>
                <a:rPr kumimoji="0" lang="zh-CN" altLang="en-US" sz="900" b="0"/>
                <a:t>树与二叉树的对应关系</a:t>
              </a:r>
            </a:p>
          </p:txBody>
        </p:sp>
      </p:grpSp>
      <p:sp>
        <p:nvSpPr>
          <p:cNvPr id="113899" name="Text Box 235">
            <a:extLst>
              <a:ext uri="{FF2B5EF4-FFF2-40B4-BE49-F238E27FC236}">
                <a16:creationId xmlns:a16="http://schemas.microsoft.com/office/drawing/2014/main" id="{70C2E4EC-0961-4371-A487-AE43804AD037}"/>
              </a:ext>
            </a:extLst>
          </p:cNvPr>
          <p:cNvSpPr txBox="1">
            <a:spLocks noChangeArrowheads="1"/>
          </p:cNvSpPr>
          <p:nvPr/>
        </p:nvSpPr>
        <p:spPr bwMode="auto">
          <a:xfrm>
            <a:off x="2362200" y="17526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D842CD"/>
                </a:solidFill>
              </a:rPr>
              <a:t>见</a:t>
            </a:r>
            <a:r>
              <a:rPr lang="en-US" altLang="zh-CN">
                <a:solidFill>
                  <a:srgbClr val="D842CD"/>
                </a:solidFill>
              </a:rPr>
              <a:t>p137</a:t>
            </a:r>
            <a:r>
              <a:rPr lang="zh-CN" altLang="en-US">
                <a:solidFill>
                  <a:srgbClr val="D842CD"/>
                </a:solidFill>
              </a:rPr>
              <a:t>的图</a:t>
            </a:r>
            <a:r>
              <a:rPr lang="en-US" altLang="zh-CN">
                <a:solidFill>
                  <a:srgbClr val="D842CD"/>
                </a:solidFill>
              </a:rPr>
              <a:t>6.23</a:t>
            </a:r>
            <a:r>
              <a:rPr lang="zh-CN" altLang="en-US">
                <a:solidFill>
                  <a:srgbClr val="D842CD"/>
                </a:solidFill>
              </a:rPr>
              <a:t>所示</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2BE26D31-DCDE-4B01-97A1-3F3DA4824D35}"/>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 </a:t>
            </a:r>
            <a:r>
              <a:rPr lang="zh-CN" altLang="en-US" sz="2800"/>
              <a:t>森林转换为二叉树</a:t>
            </a:r>
          </a:p>
        </p:txBody>
      </p:sp>
      <p:sp>
        <p:nvSpPr>
          <p:cNvPr id="114691" name="Text Box 3">
            <a:extLst>
              <a:ext uri="{FF2B5EF4-FFF2-40B4-BE49-F238E27FC236}">
                <a16:creationId xmlns:a16="http://schemas.microsoft.com/office/drawing/2014/main" id="{4CBF2261-C712-4BA0-8D7F-50813A37AB67}"/>
              </a:ext>
            </a:extLst>
          </p:cNvPr>
          <p:cNvSpPr txBox="1">
            <a:spLocks noChangeArrowheads="1"/>
          </p:cNvSpPr>
          <p:nvPr/>
        </p:nvSpPr>
        <p:spPr bwMode="auto">
          <a:xfrm>
            <a:off x="2057400" y="1600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森林转换为二叉树的方法为：</a:t>
            </a:r>
          </a:p>
        </p:txBody>
      </p:sp>
      <p:sp>
        <p:nvSpPr>
          <p:cNvPr id="114692" name="Text Box 4">
            <a:extLst>
              <a:ext uri="{FF2B5EF4-FFF2-40B4-BE49-F238E27FC236}">
                <a16:creationId xmlns:a16="http://schemas.microsoft.com/office/drawing/2014/main" id="{509F97ED-7D09-4E80-B3A3-9B7682BF3AAF}"/>
              </a:ext>
            </a:extLst>
          </p:cNvPr>
          <p:cNvSpPr txBox="1">
            <a:spLocks noChangeArrowheads="1"/>
          </p:cNvSpPr>
          <p:nvPr/>
        </p:nvSpPr>
        <p:spPr bwMode="auto">
          <a:xfrm>
            <a:off x="2209800" y="21336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）将森林中的每棵树转换成相应的二叉树。</a:t>
            </a:r>
          </a:p>
        </p:txBody>
      </p:sp>
      <p:sp>
        <p:nvSpPr>
          <p:cNvPr id="114693" name="Text Box 5">
            <a:extLst>
              <a:ext uri="{FF2B5EF4-FFF2-40B4-BE49-F238E27FC236}">
                <a16:creationId xmlns:a16="http://schemas.microsoft.com/office/drawing/2014/main" id="{B4E838B7-04F3-436F-9B96-5F3CF8BD347F}"/>
              </a:ext>
            </a:extLst>
          </p:cNvPr>
          <p:cNvSpPr txBox="1">
            <a:spLocks noChangeArrowheads="1"/>
          </p:cNvSpPr>
          <p:nvPr/>
        </p:nvSpPr>
        <p:spPr bwMode="auto">
          <a:xfrm>
            <a:off x="2209800" y="2667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2</a:t>
            </a:r>
            <a:r>
              <a:rPr lang="zh-CN" altLang="en-US" sz="2800"/>
              <a:t>）第一棵二叉树不动，</a:t>
            </a:r>
            <a:r>
              <a:rPr lang="zh-CN" altLang="en-US" sz="2800">
                <a:latin typeface="宋体" panose="02010600030101010101" pitchFamily="2" charset="-122"/>
              </a:rPr>
              <a:t>从第二棵二叉树开始，依次把后一棵二叉树的根结点作为前一棵二叉树根结点的右孩子，当所有二叉树连在一起后，所得到的二叉树就是由森林转换得到的二叉树。</a:t>
            </a:r>
            <a:r>
              <a:rPr lang="zh-CN" altLang="en-US" sz="2800"/>
              <a:t> </a:t>
            </a:r>
          </a:p>
        </p:txBody>
      </p:sp>
      <p:sp>
        <p:nvSpPr>
          <p:cNvPr id="114694" name="Text Box 6">
            <a:extLst>
              <a:ext uri="{FF2B5EF4-FFF2-40B4-BE49-F238E27FC236}">
                <a16:creationId xmlns:a16="http://schemas.microsoft.com/office/drawing/2014/main" id="{E7822550-CC03-44BA-A82B-CC20AC03234C}"/>
              </a:ext>
            </a:extLst>
          </p:cNvPr>
          <p:cNvSpPr txBox="1">
            <a:spLocks noChangeArrowheads="1"/>
          </p:cNvSpPr>
          <p:nvPr/>
        </p:nvSpPr>
        <p:spPr bwMode="auto">
          <a:xfrm>
            <a:off x="2133600" y="46482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森林转换为二叉树的过程见</a:t>
            </a:r>
            <a:r>
              <a:rPr lang="en-US" altLang="zh-CN" sz="2800">
                <a:solidFill>
                  <a:srgbClr val="D842CD"/>
                </a:solidFill>
              </a:rPr>
              <a:t>p137</a:t>
            </a:r>
            <a:r>
              <a:rPr lang="zh-CN" altLang="en-US" sz="2800">
                <a:solidFill>
                  <a:srgbClr val="D842CD"/>
                </a:solidFill>
              </a:rPr>
              <a:t>的图</a:t>
            </a:r>
            <a:r>
              <a:rPr lang="en-US" altLang="zh-CN" sz="2800">
                <a:solidFill>
                  <a:srgbClr val="D842CD"/>
                </a:solidFill>
              </a:rPr>
              <a:t>6.24</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6708D580-ACC2-45F0-AE0A-F8FCA54EF618}"/>
              </a:ext>
            </a:extLst>
          </p:cNvPr>
          <p:cNvSpPr txBox="1">
            <a:spLocks noChangeArrowheads="1"/>
          </p:cNvSpPr>
          <p:nvPr/>
        </p:nvSpPr>
        <p:spPr bwMode="auto">
          <a:xfrm>
            <a:off x="2209800" y="9906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用递归的方法描述森林转换为二叉树的过程为：</a:t>
            </a:r>
          </a:p>
        </p:txBody>
      </p:sp>
      <p:sp>
        <p:nvSpPr>
          <p:cNvPr id="115715" name="Text Box 3">
            <a:extLst>
              <a:ext uri="{FF2B5EF4-FFF2-40B4-BE49-F238E27FC236}">
                <a16:creationId xmlns:a16="http://schemas.microsoft.com/office/drawing/2014/main" id="{08B23B81-EB7B-4DB2-ADE3-1FA164EA1EB4}"/>
              </a:ext>
            </a:extLst>
          </p:cNvPr>
          <p:cNvSpPr txBox="1">
            <a:spLocks noChangeArrowheads="1"/>
          </p:cNvSpPr>
          <p:nvPr/>
        </p:nvSpPr>
        <p:spPr bwMode="auto">
          <a:xfrm>
            <a:off x="2209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将森林</a:t>
            </a:r>
            <a:r>
              <a:rPr lang="en-US" altLang="zh-CN" sz="2800"/>
              <a:t>F</a:t>
            </a:r>
            <a:r>
              <a:rPr lang="zh-CN" altLang="en-US" sz="2800"/>
              <a:t>看作树的有序集</a:t>
            </a:r>
            <a:r>
              <a:rPr lang="en-US" altLang="zh-CN" sz="2800"/>
              <a:t>F={T</a:t>
            </a:r>
            <a:r>
              <a:rPr lang="en-US" altLang="zh-CN" sz="2800" baseline="-30000"/>
              <a:t>1</a:t>
            </a:r>
            <a:r>
              <a:rPr lang="zh-CN" altLang="en-US" sz="2800">
                <a:latin typeface="宋体" panose="02010600030101010101" pitchFamily="2" charset="-122"/>
              </a:rPr>
              <a:t>，</a:t>
            </a:r>
            <a:r>
              <a:rPr lang="en-US" altLang="zh-CN" sz="2800"/>
              <a:t>T</a:t>
            </a:r>
            <a:r>
              <a:rPr lang="en-US" altLang="zh-CN" sz="2800" baseline="-30000"/>
              <a:t>2</a:t>
            </a:r>
            <a:r>
              <a:rPr lang="zh-CN" altLang="en-US" sz="2800">
                <a:latin typeface="宋体" panose="02010600030101010101" pitchFamily="2" charset="-122"/>
              </a:rPr>
              <a:t>，</a:t>
            </a:r>
            <a:r>
              <a:rPr lang="en-US" altLang="zh-CN" sz="2800"/>
              <a:t>…</a:t>
            </a:r>
            <a:r>
              <a:rPr lang="en-US" altLang="zh-CN" sz="2800">
                <a:latin typeface="宋体" panose="02010600030101010101" pitchFamily="2" charset="-122"/>
              </a:rPr>
              <a:t>,</a:t>
            </a:r>
            <a:r>
              <a:rPr lang="en-US" altLang="zh-CN" sz="2800"/>
              <a:t>T</a:t>
            </a:r>
            <a:r>
              <a:rPr lang="en-US" altLang="zh-CN" sz="2800" baseline="-30000"/>
              <a:t>N</a:t>
            </a:r>
            <a:r>
              <a:rPr lang="en-US" altLang="zh-CN" sz="2800"/>
              <a:t>}</a:t>
            </a:r>
            <a:r>
              <a:rPr lang="zh-CN" altLang="en-US" sz="2800">
                <a:latin typeface="宋体" panose="02010600030101010101" pitchFamily="2" charset="-122"/>
              </a:rPr>
              <a:t>，它对应的二叉树为</a:t>
            </a:r>
            <a:r>
              <a:rPr lang="en-US" altLang="zh-CN" sz="2800"/>
              <a:t>B</a:t>
            </a:r>
            <a:r>
              <a:rPr lang="zh-CN" altLang="en-US" sz="2800">
                <a:latin typeface="宋体" panose="02010600030101010101" pitchFamily="2" charset="-122"/>
              </a:rPr>
              <a:t>（</a:t>
            </a:r>
            <a:r>
              <a:rPr lang="en-US" altLang="zh-CN" sz="2800"/>
              <a:t>F</a:t>
            </a:r>
            <a:r>
              <a:rPr lang="zh-CN" altLang="en-US" sz="2800">
                <a:latin typeface="宋体" panose="02010600030101010101" pitchFamily="2" charset="-122"/>
              </a:rPr>
              <a:t>）：</a:t>
            </a:r>
            <a:r>
              <a:rPr lang="zh-CN" altLang="en-US" sz="2800"/>
              <a:t> </a:t>
            </a:r>
          </a:p>
        </p:txBody>
      </p:sp>
      <p:sp>
        <p:nvSpPr>
          <p:cNvPr id="115716" name="Text Box 4">
            <a:extLst>
              <a:ext uri="{FF2B5EF4-FFF2-40B4-BE49-F238E27FC236}">
                <a16:creationId xmlns:a16="http://schemas.microsoft.com/office/drawing/2014/main" id="{85F2EFAD-0180-4EC1-B65F-3A3E2B065795}"/>
              </a:ext>
            </a:extLst>
          </p:cNvPr>
          <p:cNvSpPr txBox="1">
            <a:spLocks noChangeArrowheads="1"/>
          </p:cNvSpPr>
          <p:nvPr/>
        </p:nvSpPr>
        <p:spPr bwMode="auto">
          <a:xfrm>
            <a:off x="2133600" y="2743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）若</a:t>
            </a:r>
            <a:r>
              <a:rPr lang="en-US" altLang="zh-CN" sz="2800"/>
              <a:t>N</a:t>
            </a:r>
            <a:r>
              <a:rPr lang="zh-CN" altLang="en-US" sz="2800"/>
              <a:t>＝</a:t>
            </a:r>
            <a:r>
              <a:rPr lang="en-US" altLang="zh-CN" sz="2800"/>
              <a:t>0</a:t>
            </a:r>
            <a:r>
              <a:rPr lang="zh-CN" altLang="en-US" sz="2800"/>
              <a:t>，则</a:t>
            </a:r>
            <a:r>
              <a:rPr lang="en-US" altLang="zh-CN" sz="2800"/>
              <a:t>B</a:t>
            </a:r>
            <a:r>
              <a:rPr lang="zh-CN" altLang="en-US" sz="2800">
                <a:latin typeface="宋体" panose="02010600030101010101" pitchFamily="2" charset="-122"/>
              </a:rPr>
              <a:t>（</a:t>
            </a:r>
            <a:r>
              <a:rPr lang="en-US" altLang="zh-CN" sz="2800"/>
              <a:t>F</a:t>
            </a:r>
            <a:r>
              <a:rPr lang="zh-CN" altLang="en-US" sz="2800">
                <a:latin typeface="宋体" panose="02010600030101010101" pitchFamily="2" charset="-122"/>
              </a:rPr>
              <a:t>）为空。</a:t>
            </a:r>
            <a:r>
              <a:rPr lang="zh-CN" altLang="en-US" sz="2800"/>
              <a:t> </a:t>
            </a:r>
          </a:p>
        </p:txBody>
      </p:sp>
      <p:sp>
        <p:nvSpPr>
          <p:cNvPr id="115717" name="Text Box 5">
            <a:extLst>
              <a:ext uri="{FF2B5EF4-FFF2-40B4-BE49-F238E27FC236}">
                <a16:creationId xmlns:a16="http://schemas.microsoft.com/office/drawing/2014/main" id="{744B7CA4-9B8F-459F-8DF2-3C04649CF8B9}"/>
              </a:ext>
            </a:extLst>
          </p:cNvPr>
          <p:cNvSpPr txBox="1">
            <a:spLocks noChangeArrowheads="1"/>
          </p:cNvSpPr>
          <p:nvPr/>
        </p:nvSpPr>
        <p:spPr bwMode="auto">
          <a:xfrm>
            <a:off x="2133600" y="3352801"/>
            <a:ext cx="8305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800"/>
              <a:t>（</a:t>
            </a:r>
            <a:r>
              <a:rPr lang="en-US" altLang="zh-CN" sz="2800"/>
              <a:t>2</a:t>
            </a:r>
            <a:r>
              <a:rPr lang="zh-CN" altLang="en-US" sz="2800"/>
              <a:t>）</a:t>
            </a:r>
            <a:r>
              <a:rPr lang="zh-CN" altLang="en-US" sz="2800">
                <a:latin typeface="宋体" panose="02010600030101010101" pitchFamily="2" charset="-122"/>
              </a:rPr>
              <a:t>若</a:t>
            </a:r>
            <a:r>
              <a:rPr lang="en-US" altLang="zh-CN" sz="2800"/>
              <a:t>N&gt;0</a:t>
            </a:r>
            <a:r>
              <a:rPr lang="zh-CN" altLang="en-US" sz="2800">
                <a:latin typeface="宋体" panose="02010600030101010101" pitchFamily="2" charset="-122"/>
              </a:rPr>
              <a:t>，二叉树</a:t>
            </a:r>
            <a:r>
              <a:rPr lang="en-US" altLang="zh-CN" sz="2800"/>
              <a:t>B</a:t>
            </a:r>
            <a:r>
              <a:rPr lang="zh-CN" altLang="en-US" sz="2800">
                <a:latin typeface="宋体" panose="02010600030101010101" pitchFamily="2" charset="-122"/>
              </a:rPr>
              <a:t>（</a:t>
            </a:r>
            <a:r>
              <a:rPr lang="en-US" altLang="zh-CN" sz="2800"/>
              <a:t>F</a:t>
            </a:r>
            <a:r>
              <a:rPr lang="zh-CN" altLang="en-US" sz="2800">
                <a:latin typeface="宋体" panose="02010600030101010101" pitchFamily="2" charset="-122"/>
              </a:rPr>
              <a:t>）的根为森林中第一棵树</a:t>
            </a:r>
            <a:r>
              <a:rPr lang="en-US" altLang="zh-CN" sz="2800"/>
              <a:t>T</a:t>
            </a:r>
            <a:r>
              <a:rPr lang="en-US" altLang="zh-CN" sz="2800" baseline="-30000"/>
              <a:t>1</a:t>
            </a:r>
            <a:r>
              <a:rPr lang="zh-CN" altLang="en-US" sz="2800">
                <a:latin typeface="宋体" panose="02010600030101010101" pitchFamily="2" charset="-122"/>
              </a:rPr>
              <a:t>的根；</a:t>
            </a:r>
            <a:r>
              <a:rPr lang="zh-CN" altLang="en-US" sz="2800"/>
              <a:t> </a:t>
            </a:r>
            <a:r>
              <a:rPr lang="en-US" altLang="zh-CN" sz="2800"/>
              <a:t>B</a:t>
            </a:r>
            <a:r>
              <a:rPr lang="zh-CN" altLang="en-US" sz="2800">
                <a:latin typeface="宋体" panose="02010600030101010101" pitchFamily="2" charset="-122"/>
              </a:rPr>
              <a:t>（</a:t>
            </a:r>
            <a:r>
              <a:rPr lang="en-US" altLang="zh-CN" sz="2800"/>
              <a:t>F</a:t>
            </a:r>
            <a:r>
              <a:rPr lang="zh-CN" altLang="en-US" sz="2800">
                <a:latin typeface="宋体" panose="02010600030101010101" pitchFamily="2" charset="-122"/>
              </a:rPr>
              <a:t>）的左子树为</a:t>
            </a:r>
            <a:r>
              <a:rPr lang="en-US" altLang="zh-CN" sz="2800"/>
              <a:t>B</a:t>
            </a:r>
            <a:r>
              <a:rPr lang="zh-CN" altLang="en-US" sz="2800">
                <a:latin typeface="宋体" panose="02010600030101010101" pitchFamily="2" charset="-122"/>
              </a:rPr>
              <a:t>（</a:t>
            </a:r>
            <a:r>
              <a:rPr lang="en-US" altLang="zh-CN" sz="2800"/>
              <a:t>{T</a:t>
            </a:r>
            <a:r>
              <a:rPr lang="en-US" altLang="zh-CN" sz="2800" baseline="-30000"/>
              <a:t>11</a:t>
            </a:r>
            <a:r>
              <a:rPr lang="zh-CN" altLang="en-US" sz="2800">
                <a:latin typeface="宋体" panose="02010600030101010101" pitchFamily="2" charset="-122"/>
              </a:rPr>
              <a:t>，</a:t>
            </a:r>
            <a:r>
              <a:rPr lang="en-US" altLang="zh-CN" sz="2800"/>
              <a:t>…</a:t>
            </a:r>
            <a:r>
              <a:rPr lang="zh-CN" altLang="en-US" sz="2800">
                <a:latin typeface="宋体" panose="02010600030101010101" pitchFamily="2" charset="-122"/>
              </a:rPr>
              <a:t>，</a:t>
            </a:r>
            <a:r>
              <a:rPr lang="en-US" altLang="zh-CN" sz="2800"/>
              <a:t>T</a:t>
            </a:r>
            <a:r>
              <a:rPr lang="en-US" altLang="zh-CN" sz="2800" baseline="-30000"/>
              <a:t>1m</a:t>
            </a:r>
            <a:r>
              <a:rPr lang="en-US" altLang="zh-CN" sz="2800"/>
              <a:t>}</a:t>
            </a:r>
            <a:r>
              <a:rPr lang="zh-CN" altLang="en-US" sz="2800">
                <a:latin typeface="宋体" panose="02010600030101010101" pitchFamily="2" charset="-122"/>
              </a:rPr>
              <a:t>），其中</a:t>
            </a:r>
            <a:r>
              <a:rPr lang="en-US" altLang="zh-CN" sz="2800"/>
              <a:t>{T</a:t>
            </a:r>
            <a:r>
              <a:rPr lang="en-US" altLang="zh-CN" sz="2800" baseline="-30000"/>
              <a:t>11</a:t>
            </a:r>
            <a:r>
              <a:rPr lang="zh-CN" altLang="en-US" sz="2800">
                <a:latin typeface="宋体" panose="02010600030101010101" pitchFamily="2" charset="-122"/>
              </a:rPr>
              <a:t>，</a:t>
            </a:r>
            <a:r>
              <a:rPr lang="en-US" altLang="zh-CN" sz="2800"/>
              <a:t>…</a:t>
            </a:r>
            <a:r>
              <a:rPr lang="zh-CN" altLang="en-US" sz="2800">
                <a:latin typeface="宋体" panose="02010600030101010101" pitchFamily="2" charset="-122"/>
              </a:rPr>
              <a:t>，</a:t>
            </a:r>
            <a:r>
              <a:rPr lang="en-US" altLang="zh-CN" sz="2800"/>
              <a:t>T</a:t>
            </a:r>
            <a:r>
              <a:rPr lang="en-US" altLang="zh-CN" sz="2800" baseline="-30000"/>
              <a:t>1m</a:t>
            </a:r>
            <a:r>
              <a:rPr lang="en-US" altLang="zh-CN" sz="2800"/>
              <a:t>}</a:t>
            </a:r>
            <a:r>
              <a:rPr lang="zh-CN" altLang="en-US" sz="2800">
                <a:latin typeface="宋体" panose="02010600030101010101" pitchFamily="2" charset="-122"/>
              </a:rPr>
              <a:t>是</a:t>
            </a:r>
            <a:r>
              <a:rPr lang="en-US" altLang="zh-CN" sz="2800"/>
              <a:t>T</a:t>
            </a:r>
            <a:r>
              <a:rPr lang="en-US" altLang="zh-CN" sz="2800" baseline="-30000"/>
              <a:t>1</a:t>
            </a:r>
            <a:r>
              <a:rPr lang="zh-CN" altLang="en-US" sz="2800">
                <a:latin typeface="宋体" panose="02010600030101010101" pitchFamily="2" charset="-122"/>
              </a:rPr>
              <a:t>的子树森林；</a:t>
            </a:r>
            <a:r>
              <a:rPr lang="en-US" altLang="zh-CN" sz="2800"/>
              <a:t>B</a:t>
            </a:r>
            <a:r>
              <a:rPr lang="zh-CN" altLang="en-US" sz="2800">
                <a:latin typeface="宋体" panose="02010600030101010101" pitchFamily="2" charset="-122"/>
              </a:rPr>
              <a:t>（</a:t>
            </a:r>
            <a:r>
              <a:rPr lang="en-US" altLang="zh-CN" sz="2800"/>
              <a:t>F</a:t>
            </a:r>
            <a:r>
              <a:rPr lang="zh-CN" altLang="en-US" sz="2800">
                <a:latin typeface="宋体" panose="02010600030101010101" pitchFamily="2" charset="-122"/>
              </a:rPr>
              <a:t>）的右子树是</a:t>
            </a:r>
            <a:r>
              <a:rPr lang="en-US" altLang="zh-CN" sz="2800"/>
              <a:t>B</a:t>
            </a:r>
            <a:r>
              <a:rPr lang="zh-CN" altLang="en-US" sz="2800">
                <a:latin typeface="宋体" panose="02010600030101010101" pitchFamily="2" charset="-122"/>
              </a:rPr>
              <a:t>（</a:t>
            </a:r>
            <a:r>
              <a:rPr lang="en-US" altLang="zh-CN" sz="2800"/>
              <a:t>{T2</a:t>
            </a:r>
            <a:r>
              <a:rPr lang="zh-CN" altLang="en-US" sz="2800">
                <a:latin typeface="宋体" panose="02010600030101010101" pitchFamily="2" charset="-122"/>
              </a:rPr>
              <a:t>，</a:t>
            </a:r>
            <a:r>
              <a:rPr lang="en-US" altLang="zh-CN" sz="2800"/>
              <a:t>…</a:t>
            </a:r>
            <a:r>
              <a:rPr lang="zh-CN" altLang="en-US" sz="2800">
                <a:latin typeface="宋体" panose="02010600030101010101" pitchFamily="2" charset="-122"/>
              </a:rPr>
              <a:t>，</a:t>
            </a:r>
            <a:r>
              <a:rPr lang="en-US" altLang="zh-CN" sz="2800"/>
              <a:t>T</a:t>
            </a:r>
            <a:r>
              <a:rPr lang="en-US" altLang="zh-CN" sz="2800" baseline="-30000"/>
              <a:t>N</a:t>
            </a:r>
            <a:r>
              <a:rPr lang="en-US" altLang="zh-CN" sz="2800"/>
              <a:t>}</a:t>
            </a:r>
            <a:r>
              <a:rPr lang="zh-CN" altLang="en-US" sz="2800">
                <a:latin typeface="宋体" panose="02010600030101010101" pitchFamily="2" charset="-122"/>
              </a:rPr>
              <a:t>）。</a:t>
            </a:r>
            <a:r>
              <a:rPr lang="zh-CN" altLang="en-US" sz="28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4F9260E4-5F39-474B-BD10-FDE34A76054C}"/>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3. </a:t>
            </a:r>
            <a:r>
              <a:rPr lang="zh-CN" altLang="en-US" sz="2800"/>
              <a:t>二叉树还原为树或森林    </a:t>
            </a:r>
          </a:p>
        </p:txBody>
      </p:sp>
      <p:sp>
        <p:nvSpPr>
          <p:cNvPr id="116739" name="Text Box 3">
            <a:extLst>
              <a:ext uri="{FF2B5EF4-FFF2-40B4-BE49-F238E27FC236}">
                <a16:creationId xmlns:a16="http://schemas.microsoft.com/office/drawing/2014/main" id="{3B044703-4E17-43FD-A1E6-4E87FC45ED27}"/>
              </a:ext>
            </a:extLst>
          </p:cNvPr>
          <p:cNvSpPr txBox="1">
            <a:spLocks noChangeArrowheads="1"/>
          </p:cNvSpPr>
          <p:nvPr/>
        </p:nvSpPr>
        <p:spPr bwMode="auto">
          <a:xfrm>
            <a:off x="2133600" y="1676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一棵二叉树还原为树或森林，具体方法为：</a:t>
            </a:r>
          </a:p>
        </p:txBody>
      </p:sp>
      <p:sp>
        <p:nvSpPr>
          <p:cNvPr id="116740" name="Text Box 4">
            <a:extLst>
              <a:ext uri="{FF2B5EF4-FFF2-40B4-BE49-F238E27FC236}">
                <a16:creationId xmlns:a16="http://schemas.microsoft.com/office/drawing/2014/main" id="{0FE3C164-D57C-49A9-A689-D05FC5116916}"/>
              </a:ext>
            </a:extLst>
          </p:cNvPr>
          <p:cNvSpPr txBox="1">
            <a:spLocks noChangeArrowheads="1"/>
          </p:cNvSpPr>
          <p:nvPr/>
        </p:nvSpPr>
        <p:spPr bwMode="auto">
          <a:xfrm>
            <a:off x="2133600" y="2438401"/>
            <a:ext cx="82296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a:t>
            </a:r>
            <a:r>
              <a:rPr lang="zh-CN" altLang="en-US" sz="2800">
                <a:latin typeface="宋体" panose="02010600030101010101" pitchFamily="2" charset="-122"/>
              </a:rPr>
              <a:t>若某结点是其双亲的左孩子，则把该结点的右孩子、右孩子的右孩子、</a:t>
            </a:r>
            <a:r>
              <a:rPr lang="en-US" altLang="zh-CN" sz="2800"/>
              <a:t>……</a:t>
            </a:r>
            <a:r>
              <a:rPr lang="zh-CN" altLang="en-US" sz="2800">
                <a:latin typeface="宋体" panose="02010600030101010101" pitchFamily="2" charset="-122"/>
              </a:rPr>
              <a:t>都与该结点的双亲结点用线连起来。</a:t>
            </a:r>
            <a:r>
              <a:rPr lang="zh-CN" altLang="en-US" sz="2800"/>
              <a:t> </a:t>
            </a:r>
          </a:p>
          <a:p>
            <a:pPr>
              <a:spcBef>
                <a:spcPct val="50000"/>
              </a:spcBef>
            </a:pPr>
            <a:r>
              <a:rPr lang="zh-CN" altLang="en-US" sz="2800"/>
              <a:t>（</a:t>
            </a:r>
            <a:r>
              <a:rPr lang="en-US" altLang="zh-CN" sz="2800"/>
              <a:t>2</a:t>
            </a:r>
            <a:r>
              <a:rPr lang="zh-CN" altLang="en-US" sz="2800"/>
              <a:t>）</a:t>
            </a:r>
            <a:r>
              <a:rPr lang="zh-CN" altLang="en-US" sz="2800">
                <a:latin typeface="宋体" panose="02010600030101010101" pitchFamily="2" charset="-122"/>
              </a:rPr>
              <a:t>删掉原二叉树中所有双亲结点与右孩子结点的连线。</a:t>
            </a:r>
            <a:r>
              <a:rPr lang="zh-CN" altLang="en-US" sz="2800"/>
              <a:t> </a:t>
            </a:r>
          </a:p>
          <a:p>
            <a:pPr>
              <a:spcBef>
                <a:spcPct val="50000"/>
              </a:spcBef>
            </a:pPr>
            <a:r>
              <a:rPr lang="zh-CN" altLang="en-US" sz="2800"/>
              <a:t>（</a:t>
            </a:r>
            <a:r>
              <a:rPr lang="en-US" altLang="zh-CN" sz="2800"/>
              <a:t>3</a:t>
            </a:r>
            <a:r>
              <a:rPr lang="zh-CN" altLang="en-US" sz="2800"/>
              <a:t>）</a:t>
            </a:r>
            <a:r>
              <a:rPr lang="zh-CN" altLang="en-US" sz="2800">
                <a:latin typeface="宋体" panose="02010600030101010101" pitchFamily="2" charset="-122"/>
              </a:rPr>
              <a:t>整理由（</a:t>
            </a:r>
            <a:r>
              <a:rPr lang="en-US" altLang="zh-CN" sz="2800"/>
              <a:t>1</a:t>
            </a:r>
            <a:r>
              <a:rPr lang="zh-CN" altLang="en-US" sz="2800">
                <a:latin typeface="宋体" panose="02010600030101010101" pitchFamily="2" charset="-122"/>
              </a:rPr>
              <a:t>）、（</a:t>
            </a:r>
            <a:r>
              <a:rPr lang="en-US" altLang="zh-CN" sz="2800"/>
              <a:t>2</a:t>
            </a:r>
            <a:r>
              <a:rPr lang="zh-CN" altLang="en-US" sz="2800">
                <a:latin typeface="宋体" panose="02010600030101010101" pitchFamily="2" charset="-122"/>
              </a:rPr>
              <a:t>）两步所得到的树或森林，使之结构层次分明。</a:t>
            </a:r>
            <a:r>
              <a:rPr lang="zh-CN" altLang="en-US" sz="280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7895D49F-FD4F-4160-AE22-8EF461A118C1}"/>
              </a:ext>
            </a:extLst>
          </p:cNvPr>
          <p:cNvSpPr txBox="1">
            <a:spLocks noChangeArrowheads="1"/>
          </p:cNvSpPr>
          <p:nvPr/>
        </p:nvSpPr>
        <p:spPr bwMode="auto">
          <a:xfrm>
            <a:off x="2209800" y="12954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D842CD"/>
                </a:solidFill>
              </a:rPr>
              <a:t>一棵二叉树还原为森林的过程示意见</a:t>
            </a:r>
            <a:r>
              <a:rPr lang="en-US" altLang="zh-CN" sz="2800">
                <a:solidFill>
                  <a:srgbClr val="D842CD"/>
                </a:solidFill>
              </a:rPr>
              <a:t>p138</a:t>
            </a:r>
            <a:r>
              <a:rPr lang="zh-CN" altLang="en-US" sz="2800">
                <a:solidFill>
                  <a:srgbClr val="D842CD"/>
                </a:solidFill>
              </a:rPr>
              <a:t>图</a:t>
            </a:r>
            <a:r>
              <a:rPr lang="en-US" altLang="zh-CN" sz="2800">
                <a:solidFill>
                  <a:srgbClr val="D842CD"/>
                </a:solidFill>
              </a:rPr>
              <a:t>6.25</a:t>
            </a:r>
            <a:r>
              <a:rPr lang="zh-CN" altLang="en-US" sz="2800">
                <a:solidFill>
                  <a:srgbClr val="D842CD"/>
                </a:solidFill>
              </a:rPr>
              <a:t>：</a:t>
            </a:r>
          </a:p>
        </p:txBody>
      </p:sp>
      <p:grpSp>
        <p:nvGrpSpPr>
          <p:cNvPr id="118014" name="Group 254">
            <a:extLst>
              <a:ext uri="{FF2B5EF4-FFF2-40B4-BE49-F238E27FC236}">
                <a16:creationId xmlns:a16="http://schemas.microsoft.com/office/drawing/2014/main" id="{BFD35B9B-EA4C-420C-A162-BCA718D53B08}"/>
              </a:ext>
            </a:extLst>
          </p:cNvPr>
          <p:cNvGrpSpPr>
            <a:grpSpLocks/>
          </p:cNvGrpSpPr>
          <p:nvPr/>
        </p:nvGrpSpPr>
        <p:grpSpPr bwMode="auto">
          <a:xfrm>
            <a:off x="2567608" y="2204864"/>
            <a:ext cx="7414592" cy="3942630"/>
            <a:chOff x="2211" y="11511"/>
            <a:chExt cx="5979" cy="3429"/>
          </a:xfrm>
        </p:grpSpPr>
        <p:grpSp>
          <p:nvGrpSpPr>
            <p:cNvPr id="118015" name="Group 255">
              <a:extLst>
                <a:ext uri="{FF2B5EF4-FFF2-40B4-BE49-F238E27FC236}">
                  <a16:creationId xmlns:a16="http://schemas.microsoft.com/office/drawing/2014/main" id="{ACD82AD4-B41B-457A-BA09-621ECFAF4BB3}"/>
                </a:ext>
              </a:extLst>
            </p:cNvPr>
            <p:cNvGrpSpPr>
              <a:grpSpLocks/>
            </p:cNvGrpSpPr>
            <p:nvPr/>
          </p:nvGrpSpPr>
          <p:grpSpPr bwMode="auto">
            <a:xfrm>
              <a:off x="2211" y="11511"/>
              <a:ext cx="2132" cy="2925"/>
              <a:chOff x="2211" y="11511"/>
              <a:chExt cx="2132" cy="2925"/>
            </a:xfrm>
          </p:grpSpPr>
          <p:grpSp>
            <p:nvGrpSpPr>
              <p:cNvPr id="118016" name="Group 256">
                <a:extLst>
                  <a:ext uri="{FF2B5EF4-FFF2-40B4-BE49-F238E27FC236}">
                    <a16:creationId xmlns:a16="http://schemas.microsoft.com/office/drawing/2014/main" id="{B99EF2D9-DE1E-4B39-86BA-CB7460C2F83B}"/>
                  </a:ext>
                </a:extLst>
              </p:cNvPr>
              <p:cNvGrpSpPr>
                <a:grpSpLocks/>
              </p:cNvGrpSpPr>
              <p:nvPr/>
            </p:nvGrpSpPr>
            <p:grpSpPr bwMode="auto">
              <a:xfrm>
                <a:off x="2211" y="11511"/>
                <a:ext cx="2132" cy="2925"/>
                <a:chOff x="2214" y="11508"/>
                <a:chExt cx="2132" cy="2925"/>
              </a:xfrm>
            </p:grpSpPr>
            <p:grpSp>
              <p:nvGrpSpPr>
                <p:cNvPr id="118017" name="Group 257">
                  <a:extLst>
                    <a:ext uri="{FF2B5EF4-FFF2-40B4-BE49-F238E27FC236}">
                      <a16:creationId xmlns:a16="http://schemas.microsoft.com/office/drawing/2014/main" id="{0CCD9C35-3922-4247-A27C-1B3B8824FAFA}"/>
                    </a:ext>
                  </a:extLst>
                </p:cNvPr>
                <p:cNvGrpSpPr>
                  <a:grpSpLocks/>
                </p:cNvGrpSpPr>
                <p:nvPr/>
              </p:nvGrpSpPr>
              <p:grpSpPr bwMode="auto">
                <a:xfrm>
                  <a:off x="2888" y="12903"/>
                  <a:ext cx="452" cy="495"/>
                  <a:chOff x="3554" y="3975"/>
                  <a:chExt cx="452" cy="495"/>
                </a:xfrm>
              </p:grpSpPr>
              <p:sp>
                <p:nvSpPr>
                  <p:cNvPr id="118018" name="Text Box 258">
                    <a:extLst>
                      <a:ext uri="{FF2B5EF4-FFF2-40B4-BE49-F238E27FC236}">
                        <a16:creationId xmlns:a16="http://schemas.microsoft.com/office/drawing/2014/main" id="{1935DF3D-365C-4376-B5C3-4097ABF4B3CD}"/>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D</a:t>
                    </a:r>
                  </a:p>
                </p:txBody>
              </p:sp>
              <p:sp>
                <p:nvSpPr>
                  <p:cNvPr id="118019" name="Oval 259">
                    <a:extLst>
                      <a:ext uri="{FF2B5EF4-FFF2-40B4-BE49-F238E27FC236}">
                        <a16:creationId xmlns:a16="http://schemas.microsoft.com/office/drawing/2014/main" id="{6DA4D4DA-FC0A-4867-B42E-0D66322020CF}"/>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20" name="Group 260">
                  <a:extLst>
                    <a:ext uri="{FF2B5EF4-FFF2-40B4-BE49-F238E27FC236}">
                      <a16:creationId xmlns:a16="http://schemas.microsoft.com/office/drawing/2014/main" id="{4709879E-C710-44C8-AA4E-27593703464A}"/>
                    </a:ext>
                  </a:extLst>
                </p:cNvPr>
                <p:cNvGrpSpPr>
                  <a:grpSpLocks/>
                </p:cNvGrpSpPr>
                <p:nvPr/>
              </p:nvGrpSpPr>
              <p:grpSpPr bwMode="auto">
                <a:xfrm>
                  <a:off x="3098" y="11508"/>
                  <a:ext cx="452" cy="495"/>
                  <a:chOff x="3554" y="3975"/>
                  <a:chExt cx="452" cy="495"/>
                </a:xfrm>
              </p:grpSpPr>
              <p:sp>
                <p:nvSpPr>
                  <p:cNvPr id="118021" name="Text Box 261">
                    <a:extLst>
                      <a:ext uri="{FF2B5EF4-FFF2-40B4-BE49-F238E27FC236}">
                        <a16:creationId xmlns:a16="http://schemas.microsoft.com/office/drawing/2014/main" id="{3D991EFD-DE2C-4722-84F5-F26C4D418D5C}"/>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A</a:t>
                    </a:r>
                  </a:p>
                </p:txBody>
              </p:sp>
              <p:sp>
                <p:nvSpPr>
                  <p:cNvPr id="118022" name="Oval 262">
                    <a:extLst>
                      <a:ext uri="{FF2B5EF4-FFF2-40B4-BE49-F238E27FC236}">
                        <a16:creationId xmlns:a16="http://schemas.microsoft.com/office/drawing/2014/main" id="{7B353EF4-3DC5-4EF2-97C1-41EAA162222E}"/>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23" name="Group 263">
                  <a:extLst>
                    <a:ext uri="{FF2B5EF4-FFF2-40B4-BE49-F238E27FC236}">
                      <a16:creationId xmlns:a16="http://schemas.microsoft.com/office/drawing/2014/main" id="{B7A0E5F2-F2C0-48A7-B896-A656E3497BC9}"/>
                    </a:ext>
                  </a:extLst>
                </p:cNvPr>
                <p:cNvGrpSpPr>
                  <a:grpSpLocks/>
                </p:cNvGrpSpPr>
                <p:nvPr/>
              </p:nvGrpSpPr>
              <p:grpSpPr bwMode="auto">
                <a:xfrm>
                  <a:off x="2214" y="11913"/>
                  <a:ext cx="452" cy="495"/>
                  <a:chOff x="3554" y="3975"/>
                  <a:chExt cx="452" cy="495"/>
                </a:xfrm>
              </p:grpSpPr>
              <p:sp>
                <p:nvSpPr>
                  <p:cNvPr id="118024" name="Text Box 264">
                    <a:extLst>
                      <a:ext uri="{FF2B5EF4-FFF2-40B4-BE49-F238E27FC236}">
                        <a16:creationId xmlns:a16="http://schemas.microsoft.com/office/drawing/2014/main" id="{7A6F5988-1EC2-4E55-A150-2ECED3318D3C}"/>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B</a:t>
                    </a:r>
                  </a:p>
                  <a:p>
                    <a:pPr algn="ctr" eaLnBrk="0" hangingPunct="0"/>
                    <a:endParaRPr kumimoji="0" lang="en-US" altLang="zh-CN" sz="2000" b="0"/>
                  </a:p>
                </p:txBody>
              </p:sp>
              <p:sp>
                <p:nvSpPr>
                  <p:cNvPr id="118025" name="Oval 265">
                    <a:extLst>
                      <a:ext uri="{FF2B5EF4-FFF2-40B4-BE49-F238E27FC236}">
                        <a16:creationId xmlns:a16="http://schemas.microsoft.com/office/drawing/2014/main" id="{B048E6DB-F215-4CC0-A847-17FBA15FEE62}"/>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26" name="Group 266">
                  <a:extLst>
                    <a:ext uri="{FF2B5EF4-FFF2-40B4-BE49-F238E27FC236}">
                      <a16:creationId xmlns:a16="http://schemas.microsoft.com/office/drawing/2014/main" id="{2F15BA91-31E9-40C4-9EED-0668FB0CE2D0}"/>
                    </a:ext>
                  </a:extLst>
                </p:cNvPr>
                <p:cNvGrpSpPr>
                  <a:grpSpLocks/>
                </p:cNvGrpSpPr>
                <p:nvPr/>
              </p:nvGrpSpPr>
              <p:grpSpPr bwMode="auto">
                <a:xfrm>
                  <a:off x="2558" y="12393"/>
                  <a:ext cx="452" cy="495"/>
                  <a:chOff x="3554" y="3975"/>
                  <a:chExt cx="452" cy="495"/>
                </a:xfrm>
              </p:grpSpPr>
              <p:sp>
                <p:nvSpPr>
                  <p:cNvPr id="118027" name="Text Box 267">
                    <a:extLst>
                      <a:ext uri="{FF2B5EF4-FFF2-40B4-BE49-F238E27FC236}">
                        <a16:creationId xmlns:a16="http://schemas.microsoft.com/office/drawing/2014/main" id="{EBD14EC2-F1A1-43C7-B372-736ACD2977B0}"/>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C</a:t>
                    </a:r>
                  </a:p>
                </p:txBody>
              </p:sp>
              <p:sp>
                <p:nvSpPr>
                  <p:cNvPr id="118028" name="Oval 268">
                    <a:extLst>
                      <a:ext uri="{FF2B5EF4-FFF2-40B4-BE49-F238E27FC236}">
                        <a16:creationId xmlns:a16="http://schemas.microsoft.com/office/drawing/2014/main" id="{43BB5332-E3AE-4BA1-9F99-97BAD58D456A}"/>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29" name="Group 269">
                  <a:extLst>
                    <a:ext uri="{FF2B5EF4-FFF2-40B4-BE49-F238E27FC236}">
                      <a16:creationId xmlns:a16="http://schemas.microsoft.com/office/drawing/2014/main" id="{739A9DC7-6615-433E-B1B4-AC764E9FE79B}"/>
                    </a:ext>
                  </a:extLst>
                </p:cNvPr>
                <p:cNvGrpSpPr>
                  <a:grpSpLocks/>
                </p:cNvGrpSpPr>
                <p:nvPr/>
              </p:nvGrpSpPr>
              <p:grpSpPr bwMode="auto">
                <a:xfrm>
                  <a:off x="3518" y="11913"/>
                  <a:ext cx="452" cy="495"/>
                  <a:chOff x="3554" y="3975"/>
                  <a:chExt cx="452" cy="495"/>
                </a:xfrm>
              </p:grpSpPr>
              <p:sp>
                <p:nvSpPr>
                  <p:cNvPr id="118030" name="Text Box 270">
                    <a:extLst>
                      <a:ext uri="{FF2B5EF4-FFF2-40B4-BE49-F238E27FC236}">
                        <a16:creationId xmlns:a16="http://schemas.microsoft.com/office/drawing/2014/main" id="{0A7F5D6C-8B9D-42BA-866B-95A45AAE1671}"/>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dirty="0"/>
                      <a:t>E</a:t>
                    </a:r>
                  </a:p>
                </p:txBody>
              </p:sp>
              <p:sp>
                <p:nvSpPr>
                  <p:cNvPr id="118031" name="Oval 271">
                    <a:extLst>
                      <a:ext uri="{FF2B5EF4-FFF2-40B4-BE49-F238E27FC236}">
                        <a16:creationId xmlns:a16="http://schemas.microsoft.com/office/drawing/2014/main" id="{1A1BC5DF-AD31-421C-88CF-46B86799E15F}"/>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32" name="Group 272">
                  <a:extLst>
                    <a:ext uri="{FF2B5EF4-FFF2-40B4-BE49-F238E27FC236}">
                      <a16:creationId xmlns:a16="http://schemas.microsoft.com/office/drawing/2014/main" id="{8E58D48A-49A7-4B65-B45E-1F980FF921B7}"/>
                    </a:ext>
                  </a:extLst>
                </p:cNvPr>
                <p:cNvGrpSpPr>
                  <a:grpSpLocks/>
                </p:cNvGrpSpPr>
                <p:nvPr/>
              </p:nvGrpSpPr>
              <p:grpSpPr bwMode="auto">
                <a:xfrm>
                  <a:off x="3188" y="12348"/>
                  <a:ext cx="452" cy="495"/>
                  <a:chOff x="3554" y="3975"/>
                  <a:chExt cx="452" cy="495"/>
                </a:xfrm>
              </p:grpSpPr>
              <p:sp>
                <p:nvSpPr>
                  <p:cNvPr id="118033" name="Text Box 273">
                    <a:extLst>
                      <a:ext uri="{FF2B5EF4-FFF2-40B4-BE49-F238E27FC236}">
                        <a16:creationId xmlns:a16="http://schemas.microsoft.com/office/drawing/2014/main" id="{70777C1F-D131-4429-8FDD-7C6AEB4D839D}"/>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F</a:t>
                    </a:r>
                  </a:p>
                </p:txBody>
              </p:sp>
              <p:sp>
                <p:nvSpPr>
                  <p:cNvPr id="118034" name="Oval 274">
                    <a:extLst>
                      <a:ext uri="{FF2B5EF4-FFF2-40B4-BE49-F238E27FC236}">
                        <a16:creationId xmlns:a16="http://schemas.microsoft.com/office/drawing/2014/main" id="{86122873-8CBF-4384-A595-4CE686B17491}"/>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35" name="Group 275">
                  <a:extLst>
                    <a:ext uri="{FF2B5EF4-FFF2-40B4-BE49-F238E27FC236}">
                      <a16:creationId xmlns:a16="http://schemas.microsoft.com/office/drawing/2014/main" id="{F9CD1AE1-1F2C-4145-8CEF-495A796E6C43}"/>
                    </a:ext>
                  </a:extLst>
                </p:cNvPr>
                <p:cNvGrpSpPr>
                  <a:grpSpLocks/>
                </p:cNvGrpSpPr>
                <p:nvPr/>
              </p:nvGrpSpPr>
              <p:grpSpPr bwMode="auto">
                <a:xfrm>
                  <a:off x="3894" y="12423"/>
                  <a:ext cx="452" cy="495"/>
                  <a:chOff x="3554" y="3975"/>
                  <a:chExt cx="452" cy="495"/>
                </a:xfrm>
              </p:grpSpPr>
              <p:sp>
                <p:nvSpPr>
                  <p:cNvPr id="118036" name="Text Box 276">
                    <a:extLst>
                      <a:ext uri="{FF2B5EF4-FFF2-40B4-BE49-F238E27FC236}">
                        <a16:creationId xmlns:a16="http://schemas.microsoft.com/office/drawing/2014/main" id="{01B91C86-FA96-4FC7-B83E-DB3806CAF70D}"/>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G</a:t>
                    </a:r>
                  </a:p>
                  <a:p>
                    <a:pPr algn="ctr" eaLnBrk="0" hangingPunct="0"/>
                    <a:endParaRPr kumimoji="0" lang="en-US" altLang="zh-CN" sz="2000" b="0"/>
                  </a:p>
                </p:txBody>
              </p:sp>
              <p:sp>
                <p:nvSpPr>
                  <p:cNvPr id="118037" name="Oval 277">
                    <a:extLst>
                      <a:ext uri="{FF2B5EF4-FFF2-40B4-BE49-F238E27FC236}">
                        <a16:creationId xmlns:a16="http://schemas.microsoft.com/office/drawing/2014/main" id="{D81D24E6-2531-4D78-817C-B7502A02B403}"/>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38" name="Group 278">
                  <a:extLst>
                    <a:ext uri="{FF2B5EF4-FFF2-40B4-BE49-F238E27FC236}">
                      <a16:creationId xmlns:a16="http://schemas.microsoft.com/office/drawing/2014/main" id="{32B49D47-C089-478A-A451-29EC52915A9E}"/>
                    </a:ext>
                  </a:extLst>
                </p:cNvPr>
                <p:cNvGrpSpPr>
                  <a:grpSpLocks/>
                </p:cNvGrpSpPr>
                <p:nvPr/>
              </p:nvGrpSpPr>
              <p:grpSpPr bwMode="auto">
                <a:xfrm>
                  <a:off x="3610" y="12903"/>
                  <a:ext cx="452" cy="495"/>
                  <a:chOff x="3554" y="3975"/>
                  <a:chExt cx="452" cy="495"/>
                </a:xfrm>
              </p:grpSpPr>
              <p:sp>
                <p:nvSpPr>
                  <p:cNvPr id="118039" name="Text Box 279">
                    <a:extLst>
                      <a:ext uri="{FF2B5EF4-FFF2-40B4-BE49-F238E27FC236}">
                        <a16:creationId xmlns:a16="http://schemas.microsoft.com/office/drawing/2014/main" id="{425FACA0-2DB4-48FB-8200-B9D0544C6DE1}"/>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H</a:t>
                    </a:r>
                  </a:p>
                </p:txBody>
              </p:sp>
              <p:sp>
                <p:nvSpPr>
                  <p:cNvPr id="118040" name="Oval 280">
                    <a:extLst>
                      <a:ext uri="{FF2B5EF4-FFF2-40B4-BE49-F238E27FC236}">
                        <a16:creationId xmlns:a16="http://schemas.microsoft.com/office/drawing/2014/main" id="{74353406-577B-4F27-950D-EA022B824D87}"/>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41" name="Group 281">
                  <a:extLst>
                    <a:ext uri="{FF2B5EF4-FFF2-40B4-BE49-F238E27FC236}">
                      <a16:creationId xmlns:a16="http://schemas.microsoft.com/office/drawing/2014/main" id="{3F78A30E-5A62-451C-94E7-CD966C6ADC33}"/>
                    </a:ext>
                  </a:extLst>
                </p:cNvPr>
                <p:cNvGrpSpPr>
                  <a:grpSpLocks/>
                </p:cNvGrpSpPr>
                <p:nvPr/>
              </p:nvGrpSpPr>
              <p:grpSpPr bwMode="auto">
                <a:xfrm>
                  <a:off x="3892" y="13383"/>
                  <a:ext cx="452" cy="495"/>
                  <a:chOff x="3554" y="3975"/>
                  <a:chExt cx="452" cy="495"/>
                </a:xfrm>
              </p:grpSpPr>
              <p:sp>
                <p:nvSpPr>
                  <p:cNvPr id="118042" name="Text Box 282">
                    <a:extLst>
                      <a:ext uri="{FF2B5EF4-FFF2-40B4-BE49-F238E27FC236}">
                        <a16:creationId xmlns:a16="http://schemas.microsoft.com/office/drawing/2014/main" id="{3D20C968-F2F4-442A-87A2-393F5A6F3557}"/>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I</a:t>
                    </a:r>
                  </a:p>
                </p:txBody>
              </p:sp>
              <p:sp>
                <p:nvSpPr>
                  <p:cNvPr id="118043" name="Oval 283">
                    <a:extLst>
                      <a:ext uri="{FF2B5EF4-FFF2-40B4-BE49-F238E27FC236}">
                        <a16:creationId xmlns:a16="http://schemas.microsoft.com/office/drawing/2014/main" id="{D320C315-52FB-40E9-BCE8-76BF1F379911}"/>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44" name="Group 284">
                  <a:extLst>
                    <a:ext uri="{FF2B5EF4-FFF2-40B4-BE49-F238E27FC236}">
                      <a16:creationId xmlns:a16="http://schemas.microsoft.com/office/drawing/2014/main" id="{E6F2C0F3-7146-4FE4-B6A8-1AFC1888B072}"/>
                    </a:ext>
                  </a:extLst>
                </p:cNvPr>
                <p:cNvGrpSpPr>
                  <a:grpSpLocks/>
                </p:cNvGrpSpPr>
                <p:nvPr/>
              </p:nvGrpSpPr>
              <p:grpSpPr bwMode="auto">
                <a:xfrm>
                  <a:off x="3698" y="13938"/>
                  <a:ext cx="452" cy="495"/>
                  <a:chOff x="3554" y="3975"/>
                  <a:chExt cx="452" cy="495"/>
                </a:xfrm>
              </p:grpSpPr>
              <p:sp>
                <p:nvSpPr>
                  <p:cNvPr id="118045" name="Text Box 285">
                    <a:extLst>
                      <a:ext uri="{FF2B5EF4-FFF2-40B4-BE49-F238E27FC236}">
                        <a16:creationId xmlns:a16="http://schemas.microsoft.com/office/drawing/2014/main" id="{0E63C41D-FF92-47BF-86B7-7C1953234833}"/>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J</a:t>
                    </a:r>
                  </a:p>
                </p:txBody>
              </p:sp>
              <p:sp>
                <p:nvSpPr>
                  <p:cNvPr id="118046" name="Oval 286">
                    <a:extLst>
                      <a:ext uri="{FF2B5EF4-FFF2-40B4-BE49-F238E27FC236}">
                        <a16:creationId xmlns:a16="http://schemas.microsoft.com/office/drawing/2014/main" id="{EA99CF1D-FDBF-458E-847E-E846ED535CC0}"/>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sp>
              <p:nvSpPr>
                <p:cNvPr id="118047" name="Line 287">
                  <a:extLst>
                    <a:ext uri="{FF2B5EF4-FFF2-40B4-BE49-F238E27FC236}">
                      <a16:creationId xmlns:a16="http://schemas.microsoft.com/office/drawing/2014/main" id="{3B45087C-A503-4B8B-A6B5-92EE11FA67AE}"/>
                    </a:ext>
                  </a:extLst>
                </p:cNvPr>
                <p:cNvSpPr>
                  <a:spLocks noChangeShapeType="1"/>
                </p:cNvSpPr>
                <p:nvPr/>
              </p:nvSpPr>
              <p:spPr bwMode="auto">
                <a:xfrm flipH="1">
                  <a:off x="2514" y="11763"/>
                  <a:ext cx="660"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48" name="Line 288">
                  <a:extLst>
                    <a:ext uri="{FF2B5EF4-FFF2-40B4-BE49-F238E27FC236}">
                      <a16:creationId xmlns:a16="http://schemas.microsoft.com/office/drawing/2014/main" id="{F3281EDF-811F-498D-9D7E-C970AA892945}"/>
                    </a:ext>
                  </a:extLst>
                </p:cNvPr>
                <p:cNvSpPr>
                  <a:spLocks noChangeShapeType="1"/>
                </p:cNvSpPr>
                <p:nvPr/>
              </p:nvSpPr>
              <p:spPr bwMode="auto">
                <a:xfrm>
                  <a:off x="2514" y="12243"/>
                  <a:ext cx="164" cy="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49" name="Line 289">
                  <a:extLst>
                    <a:ext uri="{FF2B5EF4-FFF2-40B4-BE49-F238E27FC236}">
                      <a16:creationId xmlns:a16="http://schemas.microsoft.com/office/drawing/2014/main" id="{A218EC7F-E7B4-4542-BF1F-52AAF9ACB886}"/>
                    </a:ext>
                  </a:extLst>
                </p:cNvPr>
                <p:cNvSpPr>
                  <a:spLocks noChangeShapeType="1"/>
                </p:cNvSpPr>
                <p:nvPr/>
              </p:nvSpPr>
              <p:spPr bwMode="auto">
                <a:xfrm>
                  <a:off x="2858" y="12753"/>
                  <a:ext cx="180" cy="2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0" name="Line 290">
                  <a:extLst>
                    <a:ext uri="{FF2B5EF4-FFF2-40B4-BE49-F238E27FC236}">
                      <a16:creationId xmlns:a16="http://schemas.microsoft.com/office/drawing/2014/main" id="{E907B146-FC29-412A-9119-1D5F77596CB3}"/>
                    </a:ext>
                  </a:extLst>
                </p:cNvPr>
                <p:cNvSpPr>
                  <a:spLocks noChangeShapeType="1"/>
                </p:cNvSpPr>
                <p:nvPr/>
              </p:nvSpPr>
              <p:spPr bwMode="auto">
                <a:xfrm>
                  <a:off x="3384" y="11838"/>
                  <a:ext cx="240" cy="1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1" name="Line 291">
                  <a:extLst>
                    <a:ext uri="{FF2B5EF4-FFF2-40B4-BE49-F238E27FC236}">
                      <a16:creationId xmlns:a16="http://schemas.microsoft.com/office/drawing/2014/main" id="{CCB13306-4955-4E34-9CFB-71D55B8E98F9}"/>
                    </a:ext>
                  </a:extLst>
                </p:cNvPr>
                <p:cNvSpPr>
                  <a:spLocks noChangeShapeType="1"/>
                </p:cNvSpPr>
                <p:nvPr/>
              </p:nvSpPr>
              <p:spPr bwMode="auto">
                <a:xfrm flipH="1">
                  <a:off x="3474" y="12243"/>
                  <a:ext cx="134"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2" name="Line 292">
                  <a:extLst>
                    <a:ext uri="{FF2B5EF4-FFF2-40B4-BE49-F238E27FC236}">
                      <a16:creationId xmlns:a16="http://schemas.microsoft.com/office/drawing/2014/main" id="{6002BE1A-7002-4B28-957A-6D75EE5181C9}"/>
                    </a:ext>
                  </a:extLst>
                </p:cNvPr>
                <p:cNvSpPr>
                  <a:spLocks noChangeShapeType="1"/>
                </p:cNvSpPr>
                <p:nvPr/>
              </p:nvSpPr>
              <p:spPr bwMode="auto">
                <a:xfrm>
                  <a:off x="3834" y="12258"/>
                  <a:ext cx="194" cy="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3" name="Line 293">
                  <a:extLst>
                    <a:ext uri="{FF2B5EF4-FFF2-40B4-BE49-F238E27FC236}">
                      <a16:creationId xmlns:a16="http://schemas.microsoft.com/office/drawing/2014/main" id="{B0401E86-4756-4B6D-9AAD-FFA380261423}"/>
                    </a:ext>
                  </a:extLst>
                </p:cNvPr>
                <p:cNvSpPr>
                  <a:spLocks noChangeShapeType="1"/>
                </p:cNvSpPr>
                <p:nvPr/>
              </p:nvSpPr>
              <p:spPr bwMode="auto">
                <a:xfrm flipH="1">
                  <a:off x="3864" y="12738"/>
                  <a:ext cx="120" cy="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4" name="Line 294">
                  <a:extLst>
                    <a:ext uri="{FF2B5EF4-FFF2-40B4-BE49-F238E27FC236}">
                      <a16:creationId xmlns:a16="http://schemas.microsoft.com/office/drawing/2014/main" id="{F0AE2FCB-EDE3-4ADD-A496-3F0DF5038747}"/>
                    </a:ext>
                  </a:extLst>
                </p:cNvPr>
                <p:cNvSpPr>
                  <a:spLocks noChangeShapeType="1"/>
                </p:cNvSpPr>
                <p:nvPr/>
              </p:nvSpPr>
              <p:spPr bwMode="auto">
                <a:xfrm>
                  <a:off x="3878" y="13263"/>
                  <a:ext cx="136"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5" name="Line 295">
                  <a:extLst>
                    <a:ext uri="{FF2B5EF4-FFF2-40B4-BE49-F238E27FC236}">
                      <a16:creationId xmlns:a16="http://schemas.microsoft.com/office/drawing/2014/main" id="{D3DE29EC-764D-41BA-8D42-C94863609041}"/>
                    </a:ext>
                  </a:extLst>
                </p:cNvPr>
                <p:cNvSpPr>
                  <a:spLocks noChangeShapeType="1"/>
                </p:cNvSpPr>
                <p:nvPr/>
              </p:nvSpPr>
              <p:spPr bwMode="auto">
                <a:xfrm flipH="1">
                  <a:off x="3954" y="13758"/>
                  <a:ext cx="120" cy="2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6" name="Line 296">
                  <a:extLst>
                    <a:ext uri="{FF2B5EF4-FFF2-40B4-BE49-F238E27FC236}">
                      <a16:creationId xmlns:a16="http://schemas.microsoft.com/office/drawing/2014/main" id="{5C066975-65CF-468C-AF6B-F1E4AA0E4C81}"/>
                    </a:ext>
                  </a:extLst>
                </p:cNvPr>
                <p:cNvSpPr>
                  <a:spLocks noChangeShapeType="1"/>
                </p:cNvSpPr>
                <p:nvPr/>
              </p:nvSpPr>
              <p:spPr bwMode="auto">
                <a:xfrm flipH="1">
                  <a:off x="2850" y="11877"/>
                  <a:ext cx="344" cy="63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57" name="Line 297">
                  <a:extLst>
                    <a:ext uri="{FF2B5EF4-FFF2-40B4-BE49-F238E27FC236}">
                      <a16:creationId xmlns:a16="http://schemas.microsoft.com/office/drawing/2014/main" id="{5AFE34EB-42E0-4BE3-A4A7-299BFB98388A}"/>
                    </a:ext>
                  </a:extLst>
                </p:cNvPr>
                <p:cNvSpPr>
                  <a:spLocks noChangeShapeType="1"/>
                </p:cNvSpPr>
                <p:nvPr/>
              </p:nvSpPr>
              <p:spPr bwMode="auto">
                <a:xfrm flipH="1">
                  <a:off x="3134" y="11910"/>
                  <a:ext cx="210" cy="111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sp>
            <p:nvSpPr>
              <p:cNvPr id="118058" name="Line 298">
                <a:extLst>
                  <a:ext uri="{FF2B5EF4-FFF2-40B4-BE49-F238E27FC236}">
                    <a16:creationId xmlns:a16="http://schemas.microsoft.com/office/drawing/2014/main" id="{6D4A9271-006E-4EF4-AC05-76313DBA1D31}"/>
                  </a:ext>
                </a:extLst>
              </p:cNvPr>
              <p:cNvSpPr>
                <a:spLocks noChangeShapeType="1"/>
              </p:cNvSpPr>
              <p:nvPr/>
            </p:nvSpPr>
            <p:spPr bwMode="auto">
              <a:xfrm>
                <a:off x="4140" y="12810"/>
                <a:ext cx="0" cy="66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59" name="Group 299">
              <a:extLst>
                <a:ext uri="{FF2B5EF4-FFF2-40B4-BE49-F238E27FC236}">
                  <a16:creationId xmlns:a16="http://schemas.microsoft.com/office/drawing/2014/main" id="{EB1C21F2-610C-4D87-83A8-408BAC3B69BB}"/>
                </a:ext>
              </a:extLst>
            </p:cNvPr>
            <p:cNvGrpSpPr>
              <a:grpSpLocks/>
            </p:cNvGrpSpPr>
            <p:nvPr/>
          </p:nvGrpSpPr>
          <p:grpSpPr bwMode="auto">
            <a:xfrm>
              <a:off x="4266" y="11511"/>
              <a:ext cx="2132" cy="2925"/>
              <a:chOff x="4266" y="11511"/>
              <a:chExt cx="2132" cy="2925"/>
            </a:xfrm>
          </p:grpSpPr>
          <p:grpSp>
            <p:nvGrpSpPr>
              <p:cNvPr id="118060" name="Group 300">
                <a:extLst>
                  <a:ext uri="{FF2B5EF4-FFF2-40B4-BE49-F238E27FC236}">
                    <a16:creationId xmlns:a16="http://schemas.microsoft.com/office/drawing/2014/main" id="{F42A25C1-501E-4247-A860-3EC320748DAB}"/>
                  </a:ext>
                </a:extLst>
              </p:cNvPr>
              <p:cNvGrpSpPr>
                <a:grpSpLocks/>
              </p:cNvGrpSpPr>
              <p:nvPr/>
            </p:nvGrpSpPr>
            <p:grpSpPr bwMode="auto">
              <a:xfrm>
                <a:off x="4266" y="11511"/>
                <a:ext cx="2132" cy="2925"/>
                <a:chOff x="2214" y="11508"/>
                <a:chExt cx="2132" cy="2925"/>
              </a:xfrm>
            </p:grpSpPr>
            <p:grpSp>
              <p:nvGrpSpPr>
                <p:cNvPr id="118061" name="Group 301">
                  <a:extLst>
                    <a:ext uri="{FF2B5EF4-FFF2-40B4-BE49-F238E27FC236}">
                      <a16:creationId xmlns:a16="http://schemas.microsoft.com/office/drawing/2014/main" id="{1732D5E4-0A99-4C4B-9A54-4C6E2CB2FB05}"/>
                    </a:ext>
                  </a:extLst>
                </p:cNvPr>
                <p:cNvGrpSpPr>
                  <a:grpSpLocks/>
                </p:cNvGrpSpPr>
                <p:nvPr/>
              </p:nvGrpSpPr>
              <p:grpSpPr bwMode="auto">
                <a:xfrm>
                  <a:off x="2888" y="12903"/>
                  <a:ext cx="452" cy="495"/>
                  <a:chOff x="3554" y="3975"/>
                  <a:chExt cx="452" cy="495"/>
                </a:xfrm>
              </p:grpSpPr>
              <p:sp>
                <p:nvSpPr>
                  <p:cNvPr id="118062" name="Text Box 302">
                    <a:extLst>
                      <a:ext uri="{FF2B5EF4-FFF2-40B4-BE49-F238E27FC236}">
                        <a16:creationId xmlns:a16="http://schemas.microsoft.com/office/drawing/2014/main" id="{159C8EBD-B90A-4967-91C9-84F358C36C96}"/>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D</a:t>
                    </a:r>
                  </a:p>
                </p:txBody>
              </p:sp>
              <p:sp>
                <p:nvSpPr>
                  <p:cNvPr id="118063" name="Oval 303">
                    <a:extLst>
                      <a:ext uri="{FF2B5EF4-FFF2-40B4-BE49-F238E27FC236}">
                        <a16:creationId xmlns:a16="http://schemas.microsoft.com/office/drawing/2014/main" id="{B0E4DC4C-597E-433B-ACB5-49E92386E326}"/>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64" name="Group 304">
                  <a:extLst>
                    <a:ext uri="{FF2B5EF4-FFF2-40B4-BE49-F238E27FC236}">
                      <a16:creationId xmlns:a16="http://schemas.microsoft.com/office/drawing/2014/main" id="{D66F764E-6719-4908-8205-11C3300F48D5}"/>
                    </a:ext>
                  </a:extLst>
                </p:cNvPr>
                <p:cNvGrpSpPr>
                  <a:grpSpLocks/>
                </p:cNvGrpSpPr>
                <p:nvPr/>
              </p:nvGrpSpPr>
              <p:grpSpPr bwMode="auto">
                <a:xfrm>
                  <a:off x="3098" y="11508"/>
                  <a:ext cx="452" cy="495"/>
                  <a:chOff x="3554" y="3975"/>
                  <a:chExt cx="452" cy="495"/>
                </a:xfrm>
              </p:grpSpPr>
              <p:sp>
                <p:nvSpPr>
                  <p:cNvPr id="118065" name="Text Box 305">
                    <a:extLst>
                      <a:ext uri="{FF2B5EF4-FFF2-40B4-BE49-F238E27FC236}">
                        <a16:creationId xmlns:a16="http://schemas.microsoft.com/office/drawing/2014/main" id="{75CE5F97-CC9C-4B83-8AA2-BC82990CB489}"/>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A</a:t>
                    </a:r>
                  </a:p>
                </p:txBody>
              </p:sp>
              <p:sp>
                <p:nvSpPr>
                  <p:cNvPr id="118066" name="Oval 306">
                    <a:extLst>
                      <a:ext uri="{FF2B5EF4-FFF2-40B4-BE49-F238E27FC236}">
                        <a16:creationId xmlns:a16="http://schemas.microsoft.com/office/drawing/2014/main" id="{2C59AA67-AED2-42FD-A6F3-8271A546BAB0}"/>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67" name="Group 307">
                  <a:extLst>
                    <a:ext uri="{FF2B5EF4-FFF2-40B4-BE49-F238E27FC236}">
                      <a16:creationId xmlns:a16="http://schemas.microsoft.com/office/drawing/2014/main" id="{FC78330A-5722-4F91-894D-81B5C7438A78}"/>
                    </a:ext>
                  </a:extLst>
                </p:cNvPr>
                <p:cNvGrpSpPr>
                  <a:grpSpLocks/>
                </p:cNvGrpSpPr>
                <p:nvPr/>
              </p:nvGrpSpPr>
              <p:grpSpPr bwMode="auto">
                <a:xfrm>
                  <a:off x="2214" y="11913"/>
                  <a:ext cx="452" cy="495"/>
                  <a:chOff x="3554" y="3975"/>
                  <a:chExt cx="452" cy="495"/>
                </a:xfrm>
              </p:grpSpPr>
              <p:sp>
                <p:nvSpPr>
                  <p:cNvPr id="118068" name="Text Box 308">
                    <a:extLst>
                      <a:ext uri="{FF2B5EF4-FFF2-40B4-BE49-F238E27FC236}">
                        <a16:creationId xmlns:a16="http://schemas.microsoft.com/office/drawing/2014/main" id="{2AE55928-3310-44EE-882F-9B72DDAF71CA}"/>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B</a:t>
                    </a:r>
                  </a:p>
                  <a:p>
                    <a:pPr algn="ctr" eaLnBrk="0" hangingPunct="0"/>
                    <a:endParaRPr kumimoji="0" lang="en-US" altLang="zh-CN" sz="2000" b="0"/>
                  </a:p>
                </p:txBody>
              </p:sp>
              <p:sp>
                <p:nvSpPr>
                  <p:cNvPr id="118069" name="Oval 309">
                    <a:extLst>
                      <a:ext uri="{FF2B5EF4-FFF2-40B4-BE49-F238E27FC236}">
                        <a16:creationId xmlns:a16="http://schemas.microsoft.com/office/drawing/2014/main" id="{F247777F-A590-4AD4-BC2F-B20BCC6F27D8}"/>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70" name="Group 310">
                  <a:extLst>
                    <a:ext uri="{FF2B5EF4-FFF2-40B4-BE49-F238E27FC236}">
                      <a16:creationId xmlns:a16="http://schemas.microsoft.com/office/drawing/2014/main" id="{C6325EE7-639D-4A06-9E20-DF77CB089B1E}"/>
                    </a:ext>
                  </a:extLst>
                </p:cNvPr>
                <p:cNvGrpSpPr>
                  <a:grpSpLocks/>
                </p:cNvGrpSpPr>
                <p:nvPr/>
              </p:nvGrpSpPr>
              <p:grpSpPr bwMode="auto">
                <a:xfrm>
                  <a:off x="2558" y="12393"/>
                  <a:ext cx="452" cy="495"/>
                  <a:chOff x="3554" y="3975"/>
                  <a:chExt cx="452" cy="495"/>
                </a:xfrm>
              </p:grpSpPr>
              <p:sp>
                <p:nvSpPr>
                  <p:cNvPr id="118071" name="Text Box 311">
                    <a:extLst>
                      <a:ext uri="{FF2B5EF4-FFF2-40B4-BE49-F238E27FC236}">
                        <a16:creationId xmlns:a16="http://schemas.microsoft.com/office/drawing/2014/main" id="{1E2B8252-9321-44CB-8F10-F8D9DC20F1E6}"/>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C</a:t>
                    </a:r>
                  </a:p>
                </p:txBody>
              </p:sp>
              <p:sp>
                <p:nvSpPr>
                  <p:cNvPr id="118072" name="Oval 312">
                    <a:extLst>
                      <a:ext uri="{FF2B5EF4-FFF2-40B4-BE49-F238E27FC236}">
                        <a16:creationId xmlns:a16="http://schemas.microsoft.com/office/drawing/2014/main" id="{1230AB5C-0C25-4C3C-AF65-56A2B0F8E7D1}"/>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73" name="Group 313">
                  <a:extLst>
                    <a:ext uri="{FF2B5EF4-FFF2-40B4-BE49-F238E27FC236}">
                      <a16:creationId xmlns:a16="http://schemas.microsoft.com/office/drawing/2014/main" id="{AEDAB7E8-C0A6-4D40-BA1B-96109B13B3CB}"/>
                    </a:ext>
                  </a:extLst>
                </p:cNvPr>
                <p:cNvGrpSpPr>
                  <a:grpSpLocks/>
                </p:cNvGrpSpPr>
                <p:nvPr/>
              </p:nvGrpSpPr>
              <p:grpSpPr bwMode="auto">
                <a:xfrm>
                  <a:off x="3518" y="11913"/>
                  <a:ext cx="452" cy="495"/>
                  <a:chOff x="3554" y="3975"/>
                  <a:chExt cx="452" cy="495"/>
                </a:xfrm>
              </p:grpSpPr>
              <p:sp>
                <p:nvSpPr>
                  <p:cNvPr id="118074" name="Text Box 314">
                    <a:extLst>
                      <a:ext uri="{FF2B5EF4-FFF2-40B4-BE49-F238E27FC236}">
                        <a16:creationId xmlns:a16="http://schemas.microsoft.com/office/drawing/2014/main" id="{9C2FE824-C5CC-4E9D-BA5A-15EA271DD8B6}"/>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E</a:t>
                    </a:r>
                  </a:p>
                </p:txBody>
              </p:sp>
              <p:sp>
                <p:nvSpPr>
                  <p:cNvPr id="118075" name="Oval 315">
                    <a:extLst>
                      <a:ext uri="{FF2B5EF4-FFF2-40B4-BE49-F238E27FC236}">
                        <a16:creationId xmlns:a16="http://schemas.microsoft.com/office/drawing/2014/main" id="{F9E67C4D-FAF5-4E9A-BCBA-45F1EE57E871}"/>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76" name="Group 316">
                  <a:extLst>
                    <a:ext uri="{FF2B5EF4-FFF2-40B4-BE49-F238E27FC236}">
                      <a16:creationId xmlns:a16="http://schemas.microsoft.com/office/drawing/2014/main" id="{F9D23096-F011-4422-A919-3B47EB87490D}"/>
                    </a:ext>
                  </a:extLst>
                </p:cNvPr>
                <p:cNvGrpSpPr>
                  <a:grpSpLocks/>
                </p:cNvGrpSpPr>
                <p:nvPr/>
              </p:nvGrpSpPr>
              <p:grpSpPr bwMode="auto">
                <a:xfrm>
                  <a:off x="3188" y="12348"/>
                  <a:ext cx="452" cy="495"/>
                  <a:chOff x="3554" y="3975"/>
                  <a:chExt cx="452" cy="495"/>
                </a:xfrm>
              </p:grpSpPr>
              <p:sp>
                <p:nvSpPr>
                  <p:cNvPr id="118077" name="Text Box 317">
                    <a:extLst>
                      <a:ext uri="{FF2B5EF4-FFF2-40B4-BE49-F238E27FC236}">
                        <a16:creationId xmlns:a16="http://schemas.microsoft.com/office/drawing/2014/main" id="{1194E2A4-BB7A-443B-96B0-9471203193D0}"/>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F</a:t>
                    </a:r>
                  </a:p>
                </p:txBody>
              </p:sp>
              <p:sp>
                <p:nvSpPr>
                  <p:cNvPr id="118078" name="Oval 318">
                    <a:extLst>
                      <a:ext uri="{FF2B5EF4-FFF2-40B4-BE49-F238E27FC236}">
                        <a16:creationId xmlns:a16="http://schemas.microsoft.com/office/drawing/2014/main" id="{8F22072D-B327-4882-B0A3-40EC25B579BE}"/>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79" name="Group 319">
                  <a:extLst>
                    <a:ext uri="{FF2B5EF4-FFF2-40B4-BE49-F238E27FC236}">
                      <a16:creationId xmlns:a16="http://schemas.microsoft.com/office/drawing/2014/main" id="{29ED0A98-9859-42D6-A46E-819AFADEE50B}"/>
                    </a:ext>
                  </a:extLst>
                </p:cNvPr>
                <p:cNvGrpSpPr>
                  <a:grpSpLocks/>
                </p:cNvGrpSpPr>
                <p:nvPr/>
              </p:nvGrpSpPr>
              <p:grpSpPr bwMode="auto">
                <a:xfrm>
                  <a:off x="3894" y="12423"/>
                  <a:ext cx="452" cy="495"/>
                  <a:chOff x="3554" y="3975"/>
                  <a:chExt cx="452" cy="495"/>
                </a:xfrm>
              </p:grpSpPr>
              <p:sp>
                <p:nvSpPr>
                  <p:cNvPr id="118080" name="Text Box 320">
                    <a:extLst>
                      <a:ext uri="{FF2B5EF4-FFF2-40B4-BE49-F238E27FC236}">
                        <a16:creationId xmlns:a16="http://schemas.microsoft.com/office/drawing/2014/main" id="{32B5FB49-AF56-4108-BECF-A40536ADE92E}"/>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G</a:t>
                    </a:r>
                  </a:p>
                  <a:p>
                    <a:pPr algn="ctr" eaLnBrk="0" hangingPunct="0"/>
                    <a:endParaRPr kumimoji="0" lang="en-US" altLang="zh-CN" sz="2000" b="0"/>
                  </a:p>
                </p:txBody>
              </p:sp>
              <p:sp>
                <p:nvSpPr>
                  <p:cNvPr id="118081" name="Oval 321">
                    <a:extLst>
                      <a:ext uri="{FF2B5EF4-FFF2-40B4-BE49-F238E27FC236}">
                        <a16:creationId xmlns:a16="http://schemas.microsoft.com/office/drawing/2014/main" id="{5B19A573-975D-4840-8E6F-D15227651F57}"/>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82" name="Group 322">
                  <a:extLst>
                    <a:ext uri="{FF2B5EF4-FFF2-40B4-BE49-F238E27FC236}">
                      <a16:creationId xmlns:a16="http://schemas.microsoft.com/office/drawing/2014/main" id="{8ECA5C3D-C0D0-4972-8AC8-63FBBFA55871}"/>
                    </a:ext>
                  </a:extLst>
                </p:cNvPr>
                <p:cNvGrpSpPr>
                  <a:grpSpLocks/>
                </p:cNvGrpSpPr>
                <p:nvPr/>
              </p:nvGrpSpPr>
              <p:grpSpPr bwMode="auto">
                <a:xfrm>
                  <a:off x="3610" y="12903"/>
                  <a:ext cx="452" cy="495"/>
                  <a:chOff x="3554" y="3975"/>
                  <a:chExt cx="452" cy="495"/>
                </a:xfrm>
              </p:grpSpPr>
              <p:sp>
                <p:nvSpPr>
                  <p:cNvPr id="118083" name="Text Box 323">
                    <a:extLst>
                      <a:ext uri="{FF2B5EF4-FFF2-40B4-BE49-F238E27FC236}">
                        <a16:creationId xmlns:a16="http://schemas.microsoft.com/office/drawing/2014/main" id="{E8D6A39D-472F-4030-B314-F5FA454CD6E7}"/>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H</a:t>
                    </a:r>
                  </a:p>
                </p:txBody>
              </p:sp>
              <p:sp>
                <p:nvSpPr>
                  <p:cNvPr id="118084" name="Oval 324">
                    <a:extLst>
                      <a:ext uri="{FF2B5EF4-FFF2-40B4-BE49-F238E27FC236}">
                        <a16:creationId xmlns:a16="http://schemas.microsoft.com/office/drawing/2014/main" id="{B3CCB322-62E3-43E7-A461-9A4164FFC040}"/>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85" name="Group 325">
                  <a:extLst>
                    <a:ext uri="{FF2B5EF4-FFF2-40B4-BE49-F238E27FC236}">
                      <a16:creationId xmlns:a16="http://schemas.microsoft.com/office/drawing/2014/main" id="{08675FFE-43C5-44F5-AE67-64670BE8A95A}"/>
                    </a:ext>
                  </a:extLst>
                </p:cNvPr>
                <p:cNvGrpSpPr>
                  <a:grpSpLocks/>
                </p:cNvGrpSpPr>
                <p:nvPr/>
              </p:nvGrpSpPr>
              <p:grpSpPr bwMode="auto">
                <a:xfrm>
                  <a:off x="3892" y="13383"/>
                  <a:ext cx="452" cy="495"/>
                  <a:chOff x="3554" y="3975"/>
                  <a:chExt cx="452" cy="495"/>
                </a:xfrm>
              </p:grpSpPr>
              <p:sp>
                <p:nvSpPr>
                  <p:cNvPr id="118086" name="Text Box 326">
                    <a:extLst>
                      <a:ext uri="{FF2B5EF4-FFF2-40B4-BE49-F238E27FC236}">
                        <a16:creationId xmlns:a16="http://schemas.microsoft.com/office/drawing/2014/main" id="{9B1E745E-C0D5-40AE-B32B-E0F65AE0616F}"/>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I</a:t>
                    </a:r>
                  </a:p>
                </p:txBody>
              </p:sp>
              <p:sp>
                <p:nvSpPr>
                  <p:cNvPr id="118087" name="Oval 327">
                    <a:extLst>
                      <a:ext uri="{FF2B5EF4-FFF2-40B4-BE49-F238E27FC236}">
                        <a16:creationId xmlns:a16="http://schemas.microsoft.com/office/drawing/2014/main" id="{DB72D3CB-D082-4321-914D-7C4BFA04975A}"/>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088" name="Group 328">
                  <a:extLst>
                    <a:ext uri="{FF2B5EF4-FFF2-40B4-BE49-F238E27FC236}">
                      <a16:creationId xmlns:a16="http://schemas.microsoft.com/office/drawing/2014/main" id="{CA9CDE2B-51F9-46E5-8321-B54AF79D21B3}"/>
                    </a:ext>
                  </a:extLst>
                </p:cNvPr>
                <p:cNvGrpSpPr>
                  <a:grpSpLocks/>
                </p:cNvGrpSpPr>
                <p:nvPr/>
              </p:nvGrpSpPr>
              <p:grpSpPr bwMode="auto">
                <a:xfrm>
                  <a:off x="3698" y="13938"/>
                  <a:ext cx="452" cy="495"/>
                  <a:chOff x="3554" y="3975"/>
                  <a:chExt cx="452" cy="495"/>
                </a:xfrm>
              </p:grpSpPr>
              <p:sp>
                <p:nvSpPr>
                  <p:cNvPr id="118089" name="Text Box 329">
                    <a:extLst>
                      <a:ext uri="{FF2B5EF4-FFF2-40B4-BE49-F238E27FC236}">
                        <a16:creationId xmlns:a16="http://schemas.microsoft.com/office/drawing/2014/main" id="{43904694-6CAA-47B5-96C8-FB7BF7B4E45A}"/>
                      </a:ext>
                    </a:extLst>
                  </p:cNvPr>
                  <p:cNvSpPr txBox="1">
                    <a:spLocks noChangeArrowheads="1"/>
                  </p:cNvSpPr>
                  <p:nvPr/>
                </p:nvSpPr>
                <p:spPr bwMode="auto">
                  <a:xfrm>
                    <a:off x="3554" y="3975"/>
                    <a:ext cx="452"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J</a:t>
                    </a:r>
                  </a:p>
                </p:txBody>
              </p:sp>
              <p:sp>
                <p:nvSpPr>
                  <p:cNvPr id="118090" name="Oval 330">
                    <a:extLst>
                      <a:ext uri="{FF2B5EF4-FFF2-40B4-BE49-F238E27FC236}">
                        <a16:creationId xmlns:a16="http://schemas.microsoft.com/office/drawing/2014/main" id="{DAD27279-3E0A-4D8E-9CA9-C0563D73B448}"/>
                      </a:ext>
                    </a:extLst>
                  </p:cNvPr>
                  <p:cNvSpPr>
                    <a:spLocks noChangeArrowheads="1"/>
                  </p:cNvSpPr>
                  <p:nvPr/>
                </p:nvSpPr>
                <p:spPr bwMode="auto">
                  <a:xfrm>
                    <a:off x="3614" y="4047"/>
                    <a:ext cx="286"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sp>
              <p:nvSpPr>
                <p:cNvPr id="118091" name="Line 331">
                  <a:extLst>
                    <a:ext uri="{FF2B5EF4-FFF2-40B4-BE49-F238E27FC236}">
                      <a16:creationId xmlns:a16="http://schemas.microsoft.com/office/drawing/2014/main" id="{DD4B04DC-D3CA-4877-9D7C-E3B15484CE62}"/>
                    </a:ext>
                  </a:extLst>
                </p:cNvPr>
                <p:cNvSpPr>
                  <a:spLocks noChangeShapeType="1"/>
                </p:cNvSpPr>
                <p:nvPr/>
              </p:nvSpPr>
              <p:spPr bwMode="auto">
                <a:xfrm flipH="1">
                  <a:off x="2514" y="11763"/>
                  <a:ext cx="660"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2" name="Line 332">
                  <a:extLst>
                    <a:ext uri="{FF2B5EF4-FFF2-40B4-BE49-F238E27FC236}">
                      <a16:creationId xmlns:a16="http://schemas.microsoft.com/office/drawing/2014/main" id="{C4069CCD-666C-4FFB-A4FF-4029D0B28863}"/>
                    </a:ext>
                  </a:extLst>
                </p:cNvPr>
                <p:cNvSpPr>
                  <a:spLocks noChangeShapeType="1"/>
                </p:cNvSpPr>
                <p:nvPr/>
              </p:nvSpPr>
              <p:spPr bwMode="auto">
                <a:xfrm>
                  <a:off x="2514" y="12243"/>
                  <a:ext cx="164" cy="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3" name="Line 333">
                  <a:extLst>
                    <a:ext uri="{FF2B5EF4-FFF2-40B4-BE49-F238E27FC236}">
                      <a16:creationId xmlns:a16="http://schemas.microsoft.com/office/drawing/2014/main" id="{1EDDCCA3-AE75-469F-91AA-E307A6D20D8D}"/>
                    </a:ext>
                  </a:extLst>
                </p:cNvPr>
                <p:cNvSpPr>
                  <a:spLocks noChangeShapeType="1"/>
                </p:cNvSpPr>
                <p:nvPr/>
              </p:nvSpPr>
              <p:spPr bwMode="auto">
                <a:xfrm>
                  <a:off x="2858" y="12753"/>
                  <a:ext cx="180" cy="2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4" name="Line 334">
                  <a:extLst>
                    <a:ext uri="{FF2B5EF4-FFF2-40B4-BE49-F238E27FC236}">
                      <a16:creationId xmlns:a16="http://schemas.microsoft.com/office/drawing/2014/main" id="{2BF5C08B-3E06-4CE5-8FE6-484E3BD41842}"/>
                    </a:ext>
                  </a:extLst>
                </p:cNvPr>
                <p:cNvSpPr>
                  <a:spLocks noChangeShapeType="1"/>
                </p:cNvSpPr>
                <p:nvPr/>
              </p:nvSpPr>
              <p:spPr bwMode="auto">
                <a:xfrm>
                  <a:off x="3384" y="11838"/>
                  <a:ext cx="240" cy="1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5" name="Line 335">
                  <a:extLst>
                    <a:ext uri="{FF2B5EF4-FFF2-40B4-BE49-F238E27FC236}">
                      <a16:creationId xmlns:a16="http://schemas.microsoft.com/office/drawing/2014/main" id="{D95D5AD8-2B0F-47EE-A57D-FBE72076536B}"/>
                    </a:ext>
                  </a:extLst>
                </p:cNvPr>
                <p:cNvSpPr>
                  <a:spLocks noChangeShapeType="1"/>
                </p:cNvSpPr>
                <p:nvPr/>
              </p:nvSpPr>
              <p:spPr bwMode="auto">
                <a:xfrm flipH="1">
                  <a:off x="3474" y="12243"/>
                  <a:ext cx="134"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6" name="Line 336">
                  <a:extLst>
                    <a:ext uri="{FF2B5EF4-FFF2-40B4-BE49-F238E27FC236}">
                      <a16:creationId xmlns:a16="http://schemas.microsoft.com/office/drawing/2014/main" id="{E4AB87AE-F39E-42D3-BF48-5B266D962BEB}"/>
                    </a:ext>
                  </a:extLst>
                </p:cNvPr>
                <p:cNvSpPr>
                  <a:spLocks noChangeShapeType="1"/>
                </p:cNvSpPr>
                <p:nvPr/>
              </p:nvSpPr>
              <p:spPr bwMode="auto">
                <a:xfrm>
                  <a:off x="3834" y="12258"/>
                  <a:ext cx="194" cy="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7" name="Line 337">
                  <a:extLst>
                    <a:ext uri="{FF2B5EF4-FFF2-40B4-BE49-F238E27FC236}">
                      <a16:creationId xmlns:a16="http://schemas.microsoft.com/office/drawing/2014/main" id="{576E188A-2965-4DF2-A46F-AE31640BDDF5}"/>
                    </a:ext>
                  </a:extLst>
                </p:cNvPr>
                <p:cNvSpPr>
                  <a:spLocks noChangeShapeType="1"/>
                </p:cNvSpPr>
                <p:nvPr/>
              </p:nvSpPr>
              <p:spPr bwMode="auto">
                <a:xfrm flipH="1">
                  <a:off x="3864" y="12738"/>
                  <a:ext cx="120" cy="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8" name="Line 338">
                  <a:extLst>
                    <a:ext uri="{FF2B5EF4-FFF2-40B4-BE49-F238E27FC236}">
                      <a16:creationId xmlns:a16="http://schemas.microsoft.com/office/drawing/2014/main" id="{113ACA21-BDFB-4144-B75B-E3FD2B7837CE}"/>
                    </a:ext>
                  </a:extLst>
                </p:cNvPr>
                <p:cNvSpPr>
                  <a:spLocks noChangeShapeType="1"/>
                </p:cNvSpPr>
                <p:nvPr/>
              </p:nvSpPr>
              <p:spPr bwMode="auto">
                <a:xfrm>
                  <a:off x="3878" y="13263"/>
                  <a:ext cx="136"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099" name="Line 339">
                  <a:extLst>
                    <a:ext uri="{FF2B5EF4-FFF2-40B4-BE49-F238E27FC236}">
                      <a16:creationId xmlns:a16="http://schemas.microsoft.com/office/drawing/2014/main" id="{85DB6387-0C79-48FD-99BB-620057001BC2}"/>
                    </a:ext>
                  </a:extLst>
                </p:cNvPr>
                <p:cNvSpPr>
                  <a:spLocks noChangeShapeType="1"/>
                </p:cNvSpPr>
                <p:nvPr/>
              </p:nvSpPr>
              <p:spPr bwMode="auto">
                <a:xfrm flipH="1">
                  <a:off x="3954" y="13758"/>
                  <a:ext cx="120" cy="2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100" name="Line 340">
                  <a:extLst>
                    <a:ext uri="{FF2B5EF4-FFF2-40B4-BE49-F238E27FC236}">
                      <a16:creationId xmlns:a16="http://schemas.microsoft.com/office/drawing/2014/main" id="{1B79E793-3876-43BD-9685-C864DEC00D92}"/>
                    </a:ext>
                  </a:extLst>
                </p:cNvPr>
                <p:cNvSpPr>
                  <a:spLocks noChangeShapeType="1"/>
                </p:cNvSpPr>
                <p:nvPr/>
              </p:nvSpPr>
              <p:spPr bwMode="auto">
                <a:xfrm flipH="1">
                  <a:off x="2850" y="11877"/>
                  <a:ext cx="344" cy="63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101" name="Line 341">
                  <a:extLst>
                    <a:ext uri="{FF2B5EF4-FFF2-40B4-BE49-F238E27FC236}">
                      <a16:creationId xmlns:a16="http://schemas.microsoft.com/office/drawing/2014/main" id="{A6DBCF1E-A601-4F1D-A5ED-0E7C6FB54BCD}"/>
                    </a:ext>
                  </a:extLst>
                </p:cNvPr>
                <p:cNvSpPr>
                  <a:spLocks noChangeShapeType="1"/>
                </p:cNvSpPr>
                <p:nvPr/>
              </p:nvSpPr>
              <p:spPr bwMode="auto">
                <a:xfrm flipH="1">
                  <a:off x="3134" y="11910"/>
                  <a:ext cx="210" cy="111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sp>
            <p:nvSpPr>
              <p:cNvPr id="118102" name="Line 342">
                <a:extLst>
                  <a:ext uri="{FF2B5EF4-FFF2-40B4-BE49-F238E27FC236}">
                    <a16:creationId xmlns:a16="http://schemas.microsoft.com/office/drawing/2014/main" id="{79C63011-5E0C-47F0-99B6-A8876083B1B8}"/>
                  </a:ext>
                </a:extLst>
              </p:cNvPr>
              <p:cNvSpPr>
                <a:spLocks noChangeShapeType="1"/>
              </p:cNvSpPr>
              <p:nvPr/>
            </p:nvSpPr>
            <p:spPr bwMode="auto">
              <a:xfrm>
                <a:off x="6164" y="12810"/>
                <a:ext cx="0" cy="66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103" name="Group 343">
              <a:extLst>
                <a:ext uri="{FF2B5EF4-FFF2-40B4-BE49-F238E27FC236}">
                  <a16:creationId xmlns:a16="http://schemas.microsoft.com/office/drawing/2014/main" id="{7874E735-1C58-4D1A-8455-B6B82F912032}"/>
                </a:ext>
              </a:extLst>
            </p:cNvPr>
            <p:cNvGrpSpPr>
              <a:grpSpLocks/>
            </p:cNvGrpSpPr>
            <p:nvPr/>
          </p:nvGrpSpPr>
          <p:grpSpPr bwMode="auto">
            <a:xfrm>
              <a:off x="7156" y="12510"/>
              <a:ext cx="1034" cy="1500"/>
              <a:chOff x="8130" y="11490"/>
              <a:chExt cx="1034" cy="1500"/>
            </a:xfrm>
          </p:grpSpPr>
          <p:grpSp>
            <p:nvGrpSpPr>
              <p:cNvPr id="118104" name="Group 344">
                <a:extLst>
                  <a:ext uri="{FF2B5EF4-FFF2-40B4-BE49-F238E27FC236}">
                    <a16:creationId xmlns:a16="http://schemas.microsoft.com/office/drawing/2014/main" id="{D3563013-DE9A-4906-8863-ACB15642CB61}"/>
                  </a:ext>
                </a:extLst>
              </p:cNvPr>
              <p:cNvGrpSpPr>
                <a:grpSpLocks/>
              </p:cNvGrpSpPr>
              <p:nvPr/>
            </p:nvGrpSpPr>
            <p:grpSpPr bwMode="auto">
              <a:xfrm>
                <a:off x="8130" y="12045"/>
                <a:ext cx="434" cy="435"/>
                <a:chOff x="6930" y="11550"/>
                <a:chExt cx="434" cy="435"/>
              </a:xfrm>
            </p:grpSpPr>
            <p:sp>
              <p:nvSpPr>
                <p:cNvPr id="118105" name="Text Box 345">
                  <a:extLst>
                    <a:ext uri="{FF2B5EF4-FFF2-40B4-BE49-F238E27FC236}">
                      <a16:creationId xmlns:a16="http://schemas.microsoft.com/office/drawing/2014/main" id="{4ECFA051-EA3A-4B5B-AA76-3E4A5D58A590}"/>
                    </a:ext>
                  </a:extLst>
                </p:cNvPr>
                <p:cNvSpPr txBox="1">
                  <a:spLocks noChangeArrowheads="1"/>
                </p:cNvSpPr>
                <p:nvPr/>
              </p:nvSpPr>
              <p:spPr bwMode="auto">
                <a:xfrm>
                  <a:off x="6930" y="11550"/>
                  <a:ext cx="43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H</a:t>
                  </a:r>
                </a:p>
              </p:txBody>
            </p:sp>
            <p:sp>
              <p:nvSpPr>
                <p:cNvPr id="118106" name="Oval 346">
                  <a:extLst>
                    <a:ext uri="{FF2B5EF4-FFF2-40B4-BE49-F238E27FC236}">
                      <a16:creationId xmlns:a16="http://schemas.microsoft.com/office/drawing/2014/main" id="{56E0EB80-52CC-4702-93C1-C09F5629F92F}"/>
                    </a:ext>
                  </a:extLst>
                </p:cNvPr>
                <p:cNvSpPr>
                  <a:spLocks noChangeArrowheads="1"/>
                </p:cNvSpPr>
                <p:nvPr/>
              </p:nvSpPr>
              <p:spPr bwMode="auto">
                <a:xfrm>
                  <a:off x="6978" y="11652"/>
                  <a:ext cx="314"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107" name="Group 347">
                <a:extLst>
                  <a:ext uri="{FF2B5EF4-FFF2-40B4-BE49-F238E27FC236}">
                    <a16:creationId xmlns:a16="http://schemas.microsoft.com/office/drawing/2014/main" id="{FACEF777-89D5-4361-8604-006206BBA90C}"/>
                  </a:ext>
                </a:extLst>
              </p:cNvPr>
              <p:cNvGrpSpPr>
                <a:grpSpLocks/>
              </p:cNvGrpSpPr>
              <p:nvPr/>
            </p:nvGrpSpPr>
            <p:grpSpPr bwMode="auto">
              <a:xfrm>
                <a:off x="8730" y="12030"/>
                <a:ext cx="434" cy="435"/>
                <a:chOff x="6930" y="11550"/>
                <a:chExt cx="434" cy="435"/>
              </a:xfrm>
            </p:grpSpPr>
            <p:sp>
              <p:nvSpPr>
                <p:cNvPr id="118108" name="Text Box 348">
                  <a:extLst>
                    <a:ext uri="{FF2B5EF4-FFF2-40B4-BE49-F238E27FC236}">
                      <a16:creationId xmlns:a16="http://schemas.microsoft.com/office/drawing/2014/main" id="{B347C846-2F62-4097-A59A-DAE8134550B6}"/>
                    </a:ext>
                  </a:extLst>
                </p:cNvPr>
                <p:cNvSpPr txBox="1">
                  <a:spLocks noChangeArrowheads="1"/>
                </p:cNvSpPr>
                <p:nvPr/>
              </p:nvSpPr>
              <p:spPr bwMode="auto">
                <a:xfrm>
                  <a:off x="6930" y="11550"/>
                  <a:ext cx="43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I</a:t>
                  </a:r>
                </a:p>
              </p:txBody>
            </p:sp>
            <p:sp>
              <p:nvSpPr>
                <p:cNvPr id="118109" name="Oval 349">
                  <a:extLst>
                    <a:ext uri="{FF2B5EF4-FFF2-40B4-BE49-F238E27FC236}">
                      <a16:creationId xmlns:a16="http://schemas.microsoft.com/office/drawing/2014/main" id="{71659892-0260-4E04-B5BF-2FC2DE975A48}"/>
                    </a:ext>
                  </a:extLst>
                </p:cNvPr>
                <p:cNvSpPr>
                  <a:spLocks noChangeArrowheads="1"/>
                </p:cNvSpPr>
                <p:nvPr/>
              </p:nvSpPr>
              <p:spPr bwMode="auto">
                <a:xfrm>
                  <a:off x="6978" y="11652"/>
                  <a:ext cx="314"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110" name="Group 350">
                <a:extLst>
                  <a:ext uri="{FF2B5EF4-FFF2-40B4-BE49-F238E27FC236}">
                    <a16:creationId xmlns:a16="http://schemas.microsoft.com/office/drawing/2014/main" id="{75D0126D-7BD4-4A40-8990-398B9BC56E2E}"/>
                  </a:ext>
                </a:extLst>
              </p:cNvPr>
              <p:cNvGrpSpPr>
                <a:grpSpLocks/>
              </p:cNvGrpSpPr>
              <p:nvPr/>
            </p:nvGrpSpPr>
            <p:grpSpPr bwMode="auto">
              <a:xfrm>
                <a:off x="8730" y="12555"/>
                <a:ext cx="434" cy="435"/>
                <a:chOff x="6930" y="11550"/>
                <a:chExt cx="434" cy="435"/>
              </a:xfrm>
            </p:grpSpPr>
            <p:sp>
              <p:nvSpPr>
                <p:cNvPr id="118111" name="Text Box 351">
                  <a:extLst>
                    <a:ext uri="{FF2B5EF4-FFF2-40B4-BE49-F238E27FC236}">
                      <a16:creationId xmlns:a16="http://schemas.microsoft.com/office/drawing/2014/main" id="{10943931-19B7-4B63-AA78-69F8E19E30B8}"/>
                    </a:ext>
                  </a:extLst>
                </p:cNvPr>
                <p:cNvSpPr txBox="1">
                  <a:spLocks noChangeArrowheads="1"/>
                </p:cNvSpPr>
                <p:nvPr/>
              </p:nvSpPr>
              <p:spPr bwMode="auto">
                <a:xfrm>
                  <a:off x="6930" y="11550"/>
                  <a:ext cx="43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J</a:t>
                  </a:r>
                </a:p>
              </p:txBody>
            </p:sp>
            <p:sp>
              <p:nvSpPr>
                <p:cNvPr id="118112" name="Oval 352">
                  <a:extLst>
                    <a:ext uri="{FF2B5EF4-FFF2-40B4-BE49-F238E27FC236}">
                      <a16:creationId xmlns:a16="http://schemas.microsoft.com/office/drawing/2014/main" id="{B3284150-0799-4EC6-8663-0D30DD01C5D1}"/>
                    </a:ext>
                  </a:extLst>
                </p:cNvPr>
                <p:cNvSpPr>
                  <a:spLocks noChangeArrowheads="1"/>
                </p:cNvSpPr>
                <p:nvPr/>
              </p:nvSpPr>
              <p:spPr bwMode="auto">
                <a:xfrm>
                  <a:off x="6978" y="11652"/>
                  <a:ext cx="314"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113" name="Group 353">
                <a:extLst>
                  <a:ext uri="{FF2B5EF4-FFF2-40B4-BE49-F238E27FC236}">
                    <a16:creationId xmlns:a16="http://schemas.microsoft.com/office/drawing/2014/main" id="{88235E93-167D-4E10-95B0-94162BC9598B}"/>
                  </a:ext>
                </a:extLst>
              </p:cNvPr>
              <p:cNvGrpSpPr>
                <a:grpSpLocks/>
              </p:cNvGrpSpPr>
              <p:nvPr/>
            </p:nvGrpSpPr>
            <p:grpSpPr bwMode="auto">
              <a:xfrm>
                <a:off x="8370" y="11490"/>
                <a:ext cx="570" cy="1185"/>
                <a:chOff x="8370" y="11490"/>
                <a:chExt cx="570" cy="1185"/>
              </a:xfrm>
            </p:grpSpPr>
            <p:grpSp>
              <p:nvGrpSpPr>
                <p:cNvPr id="118114" name="Group 354">
                  <a:extLst>
                    <a:ext uri="{FF2B5EF4-FFF2-40B4-BE49-F238E27FC236}">
                      <a16:creationId xmlns:a16="http://schemas.microsoft.com/office/drawing/2014/main" id="{D2D458D0-0D58-424D-ADEF-0E4ABA8BD481}"/>
                    </a:ext>
                  </a:extLst>
                </p:cNvPr>
                <p:cNvGrpSpPr>
                  <a:grpSpLocks/>
                </p:cNvGrpSpPr>
                <p:nvPr/>
              </p:nvGrpSpPr>
              <p:grpSpPr bwMode="auto">
                <a:xfrm>
                  <a:off x="8414" y="11490"/>
                  <a:ext cx="434" cy="435"/>
                  <a:chOff x="6930" y="11550"/>
                  <a:chExt cx="434" cy="435"/>
                </a:xfrm>
              </p:grpSpPr>
              <p:sp>
                <p:nvSpPr>
                  <p:cNvPr id="118115" name="Text Box 355">
                    <a:extLst>
                      <a:ext uri="{FF2B5EF4-FFF2-40B4-BE49-F238E27FC236}">
                        <a16:creationId xmlns:a16="http://schemas.microsoft.com/office/drawing/2014/main" id="{327B677E-D88A-46DB-A54D-E2C18E21959C}"/>
                      </a:ext>
                    </a:extLst>
                  </p:cNvPr>
                  <p:cNvSpPr txBox="1">
                    <a:spLocks noChangeArrowheads="1"/>
                  </p:cNvSpPr>
                  <p:nvPr/>
                </p:nvSpPr>
                <p:spPr bwMode="auto">
                  <a:xfrm>
                    <a:off x="6930" y="11550"/>
                    <a:ext cx="43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2000" b="0"/>
                      <a:t>G</a:t>
                    </a:r>
                  </a:p>
                </p:txBody>
              </p:sp>
              <p:sp>
                <p:nvSpPr>
                  <p:cNvPr id="118116" name="Oval 356">
                    <a:extLst>
                      <a:ext uri="{FF2B5EF4-FFF2-40B4-BE49-F238E27FC236}">
                        <a16:creationId xmlns:a16="http://schemas.microsoft.com/office/drawing/2014/main" id="{4567988D-4434-4EB9-A92D-F8BD6409BE83}"/>
                      </a:ext>
                    </a:extLst>
                  </p:cNvPr>
                  <p:cNvSpPr>
                    <a:spLocks noChangeArrowheads="1"/>
                  </p:cNvSpPr>
                  <p:nvPr/>
                </p:nvSpPr>
                <p:spPr bwMode="auto">
                  <a:xfrm>
                    <a:off x="6978" y="11652"/>
                    <a:ext cx="314" cy="31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nvGrpSpPr>
                <p:cNvPr id="118117" name="Group 357">
                  <a:extLst>
                    <a:ext uri="{FF2B5EF4-FFF2-40B4-BE49-F238E27FC236}">
                      <a16:creationId xmlns:a16="http://schemas.microsoft.com/office/drawing/2014/main" id="{F753F2E5-DDA5-48D6-8128-760D7EF4F5A5}"/>
                    </a:ext>
                  </a:extLst>
                </p:cNvPr>
                <p:cNvGrpSpPr>
                  <a:grpSpLocks/>
                </p:cNvGrpSpPr>
                <p:nvPr/>
              </p:nvGrpSpPr>
              <p:grpSpPr bwMode="auto">
                <a:xfrm>
                  <a:off x="8370" y="11865"/>
                  <a:ext cx="570" cy="810"/>
                  <a:chOff x="8370" y="11865"/>
                  <a:chExt cx="570" cy="810"/>
                </a:xfrm>
              </p:grpSpPr>
              <p:sp>
                <p:nvSpPr>
                  <p:cNvPr id="118118" name="Line 358">
                    <a:extLst>
                      <a:ext uri="{FF2B5EF4-FFF2-40B4-BE49-F238E27FC236}">
                        <a16:creationId xmlns:a16="http://schemas.microsoft.com/office/drawing/2014/main" id="{A8CAC00B-0029-4043-A1A9-829B1A9A4E72}"/>
                      </a:ext>
                    </a:extLst>
                  </p:cNvPr>
                  <p:cNvSpPr>
                    <a:spLocks noChangeShapeType="1"/>
                  </p:cNvSpPr>
                  <p:nvPr/>
                </p:nvSpPr>
                <p:spPr bwMode="auto">
                  <a:xfrm flipH="1">
                    <a:off x="8370" y="11865"/>
                    <a:ext cx="150" cy="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119" name="Line 359">
                    <a:extLst>
                      <a:ext uri="{FF2B5EF4-FFF2-40B4-BE49-F238E27FC236}">
                        <a16:creationId xmlns:a16="http://schemas.microsoft.com/office/drawing/2014/main" id="{1F804B97-C3D6-4941-9504-8E598D25794B}"/>
                      </a:ext>
                    </a:extLst>
                  </p:cNvPr>
                  <p:cNvSpPr>
                    <a:spLocks noChangeShapeType="1"/>
                  </p:cNvSpPr>
                  <p:nvPr/>
                </p:nvSpPr>
                <p:spPr bwMode="auto">
                  <a:xfrm>
                    <a:off x="8744" y="11874"/>
                    <a:ext cx="136" cy="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sp>
                <p:nvSpPr>
                  <p:cNvPr id="118120" name="Line 360">
                    <a:extLst>
                      <a:ext uri="{FF2B5EF4-FFF2-40B4-BE49-F238E27FC236}">
                        <a16:creationId xmlns:a16="http://schemas.microsoft.com/office/drawing/2014/main" id="{E8D59957-B7FE-410A-9E6A-E04DB6D6F515}"/>
                      </a:ext>
                    </a:extLst>
                  </p:cNvPr>
                  <p:cNvSpPr>
                    <a:spLocks noChangeShapeType="1"/>
                  </p:cNvSpPr>
                  <p:nvPr/>
                </p:nvSpPr>
                <p:spPr bwMode="auto">
                  <a:xfrm>
                    <a:off x="8940" y="12435"/>
                    <a:ext cx="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000"/>
                  </a:p>
                </p:txBody>
              </p:sp>
            </p:grpSp>
          </p:grpSp>
        </p:grpSp>
        <p:sp>
          <p:nvSpPr>
            <p:cNvPr id="118121" name="Text Box 361">
              <a:extLst>
                <a:ext uri="{FF2B5EF4-FFF2-40B4-BE49-F238E27FC236}">
                  <a16:creationId xmlns:a16="http://schemas.microsoft.com/office/drawing/2014/main" id="{A7A84BA6-F22D-49F1-8C62-75FE360D7DC2}"/>
                </a:ext>
              </a:extLst>
            </p:cNvPr>
            <p:cNvSpPr txBox="1">
              <a:spLocks noChangeArrowheads="1"/>
            </p:cNvSpPr>
            <p:nvPr/>
          </p:nvSpPr>
          <p:spPr bwMode="auto">
            <a:xfrm>
              <a:off x="3210" y="14400"/>
              <a:ext cx="444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zh-CN" altLang="en-US" sz="2000" b="0">
                  <a:latin typeface="宋体" panose="02010600030101010101" pitchFamily="2" charset="-122"/>
                </a:rPr>
                <a:t>图</a:t>
              </a:r>
              <a:r>
                <a:rPr kumimoji="0" lang="en-US" altLang="zh-CN" sz="2000" b="0">
                  <a:latin typeface="宋体" panose="02010600030101010101" pitchFamily="2" charset="-122"/>
                </a:rPr>
                <a:t>6.25 </a:t>
              </a:r>
              <a:r>
                <a:rPr kumimoji="0" lang="zh-CN" altLang="en-US" sz="2000" b="0">
                  <a:latin typeface="宋体" panose="02010600030101010101" pitchFamily="2" charset="-122"/>
                </a:rPr>
                <a:t>二叉树到森林的转换</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13DE74F2-9FC8-4706-AD43-567EBF6E281A}"/>
              </a:ext>
            </a:extLst>
          </p:cNvPr>
          <p:cNvSpPr txBox="1">
            <a:spLocks noChangeArrowheads="1"/>
          </p:cNvSpPr>
          <p:nvPr/>
        </p:nvSpPr>
        <p:spPr bwMode="auto">
          <a:xfrm>
            <a:off x="2133600" y="914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用递归的方法描述其转换过程为：</a:t>
            </a:r>
          </a:p>
        </p:txBody>
      </p:sp>
      <p:sp>
        <p:nvSpPr>
          <p:cNvPr id="118787" name="Text Box 3">
            <a:extLst>
              <a:ext uri="{FF2B5EF4-FFF2-40B4-BE49-F238E27FC236}">
                <a16:creationId xmlns:a16="http://schemas.microsoft.com/office/drawing/2014/main" id="{119F9887-1087-4675-8DB1-5AAE66D23069}"/>
              </a:ext>
            </a:extLst>
          </p:cNvPr>
          <p:cNvSpPr txBox="1">
            <a:spLocks noChangeArrowheads="1"/>
          </p:cNvSpPr>
          <p:nvPr/>
        </p:nvSpPr>
        <p:spPr bwMode="auto">
          <a:xfrm>
            <a:off x="21336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宋体" panose="02010600030101010101" pitchFamily="2" charset="-122"/>
              </a:rPr>
              <a:t>    </a:t>
            </a:r>
            <a:r>
              <a:rPr lang="zh-CN" altLang="en-US" sz="2800">
                <a:latin typeface="宋体" panose="02010600030101010101" pitchFamily="2" charset="-122"/>
              </a:rPr>
              <a:t>若</a:t>
            </a:r>
            <a:r>
              <a:rPr lang="en-US" altLang="zh-CN" sz="2800"/>
              <a:t>B</a:t>
            </a:r>
            <a:r>
              <a:rPr lang="zh-CN" altLang="en-US" sz="2800">
                <a:latin typeface="宋体" panose="02010600030101010101" pitchFamily="2" charset="-122"/>
              </a:rPr>
              <a:t>是一棵二叉树，</a:t>
            </a:r>
            <a:r>
              <a:rPr lang="en-US" altLang="zh-CN" sz="2800"/>
              <a:t>T</a:t>
            </a:r>
            <a:r>
              <a:rPr lang="zh-CN" altLang="en-US" sz="2800">
                <a:latin typeface="宋体" panose="02010600030101010101" pitchFamily="2" charset="-122"/>
              </a:rPr>
              <a:t>是</a:t>
            </a:r>
            <a:r>
              <a:rPr lang="en-US" altLang="zh-CN" sz="2800"/>
              <a:t>B</a:t>
            </a:r>
            <a:r>
              <a:rPr lang="zh-CN" altLang="en-US" sz="2800">
                <a:latin typeface="宋体" panose="02010600030101010101" pitchFamily="2" charset="-122"/>
              </a:rPr>
              <a:t>的根结点，</a:t>
            </a:r>
            <a:r>
              <a:rPr lang="en-US" altLang="zh-CN" sz="2800"/>
              <a:t>L</a:t>
            </a:r>
            <a:r>
              <a:rPr lang="zh-CN" altLang="en-US" sz="2800">
                <a:latin typeface="宋体" panose="02010600030101010101" pitchFamily="2" charset="-122"/>
              </a:rPr>
              <a:t>是</a:t>
            </a:r>
            <a:r>
              <a:rPr lang="en-US" altLang="zh-CN" sz="2800"/>
              <a:t>B</a:t>
            </a:r>
            <a:r>
              <a:rPr lang="zh-CN" altLang="en-US" sz="2800">
                <a:latin typeface="宋体" panose="02010600030101010101" pitchFamily="2" charset="-122"/>
              </a:rPr>
              <a:t>的左子树，</a:t>
            </a:r>
            <a:r>
              <a:rPr lang="en-US" altLang="zh-CN" sz="2800"/>
              <a:t>R</a:t>
            </a:r>
            <a:r>
              <a:rPr lang="zh-CN" altLang="en-US" sz="2800">
                <a:latin typeface="宋体" panose="02010600030101010101" pitchFamily="2" charset="-122"/>
              </a:rPr>
              <a:t>为</a:t>
            </a:r>
            <a:r>
              <a:rPr lang="en-US" altLang="zh-CN" sz="2800"/>
              <a:t>B</a:t>
            </a:r>
            <a:r>
              <a:rPr lang="zh-CN" altLang="en-US" sz="2800">
                <a:latin typeface="宋体" panose="02010600030101010101" pitchFamily="2" charset="-122"/>
              </a:rPr>
              <a:t>的右子树，且</a:t>
            </a:r>
            <a:r>
              <a:rPr lang="en-US" altLang="zh-CN" sz="2800"/>
              <a:t>B</a:t>
            </a:r>
            <a:r>
              <a:rPr lang="zh-CN" altLang="en-US" sz="2800">
                <a:latin typeface="宋体" panose="02010600030101010101" pitchFamily="2" charset="-122"/>
              </a:rPr>
              <a:t>对应的森林</a:t>
            </a:r>
            <a:r>
              <a:rPr lang="en-US" altLang="zh-CN" sz="2800"/>
              <a:t>F</a:t>
            </a:r>
            <a:r>
              <a:rPr lang="zh-CN" altLang="en-US" sz="2800">
                <a:latin typeface="宋体" panose="02010600030101010101" pitchFamily="2" charset="-122"/>
              </a:rPr>
              <a:t>（</a:t>
            </a:r>
            <a:r>
              <a:rPr lang="en-US" altLang="zh-CN" sz="2800"/>
              <a:t>B</a:t>
            </a:r>
            <a:r>
              <a:rPr lang="zh-CN" altLang="en-US" sz="2800">
                <a:latin typeface="宋体" panose="02010600030101010101" pitchFamily="2" charset="-122"/>
              </a:rPr>
              <a:t>）中含有的</a:t>
            </a:r>
            <a:r>
              <a:rPr lang="en-US" altLang="zh-CN" sz="2800"/>
              <a:t>n</a:t>
            </a:r>
            <a:r>
              <a:rPr lang="zh-CN" altLang="en-US" sz="2800">
                <a:latin typeface="宋体" panose="02010600030101010101" pitchFamily="2" charset="-122"/>
              </a:rPr>
              <a:t>棵树为</a:t>
            </a:r>
            <a:r>
              <a:rPr lang="en-US" altLang="zh-CN" sz="2800"/>
              <a:t>T</a:t>
            </a:r>
            <a:r>
              <a:rPr lang="en-US" altLang="zh-CN" sz="2800" baseline="-30000"/>
              <a:t>1</a:t>
            </a:r>
            <a:r>
              <a:rPr lang="en-US" altLang="zh-CN" sz="2800"/>
              <a:t>,T</a:t>
            </a:r>
            <a:r>
              <a:rPr lang="en-US" altLang="zh-CN" sz="2800" baseline="-30000"/>
              <a:t>2</a:t>
            </a:r>
            <a:r>
              <a:rPr lang="en-US" altLang="zh-CN" sz="2800"/>
              <a:t>, …,T</a:t>
            </a:r>
            <a:r>
              <a:rPr lang="en-US" altLang="zh-CN" sz="2800" baseline="-30000"/>
              <a:t>n</a:t>
            </a:r>
            <a:r>
              <a:rPr lang="zh-CN" altLang="en-US" sz="2800">
                <a:latin typeface="宋体" panose="02010600030101010101" pitchFamily="2" charset="-122"/>
              </a:rPr>
              <a:t>，则有：</a:t>
            </a:r>
            <a:r>
              <a:rPr lang="zh-CN" altLang="en-US" sz="2800"/>
              <a:t> </a:t>
            </a:r>
          </a:p>
        </p:txBody>
      </p:sp>
      <p:sp>
        <p:nvSpPr>
          <p:cNvPr id="118788" name="Text Box 4">
            <a:extLst>
              <a:ext uri="{FF2B5EF4-FFF2-40B4-BE49-F238E27FC236}">
                <a16:creationId xmlns:a16="http://schemas.microsoft.com/office/drawing/2014/main" id="{E5F43BB5-BD7D-46A7-86AB-7174E8F16D94}"/>
              </a:ext>
            </a:extLst>
          </p:cNvPr>
          <p:cNvSpPr txBox="1">
            <a:spLocks noChangeArrowheads="1"/>
          </p:cNvSpPr>
          <p:nvPr/>
        </p:nvSpPr>
        <p:spPr bwMode="auto">
          <a:xfrm>
            <a:off x="2057400" y="2971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a:t>
            </a:r>
            <a:r>
              <a:rPr lang="en-US" altLang="zh-CN" sz="2800"/>
              <a:t>B</a:t>
            </a:r>
            <a:r>
              <a:rPr lang="zh-CN" altLang="en-US" sz="2800">
                <a:latin typeface="宋体" panose="02010600030101010101" pitchFamily="2" charset="-122"/>
              </a:rPr>
              <a:t>为空，则</a:t>
            </a:r>
            <a:r>
              <a:rPr lang="en-US" altLang="zh-CN" sz="2800"/>
              <a:t>F</a:t>
            </a:r>
            <a:r>
              <a:rPr lang="zh-CN" altLang="en-US" sz="2800">
                <a:latin typeface="宋体" panose="02010600030101010101" pitchFamily="2" charset="-122"/>
              </a:rPr>
              <a:t>（</a:t>
            </a:r>
            <a:r>
              <a:rPr lang="en-US" altLang="zh-CN" sz="2800"/>
              <a:t>B</a:t>
            </a:r>
            <a:r>
              <a:rPr lang="zh-CN" altLang="en-US" sz="2800">
                <a:latin typeface="宋体" panose="02010600030101010101" pitchFamily="2" charset="-122"/>
              </a:rPr>
              <a:t>）为空的森林（</a:t>
            </a:r>
            <a:r>
              <a:rPr lang="en-US" altLang="zh-CN" sz="2800"/>
              <a:t>n</a:t>
            </a:r>
            <a:r>
              <a:rPr lang="zh-CN" altLang="en-US" sz="2800">
                <a:latin typeface="宋体" panose="02010600030101010101" pitchFamily="2" charset="-122"/>
              </a:rPr>
              <a:t>＝</a:t>
            </a:r>
            <a:r>
              <a:rPr lang="en-US" altLang="zh-CN" sz="2800"/>
              <a:t>0</a:t>
            </a:r>
            <a:r>
              <a:rPr lang="zh-CN" altLang="en-US" sz="2800">
                <a:latin typeface="宋体" panose="02010600030101010101" pitchFamily="2" charset="-122"/>
              </a:rPr>
              <a:t>）。</a:t>
            </a:r>
            <a:r>
              <a:rPr lang="zh-CN" altLang="en-US" sz="2800"/>
              <a:t> </a:t>
            </a:r>
          </a:p>
        </p:txBody>
      </p:sp>
      <p:sp>
        <p:nvSpPr>
          <p:cNvPr id="118789" name="Text Box 5">
            <a:extLst>
              <a:ext uri="{FF2B5EF4-FFF2-40B4-BE49-F238E27FC236}">
                <a16:creationId xmlns:a16="http://schemas.microsoft.com/office/drawing/2014/main" id="{4D782BFA-9A4C-465A-8F92-D69D7F7CE460}"/>
              </a:ext>
            </a:extLst>
          </p:cNvPr>
          <p:cNvSpPr txBox="1">
            <a:spLocks noChangeArrowheads="1"/>
          </p:cNvSpPr>
          <p:nvPr/>
        </p:nvSpPr>
        <p:spPr bwMode="auto">
          <a:xfrm>
            <a:off x="2057400" y="3581401"/>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2</a:t>
            </a:r>
            <a:r>
              <a:rPr lang="zh-CN" altLang="en-US" sz="2800"/>
              <a:t>）</a:t>
            </a:r>
            <a:r>
              <a:rPr lang="en-US" altLang="zh-CN" sz="2800"/>
              <a:t>B</a:t>
            </a:r>
            <a:r>
              <a:rPr lang="zh-CN" altLang="en-US" sz="2800">
                <a:latin typeface="宋体" panose="02010600030101010101" pitchFamily="2" charset="-122"/>
              </a:rPr>
              <a:t>非空，则</a:t>
            </a:r>
            <a:r>
              <a:rPr lang="en-US" altLang="zh-CN" sz="2800"/>
              <a:t>F</a:t>
            </a:r>
            <a:r>
              <a:rPr lang="zh-CN" altLang="en-US" sz="2800">
                <a:latin typeface="宋体" panose="02010600030101010101" pitchFamily="2" charset="-122"/>
              </a:rPr>
              <a:t>（</a:t>
            </a:r>
            <a:r>
              <a:rPr lang="en-US" altLang="zh-CN" sz="2800"/>
              <a:t>B</a:t>
            </a:r>
            <a:r>
              <a:rPr lang="zh-CN" altLang="en-US" sz="2800">
                <a:latin typeface="宋体" panose="02010600030101010101" pitchFamily="2" charset="-122"/>
              </a:rPr>
              <a:t>）中第一棵树</a:t>
            </a:r>
            <a:r>
              <a:rPr lang="en-US" altLang="zh-CN" sz="2800"/>
              <a:t>T</a:t>
            </a:r>
            <a:r>
              <a:rPr lang="en-US" altLang="zh-CN" sz="2800" baseline="-30000"/>
              <a:t>1</a:t>
            </a:r>
            <a:r>
              <a:rPr lang="zh-CN" altLang="en-US" sz="2800">
                <a:latin typeface="宋体" panose="02010600030101010101" pitchFamily="2" charset="-122"/>
              </a:rPr>
              <a:t>的根为二叉树</a:t>
            </a:r>
            <a:r>
              <a:rPr lang="en-US" altLang="zh-CN" sz="2800"/>
              <a:t>B</a:t>
            </a:r>
            <a:r>
              <a:rPr lang="zh-CN" altLang="en-US" sz="2800">
                <a:latin typeface="宋体" panose="02010600030101010101" pitchFamily="2" charset="-122"/>
              </a:rPr>
              <a:t>的根</a:t>
            </a:r>
            <a:r>
              <a:rPr lang="en-US" altLang="zh-CN" sz="2800"/>
              <a:t>T</a:t>
            </a:r>
            <a:r>
              <a:rPr lang="zh-CN" altLang="en-US" sz="2800">
                <a:latin typeface="宋体" panose="02010600030101010101" pitchFamily="2" charset="-122"/>
              </a:rPr>
              <a:t>；</a:t>
            </a:r>
            <a:r>
              <a:rPr lang="en-US" altLang="zh-CN" sz="2800"/>
              <a:t>T</a:t>
            </a:r>
            <a:r>
              <a:rPr lang="en-US" altLang="zh-CN" sz="2800" baseline="-30000"/>
              <a:t>1</a:t>
            </a:r>
            <a:r>
              <a:rPr lang="zh-CN" altLang="en-US" sz="2800">
                <a:latin typeface="宋体" panose="02010600030101010101" pitchFamily="2" charset="-122"/>
              </a:rPr>
              <a:t>中根结点的子树森林由</a:t>
            </a:r>
            <a:r>
              <a:rPr lang="en-US" altLang="zh-CN" sz="2800"/>
              <a:t>B</a:t>
            </a:r>
            <a:r>
              <a:rPr lang="zh-CN" altLang="en-US" sz="2800">
                <a:latin typeface="宋体" panose="02010600030101010101" pitchFamily="2" charset="-122"/>
              </a:rPr>
              <a:t>的左子树</a:t>
            </a:r>
            <a:r>
              <a:rPr lang="en-US" altLang="zh-CN" sz="2800"/>
              <a:t>L</a:t>
            </a:r>
            <a:r>
              <a:rPr lang="zh-CN" altLang="en-US" sz="2800">
                <a:latin typeface="宋体" panose="02010600030101010101" pitchFamily="2" charset="-122"/>
              </a:rPr>
              <a:t>转换而成，即</a:t>
            </a:r>
            <a:r>
              <a:rPr lang="en-US" altLang="zh-CN" sz="2800"/>
              <a:t>F</a:t>
            </a:r>
            <a:r>
              <a:rPr lang="zh-CN" altLang="en-US" sz="2800">
                <a:latin typeface="宋体" panose="02010600030101010101" pitchFamily="2" charset="-122"/>
              </a:rPr>
              <a:t>（</a:t>
            </a:r>
            <a:r>
              <a:rPr lang="en-US" altLang="zh-CN" sz="2800"/>
              <a:t>L</a:t>
            </a:r>
            <a:r>
              <a:rPr lang="zh-CN" altLang="en-US" sz="2800">
                <a:latin typeface="宋体" panose="02010600030101010101" pitchFamily="2" charset="-122"/>
              </a:rPr>
              <a:t>）</a:t>
            </a:r>
            <a:r>
              <a:rPr lang="en-US" altLang="zh-CN" sz="2800"/>
              <a:t>={T</a:t>
            </a:r>
            <a:r>
              <a:rPr lang="en-US" altLang="zh-CN" sz="2800" baseline="-30000"/>
              <a:t>11</a:t>
            </a:r>
            <a:r>
              <a:rPr lang="en-US" altLang="zh-CN" sz="2800">
                <a:latin typeface="宋体" panose="02010600030101010101" pitchFamily="2" charset="-122"/>
              </a:rPr>
              <a:t>,</a:t>
            </a:r>
            <a:r>
              <a:rPr lang="en-US" altLang="zh-CN" sz="2800"/>
              <a:t>…</a:t>
            </a:r>
            <a:r>
              <a:rPr lang="en-US" altLang="zh-CN" sz="2800">
                <a:latin typeface="宋体" panose="02010600030101010101" pitchFamily="2" charset="-122"/>
              </a:rPr>
              <a:t>,</a:t>
            </a:r>
            <a:r>
              <a:rPr lang="en-US" altLang="zh-CN" sz="2800"/>
              <a:t>T</a:t>
            </a:r>
            <a:r>
              <a:rPr lang="en-US" altLang="zh-CN" sz="2800" baseline="-30000"/>
              <a:t>1m</a:t>
            </a:r>
            <a:r>
              <a:rPr lang="en-US" altLang="zh-CN" sz="2800"/>
              <a:t>}</a:t>
            </a:r>
            <a:r>
              <a:rPr lang="zh-CN" altLang="en-US" sz="2800">
                <a:latin typeface="宋体" panose="02010600030101010101" pitchFamily="2" charset="-122"/>
              </a:rPr>
              <a:t>；</a:t>
            </a:r>
            <a:r>
              <a:rPr lang="en-US" altLang="zh-CN" sz="2800"/>
              <a:t>B</a:t>
            </a:r>
            <a:r>
              <a:rPr lang="zh-CN" altLang="en-US" sz="2800">
                <a:latin typeface="宋体" panose="02010600030101010101" pitchFamily="2" charset="-122"/>
              </a:rPr>
              <a:t>的右子树</a:t>
            </a:r>
            <a:r>
              <a:rPr lang="en-US" altLang="zh-CN" sz="2800"/>
              <a:t>R</a:t>
            </a:r>
            <a:r>
              <a:rPr lang="zh-CN" altLang="en-US" sz="2800">
                <a:latin typeface="宋体" panose="02010600030101010101" pitchFamily="2" charset="-122"/>
              </a:rPr>
              <a:t>转换为</a:t>
            </a:r>
            <a:r>
              <a:rPr lang="en-US" altLang="zh-CN" sz="2800"/>
              <a:t>F</a:t>
            </a:r>
            <a:r>
              <a:rPr lang="zh-CN" altLang="en-US" sz="2800">
                <a:latin typeface="宋体" panose="02010600030101010101" pitchFamily="2" charset="-122"/>
              </a:rPr>
              <a:t>（</a:t>
            </a:r>
            <a:r>
              <a:rPr lang="en-US" altLang="zh-CN" sz="2800"/>
              <a:t>B</a:t>
            </a:r>
            <a:r>
              <a:rPr lang="zh-CN" altLang="en-US" sz="2800">
                <a:latin typeface="宋体" panose="02010600030101010101" pitchFamily="2" charset="-122"/>
              </a:rPr>
              <a:t>）中其余树组成的森林，即</a:t>
            </a:r>
            <a:r>
              <a:rPr lang="en-US" altLang="zh-CN" sz="2800"/>
              <a:t>F(R)</a:t>
            </a:r>
            <a:r>
              <a:rPr lang="zh-CN" altLang="en-US" sz="2800">
                <a:latin typeface="宋体" panose="02010600030101010101" pitchFamily="2" charset="-122"/>
              </a:rPr>
              <a:t>＝</a:t>
            </a:r>
            <a:r>
              <a:rPr lang="en-US" altLang="zh-CN" sz="2800"/>
              <a:t>{ T</a:t>
            </a:r>
            <a:r>
              <a:rPr lang="en-US" altLang="zh-CN" sz="2800" baseline="-30000"/>
              <a:t>2</a:t>
            </a:r>
            <a:r>
              <a:rPr lang="en-US" altLang="zh-CN" sz="2800"/>
              <a:t>, T</a:t>
            </a:r>
            <a:r>
              <a:rPr lang="en-US" altLang="zh-CN" sz="2800" baseline="-30000"/>
              <a:t>3</a:t>
            </a:r>
            <a:r>
              <a:rPr lang="en-US" altLang="zh-CN" sz="2800"/>
              <a:t>, …,T</a:t>
            </a:r>
            <a:r>
              <a:rPr lang="en-US" altLang="zh-CN" sz="2800" baseline="-30000"/>
              <a:t>n</a:t>
            </a:r>
            <a:r>
              <a:rPr lang="en-US" altLang="zh-CN" sz="2800"/>
              <a:t>}</a:t>
            </a:r>
            <a:r>
              <a:rPr lang="zh-CN" altLang="en-US" sz="2800">
                <a:latin typeface="宋体" panose="02010600030101010101" pitchFamily="2" charset="-122"/>
              </a:rPr>
              <a:t>。</a:t>
            </a:r>
            <a:r>
              <a:rPr lang="zh-CN" altLang="en-US" sz="280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3DC43AB3-004D-4C02-BFEE-3D305A1CE44B}"/>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6.4.3 </a:t>
            </a:r>
            <a:r>
              <a:rPr lang="zh-CN" altLang="en-US" sz="2800"/>
              <a:t>树与森林的遍历</a:t>
            </a:r>
          </a:p>
        </p:txBody>
      </p:sp>
      <p:sp>
        <p:nvSpPr>
          <p:cNvPr id="119811" name="Text Box 3">
            <a:extLst>
              <a:ext uri="{FF2B5EF4-FFF2-40B4-BE49-F238E27FC236}">
                <a16:creationId xmlns:a16="http://schemas.microsoft.com/office/drawing/2014/main" id="{72885706-6787-40C2-917F-890CF47C24A9}"/>
              </a:ext>
            </a:extLst>
          </p:cNvPr>
          <p:cNvSpPr txBox="1">
            <a:spLocks noChangeArrowheads="1"/>
          </p:cNvSpPr>
          <p:nvPr/>
        </p:nvSpPr>
        <p:spPr bwMode="auto">
          <a:xfrm>
            <a:off x="2133600" y="16002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 </a:t>
            </a:r>
            <a:r>
              <a:rPr lang="zh-CN" altLang="en-US" sz="2800"/>
              <a:t>树的遍历</a:t>
            </a:r>
          </a:p>
        </p:txBody>
      </p:sp>
      <p:sp>
        <p:nvSpPr>
          <p:cNvPr id="119812" name="Text Box 4">
            <a:extLst>
              <a:ext uri="{FF2B5EF4-FFF2-40B4-BE49-F238E27FC236}">
                <a16:creationId xmlns:a16="http://schemas.microsoft.com/office/drawing/2014/main" id="{7E483D1A-B22F-43E1-966B-959EEED6170D}"/>
              </a:ext>
            </a:extLst>
          </p:cNvPr>
          <p:cNvSpPr txBox="1">
            <a:spLocks noChangeArrowheads="1"/>
          </p:cNvSpPr>
          <p:nvPr/>
        </p:nvSpPr>
        <p:spPr bwMode="auto">
          <a:xfrm>
            <a:off x="2133600" y="2209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树的遍历方法主要有以下两种：</a:t>
            </a:r>
          </a:p>
        </p:txBody>
      </p:sp>
      <p:sp>
        <p:nvSpPr>
          <p:cNvPr id="119813" name="Text Box 5">
            <a:extLst>
              <a:ext uri="{FF2B5EF4-FFF2-40B4-BE49-F238E27FC236}">
                <a16:creationId xmlns:a16="http://schemas.microsoft.com/office/drawing/2014/main" id="{E3BF2703-B4DF-491F-8FAB-30EC52CD7E3C}"/>
              </a:ext>
            </a:extLst>
          </p:cNvPr>
          <p:cNvSpPr txBox="1">
            <a:spLocks noChangeArrowheads="1"/>
          </p:cNvSpPr>
          <p:nvPr/>
        </p:nvSpPr>
        <p:spPr bwMode="auto">
          <a:xfrm>
            <a:off x="2209800" y="2819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a:t>
            </a:r>
            <a:r>
              <a:rPr lang="zh-CN" altLang="en-US" sz="2800"/>
              <a:t>）先根遍历</a:t>
            </a:r>
          </a:p>
        </p:txBody>
      </p:sp>
      <p:sp>
        <p:nvSpPr>
          <p:cNvPr id="119814" name="Text Box 6">
            <a:extLst>
              <a:ext uri="{FF2B5EF4-FFF2-40B4-BE49-F238E27FC236}">
                <a16:creationId xmlns:a16="http://schemas.microsoft.com/office/drawing/2014/main" id="{E309C29B-6AAA-4015-B5FA-E07BDFBAEB46}"/>
              </a:ext>
            </a:extLst>
          </p:cNvPr>
          <p:cNvSpPr txBox="1">
            <a:spLocks noChangeArrowheads="1"/>
          </p:cNvSpPr>
          <p:nvPr/>
        </p:nvSpPr>
        <p:spPr bwMode="auto">
          <a:xfrm>
            <a:off x="2209800" y="3352800"/>
            <a:ext cx="8153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若树非空，则遍历方法为：</a:t>
            </a:r>
          </a:p>
          <a:p>
            <a:pPr>
              <a:spcBef>
                <a:spcPct val="50000"/>
              </a:spcBef>
            </a:pPr>
            <a:r>
              <a:rPr lang="zh-CN" altLang="en-US" sz="2800"/>
              <a:t>（</a:t>
            </a:r>
            <a:r>
              <a:rPr lang="en-US" altLang="zh-CN" sz="2800"/>
              <a:t>1</a:t>
            </a:r>
            <a:r>
              <a:rPr lang="zh-CN" altLang="en-US" sz="2800"/>
              <a:t>）访问根结点。</a:t>
            </a:r>
          </a:p>
          <a:p>
            <a:pPr>
              <a:spcBef>
                <a:spcPct val="50000"/>
              </a:spcBef>
            </a:pPr>
            <a:r>
              <a:rPr lang="zh-CN" altLang="en-US" sz="2800"/>
              <a:t>（</a:t>
            </a:r>
            <a:r>
              <a:rPr lang="en-US" altLang="zh-CN" sz="2800"/>
              <a:t>2</a:t>
            </a:r>
            <a:r>
              <a:rPr lang="zh-CN" altLang="en-US" sz="2800"/>
              <a:t>）从左到右，依次</a:t>
            </a:r>
            <a:r>
              <a:rPr lang="zh-CN" altLang="en-US" sz="2800">
                <a:latin typeface="宋体" panose="02010600030101010101" pitchFamily="2" charset="-122"/>
              </a:rPr>
              <a:t>先根遍历根结点的每一棵子树。</a:t>
            </a:r>
            <a:r>
              <a:rPr lang="zh-CN" altLang="en-US" sz="2800"/>
              <a:t> </a:t>
            </a:r>
          </a:p>
        </p:txBody>
      </p:sp>
      <p:grpSp>
        <p:nvGrpSpPr>
          <p:cNvPr id="119815" name="Group 7">
            <a:extLst>
              <a:ext uri="{FF2B5EF4-FFF2-40B4-BE49-F238E27FC236}">
                <a16:creationId xmlns:a16="http://schemas.microsoft.com/office/drawing/2014/main" id="{4AF0A460-13F1-4D3F-835B-0DAC89738AFC}"/>
              </a:ext>
            </a:extLst>
          </p:cNvPr>
          <p:cNvGrpSpPr>
            <a:grpSpLocks/>
          </p:cNvGrpSpPr>
          <p:nvPr/>
        </p:nvGrpSpPr>
        <p:grpSpPr bwMode="auto">
          <a:xfrm>
            <a:off x="7543800" y="1600200"/>
            <a:ext cx="2514600" cy="2819400"/>
            <a:chOff x="1776" y="2208"/>
            <a:chExt cx="1584" cy="1776"/>
          </a:xfrm>
        </p:grpSpPr>
        <p:sp>
          <p:nvSpPr>
            <p:cNvPr id="119816" name="Oval 8">
              <a:extLst>
                <a:ext uri="{FF2B5EF4-FFF2-40B4-BE49-F238E27FC236}">
                  <a16:creationId xmlns:a16="http://schemas.microsoft.com/office/drawing/2014/main" id="{AF7ACEA4-834D-4702-BD45-92331BE20BE3}"/>
                </a:ext>
              </a:extLst>
            </p:cNvPr>
            <p:cNvSpPr>
              <a:spLocks noChangeArrowheads="1"/>
            </p:cNvSpPr>
            <p:nvPr/>
          </p:nvSpPr>
          <p:spPr bwMode="auto">
            <a:xfrm>
              <a:off x="2592" y="220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19817" name="Oval 9">
              <a:extLst>
                <a:ext uri="{FF2B5EF4-FFF2-40B4-BE49-F238E27FC236}">
                  <a16:creationId xmlns:a16="http://schemas.microsoft.com/office/drawing/2014/main" id="{1FF0D4F3-6848-44A8-9698-661225633144}"/>
                </a:ext>
              </a:extLst>
            </p:cNvPr>
            <p:cNvSpPr>
              <a:spLocks noChangeArrowheads="1"/>
            </p:cNvSpPr>
            <p:nvPr/>
          </p:nvSpPr>
          <p:spPr bwMode="auto">
            <a:xfrm>
              <a:off x="211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119818" name="Oval 10">
              <a:extLst>
                <a:ext uri="{FF2B5EF4-FFF2-40B4-BE49-F238E27FC236}">
                  <a16:creationId xmlns:a16="http://schemas.microsoft.com/office/drawing/2014/main" id="{35431983-706A-478F-AD64-A7332E740F50}"/>
                </a:ext>
              </a:extLst>
            </p:cNvPr>
            <p:cNvSpPr>
              <a:spLocks noChangeArrowheads="1"/>
            </p:cNvSpPr>
            <p:nvPr/>
          </p:nvSpPr>
          <p:spPr bwMode="auto">
            <a:xfrm>
              <a:off x="1776"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119819" name="Oval 11">
              <a:extLst>
                <a:ext uri="{FF2B5EF4-FFF2-40B4-BE49-F238E27FC236}">
                  <a16:creationId xmlns:a16="http://schemas.microsoft.com/office/drawing/2014/main" id="{B801D83A-EB8A-4EAB-9D85-AF96402B256B}"/>
                </a:ext>
              </a:extLst>
            </p:cNvPr>
            <p:cNvSpPr>
              <a:spLocks noChangeArrowheads="1"/>
            </p:cNvSpPr>
            <p:nvPr/>
          </p:nvSpPr>
          <p:spPr bwMode="auto">
            <a:xfrm>
              <a:off x="259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119820" name="Oval 12">
              <a:extLst>
                <a:ext uri="{FF2B5EF4-FFF2-40B4-BE49-F238E27FC236}">
                  <a16:creationId xmlns:a16="http://schemas.microsoft.com/office/drawing/2014/main" id="{8803FCBB-44F8-4E29-BC5C-F46D706A2BDB}"/>
                </a:ext>
              </a:extLst>
            </p:cNvPr>
            <p:cNvSpPr>
              <a:spLocks noChangeArrowheads="1"/>
            </p:cNvSpPr>
            <p:nvPr/>
          </p:nvSpPr>
          <p:spPr bwMode="auto">
            <a:xfrm>
              <a:off x="307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119821" name="Oval 13">
              <a:extLst>
                <a:ext uri="{FF2B5EF4-FFF2-40B4-BE49-F238E27FC236}">
                  <a16:creationId xmlns:a16="http://schemas.microsoft.com/office/drawing/2014/main" id="{F8F6D8A7-B067-4956-BF26-304C1F0C5984}"/>
                </a:ext>
              </a:extLst>
            </p:cNvPr>
            <p:cNvSpPr>
              <a:spLocks noChangeArrowheads="1"/>
            </p:cNvSpPr>
            <p:nvPr/>
          </p:nvSpPr>
          <p:spPr bwMode="auto">
            <a:xfrm>
              <a:off x="2304"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119822" name="Oval 14">
              <a:extLst>
                <a:ext uri="{FF2B5EF4-FFF2-40B4-BE49-F238E27FC236}">
                  <a16:creationId xmlns:a16="http://schemas.microsoft.com/office/drawing/2014/main" id="{DC78A1E0-B542-48D4-A9CB-E9A10BA7244F}"/>
                </a:ext>
              </a:extLst>
            </p:cNvPr>
            <p:cNvSpPr>
              <a:spLocks noChangeArrowheads="1"/>
            </p:cNvSpPr>
            <p:nvPr/>
          </p:nvSpPr>
          <p:spPr bwMode="auto">
            <a:xfrm>
              <a:off x="2832"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119823" name="Oval 15">
              <a:extLst>
                <a:ext uri="{FF2B5EF4-FFF2-40B4-BE49-F238E27FC236}">
                  <a16:creationId xmlns:a16="http://schemas.microsoft.com/office/drawing/2014/main" id="{7412BDE9-14FB-4398-BC98-6DF41BB62CEF}"/>
                </a:ext>
              </a:extLst>
            </p:cNvPr>
            <p:cNvSpPr>
              <a:spLocks noChangeArrowheads="1"/>
            </p:cNvSpPr>
            <p:nvPr/>
          </p:nvSpPr>
          <p:spPr bwMode="auto">
            <a:xfrm>
              <a:off x="2592" y="369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119824" name="Line 16">
              <a:extLst>
                <a:ext uri="{FF2B5EF4-FFF2-40B4-BE49-F238E27FC236}">
                  <a16:creationId xmlns:a16="http://schemas.microsoft.com/office/drawing/2014/main" id="{9BB8DDCC-9C26-4F70-B89E-94F077D3F101}"/>
                </a:ext>
              </a:extLst>
            </p:cNvPr>
            <p:cNvSpPr>
              <a:spLocks noChangeShapeType="1"/>
            </p:cNvSpPr>
            <p:nvPr/>
          </p:nvSpPr>
          <p:spPr bwMode="auto">
            <a:xfrm flipH="1">
              <a:off x="2352" y="2448"/>
              <a:ext cx="288"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5" name="Line 17">
              <a:extLst>
                <a:ext uri="{FF2B5EF4-FFF2-40B4-BE49-F238E27FC236}">
                  <a16:creationId xmlns:a16="http://schemas.microsoft.com/office/drawing/2014/main" id="{BE4E84AC-735A-4171-A44A-8D27FDE3A4E2}"/>
                </a:ext>
              </a:extLst>
            </p:cNvPr>
            <p:cNvSpPr>
              <a:spLocks noChangeShapeType="1"/>
            </p:cNvSpPr>
            <p:nvPr/>
          </p:nvSpPr>
          <p:spPr bwMode="auto">
            <a:xfrm flipH="1">
              <a:off x="1968" y="302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6" name="Line 18">
              <a:extLst>
                <a:ext uri="{FF2B5EF4-FFF2-40B4-BE49-F238E27FC236}">
                  <a16:creationId xmlns:a16="http://schemas.microsoft.com/office/drawing/2014/main" id="{6FF40507-58AF-4191-BB86-39F87328BE9D}"/>
                </a:ext>
              </a:extLst>
            </p:cNvPr>
            <p:cNvSpPr>
              <a:spLocks noChangeShapeType="1"/>
            </p:cNvSpPr>
            <p:nvPr/>
          </p:nvSpPr>
          <p:spPr bwMode="auto">
            <a:xfrm>
              <a:off x="2736" y="2496"/>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7" name="Line 19">
              <a:extLst>
                <a:ext uri="{FF2B5EF4-FFF2-40B4-BE49-F238E27FC236}">
                  <a16:creationId xmlns:a16="http://schemas.microsoft.com/office/drawing/2014/main" id="{4A65A07E-5254-4E97-BD7D-62AD46CC7205}"/>
                </a:ext>
              </a:extLst>
            </p:cNvPr>
            <p:cNvSpPr>
              <a:spLocks noChangeShapeType="1"/>
            </p:cNvSpPr>
            <p:nvPr/>
          </p:nvSpPr>
          <p:spPr bwMode="auto">
            <a:xfrm>
              <a:off x="2832" y="2448"/>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8" name="Line 20">
              <a:extLst>
                <a:ext uri="{FF2B5EF4-FFF2-40B4-BE49-F238E27FC236}">
                  <a16:creationId xmlns:a16="http://schemas.microsoft.com/office/drawing/2014/main" id="{95021286-60BC-48EA-8E4B-7DB057351B84}"/>
                </a:ext>
              </a:extLst>
            </p:cNvPr>
            <p:cNvSpPr>
              <a:spLocks noChangeShapeType="1"/>
            </p:cNvSpPr>
            <p:nvPr/>
          </p:nvSpPr>
          <p:spPr bwMode="auto">
            <a:xfrm flipH="1">
              <a:off x="2544" y="302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9" name="Line 21">
              <a:extLst>
                <a:ext uri="{FF2B5EF4-FFF2-40B4-BE49-F238E27FC236}">
                  <a16:creationId xmlns:a16="http://schemas.microsoft.com/office/drawing/2014/main" id="{45CE4948-0B9C-4F1D-B92B-2965E69974DF}"/>
                </a:ext>
              </a:extLst>
            </p:cNvPr>
            <p:cNvSpPr>
              <a:spLocks noChangeShapeType="1"/>
            </p:cNvSpPr>
            <p:nvPr/>
          </p:nvSpPr>
          <p:spPr bwMode="auto">
            <a:xfrm>
              <a:off x="2832" y="302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30" name="Line 22">
              <a:extLst>
                <a:ext uri="{FF2B5EF4-FFF2-40B4-BE49-F238E27FC236}">
                  <a16:creationId xmlns:a16="http://schemas.microsoft.com/office/drawing/2014/main" id="{0638C9DD-FBAF-430A-98F7-D9C7313CAA1C}"/>
                </a:ext>
              </a:extLst>
            </p:cNvPr>
            <p:cNvSpPr>
              <a:spLocks noChangeShapeType="1"/>
            </p:cNvSpPr>
            <p:nvPr/>
          </p:nvSpPr>
          <p:spPr bwMode="auto">
            <a:xfrm>
              <a:off x="2496" y="350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9831" name="Text Box 23">
            <a:extLst>
              <a:ext uri="{FF2B5EF4-FFF2-40B4-BE49-F238E27FC236}">
                <a16:creationId xmlns:a16="http://schemas.microsoft.com/office/drawing/2014/main" id="{9BD65BDC-082B-4960-9D56-1E202F700C0C}"/>
              </a:ext>
            </a:extLst>
          </p:cNvPr>
          <p:cNvSpPr txBox="1">
            <a:spLocks noChangeArrowheads="1"/>
          </p:cNvSpPr>
          <p:nvPr/>
        </p:nvSpPr>
        <p:spPr bwMode="auto">
          <a:xfrm>
            <a:off x="2286000" y="57912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如图中树的先根遍历序列为：</a:t>
            </a:r>
            <a:r>
              <a:rPr lang="en-US" altLang="zh-CN" sz="2800"/>
              <a:t>ABECFHGD</a:t>
            </a:r>
            <a:r>
              <a:rPr lang="zh-CN" altLang="en-US" sz="280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CF8AC285-E29C-42DB-BA5D-262EAADC47D9}"/>
              </a:ext>
            </a:extLst>
          </p:cNvPr>
          <p:cNvSpPr txBox="1">
            <a:spLocks noChangeArrowheads="1"/>
          </p:cNvSpPr>
          <p:nvPr/>
        </p:nvSpPr>
        <p:spPr bwMode="auto">
          <a:xfrm>
            <a:off x="2286000" y="11430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2</a:t>
            </a:r>
            <a:r>
              <a:rPr lang="zh-CN" altLang="en-US" sz="2800"/>
              <a:t>）后根遍历</a:t>
            </a:r>
          </a:p>
        </p:txBody>
      </p:sp>
      <p:sp>
        <p:nvSpPr>
          <p:cNvPr id="120835" name="Text Box 3">
            <a:extLst>
              <a:ext uri="{FF2B5EF4-FFF2-40B4-BE49-F238E27FC236}">
                <a16:creationId xmlns:a16="http://schemas.microsoft.com/office/drawing/2014/main" id="{A3BC214B-ABF5-4816-8C9B-B14E590D301E}"/>
              </a:ext>
            </a:extLst>
          </p:cNvPr>
          <p:cNvSpPr txBox="1">
            <a:spLocks noChangeArrowheads="1"/>
          </p:cNvSpPr>
          <p:nvPr/>
        </p:nvSpPr>
        <p:spPr bwMode="auto">
          <a:xfrm>
            <a:off x="2133600" y="1828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若树非空，则遍历方法为：</a:t>
            </a:r>
          </a:p>
        </p:txBody>
      </p:sp>
      <p:sp>
        <p:nvSpPr>
          <p:cNvPr id="120836" name="Text Box 4">
            <a:extLst>
              <a:ext uri="{FF2B5EF4-FFF2-40B4-BE49-F238E27FC236}">
                <a16:creationId xmlns:a16="http://schemas.microsoft.com/office/drawing/2014/main" id="{4B229269-7C4B-4314-8F66-E81306F25E9C}"/>
              </a:ext>
            </a:extLst>
          </p:cNvPr>
          <p:cNvSpPr txBox="1">
            <a:spLocks noChangeArrowheads="1"/>
          </p:cNvSpPr>
          <p:nvPr/>
        </p:nvSpPr>
        <p:spPr bwMode="auto">
          <a:xfrm>
            <a:off x="2133600" y="2590800"/>
            <a:ext cx="80772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a:t>1</a:t>
            </a:r>
            <a:r>
              <a:rPr lang="zh-CN" altLang="en-US" sz="2800"/>
              <a:t>）从左到右，依次后根遍历根结点的每一棵子树。</a:t>
            </a:r>
          </a:p>
          <a:p>
            <a:pPr>
              <a:spcBef>
                <a:spcPct val="50000"/>
              </a:spcBef>
            </a:pPr>
            <a:r>
              <a:rPr lang="zh-CN" altLang="en-US" sz="2800"/>
              <a:t>（</a:t>
            </a:r>
            <a:r>
              <a:rPr lang="en-US" altLang="zh-CN" sz="2800"/>
              <a:t>2</a:t>
            </a:r>
            <a:r>
              <a:rPr lang="zh-CN" altLang="en-US" sz="2800"/>
              <a:t>）访问根结点。</a:t>
            </a:r>
          </a:p>
        </p:txBody>
      </p:sp>
      <p:grpSp>
        <p:nvGrpSpPr>
          <p:cNvPr id="120837" name="Group 5">
            <a:extLst>
              <a:ext uri="{FF2B5EF4-FFF2-40B4-BE49-F238E27FC236}">
                <a16:creationId xmlns:a16="http://schemas.microsoft.com/office/drawing/2014/main" id="{FF195D5A-D8B7-416D-9FC8-845C551E8E4D}"/>
              </a:ext>
            </a:extLst>
          </p:cNvPr>
          <p:cNvGrpSpPr>
            <a:grpSpLocks/>
          </p:cNvGrpSpPr>
          <p:nvPr/>
        </p:nvGrpSpPr>
        <p:grpSpPr bwMode="auto">
          <a:xfrm>
            <a:off x="6858000" y="3429000"/>
            <a:ext cx="2514600" cy="2819400"/>
            <a:chOff x="1776" y="2208"/>
            <a:chExt cx="1584" cy="1776"/>
          </a:xfrm>
        </p:grpSpPr>
        <p:sp>
          <p:nvSpPr>
            <p:cNvPr id="120838" name="Oval 6">
              <a:extLst>
                <a:ext uri="{FF2B5EF4-FFF2-40B4-BE49-F238E27FC236}">
                  <a16:creationId xmlns:a16="http://schemas.microsoft.com/office/drawing/2014/main" id="{6E230A33-8FA4-4749-8B21-442AD2DAF206}"/>
                </a:ext>
              </a:extLst>
            </p:cNvPr>
            <p:cNvSpPr>
              <a:spLocks noChangeArrowheads="1"/>
            </p:cNvSpPr>
            <p:nvPr/>
          </p:nvSpPr>
          <p:spPr bwMode="auto">
            <a:xfrm>
              <a:off x="2592" y="220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20839" name="Oval 7">
              <a:extLst>
                <a:ext uri="{FF2B5EF4-FFF2-40B4-BE49-F238E27FC236}">
                  <a16:creationId xmlns:a16="http://schemas.microsoft.com/office/drawing/2014/main" id="{61B8CC7F-DFDF-43FC-8EEB-A0E41DB4895B}"/>
                </a:ext>
              </a:extLst>
            </p:cNvPr>
            <p:cNvSpPr>
              <a:spLocks noChangeArrowheads="1"/>
            </p:cNvSpPr>
            <p:nvPr/>
          </p:nvSpPr>
          <p:spPr bwMode="auto">
            <a:xfrm>
              <a:off x="211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120840" name="Oval 8">
              <a:extLst>
                <a:ext uri="{FF2B5EF4-FFF2-40B4-BE49-F238E27FC236}">
                  <a16:creationId xmlns:a16="http://schemas.microsoft.com/office/drawing/2014/main" id="{F9D6A9F2-BCEF-455E-8777-2963E8F3AAAD}"/>
                </a:ext>
              </a:extLst>
            </p:cNvPr>
            <p:cNvSpPr>
              <a:spLocks noChangeArrowheads="1"/>
            </p:cNvSpPr>
            <p:nvPr/>
          </p:nvSpPr>
          <p:spPr bwMode="auto">
            <a:xfrm>
              <a:off x="1776"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120841" name="Oval 9">
              <a:extLst>
                <a:ext uri="{FF2B5EF4-FFF2-40B4-BE49-F238E27FC236}">
                  <a16:creationId xmlns:a16="http://schemas.microsoft.com/office/drawing/2014/main" id="{84B26A39-313B-489D-8C10-0AD1F8EB34C9}"/>
                </a:ext>
              </a:extLst>
            </p:cNvPr>
            <p:cNvSpPr>
              <a:spLocks noChangeArrowheads="1"/>
            </p:cNvSpPr>
            <p:nvPr/>
          </p:nvSpPr>
          <p:spPr bwMode="auto">
            <a:xfrm>
              <a:off x="259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120842" name="Oval 10">
              <a:extLst>
                <a:ext uri="{FF2B5EF4-FFF2-40B4-BE49-F238E27FC236}">
                  <a16:creationId xmlns:a16="http://schemas.microsoft.com/office/drawing/2014/main" id="{F7DE3956-E4BC-48F2-936D-8E1B202B768C}"/>
                </a:ext>
              </a:extLst>
            </p:cNvPr>
            <p:cNvSpPr>
              <a:spLocks noChangeArrowheads="1"/>
            </p:cNvSpPr>
            <p:nvPr/>
          </p:nvSpPr>
          <p:spPr bwMode="auto">
            <a:xfrm>
              <a:off x="3072" y="2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120843" name="Oval 11">
              <a:extLst>
                <a:ext uri="{FF2B5EF4-FFF2-40B4-BE49-F238E27FC236}">
                  <a16:creationId xmlns:a16="http://schemas.microsoft.com/office/drawing/2014/main" id="{D7451C68-5319-4AE8-BC0E-E9161E22BE07}"/>
                </a:ext>
              </a:extLst>
            </p:cNvPr>
            <p:cNvSpPr>
              <a:spLocks noChangeArrowheads="1"/>
            </p:cNvSpPr>
            <p:nvPr/>
          </p:nvSpPr>
          <p:spPr bwMode="auto">
            <a:xfrm>
              <a:off x="2304"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120844" name="Oval 12">
              <a:extLst>
                <a:ext uri="{FF2B5EF4-FFF2-40B4-BE49-F238E27FC236}">
                  <a16:creationId xmlns:a16="http://schemas.microsoft.com/office/drawing/2014/main" id="{AA1FC62B-3B11-4A4D-94F0-513AAA3F613C}"/>
                </a:ext>
              </a:extLst>
            </p:cNvPr>
            <p:cNvSpPr>
              <a:spLocks noChangeArrowheads="1"/>
            </p:cNvSpPr>
            <p:nvPr/>
          </p:nvSpPr>
          <p:spPr bwMode="auto">
            <a:xfrm>
              <a:off x="2832" y="32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120845" name="Oval 13">
              <a:extLst>
                <a:ext uri="{FF2B5EF4-FFF2-40B4-BE49-F238E27FC236}">
                  <a16:creationId xmlns:a16="http://schemas.microsoft.com/office/drawing/2014/main" id="{B0772F97-E884-4881-B40A-0E6FF962848F}"/>
                </a:ext>
              </a:extLst>
            </p:cNvPr>
            <p:cNvSpPr>
              <a:spLocks noChangeArrowheads="1"/>
            </p:cNvSpPr>
            <p:nvPr/>
          </p:nvSpPr>
          <p:spPr bwMode="auto">
            <a:xfrm>
              <a:off x="2592" y="369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120846" name="Line 14">
              <a:extLst>
                <a:ext uri="{FF2B5EF4-FFF2-40B4-BE49-F238E27FC236}">
                  <a16:creationId xmlns:a16="http://schemas.microsoft.com/office/drawing/2014/main" id="{EA42D107-F174-414F-BFA0-519E2847AF27}"/>
                </a:ext>
              </a:extLst>
            </p:cNvPr>
            <p:cNvSpPr>
              <a:spLocks noChangeShapeType="1"/>
            </p:cNvSpPr>
            <p:nvPr/>
          </p:nvSpPr>
          <p:spPr bwMode="auto">
            <a:xfrm flipH="1">
              <a:off x="2352" y="2448"/>
              <a:ext cx="288"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7" name="Line 15">
              <a:extLst>
                <a:ext uri="{FF2B5EF4-FFF2-40B4-BE49-F238E27FC236}">
                  <a16:creationId xmlns:a16="http://schemas.microsoft.com/office/drawing/2014/main" id="{8397CB89-CA62-423D-900B-2D736A389580}"/>
                </a:ext>
              </a:extLst>
            </p:cNvPr>
            <p:cNvSpPr>
              <a:spLocks noChangeShapeType="1"/>
            </p:cNvSpPr>
            <p:nvPr/>
          </p:nvSpPr>
          <p:spPr bwMode="auto">
            <a:xfrm flipH="1">
              <a:off x="1968" y="302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8" name="Line 16">
              <a:extLst>
                <a:ext uri="{FF2B5EF4-FFF2-40B4-BE49-F238E27FC236}">
                  <a16:creationId xmlns:a16="http://schemas.microsoft.com/office/drawing/2014/main" id="{90EA2D90-7C4B-43A0-BBBA-97373FE9474B}"/>
                </a:ext>
              </a:extLst>
            </p:cNvPr>
            <p:cNvSpPr>
              <a:spLocks noChangeShapeType="1"/>
            </p:cNvSpPr>
            <p:nvPr/>
          </p:nvSpPr>
          <p:spPr bwMode="auto">
            <a:xfrm>
              <a:off x="2736" y="2496"/>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9" name="Line 17">
              <a:extLst>
                <a:ext uri="{FF2B5EF4-FFF2-40B4-BE49-F238E27FC236}">
                  <a16:creationId xmlns:a16="http://schemas.microsoft.com/office/drawing/2014/main" id="{65434EF6-E33A-4615-B0D9-DA0C48A4C550}"/>
                </a:ext>
              </a:extLst>
            </p:cNvPr>
            <p:cNvSpPr>
              <a:spLocks noChangeShapeType="1"/>
            </p:cNvSpPr>
            <p:nvPr/>
          </p:nvSpPr>
          <p:spPr bwMode="auto">
            <a:xfrm>
              <a:off x="2832" y="2448"/>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0" name="Line 18">
              <a:extLst>
                <a:ext uri="{FF2B5EF4-FFF2-40B4-BE49-F238E27FC236}">
                  <a16:creationId xmlns:a16="http://schemas.microsoft.com/office/drawing/2014/main" id="{6EA422F5-BFCB-49D8-AF17-8964AD75C559}"/>
                </a:ext>
              </a:extLst>
            </p:cNvPr>
            <p:cNvSpPr>
              <a:spLocks noChangeShapeType="1"/>
            </p:cNvSpPr>
            <p:nvPr/>
          </p:nvSpPr>
          <p:spPr bwMode="auto">
            <a:xfrm flipH="1">
              <a:off x="2544" y="302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1" name="Line 19">
              <a:extLst>
                <a:ext uri="{FF2B5EF4-FFF2-40B4-BE49-F238E27FC236}">
                  <a16:creationId xmlns:a16="http://schemas.microsoft.com/office/drawing/2014/main" id="{B0B45415-5008-49BC-BC36-B060A8913F3D}"/>
                </a:ext>
              </a:extLst>
            </p:cNvPr>
            <p:cNvSpPr>
              <a:spLocks noChangeShapeType="1"/>
            </p:cNvSpPr>
            <p:nvPr/>
          </p:nvSpPr>
          <p:spPr bwMode="auto">
            <a:xfrm>
              <a:off x="2832" y="302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2" name="Line 20">
              <a:extLst>
                <a:ext uri="{FF2B5EF4-FFF2-40B4-BE49-F238E27FC236}">
                  <a16:creationId xmlns:a16="http://schemas.microsoft.com/office/drawing/2014/main" id="{805C4311-8FFF-4A96-A639-DB5749D3BD26}"/>
                </a:ext>
              </a:extLst>
            </p:cNvPr>
            <p:cNvSpPr>
              <a:spLocks noChangeShapeType="1"/>
            </p:cNvSpPr>
            <p:nvPr/>
          </p:nvSpPr>
          <p:spPr bwMode="auto">
            <a:xfrm>
              <a:off x="2496" y="350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0853" name="Text Box 21">
            <a:extLst>
              <a:ext uri="{FF2B5EF4-FFF2-40B4-BE49-F238E27FC236}">
                <a16:creationId xmlns:a16="http://schemas.microsoft.com/office/drawing/2014/main" id="{1A9C0992-DDE4-4759-9F98-FB33F1EC0235}"/>
              </a:ext>
            </a:extLst>
          </p:cNvPr>
          <p:cNvSpPr txBox="1">
            <a:spLocks noChangeArrowheads="1"/>
          </p:cNvSpPr>
          <p:nvPr/>
        </p:nvSpPr>
        <p:spPr bwMode="auto">
          <a:xfrm>
            <a:off x="2209800" y="4724400"/>
            <a:ext cx="426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如图中树的后根遍历序列为：</a:t>
            </a:r>
            <a:r>
              <a:rPr lang="en-US" altLang="zh-CN" sz="2800"/>
              <a:t>EBHFGCDA</a:t>
            </a:r>
            <a:r>
              <a:rPr lang="zh-CN" altLang="en-US" sz="2800"/>
              <a:t>。</a:t>
            </a:r>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chap02</Template>
  <TotalTime>2794960</TotalTime>
  <Words>13096</Words>
  <Application>Microsoft Office PowerPoint</Application>
  <PresentationFormat>宽屏</PresentationFormat>
  <Paragraphs>1368</Paragraphs>
  <Slides>141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141</vt:i4>
      </vt:variant>
    </vt:vector>
  </HeadingPairs>
  <TitlesOfParts>
    <vt:vector size="156" baseType="lpstr">
      <vt:lpstr>MingLiU</vt:lpstr>
      <vt:lpstr>等线</vt:lpstr>
      <vt:lpstr>仿宋_GB2312</vt:lpstr>
      <vt:lpstr>黑体</vt:lpstr>
      <vt:lpstr>宋体</vt:lpstr>
      <vt:lpstr>微软雅黑</vt:lpstr>
      <vt:lpstr>Arial</vt:lpstr>
      <vt:lpstr>Consolas</vt:lpstr>
      <vt:lpstr>Marlett</vt:lpstr>
      <vt:lpstr>Symbol</vt:lpstr>
      <vt:lpstr>Tahoma</vt:lpstr>
      <vt:lpstr>Times New Roman</vt:lpstr>
      <vt:lpstr>Wingdings</vt:lpstr>
      <vt:lpstr>Wingdings 3</vt:lpstr>
      <vt:lpstr>tm2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6.6并查集与等价类划分</vt:lpstr>
      <vt:lpstr>并查集与子集树</vt:lpstr>
      <vt:lpstr>并查集与子集树</vt:lpstr>
      <vt:lpstr>并查集的抽象数据类型定义</vt:lpstr>
      <vt:lpstr>采用树（森林）的双亲表示法实现并查集抽象数据类型。</vt:lpstr>
      <vt:lpstr>PowerPoint 演示文稿</vt:lpstr>
      <vt:lpstr>初始化并查集 </vt:lpstr>
      <vt:lpstr>在并查集中查找某个元素 </vt:lpstr>
      <vt:lpstr>合并并查集中的子集树 </vt:lpstr>
      <vt:lpstr>合并并查集中的子集树改进</vt:lpstr>
      <vt:lpstr>在并查集中查找某个元素改进算法</vt:lpstr>
      <vt:lpstr>并查集应用举例：等价类划分 </vt:lpstr>
      <vt:lpstr>PowerPoint 演示文稿</vt:lpstr>
      <vt:lpstr>PowerPoint 演示文稿</vt:lpstr>
      <vt:lpstr>6.7总结提高</vt:lpstr>
      <vt:lpstr>【典型题例】 </vt:lpstr>
      <vt:lpstr>PowerPoint 演示文稿</vt:lpstr>
      <vt:lpstr>PowerPoint 演示文稿</vt:lpstr>
      <vt:lpstr>【算法描述】</vt:lpstr>
      <vt:lpstr>PowerPoint 演示文稿</vt:lpstr>
      <vt:lpstr>【算法描述】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jsj</dc:creator>
  <cp:lastModifiedBy>Bai Zhongjian</cp:lastModifiedBy>
  <cp:revision>142</cp:revision>
  <dcterms:modified xsi:type="dcterms:W3CDTF">2020-02-12T02:08:48Z</dcterms:modified>
</cp:coreProperties>
</file>