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72"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3" r:id="rId119"/>
    <p:sldId id="374" r:id="rId120"/>
    <p:sldId id="375" r:id="rId121"/>
    <p:sldId id="376" r:id="rId122"/>
    <p:sldId id="377" r:id="rId123"/>
    <p:sldId id="378" r:id="rId124"/>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42C9"/>
    <a:srgbClr val="81237F"/>
    <a:srgbClr val="168E27"/>
    <a:srgbClr val="E9134B"/>
    <a:srgbClr val="ED1D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7" autoAdjust="0"/>
    <p:restoredTop sz="88208" autoAdjust="0"/>
  </p:normalViewPr>
  <p:slideViewPr>
    <p:cSldViewPr>
      <p:cViewPr varScale="1">
        <p:scale>
          <a:sx n="76" d="100"/>
          <a:sy n="76" d="100"/>
        </p:scale>
        <p:origin x="504"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37598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660033"/>
                </a:solidFill>
                <a:effectLst>
                  <a:outerShdw blurRad="38100" dist="38100" dir="2700000" algn="tl">
                    <a:srgbClr val="000000">
                      <a:alpha val="43137"/>
                    </a:srgbClr>
                  </a:outerShdw>
                </a:effectLst>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04800" y="1371600"/>
            <a:ext cx="11582400" cy="5181600"/>
          </a:xfrm>
        </p:spPr>
        <p:txBody>
          <a:bodyPr/>
          <a:lstStyle>
            <a:lvl1pPr marL="342900" indent="-342900">
              <a:lnSpc>
                <a:spcPct val="100000"/>
              </a:lnSpc>
              <a:spcBef>
                <a:spcPts val="600"/>
              </a:spcBef>
              <a:buClr>
                <a:srgbClr val="0070C0"/>
              </a:buClr>
              <a:buFont typeface="Wingdings" panose="05000000000000000000" pitchFamily="2" charset="2"/>
              <a:buChar char="n"/>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1pPr>
            <a:lvl2pPr marL="742950" indent="-285750">
              <a:lnSpc>
                <a:spcPct val="100000"/>
              </a:lnSpc>
              <a:spcBef>
                <a:spcPts val="600"/>
              </a:spcBef>
              <a:buClr>
                <a:srgbClr val="0070C0"/>
              </a:buClr>
              <a:buFont typeface="Wingdings" panose="05000000000000000000" pitchFamily="2" charset="2"/>
              <a:buChar char="p"/>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2pPr>
            <a:lvl3pPr marL="1085850" indent="-228600">
              <a:lnSpc>
                <a:spcPct val="100000"/>
              </a:lnSpc>
              <a:spcBef>
                <a:spcPts val="600"/>
              </a:spcBef>
              <a:buClr>
                <a:srgbClr val="0070C0"/>
              </a:buClr>
              <a:buFont typeface="Arial" panose="020B0604020202020204" pitchFamily="34" charset="0"/>
              <a:buChar char="•"/>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1931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8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0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327969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2">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0267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defRPr>
                <a:solidFill>
                  <a:srgbClr val="000066"/>
                </a:solidFill>
              </a:defRPr>
            </a:lvl1pPr>
            <a:lvl2pPr>
              <a:defRPr>
                <a:solidFill>
                  <a:srgbClr val="000066"/>
                </a:solidFill>
              </a:defRPr>
            </a:lvl2pPr>
            <a:lvl3pPr>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4903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SmartArt 占位符 2"/>
          <p:cNvSpPr>
            <a:spLocks noGrp="1"/>
          </p:cNvSpPr>
          <p:nvPr>
            <p:ph type="dgm" idx="1"/>
          </p:nvPr>
        </p:nvSpPr>
        <p:spPr>
          <a:xfrm>
            <a:off x="1219200" y="2362200"/>
            <a:ext cx="10668000" cy="3733800"/>
          </a:xfrm>
        </p:spPr>
        <p:txBody>
          <a:bodyPr/>
          <a:lstStyle/>
          <a:p>
            <a:pPr lvl="0"/>
            <a:r>
              <a:rPr lang="zh-CN" altLang="en-US" noProof="0"/>
              <a:t>单击图标添加 </a:t>
            </a:r>
            <a:r>
              <a:rPr lang="en-US" altLang="zh-CN" noProof="0"/>
              <a:t>SmartArt </a:t>
            </a:r>
            <a:r>
              <a:rPr lang="zh-CN" altLang="en-US" noProof="0"/>
              <a:t>图形</a:t>
            </a:r>
          </a:p>
        </p:txBody>
      </p:sp>
      <p:sp>
        <p:nvSpPr>
          <p:cNvPr id="4" name="Rectangle 8">
            <a:extLst>
              <a:ext uri="{FF2B5EF4-FFF2-40B4-BE49-F238E27FC236}">
                <a16:creationId xmlns:a16="http://schemas.microsoft.com/office/drawing/2014/main" id="{25D28D4A-80D4-4B8D-9782-CCDEB81479E8}"/>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9">
            <a:extLst>
              <a:ext uri="{FF2B5EF4-FFF2-40B4-BE49-F238E27FC236}">
                <a16:creationId xmlns:a16="http://schemas.microsoft.com/office/drawing/2014/main" id="{4CC1CD5A-5E27-4063-88D7-D8032948FE68}"/>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10">
            <a:extLst>
              <a:ext uri="{FF2B5EF4-FFF2-40B4-BE49-F238E27FC236}">
                <a16:creationId xmlns:a16="http://schemas.microsoft.com/office/drawing/2014/main" id="{7FCC75C2-126E-428D-B8BF-3BED8876463C}"/>
              </a:ext>
            </a:extLst>
          </p:cNvPr>
          <p:cNvSpPr>
            <a:spLocks noGrp="1" noChangeArrowheads="1"/>
          </p:cNvSpPr>
          <p:nvPr>
            <p:ph type="sldNum" sz="quarter" idx="12"/>
          </p:nvPr>
        </p:nvSpPr>
        <p:spPr>
          <a:ln/>
        </p:spPr>
        <p:txBody>
          <a:bodyPr/>
          <a:lstStyle>
            <a:lvl1pPr>
              <a:defRPr/>
            </a:lvl1pPr>
          </a:lstStyle>
          <a:p>
            <a:fld id="{6C1C4170-3D4E-425D-AD6B-EC79FCD79B6B}" type="slidenum">
              <a:rPr lang="en-US" altLang="zh-CN" smtClean="0"/>
              <a:pPr/>
              <a:t>‹#›</a:t>
            </a:fld>
            <a:endParaRPr lang="en-US" altLang="zh-CN" sz="1400"/>
          </a:p>
        </p:txBody>
      </p:sp>
    </p:spTree>
    <p:extLst>
      <p:ext uri="{BB962C8B-B14F-4D97-AF65-F5344CB8AC3E}">
        <p14:creationId xmlns:p14="http://schemas.microsoft.com/office/powerpoint/2010/main" val="207383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BB01F-1851-4F53-8237-A7EDBF8756EE}"/>
              </a:ext>
            </a:extLst>
          </p:cNvPr>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6BDA57B-0BA8-499A-A76C-5638E7EC7CB5}"/>
              </a:ext>
            </a:extLst>
          </p:cNvPr>
          <p:cNvSpPr>
            <a:spLocks noGrp="1"/>
          </p:cNvSpPr>
          <p:nvPr>
            <p:ph type="body" sz="half" idx="1"/>
          </p:nvPr>
        </p:nvSpPr>
        <p:spPr>
          <a:xfrm>
            <a:off x="1219200" y="2362200"/>
            <a:ext cx="5232400" cy="3733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550E182-3E46-43F6-A6A3-F4143B319C2F}"/>
              </a:ext>
            </a:extLst>
          </p:cNvPr>
          <p:cNvSpPr>
            <a:spLocks noGrp="1"/>
          </p:cNvSpPr>
          <p:nvPr>
            <p:ph sz="half" idx="2"/>
          </p:nvPr>
        </p:nvSpPr>
        <p:spPr>
          <a:xfrm>
            <a:off x="6654800" y="2362200"/>
            <a:ext cx="5232400" cy="3733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C52CBA3-1832-4837-8D41-19D8AF12E538}"/>
              </a:ext>
            </a:extLst>
          </p:cNvPr>
          <p:cNvSpPr>
            <a:spLocks noGrp="1"/>
          </p:cNvSpPr>
          <p:nvPr>
            <p:ph type="dt" sz="half" idx="10"/>
          </p:nvPr>
        </p:nvSpPr>
        <p:spPr>
          <a:xfrm>
            <a:off x="9347200" y="6553200"/>
            <a:ext cx="2540000" cy="3048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C232F77-B0A6-4700-8EC7-A90AA2FF3091}"/>
              </a:ext>
            </a:extLst>
          </p:cNvPr>
          <p:cNvSpPr>
            <a:spLocks noGrp="1"/>
          </p:cNvSpPr>
          <p:nvPr>
            <p:ph type="ftr" sz="quarter" idx="11"/>
          </p:nvPr>
        </p:nvSpPr>
        <p:spPr>
          <a:xfrm>
            <a:off x="3915833" y="6529388"/>
            <a:ext cx="3860800" cy="3048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5718DE9-F118-4D6E-9ECD-E1A3FBB5A662}"/>
              </a:ext>
            </a:extLst>
          </p:cNvPr>
          <p:cNvSpPr>
            <a:spLocks noGrp="1"/>
          </p:cNvSpPr>
          <p:nvPr>
            <p:ph type="sldNum" sz="quarter" idx="12"/>
          </p:nvPr>
        </p:nvSpPr>
        <p:spPr>
          <a:xfrm>
            <a:off x="112187" y="6343650"/>
            <a:ext cx="783167" cy="488950"/>
          </a:xfrm>
        </p:spPr>
        <p:txBody>
          <a:bodyPr/>
          <a:lstStyle>
            <a:lvl1pPr>
              <a:defRPr/>
            </a:lvl1pPr>
          </a:lstStyle>
          <a:p>
            <a:fld id="{6C1C4170-3D4E-425D-AD6B-EC79FCD79B6B}" type="slidenum">
              <a:rPr lang="en-US" altLang="zh-CN" smtClean="0"/>
              <a:pPr/>
              <a:t>‹#›</a:t>
            </a:fld>
            <a:endParaRPr lang="en-US" altLang="zh-CN" sz="1400"/>
          </a:p>
        </p:txBody>
      </p:sp>
    </p:spTree>
    <p:extLst>
      <p:ext uri="{BB962C8B-B14F-4D97-AF65-F5344CB8AC3E}">
        <p14:creationId xmlns:p14="http://schemas.microsoft.com/office/powerpoint/2010/main" val="2266936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9EB24-5EFA-48A3-99B7-9A71E0E92870}"/>
              </a:ext>
            </a:extLst>
          </p:cNvPr>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BADCD9A1-12F0-4872-A7ED-6BC9AF2F1CDA}"/>
              </a:ext>
            </a:extLst>
          </p:cNvPr>
          <p:cNvSpPr>
            <a:spLocks noGrp="1"/>
          </p:cNvSpPr>
          <p:nvPr>
            <p:ph type="tbl" idx="1"/>
          </p:nvPr>
        </p:nvSpPr>
        <p:spPr>
          <a:xfrm>
            <a:off x="1219200" y="2362200"/>
            <a:ext cx="10668000" cy="3733800"/>
          </a:xfrm>
        </p:spPr>
        <p:txBody>
          <a:bodyPr/>
          <a:lstStyle/>
          <a:p>
            <a:r>
              <a:rPr lang="zh-CN" altLang="en-US"/>
              <a:t>单击图标添加表格</a:t>
            </a:r>
          </a:p>
        </p:txBody>
      </p:sp>
      <p:sp>
        <p:nvSpPr>
          <p:cNvPr id="4" name="日期占位符 3">
            <a:extLst>
              <a:ext uri="{FF2B5EF4-FFF2-40B4-BE49-F238E27FC236}">
                <a16:creationId xmlns:a16="http://schemas.microsoft.com/office/drawing/2014/main" id="{C441734B-5674-4EBE-BD74-77512DDEC3D9}"/>
              </a:ext>
            </a:extLst>
          </p:cNvPr>
          <p:cNvSpPr>
            <a:spLocks noGrp="1"/>
          </p:cNvSpPr>
          <p:nvPr>
            <p:ph type="dt" sz="half" idx="10"/>
          </p:nvPr>
        </p:nvSpPr>
        <p:spPr>
          <a:xfrm>
            <a:off x="9347200" y="6553200"/>
            <a:ext cx="2540000" cy="30480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9B46DDC-DC00-4516-9D7F-90408D57BEEA}"/>
              </a:ext>
            </a:extLst>
          </p:cNvPr>
          <p:cNvSpPr>
            <a:spLocks noGrp="1"/>
          </p:cNvSpPr>
          <p:nvPr>
            <p:ph type="ftr" sz="quarter" idx="11"/>
          </p:nvPr>
        </p:nvSpPr>
        <p:spPr>
          <a:xfrm>
            <a:off x="3915833" y="6529388"/>
            <a:ext cx="3860800" cy="3048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5F439C3-B865-4FE8-AE29-C0261AA89152}"/>
              </a:ext>
            </a:extLst>
          </p:cNvPr>
          <p:cNvSpPr>
            <a:spLocks noGrp="1"/>
          </p:cNvSpPr>
          <p:nvPr>
            <p:ph type="sldNum" sz="quarter" idx="12"/>
          </p:nvPr>
        </p:nvSpPr>
        <p:spPr>
          <a:xfrm>
            <a:off x="112187" y="6343650"/>
            <a:ext cx="783167" cy="488950"/>
          </a:xfrm>
        </p:spPr>
        <p:txBody>
          <a:bodyPr/>
          <a:lstStyle>
            <a:lvl1pPr>
              <a:defRPr/>
            </a:lvl1pPr>
          </a:lstStyle>
          <a:p>
            <a:fld id="{6C1C4170-3D4E-425D-AD6B-EC79FCD79B6B}" type="slidenum">
              <a:rPr lang="en-US" altLang="zh-CN" smtClean="0"/>
              <a:pPr/>
              <a:t>‹#›</a:t>
            </a:fld>
            <a:endParaRPr lang="en-US" altLang="zh-CN" sz="1400"/>
          </a:p>
        </p:txBody>
      </p:sp>
    </p:spTree>
    <p:extLst>
      <p:ext uri="{BB962C8B-B14F-4D97-AF65-F5344CB8AC3E}">
        <p14:creationId xmlns:p14="http://schemas.microsoft.com/office/powerpoint/2010/main" val="245304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endParaRPr lang="en-US" altLang="zh-CN" dirty="0"/>
          </a:p>
        </p:txBody>
      </p:sp>
      <p:sp>
        <p:nvSpPr>
          <p:cNvPr id="1029" name="Rectangle 3"/>
          <p:cNvSpPr>
            <a:spLocks noGrp="1" noChangeArrowheads="1"/>
          </p:cNvSpPr>
          <p:nvPr>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extLst>
      <p:ext uri="{BB962C8B-B14F-4D97-AF65-F5344CB8AC3E}">
        <p14:creationId xmlns:p14="http://schemas.microsoft.com/office/powerpoint/2010/main" val="12877967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Lst>
  <p:txStyles>
    <p:titleStyle>
      <a:lvl1pPr algn="ctr" rtl="0" eaLnBrk="1" fontAlgn="base" hangingPunct="1">
        <a:spcBef>
          <a:spcPct val="0"/>
        </a:spcBef>
        <a:spcAft>
          <a:spcPct val="0"/>
        </a:spcAft>
        <a:defRPr sz="3600">
          <a:solidFill>
            <a:srgbClr val="990033"/>
          </a:solidFill>
          <a:latin typeface="+mj-lt"/>
          <a:ea typeface="+mj-ea"/>
          <a:cs typeface="+mj-cs"/>
        </a:defRPr>
      </a:lvl1pPr>
      <a:lvl2pPr algn="ctr" rtl="0" eaLnBrk="1" fontAlgn="base" hangingPunct="1">
        <a:spcBef>
          <a:spcPct val="0"/>
        </a:spcBef>
        <a:spcAft>
          <a:spcPct val="0"/>
        </a:spcAft>
        <a:defRPr sz="3200">
          <a:solidFill>
            <a:srgbClr val="B82F25"/>
          </a:solidFill>
          <a:latin typeface="Arial" charset="0"/>
        </a:defRPr>
      </a:lvl2pPr>
      <a:lvl3pPr algn="ctr" rtl="0" eaLnBrk="1" fontAlgn="base" hangingPunct="1">
        <a:spcBef>
          <a:spcPct val="0"/>
        </a:spcBef>
        <a:spcAft>
          <a:spcPct val="0"/>
        </a:spcAft>
        <a:defRPr sz="3200">
          <a:solidFill>
            <a:srgbClr val="B82F25"/>
          </a:solidFill>
          <a:latin typeface="Arial" charset="0"/>
        </a:defRPr>
      </a:lvl3pPr>
      <a:lvl4pPr algn="ctr" rtl="0" eaLnBrk="1" fontAlgn="base" hangingPunct="1">
        <a:spcBef>
          <a:spcPct val="0"/>
        </a:spcBef>
        <a:spcAft>
          <a:spcPct val="0"/>
        </a:spcAft>
        <a:defRPr sz="3200">
          <a:solidFill>
            <a:srgbClr val="B82F25"/>
          </a:solidFill>
          <a:latin typeface="Arial" charset="0"/>
        </a:defRPr>
      </a:lvl4pPr>
      <a:lvl5pPr algn="ctr" rtl="0" eaLnBrk="1" fontAlgn="base" hangingPunct="1">
        <a:spcBef>
          <a:spcPct val="0"/>
        </a:spcBef>
        <a:spcAft>
          <a:spcPct val="0"/>
        </a:spcAft>
        <a:defRPr sz="3200">
          <a:solidFill>
            <a:srgbClr val="B82F25"/>
          </a:solidFill>
          <a:latin typeface="Arial" charset="0"/>
        </a:defRPr>
      </a:lvl5pPr>
      <a:lvl6pPr marL="457200" algn="ctr" rtl="0" eaLnBrk="1" fontAlgn="base" hangingPunct="1">
        <a:spcBef>
          <a:spcPct val="0"/>
        </a:spcBef>
        <a:spcAft>
          <a:spcPct val="0"/>
        </a:spcAft>
        <a:defRPr sz="3200">
          <a:solidFill>
            <a:srgbClr val="FF7706"/>
          </a:solidFill>
          <a:latin typeface="Arial" charset="0"/>
        </a:defRPr>
      </a:lvl6pPr>
      <a:lvl7pPr marL="914400" algn="ctr" rtl="0" eaLnBrk="1" fontAlgn="base" hangingPunct="1">
        <a:spcBef>
          <a:spcPct val="0"/>
        </a:spcBef>
        <a:spcAft>
          <a:spcPct val="0"/>
        </a:spcAft>
        <a:defRPr sz="3200">
          <a:solidFill>
            <a:srgbClr val="FF7706"/>
          </a:solidFill>
          <a:latin typeface="Arial" charset="0"/>
        </a:defRPr>
      </a:lvl7pPr>
      <a:lvl8pPr marL="1371600" algn="ctr" rtl="0" eaLnBrk="1" fontAlgn="base" hangingPunct="1">
        <a:spcBef>
          <a:spcPct val="0"/>
        </a:spcBef>
        <a:spcAft>
          <a:spcPct val="0"/>
        </a:spcAft>
        <a:defRPr sz="3200">
          <a:solidFill>
            <a:srgbClr val="FF7706"/>
          </a:solidFill>
          <a:latin typeface="Arial" charset="0"/>
        </a:defRPr>
      </a:lvl8pPr>
      <a:lvl9pPr marL="1828800" algn="ctr" rtl="0" eaLnBrk="1" fontAlgn="base" hangingPunct="1">
        <a:spcBef>
          <a:spcPct val="0"/>
        </a:spcBef>
        <a:spcAft>
          <a:spcPct val="0"/>
        </a:spcAft>
        <a:defRPr sz="3200">
          <a:solidFill>
            <a:srgbClr val="FF7706"/>
          </a:solidFill>
          <a:latin typeface="Arial" charset="0"/>
        </a:defRPr>
      </a:lvl9pPr>
    </p:titleStyle>
    <p:bodyStyle>
      <a:lvl1pPr marL="342900" indent="-34290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600" b="1" baseline="0" dirty="0" smtClean="0">
          <a:solidFill>
            <a:srgbClr val="000066"/>
          </a:solidFill>
          <a:latin typeface="+mj-ea"/>
          <a:ea typeface="+mj-ea"/>
          <a:cs typeface="+mn-cs"/>
        </a:defRPr>
      </a:lvl1pPr>
      <a:lvl2pPr marL="742950" indent="-28575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400" b="1" dirty="0" smtClean="0">
          <a:solidFill>
            <a:srgbClr val="000066"/>
          </a:solidFill>
          <a:latin typeface="+mj-ea"/>
          <a:ea typeface="+mj-ea"/>
        </a:defRPr>
      </a:lvl2pPr>
      <a:lvl3pPr marL="1085850" indent="-228600" algn="l" rtl="0" eaLnBrk="1" fontAlgn="base" hangingPunct="1">
        <a:spcBef>
          <a:spcPct val="20000"/>
        </a:spcBef>
        <a:spcAft>
          <a:spcPct val="0"/>
        </a:spcAft>
        <a:buClr>
          <a:srgbClr val="FF0000"/>
        </a:buClr>
        <a:buSzPct val="80000"/>
        <a:buFont typeface="Wingdings" panose="05000000000000000000" pitchFamily="2" charset="2"/>
        <a:buChar char="Ø"/>
        <a:defRPr lang="en-US" altLang="zh-CN" sz="2200" b="1" dirty="0" smtClean="0">
          <a:solidFill>
            <a:srgbClr val="000066"/>
          </a:solidFill>
          <a:latin typeface="+mj-ea"/>
          <a:ea typeface="+mj-ea"/>
        </a:defRPr>
      </a:lvl3pPr>
      <a:lvl4pPr marL="1428750" indent="-228600" algn="l" rtl="0" eaLnBrk="1" fontAlgn="base" hangingPunct="1">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1" fontAlgn="base" hangingPunct="1">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1" fontAlgn="base" hangingPunct="1">
        <a:spcBef>
          <a:spcPct val="20000"/>
        </a:spcBef>
        <a:spcAft>
          <a:spcPct val="0"/>
        </a:spcAft>
        <a:buChar char="•"/>
        <a:defRPr sz="1600">
          <a:solidFill>
            <a:schemeClr val="tx1"/>
          </a:solidFill>
          <a:latin typeface="+mn-lt"/>
        </a:defRPr>
      </a:lvl6pPr>
      <a:lvl7pPr marL="2686050" indent="-228600" algn="l" rtl="0" eaLnBrk="1" fontAlgn="base" hangingPunct="1">
        <a:spcBef>
          <a:spcPct val="20000"/>
        </a:spcBef>
        <a:spcAft>
          <a:spcPct val="0"/>
        </a:spcAft>
        <a:buChar char="•"/>
        <a:defRPr sz="1600">
          <a:solidFill>
            <a:schemeClr val="tx1"/>
          </a:solidFill>
          <a:latin typeface="+mn-lt"/>
        </a:defRPr>
      </a:lvl7pPr>
      <a:lvl8pPr marL="3143250" indent="-228600" algn="l" rtl="0" eaLnBrk="1" fontAlgn="base" hangingPunct="1">
        <a:spcBef>
          <a:spcPct val="20000"/>
        </a:spcBef>
        <a:spcAft>
          <a:spcPct val="0"/>
        </a:spcAft>
        <a:buChar char="•"/>
        <a:defRPr sz="1600">
          <a:solidFill>
            <a:schemeClr val="tx1"/>
          </a:solidFill>
          <a:latin typeface="+mn-lt"/>
        </a:defRPr>
      </a:lvl8pPr>
      <a:lvl9pPr marL="360045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2.xml"/><Relationship Id="rId7" Type="http://schemas.openxmlformats.org/officeDocument/2006/relationships/hyperlink" Target="../&#25945;&#26696;PPT/&#25945;&#26696;.ppt" TargetMode="External"/><Relationship Id="rId2" Type="http://schemas.openxmlformats.org/officeDocument/2006/relationships/slide" Target="slide3.xml"/><Relationship Id="rId1" Type="http://schemas.openxmlformats.org/officeDocument/2006/relationships/slideLayout" Target="../slideLayouts/slideLayout4.xml"/><Relationship Id="rId6" Type="http://schemas.openxmlformats.org/officeDocument/2006/relationships/slide" Target="slide117.xml"/><Relationship Id="rId5" Type="http://schemas.openxmlformats.org/officeDocument/2006/relationships/slide" Target="slide67.xml"/><Relationship Id="rId4" Type="http://schemas.openxmlformats.org/officeDocument/2006/relationships/slide" Target="slide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23.xml"/><Relationship Id="rId1" Type="http://schemas.openxmlformats.org/officeDocument/2006/relationships/slideLayout" Target="../slideLayouts/slideLayout4.xml"/><Relationship Id="rId5" Type="http://schemas.openxmlformats.org/officeDocument/2006/relationships/slide" Target="slide42.xml"/><Relationship Id="rId4" Type="http://schemas.openxmlformats.org/officeDocument/2006/relationships/slide" Target="slide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slide" Target="slide68.xml"/><Relationship Id="rId1" Type="http://schemas.openxmlformats.org/officeDocument/2006/relationships/slideLayout" Target="../slideLayouts/slideLayout2.xml"/><Relationship Id="rId4" Type="http://schemas.openxmlformats.org/officeDocument/2006/relationships/slide" Target="slide10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0F1A977C-7181-4B43-8BE8-973CF19CB10D}"/>
              </a:ext>
            </a:extLst>
          </p:cNvPr>
          <p:cNvSpPr txBox="1">
            <a:spLocks noChangeArrowheads="1"/>
          </p:cNvSpPr>
          <p:nvPr/>
        </p:nvSpPr>
        <p:spPr bwMode="auto">
          <a:xfrm>
            <a:off x="2279650" y="188914"/>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4000" b="1"/>
              <a:t>第</a:t>
            </a:r>
            <a:r>
              <a:rPr lang="en-US" altLang="zh-CN" sz="4000" b="1"/>
              <a:t>7</a:t>
            </a:r>
            <a:r>
              <a:rPr lang="zh-CN" altLang="en-US" sz="4000" b="1"/>
              <a:t>章  图</a:t>
            </a:r>
          </a:p>
        </p:txBody>
      </p:sp>
      <p:sp>
        <p:nvSpPr>
          <p:cNvPr id="2051" name="Text Box 3">
            <a:extLst>
              <a:ext uri="{FF2B5EF4-FFF2-40B4-BE49-F238E27FC236}">
                <a16:creationId xmlns:a16="http://schemas.microsoft.com/office/drawing/2014/main" id="{AEE791C6-028A-4C85-A896-783496DE6A96}"/>
              </a:ext>
            </a:extLst>
          </p:cNvPr>
          <p:cNvSpPr txBox="1">
            <a:spLocks noChangeArrowheads="1"/>
          </p:cNvSpPr>
          <p:nvPr/>
        </p:nvSpPr>
        <p:spPr bwMode="auto">
          <a:xfrm>
            <a:off x="2279185" y="1120776"/>
            <a:ext cx="59436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hlinkClick r:id="rId2" action="ppaction://hlinksldjump"/>
              </a:rPr>
              <a:t>7.1  </a:t>
            </a:r>
            <a:r>
              <a:rPr lang="zh-CN" altLang="en-US" sz="3200" b="1" dirty="0">
                <a:hlinkClick r:id="rId2" action="ppaction://hlinksldjump"/>
              </a:rPr>
              <a:t>图的定义与基本术语</a:t>
            </a:r>
            <a:endParaRPr lang="zh-CN" altLang="en-US" sz="3200" b="1" dirty="0"/>
          </a:p>
          <a:p>
            <a:pPr>
              <a:spcBef>
                <a:spcPct val="50000"/>
              </a:spcBef>
            </a:pPr>
            <a:r>
              <a:rPr lang="en-US" altLang="zh-CN" sz="3200" b="1" dirty="0">
                <a:hlinkClick r:id="rId3" action="ppaction://hlinksldjump"/>
              </a:rPr>
              <a:t>7.2  </a:t>
            </a:r>
            <a:r>
              <a:rPr lang="zh-CN" altLang="en-US" sz="3200" b="1" dirty="0">
                <a:hlinkClick r:id="rId3" action="ppaction://hlinksldjump"/>
              </a:rPr>
              <a:t>图的存储结构</a:t>
            </a:r>
            <a:endParaRPr lang="zh-CN" altLang="en-US" sz="3200" b="1" dirty="0"/>
          </a:p>
          <a:p>
            <a:pPr>
              <a:spcBef>
                <a:spcPct val="50000"/>
              </a:spcBef>
            </a:pPr>
            <a:r>
              <a:rPr lang="en-US" altLang="zh-CN" sz="3200" b="1" dirty="0">
                <a:hlinkClick r:id="rId4" action="ppaction://hlinksldjump"/>
              </a:rPr>
              <a:t>7.3  </a:t>
            </a:r>
            <a:r>
              <a:rPr lang="zh-CN" altLang="en-US" sz="3200" b="1" dirty="0">
                <a:hlinkClick r:id="rId4" action="ppaction://hlinksldjump"/>
              </a:rPr>
              <a:t>图的遍历</a:t>
            </a:r>
            <a:endParaRPr lang="zh-CN" altLang="en-US" sz="3200" b="1" dirty="0"/>
          </a:p>
          <a:p>
            <a:pPr>
              <a:spcBef>
                <a:spcPct val="50000"/>
              </a:spcBef>
            </a:pPr>
            <a:r>
              <a:rPr lang="en-US" altLang="zh-CN" sz="3200" b="1" dirty="0">
                <a:hlinkClick r:id="rId5" action="ppaction://hlinksldjump"/>
              </a:rPr>
              <a:t>7.4  </a:t>
            </a:r>
            <a:r>
              <a:rPr lang="zh-CN" altLang="en-US" sz="3200" b="1" dirty="0">
                <a:hlinkClick r:id="rId5" action="ppaction://hlinksldjump"/>
              </a:rPr>
              <a:t>图的应用</a:t>
            </a:r>
            <a:endParaRPr lang="zh-CN" altLang="en-US" sz="3200" b="1" dirty="0"/>
          </a:p>
          <a:p>
            <a:pPr>
              <a:spcBef>
                <a:spcPct val="50000"/>
              </a:spcBef>
            </a:pPr>
            <a:r>
              <a:rPr lang="en-US" altLang="zh-CN" sz="3200" b="1" dirty="0">
                <a:hlinkClick r:id="rId6" action="ppaction://hlinksldjump"/>
              </a:rPr>
              <a:t>7.5</a:t>
            </a:r>
            <a:r>
              <a:rPr lang="zh-CN" altLang="en-US" sz="3200" b="1" dirty="0">
                <a:hlinkClick r:id="rId6" action="ppaction://hlinksldjump"/>
              </a:rPr>
              <a:t>总结与提高</a:t>
            </a:r>
            <a:endParaRPr lang="zh-CN" altLang="en-US" sz="3200" b="1" dirty="0"/>
          </a:p>
          <a:p>
            <a:pPr>
              <a:spcBef>
                <a:spcPct val="50000"/>
              </a:spcBef>
            </a:pPr>
            <a:endParaRPr lang="en-US" altLang="zh-CN" sz="3200" b="1" dirty="0"/>
          </a:p>
        </p:txBody>
      </p:sp>
      <p:sp>
        <p:nvSpPr>
          <p:cNvPr id="2052" name="AutoShape 4">
            <a:hlinkClick r:id="rId7" action="ppaction://hlinkpres?slideindex=1&amp;slidetitle=" highlightClick="1"/>
            <a:extLst>
              <a:ext uri="{FF2B5EF4-FFF2-40B4-BE49-F238E27FC236}">
                <a16:creationId xmlns:a16="http://schemas.microsoft.com/office/drawing/2014/main" id="{8FE91C25-64D9-4F55-A46E-B8015701614A}"/>
              </a:ext>
            </a:extLst>
          </p:cNvPr>
          <p:cNvSpPr>
            <a:spLocks noChangeArrowheads="1"/>
          </p:cNvSpPr>
          <p:nvPr/>
        </p:nvSpPr>
        <p:spPr bwMode="auto">
          <a:xfrm>
            <a:off x="8401050" y="5589588"/>
            <a:ext cx="106680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返回主目录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2FDD64FE-0BEE-4760-BE41-54FF4AEB7D94}"/>
              </a:ext>
            </a:extLst>
          </p:cNvPr>
          <p:cNvSpPr txBox="1">
            <a:spLocks noChangeArrowheads="1"/>
          </p:cNvSpPr>
          <p:nvPr/>
        </p:nvSpPr>
        <p:spPr bwMode="auto">
          <a:xfrm>
            <a:off x="2133600" y="1066801"/>
            <a:ext cx="8229600" cy="483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t>（</a:t>
            </a:r>
            <a:r>
              <a:rPr lang="en-US" altLang="zh-CN" sz="2800" b="1"/>
              <a:t>8</a:t>
            </a:r>
            <a:r>
              <a:rPr lang="zh-CN" altLang="en-US" sz="2800" b="1"/>
              <a:t>）</a:t>
            </a:r>
            <a:r>
              <a:rPr lang="en-US" altLang="zh-CN" sz="2800" b="1">
                <a:latin typeface="宋体" panose="02010600030101010101" pitchFamily="2" charset="-122"/>
              </a:rPr>
              <a:t>DeleteVertex</a:t>
            </a:r>
            <a:r>
              <a:rPr lang="zh-CN" altLang="en-US" sz="2800" b="1">
                <a:latin typeface="宋体" panose="02010600030101010101" pitchFamily="2" charset="-122"/>
              </a:rPr>
              <a:t>（</a:t>
            </a:r>
            <a:r>
              <a:rPr lang="en-US" altLang="zh-CN" sz="2800" b="1">
                <a:latin typeface="宋体" panose="02010600030101010101" pitchFamily="2" charset="-122"/>
              </a:rPr>
              <a:t>G</a:t>
            </a:r>
            <a:r>
              <a:rPr lang="zh-CN" altLang="en-US" sz="2800" b="1">
                <a:latin typeface="宋体" panose="02010600030101010101" pitchFamily="2" charset="-122"/>
              </a:rPr>
              <a:t>，</a:t>
            </a:r>
            <a:r>
              <a:rPr lang="en-US" altLang="zh-CN" sz="2800" b="1">
                <a:latin typeface="宋体" panose="02010600030101010101" pitchFamily="2" charset="-122"/>
              </a:rPr>
              <a:t>v</a:t>
            </a:r>
            <a:r>
              <a:rPr lang="zh-CN" altLang="en-US" sz="2800" b="1">
                <a:latin typeface="宋体" panose="02010600030101010101" pitchFamily="2" charset="-122"/>
              </a:rPr>
              <a:t>）：删除图</a:t>
            </a:r>
            <a:r>
              <a:rPr lang="en-US" altLang="zh-CN" sz="2800" b="1">
                <a:latin typeface="宋体" panose="02010600030101010101" pitchFamily="2" charset="-122"/>
              </a:rPr>
              <a:t>G</a:t>
            </a:r>
            <a:r>
              <a:rPr lang="zh-CN" altLang="en-US" sz="2800" b="1">
                <a:latin typeface="宋体" panose="02010600030101010101" pitchFamily="2" charset="-122"/>
              </a:rPr>
              <a:t>的顶点</a:t>
            </a:r>
            <a:r>
              <a:rPr lang="en-US" altLang="zh-CN" sz="2800" b="1">
                <a:latin typeface="宋体" panose="02010600030101010101" pitchFamily="2" charset="-122"/>
              </a:rPr>
              <a:t>v</a:t>
            </a:r>
            <a:r>
              <a:rPr lang="zh-CN" altLang="en-US" sz="2800" b="1">
                <a:latin typeface="宋体" panose="02010600030101010101" pitchFamily="2" charset="-122"/>
              </a:rPr>
              <a:t>及与顶点</a:t>
            </a:r>
            <a:r>
              <a:rPr lang="en-US" altLang="zh-CN" sz="2800" b="1">
                <a:latin typeface="宋体" panose="02010600030101010101" pitchFamily="2" charset="-122"/>
              </a:rPr>
              <a:t>v</a:t>
            </a:r>
            <a:r>
              <a:rPr lang="zh-CN" altLang="en-US" sz="2800" b="1">
                <a:latin typeface="宋体" panose="02010600030101010101" pitchFamily="2" charset="-122"/>
              </a:rPr>
              <a:t>相关联的弧。</a:t>
            </a:r>
            <a:r>
              <a:rPr lang="zh-CN" altLang="en-US" sz="2800" b="1"/>
              <a:t> </a:t>
            </a:r>
          </a:p>
          <a:p>
            <a:pPr>
              <a:lnSpc>
                <a:spcPct val="120000"/>
              </a:lnSpc>
              <a:spcBef>
                <a:spcPct val="50000"/>
              </a:spcBef>
            </a:pPr>
            <a:r>
              <a:rPr lang="zh-CN" altLang="en-US" sz="2800" b="1"/>
              <a:t>（</a:t>
            </a:r>
            <a:r>
              <a:rPr lang="en-US" altLang="zh-CN" sz="2800" b="1"/>
              <a:t>9</a:t>
            </a:r>
            <a:r>
              <a:rPr lang="zh-CN" altLang="en-US" sz="2800" b="1"/>
              <a:t>）</a:t>
            </a:r>
            <a:r>
              <a:rPr lang="en-US" altLang="zh-CN" sz="2800" b="1">
                <a:latin typeface="宋体" panose="02010600030101010101" pitchFamily="2" charset="-122"/>
              </a:rPr>
              <a:t>InsertArc</a:t>
            </a:r>
            <a:r>
              <a:rPr lang="zh-CN" altLang="en-US" sz="2800" b="1">
                <a:latin typeface="宋体" panose="02010600030101010101" pitchFamily="2" charset="-122"/>
              </a:rPr>
              <a:t>（</a:t>
            </a:r>
            <a:r>
              <a:rPr lang="en-US" altLang="zh-CN" sz="2800" b="1">
                <a:latin typeface="宋体" panose="02010600030101010101" pitchFamily="2" charset="-122"/>
              </a:rPr>
              <a:t>G</a:t>
            </a:r>
            <a:r>
              <a:rPr lang="zh-CN" altLang="en-US" sz="2800" b="1">
                <a:latin typeface="宋体" panose="02010600030101010101" pitchFamily="2" charset="-122"/>
              </a:rPr>
              <a:t>，</a:t>
            </a:r>
            <a:r>
              <a:rPr lang="en-US" altLang="zh-CN" sz="2800" b="1">
                <a:latin typeface="宋体" panose="02010600030101010101" pitchFamily="2" charset="-122"/>
              </a:rPr>
              <a:t>v</a:t>
            </a:r>
            <a:r>
              <a:rPr lang="zh-CN" altLang="en-US" sz="2800" b="1">
                <a:latin typeface="宋体" panose="02010600030101010101" pitchFamily="2" charset="-122"/>
              </a:rPr>
              <a:t>，</a:t>
            </a:r>
            <a:r>
              <a:rPr lang="en-US" altLang="zh-CN" sz="2800" b="1">
                <a:latin typeface="宋体" panose="02010600030101010101" pitchFamily="2" charset="-122"/>
              </a:rPr>
              <a:t>w</a:t>
            </a:r>
            <a:r>
              <a:rPr lang="zh-CN" altLang="en-US" sz="2800" b="1">
                <a:latin typeface="宋体" panose="02010600030101010101" pitchFamily="2" charset="-122"/>
              </a:rPr>
              <a:t>）：在图</a:t>
            </a:r>
            <a:r>
              <a:rPr lang="en-US" altLang="zh-CN" sz="2800" b="1">
                <a:latin typeface="宋体" panose="02010600030101010101" pitchFamily="2" charset="-122"/>
              </a:rPr>
              <a:t>G</a:t>
            </a:r>
            <a:r>
              <a:rPr lang="zh-CN" altLang="en-US" sz="2800" b="1">
                <a:latin typeface="宋体" panose="02010600030101010101" pitchFamily="2" charset="-122"/>
              </a:rPr>
              <a:t>中增加一条从顶点</a:t>
            </a:r>
            <a:r>
              <a:rPr lang="en-US" altLang="zh-CN" sz="2800" b="1">
                <a:latin typeface="宋体" panose="02010600030101010101" pitchFamily="2" charset="-122"/>
              </a:rPr>
              <a:t>v</a:t>
            </a:r>
            <a:r>
              <a:rPr lang="zh-CN" altLang="en-US" sz="2800" b="1">
                <a:latin typeface="宋体" panose="02010600030101010101" pitchFamily="2" charset="-122"/>
              </a:rPr>
              <a:t>到顶点</a:t>
            </a:r>
            <a:r>
              <a:rPr lang="en-US" altLang="zh-CN" sz="2800" b="1">
                <a:latin typeface="宋体" panose="02010600030101010101" pitchFamily="2" charset="-122"/>
              </a:rPr>
              <a:t>w</a:t>
            </a:r>
            <a:r>
              <a:rPr lang="zh-CN" altLang="en-US" sz="2800" b="1">
                <a:latin typeface="宋体" panose="02010600030101010101" pitchFamily="2" charset="-122"/>
              </a:rPr>
              <a:t>的弧。</a:t>
            </a:r>
            <a:r>
              <a:rPr lang="zh-CN" altLang="en-US" sz="2800" b="1"/>
              <a:t> </a:t>
            </a:r>
          </a:p>
          <a:p>
            <a:pPr>
              <a:lnSpc>
                <a:spcPct val="120000"/>
              </a:lnSpc>
              <a:spcBef>
                <a:spcPct val="50000"/>
              </a:spcBef>
            </a:pPr>
            <a:r>
              <a:rPr lang="zh-CN" altLang="en-US" sz="2800" b="1"/>
              <a:t>（</a:t>
            </a:r>
            <a:r>
              <a:rPr lang="en-US" altLang="zh-CN" sz="2800" b="1"/>
              <a:t>10</a:t>
            </a:r>
            <a:r>
              <a:rPr lang="zh-CN" altLang="en-US" sz="2800" b="1"/>
              <a:t>）</a:t>
            </a:r>
            <a:r>
              <a:rPr lang="en-US" altLang="zh-CN" sz="2800" b="1">
                <a:latin typeface="宋体" panose="02010600030101010101" pitchFamily="2" charset="-122"/>
              </a:rPr>
              <a:t>DeleteArc</a:t>
            </a:r>
            <a:r>
              <a:rPr lang="zh-CN" altLang="en-US" sz="2800" b="1">
                <a:latin typeface="宋体" panose="02010600030101010101" pitchFamily="2" charset="-122"/>
              </a:rPr>
              <a:t>（</a:t>
            </a:r>
            <a:r>
              <a:rPr lang="en-US" altLang="zh-CN" sz="2800" b="1">
                <a:latin typeface="宋体" panose="02010600030101010101" pitchFamily="2" charset="-122"/>
              </a:rPr>
              <a:t>G</a:t>
            </a:r>
            <a:r>
              <a:rPr lang="zh-CN" altLang="en-US" sz="2800" b="1">
                <a:latin typeface="宋体" panose="02010600030101010101" pitchFamily="2" charset="-122"/>
              </a:rPr>
              <a:t>，</a:t>
            </a:r>
            <a:r>
              <a:rPr lang="en-US" altLang="zh-CN" sz="2800" b="1">
                <a:latin typeface="宋体" panose="02010600030101010101" pitchFamily="2" charset="-122"/>
              </a:rPr>
              <a:t>v</a:t>
            </a:r>
            <a:r>
              <a:rPr lang="zh-CN" altLang="en-US" sz="2800" b="1">
                <a:latin typeface="宋体" panose="02010600030101010101" pitchFamily="2" charset="-122"/>
              </a:rPr>
              <a:t>，</a:t>
            </a:r>
            <a:r>
              <a:rPr lang="en-US" altLang="zh-CN" sz="2800" b="1">
                <a:latin typeface="宋体" panose="02010600030101010101" pitchFamily="2" charset="-122"/>
              </a:rPr>
              <a:t>w</a:t>
            </a:r>
            <a:r>
              <a:rPr lang="zh-CN" altLang="en-US" sz="2800" b="1">
                <a:latin typeface="宋体" panose="02010600030101010101" pitchFamily="2" charset="-122"/>
              </a:rPr>
              <a:t>）：删除图</a:t>
            </a:r>
            <a:r>
              <a:rPr lang="en-US" altLang="zh-CN" sz="2800" b="1">
                <a:latin typeface="宋体" panose="02010600030101010101" pitchFamily="2" charset="-122"/>
              </a:rPr>
              <a:t>G</a:t>
            </a:r>
            <a:r>
              <a:rPr lang="zh-CN" altLang="en-US" sz="2800" b="1">
                <a:latin typeface="宋体" panose="02010600030101010101" pitchFamily="2" charset="-122"/>
              </a:rPr>
              <a:t>中从顶点</a:t>
            </a:r>
            <a:r>
              <a:rPr lang="en-US" altLang="zh-CN" sz="2800" b="1">
                <a:latin typeface="宋体" panose="02010600030101010101" pitchFamily="2" charset="-122"/>
              </a:rPr>
              <a:t>v</a:t>
            </a:r>
            <a:r>
              <a:rPr lang="zh-CN" altLang="en-US" sz="2800" b="1">
                <a:latin typeface="宋体" panose="02010600030101010101" pitchFamily="2" charset="-122"/>
              </a:rPr>
              <a:t>到顶点</a:t>
            </a:r>
            <a:r>
              <a:rPr lang="en-US" altLang="zh-CN" sz="2800" b="1">
                <a:latin typeface="宋体" panose="02010600030101010101" pitchFamily="2" charset="-122"/>
              </a:rPr>
              <a:t>w</a:t>
            </a:r>
            <a:r>
              <a:rPr lang="zh-CN" altLang="en-US" sz="2800" b="1">
                <a:latin typeface="宋体" panose="02010600030101010101" pitchFamily="2" charset="-122"/>
              </a:rPr>
              <a:t>的弧。</a:t>
            </a:r>
            <a:r>
              <a:rPr lang="zh-CN" altLang="en-US" sz="2800" b="1"/>
              <a:t> </a:t>
            </a:r>
          </a:p>
          <a:p>
            <a:pPr>
              <a:lnSpc>
                <a:spcPct val="120000"/>
              </a:lnSpc>
              <a:spcBef>
                <a:spcPct val="50000"/>
              </a:spcBef>
            </a:pPr>
            <a:r>
              <a:rPr lang="zh-CN" altLang="en-US" sz="2800" b="1"/>
              <a:t>（</a:t>
            </a:r>
            <a:r>
              <a:rPr lang="en-US" altLang="zh-CN" sz="2800" b="1"/>
              <a:t>11</a:t>
            </a:r>
            <a:r>
              <a:rPr lang="zh-CN" altLang="en-US" sz="2800" b="1"/>
              <a:t>）</a:t>
            </a:r>
            <a:r>
              <a:rPr lang="en-US" altLang="zh-CN" sz="2800" b="1">
                <a:latin typeface="宋体" panose="02010600030101010101" pitchFamily="2" charset="-122"/>
              </a:rPr>
              <a:t>TraverseGraph</a:t>
            </a:r>
            <a:r>
              <a:rPr lang="zh-CN" altLang="en-US" sz="2800" b="1">
                <a:latin typeface="宋体" panose="02010600030101010101" pitchFamily="2" charset="-122"/>
              </a:rPr>
              <a:t>（</a:t>
            </a:r>
            <a:r>
              <a:rPr lang="en-US" altLang="zh-CN" sz="2800" b="1"/>
              <a:t>G</a:t>
            </a:r>
            <a:r>
              <a:rPr lang="zh-CN" altLang="en-US" sz="2800" b="1">
                <a:latin typeface="宋体" panose="02010600030101010101" pitchFamily="2" charset="-122"/>
              </a:rPr>
              <a:t>）：按照某种次序，对图</a:t>
            </a:r>
            <a:r>
              <a:rPr lang="en-US" altLang="zh-CN" sz="2800" b="1"/>
              <a:t>G</a:t>
            </a:r>
            <a:r>
              <a:rPr lang="zh-CN" altLang="en-US" sz="2800" b="1">
                <a:latin typeface="宋体" panose="02010600030101010101" pitchFamily="2" charset="-122"/>
              </a:rPr>
              <a:t>的每个结点访问一次且最多一次。</a:t>
            </a:r>
            <a:r>
              <a:rPr lang="zh-CN" altLang="en-US" sz="2800" b="1"/>
              <a:t>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a:extLst>
              <a:ext uri="{FF2B5EF4-FFF2-40B4-BE49-F238E27FC236}">
                <a16:creationId xmlns:a16="http://schemas.microsoft.com/office/drawing/2014/main" id="{C0F421F7-7DA3-4BC3-9E1E-205D3E7337C0}"/>
              </a:ext>
            </a:extLst>
          </p:cNvPr>
          <p:cNvSpPr txBox="1">
            <a:spLocks noChangeArrowheads="1"/>
          </p:cNvSpPr>
          <p:nvPr/>
        </p:nvSpPr>
        <p:spPr bwMode="auto">
          <a:xfrm>
            <a:off x="2057400" y="9144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求关键路径的实现算法</a:t>
            </a:r>
          </a:p>
        </p:txBody>
      </p:sp>
      <p:sp>
        <p:nvSpPr>
          <p:cNvPr id="104451" name="Text Box 3">
            <a:extLst>
              <a:ext uri="{FF2B5EF4-FFF2-40B4-BE49-F238E27FC236}">
                <a16:creationId xmlns:a16="http://schemas.microsoft.com/office/drawing/2014/main" id="{276F7C36-2F41-4209-9034-E5095F82EE54}"/>
              </a:ext>
            </a:extLst>
          </p:cNvPr>
          <p:cNvSpPr txBox="1">
            <a:spLocks noChangeArrowheads="1"/>
          </p:cNvSpPr>
          <p:nvPr/>
        </p:nvSpPr>
        <p:spPr bwMode="auto">
          <a:xfrm>
            <a:off x="2057400" y="1447801"/>
            <a:ext cx="8382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int CriticalPath(AdjList G)</a:t>
            </a:r>
          </a:p>
          <a:p>
            <a:pPr algn="just">
              <a:spcBef>
                <a:spcPct val="50000"/>
              </a:spcBef>
            </a:pPr>
            <a:r>
              <a:rPr lang="en-US" altLang="zh-CN" sz="2000" b="1"/>
              <a:t>  {   ArcNode  *p; </a:t>
            </a:r>
          </a:p>
          <a:p>
            <a:pPr algn="just">
              <a:spcBef>
                <a:spcPct val="50000"/>
              </a:spcBef>
            </a:pPr>
            <a:r>
              <a:rPr lang="en-US" altLang="zh-CN" sz="2000" b="1"/>
              <a:t>int  i,j,k,dut,ei,li;  char tag;</a:t>
            </a:r>
          </a:p>
          <a:p>
            <a:pPr algn="just">
              <a:spcBef>
                <a:spcPct val="50000"/>
              </a:spcBef>
            </a:pPr>
            <a:r>
              <a:rPr lang="en-US" altLang="zh-CN" sz="2000" b="1"/>
              <a:t>int  vl[MAX_VERTEX_NUM];    /*</a:t>
            </a:r>
            <a:r>
              <a:rPr lang="zh-CN" altLang="en-US" sz="2000" b="1"/>
              <a:t>每个顶点的最迟发生时间*</a:t>
            </a:r>
            <a:r>
              <a:rPr lang="en-US" altLang="zh-CN" sz="2000" b="1"/>
              <a:t>/</a:t>
            </a:r>
          </a:p>
          <a:p>
            <a:pPr algn="just">
              <a:spcBef>
                <a:spcPct val="50000"/>
              </a:spcBef>
            </a:pPr>
            <a:r>
              <a:rPr lang="en-US" altLang="zh-CN" sz="2000" b="1"/>
              <a:t>Stack T;</a:t>
            </a:r>
          </a:p>
          <a:p>
            <a:pPr algn="just">
              <a:spcBef>
                <a:spcPct val="50000"/>
              </a:spcBef>
            </a:pPr>
            <a:r>
              <a:rPr lang="en-US" altLang="zh-CN" sz="2000" b="1"/>
              <a:t>      if(!TopoOrder(G,&amp;T))  return(Error);</a:t>
            </a:r>
          </a:p>
          <a:p>
            <a:pPr algn="just">
              <a:spcBef>
                <a:spcPct val="50000"/>
              </a:spcBef>
            </a:pPr>
            <a:r>
              <a:rPr lang="en-US" altLang="zh-CN" sz="2000" b="1"/>
              <a:t>      for(i=0;i&lt;G.vexnum;i++)</a:t>
            </a:r>
          </a:p>
          <a:p>
            <a:pPr algn="just">
              <a:spcBef>
                <a:spcPct val="50000"/>
              </a:spcBef>
            </a:pPr>
            <a:r>
              <a:rPr lang="en-US" altLang="zh-CN" sz="2000" b="1"/>
              <a:t>	 		vl[i]=ve[i];   /*</a:t>
            </a:r>
            <a:r>
              <a:rPr lang="zh-CN" altLang="en-US" sz="2000" b="1"/>
              <a:t>初始化顶点事件的最迟发生时间*</a:t>
            </a:r>
            <a:r>
              <a:rPr lang="en-US" altLang="zh-CN" sz="2000" b="1"/>
              <a:t>/</a:t>
            </a:r>
          </a:p>
          <a:p>
            <a:pPr algn="just">
              <a:spcBef>
                <a:spcPct val="50000"/>
              </a:spcBef>
            </a:pPr>
            <a:r>
              <a:rPr lang="en-US" altLang="zh-CN" sz="2000" b="1"/>
              <a:t>      while(!StackEmpty(T))   /*</a:t>
            </a:r>
            <a:r>
              <a:rPr lang="zh-CN" altLang="en-US" sz="2000" b="1"/>
              <a:t>按逆拓扑顺序求各顶点的</a:t>
            </a:r>
            <a:r>
              <a:rPr lang="en-US" altLang="zh-CN" sz="2000" b="1"/>
              <a:t>vl</a:t>
            </a:r>
            <a:r>
              <a:rPr lang="zh-CN" altLang="en-US" sz="2000" b="1"/>
              <a:t>值*</a:t>
            </a:r>
            <a:r>
              <a:rPr lang="en-US" altLang="zh-CN" sz="2000" b="1"/>
              <a:t>/</a:t>
            </a:r>
          </a:p>
          <a:p>
            <a:pPr algn="just">
              <a:spcBef>
                <a:spcPct val="50000"/>
              </a:spcBef>
            </a:pPr>
            <a:r>
              <a:rPr lang="en-US" altLang="zh-CN" sz="2000" b="1"/>
              <a:t>		  { Pop(&amp;T,&amp;j);</a:t>
            </a:r>
          </a:p>
          <a:p>
            <a:pPr algn="just">
              <a:spcBef>
                <a:spcPct val="50000"/>
              </a:spcBef>
            </a:pPr>
            <a:r>
              <a:rPr lang="en-US" altLang="zh-CN" sz="2000" b="1"/>
              <a:t>	  	    p=G.vertex[j].firstarc;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a:extLst>
              <a:ext uri="{FF2B5EF4-FFF2-40B4-BE49-F238E27FC236}">
                <a16:creationId xmlns:a16="http://schemas.microsoft.com/office/drawing/2014/main" id="{3C889956-1140-4085-A594-884946A15E8E}"/>
              </a:ext>
            </a:extLst>
          </p:cNvPr>
          <p:cNvSpPr txBox="1">
            <a:spLocks noChangeArrowheads="1"/>
          </p:cNvSpPr>
          <p:nvPr/>
        </p:nvSpPr>
        <p:spPr bwMode="auto">
          <a:xfrm>
            <a:off x="2133600" y="914401"/>
            <a:ext cx="82296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while(p!=NULL)</a:t>
            </a:r>
          </a:p>
          <a:p>
            <a:pPr algn="just">
              <a:spcBef>
                <a:spcPct val="50000"/>
              </a:spcBef>
            </a:pPr>
            <a:r>
              <a:rPr lang="en-US" altLang="zh-CN" sz="2000" b="1"/>
              <a:t>	           { k=p-&gt;adjvex; dut=p-&gt;weight;</a:t>
            </a:r>
          </a:p>
          <a:p>
            <a:pPr algn="just">
              <a:spcBef>
                <a:spcPct val="50000"/>
              </a:spcBef>
            </a:pPr>
            <a:r>
              <a:rPr lang="en-US" altLang="zh-CN" sz="2000" b="1"/>
              <a:t>		         if(vl[k]-dut&lt;vl[j])  vl[j]= vl[k]-dut;</a:t>
            </a:r>
          </a:p>
          <a:p>
            <a:pPr algn="just">
              <a:spcBef>
                <a:spcPct val="50000"/>
              </a:spcBef>
            </a:pPr>
            <a:r>
              <a:rPr lang="en-US" altLang="zh-CN" sz="2000" b="1"/>
              <a:t>               p=p-&gt;nextarc;</a:t>
            </a:r>
          </a:p>
          <a:p>
            <a:pPr algn="just">
              <a:spcBef>
                <a:spcPct val="50000"/>
              </a:spcBef>
            </a:pPr>
            <a:r>
              <a:rPr lang="en-US" altLang="zh-CN" sz="2000" b="1"/>
              <a:t>		       } /* while */</a:t>
            </a:r>
          </a:p>
          <a:p>
            <a:pPr algn="just">
              <a:spcBef>
                <a:spcPct val="50000"/>
              </a:spcBef>
            </a:pPr>
            <a:r>
              <a:rPr lang="en-US" altLang="zh-CN" sz="2000" b="1"/>
              <a:t>	      } /* while*/</a:t>
            </a:r>
          </a:p>
          <a:p>
            <a:pPr algn="just">
              <a:spcBef>
                <a:spcPct val="50000"/>
              </a:spcBef>
            </a:pPr>
            <a:r>
              <a:rPr lang="en-US" altLang="zh-CN" sz="2000" b="1"/>
              <a:t>    for(j=0;j&lt;G.vexnum;j++)   /*</a:t>
            </a:r>
            <a:r>
              <a:rPr lang="zh-CN" altLang="en-US" sz="2000" b="1"/>
              <a:t>求</a:t>
            </a:r>
            <a:r>
              <a:rPr lang="en-US" altLang="zh-CN" sz="2000" b="1"/>
              <a:t>ei,li</a:t>
            </a:r>
            <a:r>
              <a:rPr lang="zh-CN" altLang="en-US" sz="2000" b="1"/>
              <a:t>和关键活动*</a:t>
            </a:r>
            <a:r>
              <a:rPr lang="en-US" altLang="zh-CN" sz="2000" b="1"/>
              <a:t>/</a:t>
            </a:r>
          </a:p>
          <a:p>
            <a:pPr algn="just">
              <a:spcBef>
                <a:spcPct val="50000"/>
              </a:spcBef>
            </a:pPr>
            <a:r>
              <a:rPr lang="en-US" altLang="zh-CN" sz="2000" b="1"/>
              <a:t>	    { p=G.vertex[j].firstarc;</a:t>
            </a:r>
          </a:p>
          <a:p>
            <a:pPr algn="just">
              <a:spcBef>
                <a:spcPct val="50000"/>
              </a:spcBef>
            </a:pPr>
            <a:r>
              <a:rPr lang="en-US" altLang="zh-CN" sz="2000" b="1"/>
              <a:t>	      while(p!=NULL)</a:t>
            </a:r>
          </a:p>
          <a:p>
            <a:pPr algn="just">
              <a:spcBef>
                <a:spcPct val="50000"/>
              </a:spcBef>
            </a:pPr>
            <a:r>
              <a:rPr lang="en-US" altLang="zh-CN" sz="2000" b="1"/>
              <a:t>	        { k=p-&gt;Adjvex; dut=p-&gt;weight;</a:t>
            </a:r>
          </a:p>
          <a:p>
            <a:pPr algn="just">
              <a:spcBef>
                <a:spcPct val="50000"/>
              </a:spcBef>
            </a:pPr>
            <a:r>
              <a:rPr lang="en-US" altLang="zh-CN" sz="2000" b="1"/>
              <a:t>	          ei=ve[j];li=vl[k]-dut;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Text Box 4">
            <a:extLst>
              <a:ext uri="{FF2B5EF4-FFF2-40B4-BE49-F238E27FC236}">
                <a16:creationId xmlns:a16="http://schemas.microsoft.com/office/drawing/2014/main" id="{4024632A-A4EA-4FFA-8949-F0DAE2F653A0}"/>
              </a:ext>
            </a:extLst>
          </p:cNvPr>
          <p:cNvSpPr txBox="1">
            <a:spLocks noChangeArrowheads="1"/>
          </p:cNvSpPr>
          <p:nvPr/>
        </p:nvSpPr>
        <p:spPr bwMode="auto">
          <a:xfrm>
            <a:off x="2133600" y="990601"/>
            <a:ext cx="80772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tag=(ei==li)?'*':' ';</a:t>
            </a:r>
          </a:p>
          <a:p>
            <a:pPr algn="just">
              <a:spcBef>
                <a:spcPct val="50000"/>
              </a:spcBef>
            </a:pPr>
            <a:r>
              <a:rPr lang="en-US" altLang="zh-CN" sz="2000" b="1"/>
              <a:t>   printf("%c,%c,%d,%d,%d,%c\n",</a:t>
            </a:r>
          </a:p>
          <a:p>
            <a:pPr algn="just">
              <a:spcBef>
                <a:spcPct val="50000"/>
              </a:spcBef>
            </a:pPr>
            <a:r>
              <a:rPr lang="en-US" altLang="zh-CN" sz="2000" b="1"/>
              <a:t>G.vertex[j].data,G.vertex[k].data,dut,ei,li,tag);  /*</a:t>
            </a:r>
            <a:r>
              <a:rPr lang="zh-CN" altLang="en-US" sz="2000" b="1"/>
              <a:t>输出关键活动*</a:t>
            </a:r>
            <a:r>
              <a:rPr lang="en-US" altLang="zh-CN" sz="2000" b="1"/>
              <a:t>/</a:t>
            </a:r>
          </a:p>
          <a:p>
            <a:pPr algn="just">
              <a:spcBef>
                <a:spcPct val="50000"/>
              </a:spcBef>
            </a:pPr>
            <a:r>
              <a:rPr lang="en-US" altLang="zh-CN" sz="2000" b="1"/>
              <a:t>	          p=p-&gt;nextarc;</a:t>
            </a:r>
          </a:p>
          <a:p>
            <a:pPr algn="just">
              <a:spcBef>
                <a:spcPct val="50000"/>
              </a:spcBef>
            </a:pPr>
            <a:r>
              <a:rPr lang="en-US" altLang="zh-CN" sz="2000" b="1"/>
              <a:t>	        } /*while*/</a:t>
            </a:r>
          </a:p>
          <a:p>
            <a:pPr algn="just">
              <a:spcBef>
                <a:spcPct val="50000"/>
              </a:spcBef>
            </a:pPr>
            <a:r>
              <a:rPr lang="en-US" altLang="zh-CN" sz="2000" b="1"/>
              <a:t>	   } /* for */</a:t>
            </a:r>
          </a:p>
          <a:p>
            <a:pPr algn="just">
              <a:spcBef>
                <a:spcPct val="50000"/>
              </a:spcBef>
            </a:pPr>
            <a:r>
              <a:rPr lang="en-US" altLang="zh-CN" sz="2000" b="1"/>
              <a:t>return(Ok);</a:t>
            </a:r>
          </a:p>
          <a:p>
            <a:pPr>
              <a:spcBef>
                <a:spcPct val="50000"/>
              </a:spcBef>
            </a:pPr>
            <a:r>
              <a:rPr lang="en-US" altLang="zh-CN" sz="2000" b="1"/>
              <a:t>} /*CriticalPath*/ </a:t>
            </a:r>
          </a:p>
        </p:txBody>
      </p:sp>
      <p:sp>
        <p:nvSpPr>
          <p:cNvPr id="106501" name="Text Box 5">
            <a:extLst>
              <a:ext uri="{FF2B5EF4-FFF2-40B4-BE49-F238E27FC236}">
                <a16:creationId xmlns:a16="http://schemas.microsoft.com/office/drawing/2014/main" id="{C3678B93-4908-46A1-801B-2CB5140D6B3A}"/>
              </a:ext>
            </a:extLst>
          </p:cNvPr>
          <p:cNvSpPr txBox="1">
            <a:spLocks noChangeArrowheads="1"/>
          </p:cNvSpPr>
          <p:nvPr/>
        </p:nvSpPr>
        <p:spPr bwMode="auto">
          <a:xfrm>
            <a:off x="2057400" y="49530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该算法的时间复杂度为</a:t>
            </a:r>
            <a:r>
              <a:rPr lang="en-US" altLang="zh-CN" sz="2800" b="1"/>
              <a:t>O(n+e) </a:t>
            </a:r>
            <a:r>
              <a:rPr lang="zh-CN" altLang="en-US" sz="2800" b="1"/>
              <a:t>。用该算法求</a:t>
            </a:r>
            <a:r>
              <a:rPr lang="en-US" altLang="zh-CN" sz="2800" b="1"/>
              <a:t>p179</a:t>
            </a:r>
            <a:r>
              <a:rPr lang="zh-CN" altLang="en-US" sz="2800" b="1"/>
              <a:t>的图</a:t>
            </a:r>
            <a:r>
              <a:rPr lang="en-US" altLang="zh-CN" sz="2800" b="1"/>
              <a:t>7.24</a:t>
            </a:r>
            <a:r>
              <a:rPr lang="zh-CN" altLang="en-US" sz="2800" b="1"/>
              <a:t>中</a:t>
            </a:r>
            <a:r>
              <a:rPr lang="en-US" altLang="zh-CN" sz="2800" b="1"/>
              <a:t>AOE-</a:t>
            </a:r>
            <a:r>
              <a:rPr lang="zh-CN" altLang="en-US" sz="2800" b="1"/>
              <a:t>网的关键路径，结果如</a:t>
            </a:r>
            <a:r>
              <a:rPr lang="en-US" altLang="zh-CN" sz="2800" b="1"/>
              <a:t>p181</a:t>
            </a:r>
            <a:r>
              <a:rPr lang="zh-CN" altLang="en-US" sz="2800" b="1"/>
              <a:t>的图</a:t>
            </a:r>
            <a:r>
              <a:rPr lang="en-US" altLang="zh-CN" sz="2800" b="1"/>
              <a:t>7.25</a:t>
            </a:r>
            <a:r>
              <a:rPr lang="zh-CN" altLang="en-US" sz="2800" b="1"/>
              <a:t>。</a:t>
            </a:r>
          </a:p>
        </p:txBody>
      </p:sp>
      <p:sp>
        <p:nvSpPr>
          <p:cNvPr id="106503" name="AutoShape 7">
            <a:hlinkClick r:id="" action="ppaction://hlinkshowjump?jump=firstslide" highlightClick="1"/>
            <a:extLst>
              <a:ext uri="{FF2B5EF4-FFF2-40B4-BE49-F238E27FC236}">
                <a16:creationId xmlns:a16="http://schemas.microsoft.com/office/drawing/2014/main" id="{CE0A79F8-7E24-43E3-B8C7-59B5E75009E2}"/>
              </a:ext>
            </a:extLst>
          </p:cNvPr>
          <p:cNvSpPr>
            <a:spLocks noChangeArrowheads="1"/>
          </p:cNvSpPr>
          <p:nvPr/>
        </p:nvSpPr>
        <p:spPr bwMode="auto">
          <a:xfrm>
            <a:off x="8543926" y="5949950"/>
            <a:ext cx="1439863"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返回本章目录</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a:extLst>
              <a:ext uri="{FF2B5EF4-FFF2-40B4-BE49-F238E27FC236}">
                <a16:creationId xmlns:a16="http://schemas.microsoft.com/office/drawing/2014/main" id="{53638756-0F63-45BC-8BFF-1A604AD4D937}"/>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7.4.3 </a:t>
            </a:r>
            <a:r>
              <a:rPr lang="zh-CN" altLang="en-US" sz="2800" b="1"/>
              <a:t>最短路径 </a:t>
            </a:r>
          </a:p>
        </p:txBody>
      </p:sp>
      <p:sp>
        <p:nvSpPr>
          <p:cNvPr id="107523" name="Text Box 3">
            <a:extLst>
              <a:ext uri="{FF2B5EF4-FFF2-40B4-BE49-F238E27FC236}">
                <a16:creationId xmlns:a16="http://schemas.microsoft.com/office/drawing/2014/main" id="{3EC22B5E-0222-420E-9D38-7839DAC5E9EB}"/>
              </a:ext>
            </a:extLst>
          </p:cNvPr>
          <p:cNvSpPr txBox="1">
            <a:spLocks noChangeArrowheads="1"/>
          </p:cNvSpPr>
          <p:nvPr/>
        </p:nvSpPr>
        <p:spPr bwMode="auto">
          <a:xfrm>
            <a:off x="2133600" y="16002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求某一顶点到其它各顶点的最短路径</a:t>
            </a:r>
          </a:p>
        </p:txBody>
      </p:sp>
      <p:sp>
        <p:nvSpPr>
          <p:cNvPr id="107524" name="Text Box 4">
            <a:extLst>
              <a:ext uri="{FF2B5EF4-FFF2-40B4-BE49-F238E27FC236}">
                <a16:creationId xmlns:a16="http://schemas.microsoft.com/office/drawing/2014/main" id="{5B6BE56D-A946-493B-A373-0EE23D7A9A7A}"/>
              </a:ext>
            </a:extLst>
          </p:cNvPr>
          <p:cNvSpPr txBox="1">
            <a:spLocks noChangeArrowheads="1"/>
          </p:cNvSpPr>
          <p:nvPr/>
        </p:nvSpPr>
        <p:spPr bwMode="auto">
          <a:xfrm>
            <a:off x="2057400" y="21336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设有</a:t>
            </a:r>
            <a:r>
              <a:rPr lang="zh-CN" altLang="en-US" sz="2800" b="1">
                <a:latin typeface="宋体" panose="02010600030101010101" pitchFamily="2" charset="-122"/>
              </a:rPr>
              <a:t>带权的有向图</a:t>
            </a:r>
            <a:r>
              <a:rPr lang="en-US" altLang="zh-CN" sz="2800" b="1"/>
              <a:t>D=</a:t>
            </a:r>
            <a:r>
              <a:rPr lang="en-US" altLang="zh-CN" sz="2800" b="1">
                <a:latin typeface="宋体" panose="02010600030101010101" pitchFamily="2" charset="-122"/>
              </a:rPr>
              <a:t>(</a:t>
            </a:r>
            <a:r>
              <a:rPr lang="en-US" altLang="zh-CN" sz="2800" b="1"/>
              <a:t>V,{E}</a:t>
            </a:r>
            <a:r>
              <a:rPr lang="en-US" altLang="zh-CN" sz="2800" b="1">
                <a:latin typeface="宋体" panose="02010600030101010101" pitchFamily="2" charset="-122"/>
              </a:rPr>
              <a:t>)</a:t>
            </a:r>
            <a:r>
              <a:rPr lang="zh-CN" altLang="en-US" sz="2800" b="1">
                <a:latin typeface="宋体" panose="02010600030101010101" pitchFamily="2" charset="-122"/>
              </a:rPr>
              <a:t>，</a:t>
            </a:r>
            <a:r>
              <a:rPr lang="en-US" altLang="zh-CN" sz="2800" b="1"/>
              <a:t>D</a:t>
            </a:r>
            <a:r>
              <a:rPr lang="zh-CN" altLang="en-US" sz="2800" b="1">
                <a:latin typeface="宋体" panose="02010600030101010101" pitchFamily="2" charset="-122"/>
              </a:rPr>
              <a:t>中的边权为</a:t>
            </a:r>
            <a:r>
              <a:rPr lang="zh-CN" altLang="en-US" sz="2800" b="1"/>
              <a:t> </a:t>
            </a:r>
            <a:r>
              <a:rPr lang="en-US" altLang="zh-CN" sz="2800" b="1"/>
              <a:t>W</a:t>
            </a:r>
            <a:r>
              <a:rPr lang="en-US" altLang="zh-CN" sz="2800" b="1">
                <a:latin typeface="宋体" panose="02010600030101010101" pitchFamily="2" charset="-122"/>
              </a:rPr>
              <a:t>(</a:t>
            </a:r>
            <a:r>
              <a:rPr lang="en-US" altLang="zh-CN" sz="2800" b="1"/>
              <a:t>e</a:t>
            </a:r>
            <a:r>
              <a:rPr lang="en-US" altLang="zh-CN" sz="2800" b="1">
                <a:latin typeface="宋体" panose="02010600030101010101" pitchFamily="2" charset="-122"/>
              </a:rPr>
              <a:t>)</a:t>
            </a:r>
            <a:r>
              <a:rPr lang="zh-CN" altLang="en-US" sz="2800" b="1">
                <a:latin typeface="宋体" panose="02010600030101010101" pitchFamily="2" charset="-122"/>
              </a:rPr>
              <a:t>。已知源点为</a:t>
            </a:r>
            <a:r>
              <a:rPr lang="en-US" altLang="zh-CN" sz="2800" b="1"/>
              <a:t>v</a:t>
            </a:r>
            <a:r>
              <a:rPr lang="en-US" altLang="zh-CN" sz="2800" b="1" baseline="-30000"/>
              <a:t>0</a:t>
            </a:r>
            <a:r>
              <a:rPr lang="zh-CN" altLang="en-US" sz="2800" b="1">
                <a:latin typeface="宋体" panose="02010600030101010101" pitchFamily="2" charset="-122"/>
              </a:rPr>
              <a:t>，求</a:t>
            </a:r>
            <a:r>
              <a:rPr lang="en-US" altLang="zh-CN" sz="2800" b="1"/>
              <a:t>v</a:t>
            </a:r>
            <a:r>
              <a:rPr lang="en-US" altLang="zh-CN" sz="2800" b="1" baseline="-30000"/>
              <a:t>0</a:t>
            </a:r>
            <a:r>
              <a:rPr lang="zh-CN" altLang="en-US" sz="2800" b="1">
                <a:latin typeface="宋体" panose="02010600030101010101" pitchFamily="2" charset="-122"/>
              </a:rPr>
              <a:t>到其它各顶点的最短路径。</a:t>
            </a:r>
            <a:r>
              <a:rPr lang="zh-CN" altLang="en-US" sz="2800" b="1"/>
              <a:t> </a:t>
            </a:r>
          </a:p>
        </p:txBody>
      </p:sp>
      <p:sp>
        <p:nvSpPr>
          <p:cNvPr id="107525" name="Text Box 5">
            <a:extLst>
              <a:ext uri="{FF2B5EF4-FFF2-40B4-BE49-F238E27FC236}">
                <a16:creationId xmlns:a16="http://schemas.microsoft.com/office/drawing/2014/main" id="{4D6E88B5-81D1-4BAF-9268-FD12B77371EF}"/>
              </a:ext>
            </a:extLst>
          </p:cNvPr>
          <p:cNvSpPr txBox="1">
            <a:spLocks noChangeArrowheads="1"/>
          </p:cNvSpPr>
          <p:nvPr/>
        </p:nvSpPr>
        <p:spPr bwMode="auto">
          <a:xfrm>
            <a:off x="2057400" y="35814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168E27"/>
                </a:solidFill>
              </a:rPr>
              <a:t>如</a:t>
            </a:r>
            <a:r>
              <a:rPr lang="en-US" altLang="zh-CN" sz="2800" b="1">
                <a:solidFill>
                  <a:srgbClr val="168E27"/>
                </a:solidFill>
              </a:rPr>
              <a:t>p184</a:t>
            </a:r>
            <a:r>
              <a:rPr lang="zh-CN" altLang="en-US" sz="2800" b="1">
                <a:solidFill>
                  <a:srgbClr val="168E27"/>
                </a:solidFill>
              </a:rPr>
              <a:t>的图</a:t>
            </a:r>
            <a:r>
              <a:rPr lang="en-US" altLang="zh-CN" sz="2800" b="1">
                <a:solidFill>
                  <a:srgbClr val="168E27"/>
                </a:solidFill>
              </a:rPr>
              <a:t>7.26</a:t>
            </a:r>
            <a:r>
              <a:rPr lang="zh-CN" altLang="en-US" sz="2800" b="1">
                <a:solidFill>
                  <a:srgbClr val="168E27"/>
                </a:solidFill>
              </a:rPr>
              <a:t>所示的带权有向图，其源点</a:t>
            </a:r>
            <a:r>
              <a:rPr lang="en-US" altLang="zh-CN" sz="2800" b="1">
                <a:solidFill>
                  <a:srgbClr val="168E27"/>
                </a:solidFill>
              </a:rPr>
              <a:t>v</a:t>
            </a:r>
            <a:r>
              <a:rPr lang="en-US" altLang="zh-CN" sz="2800" b="1" baseline="-30000">
                <a:solidFill>
                  <a:srgbClr val="168E27"/>
                </a:solidFill>
              </a:rPr>
              <a:t>0</a:t>
            </a:r>
            <a:r>
              <a:rPr lang="zh-CN" altLang="en-US" sz="2800" b="1">
                <a:solidFill>
                  <a:srgbClr val="168E27"/>
                </a:solidFill>
              </a:rPr>
              <a:t>到其它各顶点的最短路径如</a:t>
            </a:r>
            <a:r>
              <a:rPr lang="en-US" altLang="zh-CN" sz="2800" b="1">
                <a:solidFill>
                  <a:srgbClr val="168E27"/>
                </a:solidFill>
              </a:rPr>
              <a:t>p184</a:t>
            </a:r>
            <a:r>
              <a:rPr lang="zh-CN" altLang="en-US" sz="2800" b="1">
                <a:solidFill>
                  <a:srgbClr val="168E27"/>
                </a:solidFill>
              </a:rPr>
              <a:t>的表</a:t>
            </a:r>
            <a:r>
              <a:rPr lang="en-US" altLang="zh-CN" sz="2800" b="1">
                <a:solidFill>
                  <a:srgbClr val="168E27"/>
                </a:solidFill>
              </a:rPr>
              <a:t>7</a:t>
            </a:r>
            <a:r>
              <a:rPr lang="zh-CN" altLang="en-US" sz="2800" b="1">
                <a:solidFill>
                  <a:srgbClr val="168E27"/>
                </a:solidFill>
              </a:rPr>
              <a:t>－</a:t>
            </a:r>
            <a:r>
              <a:rPr lang="en-US" altLang="zh-CN" sz="2800" b="1">
                <a:solidFill>
                  <a:srgbClr val="168E27"/>
                </a:solidFill>
              </a:rPr>
              <a:t>3</a:t>
            </a:r>
            <a:r>
              <a:rPr lang="zh-CN" altLang="en-US" sz="2800" b="1">
                <a:solidFill>
                  <a:srgbClr val="168E27"/>
                </a:solidFill>
              </a:rPr>
              <a:t>所示。</a:t>
            </a:r>
            <a:endParaRPr lang="zh-CN" altLang="en-US" sz="2800" b="1" baseline="-30000">
              <a:solidFill>
                <a:srgbClr val="168E27"/>
              </a:solidFill>
            </a:endParaRPr>
          </a:p>
        </p:txBody>
      </p:sp>
      <p:sp>
        <p:nvSpPr>
          <p:cNvPr id="107527" name="Text Box 7">
            <a:extLst>
              <a:ext uri="{FF2B5EF4-FFF2-40B4-BE49-F238E27FC236}">
                <a16:creationId xmlns:a16="http://schemas.microsoft.com/office/drawing/2014/main" id="{2D1B4CCD-0C6B-4C72-91F4-250C3598360A}"/>
              </a:ext>
            </a:extLst>
          </p:cNvPr>
          <p:cNvSpPr txBox="1">
            <a:spLocks noChangeArrowheads="1"/>
          </p:cNvSpPr>
          <p:nvPr/>
        </p:nvSpPr>
        <p:spPr bwMode="auto">
          <a:xfrm>
            <a:off x="1992313" y="333376"/>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7.4  </a:t>
            </a:r>
            <a:r>
              <a:rPr lang="zh-CN" altLang="en-US" sz="2800" b="1"/>
              <a:t>图的应用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a:extLst>
              <a:ext uri="{FF2B5EF4-FFF2-40B4-BE49-F238E27FC236}">
                <a16:creationId xmlns:a16="http://schemas.microsoft.com/office/drawing/2014/main" id="{C0FE0BC6-4779-4200-B981-814282907BF6}"/>
              </a:ext>
            </a:extLst>
          </p:cNvPr>
          <p:cNvSpPr txBox="1">
            <a:spLocks noChangeArrowheads="1"/>
          </p:cNvSpPr>
          <p:nvPr/>
        </p:nvSpPr>
        <p:spPr bwMode="auto">
          <a:xfrm>
            <a:off x="2133600" y="9144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168E27"/>
                </a:solidFill>
              </a:rPr>
              <a:t>用</a:t>
            </a:r>
            <a:r>
              <a:rPr lang="zh-CN" altLang="en-US" sz="2800" b="1">
                <a:solidFill>
                  <a:srgbClr val="168E27"/>
                </a:solidFill>
                <a:latin typeface="宋体" panose="02010600030101010101" pitchFamily="2" charset="-122"/>
              </a:rPr>
              <a:t>迪杰斯特拉（</a:t>
            </a:r>
            <a:r>
              <a:rPr lang="en-US" altLang="zh-CN" sz="2800" b="1">
                <a:solidFill>
                  <a:srgbClr val="168E27"/>
                </a:solidFill>
              </a:rPr>
              <a:t>Dijkstra</a:t>
            </a:r>
            <a:r>
              <a:rPr lang="zh-CN" altLang="en-US" sz="2800" b="1">
                <a:solidFill>
                  <a:srgbClr val="168E27"/>
                </a:solidFill>
                <a:latin typeface="宋体" panose="02010600030101010101" pitchFamily="2" charset="-122"/>
              </a:rPr>
              <a:t>）</a:t>
            </a:r>
            <a:r>
              <a:rPr lang="zh-CN" altLang="en-US" sz="2800" b="1">
                <a:solidFill>
                  <a:srgbClr val="168E27"/>
                </a:solidFill>
              </a:rPr>
              <a:t> 求最短路径算法</a:t>
            </a:r>
          </a:p>
        </p:txBody>
      </p:sp>
      <p:sp>
        <p:nvSpPr>
          <p:cNvPr id="108547" name="Text Box 3">
            <a:extLst>
              <a:ext uri="{FF2B5EF4-FFF2-40B4-BE49-F238E27FC236}">
                <a16:creationId xmlns:a16="http://schemas.microsoft.com/office/drawing/2014/main" id="{816DDB5A-4B2A-4A3C-9CA2-2AEB5FCE6FBB}"/>
              </a:ext>
            </a:extLst>
          </p:cNvPr>
          <p:cNvSpPr txBox="1">
            <a:spLocks noChangeArrowheads="1"/>
          </p:cNvSpPr>
          <p:nvPr/>
        </p:nvSpPr>
        <p:spPr bwMode="auto">
          <a:xfrm>
            <a:off x="2133600" y="15240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基本思想是：按</a:t>
            </a:r>
            <a:r>
              <a:rPr lang="zh-CN" altLang="en-US" sz="2800" b="1">
                <a:latin typeface="宋体" panose="02010600030101010101" pitchFamily="2" charset="-122"/>
              </a:rPr>
              <a:t>路径长度递增的顺序，逐个产生各最短路径。</a:t>
            </a:r>
            <a:r>
              <a:rPr lang="zh-CN" altLang="en-US" sz="2800" b="1"/>
              <a:t> </a:t>
            </a:r>
          </a:p>
        </p:txBody>
      </p:sp>
      <p:sp>
        <p:nvSpPr>
          <p:cNvPr id="108548" name="Text Box 4">
            <a:extLst>
              <a:ext uri="{FF2B5EF4-FFF2-40B4-BE49-F238E27FC236}">
                <a16:creationId xmlns:a16="http://schemas.microsoft.com/office/drawing/2014/main" id="{C3A5ABEB-9A92-4B2B-BA1A-B74E3337C294}"/>
              </a:ext>
            </a:extLst>
          </p:cNvPr>
          <p:cNvSpPr txBox="1">
            <a:spLocks noChangeArrowheads="1"/>
          </p:cNvSpPr>
          <p:nvPr/>
        </p:nvSpPr>
        <p:spPr bwMode="auto">
          <a:xfrm>
            <a:off x="2133600" y="2667001"/>
            <a:ext cx="822960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首先引进辅助向量</a:t>
            </a:r>
            <a:r>
              <a:rPr lang="en-US" altLang="zh-CN" sz="2800" b="1"/>
              <a:t>dist[ ]</a:t>
            </a:r>
            <a:r>
              <a:rPr lang="zh-CN" altLang="en-US" sz="2800" b="1"/>
              <a:t>，它的每一个分量</a:t>
            </a:r>
            <a:r>
              <a:rPr lang="en-US" altLang="zh-CN" sz="2800" b="1"/>
              <a:t>dist[i]</a:t>
            </a:r>
            <a:r>
              <a:rPr lang="zh-CN" altLang="en-US" sz="2800" b="1"/>
              <a:t>表示已经找到的且从开始点</a:t>
            </a:r>
            <a:r>
              <a:rPr lang="en-US" altLang="zh-CN" sz="2800" b="1"/>
              <a:t>v</a:t>
            </a:r>
            <a:r>
              <a:rPr lang="en-US" altLang="zh-CN" sz="2800" b="1" baseline="-30000"/>
              <a:t>0</a:t>
            </a:r>
            <a:r>
              <a:rPr lang="zh-CN" altLang="en-US" sz="2800" b="1"/>
              <a:t>到每一个终点</a:t>
            </a:r>
            <a:r>
              <a:rPr lang="en-US" altLang="zh-CN" sz="2800" b="1"/>
              <a:t>v</a:t>
            </a:r>
            <a:r>
              <a:rPr lang="en-US" altLang="zh-CN" sz="2800" b="1" baseline="-30000"/>
              <a:t>i</a:t>
            </a:r>
            <a:r>
              <a:rPr lang="zh-CN" altLang="en-US" sz="2800" b="1"/>
              <a:t>的</a:t>
            </a:r>
            <a:r>
              <a:rPr lang="zh-CN" altLang="en-US" sz="2800" b="1">
                <a:solidFill>
                  <a:srgbClr val="168E27"/>
                </a:solidFill>
              </a:rPr>
              <a:t>当前最短路径</a:t>
            </a:r>
            <a:r>
              <a:rPr lang="zh-CN" altLang="en-US" sz="2800" b="1"/>
              <a:t>的长度。它的初态为：如果从</a:t>
            </a:r>
            <a:r>
              <a:rPr lang="en-US" altLang="zh-CN" sz="2800" b="1"/>
              <a:t>v</a:t>
            </a:r>
            <a:r>
              <a:rPr lang="en-US" altLang="zh-CN" sz="2800" b="1" baseline="-30000"/>
              <a:t>0</a:t>
            </a:r>
            <a:r>
              <a:rPr lang="zh-CN" altLang="en-US" sz="2800" b="1"/>
              <a:t>到</a:t>
            </a:r>
            <a:r>
              <a:rPr lang="en-US" altLang="zh-CN" sz="2800" b="1"/>
              <a:t>v</a:t>
            </a:r>
            <a:r>
              <a:rPr lang="en-US" altLang="zh-CN" sz="2800" b="1" baseline="-30000"/>
              <a:t>i</a:t>
            </a:r>
            <a:r>
              <a:rPr lang="zh-CN" altLang="en-US" sz="2800" b="1"/>
              <a:t>有弧，则</a:t>
            </a:r>
            <a:r>
              <a:rPr lang="en-US" altLang="zh-CN" sz="2800" b="1"/>
              <a:t>dist[i]</a:t>
            </a:r>
            <a:r>
              <a:rPr lang="zh-CN" altLang="en-US" sz="2800" b="1"/>
              <a:t>为弧的权值；否则</a:t>
            </a:r>
            <a:r>
              <a:rPr lang="en-US" altLang="zh-CN" sz="2800" b="1"/>
              <a:t>dist[i]</a:t>
            </a:r>
            <a:r>
              <a:rPr lang="zh-CN" altLang="en-US" sz="2800" b="1"/>
              <a:t>为∞。其中，长度为</a:t>
            </a:r>
          </a:p>
          <a:p>
            <a:pPr algn="ctr">
              <a:spcBef>
                <a:spcPct val="50000"/>
              </a:spcBef>
            </a:pPr>
            <a:r>
              <a:rPr lang="en-US" altLang="zh-CN" sz="2800" b="1">
                <a:solidFill>
                  <a:srgbClr val="168E27"/>
                </a:solidFill>
              </a:rPr>
              <a:t>dist[j]=Min{dist[i] | v</a:t>
            </a:r>
            <a:r>
              <a:rPr lang="en-US" altLang="zh-CN" sz="2800" b="1" baseline="-30000">
                <a:solidFill>
                  <a:srgbClr val="168E27"/>
                </a:solidFill>
              </a:rPr>
              <a:t>i</a:t>
            </a:r>
            <a:r>
              <a:rPr lang="en-US" altLang="zh-CN" sz="2800" b="1">
                <a:solidFill>
                  <a:srgbClr val="168E27"/>
                </a:solidFill>
              </a:rPr>
              <a:t>∈V}</a:t>
            </a:r>
            <a:r>
              <a:rPr lang="en-US" altLang="zh-CN" sz="2800" b="1"/>
              <a:t>  </a:t>
            </a:r>
          </a:p>
          <a:p>
            <a:pPr>
              <a:spcBef>
                <a:spcPct val="50000"/>
              </a:spcBef>
            </a:pPr>
            <a:r>
              <a:rPr lang="zh-CN" altLang="en-US" sz="2800" b="1">
                <a:latin typeface="宋体" panose="02010600030101010101" pitchFamily="2" charset="-122"/>
              </a:rPr>
              <a:t>的路径是从</a:t>
            </a:r>
            <a:r>
              <a:rPr lang="en-US" altLang="zh-CN" sz="2800" b="1"/>
              <a:t>v</a:t>
            </a:r>
            <a:r>
              <a:rPr lang="en-US" altLang="zh-CN" sz="2800" b="1" baseline="-30000"/>
              <a:t>0</a:t>
            </a:r>
            <a:r>
              <a:rPr lang="zh-CN" altLang="en-US" sz="2800" b="1">
                <a:latin typeface="宋体" panose="02010600030101010101" pitchFamily="2" charset="-122"/>
              </a:rPr>
              <a:t>出发的长度最短的一条最短路径，此路径为（</a:t>
            </a:r>
            <a:r>
              <a:rPr lang="en-US" altLang="zh-CN" sz="2800" b="1"/>
              <a:t>v</a:t>
            </a:r>
            <a:r>
              <a:rPr lang="en-US" altLang="zh-CN" sz="2800" b="1" baseline="-30000"/>
              <a:t>0</a:t>
            </a:r>
            <a:r>
              <a:rPr lang="zh-CN" altLang="en-US" sz="2800" b="1">
                <a:latin typeface="宋体" panose="02010600030101010101" pitchFamily="2" charset="-122"/>
              </a:rPr>
              <a:t>，</a:t>
            </a:r>
            <a:r>
              <a:rPr lang="en-US" altLang="zh-CN" sz="2800" b="1"/>
              <a:t>v</a:t>
            </a:r>
            <a:r>
              <a:rPr lang="en-US" altLang="zh-CN" sz="2800" b="1" baseline="-30000"/>
              <a:t>j</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a:extLst>
              <a:ext uri="{FF2B5EF4-FFF2-40B4-BE49-F238E27FC236}">
                <a16:creationId xmlns:a16="http://schemas.microsoft.com/office/drawing/2014/main" id="{83972D83-D045-4336-A8CC-59F18D7F962A}"/>
              </a:ext>
            </a:extLst>
          </p:cNvPr>
          <p:cNvSpPr txBox="1">
            <a:spLocks noChangeArrowheads="1"/>
          </p:cNvSpPr>
          <p:nvPr/>
        </p:nvSpPr>
        <p:spPr bwMode="auto">
          <a:xfrm>
            <a:off x="2057400" y="990600"/>
            <a:ext cx="8382000" cy="457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当我们按</a:t>
            </a:r>
            <a:r>
              <a:rPr lang="zh-CN" altLang="en-US" sz="2800" b="1">
                <a:solidFill>
                  <a:srgbClr val="168E27"/>
                </a:solidFill>
              </a:rPr>
              <a:t>长度递增</a:t>
            </a:r>
            <a:r>
              <a:rPr lang="zh-CN" altLang="en-US" sz="2800" b="1"/>
              <a:t>的顺序来产生各个最短路径时，设</a:t>
            </a:r>
            <a:r>
              <a:rPr lang="en-US" altLang="zh-CN" sz="2800" b="1"/>
              <a:t>S</a:t>
            </a:r>
            <a:r>
              <a:rPr lang="zh-CN" altLang="en-US" sz="2800" b="1"/>
              <a:t>为已经求得的最短路径的终点集合。我们可以证明：下一条最短路径或者是弧（</a:t>
            </a:r>
            <a:r>
              <a:rPr lang="en-US" altLang="zh-CN" sz="2800" b="1"/>
              <a:t>v</a:t>
            </a:r>
            <a:r>
              <a:rPr lang="en-US" altLang="zh-CN" sz="2800" b="1" baseline="-30000"/>
              <a:t>0</a:t>
            </a:r>
            <a:r>
              <a:rPr lang="zh-CN" altLang="en-US" sz="2800" b="1"/>
              <a:t>，</a:t>
            </a:r>
            <a:r>
              <a:rPr lang="en-US" altLang="zh-CN" sz="2800" b="1"/>
              <a:t>v</a:t>
            </a:r>
            <a:r>
              <a:rPr lang="en-US" altLang="zh-CN" sz="2800" b="1" baseline="-30000"/>
              <a:t>x</a:t>
            </a:r>
            <a:r>
              <a:rPr lang="zh-CN" altLang="en-US" sz="2800" b="1"/>
              <a:t>），或者是中间经过</a:t>
            </a:r>
            <a:r>
              <a:rPr lang="en-US" altLang="zh-CN" sz="2800" b="1"/>
              <a:t>S</a:t>
            </a:r>
            <a:r>
              <a:rPr lang="zh-CN" altLang="en-US" sz="2800" b="1"/>
              <a:t>中的某些顶点，而后到达</a:t>
            </a:r>
            <a:r>
              <a:rPr lang="en-US" altLang="zh-CN" sz="2800" b="1"/>
              <a:t>v</a:t>
            </a:r>
            <a:r>
              <a:rPr lang="en-US" altLang="zh-CN" sz="2800" b="1" baseline="-30000"/>
              <a:t>x</a:t>
            </a:r>
            <a:r>
              <a:rPr lang="zh-CN" altLang="en-US" sz="2800" b="1"/>
              <a:t>的路径。</a:t>
            </a:r>
          </a:p>
          <a:p>
            <a:pPr>
              <a:spcBef>
                <a:spcPct val="50000"/>
              </a:spcBef>
            </a:pPr>
            <a:r>
              <a:rPr lang="zh-CN" altLang="en-US" sz="2800" b="1"/>
              <a:t>    一般情况下，下一条长度最短的最短路径的长度必是</a:t>
            </a:r>
          </a:p>
          <a:p>
            <a:pPr>
              <a:spcBef>
                <a:spcPct val="50000"/>
              </a:spcBef>
            </a:pPr>
            <a:r>
              <a:rPr lang="en-US" altLang="zh-CN" sz="2800" b="1"/>
              <a:t>dist[j]=Min{dist[i] | v</a:t>
            </a:r>
            <a:r>
              <a:rPr lang="en-US" altLang="zh-CN" sz="2800" b="1" baseline="-30000"/>
              <a:t>i</a:t>
            </a:r>
            <a:r>
              <a:rPr lang="en-US" altLang="zh-CN" sz="2800" b="1">
                <a:latin typeface="宋体" panose="02010600030101010101" pitchFamily="2" charset="-122"/>
              </a:rPr>
              <a:t>∈</a:t>
            </a:r>
            <a:r>
              <a:rPr lang="en-US" altLang="zh-CN" sz="2800" b="1"/>
              <a:t>V</a:t>
            </a:r>
            <a:r>
              <a:rPr lang="zh-CN" altLang="en-US" sz="2800" b="1">
                <a:latin typeface="宋体" panose="02010600030101010101" pitchFamily="2" charset="-122"/>
              </a:rPr>
              <a:t>－</a:t>
            </a:r>
            <a:r>
              <a:rPr lang="en-US" altLang="zh-CN" sz="2800" b="1"/>
              <a:t>S} </a:t>
            </a:r>
          </a:p>
          <a:p>
            <a:pPr>
              <a:spcBef>
                <a:spcPct val="50000"/>
              </a:spcBef>
            </a:pPr>
            <a:r>
              <a:rPr lang="zh-CN" altLang="en-US" sz="2800" b="1">
                <a:latin typeface="宋体" panose="02010600030101010101" pitchFamily="2" charset="-122"/>
              </a:rPr>
              <a:t>其中，</a:t>
            </a:r>
            <a:r>
              <a:rPr lang="en-US" altLang="zh-CN" sz="2800" b="1"/>
              <a:t>dist[i]</a:t>
            </a:r>
            <a:r>
              <a:rPr lang="zh-CN" altLang="en-US" sz="2800" b="1">
                <a:latin typeface="宋体" panose="02010600030101010101" pitchFamily="2" charset="-122"/>
              </a:rPr>
              <a:t>或者是弧（</a:t>
            </a:r>
            <a:r>
              <a:rPr lang="en-US" altLang="zh-CN" sz="2800" b="1"/>
              <a:t>v</a:t>
            </a:r>
            <a:r>
              <a:rPr lang="en-US" altLang="zh-CN" sz="2800" b="1" baseline="-30000"/>
              <a:t>0</a:t>
            </a:r>
            <a:r>
              <a:rPr lang="zh-CN" altLang="en-US" sz="2800" b="1">
                <a:latin typeface="宋体" panose="02010600030101010101" pitchFamily="2" charset="-122"/>
              </a:rPr>
              <a:t>，</a:t>
            </a:r>
            <a:r>
              <a:rPr lang="en-US" altLang="zh-CN" sz="2800" b="1"/>
              <a:t>v</a:t>
            </a:r>
            <a:r>
              <a:rPr lang="en-US" altLang="zh-CN" sz="2800" b="1" baseline="-30000"/>
              <a:t>i</a:t>
            </a:r>
            <a:r>
              <a:rPr lang="zh-CN" altLang="en-US" sz="2800" b="1">
                <a:latin typeface="宋体" panose="02010600030101010101" pitchFamily="2" charset="-122"/>
              </a:rPr>
              <a:t>）上的权值，或者是</a:t>
            </a:r>
            <a:r>
              <a:rPr lang="en-US" altLang="zh-CN" sz="2800" b="1"/>
              <a:t>dist[k]</a:t>
            </a:r>
            <a:r>
              <a:rPr lang="zh-CN" altLang="en-US" sz="2800" b="1">
                <a:latin typeface="宋体" panose="02010600030101010101" pitchFamily="2" charset="-122"/>
              </a:rPr>
              <a:t>（</a:t>
            </a:r>
            <a:r>
              <a:rPr lang="en-US" altLang="zh-CN" sz="2800" b="1"/>
              <a:t>v</a:t>
            </a:r>
            <a:r>
              <a:rPr lang="en-US" altLang="zh-CN" sz="2800" b="1" baseline="-30000"/>
              <a:t>k</a:t>
            </a:r>
            <a:r>
              <a:rPr lang="en-US" altLang="zh-CN" sz="2800" b="1">
                <a:latin typeface="宋体" panose="02010600030101010101" pitchFamily="2" charset="-122"/>
              </a:rPr>
              <a:t>∈S</a:t>
            </a:r>
            <a:r>
              <a:rPr lang="zh-CN" altLang="en-US" sz="2800" b="1">
                <a:latin typeface="宋体" panose="02010600030101010101" pitchFamily="2" charset="-122"/>
              </a:rPr>
              <a:t>）和弧（</a:t>
            </a:r>
            <a:r>
              <a:rPr lang="en-US" altLang="zh-CN" sz="2800" b="1">
                <a:latin typeface="宋体" panose="02010600030101010101" pitchFamily="2" charset="-122"/>
              </a:rPr>
              <a:t>v</a:t>
            </a:r>
            <a:r>
              <a:rPr lang="en-US" altLang="zh-CN" sz="2800" b="1" baseline="-30000">
                <a:latin typeface="宋体" panose="02010600030101010101" pitchFamily="2" charset="-122"/>
              </a:rPr>
              <a:t>k</a:t>
            </a:r>
            <a:r>
              <a:rPr lang="zh-CN" altLang="en-US" sz="2800" b="1">
                <a:latin typeface="宋体" panose="02010600030101010101" pitchFamily="2" charset="-122"/>
              </a:rPr>
              <a:t>，</a:t>
            </a:r>
            <a:r>
              <a:rPr lang="en-US" altLang="zh-CN" sz="2800" b="1">
                <a:latin typeface="宋体" panose="02010600030101010101" pitchFamily="2" charset="-122"/>
              </a:rPr>
              <a:t>v</a:t>
            </a:r>
            <a:r>
              <a:rPr lang="en-US" altLang="zh-CN" sz="2800" b="1" baseline="-30000">
                <a:latin typeface="宋体" panose="02010600030101010101" pitchFamily="2" charset="-122"/>
              </a:rPr>
              <a:t>i</a:t>
            </a:r>
            <a:r>
              <a:rPr lang="zh-CN" altLang="en-US" sz="2800" b="1">
                <a:latin typeface="宋体" panose="02010600030101010101" pitchFamily="2" charset="-122"/>
              </a:rPr>
              <a:t>）上的权值之和。</a:t>
            </a:r>
            <a:r>
              <a:rPr lang="zh-CN" altLang="en-US" sz="2800" b="1"/>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a:extLst>
              <a:ext uri="{FF2B5EF4-FFF2-40B4-BE49-F238E27FC236}">
                <a16:creationId xmlns:a16="http://schemas.microsoft.com/office/drawing/2014/main" id="{058E3F87-8A68-4A05-95C8-BDC0F8F5F48B}"/>
              </a:ext>
            </a:extLst>
          </p:cNvPr>
          <p:cNvSpPr txBox="1">
            <a:spLocks noChangeArrowheads="1"/>
          </p:cNvSpPr>
          <p:nvPr/>
        </p:nvSpPr>
        <p:spPr bwMode="auto">
          <a:xfrm>
            <a:off x="2133600" y="1066800"/>
            <a:ext cx="8153400" cy="329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我们将图中的顶点分为两组：</a:t>
            </a:r>
          </a:p>
          <a:p>
            <a:pPr>
              <a:spcBef>
                <a:spcPct val="50000"/>
              </a:spcBef>
            </a:pPr>
            <a:r>
              <a:rPr lang="en-US" altLang="zh-CN" sz="2800" b="1"/>
              <a:t>S —</a:t>
            </a:r>
            <a:r>
              <a:rPr lang="zh-CN" altLang="en-US" sz="2800" b="1"/>
              <a:t>已求出的最短路径的终点集合</a:t>
            </a:r>
            <a:r>
              <a:rPr lang="en-US" altLang="zh-CN" sz="2800" b="1"/>
              <a:t>(</a:t>
            </a:r>
            <a:r>
              <a:rPr lang="zh-CN" altLang="en-US" sz="2800" b="1"/>
              <a:t>开始为</a:t>
            </a:r>
            <a:r>
              <a:rPr lang="en-US" altLang="zh-CN" sz="2800" b="1"/>
              <a:t>{v</a:t>
            </a:r>
            <a:r>
              <a:rPr lang="en-US" altLang="zh-CN" sz="2800" b="1" baseline="-30000"/>
              <a:t>0</a:t>
            </a:r>
            <a:r>
              <a:rPr lang="en-US" altLang="zh-CN" sz="2800" b="1"/>
              <a:t>})</a:t>
            </a:r>
            <a:r>
              <a:rPr lang="zh-CN" altLang="en-US" sz="2800" b="1"/>
              <a:t>。 </a:t>
            </a:r>
          </a:p>
          <a:p>
            <a:pPr>
              <a:spcBef>
                <a:spcPct val="50000"/>
              </a:spcBef>
            </a:pPr>
            <a:r>
              <a:rPr lang="en-US" altLang="zh-CN" sz="2800" b="1"/>
              <a:t>V-S —</a:t>
            </a:r>
            <a:r>
              <a:rPr lang="zh-CN" altLang="en-US" sz="2800" b="1"/>
              <a:t>尚未求出最短路径的顶点集合</a:t>
            </a:r>
            <a:r>
              <a:rPr lang="en-US" altLang="zh-CN" sz="2800" b="1"/>
              <a:t>(</a:t>
            </a:r>
            <a:r>
              <a:rPr lang="zh-CN" altLang="en-US" sz="2800" b="1"/>
              <a:t>开始为</a:t>
            </a:r>
            <a:r>
              <a:rPr lang="en-US" altLang="zh-CN" sz="2800" b="1"/>
              <a:t>V</a:t>
            </a:r>
            <a:r>
              <a:rPr lang="zh-CN" altLang="en-US" sz="2800" b="1"/>
              <a:t>－</a:t>
            </a:r>
            <a:r>
              <a:rPr lang="en-US" altLang="zh-CN" sz="2800" b="1"/>
              <a:t>{v</a:t>
            </a:r>
            <a:r>
              <a:rPr lang="en-US" altLang="zh-CN" sz="2800" b="1" baseline="-30000"/>
              <a:t>0</a:t>
            </a:r>
            <a:r>
              <a:rPr lang="en-US" altLang="zh-CN" sz="2800" b="1"/>
              <a:t>}</a:t>
            </a:r>
            <a:r>
              <a:rPr lang="zh-CN" altLang="en-US" sz="2800" b="1"/>
              <a:t>的全部结点</a:t>
            </a:r>
            <a:r>
              <a:rPr lang="en-US" altLang="zh-CN" sz="2800" b="1"/>
              <a:t>)</a:t>
            </a:r>
            <a:r>
              <a:rPr lang="zh-CN" altLang="en-US" sz="2800" b="1"/>
              <a:t>。</a:t>
            </a:r>
          </a:p>
          <a:p>
            <a:pPr>
              <a:spcBef>
                <a:spcPct val="50000"/>
              </a:spcBef>
            </a:pPr>
            <a:r>
              <a:rPr lang="zh-CN" altLang="en-US" sz="2800" b="1">
                <a:latin typeface="宋体" panose="02010600030101010101" pitchFamily="2" charset="-122"/>
              </a:rPr>
              <a:t>按最短路径长度的递增顺序逐个将第二组的顶点加入到第一组中。</a:t>
            </a:r>
            <a:r>
              <a:rPr lang="zh-CN" altLang="en-US" sz="2800" b="1"/>
              <a:t>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a:extLst>
              <a:ext uri="{FF2B5EF4-FFF2-40B4-BE49-F238E27FC236}">
                <a16:creationId xmlns:a16="http://schemas.microsoft.com/office/drawing/2014/main" id="{B2E6594D-35A4-4EE7-986A-84704C4402AD}"/>
              </a:ext>
            </a:extLst>
          </p:cNvPr>
          <p:cNvSpPr txBox="1">
            <a:spLocks noChangeArrowheads="1"/>
          </p:cNvSpPr>
          <p:nvPr/>
        </p:nvSpPr>
        <p:spPr bwMode="auto">
          <a:xfrm>
            <a:off x="2057400" y="9144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迪杰斯特拉算法的主要步骤：</a:t>
            </a:r>
          </a:p>
        </p:txBody>
      </p:sp>
      <p:sp>
        <p:nvSpPr>
          <p:cNvPr id="111619" name="Text Box 3">
            <a:extLst>
              <a:ext uri="{FF2B5EF4-FFF2-40B4-BE49-F238E27FC236}">
                <a16:creationId xmlns:a16="http://schemas.microsoft.com/office/drawing/2014/main" id="{EA3B3472-0301-4D2B-A495-7539B6AFBFEE}"/>
              </a:ext>
            </a:extLst>
          </p:cNvPr>
          <p:cNvSpPr txBox="1">
            <a:spLocks noChangeArrowheads="1"/>
          </p:cNvSpPr>
          <p:nvPr/>
        </p:nvSpPr>
        <p:spPr bwMode="auto">
          <a:xfrm>
            <a:off x="1981200" y="1524001"/>
            <a:ext cx="83820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a:t>
            </a:r>
            <a:r>
              <a:rPr lang="en-US" altLang="zh-CN" b="1"/>
              <a:t>1</a:t>
            </a:r>
            <a:r>
              <a:rPr lang="zh-CN" altLang="en-US" b="1"/>
              <a:t>）</a:t>
            </a:r>
            <a:r>
              <a:rPr lang="en-US" altLang="zh-CN" b="1"/>
              <a:t>g</a:t>
            </a:r>
            <a:r>
              <a:rPr lang="zh-CN" altLang="en-US" b="1"/>
              <a:t>为用邻接矩阵表示的带权图。</a:t>
            </a:r>
          </a:p>
          <a:p>
            <a:pPr>
              <a:spcBef>
                <a:spcPct val="50000"/>
              </a:spcBef>
            </a:pPr>
            <a:r>
              <a:rPr lang="zh-CN" altLang="en-US" b="1"/>
              <a:t>   </a:t>
            </a:r>
            <a:r>
              <a:rPr lang="en-US" altLang="zh-CN" b="1"/>
              <a:t>S←—{v</a:t>
            </a:r>
            <a:r>
              <a:rPr lang="en-US" altLang="zh-CN" b="1" baseline="-30000"/>
              <a:t>0</a:t>
            </a:r>
            <a:r>
              <a:rPr lang="en-US" altLang="zh-CN" b="1"/>
              <a:t>} </a:t>
            </a:r>
            <a:r>
              <a:rPr lang="zh-CN" altLang="en-US" b="1"/>
              <a:t>，</a:t>
            </a:r>
            <a:r>
              <a:rPr lang="en-US" altLang="zh-CN" b="1"/>
              <a:t>dist[i]= g.arcs[v</a:t>
            </a:r>
            <a:r>
              <a:rPr lang="en-US" altLang="zh-CN" b="1" baseline="-30000"/>
              <a:t>0</a:t>
            </a:r>
            <a:r>
              <a:rPr lang="en-US" altLang="zh-CN" b="1"/>
              <a:t>][v</a:t>
            </a:r>
            <a:r>
              <a:rPr lang="en-US" altLang="zh-CN" b="1" baseline="-30000"/>
              <a:t>i</a:t>
            </a:r>
            <a:r>
              <a:rPr lang="en-US" altLang="zh-CN" b="1"/>
              <a:t>]</a:t>
            </a:r>
            <a:r>
              <a:rPr lang="zh-CN" altLang="en-US" b="1"/>
              <a:t>；</a:t>
            </a:r>
          </a:p>
          <a:p>
            <a:pPr>
              <a:spcBef>
                <a:spcPct val="50000"/>
              </a:spcBef>
            </a:pPr>
            <a:r>
              <a:rPr lang="zh-CN" altLang="en-US" b="1">
                <a:latin typeface="宋体" panose="02010600030101010101" pitchFamily="2" charset="-122"/>
              </a:rPr>
              <a:t>将</a:t>
            </a:r>
            <a:r>
              <a:rPr lang="en-US" altLang="zh-CN" b="1"/>
              <a:t>v</a:t>
            </a:r>
            <a:r>
              <a:rPr lang="en-US" altLang="zh-CN" b="1" baseline="-30000"/>
              <a:t>0</a:t>
            </a:r>
            <a:r>
              <a:rPr lang="zh-CN" altLang="en-US" b="1">
                <a:latin typeface="宋体" panose="02010600030101010101" pitchFamily="2" charset="-122"/>
              </a:rPr>
              <a:t>到其余顶点的路径长度初始化为权值；</a:t>
            </a:r>
            <a:r>
              <a:rPr lang="zh-CN" altLang="en-US" b="1"/>
              <a:t> </a:t>
            </a:r>
          </a:p>
          <a:p>
            <a:pPr>
              <a:spcBef>
                <a:spcPct val="50000"/>
              </a:spcBef>
            </a:pPr>
            <a:r>
              <a:rPr lang="zh-CN" altLang="en-US" b="1"/>
              <a:t>（</a:t>
            </a:r>
            <a:r>
              <a:rPr lang="en-US" altLang="zh-CN" b="1"/>
              <a:t>2</a:t>
            </a:r>
            <a:r>
              <a:rPr lang="zh-CN" altLang="en-US" b="1"/>
              <a:t>）选择</a:t>
            </a:r>
            <a:r>
              <a:rPr lang="en-US" altLang="zh-CN" b="1"/>
              <a:t>v</a:t>
            </a:r>
            <a:r>
              <a:rPr lang="en-US" altLang="zh-CN" b="1" baseline="-30000"/>
              <a:t>k</a:t>
            </a:r>
            <a:r>
              <a:rPr lang="zh-CN" altLang="en-US" b="1"/>
              <a:t>，使得 </a:t>
            </a:r>
            <a:r>
              <a:rPr lang="en-US" altLang="zh-CN" b="1"/>
              <a:t>dist[v</a:t>
            </a:r>
            <a:r>
              <a:rPr lang="en-US" altLang="zh-CN" b="1" baseline="-30000"/>
              <a:t>k</a:t>
            </a:r>
            <a:r>
              <a:rPr lang="en-US" altLang="zh-CN" b="1"/>
              <a:t>]=min(dist[i] | v</a:t>
            </a:r>
            <a:r>
              <a:rPr lang="en-US" altLang="zh-CN" b="1" baseline="-30000"/>
              <a:t>i</a:t>
            </a:r>
            <a:r>
              <a:rPr lang="en-US" altLang="zh-CN" b="1"/>
              <a:t>∈V</a:t>
            </a:r>
            <a:r>
              <a:rPr lang="zh-CN" altLang="en-US" b="1"/>
              <a:t>－</a:t>
            </a:r>
            <a:r>
              <a:rPr lang="en-US" altLang="zh-CN" b="1"/>
              <a:t>S)</a:t>
            </a:r>
          </a:p>
          <a:p>
            <a:pPr>
              <a:spcBef>
                <a:spcPct val="50000"/>
              </a:spcBef>
            </a:pPr>
            <a:r>
              <a:rPr lang="en-US" altLang="zh-CN" b="1"/>
              <a:t> v</a:t>
            </a:r>
            <a:r>
              <a:rPr lang="en-US" altLang="zh-CN" b="1" baseline="-30000"/>
              <a:t>k</a:t>
            </a:r>
            <a:r>
              <a:rPr lang="zh-CN" altLang="en-US" b="1">
                <a:latin typeface="宋体" panose="02010600030101010101" pitchFamily="2" charset="-122"/>
              </a:rPr>
              <a:t>为目前求得的下一条从</a:t>
            </a:r>
            <a:r>
              <a:rPr lang="en-US" altLang="zh-CN" b="1"/>
              <a:t>v</a:t>
            </a:r>
            <a:r>
              <a:rPr lang="en-US" altLang="zh-CN" b="1" baseline="-30000"/>
              <a:t>0</a:t>
            </a:r>
            <a:r>
              <a:rPr lang="zh-CN" altLang="en-US" b="1">
                <a:latin typeface="宋体" panose="02010600030101010101" pitchFamily="2" charset="-122"/>
              </a:rPr>
              <a:t>出发的最短路径的终点。</a:t>
            </a:r>
          </a:p>
          <a:p>
            <a:pPr>
              <a:spcBef>
                <a:spcPct val="50000"/>
              </a:spcBef>
            </a:pPr>
            <a:r>
              <a:rPr lang="zh-CN" altLang="en-US" b="1">
                <a:latin typeface="宋体" panose="02010600030101010101" pitchFamily="2" charset="-122"/>
              </a:rPr>
              <a:t>（</a:t>
            </a:r>
            <a:r>
              <a:rPr lang="en-US" altLang="zh-CN" b="1">
                <a:latin typeface="宋体" panose="02010600030101010101" pitchFamily="2" charset="-122"/>
              </a:rPr>
              <a:t>3</a:t>
            </a:r>
            <a:r>
              <a:rPr lang="zh-CN" altLang="en-US" b="1">
                <a:latin typeface="宋体" panose="02010600030101010101" pitchFamily="2" charset="-122"/>
              </a:rPr>
              <a:t>）</a:t>
            </a:r>
            <a:r>
              <a:rPr lang="zh-CN" altLang="en-US" b="1"/>
              <a:t>修改从</a:t>
            </a:r>
            <a:r>
              <a:rPr lang="en-US" altLang="zh-CN" b="1">
                <a:latin typeface="宋体" panose="02010600030101010101" pitchFamily="2" charset="-122"/>
              </a:rPr>
              <a:t>v</a:t>
            </a:r>
            <a:r>
              <a:rPr lang="en-US" altLang="zh-CN" b="1" baseline="-30000">
                <a:latin typeface="宋体" panose="02010600030101010101" pitchFamily="2" charset="-122"/>
              </a:rPr>
              <a:t>0</a:t>
            </a:r>
            <a:r>
              <a:rPr lang="zh-CN" altLang="en-US" b="1"/>
              <a:t>出发到集合</a:t>
            </a:r>
            <a:r>
              <a:rPr lang="en-US" altLang="zh-CN" b="1">
                <a:latin typeface="宋体" panose="02010600030101010101" pitchFamily="2" charset="-122"/>
              </a:rPr>
              <a:t>V</a:t>
            </a:r>
            <a:r>
              <a:rPr lang="zh-CN" altLang="en-US" b="1"/>
              <a:t>－</a:t>
            </a:r>
            <a:r>
              <a:rPr lang="en-US" altLang="zh-CN" b="1">
                <a:latin typeface="宋体" panose="02010600030101010101" pitchFamily="2" charset="-122"/>
              </a:rPr>
              <a:t>S</a:t>
            </a:r>
            <a:r>
              <a:rPr lang="zh-CN" altLang="en-US" b="1"/>
              <a:t>上任一顶点</a:t>
            </a:r>
            <a:r>
              <a:rPr lang="en-US" altLang="zh-CN" b="1">
                <a:latin typeface="宋体" panose="02010600030101010101" pitchFamily="2" charset="-122"/>
              </a:rPr>
              <a:t>v</a:t>
            </a:r>
            <a:r>
              <a:rPr lang="en-US" altLang="zh-CN" b="1" baseline="-30000">
                <a:latin typeface="宋体" panose="02010600030101010101" pitchFamily="2" charset="-122"/>
              </a:rPr>
              <a:t>i</a:t>
            </a:r>
            <a:r>
              <a:rPr lang="zh-CN" altLang="en-US" b="1"/>
              <a:t>的最短路径的长度。如果</a:t>
            </a:r>
            <a:r>
              <a:rPr lang="zh-CN" altLang="en-US" b="1">
                <a:latin typeface="宋体" panose="02010600030101010101" pitchFamily="2" charset="-122"/>
              </a:rPr>
              <a:t> </a:t>
            </a:r>
            <a:r>
              <a:rPr lang="en-US" altLang="zh-CN" b="1">
                <a:latin typeface="宋体" panose="02010600030101010101" pitchFamily="2" charset="-122"/>
              </a:rPr>
              <a:t>dist[k]+ g.arcs[k][i]&lt;dist[i]</a:t>
            </a:r>
          </a:p>
          <a:p>
            <a:pPr algn="just">
              <a:spcBef>
                <a:spcPct val="50000"/>
              </a:spcBef>
            </a:pPr>
            <a:r>
              <a:rPr lang="zh-CN" altLang="en-US" b="1"/>
              <a:t>则将</a:t>
            </a:r>
            <a:r>
              <a:rPr lang="en-US" altLang="zh-CN" b="1">
                <a:latin typeface="宋体" panose="02010600030101010101" pitchFamily="2" charset="-122"/>
              </a:rPr>
              <a:t>dist[i]</a:t>
            </a:r>
            <a:r>
              <a:rPr lang="zh-CN" altLang="en-US" b="1"/>
              <a:t>修改为：</a:t>
            </a:r>
            <a:r>
              <a:rPr lang="zh-CN" altLang="en-US" b="1">
                <a:latin typeface="宋体" panose="02010600030101010101" pitchFamily="2" charset="-122"/>
              </a:rPr>
              <a:t> </a:t>
            </a:r>
            <a:r>
              <a:rPr lang="en-US" altLang="zh-CN" b="1">
                <a:latin typeface="宋体" panose="02010600030101010101" pitchFamily="2" charset="-122"/>
              </a:rPr>
              <a:t>dist[k]+ g.arcs[k][i]</a:t>
            </a:r>
          </a:p>
          <a:p>
            <a:pPr algn="just">
              <a:spcBef>
                <a:spcPct val="50000"/>
              </a:spcBef>
            </a:pPr>
            <a:r>
              <a:rPr lang="zh-CN" altLang="en-US" b="1">
                <a:latin typeface="宋体" panose="02010600030101010101" pitchFamily="2" charset="-122"/>
              </a:rPr>
              <a:t>（</a:t>
            </a:r>
            <a:r>
              <a:rPr lang="en-US" altLang="zh-CN" b="1">
                <a:latin typeface="宋体" panose="02010600030101010101" pitchFamily="2" charset="-122"/>
              </a:rPr>
              <a:t>4)</a:t>
            </a:r>
            <a:r>
              <a:rPr lang="zh-CN" altLang="en-US" b="1">
                <a:latin typeface="宋体" panose="02010600030101010101" pitchFamily="2" charset="-122"/>
              </a:rPr>
              <a:t>重复</a:t>
            </a:r>
            <a:r>
              <a:rPr lang="en-US" altLang="zh-CN" b="1">
                <a:latin typeface="宋体" panose="02010600030101010101" pitchFamily="2" charset="-122"/>
              </a:rPr>
              <a:t>(2)</a:t>
            </a:r>
            <a:r>
              <a:rPr lang="zh-CN" altLang="en-US" b="1">
                <a:latin typeface="宋体" panose="02010600030101010101" pitchFamily="2" charset="-122"/>
              </a:rPr>
              <a:t>、</a:t>
            </a:r>
            <a:r>
              <a:rPr lang="en-US" altLang="zh-CN" b="1">
                <a:latin typeface="宋体" panose="02010600030101010101" pitchFamily="2" charset="-122"/>
              </a:rPr>
              <a:t>(3) n-1</a:t>
            </a:r>
            <a:r>
              <a:rPr lang="zh-CN" altLang="en-US" b="1">
                <a:latin typeface="宋体" panose="02010600030101010101" pitchFamily="2" charset="-122"/>
              </a:rPr>
              <a:t>次，即可按最短路径长度的递增顺序，逐个求出</a:t>
            </a:r>
            <a:r>
              <a:rPr lang="en-US" altLang="zh-CN" b="1">
                <a:latin typeface="宋体" panose="02010600030101010101" pitchFamily="2" charset="-122"/>
              </a:rPr>
              <a:t>v</a:t>
            </a:r>
            <a:r>
              <a:rPr lang="en-US" altLang="zh-CN" b="1" baseline="-30000">
                <a:latin typeface="宋体" panose="02010600030101010101" pitchFamily="2" charset="-122"/>
              </a:rPr>
              <a:t>0</a:t>
            </a:r>
            <a:r>
              <a:rPr lang="zh-CN" altLang="en-US" b="1">
                <a:latin typeface="宋体" panose="02010600030101010101" pitchFamily="2" charset="-122"/>
              </a:rPr>
              <a:t>到图中其它每个顶点的最短路径。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a:extLst>
              <a:ext uri="{FF2B5EF4-FFF2-40B4-BE49-F238E27FC236}">
                <a16:creationId xmlns:a16="http://schemas.microsoft.com/office/drawing/2014/main" id="{76FAA170-08D2-477F-9B5B-689BB37272A0}"/>
              </a:ext>
            </a:extLst>
          </p:cNvPr>
          <p:cNvSpPr txBox="1">
            <a:spLocks noChangeArrowheads="1"/>
          </p:cNvSpPr>
          <p:nvPr/>
        </p:nvSpPr>
        <p:spPr bwMode="auto">
          <a:xfrm>
            <a:off x="1524000" y="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求图的最短路径的迪杰斯特拉算法</a:t>
            </a:r>
          </a:p>
        </p:txBody>
      </p:sp>
      <p:sp>
        <p:nvSpPr>
          <p:cNvPr id="112643" name="Text Box 3">
            <a:extLst>
              <a:ext uri="{FF2B5EF4-FFF2-40B4-BE49-F238E27FC236}">
                <a16:creationId xmlns:a16="http://schemas.microsoft.com/office/drawing/2014/main" id="{3EFA149C-B572-49C2-AD34-64BC8929EFB8}"/>
              </a:ext>
            </a:extLst>
          </p:cNvPr>
          <p:cNvSpPr txBox="1">
            <a:spLocks noChangeArrowheads="1"/>
          </p:cNvSpPr>
          <p:nvPr/>
        </p:nvSpPr>
        <p:spPr bwMode="auto">
          <a:xfrm>
            <a:off x="1992313" y="404814"/>
            <a:ext cx="8305800" cy="629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typedef SeqList VertexSet;</a:t>
            </a:r>
          </a:p>
          <a:p>
            <a:pPr>
              <a:spcBef>
                <a:spcPct val="50000"/>
              </a:spcBef>
            </a:pPr>
            <a:r>
              <a:rPr lang="en-US" altLang="zh-CN" sz="2000" b="1"/>
              <a:t>S</a:t>
            </a:r>
            <a:r>
              <a:rPr lang="en-US" altLang="zh-CN" sz="2000" b="1">
                <a:solidFill>
                  <a:srgbClr val="000000"/>
                </a:solidFill>
              </a:rPr>
              <a:t>hortestPath_DJS(AdjMatrix  g,  int  v0,  </a:t>
            </a:r>
            <a:endParaRPr lang="en-US" altLang="zh-CN" sz="2000" b="1"/>
          </a:p>
          <a:p>
            <a:pPr>
              <a:spcBef>
                <a:spcPct val="50000"/>
              </a:spcBef>
            </a:pPr>
            <a:r>
              <a:rPr lang="en-US" altLang="zh-CN" sz="2000" b="1">
                <a:solidFill>
                  <a:srgbClr val="000000"/>
                </a:solidFill>
              </a:rPr>
              <a:t>WeightType  dist[</a:t>
            </a:r>
            <a:r>
              <a:rPr lang="en-US" altLang="zh-CN" sz="2000" b="1"/>
              <a:t>MAX_VERTEX_NUM</a:t>
            </a:r>
            <a:r>
              <a:rPr lang="en-US" altLang="zh-CN" sz="2000" b="1">
                <a:solidFill>
                  <a:srgbClr val="000000"/>
                </a:solidFill>
              </a:rPr>
              <a:t>],  </a:t>
            </a:r>
            <a:endParaRPr lang="en-US" altLang="zh-CN" sz="2000" b="1"/>
          </a:p>
          <a:p>
            <a:pPr>
              <a:spcBef>
                <a:spcPct val="50000"/>
              </a:spcBef>
            </a:pPr>
            <a:r>
              <a:rPr lang="en-US" altLang="zh-CN" sz="2000" b="1"/>
              <a:t>VertexSet</a:t>
            </a:r>
            <a:r>
              <a:rPr lang="en-US" altLang="zh-CN" sz="2000" b="1">
                <a:solidFill>
                  <a:srgbClr val="000000"/>
                </a:solidFill>
              </a:rPr>
              <a:t>  path[</a:t>
            </a:r>
            <a:r>
              <a:rPr lang="en-US" altLang="zh-CN" sz="2000" b="1"/>
              <a:t>MAX_VERTEX_NUM</a:t>
            </a:r>
            <a:r>
              <a:rPr lang="en-US" altLang="zh-CN" sz="2000" b="1">
                <a:solidFill>
                  <a:srgbClr val="000000"/>
                </a:solidFill>
              </a:rPr>
              <a:t>]  )</a:t>
            </a:r>
            <a:endParaRPr lang="en-US" altLang="zh-CN" sz="2000" b="1"/>
          </a:p>
          <a:p>
            <a:pPr>
              <a:spcBef>
                <a:spcPct val="50000"/>
              </a:spcBef>
            </a:pPr>
            <a:r>
              <a:rPr lang="en-US" altLang="zh-CN" sz="1800" b="1">
                <a:solidFill>
                  <a:srgbClr val="000000"/>
                </a:solidFill>
              </a:rPr>
              <a:t>/* path[i]</a:t>
            </a:r>
            <a:r>
              <a:rPr lang="zh-CN" altLang="en-US" sz="1800" b="1">
                <a:solidFill>
                  <a:srgbClr val="000000"/>
                </a:solidFill>
              </a:rPr>
              <a:t>中存放顶点</a:t>
            </a:r>
            <a:r>
              <a:rPr lang="en-US" altLang="zh-CN" sz="1800" b="1">
                <a:solidFill>
                  <a:srgbClr val="000000"/>
                </a:solidFill>
              </a:rPr>
              <a:t>i</a:t>
            </a:r>
            <a:r>
              <a:rPr lang="zh-CN" altLang="en-US" sz="1800" b="1">
                <a:solidFill>
                  <a:srgbClr val="000000"/>
                </a:solidFill>
              </a:rPr>
              <a:t>的当前最短路径。</a:t>
            </a:r>
            <a:r>
              <a:rPr lang="en-US" altLang="zh-CN" sz="1800" b="1">
                <a:solidFill>
                  <a:srgbClr val="000000"/>
                </a:solidFill>
              </a:rPr>
              <a:t>dist[i]</a:t>
            </a:r>
            <a:r>
              <a:rPr lang="zh-CN" altLang="en-US" sz="1800" b="1">
                <a:solidFill>
                  <a:srgbClr val="000000"/>
                </a:solidFill>
              </a:rPr>
              <a:t>中存放顶点</a:t>
            </a:r>
            <a:r>
              <a:rPr lang="en-US" altLang="zh-CN" sz="1800" b="1">
                <a:solidFill>
                  <a:srgbClr val="000000"/>
                </a:solidFill>
              </a:rPr>
              <a:t>i</a:t>
            </a:r>
            <a:r>
              <a:rPr lang="zh-CN" altLang="en-US" sz="1800" b="1">
                <a:solidFill>
                  <a:srgbClr val="000000"/>
                </a:solidFill>
              </a:rPr>
              <a:t>的当前最短路径长度*</a:t>
            </a:r>
            <a:r>
              <a:rPr lang="en-US" altLang="zh-CN" sz="1800" b="1">
                <a:solidFill>
                  <a:srgbClr val="000000"/>
                </a:solidFill>
              </a:rPr>
              <a:t>/</a:t>
            </a:r>
            <a:endParaRPr lang="en-US" altLang="zh-CN" sz="1800" b="1"/>
          </a:p>
          <a:p>
            <a:pPr>
              <a:spcBef>
                <a:spcPct val="50000"/>
              </a:spcBef>
            </a:pPr>
            <a:r>
              <a:rPr lang="en-US" altLang="zh-CN" sz="2000" b="1">
                <a:solidFill>
                  <a:srgbClr val="000000"/>
                </a:solidFill>
              </a:rPr>
              <a:t>{ </a:t>
            </a:r>
            <a:r>
              <a:rPr lang="en-US" altLang="zh-CN" sz="2000" b="1"/>
              <a:t>VertexSet  s;   </a:t>
            </a:r>
            <a:r>
              <a:rPr lang="en-US" altLang="zh-CN" sz="2000" b="1">
                <a:solidFill>
                  <a:srgbClr val="000000"/>
                </a:solidFill>
              </a:rPr>
              <a:t>/* s</a:t>
            </a:r>
            <a:r>
              <a:rPr lang="zh-CN" altLang="en-US" sz="2000" b="1">
                <a:solidFill>
                  <a:srgbClr val="000000"/>
                </a:solidFill>
              </a:rPr>
              <a:t>为已找到最短路径的终点集合*</a:t>
            </a:r>
            <a:r>
              <a:rPr lang="en-US" altLang="zh-CN" sz="2000" b="1">
                <a:solidFill>
                  <a:srgbClr val="000000"/>
                </a:solidFill>
              </a:rPr>
              <a:t>/</a:t>
            </a:r>
            <a:endParaRPr lang="en-US" altLang="zh-CN" sz="2000" b="1"/>
          </a:p>
          <a:p>
            <a:pPr>
              <a:spcBef>
                <a:spcPct val="50000"/>
              </a:spcBef>
            </a:pPr>
            <a:r>
              <a:rPr lang="en-US" altLang="zh-CN" sz="2000" b="1">
                <a:solidFill>
                  <a:srgbClr val="000000"/>
                </a:solidFill>
              </a:rPr>
              <a:t>for ( i =0;i&lt;g.vexnum ;i++)      /*</a:t>
            </a:r>
            <a:r>
              <a:rPr lang="zh-CN" altLang="en-US" sz="2000" b="1">
                <a:solidFill>
                  <a:srgbClr val="000000"/>
                </a:solidFill>
              </a:rPr>
              <a:t>初始化</a:t>
            </a:r>
            <a:r>
              <a:rPr lang="en-US" altLang="zh-CN" sz="2000" b="1">
                <a:solidFill>
                  <a:srgbClr val="000000"/>
                </a:solidFill>
              </a:rPr>
              <a:t>dist[i]</a:t>
            </a:r>
            <a:r>
              <a:rPr lang="zh-CN" altLang="en-US" sz="2000" b="1">
                <a:solidFill>
                  <a:srgbClr val="000000"/>
                </a:solidFill>
              </a:rPr>
              <a:t>和</a:t>
            </a:r>
            <a:r>
              <a:rPr lang="en-US" altLang="zh-CN" sz="2000" b="1">
                <a:solidFill>
                  <a:srgbClr val="000000"/>
                </a:solidFill>
              </a:rPr>
              <a:t>path [i] */</a:t>
            </a:r>
            <a:endParaRPr lang="en-US" altLang="zh-CN" sz="2000" b="1"/>
          </a:p>
          <a:p>
            <a:pPr>
              <a:spcBef>
                <a:spcPct val="50000"/>
              </a:spcBef>
            </a:pPr>
            <a:r>
              <a:rPr lang="en-US" altLang="zh-CN" sz="2000" b="1">
                <a:solidFill>
                  <a:srgbClr val="000000"/>
                </a:solidFill>
              </a:rPr>
              <a:t>  { InitList(&amp;path[i]);</a:t>
            </a:r>
            <a:endParaRPr lang="en-US" altLang="zh-CN" sz="2000" b="1"/>
          </a:p>
          <a:p>
            <a:pPr>
              <a:spcBef>
                <a:spcPct val="50000"/>
              </a:spcBef>
            </a:pPr>
            <a:r>
              <a:rPr lang="en-US" altLang="zh-CN" sz="2000" b="1">
                <a:solidFill>
                  <a:srgbClr val="000000"/>
                </a:solidFill>
              </a:rPr>
              <a:t>dist[i]=g.arcs[v0][i]; </a:t>
            </a:r>
            <a:endParaRPr lang="en-US" altLang="zh-CN" sz="2000" b="1"/>
          </a:p>
          <a:p>
            <a:pPr>
              <a:spcBef>
                <a:spcPct val="50000"/>
              </a:spcBef>
            </a:pPr>
            <a:r>
              <a:rPr lang="en-US" altLang="zh-CN" sz="2000" b="1">
                <a:solidFill>
                  <a:srgbClr val="000000"/>
                </a:solidFill>
              </a:rPr>
              <a:t>   if ( dist[i]&lt;MAX)  </a:t>
            </a:r>
            <a:endParaRPr lang="en-US" altLang="zh-CN" sz="2000" b="1"/>
          </a:p>
          <a:p>
            <a:pPr>
              <a:spcBef>
                <a:spcPct val="50000"/>
              </a:spcBef>
            </a:pPr>
            <a:r>
              <a:rPr lang="en-US" altLang="zh-CN" sz="2000" b="1">
                <a:solidFill>
                  <a:srgbClr val="000000"/>
                </a:solidFill>
              </a:rPr>
              <a:t>{ AddTail(&amp;path[i],  g.vexs[v0]);  /* AddTail</a:t>
            </a:r>
            <a:r>
              <a:rPr lang="zh-CN" altLang="en-US" sz="2000" b="1">
                <a:solidFill>
                  <a:srgbClr val="000000"/>
                </a:solidFill>
              </a:rPr>
              <a:t>为表尾添加操作*</a:t>
            </a:r>
            <a:r>
              <a:rPr lang="en-US" altLang="zh-CN" sz="2000" b="1">
                <a:solidFill>
                  <a:srgbClr val="000000"/>
                </a:solidFill>
              </a:rPr>
              <a:t>/</a:t>
            </a:r>
            <a:endParaRPr lang="en-US" altLang="zh-CN" sz="2000" b="1"/>
          </a:p>
          <a:p>
            <a:pPr>
              <a:spcBef>
                <a:spcPct val="50000"/>
              </a:spcBef>
            </a:pPr>
            <a:r>
              <a:rPr lang="en-US" altLang="zh-CN" sz="2000" b="1">
                <a:solidFill>
                  <a:srgbClr val="000000"/>
                </a:solidFill>
              </a:rPr>
              <a:t>AddTail(&amp;path[i],  g.vexs[i]); </a:t>
            </a:r>
            <a:endParaRPr lang="en-US" altLang="zh-CN" sz="2000" b="1"/>
          </a:p>
          <a:p>
            <a:pPr>
              <a:spcBef>
                <a:spcPct val="50000"/>
              </a:spcBef>
            </a:pPr>
            <a:r>
              <a:rPr lang="en-US" altLang="zh-CN" sz="2000" b="1">
                <a:solidFill>
                  <a:srgbClr val="000000"/>
                </a:solidFill>
              </a:rPr>
              <a:t>          }</a:t>
            </a:r>
            <a:endParaRPr lang="en-US" altLang="zh-CN" sz="2000" b="1"/>
          </a:p>
          <a:p>
            <a:pPr>
              <a:spcBef>
                <a:spcPct val="50000"/>
              </a:spcBef>
            </a:pPr>
            <a:r>
              <a:rPr lang="en-US" altLang="zh-CN" sz="2000" b="1">
                <a:solidFill>
                  <a:srgbClr val="000000"/>
                </a:solidFill>
              </a:rPr>
              <a:t>}</a:t>
            </a:r>
            <a:r>
              <a:rPr lang="en-US" altLang="zh-CN" sz="2000" b="1"/>
              <a:t>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a:extLst>
              <a:ext uri="{FF2B5EF4-FFF2-40B4-BE49-F238E27FC236}">
                <a16:creationId xmlns:a16="http://schemas.microsoft.com/office/drawing/2014/main" id="{4F0EFE2D-E4A0-4C89-8039-C5FA11D1403C}"/>
              </a:ext>
            </a:extLst>
          </p:cNvPr>
          <p:cNvSpPr txBox="1">
            <a:spLocks noChangeArrowheads="1"/>
          </p:cNvSpPr>
          <p:nvPr/>
        </p:nvSpPr>
        <p:spPr bwMode="auto">
          <a:xfrm>
            <a:off x="1992313" y="1"/>
            <a:ext cx="8382000" cy="664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0000"/>
                </a:solidFill>
              </a:rPr>
              <a:t>InitList(&amp;s);</a:t>
            </a:r>
            <a:endParaRPr lang="en-US" altLang="zh-CN" sz="2000" b="1"/>
          </a:p>
          <a:p>
            <a:pPr>
              <a:spcBef>
                <a:spcPct val="50000"/>
              </a:spcBef>
            </a:pPr>
            <a:r>
              <a:rPr lang="en-US" altLang="zh-CN" sz="2000" b="1">
                <a:solidFill>
                  <a:srgbClr val="000000"/>
                </a:solidFill>
              </a:rPr>
              <a:t>AddTail(&amp;s,  g.vexs[v0]);      /* </a:t>
            </a:r>
            <a:r>
              <a:rPr lang="zh-CN" altLang="en-US" sz="2000" b="1">
                <a:solidFill>
                  <a:srgbClr val="000000"/>
                </a:solidFill>
              </a:rPr>
              <a:t>将</a:t>
            </a:r>
            <a:r>
              <a:rPr lang="en-US" altLang="zh-CN" sz="2000" b="1">
                <a:solidFill>
                  <a:srgbClr val="000000"/>
                </a:solidFill>
              </a:rPr>
              <a:t>v0</a:t>
            </a:r>
            <a:r>
              <a:rPr lang="zh-CN" altLang="en-US" sz="2000" b="1">
                <a:solidFill>
                  <a:srgbClr val="000000"/>
                </a:solidFill>
              </a:rPr>
              <a:t>看成第一个已找到最短路径的终点*</a:t>
            </a:r>
            <a:r>
              <a:rPr lang="en-US" altLang="zh-CN" sz="2000" b="1">
                <a:solidFill>
                  <a:srgbClr val="000000"/>
                </a:solidFill>
              </a:rPr>
              <a:t>/</a:t>
            </a:r>
            <a:endParaRPr lang="en-US" altLang="zh-CN" sz="2000" b="1"/>
          </a:p>
          <a:p>
            <a:pPr>
              <a:spcBef>
                <a:spcPct val="50000"/>
              </a:spcBef>
            </a:pPr>
            <a:r>
              <a:rPr lang="en-US" altLang="zh-CN" sz="2000" b="1">
                <a:solidFill>
                  <a:srgbClr val="000000"/>
                </a:solidFill>
              </a:rPr>
              <a:t>for ( t = 1 ;t&lt;=g.vexnum-1; t++)  /*</a:t>
            </a:r>
            <a:r>
              <a:rPr lang="zh-CN" altLang="en-US" sz="2000" b="1">
                <a:solidFill>
                  <a:srgbClr val="000000"/>
                </a:solidFill>
              </a:rPr>
              <a:t>求</a:t>
            </a:r>
            <a:r>
              <a:rPr lang="en-US" altLang="zh-CN" sz="2000" b="1">
                <a:solidFill>
                  <a:srgbClr val="000000"/>
                </a:solidFill>
              </a:rPr>
              <a:t>v0</a:t>
            </a:r>
            <a:r>
              <a:rPr lang="zh-CN" altLang="en-US" sz="2000" b="1">
                <a:solidFill>
                  <a:srgbClr val="000000"/>
                </a:solidFill>
              </a:rPr>
              <a:t>到其余</a:t>
            </a:r>
            <a:r>
              <a:rPr lang="en-US" altLang="zh-CN" sz="2000" b="1">
                <a:solidFill>
                  <a:srgbClr val="000000"/>
                </a:solidFill>
              </a:rPr>
              <a:t>n-1</a:t>
            </a:r>
            <a:r>
              <a:rPr lang="zh-CN" altLang="en-US" sz="2000" b="1">
                <a:solidFill>
                  <a:srgbClr val="000000"/>
                </a:solidFill>
              </a:rPr>
              <a:t>个顶点的</a:t>
            </a:r>
            <a:r>
              <a:rPr lang="zh-CN" altLang="en-US" sz="2000" b="1"/>
              <a:t>最短路径</a:t>
            </a:r>
            <a:r>
              <a:rPr lang="en-US" altLang="zh-CN" sz="2000" b="1"/>
              <a:t>(n=</a:t>
            </a:r>
            <a:r>
              <a:rPr lang="en-US" altLang="zh-CN" sz="2000" b="1">
                <a:solidFill>
                  <a:srgbClr val="000000"/>
                </a:solidFill>
              </a:rPr>
              <a:t> g.vexnum )*/</a:t>
            </a:r>
            <a:endParaRPr lang="en-US" altLang="zh-CN" sz="2000" b="1"/>
          </a:p>
          <a:p>
            <a:pPr>
              <a:spcBef>
                <a:spcPct val="50000"/>
              </a:spcBef>
            </a:pPr>
            <a:r>
              <a:rPr lang="en-US" altLang="zh-CN" sz="2000" b="1">
                <a:solidFill>
                  <a:srgbClr val="000000"/>
                </a:solidFill>
              </a:rPr>
              <a:t>{ min=MAX;</a:t>
            </a:r>
            <a:endParaRPr lang="en-US" altLang="zh-CN" sz="2000" b="1"/>
          </a:p>
          <a:p>
            <a:pPr>
              <a:spcBef>
                <a:spcPct val="50000"/>
              </a:spcBef>
            </a:pPr>
            <a:r>
              <a:rPr lang="en-US" altLang="zh-CN" sz="2000" b="1">
                <a:solidFill>
                  <a:srgbClr val="000000"/>
                </a:solidFill>
              </a:rPr>
              <a:t>for ( i =0; i&lt;g.vexnum;i++)</a:t>
            </a:r>
            <a:endParaRPr lang="en-US" altLang="zh-CN" sz="2000" b="1"/>
          </a:p>
          <a:p>
            <a:pPr>
              <a:spcBef>
                <a:spcPct val="50000"/>
              </a:spcBef>
            </a:pPr>
            <a:r>
              <a:rPr lang="en-US" altLang="zh-CN" sz="2000" b="1">
                <a:solidFill>
                  <a:srgbClr val="000000"/>
                </a:solidFill>
              </a:rPr>
              <a:t>if (! Member(g.vex[i],  s) &amp;&amp; dist[i]&lt;min )  {k =i; min=dist[i];}</a:t>
            </a:r>
            <a:endParaRPr lang="en-US" altLang="zh-CN" sz="2000" b="1"/>
          </a:p>
          <a:p>
            <a:pPr>
              <a:spcBef>
                <a:spcPct val="50000"/>
              </a:spcBef>
            </a:pPr>
            <a:r>
              <a:rPr lang="en-US" altLang="zh-CN" sz="2000" b="1">
                <a:solidFill>
                  <a:srgbClr val="000000"/>
                </a:solidFill>
              </a:rPr>
              <a:t>AddTail(&amp;s,  g.vexs[k]);</a:t>
            </a:r>
            <a:endParaRPr lang="en-US" altLang="zh-CN" sz="2000" b="1"/>
          </a:p>
          <a:p>
            <a:pPr>
              <a:spcBef>
                <a:spcPct val="50000"/>
              </a:spcBef>
            </a:pPr>
            <a:r>
              <a:rPr lang="en-US" altLang="zh-CN" sz="2000" b="1">
                <a:solidFill>
                  <a:srgbClr val="000000"/>
                </a:solidFill>
              </a:rPr>
              <a:t>for ( i =0; i&lt;g.vexnum;i++)     /*</a:t>
            </a:r>
            <a:r>
              <a:rPr lang="zh-CN" altLang="en-US" sz="2000" b="1">
                <a:solidFill>
                  <a:srgbClr val="000000"/>
                </a:solidFill>
              </a:rPr>
              <a:t>修正</a:t>
            </a:r>
            <a:r>
              <a:rPr lang="en-US" altLang="zh-CN" sz="2000" b="1">
                <a:solidFill>
                  <a:srgbClr val="000000"/>
                </a:solidFill>
              </a:rPr>
              <a:t>dist[i],  i∈V-S*/</a:t>
            </a:r>
            <a:endParaRPr lang="en-US" altLang="zh-CN" sz="2000" b="1"/>
          </a:p>
          <a:p>
            <a:pPr>
              <a:spcBef>
                <a:spcPct val="50000"/>
              </a:spcBef>
            </a:pPr>
            <a:r>
              <a:rPr lang="en-US" altLang="zh-CN" sz="2000" b="1">
                <a:solidFill>
                  <a:srgbClr val="000000"/>
                </a:solidFill>
              </a:rPr>
              <a:t>  if (!Member(g.vex[i],  s) &amp;&amp; (dist[k]+ g.arcs [k][i]&lt;dist[i]))</a:t>
            </a:r>
            <a:endParaRPr lang="en-US" altLang="zh-CN" sz="2000" b="1"/>
          </a:p>
          <a:p>
            <a:pPr>
              <a:spcBef>
                <a:spcPct val="50000"/>
              </a:spcBef>
            </a:pPr>
            <a:r>
              <a:rPr lang="en-US" altLang="zh-CN" sz="2000" b="1">
                <a:solidFill>
                  <a:srgbClr val="000000"/>
                </a:solidFill>
              </a:rPr>
              <a:t>      {dist[i]=dist[k]+ g.arcs [k][i]; path[i]=path[k];</a:t>
            </a:r>
            <a:endParaRPr lang="en-US" altLang="zh-CN" sz="2000" b="1"/>
          </a:p>
          <a:p>
            <a:pPr>
              <a:spcBef>
                <a:spcPct val="50000"/>
              </a:spcBef>
            </a:pPr>
            <a:r>
              <a:rPr lang="en-US" altLang="zh-CN" sz="2000" b="1">
                <a:solidFill>
                  <a:srgbClr val="000000"/>
                </a:solidFill>
              </a:rPr>
              <a:t>       AddTail(&amp;path[i],  g.vexs[i]);  /* path[i]=path[k]∪{Vi} */</a:t>
            </a:r>
            <a:endParaRPr lang="en-US" altLang="zh-CN" sz="2000" b="1"/>
          </a:p>
          <a:p>
            <a:pPr>
              <a:spcBef>
                <a:spcPct val="50000"/>
              </a:spcBef>
            </a:pPr>
            <a:r>
              <a:rPr lang="en-US" altLang="zh-CN" sz="2000" b="1">
                <a:solidFill>
                  <a:srgbClr val="000000"/>
                </a:solidFill>
              </a:rPr>
              <a:t>}</a:t>
            </a:r>
            <a:endParaRPr lang="en-US" altLang="zh-CN" sz="2000" b="1"/>
          </a:p>
          <a:p>
            <a:pPr>
              <a:spcBef>
                <a:spcPct val="50000"/>
              </a:spcBef>
            </a:pPr>
            <a:r>
              <a:rPr lang="en-US" altLang="zh-CN" sz="2000" b="1">
                <a:solidFill>
                  <a:srgbClr val="000000"/>
                </a:solidFill>
              </a:rPr>
              <a:t>}</a:t>
            </a:r>
            <a:endParaRPr lang="en-US" altLang="zh-CN" sz="2000" b="1"/>
          </a:p>
          <a:p>
            <a:pPr>
              <a:spcBef>
                <a:spcPct val="50000"/>
              </a:spcBef>
            </a:pPr>
            <a:r>
              <a:rPr lang="en-US" altLang="zh-CN" sz="2000" b="1">
                <a:solidFill>
                  <a:srgbClr val="000000"/>
                </a:solidFill>
              </a:rPr>
              <a:t>}</a:t>
            </a:r>
            <a:r>
              <a:rPr lang="en-US" altLang="zh-CN" sz="2000" b="1"/>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048E086A-627F-41C0-912D-5E1B3FCFA2C1}"/>
              </a:ext>
            </a:extLst>
          </p:cNvPr>
          <p:cNvSpPr txBox="1">
            <a:spLocks noChangeArrowheads="1"/>
          </p:cNvSpPr>
          <p:nvPr/>
        </p:nvSpPr>
        <p:spPr bwMode="auto">
          <a:xfrm>
            <a:off x="20574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7.1.2  </a:t>
            </a:r>
            <a:r>
              <a:rPr lang="zh-CN" altLang="en-US" sz="2800" b="1"/>
              <a:t>基本术语</a:t>
            </a:r>
          </a:p>
        </p:txBody>
      </p:sp>
      <p:sp>
        <p:nvSpPr>
          <p:cNvPr id="13315" name="Text Box 3">
            <a:extLst>
              <a:ext uri="{FF2B5EF4-FFF2-40B4-BE49-F238E27FC236}">
                <a16:creationId xmlns:a16="http://schemas.microsoft.com/office/drawing/2014/main" id="{EB882711-0560-4025-8CFB-65158FD92225}"/>
              </a:ext>
            </a:extLst>
          </p:cNvPr>
          <p:cNvSpPr txBox="1">
            <a:spLocks noChangeArrowheads="1"/>
          </p:cNvSpPr>
          <p:nvPr/>
        </p:nvSpPr>
        <p:spPr bwMode="auto">
          <a:xfrm>
            <a:off x="2057400" y="1676401"/>
            <a:ext cx="81534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en-US" altLang="zh-CN" sz="2800" b="1"/>
              <a:t>        </a:t>
            </a:r>
            <a:r>
              <a:rPr lang="zh-CN" altLang="en-US" sz="2800" b="1"/>
              <a:t>设用</a:t>
            </a:r>
            <a:r>
              <a:rPr lang="en-US" altLang="zh-CN" sz="2800" b="1"/>
              <a:t>n</a:t>
            </a:r>
            <a:r>
              <a:rPr lang="zh-CN" altLang="en-US" sz="2800" b="1"/>
              <a:t>表示图中顶点的个数，用 </a:t>
            </a:r>
            <a:r>
              <a:rPr lang="en-US" altLang="zh-CN" sz="2800" b="1"/>
              <a:t>e</a:t>
            </a:r>
            <a:r>
              <a:rPr lang="zh-CN" altLang="en-US" sz="2800" b="1"/>
              <a:t>表示图中边或弧的数目，并且不考虑图中每个顶点到其自身的边或弧。</a:t>
            </a:r>
          </a:p>
        </p:txBody>
      </p:sp>
      <p:sp>
        <p:nvSpPr>
          <p:cNvPr id="13317" name="Text Box 5">
            <a:extLst>
              <a:ext uri="{FF2B5EF4-FFF2-40B4-BE49-F238E27FC236}">
                <a16:creationId xmlns:a16="http://schemas.microsoft.com/office/drawing/2014/main" id="{063C3B60-7891-4B99-9E5A-A0839259C422}"/>
              </a:ext>
            </a:extLst>
          </p:cNvPr>
          <p:cNvSpPr txBox="1">
            <a:spLocks noChangeArrowheads="1"/>
          </p:cNvSpPr>
          <p:nvPr/>
        </p:nvSpPr>
        <p:spPr bwMode="auto">
          <a:xfrm>
            <a:off x="2133600" y="350520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无向完全图</a:t>
            </a:r>
            <a:r>
              <a:rPr lang="zh-CN" altLang="en-US" sz="2800" b="1"/>
              <a:t>：</a:t>
            </a:r>
            <a:r>
              <a:rPr lang="zh-CN" altLang="en-US" sz="2800" b="1">
                <a:latin typeface="宋体" panose="02010600030101010101" pitchFamily="2" charset="-122"/>
              </a:rPr>
              <a:t>有</a:t>
            </a:r>
            <a:r>
              <a:rPr lang="en-US" altLang="zh-CN" sz="2800" b="1" i="1"/>
              <a:t>n</a:t>
            </a:r>
            <a:r>
              <a:rPr lang="zh-CN" altLang="en-US" sz="2800" b="1">
                <a:latin typeface="宋体" panose="02010600030101010101" pitchFamily="2" charset="-122"/>
              </a:rPr>
              <a:t>（</a:t>
            </a:r>
            <a:r>
              <a:rPr lang="en-US" altLang="zh-CN" sz="2800" b="1" i="1"/>
              <a:t>n</a:t>
            </a:r>
            <a:r>
              <a:rPr lang="en-US" altLang="zh-CN" sz="2800" b="1"/>
              <a:t>-1</a:t>
            </a:r>
            <a:r>
              <a:rPr lang="zh-CN" altLang="en-US" sz="2800" b="1">
                <a:latin typeface="宋体" panose="02010600030101010101" pitchFamily="2" charset="-122"/>
              </a:rPr>
              <a:t>）</a:t>
            </a:r>
            <a:r>
              <a:rPr lang="en-US" altLang="zh-CN" sz="2800" b="1"/>
              <a:t>/2</a:t>
            </a:r>
            <a:r>
              <a:rPr lang="zh-CN" altLang="en-US" sz="2800" b="1">
                <a:latin typeface="宋体" panose="02010600030101010101" pitchFamily="2" charset="-122"/>
              </a:rPr>
              <a:t>条边（图中每个顶点和其余</a:t>
            </a:r>
            <a:r>
              <a:rPr lang="en-US" altLang="zh-CN" sz="2800" b="1" i="1"/>
              <a:t>n</a:t>
            </a:r>
            <a:r>
              <a:rPr lang="en-US" altLang="zh-CN" sz="2800" b="1"/>
              <a:t>-1</a:t>
            </a:r>
            <a:r>
              <a:rPr lang="zh-CN" altLang="en-US" sz="2800" b="1">
                <a:latin typeface="宋体" panose="02010600030101010101" pitchFamily="2" charset="-122"/>
              </a:rPr>
              <a:t>个顶点</a:t>
            </a:r>
            <a:r>
              <a:rPr lang="zh-CN" altLang="en-US" sz="2800" b="1">
                <a:solidFill>
                  <a:srgbClr val="168E27"/>
                </a:solidFill>
                <a:latin typeface="宋体" panose="02010600030101010101" pitchFamily="2" charset="-122"/>
              </a:rPr>
              <a:t>都有边相连</a:t>
            </a:r>
            <a:r>
              <a:rPr lang="zh-CN" altLang="en-US" sz="2800" b="1">
                <a:latin typeface="宋体" panose="02010600030101010101" pitchFamily="2" charset="-122"/>
              </a:rPr>
              <a:t>）的无向图为无向完全图</a:t>
            </a:r>
            <a:r>
              <a:rPr lang="zh-CN" altLang="en-US" sz="2800" b="1"/>
              <a:t>。</a:t>
            </a:r>
          </a:p>
        </p:txBody>
      </p:sp>
      <p:sp>
        <p:nvSpPr>
          <p:cNvPr id="13319" name="Text Box 7">
            <a:extLst>
              <a:ext uri="{FF2B5EF4-FFF2-40B4-BE49-F238E27FC236}">
                <a16:creationId xmlns:a16="http://schemas.microsoft.com/office/drawing/2014/main" id="{23D1CFA5-DAA1-4E88-BBB5-8E98B17D6E1B}"/>
              </a:ext>
            </a:extLst>
          </p:cNvPr>
          <p:cNvSpPr txBox="1">
            <a:spLocks noChangeArrowheads="1"/>
          </p:cNvSpPr>
          <p:nvPr/>
        </p:nvSpPr>
        <p:spPr bwMode="auto">
          <a:xfrm>
            <a:off x="2133600" y="49530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有向完全图</a:t>
            </a:r>
            <a:r>
              <a:rPr lang="zh-CN" altLang="en-US" sz="2800" b="1">
                <a:solidFill>
                  <a:srgbClr val="168E27"/>
                </a:solidFill>
              </a:rPr>
              <a:t>：</a:t>
            </a:r>
            <a:r>
              <a:rPr lang="zh-CN" altLang="en-US" sz="2800" b="1">
                <a:latin typeface="宋体" panose="02010600030101010101" pitchFamily="2" charset="-122"/>
              </a:rPr>
              <a:t>有</a:t>
            </a:r>
            <a:r>
              <a:rPr lang="en-US" altLang="zh-CN" sz="2800" b="1" i="1"/>
              <a:t>n</a:t>
            </a:r>
            <a:r>
              <a:rPr lang="zh-CN" altLang="en-US" sz="2800" b="1">
                <a:latin typeface="宋体" panose="02010600030101010101" pitchFamily="2" charset="-122"/>
              </a:rPr>
              <a:t>（</a:t>
            </a:r>
            <a:r>
              <a:rPr lang="en-US" altLang="zh-CN" sz="2800" b="1" i="1"/>
              <a:t>n</a:t>
            </a:r>
            <a:r>
              <a:rPr lang="en-US" altLang="zh-CN" sz="2800" b="1"/>
              <a:t>-1</a:t>
            </a:r>
            <a:r>
              <a:rPr lang="zh-CN" altLang="en-US" sz="2800" b="1">
                <a:latin typeface="宋体" panose="02010600030101010101" pitchFamily="2" charset="-122"/>
              </a:rPr>
              <a:t>）条边（图中每个顶点和其余</a:t>
            </a:r>
            <a:r>
              <a:rPr lang="en-US" altLang="zh-CN" sz="2800" b="1" i="1"/>
              <a:t>n</a:t>
            </a:r>
            <a:r>
              <a:rPr lang="en-US" altLang="zh-CN" sz="2800" b="1"/>
              <a:t>-1</a:t>
            </a:r>
            <a:r>
              <a:rPr lang="zh-CN" altLang="en-US" sz="2800" b="1">
                <a:latin typeface="宋体" panose="02010600030101010101" pitchFamily="2" charset="-122"/>
              </a:rPr>
              <a:t>个顶点</a:t>
            </a:r>
            <a:r>
              <a:rPr lang="zh-CN" altLang="en-US" sz="2800" b="1">
                <a:solidFill>
                  <a:srgbClr val="168E27"/>
                </a:solidFill>
                <a:latin typeface="宋体" panose="02010600030101010101" pitchFamily="2" charset="-122"/>
              </a:rPr>
              <a:t>都有弧相连</a:t>
            </a:r>
            <a:r>
              <a:rPr lang="zh-CN" altLang="en-US" sz="2800" b="1">
                <a:latin typeface="宋体" panose="02010600030101010101" pitchFamily="2" charset="-122"/>
              </a:rPr>
              <a:t>）的有向图为有向完全图</a:t>
            </a:r>
            <a:r>
              <a:rPr lang="zh-CN" altLang="en-US" sz="2800" b="1"/>
              <a: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a:extLst>
              <a:ext uri="{FF2B5EF4-FFF2-40B4-BE49-F238E27FC236}">
                <a16:creationId xmlns:a16="http://schemas.microsoft.com/office/drawing/2014/main" id="{35E07953-BB2E-43F6-BB1D-033DF133E93F}"/>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求任意一对顶点间的最短路径</a:t>
            </a:r>
          </a:p>
        </p:txBody>
      </p:sp>
      <p:sp>
        <p:nvSpPr>
          <p:cNvPr id="114692" name="Text Box 4">
            <a:extLst>
              <a:ext uri="{FF2B5EF4-FFF2-40B4-BE49-F238E27FC236}">
                <a16:creationId xmlns:a16="http://schemas.microsoft.com/office/drawing/2014/main" id="{54D11127-662D-4F5E-873A-01ED2BEA5CC3}"/>
              </a:ext>
            </a:extLst>
          </p:cNvPr>
          <p:cNvSpPr txBox="1">
            <a:spLocks noChangeArrowheads="1"/>
          </p:cNvSpPr>
          <p:nvPr/>
        </p:nvSpPr>
        <p:spPr bwMode="auto">
          <a:xfrm>
            <a:off x="2057400" y="1600201"/>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168E27"/>
                </a:solidFill>
              </a:rPr>
              <a:t>佛罗依德算法的基本思想</a:t>
            </a:r>
          </a:p>
        </p:txBody>
      </p:sp>
      <p:sp>
        <p:nvSpPr>
          <p:cNvPr id="114693" name="Text Box 5">
            <a:extLst>
              <a:ext uri="{FF2B5EF4-FFF2-40B4-BE49-F238E27FC236}">
                <a16:creationId xmlns:a16="http://schemas.microsoft.com/office/drawing/2014/main" id="{8FAF216B-94B8-47A9-9665-1C1BE75F6093}"/>
              </a:ext>
            </a:extLst>
          </p:cNvPr>
          <p:cNvSpPr txBox="1">
            <a:spLocks noChangeArrowheads="1"/>
          </p:cNvSpPr>
          <p:nvPr/>
        </p:nvSpPr>
        <p:spPr bwMode="auto">
          <a:xfrm>
            <a:off x="2133600" y="2362201"/>
            <a:ext cx="815340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anose="02010600030101010101" pitchFamily="2" charset="-122"/>
              </a:rPr>
              <a:t>设图</a:t>
            </a:r>
            <a:r>
              <a:rPr lang="en-US" altLang="zh-CN" sz="2800" b="1"/>
              <a:t>g</a:t>
            </a:r>
            <a:r>
              <a:rPr lang="zh-CN" altLang="en-US" sz="2800" b="1">
                <a:latin typeface="宋体" panose="02010600030101010101" pitchFamily="2" charset="-122"/>
              </a:rPr>
              <a:t>用邻接矩阵法表示，求图</a:t>
            </a:r>
            <a:r>
              <a:rPr lang="en-US" altLang="zh-CN" sz="2800" b="1">
                <a:latin typeface="宋体" panose="02010600030101010101" pitchFamily="2" charset="-122"/>
              </a:rPr>
              <a:t>g</a:t>
            </a:r>
            <a:r>
              <a:rPr lang="zh-CN" altLang="en-US" sz="2800" b="1">
                <a:latin typeface="宋体" panose="02010600030101010101" pitchFamily="2" charset="-122"/>
              </a:rPr>
              <a:t>中任意一对顶点</a:t>
            </a:r>
            <a:r>
              <a:rPr lang="en-US" altLang="zh-CN" sz="2800" b="1">
                <a:latin typeface="宋体" panose="02010600030101010101" pitchFamily="2" charset="-122"/>
              </a:rPr>
              <a:t>v</a:t>
            </a:r>
            <a:r>
              <a:rPr lang="en-US" altLang="zh-CN" sz="2800" b="1" baseline="-30000">
                <a:latin typeface="宋体" panose="02010600030101010101" pitchFamily="2" charset="-122"/>
              </a:rPr>
              <a:t>i</a:t>
            </a:r>
            <a:r>
              <a:rPr lang="zh-CN" altLang="en-US" sz="2800" b="1" baseline="-30000">
                <a:latin typeface="宋体" panose="02010600030101010101" pitchFamily="2" charset="-122"/>
              </a:rPr>
              <a:t>、</a:t>
            </a:r>
            <a:r>
              <a:rPr lang="zh-CN" altLang="en-US" sz="2800" b="1">
                <a:latin typeface="宋体" panose="02010600030101010101" pitchFamily="2" charset="-122"/>
              </a:rPr>
              <a:t>、</a:t>
            </a:r>
            <a:r>
              <a:rPr lang="en-US" altLang="zh-CN" sz="2800" b="1">
                <a:latin typeface="宋体" panose="02010600030101010101" pitchFamily="2" charset="-122"/>
              </a:rPr>
              <a:t>v</a:t>
            </a:r>
            <a:r>
              <a:rPr lang="en-US" altLang="zh-CN" sz="2800" b="1" baseline="-30000">
                <a:latin typeface="宋体" panose="02010600030101010101" pitchFamily="2" charset="-122"/>
              </a:rPr>
              <a:t>j</a:t>
            </a:r>
            <a:r>
              <a:rPr lang="zh-CN" altLang="en-US" sz="2800" b="1">
                <a:latin typeface="宋体" panose="02010600030101010101" pitchFamily="2" charset="-122"/>
              </a:rPr>
              <a:t>间的的最短路径。</a:t>
            </a:r>
            <a:r>
              <a:rPr lang="zh-CN" altLang="en-US" sz="2800" b="1"/>
              <a:t> </a:t>
            </a:r>
          </a:p>
          <a:p>
            <a:pPr>
              <a:spcBef>
                <a:spcPct val="50000"/>
              </a:spcBef>
            </a:pPr>
            <a:r>
              <a:rPr lang="zh-CN" altLang="en-US" sz="2800" b="1"/>
              <a:t>（</a:t>
            </a:r>
            <a:r>
              <a:rPr lang="en-US" altLang="zh-CN" sz="2800" b="1"/>
              <a:t>-1</a:t>
            </a:r>
            <a:r>
              <a:rPr lang="zh-CN" altLang="en-US" sz="2800" b="1"/>
              <a:t>）</a:t>
            </a:r>
            <a:r>
              <a:rPr lang="zh-CN" altLang="en-US" sz="2800" b="1">
                <a:latin typeface="宋体" panose="02010600030101010101" pitchFamily="2" charset="-122"/>
              </a:rPr>
              <a:t>将</a:t>
            </a:r>
            <a:r>
              <a:rPr lang="en-US" altLang="zh-CN" sz="2800" b="1"/>
              <a:t>v</a:t>
            </a:r>
            <a:r>
              <a:rPr lang="en-US" altLang="zh-CN" sz="2800" b="1" baseline="-30000"/>
              <a:t>i</a:t>
            </a:r>
            <a:r>
              <a:rPr lang="zh-CN" altLang="en-US" sz="2800" b="1">
                <a:latin typeface="宋体" panose="02010600030101010101" pitchFamily="2" charset="-122"/>
              </a:rPr>
              <a:t>到</a:t>
            </a:r>
            <a:r>
              <a:rPr lang="en-US" altLang="zh-CN" sz="2800" b="1"/>
              <a:t>v</a:t>
            </a:r>
            <a:r>
              <a:rPr lang="en-US" altLang="zh-CN" sz="2800" b="1" baseline="-30000"/>
              <a:t>j </a:t>
            </a:r>
            <a:r>
              <a:rPr lang="zh-CN" altLang="en-US" sz="2800" b="1">
                <a:latin typeface="宋体" panose="02010600030101010101" pitchFamily="2" charset="-122"/>
              </a:rPr>
              <a:t>的最短的路径长度初始化为</a:t>
            </a:r>
            <a:r>
              <a:rPr lang="en-US" altLang="zh-CN" sz="2800" b="1"/>
              <a:t>g.arcs[i][j]</a:t>
            </a:r>
            <a:r>
              <a:rPr lang="zh-CN" altLang="en-US" sz="2800" b="1">
                <a:latin typeface="宋体" panose="02010600030101010101" pitchFamily="2" charset="-122"/>
              </a:rPr>
              <a:t>，然后进行如下</a:t>
            </a:r>
            <a:r>
              <a:rPr lang="en-US" altLang="zh-CN" sz="2800" b="1"/>
              <a:t>n</a:t>
            </a:r>
            <a:r>
              <a:rPr lang="zh-CN" altLang="en-US" sz="2800" b="1">
                <a:latin typeface="宋体" panose="02010600030101010101" pitchFamily="2" charset="-122"/>
              </a:rPr>
              <a:t>次比较和修正：</a:t>
            </a:r>
            <a:r>
              <a:rPr lang="zh-CN" altLang="en-US" sz="2800" b="1"/>
              <a:t> </a:t>
            </a:r>
          </a:p>
          <a:p>
            <a:pPr>
              <a:spcBef>
                <a:spcPct val="50000"/>
              </a:spcBef>
            </a:pPr>
            <a:r>
              <a:rPr lang="zh-CN" altLang="en-US" sz="2800" b="1"/>
              <a:t>（</a:t>
            </a:r>
            <a:r>
              <a:rPr lang="en-US" altLang="zh-CN" sz="2800" b="1"/>
              <a:t>0</a:t>
            </a:r>
            <a:r>
              <a:rPr lang="zh-CN" altLang="en-US" sz="2800" b="1"/>
              <a:t>）</a:t>
            </a:r>
            <a:r>
              <a:rPr lang="zh-CN" altLang="en-US" sz="2800" b="1">
                <a:latin typeface="宋体" panose="02010600030101010101" pitchFamily="2" charset="-122"/>
              </a:rPr>
              <a:t>在</a:t>
            </a:r>
            <a:r>
              <a:rPr lang="en-US" altLang="zh-CN" sz="2800" b="1"/>
              <a:t>v</a:t>
            </a:r>
            <a:r>
              <a:rPr lang="en-US" altLang="zh-CN" sz="2800" b="1" baseline="-30000"/>
              <a:t>i</a:t>
            </a:r>
            <a:r>
              <a:rPr lang="zh-CN" altLang="en-US" sz="2800" b="1">
                <a:latin typeface="宋体" panose="02010600030101010101" pitchFamily="2" charset="-122"/>
              </a:rPr>
              <a:t>、</a:t>
            </a:r>
            <a:r>
              <a:rPr lang="en-US" altLang="zh-CN" sz="2800" b="1"/>
              <a:t>v</a:t>
            </a:r>
            <a:r>
              <a:rPr lang="en-US" altLang="zh-CN" sz="2800" b="1" baseline="-30000"/>
              <a:t>j</a:t>
            </a:r>
            <a:r>
              <a:rPr lang="zh-CN" altLang="en-US" sz="2800" b="1">
                <a:latin typeface="宋体" panose="02010600030101010101" pitchFamily="2" charset="-122"/>
              </a:rPr>
              <a:t>间加入顶点</a:t>
            </a:r>
            <a:r>
              <a:rPr lang="en-US" altLang="zh-CN" sz="2800" b="1"/>
              <a:t>v</a:t>
            </a:r>
            <a:r>
              <a:rPr lang="en-US" altLang="zh-CN" sz="2800" b="1" baseline="-30000"/>
              <a:t>0</a:t>
            </a:r>
            <a:r>
              <a:rPr lang="zh-CN" altLang="en-US" sz="2800" b="1">
                <a:latin typeface="宋体" panose="02010600030101010101" pitchFamily="2" charset="-122"/>
              </a:rPr>
              <a:t>，比较（</a:t>
            </a:r>
            <a:r>
              <a:rPr lang="en-US" altLang="zh-CN" sz="2800" b="1"/>
              <a:t>v</a:t>
            </a:r>
            <a:r>
              <a:rPr lang="en-US" altLang="zh-CN" sz="2800" b="1" baseline="-30000"/>
              <a:t>i</a:t>
            </a:r>
            <a:r>
              <a:rPr lang="en-US" altLang="zh-CN" sz="2800" b="1"/>
              <a:t>,v</a:t>
            </a:r>
            <a:r>
              <a:rPr lang="en-US" altLang="zh-CN" sz="2800" b="1" baseline="-30000"/>
              <a:t>0</a:t>
            </a:r>
            <a:r>
              <a:rPr lang="en-US" altLang="zh-CN" sz="2800" b="1"/>
              <a:t>,v</a:t>
            </a:r>
            <a:r>
              <a:rPr lang="en-US" altLang="zh-CN" sz="2800" b="1" baseline="-30000"/>
              <a:t>j</a:t>
            </a:r>
            <a:r>
              <a:rPr lang="zh-CN" altLang="en-US" sz="2800" b="1">
                <a:latin typeface="宋体" panose="02010600030101010101" pitchFamily="2" charset="-122"/>
              </a:rPr>
              <a:t>）和</a:t>
            </a:r>
            <a:r>
              <a:rPr lang="en-US" altLang="zh-CN" sz="2800" b="1"/>
              <a:t>(v</a:t>
            </a:r>
            <a:r>
              <a:rPr lang="en-US" altLang="zh-CN" sz="2800" b="1" baseline="-30000"/>
              <a:t>i</a:t>
            </a:r>
            <a:r>
              <a:rPr lang="en-US" altLang="zh-CN" sz="2800" b="1"/>
              <a:t>,v</a:t>
            </a:r>
            <a:r>
              <a:rPr lang="en-US" altLang="zh-CN" sz="2800" b="1" baseline="-30000"/>
              <a:t>j</a:t>
            </a:r>
            <a:r>
              <a:rPr lang="en-US" altLang="zh-CN" sz="2800" b="1"/>
              <a:t>)</a:t>
            </a:r>
            <a:r>
              <a:rPr lang="zh-CN" altLang="en-US" sz="2800" b="1">
                <a:latin typeface="宋体" panose="02010600030101010101" pitchFamily="2" charset="-122"/>
              </a:rPr>
              <a:t>的路径的长度，取其中较短的路径作为</a:t>
            </a:r>
            <a:r>
              <a:rPr lang="en-US" altLang="zh-CN" sz="2800" b="1"/>
              <a:t>v</a:t>
            </a:r>
            <a:r>
              <a:rPr lang="en-US" altLang="zh-CN" sz="2800" b="1" baseline="-30000"/>
              <a:t>i</a:t>
            </a:r>
            <a:r>
              <a:rPr lang="zh-CN" altLang="en-US" sz="2800" b="1">
                <a:latin typeface="宋体" panose="02010600030101010101" pitchFamily="2" charset="-122"/>
              </a:rPr>
              <a:t>到</a:t>
            </a:r>
            <a:r>
              <a:rPr lang="en-US" altLang="zh-CN" sz="2800" b="1"/>
              <a:t>v</a:t>
            </a:r>
            <a:r>
              <a:rPr lang="en-US" altLang="zh-CN" sz="2800" b="1" baseline="-30000"/>
              <a:t>j </a:t>
            </a:r>
            <a:r>
              <a:rPr lang="zh-CN" altLang="en-US" sz="2800" b="1">
                <a:latin typeface="宋体" panose="02010600030101010101" pitchFamily="2" charset="-122"/>
              </a:rPr>
              <a:t>的且中间顶点号不大于</a:t>
            </a:r>
            <a:r>
              <a:rPr lang="en-US" altLang="zh-CN" sz="2800" b="1"/>
              <a:t>0</a:t>
            </a:r>
            <a:r>
              <a:rPr lang="zh-CN" altLang="en-US" sz="2800" b="1">
                <a:latin typeface="宋体" panose="02010600030101010101" pitchFamily="2" charset="-122"/>
              </a:rPr>
              <a:t>的最短路径。</a:t>
            </a:r>
            <a:r>
              <a:rPr lang="zh-CN" altLang="en-US" sz="2800" b="1"/>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extLst>
              <a:ext uri="{FF2B5EF4-FFF2-40B4-BE49-F238E27FC236}">
                <a16:creationId xmlns:a16="http://schemas.microsoft.com/office/drawing/2014/main" id="{E6539D90-E93F-4681-96EC-16EF1B4433F8}"/>
              </a:ext>
            </a:extLst>
          </p:cNvPr>
          <p:cNvSpPr txBox="1">
            <a:spLocks noChangeArrowheads="1"/>
          </p:cNvSpPr>
          <p:nvPr/>
        </p:nvSpPr>
        <p:spPr bwMode="auto">
          <a:xfrm>
            <a:off x="2057400" y="990601"/>
            <a:ext cx="8382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a:t>
            </a:r>
            <a:r>
              <a:rPr lang="en-US" altLang="zh-CN" b="1"/>
              <a:t>1</a:t>
            </a:r>
            <a:r>
              <a:rPr lang="zh-CN" altLang="en-US" b="1"/>
              <a:t>）</a:t>
            </a:r>
            <a:r>
              <a:rPr lang="zh-CN" altLang="en-US" b="1">
                <a:latin typeface="宋体" panose="02010600030101010101" pitchFamily="2" charset="-122"/>
              </a:rPr>
              <a:t>在</a:t>
            </a:r>
            <a:r>
              <a:rPr lang="en-US" altLang="zh-CN" b="1"/>
              <a:t>v</a:t>
            </a:r>
            <a:r>
              <a:rPr lang="en-US" altLang="zh-CN" b="1" baseline="-30000"/>
              <a:t>i</a:t>
            </a:r>
            <a:r>
              <a:rPr lang="zh-CN" altLang="en-US" b="1">
                <a:latin typeface="宋体" panose="02010600030101010101" pitchFamily="2" charset="-122"/>
              </a:rPr>
              <a:t>、</a:t>
            </a:r>
            <a:r>
              <a:rPr lang="en-US" altLang="zh-CN" b="1"/>
              <a:t>v</a:t>
            </a:r>
            <a:r>
              <a:rPr lang="en-US" altLang="zh-CN" b="1" baseline="-30000"/>
              <a:t>j</a:t>
            </a:r>
            <a:r>
              <a:rPr lang="zh-CN" altLang="en-US" b="1">
                <a:latin typeface="宋体" panose="02010600030101010101" pitchFamily="2" charset="-122"/>
              </a:rPr>
              <a:t>间加入顶点</a:t>
            </a:r>
            <a:r>
              <a:rPr lang="en-US" altLang="zh-CN" b="1"/>
              <a:t>v</a:t>
            </a:r>
            <a:r>
              <a:rPr lang="en-US" altLang="zh-CN" b="1" baseline="-30000"/>
              <a:t>1</a:t>
            </a:r>
            <a:r>
              <a:rPr lang="zh-CN" altLang="en-US" b="1">
                <a:latin typeface="宋体" panose="02010600030101010101" pitchFamily="2" charset="-122"/>
              </a:rPr>
              <a:t>，得（</a:t>
            </a:r>
            <a:r>
              <a:rPr lang="en-US" altLang="zh-CN" b="1"/>
              <a:t>v</a:t>
            </a:r>
            <a:r>
              <a:rPr lang="en-US" altLang="zh-CN" b="1" baseline="-30000"/>
              <a:t>i</a:t>
            </a:r>
            <a:r>
              <a:rPr lang="en-US" altLang="zh-CN" b="1"/>
              <a:t>,…</a:t>
            </a:r>
            <a:r>
              <a:rPr lang="zh-CN" altLang="en-US" b="1">
                <a:latin typeface="宋体" panose="02010600030101010101" pitchFamily="2" charset="-122"/>
              </a:rPr>
              <a:t>，</a:t>
            </a:r>
            <a:r>
              <a:rPr lang="zh-CN" altLang="en-US" b="1"/>
              <a:t> </a:t>
            </a:r>
            <a:r>
              <a:rPr lang="en-US" altLang="zh-CN" b="1"/>
              <a:t>v</a:t>
            </a:r>
            <a:r>
              <a:rPr lang="en-US" altLang="zh-CN" b="1" baseline="-30000"/>
              <a:t>1</a:t>
            </a:r>
            <a:r>
              <a:rPr lang="zh-CN" altLang="en-US" b="1">
                <a:latin typeface="宋体" panose="02010600030101010101" pitchFamily="2" charset="-122"/>
              </a:rPr>
              <a:t>）和</a:t>
            </a:r>
            <a:r>
              <a:rPr lang="en-US" altLang="zh-CN" b="1"/>
              <a:t>(v</a:t>
            </a:r>
            <a:r>
              <a:rPr lang="en-US" altLang="zh-CN" b="1" baseline="-30000"/>
              <a:t>1</a:t>
            </a:r>
            <a:r>
              <a:rPr lang="en-US" altLang="zh-CN" b="1"/>
              <a:t>,…</a:t>
            </a:r>
            <a:r>
              <a:rPr lang="zh-CN" altLang="en-US" b="1">
                <a:latin typeface="宋体" panose="02010600030101010101" pitchFamily="2" charset="-122"/>
              </a:rPr>
              <a:t>，</a:t>
            </a:r>
            <a:r>
              <a:rPr lang="zh-CN" altLang="en-US" b="1"/>
              <a:t> </a:t>
            </a:r>
            <a:r>
              <a:rPr lang="en-US" altLang="zh-CN" b="1"/>
              <a:t>v</a:t>
            </a:r>
            <a:r>
              <a:rPr lang="en-US" altLang="zh-CN" b="1" baseline="-30000"/>
              <a:t>j</a:t>
            </a:r>
            <a:r>
              <a:rPr lang="en-US" altLang="zh-CN" b="1"/>
              <a:t>)</a:t>
            </a:r>
            <a:r>
              <a:rPr lang="zh-CN" altLang="en-US" b="1">
                <a:latin typeface="宋体" panose="02010600030101010101" pitchFamily="2" charset="-122"/>
              </a:rPr>
              <a:t>，其中（</a:t>
            </a:r>
            <a:r>
              <a:rPr lang="en-US" altLang="zh-CN" b="1"/>
              <a:t>v</a:t>
            </a:r>
            <a:r>
              <a:rPr lang="en-US" altLang="zh-CN" b="1" baseline="-30000"/>
              <a:t>i</a:t>
            </a:r>
            <a:r>
              <a:rPr lang="en-US" altLang="zh-CN" b="1"/>
              <a:t>,…,v</a:t>
            </a:r>
            <a:r>
              <a:rPr lang="en-US" altLang="zh-CN" b="1" baseline="-30000"/>
              <a:t>1</a:t>
            </a:r>
            <a:r>
              <a:rPr lang="zh-CN" altLang="en-US" b="1">
                <a:latin typeface="宋体" panose="02010600030101010101" pitchFamily="2" charset="-122"/>
              </a:rPr>
              <a:t>）是</a:t>
            </a:r>
            <a:r>
              <a:rPr lang="en-US" altLang="zh-CN" b="1"/>
              <a:t>v</a:t>
            </a:r>
            <a:r>
              <a:rPr lang="en-US" altLang="zh-CN" b="1" baseline="-30000"/>
              <a:t>i</a:t>
            </a:r>
            <a:r>
              <a:rPr lang="zh-CN" altLang="en-US" b="1">
                <a:latin typeface="宋体" panose="02010600030101010101" pitchFamily="2" charset="-122"/>
              </a:rPr>
              <a:t>到</a:t>
            </a:r>
            <a:r>
              <a:rPr lang="en-US" altLang="zh-CN" b="1"/>
              <a:t>v</a:t>
            </a:r>
            <a:r>
              <a:rPr lang="en-US" altLang="zh-CN" b="1" baseline="-30000"/>
              <a:t>1 </a:t>
            </a:r>
            <a:r>
              <a:rPr lang="zh-CN" altLang="en-US" b="1">
                <a:latin typeface="宋体" panose="02010600030101010101" pitchFamily="2" charset="-122"/>
              </a:rPr>
              <a:t>的且中间顶点号不大于</a:t>
            </a:r>
            <a:r>
              <a:rPr lang="en-US" altLang="zh-CN" b="1"/>
              <a:t>0</a:t>
            </a:r>
            <a:r>
              <a:rPr lang="zh-CN" altLang="en-US" b="1">
                <a:latin typeface="宋体" panose="02010600030101010101" pitchFamily="2" charset="-122"/>
              </a:rPr>
              <a:t>的最短路径，</a:t>
            </a:r>
            <a:r>
              <a:rPr lang="en-US" altLang="zh-CN" b="1"/>
              <a:t>(v</a:t>
            </a:r>
            <a:r>
              <a:rPr lang="en-US" altLang="zh-CN" b="1" baseline="-30000"/>
              <a:t>1</a:t>
            </a:r>
            <a:r>
              <a:rPr lang="en-US" altLang="zh-CN" b="1"/>
              <a:t>,…,v</a:t>
            </a:r>
            <a:r>
              <a:rPr lang="en-US" altLang="zh-CN" b="1" baseline="-30000"/>
              <a:t>j</a:t>
            </a:r>
            <a:r>
              <a:rPr lang="en-US" altLang="zh-CN" b="1"/>
              <a:t>) </a:t>
            </a:r>
            <a:r>
              <a:rPr lang="zh-CN" altLang="en-US" b="1">
                <a:latin typeface="宋体" panose="02010600030101010101" pitchFamily="2" charset="-122"/>
              </a:rPr>
              <a:t>是</a:t>
            </a:r>
            <a:r>
              <a:rPr lang="en-US" altLang="zh-CN" b="1"/>
              <a:t>v</a:t>
            </a:r>
            <a:r>
              <a:rPr lang="en-US" altLang="zh-CN" b="1" baseline="-30000"/>
              <a:t>1</a:t>
            </a:r>
            <a:r>
              <a:rPr lang="zh-CN" altLang="en-US" b="1">
                <a:latin typeface="宋体" panose="02010600030101010101" pitchFamily="2" charset="-122"/>
              </a:rPr>
              <a:t>到</a:t>
            </a:r>
            <a:r>
              <a:rPr lang="en-US" altLang="zh-CN" b="1"/>
              <a:t>v</a:t>
            </a:r>
            <a:r>
              <a:rPr lang="en-US" altLang="zh-CN" b="1" baseline="-30000"/>
              <a:t>j </a:t>
            </a:r>
            <a:r>
              <a:rPr lang="zh-CN" altLang="en-US" b="1">
                <a:latin typeface="宋体" panose="02010600030101010101" pitchFamily="2" charset="-122"/>
              </a:rPr>
              <a:t>的且中间顶点号不大于</a:t>
            </a:r>
            <a:r>
              <a:rPr lang="en-US" altLang="zh-CN" b="1"/>
              <a:t>0</a:t>
            </a:r>
            <a:r>
              <a:rPr lang="zh-CN" altLang="en-US" b="1">
                <a:latin typeface="宋体" panose="02010600030101010101" pitchFamily="2" charset="-122"/>
              </a:rPr>
              <a:t>的最</a:t>
            </a:r>
            <a:r>
              <a:rPr lang="en-US" altLang="zh-CN" b="1"/>
              <a:t>……</a:t>
            </a:r>
            <a:r>
              <a:rPr lang="zh-CN" altLang="en-US" b="1">
                <a:latin typeface="宋体" panose="02010600030101010101" pitchFamily="2" charset="-122"/>
              </a:rPr>
              <a:t>短路径，这两条路径在上一步中已求出。将（</a:t>
            </a:r>
            <a:r>
              <a:rPr lang="en-US" altLang="zh-CN" b="1"/>
              <a:t>v</a:t>
            </a:r>
            <a:r>
              <a:rPr lang="en-US" altLang="zh-CN" b="1" baseline="-30000"/>
              <a:t>i</a:t>
            </a:r>
            <a:r>
              <a:rPr lang="en-US" altLang="zh-CN" b="1"/>
              <a:t>,…,v</a:t>
            </a:r>
            <a:r>
              <a:rPr lang="en-US" altLang="zh-CN" b="1" baseline="-30000"/>
              <a:t>1</a:t>
            </a:r>
            <a:r>
              <a:rPr lang="en-US" altLang="zh-CN" b="1"/>
              <a:t>,…,v</a:t>
            </a:r>
            <a:r>
              <a:rPr lang="en-US" altLang="zh-CN" b="1" baseline="-30000"/>
              <a:t>j</a:t>
            </a:r>
            <a:r>
              <a:rPr lang="zh-CN" altLang="en-US" b="1">
                <a:latin typeface="宋体" panose="02010600030101010101" pitchFamily="2" charset="-122"/>
              </a:rPr>
              <a:t>）与上一步已求出的且</a:t>
            </a:r>
            <a:r>
              <a:rPr lang="en-US" altLang="zh-CN" b="1"/>
              <a:t>v</a:t>
            </a:r>
            <a:r>
              <a:rPr lang="en-US" altLang="zh-CN" b="1" baseline="-30000"/>
              <a:t>i</a:t>
            </a:r>
            <a:r>
              <a:rPr lang="zh-CN" altLang="en-US" b="1">
                <a:latin typeface="宋体" panose="02010600030101010101" pitchFamily="2" charset="-122"/>
              </a:rPr>
              <a:t>到</a:t>
            </a:r>
            <a:r>
              <a:rPr lang="en-US" altLang="zh-CN" b="1"/>
              <a:t>v</a:t>
            </a:r>
            <a:r>
              <a:rPr lang="en-US" altLang="zh-CN" b="1" baseline="-30000"/>
              <a:t>j </a:t>
            </a:r>
            <a:r>
              <a:rPr lang="zh-CN" altLang="en-US" b="1">
                <a:latin typeface="宋体" panose="02010600030101010101" pitchFamily="2" charset="-122"/>
              </a:rPr>
              <a:t>中间顶点号不大于</a:t>
            </a:r>
            <a:r>
              <a:rPr lang="en-US" altLang="zh-CN" b="1"/>
              <a:t>0</a:t>
            </a:r>
            <a:r>
              <a:rPr lang="zh-CN" altLang="en-US" b="1">
                <a:latin typeface="宋体" panose="02010600030101010101" pitchFamily="2" charset="-122"/>
              </a:rPr>
              <a:t>的最短路径比较，取其中较短的路径作为</a:t>
            </a:r>
            <a:r>
              <a:rPr lang="en-US" altLang="zh-CN" b="1"/>
              <a:t>v</a:t>
            </a:r>
            <a:r>
              <a:rPr lang="en-US" altLang="zh-CN" b="1" baseline="-30000"/>
              <a:t>i</a:t>
            </a:r>
            <a:r>
              <a:rPr lang="zh-CN" altLang="en-US" b="1">
                <a:latin typeface="宋体" panose="02010600030101010101" pitchFamily="2" charset="-122"/>
              </a:rPr>
              <a:t>到</a:t>
            </a:r>
            <a:r>
              <a:rPr lang="en-US" altLang="zh-CN" b="1"/>
              <a:t>v</a:t>
            </a:r>
            <a:r>
              <a:rPr lang="en-US" altLang="zh-CN" b="1" baseline="-30000"/>
              <a:t>j </a:t>
            </a:r>
            <a:r>
              <a:rPr lang="zh-CN" altLang="en-US" b="1">
                <a:latin typeface="宋体" panose="02010600030101010101" pitchFamily="2" charset="-122"/>
              </a:rPr>
              <a:t>的且中间顶点号不大于</a:t>
            </a:r>
            <a:r>
              <a:rPr lang="en-US" altLang="zh-CN" b="1"/>
              <a:t>1</a:t>
            </a:r>
            <a:r>
              <a:rPr lang="zh-CN" altLang="en-US" b="1">
                <a:latin typeface="宋体" panose="02010600030101010101" pitchFamily="2" charset="-122"/>
              </a:rPr>
              <a:t>的最短路径。</a:t>
            </a:r>
            <a:r>
              <a:rPr lang="zh-CN" altLang="en-US" b="1"/>
              <a:t> </a:t>
            </a:r>
          </a:p>
          <a:p>
            <a:pPr>
              <a:spcBef>
                <a:spcPct val="50000"/>
              </a:spcBef>
            </a:pPr>
            <a:r>
              <a:rPr lang="zh-CN" altLang="en-US" b="1"/>
              <a:t>（</a:t>
            </a:r>
            <a:r>
              <a:rPr lang="en-US" altLang="zh-CN" b="1"/>
              <a:t>2</a:t>
            </a:r>
            <a:r>
              <a:rPr lang="zh-CN" altLang="en-US" b="1"/>
              <a:t>）</a:t>
            </a:r>
            <a:r>
              <a:rPr lang="zh-CN" altLang="en-US" b="1">
                <a:latin typeface="宋体" panose="02010600030101010101" pitchFamily="2" charset="-122"/>
              </a:rPr>
              <a:t>在</a:t>
            </a:r>
            <a:r>
              <a:rPr lang="en-US" altLang="zh-CN" b="1"/>
              <a:t>v</a:t>
            </a:r>
            <a:r>
              <a:rPr lang="en-US" altLang="zh-CN" b="1" baseline="-30000"/>
              <a:t>i</a:t>
            </a:r>
            <a:r>
              <a:rPr lang="zh-CN" altLang="en-US" b="1">
                <a:latin typeface="宋体" panose="02010600030101010101" pitchFamily="2" charset="-122"/>
              </a:rPr>
              <a:t>、</a:t>
            </a:r>
            <a:r>
              <a:rPr lang="en-US" altLang="zh-CN" b="1"/>
              <a:t>v</a:t>
            </a:r>
            <a:r>
              <a:rPr lang="en-US" altLang="zh-CN" b="1" baseline="-30000"/>
              <a:t>j</a:t>
            </a:r>
            <a:r>
              <a:rPr lang="zh-CN" altLang="en-US" b="1">
                <a:latin typeface="宋体" panose="02010600030101010101" pitchFamily="2" charset="-122"/>
              </a:rPr>
              <a:t>间加入顶点</a:t>
            </a:r>
            <a:r>
              <a:rPr lang="en-US" altLang="zh-CN" b="1"/>
              <a:t>v</a:t>
            </a:r>
            <a:r>
              <a:rPr lang="en-US" altLang="zh-CN" b="1" baseline="-30000"/>
              <a:t>2</a:t>
            </a:r>
            <a:r>
              <a:rPr lang="zh-CN" altLang="en-US" b="1">
                <a:latin typeface="宋体" panose="02010600030101010101" pitchFamily="2" charset="-122"/>
              </a:rPr>
              <a:t>，得（</a:t>
            </a:r>
            <a:r>
              <a:rPr lang="en-US" altLang="zh-CN" b="1"/>
              <a:t>v</a:t>
            </a:r>
            <a:r>
              <a:rPr lang="en-US" altLang="zh-CN" b="1" baseline="-30000"/>
              <a:t>i</a:t>
            </a:r>
            <a:r>
              <a:rPr lang="en-US" altLang="zh-CN" b="1"/>
              <a:t>,…,v</a:t>
            </a:r>
            <a:r>
              <a:rPr lang="en-US" altLang="zh-CN" b="1" baseline="-30000"/>
              <a:t>2</a:t>
            </a:r>
            <a:r>
              <a:rPr lang="zh-CN" altLang="en-US" b="1">
                <a:latin typeface="宋体" panose="02010600030101010101" pitchFamily="2" charset="-122"/>
              </a:rPr>
              <a:t>）和</a:t>
            </a:r>
            <a:r>
              <a:rPr lang="en-US" altLang="zh-CN" b="1"/>
              <a:t>(v</a:t>
            </a:r>
            <a:r>
              <a:rPr lang="en-US" altLang="zh-CN" b="1" baseline="-30000"/>
              <a:t>2</a:t>
            </a:r>
            <a:r>
              <a:rPr lang="en-US" altLang="zh-CN" b="1"/>
              <a:t>,…,v</a:t>
            </a:r>
            <a:r>
              <a:rPr lang="en-US" altLang="zh-CN" b="1" baseline="-30000"/>
              <a:t>j</a:t>
            </a:r>
            <a:r>
              <a:rPr lang="en-US" altLang="zh-CN" b="1"/>
              <a:t>)</a:t>
            </a:r>
            <a:r>
              <a:rPr lang="zh-CN" altLang="en-US" b="1">
                <a:latin typeface="宋体" panose="02010600030101010101" pitchFamily="2" charset="-122"/>
              </a:rPr>
              <a:t>，其中（</a:t>
            </a:r>
            <a:r>
              <a:rPr lang="en-US" altLang="zh-CN" b="1"/>
              <a:t>v</a:t>
            </a:r>
            <a:r>
              <a:rPr lang="en-US" altLang="zh-CN" b="1" baseline="-30000"/>
              <a:t>i</a:t>
            </a:r>
            <a:r>
              <a:rPr lang="en-US" altLang="zh-CN" b="1"/>
              <a:t>,…,v</a:t>
            </a:r>
            <a:r>
              <a:rPr lang="en-US" altLang="zh-CN" b="1" baseline="-30000"/>
              <a:t>2</a:t>
            </a:r>
            <a:r>
              <a:rPr lang="zh-CN" altLang="en-US" b="1">
                <a:latin typeface="宋体" panose="02010600030101010101" pitchFamily="2" charset="-122"/>
              </a:rPr>
              <a:t>）是</a:t>
            </a:r>
            <a:r>
              <a:rPr lang="en-US" altLang="zh-CN" b="1"/>
              <a:t>v</a:t>
            </a:r>
            <a:r>
              <a:rPr lang="en-US" altLang="zh-CN" b="1" baseline="-30000"/>
              <a:t>i</a:t>
            </a:r>
            <a:r>
              <a:rPr lang="zh-CN" altLang="en-US" b="1">
                <a:latin typeface="宋体" panose="02010600030101010101" pitchFamily="2" charset="-122"/>
              </a:rPr>
              <a:t>到</a:t>
            </a:r>
            <a:r>
              <a:rPr lang="en-US" altLang="zh-CN" b="1"/>
              <a:t>v</a:t>
            </a:r>
            <a:r>
              <a:rPr lang="en-US" altLang="zh-CN" b="1" baseline="-30000"/>
              <a:t>2 </a:t>
            </a:r>
            <a:r>
              <a:rPr lang="zh-CN" altLang="en-US" b="1">
                <a:latin typeface="宋体" panose="02010600030101010101" pitchFamily="2" charset="-122"/>
              </a:rPr>
              <a:t>的且中间顶点号不大于</a:t>
            </a:r>
            <a:r>
              <a:rPr lang="en-US" altLang="zh-CN" b="1"/>
              <a:t>1</a:t>
            </a:r>
            <a:r>
              <a:rPr lang="zh-CN" altLang="en-US" b="1">
                <a:latin typeface="宋体" panose="02010600030101010101" pitchFamily="2" charset="-122"/>
              </a:rPr>
              <a:t>的最短路径，</a:t>
            </a:r>
            <a:r>
              <a:rPr lang="en-US" altLang="zh-CN" b="1"/>
              <a:t>(v</a:t>
            </a:r>
            <a:r>
              <a:rPr lang="en-US" altLang="zh-CN" b="1" baseline="-30000"/>
              <a:t>2</a:t>
            </a:r>
            <a:r>
              <a:rPr lang="en-US" altLang="zh-CN" b="1"/>
              <a:t>,…,v</a:t>
            </a:r>
            <a:r>
              <a:rPr lang="en-US" altLang="zh-CN" b="1" baseline="-30000"/>
              <a:t>j</a:t>
            </a:r>
            <a:r>
              <a:rPr lang="en-US" altLang="zh-CN" b="1"/>
              <a:t>) </a:t>
            </a:r>
            <a:r>
              <a:rPr lang="zh-CN" altLang="en-US" b="1">
                <a:latin typeface="宋体" panose="02010600030101010101" pitchFamily="2" charset="-122"/>
              </a:rPr>
              <a:t>是</a:t>
            </a:r>
            <a:r>
              <a:rPr lang="en-US" altLang="zh-CN" b="1"/>
              <a:t>v</a:t>
            </a:r>
            <a:r>
              <a:rPr lang="en-US" altLang="zh-CN" b="1" baseline="-30000"/>
              <a:t>2</a:t>
            </a:r>
            <a:r>
              <a:rPr lang="zh-CN" altLang="en-US" b="1">
                <a:latin typeface="宋体" panose="02010600030101010101" pitchFamily="2" charset="-122"/>
              </a:rPr>
              <a:t>到</a:t>
            </a:r>
            <a:r>
              <a:rPr lang="en-US" altLang="zh-CN" b="1"/>
              <a:t>v</a:t>
            </a:r>
            <a:r>
              <a:rPr lang="en-US" altLang="zh-CN" b="1" baseline="-30000"/>
              <a:t>j </a:t>
            </a:r>
            <a:r>
              <a:rPr lang="zh-CN" altLang="en-US" b="1">
                <a:latin typeface="宋体" panose="02010600030101010101" pitchFamily="2" charset="-122"/>
              </a:rPr>
              <a:t>的且中间顶点号不大于</a:t>
            </a:r>
            <a:r>
              <a:rPr lang="en-US" altLang="zh-CN" b="1"/>
              <a:t>1</a:t>
            </a:r>
            <a:r>
              <a:rPr lang="zh-CN" altLang="en-US" b="1">
                <a:latin typeface="宋体" panose="02010600030101010101" pitchFamily="2" charset="-122"/>
              </a:rPr>
              <a:t>的最短路径，这两条路径在上一步中已求出。将（</a:t>
            </a:r>
            <a:r>
              <a:rPr lang="en-US" altLang="zh-CN" b="1"/>
              <a:t>v</a:t>
            </a:r>
            <a:r>
              <a:rPr lang="en-US" altLang="zh-CN" b="1" baseline="-30000"/>
              <a:t>i</a:t>
            </a:r>
            <a:r>
              <a:rPr lang="en-US" altLang="zh-CN" b="1"/>
              <a:t>,…,v</a:t>
            </a:r>
            <a:r>
              <a:rPr lang="en-US" altLang="zh-CN" b="1" baseline="-30000"/>
              <a:t>2</a:t>
            </a:r>
            <a:r>
              <a:rPr lang="en-US" altLang="zh-CN" b="1"/>
              <a:t>,…,v</a:t>
            </a:r>
            <a:r>
              <a:rPr lang="en-US" altLang="zh-CN" b="1" baseline="-30000"/>
              <a:t>j</a:t>
            </a:r>
            <a:r>
              <a:rPr lang="zh-CN" altLang="en-US" b="1">
                <a:latin typeface="宋体" panose="02010600030101010101" pitchFamily="2" charset="-122"/>
              </a:rPr>
              <a:t>）与上一步已求出的且</a:t>
            </a:r>
            <a:r>
              <a:rPr lang="en-US" altLang="zh-CN" b="1"/>
              <a:t>v</a:t>
            </a:r>
            <a:r>
              <a:rPr lang="en-US" altLang="zh-CN" b="1" baseline="-30000"/>
              <a:t>i</a:t>
            </a:r>
            <a:r>
              <a:rPr lang="zh-CN" altLang="en-US" b="1">
                <a:latin typeface="宋体" panose="02010600030101010101" pitchFamily="2" charset="-122"/>
              </a:rPr>
              <a:t>到</a:t>
            </a:r>
            <a:r>
              <a:rPr lang="en-US" altLang="zh-CN" b="1"/>
              <a:t>v</a:t>
            </a:r>
            <a:r>
              <a:rPr lang="en-US" altLang="zh-CN" b="1" baseline="-30000"/>
              <a:t>j </a:t>
            </a:r>
            <a:r>
              <a:rPr lang="zh-CN" altLang="en-US" b="1">
                <a:latin typeface="宋体" panose="02010600030101010101" pitchFamily="2" charset="-122"/>
              </a:rPr>
              <a:t>中间顶点号不大于</a:t>
            </a:r>
            <a:r>
              <a:rPr lang="en-US" altLang="zh-CN" b="1"/>
              <a:t>1</a:t>
            </a:r>
            <a:r>
              <a:rPr lang="zh-CN" altLang="en-US" b="1">
                <a:latin typeface="宋体" panose="02010600030101010101" pitchFamily="2" charset="-122"/>
              </a:rPr>
              <a:t>的最短路径比较，取其中较短的路径作为</a:t>
            </a:r>
            <a:r>
              <a:rPr lang="en-US" altLang="zh-CN" b="1"/>
              <a:t>v</a:t>
            </a:r>
            <a:r>
              <a:rPr lang="en-US" altLang="zh-CN" b="1" baseline="-30000"/>
              <a:t>i</a:t>
            </a:r>
            <a:r>
              <a:rPr lang="zh-CN" altLang="en-US" b="1">
                <a:latin typeface="宋体" panose="02010600030101010101" pitchFamily="2" charset="-122"/>
              </a:rPr>
              <a:t>到</a:t>
            </a:r>
            <a:r>
              <a:rPr lang="en-US" altLang="zh-CN" b="1"/>
              <a:t>v</a:t>
            </a:r>
            <a:r>
              <a:rPr lang="en-US" altLang="zh-CN" b="1" baseline="-30000"/>
              <a:t>j </a:t>
            </a:r>
            <a:r>
              <a:rPr lang="zh-CN" altLang="en-US" b="1">
                <a:latin typeface="宋体" panose="02010600030101010101" pitchFamily="2" charset="-122"/>
              </a:rPr>
              <a:t>的且中间顶点号不大于</a:t>
            </a:r>
            <a:r>
              <a:rPr lang="en-US" altLang="zh-CN" b="1"/>
              <a:t>2</a:t>
            </a:r>
            <a:r>
              <a:rPr lang="zh-CN" altLang="en-US" b="1">
                <a:latin typeface="宋体" panose="02010600030101010101" pitchFamily="2" charset="-122"/>
              </a:rPr>
              <a:t>的最短路径。</a:t>
            </a:r>
            <a:r>
              <a:rPr lang="zh-CN" altLang="en-US" b="1"/>
              <a:t> </a:t>
            </a:r>
          </a:p>
          <a:p>
            <a:pPr>
              <a:spcBef>
                <a:spcPct val="50000"/>
              </a:spcBef>
            </a:pPr>
            <a:r>
              <a:rPr lang="zh-CN" altLang="en-US" b="1">
                <a:latin typeface="黑体" panose="02010609060101010101" pitchFamily="49" charset="-122"/>
                <a:ea typeface="黑体" panose="02010609060101010101" pitchFamily="49" charset="-122"/>
              </a:rPr>
              <a:t> </a:t>
            </a:r>
            <a:r>
              <a:rPr lang="en-US" altLang="zh-CN" b="1">
                <a:ea typeface="黑体" panose="02010609060101010101" pitchFamily="49" charset="-122"/>
              </a:rPr>
              <a:t>………</a:t>
            </a:r>
            <a:endParaRPr lang="en-US" altLang="zh-CN" b="1">
              <a:latin typeface="黑体" panose="02010609060101010101" pitchFamily="49" charset="-122"/>
              <a:ea typeface="黑体" panose="02010609060101010101" pitchFamily="49"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extLst>
              <a:ext uri="{FF2B5EF4-FFF2-40B4-BE49-F238E27FC236}">
                <a16:creationId xmlns:a16="http://schemas.microsoft.com/office/drawing/2014/main" id="{FE81B3F8-58C0-4245-9A14-D935667ADF12}"/>
              </a:ext>
            </a:extLst>
          </p:cNvPr>
          <p:cNvSpPr txBox="1">
            <a:spLocks noChangeArrowheads="1"/>
          </p:cNvSpPr>
          <p:nvPr/>
        </p:nvSpPr>
        <p:spPr bwMode="auto">
          <a:xfrm>
            <a:off x="2133600" y="1066800"/>
            <a:ext cx="82296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b="1">
                <a:latin typeface="宋体" panose="02010600030101010101" pitchFamily="2" charset="-122"/>
              </a:rPr>
              <a:t>依次类推，经过</a:t>
            </a:r>
            <a:r>
              <a:rPr lang="en-US" altLang="zh-CN" sz="2800" b="1"/>
              <a:t>n</a:t>
            </a:r>
            <a:r>
              <a:rPr lang="zh-CN" altLang="en-US" sz="2800" b="1">
                <a:latin typeface="宋体" panose="02010600030101010101" pitchFamily="2" charset="-122"/>
              </a:rPr>
              <a:t>次比较和修正，在第（</a:t>
            </a:r>
            <a:r>
              <a:rPr lang="en-US" altLang="zh-CN" sz="2800" b="1"/>
              <a:t>n-1</a:t>
            </a:r>
            <a:r>
              <a:rPr lang="zh-CN" altLang="en-US" sz="2800" b="1">
                <a:latin typeface="宋体" panose="02010600030101010101" pitchFamily="2" charset="-122"/>
              </a:rPr>
              <a:t>）步，将求得</a:t>
            </a:r>
            <a:r>
              <a:rPr lang="en-US" altLang="zh-CN" sz="2800" b="1"/>
              <a:t>v</a:t>
            </a:r>
            <a:r>
              <a:rPr lang="en-US" altLang="zh-CN" sz="2800" b="1" baseline="-30000"/>
              <a:t>i</a:t>
            </a:r>
            <a:r>
              <a:rPr lang="zh-CN" altLang="en-US" sz="2800" b="1">
                <a:latin typeface="宋体" panose="02010600030101010101" pitchFamily="2" charset="-122"/>
              </a:rPr>
              <a:t>到</a:t>
            </a:r>
            <a:r>
              <a:rPr lang="en-US" altLang="zh-CN" sz="2800" b="1"/>
              <a:t>v</a:t>
            </a:r>
            <a:r>
              <a:rPr lang="en-US" altLang="zh-CN" sz="2800" b="1" baseline="-30000"/>
              <a:t>j </a:t>
            </a:r>
            <a:r>
              <a:rPr lang="zh-CN" altLang="en-US" sz="2800" b="1">
                <a:latin typeface="宋体" panose="02010600030101010101" pitchFamily="2" charset="-122"/>
              </a:rPr>
              <a:t>的且中间顶点号不大于</a:t>
            </a:r>
            <a:r>
              <a:rPr lang="en-US" altLang="zh-CN" sz="2800" b="1"/>
              <a:t>n-1</a:t>
            </a:r>
            <a:r>
              <a:rPr lang="zh-CN" altLang="en-US" sz="2800" b="1">
                <a:latin typeface="宋体" panose="02010600030101010101" pitchFamily="2" charset="-122"/>
              </a:rPr>
              <a:t>的最短路径，这必是从</a:t>
            </a:r>
            <a:r>
              <a:rPr lang="en-US" altLang="zh-CN" sz="2800" b="1"/>
              <a:t>v</a:t>
            </a:r>
            <a:r>
              <a:rPr lang="en-US" altLang="zh-CN" sz="2800" b="1" baseline="-30000"/>
              <a:t>i</a:t>
            </a:r>
            <a:r>
              <a:rPr lang="zh-CN" altLang="en-US" sz="2800" b="1">
                <a:latin typeface="宋体" panose="02010600030101010101" pitchFamily="2" charset="-122"/>
              </a:rPr>
              <a:t>到</a:t>
            </a:r>
            <a:r>
              <a:rPr lang="en-US" altLang="zh-CN" sz="2800" b="1"/>
              <a:t>v</a:t>
            </a:r>
            <a:r>
              <a:rPr lang="en-US" altLang="zh-CN" sz="2800" b="1" baseline="-30000"/>
              <a:t>j</a:t>
            </a:r>
            <a:r>
              <a:rPr lang="zh-CN" altLang="en-US" sz="2800" b="1">
                <a:latin typeface="宋体" panose="02010600030101010101" pitchFamily="2" charset="-122"/>
              </a:rPr>
              <a:t>的最短路径。</a:t>
            </a:r>
            <a:r>
              <a:rPr lang="zh-CN" altLang="en-US" sz="2800" b="1"/>
              <a:t> </a:t>
            </a:r>
          </a:p>
          <a:p>
            <a:pPr algn="just">
              <a:lnSpc>
                <a:spcPct val="130000"/>
              </a:lnSpc>
              <a:spcBef>
                <a:spcPct val="50000"/>
              </a:spcBef>
            </a:pPr>
            <a:r>
              <a:rPr lang="zh-CN" altLang="en-US" sz="2800" b="1">
                <a:latin typeface="宋体" panose="02010600030101010101" pitchFamily="2" charset="-122"/>
              </a:rPr>
              <a:t>图</a:t>
            </a:r>
            <a:r>
              <a:rPr lang="en-US" altLang="zh-CN" sz="2800" b="1">
                <a:latin typeface="宋体" panose="02010600030101010101" pitchFamily="2" charset="-122"/>
              </a:rPr>
              <a:t>g</a:t>
            </a:r>
            <a:r>
              <a:rPr lang="zh-CN" altLang="en-US" sz="2800" b="1">
                <a:latin typeface="宋体" panose="02010600030101010101" pitchFamily="2" charset="-122"/>
              </a:rPr>
              <a:t>中所有顶点偶对</a:t>
            </a:r>
            <a:r>
              <a:rPr lang="en-US" altLang="zh-CN" sz="2800" b="1">
                <a:latin typeface="宋体" panose="02010600030101010101" pitchFamily="2" charset="-122"/>
              </a:rPr>
              <a:t>v</a:t>
            </a:r>
            <a:r>
              <a:rPr lang="en-US" altLang="zh-CN" sz="2800" b="1" baseline="-30000">
                <a:latin typeface="宋体" panose="02010600030101010101" pitchFamily="2" charset="-122"/>
              </a:rPr>
              <a:t>i</a:t>
            </a:r>
            <a:r>
              <a:rPr lang="zh-CN" altLang="en-US" sz="2800" b="1">
                <a:latin typeface="宋体" panose="02010600030101010101" pitchFamily="2" charset="-122"/>
              </a:rPr>
              <a:t>、</a:t>
            </a:r>
            <a:r>
              <a:rPr lang="en-US" altLang="zh-CN" sz="2800" b="1">
                <a:latin typeface="宋体" panose="02010600030101010101" pitchFamily="2" charset="-122"/>
              </a:rPr>
              <a:t>v</a:t>
            </a:r>
            <a:r>
              <a:rPr lang="en-US" altLang="zh-CN" sz="2800" b="1" baseline="-30000">
                <a:latin typeface="宋体" panose="02010600030101010101" pitchFamily="2" charset="-122"/>
              </a:rPr>
              <a:t>j</a:t>
            </a:r>
            <a:r>
              <a:rPr lang="zh-CN" altLang="en-US" sz="2800" b="1">
                <a:latin typeface="宋体" panose="02010600030101010101" pitchFamily="2" charset="-122"/>
              </a:rPr>
              <a:t>间的最短路径长度对应一个</a:t>
            </a:r>
            <a:r>
              <a:rPr lang="en-US" altLang="zh-CN" sz="2800" b="1">
                <a:latin typeface="宋体" panose="02010600030101010101" pitchFamily="2" charset="-122"/>
              </a:rPr>
              <a:t>n</a:t>
            </a:r>
            <a:r>
              <a:rPr lang="zh-CN" altLang="en-US" sz="2800" b="1">
                <a:latin typeface="宋体" panose="02010600030101010101" pitchFamily="2" charset="-122"/>
              </a:rPr>
              <a:t>阶方阵</a:t>
            </a:r>
            <a:r>
              <a:rPr lang="en-US" altLang="zh-CN" sz="2800" b="1">
                <a:latin typeface="宋体" panose="02010600030101010101" pitchFamily="2" charset="-122"/>
              </a:rPr>
              <a:t>D</a:t>
            </a:r>
            <a:r>
              <a:rPr lang="zh-CN" altLang="en-US" sz="2800" b="1">
                <a:latin typeface="宋体" panose="02010600030101010101" pitchFamily="2" charset="-122"/>
              </a:rPr>
              <a:t>。在上述</a:t>
            </a:r>
            <a:r>
              <a:rPr lang="en-US" altLang="zh-CN" sz="2800" b="1">
                <a:latin typeface="宋体" panose="02010600030101010101" pitchFamily="2" charset="-122"/>
              </a:rPr>
              <a:t>n+1</a:t>
            </a:r>
            <a:r>
              <a:rPr lang="zh-CN" altLang="en-US" sz="2800" b="1">
                <a:latin typeface="宋体" panose="02010600030101010101" pitchFamily="2" charset="-122"/>
              </a:rPr>
              <a:t>步中，</a:t>
            </a:r>
            <a:r>
              <a:rPr lang="en-US" altLang="zh-CN" sz="2800" b="1">
                <a:latin typeface="宋体" panose="02010600030101010101" pitchFamily="2" charset="-122"/>
              </a:rPr>
              <a:t>D</a:t>
            </a:r>
            <a:r>
              <a:rPr lang="zh-CN" altLang="en-US" sz="2800" b="1">
                <a:latin typeface="宋体" panose="02010600030101010101" pitchFamily="2" charset="-122"/>
              </a:rPr>
              <a:t>的值不断变化，对应一个</a:t>
            </a:r>
            <a:r>
              <a:rPr lang="en-US" altLang="zh-CN" sz="2800" b="1">
                <a:latin typeface="宋体" panose="02010600030101010101" pitchFamily="2" charset="-122"/>
              </a:rPr>
              <a:t>n</a:t>
            </a:r>
            <a:r>
              <a:rPr lang="zh-CN" altLang="en-US" sz="2800" b="1">
                <a:latin typeface="宋体" panose="02010600030101010101" pitchFamily="2" charset="-122"/>
              </a:rPr>
              <a:t>阶方阵序列。</a:t>
            </a:r>
            <a:endParaRPr lang="zh-CN" altLang="en-US" b="1"/>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a:extLst>
              <a:ext uri="{FF2B5EF4-FFF2-40B4-BE49-F238E27FC236}">
                <a16:creationId xmlns:a16="http://schemas.microsoft.com/office/drawing/2014/main" id="{7C96B995-6475-4088-94B3-90B97F5ED5E5}"/>
              </a:ext>
            </a:extLst>
          </p:cNvPr>
          <p:cNvSpPr txBox="1">
            <a:spLocks noChangeArrowheads="1"/>
          </p:cNvSpPr>
          <p:nvPr/>
        </p:nvSpPr>
        <p:spPr bwMode="auto">
          <a:xfrm>
            <a:off x="2057400" y="1066800"/>
            <a:ext cx="8382000" cy="479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2800" b="1">
                <a:latin typeface="宋体" panose="02010600030101010101" pitchFamily="2" charset="-122"/>
              </a:rPr>
              <a:t>定义：</a:t>
            </a:r>
          </a:p>
          <a:p>
            <a:pPr algn="just">
              <a:spcBef>
                <a:spcPct val="50000"/>
              </a:spcBef>
            </a:pPr>
            <a:r>
              <a:rPr lang="zh-CN" altLang="en-US" sz="2800" b="1">
                <a:latin typeface="宋体" panose="02010600030101010101" pitchFamily="2" charset="-122"/>
              </a:rPr>
              <a:t>    </a:t>
            </a:r>
            <a:r>
              <a:rPr lang="en-US" altLang="zh-CN" sz="2800" b="1">
                <a:latin typeface="宋体" panose="02010600030101010101" pitchFamily="2" charset="-122"/>
              </a:rPr>
              <a:t>n</a:t>
            </a:r>
            <a:r>
              <a:rPr lang="zh-CN" altLang="en-US" sz="2800" b="1">
                <a:latin typeface="宋体" panose="02010600030101010101" pitchFamily="2" charset="-122"/>
              </a:rPr>
              <a:t>阶方阵序列：</a:t>
            </a:r>
            <a:r>
              <a:rPr lang="en-US" altLang="zh-CN" sz="2800" b="1">
                <a:latin typeface="宋体" panose="02010600030101010101" pitchFamily="2" charset="-122"/>
              </a:rPr>
              <a:t>D</a:t>
            </a:r>
            <a:r>
              <a:rPr lang="en-US" altLang="zh-CN" sz="2800" b="1" baseline="30000">
                <a:latin typeface="宋体" panose="02010600030101010101" pitchFamily="2" charset="-122"/>
              </a:rPr>
              <a:t>-1</a:t>
            </a:r>
            <a:r>
              <a:rPr lang="en-US" altLang="zh-CN" sz="2800" b="1">
                <a:latin typeface="宋体" panose="02010600030101010101" pitchFamily="2" charset="-122"/>
              </a:rPr>
              <a:t>, D</a:t>
            </a:r>
            <a:r>
              <a:rPr lang="en-US" altLang="zh-CN" sz="2800" b="1" baseline="30000">
                <a:latin typeface="宋体" panose="02010600030101010101" pitchFamily="2" charset="-122"/>
              </a:rPr>
              <a:t>0</a:t>
            </a:r>
            <a:r>
              <a:rPr lang="en-US" altLang="zh-CN" sz="2800" b="1">
                <a:latin typeface="宋体" panose="02010600030101010101" pitchFamily="2" charset="-122"/>
              </a:rPr>
              <a:t>, D</a:t>
            </a:r>
            <a:r>
              <a:rPr lang="en-US" altLang="zh-CN" sz="2800" b="1" baseline="30000">
                <a:latin typeface="宋体" panose="02010600030101010101" pitchFamily="2" charset="-122"/>
              </a:rPr>
              <a:t>1</a:t>
            </a:r>
            <a:r>
              <a:rPr lang="en-US" altLang="zh-CN" sz="2800" b="1">
                <a:latin typeface="宋体" panose="02010600030101010101" pitchFamily="2" charset="-122"/>
              </a:rPr>
              <a:t>, D</a:t>
            </a:r>
            <a:r>
              <a:rPr lang="en-US" altLang="zh-CN" sz="2800" b="1" baseline="30000">
                <a:latin typeface="宋体" panose="02010600030101010101" pitchFamily="2" charset="-122"/>
              </a:rPr>
              <a:t>2</a:t>
            </a:r>
            <a:r>
              <a:rPr lang="en-US" altLang="zh-CN" sz="2800" b="1">
                <a:latin typeface="宋体" panose="02010600030101010101" pitchFamily="2" charset="-122"/>
              </a:rPr>
              <a:t>, </a:t>
            </a:r>
            <a:r>
              <a:rPr lang="en-US" altLang="zh-CN" sz="2800" b="1">
                <a:latin typeface="Courier New" panose="02070309020205020404" pitchFamily="49" charset="0"/>
              </a:rPr>
              <a:t>…</a:t>
            </a:r>
            <a:r>
              <a:rPr lang="en-US" altLang="zh-CN" sz="2800" b="1">
                <a:latin typeface="宋体" panose="02010600030101010101" pitchFamily="2" charset="-122"/>
              </a:rPr>
              <a:t>D</a:t>
            </a:r>
            <a:r>
              <a:rPr lang="en-US" altLang="zh-CN" sz="2800" b="1" baseline="30000">
                <a:latin typeface="宋体" panose="02010600030101010101" pitchFamily="2" charset="-122"/>
              </a:rPr>
              <a:t>n-1</a:t>
            </a:r>
            <a:endParaRPr lang="en-US" altLang="zh-CN" sz="2800" b="1">
              <a:latin typeface="宋体" panose="02010600030101010101" pitchFamily="2" charset="-122"/>
            </a:endParaRPr>
          </a:p>
          <a:p>
            <a:pPr algn="just">
              <a:spcBef>
                <a:spcPct val="50000"/>
              </a:spcBef>
            </a:pPr>
            <a:r>
              <a:rPr lang="zh-CN" altLang="en-US" sz="2800" b="1">
                <a:latin typeface="宋体" panose="02010600030101010101" pitchFamily="2" charset="-122"/>
              </a:rPr>
              <a:t>其中 </a:t>
            </a:r>
            <a:r>
              <a:rPr lang="en-US" altLang="zh-CN" sz="2800" b="1">
                <a:latin typeface="宋体" panose="02010600030101010101" pitchFamily="2" charset="-122"/>
              </a:rPr>
              <a:t>:</a:t>
            </a:r>
          </a:p>
          <a:p>
            <a:pPr algn="just">
              <a:spcBef>
                <a:spcPct val="50000"/>
              </a:spcBef>
            </a:pPr>
            <a:r>
              <a:rPr lang="en-US" altLang="zh-CN" sz="2800" b="1">
                <a:latin typeface="宋体" panose="02010600030101010101" pitchFamily="2" charset="-122"/>
              </a:rPr>
              <a:t>D</a:t>
            </a:r>
            <a:r>
              <a:rPr lang="en-US" altLang="zh-CN" sz="2800" b="1" baseline="30000">
                <a:latin typeface="宋体" panose="02010600030101010101" pitchFamily="2" charset="-122"/>
              </a:rPr>
              <a:t>-1</a:t>
            </a:r>
            <a:r>
              <a:rPr lang="en-US" altLang="zh-CN" sz="2800" b="1">
                <a:latin typeface="宋体" panose="02010600030101010101" pitchFamily="2" charset="-122"/>
              </a:rPr>
              <a:t>[i][j]= g.arcs[i][j]</a:t>
            </a:r>
          </a:p>
          <a:p>
            <a:pPr algn="just">
              <a:spcBef>
                <a:spcPct val="50000"/>
              </a:spcBef>
            </a:pPr>
            <a:r>
              <a:rPr lang="en-US" altLang="zh-CN" sz="2800" b="1">
                <a:latin typeface="宋体" panose="02010600030101010101" pitchFamily="2" charset="-122"/>
              </a:rPr>
              <a:t>D</a:t>
            </a:r>
            <a:r>
              <a:rPr lang="en-US" altLang="zh-CN" sz="2800" b="1" baseline="30000">
                <a:latin typeface="宋体" panose="02010600030101010101" pitchFamily="2" charset="-122"/>
              </a:rPr>
              <a:t>k</a:t>
            </a:r>
            <a:r>
              <a:rPr lang="en-US" altLang="zh-CN" sz="2800" b="1">
                <a:latin typeface="宋体" panose="02010600030101010101" pitchFamily="2" charset="-122"/>
              </a:rPr>
              <a:t>[i][j]=Min{D</a:t>
            </a:r>
            <a:r>
              <a:rPr lang="en-US" altLang="zh-CN" sz="2800" b="1" baseline="30000">
                <a:latin typeface="宋体" panose="02010600030101010101" pitchFamily="2" charset="-122"/>
              </a:rPr>
              <a:t>k-1</a:t>
            </a:r>
            <a:r>
              <a:rPr lang="en-US" altLang="zh-CN" sz="2800" b="1">
                <a:latin typeface="宋体" panose="02010600030101010101" pitchFamily="2" charset="-122"/>
              </a:rPr>
              <a:t>[i][j], </a:t>
            </a:r>
          </a:p>
          <a:p>
            <a:pPr algn="just">
              <a:spcBef>
                <a:spcPct val="50000"/>
              </a:spcBef>
            </a:pPr>
            <a:r>
              <a:rPr lang="en-US" altLang="zh-CN" sz="2800" b="1">
                <a:latin typeface="宋体" panose="02010600030101010101" pitchFamily="2" charset="-122"/>
              </a:rPr>
              <a:t>D</a:t>
            </a:r>
            <a:r>
              <a:rPr lang="en-US" altLang="zh-CN" sz="2800" b="1" baseline="30000">
                <a:latin typeface="宋体" panose="02010600030101010101" pitchFamily="2" charset="-122"/>
              </a:rPr>
              <a:t>k-1</a:t>
            </a:r>
            <a:r>
              <a:rPr lang="en-US" altLang="zh-CN" sz="2800" b="1">
                <a:latin typeface="宋体" panose="02010600030101010101" pitchFamily="2" charset="-122"/>
              </a:rPr>
              <a:t>[i][k]+D</a:t>
            </a:r>
            <a:r>
              <a:rPr lang="en-US" altLang="zh-CN" sz="2800" b="1" baseline="30000">
                <a:latin typeface="宋体" panose="02010600030101010101" pitchFamily="2" charset="-122"/>
              </a:rPr>
              <a:t>k-1</a:t>
            </a:r>
            <a:r>
              <a:rPr lang="en-US" altLang="zh-CN" sz="2800" b="1">
                <a:latin typeface="宋体" panose="02010600030101010101" pitchFamily="2" charset="-122"/>
              </a:rPr>
              <a:t>[k][j]}    0≤k≤n-1</a:t>
            </a:r>
          </a:p>
          <a:p>
            <a:pPr>
              <a:spcBef>
                <a:spcPct val="50000"/>
              </a:spcBef>
            </a:pPr>
            <a:r>
              <a:rPr lang="en-US" altLang="zh-CN" sz="2800" b="1"/>
              <a:t>    </a:t>
            </a:r>
            <a:r>
              <a:rPr lang="zh-CN" altLang="en-US" sz="2800" b="1">
                <a:latin typeface="宋体" panose="02010600030101010101" pitchFamily="2" charset="-122"/>
              </a:rPr>
              <a:t>显然，</a:t>
            </a:r>
            <a:r>
              <a:rPr lang="en-US" altLang="zh-CN" sz="2800" b="1"/>
              <a:t>D</a:t>
            </a:r>
            <a:r>
              <a:rPr lang="en-US" altLang="zh-CN" sz="2800" b="1" baseline="30000"/>
              <a:t>n-1</a:t>
            </a:r>
            <a:r>
              <a:rPr lang="zh-CN" altLang="en-US" sz="2800" b="1">
                <a:latin typeface="宋体" panose="02010600030101010101" pitchFamily="2" charset="-122"/>
              </a:rPr>
              <a:t>中为所有顶点偶对</a:t>
            </a:r>
            <a:r>
              <a:rPr lang="en-US" altLang="zh-CN" sz="2800" b="1"/>
              <a:t>v</a:t>
            </a:r>
            <a:r>
              <a:rPr lang="en-US" altLang="zh-CN" sz="2800" b="1" baseline="-30000"/>
              <a:t>i</a:t>
            </a:r>
            <a:r>
              <a:rPr lang="zh-CN" altLang="en-US" sz="2800" b="1">
                <a:latin typeface="宋体" panose="02010600030101010101" pitchFamily="2" charset="-122"/>
              </a:rPr>
              <a:t>、</a:t>
            </a:r>
            <a:r>
              <a:rPr lang="en-US" altLang="zh-CN" sz="2800" b="1"/>
              <a:t>v</a:t>
            </a:r>
            <a:r>
              <a:rPr lang="en-US" altLang="zh-CN" sz="2800" b="1" baseline="-30000"/>
              <a:t>j</a:t>
            </a:r>
            <a:r>
              <a:rPr lang="zh-CN" altLang="en-US" sz="2800" b="1">
                <a:latin typeface="宋体" panose="02010600030101010101" pitchFamily="2" charset="-122"/>
              </a:rPr>
              <a:t>间的最终最短路径长度。</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a:extLst>
              <a:ext uri="{FF2B5EF4-FFF2-40B4-BE49-F238E27FC236}">
                <a16:creationId xmlns:a16="http://schemas.microsoft.com/office/drawing/2014/main" id="{B03E27C9-46B2-4159-87F4-43C11380B260}"/>
              </a:ext>
            </a:extLst>
          </p:cNvPr>
          <p:cNvSpPr txBox="1">
            <a:spLocks noChangeArrowheads="1"/>
          </p:cNvSpPr>
          <p:nvPr/>
        </p:nvSpPr>
        <p:spPr bwMode="auto">
          <a:xfrm>
            <a:off x="2133600" y="9906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168E27"/>
                </a:solidFill>
              </a:rPr>
              <a:t>佛罗依德算法的描述</a:t>
            </a:r>
          </a:p>
        </p:txBody>
      </p:sp>
      <p:sp>
        <p:nvSpPr>
          <p:cNvPr id="118787" name="Text Box 3">
            <a:extLst>
              <a:ext uri="{FF2B5EF4-FFF2-40B4-BE49-F238E27FC236}">
                <a16:creationId xmlns:a16="http://schemas.microsoft.com/office/drawing/2014/main" id="{C7A06920-0079-4D7B-8F84-39423FCCAE49}"/>
              </a:ext>
            </a:extLst>
          </p:cNvPr>
          <p:cNvSpPr txBox="1">
            <a:spLocks noChangeArrowheads="1"/>
          </p:cNvSpPr>
          <p:nvPr/>
        </p:nvSpPr>
        <p:spPr bwMode="auto">
          <a:xfrm>
            <a:off x="2057400" y="1600201"/>
            <a:ext cx="83058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typedef  SeqList  VertexSet;</a:t>
            </a:r>
          </a:p>
          <a:p>
            <a:pPr algn="just">
              <a:spcBef>
                <a:spcPct val="50000"/>
              </a:spcBef>
            </a:pPr>
            <a:r>
              <a:rPr lang="en-US" altLang="zh-CN" sz="2000" b="1">
                <a:solidFill>
                  <a:srgbClr val="000000"/>
                </a:solidFill>
                <a:latin typeface="宋体" panose="02010600030101010101" pitchFamily="2" charset="-122"/>
              </a:rPr>
              <a:t>ShortestPath_Floyd(AdjMatrix g, </a:t>
            </a:r>
          </a:p>
          <a:p>
            <a:pPr algn="just">
              <a:spcBef>
                <a:spcPct val="50000"/>
              </a:spcBef>
            </a:pPr>
            <a:r>
              <a:rPr lang="en-US" altLang="zh-CN" sz="2000" b="1">
                <a:solidFill>
                  <a:srgbClr val="000000"/>
                </a:solidFill>
              </a:rPr>
              <a:t>WeightType dist [</a:t>
            </a:r>
            <a:r>
              <a:rPr lang="en-US" altLang="zh-CN" sz="2000" b="1"/>
              <a:t>MAX_VERTEX_NUM</a:t>
            </a:r>
            <a:r>
              <a:rPr lang="en-US" altLang="zh-CN" sz="2000" b="1">
                <a:solidFill>
                  <a:srgbClr val="000000"/>
                </a:solidFill>
              </a:rPr>
              <a:t>] [</a:t>
            </a:r>
            <a:r>
              <a:rPr lang="en-US" altLang="zh-CN" sz="2000" b="1"/>
              <a:t>MAX_VERTEX_NUM</a:t>
            </a:r>
            <a:r>
              <a:rPr lang="en-US" altLang="zh-CN" sz="2000" b="1">
                <a:solidFill>
                  <a:srgbClr val="000000"/>
                </a:solidFill>
              </a:rPr>
              <a:t>],  </a:t>
            </a:r>
            <a:r>
              <a:rPr lang="en-US" altLang="zh-CN" sz="2000" b="1"/>
              <a:t>VertexSet</a:t>
            </a:r>
            <a:r>
              <a:rPr lang="en-US" altLang="zh-CN" sz="2000" b="1">
                <a:solidFill>
                  <a:srgbClr val="000000"/>
                </a:solidFill>
              </a:rPr>
              <a:t>  path[</a:t>
            </a:r>
            <a:r>
              <a:rPr lang="en-US" altLang="zh-CN" sz="2000" b="1"/>
              <a:t>MAX_VERTEX_NUM</a:t>
            </a:r>
            <a:r>
              <a:rPr lang="en-US" altLang="zh-CN" sz="2000" b="1">
                <a:solidFill>
                  <a:srgbClr val="000000"/>
                </a:solidFill>
              </a:rPr>
              <a:t>] [</a:t>
            </a:r>
            <a:r>
              <a:rPr lang="en-US" altLang="zh-CN" sz="2000" b="1"/>
              <a:t>MAX_VERTEX_NUM</a:t>
            </a:r>
            <a:r>
              <a:rPr lang="en-US" altLang="zh-CN" sz="2000" b="1">
                <a:solidFill>
                  <a:srgbClr val="000000"/>
                </a:solidFill>
              </a:rPr>
              <a:t>] )</a:t>
            </a:r>
            <a:endParaRPr lang="en-US" altLang="zh-CN" sz="2000" b="1"/>
          </a:p>
          <a:p>
            <a:pPr algn="just">
              <a:spcBef>
                <a:spcPct val="50000"/>
              </a:spcBef>
            </a:pPr>
            <a:r>
              <a:rPr lang="en-US" altLang="zh-CN" sz="2000" b="1">
                <a:solidFill>
                  <a:srgbClr val="000000"/>
                </a:solidFill>
                <a:latin typeface="宋体" panose="02010600030101010101" pitchFamily="2" charset="-122"/>
              </a:rPr>
              <a:t>/* g</a:t>
            </a:r>
            <a:r>
              <a:rPr lang="zh-CN" altLang="en-US" sz="2000" b="1">
                <a:solidFill>
                  <a:srgbClr val="000000"/>
                </a:solidFill>
                <a:latin typeface="宋体" panose="02010600030101010101" pitchFamily="2" charset="-122"/>
              </a:rPr>
              <a:t>为带权有向图的邻接矩阵表示法， </a:t>
            </a:r>
            <a:r>
              <a:rPr lang="en-US" altLang="zh-CN" sz="2000" b="1">
                <a:solidFill>
                  <a:srgbClr val="000000"/>
                </a:solidFill>
                <a:latin typeface="宋体" panose="02010600030101010101" pitchFamily="2" charset="-122"/>
              </a:rPr>
              <a:t>path</a:t>
            </a:r>
            <a:r>
              <a:rPr lang="en-US" altLang="zh-CN" sz="2000" b="1">
                <a:solidFill>
                  <a:srgbClr val="000000"/>
                </a:solidFill>
                <a:latin typeface="Courier New" panose="02070309020205020404" pitchFamily="49" charset="0"/>
                <a:cs typeface="Times New Roman" panose="02020603050405020304" pitchFamily="18" charset="0"/>
              </a:rPr>
              <a:t> </a:t>
            </a:r>
            <a:r>
              <a:rPr lang="en-US" altLang="zh-CN" sz="2000" b="1">
                <a:solidFill>
                  <a:srgbClr val="000000"/>
                </a:solidFill>
                <a:latin typeface="宋体" panose="02010600030101010101" pitchFamily="2" charset="-122"/>
              </a:rPr>
              <a:t>[i][j]</a:t>
            </a:r>
            <a:r>
              <a:rPr lang="zh-CN" altLang="en-US" sz="2000" b="1">
                <a:solidFill>
                  <a:srgbClr val="000000"/>
                </a:solidFill>
                <a:latin typeface="宋体" panose="02010600030101010101" pitchFamily="2" charset="-122"/>
              </a:rPr>
              <a:t>为</a:t>
            </a:r>
            <a:r>
              <a:rPr lang="en-US" altLang="zh-CN" sz="2000" b="1">
                <a:solidFill>
                  <a:srgbClr val="000000"/>
                </a:solidFill>
                <a:latin typeface="宋体" panose="02010600030101010101" pitchFamily="2" charset="-122"/>
              </a:rPr>
              <a:t>v</a:t>
            </a:r>
            <a:r>
              <a:rPr lang="en-US" altLang="zh-CN" sz="2000" b="1" baseline="-30000">
                <a:solidFill>
                  <a:srgbClr val="000000"/>
                </a:solidFill>
                <a:latin typeface="宋体" panose="02010600030101010101" pitchFamily="2" charset="-122"/>
              </a:rPr>
              <a:t>i</a:t>
            </a:r>
            <a:r>
              <a:rPr lang="zh-CN" altLang="en-US" sz="2000" b="1">
                <a:solidFill>
                  <a:srgbClr val="000000"/>
                </a:solidFill>
                <a:latin typeface="宋体" panose="02010600030101010101" pitchFamily="2" charset="-122"/>
              </a:rPr>
              <a:t>到</a:t>
            </a:r>
            <a:r>
              <a:rPr lang="en-US" altLang="zh-CN" sz="2000" b="1">
                <a:solidFill>
                  <a:srgbClr val="000000"/>
                </a:solidFill>
                <a:latin typeface="宋体" panose="02010600030101010101" pitchFamily="2" charset="-122"/>
              </a:rPr>
              <a:t>v</a:t>
            </a:r>
            <a:r>
              <a:rPr lang="en-US" altLang="zh-CN" sz="2000" b="1" baseline="-30000">
                <a:solidFill>
                  <a:srgbClr val="000000"/>
                </a:solidFill>
                <a:latin typeface="宋体" panose="02010600030101010101" pitchFamily="2" charset="-122"/>
              </a:rPr>
              <a:t>j</a:t>
            </a:r>
            <a:r>
              <a:rPr lang="zh-CN" altLang="en-US" sz="2000" b="1">
                <a:solidFill>
                  <a:srgbClr val="000000"/>
                </a:solidFill>
                <a:latin typeface="宋体" panose="02010600030101010101" pitchFamily="2" charset="-122"/>
              </a:rPr>
              <a:t>的当前最短路径，</a:t>
            </a:r>
            <a:r>
              <a:rPr lang="en-US" altLang="zh-CN" sz="2000" b="1">
                <a:solidFill>
                  <a:srgbClr val="000000"/>
                </a:solidFill>
                <a:latin typeface="宋体" panose="02010600030101010101" pitchFamily="2" charset="-122"/>
              </a:rPr>
              <a:t>dist[i][j]</a:t>
            </a:r>
            <a:r>
              <a:rPr lang="zh-CN" altLang="en-US" sz="2000" b="1">
                <a:solidFill>
                  <a:srgbClr val="000000"/>
                </a:solidFill>
                <a:latin typeface="宋体" panose="02010600030101010101" pitchFamily="2" charset="-122"/>
              </a:rPr>
              <a:t>为</a:t>
            </a:r>
            <a:r>
              <a:rPr lang="en-US" altLang="zh-CN" sz="2000" b="1">
                <a:solidFill>
                  <a:srgbClr val="000000"/>
                </a:solidFill>
                <a:latin typeface="宋体" panose="02010600030101010101" pitchFamily="2" charset="-122"/>
              </a:rPr>
              <a:t>v</a:t>
            </a:r>
            <a:r>
              <a:rPr lang="en-US" altLang="zh-CN" sz="2000" b="1" baseline="-30000">
                <a:solidFill>
                  <a:srgbClr val="000000"/>
                </a:solidFill>
                <a:latin typeface="宋体" panose="02010600030101010101" pitchFamily="2" charset="-122"/>
              </a:rPr>
              <a:t>i</a:t>
            </a:r>
            <a:r>
              <a:rPr lang="zh-CN" altLang="en-US" sz="2000" b="1">
                <a:solidFill>
                  <a:srgbClr val="000000"/>
                </a:solidFill>
                <a:latin typeface="宋体" panose="02010600030101010101" pitchFamily="2" charset="-122"/>
              </a:rPr>
              <a:t>到</a:t>
            </a:r>
            <a:r>
              <a:rPr lang="en-US" altLang="zh-CN" sz="2000" b="1">
                <a:solidFill>
                  <a:srgbClr val="000000"/>
                </a:solidFill>
                <a:latin typeface="宋体" panose="02010600030101010101" pitchFamily="2" charset="-122"/>
              </a:rPr>
              <a:t>v</a:t>
            </a:r>
            <a:r>
              <a:rPr lang="en-US" altLang="zh-CN" sz="2000" b="1" baseline="-30000">
                <a:solidFill>
                  <a:srgbClr val="000000"/>
                </a:solidFill>
                <a:latin typeface="宋体" panose="02010600030101010101" pitchFamily="2" charset="-122"/>
              </a:rPr>
              <a:t>j</a:t>
            </a:r>
            <a:r>
              <a:rPr lang="zh-CN" altLang="en-US" sz="2000" b="1">
                <a:solidFill>
                  <a:srgbClr val="000000"/>
                </a:solidFill>
                <a:latin typeface="宋体" panose="02010600030101010101" pitchFamily="2" charset="-122"/>
              </a:rPr>
              <a:t>的当前最短路径长度*</a:t>
            </a:r>
            <a:r>
              <a:rPr lang="en-US" altLang="zh-CN" sz="2000" b="1">
                <a:solidFill>
                  <a:srgbClr val="000000"/>
                </a:solidFill>
                <a:latin typeface="宋体" panose="02010600030101010101" pitchFamily="2" charset="-122"/>
              </a:rPr>
              <a:t>/</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for (i=0; i&lt;g.vexnumn; i++)    </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for (j =0;j&lt;g.vexnum; j++)</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  { /*</a:t>
            </a:r>
            <a:r>
              <a:rPr lang="zh-CN" altLang="en-US" sz="2000" b="1">
                <a:solidFill>
                  <a:srgbClr val="000000"/>
                </a:solidFill>
                <a:latin typeface="宋体" panose="02010600030101010101" pitchFamily="2" charset="-122"/>
              </a:rPr>
              <a:t>初始化</a:t>
            </a:r>
            <a:r>
              <a:rPr lang="en-US" altLang="zh-CN" sz="2000" b="1">
                <a:solidFill>
                  <a:srgbClr val="000000"/>
                </a:solidFill>
                <a:latin typeface="宋体" panose="02010600030101010101" pitchFamily="2" charset="-122"/>
              </a:rPr>
              <a:t>dist[i][j]</a:t>
            </a:r>
            <a:r>
              <a:rPr lang="zh-CN" altLang="en-US" sz="2000" b="1">
                <a:solidFill>
                  <a:srgbClr val="000000"/>
                </a:solidFill>
                <a:latin typeface="宋体" panose="02010600030101010101" pitchFamily="2" charset="-122"/>
              </a:rPr>
              <a:t>和</a:t>
            </a:r>
            <a:r>
              <a:rPr lang="en-US" altLang="zh-CN" sz="2000" b="1">
                <a:solidFill>
                  <a:srgbClr val="000000"/>
                </a:solidFill>
                <a:latin typeface="宋体" panose="02010600030101010101" pitchFamily="2" charset="-122"/>
              </a:rPr>
              <a:t>path[i][j] */</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    InitList(&amp;path[i][j]);</a:t>
            </a:r>
            <a:endParaRPr lang="en-US" altLang="zh-CN" sz="2000" b="1">
              <a:latin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a:extLst>
              <a:ext uri="{FF2B5EF4-FFF2-40B4-BE49-F238E27FC236}">
                <a16:creationId xmlns:a16="http://schemas.microsoft.com/office/drawing/2014/main" id="{72305A38-2C1D-47F5-836A-83F8A6268188}"/>
              </a:ext>
            </a:extLst>
          </p:cNvPr>
          <p:cNvSpPr txBox="1">
            <a:spLocks noChangeArrowheads="1"/>
          </p:cNvSpPr>
          <p:nvPr/>
        </p:nvSpPr>
        <p:spPr bwMode="auto">
          <a:xfrm>
            <a:off x="1847850" y="1"/>
            <a:ext cx="8305800" cy="634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solidFill>
                  <a:srgbClr val="000000"/>
                </a:solidFill>
                <a:latin typeface="宋体" panose="02010600030101010101" pitchFamily="2" charset="-122"/>
              </a:rPr>
              <a:t>dist[i][j]=g.arcs[i][j];</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    if (dist[i][j]&lt;MAX)  </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{AddTail(&amp;path[i][j],  g.vexs[i]);</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AddTail(&amp;path[i][j],  g.vexs[j]);</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           }</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  }</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for (k =0;k&lt;g.vexnum;k++)</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  for (i =0;i&lt;g.vexnum;i++)</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    for (j=0;j&lt;g.vexnum;j++)</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       if (dist[i][k]+dist[k][j]&lt;dist[i][j])</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          {dist[i][j]=dist[i][k]+dist[k][j];</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            paht[i][j]=JoinList(paht[i][k], paht[k][j]);  </a:t>
            </a:r>
            <a:endParaRPr lang="en-US" altLang="zh-CN" sz="2000" b="1">
              <a:latin typeface="宋体" panose="02010600030101010101" pitchFamily="2" charset="-122"/>
            </a:endParaRPr>
          </a:p>
          <a:p>
            <a:pPr algn="just">
              <a:spcBef>
                <a:spcPct val="50000"/>
              </a:spcBef>
            </a:pPr>
            <a:r>
              <a:rPr lang="en-US" altLang="zh-CN" sz="2000" b="1">
                <a:solidFill>
                  <a:srgbClr val="000000"/>
                </a:solidFill>
                <a:latin typeface="宋体" panose="02010600030101010101" pitchFamily="2" charset="-122"/>
              </a:rPr>
              <a:t>          }    /*JoinList</a:t>
            </a:r>
            <a:r>
              <a:rPr lang="zh-CN" altLang="en-US" sz="2000" b="1">
                <a:solidFill>
                  <a:srgbClr val="000000"/>
                </a:solidFill>
                <a:latin typeface="宋体" panose="02010600030101010101" pitchFamily="2" charset="-122"/>
              </a:rPr>
              <a:t>为合并线性表操作*</a:t>
            </a:r>
            <a:r>
              <a:rPr lang="en-US" altLang="zh-CN" sz="2000" b="1">
                <a:solidFill>
                  <a:srgbClr val="000000"/>
                </a:solidFill>
                <a:latin typeface="宋体" panose="02010600030101010101" pitchFamily="2" charset="-122"/>
              </a:rPr>
              <a:t>/</a:t>
            </a:r>
            <a:endParaRPr lang="en-US" altLang="zh-CN" sz="2000" b="1">
              <a:latin typeface="宋体" panose="02010600030101010101" pitchFamily="2" charset="-122"/>
            </a:endParaRPr>
          </a:p>
          <a:p>
            <a:pPr>
              <a:spcBef>
                <a:spcPct val="50000"/>
              </a:spcBef>
            </a:pPr>
            <a:r>
              <a:rPr lang="en-US" altLang="zh-CN" sz="2000" b="1">
                <a:solidFill>
                  <a:srgbClr val="000000"/>
                </a:solidFill>
              </a:rPr>
              <a:t> }</a:t>
            </a:r>
            <a:r>
              <a:rPr lang="en-US" altLang="zh-CN" sz="2000" b="1"/>
              <a:t>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a:extLst>
              <a:ext uri="{FF2B5EF4-FFF2-40B4-BE49-F238E27FC236}">
                <a16:creationId xmlns:a16="http://schemas.microsoft.com/office/drawing/2014/main" id="{2EAA8009-5042-4479-A275-C1F4BDE91FD5}"/>
              </a:ext>
            </a:extLst>
          </p:cNvPr>
          <p:cNvSpPr txBox="1">
            <a:spLocks noChangeArrowheads="1"/>
          </p:cNvSpPr>
          <p:nvPr/>
        </p:nvSpPr>
        <p:spPr bwMode="auto">
          <a:xfrm>
            <a:off x="2209800" y="990600"/>
            <a:ext cx="81534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b="1"/>
              <a:t>利用佛罗依德算法，可求出</a:t>
            </a:r>
            <a:r>
              <a:rPr lang="en-US" altLang="zh-CN" sz="2800" b="1"/>
              <a:t>p187</a:t>
            </a:r>
            <a:r>
              <a:rPr lang="zh-CN" altLang="en-US" sz="2800" b="1"/>
              <a:t>的图</a:t>
            </a:r>
            <a:r>
              <a:rPr lang="en-US" altLang="zh-CN" sz="2800" b="1"/>
              <a:t>7.27(a)</a:t>
            </a:r>
            <a:r>
              <a:rPr lang="zh-CN" altLang="en-US" sz="2800" b="1"/>
              <a:t>所示的带权有向图</a:t>
            </a:r>
            <a:r>
              <a:rPr lang="en-US" altLang="zh-CN" sz="2800" b="1"/>
              <a:t>G6</a:t>
            </a:r>
            <a:r>
              <a:rPr lang="zh-CN" altLang="en-US" sz="2800" b="1"/>
              <a:t>中的每一对顶点之间的最短路径</a:t>
            </a:r>
            <a:r>
              <a:rPr lang="en-US" altLang="zh-CN" sz="2800" b="1"/>
              <a:t>P</a:t>
            </a:r>
            <a:r>
              <a:rPr lang="zh-CN" altLang="en-US" sz="2800" b="1"/>
              <a:t>及其路径长度</a:t>
            </a:r>
            <a:r>
              <a:rPr lang="en-US" altLang="zh-CN" sz="2800" b="1"/>
              <a:t>D</a:t>
            </a:r>
            <a:r>
              <a:rPr lang="zh-CN" altLang="en-US" sz="2800" b="1"/>
              <a:t>，其结果如</a:t>
            </a:r>
            <a:r>
              <a:rPr lang="en-US" altLang="zh-CN" sz="2800" b="1"/>
              <a:t>p187</a:t>
            </a:r>
            <a:r>
              <a:rPr lang="zh-CN" altLang="en-US" sz="2800" b="1"/>
              <a:t>的图</a:t>
            </a:r>
            <a:r>
              <a:rPr lang="en-US" altLang="zh-CN" sz="2800" b="1"/>
              <a:t>7.27(c) </a:t>
            </a:r>
            <a:r>
              <a:rPr lang="zh-CN" altLang="en-US" sz="2800" b="1"/>
              <a:t>所示。</a:t>
            </a:r>
          </a:p>
        </p:txBody>
      </p:sp>
      <p:sp>
        <p:nvSpPr>
          <p:cNvPr id="120837" name="AutoShape 5">
            <a:hlinkClick r:id="" action="ppaction://hlinkshowjump?jump=firstslide" highlightClick="1"/>
            <a:extLst>
              <a:ext uri="{FF2B5EF4-FFF2-40B4-BE49-F238E27FC236}">
                <a16:creationId xmlns:a16="http://schemas.microsoft.com/office/drawing/2014/main" id="{FA96E4CB-4D35-4B67-A1D2-3F60551D5151}"/>
              </a:ext>
            </a:extLst>
          </p:cNvPr>
          <p:cNvSpPr>
            <a:spLocks noChangeArrowheads="1"/>
          </p:cNvSpPr>
          <p:nvPr/>
        </p:nvSpPr>
        <p:spPr bwMode="auto">
          <a:xfrm>
            <a:off x="8401051" y="5589588"/>
            <a:ext cx="1439863"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返回本章目录</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AC6046FF-17F9-4161-B346-1BB9718CED7D}"/>
              </a:ext>
            </a:extLst>
          </p:cNvPr>
          <p:cNvSpPr>
            <a:spLocks noGrp="1" noChangeArrowheads="1"/>
          </p:cNvSpPr>
          <p:nvPr>
            <p:ph type="title"/>
          </p:nvPr>
        </p:nvSpPr>
        <p:spPr>
          <a:xfrm>
            <a:off x="2279650" y="0"/>
            <a:ext cx="7772400" cy="1143000"/>
          </a:xfrm>
        </p:spPr>
        <p:txBody>
          <a:bodyPr/>
          <a:lstStyle/>
          <a:p>
            <a:r>
              <a:rPr lang="en-US" altLang="zh-CN"/>
              <a:t>7.5</a:t>
            </a:r>
            <a:r>
              <a:rPr lang="zh-CN" altLang="en-US"/>
              <a:t>总结与提高</a:t>
            </a:r>
          </a:p>
        </p:txBody>
      </p:sp>
      <p:sp>
        <p:nvSpPr>
          <p:cNvPr id="122883" name="Rectangle 3">
            <a:extLst>
              <a:ext uri="{FF2B5EF4-FFF2-40B4-BE49-F238E27FC236}">
                <a16:creationId xmlns:a16="http://schemas.microsoft.com/office/drawing/2014/main" id="{3CB87740-F083-4528-9A99-5985231CE460}"/>
              </a:ext>
            </a:extLst>
          </p:cNvPr>
          <p:cNvSpPr>
            <a:spLocks noGrp="1" noChangeArrowheads="1"/>
          </p:cNvSpPr>
          <p:nvPr>
            <p:ph idx="1"/>
          </p:nvPr>
        </p:nvSpPr>
        <p:spPr>
          <a:xfrm>
            <a:off x="2590800" y="1125538"/>
            <a:ext cx="7772400" cy="5091112"/>
          </a:xfrm>
        </p:spPr>
        <p:txBody>
          <a:bodyPr/>
          <a:lstStyle/>
          <a:p>
            <a:pPr>
              <a:lnSpc>
                <a:spcPct val="80000"/>
              </a:lnSpc>
              <a:buFont typeface="Wingdings" panose="05000000000000000000" pitchFamily="2" charset="2"/>
              <a:buNone/>
            </a:pPr>
            <a:r>
              <a:rPr lang="en-US" altLang="zh-CN" sz="2400" b="1"/>
              <a:t>【</a:t>
            </a:r>
            <a:r>
              <a:rPr lang="zh-CN" altLang="en-US" sz="2400" b="1"/>
              <a:t>主要知识点</a:t>
            </a:r>
            <a:r>
              <a:rPr lang="en-US" altLang="zh-CN" sz="2400" b="1"/>
              <a:t>】</a:t>
            </a:r>
            <a:endParaRPr lang="en-US" altLang="zh-CN" sz="2400"/>
          </a:p>
          <a:p>
            <a:pPr>
              <a:lnSpc>
                <a:spcPct val="80000"/>
              </a:lnSpc>
            </a:pPr>
            <a:r>
              <a:rPr lang="zh-CN" altLang="en-US" sz="2000"/>
              <a:t>基本概念</a:t>
            </a:r>
          </a:p>
          <a:p>
            <a:pPr>
              <a:lnSpc>
                <a:spcPct val="80000"/>
              </a:lnSpc>
            </a:pPr>
            <a:r>
              <a:rPr lang="zh-CN" altLang="en-US" sz="2000"/>
              <a:t>图的存储结构：</a:t>
            </a:r>
          </a:p>
          <a:p>
            <a:pPr lvl="1">
              <a:lnSpc>
                <a:spcPct val="80000"/>
              </a:lnSpc>
            </a:pPr>
            <a:r>
              <a:rPr lang="zh-CN" altLang="en-US" sz="1800"/>
              <a:t>图的存储方式一般有两类，用边的集合方式有邻接矩阵，链接方式有邻接表、十字链表、邻接多重表。</a:t>
            </a:r>
          </a:p>
          <a:p>
            <a:pPr lvl="1">
              <a:lnSpc>
                <a:spcPct val="80000"/>
              </a:lnSpc>
            </a:pPr>
            <a:r>
              <a:rPr lang="zh-CN" altLang="en-US" sz="1800"/>
              <a:t>邻接矩阵和邻接表是两种常用的存储结构，适用于有向图（网）和无向图（网）表示与处理。</a:t>
            </a:r>
          </a:p>
          <a:p>
            <a:pPr>
              <a:lnSpc>
                <a:spcPct val="80000"/>
              </a:lnSpc>
            </a:pPr>
            <a:r>
              <a:rPr lang="zh-CN" altLang="en-US" sz="2000"/>
              <a:t>图的基本操作：</a:t>
            </a:r>
          </a:p>
          <a:p>
            <a:pPr lvl="1">
              <a:lnSpc>
                <a:spcPct val="80000"/>
              </a:lnSpc>
            </a:pPr>
            <a:r>
              <a:rPr lang="zh-CN" altLang="en-US" sz="1800"/>
              <a:t>由于图中结点间可以是多对多的关系，为实现图的遍历必须设置访问标志数组，以防止走回路或未访问到。</a:t>
            </a:r>
          </a:p>
          <a:p>
            <a:pPr lvl="1">
              <a:lnSpc>
                <a:spcPct val="80000"/>
              </a:lnSpc>
            </a:pPr>
            <a:r>
              <a:rPr lang="zh-CN" altLang="en-US" sz="1800"/>
              <a:t>图的遍历规律有两种：深度优先遍历</a:t>
            </a:r>
            <a:r>
              <a:rPr lang="en-US" altLang="zh-CN" sz="1800"/>
              <a:t>DFS</a:t>
            </a:r>
            <a:r>
              <a:rPr lang="zh-CN" altLang="en-US" sz="1800"/>
              <a:t>和广度优先遍历</a:t>
            </a:r>
            <a:r>
              <a:rPr lang="en-US" altLang="zh-CN" sz="1800"/>
              <a:t>BFS</a:t>
            </a:r>
            <a:r>
              <a:rPr lang="zh-CN" altLang="en-US" sz="1800"/>
              <a:t>。可用用邻接矩阵和邻接表实现深度优先遍历和广度优先遍历算法。深度优先遍历算法是以递归技术为支持，而广度优先遍历算法是以队列技术为支持。</a:t>
            </a:r>
          </a:p>
          <a:p>
            <a:pPr>
              <a:lnSpc>
                <a:spcPct val="80000"/>
              </a:lnSpc>
            </a:pPr>
            <a:r>
              <a:rPr lang="zh-CN" altLang="en-US" sz="2000"/>
              <a:t>图的应用：</a:t>
            </a:r>
          </a:p>
          <a:p>
            <a:pPr lvl="1">
              <a:lnSpc>
                <a:spcPct val="80000"/>
              </a:lnSpc>
            </a:pPr>
            <a:r>
              <a:rPr lang="zh-CN" altLang="en-US" sz="1800"/>
              <a:t>图的遍历算法是图应用的重要基础。求解生成树、最小生成树、连通分量，拓扑排序、关键路径、单源最短路径及所有顶点之间的最短路径的重要算法应用。</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a:extLst>
              <a:ext uri="{FF2B5EF4-FFF2-40B4-BE49-F238E27FC236}">
                <a16:creationId xmlns:a16="http://schemas.microsoft.com/office/drawing/2014/main" id="{A8EE2BE5-4444-4F04-8343-8AB23782315F}"/>
              </a:ext>
            </a:extLst>
          </p:cNvPr>
          <p:cNvSpPr>
            <a:spLocks noGrp="1" noChangeArrowheads="1"/>
          </p:cNvSpPr>
          <p:nvPr>
            <p:ph type="title"/>
          </p:nvPr>
        </p:nvSpPr>
        <p:spPr>
          <a:xfrm>
            <a:off x="1992313" y="0"/>
            <a:ext cx="7772400" cy="1143000"/>
          </a:xfrm>
          <a:noFill/>
          <a:ln/>
        </p:spPr>
        <p:txBody>
          <a:bodyPr/>
          <a:lstStyle/>
          <a:p>
            <a:r>
              <a:rPr lang="en-US" altLang="zh-CN"/>
              <a:t>7.5</a:t>
            </a:r>
            <a:r>
              <a:rPr lang="zh-CN" altLang="en-US"/>
              <a:t>总结与提高</a:t>
            </a:r>
          </a:p>
        </p:txBody>
      </p:sp>
      <p:sp>
        <p:nvSpPr>
          <p:cNvPr id="124931" name="Rectangle 3">
            <a:extLst>
              <a:ext uri="{FF2B5EF4-FFF2-40B4-BE49-F238E27FC236}">
                <a16:creationId xmlns:a16="http://schemas.microsoft.com/office/drawing/2014/main" id="{885A8A7C-DA0E-4CF0-AAFF-E55B859F2222}"/>
              </a:ext>
            </a:extLst>
          </p:cNvPr>
          <p:cNvSpPr>
            <a:spLocks noGrp="1" noChangeArrowheads="1"/>
          </p:cNvSpPr>
          <p:nvPr>
            <p:ph idx="1"/>
          </p:nvPr>
        </p:nvSpPr>
        <p:spPr>
          <a:xfrm>
            <a:off x="2063750" y="1052514"/>
            <a:ext cx="8275638" cy="5195887"/>
          </a:xfrm>
        </p:spPr>
        <p:txBody>
          <a:bodyPr/>
          <a:lstStyle/>
          <a:p>
            <a:r>
              <a:rPr lang="zh-CN" altLang="en-US" b="1"/>
              <a:t>例</a:t>
            </a:r>
            <a:r>
              <a:rPr lang="en-US" altLang="zh-CN" b="1"/>
              <a:t>1 </a:t>
            </a:r>
            <a:r>
              <a:rPr lang="zh-CN" altLang="en-US" b="1"/>
              <a:t>求距离顶点</a:t>
            </a:r>
            <a:r>
              <a:rPr lang="en-US" altLang="zh-CN" b="1"/>
              <a:t>v0</a:t>
            </a:r>
            <a:r>
              <a:rPr lang="zh-CN" altLang="en-US" b="1"/>
              <a:t>的最短路径长度为</a:t>
            </a:r>
            <a:r>
              <a:rPr lang="en-US" altLang="zh-CN" b="1"/>
              <a:t>k</a:t>
            </a:r>
            <a:r>
              <a:rPr lang="zh-CN" altLang="en-US" b="1"/>
              <a:t>的所有顶点</a:t>
            </a:r>
          </a:p>
          <a:p>
            <a:pPr lvl="1"/>
            <a:r>
              <a:rPr lang="zh-CN" altLang="en-US"/>
              <a:t>已知无向图</a:t>
            </a:r>
            <a:r>
              <a:rPr lang="en-US" altLang="zh-CN"/>
              <a:t>g</a:t>
            </a:r>
            <a:r>
              <a:rPr lang="zh-CN" altLang="en-US"/>
              <a:t>，设计算法求距离顶点</a:t>
            </a:r>
            <a:r>
              <a:rPr lang="en-US" altLang="zh-CN"/>
              <a:t>v0</a:t>
            </a:r>
            <a:r>
              <a:rPr lang="zh-CN" altLang="en-US"/>
              <a:t>的最短路径长度为</a:t>
            </a:r>
            <a:r>
              <a:rPr lang="en-US" altLang="zh-CN"/>
              <a:t>K</a:t>
            </a:r>
            <a:r>
              <a:rPr lang="zh-CN" altLang="en-US"/>
              <a:t>的所有顶点，要求尽可能节省时间。</a:t>
            </a:r>
          </a:p>
          <a:p>
            <a:pPr lvl="1"/>
            <a:r>
              <a:rPr lang="en-US" altLang="zh-CN"/>
              <a:t>【</a:t>
            </a:r>
            <a:r>
              <a:rPr lang="zh-CN" altLang="en-US"/>
              <a:t>问题分析</a:t>
            </a:r>
            <a:r>
              <a:rPr lang="en-US" altLang="zh-CN"/>
              <a:t>】</a:t>
            </a:r>
            <a:r>
              <a:rPr lang="zh-CN" altLang="en-US"/>
              <a:t>由于题目要求找出最短路径长度为</a:t>
            </a:r>
            <a:r>
              <a:rPr lang="en-US" altLang="zh-CN"/>
              <a:t>k</a:t>
            </a:r>
            <a:r>
              <a:rPr lang="zh-CN" altLang="en-US"/>
              <a:t>的所有顶点，故从顶点</a:t>
            </a:r>
            <a:r>
              <a:rPr lang="en-US" altLang="zh-CN"/>
              <a:t>v0</a:t>
            </a:r>
            <a:r>
              <a:rPr lang="zh-CN" altLang="en-US"/>
              <a:t>开始进行广度优先搜索，将一步可达的、两步可达的</a:t>
            </a:r>
            <a:r>
              <a:rPr lang="en-US" altLang="zh-CN"/>
              <a:t>…</a:t>
            </a:r>
            <a:r>
              <a:rPr lang="zh-CN" altLang="en-US"/>
              <a:t>直至</a:t>
            </a:r>
            <a:r>
              <a:rPr lang="en-US" altLang="zh-CN"/>
              <a:t>k</a:t>
            </a:r>
            <a:r>
              <a:rPr lang="zh-CN" altLang="en-US"/>
              <a:t>步可达的所有顶点记录下来，同时用一个队列记录每个结点的层号，输出第</a:t>
            </a:r>
            <a:r>
              <a:rPr lang="en-US" altLang="zh-CN"/>
              <a:t>K+1</a:t>
            </a:r>
            <a:r>
              <a:rPr lang="zh-CN" altLang="en-US"/>
              <a:t>层的所有结点即为所求。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6" name="Picture 4">
            <a:extLst>
              <a:ext uri="{FF2B5EF4-FFF2-40B4-BE49-F238E27FC236}">
                <a16:creationId xmlns:a16="http://schemas.microsoft.com/office/drawing/2014/main" id="{B311494F-865F-4372-ABA9-04AADDA84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275" y="836614"/>
            <a:ext cx="5334000"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67FC01F5-184B-439F-B4E1-94B6987E2083}"/>
              </a:ext>
            </a:extLst>
          </p:cNvPr>
          <p:cNvSpPr txBox="1">
            <a:spLocks noChangeArrowheads="1"/>
          </p:cNvSpPr>
          <p:nvPr/>
        </p:nvSpPr>
        <p:spPr bwMode="auto">
          <a:xfrm>
            <a:off x="2133600" y="1066800"/>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稀疏图</a:t>
            </a:r>
            <a:r>
              <a:rPr lang="zh-CN" altLang="en-US" sz="2800" b="1"/>
              <a:t>：</a:t>
            </a:r>
            <a:r>
              <a:rPr lang="zh-CN" altLang="en-US" sz="2800" b="1">
                <a:latin typeface="宋体" panose="02010600030101010101" pitchFamily="2" charset="-122"/>
              </a:rPr>
              <a:t>对于有很少条边的图（</a:t>
            </a:r>
            <a:r>
              <a:rPr lang="en-US" altLang="zh-CN" sz="2800" b="1" i="1"/>
              <a:t>e </a:t>
            </a:r>
            <a:r>
              <a:rPr lang="en-US" altLang="zh-CN" sz="2800" b="1"/>
              <a:t>&lt; </a:t>
            </a:r>
            <a:r>
              <a:rPr lang="en-US" altLang="zh-CN" sz="2800" b="1" i="1"/>
              <a:t>n</a:t>
            </a:r>
            <a:r>
              <a:rPr lang="en-US" altLang="zh-CN" sz="2800" b="1"/>
              <a:t> log</a:t>
            </a:r>
            <a:r>
              <a:rPr lang="en-US" altLang="zh-CN" sz="2800" b="1" i="1"/>
              <a:t> n</a:t>
            </a:r>
            <a:r>
              <a:rPr lang="zh-CN" altLang="en-US" sz="2800" b="1">
                <a:latin typeface="宋体" panose="02010600030101010101" pitchFamily="2" charset="-122"/>
              </a:rPr>
              <a:t>）称为稀疏图</a:t>
            </a:r>
            <a:r>
              <a:rPr lang="zh-CN" altLang="en-US" sz="2800" b="1"/>
              <a:t>，</a:t>
            </a:r>
            <a:r>
              <a:rPr lang="zh-CN" altLang="en-US" sz="2800" b="1">
                <a:latin typeface="宋体" panose="02010600030101010101" pitchFamily="2" charset="-122"/>
              </a:rPr>
              <a:t>反之称为</a:t>
            </a:r>
            <a:r>
              <a:rPr lang="zh-CN" altLang="en-US" sz="2800" b="1">
                <a:solidFill>
                  <a:srgbClr val="E9134B"/>
                </a:solidFill>
                <a:latin typeface="宋体" panose="02010600030101010101" pitchFamily="2" charset="-122"/>
              </a:rPr>
              <a:t>稠密图</a:t>
            </a:r>
            <a:r>
              <a:rPr lang="zh-CN" altLang="en-US" sz="2800" b="1">
                <a:latin typeface="宋体" panose="02010600030101010101" pitchFamily="2" charset="-122"/>
              </a:rPr>
              <a:t>。</a:t>
            </a:r>
            <a:r>
              <a:rPr lang="zh-CN" altLang="en-US" sz="2800" b="1"/>
              <a:t> </a:t>
            </a:r>
          </a:p>
        </p:txBody>
      </p:sp>
      <p:sp>
        <p:nvSpPr>
          <p:cNvPr id="14340" name="Text Box 4">
            <a:extLst>
              <a:ext uri="{FF2B5EF4-FFF2-40B4-BE49-F238E27FC236}">
                <a16:creationId xmlns:a16="http://schemas.microsoft.com/office/drawing/2014/main" id="{965A48CE-3CC1-463E-9026-99DB2E0DDEE6}"/>
              </a:ext>
            </a:extLst>
          </p:cNvPr>
          <p:cNvSpPr txBox="1">
            <a:spLocks noChangeArrowheads="1"/>
          </p:cNvSpPr>
          <p:nvPr/>
        </p:nvSpPr>
        <p:spPr bwMode="auto">
          <a:xfrm>
            <a:off x="2133600" y="22098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子图</a:t>
            </a:r>
            <a:r>
              <a:rPr lang="zh-CN" altLang="en-US" sz="2800" b="1"/>
              <a:t>：</a:t>
            </a:r>
            <a:r>
              <a:rPr lang="zh-CN" altLang="en-US" sz="2800" b="1">
                <a:latin typeface="宋体" panose="02010600030101010101" pitchFamily="2" charset="-122"/>
              </a:rPr>
              <a:t>设有两个图</a:t>
            </a:r>
            <a:r>
              <a:rPr lang="en-US" altLang="zh-CN" sz="2800" b="1"/>
              <a:t>G=</a:t>
            </a:r>
            <a:r>
              <a:rPr lang="zh-CN" altLang="en-US" sz="2800" b="1">
                <a:latin typeface="宋体" panose="02010600030101010101" pitchFamily="2" charset="-122"/>
              </a:rPr>
              <a:t>（</a:t>
            </a:r>
            <a:r>
              <a:rPr lang="en-US" altLang="zh-CN" sz="2800" b="1"/>
              <a:t>V</a:t>
            </a:r>
            <a:r>
              <a:rPr lang="zh-CN" altLang="en-US" sz="2800" b="1">
                <a:latin typeface="宋体" panose="02010600030101010101" pitchFamily="2" charset="-122"/>
              </a:rPr>
              <a:t>，</a:t>
            </a:r>
            <a:r>
              <a:rPr lang="en-US" altLang="zh-CN" sz="2800" b="1"/>
              <a:t>{E}</a:t>
            </a:r>
            <a:r>
              <a:rPr lang="zh-CN" altLang="en-US" sz="2800" b="1">
                <a:latin typeface="宋体" panose="02010600030101010101" pitchFamily="2" charset="-122"/>
              </a:rPr>
              <a:t>）和图</a:t>
            </a:r>
            <a:r>
              <a:rPr lang="en-US" altLang="zh-CN" sz="2800" b="1"/>
              <a:t>G</a:t>
            </a:r>
            <a:r>
              <a:rPr lang="en-US" altLang="zh-CN" sz="2800" b="1" baseline="30000"/>
              <a:t>/</a:t>
            </a:r>
            <a:r>
              <a:rPr lang="en-US" altLang="zh-CN" sz="2800" b="1"/>
              <a:t>=</a:t>
            </a:r>
            <a:r>
              <a:rPr lang="zh-CN" altLang="en-US" sz="2800" b="1">
                <a:latin typeface="宋体" panose="02010600030101010101" pitchFamily="2" charset="-122"/>
              </a:rPr>
              <a:t>（</a:t>
            </a:r>
            <a:r>
              <a:rPr lang="en-US" altLang="zh-CN" sz="2800" b="1"/>
              <a:t>V</a:t>
            </a:r>
            <a:r>
              <a:rPr lang="en-US" altLang="zh-CN" sz="2800" b="1" baseline="30000"/>
              <a:t>/</a:t>
            </a:r>
            <a:r>
              <a:rPr lang="zh-CN" altLang="en-US" sz="2800" b="1">
                <a:latin typeface="宋体" panose="02010600030101010101" pitchFamily="2" charset="-122"/>
              </a:rPr>
              <a:t>，</a:t>
            </a:r>
            <a:r>
              <a:rPr lang="en-US" altLang="zh-CN" sz="2800" b="1"/>
              <a:t>{E</a:t>
            </a:r>
            <a:r>
              <a:rPr lang="en-US" altLang="zh-CN" sz="2800" b="1" baseline="30000"/>
              <a:t>/</a:t>
            </a:r>
            <a:r>
              <a:rPr lang="en-US" altLang="zh-CN" sz="2800" b="1"/>
              <a:t>}</a:t>
            </a:r>
            <a:r>
              <a:rPr lang="zh-CN" altLang="en-US" sz="2800" b="1">
                <a:latin typeface="宋体" panose="02010600030101010101" pitchFamily="2" charset="-122"/>
              </a:rPr>
              <a:t>）</a:t>
            </a:r>
            <a:r>
              <a:rPr lang="en-US" altLang="zh-CN" sz="2800" b="1"/>
              <a:t>,</a:t>
            </a:r>
            <a:r>
              <a:rPr lang="zh-CN" altLang="en-US" sz="2800" b="1">
                <a:latin typeface="宋体" panose="02010600030101010101" pitchFamily="2" charset="-122"/>
              </a:rPr>
              <a:t>若</a:t>
            </a:r>
            <a:r>
              <a:rPr lang="en-US" altLang="zh-CN" sz="2800" b="1"/>
              <a:t>V</a:t>
            </a:r>
            <a:r>
              <a:rPr lang="en-US" altLang="zh-CN" sz="2800" b="1" baseline="30000"/>
              <a:t>/</a:t>
            </a:r>
            <a:r>
              <a:rPr lang="en-US" altLang="zh-CN" sz="2800" b="1">
                <a:latin typeface="宋体" panose="02010600030101010101" pitchFamily="2" charset="-122"/>
                <a:sym typeface="Symbol" panose="05050102010706020507" pitchFamily="18" charset="2"/>
              </a:rPr>
              <a:t></a:t>
            </a:r>
            <a:r>
              <a:rPr lang="en-US" altLang="zh-CN" sz="2800" b="1"/>
              <a:t>V</a:t>
            </a:r>
            <a:r>
              <a:rPr lang="zh-CN" altLang="en-US" sz="2800" b="1">
                <a:latin typeface="宋体" panose="02010600030101010101" pitchFamily="2" charset="-122"/>
              </a:rPr>
              <a:t>且</a:t>
            </a:r>
            <a:r>
              <a:rPr lang="en-US" altLang="zh-CN" sz="2800" b="1"/>
              <a:t>E</a:t>
            </a:r>
            <a:r>
              <a:rPr lang="en-US" altLang="zh-CN" sz="2800" b="1" baseline="30000"/>
              <a:t>/ </a:t>
            </a:r>
            <a:r>
              <a:rPr lang="en-US" altLang="zh-CN" sz="2800" b="1">
                <a:latin typeface="宋体" panose="02010600030101010101" pitchFamily="2" charset="-122"/>
                <a:sym typeface="Symbol" panose="05050102010706020507" pitchFamily="18" charset="2"/>
              </a:rPr>
              <a:t></a:t>
            </a:r>
            <a:r>
              <a:rPr lang="en-US" altLang="zh-CN" sz="2800" b="1">
                <a:latin typeface="宋体" panose="02010600030101010101" pitchFamily="2" charset="-122"/>
              </a:rPr>
              <a:t> </a:t>
            </a:r>
            <a:r>
              <a:rPr lang="en-US" altLang="zh-CN" sz="2800" b="1"/>
              <a:t>E</a:t>
            </a:r>
            <a:r>
              <a:rPr lang="zh-CN" altLang="en-US" sz="2800" b="1"/>
              <a:t>，</a:t>
            </a:r>
            <a:r>
              <a:rPr lang="zh-CN" altLang="en-US" sz="2800" b="1">
                <a:latin typeface="宋体" panose="02010600030101010101" pitchFamily="2" charset="-122"/>
              </a:rPr>
              <a:t>则称图</a:t>
            </a:r>
            <a:r>
              <a:rPr lang="en-US" altLang="zh-CN" sz="2800" b="1"/>
              <a:t>G</a:t>
            </a:r>
            <a:r>
              <a:rPr lang="en-US" altLang="zh-CN" sz="2800" b="1" baseline="30000"/>
              <a:t>/</a:t>
            </a:r>
            <a:r>
              <a:rPr lang="zh-CN" altLang="en-US" sz="2800" b="1">
                <a:latin typeface="宋体" panose="02010600030101010101" pitchFamily="2" charset="-122"/>
              </a:rPr>
              <a:t>为</a:t>
            </a:r>
            <a:r>
              <a:rPr lang="en-US" altLang="zh-CN" sz="2800" b="1"/>
              <a:t>G</a:t>
            </a:r>
            <a:r>
              <a:rPr lang="zh-CN" altLang="en-US" sz="2800" b="1">
                <a:latin typeface="宋体" panose="02010600030101010101" pitchFamily="2" charset="-122"/>
              </a:rPr>
              <a:t>的子图。</a:t>
            </a:r>
            <a:r>
              <a:rPr lang="zh-CN" altLang="en-US" sz="2800" b="1"/>
              <a:t> </a:t>
            </a:r>
          </a:p>
        </p:txBody>
      </p:sp>
      <p:sp>
        <p:nvSpPr>
          <p:cNvPr id="14341" name="Text Box 5">
            <a:extLst>
              <a:ext uri="{FF2B5EF4-FFF2-40B4-BE49-F238E27FC236}">
                <a16:creationId xmlns:a16="http://schemas.microsoft.com/office/drawing/2014/main" id="{BFBEC474-7458-41E9-BEC4-E107EFD3EAAE}"/>
              </a:ext>
            </a:extLst>
          </p:cNvPr>
          <p:cNvSpPr txBox="1">
            <a:spLocks noChangeArrowheads="1"/>
          </p:cNvSpPr>
          <p:nvPr/>
        </p:nvSpPr>
        <p:spPr bwMode="auto">
          <a:xfrm>
            <a:off x="2133600" y="35052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图</a:t>
            </a:r>
            <a:r>
              <a:rPr lang="en-US" altLang="zh-CN" sz="2800" b="1">
                <a:solidFill>
                  <a:srgbClr val="E9134B"/>
                </a:solidFill>
              </a:rPr>
              <a:t>G1</a:t>
            </a:r>
            <a:r>
              <a:rPr lang="zh-CN" altLang="en-US" sz="2800" b="1">
                <a:solidFill>
                  <a:srgbClr val="E9134B"/>
                </a:solidFill>
              </a:rPr>
              <a:t>和图</a:t>
            </a:r>
            <a:r>
              <a:rPr lang="en-US" altLang="zh-CN" sz="2800" b="1">
                <a:solidFill>
                  <a:srgbClr val="E9134B"/>
                </a:solidFill>
              </a:rPr>
              <a:t>G2</a:t>
            </a:r>
            <a:r>
              <a:rPr lang="zh-CN" altLang="en-US" sz="2800" b="1">
                <a:solidFill>
                  <a:srgbClr val="E9134B"/>
                </a:solidFill>
              </a:rPr>
              <a:t>的子图见</a:t>
            </a:r>
            <a:r>
              <a:rPr lang="en-US" altLang="zh-CN" sz="2800" b="1">
                <a:solidFill>
                  <a:srgbClr val="E9134B"/>
                </a:solidFill>
              </a:rPr>
              <a:t>p155</a:t>
            </a:r>
            <a:r>
              <a:rPr lang="zh-CN" altLang="en-US" sz="2800" b="1">
                <a:solidFill>
                  <a:srgbClr val="E9134B"/>
                </a:solidFill>
              </a:rPr>
              <a:t>的图</a:t>
            </a:r>
            <a:r>
              <a:rPr lang="en-US" altLang="zh-CN" sz="2800" b="1">
                <a:solidFill>
                  <a:srgbClr val="E9134B"/>
                </a:solidFill>
              </a:rPr>
              <a:t>7.2</a:t>
            </a:r>
            <a:r>
              <a:rPr lang="zh-CN" altLang="en-US" sz="2800" b="1">
                <a:solidFill>
                  <a:srgbClr val="E9134B"/>
                </a:solidFill>
              </a:rPr>
              <a:t>所示。</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a:extLst>
              <a:ext uri="{FF2B5EF4-FFF2-40B4-BE49-F238E27FC236}">
                <a16:creationId xmlns:a16="http://schemas.microsoft.com/office/drawing/2014/main" id="{9A2E58AC-69A7-40C6-B285-D84752186353}"/>
              </a:ext>
            </a:extLst>
          </p:cNvPr>
          <p:cNvSpPr>
            <a:spLocks noGrp="1" noChangeArrowheads="1"/>
          </p:cNvSpPr>
          <p:nvPr>
            <p:ph idx="1"/>
          </p:nvPr>
        </p:nvSpPr>
        <p:spPr>
          <a:xfrm>
            <a:off x="2590800" y="981076"/>
            <a:ext cx="7772400" cy="5235575"/>
          </a:xfrm>
        </p:spPr>
        <p:txBody>
          <a:bodyPr/>
          <a:lstStyle/>
          <a:p>
            <a:r>
              <a:rPr lang="zh-CN" altLang="en-US" b="1"/>
              <a:t>例</a:t>
            </a:r>
            <a:r>
              <a:rPr lang="en-US" altLang="zh-CN" b="1"/>
              <a:t>2 </a:t>
            </a:r>
            <a:r>
              <a:rPr lang="zh-CN" altLang="en-US" b="1"/>
              <a:t>设计算法在图</a:t>
            </a:r>
            <a:r>
              <a:rPr lang="en-US" altLang="zh-CN" b="1"/>
              <a:t>g</a:t>
            </a:r>
            <a:r>
              <a:rPr lang="zh-CN" altLang="en-US" b="1"/>
              <a:t>中找出一条包含所有顶点的简单路径</a:t>
            </a:r>
          </a:p>
          <a:p>
            <a:pPr lvl="1"/>
            <a:r>
              <a:rPr lang="en-US" altLang="zh-CN" b="1"/>
              <a:t>【</a:t>
            </a:r>
            <a:r>
              <a:rPr lang="zh-CN" altLang="en-US" b="1"/>
              <a:t>问题分析</a:t>
            </a:r>
            <a:r>
              <a:rPr lang="en-US" altLang="zh-CN"/>
              <a:t>】</a:t>
            </a:r>
            <a:r>
              <a:rPr lang="zh-CN" altLang="en-US"/>
              <a:t>从任一顶点开始进行深度优先搜索，同时记录当前路径结点序列和当前路径结点数目。当递归进层时结点数目加</a:t>
            </a:r>
            <a:r>
              <a:rPr lang="en-US" altLang="zh-CN"/>
              <a:t>1</a:t>
            </a:r>
            <a:r>
              <a:rPr lang="zh-CN" altLang="en-US"/>
              <a:t>，当递归退层时结点数目减</a:t>
            </a:r>
            <a:r>
              <a:rPr lang="en-US" altLang="zh-CN"/>
              <a:t>1</a:t>
            </a:r>
            <a:r>
              <a:rPr lang="zh-CN" altLang="en-US"/>
              <a:t>，当结点数目等于结点总数时，输出当前路径结点序列，成功返回。</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4" name="Picture 4">
            <a:extLst>
              <a:ext uri="{FF2B5EF4-FFF2-40B4-BE49-F238E27FC236}">
                <a16:creationId xmlns:a16="http://schemas.microsoft.com/office/drawing/2014/main" id="{0A346357-3C00-4D9D-A943-172BF068F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436564"/>
            <a:ext cx="5253038" cy="642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a:extLst>
              <a:ext uri="{FF2B5EF4-FFF2-40B4-BE49-F238E27FC236}">
                <a16:creationId xmlns:a16="http://schemas.microsoft.com/office/drawing/2014/main" id="{8A764E61-A7A8-4E5E-B202-8F0F3F31F190}"/>
              </a:ext>
            </a:extLst>
          </p:cNvPr>
          <p:cNvSpPr>
            <a:spLocks noGrp="1" noChangeArrowheads="1"/>
          </p:cNvSpPr>
          <p:nvPr>
            <p:ph idx="1"/>
          </p:nvPr>
        </p:nvSpPr>
        <p:spPr>
          <a:xfrm>
            <a:off x="2063750" y="908050"/>
            <a:ext cx="8299450" cy="5308600"/>
          </a:xfrm>
        </p:spPr>
        <p:txBody>
          <a:bodyPr/>
          <a:lstStyle/>
          <a:p>
            <a:r>
              <a:rPr lang="zh-CN" altLang="en-US" sz="2800" b="1"/>
              <a:t>例</a:t>
            </a:r>
            <a:r>
              <a:rPr lang="en-US" altLang="zh-CN" sz="2800" b="1"/>
              <a:t>3 </a:t>
            </a:r>
            <a:r>
              <a:rPr lang="zh-CN" altLang="en-US" sz="2800" b="1"/>
              <a:t>求图的中心顶点</a:t>
            </a:r>
          </a:p>
          <a:p>
            <a:pPr lvl="1"/>
            <a:r>
              <a:rPr lang="zh-CN" altLang="en-US" sz="2400"/>
              <a:t>假设有一个公司在某个地区有</a:t>
            </a:r>
            <a:r>
              <a:rPr lang="en-US" altLang="zh-CN" sz="2400"/>
              <a:t>n</a:t>
            </a:r>
            <a:r>
              <a:rPr lang="zh-CN" altLang="en-US" sz="2400"/>
              <a:t>个产品销售点，现根据业务需要打算在其中某个销售点上建立一个中心仓库，负责向其它销售点提供产品。由于运输线路不同，运输费用也不同。假定每天需要向每个销售点运输一次产品，那么应将中心仓库建在哪个销售点上，才能使运输费用达到最低。</a:t>
            </a:r>
            <a:endParaRPr lang="zh-CN" altLang="en-US" sz="2400" b="1"/>
          </a:p>
          <a:p>
            <a:pPr lvl="1"/>
            <a:r>
              <a:rPr lang="en-US" altLang="zh-CN" sz="2400" b="1"/>
              <a:t>【</a:t>
            </a:r>
            <a:r>
              <a:rPr lang="zh-CN" altLang="en-US" sz="2400" b="1"/>
              <a:t>问题分析</a:t>
            </a:r>
            <a:r>
              <a:rPr lang="en-US" altLang="zh-CN" sz="2400" b="1"/>
              <a:t>】</a:t>
            </a:r>
            <a:r>
              <a:rPr lang="zh-CN" altLang="en-US" sz="2400"/>
              <a:t>这是一个求图的中心顶点的问题：即在一个带权图</a:t>
            </a:r>
            <a:r>
              <a:rPr lang="en-US" altLang="zh-CN" sz="2400"/>
              <a:t>G</a:t>
            </a:r>
            <a:r>
              <a:rPr lang="zh-CN" altLang="en-US" sz="2400"/>
              <a:t>中，求出这样一个顶点</a:t>
            </a:r>
            <a:r>
              <a:rPr lang="en-US" altLang="zh-CN" sz="2400"/>
              <a:t>v</a:t>
            </a:r>
            <a:r>
              <a:rPr lang="zh-CN" altLang="en-US" sz="2400"/>
              <a:t>，使得</a:t>
            </a:r>
            <a:r>
              <a:rPr lang="en-US" altLang="zh-CN" sz="2400"/>
              <a:t>v</a:t>
            </a:r>
            <a:r>
              <a:rPr lang="zh-CN" altLang="en-US" sz="2400"/>
              <a:t>到其余顶点的最短路径长度之和最小。首先用弗罗伊德算法求出各个顶点之间的最短路径长度，然后再求出每个顶点到其余各顶点的最短路径长度之和，从中选取一个最短路径长度之和最小的顶点。</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2" name="Picture 4">
            <a:extLst>
              <a:ext uri="{FF2B5EF4-FFF2-40B4-BE49-F238E27FC236}">
                <a16:creationId xmlns:a16="http://schemas.microsoft.com/office/drawing/2014/main" id="{C24D5C8C-E59E-4C09-935D-839651A6E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6" y="701676"/>
            <a:ext cx="5389563" cy="589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53" name="AutoShape 5">
            <a:hlinkClick r:id="" action="ppaction://hlinkshowjump?jump=firstslide" highlightClick="1"/>
            <a:extLst>
              <a:ext uri="{FF2B5EF4-FFF2-40B4-BE49-F238E27FC236}">
                <a16:creationId xmlns:a16="http://schemas.microsoft.com/office/drawing/2014/main" id="{D5E4F8CD-A603-4558-B45A-5C544BC77EE9}"/>
              </a:ext>
            </a:extLst>
          </p:cNvPr>
          <p:cNvSpPr>
            <a:spLocks noChangeArrowheads="1"/>
          </p:cNvSpPr>
          <p:nvPr/>
        </p:nvSpPr>
        <p:spPr bwMode="auto">
          <a:xfrm>
            <a:off x="8543926" y="5805488"/>
            <a:ext cx="1439863"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返回本章目录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A02236CA-04EE-4D5A-84BC-6D41767036FC}"/>
              </a:ext>
            </a:extLst>
          </p:cNvPr>
          <p:cNvSpPr txBox="1">
            <a:spLocks noChangeArrowheads="1"/>
          </p:cNvSpPr>
          <p:nvPr/>
        </p:nvSpPr>
        <p:spPr bwMode="auto">
          <a:xfrm>
            <a:off x="2133600" y="1600201"/>
            <a:ext cx="822960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对于</a:t>
            </a:r>
            <a:r>
              <a:rPr lang="zh-CN" altLang="en-US" sz="2800" b="1">
                <a:solidFill>
                  <a:srgbClr val="168E27"/>
                </a:solidFill>
                <a:latin typeface="宋体" panose="02010600030101010101" pitchFamily="2" charset="-122"/>
              </a:rPr>
              <a:t>无向图</a:t>
            </a:r>
            <a:r>
              <a:rPr lang="zh-CN" altLang="en-US" sz="2800" b="1"/>
              <a:t> </a:t>
            </a:r>
            <a:r>
              <a:rPr lang="en-US" altLang="zh-CN" sz="2800" b="1"/>
              <a:t>G=</a:t>
            </a:r>
            <a:r>
              <a:rPr lang="zh-CN" altLang="en-US" sz="2800" b="1">
                <a:latin typeface="宋体" panose="02010600030101010101" pitchFamily="2" charset="-122"/>
              </a:rPr>
              <a:t>（</a:t>
            </a:r>
            <a:r>
              <a:rPr lang="en-US" altLang="zh-CN" sz="2800" b="1"/>
              <a:t>V</a:t>
            </a:r>
            <a:r>
              <a:rPr lang="zh-CN" altLang="en-US" sz="2800" b="1">
                <a:latin typeface="宋体" panose="02010600030101010101" pitchFamily="2" charset="-122"/>
              </a:rPr>
              <a:t>，</a:t>
            </a:r>
            <a:r>
              <a:rPr lang="en-US" altLang="zh-CN" sz="2800" b="1"/>
              <a:t>{E}</a:t>
            </a:r>
            <a:r>
              <a:rPr lang="zh-CN" altLang="en-US" sz="2800" b="1">
                <a:latin typeface="宋体" panose="02010600030101010101" pitchFamily="2" charset="-122"/>
              </a:rPr>
              <a:t>），如果边（</a:t>
            </a:r>
            <a:r>
              <a:rPr lang="en-US" altLang="zh-CN" sz="2800" b="1"/>
              <a:t>v</a:t>
            </a:r>
            <a:r>
              <a:rPr lang="zh-CN" altLang="en-US" sz="2800" b="1">
                <a:latin typeface="宋体" panose="02010600030101010101" pitchFamily="2" charset="-122"/>
              </a:rPr>
              <a:t>，</a:t>
            </a:r>
            <a:r>
              <a:rPr lang="en-US" altLang="zh-CN" sz="2800" b="1"/>
              <a:t>v</a:t>
            </a:r>
            <a:r>
              <a:rPr lang="en-US" altLang="zh-CN" sz="2800" b="1" baseline="30000"/>
              <a:t>/</a:t>
            </a:r>
            <a:r>
              <a:rPr lang="zh-CN" altLang="en-US" sz="2800" b="1">
                <a:latin typeface="宋体" panose="02010600030101010101" pitchFamily="2" charset="-122"/>
              </a:rPr>
              <a:t>）∈</a:t>
            </a:r>
            <a:r>
              <a:rPr lang="en-US" altLang="zh-CN" sz="2800" b="1"/>
              <a:t>E</a:t>
            </a:r>
            <a:r>
              <a:rPr lang="zh-CN" altLang="en-US" sz="2800" b="1">
                <a:latin typeface="宋体" panose="02010600030101010101" pitchFamily="2" charset="-122"/>
              </a:rPr>
              <a:t>，则称顶点</a:t>
            </a:r>
            <a:r>
              <a:rPr lang="en-US" altLang="zh-CN" sz="2800" b="1"/>
              <a:t>v</a:t>
            </a:r>
            <a:r>
              <a:rPr lang="zh-CN" altLang="en-US" sz="2800" b="1">
                <a:latin typeface="宋体" panose="02010600030101010101" pitchFamily="2" charset="-122"/>
              </a:rPr>
              <a:t>，</a:t>
            </a:r>
            <a:r>
              <a:rPr lang="en-US" altLang="zh-CN" sz="2800" b="1"/>
              <a:t>v</a:t>
            </a:r>
            <a:r>
              <a:rPr lang="en-US" altLang="zh-CN" sz="2800" b="1" baseline="30000"/>
              <a:t>/</a:t>
            </a:r>
            <a:r>
              <a:rPr lang="zh-CN" altLang="en-US" sz="2800" b="1">
                <a:latin typeface="宋体" panose="02010600030101010101" pitchFamily="2" charset="-122"/>
              </a:rPr>
              <a:t>互为邻接点，即</a:t>
            </a:r>
            <a:r>
              <a:rPr lang="en-US" altLang="zh-CN" sz="2800" b="1"/>
              <a:t>v</a:t>
            </a:r>
            <a:r>
              <a:rPr lang="zh-CN" altLang="en-US" sz="2800" b="1">
                <a:latin typeface="宋体" panose="02010600030101010101" pitchFamily="2" charset="-122"/>
              </a:rPr>
              <a:t>，</a:t>
            </a:r>
            <a:r>
              <a:rPr lang="en-US" altLang="zh-CN" sz="2800" b="1"/>
              <a:t>v</a:t>
            </a:r>
            <a:r>
              <a:rPr lang="en-US" altLang="zh-CN" sz="2800" b="1" baseline="30000"/>
              <a:t>/ </a:t>
            </a:r>
            <a:r>
              <a:rPr lang="zh-CN" altLang="en-US" sz="2800" b="1">
                <a:latin typeface="宋体" panose="02010600030101010101" pitchFamily="2" charset="-122"/>
              </a:rPr>
              <a:t>相邻接。边（</a:t>
            </a:r>
            <a:r>
              <a:rPr lang="en-US" altLang="zh-CN" sz="2800" b="1"/>
              <a:t>v</a:t>
            </a:r>
            <a:r>
              <a:rPr lang="zh-CN" altLang="en-US" sz="2800" b="1">
                <a:latin typeface="宋体" panose="02010600030101010101" pitchFamily="2" charset="-122"/>
              </a:rPr>
              <a:t>，</a:t>
            </a:r>
            <a:r>
              <a:rPr lang="en-US" altLang="zh-CN" sz="2800" b="1"/>
              <a:t>v</a:t>
            </a:r>
            <a:r>
              <a:rPr lang="en-US" altLang="zh-CN" sz="2800" b="1" baseline="30000"/>
              <a:t>/</a:t>
            </a:r>
            <a:r>
              <a:rPr lang="zh-CN" altLang="en-US" sz="2800" b="1">
                <a:latin typeface="宋体" panose="02010600030101010101" pitchFamily="2" charset="-122"/>
              </a:rPr>
              <a:t>）依附于顶点</a:t>
            </a:r>
            <a:r>
              <a:rPr lang="en-US" altLang="zh-CN" sz="2800" b="1"/>
              <a:t>v</a:t>
            </a:r>
            <a:r>
              <a:rPr lang="zh-CN" altLang="en-US" sz="2800" b="1">
                <a:latin typeface="宋体" panose="02010600030101010101" pitchFamily="2" charset="-122"/>
              </a:rPr>
              <a:t>和</a:t>
            </a:r>
            <a:r>
              <a:rPr lang="en-US" altLang="zh-CN" sz="2800" b="1"/>
              <a:t>v</a:t>
            </a:r>
            <a:r>
              <a:rPr lang="en-US" altLang="zh-CN" sz="2800" b="1" baseline="30000"/>
              <a:t>/</a:t>
            </a:r>
            <a:r>
              <a:rPr lang="zh-CN" altLang="en-US" sz="2800" b="1">
                <a:latin typeface="宋体" panose="02010600030101010101" pitchFamily="2" charset="-122"/>
              </a:rPr>
              <a:t>，或者说边（</a:t>
            </a:r>
            <a:r>
              <a:rPr lang="en-US" altLang="zh-CN" sz="2800" b="1"/>
              <a:t>v</a:t>
            </a:r>
            <a:r>
              <a:rPr lang="zh-CN" altLang="en-US" sz="2800" b="1">
                <a:latin typeface="宋体" panose="02010600030101010101" pitchFamily="2" charset="-122"/>
              </a:rPr>
              <a:t>，</a:t>
            </a:r>
            <a:r>
              <a:rPr lang="en-US" altLang="zh-CN" sz="2800" b="1"/>
              <a:t>v</a:t>
            </a:r>
            <a:r>
              <a:rPr lang="en-US" altLang="zh-CN" sz="2800" b="1" baseline="30000"/>
              <a:t>/</a:t>
            </a:r>
            <a:r>
              <a:rPr lang="zh-CN" altLang="en-US" sz="2800" b="1">
                <a:latin typeface="宋体" panose="02010600030101010101" pitchFamily="2" charset="-122"/>
              </a:rPr>
              <a:t>）与顶点</a:t>
            </a:r>
            <a:r>
              <a:rPr lang="en-US" altLang="zh-CN" sz="2800" b="1"/>
              <a:t>v</a:t>
            </a:r>
            <a:r>
              <a:rPr lang="zh-CN" altLang="en-US" sz="2800" b="1">
                <a:latin typeface="宋体" panose="02010600030101010101" pitchFamily="2" charset="-122"/>
              </a:rPr>
              <a:t>和</a:t>
            </a:r>
            <a:r>
              <a:rPr lang="en-US" altLang="zh-CN" sz="2800" b="1"/>
              <a:t>v</a:t>
            </a:r>
            <a:r>
              <a:rPr lang="en-US" altLang="zh-CN" sz="2800" b="1" baseline="30000"/>
              <a:t>/ </a:t>
            </a:r>
            <a:r>
              <a:rPr lang="zh-CN" altLang="en-US" sz="2800" b="1">
                <a:latin typeface="宋体" panose="02010600030101010101" pitchFamily="2" charset="-122"/>
              </a:rPr>
              <a:t>相关联。</a:t>
            </a:r>
          </a:p>
          <a:p>
            <a:pPr>
              <a:lnSpc>
                <a:spcPct val="120000"/>
              </a:lnSpc>
              <a:spcBef>
                <a:spcPct val="50000"/>
              </a:spcBef>
            </a:pPr>
            <a:r>
              <a:rPr lang="zh-CN" altLang="en-US" sz="2800" b="1">
                <a:latin typeface="宋体" panose="02010600030101010101" pitchFamily="2" charset="-122"/>
              </a:rPr>
              <a:t>     对于</a:t>
            </a:r>
            <a:r>
              <a:rPr lang="zh-CN" altLang="en-US" sz="2800" b="1">
                <a:solidFill>
                  <a:srgbClr val="168E27"/>
                </a:solidFill>
                <a:latin typeface="宋体" panose="02010600030101010101" pitchFamily="2" charset="-122"/>
              </a:rPr>
              <a:t>有向图</a:t>
            </a:r>
            <a:r>
              <a:rPr lang="en-US" altLang="zh-CN" sz="2800" b="1"/>
              <a:t>G=</a:t>
            </a:r>
            <a:r>
              <a:rPr lang="zh-CN" altLang="en-US" sz="2800" b="1">
                <a:latin typeface="宋体" panose="02010600030101010101" pitchFamily="2" charset="-122"/>
              </a:rPr>
              <a:t>（</a:t>
            </a:r>
            <a:r>
              <a:rPr lang="en-US" altLang="zh-CN" sz="2800" b="1"/>
              <a:t>V</a:t>
            </a:r>
            <a:r>
              <a:rPr lang="zh-CN" altLang="en-US" sz="2800" b="1">
                <a:latin typeface="宋体" panose="02010600030101010101" pitchFamily="2" charset="-122"/>
              </a:rPr>
              <a:t>，</a:t>
            </a:r>
            <a:r>
              <a:rPr lang="en-US" altLang="zh-CN" sz="2800" b="1"/>
              <a:t>{A}</a:t>
            </a:r>
            <a:r>
              <a:rPr lang="zh-CN" altLang="en-US" sz="2800" b="1">
                <a:latin typeface="宋体" panose="02010600030101010101" pitchFamily="2" charset="-122"/>
              </a:rPr>
              <a:t>）而言，若弧</a:t>
            </a:r>
            <a:r>
              <a:rPr lang="en-US" altLang="zh-CN" sz="2800" b="1"/>
              <a:t>&lt;v</a:t>
            </a:r>
            <a:r>
              <a:rPr lang="zh-CN" altLang="en-US" sz="2800" b="1">
                <a:latin typeface="宋体" panose="02010600030101010101" pitchFamily="2" charset="-122"/>
              </a:rPr>
              <a:t>，</a:t>
            </a:r>
            <a:r>
              <a:rPr lang="en-US" altLang="zh-CN" sz="2800" b="1"/>
              <a:t>v</a:t>
            </a:r>
            <a:r>
              <a:rPr lang="en-US" altLang="zh-CN" sz="2800" b="1" baseline="30000"/>
              <a:t>/</a:t>
            </a:r>
            <a:r>
              <a:rPr lang="en-US" altLang="zh-CN" sz="2800" b="1"/>
              <a:t>&gt;</a:t>
            </a:r>
            <a:r>
              <a:rPr lang="en-US" altLang="zh-CN" sz="2800" b="1">
                <a:latin typeface="宋体" panose="02010600030101010101" pitchFamily="2" charset="-122"/>
              </a:rPr>
              <a:t>∈</a:t>
            </a:r>
            <a:r>
              <a:rPr lang="en-US" altLang="zh-CN" sz="2800" b="1"/>
              <a:t>A</a:t>
            </a:r>
            <a:r>
              <a:rPr lang="zh-CN" altLang="en-US" sz="2800" b="1">
                <a:latin typeface="宋体" panose="02010600030101010101" pitchFamily="2" charset="-122"/>
              </a:rPr>
              <a:t>，则称顶点</a:t>
            </a:r>
            <a:r>
              <a:rPr lang="en-US" altLang="zh-CN" sz="2800" b="1"/>
              <a:t>v</a:t>
            </a:r>
            <a:r>
              <a:rPr lang="zh-CN" altLang="en-US" sz="2800" b="1">
                <a:latin typeface="宋体" panose="02010600030101010101" pitchFamily="2" charset="-122"/>
              </a:rPr>
              <a:t>邻接到顶点</a:t>
            </a:r>
            <a:r>
              <a:rPr lang="en-US" altLang="zh-CN" sz="2800" b="1"/>
              <a:t>v</a:t>
            </a:r>
            <a:r>
              <a:rPr lang="en-US" altLang="zh-CN" sz="2800" b="1" baseline="30000"/>
              <a:t>/</a:t>
            </a:r>
            <a:r>
              <a:rPr lang="zh-CN" altLang="en-US" sz="2800" b="1">
                <a:latin typeface="宋体" panose="02010600030101010101" pitchFamily="2" charset="-122"/>
              </a:rPr>
              <a:t>，顶点</a:t>
            </a:r>
            <a:r>
              <a:rPr lang="en-US" altLang="zh-CN" sz="2800" b="1"/>
              <a:t>v</a:t>
            </a:r>
            <a:r>
              <a:rPr lang="en-US" altLang="zh-CN" sz="2800" b="1" baseline="30000"/>
              <a:t>/ </a:t>
            </a:r>
            <a:r>
              <a:rPr lang="zh-CN" altLang="en-US" sz="2800" b="1">
                <a:latin typeface="宋体" panose="02010600030101010101" pitchFamily="2" charset="-122"/>
              </a:rPr>
              <a:t>邻接自顶点</a:t>
            </a:r>
            <a:r>
              <a:rPr lang="en-US" altLang="zh-CN" sz="2800" b="1"/>
              <a:t>v</a:t>
            </a:r>
            <a:r>
              <a:rPr lang="zh-CN" altLang="en-US" sz="2800" b="1">
                <a:latin typeface="宋体" panose="02010600030101010101" pitchFamily="2" charset="-122"/>
              </a:rPr>
              <a:t>，或者说弧</a:t>
            </a:r>
            <a:r>
              <a:rPr lang="en-US" altLang="zh-CN" sz="2800" b="1"/>
              <a:t>&lt;v</a:t>
            </a:r>
            <a:r>
              <a:rPr lang="zh-CN" altLang="en-US" sz="2800" b="1">
                <a:latin typeface="宋体" panose="02010600030101010101" pitchFamily="2" charset="-122"/>
              </a:rPr>
              <a:t>，</a:t>
            </a:r>
            <a:r>
              <a:rPr lang="en-US" altLang="zh-CN" sz="2800" b="1"/>
              <a:t>v</a:t>
            </a:r>
            <a:r>
              <a:rPr lang="en-US" altLang="zh-CN" sz="2800" b="1" baseline="30000"/>
              <a:t>/</a:t>
            </a:r>
            <a:r>
              <a:rPr lang="en-US" altLang="zh-CN" sz="2800" b="1"/>
              <a:t>&gt;</a:t>
            </a:r>
            <a:r>
              <a:rPr lang="zh-CN" altLang="en-US" sz="2800" b="1">
                <a:latin typeface="宋体" panose="02010600030101010101" pitchFamily="2" charset="-122"/>
              </a:rPr>
              <a:t>与顶点</a:t>
            </a:r>
            <a:r>
              <a:rPr lang="en-US" altLang="zh-CN" sz="2800" b="1"/>
              <a:t>v</a:t>
            </a:r>
            <a:r>
              <a:rPr lang="zh-CN" altLang="en-US" sz="2800" b="1">
                <a:latin typeface="宋体" panose="02010600030101010101" pitchFamily="2" charset="-122"/>
              </a:rPr>
              <a:t>，</a:t>
            </a:r>
            <a:r>
              <a:rPr lang="en-US" altLang="zh-CN" sz="2800" b="1"/>
              <a:t>v</a:t>
            </a:r>
            <a:r>
              <a:rPr lang="en-US" altLang="zh-CN" sz="2800" b="1" baseline="30000"/>
              <a:t>/</a:t>
            </a:r>
            <a:r>
              <a:rPr lang="zh-CN" altLang="en-US" sz="2800" b="1">
                <a:latin typeface="宋体" panose="02010600030101010101" pitchFamily="2" charset="-122"/>
              </a:rPr>
              <a:t>相关联。</a:t>
            </a:r>
            <a:r>
              <a:rPr lang="zh-CN" altLang="en-US" sz="2800" b="1"/>
              <a:t> </a:t>
            </a:r>
          </a:p>
        </p:txBody>
      </p:sp>
      <p:sp>
        <p:nvSpPr>
          <p:cNvPr id="15363" name="Text Box 3">
            <a:extLst>
              <a:ext uri="{FF2B5EF4-FFF2-40B4-BE49-F238E27FC236}">
                <a16:creationId xmlns:a16="http://schemas.microsoft.com/office/drawing/2014/main" id="{DDC790B2-558F-4569-97F0-6345623AEFC7}"/>
              </a:ext>
            </a:extLst>
          </p:cNvPr>
          <p:cNvSpPr txBox="1">
            <a:spLocks noChangeArrowheads="1"/>
          </p:cNvSpPr>
          <p:nvPr/>
        </p:nvSpPr>
        <p:spPr bwMode="auto">
          <a:xfrm>
            <a:off x="2133600" y="914401"/>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邻接点</a:t>
            </a:r>
            <a:r>
              <a:rPr lang="zh-CN" altLang="en-US" sz="2800" b="1"/>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97012666-7254-4335-B755-70BAC419436E}"/>
              </a:ext>
            </a:extLst>
          </p:cNvPr>
          <p:cNvSpPr txBox="1">
            <a:spLocks noChangeArrowheads="1"/>
          </p:cNvSpPr>
          <p:nvPr/>
        </p:nvSpPr>
        <p:spPr bwMode="auto">
          <a:xfrm>
            <a:off x="2133600" y="990601"/>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度、入度和出度</a:t>
            </a:r>
          </a:p>
        </p:txBody>
      </p:sp>
      <p:sp>
        <p:nvSpPr>
          <p:cNvPr id="16387" name="Text Box 3">
            <a:extLst>
              <a:ext uri="{FF2B5EF4-FFF2-40B4-BE49-F238E27FC236}">
                <a16:creationId xmlns:a16="http://schemas.microsoft.com/office/drawing/2014/main" id="{024B9B9B-7597-4632-9806-3D6CC7DF9441}"/>
              </a:ext>
            </a:extLst>
          </p:cNvPr>
          <p:cNvSpPr txBox="1">
            <a:spLocks noChangeArrowheads="1"/>
          </p:cNvSpPr>
          <p:nvPr/>
        </p:nvSpPr>
        <p:spPr bwMode="auto">
          <a:xfrm>
            <a:off x="2209800" y="17526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 </a:t>
            </a:r>
            <a:r>
              <a:rPr lang="zh-CN" altLang="en-US" sz="2800" b="1"/>
              <a:t>对于</a:t>
            </a:r>
            <a:r>
              <a:rPr lang="zh-CN" altLang="en-US" sz="2800" b="1">
                <a:latin typeface="宋体" panose="02010600030101010101" pitchFamily="2" charset="-122"/>
              </a:rPr>
              <a:t>无向图而言，</a:t>
            </a:r>
            <a:r>
              <a:rPr lang="zh-CN" altLang="en-US" sz="2800" b="1">
                <a:solidFill>
                  <a:srgbClr val="E9134B"/>
                </a:solidFill>
                <a:latin typeface="宋体" panose="02010600030101010101" pitchFamily="2" charset="-122"/>
              </a:rPr>
              <a:t>顶点</a:t>
            </a:r>
            <a:r>
              <a:rPr lang="en-US" altLang="zh-CN" sz="2800" b="1">
                <a:solidFill>
                  <a:srgbClr val="E9134B"/>
                </a:solidFill>
              </a:rPr>
              <a:t>v </a:t>
            </a:r>
            <a:r>
              <a:rPr lang="zh-CN" altLang="en-US" sz="2800" b="1">
                <a:solidFill>
                  <a:srgbClr val="E9134B"/>
                </a:solidFill>
                <a:latin typeface="宋体" panose="02010600030101010101" pitchFamily="2" charset="-122"/>
              </a:rPr>
              <a:t>的度</a:t>
            </a:r>
            <a:r>
              <a:rPr lang="zh-CN" altLang="en-US" sz="2800" b="1">
                <a:latin typeface="宋体" panose="02010600030101010101" pitchFamily="2" charset="-122"/>
              </a:rPr>
              <a:t>是</a:t>
            </a:r>
            <a:r>
              <a:rPr lang="zh-CN" altLang="en-US" sz="2800" b="1">
                <a:solidFill>
                  <a:srgbClr val="168E27"/>
                </a:solidFill>
                <a:latin typeface="宋体" panose="02010600030101010101" pitchFamily="2" charset="-122"/>
              </a:rPr>
              <a:t>指和</a:t>
            </a:r>
            <a:r>
              <a:rPr lang="en-US" altLang="zh-CN" sz="2800" b="1">
                <a:solidFill>
                  <a:srgbClr val="168E27"/>
                </a:solidFill>
              </a:rPr>
              <a:t>v</a:t>
            </a:r>
            <a:r>
              <a:rPr lang="zh-CN" altLang="en-US" sz="2800" b="1">
                <a:solidFill>
                  <a:srgbClr val="168E27"/>
                </a:solidFill>
                <a:latin typeface="宋体" panose="02010600030101010101" pitchFamily="2" charset="-122"/>
              </a:rPr>
              <a:t>相关联的边的数目</a:t>
            </a:r>
            <a:r>
              <a:rPr lang="zh-CN" altLang="en-US" sz="2800" b="1">
                <a:latin typeface="宋体" panose="02010600030101010101" pitchFamily="2" charset="-122"/>
              </a:rPr>
              <a:t>，记作</a:t>
            </a:r>
            <a:r>
              <a:rPr lang="en-US" altLang="zh-CN" sz="2800" b="1">
                <a:solidFill>
                  <a:srgbClr val="168E27"/>
                </a:solidFill>
              </a:rPr>
              <a:t>TD</a:t>
            </a:r>
            <a:r>
              <a:rPr lang="zh-CN" altLang="en-US" sz="2800" b="1">
                <a:solidFill>
                  <a:srgbClr val="168E27"/>
                </a:solidFill>
                <a:latin typeface="宋体" panose="02010600030101010101" pitchFamily="2" charset="-122"/>
              </a:rPr>
              <a:t>（</a:t>
            </a:r>
            <a:r>
              <a:rPr lang="en-US" altLang="zh-CN" sz="2800" b="1">
                <a:solidFill>
                  <a:srgbClr val="168E27"/>
                </a:solidFill>
              </a:rPr>
              <a:t>v</a:t>
            </a:r>
            <a:r>
              <a:rPr lang="zh-CN" altLang="en-US" sz="2800" b="1">
                <a:solidFill>
                  <a:srgbClr val="168E27"/>
                </a:solidFill>
                <a:latin typeface="宋体" panose="02010600030101010101" pitchFamily="2" charset="-122"/>
              </a:rPr>
              <a:t>）</a:t>
            </a:r>
            <a:r>
              <a:rPr lang="zh-CN" altLang="en-US" sz="2800" b="1">
                <a:latin typeface="宋体" panose="02010600030101010101" pitchFamily="2" charset="-122"/>
              </a:rPr>
              <a:t>。</a:t>
            </a:r>
            <a:r>
              <a:rPr lang="zh-CN" altLang="en-US" sz="2800" b="1"/>
              <a:t> </a:t>
            </a:r>
          </a:p>
        </p:txBody>
      </p:sp>
      <p:sp>
        <p:nvSpPr>
          <p:cNvPr id="16388" name="Text Box 4">
            <a:extLst>
              <a:ext uri="{FF2B5EF4-FFF2-40B4-BE49-F238E27FC236}">
                <a16:creationId xmlns:a16="http://schemas.microsoft.com/office/drawing/2014/main" id="{118BE954-CCE6-4A29-9699-A6BD46944DA9}"/>
              </a:ext>
            </a:extLst>
          </p:cNvPr>
          <p:cNvSpPr txBox="1">
            <a:spLocks noChangeArrowheads="1"/>
          </p:cNvSpPr>
          <p:nvPr/>
        </p:nvSpPr>
        <p:spPr bwMode="auto">
          <a:xfrm>
            <a:off x="2209800" y="2819401"/>
            <a:ext cx="81534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对于有向图而言，</a:t>
            </a:r>
            <a:r>
              <a:rPr lang="zh-CN" altLang="en-US" sz="2800" b="1">
                <a:latin typeface="宋体" panose="02010600030101010101" pitchFamily="2" charset="-122"/>
              </a:rPr>
              <a:t>顶点</a:t>
            </a:r>
            <a:r>
              <a:rPr lang="en-US" altLang="zh-CN" sz="2800" b="1"/>
              <a:t>v</a:t>
            </a:r>
            <a:r>
              <a:rPr lang="zh-CN" altLang="en-US" sz="2800" b="1">
                <a:latin typeface="宋体" panose="02010600030101010101" pitchFamily="2" charset="-122"/>
              </a:rPr>
              <a:t>的度有</a:t>
            </a:r>
            <a:r>
              <a:rPr lang="zh-CN" altLang="en-US" sz="2800" b="1">
                <a:solidFill>
                  <a:srgbClr val="E9134B"/>
                </a:solidFill>
                <a:latin typeface="宋体" panose="02010600030101010101" pitchFamily="2" charset="-122"/>
              </a:rPr>
              <a:t>出度</a:t>
            </a:r>
            <a:r>
              <a:rPr lang="zh-CN" altLang="en-US" sz="2800" b="1">
                <a:latin typeface="宋体" panose="02010600030101010101" pitchFamily="2" charset="-122"/>
              </a:rPr>
              <a:t>和</a:t>
            </a:r>
            <a:r>
              <a:rPr lang="zh-CN" altLang="en-US" sz="2800" b="1">
                <a:solidFill>
                  <a:srgbClr val="E9134B"/>
                </a:solidFill>
                <a:latin typeface="宋体" panose="02010600030101010101" pitchFamily="2" charset="-122"/>
              </a:rPr>
              <a:t>入度</a:t>
            </a:r>
            <a:r>
              <a:rPr lang="zh-CN" altLang="en-US" sz="2800" b="1">
                <a:latin typeface="宋体" panose="02010600030101010101" pitchFamily="2" charset="-122"/>
              </a:rPr>
              <a:t>两部分：以</a:t>
            </a:r>
            <a:r>
              <a:rPr lang="zh-CN" altLang="en-US" sz="2800" b="1">
                <a:solidFill>
                  <a:srgbClr val="168E27"/>
                </a:solidFill>
                <a:latin typeface="宋体" panose="02010600030101010101" pitchFamily="2" charset="-122"/>
              </a:rPr>
              <a:t>顶点</a:t>
            </a:r>
            <a:r>
              <a:rPr lang="en-US" altLang="zh-CN" sz="2800" b="1">
                <a:solidFill>
                  <a:srgbClr val="168E27"/>
                </a:solidFill>
              </a:rPr>
              <a:t>v</a:t>
            </a:r>
            <a:r>
              <a:rPr lang="zh-CN" altLang="en-US" sz="2800" b="1">
                <a:solidFill>
                  <a:srgbClr val="168E27"/>
                </a:solidFill>
                <a:latin typeface="宋体" panose="02010600030101010101" pitchFamily="2" charset="-122"/>
              </a:rPr>
              <a:t>为弧头的弧的数目</a:t>
            </a:r>
            <a:r>
              <a:rPr lang="zh-CN" altLang="en-US" sz="2800" b="1">
                <a:latin typeface="宋体" panose="02010600030101010101" pitchFamily="2" charset="-122"/>
              </a:rPr>
              <a:t>称为该顶点的</a:t>
            </a:r>
            <a:r>
              <a:rPr lang="zh-CN" altLang="en-US" sz="2800" b="1">
                <a:solidFill>
                  <a:srgbClr val="168E27"/>
                </a:solidFill>
                <a:latin typeface="宋体" panose="02010600030101010101" pitchFamily="2" charset="-122"/>
              </a:rPr>
              <a:t>入度</a:t>
            </a:r>
            <a:r>
              <a:rPr lang="zh-CN" altLang="en-US" sz="2800" b="1">
                <a:latin typeface="宋体" panose="02010600030101010101" pitchFamily="2" charset="-122"/>
              </a:rPr>
              <a:t>，记作</a:t>
            </a:r>
            <a:r>
              <a:rPr lang="en-US" altLang="zh-CN" sz="2800" b="1">
                <a:solidFill>
                  <a:srgbClr val="168E27"/>
                </a:solidFill>
              </a:rPr>
              <a:t>ID</a:t>
            </a:r>
            <a:r>
              <a:rPr lang="zh-CN" altLang="en-US" sz="2800" b="1">
                <a:solidFill>
                  <a:srgbClr val="168E27"/>
                </a:solidFill>
                <a:latin typeface="宋体" panose="02010600030101010101" pitchFamily="2" charset="-122"/>
              </a:rPr>
              <a:t>（</a:t>
            </a:r>
            <a:r>
              <a:rPr lang="en-US" altLang="zh-CN" sz="2800" b="1">
                <a:solidFill>
                  <a:srgbClr val="168E27"/>
                </a:solidFill>
              </a:rPr>
              <a:t>v</a:t>
            </a:r>
            <a:r>
              <a:rPr lang="zh-CN" altLang="en-US" sz="2800" b="1">
                <a:solidFill>
                  <a:srgbClr val="168E27"/>
                </a:solidFill>
                <a:latin typeface="宋体" panose="02010600030101010101" pitchFamily="2" charset="-122"/>
              </a:rPr>
              <a:t>）</a:t>
            </a:r>
            <a:r>
              <a:rPr lang="zh-CN" altLang="en-US" sz="2800" b="1">
                <a:latin typeface="宋体" panose="02010600030101010101" pitchFamily="2" charset="-122"/>
              </a:rPr>
              <a:t>，以</a:t>
            </a:r>
            <a:r>
              <a:rPr lang="zh-CN" altLang="en-US" sz="2800" b="1">
                <a:solidFill>
                  <a:srgbClr val="168E27"/>
                </a:solidFill>
                <a:latin typeface="宋体" panose="02010600030101010101" pitchFamily="2" charset="-122"/>
              </a:rPr>
              <a:t>顶点</a:t>
            </a:r>
            <a:r>
              <a:rPr lang="en-US" altLang="zh-CN" sz="2800" b="1">
                <a:solidFill>
                  <a:srgbClr val="168E27"/>
                </a:solidFill>
              </a:rPr>
              <a:t>v</a:t>
            </a:r>
            <a:r>
              <a:rPr lang="zh-CN" altLang="en-US" sz="2800" b="1">
                <a:solidFill>
                  <a:srgbClr val="168E27"/>
                </a:solidFill>
                <a:latin typeface="宋体" panose="02010600030101010101" pitchFamily="2" charset="-122"/>
              </a:rPr>
              <a:t>为弧尾的弧的数目</a:t>
            </a:r>
            <a:r>
              <a:rPr lang="zh-CN" altLang="en-US" sz="2800" b="1">
                <a:latin typeface="宋体" panose="02010600030101010101" pitchFamily="2" charset="-122"/>
              </a:rPr>
              <a:t>称为该顶点的</a:t>
            </a:r>
            <a:r>
              <a:rPr lang="zh-CN" altLang="en-US" sz="2800" b="1">
                <a:solidFill>
                  <a:srgbClr val="168E27"/>
                </a:solidFill>
                <a:latin typeface="宋体" panose="02010600030101010101" pitchFamily="2" charset="-122"/>
              </a:rPr>
              <a:t>出度</a:t>
            </a:r>
            <a:r>
              <a:rPr lang="zh-CN" altLang="en-US" sz="2800" b="1">
                <a:latin typeface="宋体" panose="02010600030101010101" pitchFamily="2" charset="-122"/>
              </a:rPr>
              <a:t>，记作</a:t>
            </a:r>
            <a:r>
              <a:rPr lang="en-US" altLang="zh-CN" sz="2800" b="1">
                <a:solidFill>
                  <a:srgbClr val="168E27"/>
                </a:solidFill>
              </a:rPr>
              <a:t>OD</a:t>
            </a:r>
            <a:r>
              <a:rPr lang="zh-CN" altLang="en-US" sz="2800" b="1">
                <a:solidFill>
                  <a:srgbClr val="168E27"/>
                </a:solidFill>
                <a:latin typeface="宋体" panose="02010600030101010101" pitchFamily="2" charset="-122"/>
              </a:rPr>
              <a:t>（</a:t>
            </a:r>
            <a:r>
              <a:rPr lang="en-US" altLang="zh-CN" sz="2800" b="1">
                <a:solidFill>
                  <a:srgbClr val="168E27"/>
                </a:solidFill>
              </a:rPr>
              <a:t>v</a:t>
            </a:r>
            <a:r>
              <a:rPr lang="zh-CN" altLang="en-US" sz="2800" b="1">
                <a:solidFill>
                  <a:srgbClr val="168E27"/>
                </a:solidFill>
                <a:latin typeface="宋体" panose="02010600030101010101" pitchFamily="2" charset="-122"/>
              </a:rPr>
              <a:t>）</a:t>
            </a:r>
            <a:r>
              <a:rPr lang="zh-CN" altLang="en-US" sz="2800" b="1">
                <a:latin typeface="宋体" panose="02010600030101010101" pitchFamily="2" charset="-122"/>
              </a:rPr>
              <a:t>则顶点</a:t>
            </a:r>
            <a:r>
              <a:rPr lang="en-US" altLang="zh-CN" sz="2800" b="1"/>
              <a:t>v</a:t>
            </a:r>
            <a:r>
              <a:rPr lang="zh-CN" altLang="en-US" sz="2800" b="1">
                <a:latin typeface="宋体" panose="02010600030101010101" pitchFamily="2" charset="-122"/>
              </a:rPr>
              <a:t>的度为：</a:t>
            </a:r>
          </a:p>
          <a:p>
            <a:pPr>
              <a:spcBef>
                <a:spcPct val="50000"/>
              </a:spcBef>
            </a:pPr>
            <a:r>
              <a:rPr lang="zh-CN" altLang="en-US" sz="2800" b="1">
                <a:latin typeface="宋体" panose="02010600030101010101" pitchFamily="2" charset="-122"/>
              </a:rPr>
              <a:t>   </a:t>
            </a:r>
            <a:r>
              <a:rPr lang="en-US" altLang="zh-CN" sz="2800" b="1"/>
              <a:t>TD</a:t>
            </a:r>
            <a:r>
              <a:rPr lang="zh-CN" altLang="en-US" sz="2800" b="1">
                <a:latin typeface="宋体" panose="02010600030101010101" pitchFamily="2" charset="-122"/>
              </a:rPr>
              <a:t>（</a:t>
            </a:r>
            <a:r>
              <a:rPr lang="en-US" altLang="zh-CN" sz="2800" b="1"/>
              <a:t>v</a:t>
            </a:r>
            <a:r>
              <a:rPr lang="zh-CN" altLang="en-US" sz="2800" b="1">
                <a:latin typeface="宋体" panose="02010600030101010101" pitchFamily="2" charset="-122"/>
              </a:rPr>
              <a:t>）</a:t>
            </a:r>
            <a:r>
              <a:rPr lang="en-US" altLang="zh-CN" sz="2800" b="1"/>
              <a:t>= ID</a:t>
            </a:r>
            <a:r>
              <a:rPr lang="zh-CN" altLang="en-US" sz="2800" b="1">
                <a:latin typeface="宋体" panose="02010600030101010101" pitchFamily="2" charset="-122"/>
              </a:rPr>
              <a:t>（</a:t>
            </a:r>
            <a:r>
              <a:rPr lang="en-US" altLang="zh-CN" sz="2800" b="1"/>
              <a:t>v</a:t>
            </a:r>
            <a:r>
              <a:rPr lang="zh-CN" altLang="en-US" sz="2800" b="1">
                <a:latin typeface="宋体" panose="02010600030101010101" pitchFamily="2" charset="-122"/>
              </a:rPr>
              <a:t>）</a:t>
            </a:r>
            <a:r>
              <a:rPr lang="en-US" altLang="zh-CN" sz="2800" b="1"/>
              <a:t>+ OD</a:t>
            </a:r>
            <a:r>
              <a:rPr lang="zh-CN" altLang="en-US" sz="2800" b="1">
                <a:latin typeface="宋体" panose="02010600030101010101" pitchFamily="2" charset="-122"/>
              </a:rPr>
              <a:t>（</a:t>
            </a:r>
            <a:r>
              <a:rPr lang="en-US" altLang="zh-CN" sz="2800" b="1"/>
              <a:t>v</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158113D9-00CA-4575-B299-126B7F54B79E}"/>
              </a:ext>
            </a:extLst>
          </p:cNvPr>
          <p:cNvSpPr txBox="1">
            <a:spLocks noChangeArrowheads="1"/>
          </p:cNvSpPr>
          <p:nvPr/>
        </p:nvSpPr>
        <p:spPr bwMode="auto">
          <a:xfrm>
            <a:off x="2133600" y="11430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        </a:t>
            </a:r>
            <a:r>
              <a:rPr lang="zh-CN" altLang="en-US" sz="2800" b="1"/>
              <a:t>一般地，若图</a:t>
            </a:r>
            <a:r>
              <a:rPr lang="en-US" altLang="zh-CN" sz="2800" b="1"/>
              <a:t>G</a:t>
            </a:r>
            <a:r>
              <a:rPr lang="zh-CN" altLang="en-US" sz="2800" b="1"/>
              <a:t>中有</a:t>
            </a:r>
            <a:r>
              <a:rPr lang="en-US" altLang="zh-CN" sz="2800" b="1" i="1"/>
              <a:t>n</a:t>
            </a:r>
            <a:r>
              <a:rPr lang="zh-CN" altLang="en-US" sz="2800" b="1"/>
              <a:t>个顶点，</a:t>
            </a:r>
            <a:r>
              <a:rPr lang="en-US" altLang="zh-CN" sz="2800" b="1" i="1"/>
              <a:t>e</a:t>
            </a:r>
            <a:r>
              <a:rPr lang="zh-CN" altLang="en-US" sz="2800" b="1"/>
              <a:t>条边或弧，则图中顶点的度与边的关系如下：</a:t>
            </a:r>
          </a:p>
        </p:txBody>
      </p:sp>
      <p:grpSp>
        <p:nvGrpSpPr>
          <p:cNvPr id="17418" name="Group 10">
            <a:extLst>
              <a:ext uri="{FF2B5EF4-FFF2-40B4-BE49-F238E27FC236}">
                <a16:creationId xmlns:a16="http://schemas.microsoft.com/office/drawing/2014/main" id="{C6B1A2BC-63A7-4F4E-89B1-50DE852EA0DA}"/>
              </a:ext>
            </a:extLst>
          </p:cNvPr>
          <p:cNvGrpSpPr>
            <a:grpSpLocks/>
          </p:cNvGrpSpPr>
          <p:nvPr/>
        </p:nvGrpSpPr>
        <p:grpSpPr bwMode="auto">
          <a:xfrm>
            <a:off x="3657600" y="2438400"/>
            <a:ext cx="2590800" cy="1295400"/>
            <a:chOff x="816" y="1248"/>
            <a:chExt cx="1632" cy="816"/>
          </a:xfrm>
        </p:grpSpPr>
        <p:sp>
          <p:nvSpPr>
            <p:cNvPr id="17411" name="Text Box 3">
              <a:extLst>
                <a:ext uri="{FF2B5EF4-FFF2-40B4-BE49-F238E27FC236}">
                  <a16:creationId xmlns:a16="http://schemas.microsoft.com/office/drawing/2014/main" id="{52E1F3C7-3C54-45B9-A964-C35ACCA1416F}"/>
                </a:ext>
              </a:extLst>
            </p:cNvPr>
            <p:cNvSpPr txBox="1">
              <a:spLocks noChangeArrowheads="1"/>
            </p:cNvSpPr>
            <p:nvPr/>
          </p:nvSpPr>
          <p:spPr bwMode="auto">
            <a:xfrm>
              <a:off x="816" y="1632"/>
              <a:ext cx="3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e=</a:t>
              </a:r>
            </a:p>
          </p:txBody>
        </p:sp>
        <p:sp>
          <p:nvSpPr>
            <p:cNvPr id="17412" name="Line 4">
              <a:extLst>
                <a:ext uri="{FF2B5EF4-FFF2-40B4-BE49-F238E27FC236}">
                  <a16:creationId xmlns:a16="http://schemas.microsoft.com/office/drawing/2014/main" id="{D56AA6A7-C318-4E9B-AAFB-12238B17FB3E}"/>
                </a:ext>
              </a:extLst>
            </p:cNvPr>
            <p:cNvSpPr>
              <a:spLocks noChangeShapeType="1"/>
            </p:cNvSpPr>
            <p:nvPr/>
          </p:nvSpPr>
          <p:spPr bwMode="auto">
            <a:xfrm>
              <a:off x="1200" y="1824"/>
              <a:ext cx="10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3" name="Text Box 5">
              <a:extLst>
                <a:ext uri="{FF2B5EF4-FFF2-40B4-BE49-F238E27FC236}">
                  <a16:creationId xmlns:a16="http://schemas.microsoft.com/office/drawing/2014/main" id="{CCF97DD9-EB38-45F7-8B20-794481DE57F0}"/>
                </a:ext>
              </a:extLst>
            </p:cNvPr>
            <p:cNvSpPr txBox="1">
              <a:spLocks noChangeArrowheads="1"/>
            </p:cNvSpPr>
            <p:nvPr/>
          </p:nvSpPr>
          <p:spPr bwMode="auto">
            <a:xfrm>
              <a:off x="1248" y="1392"/>
              <a:ext cx="1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ym typeface="Symbol" panose="05050102010706020507" pitchFamily="18" charset="2"/>
                </a:rPr>
                <a:t>TD(V</a:t>
              </a:r>
              <a:r>
                <a:rPr lang="en-US" altLang="zh-CN" sz="2800" baseline="-25000">
                  <a:sym typeface="Symbol" panose="05050102010706020507" pitchFamily="18" charset="2"/>
                </a:rPr>
                <a:t>i</a:t>
              </a:r>
              <a:r>
                <a:rPr lang="en-US" altLang="zh-CN" sz="2800">
                  <a:sym typeface="Symbol" panose="05050102010706020507" pitchFamily="18" charset="2"/>
                </a:rPr>
                <a:t>)</a:t>
              </a:r>
              <a:endParaRPr lang="en-US" altLang="zh-CN" sz="2800"/>
            </a:p>
          </p:txBody>
        </p:sp>
        <p:sp>
          <p:nvSpPr>
            <p:cNvPr id="17414" name="Text Box 6">
              <a:extLst>
                <a:ext uri="{FF2B5EF4-FFF2-40B4-BE49-F238E27FC236}">
                  <a16:creationId xmlns:a16="http://schemas.microsoft.com/office/drawing/2014/main" id="{CF6D5A3F-EB97-4685-A77C-150492DD0DA1}"/>
                </a:ext>
              </a:extLst>
            </p:cNvPr>
            <p:cNvSpPr txBox="1">
              <a:spLocks noChangeArrowheads="1"/>
            </p:cNvSpPr>
            <p:nvPr/>
          </p:nvSpPr>
          <p:spPr bwMode="auto">
            <a:xfrm>
              <a:off x="1440" y="177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a:t>
              </a:r>
            </a:p>
          </p:txBody>
        </p:sp>
        <p:sp>
          <p:nvSpPr>
            <p:cNvPr id="17416" name="Text Box 8">
              <a:extLst>
                <a:ext uri="{FF2B5EF4-FFF2-40B4-BE49-F238E27FC236}">
                  <a16:creationId xmlns:a16="http://schemas.microsoft.com/office/drawing/2014/main" id="{39753C0C-741D-4C9E-A04D-819A3ABBE0D6}"/>
                </a:ext>
              </a:extLst>
            </p:cNvPr>
            <p:cNvSpPr txBox="1">
              <a:spLocks noChangeArrowheads="1"/>
            </p:cNvSpPr>
            <p:nvPr/>
          </p:nvSpPr>
          <p:spPr bwMode="auto">
            <a:xfrm>
              <a:off x="1296" y="124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n</a:t>
              </a:r>
            </a:p>
          </p:txBody>
        </p:sp>
        <p:sp>
          <p:nvSpPr>
            <p:cNvPr id="17417" name="Text Box 9">
              <a:extLst>
                <a:ext uri="{FF2B5EF4-FFF2-40B4-BE49-F238E27FC236}">
                  <a16:creationId xmlns:a16="http://schemas.microsoft.com/office/drawing/2014/main" id="{2422C4AF-FFBA-483F-9791-223B2CFDB8B2}"/>
                </a:ext>
              </a:extLst>
            </p:cNvPr>
            <p:cNvSpPr txBox="1">
              <a:spLocks noChangeArrowheads="1"/>
            </p:cNvSpPr>
            <p:nvPr/>
          </p:nvSpPr>
          <p:spPr bwMode="auto">
            <a:xfrm>
              <a:off x="1248" y="1632"/>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i=1</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120DAAE5-AE44-4F31-87BC-2DB72254B86A}"/>
              </a:ext>
            </a:extLst>
          </p:cNvPr>
          <p:cNvSpPr txBox="1">
            <a:spLocks noChangeArrowheads="1"/>
          </p:cNvSpPr>
          <p:nvPr/>
        </p:nvSpPr>
        <p:spPr bwMode="auto">
          <a:xfrm>
            <a:off x="2133600" y="1066801"/>
            <a:ext cx="8077200"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latin typeface="宋体" panose="02010600030101010101" pitchFamily="2" charset="-122"/>
              </a:rPr>
              <a:t>权与网</a:t>
            </a:r>
            <a:r>
              <a:rPr lang="zh-CN" altLang="en-US" sz="2800" b="1"/>
              <a:t> </a:t>
            </a:r>
            <a:r>
              <a:rPr lang="en-US" altLang="zh-CN" sz="2800" b="1"/>
              <a:t>:</a:t>
            </a:r>
          </a:p>
          <a:p>
            <a:pPr>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在实际应用中，有时图的</a:t>
            </a:r>
            <a:r>
              <a:rPr lang="zh-CN" altLang="en-US" sz="2800" b="1">
                <a:solidFill>
                  <a:srgbClr val="168E27"/>
                </a:solidFill>
                <a:latin typeface="宋体" panose="02010600030101010101" pitchFamily="2" charset="-122"/>
              </a:rPr>
              <a:t>边或弧上</a:t>
            </a:r>
            <a:r>
              <a:rPr lang="zh-CN" altLang="en-US" sz="2800" b="1">
                <a:latin typeface="宋体" panose="02010600030101010101" pitchFamily="2" charset="-122"/>
              </a:rPr>
              <a:t>往往与具有</a:t>
            </a:r>
            <a:r>
              <a:rPr lang="zh-CN" altLang="en-US" sz="2800" b="1">
                <a:solidFill>
                  <a:srgbClr val="168E27"/>
                </a:solidFill>
                <a:latin typeface="宋体" panose="02010600030101010101" pitchFamily="2" charset="-122"/>
              </a:rPr>
              <a:t>一定意义的数有关</a:t>
            </a:r>
            <a:r>
              <a:rPr lang="zh-CN" altLang="en-US" sz="2800" b="1">
                <a:latin typeface="宋体" panose="02010600030101010101" pitchFamily="2" charset="-122"/>
              </a:rPr>
              <a:t>，即</a:t>
            </a:r>
            <a:r>
              <a:rPr lang="zh-CN" altLang="en-US" sz="2800" b="1">
                <a:solidFill>
                  <a:srgbClr val="168E27"/>
                </a:solidFill>
                <a:latin typeface="宋体" panose="02010600030101010101" pitchFamily="2" charset="-122"/>
              </a:rPr>
              <a:t>每一条边都有与它相关的数，称为</a:t>
            </a:r>
            <a:r>
              <a:rPr lang="zh-CN" altLang="en-US" sz="2800" b="1">
                <a:solidFill>
                  <a:srgbClr val="E9134B"/>
                </a:solidFill>
                <a:latin typeface="宋体" panose="02010600030101010101" pitchFamily="2" charset="-122"/>
              </a:rPr>
              <a:t>权</a:t>
            </a:r>
            <a:r>
              <a:rPr lang="zh-CN" altLang="en-US" sz="2800" b="1">
                <a:latin typeface="宋体" panose="02010600030101010101" pitchFamily="2" charset="-122"/>
              </a:rPr>
              <a:t>，这些权可以表示从一个顶点到另一个顶点的距离或耗费等信息。我们将</a:t>
            </a:r>
            <a:r>
              <a:rPr lang="zh-CN" altLang="en-US" sz="2800" b="1">
                <a:solidFill>
                  <a:srgbClr val="168E27"/>
                </a:solidFill>
                <a:latin typeface="宋体" panose="02010600030101010101" pitchFamily="2" charset="-122"/>
              </a:rPr>
              <a:t>这种带权的图</a:t>
            </a:r>
            <a:r>
              <a:rPr lang="zh-CN" altLang="en-US" sz="2800" b="1">
                <a:latin typeface="宋体" panose="02010600030101010101" pitchFamily="2" charset="-122"/>
              </a:rPr>
              <a:t>叫做</a:t>
            </a:r>
            <a:r>
              <a:rPr lang="zh-CN" altLang="en-US" sz="2800" b="1">
                <a:solidFill>
                  <a:srgbClr val="168E27"/>
                </a:solidFill>
                <a:latin typeface="宋体" panose="02010600030101010101" pitchFamily="2" charset="-122"/>
              </a:rPr>
              <a:t>赋权图或网</a:t>
            </a:r>
            <a:r>
              <a:rPr lang="zh-CN" altLang="en-US" sz="2800" b="1"/>
              <a:t>。</a:t>
            </a:r>
          </a:p>
        </p:txBody>
      </p:sp>
      <p:sp>
        <p:nvSpPr>
          <p:cNvPr id="18435" name="Text Box 3">
            <a:extLst>
              <a:ext uri="{FF2B5EF4-FFF2-40B4-BE49-F238E27FC236}">
                <a16:creationId xmlns:a16="http://schemas.microsoft.com/office/drawing/2014/main" id="{73A9836C-11F7-4C42-B1A2-4B5DADEC8D4D}"/>
              </a:ext>
            </a:extLst>
          </p:cNvPr>
          <p:cNvSpPr txBox="1">
            <a:spLocks noChangeArrowheads="1"/>
          </p:cNvSpPr>
          <p:nvPr/>
        </p:nvSpPr>
        <p:spPr bwMode="auto">
          <a:xfrm>
            <a:off x="2286000" y="4267201"/>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图例见</a:t>
            </a:r>
            <a:r>
              <a:rPr lang="en-US" altLang="zh-CN" sz="2800" b="1">
                <a:solidFill>
                  <a:srgbClr val="E9134B"/>
                </a:solidFill>
              </a:rPr>
              <a:t>p156</a:t>
            </a:r>
            <a:r>
              <a:rPr lang="zh-CN" altLang="en-US" sz="2800" b="1">
                <a:solidFill>
                  <a:srgbClr val="E9134B"/>
                </a:solidFill>
              </a:rPr>
              <a:t>的图</a:t>
            </a:r>
            <a:r>
              <a:rPr lang="en-US" altLang="zh-CN" sz="2800" b="1">
                <a:solidFill>
                  <a:srgbClr val="E9134B"/>
                </a:solidFill>
              </a:rPr>
              <a:t>7.3</a:t>
            </a:r>
            <a:r>
              <a:rPr lang="zh-CN" altLang="en-US" sz="2800" b="1">
                <a:solidFill>
                  <a:srgbClr val="E9134B"/>
                </a:solidFill>
              </a:rPr>
              <a:t>所示。</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1AD3785D-69D2-4670-9EEC-916C5C051EBC}"/>
              </a:ext>
            </a:extLst>
          </p:cNvPr>
          <p:cNvSpPr txBox="1">
            <a:spLocks noChangeArrowheads="1"/>
          </p:cNvSpPr>
          <p:nvPr/>
        </p:nvSpPr>
        <p:spPr bwMode="auto">
          <a:xfrm>
            <a:off x="2133600" y="10668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路径与回路</a:t>
            </a:r>
          </a:p>
        </p:txBody>
      </p:sp>
      <p:sp>
        <p:nvSpPr>
          <p:cNvPr id="19459" name="Text Box 3">
            <a:extLst>
              <a:ext uri="{FF2B5EF4-FFF2-40B4-BE49-F238E27FC236}">
                <a16:creationId xmlns:a16="http://schemas.microsoft.com/office/drawing/2014/main" id="{95417A1D-9046-4D4A-9D2B-B8C86C904E9E}"/>
              </a:ext>
            </a:extLst>
          </p:cNvPr>
          <p:cNvSpPr txBox="1">
            <a:spLocks noChangeArrowheads="1"/>
          </p:cNvSpPr>
          <p:nvPr/>
        </p:nvSpPr>
        <p:spPr bwMode="auto">
          <a:xfrm>
            <a:off x="2133600" y="1905001"/>
            <a:ext cx="82296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168E27"/>
                </a:solidFill>
                <a:latin typeface="宋体" panose="02010600030101010101" pitchFamily="2" charset="-122"/>
              </a:rPr>
              <a:t>无向图</a:t>
            </a:r>
            <a:r>
              <a:rPr lang="en-US" altLang="zh-CN" sz="2800" b="1">
                <a:latin typeface="宋体" panose="02010600030101010101" pitchFamily="2" charset="-122"/>
              </a:rPr>
              <a:t>G=</a:t>
            </a:r>
            <a:r>
              <a:rPr lang="zh-CN" altLang="en-US" sz="2800" b="1">
                <a:latin typeface="宋体" panose="02010600030101010101" pitchFamily="2" charset="-122"/>
              </a:rPr>
              <a:t>（</a:t>
            </a:r>
            <a:r>
              <a:rPr lang="en-US" altLang="zh-CN" sz="2800" b="1">
                <a:latin typeface="宋体" panose="02010600030101010101" pitchFamily="2" charset="-122"/>
              </a:rPr>
              <a:t>V</a:t>
            </a:r>
            <a:r>
              <a:rPr lang="zh-CN" altLang="en-US" sz="2800" b="1">
                <a:latin typeface="宋体" panose="02010600030101010101" pitchFamily="2" charset="-122"/>
              </a:rPr>
              <a:t>，</a:t>
            </a:r>
            <a:r>
              <a:rPr lang="en-US" altLang="zh-CN" sz="2800" b="1">
                <a:latin typeface="宋体" panose="02010600030101010101" pitchFamily="2" charset="-122"/>
              </a:rPr>
              <a:t>{E}</a:t>
            </a:r>
            <a:r>
              <a:rPr lang="zh-CN" altLang="en-US" sz="2800" b="1">
                <a:latin typeface="宋体" panose="02010600030101010101" pitchFamily="2" charset="-122"/>
              </a:rPr>
              <a:t>）中从</a:t>
            </a:r>
            <a:r>
              <a:rPr lang="zh-CN" altLang="en-US" sz="2800" b="1">
                <a:solidFill>
                  <a:srgbClr val="E9134B"/>
                </a:solidFill>
                <a:latin typeface="宋体" panose="02010600030101010101" pitchFamily="2" charset="-122"/>
              </a:rPr>
              <a:t>顶点</a:t>
            </a:r>
            <a:r>
              <a:rPr lang="en-US" altLang="zh-CN" sz="2800" b="1">
                <a:solidFill>
                  <a:srgbClr val="E9134B"/>
                </a:solidFill>
                <a:latin typeface="宋体" panose="02010600030101010101" pitchFamily="2" charset="-122"/>
              </a:rPr>
              <a:t>v</a:t>
            </a:r>
            <a:r>
              <a:rPr lang="zh-CN" altLang="en-US" sz="2800" b="1">
                <a:solidFill>
                  <a:srgbClr val="E9134B"/>
                </a:solidFill>
                <a:latin typeface="宋体" panose="02010600030101010101" pitchFamily="2" charset="-122"/>
              </a:rPr>
              <a:t>到</a:t>
            </a:r>
            <a:r>
              <a:rPr lang="en-US" altLang="zh-CN" sz="2800" b="1">
                <a:solidFill>
                  <a:srgbClr val="E9134B"/>
                </a:solidFill>
                <a:latin typeface="宋体" panose="02010600030101010101" pitchFamily="2" charset="-122"/>
              </a:rPr>
              <a:t>v</a:t>
            </a:r>
            <a:r>
              <a:rPr lang="en-US" altLang="zh-CN" sz="2800" b="1" baseline="30000">
                <a:solidFill>
                  <a:srgbClr val="E9134B"/>
                </a:solidFill>
                <a:latin typeface="宋体" panose="02010600030101010101" pitchFamily="2" charset="-122"/>
              </a:rPr>
              <a:t>/</a:t>
            </a:r>
            <a:r>
              <a:rPr lang="zh-CN" altLang="en-US" sz="2800" b="1">
                <a:latin typeface="宋体" panose="02010600030101010101" pitchFamily="2" charset="-122"/>
              </a:rPr>
              <a:t>的</a:t>
            </a:r>
            <a:r>
              <a:rPr lang="zh-CN" altLang="en-US" sz="2800" b="1">
                <a:solidFill>
                  <a:srgbClr val="168E27"/>
                </a:solidFill>
                <a:latin typeface="宋体" panose="02010600030101010101" pitchFamily="2" charset="-122"/>
              </a:rPr>
              <a:t>路径</a:t>
            </a:r>
            <a:r>
              <a:rPr lang="zh-CN" altLang="en-US" sz="2800" b="1">
                <a:latin typeface="宋体" panose="02010600030101010101" pitchFamily="2" charset="-122"/>
              </a:rPr>
              <a:t>是一个顶点序列</a:t>
            </a:r>
            <a:r>
              <a:rPr lang="en-US" altLang="zh-CN" sz="2800" b="1">
                <a:latin typeface="宋体" panose="02010600030101010101" pitchFamily="2" charset="-122"/>
              </a:rPr>
              <a:t>v</a:t>
            </a:r>
            <a:r>
              <a:rPr lang="en-US" altLang="zh-CN" sz="2800" b="1" baseline="-30000">
                <a:latin typeface="宋体" panose="02010600030101010101" pitchFamily="2" charset="-122"/>
              </a:rPr>
              <a:t>i 0</a:t>
            </a:r>
            <a:r>
              <a:rPr lang="zh-CN" altLang="en-US" sz="2800" b="1">
                <a:latin typeface="宋体" panose="02010600030101010101" pitchFamily="2" charset="-122"/>
              </a:rPr>
              <a:t>，</a:t>
            </a:r>
            <a:r>
              <a:rPr lang="en-US" altLang="zh-CN" sz="2800" b="1">
                <a:latin typeface="宋体" panose="02010600030101010101" pitchFamily="2" charset="-122"/>
              </a:rPr>
              <a:t>v</a:t>
            </a:r>
            <a:r>
              <a:rPr lang="en-US" altLang="zh-CN" sz="2800" b="1" baseline="-30000">
                <a:latin typeface="宋体" panose="02010600030101010101" pitchFamily="2" charset="-122"/>
              </a:rPr>
              <a:t>i1</a:t>
            </a:r>
            <a:r>
              <a:rPr lang="zh-CN" altLang="en-US" sz="2800" b="1">
                <a:latin typeface="宋体" panose="02010600030101010101" pitchFamily="2" charset="-122"/>
              </a:rPr>
              <a:t>，</a:t>
            </a:r>
            <a:r>
              <a:rPr lang="en-US" altLang="zh-CN" sz="2800" b="1">
                <a:latin typeface="宋体" panose="02010600030101010101" pitchFamily="2" charset="-122"/>
              </a:rPr>
              <a:t>v</a:t>
            </a:r>
            <a:r>
              <a:rPr lang="en-US" altLang="zh-CN" sz="2800" b="1" baseline="-30000">
                <a:latin typeface="宋体" panose="02010600030101010101" pitchFamily="2" charset="-122"/>
              </a:rPr>
              <a:t>i2</a:t>
            </a:r>
            <a:r>
              <a:rPr lang="zh-CN" altLang="en-US" sz="2800" b="1">
                <a:latin typeface="宋体" panose="02010600030101010101" pitchFamily="2" charset="-122"/>
              </a:rPr>
              <a:t>，</a:t>
            </a:r>
            <a:r>
              <a:rPr lang="en-US" altLang="zh-CN" sz="2800" b="1"/>
              <a:t>…</a:t>
            </a:r>
            <a:r>
              <a:rPr lang="zh-CN" altLang="en-US" sz="2800" b="1">
                <a:latin typeface="宋体" panose="02010600030101010101" pitchFamily="2" charset="-122"/>
              </a:rPr>
              <a:t>，</a:t>
            </a:r>
            <a:r>
              <a:rPr lang="en-US" altLang="zh-CN" sz="2800" b="1">
                <a:latin typeface="宋体" panose="02010600030101010101" pitchFamily="2" charset="-122"/>
              </a:rPr>
              <a:t>v</a:t>
            </a:r>
            <a:r>
              <a:rPr lang="en-US" altLang="zh-CN" sz="2800" b="1" baseline="-30000">
                <a:latin typeface="宋体" panose="02010600030101010101" pitchFamily="2" charset="-122"/>
              </a:rPr>
              <a:t>in</a:t>
            </a:r>
            <a:r>
              <a:rPr lang="zh-CN" altLang="en-US" sz="2800" b="1">
                <a:latin typeface="宋体" panose="02010600030101010101" pitchFamily="2" charset="-122"/>
              </a:rPr>
              <a:t>，其中（</a:t>
            </a:r>
            <a:r>
              <a:rPr lang="en-US" altLang="zh-CN" sz="2800" b="1">
                <a:latin typeface="宋体" panose="02010600030101010101" pitchFamily="2" charset="-122"/>
              </a:rPr>
              <a:t>v</a:t>
            </a:r>
            <a:r>
              <a:rPr lang="en-US" altLang="zh-CN" sz="2800" b="1" baseline="-30000">
                <a:latin typeface="宋体" panose="02010600030101010101" pitchFamily="2" charset="-122"/>
              </a:rPr>
              <a:t>ij-1</a:t>
            </a:r>
            <a:r>
              <a:rPr lang="zh-CN" altLang="en-US" sz="2800" b="1">
                <a:latin typeface="宋体" panose="02010600030101010101" pitchFamily="2" charset="-122"/>
              </a:rPr>
              <a:t>，</a:t>
            </a:r>
            <a:r>
              <a:rPr lang="en-US" altLang="zh-CN" sz="2800" b="1">
                <a:latin typeface="宋体" panose="02010600030101010101" pitchFamily="2" charset="-122"/>
              </a:rPr>
              <a:t>v</a:t>
            </a:r>
            <a:r>
              <a:rPr lang="en-US" altLang="zh-CN" sz="2800" b="1" baseline="-30000">
                <a:latin typeface="宋体" panose="02010600030101010101" pitchFamily="2" charset="-122"/>
              </a:rPr>
              <a:t>ij</a:t>
            </a:r>
            <a:r>
              <a:rPr lang="zh-CN" altLang="en-US" sz="2800" b="1">
                <a:latin typeface="宋体" panose="02010600030101010101" pitchFamily="2" charset="-122"/>
              </a:rPr>
              <a:t>）∈</a:t>
            </a:r>
            <a:r>
              <a:rPr lang="en-US" altLang="zh-CN" sz="2800" b="1">
                <a:latin typeface="宋体" panose="02010600030101010101" pitchFamily="2" charset="-122"/>
              </a:rPr>
              <a:t>E</a:t>
            </a:r>
            <a:r>
              <a:rPr lang="zh-CN" altLang="en-US" sz="2800" b="1">
                <a:latin typeface="宋体" panose="02010600030101010101" pitchFamily="2" charset="-122"/>
              </a:rPr>
              <a:t>，</a:t>
            </a:r>
            <a:r>
              <a:rPr lang="en-US" altLang="zh-CN" sz="2800" b="1">
                <a:latin typeface="宋体" panose="02010600030101010101" pitchFamily="2" charset="-122"/>
              </a:rPr>
              <a:t>1≤j≤n</a:t>
            </a:r>
            <a:r>
              <a:rPr lang="zh-CN" altLang="en-US" sz="2800" b="1">
                <a:latin typeface="宋体" panose="02010600030101010101" pitchFamily="2" charset="-122"/>
              </a:rPr>
              <a:t>。</a:t>
            </a:r>
          </a:p>
          <a:p>
            <a:pPr>
              <a:spcBef>
                <a:spcPct val="50000"/>
              </a:spcBef>
            </a:pPr>
            <a:r>
              <a:rPr lang="zh-CN" altLang="en-US" sz="2800" b="1">
                <a:latin typeface="宋体" panose="02010600030101010101" pitchFamily="2" charset="-122"/>
              </a:rPr>
              <a:t>如果图</a:t>
            </a:r>
            <a:r>
              <a:rPr lang="en-US" altLang="zh-CN" sz="2800" b="1">
                <a:latin typeface="宋体" panose="02010600030101010101" pitchFamily="2" charset="-122"/>
              </a:rPr>
              <a:t>G</a:t>
            </a:r>
            <a:r>
              <a:rPr lang="zh-CN" altLang="en-US" sz="2800" b="1">
                <a:latin typeface="宋体" panose="02010600030101010101" pitchFamily="2" charset="-122"/>
              </a:rPr>
              <a:t>是</a:t>
            </a:r>
            <a:r>
              <a:rPr lang="zh-CN" altLang="en-US" sz="2800" b="1">
                <a:solidFill>
                  <a:srgbClr val="168E27"/>
                </a:solidFill>
                <a:latin typeface="宋体" panose="02010600030101010101" pitchFamily="2" charset="-122"/>
              </a:rPr>
              <a:t>有向图</a:t>
            </a:r>
            <a:r>
              <a:rPr lang="zh-CN" altLang="en-US" sz="2800" b="1">
                <a:latin typeface="宋体" panose="02010600030101010101" pitchFamily="2" charset="-122"/>
              </a:rPr>
              <a:t>，则</a:t>
            </a:r>
            <a:r>
              <a:rPr lang="zh-CN" altLang="en-US" sz="2800" b="1">
                <a:solidFill>
                  <a:srgbClr val="168E27"/>
                </a:solidFill>
                <a:latin typeface="宋体" panose="02010600030101010101" pitchFamily="2" charset="-122"/>
              </a:rPr>
              <a:t>路径</a:t>
            </a:r>
            <a:r>
              <a:rPr lang="zh-CN" altLang="en-US" sz="2800" b="1">
                <a:latin typeface="宋体" panose="02010600030101010101" pitchFamily="2" charset="-122"/>
              </a:rPr>
              <a:t>也是</a:t>
            </a:r>
            <a:r>
              <a:rPr lang="zh-CN" altLang="en-US" sz="2800" b="1">
                <a:solidFill>
                  <a:srgbClr val="E9134B"/>
                </a:solidFill>
                <a:latin typeface="宋体" panose="02010600030101010101" pitchFamily="2" charset="-122"/>
              </a:rPr>
              <a:t>有向</a:t>
            </a:r>
            <a:r>
              <a:rPr lang="zh-CN" altLang="en-US" sz="2800" b="1">
                <a:latin typeface="宋体" panose="02010600030101010101" pitchFamily="2" charset="-122"/>
              </a:rPr>
              <a:t>的，顶点序列应满足</a:t>
            </a:r>
            <a:r>
              <a:rPr lang="en-US" altLang="zh-CN" sz="2800" b="1">
                <a:latin typeface="宋体" panose="02010600030101010101" pitchFamily="2" charset="-122"/>
              </a:rPr>
              <a:t>&lt;v</a:t>
            </a:r>
            <a:r>
              <a:rPr lang="en-US" altLang="zh-CN" sz="2800" b="1" baseline="-30000">
                <a:latin typeface="宋体" panose="02010600030101010101" pitchFamily="2" charset="-122"/>
              </a:rPr>
              <a:t>ij-1</a:t>
            </a:r>
            <a:r>
              <a:rPr lang="zh-CN" altLang="en-US" sz="2800" b="1">
                <a:latin typeface="宋体" panose="02010600030101010101" pitchFamily="2" charset="-122"/>
              </a:rPr>
              <a:t>，</a:t>
            </a:r>
            <a:r>
              <a:rPr lang="en-US" altLang="zh-CN" sz="2800" b="1">
                <a:latin typeface="宋体" panose="02010600030101010101" pitchFamily="2" charset="-122"/>
              </a:rPr>
              <a:t>v</a:t>
            </a:r>
            <a:r>
              <a:rPr lang="en-US" altLang="zh-CN" sz="2800" b="1" baseline="-30000">
                <a:latin typeface="宋体" panose="02010600030101010101" pitchFamily="2" charset="-122"/>
              </a:rPr>
              <a:t>ij</a:t>
            </a:r>
            <a:r>
              <a:rPr lang="en-US" altLang="zh-CN" sz="2800" b="1">
                <a:latin typeface="宋体" panose="02010600030101010101" pitchFamily="2" charset="-122"/>
              </a:rPr>
              <a:t>&gt;∈A</a:t>
            </a:r>
            <a:r>
              <a:rPr lang="zh-CN" altLang="en-US" sz="2800" b="1">
                <a:latin typeface="宋体" panose="02010600030101010101" pitchFamily="2" charset="-122"/>
              </a:rPr>
              <a:t>，</a:t>
            </a:r>
            <a:r>
              <a:rPr lang="en-US" altLang="zh-CN" sz="2800" b="1">
                <a:latin typeface="宋体" panose="02010600030101010101" pitchFamily="2" charset="-122"/>
              </a:rPr>
              <a:t>1≤j≤n</a:t>
            </a:r>
            <a:r>
              <a:rPr lang="zh-CN" altLang="en-US" sz="2800" b="1">
                <a:latin typeface="宋体" panose="02010600030101010101" pitchFamily="2" charset="-122"/>
              </a:rPr>
              <a:t>。</a:t>
            </a:r>
            <a:r>
              <a:rPr lang="zh-CN" altLang="en-US" sz="2800" b="1"/>
              <a:t> </a:t>
            </a:r>
          </a:p>
        </p:txBody>
      </p:sp>
      <p:sp>
        <p:nvSpPr>
          <p:cNvPr id="19460" name="Text Box 4">
            <a:extLst>
              <a:ext uri="{FF2B5EF4-FFF2-40B4-BE49-F238E27FC236}">
                <a16:creationId xmlns:a16="http://schemas.microsoft.com/office/drawing/2014/main" id="{29096C1C-FE7E-48EE-9B74-F11C18B55011}"/>
              </a:ext>
            </a:extLst>
          </p:cNvPr>
          <p:cNvSpPr txBox="1">
            <a:spLocks noChangeArrowheads="1"/>
          </p:cNvSpPr>
          <p:nvPr/>
        </p:nvSpPr>
        <p:spPr bwMode="auto">
          <a:xfrm>
            <a:off x="2209800" y="47244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168E27"/>
                </a:solidFill>
                <a:latin typeface="宋体" panose="02010600030101010101" pitchFamily="2" charset="-122"/>
              </a:rPr>
              <a:t>路径长度</a:t>
            </a:r>
            <a:r>
              <a:rPr lang="zh-CN" altLang="en-US" sz="2800" b="1">
                <a:latin typeface="宋体" panose="02010600030101010101" pitchFamily="2" charset="-122"/>
              </a:rPr>
              <a:t>：指路径上经过的弧或边的数目。</a:t>
            </a:r>
            <a:r>
              <a:rPr lang="zh-CN" altLang="en-US" sz="2800" b="1"/>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60A3BFAC-E0C5-4F62-97A8-96F8EF525F10}"/>
              </a:ext>
            </a:extLst>
          </p:cNvPr>
          <p:cNvSpPr txBox="1">
            <a:spLocks noChangeArrowheads="1"/>
          </p:cNvSpPr>
          <p:nvPr/>
        </p:nvSpPr>
        <p:spPr bwMode="auto">
          <a:xfrm>
            <a:off x="2133600" y="1066801"/>
            <a:ext cx="815340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latin typeface="宋体" panose="02010600030101010101" pitchFamily="2" charset="-122"/>
              </a:rPr>
              <a:t>回路或环</a:t>
            </a:r>
            <a:r>
              <a:rPr lang="zh-CN" altLang="en-US" sz="2800" b="1">
                <a:latin typeface="宋体" panose="02010600030101010101" pitchFamily="2" charset="-122"/>
              </a:rPr>
              <a:t>：在一个路径中，若其第一个顶点和最后一个顶点是相同的，即</a:t>
            </a:r>
            <a:r>
              <a:rPr lang="en-US" altLang="zh-CN" sz="2800" b="1">
                <a:solidFill>
                  <a:srgbClr val="168E27"/>
                </a:solidFill>
                <a:latin typeface="宋体" panose="02010600030101010101" pitchFamily="2" charset="-122"/>
              </a:rPr>
              <a:t>v =v</a:t>
            </a:r>
            <a:r>
              <a:rPr lang="en-US" altLang="zh-CN" sz="2800" b="1" baseline="30000">
                <a:solidFill>
                  <a:srgbClr val="168E27"/>
                </a:solidFill>
                <a:latin typeface="宋体" panose="02010600030101010101" pitchFamily="2" charset="-122"/>
              </a:rPr>
              <a:t>/</a:t>
            </a:r>
            <a:r>
              <a:rPr lang="zh-CN" altLang="en-US" sz="2800" b="1">
                <a:latin typeface="宋体" panose="02010600030101010101" pitchFamily="2" charset="-122"/>
              </a:rPr>
              <a:t>，则称该路径为一个</a:t>
            </a:r>
            <a:r>
              <a:rPr lang="zh-CN" altLang="en-US" sz="2800" b="1">
                <a:solidFill>
                  <a:srgbClr val="168E27"/>
                </a:solidFill>
                <a:latin typeface="宋体" panose="02010600030101010101" pitchFamily="2" charset="-122"/>
              </a:rPr>
              <a:t>回路或环</a:t>
            </a:r>
            <a:r>
              <a:rPr lang="zh-CN" altLang="en-US" sz="2800" b="1">
                <a:latin typeface="宋体" panose="02010600030101010101" pitchFamily="2" charset="-122"/>
              </a:rPr>
              <a:t>。</a:t>
            </a:r>
          </a:p>
          <a:p>
            <a:pPr>
              <a:spcBef>
                <a:spcPct val="50000"/>
              </a:spcBef>
            </a:pPr>
            <a:r>
              <a:rPr lang="zh-CN" altLang="en-US" sz="2800" b="1">
                <a:solidFill>
                  <a:srgbClr val="E9134B"/>
                </a:solidFill>
                <a:latin typeface="宋体" panose="02010600030101010101" pitchFamily="2" charset="-122"/>
              </a:rPr>
              <a:t>简单路径：</a:t>
            </a:r>
            <a:r>
              <a:rPr lang="zh-CN" altLang="en-US" sz="2800" b="1">
                <a:latin typeface="宋体" panose="02010600030101010101" pitchFamily="2" charset="-122"/>
              </a:rPr>
              <a:t>若表示路径的顶点序列中的顶点</a:t>
            </a:r>
            <a:r>
              <a:rPr lang="zh-CN" altLang="en-US" sz="2800" b="1">
                <a:solidFill>
                  <a:srgbClr val="168E27"/>
                </a:solidFill>
                <a:latin typeface="宋体" panose="02010600030101010101" pitchFamily="2" charset="-122"/>
              </a:rPr>
              <a:t>各不相同</a:t>
            </a:r>
            <a:r>
              <a:rPr lang="zh-CN" altLang="en-US" sz="2800" b="1">
                <a:latin typeface="宋体" panose="02010600030101010101" pitchFamily="2" charset="-122"/>
              </a:rPr>
              <a:t>，则称这样的路径为</a:t>
            </a:r>
            <a:r>
              <a:rPr lang="zh-CN" altLang="en-US" sz="2800" b="1">
                <a:solidFill>
                  <a:srgbClr val="168E27"/>
                </a:solidFill>
                <a:latin typeface="宋体" panose="02010600030101010101" pitchFamily="2" charset="-122"/>
              </a:rPr>
              <a:t>简单路径</a:t>
            </a:r>
            <a:r>
              <a:rPr lang="zh-CN" altLang="en-US" sz="2800" b="1">
                <a:latin typeface="宋体" panose="02010600030101010101" pitchFamily="2" charset="-122"/>
              </a:rPr>
              <a:t>。</a:t>
            </a:r>
          </a:p>
          <a:p>
            <a:pPr>
              <a:spcBef>
                <a:spcPct val="50000"/>
              </a:spcBef>
            </a:pPr>
            <a:r>
              <a:rPr lang="zh-CN" altLang="en-US" sz="2800" b="1">
                <a:solidFill>
                  <a:srgbClr val="E9134B"/>
                </a:solidFill>
                <a:latin typeface="宋体" panose="02010600030101010101" pitchFamily="2" charset="-122"/>
              </a:rPr>
              <a:t>简单回路：</a:t>
            </a:r>
            <a:r>
              <a:rPr lang="zh-CN" altLang="en-US" sz="2800" b="1">
                <a:solidFill>
                  <a:srgbClr val="168E27"/>
                </a:solidFill>
                <a:latin typeface="宋体" panose="02010600030101010101" pitchFamily="2" charset="-122"/>
              </a:rPr>
              <a:t>除了</a:t>
            </a:r>
            <a:r>
              <a:rPr lang="zh-CN" altLang="en-US" sz="2800" b="1">
                <a:latin typeface="宋体" panose="02010600030101010101" pitchFamily="2" charset="-122"/>
              </a:rPr>
              <a:t>第一个和最后一个顶点外，其余各顶点</a:t>
            </a:r>
            <a:r>
              <a:rPr lang="zh-CN" altLang="en-US" sz="2800" b="1">
                <a:solidFill>
                  <a:srgbClr val="168E27"/>
                </a:solidFill>
                <a:latin typeface="宋体" panose="02010600030101010101" pitchFamily="2" charset="-122"/>
              </a:rPr>
              <a:t>均不重复出现</a:t>
            </a:r>
            <a:r>
              <a:rPr lang="zh-CN" altLang="en-US" sz="2800" b="1">
                <a:latin typeface="宋体" panose="02010600030101010101" pitchFamily="2" charset="-122"/>
              </a:rPr>
              <a:t>的回路为</a:t>
            </a:r>
            <a:r>
              <a:rPr lang="zh-CN" altLang="en-US" sz="2800" b="1">
                <a:solidFill>
                  <a:srgbClr val="168E27"/>
                </a:solidFill>
                <a:latin typeface="宋体" panose="02010600030101010101" pitchFamily="2" charset="-122"/>
              </a:rPr>
              <a:t>简单回路</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730D82E1-BF23-4981-AC39-41088B4E0C45}"/>
              </a:ext>
            </a:extLst>
          </p:cNvPr>
          <p:cNvSpPr txBox="1">
            <a:spLocks noChangeArrowheads="1"/>
          </p:cNvSpPr>
          <p:nvPr/>
        </p:nvSpPr>
        <p:spPr bwMode="auto">
          <a:xfrm>
            <a:off x="21336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latin typeface="宋体" panose="02010600030101010101" pitchFamily="2" charset="-122"/>
              </a:rPr>
              <a:t>连通图</a:t>
            </a:r>
            <a:r>
              <a:rPr lang="zh-CN" altLang="en-US" sz="2800" b="1"/>
              <a:t> </a:t>
            </a:r>
          </a:p>
        </p:txBody>
      </p:sp>
      <p:sp>
        <p:nvSpPr>
          <p:cNvPr id="21507" name="Text Box 3">
            <a:extLst>
              <a:ext uri="{FF2B5EF4-FFF2-40B4-BE49-F238E27FC236}">
                <a16:creationId xmlns:a16="http://schemas.microsoft.com/office/drawing/2014/main" id="{38D393E9-CFBD-4034-8204-6657B7BF37CD}"/>
              </a:ext>
            </a:extLst>
          </p:cNvPr>
          <p:cNvSpPr txBox="1">
            <a:spLocks noChangeArrowheads="1"/>
          </p:cNvSpPr>
          <p:nvPr/>
        </p:nvSpPr>
        <p:spPr bwMode="auto">
          <a:xfrm>
            <a:off x="2057400" y="1676401"/>
            <a:ext cx="83058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solidFill>
                  <a:srgbClr val="168E27"/>
                </a:solidFill>
                <a:latin typeface="宋体" panose="02010600030101010101" pitchFamily="2" charset="-122"/>
              </a:rPr>
              <a:t>连通图：</a:t>
            </a:r>
            <a:r>
              <a:rPr lang="zh-CN" altLang="en-US" sz="2800" b="1">
                <a:latin typeface="宋体" panose="02010600030101010101" pitchFamily="2" charset="-122"/>
              </a:rPr>
              <a:t>在无向图</a:t>
            </a:r>
            <a:r>
              <a:rPr lang="en-US" altLang="zh-CN" sz="2800" b="1">
                <a:latin typeface="宋体" panose="02010600030101010101" pitchFamily="2" charset="-122"/>
              </a:rPr>
              <a:t>G=</a:t>
            </a:r>
            <a:r>
              <a:rPr lang="zh-CN" altLang="en-US" sz="2800" b="1">
                <a:latin typeface="宋体" panose="02010600030101010101" pitchFamily="2" charset="-122"/>
              </a:rPr>
              <a:t>（</a:t>
            </a:r>
            <a:r>
              <a:rPr lang="en-US" altLang="zh-CN" sz="2800" b="1">
                <a:latin typeface="宋体" panose="02010600030101010101" pitchFamily="2" charset="-122"/>
              </a:rPr>
              <a:t>V</a:t>
            </a:r>
            <a:r>
              <a:rPr lang="zh-CN" altLang="en-US" sz="2800" b="1">
                <a:latin typeface="宋体" panose="02010600030101010101" pitchFamily="2" charset="-122"/>
              </a:rPr>
              <a:t>，</a:t>
            </a:r>
            <a:r>
              <a:rPr lang="en-US" altLang="zh-CN" sz="2800" b="1">
                <a:latin typeface="宋体" panose="02010600030101010101" pitchFamily="2" charset="-122"/>
              </a:rPr>
              <a:t>{E}</a:t>
            </a:r>
            <a:r>
              <a:rPr lang="zh-CN" altLang="en-US" sz="2800" b="1">
                <a:latin typeface="宋体" panose="02010600030101010101" pitchFamily="2" charset="-122"/>
              </a:rPr>
              <a:t>）中，若从</a:t>
            </a:r>
            <a:r>
              <a:rPr lang="en-US" altLang="zh-CN" sz="2800" b="1">
                <a:latin typeface="宋体" panose="02010600030101010101" pitchFamily="2" charset="-122"/>
              </a:rPr>
              <a:t>v</a:t>
            </a:r>
            <a:r>
              <a:rPr lang="en-US" altLang="zh-CN" sz="2800" b="1" baseline="-30000">
                <a:latin typeface="宋体" panose="02010600030101010101" pitchFamily="2" charset="-122"/>
              </a:rPr>
              <a:t>i</a:t>
            </a:r>
            <a:r>
              <a:rPr lang="zh-CN" altLang="en-US" sz="2800" b="1">
                <a:latin typeface="宋体" panose="02010600030101010101" pitchFamily="2" charset="-122"/>
              </a:rPr>
              <a:t>到</a:t>
            </a:r>
            <a:r>
              <a:rPr lang="en-US" altLang="zh-CN" sz="2800" b="1">
                <a:latin typeface="宋体" panose="02010600030101010101" pitchFamily="2" charset="-122"/>
              </a:rPr>
              <a:t>v</a:t>
            </a:r>
            <a:r>
              <a:rPr lang="en-US" altLang="zh-CN" sz="2800" b="1" baseline="-30000">
                <a:latin typeface="宋体" panose="02010600030101010101" pitchFamily="2" charset="-122"/>
              </a:rPr>
              <a:t>j</a:t>
            </a:r>
            <a:r>
              <a:rPr lang="zh-CN" altLang="en-US" sz="2800" b="1">
                <a:latin typeface="宋体" panose="02010600030101010101" pitchFamily="2" charset="-122"/>
              </a:rPr>
              <a:t>有路径相通，则称顶点</a:t>
            </a:r>
            <a:r>
              <a:rPr lang="en-US" altLang="zh-CN" sz="2800" b="1">
                <a:latin typeface="宋体" panose="02010600030101010101" pitchFamily="2" charset="-122"/>
              </a:rPr>
              <a:t>v</a:t>
            </a:r>
            <a:r>
              <a:rPr lang="en-US" altLang="zh-CN" sz="2800" b="1" baseline="-30000">
                <a:latin typeface="宋体" panose="02010600030101010101" pitchFamily="2" charset="-122"/>
              </a:rPr>
              <a:t>i</a:t>
            </a:r>
            <a:r>
              <a:rPr lang="zh-CN" altLang="en-US" sz="2800" b="1">
                <a:latin typeface="宋体" panose="02010600030101010101" pitchFamily="2" charset="-122"/>
              </a:rPr>
              <a:t>与</a:t>
            </a:r>
            <a:r>
              <a:rPr lang="en-US" altLang="zh-CN" sz="2800" b="1">
                <a:latin typeface="宋体" panose="02010600030101010101" pitchFamily="2" charset="-122"/>
              </a:rPr>
              <a:t>v</a:t>
            </a:r>
            <a:r>
              <a:rPr lang="en-US" altLang="zh-CN" sz="2800" b="1" baseline="-30000">
                <a:latin typeface="宋体" panose="02010600030101010101" pitchFamily="2" charset="-122"/>
              </a:rPr>
              <a:t>j</a:t>
            </a:r>
            <a:r>
              <a:rPr lang="zh-CN" altLang="en-US" sz="2800" b="1">
                <a:latin typeface="宋体" panose="02010600030101010101" pitchFamily="2" charset="-122"/>
              </a:rPr>
              <a:t>是连通的。如果对于图中的任意两个顶点</a:t>
            </a:r>
            <a:r>
              <a:rPr lang="en-US" altLang="zh-CN" sz="2800" b="1">
                <a:latin typeface="宋体" panose="02010600030101010101" pitchFamily="2" charset="-122"/>
              </a:rPr>
              <a:t>v</a:t>
            </a:r>
            <a:r>
              <a:rPr lang="en-US" altLang="zh-CN" sz="2800" b="1" baseline="-30000">
                <a:latin typeface="宋体" panose="02010600030101010101" pitchFamily="2" charset="-122"/>
              </a:rPr>
              <a:t>i</a:t>
            </a:r>
            <a:r>
              <a:rPr lang="zh-CN" altLang="en-US" sz="2800" b="1">
                <a:latin typeface="宋体" panose="02010600030101010101" pitchFamily="2" charset="-122"/>
              </a:rPr>
              <a:t>、</a:t>
            </a:r>
            <a:r>
              <a:rPr lang="en-US" altLang="zh-CN" sz="2800" b="1">
                <a:latin typeface="宋体" panose="02010600030101010101" pitchFamily="2" charset="-122"/>
              </a:rPr>
              <a:t>v</a:t>
            </a:r>
            <a:r>
              <a:rPr lang="en-US" altLang="zh-CN" sz="2800" b="1" baseline="-30000">
                <a:latin typeface="宋体" panose="02010600030101010101" pitchFamily="2" charset="-122"/>
              </a:rPr>
              <a:t>j</a:t>
            </a:r>
            <a:r>
              <a:rPr lang="en-US" altLang="zh-CN" sz="2800" b="1">
                <a:latin typeface="宋体" panose="02010600030101010101" pitchFamily="2" charset="-122"/>
              </a:rPr>
              <a:t>∈V</a:t>
            </a:r>
            <a:r>
              <a:rPr lang="zh-CN" altLang="en-US" sz="2800" b="1">
                <a:latin typeface="宋体" panose="02010600030101010101" pitchFamily="2" charset="-122"/>
              </a:rPr>
              <a:t>，</a:t>
            </a:r>
            <a:r>
              <a:rPr lang="en-US" altLang="zh-CN" sz="2800" b="1">
                <a:latin typeface="宋体" panose="02010600030101010101" pitchFamily="2" charset="-122"/>
              </a:rPr>
              <a:t>v</a:t>
            </a:r>
            <a:r>
              <a:rPr lang="en-US" altLang="zh-CN" sz="2800" b="1" baseline="-30000">
                <a:latin typeface="宋体" panose="02010600030101010101" pitchFamily="2" charset="-122"/>
              </a:rPr>
              <a:t>i</a:t>
            </a:r>
            <a:r>
              <a:rPr lang="zh-CN" altLang="en-US" sz="2800" b="1">
                <a:latin typeface="宋体" panose="02010600030101010101" pitchFamily="2" charset="-122"/>
              </a:rPr>
              <a:t>，</a:t>
            </a:r>
            <a:r>
              <a:rPr lang="en-US" altLang="zh-CN" sz="2800" b="1">
                <a:latin typeface="宋体" panose="02010600030101010101" pitchFamily="2" charset="-122"/>
              </a:rPr>
              <a:t>v</a:t>
            </a:r>
            <a:r>
              <a:rPr lang="en-US" altLang="zh-CN" sz="2800" b="1" baseline="-30000">
                <a:latin typeface="宋体" panose="02010600030101010101" pitchFamily="2" charset="-122"/>
              </a:rPr>
              <a:t>j</a:t>
            </a:r>
            <a:r>
              <a:rPr lang="zh-CN" altLang="en-US" sz="2800" b="1">
                <a:latin typeface="宋体" panose="02010600030101010101" pitchFamily="2" charset="-122"/>
              </a:rPr>
              <a:t>都是连通的，则称该无向图</a:t>
            </a:r>
            <a:r>
              <a:rPr lang="en-US" altLang="zh-CN" sz="2800" b="1">
                <a:latin typeface="宋体" panose="02010600030101010101" pitchFamily="2" charset="-122"/>
              </a:rPr>
              <a:t>G</a:t>
            </a:r>
            <a:r>
              <a:rPr lang="zh-CN" altLang="en-US" sz="2800" b="1">
                <a:latin typeface="宋体" panose="02010600030101010101" pitchFamily="2" charset="-122"/>
              </a:rPr>
              <a:t>为连通图。</a:t>
            </a:r>
            <a:r>
              <a:rPr lang="zh-CN" altLang="en-US" sz="2800" b="1"/>
              <a:t> </a:t>
            </a:r>
          </a:p>
        </p:txBody>
      </p:sp>
      <p:sp>
        <p:nvSpPr>
          <p:cNvPr id="21508" name="Text Box 4">
            <a:extLst>
              <a:ext uri="{FF2B5EF4-FFF2-40B4-BE49-F238E27FC236}">
                <a16:creationId xmlns:a16="http://schemas.microsoft.com/office/drawing/2014/main" id="{8C722A06-248D-4963-8EA6-C08E37020548}"/>
              </a:ext>
            </a:extLst>
          </p:cNvPr>
          <p:cNvSpPr txBox="1">
            <a:spLocks noChangeArrowheads="1"/>
          </p:cNvSpPr>
          <p:nvPr/>
        </p:nvSpPr>
        <p:spPr bwMode="auto">
          <a:xfrm>
            <a:off x="2057400" y="3886200"/>
            <a:ext cx="8382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solidFill>
                  <a:srgbClr val="168E27"/>
                </a:solidFill>
                <a:latin typeface="宋体" panose="02010600030101010101" pitchFamily="2" charset="-122"/>
              </a:rPr>
              <a:t>连通分量</a:t>
            </a:r>
            <a:r>
              <a:rPr lang="zh-CN" altLang="en-US" sz="2800" b="1">
                <a:latin typeface="宋体" panose="02010600030101010101" pitchFamily="2" charset="-122"/>
              </a:rPr>
              <a:t>：无向图中的</a:t>
            </a:r>
            <a:r>
              <a:rPr lang="zh-CN" altLang="en-US" sz="2800" b="1">
                <a:solidFill>
                  <a:srgbClr val="168E27"/>
                </a:solidFill>
                <a:latin typeface="宋体" panose="02010600030101010101" pitchFamily="2" charset="-122"/>
              </a:rPr>
              <a:t>极大连通子图</a:t>
            </a:r>
            <a:r>
              <a:rPr lang="zh-CN" altLang="en-US" sz="2800" b="1">
                <a:latin typeface="宋体" panose="02010600030101010101" pitchFamily="2" charset="-122"/>
              </a:rPr>
              <a:t>称为该无向图的连通分量。</a:t>
            </a:r>
            <a:r>
              <a:rPr lang="zh-CN" altLang="en-US" sz="2800" b="1"/>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ext Box 2">
            <a:extLst>
              <a:ext uri="{FF2B5EF4-FFF2-40B4-BE49-F238E27FC236}">
                <a16:creationId xmlns:a16="http://schemas.microsoft.com/office/drawing/2014/main" id="{FD7B84E8-0B70-48A5-9D98-A8563DA95669}"/>
              </a:ext>
            </a:extLst>
          </p:cNvPr>
          <p:cNvSpPr txBox="1">
            <a:spLocks noChangeArrowheads="1"/>
          </p:cNvSpPr>
          <p:nvPr/>
        </p:nvSpPr>
        <p:spPr bwMode="auto">
          <a:xfrm>
            <a:off x="2057400" y="2895601"/>
            <a:ext cx="8305800"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dirty="0"/>
              <a:t>        </a:t>
            </a:r>
            <a:r>
              <a:rPr lang="zh-CN" altLang="en-US" sz="2800" dirty="0"/>
              <a:t>图结构与表结构和树结构的不同表现在结点之间的关系上，线性表中结点之间的关系是一对一的；树是按分层关系组织的结构，树结构之间是一对多；对于图结构，图中顶点之间的关系可以是多对多，即一顶点和其它顶点间的关系是任意的，可以有关也可以无关。因此，图 </a:t>
            </a:r>
            <a:r>
              <a:rPr lang="en-US" altLang="zh-CN" sz="2800" dirty="0"/>
              <a:t>G </a:t>
            </a:r>
            <a:r>
              <a:rPr lang="en-US" altLang="zh-CN" sz="2800" dirty="0">
                <a:sym typeface="Symbol" panose="05050102010706020507" pitchFamily="18" charset="2"/>
              </a:rPr>
              <a:t> </a:t>
            </a:r>
            <a:r>
              <a:rPr lang="zh-CN" altLang="en-US" sz="2800" dirty="0">
                <a:sym typeface="Symbol" panose="05050102010706020507" pitchFamily="18" charset="2"/>
              </a:rPr>
              <a:t>树</a:t>
            </a:r>
            <a:r>
              <a:rPr lang="en-US" altLang="zh-CN" sz="2800" dirty="0"/>
              <a:t>T </a:t>
            </a:r>
            <a:r>
              <a:rPr lang="en-US" altLang="zh-CN" sz="2800" dirty="0">
                <a:sym typeface="Symbol" panose="05050102010706020507" pitchFamily="18" charset="2"/>
              </a:rPr>
              <a:t> </a:t>
            </a:r>
            <a:r>
              <a:rPr lang="en-US" altLang="zh-CN" sz="2800" dirty="0"/>
              <a:t>L</a:t>
            </a:r>
            <a:r>
              <a:rPr lang="zh-CN" altLang="en-US" sz="2800" dirty="0"/>
              <a:t>，图是一种比较复杂的非线性数据结构。   </a:t>
            </a:r>
          </a:p>
        </p:txBody>
      </p:sp>
      <p:sp>
        <p:nvSpPr>
          <p:cNvPr id="1028" name="Text Box 4">
            <a:extLst>
              <a:ext uri="{FF2B5EF4-FFF2-40B4-BE49-F238E27FC236}">
                <a16:creationId xmlns:a16="http://schemas.microsoft.com/office/drawing/2014/main" id="{7A18B59D-49A2-4380-B845-F1D889749145}"/>
              </a:ext>
            </a:extLst>
          </p:cNvPr>
          <p:cNvSpPr txBox="1">
            <a:spLocks noChangeArrowheads="1"/>
          </p:cNvSpPr>
          <p:nvPr/>
        </p:nvSpPr>
        <p:spPr bwMode="auto">
          <a:xfrm>
            <a:off x="1981200" y="838201"/>
            <a:ext cx="84582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dirty="0"/>
              <a:t>        </a:t>
            </a:r>
            <a:r>
              <a:rPr lang="zh-CN" altLang="en-US" sz="2800" dirty="0"/>
              <a:t>图作为一种非线性结构，被广泛应用于多个技术领域。在本章中，主要是应用图论的理论知识来讨论如何在计算机上表示和处理图，以及如何利用图来解决一些实际问题。</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F654DA41-B158-46DA-91B4-F02FF78A3381}"/>
              </a:ext>
            </a:extLst>
          </p:cNvPr>
          <p:cNvSpPr txBox="1">
            <a:spLocks noChangeArrowheads="1"/>
          </p:cNvSpPr>
          <p:nvPr/>
        </p:nvSpPr>
        <p:spPr bwMode="auto">
          <a:xfrm>
            <a:off x="2133600" y="1066800"/>
            <a:ext cx="81534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solidFill>
                  <a:srgbClr val="168E27"/>
                </a:solidFill>
                <a:latin typeface="宋体" panose="02010600030101010101" pitchFamily="2" charset="-122"/>
              </a:rPr>
              <a:t>强连通图</a:t>
            </a:r>
            <a:r>
              <a:rPr lang="zh-CN" altLang="en-US" sz="2800" b="1">
                <a:latin typeface="宋体" panose="02010600030101010101" pitchFamily="2" charset="-122"/>
              </a:rPr>
              <a:t>：在有向图</a:t>
            </a:r>
            <a:r>
              <a:rPr lang="en-US" altLang="zh-CN" sz="2800" b="1">
                <a:latin typeface="宋体" panose="02010600030101010101" pitchFamily="2" charset="-122"/>
              </a:rPr>
              <a:t>G=</a:t>
            </a:r>
            <a:r>
              <a:rPr lang="zh-CN" altLang="en-US" sz="2800" b="1">
                <a:latin typeface="宋体" panose="02010600030101010101" pitchFamily="2" charset="-122"/>
              </a:rPr>
              <a:t>（</a:t>
            </a:r>
            <a:r>
              <a:rPr lang="en-US" altLang="zh-CN" sz="2800" b="1">
                <a:latin typeface="宋体" panose="02010600030101010101" pitchFamily="2" charset="-122"/>
              </a:rPr>
              <a:t>V</a:t>
            </a:r>
            <a:r>
              <a:rPr lang="zh-CN" altLang="en-US" sz="2800" b="1">
                <a:latin typeface="宋体" panose="02010600030101010101" pitchFamily="2" charset="-122"/>
              </a:rPr>
              <a:t>，</a:t>
            </a:r>
            <a:r>
              <a:rPr lang="en-US" altLang="zh-CN" sz="2800" b="1">
                <a:latin typeface="宋体" panose="02010600030101010101" pitchFamily="2" charset="-122"/>
              </a:rPr>
              <a:t>{A}</a:t>
            </a:r>
            <a:r>
              <a:rPr lang="zh-CN" altLang="en-US" sz="2800" b="1">
                <a:latin typeface="宋体" panose="02010600030101010101" pitchFamily="2" charset="-122"/>
              </a:rPr>
              <a:t>）中，若对于每对顶点</a:t>
            </a:r>
            <a:r>
              <a:rPr lang="en-US" altLang="zh-CN" sz="2800" b="1">
                <a:latin typeface="宋体" panose="02010600030101010101" pitchFamily="2" charset="-122"/>
              </a:rPr>
              <a:t>v</a:t>
            </a:r>
            <a:r>
              <a:rPr lang="en-US" altLang="zh-CN" sz="2800" b="1" baseline="-30000">
                <a:latin typeface="宋体" panose="02010600030101010101" pitchFamily="2" charset="-122"/>
              </a:rPr>
              <a:t>i</a:t>
            </a:r>
            <a:r>
              <a:rPr lang="zh-CN" altLang="en-US" sz="2800" b="1">
                <a:latin typeface="宋体" panose="02010600030101010101" pitchFamily="2" charset="-122"/>
              </a:rPr>
              <a:t>、</a:t>
            </a:r>
            <a:r>
              <a:rPr lang="en-US" altLang="zh-CN" sz="2800" b="1">
                <a:latin typeface="宋体" panose="02010600030101010101" pitchFamily="2" charset="-122"/>
              </a:rPr>
              <a:t>v</a:t>
            </a:r>
            <a:r>
              <a:rPr lang="en-US" altLang="zh-CN" sz="2800" b="1" baseline="-30000">
                <a:latin typeface="宋体" panose="02010600030101010101" pitchFamily="2" charset="-122"/>
              </a:rPr>
              <a:t>j</a:t>
            </a:r>
            <a:r>
              <a:rPr lang="en-US" altLang="zh-CN" sz="2800" b="1">
                <a:latin typeface="宋体" panose="02010600030101010101" pitchFamily="2" charset="-122"/>
              </a:rPr>
              <a:t>∈V</a:t>
            </a:r>
            <a:r>
              <a:rPr lang="zh-CN" altLang="en-US" sz="2800" b="1">
                <a:latin typeface="宋体" panose="02010600030101010101" pitchFamily="2" charset="-122"/>
              </a:rPr>
              <a:t>且</a:t>
            </a:r>
            <a:r>
              <a:rPr lang="en-US" altLang="zh-CN" sz="2800" b="1">
                <a:latin typeface="宋体" panose="02010600030101010101" pitchFamily="2" charset="-122"/>
              </a:rPr>
              <a:t>v</a:t>
            </a:r>
            <a:r>
              <a:rPr lang="en-US" altLang="zh-CN" sz="2800" b="1" baseline="-30000">
                <a:latin typeface="宋体" panose="02010600030101010101" pitchFamily="2" charset="-122"/>
              </a:rPr>
              <a:t>i</a:t>
            </a:r>
            <a:r>
              <a:rPr lang="en-US" altLang="zh-CN" sz="2800" b="1">
                <a:latin typeface="宋体" panose="02010600030101010101" pitchFamily="2" charset="-122"/>
              </a:rPr>
              <a:t>≠v</a:t>
            </a:r>
            <a:r>
              <a:rPr lang="en-US" altLang="zh-CN" sz="2800" b="1" baseline="-30000">
                <a:latin typeface="宋体" panose="02010600030101010101" pitchFamily="2" charset="-122"/>
              </a:rPr>
              <a:t>j</a:t>
            </a:r>
            <a:r>
              <a:rPr lang="zh-CN" altLang="en-US" sz="2800" b="1">
                <a:latin typeface="宋体" panose="02010600030101010101" pitchFamily="2" charset="-122"/>
              </a:rPr>
              <a:t>，从</a:t>
            </a:r>
            <a:r>
              <a:rPr lang="en-US" altLang="zh-CN" sz="2800" b="1">
                <a:latin typeface="宋体" panose="02010600030101010101" pitchFamily="2" charset="-122"/>
              </a:rPr>
              <a:t>vi</a:t>
            </a:r>
            <a:r>
              <a:rPr lang="zh-CN" altLang="en-US" sz="2800" b="1">
                <a:latin typeface="宋体" panose="02010600030101010101" pitchFamily="2" charset="-122"/>
              </a:rPr>
              <a:t>到</a:t>
            </a:r>
            <a:r>
              <a:rPr lang="en-US" altLang="zh-CN" sz="2800" b="1">
                <a:latin typeface="宋体" panose="02010600030101010101" pitchFamily="2" charset="-122"/>
              </a:rPr>
              <a:t>v</a:t>
            </a:r>
            <a:r>
              <a:rPr lang="en-US" altLang="zh-CN" sz="2800" b="1" baseline="-30000">
                <a:latin typeface="宋体" panose="02010600030101010101" pitchFamily="2" charset="-122"/>
              </a:rPr>
              <a:t>j</a:t>
            </a:r>
            <a:r>
              <a:rPr lang="zh-CN" altLang="en-US" sz="2800" b="1">
                <a:latin typeface="宋体" panose="02010600030101010101" pitchFamily="2" charset="-122"/>
              </a:rPr>
              <a:t>和</a:t>
            </a:r>
            <a:r>
              <a:rPr lang="en-US" altLang="zh-CN" sz="2800" b="1">
                <a:latin typeface="宋体" panose="02010600030101010101" pitchFamily="2" charset="-122"/>
              </a:rPr>
              <a:t>v</a:t>
            </a:r>
            <a:r>
              <a:rPr lang="en-US" altLang="zh-CN" sz="2800" b="1" baseline="-30000">
                <a:latin typeface="宋体" panose="02010600030101010101" pitchFamily="2" charset="-122"/>
              </a:rPr>
              <a:t>j</a:t>
            </a:r>
            <a:r>
              <a:rPr lang="zh-CN" altLang="en-US" sz="2800" b="1">
                <a:latin typeface="宋体" panose="02010600030101010101" pitchFamily="2" charset="-122"/>
              </a:rPr>
              <a:t>到</a:t>
            </a:r>
            <a:r>
              <a:rPr lang="en-US" altLang="zh-CN" sz="2800" b="1">
                <a:latin typeface="宋体" panose="02010600030101010101" pitchFamily="2" charset="-122"/>
              </a:rPr>
              <a:t>v</a:t>
            </a:r>
            <a:r>
              <a:rPr lang="en-US" altLang="zh-CN" sz="2800" b="1" baseline="-30000">
                <a:latin typeface="宋体" panose="02010600030101010101" pitchFamily="2" charset="-122"/>
              </a:rPr>
              <a:t>i</a:t>
            </a:r>
            <a:r>
              <a:rPr lang="zh-CN" altLang="en-US" sz="2800" b="1">
                <a:latin typeface="宋体" panose="02010600030101010101" pitchFamily="2" charset="-122"/>
              </a:rPr>
              <a:t>都有路径，则称该有向图为强连通图。</a:t>
            </a:r>
          </a:p>
          <a:p>
            <a:pPr>
              <a:lnSpc>
                <a:spcPct val="120000"/>
              </a:lnSpc>
              <a:spcBef>
                <a:spcPct val="50000"/>
              </a:spcBef>
            </a:pPr>
            <a:r>
              <a:rPr lang="zh-CN" altLang="en-US" sz="2800" b="1">
                <a:solidFill>
                  <a:srgbClr val="168E27"/>
                </a:solidFill>
                <a:latin typeface="宋体" panose="02010600030101010101" pitchFamily="2" charset="-122"/>
              </a:rPr>
              <a:t>强连通分量：</a:t>
            </a:r>
            <a:r>
              <a:rPr lang="zh-CN" altLang="en-US" sz="2800" b="1">
                <a:latin typeface="宋体" panose="02010600030101010101" pitchFamily="2" charset="-122"/>
              </a:rPr>
              <a:t>有向图的</a:t>
            </a:r>
            <a:r>
              <a:rPr lang="zh-CN" altLang="en-US" sz="2800" b="1">
                <a:solidFill>
                  <a:srgbClr val="168E27"/>
                </a:solidFill>
                <a:latin typeface="宋体" panose="02010600030101010101" pitchFamily="2" charset="-122"/>
              </a:rPr>
              <a:t>极大强连通子图</a:t>
            </a:r>
            <a:r>
              <a:rPr lang="zh-CN" altLang="en-US" sz="2800" b="1">
                <a:latin typeface="宋体" panose="02010600030101010101" pitchFamily="2" charset="-122"/>
              </a:rPr>
              <a:t>称作有向图的强连通分量</a:t>
            </a:r>
            <a:r>
              <a:rPr lang="zh-CN" altLang="en-US" sz="2800" b="1"/>
              <a:t>。</a:t>
            </a:r>
          </a:p>
        </p:txBody>
      </p:sp>
      <p:sp>
        <p:nvSpPr>
          <p:cNvPr id="22531" name="Text Box 3">
            <a:extLst>
              <a:ext uri="{FF2B5EF4-FFF2-40B4-BE49-F238E27FC236}">
                <a16:creationId xmlns:a16="http://schemas.microsoft.com/office/drawing/2014/main" id="{46F02A41-8B18-4366-8628-05E1848F4848}"/>
              </a:ext>
            </a:extLst>
          </p:cNvPr>
          <p:cNvSpPr txBox="1">
            <a:spLocks noChangeArrowheads="1"/>
          </p:cNvSpPr>
          <p:nvPr/>
        </p:nvSpPr>
        <p:spPr bwMode="auto">
          <a:xfrm>
            <a:off x="2209800" y="43434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图</a:t>
            </a:r>
            <a:r>
              <a:rPr lang="en-US" altLang="zh-CN" sz="2800" b="1">
                <a:solidFill>
                  <a:srgbClr val="E9134B"/>
                </a:solidFill>
              </a:rPr>
              <a:t>G1</a:t>
            </a:r>
            <a:r>
              <a:rPr lang="zh-CN" altLang="en-US" sz="2800" b="1">
                <a:solidFill>
                  <a:srgbClr val="E9134B"/>
                </a:solidFill>
              </a:rPr>
              <a:t>和图</a:t>
            </a:r>
            <a:r>
              <a:rPr lang="en-US" altLang="zh-CN" sz="2800" b="1">
                <a:solidFill>
                  <a:srgbClr val="E9134B"/>
                </a:solidFill>
              </a:rPr>
              <a:t>G3</a:t>
            </a:r>
            <a:r>
              <a:rPr lang="zh-CN" altLang="en-US" sz="2800" b="1">
                <a:solidFill>
                  <a:srgbClr val="E9134B"/>
                </a:solidFill>
              </a:rPr>
              <a:t>的连通分量见</a:t>
            </a:r>
            <a:r>
              <a:rPr lang="en-US" altLang="zh-CN" sz="2800" b="1">
                <a:solidFill>
                  <a:srgbClr val="E9134B"/>
                </a:solidFill>
              </a:rPr>
              <a:t>p157</a:t>
            </a:r>
            <a:r>
              <a:rPr lang="zh-CN" altLang="en-US" sz="2800" b="1">
                <a:solidFill>
                  <a:srgbClr val="E9134B"/>
                </a:solidFill>
              </a:rPr>
              <a:t>的图</a:t>
            </a:r>
            <a:r>
              <a:rPr lang="en-US" altLang="zh-CN" sz="2800" b="1">
                <a:solidFill>
                  <a:srgbClr val="E9134B"/>
                </a:solidFill>
              </a:rPr>
              <a:t>7.4</a:t>
            </a:r>
            <a:r>
              <a:rPr lang="zh-CN" altLang="en-US" sz="2800" b="1">
                <a:solidFill>
                  <a:srgbClr val="E9134B"/>
                </a:solidFill>
              </a:rPr>
              <a:t>所示</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F8BE05F4-4D62-4B8F-9BA9-C0ACADBC12FF}"/>
              </a:ext>
            </a:extLst>
          </p:cNvPr>
          <p:cNvSpPr txBox="1">
            <a:spLocks noChangeArrowheads="1"/>
          </p:cNvSpPr>
          <p:nvPr/>
        </p:nvSpPr>
        <p:spPr bwMode="auto">
          <a:xfrm>
            <a:off x="2057400" y="9906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生成树</a:t>
            </a:r>
          </a:p>
        </p:txBody>
      </p:sp>
      <p:sp>
        <p:nvSpPr>
          <p:cNvPr id="23555" name="Text Box 3">
            <a:extLst>
              <a:ext uri="{FF2B5EF4-FFF2-40B4-BE49-F238E27FC236}">
                <a16:creationId xmlns:a16="http://schemas.microsoft.com/office/drawing/2014/main" id="{10CC0A6C-F0A0-4887-B5D3-BAD011B0E956}"/>
              </a:ext>
            </a:extLst>
          </p:cNvPr>
          <p:cNvSpPr txBox="1">
            <a:spLocks noChangeArrowheads="1"/>
          </p:cNvSpPr>
          <p:nvPr/>
        </p:nvSpPr>
        <p:spPr bwMode="auto">
          <a:xfrm>
            <a:off x="2133600" y="1676400"/>
            <a:ext cx="8077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anose="02010600030101010101" pitchFamily="2" charset="-122"/>
              </a:rPr>
              <a:t>一个连通图的生成树是指一个</a:t>
            </a:r>
            <a:r>
              <a:rPr lang="zh-CN" altLang="en-US" sz="2800" b="1">
                <a:solidFill>
                  <a:srgbClr val="168E27"/>
                </a:solidFill>
                <a:latin typeface="宋体" panose="02010600030101010101" pitchFamily="2" charset="-122"/>
              </a:rPr>
              <a:t>极小连通子图</a:t>
            </a:r>
            <a:r>
              <a:rPr lang="zh-CN" altLang="en-US" sz="2800" b="1">
                <a:latin typeface="宋体" panose="02010600030101010101" pitchFamily="2" charset="-122"/>
              </a:rPr>
              <a:t>，它含有图中的</a:t>
            </a:r>
            <a:r>
              <a:rPr lang="zh-CN" altLang="en-US" sz="2800" b="1">
                <a:solidFill>
                  <a:srgbClr val="168E27"/>
                </a:solidFill>
                <a:latin typeface="宋体" panose="02010600030101010101" pitchFamily="2" charset="-122"/>
              </a:rPr>
              <a:t>全部顶点</a:t>
            </a:r>
            <a:r>
              <a:rPr lang="zh-CN" altLang="en-US" sz="2800" b="1">
                <a:latin typeface="宋体" panose="02010600030101010101" pitchFamily="2" charset="-122"/>
              </a:rPr>
              <a:t>，但只有足已构成一棵树的</a:t>
            </a:r>
            <a:r>
              <a:rPr lang="en-US" altLang="zh-CN" sz="2800" b="1">
                <a:latin typeface="宋体" panose="02010600030101010101" pitchFamily="2" charset="-122"/>
              </a:rPr>
              <a:t>n-1</a:t>
            </a:r>
            <a:r>
              <a:rPr lang="zh-CN" altLang="en-US" sz="2800" b="1">
                <a:latin typeface="宋体" panose="02010600030101010101" pitchFamily="2" charset="-122"/>
              </a:rPr>
              <a:t>条边。</a:t>
            </a:r>
            <a:endParaRPr lang="zh-CN" altLang="en-US" sz="2800" b="1"/>
          </a:p>
        </p:txBody>
      </p:sp>
      <p:sp>
        <p:nvSpPr>
          <p:cNvPr id="23556" name="Text Box 4">
            <a:extLst>
              <a:ext uri="{FF2B5EF4-FFF2-40B4-BE49-F238E27FC236}">
                <a16:creationId xmlns:a16="http://schemas.microsoft.com/office/drawing/2014/main" id="{EB025572-1343-4826-821C-86672CF65A73}"/>
              </a:ext>
            </a:extLst>
          </p:cNvPr>
          <p:cNvSpPr txBox="1">
            <a:spLocks noChangeArrowheads="1"/>
          </p:cNvSpPr>
          <p:nvPr/>
        </p:nvSpPr>
        <p:spPr bwMode="auto">
          <a:xfrm>
            <a:off x="2286000" y="34290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如图</a:t>
            </a:r>
            <a:r>
              <a:rPr lang="en-US" altLang="zh-CN" sz="2800" b="1"/>
              <a:t>p157</a:t>
            </a:r>
            <a:r>
              <a:rPr lang="zh-CN" altLang="en-US" sz="2800" b="1"/>
              <a:t>的图</a:t>
            </a:r>
            <a:r>
              <a:rPr lang="en-US" altLang="zh-CN" sz="2800" b="1"/>
              <a:t>7.5</a:t>
            </a:r>
            <a:r>
              <a:rPr lang="zh-CN" altLang="en-US" sz="2800" b="1"/>
              <a:t>所示。</a:t>
            </a:r>
          </a:p>
        </p:txBody>
      </p:sp>
      <p:sp>
        <p:nvSpPr>
          <p:cNvPr id="23557" name="AutoShape 5">
            <a:hlinkClick r:id="" action="ppaction://hlinkshowjump?jump=firstslide" highlightClick="1"/>
            <a:extLst>
              <a:ext uri="{FF2B5EF4-FFF2-40B4-BE49-F238E27FC236}">
                <a16:creationId xmlns:a16="http://schemas.microsoft.com/office/drawing/2014/main" id="{8EF6674A-38D4-4713-B1D8-B4187C7C9B85}"/>
              </a:ext>
            </a:extLst>
          </p:cNvPr>
          <p:cNvSpPr>
            <a:spLocks noChangeArrowheads="1"/>
          </p:cNvSpPr>
          <p:nvPr/>
        </p:nvSpPr>
        <p:spPr bwMode="auto">
          <a:xfrm>
            <a:off x="8401051" y="5589588"/>
            <a:ext cx="1439863"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返回本章目录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778B9490-0D04-439D-A1C0-6A55B7ED57C6}"/>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7.2 </a:t>
            </a:r>
            <a:r>
              <a:rPr lang="zh-CN" altLang="en-US" sz="2800" b="1"/>
              <a:t>图的存储结构</a:t>
            </a:r>
          </a:p>
        </p:txBody>
      </p:sp>
      <p:sp>
        <p:nvSpPr>
          <p:cNvPr id="24579" name="Text Box 3">
            <a:extLst>
              <a:ext uri="{FF2B5EF4-FFF2-40B4-BE49-F238E27FC236}">
                <a16:creationId xmlns:a16="http://schemas.microsoft.com/office/drawing/2014/main" id="{E214F7E7-6B92-4940-8EE6-F7BCB33CC088}"/>
              </a:ext>
            </a:extLst>
          </p:cNvPr>
          <p:cNvSpPr txBox="1">
            <a:spLocks noChangeArrowheads="1"/>
          </p:cNvSpPr>
          <p:nvPr/>
        </p:nvSpPr>
        <p:spPr bwMode="auto">
          <a:xfrm>
            <a:off x="2438400" y="1905001"/>
            <a:ext cx="67818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图的存储结构方法有：</a:t>
            </a:r>
          </a:p>
          <a:p>
            <a:pPr>
              <a:spcBef>
                <a:spcPct val="50000"/>
              </a:spcBef>
            </a:pPr>
            <a:r>
              <a:rPr lang="zh-CN" altLang="en-US" sz="2800" b="1">
                <a:latin typeface="宋体" panose="02010600030101010101" pitchFamily="2" charset="-122"/>
                <a:hlinkClick r:id="rId2" action="ppaction://hlinksldjump"/>
              </a:rPr>
              <a:t>①邻接矩阵表示法；</a:t>
            </a:r>
            <a:endParaRPr lang="zh-CN" altLang="en-US" sz="2800" b="1">
              <a:latin typeface="宋体" panose="02010600030101010101" pitchFamily="2" charset="-122"/>
            </a:endParaRPr>
          </a:p>
          <a:p>
            <a:pPr>
              <a:spcBef>
                <a:spcPct val="50000"/>
              </a:spcBef>
            </a:pPr>
            <a:r>
              <a:rPr lang="zh-CN" altLang="en-US" sz="2800" b="1">
                <a:latin typeface="宋体" panose="02010600030101010101" pitchFamily="2" charset="-122"/>
                <a:hlinkClick r:id="rId3" action="ppaction://hlinksldjump"/>
              </a:rPr>
              <a:t>②邻接表；</a:t>
            </a:r>
            <a:endParaRPr lang="zh-CN" altLang="en-US" sz="2800" b="1">
              <a:latin typeface="宋体" panose="02010600030101010101" pitchFamily="2" charset="-122"/>
            </a:endParaRPr>
          </a:p>
          <a:p>
            <a:pPr>
              <a:spcBef>
                <a:spcPct val="50000"/>
              </a:spcBef>
            </a:pPr>
            <a:r>
              <a:rPr lang="zh-CN" altLang="en-US" sz="2800" b="1">
                <a:latin typeface="宋体" panose="02010600030101010101" pitchFamily="2" charset="-122"/>
                <a:hlinkClick r:id="rId4" action="ppaction://hlinksldjump"/>
              </a:rPr>
              <a:t>③邻接多重表；</a:t>
            </a:r>
            <a:endParaRPr lang="zh-CN" altLang="en-US" sz="2800" b="1">
              <a:latin typeface="宋体" panose="02010600030101010101" pitchFamily="2" charset="-122"/>
            </a:endParaRPr>
          </a:p>
          <a:p>
            <a:pPr>
              <a:spcBef>
                <a:spcPct val="50000"/>
              </a:spcBef>
            </a:pPr>
            <a:r>
              <a:rPr lang="zh-CN" altLang="en-US" sz="2800" b="1">
                <a:latin typeface="宋体" panose="02010600030101010101" pitchFamily="2" charset="-122"/>
                <a:hlinkClick r:id="rId5" action="ppaction://hlinksldjump"/>
              </a:rPr>
              <a:t>④十字链表</a:t>
            </a:r>
            <a:r>
              <a:rPr lang="zh-CN" altLang="en-US" sz="2800" b="1">
                <a:hlinkClick r:id="rId5" action="ppaction://hlinksldjump"/>
              </a:rPr>
              <a:t> </a:t>
            </a:r>
            <a:endParaRPr lang="zh-CN" altLang="en-US" sz="2800" b="1"/>
          </a:p>
        </p:txBody>
      </p:sp>
      <p:sp>
        <p:nvSpPr>
          <p:cNvPr id="24581" name="AutoShape 5">
            <a:hlinkClick r:id="" action="ppaction://hlinkshowjump?jump=firstslide" highlightClick="1"/>
            <a:extLst>
              <a:ext uri="{FF2B5EF4-FFF2-40B4-BE49-F238E27FC236}">
                <a16:creationId xmlns:a16="http://schemas.microsoft.com/office/drawing/2014/main" id="{1977584A-D519-4DDF-97FD-122AD4635FA9}"/>
              </a:ext>
            </a:extLst>
          </p:cNvPr>
          <p:cNvSpPr>
            <a:spLocks noChangeArrowheads="1"/>
          </p:cNvSpPr>
          <p:nvPr/>
        </p:nvSpPr>
        <p:spPr bwMode="auto">
          <a:xfrm>
            <a:off x="8401051" y="5589588"/>
            <a:ext cx="1439863"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FF3300"/>
                </a:solidFill>
              </a:rPr>
              <a:t>返回本章目录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C633BDA5-5D21-4659-A92E-D417331FFB91}"/>
              </a:ext>
            </a:extLst>
          </p:cNvPr>
          <p:cNvSpPr txBox="1">
            <a:spLocks noChangeArrowheads="1"/>
          </p:cNvSpPr>
          <p:nvPr/>
        </p:nvSpPr>
        <p:spPr bwMode="auto">
          <a:xfrm>
            <a:off x="21336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E9134B"/>
                </a:solidFill>
                <a:latin typeface="宋体" panose="02010600030101010101" pitchFamily="2" charset="-122"/>
              </a:rPr>
              <a:t>①</a:t>
            </a:r>
            <a:r>
              <a:rPr lang="zh-CN" altLang="en-US" sz="2800" b="1">
                <a:solidFill>
                  <a:srgbClr val="E9134B"/>
                </a:solidFill>
                <a:latin typeface="宋体" panose="02010600030101010101" pitchFamily="2" charset="-122"/>
              </a:rPr>
              <a:t>邻接矩阵表示法</a:t>
            </a:r>
            <a:r>
              <a:rPr lang="zh-CN" altLang="en-US" sz="2800" b="1"/>
              <a:t> </a:t>
            </a:r>
          </a:p>
        </p:txBody>
      </p:sp>
      <p:sp>
        <p:nvSpPr>
          <p:cNvPr id="25603" name="Text Box 3">
            <a:extLst>
              <a:ext uri="{FF2B5EF4-FFF2-40B4-BE49-F238E27FC236}">
                <a16:creationId xmlns:a16="http://schemas.microsoft.com/office/drawing/2014/main" id="{6E7DAEE7-0FC4-4958-BECE-A2F48E3267D1}"/>
              </a:ext>
            </a:extLst>
          </p:cNvPr>
          <p:cNvSpPr txBox="1">
            <a:spLocks noChangeArrowheads="1"/>
          </p:cNvSpPr>
          <p:nvPr/>
        </p:nvSpPr>
        <p:spPr bwMode="auto">
          <a:xfrm>
            <a:off x="2133600" y="1828801"/>
            <a:ext cx="8229600" cy="338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solidFill>
                  <a:srgbClr val="E9134B"/>
                </a:solidFill>
                <a:latin typeface="宋体" panose="02010600030101010101" pitchFamily="2" charset="-122"/>
              </a:rPr>
              <a:t>图的邻接矩阵表示法</a:t>
            </a:r>
            <a:r>
              <a:rPr lang="zh-CN" altLang="en-US" sz="2800" b="1">
                <a:latin typeface="宋体" panose="02010600030101010101" pitchFamily="2" charset="-122"/>
              </a:rPr>
              <a:t>（</a:t>
            </a:r>
            <a:r>
              <a:rPr lang="en-US" altLang="zh-CN" sz="2800" b="1"/>
              <a:t>Adjacency Matrix</a:t>
            </a:r>
            <a:r>
              <a:rPr lang="zh-CN" altLang="en-US" sz="2800" b="1">
                <a:latin typeface="宋体" panose="02010600030101010101" pitchFamily="2" charset="-122"/>
              </a:rPr>
              <a:t>）</a:t>
            </a:r>
            <a:r>
              <a:rPr lang="zh-CN" altLang="en-US" sz="2800" b="1">
                <a:solidFill>
                  <a:srgbClr val="168E27"/>
                </a:solidFill>
                <a:latin typeface="宋体" panose="02010600030101010101" pitchFamily="2" charset="-122"/>
              </a:rPr>
              <a:t>也称作数组表示法</a:t>
            </a:r>
            <a:r>
              <a:rPr lang="zh-CN" altLang="en-US" sz="2800" b="1">
                <a:latin typeface="宋体" panose="02010600030101010101" pitchFamily="2" charset="-122"/>
              </a:rPr>
              <a:t>。</a:t>
            </a:r>
          </a:p>
          <a:p>
            <a:pPr>
              <a:lnSpc>
                <a:spcPct val="120000"/>
              </a:lnSpc>
              <a:spcBef>
                <a:spcPct val="50000"/>
              </a:spcBef>
            </a:pPr>
            <a:r>
              <a:rPr lang="zh-CN" altLang="en-US" sz="2800" b="1">
                <a:latin typeface="宋体" panose="02010600030101010101" pitchFamily="2" charset="-122"/>
              </a:rPr>
              <a:t>它采用</a:t>
            </a:r>
            <a:r>
              <a:rPr lang="zh-CN" altLang="en-US" sz="2800" b="1">
                <a:solidFill>
                  <a:srgbClr val="168E27"/>
                </a:solidFill>
                <a:latin typeface="宋体" panose="02010600030101010101" pitchFamily="2" charset="-122"/>
              </a:rPr>
              <a:t>两个数组</a:t>
            </a:r>
            <a:r>
              <a:rPr lang="zh-CN" altLang="en-US" sz="2800" b="1">
                <a:latin typeface="宋体" panose="02010600030101010101" pitchFamily="2" charset="-122"/>
              </a:rPr>
              <a:t>来表示图：一个是用于</a:t>
            </a:r>
            <a:r>
              <a:rPr lang="zh-CN" altLang="en-US" sz="2800" b="1">
                <a:solidFill>
                  <a:srgbClr val="168E27"/>
                </a:solidFill>
                <a:latin typeface="宋体" panose="02010600030101010101" pitchFamily="2" charset="-122"/>
              </a:rPr>
              <a:t>存储顶点信息</a:t>
            </a:r>
            <a:r>
              <a:rPr lang="zh-CN" altLang="en-US" sz="2800" b="1">
                <a:latin typeface="宋体" panose="02010600030101010101" pitchFamily="2" charset="-122"/>
              </a:rPr>
              <a:t>的一维数组，另一个是用于</a:t>
            </a:r>
            <a:r>
              <a:rPr lang="zh-CN" altLang="en-US" sz="2800" b="1">
                <a:solidFill>
                  <a:srgbClr val="168E27"/>
                </a:solidFill>
                <a:latin typeface="宋体" panose="02010600030101010101" pitchFamily="2" charset="-122"/>
              </a:rPr>
              <a:t>存储图中顶点之间关联关系</a:t>
            </a:r>
            <a:r>
              <a:rPr lang="zh-CN" altLang="en-US" sz="2800" b="1">
                <a:latin typeface="宋体" panose="02010600030101010101" pitchFamily="2" charset="-122"/>
              </a:rPr>
              <a:t>的二维数组，这个</a:t>
            </a:r>
            <a:r>
              <a:rPr lang="zh-CN" altLang="en-US" sz="2800" b="1">
                <a:solidFill>
                  <a:srgbClr val="168E27"/>
                </a:solidFill>
                <a:latin typeface="宋体" panose="02010600030101010101" pitchFamily="2" charset="-122"/>
              </a:rPr>
              <a:t>关联关系数组</a:t>
            </a:r>
            <a:r>
              <a:rPr lang="zh-CN" altLang="en-US" sz="2800" b="1">
                <a:latin typeface="宋体" panose="02010600030101010101" pitchFamily="2" charset="-122"/>
              </a:rPr>
              <a:t>被称为</a:t>
            </a:r>
            <a:r>
              <a:rPr lang="zh-CN" altLang="en-US" sz="2800" b="1">
                <a:solidFill>
                  <a:srgbClr val="168E27"/>
                </a:solidFill>
                <a:latin typeface="宋体" panose="02010600030101010101" pitchFamily="2" charset="-122"/>
              </a:rPr>
              <a:t>邻接矩阵</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63ABB8E2-D091-463E-81BB-511D7421F19F}"/>
              </a:ext>
            </a:extLst>
          </p:cNvPr>
          <p:cNvSpPr txBox="1">
            <a:spLocks noChangeArrowheads="1"/>
          </p:cNvSpPr>
          <p:nvPr/>
        </p:nvSpPr>
        <p:spPr bwMode="auto">
          <a:xfrm>
            <a:off x="2133600" y="10668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若</a:t>
            </a:r>
            <a:r>
              <a:rPr lang="en-US" altLang="zh-CN" sz="2800" b="1"/>
              <a:t>G</a:t>
            </a:r>
            <a:r>
              <a:rPr lang="zh-CN" altLang="en-US" sz="2800" b="1">
                <a:latin typeface="宋体" panose="02010600030101010101" pitchFamily="2" charset="-122"/>
              </a:rPr>
              <a:t>是一具有</a:t>
            </a:r>
            <a:r>
              <a:rPr lang="en-US" altLang="zh-CN" sz="2800" b="1" i="1"/>
              <a:t>n</a:t>
            </a:r>
            <a:r>
              <a:rPr lang="zh-CN" altLang="en-US" sz="2800" b="1">
                <a:latin typeface="宋体" panose="02010600030101010101" pitchFamily="2" charset="-122"/>
              </a:rPr>
              <a:t>个顶点的无权图，</a:t>
            </a:r>
            <a:r>
              <a:rPr lang="en-US" altLang="zh-CN" sz="2800" b="1"/>
              <a:t>G</a:t>
            </a:r>
            <a:r>
              <a:rPr lang="zh-CN" altLang="en-US" sz="2800" b="1">
                <a:latin typeface="宋体" panose="02010600030101010101" pitchFamily="2" charset="-122"/>
              </a:rPr>
              <a:t>的邻接矩阵是具有如下性质的</a:t>
            </a:r>
            <a:r>
              <a:rPr lang="en-US" altLang="zh-CN" sz="2800" b="1"/>
              <a:t>n</a:t>
            </a:r>
            <a:r>
              <a:rPr lang="en-US" altLang="zh-CN" sz="2800" b="1">
                <a:latin typeface="宋体" panose="02010600030101010101" pitchFamily="2" charset="-122"/>
              </a:rPr>
              <a:t>×</a:t>
            </a:r>
            <a:r>
              <a:rPr lang="en-US" altLang="zh-CN" sz="2800" b="1"/>
              <a:t>n</a:t>
            </a:r>
            <a:r>
              <a:rPr lang="zh-CN" altLang="en-US" sz="2800" b="1">
                <a:latin typeface="宋体" panose="02010600030101010101" pitchFamily="2" charset="-122"/>
              </a:rPr>
              <a:t>矩阵</a:t>
            </a:r>
            <a:r>
              <a:rPr lang="en-US" altLang="zh-CN" sz="2800" b="1"/>
              <a:t>A</a:t>
            </a:r>
            <a:r>
              <a:rPr lang="zh-CN" altLang="en-US" sz="2800" b="1">
                <a:latin typeface="宋体" panose="02010600030101010101" pitchFamily="2" charset="-122"/>
              </a:rPr>
              <a:t>：</a:t>
            </a:r>
            <a:r>
              <a:rPr lang="zh-CN" altLang="en-US" sz="2800" b="1"/>
              <a:t> </a:t>
            </a:r>
          </a:p>
        </p:txBody>
      </p:sp>
      <p:grpSp>
        <p:nvGrpSpPr>
          <p:cNvPr id="26634" name="Group 10">
            <a:extLst>
              <a:ext uri="{FF2B5EF4-FFF2-40B4-BE49-F238E27FC236}">
                <a16:creationId xmlns:a16="http://schemas.microsoft.com/office/drawing/2014/main" id="{4A6B2626-5EA0-43F7-98C8-69C0D7DAA0AC}"/>
              </a:ext>
            </a:extLst>
          </p:cNvPr>
          <p:cNvGrpSpPr>
            <a:grpSpLocks/>
          </p:cNvGrpSpPr>
          <p:nvPr/>
        </p:nvGrpSpPr>
        <p:grpSpPr bwMode="auto">
          <a:xfrm>
            <a:off x="2819400" y="2209800"/>
            <a:ext cx="5181600" cy="1295400"/>
            <a:chOff x="816" y="1296"/>
            <a:chExt cx="3264" cy="816"/>
          </a:xfrm>
        </p:grpSpPr>
        <p:sp>
          <p:nvSpPr>
            <p:cNvPr id="26631" name="Text Box 7">
              <a:extLst>
                <a:ext uri="{FF2B5EF4-FFF2-40B4-BE49-F238E27FC236}">
                  <a16:creationId xmlns:a16="http://schemas.microsoft.com/office/drawing/2014/main" id="{72DB45E7-3E01-43A3-8223-0777DACDD42D}"/>
                </a:ext>
              </a:extLst>
            </p:cNvPr>
            <p:cNvSpPr txBox="1">
              <a:spLocks noChangeArrowheads="1"/>
            </p:cNvSpPr>
            <p:nvPr/>
          </p:nvSpPr>
          <p:spPr bwMode="auto">
            <a:xfrm>
              <a:off x="816" y="1536"/>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A[i,j]=</a:t>
              </a:r>
            </a:p>
          </p:txBody>
        </p:sp>
        <p:sp>
          <p:nvSpPr>
            <p:cNvPr id="26632" name="AutoShape 8">
              <a:extLst>
                <a:ext uri="{FF2B5EF4-FFF2-40B4-BE49-F238E27FC236}">
                  <a16:creationId xmlns:a16="http://schemas.microsoft.com/office/drawing/2014/main" id="{F689564E-E318-4AC0-A12F-A59885DCFF16}"/>
                </a:ext>
              </a:extLst>
            </p:cNvPr>
            <p:cNvSpPr>
              <a:spLocks/>
            </p:cNvSpPr>
            <p:nvPr/>
          </p:nvSpPr>
          <p:spPr bwMode="auto">
            <a:xfrm>
              <a:off x="1584" y="1296"/>
              <a:ext cx="48" cy="816"/>
            </a:xfrm>
            <a:prstGeom prst="leftBrace">
              <a:avLst>
                <a:gd name="adj1" fmla="val 141667"/>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3" name="Text Box 9">
              <a:extLst>
                <a:ext uri="{FF2B5EF4-FFF2-40B4-BE49-F238E27FC236}">
                  <a16:creationId xmlns:a16="http://schemas.microsoft.com/office/drawing/2014/main" id="{64229042-A690-41E4-8ABD-45989ECFA21D}"/>
                </a:ext>
              </a:extLst>
            </p:cNvPr>
            <p:cNvSpPr txBox="1">
              <a:spLocks noChangeArrowheads="1"/>
            </p:cNvSpPr>
            <p:nvPr/>
          </p:nvSpPr>
          <p:spPr bwMode="auto">
            <a:xfrm>
              <a:off x="1728" y="1344"/>
              <a:ext cx="2352" cy="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buFontTx/>
                <a:buAutoNum type="arabicPlain"/>
              </a:pPr>
              <a:r>
                <a:rPr lang="zh-CN" altLang="en-US" b="1"/>
                <a:t>若</a:t>
              </a:r>
              <a:r>
                <a:rPr lang="en-US" altLang="zh-CN" b="1"/>
                <a:t>&lt;v</a:t>
              </a:r>
              <a:r>
                <a:rPr lang="en-US" altLang="zh-CN" b="1" baseline="-25000"/>
                <a:t>i</a:t>
              </a:r>
              <a:r>
                <a:rPr lang="en-US" altLang="zh-CN" b="1"/>
                <a:t>,v</a:t>
              </a:r>
              <a:r>
                <a:rPr lang="en-US" altLang="zh-CN" b="1" baseline="-25000"/>
                <a:t>j</a:t>
              </a:r>
              <a:r>
                <a:rPr lang="en-US" altLang="zh-CN" b="1"/>
                <a:t>&gt;</a:t>
              </a:r>
              <a:r>
                <a:rPr lang="zh-CN" altLang="en-US" b="1"/>
                <a:t>或（</a:t>
              </a:r>
              <a:r>
                <a:rPr lang="en-US" altLang="zh-CN" b="1"/>
                <a:t>v</a:t>
              </a:r>
              <a:r>
                <a:rPr lang="en-US" altLang="zh-CN" b="1" baseline="-25000"/>
                <a:t>i</a:t>
              </a:r>
              <a:r>
                <a:rPr lang="en-US" altLang="zh-CN" b="1"/>
                <a:t>,v</a:t>
              </a:r>
              <a:r>
                <a:rPr lang="en-US" altLang="zh-CN" b="1" baseline="-25000"/>
                <a:t>j</a:t>
              </a:r>
              <a:r>
                <a:rPr lang="en-US" altLang="zh-CN" b="1"/>
                <a:t>)</a:t>
              </a:r>
              <a:r>
                <a:rPr lang="en-US" altLang="zh-CN" b="1">
                  <a:sym typeface="Symbol" panose="05050102010706020507" pitchFamily="18" charset="2"/>
                </a:rPr>
                <a:t>VR</a:t>
              </a:r>
            </a:p>
            <a:p>
              <a:pPr>
                <a:lnSpc>
                  <a:spcPct val="120000"/>
                </a:lnSpc>
                <a:spcBef>
                  <a:spcPct val="50000"/>
                </a:spcBef>
              </a:pPr>
              <a:r>
                <a:rPr lang="en-US" altLang="zh-CN" b="1"/>
                <a:t>0    </a:t>
              </a:r>
              <a:r>
                <a:rPr lang="zh-CN" altLang="en-US" b="1"/>
                <a:t>反之</a:t>
              </a:r>
            </a:p>
          </p:txBody>
        </p:sp>
      </p:grpSp>
      <p:sp>
        <p:nvSpPr>
          <p:cNvPr id="26635" name="Text Box 11">
            <a:extLst>
              <a:ext uri="{FF2B5EF4-FFF2-40B4-BE49-F238E27FC236}">
                <a16:creationId xmlns:a16="http://schemas.microsoft.com/office/drawing/2014/main" id="{01CFCF13-0DA6-4C8D-8BFE-2D8FF3F013F7}"/>
              </a:ext>
            </a:extLst>
          </p:cNvPr>
          <p:cNvSpPr txBox="1">
            <a:spLocks noChangeArrowheads="1"/>
          </p:cNvSpPr>
          <p:nvPr/>
        </p:nvSpPr>
        <p:spPr bwMode="auto">
          <a:xfrm>
            <a:off x="2209800" y="4038601"/>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E9134B"/>
                </a:solidFill>
              </a:rPr>
              <a:t>G1</a:t>
            </a:r>
            <a:r>
              <a:rPr lang="zh-CN" altLang="en-US" sz="2800" b="1">
                <a:solidFill>
                  <a:srgbClr val="E9134B"/>
                </a:solidFill>
              </a:rPr>
              <a:t>和</a:t>
            </a:r>
            <a:r>
              <a:rPr lang="en-US" altLang="zh-CN" sz="2800" b="1">
                <a:solidFill>
                  <a:srgbClr val="E9134B"/>
                </a:solidFill>
              </a:rPr>
              <a:t>G2</a:t>
            </a:r>
            <a:r>
              <a:rPr lang="zh-CN" altLang="en-US" sz="2800" b="1">
                <a:solidFill>
                  <a:srgbClr val="E9134B"/>
                </a:solidFill>
              </a:rPr>
              <a:t>的邻接矩阵见</a:t>
            </a:r>
            <a:r>
              <a:rPr lang="en-US" altLang="zh-CN" sz="2800" b="1">
                <a:solidFill>
                  <a:srgbClr val="E9134B"/>
                </a:solidFill>
              </a:rPr>
              <a:t>p158</a:t>
            </a:r>
            <a:r>
              <a:rPr lang="zh-CN" altLang="en-US" sz="2800" b="1">
                <a:solidFill>
                  <a:srgbClr val="E9134B"/>
                </a:solidFill>
              </a:rPr>
              <a:t>的图</a:t>
            </a:r>
            <a:r>
              <a:rPr lang="en-US" altLang="zh-CN" sz="2800" b="1">
                <a:solidFill>
                  <a:srgbClr val="E9134B"/>
                </a:solidFill>
              </a:rPr>
              <a:t>7.6</a:t>
            </a:r>
            <a:r>
              <a:rPr lang="zh-CN" altLang="en-US" sz="2800" b="1">
                <a:solidFill>
                  <a:srgbClr val="E9134B"/>
                </a:solidFill>
              </a:rPr>
              <a:t>所示</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79D50B65-71E8-4AD9-B996-9A69610AA548}"/>
              </a:ext>
            </a:extLst>
          </p:cNvPr>
          <p:cNvSpPr txBox="1">
            <a:spLocks noChangeArrowheads="1"/>
          </p:cNvSpPr>
          <p:nvPr/>
        </p:nvSpPr>
        <p:spPr bwMode="auto">
          <a:xfrm>
            <a:off x="2133600" y="10668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anose="02010600030101010101" pitchFamily="2" charset="-122"/>
              </a:rPr>
              <a:t>若图</a:t>
            </a:r>
            <a:r>
              <a:rPr lang="en-US" altLang="zh-CN" sz="2800" b="1"/>
              <a:t>G</a:t>
            </a:r>
            <a:r>
              <a:rPr lang="zh-CN" altLang="en-US" sz="2800" b="1">
                <a:latin typeface="宋体" panose="02010600030101010101" pitchFamily="2" charset="-122"/>
              </a:rPr>
              <a:t>是一个有</a:t>
            </a:r>
            <a:r>
              <a:rPr lang="en-US" altLang="zh-CN" sz="2800" b="1"/>
              <a:t>n</a:t>
            </a:r>
            <a:r>
              <a:rPr lang="zh-CN" altLang="en-US" sz="2800" b="1">
                <a:latin typeface="宋体" panose="02010600030101010101" pitchFamily="2" charset="-122"/>
              </a:rPr>
              <a:t>个顶点的网，则它的邻接矩阵是具有如下性质的</a:t>
            </a:r>
            <a:r>
              <a:rPr lang="en-US" altLang="zh-CN" sz="2800" b="1"/>
              <a:t>n</a:t>
            </a:r>
            <a:r>
              <a:rPr lang="en-US" altLang="zh-CN" sz="2800" b="1">
                <a:latin typeface="宋体" panose="02010600030101010101" pitchFamily="2" charset="-122"/>
              </a:rPr>
              <a:t>×</a:t>
            </a:r>
            <a:r>
              <a:rPr lang="en-US" altLang="zh-CN" sz="2800" b="1"/>
              <a:t>n</a:t>
            </a:r>
            <a:r>
              <a:rPr lang="zh-CN" altLang="en-US" sz="2800" b="1">
                <a:latin typeface="宋体" panose="02010600030101010101" pitchFamily="2" charset="-122"/>
              </a:rPr>
              <a:t>矩阵</a:t>
            </a:r>
            <a:r>
              <a:rPr lang="en-US" altLang="zh-CN" sz="2800" b="1"/>
              <a:t>A </a:t>
            </a:r>
            <a:r>
              <a:rPr lang="zh-CN" altLang="en-US" sz="2800" b="1"/>
              <a:t>：</a:t>
            </a:r>
          </a:p>
        </p:txBody>
      </p:sp>
      <p:grpSp>
        <p:nvGrpSpPr>
          <p:cNvPr id="27655" name="Group 7">
            <a:extLst>
              <a:ext uri="{FF2B5EF4-FFF2-40B4-BE49-F238E27FC236}">
                <a16:creationId xmlns:a16="http://schemas.microsoft.com/office/drawing/2014/main" id="{574124A8-AC40-4B73-B6ED-712E36697AA6}"/>
              </a:ext>
            </a:extLst>
          </p:cNvPr>
          <p:cNvGrpSpPr>
            <a:grpSpLocks/>
          </p:cNvGrpSpPr>
          <p:nvPr/>
        </p:nvGrpSpPr>
        <p:grpSpPr bwMode="auto">
          <a:xfrm>
            <a:off x="2819400" y="2209800"/>
            <a:ext cx="5791200" cy="1295400"/>
            <a:chOff x="816" y="1392"/>
            <a:chExt cx="3648" cy="816"/>
          </a:xfrm>
        </p:grpSpPr>
        <p:sp>
          <p:nvSpPr>
            <p:cNvPr id="27652" name="Text Box 4">
              <a:extLst>
                <a:ext uri="{FF2B5EF4-FFF2-40B4-BE49-F238E27FC236}">
                  <a16:creationId xmlns:a16="http://schemas.microsoft.com/office/drawing/2014/main" id="{538A04E0-F37F-46F0-96E4-0A58D63DEE9C}"/>
                </a:ext>
              </a:extLst>
            </p:cNvPr>
            <p:cNvSpPr txBox="1">
              <a:spLocks noChangeArrowheads="1"/>
            </p:cNvSpPr>
            <p:nvPr/>
          </p:nvSpPr>
          <p:spPr bwMode="auto">
            <a:xfrm>
              <a:off x="816" y="1632"/>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A[i,j]=</a:t>
              </a:r>
            </a:p>
          </p:txBody>
        </p:sp>
        <p:sp>
          <p:nvSpPr>
            <p:cNvPr id="27653" name="AutoShape 5">
              <a:extLst>
                <a:ext uri="{FF2B5EF4-FFF2-40B4-BE49-F238E27FC236}">
                  <a16:creationId xmlns:a16="http://schemas.microsoft.com/office/drawing/2014/main" id="{B5588F75-284F-4F12-AED7-2979A44ACF70}"/>
                </a:ext>
              </a:extLst>
            </p:cNvPr>
            <p:cNvSpPr>
              <a:spLocks/>
            </p:cNvSpPr>
            <p:nvPr/>
          </p:nvSpPr>
          <p:spPr bwMode="auto">
            <a:xfrm>
              <a:off x="1584" y="1392"/>
              <a:ext cx="48" cy="816"/>
            </a:xfrm>
            <a:prstGeom prst="leftBrace">
              <a:avLst>
                <a:gd name="adj1" fmla="val 141667"/>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4" name="Text Box 6">
              <a:extLst>
                <a:ext uri="{FF2B5EF4-FFF2-40B4-BE49-F238E27FC236}">
                  <a16:creationId xmlns:a16="http://schemas.microsoft.com/office/drawing/2014/main" id="{C08FCBE1-AE39-4A10-A6B8-EA22546E058D}"/>
                </a:ext>
              </a:extLst>
            </p:cNvPr>
            <p:cNvSpPr txBox="1">
              <a:spLocks noChangeArrowheads="1"/>
            </p:cNvSpPr>
            <p:nvPr/>
          </p:nvSpPr>
          <p:spPr bwMode="auto">
            <a:xfrm>
              <a:off x="1728" y="1440"/>
              <a:ext cx="2736" cy="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b="1"/>
                <a:t>W</a:t>
              </a:r>
              <a:r>
                <a:rPr lang="en-US" altLang="zh-CN" b="1" baseline="-25000"/>
                <a:t>ij   </a:t>
              </a:r>
              <a:r>
                <a:rPr lang="zh-CN" altLang="en-US" b="1"/>
                <a:t>若</a:t>
              </a:r>
              <a:r>
                <a:rPr lang="en-US" altLang="zh-CN" b="1"/>
                <a:t>&lt;v</a:t>
              </a:r>
              <a:r>
                <a:rPr lang="en-US" altLang="zh-CN" b="1" baseline="-25000"/>
                <a:t>i</a:t>
              </a:r>
              <a:r>
                <a:rPr lang="en-US" altLang="zh-CN" b="1"/>
                <a:t>,v</a:t>
              </a:r>
              <a:r>
                <a:rPr lang="en-US" altLang="zh-CN" b="1" baseline="-25000"/>
                <a:t>j</a:t>
              </a:r>
              <a:r>
                <a:rPr lang="en-US" altLang="zh-CN" b="1"/>
                <a:t>&gt;</a:t>
              </a:r>
              <a:r>
                <a:rPr lang="zh-CN" altLang="en-US" b="1"/>
                <a:t>或（</a:t>
              </a:r>
              <a:r>
                <a:rPr lang="en-US" altLang="zh-CN" b="1"/>
                <a:t>v</a:t>
              </a:r>
              <a:r>
                <a:rPr lang="en-US" altLang="zh-CN" b="1" baseline="-25000"/>
                <a:t>i</a:t>
              </a:r>
              <a:r>
                <a:rPr lang="en-US" altLang="zh-CN" b="1"/>
                <a:t>,v</a:t>
              </a:r>
              <a:r>
                <a:rPr lang="en-US" altLang="zh-CN" b="1" baseline="-25000"/>
                <a:t>j</a:t>
              </a:r>
              <a:r>
                <a:rPr lang="en-US" altLang="zh-CN" b="1"/>
                <a:t>)</a:t>
              </a:r>
              <a:r>
                <a:rPr lang="en-US" altLang="zh-CN" b="1">
                  <a:sym typeface="Symbol" panose="05050102010706020507" pitchFamily="18" charset="2"/>
                </a:rPr>
                <a:t>VR</a:t>
              </a:r>
            </a:p>
            <a:p>
              <a:pPr>
                <a:lnSpc>
                  <a:spcPct val="120000"/>
                </a:lnSpc>
                <a:spcBef>
                  <a:spcPct val="50000"/>
                </a:spcBef>
              </a:pPr>
              <a:r>
                <a:rPr lang="en-US" altLang="zh-CN" b="1"/>
                <a:t>∞   </a:t>
              </a:r>
              <a:r>
                <a:rPr lang="zh-CN" altLang="en-US" b="1"/>
                <a:t>反之</a:t>
              </a:r>
            </a:p>
          </p:txBody>
        </p:sp>
      </p:grpSp>
      <p:sp>
        <p:nvSpPr>
          <p:cNvPr id="27656" name="Text Box 8">
            <a:extLst>
              <a:ext uri="{FF2B5EF4-FFF2-40B4-BE49-F238E27FC236}">
                <a16:creationId xmlns:a16="http://schemas.microsoft.com/office/drawing/2014/main" id="{6FFDAABD-C55A-4804-9BC5-ACB82715C6B5}"/>
              </a:ext>
            </a:extLst>
          </p:cNvPr>
          <p:cNvSpPr txBox="1">
            <a:spLocks noChangeArrowheads="1"/>
          </p:cNvSpPr>
          <p:nvPr/>
        </p:nvSpPr>
        <p:spPr bwMode="auto">
          <a:xfrm>
            <a:off x="2286000" y="38862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有向网及其邻接矩阵见</a:t>
            </a:r>
            <a:r>
              <a:rPr lang="en-US" altLang="zh-CN" sz="2800" b="1">
                <a:solidFill>
                  <a:srgbClr val="E9134B"/>
                </a:solidFill>
              </a:rPr>
              <a:t>p158</a:t>
            </a:r>
            <a:r>
              <a:rPr lang="zh-CN" altLang="en-US" sz="2800" b="1">
                <a:solidFill>
                  <a:srgbClr val="E9134B"/>
                </a:solidFill>
              </a:rPr>
              <a:t>的图</a:t>
            </a:r>
            <a:r>
              <a:rPr lang="en-US" altLang="zh-CN" sz="2800" b="1">
                <a:solidFill>
                  <a:srgbClr val="E9134B"/>
                </a:solidFill>
              </a:rPr>
              <a:t>7.7</a:t>
            </a:r>
            <a:r>
              <a:rPr lang="zh-CN" altLang="en-US" sz="2800" b="1">
                <a:solidFill>
                  <a:srgbClr val="E9134B"/>
                </a:solidFill>
              </a:rPr>
              <a:t>所示。</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0B1A986D-21D3-4A3B-B6CF-33AB6FFDE681}"/>
              </a:ext>
            </a:extLst>
          </p:cNvPr>
          <p:cNvSpPr txBox="1">
            <a:spLocks noChangeArrowheads="1"/>
          </p:cNvSpPr>
          <p:nvPr/>
        </p:nvSpPr>
        <p:spPr bwMode="auto">
          <a:xfrm>
            <a:off x="2133600" y="10668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邻接矩阵表示法的</a:t>
            </a:r>
            <a:r>
              <a:rPr lang="en-US" altLang="zh-CN" sz="2800" b="1"/>
              <a:t>C</a:t>
            </a:r>
            <a:r>
              <a:rPr lang="zh-CN" altLang="en-US" sz="2800" b="1"/>
              <a:t>语言类型描述为：</a:t>
            </a:r>
          </a:p>
        </p:txBody>
      </p:sp>
      <p:sp>
        <p:nvSpPr>
          <p:cNvPr id="28675" name="Text Box 3">
            <a:extLst>
              <a:ext uri="{FF2B5EF4-FFF2-40B4-BE49-F238E27FC236}">
                <a16:creationId xmlns:a16="http://schemas.microsoft.com/office/drawing/2014/main" id="{E4BC06A5-AD46-4115-915F-677E7BDE161D}"/>
              </a:ext>
            </a:extLst>
          </p:cNvPr>
          <p:cNvSpPr txBox="1">
            <a:spLocks noChangeArrowheads="1"/>
          </p:cNvSpPr>
          <p:nvPr/>
        </p:nvSpPr>
        <p:spPr bwMode="auto">
          <a:xfrm>
            <a:off x="2057400" y="1676401"/>
            <a:ext cx="8305800"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1800"/>
              <a:t>#define  MAX_VERTEX_NUM   10             /*</a:t>
            </a:r>
            <a:r>
              <a:rPr lang="zh-CN" altLang="en-US" sz="1800"/>
              <a:t>最多顶点个数*</a:t>
            </a:r>
            <a:r>
              <a:rPr lang="en-US" altLang="zh-CN" sz="1800"/>
              <a:t>/</a:t>
            </a:r>
          </a:p>
          <a:p>
            <a:pPr algn="just">
              <a:spcBef>
                <a:spcPct val="50000"/>
              </a:spcBef>
            </a:pPr>
            <a:r>
              <a:rPr lang="en-US" altLang="zh-CN" sz="1800"/>
              <a:t>#define  INFINITY   32768             /*</a:t>
            </a:r>
            <a:r>
              <a:rPr lang="zh-CN" altLang="en-US" sz="1800"/>
              <a:t>最多顶点个数*</a:t>
            </a:r>
            <a:r>
              <a:rPr lang="en-US" altLang="zh-CN" sz="1800"/>
              <a:t>/</a:t>
            </a:r>
          </a:p>
          <a:p>
            <a:pPr algn="just">
              <a:spcBef>
                <a:spcPct val="50000"/>
              </a:spcBef>
            </a:pPr>
            <a:r>
              <a:rPr lang="en-US" altLang="zh-CN" sz="1800"/>
              <a:t>typedef  enum{DG, DN, UDG, UDN}  GraphKind;  </a:t>
            </a:r>
          </a:p>
          <a:p>
            <a:pPr algn="just">
              <a:spcBef>
                <a:spcPct val="50000"/>
              </a:spcBef>
            </a:pPr>
            <a:r>
              <a:rPr lang="en-US" altLang="zh-CN" sz="1800"/>
              <a:t>/*</a:t>
            </a:r>
            <a:r>
              <a:rPr lang="zh-CN" altLang="en-US" sz="1800"/>
              <a:t>图的种类：</a:t>
            </a:r>
            <a:r>
              <a:rPr lang="en-US" altLang="zh-CN" sz="1800"/>
              <a:t>DG</a:t>
            </a:r>
            <a:r>
              <a:rPr lang="zh-CN" altLang="en-US" sz="1800"/>
              <a:t>表示有向图</a:t>
            </a:r>
            <a:r>
              <a:rPr lang="en-US" altLang="zh-CN" sz="1800"/>
              <a:t>, DN</a:t>
            </a:r>
            <a:r>
              <a:rPr lang="zh-CN" altLang="en-US" sz="1800"/>
              <a:t>表示有向网</a:t>
            </a:r>
            <a:r>
              <a:rPr lang="en-US" altLang="zh-CN" sz="1800"/>
              <a:t>, UDG</a:t>
            </a:r>
            <a:r>
              <a:rPr lang="zh-CN" altLang="en-US" sz="1800"/>
              <a:t>表示无向图</a:t>
            </a:r>
            <a:r>
              <a:rPr lang="en-US" altLang="zh-CN" sz="1800"/>
              <a:t>, UDN</a:t>
            </a:r>
            <a:r>
              <a:rPr lang="zh-CN" altLang="en-US" sz="1800"/>
              <a:t>表示无向网*</a:t>
            </a:r>
            <a:r>
              <a:rPr lang="en-US" altLang="zh-CN" sz="1800"/>
              <a:t>/</a:t>
            </a:r>
          </a:p>
          <a:p>
            <a:pPr algn="just">
              <a:spcBef>
                <a:spcPct val="50000"/>
              </a:spcBef>
            </a:pPr>
            <a:r>
              <a:rPr lang="en-US" altLang="zh-CN" sz="1800">
                <a:solidFill>
                  <a:srgbClr val="000000"/>
                </a:solidFill>
              </a:rPr>
              <a:t>typedef  char   VertexData;    /*</a:t>
            </a:r>
            <a:r>
              <a:rPr lang="zh-CN" altLang="en-US" sz="1800">
                <a:solidFill>
                  <a:srgbClr val="000000"/>
                </a:solidFill>
              </a:rPr>
              <a:t>假设顶点数据为字符型*</a:t>
            </a:r>
            <a:r>
              <a:rPr lang="en-US" altLang="zh-CN" sz="1800">
                <a:solidFill>
                  <a:srgbClr val="000000"/>
                </a:solidFill>
              </a:rPr>
              <a:t>/</a:t>
            </a:r>
            <a:endParaRPr lang="en-US" altLang="zh-CN" sz="1800"/>
          </a:p>
          <a:p>
            <a:pPr algn="just">
              <a:spcBef>
                <a:spcPct val="50000"/>
              </a:spcBef>
            </a:pPr>
            <a:r>
              <a:rPr lang="en-US" altLang="zh-CN" sz="1800">
                <a:solidFill>
                  <a:srgbClr val="000000"/>
                </a:solidFill>
              </a:rPr>
              <a:t>typedef  struct  ArcNode{</a:t>
            </a:r>
            <a:endParaRPr lang="en-US" altLang="zh-CN" sz="1800"/>
          </a:p>
          <a:p>
            <a:pPr algn="just">
              <a:spcBef>
                <a:spcPct val="50000"/>
              </a:spcBef>
            </a:pPr>
            <a:r>
              <a:rPr lang="en-US" altLang="zh-CN" sz="1800">
                <a:solidFill>
                  <a:srgbClr val="000000"/>
                </a:solidFill>
              </a:rPr>
              <a:t> AdjType    adj;   </a:t>
            </a:r>
          </a:p>
          <a:p>
            <a:pPr algn="just">
              <a:spcBef>
                <a:spcPct val="50000"/>
              </a:spcBef>
            </a:pPr>
            <a:r>
              <a:rPr lang="en-US" altLang="zh-CN" sz="1800">
                <a:solidFill>
                  <a:srgbClr val="000000"/>
                </a:solidFill>
              </a:rPr>
              <a:t>  /*</a:t>
            </a:r>
            <a:r>
              <a:rPr lang="zh-CN" altLang="en-US" sz="1800">
                <a:solidFill>
                  <a:srgbClr val="000000"/>
                </a:solidFill>
              </a:rPr>
              <a:t>对于无权图，用</a:t>
            </a:r>
            <a:r>
              <a:rPr lang="en-US" altLang="zh-CN" sz="1800">
                <a:solidFill>
                  <a:srgbClr val="000000"/>
                </a:solidFill>
              </a:rPr>
              <a:t>1</a:t>
            </a:r>
            <a:r>
              <a:rPr lang="zh-CN" altLang="en-US" sz="1800">
                <a:solidFill>
                  <a:srgbClr val="000000"/>
                </a:solidFill>
              </a:rPr>
              <a:t>或</a:t>
            </a:r>
            <a:r>
              <a:rPr lang="en-US" altLang="zh-CN" sz="1800">
                <a:solidFill>
                  <a:srgbClr val="000000"/>
                </a:solidFill>
              </a:rPr>
              <a:t>0</a:t>
            </a:r>
            <a:r>
              <a:rPr lang="zh-CN" altLang="en-US" sz="1800">
                <a:solidFill>
                  <a:srgbClr val="000000"/>
                </a:solidFill>
              </a:rPr>
              <a:t>表示是否相邻；对带权图，则为权值类型*</a:t>
            </a:r>
            <a:r>
              <a:rPr lang="en-US" altLang="zh-CN" sz="1800">
                <a:solidFill>
                  <a:srgbClr val="000000"/>
                </a:solidFill>
              </a:rPr>
              <a:t>/</a:t>
            </a:r>
            <a:endParaRPr lang="en-US" altLang="zh-CN" sz="1800"/>
          </a:p>
          <a:p>
            <a:pPr algn="just">
              <a:spcBef>
                <a:spcPct val="50000"/>
              </a:spcBef>
            </a:pPr>
            <a:r>
              <a:rPr lang="en-US" altLang="zh-CN" sz="1800">
                <a:solidFill>
                  <a:srgbClr val="000000"/>
                </a:solidFill>
              </a:rPr>
              <a:t> OtherInfo   info;</a:t>
            </a:r>
            <a:endParaRPr lang="en-US" altLang="zh-CN" sz="1800"/>
          </a:p>
          <a:p>
            <a:pPr algn="just">
              <a:spcBef>
                <a:spcPct val="50000"/>
              </a:spcBef>
            </a:pPr>
            <a:r>
              <a:rPr lang="en-US" altLang="zh-CN" sz="1800">
                <a:solidFill>
                  <a:srgbClr val="000000"/>
                </a:solidFill>
              </a:rPr>
              <a:t>} ArcNode;</a:t>
            </a:r>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79CC7FD7-E422-4E7B-8812-6A18DBAD615B}"/>
              </a:ext>
            </a:extLst>
          </p:cNvPr>
          <p:cNvSpPr txBox="1">
            <a:spLocks noChangeArrowheads="1"/>
          </p:cNvSpPr>
          <p:nvPr/>
        </p:nvSpPr>
        <p:spPr bwMode="auto">
          <a:xfrm>
            <a:off x="2133600" y="1143001"/>
            <a:ext cx="8153400" cy="288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1800">
                <a:solidFill>
                  <a:srgbClr val="000000"/>
                </a:solidFill>
              </a:rPr>
              <a:t>typedef  struct{</a:t>
            </a:r>
            <a:endParaRPr lang="en-US" altLang="zh-CN" sz="1800"/>
          </a:p>
          <a:p>
            <a:pPr algn="just">
              <a:spcBef>
                <a:spcPct val="50000"/>
              </a:spcBef>
            </a:pPr>
            <a:r>
              <a:rPr lang="en-US" altLang="zh-CN" sz="1800">
                <a:solidFill>
                  <a:srgbClr val="000000"/>
                </a:solidFill>
              </a:rPr>
              <a:t>   VertexData  vexs[MAX_VERTEX_NUM];                        /*</a:t>
            </a:r>
            <a:r>
              <a:rPr lang="zh-CN" altLang="en-US" sz="1800">
                <a:solidFill>
                  <a:srgbClr val="000000"/>
                </a:solidFill>
              </a:rPr>
              <a:t>顶点向量*</a:t>
            </a:r>
            <a:r>
              <a:rPr lang="en-US" altLang="zh-CN" sz="1800">
                <a:solidFill>
                  <a:srgbClr val="000000"/>
                </a:solidFill>
              </a:rPr>
              <a:t>/</a:t>
            </a:r>
            <a:endParaRPr lang="en-US" altLang="zh-CN" sz="1800"/>
          </a:p>
          <a:p>
            <a:pPr algn="just">
              <a:spcBef>
                <a:spcPct val="50000"/>
              </a:spcBef>
            </a:pPr>
            <a:r>
              <a:rPr lang="en-US" altLang="zh-CN" sz="1800">
                <a:solidFill>
                  <a:srgbClr val="000000"/>
                </a:solidFill>
              </a:rPr>
              <a:t>   ArcNode    arcs [MAX_VERTEX_NUM][MAX_VERTEX_NUM];   /*</a:t>
            </a:r>
            <a:r>
              <a:rPr lang="zh-CN" altLang="en-US" sz="1800">
                <a:solidFill>
                  <a:srgbClr val="000000"/>
                </a:solidFill>
              </a:rPr>
              <a:t>邻接矩阵*</a:t>
            </a:r>
            <a:r>
              <a:rPr lang="en-US" altLang="zh-CN" sz="1800">
                <a:solidFill>
                  <a:srgbClr val="000000"/>
                </a:solidFill>
              </a:rPr>
              <a:t>/</a:t>
            </a:r>
            <a:endParaRPr lang="en-US" altLang="zh-CN" sz="1800"/>
          </a:p>
          <a:p>
            <a:pPr algn="just">
              <a:spcBef>
                <a:spcPct val="50000"/>
              </a:spcBef>
            </a:pPr>
            <a:r>
              <a:rPr lang="en-US" altLang="zh-CN" sz="1800">
                <a:solidFill>
                  <a:srgbClr val="000000"/>
                </a:solidFill>
              </a:rPr>
              <a:t>   int         vexnum,  arcnum;          /*</a:t>
            </a:r>
            <a:r>
              <a:rPr lang="zh-CN" altLang="en-US" sz="1800">
                <a:solidFill>
                  <a:srgbClr val="000000"/>
                </a:solidFill>
              </a:rPr>
              <a:t>图的顶点数和弧数*</a:t>
            </a:r>
            <a:r>
              <a:rPr lang="en-US" altLang="zh-CN" sz="1800">
                <a:solidFill>
                  <a:srgbClr val="000000"/>
                </a:solidFill>
              </a:rPr>
              <a:t>/</a:t>
            </a:r>
            <a:endParaRPr lang="en-US" altLang="zh-CN" sz="1800"/>
          </a:p>
          <a:p>
            <a:pPr algn="just">
              <a:spcBef>
                <a:spcPct val="50000"/>
              </a:spcBef>
            </a:pPr>
            <a:r>
              <a:rPr lang="en-US" altLang="zh-CN" sz="1800">
                <a:solidFill>
                  <a:srgbClr val="000000"/>
                </a:solidFill>
              </a:rPr>
              <a:t>   GraphKind  kind;                 /*</a:t>
            </a:r>
            <a:r>
              <a:rPr lang="zh-CN" altLang="en-US" sz="1800">
                <a:solidFill>
                  <a:srgbClr val="000000"/>
                </a:solidFill>
              </a:rPr>
              <a:t>图的种类标志*</a:t>
            </a:r>
            <a:r>
              <a:rPr lang="en-US" altLang="zh-CN" sz="1800">
                <a:solidFill>
                  <a:srgbClr val="000000"/>
                </a:solidFill>
              </a:rPr>
              <a:t>/</a:t>
            </a:r>
            <a:endParaRPr lang="en-US" altLang="zh-CN" sz="1800"/>
          </a:p>
          <a:p>
            <a:pPr>
              <a:spcBef>
                <a:spcPct val="50000"/>
              </a:spcBef>
            </a:pPr>
            <a:r>
              <a:rPr lang="en-US" altLang="zh-CN" sz="1800">
                <a:solidFill>
                  <a:srgbClr val="000000"/>
                </a:solidFill>
              </a:rPr>
              <a:t>} AdjMatrix;      /*</a:t>
            </a:r>
            <a:r>
              <a:rPr lang="zh-CN" altLang="en-US" sz="1800">
                <a:latin typeface="宋体" panose="02010600030101010101" pitchFamily="2" charset="-122"/>
              </a:rPr>
              <a:t>（</a:t>
            </a:r>
            <a:r>
              <a:rPr lang="en-US" altLang="zh-CN" sz="1800"/>
              <a:t>Adjacency Matrix</a:t>
            </a:r>
            <a:r>
              <a:rPr lang="en-US" altLang="zh-CN" sz="1800">
                <a:solidFill>
                  <a:srgbClr val="000000"/>
                </a:solidFill>
              </a:rPr>
              <a:t> Graph</a:t>
            </a:r>
            <a:r>
              <a:rPr lang="zh-CN" altLang="en-US" sz="1800">
                <a:solidFill>
                  <a:srgbClr val="000000"/>
                </a:solidFill>
                <a:latin typeface="宋体" panose="02010600030101010101" pitchFamily="2" charset="-122"/>
              </a:rPr>
              <a:t>）</a:t>
            </a:r>
            <a:r>
              <a:rPr lang="zh-CN" altLang="en-US" sz="1800">
                <a:solidFill>
                  <a:srgbClr val="000000"/>
                </a:solidFill>
              </a:rPr>
              <a:t>*</a:t>
            </a:r>
            <a:r>
              <a:rPr lang="en-US" altLang="zh-CN" sz="1800">
                <a:solidFill>
                  <a:srgbClr val="000000"/>
                </a:solidFill>
              </a:rPr>
              <a:t>/</a:t>
            </a:r>
            <a:r>
              <a:rPr lang="en-US" altLang="zh-CN" sz="1800"/>
              <a:t> </a:t>
            </a:r>
          </a:p>
          <a:p>
            <a:pPr>
              <a:spcBef>
                <a:spcPct val="50000"/>
              </a:spcBef>
            </a:pPr>
            <a:endParaRPr lang="en-US" altLang="zh-CN"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6BD7EE32-C272-4104-9E6F-6EA6B552E06F}"/>
              </a:ext>
            </a:extLst>
          </p:cNvPr>
          <p:cNvSpPr txBox="1">
            <a:spLocks noChangeArrowheads="1"/>
          </p:cNvSpPr>
          <p:nvPr/>
        </p:nvSpPr>
        <p:spPr bwMode="auto">
          <a:xfrm>
            <a:off x="2133600" y="10668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邻接矩阵法的特点：</a:t>
            </a:r>
          </a:p>
        </p:txBody>
      </p:sp>
      <p:sp>
        <p:nvSpPr>
          <p:cNvPr id="30723" name="Text Box 3">
            <a:extLst>
              <a:ext uri="{FF2B5EF4-FFF2-40B4-BE49-F238E27FC236}">
                <a16:creationId xmlns:a16="http://schemas.microsoft.com/office/drawing/2014/main" id="{5EF6B123-EA27-4E6E-ABD4-945973B98D0F}"/>
              </a:ext>
            </a:extLst>
          </p:cNvPr>
          <p:cNvSpPr txBox="1">
            <a:spLocks noChangeArrowheads="1"/>
          </p:cNvSpPr>
          <p:nvPr/>
        </p:nvSpPr>
        <p:spPr bwMode="auto">
          <a:xfrm>
            <a:off x="2209800" y="1752601"/>
            <a:ext cx="8153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1. </a:t>
            </a:r>
            <a:r>
              <a:rPr lang="zh-CN" altLang="en-US" sz="2800" b="1"/>
              <a:t>存储空间：对于无向图而言，它的邻接矩阵是对称矩阵，所以可采用压缩存储法（下三角），其存储空间只需</a:t>
            </a:r>
            <a:r>
              <a:rPr lang="en-US" altLang="zh-CN" sz="2800" b="1"/>
              <a:t>n(n-1)/2</a:t>
            </a:r>
            <a:r>
              <a:rPr lang="zh-CN" altLang="en-US" sz="2800" b="1"/>
              <a:t>。但对于有向图而言，因为它的弧是有方向的，它的邻接矩阵不一定是对称矩阵，所以需要</a:t>
            </a:r>
            <a:r>
              <a:rPr lang="en-US" altLang="zh-CN" sz="2800" b="1"/>
              <a:t>n</a:t>
            </a:r>
            <a:r>
              <a:rPr lang="en-US" altLang="zh-CN" sz="2800" b="1" baseline="30000"/>
              <a:t>2</a:t>
            </a:r>
            <a:r>
              <a:rPr lang="zh-CN" altLang="en-US" sz="2800" b="1"/>
              <a:t>个存储空间。</a:t>
            </a:r>
          </a:p>
        </p:txBody>
      </p:sp>
      <p:sp>
        <p:nvSpPr>
          <p:cNvPr id="30724" name="Text Box 4">
            <a:extLst>
              <a:ext uri="{FF2B5EF4-FFF2-40B4-BE49-F238E27FC236}">
                <a16:creationId xmlns:a16="http://schemas.microsoft.com/office/drawing/2014/main" id="{9AAE213D-9A88-4620-994A-EDF12A3B85B6}"/>
              </a:ext>
            </a:extLst>
          </p:cNvPr>
          <p:cNvSpPr txBox="1">
            <a:spLocks noChangeArrowheads="1"/>
          </p:cNvSpPr>
          <p:nvPr/>
        </p:nvSpPr>
        <p:spPr bwMode="auto">
          <a:xfrm>
            <a:off x="2286000" y="4191000"/>
            <a:ext cx="8001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2. </a:t>
            </a:r>
            <a:r>
              <a:rPr lang="zh-CN" altLang="en-US" sz="2800" b="1"/>
              <a:t>便于运算：</a:t>
            </a:r>
            <a:r>
              <a:rPr lang="zh-CN" altLang="en-US" sz="2800" b="1">
                <a:latin typeface="宋体" panose="02010600030101010101" pitchFamily="2" charset="-122"/>
              </a:rPr>
              <a:t>采用邻接矩阵表示法，便于判定图中任意两个顶点之间是否有边相连，即根据</a:t>
            </a:r>
            <a:r>
              <a:rPr lang="en-US" altLang="zh-CN" sz="2800" b="1"/>
              <a:t>A[i</a:t>
            </a:r>
            <a:r>
              <a:rPr lang="zh-CN" altLang="en-US" sz="2800" b="1">
                <a:latin typeface="宋体" panose="02010600030101010101" pitchFamily="2" charset="-122"/>
              </a:rPr>
              <a:t>，</a:t>
            </a:r>
            <a:r>
              <a:rPr lang="en-US" altLang="zh-CN" sz="2800" b="1"/>
              <a:t>j]=0</a:t>
            </a:r>
            <a:r>
              <a:rPr lang="zh-CN" altLang="en-US" sz="2800" b="1">
                <a:latin typeface="宋体" panose="02010600030101010101" pitchFamily="2" charset="-122"/>
              </a:rPr>
              <a:t>或</a:t>
            </a:r>
            <a:r>
              <a:rPr lang="en-US" altLang="zh-CN" sz="2800" b="1"/>
              <a:t>1</a:t>
            </a:r>
            <a:r>
              <a:rPr lang="zh-CN" altLang="en-US" sz="2800" b="1">
                <a:latin typeface="宋体" panose="02010600030101010101" pitchFamily="2" charset="-122"/>
              </a:rPr>
              <a:t>来判断。另外还便于求得各个顶点的度。</a:t>
            </a:r>
            <a:r>
              <a:rPr lang="zh-CN" altLang="en-US" sz="2800" b="1"/>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67D5D409-CFBA-42D9-8253-87C7AE12DAF2}"/>
              </a:ext>
            </a:extLst>
          </p:cNvPr>
          <p:cNvSpPr txBox="1">
            <a:spLocks noChangeArrowheads="1"/>
          </p:cNvSpPr>
          <p:nvPr/>
        </p:nvSpPr>
        <p:spPr bwMode="auto">
          <a:xfrm>
            <a:off x="2133600" y="9906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      </a:t>
            </a:r>
            <a:r>
              <a:rPr lang="zh-CN" altLang="en-US" sz="2800" b="1"/>
              <a:t>对于</a:t>
            </a:r>
            <a:r>
              <a:rPr lang="zh-CN" altLang="en-US" sz="2800" b="1">
                <a:solidFill>
                  <a:srgbClr val="E9134B"/>
                </a:solidFill>
              </a:rPr>
              <a:t>无向图</a:t>
            </a:r>
            <a:r>
              <a:rPr lang="zh-CN" altLang="en-US" sz="2800" b="1"/>
              <a:t>而言，其邻接矩阵第 </a:t>
            </a:r>
            <a:r>
              <a:rPr lang="en-US" altLang="zh-CN" sz="2800" b="1"/>
              <a:t>i </a:t>
            </a:r>
            <a:r>
              <a:rPr lang="zh-CN" altLang="en-US" sz="2800" b="1"/>
              <a:t>行元素之和就是图中第 </a:t>
            </a:r>
            <a:r>
              <a:rPr lang="en-US" altLang="zh-CN" sz="2800" b="1"/>
              <a:t>i </a:t>
            </a:r>
            <a:r>
              <a:rPr lang="zh-CN" altLang="en-US" sz="2800" b="1"/>
              <a:t>个顶点的度：</a:t>
            </a:r>
          </a:p>
        </p:txBody>
      </p:sp>
      <p:grpSp>
        <p:nvGrpSpPr>
          <p:cNvPr id="31751" name="Group 7">
            <a:extLst>
              <a:ext uri="{FF2B5EF4-FFF2-40B4-BE49-F238E27FC236}">
                <a16:creationId xmlns:a16="http://schemas.microsoft.com/office/drawing/2014/main" id="{07F32827-4344-4CB4-AA57-066B8A649D96}"/>
              </a:ext>
            </a:extLst>
          </p:cNvPr>
          <p:cNvGrpSpPr>
            <a:grpSpLocks/>
          </p:cNvGrpSpPr>
          <p:nvPr/>
        </p:nvGrpSpPr>
        <p:grpSpPr bwMode="auto">
          <a:xfrm>
            <a:off x="3200400" y="1981200"/>
            <a:ext cx="2743200" cy="869950"/>
            <a:chOff x="816" y="1248"/>
            <a:chExt cx="1728" cy="548"/>
          </a:xfrm>
        </p:grpSpPr>
        <p:sp>
          <p:nvSpPr>
            <p:cNvPr id="31747" name="Text Box 3">
              <a:extLst>
                <a:ext uri="{FF2B5EF4-FFF2-40B4-BE49-F238E27FC236}">
                  <a16:creationId xmlns:a16="http://schemas.microsoft.com/office/drawing/2014/main" id="{72A468F6-70BB-47E3-8804-D6277A4BEAFA}"/>
                </a:ext>
              </a:extLst>
            </p:cNvPr>
            <p:cNvSpPr txBox="1">
              <a:spLocks noChangeArrowheads="1"/>
            </p:cNvSpPr>
            <p:nvPr/>
          </p:nvSpPr>
          <p:spPr bwMode="auto">
            <a:xfrm>
              <a:off x="816" y="1344"/>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TD(v</a:t>
              </a:r>
              <a:r>
                <a:rPr lang="en-US" altLang="zh-CN" sz="2800" b="1" baseline="-25000"/>
                <a:t>i</a:t>
              </a:r>
              <a:r>
                <a:rPr lang="en-US" altLang="zh-CN" sz="2800" b="1"/>
                <a:t>)=</a:t>
              </a:r>
            </a:p>
          </p:txBody>
        </p:sp>
        <p:sp>
          <p:nvSpPr>
            <p:cNvPr id="31748" name="Text Box 4">
              <a:extLst>
                <a:ext uri="{FF2B5EF4-FFF2-40B4-BE49-F238E27FC236}">
                  <a16:creationId xmlns:a16="http://schemas.microsoft.com/office/drawing/2014/main" id="{2D03FFA4-4D78-4992-A234-4FB456F8D4F2}"/>
                </a:ext>
              </a:extLst>
            </p:cNvPr>
            <p:cNvSpPr txBox="1">
              <a:spLocks noChangeArrowheads="1"/>
            </p:cNvSpPr>
            <p:nvPr/>
          </p:nvSpPr>
          <p:spPr bwMode="auto">
            <a:xfrm>
              <a:off x="1632" y="1344"/>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ym typeface="Symbol" panose="05050102010706020507" pitchFamily="18" charset="2"/>
                </a:rPr>
                <a:t>A[i,j]</a:t>
              </a:r>
              <a:endParaRPr lang="en-US" altLang="zh-CN" sz="2800" b="1"/>
            </a:p>
          </p:txBody>
        </p:sp>
        <p:sp>
          <p:nvSpPr>
            <p:cNvPr id="31749" name="Text Box 5">
              <a:extLst>
                <a:ext uri="{FF2B5EF4-FFF2-40B4-BE49-F238E27FC236}">
                  <a16:creationId xmlns:a16="http://schemas.microsoft.com/office/drawing/2014/main" id="{279A0C82-140D-425F-AF8E-5DE92CB5B7EC}"/>
                </a:ext>
              </a:extLst>
            </p:cNvPr>
            <p:cNvSpPr txBox="1">
              <a:spLocks noChangeArrowheads="1"/>
            </p:cNvSpPr>
            <p:nvPr/>
          </p:nvSpPr>
          <p:spPr bwMode="auto">
            <a:xfrm>
              <a:off x="1632" y="158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j=1</a:t>
              </a:r>
            </a:p>
          </p:txBody>
        </p:sp>
        <p:sp>
          <p:nvSpPr>
            <p:cNvPr id="31750" name="Text Box 6">
              <a:extLst>
                <a:ext uri="{FF2B5EF4-FFF2-40B4-BE49-F238E27FC236}">
                  <a16:creationId xmlns:a16="http://schemas.microsoft.com/office/drawing/2014/main" id="{FDEA2CF6-55B6-4B64-A9FA-7902D5151D3C}"/>
                </a:ext>
              </a:extLst>
            </p:cNvPr>
            <p:cNvSpPr txBox="1">
              <a:spLocks noChangeArrowheads="1"/>
            </p:cNvSpPr>
            <p:nvPr/>
          </p:nvSpPr>
          <p:spPr bwMode="auto">
            <a:xfrm>
              <a:off x="1680" y="124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n</a:t>
              </a:r>
            </a:p>
          </p:txBody>
        </p:sp>
      </p:grpSp>
      <p:sp>
        <p:nvSpPr>
          <p:cNvPr id="31752" name="Text Box 8">
            <a:extLst>
              <a:ext uri="{FF2B5EF4-FFF2-40B4-BE49-F238E27FC236}">
                <a16:creationId xmlns:a16="http://schemas.microsoft.com/office/drawing/2014/main" id="{51F6AE84-65AC-46C8-8B8D-8D39D5DCCCB8}"/>
              </a:ext>
            </a:extLst>
          </p:cNvPr>
          <p:cNvSpPr txBox="1">
            <a:spLocks noChangeArrowheads="1"/>
          </p:cNvSpPr>
          <p:nvPr/>
        </p:nvSpPr>
        <p:spPr bwMode="auto">
          <a:xfrm>
            <a:off x="2133600" y="2819401"/>
            <a:ext cx="8153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pPr>
            <a:r>
              <a:rPr lang="en-US" altLang="zh-CN" sz="2800" b="1"/>
              <a:t>  </a:t>
            </a:r>
            <a:r>
              <a:rPr lang="zh-CN" altLang="en-US" sz="2800" b="1"/>
              <a:t>对于</a:t>
            </a:r>
            <a:r>
              <a:rPr lang="zh-CN" altLang="en-US" sz="2800" b="1">
                <a:solidFill>
                  <a:srgbClr val="E9134B"/>
                </a:solidFill>
              </a:rPr>
              <a:t>有向图</a:t>
            </a:r>
            <a:r>
              <a:rPr lang="zh-CN" altLang="en-US" sz="2800" b="1"/>
              <a:t>而言，其邻接矩阵第</a:t>
            </a:r>
            <a:r>
              <a:rPr lang="en-US" altLang="zh-CN" sz="2800" b="1"/>
              <a:t>i</a:t>
            </a:r>
            <a:r>
              <a:rPr lang="zh-CN" altLang="en-US" sz="2800" b="1"/>
              <a:t>行元素之和就是图中第</a:t>
            </a:r>
            <a:r>
              <a:rPr lang="en-US" altLang="zh-CN" sz="2800" b="1"/>
              <a:t>i</a:t>
            </a:r>
            <a:r>
              <a:rPr lang="zh-CN" altLang="en-US" sz="2800" b="1"/>
              <a:t>个顶点的出度，</a:t>
            </a:r>
            <a:r>
              <a:rPr lang="zh-CN" altLang="en-US" sz="2800" b="1">
                <a:latin typeface="宋体" panose="02010600030101010101" pitchFamily="2" charset="-122"/>
              </a:rPr>
              <a:t>第</a:t>
            </a:r>
            <a:r>
              <a:rPr lang="en-US" altLang="zh-CN" sz="2800" b="1">
                <a:latin typeface="宋体" panose="02010600030101010101" pitchFamily="2" charset="-122"/>
              </a:rPr>
              <a:t>i</a:t>
            </a:r>
            <a:r>
              <a:rPr lang="zh-CN" altLang="en-US" sz="2800" b="1">
                <a:latin typeface="宋体" panose="02010600030101010101" pitchFamily="2" charset="-122"/>
              </a:rPr>
              <a:t>列元素之和就是图中第</a:t>
            </a:r>
            <a:r>
              <a:rPr lang="en-US" altLang="zh-CN" sz="2800" b="1">
                <a:latin typeface="宋体" panose="02010600030101010101" pitchFamily="2" charset="-122"/>
              </a:rPr>
              <a:t>i</a:t>
            </a:r>
            <a:r>
              <a:rPr lang="zh-CN" altLang="en-US" sz="2800" b="1">
                <a:latin typeface="宋体" panose="02010600030101010101" pitchFamily="2" charset="-122"/>
              </a:rPr>
              <a:t>个顶点的入度。</a:t>
            </a:r>
            <a:r>
              <a:rPr lang="zh-CN" altLang="en-US" sz="2800" b="1"/>
              <a:t> </a:t>
            </a:r>
          </a:p>
        </p:txBody>
      </p:sp>
      <p:grpSp>
        <p:nvGrpSpPr>
          <p:cNvPr id="31753" name="Group 9">
            <a:extLst>
              <a:ext uri="{FF2B5EF4-FFF2-40B4-BE49-F238E27FC236}">
                <a16:creationId xmlns:a16="http://schemas.microsoft.com/office/drawing/2014/main" id="{0B9D14EF-4954-4F7A-8A7C-9C2298B09ACA}"/>
              </a:ext>
            </a:extLst>
          </p:cNvPr>
          <p:cNvGrpSpPr>
            <a:grpSpLocks/>
          </p:cNvGrpSpPr>
          <p:nvPr/>
        </p:nvGrpSpPr>
        <p:grpSpPr bwMode="auto">
          <a:xfrm>
            <a:off x="5029200" y="4419600"/>
            <a:ext cx="2743200" cy="869950"/>
            <a:chOff x="816" y="1248"/>
            <a:chExt cx="1728" cy="548"/>
          </a:xfrm>
        </p:grpSpPr>
        <p:sp>
          <p:nvSpPr>
            <p:cNvPr id="31754" name="Text Box 10">
              <a:extLst>
                <a:ext uri="{FF2B5EF4-FFF2-40B4-BE49-F238E27FC236}">
                  <a16:creationId xmlns:a16="http://schemas.microsoft.com/office/drawing/2014/main" id="{9648D5ED-34C1-4DDC-A438-4DAA80C12014}"/>
                </a:ext>
              </a:extLst>
            </p:cNvPr>
            <p:cNvSpPr txBox="1">
              <a:spLocks noChangeArrowheads="1"/>
            </p:cNvSpPr>
            <p:nvPr/>
          </p:nvSpPr>
          <p:spPr bwMode="auto">
            <a:xfrm>
              <a:off x="816" y="1344"/>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OD(v</a:t>
              </a:r>
              <a:r>
                <a:rPr lang="en-US" altLang="zh-CN" sz="2800" b="1" baseline="-25000"/>
                <a:t>i</a:t>
              </a:r>
              <a:r>
                <a:rPr lang="en-US" altLang="zh-CN" sz="2800" b="1"/>
                <a:t>)=</a:t>
              </a:r>
            </a:p>
          </p:txBody>
        </p:sp>
        <p:sp>
          <p:nvSpPr>
            <p:cNvPr id="31755" name="Text Box 11">
              <a:extLst>
                <a:ext uri="{FF2B5EF4-FFF2-40B4-BE49-F238E27FC236}">
                  <a16:creationId xmlns:a16="http://schemas.microsoft.com/office/drawing/2014/main" id="{4F4A3B0B-544B-4A42-9BB9-0CD5A5D7C862}"/>
                </a:ext>
              </a:extLst>
            </p:cNvPr>
            <p:cNvSpPr txBox="1">
              <a:spLocks noChangeArrowheads="1"/>
            </p:cNvSpPr>
            <p:nvPr/>
          </p:nvSpPr>
          <p:spPr bwMode="auto">
            <a:xfrm>
              <a:off x="1632" y="1344"/>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ym typeface="Symbol" panose="05050102010706020507" pitchFamily="18" charset="2"/>
                </a:rPr>
                <a:t>A[i,j]</a:t>
              </a:r>
              <a:endParaRPr lang="en-US" altLang="zh-CN" sz="2800" b="1"/>
            </a:p>
          </p:txBody>
        </p:sp>
        <p:sp>
          <p:nvSpPr>
            <p:cNvPr id="31756" name="Text Box 12">
              <a:extLst>
                <a:ext uri="{FF2B5EF4-FFF2-40B4-BE49-F238E27FC236}">
                  <a16:creationId xmlns:a16="http://schemas.microsoft.com/office/drawing/2014/main" id="{B96E8446-E7F7-4479-8C2D-97F70AB6EC4B}"/>
                </a:ext>
              </a:extLst>
            </p:cNvPr>
            <p:cNvSpPr txBox="1">
              <a:spLocks noChangeArrowheads="1"/>
            </p:cNvSpPr>
            <p:nvPr/>
          </p:nvSpPr>
          <p:spPr bwMode="auto">
            <a:xfrm>
              <a:off x="1632" y="158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j=1</a:t>
              </a:r>
            </a:p>
          </p:txBody>
        </p:sp>
        <p:sp>
          <p:nvSpPr>
            <p:cNvPr id="31757" name="Text Box 13">
              <a:extLst>
                <a:ext uri="{FF2B5EF4-FFF2-40B4-BE49-F238E27FC236}">
                  <a16:creationId xmlns:a16="http://schemas.microsoft.com/office/drawing/2014/main" id="{52AAA081-3894-4D34-8425-2F8578C9A829}"/>
                </a:ext>
              </a:extLst>
            </p:cNvPr>
            <p:cNvSpPr txBox="1">
              <a:spLocks noChangeArrowheads="1"/>
            </p:cNvSpPr>
            <p:nvPr/>
          </p:nvSpPr>
          <p:spPr bwMode="auto">
            <a:xfrm>
              <a:off x="1680" y="124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n</a:t>
              </a:r>
            </a:p>
          </p:txBody>
        </p:sp>
      </p:grpSp>
      <p:grpSp>
        <p:nvGrpSpPr>
          <p:cNvPr id="31758" name="Group 14">
            <a:extLst>
              <a:ext uri="{FF2B5EF4-FFF2-40B4-BE49-F238E27FC236}">
                <a16:creationId xmlns:a16="http://schemas.microsoft.com/office/drawing/2014/main" id="{887BFEF4-1E84-40D6-BC5A-8A688DA47E25}"/>
              </a:ext>
            </a:extLst>
          </p:cNvPr>
          <p:cNvGrpSpPr>
            <a:grpSpLocks/>
          </p:cNvGrpSpPr>
          <p:nvPr/>
        </p:nvGrpSpPr>
        <p:grpSpPr bwMode="auto">
          <a:xfrm>
            <a:off x="5029200" y="5410200"/>
            <a:ext cx="2743200" cy="869950"/>
            <a:chOff x="816" y="1248"/>
            <a:chExt cx="1728" cy="548"/>
          </a:xfrm>
        </p:grpSpPr>
        <p:sp>
          <p:nvSpPr>
            <p:cNvPr id="31759" name="Text Box 15">
              <a:extLst>
                <a:ext uri="{FF2B5EF4-FFF2-40B4-BE49-F238E27FC236}">
                  <a16:creationId xmlns:a16="http://schemas.microsoft.com/office/drawing/2014/main" id="{4A897A87-E9DB-401F-9755-D410EEA6ADD6}"/>
                </a:ext>
              </a:extLst>
            </p:cNvPr>
            <p:cNvSpPr txBox="1">
              <a:spLocks noChangeArrowheads="1"/>
            </p:cNvSpPr>
            <p:nvPr/>
          </p:nvSpPr>
          <p:spPr bwMode="auto">
            <a:xfrm>
              <a:off x="816" y="1344"/>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ID(v</a:t>
              </a:r>
              <a:r>
                <a:rPr lang="en-US" altLang="zh-CN" sz="2800" b="1" baseline="-25000"/>
                <a:t>i</a:t>
              </a:r>
              <a:r>
                <a:rPr lang="en-US" altLang="zh-CN" sz="2800" b="1"/>
                <a:t>)=</a:t>
              </a:r>
            </a:p>
          </p:txBody>
        </p:sp>
        <p:sp>
          <p:nvSpPr>
            <p:cNvPr id="31760" name="Text Box 16">
              <a:extLst>
                <a:ext uri="{FF2B5EF4-FFF2-40B4-BE49-F238E27FC236}">
                  <a16:creationId xmlns:a16="http://schemas.microsoft.com/office/drawing/2014/main" id="{27760977-F7E0-4845-986E-7217082BEA71}"/>
                </a:ext>
              </a:extLst>
            </p:cNvPr>
            <p:cNvSpPr txBox="1">
              <a:spLocks noChangeArrowheads="1"/>
            </p:cNvSpPr>
            <p:nvPr/>
          </p:nvSpPr>
          <p:spPr bwMode="auto">
            <a:xfrm>
              <a:off x="1632" y="1344"/>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ym typeface="Symbol" panose="05050102010706020507" pitchFamily="18" charset="2"/>
                </a:rPr>
                <a:t>A[j,i]</a:t>
              </a:r>
              <a:endParaRPr lang="en-US" altLang="zh-CN" sz="2800" b="1"/>
            </a:p>
          </p:txBody>
        </p:sp>
        <p:sp>
          <p:nvSpPr>
            <p:cNvPr id="31761" name="Text Box 17">
              <a:extLst>
                <a:ext uri="{FF2B5EF4-FFF2-40B4-BE49-F238E27FC236}">
                  <a16:creationId xmlns:a16="http://schemas.microsoft.com/office/drawing/2014/main" id="{E0984D03-FE16-494D-B0F1-883639CF00C4}"/>
                </a:ext>
              </a:extLst>
            </p:cNvPr>
            <p:cNvSpPr txBox="1">
              <a:spLocks noChangeArrowheads="1"/>
            </p:cNvSpPr>
            <p:nvPr/>
          </p:nvSpPr>
          <p:spPr bwMode="auto">
            <a:xfrm>
              <a:off x="1632" y="158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j=1</a:t>
              </a:r>
            </a:p>
          </p:txBody>
        </p:sp>
        <p:sp>
          <p:nvSpPr>
            <p:cNvPr id="31762" name="Text Box 18">
              <a:extLst>
                <a:ext uri="{FF2B5EF4-FFF2-40B4-BE49-F238E27FC236}">
                  <a16:creationId xmlns:a16="http://schemas.microsoft.com/office/drawing/2014/main" id="{8D480A47-D95F-4F36-8693-B6796C16EE28}"/>
                </a:ext>
              </a:extLst>
            </p:cNvPr>
            <p:cNvSpPr txBox="1">
              <a:spLocks noChangeArrowheads="1"/>
            </p:cNvSpPr>
            <p:nvPr/>
          </p:nvSpPr>
          <p:spPr bwMode="auto">
            <a:xfrm>
              <a:off x="1680" y="124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n</a:t>
              </a:r>
            </a:p>
          </p:txBody>
        </p:sp>
      </p:grpSp>
      <p:sp>
        <p:nvSpPr>
          <p:cNvPr id="31763" name="Text Box 19">
            <a:extLst>
              <a:ext uri="{FF2B5EF4-FFF2-40B4-BE49-F238E27FC236}">
                <a16:creationId xmlns:a16="http://schemas.microsoft.com/office/drawing/2014/main" id="{31D61F35-AA1F-45FE-BCE8-9F2C8B060A90}"/>
              </a:ext>
            </a:extLst>
          </p:cNvPr>
          <p:cNvSpPr txBox="1">
            <a:spLocks noChangeArrowheads="1"/>
          </p:cNvSpPr>
          <p:nvPr/>
        </p:nvSpPr>
        <p:spPr bwMode="auto">
          <a:xfrm>
            <a:off x="2514600" y="4572001"/>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顶点</a:t>
            </a:r>
            <a:r>
              <a:rPr lang="en-US" altLang="zh-CN" sz="2800" b="1"/>
              <a:t>i</a:t>
            </a:r>
            <a:r>
              <a:rPr lang="zh-CN" altLang="en-US" sz="2800" b="1"/>
              <a:t>的出度：</a:t>
            </a:r>
          </a:p>
        </p:txBody>
      </p:sp>
      <p:sp>
        <p:nvSpPr>
          <p:cNvPr id="31764" name="Text Box 20">
            <a:extLst>
              <a:ext uri="{FF2B5EF4-FFF2-40B4-BE49-F238E27FC236}">
                <a16:creationId xmlns:a16="http://schemas.microsoft.com/office/drawing/2014/main" id="{2FAA848C-C8E0-4C07-96C4-9412DC4C2E4D}"/>
              </a:ext>
            </a:extLst>
          </p:cNvPr>
          <p:cNvSpPr txBox="1">
            <a:spLocks noChangeArrowheads="1"/>
          </p:cNvSpPr>
          <p:nvPr/>
        </p:nvSpPr>
        <p:spPr bwMode="auto">
          <a:xfrm>
            <a:off x="2514600" y="5562601"/>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顶点</a:t>
            </a:r>
            <a:r>
              <a:rPr lang="en-US" altLang="zh-CN" sz="2800" b="1"/>
              <a:t>i</a:t>
            </a:r>
            <a:r>
              <a:rPr lang="zh-CN" altLang="en-US" sz="2800" b="1"/>
              <a:t>的入度：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C430EDAC-AC87-416B-AE15-90C223852CC1}"/>
              </a:ext>
            </a:extLst>
          </p:cNvPr>
          <p:cNvSpPr txBox="1">
            <a:spLocks noChangeArrowheads="1"/>
          </p:cNvSpPr>
          <p:nvPr/>
        </p:nvSpPr>
        <p:spPr bwMode="auto">
          <a:xfrm>
            <a:off x="2133600" y="9906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7.1 </a:t>
            </a:r>
            <a:r>
              <a:rPr lang="zh-CN" altLang="en-US" sz="2800" b="1"/>
              <a:t>图的定义与基本术语</a:t>
            </a:r>
          </a:p>
        </p:txBody>
      </p:sp>
      <p:sp>
        <p:nvSpPr>
          <p:cNvPr id="5123" name="Text Box 3">
            <a:extLst>
              <a:ext uri="{FF2B5EF4-FFF2-40B4-BE49-F238E27FC236}">
                <a16:creationId xmlns:a16="http://schemas.microsoft.com/office/drawing/2014/main" id="{88A72ECD-90BE-4257-9906-9425242222CB}"/>
              </a:ext>
            </a:extLst>
          </p:cNvPr>
          <p:cNvSpPr txBox="1">
            <a:spLocks noChangeArrowheads="1"/>
          </p:cNvSpPr>
          <p:nvPr/>
        </p:nvSpPr>
        <p:spPr bwMode="auto">
          <a:xfrm>
            <a:off x="2133600" y="1676400"/>
            <a:ext cx="82296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7.1.1 </a:t>
            </a:r>
            <a:r>
              <a:rPr lang="zh-CN" altLang="en-US" sz="2800" b="1"/>
              <a:t>图的定义</a:t>
            </a:r>
          </a:p>
          <a:p>
            <a:pPr>
              <a:lnSpc>
                <a:spcPct val="120000"/>
              </a:lnSpc>
              <a:spcBef>
                <a:spcPct val="50000"/>
              </a:spcBef>
            </a:pPr>
            <a:r>
              <a:rPr lang="zh-CN" altLang="en-US" sz="2800" b="1"/>
              <a:t>       图（</a:t>
            </a:r>
            <a:r>
              <a:rPr lang="en-US" altLang="zh-CN" sz="2800" b="1"/>
              <a:t>Graph</a:t>
            </a:r>
            <a:r>
              <a:rPr lang="zh-CN" altLang="en-US" sz="2800" b="1"/>
              <a:t>）是一种网状数据结构，其形式化定义如下：</a:t>
            </a:r>
          </a:p>
        </p:txBody>
      </p:sp>
      <p:sp>
        <p:nvSpPr>
          <p:cNvPr id="5124" name="Text Box 4">
            <a:extLst>
              <a:ext uri="{FF2B5EF4-FFF2-40B4-BE49-F238E27FC236}">
                <a16:creationId xmlns:a16="http://schemas.microsoft.com/office/drawing/2014/main" id="{B1A7CBE2-D707-4C57-82EF-D2A51311FC5C}"/>
              </a:ext>
            </a:extLst>
          </p:cNvPr>
          <p:cNvSpPr txBox="1">
            <a:spLocks noChangeArrowheads="1"/>
          </p:cNvSpPr>
          <p:nvPr/>
        </p:nvSpPr>
        <p:spPr bwMode="auto">
          <a:xfrm>
            <a:off x="2286000" y="3657601"/>
            <a:ext cx="7620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800" b="1"/>
              <a:t>Graph=</a:t>
            </a:r>
            <a:r>
              <a:rPr lang="zh-CN" altLang="en-US" sz="2800" b="1"/>
              <a:t>（</a:t>
            </a:r>
            <a:r>
              <a:rPr lang="en-US" altLang="zh-CN" sz="2800" b="1"/>
              <a:t>V</a:t>
            </a:r>
            <a:r>
              <a:rPr lang="zh-CN" altLang="en-US" sz="2800" b="1"/>
              <a:t>，</a:t>
            </a:r>
            <a:r>
              <a:rPr lang="en-US" altLang="zh-CN" sz="2800" b="1"/>
              <a:t>R</a:t>
            </a:r>
            <a:r>
              <a:rPr lang="zh-CN" altLang="en-US" sz="2800" b="1"/>
              <a:t>）</a:t>
            </a:r>
          </a:p>
          <a:p>
            <a:pPr algn="just">
              <a:spcBef>
                <a:spcPct val="50000"/>
              </a:spcBef>
            </a:pPr>
            <a:r>
              <a:rPr lang="en-US" altLang="zh-CN" sz="2800" b="1"/>
              <a:t>V={x</a:t>
            </a:r>
            <a:r>
              <a:rPr lang="en-US" altLang="zh-CN" sz="2800" b="1">
                <a:latin typeface="宋体" panose="02010600030101010101" pitchFamily="2" charset="-122"/>
              </a:rPr>
              <a:t>∣x∈DataObject</a:t>
            </a:r>
            <a:r>
              <a:rPr lang="en-US" altLang="zh-CN" sz="2800" b="1"/>
              <a:t>}</a:t>
            </a:r>
          </a:p>
          <a:p>
            <a:pPr algn="just">
              <a:spcBef>
                <a:spcPct val="50000"/>
              </a:spcBef>
            </a:pPr>
            <a:r>
              <a:rPr lang="en-US" altLang="zh-CN" sz="2800" b="1"/>
              <a:t>R={VR}</a:t>
            </a:r>
          </a:p>
          <a:p>
            <a:pPr>
              <a:spcBef>
                <a:spcPct val="50000"/>
              </a:spcBef>
            </a:pPr>
            <a:r>
              <a:rPr lang="en-US" altLang="zh-CN" sz="2800" b="1"/>
              <a:t>    VR={</a:t>
            </a:r>
            <a:r>
              <a:rPr lang="en-US" altLang="zh-CN" sz="2800" b="1">
                <a:latin typeface="宋体" panose="02010600030101010101" pitchFamily="2" charset="-122"/>
              </a:rPr>
              <a:t>&lt;x</a:t>
            </a:r>
            <a:r>
              <a:rPr lang="zh-CN" altLang="en-US" sz="2800" b="1">
                <a:latin typeface="宋体" panose="02010600030101010101" pitchFamily="2" charset="-122"/>
              </a:rPr>
              <a:t>，</a:t>
            </a:r>
            <a:r>
              <a:rPr lang="en-US" altLang="zh-CN" sz="2800" b="1">
                <a:latin typeface="宋体" panose="02010600030101010101" pitchFamily="2" charset="-122"/>
              </a:rPr>
              <a:t>y&gt;∣P</a:t>
            </a:r>
            <a:r>
              <a:rPr lang="zh-CN" altLang="en-US" sz="2800" b="1">
                <a:latin typeface="宋体" panose="02010600030101010101" pitchFamily="2" charset="-122"/>
              </a:rPr>
              <a:t>（</a:t>
            </a:r>
            <a:r>
              <a:rPr lang="en-US" altLang="zh-CN" sz="2800" b="1">
                <a:latin typeface="宋体" panose="02010600030101010101" pitchFamily="2" charset="-122"/>
              </a:rPr>
              <a:t>x</a:t>
            </a:r>
            <a:r>
              <a:rPr lang="zh-CN" altLang="en-US" sz="2800" b="1">
                <a:latin typeface="宋体" panose="02010600030101010101" pitchFamily="2" charset="-122"/>
              </a:rPr>
              <a:t>，</a:t>
            </a:r>
            <a:r>
              <a:rPr lang="en-US" altLang="zh-CN" sz="2800" b="1">
                <a:latin typeface="宋体" panose="02010600030101010101" pitchFamily="2" charset="-122"/>
              </a:rPr>
              <a:t>y</a:t>
            </a:r>
            <a:r>
              <a:rPr lang="zh-CN" altLang="en-US" sz="2800" b="1">
                <a:latin typeface="宋体" panose="02010600030101010101" pitchFamily="2" charset="-122"/>
              </a:rPr>
              <a:t>）∧（</a:t>
            </a:r>
            <a:r>
              <a:rPr lang="en-US" altLang="zh-CN" sz="2800" b="1">
                <a:latin typeface="宋体" panose="02010600030101010101" pitchFamily="2" charset="-122"/>
              </a:rPr>
              <a:t>x</a:t>
            </a:r>
            <a:r>
              <a:rPr lang="zh-CN" altLang="en-US" sz="2800" b="1">
                <a:latin typeface="宋体" panose="02010600030101010101" pitchFamily="2" charset="-122"/>
              </a:rPr>
              <a:t>，</a:t>
            </a:r>
            <a:r>
              <a:rPr lang="en-US" altLang="zh-CN" sz="2800" b="1">
                <a:latin typeface="宋体" panose="02010600030101010101" pitchFamily="2" charset="-122"/>
              </a:rPr>
              <a:t>y∈V</a:t>
            </a:r>
            <a:r>
              <a:rPr lang="zh-CN" altLang="en-US" sz="2800" b="1">
                <a:latin typeface="宋体" panose="02010600030101010101" pitchFamily="2" charset="-122"/>
              </a:rPr>
              <a:t>）</a:t>
            </a:r>
            <a:r>
              <a:rPr lang="en-US" altLang="zh-CN" sz="2800" b="1"/>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5B7AA721-DBB6-463E-8D22-720B4B6853E8}"/>
              </a:ext>
            </a:extLst>
          </p:cNvPr>
          <p:cNvSpPr txBox="1">
            <a:spLocks noChangeArrowheads="1"/>
          </p:cNvSpPr>
          <p:nvPr/>
        </p:nvSpPr>
        <p:spPr bwMode="auto">
          <a:xfrm>
            <a:off x="2133600" y="9906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采用邻接矩阵存储法表示图，很便于实现图的一些基本操作，如 </a:t>
            </a:r>
            <a:r>
              <a:rPr lang="en-US" altLang="zh-CN" sz="2800" b="1">
                <a:latin typeface="宋体" panose="02010600030101010101" pitchFamily="2" charset="-122"/>
              </a:rPr>
              <a:t>FirstAdjVertex</a:t>
            </a:r>
            <a:r>
              <a:rPr lang="zh-CN" altLang="en-US" sz="2800" b="1">
                <a:latin typeface="宋体" panose="02010600030101010101" pitchFamily="2" charset="-122"/>
              </a:rPr>
              <a:t>（</a:t>
            </a:r>
            <a:r>
              <a:rPr lang="en-US" altLang="zh-CN" sz="2800" b="1">
                <a:latin typeface="宋体" panose="02010600030101010101" pitchFamily="2" charset="-122"/>
              </a:rPr>
              <a:t>G</a:t>
            </a:r>
            <a:r>
              <a:rPr lang="zh-CN" altLang="en-US" sz="2800" b="1">
                <a:latin typeface="宋体" panose="02010600030101010101" pitchFamily="2" charset="-122"/>
              </a:rPr>
              <a:t>，</a:t>
            </a:r>
            <a:r>
              <a:rPr lang="en-US" altLang="zh-CN" sz="2800" b="1">
                <a:latin typeface="宋体" panose="02010600030101010101" pitchFamily="2" charset="-122"/>
              </a:rPr>
              <a:t>v</a:t>
            </a:r>
            <a:r>
              <a:rPr lang="zh-CN" altLang="en-US" sz="2800" b="1">
                <a:latin typeface="宋体" panose="02010600030101010101" pitchFamily="2" charset="-122"/>
              </a:rPr>
              <a:t>）：</a:t>
            </a:r>
            <a:endParaRPr lang="zh-CN" altLang="en-US" sz="2800" b="1"/>
          </a:p>
        </p:txBody>
      </p:sp>
      <p:sp>
        <p:nvSpPr>
          <p:cNvPr id="32771" name="Text Box 3">
            <a:extLst>
              <a:ext uri="{FF2B5EF4-FFF2-40B4-BE49-F238E27FC236}">
                <a16:creationId xmlns:a16="http://schemas.microsoft.com/office/drawing/2014/main" id="{B09D98A0-6896-472D-BF0A-452C0D14EB0A}"/>
              </a:ext>
            </a:extLst>
          </p:cNvPr>
          <p:cNvSpPr txBox="1">
            <a:spLocks noChangeArrowheads="1"/>
          </p:cNvSpPr>
          <p:nvPr/>
        </p:nvSpPr>
        <p:spPr bwMode="auto">
          <a:xfrm>
            <a:off x="2133600" y="1981201"/>
            <a:ext cx="822960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1</a:t>
            </a:r>
            <a:r>
              <a:rPr lang="zh-CN" altLang="en-US" sz="2800" b="1"/>
              <a:t>）</a:t>
            </a:r>
            <a:r>
              <a:rPr lang="zh-CN" altLang="en-US" sz="2800" b="1">
                <a:latin typeface="宋体" panose="02010600030101010101" pitchFamily="2" charset="-122"/>
              </a:rPr>
              <a:t>首先，由</a:t>
            </a:r>
            <a:r>
              <a:rPr lang="en-US" altLang="zh-CN" sz="2800" b="1">
                <a:latin typeface="宋体" panose="02010600030101010101" pitchFamily="2" charset="-122"/>
              </a:rPr>
              <a:t>LocateVertex</a:t>
            </a:r>
            <a:r>
              <a:rPr lang="zh-CN" altLang="en-US" sz="2800" b="1">
                <a:latin typeface="宋体" panose="02010600030101010101" pitchFamily="2" charset="-122"/>
              </a:rPr>
              <a:t>（</a:t>
            </a:r>
            <a:r>
              <a:rPr lang="en-US" altLang="zh-CN" sz="2800" b="1">
                <a:latin typeface="宋体" panose="02010600030101010101" pitchFamily="2" charset="-122"/>
              </a:rPr>
              <a:t>G</a:t>
            </a:r>
            <a:r>
              <a:rPr lang="zh-CN" altLang="en-US" sz="2800" b="1">
                <a:latin typeface="宋体" panose="02010600030101010101" pitchFamily="2" charset="-122"/>
              </a:rPr>
              <a:t>，</a:t>
            </a:r>
            <a:r>
              <a:rPr lang="en-US" altLang="zh-CN" sz="2800" b="1">
                <a:latin typeface="宋体" panose="02010600030101010101" pitchFamily="2" charset="-122"/>
              </a:rPr>
              <a:t>v</a:t>
            </a:r>
            <a:r>
              <a:rPr lang="zh-CN" altLang="en-US" sz="2800" b="1">
                <a:latin typeface="宋体" panose="02010600030101010101" pitchFamily="2" charset="-122"/>
              </a:rPr>
              <a:t>）找到</a:t>
            </a:r>
            <a:r>
              <a:rPr lang="en-US" altLang="zh-CN" sz="2800" b="1">
                <a:latin typeface="宋体" panose="02010600030101010101" pitchFamily="2" charset="-122"/>
              </a:rPr>
              <a:t>v</a:t>
            </a:r>
            <a:r>
              <a:rPr lang="zh-CN" altLang="en-US" sz="2800" b="1">
                <a:latin typeface="宋体" panose="02010600030101010101" pitchFamily="2" charset="-122"/>
              </a:rPr>
              <a:t>在图中的位置，即</a:t>
            </a:r>
            <a:r>
              <a:rPr lang="en-US" altLang="zh-CN" sz="2800" b="1">
                <a:latin typeface="宋体" panose="02010600030101010101" pitchFamily="2" charset="-122"/>
              </a:rPr>
              <a:t>v</a:t>
            </a:r>
            <a:r>
              <a:rPr lang="zh-CN" altLang="en-US" sz="2800" b="1">
                <a:latin typeface="宋体" panose="02010600030101010101" pitchFamily="2" charset="-122"/>
              </a:rPr>
              <a:t>在一维数组</a:t>
            </a:r>
            <a:r>
              <a:rPr lang="en-US" altLang="zh-CN" sz="2800" b="1">
                <a:latin typeface="宋体" panose="02010600030101010101" pitchFamily="2" charset="-122"/>
              </a:rPr>
              <a:t>vexs</a:t>
            </a:r>
            <a:r>
              <a:rPr lang="zh-CN" altLang="en-US" sz="2800" b="1">
                <a:latin typeface="宋体" panose="02010600030101010101" pitchFamily="2" charset="-122"/>
              </a:rPr>
              <a:t>中的序号</a:t>
            </a:r>
            <a:r>
              <a:rPr lang="en-US" altLang="zh-CN" sz="2800" b="1">
                <a:latin typeface="宋体" panose="02010600030101010101" pitchFamily="2" charset="-122"/>
              </a:rPr>
              <a:t>i</a:t>
            </a:r>
            <a:r>
              <a:rPr lang="zh-CN" altLang="en-US" sz="2800" b="1">
                <a:latin typeface="宋体" panose="02010600030101010101" pitchFamily="2" charset="-122"/>
              </a:rPr>
              <a:t>。</a:t>
            </a:r>
            <a:r>
              <a:rPr lang="zh-CN" altLang="en-US" sz="2800" b="1"/>
              <a:t> </a:t>
            </a:r>
          </a:p>
          <a:p>
            <a:pPr>
              <a:spcBef>
                <a:spcPct val="50000"/>
              </a:spcBef>
            </a:pPr>
            <a:r>
              <a:rPr lang="zh-CN" altLang="en-US" sz="2800" b="1"/>
              <a:t>（</a:t>
            </a:r>
            <a:r>
              <a:rPr lang="en-US" altLang="zh-CN" sz="2800" b="1"/>
              <a:t>2</a:t>
            </a:r>
            <a:r>
              <a:rPr lang="zh-CN" altLang="en-US" sz="2800" b="1"/>
              <a:t>）</a:t>
            </a:r>
            <a:r>
              <a:rPr lang="zh-CN" altLang="en-US" sz="2800" b="1">
                <a:latin typeface="宋体" panose="02010600030101010101" pitchFamily="2" charset="-122"/>
              </a:rPr>
              <a:t>二维数组</a:t>
            </a:r>
            <a:r>
              <a:rPr lang="en-US" altLang="zh-CN" sz="2800" b="1">
                <a:latin typeface="宋体" panose="02010600030101010101" pitchFamily="2" charset="-122"/>
              </a:rPr>
              <a:t>arcs</a:t>
            </a:r>
            <a:r>
              <a:rPr lang="zh-CN" altLang="en-US" sz="2800" b="1">
                <a:latin typeface="宋体" panose="02010600030101010101" pitchFamily="2" charset="-122"/>
              </a:rPr>
              <a:t>中第</a:t>
            </a:r>
            <a:r>
              <a:rPr lang="en-US" altLang="zh-CN" sz="2800" b="1">
                <a:latin typeface="宋体" panose="02010600030101010101" pitchFamily="2" charset="-122"/>
              </a:rPr>
              <a:t>i</a:t>
            </a:r>
            <a:r>
              <a:rPr lang="zh-CN" altLang="en-US" sz="2800" b="1">
                <a:latin typeface="宋体" panose="02010600030101010101" pitchFamily="2" charset="-122"/>
              </a:rPr>
              <a:t>行上第一个</a:t>
            </a:r>
            <a:r>
              <a:rPr lang="en-US" altLang="zh-CN" sz="2800" b="1">
                <a:latin typeface="宋体" panose="02010600030101010101" pitchFamily="2" charset="-122"/>
              </a:rPr>
              <a:t>adj</a:t>
            </a:r>
            <a:r>
              <a:rPr lang="zh-CN" altLang="en-US" sz="2800" b="1">
                <a:latin typeface="宋体" panose="02010600030101010101" pitchFamily="2" charset="-122"/>
              </a:rPr>
              <a:t>域非零的分量所在的列号</a:t>
            </a:r>
            <a:r>
              <a:rPr lang="en-US" altLang="zh-CN" sz="2800" b="1">
                <a:latin typeface="宋体" panose="02010600030101010101" pitchFamily="2" charset="-122"/>
              </a:rPr>
              <a:t>j</a:t>
            </a:r>
            <a:r>
              <a:rPr lang="zh-CN" altLang="en-US" sz="2800" b="1">
                <a:latin typeface="宋体" panose="02010600030101010101" pitchFamily="2" charset="-122"/>
              </a:rPr>
              <a:t>，便是</a:t>
            </a:r>
            <a:r>
              <a:rPr lang="en-US" altLang="zh-CN" sz="2800" b="1">
                <a:latin typeface="宋体" panose="02010600030101010101" pitchFamily="2" charset="-122"/>
              </a:rPr>
              <a:t>v</a:t>
            </a:r>
            <a:r>
              <a:rPr lang="zh-CN" altLang="en-US" sz="2800" b="1">
                <a:latin typeface="宋体" panose="02010600030101010101" pitchFamily="2" charset="-122"/>
              </a:rPr>
              <a:t>的第一个邻接点在图</a:t>
            </a:r>
            <a:r>
              <a:rPr lang="en-US" altLang="zh-CN" sz="2800" b="1">
                <a:latin typeface="宋体" panose="02010600030101010101" pitchFamily="2" charset="-122"/>
              </a:rPr>
              <a:t>G</a:t>
            </a:r>
            <a:r>
              <a:rPr lang="zh-CN" altLang="en-US" sz="2800" b="1">
                <a:latin typeface="宋体" panose="02010600030101010101" pitchFamily="2" charset="-122"/>
              </a:rPr>
              <a:t>中的位置。</a:t>
            </a:r>
            <a:r>
              <a:rPr lang="zh-CN" altLang="en-US" sz="2800" b="1"/>
              <a:t> </a:t>
            </a:r>
          </a:p>
          <a:p>
            <a:pPr>
              <a:spcBef>
                <a:spcPct val="50000"/>
              </a:spcBef>
            </a:pPr>
            <a:r>
              <a:rPr lang="zh-CN" altLang="en-US" sz="2800" b="1"/>
              <a:t>（</a:t>
            </a:r>
            <a:r>
              <a:rPr lang="en-US" altLang="zh-CN" sz="2800" b="1"/>
              <a:t>3</a:t>
            </a:r>
            <a:r>
              <a:rPr lang="zh-CN" altLang="en-US" sz="2800" b="1"/>
              <a:t>）</a:t>
            </a:r>
            <a:r>
              <a:rPr lang="zh-CN" altLang="en-US" sz="2800" b="1">
                <a:latin typeface="宋体" panose="02010600030101010101" pitchFamily="2" charset="-122"/>
              </a:rPr>
              <a:t>取出一维数组</a:t>
            </a:r>
            <a:r>
              <a:rPr lang="en-US" altLang="zh-CN" sz="2800" b="1">
                <a:latin typeface="宋体" panose="02010600030101010101" pitchFamily="2" charset="-122"/>
              </a:rPr>
              <a:t>vexs[j]</a:t>
            </a:r>
            <a:r>
              <a:rPr lang="zh-CN" altLang="en-US" sz="2800" b="1">
                <a:latin typeface="宋体" panose="02010600030101010101" pitchFamily="2" charset="-122"/>
              </a:rPr>
              <a:t>中的数据信息，即与顶点</a:t>
            </a:r>
            <a:r>
              <a:rPr lang="en-US" altLang="zh-CN" sz="2800" b="1">
                <a:latin typeface="宋体" panose="02010600030101010101" pitchFamily="2" charset="-122"/>
              </a:rPr>
              <a:t>v</a:t>
            </a:r>
            <a:r>
              <a:rPr lang="zh-CN" altLang="en-US" sz="2800" b="1">
                <a:latin typeface="宋体" panose="02010600030101010101" pitchFamily="2" charset="-122"/>
              </a:rPr>
              <a:t>邻接的第一个邻接点的信息。</a:t>
            </a:r>
            <a:r>
              <a:rPr lang="zh-CN" altLang="en-US" sz="2800" b="1"/>
              <a:t> </a:t>
            </a:r>
          </a:p>
        </p:txBody>
      </p:sp>
      <p:sp>
        <p:nvSpPr>
          <p:cNvPr id="32772" name="Text Box 4">
            <a:extLst>
              <a:ext uri="{FF2B5EF4-FFF2-40B4-BE49-F238E27FC236}">
                <a16:creationId xmlns:a16="http://schemas.microsoft.com/office/drawing/2014/main" id="{49A3DE31-9460-4415-A7AC-3F9AE1D455E9}"/>
              </a:ext>
            </a:extLst>
          </p:cNvPr>
          <p:cNvSpPr txBox="1">
            <a:spLocks noChangeArrowheads="1"/>
          </p:cNvSpPr>
          <p:nvPr/>
        </p:nvSpPr>
        <p:spPr bwMode="auto">
          <a:xfrm>
            <a:off x="2209800" y="55626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注意</a:t>
            </a:r>
            <a:r>
              <a:rPr lang="zh-CN" altLang="en-US" sz="2800" b="1"/>
              <a:t>：稀疏图不适于用邻接矩阵来存储，因为这样会造成存储空间的浪费。</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E96559F7-50B9-48C0-915D-2E3682AE3B4E}"/>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用邻接矩阵法创建有向网的算法如下：</a:t>
            </a:r>
          </a:p>
        </p:txBody>
      </p:sp>
      <p:sp>
        <p:nvSpPr>
          <p:cNvPr id="33795" name="Text Box 3">
            <a:extLst>
              <a:ext uri="{FF2B5EF4-FFF2-40B4-BE49-F238E27FC236}">
                <a16:creationId xmlns:a16="http://schemas.microsoft.com/office/drawing/2014/main" id="{06D9E68F-4DF4-4A57-92FE-C770FB2C60C1}"/>
              </a:ext>
            </a:extLst>
          </p:cNvPr>
          <p:cNvSpPr txBox="1">
            <a:spLocks noChangeArrowheads="1"/>
          </p:cNvSpPr>
          <p:nvPr/>
        </p:nvSpPr>
        <p:spPr bwMode="auto">
          <a:xfrm>
            <a:off x="2209800" y="1828801"/>
            <a:ext cx="81534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int LocateVertex(AdjMatrix * G, VertexData v)/*</a:t>
            </a:r>
            <a:r>
              <a:rPr lang="zh-CN" altLang="en-US" sz="2000" b="1"/>
              <a:t>求顶点位置函数*</a:t>
            </a:r>
            <a:r>
              <a:rPr lang="en-US" altLang="zh-CN" sz="2000" b="1"/>
              <a:t>/</a:t>
            </a:r>
          </a:p>
          <a:p>
            <a:pPr algn="just">
              <a:spcBef>
                <a:spcPct val="50000"/>
              </a:spcBef>
            </a:pPr>
            <a:r>
              <a:rPr lang="en-US" altLang="zh-CN" sz="2000" b="1"/>
              <a:t>   { int j=Error,k;</a:t>
            </a:r>
          </a:p>
          <a:p>
            <a:pPr algn="just">
              <a:spcBef>
                <a:spcPct val="50000"/>
              </a:spcBef>
            </a:pPr>
            <a:r>
              <a:rPr lang="en-US" altLang="zh-CN" sz="2000" b="1"/>
              <a:t>     for(k=0;k&lt;G-&gt;vexnum;k++)</a:t>
            </a:r>
          </a:p>
          <a:p>
            <a:pPr algn="just">
              <a:spcBef>
                <a:spcPct val="50000"/>
              </a:spcBef>
            </a:pPr>
            <a:r>
              <a:rPr lang="en-US" altLang="zh-CN" sz="2000" b="1"/>
              <a:t>	  if(G-&gt;vexs[k]==v)</a:t>
            </a:r>
          </a:p>
          <a:p>
            <a:pPr algn="just">
              <a:spcBef>
                <a:spcPct val="50000"/>
              </a:spcBef>
            </a:pPr>
            <a:r>
              <a:rPr lang="en-US" altLang="zh-CN" sz="2000" b="1"/>
              <a:t>	   { j=k; break; }</a:t>
            </a:r>
          </a:p>
          <a:p>
            <a:pPr algn="just">
              <a:spcBef>
                <a:spcPct val="50000"/>
              </a:spcBef>
            </a:pPr>
            <a:r>
              <a:rPr lang="en-US" altLang="zh-CN" sz="2000" b="1"/>
              <a:t>     return(j);</a:t>
            </a:r>
          </a:p>
          <a:p>
            <a:pPr>
              <a:spcBef>
                <a:spcPct val="50000"/>
              </a:spcBef>
            </a:pPr>
            <a:r>
              <a:rPr lang="en-US" altLang="zh-CN" sz="2000" b="1"/>
              <a:t>        }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47C3AA10-990D-4DF0-88D8-7CEA2CDAC87D}"/>
              </a:ext>
            </a:extLst>
          </p:cNvPr>
          <p:cNvSpPr txBox="1">
            <a:spLocks noChangeArrowheads="1"/>
          </p:cNvSpPr>
          <p:nvPr/>
        </p:nvSpPr>
        <p:spPr bwMode="auto">
          <a:xfrm>
            <a:off x="2057400" y="990601"/>
            <a:ext cx="83058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int CreateDN(AdjMatrix *G)  /*</a:t>
            </a:r>
            <a:r>
              <a:rPr lang="zh-CN" altLang="en-US" sz="2000" b="1"/>
              <a:t>创建一个有向网*</a:t>
            </a:r>
            <a:r>
              <a:rPr lang="en-US" altLang="zh-CN" sz="2000" b="1"/>
              <a:t>/</a:t>
            </a:r>
          </a:p>
          <a:p>
            <a:pPr algn="just">
              <a:spcBef>
                <a:spcPct val="50000"/>
              </a:spcBef>
            </a:pPr>
            <a:r>
              <a:rPr lang="en-US" altLang="zh-CN" sz="2000" b="1"/>
              <a:t>  { int i,j,k,weight; VertexData v1,v2;</a:t>
            </a:r>
          </a:p>
          <a:p>
            <a:pPr algn="just">
              <a:spcBef>
                <a:spcPct val="50000"/>
              </a:spcBef>
            </a:pPr>
            <a:r>
              <a:rPr lang="en-US" altLang="zh-CN" sz="2000" b="1"/>
              <a:t>     scanf("%d,%d",&amp;G-&gt;arcnum,&amp;G-&gt;vexnum); </a:t>
            </a:r>
          </a:p>
          <a:p>
            <a:pPr algn="just">
              <a:spcBef>
                <a:spcPct val="50000"/>
              </a:spcBef>
            </a:pPr>
            <a:r>
              <a:rPr lang="en-US" altLang="zh-CN" sz="2000" b="1"/>
              <a:t>      /*</a:t>
            </a:r>
            <a:r>
              <a:rPr lang="zh-CN" altLang="en-US" sz="2000" b="1"/>
              <a:t>输入图的顶点数和弧数*</a:t>
            </a:r>
            <a:r>
              <a:rPr lang="en-US" altLang="zh-CN" sz="2000" b="1"/>
              <a:t>/</a:t>
            </a:r>
          </a:p>
          <a:p>
            <a:pPr algn="just">
              <a:spcBef>
                <a:spcPct val="50000"/>
              </a:spcBef>
            </a:pPr>
            <a:r>
              <a:rPr lang="en-US" altLang="zh-CN" sz="2000" b="1"/>
              <a:t>     for(i=0;i&lt;G-&gt;vexnum;i++)</a:t>
            </a:r>
          </a:p>
          <a:p>
            <a:pPr algn="just">
              <a:spcBef>
                <a:spcPct val="50000"/>
              </a:spcBef>
            </a:pPr>
            <a:r>
              <a:rPr lang="en-US" altLang="zh-CN" sz="2000" b="1"/>
              <a:t>       for(j=0;j&lt;G-&gt;vexnum;j++)</a:t>
            </a:r>
          </a:p>
          <a:p>
            <a:pPr algn="just">
              <a:spcBef>
                <a:spcPct val="50000"/>
              </a:spcBef>
            </a:pPr>
            <a:r>
              <a:rPr lang="en-US" altLang="zh-CN" sz="2000" b="1"/>
              <a:t>	       G-&gt;arcs[i][j].adj=INFINITY;</a:t>
            </a:r>
          </a:p>
          <a:p>
            <a:pPr algn="just">
              <a:spcBef>
                <a:spcPct val="50000"/>
              </a:spcBef>
            </a:pPr>
            <a:r>
              <a:rPr lang="en-US" altLang="zh-CN" sz="2000" b="1"/>
              <a:t>     for(i=0;i&lt;G-&gt;vexnum;i++)</a:t>
            </a:r>
          </a:p>
          <a:p>
            <a:pPr algn="just">
              <a:spcBef>
                <a:spcPct val="50000"/>
              </a:spcBef>
            </a:pPr>
            <a:r>
              <a:rPr lang="en-US" altLang="zh-CN" sz="2000" b="1"/>
              <a:t>        scanf("%c",&amp;G-&gt;vexs[i]);  /* </a:t>
            </a:r>
            <a:r>
              <a:rPr lang="zh-CN" altLang="en-US" sz="2000" b="1"/>
              <a:t>输入图的顶点*</a:t>
            </a:r>
            <a:r>
              <a:rPr lang="en-US" altLang="zh-CN" sz="2000" b="1"/>
              <a:t>/</a:t>
            </a:r>
          </a:p>
          <a:p>
            <a:pPr algn="just">
              <a:spcBef>
                <a:spcPct val="50000"/>
              </a:spcBef>
            </a:pPr>
            <a:r>
              <a:rPr lang="en-US" altLang="zh-CN" sz="2000" b="1"/>
              <a:t>     for(k=0;k&lt;G-&gt;arcnum;k++)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FFEB98A6-C7F9-4BB6-A3F5-902009D72116}"/>
              </a:ext>
            </a:extLst>
          </p:cNvPr>
          <p:cNvSpPr txBox="1">
            <a:spLocks noChangeArrowheads="1"/>
          </p:cNvSpPr>
          <p:nvPr/>
        </p:nvSpPr>
        <p:spPr bwMode="auto">
          <a:xfrm>
            <a:off x="2133600" y="914401"/>
            <a:ext cx="81534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 scanf("%c,%c,%d",&amp;v1,&amp;v2,&amp;weight);</a:t>
            </a:r>
          </a:p>
          <a:p>
            <a:pPr algn="just">
              <a:spcBef>
                <a:spcPct val="50000"/>
              </a:spcBef>
            </a:pPr>
            <a:r>
              <a:rPr lang="en-US" altLang="zh-CN" sz="2000" b="1"/>
              <a:t>  /*</a:t>
            </a:r>
            <a:r>
              <a:rPr lang="zh-CN" altLang="en-US" sz="2000" b="1"/>
              <a:t>输入一条弧的两个顶点及权值*</a:t>
            </a:r>
            <a:r>
              <a:rPr lang="en-US" altLang="zh-CN" sz="2000" b="1"/>
              <a:t>/</a:t>
            </a:r>
          </a:p>
          <a:p>
            <a:pPr algn="just">
              <a:spcBef>
                <a:spcPct val="50000"/>
              </a:spcBef>
            </a:pPr>
            <a:r>
              <a:rPr lang="en-US" altLang="zh-CN" sz="2000" b="1"/>
              <a:t>	     i=LocateVex_M(G,v1);</a:t>
            </a:r>
          </a:p>
          <a:p>
            <a:pPr algn="just">
              <a:spcBef>
                <a:spcPct val="50000"/>
              </a:spcBef>
            </a:pPr>
            <a:r>
              <a:rPr lang="en-US" altLang="zh-CN" sz="2000" b="1"/>
              <a:t>	     j=LocateVex_M(G,v2); </a:t>
            </a:r>
          </a:p>
          <a:p>
            <a:pPr algn="just">
              <a:spcBef>
                <a:spcPct val="50000"/>
              </a:spcBef>
            </a:pPr>
            <a:r>
              <a:rPr lang="en-US" altLang="zh-CN" sz="2000" b="1"/>
              <a:t>	     G-&gt;arcs[i][j].adj=weight;  /*</a:t>
            </a:r>
            <a:r>
              <a:rPr lang="zh-CN" altLang="en-US" sz="2000" b="1"/>
              <a:t>建立弧*</a:t>
            </a:r>
            <a:r>
              <a:rPr lang="en-US" altLang="zh-CN" sz="2000" b="1"/>
              <a:t>/</a:t>
            </a:r>
          </a:p>
          <a:p>
            <a:pPr algn="just">
              <a:spcBef>
                <a:spcPct val="50000"/>
              </a:spcBef>
            </a:pPr>
            <a:r>
              <a:rPr lang="en-US" altLang="zh-CN" sz="2000" b="1"/>
              <a:t>	   } </a:t>
            </a:r>
          </a:p>
          <a:p>
            <a:pPr algn="just">
              <a:spcBef>
                <a:spcPct val="50000"/>
              </a:spcBef>
            </a:pPr>
            <a:r>
              <a:rPr lang="en-US" altLang="zh-CN" sz="2000" b="1"/>
              <a:t>     return(Ok);} </a:t>
            </a:r>
            <a:endParaRPr lang="en-US" altLang="zh-CN" sz="2000"/>
          </a:p>
        </p:txBody>
      </p:sp>
      <p:sp>
        <p:nvSpPr>
          <p:cNvPr id="35843" name="Text Box 3">
            <a:extLst>
              <a:ext uri="{FF2B5EF4-FFF2-40B4-BE49-F238E27FC236}">
                <a16:creationId xmlns:a16="http://schemas.microsoft.com/office/drawing/2014/main" id="{F984EE59-B146-42BF-A905-EB6CB7B345A1}"/>
              </a:ext>
            </a:extLst>
          </p:cNvPr>
          <p:cNvSpPr txBox="1">
            <a:spLocks noChangeArrowheads="1"/>
          </p:cNvSpPr>
          <p:nvPr/>
        </p:nvSpPr>
        <p:spPr bwMode="auto">
          <a:xfrm>
            <a:off x="2063751" y="4005264"/>
            <a:ext cx="820896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latin typeface="宋体" panose="02010600030101010101" pitchFamily="2" charset="-122"/>
              </a:rPr>
              <a:t>分析</a:t>
            </a:r>
            <a:r>
              <a:rPr lang="zh-CN" altLang="en-US" sz="2800" b="1">
                <a:latin typeface="宋体" panose="02010600030101010101" pitchFamily="2" charset="-122"/>
              </a:rPr>
              <a:t>：该算法的时间复杂度为</a:t>
            </a:r>
            <a:r>
              <a:rPr lang="en-US" altLang="zh-CN" sz="2800" b="1">
                <a:latin typeface="宋体" panose="02010600030101010101" pitchFamily="2" charset="-122"/>
              </a:rPr>
              <a:t>O</a:t>
            </a:r>
            <a:r>
              <a:rPr lang="zh-CN" altLang="en-US" sz="2800" b="1">
                <a:latin typeface="宋体" panose="02010600030101010101" pitchFamily="2" charset="-122"/>
              </a:rPr>
              <a:t>（</a:t>
            </a:r>
            <a:r>
              <a:rPr lang="en-US" altLang="zh-CN" sz="2800" b="1">
                <a:latin typeface="宋体" panose="02010600030101010101" pitchFamily="2" charset="-122"/>
              </a:rPr>
              <a:t>n</a:t>
            </a:r>
            <a:r>
              <a:rPr lang="en-US" altLang="zh-CN" sz="2800" b="1" baseline="30000">
                <a:latin typeface="宋体" panose="02010600030101010101" pitchFamily="2" charset="-122"/>
              </a:rPr>
              <a:t>2</a:t>
            </a:r>
            <a:r>
              <a:rPr lang="en-US" altLang="zh-CN" sz="2800" b="1">
                <a:latin typeface="宋体" panose="02010600030101010101" pitchFamily="2" charset="-122"/>
              </a:rPr>
              <a:t>+e×n</a:t>
            </a:r>
            <a:r>
              <a:rPr lang="zh-CN" altLang="en-US" sz="2800" b="1">
                <a:latin typeface="宋体" panose="02010600030101010101" pitchFamily="2" charset="-122"/>
              </a:rPr>
              <a:t>），其中  </a:t>
            </a:r>
            <a:r>
              <a:rPr lang="en-US" altLang="zh-CN" sz="2800" b="1">
                <a:latin typeface="宋体" panose="02010600030101010101" pitchFamily="2" charset="-122"/>
              </a:rPr>
              <a:t>O</a:t>
            </a:r>
            <a:r>
              <a:rPr lang="zh-CN" altLang="en-US" sz="2800" b="1">
                <a:latin typeface="宋体" panose="02010600030101010101" pitchFamily="2" charset="-122"/>
              </a:rPr>
              <a:t>（</a:t>
            </a:r>
            <a:r>
              <a:rPr lang="en-US" altLang="zh-CN" sz="2800" b="1">
                <a:latin typeface="宋体" panose="02010600030101010101" pitchFamily="2" charset="-122"/>
              </a:rPr>
              <a:t>n</a:t>
            </a:r>
            <a:r>
              <a:rPr lang="en-US" altLang="zh-CN" sz="2800" b="1" baseline="30000">
                <a:latin typeface="宋体" panose="02010600030101010101" pitchFamily="2" charset="-122"/>
              </a:rPr>
              <a:t>2</a:t>
            </a:r>
            <a:r>
              <a:rPr lang="zh-CN" altLang="en-US" sz="2800" b="1">
                <a:latin typeface="宋体" panose="02010600030101010101" pitchFamily="2" charset="-122"/>
              </a:rPr>
              <a:t>）时间耗费在对二维数组</a:t>
            </a:r>
            <a:r>
              <a:rPr lang="en-US" altLang="zh-CN" sz="2800" b="1">
                <a:latin typeface="宋体" panose="02010600030101010101" pitchFamily="2" charset="-122"/>
              </a:rPr>
              <a:t>arcs</a:t>
            </a:r>
            <a:r>
              <a:rPr lang="zh-CN" altLang="en-US" sz="2800" b="1">
                <a:latin typeface="宋体" panose="02010600030101010101" pitchFamily="2" charset="-122"/>
              </a:rPr>
              <a:t>的每个分量的</a:t>
            </a:r>
            <a:r>
              <a:rPr lang="en-US" altLang="zh-CN" sz="2800" b="1">
                <a:latin typeface="宋体" panose="02010600030101010101" pitchFamily="2" charset="-122"/>
              </a:rPr>
              <a:t>arj</a:t>
            </a:r>
            <a:r>
              <a:rPr lang="zh-CN" altLang="en-US" sz="2800" b="1">
                <a:latin typeface="宋体" panose="02010600030101010101" pitchFamily="2" charset="-122"/>
              </a:rPr>
              <a:t>域初始化赋值上。</a:t>
            </a:r>
            <a:r>
              <a:rPr lang="en-US" altLang="zh-CN" sz="2800" b="1">
                <a:latin typeface="宋体" panose="02010600030101010101" pitchFamily="2" charset="-122"/>
              </a:rPr>
              <a:t>O</a:t>
            </a:r>
            <a:r>
              <a:rPr lang="zh-CN" altLang="en-US" sz="2800" b="1">
                <a:latin typeface="宋体" panose="02010600030101010101" pitchFamily="2" charset="-122"/>
              </a:rPr>
              <a:t>（</a:t>
            </a:r>
            <a:r>
              <a:rPr lang="en-US" altLang="zh-CN" sz="2800" b="1">
                <a:latin typeface="宋体" panose="02010600030101010101" pitchFamily="2" charset="-122"/>
              </a:rPr>
              <a:t>e×n</a:t>
            </a:r>
            <a:r>
              <a:rPr lang="zh-CN" altLang="en-US" sz="2800" b="1">
                <a:latin typeface="宋体" panose="02010600030101010101" pitchFamily="2" charset="-122"/>
              </a:rPr>
              <a:t>）的时间耗费在有向网中边权的赋值上。</a:t>
            </a:r>
            <a:r>
              <a:rPr lang="zh-CN" altLang="en-US" sz="2800" b="1"/>
              <a:t> </a:t>
            </a:r>
          </a:p>
        </p:txBody>
      </p:sp>
      <p:sp>
        <p:nvSpPr>
          <p:cNvPr id="35844" name="AutoShape 4">
            <a:hlinkClick r:id="rId2" action="ppaction://hlinksldjump" highlightClick="1"/>
            <a:extLst>
              <a:ext uri="{FF2B5EF4-FFF2-40B4-BE49-F238E27FC236}">
                <a16:creationId xmlns:a16="http://schemas.microsoft.com/office/drawing/2014/main" id="{038A2BDC-0867-4D39-B5DE-05359D62728F}"/>
              </a:ext>
            </a:extLst>
          </p:cNvPr>
          <p:cNvSpPr>
            <a:spLocks noChangeArrowheads="1"/>
          </p:cNvSpPr>
          <p:nvPr/>
        </p:nvSpPr>
        <p:spPr bwMode="auto">
          <a:xfrm>
            <a:off x="8616951" y="5661025"/>
            <a:ext cx="1368425"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返回本节目录</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CFB28B4C-118B-462C-AC6D-AD290DBA3BFC}"/>
              </a:ext>
            </a:extLst>
          </p:cNvPr>
          <p:cNvSpPr txBox="1">
            <a:spLocks noChangeArrowheads="1"/>
          </p:cNvSpPr>
          <p:nvPr/>
        </p:nvSpPr>
        <p:spPr bwMode="auto">
          <a:xfrm>
            <a:off x="2057400" y="9906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E9134B"/>
                </a:solidFill>
                <a:latin typeface="宋体" panose="02010600030101010101" pitchFamily="2" charset="-122"/>
              </a:rPr>
              <a:t>②</a:t>
            </a:r>
            <a:r>
              <a:rPr lang="zh-CN" altLang="en-US" sz="2800" b="1">
                <a:solidFill>
                  <a:srgbClr val="E9134B"/>
                </a:solidFill>
              </a:rPr>
              <a:t>邻接表表示法</a:t>
            </a:r>
          </a:p>
        </p:txBody>
      </p:sp>
      <p:sp>
        <p:nvSpPr>
          <p:cNvPr id="36867" name="Text Box 3">
            <a:extLst>
              <a:ext uri="{FF2B5EF4-FFF2-40B4-BE49-F238E27FC236}">
                <a16:creationId xmlns:a16="http://schemas.microsoft.com/office/drawing/2014/main" id="{AD1B63BD-15B0-403E-9AE6-D07C5A89CCFC}"/>
              </a:ext>
            </a:extLst>
          </p:cNvPr>
          <p:cNvSpPr txBox="1">
            <a:spLocks noChangeArrowheads="1"/>
          </p:cNvSpPr>
          <p:nvPr/>
        </p:nvSpPr>
        <p:spPr bwMode="auto">
          <a:xfrm>
            <a:off x="2133600" y="1600200"/>
            <a:ext cx="83058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latin typeface="宋体" panose="02010600030101010101" pitchFamily="2" charset="-122"/>
              </a:rPr>
              <a:t>邻接表（</a:t>
            </a:r>
            <a:r>
              <a:rPr lang="en-US" altLang="zh-CN" sz="2800" b="1"/>
              <a:t>Adjacency List</a:t>
            </a:r>
            <a:r>
              <a:rPr lang="zh-CN" altLang="en-US" sz="2800" b="1">
                <a:latin typeface="宋体" panose="02010600030101010101" pitchFamily="2" charset="-122"/>
              </a:rPr>
              <a:t>）表示法实际上是图的一种链式存储结构。</a:t>
            </a:r>
            <a:r>
              <a:rPr lang="zh-CN" altLang="en-US" sz="2800" b="1"/>
              <a:t> </a:t>
            </a:r>
            <a:r>
              <a:rPr lang="zh-CN" altLang="en-US" sz="2800" b="1">
                <a:solidFill>
                  <a:srgbClr val="168E27"/>
                </a:solidFill>
              </a:rPr>
              <a:t>它的基本思想是只存有关联的信息，对于图中存在的边信息则存储，而对于不相邻接的顶点则不保留信息</a:t>
            </a:r>
            <a:r>
              <a:rPr lang="zh-CN" altLang="en-US" sz="2800" b="1"/>
              <a:t>。在邻接表中，对图中的每个顶点建立一个带头结点的边链表，每个边链表的头结点又构成一个表头结点表。</a:t>
            </a:r>
          </a:p>
        </p:txBody>
      </p:sp>
      <p:sp>
        <p:nvSpPr>
          <p:cNvPr id="36868" name="Text Box 4">
            <a:extLst>
              <a:ext uri="{FF2B5EF4-FFF2-40B4-BE49-F238E27FC236}">
                <a16:creationId xmlns:a16="http://schemas.microsoft.com/office/drawing/2014/main" id="{0BE91013-5E93-47F4-A138-917BB98627DD}"/>
              </a:ext>
            </a:extLst>
          </p:cNvPr>
          <p:cNvSpPr txBox="1">
            <a:spLocks noChangeArrowheads="1"/>
          </p:cNvSpPr>
          <p:nvPr/>
        </p:nvSpPr>
        <p:spPr bwMode="auto">
          <a:xfrm>
            <a:off x="2209800" y="4876800"/>
            <a:ext cx="8229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t>这样，一个</a:t>
            </a:r>
            <a:r>
              <a:rPr lang="en-US" altLang="zh-CN" sz="2800" b="1"/>
              <a:t>n</a:t>
            </a:r>
            <a:r>
              <a:rPr lang="zh-CN" altLang="en-US" sz="2800" b="1"/>
              <a:t>个顶点的图的邻接表表示由</a:t>
            </a:r>
            <a:r>
              <a:rPr lang="zh-CN" altLang="en-US" sz="2800" b="1">
                <a:solidFill>
                  <a:srgbClr val="168E27"/>
                </a:solidFill>
              </a:rPr>
              <a:t>表头结点表</a:t>
            </a:r>
            <a:r>
              <a:rPr lang="zh-CN" altLang="en-US" sz="2800" b="1"/>
              <a:t>与</a:t>
            </a:r>
            <a:r>
              <a:rPr lang="zh-CN" altLang="en-US" sz="2800" b="1">
                <a:solidFill>
                  <a:srgbClr val="168E27"/>
                </a:solidFill>
              </a:rPr>
              <a:t>边表</a:t>
            </a:r>
            <a:r>
              <a:rPr lang="zh-CN" altLang="en-US" sz="2800" b="1"/>
              <a:t>两部分构成。</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0E295E10-3C54-438B-9C67-B0F21040BD59}"/>
              </a:ext>
            </a:extLst>
          </p:cNvPr>
          <p:cNvSpPr txBox="1">
            <a:spLocks noChangeArrowheads="1"/>
          </p:cNvSpPr>
          <p:nvPr/>
        </p:nvSpPr>
        <p:spPr bwMode="auto">
          <a:xfrm>
            <a:off x="2057400" y="1066800"/>
            <a:ext cx="83820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t>（</a:t>
            </a:r>
            <a:r>
              <a:rPr lang="en-US" altLang="zh-CN" sz="2800" b="1"/>
              <a:t>1</a:t>
            </a:r>
            <a:r>
              <a:rPr lang="zh-CN" altLang="en-US" sz="2800" b="1"/>
              <a:t>）表头结点表：</a:t>
            </a:r>
            <a:r>
              <a:rPr lang="zh-CN" altLang="en-US" sz="2800" b="1">
                <a:latin typeface="宋体" panose="02010600030101010101" pitchFamily="2" charset="-122"/>
              </a:rPr>
              <a:t>由所有表头结点以顺序结构（向量）的形式存储，以便可以随机访问任一顶点的单链表。</a:t>
            </a:r>
            <a:r>
              <a:rPr lang="zh-CN" altLang="en-US" sz="2800" b="1"/>
              <a:t> 表头结点有两部分构成，其中数据域（</a:t>
            </a:r>
            <a:r>
              <a:rPr lang="en-US" altLang="zh-CN" sz="2800" b="1"/>
              <a:t>vexdata</a:t>
            </a:r>
            <a:r>
              <a:rPr lang="zh-CN" altLang="en-US" sz="2800" b="1"/>
              <a:t>）用于存储顶点的名或其它有关信息；链域（</a:t>
            </a:r>
            <a:r>
              <a:rPr lang="en-US" altLang="zh-CN" sz="2800" b="1"/>
              <a:t>firstarc</a:t>
            </a:r>
            <a:r>
              <a:rPr lang="zh-CN" altLang="en-US" sz="2800" b="1"/>
              <a:t>）用于指向链表中第一个顶点（即与顶点</a:t>
            </a:r>
            <a:r>
              <a:rPr lang="en-US" altLang="zh-CN" sz="2800" b="1"/>
              <a:t>v</a:t>
            </a:r>
            <a:r>
              <a:rPr lang="en-US" altLang="zh-CN" sz="2800" b="1" baseline="-25000"/>
              <a:t>i</a:t>
            </a:r>
            <a:r>
              <a:rPr lang="zh-CN" altLang="en-US" sz="2800" b="1"/>
              <a:t>邻接的第一个邻接点）。</a:t>
            </a:r>
          </a:p>
        </p:txBody>
      </p:sp>
      <p:sp>
        <p:nvSpPr>
          <p:cNvPr id="37892" name="Text Box 4">
            <a:extLst>
              <a:ext uri="{FF2B5EF4-FFF2-40B4-BE49-F238E27FC236}">
                <a16:creationId xmlns:a16="http://schemas.microsoft.com/office/drawing/2014/main" id="{860FA3DE-C7A5-48F1-9E7A-5B31F0F1B882}"/>
              </a:ext>
            </a:extLst>
          </p:cNvPr>
          <p:cNvSpPr txBox="1">
            <a:spLocks noChangeArrowheads="1"/>
          </p:cNvSpPr>
          <p:nvPr/>
        </p:nvSpPr>
        <p:spPr bwMode="auto">
          <a:xfrm>
            <a:off x="2514600" y="4419601"/>
            <a:ext cx="548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表头结点结构为：</a:t>
            </a:r>
          </a:p>
        </p:txBody>
      </p:sp>
      <p:graphicFrame>
        <p:nvGraphicFramePr>
          <p:cNvPr id="37902" name="Group 14">
            <a:extLst>
              <a:ext uri="{FF2B5EF4-FFF2-40B4-BE49-F238E27FC236}">
                <a16:creationId xmlns:a16="http://schemas.microsoft.com/office/drawing/2014/main" id="{A30EE617-4ABE-4E3C-9ED6-8835A74861FB}"/>
              </a:ext>
            </a:extLst>
          </p:cNvPr>
          <p:cNvGraphicFramePr>
            <a:graphicFrameLocks noGrp="1"/>
          </p:cNvGraphicFramePr>
          <p:nvPr/>
        </p:nvGraphicFramePr>
        <p:xfrm>
          <a:off x="3352800" y="5181601"/>
          <a:ext cx="3048000" cy="517525"/>
        </p:xfrm>
        <a:graphic>
          <a:graphicData uri="http://schemas.openxmlformats.org/drawingml/2006/table">
            <a:tbl>
              <a:tblPr/>
              <a:tblGrid>
                <a:gridCol w="1524000">
                  <a:extLst>
                    <a:ext uri="{9D8B030D-6E8A-4147-A177-3AD203B41FA5}">
                      <a16:colId xmlns:a16="http://schemas.microsoft.com/office/drawing/2014/main" val="2173767415"/>
                    </a:ext>
                  </a:extLst>
                </a:gridCol>
                <a:gridCol w="1524000">
                  <a:extLst>
                    <a:ext uri="{9D8B030D-6E8A-4147-A177-3AD203B41FA5}">
                      <a16:colId xmlns:a16="http://schemas.microsoft.com/office/drawing/2014/main" val="1169184996"/>
                    </a:ext>
                  </a:extLst>
                </a:gridCol>
              </a:tblGrid>
              <a:tr h="5080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vexdata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firstarc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7367017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86660B5A-F941-4C56-8ABB-67779E57854F}"/>
              </a:ext>
            </a:extLst>
          </p:cNvPr>
          <p:cNvSpPr txBox="1">
            <a:spLocks noChangeArrowheads="1"/>
          </p:cNvSpPr>
          <p:nvPr/>
        </p:nvSpPr>
        <p:spPr bwMode="auto">
          <a:xfrm>
            <a:off x="2133600" y="990600"/>
            <a:ext cx="81534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t>（</a:t>
            </a:r>
            <a:r>
              <a:rPr lang="en-US" altLang="zh-CN" sz="2800" b="1"/>
              <a:t>2</a:t>
            </a:r>
            <a:r>
              <a:rPr lang="zh-CN" altLang="en-US" sz="2800" b="1"/>
              <a:t>）边表：由表示图中顶点间邻接关系的</a:t>
            </a:r>
            <a:r>
              <a:rPr lang="en-US" altLang="zh-CN" sz="2800" b="1"/>
              <a:t>n</a:t>
            </a:r>
            <a:r>
              <a:rPr lang="zh-CN" altLang="en-US" sz="2800" b="1"/>
              <a:t>个边链表组成。它由三部分组成，</a:t>
            </a:r>
            <a:r>
              <a:rPr lang="zh-CN" altLang="en-US" sz="2800" b="1">
                <a:latin typeface="宋体" panose="02010600030101010101" pitchFamily="2" charset="-122"/>
              </a:rPr>
              <a:t>其中邻接点域（</a:t>
            </a:r>
            <a:r>
              <a:rPr lang="en-US" altLang="zh-CN" sz="2800" b="1"/>
              <a:t>adjvex</a:t>
            </a:r>
            <a:r>
              <a:rPr lang="zh-CN" altLang="en-US" sz="2800" b="1">
                <a:latin typeface="宋体" panose="02010600030101010101" pitchFamily="2" charset="-122"/>
              </a:rPr>
              <a:t>）用于存放与顶点</a:t>
            </a:r>
            <a:r>
              <a:rPr lang="en-US" altLang="zh-CN" sz="2800" b="1"/>
              <a:t>v</a:t>
            </a:r>
            <a:r>
              <a:rPr lang="en-US" altLang="zh-CN" sz="2800" b="1" baseline="-30000"/>
              <a:t>i</a:t>
            </a:r>
            <a:r>
              <a:rPr lang="zh-CN" altLang="en-US" sz="2800" b="1">
                <a:latin typeface="宋体" panose="02010600030101010101" pitchFamily="2" charset="-122"/>
              </a:rPr>
              <a:t>相邻接的顶点在图中的位置；链域（</a:t>
            </a:r>
            <a:r>
              <a:rPr lang="en-US" altLang="zh-CN" sz="2800" b="1"/>
              <a:t>nextarc</a:t>
            </a:r>
            <a:r>
              <a:rPr lang="zh-CN" altLang="en-US" sz="2800" b="1">
                <a:latin typeface="宋体" panose="02010600030101010101" pitchFamily="2" charset="-122"/>
              </a:rPr>
              <a:t>）用于指向与顶点</a:t>
            </a:r>
            <a:r>
              <a:rPr lang="en-US" altLang="zh-CN" sz="2800" b="1"/>
              <a:t>v</a:t>
            </a:r>
            <a:r>
              <a:rPr lang="en-US" altLang="zh-CN" sz="2800" b="1" baseline="-30000"/>
              <a:t>i</a:t>
            </a:r>
            <a:r>
              <a:rPr lang="zh-CN" altLang="en-US" sz="2800" b="1">
                <a:latin typeface="宋体" panose="02010600030101010101" pitchFamily="2" charset="-122"/>
              </a:rPr>
              <a:t>相关联的下一条边或弧的结点；数据域（</a:t>
            </a:r>
            <a:r>
              <a:rPr lang="en-US" altLang="zh-CN" sz="2800" b="1"/>
              <a:t>info</a:t>
            </a:r>
            <a:r>
              <a:rPr lang="zh-CN" altLang="en-US" sz="2800" b="1">
                <a:latin typeface="宋体" panose="02010600030101010101" pitchFamily="2" charset="-122"/>
              </a:rPr>
              <a:t>）用于存放与边或弧相关的信息（如赋权图中每条边或弧的权值等）。</a:t>
            </a:r>
            <a:r>
              <a:rPr lang="zh-CN" altLang="en-US" sz="2800" b="1"/>
              <a:t> </a:t>
            </a:r>
          </a:p>
        </p:txBody>
      </p:sp>
      <p:graphicFrame>
        <p:nvGraphicFramePr>
          <p:cNvPr id="38925" name="Group 13">
            <a:extLst>
              <a:ext uri="{FF2B5EF4-FFF2-40B4-BE49-F238E27FC236}">
                <a16:creationId xmlns:a16="http://schemas.microsoft.com/office/drawing/2014/main" id="{9A74761D-E998-4CA1-9CD5-A3A5CB837C45}"/>
              </a:ext>
            </a:extLst>
          </p:cNvPr>
          <p:cNvGraphicFramePr>
            <a:graphicFrameLocks noGrp="1"/>
          </p:cNvGraphicFramePr>
          <p:nvPr/>
        </p:nvGraphicFramePr>
        <p:xfrm>
          <a:off x="3200400" y="5181600"/>
          <a:ext cx="4419600" cy="584200"/>
        </p:xfrm>
        <a:graphic>
          <a:graphicData uri="http://schemas.openxmlformats.org/drawingml/2006/table">
            <a:tbl>
              <a:tblPr/>
              <a:tblGrid>
                <a:gridCol w="1473200">
                  <a:extLst>
                    <a:ext uri="{9D8B030D-6E8A-4147-A177-3AD203B41FA5}">
                      <a16:colId xmlns:a16="http://schemas.microsoft.com/office/drawing/2014/main" val="2470111047"/>
                    </a:ext>
                  </a:extLst>
                </a:gridCol>
                <a:gridCol w="1473200">
                  <a:extLst>
                    <a:ext uri="{9D8B030D-6E8A-4147-A177-3AD203B41FA5}">
                      <a16:colId xmlns:a16="http://schemas.microsoft.com/office/drawing/2014/main" val="360043774"/>
                    </a:ext>
                  </a:extLst>
                </a:gridCol>
                <a:gridCol w="1473200">
                  <a:extLst>
                    <a:ext uri="{9D8B030D-6E8A-4147-A177-3AD203B41FA5}">
                      <a16:colId xmlns:a16="http://schemas.microsoft.com/office/drawing/2014/main" val="2822415180"/>
                    </a:ext>
                  </a:extLst>
                </a:gridCol>
              </a:tblGrid>
              <a:tr h="5842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adjvex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info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nextarc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17927134"/>
                  </a:ext>
                </a:extLst>
              </a:tr>
            </a:tbl>
          </a:graphicData>
        </a:graphic>
      </p:graphicFrame>
      <p:sp>
        <p:nvSpPr>
          <p:cNvPr id="38926" name="Text Box 14">
            <a:extLst>
              <a:ext uri="{FF2B5EF4-FFF2-40B4-BE49-F238E27FC236}">
                <a16:creationId xmlns:a16="http://schemas.microsoft.com/office/drawing/2014/main" id="{F2399054-4589-4DD0-BBD8-518F9B1600C2}"/>
              </a:ext>
            </a:extLst>
          </p:cNvPr>
          <p:cNvSpPr txBox="1">
            <a:spLocks noChangeArrowheads="1"/>
          </p:cNvSpPr>
          <p:nvPr/>
        </p:nvSpPr>
        <p:spPr bwMode="auto">
          <a:xfrm>
            <a:off x="2438400" y="4419601"/>
            <a:ext cx="441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弧结点结构为：</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CA849FF1-4211-43AD-949B-D32CB9BBBCCB}"/>
              </a:ext>
            </a:extLst>
          </p:cNvPr>
          <p:cNvSpPr txBox="1">
            <a:spLocks noChangeArrowheads="1"/>
          </p:cNvSpPr>
          <p:nvPr/>
        </p:nvSpPr>
        <p:spPr bwMode="auto">
          <a:xfrm>
            <a:off x="2057400" y="1143001"/>
            <a:ext cx="8153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图例</a:t>
            </a:r>
          </a:p>
          <a:p>
            <a:pPr>
              <a:spcBef>
                <a:spcPct val="50000"/>
              </a:spcBef>
            </a:pPr>
            <a:r>
              <a:rPr lang="en-US" altLang="zh-CN" sz="2800" b="1">
                <a:solidFill>
                  <a:srgbClr val="168E27"/>
                </a:solidFill>
              </a:rPr>
              <a:t>p161</a:t>
            </a:r>
            <a:r>
              <a:rPr lang="zh-CN" altLang="en-US" sz="2800" b="1">
                <a:solidFill>
                  <a:srgbClr val="168E27"/>
                </a:solidFill>
              </a:rPr>
              <a:t>的图</a:t>
            </a:r>
            <a:r>
              <a:rPr lang="en-US" altLang="zh-CN" sz="2800" b="1">
                <a:solidFill>
                  <a:srgbClr val="168E27"/>
                </a:solidFill>
              </a:rPr>
              <a:t>7.9</a:t>
            </a:r>
            <a:r>
              <a:rPr lang="zh-CN" altLang="en-US" sz="2800" b="1">
                <a:solidFill>
                  <a:srgbClr val="168E27"/>
                </a:solidFill>
              </a:rPr>
              <a:t>所示是图</a:t>
            </a:r>
            <a:r>
              <a:rPr lang="en-US" altLang="zh-CN" sz="2800" b="1">
                <a:solidFill>
                  <a:srgbClr val="168E27"/>
                </a:solidFill>
              </a:rPr>
              <a:t>G1</a:t>
            </a:r>
            <a:r>
              <a:rPr lang="zh-CN" altLang="en-US" sz="2800" b="1">
                <a:solidFill>
                  <a:srgbClr val="168E27"/>
                </a:solidFill>
              </a:rPr>
              <a:t>、</a:t>
            </a:r>
            <a:r>
              <a:rPr lang="en-US" altLang="zh-CN" sz="2800" b="1">
                <a:solidFill>
                  <a:srgbClr val="168E27"/>
                </a:solidFill>
              </a:rPr>
              <a:t>G2</a:t>
            </a:r>
            <a:r>
              <a:rPr lang="zh-CN" altLang="en-US" sz="2800" b="1">
                <a:solidFill>
                  <a:srgbClr val="168E27"/>
                </a:solidFill>
              </a:rPr>
              <a:t>的邻接表表示法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599DA0FE-6A38-4173-99AE-7A5CAD4D0170}"/>
              </a:ext>
            </a:extLst>
          </p:cNvPr>
          <p:cNvSpPr txBox="1">
            <a:spLocks noChangeArrowheads="1"/>
          </p:cNvSpPr>
          <p:nvPr/>
        </p:nvSpPr>
        <p:spPr bwMode="auto">
          <a:xfrm>
            <a:off x="2133600" y="11430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邻接表存储结构的形式化说明如下：</a:t>
            </a:r>
          </a:p>
        </p:txBody>
      </p:sp>
      <p:sp>
        <p:nvSpPr>
          <p:cNvPr id="40963" name="Text Box 3">
            <a:extLst>
              <a:ext uri="{FF2B5EF4-FFF2-40B4-BE49-F238E27FC236}">
                <a16:creationId xmlns:a16="http://schemas.microsoft.com/office/drawing/2014/main" id="{35DFB28D-C133-4836-9713-D8A5A51CBB87}"/>
              </a:ext>
            </a:extLst>
          </p:cNvPr>
          <p:cNvSpPr txBox="1">
            <a:spLocks noChangeArrowheads="1"/>
          </p:cNvSpPr>
          <p:nvPr/>
        </p:nvSpPr>
        <p:spPr bwMode="auto">
          <a:xfrm>
            <a:off x="2133600" y="1981201"/>
            <a:ext cx="8153400" cy="390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200" b="1"/>
              <a:t>#define  MAX_VERTEX_NUM   10             /*</a:t>
            </a:r>
            <a:r>
              <a:rPr lang="zh-CN" altLang="en-US" sz="2200" b="1"/>
              <a:t>最多顶点个数*</a:t>
            </a:r>
            <a:r>
              <a:rPr lang="en-US" altLang="zh-CN" sz="2200" b="1"/>
              <a:t>/</a:t>
            </a:r>
          </a:p>
          <a:p>
            <a:pPr algn="just">
              <a:spcBef>
                <a:spcPct val="50000"/>
              </a:spcBef>
            </a:pPr>
            <a:r>
              <a:rPr lang="en-US" altLang="zh-CN" sz="2200" b="1"/>
              <a:t>typedef  enum{DG, DN, UDG, UDN}  GraphKind;  /*</a:t>
            </a:r>
            <a:r>
              <a:rPr lang="zh-CN" altLang="en-US" sz="2200" b="1"/>
              <a:t>图的种类*</a:t>
            </a:r>
            <a:r>
              <a:rPr lang="en-US" altLang="zh-CN" sz="2200" b="1"/>
              <a:t>/</a:t>
            </a:r>
          </a:p>
          <a:p>
            <a:pPr algn="just">
              <a:spcBef>
                <a:spcPct val="50000"/>
              </a:spcBef>
            </a:pPr>
            <a:r>
              <a:rPr lang="en-US" altLang="zh-CN" sz="2200" b="1"/>
              <a:t>typedef  struct  ArcNode{</a:t>
            </a:r>
          </a:p>
          <a:p>
            <a:pPr algn="just">
              <a:spcBef>
                <a:spcPct val="50000"/>
              </a:spcBef>
            </a:pPr>
            <a:r>
              <a:rPr lang="en-US" altLang="zh-CN" sz="2200" b="1"/>
              <a:t>int  adjvex;     /*</a:t>
            </a:r>
            <a:r>
              <a:rPr lang="zh-CN" altLang="en-US" sz="2200" b="1"/>
              <a:t>该弧指向顶点的位置*</a:t>
            </a:r>
            <a:r>
              <a:rPr lang="en-US" altLang="zh-CN" sz="2200" b="1"/>
              <a:t>/</a:t>
            </a:r>
          </a:p>
          <a:p>
            <a:pPr algn="just">
              <a:spcBef>
                <a:spcPct val="50000"/>
              </a:spcBef>
            </a:pPr>
            <a:r>
              <a:rPr lang="en-US" altLang="zh-CN" sz="2200" b="1"/>
              <a:t>    struct  ArcNode   *nextarc;    /*</a:t>
            </a:r>
            <a:r>
              <a:rPr lang="zh-CN" altLang="en-US" sz="2200" b="1"/>
              <a:t>指向下一条弧的指针*</a:t>
            </a:r>
            <a:r>
              <a:rPr lang="en-US" altLang="zh-CN" sz="2200" b="1"/>
              <a:t>/</a:t>
            </a:r>
          </a:p>
          <a:p>
            <a:pPr algn="just">
              <a:spcBef>
                <a:spcPct val="50000"/>
              </a:spcBef>
            </a:pPr>
            <a:r>
              <a:rPr lang="en-US" altLang="zh-CN" sz="2200" b="1"/>
              <a:t>    OtherInfo    info;       /*</a:t>
            </a:r>
            <a:r>
              <a:rPr lang="zh-CN" altLang="en-US" sz="2200" b="1"/>
              <a:t>与该弧相关的信息*</a:t>
            </a:r>
            <a:r>
              <a:rPr lang="en-US" altLang="zh-CN" sz="2200" b="1"/>
              <a:t>/</a:t>
            </a:r>
          </a:p>
          <a:p>
            <a:pPr algn="just">
              <a:spcBef>
                <a:spcPct val="50000"/>
              </a:spcBef>
            </a:pPr>
            <a:r>
              <a:rPr lang="en-US" altLang="zh-CN" sz="2200" b="1"/>
              <a:t>} ArcNode;</a:t>
            </a:r>
          </a:p>
          <a:p>
            <a:pPr algn="just">
              <a:spcBef>
                <a:spcPct val="50000"/>
              </a:spcBef>
            </a:pPr>
            <a:r>
              <a:rPr lang="en-US" altLang="zh-CN" sz="200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D5E096F1-35B6-4960-8B91-4C557FD55AAE}"/>
              </a:ext>
            </a:extLst>
          </p:cNvPr>
          <p:cNvSpPr txBox="1">
            <a:spLocks noChangeArrowheads="1"/>
          </p:cNvSpPr>
          <p:nvPr/>
        </p:nvSpPr>
        <p:spPr bwMode="auto">
          <a:xfrm>
            <a:off x="2133600" y="1066801"/>
            <a:ext cx="8153400"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200" b="1"/>
              <a:t>typedef  struct  VertexNode{</a:t>
            </a:r>
          </a:p>
          <a:p>
            <a:pPr algn="just">
              <a:spcBef>
                <a:spcPct val="50000"/>
              </a:spcBef>
            </a:pPr>
            <a:r>
              <a:rPr lang="en-US" altLang="zh-CN" sz="2200" b="1"/>
              <a:t>  VertexData   data;        /*</a:t>
            </a:r>
            <a:r>
              <a:rPr lang="zh-CN" altLang="en-US" sz="2200" b="1"/>
              <a:t>顶点数据*</a:t>
            </a:r>
            <a:r>
              <a:rPr lang="en-US" altLang="zh-CN" sz="2200" b="1"/>
              <a:t>/</a:t>
            </a:r>
          </a:p>
          <a:p>
            <a:pPr algn="just">
              <a:spcBef>
                <a:spcPct val="50000"/>
              </a:spcBef>
            </a:pPr>
            <a:r>
              <a:rPr lang="en-US" altLang="zh-CN" sz="2200" b="1"/>
              <a:t>    ArcNode  *firstarc;    /*</a:t>
            </a:r>
            <a:r>
              <a:rPr lang="zh-CN" altLang="en-US" sz="2200" b="1"/>
              <a:t>指向该顶点第一条弧的指针*</a:t>
            </a:r>
            <a:r>
              <a:rPr lang="en-US" altLang="zh-CN" sz="2200" b="1"/>
              <a:t>/</a:t>
            </a:r>
          </a:p>
          <a:p>
            <a:pPr algn="just">
              <a:spcBef>
                <a:spcPct val="50000"/>
              </a:spcBef>
            </a:pPr>
            <a:r>
              <a:rPr lang="en-US" altLang="zh-CN" sz="2200" b="1"/>
              <a:t>} VertexNode;</a:t>
            </a:r>
          </a:p>
          <a:p>
            <a:pPr algn="just">
              <a:spcBef>
                <a:spcPct val="50000"/>
              </a:spcBef>
            </a:pPr>
            <a:r>
              <a:rPr lang="en-US" altLang="zh-CN" sz="2200" b="1"/>
              <a:t> </a:t>
            </a:r>
          </a:p>
          <a:p>
            <a:pPr algn="just">
              <a:spcBef>
                <a:spcPct val="50000"/>
              </a:spcBef>
            </a:pPr>
            <a:r>
              <a:rPr lang="en-US" altLang="zh-CN" sz="2200" b="1"/>
              <a:t>typedef  struct{</a:t>
            </a:r>
          </a:p>
          <a:p>
            <a:pPr algn="just">
              <a:spcBef>
                <a:spcPct val="50000"/>
              </a:spcBef>
            </a:pPr>
            <a:r>
              <a:rPr lang="en-US" altLang="zh-CN" sz="2200" b="1"/>
              <a:t>    VertexNode   vertex[MAX_VERTEX_NUM];   </a:t>
            </a:r>
          </a:p>
          <a:p>
            <a:pPr algn="just">
              <a:spcBef>
                <a:spcPct val="50000"/>
              </a:spcBef>
            </a:pPr>
            <a:r>
              <a:rPr lang="en-US" altLang="zh-CN" sz="2200" b="1"/>
              <a:t>    int   vexnum,arcnum;               /*</a:t>
            </a:r>
            <a:r>
              <a:rPr lang="zh-CN" altLang="en-US" sz="2200" b="1"/>
              <a:t>图的顶点数和弧数*</a:t>
            </a:r>
            <a:r>
              <a:rPr lang="en-US" altLang="zh-CN" sz="2200" b="1"/>
              <a:t>/</a:t>
            </a:r>
          </a:p>
          <a:p>
            <a:pPr algn="just">
              <a:spcBef>
                <a:spcPct val="50000"/>
              </a:spcBef>
            </a:pPr>
            <a:r>
              <a:rPr lang="en-US" altLang="zh-CN" sz="2200" b="1"/>
              <a:t>    GraphKind       kind;                        /*</a:t>
            </a:r>
            <a:r>
              <a:rPr lang="zh-CN" altLang="en-US" sz="2200" b="1"/>
              <a:t>图的种类标志*</a:t>
            </a:r>
            <a:r>
              <a:rPr lang="en-US" altLang="zh-CN" sz="2200" b="1"/>
              <a:t>/</a:t>
            </a:r>
          </a:p>
          <a:p>
            <a:pPr>
              <a:spcBef>
                <a:spcPct val="50000"/>
              </a:spcBef>
            </a:pPr>
            <a:r>
              <a:rPr lang="en-US" altLang="zh-CN" sz="2200" b="1"/>
              <a:t>}AdjList;           </a:t>
            </a:r>
            <a:r>
              <a:rPr lang="en-US" altLang="zh-CN" sz="2200" b="1">
                <a:solidFill>
                  <a:srgbClr val="000000"/>
                </a:solidFill>
              </a:rPr>
              <a:t>/*</a:t>
            </a:r>
            <a:r>
              <a:rPr lang="zh-CN" altLang="en-US" sz="2200" b="1">
                <a:solidFill>
                  <a:srgbClr val="000000"/>
                </a:solidFill>
                <a:latin typeface="宋体" panose="02010600030101010101" pitchFamily="2" charset="-122"/>
              </a:rPr>
              <a:t>基于邻接表的图</a:t>
            </a:r>
            <a:r>
              <a:rPr lang="en-US" altLang="zh-CN" sz="2200" b="1">
                <a:solidFill>
                  <a:srgbClr val="000000"/>
                </a:solidFill>
              </a:rPr>
              <a:t>(</a:t>
            </a:r>
            <a:r>
              <a:rPr lang="en-US" altLang="zh-CN" sz="2200" b="1"/>
              <a:t>Adjacency List</a:t>
            </a:r>
            <a:r>
              <a:rPr lang="en-US" altLang="zh-CN" sz="2200" b="1">
                <a:solidFill>
                  <a:srgbClr val="000000"/>
                </a:solidFill>
              </a:rPr>
              <a:t> Graph)*/</a:t>
            </a:r>
            <a:r>
              <a:rPr lang="en-US" altLang="zh-CN" sz="2200" b="1"/>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5A43FBED-98BE-4541-9F4E-0A316B4D9B5F}"/>
              </a:ext>
            </a:extLst>
          </p:cNvPr>
          <p:cNvSpPr txBox="1">
            <a:spLocks noChangeArrowheads="1"/>
          </p:cNvSpPr>
          <p:nvPr/>
        </p:nvSpPr>
        <p:spPr bwMode="auto">
          <a:xfrm>
            <a:off x="2209800" y="914401"/>
            <a:ext cx="80772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b="1">
                <a:latin typeface="宋体" panose="02010600030101010101" pitchFamily="2" charset="-122"/>
              </a:rPr>
              <a:t>    DataObject</a:t>
            </a:r>
            <a:r>
              <a:rPr lang="zh-CN" altLang="en-US" sz="2800" b="1">
                <a:latin typeface="宋体" panose="02010600030101010101" pitchFamily="2" charset="-122"/>
              </a:rPr>
              <a:t>为一个集合，该集合中的</a:t>
            </a:r>
            <a:r>
              <a:rPr lang="zh-CN" altLang="en-US" sz="2800" b="1">
                <a:solidFill>
                  <a:srgbClr val="E9134B"/>
                </a:solidFill>
                <a:latin typeface="宋体" panose="02010600030101010101" pitchFamily="2" charset="-122"/>
              </a:rPr>
              <a:t>所有元素</a:t>
            </a:r>
            <a:r>
              <a:rPr lang="zh-CN" altLang="en-US" sz="2800" b="1">
                <a:latin typeface="宋体" panose="02010600030101010101" pitchFamily="2" charset="-122"/>
              </a:rPr>
              <a:t>具有</a:t>
            </a:r>
            <a:r>
              <a:rPr lang="zh-CN" altLang="en-US" sz="2800" b="1">
                <a:solidFill>
                  <a:srgbClr val="168E27"/>
                </a:solidFill>
                <a:latin typeface="宋体" panose="02010600030101010101" pitchFamily="2" charset="-122"/>
              </a:rPr>
              <a:t>相同的特性</a:t>
            </a:r>
            <a:r>
              <a:rPr lang="zh-CN" altLang="en-US" sz="2800" b="1">
                <a:latin typeface="宋体" panose="02010600030101010101" pitchFamily="2" charset="-122"/>
              </a:rPr>
              <a:t>。</a:t>
            </a:r>
            <a:r>
              <a:rPr lang="en-US" altLang="zh-CN" sz="2800" b="1"/>
              <a:t>V</a:t>
            </a:r>
            <a:r>
              <a:rPr lang="zh-CN" altLang="en-US" sz="2800" b="1">
                <a:latin typeface="宋体" panose="02010600030101010101" pitchFamily="2" charset="-122"/>
              </a:rPr>
              <a:t>中的数据元素通常称为</a:t>
            </a:r>
            <a:r>
              <a:rPr lang="zh-CN" altLang="en-US" sz="2800" b="1">
                <a:solidFill>
                  <a:srgbClr val="168E27"/>
                </a:solidFill>
                <a:latin typeface="宋体" panose="02010600030101010101" pitchFamily="2" charset="-122"/>
              </a:rPr>
              <a:t>顶点</a:t>
            </a:r>
            <a:r>
              <a:rPr lang="zh-CN" altLang="en-US" sz="2800" b="1">
                <a:latin typeface="宋体" panose="02010600030101010101" pitchFamily="2" charset="-122"/>
              </a:rPr>
              <a:t>（</a:t>
            </a:r>
            <a:r>
              <a:rPr lang="en-US" altLang="zh-CN" sz="2800" b="1"/>
              <a:t>vertex</a:t>
            </a:r>
            <a:r>
              <a:rPr lang="zh-CN" altLang="en-US" sz="2800" b="1">
                <a:latin typeface="宋体" panose="02010600030101010101" pitchFamily="2" charset="-122"/>
              </a:rPr>
              <a:t>），</a:t>
            </a:r>
            <a:r>
              <a:rPr lang="en-US" altLang="zh-CN" sz="2800" b="1"/>
              <a:t>VR</a:t>
            </a:r>
            <a:r>
              <a:rPr lang="zh-CN" altLang="en-US" sz="2800" b="1">
                <a:latin typeface="宋体" panose="02010600030101010101" pitchFamily="2" charset="-122"/>
              </a:rPr>
              <a:t>是两个顶点之间的关系的集合。  </a:t>
            </a:r>
            <a:r>
              <a:rPr lang="en-US" altLang="zh-CN" sz="2800" b="1">
                <a:latin typeface="宋体" panose="02010600030101010101" pitchFamily="2" charset="-122"/>
              </a:rPr>
              <a:t>P</a:t>
            </a:r>
            <a:r>
              <a:rPr lang="zh-CN" altLang="en-US" sz="2800" b="1">
                <a:latin typeface="宋体" panose="02010600030101010101" pitchFamily="2" charset="-122"/>
              </a:rPr>
              <a:t>（</a:t>
            </a:r>
            <a:r>
              <a:rPr lang="en-US" altLang="zh-CN" sz="2800" b="1">
                <a:latin typeface="宋体" panose="02010600030101010101" pitchFamily="2" charset="-122"/>
              </a:rPr>
              <a:t>x</a:t>
            </a:r>
            <a:r>
              <a:rPr lang="zh-CN" altLang="en-US" sz="2800" b="1">
                <a:latin typeface="宋体" panose="02010600030101010101" pitchFamily="2" charset="-122"/>
              </a:rPr>
              <a:t>，</a:t>
            </a:r>
            <a:r>
              <a:rPr lang="en-US" altLang="zh-CN" sz="2800" b="1">
                <a:latin typeface="宋体" panose="02010600030101010101" pitchFamily="2" charset="-122"/>
              </a:rPr>
              <a:t>y</a:t>
            </a:r>
            <a:r>
              <a:rPr lang="zh-CN" altLang="en-US" sz="2800" b="1">
                <a:latin typeface="宋体" panose="02010600030101010101" pitchFamily="2" charset="-122"/>
              </a:rPr>
              <a:t>）表示</a:t>
            </a:r>
            <a:r>
              <a:rPr lang="en-US" altLang="zh-CN" sz="2800" b="1">
                <a:latin typeface="宋体" panose="02010600030101010101" pitchFamily="2" charset="-122"/>
              </a:rPr>
              <a:t>x</a:t>
            </a:r>
            <a:r>
              <a:rPr lang="zh-CN" altLang="en-US" sz="2800" b="1">
                <a:latin typeface="宋体" panose="02010600030101010101" pitchFamily="2" charset="-122"/>
              </a:rPr>
              <a:t>和</a:t>
            </a:r>
            <a:r>
              <a:rPr lang="en-US" altLang="zh-CN" sz="2800" b="1">
                <a:latin typeface="宋体" panose="02010600030101010101" pitchFamily="2" charset="-122"/>
              </a:rPr>
              <a:t>y</a:t>
            </a:r>
            <a:r>
              <a:rPr lang="zh-CN" altLang="en-US" sz="2800" b="1">
                <a:latin typeface="宋体" panose="02010600030101010101" pitchFamily="2" charset="-122"/>
              </a:rPr>
              <a:t>之间有特定的关联属性</a:t>
            </a:r>
            <a:r>
              <a:rPr lang="en-US" altLang="zh-CN" sz="2800" b="1">
                <a:latin typeface="宋体" panose="02010600030101010101" pitchFamily="2" charset="-122"/>
              </a:rPr>
              <a:t>P</a:t>
            </a:r>
            <a:r>
              <a:rPr lang="zh-CN" altLang="en-US" sz="2800" b="1">
                <a:latin typeface="宋体" panose="02010600030101010101" pitchFamily="2" charset="-122"/>
              </a:rPr>
              <a:t>。</a:t>
            </a:r>
            <a:r>
              <a:rPr lang="zh-CN" altLang="en-US" sz="2800" b="1"/>
              <a:t> </a:t>
            </a:r>
          </a:p>
        </p:txBody>
      </p:sp>
      <p:sp>
        <p:nvSpPr>
          <p:cNvPr id="6147" name="Text Box 3">
            <a:extLst>
              <a:ext uri="{FF2B5EF4-FFF2-40B4-BE49-F238E27FC236}">
                <a16:creationId xmlns:a16="http://schemas.microsoft.com/office/drawing/2014/main" id="{7A4F9E5F-95EF-4433-A25F-985415405D64}"/>
              </a:ext>
            </a:extLst>
          </p:cNvPr>
          <p:cNvSpPr txBox="1">
            <a:spLocks noChangeArrowheads="1"/>
          </p:cNvSpPr>
          <p:nvPr/>
        </p:nvSpPr>
        <p:spPr bwMode="auto">
          <a:xfrm>
            <a:off x="2209800" y="3200401"/>
            <a:ext cx="82296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pPr>
            <a:r>
              <a:rPr lang="zh-CN" altLang="en-US" sz="2800" b="1">
                <a:solidFill>
                  <a:srgbClr val="E9134B"/>
                </a:solidFill>
              </a:rPr>
              <a:t>弧：</a:t>
            </a:r>
            <a:r>
              <a:rPr lang="zh-CN" altLang="en-US" sz="2800" b="1"/>
              <a:t>若</a:t>
            </a:r>
            <a:r>
              <a:rPr lang="en-US" altLang="zh-CN" sz="2800" b="1"/>
              <a:t>&lt;x</a:t>
            </a:r>
            <a:r>
              <a:rPr lang="zh-CN" altLang="en-US" sz="2800" b="1"/>
              <a:t>，</a:t>
            </a:r>
            <a:r>
              <a:rPr lang="en-US" altLang="zh-CN" sz="2800" b="1"/>
              <a:t>y&gt;∈VR</a:t>
            </a:r>
            <a:r>
              <a:rPr lang="zh-CN" altLang="en-US" sz="2800" b="1"/>
              <a:t>，则</a:t>
            </a:r>
            <a:r>
              <a:rPr lang="en-US" altLang="zh-CN" sz="2800" b="1"/>
              <a:t>&lt;x</a:t>
            </a:r>
            <a:r>
              <a:rPr lang="zh-CN" altLang="en-US" sz="2800" b="1"/>
              <a:t>，</a:t>
            </a:r>
            <a:r>
              <a:rPr lang="en-US" altLang="zh-CN" sz="2800" b="1"/>
              <a:t>y&gt;</a:t>
            </a:r>
            <a:r>
              <a:rPr lang="zh-CN" altLang="en-US" sz="2800" b="1"/>
              <a:t>表示从顶点</a:t>
            </a:r>
            <a:r>
              <a:rPr lang="en-US" altLang="zh-CN" sz="2800" b="1"/>
              <a:t>x</a:t>
            </a:r>
            <a:r>
              <a:rPr lang="zh-CN" altLang="en-US" sz="2800" b="1"/>
              <a:t>到顶点</a:t>
            </a:r>
            <a:r>
              <a:rPr lang="en-US" altLang="zh-CN" sz="2800" b="1"/>
              <a:t>y</a:t>
            </a:r>
            <a:r>
              <a:rPr lang="zh-CN" altLang="en-US" sz="2800" b="1"/>
              <a:t>的</a:t>
            </a:r>
            <a:r>
              <a:rPr lang="zh-CN" altLang="en-US" sz="2800" b="1">
                <a:solidFill>
                  <a:srgbClr val="168E27"/>
                </a:solidFill>
              </a:rPr>
              <a:t>一条弧</a:t>
            </a:r>
            <a:r>
              <a:rPr lang="zh-CN" altLang="en-US" sz="2800" b="1"/>
              <a:t>（</a:t>
            </a:r>
            <a:r>
              <a:rPr lang="en-US" altLang="zh-CN" sz="2800" b="1"/>
              <a:t>arc</a:t>
            </a:r>
            <a:r>
              <a:rPr lang="zh-CN" altLang="en-US" sz="2800" b="1"/>
              <a:t>），并称</a:t>
            </a:r>
            <a:r>
              <a:rPr lang="en-US" altLang="zh-CN" sz="2800" b="1">
                <a:solidFill>
                  <a:srgbClr val="E9134B"/>
                </a:solidFill>
              </a:rPr>
              <a:t>x</a:t>
            </a:r>
            <a:r>
              <a:rPr lang="zh-CN" altLang="en-US" sz="2800" b="1"/>
              <a:t>为</a:t>
            </a:r>
            <a:r>
              <a:rPr lang="zh-CN" altLang="en-US" sz="2800" b="1">
                <a:solidFill>
                  <a:srgbClr val="168E27"/>
                </a:solidFill>
              </a:rPr>
              <a:t>弧尾</a:t>
            </a:r>
            <a:r>
              <a:rPr lang="zh-CN" altLang="en-US" sz="2800" b="1"/>
              <a:t>（</a:t>
            </a:r>
            <a:r>
              <a:rPr lang="en-US" altLang="zh-CN" sz="2800" b="1"/>
              <a:t>tail</a:t>
            </a:r>
            <a:r>
              <a:rPr lang="zh-CN" altLang="en-US" sz="2800" b="1"/>
              <a:t>）或</a:t>
            </a:r>
            <a:r>
              <a:rPr lang="zh-CN" altLang="en-US" sz="2800" b="1">
                <a:solidFill>
                  <a:srgbClr val="168E27"/>
                </a:solidFill>
              </a:rPr>
              <a:t>起始点</a:t>
            </a:r>
            <a:r>
              <a:rPr lang="zh-CN" altLang="en-US" sz="2800" b="1"/>
              <a:t>，称</a:t>
            </a:r>
            <a:r>
              <a:rPr lang="en-US" altLang="zh-CN" sz="2800" b="1">
                <a:solidFill>
                  <a:srgbClr val="E9134B"/>
                </a:solidFill>
              </a:rPr>
              <a:t>y</a:t>
            </a:r>
            <a:r>
              <a:rPr lang="zh-CN" altLang="en-US" sz="2800" b="1"/>
              <a:t>为</a:t>
            </a:r>
            <a:r>
              <a:rPr lang="zh-CN" altLang="en-US" sz="2800" b="1">
                <a:solidFill>
                  <a:srgbClr val="168E27"/>
                </a:solidFill>
              </a:rPr>
              <a:t>弧头</a:t>
            </a:r>
            <a:r>
              <a:rPr lang="zh-CN" altLang="en-US" sz="2800" b="1"/>
              <a:t>（</a:t>
            </a:r>
            <a:r>
              <a:rPr lang="en-US" altLang="zh-CN" sz="2800" b="1"/>
              <a:t>head</a:t>
            </a:r>
            <a:r>
              <a:rPr lang="zh-CN" altLang="en-US" sz="2800" b="1"/>
              <a:t>）或</a:t>
            </a:r>
            <a:r>
              <a:rPr lang="zh-CN" altLang="en-US" sz="2800" b="1">
                <a:solidFill>
                  <a:srgbClr val="168E27"/>
                </a:solidFill>
              </a:rPr>
              <a:t>终端点</a:t>
            </a:r>
            <a:r>
              <a:rPr lang="zh-CN" altLang="en-US" sz="2800" b="1"/>
              <a:t>。</a:t>
            </a:r>
          </a:p>
        </p:txBody>
      </p:sp>
      <p:sp>
        <p:nvSpPr>
          <p:cNvPr id="6148" name="Text Box 4">
            <a:extLst>
              <a:ext uri="{FF2B5EF4-FFF2-40B4-BE49-F238E27FC236}">
                <a16:creationId xmlns:a16="http://schemas.microsoft.com/office/drawing/2014/main" id="{8EB3CE17-51E3-49FE-9FD3-FF39BC042AD2}"/>
              </a:ext>
            </a:extLst>
          </p:cNvPr>
          <p:cNvSpPr txBox="1">
            <a:spLocks noChangeArrowheads="1"/>
          </p:cNvSpPr>
          <p:nvPr/>
        </p:nvSpPr>
        <p:spPr bwMode="auto">
          <a:xfrm>
            <a:off x="2133600" y="4953000"/>
            <a:ext cx="8305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pPr>
            <a:r>
              <a:rPr lang="zh-CN" altLang="en-US" sz="2800" b="1">
                <a:solidFill>
                  <a:srgbClr val="E9134B"/>
                </a:solidFill>
              </a:rPr>
              <a:t>有向图：</a:t>
            </a:r>
            <a:r>
              <a:rPr lang="zh-CN" altLang="en-US" sz="2800" b="1"/>
              <a:t>若图中的边是有方向的，称这样的图为</a:t>
            </a:r>
            <a:r>
              <a:rPr lang="zh-CN" altLang="en-US" sz="2800" b="1">
                <a:solidFill>
                  <a:srgbClr val="168E27"/>
                </a:solidFill>
              </a:rPr>
              <a:t>有向图</a:t>
            </a:r>
            <a:r>
              <a:rPr lang="zh-CN" altLang="en-US" sz="2800" b="1"/>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82543C83-D2CF-4C89-B91A-7E046C061541}"/>
              </a:ext>
            </a:extLst>
          </p:cNvPr>
          <p:cNvSpPr txBox="1">
            <a:spLocks noChangeArrowheads="1"/>
          </p:cNvSpPr>
          <p:nvPr/>
        </p:nvSpPr>
        <p:spPr bwMode="auto">
          <a:xfrm>
            <a:off x="2057400" y="9906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ea typeface="黑体" panose="02010609060101010101" pitchFamily="49" charset="-122"/>
              </a:rPr>
              <a:t>●</a:t>
            </a:r>
            <a:r>
              <a:rPr lang="zh-CN" altLang="en-US" sz="2800" b="1"/>
              <a:t>存储空间：</a:t>
            </a:r>
            <a:r>
              <a:rPr lang="zh-CN" altLang="en-US" sz="2800" b="1">
                <a:solidFill>
                  <a:srgbClr val="168E27"/>
                </a:solidFill>
                <a:latin typeface="宋体" panose="02010600030101010101" pitchFamily="2" charset="-122"/>
              </a:rPr>
              <a:t>对于有</a:t>
            </a:r>
            <a:r>
              <a:rPr lang="en-US" altLang="zh-CN" sz="2800" b="1">
                <a:solidFill>
                  <a:srgbClr val="168E27"/>
                </a:solidFill>
              </a:rPr>
              <a:t>n</a:t>
            </a:r>
            <a:r>
              <a:rPr lang="zh-CN" altLang="en-US" sz="2800" b="1">
                <a:solidFill>
                  <a:srgbClr val="168E27"/>
                </a:solidFill>
                <a:latin typeface="宋体" panose="02010600030101010101" pitchFamily="2" charset="-122"/>
              </a:rPr>
              <a:t>个顶点，</a:t>
            </a:r>
            <a:r>
              <a:rPr lang="en-US" altLang="zh-CN" sz="2800" b="1">
                <a:solidFill>
                  <a:srgbClr val="168E27"/>
                </a:solidFill>
              </a:rPr>
              <a:t>e</a:t>
            </a:r>
            <a:r>
              <a:rPr lang="zh-CN" altLang="en-US" sz="2800" b="1">
                <a:solidFill>
                  <a:srgbClr val="168E27"/>
                </a:solidFill>
                <a:latin typeface="宋体" panose="02010600030101010101" pitchFamily="2" charset="-122"/>
              </a:rPr>
              <a:t>条边的无向图而言</a:t>
            </a:r>
            <a:r>
              <a:rPr lang="zh-CN" altLang="en-US" sz="2800" b="1">
                <a:latin typeface="宋体" panose="02010600030101010101" pitchFamily="2" charset="-122"/>
              </a:rPr>
              <a:t>，若采取邻接表作为存储结构，则需要</a:t>
            </a:r>
            <a:r>
              <a:rPr lang="en-US" altLang="zh-CN" sz="2800" b="1">
                <a:solidFill>
                  <a:srgbClr val="168E27"/>
                </a:solidFill>
              </a:rPr>
              <a:t>n</a:t>
            </a:r>
            <a:r>
              <a:rPr lang="zh-CN" altLang="en-US" sz="2800" b="1">
                <a:solidFill>
                  <a:srgbClr val="168E27"/>
                </a:solidFill>
                <a:latin typeface="宋体" panose="02010600030101010101" pitchFamily="2" charset="-122"/>
              </a:rPr>
              <a:t>个表头结点</a:t>
            </a:r>
            <a:r>
              <a:rPr lang="zh-CN" altLang="en-US" sz="2800" b="1">
                <a:latin typeface="宋体" panose="02010600030101010101" pitchFamily="2" charset="-122"/>
              </a:rPr>
              <a:t>和</a:t>
            </a:r>
            <a:r>
              <a:rPr lang="en-US" altLang="zh-CN" sz="2800" b="1">
                <a:solidFill>
                  <a:srgbClr val="168E27"/>
                </a:solidFill>
              </a:rPr>
              <a:t>2e</a:t>
            </a:r>
            <a:r>
              <a:rPr lang="zh-CN" altLang="en-US" sz="2800" b="1">
                <a:solidFill>
                  <a:srgbClr val="168E27"/>
                </a:solidFill>
                <a:latin typeface="宋体" panose="02010600030101010101" pitchFamily="2" charset="-122"/>
              </a:rPr>
              <a:t>个表结点</a:t>
            </a:r>
            <a:r>
              <a:rPr lang="zh-CN" altLang="en-US" sz="2800" b="1">
                <a:latin typeface="宋体" panose="02010600030101010101" pitchFamily="2" charset="-122"/>
              </a:rPr>
              <a:t>。</a:t>
            </a:r>
            <a:r>
              <a:rPr lang="zh-CN" altLang="en-US" sz="2800" b="1"/>
              <a:t> </a:t>
            </a:r>
          </a:p>
        </p:txBody>
      </p:sp>
      <p:sp>
        <p:nvSpPr>
          <p:cNvPr id="43012" name="Text Box 4">
            <a:extLst>
              <a:ext uri="{FF2B5EF4-FFF2-40B4-BE49-F238E27FC236}">
                <a16:creationId xmlns:a16="http://schemas.microsoft.com/office/drawing/2014/main" id="{396A668F-F9F0-4F17-B7E4-9820CFC2422A}"/>
              </a:ext>
            </a:extLst>
          </p:cNvPr>
          <p:cNvSpPr txBox="1">
            <a:spLocks noChangeArrowheads="1"/>
          </p:cNvSpPr>
          <p:nvPr/>
        </p:nvSpPr>
        <p:spPr bwMode="auto">
          <a:xfrm>
            <a:off x="2057400" y="25908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ea typeface="黑体" panose="02010609060101010101" pitchFamily="49" charset="-122"/>
              </a:rPr>
              <a:t>●</a:t>
            </a:r>
            <a:r>
              <a:rPr lang="zh-CN" altLang="en-US" sz="2800" b="1"/>
              <a:t>无向图的度：</a:t>
            </a:r>
            <a:r>
              <a:rPr lang="zh-CN" altLang="en-US" sz="2800" b="1">
                <a:latin typeface="宋体" panose="02010600030101010101" pitchFamily="2" charset="-122"/>
              </a:rPr>
              <a:t>在无向图的邻接表中，顶点</a:t>
            </a:r>
            <a:r>
              <a:rPr lang="en-US" altLang="zh-CN" sz="2800" b="1"/>
              <a:t>v</a:t>
            </a:r>
            <a:r>
              <a:rPr lang="en-US" altLang="zh-CN" sz="2800" b="1" baseline="-30000"/>
              <a:t>i</a:t>
            </a:r>
            <a:r>
              <a:rPr lang="zh-CN" altLang="en-US" sz="2800" b="1">
                <a:latin typeface="宋体" panose="02010600030101010101" pitchFamily="2" charset="-122"/>
              </a:rPr>
              <a:t>的度恰好就是第</a:t>
            </a:r>
            <a:r>
              <a:rPr lang="en-US" altLang="zh-CN" sz="2800" b="1"/>
              <a:t>i</a:t>
            </a:r>
            <a:r>
              <a:rPr lang="zh-CN" altLang="en-US" sz="2800" b="1">
                <a:latin typeface="宋体" panose="02010600030101010101" pitchFamily="2" charset="-122"/>
              </a:rPr>
              <a:t>个边链表上结点的个数。</a:t>
            </a:r>
            <a:r>
              <a:rPr lang="zh-CN" altLang="en-US" sz="2800" b="1"/>
              <a:t> </a:t>
            </a:r>
          </a:p>
        </p:txBody>
      </p:sp>
      <p:sp>
        <p:nvSpPr>
          <p:cNvPr id="43013" name="Text Box 5">
            <a:extLst>
              <a:ext uri="{FF2B5EF4-FFF2-40B4-BE49-F238E27FC236}">
                <a16:creationId xmlns:a16="http://schemas.microsoft.com/office/drawing/2014/main" id="{C4785E0F-F705-4C35-B24D-7D76CAA096B1}"/>
              </a:ext>
            </a:extLst>
          </p:cNvPr>
          <p:cNvSpPr txBox="1">
            <a:spLocks noChangeArrowheads="1"/>
          </p:cNvSpPr>
          <p:nvPr/>
        </p:nvSpPr>
        <p:spPr bwMode="auto">
          <a:xfrm>
            <a:off x="1981200" y="38100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ea typeface="黑体" panose="02010609060101010101" pitchFamily="49" charset="-122"/>
              </a:rPr>
              <a:t>●</a:t>
            </a:r>
            <a:r>
              <a:rPr lang="zh-CN" altLang="en-US" sz="2800" b="1"/>
              <a:t>有向图的度：</a:t>
            </a:r>
            <a:r>
              <a:rPr lang="zh-CN" altLang="en-US" sz="2800" b="1">
                <a:latin typeface="宋体" panose="02010600030101010101" pitchFamily="2" charset="-122"/>
              </a:rPr>
              <a:t>在有向图中，第</a:t>
            </a:r>
            <a:r>
              <a:rPr lang="en-US" altLang="zh-CN" sz="2800" b="1"/>
              <a:t>i</a:t>
            </a:r>
            <a:r>
              <a:rPr lang="zh-CN" altLang="en-US" sz="2800" b="1">
                <a:latin typeface="宋体" panose="02010600030101010101" pitchFamily="2" charset="-122"/>
              </a:rPr>
              <a:t>个边链表上顶点的个数是顶点</a:t>
            </a:r>
            <a:r>
              <a:rPr lang="en-US" altLang="zh-CN" sz="2800" b="1"/>
              <a:t>v</a:t>
            </a:r>
            <a:r>
              <a:rPr lang="en-US" altLang="zh-CN" sz="2800" b="1" baseline="-30000"/>
              <a:t>i</a:t>
            </a:r>
            <a:r>
              <a:rPr lang="zh-CN" altLang="en-US" sz="2800" b="1">
                <a:latin typeface="宋体" panose="02010600030101010101" pitchFamily="2" charset="-122"/>
              </a:rPr>
              <a:t>的出度。要想求得该顶点的入度，则必须遍历整个邻接表。在所有单链表中查找邻接点域的值为</a:t>
            </a:r>
            <a:r>
              <a:rPr lang="en-US" altLang="zh-CN" sz="2800" b="1">
                <a:latin typeface="宋体" panose="02010600030101010101" pitchFamily="2" charset="-122"/>
              </a:rPr>
              <a:t>i</a:t>
            </a:r>
            <a:r>
              <a:rPr lang="zh-CN" altLang="en-US" sz="2800" b="1">
                <a:latin typeface="宋体" panose="02010600030101010101" pitchFamily="2" charset="-122"/>
              </a:rPr>
              <a:t>的结点并计数求和。</a:t>
            </a:r>
            <a:endParaRPr lang="zh-CN" altLang="en-US" sz="28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4C1369AF-1BF3-476A-B40E-6BAE501CA0F5}"/>
              </a:ext>
            </a:extLst>
          </p:cNvPr>
          <p:cNvSpPr txBox="1">
            <a:spLocks noChangeArrowheads="1"/>
          </p:cNvSpPr>
          <p:nvPr/>
        </p:nvSpPr>
        <p:spPr bwMode="auto">
          <a:xfrm>
            <a:off x="2133600" y="106680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由此可见，对于用邻接表方式存储的有向图，求顶点的入度并不方便，因此需要有一种解决的方法－</a:t>
            </a:r>
            <a:r>
              <a:rPr lang="zh-CN" altLang="en-US" sz="2800" b="1">
                <a:solidFill>
                  <a:srgbClr val="168E27"/>
                </a:solidFill>
              </a:rPr>
              <a:t>逆邻接表法</a:t>
            </a:r>
            <a:r>
              <a:rPr lang="zh-CN" altLang="en-US" sz="2800" b="1"/>
              <a:t>。</a:t>
            </a:r>
          </a:p>
        </p:txBody>
      </p:sp>
      <p:sp>
        <p:nvSpPr>
          <p:cNvPr id="44035" name="Text Box 3">
            <a:extLst>
              <a:ext uri="{FF2B5EF4-FFF2-40B4-BE49-F238E27FC236}">
                <a16:creationId xmlns:a16="http://schemas.microsoft.com/office/drawing/2014/main" id="{BBC57678-F9ED-436B-8A78-F18E4BC2979E}"/>
              </a:ext>
            </a:extLst>
          </p:cNvPr>
          <p:cNvSpPr txBox="1">
            <a:spLocks noChangeArrowheads="1"/>
          </p:cNvSpPr>
          <p:nvPr/>
        </p:nvSpPr>
        <p:spPr bwMode="auto">
          <a:xfrm>
            <a:off x="2057400" y="2438401"/>
            <a:ext cx="8382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对图中的每一顶点</a:t>
            </a:r>
            <a:r>
              <a:rPr lang="en-US" altLang="zh-CN" sz="2800" b="1"/>
              <a:t>v</a:t>
            </a:r>
            <a:r>
              <a:rPr lang="en-US" altLang="zh-CN" sz="2800" b="1" baseline="-30000"/>
              <a:t>i</a:t>
            </a:r>
            <a:r>
              <a:rPr lang="zh-CN" altLang="en-US" sz="2800" b="1">
                <a:latin typeface="宋体" panose="02010600030101010101" pitchFamily="2" charset="-122"/>
              </a:rPr>
              <a:t>建立一个递邻接表，即对每个顶点</a:t>
            </a:r>
            <a:r>
              <a:rPr lang="en-US" altLang="zh-CN" sz="2800" b="1"/>
              <a:t>v</a:t>
            </a:r>
            <a:r>
              <a:rPr lang="en-US" altLang="zh-CN" sz="2800" b="1" baseline="-30000"/>
              <a:t>i</a:t>
            </a:r>
            <a:r>
              <a:rPr lang="zh-CN" altLang="en-US" sz="2800" b="1">
                <a:latin typeface="宋体" panose="02010600030101010101" pitchFamily="2" charset="-122"/>
              </a:rPr>
              <a:t>建立一个所有以顶点</a:t>
            </a:r>
            <a:r>
              <a:rPr lang="en-US" altLang="zh-CN" sz="2800" b="1"/>
              <a:t>v</a:t>
            </a:r>
            <a:r>
              <a:rPr lang="en-US" altLang="zh-CN" sz="2800" b="1" baseline="-30000"/>
              <a:t>i</a:t>
            </a:r>
            <a:r>
              <a:rPr lang="zh-CN" altLang="en-US" sz="2800" b="1">
                <a:latin typeface="宋体" panose="02010600030101010101" pitchFamily="2" charset="-122"/>
              </a:rPr>
              <a:t>为弧头的弧的表，这样求顶点</a:t>
            </a:r>
            <a:r>
              <a:rPr lang="en-US" altLang="zh-CN" sz="2800" b="1"/>
              <a:t>v</a:t>
            </a:r>
            <a:r>
              <a:rPr lang="en-US" altLang="zh-CN" sz="2800" b="1" baseline="-30000"/>
              <a:t>i</a:t>
            </a:r>
            <a:r>
              <a:rPr lang="zh-CN" altLang="en-US" sz="2800" b="1">
                <a:latin typeface="宋体" panose="02010600030101010101" pitchFamily="2" charset="-122"/>
              </a:rPr>
              <a:t>的入度即是计算逆邻接表中第</a:t>
            </a:r>
            <a:r>
              <a:rPr lang="en-US" altLang="zh-CN" sz="2800" b="1"/>
              <a:t>i</a:t>
            </a:r>
            <a:r>
              <a:rPr lang="zh-CN" altLang="en-US" sz="2800" b="1"/>
              <a:t>个顶点的边链表中结点个数</a:t>
            </a:r>
            <a:r>
              <a:rPr lang="zh-CN" altLang="en-US" sz="2800" b="1">
                <a:latin typeface="宋体" panose="02010600030101010101" pitchFamily="2" charset="-122"/>
              </a:rPr>
              <a:t>。</a:t>
            </a:r>
            <a:r>
              <a:rPr lang="zh-CN" altLang="en-US" sz="2800" b="1"/>
              <a:t> </a:t>
            </a:r>
          </a:p>
        </p:txBody>
      </p:sp>
      <p:sp>
        <p:nvSpPr>
          <p:cNvPr id="44037" name="Text Box 5">
            <a:extLst>
              <a:ext uri="{FF2B5EF4-FFF2-40B4-BE49-F238E27FC236}">
                <a16:creationId xmlns:a16="http://schemas.microsoft.com/office/drawing/2014/main" id="{3AA2A2C9-51B3-41D5-8B5C-5D0C12616EDD}"/>
              </a:ext>
            </a:extLst>
          </p:cNvPr>
          <p:cNvSpPr txBox="1">
            <a:spLocks noChangeArrowheads="1"/>
          </p:cNvSpPr>
          <p:nvPr/>
        </p:nvSpPr>
        <p:spPr bwMode="auto">
          <a:xfrm>
            <a:off x="2286000" y="4495801"/>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图</a:t>
            </a:r>
            <a:r>
              <a:rPr lang="en-US" altLang="zh-CN" sz="2800" b="1"/>
              <a:t>G1</a:t>
            </a:r>
            <a:r>
              <a:rPr lang="zh-CN" altLang="en-US" sz="2800" b="1"/>
              <a:t>的逆邻接表表示法见</a:t>
            </a:r>
            <a:r>
              <a:rPr lang="en-US" altLang="zh-CN" sz="2800" b="1"/>
              <a:t>p162</a:t>
            </a:r>
            <a:r>
              <a:rPr lang="zh-CN" altLang="en-US" sz="2800" b="1"/>
              <a:t>的图</a:t>
            </a:r>
            <a:r>
              <a:rPr lang="en-US" altLang="zh-CN" sz="2800" b="1"/>
              <a:t>7.10</a:t>
            </a:r>
          </a:p>
        </p:txBody>
      </p:sp>
      <p:sp>
        <p:nvSpPr>
          <p:cNvPr id="44040" name="AutoShape 8">
            <a:hlinkClick r:id="rId2" action="ppaction://hlinksldjump" highlightClick="1"/>
            <a:extLst>
              <a:ext uri="{FF2B5EF4-FFF2-40B4-BE49-F238E27FC236}">
                <a16:creationId xmlns:a16="http://schemas.microsoft.com/office/drawing/2014/main" id="{D8386040-125B-402A-89B8-A6F471AEAD85}"/>
              </a:ext>
            </a:extLst>
          </p:cNvPr>
          <p:cNvSpPr>
            <a:spLocks noChangeArrowheads="1"/>
          </p:cNvSpPr>
          <p:nvPr/>
        </p:nvSpPr>
        <p:spPr bwMode="auto">
          <a:xfrm>
            <a:off x="8832851" y="5661025"/>
            <a:ext cx="1368425"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返回本节目录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CE486384-4943-4B08-9FE8-636CC0166402}"/>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E9134B"/>
                </a:solidFill>
                <a:latin typeface="宋体" panose="02010600030101010101" pitchFamily="2" charset="-122"/>
              </a:rPr>
              <a:t>④</a:t>
            </a:r>
            <a:r>
              <a:rPr lang="zh-CN" altLang="en-US" sz="2800" b="1">
                <a:solidFill>
                  <a:srgbClr val="E9134B"/>
                </a:solidFill>
              </a:rPr>
              <a:t>十字链表</a:t>
            </a:r>
          </a:p>
        </p:txBody>
      </p:sp>
      <p:sp>
        <p:nvSpPr>
          <p:cNvPr id="45059" name="Text Box 3">
            <a:extLst>
              <a:ext uri="{FF2B5EF4-FFF2-40B4-BE49-F238E27FC236}">
                <a16:creationId xmlns:a16="http://schemas.microsoft.com/office/drawing/2014/main" id="{A25C4CFB-26D5-4B86-9165-356C08591448}"/>
              </a:ext>
            </a:extLst>
          </p:cNvPr>
          <p:cNvSpPr txBox="1">
            <a:spLocks noChangeArrowheads="1"/>
          </p:cNvSpPr>
          <p:nvPr/>
        </p:nvSpPr>
        <p:spPr bwMode="auto">
          <a:xfrm>
            <a:off x="2133600" y="167640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       </a:t>
            </a:r>
            <a:r>
              <a:rPr lang="zh-CN" altLang="en-US" sz="2800" b="1"/>
              <a:t>十字</a:t>
            </a:r>
            <a:r>
              <a:rPr lang="zh-CN" altLang="en-US" sz="2800" b="1">
                <a:latin typeface="宋体" panose="02010600030101010101" pitchFamily="2" charset="-122"/>
              </a:rPr>
              <a:t>链表</a:t>
            </a:r>
            <a:r>
              <a:rPr lang="en-US" altLang="zh-CN" sz="2800" b="1"/>
              <a:t>(Orthogonal List)</a:t>
            </a:r>
            <a:r>
              <a:rPr lang="zh-CN" altLang="en-US" sz="2800" b="1">
                <a:latin typeface="宋体" panose="02010600030101010101" pitchFamily="2" charset="-122"/>
              </a:rPr>
              <a:t>是有向图的另一种链式存储结构。我们也可以把它看成是将有向图的邻接表和逆邻接表结合起来形成的一种链表。</a:t>
            </a:r>
            <a:endParaRPr lang="zh-CN" altLang="en-US" sz="2800" b="1"/>
          </a:p>
        </p:txBody>
      </p:sp>
      <p:sp>
        <p:nvSpPr>
          <p:cNvPr id="45060" name="Text Box 4">
            <a:extLst>
              <a:ext uri="{FF2B5EF4-FFF2-40B4-BE49-F238E27FC236}">
                <a16:creationId xmlns:a16="http://schemas.microsoft.com/office/drawing/2014/main" id="{C69D5D6A-2EAD-44DD-B281-57489FA85AC7}"/>
              </a:ext>
            </a:extLst>
          </p:cNvPr>
          <p:cNvSpPr txBox="1">
            <a:spLocks noChangeArrowheads="1"/>
          </p:cNvSpPr>
          <p:nvPr/>
        </p:nvSpPr>
        <p:spPr bwMode="auto">
          <a:xfrm>
            <a:off x="2133600" y="31242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有向图中的每一条弧对应十字链表中的一个</a:t>
            </a:r>
            <a:r>
              <a:rPr lang="zh-CN" altLang="en-US" sz="2800" b="1">
                <a:solidFill>
                  <a:srgbClr val="168E27"/>
                </a:solidFill>
                <a:latin typeface="宋体" panose="02010600030101010101" pitchFamily="2" charset="-122"/>
              </a:rPr>
              <a:t>弧结点</a:t>
            </a:r>
            <a:r>
              <a:rPr lang="zh-CN" altLang="en-US" sz="2800" b="1">
                <a:latin typeface="宋体" panose="02010600030101010101" pitchFamily="2" charset="-122"/>
              </a:rPr>
              <a:t>，同时有向图中的每个顶点在十字链表中对应有一个结点，叫做</a:t>
            </a:r>
            <a:r>
              <a:rPr lang="zh-CN" altLang="en-US" sz="2800" b="1">
                <a:solidFill>
                  <a:srgbClr val="168E27"/>
                </a:solidFill>
                <a:latin typeface="宋体" panose="02010600030101010101" pitchFamily="2" charset="-122"/>
              </a:rPr>
              <a:t>顶点结点</a:t>
            </a:r>
            <a:r>
              <a:rPr lang="zh-CN" altLang="en-US" sz="2800" b="1">
                <a:latin typeface="宋体" panose="02010600030101010101" pitchFamily="2" charset="-122"/>
              </a:rPr>
              <a:t>。</a:t>
            </a:r>
            <a:r>
              <a:rPr lang="zh-CN" altLang="en-US" sz="2800" b="1"/>
              <a:t> </a:t>
            </a:r>
          </a:p>
        </p:txBody>
      </p:sp>
      <p:sp>
        <p:nvSpPr>
          <p:cNvPr id="45061" name="Text Box 5">
            <a:extLst>
              <a:ext uri="{FF2B5EF4-FFF2-40B4-BE49-F238E27FC236}">
                <a16:creationId xmlns:a16="http://schemas.microsoft.com/office/drawing/2014/main" id="{17D33EFD-2F47-427A-B3C0-E509775AECA6}"/>
              </a:ext>
            </a:extLst>
          </p:cNvPr>
          <p:cNvSpPr txBox="1">
            <a:spLocks noChangeArrowheads="1"/>
          </p:cNvSpPr>
          <p:nvPr/>
        </p:nvSpPr>
        <p:spPr bwMode="auto">
          <a:xfrm>
            <a:off x="2209800" y="4724401"/>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168E27"/>
                </a:solidFill>
              </a:rPr>
              <a:t>这两类结点的结构见</a:t>
            </a:r>
            <a:r>
              <a:rPr lang="en-US" altLang="zh-CN" sz="2800" b="1">
                <a:solidFill>
                  <a:srgbClr val="168E27"/>
                </a:solidFill>
              </a:rPr>
              <a:t>p162</a:t>
            </a:r>
            <a:r>
              <a:rPr lang="zh-CN" altLang="en-US" sz="2800" b="1">
                <a:solidFill>
                  <a:srgbClr val="168E27"/>
                </a:solidFill>
              </a:rPr>
              <a:t>的图</a:t>
            </a:r>
            <a:r>
              <a:rPr lang="en-US" altLang="zh-CN" sz="2800" b="1">
                <a:solidFill>
                  <a:srgbClr val="168E27"/>
                </a:solidFill>
              </a:rPr>
              <a:t>7.11</a:t>
            </a:r>
            <a:r>
              <a:rPr lang="zh-CN" altLang="en-US" sz="2800" b="1">
                <a:solidFill>
                  <a:srgbClr val="168E27"/>
                </a:solidFill>
              </a:rPr>
              <a:t>所示。</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DCD5DAC0-7EBF-4F71-BBEB-358FC2484221}"/>
              </a:ext>
            </a:extLst>
          </p:cNvPr>
          <p:cNvSpPr txBox="1">
            <a:spLocks noChangeArrowheads="1"/>
          </p:cNvSpPr>
          <p:nvPr/>
        </p:nvSpPr>
        <p:spPr bwMode="auto">
          <a:xfrm>
            <a:off x="2209800" y="11430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168E27"/>
                </a:solidFill>
              </a:rPr>
              <a:t>图</a:t>
            </a:r>
            <a:r>
              <a:rPr lang="en-US" altLang="zh-CN" sz="2800" b="1">
                <a:solidFill>
                  <a:srgbClr val="168E27"/>
                </a:solidFill>
              </a:rPr>
              <a:t>G1</a:t>
            </a:r>
            <a:r>
              <a:rPr lang="zh-CN" altLang="en-US" sz="2800" b="1">
                <a:solidFill>
                  <a:srgbClr val="168E27"/>
                </a:solidFill>
              </a:rPr>
              <a:t>的十字链表表示见</a:t>
            </a:r>
            <a:r>
              <a:rPr lang="en-US" altLang="zh-CN" sz="2800" b="1">
                <a:solidFill>
                  <a:srgbClr val="168E27"/>
                </a:solidFill>
              </a:rPr>
              <a:t>p163</a:t>
            </a:r>
            <a:r>
              <a:rPr lang="zh-CN" altLang="en-US" sz="2800" b="1">
                <a:solidFill>
                  <a:srgbClr val="168E27"/>
                </a:solidFill>
              </a:rPr>
              <a:t>的图</a:t>
            </a:r>
            <a:r>
              <a:rPr lang="en-US" altLang="zh-CN" sz="2800" b="1">
                <a:solidFill>
                  <a:srgbClr val="168E27"/>
                </a:solidFill>
              </a:rPr>
              <a:t>7.12</a:t>
            </a:r>
            <a:r>
              <a:rPr lang="zh-CN" altLang="en-US" sz="2800" b="1">
                <a:solidFill>
                  <a:srgbClr val="168E27"/>
                </a:solidFill>
              </a:rPr>
              <a:t>所示。</a:t>
            </a:r>
          </a:p>
        </p:txBody>
      </p:sp>
      <p:grpSp>
        <p:nvGrpSpPr>
          <p:cNvPr id="46083" name="Group 3">
            <a:extLst>
              <a:ext uri="{FF2B5EF4-FFF2-40B4-BE49-F238E27FC236}">
                <a16:creationId xmlns:a16="http://schemas.microsoft.com/office/drawing/2014/main" id="{10820A4C-AFE9-4F13-95AE-125E1855D93E}"/>
              </a:ext>
            </a:extLst>
          </p:cNvPr>
          <p:cNvGrpSpPr>
            <a:grpSpLocks/>
          </p:cNvGrpSpPr>
          <p:nvPr/>
        </p:nvGrpSpPr>
        <p:grpSpPr bwMode="auto">
          <a:xfrm>
            <a:off x="2895600" y="2133600"/>
            <a:ext cx="6324600" cy="3429000"/>
            <a:chOff x="1134" y="7038"/>
            <a:chExt cx="8850" cy="5187"/>
          </a:xfrm>
        </p:grpSpPr>
        <p:sp>
          <p:nvSpPr>
            <p:cNvPr id="46084" name="Text Box 4">
              <a:extLst>
                <a:ext uri="{FF2B5EF4-FFF2-40B4-BE49-F238E27FC236}">
                  <a16:creationId xmlns:a16="http://schemas.microsoft.com/office/drawing/2014/main" id="{9E1BA3A1-A308-4935-A241-BD469676F9C4}"/>
                </a:ext>
              </a:extLst>
            </p:cNvPr>
            <p:cNvSpPr txBox="1">
              <a:spLocks noChangeArrowheads="1"/>
            </p:cNvSpPr>
            <p:nvPr/>
          </p:nvSpPr>
          <p:spPr bwMode="auto">
            <a:xfrm>
              <a:off x="4689" y="7053"/>
              <a:ext cx="1350" cy="480"/>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600"/>
                <a:t>1  2</a:t>
              </a:r>
              <a:r>
                <a:rPr kumimoji="0" lang="en-US" altLang="zh-CN" sz="1000"/>
                <a:t>  </a:t>
              </a:r>
              <a:r>
                <a:rPr kumimoji="0" lang="en-US" altLang="zh-CN" sz="1600" b="1">
                  <a:latin typeface="宋体" panose="02010600030101010101" pitchFamily="2" charset="-122"/>
                </a:rPr>
                <a:t>∧</a:t>
              </a:r>
              <a:r>
                <a:rPr kumimoji="0" lang="en-US" altLang="zh-CN" sz="1000">
                  <a:latin typeface="宋体" panose="02010600030101010101" pitchFamily="2" charset="-122"/>
                </a:rPr>
                <a:t>    </a:t>
              </a:r>
              <a:endParaRPr kumimoji="0" lang="en-US" altLang="zh-CN" sz="1000"/>
            </a:p>
          </p:txBody>
        </p:sp>
        <p:sp>
          <p:nvSpPr>
            <p:cNvPr id="46085" name="Line 5">
              <a:extLst>
                <a:ext uri="{FF2B5EF4-FFF2-40B4-BE49-F238E27FC236}">
                  <a16:creationId xmlns:a16="http://schemas.microsoft.com/office/drawing/2014/main" id="{7DF9D420-373E-4608-AD07-CABF73BCBF13}"/>
                </a:ext>
              </a:extLst>
            </p:cNvPr>
            <p:cNvSpPr>
              <a:spLocks noChangeShapeType="1"/>
            </p:cNvSpPr>
            <p:nvPr/>
          </p:nvSpPr>
          <p:spPr bwMode="auto">
            <a:xfrm>
              <a:off x="5063" y="7053"/>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6" name="Line 6">
              <a:extLst>
                <a:ext uri="{FF2B5EF4-FFF2-40B4-BE49-F238E27FC236}">
                  <a16:creationId xmlns:a16="http://schemas.microsoft.com/office/drawing/2014/main" id="{EFD7788B-90E0-4B8B-B334-03EE01CF8627}"/>
                </a:ext>
              </a:extLst>
            </p:cNvPr>
            <p:cNvSpPr>
              <a:spLocks noChangeShapeType="1"/>
            </p:cNvSpPr>
            <p:nvPr/>
          </p:nvSpPr>
          <p:spPr bwMode="auto">
            <a:xfrm>
              <a:off x="5360" y="7075"/>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7" name="Line 7">
              <a:extLst>
                <a:ext uri="{FF2B5EF4-FFF2-40B4-BE49-F238E27FC236}">
                  <a16:creationId xmlns:a16="http://schemas.microsoft.com/office/drawing/2014/main" id="{D917B814-D4FE-4F01-8CB4-301F66D91B08}"/>
                </a:ext>
              </a:extLst>
            </p:cNvPr>
            <p:cNvSpPr>
              <a:spLocks noChangeShapeType="1"/>
            </p:cNvSpPr>
            <p:nvPr/>
          </p:nvSpPr>
          <p:spPr bwMode="auto">
            <a:xfrm>
              <a:off x="5685" y="7075"/>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8" name="Text Box 8">
              <a:extLst>
                <a:ext uri="{FF2B5EF4-FFF2-40B4-BE49-F238E27FC236}">
                  <a16:creationId xmlns:a16="http://schemas.microsoft.com/office/drawing/2014/main" id="{89075D89-996B-4C12-AA32-7A7867B7551E}"/>
                </a:ext>
              </a:extLst>
            </p:cNvPr>
            <p:cNvSpPr txBox="1">
              <a:spLocks noChangeArrowheads="1"/>
            </p:cNvSpPr>
            <p:nvPr/>
          </p:nvSpPr>
          <p:spPr bwMode="auto">
            <a:xfrm>
              <a:off x="6669" y="7053"/>
              <a:ext cx="1605" cy="480"/>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600" b="1"/>
                <a:t>1   3  </a:t>
              </a:r>
              <a:r>
                <a:rPr kumimoji="0" lang="en-US" altLang="zh-CN" sz="1600" b="1">
                  <a:latin typeface="宋体" panose="02010600030101010101" pitchFamily="2" charset="-122"/>
                </a:rPr>
                <a:t>∧</a:t>
              </a:r>
              <a:r>
                <a:rPr kumimoji="0" lang="en-US" altLang="zh-CN" sz="1600" b="1"/>
                <a:t> </a:t>
              </a:r>
              <a:r>
                <a:rPr kumimoji="0" lang="en-US" altLang="zh-CN" sz="1600" b="1">
                  <a:latin typeface="宋体" panose="02010600030101010101" pitchFamily="2" charset="-122"/>
                </a:rPr>
                <a:t>∧</a:t>
              </a:r>
              <a:endParaRPr kumimoji="0" lang="en-US" altLang="zh-CN" sz="1600" b="1"/>
            </a:p>
          </p:txBody>
        </p:sp>
        <p:sp>
          <p:nvSpPr>
            <p:cNvPr id="46089" name="Line 9">
              <a:extLst>
                <a:ext uri="{FF2B5EF4-FFF2-40B4-BE49-F238E27FC236}">
                  <a16:creationId xmlns:a16="http://schemas.microsoft.com/office/drawing/2014/main" id="{39E884B3-97A7-4582-B597-A0B7AA66CFD4}"/>
                </a:ext>
              </a:extLst>
            </p:cNvPr>
            <p:cNvSpPr>
              <a:spLocks noChangeShapeType="1"/>
            </p:cNvSpPr>
            <p:nvPr/>
          </p:nvSpPr>
          <p:spPr bwMode="auto">
            <a:xfrm>
              <a:off x="7050" y="7053"/>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0" name="Line 10">
              <a:extLst>
                <a:ext uri="{FF2B5EF4-FFF2-40B4-BE49-F238E27FC236}">
                  <a16:creationId xmlns:a16="http://schemas.microsoft.com/office/drawing/2014/main" id="{9DE71F6B-8524-477E-B2B3-01AC5E499E3F}"/>
                </a:ext>
              </a:extLst>
            </p:cNvPr>
            <p:cNvSpPr>
              <a:spLocks noChangeShapeType="1"/>
            </p:cNvSpPr>
            <p:nvPr/>
          </p:nvSpPr>
          <p:spPr bwMode="auto">
            <a:xfrm>
              <a:off x="7436" y="7075"/>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1" name="Line 11">
              <a:extLst>
                <a:ext uri="{FF2B5EF4-FFF2-40B4-BE49-F238E27FC236}">
                  <a16:creationId xmlns:a16="http://schemas.microsoft.com/office/drawing/2014/main" id="{7B263017-F89D-41F2-BECF-FC50C1A84C80}"/>
                </a:ext>
              </a:extLst>
            </p:cNvPr>
            <p:cNvSpPr>
              <a:spLocks noChangeShapeType="1"/>
            </p:cNvSpPr>
            <p:nvPr/>
          </p:nvSpPr>
          <p:spPr bwMode="auto">
            <a:xfrm>
              <a:off x="7769" y="7075"/>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2" name="Text Box 12">
              <a:extLst>
                <a:ext uri="{FF2B5EF4-FFF2-40B4-BE49-F238E27FC236}">
                  <a16:creationId xmlns:a16="http://schemas.microsoft.com/office/drawing/2014/main" id="{2C230D9D-8EAF-4390-8293-16652B5AAF0A}"/>
                </a:ext>
              </a:extLst>
            </p:cNvPr>
            <p:cNvSpPr txBox="1">
              <a:spLocks noChangeArrowheads="1"/>
            </p:cNvSpPr>
            <p:nvPr/>
          </p:nvSpPr>
          <p:spPr bwMode="auto">
            <a:xfrm>
              <a:off x="3234" y="10263"/>
              <a:ext cx="1470" cy="480"/>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600" b="1"/>
                <a:t>4</a:t>
              </a:r>
              <a:r>
                <a:rPr kumimoji="0" lang="en-US" altLang="zh-CN" sz="1000"/>
                <a:t>   </a:t>
              </a:r>
              <a:r>
                <a:rPr kumimoji="0" lang="en-US" altLang="zh-CN" sz="1400" b="1"/>
                <a:t>1 </a:t>
              </a:r>
              <a:r>
                <a:rPr kumimoji="0" lang="en-US" altLang="zh-CN" sz="1000"/>
                <a:t> </a:t>
              </a:r>
              <a:r>
                <a:rPr kumimoji="0" lang="en-US" altLang="zh-CN" sz="1600" b="1">
                  <a:latin typeface="宋体" panose="02010600030101010101" pitchFamily="2" charset="-122"/>
                </a:rPr>
                <a:t>∧</a:t>
              </a:r>
              <a:r>
                <a:rPr kumimoji="0" lang="en-US" altLang="zh-CN" sz="1000">
                  <a:latin typeface="宋体" panose="02010600030101010101" pitchFamily="2" charset="-122"/>
                </a:rPr>
                <a:t> </a:t>
              </a:r>
              <a:r>
                <a:rPr kumimoji="0" lang="en-US" altLang="zh-CN" sz="1600" b="1">
                  <a:latin typeface="宋体" panose="02010600030101010101" pitchFamily="2" charset="-122"/>
                </a:rPr>
                <a:t>∧ </a:t>
              </a:r>
              <a:r>
                <a:rPr kumimoji="0" lang="en-US" altLang="zh-CN" sz="1000">
                  <a:latin typeface="宋体" panose="02010600030101010101" pitchFamily="2" charset="-122"/>
                </a:rPr>
                <a:t> </a:t>
              </a:r>
              <a:endParaRPr kumimoji="0" lang="en-US" altLang="zh-CN" sz="1000"/>
            </a:p>
          </p:txBody>
        </p:sp>
        <p:sp>
          <p:nvSpPr>
            <p:cNvPr id="46093" name="Line 13">
              <a:extLst>
                <a:ext uri="{FF2B5EF4-FFF2-40B4-BE49-F238E27FC236}">
                  <a16:creationId xmlns:a16="http://schemas.microsoft.com/office/drawing/2014/main" id="{49976DC9-1777-4376-9D7B-6A517D00EAE4}"/>
                </a:ext>
              </a:extLst>
            </p:cNvPr>
            <p:cNvSpPr>
              <a:spLocks noChangeShapeType="1"/>
            </p:cNvSpPr>
            <p:nvPr/>
          </p:nvSpPr>
          <p:spPr bwMode="auto">
            <a:xfrm>
              <a:off x="3608" y="10263"/>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4" name="Line 14">
              <a:extLst>
                <a:ext uri="{FF2B5EF4-FFF2-40B4-BE49-F238E27FC236}">
                  <a16:creationId xmlns:a16="http://schemas.microsoft.com/office/drawing/2014/main" id="{FB4BC239-3A2D-4B68-A42F-94768061120F}"/>
                </a:ext>
              </a:extLst>
            </p:cNvPr>
            <p:cNvSpPr>
              <a:spLocks noChangeShapeType="1"/>
            </p:cNvSpPr>
            <p:nvPr/>
          </p:nvSpPr>
          <p:spPr bwMode="auto">
            <a:xfrm>
              <a:off x="3905" y="10285"/>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5" name="Line 15">
              <a:extLst>
                <a:ext uri="{FF2B5EF4-FFF2-40B4-BE49-F238E27FC236}">
                  <a16:creationId xmlns:a16="http://schemas.microsoft.com/office/drawing/2014/main" id="{B57923F7-1ABA-4741-9020-4667C7C07AE2}"/>
                </a:ext>
              </a:extLst>
            </p:cNvPr>
            <p:cNvSpPr>
              <a:spLocks noChangeShapeType="1"/>
            </p:cNvSpPr>
            <p:nvPr/>
          </p:nvSpPr>
          <p:spPr bwMode="auto">
            <a:xfrm>
              <a:off x="4230" y="10285"/>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6" name="Line 16">
              <a:extLst>
                <a:ext uri="{FF2B5EF4-FFF2-40B4-BE49-F238E27FC236}">
                  <a16:creationId xmlns:a16="http://schemas.microsoft.com/office/drawing/2014/main" id="{FCDC3664-4EE1-484B-94D3-9098F20EA442}"/>
                </a:ext>
              </a:extLst>
            </p:cNvPr>
            <p:cNvSpPr>
              <a:spLocks noChangeShapeType="1"/>
            </p:cNvSpPr>
            <p:nvPr/>
          </p:nvSpPr>
          <p:spPr bwMode="auto">
            <a:xfrm>
              <a:off x="2634" y="7263"/>
              <a:ext cx="20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7" name="Line 17">
              <a:extLst>
                <a:ext uri="{FF2B5EF4-FFF2-40B4-BE49-F238E27FC236}">
                  <a16:creationId xmlns:a16="http://schemas.microsoft.com/office/drawing/2014/main" id="{739B589A-DBEB-4FC4-8918-439B8096BF04}"/>
                </a:ext>
              </a:extLst>
            </p:cNvPr>
            <p:cNvSpPr>
              <a:spLocks noChangeShapeType="1"/>
            </p:cNvSpPr>
            <p:nvPr/>
          </p:nvSpPr>
          <p:spPr bwMode="auto">
            <a:xfrm>
              <a:off x="5889" y="7278"/>
              <a:ext cx="7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8" name="Text Box 18">
              <a:extLst>
                <a:ext uri="{FF2B5EF4-FFF2-40B4-BE49-F238E27FC236}">
                  <a16:creationId xmlns:a16="http://schemas.microsoft.com/office/drawing/2014/main" id="{F4A99958-3AD7-41F4-A3C9-0352E5B841BE}"/>
                </a:ext>
              </a:extLst>
            </p:cNvPr>
            <p:cNvSpPr txBox="1">
              <a:spLocks noChangeArrowheads="1"/>
            </p:cNvSpPr>
            <p:nvPr/>
          </p:nvSpPr>
          <p:spPr bwMode="auto">
            <a:xfrm>
              <a:off x="1569" y="7038"/>
              <a:ext cx="1290" cy="465"/>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600" b="1"/>
                <a:t>1 </a:t>
              </a:r>
              <a:r>
                <a:rPr kumimoji="0" lang="en-US" altLang="zh-CN" sz="1000"/>
                <a:t>     </a:t>
              </a:r>
            </a:p>
          </p:txBody>
        </p:sp>
        <p:sp>
          <p:nvSpPr>
            <p:cNvPr id="46099" name="Line 19">
              <a:extLst>
                <a:ext uri="{FF2B5EF4-FFF2-40B4-BE49-F238E27FC236}">
                  <a16:creationId xmlns:a16="http://schemas.microsoft.com/office/drawing/2014/main" id="{5F12EA33-1CB7-4E0F-9C2A-8C78272A2131}"/>
                </a:ext>
              </a:extLst>
            </p:cNvPr>
            <p:cNvSpPr>
              <a:spLocks noChangeShapeType="1"/>
            </p:cNvSpPr>
            <p:nvPr/>
          </p:nvSpPr>
          <p:spPr bwMode="auto">
            <a:xfrm>
              <a:off x="2004" y="7053"/>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0" name="Line 20">
              <a:extLst>
                <a:ext uri="{FF2B5EF4-FFF2-40B4-BE49-F238E27FC236}">
                  <a16:creationId xmlns:a16="http://schemas.microsoft.com/office/drawing/2014/main" id="{9CFB14C8-F25A-4E7E-B293-93327815B3F0}"/>
                </a:ext>
              </a:extLst>
            </p:cNvPr>
            <p:cNvSpPr>
              <a:spLocks noChangeShapeType="1"/>
            </p:cNvSpPr>
            <p:nvPr/>
          </p:nvSpPr>
          <p:spPr bwMode="auto">
            <a:xfrm>
              <a:off x="2379" y="7053"/>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1" name="Text Box 21">
              <a:extLst>
                <a:ext uri="{FF2B5EF4-FFF2-40B4-BE49-F238E27FC236}">
                  <a16:creationId xmlns:a16="http://schemas.microsoft.com/office/drawing/2014/main" id="{DA466F1D-524B-4799-B021-6BD09FA28D61}"/>
                </a:ext>
              </a:extLst>
            </p:cNvPr>
            <p:cNvSpPr txBox="1">
              <a:spLocks noChangeArrowheads="1"/>
            </p:cNvSpPr>
            <p:nvPr/>
          </p:nvSpPr>
          <p:spPr bwMode="auto">
            <a:xfrm>
              <a:off x="1569" y="9243"/>
              <a:ext cx="1290" cy="465"/>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600" b="1"/>
                <a:t>3 </a:t>
              </a:r>
              <a:r>
                <a:rPr kumimoji="0" lang="en-US" altLang="zh-CN" sz="1000"/>
                <a:t>     </a:t>
              </a:r>
            </a:p>
          </p:txBody>
        </p:sp>
        <p:sp>
          <p:nvSpPr>
            <p:cNvPr id="46102" name="Line 22">
              <a:extLst>
                <a:ext uri="{FF2B5EF4-FFF2-40B4-BE49-F238E27FC236}">
                  <a16:creationId xmlns:a16="http://schemas.microsoft.com/office/drawing/2014/main" id="{83489A72-176D-4288-A141-6C68CEC84C17}"/>
                </a:ext>
              </a:extLst>
            </p:cNvPr>
            <p:cNvSpPr>
              <a:spLocks noChangeShapeType="1"/>
            </p:cNvSpPr>
            <p:nvPr/>
          </p:nvSpPr>
          <p:spPr bwMode="auto">
            <a:xfrm>
              <a:off x="2004" y="9258"/>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3" name="Line 23">
              <a:extLst>
                <a:ext uri="{FF2B5EF4-FFF2-40B4-BE49-F238E27FC236}">
                  <a16:creationId xmlns:a16="http://schemas.microsoft.com/office/drawing/2014/main" id="{5B6572A4-BEDE-4C4F-ABB8-28451EB3811D}"/>
                </a:ext>
              </a:extLst>
            </p:cNvPr>
            <p:cNvSpPr>
              <a:spLocks noChangeShapeType="1"/>
            </p:cNvSpPr>
            <p:nvPr/>
          </p:nvSpPr>
          <p:spPr bwMode="auto">
            <a:xfrm>
              <a:off x="2379" y="9258"/>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4" name="Text Box 24">
              <a:extLst>
                <a:ext uri="{FF2B5EF4-FFF2-40B4-BE49-F238E27FC236}">
                  <a16:creationId xmlns:a16="http://schemas.microsoft.com/office/drawing/2014/main" id="{25093EE6-D148-4498-9A08-76A5069F22BD}"/>
                </a:ext>
              </a:extLst>
            </p:cNvPr>
            <p:cNvSpPr txBox="1">
              <a:spLocks noChangeArrowheads="1"/>
            </p:cNvSpPr>
            <p:nvPr/>
          </p:nvSpPr>
          <p:spPr bwMode="auto">
            <a:xfrm>
              <a:off x="1569" y="8133"/>
              <a:ext cx="1290" cy="465"/>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b="1"/>
                <a:t>2    </a:t>
              </a:r>
              <a:r>
                <a:rPr kumimoji="0" lang="en-US" altLang="zh-CN" sz="1000"/>
                <a:t>        </a:t>
              </a:r>
              <a:r>
                <a:rPr kumimoji="0" lang="en-US" altLang="zh-CN" sz="1600" b="1">
                  <a:latin typeface="宋体" panose="02010600030101010101" pitchFamily="2" charset="-122"/>
                </a:rPr>
                <a:t>∧</a:t>
              </a:r>
              <a:endParaRPr kumimoji="0" lang="en-US" altLang="zh-CN" sz="1600" b="1"/>
            </a:p>
          </p:txBody>
        </p:sp>
        <p:sp>
          <p:nvSpPr>
            <p:cNvPr id="46105" name="Line 25">
              <a:extLst>
                <a:ext uri="{FF2B5EF4-FFF2-40B4-BE49-F238E27FC236}">
                  <a16:creationId xmlns:a16="http://schemas.microsoft.com/office/drawing/2014/main" id="{954C1F6A-1779-452E-9EDC-4E884D30A777}"/>
                </a:ext>
              </a:extLst>
            </p:cNvPr>
            <p:cNvSpPr>
              <a:spLocks noChangeShapeType="1"/>
            </p:cNvSpPr>
            <p:nvPr/>
          </p:nvSpPr>
          <p:spPr bwMode="auto">
            <a:xfrm>
              <a:off x="2004" y="8148"/>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6" name="Line 26">
              <a:extLst>
                <a:ext uri="{FF2B5EF4-FFF2-40B4-BE49-F238E27FC236}">
                  <a16:creationId xmlns:a16="http://schemas.microsoft.com/office/drawing/2014/main" id="{416FB85F-F18B-4604-8563-7205AF58078C}"/>
                </a:ext>
              </a:extLst>
            </p:cNvPr>
            <p:cNvSpPr>
              <a:spLocks noChangeShapeType="1"/>
            </p:cNvSpPr>
            <p:nvPr/>
          </p:nvSpPr>
          <p:spPr bwMode="auto">
            <a:xfrm>
              <a:off x="2379" y="8148"/>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7" name="Text Box 27">
              <a:extLst>
                <a:ext uri="{FF2B5EF4-FFF2-40B4-BE49-F238E27FC236}">
                  <a16:creationId xmlns:a16="http://schemas.microsoft.com/office/drawing/2014/main" id="{31EBAB9D-38C2-439E-A3F5-84DBEE92BF51}"/>
                </a:ext>
              </a:extLst>
            </p:cNvPr>
            <p:cNvSpPr txBox="1">
              <a:spLocks noChangeArrowheads="1"/>
            </p:cNvSpPr>
            <p:nvPr/>
          </p:nvSpPr>
          <p:spPr bwMode="auto">
            <a:xfrm>
              <a:off x="1569" y="10293"/>
              <a:ext cx="1290" cy="465"/>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600" b="1"/>
                <a:t>4 </a:t>
              </a:r>
              <a:r>
                <a:rPr kumimoji="0" lang="en-US" altLang="zh-CN" sz="1000"/>
                <a:t>     </a:t>
              </a:r>
            </a:p>
          </p:txBody>
        </p:sp>
        <p:sp>
          <p:nvSpPr>
            <p:cNvPr id="46108" name="Line 28">
              <a:extLst>
                <a:ext uri="{FF2B5EF4-FFF2-40B4-BE49-F238E27FC236}">
                  <a16:creationId xmlns:a16="http://schemas.microsoft.com/office/drawing/2014/main" id="{F999F0FD-B4A0-4F8C-B739-ACFD547C13A1}"/>
                </a:ext>
              </a:extLst>
            </p:cNvPr>
            <p:cNvSpPr>
              <a:spLocks noChangeShapeType="1"/>
            </p:cNvSpPr>
            <p:nvPr/>
          </p:nvSpPr>
          <p:spPr bwMode="auto">
            <a:xfrm>
              <a:off x="2004" y="10308"/>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9" name="Line 29">
              <a:extLst>
                <a:ext uri="{FF2B5EF4-FFF2-40B4-BE49-F238E27FC236}">
                  <a16:creationId xmlns:a16="http://schemas.microsoft.com/office/drawing/2014/main" id="{3F938075-5AE5-452E-9A20-274E61149879}"/>
                </a:ext>
              </a:extLst>
            </p:cNvPr>
            <p:cNvSpPr>
              <a:spLocks noChangeShapeType="1"/>
            </p:cNvSpPr>
            <p:nvPr/>
          </p:nvSpPr>
          <p:spPr bwMode="auto">
            <a:xfrm>
              <a:off x="2379" y="10308"/>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0" name="Line 30">
              <a:extLst>
                <a:ext uri="{FF2B5EF4-FFF2-40B4-BE49-F238E27FC236}">
                  <a16:creationId xmlns:a16="http://schemas.microsoft.com/office/drawing/2014/main" id="{3BDFB575-4EE8-44F6-BC7F-74CB459F1B0F}"/>
                </a:ext>
              </a:extLst>
            </p:cNvPr>
            <p:cNvSpPr>
              <a:spLocks noChangeShapeType="1"/>
            </p:cNvSpPr>
            <p:nvPr/>
          </p:nvSpPr>
          <p:spPr bwMode="auto">
            <a:xfrm>
              <a:off x="1569" y="7503"/>
              <a:ext cx="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1" name="Line 31">
              <a:extLst>
                <a:ext uri="{FF2B5EF4-FFF2-40B4-BE49-F238E27FC236}">
                  <a16:creationId xmlns:a16="http://schemas.microsoft.com/office/drawing/2014/main" id="{28F46F08-BD15-4C0B-9FD0-94FDFB6B0DC5}"/>
                </a:ext>
              </a:extLst>
            </p:cNvPr>
            <p:cNvSpPr>
              <a:spLocks noChangeShapeType="1"/>
            </p:cNvSpPr>
            <p:nvPr/>
          </p:nvSpPr>
          <p:spPr bwMode="auto">
            <a:xfrm>
              <a:off x="2859" y="7503"/>
              <a:ext cx="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2" name="Line 32">
              <a:extLst>
                <a:ext uri="{FF2B5EF4-FFF2-40B4-BE49-F238E27FC236}">
                  <a16:creationId xmlns:a16="http://schemas.microsoft.com/office/drawing/2014/main" id="{643182ED-87B4-4C51-A0DC-34EE0D4B9992}"/>
                </a:ext>
              </a:extLst>
            </p:cNvPr>
            <p:cNvSpPr>
              <a:spLocks noChangeShapeType="1"/>
            </p:cNvSpPr>
            <p:nvPr/>
          </p:nvSpPr>
          <p:spPr bwMode="auto">
            <a:xfrm>
              <a:off x="1569" y="8613"/>
              <a:ext cx="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3" name="Line 33">
              <a:extLst>
                <a:ext uri="{FF2B5EF4-FFF2-40B4-BE49-F238E27FC236}">
                  <a16:creationId xmlns:a16="http://schemas.microsoft.com/office/drawing/2014/main" id="{93CAB8AB-8D01-44C8-84BD-BB2F6D983DC2}"/>
                </a:ext>
              </a:extLst>
            </p:cNvPr>
            <p:cNvSpPr>
              <a:spLocks noChangeShapeType="1"/>
            </p:cNvSpPr>
            <p:nvPr/>
          </p:nvSpPr>
          <p:spPr bwMode="auto">
            <a:xfrm>
              <a:off x="1569" y="9708"/>
              <a:ext cx="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4" name="Line 34">
              <a:extLst>
                <a:ext uri="{FF2B5EF4-FFF2-40B4-BE49-F238E27FC236}">
                  <a16:creationId xmlns:a16="http://schemas.microsoft.com/office/drawing/2014/main" id="{69555C10-8DF0-4B87-B66B-52B6AFB3B8FB}"/>
                </a:ext>
              </a:extLst>
            </p:cNvPr>
            <p:cNvSpPr>
              <a:spLocks noChangeShapeType="1"/>
            </p:cNvSpPr>
            <p:nvPr/>
          </p:nvSpPr>
          <p:spPr bwMode="auto">
            <a:xfrm>
              <a:off x="2859" y="8613"/>
              <a:ext cx="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5" name="Line 35">
              <a:extLst>
                <a:ext uri="{FF2B5EF4-FFF2-40B4-BE49-F238E27FC236}">
                  <a16:creationId xmlns:a16="http://schemas.microsoft.com/office/drawing/2014/main" id="{0E396D29-39C2-4135-9D6F-17746F9B6AF4}"/>
                </a:ext>
              </a:extLst>
            </p:cNvPr>
            <p:cNvSpPr>
              <a:spLocks noChangeShapeType="1"/>
            </p:cNvSpPr>
            <p:nvPr/>
          </p:nvSpPr>
          <p:spPr bwMode="auto">
            <a:xfrm>
              <a:off x="2859" y="9663"/>
              <a:ext cx="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6" name="Line 36">
              <a:extLst>
                <a:ext uri="{FF2B5EF4-FFF2-40B4-BE49-F238E27FC236}">
                  <a16:creationId xmlns:a16="http://schemas.microsoft.com/office/drawing/2014/main" id="{81C01A01-2464-4280-A770-6842B45C99EA}"/>
                </a:ext>
              </a:extLst>
            </p:cNvPr>
            <p:cNvSpPr>
              <a:spLocks noChangeShapeType="1"/>
            </p:cNvSpPr>
            <p:nvPr/>
          </p:nvSpPr>
          <p:spPr bwMode="auto">
            <a:xfrm>
              <a:off x="2169" y="7368"/>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7" name="Line 37">
              <a:extLst>
                <a:ext uri="{FF2B5EF4-FFF2-40B4-BE49-F238E27FC236}">
                  <a16:creationId xmlns:a16="http://schemas.microsoft.com/office/drawing/2014/main" id="{3DE58238-F22E-4368-A605-E98D5B2C1CFF}"/>
                </a:ext>
              </a:extLst>
            </p:cNvPr>
            <p:cNvSpPr>
              <a:spLocks noChangeShapeType="1"/>
            </p:cNvSpPr>
            <p:nvPr/>
          </p:nvSpPr>
          <p:spPr bwMode="auto">
            <a:xfrm>
              <a:off x="2169" y="7728"/>
              <a:ext cx="18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8" name="Line 38">
              <a:extLst>
                <a:ext uri="{FF2B5EF4-FFF2-40B4-BE49-F238E27FC236}">
                  <a16:creationId xmlns:a16="http://schemas.microsoft.com/office/drawing/2014/main" id="{60311E8B-7166-4AB4-8AD6-B951EA161FE8}"/>
                </a:ext>
              </a:extLst>
            </p:cNvPr>
            <p:cNvSpPr>
              <a:spLocks noChangeShapeType="1"/>
            </p:cNvSpPr>
            <p:nvPr/>
          </p:nvSpPr>
          <p:spPr bwMode="auto">
            <a:xfrm>
              <a:off x="2169" y="8448"/>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9" name="Line 39">
              <a:extLst>
                <a:ext uri="{FF2B5EF4-FFF2-40B4-BE49-F238E27FC236}">
                  <a16:creationId xmlns:a16="http://schemas.microsoft.com/office/drawing/2014/main" id="{9A3E77E3-0C3C-4411-B5D4-74D36F22B069}"/>
                </a:ext>
              </a:extLst>
            </p:cNvPr>
            <p:cNvSpPr>
              <a:spLocks noChangeShapeType="1"/>
            </p:cNvSpPr>
            <p:nvPr/>
          </p:nvSpPr>
          <p:spPr bwMode="auto">
            <a:xfrm>
              <a:off x="2169" y="8808"/>
              <a:ext cx="30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0" name="Line 40">
              <a:extLst>
                <a:ext uri="{FF2B5EF4-FFF2-40B4-BE49-F238E27FC236}">
                  <a16:creationId xmlns:a16="http://schemas.microsoft.com/office/drawing/2014/main" id="{AD16BA34-BF57-4365-A497-A93E85E076AA}"/>
                </a:ext>
              </a:extLst>
            </p:cNvPr>
            <p:cNvSpPr>
              <a:spLocks noChangeShapeType="1"/>
            </p:cNvSpPr>
            <p:nvPr/>
          </p:nvSpPr>
          <p:spPr bwMode="auto">
            <a:xfrm flipV="1">
              <a:off x="5214" y="7533"/>
              <a:ext cx="0" cy="12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21" name="Line 41">
              <a:extLst>
                <a:ext uri="{FF2B5EF4-FFF2-40B4-BE49-F238E27FC236}">
                  <a16:creationId xmlns:a16="http://schemas.microsoft.com/office/drawing/2014/main" id="{6DE0C25E-E709-47E6-9E0D-A40747A1B184}"/>
                </a:ext>
              </a:extLst>
            </p:cNvPr>
            <p:cNvSpPr>
              <a:spLocks noChangeShapeType="1"/>
            </p:cNvSpPr>
            <p:nvPr/>
          </p:nvSpPr>
          <p:spPr bwMode="auto">
            <a:xfrm>
              <a:off x="2199" y="9513"/>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2" name="Line 42">
              <a:extLst>
                <a:ext uri="{FF2B5EF4-FFF2-40B4-BE49-F238E27FC236}">
                  <a16:creationId xmlns:a16="http://schemas.microsoft.com/office/drawing/2014/main" id="{57120345-4935-4406-8142-E618947147D8}"/>
                </a:ext>
              </a:extLst>
            </p:cNvPr>
            <p:cNvSpPr>
              <a:spLocks noChangeShapeType="1"/>
            </p:cNvSpPr>
            <p:nvPr/>
          </p:nvSpPr>
          <p:spPr bwMode="auto">
            <a:xfrm>
              <a:off x="2199" y="9873"/>
              <a:ext cx="50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3" name="Line 43">
              <a:extLst>
                <a:ext uri="{FF2B5EF4-FFF2-40B4-BE49-F238E27FC236}">
                  <a16:creationId xmlns:a16="http://schemas.microsoft.com/office/drawing/2014/main" id="{633BB39C-59DA-487E-B87A-1D402E422A03}"/>
                </a:ext>
              </a:extLst>
            </p:cNvPr>
            <p:cNvSpPr>
              <a:spLocks noChangeShapeType="1"/>
            </p:cNvSpPr>
            <p:nvPr/>
          </p:nvSpPr>
          <p:spPr bwMode="auto">
            <a:xfrm flipV="1">
              <a:off x="7239" y="7533"/>
              <a:ext cx="0" cy="23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24" name="Line 44">
              <a:extLst>
                <a:ext uri="{FF2B5EF4-FFF2-40B4-BE49-F238E27FC236}">
                  <a16:creationId xmlns:a16="http://schemas.microsoft.com/office/drawing/2014/main" id="{476A487D-7370-4D7B-A47B-1B15697652D4}"/>
                </a:ext>
              </a:extLst>
            </p:cNvPr>
            <p:cNvSpPr>
              <a:spLocks noChangeShapeType="1"/>
            </p:cNvSpPr>
            <p:nvPr/>
          </p:nvSpPr>
          <p:spPr bwMode="auto">
            <a:xfrm>
              <a:off x="3990" y="7694"/>
              <a:ext cx="0" cy="2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25" name="Text Box 45">
              <a:extLst>
                <a:ext uri="{FF2B5EF4-FFF2-40B4-BE49-F238E27FC236}">
                  <a16:creationId xmlns:a16="http://schemas.microsoft.com/office/drawing/2014/main" id="{96F3CD98-7CB3-497D-A0B2-3749F2345F4D}"/>
                </a:ext>
              </a:extLst>
            </p:cNvPr>
            <p:cNvSpPr txBox="1">
              <a:spLocks noChangeArrowheads="1"/>
            </p:cNvSpPr>
            <p:nvPr/>
          </p:nvSpPr>
          <p:spPr bwMode="auto">
            <a:xfrm>
              <a:off x="8514" y="9243"/>
              <a:ext cx="1470" cy="480"/>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600" b="1"/>
                <a:t>3   4 </a:t>
              </a:r>
              <a:r>
                <a:rPr kumimoji="0" lang="en-US" altLang="zh-CN" sz="1600" b="1">
                  <a:latin typeface="宋体" panose="02010600030101010101" pitchFamily="2" charset="-122"/>
                </a:rPr>
                <a:t>∧∧</a:t>
              </a:r>
              <a:endParaRPr kumimoji="0" lang="en-US" altLang="zh-CN" sz="1600" b="1"/>
            </a:p>
          </p:txBody>
        </p:sp>
        <p:sp>
          <p:nvSpPr>
            <p:cNvPr id="46126" name="Line 46">
              <a:extLst>
                <a:ext uri="{FF2B5EF4-FFF2-40B4-BE49-F238E27FC236}">
                  <a16:creationId xmlns:a16="http://schemas.microsoft.com/office/drawing/2014/main" id="{AA7C980C-35F2-4D44-B8B9-70E4EAC5F5B2}"/>
                </a:ext>
              </a:extLst>
            </p:cNvPr>
            <p:cNvSpPr>
              <a:spLocks noChangeShapeType="1"/>
            </p:cNvSpPr>
            <p:nvPr/>
          </p:nvSpPr>
          <p:spPr bwMode="auto">
            <a:xfrm>
              <a:off x="8889" y="9243"/>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7" name="Line 47">
              <a:extLst>
                <a:ext uri="{FF2B5EF4-FFF2-40B4-BE49-F238E27FC236}">
                  <a16:creationId xmlns:a16="http://schemas.microsoft.com/office/drawing/2014/main" id="{13AC0365-4A05-42C0-A330-1D6952394E8B}"/>
                </a:ext>
              </a:extLst>
            </p:cNvPr>
            <p:cNvSpPr>
              <a:spLocks noChangeShapeType="1"/>
            </p:cNvSpPr>
            <p:nvPr/>
          </p:nvSpPr>
          <p:spPr bwMode="auto">
            <a:xfrm>
              <a:off x="9264" y="9258"/>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8" name="Line 48">
              <a:extLst>
                <a:ext uri="{FF2B5EF4-FFF2-40B4-BE49-F238E27FC236}">
                  <a16:creationId xmlns:a16="http://schemas.microsoft.com/office/drawing/2014/main" id="{1439FBF2-3251-4444-821E-26D8D72A6F03}"/>
                </a:ext>
              </a:extLst>
            </p:cNvPr>
            <p:cNvSpPr>
              <a:spLocks noChangeShapeType="1"/>
            </p:cNvSpPr>
            <p:nvPr/>
          </p:nvSpPr>
          <p:spPr bwMode="auto">
            <a:xfrm>
              <a:off x="9579" y="9243"/>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9" name="Line 49">
              <a:extLst>
                <a:ext uri="{FF2B5EF4-FFF2-40B4-BE49-F238E27FC236}">
                  <a16:creationId xmlns:a16="http://schemas.microsoft.com/office/drawing/2014/main" id="{76D59B0A-6F41-491F-9CAE-AC7FF9329122}"/>
                </a:ext>
              </a:extLst>
            </p:cNvPr>
            <p:cNvSpPr>
              <a:spLocks noChangeShapeType="1"/>
            </p:cNvSpPr>
            <p:nvPr/>
          </p:nvSpPr>
          <p:spPr bwMode="auto">
            <a:xfrm>
              <a:off x="2199" y="10503"/>
              <a:ext cx="0" cy="5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0" name="Line 50">
              <a:extLst>
                <a:ext uri="{FF2B5EF4-FFF2-40B4-BE49-F238E27FC236}">
                  <a16:creationId xmlns:a16="http://schemas.microsoft.com/office/drawing/2014/main" id="{BA54396E-0313-49FF-811D-2CADA18C81D3}"/>
                </a:ext>
              </a:extLst>
            </p:cNvPr>
            <p:cNvSpPr>
              <a:spLocks noChangeShapeType="1"/>
            </p:cNvSpPr>
            <p:nvPr/>
          </p:nvSpPr>
          <p:spPr bwMode="auto">
            <a:xfrm flipV="1">
              <a:off x="9129" y="9738"/>
              <a:ext cx="0" cy="13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31" name="Line 51">
              <a:extLst>
                <a:ext uri="{FF2B5EF4-FFF2-40B4-BE49-F238E27FC236}">
                  <a16:creationId xmlns:a16="http://schemas.microsoft.com/office/drawing/2014/main" id="{AAAB76EB-2596-4DED-BEA4-6A3BE64904D1}"/>
                </a:ext>
              </a:extLst>
            </p:cNvPr>
            <p:cNvSpPr>
              <a:spLocks noChangeShapeType="1"/>
            </p:cNvSpPr>
            <p:nvPr/>
          </p:nvSpPr>
          <p:spPr bwMode="auto">
            <a:xfrm>
              <a:off x="2619" y="10488"/>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32" name="Line 52">
              <a:extLst>
                <a:ext uri="{FF2B5EF4-FFF2-40B4-BE49-F238E27FC236}">
                  <a16:creationId xmlns:a16="http://schemas.microsoft.com/office/drawing/2014/main" id="{D3726385-BBF7-48CA-B7DC-6FE837BB9561}"/>
                </a:ext>
              </a:extLst>
            </p:cNvPr>
            <p:cNvSpPr>
              <a:spLocks noChangeShapeType="1"/>
            </p:cNvSpPr>
            <p:nvPr/>
          </p:nvSpPr>
          <p:spPr bwMode="auto">
            <a:xfrm>
              <a:off x="2199" y="11058"/>
              <a:ext cx="69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3" name="Line 53">
              <a:extLst>
                <a:ext uri="{FF2B5EF4-FFF2-40B4-BE49-F238E27FC236}">
                  <a16:creationId xmlns:a16="http://schemas.microsoft.com/office/drawing/2014/main" id="{AB1396A0-F96A-491E-8F15-AD17270C24CA}"/>
                </a:ext>
              </a:extLst>
            </p:cNvPr>
            <p:cNvSpPr>
              <a:spLocks noChangeShapeType="1"/>
            </p:cNvSpPr>
            <p:nvPr/>
          </p:nvSpPr>
          <p:spPr bwMode="auto">
            <a:xfrm flipV="1">
              <a:off x="2544" y="9498"/>
              <a:ext cx="6036" cy="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34" name="Text Box 54">
              <a:extLst>
                <a:ext uri="{FF2B5EF4-FFF2-40B4-BE49-F238E27FC236}">
                  <a16:creationId xmlns:a16="http://schemas.microsoft.com/office/drawing/2014/main" id="{5F20D0B7-C448-4B88-8E66-4AD09FAEAABB}"/>
                </a:ext>
              </a:extLst>
            </p:cNvPr>
            <p:cNvSpPr txBox="1">
              <a:spLocks noChangeArrowheads="1"/>
            </p:cNvSpPr>
            <p:nvPr/>
          </p:nvSpPr>
          <p:spPr bwMode="auto">
            <a:xfrm>
              <a:off x="1134" y="7053"/>
              <a:ext cx="42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600" b="1"/>
                <a:t>1</a:t>
              </a:r>
            </a:p>
          </p:txBody>
        </p:sp>
        <p:sp>
          <p:nvSpPr>
            <p:cNvPr id="46135" name="Text Box 55">
              <a:extLst>
                <a:ext uri="{FF2B5EF4-FFF2-40B4-BE49-F238E27FC236}">
                  <a16:creationId xmlns:a16="http://schemas.microsoft.com/office/drawing/2014/main" id="{C3F58C9E-9E75-4A93-BAD2-86F6278F38BB}"/>
                </a:ext>
              </a:extLst>
            </p:cNvPr>
            <p:cNvSpPr txBox="1">
              <a:spLocks noChangeArrowheads="1"/>
            </p:cNvSpPr>
            <p:nvPr/>
          </p:nvSpPr>
          <p:spPr bwMode="auto">
            <a:xfrm>
              <a:off x="1134" y="8148"/>
              <a:ext cx="42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600" b="1"/>
                <a:t>2</a:t>
              </a:r>
            </a:p>
          </p:txBody>
        </p:sp>
        <p:sp>
          <p:nvSpPr>
            <p:cNvPr id="46136" name="Text Box 56">
              <a:extLst>
                <a:ext uri="{FF2B5EF4-FFF2-40B4-BE49-F238E27FC236}">
                  <a16:creationId xmlns:a16="http://schemas.microsoft.com/office/drawing/2014/main" id="{F30E038E-9A2B-4051-B28B-3A17FAF45AF4}"/>
                </a:ext>
              </a:extLst>
            </p:cNvPr>
            <p:cNvSpPr txBox="1">
              <a:spLocks noChangeArrowheads="1"/>
            </p:cNvSpPr>
            <p:nvPr/>
          </p:nvSpPr>
          <p:spPr bwMode="auto">
            <a:xfrm>
              <a:off x="1134" y="9276"/>
              <a:ext cx="42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600" b="1"/>
                <a:t>3</a:t>
              </a:r>
            </a:p>
          </p:txBody>
        </p:sp>
        <p:sp>
          <p:nvSpPr>
            <p:cNvPr id="46137" name="Text Box 57">
              <a:extLst>
                <a:ext uri="{FF2B5EF4-FFF2-40B4-BE49-F238E27FC236}">
                  <a16:creationId xmlns:a16="http://schemas.microsoft.com/office/drawing/2014/main" id="{B2471E09-F5BC-493E-BF8F-8E6F64978C37}"/>
                </a:ext>
              </a:extLst>
            </p:cNvPr>
            <p:cNvSpPr txBox="1">
              <a:spLocks noChangeArrowheads="1"/>
            </p:cNvSpPr>
            <p:nvPr/>
          </p:nvSpPr>
          <p:spPr bwMode="auto">
            <a:xfrm>
              <a:off x="1134" y="10308"/>
              <a:ext cx="42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600" b="1"/>
                <a:t>4</a:t>
              </a:r>
            </a:p>
          </p:txBody>
        </p:sp>
        <p:sp>
          <p:nvSpPr>
            <p:cNvPr id="46138" name="Text Box 58">
              <a:extLst>
                <a:ext uri="{FF2B5EF4-FFF2-40B4-BE49-F238E27FC236}">
                  <a16:creationId xmlns:a16="http://schemas.microsoft.com/office/drawing/2014/main" id="{954246F7-86A7-4271-BB1B-274495520125}"/>
                </a:ext>
              </a:extLst>
            </p:cNvPr>
            <p:cNvSpPr txBox="1">
              <a:spLocks noChangeArrowheads="1"/>
            </p:cNvSpPr>
            <p:nvPr/>
          </p:nvSpPr>
          <p:spPr bwMode="auto">
            <a:xfrm>
              <a:off x="2949" y="11685"/>
              <a:ext cx="3720"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kumimoji="0" lang="zh-CN" altLang="zh-CN" sz="900">
                <a:latin typeface="宋体" panose="02010600030101010101" pitchFamily="2" charset="-122"/>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E813C001-34CB-4821-95FB-5AC762156825}"/>
              </a:ext>
            </a:extLst>
          </p:cNvPr>
          <p:cNvSpPr txBox="1">
            <a:spLocks noChangeArrowheads="1"/>
          </p:cNvSpPr>
          <p:nvPr/>
        </p:nvSpPr>
        <p:spPr bwMode="auto">
          <a:xfrm>
            <a:off x="21336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anose="02010600030101010101" pitchFamily="2" charset="-122"/>
              </a:rPr>
              <a:t>建立一个有向图的十字链表的算法如下：</a:t>
            </a:r>
            <a:r>
              <a:rPr lang="zh-CN" altLang="en-US" sz="2800" b="1"/>
              <a:t> </a:t>
            </a:r>
          </a:p>
        </p:txBody>
      </p:sp>
      <p:sp>
        <p:nvSpPr>
          <p:cNvPr id="47107" name="Text Box 3">
            <a:extLst>
              <a:ext uri="{FF2B5EF4-FFF2-40B4-BE49-F238E27FC236}">
                <a16:creationId xmlns:a16="http://schemas.microsoft.com/office/drawing/2014/main" id="{D83EDB9A-6B26-4C93-99D8-4A36961E1C8E}"/>
              </a:ext>
            </a:extLst>
          </p:cNvPr>
          <p:cNvSpPr txBox="1">
            <a:spLocks noChangeArrowheads="1"/>
          </p:cNvSpPr>
          <p:nvPr/>
        </p:nvSpPr>
        <p:spPr bwMode="auto">
          <a:xfrm>
            <a:off x="2057400" y="1676401"/>
            <a:ext cx="83058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solidFill>
                  <a:srgbClr val="000000"/>
                </a:solidFill>
                <a:latin typeface="Arial" panose="020B0604020202020204" pitchFamily="34" charset="0"/>
                <a:cs typeface="Arial" panose="020B0604020202020204" pitchFamily="34" charset="0"/>
              </a:rPr>
              <a:t>void  </a:t>
            </a:r>
            <a:r>
              <a:rPr lang="en-US" altLang="zh-CN" sz="2000" b="1">
                <a:solidFill>
                  <a:srgbClr val="000000"/>
                </a:solidFill>
              </a:rPr>
              <a:t>CrtOrthList</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OrthList g</a:t>
            </a:r>
            <a:r>
              <a:rPr lang="zh-CN" altLang="en-US" sz="2000" b="1">
                <a:solidFill>
                  <a:srgbClr val="000000"/>
                </a:solidFill>
                <a:latin typeface="Arial" panose="020B0604020202020204" pitchFamily="34" charset="0"/>
              </a:rPr>
              <a:t>）</a:t>
            </a:r>
            <a:endParaRPr lang="zh-CN" altLang="en-US" sz="2000" b="1"/>
          </a:p>
          <a:p>
            <a:pPr algn="just">
              <a:spcBef>
                <a:spcPct val="50000"/>
              </a:spcBef>
            </a:pPr>
            <a:r>
              <a:rPr lang="en-US" altLang="zh-CN" sz="2000" b="1">
                <a:solidFill>
                  <a:srgbClr val="000000"/>
                </a:solidFill>
                <a:latin typeface="Arial" panose="020B0604020202020204" pitchFamily="34" charset="0"/>
                <a:cs typeface="Arial" panose="020B0604020202020204" pitchFamily="34" charset="0"/>
              </a:rPr>
              <a:t>/*</a:t>
            </a:r>
            <a:r>
              <a:rPr lang="zh-CN" altLang="en-US" sz="2000" b="1">
                <a:solidFill>
                  <a:srgbClr val="000000"/>
                </a:solidFill>
                <a:latin typeface="Arial" panose="020B0604020202020204" pitchFamily="34" charset="0"/>
              </a:rPr>
              <a:t>从终端输入</a:t>
            </a:r>
            <a:r>
              <a:rPr lang="en-US" altLang="zh-CN" sz="2000" b="1">
                <a:solidFill>
                  <a:srgbClr val="000000"/>
                </a:solidFill>
                <a:latin typeface="Arial" panose="020B0604020202020204" pitchFamily="34" charset="0"/>
                <a:cs typeface="Arial" panose="020B0604020202020204" pitchFamily="34" charset="0"/>
              </a:rPr>
              <a:t>n</a:t>
            </a:r>
            <a:r>
              <a:rPr lang="zh-CN" altLang="en-US" sz="2000" b="1">
                <a:solidFill>
                  <a:srgbClr val="000000"/>
                </a:solidFill>
                <a:latin typeface="Arial" panose="020B0604020202020204" pitchFamily="34" charset="0"/>
              </a:rPr>
              <a:t>个顶点的信息和</a:t>
            </a:r>
            <a:r>
              <a:rPr lang="en-US" altLang="zh-CN" sz="2000" b="1">
                <a:solidFill>
                  <a:srgbClr val="000000"/>
                </a:solidFill>
                <a:latin typeface="Arial" panose="020B0604020202020204" pitchFamily="34" charset="0"/>
                <a:cs typeface="Arial" panose="020B0604020202020204" pitchFamily="34" charset="0"/>
              </a:rPr>
              <a:t>e</a:t>
            </a:r>
            <a:r>
              <a:rPr lang="zh-CN" altLang="en-US" sz="2000" b="1">
                <a:solidFill>
                  <a:srgbClr val="000000"/>
                </a:solidFill>
                <a:latin typeface="Arial" panose="020B0604020202020204" pitchFamily="34" charset="0"/>
              </a:rPr>
              <a:t>条弧的信息，以建立一个有向图的十字链表</a:t>
            </a:r>
            <a:r>
              <a:rPr lang="zh-CN" altLang="en-US" sz="2000" b="1">
                <a:solidFill>
                  <a:srgbClr val="000000"/>
                </a:solidFill>
                <a:latin typeface="Arial" panose="020B0604020202020204" pitchFamily="34" charset="0"/>
                <a:cs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a:t>
            </a:r>
            <a:endParaRPr lang="en-US" altLang="zh-CN" sz="2000" b="1"/>
          </a:p>
          <a:p>
            <a:pPr algn="just">
              <a:spcBef>
                <a:spcPct val="50000"/>
              </a:spcBef>
            </a:pPr>
            <a:r>
              <a:rPr lang="en-US" altLang="zh-CN" sz="2000" b="1">
                <a:solidFill>
                  <a:srgbClr val="000000"/>
                </a:solidFill>
                <a:latin typeface="Arial" panose="020B0604020202020204" pitchFamily="34" charset="0"/>
                <a:cs typeface="Arial" panose="020B0604020202020204" pitchFamily="34" charset="0"/>
              </a:rPr>
              <a:t>{</a:t>
            </a:r>
            <a:endParaRPr lang="en-US" altLang="zh-CN" sz="2000" b="1"/>
          </a:p>
          <a:p>
            <a:pPr algn="just">
              <a:spcBef>
                <a:spcPct val="50000"/>
              </a:spcBef>
            </a:pPr>
            <a:r>
              <a:rPr lang="en-US" altLang="zh-CN" sz="2000" b="1">
                <a:solidFill>
                  <a:srgbClr val="000000"/>
                </a:solidFill>
                <a:latin typeface="Arial" panose="020B0604020202020204" pitchFamily="34" charset="0"/>
                <a:cs typeface="Arial" panose="020B0604020202020204" pitchFamily="34" charset="0"/>
              </a:rPr>
              <a:t>scanf(</a:t>
            </a:r>
            <a:r>
              <a:rPr lang="en-US" altLang="zh-CN" sz="2000" b="1">
                <a:solidFill>
                  <a:srgbClr val="000000"/>
                </a:solidFill>
                <a:cs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%d,%d</a:t>
            </a:r>
            <a:r>
              <a:rPr lang="en-US" altLang="zh-CN" sz="2000" b="1">
                <a:solidFill>
                  <a:srgbClr val="000000"/>
                </a:solidFill>
                <a:cs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,&amp;n,&amp;e);/*</a:t>
            </a:r>
            <a:r>
              <a:rPr lang="zh-CN" altLang="en-US" sz="2000" b="1">
                <a:solidFill>
                  <a:srgbClr val="000000"/>
                </a:solidFill>
                <a:latin typeface="Arial" panose="020B0604020202020204" pitchFamily="34" charset="0"/>
              </a:rPr>
              <a:t>键盘输入图的顶点个数和弧的个数</a:t>
            </a:r>
            <a:r>
              <a:rPr lang="zh-CN" altLang="en-US" sz="2000" b="1">
                <a:solidFill>
                  <a:srgbClr val="000000"/>
                </a:solidFill>
                <a:latin typeface="Arial" panose="020B0604020202020204" pitchFamily="34" charset="0"/>
                <a:cs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a:t>
            </a:r>
            <a:endParaRPr lang="en-US" altLang="zh-CN" sz="2000" b="1"/>
          </a:p>
          <a:p>
            <a:pPr algn="just">
              <a:spcBef>
                <a:spcPct val="50000"/>
              </a:spcBef>
            </a:pPr>
            <a:r>
              <a:rPr lang="en-US" altLang="zh-CN" sz="2000" b="1">
                <a:solidFill>
                  <a:srgbClr val="000000"/>
                </a:solidFill>
                <a:latin typeface="Arial" panose="020B0604020202020204" pitchFamily="34" charset="0"/>
                <a:cs typeface="Arial" panose="020B0604020202020204" pitchFamily="34" charset="0"/>
              </a:rPr>
              <a:t>for (i=0;i&lt;n;i++) </a:t>
            </a:r>
            <a:endParaRPr lang="en-US" altLang="zh-CN" sz="2000" b="1"/>
          </a:p>
          <a:p>
            <a:pPr algn="just">
              <a:spcBef>
                <a:spcPct val="50000"/>
              </a:spcBef>
            </a:pPr>
            <a:r>
              <a:rPr lang="en-US" altLang="zh-CN" sz="2000" b="1">
                <a:solidFill>
                  <a:srgbClr val="000000"/>
                </a:solidFill>
                <a:latin typeface="Arial" panose="020B0604020202020204" pitchFamily="34" charset="0"/>
                <a:cs typeface="Arial" panose="020B0604020202020204" pitchFamily="34" charset="0"/>
              </a:rPr>
              <a:t>   {scanf(</a:t>
            </a:r>
            <a:r>
              <a:rPr lang="en-US" altLang="zh-CN" sz="2000" b="1">
                <a:solidFill>
                  <a:srgbClr val="000000"/>
                </a:solidFill>
                <a:cs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%c</a:t>
            </a:r>
            <a:r>
              <a:rPr lang="en-US" altLang="zh-CN" sz="2000" b="1">
                <a:solidFill>
                  <a:srgbClr val="000000"/>
                </a:solidFill>
                <a:cs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,g.vertex[i].data</a:t>
            </a:r>
            <a:r>
              <a:rPr lang="zh-CN" altLang="en-US" sz="2000" b="1">
                <a:solidFill>
                  <a:srgbClr val="000000"/>
                </a:solidFill>
                <a:latin typeface="Arial" panose="020B0604020202020204" pitchFamily="34" charset="0"/>
              </a:rPr>
              <a:t>）；</a:t>
            </a:r>
            <a:endParaRPr lang="zh-CN" altLang="en-US" sz="2000" b="1"/>
          </a:p>
          <a:p>
            <a:pPr algn="just">
              <a:spcBef>
                <a:spcPct val="50000"/>
              </a:spcBef>
            </a:pPr>
            <a:r>
              <a:rPr lang="zh-CN" altLang="en-US" sz="2000" b="1">
                <a:solidFill>
                  <a:srgbClr val="000000"/>
                </a:solidFill>
                <a:latin typeface="Arial" panose="020B0604020202020204" pitchFamily="34" charset="0"/>
                <a:cs typeface="Arial" panose="020B0604020202020204" pitchFamily="34" charset="0"/>
              </a:rPr>
              <a:t>   </a:t>
            </a:r>
            <a:r>
              <a:rPr lang="en-US" altLang="zh-CN" sz="2000" b="1">
                <a:solidFill>
                  <a:srgbClr val="000000"/>
                </a:solidFill>
                <a:latin typeface="Arial" panose="020B0604020202020204" pitchFamily="34" charset="0"/>
                <a:cs typeface="Arial" panose="020B0604020202020204" pitchFamily="34" charset="0"/>
              </a:rPr>
              <a:t>g.vertex[i] .firstin=NULL</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g.vertex[i] .firsout=NULL</a:t>
            </a:r>
            <a:r>
              <a:rPr lang="zh-CN" altLang="en-US" sz="2000" b="1">
                <a:solidFill>
                  <a:srgbClr val="000000"/>
                </a:solidFill>
                <a:latin typeface="Arial" panose="020B0604020202020204" pitchFamily="34" charset="0"/>
              </a:rPr>
              <a:t>；</a:t>
            </a:r>
            <a:endParaRPr lang="zh-CN" altLang="en-US" sz="2000" b="1"/>
          </a:p>
          <a:p>
            <a:pPr algn="just">
              <a:spcBef>
                <a:spcPct val="50000"/>
              </a:spcBef>
            </a:pPr>
            <a:r>
              <a:rPr lang="zh-CN" altLang="en-US" sz="2000" b="1">
                <a:solidFill>
                  <a:srgbClr val="000000"/>
                </a:solidFill>
                <a:latin typeface="Arial" panose="020B0604020202020204" pitchFamily="34" charset="0"/>
                <a:cs typeface="Arial" panose="020B0604020202020204" pitchFamily="34" charset="0"/>
              </a:rPr>
              <a:t>   </a:t>
            </a:r>
            <a:r>
              <a:rPr lang="en-US" altLang="zh-CN" sz="2000" b="1">
                <a:solidFill>
                  <a:srgbClr val="000000"/>
                </a:solidFill>
                <a:latin typeface="Arial" panose="020B0604020202020204" pitchFamily="34" charset="0"/>
                <a:cs typeface="Arial" panose="020B0604020202020204" pitchFamily="34" charset="0"/>
              </a:rPr>
              <a:t>}</a:t>
            </a:r>
            <a:endParaRPr lang="en-US" altLang="zh-CN" sz="20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F5A156FC-FC89-4310-A2F0-C0C2F89B49CE}"/>
              </a:ext>
            </a:extLst>
          </p:cNvPr>
          <p:cNvSpPr txBox="1">
            <a:spLocks noChangeArrowheads="1"/>
          </p:cNvSpPr>
          <p:nvPr/>
        </p:nvSpPr>
        <p:spPr bwMode="auto">
          <a:xfrm>
            <a:off x="2133600" y="1066801"/>
            <a:ext cx="81534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solidFill>
                  <a:srgbClr val="000000"/>
                </a:solidFill>
                <a:latin typeface="Arial" panose="020B0604020202020204" pitchFamily="34" charset="0"/>
                <a:cs typeface="Arial" panose="020B0604020202020204" pitchFamily="34" charset="0"/>
              </a:rPr>
              <a:t>for (k=0;k&lt;e;k++) </a:t>
            </a:r>
            <a:endParaRPr lang="en-US" altLang="zh-CN" sz="2000" b="1"/>
          </a:p>
          <a:p>
            <a:pPr algn="just">
              <a:spcBef>
                <a:spcPct val="50000"/>
              </a:spcBef>
            </a:pPr>
            <a:r>
              <a:rPr lang="en-US" altLang="zh-CN" sz="2000" b="1">
                <a:solidFill>
                  <a:srgbClr val="000000"/>
                </a:solidFill>
                <a:latin typeface="Arial" panose="020B0604020202020204" pitchFamily="34" charset="0"/>
                <a:cs typeface="Arial" panose="020B0604020202020204" pitchFamily="34" charset="0"/>
              </a:rPr>
              <a:t>   {scanf(</a:t>
            </a:r>
            <a:r>
              <a:rPr lang="en-US" altLang="zh-CN" sz="2000" b="1">
                <a:solidFill>
                  <a:srgbClr val="000000"/>
                </a:solidFill>
                <a:cs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%c,%c</a:t>
            </a:r>
            <a:r>
              <a:rPr lang="en-US" altLang="zh-CN" sz="2000" b="1">
                <a:solidFill>
                  <a:srgbClr val="000000"/>
                </a:solidFill>
                <a:cs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,&amp;vt,&amp;vh);</a:t>
            </a:r>
            <a:endParaRPr lang="en-US" altLang="zh-CN" sz="2000" b="1"/>
          </a:p>
          <a:p>
            <a:pPr algn="just">
              <a:spcBef>
                <a:spcPct val="50000"/>
              </a:spcBef>
            </a:pPr>
            <a:r>
              <a:rPr lang="en-US" altLang="zh-CN" sz="2000" b="1">
                <a:solidFill>
                  <a:srgbClr val="000000"/>
                </a:solidFill>
                <a:latin typeface="Arial" panose="020B0604020202020204" pitchFamily="34" charset="0"/>
                <a:cs typeface="Arial" panose="020B0604020202020204" pitchFamily="34" charset="0"/>
              </a:rPr>
              <a:t>    i=LocateVertex</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g</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vt</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j = LocateVertex</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g</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vh</a:t>
            </a:r>
            <a:r>
              <a:rPr lang="zh-CN" altLang="en-US" sz="2000" b="1">
                <a:solidFill>
                  <a:srgbClr val="000000"/>
                </a:solidFill>
                <a:latin typeface="Arial" panose="020B0604020202020204" pitchFamily="34" charset="0"/>
              </a:rPr>
              <a:t>）；</a:t>
            </a:r>
            <a:endParaRPr lang="zh-CN" altLang="en-US" sz="2000" b="1"/>
          </a:p>
          <a:p>
            <a:pPr algn="just">
              <a:spcBef>
                <a:spcPct val="50000"/>
              </a:spcBef>
            </a:pPr>
            <a:r>
              <a:rPr lang="zh-CN" altLang="en-US" sz="2000" b="1">
                <a:solidFill>
                  <a:srgbClr val="000000"/>
                </a:solidFill>
                <a:latin typeface="Arial" panose="020B0604020202020204" pitchFamily="34" charset="0"/>
                <a:cs typeface="Arial" panose="020B0604020202020204" pitchFamily="34" charset="0"/>
              </a:rPr>
              <a:t>    </a:t>
            </a:r>
            <a:r>
              <a:rPr lang="en-US" altLang="zh-CN" sz="2000" b="1">
                <a:solidFill>
                  <a:srgbClr val="000000"/>
                </a:solidFill>
                <a:latin typeface="Arial" panose="020B0604020202020204" pitchFamily="34" charset="0"/>
                <a:cs typeface="Arial" panose="020B0604020202020204" pitchFamily="34" charset="0"/>
              </a:rPr>
              <a:t>p=alloc(sizeof(</a:t>
            </a:r>
            <a:r>
              <a:rPr lang="en-US" altLang="zh-CN" sz="2000" b="1"/>
              <a:t>ArcNode</a:t>
            </a:r>
            <a:r>
              <a:rPr lang="en-US" altLang="zh-CN" sz="2000" b="1">
                <a:solidFill>
                  <a:srgbClr val="000000"/>
                </a:solidFill>
                <a:latin typeface="Arial" panose="020B0604020202020204" pitchFamily="34" charset="0"/>
                <a:cs typeface="Arial" panose="020B0604020202020204" pitchFamily="34" charset="0"/>
              </a:rPr>
              <a:t>));</a:t>
            </a:r>
            <a:endParaRPr lang="en-US" altLang="zh-CN" sz="2000" b="1"/>
          </a:p>
          <a:p>
            <a:pPr algn="just">
              <a:spcBef>
                <a:spcPct val="50000"/>
              </a:spcBef>
            </a:pPr>
            <a:r>
              <a:rPr lang="en-US" altLang="zh-CN" sz="2000" b="1">
                <a:solidFill>
                  <a:srgbClr val="000000"/>
                </a:solidFill>
                <a:latin typeface="Arial" panose="020B0604020202020204" pitchFamily="34" charset="0"/>
                <a:cs typeface="Arial" panose="020B0604020202020204" pitchFamily="34" charset="0"/>
              </a:rPr>
              <a:t>    p-&gt;tailvex=i</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p-&gt;headvex=j</a:t>
            </a:r>
            <a:r>
              <a:rPr lang="zh-CN" altLang="en-US" sz="2000" b="1">
                <a:solidFill>
                  <a:srgbClr val="000000"/>
                </a:solidFill>
                <a:latin typeface="Arial" panose="020B0604020202020204" pitchFamily="34" charset="0"/>
              </a:rPr>
              <a:t>；</a:t>
            </a:r>
            <a:endParaRPr lang="zh-CN" altLang="en-US" sz="2000" b="1"/>
          </a:p>
          <a:p>
            <a:pPr algn="just">
              <a:spcBef>
                <a:spcPct val="50000"/>
              </a:spcBef>
            </a:pPr>
            <a:r>
              <a:rPr lang="zh-CN" altLang="en-US" sz="2000" b="1">
                <a:solidFill>
                  <a:srgbClr val="000000"/>
                </a:solidFill>
                <a:latin typeface="Arial" panose="020B0604020202020204" pitchFamily="34" charset="0"/>
                <a:cs typeface="Arial" panose="020B0604020202020204" pitchFamily="34" charset="0"/>
              </a:rPr>
              <a:t>    </a:t>
            </a:r>
            <a:r>
              <a:rPr lang="en-US" altLang="zh-CN" sz="2000" b="1">
                <a:solidFill>
                  <a:srgbClr val="000000"/>
                </a:solidFill>
                <a:latin typeface="Arial" panose="020B0604020202020204" pitchFamily="34" charset="0"/>
                <a:cs typeface="Arial" panose="020B0604020202020204" pitchFamily="34" charset="0"/>
              </a:rPr>
              <a:t>p-&gt;tlink = g.vertex[i].firstout</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cs typeface="Arial" panose="020B0604020202020204" pitchFamily="34" charset="0"/>
              </a:rPr>
              <a:t>g.vertex[i].firstout =p</a:t>
            </a:r>
            <a:r>
              <a:rPr lang="zh-CN" altLang="en-US" sz="2000" b="1">
                <a:solidFill>
                  <a:srgbClr val="000000"/>
                </a:solidFill>
                <a:latin typeface="Arial" panose="020B0604020202020204" pitchFamily="34" charset="0"/>
              </a:rPr>
              <a:t>；</a:t>
            </a:r>
            <a:endParaRPr lang="zh-CN" altLang="en-US" sz="2000" b="1"/>
          </a:p>
          <a:p>
            <a:pPr algn="just">
              <a:spcBef>
                <a:spcPct val="50000"/>
              </a:spcBef>
            </a:pPr>
            <a:r>
              <a:rPr lang="zh-CN" altLang="en-US" sz="2000" b="1">
                <a:solidFill>
                  <a:srgbClr val="000000"/>
                </a:solidFill>
              </a:rPr>
              <a:t>    </a:t>
            </a:r>
            <a:r>
              <a:rPr lang="en-US" altLang="zh-CN" sz="2000" b="1">
                <a:solidFill>
                  <a:srgbClr val="000000"/>
                </a:solidFill>
              </a:rPr>
              <a:t>p</a:t>
            </a:r>
            <a:r>
              <a:rPr lang="en-US" altLang="zh-CN" sz="2000" b="1">
                <a:solidFill>
                  <a:srgbClr val="000000"/>
                </a:solidFill>
                <a:latin typeface="Arial" panose="020B0604020202020204" pitchFamily="34" charset="0"/>
                <a:cs typeface="Arial" panose="020B0604020202020204" pitchFamily="34" charset="0"/>
              </a:rPr>
              <a:t>-&gt;</a:t>
            </a:r>
            <a:r>
              <a:rPr lang="en-US" altLang="zh-CN" sz="2000" b="1">
                <a:solidFill>
                  <a:srgbClr val="000000"/>
                </a:solidFill>
                <a:latin typeface="宋体" panose="02010600030101010101" pitchFamily="2" charset="-122"/>
              </a:rPr>
              <a:t>hlink =</a:t>
            </a:r>
            <a:r>
              <a:rPr lang="en-US" altLang="zh-CN" sz="2000" b="1">
                <a:solidFill>
                  <a:srgbClr val="000000"/>
                </a:solidFill>
                <a:latin typeface="Arial" panose="020B0604020202020204" pitchFamily="34" charset="0"/>
                <a:cs typeface="Arial" panose="020B0604020202020204" pitchFamily="34" charset="0"/>
              </a:rPr>
              <a:t> g.vertex[j]</a:t>
            </a:r>
            <a:r>
              <a:rPr lang="en-US" altLang="zh-CN" sz="2000" b="1">
                <a:solidFill>
                  <a:srgbClr val="000000"/>
                </a:solidFill>
                <a:latin typeface="宋体" panose="02010600030101010101" pitchFamily="2" charset="-122"/>
              </a:rPr>
              <a:t>.firstin</a:t>
            </a:r>
            <a:r>
              <a:rPr lang="zh-CN" altLang="en-US" sz="2000" b="1">
                <a:solidFill>
                  <a:srgbClr val="000000"/>
                </a:solidFill>
                <a:latin typeface="宋体" panose="02010600030101010101" pitchFamily="2" charset="-122"/>
              </a:rPr>
              <a:t>；</a:t>
            </a:r>
            <a:r>
              <a:rPr lang="en-US" altLang="zh-CN" sz="2000" b="1">
                <a:solidFill>
                  <a:srgbClr val="000000"/>
                </a:solidFill>
                <a:latin typeface="Arial" panose="020B0604020202020204" pitchFamily="34" charset="0"/>
                <a:cs typeface="Arial" panose="020B0604020202020204" pitchFamily="34" charset="0"/>
              </a:rPr>
              <a:t>g.vertex[j]</a:t>
            </a:r>
            <a:r>
              <a:rPr lang="en-US" altLang="zh-CN" sz="2000" b="1">
                <a:solidFill>
                  <a:srgbClr val="000000"/>
                </a:solidFill>
                <a:latin typeface="宋体" panose="02010600030101010101" pitchFamily="2" charset="-122"/>
              </a:rPr>
              <a:t>.firstin =p</a:t>
            </a:r>
            <a:r>
              <a:rPr lang="zh-CN" altLang="en-US" sz="2000" b="1">
                <a:solidFill>
                  <a:srgbClr val="000000"/>
                </a:solidFill>
                <a:latin typeface="宋体" panose="02010600030101010101" pitchFamily="2" charset="-122"/>
              </a:rPr>
              <a:t>；</a:t>
            </a:r>
            <a:endParaRPr lang="zh-CN" altLang="en-US" sz="2000" b="1"/>
          </a:p>
          <a:p>
            <a:pPr algn="just">
              <a:spcBef>
                <a:spcPct val="50000"/>
              </a:spcBef>
            </a:pPr>
            <a:r>
              <a:rPr lang="zh-CN" altLang="en-US" sz="2000" b="1">
                <a:solidFill>
                  <a:srgbClr val="000000"/>
                </a:solidFill>
              </a:rPr>
              <a:t>    </a:t>
            </a:r>
            <a:r>
              <a:rPr lang="en-US" altLang="zh-CN" sz="2000" b="1">
                <a:solidFill>
                  <a:srgbClr val="000000"/>
                </a:solidFill>
              </a:rPr>
              <a:t>}</a:t>
            </a:r>
            <a:endParaRPr lang="en-US" altLang="zh-CN" sz="2000" b="1"/>
          </a:p>
          <a:p>
            <a:pPr>
              <a:spcBef>
                <a:spcPct val="50000"/>
              </a:spcBef>
            </a:pPr>
            <a:r>
              <a:rPr lang="en-US" altLang="zh-CN" sz="2000" b="1">
                <a:solidFill>
                  <a:srgbClr val="000000"/>
                </a:solidFill>
              </a:rPr>
              <a:t>}/* CrtOrthList */</a:t>
            </a:r>
            <a:r>
              <a:rPr lang="en-US" altLang="zh-CN" sz="2000" b="1"/>
              <a:t> </a:t>
            </a:r>
          </a:p>
          <a:p>
            <a:pPr>
              <a:spcBef>
                <a:spcPct val="50000"/>
              </a:spcBef>
            </a:pPr>
            <a:endParaRPr lang="en-US" altLang="zh-CN" sz="2000"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73F01880-F4C2-4E58-8BD4-C04DD8C2A3DE}"/>
              </a:ext>
            </a:extLst>
          </p:cNvPr>
          <p:cNvSpPr txBox="1">
            <a:spLocks noChangeArrowheads="1"/>
          </p:cNvSpPr>
          <p:nvPr/>
        </p:nvSpPr>
        <p:spPr bwMode="auto">
          <a:xfrm>
            <a:off x="21336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十字链表的优点</a:t>
            </a:r>
            <a:r>
              <a:rPr lang="zh-CN" altLang="en-US" sz="2800" b="1"/>
              <a:t>：</a:t>
            </a:r>
          </a:p>
        </p:txBody>
      </p:sp>
      <p:sp>
        <p:nvSpPr>
          <p:cNvPr id="49155" name="Text Box 3">
            <a:extLst>
              <a:ext uri="{FF2B5EF4-FFF2-40B4-BE49-F238E27FC236}">
                <a16:creationId xmlns:a16="http://schemas.microsoft.com/office/drawing/2014/main" id="{51435567-E233-421B-887D-5EDB73864C49}"/>
              </a:ext>
            </a:extLst>
          </p:cNvPr>
          <p:cNvSpPr txBox="1">
            <a:spLocks noChangeArrowheads="1"/>
          </p:cNvSpPr>
          <p:nvPr/>
        </p:nvSpPr>
        <p:spPr bwMode="auto">
          <a:xfrm>
            <a:off x="2133600" y="1905001"/>
            <a:ext cx="80772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altLang="zh-CN" sz="2800" b="1"/>
              <a:t>        </a:t>
            </a:r>
            <a:r>
              <a:rPr lang="zh-CN" altLang="en-US" sz="2800" b="1"/>
              <a:t>在十字</a:t>
            </a:r>
            <a:r>
              <a:rPr lang="zh-CN" altLang="en-US" sz="2800" b="1">
                <a:latin typeface="宋体" panose="02010600030101010101" pitchFamily="2" charset="-122"/>
              </a:rPr>
              <a:t>链表中既能够很容易地找到以</a:t>
            </a:r>
            <a:r>
              <a:rPr lang="en-US" altLang="zh-CN" sz="2800" b="1"/>
              <a:t>v</a:t>
            </a:r>
            <a:r>
              <a:rPr lang="en-US" altLang="zh-CN" sz="2800" b="1" baseline="-30000"/>
              <a:t>i</a:t>
            </a:r>
            <a:r>
              <a:rPr lang="zh-CN" altLang="en-US" sz="2800" b="1">
                <a:latin typeface="宋体" panose="02010600030101010101" pitchFamily="2" charset="-122"/>
              </a:rPr>
              <a:t>为尾的弧，也能够容易地找到以</a:t>
            </a:r>
            <a:r>
              <a:rPr lang="en-US" altLang="zh-CN" sz="2800" b="1"/>
              <a:t>v</a:t>
            </a:r>
            <a:r>
              <a:rPr lang="en-US" altLang="zh-CN" sz="2800" b="1" baseline="-30000"/>
              <a:t>i</a:t>
            </a:r>
            <a:r>
              <a:rPr lang="zh-CN" altLang="en-US" sz="2800" b="1">
                <a:latin typeface="宋体" panose="02010600030101010101" pitchFamily="2" charset="-122"/>
              </a:rPr>
              <a:t>为头的弧，因此对于有向图，若采用十字链表作为存储结构，则很容易求出顶点</a:t>
            </a:r>
            <a:r>
              <a:rPr lang="en-US" altLang="zh-CN" sz="2800" b="1"/>
              <a:t>v</a:t>
            </a:r>
            <a:r>
              <a:rPr lang="en-US" altLang="zh-CN" sz="2800" b="1" baseline="-30000"/>
              <a:t>i</a:t>
            </a:r>
            <a:r>
              <a:rPr lang="zh-CN" altLang="en-US" sz="2800" b="1">
                <a:latin typeface="宋体" panose="02010600030101010101" pitchFamily="2" charset="-122"/>
              </a:rPr>
              <a:t>的度。</a:t>
            </a:r>
            <a:r>
              <a:rPr lang="zh-CN" altLang="en-US" sz="2800" b="1"/>
              <a:t> </a:t>
            </a:r>
          </a:p>
        </p:txBody>
      </p:sp>
      <p:sp>
        <p:nvSpPr>
          <p:cNvPr id="49157" name="AutoShape 5">
            <a:hlinkClick r:id="rId2" action="ppaction://hlinksldjump" highlightClick="1"/>
            <a:extLst>
              <a:ext uri="{FF2B5EF4-FFF2-40B4-BE49-F238E27FC236}">
                <a16:creationId xmlns:a16="http://schemas.microsoft.com/office/drawing/2014/main" id="{C26FAF10-5E65-45D5-AD30-E5EF612D7235}"/>
              </a:ext>
            </a:extLst>
          </p:cNvPr>
          <p:cNvSpPr>
            <a:spLocks noChangeArrowheads="1"/>
          </p:cNvSpPr>
          <p:nvPr/>
        </p:nvSpPr>
        <p:spPr bwMode="auto">
          <a:xfrm>
            <a:off x="8616951" y="5661025"/>
            <a:ext cx="1368425"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返回本节目录</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9C3001B9-3646-411B-8A60-352B584BB6EB}"/>
              </a:ext>
            </a:extLst>
          </p:cNvPr>
          <p:cNvSpPr txBox="1">
            <a:spLocks noChangeArrowheads="1"/>
          </p:cNvSpPr>
          <p:nvPr/>
        </p:nvSpPr>
        <p:spPr bwMode="auto">
          <a:xfrm>
            <a:off x="2133600" y="1066801"/>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E9134B"/>
                </a:solidFill>
                <a:latin typeface="宋体" panose="02010600030101010101" pitchFamily="2" charset="-122"/>
              </a:rPr>
              <a:t>③</a:t>
            </a:r>
            <a:r>
              <a:rPr lang="zh-CN" altLang="en-US" sz="2800" b="1">
                <a:solidFill>
                  <a:srgbClr val="E9134B"/>
                </a:solidFill>
              </a:rPr>
              <a:t>邻接多重表</a:t>
            </a:r>
          </a:p>
        </p:txBody>
      </p:sp>
      <p:sp>
        <p:nvSpPr>
          <p:cNvPr id="50179" name="Text Box 3">
            <a:extLst>
              <a:ext uri="{FF2B5EF4-FFF2-40B4-BE49-F238E27FC236}">
                <a16:creationId xmlns:a16="http://schemas.microsoft.com/office/drawing/2014/main" id="{478A5398-379D-48C9-93D6-A76F23FF5A73}"/>
              </a:ext>
            </a:extLst>
          </p:cNvPr>
          <p:cNvSpPr txBox="1">
            <a:spLocks noChangeArrowheads="1"/>
          </p:cNvSpPr>
          <p:nvPr/>
        </p:nvSpPr>
        <p:spPr bwMode="auto">
          <a:xfrm>
            <a:off x="2133600" y="1676401"/>
            <a:ext cx="81534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邻接多重表</a:t>
            </a:r>
            <a:r>
              <a:rPr lang="en-US" altLang="zh-CN" sz="2800" b="1"/>
              <a:t>(Adjacency Multi_list)</a:t>
            </a:r>
            <a:r>
              <a:rPr lang="zh-CN" altLang="en-US" sz="2800" b="1">
                <a:latin typeface="宋体" panose="02010600030101010101" pitchFamily="2" charset="-122"/>
              </a:rPr>
              <a:t>是无向图的另外一种存储结构。使用邻接多重表这种存储结构是</a:t>
            </a:r>
            <a:r>
              <a:rPr lang="zh-CN" altLang="en-US" sz="2800" b="1">
                <a:solidFill>
                  <a:srgbClr val="168E27"/>
                </a:solidFill>
                <a:latin typeface="宋体" panose="02010600030101010101" pitchFamily="2" charset="-122"/>
              </a:rPr>
              <a:t>因为它能够提供更为方便的边处理信息</a:t>
            </a:r>
            <a:r>
              <a:rPr lang="zh-CN" altLang="en-US" sz="2800" b="1">
                <a:latin typeface="宋体" panose="02010600030101010101" pitchFamily="2" charset="-122"/>
              </a:rPr>
              <a:t>。</a:t>
            </a:r>
            <a:r>
              <a:rPr lang="zh-CN" altLang="en-US" sz="2800" b="1"/>
              <a:t> </a:t>
            </a:r>
          </a:p>
        </p:txBody>
      </p:sp>
      <p:sp>
        <p:nvSpPr>
          <p:cNvPr id="50180" name="Text Box 4">
            <a:extLst>
              <a:ext uri="{FF2B5EF4-FFF2-40B4-BE49-F238E27FC236}">
                <a16:creationId xmlns:a16="http://schemas.microsoft.com/office/drawing/2014/main" id="{FA9B5925-4447-4B0C-9090-BF5C57C3CBEF}"/>
              </a:ext>
            </a:extLst>
          </p:cNvPr>
          <p:cNvSpPr txBox="1">
            <a:spLocks noChangeArrowheads="1"/>
          </p:cNvSpPr>
          <p:nvPr/>
        </p:nvSpPr>
        <p:spPr bwMode="auto">
          <a:xfrm>
            <a:off x="2133600" y="3352801"/>
            <a:ext cx="8305800" cy="115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altLang="zh-CN" sz="2800" b="1">
                <a:solidFill>
                  <a:srgbClr val="E9134B"/>
                </a:solidFill>
              </a:rPr>
              <a:t>        </a:t>
            </a:r>
            <a:r>
              <a:rPr lang="zh-CN" altLang="en-US" sz="2800" b="1">
                <a:solidFill>
                  <a:srgbClr val="E9134B"/>
                </a:solidFill>
              </a:rPr>
              <a:t>邻接</a:t>
            </a:r>
            <a:r>
              <a:rPr lang="zh-CN" altLang="en-US" sz="2800" b="1">
                <a:solidFill>
                  <a:srgbClr val="E9134B"/>
                </a:solidFill>
                <a:latin typeface="宋体" panose="02010600030101010101" pitchFamily="2" charset="-122"/>
              </a:rPr>
              <a:t>多重表</a:t>
            </a:r>
            <a:r>
              <a:rPr lang="zh-CN" altLang="en-US" sz="2800" b="1">
                <a:latin typeface="宋体" panose="02010600030101010101" pitchFamily="2" charset="-122"/>
              </a:rPr>
              <a:t>是</a:t>
            </a:r>
            <a:r>
              <a:rPr lang="zh-CN" altLang="en-US" sz="2800" b="1">
                <a:solidFill>
                  <a:srgbClr val="168E27"/>
                </a:solidFill>
                <a:latin typeface="宋体" panose="02010600030101010101" pitchFamily="2" charset="-122"/>
              </a:rPr>
              <a:t>指将图中关于一条边的信息用一个结点来表示</a:t>
            </a:r>
            <a:r>
              <a:rPr lang="zh-CN" altLang="en-US" sz="2800" b="1">
                <a:latin typeface="宋体" panose="02010600030101010101" pitchFamily="2" charset="-122"/>
              </a:rPr>
              <a:t>。</a:t>
            </a:r>
            <a:endParaRPr lang="zh-CN" altLang="en-US" sz="2800" b="1"/>
          </a:p>
        </p:txBody>
      </p:sp>
      <p:sp>
        <p:nvSpPr>
          <p:cNvPr id="50181" name="Text Box 5">
            <a:extLst>
              <a:ext uri="{FF2B5EF4-FFF2-40B4-BE49-F238E27FC236}">
                <a16:creationId xmlns:a16="http://schemas.microsoft.com/office/drawing/2014/main" id="{8620D8E4-6FC7-4498-B4B3-839F5566E6F9}"/>
              </a:ext>
            </a:extLst>
          </p:cNvPr>
          <p:cNvSpPr txBox="1">
            <a:spLocks noChangeArrowheads="1"/>
          </p:cNvSpPr>
          <p:nvPr/>
        </p:nvSpPr>
        <p:spPr bwMode="auto">
          <a:xfrm>
            <a:off x="2209800" y="4876800"/>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邻接多重表中的边结点结构和顶点结点结构见</a:t>
            </a:r>
            <a:r>
              <a:rPr lang="en-US" altLang="zh-CN" sz="2800" b="1">
                <a:solidFill>
                  <a:srgbClr val="E9134B"/>
                </a:solidFill>
              </a:rPr>
              <a:t>p164</a:t>
            </a:r>
            <a:r>
              <a:rPr lang="zh-CN" altLang="en-US" sz="2800" b="1">
                <a:solidFill>
                  <a:srgbClr val="E9134B"/>
                </a:solidFill>
              </a:rPr>
              <a:t>的图</a:t>
            </a:r>
            <a:r>
              <a:rPr lang="en-US" altLang="zh-CN" sz="2800" b="1">
                <a:solidFill>
                  <a:srgbClr val="E9134B"/>
                </a:solidFill>
              </a:rPr>
              <a:t>7.13</a:t>
            </a:r>
            <a:r>
              <a:rPr lang="zh-CN" altLang="en-US" sz="2800" b="1">
                <a:solidFill>
                  <a:srgbClr val="E9134B"/>
                </a:solidFill>
              </a:rPr>
              <a:t>所示。</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F67A8262-03F0-4B14-A46A-7F35D867D41E}"/>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邻接多重表的结构类型说明如下：</a:t>
            </a:r>
          </a:p>
        </p:txBody>
      </p:sp>
      <p:sp>
        <p:nvSpPr>
          <p:cNvPr id="51203" name="Text Box 3">
            <a:extLst>
              <a:ext uri="{FF2B5EF4-FFF2-40B4-BE49-F238E27FC236}">
                <a16:creationId xmlns:a16="http://schemas.microsoft.com/office/drawing/2014/main" id="{F21B2966-AE57-45DD-A8B5-2732E0EE8A21}"/>
              </a:ext>
            </a:extLst>
          </p:cNvPr>
          <p:cNvSpPr txBox="1">
            <a:spLocks noChangeArrowheads="1"/>
          </p:cNvSpPr>
          <p:nvPr/>
        </p:nvSpPr>
        <p:spPr bwMode="auto">
          <a:xfrm>
            <a:off x="2133600" y="1676400"/>
            <a:ext cx="83058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typedef  struct  EdgeNode {</a:t>
            </a:r>
          </a:p>
          <a:p>
            <a:pPr algn="just">
              <a:spcBef>
                <a:spcPct val="50000"/>
              </a:spcBef>
            </a:pPr>
            <a:r>
              <a:rPr lang="en-US" altLang="zh-CN" b="1"/>
              <a:t>int  mark,ivex,jvex;</a:t>
            </a:r>
          </a:p>
          <a:p>
            <a:pPr algn="just">
              <a:spcBef>
                <a:spcPct val="50000"/>
              </a:spcBef>
            </a:pPr>
            <a:r>
              <a:rPr lang="en-US" altLang="zh-CN" b="1"/>
              <a:t>struct  EdgeNode  *ilink,  *jlink;</a:t>
            </a:r>
          </a:p>
          <a:p>
            <a:pPr algn="just">
              <a:spcBef>
                <a:spcPct val="50000"/>
              </a:spcBef>
            </a:pPr>
            <a:r>
              <a:rPr lang="en-US" altLang="zh-CN" b="1"/>
              <a:t>}EdgeNode;</a:t>
            </a:r>
          </a:p>
          <a:p>
            <a:pPr algn="just">
              <a:spcBef>
                <a:spcPct val="50000"/>
              </a:spcBef>
            </a:pPr>
            <a:r>
              <a:rPr lang="en-US" altLang="zh-CN" b="1"/>
              <a:t>typedef struct {</a:t>
            </a:r>
          </a:p>
          <a:p>
            <a:pPr algn="just">
              <a:spcBef>
                <a:spcPct val="50000"/>
              </a:spcBef>
            </a:pPr>
            <a:r>
              <a:rPr lang="en-US" altLang="zh-CN" b="1"/>
              <a:t>    VertexData  data;</a:t>
            </a:r>
          </a:p>
          <a:p>
            <a:pPr algn="just">
              <a:spcBef>
                <a:spcPct val="50000"/>
              </a:spcBef>
            </a:pPr>
            <a:r>
              <a:rPr lang="en-US" altLang="zh-CN" b="1"/>
              <a:t>    EdgeNode  *firstedge;</a:t>
            </a:r>
          </a:p>
          <a:p>
            <a:pPr algn="just">
              <a:spcBef>
                <a:spcPct val="50000"/>
              </a:spcBef>
            </a:pPr>
            <a:r>
              <a:rPr lang="en-US" altLang="zh-CN" b="1"/>
              <a:t>}VertexNode;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7D68F733-B7FE-4F35-80D8-B0CF3E0E51D1}"/>
              </a:ext>
            </a:extLst>
          </p:cNvPr>
          <p:cNvSpPr txBox="1">
            <a:spLocks noChangeArrowheads="1"/>
          </p:cNvSpPr>
          <p:nvPr/>
        </p:nvSpPr>
        <p:spPr bwMode="auto">
          <a:xfrm>
            <a:off x="2286000" y="1143000"/>
            <a:ext cx="8001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typedef struct{</a:t>
            </a:r>
          </a:p>
          <a:p>
            <a:pPr algn="just">
              <a:spcBef>
                <a:spcPct val="50000"/>
              </a:spcBef>
            </a:pPr>
            <a:r>
              <a:rPr lang="en-US" altLang="zh-CN" b="1"/>
              <a:t>    VertexNode  vertex[MAX_VERTEX_NUM];   </a:t>
            </a:r>
          </a:p>
          <a:p>
            <a:pPr algn="just">
              <a:spcBef>
                <a:spcPct val="50000"/>
              </a:spcBef>
            </a:pPr>
            <a:r>
              <a:rPr lang="en-US" altLang="zh-CN" b="1"/>
              <a:t>    int  vexnum,  arcnum;           /*</a:t>
            </a:r>
            <a:r>
              <a:rPr lang="zh-CN" altLang="en-US" b="1"/>
              <a:t>图的顶点数和弧数*</a:t>
            </a:r>
            <a:r>
              <a:rPr lang="en-US" altLang="zh-CN" b="1"/>
              <a:t>/</a:t>
            </a:r>
          </a:p>
          <a:p>
            <a:pPr algn="just">
              <a:spcBef>
                <a:spcPct val="50000"/>
              </a:spcBef>
            </a:pPr>
            <a:r>
              <a:rPr lang="en-US" altLang="zh-CN" b="1"/>
              <a:t>    GraphKind   kind;                     /*</a:t>
            </a:r>
            <a:r>
              <a:rPr lang="zh-CN" altLang="en-US" b="1"/>
              <a:t>图的种类*</a:t>
            </a:r>
            <a:r>
              <a:rPr lang="en-US" altLang="zh-CN" b="1"/>
              <a:t>/</a:t>
            </a:r>
          </a:p>
          <a:p>
            <a:pPr>
              <a:spcBef>
                <a:spcPct val="50000"/>
              </a:spcBef>
            </a:pPr>
            <a:r>
              <a:rPr lang="en-US" altLang="zh-CN" b="1"/>
              <a:t>} AdjMultiList;        </a:t>
            </a:r>
          </a:p>
          <a:p>
            <a:pPr>
              <a:spcBef>
                <a:spcPct val="50000"/>
              </a:spcBef>
            </a:pPr>
            <a:r>
              <a:rPr lang="en-US" altLang="zh-CN" b="1"/>
              <a:t> /*</a:t>
            </a:r>
            <a:r>
              <a:rPr lang="zh-CN" altLang="en-US" b="1">
                <a:latin typeface="宋体" panose="02010600030101010101" pitchFamily="2" charset="-122"/>
              </a:rPr>
              <a:t>基于图的邻接多重表表示法</a:t>
            </a:r>
            <a:r>
              <a:rPr lang="en-US" altLang="zh-CN" b="1"/>
              <a:t>(Adjacency Multi_list)*/ </a:t>
            </a:r>
          </a:p>
          <a:p>
            <a:pPr>
              <a:spcBef>
                <a:spcPct val="50000"/>
              </a:spcBef>
            </a:pPr>
            <a:endParaRPr lang="en-US" altLang="zh-CN" b="1"/>
          </a:p>
        </p:txBody>
      </p:sp>
      <p:sp>
        <p:nvSpPr>
          <p:cNvPr id="52227" name="Text Box 3">
            <a:extLst>
              <a:ext uri="{FF2B5EF4-FFF2-40B4-BE49-F238E27FC236}">
                <a16:creationId xmlns:a16="http://schemas.microsoft.com/office/drawing/2014/main" id="{728DD137-7DFE-4A7B-B4F6-A0EC22120C06}"/>
              </a:ext>
            </a:extLst>
          </p:cNvPr>
          <p:cNvSpPr txBox="1">
            <a:spLocks noChangeArrowheads="1"/>
          </p:cNvSpPr>
          <p:nvPr/>
        </p:nvSpPr>
        <p:spPr bwMode="auto">
          <a:xfrm>
            <a:off x="2209800" y="4648201"/>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图</a:t>
            </a:r>
            <a:r>
              <a:rPr lang="en-US" altLang="zh-CN" sz="2800" b="1"/>
              <a:t>G2</a:t>
            </a:r>
            <a:r>
              <a:rPr lang="zh-CN" altLang="en-US" sz="2800" b="1"/>
              <a:t>的邻接多重表见</a:t>
            </a:r>
            <a:r>
              <a:rPr lang="en-US" altLang="zh-CN" sz="2800" b="1"/>
              <a:t>p165</a:t>
            </a:r>
            <a:r>
              <a:rPr lang="zh-CN" altLang="en-US" sz="2800" b="1"/>
              <a:t>的图</a:t>
            </a:r>
            <a:r>
              <a:rPr lang="en-US" altLang="zh-CN" sz="2800" b="1"/>
              <a:t>7.14</a:t>
            </a:r>
            <a:r>
              <a:rPr lang="zh-CN" altLang="en-US" sz="2800" b="1"/>
              <a:t>所示。</a:t>
            </a:r>
          </a:p>
        </p:txBody>
      </p:sp>
      <p:sp>
        <p:nvSpPr>
          <p:cNvPr id="52229" name="AutoShape 5">
            <a:hlinkClick r:id="rId2" action="ppaction://hlinksldjump" highlightClick="1"/>
            <a:extLst>
              <a:ext uri="{FF2B5EF4-FFF2-40B4-BE49-F238E27FC236}">
                <a16:creationId xmlns:a16="http://schemas.microsoft.com/office/drawing/2014/main" id="{A59825D0-B74D-4886-B4FF-64F0FC5E42B5}"/>
              </a:ext>
            </a:extLst>
          </p:cNvPr>
          <p:cNvSpPr>
            <a:spLocks noChangeArrowheads="1"/>
          </p:cNvSpPr>
          <p:nvPr/>
        </p:nvSpPr>
        <p:spPr bwMode="auto">
          <a:xfrm>
            <a:off x="8616951" y="5661025"/>
            <a:ext cx="1368425"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返回本节目录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85394CF4-721E-4A31-AE9C-CC58C329CA39}"/>
              </a:ext>
            </a:extLst>
          </p:cNvPr>
          <p:cNvSpPr txBox="1">
            <a:spLocks noChangeArrowheads="1"/>
          </p:cNvSpPr>
          <p:nvPr/>
        </p:nvSpPr>
        <p:spPr bwMode="auto">
          <a:xfrm>
            <a:off x="2133600" y="838201"/>
            <a:ext cx="80010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dirty="0">
                <a:solidFill>
                  <a:srgbClr val="E9134B"/>
                </a:solidFill>
              </a:rPr>
              <a:t>无向图</a:t>
            </a:r>
            <a:r>
              <a:rPr lang="zh-CN" altLang="en-US" sz="2800" b="1" dirty="0"/>
              <a:t>：</a:t>
            </a:r>
            <a:r>
              <a:rPr lang="zh-CN" altLang="en-US" sz="2800" b="1" dirty="0">
                <a:latin typeface="宋体" panose="02010600030101010101" pitchFamily="2" charset="-122"/>
              </a:rPr>
              <a:t>若</a:t>
            </a:r>
            <a:r>
              <a:rPr lang="en-US" altLang="zh-CN" sz="2800" b="1" dirty="0"/>
              <a:t>&lt;x</a:t>
            </a:r>
            <a:r>
              <a:rPr lang="zh-CN" altLang="en-US" sz="2800" b="1" dirty="0">
                <a:latin typeface="宋体" panose="02010600030101010101" pitchFamily="2" charset="-122"/>
              </a:rPr>
              <a:t>，</a:t>
            </a:r>
            <a:r>
              <a:rPr lang="en-US" altLang="zh-CN" sz="2800" b="1" dirty="0"/>
              <a:t>y&gt;</a:t>
            </a:r>
            <a:r>
              <a:rPr lang="en-US" altLang="zh-CN" sz="2800" b="1" dirty="0">
                <a:latin typeface="宋体" panose="02010600030101010101" pitchFamily="2" charset="-122"/>
              </a:rPr>
              <a:t>∈</a:t>
            </a:r>
            <a:r>
              <a:rPr lang="en-US" altLang="zh-CN" sz="2800" b="1" dirty="0"/>
              <a:t>VR</a:t>
            </a:r>
            <a:r>
              <a:rPr lang="zh-CN" altLang="en-US" sz="2800" b="1" dirty="0">
                <a:latin typeface="宋体" panose="02010600030101010101" pitchFamily="2" charset="-122"/>
              </a:rPr>
              <a:t>，必有</a:t>
            </a:r>
            <a:r>
              <a:rPr lang="en-US" altLang="zh-CN" sz="2800" b="1" dirty="0"/>
              <a:t>&lt;y</a:t>
            </a:r>
            <a:r>
              <a:rPr lang="zh-CN" altLang="en-US" sz="2800" b="1" dirty="0">
                <a:latin typeface="宋体" panose="02010600030101010101" pitchFamily="2" charset="-122"/>
              </a:rPr>
              <a:t>，</a:t>
            </a:r>
            <a:r>
              <a:rPr lang="en-US" altLang="zh-CN" sz="2800" b="1" dirty="0"/>
              <a:t>x&gt;</a:t>
            </a:r>
            <a:r>
              <a:rPr lang="en-US" altLang="zh-CN" sz="2800" b="1" dirty="0">
                <a:latin typeface="宋体" panose="02010600030101010101" pitchFamily="2" charset="-122"/>
              </a:rPr>
              <a:t>∈</a:t>
            </a:r>
            <a:r>
              <a:rPr lang="en-US" altLang="zh-CN" sz="2800" b="1" dirty="0"/>
              <a:t>VR</a:t>
            </a:r>
            <a:r>
              <a:rPr lang="zh-CN" altLang="en-US" sz="2800" b="1" dirty="0">
                <a:latin typeface="宋体" panose="02010600030101010101" pitchFamily="2" charset="-122"/>
              </a:rPr>
              <a:t>，即</a:t>
            </a:r>
            <a:r>
              <a:rPr lang="en-US" altLang="zh-CN" sz="2800" b="1" dirty="0"/>
              <a:t>VR</a:t>
            </a:r>
            <a:r>
              <a:rPr lang="zh-CN" altLang="en-US" sz="2800" b="1" dirty="0">
                <a:latin typeface="宋体" panose="02010600030101010101" pitchFamily="2" charset="-122"/>
              </a:rPr>
              <a:t>是对称关系，这时以无序对（</a:t>
            </a:r>
            <a:r>
              <a:rPr lang="en-US" altLang="zh-CN" sz="2800" b="1" dirty="0"/>
              <a:t>x</a:t>
            </a:r>
            <a:r>
              <a:rPr lang="zh-CN" altLang="en-US" sz="2800" b="1" dirty="0">
                <a:latin typeface="宋体" panose="02010600030101010101" pitchFamily="2" charset="-122"/>
              </a:rPr>
              <a:t>，</a:t>
            </a:r>
            <a:r>
              <a:rPr lang="en-US" altLang="zh-CN" sz="2800" b="1" dirty="0"/>
              <a:t>y</a:t>
            </a:r>
            <a:r>
              <a:rPr lang="zh-CN" altLang="en-US" sz="2800" b="1" dirty="0">
                <a:latin typeface="宋体" panose="02010600030101010101" pitchFamily="2" charset="-122"/>
              </a:rPr>
              <a:t>）来代替两个有序对，表示</a:t>
            </a:r>
            <a:r>
              <a:rPr lang="en-US" altLang="zh-CN" sz="2800" b="1" dirty="0"/>
              <a:t>x</a:t>
            </a:r>
            <a:r>
              <a:rPr lang="zh-CN" altLang="en-US" sz="2800" b="1" dirty="0">
                <a:latin typeface="宋体" panose="02010600030101010101" pitchFamily="2" charset="-122"/>
              </a:rPr>
              <a:t>和</a:t>
            </a:r>
            <a:r>
              <a:rPr lang="en-US" altLang="zh-CN" sz="2800" b="1" dirty="0"/>
              <a:t>y</a:t>
            </a:r>
            <a:r>
              <a:rPr lang="zh-CN" altLang="en-US" sz="2800" b="1" dirty="0">
                <a:latin typeface="宋体" panose="02010600030101010101" pitchFamily="2" charset="-122"/>
              </a:rPr>
              <a:t>之间的一条边（</a:t>
            </a:r>
            <a:r>
              <a:rPr lang="en-US" altLang="zh-CN" sz="2800" b="1" dirty="0"/>
              <a:t>edge</a:t>
            </a:r>
            <a:r>
              <a:rPr lang="zh-CN" altLang="en-US" sz="2800" b="1" dirty="0">
                <a:latin typeface="宋体" panose="02010600030101010101" pitchFamily="2" charset="-122"/>
              </a:rPr>
              <a:t>），此时的图称为</a:t>
            </a:r>
            <a:r>
              <a:rPr lang="zh-CN" altLang="en-US" sz="2800" b="1" dirty="0">
                <a:solidFill>
                  <a:srgbClr val="168E27"/>
                </a:solidFill>
                <a:latin typeface="宋体" panose="02010600030101010101" pitchFamily="2" charset="-122"/>
              </a:rPr>
              <a:t>无向图</a:t>
            </a:r>
            <a:r>
              <a:rPr lang="zh-CN" altLang="en-US" sz="2800" b="1" dirty="0">
                <a:latin typeface="宋体" panose="02010600030101010101" pitchFamily="2" charset="-122"/>
              </a:rPr>
              <a:t>。</a:t>
            </a:r>
            <a:r>
              <a:rPr lang="zh-CN" altLang="en-US" sz="2800" b="1" dirty="0"/>
              <a:t> </a:t>
            </a:r>
          </a:p>
        </p:txBody>
      </p:sp>
      <p:sp>
        <p:nvSpPr>
          <p:cNvPr id="8195" name="Text Box 3">
            <a:extLst>
              <a:ext uri="{FF2B5EF4-FFF2-40B4-BE49-F238E27FC236}">
                <a16:creationId xmlns:a16="http://schemas.microsoft.com/office/drawing/2014/main" id="{5A6D80C0-7718-4F64-9FA5-415C462E4478}"/>
              </a:ext>
            </a:extLst>
          </p:cNvPr>
          <p:cNvSpPr txBox="1">
            <a:spLocks noChangeArrowheads="1"/>
          </p:cNvSpPr>
          <p:nvPr/>
        </p:nvSpPr>
        <p:spPr bwMode="auto">
          <a:xfrm>
            <a:off x="2209800" y="31242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例如：下图</a:t>
            </a:r>
            <a:r>
              <a:rPr lang="en-US" altLang="zh-CN" sz="2800" b="1" dirty="0"/>
              <a:t>G1</a:t>
            </a:r>
            <a:r>
              <a:rPr lang="zh-CN" altLang="en-US" sz="2800" b="1" dirty="0"/>
              <a:t>是有向图，</a:t>
            </a:r>
            <a:r>
              <a:rPr lang="en-US" altLang="zh-CN" sz="2800" b="1" dirty="0"/>
              <a:t>G2</a:t>
            </a:r>
            <a:r>
              <a:rPr lang="zh-CN" altLang="en-US" sz="2800" b="1" dirty="0"/>
              <a:t>是无向图</a:t>
            </a:r>
          </a:p>
        </p:txBody>
      </p:sp>
      <p:grpSp>
        <p:nvGrpSpPr>
          <p:cNvPr id="8207" name="Group 15">
            <a:extLst>
              <a:ext uri="{FF2B5EF4-FFF2-40B4-BE49-F238E27FC236}">
                <a16:creationId xmlns:a16="http://schemas.microsoft.com/office/drawing/2014/main" id="{763DA188-0358-4DD3-852C-DD7558D323E0}"/>
              </a:ext>
            </a:extLst>
          </p:cNvPr>
          <p:cNvGrpSpPr>
            <a:grpSpLocks/>
          </p:cNvGrpSpPr>
          <p:nvPr/>
        </p:nvGrpSpPr>
        <p:grpSpPr bwMode="auto">
          <a:xfrm>
            <a:off x="3124200" y="3886200"/>
            <a:ext cx="1828800" cy="2133600"/>
            <a:chOff x="1008" y="2544"/>
            <a:chExt cx="1152" cy="1344"/>
          </a:xfrm>
        </p:grpSpPr>
        <p:grpSp>
          <p:nvGrpSpPr>
            <p:cNvPr id="8205" name="Group 13">
              <a:extLst>
                <a:ext uri="{FF2B5EF4-FFF2-40B4-BE49-F238E27FC236}">
                  <a16:creationId xmlns:a16="http://schemas.microsoft.com/office/drawing/2014/main" id="{76CA2C8E-1AF8-46DC-86FC-8DD8BE5E3417}"/>
                </a:ext>
              </a:extLst>
            </p:cNvPr>
            <p:cNvGrpSpPr>
              <a:grpSpLocks/>
            </p:cNvGrpSpPr>
            <p:nvPr/>
          </p:nvGrpSpPr>
          <p:grpSpPr bwMode="auto">
            <a:xfrm>
              <a:off x="1008" y="2688"/>
              <a:ext cx="1152" cy="1200"/>
              <a:chOff x="1008" y="2448"/>
              <a:chExt cx="1152" cy="1200"/>
            </a:xfrm>
          </p:grpSpPr>
          <p:sp>
            <p:nvSpPr>
              <p:cNvPr id="8196" name="Oval 4">
                <a:extLst>
                  <a:ext uri="{FF2B5EF4-FFF2-40B4-BE49-F238E27FC236}">
                    <a16:creationId xmlns:a16="http://schemas.microsoft.com/office/drawing/2014/main" id="{13BE17BD-3196-48EC-994F-9F2737B09270}"/>
                  </a:ext>
                </a:extLst>
              </p:cNvPr>
              <p:cNvSpPr>
                <a:spLocks noChangeArrowheads="1"/>
              </p:cNvSpPr>
              <p:nvPr/>
            </p:nvSpPr>
            <p:spPr bwMode="auto">
              <a:xfrm>
                <a:off x="1872" y="244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p>
            </p:txBody>
          </p:sp>
          <p:sp>
            <p:nvSpPr>
              <p:cNvPr id="8197" name="Oval 5">
                <a:extLst>
                  <a:ext uri="{FF2B5EF4-FFF2-40B4-BE49-F238E27FC236}">
                    <a16:creationId xmlns:a16="http://schemas.microsoft.com/office/drawing/2014/main" id="{00B7E146-AAB9-4C60-8F4D-76FB14722A0C}"/>
                  </a:ext>
                </a:extLst>
              </p:cNvPr>
              <p:cNvSpPr>
                <a:spLocks noChangeArrowheads="1"/>
              </p:cNvSpPr>
              <p:nvPr/>
            </p:nvSpPr>
            <p:spPr bwMode="auto">
              <a:xfrm>
                <a:off x="1008" y="244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p>
            </p:txBody>
          </p:sp>
          <p:sp>
            <p:nvSpPr>
              <p:cNvPr id="8198" name="Oval 6">
                <a:extLst>
                  <a:ext uri="{FF2B5EF4-FFF2-40B4-BE49-F238E27FC236}">
                    <a16:creationId xmlns:a16="http://schemas.microsoft.com/office/drawing/2014/main" id="{C0507090-2353-4EEA-AA78-328A7E29A209}"/>
                  </a:ext>
                </a:extLst>
              </p:cNvPr>
              <p:cNvSpPr>
                <a:spLocks noChangeArrowheads="1"/>
              </p:cNvSpPr>
              <p:nvPr/>
            </p:nvSpPr>
            <p:spPr bwMode="auto">
              <a:xfrm>
                <a:off x="1008" y="3360"/>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p>
            </p:txBody>
          </p:sp>
          <p:sp>
            <p:nvSpPr>
              <p:cNvPr id="8199" name="Oval 7">
                <a:extLst>
                  <a:ext uri="{FF2B5EF4-FFF2-40B4-BE49-F238E27FC236}">
                    <a16:creationId xmlns:a16="http://schemas.microsoft.com/office/drawing/2014/main" id="{8EFC66CA-25F0-490A-A509-E0711D079BFE}"/>
                  </a:ext>
                </a:extLst>
              </p:cNvPr>
              <p:cNvSpPr>
                <a:spLocks noChangeArrowheads="1"/>
              </p:cNvSpPr>
              <p:nvPr/>
            </p:nvSpPr>
            <p:spPr bwMode="auto">
              <a:xfrm>
                <a:off x="1872" y="3360"/>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p>
            </p:txBody>
          </p:sp>
          <p:sp>
            <p:nvSpPr>
              <p:cNvPr id="8200" name="Line 8">
                <a:extLst>
                  <a:ext uri="{FF2B5EF4-FFF2-40B4-BE49-F238E27FC236}">
                    <a16:creationId xmlns:a16="http://schemas.microsoft.com/office/drawing/2014/main" id="{D233977E-A6BE-419C-8082-F6A99F4BF5EB}"/>
                  </a:ext>
                </a:extLst>
              </p:cNvPr>
              <p:cNvSpPr>
                <a:spLocks noChangeShapeType="1"/>
              </p:cNvSpPr>
              <p:nvPr/>
            </p:nvSpPr>
            <p:spPr bwMode="auto">
              <a:xfrm>
                <a:off x="1296" y="2592"/>
                <a:ext cx="57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1" name="Line 9">
                <a:extLst>
                  <a:ext uri="{FF2B5EF4-FFF2-40B4-BE49-F238E27FC236}">
                    <a16:creationId xmlns:a16="http://schemas.microsoft.com/office/drawing/2014/main" id="{65E036F7-665F-4CFD-8A4D-84A6EACAA6C4}"/>
                  </a:ext>
                </a:extLst>
              </p:cNvPr>
              <p:cNvSpPr>
                <a:spLocks noChangeShapeType="1"/>
              </p:cNvSpPr>
              <p:nvPr/>
            </p:nvSpPr>
            <p:spPr bwMode="auto">
              <a:xfrm>
                <a:off x="1152" y="2736"/>
                <a:ext cx="0" cy="62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2" name="Line 10">
                <a:extLst>
                  <a:ext uri="{FF2B5EF4-FFF2-40B4-BE49-F238E27FC236}">
                    <a16:creationId xmlns:a16="http://schemas.microsoft.com/office/drawing/2014/main" id="{05AD22B9-C937-48B9-AFFC-F5553E0DCBCC}"/>
                  </a:ext>
                </a:extLst>
              </p:cNvPr>
              <p:cNvSpPr>
                <a:spLocks noChangeShapeType="1"/>
              </p:cNvSpPr>
              <p:nvPr/>
            </p:nvSpPr>
            <p:spPr bwMode="auto">
              <a:xfrm>
                <a:off x="1296" y="3504"/>
                <a:ext cx="57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4" name="Line 12">
                <a:extLst>
                  <a:ext uri="{FF2B5EF4-FFF2-40B4-BE49-F238E27FC236}">
                    <a16:creationId xmlns:a16="http://schemas.microsoft.com/office/drawing/2014/main" id="{6C376AB6-946D-4B2D-BBBC-BCD4FA6AE77D}"/>
                  </a:ext>
                </a:extLst>
              </p:cNvPr>
              <p:cNvSpPr>
                <a:spLocks noChangeShapeType="1"/>
              </p:cNvSpPr>
              <p:nvPr/>
            </p:nvSpPr>
            <p:spPr bwMode="auto">
              <a:xfrm flipH="1" flipV="1">
                <a:off x="1248" y="2688"/>
                <a:ext cx="672" cy="72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206" name="Text Box 14">
              <a:extLst>
                <a:ext uri="{FF2B5EF4-FFF2-40B4-BE49-F238E27FC236}">
                  <a16:creationId xmlns:a16="http://schemas.microsoft.com/office/drawing/2014/main" id="{A17F0465-04D8-4F26-850D-723228431263}"/>
                </a:ext>
              </a:extLst>
            </p:cNvPr>
            <p:cNvSpPr txBox="1">
              <a:spLocks noChangeArrowheads="1"/>
            </p:cNvSpPr>
            <p:nvPr/>
          </p:nvSpPr>
          <p:spPr bwMode="auto">
            <a:xfrm>
              <a:off x="1392" y="254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G1</a:t>
              </a:r>
            </a:p>
          </p:txBody>
        </p:sp>
      </p:grpSp>
      <p:grpSp>
        <p:nvGrpSpPr>
          <p:cNvPr id="8226" name="Group 34">
            <a:extLst>
              <a:ext uri="{FF2B5EF4-FFF2-40B4-BE49-F238E27FC236}">
                <a16:creationId xmlns:a16="http://schemas.microsoft.com/office/drawing/2014/main" id="{A66380A1-BDF5-4118-8CA4-58F0B048BC54}"/>
              </a:ext>
            </a:extLst>
          </p:cNvPr>
          <p:cNvGrpSpPr>
            <a:grpSpLocks/>
          </p:cNvGrpSpPr>
          <p:nvPr/>
        </p:nvGrpSpPr>
        <p:grpSpPr bwMode="auto">
          <a:xfrm>
            <a:off x="6172200" y="3886200"/>
            <a:ext cx="1828800" cy="2133600"/>
            <a:chOff x="2928" y="2544"/>
            <a:chExt cx="1152" cy="1344"/>
          </a:xfrm>
        </p:grpSpPr>
        <p:sp>
          <p:nvSpPr>
            <p:cNvPr id="8210" name="Oval 18">
              <a:extLst>
                <a:ext uri="{FF2B5EF4-FFF2-40B4-BE49-F238E27FC236}">
                  <a16:creationId xmlns:a16="http://schemas.microsoft.com/office/drawing/2014/main" id="{3052D7D5-B5FA-4B8D-B322-D1D6024E6CDA}"/>
                </a:ext>
              </a:extLst>
            </p:cNvPr>
            <p:cNvSpPr>
              <a:spLocks noChangeArrowheads="1"/>
            </p:cNvSpPr>
            <p:nvPr/>
          </p:nvSpPr>
          <p:spPr bwMode="auto">
            <a:xfrm>
              <a:off x="3792" y="268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p>
          </p:txBody>
        </p:sp>
        <p:sp>
          <p:nvSpPr>
            <p:cNvPr id="8211" name="Oval 19">
              <a:extLst>
                <a:ext uri="{FF2B5EF4-FFF2-40B4-BE49-F238E27FC236}">
                  <a16:creationId xmlns:a16="http://schemas.microsoft.com/office/drawing/2014/main" id="{7301C7B4-7BBD-4DA7-9BDC-CD93EE80CC50}"/>
                </a:ext>
              </a:extLst>
            </p:cNvPr>
            <p:cNvSpPr>
              <a:spLocks noChangeArrowheads="1"/>
            </p:cNvSpPr>
            <p:nvPr/>
          </p:nvSpPr>
          <p:spPr bwMode="auto">
            <a:xfrm>
              <a:off x="2928" y="268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p>
          </p:txBody>
        </p:sp>
        <p:sp>
          <p:nvSpPr>
            <p:cNvPr id="8212" name="Oval 20">
              <a:extLst>
                <a:ext uri="{FF2B5EF4-FFF2-40B4-BE49-F238E27FC236}">
                  <a16:creationId xmlns:a16="http://schemas.microsoft.com/office/drawing/2014/main" id="{D1E7FDC0-23CE-4463-8095-AE9A84BAC31A}"/>
                </a:ext>
              </a:extLst>
            </p:cNvPr>
            <p:cNvSpPr>
              <a:spLocks noChangeArrowheads="1"/>
            </p:cNvSpPr>
            <p:nvPr/>
          </p:nvSpPr>
          <p:spPr bwMode="auto">
            <a:xfrm>
              <a:off x="2928" y="3600"/>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p>
          </p:txBody>
        </p:sp>
        <p:sp>
          <p:nvSpPr>
            <p:cNvPr id="8213" name="Oval 21">
              <a:extLst>
                <a:ext uri="{FF2B5EF4-FFF2-40B4-BE49-F238E27FC236}">
                  <a16:creationId xmlns:a16="http://schemas.microsoft.com/office/drawing/2014/main" id="{84FD3A70-C218-472A-BCFA-509D9D77A481}"/>
                </a:ext>
              </a:extLst>
            </p:cNvPr>
            <p:cNvSpPr>
              <a:spLocks noChangeArrowheads="1"/>
            </p:cNvSpPr>
            <p:nvPr/>
          </p:nvSpPr>
          <p:spPr bwMode="auto">
            <a:xfrm>
              <a:off x="3792" y="3600"/>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5</a:t>
              </a:r>
            </a:p>
          </p:txBody>
        </p:sp>
        <p:sp>
          <p:nvSpPr>
            <p:cNvPr id="8218" name="Text Box 26">
              <a:extLst>
                <a:ext uri="{FF2B5EF4-FFF2-40B4-BE49-F238E27FC236}">
                  <a16:creationId xmlns:a16="http://schemas.microsoft.com/office/drawing/2014/main" id="{7F7514A7-3477-4BE9-B238-B9E5909293D2}"/>
                </a:ext>
              </a:extLst>
            </p:cNvPr>
            <p:cNvSpPr txBox="1">
              <a:spLocks noChangeArrowheads="1"/>
            </p:cNvSpPr>
            <p:nvPr/>
          </p:nvSpPr>
          <p:spPr bwMode="auto">
            <a:xfrm>
              <a:off x="3312" y="254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G2</a:t>
              </a:r>
            </a:p>
          </p:txBody>
        </p:sp>
        <p:sp>
          <p:nvSpPr>
            <p:cNvPr id="8219" name="Oval 27">
              <a:extLst>
                <a:ext uri="{FF2B5EF4-FFF2-40B4-BE49-F238E27FC236}">
                  <a16:creationId xmlns:a16="http://schemas.microsoft.com/office/drawing/2014/main" id="{019E39A4-6D5E-4884-867F-AEB9005337C7}"/>
                </a:ext>
              </a:extLst>
            </p:cNvPr>
            <p:cNvSpPr>
              <a:spLocks noChangeArrowheads="1"/>
            </p:cNvSpPr>
            <p:nvPr/>
          </p:nvSpPr>
          <p:spPr bwMode="auto">
            <a:xfrm>
              <a:off x="3408" y="3120"/>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p>
          </p:txBody>
        </p:sp>
        <p:sp>
          <p:nvSpPr>
            <p:cNvPr id="8220" name="Line 28">
              <a:extLst>
                <a:ext uri="{FF2B5EF4-FFF2-40B4-BE49-F238E27FC236}">
                  <a16:creationId xmlns:a16="http://schemas.microsoft.com/office/drawing/2014/main" id="{17C47873-B588-4085-B72B-60202457192A}"/>
                </a:ext>
              </a:extLst>
            </p:cNvPr>
            <p:cNvSpPr>
              <a:spLocks noChangeShapeType="1"/>
            </p:cNvSpPr>
            <p:nvPr/>
          </p:nvSpPr>
          <p:spPr bwMode="auto">
            <a:xfrm>
              <a:off x="3216" y="2832"/>
              <a:ext cx="57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1" name="Line 29">
              <a:extLst>
                <a:ext uri="{FF2B5EF4-FFF2-40B4-BE49-F238E27FC236}">
                  <a16:creationId xmlns:a16="http://schemas.microsoft.com/office/drawing/2014/main" id="{4F32BEDF-267A-4A0C-926C-4C443BA19953}"/>
                </a:ext>
              </a:extLst>
            </p:cNvPr>
            <p:cNvSpPr>
              <a:spLocks noChangeShapeType="1"/>
            </p:cNvSpPr>
            <p:nvPr/>
          </p:nvSpPr>
          <p:spPr bwMode="auto">
            <a:xfrm>
              <a:off x="3072" y="2976"/>
              <a:ext cx="0" cy="62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2" name="Line 30">
              <a:extLst>
                <a:ext uri="{FF2B5EF4-FFF2-40B4-BE49-F238E27FC236}">
                  <a16:creationId xmlns:a16="http://schemas.microsoft.com/office/drawing/2014/main" id="{B6B6A275-4FB2-49FA-B5E4-2AC17AA098E3}"/>
                </a:ext>
              </a:extLst>
            </p:cNvPr>
            <p:cNvSpPr>
              <a:spLocks noChangeShapeType="1"/>
            </p:cNvSpPr>
            <p:nvPr/>
          </p:nvSpPr>
          <p:spPr bwMode="auto">
            <a:xfrm>
              <a:off x="3936" y="2976"/>
              <a:ext cx="0" cy="62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3" name="Line 31">
              <a:extLst>
                <a:ext uri="{FF2B5EF4-FFF2-40B4-BE49-F238E27FC236}">
                  <a16:creationId xmlns:a16="http://schemas.microsoft.com/office/drawing/2014/main" id="{EB9F1710-0AE4-402C-8B0A-7AC703D6FBC3}"/>
                </a:ext>
              </a:extLst>
            </p:cNvPr>
            <p:cNvSpPr>
              <a:spLocks noChangeShapeType="1"/>
            </p:cNvSpPr>
            <p:nvPr/>
          </p:nvSpPr>
          <p:spPr bwMode="auto">
            <a:xfrm>
              <a:off x="3600" y="3408"/>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4" name="Line 32">
              <a:extLst>
                <a:ext uri="{FF2B5EF4-FFF2-40B4-BE49-F238E27FC236}">
                  <a16:creationId xmlns:a16="http://schemas.microsoft.com/office/drawing/2014/main" id="{F653236B-7823-4B58-8D63-FFB6822D275B}"/>
                </a:ext>
              </a:extLst>
            </p:cNvPr>
            <p:cNvSpPr>
              <a:spLocks noChangeShapeType="1"/>
            </p:cNvSpPr>
            <p:nvPr/>
          </p:nvSpPr>
          <p:spPr bwMode="auto">
            <a:xfrm flipH="1">
              <a:off x="3168" y="3360"/>
              <a:ext cx="288"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5" name="Line 33">
              <a:extLst>
                <a:ext uri="{FF2B5EF4-FFF2-40B4-BE49-F238E27FC236}">
                  <a16:creationId xmlns:a16="http://schemas.microsoft.com/office/drawing/2014/main" id="{3F2E89E4-2B9C-4821-8991-64219C55FB51}"/>
                </a:ext>
              </a:extLst>
            </p:cNvPr>
            <p:cNvSpPr>
              <a:spLocks noChangeShapeType="1"/>
            </p:cNvSpPr>
            <p:nvPr/>
          </p:nvSpPr>
          <p:spPr bwMode="auto">
            <a:xfrm flipH="1">
              <a:off x="3648" y="292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EAB7EEEC-4F4C-46C8-99EB-D1FBB0BA5E39}"/>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7.3 </a:t>
            </a:r>
            <a:r>
              <a:rPr lang="zh-CN" altLang="en-US" sz="2800" b="1"/>
              <a:t>图的遍历</a:t>
            </a:r>
          </a:p>
        </p:txBody>
      </p:sp>
      <p:sp>
        <p:nvSpPr>
          <p:cNvPr id="53251" name="Text Box 3">
            <a:extLst>
              <a:ext uri="{FF2B5EF4-FFF2-40B4-BE49-F238E27FC236}">
                <a16:creationId xmlns:a16="http://schemas.microsoft.com/office/drawing/2014/main" id="{A62690E2-EF94-4E19-9579-4B9FB37A0223}"/>
              </a:ext>
            </a:extLst>
          </p:cNvPr>
          <p:cNvSpPr txBox="1">
            <a:spLocks noChangeArrowheads="1"/>
          </p:cNvSpPr>
          <p:nvPr/>
        </p:nvSpPr>
        <p:spPr bwMode="auto">
          <a:xfrm>
            <a:off x="2133600" y="1524000"/>
            <a:ext cx="80772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solidFill>
                  <a:srgbClr val="E9134B"/>
                </a:solidFill>
              </a:rPr>
              <a:t>图的遍历</a:t>
            </a:r>
            <a:r>
              <a:rPr lang="zh-CN" altLang="en-US" sz="2800" b="1"/>
              <a:t>：从</a:t>
            </a:r>
            <a:r>
              <a:rPr lang="zh-CN" altLang="en-US" sz="2800" b="1">
                <a:latin typeface="宋体" panose="02010600030101010101" pitchFamily="2" charset="-122"/>
              </a:rPr>
              <a:t>图中的某个顶点出发，按某种方法对图中的所有顶点访问且仅访问一次。</a:t>
            </a:r>
            <a:r>
              <a:rPr lang="zh-CN" altLang="en-US" sz="2800" b="1"/>
              <a:t> </a:t>
            </a:r>
          </a:p>
        </p:txBody>
      </p:sp>
      <p:sp>
        <p:nvSpPr>
          <p:cNvPr id="53252" name="Text Box 4">
            <a:extLst>
              <a:ext uri="{FF2B5EF4-FFF2-40B4-BE49-F238E27FC236}">
                <a16:creationId xmlns:a16="http://schemas.microsoft.com/office/drawing/2014/main" id="{6748DEBD-7FB3-4B41-A232-2A2CD7B57AE7}"/>
              </a:ext>
            </a:extLst>
          </p:cNvPr>
          <p:cNvSpPr txBox="1">
            <a:spLocks noChangeArrowheads="1"/>
          </p:cNvSpPr>
          <p:nvPr/>
        </p:nvSpPr>
        <p:spPr bwMode="auto">
          <a:xfrm>
            <a:off x="2133600" y="2667001"/>
            <a:ext cx="80772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b="1"/>
              <a:t>        </a:t>
            </a:r>
            <a:r>
              <a:rPr lang="zh-CN" altLang="en-US" sz="2800" b="1"/>
              <a:t>为了保证图中</a:t>
            </a:r>
            <a:r>
              <a:rPr lang="zh-CN" altLang="en-US" sz="2800" b="1">
                <a:latin typeface="宋体" panose="02010600030101010101" pitchFamily="2" charset="-122"/>
              </a:rPr>
              <a:t>的各顶点在遍历过程中访问且仅访问一次，需要为每个顶点设一个访问标志，用以标示图中每个顶点是否被访问过，访问标志用数组</a:t>
            </a:r>
            <a:r>
              <a:rPr lang="en-US" altLang="zh-CN" sz="2800" b="1"/>
              <a:t>visited[n]</a:t>
            </a:r>
            <a:r>
              <a:rPr lang="zh-CN" altLang="en-US" sz="2800" b="1"/>
              <a:t>来表示</a:t>
            </a:r>
            <a:r>
              <a:rPr lang="zh-CN" altLang="en-US" sz="2800" b="1">
                <a:latin typeface="宋体" panose="02010600030101010101" pitchFamily="2" charset="-122"/>
              </a:rPr>
              <a:t>。</a:t>
            </a:r>
            <a:r>
              <a:rPr lang="zh-CN" altLang="en-US" sz="2800" b="1"/>
              <a:t> </a:t>
            </a:r>
          </a:p>
        </p:txBody>
      </p:sp>
      <p:sp>
        <p:nvSpPr>
          <p:cNvPr id="53253" name="Text Box 5">
            <a:extLst>
              <a:ext uri="{FF2B5EF4-FFF2-40B4-BE49-F238E27FC236}">
                <a16:creationId xmlns:a16="http://schemas.microsoft.com/office/drawing/2014/main" id="{E0074EC1-6ABB-4978-A904-E3F9DE29303B}"/>
              </a:ext>
            </a:extLst>
          </p:cNvPr>
          <p:cNvSpPr txBox="1">
            <a:spLocks noChangeArrowheads="1"/>
          </p:cNvSpPr>
          <p:nvPr/>
        </p:nvSpPr>
        <p:spPr bwMode="auto">
          <a:xfrm>
            <a:off x="2209800" y="5105401"/>
            <a:ext cx="8153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图的遍历方法有两种：</a:t>
            </a:r>
          </a:p>
          <a:p>
            <a:pPr>
              <a:spcBef>
                <a:spcPct val="50000"/>
              </a:spcBef>
            </a:pPr>
            <a:r>
              <a:rPr lang="zh-CN" altLang="en-US" sz="2800" b="1">
                <a:solidFill>
                  <a:srgbClr val="168E27"/>
                </a:solidFill>
              </a:rPr>
              <a:t>深度优先搜索</a:t>
            </a:r>
            <a:r>
              <a:rPr lang="zh-CN" altLang="en-US" sz="2800" b="1"/>
              <a:t>和</a:t>
            </a:r>
            <a:r>
              <a:rPr lang="zh-CN" altLang="en-US" sz="2800" b="1">
                <a:solidFill>
                  <a:srgbClr val="168E27"/>
                </a:solidFill>
              </a:rPr>
              <a:t>广度优先搜索</a:t>
            </a:r>
          </a:p>
        </p:txBody>
      </p:sp>
      <p:sp>
        <p:nvSpPr>
          <p:cNvPr id="53255" name="AutoShape 7">
            <a:hlinkClick r:id="" action="ppaction://hlinkshowjump?jump=firstslide" highlightClick="1"/>
            <a:extLst>
              <a:ext uri="{FF2B5EF4-FFF2-40B4-BE49-F238E27FC236}">
                <a16:creationId xmlns:a16="http://schemas.microsoft.com/office/drawing/2014/main" id="{60CAFD34-223F-4455-BD1C-FA9A5277ADF1}"/>
              </a:ext>
            </a:extLst>
          </p:cNvPr>
          <p:cNvSpPr>
            <a:spLocks noChangeArrowheads="1"/>
          </p:cNvSpPr>
          <p:nvPr/>
        </p:nvSpPr>
        <p:spPr bwMode="auto">
          <a:xfrm>
            <a:off x="8401051" y="5589588"/>
            <a:ext cx="1439863"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返回本章目录</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294786EF-C6C5-4DB0-B1D6-AEF9B24AF23C}"/>
              </a:ext>
            </a:extLst>
          </p:cNvPr>
          <p:cNvSpPr txBox="1">
            <a:spLocks noChangeArrowheads="1"/>
          </p:cNvSpPr>
          <p:nvPr/>
        </p:nvSpPr>
        <p:spPr bwMode="auto">
          <a:xfrm>
            <a:off x="2133600" y="9144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168E27"/>
                </a:solidFill>
              </a:rPr>
              <a:t>深度优先搜索：</a:t>
            </a:r>
          </a:p>
        </p:txBody>
      </p:sp>
      <p:sp>
        <p:nvSpPr>
          <p:cNvPr id="54275" name="Text Box 3">
            <a:extLst>
              <a:ext uri="{FF2B5EF4-FFF2-40B4-BE49-F238E27FC236}">
                <a16:creationId xmlns:a16="http://schemas.microsoft.com/office/drawing/2014/main" id="{CB3120D4-E9C5-4981-859C-CE5D40CCF2C0}"/>
              </a:ext>
            </a:extLst>
          </p:cNvPr>
          <p:cNvSpPr txBox="1">
            <a:spLocks noChangeArrowheads="1"/>
          </p:cNvSpPr>
          <p:nvPr/>
        </p:nvSpPr>
        <p:spPr bwMode="auto">
          <a:xfrm>
            <a:off x="2209800" y="16002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深度优先搜索</a:t>
            </a:r>
            <a:r>
              <a:rPr lang="zh-CN" altLang="en-US" sz="2800" b="1">
                <a:latin typeface="宋体" panose="02010600030101010101" pitchFamily="2" charset="-122"/>
              </a:rPr>
              <a:t>（</a:t>
            </a:r>
            <a:r>
              <a:rPr lang="en-US" altLang="zh-CN" sz="2800" b="1"/>
              <a:t>Depth_First Search</a:t>
            </a:r>
            <a:r>
              <a:rPr lang="zh-CN" altLang="en-US" sz="2800" b="1">
                <a:latin typeface="宋体" panose="02010600030101010101" pitchFamily="2" charset="-122"/>
              </a:rPr>
              <a:t>）是指按照</a:t>
            </a:r>
            <a:r>
              <a:rPr lang="zh-CN" altLang="en-US" sz="2800" b="1">
                <a:solidFill>
                  <a:srgbClr val="168E27"/>
                </a:solidFill>
                <a:latin typeface="宋体" panose="02010600030101010101" pitchFamily="2" charset="-122"/>
              </a:rPr>
              <a:t>深度方向搜索</a:t>
            </a:r>
            <a:r>
              <a:rPr lang="zh-CN" altLang="en-US" sz="2800" b="1"/>
              <a:t> ，它类似于树的先根遍历。</a:t>
            </a:r>
          </a:p>
        </p:txBody>
      </p:sp>
      <p:sp>
        <p:nvSpPr>
          <p:cNvPr id="54276" name="Text Box 4">
            <a:extLst>
              <a:ext uri="{FF2B5EF4-FFF2-40B4-BE49-F238E27FC236}">
                <a16:creationId xmlns:a16="http://schemas.microsoft.com/office/drawing/2014/main" id="{6FDCC7A6-BC77-4B14-A027-69A00E3C1F24}"/>
              </a:ext>
            </a:extLst>
          </p:cNvPr>
          <p:cNvSpPr txBox="1">
            <a:spLocks noChangeArrowheads="1"/>
          </p:cNvSpPr>
          <p:nvPr/>
        </p:nvSpPr>
        <p:spPr bwMode="auto">
          <a:xfrm>
            <a:off x="2209800" y="25908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深度优先算法的基本思想是：</a:t>
            </a:r>
          </a:p>
        </p:txBody>
      </p:sp>
      <p:sp>
        <p:nvSpPr>
          <p:cNvPr id="54277" name="Text Box 5">
            <a:extLst>
              <a:ext uri="{FF2B5EF4-FFF2-40B4-BE49-F238E27FC236}">
                <a16:creationId xmlns:a16="http://schemas.microsoft.com/office/drawing/2014/main" id="{E1C26276-7F12-4E94-9129-D93F90EE4559}"/>
              </a:ext>
            </a:extLst>
          </p:cNvPr>
          <p:cNvSpPr txBox="1">
            <a:spLocks noChangeArrowheads="1"/>
          </p:cNvSpPr>
          <p:nvPr/>
        </p:nvSpPr>
        <p:spPr bwMode="auto">
          <a:xfrm>
            <a:off x="2209800" y="3200401"/>
            <a:ext cx="8229600"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1</a:t>
            </a:r>
            <a:r>
              <a:rPr lang="zh-CN" altLang="en-US" sz="2800" b="1"/>
              <a:t>）从图中某个顶点</a:t>
            </a:r>
            <a:r>
              <a:rPr lang="en-US" altLang="zh-CN" sz="2800" b="1"/>
              <a:t>v</a:t>
            </a:r>
            <a:r>
              <a:rPr lang="en-US" altLang="zh-CN" sz="2800" b="1" baseline="-30000"/>
              <a:t>0</a:t>
            </a:r>
            <a:r>
              <a:rPr lang="zh-CN" altLang="en-US" sz="2800" b="1">
                <a:latin typeface="宋体" panose="02010600030101010101" pitchFamily="2" charset="-122"/>
              </a:rPr>
              <a:t>出发，首先访问</a:t>
            </a:r>
            <a:r>
              <a:rPr lang="en-US" altLang="zh-CN" sz="2800" b="1"/>
              <a:t>v</a:t>
            </a:r>
            <a:r>
              <a:rPr lang="en-US" altLang="zh-CN" sz="2800" b="1" baseline="-30000"/>
              <a:t>0</a:t>
            </a:r>
            <a:r>
              <a:rPr lang="zh-CN" altLang="en-US" sz="2800" b="1">
                <a:latin typeface="宋体" panose="02010600030101010101" pitchFamily="2" charset="-122"/>
              </a:rPr>
              <a:t>。</a:t>
            </a:r>
            <a:r>
              <a:rPr lang="zh-CN" altLang="en-US" sz="2800" b="1"/>
              <a:t> </a:t>
            </a:r>
          </a:p>
          <a:p>
            <a:pPr>
              <a:spcBef>
                <a:spcPct val="50000"/>
              </a:spcBef>
            </a:pPr>
            <a:r>
              <a:rPr lang="zh-CN" altLang="en-US" sz="2800" b="1"/>
              <a:t>（</a:t>
            </a:r>
            <a:r>
              <a:rPr lang="en-US" altLang="zh-CN" sz="2800" b="1"/>
              <a:t>2</a:t>
            </a:r>
            <a:r>
              <a:rPr lang="zh-CN" altLang="en-US" sz="2800" b="1"/>
              <a:t>）找出刚访问过的顶点</a:t>
            </a:r>
            <a:r>
              <a:rPr lang="en-US" altLang="zh-CN" sz="2800" b="1"/>
              <a:t>v</a:t>
            </a:r>
            <a:r>
              <a:rPr lang="en-US" altLang="zh-CN" sz="2800" b="1" baseline="-25000"/>
              <a:t>i</a:t>
            </a:r>
            <a:r>
              <a:rPr lang="zh-CN" altLang="en-US" sz="2800" b="1"/>
              <a:t>的第一个未被访问的邻接点，然后访问该顶点。重复此步骤，直到当前的顶点没有未被访问的邻接点为止。</a:t>
            </a:r>
          </a:p>
          <a:p>
            <a:pPr>
              <a:spcBef>
                <a:spcPct val="50000"/>
              </a:spcBef>
            </a:pPr>
            <a:r>
              <a:rPr lang="zh-CN" altLang="en-US" sz="2800" b="1"/>
              <a:t>（</a:t>
            </a:r>
            <a:r>
              <a:rPr lang="en-US" altLang="zh-CN" sz="2800" b="1"/>
              <a:t>3</a:t>
            </a:r>
            <a:r>
              <a:rPr lang="zh-CN" altLang="en-US" sz="2800" b="1"/>
              <a:t>）</a:t>
            </a:r>
            <a:r>
              <a:rPr lang="zh-CN" altLang="en-US" sz="2800" b="1">
                <a:latin typeface="宋体" panose="02010600030101010101" pitchFamily="2" charset="-122"/>
              </a:rPr>
              <a:t>返回前一个访问过的顶点，找出该顶点的下一个未被访问的邻接点，访问该顶点。转</a:t>
            </a:r>
            <a:r>
              <a:rPr lang="en-US" altLang="zh-CN" sz="2800" b="1"/>
              <a:t>2</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B088632C-B4C3-4BB4-871F-B8C3395049B0}"/>
              </a:ext>
            </a:extLst>
          </p:cNvPr>
          <p:cNvSpPr txBox="1">
            <a:spLocks noChangeArrowheads="1"/>
          </p:cNvSpPr>
          <p:nvPr/>
        </p:nvSpPr>
        <p:spPr bwMode="auto">
          <a:xfrm>
            <a:off x="2133600" y="9906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采用递归的形式说明，</a:t>
            </a:r>
            <a:r>
              <a:rPr lang="zh-CN" altLang="en-US" sz="2800" b="1">
                <a:latin typeface="宋体" panose="02010600030101010101" pitchFamily="2" charset="-122"/>
              </a:rPr>
              <a:t>则深度优先搜索连通子图的的基本思想可表示为：</a:t>
            </a:r>
            <a:r>
              <a:rPr lang="zh-CN" altLang="en-US" sz="2800" b="1"/>
              <a:t> </a:t>
            </a:r>
          </a:p>
        </p:txBody>
      </p:sp>
      <p:sp>
        <p:nvSpPr>
          <p:cNvPr id="55299" name="Text Box 3">
            <a:extLst>
              <a:ext uri="{FF2B5EF4-FFF2-40B4-BE49-F238E27FC236}">
                <a16:creationId xmlns:a16="http://schemas.microsoft.com/office/drawing/2014/main" id="{1EC50543-38A1-45B4-8BF0-037FCD63811C}"/>
              </a:ext>
            </a:extLst>
          </p:cNvPr>
          <p:cNvSpPr txBox="1">
            <a:spLocks noChangeArrowheads="1"/>
          </p:cNvSpPr>
          <p:nvPr/>
        </p:nvSpPr>
        <p:spPr bwMode="auto">
          <a:xfrm>
            <a:off x="2133600" y="2057401"/>
            <a:ext cx="822960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1</a:t>
            </a:r>
            <a:r>
              <a:rPr lang="zh-CN" altLang="en-US" sz="2800" b="1"/>
              <a:t>）</a:t>
            </a:r>
            <a:r>
              <a:rPr lang="zh-CN" altLang="en-US" sz="2800" b="1">
                <a:latin typeface="宋体" panose="02010600030101010101" pitchFamily="2" charset="-122"/>
              </a:rPr>
              <a:t>访问出发点</a:t>
            </a:r>
            <a:r>
              <a:rPr lang="en-US" altLang="zh-CN" sz="2800" b="1"/>
              <a:t>v</a:t>
            </a:r>
            <a:r>
              <a:rPr lang="en-US" altLang="zh-CN" sz="2800" b="1" baseline="-30000"/>
              <a:t>0</a:t>
            </a:r>
            <a:r>
              <a:rPr lang="zh-CN" altLang="en-US" sz="2800" b="1">
                <a:latin typeface="宋体" panose="02010600030101010101" pitchFamily="2" charset="-122"/>
              </a:rPr>
              <a:t>。</a:t>
            </a:r>
            <a:r>
              <a:rPr lang="zh-CN" altLang="en-US" sz="2800" b="1"/>
              <a:t> </a:t>
            </a:r>
          </a:p>
          <a:p>
            <a:pPr>
              <a:spcBef>
                <a:spcPct val="50000"/>
              </a:spcBef>
            </a:pPr>
            <a:r>
              <a:rPr lang="zh-CN" altLang="en-US" sz="2800" b="1"/>
              <a:t>（</a:t>
            </a:r>
            <a:r>
              <a:rPr lang="en-US" altLang="zh-CN" sz="2800" b="1"/>
              <a:t>2</a:t>
            </a:r>
            <a:r>
              <a:rPr lang="zh-CN" altLang="en-US" sz="2800" b="1"/>
              <a:t>）依次</a:t>
            </a:r>
            <a:r>
              <a:rPr lang="zh-CN" altLang="en-US" sz="2800" b="1">
                <a:latin typeface="宋体" panose="02010600030101010101" pitchFamily="2" charset="-122"/>
              </a:rPr>
              <a:t>以</a:t>
            </a:r>
            <a:r>
              <a:rPr lang="en-US" altLang="zh-CN" sz="2800" b="1"/>
              <a:t>v</a:t>
            </a:r>
            <a:r>
              <a:rPr lang="en-US" altLang="zh-CN" sz="2800" b="1" baseline="-30000"/>
              <a:t>0</a:t>
            </a:r>
            <a:r>
              <a:rPr lang="zh-CN" altLang="en-US" sz="2800" b="1">
                <a:latin typeface="宋体" panose="02010600030101010101" pitchFamily="2" charset="-122"/>
              </a:rPr>
              <a:t>的未被访问的邻接点为出发点，深度优先搜索图，直至图中所有与</a:t>
            </a:r>
            <a:r>
              <a:rPr lang="en-US" altLang="zh-CN" sz="2800" b="1"/>
              <a:t>v</a:t>
            </a:r>
            <a:r>
              <a:rPr lang="en-US" altLang="zh-CN" sz="2800" b="1" baseline="-30000"/>
              <a:t>0</a:t>
            </a:r>
            <a:r>
              <a:rPr lang="zh-CN" altLang="en-US" sz="2800" b="1"/>
              <a:t>有路径相通的顶点都被访问。</a:t>
            </a:r>
          </a:p>
          <a:p>
            <a:pPr>
              <a:spcBef>
                <a:spcPct val="50000"/>
              </a:spcBef>
            </a:pPr>
            <a:r>
              <a:rPr lang="zh-CN" altLang="en-US" sz="2800" b="1">
                <a:latin typeface="宋体" panose="02010600030101010101" pitchFamily="2" charset="-122"/>
              </a:rPr>
              <a:t>    若此时图中还有顶点未被访问，则另选图中一个未被访问的顶点作为起始点，重复上述深度优先搜索过程，直至图中所有顶点均被访问过为止。</a:t>
            </a:r>
            <a:r>
              <a:rPr lang="zh-CN" altLang="en-US" sz="2800" b="1"/>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B9A9F5A3-1728-401A-8847-B5E51429C3FF}"/>
              </a:ext>
            </a:extLst>
          </p:cNvPr>
          <p:cNvSpPr txBox="1">
            <a:spLocks noChangeArrowheads="1"/>
          </p:cNvSpPr>
          <p:nvPr/>
        </p:nvSpPr>
        <p:spPr bwMode="auto">
          <a:xfrm>
            <a:off x="2057400" y="990601"/>
            <a:ext cx="83058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深度优先搜索的过程示例见</a:t>
            </a:r>
            <a:r>
              <a:rPr lang="en-US" altLang="zh-CN" sz="2800" b="1">
                <a:solidFill>
                  <a:srgbClr val="E9134B"/>
                </a:solidFill>
              </a:rPr>
              <a:t>p167</a:t>
            </a:r>
            <a:r>
              <a:rPr lang="zh-CN" altLang="en-US" sz="2800" b="1">
                <a:solidFill>
                  <a:srgbClr val="E9134B"/>
                </a:solidFill>
              </a:rPr>
              <a:t>的</a:t>
            </a:r>
            <a:r>
              <a:rPr lang="en-US" altLang="zh-CN" sz="2800" b="1">
                <a:solidFill>
                  <a:srgbClr val="E9134B"/>
                </a:solidFill>
              </a:rPr>
              <a:t>7.15</a:t>
            </a:r>
            <a:r>
              <a:rPr lang="zh-CN" altLang="en-US" sz="2800" b="1">
                <a:solidFill>
                  <a:srgbClr val="E9134B"/>
                </a:solidFill>
              </a:rPr>
              <a:t>图所示</a:t>
            </a:r>
            <a:r>
              <a:rPr lang="zh-CN" altLang="en-US" sz="2800" b="1"/>
              <a:t>。</a:t>
            </a:r>
          </a:p>
          <a:p>
            <a:pPr>
              <a:lnSpc>
                <a:spcPct val="130000"/>
              </a:lnSpc>
              <a:spcBef>
                <a:spcPct val="50000"/>
              </a:spcBef>
            </a:pPr>
            <a:r>
              <a:rPr lang="zh-CN" altLang="en-US" sz="2800" b="1"/>
              <a:t>其中实箭头代表访问方向，虚箭头代表回溯方向，箭头旁边的数字代表搜索顺序，</a:t>
            </a:r>
            <a:r>
              <a:rPr lang="en-US" altLang="zh-CN" sz="2800" b="1"/>
              <a:t>A</a:t>
            </a:r>
            <a:r>
              <a:rPr lang="zh-CN" altLang="en-US" sz="2800" b="1"/>
              <a:t>为起始顶点。</a:t>
            </a:r>
          </a:p>
        </p:txBody>
      </p:sp>
      <p:grpSp>
        <p:nvGrpSpPr>
          <p:cNvPr id="56378" name="Group 58">
            <a:extLst>
              <a:ext uri="{FF2B5EF4-FFF2-40B4-BE49-F238E27FC236}">
                <a16:creationId xmlns:a16="http://schemas.microsoft.com/office/drawing/2014/main" id="{0BDE4CF2-ADA2-41B1-8569-1F3EEEBB2954}"/>
              </a:ext>
            </a:extLst>
          </p:cNvPr>
          <p:cNvGrpSpPr>
            <a:grpSpLocks/>
          </p:cNvGrpSpPr>
          <p:nvPr/>
        </p:nvGrpSpPr>
        <p:grpSpPr bwMode="auto">
          <a:xfrm>
            <a:off x="4114800" y="2895600"/>
            <a:ext cx="4038600" cy="3048000"/>
            <a:chOff x="1632" y="1872"/>
            <a:chExt cx="2544" cy="1920"/>
          </a:xfrm>
        </p:grpSpPr>
        <p:sp>
          <p:nvSpPr>
            <p:cNvPr id="56326" name="Text Box 6">
              <a:extLst>
                <a:ext uri="{FF2B5EF4-FFF2-40B4-BE49-F238E27FC236}">
                  <a16:creationId xmlns:a16="http://schemas.microsoft.com/office/drawing/2014/main" id="{26E4F2F2-ED05-4973-8515-D4814268308B}"/>
                </a:ext>
              </a:extLst>
            </p:cNvPr>
            <p:cNvSpPr txBox="1">
              <a:spLocks noChangeArrowheads="1"/>
            </p:cNvSpPr>
            <p:nvPr/>
          </p:nvSpPr>
          <p:spPr bwMode="auto">
            <a:xfrm>
              <a:off x="3213" y="1872"/>
              <a:ext cx="25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8</a:t>
              </a:r>
            </a:p>
          </p:txBody>
        </p:sp>
        <p:sp>
          <p:nvSpPr>
            <p:cNvPr id="56327" name="Oval 7">
              <a:extLst>
                <a:ext uri="{FF2B5EF4-FFF2-40B4-BE49-F238E27FC236}">
                  <a16:creationId xmlns:a16="http://schemas.microsoft.com/office/drawing/2014/main" id="{430C73A6-2C3E-4DE4-9234-E0C6A1906FDD}"/>
                </a:ext>
              </a:extLst>
            </p:cNvPr>
            <p:cNvSpPr>
              <a:spLocks noChangeArrowheads="1"/>
            </p:cNvSpPr>
            <p:nvPr/>
          </p:nvSpPr>
          <p:spPr bwMode="auto">
            <a:xfrm>
              <a:off x="1738" y="1952"/>
              <a:ext cx="254" cy="24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A</a:t>
              </a:r>
            </a:p>
          </p:txBody>
        </p:sp>
        <p:sp>
          <p:nvSpPr>
            <p:cNvPr id="56328" name="Oval 8">
              <a:extLst>
                <a:ext uri="{FF2B5EF4-FFF2-40B4-BE49-F238E27FC236}">
                  <a16:creationId xmlns:a16="http://schemas.microsoft.com/office/drawing/2014/main" id="{6D5F7BF5-E34D-4640-9504-B71B9B62AFAC}"/>
                </a:ext>
              </a:extLst>
            </p:cNvPr>
            <p:cNvSpPr>
              <a:spLocks noChangeArrowheads="1"/>
            </p:cNvSpPr>
            <p:nvPr/>
          </p:nvSpPr>
          <p:spPr bwMode="auto">
            <a:xfrm>
              <a:off x="2730" y="1952"/>
              <a:ext cx="254" cy="24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D</a:t>
              </a:r>
            </a:p>
          </p:txBody>
        </p:sp>
        <p:sp>
          <p:nvSpPr>
            <p:cNvPr id="56329" name="Oval 9">
              <a:extLst>
                <a:ext uri="{FF2B5EF4-FFF2-40B4-BE49-F238E27FC236}">
                  <a16:creationId xmlns:a16="http://schemas.microsoft.com/office/drawing/2014/main" id="{E39BB22A-5A45-4AEA-8552-3FB4715411CB}"/>
                </a:ext>
              </a:extLst>
            </p:cNvPr>
            <p:cNvSpPr>
              <a:spLocks noChangeArrowheads="1"/>
            </p:cNvSpPr>
            <p:nvPr/>
          </p:nvSpPr>
          <p:spPr bwMode="auto">
            <a:xfrm>
              <a:off x="3721" y="1952"/>
              <a:ext cx="254" cy="24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G</a:t>
              </a:r>
            </a:p>
          </p:txBody>
        </p:sp>
        <p:sp>
          <p:nvSpPr>
            <p:cNvPr id="56330" name="Line 10">
              <a:extLst>
                <a:ext uri="{FF2B5EF4-FFF2-40B4-BE49-F238E27FC236}">
                  <a16:creationId xmlns:a16="http://schemas.microsoft.com/office/drawing/2014/main" id="{80BE1951-B968-4C9D-93C0-F8F9E6926933}"/>
                </a:ext>
              </a:extLst>
            </p:cNvPr>
            <p:cNvSpPr>
              <a:spLocks noChangeShapeType="1"/>
            </p:cNvSpPr>
            <p:nvPr/>
          </p:nvSpPr>
          <p:spPr bwMode="auto">
            <a:xfrm>
              <a:off x="2000" y="2083"/>
              <a:ext cx="7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31" name="Line 11">
              <a:extLst>
                <a:ext uri="{FF2B5EF4-FFF2-40B4-BE49-F238E27FC236}">
                  <a16:creationId xmlns:a16="http://schemas.microsoft.com/office/drawing/2014/main" id="{5C8F593C-E354-4743-A6C9-0A6FD03AA88B}"/>
                </a:ext>
              </a:extLst>
            </p:cNvPr>
            <p:cNvSpPr>
              <a:spLocks noChangeShapeType="1"/>
            </p:cNvSpPr>
            <p:nvPr/>
          </p:nvSpPr>
          <p:spPr bwMode="auto">
            <a:xfrm>
              <a:off x="2994" y="2090"/>
              <a:ext cx="7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32" name="Oval 12">
              <a:extLst>
                <a:ext uri="{FF2B5EF4-FFF2-40B4-BE49-F238E27FC236}">
                  <a16:creationId xmlns:a16="http://schemas.microsoft.com/office/drawing/2014/main" id="{AA971160-4849-427F-BE7E-17B4922520E6}"/>
                </a:ext>
              </a:extLst>
            </p:cNvPr>
            <p:cNvSpPr>
              <a:spLocks noChangeArrowheads="1"/>
            </p:cNvSpPr>
            <p:nvPr/>
          </p:nvSpPr>
          <p:spPr bwMode="auto">
            <a:xfrm>
              <a:off x="1764" y="2651"/>
              <a:ext cx="254" cy="24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B</a:t>
              </a:r>
            </a:p>
          </p:txBody>
        </p:sp>
        <p:sp>
          <p:nvSpPr>
            <p:cNvPr id="56333" name="Oval 13">
              <a:extLst>
                <a:ext uri="{FF2B5EF4-FFF2-40B4-BE49-F238E27FC236}">
                  <a16:creationId xmlns:a16="http://schemas.microsoft.com/office/drawing/2014/main" id="{5A346460-7C75-49DB-B7AA-C54A42F64C59}"/>
                </a:ext>
              </a:extLst>
            </p:cNvPr>
            <p:cNvSpPr>
              <a:spLocks noChangeArrowheads="1"/>
            </p:cNvSpPr>
            <p:nvPr/>
          </p:nvSpPr>
          <p:spPr bwMode="auto">
            <a:xfrm>
              <a:off x="2755" y="2651"/>
              <a:ext cx="254" cy="24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E</a:t>
              </a:r>
            </a:p>
          </p:txBody>
        </p:sp>
        <p:sp>
          <p:nvSpPr>
            <p:cNvPr id="56334" name="Oval 14">
              <a:extLst>
                <a:ext uri="{FF2B5EF4-FFF2-40B4-BE49-F238E27FC236}">
                  <a16:creationId xmlns:a16="http://schemas.microsoft.com/office/drawing/2014/main" id="{D3E03752-8E36-4E62-B664-0A321CE84352}"/>
                </a:ext>
              </a:extLst>
            </p:cNvPr>
            <p:cNvSpPr>
              <a:spLocks noChangeArrowheads="1"/>
            </p:cNvSpPr>
            <p:nvPr/>
          </p:nvSpPr>
          <p:spPr bwMode="auto">
            <a:xfrm>
              <a:off x="3747" y="2651"/>
              <a:ext cx="254" cy="24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H</a:t>
              </a:r>
            </a:p>
          </p:txBody>
        </p:sp>
        <p:sp>
          <p:nvSpPr>
            <p:cNvPr id="56335" name="Line 15">
              <a:extLst>
                <a:ext uri="{FF2B5EF4-FFF2-40B4-BE49-F238E27FC236}">
                  <a16:creationId xmlns:a16="http://schemas.microsoft.com/office/drawing/2014/main" id="{1E78A8D4-10D0-4D18-B030-3E8309AE1C95}"/>
                </a:ext>
              </a:extLst>
            </p:cNvPr>
            <p:cNvSpPr>
              <a:spLocks noChangeShapeType="1"/>
            </p:cNvSpPr>
            <p:nvPr/>
          </p:nvSpPr>
          <p:spPr bwMode="auto">
            <a:xfrm>
              <a:off x="2025" y="2781"/>
              <a:ext cx="7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36" name="Line 16">
              <a:extLst>
                <a:ext uri="{FF2B5EF4-FFF2-40B4-BE49-F238E27FC236}">
                  <a16:creationId xmlns:a16="http://schemas.microsoft.com/office/drawing/2014/main" id="{BB2E9CC2-F849-4698-86F6-3CCDC2C40DE9}"/>
                </a:ext>
              </a:extLst>
            </p:cNvPr>
            <p:cNvSpPr>
              <a:spLocks noChangeShapeType="1"/>
            </p:cNvSpPr>
            <p:nvPr/>
          </p:nvSpPr>
          <p:spPr bwMode="auto">
            <a:xfrm>
              <a:off x="1876" y="2186"/>
              <a:ext cx="0" cy="4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37" name="Line 17">
              <a:extLst>
                <a:ext uri="{FF2B5EF4-FFF2-40B4-BE49-F238E27FC236}">
                  <a16:creationId xmlns:a16="http://schemas.microsoft.com/office/drawing/2014/main" id="{BB7F8D94-FD89-4586-AD96-737ACF235581}"/>
                </a:ext>
              </a:extLst>
            </p:cNvPr>
            <p:cNvSpPr>
              <a:spLocks noChangeShapeType="1"/>
            </p:cNvSpPr>
            <p:nvPr/>
          </p:nvSpPr>
          <p:spPr bwMode="auto">
            <a:xfrm>
              <a:off x="3874" y="2192"/>
              <a:ext cx="0" cy="4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38" name="Oval 18">
              <a:extLst>
                <a:ext uri="{FF2B5EF4-FFF2-40B4-BE49-F238E27FC236}">
                  <a16:creationId xmlns:a16="http://schemas.microsoft.com/office/drawing/2014/main" id="{5565B79B-637B-44D1-8AFD-B9962CF67A87}"/>
                </a:ext>
              </a:extLst>
            </p:cNvPr>
            <p:cNvSpPr>
              <a:spLocks noChangeArrowheads="1"/>
            </p:cNvSpPr>
            <p:nvPr/>
          </p:nvSpPr>
          <p:spPr bwMode="auto">
            <a:xfrm>
              <a:off x="1756" y="3385"/>
              <a:ext cx="254" cy="24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C</a:t>
              </a:r>
            </a:p>
          </p:txBody>
        </p:sp>
        <p:sp>
          <p:nvSpPr>
            <p:cNvPr id="56339" name="Oval 19">
              <a:extLst>
                <a:ext uri="{FF2B5EF4-FFF2-40B4-BE49-F238E27FC236}">
                  <a16:creationId xmlns:a16="http://schemas.microsoft.com/office/drawing/2014/main" id="{E082EFE9-314B-4391-BB8A-C20E25571AEF}"/>
                </a:ext>
              </a:extLst>
            </p:cNvPr>
            <p:cNvSpPr>
              <a:spLocks noChangeArrowheads="1"/>
            </p:cNvSpPr>
            <p:nvPr/>
          </p:nvSpPr>
          <p:spPr bwMode="auto">
            <a:xfrm>
              <a:off x="2748" y="3385"/>
              <a:ext cx="254" cy="24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F</a:t>
              </a:r>
            </a:p>
          </p:txBody>
        </p:sp>
        <p:sp>
          <p:nvSpPr>
            <p:cNvPr id="56340" name="Oval 20">
              <a:extLst>
                <a:ext uri="{FF2B5EF4-FFF2-40B4-BE49-F238E27FC236}">
                  <a16:creationId xmlns:a16="http://schemas.microsoft.com/office/drawing/2014/main" id="{BB9D2DE1-597C-46F0-B112-0AF1D76B2992}"/>
                </a:ext>
              </a:extLst>
            </p:cNvPr>
            <p:cNvSpPr>
              <a:spLocks noChangeArrowheads="1"/>
            </p:cNvSpPr>
            <p:nvPr/>
          </p:nvSpPr>
          <p:spPr bwMode="auto">
            <a:xfrm>
              <a:off x="3739" y="3385"/>
              <a:ext cx="254" cy="24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I</a:t>
              </a:r>
            </a:p>
          </p:txBody>
        </p:sp>
        <p:sp>
          <p:nvSpPr>
            <p:cNvPr id="56341" name="Line 21">
              <a:extLst>
                <a:ext uri="{FF2B5EF4-FFF2-40B4-BE49-F238E27FC236}">
                  <a16:creationId xmlns:a16="http://schemas.microsoft.com/office/drawing/2014/main" id="{6E780AC1-6167-4DB5-AF4D-FE1BDCA9FE95}"/>
                </a:ext>
              </a:extLst>
            </p:cNvPr>
            <p:cNvSpPr>
              <a:spLocks noChangeShapeType="1"/>
            </p:cNvSpPr>
            <p:nvPr/>
          </p:nvSpPr>
          <p:spPr bwMode="auto">
            <a:xfrm>
              <a:off x="2018" y="3515"/>
              <a:ext cx="7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2" name="Line 22">
              <a:extLst>
                <a:ext uri="{FF2B5EF4-FFF2-40B4-BE49-F238E27FC236}">
                  <a16:creationId xmlns:a16="http://schemas.microsoft.com/office/drawing/2014/main" id="{17C2839D-53A6-48D6-922B-E6152C11B026}"/>
                </a:ext>
              </a:extLst>
            </p:cNvPr>
            <p:cNvSpPr>
              <a:spLocks noChangeShapeType="1"/>
            </p:cNvSpPr>
            <p:nvPr/>
          </p:nvSpPr>
          <p:spPr bwMode="auto">
            <a:xfrm>
              <a:off x="1873" y="2891"/>
              <a:ext cx="0" cy="4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3" name="Line 23">
              <a:extLst>
                <a:ext uri="{FF2B5EF4-FFF2-40B4-BE49-F238E27FC236}">
                  <a16:creationId xmlns:a16="http://schemas.microsoft.com/office/drawing/2014/main" id="{C5EA597D-BAA5-4BFF-B534-8223A5E3F317}"/>
                </a:ext>
              </a:extLst>
            </p:cNvPr>
            <p:cNvSpPr>
              <a:spLocks noChangeShapeType="1"/>
            </p:cNvSpPr>
            <p:nvPr/>
          </p:nvSpPr>
          <p:spPr bwMode="auto">
            <a:xfrm>
              <a:off x="3871" y="2897"/>
              <a:ext cx="0" cy="47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4" name="Line 24">
              <a:extLst>
                <a:ext uri="{FF2B5EF4-FFF2-40B4-BE49-F238E27FC236}">
                  <a16:creationId xmlns:a16="http://schemas.microsoft.com/office/drawing/2014/main" id="{2254C384-E447-4D1A-A4FF-913793AE9887}"/>
                </a:ext>
              </a:extLst>
            </p:cNvPr>
            <p:cNvSpPr>
              <a:spLocks noChangeShapeType="1"/>
            </p:cNvSpPr>
            <p:nvPr/>
          </p:nvSpPr>
          <p:spPr bwMode="auto">
            <a:xfrm flipV="1">
              <a:off x="3009" y="2155"/>
              <a:ext cx="763" cy="5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5" name="Line 25">
              <a:extLst>
                <a:ext uri="{FF2B5EF4-FFF2-40B4-BE49-F238E27FC236}">
                  <a16:creationId xmlns:a16="http://schemas.microsoft.com/office/drawing/2014/main" id="{B580C353-AEE3-4993-A8A1-6F100893ABB4}"/>
                </a:ext>
              </a:extLst>
            </p:cNvPr>
            <p:cNvSpPr>
              <a:spLocks noChangeShapeType="1"/>
            </p:cNvSpPr>
            <p:nvPr/>
          </p:nvSpPr>
          <p:spPr bwMode="auto">
            <a:xfrm>
              <a:off x="1964" y="2141"/>
              <a:ext cx="814" cy="5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6" name="Line 26">
              <a:extLst>
                <a:ext uri="{FF2B5EF4-FFF2-40B4-BE49-F238E27FC236}">
                  <a16:creationId xmlns:a16="http://schemas.microsoft.com/office/drawing/2014/main" id="{C4377ACB-1CAF-4DC1-ABBF-F1F731CCBC97}"/>
                </a:ext>
              </a:extLst>
            </p:cNvPr>
            <p:cNvSpPr>
              <a:spLocks noChangeShapeType="1"/>
            </p:cNvSpPr>
            <p:nvPr/>
          </p:nvSpPr>
          <p:spPr bwMode="auto">
            <a:xfrm>
              <a:off x="1832" y="2272"/>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7" name="Line 27">
              <a:extLst>
                <a:ext uri="{FF2B5EF4-FFF2-40B4-BE49-F238E27FC236}">
                  <a16:creationId xmlns:a16="http://schemas.microsoft.com/office/drawing/2014/main" id="{C950FE64-D863-480B-936A-B5C3B8F3FF67}"/>
                </a:ext>
              </a:extLst>
            </p:cNvPr>
            <p:cNvSpPr>
              <a:spLocks noChangeShapeType="1"/>
            </p:cNvSpPr>
            <p:nvPr/>
          </p:nvSpPr>
          <p:spPr bwMode="auto">
            <a:xfrm>
              <a:off x="1828" y="3021"/>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8" name="Line 28">
              <a:extLst>
                <a:ext uri="{FF2B5EF4-FFF2-40B4-BE49-F238E27FC236}">
                  <a16:creationId xmlns:a16="http://schemas.microsoft.com/office/drawing/2014/main" id="{20B7E63F-D62D-4746-AD18-9F4344F5B402}"/>
                </a:ext>
              </a:extLst>
            </p:cNvPr>
            <p:cNvSpPr>
              <a:spLocks noChangeShapeType="1"/>
            </p:cNvSpPr>
            <p:nvPr/>
          </p:nvSpPr>
          <p:spPr bwMode="auto">
            <a:xfrm>
              <a:off x="3823" y="2272"/>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9" name="Line 29">
              <a:extLst>
                <a:ext uri="{FF2B5EF4-FFF2-40B4-BE49-F238E27FC236}">
                  <a16:creationId xmlns:a16="http://schemas.microsoft.com/office/drawing/2014/main" id="{8B50ADD0-D61D-4596-97F6-269EA813E7BD}"/>
                </a:ext>
              </a:extLst>
            </p:cNvPr>
            <p:cNvSpPr>
              <a:spLocks noChangeShapeType="1"/>
            </p:cNvSpPr>
            <p:nvPr/>
          </p:nvSpPr>
          <p:spPr bwMode="auto">
            <a:xfrm>
              <a:off x="3818" y="3021"/>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0" name="Line 30">
              <a:extLst>
                <a:ext uri="{FF2B5EF4-FFF2-40B4-BE49-F238E27FC236}">
                  <a16:creationId xmlns:a16="http://schemas.microsoft.com/office/drawing/2014/main" id="{7D22F809-150D-44E1-8329-A3FF89294C02}"/>
                </a:ext>
              </a:extLst>
            </p:cNvPr>
            <p:cNvSpPr>
              <a:spLocks noChangeShapeType="1"/>
            </p:cNvSpPr>
            <p:nvPr/>
          </p:nvSpPr>
          <p:spPr bwMode="auto">
            <a:xfrm rot="-5400000">
              <a:off x="2359" y="2567"/>
              <a:ext cx="1" cy="32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1" name="Line 31">
              <a:extLst>
                <a:ext uri="{FF2B5EF4-FFF2-40B4-BE49-F238E27FC236}">
                  <a16:creationId xmlns:a16="http://schemas.microsoft.com/office/drawing/2014/main" id="{363720C5-1276-4102-8CE3-100F327E74FD}"/>
                </a:ext>
              </a:extLst>
            </p:cNvPr>
            <p:cNvSpPr>
              <a:spLocks noChangeShapeType="1"/>
            </p:cNvSpPr>
            <p:nvPr/>
          </p:nvSpPr>
          <p:spPr bwMode="auto">
            <a:xfrm rot="-5400000">
              <a:off x="2354" y="3302"/>
              <a:ext cx="1" cy="32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2" name="Line 32">
              <a:extLst>
                <a:ext uri="{FF2B5EF4-FFF2-40B4-BE49-F238E27FC236}">
                  <a16:creationId xmlns:a16="http://schemas.microsoft.com/office/drawing/2014/main" id="{A7D2DFB5-3F26-4FC9-8E17-F4F1C20B6104}"/>
                </a:ext>
              </a:extLst>
            </p:cNvPr>
            <p:cNvSpPr>
              <a:spLocks noChangeShapeType="1"/>
            </p:cNvSpPr>
            <p:nvPr/>
          </p:nvSpPr>
          <p:spPr bwMode="auto">
            <a:xfrm rot="-7620602">
              <a:off x="3275" y="2268"/>
              <a:ext cx="0" cy="32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3" name="Line 33">
              <a:extLst>
                <a:ext uri="{FF2B5EF4-FFF2-40B4-BE49-F238E27FC236}">
                  <a16:creationId xmlns:a16="http://schemas.microsoft.com/office/drawing/2014/main" id="{3A6A903E-74AD-4EDA-B5D5-8ABAA7C66D1B}"/>
                </a:ext>
              </a:extLst>
            </p:cNvPr>
            <p:cNvSpPr>
              <a:spLocks noChangeShapeType="1"/>
            </p:cNvSpPr>
            <p:nvPr/>
          </p:nvSpPr>
          <p:spPr bwMode="auto">
            <a:xfrm rot="-37812451">
              <a:off x="3326" y="1868"/>
              <a:ext cx="0" cy="32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4" name="Text Box 34">
              <a:extLst>
                <a:ext uri="{FF2B5EF4-FFF2-40B4-BE49-F238E27FC236}">
                  <a16:creationId xmlns:a16="http://schemas.microsoft.com/office/drawing/2014/main" id="{E811A791-F39A-48B6-9E37-7B27EC4D5505}"/>
                </a:ext>
              </a:extLst>
            </p:cNvPr>
            <p:cNvSpPr txBox="1">
              <a:spLocks noChangeArrowheads="1"/>
            </p:cNvSpPr>
            <p:nvPr/>
          </p:nvSpPr>
          <p:spPr bwMode="auto">
            <a:xfrm>
              <a:off x="1636" y="2271"/>
              <a:ext cx="25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1</a:t>
              </a:r>
            </a:p>
          </p:txBody>
        </p:sp>
        <p:sp>
          <p:nvSpPr>
            <p:cNvPr id="56355" name="Text Box 35">
              <a:extLst>
                <a:ext uri="{FF2B5EF4-FFF2-40B4-BE49-F238E27FC236}">
                  <a16:creationId xmlns:a16="http://schemas.microsoft.com/office/drawing/2014/main" id="{93C0BE6F-6A0D-4D60-9936-054CD5584A80}"/>
                </a:ext>
              </a:extLst>
            </p:cNvPr>
            <p:cNvSpPr txBox="1">
              <a:spLocks noChangeArrowheads="1"/>
            </p:cNvSpPr>
            <p:nvPr/>
          </p:nvSpPr>
          <p:spPr bwMode="auto">
            <a:xfrm>
              <a:off x="1632" y="3021"/>
              <a:ext cx="25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2</a:t>
              </a:r>
            </a:p>
          </p:txBody>
        </p:sp>
        <p:sp>
          <p:nvSpPr>
            <p:cNvPr id="56356" name="Text Box 36">
              <a:extLst>
                <a:ext uri="{FF2B5EF4-FFF2-40B4-BE49-F238E27FC236}">
                  <a16:creationId xmlns:a16="http://schemas.microsoft.com/office/drawing/2014/main" id="{E49BB68E-C0DC-4208-918B-948BB6F1E2C7}"/>
                </a:ext>
              </a:extLst>
            </p:cNvPr>
            <p:cNvSpPr txBox="1">
              <a:spLocks noChangeArrowheads="1"/>
            </p:cNvSpPr>
            <p:nvPr/>
          </p:nvSpPr>
          <p:spPr bwMode="auto">
            <a:xfrm>
              <a:off x="2191" y="3261"/>
              <a:ext cx="25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3</a:t>
              </a:r>
            </a:p>
          </p:txBody>
        </p:sp>
        <p:sp>
          <p:nvSpPr>
            <p:cNvPr id="56357" name="Text Box 37">
              <a:extLst>
                <a:ext uri="{FF2B5EF4-FFF2-40B4-BE49-F238E27FC236}">
                  <a16:creationId xmlns:a16="http://schemas.microsoft.com/office/drawing/2014/main" id="{89FDED27-61AC-4A7B-AE51-9B4F7D855ACE}"/>
                </a:ext>
              </a:extLst>
            </p:cNvPr>
            <p:cNvSpPr txBox="1">
              <a:spLocks noChangeArrowheads="1"/>
            </p:cNvSpPr>
            <p:nvPr/>
          </p:nvSpPr>
          <p:spPr bwMode="auto">
            <a:xfrm>
              <a:off x="2208" y="2544"/>
              <a:ext cx="25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6</a:t>
              </a:r>
            </a:p>
          </p:txBody>
        </p:sp>
        <p:sp>
          <p:nvSpPr>
            <p:cNvPr id="56358" name="Text Box 38">
              <a:extLst>
                <a:ext uri="{FF2B5EF4-FFF2-40B4-BE49-F238E27FC236}">
                  <a16:creationId xmlns:a16="http://schemas.microsoft.com/office/drawing/2014/main" id="{CE1A0F9A-9CF3-494A-87CF-795418B8E3B5}"/>
                </a:ext>
              </a:extLst>
            </p:cNvPr>
            <p:cNvSpPr txBox="1">
              <a:spLocks noChangeArrowheads="1"/>
            </p:cNvSpPr>
            <p:nvPr/>
          </p:nvSpPr>
          <p:spPr bwMode="auto">
            <a:xfrm>
              <a:off x="3111" y="2272"/>
              <a:ext cx="25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7</a:t>
              </a:r>
            </a:p>
          </p:txBody>
        </p:sp>
        <p:sp>
          <p:nvSpPr>
            <p:cNvPr id="56359" name="Text Box 39">
              <a:extLst>
                <a:ext uri="{FF2B5EF4-FFF2-40B4-BE49-F238E27FC236}">
                  <a16:creationId xmlns:a16="http://schemas.microsoft.com/office/drawing/2014/main" id="{1C8196B4-27F9-43FE-B15C-54E5B1CCA8CC}"/>
                </a:ext>
              </a:extLst>
            </p:cNvPr>
            <p:cNvSpPr txBox="1">
              <a:spLocks noChangeArrowheads="1"/>
            </p:cNvSpPr>
            <p:nvPr/>
          </p:nvSpPr>
          <p:spPr bwMode="auto">
            <a:xfrm>
              <a:off x="3600" y="2256"/>
              <a:ext cx="26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10</a:t>
              </a:r>
            </a:p>
          </p:txBody>
        </p:sp>
        <p:sp>
          <p:nvSpPr>
            <p:cNvPr id="56360" name="Text Box 40">
              <a:extLst>
                <a:ext uri="{FF2B5EF4-FFF2-40B4-BE49-F238E27FC236}">
                  <a16:creationId xmlns:a16="http://schemas.microsoft.com/office/drawing/2014/main" id="{930AE97F-549E-4B7B-A97A-091DB22A45EA}"/>
                </a:ext>
              </a:extLst>
            </p:cNvPr>
            <p:cNvSpPr txBox="1">
              <a:spLocks noChangeArrowheads="1"/>
            </p:cNvSpPr>
            <p:nvPr/>
          </p:nvSpPr>
          <p:spPr bwMode="auto">
            <a:xfrm>
              <a:off x="3620" y="3072"/>
              <a:ext cx="25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600" b="1"/>
                <a:t>11</a:t>
              </a:r>
            </a:p>
          </p:txBody>
        </p:sp>
        <p:sp>
          <p:nvSpPr>
            <p:cNvPr id="56361" name="Line 41">
              <a:extLst>
                <a:ext uri="{FF2B5EF4-FFF2-40B4-BE49-F238E27FC236}">
                  <a16:creationId xmlns:a16="http://schemas.microsoft.com/office/drawing/2014/main" id="{2512E3C1-AB6E-472A-9799-594D27AF4BFE}"/>
                </a:ext>
              </a:extLst>
            </p:cNvPr>
            <p:cNvSpPr>
              <a:spLocks noChangeShapeType="1"/>
            </p:cNvSpPr>
            <p:nvPr/>
          </p:nvSpPr>
          <p:spPr bwMode="auto">
            <a:xfrm rot="-37812451">
              <a:off x="2351" y="2676"/>
              <a:ext cx="1" cy="327"/>
            </a:xfrm>
            <a:prstGeom prst="line">
              <a:avLst/>
            </a:prstGeom>
            <a:noFill/>
            <a:ln w="9525">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2" name="Line 42">
              <a:extLst>
                <a:ext uri="{FF2B5EF4-FFF2-40B4-BE49-F238E27FC236}">
                  <a16:creationId xmlns:a16="http://schemas.microsoft.com/office/drawing/2014/main" id="{F3E28EEA-D7C9-4300-83D4-477379E4268E}"/>
                </a:ext>
              </a:extLst>
            </p:cNvPr>
            <p:cNvSpPr>
              <a:spLocks noChangeShapeType="1"/>
            </p:cNvSpPr>
            <p:nvPr/>
          </p:nvSpPr>
          <p:spPr bwMode="auto">
            <a:xfrm rot="-37812451">
              <a:off x="2345" y="3403"/>
              <a:ext cx="0" cy="327"/>
            </a:xfrm>
            <a:prstGeom prst="line">
              <a:avLst/>
            </a:prstGeom>
            <a:noFill/>
            <a:ln w="9525">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3" name="Line 43">
              <a:extLst>
                <a:ext uri="{FF2B5EF4-FFF2-40B4-BE49-F238E27FC236}">
                  <a16:creationId xmlns:a16="http://schemas.microsoft.com/office/drawing/2014/main" id="{68417A43-275F-44A4-A3FF-16C4BDB3889D}"/>
                </a:ext>
              </a:extLst>
            </p:cNvPr>
            <p:cNvSpPr>
              <a:spLocks noChangeShapeType="1"/>
            </p:cNvSpPr>
            <p:nvPr/>
          </p:nvSpPr>
          <p:spPr bwMode="auto">
            <a:xfrm rot="-53981528">
              <a:off x="3925" y="3007"/>
              <a:ext cx="0" cy="320"/>
            </a:xfrm>
            <a:prstGeom prst="line">
              <a:avLst/>
            </a:prstGeom>
            <a:noFill/>
            <a:ln w="9525">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4" name="Line 44">
              <a:extLst>
                <a:ext uri="{FF2B5EF4-FFF2-40B4-BE49-F238E27FC236}">
                  <a16:creationId xmlns:a16="http://schemas.microsoft.com/office/drawing/2014/main" id="{E5917E86-75B1-416C-A696-E6887E1FA073}"/>
                </a:ext>
              </a:extLst>
            </p:cNvPr>
            <p:cNvSpPr>
              <a:spLocks noChangeShapeType="1"/>
            </p:cNvSpPr>
            <p:nvPr/>
          </p:nvSpPr>
          <p:spPr bwMode="auto">
            <a:xfrm rot="-53981528">
              <a:off x="3925" y="2257"/>
              <a:ext cx="0" cy="320"/>
            </a:xfrm>
            <a:prstGeom prst="line">
              <a:avLst/>
            </a:prstGeom>
            <a:noFill/>
            <a:ln w="9525">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5" name="Line 45">
              <a:extLst>
                <a:ext uri="{FF2B5EF4-FFF2-40B4-BE49-F238E27FC236}">
                  <a16:creationId xmlns:a16="http://schemas.microsoft.com/office/drawing/2014/main" id="{63D853E5-85C5-4C8B-AE34-64DD1697FCDB}"/>
                </a:ext>
              </a:extLst>
            </p:cNvPr>
            <p:cNvSpPr>
              <a:spLocks noChangeShapeType="1"/>
            </p:cNvSpPr>
            <p:nvPr/>
          </p:nvSpPr>
          <p:spPr bwMode="auto">
            <a:xfrm rot="-53981528">
              <a:off x="1919" y="3007"/>
              <a:ext cx="1" cy="320"/>
            </a:xfrm>
            <a:prstGeom prst="line">
              <a:avLst/>
            </a:prstGeom>
            <a:noFill/>
            <a:ln w="9525">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6" name="Line 46">
              <a:extLst>
                <a:ext uri="{FF2B5EF4-FFF2-40B4-BE49-F238E27FC236}">
                  <a16:creationId xmlns:a16="http://schemas.microsoft.com/office/drawing/2014/main" id="{DD0EA4A5-9876-48D2-A3D1-77511119BC51}"/>
                </a:ext>
              </a:extLst>
            </p:cNvPr>
            <p:cNvSpPr>
              <a:spLocks noChangeShapeType="1"/>
            </p:cNvSpPr>
            <p:nvPr/>
          </p:nvSpPr>
          <p:spPr bwMode="auto">
            <a:xfrm rot="-53981528">
              <a:off x="1927" y="2265"/>
              <a:ext cx="0" cy="320"/>
            </a:xfrm>
            <a:prstGeom prst="line">
              <a:avLst/>
            </a:prstGeom>
            <a:noFill/>
            <a:ln w="9525">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7" name="Line 47">
              <a:extLst>
                <a:ext uri="{FF2B5EF4-FFF2-40B4-BE49-F238E27FC236}">
                  <a16:creationId xmlns:a16="http://schemas.microsoft.com/office/drawing/2014/main" id="{DD8C8B46-68BE-4FFE-96C8-BA0BEA0232F1}"/>
                </a:ext>
              </a:extLst>
            </p:cNvPr>
            <p:cNvSpPr>
              <a:spLocks noChangeShapeType="1"/>
            </p:cNvSpPr>
            <p:nvPr/>
          </p:nvSpPr>
          <p:spPr bwMode="auto">
            <a:xfrm rot="-70160984">
              <a:off x="3341" y="1970"/>
              <a:ext cx="0" cy="327"/>
            </a:xfrm>
            <a:prstGeom prst="line">
              <a:avLst/>
            </a:prstGeom>
            <a:noFill/>
            <a:ln w="9525">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8" name="Line 48">
              <a:extLst>
                <a:ext uri="{FF2B5EF4-FFF2-40B4-BE49-F238E27FC236}">
                  <a16:creationId xmlns:a16="http://schemas.microsoft.com/office/drawing/2014/main" id="{2F4E9CEE-27E2-4123-A059-1C69843A5C4C}"/>
                </a:ext>
              </a:extLst>
            </p:cNvPr>
            <p:cNvSpPr>
              <a:spLocks noChangeShapeType="1"/>
            </p:cNvSpPr>
            <p:nvPr/>
          </p:nvSpPr>
          <p:spPr bwMode="auto">
            <a:xfrm rot="-61802710">
              <a:off x="3325" y="2378"/>
              <a:ext cx="1" cy="327"/>
            </a:xfrm>
            <a:prstGeom prst="line">
              <a:avLst/>
            </a:prstGeom>
            <a:noFill/>
            <a:ln w="9525">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9" name="Text Box 49">
              <a:extLst>
                <a:ext uri="{FF2B5EF4-FFF2-40B4-BE49-F238E27FC236}">
                  <a16:creationId xmlns:a16="http://schemas.microsoft.com/office/drawing/2014/main" id="{E188D27A-2911-43A7-8B62-2B982F1556EA}"/>
                </a:ext>
              </a:extLst>
            </p:cNvPr>
            <p:cNvSpPr txBox="1">
              <a:spLocks noChangeArrowheads="1"/>
            </p:cNvSpPr>
            <p:nvPr/>
          </p:nvSpPr>
          <p:spPr bwMode="auto">
            <a:xfrm>
              <a:off x="2196" y="3552"/>
              <a:ext cx="25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4</a:t>
              </a:r>
            </a:p>
          </p:txBody>
        </p:sp>
        <p:sp>
          <p:nvSpPr>
            <p:cNvPr id="56370" name="Text Box 50">
              <a:extLst>
                <a:ext uri="{FF2B5EF4-FFF2-40B4-BE49-F238E27FC236}">
                  <a16:creationId xmlns:a16="http://schemas.microsoft.com/office/drawing/2014/main" id="{3C71DD52-17B7-4A71-82B6-B25571A82850}"/>
                </a:ext>
              </a:extLst>
            </p:cNvPr>
            <p:cNvSpPr txBox="1">
              <a:spLocks noChangeArrowheads="1"/>
            </p:cNvSpPr>
            <p:nvPr/>
          </p:nvSpPr>
          <p:spPr bwMode="auto">
            <a:xfrm>
              <a:off x="2196" y="2832"/>
              <a:ext cx="34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15</a:t>
              </a:r>
            </a:p>
          </p:txBody>
        </p:sp>
        <p:sp>
          <p:nvSpPr>
            <p:cNvPr id="56371" name="Text Box 51">
              <a:extLst>
                <a:ext uri="{FF2B5EF4-FFF2-40B4-BE49-F238E27FC236}">
                  <a16:creationId xmlns:a16="http://schemas.microsoft.com/office/drawing/2014/main" id="{7934D46C-9B01-486F-BF36-825EAB554014}"/>
                </a:ext>
              </a:extLst>
            </p:cNvPr>
            <p:cNvSpPr txBox="1">
              <a:spLocks noChangeArrowheads="1"/>
            </p:cNvSpPr>
            <p:nvPr/>
          </p:nvSpPr>
          <p:spPr bwMode="auto">
            <a:xfrm>
              <a:off x="1891" y="3072"/>
              <a:ext cx="25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5</a:t>
              </a:r>
            </a:p>
          </p:txBody>
        </p:sp>
        <p:sp>
          <p:nvSpPr>
            <p:cNvPr id="56372" name="Text Box 52">
              <a:extLst>
                <a:ext uri="{FF2B5EF4-FFF2-40B4-BE49-F238E27FC236}">
                  <a16:creationId xmlns:a16="http://schemas.microsoft.com/office/drawing/2014/main" id="{153B168A-B91E-4C55-BF24-F4F1E695F2CE}"/>
                </a:ext>
              </a:extLst>
            </p:cNvPr>
            <p:cNvSpPr txBox="1">
              <a:spLocks noChangeArrowheads="1"/>
            </p:cNvSpPr>
            <p:nvPr/>
          </p:nvSpPr>
          <p:spPr bwMode="auto">
            <a:xfrm>
              <a:off x="3264" y="2512"/>
              <a:ext cx="33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14</a:t>
              </a:r>
            </a:p>
          </p:txBody>
        </p:sp>
        <p:sp>
          <p:nvSpPr>
            <p:cNvPr id="56373" name="Text Box 53">
              <a:extLst>
                <a:ext uri="{FF2B5EF4-FFF2-40B4-BE49-F238E27FC236}">
                  <a16:creationId xmlns:a16="http://schemas.microsoft.com/office/drawing/2014/main" id="{08BE9BC0-E987-4410-B311-6E729790D073}"/>
                </a:ext>
              </a:extLst>
            </p:cNvPr>
            <p:cNvSpPr txBox="1">
              <a:spLocks noChangeArrowheads="1"/>
            </p:cNvSpPr>
            <p:nvPr/>
          </p:nvSpPr>
          <p:spPr bwMode="auto">
            <a:xfrm>
              <a:off x="3213" y="2112"/>
              <a:ext cx="25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9</a:t>
              </a:r>
            </a:p>
          </p:txBody>
        </p:sp>
        <p:sp>
          <p:nvSpPr>
            <p:cNvPr id="56374" name="Text Box 54">
              <a:extLst>
                <a:ext uri="{FF2B5EF4-FFF2-40B4-BE49-F238E27FC236}">
                  <a16:creationId xmlns:a16="http://schemas.microsoft.com/office/drawing/2014/main" id="{010FE003-FCEF-4363-99A8-7ADD2C182CAB}"/>
                </a:ext>
              </a:extLst>
            </p:cNvPr>
            <p:cNvSpPr txBox="1">
              <a:spLocks noChangeArrowheads="1"/>
            </p:cNvSpPr>
            <p:nvPr/>
          </p:nvSpPr>
          <p:spPr bwMode="auto">
            <a:xfrm>
              <a:off x="3888" y="2256"/>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13</a:t>
              </a:r>
            </a:p>
          </p:txBody>
        </p:sp>
        <p:sp>
          <p:nvSpPr>
            <p:cNvPr id="56375" name="Text Box 55">
              <a:extLst>
                <a:ext uri="{FF2B5EF4-FFF2-40B4-BE49-F238E27FC236}">
                  <a16:creationId xmlns:a16="http://schemas.microsoft.com/office/drawing/2014/main" id="{FB7C0AA3-D38E-4137-8A49-4D91836B6C43}"/>
                </a:ext>
              </a:extLst>
            </p:cNvPr>
            <p:cNvSpPr txBox="1">
              <a:spLocks noChangeArrowheads="1"/>
            </p:cNvSpPr>
            <p:nvPr/>
          </p:nvSpPr>
          <p:spPr bwMode="auto">
            <a:xfrm>
              <a:off x="3874" y="3072"/>
              <a:ext cx="30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12</a:t>
              </a:r>
            </a:p>
          </p:txBody>
        </p:sp>
        <p:sp>
          <p:nvSpPr>
            <p:cNvPr id="56376" name="Text Box 56">
              <a:extLst>
                <a:ext uri="{FF2B5EF4-FFF2-40B4-BE49-F238E27FC236}">
                  <a16:creationId xmlns:a16="http://schemas.microsoft.com/office/drawing/2014/main" id="{F0B2ECFE-8CFC-437C-AE3C-B2AB3C995844}"/>
                </a:ext>
              </a:extLst>
            </p:cNvPr>
            <p:cNvSpPr txBox="1">
              <a:spLocks noChangeArrowheads="1"/>
            </p:cNvSpPr>
            <p:nvPr/>
          </p:nvSpPr>
          <p:spPr bwMode="auto">
            <a:xfrm>
              <a:off x="1891" y="2272"/>
              <a:ext cx="317"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16</a:t>
              </a:r>
            </a:p>
          </p:txBody>
        </p:sp>
      </p:grpSp>
      <p:sp>
        <p:nvSpPr>
          <p:cNvPr id="56379" name="Text Box 59">
            <a:extLst>
              <a:ext uri="{FF2B5EF4-FFF2-40B4-BE49-F238E27FC236}">
                <a16:creationId xmlns:a16="http://schemas.microsoft.com/office/drawing/2014/main" id="{B9D98F66-FA64-4206-82E4-5BC8011A3C7D}"/>
              </a:ext>
            </a:extLst>
          </p:cNvPr>
          <p:cNvSpPr txBox="1">
            <a:spLocks noChangeArrowheads="1"/>
          </p:cNvSpPr>
          <p:nvPr/>
        </p:nvSpPr>
        <p:spPr bwMode="auto">
          <a:xfrm>
            <a:off x="2133600" y="5943601"/>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168E27"/>
                </a:solidFill>
              </a:rPr>
              <a:t>访问序列为：</a:t>
            </a:r>
            <a:r>
              <a:rPr lang="en-US" altLang="zh-CN" sz="2800" b="1">
                <a:solidFill>
                  <a:srgbClr val="168E27"/>
                </a:solidFill>
              </a:rPr>
              <a:t>A</a:t>
            </a:r>
            <a:r>
              <a:rPr lang="zh-CN" altLang="en-US" sz="2800" b="1">
                <a:solidFill>
                  <a:srgbClr val="168E27"/>
                </a:solidFill>
              </a:rPr>
              <a:t>、</a:t>
            </a:r>
            <a:r>
              <a:rPr lang="en-US" altLang="zh-CN" sz="2800" b="1">
                <a:solidFill>
                  <a:srgbClr val="168E27"/>
                </a:solidFill>
              </a:rPr>
              <a:t>B</a:t>
            </a:r>
            <a:r>
              <a:rPr lang="zh-CN" altLang="en-US" sz="2800" b="1">
                <a:solidFill>
                  <a:srgbClr val="168E27"/>
                </a:solidFill>
              </a:rPr>
              <a:t>、</a:t>
            </a:r>
            <a:r>
              <a:rPr lang="en-US" altLang="zh-CN" sz="2800" b="1">
                <a:solidFill>
                  <a:srgbClr val="168E27"/>
                </a:solidFill>
              </a:rPr>
              <a:t>C</a:t>
            </a:r>
            <a:r>
              <a:rPr lang="zh-CN" altLang="en-US" sz="2800" b="1">
                <a:solidFill>
                  <a:srgbClr val="168E27"/>
                </a:solidFill>
              </a:rPr>
              <a:t>、</a:t>
            </a:r>
            <a:r>
              <a:rPr lang="en-US" altLang="zh-CN" sz="2800" b="1">
                <a:solidFill>
                  <a:srgbClr val="168E27"/>
                </a:solidFill>
              </a:rPr>
              <a:t>F</a:t>
            </a:r>
            <a:r>
              <a:rPr lang="zh-CN" altLang="en-US" sz="2800" b="1">
                <a:solidFill>
                  <a:srgbClr val="168E27"/>
                </a:solidFill>
              </a:rPr>
              <a:t>、</a:t>
            </a:r>
            <a:r>
              <a:rPr lang="en-US" altLang="zh-CN" sz="2800" b="1">
                <a:solidFill>
                  <a:srgbClr val="168E27"/>
                </a:solidFill>
              </a:rPr>
              <a:t>E</a:t>
            </a:r>
            <a:r>
              <a:rPr lang="zh-CN" altLang="en-US" sz="2800" b="1">
                <a:solidFill>
                  <a:srgbClr val="168E27"/>
                </a:solidFill>
              </a:rPr>
              <a:t>、</a:t>
            </a:r>
            <a:r>
              <a:rPr lang="en-US" altLang="zh-CN" sz="2800" b="1">
                <a:solidFill>
                  <a:srgbClr val="168E27"/>
                </a:solidFill>
              </a:rPr>
              <a:t>G</a:t>
            </a:r>
            <a:r>
              <a:rPr lang="zh-CN" altLang="en-US" sz="2800" b="1">
                <a:solidFill>
                  <a:srgbClr val="168E27"/>
                </a:solidFill>
              </a:rPr>
              <a:t>、</a:t>
            </a:r>
            <a:r>
              <a:rPr lang="en-US" altLang="zh-CN" sz="2800" b="1">
                <a:solidFill>
                  <a:srgbClr val="168E27"/>
                </a:solidFill>
              </a:rPr>
              <a:t>D</a:t>
            </a:r>
            <a:r>
              <a:rPr lang="zh-CN" altLang="en-US" sz="2800" b="1">
                <a:solidFill>
                  <a:srgbClr val="168E27"/>
                </a:solidFill>
              </a:rPr>
              <a:t>、</a:t>
            </a:r>
            <a:r>
              <a:rPr lang="en-US" altLang="zh-CN" sz="2800" b="1">
                <a:solidFill>
                  <a:srgbClr val="168E27"/>
                </a:solidFill>
              </a:rPr>
              <a:t>H</a:t>
            </a:r>
            <a:r>
              <a:rPr lang="zh-CN" altLang="en-US" sz="2800" b="1">
                <a:solidFill>
                  <a:srgbClr val="168E27"/>
                </a:solidFill>
              </a:rPr>
              <a:t>、</a:t>
            </a:r>
            <a:r>
              <a:rPr lang="en-US" altLang="zh-CN" sz="2800" b="1">
                <a:solidFill>
                  <a:srgbClr val="168E27"/>
                </a:solidFill>
              </a:rPr>
              <a:t>I</a:t>
            </a:r>
            <a:r>
              <a:rPr lang="zh-CN" altLang="en-US" sz="2800" b="1"/>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8EBF3A27-9275-450E-B36D-E79E5CFE5435}"/>
              </a:ext>
            </a:extLst>
          </p:cNvPr>
          <p:cNvSpPr txBox="1">
            <a:spLocks noChangeArrowheads="1"/>
          </p:cNvSpPr>
          <p:nvPr/>
        </p:nvSpPr>
        <p:spPr bwMode="auto">
          <a:xfrm>
            <a:off x="2133600" y="10668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图的深度优先搜索的算法描述如下：</a:t>
            </a:r>
          </a:p>
        </p:txBody>
      </p:sp>
      <p:sp>
        <p:nvSpPr>
          <p:cNvPr id="57347" name="Text Box 3">
            <a:extLst>
              <a:ext uri="{FF2B5EF4-FFF2-40B4-BE49-F238E27FC236}">
                <a16:creationId xmlns:a16="http://schemas.microsoft.com/office/drawing/2014/main" id="{CD1DE12B-71D0-485B-96D7-2F6F57499509}"/>
              </a:ext>
            </a:extLst>
          </p:cNvPr>
          <p:cNvSpPr txBox="1">
            <a:spLocks noChangeArrowheads="1"/>
          </p:cNvSpPr>
          <p:nvPr/>
        </p:nvSpPr>
        <p:spPr bwMode="auto">
          <a:xfrm>
            <a:off x="2209800" y="1981200"/>
            <a:ext cx="82296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#define True  1</a:t>
            </a:r>
          </a:p>
          <a:p>
            <a:pPr algn="just">
              <a:spcBef>
                <a:spcPct val="50000"/>
              </a:spcBef>
            </a:pPr>
            <a:r>
              <a:rPr lang="en-US" altLang="zh-CN" b="1"/>
              <a:t>#define False  0</a:t>
            </a:r>
          </a:p>
          <a:p>
            <a:pPr algn="just">
              <a:spcBef>
                <a:spcPct val="50000"/>
              </a:spcBef>
            </a:pPr>
            <a:r>
              <a:rPr lang="en-US" altLang="zh-CN" b="1"/>
              <a:t>#define Error –1   /*</a:t>
            </a:r>
            <a:r>
              <a:rPr lang="zh-CN" altLang="en-US" b="1"/>
              <a:t>出错*</a:t>
            </a:r>
            <a:r>
              <a:rPr lang="en-US" altLang="zh-CN" b="1"/>
              <a:t>/</a:t>
            </a:r>
          </a:p>
          <a:p>
            <a:pPr algn="just">
              <a:spcBef>
                <a:spcPct val="50000"/>
              </a:spcBef>
            </a:pPr>
            <a:r>
              <a:rPr lang="en-US" altLang="zh-CN" b="1"/>
              <a:t>#define Ok 1</a:t>
            </a:r>
          </a:p>
          <a:p>
            <a:pPr algn="just">
              <a:spcBef>
                <a:spcPct val="50000"/>
              </a:spcBef>
            </a:pPr>
            <a:r>
              <a:rPr lang="en-US" altLang="zh-CN" b="1"/>
              <a:t>int visited[MAX_VERTEX_NUM];   /*</a:t>
            </a:r>
            <a:r>
              <a:rPr lang="zh-CN" altLang="en-US" b="1"/>
              <a:t>访问标志数组*</a:t>
            </a:r>
            <a:r>
              <a:rPr lang="en-US" altLang="zh-CN" b="1"/>
              <a:t>/</a:t>
            </a:r>
          </a:p>
          <a:p>
            <a:pPr algn="just">
              <a:spcBef>
                <a:spcPct val="50000"/>
              </a:spcBef>
            </a:pPr>
            <a:r>
              <a:rPr lang="en-US" altLang="zh-CN" b="1"/>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273E284E-2348-40FC-9FE2-376021728874}"/>
              </a:ext>
            </a:extLst>
          </p:cNvPr>
          <p:cNvSpPr txBox="1">
            <a:spLocks noChangeArrowheads="1"/>
          </p:cNvSpPr>
          <p:nvPr/>
        </p:nvSpPr>
        <p:spPr bwMode="auto">
          <a:xfrm>
            <a:off x="2133600" y="1066800"/>
            <a:ext cx="81534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solidFill>
                  <a:srgbClr val="000000"/>
                </a:solidFill>
              </a:rPr>
              <a:t>void  </a:t>
            </a:r>
            <a:r>
              <a:rPr lang="en-US" altLang="zh-CN" sz="2000" b="1">
                <a:latin typeface="宋体" panose="02010600030101010101" pitchFamily="2" charset="-122"/>
              </a:rPr>
              <a:t>TraverseGraph</a:t>
            </a:r>
            <a:r>
              <a:rPr lang="en-US" altLang="zh-CN" sz="2000" b="1">
                <a:solidFill>
                  <a:srgbClr val="000000"/>
                </a:solidFill>
              </a:rPr>
              <a:t> (Graph g)</a:t>
            </a:r>
            <a:endParaRPr lang="en-US" altLang="zh-CN" sz="2000" b="1"/>
          </a:p>
          <a:p>
            <a:pPr algn="just">
              <a:spcBef>
                <a:spcPct val="50000"/>
              </a:spcBef>
            </a:pPr>
            <a:r>
              <a:rPr lang="en-US" altLang="zh-CN" sz="2000" b="1">
                <a:solidFill>
                  <a:srgbClr val="000000"/>
                </a:solidFill>
              </a:rPr>
              <a:t>/*</a:t>
            </a:r>
            <a:r>
              <a:rPr lang="zh-CN" altLang="en-US" sz="2000" b="1">
                <a:solidFill>
                  <a:srgbClr val="000000"/>
                </a:solidFill>
              </a:rPr>
              <a:t>对图</a:t>
            </a:r>
            <a:r>
              <a:rPr lang="en-US" altLang="zh-CN" sz="2000" b="1">
                <a:solidFill>
                  <a:srgbClr val="000000"/>
                </a:solidFill>
              </a:rPr>
              <a:t>g</a:t>
            </a:r>
            <a:r>
              <a:rPr lang="zh-CN" altLang="en-US" sz="2000" b="1">
                <a:solidFill>
                  <a:srgbClr val="000000"/>
                </a:solidFill>
              </a:rPr>
              <a:t>进行深度优先搜索，</a:t>
            </a:r>
            <a:r>
              <a:rPr lang="en-US" altLang="zh-CN" sz="2000" b="1">
                <a:solidFill>
                  <a:srgbClr val="000000"/>
                </a:solidFill>
              </a:rPr>
              <a:t>Graph </a:t>
            </a:r>
            <a:r>
              <a:rPr lang="zh-CN" altLang="en-US" sz="2000" b="1">
                <a:solidFill>
                  <a:srgbClr val="000000"/>
                </a:solidFill>
              </a:rPr>
              <a:t>表示图的一种存储结构，如数组表示法或邻接表等*</a:t>
            </a:r>
            <a:r>
              <a:rPr lang="en-US" altLang="zh-CN" sz="2000" b="1">
                <a:solidFill>
                  <a:srgbClr val="000000"/>
                </a:solidFill>
              </a:rPr>
              <a:t>/</a:t>
            </a:r>
            <a:endParaRPr lang="en-US" altLang="zh-CN" sz="2000" b="1"/>
          </a:p>
          <a:p>
            <a:pPr algn="just">
              <a:spcBef>
                <a:spcPct val="50000"/>
              </a:spcBef>
            </a:pPr>
            <a:r>
              <a:rPr lang="en-US" altLang="zh-CN" sz="2000" b="1">
                <a:solidFill>
                  <a:srgbClr val="000000"/>
                </a:solidFill>
              </a:rPr>
              <a:t>{</a:t>
            </a:r>
            <a:endParaRPr lang="en-US" altLang="zh-CN" sz="2000" b="1"/>
          </a:p>
          <a:p>
            <a:pPr algn="just">
              <a:spcBef>
                <a:spcPct val="50000"/>
              </a:spcBef>
            </a:pPr>
            <a:r>
              <a:rPr lang="en-US" altLang="zh-CN" sz="2000" b="1">
                <a:solidFill>
                  <a:srgbClr val="000000"/>
                </a:solidFill>
                <a:latin typeface="Arial" panose="020B0604020202020204" pitchFamily="34" charset="0"/>
                <a:cs typeface="Arial" panose="020B0604020202020204" pitchFamily="34" charset="0"/>
              </a:rPr>
              <a:t>for (vi=0;vi&lt;g.vexnum;vi++)  </a:t>
            </a:r>
            <a:r>
              <a:rPr lang="en-US" altLang="zh-CN" sz="2000" b="1">
                <a:solidFill>
                  <a:srgbClr val="000000"/>
                </a:solidFill>
              </a:rPr>
              <a:t>visited[vi]=False ;/*</a:t>
            </a:r>
            <a:r>
              <a:rPr lang="zh-CN" altLang="en-US" sz="2000" b="1">
                <a:solidFill>
                  <a:srgbClr val="000000"/>
                </a:solidFill>
              </a:rPr>
              <a:t>访问标志数组初始*</a:t>
            </a:r>
            <a:r>
              <a:rPr lang="en-US" altLang="zh-CN" sz="2000" b="1">
                <a:solidFill>
                  <a:srgbClr val="000000"/>
                </a:solidFill>
              </a:rPr>
              <a:t>/</a:t>
            </a:r>
            <a:endParaRPr lang="en-US" altLang="zh-CN" sz="2000" b="1"/>
          </a:p>
          <a:p>
            <a:pPr algn="just">
              <a:spcBef>
                <a:spcPct val="50000"/>
              </a:spcBef>
            </a:pPr>
            <a:r>
              <a:rPr lang="en-US" altLang="zh-CN" sz="2000" b="1">
                <a:solidFill>
                  <a:srgbClr val="000000"/>
                </a:solidFill>
              </a:rPr>
              <a:t>for( vi=0;vi&lt;g.vexnum;vi++)	/*</a:t>
            </a:r>
            <a:r>
              <a:rPr lang="zh-CN" altLang="en-US" sz="2000" b="1">
                <a:solidFill>
                  <a:srgbClr val="000000"/>
                </a:solidFill>
              </a:rPr>
              <a:t>调用深度遍历连通子图的操作*</a:t>
            </a:r>
            <a:r>
              <a:rPr lang="en-US" altLang="zh-CN" sz="2000" b="1">
                <a:solidFill>
                  <a:srgbClr val="000000"/>
                </a:solidFill>
              </a:rPr>
              <a:t>/</a:t>
            </a:r>
            <a:endParaRPr lang="en-US" altLang="zh-CN" sz="2000" b="1"/>
          </a:p>
          <a:p>
            <a:pPr algn="just">
              <a:spcBef>
                <a:spcPct val="50000"/>
              </a:spcBef>
            </a:pPr>
            <a:r>
              <a:rPr lang="en-US" altLang="zh-CN" sz="2000" b="1">
                <a:solidFill>
                  <a:srgbClr val="000000"/>
                </a:solidFill>
              </a:rPr>
              <a:t>/*</a:t>
            </a:r>
            <a:r>
              <a:rPr lang="zh-CN" altLang="en-US" sz="2000" b="1">
                <a:solidFill>
                  <a:srgbClr val="000000"/>
                </a:solidFill>
              </a:rPr>
              <a:t>若图</a:t>
            </a:r>
            <a:r>
              <a:rPr lang="en-US" altLang="zh-CN" sz="2000" b="1">
                <a:solidFill>
                  <a:srgbClr val="000000"/>
                </a:solidFill>
              </a:rPr>
              <a:t>g</a:t>
            </a:r>
            <a:r>
              <a:rPr lang="zh-CN" altLang="en-US" sz="2000" b="1">
                <a:solidFill>
                  <a:srgbClr val="000000"/>
                </a:solidFill>
              </a:rPr>
              <a:t>是连通图，则此循环只执行一次*</a:t>
            </a:r>
            <a:r>
              <a:rPr lang="en-US" altLang="zh-CN" sz="2000" b="1">
                <a:solidFill>
                  <a:srgbClr val="000000"/>
                </a:solidFill>
              </a:rPr>
              <a:t>/</a:t>
            </a:r>
            <a:endParaRPr lang="en-US" altLang="zh-CN" sz="2000" b="1"/>
          </a:p>
          <a:p>
            <a:pPr algn="just">
              <a:spcBef>
                <a:spcPct val="50000"/>
              </a:spcBef>
            </a:pPr>
            <a:r>
              <a:rPr lang="en-US" altLang="zh-CN" sz="2000" b="1">
                <a:solidFill>
                  <a:srgbClr val="000000"/>
                </a:solidFill>
              </a:rPr>
              <a:t>	 if (</a:t>
            </a:r>
            <a:r>
              <a:rPr lang="zh-CN" altLang="en-US" sz="2000" b="1">
                <a:solidFill>
                  <a:srgbClr val="000000"/>
                </a:solidFill>
              </a:rPr>
              <a:t>！</a:t>
            </a:r>
            <a:r>
              <a:rPr lang="en-US" altLang="zh-CN" sz="2000" b="1">
                <a:solidFill>
                  <a:srgbClr val="000000"/>
                </a:solidFill>
              </a:rPr>
              <a:t>visited[vi] )  DepthFirstSearch(g</a:t>
            </a:r>
            <a:r>
              <a:rPr lang="zh-CN" altLang="en-US" sz="2000" b="1">
                <a:solidFill>
                  <a:srgbClr val="000000"/>
                </a:solidFill>
              </a:rPr>
              <a:t>，</a:t>
            </a:r>
            <a:r>
              <a:rPr lang="en-US" altLang="zh-CN" sz="2000" b="1">
                <a:solidFill>
                  <a:srgbClr val="000000"/>
                </a:solidFill>
              </a:rPr>
              <a:t>vi)</a:t>
            </a:r>
            <a:r>
              <a:rPr lang="zh-CN" altLang="en-US" sz="2000" b="1">
                <a:solidFill>
                  <a:srgbClr val="000000"/>
                </a:solidFill>
              </a:rPr>
              <a:t>；</a:t>
            </a:r>
            <a:endParaRPr lang="zh-CN" altLang="en-US" sz="2000" b="1"/>
          </a:p>
          <a:p>
            <a:pPr>
              <a:spcBef>
                <a:spcPct val="50000"/>
              </a:spcBef>
            </a:pPr>
            <a:r>
              <a:rPr lang="en-US" altLang="zh-CN" sz="2000" b="1">
                <a:solidFill>
                  <a:srgbClr val="000000"/>
                </a:solidFill>
              </a:rPr>
              <a:t>}/* </a:t>
            </a:r>
            <a:r>
              <a:rPr lang="en-US" altLang="zh-CN" sz="2000" b="1">
                <a:latin typeface="宋体" panose="02010600030101010101" pitchFamily="2" charset="-122"/>
              </a:rPr>
              <a:t>TraverseGraph</a:t>
            </a:r>
            <a:r>
              <a:rPr lang="en-US" altLang="zh-CN" sz="2000" b="1">
                <a:solidFill>
                  <a:srgbClr val="000000"/>
                </a:solidFill>
              </a:rPr>
              <a:t> */</a:t>
            </a:r>
            <a:r>
              <a:rPr lang="en-US" altLang="zh-CN" sz="2000" b="1"/>
              <a:t> </a:t>
            </a:r>
          </a:p>
          <a:p>
            <a:pPr>
              <a:spcBef>
                <a:spcPct val="50000"/>
              </a:spcBef>
            </a:pPr>
            <a:endParaRPr lang="en-US" altLang="zh-CN"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6F44DE96-9685-4A00-99B3-129B64EAFF83}"/>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深度遍历</a:t>
            </a:r>
            <a:r>
              <a:rPr lang="en-US" altLang="zh-CN" sz="2800" b="1"/>
              <a:t>v</a:t>
            </a:r>
            <a:r>
              <a:rPr lang="en-US" altLang="zh-CN" sz="2800" b="1" baseline="-25000"/>
              <a:t>0</a:t>
            </a:r>
            <a:r>
              <a:rPr lang="zh-CN" altLang="en-US" sz="2800" b="1"/>
              <a:t>所在地连通子图算法如下：</a:t>
            </a:r>
            <a:endParaRPr lang="zh-CN" altLang="en-US" sz="2800" b="1" baseline="-25000"/>
          </a:p>
        </p:txBody>
      </p:sp>
      <p:sp>
        <p:nvSpPr>
          <p:cNvPr id="59395" name="Text Box 3">
            <a:extLst>
              <a:ext uri="{FF2B5EF4-FFF2-40B4-BE49-F238E27FC236}">
                <a16:creationId xmlns:a16="http://schemas.microsoft.com/office/drawing/2014/main" id="{9A62B92B-4CA7-48F2-95C8-BD17AE4064DB}"/>
              </a:ext>
            </a:extLst>
          </p:cNvPr>
          <p:cNvSpPr txBox="1">
            <a:spLocks noChangeArrowheads="1"/>
          </p:cNvSpPr>
          <p:nvPr/>
        </p:nvSpPr>
        <p:spPr bwMode="auto">
          <a:xfrm>
            <a:off x="2057400" y="1600201"/>
            <a:ext cx="83058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solidFill>
                  <a:srgbClr val="000000"/>
                </a:solidFill>
              </a:rPr>
              <a:t>void  DepthFirstSearch</a:t>
            </a:r>
            <a:r>
              <a:rPr lang="zh-CN" altLang="en-US" sz="2000" b="1">
                <a:solidFill>
                  <a:srgbClr val="000000"/>
                </a:solidFill>
              </a:rPr>
              <a:t>（</a:t>
            </a:r>
            <a:r>
              <a:rPr lang="en-US" altLang="zh-CN" sz="2000" b="1">
                <a:solidFill>
                  <a:srgbClr val="000000"/>
                </a:solidFill>
              </a:rPr>
              <a:t>Graph g,  int v0</a:t>
            </a:r>
            <a:r>
              <a:rPr lang="zh-CN" altLang="en-US" sz="2000" b="1">
                <a:solidFill>
                  <a:srgbClr val="000000"/>
                </a:solidFill>
              </a:rPr>
              <a:t>） </a:t>
            </a:r>
            <a:r>
              <a:rPr lang="en-US" altLang="zh-CN" sz="1800" b="1">
                <a:solidFill>
                  <a:srgbClr val="000000"/>
                </a:solidFill>
              </a:rPr>
              <a:t>/*</a:t>
            </a:r>
            <a:r>
              <a:rPr lang="zh-CN" altLang="en-US" sz="1800" b="1">
                <a:solidFill>
                  <a:srgbClr val="000000"/>
                </a:solidFill>
              </a:rPr>
              <a:t>深度遍历</a:t>
            </a:r>
            <a:r>
              <a:rPr lang="en-US" altLang="zh-CN" sz="1800" b="1">
                <a:solidFill>
                  <a:srgbClr val="000000"/>
                </a:solidFill>
              </a:rPr>
              <a:t>v0</a:t>
            </a:r>
            <a:r>
              <a:rPr lang="zh-CN" altLang="en-US" sz="1800" b="1">
                <a:solidFill>
                  <a:srgbClr val="000000"/>
                </a:solidFill>
              </a:rPr>
              <a:t>所在的连通子图*</a:t>
            </a:r>
            <a:r>
              <a:rPr lang="en-US" altLang="zh-CN" sz="1800" b="1">
                <a:solidFill>
                  <a:srgbClr val="000000"/>
                </a:solidFill>
              </a:rPr>
              <a:t>/</a:t>
            </a:r>
            <a:endParaRPr lang="en-US" altLang="zh-CN" sz="1800" b="1"/>
          </a:p>
          <a:p>
            <a:pPr algn="just">
              <a:spcBef>
                <a:spcPct val="50000"/>
              </a:spcBef>
            </a:pPr>
            <a:r>
              <a:rPr lang="en-US" altLang="zh-CN" sz="2000" b="1">
                <a:solidFill>
                  <a:srgbClr val="000000"/>
                </a:solidFill>
              </a:rPr>
              <a:t>{</a:t>
            </a:r>
            <a:endParaRPr lang="en-US" altLang="zh-CN" sz="2000" b="1"/>
          </a:p>
          <a:p>
            <a:pPr algn="just">
              <a:spcBef>
                <a:spcPct val="50000"/>
              </a:spcBef>
            </a:pPr>
            <a:r>
              <a:rPr lang="en-US" altLang="zh-CN" sz="2000" b="1">
                <a:solidFill>
                  <a:srgbClr val="000000"/>
                </a:solidFill>
              </a:rPr>
              <a:t>visit</a:t>
            </a:r>
            <a:r>
              <a:rPr lang="zh-CN" altLang="en-US" sz="2000" b="1">
                <a:solidFill>
                  <a:srgbClr val="000000"/>
                </a:solidFill>
              </a:rPr>
              <a:t>（</a:t>
            </a:r>
            <a:r>
              <a:rPr lang="en-US" altLang="zh-CN" sz="2000" b="1">
                <a:solidFill>
                  <a:srgbClr val="000000"/>
                </a:solidFill>
              </a:rPr>
              <a:t>v0</a:t>
            </a:r>
            <a:r>
              <a:rPr lang="zh-CN" altLang="en-US" sz="2000" b="1">
                <a:solidFill>
                  <a:srgbClr val="000000"/>
                </a:solidFill>
              </a:rPr>
              <a:t>）；</a:t>
            </a:r>
            <a:r>
              <a:rPr lang="en-US" altLang="zh-CN" sz="2000" b="1">
                <a:solidFill>
                  <a:srgbClr val="000000"/>
                </a:solidFill>
              </a:rPr>
              <a:t>visited[v0] =True</a:t>
            </a:r>
            <a:r>
              <a:rPr lang="zh-CN" altLang="en-US" sz="2000" b="1">
                <a:solidFill>
                  <a:srgbClr val="000000"/>
                </a:solidFill>
              </a:rPr>
              <a:t>；</a:t>
            </a:r>
            <a:r>
              <a:rPr lang="en-US" altLang="zh-CN" sz="1600" b="1">
                <a:solidFill>
                  <a:srgbClr val="000000"/>
                </a:solidFill>
              </a:rPr>
              <a:t>/*</a:t>
            </a:r>
            <a:r>
              <a:rPr lang="zh-CN" altLang="en-US" sz="1600" b="1">
                <a:solidFill>
                  <a:srgbClr val="000000"/>
                </a:solidFill>
              </a:rPr>
              <a:t>访问顶点</a:t>
            </a:r>
            <a:r>
              <a:rPr lang="en-US" altLang="zh-CN" sz="1600" b="1">
                <a:solidFill>
                  <a:srgbClr val="000000"/>
                </a:solidFill>
              </a:rPr>
              <a:t>v0</a:t>
            </a:r>
            <a:r>
              <a:rPr lang="zh-CN" altLang="en-US" sz="1600" b="1">
                <a:solidFill>
                  <a:srgbClr val="000000"/>
                </a:solidFill>
              </a:rPr>
              <a:t>，并置访问标志数组相应分量值*</a:t>
            </a:r>
            <a:r>
              <a:rPr lang="en-US" altLang="zh-CN" sz="1600" b="1">
                <a:solidFill>
                  <a:srgbClr val="000000"/>
                </a:solidFill>
              </a:rPr>
              <a:t>/</a:t>
            </a:r>
            <a:endParaRPr lang="en-US" altLang="zh-CN" sz="1600" b="1"/>
          </a:p>
          <a:p>
            <a:pPr algn="just">
              <a:spcBef>
                <a:spcPct val="50000"/>
              </a:spcBef>
            </a:pPr>
            <a:r>
              <a:rPr lang="en-US" altLang="zh-CN" sz="2000" b="1">
                <a:solidFill>
                  <a:srgbClr val="000000"/>
                </a:solidFill>
              </a:rPr>
              <a:t>w=FirstAdjVertex(g,v0);</a:t>
            </a:r>
            <a:endParaRPr lang="en-US" altLang="zh-CN" sz="2000" b="1"/>
          </a:p>
          <a:p>
            <a:pPr algn="just">
              <a:spcBef>
                <a:spcPct val="50000"/>
              </a:spcBef>
            </a:pPr>
            <a:r>
              <a:rPr lang="en-US" altLang="zh-CN" sz="2000" b="1">
                <a:solidFill>
                  <a:srgbClr val="000000"/>
                </a:solidFill>
              </a:rPr>
              <a:t>while ( w</a:t>
            </a:r>
            <a:r>
              <a:rPr lang="en-US" altLang="zh-CN" sz="2000" b="1">
                <a:solidFill>
                  <a:srgbClr val="000000"/>
                </a:solidFill>
                <a:latin typeface="宋体" panose="02010600030101010101" pitchFamily="2" charset="-122"/>
              </a:rPr>
              <a:t>!=-1</a:t>
            </a:r>
            <a:r>
              <a:rPr lang="en-US" altLang="zh-CN" sz="2000" b="1">
                <a:solidFill>
                  <a:srgbClr val="000000"/>
                </a:solidFill>
              </a:rPr>
              <a:t>)  /*</a:t>
            </a:r>
            <a:r>
              <a:rPr lang="zh-CN" altLang="en-US" sz="2000" b="1">
                <a:solidFill>
                  <a:srgbClr val="000000"/>
                </a:solidFill>
              </a:rPr>
              <a:t>邻接点存在*</a:t>
            </a:r>
            <a:r>
              <a:rPr lang="en-US" altLang="zh-CN" sz="2000" b="1">
                <a:solidFill>
                  <a:srgbClr val="000000"/>
                </a:solidFill>
              </a:rPr>
              <a:t>/</a:t>
            </a:r>
            <a:endParaRPr lang="en-US" altLang="zh-CN" sz="2000" b="1"/>
          </a:p>
          <a:p>
            <a:pPr algn="just">
              <a:spcBef>
                <a:spcPct val="50000"/>
              </a:spcBef>
            </a:pPr>
            <a:r>
              <a:rPr lang="en-US" altLang="zh-CN" sz="2000" b="1">
                <a:solidFill>
                  <a:srgbClr val="000000"/>
                </a:solidFill>
              </a:rPr>
              <a:t>  { if(! visited [w] )  DepthFirstSearch(g,w);  /*</a:t>
            </a:r>
            <a:r>
              <a:rPr lang="zh-CN" altLang="en-US" sz="2000" b="1">
                <a:solidFill>
                  <a:srgbClr val="000000"/>
                </a:solidFill>
              </a:rPr>
              <a:t>递归调用</a:t>
            </a:r>
            <a:r>
              <a:rPr lang="en-US" altLang="zh-CN" sz="2000" b="1">
                <a:solidFill>
                  <a:srgbClr val="000000"/>
                </a:solidFill>
              </a:rPr>
              <a:t>DepthFirstSearch*/</a:t>
            </a:r>
            <a:endParaRPr lang="en-US" altLang="zh-CN" sz="2000" b="1"/>
          </a:p>
          <a:p>
            <a:pPr algn="just">
              <a:spcBef>
                <a:spcPct val="50000"/>
              </a:spcBef>
            </a:pPr>
            <a:r>
              <a:rPr lang="en-US" altLang="zh-CN" sz="2000" b="1">
                <a:solidFill>
                  <a:srgbClr val="000000"/>
                </a:solidFill>
              </a:rPr>
              <a:t>   w=NextAdjVertex(g,v0,w); /*</a:t>
            </a:r>
            <a:r>
              <a:rPr lang="zh-CN" altLang="en-US" sz="2000" b="1">
                <a:solidFill>
                  <a:srgbClr val="000000"/>
                </a:solidFill>
              </a:rPr>
              <a:t>找下一个邻接点*</a:t>
            </a:r>
            <a:r>
              <a:rPr lang="en-US" altLang="zh-CN" sz="2000" b="1">
                <a:solidFill>
                  <a:srgbClr val="000000"/>
                </a:solidFill>
              </a:rPr>
              <a:t>/</a:t>
            </a:r>
            <a:endParaRPr lang="en-US" altLang="zh-CN" sz="2000" b="1"/>
          </a:p>
          <a:p>
            <a:pPr algn="just">
              <a:spcBef>
                <a:spcPct val="50000"/>
              </a:spcBef>
            </a:pPr>
            <a:r>
              <a:rPr lang="en-US" altLang="zh-CN" sz="2000" b="1">
                <a:solidFill>
                  <a:srgbClr val="000000"/>
                </a:solidFill>
              </a:rPr>
              <a:t>  }</a:t>
            </a:r>
            <a:endParaRPr lang="en-US" altLang="zh-CN" sz="2000" b="1"/>
          </a:p>
          <a:p>
            <a:pPr>
              <a:spcBef>
                <a:spcPct val="50000"/>
              </a:spcBef>
            </a:pPr>
            <a:r>
              <a:rPr lang="en-US" altLang="zh-CN" sz="2000" b="1">
                <a:solidFill>
                  <a:srgbClr val="000000"/>
                </a:solidFill>
              </a:rPr>
              <a:t>} /*DepthFirstSearch*/</a:t>
            </a:r>
            <a:r>
              <a:rPr lang="en-US" altLang="zh-CN" sz="2000" b="1"/>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4D24F44C-A310-4766-8676-D24DA3CD1A3D}"/>
              </a:ext>
            </a:extLst>
          </p:cNvPr>
          <p:cNvSpPr txBox="1">
            <a:spLocks noChangeArrowheads="1"/>
          </p:cNvSpPr>
          <p:nvPr/>
        </p:nvSpPr>
        <p:spPr bwMode="auto">
          <a:xfrm>
            <a:off x="2057400" y="914401"/>
            <a:ext cx="83058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b="1">
                <a:latin typeface="宋体" panose="02010600030101010101" pitchFamily="2" charset="-122"/>
              </a:rPr>
              <a:t>上述算法中</a:t>
            </a:r>
            <a:r>
              <a:rPr lang="zh-CN" altLang="en-US" sz="2800" b="1">
                <a:solidFill>
                  <a:srgbClr val="168E27"/>
                </a:solidFill>
                <a:latin typeface="宋体" panose="02010600030101010101" pitchFamily="2" charset="-122"/>
              </a:rPr>
              <a:t>对于</a:t>
            </a:r>
            <a:r>
              <a:rPr lang="en-US" altLang="zh-CN" sz="2800" b="1">
                <a:solidFill>
                  <a:srgbClr val="168E27"/>
                </a:solidFill>
              </a:rPr>
              <a:t>FirstAdjVertex</a:t>
            </a:r>
            <a:r>
              <a:rPr lang="zh-CN" altLang="en-US" sz="2800" b="1">
                <a:solidFill>
                  <a:srgbClr val="168E27"/>
                </a:solidFill>
                <a:latin typeface="宋体" panose="02010600030101010101" pitchFamily="2" charset="-122"/>
              </a:rPr>
              <a:t>（</a:t>
            </a:r>
            <a:r>
              <a:rPr lang="en-US" altLang="zh-CN" sz="2800" b="1">
                <a:solidFill>
                  <a:srgbClr val="168E27"/>
                </a:solidFill>
              </a:rPr>
              <a:t>g</a:t>
            </a:r>
            <a:r>
              <a:rPr lang="zh-CN" altLang="en-US" sz="2800" b="1">
                <a:solidFill>
                  <a:srgbClr val="168E27"/>
                </a:solidFill>
                <a:latin typeface="宋体" panose="02010600030101010101" pitchFamily="2" charset="-122"/>
              </a:rPr>
              <a:t>，</a:t>
            </a:r>
            <a:r>
              <a:rPr lang="en-US" altLang="zh-CN" sz="2800" b="1">
                <a:solidFill>
                  <a:srgbClr val="168E27"/>
                </a:solidFill>
              </a:rPr>
              <a:t>v</a:t>
            </a:r>
            <a:r>
              <a:rPr lang="en-US" altLang="zh-CN" sz="2800" b="1" baseline="-30000">
                <a:solidFill>
                  <a:srgbClr val="168E27"/>
                </a:solidFill>
              </a:rPr>
              <a:t>0</a:t>
            </a:r>
            <a:r>
              <a:rPr lang="zh-CN" altLang="en-US" sz="2800" b="1">
                <a:solidFill>
                  <a:srgbClr val="168E27"/>
                </a:solidFill>
                <a:latin typeface="宋体" panose="02010600030101010101" pitchFamily="2" charset="-122"/>
              </a:rPr>
              <a:t>）以及</a:t>
            </a:r>
            <a:r>
              <a:rPr lang="en-US" altLang="zh-CN" sz="2800" b="1">
                <a:solidFill>
                  <a:srgbClr val="168E27"/>
                </a:solidFill>
              </a:rPr>
              <a:t>NextAdjVertex</a:t>
            </a:r>
            <a:r>
              <a:rPr lang="zh-CN" altLang="en-US" sz="2800" b="1">
                <a:solidFill>
                  <a:srgbClr val="168E27"/>
                </a:solidFill>
                <a:latin typeface="宋体" panose="02010600030101010101" pitchFamily="2" charset="-122"/>
              </a:rPr>
              <a:t>（</a:t>
            </a:r>
            <a:r>
              <a:rPr lang="en-US" altLang="zh-CN" sz="2800" b="1">
                <a:solidFill>
                  <a:srgbClr val="168E27"/>
                </a:solidFill>
              </a:rPr>
              <a:t>g</a:t>
            </a:r>
            <a:r>
              <a:rPr lang="zh-CN" altLang="en-US" sz="2800" b="1">
                <a:solidFill>
                  <a:srgbClr val="168E27"/>
                </a:solidFill>
                <a:latin typeface="宋体" panose="02010600030101010101" pitchFamily="2" charset="-122"/>
              </a:rPr>
              <a:t>，</a:t>
            </a:r>
            <a:r>
              <a:rPr lang="en-US" altLang="zh-CN" sz="2800" b="1">
                <a:solidFill>
                  <a:srgbClr val="168E27"/>
                </a:solidFill>
              </a:rPr>
              <a:t>v</a:t>
            </a:r>
            <a:r>
              <a:rPr lang="en-US" altLang="zh-CN" sz="2800" b="1" baseline="-30000">
                <a:solidFill>
                  <a:srgbClr val="168E27"/>
                </a:solidFill>
              </a:rPr>
              <a:t>0</a:t>
            </a:r>
            <a:r>
              <a:rPr lang="zh-CN" altLang="en-US" sz="2800" b="1">
                <a:solidFill>
                  <a:srgbClr val="168E27"/>
                </a:solidFill>
                <a:latin typeface="宋体" panose="02010600030101010101" pitchFamily="2" charset="-122"/>
              </a:rPr>
              <a:t>，</a:t>
            </a:r>
            <a:r>
              <a:rPr lang="en-US" altLang="zh-CN" sz="2800" b="1">
                <a:solidFill>
                  <a:srgbClr val="168E27"/>
                </a:solidFill>
              </a:rPr>
              <a:t>w</a:t>
            </a:r>
            <a:r>
              <a:rPr lang="zh-CN" altLang="en-US" sz="2800" b="1">
                <a:solidFill>
                  <a:srgbClr val="168E27"/>
                </a:solidFill>
                <a:latin typeface="宋体" panose="02010600030101010101" pitchFamily="2" charset="-122"/>
              </a:rPr>
              <a:t>）并没有具体实现。</a:t>
            </a:r>
            <a:r>
              <a:rPr lang="zh-CN" altLang="en-US" sz="2800" b="1">
                <a:latin typeface="宋体" panose="02010600030101010101" pitchFamily="2" charset="-122"/>
              </a:rPr>
              <a:t>因为对于图的不同存储方法，两个操作的实现方法不同，时间耗费也不同。</a:t>
            </a:r>
            <a:r>
              <a:rPr lang="zh-CN" altLang="en-US" sz="2800" b="1"/>
              <a:t> </a:t>
            </a:r>
          </a:p>
        </p:txBody>
      </p:sp>
      <p:sp>
        <p:nvSpPr>
          <p:cNvPr id="60420" name="Text Box 4">
            <a:extLst>
              <a:ext uri="{FF2B5EF4-FFF2-40B4-BE49-F238E27FC236}">
                <a16:creationId xmlns:a16="http://schemas.microsoft.com/office/drawing/2014/main" id="{D0912D22-6412-4C12-8E70-B5F2DA41B1E8}"/>
              </a:ext>
            </a:extLst>
          </p:cNvPr>
          <p:cNvSpPr txBox="1">
            <a:spLocks noChangeArrowheads="1"/>
          </p:cNvSpPr>
          <p:nvPr/>
        </p:nvSpPr>
        <p:spPr bwMode="auto">
          <a:xfrm>
            <a:off x="2133600" y="3505201"/>
            <a:ext cx="8229600" cy="115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b="1"/>
              <a:t>下面的算法是在邻接矩阵与邻接表方式下实现上面算法的功能。</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45DD608B-CA36-4DA4-A140-DBCB364F6B99}"/>
              </a:ext>
            </a:extLst>
          </p:cNvPr>
          <p:cNvSpPr txBox="1">
            <a:spLocks noChangeArrowheads="1"/>
          </p:cNvSpPr>
          <p:nvPr/>
        </p:nvSpPr>
        <p:spPr bwMode="auto">
          <a:xfrm>
            <a:off x="21336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1</a:t>
            </a:r>
            <a:r>
              <a:rPr lang="zh-CN" altLang="en-US" sz="2800" b="1"/>
              <a:t>）用邻接矩阵方式实现深度优先搜索</a:t>
            </a:r>
          </a:p>
        </p:txBody>
      </p:sp>
      <p:sp>
        <p:nvSpPr>
          <p:cNvPr id="61443" name="Text Box 3">
            <a:extLst>
              <a:ext uri="{FF2B5EF4-FFF2-40B4-BE49-F238E27FC236}">
                <a16:creationId xmlns:a16="http://schemas.microsoft.com/office/drawing/2014/main" id="{55A22F25-5697-407B-9031-C67813793EAA}"/>
              </a:ext>
            </a:extLst>
          </p:cNvPr>
          <p:cNvSpPr txBox="1">
            <a:spLocks noChangeArrowheads="1"/>
          </p:cNvSpPr>
          <p:nvPr/>
        </p:nvSpPr>
        <p:spPr bwMode="auto">
          <a:xfrm>
            <a:off x="2133600" y="1905000"/>
            <a:ext cx="8229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solidFill>
                  <a:srgbClr val="000000"/>
                </a:solidFill>
              </a:rPr>
              <a:t>void  DepthFirstSearch(AdjMatrix g,  int v0)  </a:t>
            </a:r>
          </a:p>
          <a:p>
            <a:pPr algn="just">
              <a:spcBef>
                <a:spcPct val="50000"/>
              </a:spcBef>
            </a:pPr>
            <a:r>
              <a:rPr lang="en-US" altLang="zh-CN" b="1">
                <a:solidFill>
                  <a:srgbClr val="000000"/>
                </a:solidFill>
              </a:rPr>
              <a:t>    /* </a:t>
            </a:r>
            <a:r>
              <a:rPr lang="zh-CN" altLang="en-US" b="1">
                <a:solidFill>
                  <a:srgbClr val="000000"/>
                </a:solidFill>
              </a:rPr>
              <a:t>图</a:t>
            </a:r>
            <a:r>
              <a:rPr lang="en-US" altLang="zh-CN" b="1">
                <a:solidFill>
                  <a:srgbClr val="000000"/>
                </a:solidFill>
              </a:rPr>
              <a:t>g </a:t>
            </a:r>
            <a:r>
              <a:rPr lang="zh-CN" altLang="en-US" b="1">
                <a:solidFill>
                  <a:srgbClr val="000000"/>
                </a:solidFill>
              </a:rPr>
              <a:t>为</a:t>
            </a:r>
            <a:r>
              <a:rPr lang="zh-CN" altLang="en-US" b="1"/>
              <a:t>邻接矩阵类型</a:t>
            </a:r>
            <a:r>
              <a:rPr lang="en-US" altLang="zh-CN" b="1">
                <a:solidFill>
                  <a:srgbClr val="000000"/>
                </a:solidFill>
              </a:rPr>
              <a:t>AdjMatrix</a:t>
            </a:r>
            <a:r>
              <a:rPr lang="en-US" altLang="zh-CN" b="1"/>
              <a:t> */</a:t>
            </a:r>
            <a:r>
              <a:rPr lang="en-US" altLang="zh-CN" b="1">
                <a:solidFill>
                  <a:srgbClr val="000000"/>
                </a:solidFill>
              </a:rPr>
              <a:t> </a:t>
            </a:r>
            <a:endParaRPr lang="en-US" altLang="zh-CN" b="1"/>
          </a:p>
          <a:p>
            <a:pPr algn="just">
              <a:spcBef>
                <a:spcPct val="50000"/>
              </a:spcBef>
            </a:pPr>
            <a:r>
              <a:rPr lang="en-US" altLang="zh-CN" b="1">
                <a:solidFill>
                  <a:srgbClr val="000000"/>
                </a:solidFill>
              </a:rPr>
              <a:t>{visit(v0);visited[v0]=True;</a:t>
            </a:r>
            <a:endParaRPr lang="en-US" altLang="zh-CN" b="1"/>
          </a:p>
          <a:p>
            <a:pPr algn="just">
              <a:spcBef>
                <a:spcPct val="50000"/>
              </a:spcBef>
            </a:pPr>
            <a:r>
              <a:rPr lang="en-US" altLang="zh-CN" b="1">
                <a:solidFill>
                  <a:srgbClr val="000000"/>
                </a:solidFill>
              </a:rPr>
              <a:t> for ( vj=0;vj&lt;n;vj++)</a:t>
            </a:r>
            <a:endParaRPr lang="en-US" altLang="zh-CN" b="1"/>
          </a:p>
          <a:p>
            <a:pPr algn="just">
              <a:spcBef>
                <a:spcPct val="50000"/>
              </a:spcBef>
            </a:pPr>
            <a:r>
              <a:rPr lang="en-US" altLang="zh-CN" b="1">
                <a:solidFill>
                  <a:srgbClr val="000000"/>
                </a:solidFill>
              </a:rPr>
              <a:t>   if (!visited[vj] &amp;&amp; g.arcs[v0][vj].adj==1) </a:t>
            </a:r>
            <a:endParaRPr lang="en-US" altLang="zh-CN" b="1"/>
          </a:p>
          <a:p>
            <a:pPr algn="just">
              <a:spcBef>
                <a:spcPct val="50000"/>
              </a:spcBef>
            </a:pPr>
            <a:r>
              <a:rPr lang="en-US" altLang="zh-CN" b="1">
                <a:solidFill>
                  <a:srgbClr val="000000"/>
                </a:solidFill>
              </a:rPr>
              <a:t>       DepthFirstSearch(g,vj);</a:t>
            </a:r>
            <a:endParaRPr lang="en-US" altLang="zh-CN" b="1"/>
          </a:p>
          <a:p>
            <a:pPr>
              <a:spcBef>
                <a:spcPct val="50000"/>
              </a:spcBef>
            </a:pPr>
            <a:r>
              <a:rPr lang="en-US" altLang="zh-CN" b="1">
                <a:solidFill>
                  <a:srgbClr val="000000"/>
                </a:solidFill>
              </a:rPr>
              <a:t>} /* DepthFirstSearch */</a:t>
            </a:r>
            <a:r>
              <a:rPr lang="en-US" altLang="zh-CN" b="1"/>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7C05C005-BCEC-4FBF-B39F-CD55E514BC4E}"/>
              </a:ext>
            </a:extLst>
          </p:cNvPr>
          <p:cNvSpPr txBox="1">
            <a:spLocks noChangeArrowheads="1"/>
          </p:cNvSpPr>
          <p:nvPr/>
        </p:nvSpPr>
        <p:spPr bwMode="auto">
          <a:xfrm>
            <a:off x="2057400" y="9144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2</a:t>
            </a:r>
            <a:r>
              <a:rPr lang="zh-CN" altLang="en-US" sz="2800" b="1"/>
              <a:t>）用邻接表方式实现深度优先搜索</a:t>
            </a:r>
          </a:p>
        </p:txBody>
      </p:sp>
      <p:sp>
        <p:nvSpPr>
          <p:cNvPr id="62467" name="Text Box 3">
            <a:extLst>
              <a:ext uri="{FF2B5EF4-FFF2-40B4-BE49-F238E27FC236}">
                <a16:creationId xmlns:a16="http://schemas.microsoft.com/office/drawing/2014/main" id="{9C57EEC1-E056-4F7C-8238-1BA767F2F5DF}"/>
              </a:ext>
            </a:extLst>
          </p:cNvPr>
          <p:cNvSpPr txBox="1">
            <a:spLocks noChangeArrowheads="1"/>
          </p:cNvSpPr>
          <p:nvPr/>
        </p:nvSpPr>
        <p:spPr bwMode="auto">
          <a:xfrm>
            <a:off x="2209800" y="1447801"/>
            <a:ext cx="8077200"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200" b="1">
                <a:solidFill>
                  <a:srgbClr val="000000"/>
                </a:solidFill>
              </a:rPr>
              <a:t>void  DepthFirstSearch(AdjList g,  int v0)   </a:t>
            </a:r>
          </a:p>
          <a:p>
            <a:pPr algn="just">
              <a:spcBef>
                <a:spcPct val="50000"/>
              </a:spcBef>
            </a:pPr>
            <a:r>
              <a:rPr lang="en-US" altLang="zh-CN" sz="2200" b="1">
                <a:solidFill>
                  <a:srgbClr val="000000"/>
                </a:solidFill>
              </a:rPr>
              <a:t>      /*</a:t>
            </a:r>
            <a:r>
              <a:rPr lang="zh-CN" altLang="en-US" sz="2200" b="1">
                <a:solidFill>
                  <a:srgbClr val="000000"/>
                </a:solidFill>
              </a:rPr>
              <a:t>图</a:t>
            </a:r>
            <a:r>
              <a:rPr lang="en-US" altLang="zh-CN" sz="2200" b="1">
                <a:solidFill>
                  <a:srgbClr val="000000"/>
                </a:solidFill>
              </a:rPr>
              <a:t>g</a:t>
            </a:r>
            <a:r>
              <a:rPr lang="zh-CN" altLang="en-US" sz="2200" b="1">
                <a:solidFill>
                  <a:srgbClr val="000000"/>
                </a:solidFill>
              </a:rPr>
              <a:t>为邻接表类型</a:t>
            </a:r>
            <a:r>
              <a:rPr lang="en-US" altLang="zh-CN" sz="2200" b="1">
                <a:solidFill>
                  <a:srgbClr val="000000"/>
                </a:solidFill>
              </a:rPr>
              <a:t>AdjList */</a:t>
            </a:r>
            <a:endParaRPr lang="en-US" altLang="zh-CN" sz="2200" b="1"/>
          </a:p>
          <a:p>
            <a:pPr algn="just">
              <a:spcBef>
                <a:spcPct val="50000"/>
              </a:spcBef>
            </a:pPr>
            <a:r>
              <a:rPr lang="en-US" altLang="zh-CN" sz="2200" b="1">
                <a:solidFill>
                  <a:srgbClr val="000000"/>
                </a:solidFill>
              </a:rPr>
              <a:t>{visit(v0) </a:t>
            </a:r>
            <a:r>
              <a:rPr lang="zh-CN" altLang="en-US" sz="2200" b="1">
                <a:solidFill>
                  <a:srgbClr val="000000"/>
                </a:solidFill>
              </a:rPr>
              <a:t>；</a:t>
            </a:r>
            <a:r>
              <a:rPr lang="en-US" altLang="zh-CN" sz="2200" b="1">
                <a:solidFill>
                  <a:srgbClr val="000000"/>
                </a:solidFill>
              </a:rPr>
              <a:t>visited[v0]=True</a:t>
            </a:r>
            <a:r>
              <a:rPr lang="zh-CN" altLang="en-US" sz="2200" b="1">
                <a:solidFill>
                  <a:srgbClr val="000000"/>
                </a:solidFill>
              </a:rPr>
              <a:t>；</a:t>
            </a:r>
            <a:endParaRPr lang="zh-CN" altLang="en-US" sz="2200" b="1"/>
          </a:p>
          <a:p>
            <a:pPr algn="just">
              <a:spcBef>
                <a:spcPct val="50000"/>
              </a:spcBef>
            </a:pPr>
            <a:r>
              <a:rPr lang="en-US" altLang="zh-CN" sz="2200" b="1">
                <a:solidFill>
                  <a:srgbClr val="000000"/>
                </a:solidFill>
              </a:rPr>
              <a:t>p=g</a:t>
            </a:r>
            <a:r>
              <a:rPr lang="en-US" altLang="zh-CN" sz="2200" b="1">
                <a:solidFill>
                  <a:srgbClr val="000000"/>
                </a:solidFill>
                <a:latin typeface="宋体" panose="02010600030101010101" pitchFamily="2" charset="-122"/>
              </a:rPr>
              <a:t>.vertex</a:t>
            </a:r>
            <a:r>
              <a:rPr lang="en-US" altLang="zh-CN" sz="2200" b="1">
                <a:solidFill>
                  <a:srgbClr val="000000"/>
                </a:solidFill>
              </a:rPr>
              <a:t>[v0]</a:t>
            </a:r>
            <a:r>
              <a:rPr lang="en-US" altLang="zh-CN" sz="2200" b="1">
                <a:solidFill>
                  <a:srgbClr val="000000"/>
                </a:solidFill>
                <a:latin typeface="宋体" panose="02010600030101010101" pitchFamily="2" charset="-122"/>
              </a:rPr>
              <a:t>.</a:t>
            </a:r>
            <a:r>
              <a:rPr lang="en-US" altLang="zh-CN" sz="2200" b="1">
                <a:solidFill>
                  <a:srgbClr val="000000"/>
                </a:solidFill>
              </a:rPr>
              <a:t>firstarc</a:t>
            </a:r>
            <a:r>
              <a:rPr lang="zh-CN" altLang="en-US" sz="2200" b="1">
                <a:solidFill>
                  <a:srgbClr val="000000"/>
                </a:solidFill>
              </a:rPr>
              <a:t>；</a:t>
            </a:r>
            <a:endParaRPr lang="zh-CN" altLang="en-US" sz="2200" b="1"/>
          </a:p>
          <a:p>
            <a:pPr algn="just">
              <a:spcBef>
                <a:spcPct val="50000"/>
              </a:spcBef>
            </a:pPr>
            <a:r>
              <a:rPr lang="en-US" altLang="zh-CN" sz="2200" b="1">
                <a:solidFill>
                  <a:srgbClr val="000000"/>
                </a:solidFill>
              </a:rPr>
              <a:t>while( p!=NULL</a:t>
            </a:r>
            <a:r>
              <a:rPr lang="en-US" altLang="zh-CN" sz="2200" b="1">
                <a:solidFill>
                  <a:srgbClr val="000000"/>
                </a:solidFill>
                <a:latin typeface="宋体" panose="02010600030101010101" pitchFamily="2" charset="-122"/>
              </a:rPr>
              <a:t> )</a:t>
            </a:r>
            <a:endParaRPr lang="en-US" altLang="zh-CN" sz="2200" b="1"/>
          </a:p>
          <a:p>
            <a:pPr algn="just">
              <a:spcBef>
                <a:spcPct val="50000"/>
              </a:spcBef>
            </a:pPr>
            <a:r>
              <a:rPr lang="en-US" altLang="zh-CN" sz="2200" b="1">
                <a:solidFill>
                  <a:srgbClr val="000000"/>
                </a:solidFill>
              </a:rPr>
              <a:t>   {if (! visited[p-&gt;adjvex])</a:t>
            </a:r>
            <a:endParaRPr lang="en-US" altLang="zh-CN" sz="2200" b="1"/>
          </a:p>
          <a:p>
            <a:pPr algn="just">
              <a:spcBef>
                <a:spcPct val="50000"/>
              </a:spcBef>
            </a:pPr>
            <a:r>
              <a:rPr lang="en-US" altLang="zh-CN" sz="2200" b="1">
                <a:solidFill>
                  <a:srgbClr val="000000"/>
                </a:solidFill>
              </a:rPr>
              <a:t>   DepthFirstSearch</a:t>
            </a:r>
            <a:r>
              <a:rPr lang="zh-CN" altLang="en-US" sz="2200" b="1">
                <a:solidFill>
                  <a:srgbClr val="000000"/>
                </a:solidFill>
              </a:rPr>
              <a:t>（</a:t>
            </a:r>
            <a:r>
              <a:rPr lang="en-US" altLang="zh-CN" sz="2200" b="1">
                <a:solidFill>
                  <a:srgbClr val="000000"/>
                </a:solidFill>
              </a:rPr>
              <a:t>g</a:t>
            </a:r>
            <a:r>
              <a:rPr lang="zh-CN" altLang="en-US" sz="2200" b="1">
                <a:solidFill>
                  <a:srgbClr val="000000"/>
                </a:solidFill>
              </a:rPr>
              <a:t>， </a:t>
            </a:r>
            <a:r>
              <a:rPr lang="en-US" altLang="zh-CN" sz="2200" b="1">
                <a:solidFill>
                  <a:srgbClr val="000000"/>
                </a:solidFill>
              </a:rPr>
              <a:t>p-&gt;adjvex</a:t>
            </a:r>
            <a:r>
              <a:rPr lang="zh-CN" altLang="en-US" sz="2200" b="1">
                <a:solidFill>
                  <a:srgbClr val="000000"/>
                </a:solidFill>
              </a:rPr>
              <a:t>）；</a:t>
            </a:r>
            <a:endParaRPr lang="zh-CN" altLang="en-US" sz="2200" b="1"/>
          </a:p>
          <a:p>
            <a:pPr algn="just">
              <a:spcBef>
                <a:spcPct val="50000"/>
              </a:spcBef>
            </a:pPr>
            <a:r>
              <a:rPr lang="zh-CN" altLang="en-US" sz="2200" b="1">
                <a:solidFill>
                  <a:srgbClr val="000000"/>
                </a:solidFill>
              </a:rPr>
              <a:t>   </a:t>
            </a:r>
            <a:r>
              <a:rPr lang="en-US" altLang="zh-CN" sz="2200" b="1">
                <a:solidFill>
                  <a:srgbClr val="000000"/>
                </a:solidFill>
              </a:rPr>
              <a:t>p=p</a:t>
            </a:r>
            <a:r>
              <a:rPr lang="en-US" altLang="zh-CN" sz="2200" b="1">
                <a:solidFill>
                  <a:srgbClr val="000000"/>
                </a:solidFill>
                <a:latin typeface="宋体" panose="02010600030101010101" pitchFamily="2" charset="-122"/>
              </a:rPr>
              <a:t>-&gt;nextarc</a:t>
            </a:r>
            <a:r>
              <a:rPr lang="zh-CN" altLang="en-US" sz="2200" b="1">
                <a:solidFill>
                  <a:srgbClr val="000000"/>
                </a:solidFill>
                <a:latin typeface="宋体" panose="02010600030101010101" pitchFamily="2" charset="-122"/>
              </a:rPr>
              <a:t>；</a:t>
            </a:r>
            <a:endParaRPr lang="zh-CN" altLang="en-US" sz="2200" b="1"/>
          </a:p>
          <a:p>
            <a:pPr algn="just">
              <a:spcBef>
                <a:spcPct val="50000"/>
              </a:spcBef>
            </a:pPr>
            <a:r>
              <a:rPr lang="zh-CN" altLang="en-US" sz="2200" b="1">
                <a:solidFill>
                  <a:srgbClr val="000000"/>
                </a:solidFill>
              </a:rPr>
              <a:t>   </a:t>
            </a:r>
            <a:r>
              <a:rPr lang="en-US" altLang="zh-CN" sz="2200" b="1">
                <a:solidFill>
                  <a:srgbClr val="000000"/>
                </a:solidFill>
              </a:rPr>
              <a:t>}</a:t>
            </a:r>
            <a:endParaRPr lang="en-US" altLang="zh-CN" sz="2200" b="1"/>
          </a:p>
          <a:p>
            <a:pPr>
              <a:spcBef>
                <a:spcPct val="50000"/>
              </a:spcBef>
            </a:pPr>
            <a:r>
              <a:rPr lang="en-US" altLang="zh-CN" sz="2200" b="1">
                <a:solidFill>
                  <a:srgbClr val="000000"/>
                </a:solidFill>
              </a:rPr>
              <a:t>}/*DepthFirstSearch*/</a:t>
            </a:r>
            <a:r>
              <a:rPr lang="en-US" altLang="zh-CN" sz="2200" b="1"/>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C98BE74A-7785-4549-9ADD-350AD7C3ECE9}"/>
              </a:ext>
            </a:extLst>
          </p:cNvPr>
          <p:cNvSpPr txBox="1">
            <a:spLocks noChangeArrowheads="1"/>
          </p:cNvSpPr>
          <p:nvPr/>
        </p:nvSpPr>
        <p:spPr bwMode="auto">
          <a:xfrm>
            <a:off x="2209800" y="11430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800" b="1">
              <a:solidFill>
                <a:srgbClr val="168E27"/>
              </a:solidFill>
            </a:endParaRPr>
          </a:p>
        </p:txBody>
      </p:sp>
      <p:sp>
        <p:nvSpPr>
          <p:cNvPr id="7171" name="Text Box 3">
            <a:extLst>
              <a:ext uri="{FF2B5EF4-FFF2-40B4-BE49-F238E27FC236}">
                <a16:creationId xmlns:a16="http://schemas.microsoft.com/office/drawing/2014/main" id="{5A37173B-B1A7-49FA-9FF7-D3745D1B8C7F}"/>
              </a:ext>
            </a:extLst>
          </p:cNvPr>
          <p:cNvSpPr txBox="1">
            <a:spLocks noChangeArrowheads="1"/>
          </p:cNvSpPr>
          <p:nvPr/>
        </p:nvSpPr>
        <p:spPr bwMode="auto">
          <a:xfrm>
            <a:off x="2133600" y="990600"/>
            <a:ext cx="82296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b="1"/>
              <a:t>        </a:t>
            </a:r>
            <a:r>
              <a:rPr lang="zh-CN" altLang="en-US" sz="2800" b="1"/>
              <a:t>在图中，我们可以将任一顶点看成是图的第一个顶点，同理，对于任一顶点而言，它的邻接点之间也不存在顺序关系。为了操作的方便，我们需要将图中的顶点按任意序列排列起来。</a:t>
            </a:r>
            <a:r>
              <a:rPr lang="zh-CN" altLang="en-US" sz="2800" b="1">
                <a:solidFill>
                  <a:schemeClr val="tx2"/>
                </a:solidFill>
              </a:rPr>
              <a:t>顶点</a:t>
            </a:r>
            <a:r>
              <a:rPr lang="zh-CN" altLang="en-US" sz="2800" b="1"/>
              <a:t>在这个</a:t>
            </a:r>
            <a:r>
              <a:rPr lang="zh-CN" altLang="en-US" sz="2800" b="1">
                <a:solidFill>
                  <a:srgbClr val="168E27"/>
                </a:solidFill>
              </a:rPr>
              <a:t>人为的随意排列中的位置序号称为</a:t>
            </a:r>
            <a:r>
              <a:rPr lang="zh-CN" altLang="en-US" sz="2800" b="1">
                <a:solidFill>
                  <a:srgbClr val="E9134B"/>
                </a:solidFill>
              </a:rPr>
              <a:t>顶点在图中的位置。</a:t>
            </a:r>
            <a:endParaRPr lang="zh-CN" altLang="en-US" sz="2800" b="1"/>
          </a:p>
        </p:txBody>
      </p:sp>
      <p:sp>
        <p:nvSpPr>
          <p:cNvPr id="7172" name="Text Box 4">
            <a:extLst>
              <a:ext uri="{FF2B5EF4-FFF2-40B4-BE49-F238E27FC236}">
                <a16:creationId xmlns:a16="http://schemas.microsoft.com/office/drawing/2014/main" id="{FF436A6A-FDFE-44C9-BC89-E31EDFBEA448}"/>
              </a:ext>
            </a:extLst>
          </p:cNvPr>
          <p:cNvSpPr txBox="1">
            <a:spLocks noChangeArrowheads="1"/>
          </p:cNvSpPr>
          <p:nvPr/>
        </p:nvSpPr>
        <p:spPr bwMode="auto">
          <a:xfrm>
            <a:off x="2209800" y="3886200"/>
            <a:ext cx="80772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b="1"/>
              <a:t>         </a:t>
            </a:r>
            <a:r>
              <a:rPr lang="zh-CN" altLang="en-US" sz="2800" b="1"/>
              <a:t>图的基本操作和其它数据结构一样，也有创建、插入、删除、查找等。</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3A8C1391-1C4A-4BB5-B5B0-53ABCC6A5AA3}"/>
              </a:ext>
            </a:extLst>
          </p:cNvPr>
          <p:cNvSpPr txBox="1">
            <a:spLocks noChangeArrowheads="1"/>
          </p:cNvSpPr>
          <p:nvPr/>
        </p:nvSpPr>
        <p:spPr bwMode="auto">
          <a:xfrm>
            <a:off x="2209800" y="1143001"/>
            <a:ext cx="81534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b="1">
                <a:solidFill>
                  <a:srgbClr val="E9134B"/>
                </a:solidFill>
                <a:latin typeface="宋体" panose="02010600030101010101" pitchFamily="2" charset="-122"/>
              </a:rPr>
              <a:t>分析算法</a:t>
            </a:r>
            <a:r>
              <a:rPr lang="zh-CN" altLang="en-US" sz="2800" b="1">
                <a:latin typeface="宋体" panose="02010600030101010101" pitchFamily="2" charset="-122"/>
              </a:rPr>
              <a:t>：以邻接表作为存储结构，查找每个顶点的邻接点的时间复杂度为</a:t>
            </a:r>
            <a:r>
              <a:rPr lang="en-US" altLang="zh-CN" sz="2800" b="1"/>
              <a:t>O(e)</a:t>
            </a:r>
            <a:r>
              <a:rPr lang="zh-CN" altLang="en-US" sz="2800" b="1">
                <a:latin typeface="宋体" panose="02010600030101010101" pitchFamily="2" charset="-122"/>
              </a:rPr>
              <a:t>，</a:t>
            </a:r>
            <a:r>
              <a:rPr lang="zh-CN" altLang="en-US" sz="2800" b="1"/>
              <a:t> </a:t>
            </a:r>
            <a:r>
              <a:rPr lang="zh-CN" altLang="en-US" sz="2800" b="1">
                <a:latin typeface="宋体" panose="02010600030101010101" pitchFamily="2" charset="-122"/>
              </a:rPr>
              <a:t>其中</a:t>
            </a:r>
            <a:r>
              <a:rPr lang="en-US" altLang="zh-CN" sz="2800" b="1"/>
              <a:t>e</a:t>
            </a:r>
            <a:r>
              <a:rPr lang="zh-CN" altLang="en-US" sz="2800" b="1">
                <a:latin typeface="宋体" panose="02010600030101010101" pitchFamily="2" charset="-122"/>
              </a:rPr>
              <a:t>是无向图中的边数或有向图中弧数</a:t>
            </a:r>
            <a:r>
              <a:rPr lang="en-US" altLang="zh-CN" sz="2800" b="1"/>
              <a:t>, </a:t>
            </a:r>
            <a:r>
              <a:rPr lang="zh-CN" altLang="en-US" sz="2800" b="1">
                <a:latin typeface="宋体" panose="02010600030101010101" pitchFamily="2" charset="-122"/>
              </a:rPr>
              <a:t>则深度优先搜索图的时间复杂度为</a:t>
            </a:r>
            <a:r>
              <a:rPr lang="en-US" altLang="zh-CN" sz="2800" b="1"/>
              <a:t>O(n+e)</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F8AE8C97-3331-4431-82A0-380AABAA9F1F}"/>
              </a:ext>
            </a:extLst>
          </p:cNvPr>
          <p:cNvSpPr txBox="1">
            <a:spLocks noChangeArrowheads="1"/>
          </p:cNvSpPr>
          <p:nvPr/>
        </p:nvSpPr>
        <p:spPr bwMode="auto">
          <a:xfrm>
            <a:off x="2133600" y="8382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3</a:t>
            </a:r>
            <a:r>
              <a:rPr lang="zh-CN" altLang="en-US" sz="2800" b="1"/>
              <a:t>）用非递归过程实现深度优先搜索</a:t>
            </a:r>
          </a:p>
        </p:txBody>
      </p:sp>
      <p:sp>
        <p:nvSpPr>
          <p:cNvPr id="64515" name="Text Box 3">
            <a:extLst>
              <a:ext uri="{FF2B5EF4-FFF2-40B4-BE49-F238E27FC236}">
                <a16:creationId xmlns:a16="http://schemas.microsoft.com/office/drawing/2014/main" id="{03D285DA-8D64-477B-8F8C-5DBD96D0DBAA}"/>
              </a:ext>
            </a:extLst>
          </p:cNvPr>
          <p:cNvSpPr txBox="1">
            <a:spLocks noChangeArrowheads="1"/>
          </p:cNvSpPr>
          <p:nvPr/>
        </p:nvSpPr>
        <p:spPr bwMode="auto">
          <a:xfrm>
            <a:off x="2057400" y="1371601"/>
            <a:ext cx="8229600" cy="634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solidFill>
                  <a:srgbClr val="000000"/>
                </a:solidFill>
              </a:rPr>
              <a:t>void  DepthFirstSearch(Graph g,  int v0)   </a:t>
            </a:r>
            <a:r>
              <a:rPr lang="en-US" altLang="zh-CN" sz="1800" b="1">
                <a:solidFill>
                  <a:srgbClr val="000000"/>
                </a:solidFill>
              </a:rPr>
              <a:t>/*</a:t>
            </a:r>
            <a:r>
              <a:rPr lang="zh-CN" altLang="en-US" sz="1800" b="1">
                <a:solidFill>
                  <a:srgbClr val="000000"/>
                </a:solidFill>
              </a:rPr>
              <a:t>从</a:t>
            </a:r>
            <a:r>
              <a:rPr lang="en-US" altLang="zh-CN" sz="1800" b="1">
                <a:solidFill>
                  <a:srgbClr val="000000"/>
                </a:solidFill>
              </a:rPr>
              <a:t>v0</a:t>
            </a:r>
            <a:r>
              <a:rPr lang="zh-CN" altLang="en-US" sz="1800" b="1">
                <a:solidFill>
                  <a:srgbClr val="000000"/>
                </a:solidFill>
              </a:rPr>
              <a:t>出发深度优先搜索图</a:t>
            </a:r>
            <a:r>
              <a:rPr lang="en-US" altLang="zh-CN" sz="1800" b="1">
                <a:solidFill>
                  <a:srgbClr val="000000"/>
                </a:solidFill>
              </a:rPr>
              <a:t>g*/</a:t>
            </a:r>
            <a:endParaRPr lang="en-US" altLang="zh-CN" sz="1800" b="1"/>
          </a:p>
          <a:p>
            <a:pPr algn="just">
              <a:spcBef>
                <a:spcPct val="50000"/>
              </a:spcBef>
            </a:pPr>
            <a:r>
              <a:rPr lang="en-US" altLang="zh-CN" sz="2000" b="1">
                <a:solidFill>
                  <a:srgbClr val="000000"/>
                </a:solidFill>
              </a:rPr>
              <a:t>{</a:t>
            </a:r>
            <a:r>
              <a:rPr lang="en-US" altLang="zh-CN" sz="2000" b="1"/>
              <a:t> </a:t>
            </a:r>
            <a:r>
              <a:rPr lang="en-US" altLang="zh-CN" sz="2000" b="1">
                <a:solidFill>
                  <a:srgbClr val="000000"/>
                </a:solidFill>
              </a:rPr>
              <a:t>InitStack(S);  /*</a:t>
            </a:r>
            <a:r>
              <a:rPr lang="zh-CN" altLang="en-US" sz="2000" b="1">
                <a:solidFill>
                  <a:srgbClr val="000000"/>
                </a:solidFill>
              </a:rPr>
              <a:t>初始化空栈*</a:t>
            </a:r>
            <a:r>
              <a:rPr lang="en-US" altLang="zh-CN" sz="2000" b="1">
                <a:solidFill>
                  <a:srgbClr val="000000"/>
                </a:solidFill>
              </a:rPr>
              <a:t>/</a:t>
            </a:r>
            <a:endParaRPr lang="en-US" altLang="zh-CN" sz="2000" b="1"/>
          </a:p>
          <a:p>
            <a:pPr algn="just">
              <a:spcBef>
                <a:spcPct val="50000"/>
              </a:spcBef>
            </a:pPr>
            <a:r>
              <a:rPr lang="en-US" altLang="zh-CN" sz="2000" b="1">
                <a:solidFill>
                  <a:srgbClr val="000000"/>
                </a:solidFill>
              </a:rPr>
              <a:t>Push(S, v0)</a:t>
            </a:r>
            <a:r>
              <a:rPr lang="zh-CN" altLang="en-US" sz="2000" b="1">
                <a:solidFill>
                  <a:srgbClr val="000000"/>
                </a:solidFill>
              </a:rPr>
              <a:t>；</a:t>
            </a:r>
            <a:endParaRPr lang="zh-CN" altLang="en-US" sz="2000" b="1"/>
          </a:p>
          <a:p>
            <a:pPr algn="just">
              <a:spcBef>
                <a:spcPct val="50000"/>
              </a:spcBef>
            </a:pPr>
            <a:r>
              <a:rPr lang="en-US" altLang="zh-CN" sz="2000" b="1">
                <a:solidFill>
                  <a:srgbClr val="000000"/>
                </a:solidFill>
              </a:rPr>
              <a:t>while ( ! Empty(S))</a:t>
            </a:r>
            <a:endParaRPr lang="en-US" altLang="zh-CN" sz="2000" b="1"/>
          </a:p>
          <a:p>
            <a:pPr algn="just">
              <a:spcBef>
                <a:spcPct val="50000"/>
              </a:spcBef>
            </a:pPr>
            <a:r>
              <a:rPr lang="en-US" altLang="zh-CN" sz="2000" b="1">
                <a:solidFill>
                  <a:srgbClr val="000000"/>
                </a:solidFill>
              </a:rPr>
              <a:t>  { v=Pop(S);  </a:t>
            </a:r>
            <a:endParaRPr lang="en-US" altLang="zh-CN" sz="2000" b="1"/>
          </a:p>
          <a:p>
            <a:pPr algn="just">
              <a:spcBef>
                <a:spcPct val="50000"/>
              </a:spcBef>
            </a:pPr>
            <a:r>
              <a:rPr lang="en-US" altLang="zh-CN" sz="2000" b="1">
                <a:solidFill>
                  <a:srgbClr val="000000"/>
                </a:solidFill>
                <a:latin typeface="宋体" panose="02010600030101010101" pitchFamily="2" charset="-122"/>
              </a:rPr>
              <a:t>if (!visited(v))  /*</a:t>
            </a:r>
            <a:r>
              <a:rPr lang="zh-CN" altLang="en-US" sz="2000" b="1">
                <a:solidFill>
                  <a:srgbClr val="000000"/>
                </a:solidFill>
                <a:latin typeface="宋体" panose="02010600030101010101" pitchFamily="2" charset="-122"/>
              </a:rPr>
              <a:t>栈中可能有重复结点*</a:t>
            </a:r>
            <a:r>
              <a:rPr lang="en-US" altLang="zh-CN" sz="2000" b="1">
                <a:solidFill>
                  <a:srgbClr val="000000"/>
                </a:solidFill>
                <a:latin typeface="宋体" panose="02010600030101010101" pitchFamily="2" charset="-122"/>
              </a:rPr>
              <a:t>/</a:t>
            </a:r>
            <a:endParaRPr lang="en-US" altLang="zh-CN" sz="2000" b="1"/>
          </a:p>
          <a:p>
            <a:pPr algn="just">
              <a:spcBef>
                <a:spcPct val="50000"/>
              </a:spcBef>
            </a:pPr>
            <a:r>
              <a:rPr lang="en-US" altLang="zh-CN" sz="2000" b="1">
                <a:solidFill>
                  <a:srgbClr val="000000"/>
                </a:solidFill>
                <a:latin typeface="宋体" panose="02010600030101010101" pitchFamily="2" charset="-122"/>
              </a:rPr>
              <a:t>{ </a:t>
            </a:r>
            <a:r>
              <a:rPr lang="en-US" altLang="zh-CN" sz="2000" b="1">
                <a:solidFill>
                  <a:srgbClr val="000000"/>
                </a:solidFill>
              </a:rPr>
              <a:t>visit(v);  visited[v]=True; }</a:t>
            </a:r>
            <a:endParaRPr lang="en-US" altLang="zh-CN" sz="2000" b="1"/>
          </a:p>
          <a:p>
            <a:pPr algn="just">
              <a:spcBef>
                <a:spcPct val="50000"/>
              </a:spcBef>
            </a:pPr>
            <a:r>
              <a:rPr lang="en-US" altLang="zh-CN" sz="2000" b="1">
                <a:solidFill>
                  <a:srgbClr val="000000"/>
                </a:solidFill>
              </a:rPr>
              <a:t>w=FirstAdj(g, v);  /*</a:t>
            </a:r>
            <a:r>
              <a:rPr lang="zh-CN" altLang="en-US" sz="2000" b="1">
                <a:solidFill>
                  <a:srgbClr val="000000"/>
                </a:solidFill>
              </a:rPr>
              <a:t>求</a:t>
            </a:r>
            <a:r>
              <a:rPr lang="en-US" altLang="zh-CN" sz="2000" b="1">
                <a:solidFill>
                  <a:srgbClr val="000000"/>
                </a:solidFill>
              </a:rPr>
              <a:t>v</a:t>
            </a:r>
            <a:r>
              <a:rPr lang="zh-CN" altLang="en-US" sz="2000" b="1">
                <a:solidFill>
                  <a:srgbClr val="000000"/>
                </a:solidFill>
              </a:rPr>
              <a:t>的第一个邻接点*</a:t>
            </a:r>
            <a:r>
              <a:rPr lang="en-US" altLang="zh-CN" sz="2000" b="1">
                <a:solidFill>
                  <a:srgbClr val="000000"/>
                </a:solidFill>
              </a:rPr>
              <a:t>/</a:t>
            </a:r>
            <a:endParaRPr lang="en-US" altLang="zh-CN" sz="2000" b="1"/>
          </a:p>
          <a:p>
            <a:pPr algn="just">
              <a:spcBef>
                <a:spcPct val="50000"/>
              </a:spcBef>
            </a:pPr>
            <a:r>
              <a:rPr lang="en-US" altLang="zh-CN" sz="2000" b="1">
                <a:solidFill>
                  <a:srgbClr val="000000"/>
                </a:solidFill>
              </a:rPr>
              <a:t>while (w!=-1</a:t>
            </a:r>
            <a:r>
              <a:rPr lang="en-US" altLang="zh-CN" sz="2000" b="1">
                <a:solidFill>
                  <a:srgbClr val="000000"/>
                </a:solidFill>
                <a:latin typeface="宋体" panose="02010600030101010101" pitchFamily="2" charset="-122"/>
              </a:rPr>
              <a:t> )</a:t>
            </a:r>
            <a:endParaRPr lang="en-US" altLang="zh-CN" sz="2000" b="1"/>
          </a:p>
          <a:p>
            <a:pPr algn="just">
              <a:spcBef>
                <a:spcPct val="50000"/>
              </a:spcBef>
            </a:pPr>
            <a:r>
              <a:rPr lang="en-US" altLang="zh-CN" sz="2000" b="1">
                <a:solidFill>
                  <a:srgbClr val="000000"/>
                </a:solidFill>
                <a:latin typeface="宋体" panose="02010600030101010101" pitchFamily="2" charset="-122"/>
              </a:rPr>
              <a:t>   {	if (!visited(</a:t>
            </a:r>
            <a:r>
              <a:rPr lang="en-US" altLang="zh-CN" sz="2000" b="1">
                <a:solidFill>
                  <a:srgbClr val="000000"/>
                </a:solidFill>
              </a:rPr>
              <a:t>w</a:t>
            </a:r>
            <a:r>
              <a:rPr lang="en-US" altLang="zh-CN" sz="2000" b="1">
                <a:solidFill>
                  <a:srgbClr val="000000"/>
                </a:solidFill>
                <a:latin typeface="宋体" panose="02010600030101010101" pitchFamily="2" charset="-122"/>
              </a:rPr>
              <a:t>))  Push(S,</a:t>
            </a:r>
            <a:r>
              <a:rPr lang="en-US" altLang="zh-CN" sz="2000" b="1">
                <a:solidFill>
                  <a:srgbClr val="000000"/>
                </a:solidFill>
              </a:rPr>
              <a:t> w</a:t>
            </a:r>
            <a:r>
              <a:rPr lang="en-US" altLang="zh-CN" sz="2000" b="1">
                <a:solidFill>
                  <a:srgbClr val="000000"/>
                </a:solidFill>
                <a:latin typeface="宋体" panose="02010600030101010101" pitchFamily="2" charset="-122"/>
              </a:rPr>
              <a:t>);</a:t>
            </a:r>
            <a:endParaRPr lang="en-US" altLang="zh-CN" sz="2000" b="1"/>
          </a:p>
          <a:p>
            <a:pPr algn="just">
              <a:spcBef>
                <a:spcPct val="50000"/>
              </a:spcBef>
            </a:pPr>
            <a:r>
              <a:rPr lang="en-US" altLang="zh-CN" sz="2000" b="1">
                <a:solidFill>
                  <a:srgbClr val="000000"/>
                </a:solidFill>
              </a:rPr>
              <a:t>w</a:t>
            </a:r>
            <a:r>
              <a:rPr lang="en-US" altLang="zh-CN" sz="2000" b="1">
                <a:solidFill>
                  <a:srgbClr val="000000"/>
                </a:solidFill>
                <a:latin typeface="宋体" panose="02010600030101010101" pitchFamily="2" charset="-122"/>
              </a:rPr>
              <a:t>=NextAdj(g,</a:t>
            </a:r>
            <a:r>
              <a:rPr lang="en-US" altLang="zh-CN" sz="2000" b="1">
                <a:solidFill>
                  <a:srgbClr val="000000"/>
                </a:solidFill>
              </a:rPr>
              <a:t> v</a:t>
            </a:r>
            <a:r>
              <a:rPr lang="en-US" altLang="zh-CN" sz="2000" b="1">
                <a:solidFill>
                  <a:srgbClr val="000000"/>
                </a:solidFill>
                <a:latin typeface="宋体" panose="02010600030101010101" pitchFamily="2" charset="-122"/>
              </a:rPr>
              <a:t>,</a:t>
            </a:r>
            <a:r>
              <a:rPr lang="en-US" altLang="zh-CN" sz="2000" b="1">
                <a:solidFill>
                  <a:srgbClr val="000000"/>
                </a:solidFill>
              </a:rPr>
              <a:t> w);  /*</a:t>
            </a:r>
            <a:r>
              <a:rPr lang="zh-CN" altLang="en-US" sz="2000" b="1">
                <a:solidFill>
                  <a:srgbClr val="000000"/>
                </a:solidFill>
              </a:rPr>
              <a:t>求</a:t>
            </a:r>
            <a:r>
              <a:rPr lang="en-US" altLang="zh-CN" sz="2000" b="1">
                <a:solidFill>
                  <a:srgbClr val="000000"/>
                </a:solidFill>
              </a:rPr>
              <a:t>v</a:t>
            </a:r>
            <a:r>
              <a:rPr lang="zh-CN" altLang="en-US" sz="2000" b="1">
                <a:solidFill>
                  <a:srgbClr val="000000"/>
                </a:solidFill>
              </a:rPr>
              <a:t>相对于</a:t>
            </a:r>
            <a:r>
              <a:rPr lang="en-US" altLang="zh-CN" sz="2000" b="1">
                <a:solidFill>
                  <a:srgbClr val="000000"/>
                </a:solidFill>
              </a:rPr>
              <a:t>w</a:t>
            </a:r>
            <a:r>
              <a:rPr lang="zh-CN" altLang="en-US" sz="2000" b="1">
                <a:solidFill>
                  <a:srgbClr val="000000"/>
                </a:solidFill>
              </a:rPr>
              <a:t>的下一个邻接点*</a:t>
            </a:r>
            <a:r>
              <a:rPr lang="en-US" altLang="zh-CN" sz="2000" b="1">
                <a:solidFill>
                  <a:srgbClr val="000000"/>
                </a:solidFill>
              </a:rPr>
              <a:t>/</a:t>
            </a:r>
            <a:endParaRPr lang="en-US" altLang="zh-CN" sz="2000" b="1"/>
          </a:p>
          <a:p>
            <a:pPr algn="just">
              <a:spcBef>
                <a:spcPct val="50000"/>
              </a:spcBef>
            </a:pPr>
            <a:r>
              <a:rPr lang="en-US" altLang="zh-CN" sz="2000" b="1">
                <a:solidFill>
                  <a:srgbClr val="000000"/>
                </a:solidFill>
              </a:rPr>
              <a:t>  }</a:t>
            </a:r>
            <a:endParaRPr lang="en-US" altLang="zh-CN" sz="2000" b="1"/>
          </a:p>
          <a:p>
            <a:pPr algn="just">
              <a:spcBef>
                <a:spcPct val="50000"/>
              </a:spcBef>
            </a:pPr>
            <a:r>
              <a:rPr lang="en-US" altLang="zh-CN" sz="2000" b="1">
                <a:solidFill>
                  <a:srgbClr val="000000"/>
                </a:solidFill>
              </a:rPr>
              <a:t>      }</a:t>
            </a:r>
            <a:endParaRPr lang="en-US" altLang="zh-CN" sz="2000" b="1"/>
          </a:p>
          <a:p>
            <a:pPr>
              <a:spcBef>
                <a:spcPct val="50000"/>
              </a:spcBef>
            </a:pPr>
            <a:r>
              <a:rPr lang="en-US" altLang="zh-CN" sz="2000" b="1">
                <a:solidFill>
                  <a:srgbClr val="000000"/>
                </a:solidFill>
              </a:rPr>
              <a:t>}</a:t>
            </a:r>
            <a:r>
              <a:rPr lang="en-US" altLang="zh-CN" sz="2000" b="1"/>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753DEC66-537A-4CF7-BE4E-9FB5EB2A92B6}"/>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7.3.2 </a:t>
            </a:r>
            <a:r>
              <a:rPr lang="zh-CN" altLang="en-US" sz="2800" b="1"/>
              <a:t>广度优先搜索</a:t>
            </a:r>
          </a:p>
        </p:txBody>
      </p:sp>
      <p:sp>
        <p:nvSpPr>
          <p:cNvPr id="65540" name="Text Box 4">
            <a:extLst>
              <a:ext uri="{FF2B5EF4-FFF2-40B4-BE49-F238E27FC236}">
                <a16:creationId xmlns:a16="http://schemas.microsoft.com/office/drawing/2014/main" id="{DE4CE5BD-A3FD-4D7A-A8CD-A09C15317F68}"/>
              </a:ext>
            </a:extLst>
          </p:cNvPr>
          <p:cNvSpPr txBox="1">
            <a:spLocks noChangeArrowheads="1"/>
          </p:cNvSpPr>
          <p:nvPr/>
        </p:nvSpPr>
        <p:spPr bwMode="auto">
          <a:xfrm>
            <a:off x="2133600" y="16002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广度优先搜索</a:t>
            </a:r>
            <a:r>
              <a:rPr lang="zh-CN" altLang="en-US" sz="2800" b="1">
                <a:latin typeface="宋体" panose="02010600030101010101" pitchFamily="2" charset="-122"/>
              </a:rPr>
              <a:t>（</a:t>
            </a:r>
            <a:r>
              <a:rPr lang="en-US" altLang="zh-CN" sz="2800" b="1"/>
              <a:t>Breadth_First Search</a:t>
            </a:r>
            <a:r>
              <a:rPr lang="zh-CN" altLang="en-US" sz="2800" b="1">
                <a:latin typeface="宋体" panose="02010600030101010101" pitchFamily="2" charset="-122"/>
              </a:rPr>
              <a:t>）是指</a:t>
            </a:r>
            <a:r>
              <a:rPr lang="zh-CN" altLang="en-US" sz="2800" b="1">
                <a:solidFill>
                  <a:srgbClr val="168E27"/>
                </a:solidFill>
                <a:latin typeface="宋体" panose="02010600030101010101" pitchFamily="2" charset="-122"/>
              </a:rPr>
              <a:t>按照广度方向搜索</a:t>
            </a:r>
            <a:r>
              <a:rPr lang="zh-CN" altLang="en-US" sz="2800" b="1">
                <a:latin typeface="宋体" panose="02010600030101010101" pitchFamily="2" charset="-122"/>
              </a:rPr>
              <a:t>，它类似于树的按层次遍历</a:t>
            </a:r>
            <a:r>
              <a:rPr lang="zh-CN" altLang="en-US" sz="2800" b="1"/>
              <a:t>。</a:t>
            </a:r>
          </a:p>
        </p:txBody>
      </p:sp>
      <p:sp>
        <p:nvSpPr>
          <p:cNvPr id="65541" name="Text Box 5">
            <a:extLst>
              <a:ext uri="{FF2B5EF4-FFF2-40B4-BE49-F238E27FC236}">
                <a16:creationId xmlns:a16="http://schemas.microsoft.com/office/drawing/2014/main" id="{D262C60F-CFDA-4790-A657-BC7DD553B8D7}"/>
              </a:ext>
            </a:extLst>
          </p:cNvPr>
          <p:cNvSpPr txBox="1">
            <a:spLocks noChangeArrowheads="1"/>
          </p:cNvSpPr>
          <p:nvPr/>
        </p:nvSpPr>
        <p:spPr bwMode="auto">
          <a:xfrm>
            <a:off x="2133600" y="26670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广度优先搜索的基本思想是：</a:t>
            </a:r>
          </a:p>
        </p:txBody>
      </p:sp>
      <p:sp>
        <p:nvSpPr>
          <p:cNvPr id="65542" name="Text Box 6">
            <a:extLst>
              <a:ext uri="{FF2B5EF4-FFF2-40B4-BE49-F238E27FC236}">
                <a16:creationId xmlns:a16="http://schemas.microsoft.com/office/drawing/2014/main" id="{F197B9D7-0962-492A-A2E6-8A095454A757}"/>
              </a:ext>
            </a:extLst>
          </p:cNvPr>
          <p:cNvSpPr txBox="1">
            <a:spLocks noChangeArrowheads="1"/>
          </p:cNvSpPr>
          <p:nvPr/>
        </p:nvSpPr>
        <p:spPr bwMode="auto">
          <a:xfrm>
            <a:off x="2057400" y="3429000"/>
            <a:ext cx="83820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1</a:t>
            </a:r>
            <a:r>
              <a:rPr lang="zh-CN" altLang="en-US" sz="2800" b="1"/>
              <a:t>）</a:t>
            </a:r>
            <a:r>
              <a:rPr lang="zh-CN" altLang="en-US" sz="2800" b="1">
                <a:latin typeface="宋体" panose="02010600030101010101" pitchFamily="2" charset="-122"/>
              </a:rPr>
              <a:t>从图中某个顶点</a:t>
            </a:r>
            <a:r>
              <a:rPr lang="en-US" altLang="zh-CN" sz="2800" b="1"/>
              <a:t>v</a:t>
            </a:r>
            <a:r>
              <a:rPr lang="en-US" altLang="zh-CN" sz="2800" b="1" baseline="-30000"/>
              <a:t>0</a:t>
            </a:r>
            <a:r>
              <a:rPr lang="zh-CN" altLang="en-US" sz="2800" b="1">
                <a:latin typeface="宋体" panose="02010600030101010101" pitchFamily="2" charset="-122"/>
              </a:rPr>
              <a:t>出发，首先访问</a:t>
            </a:r>
            <a:r>
              <a:rPr lang="en-US" altLang="zh-CN" sz="2800" b="1"/>
              <a:t>v</a:t>
            </a:r>
            <a:r>
              <a:rPr lang="en-US" altLang="zh-CN" sz="2800" b="1" baseline="-30000"/>
              <a:t>0</a:t>
            </a:r>
            <a:r>
              <a:rPr lang="zh-CN" altLang="en-US" sz="2800" b="1">
                <a:latin typeface="宋体" panose="02010600030101010101" pitchFamily="2" charset="-122"/>
              </a:rPr>
              <a:t>。</a:t>
            </a:r>
            <a:r>
              <a:rPr lang="zh-CN" altLang="en-US" sz="2800" b="1"/>
              <a:t> </a:t>
            </a:r>
          </a:p>
          <a:p>
            <a:pPr>
              <a:spcBef>
                <a:spcPct val="50000"/>
              </a:spcBef>
            </a:pPr>
            <a:r>
              <a:rPr lang="zh-CN" altLang="en-US" sz="2800" b="1"/>
              <a:t>（</a:t>
            </a:r>
            <a:r>
              <a:rPr lang="en-US" altLang="zh-CN" sz="2800" b="1"/>
              <a:t>2</a:t>
            </a:r>
            <a:r>
              <a:rPr lang="zh-CN" altLang="en-US" sz="2800" b="1"/>
              <a:t>）</a:t>
            </a:r>
            <a:r>
              <a:rPr lang="zh-CN" altLang="en-US" sz="2800" b="1">
                <a:latin typeface="宋体" panose="02010600030101010101" pitchFamily="2" charset="-122"/>
              </a:rPr>
              <a:t>依次访问</a:t>
            </a:r>
            <a:r>
              <a:rPr lang="en-US" altLang="zh-CN" sz="2800" b="1"/>
              <a:t>v</a:t>
            </a:r>
            <a:r>
              <a:rPr lang="en-US" altLang="zh-CN" sz="2800" b="1" baseline="-30000"/>
              <a:t>0</a:t>
            </a:r>
            <a:r>
              <a:rPr lang="zh-CN" altLang="en-US" sz="2800" b="1">
                <a:latin typeface="宋体" panose="02010600030101010101" pitchFamily="2" charset="-122"/>
              </a:rPr>
              <a:t>的各个未被访问的邻接点。</a:t>
            </a:r>
            <a:r>
              <a:rPr lang="zh-CN" altLang="en-US" sz="2800" b="1"/>
              <a:t> </a:t>
            </a:r>
          </a:p>
          <a:p>
            <a:pPr>
              <a:lnSpc>
                <a:spcPct val="120000"/>
              </a:lnSpc>
              <a:spcBef>
                <a:spcPct val="50000"/>
              </a:spcBef>
            </a:pPr>
            <a:r>
              <a:rPr lang="zh-CN" altLang="en-US" sz="2800" b="1"/>
              <a:t>（</a:t>
            </a:r>
            <a:r>
              <a:rPr lang="en-US" altLang="zh-CN" sz="2800" b="1"/>
              <a:t>3</a:t>
            </a:r>
            <a:r>
              <a:rPr lang="zh-CN" altLang="en-US" sz="2800" b="1"/>
              <a:t>）</a:t>
            </a:r>
            <a:r>
              <a:rPr lang="zh-CN" altLang="en-US" sz="2800" b="1">
                <a:latin typeface="宋体" panose="02010600030101010101" pitchFamily="2" charset="-122"/>
              </a:rPr>
              <a:t>分别从这些邻接点（端结点）出发，依次访问它们的各个未被访问的邻接点（新的端结点）。</a:t>
            </a:r>
            <a:r>
              <a:rPr lang="zh-CN" altLang="en-US" sz="2800" b="1"/>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99021C13-2B17-4D64-8DC4-FCFD9A4E3224}"/>
              </a:ext>
            </a:extLst>
          </p:cNvPr>
          <p:cNvSpPr txBox="1">
            <a:spLocks noChangeArrowheads="1"/>
          </p:cNvSpPr>
          <p:nvPr/>
        </p:nvSpPr>
        <p:spPr bwMode="auto">
          <a:xfrm>
            <a:off x="2133600" y="1066800"/>
            <a:ext cx="81534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访问时应保证：如果</a:t>
            </a:r>
            <a:r>
              <a:rPr lang="en-US" altLang="zh-CN" sz="2800" b="1"/>
              <a:t>V</a:t>
            </a:r>
            <a:r>
              <a:rPr lang="en-US" altLang="zh-CN" sz="2800" b="1" baseline="-30000"/>
              <a:t>i</a:t>
            </a:r>
            <a:r>
              <a:rPr lang="zh-CN" altLang="en-US" sz="2800" b="1">
                <a:latin typeface="宋体" panose="02010600030101010101" pitchFamily="2" charset="-122"/>
              </a:rPr>
              <a:t>和</a:t>
            </a:r>
            <a:r>
              <a:rPr lang="en-US" altLang="zh-CN" sz="2800" b="1"/>
              <a:t>V</a:t>
            </a:r>
            <a:r>
              <a:rPr lang="en-US" altLang="zh-CN" sz="2800" b="1" baseline="-30000"/>
              <a:t>k</a:t>
            </a:r>
            <a:r>
              <a:rPr lang="zh-CN" altLang="en-US" sz="2800" b="1">
                <a:latin typeface="宋体" panose="02010600030101010101" pitchFamily="2" charset="-122"/>
              </a:rPr>
              <a:t>为当前端结点，且</a:t>
            </a:r>
            <a:r>
              <a:rPr lang="en-US" altLang="zh-CN" sz="2800" b="1"/>
              <a:t>V</a:t>
            </a:r>
            <a:r>
              <a:rPr lang="en-US" altLang="zh-CN" sz="2800" b="1" baseline="-30000"/>
              <a:t>i</a:t>
            </a:r>
            <a:r>
              <a:rPr lang="zh-CN" altLang="en-US" sz="2800" b="1">
                <a:latin typeface="宋体" panose="02010600030101010101" pitchFamily="2" charset="-122"/>
              </a:rPr>
              <a:t>在</a:t>
            </a:r>
            <a:r>
              <a:rPr lang="en-US" altLang="zh-CN" sz="2800" b="1"/>
              <a:t>V</a:t>
            </a:r>
            <a:r>
              <a:rPr lang="en-US" altLang="zh-CN" sz="2800" b="1" baseline="-30000"/>
              <a:t>k</a:t>
            </a:r>
            <a:r>
              <a:rPr lang="zh-CN" altLang="en-US" sz="2800" b="1">
                <a:latin typeface="宋体" panose="02010600030101010101" pitchFamily="2" charset="-122"/>
              </a:rPr>
              <a:t>之前被访问，则</a:t>
            </a:r>
            <a:r>
              <a:rPr lang="en-US" altLang="zh-CN" sz="2800" b="1"/>
              <a:t>V</a:t>
            </a:r>
            <a:r>
              <a:rPr lang="en-US" altLang="zh-CN" sz="2800" b="1" baseline="-30000"/>
              <a:t>i</a:t>
            </a:r>
            <a:r>
              <a:rPr lang="zh-CN" altLang="en-US" sz="2800" b="1">
                <a:latin typeface="宋体" panose="02010600030101010101" pitchFamily="2" charset="-122"/>
              </a:rPr>
              <a:t>的所有未被访问的邻接点应在</a:t>
            </a:r>
            <a:r>
              <a:rPr lang="en-US" altLang="zh-CN" sz="2800" b="1"/>
              <a:t>V</a:t>
            </a:r>
            <a:r>
              <a:rPr lang="en-US" altLang="zh-CN" sz="2800" b="1" baseline="-30000"/>
              <a:t>k</a:t>
            </a:r>
            <a:r>
              <a:rPr lang="zh-CN" altLang="en-US" sz="2800" b="1">
                <a:latin typeface="宋体" panose="02010600030101010101" pitchFamily="2" charset="-122"/>
              </a:rPr>
              <a:t>的所有未被访问的邻接点之前访问。重复（</a:t>
            </a:r>
            <a:r>
              <a:rPr lang="en-US" altLang="zh-CN" sz="2800" b="1"/>
              <a:t>3</a:t>
            </a:r>
            <a:r>
              <a:rPr lang="zh-CN" altLang="en-US" sz="2800" b="1">
                <a:latin typeface="宋体" panose="02010600030101010101" pitchFamily="2" charset="-122"/>
              </a:rPr>
              <a:t>），直到所有端结点均没有未被访问的邻接点为止。</a:t>
            </a:r>
            <a:r>
              <a:rPr lang="zh-CN" altLang="en-US" sz="2800" b="1"/>
              <a:t> </a:t>
            </a:r>
          </a:p>
        </p:txBody>
      </p:sp>
      <p:sp>
        <p:nvSpPr>
          <p:cNvPr id="66563" name="Text Box 3">
            <a:extLst>
              <a:ext uri="{FF2B5EF4-FFF2-40B4-BE49-F238E27FC236}">
                <a16:creationId xmlns:a16="http://schemas.microsoft.com/office/drawing/2014/main" id="{549B0B67-43D2-4714-A378-D94E28930242}"/>
              </a:ext>
            </a:extLst>
          </p:cNvPr>
          <p:cNvSpPr txBox="1">
            <a:spLocks noChangeArrowheads="1"/>
          </p:cNvSpPr>
          <p:nvPr/>
        </p:nvSpPr>
        <p:spPr bwMode="auto">
          <a:xfrm>
            <a:off x="2133600" y="4038600"/>
            <a:ext cx="82296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若此时还有顶点未被访问，则选一个未被访问的顶点作为起始点，重复上述过程，直至所有顶点均被访问过为止。</a:t>
            </a:r>
            <a:r>
              <a:rPr lang="zh-CN" altLang="en-US" sz="2800" b="1"/>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B76C1C0D-38DD-44CB-BA6E-2D9A165036D5}"/>
              </a:ext>
            </a:extLst>
          </p:cNvPr>
          <p:cNvSpPr txBox="1">
            <a:spLocks noChangeArrowheads="1"/>
          </p:cNvSpPr>
          <p:nvPr/>
        </p:nvSpPr>
        <p:spPr bwMode="auto">
          <a:xfrm>
            <a:off x="2057400" y="914401"/>
            <a:ext cx="82296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solidFill>
                  <a:srgbClr val="168E27"/>
                </a:solidFill>
              </a:rPr>
              <a:t>广度优先搜索过程示例见</a:t>
            </a:r>
            <a:r>
              <a:rPr lang="en-US" altLang="zh-CN" sz="2800" b="1">
                <a:solidFill>
                  <a:srgbClr val="168E27"/>
                </a:solidFill>
              </a:rPr>
              <a:t>p169</a:t>
            </a:r>
            <a:r>
              <a:rPr lang="zh-CN" altLang="en-US" sz="2800" b="1">
                <a:solidFill>
                  <a:srgbClr val="168E27"/>
                </a:solidFill>
              </a:rPr>
              <a:t>的图</a:t>
            </a:r>
            <a:r>
              <a:rPr lang="en-US" altLang="zh-CN" sz="2800" b="1">
                <a:solidFill>
                  <a:srgbClr val="168E27"/>
                </a:solidFill>
              </a:rPr>
              <a:t>7.16</a:t>
            </a:r>
            <a:r>
              <a:rPr lang="zh-CN" altLang="en-US" sz="2800" b="1">
                <a:solidFill>
                  <a:srgbClr val="168E27"/>
                </a:solidFill>
              </a:rPr>
              <a:t>所示。</a:t>
            </a:r>
            <a:r>
              <a:rPr lang="zh-CN" altLang="en-US" sz="2800" b="1"/>
              <a:t>其中箭头代表搜索方向，箭头旁边的数字代表搜索顺序，</a:t>
            </a:r>
            <a:r>
              <a:rPr lang="en-US" altLang="zh-CN" sz="2800" b="1"/>
              <a:t>A</a:t>
            </a:r>
            <a:r>
              <a:rPr lang="zh-CN" altLang="en-US" sz="2800" b="1"/>
              <a:t>为起始顶点。</a:t>
            </a:r>
            <a:endParaRPr lang="zh-CN" altLang="en-US" sz="2800" b="1">
              <a:solidFill>
                <a:srgbClr val="168E27"/>
              </a:solidFill>
            </a:endParaRPr>
          </a:p>
        </p:txBody>
      </p:sp>
      <p:grpSp>
        <p:nvGrpSpPr>
          <p:cNvPr id="68649" name="Group 41">
            <a:extLst>
              <a:ext uri="{FF2B5EF4-FFF2-40B4-BE49-F238E27FC236}">
                <a16:creationId xmlns:a16="http://schemas.microsoft.com/office/drawing/2014/main" id="{FED24D31-F47A-4C16-AADC-3C62CDEF9C74}"/>
              </a:ext>
            </a:extLst>
          </p:cNvPr>
          <p:cNvGrpSpPr>
            <a:grpSpLocks/>
          </p:cNvGrpSpPr>
          <p:nvPr/>
        </p:nvGrpSpPr>
        <p:grpSpPr bwMode="auto">
          <a:xfrm>
            <a:off x="4038600" y="2514600"/>
            <a:ext cx="3581400" cy="3048000"/>
            <a:chOff x="1584" y="1728"/>
            <a:chExt cx="2256" cy="1920"/>
          </a:xfrm>
        </p:grpSpPr>
        <p:grpSp>
          <p:nvGrpSpPr>
            <p:cNvPr id="68648" name="Group 40">
              <a:extLst>
                <a:ext uri="{FF2B5EF4-FFF2-40B4-BE49-F238E27FC236}">
                  <a16:creationId xmlns:a16="http://schemas.microsoft.com/office/drawing/2014/main" id="{51CEAE44-039B-4D15-A8CC-3BA064D44CC4}"/>
                </a:ext>
              </a:extLst>
            </p:cNvPr>
            <p:cNvGrpSpPr>
              <a:grpSpLocks/>
            </p:cNvGrpSpPr>
            <p:nvPr/>
          </p:nvGrpSpPr>
          <p:grpSpPr bwMode="auto">
            <a:xfrm>
              <a:off x="1584" y="1824"/>
              <a:ext cx="2256" cy="1824"/>
              <a:chOff x="1536" y="1664"/>
              <a:chExt cx="1901" cy="1342"/>
            </a:xfrm>
          </p:grpSpPr>
          <p:sp>
            <p:nvSpPr>
              <p:cNvPr id="68613" name="Oval 5">
                <a:extLst>
                  <a:ext uri="{FF2B5EF4-FFF2-40B4-BE49-F238E27FC236}">
                    <a16:creationId xmlns:a16="http://schemas.microsoft.com/office/drawing/2014/main" id="{A5ED13CA-558B-4AB8-B410-B2EA3BF33B6A}"/>
                  </a:ext>
                </a:extLst>
              </p:cNvPr>
              <p:cNvSpPr>
                <a:spLocks noChangeArrowheads="1"/>
              </p:cNvSpPr>
              <p:nvPr/>
            </p:nvSpPr>
            <p:spPr bwMode="auto">
              <a:xfrm>
                <a:off x="1621" y="1664"/>
                <a:ext cx="204" cy="19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A</a:t>
                </a:r>
              </a:p>
            </p:txBody>
          </p:sp>
          <p:sp>
            <p:nvSpPr>
              <p:cNvPr id="68614" name="Oval 6">
                <a:extLst>
                  <a:ext uri="{FF2B5EF4-FFF2-40B4-BE49-F238E27FC236}">
                    <a16:creationId xmlns:a16="http://schemas.microsoft.com/office/drawing/2014/main" id="{EBC141BA-4070-4C10-B608-18A36240E65E}"/>
                  </a:ext>
                </a:extLst>
              </p:cNvPr>
              <p:cNvSpPr>
                <a:spLocks noChangeArrowheads="1"/>
              </p:cNvSpPr>
              <p:nvPr/>
            </p:nvSpPr>
            <p:spPr bwMode="auto">
              <a:xfrm>
                <a:off x="2417" y="1664"/>
                <a:ext cx="204" cy="19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D</a:t>
                </a:r>
              </a:p>
            </p:txBody>
          </p:sp>
          <p:sp>
            <p:nvSpPr>
              <p:cNvPr id="68615" name="Oval 7">
                <a:extLst>
                  <a:ext uri="{FF2B5EF4-FFF2-40B4-BE49-F238E27FC236}">
                    <a16:creationId xmlns:a16="http://schemas.microsoft.com/office/drawing/2014/main" id="{741CBBF7-0648-4F20-A083-4AD7289B0C8F}"/>
                  </a:ext>
                </a:extLst>
              </p:cNvPr>
              <p:cNvSpPr>
                <a:spLocks noChangeArrowheads="1"/>
              </p:cNvSpPr>
              <p:nvPr/>
            </p:nvSpPr>
            <p:spPr bwMode="auto">
              <a:xfrm>
                <a:off x="3213" y="1664"/>
                <a:ext cx="204" cy="19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G</a:t>
                </a:r>
              </a:p>
            </p:txBody>
          </p:sp>
          <p:sp>
            <p:nvSpPr>
              <p:cNvPr id="68616" name="Line 8">
                <a:extLst>
                  <a:ext uri="{FF2B5EF4-FFF2-40B4-BE49-F238E27FC236}">
                    <a16:creationId xmlns:a16="http://schemas.microsoft.com/office/drawing/2014/main" id="{9A6FC5CE-BDC3-484C-AC8E-76882F52B875}"/>
                  </a:ext>
                </a:extLst>
              </p:cNvPr>
              <p:cNvSpPr>
                <a:spLocks noChangeShapeType="1"/>
              </p:cNvSpPr>
              <p:nvPr/>
            </p:nvSpPr>
            <p:spPr bwMode="auto">
              <a:xfrm>
                <a:off x="1831" y="1771"/>
                <a:ext cx="57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17" name="Line 9">
                <a:extLst>
                  <a:ext uri="{FF2B5EF4-FFF2-40B4-BE49-F238E27FC236}">
                    <a16:creationId xmlns:a16="http://schemas.microsoft.com/office/drawing/2014/main" id="{C7243BA4-AEE9-48CF-9BCB-F2FACE6F52FA}"/>
                  </a:ext>
                </a:extLst>
              </p:cNvPr>
              <p:cNvSpPr>
                <a:spLocks noChangeShapeType="1"/>
              </p:cNvSpPr>
              <p:nvPr/>
            </p:nvSpPr>
            <p:spPr bwMode="auto">
              <a:xfrm>
                <a:off x="2629" y="1777"/>
                <a:ext cx="57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18" name="Oval 10">
                <a:extLst>
                  <a:ext uri="{FF2B5EF4-FFF2-40B4-BE49-F238E27FC236}">
                    <a16:creationId xmlns:a16="http://schemas.microsoft.com/office/drawing/2014/main" id="{D35C12FC-C7B0-4994-A7F9-E687523F070A}"/>
                  </a:ext>
                </a:extLst>
              </p:cNvPr>
              <p:cNvSpPr>
                <a:spLocks noChangeArrowheads="1"/>
              </p:cNvSpPr>
              <p:nvPr/>
            </p:nvSpPr>
            <p:spPr bwMode="auto">
              <a:xfrm>
                <a:off x="1642" y="2207"/>
                <a:ext cx="204" cy="19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B</a:t>
                </a:r>
              </a:p>
            </p:txBody>
          </p:sp>
          <p:sp>
            <p:nvSpPr>
              <p:cNvPr id="68619" name="Oval 11">
                <a:extLst>
                  <a:ext uri="{FF2B5EF4-FFF2-40B4-BE49-F238E27FC236}">
                    <a16:creationId xmlns:a16="http://schemas.microsoft.com/office/drawing/2014/main" id="{5617DD91-AB8F-4417-9E64-6529107F3FA6}"/>
                  </a:ext>
                </a:extLst>
              </p:cNvPr>
              <p:cNvSpPr>
                <a:spLocks noChangeArrowheads="1"/>
              </p:cNvSpPr>
              <p:nvPr/>
            </p:nvSpPr>
            <p:spPr bwMode="auto">
              <a:xfrm>
                <a:off x="2437" y="2207"/>
                <a:ext cx="204" cy="19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E</a:t>
                </a:r>
              </a:p>
            </p:txBody>
          </p:sp>
          <p:sp>
            <p:nvSpPr>
              <p:cNvPr id="68620" name="Oval 12">
                <a:extLst>
                  <a:ext uri="{FF2B5EF4-FFF2-40B4-BE49-F238E27FC236}">
                    <a16:creationId xmlns:a16="http://schemas.microsoft.com/office/drawing/2014/main" id="{BF1FD6CC-ADAD-4ACE-BAF4-EEF086C2EF6D}"/>
                  </a:ext>
                </a:extLst>
              </p:cNvPr>
              <p:cNvSpPr>
                <a:spLocks noChangeArrowheads="1"/>
              </p:cNvSpPr>
              <p:nvPr/>
            </p:nvSpPr>
            <p:spPr bwMode="auto">
              <a:xfrm>
                <a:off x="3233" y="2207"/>
                <a:ext cx="204" cy="19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H</a:t>
                </a:r>
              </a:p>
            </p:txBody>
          </p:sp>
          <p:sp>
            <p:nvSpPr>
              <p:cNvPr id="68621" name="Line 13">
                <a:extLst>
                  <a:ext uri="{FF2B5EF4-FFF2-40B4-BE49-F238E27FC236}">
                    <a16:creationId xmlns:a16="http://schemas.microsoft.com/office/drawing/2014/main" id="{4C2E3619-2D1B-4858-BCDC-582D91946BD5}"/>
                  </a:ext>
                </a:extLst>
              </p:cNvPr>
              <p:cNvSpPr>
                <a:spLocks noChangeShapeType="1"/>
              </p:cNvSpPr>
              <p:nvPr/>
            </p:nvSpPr>
            <p:spPr bwMode="auto">
              <a:xfrm>
                <a:off x="1852" y="2314"/>
                <a:ext cx="57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22" name="Line 14">
                <a:extLst>
                  <a:ext uri="{FF2B5EF4-FFF2-40B4-BE49-F238E27FC236}">
                    <a16:creationId xmlns:a16="http://schemas.microsoft.com/office/drawing/2014/main" id="{A23A1342-7A39-4915-96D7-EC626CA05B67}"/>
                  </a:ext>
                </a:extLst>
              </p:cNvPr>
              <p:cNvSpPr>
                <a:spLocks noChangeShapeType="1"/>
              </p:cNvSpPr>
              <p:nvPr/>
            </p:nvSpPr>
            <p:spPr bwMode="auto">
              <a:xfrm>
                <a:off x="1732" y="1856"/>
                <a:ext cx="0" cy="39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23" name="Line 15">
                <a:extLst>
                  <a:ext uri="{FF2B5EF4-FFF2-40B4-BE49-F238E27FC236}">
                    <a16:creationId xmlns:a16="http://schemas.microsoft.com/office/drawing/2014/main" id="{3B6C9CA3-4FA3-49DB-B32A-701E7B155C33}"/>
                  </a:ext>
                </a:extLst>
              </p:cNvPr>
              <p:cNvSpPr>
                <a:spLocks noChangeShapeType="1"/>
              </p:cNvSpPr>
              <p:nvPr/>
            </p:nvSpPr>
            <p:spPr bwMode="auto">
              <a:xfrm>
                <a:off x="3335" y="1861"/>
                <a:ext cx="0" cy="3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24" name="Oval 16">
                <a:extLst>
                  <a:ext uri="{FF2B5EF4-FFF2-40B4-BE49-F238E27FC236}">
                    <a16:creationId xmlns:a16="http://schemas.microsoft.com/office/drawing/2014/main" id="{1F3E4BD8-4D2B-4809-B399-084DBA5EECB9}"/>
                  </a:ext>
                </a:extLst>
              </p:cNvPr>
              <p:cNvSpPr>
                <a:spLocks noChangeArrowheads="1"/>
              </p:cNvSpPr>
              <p:nvPr/>
            </p:nvSpPr>
            <p:spPr bwMode="auto">
              <a:xfrm>
                <a:off x="1636" y="2809"/>
                <a:ext cx="204" cy="19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C</a:t>
                </a:r>
              </a:p>
            </p:txBody>
          </p:sp>
          <p:sp>
            <p:nvSpPr>
              <p:cNvPr id="68625" name="Oval 17">
                <a:extLst>
                  <a:ext uri="{FF2B5EF4-FFF2-40B4-BE49-F238E27FC236}">
                    <a16:creationId xmlns:a16="http://schemas.microsoft.com/office/drawing/2014/main" id="{CE75867E-528B-4DD7-8C59-AAD32D0EBF99}"/>
                  </a:ext>
                </a:extLst>
              </p:cNvPr>
              <p:cNvSpPr>
                <a:spLocks noChangeArrowheads="1"/>
              </p:cNvSpPr>
              <p:nvPr/>
            </p:nvSpPr>
            <p:spPr bwMode="auto">
              <a:xfrm>
                <a:off x="2431" y="2809"/>
                <a:ext cx="204" cy="19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F</a:t>
                </a:r>
              </a:p>
            </p:txBody>
          </p:sp>
          <p:sp>
            <p:nvSpPr>
              <p:cNvPr id="68626" name="Oval 18">
                <a:extLst>
                  <a:ext uri="{FF2B5EF4-FFF2-40B4-BE49-F238E27FC236}">
                    <a16:creationId xmlns:a16="http://schemas.microsoft.com/office/drawing/2014/main" id="{63D94603-9696-49A9-9844-63DB926F373C}"/>
                  </a:ext>
                </a:extLst>
              </p:cNvPr>
              <p:cNvSpPr>
                <a:spLocks noChangeArrowheads="1"/>
              </p:cNvSpPr>
              <p:nvPr/>
            </p:nvSpPr>
            <p:spPr bwMode="auto">
              <a:xfrm>
                <a:off x="3227" y="2809"/>
                <a:ext cx="204" cy="19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I</a:t>
                </a:r>
              </a:p>
            </p:txBody>
          </p:sp>
          <p:sp>
            <p:nvSpPr>
              <p:cNvPr id="68627" name="Line 19">
                <a:extLst>
                  <a:ext uri="{FF2B5EF4-FFF2-40B4-BE49-F238E27FC236}">
                    <a16:creationId xmlns:a16="http://schemas.microsoft.com/office/drawing/2014/main" id="{C0D3F30D-5309-4B37-8374-89AA25B53BEE}"/>
                  </a:ext>
                </a:extLst>
              </p:cNvPr>
              <p:cNvSpPr>
                <a:spLocks noChangeShapeType="1"/>
              </p:cNvSpPr>
              <p:nvPr/>
            </p:nvSpPr>
            <p:spPr bwMode="auto">
              <a:xfrm>
                <a:off x="1846" y="2916"/>
                <a:ext cx="57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28" name="Line 20">
                <a:extLst>
                  <a:ext uri="{FF2B5EF4-FFF2-40B4-BE49-F238E27FC236}">
                    <a16:creationId xmlns:a16="http://schemas.microsoft.com/office/drawing/2014/main" id="{6BABC896-924C-4BDF-B4D1-7B0C431675C4}"/>
                  </a:ext>
                </a:extLst>
              </p:cNvPr>
              <p:cNvSpPr>
                <a:spLocks noChangeShapeType="1"/>
              </p:cNvSpPr>
              <p:nvPr/>
            </p:nvSpPr>
            <p:spPr bwMode="auto">
              <a:xfrm>
                <a:off x="1729" y="2404"/>
                <a:ext cx="0" cy="39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29" name="Line 21">
                <a:extLst>
                  <a:ext uri="{FF2B5EF4-FFF2-40B4-BE49-F238E27FC236}">
                    <a16:creationId xmlns:a16="http://schemas.microsoft.com/office/drawing/2014/main" id="{5F0C0619-C0AE-4383-A268-E63E8EBEC1D4}"/>
                  </a:ext>
                </a:extLst>
              </p:cNvPr>
              <p:cNvSpPr>
                <a:spLocks noChangeShapeType="1"/>
              </p:cNvSpPr>
              <p:nvPr/>
            </p:nvSpPr>
            <p:spPr bwMode="auto">
              <a:xfrm>
                <a:off x="3333" y="2409"/>
                <a:ext cx="0" cy="39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30" name="Line 22">
                <a:extLst>
                  <a:ext uri="{FF2B5EF4-FFF2-40B4-BE49-F238E27FC236}">
                    <a16:creationId xmlns:a16="http://schemas.microsoft.com/office/drawing/2014/main" id="{F647FCDF-69E2-4ED3-80C5-FDF1AF610C86}"/>
                  </a:ext>
                </a:extLst>
              </p:cNvPr>
              <p:cNvSpPr>
                <a:spLocks noChangeShapeType="1"/>
              </p:cNvSpPr>
              <p:nvPr/>
            </p:nvSpPr>
            <p:spPr bwMode="auto">
              <a:xfrm flipV="1">
                <a:off x="2641" y="1831"/>
                <a:ext cx="612" cy="45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31" name="Line 23">
                <a:extLst>
                  <a:ext uri="{FF2B5EF4-FFF2-40B4-BE49-F238E27FC236}">
                    <a16:creationId xmlns:a16="http://schemas.microsoft.com/office/drawing/2014/main" id="{273D0F3B-B0B0-4B25-9FE8-E9F7609983C7}"/>
                  </a:ext>
                </a:extLst>
              </p:cNvPr>
              <p:cNvSpPr>
                <a:spLocks noChangeShapeType="1"/>
              </p:cNvSpPr>
              <p:nvPr/>
            </p:nvSpPr>
            <p:spPr bwMode="auto">
              <a:xfrm>
                <a:off x="1802" y="1819"/>
                <a:ext cx="653" cy="45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32" name="Line 24">
                <a:extLst>
                  <a:ext uri="{FF2B5EF4-FFF2-40B4-BE49-F238E27FC236}">
                    <a16:creationId xmlns:a16="http://schemas.microsoft.com/office/drawing/2014/main" id="{86B58245-FCC3-44D7-B3C5-B55E34BC3854}"/>
                  </a:ext>
                </a:extLst>
              </p:cNvPr>
              <p:cNvSpPr>
                <a:spLocks noChangeShapeType="1"/>
              </p:cNvSpPr>
              <p:nvPr/>
            </p:nvSpPr>
            <p:spPr bwMode="auto">
              <a:xfrm>
                <a:off x="1697" y="1897"/>
                <a:ext cx="0" cy="2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33" name="Line 25">
                <a:extLst>
                  <a:ext uri="{FF2B5EF4-FFF2-40B4-BE49-F238E27FC236}">
                    <a16:creationId xmlns:a16="http://schemas.microsoft.com/office/drawing/2014/main" id="{8BABC1A9-0C54-4A9A-A653-1DB8BA2E8B9D}"/>
                  </a:ext>
                </a:extLst>
              </p:cNvPr>
              <p:cNvSpPr>
                <a:spLocks noChangeShapeType="1"/>
              </p:cNvSpPr>
              <p:nvPr/>
            </p:nvSpPr>
            <p:spPr bwMode="auto">
              <a:xfrm>
                <a:off x="1693" y="2511"/>
                <a:ext cx="0" cy="2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34" name="Line 26">
                <a:extLst>
                  <a:ext uri="{FF2B5EF4-FFF2-40B4-BE49-F238E27FC236}">
                    <a16:creationId xmlns:a16="http://schemas.microsoft.com/office/drawing/2014/main" id="{44096055-1192-4B1B-9255-75536E0B6A6B}"/>
                  </a:ext>
                </a:extLst>
              </p:cNvPr>
              <p:cNvSpPr>
                <a:spLocks noChangeShapeType="1"/>
              </p:cNvSpPr>
              <p:nvPr/>
            </p:nvSpPr>
            <p:spPr bwMode="auto">
              <a:xfrm>
                <a:off x="3294" y="1897"/>
                <a:ext cx="0" cy="2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35" name="Line 27">
                <a:extLst>
                  <a:ext uri="{FF2B5EF4-FFF2-40B4-BE49-F238E27FC236}">
                    <a16:creationId xmlns:a16="http://schemas.microsoft.com/office/drawing/2014/main" id="{278EF9C2-61D2-4621-9D10-DB3CA890352D}"/>
                  </a:ext>
                </a:extLst>
              </p:cNvPr>
              <p:cNvSpPr>
                <a:spLocks noChangeShapeType="1"/>
              </p:cNvSpPr>
              <p:nvPr/>
            </p:nvSpPr>
            <p:spPr bwMode="auto">
              <a:xfrm>
                <a:off x="3291" y="2511"/>
                <a:ext cx="0" cy="2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36" name="Line 28">
                <a:extLst>
                  <a:ext uri="{FF2B5EF4-FFF2-40B4-BE49-F238E27FC236}">
                    <a16:creationId xmlns:a16="http://schemas.microsoft.com/office/drawing/2014/main" id="{56F314F6-57DD-41C3-901B-577913880447}"/>
                  </a:ext>
                </a:extLst>
              </p:cNvPr>
              <p:cNvSpPr>
                <a:spLocks noChangeShapeType="1"/>
              </p:cNvSpPr>
              <p:nvPr/>
            </p:nvSpPr>
            <p:spPr bwMode="auto">
              <a:xfrm rot="-5400000">
                <a:off x="2099" y="2716"/>
                <a:ext cx="0" cy="2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37" name="Line 29">
                <a:extLst>
                  <a:ext uri="{FF2B5EF4-FFF2-40B4-BE49-F238E27FC236}">
                    <a16:creationId xmlns:a16="http://schemas.microsoft.com/office/drawing/2014/main" id="{3C614CE3-9123-432A-9EA9-80B6FCA08A8A}"/>
                  </a:ext>
                </a:extLst>
              </p:cNvPr>
              <p:cNvSpPr>
                <a:spLocks noChangeShapeType="1"/>
              </p:cNvSpPr>
              <p:nvPr/>
            </p:nvSpPr>
            <p:spPr bwMode="auto">
              <a:xfrm rot="-7620602">
                <a:off x="2891" y="1904"/>
                <a:ext cx="1" cy="2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38" name="Text Box 30">
                <a:extLst>
                  <a:ext uri="{FF2B5EF4-FFF2-40B4-BE49-F238E27FC236}">
                    <a16:creationId xmlns:a16="http://schemas.microsoft.com/office/drawing/2014/main" id="{C168633D-FB0B-4AA1-8446-82419F35933B}"/>
                  </a:ext>
                </a:extLst>
              </p:cNvPr>
              <p:cNvSpPr txBox="1">
                <a:spLocks noChangeArrowheads="1"/>
              </p:cNvSpPr>
              <p:nvPr/>
            </p:nvSpPr>
            <p:spPr bwMode="auto">
              <a:xfrm>
                <a:off x="1541" y="1895"/>
                <a:ext cx="204"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1</a:t>
                </a:r>
              </a:p>
            </p:txBody>
          </p:sp>
          <p:sp>
            <p:nvSpPr>
              <p:cNvPr id="68639" name="Text Box 31">
                <a:extLst>
                  <a:ext uri="{FF2B5EF4-FFF2-40B4-BE49-F238E27FC236}">
                    <a16:creationId xmlns:a16="http://schemas.microsoft.com/office/drawing/2014/main" id="{0DD33D8D-9E01-4DE5-98B3-E4E851B89093}"/>
                  </a:ext>
                </a:extLst>
              </p:cNvPr>
              <p:cNvSpPr txBox="1">
                <a:spLocks noChangeArrowheads="1"/>
              </p:cNvSpPr>
              <p:nvPr/>
            </p:nvSpPr>
            <p:spPr bwMode="auto">
              <a:xfrm>
                <a:off x="1536" y="2511"/>
                <a:ext cx="204"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4</a:t>
                </a:r>
              </a:p>
            </p:txBody>
          </p:sp>
          <p:sp>
            <p:nvSpPr>
              <p:cNvPr id="68640" name="Text Box 32">
                <a:extLst>
                  <a:ext uri="{FF2B5EF4-FFF2-40B4-BE49-F238E27FC236}">
                    <a16:creationId xmlns:a16="http://schemas.microsoft.com/office/drawing/2014/main" id="{BB2A556F-1E78-4D8B-80D9-BC48AE04EA7C}"/>
                  </a:ext>
                </a:extLst>
              </p:cNvPr>
              <p:cNvSpPr txBox="1">
                <a:spLocks noChangeArrowheads="1"/>
              </p:cNvSpPr>
              <p:nvPr/>
            </p:nvSpPr>
            <p:spPr bwMode="auto">
              <a:xfrm>
                <a:off x="1985" y="2708"/>
                <a:ext cx="204"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6</a:t>
                </a:r>
              </a:p>
            </p:txBody>
          </p:sp>
          <p:sp>
            <p:nvSpPr>
              <p:cNvPr id="68641" name="Text Box 33">
                <a:extLst>
                  <a:ext uri="{FF2B5EF4-FFF2-40B4-BE49-F238E27FC236}">
                    <a16:creationId xmlns:a16="http://schemas.microsoft.com/office/drawing/2014/main" id="{E2FB4FC3-A49F-4003-A0BB-F71BBDD3FB8D}"/>
                  </a:ext>
                </a:extLst>
              </p:cNvPr>
              <p:cNvSpPr txBox="1">
                <a:spLocks noChangeArrowheads="1"/>
              </p:cNvSpPr>
              <p:nvPr/>
            </p:nvSpPr>
            <p:spPr bwMode="auto">
              <a:xfrm>
                <a:off x="2723" y="1897"/>
                <a:ext cx="204"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5</a:t>
                </a:r>
              </a:p>
            </p:txBody>
          </p:sp>
          <p:sp>
            <p:nvSpPr>
              <p:cNvPr id="68642" name="Text Box 34">
                <a:extLst>
                  <a:ext uri="{FF2B5EF4-FFF2-40B4-BE49-F238E27FC236}">
                    <a16:creationId xmlns:a16="http://schemas.microsoft.com/office/drawing/2014/main" id="{FE13D846-2316-473C-B978-C32B025F0F7E}"/>
                  </a:ext>
                </a:extLst>
              </p:cNvPr>
              <p:cNvSpPr txBox="1">
                <a:spLocks noChangeArrowheads="1"/>
              </p:cNvSpPr>
              <p:nvPr/>
            </p:nvSpPr>
            <p:spPr bwMode="auto">
              <a:xfrm>
                <a:off x="3131" y="1897"/>
                <a:ext cx="204"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7</a:t>
                </a:r>
              </a:p>
            </p:txBody>
          </p:sp>
          <p:sp>
            <p:nvSpPr>
              <p:cNvPr id="68643" name="Text Box 35">
                <a:extLst>
                  <a:ext uri="{FF2B5EF4-FFF2-40B4-BE49-F238E27FC236}">
                    <a16:creationId xmlns:a16="http://schemas.microsoft.com/office/drawing/2014/main" id="{3679BA8C-F34C-49FB-ADF3-4224683AC4E3}"/>
                  </a:ext>
                </a:extLst>
              </p:cNvPr>
              <p:cNvSpPr txBox="1">
                <a:spLocks noChangeArrowheads="1"/>
              </p:cNvSpPr>
              <p:nvPr/>
            </p:nvSpPr>
            <p:spPr bwMode="auto">
              <a:xfrm>
                <a:off x="3131" y="2553"/>
                <a:ext cx="204"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8</a:t>
                </a:r>
              </a:p>
            </p:txBody>
          </p:sp>
          <p:sp>
            <p:nvSpPr>
              <p:cNvPr id="68644" name="Text Box 36">
                <a:extLst>
                  <a:ext uri="{FF2B5EF4-FFF2-40B4-BE49-F238E27FC236}">
                    <a16:creationId xmlns:a16="http://schemas.microsoft.com/office/drawing/2014/main" id="{6E7818D9-6AB6-4316-BBA0-402A618920EF}"/>
                  </a:ext>
                </a:extLst>
              </p:cNvPr>
              <p:cNvSpPr txBox="1">
                <a:spLocks noChangeArrowheads="1"/>
              </p:cNvSpPr>
              <p:nvPr/>
            </p:nvSpPr>
            <p:spPr bwMode="auto">
              <a:xfrm>
                <a:off x="1896" y="1973"/>
                <a:ext cx="204"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2</a:t>
                </a:r>
              </a:p>
            </p:txBody>
          </p:sp>
          <p:sp>
            <p:nvSpPr>
              <p:cNvPr id="68645" name="Line 37">
                <a:extLst>
                  <a:ext uri="{FF2B5EF4-FFF2-40B4-BE49-F238E27FC236}">
                    <a16:creationId xmlns:a16="http://schemas.microsoft.com/office/drawing/2014/main" id="{FC79EB7C-71BE-4142-9A23-5D32D96ADBAD}"/>
                  </a:ext>
                </a:extLst>
              </p:cNvPr>
              <p:cNvSpPr>
                <a:spLocks noChangeShapeType="1"/>
              </p:cNvSpPr>
              <p:nvPr/>
            </p:nvSpPr>
            <p:spPr bwMode="auto">
              <a:xfrm rot="-3312676">
                <a:off x="2026" y="1905"/>
                <a:ext cx="1" cy="2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46" name="Line 38">
                <a:extLst>
                  <a:ext uri="{FF2B5EF4-FFF2-40B4-BE49-F238E27FC236}">
                    <a16:creationId xmlns:a16="http://schemas.microsoft.com/office/drawing/2014/main" id="{3B431678-4638-4C41-AF8A-37E70C182C0D}"/>
                  </a:ext>
                </a:extLst>
              </p:cNvPr>
              <p:cNvSpPr>
                <a:spLocks noChangeShapeType="1"/>
              </p:cNvSpPr>
              <p:nvPr/>
            </p:nvSpPr>
            <p:spPr bwMode="auto">
              <a:xfrm rot="-5400000">
                <a:off x="2098" y="1593"/>
                <a:ext cx="1" cy="2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8647" name="Text Box 39">
              <a:extLst>
                <a:ext uri="{FF2B5EF4-FFF2-40B4-BE49-F238E27FC236}">
                  <a16:creationId xmlns:a16="http://schemas.microsoft.com/office/drawing/2014/main" id="{3EF58273-079F-47BE-A335-2907D8EC598A}"/>
                </a:ext>
              </a:extLst>
            </p:cNvPr>
            <p:cNvSpPr txBox="1">
              <a:spLocks noChangeArrowheads="1"/>
            </p:cNvSpPr>
            <p:nvPr/>
          </p:nvSpPr>
          <p:spPr bwMode="auto">
            <a:xfrm>
              <a:off x="2112" y="1728"/>
              <a:ext cx="204"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3</a:t>
              </a:r>
            </a:p>
          </p:txBody>
        </p:sp>
      </p:grpSp>
      <p:sp>
        <p:nvSpPr>
          <p:cNvPr id="68650" name="Text Box 42">
            <a:extLst>
              <a:ext uri="{FF2B5EF4-FFF2-40B4-BE49-F238E27FC236}">
                <a16:creationId xmlns:a16="http://schemas.microsoft.com/office/drawing/2014/main" id="{AAC0A269-28A7-4404-852B-EF11AC6B033D}"/>
              </a:ext>
            </a:extLst>
          </p:cNvPr>
          <p:cNvSpPr txBox="1">
            <a:spLocks noChangeArrowheads="1"/>
          </p:cNvSpPr>
          <p:nvPr/>
        </p:nvSpPr>
        <p:spPr bwMode="auto">
          <a:xfrm>
            <a:off x="2209800" y="58674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168E27"/>
                </a:solidFill>
              </a:rPr>
              <a:t>访问序列为：</a:t>
            </a:r>
            <a:r>
              <a:rPr lang="en-US" altLang="zh-CN" sz="2800" b="1">
                <a:solidFill>
                  <a:srgbClr val="168E27"/>
                </a:solidFill>
              </a:rPr>
              <a:t>A</a:t>
            </a:r>
            <a:r>
              <a:rPr lang="zh-CN" altLang="en-US" sz="2800" b="1">
                <a:solidFill>
                  <a:srgbClr val="168E27"/>
                </a:solidFill>
              </a:rPr>
              <a:t>、</a:t>
            </a:r>
            <a:r>
              <a:rPr lang="en-US" altLang="zh-CN" sz="2800" b="1">
                <a:solidFill>
                  <a:srgbClr val="168E27"/>
                </a:solidFill>
              </a:rPr>
              <a:t>B</a:t>
            </a:r>
            <a:r>
              <a:rPr lang="zh-CN" altLang="en-US" sz="2800" b="1">
                <a:solidFill>
                  <a:srgbClr val="168E27"/>
                </a:solidFill>
              </a:rPr>
              <a:t>、</a:t>
            </a:r>
            <a:r>
              <a:rPr lang="en-US" altLang="zh-CN" sz="2800" b="1">
                <a:solidFill>
                  <a:srgbClr val="168E27"/>
                </a:solidFill>
              </a:rPr>
              <a:t>E</a:t>
            </a:r>
            <a:r>
              <a:rPr lang="zh-CN" altLang="en-US" sz="2800" b="1">
                <a:solidFill>
                  <a:srgbClr val="168E27"/>
                </a:solidFill>
              </a:rPr>
              <a:t>、</a:t>
            </a:r>
            <a:r>
              <a:rPr lang="en-US" altLang="zh-CN" sz="2800" b="1">
                <a:solidFill>
                  <a:srgbClr val="168E27"/>
                </a:solidFill>
              </a:rPr>
              <a:t>D</a:t>
            </a:r>
            <a:r>
              <a:rPr lang="zh-CN" altLang="en-US" sz="2800" b="1">
                <a:solidFill>
                  <a:srgbClr val="168E27"/>
                </a:solidFill>
              </a:rPr>
              <a:t>、</a:t>
            </a:r>
            <a:r>
              <a:rPr lang="en-US" altLang="zh-CN" sz="2800" b="1">
                <a:solidFill>
                  <a:srgbClr val="168E27"/>
                </a:solidFill>
              </a:rPr>
              <a:t>C</a:t>
            </a:r>
            <a:r>
              <a:rPr lang="zh-CN" altLang="en-US" sz="2800" b="1">
                <a:solidFill>
                  <a:srgbClr val="168E27"/>
                </a:solidFill>
              </a:rPr>
              <a:t>、</a:t>
            </a:r>
            <a:r>
              <a:rPr lang="en-US" altLang="zh-CN" sz="2800" b="1">
                <a:solidFill>
                  <a:srgbClr val="168E27"/>
                </a:solidFill>
              </a:rPr>
              <a:t>G</a:t>
            </a:r>
            <a:r>
              <a:rPr lang="zh-CN" altLang="en-US" sz="2800" b="1">
                <a:solidFill>
                  <a:srgbClr val="168E27"/>
                </a:solidFill>
              </a:rPr>
              <a:t>、</a:t>
            </a:r>
            <a:r>
              <a:rPr lang="en-US" altLang="zh-CN" sz="2800" b="1">
                <a:solidFill>
                  <a:srgbClr val="168E27"/>
                </a:solidFill>
              </a:rPr>
              <a:t>F</a:t>
            </a:r>
            <a:r>
              <a:rPr lang="zh-CN" altLang="en-US" sz="2800" b="1">
                <a:solidFill>
                  <a:srgbClr val="168E27"/>
                </a:solidFill>
              </a:rPr>
              <a:t>、</a:t>
            </a:r>
            <a:r>
              <a:rPr lang="en-US" altLang="zh-CN" sz="2800" b="1">
                <a:solidFill>
                  <a:srgbClr val="168E27"/>
                </a:solidFill>
              </a:rPr>
              <a:t>H</a:t>
            </a:r>
            <a:r>
              <a:rPr lang="zh-CN" altLang="en-US" sz="2800" b="1">
                <a:solidFill>
                  <a:srgbClr val="168E27"/>
                </a:solidFill>
              </a:rPr>
              <a:t>、</a:t>
            </a:r>
            <a:r>
              <a:rPr lang="en-US" altLang="zh-CN" sz="2800" b="1">
                <a:solidFill>
                  <a:srgbClr val="168E27"/>
                </a:solidFill>
              </a:rPr>
              <a:t>I</a:t>
            </a:r>
            <a:r>
              <a:rPr lang="zh-CN" altLang="en-US" sz="2800" b="1"/>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844E80FE-31E6-4B8D-9251-56CFD261848D}"/>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广度优先搜索连通子图的算法如下：</a:t>
            </a:r>
          </a:p>
        </p:txBody>
      </p:sp>
      <p:sp>
        <p:nvSpPr>
          <p:cNvPr id="69635" name="Text Box 3">
            <a:extLst>
              <a:ext uri="{FF2B5EF4-FFF2-40B4-BE49-F238E27FC236}">
                <a16:creationId xmlns:a16="http://schemas.microsoft.com/office/drawing/2014/main" id="{BB1D8105-DFF0-4B8E-B501-267AF98F93E3}"/>
              </a:ext>
            </a:extLst>
          </p:cNvPr>
          <p:cNvSpPr txBox="1">
            <a:spLocks noChangeArrowheads="1"/>
          </p:cNvSpPr>
          <p:nvPr/>
        </p:nvSpPr>
        <p:spPr bwMode="auto">
          <a:xfrm>
            <a:off x="2057400" y="1600201"/>
            <a:ext cx="83820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solidFill>
                  <a:srgbClr val="000000"/>
                </a:solidFill>
              </a:rPr>
              <a:t>void  BreadthFirstSearch(Graph g,  int v0) </a:t>
            </a:r>
          </a:p>
          <a:p>
            <a:pPr algn="just">
              <a:spcBef>
                <a:spcPct val="50000"/>
              </a:spcBef>
            </a:pPr>
            <a:r>
              <a:rPr lang="en-US" altLang="zh-CN" b="1">
                <a:solidFill>
                  <a:srgbClr val="000000"/>
                </a:solidFill>
              </a:rPr>
              <a:t> /*</a:t>
            </a:r>
            <a:r>
              <a:rPr lang="zh-CN" altLang="en-US" b="1">
                <a:solidFill>
                  <a:srgbClr val="000000"/>
                </a:solidFill>
              </a:rPr>
              <a:t>广度优先搜索图</a:t>
            </a:r>
            <a:r>
              <a:rPr lang="en-US" altLang="zh-CN" b="1">
                <a:solidFill>
                  <a:srgbClr val="000000"/>
                </a:solidFill>
              </a:rPr>
              <a:t>g</a:t>
            </a:r>
            <a:r>
              <a:rPr lang="zh-CN" altLang="en-US" b="1">
                <a:solidFill>
                  <a:srgbClr val="000000"/>
                </a:solidFill>
              </a:rPr>
              <a:t>中</a:t>
            </a:r>
            <a:r>
              <a:rPr lang="en-US" altLang="zh-CN" b="1">
                <a:solidFill>
                  <a:srgbClr val="000000"/>
                </a:solidFill>
              </a:rPr>
              <a:t>v0</a:t>
            </a:r>
            <a:r>
              <a:rPr lang="zh-CN" altLang="en-US" b="1">
                <a:solidFill>
                  <a:srgbClr val="000000"/>
                </a:solidFill>
              </a:rPr>
              <a:t>所在的连通子图*</a:t>
            </a:r>
            <a:r>
              <a:rPr lang="en-US" altLang="zh-CN" b="1">
                <a:solidFill>
                  <a:srgbClr val="000000"/>
                </a:solidFill>
              </a:rPr>
              <a:t>/</a:t>
            </a:r>
            <a:endParaRPr lang="en-US" altLang="zh-CN" b="1"/>
          </a:p>
          <a:p>
            <a:pPr algn="just">
              <a:spcBef>
                <a:spcPct val="50000"/>
              </a:spcBef>
            </a:pPr>
            <a:r>
              <a:rPr lang="en-US" altLang="zh-CN" b="1">
                <a:solidFill>
                  <a:srgbClr val="000000"/>
                </a:solidFill>
              </a:rPr>
              <a:t>{</a:t>
            </a:r>
            <a:endParaRPr lang="en-US" altLang="zh-CN" b="1"/>
          </a:p>
          <a:p>
            <a:pPr algn="just">
              <a:spcBef>
                <a:spcPct val="50000"/>
              </a:spcBef>
            </a:pPr>
            <a:r>
              <a:rPr lang="en-US" altLang="zh-CN" b="1">
                <a:solidFill>
                  <a:srgbClr val="000000"/>
                </a:solidFill>
              </a:rPr>
              <a:t>visit(v0); visited[v0]=True;</a:t>
            </a:r>
            <a:endParaRPr lang="en-US" altLang="zh-CN" b="1"/>
          </a:p>
          <a:p>
            <a:pPr algn="just">
              <a:spcBef>
                <a:spcPct val="50000"/>
              </a:spcBef>
            </a:pPr>
            <a:r>
              <a:rPr lang="en-US" altLang="zh-CN" b="1">
                <a:solidFill>
                  <a:srgbClr val="000000"/>
                </a:solidFill>
              </a:rPr>
              <a:t>InitQueue(&amp;Q);  /*</a:t>
            </a:r>
            <a:r>
              <a:rPr lang="zh-CN" altLang="en-US" b="1">
                <a:solidFill>
                  <a:srgbClr val="000000"/>
                </a:solidFill>
              </a:rPr>
              <a:t>初始化空队*</a:t>
            </a:r>
            <a:r>
              <a:rPr lang="en-US" altLang="zh-CN" b="1">
                <a:solidFill>
                  <a:srgbClr val="000000"/>
                </a:solidFill>
              </a:rPr>
              <a:t>/</a:t>
            </a:r>
            <a:r>
              <a:rPr lang="en-US" altLang="zh-CN" b="1"/>
              <a:t> </a:t>
            </a:r>
          </a:p>
          <a:p>
            <a:pPr algn="just">
              <a:spcBef>
                <a:spcPct val="50000"/>
              </a:spcBef>
            </a:pPr>
            <a:r>
              <a:rPr lang="en-US" altLang="zh-CN" b="1">
                <a:solidFill>
                  <a:srgbClr val="000000"/>
                </a:solidFill>
              </a:rPr>
              <a:t>EnterQueue(&amp;Q,v0)</a:t>
            </a:r>
            <a:r>
              <a:rPr lang="zh-CN" altLang="en-US" b="1">
                <a:solidFill>
                  <a:srgbClr val="000000"/>
                </a:solidFill>
              </a:rPr>
              <a:t>；</a:t>
            </a:r>
            <a:r>
              <a:rPr lang="en-US" altLang="zh-CN" b="1">
                <a:solidFill>
                  <a:srgbClr val="000000"/>
                </a:solidFill>
              </a:rPr>
              <a:t>/* v0</a:t>
            </a:r>
            <a:r>
              <a:rPr lang="zh-CN" altLang="en-US" b="1">
                <a:solidFill>
                  <a:srgbClr val="000000"/>
                </a:solidFill>
              </a:rPr>
              <a:t>进队*</a:t>
            </a:r>
            <a:r>
              <a:rPr lang="en-US" altLang="zh-CN" b="1">
                <a:solidFill>
                  <a:srgbClr val="000000"/>
                </a:solidFill>
              </a:rPr>
              <a:t>/</a:t>
            </a:r>
            <a:endParaRPr lang="en-US" altLang="zh-CN" b="1"/>
          </a:p>
          <a:p>
            <a:pPr algn="just">
              <a:spcBef>
                <a:spcPct val="50000"/>
              </a:spcBef>
            </a:pPr>
            <a:r>
              <a:rPr lang="en-US" altLang="zh-CN" b="1">
                <a:solidFill>
                  <a:srgbClr val="000000"/>
                </a:solidFill>
              </a:rPr>
              <a:t>while ( ! Empty(Q))</a:t>
            </a:r>
            <a:endParaRPr lang="en-US" altLang="zh-CN" b="1"/>
          </a:p>
          <a:p>
            <a:pPr algn="just">
              <a:spcBef>
                <a:spcPct val="50000"/>
              </a:spcBef>
            </a:pPr>
            <a:r>
              <a:rPr lang="en-US" altLang="zh-CN" b="1">
                <a:solidFill>
                  <a:srgbClr val="000000"/>
                </a:solidFill>
              </a:rPr>
              <a:t>  { DeleteQueue(&amp;Q, &amp;v);  /*</a:t>
            </a:r>
            <a:r>
              <a:rPr lang="zh-CN" altLang="en-US" b="1">
                <a:solidFill>
                  <a:srgbClr val="000000"/>
                </a:solidFill>
              </a:rPr>
              <a:t>队头元素出队*</a:t>
            </a:r>
            <a:r>
              <a:rPr lang="en-US" altLang="zh-CN" b="1">
                <a:solidFill>
                  <a:srgbClr val="000000"/>
                </a:solidFill>
              </a:rPr>
              <a:t>/</a:t>
            </a:r>
            <a:endParaRPr lang="en-US" altLang="zh-CN" b="1"/>
          </a:p>
          <a:p>
            <a:pPr algn="just">
              <a:spcBef>
                <a:spcPct val="50000"/>
              </a:spcBef>
            </a:pPr>
            <a:r>
              <a:rPr lang="en-US" altLang="zh-CN" b="1">
                <a:solidFill>
                  <a:srgbClr val="000000"/>
                </a:solidFill>
              </a:rPr>
              <a:t>w=FirstAdj(g,v);  /*</a:t>
            </a:r>
            <a:r>
              <a:rPr lang="zh-CN" altLang="en-US" b="1">
                <a:solidFill>
                  <a:srgbClr val="000000"/>
                </a:solidFill>
              </a:rPr>
              <a:t>求</a:t>
            </a:r>
            <a:r>
              <a:rPr lang="en-US" altLang="zh-CN" b="1">
                <a:solidFill>
                  <a:srgbClr val="000000"/>
                </a:solidFill>
              </a:rPr>
              <a:t>v</a:t>
            </a:r>
            <a:r>
              <a:rPr lang="zh-CN" altLang="en-US" b="1">
                <a:solidFill>
                  <a:srgbClr val="000000"/>
                </a:solidFill>
              </a:rPr>
              <a:t>的第一个邻接点*</a:t>
            </a:r>
            <a:r>
              <a:rPr lang="en-US" altLang="zh-CN" b="1">
                <a:solidFill>
                  <a:srgbClr val="000000"/>
                </a:solidFill>
              </a:rPr>
              <a:t>/</a:t>
            </a:r>
            <a:endParaRPr lang="en-US" altLang="zh-CN"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a:extLst>
              <a:ext uri="{FF2B5EF4-FFF2-40B4-BE49-F238E27FC236}">
                <a16:creationId xmlns:a16="http://schemas.microsoft.com/office/drawing/2014/main" id="{FEBDBA39-F459-4300-B466-8A0B3362F12C}"/>
              </a:ext>
            </a:extLst>
          </p:cNvPr>
          <p:cNvSpPr txBox="1">
            <a:spLocks noChangeArrowheads="1"/>
          </p:cNvSpPr>
          <p:nvPr/>
        </p:nvSpPr>
        <p:spPr bwMode="auto">
          <a:xfrm>
            <a:off x="2209800" y="1066801"/>
            <a:ext cx="80010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solidFill>
                  <a:srgbClr val="000000"/>
                </a:solidFill>
              </a:rPr>
              <a:t>while (w!=</a:t>
            </a:r>
            <a:r>
              <a:rPr lang="en-US" altLang="zh-CN" b="1">
                <a:solidFill>
                  <a:srgbClr val="000000"/>
                </a:solidFill>
                <a:latin typeface="宋体" panose="02010600030101010101" pitchFamily="2" charset="-122"/>
              </a:rPr>
              <a:t>-1 )</a:t>
            </a:r>
            <a:endParaRPr lang="en-US" altLang="zh-CN" b="1"/>
          </a:p>
          <a:p>
            <a:pPr algn="just">
              <a:spcBef>
                <a:spcPct val="50000"/>
              </a:spcBef>
            </a:pPr>
            <a:r>
              <a:rPr lang="en-US" altLang="zh-CN" b="1">
                <a:solidFill>
                  <a:srgbClr val="000000"/>
                </a:solidFill>
                <a:latin typeface="宋体" panose="02010600030101010101" pitchFamily="2" charset="-122"/>
              </a:rPr>
              <a:t>   {	if (!visited(</a:t>
            </a:r>
            <a:r>
              <a:rPr lang="en-US" altLang="zh-CN" b="1">
                <a:solidFill>
                  <a:srgbClr val="000000"/>
                </a:solidFill>
              </a:rPr>
              <a:t>w</a:t>
            </a:r>
            <a:r>
              <a:rPr lang="en-US" altLang="zh-CN" b="1">
                <a:solidFill>
                  <a:srgbClr val="000000"/>
                </a:solidFill>
                <a:latin typeface="宋体" panose="02010600030101010101" pitchFamily="2" charset="-122"/>
              </a:rPr>
              <a:t>))</a:t>
            </a:r>
            <a:endParaRPr lang="en-US" altLang="zh-CN" b="1"/>
          </a:p>
          <a:p>
            <a:pPr algn="just">
              <a:spcBef>
                <a:spcPct val="50000"/>
              </a:spcBef>
            </a:pPr>
            <a:r>
              <a:rPr lang="en-US" altLang="zh-CN" b="1">
                <a:solidFill>
                  <a:srgbClr val="000000"/>
                </a:solidFill>
                <a:latin typeface="宋体" panose="02010600030101010101" pitchFamily="2" charset="-122"/>
              </a:rPr>
              <a:t>   { visit(</a:t>
            </a:r>
            <a:r>
              <a:rPr lang="en-US" altLang="zh-CN" b="1">
                <a:solidFill>
                  <a:srgbClr val="000000"/>
                </a:solidFill>
              </a:rPr>
              <a:t>w</a:t>
            </a:r>
            <a:r>
              <a:rPr lang="en-US" altLang="zh-CN" b="1">
                <a:solidFill>
                  <a:srgbClr val="000000"/>
                </a:solidFill>
                <a:latin typeface="宋体" panose="02010600030101010101" pitchFamily="2" charset="-122"/>
              </a:rPr>
              <a:t>); visited[</a:t>
            </a:r>
            <a:r>
              <a:rPr lang="en-US" altLang="zh-CN" b="1">
                <a:solidFill>
                  <a:srgbClr val="000000"/>
                </a:solidFill>
              </a:rPr>
              <a:t>w</a:t>
            </a:r>
            <a:r>
              <a:rPr lang="en-US" altLang="zh-CN" b="1">
                <a:solidFill>
                  <a:srgbClr val="000000"/>
                </a:solidFill>
                <a:latin typeface="宋体" panose="02010600030101010101" pitchFamily="2" charset="-122"/>
              </a:rPr>
              <a:t>]=True;</a:t>
            </a:r>
            <a:endParaRPr lang="en-US" altLang="zh-CN" b="1"/>
          </a:p>
          <a:p>
            <a:pPr algn="just">
              <a:spcBef>
                <a:spcPct val="50000"/>
              </a:spcBef>
            </a:pPr>
            <a:r>
              <a:rPr lang="en-US" altLang="zh-CN" b="1">
                <a:solidFill>
                  <a:srgbClr val="000000"/>
                </a:solidFill>
                <a:latin typeface="宋体" panose="02010600030101010101" pitchFamily="2" charset="-122"/>
              </a:rPr>
              <a:t>        EnterQueue(&amp;</a:t>
            </a:r>
            <a:r>
              <a:rPr lang="en-US" altLang="zh-CN" b="1">
                <a:solidFill>
                  <a:srgbClr val="000000"/>
                </a:solidFill>
              </a:rPr>
              <a:t>Q</a:t>
            </a:r>
            <a:r>
              <a:rPr lang="en-US" altLang="zh-CN" b="1">
                <a:solidFill>
                  <a:srgbClr val="000000"/>
                </a:solidFill>
                <a:latin typeface="宋体" panose="02010600030101010101" pitchFamily="2" charset="-122"/>
              </a:rPr>
              <a:t>,</a:t>
            </a:r>
            <a:r>
              <a:rPr lang="en-US" altLang="zh-CN" b="1">
                <a:solidFill>
                  <a:srgbClr val="000000"/>
                </a:solidFill>
              </a:rPr>
              <a:t> w</a:t>
            </a:r>
            <a:r>
              <a:rPr lang="en-US" altLang="zh-CN" b="1">
                <a:solidFill>
                  <a:srgbClr val="000000"/>
                </a:solidFill>
                <a:latin typeface="宋体" panose="02010600030101010101" pitchFamily="2" charset="-122"/>
              </a:rPr>
              <a:t>);</a:t>
            </a:r>
            <a:endParaRPr lang="en-US" altLang="zh-CN" b="1"/>
          </a:p>
          <a:p>
            <a:pPr algn="just">
              <a:spcBef>
                <a:spcPct val="50000"/>
              </a:spcBef>
            </a:pPr>
            <a:r>
              <a:rPr lang="en-US" altLang="zh-CN" b="1">
                <a:solidFill>
                  <a:srgbClr val="000000"/>
                </a:solidFill>
                <a:latin typeface="宋体" panose="02010600030101010101" pitchFamily="2" charset="-122"/>
              </a:rPr>
              <a:t>      }</a:t>
            </a:r>
            <a:endParaRPr lang="en-US" altLang="zh-CN" b="1"/>
          </a:p>
          <a:p>
            <a:pPr algn="just">
              <a:spcBef>
                <a:spcPct val="50000"/>
              </a:spcBef>
            </a:pPr>
            <a:r>
              <a:rPr lang="en-US" altLang="zh-CN" b="1">
                <a:solidFill>
                  <a:srgbClr val="000000"/>
                </a:solidFill>
                <a:latin typeface="宋体" panose="02010600030101010101" pitchFamily="2" charset="-122"/>
              </a:rPr>
              <a:t> </a:t>
            </a:r>
            <a:r>
              <a:rPr lang="en-US" altLang="zh-CN" b="1">
                <a:solidFill>
                  <a:srgbClr val="000000"/>
                </a:solidFill>
              </a:rPr>
              <a:t>w</a:t>
            </a:r>
            <a:r>
              <a:rPr lang="en-US" altLang="zh-CN" b="1">
                <a:solidFill>
                  <a:srgbClr val="000000"/>
                </a:solidFill>
                <a:latin typeface="宋体" panose="02010600030101010101" pitchFamily="2" charset="-122"/>
              </a:rPr>
              <a:t>=NextAdj(g,</a:t>
            </a:r>
            <a:r>
              <a:rPr lang="en-US" altLang="zh-CN" b="1">
                <a:solidFill>
                  <a:srgbClr val="000000"/>
                </a:solidFill>
              </a:rPr>
              <a:t> v</a:t>
            </a:r>
            <a:r>
              <a:rPr lang="en-US" altLang="zh-CN" b="1">
                <a:solidFill>
                  <a:srgbClr val="000000"/>
                </a:solidFill>
                <a:latin typeface="宋体" panose="02010600030101010101" pitchFamily="2" charset="-122"/>
              </a:rPr>
              <a:t>,</a:t>
            </a:r>
            <a:r>
              <a:rPr lang="en-US" altLang="zh-CN" b="1">
                <a:solidFill>
                  <a:srgbClr val="000000"/>
                </a:solidFill>
              </a:rPr>
              <a:t> w);  /*</a:t>
            </a:r>
            <a:r>
              <a:rPr lang="zh-CN" altLang="en-US" b="1">
                <a:solidFill>
                  <a:srgbClr val="000000"/>
                </a:solidFill>
              </a:rPr>
              <a:t>求</a:t>
            </a:r>
            <a:r>
              <a:rPr lang="en-US" altLang="zh-CN" b="1">
                <a:solidFill>
                  <a:srgbClr val="000000"/>
                </a:solidFill>
              </a:rPr>
              <a:t>v</a:t>
            </a:r>
            <a:r>
              <a:rPr lang="zh-CN" altLang="en-US" b="1">
                <a:solidFill>
                  <a:srgbClr val="000000"/>
                </a:solidFill>
              </a:rPr>
              <a:t>相对于</a:t>
            </a:r>
            <a:r>
              <a:rPr lang="en-US" altLang="zh-CN" b="1">
                <a:solidFill>
                  <a:srgbClr val="000000"/>
                </a:solidFill>
              </a:rPr>
              <a:t>w</a:t>
            </a:r>
            <a:r>
              <a:rPr lang="zh-CN" altLang="en-US" b="1">
                <a:solidFill>
                  <a:srgbClr val="000000"/>
                </a:solidFill>
              </a:rPr>
              <a:t>的下一个邻接点*</a:t>
            </a:r>
            <a:r>
              <a:rPr lang="en-US" altLang="zh-CN" b="1">
                <a:solidFill>
                  <a:srgbClr val="000000"/>
                </a:solidFill>
              </a:rPr>
              <a:t>/</a:t>
            </a:r>
            <a:endParaRPr lang="en-US" altLang="zh-CN" b="1"/>
          </a:p>
          <a:p>
            <a:pPr algn="just">
              <a:spcBef>
                <a:spcPct val="50000"/>
              </a:spcBef>
            </a:pPr>
            <a:r>
              <a:rPr lang="en-US" altLang="zh-CN" b="1">
                <a:solidFill>
                  <a:srgbClr val="000000"/>
                </a:solidFill>
              </a:rPr>
              <a:t>  }</a:t>
            </a:r>
            <a:endParaRPr lang="en-US" altLang="zh-CN" b="1"/>
          </a:p>
          <a:p>
            <a:pPr algn="just">
              <a:spcBef>
                <a:spcPct val="50000"/>
              </a:spcBef>
            </a:pPr>
            <a:r>
              <a:rPr lang="en-US" altLang="zh-CN" b="1">
                <a:solidFill>
                  <a:srgbClr val="000000"/>
                </a:solidFill>
              </a:rPr>
              <a:t>      }</a:t>
            </a:r>
            <a:endParaRPr lang="en-US" altLang="zh-CN" b="1"/>
          </a:p>
          <a:p>
            <a:pPr>
              <a:spcBef>
                <a:spcPct val="50000"/>
              </a:spcBef>
            </a:pPr>
            <a:r>
              <a:rPr lang="en-US" altLang="zh-CN" b="1">
                <a:solidFill>
                  <a:srgbClr val="000000"/>
                </a:solidFill>
              </a:rPr>
              <a:t>  }</a:t>
            </a:r>
            <a:r>
              <a:rPr lang="en-US" altLang="zh-CN" b="1"/>
              <a:t> </a:t>
            </a:r>
          </a:p>
        </p:txBody>
      </p:sp>
      <p:sp>
        <p:nvSpPr>
          <p:cNvPr id="70660" name="AutoShape 4">
            <a:hlinkClick r:id="" action="ppaction://hlinkshowjump?jump=firstslide" highlightClick="1"/>
            <a:extLst>
              <a:ext uri="{FF2B5EF4-FFF2-40B4-BE49-F238E27FC236}">
                <a16:creationId xmlns:a16="http://schemas.microsoft.com/office/drawing/2014/main" id="{EFAFCA9F-64AF-4E37-B74A-A97ED41E60CE}"/>
              </a:ext>
            </a:extLst>
          </p:cNvPr>
          <p:cNvSpPr>
            <a:spLocks noChangeArrowheads="1"/>
          </p:cNvSpPr>
          <p:nvPr/>
        </p:nvSpPr>
        <p:spPr bwMode="auto">
          <a:xfrm>
            <a:off x="8401051" y="5589588"/>
            <a:ext cx="1439863"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返回本章目录</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2F63C4AC-151D-409F-B81C-54705CD6070C}"/>
              </a:ext>
            </a:extLst>
          </p:cNvPr>
          <p:cNvSpPr>
            <a:spLocks noGrp="1" noChangeArrowheads="1"/>
          </p:cNvSpPr>
          <p:nvPr>
            <p:ph type="title"/>
          </p:nvPr>
        </p:nvSpPr>
        <p:spPr/>
        <p:txBody>
          <a:bodyPr/>
          <a:lstStyle/>
          <a:p>
            <a:r>
              <a:rPr lang="en-US" altLang="zh-CN"/>
              <a:t>7.4</a:t>
            </a:r>
            <a:r>
              <a:rPr lang="zh-CN" altLang="en-US"/>
              <a:t>图的应用</a:t>
            </a:r>
          </a:p>
        </p:txBody>
      </p:sp>
      <p:sp>
        <p:nvSpPr>
          <p:cNvPr id="123907" name="Rectangle 3">
            <a:extLst>
              <a:ext uri="{FF2B5EF4-FFF2-40B4-BE49-F238E27FC236}">
                <a16:creationId xmlns:a16="http://schemas.microsoft.com/office/drawing/2014/main" id="{D3C06A58-BFCC-4670-86E3-AC0EE9877795}"/>
              </a:ext>
            </a:extLst>
          </p:cNvPr>
          <p:cNvSpPr>
            <a:spLocks noGrp="1" noChangeArrowheads="1"/>
          </p:cNvSpPr>
          <p:nvPr>
            <p:ph idx="1"/>
          </p:nvPr>
        </p:nvSpPr>
        <p:spPr/>
        <p:txBody>
          <a:bodyPr/>
          <a:lstStyle/>
          <a:p>
            <a:r>
              <a:rPr lang="en-US" altLang="zh-CN" b="1">
                <a:hlinkClick r:id="rId2" action="ppaction://hlinksldjump"/>
              </a:rPr>
              <a:t>7.4.1</a:t>
            </a:r>
            <a:r>
              <a:rPr lang="zh-CN" altLang="en-US" b="1">
                <a:hlinkClick r:id="rId2" action="ppaction://hlinksldjump"/>
              </a:rPr>
              <a:t>图的连通性问题</a:t>
            </a:r>
            <a:endParaRPr lang="zh-CN" altLang="en-US" b="1"/>
          </a:p>
          <a:p>
            <a:r>
              <a:rPr lang="en-US" altLang="zh-CN" b="1">
                <a:hlinkClick r:id="rId3" action="ppaction://hlinksldjump"/>
              </a:rPr>
              <a:t>7.4.2</a:t>
            </a:r>
            <a:r>
              <a:rPr lang="zh-CN" altLang="en-US" b="1">
                <a:hlinkClick r:id="rId3" action="ppaction://hlinksldjump"/>
              </a:rPr>
              <a:t>有向无环图的应用</a:t>
            </a:r>
            <a:endParaRPr lang="zh-CN" altLang="en-US" b="1"/>
          </a:p>
          <a:p>
            <a:r>
              <a:rPr lang="en-US" altLang="zh-CN" b="1">
                <a:hlinkClick r:id="rId4" action="ppaction://hlinksldjump"/>
              </a:rPr>
              <a:t>7.4.3</a:t>
            </a:r>
            <a:r>
              <a:rPr lang="zh-CN" altLang="en-US" b="1">
                <a:hlinkClick r:id="rId4" action="ppaction://hlinksldjump"/>
              </a:rPr>
              <a:t>最短路径问题</a:t>
            </a:r>
            <a:endParaRPr lang="zh-CN" altLang="en-US" b="1"/>
          </a:p>
          <a:p>
            <a:endParaRPr lang="en-US" altLang="zh-CN"/>
          </a:p>
        </p:txBody>
      </p:sp>
      <p:sp>
        <p:nvSpPr>
          <p:cNvPr id="123908" name="AutoShape 4">
            <a:hlinkClick r:id="" action="ppaction://hlinkshowjump?jump=firstslide" highlightClick="1"/>
            <a:extLst>
              <a:ext uri="{FF2B5EF4-FFF2-40B4-BE49-F238E27FC236}">
                <a16:creationId xmlns:a16="http://schemas.microsoft.com/office/drawing/2014/main" id="{60482D69-F8FC-491E-914F-CBB7F612B746}"/>
              </a:ext>
            </a:extLst>
          </p:cNvPr>
          <p:cNvSpPr>
            <a:spLocks noChangeArrowheads="1"/>
          </p:cNvSpPr>
          <p:nvPr/>
        </p:nvSpPr>
        <p:spPr bwMode="auto">
          <a:xfrm>
            <a:off x="8401051" y="5589588"/>
            <a:ext cx="1439863"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返回本章目录</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610B30D7-3217-46CA-9656-AC6B5CD1477D}"/>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7.4 .1 </a:t>
            </a:r>
            <a:r>
              <a:rPr lang="zh-CN" altLang="en-US" sz="2800" b="1"/>
              <a:t>图的连通性问题 </a:t>
            </a:r>
          </a:p>
        </p:txBody>
      </p:sp>
      <p:sp>
        <p:nvSpPr>
          <p:cNvPr id="71683" name="Text Box 3">
            <a:extLst>
              <a:ext uri="{FF2B5EF4-FFF2-40B4-BE49-F238E27FC236}">
                <a16:creationId xmlns:a16="http://schemas.microsoft.com/office/drawing/2014/main" id="{9847DBD7-B597-4401-83FB-58346720CB56}"/>
              </a:ext>
            </a:extLst>
          </p:cNvPr>
          <p:cNvSpPr txBox="1">
            <a:spLocks noChangeArrowheads="1"/>
          </p:cNvSpPr>
          <p:nvPr/>
        </p:nvSpPr>
        <p:spPr bwMode="auto">
          <a:xfrm>
            <a:off x="2133600" y="1600201"/>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无向图的连通分量</a:t>
            </a:r>
          </a:p>
        </p:txBody>
      </p:sp>
      <p:sp>
        <p:nvSpPr>
          <p:cNvPr id="71684" name="Text Box 4">
            <a:extLst>
              <a:ext uri="{FF2B5EF4-FFF2-40B4-BE49-F238E27FC236}">
                <a16:creationId xmlns:a16="http://schemas.microsoft.com/office/drawing/2014/main" id="{48737695-9AB0-4E45-A3A6-8670FD849128}"/>
              </a:ext>
            </a:extLst>
          </p:cNvPr>
          <p:cNvSpPr txBox="1">
            <a:spLocks noChangeArrowheads="1"/>
          </p:cNvSpPr>
          <p:nvPr/>
        </p:nvSpPr>
        <p:spPr bwMode="auto">
          <a:xfrm>
            <a:off x="2133600" y="2133601"/>
            <a:ext cx="8305800"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在对图遍历时，</a:t>
            </a:r>
            <a:r>
              <a:rPr lang="zh-CN" altLang="en-US" sz="2800" b="1">
                <a:solidFill>
                  <a:srgbClr val="168E27"/>
                </a:solidFill>
                <a:latin typeface="宋体" panose="02010600030101010101" pitchFamily="2" charset="-122"/>
              </a:rPr>
              <a:t>对于连通图</a:t>
            </a:r>
            <a:r>
              <a:rPr lang="zh-CN" altLang="en-US" sz="2800" b="1">
                <a:latin typeface="宋体" panose="02010600030101010101" pitchFamily="2" charset="-122"/>
              </a:rPr>
              <a:t>，无论是广度优先搜索还是深度优先搜索，</a:t>
            </a:r>
            <a:r>
              <a:rPr lang="zh-CN" altLang="en-US" sz="2800" b="1">
                <a:solidFill>
                  <a:srgbClr val="168E27"/>
                </a:solidFill>
                <a:latin typeface="宋体" panose="02010600030101010101" pitchFamily="2" charset="-122"/>
              </a:rPr>
              <a:t>仅需要调用一次搜索过程</a:t>
            </a:r>
            <a:r>
              <a:rPr lang="zh-CN" altLang="en-US" sz="2800" b="1">
                <a:latin typeface="宋体" panose="02010600030101010101" pitchFamily="2" charset="-122"/>
              </a:rPr>
              <a:t>，即从任一个顶点出发，便可以遍历图中的各个顶点。</a:t>
            </a:r>
            <a:r>
              <a:rPr lang="zh-CN" altLang="en-US" sz="2800" b="1">
                <a:solidFill>
                  <a:srgbClr val="E9134B"/>
                </a:solidFill>
                <a:latin typeface="宋体" panose="02010600030101010101" pitchFamily="2" charset="-122"/>
              </a:rPr>
              <a:t>对于非连通图</a:t>
            </a:r>
            <a:r>
              <a:rPr lang="zh-CN" altLang="en-US" sz="2800" b="1">
                <a:latin typeface="宋体" panose="02010600030101010101" pitchFamily="2" charset="-122"/>
              </a:rPr>
              <a:t>，则</a:t>
            </a:r>
            <a:r>
              <a:rPr lang="zh-CN" altLang="en-US" sz="2800" b="1">
                <a:solidFill>
                  <a:srgbClr val="168E27"/>
                </a:solidFill>
                <a:latin typeface="宋体" panose="02010600030101010101" pitchFamily="2" charset="-122"/>
              </a:rPr>
              <a:t>需要</a:t>
            </a:r>
            <a:r>
              <a:rPr lang="zh-CN" altLang="en-US" sz="2800" b="1">
                <a:solidFill>
                  <a:srgbClr val="CC42C9"/>
                </a:solidFill>
                <a:latin typeface="宋体" panose="02010600030101010101" pitchFamily="2" charset="-122"/>
              </a:rPr>
              <a:t>多次</a:t>
            </a:r>
            <a:r>
              <a:rPr lang="zh-CN" altLang="en-US" sz="2800" b="1">
                <a:solidFill>
                  <a:srgbClr val="168E27"/>
                </a:solidFill>
                <a:latin typeface="宋体" panose="02010600030101010101" pitchFamily="2" charset="-122"/>
              </a:rPr>
              <a:t>调用搜索过程</a:t>
            </a:r>
            <a:r>
              <a:rPr lang="zh-CN" altLang="en-US" sz="2800" b="1">
                <a:latin typeface="宋体" panose="02010600030101010101" pitchFamily="2" charset="-122"/>
              </a:rPr>
              <a:t>，而每次调用得到的顶点访问序列恰为各连通分量中的顶点集。</a:t>
            </a:r>
            <a:r>
              <a:rPr lang="zh-CN" altLang="en-US" sz="2800" b="1">
                <a:solidFill>
                  <a:srgbClr val="168E27"/>
                </a:solidFill>
                <a:latin typeface="宋体" panose="02010600030101010101" pitchFamily="2" charset="-122"/>
              </a:rPr>
              <a:t>调用搜索过程的次数就是该图连通分量的个数</a:t>
            </a:r>
            <a:r>
              <a:rPr lang="zh-CN" altLang="en-US" sz="2800" b="1">
                <a:latin typeface="宋体" panose="02010600030101010101" pitchFamily="2" charset="-122"/>
              </a:rPr>
              <a:t>。 </a:t>
            </a:r>
            <a:r>
              <a:rPr lang="zh-CN" altLang="en-US" sz="2800" b="1"/>
              <a:t> </a:t>
            </a:r>
          </a:p>
        </p:txBody>
      </p:sp>
      <p:sp>
        <p:nvSpPr>
          <p:cNvPr id="71686" name="Text Box 6">
            <a:extLst>
              <a:ext uri="{FF2B5EF4-FFF2-40B4-BE49-F238E27FC236}">
                <a16:creationId xmlns:a16="http://schemas.microsoft.com/office/drawing/2014/main" id="{88EB34BC-F2B2-417A-9B79-ED8FD0AD4548}"/>
              </a:ext>
            </a:extLst>
          </p:cNvPr>
          <p:cNvSpPr txBox="1">
            <a:spLocks noChangeArrowheads="1"/>
          </p:cNvSpPr>
          <p:nvPr/>
        </p:nvSpPr>
        <p:spPr bwMode="auto">
          <a:xfrm>
            <a:off x="1992313" y="333376"/>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7.4  </a:t>
            </a:r>
            <a:r>
              <a:rPr lang="zh-CN" altLang="en-US" sz="2800" b="1"/>
              <a:t>图的应用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a:extLst>
              <a:ext uri="{FF2B5EF4-FFF2-40B4-BE49-F238E27FC236}">
                <a16:creationId xmlns:a16="http://schemas.microsoft.com/office/drawing/2014/main" id="{98060C49-49E7-45FE-8A31-E45728EB7E45}"/>
              </a:ext>
            </a:extLst>
          </p:cNvPr>
          <p:cNvSpPr txBox="1">
            <a:spLocks noChangeArrowheads="1"/>
          </p:cNvSpPr>
          <p:nvPr/>
        </p:nvSpPr>
        <p:spPr bwMode="auto">
          <a:xfrm>
            <a:off x="2133600" y="990601"/>
            <a:ext cx="8153400" cy="436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例如：</a:t>
            </a:r>
            <a:r>
              <a:rPr lang="en-US" altLang="zh-CN" sz="2800" b="1">
                <a:solidFill>
                  <a:srgbClr val="168E27"/>
                </a:solidFill>
              </a:rPr>
              <a:t>p171</a:t>
            </a:r>
            <a:r>
              <a:rPr lang="zh-CN" altLang="en-US" sz="2800" b="1">
                <a:solidFill>
                  <a:srgbClr val="168E27"/>
                </a:solidFill>
              </a:rPr>
              <a:t>的图</a:t>
            </a:r>
            <a:r>
              <a:rPr lang="en-US" altLang="zh-CN" sz="2800" b="1">
                <a:solidFill>
                  <a:srgbClr val="168E27"/>
                </a:solidFill>
              </a:rPr>
              <a:t>7.17(a)</a:t>
            </a:r>
            <a:r>
              <a:rPr lang="zh-CN" altLang="en-US" sz="2800" b="1"/>
              <a:t>是一个非连通图，按照它的邻接表进行深度优先搜索遍历，三次调用深度优先搜索（</a:t>
            </a:r>
            <a:r>
              <a:rPr lang="en-US" altLang="zh-CN" sz="2800" b="1"/>
              <a:t>DepthFirstSearch</a:t>
            </a:r>
            <a:r>
              <a:rPr lang="zh-CN" altLang="en-US" sz="2800" b="1"/>
              <a:t>）过程得到的访问顶点序列为：</a:t>
            </a:r>
          </a:p>
          <a:p>
            <a:pPr algn="just">
              <a:spcBef>
                <a:spcPct val="50000"/>
              </a:spcBef>
            </a:pPr>
            <a:r>
              <a:rPr lang="en-US" altLang="zh-CN" sz="2800" b="1"/>
              <a:t>1</a:t>
            </a:r>
            <a:r>
              <a:rPr lang="zh-CN" altLang="en-US" sz="2800" b="1"/>
              <a:t>，</a:t>
            </a:r>
            <a:r>
              <a:rPr lang="en-US" altLang="zh-CN" sz="2800" b="1"/>
              <a:t>2</a:t>
            </a:r>
            <a:r>
              <a:rPr lang="zh-CN" altLang="en-US" sz="2800" b="1"/>
              <a:t>，</a:t>
            </a:r>
            <a:r>
              <a:rPr lang="en-US" altLang="zh-CN" sz="2800" b="1"/>
              <a:t>4</a:t>
            </a:r>
            <a:r>
              <a:rPr lang="zh-CN" altLang="en-US" sz="2800" b="1"/>
              <a:t>，</a:t>
            </a:r>
            <a:r>
              <a:rPr lang="en-US" altLang="zh-CN" sz="2800" b="1"/>
              <a:t>3</a:t>
            </a:r>
            <a:r>
              <a:rPr lang="zh-CN" altLang="en-US" sz="2800" b="1"/>
              <a:t>，</a:t>
            </a:r>
            <a:r>
              <a:rPr lang="en-US" altLang="zh-CN" sz="2800" b="1"/>
              <a:t>9 </a:t>
            </a:r>
          </a:p>
          <a:p>
            <a:pPr algn="just">
              <a:spcBef>
                <a:spcPct val="50000"/>
              </a:spcBef>
            </a:pPr>
            <a:r>
              <a:rPr lang="en-US" altLang="zh-CN" sz="2800" b="1"/>
              <a:t>5</a:t>
            </a:r>
            <a:r>
              <a:rPr lang="zh-CN" altLang="en-US" sz="2800" b="1"/>
              <a:t>，</a:t>
            </a:r>
            <a:r>
              <a:rPr lang="en-US" altLang="zh-CN" sz="2800" b="1"/>
              <a:t>6</a:t>
            </a:r>
            <a:r>
              <a:rPr lang="zh-CN" altLang="en-US" sz="2800" b="1"/>
              <a:t>，</a:t>
            </a:r>
            <a:r>
              <a:rPr lang="en-US" altLang="zh-CN" sz="2800" b="1"/>
              <a:t>7</a:t>
            </a:r>
          </a:p>
          <a:p>
            <a:pPr algn="just">
              <a:spcBef>
                <a:spcPct val="50000"/>
              </a:spcBef>
            </a:pPr>
            <a:r>
              <a:rPr lang="en-US" altLang="zh-CN" sz="2800" b="1"/>
              <a:t>8</a:t>
            </a:r>
            <a:r>
              <a:rPr lang="zh-CN" altLang="en-US" sz="2800" b="1"/>
              <a:t>，</a:t>
            </a:r>
            <a:r>
              <a:rPr lang="en-US" altLang="zh-CN" sz="2800" b="1"/>
              <a:t>10</a:t>
            </a:r>
          </a:p>
          <a:p>
            <a:pPr algn="just">
              <a:spcBef>
                <a:spcPct val="50000"/>
              </a:spcBef>
            </a:pPr>
            <a:r>
              <a:rPr lang="zh-CN" altLang="en-US" sz="2800" b="1"/>
              <a:t>因此有三个连通分量。</a:t>
            </a:r>
            <a:r>
              <a:rPr lang="zh-CN" altLang="en-US" sz="2800" b="1">
                <a:solidFill>
                  <a:srgbClr val="168E27"/>
                </a:solidFill>
              </a:rPr>
              <a:t>如</a:t>
            </a:r>
            <a:r>
              <a:rPr lang="en-US" altLang="zh-CN" sz="2800" b="1">
                <a:solidFill>
                  <a:srgbClr val="168E27"/>
                </a:solidFill>
              </a:rPr>
              <a:t>p171</a:t>
            </a:r>
            <a:r>
              <a:rPr lang="zh-CN" altLang="en-US" sz="2800" b="1">
                <a:solidFill>
                  <a:srgbClr val="168E27"/>
                </a:solidFill>
              </a:rPr>
              <a:t>的图</a:t>
            </a:r>
            <a:r>
              <a:rPr lang="en-US" altLang="zh-CN" sz="2800" b="1">
                <a:solidFill>
                  <a:srgbClr val="168E27"/>
                </a:solidFill>
              </a:rPr>
              <a:t>7.17(c).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28C1B5E9-CC94-4239-8488-2643DB5E8F19}"/>
              </a:ext>
            </a:extLst>
          </p:cNvPr>
          <p:cNvSpPr txBox="1">
            <a:spLocks noChangeArrowheads="1"/>
          </p:cNvSpPr>
          <p:nvPr/>
        </p:nvSpPr>
        <p:spPr bwMode="auto">
          <a:xfrm>
            <a:off x="2133600" y="990600"/>
            <a:ext cx="830580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图的抽象类型定义：</a:t>
            </a:r>
          </a:p>
          <a:p>
            <a:pPr>
              <a:spcBef>
                <a:spcPct val="50000"/>
              </a:spcBef>
            </a:pPr>
            <a:r>
              <a:rPr lang="en-US" altLang="zh-CN" sz="2800" b="1"/>
              <a:t>ADT Graph</a:t>
            </a:r>
          </a:p>
          <a:p>
            <a:pPr>
              <a:lnSpc>
                <a:spcPct val="120000"/>
              </a:lnSpc>
              <a:spcBef>
                <a:spcPct val="50000"/>
              </a:spcBef>
            </a:pPr>
            <a:r>
              <a:rPr lang="zh-CN" altLang="en-US" sz="2800" b="1">
                <a:solidFill>
                  <a:srgbClr val="168E27"/>
                </a:solidFill>
              </a:rPr>
              <a:t>数据对象</a:t>
            </a:r>
            <a:r>
              <a:rPr lang="en-US" altLang="zh-CN" sz="2800" b="1">
                <a:solidFill>
                  <a:srgbClr val="168E27"/>
                </a:solidFill>
              </a:rPr>
              <a:t>V</a:t>
            </a:r>
            <a:r>
              <a:rPr lang="zh-CN" altLang="en-US" sz="2800" b="1"/>
              <a:t>：一个集合，该集合中的所有元素具有相同的特性。</a:t>
            </a:r>
          </a:p>
          <a:p>
            <a:pPr>
              <a:spcBef>
                <a:spcPct val="50000"/>
              </a:spcBef>
            </a:pPr>
            <a:r>
              <a:rPr lang="zh-CN" altLang="en-US" sz="2800" b="1">
                <a:solidFill>
                  <a:srgbClr val="168E27"/>
                </a:solidFill>
              </a:rPr>
              <a:t>数据关系</a:t>
            </a:r>
            <a:r>
              <a:rPr lang="en-US" altLang="zh-CN" sz="2800" b="1">
                <a:solidFill>
                  <a:srgbClr val="168E27"/>
                </a:solidFill>
              </a:rPr>
              <a:t>R</a:t>
            </a:r>
            <a:r>
              <a:rPr lang="zh-CN" altLang="en-US" sz="2800" b="1"/>
              <a:t>：</a:t>
            </a:r>
            <a:r>
              <a:rPr lang="en-US" altLang="zh-CN" sz="2800" b="1"/>
              <a:t>R={VR} </a:t>
            </a:r>
          </a:p>
          <a:p>
            <a:pPr>
              <a:spcBef>
                <a:spcPct val="50000"/>
              </a:spcBef>
            </a:pPr>
            <a:r>
              <a:rPr lang="en-US" altLang="zh-CN" sz="2800" b="1"/>
              <a:t>                  VR={&lt;x</a:t>
            </a:r>
            <a:r>
              <a:rPr lang="zh-CN" altLang="en-US" sz="2800" b="1">
                <a:latin typeface="宋体" panose="02010600030101010101" pitchFamily="2" charset="-122"/>
              </a:rPr>
              <a:t>，</a:t>
            </a:r>
            <a:r>
              <a:rPr lang="en-US" altLang="zh-CN" sz="2800" b="1"/>
              <a:t>y&gt;</a:t>
            </a:r>
            <a:r>
              <a:rPr lang="en-US" altLang="zh-CN" sz="2800" b="1">
                <a:latin typeface="宋体" panose="02010600030101010101" pitchFamily="2" charset="-122"/>
              </a:rPr>
              <a:t>∣</a:t>
            </a:r>
            <a:r>
              <a:rPr lang="en-US" altLang="zh-CN" sz="2800" b="1"/>
              <a:t>P</a:t>
            </a:r>
            <a:r>
              <a:rPr lang="zh-CN" altLang="en-US" sz="2800" b="1">
                <a:latin typeface="宋体" panose="02010600030101010101" pitchFamily="2" charset="-122"/>
              </a:rPr>
              <a:t>（</a:t>
            </a:r>
            <a:r>
              <a:rPr lang="en-US" altLang="zh-CN" sz="2800" b="1"/>
              <a:t>x</a:t>
            </a:r>
            <a:r>
              <a:rPr lang="zh-CN" altLang="en-US" sz="2800" b="1">
                <a:latin typeface="宋体" panose="02010600030101010101" pitchFamily="2" charset="-122"/>
              </a:rPr>
              <a:t>，</a:t>
            </a:r>
            <a:r>
              <a:rPr lang="en-US" altLang="zh-CN" sz="2800" b="1"/>
              <a:t>y</a:t>
            </a:r>
            <a:r>
              <a:rPr lang="zh-CN" altLang="en-US" sz="2800" b="1">
                <a:latin typeface="宋体" panose="02010600030101010101" pitchFamily="2" charset="-122"/>
              </a:rPr>
              <a:t>）∧（</a:t>
            </a:r>
            <a:r>
              <a:rPr lang="en-US" altLang="zh-CN" sz="2800" b="1"/>
              <a:t>x</a:t>
            </a:r>
            <a:r>
              <a:rPr lang="zh-CN" altLang="en-US" sz="2800" b="1">
                <a:latin typeface="宋体" panose="02010600030101010101" pitchFamily="2" charset="-122"/>
              </a:rPr>
              <a:t>，</a:t>
            </a:r>
            <a:r>
              <a:rPr lang="en-US" altLang="zh-CN" sz="2800" b="1"/>
              <a:t>y</a:t>
            </a:r>
            <a:r>
              <a:rPr lang="en-US" altLang="zh-CN" sz="2800" b="1">
                <a:latin typeface="宋体" panose="02010600030101010101" pitchFamily="2" charset="-122"/>
              </a:rPr>
              <a:t>∈</a:t>
            </a:r>
            <a:r>
              <a:rPr lang="en-US" altLang="zh-CN" sz="2800" b="1"/>
              <a:t>V</a:t>
            </a:r>
            <a:r>
              <a:rPr lang="zh-CN" altLang="en-US" sz="2800" b="1">
                <a:latin typeface="宋体" panose="02010600030101010101" pitchFamily="2" charset="-122"/>
              </a:rPr>
              <a:t>）</a:t>
            </a:r>
            <a:r>
              <a:rPr lang="en-US" altLang="zh-CN" sz="2800" b="1"/>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a:extLst>
              <a:ext uri="{FF2B5EF4-FFF2-40B4-BE49-F238E27FC236}">
                <a16:creationId xmlns:a16="http://schemas.microsoft.com/office/drawing/2014/main" id="{43388563-75A6-4839-997A-B57D0BCD8CF8}"/>
              </a:ext>
            </a:extLst>
          </p:cNvPr>
          <p:cNvSpPr txBox="1">
            <a:spLocks noChangeArrowheads="1"/>
          </p:cNvSpPr>
          <p:nvPr/>
        </p:nvSpPr>
        <p:spPr bwMode="auto">
          <a:xfrm>
            <a:off x="2057400" y="10668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最小生成树</a:t>
            </a:r>
          </a:p>
        </p:txBody>
      </p:sp>
      <p:sp>
        <p:nvSpPr>
          <p:cNvPr id="73731" name="Text Box 3">
            <a:extLst>
              <a:ext uri="{FF2B5EF4-FFF2-40B4-BE49-F238E27FC236}">
                <a16:creationId xmlns:a16="http://schemas.microsoft.com/office/drawing/2014/main" id="{D9B03197-986E-4CC9-AFB2-405546B259B4}"/>
              </a:ext>
            </a:extLst>
          </p:cNvPr>
          <p:cNvSpPr txBox="1">
            <a:spLocks noChangeArrowheads="1"/>
          </p:cNvSpPr>
          <p:nvPr/>
        </p:nvSpPr>
        <p:spPr bwMode="auto">
          <a:xfrm>
            <a:off x="2133600" y="18288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在一个</a:t>
            </a:r>
            <a:r>
              <a:rPr lang="zh-CN" altLang="en-US" sz="2800" b="1">
                <a:latin typeface="宋体" panose="02010600030101010101" pitchFamily="2" charset="-122"/>
              </a:rPr>
              <a:t>连通网的所有生成树中，</a:t>
            </a:r>
            <a:r>
              <a:rPr lang="zh-CN" altLang="en-US" sz="2800" b="1">
                <a:solidFill>
                  <a:srgbClr val="168E27"/>
                </a:solidFill>
                <a:latin typeface="宋体" panose="02010600030101010101" pitchFamily="2" charset="-122"/>
              </a:rPr>
              <a:t>各边的代价之和最小的那棵生成树称为该连通网的最小代价生成树</a:t>
            </a:r>
            <a:r>
              <a:rPr lang="zh-CN" altLang="en-US" sz="2800" b="1">
                <a:latin typeface="宋体" panose="02010600030101010101" pitchFamily="2" charset="-122"/>
              </a:rPr>
              <a:t>（</a:t>
            </a:r>
            <a:r>
              <a:rPr lang="en-US" altLang="zh-CN" sz="2800" b="1"/>
              <a:t>Minimum Cost Spanning Tree</a:t>
            </a:r>
            <a:r>
              <a:rPr lang="zh-CN" altLang="en-US" sz="2800" b="1">
                <a:latin typeface="宋体" panose="02010600030101010101" pitchFamily="2" charset="-122"/>
              </a:rPr>
              <a:t>），简称为</a:t>
            </a:r>
            <a:r>
              <a:rPr lang="zh-CN" altLang="en-US" sz="2800" b="1">
                <a:solidFill>
                  <a:srgbClr val="CC42C9"/>
                </a:solidFill>
                <a:latin typeface="宋体" panose="02010600030101010101" pitchFamily="2" charset="-122"/>
              </a:rPr>
              <a:t>最小生成树。</a:t>
            </a:r>
            <a:r>
              <a:rPr lang="zh-CN" altLang="en-US" sz="2800" b="1">
                <a:solidFill>
                  <a:srgbClr val="CC42C9"/>
                </a:solidFill>
              </a:rPr>
              <a:t> </a:t>
            </a:r>
          </a:p>
        </p:txBody>
      </p:sp>
      <p:sp>
        <p:nvSpPr>
          <p:cNvPr id="73732" name="Text Box 4">
            <a:extLst>
              <a:ext uri="{FF2B5EF4-FFF2-40B4-BE49-F238E27FC236}">
                <a16:creationId xmlns:a16="http://schemas.microsoft.com/office/drawing/2014/main" id="{E26B3FDB-9F13-412E-8FD2-F77D354AEC49}"/>
              </a:ext>
            </a:extLst>
          </p:cNvPr>
          <p:cNvSpPr txBox="1">
            <a:spLocks noChangeArrowheads="1"/>
          </p:cNvSpPr>
          <p:nvPr/>
        </p:nvSpPr>
        <p:spPr bwMode="auto">
          <a:xfrm>
            <a:off x="2133600" y="3733801"/>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最小生成树的</a:t>
            </a:r>
            <a:r>
              <a:rPr lang="zh-CN" altLang="en-US" sz="2800" b="1">
                <a:solidFill>
                  <a:srgbClr val="168E27"/>
                </a:solidFill>
              </a:rPr>
              <a:t>重要性质</a:t>
            </a:r>
            <a:r>
              <a:rPr lang="zh-CN" altLang="en-US" sz="2800" b="1"/>
              <a:t>如下：</a:t>
            </a:r>
          </a:p>
        </p:txBody>
      </p:sp>
      <p:sp>
        <p:nvSpPr>
          <p:cNvPr id="73733" name="Text Box 5">
            <a:extLst>
              <a:ext uri="{FF2B5EF4-FFF2-40B4-BE49-F238E27FC236}">
                <a16:creationId xmlns:a16="http://schemas.microsoft.com/office/drawing/2014/main" id="{5CC7CF23-4443-4F2E-AE43-EBDEA58A7BC1}"/>
              </a:ext>
            </a:extLst>
          </p:cNvPr>
          <p:cNvSpPr txBox="1">
            <a:spLocks noChangeArrowheads="1"/>
          </p:cNvSpPr>
          <p:nvPr/>
        </p:nvSpPr>
        <p:spPr bwMode="auto">
          <a:xfrm>
            <a:off x="2209800" y="4419601"/>
            <a:ext cx="8153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设</a:t>
            </a:r>
            <a:r>
              <a:rPr lang="en-US" altLang="zh-CN" sz="2800" b="1"/>
              <a:t>N=(V,{E}) </a:t>
            </a:r>
            <a:r>
              <a:rPr lang="zh-CN" altLang="en-US" sz="2800" b="1">
                <a:latin typeface="宋体" panose="02010600030101010101" pitchFamily="2" charset="-122"/>
              </a:rPr>
              <a:t>是一连通网，</a:t>
            </a:r>
            <a:r>
              <a:rPr lang="en-US" altLang="zh-CN" sz="2800" b="1"/>
              <a:t>U </a:t>
            </a:r>
            <a:r>
              <a:rPr lang="zh-CN" altLang="en-US" sz="2800" b="1">
                <a:latin typeface="宋体" panose="02010600030101010101" pitchFamily="2" charset="-122"/>
              </a:rPr>
              <a:t>是顶点集</a:t>
            </a:r>
            <a:r>
              <a:rPr lang="en-US" altLang="zh-CN" sz="2800" b="1"/>
              <a:t>V</a:t>
            </a:r>
            <a:r>
              <a:rPr lang="zh-CN" altLang="en-US" sz="2800" b="1">
                <a:latin typeface="宋体" panose="02010600030101010101" pitchFamily="2" charset="-122"/>
              </a:rPr>
              <a:t>的一个非空子集。若（</a:t>
            </a:r>
            <a:r>
              <a:rPr lang="en-US" altLang="zh-CN" sz="2800" b="1"/>
              <a:t>u , v</a:t>
            </a:r>
            <a:r>
              <a:rPr lang="zh-CN" altLang="en-US" sz="2800" b="1">
                <a:latin typeface="宋体" panose="02010600030101010101" pitchFamily="2" charset="-122"/>
              </a:rPr>
              <a:t>）是一条具有最小权值的边，其中</a:t>
            </a:r>
            <a:r>
              <a:rPr lang="en-US" altLang="zh-CN" sz="2800" b="1"/>
              <a:t>u</a:t>
            </a:r>
            <a:r>
              <a:rPr lang="en-US" altLang="zh-CN" sz="2800" b="1">
                <a:latin typeface="宋体" panose="02010600030101010101" pitchFamily="2" charset="-122"/>
              </a:rPr>
              <a:t>∈</a:t>
            </a:r>
            <a:r>
              <a:rPr lang="en-US" altLang="zh-CN" sz="2800" b="1"/>
              <a:t>U</a:t>
            </a:r>
            <a:r>
              <a:rPr lang="zh-CN" altLang="en-US" sz="2800" b="1">
                <a:latin typeface="宋体" panose="02010600030101010101" pitchFamily="2" charset="-122"/>
              </a:rPr>
              <a:t>，</a:t>
            </a:r>
            <a:r>
              <a:rPr lang="en-US" altLang="zh-CN" sz="2800" b="1"/>
              <a:t>v</a:t>
            </a:r>
            <a:r>
              <a:rPr lang="en-US" altLang="zh-CN" sz="2800" b="1">
                <a:latin typeface="宋体" panose="02010600030101010101" pitchFamily="2" charset="-122"/>
              </a:rPr>
              <a:t>∈</a:t>
            </a:r>
            <a:r>
              <a:rPr lang="en-US" altLang="zh-CN" sz="2800" b="1"/>
              <a:t>V-U</a:t>
            </a:r>
            <a:r>
              <a:rPr lang="zh-CN" altLang="en-US" sz="2800" b="1">
                <a:latin typeface="宋体" panose="02010600030101010101" pitchFamily="2" charset="-122"/>
              </a:rPr>
              <a:t>，则存在一棵包含边（</a:t>
            </a:r>
            <a:r>
              <a:rPr lang="en-US" altLang="zh-CN" sz="2800" b="1"/>
              <a:t>u , v</a:t>
            </a:r>
            <a:r>
              <a:rPr lang="zh-CN" altLang="en-US" sz="2800" b="1">
                <a:latin typeface="宋体" panose="02010600030101010101" pitchFamily="2" charset="-122"/>
              </a:rPr>
              <a:t>）的最小生成树。</a:t>
            </a:r>
            <a:r>
              <a:rPr lang="zh-CN" altLang="en-US" sz="2800" b="1"/>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6A6273D9-B7E4-4B10-A504-0EBB106B8459}"/>
              </a:ext>
            </a:extLst>
          </p:cNvPr>
          <p:cNvSpPr txBox="1">
            <a:spLocks noChangeArrowheads="1"/>
          </p:cNvSpPr>
          <p:nvPr/>
        </p:nvSpPr>
        <p:spPr bwMode="auto">
          <a:xfrm>
            <a:off x="20574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用</a:t>
            </a:r>
            <a:r>
              <a:rPr lang="zh-CN" altLang="en-US" sz="2800" b="1">
                <a:solidFill>
                  <a:srgbClr val="168E27"/>
                </a:solidFill>
              </a:rPr>
              <a:t>反证法</a:t>
            </a:r>
            <a:r>
              <a:rPr lang="zh-CN" altLang="en-US" sz="2800" b="1"/>
              <a:t>来证明这个最小生成树（</a:t>
            </a:r>
            <a:r>
              <a:rPr lang="en-US" altLang="zh-CN" sz="2800" b="1"/>
              <a:t>MST</a:t>
            </a:r>
            <a:r>
              <a:rPr lang="zh-CN" altLang="en-US" sz="2800" b="1"/>
              <a:t>）的性质：</a:t>
            </a:r>
          </a:p>
        </p:txBody>
      </p:sp>
      <p:sp>
        <p:nvSpPr>
          <p:cNvPr id="74755" name="Text Box 3">
            <a:extLst>
              <a:ext uri="{FF2B5EF4-FFF2-40B4-BE49-F238E27FC236}">
                <a16:creationId xmlns:a16="http://schemas.microsoft.com/office/drawing/2014/main" id="{F0BE14AD-B399-411D-B1BC-1FE8946BA8F2}"/>
              </a:ext>
            </a:extLst>
          </p:cNvPr>
          <p:cNvSpPr txBox="1">
            <a:spLocks noChangeArrowheads="1"/>
          </p:cNvSpPr>
          <p:nvPr/>
        </p:nvSpPr>
        <p:spPr bwMode="auto">
          <a:xfrm>
            <a:off x="2057400" y="1828800"/>
            <a:ext cx="83820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altLang="zh-CN" sz="2800" b="1"/>
              <a:t>        </a:t>
            </a:r>
            <a:r>
              <a:rPr lang="zh-CN" altLang="en-US" sz="2800" b="1"/>
              <a:t>假设</a:t>
            </a:r>
            <a:r>
              <a:rPr lang="zh-CN" altLang="en-US" sz="2800" b="1">
                <a:latin typeface="宋体" panose="02010600030101010101" pitchFamily="2" charset="-122"/>
              </a:rPr>
              <a:t>不存在这样一棵包含边（</a:t>
            </a:r>
            <a:r>
              <a:rPr lang="en-US" altLang="zh-CN" sz="2800" b="1"/>
              <a:t>u , v</a:t>
            </a:r>
            <a:r>
              <a:rPr lang="zh-CN" altLang="en-US" sz="2800" b="1">
                <a:latin typeface="宋体" panose="02010600030101010101" pitchFamily="2" charset="-122"/>
              </a:rPr>
              <a:t>）的最小生成树。任取一棵最小生成树</a:t>
            </a:r>
            <a:r>
              <a:rPr lang="en-US" altLang="zh-CN" sz="2800" b="1"/>
              <a:t>T</a:t>
            </a:r>
            <a:r>
              <a:rPr lang="zh-CN" altLang="en-US" sz="2800" b="1">
                <a:latin typeface="宋体" panose="02010600030101010101" pitchFamily="2" charset="-122"/>
              </a:rPr>
              <a:t>，将（</a:t>
            </a:r>
            <a:r>
              <a:rPr lang="en-US" altLang="zh-CN" sz="2800" b="1"/>
              <a:t>u , v</a:t>
            </a:r>
            <a:r>
              <a:rPr lang="zh-CN" altLang="en-US" sz="2800" b="1">
                <a:latin typeface="宋体" panose="02010600030101010101" pitchFamily="2" charset="-122"/>
              </a:rPr>
              <a:t>）加入</a:t>
            </a:r>
            <a:r>
              <a:rPr lang="en-US" altLang="zh-CN" sz="2800" b="1"/>
              <a:t>T</a:t>
            </a:r>
            <a:r>
              <a:rPr lang="zh-CN" altLang="en-US" sz="2800" b="1">
                <a:latin typeface="宋体" panose="02010600030101010101" pitchFamily="2" charset="-122"/>
              </a:rPr>
              <a:t>中。根据树的性质，此时</a:t>
            </a:r>
            <a:r>
              <a:rPr lang="en-US" altLang="zh-CN" sz="2800" b="1"/>
              <a:t>T</a:t>
            </a:r>
            <a:r>
              <a:rPr lang="zh-CN" altLang="en-US" sz="2800" b="1">
                <a:latin typeface="宋体" panose="02010600030101010101" pitchFamily="2" charset="-122"/>
              </a:rPr>
              <a:t>中必形成一个包含（</a:t>
            </a:r>
            <a:r>
              <a:rPr lang="en-US" altLang="zh-CN" sz="2800" b="1"/>
              <a:t>u , v</a:t>
            </a:r>
            <a:r>
              <a:rPr lang="zh-CN" altLang="en-US" sz="2800" b="1">
                <a:latin typeface="宋体" panose="02010600030101010101" pitchFamily="2" charset="-122"/>
              </a:rPr>
              <a:t>）的回路，且回路中必有一条边（</a:t>
            </a:r>
            <a:r>
              <a:rPr lang="en-US" altLang="zh-CN" sz="2800" b="1"/>
              <a:t>u</a:t>
            </a:r>
            <a:r>
              <a:rPr lang="en-US" altLang="zh-CN" sz="2800" b="1" i="1"/>
              <a:t>’</a:t>
            </a:r>
            <a:r>
              <a:rPr lang="en-US" altLang="zh-CN" sz="2800" b="1"/>
              <a:t> , v</a:t>
            </a:r>
            <a:r>
              <a:rPr lang="en-US" altLang="zh-CN" sz="2800" b="1" i="1"/>
              <a:t>’</a:t>
            </a:r>
            <a:r>
              <a:rPr lang="zh-CN" altLang="en-US" sz="2800" b="1">
                <a:latin typeface="宋体" panose="02010600030101010101" pitchFamily="2" charset="-122"/>
              </a:rPr>
              <a:t>）的权值大于或等于（</a:t>
            </a:r>
            <a:r>
              <a:rPr lang="en-US" altLang="zh-CN" sz="2800" b="1"/>
              <a:t>u , v</a:t>
            </a:r>
            <a:r>
              <a:rPr lang="zh-CN" altLang="en-US" sz="2800" b="1">
                <a:latin typeface="宋体" panose="02010600030101010101" pitchFamily="2" charset="-122"/>
              </a:rPr>
              <a:t>）的权值。删除（</a:t>
            </a:r>
            <a:r>
              <a:rPr lang="en-US" altLang="zh-CN" sz="2800" b="1"/>
              <a:t>u , v</a:t>
            </a:r>
            <a:r>
              <a:rPr lang="zh-CN" altLang="en-US" sz="2800" b="1">
                <a:latin typeface="宋体" panose="02010600030101010101" pitchFamily="2" charset="-122"/>
              </a:rPr>
              <a:t>），则得到一棵代价小于等于</a:t>
            </a:r>
            <a:r>
              <a:rPr lang="en-US" altLang="zh-CN" sz="2800" b="1"/>
              <a:t>T</a:t>
            </a:r>
            <a:r>
              <a:rPr lang="zh-CN" altLang="en-US" sz="2800" b="1">
                <a:latin typeface="宋体" panose="02010600030101010101" pitchFamily="2" charset="-122"/>
              </a:rPr>
              <a:t>的生成树</a:t>
            </a:r>
            <a:r>
              <a:rPr lang="en-US" altLang="zh-CN" sz="2800" b="1"/>
              <a:t>T’</a:t>
            </a:r>
            <a:r>
              <a:rPr lang="zh-CN" altLang="en-US" sz="2800" b="1">
                <a:latin typeface="宋体" panose="02010600030101010101" pitchFamily="2" charset="-122"/>
              </a:rPr>
              <a:t>，且</a:t>
            </a:r>
            <a:r>
              <a:rPr lang="en-US" altLang="zh-CN" sz="2800" b="1"/>
              <a:t>T’</a:t>
            </a:r>
            <a:r>
              <a:rPr lang="zh-CN" altLang="en-US" sz="2800" b="1">
                <a:latin typeface="宋体" panose="02010600030101010101" pitchFamily="2" charset="-122"/>
              </a:rPr>
              <a:t>为一棵包含边（</a:t>
            </a:r>
            <a:r>
              <a:rPr lang="en-US" altLang="zh-CN" sz="2800" b="1"/>
              <a:t>u , v</a:t>
            </a:r>
            <a:r>
              <a:rPr lang="zh-CN" altLang="en-US" sz="2800" b="1">
                <a:latin typeface="宋体" panose="02010600030101010101" pitchFamily="2" charset="-122"/>
              </a:rPr>
              <a:t>）的最小生成树。这与假设矛盾。</a:t>
            </a:r>
            <a:r>
              <a:rPr lang="zh-CN" altLang="en-US" sz="2800" b="1"/>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00550A3F-1ACF-4990-95D9-2670E2AD47B6}"/>
              </a:ext>
            </a:extLst>
          </p:cNvPr>
          <p:cNvSpPr txBox="1">
            <a:spLocks noChangeArrowheads="1"/>
          </p:cNvSpPr>
          <p:nvPr/>
        </p:nvSpPr>
        <p:spPr bwMode="auto">
          <a:xfrm>
            <a:off x="20574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一个连通网的最小生成树算法：</a:t>
            </a:r>
          </a:p>
        </p:txBody>
      </p:sp>
      <p:sp>
        <p:nvSpPr>
          <p:cNvPr id="75779" name="Text Box 3">
            <a:extLst>
              <a:ext uri="{FF2B5EF4-FFF2-40B4-BE49-F238E27FC236}">
                <a16:creationId xmlns:a16="http://schemas.microsoft.com/office/drawing/2014/main" id="{B928D525-A084-4690-9DA5-3FEE34E31AC4}"/>
              </a:ext>
            </a:extLst>
          </p:cNvPr>
          <p:cNvSpPr txBox="1">
            <a:spLocks noChangeArrowheads="1"/>
          </p:cNvSpPr>
          <p:nvPr/>
        </p:nvSpPr>
        <p:spPr bwMode="auto">
          <a:xfrm>
            <a:off x="2133600" y="1600201"/>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AutoNum type="arabicPeriod"/>
            </a:pPr>
            <a:r>
              <a:rPr lang="zh-CN" altLang="en-US" sz="2800" b="1">
                <a:solidFill>
                  <a:srgbClr val="CC42C9"/>
                </a:solidFill>
              </a:rPr>
              <a:t>普里姆算法</a:t>
            </a:r>
            <a:endParaRPr lang="zh-CN" altLang="en-US" sz="2800" b="1"/>
          </a:p>
        </p:txBody>
      </p:sp>
      <p:sp>
        <p:nvSpPr>
          <p:cNvPr id="75780" name="Text Box 4">
            <a:extLst>
              <a:ext uri="{FF2B5EF4-FFF2-40B4-BE49-F238E27FC236}">
                <a16:creationId xmlns:a16="http://schemas.microsoft.com/office/drawing/2014/main" id="{C261FF9F-1BFD-4142-B738-42351A1921D9}"/>
              </a:ext>
            </a:extLst>
          </p:cNvPr>
          <p:cNvSpPr txBox="1">
            <a:spLocks noChangeArrowheads="1"/>
          </p:cNvSpPr>
          <p:nvPr/>
        </p:nvSpPr>
        <p:spPr bwMode="auto">
          <a:xfrm>
            <a:off x="2057400" y="2286000"/>
            <a:ext cx="8382000" cy="36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b="1"/>
              <a:t>假设</a:t>
            </a:r>
            <a:r>
              <a:rPr lang="en-US" altLang="zh-CN" sz="2600" b="1"/>
              <a:t>N=(V,{E})</a:t>
            </a:r>
            <a:r>
              <a:rPr lang="zh-CN" altLang="en-US" sz="2600" b="1">
                <a:latin typeface="宋体" panose="02010600030101010101" pitchFamily="2" charset="-122"/>
              </a:rPr>
              <a:t>是连通网，</a:t>
            </a:r>
            <a:r>
              <a:rPr lang="en-US" altLang="zh-CN" sz="2600" b="1"/>
              <a:t>TE</a:t>
            </a:r>
            <a:r>
              <a:rPr lang="zh-CN" altLang="en-US" sz="2600" b="1">
                <a:latin typeface="宋体" panose="02010600030101010101" pitchFamily="2" charset="-122"/>
              </a:rPr>
              <a:t>为最小生成树中边的集合</a:t>
            </a:r>
            <a:r>
              <a:rPr lang="zh-CN" altLang="en-US" sz="2600" b="1"/>
              <a:t>。</a:t>
            </a:r>
          </a:p>
          <a:p>
            <a:pPr>
              <a:spcBef>
                <a:spcPct val="50000"/>
              </a:spcBef>
            </a:pPr>
            <a:r>
              <a:rPr lang="zh-CN" altLang="en-US" sz="2600" b="1"/>
              <a:t>（</a:t>
            </a:r>
            <a:r>
              <a:rPr lang="en-US" altLang="zh-CN" sz="2600" b="1"/>
              <a:t>1</a:t>
            </a:r>
            <a:r>
              <a:rPr lang="zh-CN" altLang="en-US" sz="2600" b="1"/>
              <a:t>）</a:t>
            </a:r>
            <a:r>
              <a:rPr lang="zh-CN" altLang="en-US" sz="2600" b="1">
                <a:latin typeface="宋体" panose="02010600030101010101" pitchFamily="2" charset="-122"/>
              </a:rPr>
              <a:t>初始</a:t>
            </a:r>
            <a:r>
              <a:rPr lang="en-US" altLang="zh-CN" sz="2600" b="1"/>
              <a:t>U={u</a:t>
            </a:r>
            <a:r>
              <a:rPr lang="en-US" altLang="zh-CN" sz="2600" b="1" baseline="-30000"/>
              <a:t>0</a:t>
            </a:r>
            <a:r>
              <a:rPr lang="en-US" altLang="zh-CN" sz="2600" b="1"/>
              <a:t>}(u</a:t>
            </a:r>
            <a:r>
              <a:rPr lang="en-US" altLang="zh-CN" sz="2600" b="1" baseline="-30000"/>
              <a:t>0</a:t>
            </a:r>
            <a:r>
              <a:rPr lang="en-US" altLang="zh-CN" sz="2600" b="1">
                <a:latin typeface="宋体" panose="02010600030101010101" pitchFamily="2" charset="-122"/>
              </a:rPr>
              <a:t>∈V),TE=φ</a:t>
            </a:r>
            <a:r>
              <a:rPr lang="zh-CN" altLang="en-US" sz="2600" b="1">
                <a:latin typeface="宋体" panose="02010600030101010101" pitchFamily="2" charset="-122"/>
              </a:rPr>
              <a:t>；</a:t>
            </a:r>
            <a:r>
              <a:rPr lang="zh-CN" altLang="en-US" sz="2600" b="1"/>
              <a:t> </a:t>
            </a:r>
          </a:p>
          <a:p>
            <a:pPr>
              <a:spcBef>
                <a:spcPct val="50000"/>
              </a:spcBef>
            </a:pPr>
            <a:r>
              <a:rPr lang="zh-CN" altLang="en-US" sz="2600" b="1"/>
              <a:t>（</a:t>
            </a:r>
            <a:r>
              <a:rPr lang="en-US" altLang="zh-CN" sz="2600" b="1"/>
              <a:t>2</a:t>
            </a:r>
            <a:r>
              <a:rPr lang="zh-CN" altLang="en-US" sz="2600" b="1"/>
              <a:t>）</a:t>
            </a:r>
            <a:r>
              <a:rPr lang="zh-CN" altLang="en-US" sz="2600" b="1">
                <a:latin typeface="宋体" panose="02010600030101010101" pitchFamily="2" charset="-122"/>
              </a:rPr>
              <a:t>在所有</a:t>
            </a:r>
            <a:r>
              <a:rPr lang="en-US" altLang="zh-CN" sz="2600" b="1"/>
              <a:t>u</a:t>
            </a:r>
            <a:r>
              <a:rPr lang="en-US" altLang="zh-CN" sz="2600" b="1">
                <a:latin typeface="宋体" panose="02010600030101010101" pitchFamily="2" charset="-122"/>
              </a:rPr>
              <a:t>∈</a:t>
            </a:r>
            <a:r>
              <a:rPr lang="en-US" altLang="zh-CN" sz="2600" b="1"/>
              <a:t>U, v</a:t>
            </a:r>
            <a:r>
              <a:rPr lang="en-US" altLang="zh-CN" sz="2600" b="1">
                <a:latin typeface="宋体" panose="02010600030101010101" pitchFamily="2" charset="-122"/>
              </a:rPr>
              <a:t>∈</a:t>
            </a:r>
            <a:r>
              <a:rPr lang="en-US" altLang="zh-CN" sz="2600" b="1"/>
              <a:t>V-U</a:t>
            </a:r>
            <a:r>
              <a:rPr lang="zh-CN" altLang="en-US" sz="2600" b="1">
                <a:latin typeface="宋体" panose="02010600030101010101" pitchFamily="2" charset="-122"/>
              </a:rPr>
              <a:t>的边中选一条代价最小的边（</a:t>
            </a:r>
            <a:r>
              <a:rPr lang="en-US" altLang="zh-CN" sz="2600" b="1"/>
              <a:t>u</a:t>
            </a:r>
            <a:r>
              <a:rPr lang="en-US" altLang="zh-CN" sz="2600" b="1" baseline="-30000"/>
              <a:t>0</a:t>
            </a:r>
            <a:r>
              <a:rPr lang="zh-CN" altLang="en-US" sz="2600" b="1">
                <a:latin typeface="宋体" panose="02010600030101010101" pitchFamily="2" charset="-122"/>
              </a:rPr>
              <a:t>，</a:t>
            </a:r>
            <a:r>
              <a:rPr lang="en-US" altLang="zh-CN" sz="2600" b="1"/>
              <a:t>v</a:t>
            </a:r>
            <a:r>
              <a:rPr lang="en-US" altLang="zh-CN" sz="2600" b="1" baseline="-30000"/>
              <a:t>0</a:t>
            </a:r>
            <a:r>
              <a:rPr lang="zh-CN" altLang="en-US" sz="2600" b="1">
                <a:latin typeface="宋体" panose="02010600030101010101" pitchFamily="2" charset="-122"/>
              </a:rPr>
              <a:t>）并入集合</a:t>
            </a:r>
            <a:r>
              <a:rPr lang="en-US" altLang="zh-CN" sz="2600" b="1"/>
              <a:t>TE</a:t>
            </a:r>
            <a:r>
              <a:rPr lang="zh-CN" altLang="en-US" sz="2600" b="1">
                <a:latin typeface="宋体" panose="02010600030101010101" pitchFamily="2" charset="-122"/>
              </a:rPr>
              <a:t>，同时将</a:t>
            </a:r>
            <a:r>
              <a:rPr lang="en-US" altLang="zh-CN" sz="2600" b="1"/>
              <a:t>v</a:t>
            </a:r>
            <a:r>
              <a:rPr lang="en-US" altLang="zh-CN" sz="2600" b="1" baseline="-30000"/>
              <a:t>0</a:t>
            </a:r>
            <a:r>
              <a:rPr lang="zh-CN" altLang="en-US" sz="2600" b="1">
                <a:latin typeface="宋体" panose="02010600030101010101" pitchFamily="2" charset="-122"/>
              </a:rPr>
              <a:t>并入</a:t>
            </a:r>
            <a:r>
              <a:rPr lang="en-US" altLang="zh-CN" sz="2600" b="1"/>
              <a:t>U</a:t>
            </a:r>
            <a:r>
              <a:rPr lang="zh-CN" altLang="en-US" sz="2600" b="1">
                <a:latin typeface="宋体" panose="02010600030101010101" pitchFamily="2" charset="-122"/>
              </a:rPr>
              <a:t>；</a:t>
            </a:r>
            <a:r>
              <a:rPr lang="zh-CN" altLang="en-US" sz="2600" b="1"/>
              <a:t> </a:t>
            </a:r>
          </a:p>
          <a:p>
            <a:pPr>
              <a:spcBef>
                <a:spcPct val="50000"/>
              </a:spcBef>
            </a:pPr>
            <a:r>
              <a:rPr lang="zh-CN" altLang="en-US" sz="2600" b="1"/>
              <a:t>（</a:t>
            </a:r>
            <a:r>
              <a:rPr lang="en-US" altLang="zh-CN" sz="2600" b="1"/>
              <a:t>3</a:t>
            </a:r>
            <a:r>
              <a:rPr lang="zh-CN" altLang="en-US" sz="2600" b="1"/>
              <a:t>）</a:t>
            </a:r>
            <a:r>
              <a:rPr lang="zh-CN" altLang="en-US" sz="2600" b="1">
                <a:latin typeface="宋体" panose="02010600030101010101" pitchFamily="2" charset="-122"/>
              </a:rPr>
              <a:t>重复（</a:t>
            </a:r>
            <a:r>
              <a:rPr lang="en-US" altLang="zh-CN" sz="2600" b="1">
                <a:latin typeface="宋体" panose="02010600030101010101" pitchFamily="2" charset="-122"/>
              </a:rPr>
              <a:t>2</a:t>
            </a:r>
            <a:r>
              <a:rPr lang="zh-CN" altLang="en-US" sz="2600" b="1">
                <a:latin typeface="宋体" panose="02010600030101010101" pitchFamily="2" charset="-122"/>
              </a:rPr>
              <a:t>），直到</a:t>
            </a:r>
            <a:r>
              <a:rPr lang="en-US" altLang="zh-CN" sz="2600" b="1"/>
              <a:t>U=V</a:t>
            </a:r>
            <a:r>
              <a:rPr lang="zh-CN" altLang="en-US" sz="2600" b="1">
                <a:latin typeface="宋体" panose="02010600030101010101" pitchFamily="2" charset="-122"/>
              </a:rPr>
              <a:t>为止。</a:t>
            </a:r>
            <a:r>
              <a:rPr lang="zh-CN" altLang="en-US" sz="2600" b="1"/>
              <a:t> </a:t>
            </a:r>
          </a:p>
          <a:p>
            <a:pPr>
              <a:spcBef>
                <a:spcPct val="50000"/>
              </a:spcBef>
            </a:pPr>
            <a:r>
              <a:rPr lang="zh-CN" altLang="en-US" sz="2600" b="1">
                <a:latin typeface="宋体" panose="02010600030101010101" pitchFamily="2" charset="-122"/>
              </a:rPr>
              <a:t>此时，</a:t>
            </a:r>
            <a:r>
              <a:rPr lang="en-US" altLang="zh-CN" sz="2600" b="1"/>
              <a:t>TE</a:t>
            </a:r>
            <a:r>
              <a:rPr lang="zh-CN" altLang="en-US" sz="2600" b="1">
                <a:latin typeface="宋体" panose="02010600030101010101" pitchFamily="2" charset="-122"/>
              </a:rPr>
              <a:t>中必含有</a:t>
            </a:r>
            <a:r>
              <a:rPr lang="en-US" altLang="zh-CN" sz="2600" b="1"/>
              <a:t>n-1</a:t>
            </a:r>
            <a:r>
              <a:rPr lang="zh-CN" altLang="en-US" sz="2600" b="1">
                <a:latin typeface="宋体" panose="02010600030101010101" pitchFamily="2" charset="-122"/>
              </a:rPr>
              <a:t>条边，则</a:t>
            </a:r>
            <a:r>
              <a:rPr lang="en-US" altLang="zh-CN" sz="2600" b="1"/>
              <a:t>T=</a:t>
            </a:r>
            <a:r>
              <a:rPr lang="zh-CN" altLang="en-US" sz="2600" b="1">
                <a:latin typeface="宋体" panose="02010600030101010101" pitchFamily="2" charset="-122"/>
              </a:rPr>
              <a:t>（</a:t>
            </a:r>
            <a:r>
              <a:rPr lang="en-US" altLang="zh-CN" sz="2600" b="1"/>
              <a:t>V</a:t>
            </a:r>
            <a:r>
              <a:rPr lang="zh-CN" altLang="en-US" sz="2600" b="1">
                <a:latin typeface="宋体" panose="02010600030101010101" pitchFamily="2" charset="-122"/>
              </a:rPr>
              <a:t>，</a:t>
            </a:r>
            <a:r>
              <a:rPr lang="en-US" altLang="zh-CN" sz="2600" b="1"/>
              <a:t>{TE}</a:t>
            </a:r>
            <a:r>
              <a:rPr lang="zh-CN" altLang="en-US" sz="2600" b="1">
                <a:latin typeface="宋体" panose="02010600030101010101" pitchFamily="2" charset="-122"/>
              </a:rPr>
              <a:t>）为</a:t>
            </a:r>
            <a:r>
              <a:rPr lang="en-US" altLang="zh-CN" sz="2600" b="1"/>
              <a:t>N</a:t>
            </a:r>
            <a:r>
              <a:rPr lang="zh-CN" altLang="en-US" sz="2600" b="1">
                <a:latin typeface="宋体" panose="02010600030101010101" pitchFamily="2" charset="-122"/>
              </a:rPr>
              <a:t>的最小生成树。</a:t>
            </a:r>
            <a:r>
              <a:rPr lang="zh-CN" altLang="en-US" sz="2600" b="1"/>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8931D6B4-1CF8-48CC-A2A5-944868C46F8A}"/>
              </a:ext>
            </a:extLst>
          </p:cNvPr>
          <p:cNvSpPr txBox="1">
            <a:spLocks noChangeArrowheads="1"/>
          </p:cNvSpPr>
          <p:nvPr/>
        </p:nvSpPr>
        <p:spPr bwMode="auto">
          <a:xfrm>
            <a:off x="1981200" y="990601"/>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普里姆算法是逐步增加</a:t>
            </a:r>
            <a:r>
              <a:rPr lang="en-US" altLang="zh-CN" sz="2800" b="1"/>
              <a:t>U</a:t>
            </a:r>
            <a:r>
              <a:rPr lang="zh-CN" altLang="en-US" sz="2800" b="1"/>
              <a:t>中的顶点，可称为“加点法”</a:t>
            </a:r>
          </a:p>
        </p:txBody>
      </p:sp>
      <p:sp>
        <p:nvSpPr>
          <p:cNvPr id="76803" name="Text Box 3">
            <a:extLst>
              <a:ext uri="{FF2B5EF4-FFF2-40B4-BE49-F238E27FC236}">
                <a16:creationId xmlns:a16="http://schemas.microsoft.com/office/drawing/2014/main" id="{FF4ECF3D-ABE6-40F6-84CE-C67B250B135B}"/>
              </a:ext>
            </a:extLst>
          </p:cNvPr>
          <p:cNvSpPr txBox="1">
            <a:spLocks noChangeArrowheads="1"/>
          </p:cNvSpPr>
          <p:nvPr/>
        </p:nvSpPr>
        <p:spPr bwMode="auto">
          <a:xfrm>
            <a:off x="2057400" y="16764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CC42C9"/>
                </a:solidFill>
              </a:rPr>
              <a:t>注意</a:t>
            </a:r>
            <a:r>
              <a:rPr lang="zh-CN" altLang="en-US" sz="2800" b="1"/>
              <a:t>：</a:t>
            </a:r>
            <a:r>
              <a:rPr lang="zh-CN" altLang="en-US" sz="2800" b="1">
                <a:solidFill>
                  <a:srgbClr val="168E27"/>
                </a:solidFill>
              </a:rPr>
              <a:t>选择最小边时，可能有多条同样权值的边可供选择，此时任选其一。</a:t>
            </a:r>
          </a:p>
        </p:txBody>
      </p:sp>
      <p:sp>
        <p:nvSpPr>
          <p:cNvPr id="76804" name="Text Box 4">
            <a:extLst>
              <a:ext uri="{FF2B5EF4-FFF2-40B4-BE49-F238E27FC236}">
                <a16:creationId xmlns:a16="http://schemas.microsoft.com/office/drawing/2014/main" id="{0A0688F7-34B3-41C6-BC7F-556932E73BD1}"/>
              </a:ext>
            </a:extLst>
          </p:cNvPr>
          <p:cNvSpPr txBox="1">
            <a:spLocks noChangeArrowheads="1"/>
          </p:cNvSpPr>
          <p:nvPr/>
        </p:nvSpPr>
        <p:spPr bwMode="auto">
          <a:xfrm>
            <a:off x="2057400" y="2667000"/>
            <a:ext cx="8305800"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b="1"/>
              <a:t>为了实现这个算法需设一个辅助数组</a:t>
            </a:r>
            <a:r>
              <a:rPr lang="en-US" altLang="zh-CN" sz="2800" b="1"/>
              <a:t>closedge[ ]</a:t>
            </a:r>
            <a:r>
              <a:rPr lang="zh-CN" altLang="en-US" sz="2800" b="1"/>
              <a:t>，以记录从</a:t>
            </a:r>
            <a:r>
              <a:rPr lang="en-US" altLang="zh-CN" sz="2800" b="1"/>
              <a:t>U</a:t>
            </a:r>
            <a:r>
              <a:rPr lang="zh-CN" altLang="en-US" sz="2800" b="1"/>
              <a:t>道</a:t>
            </a:r>
            <a:r>
              <a:rPr lang="en-US" altLang="zh-CN" sz="2800" b="1"/>
              <a:t>V-U</a:t>
            </a:r>
            <a:r>
              <a:rPr lang="zh-CN" altLang="en-US" sz="2800" b="1"/>
              <a:t>具有最小代价的边。对每个顶点</a:t>
            </a:r>
            <a:r>
              <a:rPr lang="en-US" altLang="zh-CN" sz="2800" b="1"/>
              <a:t>v∈V-U</a:t>
            </a:r>
            <a:r>
              <a:rPr lang="zh-CN" altLang="en-US" sz="2800" b="1"/>
              <a:t>，在辅助数组中存在一个分量</a:t>
            </a:r>
            <a:r>
              <a:rPr lang="en-US" altLang="zh-CN" sz="2800" b="1"/>
              <a:t>closedge[v]</a:t>
            </a:r>
            <a:r>
              <a:rPr lang="zh-CN" altLang="en-US" sz="2800" b="1"/>
              <a:t>，它包括两个域</a:t>
            </a:r>
            <a:r>
              <a:rPr lang="en-US" altLang="zh-CN" sz="2800" b="1"/>
              <a:t>vex</a:t>
            </a:r>
            <a:r>
              <a:rPr lang="zh-CN" altLang="en-US" sz="2800" b="1"/>
              <a:t>和</a:t>
            </a:r>
            <a:r>
              <a:rPr lang="en-US" altLang="zh-CN" sz="2800" b="1"/>
              <a:t>lowcost</a:t>
            </a:r>
            <a:r>
              <a:rPr lang="zh-CN" altLang="en-US" sz="2800" b="1"/>
              <a:t>，其中</a:t>
            </a:r>
            <a:r>
              <a:rPr lang="en-US" altLang="zh-CN" sz="2800" b="1"/>
              <a:t>lowcost</a:t>
            </a:r>
            <a:r>
              <a:rPr lang="zh-CN" altLang="en-US" sz="2800" b="1"/>
              <a:t>存储该边上的权，显然有</a:t>
            </a:r>
          </a:p>
          <a:p>
            <a:pPr>
              <a:spcBef>
                <a:spcPct val="50000"/>
              </a:spcBef>
            </a:pPr>
            <a:r>
              <a:rPr lang="zh-CN" altLang="en-US" sz="2800" b="1"/>
              <a:t>       </a:t>
            </a:r>
            <a:r>
              <a:rPr lang="en-US" altLang="zh-CN" sz="2800" b="1"/>
              <a:t>closedge[v].lowcoast=Min({cost(u,v) | u</a:t>
            </a:r>
            <a:r>
              <a:rPr lang="en-US" altLang="zh-CN" sz="2800" b="1">
                <a:latin typeface="宋体" panose="02010600030101010101" pitchFamily="2" charset="-122"/>
              </a:rPr>
              <a:t>∈</a:t>
            </a:r>
            <a:r>
              <a:rPr lang="en-US" altLang="zh-CN" sz="2800" b="1"/>
              <a:t>U})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a:extLst>
              <a:ext uri="{FF2B5EF4-FFF2-40B4-BE49-F238E27FC236}">
                <a16:creationId xmlns:a16="http://schemas.microsoft.com/office/drawing/2014/main" id="{34206A3E-085F-4D9E-B9B8-61CC6090D4AB}"/>
              </a:ext>
            </a:extLst>
          </p:cNvPr>
          <p:cNvSpPr txBox="1">
            <a:spLocks noChangeArrowheads="1"/>
          </p:cNvSpPr>
          <p:nvPr/>
        </p:nvSpPr>
        <p:spPr bwMode="auto">
          <a:xfrm>
            <a:off x="21336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普里姆算法可描述为：</a:t>
            </a:r>
          </a:p>
        </p:txBody>
      </p:sp>
      <p:sp>
        <p:nvSpPr>
          <p:cNvPr id="77827" name="Text Box 3">
            <a:extLst>
              <a:ext uri="{FF2B5EF4-FFF2-40B4-BE49-F238E27FC236}">
                <a16:creationId xmlns:a16="http://schemas.microsoft.com/office/drawing/2014/main" id="{B1298F1C-BFB2-4816-A095-D8A1C5A93656}"/>
              </a:ext>
            </a:extLst>
          </p:cNvPr>
          <p:cNvSpPr txBox="1">
            <a:spLocks noChangeArrowheads="1"/>
          </p:cNvSpPr>
          <p:nvPr/>
        </p:nvSpPr>
        <p:spPr bwMode="auto">
          <a:xfrm>
            <a:off x="2209800" y="1981200"/>
            <a:ext cx="8077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struct</a:t>
            </a:r>
          </a:p>
          <a:p>
            <a:pPr algn="just">
              <a:spcBef>
                <a:spcPct val="50000"/>
              </a:spcBef>
            </a:pPr>
            <a:r>
              <a:rPr lang="en-US" altLang="zh-CN" b="1"/>
              <a:t>{ VertexData  adjvex;</a:t>
            </a:r>
          </a:p>
          <a:p>
            <a:pPr algn="just">
              <a:spcBef>
                <a:spcPct val="50000"/>
              </a:spcBef>
            </a:pPr>
            <a:r>
              <a:rPr lang="en-US" altLang="zh-CN" b="1"/>
              <a:t>    int   lowcost;</a:t>
            </a:r>
          </a:p>
          <a:p>
            <a:pPr>
              <a:spcBef>
                <a:spcPct val="50000"/>
              </a:spcBef>
            </a:pPr>
            <a:r>
              <a:rPr lang="en-US" altLang="zh-CN" b="1"/>
              <a:t>} closedge[MAX_VERTEX_NUM];  </a:t>
            </a:r>
          </a:p>
          <a:p>
            <a:pPr>
              <a:spcBef>
                <a:spcPct val="50000"/>
              </a:spcBef>
            </a:pPr>
            <a:r>
              <a:rPr lang="en-US" altLang="zh-CN" b="1"/>
              <a:t> /* </a:t>
            </a:r>
            <a:r>
              <a:rPr lang="zh-CN" altLang="en-US" b="1">
                <a:latin typeface="宋体" panose="02010600030101010101" pitchFamily="2" charset="-122"/>
              </a:rPr>
              <a:t>求最小生成树时的辅助数组</a:t>
            </a:r>
            <a:r>
              <a:rPr lang="zh-CN" altLang="en-US" b="1"/>
              <a:t>*</a:t>
            </a:r>
            <a:r>
              <a:rPr lang="en-US" altLang="zh-CN" b="1"/>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a:extLst>
              <a:ext uri="{FF2B5EF4-FFF2-40B4-BE49-F238E27FC236}">
                <a16:creationId xmlns:a16="http://schemas.microsoft.com/office/drawing/2014/main" id="{57631F70-AAAB-4EBF-81ED-E7A9E57765A3}"/>
              </a:ext>
            </a:extLst>
          </p:cNvPr>
          <p:cNvSpPr txBox="1">
            <a:spLocks noChangeArrowheads="1"/>
          </p:cNvSpPr>
          <p:nvPr/>
        </p:nvSpPr>
        <p:spPr bwMode="auto">
          <a:xfrm>
            <a:off x="2133600" y="990600"/>
            <a:ext cx="8077200" cy="562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a:solidFill>
                  <a:srgbClr val="000000"/>
                </a:solidFill>
              </a:rPr>
              <a:t>MiniSpanTree_Prim(AdjMatrix  gn,  VertexData</a:t>
            </a:r>
            <a:r>
              <a:rPr lang="en-US" altLang="zh-CN" sz="2200" b="1"/>
              <a:t>  </a:t>
            </a:r>
            <a:r>
              <a:rPr lang="en-US" altLang="zh-CN" sz="2200" b="1">
                <a:solidFill>
                  <a:srgbClr val="000000"/>
                </a:solidFill>
              </a:rPr>
              <a:t>u)</a:t>
            </a:r>
            <a:endParaRPr lang="en-US" altLang="zh-CN" sz="2200" b="1"/>
          </a:p>
          <a:p>
            <a:pPr>
              <a:spcBef>
                <a:spcPct val="50000"/>
              </a:spcBef>
            </a:pPr>
            <a:r>
              <a:rPr lang="en-US" altLang="zh-CN" sz="2200" b="1">
                <a:solidFill>
                  <a:srgbClr val="000000"/>
                </a:solidFill>
              </a:rPr>
              <a:t>/*</a:t>
            </a:r>
            <a:r>
              <a:rPr lang="zh-CN" altLang="en-US" sz="2200" b="1">
                <a:solidFill>
                  <a:srgbClr val="000000"/>
                </a:solidFill>
              </a:rPr>
              <a:t>从顶点</a:t>
            </a:r>
            <a:r>
              <a:rPr lang="en-US" altLang="zh-CN" sz="2200" b="1">
                <a:solidFill>
                  <a:srgbClr val="000000"/>
                </a:solidFill>
              </a:rPr>
              <a:t>u</a:t>
            </a:r>
            <a:r>
              <a:rPr lang="zh-CN" altLang="en-US" sz="2200" b="1">
                <a:solidFill>
                  <a:srgbClr val="000000"/>
                </a:solidFill>
              </a:rPr>
              <a:t>出发，按普里姆算法构造</a:t>
            </a:r>
            <a:r>
              <a:rPr lang="zh-CN" altLang="en-US" sz="2200" b="1"/>
              <a:t>连通</a:t>
            </a:r>
            <a:r>
              <a:rPr lang="zh-CN" altLang="en-US" sz="2200" b="1">
                <a:solidFill>
                  <a:srgbClr val="000000"/>
                </a:solidFill>
              </a:rPr>
              <a:t>网</a:t>
            </a:r>
            <a:r>
              <a:rPr lang="en-US" altLang="zh-CN" sz="2200" b="1">
                <a:solidFill>
                  <a:srgbClr val="000000"/>
                </a:solidFill>
              </a:rPr>
              <a:t>gn </a:t>
            </a:r>
            <a:r>
              <a:rPr lang="zh-CN" altLang="en-US" sz="2200" b="1">
                <a:solidFill>
                  <a:srgbClr val="000000"/>
                </a:solidFill>
              </a:rPr>
              <a:t>的最小生成树，并输出生成树的每条边*</a:t>
            </a:r>
            <a:r>
              <a:rPr lang="en-US" altLang="zh-CN" sz="2200" b="1">
                <a:solidFill>
                  <a:srgbClr val="000000"/>
                </a:solidFill>
              </a:rPr>
              <a:t>/</a:t>
            </a:r>
            <a:endParaRPr lang="en-US" altLang="zh-CN" sz="2200" b="1"/>
          </a:p>
          <a:p>
            <a:pPr>
              <a:spcBef>
                <a:spcPct val="50000"/>
              </a:spcBef>
            </a:pPr>
            <a:r>
              <a:rPr lang="en-US" altLang="zh-CN" sz="2200" b="1">
                <a:solidFill>
                  <a:srgbClr val="000000"/>
                </a:solidFill>
              </a:rPr>
              <a:t>{k=LocateVertex(gn, u);</a:t>
            </a:r>
            <a:endParaRPr lang="en-US" altLang="zh-CN" sz="2200" b="1"/>
          </a:p>
          <a:p>
            <a:pPr>
              <a:spcBef>
                <a:spcPct val="50000"/>
              </a:spcBef>
            </a:pPr>
            <a:r>
              <a:rPr lang="en-US" altLang="zh-CN" sz="2200" b="1">
                <a:solidFill>
                  <a:srgbClr val="000000"/>
                </a:solidFill>
              </a:rPr>
              <a:t>closedge[k].lowcost=0;   /*</a:t>
            </a:r>
            <a:r>
              <a:rPr lang="zh-CN" altLang="en-US" sz="2200" b="1">
                <a:solidFill>
                  <a:srgbClr val="000000"/>
                </a:solidFill>
              </a:rPr>
              <a:t>初始化，</a:t>
            </a:r>
            <a:r>
              <a:rPr lang="en-US" altLang="zh-CN" sz="2200" b="1">
                <a:solidFill>
                  <a:srgbClr val="000000"/>
                </a:solidFill>
              </a:rPr>
              <a:t>U={u} */</a:t>
            </a:r>
            <a:endParaRPr lang="en-US" altLang="zh-CN" sz="2200" b="1"/>
          </a:p>
          <a:p>
            <a:pPr>
              <a:spcBef>
                <a:spcPct val="50000"/>
              </a:spcBef>
            </a:pPr>
            <a:r>
              <a:rPr lang="en-US" altLang="zh-CN" sz="2200" b="1">
                <a:solidFill>
                  <a:srgbClr val="000000"/>
                </a:solidFill>
              </a:rPr>
              <a:t>for (i=0;i&lt;gn.vexnum;i++)    </a:t>
            </a:r>
            <a:endParaRPr lang="en-US" altLang="zh-CN" sz="2200" b="1"/>
          </a:p>
          <a:p>
            <a:pPr>
              <a:spcBef>
                <a:spcPct val="50000"/>
              </a:spcBef>
            </a:pPr>
            <a:r>
              <a:rPr lang="en-US" altLang="zh-CN" sz="2200" b="1">
                <a:solidFill>
                  <a:srgbClr val="000000"/>
                </a:solidFill>
              </a:rPr>
              <a:t>  if ( i!=k)    /*</a:t>
            </a:r>
            <a:r>
              <a:rPr lang="zh-CN" altLang="en-US" sz="2200" b="1">
                <a:solidFill>
                  <a:srgbClr val="000000"/>
                </a:solidFill>
              </a:rPr>
              <a:t>对</a:t>
            </a:r>
            <a:r>
              <a:rPr lang="en-US" altLang="zh-CN" sz="2200" b="1">
                <a:solidFill>
                  <a:srgbClr val="000000"/>
                </a:solidFill>
              </a:rPr>
              <a:t>V-U</a:t>
            </a:r>
            <a:r>
              <a:rPr lang="zh-CN" altLang="en-US" sz="2200" b="1">
                <a:solidFill>
                  <a:srgbClr val="000000"/>
                </a:solidFill>
              </a:rPr>
              <a:t>中的顶点</a:t>
            </a:r>
            <a:r>
              <a:rPr lang="en-US" altLang="zh-CN" sz="2200" b="1">
                <a:solidFill>
                  <a:srgbClr val="000000"/>
                </a:solidFill>
              </a:rPr>
              <a:t>i</a:t>
            </a:r>
            <a:r>
              <a:rPr lang="zh-CN" altLang="en-US" sz="2200" b="1">
                <a:solidFill>
                  <a:srgbClr val="000000"/>
                </a:solidFill>
              </a:rPr>
              <a:t>，初始化</a:t>
            </a:r>
            <a:r>
              <a:rPr lang="en-US" altLang="zh-CN" sz="2200" b="1">
                <a:solidFill>
                  <a:srgbClr val="000000"/>
                </a:solidFill>
              </a:rPr>
              <a:t>closedge[i]*/</a:t>
            </a:r>
            <a:endParaRPr lang="en-US" altLang="zh-CN" sz="2200" b="1"/>
          </a:p>
          <a:p>
            <a:pPr>
              <a:spcBef>
                <a:spcPct val="50000"/>
              </a:spcBef>
            </a:pPr>
            <a:r>
              <a:rPr lang="en-US" altLang="zh-CN" sz="2200" b="1">
                <a:solidFill>
                  <a:srgbClr val="000000"/>
                </a:solidFill>
              </a:rPr>
              <a:t>    {closedge[i].adjvex=u; closedge[i].lowcost=gn.arcs[k][i].adj;}</a:t>
            </a:r>
            <a:endParaRPr lang="en-US" altLang="zh-CN" sz="2200" b="1"/>
          </a:p>
          <a:p>
            <a:pPr>
              <a:spcBef>
                <a:spcPct val="50000"/>
              </a:spcBef>
            </a:pPr>
            <a:r>
              <a:rPr lang="en-US" altLang="zh-CN" sz="2200" b="1">
                <a:solidFill>
                  <a:srgbClr val="000000"/>
                </a:solidFill>
              </a:rPr>
              <a:t>for (e=1;e&lt;=gn.vexnum-1;e++)    /*</a:t>
            </a:r>
            <a:r>
              <a:rPr lang="zh-CN" altLang="en-US" sz="2200" b="1">
                <a:solidFill>
                  <a:srgbClr val="000000"/>
                </a:solidFill>
              </a:rPr>
              <a:t>找</a:t>
            </a:r>
            <a:r>
              <a:rPr lang="en-US" altLang="zh-CN" sz="2200" b="1">
                <a:solidFill>
                  <a:srgbClr val="000000"/>
                </a:solidFill>
              </a:rPr>
              <a:t>n-1</a:t>
            </a:r>
            <a:r>
              <a:rPr lang="zh-CN" altLang="en-US" sz="2200" b="1">
                <a:solidFill>
                  <a:srgbClr val="000000"/>
                </a:solidFill>
              </a:rPr>
              <a:t>条边</a:t>
            </a:r>
            <a:r>
              <a:rPr lang="en-US" altLang="zh-CN" sz="2200" b="1">
                <a:solidFill>
                  <a:srgbClr val="000000"/>
                </a:solidFill>
              </a:rPr>
              <a:t>(n= gn.vexnum) */</a:t>
            </a:r>
            <a:endParaRPr lang="en-US" altLang="zh-CN" sz="2200" b="1"/>
          </a:p>
          <a:p>
            <a:pPr>
              <a:spcBef>
                <a:spcPct val="50000"/>
              </a:spcBef>
            </a:pPr>
            <a:r>
              <a:rPr lang="en-US" altLang="zh-CN" sz="2200" b="1">
                <a:solidFill>
                  <a:srgbClr val="000000"/>
                </a:solidFill>
              </a:rPr>
              <a:t>{</a:t>
            </a:r>
            <a:endParaRPr lang="en-US" altLang="zh-CN" sz="2200" b="1"/>
          </a:p>
          <a:p>
            <a:pPr>
              <a:spcBef>
                <a:spcPct val="50000"/>
              </a:spcBef>
            </a:pPr>
            <a:r>
              <a:rPr lang="en-US" altLang="zh-CN" sz="2200" b="1">
                <a:solidFill>
                  <a:srgbClr val="000000"/>
                </a:solidFill>
              </a:rPr>
              <a:t>k0=Minium(closedge);     /* closedge[k0]</a:t>
            </a:r>
            <a:r>
              <a:rPr lang="zh-CN" altLang="en-US" sz="2200" b="1">
                <a:solidFill>
                  <a:srgbClr val="000000"/>
                </a:solidFill>
              </a:rPr>
              <a:t>中存有当前最小边（</a:t>
            </a:r>
            <a:r>
              <a:rPr lang="en-US" altLang="zh-CN" sz="2200" b="1">
                <a:solidFill>
                  <a:srgbClr val="000000"/>
                </a:solidFill>
              </a:rPr>
              <a:t>u0,v0</a:t>
            </a:r>
            <a:r>
              <a:rPr lang="zh-CN" altLang="en-US" sz="2200" b="1">
                <a:solidFill>
                  <a:srgbClr val="000000"/>
                </a:solidFill>
              </a:rPr>
              <a:t>）的信息*</a:t>
            </a:r>
            <a:r>
              <a:rPr lang="en-US" altLang="zh-CN" sz="2200" b="1">
                <a:solidFill>
                  <a:srgbClr val="000000"/>
                </a:solidFill>
              </a:rPr>
              <a:t>/</a:t>
            </a:r>
            <a:endParaRPr lang="en-US" altLang="zh-CN" sz="2200"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a:extLst>
              <a:ext uri="{FF2B5EF4-FFF2-40B4-BE49-F238E27FC236}">
                <a16:creationId xmlns:a16="http://schemas.microsoft.com/office/drawing/2014/main" id="{B40FB4D3-E110-48C5-A487-0A8BDACE45AC}"/>
              </a:ext>
            </a:extLst>
          </p:cNvPr>
          <p:cNvSpPr txBox="1">
            <a:spLocks noChangeArrowheads="1"/>
          </p:cNvSpPr>
          <p:nvPr/>
        </p:nvSpPr>
        <p:spPr bwMode="auto">
          <a:xfrm>
            <a:off x="2057400" y="838201"/>
            <a:ext cx="8305800" cy="579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a:solidFill>
                  <a:srgbClr val="000000"/>
                </a:solidFill>
              </a:rPr>
              <a:t>u0= closedge[k0].adjvex;   /* u0∈U*/</a:t>
            </a:r>
            <a:endParaRPr lang="en-US" altLang="zh-CN" sz="2200" b="1"/>
          </a:p>
          <a:p>
            <a:pPr>
              <a:spcBef>
                <a:spcPct val="50000"/>
              </a:spcBef>
            </a:pPr>
            <a:r>
              <a:rPr lang="en-US" altLang="zh-CN" sz="2200" b="1">
                <a:solidFill>
                  <a:srgbClr val="000000"/>
                </a:solidFill>
              </a:rPr>
              <a:t>v0= gn.vexs[k0]          /* v0∈V-U*/</a:t>
            </a:r>
            <a:endParaRPr lang="en-US" altLang="zh-CN" sz="2200" b="1"/>
          </a:p>
          <a:p>
            <a:pPr>
              <a:spcBef>
                <a:spcPct val="50000"/>
              </a:spcBef>
            </a:pPr>
            <a:r>
              <a:rPr lang="en-US" altLang="zh-CN" sz="2200" b="1">
                <a:solidFill>
                  <a:srgbClr val="000000"/>
                </a:solidFill>
              </a:rPr>
              <a:t>       printf(u0, v0);    /*</a:t>
            </a:r>
            <a:r>
              <a:rPr lang="zh-CN" altLang="en-US" sz="2200" b="1">
                <a:solidFill>
                  <a:srgbClr val="000000"/>
                </a:solidFill>
              </a:rPr>
              <a:t>输出生成树的当前最小边（</a:t>
            </a:r>
            <a:r>
              <a:rPr lang="en-US" altLang="zh-CN" sz="2200" b="1">
                <a:solidFill>
                  <a:srgbClr val="000000"/>
                </a:solidFill>
              </a:rPr>
              <a:t>u0,v0</a:t>
            </a:r>
            <a:r>
              <a:rPr lang="zh-CN" altLang="en-US" sz="2200" b="1">
                <a:solidFill>
                  <a:srgbClr val="000000"/>
                </a:solidFill>
              </a:rPr>
              <a:t>）*</a:t>
            </a:r>
            <a:r>
              <a:rPr lang="en-US" altLang="zh-CN" sz="2200" b="1">
                <a:solidFill>
                  <a:srgbClr val="000000"/>
                </a:solidFill>
              </a:rPr>
              <a:t>/</a:t>
            </a:r>
            <a:endParaRPr lang="en-US" altLang="zh-CN" sz="2200" b="1"/>
          </a:p>
          <a:p>
            <a:pPr>
              <a:spcBef>
                <a:spcPct val="50000"/>
              </a:spcBef>
            </a:pPr>
            <a:r>
              <a:rPr lang="en-US" altLang="zh-CN" sz="2200" b="1">
                <a:solidFill>
                  <a:srgbClr val="000000"/>
                </a:solidFill>
              </a:rPr>
              <a:t>       closedge[k0].lowcost=0;     /*</a:t>
            </a:r>
            <a:r>
              <a:rPr lang="zh-CN" altLang="en-US" sz="2200" b="1">
                <a:solidFill>
                  <a:srgbClr val="000000"/>
                </a:solidFill>
              </a:rPr>
              <a:t>将顶点</a:t>
            </a:r>
            <a:r>
              <a:rPr lang="en-US" altLang="zh-CN" sz="2200" b="1">
                <a:solidFill>
                  <a:srgbClr val="000000"/>
                </a:solidFill>
              </a:rPr>
              <a:t>v0</a:t>
            </a:r>
            <a:r>
              <a:rPr lang="zh-CN" altLang="en-US" sz="2200" b="1">
                <a:solidFill>
                  <a:srgbClr val="000000"/>
                </a:solidFill>
              </a:rPr>
              <a:t>纳入</a:t>
            </a:r>
            <a:r>
              <a:rPr lang="en-US" altLang="zh-CN" sz="2200" b="1">
                <a:solidFill>
                  <a:srgbClr val="000000"/>
                </a:solidFill>
              </a:rPr>
              <a:t>U</a:t>
            </a:r>
            <a:r>
              <a:rPr lang="zh-CN" altLang="en-US" sz="2200" b="1">
                <a:solidFill>
                  <a:srgbClr val="000000"/>
                </a:solidFill>
              </a:rPr>
              <a:t>集合*</a:t>
            </a:r>
            <a:r>
              <a:rPr lang="en-US" altLang="zh-CN" sz="2200" b="1">
                <a:solidFill>
                  <a:srgbClr val="000000"/>
                </a:solidFill>
              </a:rPr>
              <a:t>/</a:t>
            </a:r>
            <a:endParaRPr lang="en-US" altLang="zh-CN" sz="2200" b="1"/>
          </a:p>
          <a:p>
            <a:pPr>
              <a:spcBef>
                <a:spcPct val="50000"/>
              </a:spcBef>
            </a:pPr>
            <a:r>
              <a:rPr lang="en-US" altLang="zh-CN" sz="2200" b="1">
                <a:solidFill>
                  <a:srgbClr val="000000"/>
                </a:solidFill>
              </a:rPr>
              <a:t>       for ( i=0 ;i&lt;vexnum;i++)    /*</a:t>
            </a:r>
            <a:r>
              <a:rPr lang="zh-CN" altLang="en-US" sz="2200" b="1">
                <a:solidFill>
                  <a:srgbClr val="000000"/>
                </a:solidFill>
              </a:rPr>
              <a:t>在顶点</a:t>
            </a:r>
            <a:r>
              <a:rPr lang="en-US" altLang="zh-CN" sz="2200" b="1">
                <a:solidFill>
                  <a:srgbClr val="000000"/>
                </a:solidFill>
              </a:rPr>
              <a:t>v0</a:t>
            </a:r>
            <a:r>
              <a:rPr lang="zh-CN" altLang="en-US" sz="2200" b="1">
                <a:solidFill>
                  <a:srgbClr val="000000"/>
                </a:solidFill>
              </a:rPr>
              <a:t>并入</a:t>
            </a:r>
            <a:r>
              <a:rPr lang="en-US" altLang="zh-CN" sz="2200" b="1">
                <a:solidFill>
                  <a:srgbClr val="000000"/>
                </a:solidFill>
              </a:rPr>
              <a:t>U</a:t>
            </a:r>
            <a:r>
              <a:rPr lang="zh-CN" altLang="en-US" sz="2200" b="1">
                <a:solidFill>
                  <a:srgbClr val="000000"/>
                </a:solidFill>
              </a:rPr>
              <a:t>之后，更新</a:t>
            </a:r>
            <a:r>
              <a:rPr lang="en-US" altLang="zh-CN" sz="2200" b="1">
                <a:solidFill>
                  <a:srgbClr val="000000"/>
                </a:solidFill>
              </a:rPr>
              <a:t>closedge[i]*/</a:t>
            </a:r>
            <a:endParaRPr lang="en-US" altLang="zh-CN" sz="2200" b="1"/>
          </a:p>
          <a:p>
            <a:pPr>
              <a:spcBef>
                <a:spcPct val="50000"/>
              </a:spcBef>
            </a:pPr>
            <a:r>
              <a:rPr lang="en-US" altLang="zh-CN" sz="2200" b="1">
                <a:solidFill>
                  <a:srgbClr val="000000"/>
                </a:solidFill>
              </a:rPr>
              <a:t>         if ( gn.arcs[k0][i].adj &lt;closedge[i].lowcost)</a:t>
            </a:r>
            <a:endParaRPr lang="en-US" altLang="zh-CN" sz="2200" b="1"/>
          </a:p>
          <a:p>
            <a:pPr>
              <a:spcBef>
                <a:spcPct val="50000"/>
              </a:spcBef>
            </a:pPr>
            <a:r>
              <a:rPr lang="en-US" altLang="zh-CN" sz="2200" b="1">
                <a:solidFill>
                  <a:srgbClr val="000000"/>
                </a:solidFill>
              </a:rPr>
              <a:t>            { closedge[i].lowcost= gn.arcs[k0][i].adj;</a:t>
            </a:r>
            <a:endParaRPr lang="en-US" altLang="zh-CN" sz="2200" b="1"/>
          </a:p>
          <a:p>
            <a:pPr>
              <a:spcBef>
                <a:spcPct val="50000"/>
              </a:spcBef>
            </a:pPr>
            <a:r>
              <a:rPr lang="en-US" altLang="zh-CN" sz="2200" b="1">
                <a:solidFill>
                  <a:srgbClr val="000000"/>
                </a:solidFill>
              </a:rPr>
              <a:t>              closedge[i].adjvex=v0;</a:t>
            </a:r>
            <a:endParaRPr lang="en-US" altLang="zh-CN" sz="2200" b="1"/>
          </a:p>
          <a:p>
            <a:pPr>
              <a:spcBef>
                <a:spcPct val="50000"/>
              </a:spcBef>
            </a:pPr>
            <a:r>
              <a:rPr lang="en-US" altLang="zh-CN" sz="2200" b="1">
                <a:solidFill>
                  <a:srgbClr val="000000"/>
                </a:solidFill>
              </a:rPr>
              <a:t>        }  </a:t>
            </a:r>
            <a:endParaRPr lang="en-US" altLang="zh-CN" sz="2200" b="1"/>
          </a:p>
          <a:p>
            <a:pPr>
              <a:spcBef>
                <a:spcPct val="50000"/>
              </a:spcBef>
            </a:pPr>
            <a:r>
              <a:rPr lang="en-US" altLang="zh-CN" sz="2200" b="1">
                <a:solidFill>
                  <a:srgbClr val="000000"/>
                </a:solidFill>
              </a:rPr>
              <a:t>}</a:t>
            </a:r>
            <a:endParaRPr lang="en-US" altLang="zh-CN" sz="2200" b="1"/>
          </a:p>
          <a:p>
            <a:pPr>
              <a:spcBef>
                <a:spcPct val="50000"/>
              </a:spcBef>
            </a:pPr>
            <a:r>
              <a:rPr lang="en-US" altLang="zh-CN" sz="2200" b="1">
                <a:solidFill>
                  <a:srgbClr val="000000"/>
                </a:solidFill>
              </a:rPr>
              <a:t>   }</a:t>
            </a:r>
            <a:r>
              <a:rPr lang="en-US" altLang="zh-CN" sz="2200" b="1"/>
              <a:t> </a:t>
            </a:r>
            <a:endParaRPr lang="en-US" altLang="zh-CN" b="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a:extLst>
              <a:ext uri="{FF2B5EF4-FFF2-40B4-BE49-F238E27FC236}">
                <a16:creationId xmlns:a16="http://schemas.microsoft.com/office/drawing/2014/main" id="{A7BD271F-1348-4C30-80AA-93FBE640D8A4}"/>
              </a:ext>
            </a:extLst>
          </p:cNvPr>
          <p:cNvSpPr txBox="1">
            <a:spLocks noChangeArrowheads="1"/>
          </p:cNvSpPr>
          <p:nvPr/>
        </p:nvSpPr>
        <p:spPr bwMode="auto">
          <a:xfrm>
            <a:off x="2057400" y="1066800"/>
            <a:ext cx="80010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P173</a:t>
            </a:r>
            <a:r>
              <a:rPr lang="zh-CN" altLang="en-US" sz="2800" b="1"/>
              <a:t>的图</a:t>
            </a:r>
            <a:r>
              <a:rPr lang="en-US" altLang="zh-CN" sz="2800" b="1"/>
              <a:t>7.18(a)</a:t>
            </a:r>
            <a:r>
              <a:rPr lang="zh-CN" altLang="en-US" sz="2800" b="1"/>
              <a:t>是一个连通网，由普里姆算法构造最小生成树的过程见图</a:t>
            </a:r>
            <a:r>
              <a:rPr lang="en-US" altLang="zh-CN" sz="2800" b="1"/>
              <a:t>7.18(b)~(f)</a:t>
            </a:r>
            <a:r>
              <a:rPr lang="zh-CN" altLang="en-US" sz="2800" b="1"/>
              <a:t>所示。</a:t>
            </a:r>
          </a:p>
          <a:p>
            <a:pPr>
              <a:spcBef>
                <a:spcPct val="50000"/>
              </a:spcBef>
            </a:pPr>
            <a:r>
              <a:rPr lang="zh-CN" altLang="en-US" sz="2800" b="1"/>
              <a:t>算法中各参量的变化见</a:t>
            </a:r>
            <a:r>
              <a:rPr lang="en-US" altLang="zh-CN" sz="2800" b="1"/>
              <a:t>p173</a:t>
            </a:r>
            <a:r>
              <a:rPr lang="zh-CN" altLang="en-US" sz="2800" b="1"/>
              <a:t>的表</a:t>
            </a:r>
            <a:r>
              <a:rPr lang="en-US" altLang="zh-CN" sz="2800" b="1"/>
              <a:t>7</a:t>
            </a:r>
            <a:r>
              <a:rPr lang="zh-CN" altLang="en-US" sz="2800" b="1"/>
              <a:t>－</a:t>
            </a:r>
            <a:r>
              <a:rPr lang="en-US" altLang="zh-CN" sz="2800" b="1"/>
              <a:t>1</a:t>
            </a:r>
            <a:r>
              <a:rPr lang="zh-CN" altLang="en-US" sz="2800" b="1"/>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0AB00D01-D241-44CB-842D-76C0DE745CF1}"/>
              </a:ext>
            </a:extLst>
          </p:cNvPr>
          <p:cNvSpPr txBox="1">
            <a:spLocks noChangeArrowheads="1"/>
          </p:cNvSpPr>
          <p:nvPr/>
        </p:nvSpPr>
        <p:spPr bwMode="auto">
          <a:xfrm>
            <a:off x="2057400" y="9144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CC42C9"/>
                </a:solidFill>
              </a:rPr>
              <a:t>2. </a:t>
            </a:r>
            <a:r>
              <a:rPr lang="zh-CN" altLang="en-US" sz="2800" b="1">
                <a:solidFill>
                  <a:srgbClr val="CC42C9"/>
                </a:solidFill>
              </a:rPr>
              <a:t>克鲁斯卡尔算法</a:t>
            </a:r>
          </a:p>
        </p:txBody>
      </p:sp>
      <p:sp>
        <p:nvSpPr>
          <p:cNvPr id="81923" name="Text Box 3">
            <a:extLst>
              <a:ext uri="{FF2B5EF4-FFF2-40B4-BE49-F238E27FC236}">
                <a16:creationId xmlns:a16="http://schemas.microsoft.com/office/drawing/2014/main" id="{13672627-39F1-4849-A4D1-FC95C9599020}"/>
              </a:ext>
            </a:extLst>
          </p:cNvPr>
          <p:cNvSpPr txBox="1">
            <a:spLocks noChangeArrowheads="1"/>
          </p:cNvSpPr>
          <p:nvPr/>
        </p:nvSpPr>
        <p:spPr bwMode="auto">
          <a:xfrm>
            <a:off x="2133600" y="15240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假设</a:t>
            </a:r>
            <a:r>
              <a:rPr lang="en-US" altLang="zh-CN" sz="2800" b="1"/>
              <a:t>N=(V,{E})</a:t>
            </a:r>
            <a:r>
              <a:rPr lang="zh-CN" altLang="en-US" sz="2800" b="1"/>
              <a:t>是连通网，将</a:t>
            </a:r>
            <a:r>
              <a:rPr lang="en-US" altLang="zh-CN" sz="2800" b="1"/>
              <a:t>N</a:t>
            </a:r>
            <a:r>
              <a:rPr lang="zh-CN" altLang="en-US" sz="2800" b="1"/>
              <a:t>中的边按权值从小到大的顺序排列；</a:t>
            </a:r>
          </a:p>
        </p:txBody>
      </p:sp>
      <p:sp>
        <p:nvSpPr>
          <p:cNvPr id="81924" name="Text Box 4">
            <a:extLst>
              <a:ext uri="{FF2B5EF4-FFF2-40B4-BE49-F238E27FC236}">
                <a16:creationId xmlns:a16="http://schemas.microsoft.com/office/drawing/2014/main" id="{A5AFFCD0-03E5-4941-A9E8-9A9D6A934DA3}"/>
              </a:ext>
            </a:extLst>
          </p:cNvPr>
          <p:cNvSpPr txBox="1">
            <a:spLocks noChangeArrowheads="1"/>
          </p:cNvSpPr>
          <p:nvPr/>
        </p:nvSpPr>
        <p:spPr bwMode="auto">
          <a:xfrm>
            <a:off x="2133600" y="2590801"/>
            <a:ext cx="830580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1</a:t>
            </a:r>
            <a:r>
              <a:rPr lang="zh-CN" altLang="en-US" sz="2800" b="1"/>
              <a:t>）将</a:t>
            </a:r>
            <a:r>
              <a:rPr lang="en-US" altLang="zh-CN" sz="2800" b="1"/>
              <a:t>n</a:t>
            </a:r>
            <a:r>
              <a:rPr lang="zh-CN" altLang="en-US" sz="2800" b="1"/>
              <a:t>个</a:t>
            </a:r>
            <a:r>
              <a:rPr lang="zh-CN" altLang="en-US" sz="2800" b="1">
                <a:latin typeface="宋体" panose="02010600030101010101" pitchFamily="2" charset="-122"/>
              </a:rPr>
              <a:t>顶点看成</a:t>
            </a:r>
            <a:r>
              <a:rPr lang="en-US" altLang="zh-CN" sz="2800" b="1"/>
              <a:t>n</a:t>
            </a:r>
            <a:r>
              <a:rPr lang="zh-CN" altLang="en-US" sz="2800" b="1">
                <a:latin typeface="宋体" panose="02010600030101010101" pitchFamily="2" charset="-122"/>
              </a:rPr>
              <a:t>个集合；</a:t>
            </a:r>
            <a:r>
              <a:rPr lang="zh-CN" altLang="en-US" sz="2800" b="1"/>
              <a:t> </a:t>
            </a:r>
          </a:p>
          <a:p>
            <a:pPr>
              <a:spcBef>
                <a:spcPct val="50000"/>
              </a:spcBef>
            </a:pPr>
            <a:r>
              <a:rPr lang="zh-CN" altLang="en-US" sz="2800" b="1"/>
              <a:t>（</a:t>
            </a:r>
            <a:r>
              <a:rPr lang="en-US" altLang="zh-CN" sz="2800" b="1"/>
              <a:t>2</a:t>
            </a:r>
            <a:r>
              <a:rPr lang="zh-CN" altLang="en-US" sz="2800" b="1"/>
              <a:t>）按权值由</a:t>
            </a:r>
            <a:r>
              <a:rPr lang="zh-CN" altLang="en-US" sz="2800" b="1">
                <a:latin typeface="宋体" panose="02010600030101010101" pitchFamily="2" charset="-122"/>
              </a:rPr>
              <a:t>小到大的顺序选择边，所选边应满足两个顶点不在同一个顶点集合内，将该边放到生成树边的集合中。同时将该边的两个顶点所在的顶点集合合并；</a:t>
            </a:r>
          </a:p>
          <a:p>
            <a:pPr>
              <a:spcBef>
                <a:spcPct val="50000"/>
              </a:spcBef>
            </a:pPr>
            <a:r>
              <a:rPr lang="zh-CN" altLang="en-US" sz="2800" b="1">
                <a:latin typeface="宋体" panose="02010600030101010101" pitchFamily="2" charset="-122"/>
              </a:rPr>
              <a:t>（</a:t>
            </a:r>
            <a:r>
              <a:rPr lang="en-US" altLang="zh-CN" sz="2800" b="1">
                <a:latin typeface="宋体" panose="02010600030101010101" pitchFamily="2" charset="-122"/>
              </a:rPr>
              <a:t>3</a:t>
            </a:r>
            <a:r>
              <a:rPr lang="zh-CN" altLang="en-US" sz="2800" b="1">
                <a:latin typeface="宋体" panose="02010600030101010101" pitchFamily="2" charset="-122"/>
              </a:rPr>
              <a:t>）重复（</a:t>
            </a:r>
            <a:r>
              <a:rPr lang="en-US" altLang="zh-CN" sz="2800" b="1">
                <a:latin typeface="宋体" panose="02010600030101010101" pitchFamily="2" charset="-122"/>
              </a:rPr>
              <a:t>2</a:t>
            </a:r>
            <a:r>
              <a:rPr lang="zh-CN" altLang="en-US" sz="2800" b="1">
                <a:latin typeface="宋体" panose="02010600030101010101" pitchFamily="2" charset="-122"/>
              </a:rPr>
              <a:t>），直到所有的顶点都在同一个顶点集合内。 </a:t>
            </a:r>
            <a:r>
              <a:rPr lang="zh-CN" altLang="en-US" sz="2800" b="1"/>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a:extLst>
              <a:ext uri="{FF2B5EF4-FFF2-40B4-BE49-F238E27FC236}">
                <a16:creationId xmlns:a16="http://schemas.microsoft.com/office/drawing/2014/main" id="{5B3C5323-F5A6-46DB-98D4-7ACE3BA93B73}"/>
              </a:ext>
            </a:extLst>
          </p:cNvPr>
          <p:cNvSpPr txBox="1">
            <a:spLocks noChangeArrowheads="1"/>
          </p:cNvSpPr>
          <p:nvPr/>
        </p:nvSpPr>
        <p:spPr bwMode="auto">
          <a:xfrm>
            <a:off x="2133600" y="10668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克鲁斯卡尔算法是逐步增加生成树的边，故称为“加边法”</a:t>
            </a:r>
          </a:p>
        </p:txBody>
      </p:sp>
      <p:sp>
        <p:nvSpPr>
          <p:cNvPr id="82947" name="Text Box 3">
            <a:extLst>
              <a:ext uri="{FF2B5EF4-FFF2-40B4-BE49-F238E27FC236}">
                <a16:creationId xmlns:a16="http://schemas.microsoft.com/office/drawing/2014/main" id="{6C27420C-F2D9-444D-868D-192CC2885F71}"/>
              </a:ext>
            </a:extLst>
          </p:cNvPr>
          <p:cNvSpPr txBox="1">
            <a:spLocks noChangeArrowheads="1"/>
          </p:cNvSpPr>
          <p:nvPr/>
        </p:nvSpPr>
        <p:spPr bwMode="auto">
          <a:xfrm>
            <a:off x="2133600" y="22860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以</a:t>
            </a:r>
            <a:r>
              <a:rPr lang="en-US" altLang="zh-CN" sz="2800" b="1"/>
              <a:t>p174</a:t>
            </a:r>
            <a:r>
              <a:rPr lang="zh-CN" altLang="en-US" sz="2800" b="1"/>
              <a:t>的连通图</a:t>
            </a:r>
            <a:r>
              <a:rPr lang="en-US" altLang="zh-CN" sz="2800" b="1"/>
              <a:t>7.19(a)</a:t>
            </a:r>
            <a:r>
              <a:rPr lang="zh-CN" altLang="en-US" sz="2800" b="1"/>
              <a:t>为例，说明克鲁斯卡尔算法的执行过程。</a:t>
            </a:r>
          </a:p>
        </p:txBody>
      </p:sp>
      <p:sp>
        <p:nvSpPr>
          <p:cNvPr id="82949" name="AutoShape 5">
            <a:hlinkClick r:id="rId2" action="ppaction://hlinksldjump" highlightClick="1"/>
            <a:extLst>
              <a:ext uri="{FF2B5EF4-FFF2-40B4-BE49-F238E27FC236}">
                <a16:creationId xmlns:a16="http://schemas.microsoft.com/office/drawing/2014/main" id="{4F2EC52B-BDF6-4531-9737-DD4F5C96C503}"/>
              </a:ext>
            </a:extLst>
          </p:cNvPr>
          <p:cNvSpPr>
            <a:spLocks noChangeArrowheads="1"/>
          </p:cNvSpPr>
          <p:nvPr/>
        </p:nvSpPr>
        <p:spPr bwMode="auto">
          <a:xfrm>
            <a:off x="8401051" y="5589588"/>
            <a:ext cx="1439863"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返回本节目录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29242090-05C8-4148-A682-816D990A3680}"/>
              </a:ext>
            </a:extLst>
          </p:cNvPr>
          <p:cNvSpPr txBox="1">
            <a:spLocks noChangeArrowheads="1"/>
          </p:cNvSpPr>
          <p:nvPr/>
        </p:nvSpPr>
        <p:spPr bwMode="auto">
          <a:xfrm>
            <a:off x="2133600" y="1066800"/>
            <a:ext cx="8305800" cy="445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168E27"/>
                </a:solidFill>
              </a:rPr>
              <a:t>基本操作</a:t>
            </a:r>
            <a:r>
              <a:rPr lang="zh-CN" altLang="en-US" sz="2800" b="1"/>
              <a:t>：</a:t>
            </a:r>
          </a:p>
          <a:p>
            <a:pPr>
              <a:spcBef>
                <a:spcPct val="50000"/>
              </a:spcBef>
            </a:pPr>
            <a:r>
              <a:rPr lang="zh-CN" altLang="en-US" sz="2800" b="1"/>
              <a:t>（</a:t>
            </a:r>
            <a:r>
              <a:rPr lang="en-US" altLang="zh-CN" sz="2800" b="1"/>
              <a:t>1</a:t>
            </a:r>
            <a:r>
              <a:rPr lang="zh-CN" altLang="en-US" sz="2800" b="1"/>
              <a:t>）</a:t>
            </a:r>
            <a:r>
              <a:rPr lang="en-US" altLang="zh-CN" sz="2800" b="1"/>
              <a:t>GreateGraph(G)</a:t>
            </a:r>
            <a:r>
              <a:rPr lang="zh-CN" altLang="en-US" sz="2800" b="1"/>
              <a:t>：创建图</a:t>
            </a:r>
            <a:r>
              <a:rPr lang="en-US" altLang="zh-CN" sz="2800" b="1"/>
              <a:t>G</a:t>
            </a:r>
            <a:r>
              <a:rPr lang="zh-CN" altLang="en-US" sz="2800" b="1"/>
              <a:t>。</a:t>
            </a:r>
          </a:p>
          <a:p>
            <a:pPr>
              <a:spcBef>
                <a:spcPct val="50000"/>
              </a:spcBef>
            </a:pPr>
            <a:r>
              <a:rPr lang="zh-CN" altLang="en-US" sz="2800" b="1"/>
              <a:t>（</a:t>
            </a:r>
            <a:r>
              <a:rPr lang="en-US" altLang="zh-CN" sz="2800" b="1"/>
              <a:t>2</a:t>
            </a:r>
            <a:r>
              <a:rPr lang="zh-CN" altLang="en-US" sz="2800" b="1"/>
              <a:t>）</a:t>
            </a:r>
            <a:r>
              <a:rPr lang="en-US" altLang="zh-CN" sz="2800" b="1"/>
              <a:t>DestoryGraph(G)</a:t>
            </a:r>
            <a:r>
              <a:rPr lang="zh-CN" altLang="en-US" sz="2800" b="1"/>
              <a:t>：销毁图</a:t>
            </a:r>
            <a:r>
              <a:rPr lang="en-US" altLang="zh-CN" sz="2800" b="1"/>
              <a:t>G</a:t>
            </a:r>
            <a:r>
              <a:rPr lang="zh-CN" altLang="en-US" sz="2800" b="1"/>
              <a:t>。</a:t>
            </a:r>
          </a:p>
          <a:p>
            <a:pPr>
              <a:lnSpc>
                <a:spcPct val="130000"/>
              </a:lnSpc>
              <a:spcBef>
                <a:spcPct val="50000"/>
              </a:spcBef>
            </a:pPr>
            <a:r>
              <a:rPr lang="zh-CN" altLang="en-US" sz="2800" b="1"/>
              <a:t>（</a:t>
            </a:r>
            <a:r>
              <a:rPr lang="en-US" altLang="zh-CN" sz="2800" b="1"/>
              <a:t>3</a:t>
            </a:r>
            <a:r>
              <a:rPr lang="zh-CN" altLang="en-US" sz="2800" b="1"/>
              <a:t>）</a:t>
            </a:r>
            <a:r>
              <a:rPr lang="en-US" altLang="zh-CN" sz="2800" b="1"/>
              <a:t>LocateVertex(G,v)</a:t>
            </a:r>
            <a:r>
              <a:rPr lang="zh-CN" altLang="en-US" sz="2800" b="1"/>
              <a:t>：</a:t>
            </a:r>
            <a:r>
              <a:rPr lang="zh-CN" altLang="en-US" sz="2800" b="1">
                <a:latin typeface="宋体" panose="02010600030101010101" pitchFamily="2" charset="-122"/>
              </a:rPr>
              <a:t>确定顶点</a:t>
            </a:r>
            <a:r>
              <a:rPr lang="en-US" altLang="zh-CN" sz="2800" b="1">
                <a:latin typeface="宋体" panose="02010600030101010101" pitchFamily="2" charset="-122"/>
              </a:rPr>
              <a:t>v</a:t>
            </a:r>
            <a:r>
              <a:rPr lang="zh-CN" altLang="en-US" sz="2800" b="1">
                <a:latin typeface="宋体" panose="02010600030101010101" pitchFamily="2" charset="-122"/>
              </a:rPr>
              <a:t>在图</a:t>
            </a:r>
            <a:r>
              <a:rPr lang="en-US" altLang="zh-CN" sz="2800" b="1">
                <a:latin typeface="宋体" panose="02010600030101010101" pitchFamily="2" charset="-122"/>
              </a:rPr>
              <a:t>G</a:t>
            </a:r>
            <a:r>
              <a:rPr lang="zh-CN" altLang="en-US" sz="2800" b="1">
                <a:latin typeface="宋体" panose="02010600030101010101" pitchFamily="2" charset="-122"/>
              </a:rPr>
              <a:t>中的位置。若图</a:t>
            </a:r>
            <a:r>
              <a:rPr lang="en-US" altLang="zh-CN" sz="2800" b="1">
                <a:latin typeface="宋体" panose="02010600030101010101" pitchFamily="2" charset="-122"/>
              </a:rPr>
              <a:t>G</a:t>
            </a:r>
            <a:r>
              <a:rPr lang="zh-CN" altLang="en-US" sz="2800" b="1">
                <a:latin typeface="宋体" panose="02010600030101010101" pitchFamily="2" charset="-122"/>
              </a:rPr>
              <a:t>中没有顶点</a:t>
            </a:r>
            <a:r>
              <a:rPr lang="en-US" altLang="zh-CN" sz="2800" b="1">
                <a:latin typeface="宋体" panose="02010600030101010101" pitchFamily="2" charset="-122"/>
              </a:rPr>
              <a:t>v</a:t>
            </a:r>
            <a:r>
              <a:rPr lang="zh-CN" altLang="en-US" sz="2800" b="1">
                <a:latin typeface="宋体" panose="02010600030101010101" pitchFamily="2" charset="-122"/>
              </a:rPr>
              <a:t>，则函数值为</a:t>
            </a:r>
            <a:r>
              <a:rPr lang="zh-CN" altLang="en-US" sz="2800" b="1"/>
              <a:t>“</a:t>
            </a:r>
            <a:r>
              <a:rPr lang="zh-CN" altLang="en-US" sz="2800" b="1">
                <a:latin typeface="宋体" panose="02010600030101010101" pitchFamily="2" charset="-122"/>
              </a:rPr>
              <a:t>空</a:t>
            </a:r>
            <a:r>
              <a:rPr lang="zh-CN" altLang="en-US" sz="2800" b="1"/>
              <a:t>”</a:t>
            </a:r>
            <a:r>
              <a:rPr lang="zh-CN" altLang="en-US" sz="2800" b="1">
                <a:latin typeface="宋体" panose="02010600030101010101" pitchFamily="2" charset="-122"/>
              </a:rPr>
              <a:t>。</a:t>
            </a:r>
          </a:p>
          <a:p>
            <a:pPr>
              <a:lnSpc>
                <a:spcPct val="130000"/>
              </a:lnSpc>
              <a:spcBef>
                <a:spcPct val="50000"/>
              </a:spcBef>
            </a:pPr>
            <a:r>
              <a:rPr lang="zh-CN" altLang="en-US" sz="2800" b="1">
                <a:latin typeface="宋体" panose="02010600030101010101" pitchFamily="2" charset="-122"/>
              </a:rPr>
              <a:t>（</a:t>
            </a:r>
            <a:r>
              <a:rPr lang="en-US" altLang="zh-CN" sz="2800" b="1">
                <a:latin typeface="宋体" panose="02010600030101010101" pitchFamily="2" charset="-122"/>
              </a:rPr>
              <a:t>4</a:t>
            </a:r>
            <a:r>
              <a:rPr lang="zh-CN" altLang="en-US" sz="2800" b="1">
                <a:latin typeface="宋体" panose="02010600030101010101" pitchFamily="2" charset="-122"/>
              </a:rPr>
              <a:t>）</a:t>
            </a:r>
            <a:r>
              <a:rPr lang="en-US" altLang="zh-CN" sz="2800" b="1">
                <a:latin typeface="宋体" panose="02010600030101010101" pitchFamily="2" charset="-122"/>
                <a:cs typeface="Times New Roman" panose="02020603050405020304" pitchFamily="18" charset="0"/>
              </a:rPr>
              <a:t>GetVertex(G</a:t>
            </a:r>
            <a:r>
              <a:rPr lang="en-US" altLang="zh-CN" sz="2800" b="1">
                <a:latin typeface="宋体" panose="02010600030101010101" pitchFamily="2" charset="-122"/>
              </a:rPr>
              <a:t>,</a:t>
            </a:r>
            <a:r>
              <a:rPr lang="en-US" altLang="zh-CN" sz="2800" b="1">
                <a:latin typeface="宋体" panose="02010600030101010101" pitchFamily="2" charset="-122"/>
                <a:cs typeface="Times New Roman" panose="02020603050405020304" pitchFamily="18" charset="0"/>
              </a:rPr>
              <a:t>I)</a:t>
            </a:r>
            <a:r>
              <a:rPr lang="zh-CN" altLang="en-US" sz="2800" b="1">
                <a:latin typeface="宋体" panose="02010600030101010101" pitchFamily="2" charset="-122"/>
                <a:cs typeface="Times New Roman" panose="02020603050405020304" pitchFamily="18" charset="0"/>
              </a:rPr>
              <a:t>：取出图</a:t>
            </a:r>
            <a:r>
              <a:rPr lang="en-US" altLang="zh-CN" sz="2800" b="1">
                <a:latin typeface="宋体" panose="02010600030101010101" pitchFamily="2" charset="-122"/>
                <a:cs typeface="Times New Roman" panose="02020603050405020304" pitchFamily="18" charset="0"/>
              </a:rPr>
              <a:t>G</a:t>
            </a:r>
            <a:r>
              <a:rPr lang="zh-CN" altLang="en-US" sz="2800" b="1">
                <a:latin typeface="宋体" panose="02010600030101010101" pitchFamily="2" charset="-122"/>
                <a:cs typeface="Times New Roman" panose="02020603050405020304" pitchFamily="18" charset="0"/>
              </a:rPr>
              <a:t>中的第</a:t>
            </a:r>
            <a:r>
              <a:rPr lang="en-US" altLang="zh-CN" sz="2800" b="1">
                <a:latin typeface="宋体" panose="02010600030101010101" pitchFamily="2" charset="-122"/>
                <a:cs typeface="Times New Roman" panose="02020603050405020304" pitchFamily="18" charset="0"/>
              </a:rPr>
              <a:t>i</a:t>
            </a:r>
            <a:r>
              <a:rPr lang="zh-CN" altLang="en-US" sz="2800" b="1">
                <a:latin typeface="宋体" panose="02010600030101010101" pitchFamily="2" charset="-122"/>
                <a:cs typeface="Times New Roman" panose="02020603050405020304" pitchFamily="18" charset="0"/>
              </a:rPr>
              <a:t>个顶点的值。若</a:t>
            </a:r>
            <a:r>
              <a:rPr lang="en-US" altLang="zh-CN" sz="2800" b="1">
                <a:latin typeface="宋体" panose="02010600030101010101" pitchFamily="2" charset="-122"/>
                <a:cs typeface="Times New Roman" panose="02020603050405020304" pitchFamily="18" charset="0"/>
              </a:rPr>
              <a:t>i&gt;</a:t>
            </a:r>
            <a:r>
              <a:rPr lang="zh-CN" altLang="en-US" sz="2800" b="1">
                <a:latin typeface="宋体" panose="02010600030101010101" pitchFamily="2" charset="-122"/>
                <a:cs typeface="Times New Roman" panose="02020603050405020304" pitchFamily="18" charset="0"/>
              </a:rPr>
              <a:t>图</a:t>
            </a:r>
            <a:r>
              <a:rPr lang="en-US" altLang="zh-CN" sz="2800" b="1">
                <a:latin typeface="宋体" panose="02010600030101010101" pitchFamily="2" charset="-122"/>
                <a:cs typeface="Times New Roman" panose="02020603050405020304" pitchFamily="18" charset="0"/>
              </a:rPr>
              <a:t>G</a:t>
            </a:r>
            <a:r>
              <a:rPr lang="zh-CN" altLang="en-US" sz="2800" b="1">
                <a:latin typeface="宋体" panose="02010600030101010101" pitchFamily="2" charset="-122"/>
                <a:cs typeface="Times New Roman" panose="02020603050405020304" pitchFamily="18" charset="0"/>
              </a:rPr>
              <a:t>中顶点数，则函数值为</a:t>
            </a:r>
            <a:r>
              <a:rPr lang="zh-CN" altLang="en-US" sz="2800" b="1">
                <a:cs typeface="Times New Roman" panose="02020603050405020304" pitchFamily="18" charset="0"/>
              </a:rPr>
              <a:t>“</a:t>
            </a:r>
            <a:r>
              <a:rPr lang="zh-CN" altLang="en-US" sz="2800" b="1">
                <a:latin typeface="宋体" panose="02010600030101010101" pitchFamily="2" charset="-122"/>
                <a:cs typeface="Times New Roman" panose="02020603050405020304" pitchFamily="18" charset="0"/>
              </a:rPr>
              <a:t>空</a:t>
            </a:r>
            <a:r>
              <a:rPr lang="zh-CN" altLang="en-US" sz="2800" b="1">
                <a:cs typeface="Times New Roman" panose="02020603050405020304" pitchFamily="18" charset="0"/>
              </a:rPr>
              <a:t>”</a:t>
            </a:r>
            <a:r>
              <a:rPr lang="zh-CN" altLang="en-US" sz="2800" b="1">
                <a:latin typeface="宋体" panose="02010600030101010101" pitchFamily="2" charset="-122"/>
                <a:cs typeface="Times New Roman" panose="02020603050405020304" pitchFamily="18" charset="0"/>
              </a:rPr>
              <a:t>。</a:t>
            </a:r>
            <a:r>
              <a:rPr lang="zh-CN" altLang="en-US" sz="2800" b="1">
                <a:latin typeface="宋体" panose="02010600030101010101" pitchFamily="2" charset="-122"/>
              </a:rPr>
              <a:t> </a:t>
            </a:r>
            <a:r>
              <a:rPr lang="zh-CN" altLang="en-US" sz="2800" b="1"/>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a:extLst>
              <a:ext uri="{FF2B5EF4-FFF2-40B4-BE49-F238E27FC236}">
                <a16:creationId xmlns:a16="http://schemas.microsoft.com/office/drawing/2014/main" id="{556A31F7-6290-4B27-BC1E-FB730135D2B2}"/>
              </a:ext>
            </a:extLst>
          </p:cNvPr>
          <p:cNvSpPr txBox="1">
            <a:spLocks noChangeArrowheads="1"/>
          </p:cNvSpPr>
          <p:nvPr/>
        </p:nvSpPr>
        <p:spPr bwMode="auto">
          <a:xfrm>
            <a:off x="2063750" y="836613"/>
            <a:ext cx="815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7.4.2</a:t>
            </a:r>
            <a:r>
              <a:rPr lang="zh-CN" altLang="en-US" sz="2800" b="1"/>
              <a:t>有向无环图的应用</a:t>
            </a:r>
          </a:p>
        </p:txBody>
      </p:sp>
      <p:sp>
        <p:nvSpPr>
          <p:cNvPr id="83971" name="Text Box 3">
            <a:extLst>
              <a:ext uri="{FF2B5EF4-FFF2-40B4-BE49-F238E27FC236}">
                <a16:creationId xmlns:a16="http://schemas.microsoft.com/office/drawing/2014/main" id="{3694E8BE-CD06-4068-8F42-F321899A7F33}"/>
              </a:ext>
            </a:extLst>
          </p:cNvPr>
          <p:cNvSpPr txBox="1">
            <a:spLocks noChangeArrowheads="1"/>
          </p:cNvSpPr>
          <p:nvPr/>
        </p:nvSpPr>
        <p:spPr bwMode="auto">
          <a:xfrm>
            <a:off x="2133600" y="1676401"/>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拓扑排序</a:t>
            </a:r>
            <a:r>
              <a:rPr lang="zh-CN" altLang="en-US" sz="2800" b="1">
                <a:solidFill>
                  <a:srgbClr val="E9134B"/>
                </a:solidFill>
                <a:latin typeface="宋体" panose="02010600030101010101" pitchFamily="2" charset="-122"/>
              </a:rPr>
              <a:t>（</a:t>
            </a:r>
            <a:r>
              <a:rPr lang="en-US" altLang="zh-CN" sz="2800" b="1">
                <a:solidFill>
                  <a:srgbClr val="E9134B"/>
                </a:solidFill>
              </a:rPr>
              <a:t>Topological Sort</a:t>
            </a:r>
            <a:r>
              <a:rPr lang="zh-CN" altLang="en-US" sz="2800" b="1">
                <a:solidFill>
                  <a:srgbClr val="E9134B"/>
                </a:solidFill>
                <a:latin typeface="宋体" panose="02010600030101010101" pitchFamily="2" charset="-122"/>
              </a:rPr>
              <a:t>）</a:t>
            </a:r>
            <a:r>
              <a:rPr lang="zh-CN" altLang="en-US" sz="2800" b="1">
                <a:solidFill>
                  <a:srgbClr val="E9134B"/>
                </a:solidFill>
              </a:rPr>
              <a:t> </a:t>
            </a:r>
          </a:p>
        </p:txBody>
      </p:sp>
      <p:sp>
        <p:nvSpPr>
          <p:cNvPr id="83972" name="Text Box 4">
            <a:extLst>
              <a:ext uri="{FF2B5EF4-FFF2-40B4-BE49-F238E27FC236}">
                <a16:creationId xmlns:a16="http://schemas.microsoft.com/office/drawing/2014/main" id="{7CFC56C1-D74E-49CC-8FE2-E7F53A7ECA04}"/>
              </a:ext>
            </a:extLst>
          </p:cNvPr>
          <p:cNvSpPr txBox="1">
            <a:spLocks noChangeArrowheads="1"/>
          </p:cNvSpPr>
          <p:nvPr/>
        </p:nvSpPr>
        <p:spPr bwMode="auto">
          <a:xfrm>
            <a:off x="2057400" y="23622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CC42C9"/>
                </a:solidFill>
              </a:rPr>
              <a:t>AOV-</a:t>
            </a:r>
            <a:r>
              <a:rPr lang="zh-CN" altLang="en-US" sz="2800" b="1">
                <a:solidFill>
                  <a:srgbClr val="CC42C9"/>
                </a:solidFill>
                <a:latin typeface="宋体" panose="02010600030101010101" pitchFamily="2" charset="-122"/>
              </a:rPr>
              <a:t>网：</a:t>
            </a:r>
            <a:r>
              <a:rPr lang="zh-CN" altLang="en-US" sz="2800" b="1"/>
              <a:t>用顶点表示活动，用弧表示活动间的优先关系的有向无环图，</a:t>
            </a:r>
            <a:r>
              <a:rPr lang="zh-CN" altLang="en-US" sz="2800" b="1">
                <a:latin typeface="宋体" panose="02010600030101010101" pitchFamily="2" charset="-122"/>
              </a:rPr>
              <a:t>称为顶点表示活动的网（</a:t>
            </a:r>
            <a:r>
              <a:rPr lang="en-US" altLang="zh-CN" sz="2800" b="1"/>
              <a:t>Activity On Vertex Network</a:t>
            </a:r>
            <a:r>
              <a:rPr lang="zh-CN" altLang="en-US" sz="2800" b="1">
                <a:latin typeface="宋体" panose="02010600030101010101" pitchFamily="2" charset="-122"/>
              </a:rPr>
              <a:t>），简称为</a:t>
            </a:r>
            <a:r>
              <a:rPr lang="en-US" altLang="zh-CN" sz="2800" b="1">
                <a:solidFill>
                  <a:srgbClr val="168E27"/>
                </a:solidFill>
              </a:rPr>
              <a:t>AOV-</a:t>
            </a:r>
            <a:r>
              <a:rPr lang="zh-CN" altLang="en-US" sz="2800" b="1">
                <a:solidFill>
                  <a:srgbClr val="168E27"/>
                </a:solidFill>
                <a:latin typeface="宋体" panose="02010600030101010101" pitchFamily="2" charset="-122"/>
              </a:rPr>
              <a:t>网</a:t>
            </a:r>
            <a:r>
              <a:rPr lang="zh-CN" altLang="en-US" sz="2800" b="1">
                <a:latin typeface="宋体" panose="02010600030101010101" pitchFamily="2" charset="-122"/>
              </a:rPr>
              <a:t>。</a:t>
            </a:r>
            <a:r>
              <a:rPr lang="zh-CN" altLang="en-US" sz="2800" b="1"/>
              <a:t> </a:t>
            </a:r>
          </a:p>
        </p:txBody>
      </p:sp>
      <p:sp>
        <p:nvSpPr>
          <p:cNvPr id="83973" name="Text Box 5">
            <a:extLst>
              <a:ext uri="{FF2B5EF4-FFF2-40B4-BE49-F238E27FC236}">
                <a16:creationId xmlns:a16="http://schemas.microsoft.com/office/drawing/2014/main" id="{8CC41FD5-B495-4DBB-9E04-D949A5655D20}"/>
              </a:ext>
            </a:extLst>
          </p:cNvPr>
          <p:cNvSpPr txBox="1">
            <a:spLocks noChangeArrowheads="1"/>
          </p:cNvSpPr>
          <p:nvPr/>
        </p:nvSpPr>
        <p:spPr bwMode="auto">
          <a:xfrm>
            <a:off x="2133600" y="419100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如</a:t>
            </a:r>
            <a:r>
              <a:rPr lang="en-US" altLang="zh-CN" sz="2800" b="1">
                <a:solidFill>
                  <a:srgbClr val="CC42C9"/>
                </a:solidFill>
              </a:rPr>
              <a:t>p175</a:t>
            </a:r>
            <a:r>
              <a:rPr lang="zh-CN" altLang="en-US" sz="2800" b="1">
                <a:solidFill>
                  <a:srgbClr val="CC42C9"/>
                </a:solidFill>
              </a:rPr>
              <a:t>的表</a:t>
            </a:r>
            <a:r>
              <a:rPr lang="en-US" altLang="zh-CN" sz="2800" b="1">
                <a:solidFill>
                  <a:srgbClr val="CC42C9"/>
                </a:solidFill>
              </a:rPr>
              <a:t>7-2 </a:t>
            </a:r>
            <a:r>
              <a:rPr lang="zh-CN" altLang="en-US" sz="2800" b="1">
                <a:solidFill>
                  <a:srgbClr val="CC42C9"/>
                </a:solidFill>
              </a:rPr>
              <a:t>课程关系</a:t>
            </a:r>
            <a:r>
              <a:rPr lang="zh-CN" altLang="en-US" sz="2800" b="1"/>
              <a:t>，用顶点表示课程，弧表示先决条件，则表</a:t>
            </a:r>
            <a:r>
              <a:rPr lang="en-US" altLang="zh-CN" sz="2800" b="1"/>
              <a:t>7</a:t>
            </a:r>
            <a:r>
              <a:rPr lang="zh-CN" altLang="en-US" sz="2800" b="1"/>
              <a:t>－</a:t>
            </a:r>
            <a:r>
              <a:rPr lang="en-US" altLang="zh-CN" sz="2800" b="1"/>
              <a:t>2</a:t>
            </a:r>
            <a:r>
              <a:rPr lang="zh-CN" altLang="en-US" sz="2800" b="1"/>
              <a:t>可用一个有向无环图表示。</a:t>
            </a:r>
            <a:r>
              <a:rPr lang="zh-CN" altLang="en-US" sz="2800" b="1">
                <a:solidFill>
                  <a:srgbClr val="CC42C9"/>
                </a:solidFill>
              </a:rPr>
              <a:t>见图</a:t>
            </a:r>
            <a:r>
              <a:rPr lang="en-US" altLang="zh-CN" sz="2800" b="1">
                <a:solidFill>
                  <a:srgbClr val="CC42C9"/>
                </a:solidFill>
              </a:rPr>
              <a:t>p175</a:t>
            </a:r>
            <a:r>
              <a:rPr lang="zh-CN" altLang="en-US" sz="2800" b="1">
                <a:solidFill>
                  <a:srgbClr val="CC42C9"/>
                </a:solidFill>
              </a:rPr>
              <a:t>的图</a:t>
            </a:r>
            <a:r>
              <a:rPr lang="en-US" altLang="zh-CN" sz="2800" b="1">
                <a:solidFill>
                  <a:srgbClr val="CC42C9"/>
                </a:solidFill>
              </a:rPr>
              <a:t>7.21</a:t>
            </a:r>
            <a:r>
              <a:rPr lang="zh-CN" altLang="en-US" sz="2800" b="1"/>
              <a:t>。</a:t>
            </a:r>
          </a:p>
        </p:txBody>
      </p:sp>
      <p:sp>
        <p:nvSpPr>
          <p:cNvPr id="83975" name="Text Box 7">
            <a:extLst>
              <a:ext uri="{FF2B5EF4-FFF2-40B4-BE49-F238E27FC236}">
                <a16:creationId xmlns:a16="http://schemas.microsoft.com/office/drawing/2014/main" id="{2AEA2B02-779B-485A-969C-83E59FAC1E07}"/>
              </a:ext>
            </a:extLst>
          </p:cNvPr>
          <p:cNvSpPr txBox="1">
            <a:spLocks noChangeArrowheads="1"/>
          </p:cNvSpPr>
          <p:nvPr/>
        </p:nvSpPr>
        <p:spPr bwMode="auto">
          <a:xfrm>
            <a:off x="1992313" y="333376"/>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7.4  </a:t>
            </a:r>
            <a:r>
              <a:rPr lang="zh-CN" altLang="en-US" sz="2800" b="1"/>
              <a:t>图的应用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a:extLst>
              <a:ext uri="{FF2B5EF4-FFF2-40B4-BE49-F238E27FC236}">
                <a16:creationId xmlns:a16="http://schemas.microsoft.com/office/drawing/2014/main" id="{F37A4B2A-5CD1-4C04-AE9B-FB3AFA59715E}"/>
              </a:ext>
            </a:extLst>
          </p:cNvPr>
          <p:cNvSpPr txBox="1">
            <a:spLocks noChangeArrowheads="1"/>
          </p:cNvSpPr>
          <p:nvPr/>
        </p:nvSpPr>
        <p:spPr bwMode="auto">
          <a:xfrm>
            <a:off x="2133600" y="1066801"/>
            <a:ext cx="81534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b="1">
                <a:solidFill>
                  <a:srgbClr val="CC42C9"/>
                </a:solidFill>
              </a:rPr>
              <a:t>拓扑序列</a:t>
            </a:r>
            <a:r>
              <a:rPr lang="zh-CN" altLang="en-US" sz="2800" b="1"/>
              <a:t>：在有向图</a:t>
            </a:r>
            <a:r>
              <a:rPr lang="en-US" altLang="zh-CN" sz="2800" b="1"/>
              <a:t>G=</a:t>
            </a:r>
            <a:r>
              <a:rPr lang="zh-CN" altLang="en-US" sz="2800" b="1">
                <a:latin typeface="宋体" panose="02010600030101010101" pitchFamily="2" charset="-122"/>
              </a:rPr>
              <a:t>（</a:t>
            </a:r>
            <a:r>
              <a:rPr lang="en-US" altLang="zh-CN" sz="2800" b="1"/>
              <a:t>V</a:t>
            </a:r>
            <a:r>
              <a:rPr lang="zh-CN" altLang="en-US" sz="2800" b="1">
                <a:latin typeface="宋体" panose="02010600030101010101" pitchFamily="2" charset="-122"/>
              </a:rPr>
              <a:t>，</a:t>
            </a:r>
            <a:r>
              <a:rPr lang="en-US" altLang="zh-CN" sz="2800" b="1"/>
              <a:t>{E}</a:t>
            </a:r>
            <a:r>
              <a:rPr lang="zh-CN" altLang="en-US" sz="2800" b="1">
                <a:latin typeface="宋体" panose="02010600030101010101" pitchFamily="2" charset="-122"/>
              </a:rPr>
              <a:t>）中，</a:t>
            </a:r>
            <a:r>
              <a:rPr lang="zh-CN" altLang="en-US" sz="2800" b="1"/>
              <a:t> </a:t>
            </a:r>
            <a:r>
              <a:rPr lang="en-US" altLang="zh-CN" sz="2800" b="1"/>
              <a:t>V</a:t>
            </a:r>
            <a:r>
              <a:rPr lang="zh-CN" altLang="en-US" sz="2800" b="1">
                <a:latin typeface="宋体" panose="02010600030101010101" pitchFamily="2" charset="-122"/>
              </a:rPr>
              <a:t>中顶点的线性序列（</a:t>
            </a:r>
            <a:r>
              <a:rPr lang="en-US" altLang="zh-CN" sz="2800" b="1"/>
              <a:t>v</a:t>
            </a:r>
            <a:r>
              <a:rPr lang="en-US" altLang="zh-CN" sz="2800" b="1" baseline="-30000"/>
              <a:t>i1,</a:t>
            </a:r>
            <a:r>
              <a:rPr lang="en-US" altLang="zh-CN" sz="2800" b="1"/>
              <a:t>,v</a:t>
            </a:r>
            <a:r>
              <a:rPr lang="en-US" altLang="zh-CN" sz="2800" b="1" baseline="-30000"/>
              <a:t>i1,</a:t>
            </a:r>
            <a:r>
              <a:rPr lang="en-US" altLang="zh-CN" sz="2800" b="1"/>
              <a:t>,v</a:t>
            </a:r>
            <a:r>
              <a:rPr lang="en-US" altLang="zh-CN" sz="2800" b="1" baseline="-30000"/>
              <a:t>i3</a:t>
            </a:r>
            <a:r>
              <a:rPr lang="en-US" altLang="zh-CN" sz="2800" b="1"/>
              <a:t>,…</a:t>
            </a:r>
            <a:r>
              <a:rPr lang="zh-CN" altLang="en-US" sz="2800" b="1">
                <a:latin typeface="宋体" panose="02010600030101010101" pitchFamily="2" charset="-122"/>
              </a:rPr>
              <a:t>，</a:t>
            </a:r>
            <a:r>
              <a:rPr lang="en-US" altLang="zh-CN" sz="2800" b="1"/>
              <a:t>v</a:t>
            </a:r>
            <a:r>
              <a:rPr lang="en-US" altLang="zh-CN" sz="2800" b="1" baseline="-30000"/>
              <a:t>in</a:t>
            </a:r>
            <a:r>
              <a:rPr lang="zh-CN" altLang="en-US" sz="2800" b="1">
                <a:latin typeface="宋体" panose="02010600030101010101" pitchFamily="2" charset="-122"/>
              </a:rPr>
              <a:t>）称为</a:t>
            </a:r>
            <a:r>
              <a:rPr lang="zh-CN" altLang="en-US" sz="2800" b="1">
                <a:solidFill>
                  <a:srgbClr val="168E27"/>
                </a:solidFill>
                <a:latin typeface="宋体" panose="02010600030101010101" pitchFamily="2" charset="-122"/>
              </a:rPr>
              <a:t>拓扑序列</a:t>
            </a:r>
            <a:r>
              <a:rPr lang="zh-CN" altLang="en-US" sz="2800" b="1">
                <a:latin typeface="宋体" panose="02010600030101010101" pitchFamily="2" charset="-122"/>
              </a:rPr>
              <a:t>。</a:t>
            </a:r>
          </a:p>
          <a:p>
            <a:pPr>
              <a:lnSpc>
                <a:spcPct val="130000"/>
              </a:lnSpc>
              <a:spcBef>
                <a:spcPct val="50000"/>
              </a:spcBef>
            </a:pPr>
            <a:r>
              <a:rPr lang="zh-CN" altLang="en-US" sz="2800" b="1">
                <a:latin typeface="宋体" panose="02010600030101010101" pitchFamily="2" charset="-122"/>
              </a:rPr>
              <a:t>此序列必须满足：对序列中任意两个顶点</a:t>
            </a:r>
            <a:r>
              <a:rPr lang="en-US" altLang="zh-CN" sz="2800" b="1"/>
              <a:t>v</a:t>
            </a:r>
            <a:r>
              <a:rPr lang="en-US" altLang="zh-CN" sz="2800" b="1" baseline="-30000"/>
              <a:t>i</a:t>
            </a:r>
            <a:r>
              <a:rPr lang="zh-CN" altLang="en-US" sz="2800" b="1">
                <a:latin typeface="宋体" panose="02010600030101010101" pitchFamily="2" charset="-122"/>
              </a:rPr>
              <a:t>、</a:t>
            </a:r>
            <a:r>
              <a:rPr lang="en-US" altLang="zh-CN" sz="2800" b="1"/>
              <a:t>v</a:t>
            </a:r>
            <a:r>
              <a:rPr lang="en-US" altLang="zh-CN" sz="2800" b="1" baseline="-30000"/>
              <a:t>j</a:t>
            </a:r>
            <a:r>
              <a:rPr lang="zh-CN" altLang="en-US" sz="2800" b="1">
                <a:latin typeface="宋体" panose="02010600030101010101" pitchFamily="2" charset="-122"/>
              </a:rPr>
              <a:t>，在</a:t>
            </a:r>
            <a:r>
              <a:rPr lang="en-US" altLang="zh-CN" sz="2800" b="1"/>
              <a:t>G</a:t>
            </a:r>
            <a:r>
              <a:rPr lang="zh-CN" altLang="en-US" sz="2800" b="1">
                <a:latin typeface="宋体" panose="02010600030101010101" pitchFamily="2" charset="-122"/>
              </a:rPr>
              <a:t>中有一条从</a:t>
            </a:r>
            <a:r>
              <a:rPr lang="en-US" altLang="zh-CN" sz="2800" b="1"/>
              <a:t>v</a:t>
            </a:r>
            <a:r>
              <a:rPr lang="en-US" altLang="zh-CN" sz="2800" b="1" baseline="-30000"/>
              <a:t>i</a:t>
            </a:r>
            <a:r>
              <a:rPr lang="zh-CN" altLang="en-US" sz="2800" b="1">
                <a:latin typeface="宋体" panose="02010600030101010101" pitchFamily="2" charset="-122"/>
              </a:rPr>
              <a:t>到</a:t>
            </a:r>
            <a:r>
              <a:rPr lang="en-US" altLang="zh-CN" sz="2800" b="1"/>
              <a:t>v</a:t>
            </a:r>
            <a:r>
              <a:rPr lang="en-US" altLang="zh-CN" sz="2800" b="1" baseline="-30000"/>
              <a:t>j</a:t>
            </a:r>
            <a:r>
              <a:rPr lang="zh-CN" altLang="en-US" sz="2800" b="1">
                <a:latin typeface="宋体" panose="02010600030101010101" pitchFamily="2" charset="-122"/>
              </a:rPr>
              <a:t>的路径，则在序列中</a:t>
            </a:r>
            <a:r>
              <a:rPr lang="en-US" altLang="zh-CN" sz="2800" b="1"/>
              <a:t>v</a:t>
            </a:r>
            <a:r>
              <a:rPr lang="en-US" altLang="zh-CN" sz="2800" b="1" baseline="-30000"/>
              <a:t>i</a:t>
            </a:r>
            <a:r>
              <a:rPr lang="zh-CN" altLang="en-US" sz="2800" b="1">
                <a:latin typeface="宋体" panose="02010600030101010101" pitchFamily="2" charset="-122"/>
              </a:rPr>
              <a:t>必排在</a:t>
            </a:r>
            <a:r>
              <a:rPr lang="en-US" altLang="zh-CN" sz="2800" b="1"/>
              <a:t>v</a:t>
            </a:r>
            <a:r>
              <a:rPr lang="en-US" altLang="zh-CN" sz="2800" b="1" baseline="-30000"/>
              <a:t>j</a:t>
            </a:r>
            <a:r>
              <a:rPr lang="zh-CN" altLang="en-US" sz="2800" b="1">
                <a:latin typeface="宋体" panose="02010600030101010101" pitchFamily="2" charset="-122"/>
              </a:rPr>
              <a:t>之前。</a:t>
            </a:r>
            <a:r>
              <a:rPr lang="zh-CN" altLang="en-US" sz="2800" b="1"/>
              <a:t> </a:t>
            </a:r>
          </a:p>
        </p:txBody>
      </p:sp>
      <p:sp>
        <p:nvSpPr>
          <p:cNvPr id="84995" name="Text Box 3">
            <a:extLst>
              <a:ext uri="{FF2B5EF4-FFF2-40B4-BE49-F238E27FC236}">
                <a16:creationId xmlns:a16="http://schemas.microsoft.com/office/drawing/2014/main" id="{598C58CC-3A1A-439C-8F08-A009AC28E7EE}"/>
              </a:ext>
            </a:extLst>
          </p:cNvPr>
          <p:cNvSpPr txBox="1">
            <a:spLocks noChangeArrowheads="1"/>
          </p:cNvSpPr>
          <p:nvPr/>
        </p:nvSpPr>
        <p:spPr bwMode="auto">
          <a:xfrm>
            <a:off x="2133600" y="4343401"/>
            <a:ext cx="7772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如</a:t>
            </a:r>
            <a:r>
              <a:rPr lang="en-US" altLang="zh-CN" sz="2800" b="1"/>
              <a:t>p175</a:t>
            </a:r>
            <a:r>
              <a:rPr lang="zh-CN" altLang="en-US" sz="2800" b="1"/>
              <a:t>的图</a:t>
            </a:r>
            <a:r>
              <a:rPr lang="en-US" altLang="zh-CN" sz="2800" b="1"/>
              <a:t>7.21</a:t>
            </a:r>
            <a:r>
              <a:rPr lang="zh-CN" altLang="en-US" sz="2800" b="1"/>
              <a:t>的一个拓扑序列为：</a:t>
            </a:r>
          </a:p>
          <a:p>
            <a:pPr>
              <a:spcBef>
                <a:spcPct val="50000"/>
              </a:spcBef>
            </a:pPr>
            <a:r>
              <a:rPr lang="en-US" altLang="zh-CN" sz="2800" b="1"/>
              <a:t>C</a:t>
            </a:r>
            <a:r>
              <a:rPr lang="en-US" altLang="zh-CN" sz="2800" b="1" baseline="-30000"/>
              <a:t>1</a:t>
            </a:r>
            <a:r>
              <a:rPr lang="en-US" altLang="zh-CN" sz="2800" b="1"/>
              <a:t>,C</a:t>
            </a:r>
            <a:r>
              <a:rPr lang="en-US" altLang="zh-CN" sz="2800" b="1" baseline="-30000"/>
              <a:t>2</a:t>
            </a:r>
            <a:r>
              <a:rPr lang="en-US" altLang="zh-CN" sz="2800" b="1"/>
              <a:t>,C</a:t>
            </a:r>
            <a:r>
              <a:rPr lang="en-US" altLang="zh-CN" sz="2800" b="1" baseline="-30000"/>
              <a:t>3</a:t>
            </a:r>
            <a:r>
              <a:rPr lang="en-US" altLang="zh-CN" sz="2800" b="1"/>
              <a:t>,C</a:t>
            </a:r>
            <a:r>
              <a:rPr lang="en-US" altLang="zh-CN" sz="2800" b="1" baseline="-30000"/>
              <a:t>4</a:t>
            </a:r>
            <a:r>
              <a:rPr lang="en-US" altLang="zh-CN" sz="2800" b="1"/>
              <a:t>,C</a:t>
            </a:r>
            <a:r>
              <a:rPr lang="en-US" altLang="zh-CN" sz="2800" b="1" baseline="-30000"/>
              <a:t>5</a:t>
            </a:r>
            <a:r>
              <a:rPr lang="en-US" altLang="zh-CN" sz="2800" b="1"/>
              <a:t>,C</a:t>
            </a:r>
            <a:r>
              <a:rPr lang="en-US" altLang="zh-CN" sz="2800" b="1" baseline="-30000"/>
              <a:t>8</a:t>
            </a:r>
            <a:r>
              <a:rPr lang="en-US" altLang="zh-CN" sz="2800" b="1"/>
              <a:t>,C</a:t>
            </a:r>
            <a:r>
              <a:rPr lang="en-US" altLang="zh-CN" sz="2800" b="1" baseline="-30000"/>
              <a:t>9</a:t>
            </a:r>
            <a:r>
              <a:rPr lang="en-US" altLang="zh-CN" sz="2800" b="1"/>
              <a:t>,C</a:t>
            </a:r>
            <a:r>
              <a:rPr lang="en-US" altLang="zh-CN" sz="2800" b="1" baseline="-30000"/>
              <a:t>7</a:t>
            </a:r>
            <a:r>
              <a:rPr lang="en-US" altLang="zh-CN" sz="2800" b="1"/>
              <a:t>,C</a:t>
            </a:r>
            <a:r>
              <a:rPr lang="en-US" altLang="zh-CN" sz="2800" b="1" baseline="-30000"/>
              <a:t>6</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703D7413-448A-454F-80C5-08A8E05CCDBB}"/>
              </a:ext>
            </a:extLst>
          </p:cNvPr>
          <p:cNvSpPr txBox="1">
            <a:spLocks noChangeArrowheads="1"/>
          </p:cNvSpPr>
          <p:nvPr/>
        </p:nvSpPr>
        <p:spPr bwMode="auto">
          <a:xfrm>
            <a:off x="2209800" y="10668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AOV-</a:t>
            </a:r>
            <a:r>
              <a:rPr lang="zh-CN" altLang="en-US" sz="2800" b="1">
                <a:latin typeface="宋体" panose="02010600030101010101" pitchFamily="2" charset="-122"/>
              </a:rPr>
              <a:t>网的特性如下：</a:t>
            </a:r>
            <a:r>
              <a:rPr lang="zh-CN" altLang="en-US" b="1"/>
              <a:t> </a:t>
            </a:r>
          </a:p>
        </p:txBody>
      </p:sp>
      <p:sp>
        <p:nvSpPr>
          <p:cNvPr id="86019" name="Text Box 3">
            <a:extLst>
              <a:ext uri="{FF2B5EF4-FFF2-40B4-BE49-F238E27FC236}">
                <a16:creationId xmlns:a16="http://schemas.microsoft.com/office/drawing/2014/main" id="{B8E54EFA-8132-4D81-8F6D-A7AF1DACBB11}"/>
              </a:ext>
            </a:extLst>
          </p:cNvPr>
          <p:cNvSpPr txBox="1">
            <a:spLocks noChangeArrowheads="1"/>
          </p:cNvSpPr>
          <p:nvPr/>
        </p:nvSpPr>
        <p:spPr bwMode="auto">
          <a:xfrm>
            <a:off x="2133600" y="1752600"/>
            <a:ext cx="80772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ym typeface="Webdings" panose="05030102010509060703" pitchFamily="18" charset="2"/>
              </a:rPr>
              <a:t></a:t>
            </a:r>
            <a:r>
              <a:rPr lang="zh-CN" altLang="en-US" sz="2800" b="1"/>
              <a:t>若</a:t>
            </a:r>
            <a:r>
              <a:rPr lang="en-US" altLang="zh-CN" sz="2800" b="1">
                <a:latin typeface="宋体" panose="02010600030101010101" pitchFamily="2" charset="-122"/>
              </a:rPr>
              <a:t>v</a:t>
            </a:r>
            <a:r>
              <a:rPr lang="en-US" altLang="zh-CN" sz="2800" b="1" baseline="-30000">
                <a:latin typeface="宋体" panose="02010600030101010101" pitchFamily="2" charset="-122"/>
              </a:rPr>
              <a:t>i</a:t>
            </a:r>
            <a:r>
              <a:rPr lang="zh-CN" altLang="en-US" sz="2800" b="1">
                <a:latin typeface="宋体" panose="02010600030101010101" pitchFamily="2" charset="-122"/>
              </a:rPr>
              <a:t>为</a:t>
            </a:r>
            <a:r>
              <a:rPr lang="en-US" altLang="zh-CN" sz="2800" b="1">
                <a:latin typeface="宋体" panose="02010600030101010101" pitchFamily="2" charset="-122"/>
              </a:rPr>
              <a:t>v</a:t>
            </a:r>
            <a:r>
              <a:rPr lang="en-US" altLang="zh-CN" sz="2800" b="1" baseline="-30000">
                <a:latin typeface="宋体" panose="02010600030101010101" pitchFamily="2" charset="-122"/>
              </a:rPr>
              <a:t>j</a:t>
            </a:r>
            <a:r>
              <a:rPr lang="zh-CN" altLang="en-US" sz="2800" b="1">
                <a:latin typeface="宋体" panose="02010600030101010101" pitchFamily="2" charset="-122"/>
              </a:rPr>
              <a:t>的先行活动，</a:t>
            </a:r>
            <a:r>
              <a:rPr lang="en-US" altLang="zh-CN" sz="2800" b="1">
                <a:latin typeface="宋体" panose="02010600030101010101" pitchFamily="2" charset="-122"/>
              </a:rPr>
              <a:t>v</a:t>
            </a:r>
            <a:r>
              <a:rPr lang="en-US" altLang="zh-CN" sz="2800" b="1" baseline="-30000">
                <a:latin typeface="宋体" panose="02010600030101010101" pitchFamily="2" charset="-122"/>
              </a:rPr>
              <a:t>j</a:t>
            </a:r>
            <a:r>
              <a:rPr lang="zh-CN" altLang="en-US" sz="2800" b="1">
                <a:latin typeface="宋体" panose="02010600030101010101" pitchFamily="2" charset="-122"/>
              </a:rPr>
              <a:t>为</a:t>
            </a:r>
            <a:r>
              <a:rPr lang="en-US" altLang="zh-CN" sz="2800" b="1">
                <a:latin typeface="宋体" panose="02010600030101010101" pitchFamily="2" charset="-122"/>
              </a:rPr>
              <a:t>v</a:t>
            </a:r>
            <a:r>
              <a:rPr lang="en-US" altLang="zh-CN" sz="2800" b="1" baseline="-30000">
                <a:latin typeface="宋体" panose="02010600030101010101" pitchFamily="2" charset="-122"/>
              </a:rPr>
              <a:t>k</a:t>
            </a:r>
            <a:r>
              <a:rPr lang="zh-CN" altLang="en-US" sz="2800" b="1">
                <a:latin typeface="宋体" panose="02010600030101010101" pitchFamily="2" charset="-122"/>
              </a:rPr>
              <a:t>的先行活动，则</a:t>
            </a:r>
            <a:r>
              <a:rPr lang="en-US" altLang="zh-CN" sz="2800" b="1">
                <a:latin typeface="宋体" panose="02010600030101010101" pitchFamily="2" charset="-122"/>
              </a:rPr>
              <a:t>v</a:t>
            </a:r>
            <a:r>
              <a:rPr lang="en-US" altLang="zh-CN" sz="2800" b="1" baseline="-30000">
                <a:latin typeface="宋体" panose="02010600030101010101" pitchFamily="2" charset="-122"/>
              </a:rPr>
              <a:t>i</a:t>
            </a:r>
            <a:r>
              <a:rPr lang="zh-CN" altLang="en-US" sz="2800" b="1">
                <a:latin typeface="宋体" panose="02010600030101010101" pitchFamily="2" charset="-122"/>
              </a:rPr>
              <a:t>必为</a:t>
            </a:r>
            <a:r>
              <a:rPr lang="en-US" altLang="zh-CN" sz="2800" b="1">
                <a:latin typeface="宋体" panose="02010600030101010101" pitchFamily="2" charset="-122"/>
              </a:rPr>
              <a:t>v</a:t>
            </a:r>
            <a:r>
              <a:rPr lang="en-US" altLang="zh-CN" sz="2800" b="1" baseline="-30000">
                <a:latin typeface="宋体" panose="02010600030101010101" pitchFamily="2" charset="-122"/>
              </a:rPr>
              <a:t>k</a:t>
            </a:r>
            <a:r>
              <a:rPr lang="zh-CN" altLang="en-US" sz="2800" b="1">
                <a:latin typeface="宋体" panose="02010600030101010101" pitchFamily="2" charset="-122"/>
              </a:rPr>
              <a:t>的先行活动，即先行关系具有可传递性。</a:t>
            </a:r>
          </a:p>
          <a:p>
            <a:pPr>
              <a:spcBef>
                <a:spcPct val="50000"/>
              </a:spcBef>
            </a:pPr>
            <a:r>
              <a:rPr lang="zh-CN" altLang="en-US" sz="2800" b="1">
                <a:sym typeface="Webdings" panose="05030102010509060703" pitchFamily="18" charset="2"/>
              </a:rPr>
              <a:t></a:t>
            </a:r>
            <a:r>
              <a:rPr lang="en-US" altLang="zh-CN" sz="2800" b="1">
                <a:latin typeface="宋体" panose="02010600030101010101" pitchFamily="2" charset="-122"/>
              </a:rPr>
              <a:t>AOV-</a:t>
            </a:r>
            <a:r>
              <a:rPr lang="zh-CN" altLang="en-US" sz="2800" b="1">
                <a:latin typeface="宋体" panose="02010600030101010101" pitchFamily="2" charset="-122"/>
              </a:rPr>
              <a:t>网的拓扑序列不是唯一的。 </a:t>
            </a:r>
            <a:r>
              <a:rPr lang="zh-CN" altLang="en-US" sz="2800" b="1"/>
              <a:t> </a:t>
            </a:r>
          </a:p>
        </p:txBody>
      </p:sp>
      <p:sp>
        <p:nvSpPr>
          <p:cNvPr id="86021" name="Text Box 5">
            <a:extLst>
              <a:ext uri="{FF2B5EF4-FFF2-40B4-BE49-F238E27FC236}">
                <a16:creationId xmlns:a16="http://schemas.microsoft.com/office/drawing/2014/main" id="{9B826AC9-3D6F-4CF5-B67F-498313FC227B}"/>
              </a:ext>
            </a:extLst>
          </p:cNvPr>
          <p:cNvSpPr txBox="1">
            <a:spLocks noChangeArrowheads="1"/>
          </p:cNvSpPr>
          <p:nvPr/>
        </p:nvSpPr>
        <p:spPr bwMode="auto">
          <a:xfrm>
            <a:off x="2209800" y="3733801"/>
            <a:ext cx="7772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如</a:t>
            </a:r>
            <a:r>
              <a:rPr lang="en-US" altLang="zh-CN" sz="2800" b="1"/>
              <a:t>p175</a:t>
            </a:r>
            <a:r>
              <a:rPr lang="zh-CN" altLang="en-US" sz="2800" b="1"/>
              <a:t>的图</a:t>
            </a:r>
            <a:r>
              <a:rPr lang="en-US" altLang="zh-CN" sz="2800" b="1"/>
              <a:t>7.21</a:t>
            </a:r>
            <a:r>
              <a:rPr lang="zh-CN" altLang="en-US" sz="2800" b="1"/>
              <a:t>的另一个拓扑序列为：</a:t>
            </a:r>
          </a:p>
          <a:p>
            <a:pPr>
              <a:spcBef>
                <a:spcPct val="50000"/>
              </a:spcBef>
            </a:pPr>
            <a:r>
              <a:rPr lang="en-US" altLang="zh-CN" sz="2800" b="1"/>
              <a:t>C</a:t>
            </a:r>
            <a:r>
              <a:rPr lang="en-US" altLang="zh-CN" sz="2800" b="1" baseline="-30000"/>
              <a:t>1</a:t>
            </a:r>
            <a:r>
              <a:rPr lang="en-US" altLang="zh-CN" sz="2800" b="1"/>
              <a:t>,C</a:t>
            </a:r>
            <a:r>
              <a:rPr lang="en-US" altLang="zh-CN" sz="2800" b="1" baseline="-30000"/>
              <a:t>2</a:t>
            </a:r>
            <a:r>
              <a:rPr lang="en-US" altLang="zh-CN" sz="2800" b="1"/>
              <a:t>,C</a:t>
            </a:r>
            <a:r>
              <a:rPr lang="en-US" altLang="zh-CN" sz="2800" b="1" baseline="-30000"/>
              <a:t>3</a:t>
            </a:r>
            <a:r>
              <a:rPr lang="en-US" altLang="zh-CN" sz="2800" b="1"/>
              <a:t>, C</a:t>
            </a:r>
            <a:r>
              <a:rPr lang="en-US" altLang="zh-CN" sz="2800" b="1" baseline="-30000"/>
              <a:t>8</a:t>
            </a:r>
            <a:r>
              <a:rPr lang="en-US" altLang="zh-CN" sz="2800" b="1"/>
              <a:t> , C</a:t>
            </a:r>
            <a:r>
              <a:rPr lang="en-US" altLang="zh-CN" sz="2800" b="1" baseline="-30000"/>
              <a:t>4</a:t>
            </a:r>
            <a:r>
              <a:rPr lang="en-US" altLang="zh-CN" sz="2800" b="1"/>
              <a:t>,C</a:t>
            </a:r>
            <a:r>
              <a:rPr lang="en-US" altLang="zh-CN" sz="2800" b="1" baseline="-30000"/>
              <a:t>5</a:t>
            </a:r>
            <a:r>
              <a:rPr lang="en-US" altLang="zh-CN" sz="2800" b="1"/>
              <a:t>, C</a:t>
            </a:r>
            <a:r>
              <a:rPr lang="en-US" altLang="zh-CN" sz="2800" b="1" baseline="-30000"/>
              <a:t>9</a:t>
            </a:r>
            <a:r>
              <a:rPr lang="en-US" altLang="zh-CN" sz="2800" b="1"/>
              <a:t>,C</a:t>
            </a:r>
            <a:r>
              <a:rPr lang="en-US" altLang="zh-CN" sz="2800" b="1" baseline="-30000"/>
              <a:t>7</a:t>
            </a:r>
            <a:r>
              <a:rPr lang="en-US" altLang="zh-CN" sz="2800" b="1"/>
              <a:t>,C</a:t>
            </a:r>
            <a:r>
              <a:rPr lang="en-US" altLang="zh-CN" sz="2800" b="1" baseline="-30000"/>
              <a:t>6</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98E3EFE5-99F3-4715-B685-CE381F06B177}"/>
              </a:ext>
            </a:extLst>
          </p:cNvPr>
          <p:cNvSpPr txBox="1">
            <a:spLocks noChangeArrowheads="1"/>
          </p:cNvSpPr>
          <p:nvPr/>
        </p:nvSpPr>
        <p:spPr bwMode="auto">
          <a:xfrm>
            <a:off x="2209800" y="9906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求拓扑排序的基本思想：</a:t>
            </a:r>
          </a:p>
        </p:txBody>
      </p:sp>
      <p:sp>
        <p:nvSpPr>
          <p:cNvPr id="87043" name="Text Box 3">
            <a:extLst>
              <a:ext uri="{FF2B5EF4-FFF2-40B4-BE49-F238E27FC236}">
                <a16:creationId xmlns:a16="http://schemas.microsoft.com/office/drawing/2014/main" id="{39A8457D-BC1B-4DE9-9C41-1D19A52D2575}"/>
              </a:ext>
            </a:extLst>
          </p:cNvPr>
          <p:cNvSpPr txBox="1">
            <a:spLocks noChangeArrowheads="1"/>
          </p:cNvSpPr>
          <p:nvPr/>
        </p:nvSpPr>
        <p:spPr bwMode="auto">
          <a:xfrm>
            <a:off x="2133600" y="1600200"/>
            <a:ext cx="8305800" cy="329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1</a:t>
            </a:r>
            <a:r>
              <a:rPr lang="zh-CN" altLang="en-US" sz="2800" b="1"/>
              <a:t>）从有向图中选一个无前驱的顶点输出；</a:t>
            </a:r>
          </a:p>
          <a:p>
            <a:pPr>
              <a:spcBef>
                <a:spcPct val="50000"/>
              </a:spcBef>
            </a:pPr>
            <a:r>
              <a:rPr lang="zh-CN" altLang="en-US" sz="2800" b="1"/>
              <a:t>（</a:t>
            </a:r>
            <a:r>
              <a:rPr lang="en-US" altLang="zh-CN" sz="2800" b="1"/>
              <a:t>2</a:t>
            </a:r>
            <a:r>
              <a:rPr lang="zh-CN" altLang="en-US" sz="2800" b="1"/>
              <a:t>）将此顶点和以它为起点的弧删除；</a:t>
            </a:r>
          </a:p>
          <a:p>
            <a:pPr>
              <a:spcBef>
                <a:spcPct val="50000"/>
              </a:spcBef>
            </a:pPr>
            <a:r>
              <a:rPr lang="zh-CN" altLang="en-US" sz="2800" b="1"/>
              <a:t>（</a:t>
            </a:r>
            <a:r>
              <a:rPr lang="en-US" altLang="zh-CN" sz="2800" b="1"/>
              <a:t>3</a:t>
            </a:r>
            <a:r>
              <a:rPr lang="zh-CN" altLang="en-US" sz="2800" b="1"/>
              <a:t>）重复（</a:t>
            </a:r>
            <a:r>
              <a:rPr lang="en-US" altLang="zh-CN" sz="2800" b="1"/>
              <a:t>1</a:t>
            </a:r>
            <a:r>
              <a:rPr lang="zh-CN" altLang="en-US" sz="2800" b="1"/>
              <a:t>）、（</a:t>
            </a:r>
            <a:r>
              <a:rPr lang="en-US" altLang="zh-CN" sz="2800" b="1"/>
              <a:t>2</a:t>
            </a:r>
            <a:r>
              <a:rPr lang="zh-CN" altLang="en-US" sz="2800" b="1"/>
              <a:t>），直到不存在无前驱的顶点；</a:t>
            </a:r>
          </a:p>
          <a:p>
            <a:pPr>
              <a:spcBef>
                <a:spcPct val="50000"/>
              </a:spcBef>
            </a:pPr>
            <a:r>
              <a:rPr lang="zh-CN" altLang="en-US" sz="2800" b="1"/>
              <a:t>（</a:t>
            </a:r>
            <a:r>
              <a:rPr lang="en-US" altLang="zh-CN" sz="2800" b="1"/>
              <a:t>4</a:t>
            </a:r>
            <a:r>
              <a:rPr lang="zh-CN" altLang="en-US" sz="2800" b="1"/>
              <a:t>）若此时</a:t>
            </a:r>
            <a:r>
              <a:rPr lang="zh-CN" altLang="en-US" sz="2800" b="1">
                <a:latin typeface="宋体" panose="02010600030101010101" pitchFamily="2" charset="-122"/>
              </a:rPr>
              <a:t>输出的顶点数小于有向图中的顶点数，则说明有向图中存在回路，否则输出的顶点的顺序即为一个拓扑序列。</a:t>
            </a:r>
            <a:r>
              <a:rPr lang="zh-CN" altLang="en-US" sz="2800" b="1"/>
              <a:t> </a:t>
            </a:r>
          </a:p>
        </p:txBody>
      </p:sp>
      <p:sp>
        <p:nvSpPr>
          <p:cNvPr id="87044" name="Text Box 4">
            <a:extLst>
              <a:ext uri="{FF2B5EF4-FFF2-40B4-BE49-F238E27FC236}">
                <a16:creationId xmlns:a16="http://schemas.microsoft.com/office/drawing/2014/main" id="{FDDE662A-31DE-4BC7-96FE-B9A5B450B8C5}"/>
              </a:ext>
            </a:extLst>
          </p:cNvPr>
          <p:cNvSpPr txBox="1">
            <a:spLocks noChangeArrowheads="1"/>
          </p:cNvSpPr>
          <p:nvPr/>
        </p:nvSpPr>
        <p:spPr bwMode="auto">
          <a:xfrm>
            <a:off x="2133600" y="4953001"/>
            <a:ext cx="8153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例如</a:t>
            </a:r>
            <a:r>
              <a:rPr lang="en-US" altLang="zh-CN" sz="2800" b="1"/>
              <a:t>p176</a:t>
            </a:r>
            <a:r>
              <a:rPr lang="zh-CN" altLang="en-US" sz="2800" b="1"/>
              <a:t>的图</a:t>
            </a:r>
            <a:r>
              <a:rPr lang="en-US" altLang="zh-CN" sz="2800" b="1"/>
              <a:t>7.22</a:t>
            </a:r>
            <a:r>
              <a:rPr lang="zh-CN" altLang="en-US" sz="2800" b="1"/>
              <a:t>所示的</a:t>
            </a:r>
            <a:r>
              <a:rPr lang="en-US" altLang="zh-CN" sz="2800" b="1"/>
              <a:t>AOV</a:t>
            </a:r>
            <a:r>
              <a:rPr lang="zh-CN" altLang="en-US" sz="2800" b="1"/>
              <a:t>－网，其拓扑序列为：</a:t>
            </a:r>
          </a:p>
          <a:p>
            <a:pPr>
              <a:spcBef>
                <a:spcPct val="50000"/>
              </a:spcBef>
            </a:pPr>
            <a:r>
              <a:rPr lang="en-US" altLang="zh-CN" sz="2800" b="1"/>
              <a:t>v</a:t>
            </a:r>
            <a:r>
              <a:rPr lang="en-US" altLang="zh-CN" sz="2800" b="1" baseline="-25000"/>
              <a:t>1</a:t>
            </a:r>
            <a:r>
              <a:rPr lang="en-US" altLang="zh-CN" sz="2800" b="1"/>
              <a:t>,v</a:t>
            </a:r>
            <a:r>
              <a:rPr lang="en-US" altLang="zh-CN" sz="2800" b="1" baseline="-25000"/>
              <a:t>6</a:t>
            </a:r>
            <a:r>
              <a:rPr lang="en-US" altLang="zh-CN" sz="2800" b="1"/>
              <a:t>,v</a:t>
            </a:r>
            <a:r>
              <a:rPr lang="en-US" altLang="zh-CN" sz="2800" b="1" baseline="-25000"/>
              <a:t>4</a:t>
            </a:r>
            <a:r>
              <a:rPr lang="en-US" altLang="zh-CN" sz="2800" b="1"/>
              <a:t>,v</a:t>
            </a:r>
            <a:r>
              <a:rPr lang="en-US" altLang="zh-CN" sz="2800" b="1" baseline="-25000"/>
              <a:t>3</a:t>
            </a:r>
            <a:r>
              <a:rPr lang="en-US" altLang="zh-CN" sz="2800" b="1"/>
              <a:t>,v</a:t>
            </a:r>
            <a:r>
              <a:rPr lang="en-US" altLang="zh-CN" sz="2800" b="1" baseline="-25000"/>
              <a:t>2</a:t>
            </a:r>
            <a:r>
              <a:rPr lang="en-US" altLang="zh-CN" sz="2800" b="1"/>
              <a:t>,v</a:t>
            </a:r>
            <a:r>
              <a:rPr lang="en-US" altLang="zh-CN" sz="2800" b="1" baseline="-25000"/>
              <a:t>5</a:t>
            </a:r>
            <a:r>
              <a:rPr lang="zh-CN" altLang="en-US" sz="2800" b="1"/>
              <a:t>或</a:t>
            </a:r>
            <a:r>
              <a:rPr lang="en-US" altLang="zh-CN" sz="2800" b="1"/>
              <a:t>v</a:t>
            </a:r>
            <a:r>
              <a:rPr lang="en-US" altLang="zh-CN" sz="2800" b="1" baseline="-25000"/>
              <a:t>1</a:t>
            </a:r>
            <a:r>
              <a:rPr lang="en-US" altLang="zh-CN" sz="2800" b="1"/>
              <a:t>, v</a:t>
            </a:r>
            <a:r>
              <a:rPr lang="en-US" altLang="zh-CN" sz="2800" b="1" baseline="-25000"/>
              <a:t>3</a:t>
            </a:r>
            <a:r>
              <a:rPr lang="en-US" altLang="zh-CN" sz="2800" b="1"/>
              <a:t>, v</a:t>
            </a:r>
            <a:r>
              <a:rPr lang="en-US" altLang="zh-CN" sz="2800" b="1" baseline="-25000"/>
              <a:t>2</a:t>
            </a:r>
            <a:r>
              <a:rPr lang="en-US" altLang="zh-CN" sz="2800" b="1"/>
              <a:t>, v</a:t>
            </a:r>
            <a:r>
              <a:rPr lang="en-US" altLang="zh-CN" sz="2800" b="1" baseline="-25000"/>
              <a:t>6</a:t>
            </a:r>
            <a:r>
              <a:rPr lang="en-US" altLang="zh-CN" sz="2800" b="1"/>
              <a:t>,v</a:t>
            </a:r>
            <a:r>
              <a:rPr lang="en-US" altLang="zh-CN" sz="2800" b="1" baseline="-25000"/>
              <a:t>4</a:t>
            </a:r>
            <a:r>
              <a:rPr lang="en-US" altLang="zh-CN" sz="2800" b="1"/>
              <a:t>, v</a:t>
            </a:r>
            <a:r>
              <a:rPr lang="en-US" altLang="zh-CN" sz="2800" b="1" baseline="-25000"/>
              <a:t>5</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191F16FB-9E31-4744-91BB-B896619E11D2}"/>
              </a:ext>
            </a:extLst>
          </p:cNvPr>
          <p:cNvSpPr txBox="1">
            <a:spLocks noChangeArrowheads="1"/>
          </p:cNvSpPr>
          <p:nvPr/>
        </p:nvSpPr>
        <p:spPr bwMode="auto">
          <a:xfrm>
            <a:off x="2057400" y="10668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对于</a:t>
            </a:r>
            <a:r>
              <a:rPr lang="zh-CN" altLang="en-US" sz="2800" b="1">
                <a:latin typeface="宋体" panose="02010600030101010101" pitchFamily="2" charset="-122"/>
              </a:rPr>
              <a:t>有向图的不同存储形式，有不同实现的拓扑排序算法</a:t>
            </a:r>
            <a:r>
              <a:rPr lang="zh-CN" altLang="en-US" sz="2800" b="1"/>
              <a:t>。</a:t>
            </a:r>
          </a:p>
        </p:txBody>
      </p:sp>
      <p:sp>
        <p:nvSpPr>
          <p:cNvPr id="88067" name="Text Box 3">
            <a:extLst>
              <a:ext uri="{FF2B5EF4-FFF2-40B4-BE49-F238E27FC236}">
                <a16:creationId xmlns:a16="http://schemas.microsoft.com/office/drawing/2014/main" id="{99AB6DB9-7193-4463-9D5D-846C889B9016}"/>
              </a:ext>
            </a:extLst>
          </p:cNvPr>
          <p:cNvSpPr txBox="1">
            <a:spLocks noChangeArrowheads="1"/>
          </p:cNvSpPr>
          <p:nvPr/>
        </p:nvSpPr>
        <p:spPr bwMode="auto">
          <a:xfrm>
            <a:off x="2057400" y="22098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1</a:t>
            </a:r>
            <a:r>
              <a:rPr lang="zh-CN" altLang="en-US" sz="2800" b="1"/>
              <a:t>）基于邻接矩阵表示的存储结构</a:t>
            </a:r>
          </a:p>
        </p:txBody>
      </p:sp>
      <p:sp>
        <p:nvSpPr>
          <p:cNvPr id="88068" name="Text Box 4">
            <a:extLst>
              <a:ext uri="{FF2B5EF4-FFF2-40B4-BE49-F238E27FC236}">
                <a16:creationId xmlns:a16="http://schemas.microsoft.com/office/drawing/2014/main" id="{73833C74-A94C-4EAD-A37A-19B283E1AFEE}"/>
              </a:ext>
            </a:extLst>
          </p:cNvPr>
          <p:cNvSpPr txBox="1">
            <a:spLocks noChangeArrowheads="1"/>
          </p:cNvSpPr>
          <p:nvPr/>
        </p:nvSpPr>
        <p:spPr bwMode="auto">
          <a:xfrm>
            <a:off x="2057400" y="2895600"/>
            <a:ext cx="83820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a:t>
            </a:r>
            <a:r>
              <a:rPr lang="zh-CN" altLang="en-US" sz="2800" b="1"/>
              <a:t>为有向图</a:t>
            </a:r>
            <a:r>
              <a:rPr lang="en-US" altLang="zh-CN" sz="2800" b="1"/>
              <a:t>G</a:t>
            </a:r>
            <a:r>
              <a:rPr lang="zh-CN" altLang="en-US" sz="2800" b="1"/>
              <a:t>的邻接矩阵，则有</a:t>
            </a:r>
          </a:p>
          <a:p>
            <a:pPr>
              <a:spcBef>
                <a:spcPct val="50000"/>
              </a:spcBef>
            </a:pPr>
            <a:r>
              <a:rPr lang="zh-CN" altLang="en-US" sz="2800" b="1"/>
              <a:t>（</a:t>
            </a:r>
            <a:r>
              <a:rPr lang="en-US" altLang="zh-CN" sz="2800" b="1"/>
              <a:t>1</a:t>
            </a:r>
            <a:r>
              <a:rPr lang="zh-CN" altLang="en-US" sz="2800" b="1"/>
              <a:t>）找</a:t>
            </a:r>
            <a:r>
              <a:rPr lang="en-US" altLang="zh-CN" sz="2800" b="1"/>
              <a:t>G</a:t>
            </a:r>
            <a:r>
              <a:rPr lang="zh-CN" altLang="en-US" sz="2800" b="1"/>
              <a:t>中无前驱的顶点 </a:t>
            </a:r>
            <a:r>
              <a:rPr lang="en-US" altLang="zh-CN" sz="2800" b="1"/>
              <a:t>—</a:t>
            </a:r>
            <a:r>
              <a:rPr lang="zh-CN" altLang="en-US" sz="2800" b="1"/>
              <a:t>在</a:t>
            </a:r>
            <a:r>
              <a:rPr lang="en-US" altLang="zh-CN" sz="2800" b="1"/>
              <a:t>A</a:t>
            </a:r>
            <a:r>
              <a:rPr lang="zh-CN" altLang="en-US" sz="2800" b="1"/>
              <a:t>中找到值全为</a:t>
            </a:r>
            <a:r>
              <a:rPr lang="en-US" altLang="zh-CN" sz="2800" b="1"/>
              <a:t>0</a:t>
            </a:r>
            <a:r>
              <a:rPr lang="zh-CN" altLang="en-US" sz="2800" b="1"/>
              <a:t>的列；</a:t>
            </a:r>
          </a:p>
          <a:p>
            <a:pPr>
              <a:spcBef>
                <a:spcPct val="50000"/>
              </a:spcBef>
            </a:pPr>
            <a:r>
              <a:rPr lang="zh-CN" altLang="en-US" sz="2800" b="1">
                <a:latin typeface="宋体" panose="02010600030101010101" pitchFamily="2" charset="-122"/>
              </a:rPr>
              <a:t>（</a:t>
            </a:r>
            <a:r>
              <a:rPr lang="en-US" altLang="zh-CN" sz="2800" b="1">
                <a:latin typeface="宋体" panose="02010600030101010101" pitchFamily="2" charset="-122"/>
              </a:rPr>
              <a:t>2</a:t>
            </a:r>
            <a:r>
              <a:rPr lang="zh-CN" altLang="en-US" sz="2800" b="1">
                <a:latin typeface="宋体" panose="02010600030101010101" pitchFamily="2" charset="-122"/>
              </a:rPr>
              <a:t>）删除以</a:t>
            </a:r>
            <a:r>
              <a:rPr lang="en-US" altLang="zh-CN" sz="2800" b="1">
                <a:latin typeface="宋体" panose="02010600030101010101" pitchFamily="2" charset="-122"/>
              </a:rPr>
              <a:t>i</a:t>
            </a:r>
            <a:r>
              <a:rPr lang="zh-CN" altLang="en-US" sz="2800" b="1">
                <a:latin typeface="宋体" panose="02010600030101010101" pitchFamily="2" charset="-122"/>
              </a:rPr>
              <a:t>为起点的所有弧 </a:t>
            </a:r>
            <a:r>
              <a:rPr lang="en-US" altLang="zh-CN" sz="2800" b="1"/>
              <a:t>—</a:t>
            </a:r>
            <a:r>
              <a:rPr lang="zh-CN" altLang="en-US" sz="2800" b="1">
                <a:latin typeface="宋体" panose="02010600030101010101" pitchFamily="2" charset="-122"/>
              </a:rPr>
              <a:t>将矩阵中</a:t>
            </a:r>
            <a:r>
              <a:rPr lang="en-US" altLang="zh-CN" sz="2800" b="1">
                <a:latin typeface="宋体" panose="02010600030101010101" pitchFamily="2" charset="-122"/>
              </a:rPr>
              <a:t>i</a:t>
            </a:r>
            <a:r>
              <a:rPr lang="zh-CN" altLang="en-US" sz="2800" b="1">
                <a:latin typeface="宋体" panose="02010600030101010101" pitchFamily="2" charset="-122"/>
              </a:rPr>
              <a:t>对应的行全部置为</a:t>
            </a:r>
            <a:r>
              <a:rPr lang="en-US" altLang="zh-CN" sz="2800" b="1">
                <a:latin typeface="宋体" panose="02010600030101010101" pitchFamily="2" charset="-122"/>
              </a:rPr>
              <a:t>0</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3B08A7F1-1820-4254-ADEF-CBB6142ADFA6}"/>
              </a:ext>
            </a:extLst>
          </p:cNvPr>
          <p:cNvSpPr txBox="1">
            <a:spLocks noChangeArrowheads="1"/>
          </p:cNvSpPr>
          <p:nvPr/>
        </p:nvSpPr>
        <p:spPr bwMode="auto">
          <a:xfrm>
            <a:off x="2133600" y="9144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算法步骤为：</a:t>
            </a:r>
          </a:p>
        </p:txBody>
      </p:sp>
      <p:sp>
        <p:nvSpPr>
          <p:cNvPr id="89091" name="Text Box 3">
            <a:extLst>
              <a:ext uri="{FF2B5EF4-FFF2-40B4-BE49-F238E27FC236}">
                <a16:creationId xmlns:a16="http://schemas.microsoft.com/office/drawing/2014/main" id="{FB667BD4-1300-4388-8B75-AFF435BE6308}"/>
              </a:ext>
            </a:extLst>
          </p:cNvPr>
          <p:cNvSpPr txBox="1">
            <a:spLocks noChangeArrowheads="1"/>
          </p:cNvSpPr>
          <p:nvPr/>
        </p:nvSpPr>
        <p:spPr bwMode="auto">
          <a:xfrm>
            <a:off x="2133600" y="1905000"/>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a:t>
            </a:r>
            <a:r>
              <a:rPr lang="en-US" altLang="zh-CN" b="1"/>
              <a:t>1</a:t>
            </a:r>
            <a:r>
              <a:rPr lang="zh-CN" altLang="en-US" b="1"/>
              <a:t>）取</a:t>
            </a:r>
            <a:r>
              <a:rPr lang="en-US" altLang="zh-CN" b="1"/>
              <a:t>1</a:t>
            </a:r>
            <a:r>
              <a:rPr lang="zh-CN" altLang="en-US" b="1"/>
              <a:t>作为第一新序号；</a:t>
            </a:r>
          </a:p>
          <a:p>
            <a:pPr>
              <a:spcBef>
                <a:spcPct val="50000"/>
              </a:spcBef>
            </a:pPr>
            <a:r>
              <a:rPr lang="zh-CN" altLang="en-US" b="1"/>
              <a:t>（</a:t>
            </a:r>
            <a:r>
              <a:rPr lang="en-US" altLang="zh-CN" b="1"/>
              <a:t>2</a:t>
            </a:r>
            <a:r>
              <a:rPr lang="zh-CN" altLang="en-US" b="1"/>
              <a:t>）找一个未新编号的、值全为</a:t>
            </a:r>
            <a:r>
              <a:rPr lang="en-US" altLang="zh-CN" b="1"/>
              <a:t>0</a:t>
            </a:r>
            <a:r>
              <a:rPr lang="zh-CN" altLang="en-US" b="1"/>
              <a:t>的列</a:t>
            </a:r>
            <a:r>
              <a:rPr lang="en-US" altLang="zh-CN" b="1"/>
              <a:t>j</a:t>
            </a:r>
            <a:r>
              <a:rPr lang="zh-CN" altLang="en-US" b="1"/>
              <a:t>，若找到则转（</a:t>
            </a:r>
            <a:r>
              <a:rPr lang="en-US" altLang="zh-CN" b="1"/>
              <a:t>3</a:t>
            </a:r>
            <a:r>
              <a:rPr lang="zh-CN" altLang="en-US" b="1"/>
              <a:t>）；否则，若所有的列全部都编过号，拓扑排序结束； 若有列未曾被编号，则该图中有回路；</a:t>
            </a:r>
          </a:p>
          <a:p>
            <a:pPr>
              <a:spcBef>
                <a:spcPct val="50000"/>
              </a:spcBef>
            </a:pPr>
            <a:r>
              <a:rPr lang="zh-CN" altLang="en-US" b="1"/>
              <a:t>（</a:t>
            </a:r>
            <a:r>
              <a:rPr lang="en-US" altLang="zh-CN" b="1"/>
              <a:t>3</a:t>
            </a:r>
            <a:r>
              <a:rPr lang="zh-CN" altLang="en-US" b="1"/>
              <a:t>）输出列号对应的顶点</a:t>
            </a:r>
            <a:r>
              <a:rPr lang="en-US" altLang="zh-CN" b="1"/>
              <a:t>j</a:t>
            </a:r>
            <a:r>
              <a:rPr lang="zh-CN" altLang="en-US" b="1"/>
              <a:t>，把新序号赋给所找到的列；</a:t>
            </a:r>
          </a:p>
          <a:p>
            <a:pPr>
              <a:spcBef>
                <a:spcPct val="50000"/>
              </a:spcBef>
            </a:pPr>
            <a:r>
              <a:rPr lang="zh-CN" altLang="en-US" b="1"/>
              <a:t>（</a:t>
            </a:r>
            <a:r>
              <a:rPr lang="en-US" altLang="zh-CN" b="1"/>
              <a:t>4</a:t>
            </a:r>
            <a:r>
              <a:rPr lang="zh-CN" altLang="en-US" b="1"/>
              <a:t>）将矩阵中</a:t>
            </a:r>
            <a:r>
              <a:rPr lang="en-US" altLang="zh-CN" b="1"/>
              <a:t>j</a:t>
            </a:r>
            <a:r>
              <a:rPr lang="zh-CN" altLang="en-US" b="1"/>
              <a:t>对应的行全部置为</a:t>
            </a:r>
            <a:r>
              <a:rPr lang="en-US" altLang="zh-CN" b="1"/>
              <a:t>0;</a:t>
            </a:r>
          </a:p>
          <a:p>
            <a:pPr>
              <a:spcBef>
                <a:spcPct val="50000"/>
              </a:spcBef>
            </a:pPr>
            <a:r>
              <a:rPr lang="zh-CN" altLang="en-US" b="1">
                <a:latin typeface="宋体" panose="02010600030101010101" pitchFamily="2" charset="-122"/>
              </a:rPr>
              <a:t>（</a:t>
            </a:r>
            <a:r>
              <a:rPr lang="en-US" altLang="zh-CN" b="1">
                <a:latin typeface="宋体" panose="02010600030101010101" pitchFamily="2" charset="-122"/>
              </a:rPr>
              <a:t>5</a:t>
            </a:r>
            <a:r>
              <a:rPr lang="zh-CN" altLang="en-US" b="1">
                <a:latin typeface="宋体" panose="02010600030101010101" pitchFamily="2" charset="-122"/>
              </a:rPr>
              <a:t>）新序号加</a:t>
            </a:r>
            <a:r>
              <a:rPr lang="en-US" altLang="zh-CN" b="1">
                <a:latin typeface="宋体" panose="02010600030101010101" pitchFamily="2" charset="-122"/>
              </a:rPr>
              <a:t>1</a:t>
            </a:r>
            <a:r>
              <a:rPr lang="zh-CN" altLang="en-US" b="1">
                <a:latin typeface="宋体" panose="02010600030101010101" pitchFamily="2" charset="-122"/>
              </a:rPr>
              <a:t>，转（</a:t>
            </a:r>
            <a:r>
              <a:rPr lang="en-US" altLang="zh-CN" b="1">
                <a:latin typeface="宋体" panose="02010600030101010101" pitchFamily="2" charset="-122"/>
              </a:rPr>
              <a:t>2</a:t>
            </a:r>
            <a:r>
              <a:rPr lang="zh-CN" altLang="en-US" b="1">
                <a:latin typeface="宋体" panose="02010600030101010101" pitchFamily="2" charset="-122"/>
              </a:rPr>
              <a:t>）；</a:t>
            </a:r>
            <a:r>
              <a:rPr lang="zh-CN" altLang="en-US" b="1"/>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7C14B09C-F6F0-46EA-B650-20D6A3EE32DD}"/>
              </a:ext>
            </a:extLst>
          </p:cNvPr>
          <p:cNvSpPr txBox="1">
            <a:spLocks noChangeArrowheads="1"/>
          </p:cNvSpPr>
          <p:nvPr/>
        </p:nvSpPr>
        <p:spPr bwMode="auto">
          <a:xfrm>
            <a:off x="21336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2</a:t>
            </a:r>
            <a:r>
              <a:rPr lang="zh-CN" altLang="en-US" sz="2800" b="1"/>
              <a:t>）基于邻接表的存储结构</a:t>
            </a:r>
          </a:p>
        </p:txBody>
      </p:sp>
      <p:sp>
        <p:nvSpPr>
          <p:cNvPr id="90115" name="Text Box 3">
            <a:extLst>
              <a:ext uri="{FF2B5EF4-FFF2-40B4-BE49-F238E27FC236}">
                <a16:creationId xmlns:a16="http://schemas.microsoft.com/office/drawing/2014/main" id="{D112821C-EFCD-4E5F-8C06-29CE42FE66D4}"/>
              </a:ext>
            </a:extLst>
          </p:cNvPr>
          <p:cNvSpPr txBox="1">
            <a:spLocks noChangeArrowheads="1"/>
          </p:cNvSpPr>
          <p:nvPr/>
        </p:nvSpPr>
        <p:spPr bwMode="auto">
          <a:xfrm>
            <a:off x="2133600" y="17526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sz="2800" b="1">
                <a:latin typeface="宋体" panose="02010600030101010101" pitchFamily="2" charset="-122"/>
              </a:rPr>
              <a:t>入度为零的顶点即没有前趋的顶点，因此我们可以附设一个存放各顶点入度的数组</a:t>
            </a:r>
            <a:r>
              <a:rPr lang="en-US" altLang="zh-CN" sz="2800" b="1"/>
              <a:t>indegree [ ]</a:t>
            </a:r>
            <a:r>
              <a:rPr lang="zh-CN" altLang="en-US" sz="2800" b="1">
                <a:latin typeface="宋体" panose="02010600030101010101" pitchFamily="2" charset="-122"/>
              </a:rPr>
              <a:t>，于是有</a:t>
            </a:r>
            <a:r>
              <a:rPr lang="zh-CN" altLang="en-US" sz="2800" b="1"/>
              <a:t> </a:t>
            </a:r>
          </a:p>
        </p:txBody>
      </p:sp>
      <p:sp>
        <p:nvSpPr>
          <p:cNvPr id="90116" name="Text Box 4">
            <a:extLst>
              <a:ext uri="{FF2B5EF4-FFF2-40B4-BE49-F238E27FC236}">
                <a16:creationId xmlns:a16="http://schemas.microsoft.com/office/drawing/2014/main" id="{07F45B60-269B-4F80-85B6-55A4AFEFC99C}"/>
              </a:ext>
            </a:extLst>
          </p:cNvPr>
          <p:cNvSpPr txBox="1">
            <a:spLocks noChangeArrowheads="1"/>
          </p:cNvSpPr>
          <p:nvPr/>
        </p:nvSpPr>
        <p:spPr bwMode="auto">
          <a:xfrm>
            <a:off x="2057400" y="3276600"/>
            <a:ext cx="8382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a:t>
            </a:r>
            <a:r>
              <a:rPr lang="en-US" altLang="zh-CN" b="1"/>
              <a:t>1</a:t>
            </a:r>
            <a:r>
              <a:rPr lang="zh-CN" altLang="en-US" b="1"/>
              <a:t>）找</a:t>
            </a:r>
            <a:r>
              <a:rPr lang="en-US" altLang="zh-CN" b="1"/>
              <a:t>G</a:t>
            </a:r>
            <a:r>
              <a:rPr lang="zh-CN" altLang="en-US" b="1"/>
              <a:t>中无前驱的顶点 </a:t>
            </a:r>
            <a:r>
              <a:rPr lang="en-US" altLang="zh-CN" b="1"/>
              <a:t>——</a:t>
            </a:r>
            <a:r>
              <a:rPr lang="zh-CN" altLang="en-US" b="1"/>
              <a:t>查找</a:t>
            </a:r>
            <a:r>
              <a:rPr lang="en-US" altLang="zh-CN" b="1"/>
              <a:t>indegree [ i]</a:t>
            </a:r>
            <a:r>
              <a:rPr lang="zh-CN" altLang="en-US" b="1"/>
              <a:t>为零的顶点</a:t>
            </a:r>
            <a:r>
              <a:rPr lang="en-US" altLang="zh-CN" b="1"/>
              <a:t>v</a:t>
            </a:r>
            <a:r>
              <a:rPr lang="en-US" altLang="zh-CN" b="1" baseline="-25000"/>
              <a:t>i</a:t>
            </a:r>
            <a:r>
              <a:rPr lang="zh-CN" altLang="en-US" b="1"/>
              <a:t>；</a:t>
            </a:r>
          </a:p>
          <a:p>
            <a:pPr>
              <a:spcBef>
                <a:spcPct val="50000"/>
              </a:spcBef>
            </a:pPr>
            <a:r>
              <a:rPr lang="zh-CN" altLang="en-US" b="1">
                <a:latin typeface="宋体" panose="02010600030101010101" pitchFamily="2" charset="-122"/>
              </a:rPr>
              <a:t>（</a:t>
            </a:r>
            <a:r>
              <a:rPr lang="en-US" altLang="zh-CN" b="1">
                <a:latin typeface="宋体" panose="02010600030101010101" pitchFamily="2" charset="-122"/>
              </a:rPr>
              <a:t>2</a:t>
            </a:r>
            <a:r>
              <a:rPr lang="zh-CN" altLang="en-US" b="1">
                <a:latin typeface="宋体" panose="02010600030101010101" pitchFamily="2" charset="-122"/>
              </a:rPr>
              <a:t>）删除以</a:t>
            </a:r>
            <a:r>
              <a:rPr lang="en-US" altLang="zh-CN" b="1">
                <a:latin typeface="宋体" panose="02010600030101010101" pitchFamily="2" charset="-122"/>
              </a:rPr>
              <a:t>i</a:t>
            </a:r>
            <a:r>
              <a:rPr lang="zh-CN" altLang="en-US" b="1">
                <a:latin typeface="宋体" panose="02010600030101010101" pitchFamily="2" charset="-122"/>
              </a:rPr>
              <a:t>为起点的所有弧</a:t>
            </a:r>
            <a:r>
              <a:rPr lang="en-US" altLang="zh-CN" b="1"/>
              <a:t>——</a:t>
            </a:r>
            <a:r>
              <a:rPr lang="zh-CN" altLang="en-US" b="1">
                <a:latin typeface="宋体" panose="02010600030101010101" pitchFamily="2" charset="-122"/>
              </a:rPr>
              <a:t>对链在顶点</a:t>
            </a:r>
            <a:r>
              <a:rPr lang="en-US" altLang="zh-CN" b="1">
                <a:latin typeface="宋体" panose="02010600030101010101" pitchFamily="2" charset="-122"/>
              </a:rPr>
              <a:t>i</a:t>
            </a:r>
            <a:r>
              <a:rPr lang="zh-CN" altLang="en-US" b="1">
                <a:latin typeface="宋体" panose="02010600030101010101" pitchFamily="2" charset="-122"/>
              </a:rPr>
              <a:t>后面的所有邻接顶点</a:t>
            </a:r>
            <a:r>
              <a:rPr lang="en-US" altLang="zh-CN" b="1">
                <a:latin typeface="宋体" panose="02010600030101010101" pitchFamily="2" charset="-122"/>
              </a:rPr>
              <a:t>k</a:t>
            </a:r>
            <a:r>
              <a:rPr lang="zh-CN" altLang="en-US" b="1">
                <a:latin typeface="宋体" panose="02010600030101010101" pitchFamily="2" charset="-122"/>
              </a:rPr>
              <a:t>，将对应的</a:t>
            </a:r>
            <a:r>
              <a:rPr lang="en-US" altLang="zh-CN" b="1"/>
              <a:t>indegree</a:t>
            </a:r>
            <a:r>
              <a:rPr lang="en-US" altLang="zh-CN" b="1">
                <a:latin typeface="宋体" panose="02010600030101010101" pitchFamily="2" charset="-122"/>
              </a:rPr>
              <a:t>[k]</a:t>
            </a:r>
            <a:r>
              <a:rPr lang="zh-CN" altLang="en-US" b="1">
                <a:latin typeface="宋体" panose="02010600030101010101" pitchFamily="2" charset="-122"/>
              </a:rPr>
              <a:t>减</a:t>
            </a:r>
            <a:r>
              <a:rPr lang="en-US" altLang="zh-CN" b="1">
                <a:latin typeface="宋体" panose="02010600030101010101" pitchFamily="2" charset="-122"/>
              </a:rPr>
              <a:t>1</a:t>
            </a:r>
            <a:r>
              <a:rPr lang="zh-CN" altLang="en-US" b="1">
                <a:latin typeface="宋体" panose="02010600030101010101" pitchFamily="2" charset="-122"/>
              </a:rPr>
              <a:t>。</a:t>
            </a:r>
            <a:r>
              <a:rPr lang="zh-CN" altLang="en-US" b="1"/>
              <a:t> </a:t>
            </a:r>
          </a:p>
          <a:p>
            <a:pPr>
              <a:spcBef>
                <a:spcPct val="50000"/>
              </a:spcBef>
            </a:pPr>
            <a:r>
              <a:rPr lang="zh-CN" altLang="en-US" b="1">
                <a:latin typeface="宋体" panose="02010600030101010101" pitchFamily="2" charset="-122"/>
              </a:rPr>
              <a:t>    为了避免重复检测入度为零的顶点，可以再设置一个辅助栈，若某一顶点的入度减为</a:t>
            </a:r>
            <a:r>
              <a:rPr lang="en-US" altLang="zh-CN" b="1">
                <a:latin typeface="宋体" panose="02010600030101010101" pitchFamily="2" charset="-122"/>
              </a:rPr>
              <a:t>0</a:t>
            </a:r>
            <a:r>
              <a:rPr lang="zh-CN" altLang="en-US" b="1">
                <a:latin typeface="宋体" panose="02010600030101010101" pitchFamily="2" charset="-122"/>
              </a:rPr>
              <a:t>，则将它入栈。每当输出某一顶点时，便将它从栈中删除。</a:t>
            </a:r>
            <a:r>
              <a:rPr lang="zh-CN" altLang="en-US" b="1"/>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a:extLst>
              <a:ext uri="{FF2B5EF4-FFF2-40B4-BE49-F238E27FC236}">
                <a16:creationId xmlns:a16="http://schemas.microsoft.com/office/drawing/2014/main" id="{B8C3B7BE-57D1-4A87-AF30-B23D51CF82C3}"/>
              </a:ext>
            </a:extLst>
          </p:cNvPr>
          <p:cNvSpPr txBox="1">
            <a:spLocks noChangeArrowheads="1"/>
          </p:cNvSpPr>
          <p:nvPr/>
        </p:nvSpPr>
        <p:spPr bwMode="auto">
          <a:xfrm>
            <a:off x="2057400" y="9906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拓扑排序的实现算法</a:t>
            </a:r>
          </a:p>
        </p:txBody>
      </p:sp>
      <p:sp>
        <p:nvSpPr>
          <p:cNvPr id="91139" name="Text Box 3">
            <a:extLst>
              <a:ext uri="{FF2B5EF4-FFF2-40B4-BE49-F238E27FC236}">
                <a16:creationId xmlns:a16="http://schemas.microsoft.com/office/drawing/2014/main" id="{0ADA12D6-449A-4A78-817B-C19A39F62017}"/>
              </a:ext>
            </a:extLst>
          </p:cNvPr>
          <p:cNvSpPr txBox="1">
            <a:spLocks noChangeArrowheads="1"/>
          </p:cNvSpPr>
          <p:nvPr/>
        </p:nvSpPr>
        <p:spPr bwMode="auto">
          <a:xfrm>
            <a:off x="2057400" y="1524001"/>
            <a:ext cx="83058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int TopoSort (AdjList G)</a:t>
            </a:r>
          </a:p>
          <a:p>
            <a:pPr algn="just">
              <a:spcBef>
                <a:spcPct val="50000"/>
              </a:spcBef>
            </a:pPr>
            <a:r>
              <a:rPr lang="en-US" altLang="zh-CN" sz="2000" b="1"/>
              <a:t>    { Stack S;</a:t>
            </a:r>
          </a:p>
          <a:p>
            <a:pPr algn="just">
              <a:spcBef>
                <a:spcPct val="50000"/>
              </a:spcBef>
            </a:pPr>
            <a:r>
              <a:rPr lang="en-US" altLang="zh-CN" sz="2000" b="1"/>
              <a:t>int indegree[MAX_VERTEX_NUM];</a:t>
            </a:r>
          </a:p>
          <a:p>
            <a:pPr algn="just">
              <a:spcBef>
                <a:spcPct val="50000"/>
              </a:spcBef>
            </a:pPr>
            <a:r>
              <a:rPr lang="en-US" altLang="zh-CN" sz="2000" b="1"/>
              <a:t>int i, count, k;</a:t>
            </a:r>
          </a:p>
          <a:p>
            <a:pPr algn="just">
              <a:spcBef>
                <a:spcPct val="50000"/>
              </a:spcBef>
            </a:pPr>
            <a:r>
              <a:rPr lang="en-US" altLang="zh-CN" sz="2000" b="1"/>
              <a:t>      ArcNode *p;</a:t>
            </a:r>
          </a:p>
          <a:p>
            <a:pPr algn="just">
              <a:spcBef>
                <a:spcPct val="50000"/>
              </a:spcBef>
            </a:pPr>
            <a:r>
              <a:rPr lang="en-US" altLang="zh-CN" sz="2000" b="1"/>
              <a:t>      FindID(G,indegree);  /*</a:t>
            </a:r>
            <a:r>
              <a:rPr lang="zh-CN" altLang="en-US" sz="2000" b="1"/>
              <a:t>求各顶点入度*</a:t>
            </a:r>
            <a:r>
              <a:rPr lang="en-US" altLang="zh-CN" sz="2000" b="1"/>
              <a:t>/</a:t>
            </a:r>
          </a:p>
          <a:p>
            <a:pPr algn="just">
              <a:spcBef>
                <a:spcPct val="50000"/>
              </a:spcBef>
            </a:pPr>
            <a:r>
              <a:rPr lang="en-US" altLang="zh-CN" sz="2000" b="1"/>
              <a:t>      InitStack(&amp;S);       /*</a:t>
            </a:r>
            <a:r>
              <a:rPr lang="zh-CN" altLang="en-US" sz="2000" b="1"/>
              <a:t>初始化辅助栈*</a:t>
            </a:r>
            <a:r>
              <a:rPr lang="en-US" altLang="zh-CN" sz="2000" b="1"/>
              <a:t>/</a:t>
            </a:r>
          </a:p>
          <a:p>
            <a:pPr algn="just">
              <a:spcBef>
                <a:spcPct val="50000"/>
              </a:spcBef>
            </a:pPr>
            <a:r>
              <a:rPr lang="en-US" altLang="zh-CN" sz="2000" b="1"/>
              <a:t>      for(i=0;i&lt;G.vexnum;i++)</a:t>
            </a:r>
          </a:p>
          <a:p>
            <a:pPr algn="just">
              <a:spcBef>
                <a:spcPct val="50000"/>
              </a:spcBef>
            </a:pPr>
            <a:r>
              <a:rPr lang="en-US" altLang="zh-CN" sz="2000" b="1"/>
              <a:t>	       if(indegree[i]==0) Push(&amp;S,i);    /*</a:t>
            </a:r>
            <a:r>
              <a:rPr lang="zh-CN" altLang="en-US" sz="2000" b="1"/>
              <a:t>将入度为</a:t>
            </a:r>
            <a:r>
              <a:rPr lang="en-US" altLang="zh-CN" sz="2000" b="1"/>
              <a:t>0</a:t>
            </a:r>
            <a:r>
              <a:rPr lang="zh-CN" altLang="en-US" sz="2000" b="1"/>
              <a:t>的顶点入栈*</a:t>
            </a:r>
            <a:r>
              <a:rPr lang="en-US" altLang="zh-CN" sz="2000" b="1"/>
              <a:t>/</a:t>
            </a:r>
          </a:p>
          <a:p>
            <a:pPr algn="just">
              <a:spcBef>
                <a:spcPct val="50000"/>
              </a:spcBef>
            </a:pPr>
            <a:r>
              <a:rPr lang="en-US" altLang="zh-CN" sz="2000" b="1"/>
              <a:t>      count=0;</a:t>
            </a:r>
          </a:p>
          <a:p>
            <a:pPr algn="just">
              <a:spcBef>
                <a:spcPct val="50000"/>
              </a:spcBef>
            </a:pPr>
            <a:r>
              <a:rPr lang="en-US" altLang="zh-CN" sz="2000" b="1"/>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811298F9-5C27-400C-9269-1E884859D411}"/>
              </a:ext>
            </a:extLst>
          </p:cNvPr>
          <p:cNvSpPr txBox="1">
            <a:spLocks noChangeArrowheads="1"/>
          </p:cNvSpPr>
          <p:nvPr/>
        </p:nvSpPr>
        <p:spPr bwMode="auto">
          <a:xfrm>
            <a:off x="2133600" y="990601"/>
            <a:ext cx="8229600" cy="725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while(!StackEmpty(S)) </a:t>
            </a:r>
          </a:p>
          <a:p>
            <a:pPr algn="just">
              <a:spcBef>
                <a:spcPct val="50000"/>
              </a:spcBef>
            </a:pPr>
            <a:r>
              <a:rPr lang="en-US" altLang="zh-CN" sz="2000" b="1"/>
              <a:t>        {   Pop(&amp;S,&amp;i);</a:t>
            </a:r>
          </a:p>
          <a:p>
            <a:pPr algn="just">
              <a:spcBef>
                <a:spcPct val="50000"/>
              </a:spcBef>
            </a:pPr>
            <a:r>
              <a:rPr lang="en-US" altLang="zh-CN" sz="2000" b="1"/>
              <a:t>	    printf("%c",G.vertex[i].data);</a:t>
            </a:r>
          </a:p>
          <a:p>
            <a:pPr algn="just">
              <a:spcBef>
                <a:spcPct val="50000"/>
              </a:spcBef>
            </a:pPr>
            <a:r>
              <a:rPr lang="en-US" altLang="zh-CN" sz="2000" b="1"/>
              <a:t>	    count++;  /*</a:t>
            </a:r>
            <a:r>
              <a:rPr lang="zh-CN" altLang="en-US" sz="2000" b="1"/>
              <a:t>输出</a:t>
            </a:r>
            <a:r>
              <a:rPr lang="en-US" altLang="zh-CN" sz="2000" b="1"/>
              <a:t>i</a:t>
            </a:r>
            <a:r>
              <a:rPr lang="zh-CN" altLang="en-US" sz="2000" b="1"/>
              <a:t>号顶点并计数*</a:t>
            </a:r>
            <a:r>
              <a:rPr lang="en-US" altLang="zh-CN" sz="2000" b="1"/>
              <a:t>/</a:t>
            </a:r>
          </a:p>
          <a:p>
            <a:pPr algn="just">
              <a:spcBef>
                <a:spcPct val="50000"/>
              </a:spcBef>
            </a:pPr>
            <a:r>
              <a:rPr lang="en-US" altLang="zh-CN" sz="2000" b="1"/>
              <a:t>           p=G.vertexes[i].firstarc;</a:t>
            </a:r>
          </a:p>
          <a:p>
            <a:pPr algn="just">
              <a:spcBef>
                <a:spcPct val="50000"/>
              </a:spcBef>
            </a:pPr>
            <a:r>
              <a:rPr lang="en-US" altLang="zh-CN" sz="2000" b="1"/>
              <a:t>		 while(p!=NULL)</a:t>
            </a:r>
          </a:p>
          <a:p>
            <a:pPr algn="just">
              <a:spcBef>
                <a:spcPct val="50000"/>
              </a:spcBef>
            </a:pPr>
            <a:r>
              <a:rPr lang="en-US" altLang="zh-CN" sz="2000" b="1"/>
              <a:t>		  { k=p-&gt;adjvex;</a:t>
            </a:r>
          </a:p>
          <a:p>
            <a:pPr algn="just">
              <a:spcBef>
                <a:spcPct val="50000"/>
              </a:spcBef>
            </a:pPr>
            <a:r>
              <a:rPr lang="en-US" altLang="zh-CN" sz="2000" b="1"/>
              <a:t>            indegree[k]--;      /*i</a:t>
            </a:r>
            <a:r>
              <a:rPr lang="zh-CN" altLang="en-US" sz="2000" b="1"/>
              <a:t>号顶点的每个邻接点的入度减</a:t>
            </a:r>
            <a:r>
              <a:rPr lang="en-US" altLang="zh-CN" sz="2000" b="1"/>
              <a:t>1*/</a:t>
            </a:r>
          </a:p>
          <a:p>
            <a:pPr algn="just">
              <a:spcBef>
                <a:spcPct val="50000"/>
              </a:spcBef>
            </a:pPr>
            <a:r>
              <a:rPr lang="en-US" altLang="zh-CN" sz="2000" b="1"/>
              <a:t>	if(indegree[k]==0)  Push(&amp;S, k);  /*</a:t>
            </a:r>
            <a:r>
              <a:rPr lang="zh-CN" altLang="en-US" sz="2000" b="1"/>
              <a:t>若入度减为</a:t>
            </a:r>
            <a:r>
              <a:rPr lang="en-US" altLang="zh-CN" sz="2000" b="1"/>
              <a:t>0</a:t>
            </a:r>
            <a:r>
              <a:rPr lang="zh-CN" altLang="en-US" sz="2000" b="1"/>
              <a:t>，则入栈*</a:t>
            </a:r>
            <a:r>
              <a:rPr lang="en-US" altLang="zh-CN" sz="2000" b="1"/>
              <a:t>/</a:t>
            </a:r>
          </a:p>
          <a:p>
            <a:pPr algn="just">
              <a:spcBef>
                <a:spcPct val="50000"/>
              </a:spcBef>
            </a:pPr>
            <a:r>
              <a:rPr lang="en-US" altLang="zh-CN" sz="2000" b="1"/>
              <a:t>	      p=p-&gt;nextarc;</a:t>
            </a:r>
          </a:p>
          <a:p>
            <a:pPr algn="just">
              <a:spcBef>
                <a:spcPct val="50000"/>
              </a:spcBef>
            </a:pPr>
            <a:r>
              <a:rPr lang="en-US" altLang="zh-CN" sz="2000" b="1"/>
              <a:t>		      }</a:t>
            </a:r>
          </a:p>
          <a:p>
            <a:pPr algn="just">
              <a:spcBef>
                <a:spcPct val="50000"/>
              </a:spcBef>
            </a:pPr>
            <a:r>
              <a:rPr lang="en-US" altLang="zh-CN" sz="2000" b="1"/>
              <a:t>	 	  } /*while*/</a:t>
            </a:r>
          </a:p>
          <a:p>
            <a:pPr algn="just">
              <a:spcBef>
                <a:spcPct val="50000"/>
              </a:spcBef>
            </a:pPr>
            <a:r>
              <a:rPr lang="en-US" altLang="zh-CN" sz="2000" b="1"/>
              <a:t>     if (count&lt;G.vexnum)  return(Error);  /*</a:t>
            </a:r>
            <a:r>
              <a:rPr lang="zh-CN" altLang="en-US" sz="2000" b="1"/>
              <a:t>该有向图含有回路*</a:t>
            </a:r>
            <a:r>
              <a:rPr lang="en-US" altLang="zh-CN" sz="2000" b="1"/>
              <a:t>/</a:t>
            </a:r>
          </a:p>
          <a:p>
            <a:pPr algn="just">
              <a:spcBef>
                <a:spcPct val="50000"/>
              </a:spcBef>
            </a:pPr>
            <a:r>
              <a:rPr lang="en-US" altLang="zh-CN" sz="2000" b="1"/>
              <a:t>     else  return(Ok);</a:t>
            </a:r>
          </a:p>
          <a:p>
            <a:pPr>
              <a:spcBef>
                <a:spcPct val="50000"/>
              </a:spcBef>
            </a:pPr>
            <a:r>
              <a:rPr lang="en-US" altLang="zh-CN" sz="2000" b="1"/>
              <a:t>  } </a:t>
            </a:r>
          </a:p>
          <a:p>
            <a:pPr>
              <a:spcBef>
                <a:spcPct val="50000"/>
              </a:spcBef>
            </a:pPr>
            <a:endParaRPr lang="en-US" altLang="zh-CN" sz="2000" b="1"/>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a:extLst>
              <a:ext uri="{FF2B5EF4-FFF2-40B4-BE49-F238E27FC236}">
                <a16:creationId xmlns:a16="http://schemas.microsoft.com/office/drawing/2014/main" id="{87C04906-3F52-4DFD-989E-05DB70C076E6}"/>
              </a:ext>
            </a:extLst>
          </p:cNvPr>
          <p:cNvSpPr txBox="1">
            <a:spLocks noChangeArrowheads="1"/>
          </p:cNvSpPr>
          <p:nvPr/>
        </p:nvSpPr>
        <p:spPr bwMode="auto">
          <a:xfrm>
            <a:off x="2133600" y="914400"/>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求各顶点入度的函数</a:t>
            </a:r>
          </a:p>
        </p:txBody>
      </p:sp>
      <p:sp>
        <p:nvSpPr>
          <p:cNvPr id="93187" name="Text Box 3">
            <a:extLst>
              <a:ext uri="{FF2B5EF4-FFF2-40B4-BE49-F238E27FC236}">
                <a16:creationId xmlns:a16="http://schemas.microsoft.com/office/drawing/2014/main" id="{5F5CC2DB-D71A-434A-BD49-5A821303A020}"/>
              </a:ext>
            </a:extLst>
          </p:cNvPr>
          <p:cNvSpPr txBox="1">
            <a:spLocks noChangeArrowheads="1"/>
          </p:cNvSpPr>
          <p:nvPr/>
        </p:nvSpPr>
        <p:spPr bwMode="auto">
          <a:xfrm>
            <a:off x="2057400" y="1447801"/>
            <a:ext cx="830580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void FindID( AdjList G,  int indegree[MAX_VERTEX_NUM]) </a:t>
            </a:r>
          </a:p>
          <a:p>
            <a:pPr algn="just">
              <a:spcBef>
                <a:spcPct val="50000"/>
              </a:spcBef>
            </a:pPr>
            <a:r>
              <a:rPr lang="en-US" altLang="zh-CN" sz="2000" b="1"/>
              <a:t>/*</a:t>
            </a:r>
            <a:r>
              <a:rPr lang="zh-CN" altLang="en-US" sz="2000" b="1"/>
              <a:t>求各顶点的入度*</a:t>
            </a:r>
            <a:r>
              <a:rPr lang="en-US" altLang="zh-CN" sz="2000" b="1"/>
              <a:t>/</a:t>
            </a:r>
          </a:p>
          <a:p>
            <a:pPr algn="just">
              <a:spcBef>
                <a:spcPct val="50000"/>
              </a:spcBef>
            </a:pPr>
            <a:r>
              <a:rPr lang="en-US" altLang="zh-CN" sz="2000" b="1"/>
              <a:t>   { int i;   ArcNode *p;</a:t>
            </a:r>
          </a:p>
          <a:p>
            <a:pPr algn="just">
              <a:spcBef>
                <a:spcPct val="50000"/>
              </a:spcBef>
            </a:pPr>
            <a:r>
              <a:rPr lang="en-US" altLang="zh-CN" sz="2000" b="1"/>
              <a:t>    for(i=0;i&lt;G.vexnum;i++)</a:t>
            </a:r>
          </a:p>
          <a:p>
            <a:pPr algn="just">
              <a:spcBef>
                <a:spcPct val="50000"/>
              </a:spcBef>
            </a:pPr>
            <a:r>
              <a:rPr lang="en-US" altLang="zh-CN" sz="2000" b="1"/>
              <a:t>      indegree[i]=0;  </a:t>
            </a:r>
          </a:p>
          <a:p>
            <a:pPr algn="just">
              <a:spcBef>
                <a:spcPct val="50000"/>
              </a:spcBef>
            </a:pPr>
            <a:r>
              <a:rPr lang="en-US" altLang="zh-CN" sz="2000" b="1"/>
              <a:t>    for(i=0;i&lt;G.vexnum;i++)</a:t>
            </a:r>
          </a:p>
          <a:p>
            <a:pPr algn="just">
              <a:spcBef>
                <a:spcPct val="50000"/>
              </a:spcBef>
            </a:pPr>
            <a:r>
              <a:rPr lang="en-US" altLang="zh-CN" sz="2000" b="1"/>
              <a:t>      {p=G.vertexes[i].firstarc;</a:t>
            </a:r>
          </a:p>
          <a:p>
            <a:pPr algn="just">
              <a:spcBef>
                <a:spcPct val="50000"/>
              </a:spcBef>
            </a:pPr>
            <a:r>
              <a:rPr lang="en-US" altLang="zh-CN" sz="2000" b="1"/>
              <a:t>	 	 while(p!=NULL)</a:t>
            </a:r>
          </a:p>
          <a:p>
            <a:pPr algn="just">
              <a:spcBef>
                <a:spcPct val="50000"/>
              </a:spcBef>
            </a:pPr>
            <a:r>
              <a:rPr lang="en-US" altLang="zh-CN" sz="2000" b="1"/>
              <a:t>	    	   {indegree[p-&gt;adjvex]++;</a:t>
            </a:r>
          </a:p>
          <a:p>
            <a:pPr algn="just">
              <a:spcBef>
                <a:spcPct val="50000"/>
              </a:spcBef>
            </a:pPr>
            <a:r>
              <a:rPr lang="en-US" altLang="zh-CN" sz="2000" b="1"/>
              <a:t>	        p=p-&gt;nextarc;</a:t>
            </a:r>
          </a:p>
          <a:p>
            <a:pPr algn="just">
              <a:spcBef>
                <a:spcPct val="50000"/>
              </a:spcBef>
            </a:pPr>
            <a:r>
              <a:rPr lang="en-US" altLang="zh-CN" sz="2000" b="1"/>
              <a:t>	       }</a:t>
            </a:r>
          </a:p>
          <a:p>
            <a:pPr algn="just">
              <a:spcBef>
                <a:spcPct val="50000"/>
              </a:spcBef>
            </a:pPr>
            <a:r>
              <a:rPr lang="en-US" altLang="zh-CN" sz="2000" b="1"/>
              <a:t>      } /* for */</a:t>
            </a:r>
          </a:p>
          <a:p>
            <a:pPr>
              <a:spcBef>
                <a:spcPct val="50000"/>
              </a:spcBef>
            </a:pPr>
            <a:r>
              <a:rPr lang="en-US" altLang="zh-CN" sz="2000" b="1"/>
              <a:t>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CD801E47-D78D-41D0-B03B-B85B902AB0A6}"/>
              </a:ext>
            </a:extLst>
          </p:cNvPr>
          <p:cNvSpPr txBox="1">
            <a:spLocks noChangeArrowheads="1"/>
          </p:cNvSpPr>
          <p:nvPr/>
        </p:nvSpPr>
        <p:spPr bwMode="auto">
          <a:xfrm>
            <a:off x="2133600" y="990601"/>
            <a:ext cx="8305800" cy="483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b="1"/>
              <a:t>（</a:t>
            </a:r>
            <a:r>
              <a:rPr lang="en-US" altLang="zh-CN" sz="2800" b="1"/>
              <a:t>5</a:t>
            </a:r>
            <a:r>
              <a:rPr lang="zh-CN" altLang="en-US" sz="2800" b="1"/>
              <a:t>）</a:t>
            </a:r>
            <a:r>
              <a:rPr lang="en-US" altLang="zh-CN" sz="2800" b="1">
                <a:latin typeface="宋体" panose="02010600030101010101" pitchFamily="2" charset="-122"/>
              </a:rPr>
              <a:t>FirstAdjVertex(G,v)</a:t>
            </a:r>
            <a:r>
              <a:rPr lang="zh-CN" altLang="en-US" sz="2800" b="1">
                <a:latin typeface="宋体" panose="02010600030101010101" pitchFamily="2" charset="-122"/>
              </a:rPr>
              <a:t>：求图</a:t>
            </a:r>
            <a:r>
              <a:rPr lang="en-US" altLang="zh-CN" sz="2800" b="1">
                <a:latin typeface="宋体" panose="02010600030101010101" pitchFamily="2" charset="-122"/>
              </a:rPr>
              <a:t>G</a:t>
            </a:r>
            <a:r>
              <a:rPr lang="zh-CN" altLang="en-US" sz="2800" b="1">
                <a:latin typeface="宋体" panose="02010600030101010101" pitchFamily="2" charset="-122"/>
              </a:rPr>
              <a:t>中顶点</a:t>
            </a:r>
            <a:r>
              <a:rPr lang="en-US" altLang="zh-CN" sz="2800" b="1">
                <a:latin typeface="宋体" panose="02010600030101010101" pitchFamily="2" charset="-122"/>
              </a:rPr>
              <a:t>v</a:t>
            </a:r>
            <a:r>
              <a:rPr lang="zh-CN" altLang="en-US" sz="2800" b="1">
                <a:latin typeface="宋体" panose="02010600030101010101" pitchFamily="2" charset="-122"/>
              </a:rPr>
              <a:t>的第一个邻接点。若</a:t>
            </a:r>
            <a:r>
              <a:rPr lang="en-US" altLang="zh-CN" sz="2800" b="1">
                <a:latin typeface="宋体" panose="02010600030101010101" pitchFamily="2" charset="-122"/>
              </a:rPr>
              <a:t>v</a:t>
            </a:r>
            <a:r>
              <a:rPr lang="zh-CN" altLang="en-US" sz="2800" b="1">
                <a:latin typeface="宋体" panose="02010600030101010101" pitchFamily="2" charset="-122"/>
              </a:rPr>
              <a:t>无邻接点或图</a:t>
            </a:r>
            <a:r>
              <a:rPr lang="en-US" altLang="zh-CN" sz="2800" b="1">
                <a:latin typeface="宋体" panose="02010600030101010101" pitchFamily="2" charset="-122"/>
              </a:rPr>
              <a:t>G</a:t>
            </a:r>
            <a:r>
              <a:rPr lang="zh-CN" altLang="en-US" sz="2800" b="1">
                <a:latin typeface="宋体" panose="02010600030101010101" pitchFamily="2" charset="-122"/>
              </a:rPr>
              <a:t>中无顶点</a:t>
            </a:r>
            <a:r>
              <a:rPr lang="en-US" altLang="zh-CN" sz="2800" b="1">
                <a:latin typeface="宋体" panose="02010600030101010101" pitchFamily="2" charset="-122"/>
              </a:rPr>
              <a:t>v</a:t>
            </a:r>
            <a:r>
              <a:rPr lang="zh-CN" altLang="en-US" sz="2800" b="1">
                <a:latin typeface="宋体" panose="02010600030101010101" pitchFamily="2" charset="-122"/>
              </a:rPr>
              <a:t>，则函数值为</a:t>
            </a:r>
            <a:r>
              <a:rPr lang="zh-CN" altLang="en-US" sz="2800" b="1"/>
              <a:t>“</a:t>
            </a:r>
            <a:r>
              <a:rPr lang="zh-CN" altLang="en-US" sz="2800" b="1">
                <a:latin typeface="宋体" panose="02010600030101010101" pitchFamily="2" charset="-122"/>
              </a:rPr>
              <a:t>空</a:t>
            </a:r>
            <a:r>
              <a:rPr lang="zh-CN" altLang="en-US" sz="2800" b="1"/>
              <a:t>”</a:t>
            </a:r>
            <a:r>
              <a:rPr lang="zh-CN" altLang="en-US" sz="2800" b="1">
                <a:latin typeface="宋体" panose="02010600030101010101" pitchFamily="2" charset="-122"/>
              </a:rPr>
              <a:t>。</a:t>
            </a:r>
            <a:r>
              <a:rPr lang="zh-CN" altLang="en-US" sz="2800" b="1"/>
              <a:t> </a:t>
            </a:r>
          </a:p>
          <a:p>
            <a:pPr>
              <a:lnSpc>
                <a:spcPct val="130000"/>
              </a:lnSpc>
              <a:spcBef>
                <a:spcPct val="50000"/>
              </a:spcBef>
            </a:pPr>
            <a:r>
              <a:rPr lang="zh-CN" altLang="en-US" sz="2800" b="1"/>
              <a:t>（</a:t>
            </a:r>
            <a:r>
              <a:rPr lang="en-US" altLang="zh-CN" sz="2800" b="1"/>
              <a:t>6</a:t>
            </a:r>
            <a:r>
              <a:rPr lang="zh-CN" altLang="en-US" sz="2800" b="1"/>
              <a:t>）</a:t>
            </a:r>
            <a:r>
              <a:rPr lang="en-US" altLang="zh-CN" sz="2800" b="1">
                <a:latin typeface="宋体" panose="02010600030101010101" pitchFamily="2" charset="-122"/>
              </a:rPr>
              <a:t>NextAdjVertex(G,v,w)</a:t>
            </a:r>
            <a:r>
              <a:rPr lang="zh-CN" altLang="en-US" sz="2800" b="1">
                <a:latin typeface="宋体" panose="02010600030101010101" pitchFamily="2" charset="-122"/>
              </a:rPr>
              <a:t>：已知</a:t>
            </a:r>
            <a:r>
              <a:rPr lang="en-US" altLang="zh-CN" sz="2800" b="1">
                <a:latin typeface="宋体" panose="02010600030101010101" pitchFamily="2" charset="-122"/>
              </a:rPr>
              <a:t>w</a:t>
            </a:r>
            <a:r>
              <a:rPr lang="zh-CN" altLang="en-US" sz="2800" b="1">
                <a:latin typeface="宋体" panose="02010600030101010101" pitchFamily="2" charset="-122"/>
              </a:rPr>
              <a:t>是图</a:t>
            </a:r>
            <a:r>
              <a:rPr lang="en-US" altLang="zh-CN" sz="2800" b="1">
                <a:latin typeface="宋体" panose="02010600030101010101" pitchFamily="2" charset="-122"/>
              </a:rPr>
              <a:t>G</a:t>
            </a:r>
            <a:r>
              <a:rPr lang="zh-CN" altLang="en-US" sz="2800" b="1">
                <a:latin typeface="宋体" panose="02010600030101010101" pitchFamily="2" charset="-122"/>
              </a:rPr>
              <a:t>中顶点</a:t>
            </a:r>
            <a:r>
              <a:rPr lang="en-US" altLang="zh-CN" sz="2800" b="1">
                <a:latin typeface="宋体" panose="02010600030101010101" pitchFamily="2" charset="-122"/>
              </a:rPr>
              <a:t>v</a:t>
            </a:r>
            <a:r>
              <a:rPr lang="zh-CN" altLang="en-US" sz="2800" b="1">
                <a:latin typeface="宋体" panose="02010600030101010101" pitchFamily="2" charset="-122"/>
              </a:rPr>
              <a:t>的某个邻接点，求顶点</a:t>
            </a:r>
            <a:r>
              <a:rPr lang="en-US" altLang="zh-CN" sz="2800" b="1">
                <a:latin typeface="宋体" panose="02010600030101010101" pitchFamily="2" charset="-122"/>
              </a:rPr>
              <a:t>v</a:t>
            </a:r>
            <a:r>
              <a:rPr lang="zh-CN" altLang="en-US" sz="2800" b="1">
                <a:latin typeface="宋体" panose="02010600030101010101" pitchFamily="2" charset="-122"/>
              </a:rPr>
              <a:t>的下一个邻接点（紧跟在</a:t>
            </a:r>
            <a:r>
              <a:rPr lang="en-US" altLang="zh-CN" sz="2800" b="1">
                <a:latin typeface="宋体" panose="02010600030101010101" pitchFamily="2" charset="-122"/>
              </a:rPr>
              <a:t>w</a:t>
            </a:r>
            <a:r>
              <a:rPr lang="zh-CN" altLang="en-US" sz="2800" b="1">
                <a:latin typeface="宋体" panose="02010600030101010101" pitchFamily="2" charset="-122"/>
              </a:rPr>
              <a:t>后面）。若</a:t>
            </a:r>
            <a:r>
              <a:rPr lang="en-US" altLang="zh-CN" sz="2800" b="1">
                <a:latin typeface="宋体" panose="02010600030101010101" pitchFamily="2" charset="-122"/>
              </a:rPr>
              <a:t>w</a:t>
            </a:r>
            <a:r>
              <a:rPr lang="zh-CN" altLang="en-US" sz="2800" b="1">
                <a:latin typeface="宋体" panose="02010600030101010101" pitchFamily="2" charset="-122"/>
              </a:rPr>
              <a:t>是</a:t>
            </a:r>
            <a:r>
              <a:rPr lang="en-US" altLang="zh-CN" sz="2800" b="1">
                <a:latin typeface="宋体" panose="02010600030101010101" pitchFamily="2" charset="-122"/>
              </a:rPr>
              <a:t>v</a:t>
            </a:r>
            <a:r>
              <a:rPr lang="zh-CN" altLang="en-US" sz="2800" b="1">
                <a:latin typeface="宋体" panose="02010600030101010101" pitchFamily="2" charset="-122"/>
              </a:rPr>
              <a:t>的最后一个邻接点，则函数值为</a:t>
            </a:r>
            <a:r>
              <a:rPr lang="zh-CN" altLang="en-US" sz="2800" b="1"/>
              <a:t>“</a:t>
            </a:r>
            <a:r>
              <a:rPr lang="zh-CN" altLang="en-US" sz="2800" b="1">
                <a:latin typeface="宋体" panose="02010600030101010101" pitchFamily="2" charset="-122"/>
              </a:rPr>
              <a:t>空</a:t>
            </a:r>
            <a:r>
              <a:rPr lang="zh-CN" altLang="en-US" sz="2800" b="1"/>
              <a:t>”</a:t>
            </a:r>
            <a:r>
              <a:rPr lang="zh-CN" altLang="en-US" sz="2800" b="1">
                <a:latin typeface="宋体" panose="02010600030101010101" pitchFamily="2" charset="-122"/>
              </a:rPr>
              <a:t>。</a:t>
            </a:r>
            <a:r>
              <a:rPr lang="zh-CN" altLang="en-US" sz="2800" b="1"/>
              <a:t> </a:t>
            </a:r>
          </a:p>
          <a:p>
            <a:pPr>
              <a:spcBef>
                <a:spcPct val="50000"/>
              </a:spcBef>
            </a:pPr>
            <a:r>
              <a:rPr lang="zh-CN" altLang="en-US" sz="2800" b="1"/>
              <a:t>（</a:t>
            </a:r>
            <a:r>
              <a:rPr lang="en-US" altLang="zh-CN" sz="2800" b="1"/>
              <a:t>7</a:t>
            </a:r>
            <a:r>
              <a:rPr lang="zh-CN" altLang="en-US" sz="2800" b="1"/>
              <a:t>）</a:t>
            </a:r>
            <a:r>
              <a:rPr lang="en-US" altLang="zh-CN" sz="2800" b="1">
                <a:latin typeface="宋体" panose="02010600030101010101" pitchFamily="2" charset="-122"/>
              </a:rPr>
              <a:t>InsertVertex(G,u)</a:t>
            </a:r>
            <a:r>
              <a:rPr lang="zh-CN" altLang="en-US" sz="2800" b="1">
                <a:latin typeface="宋体" panose="02010600030101010101" pitchFamily="2" charset="-122"/>
              </a:rPr>
              <a:t>：在图</a:t>
            </a:r>
            <a:r>
              <a:rPr lang="en-US" altLang="zh-CN" sz="2800" b="1">
                <a:latin typeface="宋体" panose="02010600030101010101" pitchFamily="2" charset="-122"/>
              </a:rPr>
              <a:t>G</a:t>
            </a:r>
            <a:r>
              <a:rPr lang="zh-CN" altLang="en-US" sz="2800" b="1">
                <a:latin typeface="宋体" panose="02010600030101010101" pitchFamily="2" charset="-122"/>
              </a:rPr>
              <a:t>中增加一个顶点</a:t>
            </a:r>
            <a:r>
              <a:rPr lang="en-US" altLang="zh-CN" sz="2800" b="1">
                <a:latin typeface="宋体" panose="02010600030101010101" pitchFamily="2" charset="-122"/>
              </a:rPr>
              <a:t>u</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D4252C6B-2F7D-41D1-87D1-9BF768F8C6C7}"/>
              </a:ext>
            </a:extLst>
          </p:cNvPr>
          <p:cNvSpPr txBox="1">
            <a:spLocks noChangeArrowheads="1"/>
          </p:cNvSpPr>
          <p:nvPr/>
        </p:nvSpPr>
        <p:spPr bwMode="auto">
          <a:xfrm>
            <a:off x="2133600" y="1066800"/>
            <a:ext cx="82296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P176</a:t>
            </a:r>
            <a:r>
              <a:rPr lang="zh-CN" altLang="en-US" sz="2800" b="1"/>
              <a:t>的图</a:t>
            </a:r>
            <a:r>
              <a:rPr lang="en-US" altLang="zh-CN" sz="2800" b="1"/>
              <a:t>7.22</a:t>
            </a:r>
            <a:r>
              <a:rPr lang="zh-CN" altLang="en-US" sz="2800" b="1"/>
              <a:t>所示的</a:t>
            </a:r>
            <a:r>
              <a:rPr lang="en-US" altLang="zh-CN" sz="2800" b="1"/>
              <a:t>AOV-</a:t>
            </a:r>
            <a:r>
              <a:rPr lang="zh-CN" altLang="en-US" sz="2800" b="1"/>
              <a:t>网的邻接表如图</a:t>
            </a:r>
            <a:r>
              <a:rPr lang="en-US" altLang="zh-CN" sz="2800" b="1"/>
              <a:t>p178</a:t>
            </a:r>
            <a:r>
              <a:rPr lang="zh-CN" altLang="en-US" sz="2800" b="1"/>
              <a:t>的图</a:t>
            </a:r>
            <a:r>
              <a:rPr lang="en-US" altLang="zh-CN" sz="2800" b="1"/>
              <a:t>7.23</a:t>
            </a:r>
            <a:r>
              <a:rPr lang="zh-CN" altLang="en-US" sz="2800" b="1"/>
              <a:t>所示，用拓扑排序算法求出的拓扑序列为：</a:t>
            </a:r>
          </a:p>
          <a:p>
            <a:pPr>
              <a:spcBef>
                <a:spcPct val="50000"/>
              </a:spcBef>
            </a:pPr>
            <a:r>
              <a:rPr lang="en-US" altLang="zh-CN" sz="2800" b="1"/>
              <a:t>v6</a:t>
            </a:r>
            <a:r>
              <a:rPr lang="zh-CN" altLang="en-US" sz="2800" b="1">
                <a:latin typeface="宋体" panose="02010600030101010101" pitchFamily="2" charset="-122"/>
              </a:rPr>
              <a:t>，</a:t>
            </a:r>
            <a:r>
              <a:rPr lang="en-US" altLang="zh-CN" sz="2800" b="1"/>
              <a:t>v1</a:t>
            </a:r>
            <a:r>
              <a:rPr lang="zh-CN" altLang="en-US" sz="2800" b="1">
                <a:latin typeface="宋体" panose="02010600030101010101" pitchFamily="2" charset="-122"/>
              </a:rPr>
              <a:t>，</a:t>
            </a:r>
            <a:r>
              <a:rPr lang="en-US" altLang="zh-CN" sz="2800" b="1"/>
              <a:t>v3</a:t>
            </a:r>
            <a:r>
              <a:rPr lang="zh-CN" altLang="en-US" sz="2800" b="1">
                <a:latin typeface="宋体" panose="02010600030101010101" pitchFamily="2" charset="-122"/>
              </a:rPr>
              <a:t>，</a:t>
            </a:r>
            <a:r>
              <a:rPr lang="en-US" altLang="zh-CN" sz="2800" b="1"/>
              <a:t>v2</a:t>
            </a:r>
            <a:r>
              <a:rPr lang="zh-CN" altLang="en-US" sz="2800" b="1">
                <a:latin typeface="宋体" panose="02010600030101010101" pitchFamily="2" charset="-122"/>
              </a:rPr>
              <a:t>，</a:t>
            </a:r>
            <a:r>
              <a:rPr lang="en-US" altLang="zh-CN" sz="2800" b="1"/>
              <a:t>v4</a:t>
            </a:r>
            <a:r>
              <a:rPr lang="zh-CN" altLang="en-US" sz="2800" b="1">
                <a:latin typeface="宋体" panose="02010600030101010101" pitchFamily="2" charset="-122"/>
              </a:rPr>
              <a:t>，</a:t>
            </a:r>
            <a:r>
              <a:rPr lang="en-US" altLang="zh-CN" sz="2800" b="1"/>
              <a:t>v5</a:t>
            </a:r>
            <a:r>
              <a:rPr lang="zh-CN" altLang="en-US" sz="2800" b="1">
                <a:latin typeface="宋体" panose="02010600030101010101" pitchFamily="2" charset="-122"/>
              </a:rPr>
              <a:t>。</a:t>
            </a:r>
            <a:r>
              <a:rPr lang="zh-CN" altLang="en-US" sz="2800" b="1"/>
              <a:t> </a:t>
            </a:r>
          </a:p>
        </p:txBody>
      </p:sp>
      <p:sp>
        <p:nvSpPr>
          <p:cNvPr id="94211" name="Text Box 3">
            <a:extLst>
              <a:ext uri="{FF2B5EF4-FFF2-40B4-BE49-F238E27FC236}">
                <a16:creationId xmlns:a16="http://schemas.microsoft.com/office/drawing/2014/main" id="{CCE477DF-EF03-4CCD-84FB-6D675344BC85}"/>
              </a:ext>
            </a:extLst>
          </p:cNvPr>
          <p:cNvSpPr txBox="1">
            <a:spLocks noChangeArrowheads="1"/>
          </p:cNvSpPr>
          <p:nvPr/>
        </p:nvSpPr>
        <p:spPr bwMode="auto">
          <a:xfrm>
            <a:off x="2057400" y="28194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CC42C9"/>
                </a:solidFill>
              </a:rPr>
              <a:t>算法的时间复杂度分析</a:t>
            </a:r>
            <a:r>
              <a:rPr lang="zh-CN" altLang="en-US" sz="2800" b="1"/>
              <a:t>：</a:t>
            </a:r>
          </a:p>
        </p:txBody>
      </p:sp>
      <p:sp>
        <p:nvSpPr>
          <p:cNvPr id="94212" name="Text Box 4">
            <a:extLst>
              <a:ext uri="{FF2B5EF4-FFF2-40B4-BE49-F238E27FC236}">
                <a16:creationId xmlns:a16="http://schemas.microsoft.com/office/drawing/2014/main" id="{3B159AF0-6CAD-457A-9ECA-D31852E96CA6}"/>
              </a:ext>
            </a:extLst>
          </p:cNvPr>
          <p:cNvSpPr txBox="1">
            <a:spLocks noChangeArrowheads="1"/>
          </p:cNvSpPr>
          <p:nvPr/>
        </p:nvSpPr>
        <p:spPr bwMode="auto">
          <a:xfrm>
            <a:off x="2133600" y="3657601"/>
            <a:ext cx="8077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若有向无环图有</a:t>
            </a:r>
            <a:r>
              <a:rPr lang="en-US" altLang="zh-CN" sz="2800" b="1"/>
              <a:t>n</a:t>
            </a:r>
            <a:r>
              <a:rPr lang="zh-CN" altLang="en-US" sz="2800" b="1">
                <a:latin typeface="宋体" panose="02010600030101010101" pitchFamily="2" charset="-122"/>
              </a:rPr>
              <a:t>个顶点和</a:t>
            </a:r>
            <a:r>
              <a:rPr lang="en-US" altLang="zh-CN" sz="2800" b="1"/>
              <a:t>e</a:t>
            </a:r>
            <a:r>
              <a:rPr lang="zh-CN" altLang="en-US" sz="2800" b="1">
                <a:latin typeface="宋体" panose="02010600030101010101" pitchFamily="2" charset="-122"/>
              </a:rPr>
              <a:t>条弧，则在拓扑排序的算法中，</a:t>
            </a:r>
            <a:r>
              <a:rPr lang="en-US" altLang="zh-CN" sz="2800" b="1"/>
              <a:t>for</a:t>
            </a:r>
            <a:r>
              <a:rPr lang="zh-CN" altLang="en-US" sz="2800" b="1">
                <a:latin typeface="宋体" panose="02010600030101010101" pitchFamily="2" charset="-122"/>
              </a:rPr>
              <a:t>循环需要执行</a:t>
            </a:r>
            <a:r>
              <a:rPr lang="en-US" altLang="zh-CN" sz="2800" b="1"/>
              <a:t>n</a:t>
            </a:r>
            <a:r>
              <a:rPr lang="zh-CN" altLang="en-US" sz="2800" b="1">
                <a:latin typeface="宋体" panose="02010600030101010101" pitchFamily="2" charset="-122"/>
              </a:rPr>
              <a:t>次，时间复杂度为</a:t>
            </a:r>
            <a:r>
              <a:rPr lang="en-US" altLang="zh-CN" sz="2800" b="1"/>
              <a:t>O(n)</a:t>
            </a:r>
            <a:r>
              <a:rPr lang="zh-CN" altLang="en-US" sz="2800" b="1">
                <a:latin typeface="宋体" panose="02010600030101010101" pitchFamily="2" charset="-122"/>
              </a:rPr>
              <a:t>；对于</a:t>
            </a:r>
            <a:r>
              <a:rPr lang="en-US" altLang="zh-CN" sz="2800" b="1"/>
              <a:t>while</a:t>
            </a:r>
            <a:r>
              <a:rPr lang="zh-CN" altLang="en-US" sz="2800" b="1">
                <a:latin typeface="宋体" panose="02010600030101010101" pitchFamily="2" charset="-122"/>
              </a:rPr>
              <a:t>循环，由于每一顶点必定进一次栈，出一次栈，其时间复杂度为</a:t>
            </a:r>
            <a:r>
              <a:rPr lang="en-US" altLang="zh-CN" sz="2800" b="1"/>
              <a:t>O(e)</a:t>
            </a:r>
            <a:r>
              <a:rPr lang="zh-CN" altLang="en-US" sz="2800" b="1">
                <a:latin typeface="宋体" panose="02010600030101010101" pitchFamily="2" charset="-122"/>
              </a:rPr>
              <a:t>；故该算法的</a:t>
            </a:r>
            <a:r>
              <a:rPr lang="zh-CN" altLang="en-US" sz="2800" b="1">
                <a:solidFill>
                  <a:srgbClr val="168E27"/>
                </a:solidFill>
                <a:latin typeface="宋体" panose="02010600030101010101" pitchFamily="2" charset="-122"/>
              </a:rPr>
              <a:t>时间复杂度为</a:t>
            </a:r>
            <a:r>
              <a:rPr lang="en-US" altLang="zh-CN" sz="2800" b="1">
                <a:solidFill>
                  <a:srgbClr val="168E27"/>
                </a:solidFill>
              </a:rPr>
              <a:t>O(n+e)</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0014DC72-0D31-4BBA-B5DE-2FA6FB030D40}"/>
              </a:ext>
            </a:extLst>
          </p:cNvPr>
          <p:cNvSpPr txBox="1">
            <a:spLocks noChangeArrowheads="1"/>
          </p:cNvSpPr>
          <p:nvPr/>
        </p:nvSpPr>
        <p:spPr bwMode="auto">
          <a:xfrm>
            <a:off x="2133600" y="9906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9134B"/>
                </a:solidFill>
              </a:rPr>
              <a:t>关键路径</a:t>
            </a:r>
          </a:p>
        </p:txBody>
      </p:sp>
      <p:sp>
        <p:nvSpPr>
          <p:cNvPr id="95235" name="Text Box 3">
            <a:extLst>
              <a:ext uri="{FF2B5EF4-FFF2-40B4-BE49-F238E27FC236}">
                <a16:creationId xmlns:a16="http://schemas.microsoft.com/office/drawing/2014/main" id="{757555D9-0E07-44E5-9599-34B1BC493939}"/>
              </a:ext>
            </a:extLst>
          </p:cNvPr>
          <p:cNvSpPr txBox="1">
            <a:spLocks noChangeArrowheads="1"/>
          </p:cNvSpPr>
          <p:nvPr/>
        </p:nvSpPr>
        <p:spPr bwMode="auto">
          <a:xfrm>
            <a:off x="2209800" y="1676401"/>
            <a:ext cx="8077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168E27"/>
                </a:solidFill>
              </a:rPr>
              <a:t>AOE-</a:t>
            </a:r>
            <a:r>
              <a:rPr lang="zh-CN" altLang="en-US" sz="2800" b="1">
                <a:solidFill>
                  <a:srgbClr val="168E27"/>
                </a:solidFill>
              </a:rPr>
              <a:t>网</a:t>
            </a:r>
            <a:r>
              <a:rPr lang="zh-CN" altLang="en-US" sz="2800" b="1"/>
              <a:t>：在有向图中，</a:t>
            </a:r>
            <a:r>
              <a:rPr lang="zh-CN" altLang="en-US" sz="2800" b="1">
                <a:latin typeface="宋体" panose="02010600030101010101" pitchFamily="2" charset="-122"/>
              </a:rPr>
              <a:t>用顶点表示事件，用弧表示活动，弧的权值表示活动所需要的时间。</a:t>
            </a:r>
            <a:r>
              <a:rPr lang="zh-CN" altLang="en-US" sz="2800" b="1"/>
              <a:t> 我们把用这种方法构造的有向无环图叫做</a:t>
            </a:r>
            <a:r>
              <a:rPr lang="zh-CN" altLang="en-US" sz="2800" b="1">
                <a:latin typeface="宋体" panose="02010600030101010101" pitchFamily="2" charset="-122"/>
              </a:rPr>
              <a:t>边表示活动的网（</a:t>
            </a:r>
            <a:r>
              <a:rPr lang="en-US" altLang="zh-CN" sz="2800" b="1">
                <a:latin typeface="宋体" panose="02010600030101010101" pitchFamily="2" charset="-122"/>
              </a:rPr>
              <a:t>Activity On Edge Network</a:t>
            </a:r>
            <a:r>
              <a:rPr lang="zh-CN" altLang="en-US" sz="2800" b="1">
                <a:latin typeface="宋体" panose="02010600030101010101" pitchFamily="2" charset="-122"/>
              </a:rPr>
              <a:t>）</a:t>
            </a:r>
            <a:r>
              <a:rPr lang="en-US" altLang="zh-CN" sz="2800" b="1">
                <a:latin typeface="宋体" panose="02010600030101010101" pitchFamily="2" charset="-122"/>
              </a:rPr>
              <a:t>,</a:t>
            </a:r>
            <a:r>
              <a:rPr lang="zh-CN" altLang="en-US" sz="2800" b="1">
                <a:latin typeface="宋体" panose="02010600030101010101" pitchFamily="2" charset="-122"/>
              </a:rPr>
              <a:t>简称</a:t>
            </a:r>
            <a:r>
              <a:rPr lang="en-US" altLang="zh-CN" sz="2800" b="1">
                <a:latin typeface="宋体" panose="02010600030101010101" pitchFamily="2" charset="-122"/>
              </a:rPr>
              <a:t>AOE-</a:t>
            </a:r>
            <a:r>
              <a:rPr lang="zh-CN" altLang="en-US" sz="2800" b="1">
                <a:latin typeface="宋体" panose="02010600030101010101" pitchFamily="2" charset="-122"/>
              </a:rPr>
              <a:t>网。</a:t>
            </a:r>
            <a:r>
              <a:rPr lang="zh-CN" altLang="en-US" sz="2800" b="1"/>
              <a:t> </a:t>
            </a:r>
          </a:p>
        </p:txBody>
      </p:sp>
      <p:sp>
        <p:nvSpPr>
          <p:cNvPr id="95237" name="Text Box 5">
            <a:extLst>
              <a:ext uri="{FF2B5EF4-FFF2-40B4-BE49-F238E27FC236}">
                <a16:creationId xmlns:a16="http://schemas.microsoft.com/office/drawing/2014/main" id="{0A73019D-F602-4936-99E7-DF8EC093EAC7}"/>
              </a:ext>
            </a:extLst>
          </p:cNvPr>
          <p:cNvSpPr txBox="1">
            <a:spLocks noChangeArrowheads="1"/>
          </p:cNvSpPr>
          <p:nvPr/>
        </p:nvSpPr>
        <p:spPr bwMode="auto">
          <a:xfrm>
            <a:off x="2133600" y="35814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宋体" panose="02010600030101010101" pitchFamily="2" charset="-122"/>
              </a:rPr>
              <a:t>AOE-</a:t>
            </a:r>
            <a:r>
              <a:rPr lang="zh-CN" altLang="en-US" sz="2800" b="1">
                <a:latin typeface="宋体" panose="02010600030101010101" pitchFamily="2" charset="-122"/>
              </a:rPr>
              <a:t>网用在工程计划和管理中，</a:t>
            </a:r>
            <a:r>
              <a:rPr lang="zh-CN" altLang="en-US" sz="2800" b="1">
                <a:solidFill>
                  <a:srgbClr val="CC42C9"/>
                </a:solidFill>
                <a:latin typeface="宋体" panose="02010600030101010101" pitchFamily="2" charset="-122"/>
              </a:rPr>
              <a:t>人们最关心的是：</a:t>
            </a:r>
          </a:p>
        </p:txBody>
      </p:sp>
      <p:sp>
        <p:nvSpPr>
          <p:cNvPr id="95238" name="Text Box 6">
            <a:extLst>
              <a:ext uri="{FF2B5EF4-FFF2-40B4-BE49-F238E27FC236}">
                <a16:creationId xmlns:a16="http://schemas.microsoft.com/office/drawing/2014/main" id="{F76BC251-6C50-4778-BF46-81651290CE9A}"/>
              </a:ext>
            </a:extLst>
          </p:cNvPr>
          <p:cNvSpPr txBox="1">
            <a:spLocks noChangeArrowheads="1"/>
          </p:cNvSpPr>
          <p:nvPr/>
        </p:nvSpPr>
        <p:spPr bwMode="auto">
          <a:xfrm>
            <a:off x="2209800" y="4343401"/>
            <a:ext cx="8153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ym typeface="Webdings" panose="05030102010509060703" pitchFamily="18" charset="2"/>
              </a:rPr>
              <a:t></a:t>
            </a:r>
            <a:r>
              <a:rPr lang="zh-CN" altLang="en-US" sz="2800" b="1">
                <a:solidFill>
                  <a:srgbClr val="168E27"/>
                </a:solidFill>
              </a:rPr>
              <a:t>哪些活动是影响工程进度的关键活动？</a:t>
            </a:r>
            <a:endParaRPr lang="zh-CN" altLang="en-US" sz="2800" b="1">
              <a:solidFill>
                <a:srgbClr val="168E27"/>
              </a:solidFill>
              <a:sym typeface="Webdings" panose="05030102010509060703" pitchFamily="18" charset="2"/>
            </a:endParaRPr>
          </a:p>
          <a:p>
            <a:pPr>
              <a:spcBef>
                <a:spcPct val="50000"/>
              </a:spcBef>
            </a:pPr>
            <a:r>
              <a:rPr lang="zh-CN" altLang="en-US" sz="2800" b="1">
                <a:sym typeface="Webdings" panose="05030102010509060703" pitchFamily="18" charset="2"/>
              </a:rPr>
              <a:t></a:t>
            </a:r>
            <a:r>
              <a:rPr lang="zh-CN" altLang="en-US" sz="2800" b="1">
                <a:solidFill>
                  <a:srgbClr val="168E27"/>
                </a:solidFill>
                <a:latin typeface="宋体" panose="02010600030101010101" pitchFamily="2" charset="-122"/>
              </a:rPr>
              <a:t>至少需要多长时间能完成整个工程？</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9FC86467-98A8-4BA2-83BA-9E157DBFCCC9}"/>
              </a:ext>
            </a:extLst>
          </p:cNvPr>
          <p:cNvSpPr txBox="1">
            <a:spLocks noChangeArrowheads="1"/>
          </p:cNvSpPr>
          <p:nvPr/>
        </p:nvSpPr>
        <p:spPr bwMode="auto">
          <a:xfrm>
            <a:off x="2133600" y="1600201"/>
            <a:ext cx="8305800" cy="325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CC42C9"/>
                </a:solidFill>
              </a:rPr>
              <a:t>源点</a:t>
            </a:r>
            <a:r>
              <a:rPr lang="zh-CN" altLang="en-US" sz="2800" b="1"/>
              <a:t>：存在唯一的、入度为零的顶点，叫源点。</a:t>
            </a:r>
          </a:p>
          <a:p>
            <a:pPr>
              <a:spcBef>
                <a:spcPct val="50000"/>
              </a:spcBef>
            </a:pPr>
            <a:r>
              <a:rPr lang="zh-CN" altLang="en-US" sz="2800" b="1">
                <a:solidFill>
                  <a:srgbClr val="CC42C9"/>
                </a:solidFill>
              </a:rPr>
              <a:t>汇点</a:t>
            </a:r>
            <a:r>
              <a:rPr lang="zh-CN" altLang="en-US" sz="2800" b="1"/>
              <a:t>：存在唯一的、出度为零的顶点，叫汇点。</a:t>
            </a:r>
          </a:p>
          <a:p>
            <a:pPr>
              <a:lnSpc>
                <a:spcPct val="130000"/>
              </a:lnSpc>
              <a:spcBef>
                <a:spcPct val="50000"/>
              </a:spcBef>
            </a:pPr>
            <a:r>
              <a:rPr lang="zh-CN" altLang="en-US" sz="2800" b="1">
                <a:solidFill>
                  <a:srgbClr val="CC42C9"/>
                </a:solidFill>
              </a:rPr>
              <a:t>关键路径</a:t>
            </a:r>
            <a:r>
              <a:rPr lang="zh-CN" altLang="en-US" sz="2800" b="1"/>
              <a:t>：</a:t>
            </a:r>
            <a:r>
              <a:rPr lang="zh-CN" altLang="en-US" sz="2800" b="1">
                <a:latin typeface="宋体" panose="02010600030101010101" pitchFamily="2" charset="-122"/>
              </a:rPr>
              <a:t>从源点到汇点的最长路径的长度即为完成整个工程任务所需的时间，该路径叫做关键路径。</a:t>
            </a:r>
          </a:p>
          <a:p>
            <a:pPr>
              <a:lnSpc>
                <a:spcPct val="130000"/>
              </a:lnSpc>
              <a:spcBef>
                <a:spcPct val="50000"/>
              </a:spcBef>
            </a:pPr>
            <a:r>
              <a:rPr lang="zh-CN" altLang="en-US" sz="2800" b="1">
                <a:solidFill>
                  <a:srgbClr val="CC42C9"/>
                </a:solidFill>
                <a:latin typeface="宋体" panose="02010600030101010101" pitchFamily="2" charset="-122"/>
              </a:rPr>
              <a:t>关键活动</a:t>
            </a:r>
            <a:r>
              <a:rPr lang="zh-CN" altLang="en-US" sz="2800" b="1">
                <a:latin typeface="宋体" panose="02010600030101010101" pitchFamily="2" charset="-122"/>
              </a:rPr>
              <a:t>：关键路径上的活动叫做关键活动。</a:t>
            </a:r>
            <a:r>
              <a:rPr lang="zh-CN" altLang="en-US" sz="2800" b="1"/>
              <a:t> </a:t>
            </a:r>
          </a:p>
        </p:txBody>
      </p:sp>
      <p:sp>
        <p:nvSpPr>
          <p:cNvPr id="96259" name="Text Box 3">
            <a:extLst>
              <a:ext uri="{FF2B5EF4-FFF2-40B4-BE49-F238E27FC236}">
                <a16:creationId xmlns:a16="http://schemas.microsoft.com/office/drawing/2014/main" id="{374661CC-F4ED-4979-AA94-CB71A4228AC1}"/>
              </a:ext>
            </a:extLst>
          </p:cNvPr>
          <p:cNvSpPr txBox="1">
            <a:spLocks noChangeArrowheads="1"/>
          </p:cNvSpPr>
          <p:nvPr/>
        </p:nvSpPr>
        <p:spPr bwMode="auto">
          <a:xfrm>
            <a:off x="2133600" y="990601"/>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在</a:t>
            </a:r>
            <a:r>
              <a:rPr lang="en-US" altLang="zh-CN" sz="2800" b="1"/>
              <a:t>AOE-</a:t>
            </a:r>
            <a:r>
              <a:rPr lang="zh-CN" altLang="en-US" sz="2800" b="1"/>
              <a:t>网中的基本概念：</a:t>
            </a:r>
          </a:p>
        </p:txBody>
      </p:sp>
      <p:sp>
        <p:nvSpPr>
          <p:cNvPr id="96260" name="Text Box 4">
            <a:extLst>
              <a:ext uri="{FF2B5EF4-FFF2-40B4-BE49-F238E27FC236}">
                <a16:creationId xmlns:a16="http://schemas.microsoft.com/office/drawing/2014/main" id="{08255C34-8C18-453A-A49D-021CDFDB36EB}"/>
              </a:ext>
            </a:extLst>
          </p:cNvPr>
          <p:cNvSpPr txBox="1">
            <a:spLocks noChangeArrowheads="1"/>
          </p:cNvSpPr>
          <p:nvPr/>
        </p:nvSpPr>
        <p:spPr bwMode="auto">
          <a:xfrm>
            <a:off x="2133600" y="510540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例如</a:t>
            </a:r>
            <a:r>
              <a:rPr lang="en-US" altLang="zh-CN" sz="2800" b="1"/>
              <a:t>p179</a:t>
            </a:r>
            <a:r>
              <a:rPr lang="zh-CN" altLang="en-US" sz="2800" b="1"/>
              <a:t>的图</a:t>
            </a:r>
            <a:r>
              <a:rPr lang="en-US" altLang="zh-CN" sz="2800" b="1"/>
              <a:t>7.24</a:t>
            </a:r>
            <a:r>
              <a:rPr lang="zh-CN" altLang="en-US" sz="2800" b="1"/>
              <a:t>所示的</a:t>
            </a:r>
            <a:r>
              <a:rPr lang="en-US" altLang="zh-CN" sz="2800" b="1"/>
              <a:t>AOE-</a:t>
            </a:r>
            <a:r>
              <a:rPr lang="zh-CN" altLang="en-US" sz="2800" b="1"/>
              <a:t>网。</a:t>
            </a:r>
            <a:r>
              <a:rPr lang="en-US" altLang="zh-CN" sz="2800" b="1"/>
              <a:t>V0</a:t>
            </a:r>
            <a:r>
              <a:rPr lang="zh-CN" altLang="en-US" sz="2800" b="1"/>
              <a:t>为源点，表示整个工程可以开始，</a:t>
            </a:r>
            <a:r>
              <a:rPr lang="en-US" altLang="zh-CN" sz="2800" b="1"/>
              <a:t>v8</a:t>
            </a:r>
            <a:r>
              <a:rPr lang="zh-CN" altLang="en-US" sz="2800" b="1"/>
              <a:t>为汇点，表示整个工程结束。</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a:extLst>
              <a:ext uri="{FF2B5EF4-FFF2-40B4-BE49-F238E27FC236}">
                <a16:creationId xmlns:a16="http://schemas.microsoft.com/office/drawing/2014/main" id="{181177A9-6374-4BEF-B838-E63A42D0527E}"/>
              </a:ext>
            </a:extLst>
          </p:cNvPr>
          <p:cNvSpPr txBox="1">
            <a:spLocks noChangeArrowheads="1"/>
          </p:cNvSpPr>
          <p:nvPr/>
        </p:nvSpPr>
        <p:spPr bwMode="auto">
          <a:xfrm>
            <a:off x="2133600" y="9906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几个重要的定义：</a:t>
            </a:r>
          </a:p>
        </p:txBody>
      </p:sp>
      <p:sp>
        <p:nvSpPr>
          <p:cNvPr id="97283" name="Text Box 3">
            <a:extLst>
              <a:ext uri="{FF2B5EF4-FFF2-40B4-BE49-F238E27FC236}">
                <a16:creationId xmlns:a16="http://schemas.microsoft.com/office/drawing/2014/main" id="{FC097A77-929B-493C-8E6C-F0E97C5BB5A0}"/>
              </a:ext>
            </a:extLst>
          </p:cNvPr>
          <p:cNvSpPr txBox="1">
            <a:spLocks noChangeArrowheads="1"/>
          </p:cNvSpPr>
          <p:nvPr/>
        </p:nvSpPr>
        <p:spPr bwMode="auto">
          <a:xfrm>
            <a:off x="2057400" y="19050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800" b="1"/>
          </a:p>
        </p:txBody>
      </p:sp>
      <p:sp>
        <p:nvSpPr>
          <p:cNvPr id="97284" name="Text Box 4">
            <a:extLst>
              <a:ext uri="{FF2B5EF4-FFF2-40B4-BE49-F238E27FC236}">
                <a16:creationId xmlns:a16="http://schemas.microsoft.com/office/drawing/2014/main" id="{1DAE29BC-31AF-4279-BBAA-47398ED90138}"/>
              </a:ext>
            </a:extLst>
          </p:cNvPr>
          <p:cNvSpPr txBox="1">
            <a:spLocks noChangeArrowheads="1"/>
          </p:cNvSpPr>
          <p:nvPr/>
        </p:nvSpPr>
        <p:spPr bwMode="auto">
          <a:xfrm>
            <a:off x="2057400" y="1676400"/>
            <a:ext cx="838200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ym typeface="Webdings" panose="05030102010509060703" pitchFamily="18" charset="2"/>
              </a:rPr>
              <a:t></a:t>
            </a:r>
            <a:r>
              <a:rPr lang="zh-CN" altLang="en-US" sz="2800" b="1">
                <a:sym typeface="Webdings" panose="05030102010509060703" pitchFamily="18" charset="2"/>
              </a:rPr>
              <a:t>事件</a:t>
            </a:r>
            <a:r>
              <a:rPr lang="en-US" altLang="zh-CN" sz="2800" b="1">
                <a:sym typeface="Webdings" panose="05030102010509060703" pitchFamily="18" charset="2"/>
              </a:rPr>
              <a:t>v</a:t>
            </a:r>
            <a:r>
              <a:rPr lang="en-US" altLang="zh-CN" sz="2800" b="1" baseline="-30000">
                <a:sym typeface="Webdings" panose="05030102010509060703" pitchFamily="18" charset="2"/>
              </a:rPr>
              <a:t>i</a:t>
            </a:r>
            <a:r>
              <a:rPr lang="zh-CN" altLang="en-US" sz="2800" b="1">
                <a:sym typeface="Webdings" panose="05030102010509060703" pitchFamily="18" charset="2"/>
              </a:rPr>
              <a:t>的最早发生时间</a:t>
            </a:r>
            <a:r>
              <a:rPr lang="en-US" altLang="zh-CN" sz="2800" b="1">
                <a:sym typeface="Webdings" panose="05030102010509060703" pitchFamily="18" charset="2"/>
              </a:rPr>
              <a:t>ve(i)</a:t>
            </a:r>
            <a:r>
              <a:rPr lang="zh-CN" altLang="en-US" sz="2800" b="1">
                <a:sym typeface="Webdings" panose="05030102010509060703" pitchFamily="18" charset="2"/>
              </a:rPr>
              <a:t>：从源点到顶点</a:t>
            </a:r>
            <a:r>
              <a:rPr lang="en-US" altLang="zh-CN" sz="2800" b="1">
                <a:sym typeface="Webdings" panose="05030102010509060703" pitchFamily="18" charset="2"/>
              </a:rPr>
              <a:t>v</a:t>
            </a:r>
            <a:r>
              <a:rPr lang="en-US" altLang="zh-CN" sz="2800" b="1" baseline="-30000">
                <a:sym typeface="Webdings" panose="05030102010509060703" pitchFamily="18" charset="2"/>
              </a:rPr>
              <a:t>i</a:t>
            </a:r>
            <a:r>
              <a:rPr lang="zh-CN" altLang="en-US" sz="2800" b="1">
                <a:sym typeface="Webdings" panose="05030102010509060703" pitchFamily="18" charset="2"/>
              </a:rPr>
              <a:t>的最长路径的长度，叫做事件</a:t>
            </a:r>
            <a:r>
              <a:rPr lang="en-US" altLang="zh-CN" sz="2800" b="1">
                <a:sym typeface="Webdings" panose="05030102010509060703" pitchFamily="18" charset="2"/>
              </a:rPr>
              <a:t>v</a:t>
            </a:r>
            <a:r>
              <a:rPr lang="en-US" altLang="zh-CN" sz="2800" b="1" baseline="-30000">
                <a:sym typeface="Webdings" panose="05030102010509060703" pitchFamily="18" charset="2"/>
              </a:rPr>
              <a:t>i</a:t>
            </a:r>
            <a:r>
              <a:rPr lang="zh-CN" altLang="en-US" sz="2800" b="1">
                <a:sym typeface="Webdings" panose="05030102010509060703" pitchFamily="18" charset="2"/>
              </a:rPr>
              <a:t>的最早发生时间。</a:t>
            </a:r>
          </a:p>
          <a:p>
            <a:pPr>
              <a:spcBef>
                <a:spcPct val="50000"/>
              </a:spcBef>
            </a:pPr>
            <a:r>
              <a:rPr lang="zh-CN" altLang="en-US" sz="2800" b="1">
                <a:sym typeface="Webdings" panose="05030102010509060703" pitchFamily="18" charset="2"/>
              </a:rPr>
              <a:t>求</a:t>
            </a:r>
            <a:r>
              <a:rPr lang="en-US" altLang="zh-CN" sz="2800" b="1">
                <a:sym typeface="Webdings" panose="05030102010509060703" pitchFamily="18" charset="2"/>
              </a:rPr>
              <a:t>ve(i) </a:t>
            </a:r>
            <a:r>
              <a:rPr lang="zh-CN" altLang="en-US" sz="2800" b="1">
                <a:sym typeface="Webdings" panose="05030102010509060703" pitchFamily="18" charset="2"/>
              </a:rPr>
              <a:t>时可从源点开始，按拓扑顺序向汇点递推：</a:t>
            </a:r>
          </a:p>
          <a:p>
            <a:pPr>
              <a:spcBef>
                <a:spcPct val="50000"/>
              </a:spcBef>
            </a:pPr>
            <a:r>
              <a:rPr lang="en-US" altLang="zh-CN" sz="2800" b="1">
                <a:sym typeface="Webdings" panose="05030102010509060703" pitchFamily="18" charset="2"/>
              </a:rPr>
              <a:t>ve(0)=0</a:t>
            </a:r>
            <a:r>
              <a:rPr lang="zh-CN" altLang="en-US" sz="2800" b="1">
                <a:sym typeface="Webdings" panose="05030102010509060703" pitchFamily="18" charset="2"/>
              </a:rPr>
              <a:t>；</a:t>
            </a:r>
          </a:p>
          <a:p>
            <a:pPr>
              <a:spcBef>
                <a:spcPct val="50000"/>
              </a:spcBef>
            </a:pPr>
            <a:r>
              <a:rPr lang="zh-CN" altLang="en-US" sz="2800" b="1">
                <a:sym typeface="Webdings" panose="05030102010509060703" pitchFamily="18" charset="2"/>
              </a:rPr>
              <a:t>  </a:t>
            </a:r>
            <a:r>
              <a:rPr lang="en-US" altLang="zh-CN" sz="2800" b="1">
                <a:sym typeface="Webdings" panose="05030102010509060703" pitchFamily="18" charset="2"/>
              </a:rPr>
              <a:t>ve(i)=Max{ve(k)</a:t>
            </a:r>
            <a:r>
              <a:rPr lang="zh-CN" altLang="en-US" sz="2800" b="1">
                <a:sym typeface="Webdings" panose="05030102010509060703" pitchFamily="18" charset="2"/>
              </a:rPr>
              <a:t>＋</a:t>
            </a:r>
            <a:r>
              <a:rPr lang="en-US" altLang="zh-CN" sz="2800" b="1">
                <a:sym typeface="Webdings" panose="05030102010509060703" pitchFamily="18" charset="2"/>
              </a:rPr>
              <a:t>dut(&lt;k,i&gt;)}</a:t>
            </a:r>
          </a:p>
          <a:p>
            <a:pPr>
              <a:spcBef>
                <a:spcPct val="50000"/>
              </a:spcBef>
            </a:pPr>
            <a:r>
              <a:rPr lang="en-US" altLang="zh-CN" sz="2800" b="1">
                <a:sym typeface="Webdings" panose="05030102010509060703" pitchFamily="18" charset="2"/>
              </a:rPr>
              <a:t>&lt;k,i&gt;∈T,1≤i≤n-1;</a:t>
            </a:r>
          </a:p>
          <a:p>
            <a:pPr>
              <a:spcBef>
                <a:spcPct val="50000"/>
              </a:spcBef>
            </a:pPr>
            <a:r>
              <a:rPr lang="zh-CN" altLang="en-US" sz="2800" b="1">
                <a:sym typeface="Webdings" panose="05030102010509060703" pitchFamily="18" charset="2"/>
              </a:rPr>
              <a:t>其中，</a:t>
            </a:r>
            <a:r>
              <a:rPr lang="en-US" altLang="zh-CN" sz="2800" b="1">
                <a:sym typeface="Webdings" panose="05030102010509060703" pitchFamily="18" charset="2"/>
              </a:rPr>
              <a:t>T</a:t>
            </a:r>
            <a:r>
              <a:rPr lang="zh-CN" altLang="en-US" sz="2800" b="1">
                <a:sym typeface="Webdings" panose="05030102010509060703" pitchFamily="18" charset="2"/>
              </a:rPr>
              <a:t>为所有以</a:t>
            </a:r>
            <a:r>
              <a:rPr lang="en-US" altLang="zh-CN" sz="2800" b="1">
                <a:sym typeface="Webdings" panose="05030102010509060703" pitchFamily="18" charset="2"/>
              </a:rPr>
              <a:t>i</a:t>
            </a:r>
            <a:r>
              <a:rPr lang="zh-CN" altLang="en-US" sz="2800" b="1">
                <a:sym typeface="Webdings" panose="05030102010509060703" pitchFamily="18" charset="2"/>
              </a:rPr>
              <a:t>为头的弧</a:t>
            </a:r>
            <a:r>
              <a:rPr lang="en-US" altLang="zh-CN" sz="2800" b="1">
                <a:sym typeface="Webdings" panose="05030102010509060703" pitchFamily="18" charset="2"/>
              </a:rPr>
              <a:t>&lt;k,i&gt;</a:t>
            </a:r>
            <a:r>
              <a:rPr lang="zh-CN" altLang="en-US" sz="2800" b="1">
                <a:sym typeface="Webdings" panose="05030102010509060703" pitchFamily="18" charset="2"/>
              </a:rPr>
              <a:t>的集合，</a:t>
            </a:r>
            <a:r>
              <a:rPr lang="en-US" altLang="zh-CN" sz="2800" b="1">
                <a:sym typeface="Webdings" panose="05030102010509060703" pitchFamily="18" charset="2"/>
              </a:rPr>
              <a:t>dut</a:t>
            </a:r>
            <a:r>
              <a:rPr lang="zh-CN" altLang="en-US" sz="2800" b="1">
                <a:sym typeface="Webdings" panose="05030102010509060703" pitchFamily="18" charset="2"/>
              </a:rPr>
              <a:t>（</a:t>
            </a:r>
            <a:r>
              <a:rPr lang="en-US" altLang="zh-CN" sz="2800" b="1">
                <a:sym typeface="Webdings" panose="05030102010509060703" pitchFamily="18" charset="2"/>
              </a:rPr>
              <a:t>&lt;k,i&gt;</a:t>
            </a:r>
            <a:r>
              <a:rPr lang="zh-CN" altLang="en-US" sz="2800" b="1">
                <a:sym typeface="Webdings" panose="05030102010509060703" pitchFamily="18" charset="2"/>
              </a:rPr>
              <a:t>）表示与弧</a:t>
            </a:r>
            <a:r>
              <a:rPr lang="en-US" altLang="zh-CN" sz="2800" b="1">
                <a:sym typeface="Webdings" panose="05030102010509060703" pitchFamily="18" charset="2"/>
              </a:rPr>
              <a:t>&lt;k,i&gt;</a:t>
            </a:r>
            <a:r>
              <a:rPr lang="zh-CN" altLang="en-US" sz="2800" b="1">
                <a:sym typeface="Webdings" panose="05030102010509060703" pitchFamily="18" charset="2"/>
              </a:rPr>
              <a:t>对应的活动的持续时间。</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a:extLst>
              <a:ext uri="{FF2B5EF4-FFF2-40B4-BE49-F238E27FC236}">
                <a16:creationId xmlns:a16="http://schemas.microsoft.com/office/drawing/2014/main" id="{C41B5C5B-FFAD-4EC2-B58F-49C12CA7800D}"/>
              </a:ext>
            </a:extLst>
          </p:cNvPr>
          <p:cNvSpPr txBox="1">
            <a:spLocks noChangeArrowheads="1"/>
          </p:cNvSpPr>
          <p:nvPr/>
        </p:nvSpPr>
        <p:spPr bwMode="auto">
          <a:xfrm>
            <a:off x="2057400" y="990601"/>
            <a:ext cx="8382000" cy="50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ym typeface="Webdings" panose="05030102010509060703" pitchFamily="18" charset="2"/>
              </a:rPr>
              <a:t></a:t>
            </a:r>
            <a:r>
              <a:rPr lang="zh-CN" altLang="en-US" sz="2800" b="1">
                <a:sym typeface="Webdings" panose="05030102010509060703" pitchFamily="18" charset="2"/>
              </a:rPr>
              <a:t>事件</a:t>
            </a:r>
            <a:r>
              <a:rPr lang="en-US" altLang="zh-CN" sz="2800" b="1">
                <a:sym typeface="Webdings" panose="05030102010509060703" pitchFamily="18" charset="2"/>
              </a:rPr>
              <a:t>v</a:t>
            </a:r>
            <a:r>
              <a:rPr lang="en-US" altLang="zh-CN" sz="2800" b="1" baseline="-30000">
                <a:sym typeface="Webdings" panose="05030102010509060703" pitchFamily="18" charset="2"/>
              </a:rPr>
              <a:t>i</a:t>
            </a:r>
            <a:r>
              <a:rPr lang="zh-CN" altLang="en-US" sz="2800" b="1">
                <a:sym typeface="Webdings" panose="05030102010509060703" pitchFamily="18" charset="2"/>
              </a:rPr>
              <a:t>的最晚发生时间</a:t>
            </a:r>
            <a:r>
              <a:rPr lang="en-US" altLang="zh-CN" sz="2800" b="1">
                <a:sym typeface="Webdings" panose="05030102010509060703" pitchFamily="18" charset="2"/>
              </a:rPr>
              <a:t>vl(i)</a:t>
            </a:r>
            <a:r>
              <a:rPr lang="zh-CN" altLang="en-US" sz="2800" b="1">
                <a:sym typeface="Webdings" panose="05030102010509060703" pitchFamily="18" charset="2"/>
              </a:rPr>
              <a:t>：在保证汇点按其最早发生时间发生这一前提下，事件</a:t>
            </a:r>
            <a:r>
              <a:rPr lang="en-US" altLang="zh-CN" sz="2800" b="1">
                <a:sym typeface="Webdings" panose="05030102010509060703" pitchFamily="18" charset="2"/>
              </a:rPr>
              <a:t>v</a:t>
            </a:r>
            <a:r>
              <a:rPr lang="en-US" altLang="zh-CN" sz="2800" b="1" baseline="-30000">
                <a:sym typeface="Webdings" panose="05030102010509060703" pitchFamily="18" charset="2"/>
              </a:rPr>
              <a:t>i</a:t>
            </a:r>
            <a:r>
              <a:rPr lang="zh-CN" altLang="en-US" sz="2800" b="1">
                <a:sym typeface="Webdings" panose="05030102010509060703" pitchFamily="18" charset="2"/>
              </a:rPr>
              <a:t>的最晚发生时间。</a:t>
            </a:r>
          </a:p>
          <a:p>
            <a:pPr>
              <a:spcBef>
                <a:spcPct val="50000"/>
              </a:spcBef>
            </a:pPr>
            <a:r>
              <a:rPr lang="zh-CN" altLang="en-US" sz="2800" b="1">
                <a:sym typeface="Webdings" panose="05030102010509060703" pitchFamily="18" charset="2"/>
              </a:rPr>
              <a:t>在求出</a:t>
            </a:r>
            <a:r>
              <a:rPr lang="en-US" altLang="zh-CN" sz="2800" b="1">
                <a:sym typeface="Webdings" panose="05030102010509060703" pitchFamily="18" charset="2"/>
              </a:rPr>
              <a:t>ve(i)</a:t>
            </a:r>
            <a:r>
              <a:rPr lang="zh-CN" altLang="en-US" sz="2800" b="1">
                <a:sym typeface="Webdings" panose="05030102010509060703" pitchFamily="18" charset="2"/>
              </a:rPr>
              <a:t>的基础上， 可从汇点开始，按逆拓扑顺序向源点递推，求出</a:t>
            </a:r>
            <a:r>
              <a:rPr lang="en-US" altLang="zh-CN" sz="2800" b="1">
                <a:sym typeface="Webdings" panose="05030102010509060703" pitchFamily="18" charset="2"/>
              </a:rPr>
              <a:t>vl(i)</a:t>
            </a:r>
            <a:r>
              <a:rPr lang="zh-CN" altLang="en-US" sz="2800" b="1">
                <a:sym typeface="Webdings" panose="05030102010509060703" pitchFamily="18" charset="2"/>
              </a:rPr>
              <a:t>：</a:t>
            </a:r>
          </a:p>
          <a:p>
            <a:pPr>
              <a:spcBef>
                <a:spcPct val="50000"/>
              </a:spcBef>
            </a:pPr>
            <a:r>
              <a:rPr lang="en-US" altLang="zh-CN" sz="2800" b="1">
                <a:sym typeface="Webdings" panose="05030102010509060703" pitchFamily="18" charset="2"/>
              </a:rPr>
              <a:t>vl(n-1)=ve(n-1)</a:t>
            </a:r>
            <a:r>
              <a:rPr lang="zh-CN" altLang="en-US" sz="2800" b="1">
                <a:sym typeface="Webdings" panose="05030102010509060703" pitchFamily="18" charset="2"/>
              </a:rPr>
              <a:t>；</a:t>
            </a:r>
          </a:p>
          <a:p>
            <a:pPr>
              <a:spcBef>
                <a:spcPct val="50000"/>
              </a:spcBef>
            </a:pPr>
            <a:r>
              <a:rPr lang="zh-CN" altLang="en-US" sz="2800" b="1">
                <a:sym typeface="Webdings" panose="05030102010509060703" pitchFamily="18" charset="2"/>
              </a:rPr>
              <a:t>  </a:t>
            </a:r>
            <a:r>
              <a:rPr lang="en-US" altLang="zh-CN" sz="2800" b="1">
                <a:sym typeface="Webdings" panose="05030102010509060703" pitchFamily="18" charset="2"/>
              </a:rPr>
              <a:t>vl(i)=Min{vl(k)</a:t>
            </a:r>
            <a:r>
              <a:rPr lang="zh-CN" altLang="en-US" sz="2800" b="1">
                <a:sym typeface="Webdings" panose="05030102010509060703" pitchFamily="18" charset="2"/>
              </a:rPr>
              <a:t>＋</a:t>
            </a:r>
            <a:r>
              <a:rPr lang="en-US" altLang="zh-CN" sz="2800" b="1">
                <a:sym typeface="Webdings" panose="05030102010509060703" pitchFamily="18" charset="2"/>
              </a:rPr>
              <a:t>dut(&lt;i,k&gt;)}</a:t>
            </a:r>
          </a:p>
          <a:p>
            <a:pPr>
              <a:spcBef>
                <a:spcPct val="50000"/>
              </a:spcBef>
            </a:pPr>
            <a:r>
              <a:rPr lang="en-US" altLang="zh-CN" sz="2800" b="1">
                <a:sym typeface="Webdings" panose="05030102010509060703" pitchFamily="18" charset="2"/>
              </a:rPr>
              <a:t>&lt;i,k&gt;∈S,0≤i≤n-2;</a:t>
            </a:r>
          </a:p>
          <a:p>
            <a:pPr>
              <a:spcBef>
                <a:spcPct val="50000"/>
              </a:spcBef>
            </a:pPr>
            <a:r>
              <a:rPr lang="zh-CN" altLang="en-US" sz="2800" b="1">
                <a:latin typeface="宋体" panose="02010600030101010101" pitchFamily="2" charset="-122"/>
                <a:sym typeface="Webdings" panose="05030102010509060703" pitchFamily="18" charset="2"/>
              </a:rPr>
              <a:t>其中，</a:t>
            </a:r>
            <a:r>
              <a:rPr lang="en-US" altLang="zh-CN" sz="2800" b="1">
                <a:latin typeface="宋体" panose="02010600030101010101" pitchFamily="2" charset="-122"/>
                <a:sym typeface="Webdings" panose="05030102010509060703" pitchFamily="18" charset="2"/>
              </a:rPr>
              <a:t>S</a:t>
            </a:r>
            <a:r>
              <a:rPr lang="zh-CN" altLang="en-US" sz="2800" b="1">
                <a:latin typeface="宋体" panose="02010600030101010101" pitchFamily="2" charset="-122"/>
                <a:sym typeface="Webdings" panose="05030102010509060703" pitchFamily="18" charset="2"/>
              </a:rPr>
              <a:t>为所有以</a:t>
            </a:r>
            <a:r>
              <a:rPr lang="en-US" altLang="zh-CN" sz="2800" b="1">
                <a:latin typeface="宋体" panose="02010600030101010101" pitchFamily="2" charset="-122"/>
                <a:sym typeface="Webdings" panose="05030102010509060703" pitchFamily="18" charset="2"/>
              </a:rPr>
              <a:t>i</a:t>
            </a:r>
            <a:r>
              <a:rPr lang="zh-CN" altLang="en-US" sz="2800" b="1">
                <a:latin typeface="宋体" panose="02010600030101010101" pitchFamily="2" charset="-122"/>
                <a:sym typeface="Webdings" panose="05030102010509060703" pitchFamily="18" charset="2"/>
              </a:rPr>
              <a:t>为尾的弧</a:t>
            </a:r>
            <a:r>
              <a:rPr lang="en-US" altLang="zh-CN" sz="2800" b="1">
                <a:latin typeface="宋体" panose="02010600030101010101" pitchFamily="2" charset="-122"/>
                <a:sym typeface="Webdings" panose="05030102010509060703" pitchFamily="18" charset="2"/>
              </a:rPr>
              <a:t>&lt;i,k&gt;</a:t>
            </a:r>
            <a:r>
              <a:rPr lang="zh-CN" altLang="en-US" sz="2800" b="1">
                <a:latin typeface="宋体" panose="02010600030101010101" pitchFamily="2" charset="-122"/>
                <a:sym typeface="Webdings" panose="05030102010509060703" pitchFamily="18" charset="2"/>
              </a:rPr>
              <a:t>的集合，</a:t>
            </a:r>
            <a:r>
              <a:rPr lang="en-US" altLang="zh-CN" sz="2800" b="1">
                <a:latin typeface="宋体" panose="02010600030101010101" pitchFamily="2" charset="-122"/>
                <a:sym typeface="Webdings" panose="05030102010509060703" pitchFamily="18" charset="2"/>
              </a:rPr>
              <a:t>dut</a:t>
            </a:r>
            <a:r>
              <a:rPr lang="zh-CN" altLang="en-US" sz="2800" b="1">
                <a:latin typeface="宋体" panose="02010600030101010101" pitchFamily="2" charset="-122"/>
                <a:sym typeface="Webdings" panose="05030102010509060703" pitchFamily="18" charset="2"/>
              </a:rPr>
              <a:t>（</a:t>
            </a:r>
            <a:r>
              <a:rPr lang="en-US" altLang="zh-CN" sz="2800" b="1">
                <a:latin typeface="宋体" panose="02010600030101010101" pitchFamily="2" charset="-122"/>
                <a:sym typeface="Webdings" panose="05030102010509060703" pitchFamily="18" charset="2"/>
              </a:rPr>
              <a:t>&lt;i,k&gt;</a:t>
            </a:r>
            <a:r>
              <a:rPr lang="zh-CN" altLang="en-US" sz="2800" b="1">
                <a:latin typeface="宋体" panose="02010600030101010101" pitchFamily="2" charset="-122"/>
                <a:sym typeface="Webdings" panose="05030102010509060703" pitchFamily="18" charset="2"/>
              </a:rPr>
              <a:t>）表示与弧</a:t>
            </a:r>
            <a:r>
              <a:rPr lang="en-US" altLang="zh-CN" sz="2800" b="1">
                <a:latin typeface="宋体" panose="02010600030101010101" pitchFamily="2" charset="-122"/>
                <a:sym typeface="Webdings" panose="05030102010509060703" pitchFamily="18" charset="2"/>
              </a:rPr>
              <a:t>&lt;i,k&gt;</a:t>
            </a:r>
            <a:r>
              <a:rPr lang="zh-CN" altLang="en-US" sz="2800" b="1">
                <a:latin typeface="宋体" panose="02010600030101010101" pitchFamily="2" charset="-122"/>
                <a:sym typeface="Webdings" panose="05030102010509060703" pitchFamily="18" charset="2"/>
              </a:rPr>
              <a:t>对应的活动的持续时间。</a:t>
            </a:r>
            <a:r>
              <a:rPr lang="zh-CN" altLang="en-US" sz="2800" b="1">
                <a:sym typeface="Webdings" panose="05030102010509060703" pitchFamily="18" charset="2"/>
              </a:rPr>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a:extLst>
              <a:ext uri="{FF2B5EF4-FFF2-40B4-BE49-F238E27FC236}">
                <a16:creationId xmlns:a16="http://schemas.microsoft.com/office/drawing/2014/main" id="{68161542-9069-450D-896F-28FC147FE467}"/>
              </a:ext>
            </a:extLst>
          </p:cNvPr>
          <p:cNvSpPr txBox="1">
            <a:spLocks noChangeArrowheads="1"/>
          </p:cNvSpPr>
          <p:nvPr/>
        </p:nvSpPr>
        <p:spPr bwMode="auto">
          <a:xfrm>
            <a:off x="2057400" y="990600"/>
            <a:ext cx="8382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ym typeface="Webdings" panose="05030102010509060703" pitchFamily="18" charset="2"/>
              </a:rPr>
              <a:t></a:t>
            </a:r>
            <a:r>
              <a:rPr lang="zh-CN" altLang="en-US" sz="2800" b="1">
                <a:latin typeface="宋体" panose="02010600030101010101" pitchFamily="2" charset="-122"/>
                <a:sym typeface="Webdings" panose="05030102010509060703" pitchFamily="18" charset="2"/>
              </a:rPr>
              <a:t>活动</a:t>
            </a:r>
            <a:r>
              <a:rPr lang="en-US" altLang="zh-CN" sz="2800" b="1">
                <a:sym typeface="Webdings" panose="05030102010509060703" pitchFamily="18" charset="2"/>
              </a:rPr>
              <a:t>a</a:t>
            </a:r>
            <a:r>
              <a:rPr lang="en-US" altLang="zh-CN" sz="2800" b="1" baseline="-30000">
                <a:sym typeface="Webdings" panose="05030102010509060703" pitchFamily="18" charset="2"/>
              </a:rPr>
              <a:t>i</a:t>
            </a:r>
            <a:r>
              <a:rPr lang="zh-CN" altLang="en-US" sz="2800" b="1">
                <a:latin typeface="宋体" panose="02010600030101010101" pitchFamily="2" charset="-122"/>
                <a:sym typeface="Webdings" panose="05030102010509060703" pitchFamily="18" charset="2"/>
              </a:rPr>
              <a:t>的最早开始时间</a:t>
            </a:r>
            <a:r>
              <a:rPr lang="en-US" altLang="zh-CN" sz="2800" b="1">
                <a:sym typeface="Webdings" panose="05030102010509060703" pitchFamily="18" charset="2"/>
              </a:rPr>
              <a:t>e(i)</a:t>
            </a:r>
            <a:r>
              <a:rPr lang="zh-CN" altLang="en-US" sz="2800" b="1">
                <a:latin typeface="宋体" panose="02010600030101010101" pitchFamily="2" charset="-122"/>
                <a:sym typeface="Webdings" panose="05030102010509060703" pitchFamily="18" charset="2"/>
              </a:rPr>
              <a:t>：如果活动</a:t>
            </a:r>
            <a:r>
              <a:rPr lang="en-US" altLang="zh-CN" sz="2800" b="1">
                <a:sym typeface="Webdings" panose="05030102010509060703" pitchFamily="18" charset="2"/>
              </a:rPr>
              <a:t>a</a:t>
            </a:r>
            <a:r>
              <a:rPr lang="en-US" altLang="zh-CN" sz="2800" b="1" baseline="-30000">
                <a:sym typeface="Webdings" panose="05030102010509060703" pitchFamily="18" charset="2"/>
              </a:rPr>
              <a:t>i</a:t>
            </a:r>
            <a:r>
              <a:rPr lang="zh-CN" altLang="en-US" sz="2800" b="1">
                <a:latin typeface="宋体" panose="02010600030101010101" pitchFamily="2" charset="-122"/>
                <a:sym typeface="Webdings" panose="05030102010509060703" pitchFamily="18" charset="2"/>
              </a:rPr>
              <a:t>对应的弧为</a:t>
            </a:r>
            <a:r>
              <a:rPr lang="en-US" altLang="zh-CN" sz="2800" b="1">
                <a:latin typeface="宋体" panose="02010600030101010101" pitchFamily="2" charset="-122"/>
                <a:sym typeface="Webdings" panose="05030102010509060703" pitchFamily="18" charset="2"/>
              </a:rPr>
              <a:t>&lt;j,k&gt;</a:t>
            </a:r>
            <a:r>
              <a:rPr lang="zh-CN" altLang="en-US" sz="2800" b="1">
                <a:latin typeface="宋体" panose="02010600030101010101" pitchFamily="2" charset="-122"/>
                <a:sym typeface="Webdings" panose="05030102010509060703" pitchFamily="18" charset="2"/>
              </a:rPr>
              <a:t>，则</a:t>
            </a:r>
            <a:r>
              <a:rPr lang="en-US" altLang="zh-CN" sz="2800" b="1">
                <a:sym typeface="Webdings" panose="05030102010509060703" pitchFamily="18" charset="2"/>
              </a:rPr>
              <a:t>e(i)</a:t>
            </a:r>
            <a:r>
              <a:rPr lang="zh-CN" altLang="en-US" sz="2800" b="1">
                <a:latin typeface="宋体" panose="02010600030101010101" pitchFamily="2" charset="-122"/>
                <a:sym typeface="Webdings" panose="05030102010509060703" pitchFamily="18" charset="2"/>
              </a:rPr>
              <a:t>等于从源点到顶点</a:t>
            </a:r>
            <a:r>
              <a:rPr lang="en-US" altLang="zh-CN" sz="2800" b="1">
                <a:latin typeface="宋体" panose="02010600030101010101" pitchFamily="2" charset="-122"/>
                <a:sym typeface="Webdings" panose="05030102010509060703" pitchFamily="18" charset="2"/>
              </a:rPr>
              <a:t>j</a:t>
            </a:r>
            <a:r>
              <a:rPr lang="zh-CN" altLang="en-US" sz="2800" b="1">
                <a:latin typeface="宋体" panose="02010600030101010101" pitchFamily="2" charset="-122"/>
                <a:sym typeface="Webdings" panose="05030102010509060703" pitchFamily="18" charset="2"/>
              </a:rPr>
              <a:t>的最长路径的长度，即：</a:t>
            </a:r>
            <a:r>
              <a:rPr lang="en-US" altLang="zh-CN" sz="2800" b="1">
                <a:latin typeface="宋体" panose="02010600030101010101" pitchFamily="2" charset="-122"/>
                <a:sym typeface="Webdings" panose="05030102010509060703" pitchFamily="18" charset="2"/>
              </a:rPr>
              <a:t>e(i)=ve(j)</a:t>
            </a:r>
            <a:r>
              <a:rPr lang="en-US" altLang="zh-CN" sz="2800" b="1">
                <a:sym typeface="Webdings" panose="05030102010509060703" pitchFamily="18" charset="2"/>
              </a:rPr>
              <a:t> </a:t>
            </a:r>
          </a:p>
        </p:txBody>
      </p:sp>
      <p:sp>
        <p:nvSpPr>
          <p:cNvPr id="99331" name="Text Box 3">
            <a:extLst>
              <a:ext uri="{FF2B5EF4-FFF2-40B4-BE49-F238E27FC236}">
                <a16:creationId xmlns:a16="http://schemas.microsoft.com/office/drawing/2014/main" id="{0B515B2E-34E4-4881-8547-16C6A8D35B44}"/>
              </a:ext>
            </a:extLst>
          </p:cNvPr>
          <p:cNvSpPr txBox="1">
            <a:spLocks noChangeArrowheads="1"/>
          </p:cNvSpPr>
          <p:nvPr/>
        </p:nvSpPr>
        <p:spPr bwMode="auto">
          <a:xfrm>
            <a:off x="2057400" y="2590800"/>
            <a:ext cx="8382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ym typeface="Webdings" panose="05030102010509060703" pitchFamily="18" charset="2"/>
              </a:rPr>
              <a:t></a:t>
            </a:r>
            <a:r>
              <a:rPr lang="zh-CN" altLang="en-US" sz="2800" b="1">
                <a:latin typeface="宋体" panose="02010600030101010101" pitchFamily="2" charset="-122"/>
                <a:sym typeface="Webdings" panose="05030102010509060703" pitchFamily="18" charset="2"/>
              </a:rPr>
              <a:t>活动</a:t>
            </a:r>
            <a:r>
              <a:rPr lang="en-US" altLang="zh-CN" sz="2800" b="1">
                <a:sym typeface="Webdings" panose="05030102010509060703" pitchFamily="18" charset="2"/>
              </a:rPr>
              <a:t>a</a:t>
            </a:r>
            <a:r>
              <a:rPr lang="en-US" altLang="zh-CN" sz="2800" b="1" baseline="-30000">
                <a:sym typeface="Webdings" panose="05030102010509060703" pitchFamily="18" charset="2"/>
              </a:rPr>
              <a:t>i</a:t>
            </a:r>
            <a:r>
              <a:rPr lang="zh-CN" altLang="en-US" sz="2800" b="1">
                <a:latin typeface="宋体" panose="02010600030101010101" pitchFamily="2" charset="-122"/>
                <a:sym typeface="Webdings" panose="05030102010509060703" pitchFamily="18" charset="2"/>
              </a:rPr>
              <a:t>的最晚开始时间</a:t>
            </a:r>
            <a:r>
              <a:rPr lang="en-US" altLang="zh-CN" sz="2800" b="1">
                <a:sym typeface="Webdings" panose="05030102010509060703" pitchFamily="18" charset="2"/>
              </a:rPr>
              <a:t>l(i)</a:t>
            </a:r>
            <a:r>
              <a:rPr lang="zh-CN" altLang="en-US" sz="2800" b="1">
                <a:latin typeface="宋体" panose="02010600030101010101" pitchFamily="2" charset="-122"/>
                <a:sym typeface="Webdings" panose="05030102010509060703" pitchFamily="18" charset="2"/>
              </a:rPr>
              <a:t>：如果活动</a:t>
            </a:r>
            <a:r>
              <a:rPr lang="en-US" altLang="zh-CN" sz="2800" b="1">
                <a:sym typeface="Webdings" panose="05030102010509060703" pitchFamily="18" charset="2"/>
              </a:rPr>
              <a:t>a</a:t>
            </a:r>
            <a:r>
              <a:rPr lang="en-US" altLang="zh-CN" sz="2800" b="1" baseline="-30000">
                <a:sym typeface="Webdings" panose="05030102010509060703" pitchFamily="18" charset="2"/>
              </a:rPr>
              <a:t>i</a:t>
            </a:r>
            <a:r>
              <a:rPr lang="zh-CN" altLang="en-US" sz="2800" b="1">
                <a:latin typeface="宋体" panose="02010600030101010101" pitchFamily="2" charset="-122"/>
                <a:sym typeface="Webdings" panose="05030102010509060703" pitchFamily="18" charset="2"/>
              </a:rPr>
              <a:t>对应的弧为</a:t>
            </a:r>
            <a:r>
              <a:rPr lang="en-US" altLang="zh-CN" sz="2800" b="1">
                <a:latin typeface="宋体" panose="02010600030101010101" pitchFamily="2" charset="-122"/>
                <a:sym typeface="Webdings" panose="05030102010509060703" pitchFamily="18" charset="2"/>
              </a:rPr>
              <a:t>&lt;j,k&gt;</a:t>
            </a:r>
            <a:r>
              <a:rPr lang="zh-CN" altLang="en-US" sz="2800" b="1">
                <a:latin typeface="宋体" panose="02010600030101010101" pitchFamily="2" charset="-122"/>
                <a:sym typeface="Webdings" panose="05030102010509060703" pitchFamily="18" charset="2"/>
              </a:rPr>
              <a:t>，其持续时间为</a:t>
            </a:r>
            <a:r>
              <a:rPr lang="en-US" altLang="zh-CN" sz="2800" b="1">
                <a:latin typeface="宋体" panose="02010600030101010101" pitchFamily="2" charset="-122"/>
                <a:sym typeface="Webdings" panose="05030102010509060703" pitchFamily="18" charset="2"/>
              </a:rPr>
              <a:t>dut</a:t>
            </a:r>
            <a:r>
              <a:rPr lang="zh-CN" altLang="en-US" sz="2800" b="1">
                <a:latin typeface="宋体" panose="02010600030101010101" pitchFamily="2" charset="-122"/>
                <a:sym typeface="Webdings" panose="05030102010509060703" pitchFamily="18" charset="2"/>
              </a:rPr>
              <a:t>（</a:t>
            </a:r>
            <a:r>
              <a:rPr lang="en-US" altLang="zh-CN" sz="2800" b="1">
                <a:latin typeface="宋体" panose="02010600030101010101" pitchFamily="2" charset="-122"/>
                <a:sym typeface="Webdings" panose="05030102010509060703" pitchFamily="18" charset="2"/>
              </a:rPr>
              <a:t>&lt;j,k&gt;</a:t>
            </a:r>
            <a:r>
              <a:rPr lang="zh-CN" altLang="en-US" sz="2800" b="1">
                <a:latin typeface="宋体" panose="02010600030101010101" pitchFamily="2" charset="-122"/>
                <a:sym typeface="Webdings" panose="05030102010509060703" pitchFamily="18" charset="2"/>
              </a:rPr>
              <a:t>）则有：</a:t>
            </a:r>
            <a:r>
              <a:rPr lang="en-US" altLang="zh-CN" sz="2800" b="1">
                <a:latin typeface="宋体" panose="02010600030101010101" pitchFamily="2" charset="-122"/>
                <a:sym typeface="Webdings" panose="05030102010509060703" pitchFamily="18" charset="2"/>
              </a:rPr>
              <a:t>l(i)=vl(k)- dut</a:t>
            </a:r>
            <a:r>
              <a:rPr lang="zh-CN" altLang="en-US" sz="2800" b="1">
                <a:latin typeface="宋体" panose="02010600030101010101" pitchFamily="2" charset="-122"/>
                <a:sym typeface="Webdings" panose="05030102010509060703" pitchFamily="18" charset="2"/>
              </a:rPr>
              <a:t>（</a:t>
            </a:r>
            <a:r>
              <a:rPr lang="en-US" altLang="zh-CN" sz="2800" b="1">
                <a:latin typeface="宋体" panose="02010600030101010101" pitchFamily="2" charset="-122"/>
                <a:sym typeface="Webdings" panose="05030102010509060703" pitchFamily="18" charset="2"/>
              </a:rPr>
              <a:t>&lt;j,k&gt;</a:t>
            </a:r>
            <a:r>
              <a:rPr lang="zh-CN" altLang="en-US" sz="2800" b="1">
                <a:latin typeface="宋体" panose="02010600030101010101" pitchFamily="2" charset="-122"/>
                <a:sym typeface="Webdings" panose="05030102010509060703" pitchFamily="18" charset="2"/>
              </a:rPr>
              <a:t>）</a:t>
            </a:r>
            <a:r>
              <a:rPr lang="zh-CN" altLang="en-US" sz="2800" b="1">
                <a:sym typeface="Webdings" panose="05030102010509060703" pitchFamily="18" charset="2"/>
              </a:rPr>
              <a:t> </a:t>
            </a:r>
          </a:p>
        </p:txBody>
      </p:sp>
      <p:sp>
        <p:nvSpPr>
          <p:cNvPr id="99332" name="Text Box 4">
            <a:extLst>
              <a:ext uri="{FF2B5EF4-FFF2-40B4-BE49-F238E27FC236}">
                <a16:creationId xmlns:a16="http://schemas.microsoft.com/office/drawing/2014/main" id="{95175E4B-65AF-4140-B57B-3C12BA93A9CC}"/>
              </a:ext>
            </a:extLst>
          </p:cNvPr>
          <p:cNvSpPr txBox="1">
            <a:spLocks noChangeArrowheads="1"/>
          </p:cNvSpPr>
          <p:nvPr/>
        </p:nvSpPr>
        <p:spPr bwMode="auto">
          <a:xfrm>
            <a:off x="2057400" y="4191000"/>
            <a:ext cx="83820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ym typeface="Webdings" panose="05030102010509060703" pitchFamily="18" charset="2"/>
              </a:rPr>
              <a:t></a:t>
            </a:r>
            <a:r>
              <a:rPr lang="zh-CN" altLang="en-US" sz="2800" b="1">
                <a:sym typeface="Webdings" panose="05030102010509060703" pitchFamily="18" charset="2"/>
              </a:rPr>
              <a:t>活动</a:t>
            </a:r>
            <a:r>
              <a:rPr lang="en-US" altLang="zh-CN" sz="2800" b="1">
                <a:sym typeface="Webdings" panose="05030102010509060703" pitchFamily="18" charset="2"/>
              </a:rPr>
              <a:t>a</a:t>
            </a:r>
            <a:r>
              <a:rPr lang="en-US" altLang="zh-CN" sz="2800" b="1" baseline="-30000">
                <a:sym typeface="Webdings" panose="05030102010509060703" pitchFamily="18" charset="2"/>
              </a:rPr>
              <a:t>i</a:t>
            </a:r>
            <a:r>
              <a:rPr lang="zh-CN" altLang="en-US" sz="2800" b="1">
                <a:sym typeface="Webdings" panose="05030102010509060703" pitchFamily="18" charset="2"/>
              </a:rPr>
              <a:t>的松弛时间（时间余量）：</a:t>
            </a:r>
            <a:r>
              <a:rPr lang="en-US" altLang="zh-CN" sz="2800" b="1">
                <a:sym typeface="Webdings" panose="05030102010509060703" pitchFamily="18" charset="2"/>
              </a:rPr>
              <a:t>a</a:t>
            </a:r>
            <a:r>
              <a:rPr lang="en-US" altLang="zh-CN" sz="2800" b="1" baseline="-30000">
                <a:sym typeface="Webdings" panose="05030102010509060703" pitchFamily="18" charset="2"/>
              </a:rPr>
              <a:t>i</a:t>
            </a:r>
            <a:r>
              <a:rPr lang="zh-CN" altLang="en-US" sz="2800" b="1">
                <a:sym typeface="Webdings" panose="05030102010509060703" pitchFamily="18" charset="2"/>
              </a:rPr>
              <a:t>的最晚开始时间与</a:t>
            </a:r>
            <a:r>
              <a:rPr lang="en-US" altLang="zh-CN" sz="2800" b="1">
                <a:sym typeface="Webdings" panose="05030102010509060703" pitchFamily="18" charset="2"/>
              </a:rPr>
              <a:t>a</a:t>
            </a:r>
            <a:r>
              <a:rPr lang="en-US" altLang="zh-CN" sz="2800" b="1" baseline="-30000">
                <a:sym typeface="Webdings" panose="05030102010509060703" pitchFamily="18" charset="2"/>
              </a:rPr>
              <a:t>i</a:t>
            </a:r>
            <a:r>
              <a:rPr lang="zh-CN" altLang="en-US" sz="2800" b="1">
                <a:sym typeface="Webdings" panose="05030102010509060703" pitchFamily="18" charset="2"/>
              </a:rPr>
              <a:t>的最早开始时间之差：</a:t>
            </a:r>
            <a:r>
              <a:rPr lang="en-US" altLang="zh-CN" sz="2800" b="1">
                <a:sym typeface="Webdings" panose="05030102010509060703" pitchFamily="18" charset="2"/>
              </a:rPr>
              <a:t>l(i)- e(i)</a:t>
            </a:r>
            <a:r>
              <a:rPr lang="zh-CN" altLang="en-US" sz="2800" b="1">
                <a:sym typeface="Webdings" panose="05030102010509060703" pitchFamily="18" charset="2"/>
              </a:rPr>
              <a:t>。</a:t>
            </a:r>
          </a:p>
          <a:p>
            <a:pPr>
              <a:spcBef>
                <a:spcPct val="50000"/>
              </a:spcBef>
            </a:pPr>
            <a:r>
              <a:rPr lang="zh-CN" altLang="en-US" sz="2800" b="1">
                <a:latin typeface="宋体" panose="02010600030101010101" pitchFamily="2" charset="-122"/>
                <a:sym typeface="Webdings" panose="05030102010509060703" pitchFamily="18" charset="2"/>
              </a:rPr>
              <a:t>显然，松弛时间（时间余量）为</a:t>
            </a:r>
            <a:r>
              <a:rPr lang="en-US" altLang="zh-CN" sz="2800" b="1">
                <a:sym typeface="Webdings" panose="05030102010509060703" pitchFamily="18" charset="2"/>
              </a:rPr>
              <a:t>0</a:t>
            </a:r>
            <a:r>
              <a:rPr lang="zh-CN" altLang="en-US" sz="2800" b="1">
                <a:latin typeface="宋体" panose="02010600030101010101" pitchFamily="2" charset="-122"/>
                <a:sym typeface="Webdings" panose="05030102010509060703" pitchFamily="18" charset="2"/>
              </a:rPr>
              <a:t>的活动为关键活动。</a:t>
            </a:r>
            <a:r>
              <a:rPr lang="zh-CN" altLang="en-US" sz="2800" b="1">
                <a:sym typeface="Webdings" panose="05030102010509060703" pitchFamily="18" charset="2"/>
              </a:rPr>
              <a:t>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a:extLst>
              <a:ext uri="{FF2B5EF4-FFF2-40B4-BE49-F238E27FC236}">
                <a16:creationId xmlns:a16="http://schemas.microsoft.com/office/drawing/2014/main" id="{3CABD06B-61EE-4741-A494-9387A63BA9D4}"/>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求关键路径的基本步骤：</a:t>
            </a:r>
          </a:p>
        </p:txBody>
      </p:sp>
      <p:sp>
        <p:nvSpPr>
          <p:cNvPr id="100355" name="Text Box 3">
            <a:extLst>
              <a:ext uri="{FF2B5EF4-FFF2-40B4-BE49-F238E27FC236}">
                <a16:creationId xmlns:a16="http://schemas.microsoft.com/office/drawing/2014/main" id="{11D8F51C-6577-45E5-8F5A-52D5EA0F905C}"/>
              </a:ext>
            </a:extLst>
          </p:cNvPr>
          <p:cNvSpPr txBox="1">
            <a:spLocks noChangeArrowheads="1"/>
          </p:cNvSpPr>
          <p:nvPr/>
        </p:nvSpPr>
        <p:spPr bwMode="auto">
          <a:xfrm>
            <a:off x="2057400" y="1905000"/>
            <a:ext cx="8305800" cy="329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a:t>
            </a:r>
            <a:r>
              <a:rPr lang="en-US" altLang="zh-CN" sz="2800" b="1"/>
              <a:t>1</a:t>
            </a:r>
            <a:r>
              <a:rPr lang="zh-CN" altLang="en-US" sz="2800" b="1"/>
              <a:t>）对图中顶点进行拓扑排序，在排序过程中按拓扑序列求出每个事件的最早发生时间</a:t>
            </a:r>
            <a:r>
              <a:rPr lang="en-US" altLang="zh-CN" sz="2800" b="1"/>
              <a:t>ve(i)</a:t>
            </a:r>
            <a:r>
              <a:rPr lang="zh-CN" altLang="en-US" sz="2800" b="1"/>
              <a:t>；</a:t>
            </a:r>
          </a:p>
          <a:p>
            <a:pPr>
              <a:spcBef>
                <a:spcPct val="50000"/>
              </a:spcBef>
            </a:pPr>
            <a:r>
              <a:rPr lang="zh-CN" altLang="en-US" sz="2800" b="1"/>
              <a:t>（</a:t>
            </a:r>
            <a:r>
              <a:rPr lang="en-US" altLang="zh-CN" sz="2800" b="1"/>
              <a:t>2</a:t>
            </a:r>
            <a:r>
              <a:rPr lang="zh-CN" altLang="en-US" sz="2800" b="1"/>
              <a:t>）按逆拓扑序列求每个事件的最晚发生时间</a:t>
            </a:r>
            <a:r>
              <a:rPr lang="en-US" altLang="zh-CN" sz="2800" b="1"/>
              <a:t>vl(i)</a:t>
            </a:r>
            <a:r>
              <a:rPr lang="zh-CN" altLang="en-US" sz="2800" b="1"/>
              <a:t>；</a:t>
            </a:r>
          </a:p>
          <a:p>
            <a:pPr>
              <a:spcBef>
                <a:spcPct val="50000"/>
              </a:spcBef>
            </a:pPr>
            <a:r>
              <a:rPr lang="zh-CN" altLang="en-US" sz="2800" b="1"/>
              <a:t>（</a:t>
            </a:r>
            <a:r>
              <a:rPr lang="en-US" altLang="zh-CN" sz="2800" b="1"/>
              <a:t>3</a:t>
            </a:r>
            <a:r>
              <a:rPr lang="zh-CN" altLang="en-US" sz="2800" b="1"/>
              <a:t>）求出每个活动</a:t>
            </a:r>
            <a:r>
              <a:rPr lang="en-US" altLang="zh-CN" sz="2800" b="1"/>
              <a:t>a</a:t>
            </a:r>
            <a:r>
              <a:rPr lang="en-US" altLang="zh-CN" sz="2800" b="1" baseline="-30000"/>
              <a:t>i</a:t>
            </a:r>
            <a:r>
              <a:rPr lang="zh-CN" altLang="en-US" sz="2800" b="1"/>
              <a:t>的最早开始时间</a:t>
            </a:r>
            <a:r>
              <a:rPr lang="en-US" altLang="zh-CN" sz="2800" b="1"/>
              <a:t>e(i)</a:t>
            </a:r>
            <a:r>
              <a:rPr lang="zh-CN" altLang="en-US" sz="2800" b="1"/>
              <a:t>和最晚发生时间</a:t>
            </a:r>
            <a:r>
              <a:rPr lang="en-US" altLang="zh-CN" sz="2800" b="1"/>
              <a:t>l(i)</a:t>
            </a:r>
            <a:r>
              <a:rPr lang="zh-CN" altLang="en-US" sz="2800" b="1"/>
              <a:t>；</a:t>
            </a:r>
          </a:p>
          <a:p>
            <a:pPr>
              <a:spcBef>
                <a:spcPct val="50000"/>
              </a:spcBef>
            </a:pPr>
            <a:r>
              <a:rPr lang="en-US" altLang="zh-CN" sz="2800" b="1">
                <a:latin typeface="宋体" panose="02010600030101010101" pitchFamily="2" charset="-122"/>
              </a:rPr>
              <a:t>4) </a:t>
            </a:r>
            <a:r>
              <a:rPr lang="zh-CN" altLang="en-US" sz="2800" b="1">
                <a:latin typeface="宋体" panose="02010600030101010101" pitchFamily="2" charset="-122"/>
              </a:rPr>
              <a:t>找出</a:t>
            </a:r>
            <a:r>
              <a:rPr lang="en-US" altLang="zh-CN" sz="2800" b="1"/>
              <a:t>e(i)=l(i) </a:t>
            </a:r>
            <a:r>
              <a:rPr lang="zh-CN" altLang="en-US" sz="2800" b="1">
                <a:latin typeface="宋体" panose="02010600030101010101" pitchFamily="2" charset="-122"/>
              </a:rPr>
              <a:t>的活动</a:t>
            </a:r>
            <a:r>
              <a:rPr lang="en-US" altLang="zh-CN" sz="2800" b="1"/>
              <a:t>a</a:t>
            </a:r>
            <a:r>
              <a:rPr lang="en-US" altLang="zh-CN" sz="2800" b="1" baseline="-30000"/>
              <a:t>i</a:t>
            </a:r>
            <a:r>
              <a:rPr lang="zh-CN" altLang="en-US" sz="2800" b="1">
                <a:latin typeface="宋体" panose="02010600030101010101" pitchFamily="2" charset="-122"/>
              </a:rPr>
              <a:t>，即为关键活动。</a:t>
            </a:r>
            <a:r>
              <a:rPr lang="zh-CN" altLang="en-US" sz="2800" b="1"/>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a:extLst>
              <a:ext uri="{FF2B5EF4-FFF2-40B4-BE49-F238E27FC236}">
                <a16:creationId xmlns:a16="http://schemas.microsoft.com/office/drawing/2014/main" id="{E7CC7E9A-D2A3-411D-A939-F7839A1B4BA7}"/>
              </a:ext>
            </a:extLst>
          </p:cNvPr>
          <p:cNvSpPr txBox="1">
            <a:spLocks noChangeArrowheads="1"/>
          </p:cNvSpPr>
          <p:nvPr/>
        </p:nvSpPr>
        <p:spPr bwMode="auto">
          <a:xfrm>
            <a:off x="2133600" y="9144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修改后的拓扑排序算法</a:t>
            </a:r>
          </a:p>
        </p:txBody>
      </p:sp>
      <p:sp>
        <p:nvSpPr>
          <p:cNvPr id="101379" name="Text Box 3">
            <a:extLst>
              <a:ext uri="{FF2B5EF4-FFF2-40B4-BE49-F238E27FC236}">
                <a16:creationId xmlns:a16="http://schemas.microsoft.com/office/drawing/2014/main" id="{2023A1CB-5285-4EBB-80B6-ADF09D5AC426}"/>
              </a:ext>
            </a:extLst>
          </p:cNvPr>
          <p:cNvSpPr txBox="1">
            <a:spLocks noChangeArrowheads="1"/>
          </p:cNvSpPr>
          <p:nvPr/>
        </p:nvSpPr>
        <p:spPr bwMode="auto">
          <a:xfrm>
            <a:off x="2057400" y="1524001"/>
            <a:ext cx="83058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int  ve[MAX_VERTEX_NUM];    /*</a:t>
            </a:r>
            <a:r>
              <a:rPr lang="zh-CN" altLang="en-US" sz="2000" b="1"/>
              <a:t>每个顶点的最早发生时间*</a:t>
            </a:r>
            <a:r>
              <a:rPr lang="en-US" altLang="zh-CN" sz="2000" b="1"/>
              <a:t>/</a:t>
            </a:r>
          </a:p>
          <a:p>
            <a:pPr algn="just">
              <a:spcBef>
                <a:spcPct val="50000"/>
              </a:spcBef>
            </a:pPr>
            <a:r>
              <a:rPr lang="en-US" altLang="zh-CN" sz="2000" b="1"/>
              <a:t>int TopoOrder(AdjList G,Stack * T) </a:t>
            </a:r>
          </a:p>
          <a:p>
            <a:pPr algn="just">
              <a:spcBef>
                <a:spcPct val="50000"/>
              </a:spcBef>
            </a:pPr>
            <a:r>
              <a:rPr lang="en-US" altLang="zh-CN" sz="2000" b="1"/>
              <a:t>/* G</a:t>
            </a:r>
            <a:r>
              <a:rPr lang="zh-CN" altLang="en-US" sz="2000" b="1"/>
              <a:t>为有向网，</a:t>
            </a:r>
            <a:r>
              <a:rPr lang="en-US" altLang="zh-CN" sz="2000" b="1"/>
              <a:t>T</a:t>
            </a:r>
            <a:r>
              <a:rPr lang="zh-CN" altLang="en-US" sz="2000" b="1"/>
              <a:t>为返回拓扑序列的栈，</a:t>
            </a:r>
            <a:r>
              <a:rPr lang="en-US" altLang="zh-CN" sz="2000" b="1"/>
              <a:t>S</a:t>
            </a:r>
            <a:r>
              <a:rPr lang="zh-CN" altLang="en-US" sz="2000" b="1"/>
              <a:t>为存放入度为</a:t>
            </a:r>
            <a:r>
              <a:rPr lang="en-US" altLang="zh-CN" sz="2000" b="1"/>
              <a:t>0</a:t>
            </a:r>
            <a:r>
              <a:rPr lang="zh-CN" altLang="en-US" sz="2000" b="1"/>
              <a:t>的顶点的栈*</a:t>
            </a:r>
            <a:r>
              <a:rPr lang="en-US" altLang="zh-CN" sz="2000" b="1"/>
              <a:t>/</a:t>
            </a:r>
          </a:p>
          <a:p>
            <a:pPr algn="just">
              <a:spcBef>
                <a:spcPct val="50000"/>
              </a:spcBef>
            </a:pPr>
            <a:r>
              <a:rPr lang="en-US" altLang="zh-CN" sz="2000" b="1"/>
              <a:t>{   int count,i,j,k;  ArcNode *p;</a:t>
            </a:r>
          </a:p>
          <a:p>
            <a:pPr algn="just">
              <a:spcBef>
                <a:spcPct val="50000"/>
              </a:spcBef>
            </a:pPr>
            <a:r>
              <a:rPr lang="en-US" altLang="zh-CN" sz="2000" b="1"/>
              <a:t>int indegree[MAX_VERTEX_NUM];  /*</a:t>
            </a:r>
            <a:r>
              <a:rPr lang="zh-CN" altLang="en-US" sz="2000" b="1"/>
              <a:t>各顶点入度数组*</a:t>
            </a:r>
            <a:r>
              <a:rPr lang="en-US" altLang="zh-CN" sz="2000" b="1"/>
              <a:t>/</a:t>
            </a:r>
          </a:p>
          <a:p>
            <a:pPr algn="just">
              <a:spcBef>
                <a:spcPct val="50000"/>
              </a:spcBef>
            </a:pPr>
            <a:r>
              <a:rPr lang="en-US" altLang="zh-CN" sz="2000" b="1"/>
              <a:t>Stack  S;</a:t>
            </a:r>
          </a:p>
          <a:p>
            <a:pPr algn="just">
              <a:spcBef>
                <a:spcPct val="50000"/>
              </a:spcBef>
            </a:pPr>
            <a:r>
              <a:rPr lang="en-US" altLang="zh-CN" sz="2000" b="1"/>
              <a:t>    InitStack(T);  InitStack(&amp;S);   /*</a:t>
            </a:r>
            <a:r>
              <a:rPr lang="zh-CN" altLang="en-US" sz="2000" b="1"/>
              <a:t>初始化栈</a:t>
            </a:r>
            <a:r>
              <a:rPr lang="en-US" altLang="zh-CN" sz="2000" b="1"/>
              <a:t>T,  S*/</a:t>
            </a:r>
          </a:p>
          <a:p>
            <a:pPr algn="just">
              <a:spcBef>
                <a:spcPct val="50000"/>
              </a:spcBef>
            </a:pPr>
            <a:r>
              <a:rPr lang="en-US" altLang="zh-CN" sz="2000" b="1"/>
              <a:t>    FindID(G,  indegree);  /*</a:t>
            </a:r>
            <a:r>
              <a:rPr lang="zh-CN" altLang="en-US" sz="2000" b="1"/>
              <a:t>求各个顶点的入度*</a:t>
            </a:r>
            <a:r>
              <a:rPr lang="en-US" altLang="zh-CN" sz="2000" b="1"/>
              <a:t>/</a:t>
            </a:r>
          </a:p>
          <a:p>
            <a:pPr algn="just">
              <a:spcBef>
                <a:spcPct val="50000"/>
              </a:spcBef>
            </a:pPr>
            <a:r>
              <a:rPr lang="en-US" altLang="zh-CN" sz="2000" b="1"/>
              <a:t>    for(i=0;i&lt;G.vexnum;i++)</a:t>
            </a:r>
          </a:p>
          <a:p>
            <a:pPr algn="just">
              <a:spcBef>
                <a:spcPct val="50000"/>
              </a:spcBef>
            </a:pPr>
            <a:r>
              <a:rPr lang="en-US" altLang="zh-CN" sz="2000" b="1"/>
              <a:t>       if(indegree[i]==0)	  Push(&amp;S,i);</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a:extLst>
              <a:ext uri="{FF2B5EF4-FFF2-40B4-BE49-F238E27FC236}">
                <a16:creationId xmlns:a16="http://schemas.microsoft.com/office/drawing/2014/main" id="{F93DF463-D015-4CA1-9B84-A9F1B75A00DB}"/>
              </a:ext>
            </a:extLst>
          </p:cNvPr>
          <p:cNvSpPr txBox="1">
            <a:spLocks noChangeArrowheads="1"/>
          </p:cNvSpPr>
          <p:nvPr/>
        </p:nvSpPr>
        <p:spPr bwMode="auto">
          <a:xfrm>
            <a:off x="2057400" y="990601"/>
            <a:ext cx="83058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count=0;</a:t>
            </a:r>
          </a:p>
          <a:p>
            <a:pPr algn="just">
              <a:spcBef>
                <a:spcPct val="50000"/>
              </a:spcBef>
            </a:pPr>
            <a:r>
              <a:rPr lang="en-US" altLang="zh-CN" sz="2000" b="1"/>
              <a:t>    for(i=0;i&lt;G.vexnum;i++)</a:t>
            </a:r>
          </a:p>
          <a:p>
            <a:pPr algn="just">
              <a:spcBef>
                <a:spcPct val="50000"/>
              </a:spcBef>
            </a:pPr>
            <a:r>
              <a:rPr lang="en-US" altLang="zh-CN" sz="2000" b="1"/>
              <a:t>       ve[i]=0;   /*</a:t>
            </a:r>
            <a:r>
              <a:rPr lang="zh-CN" altLang="en-US" sz="2000" b="1"/>
              <a:t>初始化最早发生时间*</a:t>
            </a:r>
            <a:r>
              <a:rPr lang="en-US" altLang="zh-CN" sz="2000" b="1"/>
              <a:t>/</a:t>
            </a:r>
          </a:p>
          <a:p>
            <a:pPr algn="just">
              <a:spcBef>
                <a:spcPct val="50000"/>
              </a:spcBef>
            </a:pPr>
            <a:r>
              <a:rPr lang="en-US" altLang="zh-CN" sz="2000" b="1"/>
              <a:t>while(!StackEmpty(S))</a:t>
            </a:r>
          </a:p>
          <a:p>
            <a:pPr algn="just">
              <a:spcBef>
                <a:spcPct val="50000"/>
              </a:spcBef>
            </a:pPr>
            <a:r>
              <a:rPr lang="en-US" altLang="zh-CN" sz="2000" b="1"/>
              <a:t>       {Pop(&amp;S,&amp;j);</a:t>
            </a:r>
          </a:p>
          <a:p>
            <a:pPr algn="just">
              <a:spcBef>
                <a:spcPct val="50000"/>
              </a:spcBef>
            </a:pPr>
            <a:r>
              <a:rPr lang="en-US" altLang="zh-CN" sz="2000" b="1"/>
              <a:t>Push(T,j);</a:t>
            </a:r>
          </a:p>
          <a:p>
            <a:pPr algn="just">
              <a:spcBef>
                <a:spcPct val="50000"/>
              </a:spcBef>
            </a:pPr>
            <a:r>
              <a:rPr lang="en-US" altLang="zh-CN" sz="2000" b="1"/>
              <a:t>count++;</a:t>
            </a:r>
          </a:p>
          <a:p>
            <a:pPr algn="just">
              <a:spcBef>
                <a:spcPct val="50000"/>
              </a:spcBef>
            </a:pPr>
            <a:r>
              <a:rPr lang="en-US" altLang="zh-CN" sz="2000" b="1"/>
              <a:t>p=G.vertex[j].firstarc;</a:t>
            </a:r>
          </a:p>
          <a:p>
            <a:pPr algn="just">
              <a:spcBef>
                <a:spcPct val="50000"/>
              </a:spcBef>
            </a:pPr>
            <a:r>
              <a:rPr lang="en-US" altLang="zh-CN" sz="2000" b="1"/>
              <a:t>while(p!=NULL)</a:t>
            </a:r>
          </a:p>
          <a:p>
            <a:pPr algn="just">
              <a:spcBef>
                <a:spcPct val="50000"/>
              </a:spcBef>
            </a:pPr>
            <a:r>
              <a:rPr lang="en-US" altLang="zh-CN" sz="2000" b="1"/>
              <a:t>	       {	k=p-&gt;adjvex;</a:t>
            </a:r>
          </a:p>
          <a:p>
            <a:pPr algn="just">
              <a:spcBef>
                <a:spcPct val="50000"/>
              </a:spcBef>
            </a:pPr>
            <a:r>
              <a:rPr lang="en-US" altLang="zh-CN" sz="2000" b="1"/>
              <a:t>if(--indegree[k]==0)  Push(&amp;S,k);   /*</a:t>
            </a:r>
            <a:r>
              <a:rPr lang="zh-CN" altLang="en-US" sz="2000" b="1"/>
              <a:t>若顶点的入度减为</a:t>
            </a:r>
            <a:r>
              <a:rPr lang="en-US" altLang="zh-CN" sz="2000" b="1"/>
              <a:t>0</a:t>
            </a:r>
            <a:r>
              <a:rPr lang="zh-CN" altLang="en-US" sz="2000" b="1"/>
              <a:t>，则入栈*</a:t>
            </a:r>
            <a:r>
              <a:rPr lang="en-US" altLang="zh-CN" sz="2000" b="1"/>
              <a:t>/</a:t>
            </a:r>
          </a:p>
          <a:p>
            <a:pPr algn="just">
              <a:spcBef>
                <a:spcPct val="50000"/>
              </a:spcBef>
            </a:pPr>
            <a:r>
              <a:rPr lang="en-US" altLang="zh-CN" sz="2000" b="1"/>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a:extLst>
              <a:ext uri="{FF2B5EF4-FFF2-40B4-BE49-F238E27FC236}">
                <a16:creationId xmlns:a16="http://schemas.microsoft.com/office/drawing/2014/main" id="{C1E041D5-6C29-4038-9EB3-090603CF9C93}"/>
              </a:ext>
            </a:extLst>
          </p:cNvPr>
          <p:cNvSpPr txBox="1">
            <a:spLocks noChangeArrowheads="1"/>
          </p:cNvSpPr>
          <p:nvPr/>
        </p:nvSpPr>
        <p:spPr bwMode="auto">
          <a:xfrm>
            <a:off x="2133600" y="990601"/>
            <a:ext cx="82296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if(ve[j]+p-&gt;weight&gt;ve[k])  ve[k]=ve[j]+p-&gt;weight;</a:t>
            </a:r>
          </a:p>
          <a:p>
            <a:pPr algn="just">
              <a:spcBef>
                <a:spcPct val="50000"/>
              </a:spcBef>
            </a:pPr>
            <a:r>
              <a:rPr lang="en-US" altLang="zh-CN" sz="2000" b="1"/>
              <a:t>		    p=p-&gt;nextarc;</a:t>
            </a:r>
          </a:p>
          <a:p>
            <a:pPr algn="just">
              <a:spcBef>
                <a:spcPct val="50000"/>
              </a:spcBef>
            </a:pPr>
            <a:r>
              <a:rPr lang="en-US" altLang="zh-CN" sz="2000" b="1"/>
              <a:t>	       }  /*while*/</a:t>
            </a:r>
          </a:p>
          <a:p>
            <a:pPr algn="just">
              <a:spcBef>
                <a:spcPct val="50000"/>
              </a:spcBef>
            </a:pPr>
            <a:r>
              <a:rPr lang="en-US" altLang="zh-CN" sz="2000" b="1"/>
              <a:t>       } /*while*/</a:t>
            </a:r>
          </a:p>
          <a:p>
            <a:pPr algn="just">
              <a:spcBef>
                <a:spcPct val="50000"/>
              </a:spcBef>
            </a:pPr>
            <a:r>
              <a:rPr lang="en-US" altLang="zh-CN" sz="2000" b="1"/>
              <a:t>     if(count&lt;G.vexnum)   return(Error);</a:t>
            </a:r>
          </a:p>
          <a:p>
            <a:pPr algn="just">
              <a:spcBef>
                <a:spcPct val="50000"/>
              </a:spcBef>
            </a:pPr>
            <a:r>
              <a:rPr lang="en-US" altLang="zh-CN" sz="2000" b="1"/>
              <a:t>     else  return(Ok);</a:t>
            </a:r>
          </a:p>
          <a:p>
            <a:pPr>
              <a:spcBef>
                <a:spcPct val="50000"/>
              </a:spcBef>
            </a:pPr>
            <a:r>
              <a:rPr lang="en-US" altLang="zh-CN" sz="2000" b="1"/>
              <a:t>} </a:t>
            </a:r>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chap02</Template>
  <TotalTime>2331</TotalTime>
  <Words>11568</Words>
  <Application>Microsoft Office PowerPoint</Application>
  <PresentationFormat>宽屏</PresentationFormat>
  <Paragraphs>797</Paragraphs>
  <Slides>123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123</vt:i4>
      </vt:variant>
    </vt:vector>
  </HeadingPairs>
  <TitlesOfParts>
    <vt:vector size="134" baseType="lpstr">
      <vt:lpstr>黑体</vt:lpstr>
      <vt:lpstr>宋体</vt:lpstr>
      <vt:lpstr>微软雅黑</vt:lpstr>
      <vt:lpstr>Arial</vt:lpstr>
      <vt:lpstr>Consolas</vt:lpstr>
      <vt:lpstr>Courier New</vt:lpstr>
      <vt:lpstr>Symbol</vt:lpstr>
      <vt:lpstr>Times New Roman</vt:lpstr>
      <vt:lpstr>Webdings</vt:lpstr>
      <vt:lpstr>Wingdings</vt:lpstr>
      <vt:lpstr>tm2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7.4图的应用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7.5总结与提高</vt:lpstr>
      <vt:lpstr>7.5总结与提高</vt:lpstr>
      <vt:lpstr>PowerPoint 演示文稿</vt:lpstr>
      <vt:lpstr>PowerPoint 演示文稿</vt:lpstr>
      <vt:lpstr>PowerPoint 演示文稿</vt:lpstr>
      <vt:lpstr>PowerPoint 演示文稿</vt:lpstr>
      <vt:lpstr>PowerPoint 演示文稿</vt:lpstr>
    </vt:vector>
  </TitlesOfParts>
  <Company>nwu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lcl</dc:creator>
  <cp:lastModifiedBy>Bai Zhongjian</cp:lastModifiedBy>
  <cp:revision>87</cp:revision>
  <dcterms:created xsi:type="dcterms:W3CDTF">2002-05-21T02:32:45Z</dcterms:created>
  <dcterms:modified xsi:type="dcterms:W3CDTF">2020-02-12T02:09:54Z</dcterms:modified>
</cp:coreProperties>
</file>