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43" r:id="rId2"/>
  </p:sldMasterIdLst>
  <p:notesMasterIdLst>
    <p:notesMasterId r:id="rId133"/>
  </p:notesMasterIdLst>
  <p:sldIdLst>
    <p:sldId id="256" r:id="rId3"/>
    <p:sldId id="358" r:id="rId4"/>
    <p:sldId id="257" r:id="rId5"/>
    <p:sldId id="258" r:id="rId6"/>
    <p:sldId id="259" r:id="rId7"/>
    <p:sldId id="260" r:id="rId8"/>
    <p:sldId id="261" r:id="rId9"/>
    <p:sldId id="262" r:id="rId10"/>
    <p:sldId id="263" r:id="rId11"/>
    <p:sldId id="264" r:id="rId12"/>
    <p:sldId id="265" r:id="rId13"/>
    <p:sldId id="266" r:id="rId14"/>
    <p:sldId id="267" r:id="rId15"/>
    <p:sldId id="270" r:id="rId16"/>
    <p:sldId id="26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76" r:id="rId35"/>
    <p:sldId id="377" r:id="rId36"/>
    <p:sldId id="378" r:id="rId37"/>
    <p:sldId id="288" r:id="rId38"/>
    <p:sldId id="289" r:id="rId39"/>
    <p:sldId id="291" r:id="rId40"/>
    <p:sldId id="290" r:id="rId41"/>
    <p:sldId id="292" r:id="rId42"/>
    <p:sldId id="293" r:id="rId43"/>
    <p:sldId id="294"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80" r:id="rId94"/>
    <p:sldId id="379" r:id="rId95"/>
    <p:sldId id="381" r:id="rId96"/>
    <p:sldId id="347" r:id="rId97"/>
    <p:sldId id="348" r:id="rId98"/>
    <p:sldId id="383" r:id="rId99"/>
    <p:sldId id="382" r:id="rId100"/>
    <p:sldId id="349" r:id="rId101"/>
    <p:sldId id="350" r:id="rId102"/>
    <p:sldId id="384" r:id="rId103"/>
    <p:sldId id="351" r:id="rId104"/>
    <p:sldId id="352" r:id="rId105"/>
    <p:sldId id="385" r:id="rId106"/>
    <p:sldId id="353" r:id="rId107"/>
    <p:sldId id="354" r:id="rId108"/>
    <p:sldId id="355" r:id="rId109"/>
    <p:sldId id="356" r:id="rId110"/>
    <p:sldId id="357" r:id="rId111"/>
    <p:sldId id="386" r:id="rId112"/>
    <p:sldId id="387" r:id="rId113"/>
    <p:sldId id="388" r:id="rId114"/>
    <p:sldId id="389"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D33"/>
    <a:srgbClr val="DF2354"/>
    <a:srgbClr val="C83EBE"/>
    <a:srgbClr val="20AC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5" autoAdjust="0"/>
    <p:restoredTop sz="86371" autoAdjust="0"/>
  </p:normalViewPr>
  <p:slideViewPr>
    <p:cSldViewPr>
      <p:cViewPr varScale="1">
        <p:scale>
          <a:sx n="74" d="100"/>
          <a:sy n="74" d="100"/>
        </p:scale>
        <p:origin x="1051"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34790BF-1EF6-497D-9728-6E5F03A116A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F60B00BF-2681-4CE0-984E-05A5E717F92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3BDA59B-7538-4C95-9097-558F0502BF47}" type="datetimeFigureOut">
              <a:rPr lang="zh-CN" altLang="en-US"/>
              <a:pPr>
                <a:defRPr/>
              </a:pPr>
              <a:t>2020/2/12</a:t>
            </a:fld>
            <a:endParaRPr lang="zh-CN" altLang="en-US"/>
          </a:p>
        </p:txBody>
      </p:sp>
      <p:sp>
        <p:nvSpPr>
          <p:cNvPr id="4" name="幻灯片图像占位符 3">
            <a:extLst>
              <a:ext uri="{FF2B5EF4-FFF2-40B4-BE49-F238E27FC236}">
                <a16:creationId xmlns:a16="http://schemas.microsoft.com/office/drawing/2014/main" id="{2975D665-DA8E-4E30-B48E-70A95B3A40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D68E16F-C905-45FA-A07B-926EE0A077B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841C1A2-0F54-4816-B1A3-A2AF259DB48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BB2736B-827B-4B3E-B7C2-BAC8522EEB5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FDE53B3-5B48-4F22-BD75-1850E3FA2E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73AB5FD6-4D53-4B00-A2CD-A7139CE5C21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备注占位符 2">
            <a:extLst>
              <a:ext uri="{FF2B5EF4-FFF2-40B4-BE49-F238E27FC236}">
                <a16:creationId xmlns:a16="http://schemas.microsoft.com/office/drawing/2014/main" id="{F92BC985-B847-4F6F-97EB-C207D7B402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9508" name="灯片编号占位符 3">
            <a:extLst>
              <a:ext uri="{FF2B5EF4-FFF2-40B4-BE49-F238E27FC236}">
                <a16:creationId xmlns:a16="http://schemas.microsoft.com/office/drawing/2014/main" id="{179DC6DC-4431-40BF-ACCD-DD3DD932DF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182DDE6-5B0E-4BA0-B2CD-2E12229A40FA}" type="slidenum">
              <a:rPr lang="zh-CN" altLang="en-US" sz="1200"/>
              <a:pPr eaLnBrk="1" hangingPunct="1"/>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67941977"/>
      </p:ext>
    </p:extLst>
  </p:cSld>
  <p:clrMapOvr>
    <a:masterClrMapping/>
  </p:clrMapOvr>
  <p:transition spd="med">
    <p:random/>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4764965"/>
      </p:ext>
    </p:extLst>
  </p:cSld>
  <p:clrMapOvr>
    <a:masterClrMapping/>
  </p:clrMapOvr>
  <p:transition spd="med">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8833669"/>
      </p:ext>
    </p:extLst>
  </p:cSld>
  <p:clrMapOvr>
    <a:masterClrMapping/>
  </p:clrMapOvr>
  <p:transition spd="med">
    <p:random/>
    <p:sndAc>
      <p:stSnd>
        <p:snd r:embed="rId1"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9515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73854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388165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90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589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B48A465C-4DE0-4D5A-A223-2F70F303C80D}" type="slidenum">
              <a:rPr lang="en-US" altLang="zh-CN" smtClean="0"/>
              <a:pPr/>
              <a:t>‹#›</a:t>
            </a:fld>
            <a:endParaRPr lang="en-US" altLang="zh-CN" sz="1400"/>
          </a:p>
        </p:txBody>
      </p:sp>
    </p:spTree>
    <p:extLst>
      <p:ext uri="{BB962C8B-B14F-4D97-AF65-F5344CB8AC3E}">
        <p14:creationId xmlns:p14="http://schemas.microsoft.com/office/powerpoint/2010/main" val="1668731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B48A465C-4DE0-4D5A-A223-2F70F303C80D}" type="slidenum">
              <a:rPr lang="en-US" altLang="zh-CN" smtClean="0"/>
              <a:pPr/>
              <a:t>‹#›</a:t>
            </a:fld>
            <a:endParaRPr lang="en-US" altLang="zh-CN" sz="1400"/>
          </a:p>
        </p:txBody>
      </p:sp>
    </p:spTree>
    <p:extLst>
      <p:ext uri="{BB962C8B-B14F-4D97-AF65-F5344CB8AC3E}">
        <p14:creationId xmlns:p14="http://schemas.microsoft.com/office/powerpoint/2010/main" val="3387039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B48A465C-4DE0-4D5A-A223-2F70F303C80D}" type="slidenum">
              <a:rPr lang="en-US" altLang="zh-CN" smtClean="0"/>
              <a:pPr/>
              <a:t>‹#›</a:t>
            </a:fld>
            <a:endParaRPr lang="en-US" altLang="zh-CN" sz="1400"/>
          </a:p>
        </p:txBody>
      </p:sp>
    </p:spTree>
    <p:extLst>
      <p:ext uri="{BB962C8B-B14F-4D97-AF65-F5344CB8AC3E}">
        <p14:creationId xmlns:p14="http://schemas.microsoft.com/office/powerpoint/2010/main" val="81938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688595"/>
      </p:ext>
    </p:extLst>
  </p:cSld>
  <p:clrMapOvr>
    <a:masterClrMapping/>
  </p:clrMapOvr>
  <p:transition spd="med">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64400939"/>
      </p:ext>
    </p:extLst>
  </p:cSld>
  <p:clrMapOvr>
    <a:masterClrMapping/>
  </p:clrMapOvr>
  <p:transition spd="med">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4611775"/>
      </p:ext>
    </p:extLst>
  </p:cSld>
  <p:clrMapOvr>
    <a:masterClrMapping/>
  </p:clrMapOvr>
  <p:transition spd="med">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3543442"/>
      </p:ext>
    </p:extLst>
  </p:cSld>
  <p:clrMapOvr>
    <a:masterClrMapping/>
  </p:clrMapOvr>
  <p:transition spd="med">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36859414"/>
      </p:ext>
    </p:extLst>
  </p:cSld>
  <p:clrMapOvr>
    <a:masterClrMapping/>
  </p:clrMapOvr>
  <p:transition spd="med">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148760"/>
      </p:ext>
    </p:extLst>
  </p:cSld>
  <p:clrMapOvr>
    <a:masterClrMapping/>
  </p:clrMapOvr>
  <p:transition spd="med">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93245257"/>
      </p:ext>
    </p:extLst>
  </p:cSld>
  <p:clrMapOvr>
    <a:masterClrMapping/>
  </p:clrMapOvr>
  <p:transition spd="med">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1844206"/>
      </p:ext>
    </p:extLst>
  </p:cSld>
  <p:clrMapOvr>
    <a:masterClrMapping/>
  </p:clrMapOvr>
  <p:transition spd="med">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29CF2"/>
            </a:gs>
            <a:gs pos="50000">
              <a:srgbClr val="FFFFFF"/>
            </a:gs>
            <a:gs pos="100000">
              <a:srgbClr val="029CF2"/>
            </a:gs>
          </a:gsLst>
          <a:lin ang="2700000" scaled="1"/>
        </a:gradFill>
        <a:effectLst/>
      </p:bgPr>
    </p:bg>
    <p:spTree>
      <p:nvGrpSpPr>
        <p:cNvPr id="1" name=""/>
        <p:cNvGrpSpPr/>
        <p:nvPr/>
      </p:nvGrpSpPr>
      <p:grpSpPr>
        <a:xfrm>
          <a:off x="0" y="0"/>
          <a:ext cx="0" cy="0"/>
          <a:chOff x="0" y="0"/>
          <a:chExt cx="0" cy="0"/>
        </a:xfrm>
      </p:grpSpPr>
      <p:sp>
        <p:nvSpPr>
          <p:cNvPr id="2050" name="AutoShape 2">
            <a:hlinkClick r:id="" action="ppaction://hlinkshowjump?jump=firstslide" highlightClick="1"/>
            <a:extLst>
              <a:ext uri="{FF2B5EF4-FFF2-40B4-BE49-F238E27FC236}">
                <a16:creationId xmlns:a16="http://schemas.microsoft.com/office/drawing/2014/main" id="{35CA1E87-F5A3-4F16-879B-15EEAB3F9B2B}"/>
              </a:ext>
            </a:extLst>
          </p:cNvPr>
          <p:cNvSpPr>
            <a:spLocks noChangeArrowheads="1"/>
          </p:cNvSpPr>
          <p:nvPr userDrawn="1"/>
        </p:nvSpPr>
        <p:spPr bwMode="auto">
          <a:xfrm>
            <a:off x="11176000" y="6324600"/>
            <a:ext cx="508000" cy="228600"/>
          </a:xfrm>
          <a:prstGeom prst="actionButtonBeginning">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z="2400"/>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med">
    <p:random/>
    <p:sndAc>
      <p:stSnd>
        <p:snd r:embed="rId13" name="projctor.wav"/>
      </p:stSnd>
    </p:sndAc>
  </p:transition>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lnSpc>
          <a:spcPct val="90000"/>
        </a:lnSpc>
        <a:spcBef>
          <a:spcPct val="20000"/>
        </a:spcBef>
        <a:spcAft>
          <a:spcPct val="0"/>
        </a:spcAft>
        <a:buClr>
          <a:schemeClr val="tx2"/>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
        <p:nvSpPr>
          <p:cNvPr id="5" name="AutoShape 1037">
            <a:hlinkClick r:id="" action="ppaction://hlinkshowjump?jump=firstslide" highlightClick="1"/>
            <a:extLst>
              <a:ext uri="{FF2B5EF4-FFF2-40B4-BE49-F238E27FC236}">
                <a16:creationId xmlns:a16="http://schemas.microsoft.com/office/drawing/2014/main" id="{1B2DD5B2-F650-4526-AC9A-E71861E2693F}"/>
              </a:ext>
            </a:extLst>
          </p:cNvPr>
          <p:cNvSpPr>
            <a:spLocks noChangeArrowheads="1"/>
          </p:cNvSpPr>
          <p:nvPr userDrawn="1"/>
        </p:nvSpPr>
        <p:spPr bwMode="auto">
          <a:xfrm>
            <a:off x="11472333" y="6597650"/>
            <a:ext cx="719667" cy="260350"/>
          </a:xfrm>
          <a:prstGeom prst="actionButtonBeginning">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z="2400"/>
          </a:p>
        </p:txBody>
      </p:sp>
    </p:spTree>
    <p:extLst>
      <p:ext uri="{BB962C8B-B14F-4D97-AF65-F5344CB8AC3E}">
        <p14:creationId xmlns:p14="http://schemas.microsoft.com/office/powerpoint/2010/main" val="94403458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5.xml"/><Relationship Id="rId6" Type="http://schemas.openxmlformats.org/officeDocument/2006/relationships/slide" Target="slide114.xml"/><Relationship Id="rId5" Type="http://schemas.openxmlformats.org/officeDocument/2006/relationships/slide" Target="slide89.xml"/><Relationship Id="rId4" Type="http://schemas.openxmlformats.org/officeDocument/2006/relationships/slide" Target="slide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D2B339B6-9E64-4D71-91A7-EE5E51A4EBC4}"/>
              </a:ext>
            </a:extLst>
          </p:cNvPr>
          <p:cNvSpPr txBox="1">
            <a:spLocks noChangeArrowheads="1"/>
          </p:cNvSpPr>
          <p:nvPr/>
        </p:nvSpPr>
        <p:spPr bwMode="auto">
          <a:xfrm>
            <a:off x="2640013" y="1196976"/>
            <a:ext cx="670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4000" b="1"/>
              <a:t>第八章  查  找</a:t>
            </a:r>
          </a:p>
        </p:txBody>
      </p:sp>
      <p:sp>
        <p:nvSpPr>
          <p:cNvPr id="15363" name="Text Box 3">
            <a:hlinkClick r:id="rId2" action="ppaction://hlinksldjump"/>
            <a:extLst>
              <a:ext uri="{FF2B5EF4-FFF2-40B4-BE49-F238E27FC236}">
                <a16:creationId xmlns:a16="http://schemas.microsoft.com/office/drawing/2014/main" id="{0A6BF87E-93B4-41B2-B5BE-916114640CE5}"/>
              </a:ext>
            </a:extLst>
          </p:cNvPr>
          <p:cNvSpPr txBox="1">
            <a:spLocks noChangeArrowheads="1"/>
          </p:cNvSpPr>
          <p:nvPr/>
        </p:nvSpPr>
        <p:spPr bwMode="auto">
          <a:xfrm>
            <a:off x="3182938" y="2205038"/>
            <a:ext cx="654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8.1 </a:t>
            </a:r>
            <a:r>
              <a:rPr lang="zh-CN" altLang="en-US" sz="2800" b="1"/>
              <a:t>查找的基本概念</a:t>
            </a:r>
          </a:p>
        </p:txBody>
      </p:sp>
      <p:sp>
        <p:nvSpPr>
          <p:cNvPr id="15364" name="Text Box 9">
            <a:hlinkClick r:id="rId3" action="ppaction://hlinksldjump"/>
            <a:extLst>
              <a:ext uri="{FF2B5EF4-FFF2-40B4-BE49-F238E27FC236}">
                <a16:creationId xmlns:a16="http://schemas.microsoft.com/office/drawing/2014/main" id="{DD07609D-5EBB-48D3-B81A-F4D63D1B906C}"/>
              </a:ext>
            </a:extLst>
          </p:cNvPr>
          <p:cNvSpPr txBox="1">
            <a:spLocks noChangeArrowheads="1"/>
          </p:cNvSpPr>
          <p:nvPr/>
        </p:nvSpPr>
        <p:spPr bwMode="auto">
          <a:xfrm>
            <a:off x="3182939" y="2960688"/>
            <a:ext cx="6613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8.2 </a:t>
            </a:r>
            <a:r>
              <a:rPr lang="zh-CN" altLang="en-US" sz="2800" b="1"/>
              <a:t>基于线性表的查找法</a:t>
            </a:r>
          </a:p>
        </p:txBody>
      </p:sp>
      <p:sp>
        <p:nvSpPr>
          <p:cNvPr id="15365" name="Text Box 10">
            <a:hlinkClick r:id="rId4" action="ppaction://hlinksldjump"/>
            <a:extLst>
              <a:ext uri="{FF2B5EF4-FFF2-40B4-BE49-F238E27FC236}">
                <a16:creationId xmlns:a16="http://schemas.microsoft.com/office/drawing/2014/main" id="{47F2F001-008E-41EF-9002-1AF478CAD43A}"/>
              </a:ext>
            </a:extLst>
          </p:cNvPr>
          <p:cNvSpPr txBox="1">
            <a:spLocks noChangeArrowheads="1"/>
          </p:cNvSpPr>
          <p:nvPr/>
        </p:nvSpPr>
        <p:spPr bwMode="auto">
          <a:xfrm>
            <a:off x="3182938" y="3716338"/>
            <a:ext cx="654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8.3 </a:t>
            </a:r>
            <a:r>
              <a:rPr lang="zh-CN" altLang="en-US" sz="2800" b="1"/>
              <a:t>基于树的查找法</a:t>
            </a:r>
          </a:p>
        </p:txBody>
      </p:sp>
      <p:sp>
        <p:nvSpPr>
          <p:cNvPr id="15366" name="Text Box 11">
            <a:hlinkClick r:id="rId5" action="ppaction://hlinksldjump"/>
            <a:extLst>
              <a:ext uri="{FF2B5EF4-FFF2-40B4-BE49-F238E27FC236}">
                <a16:creationId xmlns:a16="http://schemas.microsoft.com/office/drawing/2014/main" id="{356CB146-11D0-42E9-AD8C-90C1D5E8D182}"/>
              </a:ext>
            </a:extLst>
          </p:cNvPr>
          <p:cNvSpPr txBox="1">
            <a:spLocks noChangeArrowheads="1"/>
          </p:cNvSpPr>
          <p:nvPr/>
        </p:nvSpPr>
        <p:spPr bwMode="auto">
          <a:xfrm>
            <a:off x="3182939" y="4471988"/>
            <a:ext cx="6396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8.4 </a:t>
            </a:r>
            <a:r>
              <a:rPr lang="zh-CN" altLang="en-US" sz="2800" b="1"/>
              <a:t>计算式查找法－哈希法</a:t>
            </a:r>
          </a:p>
        </p:txBody>
      </p:sp>
      <p:sp>
        <p:nvSpPr>
          <p:cNvPr id="15367" name="AutoShape 12">
            <a:hlinkClick r:id="" action="ppaction://hlinkshowjump?jump=endshow" highlightClick="1"/>
            <a:extLst>
              <a:ext uri="{FF2B5EF4-FFF2-40B4-BE49-F238E27FC236}">
                <a16:creationId xmlns:a16="http://schemas.microsoft.com/office/drawing/2014/main" id="{18C3D5CA-9A16-4031-AFB7-F99594AF7A6F}"/>
              </a:ext>
            </a:extLst>
          </p:cNvPr>
          <p:cNvSpPr>
            <a:spLocks noChangeArrowheads="1"/>
          </p:cNvSpPr>
          <p:nvPr/>
        </p:nvSpPr>
        <p:spPr bwMode="auto">
          <a:xfrm>
            <a:off x="10128250" y="6381750"/>
            <a:ext cx="539750" cy="47625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1"/>
          </a:p>
        </p:txBody>
      </p:sp>
      <p:sp>
        <p:nvSpPr>
          <p:cNvPr id="15368" name="Text Box 6">
            <a:hlinkClick r:id="rId6" action="ppaction://hlinksldjump"/>
            <a:extLst>
              <a:ext uri="{FF2B5EF4-FFF2-40B4-BE49-F238E27FC236}">
                <a16:creationId xmlns:a16="http://schemas.microsoft.com/office/drawing/2014/main" id="{6ED95571-6FE5-4D5D-8E93-F2E527C7FD5D}"/>
              </a:ext>
            </a:extLst>
          </p:cNvPr>
          <p:cNvSpPr txBox="1">
            <a:spLocks noChangeArrowheads="1"/>
          </p:cNvSpPr>
          <p:nvPr/>
        </p:nvSpPr>
        <p:spPr bwMode="auto">
          <a:xfrm>
            <a:off x="3182938" y="5229226"/>
            <a:ext cx="6551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8.5 </a:t>
            </a:r>
            <a:r>
              <a:rPr lang="zh-CN" altLang="en-US" sz="2800" b="1"/>
              <a:t>总结与提高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7356A401-BD63-401A-873B-2D201CD1F7D2}"/>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用平均查找长度分析顺序查找算法的性能：</a:t>
            </a:r>
          </a:p>
        </p:txBody>
      </p:sp>
      <p:sp>
        <p:nvSpPr>
          <p:cNvPr id="24579" name="Text Box 3">
            <a:extLst>
              <a:ext uri="{FF2B5EF4-FFF2-40B4-BE49-F238E27FC236}">
                <a16:creationId xmlns:a16="http://schemas.microsoft.com/office/drawing/2014/main" id="{2DB0520B-EAD3-49A1-8622-0949F281CAF2}"/>
              </a:ext>
            </a:extLst>
          </p:cNvPr>
          <p:cNvSpPr txBox="1">
            <a:spLocks noChangeArrowheads="1"/>
          </p:cNvSpPr>
          <p:nvPr/>
        </p:nvSpPr>
        <p:spPr bwMode="auto">
          <a:xfrm>
            <a:off x="2057400" y="1676401"/>
            <a:ext cx="83820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Tx/>
              <a:buSzTx/>
              <a:buFontTx/>
              <a:buNone/>
            </a:pPr>
            <a:r>
              <a:rPr lang="en-US" altLang="zh-CN" sz="2800" b="1"/>
              <a:t>        </a:t>
            </a:r>
            <a:r>
              <a:rPr lang="zh-CN" altLang="en-US" sz="2800" b="1"/>
              <a:t>假设</a:t>
            </a:r>
            <a:r>
              <a:rPr lang="zh-CN" altLang="en-US" sz="2800" b="1">
                <a:latin typeface="宋体" panose="02010600030101010101" pitchFamily="2" charset="-122"/>
              </a:rPr>
              <a:t>列表长度为</a:t>
            </a:r>
            <a:r>
              <a:rPr lang="en-US" altLang="zh-CN" sz="2800" b="1"/>
              <a:t>n</a:t>
            </a:r>
            <a:r>
              <a:rPr lang="zh-CN" altLang="en-US" sz="2800" b="1">
                <a:latin typeface="宋体" panose="02010600030101010101" pitchFamily="2" charset="-122"/>
              </a:rPr>
              <a:t>，那么查找第</a:t>
            </a:r>
            <a:r>
              <a:rPr lang="en-US" altLang="zh-CN" sz="2800" b="1"/>
              <a:t>i</a:t>
            </a:r>
            <a:r>
              <a:rPr lang="zh-CN" altLang="en-US" sz="2800" b="1">
                <a:latin typeface="宋体" panose="02010600030101010101" pitchFamily="2" charset="-122"/>
              </a:rPr>
              <a:t>个数据元素时需进行</a:t>
            </a:r>
            <a:r>
              <a:rPr lang="en-US" altLang="zh-CN" sz="2800" b="1"/>
              <a:t>n-i+1</a:t>
            </a:r>
            <a:r>
              <a:rPr lang="zh-CN" altLang="en-US" sz="2800" b="1">
                <a:latin typeface="宋体" panose="02010600030101010101" pitchFamily="2" charset="-122"/>
              </a:rPr>
              <a:t>次比较，即</a:t>
            </a:r>
            <a:r>
              <a:rPr lang="en-US" altLang="zh-CN" sz="2800" b="1"/>
              <a:t>C</a:t>
            </a:r>
            <a:r>
              <a:rPr lang="en-US" altLang="zh-CN" sz="2800" b="1" baseline="-30000"/>
              <a:t>i</a:t>
            </a:r>
            <a:r>
              <a:rPr lang="en-US" altLang="zh-CN" sz="2800" b="1"/>
              <a:t>=n-i+1</a:t>
            </a:r>
            <a:r>
              <a:rPr lang="zh-CN" altLang="en-US" sz="2800" b="1">
                <a:latin typeface="宋体" panose="02010600030101010101" pitchFamily="2" charset="-122"/>
              </a:rPr>
              <a:t>。又假设查找每个数据元素的概率相等，即</a:t>
            </a:r>
            <a:r>
              <a:rPr lang="en-US" altLang="zh-CN" sz="2800" b="1"/>
              <a:t>P</a:t>
            </a:r>
            <a:r>
              <a:rPr lang="en-US" altLang="zh-CN" sz="2800" b="1" baseline="-30000"/>
              <a:t>i</a:t>
            </a:r>
            <a:r>
              <a:rPr lang="en-US" altLang="zh-CN" sz="2800" b="1"/>
              <a:t>=1/n</a:t>
            </a:r>
            <a:r>
              <a:rPr lang="zh-CN" altLang="en-US" sz="2800" b="1">
                <a:latin typeface="宋体" panose="02010600030101010101" pitchFamily="2" charset="-122"/>
              </a:rPr>
              <a:t>，则顺序查找算法的平均查找长度为：</a:t>
            </a:r>
            <a:r>
              <a:rPr lang="zh-CN" altLang="en-US" sz="2800" b="1"/>
              <a:t> </a:t>
            </a:r>
          </a:p>
        </p:txBody>
      </p:sp>
      <p:grpSp>
        <p:nvGrpSpPr>
          <p:cNvPr id="24580" name="Group 47">
            <a:extLst>
              <a:ext uri="{FF2B5EF4-FFF2-40B4-BE49-F238E27FC236}">
                <a16:creationId xmlns:a16="http://schemas.microsoft.com/office/drawing/2014/main" id="{DDFFF299-91F8-4C27-8F65-DE093CCA55AF}"/>
              </a:ext>
            </a:extLst>
          </p:cNvPr>
          <p:cNvGrpSpPr>
            <a:grpSpLocks/>
          </p:cNvGrpSpPr>
          <p:nvPr/>
        </p:nvGrpSpPr>
        <p:grpSpPr bwMode="auto">
          <a:xfrm>
            <a:off x="2400300" y="4540250"/>
            <a:ext cx="7696200" cy="946150"/>
            <a:chOff x="624" y="2352"/>
            <a:chExt cx="4848" cy="596"/>
          </a:xfrm>
        </p:grpSpPr>
        <p:sp>
          <p:nvSpPr>
            <p:cNvPr id="24581" name="Text Box 6">
              <a:extLst>
                <a:ext uri="{FF2B5EF4-FFF2-40B4-BE49-F238E27FC236}">
                  <a16:creationId xmlns:a16="http://schemas.microsoft.com/office/drawing/2014/main" id="{3C2517C8-4552-4020-9D18-1E47D426FCF0}"/>
                </a:ext>
              </a:extLst>
            </p:cNvPr>
            <p:cNvSpPr txBox="1">
              <a:spLocks noChangeArrowheads="1"/>
            </p:cNvSpPr>
            <p:nvPr/>
          </p:nvSpPr>
          <p:spPr bwMode="auto">
            <a:xfrm>
              <a:off x="624" y="2496"/>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a:t>
              </a:r>
            </a:p>
          </p:txBody>
        </p:sp>
        <p:grpSp>
          <p:nvGrpSpPr>
            <p:cNvPr id="24582" name="Group 7">
              <a:extLst>
                <a:ext uri="{FF2B5EF4-FFF2-40B4-BE49-F238E27FC236}">
                  <a16:creationId xmlns:a16="http://schemas.microsoft.com/office/drawing/2014/main" id="{488D7A4C-D46C-41A6-9BD2-03C6DA242D85}"/>
                </a:ext>
              </a:extLst>
            </p:cNvPr>
            <p:cNvGrpSpPr>
              <a:grpSpLocks/>
            </p:cNvGrpSpPr>
            <p:nvPr/>
          </p:nvGrpSpPr>
          <p:grpSpPr bwMode="auto">
            <a:xfrm>
              <a:off x="1248" y="2400"/>
              <a:ext cx="816" cy="548"/>
              <a:chOff x="3456" y="2064"/>
              <a:chExt cx="816" cy="548"/>
            </a:xfrm>
          </p:grpSpPr>
          <p:grpSp>
            <p:nvGrpSpPr>
              <p:cNvPr id="24608" name="Group 8">
                <a:extLst>
                  <a:ext uri="{FF2B5EF4-FFF2-40B4-BE49-F238E27FC236}">
                    <a16:creationId xmlns:a16="http://schemas.microsoft.com/office/drawing/2014/main" id="{41032EB8-017B-4F87-B4C8-8EB382EE7507}"/>
                  </a:ext>
                </a:extLst>
              </p:cNvPr>
              <p:cNvGrpSpPr>
                <a:grpSpLocks/>
              </p:cNvGrpSpPr>
              <p:nvPr/>
            </p:nvGrpSpPr>
            <p:grpSpPr bwMode="auto">
              <a:xfrm>
                <a:off x="3456" y="2064"/>
                <a:ext cx="336" cy="548"/>
                <a:chOff x="3456" y="2064"/>
                <a:chExt cx="336" cy="548"/>
              </a:xfrm>
            </p:grpSpPr>
            <p:sp>
              <p:nvSpPr>
                <p:cNvPr id="24610" name="Text Box 9">
                  <a:extLst>
                    <a:ext uri="{FF2B5EF4-FFF2-40B4-BE49-F238E27FC236}">
                      <a16:creationId xmlns:a16="http://schemas.microsoft.com/office/drawing/2014/main" id="{02099B03-E413-4D67-970E-6BC8E699C94A}"/>
                    </a:ext>
                  </a:extLst>
                </p:cNvPr>
                <p:cNvSpPr txBox="1">
                  <a:spLocks noChangeArrowheads="1"/>
                </p:cNvSpPr>
                <p:nvPr/>
              </p:nvSpPr>
              <p:spPr bwMode="auto">
                <a:xfrm>
                  <a:off x="3456"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24611" name="Text Box 10">
                  <a:extLst>
                    <a:ext uri="{FF2B5EF4-FFF2-40B4-BE49-F238E27FC236}">
                      <a16:creationId xmlns:a16="http://schemas.microsoft.com/office/drawing/2014/main" id="{2AE62596-EE69-4D1D-8837-B8CFD5C9D304}"/>
                    </a:ext>
                  </a:extLst>
                </p:cNvPr>
                <p:cNvSpPr txBox="1">
                  <a:spLocks noChangeArrowheads="1"/>
                </p:cNvSpPr>
                <p:nvPr/>
              </p:nvSpPr>
              <p:spPr bwMode="auto">
                <a:xfrm>
                  <a:off x="3456" y="240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i=1</a:t>
                  </a:r>
                </a:p>
              </p:txBody>
            </p:sp>
            <p:sp>
              <p:nvSpPr>
                <p:cNvPr id="24612" name="Text Box 11">
                  <a:extLst>
                    <a:ext uri="{FF2B5EF4-FFF2-40B4-BE49-F238E27FC236}">
                      <a16:creationId xmlns:a16="http://schemas.microsoft.com/office/drawing/2014/main" id="{653B02A3-B08D-4658-ADF8-C48622A535BE}"/>
                    </a:ext>
                  </a:extLst>
                </p:cNvPr>
                <p:cNvSpPr txBox="1">
                  <a:spLocks noChangeArrowheads="1"/>
                </p:cNvSpPr>
                <p:nvPr/>
              </p:nvSpPr>
              <p:spPr bwMode="auto">
                <a:xfrm>
                  <a:off x="3504" y="206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24609" name="Text Box 12">
                <a:extLst>
                  <a:ext uri="{FF2B5EF4-FFF2-40B4-BE49-F238E27FC236}">
                    <a16:creationId xmlns:a16="http://schemas.microsoft.com/office/drawing/2014/main" id="{840A68AD-76C0-4750-810C-42C159932744}"/>
                  </a:ext>
                </a:extLst>
              </p:cNvPr>
              <p:cNvSpPr txBox="1">
                <a:spLocks noChangeArrowheads="1"/>
              </p:cNvSpPr>
              <p:nvPr/>
            </p:nvSpPr>
            <p:spPr bwMode="auto">
              <a:xfrm>
                <a:off x="3648" y="211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P</a:t>
                </a:r>
                <a:r>
                  <a:rPr lang="en-US" altLang="zh-CN" sz="2800" b="1" baseline="-25000"/>
                  <a:t>i</a:t>
                </a:r>
                <a:r>
                  <a:rPr lang="en-US" altLang="zh-CN" sz="2800" b="1"/>
                  <a:t>C</a:t>
                </a:r>
                <a:r>
                  <a:rPr lang="en-US" altLang="zh-CN" sz="2800" b="1" baseline="-25000"/>
                  <a:t>i</a:t>
                </a:r>
              </a:p>
            </p:txBody>
          </p:sp>
        </p:grpSp>
        <p:sp>
          <p:nvSpPr>
            <p:cNvPr id="24583" name="Text Box 13">
              <a:extLst>
                <a:ext uri="{FF2B5EF4-FFF2-40B4-BE49-F238E27FC236}">
                  <a16:creationId xmlns:a16="http://schemas.microsoft.com/office/drawing/2014/main" id="{6BE7B1A1-69D4-419A-AF9B-1B6B3CC13873}"/>
                </a:ext>
              </a:extLst>
            </p:cNvPr>
            <p:cNvSpPr txBox="1">
              <a:spLocks noChangeArrowheads="1"/>
            </p:cNvSpPr>
            <p:nvPr/>
          </p:nvSpPr>
          <p:spPr bwMode="auto">
            <a:xfrm>
              <a:off x="1872" y="244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p>
          </p:txBody>
        </p:sp>
        <p:grpSp>
          <p:nvGrpSpPr>
            <p:cNvPr id="24584" name="Group 23">
              <a:extLst>
                <a:ext uri="{FF2B5EF4-FFF2-40B4-BE49-F238E27FC236}">
                  <a16:creationId xmlns:a16="http://schemas.microsoft.com/office/drawing/2014/main" id="{27E3EF4A-B996-482A-A482-8D38F7F7E8B9}"/>
                </a:ext>
              </a:extLst>
            </p:cNvPr>
            <p:cNvGrpSpPr>
              <a:grpSpLocks/>
            </p:cNvGrpSpPr>
            <p:nvPr/>
          </p:nvGrpSpPr>
          <p:grpSpPr bwMode="auto">
            <a:xfrm>
              <a:off x="2160" y="2352"/>
              <a:ext cx="912" cy="548"/>
              <a:chOff x="2160" y="2352"/>
              <a:chExt cx="912" cy="548"/>
            </a:xfrm>
          </p:grpSpPr>
          <p:sp>
            <p:nvSpPr>
              <p:cNvPr id="24599" name="Line 14">
                <a:extLst>
                  <a:ext uri="{FF2B5EF4-FFF2-40B4-BE49-F238E27FC236}">
                    <a16:creationId xmlns:a16="http://schemas.microsoft.com/office/drawing/2014/main" id="{70235FDE-2CD4-4233-853A-128101F7EAC8}"/>
                  </a:ext>
                </a:extLst>
              </p:cNvPr>
              <p:cNvSpPr>
                <a:spLocks noChangeShapeType="1"/>
              </p:cNvSpPr>
              <p:nvPr/>
            </p:nvSpPr>
            <p:spPr bwMode="auto">
              <a:xfrm>
                <a:off x="2160" y="264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0" name="Text Box 15">
                <a:extLst>
                  <a:ext uri="{FF2B5EF4-FFF2-40B4-BE49-F238E27FC236}">
                    <a16:creationId xmlns:a16="http://schemas.microsoft.com/office/drawing/2014/main" id="{BDD53E46-A525-4B03-903A-1A520BEF02A0}"/>
                  </a:ext>
                </a:extLst>
              </p:cNvPr>
              <p:cNvSpPr txBox="1">
                <a:spLocks noChangeArrowheads="1"/>
              </p:cNvSpPr>
              <p:nvPr/>
            </p:nvSpPr>
            <p:spPr bwMode="auto">
              <a:xfrm>
                <a:off x="2160"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a:t>
                </a:r>
              </a:p>
            </p:txBody>
          </p:sp>
          <p:sp>
            <p:nvSpPr>
              <p:cNvPr id="24601" name="Text Box 16">
                <a:extLst>
                  <a:ext uri="{FF2B5EF4-FFF2-40B4-BE49-F238E27FC236}">
                    <a16:creationId xmlns:a16="http://schemas.microsoft.com/office/drawing/2014/main" id="{9A44367A-EA8C-4410-B0A5-D7DB0A88DA41}"/>
                  </a:ext>
                </a:extLst>
              </p:cNvPr>
              <p:cNvSpPr txBox="1">
                <a:spLocks noChangeArrowheads="1"/>
              </p:cNvSpPr>
              <p:nvPr/>
            </p:nvSpPr>
            <p:spPr bwMode="auto">
              <a:xfrm>
                <a:off x="2160" y="240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grpSp>
            <p:nvGrpSpPr>
              <p:cNvPr id="24602" name="Group 17">
                <a:extLst>
                  <a:ext uri="{FF2B5EF4-FFF2-40B4-BE49-F238E27FC236}">
                    <a16:creationId xmlns:a16="http://schemas.microsoft.com/office/drawing/2014/main" id="{26186802-288F-4020-8AC6-E5EEF9D445D6}"/>
                  </a:ext>
                </a:extLst>
              </p:cNvPr>
              <p:cNvGrpSpPr>
                <a:grpSpLocks/>
              </p:cNvGrpSpPr>
              <p:nvPr/>
            </p:nvGrpSpPr>
            <p:grpSpPr bwMode="auto">
              <a:xfrm>
                <a:off x="2352" y="2352"/>
                <a:ext cx="720" cy="548"/>
                <a:chOff x="3456" y="2064"/>
                <a:chExt cx="816" cy="548"/>
              </a:xfrm>
            </p:grpSpPr>
            <p:grpSp>
              <p:nvGrpSpPr>
                <p:cNvPr id="24603" name="Group 18">
                  <a:extLst>
                    <a:ext uri="{FF2B5EF4-FFF2-40B4-BE49-F238E27FC236}">
                      <a16:creationId xmlns:a16="http://schemas.microsoft.com/office/drawing/2014/main" id="{04A08CB3-D7CE-45D4-948A-43D41846BBBF}"/>
                    </a:ext>
                  </a:extLst>
                </p:cNvPr>
                <p:cNvGrpSpPr>
                  <a:grpSpLocks/>
                </p:cNvGrpSpPr>
                <p:nvPr/>
              </p:nvGrpSpPr>
              <p:grpSpPr bwMode="auto">
                <a:xfrm>
                  <a:off x="3456" y="2064"/>
                  <a:ext cx="336" cy="548"/>
                  <a:chOff x="3456" y="2064"/>
                  <a:chExt cx="336" cy="548"/>
                </a:xfrm>
              </p:grpSpPr>
              <p:sp>
                <p:nvSpPr>
                  <p:cNvPr id="24605" name="Text Box 19">
                    <a:extLst>
                      <a:ext uri="{FF2B5EF4-FFF2-40B4-BE49-F238E27FC236}">
                        <a16:creationId xmlns:a16="http://schemas.microsoft.com/office/drawing/2014/main" id="{FACED38B-D784-4676-B8CE-F689ABE3A8C0}"/>
                      </a:ext>
                    </a:extLst>
                  </p:cNvPr>
                  <p:cNvSpPr txBox="1">
                    <a:spLocks noChangeArrowheads="1"/>
                  </p:cNvSpPr>
                  <p:nvPr/>
                </p:nvSpPr>
                <p:spPr bwMode="auto">
                  <a:xfrm>
                    <a:off x="3456"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24606" name="Text Box 20">
                    <a:extLst>
                      <a:ext uri="{FF2B5EF4-FFF2-40B4-BE49-F238E27FC236}">
                        <a16:creationId xmlns:a16="http://schemas.microsoft.com/office/drawing/2014/main" id="{FFC44615-E726-4A0A-9380-A2F05EBF6520}"/>
                      </a:ext>
                    </a:extLst>
                  </p:cNvPr>
                  <p:cNvSpPr txBox="1">
                    <a:spLocks noChangeArrowheads="1"/>
                  </p:cNvSpPr>
                  <p:nvPr/>
                </p:nvSpPr>
                <p:spPr bwMode="auto">
                  <a:xfrm>
                    <a:off x="3456" y="2400"/>
                    <a:ext cx="3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i=1</a:t>
                    </a:r>
                  </a:p>
                </p:txBody>
              </p:sp>
              <p:sp>
                <p:nvSpPr>
                  <p:cNvPr id="24607" name="Text Box 21">
                    <a:extLst>
                      <a:ext uri="{FF2B5EF4-FFF2-40B4-BE49-F238E27FC236}">
                        <a16:creationId xmlns:a16="http://schemas.microsoft.com/office/drawing/2014/main" id="{270DC481-02AF-409E-8AA0-C7B5CEFDD755}"/>
                      </a:ext>
                    </a:extLst>
                  </p:cNvPr>
                  <p:cNvSpPr txBox="1">
                    <a:spLocks noChangeArrowheads="1"/>
                  </p:cNvSpPr>
                  <p:nvPr/>
                </p:nvSpPr>
                <p:spPr bwMode="auto">
                  <a:xfrm>
                    <a:off x="3504" y="206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24604" name="Text Box 22">
                  <a:extLst>
                    <a:ext uri="{FF2B5EF4-FFF2-40B4-BE49-F238E27FC236}">
                      <a16:creationId xmlns:a16="http://schemas.microsoft.com/office/drawing/2014/main" id="{AA80FAB2-6EA6-4A6B-97CB-F2B1EC6DA472}"/>
                    </a:ext>
                  </a:extLst>
                </p:cNvPr>
                <p:cNvSpPr txBox="1">
                  <a:spLocks noChangeArrowheads="1"/>
                </p:cNvSpPr>
                <p:nvPr/>
              </p:nvSpPr>
              <p:spPr bwMode="auto">
                <a:xfrm>
                  <a:off x="3648" y="211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C</a:t>
                  </a:r>
                  <a:r>
                    <a:rPr lang="en-US" altLang="zh-CN" sz="2800" b="1" baseline="-25000"/>
                    <a:t>i</a:t>
                  </a:r>
                </a:p>
              </p:txBody>
            </p:sp>
          </p:grpSp>
        </p:grpSp>
        <p:sp>
          <p:nvSpPr>
            <p:cNvPr id="24585" name="Text Box 24">
              <a:extLst>
                <a:ext uri="{FF2B5EF4-FFF2-40B4-BE49-F238E27FC236}">
                  <a16:creationId xmlns:a16="http://schemas.microsoft.com/office/drawing/2014/main" id="{1CC3F5DF-1D7F-41B3-B8F2-50340C668D67}"/>
                </a:ext>
              </a:extLst>
            </p:cNvPr>
            <p:cNvSpPr txBox="1">
              <a:spLocks noChangeArrowheads="1"/>
            </p:cNvSpPr>
            <p:nvPr/>
          </p:nvSpPr>
          <p:spPr bwMode="auto">
            <a:xfrm>
              <a:off x="2784" y="244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p>
          </p:txBody>
        </p:sp>
        <p:grpSp>
          <p:nvGrpSpPr>
            <p:cNvPr id="24586" name="Group 35">
              <a:extLst>
                <a:ext uri="{FF2B5EF4-FFF2-40B4-BE49-F238E27FC236}">
                  <a16:creationId xmlns:a16="http://schemas.microsoft.com/office/drawing/2014/main" id="{4EBEEFE2-835F-4C59-BB27-36168DCD3FA4}"/>
                </a:ext>
              </a:extLst>
            </p:cNvPr>
            <p:cNvGrpSpPr>
              <a:grpSpLocks/>
            </p:cNvGrpSpPr>
            <p:nvPr/>
          </p:nvGrpSpPr>
          <p:grpSpPr bwMode="auto">
            <a:xfrm>
              <a:off x="3072" y="2352"/>
              <a:ext cx="1296" cy="548"/>
              <a:chOff x="3168" y="2304"/>
              <a:chExt cx="1296" cy="548"/>
            </a:xfrm>
          </p:grpSpPr>
          <p:sp>
            <p:nvSpPr>
              <p:cNvPr id="24591" name="Line 26">
                <a:extLst>
                  <a:ext uri="{FF2B5EF4-FFF2-40B4-BE49-F238E27FC236}">
                    <a16:creationId xmlns:a16="http://schemas.microsoft.com/office/drawing/2014/main" id="{EDAA94E8-C5C8-4F39-A177-ED7C70FD88FA}"/>
                  </a:ext>
                </a:extLst>
              </p:cNvPr>
              <p:cNvSpPr>
                <a:spLocks noChangeShapeType="1"/>
              </p:cNvSpPr>
              <p:nvPr/>
            </p:nvSpPr>
            <p:spPr bwMode="auto">
              <a:xfrm>
                <a:off x="3168" y="2592"/>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2" name="Text Box 27">
                <a:extLst>
                  <a:ext uri="{FF2B5EF4-FFF2-40B4-BE49-F238E27FC236}">
                    <a16:creationId xmlns:a16="http://schemas.microsoft.com/office/drawing/2014/main" id="{62B80C7E-5D14-4D41-A762-264F8D20353A}"/>
                  </a:ext>
                </a:extLst>
              </p:cNvPr>
              <p:cNvSpPr txBox="1">
                <a:spLocks noChangeArrowheads="1"/>
              </p:cNvSpPr>
              <p:nvPr/>
            </p:nvSpPr>
            <p:spPr bwMode="auto">
              <a:xfrm>
                <a:off x="3168"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a:t>
                </a:r>
              </a:p>
            </p:txBody>
          </p:sp>
          <p:sp>
            <p:nvSpPr>
              <p:cNvPr id="24593" name="Text Box 28">
                <a:extLst>
                  <a:ext uri="{FF2B5EF4-FFF2-40B4-BE49-F238E27FC236}">
                    <a16:creationId xmlns:a16="http://schemas.microsoft.com/office/drawing/2014/main" id="{FF554920-FD11-4F75-8C8A-DDB5F61DBA75}"/>
                  </a:ext>
                </a:extLst>
              </p:cNvPr>
              <p:cNvSpPr txBox="1">
                <a:spLocks noChangeArrowheads="1"/>
              </p:cNvSpPr>
              <p:nvPr/>
            </p:nvSpPr>
            <p:spPr bwMode="auto">
              <a:xfrm>
                <a:off x="3168" y="235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grpSp>
            <p:nvGrpSpPr>
              <p:cNvPr id="24594" name="Group 30">
                <a:extLst>
                  <a:ext uri="{FF2B5EF4-FFF2-40B4-BE49-F238E27FC236}">
                    <a16:creationId xmlns:a16="http://schemas.microsoft.com/office/drawing/2014/main" id="{BEEC1417-1C74-4665-9F06-65EAFDCD3A86}"/>
                  </a:ext>
                </a:extLst>
              </p:cNvPr>
              <p:cNvGrpSpPr>
                <a:grpSpLocks/>
              </p:cNvGrpSpPr>
              <p:nvPr/>
            </p:nvGrpSpPr>
            <p:grpSpPr bwMode="auto">
              <a:xfrm>
                <a:off x="3360" y="2304"/>
                <a:ext cx="296" cy="548"/>
                <a:chOff x="3456" y="2064"/>
                <a:chExt cx="336" cy="548"/>
              </a:xfrm>
            </p:grpSpPr>
            <p:sp>
              <p:nvSpPr>
                <p:cNvPr id="24596" name="Text Box 31">
                  <a:extLst>
                    <a:ext uri="{FF2B5EF4-FFF2-40B4-BE49-F238E27FC236}">
                      <a16:creationId xmlns:a16="http://schemas.microsoft.com/office/drawing/2014/main" id="{682C0AA5-DC46-4D79-8EBA-9977D8709D1D}"/>
                    </a:ext>
                  </a:extLst>
                </p:cNvPr>
                <p:cNvSpPr txBox="1">
                  <a:spLocks noChangeArrowheads="1"/>
                </p:cNvSpPr>
                <p:nvPr/>
              </p:nvSpPr>
              <p:spPr bwMode="auto">
                <a:xfrm>
                  <a:off x="3456"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24597" name="Text Box 32">
                  <a:extLst>
                    <a:ext uri="{FF2B5EF4-FFF2-40B4-BE49-F238E27FC236}">
                      <a16:creationId xmlns:a16="http://schemas.microsoft.com/office/drawing/2014/main" id="{8B379A8F-2ACF-4C8A-9F4A-D5CA3215A394}"/>
                    </a:ext>
                  </a:extLst>
                </p:cNvPr>
                <p:cNvSpPr txBox="1">
                  <a:spLocks noChangeArrowheads="1"/>
                </p:cNvSpPr>
                <p:nvPr/>
              </p:nvSpPr>
              <p:spPr bwMode="auto">
                <a:xfrm>
                  <a:off x="3456" y="2400"/>
                  <a:ext cx="3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i=1</a:t>
                  </a:r>
                </a:p>
              </p:txBody>
            </p:sp>
            <p:sp>
              <p:nvSpPr>
                <p:cNvPr id="24598" name="Text Box 33">
                  <a:extLst>
                    <a:ext uri="{FF2B5EF4-FFF2-40B4-BE49-F238E27FC236}">
                      <a16:creationId xmlns:a16="http://schemas.microsoft.com/office/drawing/2014/main" id="{EC0C471B-BDF7-408B-ADAE-65A5B4249AA4}"/>
                    </a:ext>
                  </a:extLst>
                </p:cNvPr>
                <p:cNvSpPr txBox="1">
                  <a:spLocks noChangeArrowheads="1"/>
                </p:cNvSpPr>
                <p:nvPr/>
              </p:nvSpPr>
              <p:spPr bwMode="auto">
                <a:xfrm>
                  <a:off x="3504" y="206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24595" name="Text Box 34">
                <a:extLst>
                  <a:ext uri="{FF2B5EF4-FFF2-40B4-BE49-F238E27FC236}">
                    <a16:creationId xmlns:a16="http://schemas.microsoft.com/office/drawing/2014/main" id="{F806826A-06CE-4E5F-93AC-CF3928135415}"/>
                  </a:ext>
                </a:extLst>
              </p:cNvPr>
              <p:cNvSpPr txBox="1">
                <a:spLocks noChangeArrowheads="1"/>
              </p:cNvSpPr>
              <p:nvPr/>
            </p:nvSpPr>
            <p:spPr bwMode="auto">
              <a:xfrm>
                <a:off x="3552" y="2400"/>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(n-i+1)=</a:t>
                </a:r>
                <a:endParaRPr lang="en-US" altLang="zh-CN" sz="2800" b="1" baseline="-25000"/>
              </a:p>
            </p:txBody>
          </p:sp>
        </p:grpSp>
        <p:sp>
          <p:nvSpPr>
            <p:cNvPr id="24587" name="Line 37">
              <a:extLst>
                <a:ext uri="{FF2B5EF4-FFF2-40B4-BE49-F238E27FC236}">
                  <a16:creationId xmlns:a16="http://schemas.microsoft.com/office/drawing/2014/main" id="{46DB7CE7-5E9D-4C5E-B817-1A2FA19040C8}"/>
                </a:ext>
              </a:extLst>
            </p:cNvPr>
            <p:cNvSpPr>
              <a:spLocks noChangeShapeType="1"/>
            </p:cNvSpPr>
            <p:nvPr/>
          </p:nvSpPr>
          <p:spPr bwMode="auto">
            <a:xfrm>
              <a:off x="4320" y="264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8" name="Text Box 38">
              <a:extLst>
                <a:ext uri="{FF2B5EF4-FFF2-40B4-BE49-F238E27FC236}">
                  <a16:creationId xmlns:a16="http://schemas.microsoft.com/office/drawing/2014/main" id="{66ED1AC9-CD28-4645-87AC-D0CBF74EC7C7}"/>
                </a:ext>
              </a:extLst>
            </p:cNvPr>
            <p:cNvSpPr txBox="1">
              <a:spLocks noChangeArrowheads="1"/>
            </p:cNvSpPr>
            <p:nvPr/>
          </p:nvSpPr>
          <p:spPr bwMode="auto">
            <a:xfrm>
              <a:off x="4320"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2</a:t>
              </a:r>
            </a:p>
          </p:txBody>
        </p:sp>
        <p:sp>
          <p:nvSpPr>
            <p:cNvPr id="24589" name="Text Box 39">
              <a:extLst>
                <a:ext uri="{FF2B5EF4-FFF2-40B4-BE49-F238E27FC236}">
                  <a16:creationId xmlns:a16="http://schemas.microsoft.com/office/drawing/2014/main" id="{DB75DCDB-C83D-44BB-8AF4-67C5F8750E9D}"/>
                </a:ext>
              </a:extLst>
            </p:cNvPr>
            <p:cNvSpPr txBox="1">
              <a:spLocks noChangeArrowheads="1"/>
            </p:cNvSpPr>
            <p:nvPr/>
          </p:nvSpPr>
          <p:spPr bwMode="auto">
            <a:xfrm>
              <a:off x="4320" y="240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sp>
          <p:nvSpPr>
            <p:cNvPr id="24590" name="Text Box 46">
              <a:extLst>
                <a:ext uri="{FF2B5EF4-FFF2-40B4-BE49-F238E27FC236}">
                  <a16:creationId xmlns:a16="http://schemas.microsoft.com/office/drawing/2014/main" id="{6277A1F3-112C-4593-B6F2-1EC3944E9B9B}"/>
                </a:ext>
              </a:extLst>
            </p:cNvPr>
            <p:cNvSpPr txBox="1">
              <a:spLocks noChangeArrowheads="1"/>
            </p:cNvSpPr>
            <p:nvPr/>
          </p:nvSpPr>
          <p:spPr bwMode="auto">
            <a:xfrm>
              <a:off x="4560" y="244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(n+1)</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85DE5F47-E576-4F2A-B4DB-80F105F7BFA5}"/>
              </a:ext>
            </a:extLst>
          </p:cNvPr>
          <p:cNvSpPr txBox="1">
            <a:spLocks noChangeArrowheads="1"/>
          </p:cNvSpPr>
          <p:nvPr/>
        </p:nvSpPr>
        <p:spPr bwMode="auto">
          <a:xfrm>
            <a:off x="2133600" y="9906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Wingdings" panose="05000000000000000000" pitchFamily="2" charset="2"/>
              </a:rPr>
              <a:t>l</a:t>
            </a:r>
            <a:r>
              <a:rPr lang="zh-CN" altLang="en-US" sz="2800" b="1">
                <a:latin typeface="宋体" panose="02010600030101010101" pitchFamily="2" charset="-122"/>
              </a:rPr>
              <a:t>线性探测再散列</a:t>
            </a:r>
            <a:r>
              <a:rPr lang="en-US" altLang="zh-CN" sz="2800" b="1">
                <a:latin typeface="宋体" panose="02010600030101010101" pitchFamily="2" charset="-122"/>
              </a:rPr>
              <a:t>, d</a:t>
            </a:r>
            <a:r>
              <a:rPr lang="en-US" altLang="zh-CN" sz="2800" b="1" baseline="-30000">
                <a:latin typeface="宋体" panose="02010600030101010101" pitchFamily="2" charset="-122"/>
              </a:rPr>
              <a:t>i</a:t>
            </a:r>
            <a:r>
              <a:rPr lang="en-US" altLang="zh-CN" sz="2800" b="1">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a:t>
            </a:r>
            <a:r>
              <a:rPr lang="en-US" altLang="zh-CN" sz="2800" b="1">
                <a:latin typeface="宋体" panose="02010600030101010101" pitchFamily="2" charset="-122"/>
              </a:rPr>
              <a:t>3</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a:t>
            </a:r>
            <a:r>
              <a:rPr lang="en-US" altLang="zh-CN" sz="2800" b="1">
                <a:latin typeface="宋体" panose="02010600030101010101" pitchFamily="2" charset="-122"/>
              </a:rPr>
              <a:t>m-1</a:t>
            </a:r>
            <a:r>
              <a:rPr lang="zh-CN" altLang="en-US" sz="2800" b="1">
                <a:latin typeface="宋体" panose="02010600030101010101" pitchFamily="2" charset="-122"/>
              </a:rPr>
              <a:t>，其特点是：冲突发生时，顺序查看表中下一单元，直到找出一个空单元或查遍全表。 </a:t>
            </a:r>
            <a:r>
              <a:rPr lang="zh-CN" altLang="en-US" sz="2800" b="1"/>
              <a:t> </a:t>
            </a:r>
          </a:p>
        </p:txBody>
      </p:sp>
      <p:sp>
        <p:nvSpPr>
          <p:cNvPr id="116739" name="Text Box 4">
            <a:extLst>
              <a:ext uri="{FF2B5EF4-FFF2-40B4-BE49-F238E27FC236}">
                <a16:creationId xmlns:a16="http://schemas.microsoft.com/office/drawing/2014/main" id="{8CF2B751-ACAB-4313-8B8E-7DE2CDC2D7BF}"/>
              </a:ext>
            </a:extLst>
          </p:cNvPr>
          <p:cNvSpPr txBox="1">
            <a:spLocks noChangeArrowheads="1"/>
          </p:cNvSpPr>
          <p:nvPr/>
        </p:nvSpPr>
        <p:spPr bwMode="auto">
          <a:xfrm>
            <a:off x="2133600" y="2286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Wingdings" panose="05000000000000000000" pitchFamily="2" charset="2"/>
              </a:rPr>
              <a:t>l</a:t>
            </a:r>
            <a:r>
              <a:rPr lang="zh-CN" altLang="en-US" sz="2800" b="1"/>
              <a:t>二次探测再散列，</a:t>
            </a:r>
            <a:r>
              <a:rPr lang="en-US" altLang="zh-CN" sz="2800" b="1"/>
              <a:t>d</a:t>
            </a:r>
            <a:r>
              <a:rPr lang="en-US" altLang="zh-CN" sz="2800" b="1" baseline="-30000"/>
              <a:t>i</a:t>
            </a:r>
            <a:r>
              <a:rPr lang="en-US" altLang="zh-CN" sz="2800" b="1"/>
              <a:t>=1</a:t>
            </a:r>
            <a:r>
              <a:rPr lang="en-US" altLang="zh-CN" sz="2800" b="1" baseline="30000"/>
              <a:t>2</a:t>
            </a:r>
            <a:r>
              <a:rPr lang="en-US" altLang="zh-CN" sz="2800" b="1">
                <a:latin typeface="宋体" panose="02010600030101010101" pitchFamily="2" charset="-122"/>
              </a:rPr>
              <a:t>,</a:t>
            </a:r>
            <a:r>
              <a:rPr lang="en-US" altLang="zh-CN" sz="2800" b="1"/>
              <a:t>-1</a:t>
            </a:r>
            <a:r>
              <a:rPr lang="en-US" altLang="zh-CN" sz="2800" b="1" baseline="30000"/>
              <a:t>2</a:t>
            </a:r>
            <a:r>
              <a:rPr lang="en-US" altLang="zh-CN" sz="2800" b="1">
                <a:latin typeface="宋体" panose="02010600030101010101" pitchFamily="2" charset="-122"/>
              </a:rPr>
              <a:t>,</a:t>
            </a:r>
            <a:r>
              <a:rPr lang="en-US" altLang="zh-CN" sz="2800" b="1"/>
              <a:t>2</a:t>
            </a:r>
            <a:r>
              <a:rPr lang="en-US" altLang="zh-CN" sz="2800" b="1" baseline="30000"/>
              <a:t>2</a:t>
            </a:r>
            <a:r>
              <a:rPr lang="en-US" altLang="zh-CN" sz="2800" b="1">
                <a:latin typeface="宋体" panose="02010600030101010101" pitchFamily="2" charset="-122"/>
              </a:rPr>
              <a:t>,</a:t>
            </a:r>
            <a:r>
              <a:rPr lang="en-US" altLang="zh-CN" sz="2800" b="1"/>
              <a:t>-2</a:t>
            </a:r>
            <a:r>
              <a:rPr lang="en-US" altLang="zh-CN" sz="2800" b="1" baseline="30000"/>
              <a:t>2</a:t>
            </a:r>
            <a:r>
              <a:rPr lang="en-US" altLang="zh-CN" sz="2800" b="1">
                <a:latin typeface="宋体" panose="02010600030101010101" pitchFamily="2" charset="-122"/>
              </a:rPr>
              <a:t>,</a:t>
            </a:r>
            <a:r>
              <a:rPr lang="en-US" altLang="zh-CN" sz="2800" b="1"/>
              <a:t>…</a:t>
            </a:r>
            <a:r>
              <a:rPr lang="en-US" altLang="zh-CN" sz="2800" b="1">
                <a:latin typeface="宋体" panose="02010600030101010101" pitchFamily="2" charset="-122"/>
              </a:rPr>
              <a:t>,</a:t>
            </a:r>
            <a:r>
              <a:rPr lang="en-US" altLang="zh-CN" sz="2800" b="1"/>
              <a:t>k</a:t>
            </a:r>
            <a:r>
              <a:rPr lang="en-US" altLang="zh-CN" sz="2800" b="1" baseline="30000"/>
              <a:t>2</a:t>
            </a:r>
            <a:r>
              <a:rPr lang="en-US" altLang="zh-CN" sz="2800" b="1">
                <a:latin typeface="宋体" panose="02010600030101010101" pitchFamily="2" charset="-122"/>
              </a:rPr>
              <a:t>,</a:t>
            </a:r>
            <a:r>
              <a:rPr lang="en-US" altLang="zh-CN" sz="2800" b="1"/>
              <a:t>-k</a:t>
            </a:r>
            <a:r>
              <a:rPr lang="en-US" altLang="zh-CN" sz="2800" b="1" baseline="30000"/>
              <a:t>2</a:t>
            </a:r>
            <a:r>
              <a:rPr lang="en-US" altLang="zh-CN" sz="2800" b="1"/>
              <a:t>    ( k&lt;=m/2 ) </a:t>
            </a:r>
            <a:r>
              <a:rPr lang="zh-CN" altLang="en-US" sz="2800" b="1"/>
              <a:t>，其</a:t>
            </a:r>
            <a:r>
              <a:rPr lang="zh-CN" altLang="en-US" sz="2800" b="1">
                <a:latin typeface="宋体" panose="02010600030101010101" pitchFamily="2" charset="-122"/>
              </a:rPr>
              <a:t>特点是：冲突发生时，在表的左右进行跳跃式探测，比较灵活。</a:t>
            </a:r>
            <a:r>
              <a:rPr lang="zh-CN" altLang="en-US" sz="2800" b="1"/>
              <a:t> </a:t>
            </a:r>
          </a:p>
        </p:txBody>
      </p:sp>
      <p:sp>
        <p:nvSpPr>
          <p:cNvPr id="116740" name="Text Box 6">
            <a:extLst>
              <a:ext uri="{FF2B5EF4-FFF2-40B4-BE49-F238E27FC236}">
                <a16:creationId xmlns:a16="http://schemas.microsoft.com/office/drawing/2014/main" id="{4E0EA405-5AF9-456D-A709-33952C5873F9}"/>
              </a:ext>
            </a:extLst>
          </p:cNvPr>
          <p:cNvSpPr txBox="1">
            <a:spLocks noChangeArrowheads="1"/>
          </p:cNvSpPr>
          <p:nvPr/>
        </p:nvSpPr>
        <p:spPr bwMode="auto">
          <a:xfrm>
            <a:off x="2133600" y="3810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Wingdings" panose="05000000000000000000" pitchFamily="2" charset="2"/>
              </a:rPr>
              <a:t>l</a:t>
            </a:r>
            <a:r>
              <a:rPr lang="zh-CN" altLang="en-US" sz="2800" b="1">
                <a:latin typeface="宋体" panose="02010600030101010101" pitchFamily="2" charset="-122"/>
              </a:rPr>
              <a:t>伪随机探测再散列</a:t>
            </a:r>
            <a:r>
              <a:rPr lang="en-US" altLang="zh-CN" sz="2800" b="1">
                <a:latin typeface="宋体" panose="02010600030101010101" pitchFamily="2" charset="-122"/>
              </a:rPr>
              <a:t>, d</a:t>
            </a:r>
            <a:r>
              <a:rPr lang="en-US" altLang="zh-CN" sz="2800" b="1" baseline="-30000">
                <a:latin typeface="宋体" panose="02010600030101010101" pitchFamily="2" charset="-122"/>
              </a:rPr>
              <a:t>i</a:t>
            </a:r>
            <a:r>
              <a:rPr lang="en-US" altLang="zh-CN" sz="2800" b="1">
                <a:latin typeface="宋体" panose="02010600030101010101" pitchFamily="2" charset="-122"/>
              </a:rPr>
              <a:t>=</a:t>
            </a:r>
            <a:r>
              <a:rPr lang="zh-CN" altLang="en-US" sz="2800" b="1">
                <a:latin typeface="宋体" panose="02010600030101010101" pitchFamily="2" charset="-122"/>
              </a:rPr>
              <a:t>伪随机数序列。具体实现时，应建立一个伪随机数发生器，</a:t>
            </a:r>
            <a:r>
              <a:rPr lang="en-US" altLang="zh-CN" sz="2800" b="1">
                <a:latin typeface="宋体" panose="02010600030101010101" pitchFamily="2" charset="-122"/>
              </a:rPr>
              <a:t>(</a:t>
            </a:r>
            <a:r>
              <a:rPr lang="zh-CN" altLang="en-US" sz="2800" b="1">
                <a:latin typeface="宋体" panose="02010600030101010101" pitchFamily="2" charset="-122"/>
              </a:rPr>
              <a:t>如</a:t>
            </a:r>
            <a:r>
              <a:rPr lang="en-US" altLang="zh-CN" sz="2800" b="1">
                <a:latin typeface="宋体" panose="02010600030101010101" pitchFamily="2" charset="-122"/>
              </a:rPr>
              <a:t>i=(i+p)% m</a:t>
            </a:r>
            <a:r>
              <a:rPr lang="zh-CN" altLang="en-US" sz="2800" b="1">
                <a:latin typeface="宋体" panose="02010600030101010101" pitchFamily="2" charset="-122"/>
              </a:rPr>
              <a:t>），并给定一个随机数做起点。  </a:t>
            </a:r>
            <a:r>
              <a:rPr lang="zh-CN" altLang="en-US" sz="2800" b="1"/>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a:extLst>
              <a:ext uri="{FF2B5EF4-FFF2-40B4-BE49-F238E27FC236}">
                <a16:creationId xmlns:a16="http://schemas.microsoft.com/office/drawing/2014/main" id="{376038B1-08C5-4361-903E-DC8B9B4D244D}"/>
              </a:ext>
            </a:extLst>
          </p:cNvPr>
          <p:cNvSpPr>
            <a:spLocks noGrp="1"/>
          </p:cNvSpPr>
          <p:nvPr>
            <p:ph idx="1"/>
          </p:nvPr>
        </p:nvSpPr>
        <p:spPr>
          <a:xfrm>
            <a:off x="2135189" y="765175"/>
            <a:ext cx="8281987" cy="4114800"/>
          </a:xfrm>
        </p:spPr>
        <p:txBody>
          <a:bodyPr/>
          <a:lstStyle/>
          <a:p>
            <a:pPr marL="0" indent="0">
              <a:buNone/>
            </a:pPr>
            <a:r>
              <a:rPr lang="zh-CN" altLang="zh-CN" sz="2400" b="1"/>
              <a:t>例如，已知哈希表长度</a:t>
            </a:r>
            <a:r>
              <a:rPr lang="en-US" altLang="zh-CN" sz="2400" b="1"/>
              <a:t>m=12</a:t>
            </a:r>
            <a:r>
              <a:rPr lang="zh-CN" altLang="zh-CN" sz="2400" b="1"/>
              <a:t>，哈希函数为：</a:t>
            </a:r>
            <a:r>
              <a:rPr lang="en-US" altLang="zh-CN" sz="2400" b="1"/>
              <a:t>H</a:t>
            </a:r>
            <a:r>
              <a:rPr lang="zh-CN" altLang="zh-CN" sz="2400" b="1"/>
              <a:t>（</a:t>
            </a:r>
            <a:r>
              <a:rPr lang="en-US" altLang="zh-CN" sz="2400" b="1"/>
              <a:t>key</a:t>
            </a:r>
            <a:r>
              <a:rPr lang="zh-CN" altLang="zh-CN" sz="2400" b="1"/>
              <a:t>）</a:t>
            </a:r>
            <a:r>
              <a:rPr lang="en-US" altLang="zh-CN" sz="2400" b="1"/>
              <a:t>= key  %  11</a:t>
            </a:r>
            <a:r>
              <a:rPr lang="zh-CN" altLang="zh-CN" sz="2400" b="1"/>
              <a:t>。采用不同的解决冲突的方法，得到的哈希表不同。如图所示：</a:t>
            </a:r>
          </a:p>
          <a:p>
            <a:pPr marL="0" indent="0">
              <a:buNone/>
            </a:pPr>
            <a:endParaRPr lang="zh-CN" altLang="en-US" sz="2400" b="1"/>
          </a:p>
        </p:txBody>
      </p:sp>
      <p:pic>
        <p:nvPicPr>
          <p:cNvPr id="117763" name="Picture 2">
            <a:extLst>
              <a:ext uri="{FF2B5EF4-FFF2-40B4-BE49-F238E27FC236}">
                <a16:creationId xmlns:a16="http://schemas.microsoft.com/office/drawing/2014/main" id="{538BABBE-4BC4-42F7-9640-C1490CCB5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850" t="33315" r="10931" b="13503"/>
          <a:stretch>
            <a:fillRect/>
          </a:stretch>
        </p:blipFill>
        <p:spPr bwMode="auto">
          <a:xfrm>
            <a:off x="2424114" y="2060576"/>
            <a:ext cx="7704137" cy="468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4C885D66-3CCC-4BF8-BE4A-E8431270EC0D}"/>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277D33"/>
                </a:solidFill>
              </a:rPr>
              <a:t>2.</a:t>
            </a:r>
            <a:r>
              <a:rPr lang="zh-CN" altLang="en-US" sz="2800" b="1">
                <a:solidFill>
                  <a:srgbClr val="277D33"/>
                </a:solidFill>
              </a:rPr>
              <a:t>再哈希法</a:t>
            </a:r>
          </a:p>
        </p:txBody>
      </p:sp>
      <p:sp>
        <p:nvSpPr>
          <p:cNvPr id="118787" name="Text Box 3">
            <a:extLst>
              <a:ext uri="{FF2B5EF4-FFF2-40B4-BE49-F238E27FC236}">
                <a16:creationId xmlns:a16="http://schemas.microsoft.com/office/drawing/2014/main" id="{97BA1E55-1BDD-49C8-8ABA-C16F0331577A}"/>
              </a:ext>
            </a:extLst>
          </p:cNvPr>
          <p:cNvSpPr txBox="1">
            <a:spLocks noChangeArrowheads="1"/>
          </p:cNvSpPr>
          <p:nvPr/>
        </p:nvSpPr>
        <p:spPr bwMode="auto">
          <a:xfrm>
            <a:off x="2133600" y="1524000"/>
            <a:ext cx="8153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这种方法是同时构造多个不同的哈希函数：</a:t>
            </a:r>
          </a:p>
          <a:p>
            <a:pPr algn="just" eaLnBrk="1" hangingPunct="1">
              <a:spcBef>
                <a:spcPct val="50000"/>
              </a:spcBef>
              <a:buClrTx/>
              <a:buSzTx/>
              <a:buFontTx/>
              <a:buNone/>
            </a:pPr>
            <a:r>
              <a:rPr lang="zh-CN" altLang="en-US" sz="2800" b="1"/>
              <a:t>    </a:t>
            </a:r>
            <a:r>
              <a:rPr lang="en-US" altLang="zh-CN" sz="2800" b="1"/>
              <a:t>H</a:t>
            </a:r>
            <a:r>
              <a:rPr lang="en-US" altLang="zh-CN" sz="2800" b="1" baseline="-30000"/>
              <a:t>i</a:t>
            </a:r>
            <a:r>
              <a:rPr lang="en-US" altLang="zh-CN" sz="2800" b="1"/>
              <a:t>=RH</a:t>
            </a:r>
            <a:r>
              <a:rPr lang="en-US" altLang="zh-CN" sz="2800" b="1" baseline="-30000"/>
              <a:t>1</a:t>
            </a:r>
            <a:r>
              <a:rPr lang="zh-CN" altLang="en-US" sz="2800" b="1"/>
              <a:t>（</a:t>
            </a:r>
            <a:r>
              <a:rPr lang="en-US" altLang="zh-CN" sz="2800" b="1"/>
              <a:t>key</a:t>
            </a:r>
            <a:r>
              <a:rPr lang="zh-CN" altLang="en-US" sz="2800" b="1"/>
              <a:t>）  </a:t>
            </a:r>
            <a:r>
              <a:rPr lang="en-US" altLang="zh-CN" sz="2800" b="1"/>
              <a:t>i=1</a:t>
            </a:r>
            <a:r>
              <a:rPr lang="zh-CN" altLang="en-US" sz="2800" b="1"/>
              <a:t>，</a:t>
            </a:r>
            <a:r>
              <a:rPr lang="en-US" altLang="zh-CN" sz="2800" b="1"/>
              <a:t>2</a:t>
            </a:r>
            <a:r>
              <a:rPr lang="zh-CN" altLang="en-US" sz="2800" b="1"/>
              <a:t>，</a:t>
            </a:r>
            <a:r>
              <a:rPr lang="en-US" altLang="zh-CN" sz="2800" b="1"/>
              <a:t>…</a:t>
            </a:r>
            <a:r>
              <a:rPr lang="zh-CN" altLang="en-US" sz="2800" b="1"/>
              <a:t>，</a:t>
            </a:r>
            <a:r>
              <a:rPr lang="en-US" altLang="zh-CN" sz="2800" b="1"/>
              <a:t>k</a:t>
            </a:r>
          </a:p>
          <a:p>
            <a:pPr eaLnBrk="1" hangingPunct="1">
              <a:spcBef>
                <a:spcPct val="50000"/>
              </a:spcBef>
              <a:buClrTx/>
              <a:buSzTx/>
              <a:buFontTx/>
              <a:buNone/>
            </a:pPr>
            <a:r>
              <a:rPr lang="zh-CN" altLang="en-US" sz="2800" b="1">
                <a:latin typeface="宋体" panose="02010600030101010101" pitchFamily="2" charset="-122"/>
              </a:rPr>
              <a:t>当哈希地址</a:t>
            </a:r>
            <a:r>
              <a:rPr lang="en-US" altLang="zh-CN" sz="2800" b="1"/>
              <a:t>H</a:t>
            </a:r>
            <a:r>
              <a:rPr lang="en-US" altLang="zh-CN" sz="2800" b="1" baseline="-30000"/>
              <a:t>i</a:t>
            </a:r>
            <a:r>
              <a:rPr lang="en-US" altLang="zh-CN" sz="2800" b="1"/>
              <a:t>=RH</a:t>
            </a:r>
            <a:r>
              <a:rPr lang="en-US" altLang="zh-CN" sz="2800" b="1" baseline="-30000"/>
              <a:t>1</a:t>
            </a:r>
            <a:r>
              <a:rPr lang="zh-CN" altLang="en-US" sz="2800" b="1">
                <a:latin typeface="宋体" panose="02010600030101010101" pitchFamily="2" charset="-122"/>
              </a:rPr>
              <a:t>（</a:t>
            </a:r>
            <a:r>
              <a:rPr lang="en-US" altLang="zh-CN" sz="2800" b="1"/>
              <a:t>key</a:t>
            </a:r>
            <a:r>
              <a:rPr lang="zh-CN" altLang="en-US" sz="2800" b="1">
                <a:latin typeface="宋体" panose="02010600030101010101" pitchFamily="2" charset="-122"/>
              </a:rPr>
              <a:t>）发生冲突时，再计算</a:t>
            </a:r>
            <a:r>
              <a:rPr lang="en-US" altLang="zh-CN" sz="2800" b="1"/>
              <a:t>H</a:t>
            </a:r>
            <a:r>
              <a:rPr lang="en-US" altLang="zh-CN" sz="2800" b="1" baseline="-30000"/>
              <a:t>i</a:t>
            </a:r>
            <a:r>
              <a:rPr lang="en-US" altLang="zh-CN" sz="2800" b="1"/>
              <a:t>=RH</a:t>
            </a:r>
            <a:r>
              <a:rPr lang="en-US" altLang="zh-CN" sz="2800" b="1" baseline="-30000"/>
              <a:t>2</a:t>
            </a:r>
            <a:r>
              <a:rPr lang="zh-CN" altLang="en-US" sz="2800" b="1">
                <a:latin typeface="宋体" panose="02010600030101010101" pitchFamily="2" charset="-122"/>
              </a:rPr>
              <a:t>（</a:t>
            </a:r>
            <a:r>
              <a:rPr lang="en-US" altLang="zh-CN" sz="2800" b="1"/>
              <a:t>key</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，直到冲突不再产生。</a:t>
            </a:r>
            <a:r>
              <a:rPr lang="zh-CN" altLang="en-US" sz="2800" b="1"/>
              <a:t> </a:t>
            </a:r>
          </a:p>
        </p:txBody>
      </p:sp>
      <p:sp>
        <p:nvSpPr>
          <p:cNvPr id="118788" name="Text Box 4">
            <a:extLst>
              <a:ext uri="{FF2B5EF4-FFF2-40B4-BE49-F238E27FC236}">
                <a16:creationId xmlns:a16="http://schemas.microsoft.com/office/drawing/2014/main" id="{96918CE3-FDFE-4C51-9777-D805E82971D3}"/>
              </a:ext>
            </a:extLst>
          </p:cNvPr>
          <p:cNvSpPr txBox="1">
            <a:spLocks noChangeArrowheads="1"/>
          </p:cNvSpPr>
          <p:nvPr/>
        </p:nvSpPr>
        <p:spPr bwMode="auto">
          <a:xfrm>
            <a:off x="2133600" y="38862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277D33"/>
                </a:solidFill>
              </a:rPr>
              <a:t>3.</a:t>
            </a:r>
            <a:r>
              <a:rPr lang="zh-CN" altLang="en-US" sz="2800" b="1">
                <a:solidFill>
                  <a:srgbClr val="277D33"/>
                </a:solidFill>
              </a:rPr>
              <a:t>链地址法</a:t>
            </a:r>
          </a:p>
        </p:txBody>
      </p:sp>
      <p:sp>
        <p:nvSpPr>
          <p:cNvPr id="118789" name="Text Box 5">
            <a:extLst>
              <a:ext uri="{FF2B5EF4-FFF2-40B4-BE49-F238E27FC236}">
                <a16:creationId xmlns:a16="http://schemas.microsoft.com/office/drawing/2014/main" id="{0DF79AA4-DCA4-4517-87DD-0B33EAC68FB2}"/>
              </a:ext>
            </a:extLst>
          </p:cNvPr>
          <p:cNvSpPr txBox="1">
            <a:spLocks noChangeArrowheads="1"/>
          </p:cNvSpPr>
          <p:nvPr/>
        </p:nvSpPr>
        <p:spPr bwMode="auto">
          <a:xfrm>
            <a:off x="2057400" y="44196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基本思想：</a:t>
            </a:r>
            <a:r>
              <a:rPr lang="zh-CN" altLang="en-US" sz="2800" b="1">
                <a:latin typeface="宋体" panose="02010600030101010101" pitchFamily="2" charset="-122"/>
              </a:rPr>
              <a:t>将所有哈希地址为</a:t>
            </a:r>
            <a:r>
              <a:rPr lang="en-US" altLang="zh-CN" sz="2800" b="1"/>
              <a:t>i</a:t>
            </a:r>
            <a:r>
              <a:rPr lang="zh-CN" altLang="en-US" sz="2800" b="1">
                <a:latin typeface="宋体" panose="02010600030101010101" pitchFamily="2" charset="-122"/>
              </a:rPr>
              <a:t>的元素构成一个称为同义词链的单链表，并将单链表的头指针存在哈希表的第</a:t>
            </a:r>
            <a:r>
              <a:rPr lang="en-US" altLang="zh-CN" sz="2800" b="1"/>
              <a:t>i</a:t>
            </a:r>
            <a:r>
              <a:rPr lang="zh-CN" altLang="en-US" sz="2800" b="1">
                <a:latin typeface="宋体" panose="02010600030101010101" pitchFamily="2" charset="-122"/>
              </a:rPr>
              <a:t>个单元中，因而查找、插入和删除主要在同义词链中进行。</a:t>
            </a:r>
            <a:r>
              <a:rPr lang="zh-CN" altLang="en-US" sz="2800" b="1"/>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07C72AF9-CED5-48CF-A2BA-1930D3EE508F}"/>
              </a:ext>
            </a:extLst>
          </p:cNvPr>
          <p:cNvSpPr txBox="1">
            <a:spLocks noChangeArrowheads="1"/>
          </p:cNvSpPr>
          <p:nvPr/>
        </p:nvSpPr>
        <p:spPr bwMode="auto">
          <a:xfrm>
            <a:off x="2127250" y="820739"/>
            <a:ext cx="35306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例如：</a:t>
            </a:r>
            <a:r>
              <a:rPr lang="zh-CN" altLang="en-US" sz="2800" b="1">
                <a:latin typeface="宋体" panose="02010600030101010101" pitchFamily="2" charset="-122"/>
              </a:rPr>
              <a:t>一组关键字（</a:t>
            </a:r>
            <a:r>
              <a:rPr lang="en-US" altLang="zh-CN" sz="2800" b="1"/>
              <a:t>32</a:t>
            </a:r>
            <a:r>
              <a:rPr lang="zh-CN" altLang="en-US" sz="2800" b="1">
                <a:latin typeface="宋体" panose="02010600030101010101" pitchFamily="2" charset="-122"/>
              </a:rPr>
              <a:t>，</a:t>
            </a:r>
            <a:r>
              <a:rPr lang="en-US" altLang="zh-CN" sz="2800" b="1"/>
              <a:t>40</a:t>
            </a:r>
            <a:r>
              <a:rPr lang="zh-CN" altLang="en-US" sz="2800" b="1">
                <a:latin typeface="宋体" panose="02010600030101010101" pitchFamily="2" charset="-122"/>
              </a:rPr>
              <a:t>，</a:t>
            </a:r>
            <a:r>
              <a:rPr lang="en-US" altLang="zh-CN" sz="2800" b="1"/>
              <a:t>36</a:t>
            </a:r>
            <a:r>
              <a:rPr lang="zh-CN" altLang="en-US" sz="2800" b="1">
                <a:latin typeface="宋体" panose="02010600030101010101" pitchFamily="2" charset="-122"/>
              </a:rPr>
              <a:t>，</a:t>
            </a:r>
            <a:r>
              <a:rPr lang="en-US" altLang="zh-CN" sz="2800" b="1"/>
              <a:t>53</a:t>
            </a:r>
            <a:r>
              <a:rPr lang="zh-CN" altLang="en-US" sz="2800" b="1">
                <a:latin typeface="宋体" panose="02010600030101010101" pitchFamily="2" charset="-122"/>
              </a:rPr>
              <a:t>，</a:t>
            </a:r>
            <a:r>
              <a:rPr lang="en-US" altLang="zh-CN" sz="2800" b="1"/>
              <a:t>16</a:t>
            </a:r>
            <a:r>
              <a:rPr lang="zh-CN" altLang="en-US" sz="2800" b="1">
                <a:latin typeface="宋体" panose="02010600030101010101" pitchFamily="2" charset="-122"/>
              </a:rPr>
              <a:t>，</a:t>
            </a:r>
            <a:r>
              <a:rPr lang="en-US" altLang="zh-CN" sz="2800" b="1"/>
              <a:t>46</a:t>
            </a:r>
            <a:r>
              <a:rPr lang="zh-CN" altLang="en-US" sz="2800" b="1">
                <a:latin typeface="宋体" panose="02010600030101010101" pitchFamily="2" charset="-122"/>
              </a:rPr>
              <a:t>，</a:t>
            </a:r>
            <a:r>
              <a:rPr lang="en-US" altLang="zh-CN" sz="2800" b="1"/>
              <a:t>71</a:t>
            </a:r>
            <a:r>
              <a:rPr lang="zh-CN" altLang="en-US" sz="2800" b="1">
                <a:latin typeface="宋体" panose="02010600030101010101" pitchFamily="2" charset="-122"/>
              </a:rPr>
              <a:t>，</a:t>
            </a:r>
            <a:r>
              <a:rPr lang="en-US" altLang="zh-CN" sz="2800" b="1"/>
              <a:t>27</a:t>
            </a:r>
            <a:r>
              <a:rPr lang="zh-CN" altLang="en-US" sz="2800" b="1">
                <a:latin typeface="宋体" panose="02010600030101010101" pitchFamily="2" charset="-122"/>
              </a:rPr>
              <a:t>，</a:t>
            </a:r>
            <a:r>
              <a:rPr lang="en-US" altLang="zh-CN" sz="2800" b="1"/>
              <a:t>42</a:t>
            </a:r>
            <a:r>
              <a:rPr lang="zh-CN" altLang="en-US" sz="2800" b="1">
                <a:latin typeface="宋体" panose="02010600030101010101" pitchFamily="2" charset="-122"/>
              </a:rPr>
              <a:t>，</a:t>
            </a:r>
            <a:r>
              <a:rPr lang="en-US" altLang="zh-CN" sz="2800" b="1"/>
              <a:t>24</a:t>
            </a:r>
            <a:r>
              <a:rPr lang="zh-CN" altLang="en-US" sz="2800" b="1">
                <a:latin typeface="宋体" panose="02010600030101010101" pitchFamily="2" charset="-122"/>
              </a:rPr>
              <a:t>，</a:t>
            </a:r>
            <a:r>
              <a:rPr lang="en-US" altLang="zh-CN" sz="2800" b="1"/>
              <a:t>49</a:t>
            </a:r>
            <a:r>
              <a:rPr lang="zh-CN" altLang="en-US" sz="2800" b="1">
                <a:latin typeface="宋体" panose="02010600030101010101" pitchFamily="2" charset="-122"/>
              </a:rPr>
              <a:t>，</a:t>
            </a:r>
            <a:r>
              <a:rPr lang="en-US" altLang="zh-CN" sz="2800" b="1"/>
              <a:t>64</a:t>
            </a:r>
            <a:r>
              <a:rPr lang="zh-CN" altLang="en-US" sz="2800" b="1">
                <a:latin typeface="宋体" panose="02010600030101010101" pitchFamily="2" charset="-122"/>
              </a:rPr>
              <a:t>），哈希表长度为</a:t>
            </a:r>
            <a:r>
              <a:rPr lang="en-US" altLang="zh-CN" sz="2800" b="1"/>
              <a:t>13</a:t>
            </a:r>
            <a:r>
              <a:rPr lang="zh-CN" altLang="en-US" sz="2800" b="1">
                <a:latin typeface="宋体" panose="02010600030101010101" pitchFamily="2" charset="-122"/>
              </a:rPr>
              <a:t>，哈希函数为：</a:t>
            </a:r>
            <a:r>
              <a:rPr lang="en-US" altLang="zh-CN" sz="2800" b="1"/>
              <a:t>H</a:t>
            </a:r>
            <a:r>
              <a:rPr lang="zh-CN" altLang="en-US" sz="2800" b="1">
                <a:latin typeface="宋体" panose="02010600030101010101" pitchFamily="2" charset="-122"/>
              </a:rPr>
              <a:t>（</a:t>
            </a:r>
            <a:r>
              <a:rPr lang="en-US" altLang="zh-CN" sz="2800" b="1"/>
              <a:t>key</a:t>
            </a:r>
            <a:r>
              <a:rPr lang="zh-CN" altLang="en-US" sz="2800" b="1">
                <a:latin typeface="宋体" panose="02010600030101010101" pitchFamily="2" charset="-122"/>
              </a:rPr>
              <a:t>）</a:t>
            </a:r>
            <a:r>
              <a:rPr lang="en-US" altLang="zh-CN" sz="2800" b="1"/>
              <a:t>= key % 13</a:t>
            </a:r>
            <a:r>
              <a:rPr lang="zh-CN" altLang="en-US" sz="2800" b="1">
                <a:latin typeface="宋体" panose="02010600030101010101" pitchFamily="2" charset="-122"/>
              </a:rPr>
              <a:t>，则用链地址法处理冲突的结果如图所示。</a:t>
            </a:r>
            <a:r>
              <a:rPr lang="zh-CN" altLang="en-US" sz="2800" b="1"/>
              <a:t> </a:t>
            </a:r>
          </a:p>
        </p:txBody>
      </p:sp>
      <p:pic>
        <p:nvPicPr>
          <p:cNvPr id="119811" name="Picture 5">
            <a:extLst>
              <a:ext uri="{FF2B5EF4-FFF2-40B4-BE49-F238E27FC236}">
                <a16:creationId xmlns:a16="http://schemas.microsoft.com/office/drawing/2014/main" id="{A8AACBF7-F2D6-4714-88A8-0421ED0DA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000" t="17461" r="20074" b="21931"/>
          <a:stretch>
            <a:fillRect/>
          </a:stretch>
        </p:blipFill>
        <p:spPr bwMode="auto">
          <a:xfrm>
            <a:off x="5729289" y="1052514"/>
            <a:ext cx="474027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a:extLst>
              <a:ext uri="{FF2B5EF4-FFF2-40B4-BE49-F238E27FC236}">
                <a16:creationId xmlns:a16="http://schemas.microsoft.com/office/drawing/2014/main" id="{D42D83FF-FB8D-4CA7-8900-3BDCB936414A}"/>
              </a:ext>
            </a:extLst>
          </p:cNvPr>
          <p:cNvSpPr txBox="1">
            <a:spLocks noChangeArrowheads="1"/>
          </p:cNvSpPr>
          <p:nvPr/>
        </p:nvSpPr>
        <p:spPr bwMode="auto">
          <a:xfrm>
            <a:off x="2247900" y="105251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277D33"/>
                </a:solidFill>
              </a:rPr>
              <a:t>4.</a:t>
            </a:r>
            <a:r>
              <a:rPr lang="zh-CN" altLang="en-US" sz="2800" b="1">
                <a:solidFill>
                  <a:srgbClr val="277D33"/>
                </a:solidFill>
              </a:rPr>
              <a:t>建立公共溢出区</a:t>
            </a:r>
          </a:p>
        </p:txBody>
      </p:sp>
      <p:sp>
        <p:nvSpPr>
          <p:cNvPr id="120835" name="Text Box 4">
            <a:extLst>
              <a:ext uri="{FF2B5EF4-FFF2-40B4-BE49-F238E27FC236}">
                <a16:creationId xmlns:a16="http://schemas.microsoft.com/office/drawing/2014/main" id="{7C982C6D-E8B1-4043-8EC7-59D2D4677306}"/>
              </a:ext>
            </a:extLst>
          </p:cNvPr>
          <p:cNvSpPr txBox="1">
            <a:spLocks noChangeArrowheads="1"/>
          </p:cNvSpPr>
          <p:nvPr/>
        </p:nvSpPr>
        <p:spPr bwMode="auto">
          <a:xfrm>
            <a:off x="2324100" y="1662114"/>
            <a:ext cx="8077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这种方法的基本思想是：将哈希表分为基本表和溢出表两部分，凡是和基本表发生冲突的元素，一律填入溢出表。</a:t>
            </a:r>
            <a:r>
              <a:rPr lang="zh-CN" altLang="en-US" sz="2800" b="1"/>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75C6401C-94BE-43CD-845A-BF6A2F34B83E}"/>
              </a:ext>
            </a:extLst>
          </p:cNvPr>
          <p:cNvSpPr txBox="1">
            <a:spLocks noChangeArrowheads="1"/>
          </p:cNvSpPr>
          <p:nvPr/>
        </p:nvSpPr>
        <p:spPr bwMode="auto">
          <a:xfrm>
            <a:off x="22098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83EBE"/>
                </a:solidFill>
              </a:rPr>
              <a:t>8.4.3 </a:t>
            </a:r>
            <a:r>
              <a:rPr lang="zh-CN" altLang="en-US" sz="2800" b="1">
                <a:solidFill>
                  <a:srgbClr val="C83EBE"/>
                </a:solidFill>
              </a:rPr>
              <a:t>哈希表的查找过程</a:t>
            </a:r>
          </a:p>
        </p:txBody>
      </p:sp>
      <p:sp>
        <p:nvSpPr>
          <p:cNvPr id="121859" name="Text Box 3">
            <a:extLst>
              <a:ext uri="{FF2B5EF4-FFF2-40B4-BE49-F238E27FC236}">
                <a16:creationId xmlns:a16="http://schemas.microsoft.com/office/drawing/2014/main" id="{F8362948-228B-418A-B0C0-1F963F8FCD35}"/>
              </a:ext>
            </a:extLst>
          </p:cNvPr>
          <p:cNvSpPr txBox="1">
            <a:spLocks noChangeArrowheads="1"/>
          </p:cNvSpPr>
          <p:nvPr/>
        </p:nvSpPr>
        <p:spPr bwMode="auto">
          <a:xfrm>
            <a:off x="2057400" y="1600200"/>
            <a:ext cx="83058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当查找关键字为</a:t>
            </a:r>
            <a:r>
              <a:rPr lang="en-US" altLang="zh-CN" sz="2800" b="1"/>
              <a:t>K</a:t>
            </a:r>
            <a:r>
              <a:rPr lang="zh-CN" altLang="en-US" sz="2800" b="1">
                <a:latin typeface="宋体" panose="02010600030101010101" pitchFamily="2" charset="-122"/>
              </a:rPr>
              <a:t>的元素时，首先计算</a:t>
            </a:r>
            <a:r>
              <a:rPr lang="en-US" altLang="zh-CN" sz="2800" b="1"/>
              <a:t>p</a:t>
            </a:r>
            <a:r>
              <a:rPr lang="en-US" altLang="zh-CN" sz="2800" b="1" baseline="-30000"/>
              <a:t>0</a:t>
            </a:r>
            <a:r>
              <a:rPr lang="en-US" altLang="zh-CN" sz="2800" b="1"/>
              <a:t>= hash</a:t>
            </a:r>
            <a:r>
              <a:rPr lang="zh-CN" altLang="en-US" sz="2800" b="1">
                <a:latin typeface="宋体" panose="02010600030101010101" pitchFamily="2" charset="-122"/>
              </a:rPr>
              <a:t>（</a:t>
            </a:r>
            <a:r>
              <a:rPr lang="en-US" altLang="zh-CN" sz="2800" b="1"/>
              <a:t>K</a:t>
            </a:r>
            <a:r>
              <a:rPr lang="zh-CN" altLang="en-US" sz="2800" b="1">
                <a:latin typeface="宋体" panose="02010600030101010101" pitchFamily="2" charset="-122"/>
              </a:rPr>
              <a:t>）。如果单元</a:t>
            </a:r>
            <a:r>
              <a:rPr lang="en-US" altLang="zh-CN" sz="2800" b="1"/>
              <a:t>p</a:t>
            </a:r>
            <a:r>
              <a:rPr lang="en-US" altLang="zh-CN" sz="2800" b="1" baseline="-30000"/>
              <a:t>0</a:t>
            </a:r>
            <a:r>
              <a:rPr lang="zh-CN" altLang="en-US" sz="2800" b="1">
                <a:latin typeface="宋体" panose="02010600030101010101" pitchFamily="2" charset="-122"/>
              </a:rPr>
              <a:t>为空，则所查元素不存在；如果单元</a:t>
            </a:r>
            <a:r>
              <a:rPr lang="en-US" altLang="zh-CN" sz="2800" b="1"/>
              <a:t>p</a:t>
            </a:r>
            <a:r>
              <a:rPr lang="en-US" altLang="zh-CN" sz="2800" b="1" baseline="-30000"/>
              <a:t>0</a:t>
            </a:r>
            <a:r>
              <a:rPr lang="zh-CN" altLang="en-US" sz="2800" b="1">
                <a:latin typeface="宋体" panose="02010600030101010101" pitchFamily="2" charset="-122"/>
              </a:rPr>
              <a:t>中元素的关键字为</a:t>
            </a:r>
            <a:r>
              <a:rPr lang="en-US" altLang="zh-CN" sz="2800" b="1"/>
              <a:t>K</a:t>
            </a:r>
            <a:r>
              <a:rPr lang="zh-CN" altLang="en-US" sz="2800" b="1">
                <a:latin typeface="宋体" panose="02010600030101010101" pitchFamily="2" charset="-122"/>
              </a:rPr>
              <a:t>，则找到所查元素；否则重复下述解决冲突的过程：按解决冲突的方法，找出下一个哈希地址</a:t>
            </a:r>
            <a:r>
              <a:rPr lang="en-US" altLang="zh-CN" sz="2800" b="1"/>
              <a:t>p</a:t>
            </a:r>
            <a:r>
              <a:rPr lang="en-US" altLang="zh-CN" sz="2800" b="1" baseline="-30000"/>
              <a:t>i</a:t>
            </a:r>
            <a:r>
              <a:rPr lang="en-US" altLang="zh-CN" sz="2800" b="1"/>
              <a:t> </a:t>
            </a:r>
            <a:r>
              <a:rPr lang="zh-CN" altLang="en-US" sz="2800" b="1">
                <a:latin typeface="宋体" panose="02010600030101010101" pitchFamily="2" charset="-122"/>
              </a:rPr>
              <a:t>，如果单元</a:t>
            </a:r>
            <a:r>
              <a:rPr lang="en-US" altLang="zh-CN" sz="2800" b="1"/>
              <a:t>p</a:t>
            </a:r>
            <a:r>
              <a:rPr lang="en-US" altLang="zh-CN" sz="2800" b="1" baseline="-30000"/>
              <a:t>i</a:t>
            </a:r>
            <a:r>
              <a:rPr lang="zh-CN" altLang="en-US" sz="2800" b="1">
                <a:latin typeface="宋体" panose="02010600030101010101" pitchFamily="2" charset="-122"/>
              </a:rPr>
              <a:t>为空，则所查元素不存在；如果单元</a:t>
            </a:r>
            <a:r>
              <a:rPr lang="en-US" altLang="zh-CN" sz="2800" b="1"/>
              <a:t>p</a:t>
            </a:r>
            <a:r>
              <a:rPr lang="en-US" altLang="zh-CN" sz="2800" b="1" baseline="-30000"/>
              <a:t>i</a:t>
            </a:r>
            <a:r>
              <a:rPr lang="en-US" altLang="zh-CN" sz="2800" b="1"/>
              <a:t>i</a:t>
            </a:r>
            <a:r>
              <a:rPr lang="zh-CN" altLang="en-US" sz="2800" b="1">
                <a:latin typeface="宋体" panose="02010600030101010101" pitchFamily="2" charset="-122"/>
              </a:rPr>
              <a:t>中元素的关键字为</a:t>
            </a:r>
            <a:r>
              <a:rPr lang="en-US" altLang="zh-CN" sz="2800" b="1"/>
              <a:t>K</a:t>
            </a:r>
            <a:r>
              <a:rPr lang="zh-CN" altLang="en-US" sz="2800" b="1">
                <a:latin typeface="宋体" panose="02010600030101010101" pitchFamily="2" charset="-122"/>
              </a:rPr>
              <a:t>，则找到所查元素。</a:t>
            </a:r>
            <a:r>
              <a:rPr lang="zh-CN" altLang="en-US" sz="2800" b="1"/>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7EFADF9D-7599-4E3B-8936-0BE0BC77E37D}"/>
              </a:ext>
            </a:extLst>
          </p:cNvPr>
          <p:cNvSpPr txBox="1">
            <a:spLocks noChangeArrowheads="1"/>
          </p:cNvSpPr>
          <p:nvPr/>
        </p:nvSpPr>
        <p:spPr bwMode="auto">
          <a:xfrm>
            <a:off x="2209800" y="990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哈希表的查找算法（线性探测再散列）</a:t>
            </a:r>
          </a:p>
        </p:txBody>
      </p:sp>
      <p:sp>
        <p:nvSpPr>
          <p:cNvPr id="122883" name="Text Box 3">
            <a:extLst>
              <a:ext uri="{FF2B5EF4-FFF2-40B4-BE49-F238E27FC236}">
                <a16:creationId xmlns:a16="http://schemas.microsoft.com/office/drawing/2014/main" id="{4A76113F-8EA8-46C6-B501-4E6C6AC165C2}"/>
              </a:ext>
            </a:extLst>
          </p:cNvPr>
          <p:cNvSpPr txBox="1">
            <a:spLocks noChangeArrowheads="1"/>
          </p:cNvSpPr>
          <p:nvPr/>
        </p:nvSpPr>
        <p:spPr bwMode="auto">
          <a:xfrm>
            <a:off x="2133600" y="1600201"/>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#define  m   &lt;</a:t>
            </a:r>
            <a:r>
              <a:rPr lang="zh-CN" altLang="en-US" sz="2400" b="1"/>
              <a:t>哈希表长度</a:t>
            </a:r>
            <a:r>
              <a:rPr lang="en-US" altLang="zh-CN" sz="2400" b="1"/>
              <a:t>&gt;</a:t>
            </a:r>
          </a:p>
          <a:p>
            <a:pPr algn="just" eaLnBrk="1" hangingPunct="1">
              <a:spcBef>
                <a:spcPct val="50000"/>
              </a:spcBef>
              <a:buClrTx/>
              <a:buSzTx/>
              <a:buFontTx/>
              <a:buNone/>
            </a:pPr>
            <a:r>
              <a:rPr lang="en-US" altLang="zh-CN" sz="2400" b="1"/>
              <a:t>#define  NULLKEY  &lt;</a:t>
            </a:r>
            <a:r>
              <a:rPr lang="zh-CN" altLang="en-US" sz="2400" b="1"/>
              <a:t>代表空记录的关键字值</a:t>
            </a:r>
            <a:r>
              <a:rPr lang="en-US" altLang="zh-CN" sz="2400" b="1"/>
              <a:t>&gt;</a:t>
            </a:r>
          </a:p>
          <a:p>
            <a:pPr algn="just" eaLnBrk="1" hangingPunct="1">
              <a:spcBef>
                <a:spcPct val="50000"/>
              </a:spcBef>
              <a:buClrTx/>
              <a:buSzTx/>
              <a:buFontTx/>
              <a:buNone/>
            </a:pPr>
            <a:r>
              <a:rPr lang="en-US" altLang="zh-CN" sz="2400" b="1"/>
              <a:t>typedef  int   KeyType;</a:t>
            </a:r>
          </a:p>
          <a:p>
            <a:pPr algn="just" eaLnBrk="1" hangingPunct="1">
              <a:spcBef>
                <a:spcPct val="50000"/>
              </a:spcBef>
              <a:buClrTx/>
              <a:buSzTx/>
              <a:buFontTx/>
              <a:buNone/>
            </a:pPr>
            <a:r>
              <a:rPr lang="en-US" altLang="zh-CN" sz="2400" b="1"/>
              <a:t>typedef  struct</a:t>
            </a:r>
          </a:p>
          <a:p>
            <a:pPr algn="just" eaLnBrk="1" hangingPunct="1">
              <a:spcBef>
                <a:spcPct val="50000"/>
              </a:spcBef>
              <a:buClrTx/>
              <a:buSzTx/>
              <a:buFontTx/>
              <a:buNone/>
            </a:pPr>
            <a:r>
              <a:rPr lang="en-US" altLang="zh-CN" sz="2400" b="1"/>
              <a:t>          {</a:t>
            </a:r>
          </a:p>
          <a:p>
            <a:pPr algn="just" eaLnBrk="1" hangingPunct="1">
              <a:spcBef>
                <a:spcPct val="50000"/>
              </a:spcBef>
              <a:buClrTx/>
              <a:buSzTx/>
              <a:buFontTx/>
              <a:buNone/>
            </a:pPr>
            <a:r>
              <a:rPr lang="en-US" altLang="zh-CN" sz="2400" b="1"/>
              <a:t>            KeyType  key;</a:t>
            </a:r>
          </a:p>
          <a:p>
            <a:pPr algn="just" eaLnBrk="1" hangingPunct="1">
              <a:spcBef>
                <a:spcPct val="50000"/>
              </a:spcBef>
              <a:buClrTx/>
              <a:buSzTx/>
              <a:buFontTx/>
              <a:buNone/>
            </a:pPr>
            <a:r>
              <a:rPr lang="en-US" altLang="zh-CN" sz="2400" b="1"/>
              <a:t>                    .</a:t>
            </a:r>
          </a:p>
          <a:p>
            <a:pPr algn="just" eaLnBrk="1" hangingPunct="1">
              <a:spcBef>
                <a:spcPct val="50000"/>
              </a:spcBef>
              <a:buClrTx/>
              <a:buSzTx/>
              <a:buFontTx/>
              <a:buNone/>
            </a:pPr>
            <a:r>
              <a:rPr lang="en-US" altLang="zh-CN" sz="2400" b="1"/>
              <a:t>                    .</a:t>
            </a:r>
          </a:p>
          <a:p>
            <a:pPr algn="just" eaLnBrk="1" hangingPunct="1">
              <a:spcBef>
                <a:spcPct val="50000"/>
              </a:spcBef>
              <a:buClrTx/>
              <a:buSzTx/>
              <a:buFontTx/>
              <a:buNone/>
            </a:pPr>
            <a:r>
              <a:rPr lang="en-US" altLang="zh-CN" sz="2400" b="1"/>
              <a:t>          } RecordType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43B705CF-843C-4379-875D-68127018DE4A}"/>
              </a:ext>
            </a:extLst>
          </p:cNvPr>
          <p:cNvSpPr txBox="1">
            <a:spLocks noChangeArrowheads="1"/>
          </p:cNvSpPr>
          <p:nvPr/>
        </p:nvSpPr>
        <p:spPr bwMode="auto">
          <a:xfrm>
            <a:off x="2133600" y="914401"/>
            <a:ext cx="80772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typedef  RecordType  HashTable[m] ;</a:t>
            </a:r>
          </a:p>
          <a:p>
            <a:pPr algn="just" eaLnBrk="1" hangingPunct="1">
              <a:spcBef>
                <a:spcPct val="50000"/>
              </a:spcBef>
              <a:buClrTx/>
              <a:buSzTx/>
              <a:buFontTx/>
              <a:buNone/>
            </a:pPr>
            <a:r>
              <a:rPr lang="en-US" altLang="zh-CN" sz="2400" b="1"/>
              <a:t>int  HashSearch( HashTable  ht,  KeyType  K)</a:t>
            </a:r>
          </a:p>
          <a:p>
            <a:pPr algn="just" eaLnBrk="1" hangingPunct="1">
              <a:spcBef>
                <a:spcPct val="50000"/>
              </a:spcBef>
              <a:buClrTx/>
              <a:buSzTx/>
              <a:buFontTx/>
              <a:buNone/>
            </a:pPr>
            <a:r>
              <a:rPr lang="en-US" altLang="zh-CN" sz="2400" b="1"/>
              <a:t>{</a:t>
            </a:r>
          </a:p>
          <a:p>
            <a:pPr algn="just" eaLnBrk="1" hangingPunct="1">
              <a:spcBef>
                <a:spcPct val="50000"/>
              </a:spcBef>
              <a:buClrTx/>
              <a:buSzTx/>
              <a:buFontTx/>
              <a:buNone/>
            </a:pPr>
            <a:r>
              <a:rPr lang="en-US" altLang="zh-CN" sz="2400" b="1"/>
              <a:t>      p0=hash(K);</a:t>
            </a:r>
          </a:p>
          <a:p>
            <a:pPr algn="just" eaLnBrk="1" hangingPunct="1">
              <a:spcBef>
                <a:spcPct val="50000"/>
              </a:spcBef>
              <a:buClrTx/>
              <a:buSzTx/>
              <a:buFontTx/>
              <a:buNone/>
            </a:pPr>
            <a:r>
              <a:rPr lang="en-US" altLang="zh-CN" sz="2400" b="1"/>
              <a:t>      if  (ht[p0].key==NULLKEY)  return (-1);</a:t>
            </a:r>
          </a:p>
          <a:p>
            <a:pPr algn="just" eaLnBrk="1" hangingPunct="1">
              <a:spcBef>
                <a:spcPct val="50000"/>
              </a:spcBef>
              <a:buClrTx/>
              <a:buSzTx/>
              <a:buFontTx/>
              <a:buNone/>
            </a:pPr>
            <a:r>
              <a:rPr lang="en-US" altLang="zh-CN" sz="2400" b="1"/>
              <a:t>      else  if  (ht[p0].key==K)  return (p0);</a:t>
            </a:r>
          </a:p>
          <a:p>
            <a:pPr algn="just" eaLnBrk="1" hangingPunct="1">
              <a:spcBef>
                <a:spcPct val="50000"/>
              </a:spcBef>
              <a:buClrTx/>
              <a:buSzTx/>
              <a:buFontTx/>
              <a:buNone/>
            </a:pPr>
            <a:r>
              <a:rPr lang="en-US" altLang="zh-CN" sz="2400" b="1"/>
              <a:t>      else   /* </a:t>
            </a:r>
            <a:r>
              <a:rPr lang="zh-CN" altLang="en-US" sz="2400" b="1"/>
              <a:t>用线性探测再散列解决冲突 *</a:t>
            </a:r>
            <a:r>
              <a:rPr lang="en-US" altLang="zh-CN" sz="2400" b="1"/>
              <a:t>/</a:t>
            </a:r>
          </a:p>
          <a:p>
            <a:pPr algn="just" eaLnBrk="1" hangingPunct="1">
              <a:spcBef>
                <a:spcPct val="50000"/>
              </a:spcBef>
              <a:buClrTx/>
              <a:buSzTx/>
              <a:buFontTx/>
              <a:buNone/>
            </a:pPr>
            <a:r>
              <a:rPr lang="en-US" altLang="zh-CN" sz="2400" b="1"/>
              <a:t>    </a:t>
            </a:r>
            <a:endParaRPr lang="en-US" altLang="zh-CN" sz="2000"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DB930201-2788-4DE9-9C0E-1E683C40C513}"/>
              </a:ext>
            </a:extLst>
          </p:cNvPr>
          <p:cNvSpPr txBox="1">
            <a:spLocks noChangeArrowheads="1"/>
          </p:cNvSpPr>
          <p:nvPr/>
        </p:nvSpPr>
        <p:spPr bwMode="auto">
          <a:xfrm>
            <a:off x="2133600" y="1066801"/>
            <a:ext cx="80772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     { </a:t>
            </a:r>
          </a:p>
          <a:p>
            <a:pPr algn="just" eaLnBrk="1" hangingPunct="1">
              <a:spcBef>
                <a:spcPct val="50000"/>
              </a:spcBef>
              <a:buClrTx/>
              <a:buSzTx/>
              <a:buFontTx/>
              <a:buNone/>
            </a:pPr>
            <a:r>
              <a:rPr lang="en-US" altLang="zh-CN" sz="2400" b="1"/>
              <a:t>            for (i=1; i&lt;=m-1;  i++)</a:t>
            </a:r>
          </a:p>
          <a:p>
            <a:pPr algn="just" eaLnBrk="1" hangingPunct="1">
              <a:spcBef>
                <a:spcPct val="50000"/>
              </a:spcBef>
              <a:buClrTx/>
              <a:buSzTx/>
              <a:buFontTx/>
              <a:buNone/>
            </a:pPr>
            <a:r>
              <a:rPr lang="en-US" altLang="zh-CN" sz="2400" b="1"/>
              <a:t>           {     pi=(p0+i) % m;</a:t>
            </a:r>
          </a:p>
          <a:p>
            <a:pPr algn="just" eaLnBrk="1" hangingPunct="1">
              <a:spcBef>
                <a:spcPct val="50000"/>
              </a:spcBef>
              <a:buClrTx/>
              <a:buSzTx/>
              <a:buFontTx/>
              <a:buNone/>
            </a:pPr>
            <a:r>
              <a:rPr lang="en-US" altLang="zh-CN" sz="2400" b="1"/>
              <a:t>                 if  (ht[pi ].key==NULLKEY)  return (-1);</a:t>
            </a:r>
          </a:p>
          <a:p>
            <a:pPr algn="just" eaLnBrk="1" hangingPunct="1">
              <a:spcBef>
                <a:spcPct val="50000"/>
              </a:spcBef>
              <a:buClrTx/>
              <a:buSzTx/>
              <a:buFontTx/>
              <a:buNone/>
            </a:pPr>
            <a:r>
              <a:rPr lang="en-US" altLang="zh-CN" sz="2400" b="1"/>
              <a:t>                else if  (ht[pi].key==K)  return (pi);</a:t>
            </a:r>
          </a:p>
          <a:p>
            <a:pPr algn="just" eaLnBrk="1" hangingPunct="1">
              <a:spcBef>
                <a:spcPct val="50000"/>
              </a:spcBef>
              <a:buClrTx/>
              <a:buSzTx/>
              <a:buFontTx/>
              <a:buNone/>
            </a:pPr>
            <a:r>
              <a:rPr lang="en-US" altLang="zh-CN" sz="2400" b="1"/>
              <a:t>            }</a:t>
            </a:r>
          </a:p>
          <a:p>
            <a:pPr algn="just" eaLnBrk="1" hangingPunct="1">
              <a:spcBef>
                <a:spcPct val="50000"/>
              </a:spcBef>
              <a:buClrTx/>
              <a:buSzTx/>
              <a:buFontTx/>
              <a:buNone/>
            </a:pPr>
            <a:r>
              <a:rPr lang="en-US" altLang="zh-CN" sz="2400" b="1"/>
              <a:t>          return (-1);</a:t>
            </a:r>
          </a:p>
          <a:p>
            <a:pPr algn="just" eaLnBrk="1" hangingPunct="1">
              <a:spcBef>
                <a:spcPct val="50000"/>
              </a:spcBef>
              <a:buClrTx/>
              <a:buSzTx/>
              <a:buFontTx/>
              <a:buNone/>
            </a:pPr>
            <a:r>
              <a:rPr lang="en-US" altLang="zh-CN" sz="2400" b="1"/>
              <a:t>     }</a:t>
            </a:r>
          </a:p>
          <a:p>
            <a:pPr eaLnBrk="1" hangingPunct="1">
              <a:spcBef>
                <a:spcPct val="50000"/>
              </a:spcBef>
              <a:buClrTx/>
              <a:buSzTx/>
              <a:buFontTx/>
              <a:buNone/>
            </a:pPr>
            <a:r>
              <a:rPr lang="en-US" altLang="zh-CN" sz="2400" b="1"/>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E9DE0156-C7C2-4AEA-9B2B-7D623D9D5A5F}"/>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83EBE"/>
                </a:solidFill>
              </a:rPr>
              <a:t>8.4.4 </a:t>
            </a:r>
            <a:r>
              <a:rPr lang="zh-CN" altLang="en-US" sz="2800" b="1">
                <a:solidFill>
                  <a:srgbClr val="C83EBE"/>
                </a:solidFill>
              </a:rPr>
              <a:t>哈希法性能分析</a:t>
            </a:r>
          </a:p>
        </p:txBody>
      </p:sp>
      <p:sp>
        <p:nvSpPr>
          <p:cNvPr id="125955" name="Text Box 3">
            <a:extLst>
              <a:ext uri="{FF2B5EF4-FFF2-40B4-BE49-F238E27FC236}">
                <a16:creationId xmlns:a16="http://schemas.microsoft.com/office/drawing/2014/main" id="{1AFA0B00-C89D-4643-BF46-3D212894D9A3}"/>
              </a:ext>
            </a:extLst>
          </p:cNvPr>
          <p:cNvSpPr txBox="1">
            <a:spLocks noChangeArrowheads="1"/>
          </p:cNvSpPr>
          <p:nvPr/>
        </p:nvSpPr>
        <p:spPr bwMode="auto">
          <a:xfrm>
            <a:off x="2209800" y="1600200"/>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哈希法中影响关键字比较次数的因素有三个：哈希函数、处理冲突的方法以及哈希表的装填因子。哈希表的装填因子</a:t>
            </a:r>
            <a:r>
              <a:rPr lang="en-US" altLang="zh-CN" sz="2800" b="1">
                <a:latin typeface="宋体" panose="02010600030101010101" pitchFamily="2" charset="-122"/>
              </a:rPr>
              <a:t>α</a:t>
            </a:r>
            <a:r>
              <a:rPr lang="zh-CN" altLang="en-US" sz="2800" b="1">
                <a:latin typeface="宋体" panose="02010600030101010101" pitchFamily="2" charset="-122"/>
              </a:rPr>
              <a:t>的定义如下：                </a:t>
            </a:r>
            <a:endParaRPr lang="zh-CN" altLang="en-US" sz="2800" b="1"/>
          </a:p>
        </p:txBody>
      </p:sp>
      <p:grpSp>
        <p:nvGrpSpPr>
          <p:cNvPr id="125956" name="Group 9">
            <a:extLst>
              <a:ext uri="{FF2B5EF4-FFF2-40B4-BE49-F238E27FC236}">
                <a16:creationId xmlns:a16="http://schemas.microsoft.com/office/drawing/2014/main" id="{64113DC2-6E43-4A4F-8998-53826411B623}"/>
              </a:ext>
            </a:extLst>
          </p:cNvPr>
          <p:cNvGrpSpPr>
            <a:grpSpLocks/>
          </p:cNvGrpSpPr>
          <p:nvPr/>
        </p:nvGrpSpPr>
        <p:grpSpPr bwMode="auto">
          <a:xfrm>
            <a:off x="3200400" y="3200400"/>
            <a:ext cx="3886200" cy="1066800"/>
            <a:chOff x="768" y="2304"/>
            <a:chExt cx="2448" cy="672"/>
          </a:xfrm>
        </p:grpSpPr>
        <p:sp>
          <p:nvSpPr>
            <p:cNvPr id="125958" name="Text Box 5">
              <a:extLst>
                <a:ext uri="{FF2B5EF4-FFF2-40B4-BE49-F238E27FC236}">
                  <a16:creationId xmlns:a16="http://schemas.microsoft.com/office/drawing/2014/main" id="{2F2208CB-17F9-48E4-890E-A879AD5A8F52}"/>
                </a:ext>
              </a:extLst>
            </p:cNvPr>
            <p:cNvSpPr txBox="1">
              <a:spLocks noChangeArrowheads="1"/>
            </p:cNvSpPr>
            <p:nvPr/>
          </p:nvSpPr>
          <p:spPr bwMode="auto">
            <a:xfrm>
              <a:off x="768" y="244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宋体" panose="02010600030101010101" pitchFamily="2" charset="-122"/>
                </a:rPr>
                <a:t>α</a:t>
              </a:r>
              <a:r>
                <a:rPr lang="zh-CN" altLang="en-US" sz="2800" b="1">
                  <a:latin typeface="宋体" panose="02010600030101010101" pitchFamily="2" charset="-122"/>
                </a:rPr>
                <a:t>＝</a:t>
              </a:r>
            </a:p>
          </p:txBody>
        </p:sp>
        <p:sp>
          <p:nvSpPr>
            <p:cNvPr id="125959" name="Line 6">
              <a:extLst>
                <a:ext uri="{FF2B5EF4-FFF2-40B4-BE49-F238E27FC236}">
                  <a16:creationId xmlns:a16="http://schemas.microsoft.com/office/drawing/2014/main" id="{18D3E91B-853A-4BEB-BEB9-A0355F62A927}"/>
                </a:ext>
              </a:extLst>
            </p:cNvPr>
            <p:cNvSpPr>
              <a:spLocks noChangeShapeType="1"/>
            </p:cNvSpPr>
            <p:nvPr/>
          </p:nvSpPr>
          <p:spPr bwMode="auto">
            <a:xfrm>
              <a:off x="1296" y="2640"/>
              <a:ext cx="192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0" name="Text Box 7">
              <a:extLst>
                <a:ext uri="{FF2B5EF4-FFF2-40B4-BE49-F238E27FC236}">
                  <a16:creationId xmlns:a16="http://schemas.microsoft.com/office/drawing/2014/main" id="{6FA87005-4EEE-4252-98C9-428EAAAC111E}"/>
                </a:ext>
              </a:extLst>
            </p:cNvPr>
            <p:cNvSpPr txBox="1">
              <a:spLocks noChangeArrowheads="1"/>
            </p:cNvSpPr>
            <p:nvPr/>
          </p:nvSpPr>
          <p:spPr bwMode="auto">
            <a:xfrm>
              <a:off x="1440" y="230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哈希表中元素个数</a:t>
              </a:r>
            </a:p>
          </p:txBody>
        </p:sp>
        <p:sp>
          <p:nvSpPr>
            <p:cNvPr id="125961" name="Text Box 8">
              <a:extLst>
                <a:ext uri="{FF2B5EF4-FFF2-40B4-BE49-F238E27FC236}">
                  <a16:creationId xmlns:a16="http://schemas.microsoft.com/office/drawing/2014/main" id="{CA14A02B-314E-4344-89F8-4C169D05EEF4}"/>
                </a:ext>
              </a:extLst>
            </p:cNvPr>
            <p:cNvSpPr txBox="1">
              <a:spLocks noChangeArrowheads="1"/>
            </p:cNvSpPr>
            <p:nvPr/>
          </p:nvSpPr>
          <p:spPr bwMode="auto">
            <a:xfrm>
              <a:off x="1536" y="268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哈希表的长度</a:t>
              </a:r>
            </a:p>
          </p:txBody>
        </p:sp>
      </p:grpSp>
      <p:sp>
        <p:nvSpPr>
          <p:cNvPr id="125957" name="Text Box 10">
            <a:extLst>
              <a:ext uri="{FF2B5EF4-FFF2-40B4-BE49-F238E27FC236}">
                <a16:creationId xmlns:a16="http://schemas.microsoft.com/office/drawing/2014/main" id="{7EA02827-2632-45F7-BF7F-FF3D4F4E0A19}"/>
              </a:ext>
            </a:extLst>
          </p:cNvPr>
          <p:cNvSpPr txBox="1">
            <a:spLocks noChangeArrowheads="1"/>
          </p:cNvSpPr>
          <p:nvPr/>
        </p:nvSpPr>
        <p:spPr bwMode="auto">
          <a:xfrm>
            <a:off x="2209800" y="44196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宋体" panose="02010600030101010101" pitchFamily="2" charset="-122"/>
              </a:rPr>
              <a:t>α</a:t>
            </a:r>
            <a:r>
              <a:rPr lang="zh-CN" altLang="en-US" sz="2800" b="1">
                <a:latin typeface="宋体" panose="02010600030101010101" pitchFamily="2" charset="-122"/>
              </a:rPr>
              <a:t>可描述哈希表的装满程度。显然，</a:t>
            </a:r>
            <a:r>
              <a:rPr lang="en-US" altLang="zh-CN" sz="2800" b="1">
                <a:latin typeface="宋体" panose="02010600030101010101" pitchFamily="2" charset="-122"/>
              </a:rPr>
              <a:t>α</a:t>
            </a:r>
            <a:r>
              <a:rPr lang="zh-CN" altLang="en-US" sz="2800" b="1">
                <a:latin typeface="宋体" panose="02010600030101010101" pitchFamily="2" charset="-122"/>
              </a:rPr>
              <a:t>越小，发生冲突的可能性越小，而</a:t>
            </a:r>
            <a:r>
              <a:rPr lang="en-US" altLang="zh-CN" sz="2800" b="1">
                <a:latin typeface="宋体" panose="02010600030101010101" pitchFamily="2" charset="-122"/>
              </a:rPr>
              <a:t>α</a:t>
            </a:r>
            <a:r>
              <a:rPr lang="zh-CN" altLang="en-US" sz="2800" b="1">
                <a:latin typeface="宋体" panose="02010600030101010101" pitchFamily="2" charset="-122"/>
              </a:rPr>
              <a:t>越大，发生冲突的可能性也越大。</a:t>
            </a:r>
            <a:r>
              <a:rPr lang="zh-CN" altLang="en-US" sz="2800" b="1"/>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A273CE85-A865-468B-AE6C-9F025A43E8A0}"/>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8.2.2 </a:t>
            </a:r>
            <a:r>
              <a:rPr lang="zh-CN" altLang="en-US" sz="2800" b="1">
                <a:solidFill>
                  <a:srgbClr val="DF2354"/>
                </a:solidFill>
              </a:rPr>
              <a:t>折半查找法</a:t>
            </a:r>
            <a:r>
              <a:rPr lang="zh-CN" altLang="en-US" sz="2800" b="1"/>
              <a:t>（二分法查找法）</a:t>
            </a:r>
          </a:p>
        </p:txBody>
      </p:sp>
      <p:sp>
        <p:nvSpPr>
          <p:cNvPr id="25603" name="Text Box 3">
            <a:extLst>
              <a:ext uri="{FF2B5EF4-FFF2-40B4-BE49-F238E27FC236}">
                <a16:creationId xmlns:a16="http://schemas.microsoft.com/office/drawing/2014/main" id="{01154337-22F9-4FCD-92BE-9F0708B8A8C8}"/>
              </a:ext>
            </a:extLst>
          </p:cNvPr>
          <p:cNvSpPr txBox="1">
            <a:spLocks noChangeArrowheads="1"/>
          </p:cNvSpPr>
          <p:nvPr/>
        </p:nvSpPr>
        <p:spPr bwMode="auto">
          <a:xfrm>
            <a:off x="2133600" y="16764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C83EBE"/>
                </a:solidFill>
              </a:rPr>
              <a:t>条件</a:t>
            </a:r>
            <a:r>
              <a:rPr lang="zh-CN" altLang="en-US" sz="2800" b="1"/>
              <a:t>：要求</a:t>
            </a:r>
            <a:r>
              <a:rPr lang="zh-CN" altLang="en-US" sz="2800" b="1">
                <a:latin typeface="宋体" panose="02010600030101010101" pitchFamily="2" charset="-122"/>
              </a:rPr>
              <a:t>待查找的列表必须是</a:t>
            </a:r>
            <a:r>
              <a:rPr lang="zh-CN" altLang="en-US" sz="2800" b="1">
                <a:solidFill>
                  <a:srgbClr val="277D33"/>
                </a:solidFill>
                <a:latin typeface="宋体" panose="02010600030101010101" pitchFamily="2" charset="-122"/>
              </a:rPr>
              <a:t>按关键字大小</a:t>
            </a:r>
            <a:r>
              <a:rPr lang="zh-CN" altLang="en-US" sz="2800" b="1" u="sng">
                <a:solidFill>
                  <a:srgbClr val="277D33"/>
                </a:solidFill>
                <a:latin typeface="宋体" panose="02010600030101010101" pitchFamily="2" charset="-122"/>
              </a:rPr>
              <a:t>有序</a:t>
            </a:r>
            <a:r>
              <a:rPr lang="zh-CN" altLang="en-US" sz="2800" b="1">
                <a:solidFill>
                  <a:srgbClr val="277D33"/>
                </a:solidFill>
                <a:latin typeface="宋体" panose="02010600030101010101" pitchFamily="2" charset="-122"/>
              </a:rPr>
              <a:t>排列的</a:t>
            </a:r>
            <a:r>
              <a:rPr lang="zh-CN" altLang="en-US" sz="2800" b="1" u="sng">
                <a:solidFill>
                  <a:srgbClr val="277D33"/>
                </a:solidFill>
                <a:latin typeface="宋体" panose="02010600030101010101" pitchFamily="2" charset="-122"/>
              </a:rPr>
              <a:t>顺序</a:t>
            </a:r>
            <a:r>
              <a:rPr lang="zh-CN" altLang="en-US" sz="2800" b="1">
                <a:solidFill>
                  <a:srgbClr val="277D33"/>
                </a:solidFill>
                <a:latin typeface="宋体" panose="02010600030101010101" pitchFamily="2" charset="-122"/>
              </a:rPr>
              <a:t>表</a:t>
            </a:r>
            <a:r>
              <a:rPr lang="zh-CN" altLang="en-US" sz="2800" b="1">
                <a:latin typeface="宋体" panose="02010600030101010101" pitchFamily="2" charset="-122"/>
              </a:rPr>
              <a:t>。</a:t>
            </a:r>
            <a:r>
              <a:rPr lang="zh-CN" altLang="en-US" sz="2800" b="1"/>
              <a:t> </a:t>
            </a:r>
          </a:p>
        </p:txBody>
      </p:sp>
      <p:sp>
        <p:nvSpPr>
          <p:cNvPr id="25604" name="Text Box 4">
            <a:extLst>
              <a:ext uri="{FF2B5EF4-FFF2-40B4-BE49-F238E27FC236}">
                <a16:creationId xmlns:a16="http://schemas.microsoft.com/office/drawing/2014/main" id="{756150C0-8BC4-4349-B594-6546E721BCE8}"/>
              </a:ext>
            </a:extLst>
          </p:cNvPr>
          <p:cNvSpPr txBox="1">
            <a:spLocks noChangeArrowheads="1"/>
          </p:cNvSpPr>
          <p:nvPr/>
        </p:nvSpPr>
        <p:spPr bwMode="auto">
          <a:xfrm>
            <a:off x="2133600" y="27432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C83EBE"/>
                </a:solidFill>
              </a:rPr>
              <a:t>基本过程</a:t>
            </a:r>
            <a:r>
              <a:rPr lang="zh-CN" altLang="en-US" sz="2800" b="1"/>
              <a:t>：</a:t>
            </a:r>
            <a:r>
              <a:rPr lang="zh-CN" altLang="en-US" sz="2800" b="1">
                <a:latin typeface="宋体" panose="02010600030101010101" pitchFamily="2" charset="-122"/>
              </a:rPr>
              <a:t>将表中间位置记录的关键字与查找关键字比较，如果两者相等，则查找成功；否则利用中间位置记录将表分成前、后两个子表，如果中间位置记录的关键字大于查找关键字，则进一步查找前一子表，否则进一步查找后一子表。重复以上过程，直到找到满足条件的记录，使查找成功，或直到子表不存在为止，此时查找不成功。</a:t>
            </a:r>
            <a:r>
              <a:rPr lang="zh-CN" altLang="en-US" sz="2800" b="1"/>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a:extLst>
              <a:ext uri="{FF2B5EF4-FFF2-40B4-BE49-F238E27FC236}">
                <a16:creationId xmlns:a16="http://schemas.microsoft.com/office/drawing/2014/main" id="{7DC4F5A3-B751-45E8-A9E1-CE9F6BD34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206" t="25890" r="27525" b="17917"/>
          <a:stretch>
            <a:fillRect/>
          </a:stretch>
        </p:blipFill>
        <p:spPr bwMode="auto">
          <a:xfrm>
            <a:off x="3071813" y="1844675"/>
            <a:ext cx="5918200" cy="488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979" name="内容占位符 4">
            <a:extLst>
              <a:ext uri="{FF2B5EF4-FFF2-40B4-BE49-F238E27FC236}">
                <a16:creationId xmlns:a16="http://schemas.microsoft.com/office/drawing/2014/main" id="{9056D49D-51C1-4E3A-B45E-BC0BF2304221}"/>
              </a:ext>
            </a:extLst>
          </p:cNvPr>
          <p:cNvSpPr>
            <a:spLocks noGrp="1"/>
          </p:cNvSpPr>
          <p:nvPr>
            <p:ph idx="1"/>
          </p:nvPr>
        </p:nvSpPr>
        <p:spPr>
          <a:xfrm>
            <a:off x="2351089" y="836614"/>
            <a:ext cx="7489825" cy="936625"/>
          </a:xfrm>
        </p:spPr>
        <p:txBody>
          <a:bodyPr/>
          <a:lstStyle/>
          <a:p>
            <a:pPr marL="0" indent="0">
              <a:buNone/>
            </a:pPr>
            <a:r>
              <a:rPr lang="zh-CN" altLang="zh-CN" sz="2400" b="1"/>
              <a:t>以下按处理冲突的不同方法，分别列出相应的平均查找长度的近似公式：</a:t>
            </a:r>
            <a:endParaRPr lang="zh-CN" altLang="en-US" sz="2400" b="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a:extLst>
              <a:ext uri="{FF2B5EF4-FFF2-40B4-BE49-F238E27FC236}">
                <a16:creationId xmlns:a16="http://schemas.microsoft.com/office/drawing/2014/main" id="{DCAD768F-E907-46D4-8DA0-328AE103E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578" t="25488" r="17477" b="22533"/>
          <a:stretch>
            <a:fillRect/>
          </a:stretch>
        </p:blipFill>
        <p:spPr bwMode="auto">
          <a:xfrm>
            <a:off x="1992314" y="1290639"/>
            <a:ext cx="8605837"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3">
            <a:extLst>
              <a:ext uri="{FF2B5EF4-FFF2-40B4-BE49-F238E27FC236}">
                <a16:creationId xmlns:a16="http://schemas.microsoft.com/office/drawing/2014/main" id="{9D30FDD4-C8EE-4E36-9A29-6CE350D0854B}"/>
              </a:ext>
            </a:extLst>
          </p:cNvPr>
          <p:cNvSpPr>
            <a:spLocks noGrp="1"/>
          </p:cNvSpPr>
          <p:nvPr>
            <p:ph idx="1"/>
          </p:nvPr>
        </p:nvSpPr>
        <p:spPr>
          <a:xfrm>
            <a:off x="2063751" y="838200"/>
            <a:ext cx="7993063" cy="5689600"/>
          </a:xfrm>
        </p:spPr>
        <p:txBody>
          <a:bodyPr/>
          <a:lstStyle/>
          <a:p>
            <a:r>
              <a:rPr lang="zh-CN" altLang="en-US" sz="2400" b="1"/>
              <a:t>例题：</a:t>
            </a:r>
            <a:r>
              <a:rPr lang="zh-CN" altLang="zh-CN" sz="2400" b="1"/>
              <a:t>已知一组关键字序列（</a:t>
            </a:r>
            <a:r>
              <a:rPr lang="en-US" altLang="zh-CN" sz="2400" b="1"/>
              <a:t>19</a:t>
            </a:r>
            <a:r>
              <a:rPr lang="zh-CN" altLang="zh-CN" sz="2400" b="1"/>
              <a:t>，</a:t>
            </a:r>
            <a:r>
              <a:rPr lang="en-US" altLang="zh-CN" sz="2400" b="1"/>
              <a:t>14</a:t>
            </a:r>
            <a:r>
              <a:rPr lang="zh-CN" altLang="zh-CN" sz="2400" b="1"/>
              <a:t>，</a:t>
            </a:r>
            <a:r>
              <a:rPr lang="en-US" altLang="zh-CN" sz="2400" b="1"/>
              <a:t>23</a:t>
            </a:r>
            <a:r>
              <a:rPr lang="zh-CN" altLang="zh-CN" sz="2400" b="1"/>
              <a:t>，</a:t>
            </a:r>
            <a:r>
              <a:rPr lang="en-US" altLang="zh-CN" sz="2400" b="1"/>
              <a:t>01</a:t>
            </a:r>
            <a:r>
              <a:rPr lang="zh-CN" altLang="zh-CN" sz="2400" b="1"/>
              <a:t>，</a:t>
            </a:r>
            <a:r>
              <a:rPr lang="en-US" altLang="zh-CN" sz="2400" b="1"/>
              <a:t>68</a:t>
            </a:r>
            <a:r>
              <a:rPr lang="zh-CN" altLang="zh-CN" sz="2400" b="1"/>
              <a:t>，</a:t>
            </a:r>
            <a:r>
              <a:rPr lang="en-US" altLang="zh-CN" sz="2400" b="1"/>
              <a:t>20</a:t>
            </a:r>
            <a:r>
              <a:rPr lang="zh-CN" altLang="zh-CN" sz="2400" b="1"/>
              <a:t>，</a:t>
            </a:r>
            <a:r>
              <a:rPr lang="en-US" altLang="zh-CN" sz="2400" b="1"/>
              <a:t>84</a:t>
            </a:r>
            <a:r>
              <a:rPr lang="zh-CN" altLang="zh-CN" sz="2400" b="1"/>
              <a:t>，</a:t>
            </a:r>
            <a:r>
              <a:rPr lang="en-US" altLang="zh-CN" sz="2400" b="1"/>
              <a:t>27</a:t>
            </a:r>
            <a:r>
              <a:rPr lang="zh-CN" altLang="zh-CN" sz="2400" b="1"/>
              <a:t>，</a:t>
            </a:r>
            <a:r>
              <a:rPr lang="en-US" altLang="zh-CN" sz="2400" b="1"/>
              <a:t>55</a:t>
            </a:r>
            <a:r>
              <a:rPr lang="zh-CN" altLang="zh-CN" sz="2400" b="1"/>
              <a:t>，</a:t>
            </a:r>
            <a:r>
              <a:rPr lang="en-US" altLang="zh-CN" sz="2400" b="1"/>
              <a:t>11</a:t>
            </a:r>
            <a:r>
              <a:rPr lang="zh-CN" altLang="zh-CN" sz="2400" b="1"/>
              <a:t>，</a:t>
            </a:r>
            <a:r>
              <a:rPr lang="en-US" altLang="zh-CN" sz="2400" b="1"/>
              <a:t>10</a:t>
            </a:r>
            <a:r>
              <a:rPr lang="zh-CN" altLang="zh-CN" sz="2400" b="1"/>
              <a:t>，</a:t>
            </a:r>
            <a:r>
              <a:rPr lang="en-US" altLang="zh-CN" sz="2400" b="1"/>
              <a:t>79</a:t>
            </a:r>
            <a:r>
              <a:rPr lang="zh-CN" altLang="zh-CN" sz="2400" b="1"/>
              <a:t>）</a:t>
            </a:r>
            <a:r>
              <a:rPr lang="zh-CN" altLang="en-US" sz="2400" b="1"/>
              <a:t>，哈希表长度为</a:t>
            </a:r>
            <a:r>
              <a:rPr lang="en-US" altLang="zh-CN" sz="2400" b="1"/>
              <a:t>16</a:t>
            </a:r>
            <a:r>
              <a:rPr lang="zh-CN" altLang="en-US" sz="2400" b="1"/>
              <a:t>，</a:t>
            </a:r>
            <a:r>
              <a:rPr lang="zh-CN" altLang="zh-CN" sz="2400" b="1"/>
              <a:t>哈希函数</a:t>
            </a:r>
            <a:r>
              <a:rPr lang="en-US" altLang="zh-CN" sz="2400" b="1"/>
              <a:t>H(key)=key % 13 </a:t>
            </a:r>
            <a:r>
              <a:rPr lang="zh-CN" altLang="en-US" sz="2400" b="1"/>
              <a:t>，采用</a:t>
            </a:r>
            <a:r>
              <a:rPr lang="zh-CN" altLang="zh-CN" sz="2400" b="1"/>
              <a:t>线性探测处理冲突</a:t>
            </a:r>
            <a:r>
              <a:rPr lang="zh-CN" altLang="en-US" sz="2400" b="1"/>
              <a:t>，</a:t>
            </a:r>
            <a:r>
              <a:rPr lang="zh-CN" altLang="zh-CN" sz="2400" b="1"/>
              <a:t>构造</a:t>
            </a:r>
            <a:r>
              <a:rPr lang="zh-CN" altLang="en-US" sz="2400" b="1"/>
              <a:t>哈希表，并计算等概率情况下查找成功和不成功的平均查找倡导</a:t>
            </a:r>
            <a:r>
              <a:rPr lang="zh-CN" altLang="zh-CN" sz="2400" b="1"/>
              <a:t>。</a:t>
            </a:r>
            <a:endParaRPr lang="en-US" altLang="zh-CN" sz="2400" b="1"/>
          </a:p>
          <a:p>
            <a:endParaRPr lang="en-US" altLang="zh-CN" sz="2400" b="1"/>
          </a:p>
          <a:p>
            <a:endParaRPr lang="en-US" altLang="zh-CN" sz="2400" b="1"/>
          </a:p>
          <a:p>
            <a:endParaRPr lang="en-US" altLang="zh-CN" sz="2400" b="1"/>
          </a:p>
          <a:p>
            <a:endParaRPr lang="en-US" altLang="zh-CN" sz="2400" b="1"/>
          </a:p>
          <a:p>
            <a:endParaRPr lang="zh-CN" altLang="en-US" sz="2400" b="1"/>
          </a:p>
        </p:txBody>
      </p:sp>
      <p:sp>
        <p:nvSpPr>
          <p:cNvPr id="129027" name="Text Box 1">
            <a:extLst>
              <a:ext uri="{FF2B5EF4-FFF2-40B4-BE49-F238E27FC236}">
                <a16:creationId xmlns:a16="http://schemas.microsoft.com/office/drawing/2014/main" id="{BA019111-78E7-4FE3-A8CE-7457392CC8B2}"/>
              </a:ext>
            </a:extLst>
          </p:cNvPr>
          <p:cNvSpPr txBox="1">
            <a:spLocks noChangeArrowheads="1"/>
          </p:cNvSpPr>
          <p:nvPr/>
        </p:nvSpPr>
        <p:spPr bwMode="auto">
          <a:xfrm>
            <a:off x="3219450" y="3683001"/>
            <a:ext cx="800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zh-CN"/>
          </a:p>
        </p:txBody>
      </p:sp>
      <p:pic>
        <p:nvPicPr>
          <p:cNvPr id="129028" name="Picture 4">
            <a:extLst>
              <a:ext uri="{FF2B5EF4-FFF2-40B4-BE49-F238E27FC236}">
                <a16:creationId xmlns:a16="http://schemas.microsoft.com/office/drawing/2014/main" id="{CFC72518-F4BA-48F8-B965-A442BE4A6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512" t="26692" r="8899" b="59862"/>
          <a:stretch>
            <a:fillRect/>
          </a:stretch>
        </p:blipFill>
        <p:spPr bwMode="auto">
          <a:xfrm>
            <a:off x="1631950" y="2924175"/>
            <a:ext cx="8891588" cy="1290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029" name="Picture 5">
            <a:extLst>
              <a:ext uri="{FF2B5EF4-FFF2-40B4-BE49-F238E27FC236}">
                <a16:creationId xmlns:a16="http://schemas.microsoft.com/office/drawing/2014/main" id="{812FA5A6-2557-44BB-834F-2D97947E9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632" t="28169" r="20763" b="54999"/>
          <a:stretch>
            <a:fillRect/>
          </a:stretch>
        </p:blipFill>
        <p:spPr bwMode="auto">
          <a:xfrm>
            <a:off x="2351089" y="4581526"/>
            <a:ext cx="7978775" cy="165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a:extLst>
              <a:ext uri="{FF2B5EF4-FFF2-40B4-BE49-F238E27FC236}">
                <a16:creationId xmlns:a16="http://schemas.microsoft.com/office/drawing/2014/main" id="{92D534DF-F862-430F-9844-207E71A25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495" t="34950" r="37329" b="50877"/>
          <a:stretch>
            <a:fillRect/>
          </a:stretch>
        </p:blipFill>
        <p:spPr bwMode="auto">
          <a:xfrm>
            <a:off x="2711450" y="2852738"/>
            <a:ext cx="6624638" cy="175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0051" name="内容占位符 2">
            <a:extLst>
              <a:ext uri="{FF2B5EF4-FFF2-40B4-BE49-F238E27FC236}">
                <a16:creationId xmlns:a16="http://schemas.microsoft.com/office/drawing/2014/main" id="{CE292937-D9FD-4CEB-A748-4C28FAACF523}"/>
              </a:ext>
            </a:extLst>
          </p:cNvPr>
          <p:cNvSpPr>
            <a:spLocks noGrp="1"/>
          </p:cNvSpPr>
          <p:nvPr>
            <p:ph idx="1"/>
          </p:nvPr>
        </p:nvSpPr>
        <p:spPr>
          <a:xfrm>
            <a:off x="2135188" y="909638"/>
            <a:ext cx="7772400" cy="1727200"/>
          </a:xfrm>
        </p:spPr>
        <p:txBody>
          <a:bodyPr/>
          <a:lstStyle/>
          <a:p>
            <a:pPr>
              <a:lnSpc>
                <a:spcPct val="200000"/>
              </a:lnSpc>
            </a:pPr>
            <a:r>
              <a:rPr lang="zh-CN" altLang="zh-CN" sz="2400" b="1"/>
              <a:t>对图</a:t>
            </a:r>
            <a:r>
              <a:rPr lang="en-US" altLang="zh-CN" sz="2400" b="1"/>
              <a:t>8.29</a:t>
            </a:r>
            <a:r>
              <a:rPr lang="zh-CN" altLang="zh-CN" sz="2400" b="1"/>
              <a:t>所示采用</a:t>
            </a:r>
            <a:r>
              <a:rPr lang="zh-CN" altLang="zh-CN" sz="2400" b="1">
                <a:solidFill>
                  <a:srgbClr val="277D33"/>
                </a:solidFill>
              </a:rPr>
              <a:t>链地址法</a:t>
            </a:r>
            <a:r>
              <a:rPr lang="zh-CN" altLang="zh-CN" sz="2400" b="1"/>
              <a:t>处理冲突的哈希表，可计算出在等概率情况下其查找成功的平均查找长度为：</a:t>
            </a:r>
          </a:p>
          <a:p>
            <a:pPr>
              <a:lnSpc>
                <a:spcPct val="200000"/>
              </a:lnSpc>
            </a:pPr>
            <a:endParaRPr lang="zh-CN" altLang="en-US" sz="2400" b="1"/>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61B9641C-CFE0-47BB-8F00-01AACF7CF160}"/>
              </a:ext>
            </a:extLst>
          </p:cNvPr>
          <p:cNvSpPr txBox="1">
            <a:spLocks noChangeArrowheads="1"/>
          </p:cNvSpPr>
          <p:nvPr/>
        </p:nvSpPr>
        <p:spPr bwMode="auto">
          <a:xfrm>
            <a:off x="2209800" y="990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t>8</a:t>
            </a:r>
            <a:r>
              <a:rPr lang="zh-CN" altLang="en-US" sz="2400"/>
              <a:t>．</a:t>
            </a:r>
            <a:r>
              <a:rPr lang="en-US" altLang="zh-CN" sz="2400"/>
              <a:t>5  </a:t>
            </a:r>
            <a:r>
              <a:rPr lang="zh-CN" altLang="en-US" sz="2400"/>
              <a:t>总结与提高</a:t>
            </a:r>
            <a:endParaRPr lang="zh-CN" altLang="en-US" sz="2800" b="1"/>
          </a:p>
        </p:txBody>
      </p:sp>
      <p:sp>
        <p:nvSpPr>
          <p:cNvPr id="131075" name="Text Box 3">
            <a:extLst>
              <a:ext uri="{FF2B5EF4-FFF2-40B4-BE49-F238E27FC236}">
                <a16:creationId xmlns:a16="http://schemas.microsoft.com/office/drawing/2014/main" id="{88090543-D1D5-40F0-848F-2FF1023F8313}"/>
              </a:ext>
            </a:extLst>
          </p:cNvPr>
          <p:cNvSpPr txBox="1">
            <a:spLocks noChangeArrowheads="1"/>
          </p:cNvSpPr>
          <p:nvPr/>
        </p:nvSpPr>
        <p:spPr bwMode="auto">
          <a:xfrm>
            <a:off x="2057400" y="1600201"/>
            <a:ext cx="8305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8.5.1  </a:t>
            </a:r>
            <a:r>
              <a:rPr lang="zh-CN" altLang="en-US" sz="2400" b="1"/>
              <a:t>主要知识点</a:t>
            </a:r>
          </a:p>
          <a:p>
            <a:pPr eaLnBrk="1" hangingPunct="1">
              <a:spcBef>
                <a:spcPct val="0"/>
              </a:spcBef>
              <a:buClrTx/>
              <a:buSzTx/>
              <a:buFontTx/>
              <a:buNone/>
            </a:pPr>
            <a:r>
              <a:rPr lang="en-US" altLang="zh-CN" sz="2400" b="1">
                <a:solidFill>
                  <a:srgbClr val="277D33"/>
                </a:solidFill>
              </a:rPr>
              <a:t>1.  </a:t>
            </a:r>
            <a:r>
              <a:rPr lang="zh-CN" altLang="en-US" sz="2400" b="1">
                <a:solidFill>
                  <a:srgbClr val="277D33"/>
                </a:solidFill>
              </a:rPr>
              <a:t>查找表的检索机制</a:t>
            </a:r>
          </a:p>
          <a:p>
            <a:pPr eaLnBrk="1" hangingPunct="1">
              <a:spcBef>
                <a:spcPct val="0"/>
              </a:spcBef>
              <a:buClrTx/>
              <a:buSzTx/>
              <a:buFontTx/>
              <a:buNone/>
            </a:pPr>
            <a:r>
              <a:rPr lang="zh-CN" altLang="en-US" sz="2400" b="1"/>
              <a:t>      本章给出了三种类型的查找表：</a:t>
            </a:r>
          </a:p>
          <a:p>
            <a:pPr eaLnBrk="1" hangingPunct="1">
              <a:spcBef>
                <a:spcPct val="0"/>
              </a:spcBef>
              <a:buClrTx/>
              <a:buSzTx/>
              <a:buFontTx/>
              <a:buChar char="•"/>
            </a:pPr>
            <a:r>
              <a:rPr lang="zh-CN" altLang="en-US" sz="2400" b="1"/>
              <a:t>一类是</a:t>
            </a:r>
            <a:r>
              <a:rPr lang="zh-CN" altLang="en-US" sz="2400" b="1">
                <a:solidFill>
                  <a:srgbClr val="DF2354"/>
                </a:solidFill>
              </a:rPr>
              <a:t>线性索引</a:t>
            </a:r>
            <a:r>
              <a:rPr lang="zh-CN" altLang="en-US" sz="2400" b="1"/>
              <a:t>，记录关键字一般按序排列，以提高检索速度，对应检索采用基于比较检索方法；</a:t>
            </a:r>
          </a:p>
          <a:p>
            <a:pPr eaLnBrk="1" hangingPunct="1">
              <a:spcBef>
                <a:spcPct val="0"/>
              </a:spcBef>
              <a:buClrTx/>
              <a:buSzTx/>
              <a:buFontTx/>
              <a:buChar char="•"/>
            </a:pPr>
            <a:r>
              <a:rPr lang="zh-CN" altLang="en-US" sz="2400" b="1"/>
              <a:t>第二类是</a:t>
            </a:r>
            <a:r>
              <a:rPr lang="zh-CN" altLang="en-US" sz="2400" b="1">
                <a:solidFill>
                  <a:srgbClr val="DF2354"/>
                </a:solidFill>
              </a:rPr>
              <a:t>树形索引</a:t>
            </a:r>
            <a:r>
              <a:rPr lang="zh-CN" altLang="en-US" sz="2400" b="1"/>
              <a:t>，树形的典型结构是二叉排序树，其检索的时间复杂度与树的深度同级为对数函数，其对应的检索方法是基于树表式的检索，即将待查找的表组织成树、在树形结构上实现查找；</a:t>
            </a:r>
          </a:p>
          <a:p>
            <a:pPr eaLnBrk="1" hangingPunct="1">
              <a:spcBef>
                <a:spcPct val="0"/>
              </a:spcBef>
              <a:buClrTx/>
              <a:buSzTx/>
              <a:buFontTx/>
              <a:buChar char="•"/>
            </a:pPr>
            <a:r>
              <a:rPr lang="zh-CN" altLang="en-US" sz="2400" b="1"/>
              <a:t>第三类是</a:t>
            </a:r>
            <a:r>
              <a:rPr lang="zh-CN" altLang="en-US" sz="2400" b="1">
                <a:solidFill>
                  <a:srgbClr val="DF2354"/>
                </a:solidFill>
              </a:rPr>
              <a:t>散列（哈希）结构</a:t>
            </a:r>
            <a:r>
              <a:rPr lang="zh-CN" altLang="en-US" sz="2400" b="1"/>
              <a:t>，根据数据的关键值“计算” 数据的存储地址。散列（哈希）表既是建立表也是查找表的方法，其对应的检索方法是“计算式”的检索。</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3">
            <a:extLst>
              <a:ext uri="{FF2B5EF4-FFF2-40B4-BE49-F238E27FC236}">
                <a16:creationId xmlns:a16="http://schemas.microsoft.com/office/drawing/2014/main" id="{CCEA6F61-0313-41FE-BDCD-CCE31195DAEA}"/>
              </a:ext>
            </a:extLst>
          </p:cNvPr>
          <p:cNvSpPr txBox="1">
            <a:spLocks noChangeArrowheads="1"/>
          </p:cNvSpPr>
          <p:nvPr/>
        </p:nvSpPr>
        <p:spPr bwMode="auto">
          <a:xfrm>
            <a:off x="2057400" y="981075"/>
            <a:ext cx="8305800"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en-US" altLang="zh-CN" sz="2400" b="1">
                <a:solidFill>
                  <a:srgbClr val="277D33"/>
                </a:solidFill>
              </a:rPr>
              <a:t>2.  </a:t>
            </a:r>
            <a:r>
              <a:rPr lang="zh-CN" altLang="en-US" sz="2400" b="1">
                <a:solidFill>
                  <a:srgbClr val="277D33"/>
                </a:solidFill>
              </a:rPr>
              <a:t>平均查找长度</a:t>
            </a:r>
          </a:p>
          <a:p>
            <a:pPr eaLnBrk="1" hangingPunct="1">
              <a:lnSpc>
                <a:spcPct val="130000"/>
              </a:lnSpc>
              <a:spcBef>
                <a:spcPct val="0"/>
              </a:spcBef>
              <a:buClrTx/>
              <a:buSzTx/>
              <a:buFontTx/>
              <a:buNone/>
            </a:pPr>
            <a:r>
              <a:rPr lang="zh-CN" altLang="en-US" sz="2400" b="1"/>
              <a:t>        为确定数据元素在列表中的位置，需和给定值进行比较的关键字个数的期望值，称为查找算法在查找成功时的平均查找长度。由于查找算法的基本运算是关键字之间的比较操作，所以平均查找长度是衡量查找算法的性能的重要指标。</a:t>
            </a:r>
          </a:p>
          <a:p>
            <a:pPr eaLnBrk="1" hangingPunct="1">
              <a:lnSpc>
                <a:spcPct val="130000"/>
              </a:lnSpc>
              <a:spcBef>
                <a:spcPct val="0"/>
              </a:spcBef>
              <a:buClrTx/>
              <a:buSzTx/>
              <a:buFontTx/>
              <a:buNone/>
            </a:pPr>
            <a:r>
              <a:rPr lang="zh-CN" altLang="en-US" sz="2400" b="1"/>
              <a:t>        对于长度为</a:t>
            </a:r>
            <a:r>
              <a:rPr lang="en-US" altLang="zh-CN" sz="2400" b="1"/>
              <a:t>n</a:t>
            </a:r>
            <a:r>
              <a:rPr lang="zh-CN" altLang="en-US" sz="2400" b="1"/>
              <a:t>的列表，查找成功时的平均查找长度为：</a:t>
            </a:r>
          </a:p>
          <a:p>
            <a:pPr eaLnBrk="1" hangingPunct="1">
              <a:lnSpc>
                <a:spcPct val="130000"/>
              </a:lnSpc>
              <a:spcBef>
                <a:spcPct val="0"/>
              </a:spcBef>
              <a:buClrTx/>
              <a:buSzTx/>
              <a:buFontTx/>
              <a:buNone/>
            </a:pPr>
            <a:endParaRPr lang="zh-CN" altLang="en-US" sz="2400" b="1"/>
          </a:p>
          <a:p>
            <a:pPr eaLnBrk="1" hangingPunct="1">
              <a:lnSpc>
                <a:spcPct val="130000"/>
              </a:lnSpc>
              <a:spcBef>
                <a:spcPct val="0"/>
              </a:spcBef>
              <a:buClrTx/>
              <a:buSzTx/>
              <a:buFontTx/>
              <a:buNone/>
            </a:pPr>
            <a:r>
              <a:rPr lang="zh-CN" altLang="en-US" sz="2400" b="1"/>
              <a:t>                                                  </a:t>
            </a:r>
            <a:r>
              <a:rPr lang="en-US" altLang="zh-CN" sz="2400" b="1"/>
              <a:t>ASL= </a:t>
            </a:r>
          </a:p>
          <a:p>
            <a:pPr eaLnBrk="1" hangingPunct="1">
              <a:lnSpc>
                <a:spcPct val="130000"/>
              </a:lnSpc>
              <a:spcBef>
                <a:spcPct val="0"/>
              </a:spcBef>
              <a:buClrTx/>
              <a:buSzTx/>
              <a:buFontTx/>
              <a:buNone/>
            </a:pPr>
            <a:endParaRPr lang="en-US" altLang="zh-CN" sz="2400" b="1"/>
          </a:p>
          <a:p>
            <a:pPr eaLnBrk="1" hangingPunct="1">
              <a:lnSpc>
                <a:spcPct val="130000"/>
              </a:lnSpc>
              <a:spcBef>
                <a:spcPct val="0"/>
              </a:spcBef>
              <a:buClrTx/>
              <a:buSzTx/>
              <a:buFontTx/>
              <a:buNone/>
            </a:pPr>
            <a:r>
              <a:rPr lang="en-US" altLang="zh-CN" sz="2400" b="1"/>
              <a:t>        </a:t>
            </a:r>
            <a:r>
              <a:rPr lang="zh-CN" altLang="en-US" sz="2400" b="1"/>
              <a:t>其中</a:t>
            </a:r>
            <a:r>
              <a:rPr lang="en-US" altLang="zh-CN" sz="2400" b="1"/>
              <a:t>Pi</a:t>
            </a:r>
            <a:r>
              <a:rPr lang="zh-CN" altLang="en-US" sz="2400" b="1"/>
              <a:t>为查找列表中第</a:t>
            </a:r>
            <a:r>
              <a:rPr lang="en-US" altLang="zh-CN" sz="2400" b="1"/>
              <a:t>i</a:t>
            </a:r>
            <a:r>
              <a:rPr lang="zh-CN" altLang="en-US" sz="2400" b="1"/>
              <a:t>个数据元素的概率，</a:t>
            </a:r>
            <a:r>
              <a:rPr lang="en-US" altLang="zh-CN" sz="2400" b="1"/>
              <a:t>Ci</a:t>
            </a:r>
            <a:r>
              <a:rPr lang="zh-CN" altLang="en-US" sz="2400" b="1"/>
              <a:t>为找到列表中第</a:t>
            </a:r>
            <a:r>
              <a:rPr lang="en-US" altLang="zh-CN" sz="2400" b="1"/>
              <a:t>i</a:t>
            </a:r>
            <a:r>
              <a:rPr lang="zh-CN" altLang="en-US" sz="2400" b="1"/>
              <a:t>个数据元素时，已经进行过的关键字比较次数。</a:t>
            </a:r>
          </a:p>
        </p:txBody>
      </p:sp>
      <p:sp>
        <p:nvSpPr>
          <p:cNvPr id="132099" name="Rectangle 5">
            <a:extLst>
              <a:ext uri="{FF2B5EF4-FFF2-40B4-BE49-F238E27FC236}">
                <a16:creationId xmlns:a16="http://schemas.microsoft.com/office/drawing/2014/main" id="{C9B34E09-BE5C-4CF8-8E15-1D796E37749C}"/>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32100" name="Object 4">
            <a:extLst>
              <a:ext uri="{FF2B5EF4-FFF2-40B4-BE49-F238E27FC236}">
                <a16:creationId xmlns:a16="http://schemas.microsoft.com/office/drawing/2014/main" id="{B7E80E47-E0D4-47AA-A8D3-AB0F2DA383F6}"/>
              </a:ext>
            </a:extLst>
          </p:cNvPr>
          <p:cNvGraphicFramePr>
            <a:graphicFrameLocks noChangeAspect="1"/>
          </p:cNvGraphicFramePr>
          <p:nvPr/>
        </p:nvGraphicFramePr>
        <p:xfrm>
          <a:off x="6743701" y="4508500"/>
          <a:ext cx="1223963" cy="1079500"/>
        </p:xfrm>
        <a:graphic>
          <a:graphicData uri="http://schemas.openxmlformats.org/presentationml/2006/ole">
            <mc:AlternateContent xmlns:mc="http://schemas.openxmlformats.org/markup-compatibility/2006">
              <mc:Choice xmlns:v="urn:schemas-microsoft-com:vml" Requires="v">
                <p:oleObj spid="_x0000_s132102" name="公式" r:id="rId3" imgW="482391" imgH="431613" progId="Equation.3">
                  <p:embed/>
                </p:oleObj>
              </mc:Choice>
              <mc:Fallback>
                <p:oleObj name="公式" r:id="rId3" imgW="482391"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1" y="4508500"/>
                        <a:ext cx="12239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27F0E03F-0CD8-45FA-9F6E-3B7E6B0FE995}"/>
              </a:ext>
            </a:extLst>
          </p:cNvPr>
          <p:cNvSpPr txBox="1">
            <a:spLocks noChangeArrowheads="1"/>
          </p:cNvSpPr>
          <p:nvPr/>
        </p:nvSpPr>
        <p:spPr bwMode="auto">
          <a:xfrm>
            <a:off x="2057400" y="981076"/>
            <a:ext cx="8305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defRPr/>
            </a:pPr>
            <a:r>
              <a:rPr lang="en-US" altLang="zh-CN" sz="2800" b="1" dirty="0">
                <a:solidFill>
                  <a:srgbClr val="277D33"/>
                </a:solidFill>
              </a:rPr>
              <a:t>3.  </a:t>
            </a:r>
            <a:r>
              <a:rPr lang="zh-CN" altLang="en-US" sz="2800" b="1" dirty="0">
                <a:solidFill>
                  <a:srgbClr val="277D33"/>
                </a:solidFill>
              </a:rPr>
              <a:t>折半查找</a:t>
            </a:r>
          </a:p>
          <a:p>
            <a:pPr marL="0" indent="0" eaLnBrk="1" hangingPunct="1">
              <a:lnSpc>
                <a:spcPct val="120000"/>
              </a:lnSpc>
              <a:buFontTx/>
              <a:buChar char="•"/>
              <a:defRPr/>
            </a:pPr>
            <a:r>
              <a:rPr lang="zh-CN" altLang="en-US" sz="2800" b="1" dirty="0"/>
              <a:t>  折半查找法要求待查找表应采用顺序存储结构且按关键字有序排列。</a:t>
            </a:r>
          </a:p>
          <a:p>
            <a:pPr marL="0" indent="0" eaLnBrk="1" hangingPunct="1">
              <a:lnSpc>
                <a:spcPct val="120000"/>
              </a:lnSpc>
              <a:buFontTx/>
              <a:buChar char="•"/>
              <a:defRPr/>
            </a:pPr>
            <a:r>
              <a:rPr lang="zh-CN" altLang="en-US" sz="2800" b="1" dirty="0"/>
              <a:t>  折半查找过程借助于折半判定树加以描述。判定树中每一结点对应表中一个记录在表中的位置序号。</a:t>
            </a:r>
          </a:p>
          <a:p>
            <a:pPr marL="0" indent="0" eaLnBrk="1" hangingPunct="1">
              <a:lnSpc>
                <a:spcPct val="120000"/>
              </a:lnSpc>
              <a:buFontTx/>
              <a:buChar char="•"/>
              <a:defRPr/>
            </a:pPr>
            <a:r>
              <a:rPr lang="zh-CN" altLang="en-US" sz="2800" b="1" dirty="0"/>
              <a:t>  折半查找算法的性能：在等概率时查找成功的平均查找长度与折半判定树的深度相关， </a:t>
            </a:r>
          </a:p>
          <a:p>
            <a:pPr marL="0" indent="0" eaLnBrk="1" hangingPunct="1">
              <a:lnSpc>
                <a:spcPct val="120000"/>
              </a:lnSpc>
              <a:defRPr/>
            </a:pPr>
            <a:r>
              <a:rPr lang="zh-CN" altLang="en-US" sz="2800" b="1" dirty="0"/>
              <a:t>折半查找算法查找速度快，平均性能好；插入删除较困难。</a:t>
            </a:r>
          </a:p>
        </p:txBody>
      </p:sp>
      <p:sp>
        <p:nvSpPr>
          <p:cNvPr id="133123" name="Rectangle 3">
            <a:extLst>
              <a:ext uri="{FF2B5EF4-FFF2-40B4-BE49-F238E27FC236}">
                <a16:creationId xmlns:a16="http://schemas.microsoft.com/office/drawing/2014/main" id="{3B0577FF-40AB-46C6-AD1D-18559701872F}"/>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5B67226-58ED-4B24-9403-E6A14FCCE184}"/>
              </a:ext>
            </a:extLst>
          </p:cNvPr>
          <p:cNvSpPr txBox="1">
            <a:spLocks noChangeArrowheads="1"/>
          </p:cNvSpPr>
          <p:nvPr/>
        </p:nvSpPr>
        <p:spPr bwMode="auto">
          <a:xfrm>
            <a:off x="2057400" y="981075"/>
            <a:ext cx="8305800" cy="5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2800" b="1">
                <a:solidFill>
                  <a:srgbClr val="277D33"/>
                </a:solidFill>
              </a:rPr>
              <a:t>4.  </a:t>
            </a:r>
            <a:r>
              <a:rPr lang="zh-CN" altLang="en-US" sz="2400" b="1">
                <a:solidFill>
                  <a:srgbClr val="277D33"/>
                </a:solidFill>
              </a:rPr>
              <a:t>二叉排序树</a:t>
            </a:r>
          </a:p>
          <a:p>
            <a:pPr eaLnBrk="1" hangingPunct="1">
              <a:lnSpc>
                <a:spcPct val="120000"/>
              </a:lnSpc>
              <a:spcBef>
                <a:spcPct val="0"/>
              </a:spcBef>
              <a:buClrTx/>
              <a:buSzTx/>
              <a:buFontTx/>
              <a:buChar char="•"/>
            </a:pPr>
            <a:r>
              <a:rPr lang="zh-CN" altLang="en-US" sz="2400" b="1"/>
              <a:t>  掌握二叉排序树的定义， </a:t>
            </a:r>
          </a:p>
          <a:p>
            <a:pPr eaLnBrk="1" hangingPunct="1">
              <a:lnSpc>
                <a:spcPct val="120000"/>
              </a:lnSpc>
              <a:spcBef>
                <a:spcPct val="0"/>
              </a:spcBef>
              <a:buClrTx/>
              <a:buSzTx/>
              <a:buFontTx/>
              <a:buChar char="•"/>
            </a:pPr>
            <a:r>
              <a:rPr lang="zh-CN" altLang="en-US" sz="2400" b="1"/>
              <a:t>  理解二叉排序树的性质：中序遍历一个二叉排序树可以得到一个递增有序序列。</a:t>
            </a:r>
          </a:p>
          <a:p>
            <a:pPr eaLnBrk="1" hangingPunct="1">
              <a:lnSpc>
                <a:spcPct val="120000"/>
              </a:lnSpc>
              <a:spcBef>
                <a:spcPct val="0"/>
              </a:spcBef>
              <a:buClrTx/>
              <a:buSzTx/>
              <a:buFontTx/>
              <a:buChar char="•"/>
            </a:pPr>
            <a:r>
              <a:rPr lang="zh-CN" altLang="en-US" sz="2400" b="1"/>
              <a:t>  含有</a:t>
            </a:r>
            <a:r>
              <a:rPr lang="en-US" altLang="zh-CN" sz="2400" b="1"/>
              <a:t>n</a:t>
            </a:r>
            <a:r>
              <a:rPr lang="zh-CN" altLang="en-US" sz="2400" b="1"/>
              <a:t>个结点的二叉排序树形态不唯一，其构造与数列的输入顺序有关。</a:t>
            </a:r>
          </a:p>
          <a:p>
            <a:pPr eaLnBrk="1" hangingPunct="1">
              <a:lnSpc>
                <a:spcPct val="120000"/>
              </a:lnSpc>
              <a:spcBef>
                <a:spcPct val="0"/>
              </a:spcBef>
              <a:buClrTx/>
              <a:buSzTx/>
              <a:buFontTx/>
              <a:buChar char="•"/>
            </a:pPr>
            <a:r>
              <a:rPr lang="zh-CN" altLang="en-US" sz="2400" b="1"/>
              <a:t>  查找过程与折半查找过程类似，在二叉排序树中查找一个记录时，其比较次数不超过树的深度。就平均性能而言，二叉排序树上的查找和折半查找相差不大，平均查找长度仍然是。</a:t>
            </a:r>
          </a:p>
          <a:p>
            <a:pPr eaLnBrk="1" hangingPunct="1">
              <a:lnSpc>
                <a:spcPct val="120000"/>
              </a:lnSpc>
              <a:spcBef>
                <a:spcPct val="0"/>
              </a:spcBef>
              <a:buClrTx/>
              <a:buSzTx/>
              <a:buFontTx/>
              <a:buChar char="•"/>
            </a:pPr>
            <a:r>
              <a:rPr lang="zh-CN" altLang="en-US" sz="2400" b="1"/>
              <a:t>  二叉排序树的插入、删除操作无需移动大量结点，经常变化的动态表宜采用二叉排序树结构。</a:t>
            </a:r>
          </a:p>
        </p:txBody>
      </p:sp>
      <p:sp>
        <p:nvSpPr>
          <p:cNvPr id="134147" name="Rectangle 3">
            <a:extLst>
              <a:ext uri="{FF2B5EF4-FFF2-40B4-BE49-F238E27FC236}">
                <a16:creationId xmlns:a16="http://schemas.microsoft.com/office/drawing/2014/main" id="{90794865-8501-4794-8687-5D69742EE58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3DA3AD34-9D3B-4A5D-8C8C-89EF259D8031}"/>
              </a:ext>
            </a:extLst>
          </p:cNvPr>
          <p:cNvSpPr txBox="1">
            <a:spLocks noChangeArrowheads="1"/>
          </p:cNvSpPr>
          <p:nvPr/>
        </p:nvSpPr>
        <p:spPr bwMode="auto">
          <a:xfrm>
            <a:off x="2057400" y="692151"/>
            <a:ext cx="830580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a:solidFill>
                  <a:srgbClr val="277D33"/>
                </a:solidFill>
              </a:rPr>
              <a:t>5.  </a:t>
            </a:r>
            <a:r>
              <a:rPr lang="zh-CN" altLang="en-US" sz="2400" b="1">
                <a:solidFill>
                  <a:srgbClr val="277D33"/>
                </a:solidFill>
              </a:rPr>
              <a:t>哈希法</a:t>
            </a:r>
          </a:p>
          <a:p>
            <a:pPr eaLnBrk="1" hangingPunct="1">
              <a:spcBef>
                <a:spcPct val="0"/>
              </a:spcBef>
              <a:buClrTx/>
              <a:buSzTx/>
              <a:buFontTx/>
              <a:buChar char="•"/>
            </a:pPr>
            <a:r>
              <a:rPr lang="zh-CN" altLang="en-US" sz="2400" b="1"/>
              <a:t>  基本思想：以元素的关键字</a:t>
            </a:r>
            <a:r>
              <a:rPr lang="en-US" altLang="zh-CN" sz="2400" b="1"/>
              <a:t>k</a:t>
            </a:r>
            <a:r>
              <a:rPr lang="zh-CN" altLang="en-US" sz="2400" b="1"/>
              <a:t>为自变量，通过哈希函数</a:t>
            </a:r>
            <a:r>
              <a:rPr lang="en-US" altLang="zh-CN" sz="2400" b="1"/>
              <a:t>H</a:t>
            </a:r>
            <a:r>
              <a:rPr lang="zh-CN" altLang="en-US" sz="2400" b="1"/>
              <a:t>，计算其存储位置</a:t>
            </a:r>
            <a:r>
              <a:rPr lang="en-US" altLang="zh-CN" sz="2400" b="1"/>
              <a:t>p</a:t>
            </a:r>
            <a:r>
              <a:rPr lang="zh-CN" altLang="en-US" sz="2400" b="1"/>
              <a:t>即</a:t>
            </a:r>
            <a:r>
              <a:rPr lang="en-US" altLang="zh-CN" sz="2400" b="1"/>
              <a:t>p=H(k)</a:t>
            </a:r>
            <a:r>
              <a:rPr lang="zh-CN" altLang="en-US" sz="2400" b="1"/>
              <a:t>，从而实现按关键字计算的方式建立表与查找表。哈希表的查找过程与哈希表的创建过程对应一致。</a:t>
            </a:r>
          </a:p>
          <a:p>
            <a:pPr eaLnBrk="1" hangingPunct="1">
              <a:spcBef>
                <a:spcPct val="0"/>
              </a:spcBef>
              <a:buClrTx/>
              <a:buSzTx/>
              <a:buFontTx/>
              <a:buChar char="•"/>
            </a:pPr>
            <a:r>
              <a:rPr lang="zh-CN" altLang="en-US" sz="2400" b="1"/>
              <a:t>  哈希法主要包括：</a:t>
            </a:r>
            <a:r>
              <a:rPr lang="en-US" altLang="zh-CN" sz="2400" b="1"/>
              <a:t>1</a:t>
            </a:r>
            <a:r>
              <a:rPr lang="zh-CN" altLang="en-US" sz="2400" b="1"/>
              <a:t>）哈希函数构造，</a:t>
            </a:r>
            <a:r>
              <a:rPr lang="en-US" altLang="zh-CN" sz="2400" b="1"/>
              <a:t>2</a:t>
            </a:r>
            <a:r>
              <a:rPr lang="zh-CN" altLang="en-US" sz="2400" b="1"/>
              <a:t>）处理冲突方法。构造哈希函数常用的方法有除留余数法。处理冲突的基本方法包括线性探测再散列、二次探测再散列、链地址法等。</a:t>
            </a:r>
          </a:p>
          <a:p>
            <a:pPr eaLnBrk="1" hangingPunct="1">
              <a:spcBef>
                <a:spcPct val="0"/>
              </a:spcBef>
              <a:buClrTx/>
              <a:buSzTx/>
              <a:buFontTx/>
              <a:buChar char="•"/>
            </a:pPr>
            <a:r>
              <a:rPr lang="zh-CN" altLang="en-US" sz="2400" b="1"/>
              <a:t>  哈希法中影响关键字比较次数的因素有三个：哈希函数、处理冲突的方法以及哈希表的装填因子。其中设哈希函数是均匀的，并且按处理冲突的方法分别考虑，则影响平均查找长度的因素只剩下装填因子</a:t>
            </a:r>
            <a:r>
              <a:rPr lang="en-US" altLang="zh-CN" sz="2400" b="1"/>
              <a:t>α</a:t>
            </a:r>
            <a:r>
              <a:rPr lang="zh-CN" altLang="en-US" sz="2400" b="1"/>
              <a:t>。哈希表的平均查找长度是装填因子</a:t>
            </a:r>
            <a:r>
              <a:rPr lang="en-US" altLang="zh-CN" sz="2400" b="1"/>
              <a:t>α</a:t>
            </a:r>
            <a:r>
              <a:rPr lang="zh-CN" altLang="en-US" sz="2400" b="1"/>
              <a:t>的函数，而与待散列元素数目</a:t>
            </a:r>
            <a:r>
              <a:rPr lang="en-US" altLang="zh-CN" sz="2400" b="1"/>
              <a:t>n</a:t>
            </a:r>
            <a:r>
              <a:rPr lang="zh-CN" altLang="en-US" sz="2400" b="1"/>
              <a:t>无关。无论元素数目</a:t>
            </a:r>
            <a:r>
              <a:rPr lang="en-US" altLang="zh-CN" sz="2400" b="1"/>
              <a:t>n</a:t>
            </a:r>
            <a:r>
              <a:rPr lang="zh-CN" altLang="en-US" sz="2400" b="1"/>
              <a:t>有多大，都能通过调整</a:t>
            </a:r>
            <a:r>
              <a:rPr lang="en-US" altLang="zh-CN" sz="2400" b="1"/>
              <a:t>α</a:t>
            </a:r>
            <a:r>
              <a:rPr lang="zh-CN" altLang="en-US" sz="2400" b="1"/>
              <a:t>，使哈希表的平均查找长度较小。</a:t>
            </a:r>
            <a:r>
              <a:rPr lang="zh-CN" altLang="en-US" sz="2400"/>
              <a:t> </a:t>
            </a:r>
          </a:p>
        </p:txBody>
      </p:sp>
      <p:sp>
        <p:nvSpPr>
          <p:cNvPr id="135171" name="Rectangle 3">
            <a:extLst>
              <a:ext uri="{FF2B5EF4-FFF2-40B4-BE49-F238E27FC236}">
                <a16:creationId xmlns:a16="http://schemas.microsoft.com/office/drawing/2014/main" id="{CAA65FD2-0C35-4F87-B7C2-D0BEE0CAC73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BE8C6FDD-C857-4134-AD80-604D53E78551}"/>
              </a:ext>
            </a:extLst>
          </p:cNvPr>
          <p:cNvSpPr txBox="1">
            <a:spLocks noChangeArrowheads="1"/>
          </p:cNvSpPr>
          <p:nvPr/>
        </p:nvSpPr>
        <p:spPr bwMode="auto">
          <a:xfrm>
            <a:off x="2057400" y="692151"/>
            <a:ext cx="8305800" cy="619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ClrTx/>
              <a:buSzTx/>
              <a:buFontTx/>
              <a:buNone/>
            </a:pPr>
            <a:r>
              <a:rPr lang="en-US" altLang="zh-CN" sz="2800" b="1"/>
              <a:t>8.5.2  </a:t>
            </a:r>
            <a:r>
              <a:rPr lang="zh-CN" altLang="en-US" sz="2800" b="1"/>
              <a:t>典型题解</a:t>
            </a:r>
          </a:p>
          <a:p>
            <a:pPr eaLnBrk="1" hangingPunct="1">
              <a:lnSpc>
                <a:spcPct val="160000"/>
              </a:lnSpc>
              <a:spcBef>
                <a:spcPct val="0"/>
              </a:spcBef>
              <a:buClrTx/>
              <a:buSzTx/>
              <a:buFontTx/>
              <a:buNone/>
            </a:pPr>
            <a:r>
              <a:rPr lang="zh-CN" altLang="en-US" sz="2800" b="1"/>
              <a:t>        本章典型题解主要以哈希处理技术为基础，展开平均查找长度的公式计算法、手工计算法、算法实现技术。</a:t>
            </a:r>
          </a:p>
          <a:p>
            <a:pPr eaLnBrk="1" hangingPunct="1">
              <a:lnSpc>
                <a:spcPct val="160000"/>
              </a:lnSpc>
              <a:spcBef>
                <a:spcPct val="0"/>
              </a:spcBef>
              <a:buClrTx/>
              <a:buSzTx/>
              <a:buFontTx/>
              <a:buNone/>
            </a:pPr>
            <a:r>
              <a:rPr lang="en-US" altLang="zh-CN" sz="2800" b="1"/>
              <a:t>【</a:t>
            </a:r>
            <a:r>
              <a:rPr lang="zh-CN" altLang="en-US" sz="2800" b="1"/>
              <a:t>例</a:t>
            </a:r>
            <a:r>
              <a:rPr lang="en-US" altLang="zh-CN" sz="2800" b="1"/>
              <a:t>1】1000</a:t>
            </a:r>
            <a:r>
              <a:rPr lang="zh-CN" altLang="en-US" sz="2800" b="1"/>
              <a:t>个记录设计哈希表，假设哈希函数是均匀的，解决冲突用线性探测再散列法，并要求在等概率情况下查找成功时的</a:t>
            </a:r>
            <a:r>
              <a:rPr lang="en-US" altLang="zh-CN" sz="2800" b="1"/>
              <a:t>ASL</a:t>
            </a:r>
            <a:r>
              <a:rPr lang="zh-CN" altLang="en-US" sz="2800" b="1"/>
              <a:t>不超过</a:t>
            </a:r>
            <a:r>
              <a:rPr lang="en-US" altLang="zh-CN" sz="2800" b="1"/>
              <a:t>3</a:t>
            </a:r>
            <a:r>
              <a:rPr lang="zh-CN" altLang="en-US" sz="2800" b="1"/>
              <a:t>，查找不成功时的</a:t>
            </a:r>
            <a:r>
              <a:rPr lang="en-US" altLang="zh-CN" sz="2800" b="1"/>
              <a:t>ASL</a:t>
            </a:r>
            <a:r>
              <a:rPr lang="zh-CN" altLang="en-US" sz="2800" b="1"/>
              <a:t>不超过</a:t>
            </a:r>
            <a:r>
              <a:rPr lang="en-US" altLang="zh-CN" sz="2800" b="1"/>
              <a:t>13</a:t>
            </a:r>
            <a:r>
              <a:rPr lang="zh-CN" altLang="en-US" sz="2800" b="1"/>
              <a:t>，则哈希表长度</a:t>
            </a:r>
            <a:r>
              <a:rPr lang="en-US" altLang="zh-CN" sz="2800" b="1"/>
              <a:t>m</a:t>
            </a:r>
            <a:r>
              <a:rPr lang="zh-CN" altLang="en-US" sz="2800" b="1"/>
              <a:t>应取多大</a:t>
            </a:r>
            <a:r>
              <a:rPr lang="zh-CN" altLang="en-US" sz="2400" b="1"/>
              <a:t>？</a:t>
            </a:r>
          </a:p>
        </p:txBody>
      </p:sp>
      <p:sp>
        <p:nvSpPr>
          <p:cNvPr id="136195" name="Rectangle 3">
            <a:extLst>
              <a:ext uri="{FF2B5EF4-FFF2-40B4-BE49-F238E27FC236}">
                <a16:creationId xmlns:a16="http://schemas.microsoft.com/office/drawing/2014/main" id="{4378D7A8-7FAE-40D0-AB38-04E199DC5C7A}"/>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E450F4D7-F6A3-4C24-8A1D-34DFEAA1A33A}"/>
              </a:ext>
            </a:extLst>
          </p:cNvPr>
          <p:cNvSpPr txBox="1">
            <a:spLocks noChangeArrowheads="1"/>
          </p:cNvSpPr>
          <p:nvPr/>
        </p:nvSpPr>
        <p:spPr bwMode="auto">
          <a:xfrm>
            <a:off x="2057400" y="914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例如：用折半查找法查找</a:t>
            </a:r>
            <a:r>
              <a:rPr lang="en-US" altLang="zh-CN" sz="2800" b="1"/>
              <a:t>10</a:t>
            </a:r>
            <a:r>
              <a:rPr lang="zh-CN" altLang="en-US" sz="2800" b="1"/>
              <a:t>、</a:t>
            </a:r>
            <a:r>
              <a:rPr lang="en-US" altLang="zh-CN" sz="2800" b="1"/>
              <a:t>50</a:t>
            </a:r>
            <a:r>
              <a:rPr lang="zh-CN" altLang="en-US" sz="2800" b="1"/>
              <a:t>的具体过程，</a:t>
            </a:r>
            <a:r>
              <a:rPr lang="zh-CN" altLang="en-US" sz="2800" b="1">
                <a:latin typeface="宋体" panose="02010600030101010101" pitchFamily="2" charset="-122"/>
              </a:rPr>
              <a:t>其中</a:t>
            </a:r>
            <a:r>
              <a:rPr lang="en-US" altLang="zh-CN" sz="2800" b="1"/>
              <a:t>mid=(low+high)/2</a:t>
            </a:r>
            <a:r>
              <a:rPr lang="zh-CN" altLang="en-US" sz="2800" b="1">
                <a:latin typeface="宋体" panose="02010600030101010101" pitchFamily="2" charset="-122"/>
              </a:rPr>
              <a:t>，当</a:t>
            </a:r>
            <a:r>
              <a:rPr lang="en-US" altLang="zh-CN" sz="2800" b="1"/>
              <a:t>high&lt;low</a:t>
            </a:r>
            <a:r>
              <a:rPr lang="zh-CN" altLang="en-US" sz="2800" b="1">
                <a:latin typeface="宋体" panose="02010600030101010101" pitchFamily="2" charset="-122"/>
              </a:rPr>
              <a:t>时，表示不存在这样的子表空间，查找失败。</a:t>
            </a:r>
            <a:r>
              <a:rPr lang="zh-CN" altLang="en-US" sz="2800" b="1"/>
              <a:t> </a:t>
            </a:r>
          </a:p>
        </p:txBody>
      </p:sp>
      <p:grpSp>
        <p:nvGrpSpPr>
          <p:cNvPr id="26627" name="Group 56">
            <a:extLst>
              <a:ext uri="{FF2B5EF4-FFF2-40B4-BE49-F238E27FC236}">
                <a16:creationId xmlns:a16="http://schemas.microsoft.com/office/drawing/2014/main" id="{BBC9A75F-A223-4A20-B747-03CB442DBF44}"/>
              </a:ext>
            </a:extLst>
          </p:cNvPr>
          <p:cNvGrpSpPr>
            <a:grpSpLocks/>
          </p:cNvGrpSpPr>
          <p:nvPr/>
        </p:nvGrpSpPr>
        <p:grpSpPr bwMode="auto">
          <a:xfrm>
            <a:off x="2819400" y="3048000"/>
            <a:ext cx="5562600" cy="1504950"/>
            <a:chOff x="528" y="1536"/>
            <a:chExt cx="3408" cy="1044"/>
          </a:xfrm>
        </p:grpSpPr>
        <p:sp>
          <p:nvSpPr>
            <p:cNvPr id="26662" name="Rectangle 29">
              <a:extLst>
                <a:ext uri="{FF2B5EF4-FFF2-40B4-BE49-F238E27FC236}">
                  <a16:creationId xmlns:a16="http://schemas.microsoft.com/office/drawing/2014/main" id="{84D0024C-440E-4484-B881-0FAE6EAA1037}"/>
                </a:ext>
              </a:extLst>
            </p:cNvPr>
            <p:cNvSpPr>
              <a:spLocks noChangeArrowheads="1"/>
            </p:cNvSpPr>
            <p:nvPr/>
          </p:nvSpPr>
          <p:spPr bwMode="auto">
            <a:xfrm>
              <a:off x="3416"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6663" name="Rectangle 28">
              <a:extLst>
                <a:ext uri="{FF2B5EF4-FFF2-40B4-BE49-F238E27FC236}">
                  <a16:creationId xmlns:a16="http://schemas.microsoft.com/office/drawing/2014/main" id="{DF491E2F-BDB3-4BBC-B70E-3F7D6985AE01}"/>
                </a:ext>
              </a:extLst>
            </p:cNvPr>
            <p:cNvSpPr>
              <a:spLocks noChangeArrowheads="1"/>
            </p:cNvSpPr>
            <p:nvPr/>
          </p:nvSpPr>
          <p:spPr bwMode="auto">
            <a:xfrm>
              <a:off x="3138" y="1776"/>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6664" name="Rectangle 27">
              <a:extLst>
                <a:ext uri="{FF2B5EF4-FFF2-40B4-BE49-F238E27FC236}">
                  <a16:creationId xmlns:a16="http://schemas.microsoft.com/office/drawing/2014/main" id="{C539EC7F-0A45-4A36-8CFD-2E55712E42F6}"/>
                </a:ext>
              </a:extLst>
            </p:cNvPr>
            <p:cNvSpPr>
              <a:spLocks noChangeArrowheads="1"/>
            </p:cNvSpPr>
            <p:nvPr/>
          </p:nvSpPr>
          <p:spPr bwMode="auto">
            <a:xfrm>
              <a:off x="2858"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6665" name="Rectangle 26">
              <a:extLst>
                <a:ext uri="{FF2B5EF4-FFF2-40B4-BE49-F238E27FC236}">
                  <a16:creationId xmlns:a16="http://schemas.microsoft.com/office/drawing/2014/main" id="{F330B5EF-0D8D-4DD0-8C5F-AED412199F7A}"/>
                </a:ext>
              </a:extLst>
            </p:cNvPr>
            <p:cNvSpPr>
              <a:spLocks noChangeArrowheads="1"/>
            </p:cNvSpPr>
            <p:nvPr/>
          </p:nvSpPr>
          <p:spPr bwMode="auto">
            <a:xfrm>
              <a:off x="2579"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6666" name="Rectangle 25">
              <a:extLst>
                <a:ext uri="{FF2B5EF4-FFF2-40B4-BE49-F238E27FC236}">
                  <a16:creationId xmlns:a16="http://schemas.microsoft.com/office/drawing/2014/main" id="{D94B904C-6A98-4BBF-A3E2-FBF7937C4237}"/>
                </a:ext>
              </a:extLst>
            </p:cNvPr>
            <p:cNvSpPr>
              <a:spLocks noChangeArrowheads="1"/>
            </p:cNvSpPr>
            <p:nvPr/>
          </p:nvSpPr>
          <p:spPr bwMode="auto">
            <a:xfrm>
              <a:off x="2300"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6667" name="Rectangle 24">
              <a:extLst>
                <a:ext uri="{FF2B5EF4-FFF2-40B4-BE49-F238E27FC236}">
                  <a16:creationId xmlns:a16="http://schemas.microsoft.com/office/drawing/2014/main" id="{85BE8F6F-3EAF-48B7-A14D-1D2AE5446830}"/>
                </a:ext>
              </a:extLst>
            </p:cNvPr>
            <p:cNvSpPr>
              <a:spLocks noChangeArrowheads="1"/>
            </p:cNvSpPr>
            <p:nvPr/>
          </p:nvSpPr>
          <p:spPr bwMode="auto">
            <a:xfrm>
              <a:off x="2020"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6668" name="Rectangle 23">
              <a:extLst>
                <a:ext uri="{FF2B5EF4-FFF2-40B4-BE49-F238E27FC236}">
                  <a16:creationId xmlns:a16="http://schemas.microsoft.com/office/drawing/2014/main" id="{AA36C200-BC27-46EA-99ED-D055EB699396}"/>
                </a:ext>
              </a:extLst>
            </p:cNvPr>
            <p:cNvSpPr>
              <a:spLocks noChangeArrowheads="1"/>
            </p:cNvSpPr>
            <p:nvPr/>
          </p:nvSpPr>
          <p:spPr bwMode="auto">
            <a:xfrm>
              <a:off x="1741"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6669" name="Rectangle 22">
              <a:extLst>
                <a:ext uri="{FF2B5EF4-FFF2-40B4-BE49-F238E27FC236}">
                  <a16:creationId xmlns:a16="http://schemas.microsoft.com/office/drawing/2014/main" id="{9B417C37-0678-487E-927B-4522D4477718}"/>
                </a:ext>
              </a:extLst>
            </p:cNvPr>
            <p:cNvSpPr>
              <a:spLocks noChangeArrowheads="1"/>
            </p:cNvSpPr>
            <p:nvPr/>
          </p:nvSpPr>
          <p:spPr bwMode="auto">
            <a:xfrm>
              <a:off x="1462"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6670" name="Rectangle 21">
              <a:extLst>
                <a:ext uri="{FF2B5EF4-FFF2-40B4-BE49-F238E27FC236}">
                  <a16:creationId xmlns:a16="http://schemas.microsoft.com/office/drawing/2014/main" id="{37E02142-0F22-487E-8AA3-B84B945FD3DE}"/>
                </a:ext>
              </a:extLst>
            </p:cNvPr>
            <p:cNvSpPr>
              <a:spLocks noChangeArrowheads="1"/>
            </p:cNvSpPr>
            <p:nvPr/>
          </p:nvSpPr>
          <p:spPr bwMode="auto">
            <a:xfrm>
              <a:off x="1182"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6671" name="Rectangle 20">
              <a:extLst>
                <a:ext uri="{FF2B5EF4-FFF2-40B4-BE49-F238E27FC236}">
                  <a16:creationId xmlns:a16="http://schemas.microsoft.com/office/drawing/2014/main" id="{20D1C754-7A8D-4710-97FB-45CF230B7D99}"/>
                </a:ext>
              </a:extLst>
            </p:cNvPr>
            <p:cNvSpPr>
              <a:spLocks noChangeArrowheads="1"/>
            </p:cNvSpPr>
            <p:nvPr/>
          </p:nvSpPr>
          <p:spPr bwMode="auto">
            <a:xfrm>
              <a:off x="904" y="1776"/>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6672" name="Rectangle 19">
              <a:extLst>
                <a:ext uri="{FF2B5EF4-FFF2-40B4-BE49-F238E27FC236}">
                  <a16:creationId xmlns:a16="http://schemas.microsoft.com/office/drawing/2014/main" id="{02FC2E44-20AB-449A-AFDF-A1EC4F74C0DF}"/>
                </a:ext>
              </a:extLst>
            </p:cNvPr>
            <p:cNvSpPr>
              <a:spLocks noChangeArrowheads="1"/>
            </p:cNvSpPr>
            <p:nvPr/>
          </p:nvSpPr>
          <p:spPr bwMode="auto">
            <a:xfrm>
              <a:off x="624"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6673" name="Line 30">
              <a:extLst>
                <a:ext uri="{FF2B5EF4-FFF2-40B4-BE49-F238E27FC236}">
                  <a16:creationId xmlns:a16="http://schemas.microsoft.com/office/drawing/2014/main" id="{D0440A69-5014-4A62-8DB9-AB85A81B0F05}"/>
                </a:ext>
              </a:extLst>
            </p:cNvPr>
            <p:cNvSpPr>
              <a:spLocks noChangeShapeType="1"/>
            </p:cNvSpPr>
            <p:nvPr/>
          </p:nvSpPr>
          <p:spPr bwMode="auto">
            <a:xfrm>
              <a:off x="624" y="1776"/>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4" name="Line 31">
              <a:extLst>
                <a:ext uri="{FF2B5EF4-FFF2-40B4-BE49-F238E27FC236}">
                  <a16:creationId xmlns:a16="http://schemas.microsoft.com/office/drawing/2014/main" id="{B66BD8C2-D3DF-42A8-A90C-C7C3781D8DAC}"/>
                </a:ext>
              </a:extLst>
            </p:cNvPr>
            <p:cNvSpPr>
              <a:spLocks noChangeShapeType="1"/>
            </p:cNvSpPr>
            <p:nvPr/>
          </p:nvSpPr>
          <p:spPr bwMode="auto">
            <a:xfrm>
              <a:off x="624" y="2025"/>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5" name="Line 32">
              <a:extLst>
                <a:ext uri="{FF2B5EF4-FFF2-40B4-BE49-F238E27FC236}">
                  <a16:creationId xmlns:a16="http://schemas.microsoft.com/office/drawing/2014/main" id="{23713D16-72C7-4140-95A5-0C407C8FB26E}"/>
                </a:ext>
              </a:extLst>
            </p:cNvPr>
            <p:cNvSpPr>
              <a:spLocks noChangeShapeType="1"/>
            </p:cNvSpPr>
            <p:nvPr/>
          </p:nvSpPr>
          <p:spPr bwMode="auto">
            <a:xfrm>
              <a:off x="624" y="1776"/>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6" name="Line 33">
              <a:extLst>
                <a:ext uri="{FF2B5EF4-FFF2-40B4-BE49-F238E27FC236}">
                  <a16:creationId xmlns:a16="http://schemas.microsoft.com/office/drawing/2014/main" id="{30707748-DA96-446F-9EE5-AC32B77F8E9E}"/>
                </a:ext>
              </a:extLst>
            </p:cNvPr>
            <p:cNvSpPr>
              <a:spLocks noChangeShapeType="1"/>
            </p:cNvSpPr>
            <p:nvPr/>
          </p:nvSpPr>
          <p:spPr bwMode="auto">
            <a:xfrm>
              <a:off x="904"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7" name="Line 34">
              <a:extLst>
                <a:ext uri="{FF2B5EF4-FFF2-40B4-BE49-F238E27FC236}">
                  <a16:creationId xmlns:a16="http://schemas.microsoft.com/office/drawing/2014/main" id="{7098429F-F7E9-40B9-9194-AF1AF3E6E9A8}"/>
                </a:ext>
              </a:extLst>
            </p:cNvPr>
            <p:cNvSpPr>
              <a:spLocks noChangeShapeType="1"/>
            </p:cNvSpPr>
            <p:nvPr/>
          </p:nvSpPr>
          <p:spPr bwMode="auto">
            <a:xfrm>
              <a:off x="1182"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8" name="Line 35">
              <a:extLst>
                <a:ext uri="{FF2B5EF4-FFF2-40B4-BE49-F238E27FC236}">
                  <a16:creationId xmlns:a16="http://schemas.microsoft.com/office/drawing/2014/main" id="{E9F8E0CB-0140-479A-AA8A-D5E5B51DE18C}"/>
                </a:ext>
              </a:extLst>
            </p:cNvPr>
            <p:cNvSpPr>
              <a:spLocks noChangeShapeType="1"/>
            </p:cNvSpPr>
            <p:nvPr/>
          </p:nvSpPr>
          <p:spPr bwMode="auto">
            <a:xfrm>
              <a:off x="1462"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9" name="Line 36">
              <a:extLst>
                <a:ext uri="{FF2B5EF4-FFF2-40B4-BE49-F238E27FC236}">
                  <a16:creationId xmlns:a16="http://schemas.microsoft.com/office/drawing/2014/main" id="{8C94AB34-3C54-4470-A801-1835098822E4}"/>
                </a:ext>
              </a:extLst>
            </p:cNvPr>
            <p:cNvSpPr>
              <a:spLocks noChangeShapeType="1"/>
            </p:cNvSpPr>
            <p:nvPr/>
          </p:nvSpPr>
          <p:spPr bwMode="auto">
            <a:xfrm>
              <a:off x="1741"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0" name="Line 37">
              <a:extLst>
                <a:ext uri="{FF2B5EF4-FFF2-40B4-BE49-F238E27FC236}">
                  <a16:creationId xmlns:a16="http://schemas.microsoft.com/office/drawing/2014/main" id="{AB58BD23-2AFA-4546-BAF9-86053D8F16EA}"/>
                </a:ext>
              </a:extLst>
            </p:cNvPr>
            <p:cNvSpPr>
              <a:spLocks noChangeShapeType="1"/>
            </p:cNvSpPr>
            <p:nvPr/>
          </p:nvSpPr>
          <p:spPr bwMode="auto">
            <a:xfrm>
              <a:off x="2020"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1" name="Line 38">
              <a:extLst>
                <a:ext uri="{FF2B5EF4-FFF2-40B4-BE49-F238E27FC236}">
                  <a16:creationId xmlns:a16="http://schemas.microsoft.com/office/drawing/2014/main" id="{D1B3EF6A-8D92-421F-821A-0849696C86C4}"/>
                </a:ext>
              </a:extLst>
            </p:cNvPr>
            <p:cNvSpPr>
              <a:spLocks noChangeShapeType="1"/>
            </p:cNvSpPr>
            <p:nvPr/>
          </p:nvSpPr>
          <p:spPr bwMode="auto">
            <a:xfrm>
              <a:off x="2300"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2" name="Line 39">
              <a:extLst>
                <a:ext uri="{FF2B5EF4-FFF2-40B4-BE49-F238E27FC236}">
                  <a16:creationId xmlns:a16="http://schemas.microsoft.com/office/drawing/2014/main" id="{4E6210ED-D3B2-4606-AC7F-605631842E3E}"/>
                </a:ext>
              </a:extLst>
            </p:cNvPr>
            <p:cNvSpPr>
              <a:spLocks noChangeShapeType="1"/>
            </p:cNvSpPr>
            <p:nvPr/>
          </p:nvSpPr>
          <p:spPr bwMode="auto">
            <a:xfrm>
              <a:off x="2579"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3" name="Line 40">
              <a:extLst>
                <a:ext uri="{FF2B5EF4-FFF2-40B4-BE49-F238E27FC236}">
                  <a16:creationId xmlns:a16="http://schemas.microsoft.com/office/drawing/2014/main" id="{1986C6E0-8AF9-4D5A-93F6-9AF280387D48}"/>
                </a:ext>
              </a:extLst>
            </p:cNvPr>
            <p:cNvSpPr>
              <a:spLocks noChangeShapeType="1"/>
            </p:cNvSpPr>
            <p:nvPr/>
          </p:nvSpPr>
          <p:spPr bwMode="auto">
            <a:xfrm>
              <a:off x="2858"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4" name="Line 41">
              <a:extLst>
                <a:ext uri="{FF2B5EF4-FFF2-40B4-BE49-F238E27FC236}">
                  <a16:creationId xmlns:a16="http://schemas.microsoft.com/office/drawing/2014/main" id="{A65E3928-2196-4BC5-AD06-3C88916091F3}"/>
                </a:ext>
              </a:extLst>
            </p:cNvPr>
            <p:cNvSpPr>
              <a:spLocks noChangeShapeType="1"/>
            </p:cNvSpPr>
            <p:nvPr/>
          </p:nvSpPr>
          <p:spPr bwMode="auto">
            <a:xfrm>
              <a:off x="3138"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5" name="Line 42">
              <a:extLst>
                <a:ext uri="{FF2B5EF4-FFF2-40B4-BE49-F238E27FC236}">
                  <a16:creationId xmlns:a16="http://schemas.microsoft.com/office/drawing/2014/main" id="{8AC02300-5AC7-4829-9BFC-8817DA125648}"/>
                </a:ext>
              </a:extLst>
            </p:cNvPr>
            <p:cNvSpPr>
              <a:spLocks noChangeShapeType="1"/>
            </p:cNvSpPr>
            <p:nvPr/>
          </p:nvSpPr>
          <p:spPr bwMode="auto">
            <a:xfrm>
              <a:off x="3416"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6" name="Line 43">
              <a:extLst>
                <a:ext uri="{FF2B5EF4-FFF2-40B4-BE49-F238E27FC236}">
                  <a16:creationId xmlns:a16="http://schemas.microsoft.com/office/drawing/2014/main" id="{BFE9ACCB-7F3C-4829-AD9E-6AE9259FB001}"/>
                </a:ext>
              </a:extLst>
            </p:cNvPr>
            <p:cNvSpPr>
              <a:spLocks noChangeShapeType="1"/>
            </p:cNvSpPr>
            <p:nvPr/>
          </p:nvSpPr>
          <p:spPr bwMode="auto">
            <a:xfrm>
              <a:off x="3696" y="1776"/>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7" name="Text Box 49">
              <a:extLst>
                <a:ext uri="{FF2B5EF4-FFF2-40B4-BE49-F238E27FC236}">
                  <a16:creationId xmlns:a16="http://schemas.microsoft.com/office/drawing/2014/main" id="{5AC51120-E529-4FFE-A1F0-EC8D7CD00B09}"/>
                </a:ext>
              </a:extLst>
            </p:cNvPr>
            <p:cNvSpPr txBox="1">
              <a:spLocks noChangeArrowheads="1"/>
            </p:cNvSpPr>
            <p:nvPr/>
          </p:nvSpPr>
          <p:spPr bwMode="auto">
            <a:xfrm>
              <a:off x="528" y="1536"/>
              <a:ext cx="326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6688" name="Line 50">
              <a:extLst>
                <a:ext uri="{FF2B5EF4-FFF2-40B4-BE49-F238E27FC236}">
                  <a16:creationId xmlns:a16="http://schemas.microsoft.com/office/drawing/2014/main" id="{5B5221A5-F606-4B86-960E-5EC22DCF7C64}"/>
                </a:ext>
              </a:extLst>
            </p:cNvPr>
            <p:cNvSpPr>
              <a:spLocks noChangeShapeType="1"/>
            </p:cNvSpPr>
            <p:nvPr/>
          </p:nvSpPr>
          <p:spPr bwMode="auto">
            <a:xfrm flipV="1">
              <a:off x="768"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9" name="Line 51">
              <a:extLst>
                <a:ext uri="{FF2B5EF4-FFF2-40B4-BE49-F238E27FC236}">
                  <a16:creationId xmlns:a16="http://schemas.microsoft.com/office/drawing/2014/main" id="{8A293E3F-3DA6-4D94-A3EA-B432242699B5}"/>
                </a:ext>
              </a:extLst>
            </p:cNvPr>
            <p:cNvSpPr>
              <a:spLocks noChangeShapeType="1"/>
            </p:cNvSpPr>
            <p:nvPr/>
          </p:nvSpPr>
          <p:spPr bwMode="auto">
            <a:xfrm flipV="1">
              <a:off x="2160"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90" name="Line 52">
              <a:extLst>
                <a:ext uri="{FF2B5EF4-FFF2-40B4-BE49-F238E27FC236}">
                  <a16:creationId xmlns:a16="http://schemas.microsoft.com/office/drawing/2014/main" id="{7EA140B1-D9DC-4EA3-A63F-A3565670CB13}"/>
                </a:ext>
              </a:extLst>
            </p:cNvPr>
            <p:cNvSpPr>
              <a:spLocks noChangeShapeType="1"/>
            </p:cNvSpPr>
            <p:nvPr/>
          </p:nvSpPr>
          <p:spPr bwMode="auto">
            <a:xfrm flipV="1">
              <a:off x="3552"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91" name="Text Box 53">
              <a:extLst>
                <a:ext uri="{FF2B5EF4-FFF2-40B4-BE49-F238E27FC236}">
                  <a16:creationId xmlns:a16="http://schemas.microsoft.com/office/drawing/2014/main" id="{371A8775-23DA-415A-9AEF-1E6333DF1E16}"/>
                </a:ext>
              </a:extLst>
            </p:cNvPr>
            <p:cNvSpPr txBox="1">
              <a:spLocks noChangeArrowheads="1"/>
            </p:cNvSpPr>
            <p:nvPr/>
          </p:nvSpPr>
          <p:spPr bwMode="auto">
            <a:xfrm>
              <a:off x="528" y="2305"/>
              <a:ext cx="62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a:t>
              </a:r>
            </a:p>
          </p:txBody>
        </p:sp>
        <p:sp>
          <p:nvSpPr>
            <p:cNvPr id="26692" name="Text Box 54">
              <a:extLst>
                <a:ext uri="{FF2B5EF4-FFF2-40B4-BE49-F238E27FC236}">
                  <a16:creationId xmlns:a16="http://schemas.microsoft.com/office/drawing/2014/main" id="{4F7200E9-045E-4E78-AF36-4908C1F6E45C}"/>
                </a:ext>
              </a:extLst>
            </p:cNvPr>
            <p:cNvSpPr txBox="1">
              <a:spLocks noChangeArrowheads="1"/>
            </p:cNvSpPr>
            <p:nvPr/>
          </p:nvSpPr>
          <p:spPr bwMode="auto">
            <a:xfrm>
              <a:off x="1920" y="2305"/>
              <a:ext cx="62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mid=6</a:t>
              </a:r>
            </a:p>
          </p:txBody>
        </p:sp>
        <p:sp>
          <p:nvSpPr>
            <p:cNvPr id="26693" name="Text Box 55">
              <a:extLst>
                <a:ext uri="{FF2B5EF4-FFF2-40B4-BE49-F238E27FC236}">
                  <a16:creationId xmlns:a16="http://schemas.microsoft.com/office/drawing/2014/main" id="{4E4D51C6-4AAA-422C-BC49-5878ADD5683C}"/>
                </a:ext>
              </a:extLst>
            </p:cNvPr>
            <p:cNvSpPr txBox="1">
              <a:spLocks noChangeArrowheads="1"/>
            </p:cNvSpPr>
            <p:nvPr/>
          </p:nvSpPr>
          <p:spPr bwMode="auto">
            <a:xfrm>
              <a:off x="3216" y="2303"/>
              <a:ext cx="720"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high=11</a:t>
              </a:r>
            </a:p>
          </p:txBody>
        </p:sp>
      </p:grpSp>
      <p:grpSp>
        <p:nvGrpSpPr>
          <p:cNvPr id="26628" name="Group 90">
            <a:extLst>
              <a:ext uri="{FF2B5EF4-FFF2-40B4-BE49-F238E27FC236}">
                <a16:creationId xmlns:a16="http://schemas.microsoft.com/office/drawing/2014/main" id="{B84AB377-BAED-4F19-AED8-BC9E9584CEB6}"/>
              </a:ext>
            </a:extLst>
          </p:cNvPr>
          <p:cNvGrpSpPr>
            <a:grpSpLocks/>
          </p:cNvGrpSpPr>
          <p:nvPr/>
        </p:nvGrpSpPr>
        <p:grpSpPr bwMode="auto">
          <a:xfrm>
            <a:off x="2895600" y="4724401"/>
            <a:ext cx="5181600" cy="1616075"/>
            <a:chOff x="816" y="2784"/>
            <a:chExt cx="3264" cy="1018"/>
          </a:xfrm>
        </p:grpSpPr>
        <p:sp>
          <p:nvSpPr>
            <p:cNvPr id="26630" name="Rectangle 58">
              <a:extLst>
                <a:ext uri="{FF2B5EF4-FFF2-40B4-BE49-F238E27FC236}">
                  <a16:creationId xmlns:a16="http://schemas.microsoft.com/office/drawing/2014/main" id="{F4F65924-7410-4906-A7DB-2ECD0E57DDDD}"/>
                </a:ext>
              </a:extLst>
            </p:cNvPr>
            <p:cNvSpPr>
              <a:spLocks noChangeArrowheads="1"/>
            </p:cNvSpPr>
            <p:nvPr/>
          </p:nvSpPr>
          <p:spPr bwMode="auto">
            <a:xfrm>
              <a:off x="3704" y="302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6631" name="Rectangle 59">
              <a:extLst>
                <a:ext uri="{FF2B5EF4-FFF2-40B4-BE49-F238E27FC236}">
                  <a16:creationId xmlns:a16="http://schemas.microsoft.com/office/drawing/2014/main" id="{A09B6C8B-5144-472C-B41A-D145D53C971D}"/>
                </a:ext>
              </a:extLst>
            </p:cNvPr>
            <p:cNvSpPr>
              <a:spLocks noChangeArrowheads="1"/>
            </p:cNvSpPr>
            <p:nvPr/>
          </p:nvSpPr>
          <p:spPr bwMode="auto">
            <a:xfrm>
              <a:off x="3426" y="3024"/>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6632" name="Rectangle 60">
              <a:extLst>
                <a:ext uri="{FF2B5EF4-FFF2-40B4-BE49-F238E27FC236}">
                  <a16:creationId xmlns:a16="http://schemas.microsoft.com/office/drawing/2014/main" id="{9610E64A-8C41-4C12-8D95-845209079BE0}"/>
                </a:ext>
              </a:extLst>
            </p:cNvPr>
            <p:cNvSpPr>
              <a:spLocks noChangeArrowheads="1"/>
            </p:cNvSpPr>
            <p:nvPr/>
          </p:nvSpPr>
          <p:spPr bwMode="auto">
            <a:xfrm>
              <a:off x="3146" y="302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6633" name="Rectangle 61">
              <a:extLst>
                <a:ext uri="{FF2B5EF4-FFF2-40B4-BE49-F238E27FC236}">
                  <a16:creationId xmlns:a16="http://schemas.microsoft.com/office/drawing/2014/main" id="{6CDDE0A2-A2EB-4A6B-A7A9-D01B697310CE}"/>
                </a:ext>
              </a:extLst>
            </p:cNvPr>
            <p:cNvSpPr>
              <a:spLocks noChangeArrowheads="1"/>
            </p:cNvSpPr>
            <p:nvPr/>
          </p:nvSpPr>
          <p:spPr bwMode="auto">
            <a:xfrm>
              <a:off x="2867" y="302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6634" name="Rectangle 62">
              <a:extLst>
                <a:ext uri="{FF2B5EF4-FFF2-40B4-BE49-F238E27FC236}">
                  <a16:creationId xmlns:a16="http://schemas.microsoft.com/office/drawing/2014/main" id="{255F7564-1C1D-49D5-8973-07AD095F088F}"/>
                </a:ext>
              </a:extLst>
            </p:cNvPr>
            <p:cNvSpPr>
              <a:spLocks noChangeArrowheads="1"/>
            </p:cNvSpPr>
            <p:nvPr/>
          </p:nvSpPr>
          <p:spPr bwMode="auto">
            <a:xfrm>
              <a:off x="2588" y="302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6635" name="Rectangle 63">
              <a:extLst>
                <a:ext uri="{FF2B5EF4-FFF2-40B4-BE49-F238E27FC236}">
                  <a16:creationId xmlns:a16="http://schemas.microsoft.com/office/drawing/2014/main" id="{31B0CB9B-492E-43BC-AFD2-9CCD99F0B2C3}"/>
                </a:ext>
              </a:extLst>
            </p:cNvPr>
            <p:cNvSpPr>
              <a:spLocks noChangeArrowheads="1"/>
            </p:cNvSpPr>
            <p:nvPr/>
          </p:nvSpPr>
          <p:spPr bwMode="auto">
            <a:xfrm>
              <a:off x="2308" y="302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6636" name="Rectangle 64">
              <a:extLst>
                <a:ext uri="{FF2B5EF4-FFF2-40B4-BE49-F238E27FC236}">
                  <a16:creationId xmlns:a16="http://schemas.microsoft.com/office/drawing/2014/main" id="{0D3804F0-9957-4E5A-A093-4509523F3CDE}"/>
                </a:ext>
              </a:extLst>
            </p:cNvPr>
            <p:cNvSpPr>
              <a:spLocks noChangeArrowheads="1"/>
            </p:cNvSpPr>
            <p:nvPr/>
          </p:nvSpPr>
          <p:spPr bwMode="auto">
            <a:xfrm>
              <a:off x="2029" y="302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6637" name="Rectangle 65">
              <a:extLst>
                <a:ext uri="{FF2B5EF4-FFF2-40B4-BE49-F238E27FC236}">
                  <a16:creationId xmlns:a16="http://schemas.microsoft.com/office/drawing/2014/main" id="{A718F3B6-E4E5-4416-8A81-FC8F3214CEEE}"/>
                </a:ext>
              </a:extLst>
            </p:cNvPr>
            <p:cNvSpPr>
              <a:spLocks noChangeArrowheads="1"/>
            </p:cNvSpPr>
            <p:nvPr/>
          </p:nvSpPr>
          <p:spPr bwMode="auto">
            <a:xfrm>
              <a:off x="1750" y="302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6638" name="Rectangle 66">
              <a:extLst>
                <a:ext uri="{FF2B5EF4-FFF2-40B4-BE49-F238E27FC236}">
                  <a16:creationId xmlns:a16="http://schemas.microsoft.com/office/drawing/2014/main" id="{65A09886-9DE5-4A48-B881-57E059EAF5F6}"/>
                </a:ext>
              </a:extLst>
            </p:cNvPr>
            <p:cNvSpPr>
              <a:spLocks noChangeArrowheads="1"/>
            </p:cNvSpPr>
            <p:nvPr/>
          </p:nvSpPr>
          <p:spPr bwMode="auto">
            <a:xfrm>
              <a:off x="1470" y="302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6639" name="Rectangle 67">
              <a:extLst>
                <a:ext uri="{FF2B5EF4-FFF2-40B4-BE49-F238E27FC236}">
                  <a16:creationId xmlns:a16="http://schemas.microsoft.com/office/drawing/2014/main" id="{C1E905E5-CD88-474C-A414-A97607AA79A8}"/>
                </a:ext>
              </a:extLst>
            </p:cNvPr>
            <p:cNvSpPr>
              <a:spLocks noChangeArrowheads="1"/>
            </p:cNvSpPr>
            <p:nvPr/>
          </p:nvSpPr>
          <p:spPr bwMode="auto">
            <a:xfrm>
              <a:off x="1192" y="3024"/>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6640" name="Rectangle 68">
              <a:extLst>
                <a:ext uri="{FF2B5EF4-FFF2-40B4-BE49-F238E27FC236}">
                  <a16:creationId xmlns:a16="http://schemas.microsoft.com/office/drawing/2014/main" id="{6D994247-0647-4770-A495-15A278FD824E}"/>
                </a:ext>
              </a:extLst>
            </p:cNvPr>
            <p:cNvSpPr>
              <a:spLocks noChangeArrowheads="1"/>
            </p:cNvSpPr>
            <p:nvPr/>
          </p:nvSpPr>
          <p:spPr bwMode="auto">
            <a:xfrm>
              <a:off x="912" y="302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6641" name="Line 69">
              <a:extLst>
                <a:ext uri="{FF2B5EF4-FFF2-40B4-BE49-F238E27FC236}">
                  <a16:creationId xmlns:a16="http://schemas.microsoft.com/office/drawing/2014/main" id="{2D194F7D-3AFE-4F86-A59B-C56DE2E87393}"/>
                </a:ext>
              </a:extLst>
            </p:cNvPr>
            <p:cNvSpPr>
              <a:spLocks noChangeShapeType="1"/>
            </p:cNvSpPr>
            <p:nvPr/>
          </p:nvSpPr>
          <p:spPr bwMode="auto">
            <a:xfrm>
              <a:off x="912" y="3024"/>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2" name="Line 70">
              <a:extLst>
                <a:ext uri="{FF2B5EF4-FFF2-40B4-BE49-F238E27FC236}">
                  <a16:creationId xmlns:a16="http://schemas.microsoft.com/office/drawing/2014/main" id="{E53D9CFC-25DE-433B-9102-67C97D6B82ED}"/>
                </a:ext>
              </a:extLst>
            </p:cNvPr>
            <p:cNvSpPr>
              <a:spLocks noChangeShapeType="1"/>
            </p:cNvSpPr>
            <p:nvPr/>
          </p:nvSpPr>
          <p:spPr bwMode="auto">
            <a:xfrm>
              <a:off x="912" y="3273"/>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3" name="Line 71">
              <a:extLst>
                <a:ext uri="{FF2B5EF4-FFF2-40B4-BE49-F238E27FC236}">
                  <a16:creationId xmlns:a16="http://schemas.microsoft.com/office/drawing/2014/main" id="{6D84CACB-88BB-467F-B9DB-75164EC1E369}"/>
                </a:ext>
              </a:extLst>
            </p:cNvPr>
            <p:cNvSpPr>
              <a:spLocks noChangeShapeType="1"/>
            </p:cNvSpPr>
            <p:nvPr/>
          </p:nvSpPr>
          <p:spPr bwMode="auto">
            <a:xfrm>
              <a:off x="912" y="302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4" name="Line 72">
              <a:extLst>
                <a:ext uri="{FF2B5EF4-FFF2-40B4-BE49-F238E27FC236}">
                  <a16:creationId xmlns:a16="http://schemas.microsoft.com/office/drawing/2014/main" id="{11C7FE00-B22E-4344-9D9A-ECDB3DA9B376}"/>
                </a:ext>
              </a:extLst>
            </p:cNvPr>
            <p:cNvSpPr>
              <a:spLocks noChangeShapeType="1"/>
            </p:cNvSpPr>
            <p:nvPr/>
          </p:nvSpPr>
          <p:spPr bwMode="auto">
            <a:xfrm>
              <a:off x="1192"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5" name="Line 73">
              <a:extLst>
                <a:ext uri="{FF2B5EF4-FFF2-40B4-BE49-F238E27FC236}">
                  <a16:creationId xmlns:a16="http://schemas.microsoft.com/office/drawing/2014/main" id="{D195CE2B-C1A4-4F48-9E23-9C9BCEA8E829}"/>
                </a:ext>
              </a:extLst>
            </p:cNvPr>
            <p:cNvSpPr>
              <a:spLocks noChangeShapeType="1"/>
            </p:cNvSpPr>
            <p:nvPr/>
          </p:nvSpPr>
          <p:spPr bwMode="auto">
            <a:xfrm>
              <a:off x="1470"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6" name="Line 74">
              <a:extLst>
                <a:ext uri="{FF2B5EF4-FFF2-40B4-BE49-F238E27FC236}">
                  <a16:creationId xmlns:a16="http://schemas.microsoft.com/office/drawing/2014/main" id="{0DBF7840-3B7A-482F-9C70-5CC0173129D1}"/>
                </a:ext>
              </a:extLst>
            </p:cNvPr>
            <p:cNvSpPr>
              <a:spLocks noChangeShapeType="1"/>
            </p:cNvSpPr>
            <p:nvPr/>
          </p:nvSpPr>
          <p:spPr bwMode="auto">
            <a:xfrm>
              <a:off x="1750"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7" name="Line 75">
              <a:extLst>
                <a:ext uri="{FF2B5EF4-FFF2-40B4-BE49-F238E27FC236}">
                  <a16:creationId xmlns:a16="http://schemas.microsoft.com/office/drawing/2014/main" id="{ACECC447-9505-47BB-BC09-66FCBDF197C8}"/>
                </a:ext>
              </a:extLst>
            </p:cNvPr>
            <p:cNvSpPr>
              <a:spLocks noChangeShapeType="1"/>
            </p:cNvSpPr>
            <p:nvPr/>
          </p:nvSpPr>
          <p:spPr bwMode="auto">
            <a:xfrm>
              <a:off x="2029"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8" name="Line 76">
              <a:extLst>
                <a:ext uri="{FF2B5EF4-FFF2-40B4-BE49-F238E27FC236}">
                  <a16:creationId xmlns:a16="http://schemas.microsoft.com/office/drawing/2014/main" id="{BBE9FAD0-E151-454B-B793-DDFBAC1325AE}"/>
                </a:ext>
              </a:extLst>
            </p:cNvPr>
            <p:cNvSpPr>
              <a:spLocks noChangeShapeType="1"/>
            </p:cNvSpPr>
            <p:nvPr/>
          </p:nvSpPr>
          <p:spPr bwMode="auto">
            <a:xfrm>
              <a:off x="2308"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9" name="Line 77">
              <a:extLst>
                <a:ext uri="{FF2B5EF4-FFF2-40B4-BE49-F238E27FC236}">
                  <a16:creationId xmlns:a16="http://schemas.microsoft.com/office/drawing/2014/main" id="{F2C99ACC-C75A-471B-83FE-7082615D6EC8}"/>
                </a:ext>
              </a:extLst>
            </p:cNvPr>
            <p:cNvSpPr>
              <a:spLocks noChangeShapeType="1"/>
            </p:cNvSpPr>
            <p:nvPr/>
          </p:nvSpPr>
          <p:spPr bwMode="auto">
            <a:xfrm>
              <a:off x="2588"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0" name="Line 78">
              <a:extLst>
                <a:ext uri="{FF2B5EF4-FFF2-40B4-BE49-F238E27FC236}">
                  <a16:creationId xmlns:a16="http://schemas.microsoft.com/office/drawing/2014/main" id="{B3750815-18A8-49AA-9E93-483024E56E68}"/>
                </a:ext>
              </a:extLst>
            </p:cNvPr>
            <p:cNvSpPr>
              <a:spLocks noChangeShapeType="1"/>
            </p:cNvSpPr>
            <p:nvPr/>
          </p:nvSpPr>
          <p:spPr bwMode="auto">
            <a:xfrm>
              <a:off x="2867"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1" name="Line 79">
              <a:extLst>
                <a:ext uri="{FF2B5EF4-FFF2-40B4-BE49-F238E27FC236}">
                  <a16:creationId xmlns:a16="http://schemas.microsoft.com/office/drawing/2014/main" id="{1A084BFB-02C6-47E7-8C65-703E2D723C04}"/>
                </a:ext>
              </a:extLst>
            </p:cNvPr>
            <p:cNvSpPr>
              <a:spLocks noChangeShapeType="1"/>
            </p:cNvSpPr>
            <p:nvPr/>
          </p:nvSpPr>
          <p:spPr bwMode="auto">
            <a:xfrm>
              <a:off x="3146"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2" name="Line 80">
              <a:extLst>
                <a:ext uri="{FF2B5EF4-FFF2-40B4-BE49-F238E27FC236}">
                  <a16:creationId xmlns:a16="http://schemas.microsoft.com/office/drawing/2014/main" id="{3F30B227-440D-4492-8CBB-81BB9A8FD8EF}"/>
                </a:ext>
              </a:extLst>
            </p:cNvPr>
            <p:cNvSpPr>
              <a:spLocks noChangeShapeType="1"/>
            </p:cNvSpPr>
            <p:nvPr/>
          </p:nvSpPr>
          <p:spPr bwMode="auto">
            <a:xfrm>
              <a:off x="3426"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3" name="Line 81">
              <a:extLst>
                <a:ext uri="{FF2B5EF4-FFF2-40B4-BE49-F238E27FC236}">
                  <a16:creationId xmlns:a16="http://schemas.microsoft.com/office/drawing/2014/main" id="{3ECEEE16-749C-40EF-9044-9F9A54670588}"/>
                </a:ext>
              </a:extLst>
            </p:cNvPr>
            <p:cNvSpPr>
              <a:spLocks noChangeShapeType="1"/>
            </p:cNvSpPr>
            <p:nvPr/>
          </p:nvSpPr>
          <p:spPr bwMode="auto">
            <a:xfrm>
              <a:off x="3704" y="302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4" name="Line 82">
              <a:extLst>
                <a:ext uri="{FF2B5EF4-FFF2-40B4-BE49-F238E27FC236}">
                  <a16:creationId xmlns:a16="http://schemas.microsoft.com/office/drawing/2014/main" id="{B3C609B6-D0E2-4881-BF93-2724B33518B8}"/>
                </a:ext>
              </a:extLst>
            </p:cNvPr>
            <p:cNvSpPr>
              <a:spLocks noChangeShapeType="1"/>
            </p:cNvSpPr>
            <p:nvPr/>
          </p:nvSpPr>
          <p:spPr bwMode="auto">
            <a:xfrm>
              <a:off x="3984" y="302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5" name="Text Box 83">
              <a:extLst>
                <a:ext uri="{FF2B5EF4-FFF2-40B4-BE49-F238E27FC236}">
                  <a16:creationId xmlns:a16="http://schemas.microsoft.com/office/drawing/2014/main" id="{24C4F02B-C0A7-4133-9AFD-5A79968B4739}"/>
                </a:ext>
              </a:extLst>
            </p:cNvPr>
            <p:cNvSpPr txBox="1">
              <a:spLocks noChangeArrowheads="1"/>
            </p:cNvSpPr>
            <p:nvPr/>
          </p:nvSpPr>
          <p:spPr bwMode="auto">
            <a:xfrm>
              <a:off x="816" y="2784"/>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6656" name="Line 84">
              <a:extLst>
                <a:ext uri="{FF2B5EF4-FFF2-40B4-BE49-F238E27FC236}">
                  <a16:creationId xmlns:a16="http://schemas.microsoft.com/office/drawing/2014/main" id="{A2F6BE98-323F-4655-9FCF-48965FD7BF29}"/>
                </a:ext>
              </a:extLst>
            </p:cNvPr>
            <p:cNvSpPr>
              <a:spLocks noChangeShapeType="1"/>
            </p:cNvSpPr>
            <p:nvPr/>
          </p:nvSpPr>
          <p:spPr bwMode="auto">
            <a:xfrm flipV="1">
              <a:off x="1056" y="326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7" name="Line 85">
              <a:extLst>
                <a:ext uri="{FF2B5EF4-FFF2-40B4-BE49-F238E27FC236}">
                  <a16:creationId xmlns:a16="http://schemas.microsoft.com/office/drawing/2014/main" id="{AB9AEACD-164D-449A-9E37-662AE72E6EEA}"/>
                </a:ext>
              </a:extLst>
            </p:cNvPr>
            <p:cNvSpPr>
              <a:spLocks noChangeShapeType="1"/>
            </p:cNvSpPr>
            <p:nvPr/>
          </p:nvSpPr>
          <p:spPr bwMode="auto">
            <a:xfrm flipV="1">
              <a:off x="1632" y="326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8" name="Line 86">
              <a:extLst>
                <a:ext uri="{FF2B5EF4-FFF2-40B4-BE49-F238E27FC236}">
                  <a16:creationId xmlns:a16="http://schemas.microsoft.com/office/drawing/2014/main" id="{7F9433F7-43E9-4EF5-A7A3-3EB2560B9E26}"/>
                </a:ext>
              </a:extLst>
            </p:cNvPr>
            <p:cNvSpPr>
              <a:spLocks noChangeShapeType="1"/>
            </p:cNvSpPr>
            <p:nvPr/>
          </p:nvSpPr>
          <p:spPr bwMode="auto">
            <a:xfrm flipV="1">
              <a:off x="2448" y="326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9" name="Text Box 87">
              <a:extLst>
                <a:ext uri="{FF2B5EF4-FFF2-40B4-BE49-F238E27FC236}">
                  <a16:creationId xmlns:a16="http://schemas.microsoft.com/office/drawing/2014/main" id="{9C6A5BC8-DDF5-448B-91E0-94B969EF0880}"/>
                </a:ext>
              </a:extLst>
            </p:cNvPr>
            <p:cNvSpPr txBox="1">
              <a:spLocks noChangeArrowheads="1"/>
            </p:cNvSpPr>
            <p:nvPr/>
          </p:nvSpPr>
          <p:spPr bwMode="auto">
            <a:xfrm>
              <a:off x="816"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a:t>
              </a:r>
            </a:p>
          </p:txBody>
        </p:sp>
        <p:sp>
          <p:nvSpPr>
            <p:cNvPr id="26660" name="Text Box 88">
              <a:extLst>
                <a:ext uri="{FF2B5EF4-FFF2-40B4-BE49-F238E27FC236}">
                  <a16:creationId xmlns:a16="http://schemas.microsoft.com/office/drawing/2014/main" id="{3D641219-CF2C-4C2C-BFBD-37CE77E16B57}"/>
                </a:ext>
              </a:extLst>
            </p:cNvPr>
            <p:cNvSpPr txBox="1">
              <a:spLocks noChangeArrowheads="1"/>
            </p:cNvSpPr>
            <p:nvPr/>
          </p:nvSpPr>
          <p:spPr bwMode="auto">
            <a:xfrm>
              <a:off x="1344"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mid=3</a:t>
              </a:r>
            </a:p>
          </p:txBody>
        </p:sp>
        <p:sp>
          <p:nvSpPr>
            <p:cNvPr id="26661" name="Text Box 89">
              <a:extLst>
                <a:ext uri="{FF2B5EF4-FFF2-40B4-BE49-F238E27FC236}">
                  <a16:creationId xmlns:a16="http://schemas.microsoft.com/office/drawing/2014/main" id="{F29AD6A7-AB44-4B03-A8C3-E54ABF797B45}"/>
                </a:ext>
              </a:extLst>
            </p:cNvPr>
            <p:cNvSpPr txBox="1">
              <a:spLocks noChangeArrowheads="1"/>
            </p:cNvSpPr>
            <p:nvPr/>
          </p:nvSpPr>
          <p:spPr bwMode="auto">
            <a:xfrm>
              <a:off x="2112" y="35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high=5</a:t>
              </a:r>
            </a:p>
          </p:txBody>
        </p:sp>
      </p:grpSp>
      <p:sp>
        <p:nvSpPr>
          <p:cNvPr id="26629" name="Text Box 91">
            <a:extLst>
              <a:ext uri="{FF2B5EF4-FFF2-40B4-BE49-F238E27FC236}">
                <a16:creationId xmlns:a16="http://schemas.microsoft.com/office/drawing/2014/main" id="{2F87CF98-FB57-4A3D-85EB-4D7D174ED85E}"/>
              </a:ext>
            </a:extLst>
          </p:cNvPr>
          <p:cNvSpPr txBox="1">
            <a:spLocks noChangeArrowheads="1"/>
          </p:cNvSpPr>
          <p:nvPr/>
        </p:nvSpPr>
        <p:spPr bwMode="auto">
          <a:xfrm>
            <a:off x="2209800" y="2438401"/>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用折半查找法查找</a:t>
            </a:r>
            <a:r>
              <a:rPr lang="en-US" altLang="zh-CN" sz="2800" b="1"/>
              <a:t>12</a:t>
            </a:r>
            <a:r>
              <a:rPr lang="zh-CN" altLang="en-US" sz="2800" b="1"/>
              <a:t>的过程为：</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8C5FBDEE-2AAC-4258-A1A4-56BFB2044801}"/>
              </a:ext>
            </a:extLst>
          </p:cNvPr>
          <p:cNvSpPr txBox="1">
            <a:spLocks noChangeArrowheads="1"/>
          </p:cNvSpPr>
          <p:nvPr/>
        </p:nvSpPr>
        <p:spPr bwMode="auto">
          <a:xfrm>
            <a:off x="2057400" y="692150"/>
            <a:ext cx="83058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zh-CN" altLang="en-US" sz="2800" b="1"/>
              <a:t>解：本题要求应用公式计算平均查找长度。</a:t>
            </a:r>
          </a:p>
          <a:p>
            <a:pPr eaLnBrk="1" hangingPunct="1">
              <a:lnSpc>
                <a:spcPct val="130000"/>
              </a:lnSpc>
              <a:spcBef>
                <a:spcPct val="0"/>
              </a:spcBef>
              <a:buClrTx/>
              <a:buSzTx/>
              <a:buFontTx/>
              <a:buNone/>
            </a:pPr>
            <a:r>
              <a:rPr lang="zh-CN" altLang="en-US" sz="2800" b="1"/>
              <a:t>已知哈希函数是均匀的，且解决冲突用线性探测再散列法时，在等概率情况下查找成功和查找不成功时的平均查找长度为：</a:t>
            </a:r>
          </a:p>
          <a:p>
            <a:pPr eaLnBrk="1" hangingPunct="1">
              <a:lnSpc>
                <a:spcPct val="130000"/>
              </a:lnSpc>
              <a:spcBef>
                <a:spcPct val="0"/>
              </a:spcBef>
              <a:buClrTx/>
              <a:buSzTx/>
              <a:buFontTx/>
              <a:buNone/>
            </a:pPr>
            <a:endParaRPr lang="zh-CN" altLang="en-US" sz="2800" b="1"/>
          </a:p>
          <a:p>
            <a:pPr eaLnBrk="1" hangingPunct="1">
              <a:lnSpc>
                <a:spcPct val="130000"/>
              </a:lnSpc>
              <a:spcBef>
                <a:spcPct val="0"/>
              </a:spcBef>
              <a:buClrTx/>
              <a:buSzTx/>
              <a:buFontTx/>
              <a:buNone/>
            </a:pPr>
            <a:r>
              <a:rPr lang="zh-CN" altLang="en-US" sz="2800" b="1"/>
              <a:t>                     </a:t>
            </a:r>
            <a:r>
              <a:rPr lang="en-US" altLang="zh-CN" sz="2800" b="1"/>
              <a:t>ASLsucc ≈</a:t>
            </a:r>
          </a:p>
          <a:p>
            <a:pPr eaLnBrk="1" hangingPunct="1">
              <a:lnSpc>
                <a:spcPct val="130000"/>
              </a:lnSpc>
              <a:spcBef>
                <a:spcPct val="0"/>
              </a:spcBef>
              <a:buClrTx/>
              <a:buSzTx/>
              <a:buFontTx/>
              <a:buNone/>
            </a:pPr>
            <a:endParaRPr lang="en-US" altLang="zh-CN" sz="2800" b="1"/>
          </a:p>
          <a:p>
            <a:pPr eaLnBrk="1" hangingPunct="1">
              <a:lnSpc>
                <a:spcPct val="130000"/>
              </a:lnSpc>
              <a:spcBef>
                <a:spcPct val="0"/>
              </a:spcBef>
              <a:buClrTx/>
              <a:buSzTx/>
              <a:buFontTx/>
              <a:buNone/>
            </a:pPr>
            <a:endParaRPr lang="en-US" altLang="zh-CN" sz="2800" b="1"/>
          </a:p>
          <a:p>
            <a:pPr eaLnBrk="1" hangingPunct="1">
              <a:lnSpc>
                <a:spcPct val="130000"/>
              </a:lnSpc>
              <a:spcBef>
                <a:spcPct val="0"/>
              </a:spcBef>
              <a:buClrTx/>
              <a:buSzTx/>
              <a:buFontTx/>
              <a:buNone/>
            </a:pPr>
            <a:r>
              <a:rPr lang="en-US" altLang="zh-CN" sz="2800" b="1"/>
              <a:t>                  ASLunsucc ≈</a:t>
            </a:r>
          </a:p>
        </p:txBody>
      </p:sp>
      <p:sp>
        <p:nvSpPr>
          <p:cNvPr id="137219" name="Rectangle 3">
            <a:extLst>
              <a:ext uri="{FF2B5EF4-FFF2-40B4-BE49-F238E27FC236}">
                <a16:creationId xmlns:a16="http://schemas.microsoft.com/office/drawing/2014/main" id="{93237F52-3E5F-4165-8995-85179D1EA6E0}"/>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7220" name="Rectangle 5">
            <a:extLst>
              <a:ext uri="{FF2B5EF4-FFF2-40B4-BE49-F238E27FC236}">
                <a16:creationId xmlns:a16="http://schemas.microsoft.com/office/drawing/2014/main" id="{1D0D1FD0-3425-490B-B6D6-592B31B9EF5A}"/>
              </a:ext>
            </a:extLst>
          </p:cNvPr>
          <p:cNvSpPr>
            <a:spLocks noChangeArrowheads="1"/>
          </p:cNvSpPr>
          <p:nvPr/>
        </p:nvSpPr>
        <p:spPr bwMode="auto">
          <a:xfrm>
            <a:off x="1524001" y="30029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37221" name="Object 4">
            <a:extLst>
              <a:ext uri="{FF2B5EF4-FFF2-40B4-BE49-F238E27FC236}">
                <a16:creationId xmlns:a16="http://schemas.microsoft.com/office/drawing/2014/main" id="{88F19A02-BE5D-4FCD-9539-B3B759CAA10D}"/>
              </a:ext>
            </a:extLst>
          </p:cNvPr>
          <p:cNvGraphicFramePr>
            <a:graphicFrameLocks noChangeAspect="1"/>
          </p:cNvGraphicFramePr>
          <p:nvPr/>
        </p:nvGraphicFramePr>
        <p:xfrm>
          <a:off x="6167439" y="3284538"/>
          <a:ext cx="2016125" cy="995362"/>
        </p:xfrm>
        <a:graphic>
          <a:graphicData uri="http://schemas.openxmlformats.org/presentationml/2006/ole">
            <mc:AlternateContent xmlns:mc="http://schemas.openxmlformats.org/markup-compatibility/2006">
              <mc:Choice xmlns:v="urn:schemas-microsoft-com:vml" Requires="v">
                <p:oleObj spid="_x0000_s137226" name="公式" r:id="rId3" imgW="787058" imgH="393529" progId="Equation.3">
                  <p:embed/>
                </p:oleObj>
              </mc:Choice>
              <mc:Fallback>
                <p:oleObj name="公式" r:id="rId3" imgW="78705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9" y="3284538"/>
                        <a:ext cx="201612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2" name="Rectangle 7">
            <a:extLst>
              <a:ext uri="{FF2B5EF4-FFF2-40B4-BE49-F238E27FC236}">
                <a16:creationId xmlns:a16="http://schemas.microsoft.com/office/drawing/2014/main" id="{F2767A1E-BD9A-48F3-B393-69FD0C68962F}"/>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37223" name="Object 6">
            <a:extLst>
              <a:ext uri="{FF2B5EF4-FFF2-40B4-BE49-F238E27FC236}">
                <a16:creationId xmlns:a16="http://schemas.microsoft.com/office/drawing/2014/main" id="{BD5C49AC-C710-44FB-B340-7699BF47A7DF}"/>
              </a:ext>
            </a:extLst>
          </p:cNvPr>
          <p:cNvGraphicFramePr>
            <a:graphicFrameLocks noChangeAspect="1"/>
          </p:cNvGraphicFramePr>
          <p:nvPr/>
        </p:nvGraphicFramePr>
        <p:xfrm>
          <a:off x="6240464" y="4941889"/>
          <a:ext cx="2232025" cy="993775"/>
        </p:xfrm>
        <a:graphic>
          <a:graphicData uri="http://schemas.openxmlformats.org/presentationml/2006/ole">
            <mc:AlternateContent xmlns:mc="http://schemas.openxmlformats.org/markup-compatibility/2006">
              <mc:Choice xmlns:v="urn:schemas-microsoft-com:vml" Requires="v">
                <p:oleObj spid="_x0000_s137227" name="公式" r:id="rId5" imgW="965200" imgH="431800" progId="Equation.3">
                  <p:embed/>
                </p:oleObj>
              </mc:Choice>
              <mc:Fallback>
                <p:oleObj name="公式" r:id="rId5" imgW="9652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4" y="4941889"/>
                        <a:ext cx="22320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56BC0CF7-E579-41F2-B608-6FEDEAAF1BCE}"/>
              </a:ext>
            </a:extLst>
          </p:cNvPr>
          <p:cNvSpPr txBox="1">
            <a:spLocks noChangeArrowheads="1"/>
          </p:cNvSpPr>
          <p:nvPr/>
        </p:nvSpPr>
        <p:spPr bwMode="auto">
          <a:xfrm>
            <a:off x="2057400" y="692151"/>
            <a:ext cx="8305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ClrTx/>
              <a:buSzTx/>
              <a:buFontTx/>
              <a:buNone/>
            </a:pPr>
            <a:r>
              <a:rPr lang="zh-CN" altLang="en-US" sz="2400" b="1"/>
              <a:t>依题意有：</a:t>
            </a:r>
          </a:p>
          <a:p>
            <a:pPr eaLnBrk="1" hangingPunct="1">
              <a:lnSpc>
                <a:spcPct val="220000"/>
              </a:lnSpc>
              <a:spcBef>
                <a:spcPct val="0"/>
              </a:spcBef>
              <a:buClrTx/>
              <a:buSzTx/>
              <a:buFontTx/>
              <a:buNone/>
            </a:pPr>
            <a:endParaRPr lang="zh-CN" altLang="en-US" sz="2400" b="1"/>
          </a:p>
          <a:p>
            <a:pPr eaLnBrk="1" hangingPunct="1">
              <a:lnSpc>
                <a:spcPct val="220000"/>
              </a:lnSpc>
              <a:spcBef>
                <a:spcPct val="0"/>
              </a:spcBef>
              <a:buClrTx/>
              <a:buSzTx/>
              <a:buFontTx/>
              <a:buNone/>
            </a:pPr>
            <a:endParaRPr lang="zh-CN" altLang="en-US" sz="2400" b="1"/>
          </a:p>
          <a:p>
            <a:pPr eaLnBrk="1" hangingPunct="1">
              <a:lnSpc>
                <a:spcPct val="220000"/>
              </a:lnSpc>
              <a:spcBef>
                <a:spcPct val="0"/>
              </a:spcBef>
              <a:buClrTx/>
              <a:buSzTx/>
              <a:buFontTx/>
              <a:buNone/>
            </a:pPr>
            <a:endParaRPr lang="zh-CN" altLang="en-US" sz="2400" b="1"/>
          </a:p>
          <a:p>
            <a:pPr eaLnBrk="1" hangingPunct="1">
              <a:lnSpc>
                <a:spcPct val="140000"/>
              </a:lnSpc>
              <a:spcBef>
                <a:spcPct val="0"/>
              </a:spcBef>
              <a:buClrTx/>
              <a:buSzTx/>
              <a:buFontTx/>
              <a:buNone/>
            </a:pPr>
            <a:r>
              <a:rPr lang="zh-CN" altLang="en-US" sz="2400" b="1"/>
              <a:t>解得</a:t>
            </a:r>
            <a:r>
              <a:rPr lang="en-US" altLang="zh-CN" sz="2400" b="1"/>
              <a:t>α≤0.8</a:t>
            </a:r>
            <a:r>
              <a:rPr lang="zh-CN" altLang="en-US" sz="2400" b="1"/>
              <a:t>，取</a:t>
            </a:r>
            <a:r>
              <a:rPr lang="en-US" altLang="zh-CN" sz="2400" b="1"/>
              <a:t>α</a:t>
            </a:r>
            <a:r>
              <a:rPr lang="zh-CN" altLang="en-US" sz="2400" b="1"/>
              <a:t>＝</a:t>
            </a:r>
            <a:r>
              <a:rPr lang="en-US" altLang="zh-CN" sz="2400" b="1"/>
              <a:t>0.8</a:t>
            </a:r>
            <a:r>
              <a:rPr lang="zh-CN" altLang="en-US" sz="2400" b="1"/>
              <a:t>，由于</a:t>
            </a:r>
            <a:r>
              <a:rPr lang="en-US" altLang="zh-CN" sz="2400" b="1"/>
              <a:t>0.8=1000/m</a:t>
            </a:r>
            <a:r>
              <a:rPr lang="zh-CN" altLang="en-US" sz="2400" b="1"/>
              <a:t>，所以</a:t>
            </a:r>
            <a:r>
              <a:rPr lang="en-US" altLang="zh-CN" sz="2400" b="1"/>
              <a:t>m=1250</a:t>
            </a:r>
            <a:r>
              <a:rPr lang="zh-CN" altLang="en-US" sz="2400" b="1"/>
              <a:t>。</a:t>
            </a:r>
          </a:p>
          <a:p>
            <a:pPr eaLnBrk="1" hangingPunct="1">
              <a:lnSpc>
                <a:spcPct val="140000"/>
              </a:lnSpc>
              <a:spcBef>
                <a:spcPct val="0"/>
              </a:spcBef>
              <a:buClrTx/>
              <a:buSzTx/>
              <a:buFontTx/>
              <a:buNone/>
            </a:pPr>
            <a:r>
              <a:rPr lang="zh-CN" altLang="en-US" sz="2400" b="1"/>
              <a:t>需要指出的是，上述结果是在假设哈希函数均匀的情况下得到的，当我们取定一个具体的哈希函数时，一般不会很均匀，所以实际构造的哈希表的查找性能会稍微差一些。</a:t>
            </a:r>
          </a:p>
        </p:txBody>
      </p:sp>
      <p:sp>
        <p:nvSpPr>
          <p:cNvPr id="138243" name="Rectangle 3">
            <a:extLst>
              <a:ext uri="{FF2B5EF4-FFF2-40B4-BE49-F238E27FC236}">
                <a16:creationId xmlns:a16="http://schemas.microsoft.com/office/drawing/2014/main" id="{15FD68BB-7F67-4109-A2B8-331A0D7FA66C}"/>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8244" name="Rectangle 5">
            <a:extLst>
              <a:ext uri="{FF2B5EF4-FFF2-40B4-BE49-F238E27FC236}">
                <a16:creationId xmlns:a16="http://schemas.microsoft.com/office/drawing/2014/main" id="{526EE99F-E2E7-4620-8712-3588C832EAC0}"/>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38245" name="Object 4">
            <a:extLst>
              <a:ext uri="{FF2B5EF4-FFF2-40B4-BE49-F238E27FC236}">
                <a16:creationId xmlns:a16="http://schemas.microsoft.com/office/drawing/2014/main" id="{036D1AF9-5026-46AA-9F6C-00DB2885B545}"/>
              </a:ext>
            </a:extLst>
          </p:cNvPr>
          <p:cNvGraphicFramePr>
            <a:graphicFrameLocks noChangeAspect="1"/>
          </p:cNvGraphicFramePr>
          <p:nvPr/>
        </p:nvGraphicFramePr>
        <p:xfrm>
          <a:off x="3935413" y="1700213"/>
          <a:ext cx="2305050" cy="768350"/>
        </p:xfrm>
        <a:graphic>
          <a:graphicData uri="http://schemas.openxmlformats.org/presentationml/2006/ole">
            <mc:AlternateContent xmlns:mc="http://schemas.openxmlformats.org/markup-compatibility/2006">
              <mc:Choice xmlns:v="urn:schemas-microsoft-com:vml" Requires="v">
                <p:oleObj spid="_x0000_s138250" name="公式" r:id="rId3" imgW="1002865" imgH="393529" progId="Equation.3">
                  <p:embed/>
                </p:oleObj>
              </mc:Choice>
              <mc:Fallback>
                <p:oleObj name="公式" r:id="rId3" imgW="1002865"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700213"/>
                        <a:ext cx="2305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46" name="Rectangle 7">
            <a:extLst>
              <a:ext uri="{FF2B5EF4-FFF2-40B4-BE49-F238E27FC236}">
                <a16:creationId xmlns:a16="http://schemas.microsoft.com/office/drawing/2014/main" id="{B05395AE-A59D-4037-B47D-E78A786A7967}"/>
              </a:ext>
            </a:extLst>
          </p:cNvPr>
          <p:cNvSpPr>
            <a:spLocks noChangeArrowheads="1"/>
          </p:cNvSpPr>
          <p:nvPr/>
        </p:nvSpPr>
        <p:spPr bwMode="auto">
          <a:xfrm>
            <a:off x="1524001" y="29838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38247" name="Object 6">
            <a:extLst>
              <a:ext uri="{FF2B5EF4-FFF2-40B4-BE49-F238E27FC236}">
                <a16:creationId xmlns:a16="http://schemas.microsoft.com/office/drawing/2014/main" id="{4DFFCA60-917D-4D18-87A2-F9B496EA3531}"/>
              </a:ext>
            </a:extLst>
          </p:cNvPr>
          <p:cNvGraphicFramePr>
            <a:graphicFrameLocks noChangeAspect="1"/>
          </p:cNvGraphicFramePr>
          <p:nvPr/>
        </p:nvGraphicFramePr>
        <p:xfrm>
          <a:off x="3935413" y="2924175"/>
          <a:ext cx="2520950" cy="858838"/>
        </p:xfrm>
        <a:graphic>
          <a:graphicData uri="http://schemas.openxmlformats.org/presentationml/2006/ole">
            <mc:AlternateContent xmlns:mc="http://schemas.openxmlformats.org/markup-compatibility/2006">
              <mc:Choice xmlns:v="urn:schemas-microsoft-com:vml" Requires="v">
                <p:oleObj spid="_x0000_s138251" name="公式" r:id="rId5" imgW="1257300" imgH="431800" progId="Equation.3">
                  <p:embed/>
                </p:oleObj>
              </mc:Choice>
              <mc:Fallback>
                <p:oleObj name="公式" r:id="rId5" imgW="12573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2924175"/>
                        <a:ext cx="2520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8E4B4E03-75DA-4606-8B7B-302A5EFB3283}"/>
              </a:ext>
            </a:extLst>
          </p:cNvPr>
          <p:cNvSpPr txBox="1">
            <a:spLocks noChangeArrowheads="1"/>
          </p:cNvSpPr>
          <p:nvPr/>
        </p:nvSpPr>
        <p:spPr bwMode="auto">
          <a:xfrm>
            <a:off x="2057400" y="692151"/>
            <a:ext cx="83058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240000"/>
              </a:lnSpc>
              <a:defRPr/>
            </a:pPr>
            <a:r>
              <a:rPr lang="en-US" altLang="zh-CN" b="1" dirty="0"/>
              <a:t>【</a:t>
            </a:r>
            <a:r>
              <a:rPr lang="zh-CN" altLang="en-US" b="1" dirty="0"/>
              <a:t>例</a:t>
            </a:r>
            <a:r>
              <a:rPr lang="en-US" altLang="zh-CN" b="1" dirty="0"/>
              <a:t>2】</a:t>
            </a:r>
            <a:r>
              <a:rPr lang="zh-CN" altLang="en-US" b="1" dirty="0"/>
              <a:t>对以下关键字序列建立哈希表：</a:t>
            </a:r>
          </a:p>
          <a:p>
            <a:pPr algn="just">
              <a:lnSpc>
                <a:spcPct val="240000"/>
              </a:lnSpc>
              <a:defRPr/>
            </a:pPr>
            <a:r>
              <a:rPr lang="zh-CN" altLang="en-US" b="1" dirty="0"/>
              <a:t>（</a:t>
            </a:r>
            <a:r>
              <a:rPr lang="en-US" altLang="zh-CN" b="1" dirty="0"/>
              <a:t>SUN, MON, TUE, WED, THU, FRI, SAT</a:t>
            </a:r>
            <a:r>
              <a:rPr lang="zh-CN" altLang="en-US" b="1" dirty="0"/>
              <a:t>）</a:t>
            </a:r>
            <a:r>
              <a:rPr lang="en-US" altLang="zh-CN" b="1" dirty="0"/>
              <a:t>,</a:t>
            </a:r>
            <a:r>
              <a:rPr lang="zh-CN" altLang="en-US" b="1" dirty="0"/>
              <a:t>哈希函数为</a:t>
            </a:r>
            <a:r>
              <a:rPr lang="en-US" altLang="zh-CN" b="1" dirty="0"/>
              <a:t>:</a:t>
            </a:r>
          </a:p>
          <a:p>
            <a:pPr algn="just">
              <a:lnSpc>
                <a:spcPct val="240000"/>
              </a:lnSpc>
              <a:defRPr/>
            </a:pPr>
            <a:r>
              <a:rPr lang="en-US" altLang="zh-CN" b="1" dirty="0"/>
              <a:t>H(K) =</a:t>
            </a:r>
            <a:r>
              <a:rPr lang="zh-CN" altLang="en-US" b="1" dirty="0"/>
              <a:t>（</a:t>
            </a:r>
            <a:r>
              <a:rPr lang="en-US" altLang="zh-CN" b="1" dirty="0"/>
              <a:t>K</a:t>
            </a:r>
            <a:r>
              <a:rPr lang="zh-CN" altLang="en-US" b="1" dirty="0"/>
              <a:t>中第一个字母在字母表中的序号）</a:t>
            </a:r>
            <a:r>
              <a:rPr lang="en-US" altLang="zh-CN" b="1" dirty="0"/>
              <a:t>MOD 7</a:t>
            </a:r>
            <a:r>
              <a:rPr lang="zh-CN" altLang="en-US" b="1" dirty="0"/>
              <a:t>。</a:t>
            </a:r>
          </a:p>
          <a:p>
            <a:pPr marL="0" indent="0" algn="just">
              <a:lnSpc>
                <a:spcPct val="240000"/>
              </a:lnSpc>
              <a:defRPr/>
            </a:pPr>
            <a:r>
              <a:rPr lang="zh-CN" altLang="en-US" b="1" dirty="0"/>
              <a:t>用线性探测法处理冲突，要求构造一个装填因子为</a:t>
            </a:r>
            <a:r>
              <a:rPr lang="en-US" altLang="zh-CN" b="1" dirty="0"/>
              <a:t>0.7</a:t>
            </a:r>
            <a:r>
              <a:rPr lang="zh-CN" altLang="en-US" b="1" dirty="0"/>
              <a:t>的哈希表，并计算出在等概率情况下查找成功的平均查找长度和不成功的平均查找长度。</a:t>
            </a:r>
          </a:p>
        </p:txBody>
      </p:sp>
      <p:sp>
        <p:nvSpPr>
          <p:cNvPr id="139267" name="Rectangle 3">
            <a:extLst>
              <a:ext uri="{FF2B5EF4-FFF2-40B4-BE49-F238E27FC236}">
                <a16:creationId xmlns:a16="http://schemas.microsoft.com/office/drawing/2014/main" id="{B579EC2C-CDA7-4E26-B009-EC5A0AE6AAF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90BA8D67-F0AC-4074-BAED-A8A1A5484788}"/>
              </a:ext>
            </a:extLst>
          </p:cNvPr>
          <p:cNvSpPr txBox="1">
            <a:spLocks noChangeArrowheads="1"/>
          </p:cNvSpPr>
          <p:nvPr/>
        </p:nvSpPr>
        <p:spPr bwMode="auto">
          <a:xfrm>
            <a:off x="2057400" y="692150"/>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SzTx/>
              <a:buFontTx/>
              <a:buNone/>
            </a:pPr>
            <a:r>
              <a:rPr lang="zh-CN" altLang="en-US" sz="2400" b="1"/>
              <a:t>解：此题主要要求掌握手工计算平均查找长度方法。</a:t>
            </a:r>
          </a:p>
          <a:p>
            <a:pPr eaLnBrk="1" hangingPunct="1">
              <a:lnSpc>
                <a:spcPct val="110000"/>
              </a:lnSpc>
              <a:spcBef>
                <a:spcPct val="0"/>
              </a:spcBef>
              <a:buClrTx/>
              <a:buSzTx/>
              <a:buFontTx/>
              <a:buNone/>
            </a:pPr>
            <a:r>
              <a:rPr lang="zh-CN" altLang="en-US" sz="2400" b="1"/>
              <a:t>装填因子为</a:t>
            </a:r>
            <a:r>
              <a:rPr lang="en-US" altLang="zh-CN" sz="2400" b="1"/>
              <a:t>0.7</a:t>
            </a:r>
            <a:r>
              <a:rPr lang="zh-CN" altLang="en-US" sz="2400" b="1"/>
              <a:t>，根据公式：装填因子</a:t>
            </a:r>
            <a:r>
              <a:rPr lang="en-US" altLang="zh-CN" sz="2400" b="1"/>
              <a:t>=</a:t>
            </a:r>
            <a:r>
              <a:rPr lang="zh-CN" altLang="en-US" sz="2400" b="1"/>
              <a:t>元素个数</a:t>
            </a:r>
            <a:r>
              <a:rPr lang="en-US" altLang="zh-CN" sz="2400" b="1"/>
              <a:t>/</a:t>
            </a:r>
            <a:r>
              <a:rPr lang="zh-CN" altLang="en-US" sz="2400" b="1"/>
              <a:t>表长，知哈希表长度</a:t>
            </a:r>
            <a:r>
              <a:rPr lang="en-US" altLang="zh-CN" sz="2400" b="1"/>
              <a:t>=7/0.7=10</a:t>
            </a:r>
            <a:r>
              <a:rPr lang="zh-CN" altLang="en-US" sz="2400" b="1"/>
              <a:t>。</a:t>
            </a:r>
          </a:p>
          <a:p>
            <a:pPr eaLnBrk="1" hangingPunct="1">
              <a:lnSpc>
                <a:spcPct val="110000"/>
              </a:lnSpc>
              <a:spcBef>
                <a:spcPct val="0"/>
              </a:spcBef>
              <a:buClrTx/>
              <a:buSzTx/>
              <a:buFontTx/>
              <a:buNone/>
            </a:pPr>
            <a:r>
              <a:rPr lang="zh-CN" altLang="en-US" sz="2400" b="1"/>
              <a:t>各关键字第一个字母的序号分别为</a:t>
            </a:r>
            <a:r>
              <a:rPr lang="en-US" altLang="zh-CN" sz="2400" b="1"/>
              <a:t>19(S)</a:t>
            </a:r>
            <a:r>
              <a:rPr lang="zh-CN" altLang="en-US" sz="2400" b="1"/>
              <a:t>、</a:t>
            </a:r>
            <a:r>
              <a:rPr lang="en-US" altLang="zh-CN" sz="2400" b="1"/>
              <a:t>13(M)</a:t>
            </a:r>
            <a:r>
              <a:rPr lang="zh-CN" altLang="en-US" sz="2400" b="1"/>
              <a:t>、</a:t>
            </a:r>
            <a:r>
              <a:rPr lang="en-US" altLang="zh-CN" sz="2400" b="1"/>
              <a:t>20(T)</a:t>
            </a:r>
            <a:r>
              <a:rPr lang="zh-CN" altLang="en-US" sz="2400" b="1"/>
              <a:t>、</a:t>
            </a:r>
            <a:r>
              <a:rPr lang="en-US" altLang="zh-CN" sz="2400" b="1"/>
              <a:t>23(W)</a:t>
            </a:r>
            <a:r>
              <a:rPr lang="zh-CN" altLang="en-US" sz="2400" b="1"/>
              <a:t>、</a:t>
            </a:r>
            <a:r>
              <a:rPr lang="en-US" altLang="zh-CN" sz="2400" b="1"/>
              <a:t>6(F)</a:t>
            </a:r>
            <a:r>
              <a:rPr lang="zh-CN" altLang="en-US" sz="2400" b="1"/>
              <a:t>。</a:t>
            </a:r>
          </a:p>
          <a:p>
            <a:pPr eaLnBrk="1" hangingPunct="1">
              <a:lnSpc>
                <a:spcPct val="110000"/>
              </a:lnSpc>
              <a:spcBef>
                <a:spcPct val="0"/>
              </a:spcBef>
              <a:buClrTx/>
              <a:buSzTx/>
              <a:buFontTx/>
              <a:buNone/>
            </a:pPr>
            <a:r>
              <a:rPr lang="zh-CN" altLang="en-US" sz="2400" b="1"/>
              <a:t>计算各关键字的哈希地址：</a:t>
            </a:r>
          </a:p>
          <a:p>
            <a:pPr eaLnBrk="1" hangingPunct="1">
              <a:lnSpc>
                <a:spcPct val="110000"/>
              </a:lnSpc>
              <a:spcBef>
                <a:spcPct val="0"/>
              </a:spcBef>
              <a:buClrTx/>
              <a:buSzTx/>
              <a:buFontTx/>
              <a:buNone/>
            </a:pPr>
            <a:r>
              <a:rPr lang="en-US" altLang="zh-CN" sz="2400" b="1"/>
              <a:t>H(SUN)=19mod7=5;</a:t>
            </a:r>
          </a:p>
          <a:p>
            <a:pPr eaLnBrk="1" hangingPunct="1">
              <a:lnSpc>
                <a:spcPct val="110000"/>
              </a:lnSpc>
              <a:spcBef>
                <a:spcPct val="0"/>
              </a:spcBef>
              <a:buClrTx/>
              <a:buSzTx/>
              <a:buFontTx/>
              <a:buNone/>
            </a:pPr>
            <a:r>
              <a:rPr lang="en-US" altLang="zh-CN" sz="2400" b="1"/>
              <a:t>H(MON)=13mod7=6;</a:t>
            </a:r>
          </a:p>
          <a:p>
            <a:pPr eaLnBrk="1" hangingPunct="1">
              <a:lnSpc>
                <a:spcPct val="110000"/>
              </a:lnSpc>
              <a:spcBef>
                <a:spcPct val="0"/>
              </a:spcBef>
              <a:buClrTx/>
              <a:buSzTx/>
              <a:buFontTx/>
              <a:buNone/>
            </a:pPr>
            <a:r>
              <a:rPr lang="en-US" altLang="zh-CN" sz="2400" b="1"/>
              <a:t>H(TUE)=20mod7=6       </a:t>
            </a:r>
            <a:r>
              <a:rPr lang="zh-CN" altLang="en-US" sz="2400" b="1"/>
              <a:t>（与</a:t>
            </a:r>
            <a:r>
              <a:rPr lang="en-US" altLang="zh-CN" sz="2400" b="1"/>
              <a:t>MON</a:t>
            </a:r>
            <a:r>
              <a:rPr lang="zh-CN" altLang="en-US" sz="2400" b="1"/>
              <a:t>冲突）</a:t>
            </a:r>
          </a:p>
          <a:p>
            <a:pPr eaLnBrk="1" hangingPunct="1">
              <a:lnSpc>
                <a:spcPct val="110000"/>
              </a:lnSpc>
              <a:spcBef>
                <a:spcPct val="0"/>
              </a:spcBef>
              <a:buClrTx/>
              <a:buSzTx/>
              <a:buFontTx/>
              <a:buNone/>
            </a:pPr>
            <a:r>
              <a:rPr lang="en-US" altLang="zh-CN" sz="2400" b="1"/>
              <a:t>H1(TUE)=(6+1)mod10=7</a:t>
            </a:r>
            <a:r>
              <a:rPr lang="zh-CN" altLang="en-US" sz="2400" b="1"/>
              <a:t>；</a:t>
            </a:r>
          </a:p>
          <a:p>
            <a:pPr eaLnBrk="1" hangingPunct="1">
              <a:lnSpc>
                <a:spcPct val="110000"/>
              </a:lnSpc>
              <a:spcBef>
                <a:spcPct val="0"/>
              </a:spcBef>
              <a:buClrTx/>
              <a:buSzTx/>
              <a:buFontTx/>
              <a:buNone/>
            </a:pPr>
            <a:r>
              <a:rPr lang="en-US" altLang="zh-CN" sz="2400" b="1"/>
              <a:t>H(WED)=23mod7=2</a:t>
            </a:r>
            <a:r>
              <a:rPr lang="zh-CN" altLang="en-US" sz="2400" b="1"/>
              <a:t>；</a:t>
            </a:r>
          </a:p>
          <a:p>
            <a:pPr eaLnBrk="1" hangingPunct="1">
              <a:lnSpc>
                <a:spcPct val="110000"/>
              </a:lnSpc>
              <a:spcBef>
                <a:spcPct val="0"/>
              </a:spcBef>
              <a:buClrTx/>
              <a:buSzTx/>
              <a:buFontTx/>
              <a:buNone/>
            </a:pPr>
            <a:r>
              <a:rPr lang="en-US" altLang="zh-CN" sz="2400" b="1"/>
              <a:t>H(THU)=20mod7=6        (</a:t>
            </a:r>
            <a:r>
              <a:rPr lang="zh-CN" altLang="en-US" sz="2400" b="1"/>
              <a:t>与</a:t>
            </a:r>
            <a:r>
              <a:rPr lang="en-US" altLang="zh-CN" sz="2400" b="1"/>
              <a:t>MON</a:t>
            </a:r>
            <a:r>
              <a:rPr lang="zh-CN" altLang="en-US" sz="2400" b="1"/>
              <a:t>冲突</a:t>
            </a:r>
            <a:r>
              <a:rPr lang="en-US" altLang="zh-CN" sz="2400" b="1"/>
              <a:t>)</a:t>
            </a:r>
          </a:p>
          <a:p>
            <a:pPr eaLnBrk="1" hangingPunct="1">
              <a:lnSpc>
                <a:spcPct val="110000"/>
              </a:lnSpc>
              <a:spcBef>
                <a:spcPct val="0"/>
              </a:spcBef>
              <a:buClrTx/>
              <a:buSzTx/>
              <a:buFontTx/>
              <a:buNone/>
            </a:pPr>
            <a:r>
              <a:rPr lang="en-US" altLang="zh-CN" sz="2400" b="1"/>
              <a:t>H1(THU)=(6+1)mod10=7    (</a:t>
            </a:r>
            <a:r>
              <a:rPr lang="zh-CN" altLang="en-US" sz="2400" b="1"/>
              <a:t>与</a:t>
            </a:r>
            <a:r>
              <a:rPr lang="en-US" altLang="zh-CN" sz="2400" b="1"/>
              <a:t>TUE</a:t>
            </a:r>
            <a:r>
              <a:rPr lang="zh-CN" altLang="en-US" sz="2400" b="1"/>
              <a:t>冲突</a:t>
            </a:r>
            <a:r>
              <a:rPr lang="en-US" altLang="zh-CN" sz="2400" b="1"/>
              <a:t>)</a:t>
            </a:r>
          </a:p>
          <a:p>
            <a:pPr eaLnBrk="1" hangingPunct="1">
              <a:lnSpc>
                <a:spcPct val="110000"/>
              </a:lnSpc>
              <a:spcBef>
                <a:spcPct val="0"/>
              </a:spcBef>
              <a:buClrTx/>
              <a:buSzTx/>
              <a:buFontTx/>
              <a:buNone/>
            </a:pPr>
            <a:r>
              <a:rPr lang="en-US" altLang="zh-CN" sz="2400" b="1"/>
              <a:t>H2(THU)=(6+2)mod10=8</a:t>
            </a:r>
            <a:r>
              <a:rPr lang="zh-CN" altLang="en-US" sz="2400" b="1"/>
              <a:t>；</a:t>
            </a:r>
          </a:p>
        </p:txBody>
      </p:sp>
      <p:sp>
        <p:nvSpPr>
          <p:cNvPr id="140291" name="Rectangle 3">
            <a:extLst>
              <a:ext uri="{FF2B5EF4-FFF2-40B4-BE49-F238E27FC236}">
                <a16:creationId xmlns:a16="http://schemas.microsoft.com/office/drawing/2014/main" id="{9B965841-674D-4249-8361-6C2DB8F26C7A}"/>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D00742DF-75B3-47AF-90FE-908E853AECE0}"/>
              </a:ext>
            </a:extLst>
          </p:cNvPr>
          <p:cNvSpPr txBox="1">
            <a:spLocks noChangeArrowheads="1"/>
          </p:cNvSpPr>
          <p:nvPr/>
        </p:nvSpPr>
        <p:spPr bwMode="auto">
          <a:xfrm>
            <a:off x="2057400" y="692151"/>
            <a:ext cx="8305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400" b="1"/>
              <a:t>H(FRI)=6mod7=6          (</a:t>
            </a:r>
            <a:r>
              <a:rPr lang="zh-CN" altLang="en-US" sz="2400" b="1"/>
              <a:t>与</a:t>
            </a:r>
            <a:r>
              <a:rPr lang="en-US" altLang="zh-CN" sz="2400" b="1"/>
              <a:t>MON</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H1(FRI)=(6+1)mod10=7     (</a:t>
            </a:r>
            <a:r>
              <a:rPr lang="zh-CN" altLang="en-US" sz="2400" b="1"/>
              <a:t>与</a:t>
            </a:r>
            <a:r>
              <a:rPr lang="en-US" altLang="zh-CN" sz="2400" b="1"/>
              <a:t>TUE</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H2(FRI)=(6+2)mod10=8     (</a:t>
            </a:r>
            <a:r>
              <a:rPr lang="zh-CN" altLang="en-US" sz="2400" b="1"/>
              <a:t>与</a:t>
            </a:r>
            <a:r>
              <a:rPr lang="en-US" altLang="zh-CN" sz="2400" b="1"/>
              <a:t>THU</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H3(FRI)=(6+3)mod10=9</a:t>
            </a:r>
            <a:r>
              <a:rPr lang="zh-CN" altLang="en-US" sz="2400" b="1"/>
              <a:t>；</a:t>
            </a:r>
          </a:p>
          <a:p>
            <a:pPr eaLnBrk="1" hangingPunct="1">
              <a:lnSpc>
                <a:spcPct val="140000"/>
              </a:lnSpc>
              <a:spcBef>
                <a:spcPct val="0"/>
              </a:spcBef>
              <a:buClrTx/>
              <a:buSzTx/>
              <a:buFontTx/>
              <a:buNone/>
            </a:pPr>
            <a:r>
              <a:rPr lang="en-US" altLang="zh-CN" sz="2400" b="1"/>
              <a:t>H(SAT)=19mod7=5         (</a:t>
            </a:r>
            <a:r>
              <a:rPr lang="zh-CN" altLang="en-US" sz="2400" b="1"/>
              <a:t>与</a:t>
            </a:r>
            <a:r>
              <a:rPr lang="en-US" altLang="zh-CN" sz="2400" b="1"/>
              <a:t>SUN</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H1(SAT)=(5+1)mod10=6     (</a:t>
            </a:r>
            <a:r>
              <a:rPr lang="zh-CN" altLang="en-US" sz="2400" b="1"/>
              <a:t>与</a:t>
            </a:r>
            <a:r>
              <a:rPr lang="en-US" altLang="zh-CN" sz="2400" b="1"/>
              <a:t>MON</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H2(SAT)=(5+2)mod10=7     (</a:t>
            </a:r>
            <a:r>
              <a:rPr lang="zh-CN" altLang="en-US" sz="2400" b="1"/>
              <a:t>与</a:t>
            </a:r>
            <a:r>
              <a:rPr lang="en-US" altLang="zh-CN" sz="2400" b="1"/>
              <a:t>TUE</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H3(SAT)=(5+3)mod10=8     (</a:t>
            </a:r>
            <a:r>
              <a:rPr lang="zh-CN" altLang="en-US" sz="2400" b="1"/>
              <a:t>与</a:t>
            </a:r>
            <a:r>
              <a:rPr lang="en-US" altLang="zh-CN" sz="2400" b="1"/>
              <a:t>THU</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H4(SAT)=(5+4)mod10=9     (</a:t>
            </a:r>
            <a:r>
              <a:rPr lang="zh-CN" altLang="en-US" sz="2400" b="1"/>
              <a:t>与</a:t>
            </a:r>
            <a:r>
              <a:rPr lang="en-US" altLang="zh-CN" sz="2400" b="1"/>
              <a:t>FRI</a:t>
            </a:r>
            <a:r>
              <a:rPr lang="zh-CN" altLang="en-US" sz="2400" b="1"/>
              <a:t>冲突</a:t>
            </a:r>
            <a:r>
              <a:rPr lang="en-US" altLang="zh-CN" sz="2400" b="1"/>
              <a:t>)</a:t>
            </a:r>
          </a:p>
          <a:p>
            <a:pPr eaLnBrk="1" hangingPunct="1">
              <a:lnSpc>
                <a:spcPct val="140000"/>
              </a:lnSpc>
              <a:spcBef>
                <a:spcPct val="0"/>
              </a:spcBef>
              <a:buClrTx/>
              <a:buSzTx/>
              <a:buFontTx/>
              <a:buNone/>
            </a:pPr>
            <a:r>
              <a:rPr lang="en-US" altLang="zh-CN" sz="2400" b="1"/>
              <a:t>H5(SAT)=(5+5)mod10=0</a:t>
            </a:r>
          </a:p>
        </p:txBody>
      </p:sp>
      <p:sp>
        <p:nvSpPr>
          <p:cNvPr id="141315" name="Rectangle 3">
            <a:extLst>
              <a:ext uri="{FF2B5EF4-FFF2-40B4-BE49-F238E27FC236}">
                <a16:creationId xmlns:a16="http://schemas.microsoft.com/office/drawing/2014/main" id="{58C3C90E-E7C7-4217-8D74-6EC84EF6DCB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60D2FBCD-BBFC-49A7-8DA6-091A41338B0C}"/>
              </a:ext>
            </a:extLst>
          </p:cNvPr>
          <p:cNvSpPr txBox="1">
            <a:spLocks noChangeArrowheads="1"/>
          </p:cNvSpPr>
          <p:nvPr/>
        </p:nvSpPr>
        <p:spPr bwMode="auto">
          <a:xfrm>
            <a:off x="2057400" y="1"/>
            <a:ext cx="83058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由上可得构造的哈希表如下：</a:t>
            </a:r>
          </a:p>
          <a:p>
            <a:pPr eaLnBrk="1" hangingPunct="1">
              <a:spcBef>
                <a:spcPct val="0"/>
              </a:spcBef>
              <a:buClrTx/>
              <a:buSzTx/>
              <a:buFontTx/>
              <a:buNone/>
            </a:pPr>
            <a:endParaRPr lang="zh-CN" altLang="en-US" sz="2400" b="1"/>
          </a:p>
          <a:p>
            <a:pPr eaLnBrk="1" hangingPunct="1">
              <a:spcBef>
                <a:spcPct val="0"/>
              </a:spcBef>
              <a:buClrTx/>
              <a:buSzTx/>
              <a:buFontTx/>
              <a:buNone/>
            </a:pPr>
            <a:endParaRPr lang="zh-CN" altLang="en-US" sz="2400" b="1"/>
          </a:p>
          <a:p>
            <a:pPr eaLnBrk="1" hangingPunct="1">
              <a:spcBef>
                <a:spcPct val="0"/>
              </a:spcBef>
              <a:buClrTx/>
              <a:buSzTx/>
              <a:buFontTx/>
              <a:buNone/>
            </a:pPr>
            <a:endParaRPr lang="zh-CN" altLang="en-US" sz="2400" b="1"/>
          </a:p>
          <a:p>
            <a:pPr eaLnBrk="1" hangingPunct="1">
              <a:spcBef>
                <a:spcPct val="0"/>
              </a:spcBef>
              <a:buClrTx/>
              <a:buSzTx/>
              <a:buFontTx/>
              <a:buNone/>
            </a:pPr>
            <a:r>
              <a:rPr lang="zh-CN" altLang="en-US" sz="2000" b="1"/>
              <a:t>          </a:t>
            </a:r>
            <a:r>
              <a:rPr lang="zh-CN" altLang="en-US" sz="2400" b="1"/>
              <a:t>⑥             ①                       ①      ①      ②       ③       ④</a:t>
            </a:r>
          </a:p>
          <a:p>
            <a:pPr eaLnBrk="1" hangingPunct="1">
              <a:spcBef>
                <a:spcPct val="0"/>
              </a:spcBef>
              <a:buClrTx/>
              <a:buSzTx/>
              <a:buFontTx/>
              <a:buNone/>
            </a:pPr>
            <a:r>
              <a:rPr lang="zh-CN" altLang="en-US" sz="2400" b="1"/>
              <a:t>计算查找成功的平均查找长度：</a:t>
            </a:r>
          </a:p>
          <a:p>
            <a:pPr eaLnBrk="1" hangingPunct="1">
              <a:spcBef>
                <a:spcPct val="0"/>
              </a:spcBef>
              <a:buClrTx/>
              <a:buSzTx/>
              <a:buFontTx/>
              <a:buNone/>
            </a:pPr>
            <a:r>
              <a:rPr lang="zh-CN" altLang="en-US" sz="2400" b="1"/>
              <a:t>对于</a:t>
            </a:r>
            <a:r>
              <a:rPr lang="en-US" altLang="zh-CN" sz="2400" b="1"/>
              <a:t>SUN</a:t>
            </a:r>
            <a:r>
              <a:rPr lang="zh-CN" altLang="en-US" sz="2400" b="1"/>
              <a:t>，查找时所需的比较次数为</a:t>
            </a:r>
            <a:r>
              <a:rPr lang="en-US" altLang="zh-CN" sz="2400" b="1"/>
              <a:t>1</a:t>
            </a:r>
          </a:p>
          <a:p>
            <a:pPr eaLnBrk="1" hangingPunct="1">
              <a:spcBef>
                <a:spcPct val="0"/>
              </a:spcBef>
              <a:buClrTx/>
              <a:buSzTx/>
              <a:buFontTx/>
              <a:buNone/>
            </a:pPr>
            <a:r>
              <a:rPr lang="zh-CN" altLang="en-US" sz="2400" b="1"/>
              <a:t>对于</a:t>
            </a:r>
            <a:r>
              <a:rPr lang="en-US" altLang="zh-CN" sz="2400" b="1"/>
              <a:t>MON</a:t>
            </a:r>
            <a:r>
              <a:rPr lang="zh-CN" altLang="en-US" sz="2400" b="1"/>
              <a:t>，查找时所需的比较次数为</a:t>
            </a:r>
            <a:r>
              <a:rPr lang="en-US" altLang="zh-CN" sz="2400" b="1"/>
              <a:t>1</a:t>
            </a:r>
          </a:p>
          <a:p>
            <a:pPr eaLnBrk="1" hangingPunct="1">
              <a:spcBef>
                <a:spcPct val="0"/>
              </a:spcBef>
              <a:buClrTx/>
              <a:buSzTx/>
              <a:buFontTx/>
              <a:buNone/>
            </a:pPr>
            <a:r>
              <a:rPr lang="zh-CN" altLang="en-US" sz="2400" b="1"/>
              <a:t>对于</a:t>
            </a:r>
            <a:r>
              <a:rPr lang="en-US" altLang="zh-CN" sz="2400" b="1"/>
              <a:t>TUE</a:t>
            </a:r>
            <a:r>
              <a:rPr lang="zh-CN" altLang="en-US" sz="2400" b="1"/>
              <a:t>，查找时所需的比较次数为</a:t>
            </a:r>
            <a:r>
              <a:rPr lang="en-US" altLang="zh-CN" sz="2400" b="1"/>
              <a:t>2</a:t>
            </a:r>
          </a:p>
          <a:p>
            <a:pPr eaLnBrk="1" hangingPunct="1">
              <a:spcBef>
                <a:spcPct val="0"/>
              </a:spcBef>
              <a:buClrTx/>
              <a:buSzTx/>
              <a:buFontTx/>
              <a:buNone/>
            </a:pPr>
            <a:r>
              <a:rPr lang="zh-CN" altLang="en-US" sz="2400" b="1"/>
              <a:t>对于</a:t>
            </a:r>
            <a:r>
              <a:rPr lang="en-US" altLang="zh-CN" sz="2400" b="1"/>
              <a:t>WED</a:t>
            </a:r>
            <a:r>
              <a:rPr lang="zh-CN" altLang="en-US" sz="2400" b="1"/>
              <a:t>，查找时所需的比较次数为</a:t>
            </a:r>
            <a:r>
              <a:rPr lang="en-US" altLang="zh-CN" sz="2400" b="1"/>
              <a:t>1</a:t>
            </a:r>
          </a:p>
          <a:p>
            <a:pPr eaLnBrk="1" hangingPunct="1">
              <a:spcBef>
                <a:spcPct val="0"/>
              </a:spcBef>
              <a:buClrTx/>
              <a:buSzTx/>
              <a:buFontTx/>
              <a:buNone/>
            </a:pPr>
            <a:r>
              <a:rPr lang="zh-CN" altLang="en-US" sz="2400" b="1"/>
              <a:t>对于</a:t>
            </a:r>
            <a:r>
              <a:rPr lang="en-US" altLang="zh-CN" sz="2400" b="1"/>
              <a:t>THU</a:t>
            </a:r>
            <a:r>
              <a:rPr lang="zh-CN" altLang="en-US" sz="2400" b="1"/>
              <a:t>，查找时所需的比较次数为</a:t>
            </a:r>
            <a:r>
              <a:rPr lang="en-US" altLang="zh-CN" sz="2400" b="1"/>
              <a:t>3</a:t>
            </a:r>
          </a:p>
          <a:p>
            <a:pPr eaLnBrk="1" hangingPunct="1">
              <a:spcBef>
                <a:spcPct val="0"/>
              </a:spcBef>
              <a:buClrTx/>
              <a:buSzTx/>
              <a:buFontTx/>
              <a:buNone/>
            </a:pPr>
            <a:r>
              <a:rPr lang="zh-CN" altLang="en-US" sz="2400" b="1"/>
              <a:t>对于</a:t>
            </a:r>
            <a:r>
              <a:rPr lang="en-US" altLang="zh-CN" sz="2400" b="1"/>
              <a:t>FRI</a:t>
            </a:r>
            <a:r>
              <a:rPr lang="zh-CN" altLang="en-US" sz="2400" b="1"/>
              <a:t>，查找时所需的比较次数为</a:t>
            </a:r>
            <a:r>
              <a:rPr lang="en-US" altLang="zh-CN" sz="2400" b="1"/>
              <a:t>4</a:t>
            </a:r>
          </a:p>
          <a:p>
            <a:pPr eaLnBrk="1" hangingPunct="1">
              <a:spcBef>
                <a:spcPct val="0"/>
              </a:spcBef>
              <a:buClrTx/>
              <a:buSzTx/>
              <a:buFontTx/>
              <a:buNone/>
            </a:pPr>
            <a:r>
              <a:rPr lang="zh-CN" altLang="en-US" sz="2400" b="1"/>
              <a:t>对于</a:t>
            </a:r>
            <a:r>
              <a:rPr lang="en-US" altLang="zh-CN" sz="2400" b="1"/>
              <a:t>SAT</a:t>
            </a:r>
            <a:r>
              <a:rPr lang="zh-CN" altLang="en-US" sz="2400" b="1"/>
              <a:t>，查找时所需的比较次数为</a:t>
            </a:r>
            <a:r>
              <a:rPr lang="en-US" altLang="zh-CN" sz="2400" b="1"/>
              <a:t>6</a:t>
            </a:r>
          </a:p>
          <a:p>
            <a:pPr eaLnBrk="1" hangingPunct="1">
              <a:spcBef>
                <a:spcPct val="0"/>
              </a:spcBef>
              <a:buClrTx/>
              <a:buSzTx/>
              <a:buFontTx/>
              <a:buNone/>
            </a:pPr>
            <a:r>
              <a:rPr lang="zh-CN" altLang="en-US" sz="2400" b="1"/>
              <a:t>根据等概率下查找成功的平均查找长度计算公式可得</a:t>
            </a:r>
          </a:p>
          <a:p>
            <a:pPr eaLnBrk="1" hangingPunct="1">
              <a:spcBef>
                <a:spcPct val="0"/>
              </a:spcBef>
              <a:buClrTx/>
              <a:buSzTx/>
              <a:buFontTx/>
              <a:buNone/>
            </a:pPr>
            <a:r>
              <a:rPr lang="en-US" altLang="zh-CN" sz="2400" b="1"/>
              <a:t>ASLsucc=                            </a:t>
            </a:r>
          </a:p>
          <a:p>
            <a:pPr eaLnBrk="1" hangingPunct="1">
              <a:spcBef>
                <a:spcPct val="0"/>
              </a:spcBef>
              <a:buClrTx/>
              <a:buSzTx/>
              <a:buFontTx/>
              <a:buNone/>
            </a:pPr>
            <a:endParaRPr lang="en-US" altLang="zh-CN" sz="2400" b="1"/>
          </a:p>
          <a:p>
            <a:pPr eaLnBrk="1" hangingPunct="1">
              <a:spcBef>
                <a:spcPct val="0"/>
              </a:spcBef>
              <a:buClrTx/>
              <a:buSzTx/>
              <a:buFontTx/>
              <a:buNone/>
            </a:pPr>
            <a:r>
              <a:rPr lang="en-US" altLang="zh-CN" sz="2400" b="1"/>
              <a:t>               =    (1</a:t>
            </a:r>
            <a:r>
              <a:rPr lang="zh-CN" altLang="en-US" sz="2400" b="1"/>
              <a:t>＋</a:t>
            </a:r>
            <a:r>
              <a:rPr lang="en-US" altLang="zh-CN" sz="2400" b="1"/>
              <a:t>1</a:t>
            </a:r>
            <a:r>
              <a:rPr lang="zh-CN" altLang="en-US" sz="2400" b="1"/>
              <a:t>＋</a:t>
            </a:r>
            <a:r>
              <a:rPr lang="en-US" altLang="zh-CN" sz="2400" b="1"/>
              <a:t>2</a:t>
            </a:r>
            <a:r>
              <a:rPr lang="zh-CN" altLang="en-US" sz="2400" b="1"/>
              <a:t>＋</a:t>
            </a:r>
            <a:r>
              <a:rPr lang="en-US" altLang="zh-CN" sz="2400" b="1"/>
              <a:t>1</a:t>
            </a:r>
            <a:r>
              <a:rPr lang="zh-CN" altLang="en-US" sz="2400" b="1"/>
              <a:t>＋</a:t>
            </a:r>
            <a:r>
              <a:rPr lang="en-US" altLang="zh-CN" sz="2400" b="1"/>
              <a:t>3</a:t>
            </a:r>
            <a:r>
              <a:rPr lang="zh-CN" altLang="en-US" sz="2400" b="1"/>
              <a:t>＋</a:t>
            </a:r>
            <a:r>
              <a:rPr lang="en-US" altLang="zh-CN" sz="2400" b="1"/>
              <a:t>4</a:t>
            </a:r>
            <a:r>
              <a:rPr lang="zh-CN" altLang="en-US" sz="2400" b="1"/>
              <a:t>＋</a:t>
            </a:r>
            <a:r>
              <a:rPr lang="en-US" altLang="zh-CN" sz="2400" b="1"/>
              <a:t>6)=</a:t>
            </a:r>
          </a:p>
        </p:txBody>
      </p:sp>
      <p:sp>
        <p:nvSpPr>
          <p:cNvPr id="142339" name="Rectangle 3">
            <a:extLst>
              <a:ext uri="{FF2B5EF4-FFF2-40B4-BE49-F238E27FC236}">
                <a16:creationId xmlns:a16="http://schemas.microsoft.com/office/drawing/2014/main" id="{847B69D3-E14E-4038-B90D-491EA65C8692}"/>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27106" name="Group 130">
            <a:extLst>
              <a:ext uri="{FF2B5EF4-FFF2-40B4-BE49-F238E27FC236}">
                <a16:creationId xmlns:a16="http://schemas.microsoft.com/office/drawing/2014/main" id="{CC2486A1-64E6-4689-A91F-89FA810F0708}"/>
              </a:ext>
            </a:extLst>
          </p:cNvPr>
          <p:cNvGraphicFramePr>
            <a:graphicFrameLocks noGrp="1"/>
          </p:cNvGraphicFramePr>
          <p:nvPr/>
        </p:nvGraphicFramePr>
        <p:xfrm>
          <a:off x="2640014" y="692150"/>
          <a:ext cx="7056437" cy="762000"/>
        </p:xfrm>
        <a:graphic>
          <a:graphicData uri="http://schemas.openxmlformats.org/drawingml/2006/table">
            <a:tbl>
              <a:tblPr/>
              <a:tblGrid>
                <a:gridCol w="706437">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8">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6438">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gridCol w="706437">
                  <a:extLst>
                    <a:ext uri="{9D8B030D-6E8A-4147-A177-3AD203B41FA5}">
                      <a16:colId xmlns:a16="http://schemas.microsoft.com/office/drawing/2014/main" val="20008"/>
                    </a:ext>
                  </a:extLst>
                </a:gridCol>
                <a:gridCol w="704850">
                  <a:extLst>
                    <a:ext uri="{9D8B030D-6E8A-4147-A177-3AD203B41FA5}">
                      <a16:colId xmlns:a16="http://schemas.microsoft.com/office/drawing/2014/main" val="20009"/>
                    </a:ext>
                  </a:extLst>
                </a:gridCol>
              </a:tblGrid>
              <a:tr h="184150">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WED</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MON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TUE</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THU</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FRI</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2375" name="Rectangle 128">
            <a:extLst>
              <a:ext uri="{FF2B5EF4-FFF2-40B4-BE49-F238E27FC236}">
                <a16:creationId xmlns:a16="http://schemas.microsoft.com/office/drawing/2014/main" id="{E4EAF775-5D5E-4639-A41A-5A217E4DFCB9}"/>
              </a:ext>
            </a:extLst>
          </p:cNvPr>
          <p:cNvSpPr>
            <a:spLocks noChangeArrowheads="1"/>
          </p:cNvSpPr>
          <p:nvPr/>
        </p:nvSpPr>
        <p:spPr bwMode="auto">
          <a:xfrm>
            <a:off x="1524001" y="29838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42376" name="Object 127">
            <a:extLst>
              <a:ext uri="{FF2B5EF4-FFF2-40B4-BE49-F238E27FC236}">
                <a16:creationId xmlns:a16="http://schemas.microsoft.com/office/drawing/2014/main" id="{B56CEB7A-CB99-4B14-90F7-C22D7CD25EE3}"/>
              </a:ext>
            </a:extLst>
          </p:cNvPr>
          <p:cNvGraphicFramePr>
            <a:graphicFrameLocks noChangeAspect="1"/>
          </p:cNvGraphicFramePr>
          <p:nvPr/>
        </p:nvGraphicFramePr>
        <p:xfrm>
          <a:off x="3575051" y="5157789"/>
          <a:ext cx="2881313" cy="720725"/>
        </p:xfrm>
        <a:graphic>
          <a:graphicData uri="http://schemas.openxmlformats.org/presentationml/2006/ole">
            <mc:AlternateContent xmlns:mc="http://schemas.openxmlformats.org/markup-compatibility/2006">
              <mc:Choice xmlns:v="urn:schemas-microsoft-com:vml" Requires="v">
                <p:oleObj spid="_x0000_s142384" r:id="rId3" imgW="1714500" imgH="431800" progId="Equation.DSMT4">
                  <p:embed/>
                </p:oleObj>
              </mc:Choice>
              <mc:Fallback>
                <p:oleObj r:id="rId3" imgW="1714500" imgH="431800" progId="Equation.DSMT4">
                  <p:embed/>
                  <p:pic>
                    <p:nvPicPr>
                      <p:cNvPr id="0"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1" y="5157789"/>
                        <a:ext cx="28813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77" name="Rectangle 132">
            <a:extLst>
              <a:ext uri="{FF2B5EF4-FFF2-40B4-BE49-F238E27FC236}">
                <a16:creationId xmlns:a16="http://schemas.microsoft.com/office/drawing/2014/main" id="{5AA01318-2F20-47C4-A308-36A21A70BEA4}"/>
              </a:ext>
            </a:extLst>
          </p:cNvPr>
          <p:cNvSpPr>
            <a:spLocks noChangeArrowheads="1"/>
          </p:cNvSpPr>
          <p:nvPr/>
        </p:nvSpPr>
        <p:spPr bwMode="auto">
          <a:xfrm>
            <a:off x="1524001" y="30029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42378" name="Object 131">
            <a:extLst>
              <a:ext uri="{FF2B5EF4-FFF2-40B4-BE49-F238E27FC236}">
                <a16:creationId xmlns:a16="http://schemas.microsoft.com/office/drawing/2014/main" id="{8137126E-1716-4CE8-8ED3-7EA6CE7CF903}"/>
              </a:ext>
            </a:extLst>
          </p:cNvPr>
          <p:cNvGraphicFramePr>
            <a:graphicFrameLocks noChangeAspect="1"/>
          </p:cNvGraphicFramePr>
          <p:nvPr/>
        </p:nvGraphicFramePr>
        <p:xfrm>
          <a:off x="3503613" y="5805488"/>
          <a:ext cx="252412" cy="647700"/>
        </p:xfrm>
        <a:graphic>
          <a:graphicData uri="http://schemas.openxmlformats.org/presentationml/2006/ole">
            <mc:AlternateContent xmlns:mc="http://schemas.openxmlformats.org/markup-compatibility/2006">
              <mc:Choice xmlns:v="urn:schemas-microsoft-com:vml" Requires="v">
                <p:oleObj spid="_x0000_s142385" name="公式" r:id="rId5" imgW="152334" imgH="393529" progId="Equation.3">
                  <p:embed/>
                </p:oleObj>
              </mc:Choice>
              <mc:Fallback>
                <p:oleObj name="公式" r:id="rId5" imgW="152334" imgH="393529" progId="Equation.3">
                  <p:embed/>
                  <p:pic>
                    <p:nvPicPr>
                      <p:cNvPr id="0" name="Object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3" y="5805488"/>
                        <a:ext cx="2524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79" name="Rectangle 134">
            <a:extLst>
              <a:ext uri="{FF2B5EF4-FFF2-40B4-BE49-F238E27FC236}">
                <a16:creationId xmlns:a16="http://schemas.microsoft.com/office/drawing/2014/main" id="{F2027FC5-2656-4ED9-AA7A-50407363D699}"/>
              </a:ext>
            </a:extLst>
          </p:cNvPr>
          <p:cNvSpPr>
            <a:spLocks noChangeArrowheads="1"/>
          </p:cNvSpPr>
          <p:nvPr/>
        </p:nvSpPr>
        <p:spPr bwMode="auto">
          <a:xfrm>
            <a:off x="1524001" y="30029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42380" name="Object 133">
            <a:extLst>
              <a:ext uri="{FF2B5EF4-FFF2-40B4-BE49-F238E27FC236}">
                <a16:creationId xmlns:a16="http://schemas.microsoft.com/office/drawing/2014/main" id="{3621A31D-4A8B-4E77-8E84-59A1350365DA}"/>
              </a:ext>
            </a:extLst>
          </p:cNvPr>
          <p:cNvGraphicFramePr>
            <a:graphicFrameLocks noChangeAspect="1"/>
          </p:cNvGraphicFramePr>
          <p:nvPr/>
        </p:nvGraphicFramePr>
        <p:xfrm>
          <a:off x="7175501" y="5805488"/>
          <a:ext cx="379413" cy="647700"/>
        </p:xfrm>
        <a:graphic>
          <a:graphicData uri="http://schemas.openxmlformats.org/presentationml/2006/ole">
            <mc:AlternateContent xmlns:mc="http://schemas.openxmlformats.org/markup-compatibility/2006">
              <mc:Choice xmlns:v="urn:schemas-microsoft-com:vml" Requires="v">
                <p:oleObj spid="_x0000_s142386" name="公式" r:id="rId7" imgW="228501" imgH="393529" progId="Equation.3">
                  <p:embed/>
                </p:oleObj>
              </mc:Choice>
              <mc:Fallback>
                <p:oleObj name="公式" r:id="rId7" imgW="228501" imgH="393529" progId="Equation.3">
                  <p:embed/>
                  <p:pic>
                    <p:nvPicPr>
                      <p:cNvPr id="0" name="Object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1" y="5805488"/>
                        <a:ext cx="379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5B1C52B2-78D9-4056-A9AB-0064E65DA2A8}"/>
              </a:ext>
            </a:extLst>
          </p:cNvPr>
          <p:cNvSpPr txBox="1">
            <a:spLocks noChangeArrowheads="1"/>
          </p:cNvSpPr>
          <p:nvPr/>
        </p:nvSpPr>
        <p:spPr bwMode="auto">
          <a:xfrm>
            <a:off x="2057400" y="692151"/>
            <a:ext cx="8305800" cy="582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en-US" altLang="zh-CN" sz="2800" b="1"/>
              <a:t>【</a:t>
            </a:r>
            <a:r>
              <a:rPr lang="zh-CN" altLang="en-US" sz="2800" b="1"/>
              <a:t>例</a:t>
            </a:r>
            <a:r>
              <a:rPr lang="en-US" altLang="zh-CN" sz="2800" b="1"/>
              <a:t>3】</a:t>
            </a:r>
            <a:r>
              <a:rPr lang="zh-CN" altLang="en-US" sz="2800" b="1"/>
              <a:t>已知某哈希表的装载因子小于</a:t>
            </a:r>
            <a:r>
              <a:rPr lang="en-US" altLang="zh-CN" sz="2800" b="1"/>
              <a:t>1</a:t>
            </a:r>
            <a:r>
              <a:rPr lang="zh-CN" altLang="en-US" sz="2800" b="1"/>
              <a:t>，哈希函数</a:t>
            </a:r>
            <a:r>
              <a:rPr lang="en-US" altLang="zh-CN" sz="2800" b="1"/>
              <a:t>H(key)</a:t>
            </a:r>
            <a:r>
              <a:rPr lang="zh-CN" altLang="en-US" sz="2800" b="1"/>
              <a:t>为关键字</a:t>
            </a:r>
            <a:r>
              <a:rPr lang="en-US" altLang="zh-CN" sz="2800" b="1"/>
              <a:t>(</a:t>
            </a:r>
            <a:r>
              <a:rPr lang="zh-CN" altLang="en-US" sz="2800" b="1"/>
              <a:t>标识符</a:t>
            </a:r>
            <a:r>
              <a:rPr lang="en-US" altLang="zh-CN" sz="2800" b="1"/>
              <a:t>)</a:t>
            </a:r>
            <a:r>
              <a:rPr lang="zh-CN" altLang="en-US" sz="2800" b="1"/>
              <a:t>的第一个字母在字母表中的序号，处理冲突的方法为线性探测开放定址法。</a:t>
            </a:r>
          </a:p>
          <a:p>
            <a:pPr eaLnBrk="1" hangingPunct="1">
              <a:lnSpc>
                <a:spcPct val="150000"/>
              </a:lnSpc>
              <a:spcBef>
                <a:spcPct val="0"/>
              </a:spcBef>
              <a:buClrTx/>
              <a:buSzTx/>
              <a:buFontTx/>
              <a:buNone/>
            </a:pPr>
            <a:r>
              <a:rPr lang="en-US" altLang="zh-CN" sz="2800" b="1"/>
              <a:t>(1)  </a:t>
            </a:r>
            <a:r>
              <a:rPr lang="zh-CN" altLang="en-US" sz="2800" b="1"/>
              <a:t>编写按第一个字母的顺序输出哈希表中所有关键字的算法。</a:t>
            </a:r>
          </a:p>
          <a:p>
            <a:pPr eaLnBrk="1" hangingPunct="1">
              <a:lnSpc>
                <a:spcPct val="150000"/>
              </a:lnSpc>
              <a:spcBef>
                <a:spcPct val="0"/>
              </a:spcBef>
              <a:buClrTx/>
              <a:buSzTx/>
              <a:buFontTx/>
              <a:buNone/>
            </a:pPr>
            <a:r>
              <a:rPr lang="en-US" altLang="zh-CN" sz="2800" b="1"/>
              <a:t>(2)  </a:t>
            </a:r>
            <a:r>
              <a:rPr lang="zh-CN" altLang="en-US" sz="2800" b="1"/>
              <a:t>编写模拟手工计算等概率情况下查找不成功的平均查找长度算法。</a:t>
            </a:r>
          </a:p>
          <a:p>
            <a:pPr eaLnBrk="1" hangingPunct="1">
              <a:lnSpc>
                <a:spcPct val="150000"/>
              </a:lnSpc>
              <a:spcBef>
                <a:spcPct val="0"/>
              </a:spcBef>
              <a:buClrTx/>
              <a:buSzTx/>
              <a:buFontTx/>
              <a:buNone/>
            </a:pPr>
            <a:r>
              <a:rPr lang="zh-CN" altLang="en-US" sz="2800" b="1"/>
              <a:t>解：此题重在训练算法实现。</a:t>
            </a:r>
          </a:p>
        </p:txBody>
      </p:sp>
      <p:sp>
        <p:nvSpPr>
          <p:cNvPr id="143363" name="Rectangle 3">
            <a:extLst>
              <a:ext uri="{FF2B5EF4-FFF2-40B4-BE49-F238E27FC236}">
                <a16:creationId xmlns:a16="http://schemas.microsoft.com/office/drawing/2014/main" id="{1D4DEE1A-D16E-43A5-93BC-930D3D76A6AB}"/>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a:extLst>
              <a:ext uri="{FF2B5EF4-FFF2-40B4-BE49-F238E27FC236}">
                <a16:creationId xmlns:a16="http://schemas.microsoft.com/office/drawing/2014/main" id="{B8A38701-4D8C-4270-9B57-8AC1CAF6BA04}"/>
              </a:ext>
            </a:extLst>
          </p:cNvPr>
          <p:cNvSpPr txBox="1">
            <a:spLocks noChangeArrowheads="1"/>
          </p:cNvSpPr>
          <p:nvPr/>
        </p:nvSpPr>
        <p:spPr bwMode="auto">
          <a:xfrm>
            <a:off x="2057400" y="692151"/>
            <a:ext cx="83058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2400" b="1"/>
              <a:t>解①：</a:t>
            </a:r>
            <a:r>
              <a:rPr lang="en-US" altLang="zh-CN" sz="2400" b="1"/>
              <a:t>【</a:t>
            </a:r>
            <a:r>
              <a:rPr lang="zh-CN" altLang="en-US" sz="2400" b="1"/>
              <a:t>问题分析</a:t>
            </a:r>
            <a:r>
              <a:rPr lang="en-US" altLang="zh-CN" sz="2400" b="1"/>
              <a:t>】</a:t>
            </a:r>
          </a:p>
          <a:p>
            <a:pPr eaLnBrk="1" hangingPunct="1">
              <a:lnSpc>
                <a:spcPct val="120000"/>
              </a:lnSpc>
              <a:spcBef>
                <a:spcPct val="0"/>
              </a:spcBef>
              <a:buClrTx/>
              <a:buSzTx/>
              <a:buFontTx/>
              <a:buNone/>
            </a:pPr>
            <a:r>
              <a:rPr lang="en-US" altLang="zh-CN" sz="2400" b="1"/>
              <a:t>        </a:t>
            </a:r>
            <a:r>
              <a:rPr lang="zh-CN" altLang="en-US" sz="2400" b="1"/>
              <a:t>因哈希表的装载因子小于</a:t>
            </a:r>
            <a:r>
              <a:rPr lang="en-US" altLang="zh-CN" sz="2400" b="1"/>
              <a:t>1</a:t>
            </a:r>
            <a:r>
              <a:rPr lang="zh-CN" altLang="en-US" sz="2400" b="1"/>
              <a:t>，哈希表未满。要实现按第一个字母的顺序输出哈希表中所有关键字的要求，可按字母序号从</a:t>
            </a:r>
            <a:r>
              <a:rPr lang="en-US" altLang="zh-CN" sz="2400" b="1"/>
              <a:t>1</a:t>
            </a:r>
            <a:r>
              <a:rPr lang="zh-CN" altLang="en-US" sz="2400" b="1"/>
              <a:t>到</a:t>
            </a:r>
            <a:r>
              <a:rPr lang="en-US" altLang="zh-CN" sz="2400" b="1"/>
              <a:t>26</a:t>
            </a:r>
            <a:r>
              <a:rPr lang="zh-CN" altLang="en-US" sz="2400" b="1"/>
              <a:t>的顺序逐个找出对应每个序号的所有关键字的方式加以实现。</a:t>
            </a:r>
          </a:p>
          <a:p>
            <a:pPr eaLnBrk="1" hangingPunct="1">
              <a:lnSpc>
                <a:spcPct val="120000"/>
              </a:lnSpc>
              <a:spcBef>
                <a:spcPct val="0"/>
              </a:spcBef>
              <a:buClrTx/>
              <a:buSzTx/>
              <a:buFontTx/>
              <a:buNone/>
            </a:pPr>
            <a:r>
              <a:rPr lang="zh-CN" altLang="en-US" sz="2400" b="1"/>
              <a:t>实现步骤：对字母序号为</a:t>
            </a:r>
            <a:r>
              <a:rPr lang="en-US" altLang="zh-CN" sz="2400" b="1"/>
              <a:t>i</a:t>
            </a:r>
            <a:r>
              <a:rPr lang="zh-CN" altLang="en-US" sz="2400" b="1"/>
              <a:t>，可先从该字母序号位置开始判断该处所存关键字的哈希函数值是否为</a:t>
            </a:r>
            <a:r>
              <a:rPr lang="en-US" altLang="zh-CN" sz="2400" b="1"/>
              <a:t>i</a:t>
            </a:r>
            <a:r>
              <a:rPr lang="zh-CN" altLang="en-US" sz="2400" b="1"/>
              <a:t>，若相同，则表示该关键字为与序号</a:t>
            </a:r>
            <a:r>
              <a:rPr lang="en-US" altLang="zh-CN" sz="2400" b="1"/>
              <a:t>i</a:t>
            </a:r>
            <a:r>
              <a:rPr lang="zh-CN" altLang="en-US" sz="2400" b="1"/>
              <a:t>对应的关键字，输出该值，若不同，表示该关键字并非为字母序号</a:t>
            </a:r>
            <a:r>
              <a:rPr lang="en-US" altLang="zh-CN" sz="2400" b="1"/>
              <a:t>i</a:t>
            </a:r>
            <a:r>
              <a:rPr lang="zh-CN" altLang="en-US" sz="2400" b="1"/>
              <a:t>对应的关键字，不输出。按线性探测开放定址法继续判断下一个关键字，直到值为空。字母序号从</a:t>
            </a:r>
            <a:r>
              <a:rPr lang="en-US" altLang="zh-CN" sz="2400" b="1"/>
              <a:t>1</a:t>
            </a:r>
            <a:r>
              <a:rPr lang="zh-CN" altLang="en-US" sz="2400" b="1"/>
              <a:t>到</a:t>
            </a:r>
            <a:r>
              <a:rPr lang="en-US" altLang="zh-CN" sz="2400" b="1"/>
              <a:t>26</a:t>
            </a:r>
            <a:r>
              <a:rPr lang="zh-CN" altLang="en-US" sz="2400" b="1"/>
              <a:t>持续上述步骤，则可得一个按字母顺序输出的所有关键字序列。</a:t>
            </a:r>
          </a:p>
        </p:txBody>
      </p:sp>
      <p:sp>
        <p:nvSpPr>
          <p:cNvPr id="144387" name="Rectangle 3">
            <a:extLst>
              <a:ext uri="{FF2B5EF4-FFF2-40B4-BE49-F238E27FC236}">
                <a16:creationId xmlns:a16="http://schemas.microsoft.com/office/drawing/2014/main" id="{1DB2B351-C944-4418-B724-D694D2183B21}"/>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B8D6D824-8562-4FB7-9B97-1747B4A48B90}"/>
              </a:ext>
            </a:extLst>
          </p:cNvPr>
          <p:cNvSpPr txBox="1">
            <a:spLocks noChangeArrowheads="1"/>
          </p:cNvSpPr>
          <p:nvPr/>
        </p:nvSpPr>
        <p:spPr bwMode="auto">
          <a:xfrm>
            <a:off x="2057400" y="260350"/>
            <a:ext cx="83058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zh-CN" altLang="zh-CN" sz="2000" b="1"/>
              <a:t>【算法描述】</a:t>
            </a:r>
            <a:endParaRPr lang="en-US" altLang="zh-CN" sz="2000" b="1"/>
          </a:p>
          <a:p>
            <a:pPr eaLnBrk="1" hangingPunct="1">
              <a:lnSpc>
                <a:spcPct val="140000"/>
              </a:lnSpc>
              <a:spcBef>
                <a:spcPct val="0"/>
              </a:spcBef>
              <a:buClrTx/>
              <a:buSzTx/>
              <a:buFontTx/>
              <a:buNone/>
            </a:pPr>
            <a:r>
              <a:rPr lang="en-US" altLang="zh-CN" sz="2000" b="1"/>
              <a:t>void printword(HashTable ht)</a:t>
            </a:r>
          </a:p>
          <a:p>
            <a:pPr eaLnBrk="1" hangingPunct="1">
              <a:lnSpc>
                <a:spcPct val="140000"/>
              </a:lnSpc>
              <a:spcBef>
                <a:spcPct val="0"/>
              </a:spcBef>
              <a:buClrTx/>
              <a:buSzTx/>
              <a:buFontTx/>
              <a:buNone/>
            </a:pPr>
            <a:r>
              <a:rPr lang="en-US" altLang="zh-CN" sz="2000" b="1"/>
              <a:t>{</a:t>
            </a:r>
          </a:p>
          <a:p>
            <a:pPr eaLnBrk="1" hangingPunct="1">
              <a:lnSpc>
                <a:spcPct val="140000"/>
              </a:lnSpc>
              <a:spcBef>
                <a:spcPct val="0"/>
              </a:spcBef>
              <a:buClrTx/>
              <a:buSzTx/>
              <a:buFontTx/>
              <a:buNone/>
            </a:pPr>
            <a:r>
              <a:rPr lang="en-US" altLang="zh-CN" sz="2000" b="1"/>
              <a:t>  int i,j;</a:t>
            </a:r>
          </a:p>
          <a:p>
            <a:pPr eaLnBrk="1" hangingPunct="1">
              <a:lnSpc>
                <a:spcPct val="140000"/>
              </a:lnSpc>
              <a:spcBef>
                <a:spcPct val="0"/>
              </a:spcBef>
              <a:buClrTx/>
              <a:buSzTx/>
              <a:buFontTx/>
              <a:buNone/>
            </a:pPr>
            <a:r>
              <a:rPr lang="en-US" altLang="zh-CN" sz="2000" b="1"/>
              <a:t>  for(i=1; i&lt;=26; i++)       /*</a:t>
            </a:r>
            <a:r>
              <a:rPr lang="zh-CN" altLang="en-US" sz="2000" b="1"/>
              <a:t>按字母顺序输出关键字*</a:t>
            </a:r>
            <a:r>
              <a:rPr lang="en-US" altLang="zh-CN" sz="2000" b="1"/>
              <a:t>/</a:t>
            </a:r>
          </a:p>
          <a:p>
            <a:pPr eaLnBrk="1" hangingPunct="1">
              <a:lnSpc>
                <a:spcPct val="140000"/>
              </a:lnSpc>
              <a:spcBef>
                <a:spcPct val="0"/>
              </a:spcBef>
              <a:buClrTx/>
              <a:buSzTx/>
              <a:buFontTx/>
              <a:buNone/>
            </a:pPr>
            <a:r>
              <a:rPr lang="en-US" altLang="zh-CN" sz="2000" b="1"/>
              <a:t>    {</a:t>
            </a:r>
          </a:p>
          <a:p>
            <a:pPr eaLnBrk="1" hangingPunct="1">
              <a:lnSpc>
                <a:spcPct val="140000"/>
              </a:lnSpc>
              <a:spcBef>
                <a:spcPct val="0"/>
              </a:spcBef>
              <a:buClrTx/>
              <a:buSzTx/>
              <a:buFontTx/>
              <a:buNone/>
            </a:pPr>
            <a:r>
              <a:rPr lang="en-US" altLang="zh-CN" sz="2000" b="1"/>
              <a:t>      j = i;               /*</a:t>
            </a:r>
            <a:r>
              <a:rPr lang="zh-CN" altLang="en-US" sz="2000" b="1"/>
              <a:t>哈希地址</a:t>
            </a:r>
            <a:r>
              <a:rPr lang="en-US" altLang="zh-CN" sz="2000" b="1"/>
              <a:t>j</a:t>
            </a:r>
            <a:r>
              <a:rPr lang="zh-CN" altLang="en-US" sz="2000" b="1"/>
              <a:t>初始为序号</a:t>
            </a:r>
            <a:r>
              <a:rPr lang="en-US" altLang="zh-CN" sz="2000" b="1"/>
              <a:t>I*/</a:t>
            </a:r>
          </a:p>
          <a:p>
            <a:pPr eaLnBrk="1" hangingPunct="1">
              <a:lnSpc>
                <a:spcPct val="140000"/>
              </a:lnSpc>
              <a:spcBef>
                <a:spcPct val="0"/>
              </a:spcBef>
              <a:buClrTx/>
              <a:buSzTx/>
              <a:buFontTx/>
              <a:buNone/>
            </a:pPr>
            <a:r>
              <a:rPr lang="en-US" altLang="zh-CN" sz="2000" b="1"/>
              <a:t>      while(ht[j].key != NULLKEY)   /*</a:t>
            </a:r>
            <a:r>
              <a:rPr lang="zh-CN" altLang="en-US" sz="2000" b="1"/>
              <a:t>判断关键字是否为空*</a:t>
            </a:r>
            <a:r>
              <a:rPr lang="en-US" altLang="zh-CN" sz="2000" b="1"/>
              <a:t>/</a:t>
            </a:r>
          </a:p>
          <a:p>
            <a:pPr eaLnBrk="1" hangingPunct="1">
              <a:lnSpc>
                <a:spcPct val="140000"/>
              </a:lnSpc>
              <a:spcBef>
                <a:spcPct val="0"/>
              </a:spcBef>
              <a:buClrTx/>
              <a:buSzTx/>
              <a:buFontTx/>
              <a:buNone/>
            </a:pPr>
            <a:r>
              <a:rPr lang="en-US" altLang="zh-CN" sz="2000" b="1"/>
              <a:t>       {</a:t>
            </a:r>
          </a:p>
          <a:p>
            <a:pPr eaLnBrk="1" hangingPunct="1">
              <a:lnSpc>
                <a:spcPct val="140000"/>
              </a:lnSpc>
              <a:spcBef>
                <a:spcPct val="0"/>
              </a:spcBef>
              <a:buClrTx/>
              <a:buSzTx/>
              <a:buFontTx/>
              <a:buNone/>
            </a:pPr>
            <a:r>
              <a:rPr lang="en-US" altLang="zh-CN" sz="2000" b="1"/>
              <a:t>         if(hash(ht[j].key) == i)     /*</a:t>
            </a:r>
            <a:r>
              <a:rPr lang="zh-CN" altLang="en-US" sz="2000" b="1"/>
              <a:t>若关键字与序号</a:t>
            </a:r>
            <a:r>
              <a:rPr lang="en-US" altLang="zh-CN" sz="2000" b="1"/>
              <a:t>i</a:t>
            </a:r>
            <a:r>
              <a:rPr lang="zh-CN" altLang="en-US" sz="2000" b="1"/>
              <a:t>对应，则输出该关键字*</a:t>
            </a:r>
            <a:r>
              <a:rPr lang="en-US" altLang="zh-CN" sz="2000" b="1"/>
              <a:t>/</a:t>
            </a:r>
          </a:p>
          <a:p>
            <a:pPr eaLnBrk="1" hangingPunct="1">
              <a:lnSpc>
                <a:spcPct val="140000"/>
              </a:lnSpc>
              <a:spcBef>
                <a:spcPct val="0"/>
              </a:spcBef>
              <a:buClrTx/>
              <a:buSzTx/>
              <a:buFontTx/>
              <a:buNone/>
            </a:pPr>
            <a:r>
              <a:rPr lang="en-US" altLang="zh-CN" sz="2000" b="1"/>
              <a:t>	printf("%s\n",ht[j].key);</a:t>
            </a:r>
          </a:p>
          <a:p>
            <a:pPr eaLnBrk="1" hangingPunct="1">
              <a:lnSpc>
                <a:spcPct val="140000"/>
              </a:lnSpc>
              <a:spcBef>
                <a:spcPct val="0"/>
              </a:spcBef>
              <a:buClrTx/>
              <a:buSzTx/>
              <a:buFontTx/>
              <a:buNone/>
            </a:pPr>
            <a:r>
              <a:rPr lang="en-US" altLang="zh-CN" sz="2000" b="1"/>
              <a:t>         j = (j+1)%m;            /*</a:t>
            </a:r>
            <a:r>
              <a:rPr lang="zh-CN" altLang="en-US" sz="2000" b="1"/>
              <a:t>按线性探测规则更新地址</a:t>
            </a:r>
            <a:r>
              <a:rPr lang="en-US" altLang="zh-CN" sz="2000" b="1"/>
              <a:t>j*/</a:t>
            </a:r>
          </a:p>
          <a:p>
            <a:pPr eaLnBrk="1" hangingPunct="1">
              <a:lnSpc>
                <a:spcPct val="140000"/>
              </a:lnSpc>
              <a:spcBef>
                <a:spcPct val="0"/>
              </a:spcBef>
              <a:buClrTx/>
              <a:buSzTx/>
              <a:buFontTx/>
              <a:buNone/>
            </a:pPr>
            <a:r>
              <a:rPr lang="en-US" altLang="zh-CN" sz="2000" b="1"/>
              <a:t>        }</a:t>
            </a:r>
          </a:p>
          <a:p>
            <a:pPr eaLnBrk="1" hangingPunct="1">
              <a:lnSpc>
                <a:spcPct val="140000"/>
              </a:lnSpc>
              <a:spcBef>
                <a:spcPct val="0"/>
              </a:spcBef>
              <a:buClrTx/>
              <a:buSzTx/>
              <a:buFontTx/>
              <a:buNone/>
            </a:pPr>
            <a:r>
              <a:rPr lang="en-US" altLang="zh-CN" sz="2000" b="1"/>
              <a:t>    }</a:t>
            </a:r>
          </a:p>
          <a:p>
            <a:pPr eaLnBrk="1" hangingPunct="1">
              <a:lnSpc>
                <a:spcPct val="140000"/>
              </a:lnSpc>
              <a:spcBef>
                <a:spcPct val="0"/>
              </a:spcBef>
              <a:buClrTx/>
              <a:buSzTx/>
              <a:buFontTx/>
              <a:buNone/>
            </a:pPr>
            <a:r>
              <a:rPr lang="en-US" altLang="zh-CN" sz="2000" b="1"/>
              <a:t>}</a:t>
            </a:r>
          </a:p>
        </p:txBody>
      </p:sp>
      <p:sp>
        <p:nvSpPr>
          <p:cNvPr id="145411" name="Rectangle 3">
            <a:extLst>
              <a:ext uri="{FF2B5EF4-FFF2-40B4-BE49-F238E27FC236}">
                <a16:creationId xmlns:a16="http://schemas.microsoft.com/office/drawing/2014/main" id="{E4838DAE-DF4D-4B69-8019-48D7BC5F4EDF}"/>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7D02D438-BB9E-404A-8316-9C1119B5A80A}"/>
              </a:ext>
            </a:extLst>
          </p:cNvPr>
          <p:cNvSpPr txBox="1">
            <a:spLocks noChangeArrowheads="1"/>
          </p:cNvSpPr>
          <p:nvPr/>
        </p:nvSpPr>
        <p:spPr bwMode="auto">
          <a:xfrm>
            <a:off x="2057400" y="692151"/>
            <a:ext cx="8305800" cy="597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ClrTx/>
              <a:buSzTx/>
              <a:buFontTx/>
              <a:buNone/>
            </a:pPr>
            <a:r>
              <a:rPr lang="zh-CN" altLang="zh-CN" sz="2400" b="1"/>
              <a:t>解②：</a:t>
            </a:r>
          </a:p>
          <a:p>
            <a:pPr eaLnBrk="1" hangingPunct="1">
              <a:lnSpc>
                <a:spcPct val="180000"/>
              </a:lnSpc>
              <a:spcBef>
                <a:spcPct val="0"/>
              </a:spcBef>
              <a:buClrTx/>
              <a:buSzTx/>
              <a:buFontTx/>
              <a:buNone/>
            </a:pPr>
            <a:r>
              <a:rPr lang="zh-CN" altLang="zh-CN" sz="2400" b="1"/>
              <a:t>【问题分析】</a:t>
            </a:r>
          </a:p>
          <a:p>
            <a:pPr eaLnBrk="1" hangingPunct="1">
              <a:lnSpc>
                <a:spcPct val="180000"/>
              </a:lnSpc>
              <a:spcBef>
                <a:spcPct val="0"/>
              </a:spcBef>
              <a:buClrTx/>
              <a:buSzTx/>
              <a:buFontTx/>
              <a:buNone/>
            </a:pPr>
            <a:r>
              <a:rPr lang="zh-CN" altLang="zh-CN" sz="2400" b="1"/>
              <a:t>根据手工计算等概率情况下查找不成功的平均查找长度公式</a:t>
            </a:r>
          </a:p>
          <a:p>
            <a:pPr eaLnBrk="1" hangingPunct="1">
              <a:lnSpc>
                <a:spcPct val="180000"/>
              </a:lnSpc>
              <a:spcBef>
                <a:spcPct val="0"/>
              </a:spcBef>
              <a:buClrTx/>
              <a:buSzTx/>
              <a:buFontTx/>
              <a:buNone/>
            </a:pPr>
            <a:r>
              <a:rPr lang="zh-CN" altLang="zh-CN" sz="2400" b="1"/>
              <a:t>知模拟手工计算查找不成功的平均查找长度可分为</a:t>
            </a:r>
            <a:r>
              <a:rPr lang="en-US" altLang="zh-CN" sz="2400" b="1"/>
              <a:t>3</a:t>
            </a:r>
            <a:r>
              <a:rPr lang="zh-CN" altLang="en-US" sz="2400" b="1"/>
              <a:t>步实现：先求得每个哈希函数值的确定查找不成功的比较次数，设一个计数器</a:t>
            </a:r>
            <a:r>
              <a:rPr lang="en-US" altLang="zh-CN" sz="2400" b="1"/>
              <a:t>count</a:t>
            </a:r>
            <a:r>
              <a:rPr lang="zh-CN" altLang="en-US" sz="2400" b="1"/>
              <a:t>记录比较次数；其次把对应每个哈希函数值的比较次数相加得一总的比较次数；最后将总比较次数除以哈希函数取值个数就可得查找不成功的平均查找长度。</a:t>
            </a:r>
          </a:p>
        </p:txBody>
      </p:sp>
      <p:sp>
        <p:nvSpPr>
          <p:cNvPr id="146435" name="Rectangle 3">
            <a:extLst>
              <a:ext uri="{FF2B5EF4-FFF2-40B4-BE49-F238E27FC236}">
                <a16:creationId xmlns:a16="http://schemas.microsoft.com/office/drawing/2014/main" id="{D5185DD8-9B8E-426A-87FD-6C9C0268E9D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35">
            <a:extLst>
              <a:ext uri="{FF2B5EF4-FFF2-40B4-BE49-F238E27FC236}">
                <a16:creationId xmlns:a16="http://schemas.microsoft.com/office/drawing/2014/main" id="{069986B1-1FC9-4B7A-BE9F-8D1F1B892256}"/>
              </a:ext>
            </a:extLst>
          </p:cNvPr>
          <p:cNvGrpSpPr>
            <a:grpSpLocks/>
          </p:cNvGrpSpPr>
          <p:nvPr/>
        </p:nvGrpSpPr>
        <p:grpSpPr bwMode="auto">
          <a:xfrm>
            <a:off x="2590800" y="990601"/>
            <a:ext cx="5410200" cy="2301875"/>
            <a:chOff x="672" y="624"/>
            <a:chExt cx="3408" cy="1450"/>
          </a:xfrm>
        </p:grpSpPr>
        <p:sp>
          <p:nvSpPr>
            <p:cNvPr id="27684" name="Rectangle 3">
              <a:extLst>
                <a:ext uri="{FF2B5EF4-FFF2-40B4-BE49-F238E27FC236}">
                  <a16:creationId xmlns:a16="http://schemas.microsoft.com/office/drawing/2014/main" id="{515DB4A9-5F0E-4292-96F9-B5E9FE2AD4E2}"/>
                </a:ext>
              </a:extLst>
            </p:cNvPr>
            <p:cNvSpPr>
              <a:spLocks noChangeArrowheads="1"/>
            </p:cNvSpPr>
            <p:nvPr/>
          </p:nvSpPr>
          <p:spPr bwMode="auto">
            <a:xfrm>
              <a:off x="3704" y="86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7685" name="Rectangle 4">
              <a:extLst>
                <a:ext uri="{FF2B5EF4-FFF2-40B4-BE49-F238E27FC236}">
                  <a16:creationId xmlns:a16="http://schemas.microsoft.com/office/drawing/2014/main" id="{25872B54-DB69-4DC2-A7DA-DC2EE7DA2146}"/>
                </a:ext>
              </a:extLst>
            </p:cNvPr>
            <p:cNvSpPr>
              <a:spLocks noChangeArrowheads="1"/>
            </p:cNvSpPr>
            <p:nvPr/>
          </p:nvSpPr>
          <p:spPr bwMode="auto">
            <a:xfrm>
              <a:off x="3426" y="864"/>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7686" name="Rectangle 5">
              <a:extLst>
                <a:ext uri="{FF2B5EF4-FFF2-40B4-BE49-F238E27FC236}">
                  <a16:creationId xmlns:a16="http://schemas.microsoft.com/office/drawing/2014/main" id="{1D5C9095-7A0B-45C3-B97F-03A4B524660D}"/>
                </a:ext>
              </a:extLst>
            </p:cNvPr>
            <p:cNvSpPr>
              <a:spLocks noChangeArrowheads="1"/>
            </p:cNvSpPr>
            <p:nvPr/>
          </p:nvSpPr>
          <p:spPr bwMode="auto">
            <a:xfrm>
              <a:off x="3146" y="86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7687" name="Rectangle 6">
              <a:extLst>
                <a:ext uri="{FF2B5EF4-FFF2-40B4-BE49-F238E27FC236}">
                  <a16:creationId xmlns:a16="http://schemas.microsoft.com/office/drawing/2014/main" id="{BF82D5B5-FAE2-463D-AAD5-E0994002FC50}"/>
                </a:ext>
              </a:extLst>
            </p:cNvPr>
            <p:cNvSpPr>
              <a:spLocks noChangeArrowheads="1"/>
            </p:cNvSpPr>
            <p:nvPr/>
          </p:nvSpPr>
          <p:spPr bwMode="auto">
            <a:xfrm>
              <a:off x="2867" y="86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7688" name="Rectangle 7">
              <a:extLst>
                <a:ext uri="{FF2B5EF4-FFF2-40B4-BE49-F238E27FC236}">
                  <a16:creationId xmlns:a16="http://schemas.microsoft.com/office/drawing/2014/main" id="{0703890C-A6EC-4AD3-8AAE-2363B0B28662}"/>
                </a:ext>
              </a:extLst>
            </p:cNvPr>
            <p:cNvSpPr>
              <a:spLocks noChangeArrowheads="1"/>
            </p:cNvSpPr>
            <p:nvPr/>
          </p:nvSpPr>
          <p:spPr bwMode="auto">
            <a:xfrm>
              <a:off x="2588" y="86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7689" name="Rectangle 8">
              <a:extLst>
                <a:ext uri="{FF2B5EF4-FFF2-40B4-BE49-F238E27FC236}">
                  <a16:creationId xmlns:a16="http://schemas.microsoft.com/office/drawing/2014/main" id="{2252C311-2F52-4D0D-B5D0-AD8DF07A98F7}"/>
                </a:ext>
              </a:extLst>
            </p:cNvPr>
            <p:cNvSpPr>
              <a:spLocks noChangeArrowheads="1"/>
            </p:cNvSpPr>
            <p:nvPr/>
          </p:nvSpPr>
          <p:spPr bwMode="auto">
            <a:xfrm>
              <a:off x="2308" y="86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7690" name="Rectangle 9">
              <a:extLst>
                <a:ext uri="{FF2B5EF4-FFF2-40B4-BE49-F238E27FC236}">
                  <a16:creationId xmlns:a16="http://schemas.microsoft.com/office/drawing/2014/main" id="{57B17DF9-924E-4F74-AD44-0D54C3D2F36C}"/>
                </a:ext>
              </a:extLst>
            </p:cNvPr>
            <p:cNvSpPr>
              <a:spLocks noChangeArrowheads="1"/>
            </p:cNvSpPr>
            <p:nvPr/>
          </p:nvSpPr>
          <p:spPr bwMode="auto">
            <a:xfrm>
              <a:off x="2029" y="86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7691" name="Rectangle 10">
              <a:extLst>
                <a:ext uri="{FF2B5EF4-FFF2-40B4-BE49-F238E27FC236}">
                  <a16:creationId xmlns:a16="http://schemas.microsoft.com/office/drawing/2014/main" id="{078121ED-EC6B-421B-BF6B-CC35DA54F5DA}"/>
                </a:ext>
              </a:extLst>
            </p:cNvPr>
            <p:cNvSpPr>
              <a:spLocks noChangeArrowheads="1"/>
            </p:cNvSpPr>
            <p:nvPr/>
          </p:nvSpPr>
          <p:spPr bwMode="auto">
            <a:xfrm>
              <a:off x="1750" y="864"/>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7692" name="Rectangle 11">
              <a:extLst>
                <a:ext uri="{FF2B5EF4-FFF2-40B4-BE49-F238E27FC236}">
                  <a16:creationId xmlns:a16="http://schemas.microsoft.com/office/drawing/2014/main" id="{9C2D00C9-D866-4700-9549-DB2049A40779}"/>
                </a:ext>
              </a:extLst>
            </p:cNvPr>
            <p:cNvSpPr>
              <a:spLocks noChangeArrowheads="1"/>
            </p:cNvSpPr>
            <p:nvPr/>
          </p:nvSpPr>
          <p:spPr bwMode="auto">
            <a:xfrm>
              <a:off x="1470" y="86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7693" name="Rectangle 12">
              <a:extLst>
                <a:ext uri="{FF2B5EF4-FFF2-40B4-BE49-F238E27FC236}">
                  <a16:creationId xmlns:a16="http://schemas.microsoft.com/office/drawing/2014/main" id="{98FA9ADC-4D25-490B-9FC0-2E40CF818361}"/>
                </a:ext>
              </a:extLst>
            </p:cNvPr>
            <p:cNvSpPr>
              <a:spLocks noChangeArrowheads="1"/>
            </p:cNvSpPr>
            <p:nvPr/>
          </p:nvSpPr>
          <p:spPr bwMode="auto">
            <a:xfrm>
              <a:off x="1192" y="864"/>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7694" name="Rectangle 13">
              <a:extLst>
                <a:ext uri="{FF2B5EF4-FFF2-40B4-BE49-F238E27FC236}">
                  <a16:creationId xmlns:a16="http://schemas.microsoft.com/office/drawing/2014/main" id="{61F88C99-4AA7-4DCC-B381-4BC5CE357D95}"/>
                </a:ext>
              </a:extLst>
            </p:cNvPr>
            <p:cNvSpPr>
              <a:spLocks noChangeArrowheads="1"/>
            </p:cNvSpPr>
            <p:nvPr/>
          </p:nvSpPr>
          <p:spPr bwMode="auto">
            <a:xfrm>
              <a:off x="912" y="864"/>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7695" name="Line 14">
              <a:extLst>
                <a:ext uri="{FF2B5EF4-FFF2-40B4-BE49-F238E27FC236}">
                  <a16:creationId xmlns:a16="http://schemas.microsoft.com/office/drawing/2014/main" id="{CB69503A-50D4-4EB4-9A55-6792861FDEBB}"/>
                </a:ext>
              </a:extLst>
            </p:cNvPr>
            <p:cNvSpPr>
              <a:spLocks noChangeShapeType="1"/>
            </p:cNvSpPr>
            <p:nvPr/>
          </p:nvSpPr>
          <p:spPr bwMode="auto">
            <a:xfrm>
              <a:off x="912" y="864"/>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96" name="Line 15">
              <a:extLst>
                <a:ext uri="{FF2B5EF4-FFF2-40B4-BE49-F238E27FC236}">
                  <a16:creationId xmlns:a16="http://schemas.microsoft.com/office/drawing/2014/main" id="{C03D68B4-301B-4334-B5D8-1AE2085B0223}"/>
                </a:ext>
              </a:extLst>
            </p:cNvPr>
            <p:cNvSpPr>
              <a:spLocks noChangeShapeType="1"/>
            </p:cNvSpPr>
            <p:nvPr/>
          </p:nvSpPr>
          <p:spPr bwMode="auto">
            <a:xfrm>
              <a:off x="912" y="1113"/>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97" name="Line 16">
              <a:extLst>
                <a:ext uri="{FF2B5EF4-FFF2-40B4-BE49-F238E27FC236}">
                  <a16:creationId xmlns:a16="http://schemas.microsoft.com/office/drawing/2014/main" id="{83A94BB1-E64E-4926-A975-EF0B19C39488}"/>
                </a:ext>
              </a:extLst>
            </p:cNvPr>
            <p:cNvSpPr>
              <a:spLocks noChangeShapeType="1"/>
            </p:cNvSpPr>
            <p:nvPr/>
          </p:nvSpPr>
          <p:spPr bwMode="auto">
            <a:xfrm>
              <a:off x="912" y="86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98" name="Line 17">
              <a:extLst>
                <a:ext uri="{FF2B5EF4-FFF2-40B4-BE49-F238E27FC236}">
                  <a16:creationId xmlns:a16="http://schemas.microsoft.com/office/drawing/2014/main" id="{574B5536-086F-43F6-B3C3-20F7AC819B86}"/>
                </a:ext>
              </a:extLst>
            </p:cNvPr>
            <p:cNvSpPr>
              <a:spLocks noChangeShapeType="1"/>
            </p:cNvSpPr>
            <p:nvPr/>
          </p:nvSpPr>
          <p:spPr bwMode="auto">
            <a:xfrm>
              <a:off x="1192"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99" name="Line 18">
              <a:extLst>
                <a:ext uri="{FF2B5EF4-FFF2-40B4-BE49-F238E27FC236}">
                  <a16:creationId xmlns:a16="http://schemas.microsoft.com/office/drawing/2014/main" id="{512860B4-0F2B-425E-8AF3-682CA5A68C1C}"/>
                </a:ext>
              </a:extLst>
            </p:cNvPr>
            <p:cNvSpPr>
              <a:spLocks noChangeShapeType="1"/>
            </p:cNvSpPr>
            <p:nvPr/>
          </p:nvSpPr>
          <p:spPr bwMode="auto">
            <a:xfrm>
              <a:off x="1470"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0" name="Line 19">
              <a:extLst>
                <a:ext uri="{FF2B5EF4-FFF2-40B4-BE49-F238E27FC236}">
                  <a16:creationId xmlns:a16="http://schemas.microsoft.com/office/drawing/2014/main" id="{5EBCB28B-2299-4803-9E8B-45897070C5A9}"/>
                </a:ext>
              </a:extLst>
            </p:cNvPr>
            <p:cNvSpPr>
              <a:spLocks noChangeShapeType="1"/>
            </p:cNvSpPr>
            <p:nvPr/>
          </p:nvSpPr>
          <p:spPr bwMode="auto">
            <a:xfrm>
              <a:off x="1750"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1" name="Line 20">
              <a:extLst>
                <a:ext uri="{FF2B5EF4-FFF2-40B4-BE49-F238E27FC236}">
                  <a16:creationId xmlns:a16="http://schemas.microsoft.com/office/drawing/2014/main" id="{095AC873-B631-424B-9094-1BCCBDB5A8C2}"/>
                </a:ext>
              </a:extLst>
            </p:cNvPr>
            <p:cNvSpPr>
              <a:spLocks noChangeShapeType="1"/>
            </p:cNvSpPr>
            <p:nvPr/>
          </p:nvSpPr>
          <p:spPr bwMode="auto">
            <a:xfrm>
              <a:off x="2029"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2" name="Line 21">
              <a:extLst>
                <a:ext uri="{FF2B5EF4-FFF2-40B4-BE49-F238E27FC236}">
                  <a16:creationId xmlns:a16="http://schemas.microsoft.com/office/drawing/2014/main" id="{AEC99192-8647-4BE6-8875-8F6EA2864CD7}"/>
                </a:ext>
              </a:extLst>
            </p:cNvPr>
            <p:cNvSpPr>
              <a:spLocks noChangeShapeType="1"/>
            </p:cNvSpPr>
            <p:nvPr/>
          </p:nvSpPr>
          <p:spPr bwMode="auto">
            <a:xfrm>
              <a:off x="2308"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3" name="Line 22">
              <a:extLst>
                <a:ext uri="{FF2B5EF4-FFF2-40B4-BE49-F238E27FC236}">
                  <a16:creationId xmlns:a16="http://schemas.microsoft.com/office/drawing/2014/main" id="{4BCF8D98-D55F-4B5B-B69A-3043D580198F}"/>
                </a:ext>
              </a:extLst>
            </p:cNvPr>
            <p:cNvSpPr>
              <a:spLocks noChangeShapeType="1"/>
            </p:cNvSpPr>
            <p:nvPr/>
          </p:nvSpPr>
          <p:spPr bwMode="auto">
            <a:xfrm>
              <a:off x="2588"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4" name="Line 23">
              <a:extLst>
                <a:ext uri="{FF2B5EF4-FFF2-40B4-BE49-F238E27FC236}">
                  <a16:creationId xmlns:a16="http://schemas.microsoft.com/office/drawing/2014/main" id="{7A34688E-D285-4A92-AE66-FCA50D6AD105}"/>
                </a:ext>
              </a:extLst>
            </p:cNvPr>
            <p:cNvSpPr>
              <a:spLocks noChangeShapeType="1"/>
            </p:cNvSpPr>
            <p:nvPr/>
          </p:nvSpPr>
          <p:spPr bwMode="auto">
            <a:xfrm>
              <a:off x="2867"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5" name="Line 24">
              <a:extLst>
                <a:ext uri="{FF2B5EF4-FFF2-40B4-BE49-F238E27FC236}">
                  <a16:creationId xmlns:a16="http://schemas.microsoft.com/office/drawing/2014/main" id="{491EC959-D35E-46F2-8787-C3F5222A8AFE}"/>
                </a:ext>
              </a:extLst>
            </p:cNvPr>
            <p:cNvSpPr>
              <a:spLocks noChangeShapeType="1"/>
            </p:cNvSpPr>
            <p:nvPr/>
          </p:nvSpPr>
          <p:spPr bwMode="auto">
            <a:xfrm>
              <a:off x="3146"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6" name="Line 25">
              <a:extLst>
                <a:ext uri="{FF2B5EF4-FFF2-40B4-BE49-F238E27FC236}">
                  <a16:creationId xmlns:a16="http://schemas.microsoft.com/office/drawing/2014/main" id="{BBE5FDA0-448F-47F5-AC19-D6C2610745D4}"/>
                </a:ext>
              </a:extLst>
            </p:cNvPr>
            <p:cNvSpPr>
              <a:spLocks noChangeShapeType="1"/>
            </p:cNvSpPr>
            <p:nvPr/>
          </p:nvSpPr>
          <p:spPr bwMode="auto">
            <a:xfrm>
              <a:off x="3426"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7" name="Line 26">
              <a:extLst>
                <a:ext uri="{FF2B5EF4-FFF2-40B4-BE49-F238E27FC236}">
                  <a16:creationId xmlns:a16="http://schemas.microsoft.com/office/drawing/2014/main" id="{FDCC8018-1DFA-4767-9C56-FCE12B744169}"/>
                </a:ext>
              </a:extLst>
            </p:cNvPr>
            <p:cNvSpPr>
              <a:spLocks noChangeShapeType="1"/>
            </p:cNvSpPr>
            <p:nvPr/>
          </p:nvSpPr>
          <p:spPr bwMode="auto">
            <a:xfrm>
              <a:off x="3704" y="8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8" name="Line 27">
              <a:extLst>
                <a:ext uri="{FF2B5EF4-FFF2-40B4-BE49-F238E27FC236}">
                  <a16:creationId xmlns:a16="http://schemas.microsoft.com/office/drawing/2014/main" id="{09A4CAC1-B5EB-4533-BB35-CD34F61BB0B0}"/>
                </a:ext>
              </a:extLst>
            </p:cNvPr>
            <p:cNvSpPr>
              <a:spLocks noChangeShapeType="1"/>
            </p:cNvSpPr>
            <p:nvPr/>
          </p:nvSpPr>
          <p:spPr bwMode="auto">
            <a:xfrm>
              <a:off x="3984" y="86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09" name="Text Box 28">
              <a:extLst>
                <a:ext uri="{FF2B5EF4-FFF2-40B4-BE49-F238E27FC236}">
                  <a16:creationId xmlns:a16="http://schemas.microsoft.com/office/drawing/2014/main" id="{3C0CAF08-B799-41E5-97EF-F4B3F4C49FC8}"/>
                </a:ext>
              </a:extLst>
            </p:cNvPr>
            <p:cNvSpPr txBox="1">
              <a:spLocks noChangeArrowheads="1"/>
            </p:cNvSpPr>
            <p:nvPr/>
          </p:nvSpPr>
          <p:spPr bwMode="auto">
            <a:xfrm>
              <a:off x="816" y="624"/>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7710" name="Line 29">
              <a:extLst>
                <a:ext uri="{FF2B5EF4-FFF2-40B4-BE49-F238E27FC236}">
                  <a16:creationId xmlns:a16="http://schemas.microsoft.com/office/drawing/2014/main" id="{AAE385B0-C911-4E9D-82C3-D7981811C4AE}"/>
                </a:ext>
              </a:extLst>
            </p:cNvPr>
            <p:cNvSpPr>
              <a:spLocks noChangeShapeType="1"/>
            </p:cNvSpPr>
            <p:nvPr/>
          </p:nvSpPr>
          <p:spPr bwMode="auto">
            <a:xfrm flipV="1">
              <a:off x="1056" y="110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11" name="Line 30">
              <a:extLst>
                <a:ext uri="{FF2B5EF4-FFF2-40B4-BE49-F238E27FC236}">
                  <a16:creationId xmlns:a16="http://schemas.microsoft.com/office/drawing/2014/main" id="{1745B121-E71B-4797-9E58-7236C094C1ED}"/>
                </a:ext>
              </a:extLst>
            </p:cNvPr>
            <p:cNvSpPr>
              <a:spLocks noChangeShapeType="1"/>
            </p:cNvSpPr>
            <p:nvPr/>
          </p:nvSpPr>
          <p:spPr bwMode="auto">
            <a:xfrm flipV="1">
              <a:off x="1056" y="158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12" name="Line 31">
              <a:extLst>
                <a:ext uri="{FF2B5EF4-FFF2-40B4-BE49-F238E27FC236}">
                  <a16:creationId xmlns:a16="http://schemas.microsoft.com/office/drawing/2014/main" id="{89A02CBF-F19E-4CEB-841C-EB9AB70A90D4}"/>
                </a:ext>
              </a:extLst>
            </p:cNvPr>
            <p:cNvSpPr>
              <a:spLocks noChangeShapeType="1"/>
            </p:cNvSpPr>
            <p:nvPr/>
          </p:nvSpPr>
          <p:spPr bwMode="auto">
            <a:xfrm flipV="1">
              <a:off x="1344" y="110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13" name="Text Box 32">
              <a:extLst>
                <a:ext uri="{FF2B5EF4-FFF2-40B4-BE49-F238E27FC236}">
                  <a16:creationId xmlns:a16="http://schemas.microsoft.com/office/drawing/2014/main" id="{E8584C26-C6A7-4F52-BEB4-389A1272266E}"/>
                </a:ext>
              </a:extLst>
            </p:cNvPr>
            <p:cNvSpPr txBox="1">
              <a:spLocks noChangeArrowheads="1"/>
            </p:cNvSpPr>
            <p:nvPr/>
          </p:nvSpPr>
          <p:spPr bwMode="auto">
            <a:xfrm>
              <a:off x="672" y="13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a:t>
              </a:r>
            </a:p>
          </p:txBody>
        </p:sp>
        <p:sp>
          <p:nvSpPr>
            <p:cNvPr id="27714" name="Text Box 33">
              <a:extLst>
                <a:ext uri="{FF2B5EF4-FFF2-40B4-BE49-F238E27FC236}">
                  <a16:creationId xmlns:a16="http://schemas.microsoft.com/office/drawing/2014/main" id="{3638523C-CFAC-46CE-8F7D-97F0C2B9400F}"/>
                </a:ext>
              </a:extLst>
            </p:cNvPr>
            <p:cNvSpPr txBox="1">
              <a:spLocks noChangeArrowheads="1"/>
            </p:cNvSpPr>
            <p:nvPr/>
          </p:nvSpPr>
          <p:spPr bwMode="auto">
            <a:xfrm>
              <a:off x="672" y="182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mid=1</a:t>
              </a:r>
            </a:p>
          </p:txBody>
        </p:sp>
        <p:sp>
          <p:nvSpPr>
            <p:cNvPr id="27715" name="Text Box 34">
              <a:extLst>
                <a:ext uri="{FF2B5EF4-FFF2-40B4-BE49-F238E27FC236}">
                  <a16:creationId xmlns:a16="http://schemas.microsoft.com/office/drawing/2014/main" id="{87BAD7CA-B8D8-406A-881E-C325968C6A14}"/>
                </a:ext>
              </a:extLst>
            </p:cNvPr>
            <p:cNvSpPr txBox="1">
              <a:spLocks noChangeArrowheads="1"/>
            </p:cNvSpPr>
            <p:nvPr/>
          </p:nvSpPr>
          <p:spPr bwMode="auto">
            <a:xfrm>
              <a:off x="1152" y="134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high=2</a:t>
              </a:r>
            </a:p>
          </p:txBody>
        </p:sp>
      </p:grpSp>
      <p:grpSp>
        <p:nvGrpSpPr>
          <p:cNvPr id="27651" name="Group 69">
            <a:extLst>
              <a:ext uri="{FF2B5EF4-FFF2-40B4-BE49-F238E27FC236}">
                <a16:creationId xmlns:a16="http://schemas.microsoft.com/office/drawing/2014/main" id="{B408CEC6-AC5B-43EC-8B7B-E7B548A45578}"/>
              </a:ext>
            </a:extLst>
          </p:cNvPr>
          <p:cNvGrpSpPr>
            <a:grpSpLocks/>
          </p:cNvGrpSpPr>
          <p:nvPr/>
        </p:nvGrpSpPr>
        <p:grpSpPr bwMode="auto">
          <a:xfrm>
            <a:off x="2819400" y="3429001"/>
            <a:ext cx="5181600" cy="2835275"/>
            <a:chOff x="912" y="2160"/>
            <a:chExt cx="3264" cy="1786"/>
          </a:xfrm>
        </p:grpSpPr>
        <p:sp>
          <p:nvSpPr>
            <p:cNvPr id="27652" name="Rectangle 37">
              <a:extLst>
                <a:ext uri="{FF2B5EF4-FFF2-40B4-BE49-F238E27FC236}">
                  <a16:creationId xmlns:a16="http://schemas.microsoft.com/office/drawing/2014/main" id="{1ED796FD-8B62-4573-A463-24966637AFC9}"/>
                </a:ext>
              </a:extLst>
            </p:cNvPr>
            <p:cNvSpPr>
              <a:spLocks noChangeArrowheads="1"/>
            </p:cNvSpPr>
            <p:nvPr/>
          </p:nvSpPr>
          <p:spPr bwMode="auto">
            <a:xfrm>
              <a:off x="3800" y="2400"/>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7653" name="Rectangle 38">
              <a:extLst>
                <a:ext uri="{FF2B5EF4-FFF2-40B4-BE49-F238E27FC236}">
                  <a16:creationId xmlns:a16="http://schemas.microsoft.com/office/drawing/2014/main" id="{7EB10320-A36B-42C2-8AA3-07F3E7CA5AF9}"/>
                </a:ext>
              </a:extLst>
            </p:cNvPr>
            <p:cNvSpPr>
              <a:spLocks noChangeArrowheads="1"/>
            </p:cNvSpPr>
            <p:nvPr/>
          </p:nvSpPr>
          <p:spPr bwMode="auto">
            <a:xfrm>
              <a:off x="3522" y="2400"/>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7654" name="Rectangle 39">
              <a:extLst>
                <a:ext uri="{FF2B5EF4-FFF2-40B4-BE49-F238E27FC236}">
                  <a16:creationId xmlns:a16="http://schemas.microsoft.com/office/drawing/2014/main" id="{14EBBBB0-22D7-4583-BBB0-FA8339C93FC1}"/>
                </a:ext>
              </a:extLst>
            </p:cNvPr>
            <p:cNvSpPr>
              <a:spLocks noChangeArrowheads="1"/>
            </p:cNvSpPr>
            <p:nvPr/>
          </p:nvSpPr>
          <p:spPr bwMode="auto">
            <a:xfrm>
              <a:off x="3242" y="2400"/>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7655" name="Rectangle 40">
              <a:extLst>
                <a:ext uri="{FF2B5EF4-FFF2-40B4-BE49-F238E27FC236}">
                  <a16:creationId xmlns:a16="http://schemas.microsoft.com/office/drawing/2014/main" id="{0634F2A2-31AA-4355-8F0C-D9AB0C25E2C8}"/>
                </a:ext>
              </a:extLst>
            </p:cNvPr>
            <p:cNvSpPr>
              <a:spLocks noChangeArrowheads="1"/>
            </p:cNvSpPr>
            <p:nvPr/>
          </p:nvSpPr>
          <p:spPr bwMode="auto">
            <a:xfrm>
              <a:off x="2963" y="2400"/>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7656" name="Rectangle 41">
              <a:extLst>
                <a:ext uri="{FF2B5EF4-FFF2-40B4-BE49-F238E27FC236}">
                  <a16:creationId xmlns:a16="http://schemas.microsoft.com/office/drawing/2014/main" id="{E58B0B15-F76C-4910-BEA1-98864A28D9CE}"/>
                </a:ext>
              </a:extLst>
            </p:cNvPr>
            <p:cNvSpPr>
              <a:spLocks noChangeArrowheads="1"/>
            </p:cNvSpPr>
            <p:nvPr/>
          </p:nvSpPr>
          <p:spPr bwMode="auto">
            <a:xfrm>
              <a:off x="2684" y="2400"/>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7657" name="Rectangle 42">
              <a:extLst>
                <a:ext uri="{FF2B5EF4-FFF2-40B4-BE49-F238E27FC236}">
                  <a16:creationId xmlns:a16="http://schemas.microsoft.com/office/drawing/2014/main" id="{942352D0-91ED-4ECD-BBD5-A3DD6E58EF2C}"/>
                </a:ext>
              </a:extLst>
            </p:cNvPr>
            <p:cNvSpPr>
              <a:spLocks noChangeArrowheads="1"/>
            </p:cNvSpPr>
            <p:nvPr/>
          </p:nvSpPr>
          <p:spPr bwMode="auto">
            <a:xfrm>
              <a:off x="2404" y="2400"/>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7658" name="Rectangle 43">
              <a:extLst>
                <a:ext uri="{FF2B5EF4-FFF2-40B4-BE49-F238E27FC236}">
                  <a16:creationId xmlns:a16="http://schemas.microsoft.com/office/drawing/2014/main" id="{9B1DC49D-A86F-4CCE-A20B-9BD8D09EB4B4}"/>
                </a:ext>
              </a:extLst>
            </p:cNvPr>
            <p:cNvSpPr>
              <a:spLocks noChangeArrowheads="1"/>
            </p:cNvSpPr>
            <p:nvPr/>
          </p:nvSpPr>
          <p:spPr bwMode="auto">
            <a:xfrm>
              <a:off x="2125" y="2400"/>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7659" name="Rectangle 44">
              <a:extLst>
                <a:ext uri="{FF2B5EF4-FFF2-40B4-BE49-F238E27FC236}">
                  <a16:creationId xmlns:a16="http://schemas.microsoft.com/office/drawing/2014/main" id="{917C2215-240F-4D01-9909-DDC6AEA315AA}"/>
                </a:ext>
              </a:extLst>
            </p:cNvPr>
            <p:cNvSpPr>
              <a:spLocks noChangeArrowheads="1"/>
            </p:cNvSpPr>
            <p:nvPr/>
          </p:nvSpPr>
          <p:spPr bwMode="auto">
            <a:xfrm>
              <a:off x="1846" y="2400"/>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7660" name="Rectangle 45">
              <a:extLst>
                <a:ext uri="{FF2B5EF4-FFF2-40B4-BE49-F238E27FC236}">
                  <a16:creationId xmlns:a16="http://schemas.microsoft.com/office/drawing/2014/main" id="{E451E8D1-52F0-41F8-8538-21C25AF1A91F}"/>
                </a:ext>
              </a:extLst>
            </p:cNvPr>
            <p:cNvSpPr>
              <a:spLocks noChangeArrowheads="1"/>
            </p:cNvSpPr>
            <p:nvPr/>
          </p:nvSpPr>
          <p:spPr bwMode="auto">
            <a:xfrm>
              <a:off x="1566" y="2400"/>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7661" name="Rectangle 46">
              <a:extLst>
                <a:ext uri="{FF2B5EF4-FFF2-40B4-BE49-F238E27FC236}">
                  <a16:creationId xmlns:a16="http://schemas.microsoft.com/office/drawing/2014/main" id="{D5833EC8-E3A3-4FEC-9F09-0D3DFBCD6A2E}"/>
                </a:ext>
              </a:extLst>
            </p:cNvPr>
            <p:cNvSpPr>
              <a:spLocks noChangeArrowheads="1"/>
            </p:cNvSpPr>
            <p:nvPr/>
          </p:nvSpPr>
          <p:spPr bwMode="auto">
            <a:xfrm>
              <a:off x="1288" y="2400"/>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7662" name="Rectangle 47">
              <a:extLst>
                <a:ext uri="{FF2B5EF4-FFF2-40B4-BE49-F238E27FC236}">
                  <a16:creationId xmlns:a16="http://schemas.microsoft.com/office/drawing/2014/main" id="{3B0402C1-21C2-4084-AC40-CBF1666B5390}"/>
                </a:ext>
              </a:extLst>
            </p:cNvPr>
            <p:cNvSpPr>
              <a:spLocks noChangeArrowheads="1"/>
            </p:cNvSpPr>
            <p:nvPr/>
          </p:nvSpPr>
          <p:spPr bwMode="auto">
            <a:xfrm>
              <a:off x="1008" y="2400"/>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7663" name="Line 48">
              <a:extLst>
                <a:ext uri="{FF2B5EF4-FFF2-40B4-BE49-F238E27FC236}">
                  <a16:creationId xmlns:a16="http://schemas.microsoft.com/office/drawing/2014/main" id="{AB4928E7-2949-45FB-8FA2-713F6E115F6F}"/>
                </a:ext>
              </a:extLst>
            </p:cNvPr>
            <p:cNvSpPr>
              <a:spLocks noChangeShapeType="1"/>
            </p:cNvSpPr>
            <p:nvPr/>
          </p:nvSpPr>
          <p:spPr bwMode="auto">
            <a:xfrm>
              <a:off x="1008" y="2400"/>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4" name="Line 49">
              <a:extLst>
                <a:ext uri="{FF2B5EF4-FFF2-40B4-BE49-F238E27FC236}">
                  <a16:creationId xmlns:a16="http://schemas.microsoft.com/office/drawing/2014/main" id="{B4508659-D23A-4EA4-A7F4-89A82E98BC78}"/>
                </a:ext>
              </a:extLst>
            </p:cNvPr>
            <p:cNvSpPr>
              <a:spLocks noChangeShapeType="1"/>
            </p:cNvSpPr>
            <p:nvPr/>
          </p:nvSpPr>
          <p:spPr bwMode="auto">
            <a:xfrm>
              <a:off x="1008" y="2649"/>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5" name="Line 50">
              <a:extLst>
                <a:ext uri="{FF2B5EF4-FFF2-40B4-BE49-F238E27FC236}">
                  <a16:creationId xmlns:a16="http://schemas.microsoft.com/office/drawing/2014/main" id="{996FD598-D7BC-42EF-8B2C-64112F9AB007}"/>
                </a:ext>
              </a:extLst>
            </p:cNvPr>
            <p:cNvSpPr>
              <a:spLocks noChangeShapeType="1"/>
            </p:cNvSpPr>
            <p:nvPr/>
          </p:nvSpPr>
          <p:spPr bwMode="auto">
            <a:xfrm>
              <a:off x="1008" y="2400"/>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6" name="Line 51">
              <a:extLst>
                <a:ext uri="{FF2B5EF4-FFF2-40B4-BE49-F238E27FC236}">
                  <a16:creationId xmlns:a16="http://schemas.microsoft.com/office/drawing/2014/main" id="{DBF0BB0A-D3AF-4273-BE27-BCD36172CCBF}"/>
                </a:ext>
              </a:extLst>
            </p:cNvPr>
            <p:cNvSpPr>
              <a:spLocks noChangeShapeType="1"/>
            </p:cNvSpPr>
            <p:nvPr/>
          </p:nvSpPr>
          <p:spPr bwMode="auto">
            <a:xfrm>
              <a:off x="1288"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7" name="Line 52">
              <a:extLst>
                <a:ext uri="{FF2B5EF4-FFF2-40B4-BE49-F238E27FC236}">
                  <a16:creationId xmlns:a16="http://schemas.microsoft.com/office/drawing/2014/main" id="{AACC1D30-10D3-4C40-96E5-5943708C419B}"/>
                </a:ext>
              </a:extLst>
            </p:cNvPr>
            <p:cNvSpPr>
              <a:spLocks noChangeShapeType="1"/>
            </p:cNvSpPr>
            <p:nvPr/>
          </p:nvSpPr>
          <p:spPr bwMode="auto">
            <a:xfrm>
              <a:off x="1566"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8" name="Line 53">
              <a:extLst>
                <a:ext uri="{FF2B5EF4-FFF2-40B4-BE49-F238E27FC236}">
                  <a16:creationId xmlns:a16="http://schemas.microsoft.com/office/drawing/2014/main" id="{EB044A02-0C22-4216-98C1-D605EF1B3FA3}"/>
                </a:ext>
              </a:extLst>
            </p:cNvPr>
            <p:cNvSpPr>
              <a:spLocks noChangeShapeType="1"/>
            </p:cNvSpPr>
            <p:nvPr/>
          </p:nvSpPr>
          <p:spPr bwMode="auto">
            <a:xfrm>
              <a:off x="1846"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9" name="Line 54">
              <a:extLst>
                <a:ext uri="{FF2B5EF4-FFF2-40B4-BE49-F238E27FC236}">
                  <a16:creationId xmlns:a16="http://schemas.microsoft.com/office/drawing/2014/main" id="{9D8C7292-44EB-481C-B29C-03099C12A7E0}"/>
                </a:ext>
              </a:extLst>
            </p:cNvPr>
            <p:cNvSpPr>
              <a:spLocks noChangeShapeType="1"/>
            </p:cNvSpPr>
            <p:nvPr/>
          </p:nvSpPr>
          <p:spPr bwMode="auto">
            <a:xfrm>
              <a:off x="2125"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0" name="Line 55">
              <a:extLst>
                <a:ext uri="{FF2B5EF4-FFF2-40B4-BE49-F238E27FC236}">
                  <a16:creationId xmlns:a16="http://schemas.microsoft.com/office/drawing/2014/main" id="{ADDDC2D1-682E-4CC2-A84F-D5291F1BADC5}"/>
                </a:ext>
              </a:extLst>
            </p:cNvPr>
            <p:cNvSpPr>
              <a:spLocks noChangeShapeType="1"/>
            </p:cNvSpPr>
            <p:nvPr/>
          </p:nvSpPr>
          <p:spPr bwMode="auto">
            <a:xfrm>
              <a:off x="2404"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1" name="Line 56">
              <a:extLst>
                <a:ext uri="{FF2B5EF4-FFF2-40B4-BE49-F238E27FC236}">
                  <a16:creationId xmlns:a16="http://schemas.microsoft.com/office/drawing/2014/main" id="{1455CD8A-9BB8-48AF-9C65-DFDB7A400AD4}"/>
                </a:ext>
              </a:extLst>
            </p:cNvPr>
            <p:cNvSpPr>
              <a:spLocks noChangeShapeType="1"/>
            </p:cNvSpPr>
            <p:nvPr/>
          </p:nvSpPr>
          <p:spPr bwMode="auto">
            <a:xfrm>
              <a:off x="2684"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2" name="Line 57">
              <a:extLst>
                <a:ext uri="{FF2B5EF4-FFF2-40B4-BE49-F238E27FC236}">
                  <a16:creationId xmlns:a16="http://schemas.microsoft.com/office/drawing/2014/main" id="{82943E07-8A39-4434-B093-37CFC622AB14}"/>
                </a:ext>
              </a:extLst>
            </p:cNvPr>
            <p:cNvSpPr>
              <a:spLocks noChangeShapeType="1"/>
            </p:cNvSpPr>
            <p:nvPr/>
          </p:nvSpPr>
          <p:spPr bwMode="auto">
            <a:xfrm>
              <a:off x="2963"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3" name="Line 58">
              <a:extLst>
                <a:ext uri="{FF2B5EF4-FFF2-40B4-BE49-F238E27FC236}">
                  <a16:creationId xmlns:a16="http://schemas.microsoft.com/office/drawing/2014/main" id="{9C51119B-E797-4AB0-B46C-F7C65709BD6B}"/>
                </a:ext>
              </a:extLst>
            </p:cNvPr>
            <p:cNvSpPr>
              <a:spLocks noChangeShapeType="1"/>
            </p:cNvSpPr>
            <p:nvPr/>
          </p:nvSpPr>
          <p:spPr bwMode="auto">
            <a:xfrm>
              <a:off x="3242"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4" name="Line 59">
              <a:extLst>
                <a:ext uri="{FF2B5EF4-FFF2-40B4-BE49-F238E27FC236}">
                  <a16:creationId xmlns:a16="http://schemas.microsoft.com/office/drawing/2014/main" id="{CEA1ED9C-C848-41DF-9F6B-6CEB90CA799F}"/>
                </a:ext>
              </a:extLst>
            </p:cNvPr>
            <p:cNvSpPr>
              <a:spLocks noChangeShapeType="1"/>
            </p:cNvSpPr>
            <p:nvPr/>
          </p:nvSpPr>
          <p:spPr bwMode="auto">
            <a:xfrm>
              <a:off x="3522"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5" name="Line 60">
              <a:extLst>
                <a:ext uri="{FF2B5EF4-FFF2-40B4-BE49-F238E27FC236}">
                  <a16:creationId xmlns:a16="http://schemas.microsoft.com/office/drawing/2014/main" id="{2B366AEA-9C65-41DC-83A9-7533ABD39CBE}"/>
                </a:ext>
              </a:extLst>
            </p:cNvPr>
            <p:cNvSpPr>
              <a:spLocks noChangeShapeType="1"/>
            </p:cNvSpPr>
            <p:nvPr/>
          </p:nvSpPr>
          <p:spPr bwMode="auto">
            <a:xfrm>
              <a:off x="3800" y="2400"/>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6" name="Line 61">
              <a:extLst>
                <a:ext uri="{FF2B5EF4-FFF2-40B4-BE49-F238E27FC236}">
                  <a16:creationId xmlns:a16="http://schemas.microsoft.com/office/drawing/2014/main" id="{63CC188D-2FAF-44BF-ABF0-E3326A0534B8}"/>
                </a:ext>
              </a:extLst>
            </p:cNvPr>
            <p:cNvSpPr>
              <a:spLocks noChangeShapeType="1"/>
            </p:cNvSpPr>
            <p:nvPr/>
          </p:nvSpPr>
          <p:spPr bwMode="auto">
            <a:xfrm>
              <a:off x="4080" y="2400"/>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7" name="Text Box 62">
              <a:extLst>
                <a:ext uri="{FF2B5EF4-FFF2-40B4-BE49-F238E27FC236}">
                  <a16:creationId xmlns:a16="http://schemas.microsoft.com/office/drawing/2014/main" id="{E9DF261B-5320-4F2E-9DB1-AFB7D622651F}"/>
                </a:ext>
              </a:extLst>
            </p:cNvPr>
            <p:cNvSpPr txBox="1">
              <a:spLocks noChangeArrowheads="1"/>
            </p:cNvSpPr>
            <p:nvPr/>
          </p:nvSpPr>
          <p:spPr bwMode="auto">
            <a:xfrm>
              <a:off x="912" y="2160"/>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7678" name="Line 63">
              <a:extLst>
                <a:ext uri="{FF2B5EF4-FFF2-40B4-BE49-F238E27FC236}">
                  <a16:creationId xmlns:a16="http://schemas.microsoft.com/office/drawing/2014/main" id="{700079FE-C2E0-4833-BD75-343345DC6135}"/>
                </a:ext>
              </a:extLst>
            </p:cNvPr>
            <p:cNvSpPr>
              <a:spLocks noChangeShapeType="1"/>
            </p:cNvSpPr>
            <p:nvPr/>
          </p:nvSpPr>
          <p:spPr bwMode="auto">
            <a:xfrm flipV="1">
              <a:off x="1440" y="3072"/>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9" name="Line 64">
              <a:extLst>
                <a:ext uri="{FF2B5EF4-FFF2-40B4-BE49-F238E27FC236}">
                  <a16:creationId xmlns:a16="http://schemas.microsoft.com/office/drawing/2014/main" id="{50033B23-A928-4305-8AD3-6D7E0431C814}"/>
                </a:ext>
              </a:extLst>
            </p:cNvPr>
            <p:cNvSpPr>
              <a:spLocks noChangeShapeType="1"/>
            </p:cNvSpPr>
            <p:nvPr/>
          </p:nvSpPr>
          <p:spPr bwMode="auto">
            <a:xfrm flipV="1">
              <a:off x="1440" y="345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0" name="Line 65">
              <a:extLst>
                <a:ext uri="{FF2B5EF4-FFF2-40B4-BE49-F238E27FC236}">
                  <a16:creationId xmlns:a16="http://schemas.microsoft.com/office/drawing/2014/main" id="{F59395A1-FC64-4BDF-94C5-B8B6F5B7089A}"/>
                </a:ext>
              </a:extLst>
            </p:cNvPr>
            <p:cNvSpPr>
              <a:spLocks noChangeShapeType="1"/>
            </p:cNvSpPr>
            <p:nvPr/>
          </p:nvSpPr>
          <p:spPr bwMode="auto">
            <a:xfrm flipV="1">
              <a:off x="1440" y="2640"/>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1" name="Text Box 66">
              <a:extLst>
                <a:ext uri="{FF2B5EF4-FFF2-40B4-BE49-F238E27FC236}">
                  <a16:creationId xmlns:a16="http://schemas.microsoft.com/office/drawing/2014/main" id="{020C84A7-7FE8-4377-8C57-A739DA948B0C}"/>
                </a:ext>
              </a:extLst>
            </p:cNvPr>
            <p:cNvSpPr txBox="1">
              <a:spLocks noChangeArrowheads="1"/>
            </p:cNvSpPr>
            <p:nvPr/>
          </p:nvSpPr>
          <p:spPr bwMode="auto">
            <a:xfrm>
              <a:off x="1152" y="326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low=2</a:t>
              </a:r>
            </a:p>
          </p:txBody>
        </p:sp>
        <p:sp>
          <p:nvSpPr>
            <p:cNvPr id="27682" name="Text Box 67">
              <a:extLst>
                <a:ext uri="{FF2B5EF4-FFF2-40B4-BE49-F238E27FC236}">
                  <a16:creationId xmlns:a16="http://schemas.microsoft.com/office/drawing/2014/main" id="{EEE7D895-3FC0-497F-BAA5-1349F5B6AFB9}"/>
                </a:ext>
              </a:extLst>
            </p:cNvPr>
            <p:cNvSpPr txBox="1">
              <a:spLocks noChangeArrowheads="1"/>
            </p:cNvSpPr>
            <p:nvPr/>
          </p:nvSpPr>
          <p:spPr bwMode="auto">
            <a:xfrm>
              <a:off x="1152" y="369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mid=2</a:t>
              </a:r>
            </a:p>
          </p:txBody>
        </p:sp>
        <p:sp>
          <p:nvSpPr>
            <p:cNvPr id="27683" name="Text Box 68">
              <a:extLst>
                <a:ext uri="{FF2B5EF4-FFF2-40B4-BE49-F238E27FC236}">
                  <a16:creationId xmlns:a16="http://schemas.microsoft.com/office/drawing/2014/main" id="{A41ADEE2-BE97-4A3B-BAAF-84805B2E724B}"/>
                </a:ext>
              </a:extLst>
            </p:cNvPr>
            <p:cNvSpPr txBox="1">
              <a:spLocks noChangeArrowheads="1"/>
            </p:cNvSpPr>
            <p:nvPr/>
          </p:nvSpPr>
          <p:spPr bwMode="auto">
            <a:xfrm>
              <a:off x="1152" y="28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high=2</a:t>
              </a:r>
            </a:p>
          </p:txBody>
        </p:sp>
      </p:gr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94F0B24A-B463-47A3-B32E-B7781A6A674D}"/>
              </a:ext>
            </a:extLst>
          </p:cNvPr>
          <p:cNvSpPr txBox="1">
            <a:spLocks noChangeArrowheads="1"/>
          </p:cNvSpPr>
          <p:nvPr/>
        </p:nvSpPr>
        <p:spPr bwMode="auto">
          <a:xfrm>
            <a:off x="2057400" y="188914"/>
            <a:ext cx="83058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86000"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zh-CN" sz="2000" b="1"/>
              <a:t>算法描述】</a:t>
            </a:r>
            <a:endParaRPr lang="en-US" altLang="zh-CN" sz="2000" b="1"/>
          </a:p>
          <a:p>
            <a:pPr eaLnBrk="1" hangingPunct="1">
              <a:spcBef>
                <a:spcPct val="0"/>
              </a:spcBef>
              <a:buClrTx/>
              <a:buSzTx/>
              <a:buFontTx/>
              <a:buNone/>
            </a:pPr>
            <a:r>
              <a:rPr lang="en-US" altLang="zh-CN" sz="2000" b="1"/>
              <a:t>float unsucclength(HashTable ht)</a:t>
            </a:r>
          </a:p>
          <a:p>
            <a:pPr eaLnBrk="1" hangingPunct="1">
              <a:spcBef>
                <a:spcPct val="0"/>
              </a:spcBef>
              <a:buClrTx/>
              <a:buSzTx/>
              <a:buFontTx/>
              <a:buNone/>
            </a:pPr>
            <a:r>
              <a:rPr lang="en-US" altLang="zh-CN" sz="2000" b="1"/>
              <a:t>{</a:t>
            </a:r>
          </a:p>
          <a:p>
            <a:pPr eaLnBrk="1" hangingPunct="1">
              <a:spcBef>
                <a:spcPct val="0"/>
              </a:spcBef>
              <a:buClrTx/>
              <a:buSzTx/>
              <a:buFontTx/>
              <a:buNone/>
            </a:pPr>
            <a:r>
              <a:rPr lang="en-US" altLang="zh-CN" sz="2000" b="1"/>
              <a:t>  int i,j;</a:t>
            </a:r>
          </a:p>
          <a:p>
            <a:pPr eaLnBrk="1" hangingPunct="1">
              <a:spcBef>
                <a:spcPct val="0"/>
              </a:spcBef>
              <a:buClrTx/>
              <a:buSzTx/>
              <a:buFontTx/>
              <a:buNone/>
            </a:pPr>
            <a:r>
              <a:rPr lang="en-US" altLang="zh-CN" sz="2000" b="1"/>
              <a:t>  int	count;</a:t>
            </a:r>
          </a:p>
          <a:p>
            <a:pPr eaLnBrk="1" hangingPunct="1">
              <a:spcBef>
                <a:spcPct val="0"/>
              </a:spcBef>
              <a:buClrTx/>
              <a:buSzTx/>
              <a:buFontTx/>
              <a:buNone/>
            </a:pPr>
            <a:r>
              <a:rPr lang="en-US" altLang="zh-CN" sz="2000" b="1"/>
              <a:t>  int asl = 0;</a:t>
            </a:r>
          </a:p>
          <a:p>
            <a:pPr eaLnBrk="1" hangingPunct="1">
              <a:spcBef>
                <a:spcPct val="0"/>
              </a:spcBef>
              <a:buClrTx/>
              <a:buSzTx/>
              <a:buFontTx/>
              <a:buNone/>
            </a:pPr>
            <a:r>
              <a:rPr lang="en-US" altLang="zh-CN" sz="2000" b="1"/>
              <a:t>  float unasl;</a:t>
            </a:r>
          </a:p>
          <a:p>
            <a:pPr eaLnBrk="1" hangingPunct="1">
              <a:spcBef>
                <a:spcPct val="0"/>
              </a:spcBef>
              <a:buClrTx/>
              <a:buSzTx/>
              <a:buFontTx/>
              <a:buNone/>
            </a:pPr>
            <a:r>
              <a:rPr lang="en-US" altLang="zh-CN" sz="2000" b="1"/>
              <a:t>  for(i=1; i&lt;=26; i++)   </a:t>
            </a:r>
            <a:r>
              <a:rPr lang="en-US" altLang="zh-CN" sz="1800" b="1"/>
              <a:t>/*</a:t>
            </a:r>
            <a:r>
              <a:rPr lang="zh-CN" altLang="en-US" sz="1800" b="1"/>
              <a:t>对每个哈希函数值，计算查找不成功的比较次数*</a:t>
            </a:r>
            <a:r>
              <a:rPr lang="en-US" altLang="zh-CN" sz="1800" b="1"/>
              <a:t>/</a:t>
            </a:r>
          </a:p>
          <a:p>
            <a:pPr eaLnBrk="1" hangingPunct="1">
              <a:spcBef>
                <a:spcPct val="0"/>
              </a:spcBef>
              <a:buClrTx/>
              <a:buSzTx/>
              <a:buFontTx/>
              <a:buNone/>
            </a:pPr>
            <a:r>
              <a:rPr lang="en-US" altLang="zh-CN" sz="2000" b="1"/>
              <a:t>  {</a:t>
            </a:r>
          </a:p>
          <a:p>
            <a:pPr eaLnBrk="1" hangingPunct="1">
              <a:spcBef>
                <a:spcPct val="0"/>
              </a:spcBef>
              <a:buClrTx/>
              <a:buSzTx/>
              <a:buFontTx/>
              <a:buNone/>
            </a:pPr>
            <a:r>
              <a:rPr lang="en-US" altLang="zh-CN" sz="2000" b="1"/>
              <a:t>    j = i;</a:t>
            </a:r>
          </a:p>
          <a:p>
            <a:pPr eaLnBrk="1" hangingPunct="1">
              <a:spcBef>
                <a:spcPct val="0"/>
              </a:spcBef>
              <a:buClrTx/>
              <a:buSzTx/>
              <a:buFontTx/>
              <a:buNone/>
            </a:pPr>
            <a:r>
              <a:rPr lang="en-US" altLang="zh-CN" sz="2000" b="1"/>
              <a:t>    count = 1;      </a:t>
            </a:r>
            <a:r>
              <a:rPr lang="en-US" altLang="zh-CN" sz="1800" b="1"/>
              <a:t>/*</a:t>
            </a:r>
            <a:r>
              <a:rPr lang="zh-CN" altLang="en-US" sz="1800" b="1"/>
              <a:t>暂存每个哈希函数值的查找不成功的比较次数*</a:t>
            </a:r>
            <a:r>
              <a:rPr lang="en-US" altLang="zh-CN" sz="1800" b="1"/>
              <a:t>/</a:t>
            </a:r>
          </a:p>
          <a:p>
            <a:pPr eaLnBrk="1" hangingPunct="1">
              <a:spcBef>
                <a:spcPct val="0"/>
              </a:spcBef>
              <a:buClrTx/>
              <a:buSzTx/>
              <a:buFontTx/>
              <a:buNone/>
            </a:pPr>
            <a:r>
              <a:rPr lang="en-US" altLang="zh-CN" sz="2000" b="1"/>
              <a:t>    while(ht[j].key != NULLKEY)</a:t>
            </a:r>
          </a:p>
          <a:p>
            <a:pPr eaLnBrk="1" hangingPunct="1">
              <a:spcBef>
                <a:spcPct val="0"/>
              </a:spcBef>
              <a:buClrTx/>
              <a:buSzTx/>
              <a:buFontTx/>
              <a:buNone/>
            </a:pPr>
            <a:r>
              <a:rPr lang="en-US" altLang="zh-CN" sz="2000" b="1"/>
              <a:t>    {</a:t>
            </a:r>
          </a:p>
          <a:p>
            <a:pPr eaLnBrk="1" hangingPunct="1">
              <a:spcBef>
                <a:spcPct val="0"/>
              </a:spcBef>
              <a:buClrTx/>
              <a:buSzTx/>
              <a:buFontTx/>
              <a:buNone/>
            </a:pPr>
            <a:r>
              <a:rPr lang="en-US" altLang="zh-CN" sz="2000" b="1"/>
              <a:t>      count++;             /*</a:t>
            </a:r>
            <a:r>
              <a:rPr lang="zh-CN" altLang="en-US" sz="2000" b="1"/>
              <a:t>计算对应每个哈希函数值的不成功查找长度*</a:t>
            </a:r>
            <a:r>
              <a:rPr lang="en-US" altLang="zh-CN" sz="2000" b="1"/>
              <a:t>/</a:t>
            </a:r>
          </a:p>
          <a:p>
            <a:pPr eaLnBrk="1" hangingPunct="1">
              <a:spcBef>
                <a:spcPct val="0"/>
              </a:spcBef>
              <a:buClrTx/>
              <a:buSzTx/>
              <a:buFontTx/>
              <a:buNone/>
            </a:pPr>
            <a:r>
              <a:rPr lang="en-US" altLang="zh-CN" sz="2000" b="1"/>
              <a:t>      j=(j+1)%m;</a:t>
            </a:r>
          </a:p>
          <a:p>
            <a:pPr eaLnBrk="1" hangingPunct="1">
              <a:spcBef>
                <a:spcPct val="0"/>
              </a:spcBef>
              <a:buClrTx/>
              <a:buSzTx/>
              <a:buFontTx/>
              <a:buNone/>
            </a:pPr>
            <a:r>
              <a:rPr lang="en-US" altLang="zh-CN" sz="2000" b="1"/>
              <a:t>    }</a:t>
            </a:r>
          </a:p>
          <a:p>
            <a:pPr eaLnBrk="1" hangingPunct="1">
              <a:spcBef>
                <a:spcPct val="0"/>
              </a:spcBef>
              <a:buClrTx/>
              <a:buSzTx/>
              <a:buFontTx/>
              <a:buNone/>
            </a:pPr>
            <a:r>
              <a:rPr lang="en-US" altLang="zh-CN" sz="2000" b="1"/>
              <a:t>    asl = asl + count;         /*</a:t>
            </a:r>
            <a:r>
              <a:rPr lang="zh-CN" altLang="en-US" sz="2000" b="1"/>
              <a:t>计算不成功查找长度总和*</a:t>
            </a:r>
            <a:r>
              <a:rPr lang="en-US" altLang="zh-CN" sz="2000" b="1"/>
              <a:t>/</a:t>
            </a:r>
          </a:p>
          <a:p>
            <a:pPr eaLnBrk="1" hangingPunct="1">
              <a:spcBef>
                <a:spcPct val="0"/>
              </a:spcBef>
              <a:buClrTx/>
              <a:buSzTx/>
              <a:buFontTx/>
              <a:buNone/>
            </a:pPr>
            <a:r>
              <a:rPr lang="en-US" altLang="zh-CN" sz="2000" b="1"/>
              <a:t>  }</a:t>
            </a:r>
          </a:p>
          <a:p>
            <a:pPr eaLnBrk="1" hangingPunct="1">
              <a:spcBef>
                <a:spcPct val="0"/>
              </a:spcBef>
              <a:buClrTx/>
              <a:buSzTx/>
              <a:buFontTx/>
              <a:buNone/>
            </a:pPr>
            <a:r>
              <a:rPr lang="en-US" altLang="zh-CN" sz="2000" b="1"/>
              <a:t>  unasl = (float)asl/26;        /*</a:t>
            </a:r>
            <a:r>
              <a:rPr lang="zh-CN" altLang="en-US" sz="2000" b="1"/>
              <a:t>求得不成功的平均查找长度*</a:t>
            </a:r>
            <a:r>
              <a:rPr lang="en-US" altLang="zh-CN" sz="2000" b="1"/>
              <a:t>/</a:t>
            </a:r>
          </a:p>
          <a:p>
            <a:pPr eaLnBrk="1" hangingPunct="1">
              <a:spcBef>
                <a:spcPct val="0"/>
              </a:spcBef>
              <a:buClrTx/>
              <a:buSzTx/>
              <a:buFontTx/>
              <a:buNone/>
            </a:pPr>
            <a:r>
              <a:rPr lang="en-US" altLang="zh-CN" sz="2000" b="1"/>
              <a:t>  return (unasl);</a:t>
            </a:r>
          </a:p>
          <a:p>
            <a:pPr eaLnBrk="1" hangingPunct="1">
              <a:spcBef>
                <a:spcPct val="0"/>
              </a:spcBef>
              <a:buClrTx/>
              <a:buSzTx/>
              <a:buFontTx/>
              <a:buNone/>
            </a:pPr>
            <a:r>
              <a:rPr lang="en-US" altLang="zh-CN" sz="2000" b="1"/>
              <a:t>}</a:t>
            </a:r>
          </a:p>
        </p:txBody>
      </p:sp>
      <p:sp>
        <p:nvSpPr>
          <p:cNvPr id="147459" name="Rectangle 3">
            <a:extLst>
              <a:ext uri="{FF2B5EF4-FFF2-40B4-BE49-F238E27FC236}">
                <a16:creationId xmlns:a16="http://schemas.microsoft.com/office/drawing/2014/main" id="{4FC7F7CA-71B9-456C-A0ED-C91A586330F2}"/>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D1BB8E8F-5628-4A3D-BFA2-0FF4CE4FE476}"/>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用折半查找法查找</a:t>
            </a:r>
            <a:r>
              <a:rPr lang="en-US" altLang="zh-CN" sz="2800" b="1"/>
              <a:t>50</a:t>
            </a:r>
            <a:r>
              <a:rPr lang="zh-CN" altLang="en-US" sz="2800" b="1"/>
              <a:t>的过程：</a:t>
            </a:r>
          </a:p>
        </p:txBody>
      </p:sp>
      <p:grpSp>
        <p:nvGrpSpPr>
          <p:cNvPr id="28675" name="Group 3">
            <a:extLst>
              <a:ext uri="{FF2B5EF4-FFF2-40B4-BE49-F238E27FC236}">
                <a16:creationId xmlns:a16="http://schemas.microsoft.com/office/drawing/2014/main" id="{74748F04-A166-471C-A587-804832EC28F3}"/>
              </a:ext>
            </a:extLst>
          </p:cNvPr>
          <p:cNvGrpSpPr>
            <a:grpSpLocks/>
          </p:cNvGrpSpPr>
          <p:nvPr/>
        </p:nvGrpSpPr>
        <p:grpSpPr bwMode="auto">
          <a:xfrm>
            <a:off x="2667000" y="1828800"/>
            <a:ext cx="5562600" cy="1504950"/>
            <a:chOff x="528" y="1536"/>
            <a:chExt cx="3408" cy="1044"/>
          </a:xfrm>
        </p:grpSpPr>
        <p:sp>
          <p:nvSpPr>
            <p:cNvPr id="28709" name="Rectangle 4">
              <a:extLst>
                <a:ext uri="{FF2B5EF4-FFF2-40B4-BE49-F238E27FC236}">
                  <a16:creationId xmlns:a16="http://schemas.microsoft.com/office/drawing/2014/main" id="{580D7B03-3205-45FD-881B-B9A2BC5BBA44}"/>
                </a:ext>
              </a:extLst>
            </p:cNvPr>
            <p:cNvSpPr>
              <a:spLocks noChangeArrowheads="1"/>
            </p:cNvSpPr>
            <p:nvPr/>
          </p:nvSpPr>
          <p:spPr bwMode="auto">
            <a:xfrm>
              <a:off x="3416"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8710" name="Rectangle 5">
              <a:extLst>
                <a:ext uri="{FF2B5EF4-FFF2-40B4-BE49-F238E27FC236}">
                  <a16:creationId xmlns:a16="http://schemas.microsoft.com/office/drawing/2014/main" id="{E0154F1B-1F44-4936-8DBE-AE56737DBB91}"/>
                </a:ext>
              </a:extLst>
            </p:cNvPr>
            <p:cNvSpPr>
              <a:spLocks noChangeArrowheads="1"/>
            </p:cNvSpPr>
            <p:nvPr/>
          </p:nvSpPr>
          <p:spPr bwMode="auto">
            <a:xfrm>
              <a:off x="3138" y="1776"/>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8711" name="Rectangle 6">
              <a:extLst>
                <a:ext uri="{FF2B5EF4-FFF2-40B4-BE49-F238E27FC236}">
                  <a16:creationId xmlns:a16="http://schemas.microsoft.com/office/drawing/2014/main" id="{E84CFF1E-BA0B-4362-A223-D46E749AD759}"/>
                </a:ext>
              </a:extLst>
            </p:cNvPr>
            <p:cNvSpPr>
              <a:spLocks noChangeArrowheads="1"/>
            </p:cNvSpPr>
            <p:nvPr/>
          </p:nvSpPr>
          <p:spPr bwMode="auto">
            <a:xfrm>
              <a:off x="2858"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8712" name="Rectangle 7">
              <a:extLst>
                <a:ext uri="{FF2B5EF4-FFF2-40B4-BE49-F238E27FC236}">
                  <a16:creationId xmlns:a16="http://schemas.microsoft.com/office/drawing/2014/main" id="{ACC63472-DDB1-408B-8F07-3BD5FE1F87B7}"/>
                </a:ext>
              </a:extLst>
            </p:cNvPr>
            <p:cNvSpPr>
              <a:spLocks noChangeArrowheads="1"/>
            </p:cNvSpPr>
            <p:nvPr/>
          </p:nvSpPr>
          <p:spPr bwMode="auto">
            <a:xfrm>
              <a:off x="2579"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8713" name="Rectangle 8">
              <a:extLst>
                <a:ext uri="{FF2B5EF4-FFF2-40B4-BE49-F238E27FC236}">
                  <a16:creationId xmlns:a16="http://schemas.microsoft.com/office/drawing/2014/main" id="{C5EFCB73-C248-4D74-B033-ECA9131C84FC}"/>
                </a:ext>
              </a:extLst>
            </p:cNvPr>
            <p:cNvSpPr>
              <a:spLocks noChangeArrowheads="1"/>
            </p:cNvSpPr>
            <p:nvPr/>
          </p:nvSpPr>
          <p:spPr bwMode="auto">
            <a:xfrm>
              <a:off x="2300"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8714" name="Rectangle 9">
              <a:extLst>
                <a:ext uri="{FF2B5EF4-FFF2-40B4-BE49-F238E27FC236}">
                  <a16:creationId xmlns:a16="http://schemas.microsoft.com/office/drawing/2014/main" id="{45EEB60F-8707-4493-85BB-4128F9B62999}"/>
                </a:ext>
              </a:extLst>
            </p:cNvPr>
            <p:cNvSpPr>
              <a:spLocks noChangeArrowheads="1"/>
            </p:cNvSpPr>
            <p:nvPr/>
          </p:nvSpPr>
          <p:spPr bwMode="auto">
            <a:xfrm>
              <a:off x="2020"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8715" name="Rectangle 10">
              <a:extLst>
                <a:ext uri="{FF2B5EF4-FFF2-40B4-BE49-F238E27FC236}">
                  <a16:creationId xmlns:a16="http://schemas.microsoft.com/office/drawing/2014/main" id="{E2CD5DAB-9D95-4383-83E7-FDC7ED56B1F4}"/>
                </a:ext>
              </a:extLst>
            </p:cNvPr>
            <p:cNvSpPr>
              <a:spLocks noChangeArrowheads="1"/>
            </p:cNvSpPr>
            <p:nvPr/>
          </p:nvSpPr>
          <p:spPr bwMode="auto">
            <a:xfrm>
              <a:off x="1741"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8716" name="Rectangle 11">
              <a:extLst>
                <a:ext uri="{FF2B5EF4-FFF2-40B4-BE49-F238E27FC236}">
                  <a16:creationId xmlns:a16="http://schemas.microsoft.com/office/drawing/2014/main" id="{62742E3B-44B3-4D5C-BC33-544865B7BE63}"/>
                </a:ext>
              </a:extLst>
            </p:cNvPr>
            <p:cNvSpPr>
              <a:spLocks noChangeArrowheads="1"/>
            </p:cNvSpPr>
            <p:nvPr/>
          </p:nvSpPr>
          <p:spPr bwMode="auto">
            <a:xfrm>
              <a:off x="1462" y="1776"/>
              <a:ext cx="27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8717" name="Rectangle 12">
              <a:extLst>
                <a:ext uri="{FF2B5EF4-FFF2-40B4-BE49-F238E27FC236}">
                  <a16:creationId xmlns:a16="http://schemas.microsoft.com/office/drawing/2014/main" id="{DADFAE61-DB92-45D0-B19F-1B0C5A3369A4}"/>
                </a:ext>
              </a:extLst>
            </p:cNvPr>
            <p:cNvSpPr>
              <a:spLocks noChangeArrowheads="1"/>
            </p:cNvSpPr>
            <p:nvPr/>
          </p:nvSpPr>
          <p:spPr bwMode="auto">
            <a:xfrm>
              <a:off x="1182"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8718" name="Rectangle 13">
              <a:extLst>
                <a:ext uri="{FF2B5EF4-FFF2-40B4-BE49-F238E27FC236}">
                  <a16:creationId xmlns:a16="http://schemas.microsoft.com/office/drawing/2014/main" id="{39F793D1-A7E9-4817-9158-3E8D649D87F5}"/>
                </a:ext>
              </a:extLst>
            </p:cNvPr>
            <p:cNvSpPr>
              <a:spLocks noChangeArrowheads="1"/>
            </p:cNvSpPr>
            <p:nvPr/>
          </p:nvSpPr>
          <p:spPr bwMode="auto">
            <a:xfrm>
              <a:off x="904" y="1776"/>
              <a:ext cx="27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8719" name="Rectangle 14">
              <a:extLst>
                <a:ext uri="{FF2B5EF4-FFF2-40B4-BE49-F238E27FC236}">
                  <a16:creationId xmlns:a16="http://schemas.microsoft.com/office/drawing/2014/main" id="{232861F2-8033-4AA1-A27B-AC55F6C17FC5}"/>
                </a:ext>
              </a:extLst>
            </p:cNvPr>
            <p:cNvSpPr>
              <a:spLocks noChangeArrowheads="1"/>
            </p:cNvSpPr>
            <p:nvPr/>
          </p:nvSpPr>
          <p:spPr bwMode="auto">
            <a:xfrm>
              <a:off x="624" y="1776"/>
              <a:ext cx="2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8720" name="Line 15">
              <a:extLst>
                <a:ext uri="{FF2B5EF4-FFF2-40B4-BE49-F238E27FC236}">
                  <a16:creationId xmlns:a16="http://schemas.microsoft.com/office/drawing/2014/main" id="{DC22EFC4-646A-493F-B5F9-8997B2B099A8}"/>
                </a:ext>
              </a:extLst>
            </p:cNvPr>
            <p:cNvSpPr>
              <a:spLocks noChangeShapeType="1"/>
            </p:cNvSpPr>
            <p:nvPr/>
          </p:nvSpPr>
          <p:spPr bwMode="auto">
            <a:xfrm>
              <a:off x="624" y="1776"/>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1" name="Line 16">
              <a:extLst>
                <a:ext uri="{FF2B5EF4-FFF2-40B4-BE49-F238E27FC236}">
                  <a16:creationId xmlns:a16="http://schemas.microsoft.com/office/drawing/2014/main" id="{4CC768B6-A902-462B-8856-475086FF82FD}"/>
                </a:ext>
              </a:extLst>
            </p:cNvPr>
            <p:cNvSpPr>
              <a:spLocks noChangeShapeType="1"/>
            </p:cNvSpPr>
            <p:nvPr/>
          </p:nvSpPr>
          <p:spPr bwMode="auto">
            <a:xfrm>
              <a:off x="624" y="2025"/>
              <a:ext cx="30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2" name="Line 17">
              <a:extLst>
                <a:ext uri="{FF2B5EF4-FFF2-40B4-BE49-F238E27FC236}">
                  <a16:creationId xmlns:a16="http://schemas.microsoft.com/office/drawing/2014/main" id="{C78E0E4A-1F71-474D-8B5B-0972B77F3C92}"/>
                </a:ext>
              </a:extLst>
            </p:cNvPr>
            <p:cNvSpPr>
              <a:spLocks noChangeShapeType="1"/>
            </p:cNvSpPr>
            <p:nvPr/>
          </p:nvSpPr>
          <p:spPr bwMode="auto">
            <a:xfrm>
              <a:off x="624" y="1776"/>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3" name="Line 18">
              <a:extLst>
                <a:ext uri="{FF2B5EF4-FFF2-40B4-BE49-F238E27FC236}">
                  <a16:creationId xmlns:a16="http://schemas.microsoft.com/office/drawing/2014/main" id="{056D5CB5-11E3-4824-AFCD-B5695BF0921B}"/>
                </a:ext>
              </a:extLst>
            </p:cNvPr>
            <p:cNvSpPr>
              <a:spLocks noChangeShapeType="1"/>
            </p:cNvSpPr>
            <p:nvPr/>
          </p:nvSpPr>
          <p:spPr bwMode="auto">
            <a:xfrm>
              <a:off x="904"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4" name="Line 19">
              <a:extLst>
                <a:ext uri="{FF2B5EF4-FFF2-40B4-BE49-F238E27FC236}">
                  <a16:creationId xmlns:a16="http://schemas.microsoft.com/office/drawing/2014/main" id="{D00E11AA-B198-4D16-B716-83E9E2DA1037}"/>
                </a:ext>
              </a:extLst>
            </p:cNvPr>
            <p:cNvSpPr>
              <a:spLocks noChangeShapeType="1"/>
            </p:cNvSpPr>
            <p:nvPr/>
          </p:nvSpPr>
          <p:spPr bwMode="auto">
            <a:xfrm>
              <a:off x="1182"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5" name="Line 20">
              <a:extLst>
                <a:ext uri="{FF2B5EF4-FFF2-40B4-BE49-F238E27FC236}">
                  <a16:creationId xmlns:a16="http://schemas.microsoft.com/office/drawing/2014/main" id="{D23EA439-2C9A-4339-81F0-71B651EB8F3E}"/>
                </a:ext>
              </a:extLst>
            </p:cNvPr>
            <p:cNvSpPr>
              <a:spLocks noChangeShapeType="1"/>
            </p:cNvSpPr>
            <p:nvPr/>
          </p:nvSpPr>
          <p:spPr bwMode="auto">
            <a:xfrm>
              <a:off x="1462"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6" name="Line 21">
              <a:extLst>
                <a:ext uri="{FF2B5EF4-FFF2-40B4-BE49-F238E27FC236}">
                  <a16:creationId xmlns:a16="http://schemas.microsoft.com/office/drawing/2014/main" id="{D13C9666-947E-49A1-9BD7-0296DB2080C4}"/>
                </a:ext>
              </a:extLst>
            </p:cNvPr>
            <p:cNvSpPr>
              <a:spLocks noChangeShapeType="1"/>
            </p:cNvSpPr>
            <p:nvPr/>
          </p:nvSpPr>
          <p:spPr bwMode="auto">
            <a:xfrm>
              <a:off x="1741"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7" name="Line 22">
              <a:extLst>
                <a:ext uri="{FF2B5EF4-FFF2-40B4-BE49-F238E27FC236}">
                  <a16:creationId xmlns:a16="http://schemas.microsoft.com/office/drawing/2014/main" id="{874D2C8F-4527-4B8E-98C3-C8EEA904E850}"/>
                </a:ext>
              </a:extLst>
            </p:cNvPr>
            <p:cNvSpPr>
              <a:spLocks noChangeShapeType="1"/>
            </p:cNvSpPr>
            <p:nvPr/>
          </p:nvSpPr>
          <p:spPr bwMode="auto">
            <a:xfrm>
              <a:off x="2020"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8" name="Line 23">
              <a:extLst>
                <a:ext uri="{FF2B5EF4-FFF2-40B4-BE49-F238E27FC236}">
                  <a16:creationId xmlns:a16="http://schemas.microsoft.com/office/drawing/2014/main" id="{7B9D4FB6-DA3B-4F9B-B8D6-9D149EA27B92}"/>
                </a:ext>
              </a:extLst>
            </p:cNvPr>
            <p:cNvSpPr>
              <a:spLocks noChangeShapeType="1"/>
            </p:cNvSpPr>
            <p:nvPr/>
          </p:nvSpPr>
          <p:spPr bwMode="auto">
            <a:xfrm>
              <a:off x="2300"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9" name="Line 24">
              <a:extLst>
                <a:ext uri="{FF2B5EF4-FFF2-40B4-BE49-F238E27FC236}">
                  <a16:creationId xmlns:a16="http://schemas.microsoft.com/office/drawing/2014/main" id="{17363A2F-DC16-4D3E-9382-F11C8ED03BAA}"/>
                </a:ext>
              </a:extLst>
            </p:cNvPr>
            <p:cNvSpPr>
              <a:spLocks noChangeShapeType="1"/>
            </p:cNvSpPr>
            <p:nvPr/>
          </p:nvSpPr>
          <p:spPr bwMode="auto">
            <a:xfrm>
              <a:off x="2579"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0" name="Line 25">
              <a:extLst>
                <a:ext uri="{FF2B5EF4-FFF2-40B4-BE49-F238E27FC236}">
                  <a16:creationId xmlns:a16="http://schemas.microsoft.com/office/drawing/2014/main" id="{2C419847-AD2C-4DAB-94F5-1A8F2DE8BBDC}"/>
                </a:ext>
              </a:extLst>
            </p:cNvPr>
            <p:cNvSpPr>
              <a:spLocks noChangeShapeType="1"/>
            </p:cNvSpPr>
            <p:nvPr/>
          </p:nvSpPr>
          <p:spPr bwMode="auto">
            <a:xfrm>
              <a:off x="2858"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1" name="Line 26">
              <a:extLst>
                <a:ext uri="{FF2B5EF4-FFF2-40B4-BE49-F238E27FC236}">
                  <a16:creationId xmlns:a16="http://schemas.microsoft.com/office/drawing/2014/main" id="{991FBF62-E91C-4514-866E-C0F5615DCB3E}"/>
                </a:ext>
              </a:extLst>
            </p:cNvPr>
            <p:cNvSpPr>
              <a:spLocks noChangeShapeType="1"/>
            </p:cNvSpPr>
            <p:nvPr/>
          </p:nvSpPr>
          <p:spPr bwMode="auto">
            <a:xfrm>
              <a:off x="3138"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2" name="Line 27">
              <a:extLst>
                <a:ext uri="{FF2B5EF4-FFF2-40B4-BE49-F238E27FC236}">
                  <a16:creationId xmlns:a16="http://schemas.microsoft.com/office/drawing/2014/main" id="{AB641A74-BD19-4F76-BA81-EC07FC414456}"/>
                </a:ext>
              </a:extLst>
            </p:cNvPr>
            <p:cNvSpPr>
              <a:spLocks noChangeShapeType="1"/>
            </p:cNvSpPr>
            <p:nvPr/>
          </p:nvSpPr>
          <p:spPr bwMode="auto">
            <a:xfrm>
              <a:off x="3416" y="1776"/>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3" name="Line 28">
              <a:extLst>
                <a:ext uri="{FF2B5EF4-FFF2-40B4-BE49-F238E27FC236}">
                  <a16:creationId xmlns:a16="http://schemas.microsoft.com/office/drawing/2014/main" id="{E6A4687C-E87F-4436-9847-42BB424337A2}"/>
                </a:ext>
              </a:extLst>
            </p:cNvPr>
            <p:cNvSpPr>
              <a:spLocks noChangeShapeType="1"/>
            </p:cNvSpPr>
            <p:nvPr/>
          </p:nvSpPr>
          <p:spPr bwMode="auto">
            <a:xfrm>
              <a:off x="3696" y="1776"/>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4" name="Text Box 29">
              <a:extLst>
                <a:ext uri="{FF2B5EF4-FFF2-40B4-BE49-F238E27FC236}">
                  <a16:creationId xmlns:a16="http://schemas.microsoft.com/office/drawing/2014/main" id="{E6C313E3-A645-4C18-B316-4E1F9EFA38C6}"/>
                </a:ext>
              </a:extLst>
            </p:cNvPr>
            <p:cNvSpPr txBox="1">
              <a:spLocks noChangeArrowheads="1"/>
            </p:cNvSpPr>
            <p:nvPr/>
          </p:nvSpPr>
          <p:spPr bwMode="auto">
            <a:xfrm>
              <a:off x="528" y="1536"/>
              <a:ext cx="326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8735" name="Line 30">
              <a:extLst>
                <a:ext uri="{FF2B5EF4-FFF2-40B4-BE49-F238E27FC236}">
                  <a16:creationId xmlns:a16="http://schemas.microsoft.com/office/drawing/2014/main" id="{58FE07B7-D149-4CF2-9B04-46FB2E25C057}"/>
                </a:ext>
              </a:extLst>
            </p:cNvPr>
            <p:cNvSpPr>
              <a:spLocks noChangeShapeType="1"/>
            </p:cNvSpPr>
            <p:nvPr/>
          </p:nvSpPr>
          <p:spPr bwMode="auto">
            <a:xfrm flipV="1">
              <a:off x="768"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6" name="Line 31">
              <a:extLst>
                <a:ext uri="{FF2B5EF4-FFF2-40B4-BE49-F238E27FC236}">
                  <a16:creationId xmlns:a16="http://schemas.microsoft.com/office/drawing/2014/main" id="{150F4CF9-7E2E-4980-9348-586F6C560E57}"/>
                </a:ext>
              </a:extLst>
            </p:cNvPr>
            <p:cNvSpPr>
              <a:spLocks noChangeShapeType="1"/>
            </p:cNvSpPr>
            <p:nvPr/>
          </p:nvSpPr>
          <p:spPr bwMode="auto">
            <a:xfrm flipV="1">
              <a:off x="2160"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7" name="Line 32">
              <a:extLst>
                <a:ext uri="{FF2B5EF4-FFF2-40B4-BE49-F238E27FC236}">
                  <a16:creationId xmlns:a16="http://schemas.microsoft.com/office/drawing/2014/main" id="{6B3D784C-BEEF-4698-BED2-3B3E51902D52}"/>
                </a:ext>
              </a:extLst>
            </p:cNvPr>
            <p:cNvSpPr>
              <a:spLocks noChangeShapeType="1"/>
            </p:cNvSpPr>
            <p:nvPr/>
          </p:nvSpPr>
          <p:spPr bwMode="auto">
            <a:xfrm flipV="1">
              <a:off x="3552" y="201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38" name="Text Box 33">
              <a:extLst>
                <a:ext uri="{FF2B5EF4-FFF2-40B4-BE49-F238E27FC236}">
                  <a16:creationId xmlns:a16="http://schemas.microsoft.com/office/drawing/2014/main" id="{E5FF6134-2FFD-4D88-B281-7D4316B914B0}"/>
                </a:ext>
              </a:extLst>
            </p:cNvPr>
            <p:cNvSpPr txBox="1">
              <a:spLocks noChangeArrowheads="1"/>
            </p:cNvSpPr>
            <p:nvPr/>
          </p:nvSpPr>
          <p:spPr bwMode="auto">
            <a:xfrm>
              <a:off x="528" y="2305"/>
              <a:ext cx="62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a:t>
              </a:r>
            </a:p>
          </p:txBody>
        </p:sp>
        <p:sp>
          <p:nvSpPr>
            <p:cNvPr id="28739" name="Text Box 34">
              <a:extLst>
                <a:ext uri="{FF2B5EF4-FFF2-40B4-BE49-F238E27FC236}">
                  <a16:creationId xmlns:a16="http://schemas.microsoft.com/office/drawing/2014/main" id="{88F2A236-0071-45B5-91D4-1458E814E39D}"/>
                </a:ext>
              </a:extLst>
            </p:cNvPr>
            <p:cNvSpPr txBox="1">
              <a:spLocks noChangeArrowheads="1"/>
            </p:cNvSpPr>
            <p:nvPr/>
          </p:nvSpPr>
          <p:spPr bwMode="auto">
            <a:xfrm>
              <a:off x="1920" y="2305"/>
              <a:ext cx="62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mid=6</a:t>
              </a:r>
            </a:p>
          </p:txBody>
        </p:sp>
        <p:sp>
          <p:nvSpPr>
            <p:cNvPr id="28740" name="Text Box 35">
              <a:extLst>
                <a:ext uri="{FF2B5EF4-FFF2-40B4-BE49-F238E27FC236}">
                  <a16:creationId xmlns:a16="http://schemas.microsoft.com/office/drawing/2014/main" id="{5771FA9F-88BF-46E2-83B6-8E7B6E822C33}"/>
                </a:ext>
              </a:extLst>
            </p:cNvPr>
            <p:cNvSpPr txBox="1">
              <a:spLocks noChangeArrowheads="1"/>
            </p:cNvSpPr>
            <p:nvPr/>
          </p:nvSpPr>
          <p:spPr bwMode="auto">
            <a:xfrm>
              <a:off x="3216" y="2303"/>
              <a:ext cx="720"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high=11</a:t>
              </a:r>
            </a:p>
          </p:txBody>
        </p:sp>
      </p:grpSp>
      <p:grpSp>
        <p:nvGrpSpPr>
          <p:cNvPr id="28676" name="Group 69">
            <a:extLst>
              <a:ext uri="{FF2B5EF4-FFF2-40B4-BE49-F238E27FC236}">
                <a16:creationId xmlns:a16="http://schemas.microsoft.com/office/drawing/2014/main" id="{4325C391-2ED2-4CD3-B43A-8604776FBE35}"/>
              </a:ext>
            </a:extLst>
          </p:cNvPr>
          <p:cNvGrpSpPr>
            <a:grpSpLocks/>
          </p:cNvGrpSpPr>
          <p:nvPr/>
        </p:nvGrpSpPr>
        <p:grpSpPr bwMode="auto">
          <a:xfrm>
            <a:off x="2667000" y="3810001"/>
            <a:ext cx="5594350" cy="1465263"/>
            <a:chOff x="720" y="2400"/>
            <a:chExt cx="3524" cy="923"/>
          </a:xfrm>
        </p:grpSpPr>
        <p:sp>
          <p:nvSpPr>
            <p:cNvPr id="28677" name="Rectangle 37">
              <a:extLst>
                <a:ext uri="{FF2B5EF4-FFF2-40B4-BE49-F238E27FC236}">
                  <a16:creationId xmlns:a16="http://schemas.microsoft.com/office/drawing/2014/main" id="{4AADD58A-B442-4C59-8648-B9BCF4D16386}"/>
                </a:ext>
              </a:extLst>
            </p:cNvPr>
            <p:cNvSpPr>
              <a:spLocks noChangeArrowheads="1"/>
            </p:cNvSpPr>
            <p:nvPr/>
          </p:nvSpPr>
          <p:spPr bwMode="auto">
            <a:xfrm>
              <a:off x="3689"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8678" name="Rectangle 38">
              <a:extLst>
                <a:ext uri="{FF2B5EF4-FFF2-40B4-BE49-F238E27FC236}">
                  <a16:creationId xmlns:a16="http://schemas.microsoft.com/office/drawing/2014/main" id="{B22FEBD2-850F-4CFD-8CB4-6251FF6D1892}"/>
                </a:ext>
              </a:extLst>
            </p:cNvPr>
            <p:cNvSpPr>
              <a:spLocks noChangeArrowheads="1"/>
            </p:cNvSpPr>
            <p:nvPr/>
          </p:nvSpPr>
          <p:spPr bwMode="auto">
            <a:xfrm>
              <a:off x="3404" y="2618"/>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8679" name="Rectangle 39">
              <a:extLst>
                <a:ext uri="{FF2B5EF4-FFF2-40B4-BE49-F238E27FC236}">
                  <a16:creationId xmlns:a16="http://schemas.microsoft.com/office/drawing/2014/main" id="{880C131E-9C86-44B8-9447-03C302BB657B}"/>
                </a:ext>
              </a:extLst>
            </p:cNvPr>
            <p:cNvSpPr>
              <a:spLocks noChangeArrowheads="1"/>
            </p:cNvSpPr>
            <p:nvPr/>
          </p:nvSpPr>
          <p:spPr bwMode="auto">
            <a:xfrm>
              <a:off x="3116"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8680" name="Rectangle 40">
              <a:extLst>
                <a:ext uri="{FF2B5EF4-FFF2-40B4-BE49-F238E27FC236}">
                  <a16:creationId xmlns:a16="http://schemas.microsoft.com/office/drawing/2014/main" id="{284890A8-03EC-480E-A9AB-52177F610B13}"/>
                </a:ext>
              </a:extLst>
            </p:cNvPr>
            <p:cNvSpPr>
              <a:spLocks noChangeArrowheads="1"/>
            </p:cNvSpPr>
            <p:nvPr/>
          </p:nvSpPr>
          <p:spPr bwMode="auto">
            <a:xfrm>
              <a:off x="2829"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8681" name="Rectangle 41">
              <a:extLst>
                <a:ext uri="{FF2B5EF4-FFF2-40B4-BE49-F238E27FC236}">
                  <a16:creationId xmlns:a16="http://schemas.microsoft.com/office/drawing/2014/main" id="{0134C6A4-C9CE-492F-ABCE-5D7BBA3561AC}"/>
                </a:ext>
              </a:extLst>
            </p:cNvPr>
            <p:cNvSpPr>
              <a:spLocks noChangeArrowheads="1"/>
            </p:cNvSpPr>
            <p:nvPr/>
          </p:nvSpPr>
          <p:spPr bwMode="auto">
            <a:xfrm>
              <a:off x="2542"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8682" name="Rectangle 42">
              <a:extLst>
                <a:ext uri="{FF2B5EF4-FFF2-40B4-BE49-F238E27FC236}">
                  <a16:creationId xmlns:a16="http://schemas.microsoft.com/office/drawing/2014/main" id="{7DA850F1-ADE6-44F6-BCBD-10659F9F1F4B}"/>
                </a:ext>
              </a:extLst>
            </p:cNvPr>
            <p:cNvSpPr>
              <a:spLocks noChangeArrowheads="1"/>
            </p:cNvSpPr>
            <p:nvPr/>
          </p:nvSpPr>
          <p:spPr bwMode="auto">
            <a:xfrm>
              <a:off x="2254"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8683" name="Rectangle 43">
              <a:extLst>
                <a:ext uri="{FF2B5EF4-FFF2-40B4-BE49-F238E27FC236}">
                  <a16:creationId xmlns:a16="http://schemas.microsoft.com/office/drawing/2014/main" id="{565488A4-5E83-424B-ADEB-47BBAA94658A}"/>
                </a:ext>
              </a:extLst>
            </p:cNvPr>
            <p:cNvSpPr>
              <a:spLocks noChangeArrowheads="1"/>
            </p:cNvSpPr>
            <p:nvPr/>
          </p:nvSpPr>
          <p:spPr bwMode="auto">
            <a:xfrm>
              <a:off x="1967"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8684" name="Rectangle 44">
              <a:extLst>
                <a:ext uri="{FF2B5EF4-FFF2-40B4-BE49-F238E27FC236}">
                  <a16:creationId xmlns:a16="http://schemas.microsoft.com/office/drawing/2014/main" id="{1B6B7721-2444-4094-BCEC-F69A64ABF8FC}"/>
                </a:ext>
              </a:extLst>
            </p:cNvPr>
            <p:cNvSpPr>
              <a:spLocks noChangeArrowheads="1"/>
            </p:cNvSpPr>
            <p:nvPr/>
          </p:nvSpPr>
          <p:spPr bwMode="auto">
            <a:xfrm>
              <a:off x="1680"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8685" name="Rectangle 45">
              <a:extLst>
                <a:ext uri="{FF2B5EF4-FFF2-40B4-BE49-F238E27FC236}">
                  <a16:creationId xmlns:a16="http://schemas.microsoft.com/office/drawing/2014/main" id="{27406B70-7AF5-4AD6-A474-1FF2DB9D21DF}"/>
                </a:ext>
              </a:extLst>
            </p:cNvPr>
            <p:cNvSpPr>
              <a:spLocks noChangeArrowheads="1"/>
            </p:cNvSpPr>
            <p:nvPr/>
          </p:nvSpPr>
          <p:spPr bwMode="auto">
            <a:xfrm>
              <a:off x="1392"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8686" name="Rectangle 46">
              <a:extLst>
                <a:ext uri="{FF2B5EF4-FFF2-40B4-BE49-F238E27FC236}">
                  <a16:creationId xmlns:a16="http://schemas.microsoft.com/office/drawing/2014/main" id="{A3EC2B24-F322-4622-99B6-D864AA0702A3}"/>
                </a:ext>
              </a:extLst>
            </p:cNvPr>
            <p:cNvSpPr>
              <a:spLocks noChangeArrowheads="1"/>
            </p:cNvSpPr>
            <p:nvPr/>
          </p:nvSpPr>
          <p:spPr bwMode="auto">
            <a:xfrm>
              <a:off x="1107" y="2618"/>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8687" name="Rectangle 47">
              <a:extLst>
                <a:ext uri="{FF2B5EF4-FFF2-40B4-BE49-F238E27FC236}">
                  <a16:creationId xmlns:a16="http://schemas.microsoft.com/office/drawing/2014/main" id="{9BF4EEBD-39C5-4397-9489-3952369AD3D0}"/>
                </a:ext>
              </a:extLst>
            </p:cNvPr>
            <p:cNvSpPr>
              <a:spLocks noChangeArrowheads="1"/>
            </p:cNvSpPr>
            <p:nvPr/>
          </p:nvSpPr>
          <p:spPr bwMode="auto">
            <a:xfrm>
              <a:off x="819"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8688" name="Line 48">
              <a:extLst>
                <a:ext uri="{FF2B5EF4-FFF2-40B4-BE49-F238E27FC236}">
                  <a16:creationId xmlns:a16="http://schemas.microsoft.com/office/drawing/2014/main" id="{9F604511-78D2-4260-8A69-4CDA82DA860B}"/>
                </a:ext>
              </a:extLst>
            </p:cNvPr>
            <p:cNvSpPr>
              <a:spLocks noChangeShapeType="1"/>
            </p:cNvSpPr>
            <p:nvPr/>
          </p:nvSpPr>
          <p:spPr bwMode="auto">
            <a:xfrm>
              <a:off x="819" y="2618"/>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9" name="Line 49">
              <a:extLst>
                <a:ext uri="{FF2B5EF4-FFF2-40B4-BE49-F238E27FC236}">
                  <a16:creationId xmlns:a16="http://schemas.microsoft.com/office/drawing/2014/main" id="{FB261EC3-FCC2-4CA4-8405-EB6DBDCE8E0A}"/>
                </a:ext>
              </a:extLst>
            </p:cNvPr>
            <p:cNvSpPr>
              <a:spLocks noChangeShapeType="1"/>
            </p:cNvSpPr>
            <p:nvPr/>
          </p:nvSpPr>
          <p:spPr bwMode="auto">
            <a:xfrm>
              <a:off x="819" y="2844"/>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0" name="Line 50">
              <a:extLst>
                <a:ext uri="{FF2B5EF4-FFF2-40B4-BE49-F238E27FC236}">
                  <a16:creationId xmlns:a16="http://schemas.microsoft.com/office/drawing/2014/main" id="{C8B0E9A6-39EF-40E5-AD0C-63CC12BB53E8}"/>
                </a:ext>
              </a:extLst>
            </p:cNvPr>
            <p:cNvSpPr>
              <a:spLocks noChangeShapeType="1"/>
            </p:cNvSpPr>
            <p:nvPr/>
          </p:nvSpPr>
          <p:spPr bwMode="auto">
            <a:xfrm>
              <a:off x="819" y="2618"/>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1" name="Line 51">
              <a:extLst>
                <a:ext uri="{FF2B5EF4-FFF2-40B4-BE49-F238E27FC236}">
                  <a16:creationId xmlns:a16="http://schemas.microsoft.com/office/drawing/2014/main" id="{F4483E50-3182-412A-AC7C-DE56004CFFC1}"/>
                </a:ext>
              </a:extLst>
            </p:cNvPr>
            <p:cNvSpPr>
              <a:spLocks noChangeShapeType="1"/>
            </p:cNvSpPr>
            <p:nvPr/>
          </p:nvSpPr>
          <p:spPr bwMode="auto">
            <a:xfrm>
              <a:off x="1107"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2" name="Line 52">
              <a:extLst>
                <a:ext uri="{FF2B5EF4-FFF2-40B4-BE49-F238E27FC236}">
                  <a16:creationId xmlns:a16="http://schemas.microsoft.com/office/drawing/2014/main" id="{66B28413-E5A4-4BF5-8D80-C38F59CD8B6E}"/>
                </a:ext>
              </a:extLst>
            </p:cNvPr>
            <p:cNvSpPr>
              <a:spLocks noChangeShapeType="1"/>
            </p:cNvSpPr>
            <p:nvPr/>
          </p:nvSpPr>
          <p:spPr bwMode="auto">
            <a:xfrm>
              <a:off x="1392"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3" name="Line 53">
              <a:extLst>
                <a:ext uri="{FF2B5EF4-FFF2-40B4-BE49-F238E27FC236}">
                  <a16:creationId xmlns:a16="http://schemas.microsoft.com/office/drawing/2014/main" id="{39101E66-D533-4FAF-86EE-958C1904E4C7}"/>
                </a:ext>
              </a:extLst>
            </p:cNvPr>
            <p:cNvSpPr>
              <a:spLocks noChangeShapeType="1"/>
            </p:cNvSpPr>
            <p:nvPr/>
          </p:nvSpPr>
          <p:spPr bwMode="auto">
            <a:xfrm>
              <a:off x="1680"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4" name="Line 54">
              <a:extLst>
                <a:ext uri="{FF2B5EF4-FFF2-40B4-BE49-F238E27FC236}">
                  <a16:creationId xmlns:a16="http://schemas.microsoft.com/office/drawing/2014/main" id="{E2403BF6-9DB1-436A-91FF-C234C6421C33}"/>
                </a:ext>
              </a:extLst>
            </p:cNvPr>
            <p:cNvSpPr>
              <a:spLocks noChangeShapeType="1"/>
            </p:cNvSpPr>
            <p:nvPr/>
          </p:nvSpPr>
          <p:spPr bwMode="auto">
            <a:xfrm>
              <a:off x="1967"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5" name="Line 55">
              <a:extLst>
                <a:ext uri="{FF2B5EF4-FFF2-40B4-BE49-F238E27FC236}">
                  <a16:creationId xmlns:a16="http://schemas.microsoft.com/office/drawing/2014/main" id="{7DECD14D-749C-438F-B1F7-024965923B1F}"/>
                </a:ext>
              </a:extLst>
            </p:cNvPr>
            <p:cNvSpPr>
              <a:spLocks noChangeShapeType="1"/>
            </p:cNvSpPr>
            <p:nvPr/>
          </p:nvSpPr>
          <p:spPr bwMode="auto">
            <a:xfrm>
              <a:off x="2254"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6" name="Line 56">
              <a:extLst>
                <a:ext uri="{FF2B5EF4-FFF2-40B4-BE49-F238E27FC236}">
                  <a16:creationId xmlns:a16="http://schemas.microsoft.com/office/drawing/2014/main" id="{39A4CDB8-3A32-4B96-B790-410F32A9B3F0}"/>
                </a:ext>
              </a:extLst>
            </p:cNvPr>
            <p:cNvSpPr>
              <a:spLocks noChangeShapeType="1"/>
            </p:cNvSpPr>
            <p:nvPr/>
          </p:nvSpPr>
          <p:spPr bwMode="auto">
            <a:xfrm>
              <a:off x="2542"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7" name="Line 57">
              <a:extLst>
                <a:ext uri="{FF2B5EF4-FFF2-40B4-BE49-F238E27FC236}">
                  <a16:creationId xmlns:a16="http://schemas.microsoft.com/office/drawing/2014/main" id="{C06C2194-55CB-41AC-844A-65E27C0FCFF3}"/>
                </a:ext>
              </a:extLst>
            </p:cNvPr>
            <p:cNvSpPr>
              <a:spLocks noChangeShapeType="1"/>
            </p:cNvSpPr>
            <p:nvPr/>
          </p:nvSpPr>
          <p:spPr bwMode="auto">
            <a:xfrm>
              <a:off x="2829"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8" name="Line 58">
              <a:extLst>
                <a:ext uri="{FF2B5EF4-FFF2-40B4-BE49-F238E27FC236}">
                  <a16:creationId xmlns:a16="http://schemas.microsoft.com/office/drawing/2014/main" id="{EC80ECA9-99DF-4042-959F-B84A55399B0E}"/>
                </a:ext>
              </a:extLst>
            </p:cNvPr>
            <p:cNvSpPr>
              <a:spLocks noChangeShapeType="1"/>
            </p:cNvSpPr>
            <p:nvPr/>
          </p:nvSpPr>
          <p:spPr bwMode="auto">
            <a:xfrm>
              <a:off x="3116"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9" name="Line 59">
              <a:extLst>
                <a:ext uri="{FF2B5EF4-FFF2-40B4-BE49-F238E27FC236}">
                  <a16:creationId xmlns:a16="http://schemas.microsoft.com/office/drawing/2014/main" id="{26F2EE6E-B532-4C93-87AD-F14DCF9ED297}"/>
                </a:ext>
              </a:extLst>
            </p:cNvPr>
            <p:cNvSpPr>
              <a:spLocks noChangeShapeType="1"/>
            </p:cNvSpPr>
            <p:nvPr/>
          </p:nvSpPr>
          <p:spPr bwMode="auto">
            <a:xfrm>
              <a:off x="3404"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0" name="Line 60">
              <a:extLst>
                <a:ext uri="{FF2B5EF4-FFF2-40B4-BE49-F238E27FC236}">
                  <a16:creationId xmlns:a16="http://schemas.microsoft.com/office/drawing/2014/main" id="{0D4564C7-4FE2-4664-9E7F-55302263929D}"/>
                </a:ext>
              </a:extLst>
            </p:cNvPr>
            <p:cNvSpPr>
              <a:spLocks noChangeShapeType="1"/>
            </p:cNvSpPr>
            <p:nvPr/>
          </p:nvSpPr>
          <p:spPr bwMode="auto">
            <a:xfrm>
              <a:off x="3689"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1" name="Line 61">
              <a:extLst>
                <a:ext uri="{FF2B5EF4-FFF2-40B4-BE49-F238E27FC236}">
                  <a16:creationId xmlns:a16="http://schemas.microsoft.com/office/drawing/2014/main" id="{46231C4A-D8F1-4331-B522-ED180C765581}"/>
                </a:ext>
              </a:extLst>
            </p:cNvPr>
            <p:cNvSpPr>
              <a:spLocks noChangeShapeType="1"/>
            </p:cNvSpPr>
            <p:nvPr/>
          </p:nvSpPr>
          <p:spPr bwMode="auto">
            <a:xfrm>
              <a:off x="3977" y="2618"/>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2" name="Text Box 62">
              <a:extLst>
                <a:ext uri="{FF2B5EF4-FFF2-40B4-BE49-F238E27FC236}">
                  <a16:creationId xmlns:a16="http://schemas.microsoft.com/office/drawing/2014/main" id="{1C3B4B3F-89AE-4E2E-875B-99ECF528EFC8}"/>
                </a:ext>
              </a:extLst>
            </p:cNvPr>
            <p:cNvSpPr txBox="1">
              <a:spLocks noChangeArrowheads="1"/>
            </p:cNvSpPr>
            <p:nvPr/>
          </p:nvSpPr>
          <p:spPr bwMode="auto">
            <a:xfrm>
              <a:off x="720" y="2400"/>
              <a:ext cx="3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8703" name="Line 63">
              <a:extLst>
                <a:ext uri="{FF2B5EF4-FFF2-40B4-BE49-F238E27FC236}">
                  <a16:creationId xmlns:a16="http://schemas.microsoft.com/office/drawing/2014/main" id="{372A7504-5B52-4DD4-A96E-C43E0C20705D}"/>
                </a:ext>
              </a:extLst>
            </p:cNvPr>
            <p:cNvSpPr>
              <a:spLocks noChangeShapeType="1"/>
            </p:cNvSpPr>
            <p:nvPr/>
          </p:nvSpPr>
          <p:spPr bwMode="auto">
            <a:xfrm flipV="1">
              <a:off x="2688" y="2832"/>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4" name="Line 64">
              <a:extLst>
                <a:ext uri="{FF2B5EF4-FFF2-40B4-BE49-F238E27FC236}">
                  <a16:creationId xmlns:a16="http://schemas.microsoft.com/office/drawing/2014/main" id="{0689E856-014E-404F-88B9-84B2CE947E85}"/>
                </a:ext>
              </a:extLst>
            </p:cNvPr>
            <p:cNvSpPr>
              <a:spLocks noChangeShapeType="1"/>
            </p:cNvSpPr>
            <p:nvPr/>
          </p:nvSpPr>
          <p:spPr bwMode="auto">
            <a:xfrm flipV="1">
              <a:off x="3264" y="2832"/>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5" name="Line 65">
              <a:extLst>
                <a:ext uri="{FF2B5EF4-FFF2-40B4-BE49-F238E27FC236}">
                  <a16:creationId xmlns:a16="http://schemas.microsoft.com/office/drawing/2014/main" id="{33F836EE-92F3-40F3-8964-5A1C20A1A084}"/>
                </a:ext>
              </a:extLst>
            </p:cNvPr>
            <p:cNvSpPr>
              <a:spLocks noChangeShapeType="1"/>
            </p:cNvSpPr>
            <p:nvPr/>
          </p:nvSpPr>
          <p:spPr bwMode="auto">
            <a:xfrm flipV="1">
              <a:off x="3829" y="2836"/>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6" name="Text Box 66">
              <a:extLst>
                <a:ext uri="{FF2B5EF4-FFF2-40B4-BE49-F238E27FC236}">
                  <a16:creationId xmlns:a16="http://schemas.microsoft.com/office/drawing/2014/main" id="{4E6F00C8-5B70-4C98-9691-CE243C49E508}"/>
                </a:ext>
              </a:extLst>
            </p:cNvPr>
            <p:cNvSpPr txBox="1">
              <a:spLocks noChangeArrowheads="1"/>
            </p:cNvSpPr>
            <p:nvPr/>
          </p:nvSpPr>
          <p:spPr bwMode="auto">
            <a:xfrm>
              <a:off x="2400" y="3072"/>
              <a:ext cx="6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low=7</a:t>
              </a:r>
            </a:p>
          </p:txBody>
        </p:sp>
        <p:sp>
          <p:nvSpPr>
            <p:cNvPr id="28707" name="Text Box 67">
              <a:extLst>
                <a:ext uri="{FF2B5EF4-FFF2-40B4-BE49-F238E27FC236}">
                  <a16:creationId xmlns:a16="http://schemas.microsoft.com/office/drawing/2014/main" id="{8A1444C0-5B77-4407-8B54-3B2DD14F553A}"/>
                </a:ext>
              </a:extLst>
            </p:cNvPr>
            <p:cNvSpPr txBox="1">
              <a:spLocks noChangeArrowheads="1"/>
            </p:cNvSpPr>
            <p:nvPr/>
          </p:nvSpPr>
          <p:spPr bwMode="auto">
            <a:xfrm>
              <a:off x="2928" y="3072"/>
              <a:ext cx="6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mid=9</a:t>
              </a:r>
            </a:p>
          </p:txBody>
        </p:sp>
        <p:sp>
          <p:nvSpPr>
            <p:cNvPr id="28708" name="Text Box 68">
              <a:extLst>
                <a:ext uri="{FF2B5EF4-FFF2-40B4-BE49-F238E27FC236}">
                  <a16:creationId xmlns:a16="http://schemas.microsoft.com/office/drawing/2014/main" id="{3F14C538-6817-41D2-81C1-F5CADA1AB7B0}"/>
                </a:ext>
              </a:extLst>
            </p:cNvPr>
            <p:cNvSpPr txBox="1">
              <a:spLocks noChangeArrowheads="1"/>
            </p:cNvSpPr>
            <p:nvPr/>
          </p:nvSpPr>
          <p:spPr bwMode="auto">
            <a:xfrm>
              <a:off x="3504" y="3072"/>
              <a:ext cx="74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high=11</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68">
            <a:extLst>
              <a:ext uri="{FF2B5EF4-FFF2-40B4-BE49-F238E27FC236}">
                <a16:creationId xmlns:a16="http://schemas.microsoft.com/office/drawing/2014/main" id="{3BBDE8C7-7FDC-43BF-88B3-ED892EA28C10}"/>
              </a:ext>
            </a:extLst>
          </p:cNvPr>
          <p:cNvGrpSpPr>
            <a:grpSpLocks/>
          </p:cNvGrpSpPr>
          <p:nvPr/>
        </p:nvGrpSpPr>
        <p:grpSpPr bwMode="auto">
          <a:xfrm>
            <a:off x="2667000" y="1295401"/>
            <a:ext cx="5975350" cy="2073275"/>
            <a:chOff x="720" y="816"/>
            <a:chExt cx="3764" cy="1306"/>
          </a:xfrm>
        </p:grpSpPr>
        <p:sp>
          <p:nvSpPr>
            <p:cNvPr id="29730" name="Rectangle 3">
              <a:extLst>
                <a:ext uri="{FF2B5EF4-FFF2-40B4-BE49-F238E27FC236}">
                  <a16:creationId xmlns:a16="http://schemas.microsoft.com/office/drawing/2014/main" id="{BB91BAEC-AC94-4F54-BF11-8208FF0504F0}"/>
                </a:ext>
              </a:extLst>
            </p:cNvPr>
            <p:cNvSpPr>
              <a:spLocks noChangeArrowheads="1"/>
            </p:cNvSpPr>
            <p:nvPr/>
          </p:nvSpPr>
          <p:spPr bwMode="auto">
            <a:xfrm>
              <a:off x="3689" y="1034"/>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9731" name="Rectangle 4">
              <a:extLst>
                <a:ext uri="{FF2B5EF4-FFF2-40B4-BE49-F238E27FC236}">
                  <a16:creationId xmlns:a16="http://schemas.microsoft.com/office/drawing/2014/main" id="{69791EC1-6305-4FCC-A418-62695A2C4D00}"/>
                </a:ext>
              </a:extLst>
            </p:cNvPr>
            <p:cNvSpPr>
              <a:spLocks noChangeArrowheads="1"/>
            </p:cNvSpPr>
            <p:nvPr/>
          </p:nvSpPr>
          <p:spPr bwMode="auto">
            <a:xfrm>
              <a:off x="3404" y="1034"/>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9732" name="Rectangle 5">
              <a:extLst>
                <a:ext uri="{FF2B5EF4-FFF2-40B4-BE49-F238E27FC236}">
                  <a16:creationId xmlns:a16="http://schemas.microsoft.com/office/drawing/2014/main" id="{63286B48-E463-4B95-8F3A-F6EFA0302885}"/>
                </a:ext>
              </a:extLst>
            </p:cNvPr>
            <p:cNvSpPr>
              <a:spLocks noChangeArrowheads="1"/>
            </p:cNvSpPr>
            <p:nvPr/>
          </p:nvSpPr>
          <p:spPr bwMode="auto">
            <a:xfrm>
              <a:off x="3116" y="1034"/>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9733" name="Rectangle 6">
              <a:extLst>
                <a:ext uri="{FF2B5EF4-FFF2-40B4-BE49-F238E27FC236}">
                  <a16:creationId xmlns:a16="http://schemas.microsoft.com/office/drawing/2014/main" id="{A9666BEA-3E9F-4670-BC7C-FD2AE1417CB8}"/>
                </a:ext>
              </a:extLst>
            </p:cNvPr>
            <p:cNvSpPr>
              <a:spLocks noChangeArrowheads="1"/>
            </p:cNvSpPr>
            <p:nvPr/>
          </p:nvSpPr>
          <p:spPr bwMode="auto">
            <a:xfrm>
              <a:off x="2829" y="1034"/>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9734" name="Rectangle 7">
              <a:extLst>
                <a:ext uri="{FF2B5EF4-FFF2-40B4-BE49-F238E27FC236}">
                  <a16:creationId xmlns:a16="http://schemas.microsoft.com/office/drawing/2014/main" id="{C6CB0FD6-1C52-46EC-9C09-89F293345CCB}"/>
                </a:ext>
              </a:extLst>
            </p:cNvPr>
            <p:cNvSpPr>
              <a:spLocks noChangeArrowheads="1"/>
            </p:cNvSpPr>
            <p:nvPr/>
          </p:nvSpPr>
          <p:spPr bwMode="auto">
            <a:xfrm>
              <a:off x="2542" y="1034"/>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9735" name="Rectangle 8">
              <a:extLst>
                <a:ext uri="{FF2B5EF4-FFF2-40B4-BE49-F238E27FC236}">
                  <a16:creationId xmlns:a16="http://schemas.microsoft.com/office/drawing/2014/main" id="{572D1189-EF5D-4FC7-94F4-0B974675FBBF}"/>
                </a:ext>
              </a:extLst>
            </p:cNvPr>
            <p:cNvSpPr>
              <a:spLocks noChangeArrowheads="1"/>
            </p:cNvSpPr>
            <p:nvPr/>
          </p:nvSpPr>
          <p:spPr bwMode="auto">
            <a:xfrm>
              <a:off x="2254" y="1034"/>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9736" name="Rectangle 9">
              <a:extLst>
                <a:ext uri="{FF2B5EF4-FFF2-40B4-BE49-F238E27FC236}">
                  <a16:creationId xmlns:a16="http://schemas.microsoft.com/office/drawing/2014/main" id="{80571454-A1F5-4D6F-BF2C-C6310BC2AA3D}"/>
                </a:ext>
              </a:extLst>
            </p:cNvPr>
            <p:cNvSpPr>
              <a:spLocks noChangeArrowheads="1"/>
            </p:cNvSpPr>
            <p:nvPr/>
          </p:nvSpPr>
          <p:spPr bwMode="auto">
            <a:xfrm>
              <a:off x="1967" y="1034"/>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9737" name="Rectangle 10">
              <a:extLst>
                <a:ext uri="{FF2B5EF4-FFF2-40B4-BE49-F238E27FC236}">
                  <a16:creationId xmlns:a16="http://schemas.microsoft.com/office/drawing/2014/main" id="{8B238AA6-0665-4353-BB9B-3D7E4EC3D1B7}"/>
                </a:ext>
              </a:extLst>
            </p:cNvPr>
            <p:cNvSpPr>
              <a:spLocks noChangeArrowheads="1"/>
            </p:cNvSpPr>
            <p:nvPr/>
          </p:nvSpPr>
          <p:spPr bwMode="auto">
            <a:xfrm>
              <a:off x="1680" y="1034"/>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9738" name="Rectangle 11">
              <a:extLst>
                <a:ext uri="{FF2B5EF4-FFF2-40B4-BE49-F238E27FC236}">
                  <a16:creationId xmlns:a16="http://schemas.microsoft.com/office/drawing/2014/main" id="{B041989E-8981-4C40-B3BF-37B4CCF384FB}"/>
                </a:ext>
              </a:extLst>
            </p:cNvPr>
            <p:cNvSpPr>
              <a:spLocks noChangeArrowheads="1"/>
            </p:cNvSpPr>
            <p:nvPr/>
          </p:nvSpPr>
          <p:spPr bwMode="auto">
            <a:xfrm>
              <a:off x="1392" y="1034"/>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9739" name="Rectangle 12">
              <a:extLst>
                <a:ext uri="{FF2B5EF4-FFF2-40B4-BE49-F238E27FC236}">
                  <a16:creationId xmlns:a16="http://schemas.microsoft.com/office/drawing/2014/main" id="{0AE6A4EA-4226-4C11-9D8E-DAC8E896F615}"/>
                </a:ext>
              </a:extLst>
            </p:cNvPr>
            <p:cNvSpPr>
              <a:spLocks noChangeArrowheads="1"/>
            </p:cNvSpPr>
            <p:nvPr/>
          </p:nvSpPr>
          <p:spPr bwMode="auto">
            <a:xfrm>
              <a:off x="1107" y="1034"/>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9740" name="Rectangle 13">
              <a:extLst>
                <a:ext uri="{FF2B5EF4-FFF2-40B4-BE49-F238E27FC236}">
                  <a16:creationId xmlns:a16="http://schemas.microsoft.com/office/drawing/2014/main" id="{CA95E607-830D-4497-9E52-08FAC7D37477}"/>
                </a:ext>
              </a:extLst>
            </p:cNvPr>
            <p:cNvSpPr>
              <a:spLocks noChangeArrowheads="1"/>
            </p:cNvSpPr>
            <p:nvPr/>
          </p:nvSpPr>
          <p:spPr bwMode="auto">
            <a:xfrm>
              <a:off x="819" y="1034"/>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9741" name="Line 14">
              <a:extLst>
                <a:ext uri="{FF2B5EF4-FFF2-40B4-BE49-F238E27FC236}">
                  <a16:creationId xmlns:a16="http://schemas.microsoft.com/office/drawing/2014/main" id="{E50AC09D-9680-4350-81DA-BCC60BEE34EA}"/>
                </a:ext>
              </a:extLst>
            </p:cNvPr>
            <p:cNvSpPr>
              <a:spLocks noChangeShapeType="1"/>
            </p:cNvSpPr>
            <p:nvPr/>
          </p:nvSpPr>
          <p:spPr bwMode="auto">
            <a:xfrm>
              <a:off x="819" y="1034"/>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2" name="Line 15">
              <a:extLst>
                <a:ext uri="{FF2B5EF4-FFF2-40B4-BE49-F238E27FC236}">
                  <a16:creationId xmlns:a16="http://schemas.microsoft.com/office/drawing/2014/main" id="{D849F001-3FD5-4271-A8CB-BFEE83DE0A35}"/>
                </a:ext>
              </a:extLst>
            </p:cNvPr>
            <p:cNvSpPr>
              <a:spLocks noChangeShapeType="1"/>
            </p:cNvSpPr>
            <p:nvPr/>
          </p:nvSpPr>
          <p:spPr bwMode="auto">
            <a:xfrm>
              <a:off x="819" y="1260"/>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3" name="Line 16">
              <a:extLst>
                <a:ext uri="{FF2B5EF4-FFF2-40B4-BE49-F238E27FC236}">
                  <a16:creationId xmlns:a16="http://schemas.microsoft.com/office/drawing/2014/main" id="{D5A6BDB8-EE75-4799-9B41-F0C64C715965}"/>
                </a:ext>
              </a:extLst>
            </p:cNvPr>
            <p:cNvSpPr>
              <a:spLocks noChangeShapeType="1"/>
            </p:cNvSpPr>
            <p:nvPr/>
          </p:nvSpPr>
          <p:spPr bwMode="auto">
            <a:xfrm>
              <a:off x="819" y="1034"/>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4" name="Line 17">
              <a:extLst>
                <a:ext uri="{FF2B5EF4-FFF2-40B4-BE49-F238E27FC236}">
                  <a16:creationId xmlns:a16="http://schemas.microsoft.com/office/drawing/2014/main" id="{B1148395-0237-451C-B0DD-1A43DCC979E0}"/>
                </a:ext>
              </a:extLst>
            </p:cNvPr>
            <p:cNvSpPr>
              <a:spLocks noChangeShapeType="1"/>
            </p:cNvSpPr>
            <p:nvPr/>
          </p:nvSpPr>
          <p:spPr bwMode="auto">
            <a:xfrm>
              <a:off x="1107"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5" name="Line 18">
              <a:extLst>
                <a:ext uri="{FF2B5EF4-FFF2-40B4-BE49-F238E27FC236}">
                  <a16:creationId xmlns:a16="http://schemas.microsoft.com/office/drawing/2014/main" id="{BFDD4B58-3E32-4C28-A2DE-3575ACA0AE2F}"/>
                </a:ext>
              </a:extLst>
            </p:cNvPr>
            <p:cNvSpPr>
              <a:spLocks noChangeShapeType="1"/>
            </p:cNvSpPr>
            <p:nvPr/>
          </p:nvSpPr>
          <p:spPr bwMode="auto">
            <a:xfrm>
              <a:off x="1392"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6" name="Line 19">
              <a:extLst>
                <a:ext uri="{FF2B5EF4-FFF2-40B4-BE49-F238E27FC236}">
                  <a16:creationId xmlns:a16="http://schemas.microsoft.com/office/drawing/2014/main" id="{D513C2D9-C194-4D7A-A0C5-5961280DF6B1}"/>
                </a:ext>
              </a:extLst>
            </p:cNvPr>
            <p:cNvSpPr>
              <a:spLocks noChangeShapeType="1"/>
            </p:cNvSpPr>
            <p:nvPr/>
          </p:nvSpPr>
          <p:spPr bwMode="auto">
            <a:xfrm>
              <a:off x="1680"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7" name="Line 20">
              <a:extLst>
                <a:ext uri="{FF2B5EF4-FFF2-40B4-BE49-F238E27FC236}">
                  <a16:creationId xmlns:a16="http://schemas.microsoft.com/office/drawing/2014/main" id="{F87A4CAE-7F1C-4A93-ABB4-67EADD8FE57E}"/>
                </a:ext>
              </a:extLst>
            </p:cNvPr>
            <p:cNvSpPr>
              <a:spLocks noChangeShapeType="1"/>
            </p:cNvSpPr>
            <p:nvPr/>
          </p:nvSpPr>
          <p:spPr bwMode="auto">
            <a:xfrm>
              <a:off x="1967"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8" name="Line 21">
              <a:extLst>
                <a:ext uri="{FF2B5EF4-FFF2-40B4-BE49-F238E27FC236}">
                  <a16:creationId xmlns:a16="http://schemas.microsoft.com/office/drawing/2014/main" id="{B3F291C2-6491-4B7F-8D71-CB3093516809}"/>
                </a:ext>
              </a:extLst>
            </p:cNvPr>
            <p:cNvSpPr>
              <a:spLocks noChangeShapeType="1"/>
            </p:cNvSpPr>
            <p:nvPr/>
          </p:nvSpPr>
          <p:spPr bwMode="auto">
            <a:xfrm>
              <a:off x="2254"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9" name="Line 22">
              <a:extLst>
                <a:ext uri="{FF2B5EF4-FFF2-40B4-BE49-F238E27FC236}">
                  <a16:creationId xmlns:a16="http://schemas.microsoft.com/office/drawing/2014/main" id="{EC34592F-946B-4390-9458-CFC3B1622129}"/>
                </a:ext>
              </a:extLst>
            </p:cNvPr>
            <p:cNvSpPr>
              <a:spLocks noChangeShapeType="1"/>
            </p:cNvSpPr>
            <p:nvPr/>
          </p:nvSpPr>
          <p:spPr bwMode="auto">
            <a:xfrm>
              <a:off x="2542"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0" name="Line 23">
              <a:extLst>
                <a:ext uri="{FF2B5EF4-FFF2-40B4-BE49-F238E27FC236}">
                  <a16:creationId xmlns:a16="http://schemas.microsoft.com/office/drawing/2014/main" id="{1E3C2778-D25A-425D-BF99-36A05A598AED}"/>
                </a:ext>
              </a:extLst>
            </p:cNvPr>
            <p:cNvSpPr>
              <a:spLocks noChangeShapeType="1"/>
            </p:cNvSpPr>
            <p:nvPr/>
          </p:nvSpPr>
          <p:spPr bwMode="auto">
            <a:xfrm>
              <a:off x="2829"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1" name="Line 24">
              <a:extLst>
                <a:ext uri="{FF2B5EF4-FFF2-40B4-BE49-F238E27FC236}">
                  <a16:creationId xmlns:a16="http://schemas.microsoft.com/office/drawing/2014/main" id="{2201B6C3-DAD2-4480-A5F3-3133C8F32CF6}"/>
                </a:ext>
              </a:extLst>
            </p:cNvPr>
            <p:cNvSpPr>
              <a:spLocks noChangeShapeType="1"/>
            </p:cNvSpPr>
            <p:nvPr/>
          </p:nvSpPr>
          <p:spPr bwMode="auto">
            <a:xfrm>
              <a:off x="3116"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2" name="Line 25">
              <a:extLst>
                <a:ext uri="{FF2B5EF4-FFF2-40B4-BE49-F238E27FC236}">
                  <a16:creationId xmlns:a16="http://schemas.microsoft.com/office/drawing/2014/main" id="{953BA7FD-6A77-4391-9D29-65E3816B5BDF}"/>
                </a:ext>
              </a:extLst>
            </p:cNvPr>
            <p:cNvSpPr>
              <a:spLocks noChangeShapeType="1"/>
            </p:cNvSpPr>
            <p:nvPr/>
          </p:nvSpPr>
          <p:spPr bwMode="auto">
            <a:xfrm>
              <a:off x="3404"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3" name="Line 26">
              <a:extLst>
                <a:ext uri="{FF2B5EF4-FFF2-40B4-BE49-F238E27FC236}">
                  <a16:creationId xmlns:a16="http://schemas.microsoft.com/office/drawing/2014/main" id="{C7E0EB7C-A037-4694-836C-BE7453EFA503}"/>
                </a:ext>
              </a:extLst>
            </p:cNvPr>
            <p:cNvSpPr>
              <a:spLocks noChangeShapeType="1"/>
            </p:cNvSpPr>
            <p:nvPr/>
          </p:nvSpPr>
          <p:spPr bwMode="auto">
            <a:xfrm>
              <a:off x="3689" y="1034"/>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4" name="Line 27">
              <a:extLst>
                <a:ext uri="{FF2B5EF4-FFF2-40B4-BE49-F238E27FC236}">
                  <a16:creationId xmlns:a16="http://schemas.microsoft.com/office/drawing/2014/main" id="{BE5FBFAF-C6D8-4F80-93DB-0DB92CDA7BFF}"/>
                </a:ext>
              </a:extLst>
            </p:cNvPr>
            <p:cNvSpPr>
              <a:spLocks noChangeShapeType="1"/>
            </p:cNvSpPr>
            <p:nvPr/>
          </p:nvSpPr>
          <p:spPr bwMode="auto">
            <a:xfrm>
              <a:off x="3977" y="1034"/>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5" name="Text Box 28">
              <a:extLst>
                <a:ext uri="{FF2B5EF4-FFF2-40B4-BE49-F238E27FC236}">
                  <a16:creationId xmlns:a16="http://schemas.microsoft.com/office/drawing/2014/main" id="{7DA7BB1D-7661-4DD2-A164-9846F543F993}"/>
                </a:ext>
              </a:extLst>
            </p:cNvPr>
            <p:cNvSpPr txBox="1">
              <a:spLocks noChangeArrowheads="1"/>
            </p:cNvSpPr>
            <p:nvPr/>
          </p:nvSpPr>
          <p:spPr bwMode="auto">
            <a:xfrm>
              <a:off x="720" y="816"/>
              <a:ext cx="3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9756" name="Line 29">
              <a:extLst>
                <a:ext uri="{FF2B5EF4-FFF2-40B4-BE49-F238E27FC236}">
                  <a16:creationId xmlns:a16="http://schemas.microsoft.com/office/drawing/2014/main" id="{621B83B7-52AD-4BFE-86B1-34CF56B98F41}"/>
                </a:ext>
              </a:extLst>
            </p:cNvPr>
            <p:cNvSpPr>
              <a:spLocks noChangeShapeType="1"/>
            </p:cNvSpPr>
            <p:nvPr/>
          </p:nvSpPr>
          <p:spPr bwMode="auto">
            <a:xfrm flipV="1">
              <a:off x="3552" y="1680"/>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7" name="Line 30">
              <a:extLst>
                <a:ext uri="{FF2B5EF4-FFF2-40B4-BE49-F238E27FC236}">
                  <a16:creationId xmlns:a16="http://schemas.microsoft.com/office/drawing/2014/main" id="{22675F7F-195B-41F5-8E89-F64CD8ED1AE4}"/>
                </a:ext>
              </a:extLst>
            </p:cNvPr>
            <p:cNvSpPr>
              <a:spLocks noChangeShapeType="1"/>
            </p:cNvSpPr>
            <p:nvPr/>
          </p:nvSpPr>
          <p:spPr bwMode="auto">
            <a:xfrm flipV="1">
              <a:off x="3552" y="1248"/>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8" name="Line 31">
              <a:extLst>
                <a:ext uri="{FF2B5EF4-FFF2-40B4-BE49-F238E27FC236}">
                  <a16:creationId xmlns:a16="http://schemas.microsoft.com/office/drawing/2014/main" id="{8E9895A2-563E-4DCC-9C71-4DEEBBC5CF1C}"/>
                </a:ext>
              </a:extLst>
            </p:cNvPr>
            <p:cNvSpPr>
              <a:spLocks noChangeShapeType="1"/>
            </p:cNvSpPr>
            <p:nvPr/>
          </p:nvSpPr>
          <p:spPr bwMode="auto">
            <a:xfrm flipV="1">
              <a:off x="3829" y="1252"/>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9" name="Text Box 32">
              <a:extLst>
                <a:ext uri="{FF2B5EF4-FFF2-40B4-BE49-F238E27FC236}">
                  <a16:creationId xmlns:a16="http://schemas.microsoft.com/office/drawing/2014/main" id="{F01866DD-5F65-4A84-8B6B-7B3EC5CF4D23}"/>
                </a:ext>
              </a:extLst>
            </p:cNvPr>
            <p:cNvSpPr txBox="1">
              <a:spLocks noChangeArrowheads="1"/>
            </p:cNvSpPr>
            <p:nvPr/>
          </p:nvSpPr>
          <p:spPr bwMode="auto">
            <a:xfrm>
              <a:off x="3168" y="14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low=10</a:t>
              </a:r>
            </a:p>
          </p:txBody>
        </p:sp>
        <p:sp>
          <p:nvSpPr>
            <p:cNvPr id="29760" name="Text Box 33">
              <a:extLst>
                <a:ext uri="{FF2B5EF4-FFF2-40B4-BE49-F238E27FC236}">
                  <a16:creationId xmlns:a16="http://schemas.microsoft.com/office/drawing/2014/main" id="{E73EA4BF-2E09-4BC0-ADFA-62A9B089EAC1}"/>
                </a:ext>
              </a:extLst>
            </p:cNvPr>
            <p:cNvSpPr txBox="1">
              <a:spLocks noChangeArrowheads="1"/>
            </p:cNvSpPr>
            <p:nvPr/>
          </p:nvSpPr>
          <p:spPr bwMode="auto">
            <a:xfrm>
              <a:off x="3168" y="187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mid=10</a:t>
              </a:r>
            </a:p>
          </p:txBody>
        </p:sp>
        <p:sp>
          <p:nvSpPr>
            <p:cNvPr id="29761" name="Text Box 34">
              <a:extLst>
                <a:ext uri="{FF2B5EF4-FFF2-40B4-BE49-F238E27FC236}">
                  <a16:creationId xmlns:a16="http://schemas.microsoft.com/office/drawing/2014/main" id="{15CC608B-8AA0-4250-8242-5802491113D0}"/>
                </a:ext>
              </a:extLst>
            </p:cNvPr>
            <p:cNvSpPr txBox="1">
              <a:spLocks noChangeArrowheads="1"/>
            </p:cNvSpPr>
            <p:nvPr/>
          </p:nvSpPr>
          <p:spPr bwMode="auto">
            <a:xfrm>
              <a:off x="3744" y="1488"/>
              <a:ext cx="74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high=11</a:t>
              </a:r>
            </a:p>
          </p:txBody>
        </p:sp>
      </p:grpSp>
      <p:grpSp>
        <p:nvGrpSpPr>
          <p:cNvPr id="29699" name="Group 69">
            <a:extLst>
              <a:ext uri="{FF2B5EF4-FFF2-40B4-BE49-F238E27FC236}">
                <a16:creationId xmlns:a16="http://schemas.microsoft.com/office/drawing/2014/main" id="{F51FAE81-E616-4432-85DA-AF6B1F94B12A}"/>
              </a:ext>
            </a:extLst>
          </p:cNvPr>
          <p:cNvGrpSpPr>
            <a:grpSpLocks/>
          </p:cNvGrpSpPr>
          <p:nvPr/>
        </p:nvGrpSpPr>
        <p:grpSpPr bwMode="auto">
          <a:xfrm>
            <a:off x="2667000" y="3810001"/>
            <a:ext cx="5327650" cy="1463675"/>
            <a:chOff x="720" y="2400"/>
            <a:chExt cx="3356" cy="922"/>
          </a:xfrm>
        </p:grpSpPr>
        <p:sp>
          <p:nvSpPr>
            <p:cNvPr id="29700" name="Rectangle 36">
              <a:extLst>
                <a:ext uri="{FF2B5EF4-FFF2-40B4-BE49-F238E27FC236}">
                  <a16:creationId xmlns:a16="http://schemas.microsoft.com/office/drawing/2014/main" id="{685015D0-652B-4E51-ADA5-C3DA5C3E870A}"/>
                </a:ext>
              </a:extLst>
            </p:cNvPr>
            <p:cNvSpPr>
              <a:spLocks noChangeArrowheads="1"/>
            </p:cNvSpPr>
            <p:nvPr/>
          </p:nvSpPr>
          <p:spPr bwMode="auto">
            <a:xfrm>
              <a:off x="3689"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60</a:t>
              </a:r>
            </a:p>
          </p:txBody>
        </p:sp>
        <p:sp>
          <p:nvSpPr>
            <p:cNvPr id="29701" name="Rectangle 37">
              <a:extLst>
                <a:ext uri="{FF2B5EF4-FFF2-40B4-BE49-F238E27FC236}">
                  <a16:creationId xmlns:a16="http://schemas.microsoft.com/office/drawing/2014/main" id="{A8D2C02C-3618-4649-9CAC-D2D9517662AA}"/>
                </a:ext>
              </a:extLst>
            </p:cNvPr>
            <p:cNvSpPr>
              <a:spLocks noChangeArrowheads="1"/>
            </p:cNvSpPr>
            <p:nvPr/>
          </p:nvSpPr>
          <p:spPr bwMode="auto">
            <a:xfrm>
              <a:off x="3404" y="2618"/>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58</a:t>
              </a:r>
            </a:p>
          </p:txBody>
        </p:sp>
        <p:sp>
          <p:nvSpPr>
            <p:cNvPr id="29702" name="Rectangle 38">
              <a:extLst>
                <a:ext uri="{FF2B5EF4-FFF2-40B4-BE49-F238E27FC236}">
                  <a16:creationId xmlns:a16="http://schemas.microsoft.com/office/drawing/2014/main" id="{3D93EB8A-FCEC-4BC3-A739-82ABD45057C0}"/>
                </a:ext>
              </a:extLst>
            </p:cNvPr>
            <p:cNvSpPr>
              <a:spLocks noChangeArrowheads="1"/>
            </p:cNvSpPr>
            <p:nvPr/>
          </p:nvSpPr>
          <p:spPr bwMode="auto">
            <a:xfrm>
              <a:off x="3116"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46</a:t>
              </a:r>
            </a:p>
          </p:txBody>
        </p:sp>
        <p:sp>
          <p:nvSpPr>
            <p:cNvPr id="29703" name="Rectangle 39">
              <a:extLst>
                <a:ext uri="{FF2B5EF4-FFF2-40B4-BE49-F238E27FC236}">
                  <a16:creationId xmlns:a16="http://schemas.microsoft.com/office/drawing/2014/main" id="{95AF2998-9E9B-47E1-99AF-FED0F8877B30}"/>
                </a:ext>
              </a:extLst>
            </p:cNvPr>
            <p:cNvSpPr>
              <a:spLocks noChangeArrowheads="1"/>
            </p:cNvSpPr>
            <p:nvPr/>
          </p:nvSpPr>
          <p:spPr bwMode="auto">
            <a:xfrm>
              <a:off x="2829"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35</a:t>
              </a:r>
            </a:p>
          </p:txBody>
        </p:sp>
        <p:sp>
          <p:nvSpPr>
            <p:cNvPr id="29704" name="Rectangle 40">
              <a:extLst>
                <a:ext uri="{FF2B5EF4-FFF2-40B4-BE49-F238E27FC236}">
                  <a16:creationId xmlns:a16="http://schemas.microsoft.com/office/drawing/2014/main" id="{7E73AECB-1BF9-4D62-9433-0C237B1AAF62}"/>
                </a:ext>
              </a:extLst>
            </p:cNvPr>
            <p:cNvSpPr>
              <a:spLocks noChangeArrowheads="1"/>
            </p:cNvSpPr>
            <p:nvPr/>
          </p:nvSpPr>
          <p:spPr bwMode="auto">
            <a:xfrm>
              <a:off x="2542"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28</a:t>
              </a:r>
            </a:p>
          </p:txBody>
        </p:sp>
        <p:sp>
          <p:nvSpPr>
            <p:cNvPr id="29705" name="Rectangle 41">
              <a:extLst>
                <a:ext uri="{FF2B5EF4-FFF2-40B4-BE49-F238E27FC236}">
                  <a16:creationId xmlns:a16="http://schemas.microsoft.com/office/drawing/2014/main" id="{2ED2C47D-BC36-4C4C-9245-077D3B5CF602}"/>
                </a:ext>
              </a:extLst>
            </p:cNvPr>
            <p:cNvSpPr>
              <a:spLocks noChangeArrowheads="1"/>
            </p:cNvSpPr>
            <p:nvPr/>
          </p:nvSpPr>
          <p:spPr bwMode="auto">
            <a:xfrm>
              <a:off x="2254"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25</a:t>
              </a:r>
            </a:p>
          </p:txBody>
        </p:sp>
        <p:sp>
          <p:nvSpPr>
            <p:cNvPr id="29706" name="Rectangle 42">
              <a:extLst>
                <a:ext uri="{FF2B5EF4-FFF2-40B4-BE49-F238E27FC236}">
                  <a16:creationId xmlns:a16="http://schemas.microsoft.com/office/drawing/2014/main" id="{66C77169-296C-45C7-91FB-7F7590DA8918}"/>
                </a:ext>
              </a:extLst>
            </p:cNvPr>
            <p:cNvSpPr>
              <a:spLocks noChangeArrowheads="1"/>
            </p:cNvSpPr>
            <p:nvPr/>
          </p:nvSpPr>
          <p:spPr bwMode="auto">
            <a:xfrm>
              <a:off x="1967"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22</a:t>
              </a:r>
            </a:p>
          </p:txBody>
        </p:sp>
        <p:sp>
          <p:nvSpPr>
            <p:cNvPr id="29707" name="Rectangle 43">
              <a:extLst>
                <a:ext uri="{FF2B5EF4-FFF2-40B4-BE49-F238E27FC236}">
                  <a16:creationId xmlns:a16="http://schemas.microsoft.com/office/drawing/2014/main" id="{892711E5-ACCB-4F53-8780-9CF17857FC0F}"/>
                </a:ext>
              </a:extLst>
            </p:cNvPr>
            <p:cNvSpPr>
              <a:spLocks noChangeArrowheads="1"/>
            </p:cNvSpPr>
            <p:nvPr/>
          </p:nvSpPr>
          <p:spPr bwMode="auto">
            <a:xfrm>
              <a:off x="1680" y="2618"/>
              <a:ext cx="2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18</a:t>
              </a:r>
            </a:p>
          </p:txBody>
        </p:sp>
        <p:sp>
          <p:nvSpPr>
            <p:cNvPr id="29708" name="Rectangle 44">
              <a:extLst>
                <a:ext uri="{FF2B5EF4-FFF2-40B4-BE49-F238E27FC236}">
                  <a16:creationId xmlns:a16="http://schemas.microsoft.com/office/drawing/2014/main" id="{EF91F1DF-D578-4E6B-B3D7-3177CEBE4E04}"/>
                </a:ext>
              </a:extLst>
            </p:cNvPr>
            <p:cNvSpPr>
              <a:spLocks noChangeArrowheads="1"/>
            </p:cNvSpPr>
            <p:nvPr/>
          </p:nvSpPr>
          <p:spPr bwMode="auto">
            <a:xfrm>
              <a:off x="1392"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15</a:t>
              </a:r>
            </a:p>
          </p:txBody>
        </p:sp>
        <p:sp>
          <p:nvSpPr>
            <p:cNvPr id="29709" name="Rectangle 45">
              <a:extLst>
                <a:ext uri="{FF2B5EF4-FFF2-40B4-BE49-F238E27FC236}">
                  <a16:creationId xmlns:a16="http://schemas.microsoft.com/office/drawing/2014/main" id="{D498664B-7C57-47F3-A3C3-3ED18858ADDC}"/>
                </a:ext>
              </a:extLst>
            </p:cNvPr>
            <p:cNvSpPr>
              <a:spLocks noChangeArrowheads="1"/>
            </p:cNvSpPr>
            <p:nvPr/>
          </p:nvSpPr>
          <p:spPr bwMode="auto">
            <a:xfrm>
              <a:off x="1107" y="2618"/>
              <a:ext cx="28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12</a:t>
              </a:r>
            </a:p>
          </p:txBody>
        </p:sp>
        <p:sp>
          <p:nvSpPr>
            <p:cNvPr id="29710" name="Rectangle 46">
              <a:extLst>
                <a:ext uri="{FF2B5EF4-FFF2-40B4-BE49-F238E27FC236}">
                  <a16:creationId xmlns:a16="http://schemas.microsoft.com/office/drawing/2014/main" id="{9E810759-8EAC-4C59-82A9-93A6D88B46AA}"/>
                </a:ext>
              </a:extLst>
            </p:cNvPr>
            <p:cNvSpPr>
              <a:spLocks noChangeArrowheads="1"/>
            </p:cNvSpPr>
            <p:nvPr/>
          </p:nvSpPr>
          <p:spPr bwMode="auto">
            <a:xfrm>
              <a:off x="819" y="2618"/>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6</a:t>
              </a:r>
            </a:p>
          </p:txBody>
        </p:sp>
        <p:sp>
          <p:nvSpPr>
            <p:cNvPr id="29711" name="Line 47">
              <a:extLst>
                <a:ext uri="{FF2B5EF4-FFF2-40B4-BE49-F238E27FC236}">
                  <a16:creationId xmlns:a16="http://schemas.microsoft.com/office/drawing/2014/main" id="{858A46BC-190E-449C-9407-10EF7B2F990C}"/>
                </a:ext>
              </a:extLst>
            </p:cNvPr>
            <p:cNvSpPr>
              <a:spLocks noChangeShapeType="1"/>
            </p:cNvSpPr>
            <p:nvPr/>
          </p:nvSpPr>
          <p:spPr bwMode="auto">
            <a:xfrm>
              <a:off x="819" y="2618"/>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Line 48">
              <a:extLst>
                <a:ext uri="{FF2B5EF4-FFF2-40B4-BE49-F238E27FC236}">
                  <a16:creationId xmlns:a16="http://schemas.microsoft.com/office/drawing/2014/main" id="{C8420D63-31C6-4355-AF51-D5585BA1C6BD}"/>
                </a:ext>
              </a:extLst>
            </p:cNvPr>
            <p:cNvSpPr>
              <a:spLocks noChangeShapeType="1"/>
            </p:cNvSpPr>
            <p:nvPr/>
          </p:nvSpPr>
          <p:spPr bwMode="auto">
            <a:xfrm>
              <a:off x="819" y="2844"/>
              <a:ext cx="315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Line 49">
              <a:extLst>
                <a:ext uri="{FF2B5EF4-FFF2-40B4-BE49-F238E27FC236}">
                  <a16:creationId xmlns:a16="http://schemas.microsoft.com/office/drawing/2014/main" id="{00E30DE0-12E2-4D1E-98EB-E4AA8A086473}"/>
                </a:ext>
              </a:extLst>
            </p:cNvPr>
            <p:cNvSpPr>
              <a:spLocks noChangeShapeType="1"/>
            </p:cNvSpPr>
            <p:nvPr/>
          </p:nvSpPr>
          <p:spPr bwMode="auto">
            <a:xfrm>
              <a:off x="819" y="2618"/>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4" name="Line 50">
              <a:extLst>
                <a:ext uri="{FF2B5EF4-FFF2-40B4-BE49-F238E27FC236}">
                  <a16:creationId xmlns:a16="http://schemas.microsoft.com/office/drawing/2014/main" id="{6977301C-41C5-454C-A1B9-B30F1DBF0B65}"/>
                </a:ext>
              </a:extLst>
            </p:cNvPr>
            <p:cNvSpPr>
              <a:spLocks noChangeShapeType="1"/>
            </p:cNvSpPr>
            <p:nvPr/>
          </p:nvSpPr>
          <p:spPr bwMode="auto">
            <a:xfrm>
              <a:off x="1107"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5" name="Line 51">
              <a:extLst>
                <a:ext uri="{FF2B5EF4-FFF2-40B4-BE49-F238E27FC236}">
                  <a16:creationId xmlns:a16="http://schemas.microsoft.com/office/drawing/2014/main" id="{938B6F58-AF73-41D8-A1EE-06E1922CFFE4}"/>
                </a:ext>
              </a:extLst>
            </p:cNvPr>
            <p:cNvSpPr>
              <a:spLocks noChangeShapeType="1"/>
            </p:cNvSpPr>
            <p:nvPr/>
          </p:nvSpPr>
          <p:spPr bwMode="auto">
            <a:xfrm>
              <a:off x="1392"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6" name="Line 52">
              <a:extLst>
                <a:ext uri="{FF2B5EF4-FFF2-40B4-BE49-F238E27FC236}">
                  <a16:creationId xmlns:a16="http://schemas.microsoft.com/office/drawing/2014/main" id="{F18BD690-5AE0-44E0-8DCC-BE0EF7448F78}"/>
                </a:ext>
              </a:extLst>
            </p:cNvPr>
            <p:cNvSpPr>
              <a:spLocks noChangeShapeType="1"/>
            </p:cNvSpPr>
            <p:nvPr/>
          </p:nvSpPr>
          <p:spPr bwMode="auto">
            <a:xfrm>
              <a:off x="1680"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7" name="Line 53">
              <a:extLst>
                <a:ext uri="{FF2B5EF4-FFF2-40B4-BE49-F238E27FC236}">
                  <a16:creationId xmlns:a16="http://schemas.microsoft.com/office/drawing/2014/main" id="{5FA18410-1580-441A-8F4B-CE2E2E08278A}"/>
                </a:ext>
              </a:extLst>
            </p:cNvPr>
            <p:cNvSpPr>
              <a:spLocks noChangeShapeType="1"/>
            </p:cNvSpPr>
            <p:nvPr/>
          </p:nvSpPr>
          <p:spPr bwMode="auto">
            <a:xfrm>
              <a:off x="1967"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Line 54">
              <a:extLst>
                <a:ext uri="{FF2B5EF4-FFF2-40B4-BE49-F238E27FC236}">
                  <a16:creationId xmlns:a16="http://schemas.microsoft.com/office/drawing/2014/main" id="{7C87E7E1-C56A-45EC-A478-63E5963D1087}"/>
                </a:ext>
              </a:extLst>
            </p:cNvPr>
            <p:cNvSpPr>
              <a:spLocks noChangeShapeType="1"/>
            </p:cNvSpPr>
            <p:nvPr/>
          </p:nvSpPr>
          <p:spPr bwMode="auto">
            <a:xfrm>
              <a:off x="2254"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55">
              <a:extLst>
                <a:ext uri="{FF2B5EF4-FFF2-40B4-BE49-F238E27FC236}">
                  <a16:creationId xmlns:a16="http://schemas.microsoft.com/office/drawing/2014/main" id="{E693077F-36BA-4BAC-A504-123358A039E0}"/>
                </a:ext>
              </a:extLst>
            </p:cNvPr>
            <p:cNvSpPr>
              <a:spLocks noChangeShapeType="1"/>
            </p:cNvSpPr>
            <p:nvPr/>
          </p:nvSpPr>
          <p:spPr bwMode="auto">
            <a:xfrm>
              <a:off x="2542"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56">
              <a:extLst>
                <a:ext uri="{FF2B5EF4-FFF2-40B4-BE49-F238E27FC236}">
                  <a16:creationId xmlns:a16="http://schemas.microsoft.com/office/drawing/2014/main" id="{01825EDA-8716-4412-B1C7-C300B336AEDE}"/>
                </a:ext>
              </a:extLst>
            </p:cNvPr>
            <p:cNvSpPr>
              <a:spLocks noChangeShapeType="1"/>
            </p:cNvSpPr>
            <p:nvPr/>
          </p:nvSpPr>
          <p:spPr bwMode="auto">
            <a:xfrm>
              <a:off x="2829"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Line 57">
              <a:extLst>
                <a:ext uri="{FF2B5EF4-FFF2-40B4-BE49-F238E27FC236}">
                  <a16:creationId xmlns:a16="http://schemas.microsoft.com/office/drawing/2014/main" id="{4263F788-77EA-472B-A07F-6794E6FDE7EB}"/>
                </a:ext>
              </a:extLst>
            </p:cNvPr>
            <p:cNvSpPr>
              <a:spLocks noChangeShapeType="1"/>
            </p:cNvSpPr>
            <p:nvPr/>
          </p:nvSpPr>
          <p:spPr bwMode="auto">
            <a:xfrm>
              <a:off x="3116"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2" name="Line 58">
              <a:extLst>
                <a:ext uri="{FF2B5EF4-FFF2-40B4-BE49-F238E27FC236}">
                  <a16:creationId xmlns:a16="http://schemas.microsoft.com/office/drawing/2014/main" id="{5CCAFB5A-8351-4AA5-BEF1-62BAA097AE37}"/>
                </a:ext>
              </a:extLst>
            </p:cNvPr>
            <p:cNvSpPr>
              <a:spLocks noChangeShapeType="1"/>
            </p:cNvSpPr>
            <p:nvPr/>
          </p:nvSpPr>
          <p:spPr bwMode="auto">
            <a:xfrm>
              <a:off x="3404"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3" name="Line 59">
              <a:extLst>
                <a:ext uri="{FF2B5EF4-FFF2-40B4-BE49-F238E27FC236}">
                  <a16:creationId xmlns:a16="http://schemas.microsoft.com/office/drawing/2014/main" id="{385AD7CA-744C-4598-B4BF-DDDCB3DF6D38}"/>
                </a:ext>
              </a:extLst>
            </p:cNvPr>
            <p:cNvSpPr>
              <a:spLocks noChangeShapeType="1"/>
            </p:cNvSpPr>
            <p:nvPr/>
          </p:nvSpPr>
          <p:spPr bwMode="auto">
            <a:xfrm>
              <a:off x="3689" y="2618"/>
              <a:ext cx="0" cy="2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4" name="Line 60">
              <a:extLst>
                <a:ext uri="{FF2B5EF4-FFF2-40B4-BE49-F238E27FC236}">
                  <a16:creationId xmlns:a16="http://schemas.microsoft.com/office/drawing/2014/main" id="{1DB89038-782A-45D3-8B2E-4FFA94F99086}"/>
                </a:ext>
              </a:extLst>
            </p:cNvPr>
            <p:cNvSpPr>
              <a:spLocks noChangeShapeType="1"/>
            </p:cNvSpPr>
            <p:nvPr/>
          </p:nvSpPr>
          <p:spPr bwMode="auto">
            <a:xfrm>
              <a:off x="3977" y="2618"/>
              <a:ext cx="0" cy="2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Text Box 61">
              <a:extLst>
                <a:ext uri="{FF2B5EF4-FFF2-40B4-BE49-F238E27FC236}">
                  <a16:creationId xmlns:a16="http://schemas.microsoft.com/office/drawing/2014/main" id="{7FA1C29D-DA30-47FF-9381-A5A0686EAA5B}"/>
                </a:ext>
              </a:extLst>
            </p:cNvPr>
            <p:cNvSpPr txBox="1">
              <a:spLocks noChangeArrowheads="1"/>
            </p:cNvSpPr>
            <p:nvPr/>
          </p:nvSpPr>
          <p:spPr bwMode="auto">
            <a:xfrm>
              <a:off x="720" y="2400"/>
              <a:ext cx="3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   1   2    3    4    5    6    7    8   9   10  11</a:t>
              </a:r>
            </a:p>
          </p:txBody>
        </p:sp>
        <p:sp>
          <p:nvSpPr>
            <p:cNvPr id="29726" name="Line 63">
              <a:extLst>
                <a:ext uri="{FF2B5EF4-FFF2-40B4-BE49-F238E27FC236}">
                  <a16:creationId xmlns:a16="http://schemas.microsoft.com/office/drawing/2014/main" id="{3D04D76D-D965-4839-9F4F-CCA7E6D3539D}"/>
                </a:ext>
              </a:extLst>
            </p:cNvPr>
            <p:cNvSpPr>
              <a:spLocks noChangeShapeType="1"/>
            </p:cNvSpPr>
            <p:nvPr/>
          </p:nvSpPr>
          <p:spPr bwMode="auto">
            <a:xfrm flipV="1">
              <a:off x="3264" y="2832"/>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7" name="Line 64">
              <a:extLst>
                <a:ext uri="{FF2B5EF4-FFF2-40B4-BE49-F238E27FC236}">
                  <a16:creationId xmlns:a16="http://schemas.microsoft.com/office/drawing/2014/main" id="{64794149-B172-4EDB-A23B-9235F301E9BC}"/>
                </a:ext>
              </a:extLst>
            </p:cNvPr>
            <p:cNvSpPr>
              <a:spLocks noChangeShapeType="1"/>
            </p:cNvSpPr>
            <p:nvPr/>
          </p:nvSpPr>
          <p:spPr bwMode="auto">
            <a:xfrm flipV="1">
              <a:off x="3552" y="2832"/>
              <a:ext cx="0" cy="2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8" name="Text Box 65">
              <a:extLst>
                <a:ext uri="{FF2B5EF4-FFF2-40B4-BE49-F238E27FC236}">
                  <a16:creationId xmlns:a16="http://schemas.microsoft.com/office/drawing/2014/main" id="{0617CDD2-740A-4A62-A3EE-A39199343040}"/>
                </a:ext>
              </a:extLst>
            </p:cNvPr>
            <p:cNvSpPr txBox="1">
              <a:spLocks noChangeArrowheads="1"/>
            </p:cNvSpPr>
            <p:nvPr/>
          </p:nvSpPr>
          <p:spPr bwMode="auto">
            <a:xfrm>
              <a:off x="3360" y="3072"/>
              <a:ext cx="6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low=10</a:t>
              </a:r>
            </a:p>
          </p:txBody>
        </p:sp>
        <p:sp>
          <p:nvSpPr>
            <p:cNvPr id="29729" name="Text Box 67">
              <a:extLst>
                <a:ext uri="{FF2B5EF4-FFF2-40B4-BE49-F238E27FC236}">
                  <a16:creationId xmlns:a16="http://schemas.microsoft.com/office/drawing/2014/main" id="{B0AF9726-5B89-4E4C-9DB8-C9E8FAB1D7C3}"/>
                </a:ext>
              </a:extLst>
            </p:cNvPr>
            <p:cNvSpPr txBox="1">
              <a:spLocks noChangeArrowheads="1"/>
            </p:cNvSpPr>
            <p:nvPr/>
          </p:nvSpPr>
          <p:spPr bwMode="auto">
            <a:xfrm>
              <a:off x="2784" y="307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high=9</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B4B62372-1609-439E-B644-C193E2FE3A29}"/>
              </a:ext>
            </a:extLst>
          </p:cNvPr>
          <p:cNvSpPr txBox="1">
            <a:spLocks noChangeArrowheads="1"/>
          </p:cNvSpPr>
          <p:nvPr/>
        </p:nvSpPr>
        <p:spPr bwMode="auto">
          <a:xfrm>
            <a:off x="2133600" y="8382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折半查找的算法如下：</a:t>
            </a:r>
          </a:p>
        </p:txBody>
      </p:sp>
      <p:sp>
        <p:nvSpPr>
          <p:cNvPr id="30723" name="Text Box 3">
            <a:extLst>
              <a:ext uri="{FF2B5EF4-FFF2-40B4-BE49-F238E27FC236}">
                <a16:creationId xmlns:a16="http://schemas.microsoft.com/office/drawing/2014/main" id="{C2DD100E-EE36-4C36-A3A4-3D6B5479C514}"/>
              </a:ext>
            </a:extLst>
          </p:cNvPr>
          <p:cNvSpPr txBox="1">
            <a:spLocks noChangeArrowheads="1"/>
          </p:cNvSpPr>
          <p:nvPr/>
        </p:nvSpPr>
        <p:spPr bwMode="auto">
          <a:xfrm>
            <a:off x="2133600" y="1447801"/>
            <a:ext cx="83058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int BinSrch </a:t>
            </a:r>
            <a:r>
              <a:rPr lang="zh-CN" altLang="en-US" sz="2000" b="1"/>
              <a:t>（</a:t>
            </a:r>
            <a:r>
              <a:rPr lang="en-US" altLang="zh-CN" sz="2000" b="1"/>
              <a:t>SqList L,  KeyType k</a:t>
            </a:r>
            <a:r>
              <a:rPr lang="zh-CN" altLang="en-US" sz="2000" b="1"/>
              <a:t>）</a:t>
            </a:r>
            <a:r>
              <a:rPr lang="en-US" altLang="zh-CN" sz="2000" b="1"/>
              <a:t>/*</a:t>
            </a:r>
            <a:r>
              <a:rPr lang="zh-CN" altLang="en-US" sz="2000" b="1"/>
              <a:t>在有序表</a:t>
            </a:r>
            <a:r>
              <a:rPr lang="en-US" altLang="zh-CN" sz="2000" b="1"/>
              <a:t>l</a:t>
            </a:r>
            <a:r>
              <a:rPr lang="zh-CN" altLang="en-US" sz="2000" b="1"/>
              <a:t>中折半查找其关键字等于</a:t>
            </a:r>
            <a:r>
              <a:rPr lang="en-US" altLang="zh-CN" sz="2000" b="1"/>
              <a:t>k</a:t>
            </a:r>
            <a:r>
              <a:rPr lang="zh-CN" altLang="en-US" sz="2000" b="1"/>
              <a:t>的元素，若找到，则函数值为该元素在表中的位置*</a:t>
            </a:r>
            <a:r>
              <a:rPr lang="en-US" altLang="zh-CN" sz="2000" b="1"/>
              <a:t>/</a:t>
            </a:r>
          </a:p>
          <a:p>
            <a:pPr algn="just" eaLnBrk="1" hangingPunct="1">
              <a:spcBef>
                <a:spcPct val="50000"/>
              </a:spcBef>
              <a:buClrTx/>
              <a:buSzTx/>
              <a:buFontTx/>
              <a:buNone/>
            </a:pPr>
            <a:r>
              <a:rPr lang="en-US" altLang="zh-CN" sz="2000" b="1"/>
              <a:t>{ low=1 ;   high=L.length;   /*</a:t>
            </a:r>
            <a:r>
              <a:rPr lang="zh-CN" altLang="en-US" sz="2000" b="1"/>
              <a:t>置区间初值*</a:t>
            </a:r>
            <a:r>
              <a:rPr lang="en-US" altLang="zh-CN" sz="2000" b="1"/>
              <a:t>/</a:t>
            </a:r>
          </a:p>
          <a:p>
            <a:pPr algn="just" eaLnBrk="1" hangingPunct="1">
              <a:spcBef>
                <a:spcPct val="50000"/>
              </a:spcBef>
              <a:buClrTx/>
              <a:buSzTx/>
              <a:buFontTx/>
              <a:buNone/>
            </a:pPr>
            <a:r>
              <a:rPr lang="en-US" altLang="zh-CN" sz="2000" b="1"/>
              <a:t>       while  ( low&lt;=high)</a:t>
            </a:r>
          </a:p>
          <a:p>
            <a:pPr algn="just" eaLnBrk="1" hangingPunct="1">
              <a:spcBef>
                <a:spcPct val="50000"/>
              </a:spcBef>
              <a:buClrTx/>
              <a:buSzTx/>
              <a:buFontTx/>
              <a:buNone/>
            </a:pPr>
            <a:r>
              <a:rPr lang="en-US" altLang="zh-CN" sz="2000" b="1"/>
              <a:t>          {mid=(low+high) / 2;</a:t>
            </a:r>
          </a:p>
          <a:p>
            <a:pPr algn="just" eaLnBrk="1" hangingPunct="1">
              <a:spcBef>
                <a:spcPct val="50000"/>
              </a:spcBef>
              <a:buClrTx/>
              <a:buSzTx/>
              <a:buFontTx/>
              <a:buNone/>
            </a:pPr>
            <a:r>
              <a:rPr lang="en-US" altLang="zh-CN" sz="2000" b="1"/>
              <a:t>            if  (k==L.r[mid]. key)  return</a:t>
            </a:r>
            <a:r>
              <a:rPr lang="zh-CN" altLang="en-US" sz="2000" b="1"/>
              <a:t>（</a:t>
            </a:r>
            <a:r>
              <a:rPr lang="en-US" altLang="zh-CN" sz="2000" b="1"/>
              <a:t>mid</a:t>
            </a:r>
            <a:r>
              <a:rPr lang="zh-CN" altLang="en-US" sz="2000" b="1"/>
              <a:t>）</a:t>
            </a:r>
            <a:r>
              <a:rPr lang="en-US" altLang="zh-CN" sz="2000" b="1"/>
              <a:t>;/*</a:t>
            </a:r>
            <a:r>
              <a:rPr lang="zh-CN" altLang="en-US" sz="2000" b="1"/>
              <a:t>找到待查元素*</a:t>
            </a:r>
            <a:r>
              <a:rPr lang="en-US" altLang="zh-CN" sz="2000" b="1"/>
              <a:t>/</a:t>
            </a:r>
          </a:p>
          <a:p>
            <a:pPr algn="just" eaLnBrk="1" hangingPunct="1">
              <a:spcBef>
                <a:spcPct val="50000"/>
              </a:spcBef>
              <a:buClrTx/>
              <a:buSzTx/>
              <a:buFontTx/>
              <a:buNone/>
            </a:pPr>
            <a:r>
              <a:rPr lang="en-US" altLang="zh-CN" sz="2000" b="1"/>
              <a:t>            else  if (k&lt;L.r[mid]. key)   high=mid-1;/*</a:t>
            </a:r>
            <a:r>
              <a:rPr lang="zh-CN" altLang="en-US" sz="2000" b="1"/>
              <a:t>未找到，则继续在前半区间进行查找*</a:t>
            </a:r>
            <a:r>
              <a:rPr lang="en-US" altLang="zh-CN" sz="2000" b="1"/>
              <a:t>/</a:t>
            </a:r>
          </a:p>
          <a:p>
            <a:pPr algn="just" eaLnBrk="1" hangingPunct="1">
              <a:spcBef>
                <a:spcPct val="50000"/>
              </a:spcBef>
              <a:buClrTx/>
              <a:buSzTx/>
              <a:buFontTx/>
              <a:buNone/>
            </a:pPr>
            <a:r>
              <a:rPr lang="en-US" altLang="zh-CN" sz="2000" b="1"/>
              <a:t>            else  low=mid+1;   /*</a:t>
            </a:r>
            <a:r>
              <a:rPr lang="zh-CN" altLang="en-US" sz="2000" b="1"/>
              <a:t>继续在后半区间进行查找*</a:t>
            </a:r>
            <a:r>
              <a:rPr lang="en-US" altLang="zh-CN" sz="2000" b="1"/>
              <a:t>/</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      return (0);</a:t>
            </a:r>
          </a:p>
          <a:p>
            <a:pPr eaLnBrk="1" hangingPunct="1">
              <a:spcBef>
                <a:spcPct val="50000"/>
              </a:spcBef>
              <a:buClrTx/>
              <a:buSzTx/>
              <a:buFontTx/>
              <a:buNone/>
            </a:pPr>
            <a:r>
              <a:rPr lang="en-US" altLang="zh-CN" sz="2000"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8B2DAD9C-29ED-429D-BAC9-210960809BD9}"/>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用平均查找长度分析折半查找算法的性能</a:t>
            </a:r>
          </a:p>
        </p:txBody>
      </p:sp>
      <p:sp>
        <p:nvSpPr>
          <p:cNvPr id="31747" name="Text Box 4">
            <a:extLst>
              <a:ext uri="{FF2B5EF4-FFF2-40B4-BE49-F238E27FC236}">
                <a16:creationId xmlns:a16="http://schemas.microsoft.com/office/drawing/2014/main" id="{A5E67298-08FD-4EBA-BE97-D837B3203FAF}"/>
              </a:ext>
            </a:extLst>
          </p:cNvPr>
          <p:cNvSpPr txBox="1">
            <a:spLocks noChangeArrowheads="1"/>
          </p:cNvSpPr>
          <p:nvPr/>
        </p:nvSpPr>
        <p:spPr bwMode="auto">
          <a:xfrm>
            <a:off x="2209800" y="1752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折半查找成功时的平均查找长度为：</a:t>
            </a:r>
          </a:p>
        </p:txBody>
      </p:sp>
      <p:grpSp>
        <p:nvGrpSpPr>
          <p:cNvPr id="31748" name="Group 52">
            <a:extLst>
              <a:ext uri="{FF2B5EF4-FFF2-40B4-BE49-F238E27FC236}">
                <a16:creationId xmlns:a16="http://schemas.microsoft.com/office/drawing/2014/main" id="{3E7A5E67-8046-4A99-8DD3-E56347A0C045}"/>
              </a:ext>
            </a:extLst>
          </p:cNvPr>
          <p:cNvGrpSpPr>
            <a:grpSpLocks/>
          </p:cNvGrpSpPr>
          <p:nvPr/>
        </p:nvGrpSpPr>
        <p:grpSpPr bwMode="auto">
          <a:xfrm>
            <a:off x="2362200" y="2438400"/>
            <a:ext cx="7924800" cy="1022350"/>
            <a:chOff x="528" y="1536"/>
            <a:chExt cx="4992" cy="644"/>
          </a:xfrm>
        </p:grpSpPr>
        <p:sp>
          <p:nvSpPr>
            <p:cNvPr id="31750" name="Text Box 5">
              <a:extLst>
                <a:ext uri="{FF2B5EF4-FFF2-40B4-BE49-F238E27FC236}">
                  <a16:creationId xmlns:a16="http://schemas.microsoft.com/office/drawing/2014/main" id="{8625E843-0D34-4B14-88CB-FC57494E2FDF}"/>
                </a:ext>
              </a:extLst>
            </p:cNvPr>
            <p:cNvSpPr txBox="1">
              <a:spLocks noChangeArrowheads="1"/>
            </p:cNvSpPr>
            <p:nvPr/>
          </p:nvSpPr>
          <p:spPr bwMode="auto">
            <a:xfrm>
              <a:off x="528" y="1728"/>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a:t>
              </a:r>
              <a:r>
                <a:rPr lang="en-US" altLang="zh-CN" sz="2800" b="1" baseline="-25000"/>
                <a:t>bs</a:t>
              </a:r>
              <a:r>
                <a:rPr lang="zh-CN" altLang="en-US" sz="2800" b="1"/>
                <a:t>＝</a:t>
              </a:r>
              <a:endParaRPr lang="zh-CN" altLang="en-US" sz="2800" b="1" baseline="-25000"/>
            </a:p>
          </p:txBody>
        </p:sp>
        <p:grpSp>
          <p:nvGrpSpPr>
            <p:cNvPr id="31751" name="Group 8">
              <a:extLst>
                <a:ext uri="{FF2B5EF4-FFF2-40B4-BE49-F238E27FC236}">
                  <a16:creationId xmlns:a16="http://schemas.microsoft.com/office/drawing/2014/main" id="{A788087F-A542-4704-A2C7-6E913F7D0BE8}"/>
                </a:ext>
              </a:extLst>
            </p:cNvPr>
            <p:cNvGrpSpPr>
              <a:grpSpLocks/>
            </p:cNvGrpSpPr>
            <p:nvPr/>
          </p:nvGrpSpPr>
          <p:grpSpPr bwMode="auto">
            <a:xfrm>
              <a:off x="1392" y="1632"/>
              <a:ext cx="816" cy="548"/>
              <a:chOff x="3456" y="2064"/>
              <a:chExt cx="816" cy="548"/>
            </a:xfrm>
          </p:grpSpPr>
          <p:grpSp>
            <p:nvGrpSpPr>
              <p:cNvPr id="31765" name="Group 9">
                <a:extLst>
                  <a:ext uri="{FF2B5EF4-FFF2-40B4-BE49-F238E27FC236}">
                    <a16:creationId xmlns:a16="http://schemas.microsoft.com/office/drawing/2014/main" id="{BED4F652-6DCE-441E-AEA7-8D7E0DCC738F}"/>
                  </a:ext>
                </a:extLst>
              </p:cNvPr>
              <p:cNvGrpSpPr>
                <a:grpSpLocks/>
              </p:cNvGrpSpPr>
              <p:nvPr/>
            </p:nvGrpSpPr>
            <p:grpSpPr bwMode="auto">
              <a:xfrm>
                <a:off x="3456" y="2064"/>
                <a:ext cx="336" cy="548"/>
                <a:chOff x="3456" y="2064"/>
                <a:chExt cx="336" cy="548"/>
              </a:xfrm>
            </p:grpSpPr>
            <p:sp>
              <p:nvSpPr>
                <p:cNvPr id="31767" name="Text Box 10">
                  <a:extLst>
                    <a:ext uri="{FF2B5EF4-FFF2-40B4-BE49-F238E27FC236}">
                      <a16:creationId xmlns:a16="http://schemas.microsoft.com/office/drawing/2014/main" id="{C958BEB7-04C4-4288-92DB-8366CA60A1BD}"/>
                    </a:ext>
                  </a:extLst>
                </p:cNvPr>
                <p:cNvSpPr txBox="1">
                  <a:spLocks noChangeArrowheads="1"/>
                </p:cNvSpPr>
                <p:nvPr/>
              </p:nvSpPr>
              <p:spPr bwMode="auto">
                <a:xfrm>
                  <a:off x="3456"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31768" name="Text Box 11">
                  <a:extLst>
                    <a:ext uri="{FF2B5EF4-FFF2-40B4-BE49-F238E27FC236}">
                      <a16:creationId xmlns:a16="http://schemas.microsoft.com/office/drawing/2014/main" id="{28C712CB-9CC3-481A-8A3F-DB90538038B8}"/>
                    </a:ext>
                  </a:extLst>
                </p:cNvPr>
                <p:cNvSpPr txBox="1">
                  <a:spLocks noChangeArrowheads="1"/>
                </p:cNvSpPr>
                <p:nvPr/>
              </p:nvSpPr>
              <p:spPr bwMode="auto">
                <a:xfrm>
                  <a:off x="3456" y="240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i=1</a:t>
                  </a:r>
                </a:p>
              </p:txBody>
            </p:sp>
            <p:sp>
              <p:nvSpPr>
                <p:cNvPr id="31769" name="Text Box 12">
                  <a:extLst>
                    <a:ext uri="{FF2B5EF4-FFF2-40B4-BE49-F238E27FC236}">
                      <a16:creationId xmlns:a16="http://schemas.microsoft.com/office/drawing/2014/main" id="{E87E8396-E01D-4D7D-9ECB-22F1B8246F82}"/>
                    </a:ext>
                  </a:extLst>
                </p:cNvPr>
                <p:cNvSpPr txBox="1">
                  <a:spLocks noChangeArrowheads="1"/>
                </p:cNvSpPr>
                <p:nvPr/>
              </p:nvSpPr>
              <p:spPr bwMode="auto">
                <a:xfrm>
                  <a:off x="3504" y="206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31766" name="Text Box 13">
                <a:extLst>
                  <a:ext uri="{FF2B5EF4-FFF2-40B4-BE49-F238E27FC236}">
                    <a16:creationId xmlns:a16="http://schemas.microsoft.com/office/drawing/2014/main" id="{25AE23AF-8009-478B-AE6D-FDE836AD1EDB}"/>
                  </a:ext>
                </a:extLst>
              </p:cNvPr>
              <p:cNvSpPr txBox="1">
                <a:spLocks noChangeArrowheads="1"/>
              </p:cNvSpPr>
              <p:nvPr/>
            </p:nvSpPr>
            <p:spPr bwMode="auto">
              <a:xfrm>
                <a:off x="3648" y="211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P</a:t>
                </a:r>
                <a:r>
                  <a:rPr lang="en-US" altLang="zh-CN" sz="2800" b="1" baseline="-25000"/>
                  <a:t>i</a:t>
                </a:r>
                <a:r>
                  <a:rPr lang="en-US" altLang="zh-CN" sz="2800" b="1"/>
                  <a:t>C</a:t>
                </a:r>
                <a:r>
                  <a:rPr lang="en-US" altLang="zh-CN" sz="2800" b="1" baseline="-25000"/>
                  <a:t>i</a:t>
                </a:r>
              </a:p>
            </p:txBody>
          </p:sp>
        </p:grpSp>
        <p:sp>
          <p:nvSpPr>
            <p:cNvPr id="31752" name="Text Box 14">
              <a:extLst>
                <a:ext uri="{FF2B5EF4-FFF2-40B4-BE49-F238E27FC236}">
                  <a16:creationId xmlns:a16="http://schemas.microsoft.com/office/drawing/2014/main" id="{9D4BE43E-FA54-4CE9-AB42-0DAC15F7022B}"/>
                </a:ext>
              </a:extLst>
            </p:cNvPr>
            <p:cNvSpPr txBox="1">
              <a:spLocks noChangeArrowheads="1"/>
            </p:cNvSpPr>
            <p:nvPr/>
          </p:nvSpPr>
          <p:spPr bwMode="auto">
            <a:xfrm>
              <a:off x="2016" y="168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p>
          </p:txBody>
        </p:sp>
        <p:sp>
          <p:nvSpPr>
            <p:cNvPr id="31753" name="Line 36">
              <a:extLst>
                <a:ext uri="{FF2B5EF4-FFF2-40B4-BE49-F238E27FC236}">
                  <a16:creationId xmlns:a16="http://schemas.microsoft.com/office/drawing/2014/main" id="{6D8E9CBA-C8B5-4AF9-8781-BA802A48F2C8}"/>
                </a:ext>
              </a:extLst>
            </p:cNvPr>
            <p:cNvSpPr>
              <a:spLocks noChangeShapeType="1"/>
            </p:cNvSpPr>
            <p:nvPr/>
          </p:nvSpPr>
          <p:spPr bwMode="auto">
            <a:xfrm>
              <a:off x="2352" y="1872"/>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4" name="Text Box 37">
              <a:extLst>
                <a:ext uri="{FF2B5EF4-FFF2-40B4-BE49-F238E27FC236}">
                  <a16:creationId xmlns:a16="http://schemas.microsoft.com/office/drawing/2014/main" id="{F70C5262-6C31-413A-9265-21F8A142C028}"/>
                </a:ext>
              </a:extLst>
            </p:cNvPr>
            <p:cNvSpPr txBox="1">
              <a:spLocks noChangeArrowheads="1"/>
            </p:cNvSpPr>
            <p:nvPr/>
          </p:nvSpPr>
          <p:spPr bwMode="auto">
            <a:xfrm>
              <a:off x="2352"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a:t>
              </a:r>
            </a:p>
          </p:txBody>
        </p:sp>
        <p:sp>
          <p:nvSpPr>
            <p:cNvPr id="31755" name="Text Box 38">
              <a:extLst>
                <a:ext uri="{FF2B5EF4-FFF2-40B4-BE49-F238E27FC236}">
                  <a16:creationId xmlns:a16="http://schemas.microsoft.com/office/drawing/2014/main" id="{8F8BB135-5620-4CC5-BB15-B95C07CC244E}"/>
                </a:ext>
              </a:extLst>
            </p:cNvPr>
            <p:cNvSpPr txBox="1">
              <a:spLocks noChangeArrowheads="1"/>
            </p:cNvSpPr>
            <p:nvPr/>
          </p:nvSpPr>
          <p:spPr bwMode="auto">
            <a:xfrm>
              <a:off x="2352" y="16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grpSp>
          <p:nvGrpSpPr>
            <p:cNvPr id="31756" name="Group 39">
              <a:extLst>
                <a:ext uri="{FF2B5EF4-FFF2-40B4-BE49-F238E27FC236}">
                  <a16:creationId xmlns:a16="http://schemas.microsoft.com/office/drawing/2014/main" id="{DAEA2864-F953-4122-A85B-8270AE97C6D0}"/>
                </a:ext>
              </a:extLst>
            </p:cNvPr>
            <p:cNvGrpSpPr>
              <a:grpSpLocks/>
            </p:cNvGrpSpPr>
            <p:nvPr/>
          </p:nvGrpSpPr>
          <p:grpSpPr bwMode="auto">
            <a:xfrm>
              <a:off x="2544" y="1584"/>
              <a:ext cx="384" cy="536"/>
              <a:chOff x="3456" y="2064"/>
              <a:chExt cx="336" cy="556"/>
            </a:xfrm>
          </p:grpSpPr>
          <p:sp>
            <p:nvSpPr>
              <p:cNvPr id="31762" name="Text Box 40">
                <a:extLst>
                  <a:ext uri="{FF2B5EF4-FFF2-40B4-BE49-F238E27FC236}">
                    <a16:creationId xmlns:a16="http://schemas.microsoft.com/office/drawing/2014/main" id="{666055B4-6D41-4DF0-BF95-7AA8FB7D01AF}"/>
                  </a:ext>
                </a:extLst>
              </p:cNvPr>
              <p:cNvSpPr txBox="1">
                <a:spLocks noChangeArrowheads="1"/>
              </p:cNvSpPr>
              <p:nvPr/>
            </p:nvSpPr>
            <p:spPr bwMode="auto">
              <a:xfrm>
                <a:off x="3456" y="2160"/>
                <a:ext cx="336"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31763" name="Text Box 41">
                <a:extLst>
                  <a:ext uri="{FF2B5EF4-FFF2-40B4-BE49-F238E27FC236}">
                    <a16:creationId xmlns:a16="http://schemas.microsoft.com/office/drawing/2014/main" id="{8805F298-B3C5-437A-92E8-3A08525FE84A}"/>
                  </a:ext>
                </a:extLst>
              </p:cNvPr>
              <p:cNvSpPr txBox="1">
                <a:spLocks noChangeArrowheads="1"/>
              </p:cNvSpPr>
              <p:nvPr/>
            </p:nvSpPr>
            <p:spPr bwMode="auto">
              <a:xfrm>
                <a:off x="3456" y="2400"/>
                <a:ext cx="33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j=1</a:t>
                </a:r>
              </a:p>
            </p:txBody>
          </p:sp>
          <p:sp>
            <p:nvSpPr>
              <p:cNvPr id="31764" name="Text Box 42">
                <a:extLst>
                  <a:ext uri="{FF2B5EF4-FFF2-40B4-BE49-F238E27FC236}">
                    <a16:creationId xmlns:a16="http://schemas.microsoft.com/office/drawing/2014/main" id="{AA6BC957-F2F7-42CE-A5CC-2F2470A2F235}"/>
                  </a:ext>
                </a:extLst>
              </p:cNvPr>
              <p:cNvSpPr txBox="1">
                <a:spLocks noChangeArrowheads="1"/>
              </p:cNvSpPr>
              <p:nvPr/>
            </p:nvSpPr>
            <p:spPr bwMode="auto">
              <a:xfrm>
                <a:off x="3504" y="2064"/>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31757" name="Text Box 43">
              <a:extLst>
                <a:ext uri="{FF2B5EF4-FFF2-40B4-BE49-F238E27FC236}">
                  <a16:creationId xmlns:a16="http://schemas.microsoft.com/office/drawing/2014/main" id="{39FD067C-61D8-4442-9B68-05590F3FDDF5}"/>
                </a:ext>
              </a:extLst>
            </p:cNvPr>
            <p:cNvSpPr txBox="1">
              <a:spLocks noChangeArrowheads="1"/>
            </p:cNvSpPr>
            <p:nvPr/>
          </p:nvSpPr>
          <p:spPr bwMode="auto">
            <a:xfrm>
              <a:off x="2736" y="1680"/>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j×2</a:t>
              </a:r>
              <a:r>
                <a:rPr lang="en-US" altLang="zh-CN" sz="2800" b="1" baseline="30000"/>
                <a:t>j-1</a:t>
              </a:r>
              <a:r>
                <a:rPr lang="zh-CN" altLang="en-US" sz="2800" b="1"/>
                <a:t>＝</a:t>
              </a:r>
              <a:endParaRPr lang="zh-CN" altLang="en-US" sz="2800" b="1" baseline="-25000"/>
            </a:p>
          </p:txBody>
        </p:sp>
        <p:sp>
          <p:nvSpPr>
            <p:cNvPr id="31758" name="Line 48">
              <a:extLst>
                <a:ext uri="{FF2B5EF4-FFF2-40B4-BE49-F238E27FC236}">
                  <a16:creationId xmlns:a16="http://schemas.microsoft.com/office/drawing/2014/main" id="{A3250966-82ED-4F7F-A970-1C3D4C0C749D}"/>
                </a:ext>
              </a:extLst>
            </p:cNvPr>
            <p:cNvSpPr>
              <a:spLocks noChangeShapeType="1"/>
            </p:cNvSpPr>
            <p:nvPr/>
          </p:nvSpPr>
          <p:spPr bwMode="auto">
            <a:xfrm>
              <a:off x="3648"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9" name="Text Box 49">
              <a:extLst>
                <a:ext uri="{FF2B5EF4-FFF2-40B4-BE49-F238E27FC236}">
                  <a16:creationId xmlns:a16="http://schemas.microsoft.com/office/drawing/2014/main" id="{7CBBAFF0-3E61-41AA-B9BB-EABA8A46E2D3}"/>
                </a:ext>
              </a:extLst>
            </p:cNvPr>
            <p:cNvSpPr txBox="1">
              <a:spLocks noChangeArrowheads="1"/>
            </p:cNvSpPr>
            <p:nvPr/>
          </p:nvSpPr>
          <p:spPr bwMode="auto">
            <a:xfrm>
              <a:off x="3744"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a:t>
              </a:r>
            </a:p>
          </p:txBody>
        </p:sp>
        <p:sp>
          <p:nvSpPr>
            <p:cNvPr id="31760" name="Text Box 50">
              <a:extLst>
                <a:ext uri="{FF2B5EF4-FFF2-40B4-BE49-F238E27FC236}">
                  <a16:creationId xmlns:a16="http://schemas.microsoft.com/office/drawing/2014/main" id="{96F0F74B-4376-428C-B2AA-79DF5359855B}"/>
                </a:ext>
              </a:extLst>
            </p:cNvPr>
            <p:cNvSpPr txBox="1">
              <a:spLocks noChangeArrowheads="1"/>
            </p:cNvSpPr>
            <p:nvPr/>
          </p:nvSpPr>
          <p:spPr bwMode="auto">
            <a:xfrm>
              <a:off x="3600" y="153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n+1</a:t>
              </a:r>
            </a:p>
          </p:txBody>
        </p:sp>
        <p:sp>
          <p:nvSpPr>
            <p:cNvPr id="31761" name="Text Box 51">
              <a:extLst>
                <a:ext uri="{FF2B5EF4-FFF2-40B4-BE49-F238E27FC236}">
                  <a16:creationId xmlns:a16="http://schemas.microsoft.com/office/drawing/2014/main" id="{40FC1E14-7E07-42B0-AA85-0D95849726E3}"/>
                </a:ext>
              </a:extLst>
            </p:cNvPr>
            <p:cNvSpPr txBox="1">
              <a:spLocks noChangeArrowheads="1"/>
            </p:cNvSpPr>
            <p:nvPr/>
          </p:nvSpPr>
          <p:spPr bwMode="auto">
            <a:xfrm>
              <a:off x="4032" y="1632"/>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log</a:t>
              </a:r>
              <a:r>
                <a:rPr lang="en-US" altLang="zh-CN" sz="2800" b="1" baseline="-25000"/>
                <a:t>2</a:t>
              </a:r>
              <a:r>
                <a:rPr lang="en-US" altLang="zh-CN" sz="2800" b="1"/>
                <a:t>(n+1)-1</a:t>
              </a:r>
            </a:p>
          </p:txBody>
        </p:sp>
      </p:grpSp>
      <p:sp>
        <p:nvSpPr>
          <p:cNvPr id="31749" name="Text Box 54">
            <a:extLst>
              <a:ext uri="{FF2B5EF4-FFF2-40B4-BE49-F238E27FC236}">
                <a16:creationId xmlns:a16="http://schemas.microsoft.com/office/drawing/2014/main" id="{5E22D52B-1557-45B1-8A27-3CBE4DFAF91D}"/>
              </a:ext>
            </a:extLst>
          </p:cNvPr>
          <p:cNvSpPr txBox="1">
            <a:spLocks noChangeArrowheads="1"/>
          </p:cNvSpPr>
          <p:nvPr/>
        </p:nvSpPr>
        <p:spPr bwMode="auto">
          <a:xfrm>
            <a:off x="2133600" y="3581401"/>
            <a:ext cx="8305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优点：比较次数少，查找速度快，平均性能好。</a:t>
            </a:r>
          </a:p>
          <a:p>
            <a:pPr eaLnBrk="1" hangingPunct="1">
              <a:spcBef>
                <a:spcPct val="50000"/>
              </a:spcBef>
              <a:buClrTx/>
              <a:buSzTx/>
              <a:buFontTx/>
              <a:buNone/>
            </a:pPr>
            <a:r>
              <a:rPr lang="zh-CN" altLang="en-US" sz="2800" b="1"/>
              <a:t>缺点：要求待查的表为有序表，且插入、删除困难。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B550240F-4B92-4801-94C4-6DD269DB1E8D}"/>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8.2.3 </a:t>
            </a:r>
            <a:r>
              <a:rPr lang="zh-CN" altLang="en-US" sz="2800" b="1">
                <a:solidFill>
                  <a:srgbClr val="DF2354"/>
                </a:solidFill>
              </a:rPr>
              <a:t>分块查找法</a:t>
            </a:r>
          </a:p>
        </p:txBody>
      </p:sp>
      <p:sp>
        <p:nvSpPr>
          <p:cNvPr id="32771" name="Text Box 3">
            <a:extLst>
              <a:ext uri="{FF2B5EF4-FFF2-40B4-BE49-F238E27FC236}">
                <a16:creationId xmlns:a16="http://schemas.microsoft.com/office/drawing/2014/main" id="{74FF998C-2617-47F3-9DE7-85E66C3C7C9A}"/>
              </a:ext>
            </a:extLst>
          </p:cNvPr>
          <p:cNvSpPr txBox="1">
            <a:spLocks noChangeArrowheads="1"/>
          </p:cNvSpPr>
          <p:nvPr/>
        </p:nvSpPr>
        <p:spPr bwMode="auto">
          <a:xfrm>
            <a:off x="2133600" y="1600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分块查找法要求将列表组织成以下索引顺序结构：</a:t>
            </a:r>
          </a:p>
        </p:txBody>
      </p:sp>
      <p:sp>
        <p:nvSpPr>
          <p:cNvPr id="32772" name="Text Box 4">
            <a:extLst>
              <a:ext uri="{FF2B5EF4-FFF2-40B4-BE49-F238E27FC236}">
                <a16:creationId xmlns:a16="http://schemas.microsoft.com/office/drawing/2014/main" id="{362E1B20-B2DE-4E70-81DD-4F10DFC16F8A}"/>
              </a:ext>
            </a:extLst>
          </p:cNvPr>
          <p:cNvSpPr txBox="1">
            <a:spLocks noChangeArrowheads="1"/>
          </p:cNvSpPr>
          <p:nvPr/>
        </p:nvSpPr>
        <p:spPr bwMode="auto">
          <a:xfrm>
            <a:off x="2057400" y="2209800"/>
            <a:ext cx="83820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en-US" altLang="zh-CN" sz="2400"/>
              <a:t>★</a:t>
            </a:r>
            <a:r>
              <a:rPr lang="zh-CN" altLang="en-US" sz="2800" b="1"/>
              <a:t>首先将列表分成若干个块（子表）。</a:t>
            </a:r>
            <a:r>
              <a:rPr lang="zh-CN" altLang="en-US" sz="2800" b="1">
                <a:latin typeface="宋体" panose="02010600030101010101" pitchFamily="2" charset="-122"/>
              </a:rPr>
              <a:t>一般情况下，块的长度均匀，最后一块可以不满。每块中元素任意排列，即块内无序，但块与块之间有序。</a:t>
            </a:r>
            <a:r>
              <a:rPr lang="zh-CN" altLang="en-US" sz="2800" b="1"/>
              <a:t> </a:t>
            </a:r>
          </a:p>
        </p:txBody>
      </p:sp>
      <p:sp>
        <p:nvSpPr>
          <p:cNvPr id="32773" name="Text Box 6">
            <a:extLst>
              <a:ext uri="{FF2B5EF4-FFF2-40B4-BE49-F238E27FC236}">
                <a16:creationId xmlns:a16="http://schemas.microsoft.com/office/drawing/2014/main" id="{CB00822E-A321-4C90-A76F-7E181FBBDEA3}"/>
              </a:ext>
            </a:extLst>
          </p:cNvPr>
          <p:cNvSpPr txBox="1">
            <a:spLocks noChangeArrowheads="1"/>
          </p:cNvSpPr>
          <p:nvPr/>
        </p:nvSpPr>
        <p:spPr bwMode="auto">
          <a:xfrm>
            <a:off x="2057400" y="4038600"/>
            <a:ext cx="8305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en-US" altLang="zh-CN" sz="2400"/>
              <a:t>★</a:t>
            </a:r>
            <a:r>
              <a:rPr lang="zh-CN" altLang="en-US" sz="2800" b="1">
                <a:latin typeface="宋体" panose="02010600030101010101" pitchFamily="2" charset="-122"/>
              </a:rPr>
              <a:t>构造一个索引表。其中每个索引项对应一个块并记录每块的起始位置，和每块中的最大关键字（或最小关键字）。索引表按关键字有序排列。</a:t>
            </a:r>
            <a:r>
              <a:rPr lang="zh-CN" altLang="en-US" sz="24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95485D8D-DD08-4FE5-BC0B-C67A67AFCF05}"/>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下图为一个索引顺序表</a:t>
            </a:r>
          </a:p>
        </p:txBody>
      </p:sp>
      <p:grpSp>
        <p:nvGrpSpPr>
          <p:cNvPr id="33795" name="Group 74">
            <a:extLst>
              <a:ext uri="{FF2B5EF4-FFF2-40B4-BE49-F238E27FC236}">
                <a16:creationId xmlns:a16="http://schemas.microsoft.com/office/drawing/2014/main" id="{D3191839-3CE9-40FD-91BC-620B7247BA13}"/>
              </a:ext>
            </a:extLst>
          </p:cNvPr>
          <p:cNvGrpSpPr>
            <a:grpSpLocks/>
          </p:cNvGrpSpPr>
          <p:nvPr/>
        </p:nvGrpSpPr>
        <p:grpSpPr bwMode="auto">
          <a:xfrm>
            <a:off x="2667000" y="2057401"/>
            <a:ext cx="6705600" cy="2225675"/>
            <a:chOff x="720" y="1296"/>
            <a:chExt cx="4224" cy="1402"/>
          </a:xfrm>
        </p:grpSpPr>
        <p:sp>
          <p:nvSpPr>
            <p:cNvPr id="33797" name="Rectangle 4">
              <a:extLst>
                <a:ext uri="{FF2B5EF4-FFF2-40B4-BE49-F238E27FC236}">
                  <a16:creationId xmlns:a16="http://schemas.microsoft.com/office/drawing/2014/main" id="{4C310C3C-FFD2-4A47-AF95-7EA59FDF8E0D}"/>
                </a:ext>
              </a:extLst>
            </p:cNvPr>
            <p:cNvSpPr>
              <a:spLocks noChangeArrowheads="1"/>
            </p:cNvSpPr>
            <p:nvPr/>
          </p:nvSpPr>
          <p:spPr bwMode="auto">
            <a:xfrm>
              <a:off x="2496" y="1344"/>
              <a:ext cx="648" cy="3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600" b="1"/>
                <a:t>25  58  88</a:t>
              </a:r>
            </a:p>
          </p:txBody>
        </p:sp>
        <p:sp>
          <p:nvSpPr>
            <p:cNvPr id="33798" name="Line 5">
              <a:extLst>
                <a:ext uri="{FF2B5EF4-FFF2-40B4-BE49-F238E27FC236}">
                  <a16:creationId xmlns:a16="http://schemas.microsoft.com/office/drawing/2014/main" id="{8BA34C4B-3EFD-4370-9876-43BBA5B99927}"/>
                </a:ext>
              </a:extLst>
            </p:cNvPr>
            <p:cNvSpPr>
              <a:spLocks noChangeShapeType="1"/>
            </p:cNvSpPr>
            <p:nvPr/>
          </p:nvSpPr>
          <p:spPr bwMode="auto">
            <a:xfrm>
              <a:off x="2496" y="1536"/>
              <a:ext cx="6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6">
              <a:extLst>
                <a:ext uri="{FF2B5EF4-FFF2-40B4-BE49-F238E27FC236}">
                  <a16:creationId xmlns:a16="http://schemas.microsoft.com/office/drawing/2014/main" id="{F3537C94-EFE8-49A7-8A01-211DF7AB0921}"/>
                </a:ext>
              </a:extLst>
            </p:cNvPr>
            <p:cNvSpPr>
              <a:spLocks noChangeShapeType="1"/>
            </p:cNvSpPr>
            <p:nvPr/>
          </p:nvSpPr>
          <p:spPr bwMode="auto">
            <a:xfrm>
              <a:off x="2736" y="1344"/>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7">
              <a:extLst>
                <a:ext uri="{FF2B5EF4-FFF2-40B4-BE49-F238E27FC236}">
                  <a16:creationId xmlns:a16="http://schemas.microsoft.com/office/drawing/2014/main" id="{D3D64EB5-AD1A-4E5C-AE38-E24876E9C3ED}"/>
                </a:ext>
              </a:extLst>
            </p:cNvPr>
            <p:cNvSpPr>
              <a:spLocks noChangeShapeType="1"/>
            </p:cNvSpPr>
            <p:nvPr/>
          </p:nvSpPr>
          <p:spPr bwMode="auto">
            <a:xfrm>
              <a:off x="2928" y="1344"/>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23">
              <a:extLst>
                <a:ext uri="{FF2B5EF4-FFF2-40B4-BE49-F238E27FC236}">
                  <a16:creationId xmlns:a16="http://schemas.microsoft.com/office/drawing/2014/main" id="{BA722E29-B0F3-458A-BB68-9949B4013748}"/>
                </a:ext>
              </a:extLst>
            </p:cNvPr>
            <p:cNvSpPr>
              <a:spLocks noChangeShapeType="1"/>
            </p:cNvSpPr>
            <p:nvPr/>
          </p:nvSpPr>
          <p:spPr bwMode="auto">
            <a:xfrm flipH="1">
              <a:off x="1344" y="1632"/>
              <a:ext cx="1224"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24">
              <a:extLst>
                <a:ext uri="{FF2B5EF4-FFF2-40B4-BE49-F238E27FC236}">
                  <a16:creationId xmlns:a16="http://schemas.microsoft.com/office/drawing/2014/main" id="{A1333D71-CBDE-4220-B59E-BB2243BDCD39}"/>
                </a:ext>
              </a:extLst>
            </p:cNvPr>
            <p:cNvSpPr>
              <a:spLocks noChangeShapeType="1"/>
            </p:cNvSpPr>
            <p:nvPr/>
          </p:nvSpPr>
          <p:spPr bwMode="auto">
            <a:xfrm flipH="1">
              <a:off x="2544" y="1632"/>
              <a:ext cx="24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25">
              <a:extLst>
                <a:ext uri="{FF2B5EF4-FFF2-40B4-BE49-F238E27FC236}">
                  <a16:creationId xmlns:a16="http://schemas.microsoft.com/office/drawing/2014/main" id="{72B047F9-17CC-4875-8CA5-BA7D13F45269}"/>
                </a:ext>
              </a:extLst>
            </p:cNvPr>
            <p:cNvSpPr>
              <a:spLocks noChangeShapeType="1"/>
            </p:cNvSpPr>
            <p:nvPr/>
          </p:nvSpPr>
          <p:spPr bwMode="auto">
            <a:xfrm>
              <a:off x="3072" y="1632"/>
              <a:ext cx="672"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Rectangle 62">
              <a:extLst>
                <a:ext uri="{FF2B5EF4-FFF2-40B4-BE49-F238E27FC236}">
                  <a16:creationId xmlns:a16="http://schemas.microsoft.com/office/drawing/2014/main" id="{07E02C81-CA6F-4A4B-945E-99018E4FE7BB}"/>
                </a:ext>
              </a:extLst>
            </p:cNvPr>
            <p:cNvSpPr>
              <a:spLocks noChangeArrowheads="1"/>
            </p:cNvSpPr>
            <p:nvPr/>
          </p:nvSpPr>
          <p:spPr bwMode="auto">
            <a:xfrm>
              <a:off x="3884"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88</a:t>
              </a:r>
            </a:p>
          </p:txBody>
        </p:sp>
        <p:sp>
          <p:nvSpPr>
            <p:cNvPr id="33805" name="Rectangle 38">
              <a:extLst>
                <a:ext uri="{FF2B5EF4-FFF2-40B4-BE49-F238E27FC236}">
                  <a16:creationId xmlns:a16="http://schemas.microsoft.com/office/drawing/2014/main" id="{4CACFC84-7044-41F9-9DC3-998D43DBC50C}"/>
                </a:ext>
              </a:extLst>
            </p:cNvPr>
            <p:cNvSpPr>
              <a:spLocks noChangeArrowheads="1"/>
            </p:cNvSpPr>
            <p:nvPr/>
          </p:nvSpPr>
          <p:spPr bwMode="auto">
            <a:xfrm>
              <a:off x="4128"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71</a:t>
              </a:r>
            </a:p>
          </p:txBody>
        </p:sp>
        <p:sp>
          <p:nvSpPr>
            <p:cNvPr id="33806" name="Rectangle 37">
              <a:extLst>
                <a:ext uri="{FF2B5EF4-FFF2-40B4-BE49-F238E27FC236}">
                  <a16:creationId xmlns:a16="http://schemas.microsoft.com/office/drawing/2014/main" id="{DB8C5868-47C3-4EBE-B589-4BEB82738CEF}"/>
                </a:ext>
              </a:extLst>
            </p:cNvPr>
            <p:cNvSpPr>
              <a:spLocks noChangeArrowheads="1"/>
            </p:cNvSpPr>
            <p:nvPr/>
          </p:nvSpPr>
          <p:spPr bwMode="auto">
            <a:xfrm>
              <a:off x="3640"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60</a:t>
              </a:r>
            </a:p>
          </p:txBody>
        </p:sp>
        <p:sp>
          <p:nvSpPr>
            <p:cNvPr id="33807" name="Rectangle 36">
              <a:extLst>
                <a:ext uri="{FF2B5EF4-FFF2-40B4-BE49-F238E27FC236}">
                  <a16:creationId xmlns:a16="http://schemas.microsoft.com/office/drawing/2014/main" id="{F261E179-9768-4067-B3F2-17EA3B3698A0}"/>
                </a:ext>
              </a:extLst>
            </p:cNvPr>
            <p:cNvSpPr>
              <a:spLocks noChangeArrowheads="1"/>
            </p:cNvSpPr>
            <p:nvPr/>
          </p:nvSpPr>
          <p:spPr bwMode="auto">
            <a:xfrm>
              <a:off x="3396"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58</a:t>
              </a:r>
            </a:p>
          </p:txBody>
        </p:sp>
        <p:sp>
          <p:nvSpPr>
            <p:cNvPr id="33808" name="Rectangle 35">
              <a:extLst>
                <a:ext uri="{FF2B5EF4-FFF2-40B4-BE49-F238E27FC236}">
                  <a16:creationId xmlns:a16="http://schemas.microsoft.com/office/drawing/2014/main" id="{33AF2256-012B-4A00-8AC0-7B6CAF844E84}"/>
                </a:ext>
              </a:extLst>
            </p:cNvPr>
            <p:cNvSpPr>
              <a:spLocks noChangeArrowheads="1"/>
            </p:cNvSpPr>
            <p:nvPr/>
          </p:nvSpPr>
          <p:spPr bwMode="auto">
            <a:xfrm>
              <a:off x="3152"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36</a:t>
              </a:r>
            </a:p>
          </p:txBody>
        </p:sp>
        <p:sp>
          <p:nvSpPr>
            <p:cNvPr id="33809" name="Rectangle 34">
              <a:extLst>
                <a:ext uri="{FF2B5EF4-FFF2-40B4-BE49-F238E27FC236}">
                  <a16:creationId xmlns:a16="http://schemas.microsoft.com/office/drawing/2014/main" id="{68DC131F-A36C-401E-A798-05FB31ECA60E}"/>
                </a:ext>
              </a:extLst>
            </p:cNvPr>
            <p:cNvSpPr>
              <a:spLocks noChangeArrowheads="1"/>
            </p:cNvSpPr>
            <p:nvPr/>
          </p:nvSpPr>
          <p:spPr bwMode="auto">
            <a:xfrm>
              <a:off x="2908"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45</a:t>
              </a:r>
            </a:p>
          </p:txBody>
        </p:sp>
        <p:sp>
          <p:nvSpPr>
            <p:cNvPr id="33810" name="Rectangle 33">
              <a:extLst>
                <a:ext uri="{FF2B5EF4-FFF2-40B4-BE49-F238E27FC236}">
                  <a16:creationId xmlns:a16="http://schemas.microsoft.com/office/drawing/2014/main" id="{A91D9D2F-9089-43E7-BEE1-F1DFC16FF319}"/>
                </a:ext>
              </a:extLst>
            </p:cNvPr>
            <p:cNvSpPr>
              <a:spLocks noChangeArrowheads="1"/>
            </p:cNvSpPr>
            <p:nvPr/>
          </p:nvSpPr>
          <p:spPr bwMode="auto">
            <a:xfrm>
              <a:off x="2664"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32</a:t>
              </a:r>
            </a:p>
          </p:txBody>
        </p:sp>
        <p:sp>
          <p:nvSpPr>
            <p:cNvPr id="33811" name="Rectangle 32">
              <a:extLst>
                <a:ext uri="{FF2B5EF4-FFF2-40B4-BE49-F238E27FC236}">
                  <a16:creationId xmlns:a16="http://schemas.microsoft.com/office/drawing/2014/main" id="{B7CA8810-5650-4AE6-BD1C-3850617C3DF5}"/>
                </a:ext>
              </a:extLst>
            </p:cNvPr>
            <p:cNvSpPr>
              <a:spLocks noChangeArrowheads="1"/>
            </p:cNvSpPr>
            <p:nvPr/>
          </p:nvSpPr>
          <p:spPr bwMode="auto">
            <a:xfrm>
              <a:off x="2400" y="2256"/>
              <a:ext cx="2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28</a:t>
              </a:r>
            </a:p>
          </p:txBody>
        </p:sp>
        <p:sp>
          <p:nvSpPr>
            <p:cNvPr id="33812" name="Rectangle 31">
              <a:extLst>
                <a:ext uri="{FF2B5EF4-FFF2-40B4-BE49-F238E27FC236}">
                  <a16:creationId xmlns:a16="http://schemas.microsoft.com/office/drawing/2014/main" id="{877FBA7A-EA34-4611-9AEC-ACDAD70A996F}"/>
                </a:ext>
              </a:extLst>
            </p:cNvPr>
            <p:cNvSpPr>
              <a:spLocks noChangeArrowheads="1"/>
            </p:cNvSpPr>
            <p:nvPr/>
          </p:nvSpPr>
          <p:spPr bwMode="auto">
            <a:xfrm>
              <a:off x="2176" y="2256"/>
              <a:ext cx="2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8</a:t>
              </a:r>
            </a:p>
          </p:txBody>
        </p:sp>
        <p:sp>
          <p:nvSpPr>
            <p:cNvPr id="33813" name="Rectangle 30">
              <a:extLst>
                <a:ext uri="{FF2B5EF4-FFF2-40B4-BE49-F238E27FC236}">
                  <a16:creationId xmlns:a16="http://schemas.microsoft.com/office/drawing/2014/main" id="{9513F5F6-E0B5-4BA3-996D-698A3B61294C}"/>
                </a:ext>
              </a:extLst>
            </p:cNvPr>
            <p:cNvSpPr>
              <a:spLocks noChangeArrowheads="1"/>
            </p:cNvSpPr>
            <p:nvPr/>
          </p:nvSpPr>
          <p:spPr bwMode="auto">
            <a:xfrm>
              <a:off x="1932"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25</a:t>
              </a:r>
            </a:p>
          </p:txBody>
        </p:sp>
        <p:sp>
          <p:nvSpPr>
            <p:cNvPr id="33814" name="Rectangle 29">
              <a:extLst>
                <a:ext uri="{FF2B5EF4-FFF2-40B4-BE49-F238E27FC236}">
                  <a16:creationId xmlns:a16="http://schemas.microsoft.com/office/drawing/2014/main" id="{7F71E89B-2E85-40CF-8E51-A1F80DD600C5}"/>
                </a:ext>
              </a:extLst>
            </p:cNvPr>
            <p:cNvSpPr>
              <a:spLocks noChangeArrowheads="1"/>
            </p:cNvSpPr>
            <p:nvPr/>
          </p:nvSpPr>
          <p:spPr bwMode="auto">
            <a:xfrm>
              <a:off x="1688"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12</a:t>
              </a:r>
            </a:p>
          </p:txBody>
        </p:sp>
        <p:sp>
          <p:nvSpPr>
            <p:cNvPr id="33815" name="Rectangle 28">
              <a:extLst>
                <a:ext uri="{FF2B5EF4-FFF2-40B4-BE49-F238E27FC236}">
                  <a16:creationId xmlns:a16="http://schemas.microsoft.com/office/drawing/2014/main" id="{1DF97118-DBE6-44A4-AB8C-49ECE9E48215}"/>
                </a:ext>
              </a:extLst>
            </p:cNvPr>
            <p:cNvSpPr>
              <a:spLocks noChangeArrowheads="1"/>
            </p:cNvSpPr>
            <p:nvPr/>
          </p:nvSpPr>
          <p:spPr bwMode="auto">
            <a:xfrm>
              <a:off x="1444"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14</a:t>
              </a:r>
            </a:p>
          </p:txBody>
        </p:sp>
        <p:sp>
          <p:nvSpPr>
            <p:cNvPr id="33816" name="Rectangle 27">
              <a:extLst>
                <a:ext uri="{FF2B5EF4-FFF2-40B4-BE49-F238E27FC236}">
                  <a16:creationId xmlns:a16="http://schemas.microsoft.com/office/drawing/2014/main" id="{12D1EA1A-F5D4-4C8C-BFC2-8386F8DAC9A4}"/>
                </a:ext>
              </a:extLst>
            </p:cNvPr>
            <p:cNvSpPr>
              <a:spLocks noChangeArrowheads="1"/>
            </p:cNvSpPr>
            <p:nvPr/>
          </p:nvSpPr>
          <p:spPr bwMode="auto">
            <a:xfrm>
              <a:off x="1200" y="2256"/>
              <a:ext cx="24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571500" indent="-455613"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1413"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484313"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18</a:t>
              </a:r>
            </a:p>
          </p:txBody>
        </p:sp>
        <p:sp>
          <p:nvSpPr>
            <p:cNvPr id="33817" name="Line 39">
              <a:extLst>
                <a:ext uri="{FF2B5EF4-FFF2-40B4-BE49-F238E27FC236}">
                  <a16:creationId xmlns:a16="http://schemas.microsoft.com/office/drawing/2014/main" id="{604EB8BD-C4D0-427B-9A35-CB856E43BC80}"/>
                </a:ext>
              </a:extLst>
            </p:cNvPr>
            <p:cNvSpPr>
              <a:spLocks noChangeShapeType="1"/>
            </p:cNvSpPr>
            <p:nvPr/>
          </p:nvSpPr>
          <p:spPr bwMode="auto">
            <a:xfrm>
              <a:off x="1200" y="2256"/>
              <a:ext cx="31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8" name="Line 40">
              <a:extLst>
                <a:ext uri="{FF2B5EF4-FFF2-40B4-BE49-F238E27FC236}">
                  <a16:creationId xmlns:a16="http://schemas.microsoft.com/office/drawing/2014/main" id="{2B76CA44-5B58-47A7-8632-2E95D352D3BB}"/>
                </a:ext>
              </a:extLst>
            </p:cNvPr>
            <p:cNvSpPr>
              <a:spLocks noChangeShapeType="1"/>
            </p:cNvSpPr>
            <p:nvPr/>
          </p:nvSpPr>
          <p:spPr bwMode="auto">
            <a:xfrm>
              <a:off x="1200" y="2467"/>
              <a:ext cx="31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9" name="Line 41">
              <a:extLst>
                <a:ext uri="{FF2B5EF4-FFF2-40B4-BE49-F238E27FC236}">
                  <a16:creationId xmlns:a16="http://schemas.microsoft.com/office/drawing/2014/main" id="{C61859AA-7E4F-4C0E-B13F-11F3C7B7AAF5}"/>
                </a:ext>
              </a:extLst>
            </p:cNvPr>
            <p:cNvSpPr>
              <a:spLocks noChangeShapeType="1"/>
            </p:cNvSpPr>
            <p:nvPr/>
          </p:nvSpPr>
          <p:spPr bwMode="auto">
            <a:xfrm>
              <a:off x="1200" y="2256"/>
              <a:ext cx="0" cy="211"/>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0" name="Line 42">
              <a:extLst>
                <a:ext uri="{FF2B5EF4-FFF2-40B4-BE49-F238E27FC236}">
                  <a16:creationId xmlns:a16="http://schemas.microsoft.com/office/drawing/2014/main" id="{440A073C-0706-4F1D-A514-D80C8C5CCBA5}"/>
                </a:ext>
              </a:extLst>
            </p:cNvPr>
            <p:cNvSpPr>
              <a:spLocks noChangeShapeType="1"/>
            </p:cNvSpPr>
            <p:nvPr/>
          </p:nvSpPr>
          <p:spPr bwMode="auto">
            <a:xfrm>
              <a:off x="1444"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1" name="Line 43">
              <a:extLst>
                <a:ext uri="{FF2B5EF4-FFF2-40B4-BE49-F238E27FC236}">
                  <a16:creationId xmlns:a16="http://schemas.microsoft.com/office/drawing/2014/main" id="{C1DF00DE-ADBE-4AB0-9A99-9C035D3F0E7F}"/>
                </a:ext>
              </a:extLst>
            </p:cNvPr>
            <p:cNvSpPr>
              <a:spLocks noChangeShapeType="1"/>
            </p:cNvSpPr>
            <p:nvPr/>
          </p:nvSpPr>
          <p:spPr bwMode="auto">
            <a:xfrm>
              <a:off x="1688"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2" name="Line 44">
              <a:extLst>
                <a:ext uri="{FF2B5EF4-FFF2-40B4-BE49-F238E27FC236}">
                  <a16:creationId xmlns:a16="http://schemas.microsoft.com/office/drawing/2014/main" id="{EEAC6D20-D26D-43A6-B57C-F064CDAB8448}"/>
                </a:ext>
              </a:extLst>
            </p:cNvPr>
            <p:cNvSpPr>
              <a:spLocks noChangeShapeType="1"/>
            </p:cNvSpPr>
            <p:nvPr/>
          </p:nvSpPr>
          <p:spPr bwMode="auto">
            <a:xfrm>
              <a:off x="1932"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3" name="Line 45">
              <a:extLst>
                <a:ext uri="{FF2B5EF4-FFF2-40B4-BE49-F238E27FC236}">
                  <a16:creationId xmlns:a16="http://schemas.microsoft.com/office/drawing/2014/main" id="{E15E9640-15F9-456C-942A-C7438FF2A956}"/>
                </a:ext>
              </a:extLst>
            </p:cNvPr>
            <p:cNvSpPr>
              <a:spLocks noChangeShapeType="1"/>
            </p:cNvSpPr>
            <p:nvPr/>
          </p:nvSpPr>
          <p:spPr bwMode="auto">
            <a:xfrm>
              <a:off x="2176"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4" name="Line 46">
              <a:extLst>
                <a:ext uri="{FF2B5EF4-FFF2-40B4-BE49-F238E27FC236}">
                  <a16:creationId xmlns:a16="http://schemas.microsoft.com/office/drawing/2014/main" id="{CF0E2D08-56C3-4561-93C1-D9BB41C4CB11}"/>
                </a:ext>
              </a:extLst>
            </p:cNvPr>
            <p:cNvSpPr>
              <a:spLocks noChangeShapeType="1"/>
            </p:cNvSpPr>
            <p:nvPr/>
          </p:nvSpPr>
          <p:spPr bwMode="auto">
            <a:xfrm>
              <a:off x="2400"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5" name="Line 47">
              <a:extLst>
                <a:ext uri="{FF2B5EF4-FFF2-40B4-BE49-F238E27FC236}">
                  <a16:creationId xmlns:a16="http://schemas.microsoft.com/office/drawing/2014/main" id="{BE921AD8-86B3-4B94-9982-27D56EE98624}"/>
                </a:ext>
              </a:extLst>
            </p:cNvPr>
            <p:cNvSpPr>
              <a:spLocks noChangeShapeType="1"/>
            </p:cNvSpPr>
            <p:nvPr/>
          </p:nvSpPr>
          <p:spPr bwMode="auto">
            <a:xfrm>
              <a:off x="2664"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6" name="Line 48">
              <a:extLst>
                <a:ext uri="{FF2B5EF4-FFF2-40B4-BE49-F238E27FC236}">
                  <a16:creationId xmlns:a16="http://schemas.microsoft.com/office/drawing/2014/main" id="{4D56E618-9F7A-4928-9894-790801CCC1E6}"/>
                </a:ext>
              </a:extLst>
            </p:cNvPr>
            <p:cNvSpPr>
              <a:spLocks noChangeShapeType="1"/>
            </p:cNvSpPr>
            <p:nvPr/>
          </p:nvSpPr>
          <p:spPr bwMode="auto">
            <a:xfrm>
              <a:off x="2908"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7" name="Line 49">
              <a:extLst>
                <a:ext uri="{FF2B5EF4-FFF2-40B4-BE49-F238E27FC236}">
                  <a16:creationId xmlns:a16="http://schemas.microsoft.com/office/drawing/2014/main" id="{D56C14E7-8A4B-43D7-BC86-9847B84B8B15}"/>
                </a:ext>
              </a:extLst>
            </p:cNvPr>
            <p:cNvSpPr>
              <a:spLocks noChangeShapeType="1"/>
            </p:cNvSpPr>
            <p:nvPr/>
          </p:nvSpPr>
          <p:spPr bwMode="auto">
            <a:xfrm>
              <a:off x="3152"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8" name="Line 50">
              <a:extLst>
                <a:ext uri="{FF2B5EF4-FFF2-40B4-BE49-F238E27FC236}">
                  <a16:creationId xmlns:a16="http://schemas.microsoft.com/office/drawing/2014/main" id="{7908700F-2070-4E79-B7D1-83FFCF7DF18D}"/>
                </a:ext>
              </a:extLst>
            </p:cNvPr>
            <p:cNvSpPr>
              <a:spLocks noChangeShapeType="1"/>
            </p:cNvSpPr>
            <p:nvPr/>
          </p:nvSpPr>
          <p:spPr bwMode="auto">
            <a:xfrm>
              <a:off x="3396"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29" name="Line 51">
              <a:extLst>
                <a:ext uri="{FF2B5EF4-FFF2-40B4-BE49-F238E27FC236}">
                  <a16:creationId xmlns:a16="http://schemas.microsoft.com/office/drawing/2014/main" id="{C0F6786C-7B6D-4C1E-8A65-E5E7E982A61A}"/>
                </a:ext>
              </a:extLst>
            </p:cNvPr>
            <p:cNvSpPr>
              <a:spLocks noChangeShapeType="1"/>
            </p:cNvSpPr>
            <p:nvPr/>
          </p:nvSpPr>
          <p:spPr bwMode="auto">
            <a:xfrm>
              <a:off x="3640"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0" name="Line 52">
              <a:extLst>
                <a:ext uri="{FF2B5EF4-FFF2-40B4-BE49-F238E27FC236}">
                  <a16:creationId xmlns:a16="http://schemas.microsoft.com/office/drawing/2014/main" id="{86DB1BB6-0D61-4B04-8598-6BA1011C9BF5}"/>
                </a:ext>
              </a:extLst>
            </p:cNvPr>
            <p:cNvSpPr>
              <a:spLocks noChangeShapeType="1"/>
            </p:cNvSpPr>
            <p:nvPr/>
          </p:nvSpPr>
          <p:spPr bwMode="auto">
            <a:xfrm>
              <a:off x="3884"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1" name="Line 53">
              <a:extLst>
                <a:ext uri="{FF2B5EF4-FFF2-40B4-BE49-F238E27FC236}">
                  <a16:creationId xmlns:a16="http://schemas.microsoft.com/office/drawing/2014/main" id="{75E7EF97-E308-4634-9970-BE4401527F15}"/>
                </a:ext>
              </a:extLst>
            </p:cNvPr>
            <p:cNvSpPr>
              <a:spLocks noChangeShapeType="1"/>
            </p:cNvSpPr>
            <p:nvPr/>
          </p:nvSpPr>
          <p:spPr bwMode="auto">
            <a:xfrm>
              <a:off x="4372" y="2256"/>
              <a:ext cx="0" cy="211"/>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2" name="Line 63">
              <a:extLst>
                <a:ext uri="{FF2B5EF4-FFF2-40B4-BE49-F238E27FC236}">
                  <a16:creationId xmlns:a16="http://schemas.microsoft.com/office/drawing/2014/main" id="{90F6BF69-5621-4C30-BCA0-932BA09B1938}"/>
                </a:ext>
              </a:extLst>
            </p:cNvPr>
            <p:cNvSpPr>
              <a:spLocks noChangeShapeType="1"/>
            </p:cNvSpPr>
            <p:nvPr/>
          </p:nvSpPr>
          <p:spPr bwMode="auto">
            <a:xfrm>
              <a:off x="4128" y="2256"/>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3" name="Text Box 67">
              <a:extLst>
                <a:ext uri="{FF2B5EF4-FFF2-40B4-BE49-F238E27FC236}">
                  <a16:creationId xmlns:a16="http://schemas.microsoft.com/office/drawing/2014/main" id="{DD3054EB-EE51-472F-96B7-887EF5AE8AA0}"/>
                </a:ext>
              </a:extLst>
            </p:cNvPr>
            <p:cNvSpPr txBox="1">
              <a:spLocks noChangeArrowheads="1"/>
            </p:cNvSpPr>
            <p:nvPr/>
          </p:nvSpPr>
          <p:spPr bwMode="auto">
            <a:xfrm>
              <a:off x="1776" y="129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索引表</a:t>
              </a:r>
            </a:p>
          </p:txBody>
        </p:sp>
        <p:sp>
          <p:nvSpPr>
            <p:cNvPr id="33834" name="Text Box 68">
              <a:extLst>
                <a:ext uri="{FF2B5EF4-FFF2-40B4-BE49-F238E27FC236}">
                  <a16:creationId xmlns:a16="http://schemas.microsoft.com/office/drawing/2014/main" id="{0E2CA022-B452-4DAF-90D3-F10C69A789A0}"/>
                </a:ext>
              </a:extLst>
            </p:cNvPr>
            <p:cNvSpPr txBox="1">
              <a:spLocks noChangeArrowheads="1"/>
            </p:cNvSpPr>
            <p:nvPr/>
          </p:nvSpPr>
          <p:spPr bwMode="auto">
            <a:xfrm>
              <a:off x="3312" y="1296"/>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各块内的最大关键字</a:t>
              </a:r>
            </a:p>
          </p:txBody>
        </p:sp>
        <p:sp>
          <p:nvSpPr>
            <p:cNvPr id="33835" name="Text Box 69">
              <a:extLst>
                <a:ext uri="{FF2B5EF4-FFF2-40B4-BE49-F238E27FC236}">
                  <a16:creationId xmlns:a16="http://schemas.microsoft.com/office/drawing/2014/main" id="{D172E555-2322-486B-B586-C8167AB7A6DA}"/>
                </a:ext>
              </a:extLst>
            </p:cNvPr>
            <p:cNvSpPr txBox="1">
              <a:spLocks noChangeArrowheads="1"/>
            </p:cNvSpPr>
            <p:nvPr/>
          </p:nvSpPr>
          <p:spPr bwMode="auto">
            <a:xfrm>
              <a:off x="3312" y="153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各块的起始地址</a:t>
              </a:r>
            </a:p>
          </p:txBody>
        </p:sp>
        <p:sp>
          <p:nvSpPr>
            <p:cNvPr id="33836" name="Line 70">
              <a:extLst>
                <a:ext uri="{FF2B5EF4-FFF2-40B4-BE49-F238E27FC236}">
                  <a16:creationId xmlns:a16="http://schemas.microsoft.com/office/drawing/2014/main" id="{88A75027-6B6A-4A63-9A9E-E3E3DEDAC0FB}"/>
                </a:ext>
              </a:extLst>
            </p:cNvPr>
            <p:cNvSpPr>
              <a:spLocks noChangeShapeType="1"/>
            </p:cNvSpPr>
            <p:nvPr/>
          </p:nvSpPr>
          <p:spPr bwMode="auto">
            <a:xfrm flipH="1">
              <a:off x="3168" y="144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7" name="Line 71">
              <a:extLst>
                <a:ext uri="{FF2B5EF4-FFF2-40B4-BE49-F238E27FC236}">
                  <a16:creationId xmlns:a16="http://schemas.microsoft.com/office/drawing/2014/main" id="{E6F30D51-74DF-43F5-B4C5-9B8217EC4073}"/>
                </a:ext>
              </a:extLst>
            </p:cNvPr>
            <p:cNvSpPr>
              <a:spLocks noChangeShapeType="1"/>
            </p:cNvSpPr>
            <p:nvPr/>
          </p:nvSpPr>
          <p:spPr bwMode="auto">
            <a:xfrm flipH="1">
              <a:off x="3168" y="1632"/>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38" name="Text Box 72">
              <a:extLst>
                <a:ext uri="{FF2B5EF4-FFF2-40B4-BE49-F238E27FC236}">
                  <a16:creationId xmlns:a16="http://schemas.microsoft.com/office/drawing/2014/main" id="{2547A736-1ABD-4575-BD05-322D98A850E3}"/>
                </a:ext>
              </a:extLst>
            </p:cNvPr>
            <p:cNvSpPr txBox="1">
              <a:spLocks noChangeArrowheads="1"/>
            </p:cNvSpPr>
            <p:nvPr/>
          </p:nvSpPr>
          <p:spPr bwMode="auto">
            <a:xfrm>
              <a:off x="720" y="220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列表</a:t>
              </a:r>
            </a:p>
          </p:txBody>
        </p:sp>
        <p:sp>
          <p:nvSpPr>
            <p:cNvPr id="33839" name="Text Box 73">
              <a:extLst>
                <a:ext uri="{FF2B5EF4-FFF2-40B4-BE49-F238E27FC236}">
                  <a16:creationId xmlns:a16="http://schemas.microsoft.com/office/drawing/2014/main" id="{31736A40-6101-4304-BBCB-4EF2735E0332}"/>
                </a:ext>
              </a:extLst>
            </p:cNvPr>
            <p:cNvSpPr txBox="1">
              <a:spLocks noChangeArrowheads="1"/>
            </p:cNvSpPr>
            <p:nvPr/>
          </p:nvSpPr>
          <p:spPr bwMode="auto">
            <a:xfrm>
              <a:off x="1152" y="2448"/>
              <a:ext cx="36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  0    1    2    3    4    5    6     7    8    9   10  11  12</a:t>
              </a:r>
            </a:p>
          </p:txBody>
        </p:sp>
      </p:grpSp>
      <p:sp>
        <p:nvSpPr>
          <p:cNvPr id="33796" name="Text Box 75">
            <a:extLst>
              <a:ext uri="{FF2B5EF4-FFF2-40B4-BE49-F238E27FC236}">
                <a16:creationId xmlns:a16="http://schemas.microsoft.com/office/drawing/2014/main" id="{180D4494-2FDE-4216-BB1C-23D3108CA64A}"/>
              </a:ext>
            </a:extLst>
          </p:cNvPr>
          <p:cNvSpPr txBox="1">
            <a:spLocks noChangeArrowheads="1"/>
          </p:cNvSpPr>
          <p:nvPr/>
        </p:nvSpPr>
        <p:spPr bwMode="auto">
          <a:xfrm>
            <a:off x="2133600" y="45720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此表包括三个块，第一个块的起始地址为</a:t>
            </a:r>
            <a:r>
              <a:rPr lang="en-US" altLang="zh-CN" sz="2800" b="1"/>
              <a:t>0</a:t>
            </a:r>
            <a:r>
              <a:rPr lang="zh-CN" altLang="en-US" sz="2800" b="1"/>
              <a:t>，块内最大关键字为</a:t>
            </a:r>
            <a:r>
              <a:rPr lang="en-US" altLang="zh-CN" sz="2800" b="1"/>
              <a:t>25;</a:t>
            </a:r>
            <a:r>
              <a:rPr lang="zh-CN" altLang="en-US" sz="2800" b="1"/>
              <a:t>第二个块的起始地址为</a:t>
            </a:r>
            <a:r>
              <a:rPr lang="en-US" altLang="zh-CN" sz="2800" b="1"/>
              <a:t>5</a:t>
            </a:r>
            <a:r>
              <a:rPr lang="zh-CN" altLang="en-US" sz="2800" b="1"/>
              <a:t>，块内最大关键字为</a:t>
            </a:r>
            <a:r>
              <a:rPr lang="en-US" altLang="zh-CN" sz="2800" b="1"/>
              <a:t>58;</a:t>
            </a:r>
            <a:r>
              <a:rPr lang="zh-CN" altLang="en-US" sz="2800" b="1"/>
              <a:t>第三个块的起始地址为</a:t>
            </a:r>
            <a:r>
              <a:rPr lang="en-US" altLang="zh-CN" sz="2800" b="1"/>
              <a:t>10</a:t>
            </a:r>
            <a:r>
              <a:rPr lang="zh-CN" altLang="en-US" sz="2800" b="1"/>
              <a:t>，块内最大关键字为</a:t>
            </a:r>
            <a:r>
              <a:rPr lang="en-US" altLang="zh-CN" sz="2800" b="1"/>
              <a:t>88</a:t>
            </a:r>
            <a:r>
              <a:rPr lang="zh-CN" altLang="en-US" sz="2800" b="1"/>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E81DC2D3-7649-4363-BA69-9C94F73E7C3C}"/>
              </a:ext>
            </a:extLst>
          </p:cNvPr>
          <p:cNvSpPr txBox="1">
            <a:spLocks noChangeArrowheads="1"/>
          </p:cNvSpPr>
          <p:nvPr/>
        </p:nvSpPr>
        <p:spPr bwMode="auto">
          <a:xfrm>
            <a:off x="2362200" y="9906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b="1"/>
              <a:t>第八章  查  找</a:t>
            </a:r>
          </a:p>
        </p:txBody>
      </p:sp>
      <p:sp>
        <p:nvSpPr>
          <p:cNvPr id="16387" name="Text Box 3">
            <a:extLst>
              <a:ext uri="{FF2B5EF4-FFF2-40B4-BE49-F238E27FC236}">
                <a16:creationId xmlns:a16="http://schemas.microsoft.com/office/drawing/2014/main" id="{5A52F9FF-D3DA-4BEB-B8DB-8A5269E20DB0}"/>
              </a:ext>
            </a:extLst>
          </p:cNvPr>
          <p:cNvSpPr txBox="1">
            <a:spLocks noChangeArrowheads="1"/>
          </p:cNvSpPr>
          <p:nvPr/>
        </p:nvSpPr>
        <p:spPr bwMode="auto">
          <a:xfrm>
            <a:off x="2133600" y="1752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8.1 </a:t>
            </a:r>
            <a:r>
              <a:rPr lang="zh-CN" altLang="en-US" sz="2800" b="1"/>
              <a:t>查找的基本概念</a:t>
            </a:r>
          </a:p>
        </p:txBody>
      </p:sp>
      <p:sp>
        <p:nvSpPr>
          <p:cNvPr id="16388" name="Text Box 4">
            <a:extLst>
              <a:ext uri="{FF2B5EF4-FFF2-40B4-BE49-F238E27FC236}">
                <a16:creationId xmlns:a16="http://schemas.microsoft.com/office/drawing/2014/main" id="{3167039C-82D2-4317-98A6-61B47452F5E2}"/>
              </a:ext>
            </a:extLst>
          </p:cNvPr>
          <p:cNvSpPr txBox="1">
            <a:spLocks noChangeArrowheads="1"/>
          </p:cNvSpPr>
          <p:nvPr/>
        </p:nvSpPr>
        <p:spPr bwMode="auto">
          <a:xfrm>
            <a:off x="2209800" y="22860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rPr>
              <a:t>列表</a:t>
            </a:r>
            <a:r>
              <a:rPr lang="zh-CN" altLang="en-US" sz="2800" b="1"/>
              <a:t>：</a:t>
            </a:r>
            <a:r>
              <a:rPr lang="zh-CN" altLang="en-US" sz="2800" b="1">
                <a:latin typeface="宋体" panose="02010600030101010101" pitchFamily="2" charset="-122"/>
              </a:rPr>
              <a:t>由同一类型的数据元素（或记录）构成的集合，可利用任意数据结构实现。</a:t>
            </a:r>
            <a:r>
              <a:rPr lang="zh-CN" altLang="en-US" sz="2800" b="1"/>
              <a:t> </a:t>
            </a:r>
          </a:p>
        </p:txBody>
      </p:sp>
      <p:sp>
        <p:nvSpPr>
          <p:cNvPr id="16389" name="Text Box 5">
            <a:extLst>
              <a:ext uri="{FF2B5EF4-FFF2-40B4-BE49-F238E27FC236}">
                <a16:creationId xmlns:a16="http://schemas.microsoft.com/office/drawing/2014/main" id="{89450924-E8D6-4068-9C99-AEEE6FAA92CF}"/>
              </a:ext>
            </a:extLst>
          </p:cNvPr>
          <p:cNvSpPr txBox="1">
            <a:spLocks noChangeArrowheads="1"/>
          </p:cNvSpPr>
          <p:nvPr/>
        </p:nvSpPr>
        <p:spPr bwMode="auto">
          <a:xfrm>
            <a:off x="2133600" y="3352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rPr>
              <a:t>关键字</a:t>
            </a:r>
            <a:r>
              <a:rPr lang="zh-CN" altLang="en-US" sz="2800" b="1"/>
              <a:t>：</a:t>
            </a:r>
            <a:r>
              <a:rPr lang="zh-CN" altLang="en-US" sz="2800" b="1">
                <a:latin typeface="宋体" panose="02010600030101010101" pitchFamily="2" charset="-122"/>
              </a:rPr>
              <a:t>数据元素的某个数据项的值，用它可以标识列表中的一个或一组数据元素。</a:t>
            </a:r>
            <a:endParaRPr lang="zh-CN" altLang="en-US" sz="2800" b="1"/>
          </a:p>
        </p:txBody>
      </p:sp>
      <p:sp>
        <p:nvSpPr>
          <p:cNvPr id="16390" name="Text Box 6">
            <a:extLst>
              <a:ext uri="{FF2B5EF4-FFF2-40B4-BE49-F238E27FC236}">
                <a16:creationId xmlns:a16="http://schemas.microsoft.com/office/drawing/2014/main" id="{BC39D731-2BFB-4EA6-A28A-A148AF91D7B5}"/>
              </a:ext>
            </a:extLst>
          </p:cNvPr>
          <p:cNvSpPr txBox="1">
            <a:spLocks noChangeArrowheads="1"/>
          </p:cNvSpPr>
          <p:nvPr/>
        </p:nvSpPr>
        <p:spPr bwMode="auto">
          <a:xfrm>
            <a:off x="2133600" y="43434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latin typeface="宋体" panose="02010600030101010101" pitchFamily="2" charset="-122"/>
              </a:rPr>
              <a:t>主关键字</a:t>
            </a:r>
            <a:r>
              <a:rPr lang="zh-CN" altLang="en-US" sz="2800" b="1">
                <a:latin typeface="宋体" panose="02010600030101010101" pitchFamily="2" charset="-122"/>
              </a:rPr>
              <a:t>：如果一个关键字可以</a:t>
            </a:r>
            <a:r>
              <a:rPr lang="zh-CN" altLang="en-US" sz="2800" b="1">
                <a:solidFill>
                  <a:srgbClr val="20AC37"/>
                </a:solidFill>
                <a:latin typeface="宋体" panose="02010600030101010101" pitchFamily="2" charset="-122"/>
              </a:rPr>
              <a:t>唯一标识</a:t>
            </a:r>
            <a:r>
              <a:rPr lang="zh-CN" altLang="en-US" sz="2800" b="1">
                <a:latin typeface="宋体" panose="02010600030101010101" pitchFamily="2" charset="-122"/>
              </a:rPr>
              <a:t>列表中的一个数据元素，则称其</a:t>
            </a:r>
            <a:r>
              <a:rPr lang="zh-CN" altLang="en-US" sz="2800" b="1">
                <a:solidFill>
                  <a:srgbClr val="277D33"/>
                </a:solidFill>
                <a:latin typeface="宋体" panose="02010600030101010101" pitchFamily="2" charset="-122"/>
              </a:rPr>
              <a:t>为主关键字</a:t>
            </a:r>
            <a:r>
              <a:rPr lang="zh-CN" altLang="en-US" sz="2800" b="1">
                <a:latin typeface="宋体" panose="02010600030101010101" pitchFamily="2" charset="-122"/>
              </a:rPr>
              <a:t>，</a:t>
            </a:r>
            <a:r>
              <a:rPr lang="zh-CN" altLang="en-US" sz="2800" b="1">
                <a:solidFill>
                  <a:srgbClr val="C83EBE"/>
                </a:solidFill>
                <a:latin typeface="宋体" panose="02010600030101010101" pitchFamily="2" charset="-122"/>
              </a:rPr>
              <a:t>否则为次关键字</a:t>
            </a:r>
            <a:r>
              <a:rPr lang="zh-CN" altLang="en-US" sz="2800" b="1">
                <a:latin typeface="宋体" panose="02010600030101010101" pitchFamily="2" charset="-122"/>
              </a:rPr>
              <a:t>。当数据元素仅有一个数据项时，数据元素的值就是关键字。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2531A974-B3ED-43C2-85B5-8378F4E87C76}"/>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分块查找的基本过程为：</a:t>
            </a:r>
          </a:p>
        </p:txBody>
      </p:sp>
      <p:sp>
        <p:nvSpPr>
          <p:cNvPr id="34819" name="Text Box 4">
            <a:extLst>
              <a:ext uri="{FF2B5EF4-FFF2-40B4-BE49-F238E27FC236}">
                <a16:creationId xmlns:a16="http://schemas.microsoft.com/office/drawing/2014/main" id="{BD590F61-C437-4545-97F5-D1C8E60BE2B7}"/>
              </a:ext>
            </a:extLst>
          </p:cNvPr>
          <p:cNvSpPr txBox="1">
            <a:spLocks noChangeArrowheads="1"/>
          </p:cNvSpPr>
          <p:nvPr/>
        </p:nvSpPr>
        <p:spPr bwMode="auto">
          <a:xfrm>
            <a:off x="2057400" y="1676401"/>
            <a:ext cx="8382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a:t>
            </a:r>
            <a:r>
              <a:rPr lang="zh-CN" altLang="en-US" sz="2800" b="1">
                <a:latin typeface="宋体" panose="02010600030101010101" pitchFamily="2" charset="-122"/>
              </a:rPr>
              <a:t>首先，将待查关键字</a:t>
            </a:r>
            <a:r>
              <a:rPr lang="en-US" altLang="zh-CN" sz="2800" b="1"/>
              <a:t>K</a:t>
            </a:r>
            <a:r>
              <a:rPr lang="zh-CN" altLang="en-US" sz="2800" b="1">
                <a:latin typeface="宋体" panose="02010600030101010101" pitchFamily="2" charset="-122"/>
              </a:rPr>
              <a:t>与索引表中的关键字进行比较，以确定待查记录所在的块。具体的可用顺序查找法或折半查找法进行。</a:t>
            </a:r>
          </a:p>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）进一步用顺序查找法，在相应块内查找关键字为</a:t>
            </a:r>
            <a:r>
              <a:rPr lang="en-US" altLang="zh-CN" sz="2800" b="1"/>
              <a:t>K</a:t>
            </a:r>
            <a:r>
              <a:rPr lang="zh-CN" altLang="en-US" sz="2800" b="1">
                <a:latin typeface="宋体" panose="02010600030101010101" pitchFamily="2" charset="-122"/>
              </a:rPr>
              <a:t>的元素。</a:t>
            </a:r>
            <a:r>
              <a:rPr lang="zh-CN" altLang="en-US" sz="2800" b="1"/>
              <a:t> </a:t>
            </a:r>
          </a:p>
        </p:txBody>
      </p:sp>
      <p:sp>
        <p:nvSpPr>
          <p:cNvPr id="34820" name="Text Box 5">
            <a:extLst>
              <a:ext uri="{FF2B5EF4-FFF2-40B4-BE49-F238E27FC236}">
                <a16:creationId xmlns:a16="http://schemas.microsoft.com/office/drawing/2014/main" id="{7DA3522F-FAD4-49AB-8460-E2A5DE442DA8}"/>
              </a:ext>
            </a:extLst>
          </p:cNvPr>
          <p:cNvSpPr txBox="1">
            <a:spLocks noChangeArrowheads="1"/>
          </p:cNvSpPr>
          <p:nvPr/>
        </p:nvSpPr>
        <p:spPr bwMode="auto">
          <a:xfrm>
            <a:off x="2209800" y="44958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例如查找上图索引表中</a:t>
            </a:r>
            <a:r>
              <a:rPr lang="en-US" altLang="zh-CN" sz="2800" b="1"/>
              <a:t>36</a:t>
            </a:r>
            <a:r>
              <a:rPr lang="zh-CN" altLang="en-US" sz="2800" b="1"/>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9A78F5E7-2475-412C-814E-856E6D6F7349}"/>
              </a:ext>
            </a:extLst>
          </p:cNvPr>
          <p:cNvSpPr txBox="1">
            <a:spLocks noChangeArrowheads="1"/>
          </p:cNvSpPr>
          <p:nvPr/>
        </p:nvSpPr>
        <p:spPr bwMode="auto">
          <a:xfrm>
            <a:off x="2133600" y="1143000"/>
            <a:ext cx="83058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277D33"/>
                </a:solidFill>
              </a:rPr>
              <a:t>分块查找的平均查找长度</a:t>
            </a:r>
            <a:r>
              <a:rPr lang="zh-CN" altLang="en-US" sz="2800" b="1"/>
              <a:t>由两部分组成：即查找索引表时的平均查找长度为</a:t>
            </a:r>
            <a:r>
              <a:rPr lang="en-US" altLang="zh-CN" sz="2800" b="1"/>
              <a:t>L</a:t>
            </a:r>
            <a:r>
              <a:rPr lang="en-US" altLang="zh-CN" sz="2800" b="1" baseline="-30000"/>
              <a:t>B</a:t>
            </a:r>
            <a:r>
              <a:rPr lang="zh-CN" altLang="en-US" sz="2800" b="1"/>
              <a:t>，以及在相应块内进行顺序查找的平均查找长度</a:t>
            </a:r>
            <a:r>
              <a:rPr lang="en-US" altLang="zh-CN" sz="2800" b="1"/>
              <a:t>L</a:t>
            </a:r>
            <a:r>
              <a:rPr lang="en-US" altLang="zh-CN" sz="2800" b="1" baseline="-30000"/>
              <a:t>W</a:t>
            </a:r>
            <a:r>
              <a:rPr lang="zh-CN" altLang="en-US" sz="2800" b="1"/>
              <a:t>。</a:t>
            </a:r>
          </a:p>
          <a:p>
            <a:pPr algn="ctr" eaLnBrk="1" hangingPunct="1">
              <a:spcBef>
                <a:spcPct val="50000"/>
              </a:spcBef>
              <a:buClrTx/>
              <a:buSzTx/>
              <a:buFontTx/>
              <a:buNone/>
            </a:pPr>
            <a:r>
              <a:rPr lang="en-US" altLang="zh-CN" sz="2800" b="1"/>
              <a:t>ASL</a:t>
            </a:r>
            <a:r>
              <a:rPr lang="en-US" altLang="zh-CN" sz="2800" b="1" baseline="-30000"/>
              <a:t>bs</a:t>
            </a:r>
            <a:r>
              <a:rPr lang="en-US" altLang="zh-CN" sz="2800" b="1"/>
              <a:t>=L</a:t>
            </a:r>
            <a:r>
              <a:rPr lang="en-US" altLang="zh-CN" sz="2800" b="1" baseline="-30000"/>
              <a:t>B</a:t>
            </a:r>
            <a:r>
              <a:rPr lang="en-US" altLang="zh-CN" sz="2800" b="1"/>
              <a:t>+L</a:t>
            </a:r>
            <a:r>
              <a:rPr lang="en-US" altLang="zh-CN" sz="2800" b="1" baseline="-30000"/>
              <a:t>W</a:t>
            </a:r>
            <a:r>
              <a:rPr lang="en-US" altLang="zh-CN" sz="2800" b="1"/>
              <a:t> </a:t>
            </a:r>
          </a:p>
        </p:txBody>
      </p:sp>
      <p:sp>
        <p:nvSpPr>
          <p:cNvPr id="35843" name="Text Box 3">
            <a:extLst>
              <a:ext uri="{FF2B5EF4-FFF2-40B4-BE49-F238E27FC236}">
                <a16:creationId xmlns:a16="http://schemas.microsoft.com/office/drawing/2014/main" id="{9F76B90A-B694-4999-B324-EB72FF22A594}"/>
              </a:ext>
            </a:extLst>
          </p:cNvPr>
          <p:cNvSpPr txBox="1">
            <a:spLocks noChangeArrowheads="1"/>
          </p:cNvSpPr>
          <p:nvPr/>
        </p:nvSpPr>
        <p:spPr bwMode="auto">
          <a:xfrm>
            <a:off x="2109788" y="3284539"/>
            <a:ext cx="82296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Tx/>
              <a:buSzTx/>
              <a:buFontTx/>
              <a:buNone/>
            </a:pPr>
            <a:r>
              <a:rPr lang="zh-CN" altLang="en-US" sz="2800" b="1"/>
              <a:t>假定</a:t>
            </a:r>
            <a:r>
              <a:rPr lang="zh-CN" altLang="en-US" sz="2800" b="1">
                <a:latin typeface="宋体" panose="02010600030101010101" pitchFamily="2" charset="-122"/>
              </a:rPr>
              <a:t>将长度为</a:t>
            </a:r>
            <a:r>
              <a:rPr lang="en-US" altLang="zh-CN" sz="2800" b="1"/>
              <a:t>n</a:t>
            </a:r>
            <a:r>
              <a:rPr lang="zh-CN" altLang="en-US" sz="2800" b="1">
                <a:latin typeface="宋体" panose="02010600030101010101" pitchFamily="2" charset="-122"/>
              </a:rPr>
              <a:t>的表分成</a:t>
            </a:r>
            <a:r>
              <a:rPr lang="en-US" altLang="zh-CN" sz="2800" b="1"/>
              <a:t>b</a:t>
            </a:r>
            <a:r>
              <a:rPr lang="zh-CN" altLang="en-US" sz="2800" b="1">
                <a:latin typeface="宋体" panose="02010600030101010101" pitchFamily="2" charset="-122"/>
              </a:rPr>
              <a:t>块，且每块含</a:t>
            </a:r>
            <a:r>
              <a:rPr lang="en-US" altLang="zh-CN" sz="2800" b="1"/>
              <a:t>s</a:t>
            </a:r>
            <a:r>
              <a:rPr lang="zh-CN" altLang="en-US" sz="2800" b="1">
                <a:latin typeface="宋体" panose="02010600030101010101" pitchFamily="2" charset="-122"/>
              </a:rPr>
              <a:t>个元素，则</a:t>
            </a:r>
            <a:r>
              <a:rPr lang="en-US" altLang="zh-CN" sz="2800" b="1"/>
              <a:t>b=n/s</a:t>
            </a:r>
            <a:r>
              <a:rPr lang="zh-CN" altLang="en-US" sz="2800" b="1">
                <a:latin typeface="宋体" panose="02010600030101010101" pitchFamily="2" charset="-122"/>
              </a:rPr>
              <a:t>。又假定表中每个元素的查找概率相等，则每个索引项的查找概率为</a:t>
            </a:r>
            <a:r>
              <a:rPr lang="en-US" altLang="zh-CN" sz="2800" b="1"/>
              <a:t>1/b</a:t>
            </a:r>
            <a:r>
              <a:rPr lang="zh-CN" altLang="en-US" sz="2800" b="1">
                <a:latin typeface="宋体" panose="02010600030101010101" pitchFamily="2" charset="-122"/>
              </a:rPr>
              <a:t>，块中每个元素的查找概率为</a:t>
            </a:r>
            <a:r>
              <a:rPr lang="en-US" altLang="zh-CN" sz="2800" b="1"/>
              <a:t>1/s</a:t>
            </a:r>
            <a:r>
              <a:rPr lang="zh-CN" altLang="en-US" sz="2800" b="1">
                <a:latin typeface="宋体" panose="02010600030101010101" pitchFamily="2" charset="-122"/>
              </a:rPr>
              <a:t>。若用顺序查找法确定待查元素所在的块，则有：</a:t>
            </a:r>
            <a:r>
              <a:rPr lang="zh-CN" altLang="en-US" sz="2800" b="1"/>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12">
            <a:extLst>
              <a:ext uri="{FF2B5EF4-FFF2-40B4-BE49-F238E27FC236}">
                <a16:creationId xmlns:a16="http://schemas.microsoft.com/office/drawing/2014/main" id="{8750827F-BC12-41E2-BF23-4A727BD147BA}"/>
              </a:ext>
            </a:extLst>
          </p:cNvPr>
          <p:cNvGrpSpPr>
            <a:grpSpLocks/>
          </p:cNvGrpSpPr>
          <p:nvPr/>
        </p:nvGrpSpPr>
        <p:grpSpPr bwMode="auto">
          <a:xfrm>
            <a:off x="2209800" y="1066800"/>
            <a:ext cx="3200400" cy="990600"/>
            <a:chOff x="432" y="672"/>
            <a:chExt cx="2016" cy="624"/>
          </a:xfrm>
        </p:grpSpPr>
        <p:sp>
          <p:nvSpPr>
            <p:cNvPr id="36898" name="Text Box 2">
              <a:extLst>
                <a:ext uri="{FF2B5EF4-FFF2-40B4-BE49-F238E27FC236}">
                  <a16:creationId xmlns:a16="http://schemas.microsoft.com/office/drawing/2014/main" id="{89AF8957-EAF3-4686-99D0-44D20583F3BF}"/>
                </a:ext>
              </a:extLst>
            </p:cNvPr>
            <p:cNvSpPr txBox="1">
              <a:spLocks noChangeArrowheads="1"/>
            </p:cNvSpPr>
            <p:nvPr/>
          </p:nvSpPr>
          <p:spPr bwMode="auto">
            <a:xfrm>
              <a:off x="432" y="816"/>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L</a:t>
              </a:r>
              <a:r>
                <a:rPr lang="en-US" altLang="zh-CN" sz="2800" b="1" baseline="-25000"/>
                <a:t>B</a:t>
              </a:r>
              <a:r>
                <a:rPr lang="zh-CN" altLang="en-US" sz="2800" b="1"/>
                <a:t>＝</a:t>
              </a:r>
              <a:endParaRPr lang="zh-CN" altLang="en-US" sz="2800" b="1" baseline="-25000"/>
            </a:p>
          </p:txBody>
        </p:sp>
        <p:sp>
          <p:nvSpPr>
            <p:cNvPr id="36899" name="Line 3">
              <a:extLst>
                <a:ext uri="{FF2B5EF4-FFF2-40B4-BE49-F238E27FC236}">
                  <a16:creationId xmlns:a16="http://schemas.microsoft.com/office/drawing/2014/main" id="{2226183E-7057-4FEA-B8E0-834F557037AD}"/>
                </a:ext>
              </a:extLst>
            </p:cNvPr>
            <p:cNvSpPr>
              <a:spLocks noChangeShapeType="1"/>
            </p:cNvSpPr>
            <p:nvPr/>
          </p:nvSpPr>
          <p:spPr bwMode="auto">
            <a:xfrm>
              <a:off x="960" y="1008"/>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0" name="Text Box 4">
              <a:extLst>
                <a:ext uri="{FF2B5EF4-FFF2-40B4-BE49-F238E27FC236}">
                  <a16:creationId xmlns:a16="http://schemas.microsoft.com/office/drawing/2014/main" id="{B7A9B54F-AA08-4A7D-A121-84FA20D8F89F}"/>
                </a:ext>
              </a:extLst>
            </p:cNvPr>
            <p:cNvSpPr txBox="1">
              <a:spLocks noChangeArrowheads="1"/>
            </p:cNvSpPr>
            <p:nvPr/>
          </p:nvSpPr>
          <p:spPr bwMode="auto">
            <a:xfrm>
              <a:off x="1008" y="10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b</a:t>
              </a:r>
            </a:p>
          </p:txBody>
        </p:sp>
        <p:sp>
          <p:nvSpPr>
            <p:cNvPr id="36901" name="Text Box 5">
              <a:extLst>
                <a:ext uri="{FF2B5EF4-FFF2-40B4-BE49-F238E27FC236}">
                  <a16:creationId xmlns:a16="http://schemas.microsoft.com/office/drawing/2014/main" id="{E452F095-51B0-4A5A-82DA-93E5E2C6403A}"/>
                </a:ext>
              </a:extLst>
            </p:cNvPr>
            <p:cNvSpPr txBox="1">
              <a:spLocks noChangeArrowheads="1"/>
            </p:cNvSpPr>
            <p:nvPr/>
          </p:nvSpPr>
          <p:spPr bwMode="auto">
            <a:xfrm>
              <a:off x="1008" y="7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sp>
          <p:nvSpPr>
            <p:cNvPr id="36902" name="Text Box 6">
              <a:extLst>
                <a:ext uri="{FF2B5EF4-FFF2-40B4-BE49-F238E27FC236}">
                  <a16:creationId xmlns:a16="http://schemas.microsoft.com/office/drawing/2014/main" id="{824CBDFF-F24B-443B-887B-CA2542197B39}"/>
                </a:ext>
              </a:extLst>
            </p:cNvPr>
            <p:cNvSpPr txBox="1">
              <a:spLocks noChangeArrowheads="1"/>
            </p:cNvSpPr>
            <p:nvPr/>
          </p:nvSpPr>
          <p:spPr bwMode="auto">
            <a:xfrm>
              <a:off x="1248" y="816"/>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∑j</a:t>
              </a:r>
              <a:r>
                <a:rPr lang="zh-CN" altLang="en-US" sz="2800" b="1"/>
                <a:t>＝</a:t>
              </a:r>
            </a:p>
          </p:txBody>
        </p:sp>
        <p:sp>
          <p:nvSpPr>
            <p:cNvPr id="36903" name="Text Box 7">
              <a:extLst>
                <a:ext uri="{FF2B5EF4-FFF2-40B4-BE49-F238E27FC236}">
                  <a16:creationId xmlns:a16="http://schemas.microsoft.com/office/drawing/2014/main" id="{450EB16D-0788-45D0-AF04-B4E2F25C184C}"/>
                </a:ext>
              </a:extLst>
            </p:cNvPr>
            <p:cNvSpPr txBox="1">
              <a:spLocks noChangeArrowheads="1"/>
            </p:cNvSpPr>
            <p:nvPr/>
          </p:nvSpPr>
          <p:spPr bwMode="auto">
            <a:xfrm>
              <a:off x="1248" y="10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j=1</a:t>
              </a:r>
            </a:p>
          </p:txBody>
        </p:sp>
        <p:sp>
          <p:nvSpPr>
            <p:cNvPr id="36904" name="Text Box 8">
              <a:extLst>
                <a:ext uri="{FF2B5EF4-FFF2-40B4-BE49-F238E27FC236}">
                  <a16:creationId xmlns:a16="http://schemas.microsoft.com/office/drawing/2014/main" id="{28C5EA88-2B47-4561-A1DF-526C283BDF14}"/>
                </a:ext>
              </a:extLst>
            </p:cNvPr>
            <p:cNvSpPr txBox="1">
              <a:spLocks noChangeArrowheads="1"/>
            </p:cNvSpPr>
            <p:nvPr/>
          </p:nvSpPr>
          <p:spPr bwMode="auto">
            <a:xfrm>
              <a:off x="1344" y="67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36905" name="Line 9">
              <a:extLst>
                <a:ext uri="{FF2B5EF4-FFF2-40B4-BE49-F238E27FC236}">
                  <a16:creationId xmlns:a16="http://schemas.microsoft.com/office/drawing/2014/main" id="{8B4D107C-D62C-4997-B6A8-3BA3A125A8F9}"/>
                </a:ext>
              </a:extLst>
            </p:cNvPr>
            <p:cNvSpPr>
              <a:spLocks noChangeShapeType="1"/>
            </p:cNvSpPr>
            <p:nvPr/>
          </p:nvSpPr>
          <p:spPr bwMode="auto">
            <a:xfrm>
              <a:off x="1872" y="1008"/>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6" name="Text Box 10">
              <a:extLst>
                <a:ext uri="{FF2B5EF4-FFF2-40B4-BE49-F238E27FC236}">
                  <a16:creationId xmlns:a16="http://schemas.microsoft.com/office/drawing/2014/main" id="{8762D2C9-3A82-409D-BC00-745ADBB244BA}"/>
                </a:ext>
              </a:extLst>
            </p:cNvPr>
            <p:cNvSpPr txBox="1">
              <a:spLocks noChangeArrowheads="1"/>
            </p:cNvSpPr>
            <p:nvPr/>
          </p:nvSpPr>
          <p:spPr bwMode="auto">
            <a:xfrm>
              <a:off x="1920" y="7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b</a:t>
              </a:r>
              <a:r>
                <a:rPr lang="zh-CN" altLang="en-US" sz="2400" b="1"/>
                <a:t>＋</a:t>
              </a:r>
              <a:r>
                <a:rPr lang="en-US" altLang="zh-CN" sz="2400" b="1"/>
                <a:t>1</a:t>
              </a:r>
            </a:p>
          </p:txBody>
        </p:sp>
        <p:sp>
          <p:nvSpPr>
            <p:cNvPr id="36907" name="Text Box 11">
              <a:extLst>
                <a:ext uri="{FF2B5EF4-FFF2-40B4-BE49-F238E27FC236}">
                  <a16:creationId xmlns:a16="http://schemas.microsoft.com/office/drawing/2014/main" id="{D1376C78-4D49-4AE2-B9A9-BD064A776654}"/>
                </a:ext>
              </a:extLst>
            </p:cNvPr>
            <p:cNvSpPr txBox="1">
              <a:spLocks noChangeArrowheads="1"/>
            </p:cNvSpPr>
            <p:nvPr/>
          </p:nvSpPr>
          <p:spPr bwMode="auto">
            <a:xfrm>
              <a:off x="2064" y="10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2</a:t>
              </a:r>
            </a:p>
          </p:txBody>
        </p:sp>
      </p:grpSp>
      <p:grpSp>
        <p:nvGrpSpPr>
          <p:cNvPr id="36867" name="Group 13">
            <a:extLst>
              <a:ext uri="{FF2B5EF4-FFF2-40B4-BE49-F238E27FC236}">
                <a16:creationId xmlns:a16="http://schemas.microsoft.com/office/drawing/2014/main" id="{690A8B34-F5FB-4857-8497-21A1B7E140CB}"/>
              </a:ext>
            </a:extLst>
          </p:cNvPr>
          <p:cNvGrpSpPr>
            <a:grpSpLocks/>
          </p:cNvGrpSpPr>
          <p:nvPr/>
        </p:nvGrpSpPr>
        <p:grpSpPr bwMode="auto">
          <a:xfrm>
            <a:off x="6324600" y="1066800"/>
            <a:ext cx="3200400" cy="990600"/>
            <a:chOff x="432" y="672"/>
            <a:chExt cx="2016" cy="624"/>
          </a:xfrm>
        </p:grpSpPr>
        <p:sp>
          <p:nvSpPr>
            <p:cNvPr id="36888" name="Text Box 14">
              <a:extLst>
                <a:ext uri="{FF2B5EF4-FFF2-40B4-BE49-F238E27FC236}">
                  <a16:creationId xmlns:a16="http://schemas.microsoft.com/office/drawing/2014/main" id="{4249BD9F-A7A2-467E-A099-0B1EE38FED42}"/>
                </a:ext>
              </a:extLst>
            </p:cNvPr>
            <p:cNvSpPr txBox="1">
              <a:spLocks noChangeArrowheads="1"/>
            </p:cNvSpPr>
            <p:nvPr/>
          </p:nvSpPr>
          <p:spPr bwMode="auto">
            <a:xfrm>
              <a:off x="432" y="816"/>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L</a:t>
              </a:r>
              <a:r>
                <a:rPr lang="en-US" altLang="zh-CN" sz="2800" b="1" baseline="-25000"/>
                <a:t>w</a:t>
              </a:r>
              <a:r>
                <a:rPr lang="zh-CN" altLang="en-US" sz="2800" b="1"/>
                <a:t>＝</a:t>
              </a:r>
              <a:endParaRPr lang="zh-CN" altLang="en-US" sz="2800" b="1" baseline="-25000"/>
            </a:p>
          </p:txBody>
        </p:sp>
        <p:sp>
          <p:nvSpPr>
            <p:cNvPr id="36889" name="Line 15">
              <a:extLst>
                <a:ext uri="{FF2B5EF4-FFF2-40B4-BE49-F238E27FC236}">
                  <a16:creationId xmlns:a16="http://schemas.microsoft.com/office/drawing/2014/main" id="{7ABFF9B6-85A3-4152-B7B1-DD4FBAAA761E}"/>
                </a:ext>
              </a:extLst>
            </p:cNvPr>
            <p:cNvSpPr>
              <a:spLocks noChangeShapeType="1"/>
            </p:cNvSpPr>
            <p:nvPr/>
          </p:nvSpPr>
          <p:spPr bwMode="auto">
            <a:xfrm>
              <a:off x="960" y="1008"/>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0" name="Text Box 16">
              <a:extLst>
                <a:ext uri="{FF2B5EF4-FFF2-40B4-BE49-F238E27FC236}">
                  <a16:creationId xmlns:a16="http://schemas.microsoft.com/office/drawing/2014/main" id="{553B82D2-3580-4BFF-A222-38E3A470FF3C}"/>
                </a:ext>
              </a:extLst>
            </p:cNvPr>
            <p:cNvSpPr txBox="1">
              <a:spLocks noChangeArrowheads="1"/>
            </p:cNvSpPr>
            <p:nvPr/>
          </p:nvSpPr>
          <p:spPr bwMode="auto">
            <a:xfrm>
              <a:off x="1008" y="10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s</a:t>
              </a:r>
            </a:p>
          </p:txBody>
        </p:sp>
        <p:sp>
          <p:nvSpPr>
            <p:cNvPr id="36891" name="Text Box 17">
              <a:extLst>
                <a:ext uri="{FF2B5EF4-FFF2-40B4-BE49-F238E27FC236}">
                  <a16:creationId xmlns:a16="http://schemas.microsoft.com/office/drawing/2014/main" id="{63BCB1E4-5364-4500-A013-701C178F1CCB}"/>
                </a:ext>
              </a:extLst>
            </p:cNvPr>
            <p:cNvSpPr txBox="1">
              <a:spLocks noChangeArrowheads="1"/>
            </p:cNvSpPr>
            <p:nvPr/>
          </p:nvSpPr>
          <p:spPr bwMode="auto">
            <a:xfrm>
              <a:off x="1008" y="7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sp>
          <p:nvSpPr>
            <p:cNvPr id="36892" name="Text Box 18">
              <a:extLst>
                <a:ext uri="{FF2B5EF4-FFF2-40B4-BE49-F238E27FC236}">
                  <a16:creationId xmlns:a16="http://schemas.microsoft.com/office/drawing/2014/main" id="{7E564000-2082-41BD-A691-3E76C8215C77}"/>
                </a:ext>
              </a:extLst>
            </p:cNvPr>
            <p:cNvSpPr txBox="1">
              <a:spLocks noChangeArrowheads="1"/>
            </p:cNvSpPr>
            <p:nvPr/>
          </p:nvSpPr>
          <p:spPr bwMode="auto">
            <a:xfrm>
              <a:off x="1248" y="816"/>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∑j</a:t>
              </a:r>
              <a:r>
                <a:rPr lang="zh-CN" altLang="en-US" sz="2800" b="1"/>
                <a:t>＝</a:t>
              </a:r>
            </a:p>
          </p:txBody>
        </p:sp>
        <p:sp>
          <p:nvSpPr>
            <p:cNvPr id="36893" name="Text Box 19">
              <a:extLst>
                <a:ext uri="{FF2B5EF4-FFF2-40B4-BE49-F238E27FC236}">
                  <a16:creationId xmlns:a16="http://schemas.microsoft.com/office/drawing/2014/main" id="{95399A45-CD7C-4CD8-8320-6CB0CD29A42E}"/>
                </a:ext>
              </a:extLst>
            </p:cNvPr>
            <p:cNvSpPr txBox="1">
              <a:spLocks noChangeArrowheads="1"/>
            </p:cNvSpPr>
            <p:nvPr/>
          </p:nvSpPr>
          <p:spPr bwMode="auto">
            <a:xfrm>
              <a:off x="1248" y="10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i=1</a:t>
              </a:r>
            </a:p>
          </p:txBody>
        </p:sp>
        <p:sp>
          <p:nvSpPr>
            <p:cNvPr id="36894" name="Text Box 20">
              <a:extLst>
                <a:ext uri="{FF2B5EF4-FFF2-40B4-BE49-F238E27FC236}">
                  <a16:creationId xmlns:a16="http://schemas.microsoft.com/office/drawing/2014/main" id="{39EAEA1D-8D0B-435F-BD88-6038D7C1BB39}"/>
                </a:ext>
              </a:extLst>
            </p:cNvPr>
            <p:cNvSpPr txBox="1">
              <a:spLocks noChangeArrowheads="1"/>
            </p:cNvSpPr>
            <p:nvPr/>
          </p:nvSpPr>
          <p:spPr bwMode="auto">
            <a:xfrm>
              <a:off x="1344" y="67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s</a:t>
              </a:r>
            </a:p>
          </p:txBody>
        </p:sp>
        <p:sp>
          <p:nvSpPr>
            <p:cNvPr id="36895" name="Line 21">
              <a:extLst>
                <a:ext uri="{FF2B5EF4-FFF2-40B4-BE49-F238E27FC236}">
                  <a16:creationId xmlns:a16="http://schemas.microsoft.com/office/drawing/2014/main" id="{2D4BDC32-C382-450C-B0CC-F1F1A26AA0C5}"/>
                </a:ext>
              </a:extLst>
            </p:cNvPr>
            <p:cNvSpPr>
              <a:spLocks noChangeShapeType="1"/>
            </p:cNvSpPr>
            <p:nvPr/>
          </p:nvSpPr>
          <p:spPr bwMode="auto">
            <a:xfrm>
              <a:off x="1872" y="1008"/>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6" name="Text Box 22">
              <a:extLst>
                <a:ext uri="{FF2B5EF4-FFF2-40B4-BE49-F238E27FC236}">
                  <a16:creationId xmlns:a16="http://schemas.microsoft.com/office/drawing/2014/main" id="{03FED49E-541D-4608-9A2D-93DC56B26656}"/>
                </a:ext>
              </a:extLst>
            </p:cNvPr>
            <p:cNvSpPr txBox="1">
              <a:spLocks noChangeArrowheads="1"/>
            </p:cNvSpPr>
            <p:nvPr/>
          </p:nvSpPr>
          <p:spPr bwMode="auto">
            <a:xfrm>
              <a:off x="1920" y="7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s</a:t>
              </a:r>
              <a:r>
                <a:rPr lang="zh-CN" altLang="en-US" sz="2400" b="1"/>
                <a:t>＋</a:t>
              </a:r>
              <a:r>
                <a:rPr lang="en-US" altLang="zh-CN" sz="2400" b="1"/>
                <a:t>1</a:t>
              </a:r>
            </a:p>
          </p:txBody>
        </p:sp>
        <p:sp>
          <p:nvSpPr>
            <p:cNvPr id="36897" name="Text Box 23">
              <a:extLst>
                <a:ext uri="{FF2B5EF4-FFF2-40B4-BE49-F238E27FC236}">
                  <a16:creationId xmlns:a16="http://schemas.microsoft.com/office/drawing/2014/main" id="{0F002A39-750E-499B-879F-2F7AE9DBF75D}"/>
                </a:ext>
              </a:extLst>
            </p:cNvPr>
            <p:cNvSpPr txBox="1">
              <a:spLocks noChangeArrowheads="1"/>
            </p:cNvSpPr>
            <p:nvPr/>
          </p:nvSpPr>
          <p:spPr bwMode="auto">
            <a:xfrm>
              <a:off x="2064" y="10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2</a:t>
              </a:r>
            </a:p>
          </p:txBody>
        </p:sp>
      </p:grpSp>
      <p:grpSp>
        <p:nvGrpSpPr>
          <p:cNvPr id="36868" name="Group 30">
            <a:extLst>
              <a:ext uri="{FF2B5EF4-FFF2-40B4-BE49-F238E27FC236}">
                <a16:creationId xmlns:a16="http://schemas.microsoft.com/office/drawing/2014/main" id="{5B04DF43-65BB-45CF-A004-856193F3BC84}"/>
              </a:ext>
            </a:extLst>
          </p:cNvPr>
          <p:cNvGrpSpPr>
            <a:grpSpLocks/>
          </p:cNvGrpSpPr>
          <p:nvPr/>
        </p:nvGrpSpPr>
        <p:grpSpPr bwMode="auto">
          <a:xfrm>
            <a:off x="2362200" y="2438400"/>
            <a:ext cx="5029200" cy="838200"/>
            <a:chOff x="528" y="1536"/>
            <a:chExt cx="3168" cy="528"/>
          </a:xfrm>
        </p:grpSpPr>
        <p:sp>
          <p:nvSpPr>
            <p:cNvPr id="36883" name="Text Box 24">
              <a:extLst>
                <a:ext uri="{FF2B5EF4-FFF2-40B4-BE49-F238E27FC236}">
                  <a16:creationId xmlns:a16="http://schemas.microsoft.com/office/drawing/2014/main" id="{134267AC-F888-4D3F-B3F5-1D06FED62C11}"/>
                </a:ext>
              </a:extLst>
            </p:cNvPr>
            <p:cNvSpPr txBox="1">
              <a:spLocks noChangeArrowheads="1"/>
            </p:cNvSpPr>
            <p:nvPr/>
          </p:nvSpPr>
          <p:spPr bwMode="auto">
            <a:xfrm>
              <a:off x="528" y="1632"/>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a:t>
              </a:r>
              <a:r>
                <a:rPr lang="en-US" altLang="zh-CN" sz="2800" b="1" baseline="-30000"/>
                <a:t>bs</a:t>
              </a:r>
              <a:r>
                <a:rPr lang="en-US" altLang="zh-CN" sz="2800" b="1"/>
                <a:t>=L</a:t>
              </a:r>
              <a:r>
                <a:rPr lang="en-US" altLang="zh-CN" sz="2800" b="1" baseline="-30000"/>
                <a:t>B</a:t>
              </a:r>
              <a:r>
                <a:rPr lang="en-US" altLang="zh-CN" sz="2800" b="1"/>
                <a:t>+L</a:t>
              </a:r>
              <a:r>
                <a:rPr lang="en-US" altLang="zh-CN" sz="2800" b="1" baseline="-30000"/>
                <a:t>W</a:t>
              </a:r>
              <a:r>
                <a:rPr lang="en-US" altLang="zh-CN" sz="2800" b="1"/>
                <a:t> </a:t>
              </a:r>
              <a:r>
                <a:rPr lang="zh-CN" altLang="en-US" sz="2800" b="1"/>
                <a:t>＝</a:t>
              </a:r>
            </a:p>
          </p:txBody>
        </p:sp>
        <p:sp>
          <p:nvSpPr>
            <p:cNvPr id="36884" name="Line 25">
              <a:extLst>
                <a:ext uri="{FF2B5EF4-FFF2-40B4-BE49-F238E27FC236}">
                  <a16:creationId xmlns:a16="http://schemas.microsoft.com/office/drawing/2014/main" id="{F3EAC276-A816-4FB9-94D2-EE2DEF7F4661}"/>
                </a:ext>
              </a:extLst>
            </p:cNvPr>
            <p:cNvSpPr>
              <a:spLocks noChangeShapeType="1"/>
            </p:cNvSpPr>
            <p:nvPr/>
          </p:nvSpPr>
          <p:spPr bwMode="auto">
            <a:xfrm>
              <a:off x="2352" y="1776"/>
              <a:ext cx="4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5" name="Text Box 26">
              <a:extLst>
                <a:ext uri="{FF2B5EF4-FFF2-40B4-BE49-F238E27FC236}">
                  <a16:creationId xmlns:a16="http://schemas.microsoft.com/office/drawing/2014/main" id="{1536E707-4041-49CD-BFD4-2A3D9B4AD37E}"/>
                </a:ext>
              </a:extLst>
            </p:cNvPr>
            <p:cNvSpPr txBox="1">
              <a:spLocks noChangeArrowheads="1"/>
            </p:cNvSpPr>
            <p:nvPr/>
          </p:nvSpPr>
          <p:spPr bwMode="auto">
            <a:xfrm>
              <a:off x="2496" y="177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2</a:t>
              </a:r>
            </a:p>
          </p:txBody>
        </p:sp>
        <p:sp>
          <p:nvSpPr>
            <p:cNvPr id="36886" name="Text Box 27">
              <a:extLst>
                <a:ext uri="{FF2B5EF4-FFF2-40B4-BE49-F238E27FC236}">
                  <a16:creationId xmlns:a16="http://schemas.microsoft.com/office/drawing/2014/main" id="{6EBFA6D6-D99D-4E23-8761-3CB5D61D31F3}"/>
                </a:ext>
              </a:extLst>
            </p:cNvPr>
            <p:cNvSpPr txBox="1">
              <a:spLocks noChangeArrowheads="1"/>
            </p:cNvSpPr>
            <p:nvPr/>
          </p:nvSpPr>
          <p:spPr bwMode="auto">
            <a:xfrm>
              <a:off x="2400" y="153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b+s</a:t>
              </a:r>
            </a:p>
          </p:txBody>
        </p:sp>
        <p:sp>
          <p:nvSpPr>
            <p:cNvPr id="36887" name="Text Box 28">
              <a:extLst>
                <a:ext uri="{FF2B5EF4-FFF2-40B4-BE49-F238E27FC236}">
                  <a16:creationId xmlns:a16="http://schemas.microsoft.com/office/drawing/2014/main" id="{53C375B2-EDCB-4149-A1F8-7A66F04D486A}"/>
                </a:ext>
              </a:extLst>
            </p:cNvPr>
            <p:cNvSpPr txBox="1">
              <a:spLocks noChangeArrowheads="1"/>
            </p:cNvSpPr>
            <p:nvPr/>
          </p:nvSpPr>
          <p:spPr bwMode="auto">
            <a:xfrm>
              <a:off x="2832" y="158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a:t>
              </a:r>
            </a:p>
          </p:txBody>
        </p:sp>
      </p:grpSp>
      <p:sp>
        <p:nvSpPr>
          <p:cNvPr id="36869" name="Text Box 29">
            <a:extLst>
              <a:ext uri="{FF2B5EF4-FFF2-40B4-BE49-F238E27FC236}">
                <a16:creationId xmlns:a16="http://schemas.microsoft.com/office/drawing/2014/main" id="{AF99A79A-AFC7-4841-AA0E-7022D9775D84}"/>
              </a:ext>
            </a:extLst>
          </p:cNvPr>
          <p:cNvSpPr txBox="1">
            <a:spLocks noChangeArrowheads="1"/>
          </p:cNvSpPr>
          <p:nvPr/>
        </p:nvSpPr>
        <p:spPr bwMode="auto">
          <a:xfrm>
            <a:off x="2209800" y="3352801"/>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将</a:t>
            </a:r>
            <a:r>
              <a:rPr lang="en-US" altLang="zh-CN" sz="2800" b="1"/>
              <a:t>b=n/s</a:t>
            </a:r>
            <a:r>
              <a:rPr lang="zh-CN" altLang="en-US" sz="2800" b="1"/>
              <a:t>代入，得</a:t>
            </a:r>
          </a:p>
        </p:txBody>
      </p:sp>
      <p:grpSp>
        <p:nvGrpSpPr>
          <p:cNvPr id="36870" name="Group 45">
            <a:extLst>
              <a:ext uri="{FF2B5EF4-FFF2-40B4-BE49-F238E27FC236}">
                <a16:creationId xmlns:a16="http://schemas.microsoft.com/office/drawing/2014/main" id="{037DAD8F-3AEC-40ED-8645-13A45273AB0C}"/>
              </a:ext>
            </a:extLst>
          </p:cNvPr>
          <p:cNvGrpSpPr>
            <a:grpSpLocks/>
          </p:cNvGrpSpPr>
          <p:nvPr/>
        </p:nvGrpSpPr>
        <p:grpSpPr bwMode="auto">
          <a:xfrm>
            <a:off x="2362200" y="4029077"/>
            <a:ext cx="3733800" cy="865188"/>
            <a:chOff x="528" y="2538"/>
            <a:chExt cx="2352" cy="545"/>
          </a:xfrm>
        </p:grpSpPr>
        <p:sp>
          <p:nvSpPr>
            <p:cNvPr id="36871" name="Text Box 32">
              <a:extLst>
                <a:ext uri="{FF2B5EF4-FFF2-40B4-BE49-F238E27FC236}">
                  <a16:creationId xmlns:a16="http://schemas.microsoft.com/office/drawing/2014/main" id="{A6760EFF-60DA-41D8-89EB-A43CD1B6252A}"/>
                </a:ext>
              </a:extLst>
            </p:cNvPr>
            <p:cNvSpPr txBox="1">
              <a:spLocks noChangeArrowheads="1"/>
            </p:cNvSpPr>
            <p:nvPr/>
          </p:nvSpPr>
          <p:spPr bwMode="auto">
            <a:xfrm>
              <a:off x="528" y="2640"/>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a:t>
              </a:r>
              <a:r>
                <a:rPr lang="en-US" altLang="zh-CN" sz="2800" b="1" baseline="-30000"/>
                <a:t>bs</a:t>
              </a:r>
              <a:r>
                <a:rPr lang="zh-CN" altLang="en-US" sz="2800" b="1"/>
                <a:t>＝</a:t>
              </a:r>
            </a:p>
          </p:txBody>
        </p:sp>
        <p:grpSp>
          <p:nvGrpSpPr>
            <p:cNvPr id="36872" name="Group 38">
              <a:extLst>
                <a:ext uri="{FF2B5EF4-FFF2-40B4-BE49-F238E27FC236}">
                  <a16:creationId xmlns:a16="http://schemas.microsoft.com/office/drawing/2014/main" id="{4ABF3143-3D93-47FB-A12A-D0B510318FC5}"/>
                </a:ext>
              </a:extLst>
            </p:cNvPr>
            <p:cNvGrpSpPr>
              <a:grpSpLocks/>
            </p:cNvGrpSpPr>
            <p:nvPr/>
          </p:nvGrpSpPr>
          <p:grpSpPr bwMode="auto">
            <a:xfrm>
              <a:off x="1416" y="2538"/>
              <a:ext cx="360" cy="545"/>
              <a:chOff x="1416" y="2538"/>
              <a:chExt cx="360" cy="545"/>
            </a:xfrm>
          </p:grpSpPr>
          <p:sp>
            <p:nvSpPr>
              <p:cNvPr id="36880" name="Line 33">
                <a:extLst>
                  <a:ext uri="{FF2B5EF4-FFF2-40B4-BE49-F238E27FC236}">
                    <a16:creationId xmlns:a16="http://schemas.microsoft.com/office/drawing/2014/main" id="{1737A43F-AF11-4D8C-81C6-701A46D69E86}"/>
                  </a:ext>
                </a:extLst>
              </p:cNvPr>
              <p:cNvSpPr>
                <a:spLocks noChangeShapeType="1"/>
              </p:cNvSpPr>
              <p:nvPr/>
            </p:nvSpPr>
            <p:spPr bwMode="auto">
              <a:xfrm>
                <a:off x="1440" y="2784"/>
                <a:ext cx="2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1" name="AutoShape 34">
                <a:extLst>
                  <a:ext uri="{FF2B5EF4-FFF2-40B4-BE49-F238E27FC236}">
                    <a16:creationId xmlns:a16="http://schemas.microsoft.com/office/drawing/2014/main" id="{122D0AE6-D3BD-4F39-A37E-93238FAEEA24}"/>
                  </a:ext>
                </a:extLst>
              </p:cNvPr>
              <p:cNvSpPr>
                <a:spLocks/>
              </p:cNvSpPr>
              <p:nvPr/>
            </p:nvSpPr>
            <p:spPr bwMode="auto">
              <a:xfrm>
                <a:off x="1416" y="2778"/>
                <a:ext cx="360" cy="305"/>
              </a:xfrm>
              <a:prstGeom prst="leftBracket">
                <a:avLst>
                  <a:gd name="adj" fmla="val 833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2</a:t>
                </a:r>
              </a:p>
            </p:txBody>
          </p:sp>
          <p:sp>
            <p:nvSpPr>
              <p:cNvPr id="36882" name="AutoShape 35">
                <a:extLst>
                  <a:ext uri="{FF2B5EF4-FFF2-40B4-BE49-F238E27FC236}">
                    <a16:creationId xmlns:a16="http://schemas.microsoft.com/office/drawing/2014/main" id="{4A491530-0417-4A25-A86D-6B3863C7CFAB}"/>
                  </a:ext>
                </a:extLst>
              </p:cNvPr>
              <p:cNvSpPr>
                <a:spLocks/>
              </p:cNvSpPr>
              <p:nvPr/>
            </p:nvSpPr>
            <p:spPr bwMode="auto">
              <a:xfrm>
                <a:off x="1436" y="2538"/>
                <a:ext cx="292" cy="305"/>
              </a:xfrm>
              <a:prstGeom prst="leftBracket">
                <a:avLst>
                  <a:gd name="adj" fmla="val 856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1</a:t>
                </a:r>
              </a:p>
            </p:txBody>
          </p:sp>
        </p:grpSp>
        <p:sp>
          <p:nvSpPr>
            <p:cNvPr id="36873" name="Text Box 36">
              <a:extLst>
                <a:ext uri="{FF2B5EF4-FFF2-40B4-BE49-F238E27FC236}">
                  <a16:creationId xmlns:a16="http://schemas.microsoft.com/office/drawing/2014/main" id="{0A446457-765F-4314-84ED-45EC5BBFFDE1}"/>
                </a:ext>
              </a:extLst>
            </p:cNvPr>
            <p:cNvSpPr txBox="1">
              <a:spLocks noChangeArrowheads="1"/>
            </p:cNvSpPr>
            <p:nvPr/>
          </p:nvSpPr>
          <p:spPr bwMode="auto">
            <a:xfrm>
              <a:off x="2448" y="259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a:t>
              </a:r>
            </a:p>
          </p:txBody>
        </p:sp>
        <p:grpSp>
          <p:nvGrpSpPr>
            <p:cNvPr id="36874" name="Group 39">
              <a:extLst>
                <a:ext uri="{FF2B5EF4-FFF2-40B4-BE49-F238E27FC236}">
                  <a16:creationId xmlns:a16="http://schemas.microsoft.com/office/drawing/2014/main" id="{05E202CD-9F5A-42BA-B6D9-11C357EED276}"/>
                </a:ext>
              </a:extLst>
            </p:cNvPr>
            <p:cNvGrpSpPr>
              <a:grpSpLocks/>
            </p:cNvGrpSpPr>
            <p:nvPr/>
          </p:nvGrpSpPr>
          <p:grpSpPr bwMode="auto">
            <a:xfrm>
              <a:off x="1824" y="2544"/>
              <a:ext cx="336" cy="528"/>
              <a:chOff x="1440" y="2544"/>
              <a:chExt cx="336" cy="528"/>
            </a:xfrm>
          </p:grpSpPr>
          <p:sp>
            <p:nvSpPr>
              <p:cNvPr id="36877" name="Line 40">
                <a:extLst>
                  <a:ext uri="{FF2B5EF4-FFF2-40B4-BE49-F238E27FC236}">
                    <a16:creationId xmlns:a16="http://schemas.microsoft.com/office/drawing/2014/main" id="{1A0657B1-135E-4A93-8317-9058439757DB}"/>
                  </a:ext>
                </a:extLst>
              </p:cNvPr>
              <p:cNvSpPr>
                <a:spLocks noChangeShapeType="1"/>
              </p:cNvSpPr>
              <p:nvPr/>
            </p:nvSpPr>
            <p:spPr bwMode="auto">
              <a:xfrm>
                <a:off x="1440" y="2784"/>
                <a:ext cx="2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8" name="Text Box 41">
                <a:extLst>
                  <a:ext uri="{FF2B5EF4-FFF2-40B4-BE49-F238E27FC236}">
                    <a16:creationId xmlns:a16="http://schemas.microsoft.com/office/drawing/2014/main" id="{C6723D43-BF97-44AB-B074-0A71B7C72CE2}"/>
                  </a:ext>
                </a:extLst>
              </p:cNvPr>
              <p:cNvSpPr txBox="1">
                <a:spLocks noChangeArrowheads="1"/>
              </p:cNvSpPr>
              <p:nvPr/>
            </p:nvSpPr>
            <p:spPr bwMode="auto">
              <a:xfrm>
                <a:off x="1488" y="27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s</a:t>
                </a:r>
              </a:p>
            </p:txBody>
          </p:sp>
          <p:sp>
            <p:nvSpPr>
              <p:cNvPr id="36879" name="Text Box 42">
                <a:extLst>
                  <a:ext uri="{FF2B5EF4-FFF2-40B4-BE49-F238E27FC236}">
                    <a16:creationId xmlns:a16="http://schemas.microsoft.com/office/drawing/2014/main" id="{C7CF2A89-B0E1-4268-BC57-B1D69F097089}"/>
                  </a:ext>
                </a:extLst>
              </p:cNvPr>
              <p:cNvSpPr txBox="1">
                <a:spLocks noChangeArrowheads="1"/>
              </p:cNvSpPr>
              <p:nvPr/>
            </p:nvSpPr>
            <p:spPr bwMode="auto">
              <a:xfrm>
                <a:off x="1488"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n</a:t>
                </a:r>
              </a:p>
            </p:txBody>
          </p:sp>
        </p:grpSp>
        <p:sp>
          <p:nvSpPr>
            <p:cNvPr id="36875" name="Text Box 43">
              <a:extLst>
                <a:ext uri="{FF2B5EF4-FFF2-40B4-BE49-F238E27FC236}">
                  <a16:creationId xmlns:a16="http://schemas.microsoft.com/office/drawing/2014/main" id="{47F9E00A-9AAA-4C47-8F11-9797093CA45D}"/>
                </a:ext>
              </a:extLst>
            </p:cNvPr>
            <p:cNvSpPr txBox="1">
              <a:spLocks noChangeArrowheads="1"/>
            </p:cNvSpPr>
            <p:nvPr/>
          </p:nvSpPr>
          <p:spPr bwMode="auto">
            <a:xfrm>
              <a:off x="2064" y="259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a:t>
              </a:r>
              <a:r>
                <a:rPr lang="en-US" altLang="zh-CN" sz="2800" b="1"/>
                <a:t>s)</a:t>
              </a:r>
              <a:endParaRPr lang="en-US" altLang="zh-CN" sz="2400" b="1"/>
            </a:p>
          </p:txBody>
        </p:sp>
        <p:sp>
          <p:nvSpPr>
            <p:cNvPr id="36876" name="Text Box 44">
              <a:extLst>
                <a:ext uri="{FF2B5EF4-FFF2-40B4-BE49-F238E27FC236}">
                  <a16:creationId xmlns:a16="http://schemas.microsoft.com/office/drawing/2014/main" id="{ED8BAC58-E5D5-4C15-9230-ECF64798094B}"/>
                </a:ext>
              </a:extLst>
            </p:cNvPr>
            <p:cNvSpPr txBox="1">
              <a:spLocks noChangeArrowheads="1"/>
            </p:cNvSpPr>
            <p:nvPr/>
          </p:nvSpPr>
          <p:spPr bwMode="auto">
            <a:xfrm>
              <a:off x="1632" y="25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E01B4077-2FAB-41F5-BB9A-D05A44921C95}"/>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8.3 </a:t>
            </a:r>
            <a:r>
              <a:rPr lang="zh-CN" altLang="en-US" sz="2800" b="1"/>
              <a:t>基于树的查找法</a:t>
            </a:r>
          </a:p>
        </p:txBody>
      </p:sp>
      <p:sp>
        <p:nvSpPr>
          <p:cNvPr id="37891" name="Text Box 3">
            <a:extLst>
              <a:ext uri="{FF2B5EF4-FFF2-40B4-BE49-F238E27FC236}">
                <a16:creationId xmlns:a16="http://schemas.microsoft.com/office/drawing/2014/main" id="{49A5AF91-E0D9-4208-A648-8A89E4532B22}"/>
              </a:ext>
            </a:extLst>
          </p:cNvPr>
          <p:cNvSpPr txBox="1">
            <a:spLocks noChangeArrowheads="1"/>
          </p:cNvSpPr>
          <p:nvPr/>
        </p:nvSpPr>
        <p:spPr bwMode="auto">
          <a:xfrm>
            <a:off x="2133600" y="1509714"/>
            <a:ext cx="80010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Tx/>
              <a:buSzTx/>
              <a:buFontTx/>
              <a:buNone/>
            </a:pPr>
            <a:r>
              <a:rPr lang="zh-CN" altLang="en-US" sz="2800" b="1">
                <a:solidFill>
                  <a:srgbClr val="DF2354"/>
                </a:solidFill>
              </a:rPr>
              <a:t>基于树的查找法</a:t>
            </a:r>
            <a:r>
              <a:rPr lang="zh-CN" altLang="en-US" sz="2800" b="1">
                <a:latin typeface="宋体" panose="02010600030101010101" pitchFamily="2" charset="-122"/>
              </a:rPr>
              <a:t>（</a:t>
            </a:r>
            <a:r>
              <a:rPr lang="zh-CN" altLang="en-US" sz="2800" b="1">
                <a:solidFill>
                  <a:srgbClr val="277D33"/>
                </a:solidFill>
                <a:latin typeface="宋体" panose="02010600030101010101" pitchFamily="2" charset="-122"/>
              </a:rPr>
              <a:t>树表查找法</a:t>
            </a:r>
            <a:r>
              <a:rPr lang="zh-CN" altLang="en-US" sz="2800" b="1">
                <a:latin typeface="宋体" panose="02010600030101010101" pitchFamily="2" charset="-122"/>
              </a:rPr>
              <a:t>），是将待查表组织成特定树的形式并在树结构上实现查找的方法</a:t>
            </a:r>
            <a:r>
              <a:rPr lang="zh-CN" altLang="en-US" sz="2800" b="1"/>
              <a:t> 。</a:t>
            </a:r>
          </a:p>
        </p:txBody>
      </p:sp>
      <p:sp>
        <p:nvSpPr>
          <p:cNvPr id="37892" name="Text Box 6">
            <a:extLst>
              <a:ext uri="{FF2B5EF4-FFF2-40B4-BE49-F238E27FC236}">
                <a16:creationId xmlns:a16="http://schemas.microsoft.com/office/drawing/2014/main" id="{C9C446F2-6D4F-4205-942A-E8F6E4F38D0A}"/>
              </a:ext>
            </a:extLst>
          </p:cNvPr>
          <p:cNvSpPr txBox="1">
            <a:spLocks noChangeArrowheads="1"/>
          </p:cNvSpPr>
          <p:nvPr/>
        </p:nvSpPr>
        <p:spPr bwMode="auto">
          <a:xfrm>
            <a:off x="2362200" y="40655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基于树的查找法</a:t>
            </a:r>
          </a:p>
        </p:txBody>
      </p:sp>
      <p:sp>
        <p:nvSpPr>
          <p:cNvPr id="37893" name="AutoShape 7">
            <a:extLst>
              <a:ext uri="{FF2B5EF4-FFF2-40B4-BE49-F238E27FC236}">
                <a16:creationId xmlns:a16="http://schemas.microsoft.com/office/drawing/2014/main" id="{608BBE1D-B349-4CEA-9345-915AA0388190}"/>
              </a:ext>
            </a:extLst>
          </p:cNvPr>
          <p:cNvSpPr>
            <a:spLocks/>
          </p:cNvSpPr>
          <p:nvPr/>
        </p:nvSpPr>
        <p:spPr bwMode="auto">
          <a:xfrm>
            <a:off x="5105400" y="2998788"/>
            <a:ext cx="76200" cy="2590800"/>
          </a:xfrm>
          <a:prstGeom prst="leftBrace">
            <a:avLst>
              <a:gd name="adj1" fmla="val 283333"/>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4" name="Text Box 8">
            <a:extLst>
              <a:ext uri="{FF2B5EF4-FFF2-40B4-BE49-F238E27FC236}">
                <a16:creationId xmlns:a16="http://schemas.microsoft.com/office/drawing/2014/main" id="{64EBDBB8-09B5-4C9A-B7BE-D3E0DB8FB4D7}"/>
              </a:ext>
            </a:extLst>
          </p:cNvPr>
          <p:cNvSpPr txBox="1">
            <a:spLocks noChangeArrowheads="1"/>
          </p:cNvSpPr>
          <p:nvPr/>
        </p:nvSpPr>
        <p:spPr bwMode="auto">
          <a:xfrm>
            <a:off x="5334000" y="322738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二叉排序树</a:t>
            </a:r>
          </a:p>
        </p:txBody>
      </p:sp>
      <p:sp>
        <p:nvSpPr>
          <p:cNvPr id="37895" name="Text Box 9">
            <a:extLst>
              <a:ext uri="{FF2B5EF4-FFF2-40B4-BE49-F238E27FC236}">
                <a16:creationId xmlns:a16="http://schemas.microsoft.com/office/drawing/2014/main" id="{47F8F1BF-5F6D-4627-9F1D-5C03C6511DF3}"/>
              </a:ext>
            </a:extLst>
          </p:cNvPr>
          <p:cNvSpPr txBox="1">
            <a:spLocks noChangeArrowheads="1"/>
          </p:cNvSpPr>
          <p:nvPr/>
        </p:nvSpPr>
        <p:spPr bwMode="auto">
          <a:xfrm>
            <a:off x="5334000" y="406558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平衡二叉排序树</a:t>
            </a:r>
          </a:p>
        </p:txBody>
      </p:sp>
      <p:sp>
        <p:nvSpPr>
          <p:cNvPr id="37896" name="Text Box 10">
            <a:extLst>
              <a:ext uri="{FF2B5EF4-FFF2-40B4-BE49-F238E27FC236}">
                <a16:creationId xmlns:a16="http://schemas.microsoft.com/office/drawing/2014/main" id="{6E4BF701-4F50-4B43-9C8F-862AD97E0623}"/>
              </a:ext>
            </a:extLst>
          </p:cNvPr>
          <p:cNvSpPr txBox="1">
            <a:spLocks noChangeArrowheads="1"/>
          </p:cNvSpPr>
          <p:nvPr/>
        </p:nvSpPr>
        <p:spPr bwMode="auto">
          <a:xfrm>
            <a:off x="5334000" y="497998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B</a:t>
            </a:r>
            <a:r>
              <a:rPr lang="zh-CN" altLang="en-US" sz="2800" b="1"/>
              <a:t>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8D2ECE7-8218-4B50-9721-AD835839CA26}"/>
              </a:ext>
            </a:extLst>
          </p:cNvPr>
          <p:cNvSpPr txBox="1">
            <a:spLocks noChangeArrowheads="1"/>
          </p:cNvSpPr>
          <p:nvPr/>
        </p:nvSpPr>
        <p:spPr bwMode="auto">
          <a:xfrm>
            <a:off x="2133600" y="990601"/>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8.3.1 </a:t>
            </a:r>
            <a:r>
              <a:rPr lang="zh-CN" altLang="en-US" sz="2800" b="1">
                <a:solidFill>
                  <a:srgbClr val="DF2354"/>
                </a:solidFill>
              </a:rPr>
              <a:t>二叉排序树</a:t>
            </a:r>
          </a:p>
        </p:txBody>
      </p:sp>
      <p:sp>
        <p:nvSpPr>
          <p:cNvPr id="38915" name="Text Box 3">
            <a:extLst>
              <a:ext uri="{FF2B5EF4-FFF2-40B4-BE49-F238E27FC236}">
                <a16:creationId xmlns:a16="http://schemas.microsoft.com/office/drawing/2014/main" id="{629D4934-A567-4ADB-944D-769CF3818183}"/>
              </a:ext>
            </a:extLst>
          </p:cNvPr>
          <p:cNvSpPr txBox="1">
            <a:spLocks noChangeArrowheads="1"/>
          </p:cNvSpPr>
          <p:nvPr/>
        </p:nvSpPr>
        <p:spPr bwMode="auto">
          <a:xfrm>
            <a:off x="2133600" y="1557338"/>
            <a:ext cx="815340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 </a:t>
            </a:r>
            <a:r>
              <a:rPr lang="zh-CN" altLang="en-US" sz="2800" b="1"/>
              <a:t>二叉排序树的定义与描述</a:t>
            </a:r>
            <a:endParaRPr lang="en-US" altLang="zh-CN" sz="2800" b="1"/>
          </a:p>
          <a:p>
            <a:pPr eaLnBrk="1" hangingPunct="1">
              <a:spcBef>
                <a:spcPct val="50000"/>
              </a:spcBef>
              <a:buClrTx/>
              <a:buSzTx/>
              <a:buFontTx/>
              <a:buNone/>
            </a:pPr>
            <a:r>
              <a:rPr lang="zh-CN" altLang="en-US" sz="2800" b="1"/>
              <a:t>       二叉排序树（二叉查找树），</a:t>
            </a:r>
            <a:r>
              <a:rPr lang="zh-CN" altLang="en-US" sz="2800" b="1">
                <a:latin typeface="宋体" panose="02010600030101010101" pitchFamily="2" charset="-122"/>
              </a:rPr>
              <a:t>它是一种特殊结构的二叉树，</a:t>
            </a:r>
            <a:r>
              <a:rPr lang="zh-CN" altLang="en-US" sz="2800" b="1">
                <a:solidFill>
                  <a:srgbClr val="C83EBE"/>
                </a:solidFill>
                <a:latin typeface="宋体" panose="02010600030101010101" pitchFamily="2" charset="-122"/>
              </a:rPr>
              <a:t>其定义为</a:t>
            </a:r>
            <a:r>
              <a:rPr lang="zh-CN" altLang="en-US" sz="2800" b="1">
                <a:latin typeface="宋体" panose="02010600030101010101" pitchFamily="2" charset="-122"/>
              </a:rPr>
              <a:t>：二叉树排序树</a:t>
            </a:r>
            <a:r>
              <a:rPr lang="zh-CN" altLang="en-US" sz="2800" b="1">
                <a:solidFill>
                  <a:srgbClr val="20AC37"/>
                </a:solidFill>
                <a:latin typeface="宋体" panose="02010600030101010101" pitchFamily="2" charset="-122"/>
              </a:rPr>
              <a:t>或者是一棵空树</a:t>
            </a:r>
            <a:r>
              <a:rPr lang="zh-CN" altLang="en-US" sz="2800" b="1">
                <a:latin typeface="宋体" panose="02010600030101010101" pitchFamily="2" charset="-122"/>
              </a:rPr>
              <a:t>，</a:t>
            </a:r>
            <a:r>
              <a:rPr lang="zh-CN" altLang="en-US" sz="2800" b="1">
                <a:solidFill>
                  <a:srgbClr val="277D33"/>
                </a:solidFill>
                <a:latin typeface="宋体" panose="02010600030101010101" pitchFamily="2" charset="-122"/>
              </a:rPr>
              <a:t>或者是具有如下性质的二叉树</a:t>
            </a:r>
            <a:r>
              <a:rPr lang="zh-CN" altLang="en-US" sz="2800" b="1">
                <a:solidFill>
                  <a:srgbClr val="20AC37"/>
                </a:solidFill>
                <a:latin typeface="宋体" panose="02010600030101010101" pitchFamily="2" charset="-122"/>
              </a:rPr>
              <a:t>：</a:t>
            </a:r>
            <a:r>
              <a:rPr lang="zh-CN" altLang="en-US" sz="2800" b="1">
                <a:solidFill>
                  <a:srgbClr val="20AC37"/>
                </a:solidFill>
              </a:rPr>
              <a:t> </a:t>
            </a:r>
          </a:p>
        </p:txBody>
      </p:sp>
      <p:sp>
        <p:nvSpPr>
          <p:cNvPr id="38916" name="Text Box 4">
            <a:extLst>
              <a:ext uri="{FF2B5EF4-FFF2-40B4-BE49-F238E27FC236}">
                <a16:creationId xmlns:a16="http://schemas.microsoft.com/office/drawing/2014/main" id="{96E784C0-9CF7-4C0D-93AC-F6E2EBE033AE}"/>
              </a:ext>
            </a:extLst>
          </p:cNvPr>
          <p:cNvSpPr txBox="1">
            <a:spLocks noChangeArrowheads="1"/>
          </p:cNvSpPr>
          <p:nvPr/>
        </p:nvSpPr>
        <p:spPr bwMode="auto">
          <a:xfrm>
            <a:off x="2133600" y="3573464"/>
            <a:ext cx="81534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a:t>
            </a:r>
            <a:r>
              <a:rPr lang="zh-CN" altLang="en-US" sz="2800" b="1">
                <a:latin typeface="宋体" panose="02010600030101010101" pitchFamily="2" charset="-122"/>
              </a:rPr>
              <a:t>若它的左子树非空，则左子树上所有结点的值均小于根结点的值；</a:t>
            </a:r>
            <a:r>
              <a:rPr lang="zh-CN" altLang="en-US" sz="2800" b="1"/>
              <a:t> </a:t>
            </a:r>
          </a:p>
          <a:p>
            <a:pPr eaLnBrk="1" hangingPunct="1">
              <a:spcBef>
                <a:spcPct val="50000"/>
              </a:spcBef>
              <a:buClrTx/>
              <a:buSzTx/>
              <a:buFontTx/>
              <a:buNone/>
            </a:pPr>
            <a:r>
              <a:rPr lang="zh-CN" altLang="en-US" sz="2800" b="1"/>
              <a:t>（</a:t>
            </a:r>
            <a:r>
              <a:rPr lang="en-US" altLang="zh-CN" sz="2800" b="1"/>
              <a:t>2</a:t>
            </a:r>
            <a:r>
              <a:rPr lang="zh-CN" altLang="en-US" sz="2800" b="1"/>
              <a:t>）</a:t>
            </a:r>
            <a:r>
              <a:rPr lang="zh-CN" altLang="en-US" sz="2800" b="1">
                <a:latin typeface="宋体" panose="02010600030101010101" pitchFamily="2" charset="-122"/>
              </a:rPr>
              <a:t>若它的右子树非空，则右子树上所有结点的值均大于根结点的值；</a:t>
            </a:r>
            <a:r>
              <a:rPr lang="zh-CN" altLang="en-US" sz="2800" b="1"/>
              <a:t> </a:t>
            </a:r>
          </a:p>
          <a:p>
            <a:pPr eaLnBrk="1" hangingPunct="1">
              <a:spcBef>
                <a:spcPct val="50000"/>
              </a:spcBef>
              <a:buClrTx/>
              <a:buSzTx/>
              <a:buFontTx/>
              <a:buNone/>
            </a:pPr>
            <a:r>
              <a:rPr lang="zh-CN" altLang="en-US" sz="2800" b="1"/>
              <a:t>（</a:t>
            </a:r>
            <a:r>
              <a:rPr lang="en-US" altLang="zh-CN" sz="2800" b="1"/>
              <a:t>3</a:t>
            </a:r>
            <a:r>
              <a:rPr lang="zh-CN" altLang="en-US" sz="2800" b="1"/>
              <a:t>）</a:t>
            </a:r>
            <a:r>
              <a:rPr lang="zh-CN" altLang="en-US" sz="2800" b="1">
                <a:latin typeface="宋体" panose="02010600030101010101" pitchFamily="2" charset="-122"/>
              </a:rPr>
              <a:t>它的左右子树也分别为二叉排序树。</a:t>
            </a:r>
            <a:r>
              <a:rPr lang="zh-CN" altLang="en-US" sz="2800" b="1"/>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50C040DE-0064-467D-8161-91E43CF08583}"/>
              </a:ext>
            </a:extLst>
          </p:cNvPr>
          <p:cNvSpPr txBox="1">
            <a:spLocks noChangeArrowheads="1"/>
          </p:cNvSpPr>
          <p:nvPr/>
        </p:nvSpPr>
        <p:spPr bwMode="auto">
          <a:xfrm>
            <a:off x="2133600" y="9144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由定义可以得出二叉排序树的一个重要性质：</a:t>
            </a:r>
            <a:r>
              <a:rPr lang="zh-CN" altLang="en-US" sz="2800" b="1">
                <a:solidFill>
                  <a:srgbClr val="277D33"/>
                </a:solidFill>
                <a:latin typeface="宋体" panose="02010600030101010101" pitchFamily="2" charset="-122"/>
              </a:rPr>
              <a:t>中序遍历一个二叉排序树时可以得到一个递增有序序列</a:t>
            </a:r>
            <a:r>
              <a:rPr lang="zh-CN" altLang="en-US" sz="2800" b="1">
                <a:latin typeface="宋体" panose="02010600030101010101" pitchFamily="2" charset="-122"/>
              </a:rPr>
              <a:t>。</a:t>
            </a:r>
            <a:r>
              <a:rPr lang="zh-CN" altLang="en-US" sz="2800" b="1"/>
              <a:t> </a:t>
            </a:r>
          </a:p>
        </p:txBody>
      </p:sp>
      <p:grpSp>
        <p:nvGrpSpPr>
          <p:cNvPr id="39939" name="Group 36">
            <a:extLst>
              <a:ext uri="{FF2B5EF4-FFF2-40B4-BE49-F238E27FC236}">
                <a16:creationId xmlns:a16="http://schemas.microsoft.com/office/drawing/2014/main" id="{6188C3EB-91DB-4FDC-87FA-B5D1121C76EC}"/>
              </a:ext>
            </a:extLst>
          </p:cNvPr>
          <p:cNvGrpSpPr>
            <a:grpSpLocks/>
          </p:cNvGrpSpPr>
          <p:nvPr/>
        </p:nvGrpSpPr>
        <p:grpSpPr bwMode="auto">
          <a:xfrm>
            <a:off x="2362200" y="2743200"/>
            <a:ext cx="3505200" cy="3200400"/>
            <a:chOff x="528" y="1728"/>
            <a:chExt cx="2208" cy="2016"/>
          </a:xfrm>
        </p:grpSpPr>
        <p:grpSp>
          <p:nvGrpSpPr>
            <p:cNvPr id="39952" name="Group 20">
              <a:extLst>
                <a:ext uri="{FF2B5EF4-FFF2-40B4-BE49-F238E27FC236}">
                  <a16:creationId xmlns:a16="http://schemas.microsoft.com/office/drawing/2014/main" id="{EAD806CE-4FF2-4CB7-9629-7EF5384137A4}"/>
                </a:ext>
              </a:extLst>
            </p:cNvPr>
            <p:cNvGrpSpPr>
              <a:grpSpLocks/>
            </p:cNvGrpSpPr>
            <p:nvPr/>
          </p:nvGrpSpPr>
          <p:grpSpPr bwMode="auto">
            <a:xfrm>
              <a:off x="528" y="1728"/>
              <a:ext cx="2160" cy="1536"/>
              <a:chOff x="528" y="1728"/>
              <a:chExt cx="2496" cy="1632"/>
            </a:xfrm>
          </p:grpSpPr>
          <p:sp>
            <p:nvSpPr>
              <p:cNvPr id="39954" name="Oval 3">
                <a:extLst>
                  <a:ext uri="{FF2B5EF4-FFF2-40B4-BE49-F238E27FC236}">
                    <a16:creationId xmlns:a16="http://schemas.microsoft.com/office/drawing/2014/main" id="{6D531F29-75B1-4508-AAB6-8EB15EB813BA}"/>
                  </a:ext>
                </a:extLst>
              </p:cNvPr>
              <p:cNvSpPr>
                <a:spLocks noChangeArrowheads="1"/>
              </p:cNvSpPr>
              <p:nvPr/>
            </p:nvSpPr>
            <p:spPr bwMode="auto">
              <a:xfrm>
                <a:off x="1392" y="172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a:t>
                </a:r>
              </a:p>
            </p:txBody>
          </p:sp>
          <p:sp>
            <p:nvSpPr>
              <p:cNvPr id="39955" name="Oval 4">
                <a:extLst>
                  <a:ext uri="{FF2B5EF4-FFF2-40B4-BE49-F238E27FC236}">
                    <a16:creationId xmlns:a16="http://schemas.microsoft.com/office/drawing/2014/main" id="{8A24F16A-74D3-4251-BE7C-EB9826310604}"/>
                  </a:ext>
                </a:extLst>
              </p:cNvPr>
              <p:cNvSpPr>
                <a:spLocks noChangeArrowheads="1"/>
              </p:cNvSpPr>
              <p:nvPr/>
            </p:nvSpPr>
            <p:spPr bwMode="auto">
              <a:xfrm>
                <a:off x="960" y="216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a:t>
                </a:r>
              </a:p>
            </p:txBody>
          </p:sp>
          <p:sp>
            <p:nvSpPr>
              <p:cNvPr id="39956" name="Oval 5">
                <a:extLst>
                  <a:ext uri="{FF2B5EF4-FFF2-40B4-BE49-F238E27FC236}">
                    <a16:creationId xmlns:a16="http://schemas.microsoft.com/office/drawing/2014/main" id="{855C4C9A-7796-4802-98B5-671D962E5D3C}"/>
                  </a:ext>
                </a:extLst>
              </p:cNvPr>
              <p:cNvSpPr>
                <a:spLocks noChangeArrowheads="1"/>
              </p:cNvSpPr>
              <p:nvPr/>
            </p:nvSpPr>
            <p:spPr bwMode="auto">
              <a:xfrm>
                <a:off x="528" y="259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a:t>
                </a:r>
              </a:p>
            </p:txBody>
          </p:sp>
          <p:sp>
            <p:nvSpPr>
              <p:cNvPr id="39957" name="Oval 6">
                <a:extLst>
                  <a:ext uri="{FF2B5EF4-FFF2-40B4-BE49-F238E27FC236}">
                    <a16:creationId xmlns:a16="http://schemas.microsoft.com/office/drawing/2014/main" id="{1A2DC0CE-8D27-4163-AB70-508A0604BE55}"/>
                  </a:ext>
                </a:extLst>
              </p:cNvPr>
              <p:cNvSpPr>
                <a:spLocks noChangeArrowheads="1"/>
              </p:cNvSpPr>
              <p:nvPr/>
            </p:nvSpPr>
            <p:spPr bwMode="auto">
              <a:xfrm>
                <a:off x="1296" y="264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a:t>
                </a:r>
              </a:p>
            </p:txBody>
          </p:sp>
          <p:sp>
            <p:nvSpPr>
              <p:cNvPr id="39958" name="Oval 7">
                <a:extLst>
                  <a:ext uri="{FF2B5EF4-FFF2-40B4-BE49-F238E27FC236}">
                    <a16:creationId xmlns:a16="http://schemas.microsoft.com/office/drawing/2014/main" id="{7CC42576-C982-4A6F-83D4-0EC2F64F15B4}"/>
                  </a:ext>
                </a:extLst>
              </p:cNvPr>
              <p:cNvSpPr>
                <a:spLocks noChangeArrowheads="1"/>
              </p:cNvSpPr>
              <p:nvPr/>
            </p:nvSpPr>
            <p:spPr bwMode="auto">
              <a:xfrm>
                <a:off x="960" y="307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3</a:t>
                </a:r>
              </a:p>
            </p:txBody>
          </p:sp>
          <p:sp>
            <p:nvSpPr>
              <p:cNvPr id="39959" name="Oval 8">
                <a:extLst>
                  <a:ext uri="{FF2B5EF4-FFF2-40B4-BE49-F238E27FC236}">
                    <a16:creationId xmlns:a16="http://schemas.microsoft.com/office/drawing/2014/main" id="{73D50DCD-A678-4304-B3DE-BBE5307FE9E9}"/>
                  </a:ext>
                </a:extLst>
              </p:cNvPr>
              <p:cNvSpPr>
                <a:spLocks noChangeArrowheads="1"/>
              </p:cNvSpPr>
              <p:nvPr/>
            </p:nvSpPr>
            <p:spPr bwMode="auto">
              <a:xfrm>
                <a:off x="1872" y="220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6</a:t>
                </a:r>
              </a:p>
            </p:txBody>
          </p:sp>
          <p:sp>
            <p:nvSpPr>
              <p:cNvPr id="39960" name="Oval 9">
                <a:extLst>
                  <a:ext uri="{FF2B5EF4-FFF2-40B4-BE49-F238E27FC236}">
                    <a16:creationId xmlns:a16="http://schemas.microsoft.com/office/drawing/2014/main" id="{32CB6922-915F-42E2-B1BB-490FAB4B2532}"/>
                  </a:ext>
                </a:extLst>
              </p:cNvPr>
              <p:cNvSpPr>
                <a:spLocks noChangeArrowheads="1"/>
              </p:cNvSpPr>
              <p:nvPr/>
            </p:nvSpPr>
            <p:spPr bwMode="auto">
              <a:xfrm>
                <a:off x="2304" y="259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8</a:t>
                </a:r>
              </a:p>
            </p:txBody>
          </p:sp>
          <p:sp>
            <p:nvSpPr>
              <p:cNvPr id="39961" name="Oval 10">
                <a:extLst>
                  <a:ext uri="{FF2B5EF4-FFF2-40B4-BE49-F238E27FC236}">
                    <a16:creationId xmlns:a16="http://schemas.microsoft.com/office/drawing/2014/main" id="{E9820034-FB52-469C-ADA3-0933104A6BB0}"/>
                  </a:ext>
                </a:extLst>
              </p:cNvPr>
              <p:cNvSpPr>
                <a:spLocks noChangeArrowheads="1"/>
              </p:cNvSpPr>
              <p:nvPr/>
            </p:nvSpPr>
            <p:spPr bwMode="auto">
              <a:xfrm>
                <a:off x="2016" y="307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7</a:t>
                </a:r>
              </a:p>
            </p:txBody>
          </p:sp>
          <p:sp>
            <p:nvSpPr>
              <p:cNvPr id="39962" name="Oval 11">
                <a:extLst>
                  <a:ext uri="{FF2B5EF4-FFF2-40B4-BE49-F238E27FC236}">
                    <a16:creationId xmlns:a16="http://schemas.microsoft.com/office/drawing/2014/main" id="{5DD2896F-70CA-4F2E-A929-D0CE1938A877}"/>
                  </a:ext>
                </a:extLst>
              </p:cNvPr>
              <p:cNvSpPr>
                <a:spLocks noChangeArrowheads="1"/>
              </p:cNvSpPr>
              <p:nvPr/>
            </p:nvSpPr>
            <p:spPr bwMode="auto">
              <a:xfrm>
                <a:off x="2736" y="302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9</a:t>
                </a:r>
              </a:p>
            </p:txBody>
          </p:sp>
          <p:sp>
            <p:nvSpPr>
              <p:cNvPr id="39963" name="Line 12">
                <a:extLst>
                  <a:ext uri="{FF2B5EF4-FFF2-40B4-BE49-F238E27FC236}">
                    <a16:creationId xmlns:a16="http://schemas.microsoft.com/office/drawing/2014/main" id="{3811605D-F8C6-4188-8627-25815666460B}"/>
                  </a:ext>
                </a:extLst>
              </p:cNvPr>
              <p:cNvSpPr>
                <a:spLocks noChangeShapeType="1"/>
              </p:cNvSpPr>
              <p:nvPr/>
            </p:nvSpPr>
            <p:spPr bwMode="auto">
              <a:xfrm flipH="1">
                <a:off x="1200" y="196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4" name="Line 13">
                <a:extLst>
                  <a:ext uri="{FF2B5EF4-FFF2-40B4-BE49-F238E27FC236}">
                    <a16:creationId xmlns:a16="http://schemas.microsoft.com/office/drawing/2014/main" id="{40CFC7A6-76E4-4ACB-B30F-0B7F0A3C5CBA}"/>
                  </a:ext>
                </a:extLst>
              </p:cNvPr>
              <p:cNvSpPr>
                <a:spLocks noChangeShapeType="1"/>
              </p:cNvSpPr>
              <p:nvPr/>
            </p:nvSpPr>
            <p:spPr bwMode="auto">
              <a:xfrm flipH="1">
                <a:off x="768" y="240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5" name="Line 14">
                <a:extLst>
                  <a:ext uri="{FF2B5EF4-FFF2-40B4-BE49-F238E27FC236}">
                    <a16:creationId xmlns:a16="http://schemas.microsoft.com/office/drawing/2014/main" id="{B408D98E-B705-4BDF-B420-3CCE95F44B5C}"/>
                  </a:ext>
                </a:extLst>
              </p:cNvPr>
              <p:cNvSpPr>
                <a:spLocks noChangeShapeType="1"/>
              </p:cNvSpPr>
              <p:nvPr/>
            </p:nvSpPr>
            <p:spPr bwMode="auto">
              <a:xfrm>
                <a:off x="1200" y="24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6" name="Line 15">
                <a:extLst>
                  <a:ext uri="{FF2B5EF4-FFF2-40B4-BE49-F238E27FC236}">
                    <a16:creationId xmlns:a16="http://schemas.microsoft.com/office/drawing/2014/main" id="{2145405A-6502-4FCD-A68A-696D8654FA17}"/>
                  </a:ext>
                </a:extLst>
              </p:cNvPr>
              <p:cNvSpPr>
                <a:spLocks noChangeShapeType="1"/>
              </p:cNvSpPr>
              <p:nvPr/>
            </p:nvSpPr>
            <p:spPr bwMode="auto">
              <a:xfrm flipH="1">
                <a:off x="1200" y="288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7" name="Line 16">
                <a:extLst>
                  <a:ext uri="{FF2B5EF4-FFF2-40B4-BE49-F238E27FC236}">
                    <a16:creationId xmlns:a16="http://schemas.microsoft.com/office/drawing/2014/main" id="{0614F6F9-A9E9-435E-88CB-81BA2334D475}"/>
                  </a:ext>
                </a:extLst>
              </p:cNvPr>
              <p:cNvSpPr>
                <a:spLocks noChangeShapeType="1"/>
              </p:cNvSpPr>
              <p:nvPr/>
            </p:nvSpPr>
            <p:spPr bwMode="auto">
              <a:xfrm>
                <a:off x="1632" y="1968"/>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8" name="Line 17">
                <a:extLst>
                  <a:ext uri="{FF2B5EF4-FFF2-40B4-BE49-F238E27FC236}">
                    <a16:creationId xmlns:a16="http://schemas.microsoft.com/office/drawing/2014/main" id="{1FC33F2B-8C89-4D51-A3B2-BB35465E6402}"/>
                  </a:ext>
                </a:extLst>
              </p:cNvPr>
              <p:cNvSpPr>
                <a:spLocks noChangeShapeType="1"/>
              </p:cNvSpPr>
              <p:nvPr/>
            </p:nvSpPr>
            <p:spPr bwMode="auto">
              <a:xfrm>
                <a:off x="2112" y="244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9" name="Line 18">
                <a:extLst>
                  <a:ext uri="{FF2B5EF4-FFF2-40B4-BE49-F238E27FC236}">
                    <a16:creationId xmlns:a16="http://schemas.microsoft.com/office/drawing/2014/main" id="{F94BB7FA-B185-4FA3-B676-C8A55312E4AB}"/>
                  </a:ext>
                </a:extLst>
              </p:cNvPr>
              <p:cNvSpPr>
                <a:spLocks noChangeShapeType="1"/>
              </p:cNvSpPr>
              <p:nvPr/>
            </p:nvSpPr>
            <p:spPr bwMode="auto">
              <a:xfrm flipH="1">
                <a:off x="2208" y="288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70" name="Line 19">
                <a:extLst>
                  <a:ext uri="{FF2B5EF4-FFF2-40B4-BE49-F238E27FC236}">
                    <a16:creationId xmlns:a16="http://schemas.microsoft.com/office/drawing/2014/main" id="{B293C0FE-526A-4ACD-86A5-99ED75EB1549}"/>
                  </a:ext>
                </a:extLst>
              </p:cNvPr>
              <p:cNvSpPr>
                <a:spLocks noChangeShapeType="1"/>
              </p:cNvSpPr>
              <p:nvPr/>
            </p:nvSpPr>
            <p:spPr bwMode="auto">
              <a:xfrm>
                <a:off x="2544" y="2880"/>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3" name="Text Box 21">
              <a:extLst>
                <a:ext uri="{FF2B5EF4-FFF2-40B4-BE49-F238E27FC236}">
                  <a16:creationId xmlns:a16="http://schemas.microsoft.com/office/drawing/2014/main" id="{5416CF0A-6EE8-406F-9782-E768ED83B5C1}"/>
                </a:ext>
              </a:extLst>
            </p:cNvPr>
            <p:cNvSpPr txBox="1">
              <a:spLocks noChangeArrowheads="1"/>
            </p:cNvSpPr>
            <p:nvPr/>
          </p:nvSpPr>
          <p:spPr bwMode="auto">
            <a:xfrm>
              <a:off x="576" y="3456"/>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二叉排序树示例</a:t>
              </a:r>
              <a:r>
                <a:rPr lang="en-US" altLang="zh-CN" sz="2400" b="1"/>
                <a:t>1</a:t>
              </a:r>
            </a:p>
          </p:txBody>
        </p:sp>
      </p:grpSp>
      <p:grpSp>
        <p:nvGrpSpPr>
          <p:cNvPr id="39940" name="Group 37">
            <a:extLst>
              <a:ext uri="{FF2B5EF4-FFF2-40B4-BE49-F238E27FC236}">
                <a16:creationId xmlns:a16="http://schemas.microsoft.com/office/drawing/2014/main" id="{73E74F79-5F78-4FF4-A73F-C601ECFD71B3}"/>
              </a:ext>
            </a:extLst>
          </p:cNvPr>
          <p:cNvGrpSpPr>
            <a:grpSpLocks/>
          </p:cNvGrpSpPr>
          <p:nvPr/>
        </p:nvGrpSpPr>
        <p:grpSpPr bwMode="auto">
          <a:xfrm>
            <a:off x="6934200" y="2286000"/>
            <a:ext cx="2895600" cy="3657600"/>
            <a:chOff x="3408" y="1440"/>
            <a:chExt cx="1824" cy="2304"/>
          </a:xfrm>
        </p:grpSpPr>
        <p:grpSp>
          <p:nvGrpSpPr>
            <p:cNvPr id="39941" name="Group 34">
              <a:extLst>
                <a:ext uri="{FF2B5EF4-FFF2-40B4-BE49-F238E27FC236}">
                  <a16:creationId xmlns:a16="http://schemas.microsoft.com/office/drawing/2014/main" id="{F009F24A-F7B6-469E-A164-5D40EAD4EF81}"/>
                </a:ext>
              </a:extLst>
            </p:cNvPr>
            <p:cNvGrpSpPr>
              <a:grpSpLocks/>
            </p:cNvGrpSpPr>
            <p:nvPr/>
          </p:nvGrpSpPr>
          <p:grpSpPr bwMode="auto">
            <a:xfrm>
              <a:off x="3504" y="1440"/>
              <a:ext cx="1248" cy="1920"/>
              <a:chOff x="3216" y="1488"/>
              <a:chExt cx="1536" cy="2304"/>
            </a:xfrm>
          </p:grpSpPr>
          <p:sp>
            <p:nvSpPr>
              <p:cNvPr id="39943" name="Oval 22">
                <a:extLst>
                  <a:ext uri="{FF2B5EF4-FFF2-40B4-BE49-F238E27FC236}">
                    <a16:creationId xmlns:a16="http://schemas.microsoft.com/office/drawing/2014/main" id="{C5654521-9CB7-4F5F-AE91-B0599D80C110}"/>
                  </a:ext>
                </a:extLst>
              </p:cNvPr>
              <p:cNvSpPr>
                <a:spLocks noChangeArrowheads="1"/>
              </p:cNvSpPr>
              <p:nvPr/>
            </p:nvSpPr>
            <p:spPr bwMode="auto">
              <a:xfrm>
                <a:off x="3792" y="1488"/>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CAO</a:t>
                </a:r>
              </a:p>
            </p:txBody>
          </p:sp>
          <p:sp>
            <p:nvSpPr>
              <p:cNvPr id="39944" name="Oval 23">
                <a:extLst>
                  <a:ext uri="{FF2B5EF4-FFF2-40B4-BE49-F238E27FC236}">
                    <a16:creationId xmlns:a16="http://schemas.microsoft.com/office/drawing/2014/main" id="{62C18343-A41B-4F36-ACD1-72C56EB1F9F1}"/>
                  </a:ext>
                </a:extLst>
              </p:cNvPr>
              <p:cNvSpPr>
                <a:spLocks noChangeArrowheads="1"/>
              </p:cNvSpPr>
              <p:nvPr/>
            </p:nvSpPr>
            <p:spPr bwMode="auto">
              <a:xfrm>
                <a:off x="4272" y="2064"/>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ZHAO</a:t>
                </a:r>
              </a:p>
            </p:txBody>
          </p:sp>
          <p:sp>
            <p:nvSpPr>
              <p:cNvPr id="39945" name="Oval 27">
                <a:extLst>
                  <a:ext uri="{FF2B5EF4-FFF2-40B4-BE49-F238E27FC236}">
                    <a16:creationId xmlns:a16="http://schemas.microsoft.com/office/drawing/2014/main" id="{891109CB-6AB1-4F78-A5A4-C10C9B2ABDC9}"/>
                  </a:ext>
                </a:extLst>
              </p:cNvPr>
              <p:cNvSpPr>
                <a:spLocks noChangeArrowheads="1"/>
              </p:cNvSpPr>
              <p:nvPr/>
            </p:nvSpPr>
            <p:spPr bwMode="auto">
              <a:xfrm>
                <a:off x="3744" y="2640"/>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DING</a:t>
                </a:r>
              </a:p>
            </p:txBody>
          </p:sp>
          <p:sp>
            <p:nvSpPr>
              <p:cNvPr id="39946" name="Oval 28">
                <a:extLst>
                  <a:ext uri="{FF2B5EF4-FFF2-40B4-BE49-F238E27FC236}">
                    <a16:creationId xmlns:a16="http://schemas.microsoft.com/office/drawing/2014/main" id="{8AA2303E-970F-4A5C-AB3D-C987C959CB2F}"/>
                  </a:ext>
                </a:extLst>
              </p:cNvPr>
              <p:cNvSpPr>
                <a:spLocks noChangeArrowheads="1"/>
              </p:cNvSpPr>
              <p:nvPr/>
            </p:nvSpPr>
            <p:spPr bwMode="auto">
              <a:xfrm>
                <a:off x="3216" y="3312"/>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CHEN</a:t>
                </a:r>
              </a:p>
            </p:txBody>
          </p:sp>
          <p:sp>
            <p:nvSpPr>
              <p:cNvPr id="39947" name="Oval 29">
                <a:extLst>
                  <a:ext uri="{FF2B5EF4-FFF2-40B4-BE49-F238E27FC236}">
                    <a16:creationId xmlns:a16="http://schemas.microsoft.com/office/drawing/2014/main" id="{2F857631-F695-47B3-AA35-BC1DF8E8AA19}"/>
                  </a:ext>
                </a:extLst>
              </p:cNvPr>
              <p:cNvSpPr>
                <a:spLocks noChangeArrowheads="1"/>
              </p:cNvSpPr>
              <p:nvPr/>
            </p:nvSpPr>
            <p:spPr bwMode="auto">
              <a:xfrm>
                <a:off x="4224" y="3312"/>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WANG</a:t>
                </a:r>
              </a:p>
            </p:txBody>
          </p:sp>
          <p:sp>
            <p:nvSpPr>
              <p:cNvPr id="39948" name="Line 30">
                <a:extLst>
                  <a:ext uri="{FF2B5EF4-FFF2-40B4-BE49-F238E27FC236}">
                    <a16:creationId xmlns:a16="http://schemas.microsoft.com/office/drawing/2014/main" id="{50552A30-2AED-400D-ADEF-D9AC9F92D3A2}"/>
                  </a:ext>
                </a:extLst>
              </p:cNvPr>
              <p:cNvSpPr>
                <a:spLocks noChangeShapeType="1"/>
              </p:cNvSpPr>
              <p:nvPr/>
            </p:nvSpPr>
            <p:spPr bwMode="auto">
              <a:xfrm>
                <a:off x="4224" y="187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9" name="Line 31">
                <a:extLst>
                  <a:ext uri="{FF2B5EF4-FFF2-40B4-BE49-F238E27FC236}">
                    <a16:creationId xmlns:a16="http://schemas.microsoft.com/office/drawing/2014/main" id="{FD6A1FD0-61F9-4248-A911-90B5E0B007D8}"/>
                  </a:ext>
                </a:extLst>
              </p:cNvPr>
              <p:cNvSpPr>
                <a:spLocks noChangeShapeType="1"/>
              </p:cNvSpPr>
              <p:nvPr/>
            </p:nvSpPr>
            <p:spPr bwMode="auto">
              <a:xfrm flipH="1">
                <a:off x="4176" y="244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0" name="Line 32">
                <a:extLst>
                  <a:ext uri="{FF2B5EF4-FFF2-40B4-BE49-F238E27FC236}">
                    <a16:creationId xmlns:a16="http://schemas.microsoft.com/office/drawing/2014/main" id="{26734CEC-87A9-4DF4-A7A2-6A5EAF455C4A}"/>
                  </a:ext>
                </a:extLst>
              </p:cNvPr>
              <p:cNvSpPr>
                <a:spLocks noChangeShapeType="1"/>
              </p:cNvSpPr>
              <p:nvPr/>
            </p:nvSpPr>
            <p:spPr bwMode="auto">
              <a:xfrm flipH="1">
                <a:off x="3600" y="307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1" name="Line 33">
                <a:extLst>
                  <a:ext uri="{FF2B5EF4-FFF2-40B4-BE49-F238E27FC236}">
                    <a16:creationId xmlns:a16="http://schemas.microsoft.com/office/drawing/2014/main" id="{5F4B8CC2-9B95-4A81-A517-99556C0042A5}"/>
                  </a:ext>
                </a:extLst>
              </p:cNvPr>
              <p:cNvSpPr>
                <a:spLocks noChangeShapeType="1"/>
              </p:cNvSpPr>
              <p:nvPr/>
            </p:nvSpPr>
            <p:spPr bwMode="auto">
              <a:xfrm>
                <a:off x="4080" y="307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42" name="Text Box 35">
              <a:extLst>
                <a:ext uri="{FF2B5EF4-FFF2-40B4-BE49-F238E27FC236}">
                  <a16:creationId xmlns:a16="http://schemas.microsoft.com/office/drawing/2014/main" id="{A7D6EE18-C324-42E7-9EAB-D85B54E7BFA1}"/>
                </a:ext>
              </a:extLst>
            </p:cNvPr>
            <p:cNvSpPr txBox="1">
              <a:spLocks noChangeArrowheads="1"/>
            </p:cNvSpPr>
            <p:nvPr/>
          </p:nvSpPr>
          <p:spPr bwMode="auto">
            <a:xfrm>
              <a:off x="3408" y="3456"/>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二叉排序树示例</a:t>
              </a:r>
              <a:r>
                <a:rPr lang="en-US" altLang="zh-CN" sz="2400" b="1"/>
                <a:t>2</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567934A6-D078-41A5-91D5-0741B120A8B1}"/>
              </a:ext>
            </a:extLst>
          </p:cNvPr>
          <p:cNvSpPr txBox="1">
            <a:spLocks noChangeArrowheads="1"/>
          </p:cNvSpPr>
          <p:nvPr/>
        </p:nvSpPr>
        <p:spPr bwMode="auto">
          <a:xfrm>
            <a:off x="2209800" y="11430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使用二叉链表作为存储结构，其结点结构说明如下：</a:t>
            </a:r>
          </a:p>
        </p:txBody>
      </p:sp>
      <p:sp>
        <p:nvSpPr>
          <p:cNvPr id="40963" name="Text Box 3">
            <a:extLst>
              <a:ext uri="{FF2B5EF4-FFF2-40B4-BE49-F238E27FC236}">
                <a16:creationId xmlns:a16="http://schemas.microsoft.com/office/drawing/2014/main" id="{4A447BA1-F499-4344-ACB5-7FBC6CE78D6D}"/>
              </a:ext>
            </a:extLst>
          </p:cNvPr>
          <p:cNvSpPr txBox="1">
            <a:spLocks noChangeArrowheads="1"/>
          </p:cNvSpPr>
          <p:nvPr/>
        </p:nvSpPr>
        <p:spPr bwMode="auto">
          <a:xfrm>
            <a:off x="2133600" y="2057401"/>
            <a:ext cx="80010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typedef struct  node</a:t>
            </a:r>
          </a:p>
          <a:p>
            <a:pPr algn="just" eaLnBrk="1" hangingPunct="1">
              <a:spcBef>
                <a:spcPct val="50000"/>
              </a:spcBef>
              <a:buClrTx/>
              <a:buSzTx/>
              <a:buFontTx/>
              <a:buNone/>
            </a:pPr>
            <a:r>
              <a:rPr lang="en-US" altLang="zh-CN" sz="2400" b="1"/>
              <a:t>{       KeyType  key ; /*</a:t>
            </a:r>
            <a:r>
              <a:rPr lang="zh-CN" altLang="en-US" sz="2400" b="1"/>
              <a:t>关键字的值*</a:t>
            </a:r>
            <a:r>
              <a:rPr lang="en-US" altLang="zh-CN" sz="2400" b="1"/>
              <a:t>/</a:t>
            </a:r>
          </a:p>
          <a:p>
            <a:pPr algn="just" eaLnBrk="1" hangingPunct="1">
              <a:spcBef>
                <a:spcPct val="50000"/>
              </a:spcBef>
              <a:buClrTx/>
              <a:buSzTx/>
              <a:buFontTx/>
              <a:buNone/>
            </a:pPr>
            <a:r>
              <a:rPr lang="en-US" altLang="zh-CN" sz="2400" b="1"/>
              <a:t>        struct node  </a:t>
            </a:r>
            <a:r>
              <a:rPr lang="en-US" altLang="zh-CN" sz="2400" b="1">
                <a:latin typeface="宋体" panose="02010600030101010101" pitchFamily="2" charset="-122"/>
              </a:rPr>
              <a:t>*lchild,*rchild;/*</a:t>
            </a:r>
            <a:r>
              <a:rPr lang="zh-CN" altLang="en-US" sz="2400" b="1">
                <a:latin typeface="宋体" panose="02010600030101010101" pitchFamily="2" charset="-122"/>
              </a:rPr>
              <a:t>左右指针*</a:t>
            </a:r>
            <a:r>
              <a:rPr lang="en-US" altLang="zh-CN" sz="2400" b="1">
                <a:latin typeface="宋体" panose="02010600030101010101" pitchFamily="2" charset="-122"/>
              </a:rPr>
              <a:t>/</a:t>
            </a:r>
            <a:endParaRPr lang="en-US" altLang="zh-CN" sz="2400" b="1"/>
          </a:p>
          <a:p>
            <a:pPr eaLnBrk="1" hangingPunct="1">
              <a:spcBef>
                <a:spcPct val="50000"/>
              </a:spcBef>
              <a:buClrTx/>
              <a:buSzTx/>
              <a:buFontTx/>
              <a:buNone/>
            </a:pPr>
            <a:r>
              <a:rPr lang="en-US" altLang="zh-CN" sz="2400" b="1"/>
              <a:t>}BSTNode,*BSTree;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C108981B-77AA-4079-8C0F-9585D831B7E7}"/>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 </a:t>
            </a:r>
            <a:r>
              <a:rPr lang="zh-CN" altLang="en-US" sz="2800" b="1"/>
              <a:t>二叉树的插入和创建</a:t>
            </a:r>
          </a:p>
        </p:txBody>
      </p:sp>
      <p:sp>
        <p:nvSpPr>
          <p:cNvPr id="41987" name="Text Box 4">
            <a:extLst>
              <a:ext uri="{FF2B5EF4-FFF2-40B4-BE49-F238E27FC236}">
                <a16:creationId xmlns:a16="http://schemas.microsoft.com/office/drawing/2014/main" id="{7DCA67E8-6ABE-4C1A-91E9-4A337D6B6CFE}"/>
              </a:ext>
            </a:extLst>
          </p:cNvPr>
          <p:cNvSpPr txBox="1">
            <a:spLocks noChangeArrowheads="1"/>
          </p:cNvSpPr>
          <p:nvPr/>
        </p:nvSpPr>
        <p:spPr bwMode="auto">
          <a:xfrm>
            <a:off x="2057400" y="2924176"/>
            <a:ext cx="8572500"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①</a:t>
            </a:r>
            <a:r>
              <a:rPr lang="zh-CN" altLang="en-US" sz="2800" b="1"/>
              <a:t>若二叉排序树是空树，则</a:t>
            </a:r>
            <a:r>
              <a:rPr lang="en-US" altLang="zh-CN" sz="2800" b="1"/>
              <a:t>Key </a:t>
            </a:r>
            <a:r>
              <a:rPr lang="zh-CN" altLang="en-US" sz="2800" b="1"/>
              <a:t>成为二叉排序树的根；</a:t>
            </a:r>
            <a:endParaRPr lang="en-US" altLang="zh-CN" sz="2800" b="1"/>
          </a:p>
          <a:p>
            <a:pPr eaLnBrk="1" hangingPunct="1">
              <a:spcBef>
                <a:spcPct val="50000"/>
              </a:spcBef>
              <a:buClrTx/>
              <a:buSzTx/>
              <a:buFontTx/>
              <a:buNone/>
            </a:pPr>
            <a:r>
              <a:rPr lang="zh-CN" altLang="en-US" sz="2800" b="1"/>
              <a:t>②若</a:t>
            </a:r>
            <a:r>
              <a:rPr lang="zh-CN" altLang="en-US" sz="2800" b="1">
                <a:latin typeface="宋体" panose="02010600030101010101" pitchFamily="2" charset="-122"/>
              </a:rPr>
              <a:t>二叉树排序树非空，则将</a:t>
            </a:r>
            <a:r>
              <a:rPr lang="en-US" altLang="zh-CN" sz="2800" b="1"/>
              <a:t>key</a:t>
            </a:r>
            <a:r>
              <a:rPr lang="zh-CN" altLang="en-US" sz="2800" b="1">
                <a:latin typeface="宋体" panose="02010600030101010101" pitchFamily="2" charset="-122"/>
              </a:rPr>
              <a:t>与二叉树排序树的根进行比较，如果</a:t>
            </a:r>
            <a:r>
              <a:rPr lang="en-US" altLang="zh-CN" sz="2800" b="1"/>
              <a:t>key</a:t>
            </a:r>
            <a:r>
              <a:rPr lang="zh-CN" altLang="en-US" sz="2800" b="1">
                <a:latin typeface="宋体" panose="02010600030101010101" pitchFamily="2" charset="-122"/>
              </a:rPr>
              <a:t>的值等于根结点的值，则停止插入，如果</a:t>
            </a:r>
            <a:r>
              <a:rPr lang="en-US" altLang="zh-CN" sz="2800" b="1"/>
              <a:t>key</a:t>
            </a:r>
            <a:r>
              <a:rPr lang="zh-CN" altLang="en-US" sz="2800" b="1">
                <a:latin typeface="宋体" panose="02010600030101010101" pitchFamily="2" charset="-122"/>
              </a:rPr>
              <a:t>的值小于根结点的值，则将</a:t>
            </a:r>
            <a:r>
              <a:rPr lang="en-US" altLang="zh-CN" sz="2800" b="1"/>
              <a:t>key</a:t>
            </a:r>
            <a:r>
              <a:rPr lang="zh-CN" altLang="en-US" sz="2800" b="1">
                <a:latin typeface="宋体" panose="02010600030101010101" pitchFamily="2" charset="-122"/>
              </a:rPr>
              <a:t>插入左子树，如果</a:t>
            </a:r>
            <a:r>
              <a:rPr lang="en-US" altLang="zh-CN" sz="2800" b="1"/>
              <a:t>key</a:t>
            </a:r>
            <a:r>
              <a:rPr lang="zh-CN" altLang="en-US" sz="2800" b="1">
                <a:latin typeface="宋体" panose="02010600030101010101" pitchFamily="2" charset="-122"/>
              </a:rPr>
              <a:t>的值大于根结点的值，则将</a:t>
            </a:r>
            <a:r>
              <a:rPr lang="en-US" altLang="zh-CN" sz="2800" b="1"/>
              <a:t>key</a:t>
            </a:r>
            <a:r>
              <a:rPr lang="zh-CN" altLang="en-US" sz="2800" b="1">
                <a:latin typeface="宋体" panose="02010600030101010101" pitchFamily="2" charset="-122"/>
              </a:rPr>
              <a:t>插入右子树。</a:t>
            </a:r>
            <a:r>
              <a:rPr lang="zh-CN" altLang="en-US" sz="2800" b="1"/>
              <a:t> </a:t>
            </a:r>
          </a:p>
        </p:txBody>
      </p:sp>
      <p:sp>
        <p:nvSpPr>
          <p:cNvPr id="41988" name="Text Box 5">
            <a:extLst>
              <a:ext uri="{FF2B5EF4-FFF2-40B4-BE49-F238E27FC236}">
                <a16:creationId xmlns:a16="http://schemas.microsoft.com/office/drawing/2014/main" id="{70B686D4-7624-467F-804E-AE2D31F87920}"/>
              </a:ext>
            </a:extLst>
          </p:cNvPr>
          <p:cNvSpPr txBox="1">
            <a:spLocks noChangeArrowheads="1"/>
          </p:cNvSpPr>
          <p:nvPr/>
        </p:nvSpPr>
        <p:spPr bwMode="auto">
          <a:xfrm>
            <a:off x="2133600" y="1676400"/>
            <a:ext cx="82296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）二叉排序树的插入</a:t>
            </a:r>
            <a:endParaRPr lang="en-US" altLang="zh-CN" sz="2800" b="1"/>
          </a:p>
          <a:p>
            <a:pPr eaLnBrk="1" hangingPunct="1">
              <a:spcBef>
                <a:spcPct val="50000"/>
              </a:spcBef>
              <a:buClrTx/>
              <a:buSzTx/>
              <a:buFontTx/>
              <a:buNone/>
            </a:pPr>
            <a:r>
              <a:rPr lang="zh-CN" altLang="en-US" sz="2800" b="1"/>
              <a:t>已知一个关键字值为</a:t>
            </a:r>
            <a:r>
              <a:rPr lang="en-US" altLang="zh-CN" sz="2800" b="1"/>
              <a:t>Key</a:t>
            </a:r>
            <a:r>
              <a:rPr lang="zh-CN" altLang="en-US" sz="2800" b="1"/>
              <a:t>的结点</a:t>
            </a:r>
            <a:r>
              <a:rPr lang="en-US" altLang="zh-CN" sz="2800" b="1"/>
              <a:t>s</a:t>
            </a:r>
            <a:r>
              <a:rPr lang="zh-CN" altLang="en-US" sz="2800" b="1"/>
              <a:t>，</a:t>
            </a:r>
            <a:r>
              <a:rPr lang="zh-CN" altLang="en-US" sz="2800" b="1">
                <a:solidFill>
                  <a:srgbClr val="277D33"/>
                </a:solidFill>
              </a:rPr>
              <a:t>插入的方法</a:t>
            </a:r>
            <a:r>
              <a:rPr lang="zh-CN" altLang="en-US" sz="2800" b="1"/>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646FA68D-5C90-4B3C-B819-9F65F7F87032}"/>
              </a:ext>
            </a:extLst>
          </p:cNvPr>
          <p:cNvSpPr txBox="1">
            <a:spLocks noChangeArrowheads="1"/>
          </p:cNvSpPr>
          <p:nvPr/>
        </p:nvSpPr>
        <p:spPr bwMode="auto">
          <a:xfrm>
            <a:off x="2133600" y="914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二叉排序树的插入算法：</a:t>
            </a:r>
          </a:p>
        </p:txBody>
      </p:sp>
      <p:sp>
        <p:nvSpPr>
          <p:cNvPr id="43011" name="Text Box 3">
            <a:extLst>
              <a:ext uri="{FF2B5EF4-FFF2-40B4-BE49-F238E27FC236}">
                <a16:creationId xmlns:a16="http://schemas.microsoft.com/office/drawing/2014/main" id="{A4099E74-A3FD-41D4-A343-9C8EDD35EB00}"/>
              </a:ext>
            </a:extLst>
          </p:cNvPr>
          <p:cNvSpPr txBox="1">
            <a:spLocks noChangeArrowheads="1"/>
          </p:cNvSpPr>
          <p:nvPr/>
        </p:nvSpPr>
        <p:spPr bwMode="auto">
          <a:xfrm>
            <a:off x="2057400" y="1268413"/>
            <a:ext cx="8305800" cy="547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latin typeface="宋体" panose="02010600030101010101" pitchFamily="2" charset="-122"/>
              </a:rPr>
              <a:t>void InsertBST(BSTree *bst, KeyType key)</a:t>
            </a:r>
          </a:p>
          <a:p>
            <a:pPr algn="just" eaLnBrk="1" hangingPunct="1">
              <a:spcBef>
                <a:spcPct val="50000"/>
              </a:spcBef>
              <a:buClrTx/>
              <a:buSzTx/>
              <a:buFontTx/>
              <a:buNone/>
            </a:pPr>
            <a:r>
              <a:rPr lang="en-US" altLang="zh-CN" sz="2000" b="1">
                <a:latin typeface="宋体" panose="02010600030101010101" pitchFamily="2" charset="-122"/>
              </a:rPr>
              <a:t>/*</a:t>
            </a:r>
            <a:r>
              <a:rPr lang="zh-CN" altLang="en-US" sz="2000" b="1">
                <a:latin typeface="宋体" panose="02010600030101010101" pitchFamily="2" charset="-122"/>
              </a:rPr>
              <a:t>若在二叉排序树中不存在关键字等于</a:t>
            </a:r>
            <a:r>
              <a:rPr lang="en-US" altLang="zh-CN" sz="2000" b="1">
                <a:latin typeface="宋体" panose="02010600030101010101" pitchFamily="2" charset="-122"/>
              </a:rPr>
              <a:t>key</a:t>
            </a:r>
            <a:r>
              <a:rPr lang="zh-CN" altLang="en-US" sz="2000" b="1">
                <a:latin typeface="宋体" panose="02010600030101010101" pitchFamily="2" charset="-122"/>
              </a:rPr>
              <a:t>的元素，插入该元素*</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BiTree s;</a:t>
            </a:r>
          </a:p>
          <a:p>
            <a:pPr algn="just" eaLnBrk="1" hangingPunct="1">
              <a:spcBef>
                <a:spcPct val="50000"/>
              </a:spcBef>
              <a:buClrTx/>
              <a:buSzTx/>
              <a:buFontTx/>
              <a:buNone/>
            </a:pPr>
            <a:r>
              <a:rPr lang="en-US" altLang="zh-CN" sz="2000" b="1">
                <a:latin typeface="宋体" panose="02010600030101010101" pitchFamily="2" charset="-122"/>
              </a:rPr>
              <a:t>  if (*bst==NULL)/*</a:t>
            </a:r>
            <a:r>
              <a:rPr lang="zh-CN" altLang="en-US" sz="2000" b="1">
                <a:latin typeface="宋体" panose="02010600030101010101" pitchFamily="2" charset="-122"/>
              </a:rPr>
              <a:t>递归结束条件*</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 s=(BSTree)malloc(sizeof(BSTNode));/*</a:t>
            </a:r>
            <a:r>
              <a:rPr lang="zh-CN" altLang="en-US" sz="2000" b="1">
                <a:latin typeface="宋体" panose="02010600030101010101" pitchFamily="2" charset="-122"/>
              </a:rPr>
              <a:t>申请新的结点</a:t>
            </a:r>
            <a:r>
              <a:rPr lang="en-US" altLang="zh-CN" sz="2000" b="1">
                <a:latin typeface="宋体" panose="02010600030101010101" pitchFamily="2" charset="-122"/>
              </a:rPr>
              <a:t>s*/</a:t>
            </a:r>
          </a:p>
          <a:p>
            <a:pPr algn="just" eaLnBrk="1" hangingPunct="1">
              <a:spcBef>
                <a:spcPct val="50000"/>
              </a:spcBef>
              <a:buClrTx/>
              <a:buSzTx/>
              <a:buFontTx/>
              <a:buNone/>
            </a:pPr>
            <a:r>
              <a:rPr lang="en-US" altLang="zh-CN" sz="2000" b="1">
                <a:latin typeface="宋体" panose="02010600030101010101" pitchFamily="2" charset="-122"/>
              </a:rPr>
              <a:t>       s-&gt; key=key; s-&gt;lchild=NULL;  s-&gt;rchild=NULL; *bst=s;</a:t>
            </a:r>
          </a:p>
          <a:p>
            <a:pPr algn="just" eaLnBrk="1" hangingPunct="1">
              <a:spcBef>
                <a:spcPct val="50000"/>
              </a:spcBef>
              <a:buClrTx/>
              <a:buSzTx/>
              <a:buFontTx/>
              <a:buNone/>
            </a:pPr>
            <a:r>
              <a:rPr lang="en-US" altLang="zh-CN" sz="2000" b="1">
                <a:latin typeface="宋体" panose="02010600030101010101" pitchFamily="2" charset="-122"/>
              </a:rPr>
              <a:t>     } </a:t>
            </a:r>
          </a:p>
          <a:p>
            <a:pPr algn="just" eaLnBrk="1" hangingPunct="1">
              <a:spcBef>
                <a:spcPct val="50000"/>
              </a:spcBef>
              <a:buClrTx/>
              <a:buSzTx/>
              <a:buFontTx/>
              <a:buNone/>
            </a:pPr>
            <a:r>
              <a:rPr lang="en-US" altLang="zh-CN" sz="2000" b="1">
                <a:latin typeface="宋体" panose="02010600030101010101" pitchFamily="2" charset="-122"/>
              </a:rPr>
              <a:t>  else  if (key &lt; (*bst)-&gt;key)</a:t>
            </a:r>
          </a:p>
          <a:p>
            <a:pPr algn="just" eaLnBrk="1" hangingPunct="1">
              <a:spcBef>
                <a:spcPct val="50000"/>
              </a:spcBef>
              <a:buClrTx/>
              <a:buSzTx/>
              <a:buFontTx/>
              <a:buNone/>
            </a:pPr>
            <a:r>
              <a:rPr lang="en-US" altLang="zh-CN" sz="2000" b="1">
                <a:latin typeface="宋体" panose="02010600030101010101" pitchFamily="2" charset="-122"/>
              </a:rPr>
              <a:t>      InsertBST(&amp;((*bst)-&gt;lchild), key);/*</a:t>
            </a:r>
            <a:r>
              <a:rPr lang="zh-CN" altLang="en-US" sz="2000" b="1">
                <a:latin typeface="宋体" panose="02010600030101010101" pitchFamily="2" charset="-122"/>
              </a:rPr>
              <a:t>将</a:t>
            </a:r>
            <a:r>
              <a:rPr lang="en-US" altLang="zh-CN" sz="2000" b="1">
                <a:latin typeface="宋体" panose="02010600030101010101" pitchFamily="2" charset="-122"/>
              </a:rPr>
              <a:t>s</a:t>
            </a:r>
            <a:r>
              <a:rPr lang="zh-CN" altLang="en-US" sz="2000" b="1">
                <a:latin typeface="宋体" panose="02010600030101010101" pitchFamily="2" charset="-122"/>
              </a:rPr>
              <a:t>插入左子树*</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else  if (key &gt; (*bst)-&gt;key)  </a:t>
            </a:r>
          </a:p>
          <a:p>
            <a:pPr algn="just" eaLnBrk="1" hangingPunct="1">
              <a:spcBef>
                <a:spcPct val="50000"/>
              </a:spcBef>
              <a:buClrTx/>
              <a:buSzTx/>
              <a:buFontTx/>
              <a:buNone/>
            </a:pPr>
            <a:r>
              <a:rPr lang="en-US" altLang="zh-CN" sz="2000" b="1">
                <a:latin typeface="宋体" panose="02010600030101010101" pitchFamily="2" charset="-122"/>
              </a:rPr>
              <a:t>      InsertBST(&amp;((*bst)-&gt;rchild), key); /*</a:t>
            </a:r>
            <a:r>
              <a:rPr lang="zh-CN" altLang="en-US" sz="2000" b="1">
                <a:latin typeface="宋体" panose="02010600030101010101" pitchFamily="2" charset="-122"/>
              </a:rPr>
              <a:t>将</a:t>
            </a:r>
            <a:r>
              <a:rPr lang="en-US" altLang="zh-CN" sz="2000" b="1">
                <a:latin typeface="宋体" panose="02010600030101010101" pitchFamily="2" charset="-122"/>
              </a:rPr>
              <a:t>s</a:t>
            </a:r>
            <a:r>
              <a:rPr lang="zh-CN" altLang="en-US" sz="2000" b="1">
                <a:latin typeface="宋体" panose="02010600030101010101" pitchFamily="2" charset="-122"/>
              </a:rPr>
              <a:t>插入右子树*</a:t>
            </a:r>
            <a:r>
              <a:rPr lang="en-US" altLang="zh-CN" sz="2000" b="1">
                <a:latin typeface="宋体" panose="02010600030101010101" pitchFamily="2" charset="-122"/>
              </a:rPr>
              <a:t>/</a:t>
            </a:r>
          </a:p>
          <a:p>
            <a:pPr eaLnBrk="1" hangingPunct="1">
              <a:spcBef>
                <a:spcPct val="50000"/>
              </a:spcBef>
              <a:buClrTx/>
              <a:buSzTx/>
              <a:buFontTx/>
              <a:buNone/>
            </a:pPr>
            <a:r>
              <a:rPr lang="en-US" altLang="zh-CN" sz="2000" b="1"/>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4F7875CC-54CD-41FE-AD4D-7E899FB08D3C}"/>
              </a:ext>
            </a:extLst>
          </p:cNvPr>
          <p:cNvSpPr txBox="1">
            <a:spLocks noChangeArrowheads="1"/>
          </p:cNvSpPr>
          <p:nvPr/>
        </p:nvSpPr>
        <p:spPr bwMode="auto">
          <a:xfrm>
            <a:off x="2057400" y="990601"/>
            <a:ext cx="83820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Tx/>
              <a:buSzTx/>
              <a:buFontTx/>
              <a:buNone/>
            </a:pPr>
            <a:r>
              <a:rPr lang="en-US" altLang="zh-CN" sz="2800" b="1"/>
              <a:t> </a:t>
            </a:r>
            <a:r>
              <a:rPr lang="zh-CN" altLang="en-US" sz="2800" b="1"/>
              <a:t>（</a:t>
            </a:r>
            <a:r>
              <a:rPr lang="en-US" altLang="zh-CN" sz="2800" b="1"/>
              <a:t>2</a:t>
            </a:r>
            <a:r>
              <a:rPr lang="zh-CN" altLang="en-US" sz="2800" b="1"/>
              <a:t>）创建二叉排序树</a:t>
            </a:r>
            <a:endParaRPr lang="en-US" altLang="zh-CN" sz="2800" b="1"/>
          </a:p>
          <a:p>
            <a:pPr eaLnBrk="1" hangingPunct="1">
              <a:lnSpc>
                <a:spcPct val="150000"/>
              </a:lnSpc>
              <a:spcBef>
                <a:spcPct val="50000"/>
              </a:spcBef>
              <a:buClrTx/>
              <a:buSzTx/>
              <a:buFontTx/>
              <a:buNone/>
            </a:pPr>
            <a:r>
              <a:rPr lang="zh-CN" altLang="en-US" sz="2800" b="1"/>
              <a:t>      将二叉排序树初始化</a:t>
            </a:r>
            <a:r>
              <a:rPr lang="zh-CN" altLang="en-US" sz="2800" b="1">
                <a:latin typeface="宋体" panose="02010600030101010101" pitchFamily="2" charset="-122"/>
              </a:rPr>
              <a:t>为一棵空树，然后逐个读入元素，每读入一个元素，就建立一个新的结点插入到当前已生成的二叉排序树中，即调用上述二叉排序树的插入算法将新结点插入。</a:t>
            </a:r>
            <a:r>
              <a:rPr lang="zh-CN" altLang="en-US" sz="2800" b="1"/>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E59F104D-BA11-40D9-AA68-E94C893712C8}"/>
              </a:ext>
            </a:extLst>
          </p:cNvPr>
          <p:cNvSpPr txBox="1">
            <a:spLocks noChangeArrowheads="1"/>
          </p:cNvSpPr>
          <p:nvPr/>
        </p:nvSpPr>
        <p:spPr bwMode="auto">
          <a:xfrm>
            <a:off x="2057400" y="9906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rPr>
              <a:t>查找</a:t>
            </a:r>
            <a:r>
              <a:rPr lang="zh-CN" altLang="en-US" sz="2800" b="1"/>
              <a:t>：</a:t>
            </a:r>
            <a:r>
              <a:rPr lang="zh-CN" altLang="en-US" sz="2800" b="1">
                <a:latin typeface="宋体" panose="02010600030101010101" pitchFamily="2" charset="-122"/>
              </a:rPr>
              <a:t>根据给定的关键字值，在特定的列表中确定一个其关键字与给定值相同的数据元素，并返回该数据元素在列表中的位置。</a:t>
            </a:r>
            <a:r>
              <a:rPr lang="zh-CN" altLang="en-US" sz="2800" b="1"/>
              <a:t> </a:t>
            </a:r>
          </a:p>
        </p:txBody>
      </p:sp>
      <p:sp>
        <p:nvSpPr>
          <p:cNvPr id="17411" name="Text Box 3">
            <a:extLst>
              <a:ext uri="{FF2B5EF4-FFF2-40B4-BE49-F238E27FC236}">
                <a16:creationId xmlns:a16="http://schemas.microsoft.com/office/drawing/2014/main" id="{A2048DEC-19F3-4175-89F7-2398CEC349C1}"/>
              </a:ext>
            </a:extLst>
          </p:cNvPr>
          <p:cNvSpPr txBox="1">
            <a:spLocks noChangeArrowheads="1"/>
          </p:cNvSpPr>
          <p:nvPr/>
        </p:nvSpPr>
        <p:spPr bwMode="auto">
          <a:xfrm>
            <a:off x="2133600" y="2438401"/>
            <a:ext cx="83058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在查找算法中要用到</a:t>
            </a:r>
            <a:r>
              <a:rPr lang="zh-CN" altLang="en-US" sz="2800" b="1">
                <a:solidFill>
                  <a:srgbClr val="C83EBE"/>
                </a:solidFill>
              </a:rPr>
              <a:t>三类参量</a:t>
            </a:r>
            <a:r>
              <a:rPr lang="zh-CN" altLang="en-US" sz="2800" b="1"/>
              <a:t>，即：</a:t>
            </a:r>
          </a:p>
          <a:p>
            <a:pPr eaLnBrk="1" hangingPunct="1">
              <a:spcBef>
                <a:spcPct val="50000"/>
              </a:spcBef>
              <a:buClrTx/>
              <a:buSzTx/>
              <a:buFontTx/>
              <a:buNone/>
            </a:pPr>
            <a:r>
              <a:rPr lang="zh-CN" altLang="en-US" sz="2800" b="1">
                <a:solidFill>
                  <a:srgbClr val="20AC37"/>
                </a:solidFill>
              </a:rPr>
              <a:t>①查找对象</a:t>
            </a:r>
            <a:r>
              <a:rPr lang="en-US" altLang="zh-CN" sz="2800" b="1">
                <a:solidFill>
                  <a:srgbClr val="20AC37"/>
                </a:solidFill>
              </a:rPr>
              <a:t>K</a:t>
            </a:r>
            <a:r>
              <a:rPr lang="zh-CN" altLang="en-US" sz="2800" b="1"/>
              <a:t>（找什么）</a:t>
            </a:r>
          </a:p>
          <a:p>
            <a:pPr eaLnBrk="1" hangingPunct="1">
              <a:spcBef>
                <a:spcPct val="50000"/>
              </a:spcBef>
              <a:buClrTx/>
              <a:buSzTx/>
              <a:buFontTx/>
              <a:buNone/>
            </a:pPr>
            <a:r>
              <a:rPr lang="zh-CN" altLang="en-US" sz="2800" b="1">
                <a:solidFill>
                  <a:srgbClr val="20AC37"/>
                </a:solidFill>
              </a:rPr>
              <a:t>②查找范围</a:t>
            </a:r>
            <a:r>
              <a:rPr lang="en-US" altLang="zh-CN" sz="2800" b="1">
                <a:solidFill>
                  <a:srgbClr val="20AC37"/>
                </a:solidFill>
              </a:rPr>
              <a:t>L</a:t>
            </a:r>
            <a:r>
              <a:rPr lang="zh-CN" altLang="en-US" sz="2800" b="1"/>
              <a:t>（在哪找）</a:t>
            </a:r>
          </a:p>
          <a:p>
            <a:pPr eaLnBrk="1" hangingPunct="1">
              <a:spcBef>
                <a:spcPct val="50000"/>
              </a:spcBef>
              <a:buClrTx/>
              <a:buSzTx/>
              <a:buFontTx/>
              <a:buNone/>
            </a:pPr>
            <a:r>
              <a:rPr lang="zh-CN" altLang="en-US" sz="2800" b="1">
                <a:solidFill>
                  <a:srgbClr val="20AC37"/>
                </a:solidFill>
              </a:rPr>
              <a:t>③查找的结果</a:t>
            </a:r>
            <a:r>
              <a:rPr lang="zh-CN" altLang="en-US" sz="2800" b="1"/>
              <a:t>（</a:t>
            </a:r>
            <a:r>
              <a:rPr lang="en-US" altLang="zh-CN" sz="2800" b="1"/>
              <a:t>K</a:t>
            </a:r>
            <a:r>
              <a:rPr lang="zh-CN" altLang="en-US" sz="2800" b="1"/>
              <a:t>在</a:t>
            </a:r>
            <a:r>
              <a:rPr lang="en-US" altLang="zh-CN" sz="2800" b="1"/>
              <a:t>L</a:t>
            </a:r>
            <a:r>
              <a:rPr lang="zh-CN" altLang="en-US" sz="2800" b="1"/>
              <a:t>中的位置）</a:t>
            </a:r>
          </a:p>
          <a:p>
            <a:pPr eaLnBrk="1" hangingPunct="1">
              <a:spcBef>
                <a:spcPct val="50000"/>
              </a:spcBef>
              <a:buClrTx/>
              <a:buSzTx/>
              <a:buFontTx/>
              <a:buNone/>
            </a:pPr>
            <a:r>
              <a:rPr lang="zh-CN" altLang="en-US" sz="2800" b="1"/>
              <a:t>其中</a:t>
            </a:r>
            <a:r>
              <a:rPr lang="zh-CN" altLang="en-US" sz="2800" b="1">
                <a:solidFill>
                  <a:srgbClr val="20AC37"/>
                </a:solidFill>
              </a:rPr>
              <a:t>①、 ②</a:t>
            </a:r>
            <a:r>
              <a:rPr lang="zh-CN" altLang="en-US" sz="2800" b="1"/>
              <a:t>为输入参量，在函数中不可缺少</a:t>
            </a:r>
            <a:r>
              <a:rPr lang="zh-CN" altLang="en-US" sz="2800" b="1">
                <a:solidFill>
                  <a:srgbClr val="20AC37"/>
                </a:solidFill>
              </a:rPr>
              <a:t>。</a:t>
            </a:r>
          </a:p>
          <a:p>
            <a:pPr eaLnBrk="1" hangingPunct="1">
              <a:spcBef>
                <a:spcPct val="50000"/>
              </a:spcBef>
              <a:buClrTx/>
              <a:buSzTx/>
              <a:buFontTx/>
              <a:buNone/>
            </a:pPr>
            <a:r>
              <a:rPr lang="zh-CN" altLang="en-US" sz="2800" b="1">
                <a:solidFill>
                  <a:srgbClr val="20AC37"/>
                </a:solidFill>
              </a:rPr>
              <a:t>③</a:t>
            </a:r>
            <a:r>
              <a:rPr lang="zh-CN" altLang="en-US" sz="2800" b="1"/>
              <a:t>为输出参量，可用函数返回值表示。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7D7AF307-7A26-473D-8504-BA305CE6714C}"/>
              </a:ext>
            </a:extLst>
          </p:cNvPr>
          <p:cNvSpPr txBox="1">
            <a:spLocks noChangeArrowheads="1"/>
          </p:cNvSpPr>
          <p:nvPr/>
        </p:nvSpPr>
        <p:spPr bwMode="auto">
          <a:xfrm>
            <a:off x="22098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生成二叉排序树的算法：</a:t>
            </a:r>
          </a:p>
        </p:txBody>
      </p:sp>
      <p:sp>
        <p:nvSpPr>
          <p:cNvPr id="45059" name="Text Box 3">
            <a:extLst>
              <a:ext uri="{FF2B5EF4-FFF2-40B4-BE49-F238E27FC236}">
                <a16:creationId xmlns:a16="http://schemas.microsoft.com/office/drawing/2014/main" id="{9117B56A-D912-4AD8-A6B7-E3C9C79C92CB}"/>
              </a:ext>
            </a:extLst>
          </p:cNvPr>
          <p:cNvSpPr txBox="1">
            <a:spLocks noChangeArrowheads="1"/>
          </p:cNvSpPr>
          <p:nvPr/>
        </p:nvSpPr>
        <p:spPr bwMode="auto">
          <a:xfrm>
            <a:off x="2286000" y="1600201"/>
            <a:ext cx="7696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latin typeface="宋体" panose="02010600030101010101" pitchFamily="2" charset="-122"/>
              </a:rPr>
              <a:t>void  CreateBST(BSTree  *bst)</a:t>
            </a:r>
          </a:p>
          <a:p>
            <a:pPr algn="just" eaLnBrk="1" hangingPunct="1">
              <a:spcBef>
                <a:spcPct val="50000"/>
              </a:spcBef>
              <a:buClrTx/>
              <a:buSzTx/>
              <a:buFontTx/>
              <a:buNone/>
            </a:pPr>
            <a:r>
              <a:rPr lang="en-US" altLang="zh-CN" sz="2000" b="1">
                <a:latin typeface="宋体" panose="02010600030101010101" pitchFamily="2" charset="-122"/>
              </a:rPr>
              <a:t>/*</a:t>
            </a:r>
            <a:r>
              <a:rPr lang="zh-CN" altLang="en-US" sz="2000" b="1">
                <a:latin typeface="宋体" panose="02010600030101010101" pitchFamily="2" charset="-122"/>
              </a:rPr>
              <a:t>从键盘输入元素的值，创建相应的二叉排序树*</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a:t>
            </a:r>
            <a:r>
              <a:rPr lang="en-US" altLang="zh-CN" sz="2000" b="1">
                <a:solidFill>
                  <a:srgbClr val="FF0000"/>
                </a:solidFill>
                <a:latin typeface="宋体" panose="02010600030101010101" pitchFamily="2" charset="-122"/>
              </a:rPr>
              <a:t> </a:t>
            </a:r>
            <a:r>
              <a:rPr lang="en-US" altLang="zh-CN" sz="2000" b="1">
                <a:latin typeface="宋体" panose="02010600030101010101" pitchFamily="2" charset="-122"/>
              </a:rPr>
              <a:t>KeyType key;</a:t>
            </a:r>
          </a:p>
          <a:p>
            <a:pPr algn="just" eaLnBrk="1" hangingPunct="1">
              <a:spcBef>
                <a:spcPct val="50000"/>
              </a:spcBef>
              <a:buClrTx/>
              <a:buSzTx/>
              <a:buFontTx/>
              <a:buNone/>
            </a:pPr>
            <a:r>
              <a:rPr lang="en-US" altLang="zh-CN" sz="2000" b="1">
                <a:latin typeface="宋体" panose="02010600030101010101" pitchFamily="2" charset="-122"/>
              </a:rPr>
              <a:t>  *bst=NULL;</a:t>
            </a:r>
          </a:p>
          <a:p>
            <a:pPr algn="just" eaLnBrk="1" hangingPunct="1">
              <a:spcBef>
                <a:spcPct val="50000"/>
              </a:spcBef>
              <a:buClrTx/>
              <a:buSzTx/>
              <a:buFontTx/>
              <a:buNone/>
            </a:pPr>
            <a:r>
              <a:rPr lang="en-US" altLang="zh-CN" sz="2000" b="1">
                <a:latin typeface="宋体" panose="02010600030101010101" pitchFamily="2" charset="-122"/>
              </a:rPr>
              <a:t>  scanf("%d", &amp;key);</a:t>
            </a:r>
          </a:p>
          <a:p>
            <a:pPr algn="just" eaLnBrk="1" hangingPunct="1">
              <a:spcBef>
                <a:spcPct val="50000"/>
              </a:spcBef>
              <a:buClrTx/>
              <a:buSzTx/>
              <a:buFontTx/>
              <a:buNone/>
            </a:pPr>
            <a:r>
              <a:rPr lang="en-US" altLang="zh-CN" sz="2000" b="1">
                <a:latin typeface="宋体" panose="02010600030101010101" pitchFamily="2" charset="-122"/>
              </a:rPr>
              <a:t>  while (key!=ENDKEY)   /*ENDKEY</a:t>
            </a:r>
            <a:r>
              <a:rPr lang="zh-CN" altLang="en-US" sz="2000" b="1">
                <a:latin typeface="宋体" panose="02010600030101010101" pitchFamily="2" charset="-122"/>
              </a:rPr>
              <a:t>为自定义常数*</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a:t>
            </a:r>
          </a:p>
          <a:p>
            <a:pPr algn="just" eaLnBrk="1" hangingPunct="1">
              <a:spcBef>
                <a:spcPct val="50000"/>
              </a:spcBef>
              <a:buClrTx/>
              <a:buSzTx/>
              <a:buFontTx/>
              <a:buNone/>
            </a:pPr>
            <a:r>
              <a:rPr lang="en-US" altLang="zh-CN" sz="2000" b="1">
                <a:latin typeface="宋体" panose="02010600030101010101" pitchFamily="2" charset="-122"/>
              </a:rPr>
              <a:t>      InsertBST(bst, key);</a:t>
            </a:r>
          </a:p>
          <a:p>
            <a:pPr algn="just" eaLnBrk="1" hangingPunct="1">
              <a:spcBef>
                <a:spcPct val="50000"/>
              </a:spcBef>
              <a:buClrTx/>
              <a:buSzTx/>
              <a:buFontTx/>
              <a:buNone/>
            </a:pPr>
            <a:r>
              <a:rPr lang="en-US" altLang="zh-CN" sz="2000" b="1">
                <a:latin typeface="宋体" panose="02010600030101010101" pitchFamily="2" charset="-122"/>
              </a:rPr>
              <a:t>      scanf("%d", &amp;key);</a:t>
            </a:r>
          </a:p>
          <a:p>
            <a:pPr algn="just" eaLnBrk="1" hangingPunct="1">
              <a:spcBef>
                <a:spcPct val="50000"/>
              </a:spcBef>
              <a:buClrTx/>
              <a:buSzTx/>
              <a:buFontTx/>
              <a:buNone/>
            </a:pPr>
            <a:r>
              <a:rPr lang="en-US" altLang="zh-CN" sz="2000" b="1">
                <a:latin typeface="宋体" panose="02010600030101010101" pitchFamily="2" charset="-122"/>
              </a:rPr>
              <a:t>    }</a:t>
            </a:r>
          </a:p>
          <a:p>
            <a:pPr eaLnBrk="1" hangingPunct="1">
              <a:spcBef>
                <a:spcPct val="50000"/>
              </a:spcBef>
              <a:buClrTx/>
              <a:buSzTx/>
              <a:buFontTx/>
              <a:buNone/>
            </a:pPr>
            <a:r>
              <a:rPr lang="en-US" altLang="zh-CN" sz="2000" b="1"/>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B2106660-CB20-455C-81C5-41ACE4578EFC}"/>
              </a:ext>
            </a:extLst>
          </p:cNvPr>
          <p:cNvSpPr txBox="1">
            <a:spLocks noChangeArrowheads="1"/>
          </p:cNvSpPr>
          <p:nvPr/>
        </p:nvSpPr>
        <p:spPr bwMode="auto">
          <a:xfrm>
            <a:off x="2057400" y="9906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设关键字的输入顺序为：</a:t>
            </a:r>
            <a:r>
              <a:rPr lang="en-US" altLang="zh-CN" sz="2800" b="1"/>
              <a:t>45</a:t>
            </a:r>
            <a:r>
              <a:rPr lang="zh-CN" altLang="en-US" sz="2800" b="1"/>
              <a:t>，</a:t>
            </a:r>
            <a:r>
              <a:rPr lang="en-US" altLang="zh-CN" sz="2800" b="1"/>
              <a:t>24</a:t>
            </a:r>
            <a:r>
              <a:rPr lang="zh-CN" altLang="en-US" sz="2800" b="1"/>
              <a:t>，</a:t>
            </a:r>
            <a:r>
              <a:rPr lang="en-US" altLang="zh-CN" sz="2800" b="1"/>
              <a:t>53</a:t>
            </a:r>
            <a:r>
              <a:rPr lang="zh-CN" altLang="en-US" sz="2800" b="1"/>
              <a:t>，</a:t>
            </a:r>
            <a:r>
              <a:rPr lang="en-US" altLang="zh-CN" sz="2800" b="1"/>
              <a:t>12</a:t>
            </a:r>
            <a:r>
              <a:rPr lang="zh-CN" altLang="en-US" sz="2800" b="1"/>
              <a:t>，</a:t>
            </a:r>
            <a:r>
              <a:rPr lang="en-US" altLang="zh-CN" sz="2800" b="1"/>
              <a:t>28</a:t>
            </a:r>
            <a:r>
              <a:rPr lang="zh-CN" altLang="en-US" sz="2800" b="1"/>
              <a:t>，</a:t>
            </a:r>
            <a:r>
              <a:rPr lang="en-US" altLang="zh-CN" sz="2800" b="1"/>
              <a:t>90</a:t>
            </a:r>
            <a:r>
              <a:rPr lang="zh-CN" altLang="en-US" sz="2800" b="1"/>
              <a:t>，按上述算法生成的二叉排序树的过程：</a:t>
            </a:r>
          </a:p>
        </p:txBody>
      </p:sp>
      <p:grpSp>
        <p:nvGrpSpPr>
          <p:cNvPr id="46083" name="Group 58">
            <a:extLst>
              <a:ext uri="{FF2B5EF4-FFF2-40B4-BE49-F238E27FC236}">
                <a16:creationId xmlns:a16="http://schemas.microsoft.com/office/drawing/2014/main" id="{9620760C-4550-4DA4-8242-474AC897EFCC}"/>
              </a:ext>
            </a:extLst>
          </p:cNvPr>
          <p:cNvGrpSpPr>
            <a:grpSpLocks/>
          </p:cNvGrpSpPr>
          <p:nvPr/>
        </p:nvGrpSpPr>
        <p:grpSpPr bwMode="auto">
          <a:xfrm>
            <a:off x="2819400" y="2819401"/>
            <a:ext cx="762000" cy="1082675"/>
            <a:chOff x="816" y="1776"/>
            <a:chExt cx="480" cy="682"/>
          </a:xfrm>
        </p:grpSpPr>
        <p:grpSp>
          <p:nvGrpSpPr>
            <p:cNvPr id="46137" name="Group 5">
              <a:extLst>
                <a:ext uri="{FF2B5EF4-FFF2-40B4-BE49-F238E27FC236}">
                  <a16:creationId xmlns:a16="http://schemas.microsoft.com/office/drawing/2014/main" id="{5F09F31F-6ABF-420F-86BA-F48259C51AA3}"/>
                </a:ext>
              </a:extLst>
            </p:cNvPr>
            <p:cNvGrpSpPr>
              <a:grpSpLocks/>
            </p:cNvGrpSpPr>
            <p:nvPr/>
          </p:nvGrpSpPr>
          <p:grpSpPr bwMode="auto">
            <a:xfrm>
              <a:off x="960" y="1776"/>
              <a:ext cx="192" cy="384"/>
              <a:chOff x="960" y="1536"/>
              <a:chExt cx="192" cy="384"/>
            </a:xfrm>
          </p:grpSpPr>
          <p:sp>
            <p:nvSpPr>
              <p:cNvPr id="46139" name="Oval 3">
                <a:extLst>
                  <a:ext uri="{FF2B5EF4-FFF2-40B4-BE49-F238E27FC236}">
                    <a16:creationId xmlns:a16="http://schemas.microsoft.com/office/drawing/2014/main" id="{0536BD64-D604-471F-96A4-7B7FB6A3E6A2}"/>
                  </a:ext>
                </a:extLst>
              </p:cNvPr>
              <p:cNvSpPr>
                <a:spLocks noChangeArrowheads="1"/>
              </p:cNvSpPr>
              <p:nvPr/>
            </p:nvSpPr>
            <p:spPr bwMode="auto">
              <a:xfrm>
                <a:off x="960" y="1632"/>
                <a:ext cx="192"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140" name="Line 4">
                <a:extLst>
                  <a:ext uri="{FF2B5EF4-FFF2-40B4-BE49-F238E27FC236}">
                    <a16:creationId xmlns:a16="http://schemas.microsoft.com/office/drawing/2014/main" id="{9B5486DE-33C7-4F44-9AA9-BCC1B7DD4076}"/>
                  </a:ext>
                </a:extLst>
              </p:cNvPr>
              <p:cNvSpPr>
                <a:spLocks noChangeShapeType="1"/>
              </p:cNvSpPr>
              <p:nvPr/>
            </p:nvSpPr>
            <p:spPr bwMode="auto">
              <a:xfrm flipH="1">
                <a:off x="1008" y="1536"/>
                <a:ext cx="96"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38" name="Text Box 51">
              <a:extLst>
                <a:ext uri="{FF2B5EF4-FFF2-40B4-BE49-F238E27FC236}">
                  <a16:creationId xmlns:a16="http://schemas.microsoft.com/office/drawing/2014/main" id="{6CDDF6D9-5C09-4FEB-AF37-17EAF24CCDEE}"/>
                </a:ext>
              </a:extLst>
            </p:cNvPr>
            <p:cNvSpPr txBox="1">
              <a:spLocks noChangeArrowheads="1"/>
            </p:cNvSpPr>
            <p:nvPr/>
          </p:nvSpPr>
          <p:spPr bwMode="auto">
            <a:xfrm>
              <a:off x="816" y="220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空树</a:t>
              </a:r>
            </a:p>
          </p:txBody>
        </p:sp>
      </p:grpSp>
      <p:grpSp>
        <p:nvGrpSpPr>
          <p:cNvPr id="46084" name="Group 59">
            <a:extLst>
              <a:ext uri="{FF2B5EF4-FFF2-40B4-BE49-F238E27FC236}">
                <a16:creationId xmlns:a16="http://schemas.microsoft.com/office/drawing/2014/main" id="{40F0DB43-0580-425C-86C9-EF05A7A2013B}"/>
              </a:ext>
            </a:extLst>
          </p:cNvPr>
          <p:cNvGrpSpPr>
            <a:grpSpLocks/>
          </p:cNvGrpSpPr>
          <p:nvPr/>
        </p:nvGrpSpPr>
        <p:grpSpPr bwMode="auto">
          <a:xfrm>
            <a:off x="4038600" y="2971801"/>
            <a:ext cx="1066800" cy="1006475"/>
            <a:chOff x="1584" y="1872"/>
            <a:chExt cx="672" cy="634"/>
          </a:xfrm>
        </p:grpSpPr>
        <p:sp>
          <p:nvSpPr>
            <p:cNvPr id="46135" name="Oval 6">
              <a:extLst>
                <a:ext uri="{FF2B5EF4-FFF2-40B4-BE49-F238E27FC236}">
                  <a16:creationId xmlns:a16="http://schemas.microsoft.com/office/drawing/2014/main" id="{292F153E-D9AD-4CF3-B3AF-DE0C27EE865F}"/>
                </a:ext>
              </a:extLst>
            </p:cNvPr>
            <p:cNvSpPr>
              <a:spLocks noChangeArrowheads="1"/>
            </p:cNvSpPr>
            <p:nvPr/>
          </p:nvSpPr>
          <p:spPr bwMode="auto">
            <a:xfrm>
              <a:off x="1776" y="18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136" name="Text Box 52">
              <a:extLst>
                <a:ext uri="{FF2B5EF4-FFF2-40B4-BE49-F238E27FC236}">
                  <a16:creationId xmlns:a16="http://schemas.microsoft.com/office/drawing/2014/main" id="{5141E024-E1A9-4D2E-8AE5-D27D995987F1}"/>
                </a:ext>
              </a:extLst>
            </p:cNvPr>
            <p:cNvSpPr txBox="1">
              <a:spLocks noChangeArrowheads="1"/>
            </p:cNvSpPr>
            <p:nvPr/>
          </p:nvSpPr>
          <p:spPr bwMode="auto">
            <a:xfrm>
              <a:off x="1584" y="225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45</a:t>
              </a:r>
            </a:p>
          </p:txBody>
        </p:sp>
      </p:grpSp>
      <p:grpSp>
        <p:nvGrpSpPr>
          <p:cNvPr id="46085" name="Group 60">
            <a:extLst>
              <a:ext uri="{FF2B5EF4-FFF2-40B4-BE49-F238E27FC236}">
                <a16:creationId xmlns:a16="http://schemas.microsoft.com/office/drawing/2014/main" id="{66196211-19BB-42C2-B224-297E02A2E2A2}"/>
              </a:ext>
            </a:extLst>
          </p:cNvPr>
          <p:cNvGrpSpPr>
            <a:grpSpLocks/>
          </p:cNvGrpSpPr>
          <p:nvPr/>
        </p:nvGrpSpPr>
        <p:grpSpPr bwMode="auto">
          <a:xfrm>
            <a:off x="5257800" y="2438401"/>
            <a:ext cx="1066800" cy="1539875"/>
            <a:chOff x="2352" y="1536"/>
            <a:chExt cx="672" cy="970"/>
          </a:xfrm>
        </p:grpSpPr>
        <p:grpSp>
          <p:nvGrpSpPr>
            <p:cNvPr id="46130" name="Group 10">
              <a:extLst>
                <a:ext uri="{FF2B5EF4-FFF2-40B4-BE49-F238E27FC236}">
                  <a16:creationId xmlns:a16="http://schemas.microsoft.com/office/drawing/2014/main" id="{A15618FB-C491-4598-8A7C-435905574DB3}"/>
                </a:ext>
              </a:extLst>
            </p:cNvPr>
            <p:cNvGrpSpPr>
              <a:grpSpLocks/>
            </p:cNvGrpSpPr>
            <p:nvPr/>
          </p:nvGrpSpPr>
          <p:grpSpPr bwMode="auto">
            <a:xfrm>
              <a:off x="2448" y="1536"/>
              <a:ext cx="480" cy="624"/>
              <a:chOff x="2352" y="1536"/>
              <a:chExt cx="480" cy="624"/>
            </a:xfrm>
          </p:grpSpPr>
          <p:sp>
            <p:nvSpPr>
              <p:cNvPr id="46132" name="Oval 7">
                <a:extLst>
                  <a:ext uri="{FF2B5EF4-FFF2-40B4-BE49-F238E27FC236}">
                    <a16:creationId xmlns:a16="http://schemas.microsoft.com/office/drawing/2014/main" id="{8F4FA010-D1AC-40C1-9810-7326E5D32D6D}"/>
                  </a:ext>
                </a:extLst>
              </p:cNvPr>
              <p:cNvSpPr>
                <a:spLocks noChangeArrowheads="1"/>
              </p:cNvSpPr>
              <p:nvPr/>
            </p:nvSpPr>
            <p:spPr bwMode="auto">
              <a:xfrm>
                <a:off x="2592" y="15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133" name="Oval 8">
                <a:extLst>
                  <a:ext uri="{FF2B5EF4-FFF2-40B4-BE49-F238E27FC236}">
                    <a16:creationId xmlns:a16="http://schemas.microsoft.com/office/drawing/2014/main" id="{D457C3C5-1E15-4CA1-BFC4-CECD86C25673}"/>
                  </a:ext>
                </a:extLst>
              </p:cNvPr>
              <p:cNvSpPr>
                <a:spLocks noChangeArrowheads="1"/>
              </p:cNvSpPr>
              <p:nvPr/>
            </p:nvSpPr>
            <p:spPr bwMode="auto">
              <a:xfrm>
                <a:off x="2352" y="19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6134" name="Line 9">
                <a:extLst>
                  <a:ext uri="{FF2B5EF4-FFF2-40B4-BE49-F238E27FC236}">
                    <a16:creationId xmlns:a16="http://schemas.microsoft.com/office/drawing/2014/main" id="{C23BDA9F-1BA9-4DC9-9210-4376A3330C8D}"/>
                  </a:ext>
                </a:extLst>
              </p:cNvPr>
              <p:cNvSpPr>
                <a:spLocks noChangeShapeType="1"/>
              </p:cNvSpPr>
              <p:nvPr/>
            </p:nvSpPr>
            <p:spPr bwMode="auto">
              <a:xfrm flipH="1">
                <a:off x="2544" y="17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31" name="Text Box 53">
              <a:extLst>
                <a:ext uri="{FF2B5EF4-FFF2-40B4-BE49-F238E27FC236}">
                  <a16:creationId xmlns:a16="http://schemas.microsoft.com/office/drawing/2014/main" id="{B44F1D67-8C16-41B9-BE75-291433423350}"/>
                </a:ext>
              </a:extLst>
            </p:cNvPr>
            <p:cNvSpPr txBox="1">
              <a:spLocks noChangeArrowheads="1"/>
            </p:cNvSpPr>
            <p:nvPr/>
          </p:nvSpPr>
          <p:spPr bwMode="auto">
            <a:xfrm>
              <a:off x="2352" y="225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24</a:t>
              </a:r>
            </a:p>
          </p:txBody>
        </p:sp>
      </p:grpSp>
      <p:grpSp>
        <p:nvGrpSpPr>
          <p:cNvPr id="46086" name="Group 61">
            <a:extLst>
              <a:ext uri="{FF2B5EF4-FFF2-40B4-BE49-F238E27FC236}">
                <a16:creationId xmlns:a16="http://schemas.microsoft.com/office/drawing/2014/main" id="{DABDE711-A308-4FC6-9232-6E14B447B40F}"/>
              </a:ext>
            </a:extLst>
          </p:cNvPr>
          <p:cNvGrpSpPr>
            <a:grpSpLocks/>
          </p:cNvGrpSpPr>
          <p:nvPr/>
        </p:nvGrpSpPr>
        <p:grpSpPr bwMode="auto">
          <a:xfrm>
            <a:off x="7162800" y="2438401"/>
            <a:ext cx="1295400" cy="1539875"/>
            <a:chOff x="3552" y="1536"/>
            <a:chExt cx="816" cy="970"/>
          </a:xfrm>
        </p:grpSpPr>
        <p:grpSp>
          <p:nvGrpSpPr>
            <p:cNvPr id="46123" name="Group 17">
              <a:extLst>
                <a:ext uri="{FF2B5EF4-FFF2-40B4-BE49-F238E27FC236}">
                  <a16:creationId xmlns:a16="http://schemas.microsoft.com/office/drawing/2014/main" id="{63698390-2FB4-473C-BFDC-5154E26CA850}"/>
                </a:ext>
              </a:extLst>
            </p:cNvPr>
            <p:cNvGrpSpPr>
              <a:grpSpLocks/>
            </p:cNvGrpSpPr>
            <p:nvPr/>
          </p:nvGrpSpPr>
          <p:grpSpPr bwMode="auto">
            <a:xfrm>
              <a:off x="3552" y="1536"/>
              <a:ext cx="816" cy="624"/>
              <a:chOff x="3552" y="1536"/>
              <a:chExt cx="816" cy="624"/>
            </a:xfrm>
          </p:grpSpPr>
          <p:sp>
            <p:nvSpPr>
              <p:cNvPr id="46125" name="Oval 12">
                <a:extLst>
                  <a:ext uri="{FF2B5EF4-FFF2-40B4-BE49-F238E27FC236}">
                    <a16:creationId xmlns:a16="http://schemas.microsoft.com/office/drawing/2014/main" id="{D3177F2C-2522-4600-87BB-B95B3E585BDA}"/>
                  </a:ext>
                </a:extLst>
              </p:cNvPr>
              <p:cNvSpPr>
                <a:spLocks noChangeArrowheads="1"/>
              </p:cNvSpPr>
              <p:nvPr/>
            </p:nvSpPr>
            <p:spPr bwMode="auto">
              <a:xfrm>
                <a:off x="3792" y="15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126" name="Oval 13">
                <a:extLst>
                  <a:ext uri="{FF2B5EF4-FFF2-40B4-BE49-F238E27FC236}">
                    <a16:creationId xmlns:a16="http://schemas.microsoft.com/office/drawing/2014/main" id="{54638540-CA5C-45D2-850A-B0E47DD3FA35}"/>
                  </a:ext>
                </a:extLst>
              </p:cNvPr>
              <p:cNvSpPr>
                <a:spLocks noChangeArrowheads="1"/>
              </p:cNvSpPr>
              <p:nvPr/>
            </p:nvSpPr>
            <p:spPr bwMode="auto">
              <a:xfrm>
                <a:off x="3552" y="19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6127" name="Line 14">
                <a:extLst>
                  <a:ext uri="{FF2B5EF4-FFF2-40B4-BE49-F238E27FC236}">
                    <a16:creationId xmlns:a16="http://schemas.microsoft.com/office/drawing/2014/main" id="{AE5C5425-029B-4EF1-90B4-25746436FA6F}"/>
                  </a:ext>
                </a:extLst>
              </p:cNvPr>
              <p:cNvSpPr>
                <a:spLocks noChangeShapeType="1"/>
              </p:cNvSpPr>
              <p:nvPr/>
            </p:nvSpPr>
            <p:spPr bwMode="auto">
              <a:xfrm flipH="1">
                <a:off x="3744" y="17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8" name="Oval 15">
                <a:extLst>
                  <a:ext uri="{FF2B5EF4-FFF2-40B4-BE49-F238E27FC236}">
                    <a16:creationId xmlns:a16="http://schemas.microsoft.com/office/drawing/2014/main" id="{2BA53E93-1800-445C-9A2E-08085CBB8660}"/>
                  </a:ext>
                </a:extLst>
              </p:cNvPr>
              <p:cNvSpPr>
                <a:spLocks noChangeArrowheads="1"/>
              </p:cNvSpPr>
              <p:nvPr/>
            </p:nvSpPr>
            <p:spPr bwMode="auto">
              <a:xfrm>
                <a:off x="4128" y="19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46129" name="Line 16">
                <a:extLst>
                  <a:ext uri="{FF2B5EF4-FFF2-40B4-BE49-F238E27FC236}">
                    <a16:creationId xmlns:a16="http://schemas.microsoft.com/office/drawing/2014/main" id="{4E040FCE-C71C-4C62-BCAA-711A1BADE812}"/>
                  </a:ext>
                </a:extLst>
              </p:cNvPr>
              <p:cNvSpPr>
                <a:spLocks noChangeShapeType="1"/>
              </p:cNvSpPr>
              <p:nvPr/>
            </p:nvSpPr>
            <p:spPr bwMode="auto">
              <a:xfrm>
                <a:off x="3984" y="1776"/>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24" name="Text Box 54">
              <a:extLst>
                <a:ext uri="{FF2B5EF4-FFF2-40B4-BE49-F238E27FC236}">
                  <a16:creationId xmlns:a16="http://schemas.microsoft.com/office/drawing/2014/main" id="{159B88A0-6C9F-4125-98F3-3E2D77307A4F}"/>
                </a:ext>
              </a:extLst>
            </p:cNvPr>
            <p:cNvSpPr txBox="1">
              <a:spLocks noChangeArrowheads="1"/>
            </p:cNvSpPr>
            <p:nvPr/>
          </p:nvSpPr>
          <p:spPr bwMode="auto">
            <a:xfrm>
              <a:off x="3600" y="225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53</a:t>
              </a:r>
            </a:p>
          </p:txBody>
        </p:sp>
      </p:grpSp>
      <p:grpSp>
        <p:nvGrpSpPr>
          <p:cNvPr id="46087" name="Group 62">
            <a:extLst>
              <a:ext uri="{FF2B5EF4-FFF2-40B4-BE49-F238E27FC236}">
                <a16:creationId xmlns:a16="http://schemas.microsoft.com/office/drawing/2014/main" id="{CC3C929E-1728-4531-9C4E-2E505BD3D564}"/>
              </a:ext>
            </a:extLst>
          </p:cNvPr>
          <p:cNvGrpSpPr>
            <a:grpSpLocks/>
          </p:cNvGrpSpPr>
          <p:nvPr/>
        </p:nvGrpSpPr>
        <p:grpSpPr bwMode="auto">
          <a:xfrm>
            <a:off x="2514600" y="4267201"/>
            <a:ext cx="1676400" cy="2225675"/>
            <a:chOff x="624" y="2688"/>
            <a:chExt cx="1056" cy="1402"/>
          </a:xfrm>
        </p:grpSpPr>
        <p:grpSp>
          <p:nvGrpSpPr>
            <p:cNvPr id="46114" name="Group 26">
              <a:extLst>
                <a:ext uri="{FF2B5EF4-FFF2-40B4-BE49-F238E27FC236}">
                  <a16:creationId xmlns:a16="http://schemas.microsoft.com/office/drawing/2014/main" id="{569433A7-16B9-4DF2-9428-D51E0132F9E1}"/>
                </a:ext>
              </a:extLst>
            </p:cNvPr>
            <p:cNvGrpSpPr>
              <a:grpSpLocks/>
            </p:cNvGrpSpPr>
            <p:nvPr/>
          </p:nvGrpSpPr>
          <p:grpSpPr bwMode="auto">
            <a:xfrm>
              <a:off x="624" y="2688"/>
              <a:ext cx="1056" cy="1056"/>
              <a:chOff x="624" y="2688"/>
              <a:chExt cx="1056" cy="1056"/>
            </a:xfrm>
          </p:grpSpPr>
          <p:sp>
            <p:nvSpPr>
              <p:cNvPr id="46116" name="Oval 19">
                <a:extLst>
                  <a:ext uri="{FF2B5EF4-FFF2-40B4-BE49-F238E27FC236}">
                    <a16:creationId xmlns:a16="http://schemas.microsoft.com/office/drawing/2014/main" id="{BA0755B6-9993-49C2-A0C3-3690F32166A3}"/>
                  </a:ext>
                </a:extLst>
              </p:cNvPr>
              <p:cNvSpPr>
                <a:spLocks noChangeArrowheads="1"/>
              </p:cNvSpPr>
              <p:nvPr/>
            </p:nvSpPr>
            <p:spPr bwMode="auto">
              <a:xfrm>
                <a:off x="1104"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117" name="Oval 20">
                <a:extLst>
                  <a:ext uri="{FF2B5EF4-FFF2-40B4-BE49-F238E27FC236}">
                    <a16:creationId xmlns:a16="http://schemas.microsoft.com/office/drawing/2014/main" id="{F676D96F-D781-4EE7-9AEC-FC162E302FA3}"/>
                  </a:ext>
                </a:extLst>
              </p:cNvPr>
              <p:cNvSpPr>
                <a:spLocks noChangeArrowheads="1"/>
              </p:cNvSpPr>
              <p:nvPr/>
            </p:nvSpPr>
            <p:spPr bwMode="auto">
              <a:xfrm>
                <a:off x="864"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6118" name="Line 21">
                <a:extLst>
                  <a:ext uri="{FF2B5EF4-FFF2-40B4-BE49-F238E27FC236}">
                    <a16:creationId xmlns:a16="http://schemas.microsoft.com/office/drawing/2014/main" id="{94CF49E1-2A6F-423F-93C9-E9E666455702}"/>
                  </a:ext>
                </a:extLst>
              </p:cNvPr>
              <p:cNvSpPr>
                <a:spLocks noChangeShapeType="1"/>
              </p:cNvSpPr>
              <p:nvPr/>
            </p:nvSpPr>
            <p:spPr bwMode="auto">
              <a:xfrm flipH="1">
                <a:off x="1056" y="292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9" name="Oval 22">
                <a:extLst>
                  <a:ext uri="{FF2B5EF4-FFF2-40B4-BE49-F238E27FC236}">
                    <a16:creationId xmlns:a16="http://schemas.microsoft.com/office/drawing/2014/main" id="{D81FF678-35F7-4C54-829E-8AF9B424C97B}"/>
                  </a:ext>
                </a:extLst>
              </p:cNvPr>
              <p:cNvSpPr>
                <a:spLocks noChangeArrowheads="1"/>
              </p:cNvSpPr>
              <p:nvPr/>
            </p:nvSpPr>
            <p:spPr bwMode="auto">
              <a:xfrm>
                <a:off x="1440"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46120" name="Line 23">
                <a:extLst>
                  <a:ext uri="{FF2B5EF4-FFF2-40B4-BE49-F238E27FC236}">
                    <a16:creationId xmlns:a16="http://schemas.microsoft.com/office/drawing/2014/main" id="{2988BE87-A11C-46A9-B1E7-C617ADD065AE}"/>
                  </a:ext>
                </a:extLst>
              </p:cNvPr>
              <p:cNvSpPr>
                <a:spLocks noChangeShapeType="1"/>
              </p:cNvSpPr>
              <p:nvPr/>
            </p:nvSpPr>
            <p:spPr bwMode="auto">
              <a:xfrm>
                <a:off x="1296" y="292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1" name="Oval 24">
                <a:extLst>
                  <a:ext uri="{FF2B5EF4-FFF2-40B4-BE49-F238E27FC236}">
                    <a16:creationId xmlns:a16="http://schemas.microsoft.com/office/drawing/2014/main" id="{4351ED36-018B-40C9-B4DF-477EE5267426}"/>
                  </a:ext>
                </a:extLst>
              </p:cNvPr>
              <p:cNvSpPr>
                <a:spLocks noChangeArrowheads="1"/>
              </p:cNvSpPr>
              <p:nvPr/>
            </p:nvSpPr>
            <p:spPr bwMode="auto">
              <a:xfrm>
                <a:off x="624" y="35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46122" name="Line 25">
                <a:extLst>
                  <a:ext uri="{FF2B5EF4-FFF2-40B4-BE49-F238E27FC236}">
                    <a16:creationId xmlns:a16="http://schemas.microsoft.com/office/drawing/2014/main" id="{72472F13-23A2-4A56-96C4-FE1F2FF43445}"/>
                  </a:ext>
                </a:extLst>
              </p:cNvPr>
              <p:cNvSpPr>
                <a:spLocks noChangeShapeType="1"/>
              </p:cNvSpPr>
              <p:nvPr/>
            </p:nvSpPr>
            <p:spPr bwMode="auto">
              <a:xfrm flipH="1">
                <a:off x="768" y="331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15" name="Text Box 55">
              <a:extLst>
                <a:ext uri="{FF2B5EF4-FFF2-40B4-BE49-F238E27FC236}">
                  <a16:creationId xmlns:a16="http://schemas.microsoft.com/office/drawing/2014/main" id="{E165995F-8C91-47E6-9895-8E1C7BB81A21}"/>
                </a:ext>
              </a:extLst>
            </p:cNvPr>
            <p:cNvSpPr txBox="1">
              <a:spLocks noChangeArrowheads="1"/>
            </p:cNvSpPr>
            <p:nvPr/>
          </p:nvSpPr>
          <p:spPr bwMode="auto">
            <a:xfrm>
              <a:off x="864" y="384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12</a:t>
              </a:r>
            </a:p>
          </p:txBody>
        </p:sp>
      </p:grpSp>
      <p:grpSp>
        <p:nvGrpSpPr>
          <p:cNvPr id="46088" name="Group 63">
            <a:extLst>
              <a:ext uri="{FF2B5EF4-FFF2-40B4-BE49-F238E27FC236}">
                <a16:creationId xmlns:a16="http://schemas.microsoft.com/office/drawing/2014/main" id="{7BDB19D8-323F-453D-B525-266B37668ABA}"/>
              </a:ext>
            </a:extLst>
          </p:cNvPr>
          <p:cNvGrpSpPr>
            <a:grpSpLocks/>
          </p:cNvGrpSpPr>
          <p:nvPr/>
        </p:nvGrpSpPr>
        <p:grpSpPr bwMode="auto">
          <a:xfrm>
            <a:off x="4800600" y="4267201"/>
            <a:ext cx="1676400" cy="2225675"/>
            <a:chOff x="2064" y="2688"/>
            <a:chExt cx="1056" cy="1402"/>
          </a:xfrm>
        </p:grpSpPr>
        <p:grpSp>
          <p:nvGrpSpPr>
            <p:cNvPr id="46103" name="Group 37">
              <a:extLst>
                <a:ext uri="{FF2B5EF4-FFF2-40B4-BE49-F238E27FC236}">
                  <a16:creationId xmlns:a16="http://schemas.microsoft.com/office/drawing/2014/main" id="{EC23520D-8D31-4263-B57A-657E13E43E06}"/>
                </a:ext>
              </a:extLst>
            </p:cNvPr>
            <p:cNvGrpSpPr>
              <a:grpSpLocks/>
            </p:cNvGrpSpPr>
            <p:nvPr/>
          </p:nvGrpSpPr>
          <p:grpSpPr bwMode="auto">
            <a:xfrm>
              <a:off x="2064" y="2688"/>
              <a:ext cx="1056" cy="1056"/>
              <a:chOff x="1920" y="2688"/>
              <a:chExt cx="1056" cy="1056"/>
            </a:xfrm>
          </p:grpSpPr>
          <p:sp>
            <p:nvSpPr>
              <p:cNvPr id="46105" name="Oval 28">
                <a:extLst>
                  <a:ext uri="{FF2B5EF4-FFF2-40B4-BE49-F238E27FC236}">
                    <a16:creationId xmlns:a16="http://schemas.microsoft.com/office/drawing/2014/main" id="{6558747B-BFA5-49BF-9671-DFAFBA01DBF3}"/>
                  </a:ext>
                </a:extLst>
              </p:cNvPr>
              <p:cNvSpPr>
                <a:spLocks noChangeArrowheads="1"/>
              </p:cNvSpPr>
              <p:nvPr/>
            </p:nvSpPr>
            <p:spPr bwMode="auto">
              <a:xfrm>
                <a:off x="2400"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106" name="Oval 29">
                <a:extLst>
                  <a:ext uri="{FF2B5EF4-FFF2-40B4-BE49-F238E27FC236}">
                    <a16:creationId xmlns:a16="http://schemas.microsoft.com/office/drawing/2014/main" id="{823B0D2E-7E7E-40DF-827E-E29C2091F9F0}"/>
                  </a:ext>
                </a:extLst>
              </p:cNvPr>
              <p:cNvSpPr>
                <a:spLocks noChangeArrowheads="1"/>
              </p:cNvSpPr>
              <p:nvPr/>
            </p:nvSpPr>
            <p:spPr bwMode="auto">
              <a:xfrm>
                <a:off x="2160"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6107" name="Line 30">
                <a:extLst>
                  <a:ext uri="{FF2B5EF4-FFF2-40B4-BE49-F238E27FC236}">
                    <a16:creationId xmlns:a16="http://schemas.microsoft.com/office/drawing/2014/main" id="{36A66FBF-C99A-4519-9997-436ACB0190B2}"/>
                  </a:ext>
                </a:extLst>
              </p:cNvPr>
              <p:cNvSpPr>
                <a:spLocks noChangeShapeType="1"/>
              </p:cNvSpPr>
              <p:nvPr/>
            </p:nvSpPr>
            <p:spPr bwMode="auto">
              <a:xfrm flipH="1">
                <a:off x="2352" y="292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8" name="Oval 31">
                <a:extLst>
                  <a:ext uri="{FF2B5EF4-FFF2-40B4-BE49-F238E27FC236}">
                    <a16:creationId xmlns:a16="http://schemas.microsoft.com/office/drawing/2014/main" id="{DDA4ADFA-6FDC-400A-99CD-1A8F0CC2C58C}"/>
                  </a:ext>
                </a:extLst>
              </p:cNvPr>
              <p:cNvSpPr>
                <a:spLocks noChangeArrowheads="1"/>
              </p:cNvSpPr>
              <p:nvPr/>
            </p:nvSpPr>
            <p:spPr bwMode="auto">
              <a:xfrm>
                <a:off x="2736"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46109" name="Line 32">
                <a:extLst>
                  <a:ext uri="{FF2B5EF4-FFF2-40B4-BE49-F238E27FC236}">
                    <a16:creationId xmlns:a16="http://schemas.microsoft.com/office/drawing/2014/main" id="{FC641CF8-2B3B-4BBA-80FE-B7F79F490A59}"/>
                  </a:ext>
                </a:extLst>
              </p:cNvPr>
              <p:cNvSpPr>
                <a:spLocks noChangeShapeType="1"/>
              </p:cNvSpPr>
              <p:nvPr/>
            </p:nvSpPr>
            <p:spPr bwMode="auto">
              <a:xfrm>
                <a:off x="2592" y="288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0" name="Oval 33">
                <a:extLst>
                  <a:ext uri="{FF2B5EF4-FFF2-40B4-BE49-F238E27FC236}">
                    <a16:creationId xmlns:a16="http://schemas.microsoft.com/office/drawing/2014/main" id="{B1C9A563-B668-47BB-87EF-D1CE7F511F39}"/>
                  </a:ext>
                </a:extLst>
              </p:cNvPr>
              <p:cNvSpPr>
                <a:spLocks noChangeArrowheads="1"/>
              </p:cNvSpPr>
              <p:nvPr/>
            </p:nvSpPr>
            <p:spPr bwMode="auto">
              <a:xfrm>
                <a:off x="1920" y="35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46111" name="Line 34">
                <a:extLst>
                  <a:ext uri="{FF2B5EF4-FFF2-40B4-BE49-F238E27FC236}">
                    <a16:creationId xmlns:a16="http://schemas.microsoft.com/office/drawing/2014/main" id="{E1FE3880-C54F-4B84-BBB6-DB8C50EE00F1}"/>
                  </a:ext>
                </a:extLst>
              </p:cNvPr>
              <p:cNvSpPr>
                <a:spLocks noChangeShapeType="1"/>
              </p:cNvSpPr>
              <p:nvPr/>
            </p:nvSpPr>
            <p:spPr bwMode="auto">
              <a:xfrm flipH="1">
                <a:off x="2064" y="331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2" name="Oval 35">
                <a:extLst>
                  <a:ext uri="{FF2B5EF4-FFF2-40B4-BE49-F238E27FC236}">
                    <a16:creationId xmlns:a16="http://schemas.microsoft.com/office/drawing/2014/main" id="{86C97F76-4960-4775-ABEE-F456F772B7B3}"/>
                  </a:ext>
                </a:extLst>
              </p:cNvPr>
              <p:cNvSpPr>
                <a:spLocks noChangeArrowheads="1"/>
              </p:cNvSpPr>
              <p:nvPr/>
            </p:nvSpPr>
            <p:spPr bwMode="auto">
              <a:xfrm>
                <a:off x="2400" y="35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28</a:t>
                </a:r>
              </a:p>
            </p:txBody>
          </p:sp>
          <p:sp>
            <p:nvSpPr>
              <p:cNvPr id="46113" name="Line 36">
                <a:extLst>
                  <a:ext uri="{FF2B5EF4-FFF2-40B4-BE49-F238E27FC236}">
                    <a16:creationId xmlns:a16="http://schemas.microsoft.com/office/drawing/2014/main" id="{8F2FF1DF-AE7D-4461-9FAA-99828539FE78}"/>
                  </a:ext>
                </a:extLst>
              </p:cNvPr>
              <p:cNvSpPr>
                <a:spLocks noChangeShapeType="1"/>
              </p:cNvSpPr>
              <p:nvPr/>
            </p:nvSpPr>
            <p:spPr bwMode="auto">
              <a:xfrm>
                <a:off x="2352" y="331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04" name="Text Box 56">
              <a:extLst>
                <a:ext uri="{FF2B5EF4-FFF2-40B4-BE49-F238E27FC236}">
                  <a16:creationId xmlns:a16="http://schemas.microsoft.com/office/drawing/2014/main" id="{7E783C9E-9710-4D81-B59F-01E51BF28A8C}"/>
                </a:ext>
              </a:extLst>
            </p:cNvPr>
            <p:cNvSpPr txBox="1">
              <a:spLocks noChangeArrowheads="1"/>
            </p:cNvSpPr>
            <p:nvPr/>
          </p:nvSpPr>
          <p:spPr bwMode="auto">
            <a:xfrm>
              <a:off x="2304" y="384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28</a:t>
              </a:r>
            </a:p>
          </p:txBody>
        </p:sp>
      </p:grpSp>
      <p:grpSp>
        <p:nvGrpSpPr>
          <p:cNvPr id="46089" name="Group 64">
            <a:extLst>
              <a:ext uri="{FF2B5EF4-FFF2-40B4-BE49-F238E27FC236}">
                <a16:creationId xmlns:a16="http://schemas.microsoft.com/office/drawing/2014/main" id="{36EE05FE-7910-4893-9613-164EF4C8892A}"/>
              </a:ext>
            </a:extLst>
          </p:cNvPr>
          <p:cNvGrpSpPr>
            <a:grpSpLocks/>
          </p:cNvGrpSpPr>
          <p:nvPr/>
        </p:nvGrpSpPr>
        <p:grpSpPr bwMode="auto">
          <a:xfrm>
            <a:off x="7239000" y="4191001"/>
            <a:ext cx="2133600" cy="2225675"/>
            <a:chOff x="3600" y="2640"/>
            <a:chExt cx="1344" cy="1402"/>
          </a:xfrm>
        </p:grpSpPr>
        <p:grpSp>
          <p:nvGrpSpPr>
            <p:cNvPr id="46090" name="Group 50">
              <a:extLst>
                <a:ext uri="{FF2B5EF4-FFF2-40B4-BE49-F238E27FC236}">
                  <a16:creationId xmlns:a16="http://schemas.microsoft.com/office/drawing/2014/main" id="{449AF479-0717-4DF3-B05F-E0D7B9BA716B}"/>
                </a:ext>
              </a:extLst>
            </p:cNvPr>
            <p:cNvGrpSpPr>
              <a:grpSpLocks/>
            </p:cNvGrpSpPr>
            <p:nvPr/>
          </p:nvGrpSpPr>
          <p:grpSpPr bwMode="auto">
            <a:xfrm>
              <a:off x="3600" y="2640"/>
              <a:ext cx="1344" cy="1056"/>
              <a:chOff x="3600" y="2640"/>
              <a:chExt cx="1344" cy="1056"/>
            </a:xfrm>
          </p:grpSpPr>
          <p:sp>
            <p:nvSpPr>
              <p:cNvPr id="46092" name="Oval 39">
                <a:extLst>
                  <a:ext uri="{FF2B5EF4-FFF2-40B4-BE49-F238E27FC236}">
                    <a16:creationId xmlns:a16="http://schemas.microsoft.com/office/drawing/2014/main" id="{99BE9011-749E-4114-BC02-04C6058933FB}"/>
                  </a:ext>
                </a:extLst>
              </p:cNvPr>
              <p:cNvSpPr>
                <a:spLocks noChangeArrowheads="1"/>
              </p:cNvSpPr>
              <p:nvPr/>
            </p:nvSpPr>
            <p:spPr bwMode="auto">
              <a:xfrm>
                <a:off x="4080" y="264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6093" name="Oval 40">
                <a:extLst>
                  <a:ext uri="{FF2B5EF4-FFF2-40B4-BE49-F238E27FC236}">
                    <a16:creationId xmlns:a16="http://schemas.microsoft.com/office/drawing/2014/main" id="{3E3CAEEA-752C-4BC6-A4BA-7847FD7006D3}"/>
                  </a:ext>
                </a:extLst>
              </p:cNvPr>
              <p:cNvSpPr>
                <a:spLocks noChangeArrowheads="1"/>
              </p:cNvSpPr>
              <p:nvPr/>
            </p:nvSpPr>
            <p:spPr bwMode="auto">
              <a:xfrm>
                <a:off x="3840" y="30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6094" name="Line 41">
                <a:extLst>
                  <a:ext uri="{FF2B5EF4-FFF2-40B4-BE49-F238E27FC236}">
                    <a16:creationId xmlns:a16="http://schemas.microsoft.com/office/drawing/2014/main" id="{4E4800D8-3F82-4A8E-9D96-EB1246BB44FC}"/>
                  </a:ext>
                </a:extLst>
              </p:cNvPr>
              <p:cNvSpPr>
                <a:spLocks noChangeShapeType="1"/>
              </p:cNvSpPr>
              <p:nvPr/>
            </p:nvSpPr>
            <p:spPr bwMode="auto">
              <a:xfrm flipH="1">
                <a:off x="4032" y="288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Oval 42">
                <a:extLst>
                  <a:ext uri="{FF2B5EF4-FFF2-40B4-BE49-F238E27FC236}">
                    <a16:creationId xmlns:a16="http://schemas.microsoft.com/office/drawing/2014/main" id="{194C79D6-0234-42E2-BFCB-1886161D9CA5}"/>
                  </a:ext>
                </a:extLst>
              </p:cNvPr>
              <p:cNvSpPr>
                <a:spLocks noChangeArrowheads="1"/>
              </p:cNvSpPr>
              <p:nvPr/>
            </p:nvSpPr>
            <p:spPr bwMode="auto">
              <a:xfrm>
                <a:off x="4416" y="30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46096" name="Line 43">
                <a:extLst>
                  <a:ext uri="{FF2B5EF4-FFF2-40B4-BE49-F238E27FC236}">
                    <a16:creationId xmlns:a16="http://schemas.microsoft.com/office/drawing/2014/main" id="{C449A5FA-2385-475D-AB84-8E4372D058E8}"/>
                  </a:ext>
                </a:extLst>
              </p:cNvPr>
              <p:cNvSpPr>
                <a:spLocks noChangeShapeType="1"/>
              </p:cNvSpPr>
              <p:nvPr/>
            </p:nvSpPr>
            <p:spPr bwMode="auto">
              <a:xfrm>
                <a:off x="4272" y="283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7" name="Oval 44">
                <a:extLst>
                  <a:ext uri="{FF2B5EF4-FFF2-40B4-BE49-F238E27FC236}">
                    <a16:creationId xmlns:a16="http://schemas.microsoft.com/office/drawing/2014/main" id="{9AAD8C00-5EFB-4A82-8107-B69D7D2D21AD}"/>
                  </a:ext>
                </a:extLst>
              </p:cNvPr>
              <p:cNvSpPr>
                <a:spLocks noChangeArrowheads="1"/>
              </p:cNvSpPr>
              <p:nvPr/>
            </p:nvSpPr>
            <p:spPr bwMode="auto">
              <a:xfrm>
                <a:off x="3600" y="345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46098" name="Line 45">
                <a:extLst>
                  <a:ext uri="{FF2B5EF4-FFF2-40B4-BE49-F238E27FC236}">
                    <a16:creationId xmlns:a16="http://schemas.microsoft.com/office/drawing/2014/main" id="{96B9A150-65FA-4AB8-B1ED-5781D079DBF3}"/>
                  </a:ext>
                </a:extLst>
              </p:cNvPr>
              <p:cNvSpPr>
                <a:spLocks noChangeShapeType="1"/>
              </p:cNvSpPr>
              <p:nvPr/>
            </p:nvSpPr>
            <p:spPr bwMode="auto">
              <a:xfrm flipH="1">
                <a:off x="3744" y="326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9" name="Oval 46">
                <a:extLst>
                  <a:ext uri="{FF2B5EF4-FFF2-40B4-BE49-F238E27FC236}">
                    <a16:creationId xmlns:a16="http://schemas.microsoft.com/office/drawing/2014/main" id="{F5596FC9-53AE-42C8-A14B-D7FCCA031856}"/>
                  </a:ext>
                </a:extLst>
              </p:cNvPr>
              <p:cNvSpPr>
                <a:spLocks noChangeArrowheads="1"/>
              </p:cNvSpPr>
              <p:nvPr/>
            </p:nvSpPr>
            <p:spPr bwMode="auto">
              <a:xfrm>
                <a:off x="4080" y="345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28</a:t>
                </a:r>
              </a:p>
            </p:txBody>
          </p:sp>
          <p:sp>
            <p:nvSpPr>
              <p:cNvPr id="46100" name="Line 47">
                <a:extLst>
                  <a:ext uri="{FF2B5EF4-FFF2-40B4-BE49-F238E27FC236}">
                    <a16:creationId xmlns:a16="http://schemas.microsoft.com/office/drawing/2014/main" id="{29986096-33C7-462A-87C0-6590FA82AAC4}"/>
                  </a:ext>
                </a:extLst>
              </p:cNvPr>
              <p:cNvSpPr>
                <a:spLocks noChangeShapeType="1"/>
              </p:cNvSpPr>
              <p:nvPr/>
            </p:nvSpPr>
            <p:spPr bwMode="auto">
              <a:xfrm>
                <a:off x="4032" y="326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1" name="Oval 48">
                <a:extLst>
                  <a:ext uri="{FF2B5EF4-FFF2-40B4-BE49-F238E27FC236}">
                    <a16:creationId xmlns:a16="http://schemas.microsoft.com/office/drawing/2014/main" id="{B7F085F2-B754-40B1-B0E7-6E76D9226BAB}"/>
                  </a:ext>
                </a:extLst>
              </p:cNvPr>
              <p:cNvSpPr>
                <a:spLocks noChangeArrowheads="1"/>
              </p:cNvSpPr>
              <p:nvPr/>
            </p:nvSpPr>
            <p:spPr bwMode="auto">
              <a:xfrm>
                <a:off x="4704" y="345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90</a:t>
                </a:r>
              </a:p>
            </p:txBody>
          </p:sp>
          <p:sp>
            <p:nvSpPr>
              <p:cNvPr id="46102" name="Line 49">
                <a:extLst>
                  <a:ext uri="{FF2B5EF4-FFF2-40B4-BE49-F238E27FC236}">
                    <a16:creationId xmlns:a16="http://schemas.microsoft.com/office/drawing/2014/main" id="{301F8FFE-59AC-418C-80B9-7B0D1C9A9381}"/>
                  </a:ext>
                </a:extLst>
              </p:cNvPr>
              <p:cNvSpPr>
                <a:spLocks noChangeShapeType="1"/>
              </p:cNvSpPr>
              <p:nvPr/>
            </p:nvSpPr>
            <p:spPr bwMode="auto">
              <a:xfrm>
                <a:off x="4608" y="326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091" name="Text Box 57">
              <a:extLst>
                <a:ext uri="{FF2B5EF4-FFF2-40B4-BE49-F238E27FC236}">
                  <a16:creationId xmlns:a16="http://schemas.microsoft.com/office/drawing/2014/main" id="{89EC19D7-3D73-4DF4-90A1-C1F285BA9234}"/>
                </a:ext>
              </a:extLst>
            </p:cNvPr>
            <p:cNvSpPr txBox="1">
              <a:spLocks noChangeArrowheads="1"/>
            </p:cNvSpPr>
            <p:nvPr/>
          </p:nvSpPr>
          <p:spPr bwMode="auto">
            <a:xfrm>
              <a:off x="3984" y="379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b="1"/>
                <a:t>插入</a:t>
              </a:r>
              <a:r>
                <a:rPr lang="en-US" altLang="zh-CN" sz="2000" b="1"/>
                <a:t>90</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A89B75E4-FEEE-47D3-B370-65B23E9E253C}"/>
              </a:ext>
            </a:extLst>
          </p:cNvPr>
          <p:cNvSpPr txBox="1">
            <a:spLocks noChangeArrowheads="1"/>
          </p:cNvSpPr>
          <p:nvPr/>
        </p:nvSpPr>
        <p:spPr bwMode="auto">
          <a:xfrm>
            <a:off x="1905000" y="8382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对同样一些元素值，如果输入的顺序不同，则所建的二叉树形态也不同。如果将上述例子中的关键字顺序变为：</a:t>
            </a:r>
            <a:r>
              <a:rPr lang="en-US" altLang="zh-CN" sz="2800" b="1"/>
              <a:t>24</a:t>
            </a:r>
            <a:r>
              <a:rPr lang="zh-CN" altLang="en-US" sz="2800" b="1"/>
              <a:t>，</a:t>
            </a:r>
            <a:r>
              <a:rPr lang="en-US" altLang="zh-CN" sz="2800" b="1"/>
              <a:t>53,90,12,28,45,</a:t>
            </a:r>
            <a:r>
              <a:rPr lang="zh-CN" altLang="en-US" sz="2800" b="1"/>
              <a:t>则生成的二叉排序树为：</a:t>
            </a:r>
          </a:p>
        </p:txBody>
      </p:sp>
      <p:grpSp>
        <p:nvGrpSpPr>
          <p:cNvPr id="47107" name="Group 14">
            <a:extLst>
              <a:ext uri="{FF2B5EF4-FFF2-40B4-BE49-F238E27FC236}">
                <a16:creationId xmlns:a16="http://schemas.microsoft.com/office/drawing/2014/main" id="{5E34313A-2AC9-49C6-991A-84463CD17472}"/>
              </a:ext>
            </a:extLst>
          </p:cNvPr>
          <p:cNvGrpSpPr>
            <a:grpSpLocks/>
          </p:cNvGrpSpPr>
          <p:nvPr/>
        </p:nvGrpSpPr>
        <p:grpSpPr bwMode="auto">
          <a:xfrm>
            <a:off x="4953000" y="3124200"/>
            <a:ext cx="2438400" cy="2590800"/>
            <a:chOff x="1728" y="1920"/>
            <a:chExt cx="1536" cy="1632"/>
          </a:xfrm>
        </p:grpSpPr>
        <p:sp>
          <p:nvSpPr>
            <p:cNvPr id="47108" name="Oval 3">
              <a:extLst>
                <a:ext uri="{FF2B5EF4-FFF2-40B4-BE49-F238E27FC236}">
                  <a16:creationId xmlns:a16="http://schemas.microsoft.com/office/drawing/2014/main" id="{12C0BAE5-1518-40BA-A958-1E797BC30AD0}"/>
                </a:ext>
              </a:extLst>
            </p:cNvPr>
            <p:cNvSpPr>
              <a:spLocks noChangeArrowheads="1"/>
            </p:cNvSpPr>
            <p:nvPr/>
          </p:nvSpPr>
          <p:spPr bwMode="auto">
            <a:xfrm>
              <a:off x="2208" y="192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47109" name="Oval 4">
              <a:extLst>
                <a:ext uri="{FF2B5EF4-FFF2-40B4-BE49-F238E27FC236}">
                  <a16:creationId xmlns:a16="http://schemas.microsoft.com/office/drawing/2014/main" id="{10E8A1B3-6B08-496C-A6E4-3EA79A38405D}"/>
                </a:ext>
              </a:extLst>
            </p:cNvPr>
            <p:cNvSpPr>
              <a:spLocks noChangeArrowheads="1"/>
            </p:cNvSpPr>
            <p:nvPr/>
          </p:nvSpPr>
          <p:spPr bwMode="auto">
            <a:xfrm>
              <a:off x="1728" y="230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47110" name="Oval 5">
              <a:extLst>
                <a:ext uri="{FF2B5EF4-FFF2-40B4-BE49-F238E27FC236}">
                  <a16:creationId xmlns:a16="http://schemas.microsoft.com/office/drawing/2014/main" id="{FED0F499-DE87-482C-B725-1A3D2136439E}"/>
                </a:ext>
              </a:extLst>
            </p:cNvPr>
            <p:cNvSpPr>
              <a:spLocks noChangeArrowheads="1"/>
            </p:cNvSpPr>
            <p:nvPr/>
          </p:nvSpPr>
          <p:spPr bwMode="auto">
            <a:xfrm>
              <a:off x="2256"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28</a:t>
              </a:r>
            </a:p>
          </p:txBody>
        </p:sp>
        <p:sp>
          <p:nvSpPr>
            <p:cNvPr id="47111" name="Oval 6">
              <a:extLst>
                <a:ext uri="{FF2B5EF4-FFF2-40B4-BE49-F238E27FC236}">
                  <a16:creationId xmlns:a16="http://schemas.microsoft.com/office/drawing/2014/main" id="{E5904CE7-14F4-4D69-A341-EDD2FC184719}"/>
                </a:ext>
              </a:extLst>
            </p:cNvPr>
            <p:cNvSpPr>
              <a:spLocks noChangeArrowheads="1"/>
            </p:cNvSpPr>
            <p:nvPr/>
          </p:nvSpPr>
          <p:spPr bwMode="auto">
            <a:xfrm>
              <a:off x="2592" y="235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47112" name="Oval 7">
              <a:extLst>
                <a:ext uri="{FF2B5EF4-FFF2-40B4-BE49-F238E27FC236}">
                  <a16:creationId xmlns:a16="http://schemas.microsoft.com/office/drawing/2014/main" id="{B3A445B1-B688-4BD3-B98A-85F2ECEEBC83}"/>
                </a:ext>
              </a:extLst>
            </p:cNvPr>
            <p:cNvSpPr>
              <a:spLocks noChangeArrowheads="1"/>
            </p:cNvSpPr>
            <p:nvPr/>
          </p:nvSpPr>
          <p:spPr bwMode="auto">
            <a:xfrm>
              <a:off x="2976"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90</a:t>
              </a:r>
            </a:p>
          </p:txBody>
        </p:sp>
        <p:sp>
          <p:nvSpPr>
            <p:cNvPr id="47113" name="Oval 8">
              <a:extLst>
                <a:ext uri="{FF2B5EF4-FFF2-40B4-BE49-F238E27FC236}">
                  <a16:creationId xmlns:a16="http://schemas.microsoft.com/office/drawing/2014/main" id="{6D1A9799-4E9E-4CDC-9C1D-8AD44BEF8A70}"/>
                </a:ext>
              </a:extLst>
            </p:cNvPr>
            <p:cNvSpPr>
              <a:spLocks noChangeArrowheads="1"/>
            </p:cNvSpPr>
            <p:nvPr/>
          </p:nvSpPr>
          <p:spPr bwMode="auto">
            <a:xfrm>
              <a:off x="2544" y="326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47114" name="Line 9">
              <a:extLst>
                <a:ext uri="{FF2B5EF4-FFF2-40B4-BE49-F238E27FC236}">
                  <a16:creationId xmlns:a16="http://schemas.microsoft.com/office/drawing/2014/main" id="{CEC32C70-A283-4928-B97C-0E6BC1020896}"/>
                </a:ext>
              </a:extLst>
            </p:cNvPr>
            <p:cNvSpPr>
              <a:spLocks noChangeShapeType="1"/>
            </p:cNvSpPr>
            <p:nvPr/>
          </p:nvSpPr>
          <p:spPr bwMode="auto">
            <a:xfrm flipH="1">
              <a:off x="1968" y="2160"/>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5" name="Line 10">
              <a:extLst>
                <a:ext uri="{FF2B5EF4-FFF2-40B4-BE49-F238E27FC236}">
                  <a16:creationId xmlns:a16="http://schemas.microsoft.com/office/drawing/2014/main" id="{5A7EFB0B-790E-4518-816B-572C6230BE76}"/>
                </a:ext>
              </a:extLst>
            </p:cNvPr>
            <p:cNvSpPr>
              <a:spLocks noChangeShapeType="1"/>
            </p:cNvSpPr>
            <p:nvPr/>
          </p:nvSpPr>
          <p:spPr bwMode="auto">
            <a:xfrm>
              <a:off x="2496" y="216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6" name="Line 11">
              <a:extLst>
                <a:ext uri="{FF2B5EF4-FFF2-40B4-BE49-F238E27FC236}">
                  <a16:creationId xmlns:a16="http://schemas.microsoft.com/office/drawing/2014/main" id="{C2B56C65-B9D9-4C78-93F9-6A84DA5EEB05}"/>
                </a:ext>
              </a:extLst>
            </p:cNvPr>
            <p:cNvSpPr>
              <a:spLocks noChangeShapeType="1"/>
            </p:cNvSpPr>
            <p:nvPr/>
          </p:nvSpPr>
          <p:spPr bwMode="auto">
            <a:xfrm flipH="1">
              <a:off x="2496" y="264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7" name="Line 12">
              <a:extLst>
                <a:ext uri="{FF2B5EF4-FFF2-40B4-BE49-F238E27FC236}">
                  <a16:creationId xmlns:a16="http://schemas.microsoft.com/office/drawing/2014/main" id="{2185D3EA-842D-4C7B-B515-A8AAD5E90ADD}"/>
                </a:ext>
              </a:extLst>
            </p:cNvPr>
            <p:cNvSpPr>
              <a:spLocks noChangeShapeType="1"/>
            </p:cNvSpPr>
            <p:nvPr/>
          </p:nvSpPr>
          <p:spPr bwMode="auto">
            <a:xfrm>
              <a:off x="2832" y="259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8" name="Line 13">
              <a:extLst>
                <a:ext uri="{FF2B5EF4-FFF2-40B4-BE49-F238E27FC236}">
                  <a16:creationId xmlns:a16="http://schemas.microsoft.com/office/drawing/2014/main" id="{94E331C4-206E-48DD-A6DB-C24FE436F8C7}"/>
                </a:ext>
              </a:extLst>
            </p:cNvPr>
            <p:cNvSpPr>
              <a:spLocks noChangeShapeType="1"/>
            </p:cNvSpPr>
            <p:nvPr/>
          </p:nvSpPr>
          <p:spPr bwMode="auto">
            <a:xfrm>
              <a:off x="2448" y="307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1720ECEC-9027-4AD7-B2C3-8AA274CDDD49}"/>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 </a:t>
            </a:r>
            <a:r>
              <a:rPr lang="zh-CN" altLang="en-US" sz="2800" b="1"/>
              <a:t>二叉排序树的查找</a:t>
            </a:r>
          </a:p>
        </p:txBody>
      </p:sp>
      <p:sp>
        <p:nvSpPr>
          <p:cNvPr id="48131" name="Text Box 3">
            <a:extLst>
              <a:ext uri="{FF2B5EF4-FFF2-40B4-BE49-F238E27FC236}">
                <a16:creationId xmlns:a16="http://schemas.microsoft.com/office/drawing/2014/main" id="{D340E297-7EF2-4F89-BABC-6935C429B31F}"/>
              </a:ext>
            </a:extLst>
          </p:cNvPr>
          <p:cNvSpPr txBox="1">
            <a:spLocks noChangeArrowheads="1"/>
          </p:cNvSpPr>
          <p:nvPr/>
        </p:nvSpPr>
        <p:spPr bwMode="auto">
          <a:xfrm>
            <a:off x="2057400" y="16002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根据二叉排序树的特点，首先将待查关键字</a:t>
            </a:r>
            <a:r>
              <a:rPr lang="en-US" altLang="zh-CN" sz="2800" b="1"/>
              <a:t>k</a:t>
            </a:r>
            <a:r>
              <a:rPr lang="zh-CN" altLang="en-US" sz="2800" b="1"/>
              <a:t>与根结点关键字</a:t>
            </a:r>
            <a:r>
              <a:rPr lang="en-US" altLang="zh-CN" sz="2800" b="1"/>
              <a:t>t</a:t>
            </a:r>
            <a:r>
              <a:rPr lang="zh-CN" altLang="en-US" sz="2800" b="1"/>
              <a:t>进行比较，如果：</a:t>
            </a:r>
          </a:p>
        </p:txBody>
      </p:sp>
      <p:sp>
        <p:nvSpPr>
          <p:cNvPr id="48132" name="Text Box 4">
            <a:extLst>
              <a:ext uri="{FF2B5EF4-FFF2-40B4-BE49-F238E27FC236}">
                <a16:creationId xmlns:a16="http://schemas.microsoft.com/office/drawing/2014/main" id="{E6453528-CFDC-4EE6-97F2-490DD5668C7A}"/>
              </a:ext>
            </a:extLst>
          </p:cNvPr>
          <p:cNvSpPr txBox="1">
            <a:spLocks noChangeArrowheads="1"/>
          </p:cNvSpPr>
          <p:nvPr/>
        </p:nvSpPr>
        <p:spPr bwMode="auto">
          <a:xfrm>
            <a:off x="2133600" y="2667001"/>
            <a:ext cx="8305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a:t>
            </a:r>
            <a:r>
              <a:rPr lang="en-US" altLang="zh-CN" sz="2800" b="1"/>
              <a:t>k= t</a:t>
            </a:r>
            <a:r>
              <a:rPr lang="zh-CN" altLang="en-US" sz="2800" b="1">
                <a:latin typeface="宋体" panose="02010600030101010101" pitchFamily="2" charset="-122"/>
              </a:rPr>
              <a:t>：则返回根结点地址；</a:t>
            </a:r>
            <a:r>
              <a:rPr lang="zh-CN" altLang="en-US" sz="2800" b="1"/>
              <a:t> </a:t>
            </a:r>
          </a:p>
          <a:p>
            <a:pPr eaLnBrk="1" hangingPunct="1">
              <a:spcBef>
                <a:spcPct val="50000"/>
              </a:spcBef>
              <a:buClrTx/>
              <a:buSzTx/>
              <a:buFontTx/>
              <a:buNone/>
            </a:pPr>
            <a:r>
              <a:rPr lang="zh-CN" altLang="en-US" sz="2800" b="1"/>
              <a:t>（</a:t>
            </a:r>
            <a:r>
              <a:rPr lang="en-US" altLang="zh-CN" sz="2800" b="1"/>
              <a:t>2</a:t>
            </a:r>
            <a:r>
              <a:rPr lang="zh-CN" altLang="en-US" sz="2800" b="1"/>
              <a:t>）</a:t>
            </a:r>
            <a:r>
              <a:rPr lang="en-US" altLang="zh-CN" sz="2800" b="1"/>
              <a:t>k&lt;t</a:t>
            </a:r>
            <a:r>
              <a:rPr lang="zh-CN" altLang="en-US" sz="2800" b="1">
                <a:latin typeface="宋体" panose="02010600030101010101" pitchFamily="2" charset="-122"/>
              </a:rPr>
              <a:t>：则进一步查左子树；</a:t>
            </a:r>
            <a:r>
              <a:rPr lang="zh-CN" altLang="en-US" sz="2800" b="1"/>
              <a:t> </a:t>
            </a:r>
          </a:p>
          <a:p>
            <a:pPr eaLnBrk="1" hangingPunct="1">
              <a:spcBef>
                <a:spcPct val="50000"/>
              </a:spcBef>
              <a:buClrTx/>
              <a:buSzTx/>
              <a:buFontTx/>
              <a:buNone/>
            </a:pPr>
            <a:r>
              <a:rPr lang="zh-CN" altLang="en-US" sz="2800" b="1"/>
              <a:t>（</a:t>
            </a:r>
            <a:r>
              <a:rPr lang="en-US" altLang="zh-CN" sz="2800" b="1"/>
              <a:t>3</a:t>
            </a:r>
            <a:r>
              <a:rPr lang="zh-CN" altLang="en-US" sz="2800" b="1"/>
              <a:t>）</a:t>
            </a:r>
            <a:r>
              <a:rPr lang="en-US" altLang="zh-CN" sz="2800" b="1"/>
              <a:t>k&gt;t</a:t>
            </a:r>
            <a:r>
              <a:rPr lang="zh-CN" altLang="en-US" sz="2800" b="1">
                <a:latin typeface="宋体" panose="02010600030101010101" pitchFamily="2" charset="-122"/>
              </a:rPr>
              <a:t>：则进一步查右子树。</a:t>
            </a:r>
            <a:r>
              <a:rPr lang="zh-CN" altLang="en-US" sz="2800" b="1"/>
              <a:t> </a:t>
            </a:r>
          </a:p>
        </p:txBody>
      </p:sp>
      <p:sp>
        <p:nvSpPr>
          <p:cNvPr id="48133" name="Text Box 5">
            <a:extLst>
              <a:ext uri="{FF2B5EF4-FFF2-40B4-BE49-F238E27FC236}">
                <a16:creationId xmlns:a16="http://schemas.microsoft.com/office/drawing/2014/main" id="{0F3DAFD7-4EE2-491D-BA0D-521FFA730C98}"/>
              </a:ext>
            </a:extLst>
          </p:cNvPr>
          <p:cNvSpPr txBox="1">
            <a:spLocks noChangeArrowheads="1"/>
          </p:cNvSpPr>
          <p:nvPr/>
        </p:nvSpPr>
        <p:spPr bwMode="auto">
          <a:xfrm>
            <a:off x="2057400" y="480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显然，这是一个递归过程。可用如下递归算法实现：</a:t>
            </a:r>
            <a:r>
              <a:rPr lang="zh-CN" altLang="en-US" sz="2800" b="1"/>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CA89EE24-E2AE-47AC-B45A-3060DE52EA0B}"/>
              </a:ext>
            </a:extLst>
          </p:cNvPr>
          <p:cNvSpPr txBox="1">
            <a:spLocks noChangeArrowheads="1"/>
          </p:cNvSpPr>
          <p:nvPr/>
        </p:nvSpPr>
        <p:spPr bwMode="auto">
          <a:xfrm>
            <a:off x="2133600" y="765176"/>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二叉排序树查找的递归算法为：</a:t>
            </a:r>
          </a:p>
        </p:txBody>
      </p:sp>
      <p:sp>
        <p:nvSpPr>
          <p:cNvPr id="49155" name="Text Box 3">
            <a:extLst>
              <a:ext uri="{FF2B5EF4-FFF2-40B4-BE49-F238E27FC236}">
                <a16:creationId xmlns:a16="http://schemas.microsoft.com/office/drawing/2014/main" id="{D23234EC-AAF0-443E-A494-71F782DF61AE}"/>
              </a:ext>
            </a:extLst>
          </p:cNvPr>
          <p:cNvSpPr txBox="1">
            <a:spLocks noChangeArrowheads="1"/>
          </p:cNvSpPr>
          <p:nvPr/>
        </p:nvSpPr>
        <p:spPr bwMode="auto">
          <a:xfrm>
            <a:off x="2095500" y="1284288"/>
            <a:ext cx="83058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latin typeface="宋体" panose="02010600030101010101" pitchFamily="2" charset="-122"/>
              </a:rPr>
              <a:t>BSTree  SearchBST(BSTree bst, KeyType key)</a:t>
            </a:r>
          </a:p>
          <a:p>
            <a:pPr algn="just" eaLnBrk="1" hangingPunct="1">
              <a:spcBef>
                <a:spcPct val="50000"/>
              </a:spcBef>
              <a:buClrTx/>
              <a:buSzTx/>
              <a:buFontTx/>
              <a:buNone/>
            </a:pPr>
            <a:r>
              <a:rPr lang="en-US" altLang="zh-CN" sz="2000" b="1">
                <a:latin typeface="宋体" panose="02010600030101010101" pitchFamily="2" charset="-122"/>
              </a:rPr>
              <a:t>/*</a:t>
            </a:r>
            <a:r>
              <a:rPr lang="zh-CN" altLang="en-US" sz="2000" b="1">
                <a:latin typeface="宋体" panose="02010600030101010101" pitchFamily="2" charset="-122"/>
              </a:rPr>
              <a:t>在根指针</a:t>
            </a:r>
            <a:r>
              <a:rPr lang="en-US" altLang="zh-CN" sz="2000" b="1">
                <a:latin typeface="宋体" panose="02010600030101010101" pitchFamily="2" charset="-122"/>
              </a:rPr>
              <a:t>bst</a:t>
            </a:r>
            <a:r>
              <a:rPr lang="zh-CN" altLang="en-US" sz="2000" b="1">
                <a:latin typeface="宋体" panose="02010600030101010101" pitchFamily="2" charset="-122"/>
              </a:rPr>
              <a:t>所指二叉排序树中，递归查找某关键字等于</a:t>
            </a:r>
            <a:r>
              <a:rPr lang="en-US" altLang="zh-CN" sz="2000" b="1">
                <a:latin typeface="宋体" panose="02010600030101010101" pitchFamily="2" charset="-122"/>
              </a:rPr>
              <a:t>key</a:t>
            </a:r>
            <a:r>
              <a:rPr lang="zh-CN" altLang="en-US" sz="2000" b="1">
                <a:latin typeface="宋体" panose="02010600030101010101" pitchFamily="2" charset="-122"/>
              </a:rPr>
              <a:t>的元素，若查找成功，返回指向该元素结点指针，否则返回空指针。*</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if (!bst) return NULL;</a:t>
            </a:r>
          </a:p>
          <a:p>
            <a:pPr algn="just" eaLnBrk="1" hangingPunct="1">
              <a:spcBef>
                <a:spcPct val="50000"/>
              </a:spcBef>
              <a:buClrTx/>
              <a:buSzTx/>
              <a:buFontTx/>
              <a:buNone/>
            </a:pPr>
            <a:r>
              <a:rPr lang="en-US" altLang="zh-CN" sz="2000" b="1">
                <a:latin typeface="宋体" panose="02010600030101010101" pitchFamily="2" charset="-122"/>
              </a:rPr>
              <a:t>   else if (bst-&gt; key==key) return bst;/*</a:t>
            </a:r>
            <a:r>
              <a:rPr lang="zh-CN" altLang="en-US" sz="2000" b="1">
                <a:latin typeface="宋体" panose="02010600030101010101" pitchFamily="2" charset="-122"/>
              </a:rPr>
              <a:t>查找成功*</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else if (key &lt; bst-&gt; key)</a:t>
            </a:r>
          </a:p>
          <a:p>
            <a:pPr algn="just" eaLnBrk="1" hangingPunct="1">
              <a:spcBef>
                <a:spcPct val="50000"/>
              </a:spcBef>
              <a:buClrTx/>
              <a:buSzTx/>
              <a:buFontTx/>
              <a:buNone/>
            </a:pPr>
            <a:r>
              <a:rPr lang="en-US" altLang="zh-CN" sz="2000" b="1">
                <a:latin typeface="宋体" panose="02010600030101010101" pitchFamily="2" charset="-122"/>
              </a:rPr>
              <a:t>     return SearchBST(bst-&gt;lchild, key);/*</a:t>
            </a:r>
            <a:r>
              <a:rPr lang="zh-CN" altLang="en-US" sz="2000" b="1">
                <a:latin typeface="宋体" panose="02010600030101010101" pitchFamily="2" charset="-122"/>
              </a:rPr>
              <a:t>在左子树继续查找*</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else </a:t>
            </a:r>
          </a:p>
          <a:p>
            <a:pPr algn="just" eaLnBrk="1" hangingPunct="1">
              <a:spcBef>
                <a:spcPct val="50000"/>
              </a:spcBef>
              <a:buClrTx/>
              <a:buSzTx/>
              <a:buFontTx/>
              <a:buNone/>
            </a:pPr>
            <a:r>
              <a:rPr lang="en-US" altLang="zh-CN" sz="2000" b="1">
                <a:latin typeface="宋体" panose="02010600030101010101" pitchFamily="2" charset="-122"/>
              </a:rPr>
              <a:t>     return SearchBST(bst-&gt;rchild, key);/*</a:t>
            </a:r>
            <a:r>
              <a:rPr lang="zh-CN" altLang="en-US" sz="2000" b="1">
                <a:latin typeface="宋体" panose="02010600030101010101" pitchFamily="2" charset="-122"/>
              </a:rPr>
              <a:t>在右子树继续查找*</a:t>
            </a:r>
            <a:r>
              <a:rPr lang="en-US" altLang="zh-CN" sz="2000" b="1">
                <a:latin typeface="宋体" panose="02010600030101010101" pitchFamily="2" charset="-122"/>
              </a:rPr>
              <a:t>/</a:t>
            </a:r>
          </a:p>
          <a:p>
            <a:pPr eaLnBrk="1" hangingPunct="1">
              <a:spcBef>
                <a:spcPct val="50000"/>
              </a:spcBef>
              <a:buClrTx/>
              <a:buSzTx/>
              <a:buFontTx/>
              <a:buNone/>
            </a:pPr>
            <a:r>
              <a:rPr lang="en-US" altLang="zh-CN" sz="2000" b="1"/>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90445D38-D1D7-4899-9729-E89581B0B728}"/>
              </a:ext>
            </a:extLst>
          </p:cNvPr>
          <p:cNvSpPr txBox="1">
            <a:spLocks noChangeArrowheads="1"/>
          </p:cNvSpPr>
          <p:nvPr/>
        </p:nvSpPr>
        <p:spPr bwMode="auto">
          <a:xfrm>
            <a:off x="21336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二叉排序树查找的非递归算法：</a:t>
            </a:r>
          </a:p>
        </p:txBody>
      </p:sp>
      <p:sp>
        <p:nvSpPr>
          <p:cNvPr id="50179" name="Text Box 3">
            <a:extLst>
              <a:ext uri="{FF2B5EF4-FFF2-40B4-BE49-F238E27FC236}">
                <a16:creationId xmlns:a16="http://schemas.microsoft.com/office/drawing/2014/main" id="{27A2A3A5-9A3C-4CE4-8B73-7532E1D02899}"/>
              </a:ext>
            </a:extLst>
          </p:cNvPr>
          <p:cNvSpPr txBox="1">
            <a:spLocks noChangeArrowheads="1"/>
          </p:cNvSpPr>
          <p:nvPr/>
        </p:nvSpPr>
        <p:spPr bwMode="auto">
          <a:xfrm>
            <a:off x="2133600" y="1524001"/>
            <a:ext cx="8382000"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latin typeface="宋体" panose="02010600030101010101" pitchFamily="2" charset="-122"/>
              </a:rPr>
              <a:t>BSTree  SearchBST(BSTree bst, KeyType key)</a:t>
            </a:r>
          </a:p>
          <a:p>
            <a:pPr algn="just" eaLnBrk="1" hangingPunct="1">
              <a:spcBef>
                <a:spcPct val="50000"/>
              </a:spcBef>
              <a:buClrTx/>
              <a:buSzTx/>
              <a:buFontTx/>
              <a:buNone/>
            </a:pPr>
            <a:r>
              <a:rPr lang="en-US" altLang="zh-CN" sz="2000" b="1">
                <a:latin typeface="宋体" panose="02010600030101010101" pitchFamily="2" charset="-122"/>
              </a:rPr>
              <a:t>/*</a:t>
            </a:r>
            <a:r>
              <a:rPr lang="zh-CN" altLang="en-US" sz="2000" b="1">
                <a:latin typeface="宋体" panose="02010600030101010101" pitchFamily="2" charset="-122"/>
              </a:rPr>
              <a:t>在根指针</a:t>
            </a:r>
            <a:r>
              <a:rPr lang="en-US" altLang="zh-CN" sz="2000" b="1">
                <a:latin typeface="宋体" panose="02010600030101010101" pitchFamily="2" charset="-122"/>
              </a:rPr>
              <a:t>bst</a:t>
            </a:r>
            <a:r>
              <a:rPr lang="zh-CN" altLang="en-US" sz="2000" b="1">
                <a:latin typeface="宋体" panose="02010600030101010101" pitchFamily="2" charset="-122"/>
              </a:rPr>
              <a:t>所指二叉排序树</a:t>
            </a:r>
            <a:r>
              <a:rPr lang="en-US" altLang="zh-CN" sz="2000" b="1">
                <a:latin typeface="宋体" panose="02010600030101010101" pitchFamily="2" charset="-122"/>
              </a:rPr>
              <a:t>bst</a:t>
            </a:r>
            <a:r>
              <a:rPr lang="zh-CN" altLang="en-US" sz="2000" b="1">
                <a:latin typeface="宋体" panose="02010600030101010101" pitchFamily="2" charset="-122"/>
              </a:rPr>
              <a:t>上，查找关键字等于</a:t>
            </a:r>
            <a:r>
              <a:rPr lang="en-US" altLang="zh-CN" sz="2000" b="1">
                <a:latin typeface="宋体" panose="02010600030101010101" pitchFamily="2" charset="-122"/>
              </a:rPr>
              <a:t>key</a:t>
            </a:r>
            <a:r>
              <a:rPr lang="zh-CN" altLang="en-US" sz="2000" b="1">
                <a:latin typeface="宋体" panose="02010600030101010101" pitchFamily="2" charset="-122"/>
              </a:rPr>
              <a:t>的结点，若查找成功，返回指向该元素结点指针，否则返回空指针。*</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BSTree q; q=bst;</a:t>
            </a:r>
          </a:p>
          <a:p>
            <a:pPr algn="just" eaLnBrk="1" hangingPunct="1">
              <a:spcBef>
                <a:spcPct val="50000"/>
              </a:spcBef>
              <a:buClrTx/>
              <a:buSzTx/>
              <a:buFontTx/>
              <a:buNone/>
            </a:pPr>
            <a:r>
              <a:rPr lang="en-US" altLang="zh-CN" sz="2000" b="1">
                <a:latin typeface="宋体" panose="02010600030101010101" pitchFamily="2" charset="-122"/>
              </a:rPr>
              <a:t>  while(q)</a:t>
            </a:r>
          </a:p>
          <a:p>
            <a:pPr algn="just" eaLnBrk="1" hangingPunct="1">
              <a:spcBef>
                <a:spcPct val="50000"/>
              </a:spcBef>
              <a:buClrTx/>
              <a:buSzTx/>
              <a:buFontTx/>
              <a:buNone/>
            </a:pPr>
            <a:r>
              <a:rPr lang="en-US" altLang="zh-CN" sz="2000" b="1">
                <a:latin typeface="宋体" panose="02010600030101010101" pitchFamily="2" charset="-122"/>
              </a:rPr>
              <a:t>   {if (q-&gt;key==k)  return q;/*</a:t>
            </a:r>
            <a:r>
              <a:rPr lang="zh-CN" altLang="en-US" sz="2000" b="1">
                <a:latin typeface="宋体" panose="02010600030101010101" pitchFamily="2" charset="-122"/>
              </a:rPr>
              <a:t>查找成功*</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if (key &lt; q-&gt;data.key)  q=q-&gt;lchild;/*</a:t>
            </a:r>
            <a:r>
              <a:rPr lang="zh-CN" altLang="en-US" sz="2000" b="1">
                <a:latin typeface="宋体" panose="02010600030101010101" pitchFamily="2" charset="-122"/>
              </a:rPr>
              <a:t>在左子树中查找*</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else q=q-&gt;rchild; /*</a:t>
            </a:r>
            <a:r>
              <a:rPr lang="zh-CN" altLang="en-US" sz="2000" b="1">
                <a:latin typeface="宋体" panose="02010600030101010101" pitchFamily="2" charset="-122"/>
              </a:rPr>
              <a:t>在右子树中查找*</a:t>
            </a:r>
            <a:r>
              <a:rPr lang="en-US" altLang="zh-CN" sz="2000" b="1">
                <a:latin typeface="宋体" panose="02010600030101010101" pitchFamily="2" charset="-122"/>
              </a:rPr>
              <a:t>/</a:t>
            </a:r>
          </a:p>
          <a:p>
            <a:pPr algn="just" eaLnBrk="1" hangingPunct="1">
              <a:spcBef>
                <a:spcPct val="50000"/>
              </a:spcBef>
              <a:buClrTx/>
              <a:buSzTx/>
              <a:buFontTx/>
              <a:buNone/>
            </a:pPr>
            <a:r>
              <a:rPr lang="en-US" altLang="zh-CN" sz="2000" b="1">
                <a:latin typeface="宋体" panose="02010600030101010101" pitchFamily="2" charset="-122"/>
              </a:rPr>
              <a:t>  }</a:t>
            </a:r>
          </a:p>
          <a:p>
            <a:pPr algn="just" eaLnBrk="1" hangingPunct="1">
              <a:spcBef>
                <a:spcPct val="50000"/>
              </a:spcBef>
              <a:buClrTx/>
              <a:buSzTx/>
              <a:buFontTx/>
              <a:buNone/>
            </a:pPr>
            <a:r>
              <a:rPr lang="en-US" altLang="zh-CN" sz="2000" b="1">
                <a:latin typeface="宋体" panose="02010600030101010101" pitchFamily="2" charset="-122"/>
              </a:rPr>
              <a:t>   return NULL;/*</a:t>
            </a:r>
            <a:r>
              <a:rPr lang="zh-CN" altLang="en-US" sz="2000" b="1">
                <a:latin typeface="宋体" panose="02010600030101010101" pitchFamily="2" charset="-122"/>
              </a:rPr>
              <a:t>查找失败*</a:t>
            </a:r>
            <a:r>
              <a:rPr lang="en-US" altLang="zh-CN" sz="2000" b="1">
                <a:latin typeface="宋体" panose="02010600030101010101" pitchFamily="2" charset="-122"/>
              </a:rPr>
              <a:t>/</a:t>
            </a:r>
          </a:p>
          <a:p>
            <a:pPr eaLnBrk="1" hangingPunct="1">
              <a:spcBef>
                <a:spcPct val="50000"/>
              </a:spcBef>
              <a:buClrTx/>
              <a:buSzTx/>
              <a:buFontTx/>
              <a:buNone/>
            </a:pPr>
            <a:r>
              <a:rPr lang="en-US" altLang="zh-CN" sz="2000" b="1"/>
              <a:t> }/*SearchBST*/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B9B78FCB-F748-4E46-B7C2-4095E0CCD603}"/>
              </a:ext>
            </a:extLst>
          </p:cNvPr>
          <p:cNvSpPr txBox="1">
            <a:spLocks noChangeArrowheads="1"/>
          </p:cNvSpPr>
          <p:nvPr/>
        </p:nvSpPr>
        <p:spPr bwMode="auto">
          <a:xfrm>
            <a:off x="2133600" y="1066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 </a:t>
            </a:r>
            <a:r>
              <a:rPr lang="zh-CN" altLang="en-US" sz="2800" b="1"/>
              <a:t>二叉排序树的删除</a:t>
            </a:r>
          </a:p>
        </p:txBody>
      </p:sp>
      <p:sp>
        <p:nvSpPr>
          <p:cNvPr id="51203" name="Text Box 3">
            <a:extLst>
              <a:ext uri="{FF2B5EF4-FFF2-40B4-BE49-F238E27FC236}">
                <a16:creationId xmlns:a16="http://schemas.microsoft.com/office/drawing/2014/main" id="{D7AF4270-A212-4630-9514-EDD2865806F0}"/>
              </a:ext>
            </a:extLst>
          </p:cNvPr>
          <p:cNvSpPr txBox="1">
            <a:spLocks noChangeArrowheads="1"/>
          </p:cNvSpPr>
          <p:nvPr/>
        </p:nvSpPr>
        <p:spPr bwMode="auto">
          <a:xfrm>
            <a:off x="2133600" y="2819401"/>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删除操作：</a:t>
            </a:r>
          </a:p>
        </p:txBody>
      </p:sp>
      <p:sp>
        <p:nvSpPr>
          <p:cNvPr id="51204" name="Text Box 4">
            <a:extLst>
              <a:ext uri="{FF2B5EF4-FFF2-40B4-BE49-F238E27FC236}">
                <a16:creationId xmlns:a16="http://schemas.microsoft.com/office/drawing/2014/main" id="{F2D44000-8097-4A16-870E-B1DAED065A86}"/>
              </a:ext>
            </a:extLst>
          </p:cNvPr>
          <p:cNvSpPr txBox="1">
            <a:spLocks noChangeArrowheads="1"/>
          </p:cNvSpPr>
          <p:nvPr/>
        </p:nvSpPr>
        <p:spPr bwMode="auto">
          <a:xfrm>
            <a:off x="2133600" y="33528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      首先确定被删除的结点</a:t>
            </a:r>
            <a:r>
              <a:rPr lang="zh-CN" altLang="en-US" sz="2800" b="1">
                <a:solidFill>
                  <a:srgbClr val="C83EBE"/>
                </a:solidFill>
              </a:rPr>
              <a:t>是否在二叉排序树中</a:t>
            </a:r>
            <a:r>
              <a:rPr lang="zh-CN" altLang="en-US" sz="2800" b="1"/>
              <a:t>。</a:t>
            </a:r>
            <a:r>
              <a:rPr lang="zh-CN" altLang="en-US" sz="2800" b="1">
                <a:solidFill>
                  <a:srgbClr val="277D33"/>
                </a:solidFill>
                <a:latin typeface="宋体" panose="02010600030101010101" pitchFamily="2" charset="-122"/>
              </a:rPr>
              <a:t>若不在</a:t>
            </a:r>
            <a:r>
              <a:rPr lang="zh-CN" altLang="en-US" sz="2800" b="1">
                <a:solidFill>
                  <a:srgbClr val="277D33"/>
                </a:solidFill>
              </a:rPr>
              <a:t> </a:t>
            </a:r>
            <a:r>
              <a:rPr lang="zh-CN" altLang="en-US" sz="2800" b="1">
                <a:solidFill>
                  <a:srgbClr val="277D33"/>
                </a:solidFill>
                <a:latin typeface="宋体" panose="02010600030101010101" pitchFamily="2" charset="-122"/>
              </a:rPr>
              <a:t>，则不做任何操作</a:t>
            </a:r>
            <a:r>
              <a:rPr lang="zh-CN" altLang="en-US" sz="2800" b="1">
                <a:latin typeface="宋体" panose="02010600030101010101" pitchFamily="2" charset="-122"/>
              </a:rPr>
              <a:t>；</a:t>
            </a:r>
            <a:r>
              <a:rPr lang="zh-CN" altLang="en-US" sz="2800" b="1">
                <a:solidFill>
                  <a:srgbClr val="277D33"/>
                </a:solidFill>
                <a:latin typeface="宋体" panose="02010600030101010101" pitchFamily="2" charset="-122"/>
              </a:rPr>
              <a:t>否则，假设要删除的结点为</a:t>
            </a:r>
            <a:r>
              <a:rPr lang="en-US" altLang="zh-CN" sz="2800" b="1">
                <a:solidFill>
                  <a:srgbClr val="277D33"/>
                </a:solidFill>
              </a:rPr>
              <a:t>p</a:t>
            </a:r>
            <a:r>
              <a:rPr lang="zh-CN" altLang="en-US" sz="2800" b="1">
                <a:solidFill>
                  <a:srgbClr val="277D33"/>
                </a:solidFill>
                <a:latin typeface="宋体" panose="02010600030101010101" pitchFamily="2" charset="-122"/>
              </a:rPr>
              <a:t>，结点</a:t>
            </a:r>
            <a:r>
              <a:rPr lang="en-US" altLang="zh-CN" sz="2800" b="1">
                <a:solidFill>
                  <a:srgbClr val="277D33"/>
                </a:solidFill>
              </a:rPr>
              <a:t>p</a:t>
            </a:r>
            <a:r>
              <a:rPr lang="zh-CN" altLang="en-US" sz="2800" b="1">
                <a:solidFill>
                  <a:srgbClr val="277D33"/>
                </a:solidFill>
                <a:latin typeface="宋体" panose="02010600030101010101" pitchFamily="2" charset="-122"/>
              </a:rPr>
              <a:t>的双亲结点为</a:t>
            </a:r>
            <a:r>
              <a:rPr lang="en-US" altLang="zh-CN" sz="2800" b="1">
                <a:solidFill>
                  <a:srgbClr val="277D33"/>
                </a:solidFill>
              </a:rPr>
              <a:t>f</a:t>
            </a:r>
            <a:r>
              <a:rPr lang="zh-CN" altLang="en-US" sz="2800" b="1">
                <a:solidFill>
                  <a:srgbClr val="277D33"/>
                </a:solidFill>
                <a:latin typeface="宋体" panose="02010600030101010101" pitchFamily="2" charset="-122"/>
              </a:rPr>
              <a:t>，并假设结点</a:t>
            </a:r>
            <a:r>
              <a:rPr lang="en-US" altLang="zh-CN" sz="2800" b="1">
                <a:solidFill>
                  <a:srgbClr val="277D33"/>
                </a:solidFill>
              </a:rPr>
              <a:t>p</a:t>
            </a:r>
            <a:r>
              <a:rPr lang="zh-CN" altLang="en-US" sz="2800" b="1">
                <a:solidFill>
                  <a:srgbClr val="277D33"/>
                </a:solidFill>
                <a:latin typeface="宋体" panose="02010600030101010101" pitchFamily="2" charset="-122"/>
              </a:rPr>
              <a:t>是结点</a:t>
            </a:r>
            <a:r>
              <a:rPr lang="en-US" altLang="zh-CN" sz="2800" b="1">
                <a:solidFill>
                  <a:srgbClr val="277D33"/>
                </a:solidFill>
              </a:rPr>
              <a:t>f</a:t>
            </a:r>
            <a:r>
              <a:rPr lang="zh-CN" altLang="en-US" sz="2800" b="1">
                <a:solidFill>
                  <a:srgbClr val="277D33"/>
                </a:solidFill>
                <a:latin typeface="宋体" panose="02010600030101010101" pitchFamily="2" charset="-122"/>
              </a:rPr>
              <a:t>的左孩子（右孩子的情况类似）</a:t>
            </a:r>
            <a:r>
              <a:rPr lang="zh-CN" altLang="en-US" sz="2800" b="1">
                <a:latin typeface="宋体" panose="02010600030101010101" pitchFamily="2" charset="-122"/>
              </a:rPr>
              <a:t>。</a:t>
            </a:r>
            <a:r>
              <a:rPr lang="zh-CN" altLang="en-US" sz="2800" b="1"/>
              <a:t> </a:t>
            </a:r>
          </a:p>
        </p:txBody>
      </p:sp>
      <p:sp>
        <p:nvSpPr>
          <p:cNvPr id="51205" name="Text Box 5">
            <a:extLst>
              <a:ext uri="{FF2B5EF4-FFF2-40B4-BE49-F238E27FC236}">
                <a16:creationId xmlns:a16="http://schemas.microsoft.com/office/drawing/2014/main" id="{3FFE0343-DE17-4287-B950-AB4FD84E690D}"/>
              </a:ext>
            </a:extLst>
          </p:cNvPr>
          <p:cNvSpPr txBox="1">
            <a:spLocks noChangeArrowheads="1"/>
          </p:cNvSpPr>
          <p:nvPr/>
        </p:nvSpPr>
        <p:spPr bwMode="auto">
          <a:xfrm>
            <a:off x="2133600" y="1752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        </a:t>
            </a:r>
            <a:r>
              <a:rPr lang="zh-CN" altLang="en-US" sz="2800" b="1"/>
              <a:t>从二叉排序树中删除一个结点，必须保证删除后所得的二叉树仍然满足二叉排序树的性质不变。</a:t>
            </a:r>
          </a:p>
        </p:txBody>
      </p:sp>
      <p:sp>
        <p:nvSpPr>
          <p:cNvPr id="51206" name="Text Box 6">
            <a:extLst>
              <a:ext uri="{FF2B5EF4-FFF2-40B4-BE49-F238E27FC236}">
                <a16:creationId xmlns:a16="http://schemas.microsoft.com/office/drawing/2014/main" id="{E1F9E3BE-E2D8-4048-9EB8-3D80762F97BD}"/>
              </a:ext>
            </a:extLst>
          </p:cNvPr>
          <p:cNvSpPr txBox="1">
            <a:spLocks noChangeArrowheads="1"/>
          </p:cNvSpPr>
          <p:nvPr/>
        </p:nvSpPr>
        <p:spPr bwMode="auto">
          <a:xfrm>
            <a:off x="2133600" y="54102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下面分三种情况讨论：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F219CB30-7A0B-4355-8B5F-D41C9CAABC67}"/>
              </a:ext>
            </a:extLst>
          </p:cNvPr>
          <p:cNvSpPr txBox="1">
            <a:spLocks noChangeArrowheads="1"/>
          </p:cNvSpPr>
          <p:nvPr/>
        </p:nvSpPr>
        <p:spPr bwMode="auto">
          <a:xfrm>
            <a:off x="2057400" y="1828801"/>
            <a:ext cx="8229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t>（</a:t>
            </a:r>
            <a:r>
              <a:rPr lang="en-US" altLang="zh-CN" sz="2800" b="1"/>
              <a:t>2</a:t>
            </a:r>
            <a:r>
              <a:rPr lang="zh-CN" altLang="en-US" sz="2800" b="1"/>
              <a:t>）</a:t>
            </a:r>
            <a:r>
              <a:rPr lang="zh-CN" altLang="en-US" sz="2800" b="1">
                <a:latin typeface="宋体" panose="02010600030101010101" pitchFamily="2" charset="-122"/>
              </a:rPr>
              <a:t>若</a:t>
            </a:r>
            <a:r>
              <a:rPr lang="en-US" altLang="zh-CN" sz="2800" b="1"/>
              <a:t>p</a:t>
            </a:r>
            <a:r>
              <a:rPr lang="zh-CN" altLang="en-US" sz="2800" b="1">
                <a:latin typeface="宋体" panose="02010600030101010101" pitchFamily="2" charset="-122"/>
              </a:rPr>
              <a:t>结点只有左子树，或只有右子树，则可将</a:t>
            </a:r>
            <a:r>
              <a:rPr lang="en-US" altLang="zh-CN" sz="2800" b="1"/>
              <a:t>p</a:t>
            </a:r>
            <a:r>
              <a:rPr lang="zh-CN" altLang="en-US" sz="2800" b="1">
                <a:latin typeface="宋体" panose="02010600030101010101" pitchFamily="2" charset="-122"/>
              </a:rPr>
              <a:t>的左子树或右子树直接改为其双亲结点</a:t>
            </a:r>
            <a:r>
              <a:rPr lang="en-US" altLang="zh-CN" sz="2800" b="1"/>
              <a:t>f</a:t>
            </a:r>
            <a:r>
              <a:rPr lang="zh-CN" altLang="en-US" sz="2800" b="1">
                <a:latin typeface="宋体" panose="02010600030101010101" pitchFamily="2" charset="-122"/>
              </a:rPr>
              <a:t>的左子树。即：</a:t>
            </a:r>
            <a:r>
              <a:rPr lang="en-US" altLang="zh-CN" sz="2800" b="1"/>
              <a:t>f</a:t>
            </a:r>
            <a:r>
              <a:rPr lang="en-US" altLang="zh-CN" sz="2800" b="1">
                <a:latin typeface="宋体" panose="02010600030101010101" pitchFamily="2" charset="-122"/>
              </a:rPr>
              <a:t>-&gt;</a:t>
            </a:r>
            <a:r>
              <a:rPr lang="en-US" altLang="zh-CN" sz="2800" b="1"/>
              <a:t>lchild=p</a:t>
            </a:r>
            <a:r>
              <a:rPr lang="en-US" altLang="zh-CN" sz="2800" b="1">
                <a:latin typeface="宋体" panose="02010600030101010101" pitchFamily="2" charset="-122"/>
              </a:rPr>
              <a:t>-&gt;</a:t>
            </a:r>
            <a:r>
              <a:rPr lang="en-US" altLang="zh-CN" sz="2800" b="1"/>
              <a:t>lchild</a:t>
            </a:r>
            <a:r>
              <a:rPr lang="zh-CN" altLang="en-US" sz="2800" b="1">
                <a:latin typeface="宋体" panose="02010600030101010101" pitchFamily="2" charset="-122"/>
              </a:rPr>
              <a:t>（或</a:t>
            </a:r>
            <a:r>
              <a:rPr lang="en-US" altLang="zh-CN" sz="2800" b="1"/>
              <a:t>f</a:t>
            </a:r>
            <a:r>
              <a:rPr lang="en-US" altLang="zh-CN" sz="2800" b="1">
                <a:latin typeface="宋体" panose="02010600030101010101" pitchFamily="2" charset="-122"/>
              </a:rPr>
              <a:t>-&gt;</a:t>
            </a:r>
            <a:r>
              <a:rPr lang="en-US" altLang="zh-CN" sz="2800" b="1"/>
              <a:t>lchild=p</a:t>
            </a:r>
            <a:r>
              <a:rPr lang="en-US" altLang="zh-CN" sz="2800" b="1">
                <a:latin typeface="宋体" panose="02010600030101010101" pitchFamily="2" charset="-122"/>
              </a:rPr>
              <a:t>-&gt;</a:t>
            </a:r>
            <a:r>
              <a:rPr lang="en-US" altLang="zh-CN" sz="2800" b="1"/>
              <a:t>rchild</a:t>
            </a:r>
            <a:r>
              <a:rPr lang="zh-CN" altLang="en-US" sz="2800" b="1">
                <a:latin typeface="宋体" panose="02010600030101010101" pitchFamily="2" charset="-122"/>
              </a:rPr>
              <a:t>）；</a:t>
            </a:r>
            <a:r>
              <a:rPr lang="en-US" altLang="zh-CN" sz="2800" b="1"/>
              <a:t>free(p)</a:t>
            </a:r>
            <a:r>
              <a:rPr lang="zh-CN" altLang="en-US" sz="2800" b="1">
                <a:latin typeface="宋体" panose="02010600030101010101" pitchFamily="2" charset="-122"/>
              </a:rPr>
              <a:t>；</a:t>
            </a:r>
            <a:r>
              <a:rPr lang="zh-CN" altLang="en-US" sz="2800" b="1"/>
              <a:t> </a:t>
            </a:r>
          </a:p>
        </p:txBody>
      </p:sp>
      <p:sp>
        <p:nvSpPr>
          <p:cNvPr id="52227" name="Text Box 3">
            <a:extLst>
              <a:ext uri="{FF2B5EF4-FFF2-40B4-BE49-F238E27FC236}">
                <a16:creationId xmlns:a16="http://schemas.microsoft.com/office/drawing/2014/main" id="{E37D1F0C-89CC-4658-8354-8AC8B69BA9DA}"/>
              </a:ext>
            </a:extLst>
          </p:cNvPr>
          <p:cNvSpPr txBox="1">
            <a:spLocks noChangeArrowheads="1"/>
          </p:cNvSpPr>
          <p:nvPr/>
        </p:nvSpPr>
        <p:spPr bwMode="auto">
          <a:xfrm>
            <a:off x="2057400" y="838201"/>
            <a:ext cx="8229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 </a:t>
            </a:r>
            <a:r>
              <a:rPr lang="zh-CN" altLang="en-US" sz="2800" b="1">
                <a:latin typeface="宋体" panose="02010600030101010101" pitchFamily="2" charset="-122"/>
              </a:rPr>
              <a:t>若</a:t>
            </a:r>
            <a:r>
              <a:rPr lang="en-US" altLang="zh-CN" sz="2800" b="1"/>
              <a:t>p</a:t>
            </a:r>
            <a:r>
              <a:rPr lang="zh-CN" altLang="en-US" sz="2800" b="1">
                <a:latin typeface="宋体" panose="02010600030101010101" pitchFamily="2" charset="-122"/>
              </a:rPr>
              <a:t>为叶结点，则可直接将其删除：</a:t>
            </a:r>
          </a:p>
          <a:p>
            <a:pPr eaLnBrk="1" hangingPunct="1">
              <a:buClrTx/>
              <a:buSzTx/>
              <a:buFontTx/>
              <a:buNone/>
            </a:pPr>
            <a:r>
              <a:rPr lang="zh-CN" altLang="en-US" sz="2800" b="1">
                <a:latin typeface="宋体" panose="02010600030101010101" pitchFamily="2" charset="-122"/>
              </a:rPr>
              <a:t>      </a:t>
            </a:r>
            <a:r>
              <a:rPr lang="en-US" altLang="zh-CN" sz="2800" b="1"/>
              <a:t>f</a:t>
            </a:r>
            <a:r>
              <a:rPr lang="en-US" altLang="zh-CN" sz="2800" b="1">
                <a:latin typeface="宋体" panose="02010600030101010101" pitchFamily="2" charset="-122"/>
              </a:rPr>
              <a:t>-&gt;</a:t>
            </a:r>
            <a:r>
              <a:rPr lang="en-US" altLang="zh-CN" sz="2800" b="1"/>
              <a:t>lchild=NULL</a:t>
            </a:r>
            <a:r>
              <a:rPr lang="zh-CN" altLang="en-US" sz="2800" b="1">
                <a:latin typeface="宋体" panose="02010600030101010101" pitchFamily="2" charset="-122"/>
              </a:rPr>
              <a:t>；</a:t>
            </a:r>
            <a:r>
              <a:rPr lang="en-US" altLang="zh-CN" sz="2800" b="1"/>
              <a:t>free(p)</a:t>
            </a:r>
            <a:r>
              <a:rPr lang="zh-CN" altLang="en-US" sz="2800" b="1">
                <a:latin typeface="宋体" panose="02010600030101010101" pitchFamily="2" charset="-122"/>
              </a:rPr>
              <a:t>；</a:t>
            </a:r>
            <a:r>
              <a:rPr lang="zh-CN" altLang="en-US" sz="2800" b="1"/>
              <a:t> </a:t>
            </a:r>
          </a:p>
        </p:txBody>
      </p:sp>
      <p:sp>
        <p:nvSpPr>
          <p:cNvPr id="52228" name="Text Box 4">
            <a:extLst>
              <a:ext uri="{FF2B5EF4-FFF2-40B4-BE49-F238E27FC236}">
                <a16:creationId xmlns:a16="http://schemas.microsoft.com/office/drawing/2014/main" id="{8D683768-C073-480E-879D-F8D649023728}"/>
              </a:ext>
            </a:extLst>
          </p:cNvPr>
          <p:cNvSpPr txBox="1">
            <a:spLocks noChangeArrowheads="1"/>
          </p:cNvSpPr>
          <p:nvPr/>
        </p:nvSpPr>
        <p:spPr bwMode="auto">
          <a:xfrm>
            <a:off x="2057400" y="3962400"/>
            <a:ext cx="8229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t>（</a:t>
            </a:r>
            <a:r>
              <a:rPr lang="en-US" altLang="zh-CN" sz="2800" b="1"/>
              <a:t>3</a:t>
            </a:r>
            <a:r>
              <a:rPr lang="zh-CN" altLang="en-US" sz="2800" b="1"/>
              <a:t>）</a:t>
            </a:r>
            <a:r>
              <a:rPr lang="zh-CN" altLang="en-US" sz="2800" b="1">
                <a:latin typeface="宋体" panose="02010600030101010101" pitchFamily="2" charset="-122"/>
              </a:rPr>
              <a:t>若</a:t>
            </a:r>
            <a:r>
              <a:rPr lang="en-US" altLang="zh-CN" sz="2800" b="1"/>
              <a:t>p</a:t>
            </a:r>
            <a:r>
              <a:rPr lang="zh-CN" altLang="en-US" sz="2800" b="1">
                <a:latin typeface="宋体" panose="02010600030101010101" pitchFamily="2" charset="-122"/>
              </a:rPr>
              <a:t>既有左子树，又有右子树，</a:t>
            </a:r>
            <a:r>
              <a:rPr lang="zh-CN" altLang="en-US" sz="2800" b="1"/>
              <a:t> 如下图</a:t>
            </a:r>
            <a:r>
              <a:rPr lang="en-US" altLang="zh-CN" sz="2800" b="1"/>
              <a:t>(a)</a:t>
            </a:r>
            <a:r>
              <a:rPr lang="zh-CN" altLang="en-US" sz="2800" b="1"/>
              <a:t>，则处理的方法有两种：</a:t>
            </a:r>
          </a:p>
        </p:txBody>
      </p:sp>
      <p:grpSp>
        <p:nvGrpSpPr>
          <p:cNvPr id="52229" name="Group 25">
            <a:extLst>
              <a:ext uri="{FF2B5EF4-FFF2-40B4-BE49-F238E27FC236}">
                <a16:creationId xmlns:a16="http://schemas.microsoft.com/office/drawing/2014/main" id="{BF4F1676-D490-4822-A28F-AE13440ED033}"/>
              </a:ext>
            </a:extLst>
          </p:cNvPr>
          <p:cNvGrpSpPr>
            <a:grpSpLocks/>
          </p:cNvGrpSpPr>
          <p:nvPr/>
        </p:nvGrpSpPr>
        <p:grpSpPr bwMode="auto">
          <a:xfrm>
            <a:off x="6096000" y="4572001"/>
            <a:ext cx="2895600" cy="1997075"/>
            <a:chOff x="2880" y="2880"/>
            <a:chExt cx="1824" cy="1258"/>
          </a:xfrm>
        </p:grpSpPr>
        <p:sp>
          <p:nvSpPr>
            <p:cNvPr id="52230" name="Oval 10">
              <a:extLst>
                <a:ext uri="{FF2B5EF4-FFF2-40B4-BE49-F238E27FC236}">
                  <a16:creationId xmlns:a16="http://schemas.microsoft.com/office/drawing/2014/main" id="{A1D30FD4-E230-4B16-ACBA-E5421B7844CD}"/>
                </a:ext>
              </a:extLst>
            </p:cNvPr>
            <p:cNvSpPr>
              <a:spLocks noChangeArrowheads="1"/>
            </p:cNvSpPr>
            <p:nvPr/>
          </p:nvSpPr>
          <p:spPr bwMode="auto">
            <a:xfrm>
              <a:off x="3792" y="302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F</a:t>
              </a:r>
            </a:p>
          </p:txBody>
        </p:sp>
        <p:sp>
          <p:nvSpPr>
            <p:cNvPr id="52231" name="Oval 11">
              <a:extLst>
                <a:ext uri="{FF2B5EF4-FFF2-40B4-BE49-F238E27FC236}">
                  <a16:creationId xmlns:a16="http://schemas.microsoft.com/office/drawing/2014/main" id="{4378B95D-E563-4F99-8267-B8B3635DF48D}"/>
                </a:ext>
              </a:extLst>
            </p:cNvPr>
            <p:cNvSpPr>
              <a:spLocks noChangeArrowheads="1"/>
            </p:cNvSpPr>
            <p:nvPr/>
          </p:nvSpPr>
          <p:spPr bwMode="auto">
            <a:xfrm>
              <a:off x="3504"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P</a:t>
              </a:r>
            </a:p>
          </p:txBody>
        </p:sp>
        <p:sp>
          <p:nvSpPr>
            <p:cNvPr id="52232" name="AutoShape 12">
              <a:extLst>
                <a:ext uri="{FF2B5EF4-FFF2-40B4-BE49-F238E27FC236}">
                  <a16:creationId xmlns:a16="http://schemas.microsoft.com/office/drawing/2014/main" id="{66953FBD-03BB-4116-A496-822CFFC1799B}"/>
                </a:ext>
              </a:extLst>
            </p:cNvPr>
            <p:cNvSpPr>
              <a:spLocks noChangeArrowheads="1"/>
            </p:cNvSpPr>
            <p:nvPr/>
          </p:nvSpPr>
          <p:spPr bwMode="auto">
            <a:xfrm>
              <a:off x="3072" y="3648"/>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P</a:t>
              </a:r>
              <a:r>
                <a:rPr lang="en-US" altLang="zh-CN" sz="2000" b="1" baseline="-25000"/>
                <a:t>L</a:t>
              </a:r>
            </a:p>
          </p:txBody>
        </p:sp>
        <p:sp>
          <p:nvSpPr>
            <p:cNvPr id="52233" name="AutoShape 13">
              <a:extLst>
                <a:ext uri="{FF2B5EF4-FFF2-40B4-BE49-F238E27FC236}">
                  <a16:creationId xmlns:a16="http://schemas.microsoft.com/office/drawing/2014/main" id="{781FA206-25C5-405D-ADFB-162DBB628480}"/>
                </a:ext>
              </a:extLst>
            </p:cNvPr>
            <p:cNvSpPr>
              <a:spLocks noChangeArrowheads="1"/>
            </p:cNvSpPr>
            <p:nvPr/>
          </p:nvSpPr>
          <p:spPr bwMode="auto">
            <a:xfrm>
              <a:off x="3888" y="3648"/>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P</a:t>
              </a:r>
              <a:r>
                <a:rPr lang="en-US" altLang="zh-CN" sz="2000" b="1" baseline="-25000"/>
                <a:t>R</a:t>
              </a:r>
            </a:p>
          </p:txBody>
        </p:sp>
        <p:sp>
          <p:nvSpPr>
            <p:cNvPr id="52234" name="Line 14">
              <a:extLst>
                <a:ext uri="{FF2B5EF4-FFF2-40B4-BE49-F238E27FC236}">
                  <a16:creationId xmlns:a16="http://schemas.microsoft.com/office/drawing/2014/main" id="{7930253F-AAB7-4D61-9357-DD03037FE433}"/>
                </a:ext>
              </a:extLst>
            </p:cNvPr>
            <p:cNvSpPr>
              <a:spLocks noChangeShapeType="1"/>
            </p:cNvSpPr>
            <p:nvPr/>
          </p:nvSpPr>
          <p:spPr bwMode="auto">
            <a:xfrm flipH="1">
              <a:off x="3648" y="316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5" name="Line 15">
              <a:extLst>
                <a:ext uri="{FF2B5EF4-FFF2-40B4-BE49-F238E27FC236}">
                  <a16:creationId xmlns:a16="http://schemas.microsoft.com/office/drawing/2014/main" id="{83CE5C77-2894-43D9-9AFF-8C1A8E324E5C}"/>
                </a:ext>
              </a:extLst>
            </p:cNvPr>
            <p:cNvSpPr>
              <a:spLocks noChangeShapeType="1"/>
            </p:cNvSpPr>
            <p:nvPr/>
          </p:nvSpPr>
          <p:spPr bwMode="auto">
            <a:xfrm flipH="1">
              <a:off x="3264" y="3456"/>
              <a:ext cx="288"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6" name="Line 16">
              <a:extLst>
                <a:ext uri="{FF2B5EF4-FFF2-40B4-BE49-F238E27FC236}">
                  <a16:creationId xmlns:a16="http://schemas.microsoft.com/office/drawing/2014/main" id="{DA635BFA-248E-4552-B310-681A86DE9AEC}"/>
                </a:ext>
              </a:extLst>
            </p:cNvPr>
            <p:cNvSpPr>
              <a:spLocks noChangeShapeType="1"/>
            </p:cNvSpPr>
            <p:nvPr/>
          </p:nvSpPr>
          <p:spPr bwMode="auto">
            <a:xfrm>
              <a:off x="3696" y="3456"/>
              <a:ext cx="288"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7" name="Freeform 17">
              <a:extLst>
                <a:ext uri="{FF2B5EF4-FFF2-40B4-BE49-F238E27FC236}">
                  <a16:creationId xmlns:a16="http://schemas.microsoft.com/office/drawing/2014/main" id="{8A496FFD-A428-4D4D-B616-FFA9A37485A8}"/>
                </a:ext>
              </a:extLst>
            </p:cNvPr>
            <p:cNvSpPr>
              <a:spLocks/>
            </p:cNvSpPr>
            <p:nvPr/>
          </p:nvSpPr>
          <p:spPr bwMode="auto">
            <a:xfrm>
              <a:off x="3408" y="2976"/>
              <a:ext cx="379" cy="160"/>
            </a:xfrm>
            <a:custGeom>
              <a:avLst/>
              <a:gdLst>
                <a:gd name="T0" fmla="*/ 0 w 368"/>
                <a:gd name="T1" fmla="*/ 85 h 123"/>
                <a:gd name="T2" fmla="*/ 117 w 368"/>
                <a:gd name="T3" fmla="*/ 22 h 123"/>
                <a:gd name="T4" fmla="*/ 156 w 368"/>
                <a:gd name="T5" fmla="*/ 1 h 123"/>
                <a:gd name="T6" fmla="*/ 260 w 368"/>
                <a:gd name="T7" fmla="*/ 43 h 123"/>
                <a:gd name="T8" fmla="*/ 286 w 368"/>
                <a:gd name="T9" fmla="*/ 105 h 123"/>
                <a:gd name="T10" fmla="*/ 390 w 368"/>
                <a:gd name="T11" fmla="*/ 208 h 1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8" h="123">
                  <a:moveTo>
                    <a:pt x="0" y="50"/>
                  </a:moveTo>
                  <a:cubicBezTo>
                    <a:pt x="147" y="0"/>
                    <a:pt x="19" y="43"/>
                    <a:pt x="111" y="13"/>
                  </a:cubicBezTo>
                  <a:cubicBezTo>
                    <a:pt x="123" y="9"/>
                    <a:pt x="147" y="1"/>
                    <a:pt x="147" y="1"/>
                  </a:cubicBezTo>
                  <a:cubicBezTo>
                    <a:pt x="150" y="2"/>
                    <a:pt x="232" y="15"/>
                    <a:pt x="245" y="25"/>
                  </a:cubicBezTo>
                  <a:cubicBezTo>
                    <a:pt x="257" y="34"/>
                    <a:pt x="259" y="52"/>
                    <a:pt x="270" y="62"/>
                  </a:cubicBezTo>
                  <a:cubicBezTo>
                    <a:pt x="309" y="96"/>
                    <a:pt x="330" y="105"/>
                    <a:pt x="368" y="123"/>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8" name="Freeform 18">
              <a:extLst>
                <a:ext uri="{FF2B5EF4-FFF2-40B4-BE49-F238E27FC236}">
                  <a16:creationId xmlns:a16="http://schemas.microsoft.com/office/drawing/2014/main" id="{5A766F0A-5653-4ED2-BE25-E90AB04E3C63}"/>
                </a:ext>
              </a:extLst>
            </p:cNvPr>
            <p:cNvSpPr>
              <a:spLocks/>
            </p:cNvSpPr>
            <p:nvPr/>
          </p:nvSpPr>
          <p:spPr bwMode="auto">
            <a:xfrm>
              <a:off x="3216" y="3216"/>
              <a:ext cx="314" cy="136"/>
            </a:xfrm>
            <a:custGeom>
              <a:avLst/>
              <a:gdLst>
                <a:gd name="T0" fmla="*/ 0 w 356"/>
                <a:gd name="T1" fmla="*/ 33 h 137"/>
                <a:gd name="T2" fmla="*/ 191 w 356"/>
                <a:gd name="T3" fmla="*/ 20 h 137"/>
                <a:gd name="T4" fmla="*/ 220 w 356"/>
                <a:gd name="T5" fmla="*/ 57 h 137"/>
                <a:gd name="T6" fmla="*/ 248 w 356"/>
                <a:gd name="T7" fmla="*/ 129 h 137"/>
                <a:gd name="T8" fmla="*/ 277 w 356"/>
                <a:gd name="T9" fmla="*/ 129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137">
                  <a:moveTo>
                    <a:pt x="0" y="33"/>
                  </a:moveTo>
                  <a:cubicBezTo>
                    <a:pt x="163" y="0"/>
                    <a:pt x="81" y="4"/>
                    <a:pt x="245" y="20"/>
                  </a:cubicBezTo>
                  <a:cubicBezTo>
                    <a:pt x="257" y="32"/>
                    <a:pt x="272" y="42"/>
                    <a:pt x="282" y="57"/>
                  </a:cubicBezTo>
                  <a:cubicBezTo>
                    <a:pt x="300" y="84"/>
                    <a:pt x="285" y="111"/>
                    <a:pt x="319" y="131"/>
                  </a:cubicBezTo>
                  <a:cubicBezTo>
                    <a:pt x="330" y="137"/>
                    <a:pt x="344" y="131"/>
                    <a:pt x="356" y="131"/>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9" name="Line 20">
              <a:extLst>
                <a:ext uri="{FF2B5EF4-FFF2-40B4-BE49-F238E27FC236}">
                  <a16:creationId xmlns:a16="http://schemas.microsoft.com/office/drawing/2014/main" id="{FF2948BC-E86A-4055-88B6-5352E8FE828E}"/>
                </a:ext>
              </a:extLst>
            </p:cNvPr>
            <p:cNvSpPr>
              <a:spLocks noChangeShapeType="1"/>
            </p:cNvSpPr>
            <p:nvPr/>
          </p:nvSpPr>
          <p:spPr bwMode="auto">
            <a:xfrm>
              <a:off x="3984" y="3168"/>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0" name="Line 21">
              <a:extLst>
                <a:ext uri="{FF2B5EF4-FFF2-40B4-BE49-F238E27FC236}">
                  <a16:creationId xmlns:a16="http://schemas.microsoft.com/office/drawing/2014/main" id="{4CFF5E84-E59A-4040-9483-ECC1BE02C98F}"/>
                </a:ext>
              </a:extLst>
            </p:cNvPr>
            <p:cNvSpPr>
              <a:spLocks noChangeShapeType="1"/>
            </p:cNvSpPr>
            <p:nvPr/>
          </p:nvSpPr>
          <p:spPr bwMode="auto">
            <a:xfrm>
              <a:off x="4176" y="3312"/>
              <a:ext cx="144" cy="9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Text Box 22">
              <a:extLst>
                <a:ext uri="{FF2B5EF4-FFF2-40B4-BE49-F238E27FC236}">
                  <a16:creationId xmlns:a16="http://schemas.microsoft.com/office/drawing/2014/main" id="{6E9D77F1-6D94-4B49-AE15-7A388A282F27}"/>
                </a:ext>
              </a:extLst>
            </p:cNvPr>
            <p:cNvSpPr txBox="1">
              <a:spLocks noChangeArrowheads="1"/>
            </p:cNvSpPr>
            <p:nvPr/>
          </p:nvSpPr>
          <p:spPr bwMode="auto">
            <a:xfrm>
              <a:off x="3264" y="288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f</a:t>
              </a:r>
            </a:p>
          </p:txBody>
        </p:sp>
        <p:sp>
          <p:nvSpPr>
            <p:cNvPr id="52242" name="Text Box 23">
              <a:extLst>
                <a:ext uri="{FF2B5EF4-FFF2-40B4-BE49-F238E27FC236}">
                  <a16:creationId xmlns:a16="http://schemas.microsoft.com/office/drawing/2014/main" id="{64C07910-6DC9-4031-A2A6-52E76498583F}"/>
                </a:ext>
              </a:extLst>
            </p:cNvPr>
            <p:cNvSpPr txBox="1">
              <a:spLocks noChangeArrowheads="1"/>
            </p:cNvSpPr>
            <p:nvPr/>
          </p:nvSpPr>
          <p:spPr bwMode="auto">
            <a:xfrm>
              <a:off x="3024"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p</a:t>
              </a:r>
            </a:p>
          </p:txBody>
        </p:sp>
        <p:sp>
          <p:nvSpPr>
            <p:cNvPr id="52243" name="Text Box 24">
              <a:extLst>
                <a:ext uri="{FF2B5EF4-FFF2-40B4-BE49-F238E27FC236}">
                  <a16:creationId xmlns:a16="http://schemas.microsoft.com/office/drawing/2014/main" id="{85A41933-6B23-480D-A5FB-DBAB834846DF}"/>
                </a:ext>
              </a:extLst>
            </p:cNvPr>
            <p:cNvSpPr txBox="1">
              <a:spLocks noChangeArrowheads="1"/>
            </p:cNvSpPr>
            <p:nvPr/>
          </p:nvSpPr>
          <p:spPr bwMode="auto">
            <a:xfrm>
              <a:off x="2880" y="3888"/>
              <a:ext cx="18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 P</a:t>
              </a:r>
              <a:r>
                <a:rPr lang="zh-CN" altLang="en-US" sz="2000" b="1"/>
                <a:t>的左右子树均不空</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a:extLst>
              <a:ext uri="{FF2B5EF4-FFF2-40B4-BE49-F238E27FC236}">
                <a16:creationId xmlns:a16="http://schemas.microsoft.com/office/drawing/2014/main" id="{9E3CB961-C986-472B-A0BC-3822AF8D449E}"/>
              </a:ext>
            </a:extLst>
          </p:cNvPr>
          <p:cNvSpPr txBox="1">
            <a:spLocks noChangeArrowheads="1"/>
          </p:cNvSpPr>
          <p:nvPr/>
        </p:nvSpPr>
        <p:spPr bwMode="auto">
          <a:xfrm>
            <a:off x="2133600" y="990601"/>
            <a:ext cx="8305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方法一：</a:t>
            </a:r>
            <a:r>
              <a:rPr lang="zh-CN" altLang="en-US" sz="2800" b="1">
                <a:latin typeface="宋体" panose="02010600030101010101" pitchFamily="2" charset="-122"/>
              </a:rPr>
              <a:t>首先找到</a:t>
            </a:r>
            <a:r>
              <a:rPr lang="en-US" altLang="zh-CN" sz="2800" b="1"/>
              <a:t>p</a:t>
            </a:r>
            <a:r>
              <a:rPr lang="zh-CN" altLang="en-US" sz="2800" b="1">
                <a:latin typeface="宋体" panose="02010600030101010101" pitchFamily="2" charset="-122"/>
              </a:rPr>
              <a:t>结点在中序序列中的直接前驱</a:t>
            </a:r>
            <a:r>
              <a:rPr lang="en-US" altLang="zh-CN" sz="2800" b="1"/>
              <a:t>s</a:t>
            </a:r>
            <a:r>
              <a:rPr lang="zh-CN" altLang="en-US" sz="2800" b="1">
                <a:latin typeface="宋体" panose="02010600030101010101" pitchFamily="2" charset="-122"/>
              </a:rPr>
              <a:t>结点，如图</a:t>
            </a:r>
            <a:r>
              <a:rPr lang="zh-CN" altLang="en-US" sz="2800" b="1"/>
              <a:t> </a:t>
            </a:r>
            <a:r>
              <a:rPr lang="en-US" altLang="zh-CN" sz="2800" b="1"/>
              <a:t>(b) </a:t>
            </a:r>
            <a:r>
              <a:rPr lang="zh-CN" altLang="en-US" sz="2800" b="1">
                <a:latin typeface="宋体" panose="02010600030101010101" pitchFamily="2" charset="-122"/>
              </a:rPr>
              <a:t>所示，然后将</a:t>
            </a:r>
            <a:r>
              <a:rPr lang="en-US" altLang="zh-CN" sz="2800" b="1"/>
              <a:t>p</a:t>
            </a:r>
            <a:r>
              <a:rPr lang="zh-CN" altLang="en-US" sz="2800" b="1">
                <a:latin typeface="宋体" panose="02010600030101010101" pitchFamily="2" charset="-122"/>
              </a:rPr>
              <a:t>的左子树改为</a:t>
            </a:r>
            <a:r>
              <a:rPr lang="en-US" altLang="zh-CN" sz="2800" b="1"/>
              <a:t>f</a:t>
            </a:r>
            <a:r>
              <a:rPr lang="zh-CN" altLang="en-US" sz="2800" b="1">
                <a:latin typeface="宋体" panose="02010600030101010101" pitchFamily="2" charset="-122"/>
              </a:rPr>
              <a:t>的左子树，而将</a:t>
            </a:r>
            <a:r>
              <a:rPr lang="en-US" altLang="zh-CN" sz="2800" b="1"/>
              <a:t>p</a:t>
            </a:r>
            <a:r>
              <a:rPr lang="zh-CN" altLang="en-US" sz="2800" b="1">
                <a:latin typeface="宋体" panose="02010600030101010101" pitchFamily="2" charset="-122"/>
              </a:rPr>
              <a:t>的右子树改为</a:t>
            </a:r>
            <a:r>
              <a:rPr lang="en-US" altLang="zh-CN" sz="2800" b="1"/>
              <a:t>s</a:t>
            </a:r>
            <a:r>
              <a:rPr lang="zh-CN" altLang="en-US" sz="2800" b="1">
                <a:latin typeface="宋体" panose="02010600030101010101" pitchFamily="2" charset="-122"/>
              </a:rPr>
              <a:t>的右子树：</a:t>
            </a:r>
            <a:r>
              <a:rPr lang="en-US" altLang="zh-CN" sz="2800" b="1"/>
              <a:t>f</a:t>
            </a:r>
            <a:r>
              <a:rPr lang="en-US" altLang="zh-CN" sz="2800" b="1">
                <a:latin typeface="宋体" panose="02010600030101010101" pitchFamily="2" charset="-122"/>
              </a:rPr>
              <a:t>-&gt;</a:t>
            </a:r>
            <a:r>
              <a:rPr lang="en-US" altLang="zh-CN" sz="2800" b="1"/>
              <a:t>lchild=p</a:t>
            </a:r>
            <a:r>
              <a:rPr lang="en-US" altLang="zh-CN" sz="2800" b="1">
                <a:latin typeface="宋体" panose="02010600030101010101" pitchFamily="2" charset="-122"/>
              </a:rPr>
              <a:t>-&gt;</a:t>
            </a:r>
            <a:r>
              <a:rPr lang="en-US" altLang="zh-CN" sz="2800" b="1"/>
              <a:t>lchild</a:t>
            </a:r>
            <a:r>
              <a:rPr lang="zh-CN" altLang="en-US" sz="2800" b="1">
                <a:latin typeface="宋体" panose="02010600030101010101" pitchFamily="2" charset="-122"/>
              </a:rPr>
              <a:t>；</a:t>
            </a:r>
            <a:r>
              <a:rPr lang="en-US" altLang="zh-CN" sz="2800" b="1"/>
              <a:t>s</a:t>
            </a:r>
            <a:r>
              <a:rPr lang="en-US" altLang="zh-CN" sz="2800" b="1">
                <a:latin typeface="宋体" panose="02010600030101010101" pitchFamily="2" charset="-122"/>
              </a:rPr>
              <a:t>-&gt;</a:t>
            </a:r>
            <a:r>
              <a:rPr lang="en-US" altLang="zh-CN" sz="2800" b="1"/>
              <a:t>rchild= p</a:t>
            </a:r>
            <a:r>
              <a:rPr lang="en-US" altLang="zh-CN" sz="2800" b="1">
                <a:latin typeface="宋体" panose="02010600030101010101" pitchFamily="2" charset="-122"/>
              </a:rPr>
              <a:t>-&gt;</a:t>
            </a:r>
            <a:r>
              <a:rPr lang="en-US" altLang="zh-CN" sz="2800" b="1"/>
              <a:t>rchild</a:t>
            </a:r>
            <a:r>
              <a:rPr lang="zh-CN" altLang="en-US" sz="2800" b="1">
                <a:latin typeface="宋体" panose="02010600030101010101" pitchFamily="2" charset="-122"/>
              </a:rPr>
              <a:t>；</a:t>
            </a:r>
            <a:r>
              <a:rPr lang="en-US" altLang="zh-CN" sz="2800" b="1"/>
              <a:t>free(p)</a:t>
            </a:r>
            <a:r>
              <a:rPr lang="zh-CN" altLang="en-US" sz="2800" b="1">
                <a:latin typeface="宋体" panose="02010600030101010101" pitchFamily="2" charset="-122"/>
              </a:rPr>
              <a:t>；结果如图</a:t>
            </a:r>
            <a:r>
              <a:rPr lang="zh-CN" altLang="en-US" sz="2800" b="1"/>
              <a:t> </a:t>
            </a:r>
            <a:r>
              <a:rPr lang="en-US" altLang="zh-CN" sz="2800" b="1"/>
              <a:t>(c) </a:t>
            </a:r>
            <a:r>
              <a:rPr lang="zh-CN" altLang="en-US" sz="2800" b="1">
                <a:latin typeface="宋体" panose="02010600030101010101" pitchFamily="2" charset="-122"/>
              </a:rPr>
              <a:t>所示。</a:t>
            </a:r>
            <a:r>
              <a:rPr lang="zh-CN" altLang="en-US" sz="2800" b="1"/>
              <a:t> </a:t>
            </a:r>
          </a:p>
        </p:txBody>
      </p:sp>
      <p:grpSp>
        <p:nvGrpSpPr>
          <p:cNvPr id="53251" name="Group 67">
            <a:extLst>
              <a:ext uri="{FF2B5EF4-FFF2-40B4-BE49-F238E27FC236}">
                <a16:creationId xmlns:a16="http://schemas.microsoft.com/office/drawing/2014/main" id="{85EBAB31-8C15-456D-82BE-BAB9940D67C5}"/>
              </a:ext>
            </a:extLst>
          </p:cNvPr>
          <p:cNvGrpSpPr>
            <a:grpSpLocks/>
          </p:cNvGrpSpPr>
          <p:nvPr/>
        </p:nvGrpSpPr>
        <p:grpSpPr bwMode="auto">
          <a:xfrm>
            <a:off x="2590800" y="2971801"/>
            <a:ext cx="3276600" cy="3673475"/>
            <a:chOff x="672" y="1872"/>
            <a:chExt cx="2064" cy="2314"/>
          </a:xfrm>
        </p:grpSpPr>
        <p:grpSp>
          <p:nvGrpSpPr>
            <p:cNvPr id="53275" name="Group 63">
              <a:extLst>
                <a:ext uri="{FF2B5EF4-FFF2-40B4-BE49-F238E27FC236}">
                  <a16:creationId xmlns:a16="http://schemas.microsoft.com/office/drawing/2014/main" id="{61DCD3E0-60D0-4BAE-AC3C-02F4D597C513}"/>
                </a:ext>
              </a:extLst>
            </p:cNvPr>
            <p:cNvGrpSpPr>
              <a:grpSpLocks/>
            </p:cNvGrpSpPr>
            <p:nvPr/>
          </p:nvGrpSpPr>
          <p:grpSpPr bwMode="auto">
            <a:xfrm>
              <a:off x="672" y="1872"/>
              <a:ext cx="2064" cy="1968"/>
              <a:chOff x="336" y="1968"/>
              <a:chExt cx="2400" cy="2208"/>
            </a:xfrm>
          </p:grpSpPr>
          <p:sp>
            <p:nvSpPr>
              <p:cNvPr id="53277" name="Oval 4">
                <a:extLst>
                  <a:ext uri="{FF2B5EF4-FFF2-40B4-BE49-F238E27FC236}">
                    <a16:creationId xmlns:a16="http://schemas.microsoft.com/office/drawing/2014/main" id="{52B152D9-E434-4EF4-8757-F5CF4CF65509}"/>
                  </a:ext>
                </a:extLst>
              </p:cNvPr>
              <p:cNvSpPr>
                <a:spLocks noChangeArrowheads="1"/>
              </p:cNvSpPr>
              <p:nvPr/>
            </p:nvSpPr>
            <p:spPr bwMode="auto">
              <a:xfrm>
                <a:off x="1536"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53278" name="Oval 5">
                <a:extLst>
                  <a:ext uri="{FF2B5EF4-FFF2-40B4-BE49-F238E27FC236}">
                    <a16:creationId xmlns:a16="http://schemas.microsoft.com/office/drawing/2014/main" id="{54ED3EAF-4659-4B05-8754-76D44EC3E8C8}"/>
                  </a:ext>
                </a:extLst>
              </p:cNvPr>
              <p:cNvSpPr>
                <a:spLocks noChangeArrowheads="1"/>
              </p:cNvSpPr>
              <p:nvPr/>
            </p:nvSpPr>
            <p:spPr bwMode="auto">
              <a:xfrm>
                <a:off x="1248"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P</a:t>
                </a:r>
              </a:p>
            </p:txBody>
          </p:sp>
          <p:sp>
            <p:nvSpPr>
              <p:cNvPr id="53279" name="Oval 6">
                <a:extLst>
                  <a:ext uri="{FF2B5EF4-FFF2-40B4-BE49-F238E27FC236}">
                    <a16:creationId xmlns:a16="http://schemas.microsoft.com/office/drawing/2014/main" id="{43C62DCE-BDC6-4218-A669-3A41B57BE0BC}"/>
                  </a:ext>
                </a:extLst>
              </p:cNvPr>
              <p:cNvSpPr>
                <a:spLocks noChangeArrowheads="1"/>
              </p:cNvSpPr>
              <p:nvPr/>
            </p:nvSpPr>
            <p:spPr bwMode="auto">
              <a:xfrm>
                <a:off x="960"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53280" name="AutoShape 8">
                <a:extLst>
                  <a:ext uri="{FF2B5EF4-FFF2-40B4-BE49-F238E27FC236}">
                    <a16:creationId xmlns:a16="http://schemas.microsoft.com/office/drawing/2014/main" id="{E22B351E-1F35-4570-ADD1-B63918811952}"/>
                  </a:ext>
                </a:extLst>
              </p:cNvPr>
              <p:cNvSpPr>
                <a:spLocks noChangeArrowheads="1"/>
              </p:cNvSpPr>
              <p:nvPr/>
            </p:nvSpPr>
            <p:spPr bwMode="auto">
              <a:xfrm>
                <a:off x="1584" y="2880"/>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P</a:t>
                </a:r>
                <a:r>
                  <a:rPr lang="en-US" altLang="zh-CN" sz="1800" b="1" baseline="-25000"/>
                  <a:t>R</a:t>
                </a:r>
              </a:p>
            </p:txBody>
          </p:sp>
          <p:sp>
            <p:nvSpPr>
              <p:cNvPr id="53281" name="Freeform 15">
                <a:extLst>
                  <a:ext uri="{FF2B5EF4-FFF2-40B4-BE49-F238E27FC236}">
                    <a16:creationId xmlns:a16="http://schemas.microsoft.com/office/drawing/2014/main" id="{8454F6A6-4514-4388-8B72-FF374198B1C7}"/>
                  </a:ext>
                </a:extLst>
              </p:cNvPr>
              <p:cNvSpPr>
                <a:spLocks/>
              </p:cNvSpPr>
              <p:nvPr/>
            </p:nvSpPr>
            <p:spPr bwMode="auto">
              <a:xfrm>
                <a:off x="1152" y="2112"/>
                <a:ext cx="380" cy="131"/>
              </a:xfrm>
              <a:custGeom>
                <a:avLst/>
                <a:gdLst>
                  <a:gd name="T0" fmla="*/ 0 w 429"/>
                  <a:gd name="T1" fmla="*/ 11 h 164"/>
                  <a:gd name="T2" fmla="*/ 182 w 429"/>
                  <a:gd name="T3" fmla="*/ 18 h 164"/>
                  <a:gd name="T4" fmla="*/ 240 w 429"/>
                  <a:gd name="T5" fmla="*/ 81 h 164"/>
                  <a:gd name="T6" fmla="*/ 299 w 429"/>
                  <a:gd name="T7" fmla="*/ 97 h 164"/>
                  <a:gd name="T8" fmla="*/ 337 w 429"/>
                  <a:gd name="T9" fmla="*/ 105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2" name="Text Box 16">
                <a:extLst>
                  <a:ext uri="{FF2B5EF4-FFF2-40B4-BE49-F238E27FC236}">
                    <a16:creationId xmlns:a16="http://schemas.microsoft.com/office/drawing/2014/main" id="{29D7DABD-E63B-4B7C-9BCF-5179A30B8D13}"/>
                  </a:ext>
                </a:extLst>
              </p:cNvPr>
              <p:cNvSpPr txBox="1">
                <a:spLocks noChangeArrowheads="1"/>
              </p:cNvSpPr>
              <p:nvPr/>
            </p:nvSpPr>
            <p:spPr bwMode="auto">
              <a:xfrm>
                <a:off x="960" y="1968"/>
                <a:ext cx="1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f</a:t>
                </a:r>
              </a:p>
            </p:txBody>
          </p:sp>
          <p:sp>
            <p:nvSpPr>
              <p:cNvPr id="53283" name="Freeform 17">
                <a:extLst>
                  <a:ext uri="{FF2B5EF4-FFF2-40B4-BE49-F238E27FC236}">
                    <a16:creationId xmlns:a16="http://schemas.microsoft.com/office/drawing/2014/main" id="{831DB526-65C2-4BA8-B7BF-A2D9292549E0}"/>
                  </a:ext>
                </a:extLst>
              </p:cNvPr>
              <p:cNvSpPr>
                <a:spLocks/>
              </p:cNvSpPr>
              <p:nvPr/>
            </p:nvSpPr>
            <p:spPr bwMode="auto">
              <a:xfrm>
                <a:off x="864" y="2496"/>
                <a:ext cx="380" cy="131"/>
              </a:xfrm>
              <a:custGeom>
                <a:avLst/>
                <a:gdLst>
                  <a:gd name="T0" fmla="*/ 0 w 429"/>
                  <a:gd name="T1" fmla="*/ 11 h 164"/>
                  <a:gd name="T2" fmla="*/ 182 w 429"/>
                  <a:gd name="T3" fmla="*/ 18 h 164"/>
                  <a:gd name="T4" fmla="*/ 240 w 429"/>
                  <a:gd name="T5" fmla="*/ 81 h 164"/>
                  <a:gd name="T6" fmla="*/ 299 w 429"/>
                  <a:gd name="T7" fmla="*/ 97 h 164"/>
                  <a:gd name="T8" fmla="*/ 337 w 429"/>
                  <a:gd name="T9" fmla="*/ 105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4" name="Text Box 18">
                <a:extLst>
                  <a:ext uri="{FF2B5EF4-FFF2-40B4-BE49-F238E27FC236}">
                    <a16:creationId xmlns:a16="http://schemas.microsoft.com/office/drawing/2014/main" id="{3B21DC33-7E23-49E7-82E4-E14AFF80BA39}"/>
                  </a:ext>
                </a:extLst>
              </p:cNvPr>
              <p:cNvSpPr txBox="1">
                <a:spLocks noChangeArrowheads="1"/>
              </p:cNvSpPr>
              <p:nvPr/>
            </p:nvSpPr>
            <p:spPr bwMode="auto">
              <a:xfrm>
                <a:off x="672" y="2303"/>
                <a:ext cx="19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p</a:t>
                </a:r>
              </a:p>
            </p:txBody>
          </p:sp>
          <p:sp>
            <p:nvSpPr>
              <p:cNvPr id="53285" name="Freeform 19">
                <a:extLst>
                  <a:ext uri="{FF2B5EF4-FFF2-40B4-BE49-F238E27FC236}">
                    <a16:creationId xmlns:a16="http://schemas.microsoft.com/office/drawing/2014/main" id="{A315B78B-5081-4F16-B28B-4E7CA4426CC0}"/>
                  </a:ext>
                </a:extLst>
              </p:cNvPr>
              <p:cNvSpPr>
                <a:spLocks/>
              </p:cNvSpPr>
              <p:nvPr/>
            </p:nvSpPr>
            <p:spPr bwMode="auto">
              <a:xfrm>
                <a:off x="528" y="2832"/>
                <a:ext cx="428" cy="83"/>
              </a:xfrm>
              <a:custGeom>
                <a:avLst/>
                <a:gdLst>
                  <a:gd name="T0" fmla="*/ 0 w 429"/>
                  <a:gd name="T1" fmla="*/ 5 h 164"/>
                  <a:gd name="T2" fmla="*/ 231 w 429"/>
                  <a:gd name="T3" fmla="*/ 8 h 164"/>
                  <a:gd name="T4" fmla="*/ 304 w 429"/>
                  <a:gd name="T5" fmla="*/ 32 h 164"/>
                  <a:gd name="T6" fmla="*/ 378 w 429"/>
                  <a:gd name="T7" fmla="*/ 38 h 164"/>
                  <a:gd name="T8" fmla="*/ 427 w 429"/>
                  <a:gd name="T9" fmla="*/ 42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6" name="Text Box 20">
                <a:extLst>
                  <a:ext uri="{FF2B5EF4-FFF2-40B4-BE49-F238E27FC236}">
                    <a16:creationId xmlns:a16="http://schemas.microsoft.com/office/drawing/2014/main" id="{92DEDC4A-F799-430A-987B-FFD491C254E2}"/>
                  </a:ext>
                </a:extLst>
              </p:cNvPr>
              <p:cNvSpPr txBox="1">
                <a:spLocks noChangeArrowheads="1"/>
              </p:cNvSpPr>
              <p:nvPr/>
            </p:nvSpPr>
            <p:spPr bwMode="auto">
              <a:xfrm>
                <a:off x="336" y="2640"/>
                <a:ext cx="28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c</a:t>
                </a:r>
              </a:p>
            </p:txBody>
          </p:sp>
          <p:sp>
            <p:nvSpPr>
              <p:cNvPr id="53287" name="Line 21">
                <a:extLst>
                  <a:ext uri="{FF2B5EF4-FFF2-40B4-BE49-F238E27FC236}">
                    <a16:creationId xmlns:a16="http://schemas.microsoft.com/office/drawing/2014/main" id="{BABB0C80-1761-471B-98A8-AC1C3D454D8B}"/>
                  </a:ext>
                </a:extLst>
              </p:cNvPr>
              <p:cNvSpPr>
                <a:spLocks noChangeShapeType="1"/>
              </p:cNvSpPr>
              <p:nvPr/>
            </p:nvSpPr>
            <p:spPr bwMode="auto">
              <a:xfrm flipH="1">
                <a:off x="1440" y="235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8" name="Line 22">
                <a:extLst>
                  <a:ext uri="{FF2B5EF4-FFF2-40B4-BE49-F238E27FC236}">
                    <a16:creationId xmlns:a16="http://schemas.microsoft.com/office/drawing/2014/main" id="{A8F143DF-AAD0-401C-B1EB-D2B46FE17A31}"/>
                  </a:ext>
                </a:extLst>
              </p:cNvPr>
              <p:cNvSpPr>
                <a:spLocks noChangeShapeType="1"/>
              </p:cNvSpPr>
              <p:nvPr/>
            </p:nvSpPr>
            <p:spPr bwMode="auto">
              <a:xfrm flipH="1">
                <a:off x="1152" y="273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9" name="Line 23">
                <a:extLst>
                  <a:ext uri="{FF2B5EF4-FFF2-40B4-BE49-F238E27FC236}">
                    <a16:creationId xmlns:a16="http://schemas.microsoft.com/office/drawing/2014/main" id="{3C3B5953-6EC5-4224-9F2A-067771C206D1}"/>
                  </a:ext>
                </a:extLst>
              </p:cNvPr>
              <p:cNvSpPr>
                <a:spLocks noChangeShapeType="1"/>
              </p:cNvSpPr>
              <p:nvPr/>
            </p:nvSpPr>
            <p:spPr bwMode="auto">
              <a:xfrm flipH="1">
                <a:off x="768" y="3072"/>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0" name="Line 24">
                <a:extLst>
                  <a:ext uri="{FF2B5EF4-FFF2-40B4-BE49-F238E27FC236}">
                    <a16:creationId xmlns:a16="http://schemas.microsoft.com/office/drawing/2014/main" id="{A2006D9C-838C-41C5-9FE7-A64D7A13EB57}"/>
                  </a:ext>
                </a:extLst>
              </p:cNvPr>
              <p:cNvSpPr>
                <a:spLocks noChangeShapeType="1"/>
              </p:cNvSpPr>
              <p:nvPr/>
            </p:nvSpPr>
            <p:spPr bwMode="auto">
              <a:xfrm>
                <a:off x="1776" y="235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1" name="Line 25">
                <a:extLst>
                  <a:ext uri="{FF2B5EF4-FFF2-40B4-BE49-F238E27FC236}">
                    <a16:creationId xmlns:a16="http://schemas.microsoft.com/office/drawing/2014/main" id="{7A89BA9D-3F5A-4D3E-8758-C5976B18DCDC}"/>
                  </a:ext>
                </a:extLst>
              </p:cNvPr>
              <p:cNvSpPr>
                <a:spLocks noChangeShapeType="1"/>
              </p:cNvSpPr>
              <p:nvPr/>
            </p:nvSpPr>
            <p:spPr bwMode="auto">
              <a:xfrm>
                <a:off x="1488" y="268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2" name="Line 26">
                <a:extLst>
                  <a:ext uri="{FF2B5EF4-FFF2-40B4-BE49-F238E27FC236}">
                    <a16:creationId xmlns:a16="http://schemas.microsoft.com/office/drawing/2014/main" id="{3E7CE9A3-67D8-40AC-9597-DD856A65167F}"/>
                  </a:ext>
                </a:extLst>
              </p:cNvPr>
              <p:cNvSpPr>
                <a:spLocks noChangeShapeType="1"/>
              </p:cNvSpPr>
              <p:nvPr/>
            </p:nvSpPr>
            <p:spPr bwMode="auto">
              <a:xfrm>
                <a:off x="1152" y="302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3" name="Line 27">
                <a:extLst>
                  <a:ext uri="{FF2B5EF4-FFF2-40B4-BE49-F238E27FC236}">
                    <a16:creationId xmlns:a16="http://schemas.microsoft.com/office/drawing/2014/main" id="{F5035B74-ECF1-4E9C-AA3F-60D4236F765B}"/>
                  </a:ext>
                </a:extLst>
              </p:cNvPr>
              <p:cNvSpPr>
                <a:spLocks noChangeShapeType="1"/>
              </p:cNvSpPr>
              <p:nvPr/>
            </p:nvSpPr>
            <p:spPr bwMode="auto">
              <a:xfrm>
                <a:off x="1344" y="3216"/>
                <a:ext cx="144" cy="9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4" name="Oval 28">
                <a:extLst>
                  <a:ext uri="{FF2B5EF4-FFF2-40B4-BE49-F238E27FC236}">
                    <a16:creationId xmlns:a16="http://schemas.microsoft.com/office/drawing/2014/main" id="{6CD562CF-6A58-4F3F-AD7F-D2B6D6CB9BAB}"/>
                  </a:ext>
                </a:extLst>
              </p:cNvPr>
              <p:cNvSpPr>
                <a:spLocks noChangeArrowheads="1"/>
              </p:cNvSpPr>
              <p:nvPr/>
            </p:nvSpPr>
            <p:spPr bwMode="auto">
              <a:xfrm>
                <a:off x="2064" y="36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53295" name="Oval 29">
                <a:extLst>
                  <a:ext uri="{FF2B5EF4-FFF2-40B4-BE49-F238E27FC236}">
                    <a16:creationId xmlns:a16="http://schemas.microsoft.com/office/drawing/2014/main" id="{5952B203-18D0-4514-B140-54ABAE917A9F}"/>
                  </a:ext>
                </a:extLst>
              </p:cNvPr>
              <p:cNvSpPr>
                <a:spLocks noChangeArrowheads="1"/>
              </p:cNvSpPr>
              <p:nvPr/>
            </p:nvSpPr>
            <p:spPr bwMode="auto">
              <a:xfrm>
                <a:off x="1680" y="33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Q</a:t>
                </a:r>
              </a:p>
            </p:txBody>
          </p:sp>
          <p:sp>
            <p:nvSpPr>
              <p:cNvPr id="53296" name="AutoShape 30">
                <a:extLst>
                  <a:ext uri="{FF2B5EF4-FFF2-40B4-BE49-F238E27FC236}">
                    <a16:creationId xmlns:a16="http://schemas.microsoft.com/office/drawing/2014/main" id="{1977505C-E081-4038-911E-22854EF50F49}"/>
                  </a:ext>
                </a:extLst>
              </p:cNvPr>
              <p:cNvSpPr>
                <a:spLocks noChangeArrowheads="1"/>
              </p:cNvSpPr>
              <p:nvPr/>
            </p:nvSpPr>
            <p:spPr bwMode="auto">
              <a:xfrm>
                <a:off x="1296" y="3648"/>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Q</a:t>
                </a:r>
                <a:r>
                  <a:rPr lang="en-US" altLang="zh-CN" sz="1800" b="1" baseline="-25000"/>
                  <a:t>L</a:t>
                </a:r>
              </a:p>
            </p:txBody>
          </p:sp>
          <p:sp>
            <p:nvSpPr>
              <p:cNvPr id="53297" name="AutoShape 31">
                <a:extLst>
                  <a:ext uri="{FF2B5EF4-FFF2-40B4-BE49-F238E27FC236}">
                    <a16:creationId xmlns:a16="http://schemas.microsoft.com/office/drawing/2014/main" id="{6B085A24-609C-419A-BF39-9237F2827C55}"/>
                  </a:ext>
                </a:extLst>
              </p:cNvPr>
              <p:cNvSpPr>
                <a:spLocks noChangeArrowheads="1"/>
              </p:cNvSpPr>
              <p:nvPr/>
            </p:nvSpPr>
            <p:spPr bwMode="auto">
              <a:xfrm>
                <a:off x="1728" y="3984"/>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S</a:t>
                </a:r>
                <a:r>
                  <a:rPr lang="en-US" altLang="zh-CN" sz="1800" b="1" baseline="-25000"/>
                  <a:t>L</a:t>
                </a:r>
              </a:p>
            </p:txBody>
          </p:sp>
          <p:sp>
            <p:nvSpPr>
              <p:cNvPr id="53298" name="Line 32">
                <a:extLst>
                  <a:ext uri="{FF2B5EF4-FFF2-40B4-BE49-F238E27FC236}">
                    <a16:creationId xmlns:a16="http://schemas.microsoft.com/office/drawing/2014/main" id="{31442461-A66D-476F-8B48-A9A6B058B100}"/>
                  </a:ext>
                </a:extLst>
              </p:cNvPr>
              <p:cNvSpPr>
                <a:spLocks noChangeShapeType="1"/>
              </p:cNvSpPr>
              <p:nvPr/>
            </p:nvSpPr>
            <p:spPr bwMode="auto">
              <a:xfrm>
                <a:off x="1584" y="3360"/>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99" name="Line 33">
                <a:extLst>
                  <a:ext uri="{FF2B5EF4-FFF2-40B4-BE49-F238E27FC236}">
                    <a16:creationId xmlns:a16="http://schemas.microsoft.com/office/drawing/2014/main" id="{2658E5DE-EDCE-4844-87A5-9E771C8F9E60}"/>
                  </a:ext>
                </a:extLst>
              </p:cNvPr>
              <p:cNvSpPr>
                <a:spLocks noChangeShapeType="1"/>
              </p:cNvSpPr>
              <p:nvPr/>
            </p:nvSpPr>
            <p:spPr bwMode="auto">
              <a:xfrm flipH="1">
                <a:off x="1488" y="3552"/>
                <a:ext cx="192"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0" name="Line 34">
                <a:extLst>
                  <a:ext uri="{FF2B5EF4-FFF2-40B4-BE49-F238E27FC236}">
                    <a16:creationId xmlns:a16="http://schemas.microsoft.com/office/drawing/2014/main" id="{D76AE249-D49D-4C3D-80FC-9D1904FDC928}"/>
                  </a:ext>
                </a:extLst>
              </p:cNvPr>
              <p:cNvSpPr>
                <a:spLocks noChangeShapeType="1"/>
              </p:cNvSpPr>
              <p:nvPr/>
            </p:nvSpPr>
            <p:spPr bwMode="auto">
              <a:xfrm flipH="1">
                <a:off x="1872" y="3840"/>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1" name="Line 35">
                <a:extLst>
                  <a:ext uri="{FF2B5EF4-FFF2-40B4-BE49-F238E27FC236}">
                    <a16:creationId xmlns:a16="http://schemas.microsoft.com/office/drawing/2014/main" id="{2F19EC4F-EFD3-4E3C-8D49-7472017B2E8D}"/>
                  </a:ext>
                </a:extLst>
              </p:cNvPr>
              <p:cNvSpPr>
                <a:spLocks noChangeShapeType="1"/>
              </p:cNvSpPr>
              <p:nvPr/>
            </p:nvSpPr>
            <p:spPr bwMode="auto">
              <a:xfrm>
                <a:off x="1920" y="355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2" name="Freeform 36">
                <a:extLst>
                  <a:ext uri="{FF2B5EF4-FFF2-40B4-BE49-F238E27FC236}">
                    <a16:creationId xmlns:a16="http://schemas.microsoft.com/office/drawing/2014/main" id="{4DE62B03-65DF-4736-8DC9-AF79B0AEBBF7}"/>
                  </a:ext>
                </a:extLst>
              </p:cNvPr>
              <p:cNvSpPr>
                <a:spLocks/>
              </p:cNvSpPr>
              <p:nvPr/>
            </p:nvSpPr>
            <p:spPr bwMode="auto">
              <a:xfrm>
                <a:off x="1912" y="3223"/>
                <a:ext cx="269" cy="202"/>
              </a:xfrm>
              <a:custGeom>
                <a:avLst/>
                <a:gdLst>
                  <a:gd name="T0" fmla="*/ 0 w 269"/>
                  <a:gd name="T1" fmla="*/ 196 h 202"/>
                  <a:gd name="T2" fmla="*/ 110 w 269"/>
                  <a:gd name="T3" fmla="*/ 184 h 202"/>
                  <a:gd name="T4" fmla="*/ 159 w 269"/>
                  <a:gd name="T5" fmla="*/ 110 h 202"/>
                  <a:gd name="T6" fmla="*/ 171 w 269"/>
                  <a:gd name="T7" fmla="*/ 74 h 202"/>
                  <a:gd name="T8" fmla="*/ 245 w 269"/>
                  <a:gd name="T9" fmla="*/ 25 h 202"/>
                  <a:gd name="T10" fmla="*/ 269 w 269"/>
                  <a:gd name="T11" fmla="*/ 0 h 2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3" name="Text Box 37">
                <a:extLst>
                  <a:ext uri="{FF2B5EF4-FFF2-40B4-BE49-F238E27FC236}">
                    <a16:creationId xmlns:a16="http://schemas.microsoft.com/office/drawing/2014/main" id="{87309604-9655-4E8B-8D02-5A7771D55FFF}"/>
                  </a:ext>
                </a:extLst>
              </p:cNvPr>
              <p:cNvSpPr txBox="1">
                <a:spLocks noChangeArrowheads="1"/>
              </p:cNvSpPr>
              <p:nvPr/>
            </p:nvSpPr>
            <p:spPr bwMode="auto">
              <a:xfrm>
                <a:off x="2160" y="3024"/>
                <a:ext cx="1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q</a:t>
                </a:r>
              </a:p>
            </p:txBody>
          </p:sp>
          <p:sp>
            <p:nvSpPr>
              <p:cNvPr id="53304" name="Freeform 38">
                <a:extLst>
                  <a:ext uri="{FF2B5EF4-FFF2-40B4-BE49-F238E27FC236}">
                    <a16:creationId xmlns:a16="http://schemas.microsoft.com/office/drawing/2014/main" id="{0D78F4B6-3D9B-4B5B-A8C4-DEEEAE37A484}"/>
                  </a:ext>
                </a:extLst>
              </p:cNvPr>
              <p:cNvSpPr>
                <a:spLocks/>
              </p:cNvSpPr>
              <p:nvPr/>
            </p:nvSpPr>
            <p:spPr bwMode="auto">
              <a:xfrm>
                <a:off x="2304" y="3504"/>
                <a:ext cx="269" cy="202"/>
              </a:xfrm>
              <a:custGeom>
                <a:avLst/>
                <a:gdLst>
                  <a:gd name="T0" fmla="*/ 0 w 269"/>
                  <a:gd name="T1" fmla="*/ 196 h 202"/>
                  <a:gd name="T2" fmla="*/ 110 w 269"/>
                  <a:gd name="T3" fmla="*/ 184 h 202"/>
                  <a:gd name="T4" fmla="*/ 159 w 269"/>
                  <a:gd name="T5" fmla="*/ 110 h 202"/>
                  <a:gd name="T6" fmla="*/ 171 w 269"/>
                  <a:gd name="T7" fmla="*/ 74 h 202"/>
                  <a:gd name="T8" fmla="*/ 245 w 269"/>
                  <a:gd name="T9" fmla="*/ 25 h 202"/>
                  <a:gd name="T10" fmla="*/ 269 w 269"/>
                  <a:gd name="T11" fmla="*/ 0 h 2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5" name="Text Box 39">
                <a:extLst>
                  <a:ext uri="{FF2B5EF4-FFF2-40B4-BE49-F238E27FC236}">
                    <a16:creationId xmlns:a16="http://schemas.microsoft.com/office/drawing/2014/main" id="{3993A3CD-380F-4ECB-AD48-9F243581ECCE}"/>
                  </a:ext>
                </a:extLst>
              </p:cNvPr>
              <p:cNvSpPr txBox="1">
                <a:spLocks noChangeArrowheads="1"/>
              </p:cNvSpPr>
              <p:nvPr/>
            </p:nvSpPr>
            <p:spPr bwMode="auto">
              <a:xfrm>
                <a:off x="2544" y="3360"/>
                <a:ext cx="1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s</a:t>
                </a:r>
              </a:p>
            </p:txBody>
          </p:sp>
          <p:sp>
            <p:nvSpPr>
              <p:cNvPr id="53306" name="Line 40">
                <a:extLst>
                  <a:ext uri="{FF2B5EF4-FFF2-40B4-BE49-F238E27FC236}">
                    <a16:creationId xmlns:a16="http://schemas.microsoft.com/office/drawing/2014/main" id="{665641D3-BAB9-4F36-9C12-EEA56F5C8A97}"/>
                  </a:ext>
                </a:extLst>
              </p:cNvPr>
              <p:cNvSpPr>
                <a:spLocks noChangeShapeType="1"/>
              </p:cNvSpPr>
              <p:nvPr/>
            </p:nvSpPr>
            <p:spPr bwMode="auto">
              <a:xfrm>
                <a:off x="1968" y="2544"/>
                <a:ext cx="144" cy="144"/>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07" name="AutoShape 62">
                <a:extLst>
                  <a:ext uri="{FF2B5EF4-FFF2-40B4-BE49-F238E27FC236}">
                    <a16:creationId xmlns:a16="http://schemas.microsoft.com/office/drawing/2014/main" id="{1197D826-B862-4628-B64F-CA158403B265}"/>
                  </a:ext>
                </a:extLst>
              </p:cNvPr>
              <p:cNvSpPr>
                <a:spLocks noChangeArrowheads="1"/>
              </p:cNvSpPr>
              <p:nvPr/>
            </p:nvSpPr>
            <p:spPr bwMode="auto">
              <a:xfrm>
                <a:off x="576" y="3312"/>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C</a:t>
                </a:r>
                <a:r>
                  <a:rPr lang="en-US" altLang="zh-CN" sz="1800" b="1" baseline="-25000"/>
                  <a:t>L</a:t>
                </a:r>
              </a:p>
            </p:txBody>
          </p:sp>
        </p:grpSp>
        <p:sp>
          <p:nvSpPr>
            <p:cNvPr id="53276" name="Text Box 64">
              <a:extLst>
                <a:ext uri="{FF2B5EF4-FFF2-40B4-BE49-F238E27FC236}">
                  <a16:creationId xmlns:a16="http://schemas.microsoft.com/office/drawing/2014/main" id="{9EC8F022-6B8F-4754-BD74-778701E1BF13}"/>
                </a:ext>
              </a:extLst>
            </p:cNvPr>
            <p:cNvSpPr txBox="1">
              <a:spLocks noChangeArrowheads="1"/>
            </p:cNvSpPr>
            <p:nvPr/>
          </p:nvSpPr>
          <p:spPr bwMode="auto">
            <a:xfrm>
              <a:off x="912" y="3936"/>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 S</a:t>
              </a:r>
              <a:r>
                <a:rPr lang="zh-CN" altLang="en-US" sz="2000" b="1"/>
                <a:t>为</a:t>
              </a:r>
              <a:r>
                <a:rPr lang="en-US" altLang="zh-CN" sz="2000" b="1"/>
                <a:t>P</a:t>
              </a:r>
              <a:r>
                <a:rPr lang="zh-CN" altLang="en-US" sz="2000" b="1"/>
                <a:t>的直接前驱</a:t>
              </a:r>
            </a:p>
          </p:txBody>
        </p:sp>
      </p:grpSp>
      <p:grpSp>
        <p:nvGrpSpPr>
          <p:cNvPr id="53252" name="Group 66">
            <a:extLst>
              <a:ext uri="{FF2B5EF4-FFF2-40B4-BE49-F238E27FC236}">
                <a16:creationId xmlns:a16="http://schemas.microsoft.com/office/drawing/2014/main" id="{AF4A1D5F-3311-451F-8D3C-7CB090A52931}"/>
              </a:ext>
            </a:extLst>
          </p:cNvPr>
          <p:cNvGrpSpPr>
            <a:grpSpLocks/>
          </p:cNvGrpSpPr>
          <p:nvPr/>
        </p:nvGrpSpPr>
        <p:grpSpPr bwMode="auto">
          <a:xfrm>
            <a:off x="6629400" y="3048001"/>
            <a:ext cx="3733800" cy="3368675"/>
            <a:chOff x="3216" y="1920"/>
            <a:chExt cx="2352" cy="2122"/>
          </a:xfrm>
        </p:grpSpPr>
        <p:grpSp>
          <p:nvGrpSpPr>
            <p:cNvPr id="53253" name="Group 60">
              <a:extLst>
                <a:ext uri="{FF2B5EF4-FFF2-40B4-BE49-F238E27FC236}">
                  <a16:creationId xmlns:a16="http://schemas.microsoft.com/office/drawing/2014/main" id="{E2F5B7E7-B5D7-46CA-BB8C-DEC7497DBE3A}"/>
                </a:ext>
              </a:extLst>
            </p:cNvPr>
            <p:cNvGrpSpPr>
              <a:grpSpLocks/>
            </p:cNvGrpSpPr>
            <p:nvPr/>
          </p:nvGrpSpPr>
          <p:grpSpPr bwMode="auto">
            <a:xfrm>
              <a:off x="3408" y="1920"/>
              <a:ext cx="1344" cy="1584"/>
              <a:chOff x="3216" y="1920"/>
              <a:chExt cx="1632" cy="1968"/>
            </a:xfrm>
          </p:grpSpPr>
          <p:sp>
            <p:nvSpPr>
              <p:cNvPr id="53255" name="AutoShape 9">
                <a:extLst>
                  <a:ext uri="{FF2B5EF4-FFF2-40B4-BE49-F238E27FC236}">
                    <a16:creationId xmlns:a16="http://schemas.microsoft.com/office/drawing/2014/main" id="{1C4CD15E-736F-40BC-AA81-783E4399948E}"/>
                  </a:ext>
                </a:extLst>
              </p:cNvPr>
              <p:cNvSpPr>
                <a:spLocks noChangeArrowheads="1"/>
              </p:cNvSpPr>
              <p:nvPr/>
            </p:nvSpPr>
            <p:spPr bwMode="auto">
              <a:xfrm>
                <a:off x="3408" y="2976"/>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C</a:t>
                </a:r>
                <a:r>
                  <a:rPr lang="en-US" altLang="zh-CN" sz="1800" b="1" baseline="-25000"/>
                  <a:t>L</a:t>
                </a:r>
              </a:p>
            </p:txBody>
          </p:sp>
          <p:sp>
            <p:nvSpPr>
              <p:cNvPr id="53256" name="Oval 41">
                <a:extLst>
                  <a:ext uri="{FF2B5EF4-FFF2-40B4-BE49-F238E27FC236}">
                    <a16:creationId xmlns:a16="http://schemas.microsoft.com/office/drawing/2014/main" id="{21AEF481-261B-4E06-A1E9-431E52195895}"/>
                  </a:ext>
                </a:extLst>
              </p:cNvPr>
              <p:cNvSpPr>
                <a:spLocks noChangeArrowheads="1"/>
              </p:cNvSpPr>
              <p:nvPr/>
            </p:nvSpPr>
            <p:spPr bwMode="auto">
              <a:xfrm>
                <a:off x="4032" y="21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53257" name="Oval 42">
                <a:extLst>
                  <a:ext uri="{FF2B5EF4-FFF2-40B4-BE49-F238E27FC236}">
                    <a16:creationId xmlns:a16="http://schemas.microsoft.com/office/drawing/2014/main" id="{FA5D3F89-A051-41CF-A59B-CB54C0F4B564}"/>
                  </a:ext>
                </a:extLst>
              </p:cNvPr>
              <p:cNvSpPr>
                <a:spLocks noChangeArrowheads="1"/>
              </p:cNvSpPr>
              <p:nvPr/>
            </p:nvSpPr>
            <p:spPr bwMode="auto">
              <a:xfrm>
                <a:off x="3744"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53258" name="Oval 43">
                <a:extLst>
                  <a:ext uri="{FF2B5EF4-FFF2-40B4-BE49-F238E27FC236}">
                    <a16:creationId xmlns:a16="http://schemas.microsoft.com/office/drawing/2014/main" id="{B35B9ED9-26AD-4197-BE63-998AC90018AC}"/>
                  </a:ext>
                </a:extLst>
              </p:cNvPr>
              <p:cNvSpPr>
                <a:spLocks noChangeArrowheads="1"/>
              </p:cNvSpPr>
              <p:nvPr/>
            </p:nvSpPr>
            <p:spPr bwMode="auto">
              <a:xfrm>
                <a:off x="4176"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53259" name="AutoShape 44">
                <a:extLst>
                  <a:ext uri="{FF2B5EF4-FFF2-40B4-BE49-F238E27FC236}">
                    <a16:creationId xmlns:a16="http://schemas.microsoft.com/office/drawing/2014/main" id="{D63AFDCE-4F45-4571-B382-B2060503EE8C}"/>
                  </a:ext>
                </a:extLst>
              </p:cNvPr>
              <p:cNvSpPr>
                <a:spLocks noChangeArrowheads="1"/>
              </p:cNvSpPr>
              <p:nvPr/>
            </p:nvSpPr>
            <p:spPr bwMode="auto">
              <a:xfrm>
                <a:off x="3840" y="3696"/>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S</a:t>
                </a:r>
                <a:r>
                  <a:rPr lang="en-US" altLang="zh-CN" sz="1800" b="1" baseline="-25000"/>
                  <a:t>L</a:t>
                </a:r>
              </a:p>
            </p:txBody>
          </p:sp>
          <p:sp>
            <p:nvSpPr>
              <p:cNvPr id="53260" name="AutoShape 45">
                <a:extLst>
                  <a:ext uri="{FF2B5EF4-FFF2-40B4-BE49-F238E27FC236}">
                    <a16:creationId xmlns:a16="http://schemas.microsoft.com/office/drawing/2014/main" id="{F1EDAC66-28D0-445B-A97C-7DCBCEBA9A44}"/>
                  </a:ext>
                </a:extLst>
              </p:cNvPr>
              <p:cNvSpPr>
                <a:spLocks noChangeArrowheads="1"/>
              </p:cNvSpPr>
              <p:nvPr/>
            </p:nvSpPr>
            <p:spPr bwMode="auto">
              <a:xfrm>
                <a:off x="4560" y="3696"/>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P</a:t>
                </a:r>
                <a:r>
                  <a:rPr lang="en-US" altLang="zh-CN" sz="1800" b="1" baseline="-25000"/>
                  <a:t>R</a:t>
                </a:r>
              </a:p>
            </p:txBody>
          </p:sp>
          <p:sp>
            <p:nvSpPr>
              <p:cNvPr id="53261" name="Line 46">
                <a:extLst>
                  <a:ext uri="{FF2B5EF4-FFF2-40B4-BE49-F238E27FC236}">
                    <a16:creationId xmlns:a16="http://schemas.microsoft.com/office/drawing/2014/main" id="{F4E6BA40-6EC0-4148-8FAC-1A76D50C68E9}"/>
                  </a:ext>
                </a:extLst>
              </p:cNvPr>
              <p:cNvSpPr>
                <a:spLocks noChangeShapeType="1"/>
              </p:cNvSpPr>
              <p:nvPr/>
            </p:nvSpPr>
            <p:spPr bwMode="auto">
              <a:xfrm flipH="1">
                <a:off x="3888" y="230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2" name="Line 47">
                <a:extLst>
                  <a:ext uri="{FF2B5EF4-FFF2-40B4-BE49-F238E27FC236}">
                    <a16:creationId xmlns:a16="http://schemas.microsoft.com/office/drawing/2014/main" id="{6261CE77-D155-4E35-9BC4-949C11C1B160}"/>
                  </a:ext>
                </a:extLst>
              </p:cNvPr>
              <p:cNvSpPr>
                <a:spLocks noChangeShapeType="1"/>
              </p:cNvSpPr>
              <p:nvPr/>
            </p:nvSpPr>
            <p:spPr bwMode="auto">
              <a:xfrm flipH="1">
                <a:off x="3600" y="273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3" name="Line 48">
                <a:extLst>
                  <a:ext uri="{FF2B5EF4-FFF2-40B4-BE49-F238E27FC236}">
                    <a16:creationId xmlns:a16="http://schemas.microsoft.com/office/drawing/2014/main" id="{06007C71-31EB-4958-B765-F1CBBB80A120}"/>
                  </a:ext>
                </a:extLst>
              </p:cNvPr>
              <p:cNvSpPr>
                <a:spLocks noChangeShapeType="1"/>
              </p:cNvSpPr>
              <p:nvPr/>
            </p:nvSpPr>
            <p:spPr bwMode="auto">
              <a:xfrm>
                <a:off x="3936" y="273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4" name="Line 49">
                <a:extLst>
                  <a:ext uri="{FF2B5EF4-FFF2-40B4-BE49-F238E27FC236}">
                    <a16:creationId xmlns:a16="http://schemas.microsoft.com/office/drawing/2014/main" id="{3C9873CE-7441-453A-9374-3A1D783AB91A}"/>
                  </a:ext>
                </a:extLst>
              </p:cNvPr>
              <p:cNvSpPr>
                <a:spLocks noChangeShapeType="1"/>
              </p:cNvSpPr>
              <p:nvPr/>
            </p:nvSpPr>
            <p:spPr bwMode="auto">
              <a:xfrm>
                <a:off x="4080" y="2928"/>
                <a:ext cx="96" cy="192"/>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5" name="Line 50">
                <a:extLst>
                  <a:ext uri="{FF2B5EF4-FFF2-40B4-BE49-F238E27FC236}">
                    <a16:creationId xmlns:a16="http://schemas.microsoft.com/office/drawing/2014/main" id="{BEA1F5DA-E2E4-4867-BA74-AFA643D4DA30}"/>
                  </a:ext>
                </a:extLst>
              </p:cNvPr>
              <p:cNvSpPr>
                <a:spLocks noChangeShapeType="1"/>
              </p:cNvSpPr>
              <p:nvPr/>
            </p:nvSpPr>
            <p:spPr bwMode="auto">
              <a:xfrm>
                <a:off x="4176" y="312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6" name="Line 51">
                <a:extLst>
                  <a:ext uri="{FF2B5EF4-FFF2-40B4-BE49-F238E27FC236}">
                    <a16:creationId xmlns:a16="http://schemas.microsoft.com/office/drawing/2014/main" id="{82F9CA9F-F8F9-4A8A-ABA4-9F5D6DBE7F21}"/>
                  </a:ext>
                </a:extLst>
              </p:cNvPr>
              <p:cNvSpPr>
                <a:spLocks noChangeShapeType="1"/>
              </p:cNvSpPr>
              <p:nvPr/>
            </p:nvSpPr>
            <p:spPr bwMode="auto">
              <a:xfrm flipH="1">
                <a:off x="3984" y="3456"/>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7" name="Line 52">
                <a:extLst>
                  <a:ext uri="{FF2B5EF4-FFF2-40B4-BE49-F238E27FC236}">
                    <a16:creationId xmlns:a16="http://schemas.microsoft.com/office/drawing/2014/main" id="{DEBE48D2-DDFF-4FDE-A76D-0C52850EDE3A}"/>
                  </a:ext>
                </a:extLst>
              </p:cNvPr>
              <p:cNvSpPr>
                <a:spLocks noChangeShapeType="1"/>
              </p:cNvSpPr>
              <p:nvPr/>
            </p:nvSpPr>
            <p:spPr bwMode="auto">
              <a:xfrm>
                <a:off x="4416" y="3456"/>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8" name="Freeform 53">
                <a:extLst>
                  <a:ext uri="{FF2B5EF4-FFF2-40B4-BE49-F238E27FC236}">
                    <a16:creationId xmlns:a16="http://schemas.microsoft.com/office/drawing/2014/main" id="{DCB73BEE-43F8-4AAD-9A7E-0373AC7217BE}"/>
                  </a:ext>
                </a:extLst>
              </p:cNvPr>
              <p:cNvSpPr>
                <a:spLocks/>
              </p:cNvSpPr>
              <p:nvPr/>
            </p:nvSpPr>
            <p:spPr bwMode="auto">
              <a:xfrm>
                <a:off x="4400" y="3162"/>
                <a:ext cx="257" cy="196"/>
              </a:xfrm>
              <a:custGeom>
                <a:avLst/>
                <a:gdLst>
                  <a:gd name="T0" fmla="*/ 0 w 257"/>
                  <a:gd name="T1" fmla="*/ 159 h 196"/>
                  <a:gd name="T2" fmla="*/ 134 w 257"/>
                  <a:gd name="T3" fmla="*/ 122 h 196"/>
                  <a:gd name="T4" fmla="*/ 147 w 257"/>
                  <a:gd name="T5" fmla="*/ 37 h 196"/>
                  <a:gd name="T6" fmla="*/ 257 w 257"/>
                  <a:gd name="T7" fmla="*/ 0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7" h="196">
                    <a:moveTo>
                      <a:pt x="0" y="159"/>
                    </a:moveTo>
                    <a:cubicBezTo>
                      <a:pt x="62" y="180"/>
                      <a:pt x="110" y="196"/>
                      <a:pt x="134" y="122"/>
                    </a:cubicBezTo>
                    <a:cubicBezTo>
                      <a:pt x="138" y="94"/>
                      <a:pt x="135" y="63"/>
                      <a:pt x="147" y="37"/>
                    </a:cubicBezTo>
                    <a:cubicBezTo>
                      <a:pt x="163" y="2"/>
                      <a:pt x="227" y="0"/>
                      <a:pt x="257"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9" name="Line 54">
                <a:extLst>
                  <a:ext uri="{FF2B5EF4-FFF2-40B4-BE49-F238E27FC236}">
                    <a16:creationId xmlns:a16="http://schemas.microsoft.com/office/drawing/2014/main" id="{437EEFBE-2EDD-4A5A-A9D4-12056475571D}"/>
                  </a:ext>
                </a:extLst>
              </p:cNvPr>
              <p:cNvSpPr>
                <a:spLocks noChangeShapeType="1"/>
              </p:cNvSpPr>
              <p:nvPr/>
            </p:nvSpPr>
            <p:spPr bwMode="auto">
              <a:xfrm>
                <a:off x="4272" y="2304"/>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0" name="Freeform 55">
                <a:extLst>
                  <a:ext uri="{FF2B5EF4-FFF2-40B4-BE49-F238E27FC236}">
                    <a16:creationId xmlns:a16="http://schemas.microsoft.com/office/drawing/2014/main" id="{71351E1C-887D-4557-B959-85097B921162}"/>
                  </a:ext>
                </a:extLst>
              </p:cNvPr>
              <p:cNvSpPr>
                <a:spLocks/>
              </p:cNvSpPr>
              <p:nvPr/>
            </p:nvSpPr>
            <p:spPr bwMode="auto">
              <a:xfrm>
                <a:off x="3640" y="2022"/>
                <a:ext cx="392" cy="184"/>
              </a:xfrm>
              <a:custGeom>
                <a:avLst/>
                <a:gdLst>
                  <a:gd name="T0" fmla="*/ 0 w 392"/>
                  <a:gd name="T1" fmla="*/ 49 h 184"/>
                  <a:gd name="T2" fmla="*/ 110 w 392"/>
                  <a:gd name="T3" fmla="*/ 0 h 184"/>
                  <a:gd name="T4" fmla="*/ 196 w 392"/>
                  <a:gd name="T5" fmla="*/ 37 h 184"/>
                  <a:gd name="T6" fmla="*/ 392 w 392"/>
                  <a:gd name="T7" fmla="*/ 184 h 1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2" h="184">
                    <a:moveTo>
                      <a:pt x="0" y="49"/>
                    </a:moveTo>
                    <a:cubicBezTo>
                      <a:pt x="37" y="25"/>
                      <a:pt x="69" y="13"/>
                      <a:pt x="110" y="0"/>
                    </a:cubicBezTo>
                    <a:cubicBezTo>
                      <a:pt x="148" y="9"/>
                      <a:pt x="168" y="8"/>
                      <a:pt x="196" y="37"/>
                    </a:cubicBezTo>
                    <a:cubicBezTo>
                      <a:pt x="267" y="109"/>
                      <a:pt x="272" y="184"/>
                      <a:pt x="392" y="18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1" name="Freeform 56">
                <a:extLst>
                  <a:ext uri="{FF2B5EF4-FFF2-40B4-BE49-F238E27FC236}">
                    <a16:creationId xmlns:a16="http://schemas.microsoft.com/office/drawing/2014/main" id="{4F046D44-4137-4CF4-AAC8-38EAF12B5EC5}"/>
                  </a:ext>
                </a:extLst>
              </p:cNvPr>
              <p:cNvSpPr>
                <a:spLocks/>
              </p:cNvSpPr>
              <p:nvPr/>
            </p:nvSpPr>
            <p:spPr bwMode="auto">
              <a:xfrm>
                <a:off x="3408" y="2352"/>
                <a:ext cx="392" cy="184"/>
              </a:xfrm>
              <a:custGeom>
                <a:avLst/>
                <a:gdLst>
                  <a:gd name="T0" fmla="*/ 0 w 392"/>
                  <a:gd name="T1" fmla="*/ 49 h 184"/>
                  <a:gd name="T2" fmla="*/ 110 w 392"/>
                  <a:gd name="T3" fmla="*/ 0 h 184"/>
                  <a:gd name="T4" fmla="*/ 196 w 392"/>
                  <a:gd name="T5" fmla="*/ 37 h 184"/>
                  <a:gd name="T6" fmla="*/ 392 w 392"/>
                  <a:gd name="T7" fmla="*/ 184 h 1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2" h="184">
                    <a:moveTo>
                      <a:pt x="0" y="49"/>
                    </a:moveTo>
                    <a:cubicBezTo>
                      <a:pt x="37" y="25"/>
                      <a:pt x="69" y="13"/>
                      <a:pt x="110" y="0"/>
                    </a:cubicBezTo>
                    <a:cubicBezTo>
                      <a:pt x="148" y="9"/>
                      <a:pt x="168" y="8"/>
                      <a:pt x="196" y="37"/>
                    </a:cubicBezTo>
                    <a:cubicBezTo>
                      <a:pt x="267" y="109"/>
                      <a:pt x="272" y="184"/>
                      <a:pt x="392" y="18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2" name="Text Box 57">
                <a:extLst>
                  <a:ext uri="{FF2B5EF4-FFF2-40B4-BE49-F238E27FC236}">
                    <a16:creationId xmlns:a16="http://schemas.microsoft.com/office/drawing/2014/main" id="{359314BD-F3BF-41B7-85DA-65C1F5D1C576}"/>
                  </a:ext>
                </a:extLst>
              </p:cNvPr>
              <p:cNvSpPr txBox="1">
                <a:spLocks noChangeArrowheads="1"/>
              </p:cNvSpPr>
              <p:nvPr/>
            </p:nvSpPr>
            <p:spPr bwMode="auto">
              <a:xfrm>
                <a:off x="3408" y="1920"/>
                <a:ext cx="192"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f</a:t>
                </a:r>
              </a:p>
            </p:txBody>
          </p:sp>
          <p:sp>
            <p:nvSpPr>
              <p:cNvPr id="53273" name="Text Box 58">
                <a:extLst>
                  <a:ext uri="{FF2B5EF4-FFF2-40B4-BE49-F238E27FC236}">
                    <a16:creationId xmlns:a16="http://schemas.microsoft.com/office/drawing/2014/main" id="{7FF1326F-F607-4E76-8FA3-7FC28966BE40}"/>
                  </a:ext>
                </a:extLst>
              </p:cNvPr>
              <p:cNvSpPr txBox="1">
                <a:spLocks noChangeArrowheads="1"/>
              </p:cNvSpPr>
              <p:nvPr/>
            </p:nvSpPr>
            <p:spPr bwMode="auto">
              <a:xfrm>
                <a:off x="3216" y="2304"/>
                <a:ext cx="192"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c</a:t>
                </a:r>
              </a:p>
            </p:txBody>
          </p:sp>
          <p:sp>
            <p:nvSpPr>
              <p:cNvPr id="53274" name="Line 59">
                <a:extLst>
                  <a:ext uri="{FF2B5EF4-FFF2-40B4-BE49-F238E27FC236}">
                    <a16:creationId xmlns:a16="http://schemas.microsoft.com/office/drawing/2014/main" id="{96BB804B-8A02-4B07-A13D-5F0D73D8F04C}"/>
                  </a:ext>
                </a:extLst>
              </p:cNvPr>
              <p:cNvSpPr>
                <a:spLocks noChangeShapeType="1"/>
              </p:cNvSpPr>
              <p:nvPr/>
            </p:nvSpPr>
            <p:spPr bwMode="auto">
              <a:xfrm>
                <a:off x="4512" y="2496"/>
                <a:ext cx="144" cy="144"/>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54" name="Text Box 65">
              <a:extLst>
                <a:ext uri="{FF2B5EF4-FFF2-40B4-BE49-F238E27FC236}">
                  <a16:creationId xmlns:a16="http://schemas.microsoft.com/office/drawing/2014/main" id="{A28A3B33-D38F-43BA-8480-58B75093D4D8}"/>
                </a:ext>
              </a:extLst>
            </p:cNvPr>
            <p:cNvSpPr txBox="1">
              <a:spLocks noChangeArrowheads="1"/>
            </p:cNvSpPr>
            <p:nvPr/>
          </p:nvSpPr>
          <p:spPr bwMode="auto">
            <a:xfrm>
              <a:off x="3216" y="3600"/>
              <a:ext cx="23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(c) </a:t>
              </a:r>
              <a:r>
                <a:rPr lang="zh-CN" altLang="en-US" sz="2000" b="1"/>
                <a:t>将</a:t>
              </a:r>
              <a:r>
                <a:rPr lang="en-US" altLang="zh-CN" sz="2000" b="1"/>
                <a:t>P</a:t>
              </a:r>
              <a:r>
                <a:rPr lang="zh-CN" altLang="en-US" sz="2000" b="1"/>
                <a:t>的左子树改为</a:t>
              </a:r>
              <a:r>
                <a:rPr lang="en-US" altLang="zh-CN" sz="2000" b="1"/>
                <a:t>F</a:t>
              </a:r>
              <a:r>
                <a:rPr lang="zh-CN" altLang="en-US" sz="2000" b="1"/>
                <a:t>的左子树，将</a:t>
              </a:r>
              <a:r>
                <a:rPr lang="en-US" altLang="zh-CN" sz="2000" b="1"/>
                <a:t>P</a:t>
              </a:r>
              <a:r>
                <a:rPr lang="zh-CN" altLang="en-US" sz="2000" b="1"/>
                <a:t>的右子树改为</a:t>
              </a:r>
              <a:r>
                <a:rPr lang="en-US" altLang="zh-CN" sz="2000" b="1"/>
                <a:t>S</a:t>
              </a:r>
              <a:r>
                <a:rPr lang="zh-CN" altLang="en-US" sz="2000" b="1"/>
                <a:t>的右子树。</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a:extLst>
              <a:ext uri="{FF2B5EF4-FFF2-40B4-BE49-F238E27FC236}">
                <a16:creationId xmlns:a16="http://schemas.microsoft.com/office/drawing/2014/main" id="{ADD0448F-1D5A-4F86-B825-8744FE2A3923}"/>
              </a:ext>
            </a:extLst>
          </p:cNvPr>
          <p:cNvSpPr txBox="1">
            <a:spLocks noChangeArrowheads="1"/>
          </p:cNvSpPr>
          <p:nvPr/>
        </p:nvSpPr>
        <p:spPr bwMode="auto">
          <a:xfrm>
            <a:off x="2057400" y="990601"/>
            <a:ext cx="8305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方法二：</a:t>
            </a:r>
            <a:r>
              <a:rPr lang="zh-CN" altLang="en-US" sz="2800" b="1">
                <a:latin typeface="宋体" panose="02010600030101010101" pitchFamily="2" charset="-122"/>
              </a:rPr>
              <a:t>首先找到</a:t>
            </a:r>
            <a:r>
              <a:rPr lang="en-US" altLang="zh-CN" sz="2800" b="1"/>
              <a:t>p</a:t>
            </a:r>
            <a:r>
              <a:rPr lang="zh-CN" altLang="en-US" sz="2800" b="1">
                <a:latin typeface="宋体" panose="02010600030101010101" pitchFamily="2" charset="-122"/>
              </a:rPr>
              <a:t>结点在中序序列中的直接前驱</a:t>
            </a:r>
            <a:r>
              <a:rPr lang="en-US" altLang="zh-CN" sz="2800" b="1"/>
              <a:t>s</a:t>
            </a:r>
            <a:r>
              <a:rPr lang="zh-CN" altLang="en-US" sz="2800" b="1">
                <a:latin typeface="宋体" panose="02010600030101010101" pitchFamily="2" charset="-122"/>
              </a:rPr>
              <a:t>结点，如图</a:t>
            </a:r>
            <a:r>
              <a:rPr lang="zh-CN" altLang="en-US" sz="2800" b="1"/>
              <a:t> </a:t>
            </a:r>
            <a:r>
              <a:rPr lang="en-US" altLang="zh-CN" sz="2800" b="1"/>
              <a:t>(b) </a:t>
            </a:r>
            <a:r>
              <a:rPr lang="zh-CN" altLang="en-US" sz="2800" b="1">
                <a:latin typeface="宋体" panose="02010600030101010101" pitchFamily="2" charset="-122"/>
              </a:rPr>
              <a:t>所示，然后用</a:t>
            </a:r>
            <a:r>
              <a:rPr lang="en-US" altLang="zh-CN" sz="2800" b="1"/>
              <a:t>s</a:t>
            </a:r>
            <a:r>
              <a:rPr lang="zh-CN" altLang="en-US" sz="2800" b="1">
                <a:latin typeface="宋体" panose="02010600030101010101" pitchFamily="2" charset="-122"/>
              </a:rPr>
              <a:t>结点的值，替代</a:t>
            </a:r>
            <a:r>
              <a:rPr lang="en-US" altLang="zh-CN" sz="2800" b="1"/>
              <a:t>p</a:t>
            </a:r>
            <a:r>
              <a:rPr lang="zh-CN" altLang="en-US" sz="2800" b="1">
                <a:latin typeface="宋体" panose="02010600030101010101" pitchFamily="2" charset="-122"/>
              </a:rPr>
              <a:t>结点的值，再将</a:t>
            </a:r>
            <a:r>
              <a:rPr lang="en-US" altLang="zh-CN" sz="2800" b="1"/>
              <a:t>s</a:t>
            </a:r>
            <a:r>
              <a:rPr lang="zh-CN" altLang="en-US" sz="2800" b="1">
                <a:latin typeface="宋体" panose="02010600030101010101" pitchFamily="2" charset="-122"/>
              </a:rPr>
              <a:t>结点删除，原</a:t>
            </a:r>
            <a:r>
              <a:rPr lang="en-US" altLang="zh-CN" sz="2800" b="1"/>
              <a:t>s</a:t>
            </a:r>
            <a:r>
              <a:rPr lang="zh-CN" altLang="en-US" sz="2800" b="1">
                <a:latin typeface="宋体" panose="02010600030101010101" pitchFamily="2" charset="-122"/>
              </a:rPr>
              <a:t>结点的左子树改为</a:t>
            </a:r>
            <a:r>
              <a:rPr lang="en-US" altLang="zh-CN" sz="2800" b="1"/>
              <a:t>s</a:t>
            </a:r>
            <a:r>
              <a:rPr lang="zh-CN" altLang="en-US" sz="2800" b="1">
                <a:latin typeface="宋体" panose="02010600030101010101" pitchFamily="2" charset="-122"/>
              </a:rPr>
              <a:t>的双亲结点</a:t>
            </a:r>
            <a:r>
              <a:rPr lang="en-US" altLang="zh-CN" sz="2800" b="1"/>
              <a:t>q</a:t>
            </a:r>
            <a:r>
              <a:rPr lang="zh-CN" altLang="en-US" sz="2800" b="1">
                <a:latin typeface="宋体" panose="02010600030101010101" pitchFamily="2" charset="-122"/>
              </a:rPr>
              <a:t>的右子树：</a:t>
            </a:r>
            <a:r>
              <a:rPr lang="en-US" altLang="zh-CN" sz="2800" b="1"/>
              <a:t>p</a:t>
            </a:r>
            <a:r>
              <a:rPr lang="en-US" altLang="zh-CN" sz="2800" b="1">
                <a:latin typeface="宋体" panose="02010600030101010101" pitchFamily="2" charset="-122"/>
              </a:rPr>
              <a:t>-&gt;data</a:t>
            </a:r>
            <a:r>
              <a:rPr lang="en-US" altLang="zh-CN" sz="2800" b="1"/>
              <a:t>=s</a:t>
            </a:r>
            <a:r>
              <a:rPr lang="en-US" altLang="zh-CN" sz="2800" b="1">
                <a:latin typeface="宋体" panose="02010600030101010101" pitchFamily="2" charset="-122"/>
              </a:rPr>
              <a:t>-&gt;data</a:t>
            </a:r>
            <a:r>
              <a:rPr lang="zh-CN" altLang="en-US" sz="2800" b="1">
                <a:latin typeface="宋体" panose="02010600030101010101" pitchFamily="2" charset="-122"/>
              </a:rPr>
              <a:t>；</a:t>
            </a:r>
            <a:r>
              <a:rPr lang="en-US" altLang="zh-CN" sz="2800" b="1"/>
              <a:t>q</a:t>
            </a:r>
            <a:r>
              <a:rPr lang="en-US" altLang="zh-CN" sz="2800" b="1">
                <a:latin typeface="宋体" panose="02010600030101010101" pitchFamily="2" charset="-122"/>
              </a:rPr>
              <a:t>-&gt;</a:t>
            </a:r>
            <a:r>
              <a:rPr lang="en-US" altLang="zh-CN" sz="2800" b="1"/>
              <a:t>rchild= s</a:t>
            </a:r>
            <a:r>
              <a:rPr lang="en-US" altLang="zh-CN" sz="2800" b="1">
                <a:latin typeface="宋体" panose="02010600030101010101" pitchFamily="2" charset="-122"/>
              </a:rPr>
              <a:t>-&gt;</a:t>
            </a:r>
            <a:r>
              <a:rPr lang="en-US" altLang="zh-CN" sz="2800" b="1"/>
              <a:t>lchild</a:t>
            </a:r>
            <a:r>
              <a:rPr lang="zh-CN" altLang="en-US" sz="2800" b="1">
                <a:latin typeface="宋体" panose="02010600030101010101" pitchFamily="2" charset="-122"/>
              </a:rPr>
              <a:t>；</a:t>
            </a:r>
            <a:r>
              <a:rPr lang="en-US" altLang="zh-CN" sz="2800" b="1"/>
              <a:t>free(s)</a:t>
            </a:r>
            <a:r>
              <a:rPr lang="zh-CN" altLang="en-US" sz="2800" b="1">
                <a:latin typeface="宋体" panose="02010600030101010101" pitchFamily="2" charset="-122"/>
              </a:rPr>
              <a:t>；结果如图</a:t>
            </a:r>
            <a:r>
              <a:rPr lang="zh-CN" altLang="en-US" sz="2800" b="1"/>
              <a:t> </a:t>
            </a:r>
            <a:r>
              <a:rPr lang="en-US" altLang="zh-CN" sz="2800" b="1"/>
              <a:t>(d) </a:t>
            </a:r>
            <a:r>
              <a:rPr lang="zh-CN" altLang="en-US" sz="2800" b="1">
                <a:latin typeface="宋体" panose="02010600030101010101" pitchFamily="2" charset="-122"/>
              </a:rPr>
              <a:t>所示。</a:t>
            </a:r>
            <a:r>
              <a:rPr lang="zh-CN" altLang="en-US" sz="2800" b="1"/>
              <a:t> </a:t>
            </a:r>
          </a:p>
        </p:txBody>
      </p:sp>
      <p:grpSp>
        <p:nvGrpSpPr>
          <p:cNvPr id="54275" name="Group 4">
            <a:extLst>
              <a:ext uri="{FF2B5EF4-FFF2-40B4-BE49-F238E27FC236}">
                <a16:creationId xmlns:a16="http://schemas.microsoft.com/office/drawing/2014/main" id="{976E350E-B755-43C4-8A03-A187D0229C15}"/>
              </a:ext>
            </a:extLst>
          </p:cNvPr>
          <p:cNvGrpSpPr>
            <a:grpSpLocks/>
          </p:cNvGrpSpPr>
          <p:nvPr/>
        </p:nvGrpSpPr>
        <p:grpSpPr bwMode="auto">
          <a:xfrm>
            <a:off x="2514600" y="3200401"/>
            <a:ext cx="3276600" cy="3402013"/>
            <a:chOff x="672" y="1872"/>
            <a:chExt cx="2064" cy="2337"/>
          </a:xfrm>
        </p:grpSpPr>
        <p:grpSp>
          <p:nvGrpSpPr>
            <p:cNvPr id="54306" name="Group 5">
              <a:extLst>
                <a:ext uri="{FF2B5EF4-FFF2-40B4-BE49-F238E27FC236}">
                  <a16:creationId xmlns:a16="http://schemas.microsoft.com/office/drawing/2014/main" id="{301EC068-4C57-452D-94AB-FB4896246385}"/>
                </a:ext>
              </a:extLst>
            </p:cNvPr>
            <p:cNvGrpSpPr>
              <a:grpSpLocks/>
            </p:cNvGrpSpPr>
            <p:nvPr/>
          </p:nvGrpSpPr>
          <p:grpSpPr bwMode="auto">
            <a:xfrm>
              <a:off x="672" y="1872"/>
              <a:ext cx="2064" cy="1968"/>
              <a:chOff x="336" y="1968"/>
              <a:chExt cx="2400" cy="2208"/>
            </a:xfrm>
          </p:grpSpPr>
          <p:sp>
            <p:nvSpPr>
              <p:cNvPr id="54308" name="Oval 6">
                <a:extLst>
                  <a:ext uri="{FF2B5EF4-FFF2-40B4-BE49-F238E27FC236}">
                    <a16:creationId xmlns:a16="http://schemas.microsoft.com/office/drawing/2014/main" id="{BC0EACDB-4DDC-4AAC-903C-3DCD419529F6}"/>
                  </a:ext>
                </a:extLst>
              </p:cNvPr>
              <p:cNvSpPr>
                <a:spLocks noChangeArrowheads="1"/>
              </p:cNvSpPr>
              <p:nvPr/>
            </p:nvSpPr>
            <p:spPr bwMode="auto">
              <a:xfrm>
                <a:off x="1536"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54309" name="Oval 7">
                <a:extLst>
                  <a:ext uri="{FF2B5EF4-FFF2-40B4-BE49-F238E27FC236}">
                    <a16:creationId xmlns:a16="http://schemas.microsoft.com/office/drawing/2014/main" id="{01F8C469-E743-4BD5-AC80-9FBEBAEB932B}"/>
                  </a:ext>
                </a:extLst>
              </p:cNvPr>
              <p:cNvSpPr>
                <a:spLocks noChangeArrowheads="1"/>
              </p:cNvSpPr>
              <p:nvPr/>
            </p:nvSpPr>
            <p:spPr bwMode="auto">
              <a:xfrm>
                <a:off x="1248"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P</a:t>
                </a:r>
              </a:p>
            </p:txBody>
          </p:sp>
          <p:sp>
            <p:nvSpPr>
              <p:cNvPr id="54310" name="Oval 8">
                <a:extLst>
                  <a:ext uri="{FF2B5EF4-FFF2-40B4-BE49-F238E27FC236}">
                    <a16:creationId xmlns:a16="http://schemas.microsoft.com/office/drawing/2014/main" id="{E38D9C8B-0A5A-45EE-A93C-0AAB7038DFE0}"/>
                  </a:ext>
                </a:extLst>
              </p:cNvPr>
              <p:cNvSpPr>
                <a:spLocks noChangeArrowheads="1"/>
              </p:cNvSpPr>
              <p:nvPr/>
            </p:nvSpPr>
            <p:spPr bwMode="auto">
              <a:xfrm>
                <a:off x="960"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54311" name="AutoShape 9">
                <a:extLst>
                  <a:ext uri="{FF2B5EF4-FFF2-40B4-BE49-F238E27FC236}">
                    <a16:creationId xmlns:a16="http://schemas.microsoft.com/office/drawing/2014/main" id="{D6640CB3-974C-4FC2-A681-DB1A7C21024F}"/>
                  </a:ext>
                </a:extLst>
              </p:cNvPr>
              <p:cNvSpPr>
                <a:spLocks noChangeArrowheads="1"/>
              </p:cNvSpPr>
              <p:nvPr/>
            </p:nvSpPr>
            <p:spPr bwMode="auto">
              <a:xfrm>
                <a:off x="1584" y="2880"/>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P</a:t>
                </a:r>
                <a:r>
                  <a:rPr lang="en-US" altLang="zh-CN" sz="1800" b="1" baseline="-25000"/>
                  <a:t>R</a:t>
                </a:r>
              </a:p>
            </p:txBody>
          </p:sp>
          <p:sp>
            <p:nvSpPr>
              <p:cNvPr id="54312" name="Freeform 10">
                <a:extLst>
                  <a:ext uri="{FF2B5EF4-FFF2-40B4-BE49-F238E27FC236}">
                    <a16:creationId xmlns:a16="http://schemas.microsoft.com/office/drawing/2014/main" id="{55AF035E-9B09-4D85-B7C3-372693E9D425}"/>
                  </a:ext>
                </a:extLst>
              </p:cNvPr>
              <p:cNvSpPr>
                <a:spLocks/>
              </p:cNvSpPr>
              <p:nvPr/>
            </p:nvSpPr>
            <p:spPr bwMode="auto">
              <a:xfrm>
                <a:off x="1152" y="2112"/>
                <a:ext cx="380" cy="131"/>
              </a:xfrm>
              <a:custGeom>
                <a:avLst/>
                <a:gdLst>
                  <a:gd name="T0" fmla="*/ 0 w 429"/>
                  <a:gd name="T1" fmla="*/ 11 h 164"/>
                  <a:gd name="T2" fmla="*/ 182 w 429"/>
                  <a:gd name="T3" fmla="*/ 18 h 164"/>
                  <a:gd name="T4" fmla="*/ 240 w 429"/>
                  <a:gd name="T5" fmla="*/ 81 h 164"/>
                  <a:gd name="T6" fmla="*/ 299 w 429"/>
                  <a:gd name="T7" fmla="*/ 97 h 164"/>
                  <a:gd name="T8" fmla="*/ 337 w 429"/>
                  <a:gd name="T9" fmla="*/ 105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3" name="Text Box 11">
                <a:extLst>
                  <a:ext uri="{FF2B5EF4-FFF2-40B4-BE49-F238E27FC236}">
                    <a16:creationId xmlns:a16="http://schemas.microsoft.com/office/drawing/2014/main" id="{402E4D63-7CED-48A0-A399-37C34E5D78D5}"/>
                  </a:ext>
                </a:extLst>
              </p:cNvPr>
              <p:cNvSpPr txBox="1">
                <a:spLocks noChangeArrowheads="1"/>
              </p:cNvSpPr>
              <p:nvPr/>
            </p:nvSpPr>
            <p:spPr bwMode="auto">
              <a:xfrm>
                <a:off x="960" y="1968"/>
                <a:ext cx="19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f</a:t>
                </a:r>
              </a:p>
            </p:txBody>
          </p:sp>
          <p:sp>
            <p:nvSpPr>
              <p:cNvPr id="54314" name="Freeform 12">
                <a:extLst>
                  <a:ext uri="{FF2B5EF4-FFF2-40B4-BE49-F238E27FC236}">
                    <a16:creationId xmlns:a16="http://schemas.microsoft.com/office/drawing/2014/main" id="{C1C9AD99-44CD-4484-BF11-7B6F53764453}"/>
                  </a:ext>
                </a:extLst>
              </p:cNvPr>
              <p:cNvSpPr>
                <a:spLocks/>
              </p:cNvSpPr>
              <p:nvPr/>
            </p:nvSpPr>
            <p:spPr bwMode="auto">
              <a:xfrm>
                <a:off x="864" y="2496"/>
                <a:ext cx="380" cy="131"/>
              </a:xfrm>
              <a:custGeom>
                <a:avLst/>
                <a:gdLst>
                  <a:gd name="T0" fmla="*/ 0 w 429"/>
                  <a:gd name="T1" fmla="*/ 11 h 164"/>
                  <a:gd name="T2" fmla="*/ 182 w 429"/>
                  <a:gd name="T3" fmla="*/ 18 h 164"/>
                  <a:gd name="T4" fmla="*/ 240 w 429"/>
                  <a:gd name="T5" fmla="*/ 81 h 164"/>
                  <a:gd name="T6" fmla="*/ 299 w 429"/>
                  <a:gd name="T7" fmla="*/ 97 h 164"/>
                  <a:gd name="T8" fmla="*/ 337 w 429"/>
                  <a:gd name="T9" fmla="*/ 105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5" name="Text Box 13">
                <a:extLst>
                  <a:ext uri="{FF2B5EF4-FFF2-40B4-BE49-F238E27FC236}">
                    <a16:creationId xmlns:a16="http://schemas.microsoft.com/office/drawing/2014/main" id="{1DBF23E5-18EB-4CE2-A4F6-E5C8C6CE16E5}"/>
                  </a:ext>
                </a:extLst>
              </p:cNvPr>
              <p:cNvSpPr txBox="1">
                <a:spLocks noChangeArrowheads="1"/>
              </p:cNvSpPr>
              <p:nvPr/>
            </p:nvSpPr>
            <p:spPr bwMode="auto">
              <a:xfrm>
                <a:off x="672" y="2303"/>
                <a:ext cx="19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p</a:t>
                </a:r>
              </a:p>
            </p:txBody>
          </p:sp>
          <p:sp>
            <p:nvSpPr>
              <p:cNvPr id="54316" name="Freeform 14">
                <a:extLst>
                  <a:ext uri="{FF2B5EF4-FFF2-40B4-BE49-F238E27FC236}">
                    <a16:creationId xmlns:a16="http://schemas.microsoft.com/office/drawing/2014/main" id="{1A53B155-01B3-4BB6-BE1D-42B9C20E53F1}"/>
                  </a:ext>
                </a:extLst>
              </p:cNvPr>
              <p:cNvSpPr>
                <a:spLocks/>
              </p:cNvSpPr>
              <p:nvPr/>
            </p:nvSpPr>
            <p:spPr bwMode="auto">
              <a:xfrm>
                <a:off x="528" y="2832"/>
                <a:ext cx="428" cy="83"/>
              </a:xfrm>
              <a:custGeom>
                <a:avLst/>
                <a:gdLst>
                  <a:gd name="T0" fmla="*/ 0 w 429"/>
                  <a:gd name="T1" fmla="*/ 5 h 164"/>
                  <a:gd name="T2" fmla="*/ 231 w 429"/>
                  <a:gd name="T3" fmla="*/ 8 h 164"/>
                  <a:gd name="T4" fmla="*/ 304 w 429"/>
                  <a:gd name="T5" fmla="*/ 32 h 164"/>
                  <a:gd name="T6" fmla="*/ 378 w 429"/>
                  <a:gd name="T7" fmla="*/ 38 h 164"/>
                  <a:gd name="T8" fmla="*/ 427 w 429"/>
                  <a:gd name="T9" fmla="*/ 42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7" name="Text Box 15">
                <a:extLst>
                  <a:ext uri="{FF2B5EF4-FFF2-40B4-BE49-F238E27FC236}">
                    <a16:creationId xmlns:a16="http://schemas.microsoft.com/office/drawing/2014/main" id="{BB1BBA1A-33D6-4E07-BF16-E0E2BF883D2A}"/>
                  </a:ext>
                </a:extLst>
              </p:cNvPr>
              <p:cNvSpPr txBox="1">
                <a:spLocks noChangeArrowheads="1"/>
              </p:cNvSpPr>
              <p:nvPr/>
            </p:nvSpPr>
            <p:spPr bwMode="auto">
              <a:xfrm>
                <a:off x="336" y="2640"/>
                <a:ext cx="28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c</a:t>
                </a:r>
              </a:p>
            </p:txBody>
          </p:sp>
          <p:sp>
            <p:nvSpPr>
              <p:cNvPr id="54318" name="Line 16">
                <a:extLst>
                  <a:ext uri="{FF2B5EF4-FFF2-40B4-BE49-F238E27FC236}">
                    <a16:creationId xmlns:a16="http://schemas.microsoft.com/office/drawing/2014/main" id="{E7F042C8-2205-46C0-A328-20D0E8E6AFED}"/>
                  </a:ext>
                </a:extLst>
              </p:cNvPr>
              <p:cNvSpPr>
                <a:spLocks noChangeShapeType="1"/>
              </p:cNvSpPr>
              <p:nvPr/>
            </p:nvSpPr>
            <p:spPr bwMode="auto">
              <a:xfrm flipH="1">
                <a:off x="1440" y="235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9" name="Line 17">
                <a:extLst>
                  <a:ext uri="{FF2B5EF4-FFF2-40B4-BE49-F238E27FC236}">
                    <a16:creationId xmlns:a16="http://schemas.microsoft.com/office/drawing/2014/main" id="{37E99C12-1636-4911-9D19-F264CD374681}"/>
                  </a:ext>
                </a:extLst>
              </p:cNvPr>
              <p:cNvSpPr>
                <a:spLocks noChangeShapeType="1"/>
              </p:cNvSpPr>
              <p:nvPr/>
            </p:nvSpPr>
            <p:spPr bwMode="auto">
              <a:xfrm flipH="1">
                <a:off x="1152" y="273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0" name="Line 18">
                <a:extLst>
                  <a:ext uri="{FF2B5EF4-FFF2-40B4-BE49-F238E27FC236}">
                    <a16:creationId xmlns:a16="http://schemas.microsoft.com/office/drawing/2014/main" id="{C8D8EF43-3A21-4BAD-AC2B-52AEAA8A48F9}"/>
                  </a:ext>
                </a:extLst>
              </p:cNvPr>
              <p:cNvSpPr>
                <a:spLocks noChangeShapeType="1"/>
              </p:cNvSpPr>
              <p:nvPr/>
            </p:nvSpPr>
            <p:spPr bwMode="auto">
              <a:xfrm flipH="1">
                <a:off x="768" y="3072"/>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1" name="Line 19">
                <a:extLst>
                  <a:ext uri="{FF2B5EF4-FFF2-40B4-BE49-F238E27FC236}">
                    <a16:creationId xmlns:a16="http://schemas.microsoft.com/office/drawing/2014/main" id="{0B829711-4778-44A1-BD6F-28FE16C4D2AD}"/>
                  </a:ext>
                </a:extLst>
              </p:cNvPr>
              <p:cNvSpPr>
                <a:spLocks noChangeShapeType="1"/>
              </p:cNvSpPr>
              <p:nvPr/>
            </p:nvSpPr>
            <p:spPr bwMode="auto">
              <a:xfrm>
                <a:off x="1776" y="235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2" name="Line 20">
                <a:extLst>
                  <a:ext uri="{FF2B5EF4-FFF2-40B4-BE49-F238E27FC236}">
                    <a16:creationId xmlns:a16="http://schemas.microsoft.com/office/drawing/2014/main" id="{2CC14899-863E-44CF-9CEC-1E28003FF862}"/>
                  </a:ext>
                </a:extLst>
              </p:cNvPr>
              <p:cNvSpPr>
                <a:spLocks noChangeShapeType="1"/>
              </p:cNvSpPr>
              <p:nvPr/>
            </p:nvSpPr>
            <p:spPr bwMode="auto">
              <a:xfrm>
                <a:off x="1488" y="268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3" name="Line 21">
                <a:extLst>
                  <a:ext uri="{FF2B5EF4-FFF2-40B4-BE49-F238E27FC236}">
                    <a16:creationId xmlns:a16="http://schemas.microsoft.com/office/drawing/2014/main" id="{A73DF71E-3FFF-44AE-B8FA-D9947DE8D54B}"/>
                  </a:ext>
                </a:extLst>
              </p:cNvPr>
              <p:cNvSpPr>
                <a:spLocks noChangeShapeType="1"/>
              </p:cNvSpPr>
              <p:nvPr/>
            </p:nvSpPr>
            <p:spPr bwMode="auto">
              <a:xfrm>
                <a:off x="1152" y="302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4" name="Line 22">
                <a:extLst>
                  <a:ext uri="{FF2B5EF4-FFF2-40B4-BE49-F238E27FC236}">
                    <a16:creationId xmlns:a16="http://schemas.microsoft.com/office/drawing/2014/main" id="{2A1DEF48-0FCD-4755-AC26-3BEE51E6AC7D}"/>
                  </a:ext>
                </a:extLst>
              </p:cNvPr>
              <p:cNvSpPr>
                <a:spLocks noChangeShapeType="1"/>
              </p:cNvSpPr>
              <p:nvPr/>
            </p:nvSpPr>
            <p:spPr bwMode="auto">
              <a:xfrm>
                <a:off x="1344" y="3216"/>
                <a:ext cx="144" cy="9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25" name="Oval 23">
                <a:extLst>
                  <a:ext uri="{FF2B5EF4-FFF2-40B4-BE49-F238E27FC236}">
                    <a16:creationId xmlns:a16="http://schemas.microsoft.com/office/drawing/2014/main" id="{86EB914E-5851-45BE-9628-F5B78ACA422D}"/>
                  </a:ext>
                </a:extLst>
              </p:cNvPr>
              <p:cNvSpPr>
                <a:spLocks noChangeArrowheads="1"/>
              </p:cNvSpPr>
              <p:nvPr/>
            </p:nvSpPr>
            <p:spPr bwMode="auto">
              <a:xfrm>
                <a:off x="2064" y="36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54326" name="Oval 24">
                <a:extLst>
                  <a:ext uri="{FF2B5EF4-FFF2-40B4-BE49-F238E27FC236}">
                    <a16:creationId xmlns:a16="http://schemas.microsoft.com/office/drawing/2014/main" id="{849DAF3D-BC69-47F3-98C5-C68C2E286BCE}"/>
                  </a:ext>
                </a:extLst>
              </p:cNvPr>
              <p:cNvSpPr>
                <a:spLocks noChangeArrowheads="1"/>
              </p:cNvSpPr>
              <p:nvPr/>
            </p:nvSpPr>
            <p:spPr bwMode="auto">
              <a:xfrm>
                <a:off x="1680" y="33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Q</a:t>
                </a:r>
              </a:p>
            </p:txBody>
          </p:sp>
          <p:sp>
            <p:nvSpPr>
              <p:cNvPr id="54327" name="AutoShape 25">
                <a:extLst>
                  <a:ext uri="{FF2B5EF4-FFF2-40B4-BE49-F238E27FC236}">
                    <a16:creationId xmlns:a16="http://schemas.microsoft.com/office/drawing/2014/main" id="{46EE6828-9063-4CA5-A558-16102D7A1307}"/>
                  </a:ext>
                </a:extLst>
              </p:cNvPr>
              <p:cNvSpPr>
                <a:spLocks noChangeArrowheads="1"/>
              </p:cNvSpPr>
              <p:nvPr/>
            </p:nvSpPr>
            <p:spPr bwMode="auto">
              <a:xfrm>
                <a:off x="1296" y="3648"/>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Q</a:t>
                </a:r>
                <a:r>
                  <a:rPr lang="en-US" altLang="zh-CN" sz="1800" b="1" baseline="-25000"/>
                  <a:t>L</a:t>
                </a:r>
              </a:p>
            </p:txBody>
          </p:sp>
          <p:sp>
            <p:nvSpPr>
              <p:cNvPr id="54328" name="AutoShape 26">
                <a:extLst>
                  <a:ext uri="{FF2B5EF4-FFF2-40B4-BE49-F238E27FC236}">
                    <a16:creationId xmlns:a16="http://schemas.microsoft.com/office/drawing/2014/main" id="{A15446A8-F6B2-47DA-A572-E644576DD363}"/>
                  </a:ext>
                </a:extLst>
              </p:cNvPr>
              <p:cNvSpPr>
                <a:spLocks noChangeArrowheads="1"/>
              </p:cNvSpPr>
              <p:nvPr/>
            </p:nvSpPr>
            <p:spPr bwMode="auto">
              <a:xfrm>
                <a:off x="1728" y="3984"/>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S</a:t>
                </a:r>
                <a:r>
                  <a:rPr lang="en-US" altLang="zh-CN" sz="1800" b="1" baseline="-25000"/>
                  <a:t>L</a:t>
                </a:r>
              </a:p>
            </p:txBody>
          </p:sp>
          <p:sp>
            <p:nvSpPr>
              <p:cNvPr id="54329" name="Line 27">
                <a:extLst>
                  <a:ext uri="{FF2B5EF4-FFF2-40B4-BE49-F238E27FC236}">
                    <a16:creationId xmlns:a16="http://schemas.microsoft.com/office/drawing/2014/main" id="{8AA5B1E8-B867-4A9E-8CCE-C2E4EBC74C33}"/>
                  </a:ext>
                </a:extLst>
              </p:cNvPr>
              <p:cNvSpPr>
                <a:spLocks noChangeShapeType="1"/>
              </p:cNvSpPr>
              <p:nvPr/>
            </p:nvSpPr>
            <p:spPr bwMode="auto">
              <a:xfrm>
                <a:off x="1584" y="3360"/>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0" name="Line 28">
                <a:extLst>
                  <a:ext uri="{FF2B5EF4-FFF2-40B4-BE49-F238E27FC236}">
                    <a16:creationId xmlns:a16="http://schemas.microsoft.com/office/drawing/2014/main" id="{595EFB75-933E-46D8-81C3-286AD4EAA8A9}"/>
                  </a:ext>
                </a:extLst>
              </p:cNvPr>
              <p:cNvSpPr>
                <a:spLocks noChangeShapeType="1"/>
              </p:cNvSpPr>
              <p:nvPr/>
            </p:nvSpPr>
            <p:spPr bwMode="auto">
              <a:xfrm flipH="1">
                <a:off x="1488" y="3552"/>
                <a:ext cx="192"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1" name="Line 29">
                <a:extLst>
                  <a:ext uri="{FF2B5EF4-FFF2-40B4-BE49-F238E27FC236}">
                    <a16:creationId xmlns:a16="http://schemas.microsoft.com/office/drawing/2014/main" id="{0AC4D090-CEB2-4D1E-88ED-038E0E5DF52B}"/>
                  </a:ext>
                </a:extLst>
              </p:cNvPr>
              <p:cNvSpPr>
                <a:spLocks noChangeShapeType="1"/>
              </p:cNvSpPr>
              <p:nvPr/>
            </p:nvSpPr>
            <p:spPr bwMode="auto">
              <a:xfrm flipH="1">
                <a:off x="1872" y="3840"/>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2" name="Line 30">
                <a:extLst>
                  <a:ext uri="{FF2B5EF4-FFF2-40B4-BE49-F238E27FC236}">
                    <a16:creationId xmlns:a16="http://schemas.microsoft.com/office/drawing/2014/main" id="{867FF963-9200-4C63-92B7-C29659155361}"/>
                  </a:ext>
                </a:extLst>
              </p:cNvPr>
              <p:cNvSpPr>
                <a:spLocks noChangeShapeType="1"/>
              </p:cNvSpPr>
              <p:nvPr/>
            </p:nvSpPr>
            <p:spPr bwMode="auto">
              <a:xfrm>
                <a:off x="1920" y="355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3" name="Freeform 31">
                <a:extLst>
                  <a:ext uri="{FF2B5EF4-FFF2-40B4-BE49-F238E27FC236}">
                    <a16:creationId xmlns:a16="http://schemas.microsoft.com/office/drawing/2014/main" id="{007FFAA6-E632-4A1A-8BC7-60D142506E1D}"/>
                  </a:ext>
                </a:extLst>
              </p:cNvPr>
              <p:cNvSpPr>
                <a:spLocks/>
              </p:cNvSpPr>
              <p:nvPr/>
            </p:nvSpPr>
            <p:spPr bwMode="auto">
              <a:xfrm>
                <a:off x="1912" y="3223"/>
                <a:ext cx="269" cy="202"/>
              </a:xfrm>
              <a:custGeom>
                <a:avLst/>
                <a:gdLst>
                  <a:gd name="T0" fmla="*/ 0 w 269"/>
                  <a:gd name="T1" fmla="*/ 196 h 202"/>
                  <a:gd name="T2" fmla="*/ 110 w 269"/>
                  <a:gd name="T3" fmla="*/ 184 h 202"/>
                  <a:gd name="T4" fmla="*/ 159 w 269"/>
                  <a:gd name="T5" fmla="*/ 110 h 202"/>
                  <a:gd name="T6" fmla="*/ 171 w 269"/>
                  <a:gd name="T7" fmla="*/ 74 h 202"/>
                  <a:gd name="T8" fmla="*/ 245 w 269"/>
                  <a:gd name="T9" fmla="*/ 25 h 202"/>
                  <a:gd name="T10" fmla="*/ 269 w 269"/>
                  <a:gd name="T11" fmla="*/ 0 h 2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4" name="Text Box 32">
                <a:extLst>
                  <a:ext uri="{FF2B5EF4-FFF2-40B4-BE49-F238E27FC236}">
                    <a16:creationId xmlns:a16="http://schemas.microsoft.com/office/drawing/2014/main" id="{F3B0DB55-A9E1-418B-9A71-0D41056D5A60}"/>
                  </a:ext>
                </a:extLst>
              </p:cNvPr>
              <p:cNvSpPr txBox="1">
                <a:spLocks noChangeArrowheads="1"/>
              </p:cNvSpPr>
              <p:nvPr/>
            </p:nvSpPr>
            <p:spPr bwMode="auto">
              <a:xfrm>
                <a:off x="2160" y="3024"/>
                <a:ext cx="19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q</a:t>
                </a:r>
              </a:p>
            </p:txBody>
          </p:sp>
          <p:sp>
            <p:nvSpPr>
              <p:cNvPr id="54335" name="Freeform 33">
                <a:extLst>
                  <a:ext uri="{FF2B5EF4-FFF2-40B4-BE49-F238E27FC236}">
                    <a16:creationId xmlns:a16="http://schemas.microsoft.com/office/drawing/2014/main" id="{13E32363-B944-4F81-AE81-33AD370D2788}"/>
                  </a:ext>
                </a:extLst>
              </p:cNvPr>
              <p:cNvSpPr>
                <a:spLocks/>
              </p:cNvSpPr>
              <p:nvPr/>
            </p:nvSpPr>
            <p:spPr bwMode="auto">
              <a:xfrm>
                <a:off x="2304" y="3504"/>
                <a:ext cx="269" cy="202"/>
              </a:xfrm>
              <a:custGeom>
                <a:avLst/>
                <a:gdLst>
                  <a:gd name="T0" fmla="*/ 0 w 269"/>
                  <a:gd name="T1" fmla="*/ 196 h 202"/>
                  <a:gd name="T2" fmla="*/ 110 w 269"/>
                  <a:gd name="T3" fmla="*/ 184 h 202"/>
                  <a:gd name="T4" fmla="*/ 159 w 269"/>
                  <a:gd name="T5" fmla="*/ 110 h 202"/>
                  <a:gd name="T6" fmla="*/ 171 w 269"/>
                  <a:gd name="T7" fmla="*/ 74 h 202"/>
                  <a:gd name="T8" fmla="*/ 245 w 269"/>
                  <a:gd name="T9" fmla="*/ 25 h 202"/>
                  <a:gd name="T10" fmla="*/ 269 w 269"/>
                  <a:gd name="T11" fmla="*/ 0 h 2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6" name="Text Box 34">
                <a:extLst>
                  <a:ext uri="{FF2B5EF4-FFF2-40B4-BE49-F238E27FC236}">
                    <a16:creationId xmlns:a16="http://schemas.microsoft.com/office/drawing/2014/main" id="{0BB79769-189B-4EA8-9261-EFD2C97FAABC}"/>
                  </a:ext>
                </a:extLst>
              </p:cNvPr>
              <p:cNvSpPr txBox="1">
                <a:spLocks noChangeArrowheads="1"/>
              </p:cNvSpPr>
              <p:nvPr/>
            </p:nvSpPr>
            <p:spPr bwMode="auto">
              <a:xfrm>
                <a:off x="2544" y="3360"/>
                <a:ext cx="19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s</a:t>
                </a:r>
              </a:p>
            </p:txBody>
          </p:sp>
          <p:sp>
            <p:nvSpPr>
              <p:cNvPr id="54337" name="Line 35">
                <a:extLst>
                  <a:ext uri="{FF2B5EF4-FFF2-40B4-BE49-F238E27FC236}">
                    <a16:creationId xmlns:a16="http://schemas.microsoft.com/office/drawing/2014/main" id="{4FCBA53B-5576-4B56-ABF0-B0EE84FBE563}"/>
                  </a:ext>
                </a:extLst>
              </p:cNvPr>
              <p:cNvSpPr>
                <a:spLocks noChangeShapeType="1"/>
              </p:cNvSpPr>
              <p:nvPr/>
            </p:nvSpPr>
            <p:spPr bwMode="auto">
              <a:xfrm>
                <a:off x="1968" y="2544"/>
                <a:ext cx="144" cy="144"/>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38" name="AutoShape 36">
                <a:extLst>
                  <a:ext uri="{FF2B5EF4-FFF2-40B4-BE49-F238E27FC236}">
                    <a16:creationId xmlns:a16="http://schemas.microsoft.com/office/drawing/2014/main" id="{F5E5A5A3-11D2-45B1-9FA8-F8492F6C4EFE}"/>
                  </a:ext>
                </a:extLst>
              </p:cNvPr>
              <p:cNvSpPr>
                <a:spLocks noChangeArrowheads="1"/>
              </p:cNvSpPr>
              <p:nvPr/>
            </p:nvSpPr>
            <p:spPr bwMode="auto">
              <a:xfrm>
                <a:off x="576" y="3312"/>
                <a:ext cx="288" cy="192"/>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C</a:t>
                </a:r>
                <a:r>
                  <a:rPr lang="en-US" altLang="zh-CN" sz="1800" b="1" baseline="-25000"/>
                  <a:t>L</a:t>
                </a:r>
              </a:p>
            </p:txBody>
          </p:sp>
        </p:grpSp>
        <p:sp>
          <p:nvSpPr>
            <p:cNvPr id="54307" name="Text Box 37">
              <a:extLst>
                <a:ext uri="{FF2B5EF4-FFF2-40B4-BE49-F238E27FC236}">
                  <a16:creationId xmlns:a16="http://schemas.microsoft.com/office/drawing/2014/main" id="{3854CBD8-6143-4889-A708-E7E2D2D9518F}"/>
                </a:ext>
              </a:extLst>
            </p:cNvPr>
            <p:cNvSpPr txBox="1">
              <a:spLocks noChangeArrowheads="1"/>
            </p:cNvSpPr>
            <p:nvPr/>
          </p:nvSpPr>
          <p:spPr bwMode="auto">
            <a:xfrm>
              <a:off x="912" y="3936"/>
              <a:ext cx="1728"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 S</a:t>
              </a:r>
              <a:r>
                <a:rPr lang="zh-CN" altLang="en-US" sz="2000" b="1"/>
                <a:t>为</a:t>
              </a:r>
              <a:r>
                <a:rPr lang="en-US" altLang="zh-CN" sz="2000" b="1"/>
                <a:t>P</a:t>
              </a:r>
              <a:r>
                <a:rPr lang="zh-CN" altLang="en-US" sz="2000" b="1"/>
                <a:t>的直接前驱</a:t>
              </a:r>
            </a:p>
          </p:txBody>
        </p:sp>
      </p:grpSp>
      <p:grpSp>
        <p:nvGrpSpPr>
          <p:cNvPr id="54276" name="Group 75">
            <a:extLst>
              <a:ext uri="{FF2B5EF4-FFF2-40B4-BE49-F238E27FC236}">
                <a16:creationId xmlns:a16="http://schemas.microsoft.com/office/drawing/2014/main" id="{63408C08-5238-4661-A92D-C952D7CECB0E}"/>
              </a:ext>
            </a:extLst>
          </p:cNvPr>
          <p:cNvGrpSpPr>
            <a:grpSpLocks/>
          </p:cNvGrpSpPr>
          <p:nvPr/>
        </p:nvGrpSpPr>
        <p:grpSpPr bwMode="auto">
          <a:xfrm>
            <a:off x="6019800" y="3276600"/>
            <a:ext cx="4419600" cy="3308350"/>
            <a:chOff x="2832" y="2064"/>
            <a:chExt cx="2784" cy="2084"/>
          </a:xfrm>
        </p:grpSpPr>
        <p:sp>
          <p:nvSpPr>
            <p:cNvPr id="54277" name="Text Box 71">
              <a:extLst>
                <a:ext uri="{FF2B5EF4-FFF2-40B4-BE49-F238E27FC236}">
                  <a16:creationId xmlns:a16="http://schemas.microsoft.com/office/drawing/2014/main" id="{E7261E29-E259-45E3-96E2-E1179072061C}"/>
                </a:ext>
              </a:extLst>
            </p:cNvPr>
            <p:cNvSpPr txBox="1">
              <a:spLocks noChangeArrowheads="1"/>
            </p:cNvSpPr>
            <p:nvPr/>
          </p:nvSpPr>
          <p:spPr bwMode="auto">
            <a:xfrm>
              <a:off x="2832" y="3744"/>
              <a:ext cx="27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(d) </a:t>
              </a:r>
              <a:r>
                <a:rPr lang="zh-CN" altLang="en-US" sz="1800" b="1"/>
                <a:t>将原</a:t>
              </a:r>
              <a:r>
                <a:rPr lang="en-US" altLang="zh-CN" sz="1800" b="1"/>
                <a:t>P</a:t>
              </a:r>
              <a:r>
                <a:rPr lang="zh-CN" altLang="en-US" sz="1800" b="1"/>
                <a:t>结点的值改为</a:t>
              </a:r>
              <a:r>
                <a:rPr lang="en-US" altLang="zh-CN" sz="1800" b="1"/>
                <a:t>S</a:t>
              </a:r>
              <a:r>
                <a:rPr lang="zh-CN" altLang="en-US" sz="1800" b="1"/>
                <a:t>结点的值，删除原</a:t>
              </a:r>
              <a:r>
                <a:rPr lang="en-US" altLang="zh-CN" sz="1800" b="1"/>
                <a:t>S</a:t>
              </a:r>
              <a:r>
                <a:rPr lang="zh-CN" altLang="en-US" sz="1800" b="1"/>
                <a:t>结点并将原</a:t>
              </a:r>
              <a:r>
                <a:rPr lang="en-US" altLang="zh-CN" sz="1800" b="1"/>
                <a:t>S</a:t>
              </a:r>
              <a:r>
                <a:rPr lang="zh-CN" altLang="en-US" sz="1800" b="1"/>
                <a:t>的左子树改为</a:t>
              </a:r>
              <a:r>
                <a:rPr lang="en-US" altLang="zh-CN" sz="1800" b="1"/>
                <a:t>Q</a:t>
              </a:r>
              <a:r>
                <a:rPr lang="zh-CN" altLang="en-US" sz="1800" b="1"/>
                <a:t>的右子树</a:t>
              </a:r>
            </a:p>
          </p:txBody>
        </p:sp>
        <p:grpSp>
          <p:nvGrpSpPr>
            <p:cNvPr id="54278" name="Group 74">
              <a:extLst>
                <a:ext uri="{FF2B5EF4-FFF2-40B4-BE49-F238E27FC236}">
                  <a16:creationId xmlns:a16="http://schemas.microsoft.com/office/drawing/2014/main" id="{5B70D61A-450E-4D54-ABBB-482066A1A5E8}"/>
                </a:ext>
              </a:extLst>
            </p:cNvPr>
            <p:cNvGrpSpPr>
              <a:grpSpLocks/>
            </p:cNvGrpSpPr>
            <p:nvPr/>
          </p:nvGrpSpPr>
          <p:grpSpPr bwMode="auto">
            <a:xfrm>
              <a:off x="3216" y="2064"/>
              <a:ext cx="1736" cy="1597"/>
              <a:chOff x="2976" y="1968"/>
              <a:chExt cx="1736" cy="1597"/>
            </a:xfrm>
          </p:grpSpPr>
          <p:sp>
            <p:nvSpPr>
              <p:cNvPr id="54279" name="Oval 40">
                <a:extLst>
                  <a:ext uri="{FF2B5EF4-FFF2-40B4-BE49-F238E27FC236}">
                    <a16:creationId xmlns:a16="http://schemas.microsoft.com/office/drawing/2014/main" id="{04B7180B-A4DC-407E-818A-8F9273C6E038}"/>
                  </a:ext>
                </a:extLst>
              </p:cNvPr>
              <p:cNvSpPr>
                <a:spLocks noChangeArrowheads="1"/>
              </p:cNvSpPr>
              <p:nvPr/>
            </p:nvSpPr>
            <p:spPr bwMode="auto">
              <a:xfrm>
                <a:off x="4008" y="2125"/>
                <a:ext cx="206" cy="1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54280" name="Oval 41">
                <a:extLst>
                  <a:ext uri="{FF2B5EF4-FFF2-40B4-BE49-F238E27FC236}">
                    <a16:creationId xmlns:a16="http://schemas.microsoft.com/office/drawing/2014/main" id="{E316E79E-1C62-4540-B286-AF27EB43E0FB}"/>
                  </a:ext>
                </a:extLst>
              </p:cNvPr>
              <p:cNvSpPr>
                <a:spLocks noChangeArrowheads="1"/>
              </p:cNvSpPr>
              <p:nvPr/>
            </p:nvSpPr>
            <p:spPr bwMode="auto">
              <a:xfrm>
                <a:off x="3760" y="2400"/>
                <a:ext cx="207" cy="1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54281" name="Oval 42">
                <a:extLst>
                  <a:ext uri="{FF2B5EF4-FFF2-40B4-BE49-F238E27FC236}">
                    <a16:creationId xmlns:a16="http://schemas.microsoft.com/office/drawing/2014/main" id="{48770D49-9FF7-498B-9CD7-F840C8AE6AC3}"/>
                  </a:ext>
                </a:extLst>
              </p:cNvPr>
              <p:cNvSpPr>
                <a:spLocks noChangeArrowheads="1"/>
              </p:cNvSpPr>
              <p:nvPr/>
            </p:nvSpPr>
            <p:spPr bwMode="auto">
              <a:xfrm>
                <a:off x="3513" y="2674"/>
                <a:ext cx="206" cy="197"/>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54282" name="AutoShape 43">
                <a:extLst>
                  <a:ext uri="{FF2B5EF4-FFF2-40B4-BE49-F238E27FC236}">
                    <a16:creationId xmlns:a16="http://schemas.microsoft.com/office/drawing/2014/main" id="{509C5518-021E-42C0-AC8E-CCBE8175B730}"/>
                  </a:ext>
                </a:extLst>
              </p:cNvPr>
              <p:cNvSpPr>
                <a:spLocks noChangeArrowheads="1"/>
              </p:cNvSpPr>
              <p:nvPr/>
            </p:nvSpPr>
            <p:spPr bwMode="auto">
              <a:xfrm>
                <a:off x="4049" y="2714"/>
                <a:ext cx="248" cy="157"/>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P</a:t>
                </a:r>
                <a:r>
                  <a:rPr lang="en-US" altLang="zh-CN" sz="1800" b="1" baseline="-25000"/>
                  <a:t>R</a:t>
                </a:r>
              </a:p>
            </p:txBody>
          </p:sp>
          <p:sp>
            <p:nvSpPr>
              <p:cNvPr id="54283" name="Freeform 44">
                <a:extLst>
                  <a:ext uri="{FF2B5EF4-FFF2-40B4-BE49-F238E27FC236}">
                    <a16:creationId xmlns:a16="http://schemas.microsoft.com/office/drawing/2014/main" id="{DBA0BF9F-9E21-47A6-BF3C-90E2CE91244C}"/>
                  </a:ext>
                </a:extLst>
              </p:cNvPr>
              <p:cNvSpPr>
                <a:spLocks/>
              </p:cNvSpPr>
              <p:nvPr/>
            </p:nvSpPr>
            <p:spPr bwMode="auto">
              <a:xfrm>
                <a:off x="3678" y="2086"/>
                <a:ext cx="327" cy="107"/>
              </a:xfrm>
              <a:custGeom>
                <a:avLst/>
                <a:gdLst>
                  <a:gd name="T0" fmla="*/ 0 w 429"/>
                  <a:gd name="T1" fmla="*/ 7 h 164"/>
                  <a:gd name="T2" fmla="*/ 136 w 429"/>
                  <a:gd name="T3" fmla="*/ 12 h 164"/>
                  <a:gd name="T4" fmla="*/ 178 w 429"/>
                  <a:gd name="T5" fmla="*/ 54 h 164"/>
                  <a:gd name="T6" fmla="*/ 221 w 429"/>
                  <a:gd name="T7" fmla="*/ 65 h 164"/>
                  <a:gd name="T8" fmla="*/ 249 w 429"/>
                  <a:gd name="T9" fmla="*/ 70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4" name="Text Box 45">
                <a:extLst>
                  <a:ext uri="{FF2B5EF4-FFF2-40B4-BE49-F238E27FC236}">
                    <a16:creationId xmlns:a16="http://schemas.microsoft.com/office/drawing/2014/main" id="{251FBF09-95EB-440B-A955-D174BFFF6B62}"/>
                  </a:ext>
                </a:extLst>
              </p:cNvPr>
              <p:cNvSpPr txBox="1">
                <a:spLocks noChangeArrowheads="1"/>
              </p:cNvSpPr>
              <p:nvPr/>
            </p:nvSpPr>
            <p:spPr bwMode="auto">
              <a:xfrm>
                <a:off x="3513" y="1968"/>
                <a:ext cx="1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f</a:t>
                </a:r>
              </a:p>
            </p:txBody>
          </p:sp>
          <p:sp>
            <p:nvSpPr>
              <p:cNvPr id="54285" name="Freeform 46">
                <a:extLst>
                  <a:ext uri="{FF2B5EF4-FFF2-40B4-BE49-F238E27FC236}">
                    <a16:creationId xmlns:a16="http://schemas.microsoft.com/office/drawing/2014/main" id="{9A6B1602-9CBC-4B0F-9604-CF0C1BE652EB}"/>
                  </a:ext>
                </a:extLst>
              </p:cNvPr>
              <p:cNvSpPr>
                <a:spLocks/>
              </p:cNvSpPr>
              <p:nvPr/>
            </p:nvSpPr>
            <p:spPr bwMode="auto">
              <a:xfrm>
                <a:off x="3430" y="2400"/>
                <a:ext cx="327" cy="107"/>
              </a:xfrm>
              <a:custGeom>
                <a:avLst/>
                <a:gdLst>
                  <a:gd name="T0" fmla="*/ 0 w 429"/>
                  <a:gd name="T1" fmla="*/ 7 h 164"/>
                  <a:gd name="T2" fmla="*/ 136 w 429"/>
                  <a:gd name="T3" fmla="*/ 12 h 164"/>
                  <a:gd name="T4" fmla="*/ 178 w 429"/>
                  <a:gd name="T5" fmla="*/ 54 h 164"/>
                  <a:gd name="T6" fmla="*/ 221 w 429"/>
                  <a:gd name="T7" fmla="*/ 65 h 164"/>
                  <a:gd name="T8" fmla="*/ 249 w 429"/>
                  <a:gd name="T9" fmla="*/ 70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6" name="Text Box 47">
                <a:extLst>
                  <a:ext uri="{FF2B5EF4-FFF2-40B4-BE49-F238E27FC236}">
                    <a16:creationId xmlns:a16="http://schemas.microsoft.com/office/drawing/2014/main" id="{0A6BDB6E-D175-46E7-A77C-FF8BC613E7A1}"/>
                  </a:ext>
                </a:extLst>
              </p:cNvPr>
              <p:cNvSpPr txBox="1">
                <a:spLocks noChangeArrowheads="1"/>
              </p:cNvSpPr>
              <p:nvPr/>
            </p:nvSpPr>
            <p:spPr bwMode="auto">
              <a:xfrm>
                <a:off x="3265" y="2242"/>
                <a:ext cx="1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p</a:t>
                </a:r>
              </a:p>
            </p:txBody>
          </p:sp>
          <p:sp>
            <p:nvSpPr>
              <p:cNvPr id="54287" name="Freeform 48">
                <a:extLst>
                  <a:ext uri="{FF2B5EF4-FFF2-40B4-BE49-F238E27FC236}">
                    <a16:creationId xmlns:a16="http://schemas.microsoft.com/office/drawing/2014/main" id="{F03526D1-1110-48CA-AA7B-CBF565621CE2}"/>
                  </a:ext>
                </a:extLst>
              </p:cNvPr>
              <p:cNvSpPr>
                <a:spLocks/>
              </p:cNvSpPr>
              <p:nvPr/>
            </p:nvSpPr>
            <p:spPr bwMode="auto">
              <a:xfrm>
                <a:off x="3141" y="2674"/>
                <a:ext cx="368" cy="68"/>
              </a:xfrm>
              <a:custGeom>
                <a:avLst/>
                <a:gdLst>
                  <a:gd name="T0" fmla="*/ 0 w 429"/>
                  <a:gd name="T1" fmla="*/ 3 h 164"/>
                  <a:gd name="T2" fmla="*/ 172 w 429"/>
                  <a:gd name="T3" fmla="*/ 5 h 164"/>
                  <a:gd name="T4" fmla="*/ 225 w 429"/>
                  <a:gd name="T5" fmla="*/ 22 h 164"/>
                  <a:gd name="T6" fmla="*/ 280 w 429"/>
                  <a:gd name="T7" fmla="*/ 26 h 164"/>
                  <a:gd name="T8" fmla="*/ 316 w 429"/>
                  <a:gd name="T9" fmla="*/ 28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8" name="Text Box 49">
                <a:extLst>
                  <a:ext uri="{FF2B5EF4-FFF2-40B4-BE49-F238E27FC236}">
                    <a16:creationId xmlns:a16="http://schemas.microsoft.com/office/drawing/2014/main" id="{5023EEC9-78E5-476C-9EE4-F91EFAC2D8D9}"/>
                  </a:ext>
                </a:extLst>
              </p:cNvPr>
              <p:cNvSpPr txBox="1">
                <a:spLocks noChangeArrowheads="1"/>
              </p:cNvSpPr>
              <p:nvPr/>
            </p:nvSpPr>
            <p:spPr bwMode="auto">
              <a:xfrm>
                <a:off x="2976" y="2517"/>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c</a:t>
                </a:r>
              </a:p>
            </p:txBody>
          </p:sp>
          <p:sp>
            <p:nvSpPr>
              <p:cNvPr id="54289" name="Line 50">
                <a:extLst>
                  <a:ext uri="{FF2B5EF4-FFF2-40B4-BE49-F238E27FC236}">
                    <a16:creationId xmlns:a16="http://schemas.microsoft.com/office/drawing/2014/main" id="{7A2B2655-D88B-4404-8D38-34C33DABB4A8}"/>
                  </a:ext>
                </a:extLst>
              </p:cNvPr>
              <p:cNvSpPr>
                <a:spLocks noChangeShapeType="1"/>
              </p:cNvSpPr>
              <p:nvPr/>
            </p:nvSpPr>
            <p:spPr bwMode="auto">
              <a:xfrm flipH="1">
                <a:off x="3925" y="2282"/>
                <a:ext cx="124" cy="1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0" name="Line 51">
                <a:extLst>
                  <a:ext uri="{FF2B5EF4-FFF2-40B4-BE49-F238E27FC236}">
                    <a16:creationId xmlns:a16="http://schemas.microsoft.com/office/drawing/2014/main" id="{1D3C5DE7-317F-4D6A-A478-ED997781549E}"/>
                  </a:ext>
                </a:extLst>
              </p:cNvPr>
              <p:cNvSpPr>
                <a:spLocks noChangeShapeType="1"/>
              </p:cNvSpPr>
              <p:nvPr/>
            </p:nvSpPr>
            <p:spPr bwMode="auto">
              <a:xfrm flipH="1">
                <a:off x="3678" y="2596"/>
                <a:ext cx="124" cy="1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1" name="Line 52">
                <a:extLst>
                  <a:ext uri="{FF2B5EF4-FFF2-40B4-BE49-F238E27FC236}">
                    <a16:creationId xmlns:a16="http://schemas.microsoft.com/office/drawing/2014/main" id="{666D838D-0CE5-49EE-B05E-E7A93DC06E3D}"/>
                  </a:ext>
                </a:extLst>
              </p:cNvPr>
              <p:cNvSpPr>
                <a:spLocks noChangeShapeType="1"/>
              </p:cNvSpPr>
              <p:nvPr/>
            </p:nvSpPr>
            <p:spPr bwMode="auto">
              <a:xfrm flipH="1">
                <a:off x="3348" y="2871"/>
                <a:ext cx="206" cy="1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2" name="Line 53">
                <a:extLst>
                  <a:ext uri="{FF2B5EF4-FFF2-40B4-BE49-F238E27FC236}">
                    <a16:creationId xmlns:a16="http://schemas.microsoft.com/office/drawing/2014/main" id="{36E95823-3870-446F-822A-62E519CF2520}"/>
                  </a:ext>
                </a:extLst>
              </p:cNvPr>
              <p:cNvSpPr>
                <a:spLocks noChangeShapeType="1"/>
              </p:cNvSpPr>
              <p:nvPr/>
            </p:nvSpPr>
            <p:spPr bwMode="auto">
              <a:xfrm>
                <a:off x="4214" y="2282"/>
                <a:ext cx="124" cy="1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3" name="Line 54">
                <a:extLst>
                  <a:ext uri="{FF2B5EF4-FFF2-40B4-BE49-F238E27FC236}">
                    <a16:creationId xmlns:a16="http://schemas.microsoft.com/office/drawing/2014/main" id="{E7D9E21C-A0C0-49B0-BA5A-4C4D6E4EFCA4}"/>
                  </a:ext>
                </a:extLst>
              </p:cNvPr>
              <p:cNvSpPr>
                <a:spLocks noChangeShapeType="1"/>
              </p:cNvSpPr>
              <p:nvPr/>
            </p:nvSpPr>
            <p:spPr bwMode="auto">
              <a:xfrm>
                <a:off x="3967" y="2557"/>
                <a:ext cx="165" cy="15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4" name="Line 55">
                <a:extLst>
                  <a:ext uri="{FF2B5EF4-FFF2-40B4-BE49-F238E27FC236}">
                    <a16:creationId xmlns:a16="http://schemas.microsoft.com/office/drawing/2014/main" id="{88645BCD-3B5C-4CD1-B3C1-3D4616301090}"/>
                  </a:ext>
                </a:extLst>
              </p:cNvPr>
              <p:cNvSpPr>
                <a:spLocks noChangeShapeType="1"/>
              </p:cNvSpPr>
              <p:nvPr/>
            </p:nvSpPr>
            <p:spPr bwMode="auto">
              <a:xfrm>
                <a:off x="3678" y="2831"/>
                <a:ext cx="124" cy="1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5" name="Line 56">
                <a:extLst>
                  <a:ext uri="{FF2B5EF4-FFF2-40B4-BE49-F238E27FC236}">
                    <a16:creationId xmlns:a16="http://schemas.microsoft.com/office/drawing/2014/main" id="{51CDF97F-D1E6-430B-8819-235FD463D3CA}"/>
                  </a:ext>
                </a:extLst>
              </p:cNvPr>
              <p:cNvSpPr>
                <a:spLocks noChangeShapeType="1"/>
              </p:cNvSpPr>
              <p:nvPr/>
            </p:nvSpPr>
            <p:spPr bwMode="auto">
              <a:xfrm>
                <a:off x="3843" y="2988"/>
                <a:ext cx="124" cy="79"/>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6" name="Oval 58">
                <a:extLst>
                  <a:ext uri="{FF2B5EF4-FFF2-40B4-BE49-F238E27FC236}">
                    <a16:creationId xmlns:a16="http://schemas.microsoft.com/office/drawing/2014/main" id="{DB0ABF3A-C1C7-45CC-B9B2-AAC3229B6EB7}"/>
                  </a:ext>
                </a:extLst>
              </p:cNvPr>
              <p:cNvSpPr>
                <a:spLocks noChangeArrowheads="1"/>
              </p:cNvSpPr>
              <p:nvPr/>
            </p:nvSpPr>
            <p:spPr bwMode="auto">
              <a:xfrm>
                <a:off x="4132" y="3106"/>
                <a:ext cx="206" cy="1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Q</a:t>
                </a:r>
              </a:p>
            </p:txBody>
          </p:sp>
          <p:sp>
            <p:nvSpPr>
              <p:cNvPr id="54297" name="AutoShape 59">
                <a:extLst>
                  <a:ext uri="{FF2B5EF4-FFF2-40B4-BE49-F238E27FC236}">
                    <a16:creationId xmlns:a16="http://schemas.microsoft.com/office/drawing/2014/main" id="{19E90261-C1AF-4DF3-A7A6-CC505F93F697}"/>
                  </a:ext>
                </a:extLst>
              </p:cNvPr>
              <p:cNvSpPr>
                <a:spLocks noChangeArrowheads="1"/>
              </p:cNvSpPr>
              <p:nvPr/>
            </p:nvSpPr>
            <p:spPr bwMode="auto">
              <a:xfrm>
                <a:off x="3802" y="3341"/>
                <a:ext cx="247" cy="157"/>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Q</a:t>
                </a:r>
                <a:r>
                  <a:rPr lang="en-US" altLang="zh-CN" sz="1800" b="1" baseline="-25000"/>
                  <a:t>L</a:t>
                </a:r>
              </a:p>
            </p:txBody>
          </p:sp>
          <p:sp>
            <p:nvSpPr>
              <p:cNvPr id="54298" name="AutoShape 60">
                <a:extLst>
                  <a:ext uri="{FF2B5EF4-FFF2-40B4-BE49-F238E27FC236}">
                    <a16:creationId xmlns:a16="http://schemas.microsoft.com/office/drawing/2014/main" id="{BC112BE2-43C9-4686-BABB-7F405B325A7F}"/>
                  </a:ext>
                </a:extLst>
              </p:cNvPr>
              <p:cNvSpPr>
                <a:spLocks noChangeArrowheads="1"/>
              </p:cNvSpPr>
              <p:nvPr/>
            </p:nvSpPr>
            <p:spPr bwMode="auto">
              <a:xfrm>
                <a:off x="4464" y="3408"/>
                <a:ext cx="248" cy="157"/>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S</a:t>
                </a:r>
                <a:r>
                  <a:rPr lang="en-US" altLang="zh-CN" sz="1800" b="1" baseline="-25000"/>
                  <a:t>L</a:t>
                </a:r>
              </a:p>
            </p:txBody>
          </p:sp>
          <p:sp>
            <p:nvSpPr>
              <p:cNvPr id="54299" name="Line 61">
                <a:extLst>
                  <a:ext uri="{FF2B5EF4-FFF2-40B4-BE49-F238E27FC236}">
                    <a16:creationId xmlns:a16="http://schemas.microsoft.com/office/drawing/2014/main" id="{C39BD131-6B2D-429B-B967-A0F5F218F5B3}"/>
                  </a:ext>
                </a:extLst>
              </p:cNvPr>
              <p:cNvSpPr>
                <a:spLocks noChangeShapeType="1"/>
              </p:cNvSpPr>
              <p:nvPr/>
            </p:nvSpPr>
            <p:spPr bwMode="auto">
              <a:xfrm>
                <a:off x="4049" y="3106"/>
                <a:ext cx="83" cy="7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0" name="Line 62">
                <a:extLst>
                  <a:ext uri="{FF2B5EF4-FFF2-40B4-BE49-F238E27FC236}">
                    <a16:creationId xmlns:a16="http://schemas.microsoft.com/office/drawing/2014/main" id="{56A7FBAE-CA6A-4016-8C44-1BACC044AAEF}"/>
                  </a:ext>
                </a:extLst>
              </p:cNvPr>
              <p:cNvSpPr>
                <a:spLocks noChangeShapeType="1"/>
              </p:cNvSpPr>
              <p:nvPr/>
            </p:nvSpPr>
            <p:spPr bwMode="auto">
              <a:xfrm flipH="1">
                <a:off x="3967" y="3263"/>
                <a:ext cx="165" cy="7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1" name="Line 64">
                <a:extLst>
                  <a:ext uri="{FF2B5EF4-FFF2-40B4-BE49-F238E27FC236}">
                    <a16:creationId xmlns:a16="http://schemas.microsoft.com/office/drawing/2014/main" id="{4C8704DA-C330-4DE7-A2A1-E8A7834755D9}"/>
                  </a:ext>
                </a:extLst>
              </p:cNvPr>
              <p:cNvSpPr>
                <a:spLocks noChangeShapeType="1"/>
              </p:cNvSpPr>
              <p:nvPr/>
            </p:nvSpPr>
            <p:spPr bwMode="auto">
              <a:xfrm>
                <a:off x="4338" y="3263"/>
                <a:ext cx="165" cy="1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2" name="Text Box 66">
                <a:extLst>
                  <a:ext uri="{FF2B5EF4-FFF2-40B4-BE49-F238E27FC236}">
                    <a16:creationId xmlns:a16="http://schemas.microsoft.com/office/drawing/2014/main" id="{241D19CD-C0C1-42BE-9F1B-D32BB66DE3CC}"/>
                  </a:ext>
                </a:extLst>
              </p:cNvPr>
              <p:cNvSpPr txBox="1">
                <a:spLocks noChangeArrowheads="1"/>
              </p:cNvSpPr>
              <p:nvPr/>
            </p:nvSpPr>
            <p:spPr bwMode="auto">
              <a:xfrm>
                <a:off x="3648" y="3072"/>
                <a:ext cx="1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t>q</a:t>
                </a:r>
              </a:p>
            </p:txBody>
          </p:sp>
          <p:sp>
            <p:nvSpPr>
              <p:cNvPr id="54303" name="Line 69">
                <a:extLst>
                  <a:ext uri="{FF2B5EF4-FFF2-40B4-BE49-F238E27FC236}">
                    <a16:creationId xmlns:a16="http://schemas.microsoft.com/office/drawing/2014/main" id="{1920E142-7555-4518-8E95-BEF2E0F1A982}"/>
                  </a:ext>
                </a:extLst>
              </p:cNvPr>
              <p:cNvSpPr>
                <a:spLocks noChangeShapeType="1"/>
              </p:cNvSpPr>
              <p:nvPr/>
            </p:nvSpPr>
            <p:spPr bwMode="auto">
              <a:xfrm>
                <a:off x="4380" y="2439"/>
                <a:ext cx="123" cy="118"/>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4" name="AutoShape 70">
                <a:extLst>
                  <a:ext uri="{FF2B5EF4-FFF2-40B4-BE49-F238E27FC236}">
                    <a16:creationId xmlns:a16="http://schemas.microsoft.com/office/drawing/2014/main" id="{E515C517-F4B3-4DBB-9E1B-A49D81905DAC}"/>
                  </a:ext>
                </a:extLst>
              </p:cNvPr>
              <p:cNvSpPr>
                <a:spLocks noChangeArrowheads="1"/>
              </p:cNvSpPr>
              <p:nvPr/>
            </p:nvSpPr>
            <p:spPr bwMode="auto">
              <a:xfrm>
                <a:off x="3182" y="3067"/>
                <a:ext cx="248" cy="157"/>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b="1"/>
                  <a:t>C</a:t>
                </a:r>
                <a:r>
                  <a:rPr lang="en-US" altLang="zh-CN" sz="1800" b="1" baseline="-25000"/>
                  <a:t>L</a:t>
                </a:r>
              </a:p>
            </p:txBody>
          </p:sp>
          <p:sp>
            <p:nvSpPr>
              <p:cNvPr id="54305" name="Freeform 73">
                <a:extLst>
                  <a:ext uri="{FF2B5EF4-FFF2-40B4-BE49-F238E27FC236}">
                    <a16:creationId xmlns:a16="http://schemas.microsoft.com/office/drawing/2014/main" id="{277F6605-1C52-411B-8D76-C71FE755EA0B}"/>
                  </a:ext>
                </a:extLst>
              </p:cNvPr>
              <p:cNvSpPr>
                <a:spLocks/>
              </p:cNvSpPr>
              <p:nvPr/>
            </p:nvSpPr>
            <p:spPr bwMode="auto">
              <a:xfrm>
                <a:off x="3840" y="3168"/>
                <a:ext cx="282" cy="86"/>
              </a:xfrm>
              <a:custGeom>
                <a:avLst/>
                <a:gdLst>
                  <a:gd name="T0" fmla="*/ 0 w 282"/>
                  <a:gd name="T1" fmla="*/ 86 h 86"/>
                  <a:gd name="T2" fmla="*/ 98 w 282"/>
                  <a:gd name="T3" fmla="*/ 0 h 86"/>
                  <a:gd name="T4" fmla="*/ 196 w 282"/>
                  <a:gd name="T5" fmla="*/ 74 h 86"/>
                  <a:gd name="T6" fmla="*/ 282 w 282"/>
                  <a:gd name="T7" fmla="*/ 49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86">
                    <a:moveTo>
                      <a:pt x="0" y="86"/>
                    </a:moveTo>
                    <a:cubicBezTo>
                      <a:pt x="86" y="29"/>
                      <a:pt x="58" y="62"/>
                      <a:pt x="98" y="0"/>
                    </a:cubicBezTo>
                    <a:cubicBezTo>
                      <a:pt x="150" y="17"/>
                      <a:pt x="150" y="43"/>
                      <a:pt x="196" y="74"/>
                    </a:cubicBezTo>
                    <a:cubicBezTo>
                      <a:pt x="267" y="59"/>
                      <a:pt x="239" y="70"/>
                      <a:pt x="282" y="49"/>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E5E1E21C-320F-4068-957B-E4377A751F04}"/>
              </a:ext>
            </a:extLst>
          </p:cNvPr>
          <p:cNvSpPr txBox="1">
            <a:spLocks noChangeArrowheads="1"/>
          </p:cNvSpPr>
          <p:nvPr/>
        </p:nvSpPr>
        <p:spPr bwMode="auto">
          <a:xfrm>
            <a:off x="2057400" y="990600"/>
            <a:ext cx="8382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rPr>
              <a:t>平均查找长度</a:t>
            </a:r>
            <a:r>
              <a:rPr lang="zh-CN" altLang="en-US" sz="2800" b="1"/>
              <a:t>：</a:t>
            </a:r>
            <a:r>
              <a:rPr lang="zh-CN" altLang="en-US" sz="2800" b="1">
                <a:latin typeface="宋体" panose="02010600030101010101" pitchFamily="2" charset="-122"/>
              </a:rPr>
              <a:t>为确定数据元素在列表中的位置，需和给定值进行关键字比较，比较的次数称为查找长度。平均查找长度定义为：</a:t>
            </a:r>
            <a:endParaRPr lang="zh-CN" altLang="en-US" sz="2800" b="1"/>
          </a:p>
        </p:txBody>
      </p:sp>
      <p:sp>
        <p:nvSpPr>
          <p:cNvPr id="18435" name="Text Box 3">
            <a:extLst>
              <a:ext uri="{FF2B5EF4-FFF2-40B4-BE49-F238E27FC236}">
                <a16:creationId xmlns:a16="http://schemas.microsoft.com/office/drawing/2014/main" id="{8058B5D4-A23F-4ACC-BB37-135B9897C86F}"/>
              </a:ext>
            </a:extLst>
          </p:cNvPr>
          <p:cNvSpPr txBox="1">
            <a:spLocks noChangeArrowheads="1"/>
          </p:cNvSpPr>
          <p:nvPr/>
        </p:nvSpPr>
        <p:spPr bwMode="auto">
          <a:xfrm>
            <a:off x="2057400" y="2514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对于长度为</a:t>
            </a:r>
            <a:r>
              <a:rPr lang="en-US" altLang="zh-CN" sz="2800" b="1"/>
              <a:t>n</a:t>
            </a:r>
            <a:r>
              <a:rPr lang="zh-CN" altLang="en-US" sz="2800" b="1"/>
              <a:t>的列表，查找成功时的平均查找长度为：</a:t>
            </a:r>
          </a:p>
        </p:txBody>
      </p:sp>
      <p:grpSp>
        <p:nvGrpSpPr>
          <p:cNvPr id="18436" name="Group 11">
            <a:extLst>
              <a:ext uri="{FF2B5EF4-FFF2-40B4-BE49-F238E27FC236}">
                <a16:creationId xmlns:a16="http://schemas.microsoft.com/office/drawing/2014/main" id="{961592D9-BFF7-45FA-9992-9C8FE60D1B76}"/>
              </a:ext>
            </a:extLst>
          </p:cNvPr>
          <p:cNvGrpSpPr>
            <a:grpSpLocks/>
          </p:cNvGrpSpPr>
          <p:nvPr/>
        </p:nvGrpSpPr>
        <p:grpSpPr bwMode="auto">
          <a:xfrm>
            <a:off x="2438400" y="3048000"/>
            <a:ext cx="5943600" cy="869950"/>
            <a:chOff x="528" y="2064"/>
            <a:chExt cx="3744" cy="548"/>
          </a:xfrm>
        </p:grpSpPr>
        <p:sp>
          <p:nvSpPr>
            <p:cNvPr id="18438" name="Text Box 4">
              <a:extLst>
                <a:ext uri="{FF2B5EF4-FFF2-40B4-BE49-F238E27FC236}">
                  <a16:creationId xmlns:a16="http://schemas.microsoft.com/office/drawing/2014/main" id="{728CECED-780D-456D-AC19-74E5DA9BD31B}"/>
                </a:ext>
              </a:extLst>
            </p:cNvPr>
            <p:cNvSpPr txBox="1">
              <a:spLocks noChangeArrowheads="1"/>
            </p:cNvSpPr>
            <p:nvPr/>
          </p:nvSpPr>
          <p:spPr bwMode="auto">
            <a:xfrm>
              <a:off x="528" y="2160"/>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ASL=P</a:t>
              </a:r>
              <a:r>
                <a:rPr lang="en-US" altLang="zh-CN" sz="2800" b="1" baseline="-30000"/>
                <a:t>1</a:t>
              </a:r>
              <a:r>
                <a:rPr lang="en-US" altLang="zh-CN" sz="2800" b="1"/>
                <a:t>C</a:t>
              </a:r>
              <a:r>
                <a:rPr lang="en-US" altLang="zh-CN" sz="2800" b="1" baseline="-30000"/>
                <a:t>1</a:t>
              </a:r>
              <a:r>
                <a:rPr lang="en-US" altLang="zh-CN" sz="2800" b="1"/>
                <a:t>+ P</a:t>
              </a:r>
              <a:r>
                <a:rPr lang="en-US" altLang="zh-CN" sz="2800" b="1" baseline="-30000"/>
                <a:t>2</a:t>
              </a:r>
              <a:r>
                <a:rPr lang="en-US" altLang="zh-CN" sz="2800" b="1"/>
                <a:t>C</a:t>
              </a:r>
              <a:r>
                <a:rPr lang="en-US" altLang="zh-CN" sz="2800" b="1" baseline="-30000"/>
                <a:t>2</a:t>
              </a:r>
              <a:r>
                <a:rPr lang="en-US" altLang="zh-CN" sz="2800" b="1"/>
                <a:t>+…+ P</a:t>
              </a:r>
              <a:r>
                <a:rPr lang="en-US" altLang="zh-CN" sz="2800" b="1" baseline="-30000"/>
                <a:t>n</a:t>
              </a:r>
              <a:r>
                <a:rPr lang="en-US" altLang="zh-CN" sz="2800" b="1"/>
                <a:t>C</a:t>
              </a:r>
              <a:r>
                <a:rPr lang="en-US" altLang="zh-CN" sz="2800" b="1" baseline="-30000"/>
                <a:t>n </a:t>
              </a:r>
              <a:r>
                <a:rPr lang="en-US" altLang="zh-CN" sz="2800" b="1"/>
                <a:t>= </a:t>
              </a:r>
            </a:p>
          </p:txBody>
        </p:sp>
        <p:grpSp>
          <p:nvGrpSpPr>
            <p:cNvPr id="18439" name="Group 10">
              <a:extLst>
                <a:ext uri="{FF2B5EF4-FFF2-40B4-BE49-F238E27FC236}">
                  <a16:creationId xmlns:a16="http://schemas.microsoft.com/office/drawing/2014/main" id="{F039603D-0B58-4B7C-9BE2-2A90AF73D065}"/>
                </a:ext>
              </a:extLst>
            </p:cNvPr>
            <p:cNvGrpSpPr>
              <a:grpSpLocks/>
            </p:cNvGrpSpPr>
            <p:nvPr/>
          </p:nvGrpSpPr>
          <p:grpSpPr bwMode="auto">
            <a:xfrm>
              <a:off x="3456" y="2064"/>
              <a:ext cx="816" cy="548"/>
              <a:chOff x="3456" y="2064"/>
              <a:chExt cx="816" cy="548"/>
            </a:xfrm>
          </p:grpSpPr>
          <p:grpSp>
            <p:nvGrpSpPr>
              <p:cNvPr id="18440" name="Group 8">
                <a:extLst>
                  <a:ext uri="{FF2B5EF4-FFF2-40B4-BE49-F238E27FC236}">
                    <a16:creationId xmlns:a16="http://schemas.microsoft.com/office/drawing/2014/main" id="{3358F587-1048-4F59-8AB0-7CA897043515}"/>
                  </a:ext>
                </a:extLst>
              </p:cNvPr>
              <p:cNvGrpSpPr>
                <a:grpSpLocks/>
              </p:cNvGrpSpPr>
              <p:nvPr/>
            </p:nvGrpSpPr>
            <p:grpSpPr bwMode="auto">
              <a:xfrm>
                <a:off x="3456" y="2064"/>
                <a:ext cx="336" cy="548"/>
                <a:chOff x="3456" y="2064"/>
                <a:chExt cx="336" cy="548"/>
              </a:xfrm>
            </p:grpSpPr>
            <p:sp>
              <p:nvSpPr>
                <p:cNvPr id="18442" name="Text Box 5">
                  <a:extLst>
                    <a:ext uri="{FF2B5EF4-FFF2-40B4-BE49-F238E27FC236}">
                      <a16:creationId xmlns:a16="http://schemas.microsoft.com/office/drawing/2014/main" id="{2556335F-0587-4729-A3D6-A0861824C03C}"/>
                    </a:ext>
                  </a:extLst>
                </p:cNvPr>
                <p:cNvSpPr txBox="1">
                  <a:spLocks noChangeArrowheads="1"/>
                </p:cNvSpPr>
                <p:nvPr/>
              </p:nvSpPr>
              <p:spPr bwMode="auto">
                <a:xfrm>
                  <a:off x="3456"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ym typeface="Symbol" panose="05050102010706020507" pitchFamily="18" charset="2"/>
                    </a:rPr>
                    <a:t></a:t>
                  </a:r>
                  <a:endParaRPr lang="en-US" altLang="zh-CN" sz="2400"/>
                </a:p>
              </p:txBody>
            </p:sp>
            <p:sp>
              <p:nvSpPr>
                <p:cNvPr id="18443" name="Text Box 6">
                  <a:extLst>
                    <a:ext uri="{FF2B5EF4-FFF2-40B4-BE49-F238E27FC236}">
                      <a16:creationId xmlns:a16="http://schemas.microsoft.com/office/drawing/2014/main" id="{C0C509BD-AEA2-4B71-890D-66657F10FE11}"/>
                    </a:ext>
                  </a:extLst>
                </p:cNvPr>
                <p:cNvSpPr txBox="1">
                  <a:spLocks noChangeArrowheads="1"/>
                </p:cNvSpPr>
                <p:nvPr/>
              </p:nvSpPr>
              <p:spPr bwMode="auto">
                <a:xfrm>
                  <a:off x="3456" y="240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i=1</a:t>
                  </a:r>
                </a:p>
              </p:txBody>
            </p:sp>
            <p:sp>
              <p:nvSpPr>
                <p:cNvPr id="18444" name="Text Box 7">
                  <a:extLst>
                    <a:ext uri="{FF2B5EF4-FFF2-40B4-BE49-F238E27FC236}">
                      <a16:creationId xmlns:a16="http://schemas.microsoft.com/office/drawing/2014/main" id="{D80ACC3A-722E-4403-B350-B78E5C325685}"/>
                    </a:ext>
                  </a:extLst>
                </p:cNvPr>
                <p:cNvSpPr txBox="1">
                  <a:spLocks noChangeArrowheads="1"/>
                </p:cNvSpPr>
                <p:nvPr/>
              </p:nvSpPr>
              <p:spPr bwMode="auto">
                <a:xfrm>
                  <a:off x="3504" y="206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n</a:t>
                  </a:r>
                </a:p>
              </p:txBody>
            </p:sp>
          </p:grpSp>
          <p:sp>
            <p:nvSpPr>
              <p:cNvPr id="18441" name="Text Box 9">
                <a:extLst>
                  <a:ext uri="{FF2B5EF4-FFF2-40B4-BE49-F238E27FC236}">
                    <a16:creationId xmlns:a16="http://schemas.microsoft.com/office/drawing/2014/main" id="{D7F76DAF-8B34-422D-B89E-2AD107F6E6A0}"/>
                  </a:ext>
                </a:extLst>
              </p:cNvPr>
              <p:cNvSpPr txBox="1">
                <a:spLocks noChangeArrowheads="1"/>
              </p:cNvSpPr>
              <p:nvPr/>
            </p:nvSpPr>
            <p:spPr bwMode="auto">
              <a:xfrm>
                <a:off x="3648" y="211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P</a:t>
                </a:r>
                <a:r>
                  <a:rPr lang="en-US" altLang="zh-CN" sz="2800" b="1" baseline="-25000"/>
                  <a:t>i</a:t>
                </a:r>
                <a:r>
                  <a:rPr lang="en-US" altLang="zh-CN" sz="2800" b="1"/>
                  <a:t>C</a:t>
                </a:r>
                <a:r>
                  <a:rPr lang="en-US" altLang="zh-CN" sz="2800" b="1" baseline="-25000"/>
                  <a:t>i</a:t>
                </a:r>
              </a:p>
            </p:txBody>
          </p:sp>
        </p:grpSp>
      </p:grpSp>
      <p:sp>
        <p:nvSpPr>
          <p:cNvPr id="18437" name="Text Box 12">
            <a:extLst>
              <a:ext uri="{FF2B5EF4-FFF2-40B4-BE49-F238E27FC236}">
                <a16:creationId xmlns:a16="http://schemas.microsoft.com/office/drawing/2014/main" id="{44C81A58-029B-4CFE-AD84-8A3CE4B3AE14}"/>
              </a:ext>
            </a:extLst>
          </p:cNvPr>
          <p:cNvSpPr txBox="1">
            <a:spLocks noChangeArrowheads="1"/>
          </p:cNvSpPr>
          <p:nvPr/>
        </p:nvSpPr>
        <p:spPr bwMode="auto">
          <a:xfrm>
            <a:off x="2057400" y="3962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其中</a:t>
            </a:r>
            <a:r>
              <a:rPr lang="en-US" altLang="zh-CN" sz="2800" b="1"/>
              <a:t>P</a:t>
            </a:r>
            <a:r>
              <a:rPr lang="en-US" altLang="zh-CN" sz="2800" b="1" baseline="-30000"/>
              <a:t>i</a:t>
            </a:r>
            <a:r>
              <a:rPr lang="zh-CN" altLang="en-US" sz="2800" b="1">
                <a:latin typeface="宋体" panose="02010600030101010101" pitchFamily="2" charset="-122"/>
              </a:rPr>
              <a:t>为查找列表中第</a:t>
            </a:r>
            <a:r>
              <a:rPr lang="en-US" altLang="zh-CN" sz="2800" b="1"/>
              <a:t>i</a:t>
            </a:r>
            <a:r>
              <a:rPr lang="zh-CN" altLang="en-US" sz="2800" b="1">
                <a:latin typeface="宋体" panose="02010600030101010101" pitchFamily="2" charset="-122"/>
              </a:rPr>
              <a:t>个数据元素的概率，</a:t>
            </a:r>
            <a:r>
              <a:rPr lang="en-US" altLang="zh-CN" sz="2800" b="1"/>
              <a:t>C</a:t>
            </a:r>
            <a:r>
              <a:rPr lang="en-US" altLang="zh-CN" sz="2800" b="1" baseline="-30000"/>
              <a:t>i</a:t>
            </a:r>
            <a:r>
              <a:rPr lang="zh-CN" altLang="en-US" sz="2800" b="1">
                <a:latin typeface="宋体" panose="02010600030101010101" pitchFamily="2" charset="-122"/>
              </a:rPr>
              <a:t>为找到列表中第</a:t>
            </a:r>
            <a:r>
              <a:rPr lang="en-US" altLang="zh-CN" sz="2800" b="1"/>
              <a:t>i</a:t>
            </a:r>
            <a:r>
              <a:rPr lang="zh-CN" altLang="en-US" sz="2800" b="1">
                <a:latin typeface="宋体" panose="02010600030101010101" pitchFamily="2" charset="-122"/>
              </a:rPr>
              <a:t>个数据元素时，已经进行过的关键字比较次数。</a:t>
            </a:r>
            <a:r>
              <a:rPr lang="zh-CN" altLang="en-US" sz="2800" b="1"/>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5959CFA4-4C58-4C65-AC02-F0E5AEDADD4B}"/>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在二叉排序树中删除结点的算法</a:t>
            </a:r>
          </a:p>
        </p:txBody>
      </p:sp>
      <p:sp>
        <p:nvSpPr>
          <p:cNvPr id="55299" name="Text Box 3">
            <a:extLst>
              <a:ext uri="{FF2B5EF4-FFF2-40B4-BE49-F238E27FC236}">
                <a16:creationId xmlns:a16="http://schemas.microsoft.com/office/drawing/2014/main" id="{3982F059-34F3-462D-8FB0-0B25DB6DC959}"/>
              </a:ext>
            </a:extLst>
          </p:cNvPr>
          <p:cNvSpPr txBox="1">
            <a:spLocks noChangeArrowheads="1"/>
          </p:cNvSpPr>
          <p:nvPr/>
        </p:nvSpPr>
        <p:spPr bwMode="auto">
          <a:xfrm>
            <a:off x="2209800" y="1524001"/>
            <a:ext cx="78486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200" b="1"/>
              <a:t>BSTNode  </a:t>
            </a:r>
            <a:r>
              <a:rPr lang="en-US" altLang="zh-CN" sz="2200" b="1">
                <a:latin typeface="宋体" panose="02010600030101010101" pitchFamily="2" charset="-122"/>
              </a:rPr>
              <a:t>* DelBST(BSTree t,</a:t>
            </a:r>
            <a:r>
              <a:rPr lang="en-US" altLang="zh-CN" sz="2200" b="1"/>
              <a:t> KeyType  k</a:t>
            </a:r>
            <a:r>
              <a:rPr lang="en-US" altLang="zh-CN" sz="2200" b="1">
                <a:latin typeface="宋体" panose="02010600030101010101" pitchFamily="2" charset="-122"/>
              </a:rPr>
              <a:t>)</a:t>
            </a:r>
          </a:p>
          <a:p>
            <a:pPr algn="just" eaLnBrk="1" hangingPunct="1">
              <a:spcBef>
                <a:spcPct val="50000"/>
              </a:spcBef>
              <a:buClrTx/>
              <a:buSzTx/>
              <a:buFontTx/>
              <a:buNone/>
            </a:pPr>
            <a:r>
              <a:rPr lang="en-US" altLang="zh-CN" sz="2200" b="1">
                <a:latin typeface="宋体" panose="02010600030101010101" pitchFamily="2" charset="-122"/>
              </a:rPr>
              <a:t> </a:t>
            </a:r>
            <a:r>
              <a:rPr lang="en-US" altLang="zh-CN" sz="2200" b="1"/>
              <a:t> /*</a:t>
            </a:r>
            <a:r>
              <a:rPr lang="zh-CN" altLang="en-US" sz="2200" b="1"/>
              <a:t>在二叉排序树</a:t>
            </a:r>
            <a:r>
              <a:rPr lang="en-US" altLang="zh-CN" sz="2200" b="1"/>
              <a:t>t</a:t>
            </a:r>
            <a:r>
              <a:rPr lang="zh-CN" altLang="en-US" sz="2200" b="1"/>
              <a:t>中删去关键字为</a:t>
            </a:r>
            <a:r>
              <a:rPr lang="en-US" altLang="zh-CN" sz="2200" b="1"/>
              <a:t>k</a:t>
            </a:r>
            <a:r>
              <a:rPr lang="zh-CN" altLang="en-US" sz="2200" b="1"/>
              <a:t>的节点*</a:t>
            </a:r>
            <a:r>
              <a:rPr lang="en-US" altLang="zh-CN" sz="2200" b="1"/>
              <a:t>/</a:t>
            </a:r>
          </a:p>
          <a:p>
            <a:pPr algn="just" eaLnBrk="1" hangingPunct="1">
              <a:spcBef>
                <a:spcPct val="50000"/>
              </a:spcBef>
              <a:buClrTx/>
              <a:buSzTx/>
              <a:buFontTx/>
              <a:buNone/>
            </a:pPr>
            <a:r>
              <a:rPr lang="en-US" altLang="zh-CN" sz="2200" b="1">
                <a:latin typeface="宋体" panose="02010600030101010101" pitchFamily="2" charset="-122"/>
              </a:rPr>
              <a:t>{ </a:t>
            </a:r>
            <a:r>
              <a:rPr lang="en-US" altLang="zh-CN" sz="2200" b="1"/>
              <a:t>BSTNode  </a:t>
            </a:r>
            <a:r>
              <a:rPr lang="en-US" altLang="zh-CN" sz="2200" b="1">
                <a:latin typeface="宋体" panose="02010600030101010101" pitchFamily="2" charset="-122"/>
              </a:rPr>
              <a:t>*p, *f,*s ,*q;</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p=t;f=NULL;</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while(p)/*</a:t>
            </a:r>
            <a:r>
              <a:rPr lang="zh-CN" altLang="en-US" sz="2200" b="1">
                <a:latin typeface="宋体" panose="02010600030101010101" pitchFamily="2" charset="-122"/>
              </a:rPr>
              <a:t>查找关键字为</a:t>
            </a:r>
            <a:r>
              <a:rPr lang="en-US" altLang="zh-CN" sz="2200" b="1">
                <a:latin typeface="宋体" panose="02010600030101010101" pitchFamily="2" charset="-122"/>
              </a:rPr>
              <a:t>k</a:t>
            </a:r>
            <a:r>
              <a:rPr lang="zh-CN" altLang="en-US" sz="2200" b="1">
                <a:latin typeface="宋体" panose="02010600030101010101" pitchFamily="2" charset="-122"/>
              </a:rPr>
              <a:t>的待删结点</a:t>
            </a:r>
            <a:r>
              <a:rPr lang="en-US" altLang="zh-CN" sz="2200" b="1">
                <a:latin typeface="宋体" panose="02010600030101010101" pitchFamily="2" charset="-122"/>
              </a:rPr>
              <a:t>p*/</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   if(p-&gt;key==k ) break;/*</a:t>
            </a:r>
            <a:r>
              <a:rPr lang="zh-CN" altLang="en-US" sz="2200" b="1">
                <a:latin typeface="宋体" panose="02010600030101010101" pitchFamily="2" charset="-122"/>
              </a:rPr>
              <a:t>找到，则跳出查找循环*</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f=p;/*f</a:t>
            </a:r>
            <a:r>
              <a:rPr lang="zh-CN" altLang="en-US" sz="2200" b="1">
                <a:latin typeface="宋体" panose="02010600030101010101" pitchFamily="2" charset="-122"/>
              </a:rPr>
              <a:t>指向</a:t>
            </a:r>
            <a:r>
              <a:rPr lang="en-US" altLang="zh-CN" sz="2200" b="1">
                <a:latin typeface="宋体" panose="02010600030101010101" pitchFamily="2" charset="-122"/>
              </a:rPr>
              <a:t>p</a:t>
            </a:r>
            <a:r>
              <a:rPr lang="zh-CN" altLang="en-US" sz="2200" b="1">
                <a:latin typeface="宋体" panose="02010600030101010101" pitchFamily="2" charset="-122"/>
              </a:rPr>
              <a:t>结点的双亲结点*</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if</a:t>
            </a:r>
            <a:r>
              <a:rPr lang="zh-CN" altLang="en-US" sz="2200" b="1">
                <a:latin typeface="宋体" panose="02010600030101010101" pitchFamily="2" charset="-122"/>
              </a:rPr>
              <a:t>（</a:t>
            </a:r>
            <a:r>
              <a:rPr lang="en-US" altLang="zh-CN" sz="2200" b="1">
                <a:latin typeface="宋体" panose="02010600030101010101" pitchFamily="2" charset="-122"/>
              </a:rPr>
              <a:t>p-&gt;key&gt;k</a:t>
            </a:r>
            <a:r>
              <a:rPr lang="zh-CN" altLang="en-US" sz="2200" b="1">
                <a:latin typeface="宋体" panose="02010600030101010101" pitchFamily="2" charset="-122"/>
              </a:rPr>
              <a:t>） </a:t>
            </a:r>
            <a:r>
              <a:rPr lang="en-US" altLang="zh-CN" sz="2200" b="1">
                <a:latin typeface="宋体" panose="02010600030101010101" pitchFamily="2" charset="-122"/>
              </a:rPr>
              <a:t>p=p-&gt;lchild;</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else p=p-&gt;rchild;</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 </a:t>
            </a:r>
            <a:endParaRPr lang="en-US" altLang="zh-CN" sz="22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F1615EA3-2DE7-4957-AB9D-8C2E68607F6F}"/>
              </a:ext>
            </a:extLst>
          </p:cNvPr>
          <p:cNvSpPr txBox="1">
            <a:spLocks noChangeArrowheads="1"/>
          </p:cNvSpPr>
          <p:nvPr/>
        </p:nvSpPr>
        <p:spPr bwMode="auto">
          <a:xfrm>
            <a:off x="2133600" y="914401"/>
            <a:ext cx="83058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200" b="1">
                <a:latin typeface="宋体" panose="02010600030101010101" pitchFamily="2" charset="-122"/>
              </a:rPr>
              <a:t>if(p==NULL) return t;/*</a:t>
            </a:r>
            <a:r>
              <a:rPr lang="zh-CN" altLang="en-US" sz="2200" b="1">
                <a:latin typeface="宋体" panose="02010600030101010101" pitchFamily="2" charset="-122"/>
              </a:rPr>
              <a:t>若找不到，返回原来的二叉排序树*</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if(p-&gt;lchild==NULL)/*p</a:t>
            </a:r>
            <a:r>
              <a:rPr lang="zh-CN" altLang="en-US" sz="2200" b="1">
                <a:latin typeface="宋体" panose="02010600030101010101" pitchFamily="2" charset="-122"/>
              </a:rPr>
              <a:t>无左子树*</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{if(f==NULL) t=p-&gt;rchild;/*p</a:t>
            </a:r>
            <a:r>
              <a:rPr lang="zh-CN" altLang="en-US" sz="2200" b="1">
                <a:latin typeface="宋体" panose="02010600030101010101" pitchFamily="2" charset="-122"/>
              </a:rPr>
              <a:t>是原二叉排序树的根*</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else if(f-&gt;lchild==p)/*p</a:t>
            </a:r>
            <a:r>
              <a:rPr lang="zh-CN" altLang="en-US" sz="2200" b="1">
                <a:latin typeface="宋体" panose="02010600030101010101" pitchFamily="2" charset="-122"/>
              </a:rPr>
              <a:t>是</a:t>
            </a:r>
            <a:r>
              <a:rPr lang="en-US" altLang="zh-CN" sz="2200" b="1">
                <a:latin typeface="宋体" panose="02010600030101010101" pitchFamily="2" charset="-122"/>
              </a:rPr>
              <a:t>f</a:t>
            </a:r>
            <a:r>
              <a:rPr lang="zh-CN" altLang="en-US" sz="2200" b="1">
                <a:latin typeface="宋体" panose="02010600030101010101" pitchFamily="2" charset="-122"/>
              </a:rPr>
              <a:t>的左孩子*</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f-&gt;lchild=p-&gt;rchild </a:t>
            </a:r>
            <a:r>
              <a:rPr lang="zh-CN" altLang="en-US" sz="2200" b="1">
                <a:latin typeface="宋体" panose="02010600030101010101" pitchFamily="2" charset="-122"/>
              </a:rPr>
              <a:t>； </a:t>
            </a:r>
            <a:r>
              <a:rPr lang="en-US" altLang="zh-CN" sz="2200" b="1">
                <a:latin typeface="宋体" panose="02010600030101010101" pitchFamily="2" charset="-122"/>
              </a:rPr>
              <a:t>/*</a:t>
            </a:r>
            <a:r>
              <a:rPr lang="zh-CN" altLang="en-US" sz="2200" b="1">
                <a:latin typeface="宋体" panose="02010600030101010101" pitchFamily="2" charset="-122"/>
              </a:rPr>
              <a:t>将</a:t>
            </a:r>
            <a:r>
              <a:rPr lang="en-US" altLang="zh-CN" sz="2200" b="1">
                <a:latin typeface="宋体" panose="02010600030101010101" pitchFamily="2" charset="-122"/>
              </a:rPr>
              <a:t>p</a:t>
            </a:r>
            <a:r>
              <a:rPr lang="zh-CN" altLang="en-US" sz="2200" b="1">
                <a:latin typeface="宋体" panose="02010600030101010101" pitchFamily="2" charset="-122"/>
              </a:rPr>
              <a:t>的右子树链到</a:t>
            </a:r>
            <a:r>
              <a:rPr lang="en-US" altLang="zh-CN" sz="2200" b="1">
                <a:latin typeface="宋体" panose="02010600030101010101" pitchFamily="2" charset="-122"/>
              </a:rPr>
              <a:t>f</a:t>
            </a:r>
            <a:r>
              <a:rPr lang="zh-CN" altLang="en-US" sz="2200" b="1">
                <a:latin typeface="宋体" panose="02010600030101010101" pitchFamily="2" charset="-122"/>
              </a:rPr>
              <a:t>的左链上*</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else /*p</a:t>
            </a:r>
            <a:r>
              <a:rPr lang="zh-CN" altLang="en-US" sz="2200" b="1">
                <a:latin typeface="宋体" panose="02010600030101010101" pitchFamily="2" charset="-122"/>
              </a:rPr>
              <a:t>是</a:t>
            </a:r>
            <a:r>
              <a:rPr lang="en-US" altLang="zh-CN" sz="2200" b="1">
                <a:latin typeface="宋体" panose="02010600030101010101" pitchFamily="2" charset="-122"/>
              </a:rPr>
              <a:t>f</a:t>
            </a:r>
            <a:r>
              <a:rPr lang="zh-CN" altLang="en-US" sz="2200" b="1">
                <a:latin typeface="宋体" panose="02010600030101010101" pitchFamily="2" charset="-122"/>
              </a:rPr>
              <a:t>的右孩子*</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f-&gt;rchild=p-&gt;rchild ;/*</a:t>
            </a:r>
            <a:r>
              <a:rPr lang="zh-CN" altLang="en-US" sz="2200" b="1">
                <a:latin typeface="宋体" panose="02010600030101010101" pitchFamily="2" charset="-122"/>
              </a:rPr>
              <a:t>将</a:t>
            </a:r>
            <a:r>
              <a:rPr lang="en-US" altLang="zh-CN" sz="2200" b="1">
                <a:latin typeface="宋体" panose="02010600030101010101" pitchFamily="2" charset="-122"/>
              </a:rPr>
              <a:t>p</a:t>
            </a:r>
            <a:r>
              <a:rPr lang="zh-CN" altLang="en-US" sz="2200" b="1">
                <a:latin typeface="宋体" panose="02010600030101010101" pitchFamily="2" charset="-122"/>
              </a:rPr>
              <a:t>的右子树链到</a:t>
            </a:r>
            <a:r>
              <a:rPr lang="en-US" altLang="zh-CN" sz="2200" b="1">
                <a:latin typeface="宋体" panose="02010600030101010101" pitchFamily="2" charset="-122"/>
              </a:rPr>
              <a:t>f</a:t>
            </a:r>
            <a:r>
              <a:rPr lang="zh-CN" altLang="en-US" sz="2200" b="1">
                <a:latin typeface="宋体" panose="02010600030101010101" pitchFamily="2" charset="-122"/>
              </a:rPr>
              <a:t>的右链上*</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free(p);/*</a:t>
            </a:r>
            <a:r>
              <a:rPr lang="zh-CN" altLang="en-US" sz="2200" b="1">
                <a:latin typeface="宋体" panose="02010600030101010101" pitchFamily="2" charset="-122"/>
              </a:rPr>
              <a:t>释放被删除的节点</a:t>
            </a:r>
            <a:r>
              <a:rPr lang="en-US" altLang="zh-CN" sz="2200" b="1">
                <a:latin typeface="宋体" panose="02010600030101010101" pitchFamily="2" charset="-122"/>
              </a:rPr>
              <a:t>p*/</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a:t>
            </a:r>
            <a:endParaRPr lang="en-US" altLang="zh-CN" sz="2200" b="1"/>
          </a:p>
          <a:p>
            <a:pPr eaLnBrk="1" hangingPunct="1">
              <a:spcBef>
                <a:spcPct val="50000"/>
              </a:spcBef>
              <a:buClrTx/>
              <a:buSzTx/>
              <a:buFontTx/>
              <a:buNone/>
            </a:pPr>
            <a:endParaRPr lang="en-US" altLang="zh-CN" sz="22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CB24FBB6-CE96-431E-AC9A-8C36FF519285}"/>
              </a:ext>
            </a:extLst>
          </p:cNvPr>
          <p:cNvSpPr txBox="1">
            <a:spLocks noChangeArrowheads="1"/>
          </p:cNvSpPr>
          <p:nvPr/>
        </p:nvSpPr>
        <p:spPr bwMode="auto">
          <a:xfrm>
            <a:off x="2209800" y="1066801"/>
            <a:ext cx="8153400" cy="545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200" b="1">
                <a:latin typeface="宋体" panose="02010600030101010101" pitchFamily="2" charset="-122"/>
              </a:rPr>
              <a:t>else /*p</a:t>
            </a:r>
            <a:r>
              <a:rPr lang="zh-CN" altLang="en-US" sz="2200" b="1">
                <a:latin typeface="宋体" panose="02010600030101010101" pitchFamily="2" charset="-122"/>
              </a:rPr>
              <a:t>有左子树*</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q=p;s=p-&gt;lchild;</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while(s-&gt;rchild)/*</a:t>
            </a:r>
            <a:r>
              <a:rPr lang="zh-CN" altLang="en-US" sz="2200" b="1">
                <a:latin typeface="宋体" panose="02010600030101010101" pitchFamily="2" charset="-122"/>
              </a:rPr>
              <a:t>在</a:t>
            </a:r>
            <a:r>
              <a:rPr lang="en-US" altLang="zh-CN" sz="2200" b="1">
                <a:latin typeface="宋体" panose="02010600030101010101" pitchFamily="2" charset="-122"/>
              </a:rPr>
              <a:t>p</a:t>
            </a:r>
            <a:r>
              <a:rPr lang="zh-CN" altLang="en-US" sz="2200" b="1">
                <a:latin typeface="宋体" panose="02010600030101010101" pitchFamily="2" charset="-122"/>
              </a:rPr>
              <a:t>的左子树中查找最右下结点*</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{q=s;s=s-&gt;rchild;}</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if(q==p) q-&gt;lchild=s-&gt;lchild ;/*</a:t>
            </a:r>
            <a:r>
              <a:rPr lang="zh-CN" altLang="en-US" sz="2200" b="1">
                <a:latin typeface="宋体" panose="02010600030101010101" pitchFamily="2" charset="-122"/>
              </a:rPr>
              <a:t>将</a:t>
            </a:r>
            <a:r>
              <a:rPr lang="en-US" altLang="zh-CN" sz="2200" b="1">
                <a:latin typeface="宋体" panose="02010600030101010101" pitchFamily="2" charset="-122"/>
              </a:rPr>
              <a:t>s</a:t>
            </a:r>
            <a:r>
              <a:rPr lang="zh-CN" altLang="en-US" sz="2200" b="1">
                <a:latin typeface="宋体" panose="02010600030101010101" pitchFamily="2" charset="-122"/>
              </a:rPr>
              <a:t>的左子树链到</a:t>
            </a:r>
            <a:r>
              <a:rPr lang="en-US" altLang="zh-CN" sz="2200" b="1">
                <a:latin typeface="宋体" panose="02010600030101010101" pitchFamily="2" charset="-122"/>
              </a:rPr>
              <a:t>q</a:t>
            </a:r>
            <a:r>
              <a:rPr lang="zh-CN" altLang="en-US" sz="2200" b="1">
                <a:latin typeface="宋体" panose="02010600030101010101" pitchFamily="2" charset="-122"/>
              </a:rPr>
              <a:t>上*</a:t>
            </a: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else q-&gt;rchild=s-&gt;lchild;</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p-&gt;key=s-&gt;key;/*</a:t>
            </a:r>
            <a:r>
              <a:rPr lang="zh-CN" altLang="en-US" sz="2200" b="1">
                <a:latin typeface="宋体" panose="02010600030101010101" pitchFamily="2" charset="-122"/>
              </a:rPr>
              <a:t>将</a:t>
            </a:r>
            <a:r>
              <a:rPr lang="en-US" altLang="zh-CN" sz="2200" b="1">
                <a:latin typeface="宋体" panose="02010600030101010101" pitchFamily="2" charset="-122"/>
              </a:rPr>
              <a:t>s</a:t>
            </a:r>
            <a:r>
              <a:rPr lang="zh-CN" altLang="en-US" sz="2200" b="1">
                <a:latin typeface="宋体" panose="02010600030101010101" pitchFamily="2" charset="-122"/>
              </a:rPr>
              <a:t>的值赋给</a:t>
            </a:r>
            <a:r>
              <a:rPr lang="en-US" altLang="zh-CN" sz="2200" b="1">
                <a:latin typeface="宋体" panose="02010600030101010101" pitchFamily="2" charset="-122"/>
              </a:rPr>
              <a:t>p*/</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 free(s);</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a:t>
            </a:r>
            <a:endParaRPr lang="en-US" altLang="zh-CN" sz="2200" b="1"/>
          </a:p>
          <a:p>
            <a:pPr algn="just" eaLnBrk="1" hangingPunct="1">
              <a:spcBef>
                <a:spcPct val="50000"/>
              </a:spcBef>
              <a:buClrTx/>
              <a:buSzTx/>
              <a:buFontTx/>
              <a:buNone/>
            </a:pPr>
            <a:r>
              <a:rPr lang="en-US" altLang="zh-CN" sz="2200" b="1">
                <a:latin typeface="宋体" panose="02010600030101010101" pitchFamily="2" charset="-122"/>
              </a:rPr>
              <a:t>return t;</a:t>
            </a:r>
            <a:endParaRPr lang="en-US" altLang="zh-CN" sz="2200" b="1"/>
          </a:p>
          <a:p>
            <a:pPr eaLnBrk="1" hangingPunct="1">
              <a:spcBef>
                <a:spcPct val="50000"/>
              </a:spcBef>
              <a:buClrTx/>
              <a:buSzTx/>
              <a:buFontTx/>
              <a:buNone/>
            </a:pPr>
            <a:r>
              <a:rPr lang="en-US" altLang="zh-CN" sz="2200" b="1">
                <a:latin typeface="宋体" panose="02010600030101010101" pitchFamily="2" charset="-122"/>
              </a:rPr>
              <a:t>} /*DelBST*/</a:t>
            </a:r>
            <a:r>
              <a:rPr lang="en-US" altLang="zh-CN" sz="2200" b="1"/>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4BE694C5-44BE-466F-8308-E220720F56FF}"/>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5. </a:t>
            </a:r>
            <a:r>
              <a:rPr lang="zh-CN" altLang="en-US" sz="2800" b="1"/>
              <a:t>二叉排序树的查找性能分析</a:t>
            </a:r>
          </a:p>
        </p:txBody>
      </p:sp>
      <p:sp>
        <p:nvSpPr>
          <p:cNvPr id="58371" name="Text Box 3">
            <a:extLst>
              <a:ext uri="{FF2B5EF4-FFF2-40B4-BE49-F238E27FC236}">
                <a16:creationId xmlns:a16="http://schemas.microsoft.com/office/drawing/2014/main" id="{2F1A6551-E99F-43D7-A731-EDE00FA48F18}"/>
              </a:ext>
            </a:extLst>
          </p:cNvPr>
          <p:cNvSpPr txBox="1">
            <a:spLocks noChangeArrowheads="1"/>
          </p:cNvSpPr>
          <p:nvPr/>
        </p:nvSpPr>
        <p:spPr bwMode="auto">
          <a:xfrm>
            <a:off x="2057400" y="1676401"/>
            <a:ext cx="8382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        </a:t>
            </a:r>
            <a:r>
              <a:rPr lang="zh-CN" altLang="en-US" sz="2800" b="1"/>
              <a:t>对于含有同样关键字序列的一组结点，结点插入的先后次序不同，所构成的二叉排序树的形态和深度不同。</a:t>
            </a:r>
            <a:r>
              <a:rPr lang="zh-CN" altLang="en-US" sz="2800" b="1">
                <a:latin typeface="宋体" panose="02010600030101010101" pitchFamily="2" charset="-122"/>
              </a:rPr>
              <a:t>而</a:t>
            </a:r>
            <a:r>
              <a:rPr lang="zh-CN" altLang="en-US" sz="2800" b="1">
                <a:solidFill>
                  <a:srgbClr val="277D33"/>
                </a:solidFill>
                <a:latin typeface="宋体" panose="02010600030101010101" pitchFamily="2" charset="-122"/>
              </a:rPr>
              <a:t>二叉排序树的平均查找长度</a:t>
            </a:r>
            <a:r>
              <a:rPr lang="en-US" altLang="zh-CN" sz="2800" b="1">
                <a:solidFill>
                  <a:srgbClr val="277D33"/>
                </a:solidFill>
              </a:rPr>
              <a:t>ASL</a:t>
            </a:r>
            <a:r>
              <a:rPr lang="zh-CN" altLang="en-US" sz="2800" b="1">
                <a:solidFill>
                  <a:srgbClr val="277D33"/>
                </a:solidFill>
                <a:latin typeface="宋体" panose="02010600030101010101" pitchFamily="2" charset="-122"/>
              </a:rPr>
              <a:t>与二叉排序树的形态有关</a:t>
            </a:r>
            <a:r>
              <a:rPr lang="zh-CN" altLang="en-US" sz="2800" b="1">
                <a:latin typeface="宋体" panose="02010600030101010101" pitchFamily="2" charset="-122"/>
              </a:rPr>
              <a:t>，二叉排序树的各分支越均衡，树的深度浅，其平均查找长度</a:t>
            </a:r>
            <a:r>
              <a:rPr lang="en-US" altLang="zh-CN" sz="2800" b="1"/>
              <a:t>ASL</a:t>
            </a:r>
            <a:r>
              <a:rPr lang="zh-CN" altLang="en-US" sz="2800" b="1">
                <a:latin typeface="宋体" panose="02010600030101010101" pitchFamily="2" charset="-122"/>
              </a:rPr>
              <a:t>越小。</a:t>
            </a:r>
            <a:r>
              <a:rPr lang="zh-CN" altLang="en-US" sz="2800" b="1"/>
              <a:t> 例如：</a:t>
            </a:r>
          </a:p>
        </p:txBody>
      </p:sp>
      <p:grpSp>
        <p:nvGrpSpPr>
          <p:cNvPr id="58372" name="Group 18">
            <a:extLst>
              <a:ext uri="{FF2B5EF4-FFF2-40B4-BE49-F238E27FC236}">
                <a16:creationId xmlns:a16="http://schemas.microsoft.com/office/drawing/2014/main" id="{FBFE197F-85F4-438D-9BED-5BECD86D85F1}"/>
              </a:ext>
            </a:extLst>
          </p:cNvPr>
          <p:cNvGrpSpPr>
            <a:grpSpLocks/>
          </p:cNvGrpSpPr>
          <p:nvPr/>
        </p:nvGrpSpPr>
        <p:grpSpPr bwMode="auto">
          <a:xfrm>
            <a:off x="2209800" y="3962401"/>
            <a:ext cx="4114800" cy="2682875"/>
            <a:chOff x="432" y="2496"/>
            <a:chExt cx="2592" cy="1690"/>
          </a:xfrm>
        </p:grpSpPr>
        <p:grpSp>
          <p:nvGrpSpPr>
            <p:cNvPr id="58388" name="Group 17">
              <a:extLst>
                <a:ext uri="{FF2B5EF4-FFF2-40B4-BE49-F238E27FC236}">
                  <a16:creationId xmlns:a16="http://schemas.microsoft.com/office/drawing/2014/main" id="{B020576A-59D3-4E36-9FF6-25A57053C8FA}"/>
                </a:ext>
              </a:extLst>
            </p:cNvPr>
            <p:cNvGrpSpPr>
              <a:grpSpLocks/>
            </p:cNvGrpSpPr>
            <p:nvPr/>
          </p:nvGrpSpPr>
          <p:grpSpPr bwMode="auto">
            <a:xfrm>
              <a:off x="720" y="2496"/>
              <a:ext cx="1680" cy="1152"/>
              <a:chOff x="624" y="2496"/>
              <a:chExt cx="1680" cy="1152"/>
            </a:xfrm>
          </p:grpSpPr>
          <p:sp>
            <p:nvSpPr>
              <p:cNvPr id="58390" name="Oval 4">
                <a:extLst>
                  <a:ext uri="{FF2B5EF4-FFF2-40B4-BE49-F238E27FC236}">
                    <a16:creationId xmlns:a16="http://schemas.microsoft.com/office/drawing/2014/main" id="{1142226D-B69B-4196-919D-6D9F0DA596EE}"/>
                  </a:ext>
                </a:extLst>
              </p:cNvPr>
              <p:cNvSpPr>
                <a:spLocks noChangeArrowheads="1"/>
              </p:cNvSpPr>
              <p:nvPr/>
            </p:nvSpPr>
            <p:spPr bwMode="auto">
              <a:xfrm>
                <a:off x="1392"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45</a:t>
                </a:r>
              </a:p>
            </p:txBody>
          </p:sp>
          <p:sp>
            <p:nvSpPr>
              <p:cNvPr id="58391" name="Oval 5">
                <a:extLst>
                  <a:ext uri="{FF2B5EF4-FFF2-40B4-BE49-F238E27FC236}">
                    <a16:creationId xmlns:a16="http://schemas.microsoft.com/office/drawing/2014/main" id="{AA3C88F4-5972-4D52-B91D-FDF8FED759DE}"/>
                  </a:ext>
                </a:extLst>
              </p:cNvPr>
              <p:cNvSpPr>
                <a:spLocks noChangeArrowheads="1"/>
              </p:cNvSpPr>
              <p:nvPr/>
            </p:nvSpPr>
            <p:spPr bwMode="auto">
              <a:xfrm>
                <a:off x="912"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24</a:t>
                </a:r>
              </a:p>
            </p:txBody>
          </p:sp>
          <p:sp>
            <p:nvSpPr>
              <p:cNvPr id="58392" name="Oval 6">
                <a:extLst>
                  <a:ext uri="{FF2B5EF4-FFF2-40B4-BE49-F238E27FC236}">
                    <a16:creationId xmlns:a16="http://schemas.microsoft.com/office/drawing/2014/main" id="{A6DF6F63-1CCB-4602-B82C-AEFC02A5A0C3}"/>
                  </a:ext>
                </a:extLst>
              </p:cNvPr>
              <p:cNvSpPr>
                <a:spLocks noChangeArrowheads="1"/>
              </p:cNvSpPr>
              <p:nvPr/>
            </p:nvSpPr>
            <p:spPr bwMode="auto">
              <a:xfrm>
                <a:off x="624" y="34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12</a:t>
                </a:r>
              </a:p>
            </p:txBody>
          </p:sp>
          <p:sp>
            <p:nvSpPr>
              <p:cNvPr id="58393" name="Oval 7">
                <a:extLst>
                  <a:ext uri="{FF2B5EF4-FFF2-40B4-BE49-F238E27FC236}">
                    <a16:creationId xmlns:a16="http://schemas.microsoft.com/office/drawing/2014/main" id="{D13FD919-1C9E-4481-A2C5-E3C170E18002}"/>
                  </a:ext>
                </a:extLst>
              </p:cNvPr>
              <p:cNvSpPr>
                <a:spLocks noChangeArrowheads="1"/>
              </p:cNvSpPr>
              <p:nvPr/>
            </p:nvSpPr>
            <p:spPr bwMode="auto">
              <a:xfrm>
                <a:off x="1200" y="34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37</a:t>
                </a:r>
              </a:p>
            </p:txBody>
          </p:sp>
          <p:sp>
            <p:nvSpPr>
              <p:cNvPr id="58394" name="Oval 8">
                <a:extLst>
                  <a:ext uri="{FF2B5EF4-FFF2-40B4-BE49-F238E27FC236}">
                    <a16:creationId xmlns:a16="http://schemas.microsoft.com/office/drawing/2014/main" id="{5E15C1BB-F42D-4D7C-B266-64153EEB25B1}"/>
                  </a:ext>
                </a:extLst>
              </p:cNvPr>
              <p:cNvSpPr>
                <a:spLocks noChangeArrowheads="1"/>
              </p:cNvSpPr>
              <p:nvPr/>
            </p:nvSpPr>
            <p:spPr bwMode="auto">
              <a:xfrm>
                <a:off x="1776"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53</a:t>
                </a:r>
              </a:p>
            </p:txBody>
          </p:sp>
          <p:sp>
            <p:nvSpPr>
              <p:cNvPr id="58395" name="Oval 9">
                <a:extLst>
                  <a:ext uri="{FF2B5EF4-FFF2-40B4-BE49-F238E27FC236}">
                    <a16:creationId xmlns:a16="http://schemas.microsoft.com/office/drawing/2014/main" id="{9CA07E51-8FC6-4B7A-9234-F97803C5578C}"/>
                  </a:ext>
                </a:extLst>
              </p:cNvPr>
              <p:cNvSpPr>
                <a:spLocks noChangeArrowheads="1"/>
              </p:cNvSpPr>
              <p:nvPr/>
            </p:nvSpPr>
            <p:spPr bwMode="auto">
              <a:xfrm>
                <a:off x="2064" y="34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93</a:t>
                </a:r>
              </a:p>
            </p:txBody>
          </p:sp>
          <p:sp>
            <p:nvSpPr>
              <p:cNvPr id="58396" name="Line 10">
                <a:extLst>
                  <a:ext uri="{FF2B5EF4-FFF2-40B4-BE49-F238E27FC236}">
                    <a16:creationId xmlns:a16="http://schemas.microsoft.com/office/drawing/2014/main" id="{DA08E823-A47F-49E1-89B4-AC7213C5BEB4}"/>
                  </a:ext>
                </a:extLst>
              </p:cNvPr>
              <p:cNvSpPr>
                <a:spLocks noChangeShapeType="1"/>
              </p:cNvSpPr>
              <p:nvPr/>
            </p:nvSpPr>
            <p:spPr bwMode="auto">
              <a:xfrm flipH="1">
                <a:off x="1152" y="2688"/>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7" name="Line 11">
                <a:extLst>
                  <a:ext uri="{FF2B5EF4-FFF2-40B4-BE49-F238E27FC236}">
                    <a16:creationId xmlns:a16="http://schemas.microsoft.com/office/drawing/2014/main" id="{8C5029CC-374B-4F05-8618-5ACCFF461B47}"/>
                  </a:ext>
                </a:extLst>
              </p:cNvPr>
              <p:cNvSpPr>
                <a:spLocks noChangeShapeType="1"/>
              </p:cNvSpPr>
              <p:nvPr/>
            </p:nvSpPr>
            <p:spPr bwMode="auto">
              <a:xfrm flipH="1">
                <a:off x="768" y="316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8" name="Line 12">
                <a:extLst>
                  <a:ext uri="{FF2B5EF4-FFF2-40B4-BE49-F238E27FC236}">
                    <a16:creationId xmlns:a16="http://schemas.microsoft.com/office/drawing/2014/main" id="{6BCE86B4-E290-4233-B7AD-3BF9CF3931B7}"/>
                  </a:ext>
                </a:extLst>
              </p:cNvPr>
              <p:cNvSpPr>
                <a:spLocks noChangeShapeType="1"/>
              </p:cNvSpPr>
              <p:nvPr/>
            </p:nvSpPr>
            <p:spPr bwMode="auto">
              <a:xfrm>
                <a:off x="1104" y="3168"/>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9" name="Line 13">
                <a:extLst>
                  <a:ext uri="{FF2B5EF4-FFF2-40B4-BE49-F238E27FC236}">
                    <a16:creationId xmlns:a16="http://schemas.microsoft.com/office/drawing/2014/main" id="{C45C152B-F473-49A6-93B2-7FC64448625E}"/>
                  </a:ext>
                </a:extLst>
              </p:cNvPr>
              <p:cNvSpPr>
                <a:spLocks noChangeShapeType="1"/>
              </p:cNvSpPr>
              <p:nvPr/>
            </p:nvSpPr>
            <p:spPr bwMode="auto">
              <a:xfrm>
                <a:off x="1632" y="268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0" name="Line 14">
                <a:extLst>
                  <a:ext uri="{FF2B5EF4-FFF2-40B4-BE49-F238E27FC236}">
                    <a16:creationId xmlns:a16="http://schemas.microsoft.com/office/drawing/2014/main" id="{7CF06975-8A2C-46FC-9143-70C3BCF6EF03}"/>
                  </a:ext>
                </a:extLst>
              </p:cNvPr>
              <p:cNvSpPr>
                <a:spLocks noChangeShapeType="1"/>
              </p:cNvSpPr>
              <p:nvPr/>
            </p:nvSpPr>
            <p:spPr bwMode="auto">
              <a:xfrm>
                <a:off x="1968" y="316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8389" name="Text Box 15">
              <a:extLst>
                <a:ext uri="{FF2B5EF4-FFF2-40B4-BE49-F238E27FC236}">
                  <a16:creationId xmlns:a16="http://schemas.microsoft.com/office/drawing/2014/main" id="{53ABCB3F-5B48-45AD-95AE-C668CE45D27A}"/>
                </a:ext>
              </a:extLst>
            </p:cNvPr>
            <p:cNvSpPr txBox="1">
              <a:spLocks noChangeArrowheads="1"/>
            </p:cNvSpPr>
            <p:nvPr/>
          </p:nvSpPr>
          <p:spPr bwMode="auto">
            <a:xfrm>
              <a:off x="432" y="3744"/>
              <a:ext cx="25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 </a:t>
              </a:r>
              <a:r>
                <a:rPr lang="zh-CN" altLang="en-US" sz="2000" b="1"/>
                <a:t>输入关键字序列为</a:t>
              </a:r>
              <a:r>
                <a:rPr lang="en-US" altLang="zh-CN" sz="2000" b="1"/>
                <a:t>{45,24,53,12,37,93}</a:t>
              </a:r>
              <a:r>
                <a:rPr lang="zh-CN" altLang="en-US" sz="2000" b="1"/>
                <a:t>时的二叉排序树</a:t>
              </a:r>
            </a:p>
          </p:txBody>
        </p:sp>
      </p:grpSp>
      <p:grpSp>
        <p:nvGrpSpPr>
          <p:cNvPr id="58373" name="Group 35">
            <a:extLst>
              <a:ext uri="{FF2B5EF4-FFF2-40B4-BE49-F238E27FC236}">
                <a16:creationId xmlns:a16="http://schemas.microsoft.com/office/drawing/2014/main" id="{73AC4CCB-D497-4C52-A3F4-A62D97B7E92C}"/>
              </a:ext>
            </a:extLst>
          </p:cNvPr>
          <p:cNvGrpSpPr>
            <a:grpSpLocks/>
          </p:cNvGrpSpPr>
          <p:nvPr/>
        </p:nvGrpSpPr>
        <p:grpSpPr bwMode="auto">
          <a:xfrm>
            <a:off x="6400800" y="3886201"/>
            <a:ext cx="4038600" cy="2682875"/>
            <a:chOff x="3072" y="2448"/>
            <a:chExt cx="2544" cy="1690"/>
          </a:xfrm>
        </p:grpSpPr>
        <p:grpSp>
          <p:nvGrpSpPr>
            <p:cNvPr id="58374" name="Group 33">
              <a:extLst>
                <a:ext uri="{FF2B5EF4-FFF2-40B4-BE49-F238E27FC236}">
                  <a16:creationId xmlns:a16="http://schemas.microsoft.com/office/drawing/2014/main" id="{7F757FB3-E033-433A-BAD4-83A43DC060B9}"/>
                </a:ext>
              </a:extLst>
            </p:cNvPr>
            <p:cNvGrpSpPr>
              <a:grpSpLocks/>
            </p:cNvGrpSpPr>
            <p:nvPr/>
          </p:nvGrpSpPr>
          <p:grpSpPr bwMode="auto">
            <a:xfrm>
              <a:off x="3168" y="2448"/>
              <a:ext cx="1824" cy="1344"/>
              <a:chOff x="3120" y="2544"/>
              <a:chExt cx="1920" cy="1440"/>
            </a:xfrm>
          </p:grpSpPr>
          <p:sp>
            <p:nvSpPr>
              <p:cNvPr id="58376" name="Oval 19">
                <a:extLst>
                  <a:ext uri="{FF2B5EF4-FFF2-40B4-BE49-F238E27FC236}">
                    <a16:creationId xmlns:a16="http://schemas.microsoft.com/office/drawing/2014/main" id="{EA9D133A-2027-4925-97AB-818D367E65BF}"/>
                  </a:ext>
                </a:extLst>
              </p:cNvPr>
              <p:cNvSpPr>
                <a:spLocks noChangeArrowheads="1"/>
              </p:cNvSpPr>
              <p:nvPr/>
            </p:nvSpPr>
            <p:spPr bwMode="auto">
              <a:xfrm>
                <a:off x="3120"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58377" name="Oval 20">
                <a:extLst>
                  <a:ext uri="{FF2B5EF4-FFF2-40B4-BE49-F238E27FC236}">
                    <a16:creationId xmlns:a16="http://schemas.microsoft.com/office/drawing/2014/main" id="{F9332D6F-53A4-4E15-9A4F-49B92991703C}"/>
                  </a:ext>
                </a:extLst>
              </p:cNvPr>
              <p:cNvSpPr>
                <a:spLocks noChangeArrowheads="1"/>
              </p:cNvSpPr>
              <p:nvPr/>
            </p:nvSpPr>
            <p:spPr bwMode="auto">
              <a:xfrm>
                <a:off x="3120"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12</a:t>
                </a:r>
              </a:p>
            </p:txBody>
          </p:sp>
          <p:sp>
            <p:nvSpPr>
              <p:cNvPr id="58378" name="Oval 21">
                <a:extLst>
                  <a:ext uri="{FF2B5EF4-FFF2-40B4-BE49-F238E27FC236}">
                    <a16:creationId xmlns:a16="http://schemas.microsoft.com/office/drawing/2014/main" id="{370AE069-6D73-4EEA-8942-EB0C4FD85389}"/>
                  </a:ext>
                </a:extLst>
              </p:cNvPr>
              <p:cNvSpPr>
                <a:spLocks noChangeArrowheads="1"/>
              </p:cNvSpPr>
              <p:nvPr/>
            </p:nvSpPr>
            <p:spPr bwMode="auto">
              <a:xfrm>
                <a:off x="3456"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24</a:t>
                </a:r>
              </a:p>
            </p:txBody>
          </p:sp>
          <p:sp>
            <p:nvSpPr>
              <p:cNvPr id="58379" name="Oval 22">
                <a:extLst>
                  <a:ext uri="{FF2B5EF4-FFF2-40B4-BE49-F238E27FC236}">
                    <a16:creationId xmlns:a16="http://schemas.microsoft.com/office/drawing/2014/main" id="{0A5EC919-D021-4691-8E62-DE8B51DF7FD3}"/>
                  </a:ext>
                </a:extLst>
              </p:cNvPr>
              <p:cNvSpPr>
                <a:spLocks noChangeArrowheads="1"/>
              </p:cNvSpPr>
              <p:nvPr/>
            </p:nvSpPr>
            <p:spPr bwMode="auto">
              <a:xfrm>
                <a:off x="3792" y="30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37</a:t>
                </a:r>
              </a:p>
            </p:txBody>
          </p:sp>
          <p:sp>
            <p:nvSpPr>
              <p:cNvPr id="58380" name="Oval 23">
                <a:extLst>
                  <a:ext uri="{FF2B5EF4-FFF2-40B4-BE49-F238E27FC236}">
                    <a16:creationId xmlns:a16="http://schemas.microsoft.com/office/drawing/2014/main" id="{5168FC9F-0106-4BD2-9106-CCC71E3C7F5A}"/>
                  </a:ext>
                </a:extLst>
              </p:cNvPr>
              <p:cNvSpPr>
                <a:spLocks noChangeArrowheads="1"/>
              </p:cNvSpPr>
              <p:nvPr/>
            </p:nvSpPr>
            <p:spPr bwMode="auto">
              <a:xfrm>
                <a:off x="4128"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45</a:t>
                </a:r>
              </a:p>
            </p:txBody>
          </p:sp>
          <p:sp>
            <p:nvSpPr>
              <p:cNvPr id="58381" name="Oval 24">
                <a:extLst>
                  <a:ext uri="{FF2B5EF4-FFF2-40B4-BE49-F238E27FC236}">
                    <a16:creationId xmlns:a16="http://schemas.microsoft.com/office/drawing/2014/main" id="{83F88002-0819-4809-BB09-88B97F7EA438}"/>
                  </a:ext>
                </a:extLst>
              </p:cNvPr>
              <p:cNvSpPr>
                <a:spLocks noChangeArrowheads="1"/>
              </p:cNvSpPr>
              <p:nvPr/>
            </p:nvSpPr>
            <p:spPr bwMode="auto">
              <a:xfrm>
                <a:off x="4464" y="35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53</a:t>
                </a:r>
              </a:p>
            </p:txBody>
          </p:sp>
          <p:sp>
            <p:nvSpPr>
              <p:cNvPr id="58382" name="Oval 25">
                <a:extLst>
                  <a:ext uri="{FF2B5EF4-FFF2-40B4-BE49-F238E27FC236}">
                    <a16:creationId xmlns:a16="http://schemas.microsoft.com/office/drawing/2014/main" id="{99AF1924-3ABE-4A4A-95FF-FA4CC7A8D6DB}"/>
                  </a:ext>
                </a:extLst>
              </p:cNvPr>
              <p:cNvSpPr>
                <a:spLocks noChangeArrowheads="1"/>
              </p:cNvSpPr>
              <p:nvPr/>
            </p:nvSpPr>
            <p:spPr bwMode="auto">
              <a:xfrm>
                <a:off x="4800" y="37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93</a:t>
                </a:r>
              </a:p>
            </p:txBody>
          </p:sp>
          <p:sp>
            <p:nvSpPr>
              <p:cNvPr id="58383" name="Line 26">
                <a:extLst>
                  <a:ext uri="{FF2B5EF4-FFF2-40B4-BE49-F238E27FC236}">
                    <a16:creationId xmlns:a16="http://schemas.microsoft.com/office/drawing/2014/main" id="{2D0B7F0B-6EB3-4BE3-915C-DA1D40E59F7B}"/>
                  </a:ext>
                </a:extLst>
              </p:cNvPr>
              <p:cNvSpPr>
                <a:spLocks noChangeShapeType="1"/>
              </p:cNvSpPr>
              <p:nvPr/>
            </p:nvSpPr>
            <p:spPr bwMode="auto">
              <a:xfrm>
                <a:off x="3360" y="2736"/>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4" name="Line 28">
                <a:extLst>
                  <a:ext uri="{FF2B5EF4-FFF2-40B4-BE49-F238E27FC236}">
                    <a16:creationId xmlns:a16="http://schemas.microsoft.com/office/drawing/2014/main" id="{70279E1D-4E4E-44BC-9A3D-84DFF98A29FE}"/>
                  </a:ext>
                </a:extLst>
              </p:cNvPr>
              <p:cNvSpPr>
                <a:spLocks noChangeShapeType="1"/>
              </p:cNvSpPr>
              <p:nvPr/>
            </p:nvSpPr>
            <p:spPr bwMode="auto">
              <a:xfrm>
                <a:off x="3696" y="2976"/>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5" name="Line 29">
                <a:extLst>
                  <a:ext uri="{FF2B5EF4-FFF2-40B4-BE49-F238E27FC236}">
                    <a16:creationId xmlns:a16="http://schemas.microsoft.com/office/drawing/2014/main" id="{7F755A7F-9A3C-4040-A1B1-B0F2D9C4354A}"/>
                  </a:ext>
                </a:extLst>
              </p:cNvPr>
              <p:cNvSpPr>
                <a:spLocks noChangeShapeType="1"/>
              </p:cNvSpPr>
              <p:nvPr/>
            </p:nvSpPr>
            <p:spPr bwMode="auto">
              <a:xfrm>
                <a:off x="4032" y="3216"/>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6" name="Line 31">
                <a:extLst>
                  <a:ext uri="{FF2B5EF4-FFF2-40B4-BE49-F238E27FC236}">
                    <a16:creationId xmlns:a16="http://schemas.microsoft.com/office/drawing/2014/main" id="{701EB78F-4C1F-4E8F-8B15-96BE2417253C}"/>
                  </a:ext>
                </a:extLst>
              </p:cNvPr>
              <p:cNvSpPr>
                <a:spLocks noChangeShapeType="1"/>
              </p:cNvSpPr>
              <p:nvPr/>
            </p:nvSpPr>
            <p:spPr bwMode="auto">
              <a:xfrm>
                <a:off x="4368" y="3456"/>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7" name="Line 32">
                <a:extLst>
                  <a:ext uri="{FF2B5EF4-FFF2-40B4-BE49-F238E27FC236}">
                    <a16:creationId xmlns:a16="http://schemas.microsoft.com/office/drawing/2014/main" id="{37A058CA-E41D-4384-8253-7D945D2F6539}"/>
                  </a:ext>
                </a:extLst>
              </p:cNvPr>
              <p:cNvSpPr>
                <a:spLocks noChangeShapeType="1"/>
              </p:cNvSpPr>
              <p:nvPr/>
            </p:nvSpPr>
            <p:spPr bwMode="auto">
              <a:xfrm>
                <a:off x="4704" y="369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8375" name="Text Box 34">
              <a:extLst>
                <a:ext uri="{FF2B5EF4-FFF2-40B4-BE49-F238E27FC236}">
                  <a16:creationId xmlns:a16="http://schemas.microsoft.com/office/drawing/2014/main" id="{6294AE0F-8946-4633-96E7-ADF144FAAC59}"/>
                </a:ext>
              </a:extLst>
            </p:cNvPr>
            <p:cNvSpPr txBox="1">
              <a:spLocks noChangeArrowheads="1"/>
            </p:cNvSpPr>
            <p:nvPr/>
          </p:nvSpPr>
          <p:spPr bwMode="auto">
            <a:xfrm>
              <a:off x="3072" y="3696"/>
              <a:ext cx="2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r>
                <a:rPr lang="zh-CN" altLang="en-US" sz="2000" b="1"/>
                <a:t>输入关键字序列为</a:t>
              </a:r>
              <a:r>
                <a:rPr lang="en-US" altLang="zh-CN" sz="2000" b="1"/>
                <a:t>{12,24,37,45,53,93}</a:t>
              </a:r>
              <a:r>
                <a:rPr lang="zh-CN" altLang="en-US" sz="2000" b="1"/>
                <a:t>时的二叉排序树</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6A822C8A-9F13-4D08-9E60-3EB7D1FE883C}"/>
              </a:ext>
            </a:extLst>
          </p:cNvPr>
          <p:cNvSpPr txBox="1">
            <a:spLocks noChangeArrowheads="1"/>
          </p:cNvSpPr>
          <p:nvPr/>
        </p:nvSpPr>
        <p:spPr bwMode="auto">
          <a:xfrm>
            <a:off x="2133600" y="1066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        </a:t>
            </a:r>
            <a:r>
              <a:rPr lang="zh-CN" altLang="en-US" sz="2800" b="1"/>
              <a:t>假设</a:t>
            </a:r>
            <a:r>
              <a:rPr lang="zh-CN" altLang="en-US" sz="2800" b="1">
                <a:latin typeface="宋体" panose="02010600030101010101" pitchFamily="2" charset="-122"/>
              </a:rPr>
              <a:t>每个元素的查找概率相等，则它们的平均查找长度分别是：</a:t>
            </a:r>
            <a:r>
              <a:rPr lang="zh-CN" altLang="en-US" sz="2800" b="1"/>
              <a:t> </a:t>
            </a:r>
          </a:p>
        </p:txBody>
      </p:sp>
      <p:sp>
        <p:nvSpPr>
          <p:cNvPr id="59395" name="Text Box 3">
            <a:extLst>
              <a:ext uri="{FF2B5EF4-FFF2-40B4-BE49-F238E27FC236}">
                <a16:creationId xmlns:a16="http://schemas.microsoft.com/office/drawing/2014/main" id="{64B689DE-A40E-4C9D-AD79-136BA63AD4BD}"/>
              </a:ext>
            </a:extLst>
          </p:cNvPr>
          <p:cNvSpPr txBox="1">
            <a:spLocks noChangeArrowheads="1"/>
          </p:cNvSpPr>
          <p:nvPr/>
        </p:nvSpPr>
        <p:spPr bwMode="auto">
          <a:xfrm>
            <a:off x="2590800" y="1981201"/>
            <a:ext cx="5562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ASL=(1+2+2+3+3+3)/6=14/6</a:t>
            </a:r>
          </a:p>
          <a:p>
            <a:pPr eaLnBrk="1" hangingPunct="1">
              <a:spcBef>
                <a:spcPct val="50000"/>
              </a:spcBef>
              <a:buClrTx/>
              <a:buSzTx/>
              <a:buFontTx/>
              <a:buNone/>
            </a:pPr>
            <a:r>
              <a:rPr lang="en-US" altLang="zh-CN" sz="2800" b="1"/>
              <a:t>ASL=(1+2+3+4+5+6)/6=21/6</a:t>
            </a:r>
          </a:p>
        </p:txBody>
      </p:sp>
      <p:sp>
        <p:nvSpPr>
          <p:cNvPr id="59396" name="Text Box 4">
            <a:extLst>
              <a:ext uri="{FF2B5EF4-FFF2-40B4-BE49-F238E27FC236}">
                <a16:creationId xmlns:a16="http://schemas.microsoft.com/office/drawing/2014/main" id="{58069B22-1500-490A-A322-99038E743BEE}"/>
              </a:ext>
            </a:extLst>
          </p:cNvPr>
          <p:cNvSpPr txBox="1">
            <a:spLocks noChangeArrowheads="1"/>
          </p:cNvSpPr>
          <p:nvPr/>
        </p:nvSpPr>
        <p:spPr bwMode="auto">
          <a:xfrm>
            <a:off x="2209800" y="32004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由此可见，</a:t>
            </a:r>
            <a:r>
              <a:rPr lang="zh-CN" altLang="en-US" sz="2800" b="1">
                <a:latin typeface="宋体" panose="02010600030101010101" pitchFamily="2" charset="-122"/>
              </a:rPr>
              <a:t>在二叉排序树上进行查找时的平均查找长度和二叉排序树的形态有关。</a:t>
            </a:r>
            <a:r>
              <a:rPr lang="zh-CN" altLang="en-US" sz="2800" b="1"/>
              <a:t> </a:t>
            </a:r>
          </a:p>
        </p:txBody>
      </p:sp>
      <p:sp>
        <p:nvSpPr>
          <p:cNvPr id="59397" name="Text Box 5">
            <a:extLst>
              <a:ext uri="{FF2B5EF4-FFF2-40B4-BE49-F238E27FC236}">
                <a16:creationId xmlns:a16="http://schemas.microsoft.com/office/drawing/2014/main" id="{5F018CBE-E9B8-48B0-B3D8-447129EA277B}"/>
              </a:ext>
            </a:extLst>
          </p:cNvPr>
          <p:cNvSpPr txBox="1">
            <a:spLocks noChangeArrowheads="1"/>
          </p:cNvSpPr>
          <p:nvPr/>
        </p:nvSpPr>
        <p:spPr bwMode="auto">
          <a:xfrm>
            <a:off x="2209800" y="4191001"/>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若考虑把</a:t>
            </a:r>
            <a:r>
              <a:rPr lang="en-US" altLang="zh-CN" sz="2800" b="1"/>
              <a:t>n</a:t>
            </a:r>
            <a:r>
              <a:rPr lang="zh-CN" altLang="en-US" sz="2800" b="1">
                <a:latin typeface="宋体" panose="02010600030101010101" pitchFamily="2" charset="-122"/>
              </a:rPr>
              <a:t>个结点，按各种可能的次序插入到二叉排序树中，则有</a:t>
            </a:r>
            <a:r>
              <a:rPr lang="en-US" altLang="zh-CN" sz="2800" b="1"/>
              <a:t>n</a:t>
            </a:r>
            <a:r>
              <a:rPr lang="zh-CN" altLang="en-US" sz="2800" b="1">
                <a:latin typeface="宋体" panose="02010600030101010101" pitchFamily="2" charset="-122"/>
              </a:rPr>
              <a:t>！棵二叉排序树（其中有的形态相同），可以证明，对这些二叉排序树进行平均，得到的平均查找长度仍然是</a:t>
            </a:r>
            <a:r>
              <a:rPr lang="en-US" altLang="zh-CN" sz="2800" b="1">
                <a:latin typeface="宋体" panose="02010600030101010101" pitchFamily="2" charset="-122"/>
              </a:rPr>
              <a:t>O(log</a:t>
            </a:r>
            <a:r>
              <a:rPr lang="en-US" altLang="zh-CN" sz="2800" b="1" baseline="-25000">
                <a:latin typeface="宋体" panose="02010600030101010101" pitchFamily="2" charset="-122"/>
              </a:rPr>
              <a:t>2</a:t>
            </a:r>
            <a:r>
              <a:rPr lang="en-US" altLang="zh-CN" sz="2800" b="1">
                <a:latin typeface="宋体" panose="02010600030101010101" pitchFamily="2" charset="-122"/>
              </a:rPr>
              <a:t>n)</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F2A88E94-6657-4636-8573-F2451630DA9D}"/>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8.3.2 </a:t>
            </a:r>
            <a:r>
              <a:rPr lang="zh-CN" altLang="en-US" sz="2800" b="1">
                <a:solidFill>
                  <a:srgbClr val="DF2354"/>
                </a:solidFill>
              </a:rPr>
              <a:t>平衡二叉排序树</a:t>
            </a:r>
          </a:p>
        </p:txBody>
      </p:sp>
      <p:sp>
        <p:nvSpPr>
          <p:cNvPr id="60419" name="Text Box 3">
            <a:extLst>
              <a:ext uri="{FF2B5EF4-FFF2-40B4-BE49-F238E27FC236}">
                <a16:creationId xmlns:a16="http://schemas.microsoft.com/office/drawing/2014/main" id="{6FA0EA00-7E42-4C00-BE1A-74C6A2E701AB}"/>
              </a:ext>
            </a:extLst>
          </p:cNvPr>
          <p:cNvSpPr txBox="1">
            <a:spLocks noChangeArrowheads="1"/>
          </p:cNvSpPr>
          <p:nvPr/>
        </p:nvSpPr>
        <p:spPr bwMode="auto">
          <a:xfrm>
            <a:off x="2133600" y="1600201"/>
            <a:ext cx="83058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zh-CN" altLang="en-US" sz="2800" b="1"/>
              <a:t>平衡二叉排序树又称为</a:t>
            </a:r>
            <a:r>
              <a:rPr lang="en-US" altLang="zh-CN" sz="2800" b="1"/>
              <a:t>AV</a:t>
            </a:r>
            <a:r>
              <a:rPr lang="zh-CN" altLang="en-US" sz="2800" b="1"/>
              <a:t>树。</a:t>
            </a:r>
            <a:r>
              <a:rPr lang="zh-CN" altLang="en-US" sz="2800" b="1">
                <a:latin typeface="宋体" panose="02010600030101010101" pitchFamily="2" charset="-122"/>
              </a:rPr>
              <a:t>一棵平衡二叉排序树或者是空树，或者是具有下列性质的二叉排序树：</a:t>
            </a:r>
            <a:r>
              <a:rPr lang="zh-CN" altLang="en-US" sz="2800" b="1"/>
              <a:t> </a:t>
            </a:r>
          </a:p>
        </p:txBody>
      </p:sp>
      <p:sp>
        <p:nvSpPr>
          <p:cNvPr id="60420" name="Text Box 4">
            <a:extLst>
              <a:ext uri="{FF2B5EF4-FFF2-40B4-BE49-F238E27FC236}">
                <a16:creationId xmlns:a16="http://schemas.microsoft.com/office/drawing/2014/main" id="{D60D6A45-00A0-4514-88F5-7AE40843C265}"/>
              </a:ext>
            </a:extLst>
          </p:cNvPr>
          <p:cNvSpPr txBox="1">
            <a:spLocks noChangeArrowheads="1"/>
          </p:cNvSpPr>
          <p:nvPr/>
        </p:nvSpPr>
        <p:spPr bwMode="auto">
          <a:xfrm>
            <a:off x="2057400" y="2895601"/>
            <a:ext cx="838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a:t>
            </a:r>
            <a:r>
              <a:rPr lang="en-US" altLang="zh-CN" sz="2800" b="1"/>
              <a:t>1</a:t>
            </a:r>
            <a:r>
              <a:rPr lang="zh-CN" altLang="en-US" sz="2800" b="1"/>
              <a:t>）</a:t>
            </a:r>
            <a:r>
              <a:rPr lang="zh-CN" altLang="en-US" sz="2800" b="1">
                <a:latin typeface="宋体" panose="02010600030101010101" pitchFamily="2" charset="-122"/>
              </a:rPr>
              <a:t>左子树与右子树高度之差的绝对值小于等于</a:t>
            </a:r>
            <a:r>
              <a:rPr lang="en-US" altLang="zh-CN" sz="2800" b="1"/>
              <a:t>1</a:t>
            </a:r>
            <a:r>
              <a:rPr lang="zh-CN" altLang="en-US" sz="2800" b="1">
                <a:latin typeface="宋体" panose="02010600030101010101" pitchFamily="2" charset="-122"/>
              </a:rPr>
              <a:t>；</a:t>
            </a:r>
            <a:r>
              <a:rPr lang="zh-CN" altLang="en-US" sz="2800" b="1"/>
              <a:t> </a:t>
            </a:r>
          </a:p>
          <a:p>
            <a:pPr eaLnBrk="1" hangingPunct="1">
              <a:spcBef>
                <a:spcPct val="50000"/>
              </a:spcBef>
              <a:buClrTx/>
              <a:buSzTx/>
              <a:buFontTx/>
              <a:buNone/>
            </a:pPr>
            <a:r>
              <a:rPr lang="zh-CN" altLang="en-US" sz="2800" b="1"/>
              <a:t>（</a:t>
            </a:r>
            <a:r>
              <a:rPr lang="en-US" altLang="zh-CN" sz="2800" b="1"/>
              <a:t>2</a:t>
            </a:r>
            <a:r>
              <a:rPr lang="zh-CN" altLang="en-US" sz="2800" b="1"/>
              <a:t>）</a:t>
            </a:r>
            <a:r>
              <a:rPr lang="zh-CN" altLang="en-US" sz="2800" b="1">
                <a:latin typeface="宋体" panose="02010600030101010101" pitchFamily="2" charset="-122"/>
              </a:rPr>
              <a:t>左子树和右子树也是平衡二叉排序树。</a:t>
            </a:r>
            <a:r>
              <a:rPr lang="zh-CN" altLang="en-US" sz="2800" b="1"/>
              <a:t> </a:t>
            </a:r>
          </a:p>
        </p:txBody>
      </p:sp>
      <p:sp>
        <p:nvSpPr>
          <p:cNvPr id="60421" name="Text Box 5">
            <a:extLst>
              <a:ext uri="{FF2B5EF4-FFF2-40B4-BE49-F238E27FC236}">
                <a16:creationId xmlns:a16="http://schemas.microsoft.com/office/drawing/2014/main" id="{7FF30066-A2D6-4C19-A0F1-BF254187FD0C}"/>
              </a:ext>
            </a:extLst>
          </p:cNvPr>
          <p:cNvSpPr txBox="1">
            <a:spLocks noChangeArrowheads="1"/>
          </p:cNvSpPr>
          <p:nvPr/>
        </p:nvSpPr>
        <p:spPr bwMode="auto">
          <a:xfrm>
            <a:off x="2133600" y="4343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277D33"/>
                </a:solidFill>
              </a:rPr>
              <a:t>平衡因子</a:t>
            </a:r>
            <a:r>
              <a:rPr lang="zh-CN" altLang="en-US" sz="2800" b="1"/>
              <a:t>：结点的左子树深度与右子树深度之差。</a:t>
            </a:r>
          </a:p>
        </p:txBody>
      </p:sp>
      <p:sp>
        <p:nvSpPr>
          <p:cNvPr id="60422" name="Text Box 6">
            <a:extLst>
              <a:ext uri="{FF2B5EF4-FFF2-40B4-BE49-F238E27FC236}">
                <a16:creationId xmlns:a16="http://schemas.microsoft.com/office/drawing/2014/main" id="{C2F4F350-CC7D-4BC6-AFD1-AB92AA576F23}"/>
              </a:ext>
            </a:extLst>
          </p:cNvPr>
          <p:cNvSpPr txBox="1">
            <a:spLocks noChangeArrowheads="1"/>
          </p:cNvSpPr>
          <p:nvPr/>
        </p:nvSpPr>
        <p:spPr bwMode="auto">
          <a:xfrm>
            <a:off x="2209800" y="51816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由性质可知，一棵平衡二叉树的所有结点的平衡因子只能是</a:t>
            </a:r>
            <a:r>
              <a:rPr lang="en-US" altLang="zh-CN" sz="2800" b="1"/>
              <a:t>-1</a:t>
            </a:r>
            <a:r>
              <a:rPr lang="zh-CN" altLang="en-US" sz="2800" b="1"/>
              <a:t>、</a:t>
            </a:r>
            <a:r>
              <a:rPr lang="en-US" altLang="zh-CN" sz="2800" b="1"/>
              <a:t>0</a:t>
            </a:r>
            <a:r>
              <a:rPr lang="zh-CN" altLang="en-US" sz="2800" b="1"/>
              <a:t>或</a:t>
            </a:r>
            <a:r>
              <a:rPr lang="en-US" altLang="zh-CN" sz="2800" b="1"/>
              <a:t>1</a:t>
            </a:r>
            <a:r>
              <a:rPr lang="zh-CN" altLang="en-US" sz="2800" b="1"/>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49">
            <a:extLst>
              <a:ext uri="{FF2B5EF4-FFF2-40B4-BE49-F238E27FC236}">
                <a16:creationId xmlns:a16="http://schemas.microsoft.com/office/drawing/2014/main" id="{8C86AB82-F556-4967-B04C-E2CCA5D362B2}"/>
              </a:ext>
            </a:extLst>
          </p:cNvPr>
          <p:cNvGrpSpPr>
            <a:grpSpLocks/>
          </p:cNvGrpSpPr>
          <p:nvPr/>
        </p:nvGrpSpPr>
        <p:grpSpPr bwMode="auto">
          <a:xfrm>
            <a:off x="2743200" y="2590800"/>
            <a:ext cx="3048000" cy="2667000"/>
            <a:chOff x="1056" y="1392"/>
            <a:chExt cx="1920" cy="1680"/>
          </a:xfrm>
        </p:grpSpPr>
        <p:sp>
          <p:nvSpPr>
            <p:cNvPr id="61467" name="Oval 29">
              <a:extLst>
                <a:ext uri="{FF2B5EF4-FFF2-40B4-BE49-F238E27FC236}">
                  <a16:creationId xmlns:a16="http://schemas.microsoft.com/office/drawing/2014/main" id="{59B977A6-EEB0-4E99-BAA6-55855517C639}"/>
                </a:ext>
              </a:extLst>
            </p:cNvPr>
            <p:cNvSpPr>
              <a:spLocks noChangeArrowheads="1"/>
            </p:cNvSpPr>
            <p:nvPr/>
          </p:nvSpPr>
          <p:spPr bwMode="auto">
            <a:xfrm>
              <a:off x="1536" y="14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1468" name="Oval 30">
              <a:extLst>
                <a:ext uri="{FF2B5EF4-FFF2-40B4-BE49-F238E27FC236}">
                  <a16:creationId xmlns:a16="http://schemas.microsoft.com/office/drawing/2014/main" id="{7C691FD6-D525-41DE-A0B8-D4139E3E786B}"/>
                </a:ext>
              </a:extLst>
            </p:cNvPr>
            <p:cNvSpPr>
              <a:spLocks noChangeArrowheads="1"/>
            </p:cNvSpPr>
            <p:nvPr/>
          </p:nvSpPr>
          <p:spPr bwMode="auto">
            <a:xfrm>
              <a:off x="1056" y="19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1469" name="Oval 31">
              <a:extLst>
                <a:ext uri="{FF2B5EF4-FFF2-40B4-BE49-F238E27FC236}">
                  <a16:creationId xmlns:a16="http://schemas.microsoft.com/office/drawing/2014/main" id="{5A4A74B9-7A97-4C21-8EEF-62AA91CC9D36}"/>
                </a:ext>
              </a:extLst>
            </p:cNvPr>
            <p:cNvSpPr>
              <a:spLocks noChangeArrowheads="1"/>
            </p:cNvSpPr>
            <p:nvPr/>
          </p:nvSpPr>
          <p:spPr bwMode="auto">
            <a:xfrm>
              <a:off x="1968" y="19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1470" name="Oval 32">
              <a:extLst>
                <a:ext uri="{FF2B5EF4-FFF2-40B4-BE49-F238E27FC236}">
                  <a16:creationId xmlns:a16="http://schemas.microsoft.com/office/drawing/2014/main" id="{A138F1AF-C976-4E89-8484-7F9D262AC260}"/>
                </a:ext>
              </a:extLst>
            </p:cNvPr>
            <p:cNvSpPr>
              <a:spLocks noChangeArrowheads="1"/>
            </p:cNvSpPr>
            <p:nvPr/>
          </p:nvSpPr>
          <p:spPr bwMode="auto">
            <a:xfrm>
              <a:off x="1296" y="24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1471" name="Oval 33">
              <a:extLst>
                <a:ext uri="{FF2B5EF4-FFF2-40B4-BE49-F238E27FC236}">
                  <a16:creationId xmlns:a16="http://schemas.microsoft.com/office/drawing/2014/main" id="{6791F24F-5F1D-47B6-BB74-D432A9DEF95A}"/>
                </a:ext>
              </a:extLst>
            </p:cNvPr>
            <p:cNvSpPr>
              <a:spLocks noChangeArrowheads="1"/>
            </p:cNvSpPr>
            <p:nvPr/>
          </p:nvSpPr>
          <p:spPr bwMode="auto">
            <a:xfrm>
              <a:off x="1680" y="24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50</a:t>
              </a:r>
            </a:p>
          </p:txBody>
        </p:sp>
        <p:sp>
          <p:nvSpPr>
            <p:cNvPr id="61472" name="Oval 34">
              <a:extLst>
                <a:ext uri="{FF2B5EF4-FFF2-40B4-BE49-F238E27FC236}">
                  <a16:creationId xmlns:a16="http://schemas.microsoft.com/office/drawing/2014/main" id="{3497EF7E-3F20-4FFF-A5B4-67B004ECDCB0}"/>
                </a:ext>
              </a:extLst>
            </p:cNvPr>
            <p:cNvSpPr>
              <a:spLocks noChangeArrowheads="1"/>
            </p:cNvSpPr>
            <p:nvPr/>
          </p:nvSpPr>
          <p:spPr bwMode="auto">
            <a:xfrm>
              <a:off x="2256" y="24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70</a:t>
              </a:r>
            </a:p>
          </p:txBody>
        </p:sp>
        <p:sp>
          <p:nvSpPr>
            <p:cNvPr id="61473" name="Oval 35">
              <a:extLst>
                <a:ext uri="{FF2B5EF4-FFF2-40B4-BE49-F238E27FC236}">
                  <a16:creationId xmlns:a16="http://schemas.microsoft.com/office/drawing/2014/main" id="{B1A53758-E516-495D-BD82-121C782D8226}"/>
                </a:ext>
              </a:extLst>
            </p:cNvPr>
            <p:cNvSpPr>
              <a:spLocks noChangeArrowheads="1"/>
            </p:cNvSpPr>
            <p:nvPr/>
          </p:nvSpPr>
          <p:spPr bwMode="auto">
            <a:xfrm>
              <a:off x="2496"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80</a:t>
              </a:r>
            </a:p>
          </p:txBody>
        </p:sp>
        <p:sp>
          <p:nvSpPr>
            <p:cNvPr id="61474" name="Line 36">
              <a:extLst>
                <a:ext uri="{FF2B5EF4-FFF2-40B4-BE49-F238E27FC236}">
                  <a16:creationId xmlns:a16="http://schemas.microsoft.com/office/drawing/2014/main" id="{A7B444CC-471E-471C-9643-888E2DF5C38D}"/>
                </a:ext>
              </a:extLst>
            </p:cNvPr>
            <p:cNvSpPr>
              <a:spLocks noChangeShapeType="1"/>
            </p:cNvSpPr>
            <p:nvPr/>
          </p:nvSpPr>
          <p:spPr bwMode="auto">
            <a:xfrm flipH="1">
              <a:off x="1248" y="1680"/>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5" name="Line 37">
              <a:extLst>
                <a:ext uri="{FF2B5EF4-FFF2-40B4-BE49-F238E27FC236}">
                  <a16:creationId xmlns:a16="http://schemas.microsoft.com/office/drawing/2014/main" id="{1FD8B41E-CCDE-4883-9EA8-9FFB6733D7D1}"/>
                </a:ext>
              </a:extLst>
            </p:cNvPr>
            <p:cNvSpPr>
              <a:spLocks noChangeShapeType="1"/>
            </p:cNvSpPr>
            <p:nvPr/>
          </p:nvSpPr>
          <p:spPr bwMode="auto">
            <a:xfrm>
              <a:off x="1248" y="2208"/>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6" name="Line 38">
              <a:extLst>
                <a:ext uri="{FF2B5EF4-FFF2-40B4-BE49-F238E27FC236}">
                  <a16:creationId xmlns:a16="http://schemas.microsoft.com/office/drawing/2014/main" id="{9E015C68-D57B-4B42-AABC-8DD36A0E43C6}"/>
                </a:ext>
              </a:extLst>
            </p:cNvPr>
            <p:cNvSpPr>
              <a:spLocks noChangeShapeType="1"/>
            </p:cNvSpPr>
            <p:nvPr/>
          </p:nvSpPr>
          <p:spPr bwMode="auto">
            <a:xfrm>
              <a:off x="1728" y="1680"/>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7" name="Line 39">
              <a:extLst>
                <a:ext uri="{FF2B5EF4-FFF2-40B4-BE49-F238E27FC236}">
                  <a16:creationId xmlns:a16="http://schemas.microsoft.com/office/drawing/2014/main" id="{274F7D12-96AA-47CD-BF70-362BDFD07610}"/>
                </a:ext>
              </a:extLst>
            </p:cNvPr>
            <p:cNvSpPr>
              <a:spLocks noChangeShapeType="1"/>
            </p:cNvSpPr>
            <p:nvPr/>
          </p:nvSpPr>
          <p:spPr bwMode="auto">
            <a:xfrm flipH="1">
              <a:off x="1824" y="220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8" name="Line 40">
              <a:extLst>
                <a:ext uri="{FF2B5EF4-FFF2-40B4-BE49-F238E27FC236}">
                  <a16:creationId xmlns:a16="http://schemas.microsoft.com/office/drawing/2014/main" id="{A5C2A142-D04E-4C31-9881-24B50EE7EAC9}"/>
                </a:ext>
              </a:extLst>
            </p:cNvPr>
            <p:cNvSpPr>
              <a:spLocks noChangeShapeType="1"/>
            </p:cNvSpPr>
            <p:nvPr/>
          </p:nvSpPr>
          <p:spPr bwMode="auto">
            <a:xfrm>
              <a:off x="2160" y="220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9" name="Line 41">
              <a:extLst>
                <a:ext uri="{FF2B5EF4-FFF2-40B4-BE49-F238E27FC236}">
                  <a16:creationId xmlns:a16="http://schemas.microsoft.com/office/drawing/2014/main" id="{2202586D-6C2C-4374-9F40-93F228645A4F}"/>
                </a:ext>
              </a:extLst>
            </p:cNvPr>
            <p:cNvSpPr>
              <a:spLocks noChangeShapeType="1"/>
            </p:cNvSpPr>
            <p:nvPr/>
          </p:nvSpPr>
          <p:spPr bwMode="auto">
            <a:xfrm>
              <a:off x="2448" y="264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0" name="Text Box 42">
              <a:extLst>
                <a:ext uri="{FF2B5EF4-FFF2-40B4-BE49-F238E27FC236}">
                  <a16:creationId xmlns:a16="http://schemas.microsoft.com/office/drawing/2014/main" id="{5A00898C-2894-4F8B-9955-BA4F982F6DF9}"/>
                </a:ext>
              </a:extLst>
            </p:cNvPr>
            <p:cNvSpPr txBox="1">
              <a:spLocks noChangeArrowheads="1"/>
            </p:cNvSpPr>
            <p:nvPr/>
          </p:nvSpPr>
          <p:spPr bwMode="auto">
            <a:xfrm>
              <a:off x="1776" y="13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81" name="Text Box 43">
              <a:extLst>
                <a:ext uri="{FF2B5EF4-FFF2-40B4-BE49-F238E27FC236}">
                  <a16:creationId xmlns:a16="http://schemas.microsoft.com/office/drawing/2014/main" id="{575BAEFA-F967-4AC8-85D9-4975FA817A52}"/>
                </a:ext>
              </a:extLst>
            </p:cNvPr>
            <p:cNvSpPr txBox="1">
              <a:spLocks noChangeArrowheads="1"/>
            </p:cNvSpPr>
            <p:nvPr/>
          </p:nvSpPr>
          <p:spPr bwMode="auto">
            <a:xfrm>
              <a:off x="2208" y="187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82" name="Text Box 44">
              <a:extLst>
                <a:ext uri="{FF2B5EF4-FFF2-40B4-BE49-F238E27FC236}">
                  <a16:creationId xmlns:a16="http://schemas.microsoft.com/office/drawing/2014/main" id="{A78D113F-6C26-41C3-9C50-E079A06475FA}"/>
                </a:ext>
              </a:extLst>
            </p:cNvPr>
            <p:cNvSpPr txBox="1">
              <a:spLocks noChangeArrowheads="1"/>
            </p:cNvSpPr>
            <p:nvPr/>
          </p:nvSpPr>
          <p:spPr bwMode="auto">
            <a:xfrm>
              <a:off x="2496"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83" name="Text Box 45">
              <a:extLst>
                <a:ext uri="{FF2B5EF4-FFF2-40B4-BE49-F238E27FC236}">
                  <a16:creationId xmlns:a16="http://schemas.microsoft.com/office/drawing/2014/main" id="{9CB6DF85-C23D-4D1C-B62B-2A1204E2D4A2}"/>
                </a:ext>
              </a:extLst>
            </p:cNvPr>
            <p:cNvSpPr txBox="1">
              <a:spLocks noChangeArrowheads="1"/>
            </p:cNvSpPr>
            <p:nvPr/>
          </p:nvSpPr>
          <p:spPr bwMode="auto">
            <a:xfrm>
              <a:off x="1296"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84" name="Text Box 46">
              <a:extLst>
                <a:ext uri="{FF2B5EF4-FFF2-40B4-BE49-F238E27FC236}">
                  <a16:creationId xmlns:a16="http://schemas.microsoft.com/office/drawing/2014/main" id="{938BD8D0-1168-4271-B25F-E221D5F47CD8}"/>
                </a:ext>
              </a:extLst>
            </p:cNvPr>
            <p:cNvSpPr txBox="1">
              <a:spLocks noChangeArrowheads="1"/>
            </p:cNvSpPr>
            <p:nvPr/>
          </p:nvSpPr>
          <p:spPr bwMode="auto">
            <a:xfrm>
              <a:off x="1392" y="220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1485" name="Text Box 47">
              <a:extLst>
                <a:ext uri="{FF2B5EF4-FFF2-40B4-BE49-F238E27FC236}">
                  <a16:creationId xmlns:a16="http://schemas.microsoft.com/office/drawing/2014/main" id="{9FDCEE71-6684-4769-B890-1813EF6F39D1}"/>
                </a:ext>
              </a:extLst>
            </p:cNvPr>
            <p:cNvSpPr txBox="1">
              <a:spLocks noChangeArrowheads="1"/>
            </p:cNvSpPr>
            <p:nvPr/>
          </p:nvSpPr>
          <p:spPr bwMode="auto">
            <a:xfrm>
              <a:off x="1872" y="225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1486" name="Text Box 48">
              <a:extLst>
                <a:ext uri="{FF2B5EF4-FFF2-40B4-BE49-F238E27FC236}">
                  <a16:creationId xmlns:a16="http://schemas.microsoft.com/office/drawing/2014/main" id="{9E151226-1E33-4E71-94F9-05FD6579B14F}"/>
                </a:ext>
              </a:extLst>
            </p:cNvPr>
            <p:cNvSpPr txBox="1">
              <a:spLocks noChangeArrowheads="1"/>
            </p:cNvSpPr>
            <p:nvPr/>
          </p:nvSpPr>
          <p:spPr bwMode="auto">
            <a:xfrm>
              <a:off x="2736" y="278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grpSp>
      <p:grpSp>
        <p:nvGrpSpPr>
          <p:cNvPr id="61443" name="Group 74">
            <a:extLst>
              <a:ext uri="{FF2B5EF4-FFF2-40B4-BE49-F238E27FC236}">
                <a16:creationId xmlns:a16="http://schemas.microsoft.com/office/drawing/2014/main" id="{0FE6EAEE-0C7C-42CA-B9FB-3924B2CAA140}"/>
              </a:ext>
            </a:extLst>
          </p:cNvPr>
          <p:cNvGrpSpPr>
            <a:grpSpLocks/>
          </p:cNvGrpSpPr>
          <p:nvPr/>
        </p:nvGrpSpPr>
        <p:grpSpPr bwMode="auto">
          <a:xfrm>
            <a:off x="6400800" y="2514600"/>
            <a:ext cx="3200400" cy="2743200"/>
            <a:chOff x="3072" y="1584"/>
            <a:chExt cx="2016" cy="1728"/>
          </a:xfrm>
        </p:grpSpPr>
        <p:sp>
          <p:nvSpPr>
            <p:cNvPr id="61447" name="Oval 51">
              <a:extLst>
                <a:ext uri="{FF2B5EF4-FFF2-40B4-BE49-F238E27FC236}">
                  <a16:creationId xmlns:a16="http://schemas.microsoft.com/office/drawing/2014/main" id="{EB0E6E53-2A90-40B5-B716-7E24C93E7561}"/>
                </a:ext>
              </a:extLst>
            </p:cNvPr>
            <p:cNvSpPr>
              <a:spLocks noChangeArrowheads="1"/>
            </p:cNvSpPr>
            <p:nvPr/>
          </p:nvSpPr>
          <p:spPr bwMode="auto">
            <a:xfrm>
              <a:off x="3840" y="168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1448" name="Oval 52">
              <a:extLst>
                <a:ext uri="{FF2B5EF4-FFF2-40B4-BE49-F238E27FC236}">
                  <a16:creationId xmlns:a16="http://schemas.microsoft.com/office/drawing/2014/main" id="{FEEF1B56-78CF-4BCF-B954-6F15813E395E}"/>
                </a:ext>
              </a:extLst>
            </p:cNvPr>
            <p:cNvSpPr>
              <a:spLocks noChangeArrowheads="1"/>
            </p:cNvSpPr>
            <p:nvPr/>
          </p:nvSpPr>
          <p:spPr bwMode="auto">
            <a:xfrm>
              <a:off x="3360"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1449" name="Oval 53">
              <a:extLst>
                <a:ext uri="{FF2B5EF4-FFF2-40B4-BE49-F238E27FC236}">
                  <a16:creationId xmlns:a16="http://schemas.microsoft.com/office/drawing/2014/main" id="{0A35B631-29F1-4744-960E-F498565D83BF}"/>
                </a:ext>
              </a:extLst>
            </p:cNvPr>
            <p:cNvSpPr>
              <a:spLocks noChangeArrowheads="1"/>
            </p:cNvSpPr>
            <p:nvPr/>
          </p:nvSpPr>
          <p:spPr bwMode="auto">
            <a:xfrm>
              <a:off x="4272"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50</a:t>
              </a:r>
            </a:p>
          </p:txBody>
        </p:sp>
        <p:sp>
          <p:nvSpPr>
            <p:cNvPr id="61450" name="Oval 54">
              <a:extLst>
                <a:ext uri="{FF2B5EF4-FFF2-40B4-BE49-F238E27FC236}">
                  <a16:creationId xmlns:a16="http://schemas.microsoft.com/office/drawing/2014/main" id="{70C692FF-2230-4618-AB92-7D6A6243A26F}"/>
                </a:ext>
              </a:extLst>
            </p:cNvPr>
            <p:cNvSpPr>
              <a:spLocks noChangeArrowheads="1"/>
            </p:cNvSpPr>
            <p:nvPr/>
          </p:nvSpPr>
          <p:spPr bwMode="auto">
            <a:xfrm>
              <a:off x="3600" y="25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1451" name="Oval 55">
              <a:extLst>
                <a:ext uri="{FF2B5EF4-FFF2-40B4-BE49-F238E27FC236}">
                  <a16:creationId xmlns:a16="http://schemas.microsoft.com/office/drawing/2014/main" id="{EDD00983-5EB3-4CC9-934B-2488DF07664F}"/>
                </a:ext>
              </a:extLst>
            </p:cNvPr>
            <p:cNvSpPr>
              <a:spLocks noChangeArrowheads="1"/>
            </p:cNvSpPr>
            <p:nvPr/>
          </p:nvSpPr>
          <p:spPr bwMode="auto">
            <a:xfrm>
              <a:off x="4272"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58</a:t>
              </a:r>
            </a:p>
          </p:txBody>
        </p:sp>
        <p:sp>
          <p:nvSpPr>
            <p:cNvPr id="61452" name="Oval 56">
              <a:extLst>
                <a:ext uri="{FF2B5EF4-FFF2-40B4-BE49-F238E27FC236}">
                  <a16:creationId xmlns:a16="http://schemas.microsoft.com/office/drawing/2014/main" id="{9CAAE4BD-AD8B-496D-870A-09A08C6D4610}"/>
                </a:ext>
              </a:extLst>
            </p:cNvPr>
            <p:cNvSpPr>
              <a:spLocks noChangeArrowheads="1"/>
            </p:cNvSpPr>
            <p:nvPr/>
          </p:nvSpPr>
          <p:spPr bwMode="auto">
            <a:xfrm>
              <a:off x="4560" y="25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1453" name="Line 58">
              <a:extLst>
                <a:ext uri="{FF2B5EF4-FFF2-40B4-BE49-F238E27FC236}">
                  <a16:creationId xmlns:a16="http://schemas.microsoft.com/office/drawing/2014/main" id="{793E9ABF-762F-46EB-905E-C644BF4AD858}"/>
                </a:ext>
              </a:extLst>
            </p:cNvPr>
            <p:cNvSpPr>
              <a:spLocks noChangeShapeType="1"/>
            </p:cNvSpPr>
            <p:nvPr/>
          </p:nvSpPr>
          <p:spPr bwMode="auto">
            <a:xfrm flipH="1">
              <a:off x="3552" y="1872"/>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4" name="Line 59">
              <a:extLst>
                <a:ext uri="{FF2B5EF4-FFF2-40B4-BE49-F238E27FC236}">
                  <a16:creationId xmlns:a16="http://schemas.microsoft.com/office/drawing/2014/main" id="{FE7C38BF-313F-4AA9-825F-7B443F7DEDD0}"/>
                </a:ext>
              </a:extLst>
            </p:cNvPr>
            <p:cNvSpPr>
              <a:spLocks noChangeShapeType="1"/>
            </p:cNvSpPr>
            <p:nvPr/>
          </p:nvSpPr>
          <p:spPr bwMode="auto">
            <a:xfrm>
              <a:off x="3552" y="2400"/>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5" name="Line 60">
              <a:extLst>
                <a:ext uri="{FF2B5EF4-FFF2-40B4-BE49-F238E27FC236}">
                  <a16:creationId xmlns:a16="http://schemas.microsoft.com/office/drawing/2014/main" id="{BA988747-976D-4638-9FFD-E8A0421F2E9C}"/>
                </a:ext>
              </a:extLst>
            </p:cNvPr>
            <p:cNvSpPr>
              <a:spLocks noChangeShapeType="1"/>
            </p:cNvSpPr>
            <p:nvPr/>
          </p:nvSpPr>
          <p:spPr bwMode="auto">
            <a:xfrm>
              <a:off x="4032" y="1872"/>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6" name="Line 61">
              <a:extLst>
                <a:ext uri="{FF2B5EF4-FFF2-40B4-BE49-F238E27FC236}">
                  <a16:creationId xmlns:a16="http://schemas.microsoft.com/office/drawing/2014/main" id="{B33D4F22-9212-469A-A3AD-B64585F9BE45}"/>
                </a:ext>
              </a:extLst>
            </p:cNvPr>
            <p:cNvSpPr>
              <a:spLocks noChangeShapeType="1"/>
            </p:cNvSpPr>
            <p:nvPr/>
          </p:nvSpPr>
          <p:spPr bwMode="auto">
            <a:xfrm flipH="1">
              <a:off x="4464" y="283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7" name="Line 62">
              <a:extLst>
                <a:ext uri="{FF2B5EF4-FFF2-40B4-BE49-F238E27FC236}">
                  <a16:creationId xmlns:a16="http://schemas.microsoft.com/office/drawing/2014/main" id="{2EC66ACC-2A78-4804-96CC-39446DA86F29}"/>
                </a:ext>
              </a:extLst>
            </p:cNvPr>
            <p:cNvSpPr>
              <a:spLocks noChangeShapeType="1"/>
            </p:cNvSpPr>
            <p:nvPr/>
          </p:nvSpPr>
          <p:spPr bwMode="auto">
            <a:xfrm>
              <a:off x="4464" y="240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8" name="Text Box 64">
              <a:extLst>
                <a:ext uri="{FF2B5EF4-FFF2-40B4-BE49-F238E27FC236}">
                  <a16:creationId xmlns:a16="http://schemas.microsoft.com/office/drawing/2014/main" id="{A7D25E5B-AC78-4CBE-B3A0-4F45C8EE7E31}"/>
                </a:ext>
              </a:extLst>
            </p:cNvPr>
            <p:cNvSpPr txBox="1">
              <a:spLocks noChangeArrowheads="1"/>
            </p:cNvSpPr>
            <p:nvPr/>
          </p:nvSpPr>
          <p:spPr bwMode="auto">
            <a:xfrm>
              <a:off x="4080" y="158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59" name="Text Box 65">
              <a:extLst>
                <a:ext uri="{FF2B5EF4-FFF2-40B4-BE49-F238E27FC236}">
                  <a16:creationId xmlns:a16="http://schemas.microsoft.com/office/drawing/2014/main" id="{D287FAF2-1E8C-4503-A8A9-2E1DA1992849}"/>
                </a:ext>
              </a:extLst>
            </p:cNvPr>
            <p:cNvSpPr txBox="1">
              <a:spLocks noChangeArrowheads="1"/>
            </p:cNvSpPr>
            <p:nvPr/>
          </p:nvSpPr>
          <p:spPr bwMode="auto">
            <a:xfrm>
              <a:off x="4512" y="20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-2</a:t>
              </a:r>
            </a:p>
          </p:txBody>
        </p:sp>
        <p:sp>
          <p:nvSpPr>
            <p:cNvPr id="61460" name="Text Box 66">
              <a:extLst>
                <a:ext uri="{FF2B5EF4-FFF2-40B4-BE49-F238E27FC236}">
                  <a16:creationId xmlns:a16="http://schemas.microsoft.com/office/drawing/2014/main" id="{DA9EF2C4-030D-497F-A62B-647EAA999027}"/>
                </a:ext>
              </a:extLst>
            </p:cNvPr>
            <p:cNvSpPr txBox="1">
              <a:spLocks noChangeArrowheads="1"/>
            </p:cNvSpPr>
            <p:nvPr/>
          </p:nvSpPr>
          <p:spPr bwMode="auto">
            <a:xfrm>
              <a:off x="4800" y="254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1461" name="Text Box 67">
              <a:extLst>
                <a:ext uri="{FF2B5EF4-FFF2-40B4-BE49-F238E27FC236}">
                  <a16:creationId xmlns:a16="http://schemas.microsoft.com/office/drawing/2014/main" id="{28FA5C1D-5B12-4A48-A823-EF727A2D6B1D}"/>
                </a:ext>
              </a:extLst>
            </p:cNvPr>
            <p:cNvSpPr txBox="1">
              <a:spLocks noChangeArrowheads="1"/>
            </p:cNvSpPr>
            <p:nvPr/>
          </p:nvSpPr>
          <p:spPr bwMode="auto">
            <a:xfrm>
              <a:off x="3600" y="20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1462" name="Text Box 68">
              <a:extLst>
                <a:ext uri="{FF2B5EF4-FFF2-40B4-BE49-F238E27FC236}">
                  <a16:creationId xmlns:a16="http://schemas.microsoft.com/office/drawing/2014/main" id="{0E6331D7-68D0-4F1E-93E2-585E5FF4D64B}"/>
                </a:ext>
              </a:extLst>
            </p:cNvPr>
            <p:cNvSpPr txBox="1">
              <a:spLocks noChangeArrowheads="1"/>
            </p:cNvSpPr>
            <p:nvPr/>
          </p:nvSpPr>
          <p:spPr bwMode="auto">
            <a:xfrm>
              <a:off x="3648" y="240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1463" name="Text Box 69">
              <a:extLst>
                <a:ext uri="{FF2B5EF4-FFF2-40B4-BE49-F238E27FC236}">
                  <a16:creationId xmlns:a16="http://schemas.microsoft.com/office/drawing/2014/main" id="{A0FD6FA6-F32F-4930-BA11-E0C8781312FB}"/>
                </a:ext>
              </a:extLst>
            </p:cNvPr>
            <p:cNvSpPr txBox="1">
              <a:spLocks noChangeArrowheads="1"/>
            </p:cNvSpPr>
            <p:nvPr/>
          </p:nvSpPr>
          <p:spPr bwMode="auto">
            <a:xfrm>
              <a:off x="4512" y="30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1464" name="Oval 71">
              <a:extLst>
                <a:ext uri="{FF2B5EF4-FFF2-40B4-BE49-F238E27FC236}">
                  <a16:creationId xmlns:a16="http://schemas.microsoft.com/office/drawing/2014/main" id="{355E8E6F-D929-4092-92F9-E6EDFC60767F}"/>
                </a:ext>
              </a:extLst>
            </p:cNvPr>
            <p:cNvSpPr>
              <a:spLocks noChangeArrowheads="1"/>
            </p:cNvSpPr>
            <p:nvPr/>
          </p:nvSpPr>
          <p:spPr bwMode="auto">
            <a:xfrm>
              <a:off x="3072" y="25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1465" name="Line 72">
              <a:extLst>
                <a:ext uri="{FF2B5EF4-FFF2-40B4-BE49-F238E27FC236}">
                  <a16:creationId xmlns:a16="http://schemas.microsoft.com/office/drawing/2014/main" id="{79941DEC-1CD2-4DF0-9BB3-2E27B4E66FBA}"/>
                </a:ext>
              </a:extLst>
            </p:cNvPr>
            <p:cNvSpPr>
              <a:spLocks noChangeShapeType="1"/>
            </p:cNvSpPr>
            <p:nvPr/>
          </p:nvSpPr>
          <p:spPr bwMode="auto">
            <a:xfrm flipH="1">
              <a:off x="3216" y="235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6" name="Text Box 73">
              <a:extLst>
                <a:ext uri="{FF2B5EF4-FFF2-40B4-BE49-F238E27FC236}">
                  <a16:creationId xmlns:a16="http://schemas.microsoft.com/office/drawing/2014/main" id="{CA808CA8-0B33-4598-A692-BA574912A430}"/>
                </a:ext>
              </a:extLst>
            </p:cNvPr>
            <p:cNvSpPr txBox="1">
              <a:spLocks noChangeArrowheads="1"/>
            </p:cNvSpPr>
            <p:nvPr/>
          </p:nvSpPr>
          <p:spPr bwMode="auto">
            <a:xfrm>
              <a:off x="3264"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grpSp>
      <p:sp>
        <p:nvSpPr>
          <p:cNvPr id="61444" name="Text Box 75">
            <a:extLst>
              <a:ext uri="{FF2B5EF4-FFF2-40B4-BE49-F238E27FC236}">
                <a16:creationId xmlns:a16="http://schemas.microsoft.com/office/drawing/2014/main" id="{B35DDAFD-959D-4934-B6EF-0E8EDC491243}"/>
              </a:ext>
            </a:extLst>
          </p:cNvPr>
          <p:cNvSpPr txBox="1">
            <a:spLocks noChangeArrowheads="1"/>
          </p:cNvSpPr>
          <p:nvPr/>
        </p:nvSpPr>
        <p:spPr bwMode="auto">
          <a:xfrm>
            <a:off x="2514600" y="5486401"/>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a:t>
            </a:r>
            <a:r>
              <a:rPr lang="zh-CN" altLang="en-US" sz="2000" b="1"/>
              <a:t>一棵平衡二叉排序树</a:t>
            </a:r>
          </a:p>
        </p:txBody>
      </p:sp>
      <p:sp>
        <p:nvSpPr>
          <p:cNvPr id="61445" name="Text Box 76">
            <a:extLst>
              <a:ext uri="{FF2B5EF4-FFF2-40B4-BE49-F238E27FC236}">
                <a16:creationId xmlns:a16="http://schemas.microsoft.com/office/drawing/2014/main" id="{0BBD7B98-FDDD-4C97-A81B-84D7EE5D8DB3}"/>
              </a:ext>
            </a:extLst>
          </p:cNvPr>
          <p:cNvSpPr txBox="1">
            <a:spLocks noChangeArrowheads="1"/>
          </p:cNvSpPr>
          <p:nvPr/>
        </p:nvSpPr>
        <p:spPr bwMode="auto">
          <a:xfrm>
            <a:off x="6248400" y="5410201"/>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a:t>
            </a:r>
            <a:r>
              <a:rPr lang="zh-CN" altLang="en-US" sz="2000" b="1"/>
              <a:t>一棵失去平衡的二叉排序树</a:t>
            </a:r>
          </a:p>
        </p:txBody>
      </p:sp>
      <p:sp>
        <p:nvSpPr>
          <p:cNvPr id="61446" name="Text Box 77">
            <a:extLst>
              <a:ext uri="{FF2B5EF4-FFF2-40B4-BE49-F238E27FC236}">
                <a16:creationId xmlns:a16="http://schemas.microsoft.com/office/drawing/2014/main" id="{D8EF02FF-935A-4D17-BAEB-5DEB9694FA13}"/>
              </a:ext>
            </a:extLst>
          </p:cNvPr>
          <p:cNvSpPr txBox="1">
            <a:spLocks noChangeArrowheads="1"/>
          </p:cNvSpPr>
          <p:nvPr/>
        </p:nvSpPr>
        <p:spPr bwMode="auto">
          <a:xfrm>
            <a:off x="2057400" y="9906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当我们在一个平衡二叉排序树上</a:t>
            </a:r>
            <a:r>
              <a:rPr lang="zh-CN" altLang="en-US" sz="2800" b="1">
                <a:solidFill>
                  <a:srgbClr val="277D33"/>
                </a:solidFill>
                <a:latin typeface="宋体" panose="02010600030101010101" pitchFamily="2" charset="-122"/>
              </a:rPr>
              <a:t>插入</a:t>
            </a:r>
            <a:r>
              <a:rPr lang="zh-CN" altLang="en-US" sz="2800" b="1">
                <a:latin typeface="宋体" panose="02010600030101010101" pitchFamily="2" charset="-122"/>
              </a:rPr>
              <a:t>一个结点时，</a:t>
            </a:r>
            <a:r>
              <a:rPr lang="zh-CN" altLang="en-US" sz="2800" b="1">
                <a:solidFill>
                  <a:srgbClr val="277D33"/>
                </a:solidFill>
                <a:latin typeface="宋体" panose="02010600030101010101" pitchFamily="2" charset="-122"/>
              </a:rPr>
              <a:t>有可能导致失衡</a:t>
            </a:r>
            <a:r>
              <a:rPr lang="zh-CN" altLang="en-US" sz="2800" b="1">
                <a:latin typeface="宋体" panose="02010600030101010101" pitchFamily="2" charset="-122"/>
              </a:rPr>
              <a:t>，即出现绝对值大于</a:t>
            </a:r>
            <a:r>
              <a:rPr lang="en-US" altLang="zh-CN" sz="2800" b="1"/>
              <a:t>1</a:t>
            </a:r>
            <a:r>
              <a:rPr lang="zh-CN" altLang="en-US" sz="2800" b="1">
                <a:latin typeface="宋体" panose="02010600030101010101" pitchFamily="2" charset="-122"/>
              </a:rPr>
              <a:t>的平衡因子，如</a:t>
            </a:r>
            <a:r>
              <a:rPr lang="en-US" altLang="zh-CN" sz="2800" b="1"/>
              <a:t>2</a:t>
            </a:r>
            <a:r>
              <a:rPr lang="zh-CN" altLang="en-US" sz="2800" b="1">
                <a:latin typeface="宋体" panose="02010600030101010101" pitchFamily="2" charset="-122"/>
              </a:rPr>
              <a:t>、</a:t>
            </a:r>
            <a:r>
              <a:rPr lang="en-US" altLang="zh-CN" sz="2800" b="1"/>
              <a:t>-2</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3E52E324-DB71-435C-9B22-DC2289A96A19}"/>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下面通过实例来说明失衡情况以及相应的调整方法</a:t>
            </a:r>
          </a:p>
        </p:txBody>
      </p:sp>
      <p:sp>
        <p:nvSpPr>
          <p:cNvPr id="62467" name="Text Box 3">
            <a:extLst>
              <a:ext uri="{FF2B5EF4-FFF2-40B4-BE49-F238E27FC236}">
                <a16:creationId xmlns:a16="http://schemas.microsoft.com/office/drawing/2014/main" id="{519819B6-4C13-4ED3-BB04-E415DD0CB1E2}"/>
              </a:ext>
            </a:extLst>
          </p:cNvPr>
          <p:cNvSpPr txBox="1">
            <a:spLocks noChangeArrowheads="1"/>
          </p:cNvSpPr>
          <p:nvPr/>
        </p:nvSpPr>
        <p:spPr bwMode="auto">
          <a:xfrm>
            <a:off x="2133600" y="16002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a:t>
            </a:r>
            <a:r>
              <a:rPr lang="zh-CN" altLang="en-US" sz="2800" b="1"/>
              <a:t>在</a:t>
            </a:r>
            <a:r>
              <a:rPr lang="en-US" altLang="zh-CN" sz="2800" b="1"/>
              <a:t>(a)</a:t>
            </a:r>
            <a:r>
              <a:rPr lang="zh-CN" altLang="en-US" sz="2800" b="1"/>
              <a:t>图</a:t>
            </a:r>
            <a:r>
              <a:rPr lang="en-US" altLang="zh-CN" sz="2800" b="1"/>
              <a:t>A</a:t>
            </a:r>
            <a:r>
              <a:rPr lang="zh-CN" altLang="en-US" sz="2800" b="1"/>
              <a:t>的左子树的左子树上插入</a:t>
            </a:r>
            <a:r>
              <a:rPr lang="en-US" altLang="zh-CN" sz="2800" b="1"/>
              <a:t>15</a:t>
            </a:r>
            <a:r>
              <a:rPr lang="zh-CN" altLang="en-US" sz="2800" b="1"/>
              <a:t>后，导致失衡，如</a:t>
            </a:r>
            <a:r>
              <a:rPr lang="en-US" altLang="zh-CN" sz="2800" b="1"/>
              <a:t>(b)</a:t>
            </a:r>
            <a:r>
              <a:rPr lang="zh-CN" altLang="en-US" sz="2800" b="1"/>
              <a:t>图。为恢复平衡并保证二叉排序树的特性，可将</a:t>
            </a:r>
            <a:r>
              <a:rPr lang="en-US" altLang="zh-CN" sz="2800" b="1"/>
              <a:t>A</a:t>
            </a:r>
            <a:r>
              <a:rPr lang="zh-CN" altLang="en-US" sz="2800" b="1"/>
              <a:t>改为</a:t>
            </a:r>
            <a:r>
              <a:rPr lang="en-US" altLang="zh-CN" sz="2800" b="1"/>
              <a:t>B</a:t>
            </a:r>
            <a:r>
              <a:rPr lang="zh-CN" altLang="en-US" sz="2800" b="1"/>
              <a:t>的右子，</a:t>
            </a:r>
            <a:r>
              <a:rPr lang="en-US" altLang="zh-CN" sz="2800" b="1"/>
              <a:t>B</a:t>
            </a:r>
            <a:r>
              <a:rPr lang="zh-CN" altLang="en-US" sz="2800" b="1"/>
              <a:t>原来的右子改为</a:t>
            </a:r>
            <a:r>
              <a:rPr lang="en-US" altLang="zh-CN" sz="2800" b="1"/>
              <a:t>A</a:t>
            </a:r>
            <a:r>
              <a:rPr lang="zh-CN" altLang="en-US" sz="2800" b="1"/>
              <a:t>的左子，图</a:t>
            </a:r>
            <a:r>
              <a:rPr lang="en-US" altLang="zh-CN" sz="2800" b="1"/>
              <a:t>©,</a:t>
            </a:r>
            <a:r>
              <a:rPr lang="zh-CN" altLang="en-US" sz="2800" b="1"/>
              <a:t>即以</a:t>
            </a:r>
            <a:r>
              <a:rPr lang="en-US" altLang="zh-CN" sz="2800" b="1"/>
              <a:t>B</a:t>
            </a:r>
            <a:r>
              <a:rPr lang="zh-CN" altLang="en-US" sz="2800" b="1"/>
              <a:t>为轴，对</a:t>
            </a:r>
            <a:r>
              <a:rPr lang="en-US" altLang="zh-CN" sz="2800" b="1"/>
              <a:t>A</a:t>
            </a:r>
            <a:r>
              <a:rPr lang="zh-CN" altLang="en-US" sz="2800" b="1"/>
              <a:t>做一次顺时针旋转。</a:t>
            </a:r>
          </a:p>
        </p:txBody>
      </p:sp>
      <p:grpSp>
        <p:nvGrpSpPr>
          <p:cNvPr id="62468" name="Group 70">
            <a:extLst>
              <a:ext uri="{FF2B5EF4-FFF2-40B4-BE49-F238E27FC236}">
                <a16:creationId xmlns:a16="http://schemas.microsoft.com/office/drawing/2014/main" id="{F6182529-7051-48BA-8E4A-98218BA6DAE5}"/>
              </a:ext>
            </a:extLst>
          </p:cNvPr>
          <p:cNvGrpSpPr>
            <a:grpSpLocks/>
          </p:cNvGrpSpPr>
          <p:nvPr/>
        </p:nvGrpSpPr>
        <p:grpSpPr bwMode="auto">
          <a:xfrm>
            <a:off x="2286000" y="3657601"/>
            <a:ext cx="2286000" cy="2424113"/>
            <a:chOff x="480" y="2304"/>
            <a:chExt cx="1440" cy="1527"/>
          </a:xfrm>
        </p:grpSpPr>
        <p:grpSp>
          <p:nvGrpSpPr>
            <p:cNvPr id="62512" name="Group 20">
              <a:extLst>
                <a:ext uri="{FF2B5EF4-FFF2-40B4-BE49-F238E27FC236}">
                  <a16:creationId xmlns:a16="http://schemas.microsoft.com/office/drawing/2014/main" id="{E4BBC7D0-684E-457E-A772-BBDFAD8789BD}"/>
                </a:ext>
              </a:extLst>
            </p:cNvPr>
            <p:cNvGrpSpPr>
              <a:grpSpLocks/>
            </p:cNvGrpSpPr>
            <p:nvPr/>
          </p:nvGrpSpPr>
          <p:grpSpPr bwMode="auto">
            <a:xfrm>
              <a:off x="720" y="2304"/>
              <a:ext cx="1200" cy="912"/>
              <a:chOff x="624" y="1584"/>
              <a:chExt cx="1488" cy="1104"/>
            </a:xfrm>
          </p:grpSpPr>
          <p:sp>
            <p:nvSpPr>
              <p:cNvPr id="62514" name="Oval 4">
                <a:extLst>
                  <a:ext uri="{FF2B5EF4-FFF2-40B4-BE49-F238E27FC236}">
                    <a16:creationId xmlns:a16="http://schemas.microsoft.com/office/drawing/2014/main" id="{C351EFAD-1E05-4470-92A4-0AC20B06C12D}"/>
                  </a:ext>
                </a:extLst>
              </p:cNvPr>
              <p:cNvSpPr>
                <a:spLocks noChangeArrowheads="1"/>
              </p:cNvSpPr>
              <p:nvPr/>
            </p:nvSpPr>
            <p:spPr bwMode="auto">
              <a:xfrm>
                <a:off x="1296" y="168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2515" name="Oval 5">
                <a:extLst>
                  <a:ext uri="{FF2B5EF4-FFF2-40B4-BE49-F238E27FC236}">
                    <a16:creationId xmlns:a16="http://schemas.microsoft.com/office/drawing/2014/main" id="{7110161D-BBB2-40B0-B540-867C644D4845}"/>
                  </a:ext>
                </a:extLst>
              </p:cNvPr>
              <p:cNvSpPr>
                <a:spLocks noChangeArrowheads="1"/>
              </p:cNvSpPr>
              <p:nvPr/>
            </p:nvSpPr>
            <p:spPr bwMode="auto">
              <a:xfrm>
                <a:off x="912" y="20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2516" name="Oval 6">
                <a:extLst>
                  <a:ext uri="{FF2B5EF4-FFF2-40B4-BE49-F238E27FC236}">
                    <a16:creationId xmlns:a16="http://schemas.microsoft.com/office/drawing/2014/main" id="{B8358FA3-9796-4B6F-9713-1B801CF0CB5C}"/>
                  </a:ext>
                </a:extLst>
              </p:cNvPr>
              <p:cNvSpPr>
                <a:spLocks noChangeArrowheads="1"/>
              </p:cNvSpPr>
              <p:nvPr/>
            </p:nvSpPr>
            <p:spPr bwMode="auto">
              <a:xfrm>
                <a:off x="1680" y="20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2517" name="Oval 7">
                <a:extLst>
                  <a:ext uri="{FF2B5EF4-FFF2-40B4-BE49-F238E27FC236}">
                    <a16:creationId xmlns:a16="http://schemas.microsoft.com/office/drawing/2014/main" id="{5AC688CA-3B0C-430A-A0A7-8C94F1B0BF7D}"/>
                  </a:ext>
                </a:extLst>
              </p:cNvPr>
              <p:cNvSpPr>
                <a:spLocks noChangeArrowheads="1"/>
              </p:cNvSpPr>
              <p:nvPr/>
            </p:nvSpPr>
            <p:spPr bwMode="auto">
              <a:xfrm>
                <a:off x="624" y="24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2518" name="Oval 8">
                <a:extLst>
                  <a:ext uri="{FF2B5EF4-FFF2-40B4-BE49-F238E27FC236}">
                    <a16:creationId xmlns:a16="http://schemas.microsoft.com/office/drawing/2014/main" id="{70CF5174-92DE-4F8B-A6D7-CCDA64F3843E}"/>
                  </a:ext>
                </a:extLst>
              </p:cNvPr>
              <p:cNvSpPr>
                <a:spLocks noChangeArrowheads="1"/>
              </p:cNvSpPr>
              <p:nvPr/>
            </p:nvSpPr>
            <p:spPr bwMode="auto">
              <a:xfrm>
                <a:off x="1152" y="24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2519" name="Line 9">
                <a:extLst>
                  <a:ext uri="{FF2B5EF4-FFF2-40B4-BE49-F238E27FC236}">
                    <a16:creationId xmlns:a16="http://schemas.microsoft.com/office/drawing/2014/main" id="{0B3690CB-B19E-45BE-AA12-D68ABE9C84AF}"/>
                  </a:ext>
                </a:extLst>
              </p:cNvPr>
              <p:cNvSpPr>
                <a:spLocks noChangeShapeType="1"/>
              </p:cNvSpPr>
              <p:nvPr/>
            </p:nvSpPr>
            <p:spPr bwMode="auto">
              <a:xfrm flipH="1">
                <a:off x="1104" y="1872"/>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20" name="Line 10">
                <a:extLst>
                  <a:ext uri="{FF2B5EF4-FFF2-40B4-BE49-F238E27FC236}">
                    <a16:creationId xmlns:a16="http://schemas.microsoft.com/office/drawing/2014/main" id="{811414FD-A173-4A27-8BB5-6B540F419F1A}"/>
                  </a:ext>
                </a:extLst>
              </p:cNvPr>
              <p:cNvSpPr>
                <a:spLocks noChangeShapeType="1"/>
              </p:cNvSpPr>
              <p:nvPr/>
            </p:nvSpPr>
            <p:spPr bwMode="auto">
              <a:xfrm flipH="1">
                <a:off x="816" y="225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21" name="Line 11">
                <a:extLst>
                  <a:ext uri="{FF2B5EF4-FFF2-40B4-BE49-F238E27FC236}">
                    <a16:creationId xmlns:a16="http://schemas.microsoft.com/office/drawing/2014/main" id="{B612CFB2-440B-4988-87E5-43A4A3AB8E16}"/>
                  </a:ext>
                </a:extLst>
              </p:cNvPr>
              <p:cNvSpPr>
                <a:spLocks noChangeShapeType="1"/>
              </p:cNvSpPr>
              <p:nvPr/>
            </p:nvSpPr>
            <p:spPr bwMode="auto">
              <a:xfrm>
                <a:off x="1104" y="230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22" name="Line 12">
                <a:extLst>
                  <a:ext uri="{FF2B5EF4-FFF2-40B4-BE49-F238E27FC236}">
                    <a16:creationId xmlns:a16="http://schemas.microsoft.com/office/drawing/2014/main" id="{32CF62A9-9F6E-4DC7-A79D-A618C0CB3A7F}"/>
                  </a:ext>
                </a:extLst>
              </p:cNvPr>
              <p:cNvSpPr>
                <a:spLocks noChangeShapeType="1"/>
              </p:cNvSpPr>
              <p:nvPr/>
            </p:nvSpPr>
            <p:spPr bwMode="auto">
              <a:xfrm>
                <a:off x="1488" y="1872"/>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23" name="Text Box 13">
                <a:extLst>
                  <a:ext uri="{FF2B5EF4-FFF2-40B4-BE49-F238E27FC236}">
                    <a16:creationId xmlns:a16="http://schemas.microsoft.com/office/drawing/2014/main" id="{AC6E96A2-EB20-4B25-8F28-77AA350456F9}"/>
                  </a:ext>
                </a:extLst>
              </p:cNvPr>
              <p:cNvSpPr txBox="1">
                <a:spLocks noChangeArrowheads="1"/>
              </p:cNvSpPr>
              <p:nvPr/>
            </p:nvSpPr>
            <p:spPr bwMode="auto">
              <a:xfrm>
                <a:off x="1535" y="1584"/>
                <a:ext cx="19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2524" name="Text Box 14">
                <a:extLst>
                  <a:ext uri="{FF2B5EF4-FFF2-40B4-BE49-F238E27FC236}">
                    <a16:creationId xmlns:a16="http://schemas.microsoft.com/office/drawing/2014/main" id="{D2E8FC31-3C70-4309-9279-860573A3EB4B}"/>
                  </a:ext>
                </a:extLst>
              </p:cNvPr>
              <p:cNvSpPr txBox="1">
                <a:spLocks noChangeArrowheads="1"/>
              </p:cNvSpPr>
              <p:nvPr/>
            </p:nvSpPr>
            <p:spPr bwMode="auto">
              <a:xfrm>
                <a:off x="1920" y="1968"/>
                <a:ext cx="19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25" name="Text Box 15">
                <a:extLst>
                  <a:ext uri="{FF2B5EF4-FFF2-40B4-BE49-F238E27FC236}">
                    <a16:creationId xmlns:a16="http://schemas.microsoft.com/office/drawing/2014/main" id="{EDEA1437-99AD-47A6-A2C6-D1326614002E}"/>
                  </a:ext>
                </a:extLst>
              </p:cNvPr>
              <p:cNvSpPr txBox="1">
                <a:spLocks noChangeArrowheads="1"/>
              </p:cNvSpPr>
              <p:nvPr/>
            </p:nvSpPr>
            <p:spPr bwMode="auto">
              <a:xfrm>
                <a:off x="1152" y="2065"/>
                <a:ext cx="19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26" name="Text Box 16">
                <a:extLst>
                  <a:ext uri="{FF2B5EF4-FFF2-40B4-BE49-F238E27FC236}">
                    <a16:creationId xmlns:a16="http://schemas.microsoft.com/office/drawing/2014/main" id="{D1230809-4148-4A10-ACF6-612C9661291D}"/>
                  </a:ext>
                </a:extLst>
              </p:cNvPr>
              <p:cNvSpPr txBox="1">
                <a:spLocks noChangeArrowheads="1"/>
              </p:cNvSpPr>
              <p:nvPr/>
            </p:nvSpPr>
            <p:spPr bwMode="auto">
              <a:xfrm>
                <a:off x="1392" y="2400"/>
                <a:ext cx="19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27" name="Text Box 17">
                <a:extLst>
                  <a:ext uri="{FF2B5EF4-FFF2-40B4-BE49-F238E27FC236}">
                    <a16:creationId xmlns:a16="http://schemas.microsoft.com/office/drawing/2014/main" id="{825701A9-69F2-4306-BBBF-7CDD425DFA77}"/>
                  </a:ext>
                </a:extLst>
              </p:cNvPr>
              <p:cNvSpPr txBox="1">
                <a:spLocks noChangeArrowheads="1"/>
              </p:cNvSpPr>
              <p:nvPr/>
            </p:nvSpPr>
            <p:spPr bwMode="auto">
              <a:xfrm>
                <a:off x="865" y="2400"/>
                <a:ext cx="191"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28" name="Text Box 18">
                <a:extLst>
                  <a:ext uri="{FF2B5EF4-FFF2-40B4-BE49-F238E27FC236}">
                    <a16:creationId xmlns:a16="http://schemas.microsoft.com/office/drawing/2014/main" id="{60669DE5-4B64-48A9-9268-0F8EEEE8AD29}"/>
                  </a:ext>
                </a:extLst>
              </p:cNvPr>
              <p:cNvSpPr txBox="1">
                <a:spLocks noChangeArrowheads="1"/>
              </p:cNvSpPr>
              <p:nvPr/>
            </p:nvSpPr>
            <p:spPr bwMode="auto">
              <a:xfrm>
                <a:off x="1104" y="1728"/>
                <a:ext cx="19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2529" name="Text Box 19">
                <a:extLst>
                  <a:ext uri="{FF2B5EF4-FFF2-40B4-BE49-F238E27FC236}">
                    <a16:creationId xmlns:a16="http://schemas.microsoft.com/office/drawing/2014/main" id="{4E31E6AE-5C64-4ED9-89CE-D0A47261769E}"/>
                  </a:ext>
                </a:extLst>
              </p:cNvPr>
              <p:cNvSpPr txBox="1">
                <a:spLocks noChangeArrowheads="1"/>
              </p:cNvSpPr>
              <p:nvPr/>
            </p:nvSpPr>
            <p:spPr bwMode="auto">
              <a:xfrm>
                <a:off x="719" y="2016"/>
                <a:ext cx="19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grpSp>
        <p:sp>
          <p:nvSpPr>
            <p:cNvPr id="62513" name="Text Box 21">
              <a:extLst>
                <a:ext uri="{FF2B5EF4-FFF2-40B4-BE49-F238E27FC236}">
                  <a16:creationId xmlns:a16="http://schemas.microsoft.com/office/drawing/2014/main" id="{E969FE61-429A-420B-90CB-7AA483C7C458}"/>
                </a:ext>
              </a:extLst>
            </p:cNvPr>
            <p:cNvSpPr txBox="1">
              <a:spLocks noChangeArrowheads="1"/>
            </p:cNvSpPr>
            <p:nvPr/>
          </p:nvSpPr>
          <p:spPr bwMode="auto">
            <a:xfrm>
              <a:off x="480" y="3600"/>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r>
                <a:rPr lang="zh-CN" altLang="en-US" sz="1800" b="1"/>
                <a:t>平衡二叉排序树</a:t>
              </a:r>
            </a:p>
          </p:txBody>
        </p:sp>
      </p:grpSp>
      <p:grpSp>
        <p:nvGrpSpPr>
          <p:cNvPr id="62469" name="Group 71">
            <a:extLst>
              <a:ext uri="{FF2B5EF4-FFF2-40B4-BE49-F238E27FC236}">
                <a16:creationId xmlns:a16="http://schemas.microsoft.com/office/drawing/2014/main" id="{64C33F85-E50C-460D-8696-B6C7CBF42106}"/>
              </a:ext>
            </a:extLst>
          </p:cNvPr>
          <p:cNvGrpSpPr>
            <a:grpSpLocks/>
          </p:cNvGrpSpPr>
          <p:nvPr/>
        </p:nvGrpSpPr>
        <p:grpSpPr bwMode="auto">
          <a:xfrm>
            <a:off x="4800600" y="3657601"/>
            <a:ext cx="2362200" cy="2424113"/>
            <a:chOff x="2064" y="2304"/>
            <a:chExt cx="1488" cy="1527"/>
          </a:xfrm>
        </p:grpSpPr>
        <p:sp>
          <p:nvSpPr>
            <p:cNvPr id="62492" name="Oval 23">
              <a:extLst>
                <a:ext uri="{FF2B5EF4-FFF2-40B4-BE49-F238E27FC236}">
                  <a16:creationId xmlns:a16="http://schemas.microsoft.com/office/drawing/2014/main" id="{66F0AEE5-A10A-4226-861E-5CF424A8162E}"/>
                </a:ext>
              </a:extLst>
            </p:cNvPr>
            <p:cNvSpPr>
              <a:spLocks noChangeArrowheads="1"/>
            </p:cNvSpPr>
            <p:nvPr/>
          </p:nvSpPr>
          <p:spPr bwMode="auto">
            <a:xfrm>
              <a:off x="2846" y="2383"/>
              <a:ext cx="193" cy="19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2493" name="Oval 24">
              <a:extLst>
                <a:ext uri="{FF2B5EF4-FFF2-40B4-BE49-F238E27FC236}">
                  <a16:creationId xmlns:a16="http://schemas.microsoft.com/office/drawing/2014/main" id="{B4BAAA10-DBC5-4803-A994-54F15A08F40A}"/>
                </a:ext>
              </a:extLst>
            </p:cNvPr>
            <p:cNvSpPr>
              <a:spLocks noChangeArrowheads="1"/>
            </p:cNvSpPr>
            <p:nvPr/>
          </p:nvSpPr>
          <p:spPr bwMode="auto">
            <a:xfrm>
              <a:off x="2536" y="2701"/>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2494" name="Oval 25">
              <a:extLst>
                <a:ext uri="{FF2B5EF4-FFF2-40B4-BE49-F238E27FC236}">
                  <a16:creationId xmlns:a16="http://schemas.microsoft.com/office/drawing/2014/main" id="{9FCEE204-4990-4EBB-BA98-ACFD271DFA45}"/>
                </a:ext>
              </a:extLst>
            </p:cNvPr>
            <p:cNvSpPr>
              <a:spLocks noChangeArrowheads="1"/>
            </p:cNvSpPr>
            <p:nvPr/>
          </p:nvSpPr>
          <p:spPr bwMode="auto">
            <a:xfrm>
              <a:off x="3156" y="2701"/>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2495" name="Oval 26">
              <a:extLst>
                <a:ext uri="{FF2B5EF4-FFF2-40B4-BE49-F238E27FC236}">
                  <a16:creationId xmlns:a16="http://schemas.microsoft.com/office/drawing/2014/main" id="{CF326906-935E-4F7D-9D0C-34C89545AA95}"/>
                </a:ext>
              </a:extLst>
            </p:cNvPr>
            <p:cNvSpPr>
              <a:spLocks noChangeArrowheads="1"/>
            </p:cNvSpPr>
            <p:nvPr/>
          </p:nvSpPr>
          <p:spPr bwMode="auto">
            <a:xfrm>
              <a:off x="2304" y="3018"/>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2496" name="Oval 27">
              <a:extLst>
                <a:ext uri="{FF2B5EF4-FFF2-40B4-BE49-F238E27FC236}">
                  <a16:creationId xmlns:a16="http://schemas.microsoft.com/office/drawing/2014/main" id="{9213D086-8F19-422F-800A-025A6E04E2EB}"/>
                </a:ext>
              </a:extLst>
            </p:cNvPr>
            <p:cNvSpPr>
              <a:spLocks noChangeArrowheads="1"/>
            </p:cNvSpPr>
            <p:nvPr/>
          </p:nvSpPr>
          <p:spPr bwMode="auto">
            <a:xfrm>
              <a:off x="2730" y="3018"/>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2497" name="Line 28">
              <a:extLst>
                <a:ext uri="{FF2B5EF4-FFF2-40B4-BE49-F238E27FC236}">
                  <a16:creationId xmlns:a16="http://schemas.microsoft.com/office/drawing/2014/main" id="{6A4C0820-147E-483B-BA13-7C4B0E526D0F}"/>
                </a:ext>
              </a:extLst>
            </p:cNvPr>
            <p:cNvSpPr>
              <a:spLocks noChangeShapeType="1"/>
            </p:cNvSpPr>
            <p:nvPr/>
          </p:nvSpPr>
          <p:spPr bwMode="auto">
            <a:xfrm flipH="1">
              <a:off x="2691" y="2542"/>
              <a:ext cx="194"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8" name="Line 29">
              <a:extLst>
                <a:ext uri="{FF2B5EF4-FFF2-40B4-BE49-F238E27FC236}">
                  <a16:creationId xmlns:a16="http://schemas.microsoft.com/office/drawing/2014/main" id="{2BF19F2B-F4E5-4B42-A179-5B246A75033C}"/>
                </a:ext>
              </a:extLst>
            </p:cNvPr>
            <p:cNvSpPr>
              <a:spLocks noChangeShapeType="1"/>
            </p:cNvSpPr>
            <p:nvPr/>
          </p:nvSpPr>
          <p:spPr bwMode="auto">
            <a:xfrm flipH="1">
              <a:off x="2459" y="2859"/>
              <a:ext cx="116" cy="1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9" name="Line 30">
              <a:extLst>
                <a:ext uri="{FF2B5EF4-FFF2-40B4-BE49-F238E27FC236}">
                  <a16:creationId xmlns:a16="http://schemas.microsoft.com/office/drawing/2014/main" id="{666073C1-B9D4-4698-9903-C485C4329DE4}"/>
                </a:ext>
              </a:extLst>
            </p:cNvPr>
            <p:cNvSpPr>
              <a:spLocks noChangeShapeType="1"/>
            </p:cNvSpPr>
            <p:nvPr/>
          </p:nvSpPr>
          <p:spPr bwMode="auto">
            <a:xfrm>
              <a:off x="2691" y="2899"/>
              <a:ext cx="78" cy="11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00" name="Line 31">
              <a:extLst>
                <a:ext uri="{FF2B5EF4-FFF2-40B4-BE49-F238E27FC236}">
                  <a16:creationId xmlns:a16="http://schemas.microsoft.com/office/drawing/2014/main" id="{D88106BC-4C49-4861-A674-D2E77594758E}"/>
                </a:ext>
              </a:extLst>
            </p:cNvPr>
            <p:cNvSpPr>
              <a:spLocks noChangeShapeType="1"/>
            </p:cNvSpPr>
            <p:nvPr/>
          </p:nvSpPr>
          <p:spPr bwMode="auto">
            <a:xfrm>
              <a:off x="3001" y="2542"/>
              <a:ext cx="193"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01" name="Text Box 32">
              <a:extLst>
                <a:ext uri="{FF2B5EF4-FFF2-40B4-BE49-F238E27FC236}">
                  <a16:creationId xmlns:a16="http://schemas.microsoft.com/office/drawing/2014/main" id="{7AE5F214-E19B-4D42-9181-DC214F6C731D}"/>
                </a:ext>
              </a:extLst>
            </p:cNvPr>
            <p:cNvSpPr txBox="1">
              <a:spLocks noChangeArrowheads="1"/>
            </p:cNvSpPr>
            <p:nvPr/>
          </p:nvSpPr>
          <p:spPr bwMode="auto">
            <a:xfrm>
              <a:off x="3039" y="2304"/>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2</a:t>
              </a:r>
            </a:p>
          </p:txBody>
        </p:sp>
        <p:sp>
          <p:nvSpPr>
            <p:cNvPr id="62502" name="Text Box 33">
              <a:extLst>
                <a:ext uri="{FF2B5EF4-FFF2-40B4-BE49-F238E27FC236}">
                  <a16:creationId xmlns:a16="http://schemas.microsoft.com/office/drawing/2014/main" id="{74E2E949-3CB3-45A5-A73A-34877F9971C5}"/>
                </a:ext>
              </a:extLst>
            </p:cNvPr>
            <p:cNvSpPr txBox="1">
              <a:spLocks noChangeArrowheads="1"/>
            </p:cNvSpPr>
            <p:nvPr/>
          </p:nvSpPr>
          <p:spPr bwMode="auto">
            <a:xfrm>
              <a:off x="3349" y="2621"/>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03" name="Text Box 34">
              <a:extLst>
                <a:ext uri="{FF2B5EF4-FFF2-40B4-BE49-F238E27FC236}">
                  <a16:creationId xmlns:a16="http://schemas.microsoft.com/office/drawing/2014/main" id="{C1A93781-9F7F-4599-A003-708805F6FF56}"/>
                </a:ext>
              </a:extLst>
            </p:cNvPr>
            <p:cNvSpPr txBox="1">
              <a:spLocks noChangeArrowheads="1"/>
            </p:cNvSpPr>
            <p:nvPr/>
          </p:nvSpPr>
          <p:spPr bwMode="auto">
            <a:xfrm>
              <a:off x="2730" y="2701"/>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2504" name="Text Box 35">
              <a:extLst>
                <a:ext uri="{FF2B5EF4-FFF2-40B4-BE49-F238E27FC236}">
                  <a16:creationId xmlns:a16="http://schemas.microsoft.com/office/drawing/2014/main" id="{CF3C8139-8635-4D9C-8881-0225C61C9986}"/>
                </a:ext>
              </a:extLst>
            </p:cNvPr>
            <p:cNvSpPr txBox="1">
              <a:spLocks noChangeArrowheads="1"/>
            </p:cNvSpPr>
            <p:nvPr/>
          </p:nvSpPr>
          <p:spPr bwMode="auto">
            <a:xfrm>
              <a:off x="2923" y="2978"/>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05" name="Text Box 36">
              <a:extLst>
                <a:ext uri="{FF2B5EF4-FFF2-40B4-BE49-F238E27FC236}">
                  <a16:creationId xmlns:a16="http://schemas.microsoft.com/office/drawing/2014/main" id="{D4E838B8-A1AB-4BC7-B2EB-CE3EF850D2BA}"/>
                </a:ext>
              </a:extLst>
            </p:cNvPr>
            <p:cNvSpPr txBox="1">
              <a:spLocks noChangeArrowheads="1"/>
            </p:cNvSpPr>
            <p:nvPr/>
          </p:nvSpPr>
          <p:spPr bwMode="auto">
            <a:xfrm>
              <a:off x="2498" y="2978"/>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2506" name="Text Box 37">
              <a:extLst>
                <a:ext uri="{FF2B5EF4-FFF2-40B4-BE49-F238E27FC236}">
                  <a16:creationId xmlns:a16="http://schemas.microsoft.com/office/drawing/2014/main" id="{5603D6FD-D1E6-4CD5-AD51-B79F34512DE1}"/>
                </a:ext>
              </a:extLst>
            </p:cNvPr>
            <p:cNvSpPr txBox="1">
              <a:spLocks noChangeArrowheads="1"/>
            </p:cNvSpPr>
            <p:nvPr/>
          </p:nvSpPr>
          <p:spPr bwMode="auto">
            <a:xfrm>
              <a:off x="2691" y="2423"/>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2507" name="Text Box 38">
              <a:extLst>
                <a:ext uri="{FF2B5EF4-FFF2-40B4-BE49-F238E27FC236}">
                  <a16:creationId xmlns:a16="http://schemas.microsoft.com/office/drawing/2014/main" id="{5807F971-37CA-461C-9142-7225CC739376}"/>
                </a:ext>
              </a:extLst>
            </p:cNvPr>
            <p:cNvSpPr txBox="1">
              <a:spLocks noChangeArrowheads="1"/>
            </p:cNvSpPr>
            <p:nvPr/>
          </p:nvSpPr>
          <p:spPr bwMode="auto">
            <a:xfrm>
              <a:off x="2381" y="2661"/>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62508" name="Oval 56">
              <a:extLst>
                <a:ext uri="{FF2B5EF4-FFF2-40B4-BE49-F238E27FC236}">
                  <a16:creationId xmlns:a16="http://schemas.microsoft.com/office/drawing/2014/main" id="{6EE2E5EF-B685-47F9-9EC7-F10EAA41F3B4}"/>
                </a:ext>
              </a:extLst>
            </p:cNvPr>
            <p:cNvSpPr>
              <a:spLocks noChangeArrowheads="1"/>
            </p:cNvSpPr>
            <p:nvPr/>
          </p:nvSpPr>
          <p:spPr bwMode="auto">
            <a:xfrm>
              <a:off x="2112" y="3360"/>
              <a:ext cx="194" cy="198"/>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15</a:t>
              </a:r>
            </a:p>
          </p:txBody>
        </p:sp>
        <p:sp>
          <p:nvSpPr>
            <p:cNvPr id="62509" name="Line 57">
              <a:extLst>
                <a:ext uri="{FF2B5EF4-FFF2-40B4-BE49-F238E27FC236}">
                  <a16:creationId xmlns:a16="http://schemas.microsoft.com/office/drawing/2014/main" id="{3336F842-BCA3-4EF8-98A6-B3E1633E135C}"/>
                </a:ext>
              </a:extLst>
            </p:cNvPr>
            <p:cNvSpPr>
              <a:spLocks noChangeShapeType="1"/>
            </p:cNvSpPr>
            <p:nvPr/>
          </p:nvSpPr>
          <p:spPr bwMode="auto">
            <a:xfrm flipH="1">
              <a:off x="2256" y="321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510" name="Text Box 58">
              <a:extLst>
                <a:ext uri="{FF2B5EF4-FFF2-40B4-BE49-F238E27FC236}">
                  <a16:creationId xmlns:a16="http://schemas.microsoft.com/office/drawing/2014/main" id="{E30DD17B-C3EB-436A-BF2F-559A10BB4B4E}"/>
                </a:ext>
              </a:extLst>
            </p:cNvPr>
            <p:cNvSpPr txBox="1">
              <a:spLocks noChangeArrowheads="1"/>
            </p:cNvSpPr>
            <p:nvPr/>
          </p:nvSpPr>
          <p:spPr bwMode="auto">
            <a:xfrm>
              <a:off x="2304" y="3360"/>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511" name="Text Box 66">
              <a:extLst>
                <a:ext uri="{FF2B5EF4-FFF2-40B4-BE49-F238E27FC236}">
                  <a16:creationId xmlns:a16="http://schemas.microsoft.com/office/drawing/2014/main" id="{D032EECA-91C0-4858-ABB8-4D1B9474B3B1}"/>
                </a:ext>
              </a:extLst>
            </p:cNvPr>
            <p:cNvSpPr txBox="1">
              <a:spLocks noChangeArrowheads="1"/>
            </p:cNvSpPr>
            <p:nvPr/>
          </p:nvSpPr>
          <p:spPr bwMode="auto">
            <a:xfrm>
              <a:off x="2064" y="3600"/>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r>
                <a:rPr lang="zh-CN" altLang="en-US" sz="1800" b="1"/>
                <a:t>插入</a:t>
              </a:r>
              <a:r>
                <a:rPr lang="en-US" altLang="zh-CN" sz="1800" b="1"/>
                <a:t>15</a:t>
              </a:r>
              <a:r>
                <a:rPr lang="zh-CN" altLang="en-US" sz="1800" b="1"/>
                <a:t>后失去平衡</a:t>
              </a:r>
            </a:p>
          </p:txBody>
        </p:sp>
      </p:grpSp>
      <p:grpSp>
        <p:nvGrpSpPr>
          <p:cNvPr id="62470" name="Group 68">
            <a:extLst>
              <a:ext uri="{FF2B5EF4-FFF2-40B4-BE49-F238E27FC236}">
                <a16:creationId xmlns:a16="http://schemas.microsoft.com/office/drawing/2014/main" id="{BC4C1A11-AD70-4A91-963A-9C91AE3AE669}"/>
              </a:ext>
            </a:extLst>
          </p:cNvPr>
          <p:cNvGrpSpPr>
            <a:grpSpLocks/>
          </p:cNvGrpSpPr>
          <p:nvPr/>
        </p:nvGrpSpPr>
        <p:grpSpPr bwMode="auto">
          <a:xfrm>
            <a:off x="7543800" y="3581401"/>
            <a:ext cx="2514600" cy="2424113"/>
            <a:chOff x="3792" y="2256"/>
            <a:chExt cx="1584" cy="1527"/>
          </a:xfrm>
        </p:grpSpPr>
        <p:grpSp>
          <p:nvGrpSpPr>
            <p:cNvPr id="62471" name="Group 65">
              <a:extLst>
                <a:ext uri="{FF2B5EF4-FFF2-40B4-BE49-F238E27FC236}">
                  <a16:creationId xmlns:a16="http://schemas.microsoft.com/office/drawing/2014/main" id="{A56217FA-59B5-4DB9-8C54-1A4560517670}"/>
                </a:ext>
              </a:extLst>
            </p:cNvPr>
            <p:cNvGrpSpPr>
              <a:grpSpLocks/>
            </p:cNvGrpSpPr>
            <p:nvPr/>
          </p:nvGrpSpPr>
          <p:grpSpPr bwMode="auto">
            <a:xfrm>
              <a:off x="3984" y="2256"/>
              <a:ext cx="1354" cy="918"/>
              <a:chOff x="3984" y="2256"/>
              <a:chExt cx="1354" cy="918"/>
            </a:xfrm>
          </p:grpSpPr>
          <p:sp>
            <p:nvSpPr>
              <p:cNvPr id="62473" name="Oval 40">
                <a:extLst>
                  <a:ext uri="{FF2B5EF4-FFF2-40B4-BE49-F238E27FC236}">
                    <a16:creationId xmlns:a16="http://schemas.microsoft.com/office/drawing/2014/main" id="{2FCC2046-4DB0-4BF1-8462-78D36258B853}"/>
                  </a:ext>
                </a:extLst>
              </p:cNvPr>
              <p:cNvSpPr>
                <a:spLocks noChangeArrowheads="1"/>
              </p:cNvSpPr>
              <p:nvPr/>
            </p:nvSpPr>
            <p:spPr bwMode="auto">
              <a:xfrm>
                <a:off x="4526" y="2335"/>
                <a:ext cx="193" cy="19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2474" name="Oval 41">
                <a:extLst>
                  <a:ext uri="{FF2B5EF4-FFF2-40B4-BE49-F238E27FC236}">
                    <a16:creationId xmlns:a16="http://schemas.microsoft.com/office/drawing/2014/main" id="{7034693D-38EB-4B57-B60B-920D4EA100E4}"/>
                  </a:ext>
                </a:extLst>
              </p:cNvPr>
              <p:cNvSpPr>
                <a:spLocks noChangeArrowheads="1"/>
              </p:cNvSpPr>
              <p:nvPr/>
            </p:nvSpPr>
            <p:spPr bwMode="auto">
              <a:xfrm>
                <a:off x="4216" y="2653"/>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2475" name="Oval 42">
                <a:extLst>
                  <a:ext uri="{FF2B5EF4-FFF2-40B4-BE49-F238E27FC236}">
                    <a16:creationId xmlns:a16="http://schemas.microsoft.com/office/drawing/2014/main" id="{8ADA14C0-EAE1-4E70-9C48-B636B2739FF2}"/>
                  </a:ext>
                </a:extLst>
              </p:cNvPr>
              <p:cNvSpPr>
                <a:spLocks noChangeArrowheads="1"/>
              </p:cNvSpPr>
              <p:nvPr/>
            </p:nvSpPr>
            <p:spPr bwMode="auto">
              <a:xfrm>
                <a:off x="4836" y="2653"/>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2476" name="Oval 43">
                <a:extLst>
                  <a:ext uri="{FF2B5EF4-FFF2-40B4-BE49-F238E27FC236}">
                    <a16:creationId xmlns:a16="http://schemas.microsoft.com/office/drawing/2014/main" id="{09058B74-300F-41D3-94B6-184C445CE845}"/>
                  </a:ext>
                </a:extLst>
              </p:cNvPr>
              <p:cNvSpPr>
                <a:spLocks noChangeArrowheads="1"/>
              </p:cNvSpPr>
              <p:nvPr/>
            </p:nvSpPr>
            <p:spPr bwMode="auto">
              <a:xfrm>
                <a:off x="3984" y="2970"/>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15</a:t>
                </a:r>
              </a:p>
            </p:txBody>
          </p:sp>
          <p:sp>
            <p:nvSpPr>
              <p:cNvPr id="62477" name="Oval 44">
                <a:extLst>
                  <a:ext uri="{FF2B5EF4-FFF2-40B4-BE49-F238E27FC236}">
                    <a16:creationId xmlns:a16="http://schemas.microsoft.com/office/drawing/2014/main" id="{9ECC6CFC-1E16-400E-B368-CC1651CB6A70}"/>
                  </a:ext>
                </a:extLst>
              </p:cNvPr>
              <p:cNvSpPr>
                <a:spLocks noChangeArrowheads="1"/>
              </p:cNvSpPr>
              <p:nvPr/>
            </p:nvSpPr>
            <p:spPr bwMode="auto">
              <a:xfrm>
                <a:off x="4656" y="2976"/>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2478" name="Line 45">
                <a:extLst>
                  <a:ext uri="{FF2B5EF4-FFF2-40B4-BE49-F238E27FC236}">
                    <a16:creationId xmlns:a16="http://schemas.microsoft.com/office/drawing/2014/main" id="{E4623F12-4FD4-4396-B96A-09AB94E30121}"/>
                  </a:ext>
                </a:extLst>
              </p:cNvPr>
              <p:cNvSpPr>
                <a:spLocks noChangeShapeType="1"/>
              </p:cNvSpPr>
              <p:nvPr/>
            </p:nvSpPr>
            <p:spPr bwMode="auto">
              <a:xfrm flipH="1">
                <a:off x="4371" y="2494"/>
                <a:ext cx="194"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9" name="Line 46">
                <a:extLst>
                  <a:ext uri="{FF2B5EF4-FFF2-40B4-BE49-F238E27FC236}">
                    <a16:creationId xmlns:a16="http://schemas.microsoft.com/office/drawing/2014/main" id="{983349BE-2FEB-4FE0-AE9D-74AB2A7CCA5D}"/>
                  </a:ext>
                </a:extLst>
              </p:cNvPr>
              <p:cNvSpPr>
                <a:spLocks noChangeShapeType="1"/>
              </p:cNvSpPr>
              <p:nvPr/>
            </p:nvSpPr>
            <p:spPr bwMode="auto">
              <a:xfrm flipH="1">
                <a:off x="4139" y="2811"/>
                <a:ext cx="116" cy="1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0" name="Line 48">
                <a:extLst>
                  <a:ext uri="{FF2B5EF4-FFF2-40B4-BE49-F238E27FC236}">
                    <a16:creationId xmlns:a16="http://schemas.microsoft.com/office/drawing/2014/main" id="{7A2895E6-5058-4DBE-BCAC-DE5B2967FB2D}"/>
                  </a:ext>
                </a:extLst>
              </p:cNvPr>
              <p:cNvSpPr>
                <a:spLocks noChangeShapeType="1"/>
              </p:cNvSpPr>
              <p:nvPr/>
            </p:nvSpPr>
            <p:spPr bwMode="auto">
              <a:xfrm>
                <a:off x="4681" y="2494"/>
                <a:ext cx="193"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1" name="Text Box 49">
                <a:extLst>
                  <a:ext uri="{FF2B5EF4-FFF2-40B4-BE49-F238E27FC236}">
                    <a16:creationId xmlns:a16="http://schemas.microsoft.com/office/drawing/2014/main" id="{475898E2-2B4E-46F3-BA97-633F60D40165}"/>
                  </a:ext>
                </a:extLst>
              </p:cNvPr>
              <p:cNvSpPr txBox="1">
                <a:spLocks noChangeArrowheads="1"/>
              </p:cNvSpPr>
              <p:nvPr/>
            </p:nvSpPr>
            <p:spPr bwMode="auto">
              <a:xfrm>
                <a:off x="4719" y="2256"/>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482" name="Text Box 50">
                <a:extLst>
                  <a:ext uri="{FF2B5EF4-FFF2-40B4-BE49-F238E27FC236}">
                    <a16:creationId xmlns:a16="http://schemas.microsoft.com/office/drawing/2014/main" id="{91AACD6F-0DAB-41C6-9AA2-DD746BE8FADA}"/>
                  </a:ext>
                </a:extLst>
              </p:cNvPr>
              <p:cNvSpPr txBox="1">
                <a:spLocks noChangeArrowheads="1"/>
              </p:cNvSpPr>
              <p:nvPr/>
            </p:nvSpPr>
            <p:spPr bwMode="auto">
              <a:xfrm>
                <a:off x="5029" y="2573"/>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483" name="Text Box 51">
                <a:extLst>
                  <a:ext uri="{FF2B5EF4-FFF2-40B4-BE49-F238E27FC236}">
                    <a16:creationId xmlns:a16="http://schemas.microsoft.com/office/drawing/2014/main" id="{B1AB0F5C-E2D5-47D9-99B4-40528148E93B}"/>
                  </a:ext>
                </a:extLst>
              </p:cNvPr>
              <p:cNvSpPr txBox="1">
                <a:spLocks noChangeArrowheads="1"/>
              </p:cNvSpPr>
              <p:nvPr/>
            </p:nvSpPr>
            <p:spPr bwMode="auto">
              <a:xfrm>
                <a:off x="4410" y="2653"/>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2484" name="Text Box 53">
                <a:extLst>
                  <a:ext uri="{FF2B5EF4-FFF2-40B4-BE49-F238E27FC236}">
                    <a16:creationId xmlns:a16="http://schemas.microsoft.com/office/drawing/2014/main" id="{94837C92-09AF-4183-92D6-CDF2AD152B2F}"/>
                  </a:ext>
                </a:extLst>
              </p:cNvPr>
              <p:cNvSpPr txBox="1">
                <a:spLocks noChangeArrowheads="1"/>
              </p:cNvSpPr>
              <p:nvPr/>
            </p:nvSpPr>
            <p:spPr bwMode="auto">
              <a:xfrm>
                <a:off x="4178" y="2930"/>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485" name="Text Box 54">
                <a:extLst>
                  <a:ext uri="{FF2B5EF4-FFF2-40B4-BE49-F238E27FC236}">
                    <a16:creationId xmlns:a16="http://schemas.microsoft.com/office/drawing/2014/main" id="{CD7748FF-2394-4A10-8848-5EC51F306DFA}"/>
                  </a:ext>
                </a:extLst>
              </p:cNvPr>
              <p:cNvSpPr txBox="1">
                <a:spLocks noChangeArrowheads="1"/>
              </p:cNvSpPr>
              <p:nvPr/>
            </p:nvSpPr>
            <p:spPr bwMode="auto">
              <a:xfrm>
                <a:off x="4371" y="2375"/>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62486" name="Text Box 55">
                <a:extLst>
                  <a:ext uri="{FF2B5EF4-FFF2-40B4-BE49-F238E27FC236}">
                    <a16:creationId xmlns:a16="http://schemas.microsoft.com/office/drawing/2014/main" id="{E9D0AA36-97E6-4A75-BE96-7426C73E82A5}"/>
                  </a:ext>
                </a:extLst>
              </p:cNvPr>
              <p:cNvSpPr txBox="1">
                <a:spLocks noChangeArrowheads="1"/>
              </p:cNvSpPr>
              <p:nvPr/>
            </p:nvSpPr>
            <p:spPr bwMode="auto">
              <a:xfrm>
                <a:off x="4656" y="2640"/>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2487" name="Oval 60">
                <a:extLst>
                  <a:ext uri="{FF2B5EF4-FFF2-40B4-BE49-F238E27FC236}">
                    <a16:creationId xmlns:a16="http://schemas.microsoft.com/office/drawing/2014/main" id="{5F685872-E92D-4EC6-AA9B-3427DE11DC83}"/>
                  </a:ext>
                </a:extLst>
              </p:cNvPr>
              <p:cNvSpPr>
                <a:spLocks noChangeArrowheads="1"/>
              </p:cNvSpPr>
              <p:nvPr/>
            </p:nvSpPr>
            <p:spPr bwMode="auto">
              <a:xfrm>
                <a:off x="5040" y="2976"/>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2488" name="Line 61">
                <a:extLst>
                  <a:ext uri="{FF2B5EF4-FFF2-40B4-BE49-F238E27FC236}">
                    <a16:creationId xmlns:a16="http://schemas.microsoft.com/office/drawing/2014/main" id="{70F7779C-0DA5-4035-9EAB-6DFD7E21D7E8}"/>
                  </a:ext>
                </a:extLst>
              </p:cNvPr>
              <p:cNvSpPr>
                <a:spLocks noChangeShapeType="1"/>
              </p:cNvSpPr>
              <p:nvPr/>
            </p:nvSpPr>
            <p:spPr bwMode="auto">
              <a:xfrm flipH="1">
                <a:off x="4800" y="283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9" name="Line 62">
                <a:extLst>
                  <a:ext uri="{FF2B5EF4-FFF2-40B4-BE49-F238E27FC236}">
                    <a16:creationId xmlns:a16="http://schemas.microsoft.com/office/drawing/2014/main" id="{FD1F76B3-871B-43FF-8AFA-B3D43C2042BC}"/>
                  </a:ext>
                </a:extLst>
              </p:cNvPr>
              <p:cNvSpPr>
                <a:spLocks noChangeShapeType="1"/>
              </p:cNvSpPr>
              <p:nvPr/>
            </p:nvSpPr>
            <p:spPr bwMode="auto">
              <a:xfrm>
                <a:off x="4992" y="283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0" name="Text Box 63">
                <a:extLst>
                  <a:ext uri="{FF2B5EF4-FFF2-40B4-BE49-F238E27FC236}">
                    <a16:creationId xmlns:a16="http://schemas.microsoft.com/office/drawing/2014/main" id="{821897BB-0D2C-4616-BDBF-28F402FA4029}"/>
                  </a:ext>
                </a:extLst>
              </p:cNvPr>
              <p:cNvSpPr txBox="1">
                <a:spLocks noChangeArrowheads="1"/>
              </p:cNvSpPr>
              <p:nvPr/>
            </p:nvSpPr>
            <p:spPr bwMode="auto">
              <a:xfrm>
                <a:off x="4848" y="2928"/>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2491" name="Text Box 64">
                <a:extLst>
                  <a:ext uri="{FF2B5EF4-FFF2-40B4-BE49-F238E27FC236}">
                    <a16:creationId xmlns:a16="http://schemas.microsoft.com/office/drawing/2014/main" id="{EA77AC52-CBAB-417C-B7FE-BB88945CFB83}"/>
                  </a:ext>
                </a:extLst>
              </p:cNvPr>
              <p:cNvSpPr txBox="1">
                <a:spLocks noChangeArrowheads="1"/>
              </p:cNvSpPr>
              <p:nvPr/>
            </p:nvSpPr>
            <p:spPr bwMode="auto">
              <a:xfrm>
                <a:off x="5184" y="2880"/>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grpSp>
        <p:sp>
          <p:nvSpPr>
            <p:cNvPr id="62472" name="Text Box 67">
              <a:extLst>
                <a:ext uri="{FF2B5EF4-FFF2-40B4-BE49-F238E27FC236}">
                  <a16:creationId xmlns:a16="http://schemas.microsoft.com/office/drawing/2014/main" id="{724B0687-3321-45CD-BB12-91DB31B351EE}"/>
                </a:ext>
              </a:extLst>
            </p:cNvPr>
            <p:cNvSpPr txBox="1">
              <a:spLocks noChangeArrowheads="1"/>
            </p:cNvSpPr>
            <p:nvPr/>
          </p:nvSpPr>
          <p:spPr bwMode="auto">
            <a:xfrm>
              <a:off x="3792" y="3552"/>
              <a:ext cx="1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t>
              </a:r>
              <a:r>
                <a:rPr lang="zh-CN" altLang="en-US" sz="1800" b="1"/>
                <a:t>调整后的二叉排序树</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A0797FB2-C70A-4CF8-B5BC-714B525C7E16}"/>
              </a:ext>
            </a:extLst>
          </p:cNvPr>
          <p:cNvSpPr txBox="1">
            <a:spLocks noChangeArrowheads="1"/>
          </p:cNvSpPr>
          <p:nvPr/>
        </p:nvSpPr>
        <p:spPr bwMode="auto">
          <a:xfrm>
            <a:off x="2209800" y="9906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a:t>
            </a:r>
            <a:r>
              <a:rPr lang="zh-CN" altLang="en-US" sz="2800" b="1"/>
              <a:t>在</a:t>
            </a:r>
            <a:r>
              <a:rPr lang="en-US" altLang="zh-CN" sz="2800" b="1"/>
              <a:t>(a)</a:t>
            </a:r>
            <a:r>
              <a:rPr lang="zh-CN" altLang="en-US" sz="2800" b="1"/>
              <a:t>图</a:t>
            </a:r>
            <a:r>
              <a:rPr lang="en-US" altLang="zh-CN" sz="2800" b="1"/>
              <a:t>A</a:t>
            </a:r>
            <a:r>
              <a:rPr lang="zh-CN" altLang="en-US" sz="2800" b="1"/>
              <a:t>的右子树</a:t>
            </a:r>
            <a:r>
              <a:rPr lang="en-US" altLang="zh-CN" sz="2800" b="1"/>
              <a:t>B</a:t>
            </a:r>
            <a:r>
              <a:rPr lang="zh-CN" altLang="en-US" sz="2800" b="1"/>
              <a:t>的右子树上插入</a:t>
            </a:r>
            <a:r>
              <a:rPr lang="en-US" altLang="zh-CN" sz="2800" b="1"/>
              <a:t>70</a:t>
            </a:r>
            <a:r>
              <a:rPr lang="zh-CN" altLang="en-US" sz="2800" b="1"/>
              <a:t>后，导致失衡，如</a:t>
            </a:r>
            <a:r>
              <a:rPr lang="en-US" altLang="zh-CN" sz="2800" b="1"/>
              <a:t>(b)</a:t>
            </a:r>
            <a:r>
              <a:rPr lang="zh-CN" altLang="en-US" sz="2800" b="1"/>
              <a:t>图。为恢复平衡并保证二叉排序树的特性，可将</a:t>
            </a:r>
            <a:r>
              <a:rPr lang="en-US" altLang="zh-CN" sz="2800" b="1"/>
              <a:t>A</a:t>
            </a:r>
            <a:r>
              <a:rPr lang="zh-CN" altLang="en-US" sz="2800" b="1"/>
              <a:t>改为</a:t>
            </a:r>
            <a:r>
              <a:rPr lang="en-US" altLang="zh-CN" sz="2800" b="1"/>
              <a:t>B</a:t>
            </a:r>
            <a:r>
              <a:rPr lang="zh-CN" altLang="en-US" sz="2800" b="1"/>
              <a:t>的左子，</a:t>
            </a:r>
            <a:r>
              <a:rPr lang="en-US" altLang="zh-CN" sz="2800" b="1"/>
              <a:t>B</a:t>
            </a:r>
            <a:r>
              <a:rPr lang="zh-CN" altLang="en-US" sz="2800" b="1"/>
              <a:t>原来的左子改为</a:t>
            </a:r>
            <a:r>
              <a:rPr lang="en-US" altLang="zh-CN" sz="2800" b="1"/>
              <a:t>A</a:t>
            </a:r>
            <a:r>
              <a:rPr lang="zh-CN" altLang="en-US" sz="2800" b="1"/>
              <a:t>的右子，图</a:t>
            </a:r>
            <a:r>
              <a:rPr lang="en-US" altLang="zh-CN" sz="2800" b="1"/>
              <a:t>(c),</a:t>
            </a:r>
            <a:r>
              <a:rPr lang="zh-CN" altLang="en-US" sz="2800" b="1"/>
              <a:t>即以</a:t>
            </a:r>
            <a:r>
              <a:rPr lang="en-US" altLang="zh-CN" sz="2800" b="1"/>
              <a:t>B</a:t>
            </a:r>
            <a:r>
              <a:rPr lang="zh-CN" altLang="en-US" sz="2800" b="1"/>
              <a:t>为轴，对</a:t>
            </a:r>
            <a:r>
              <a:rPr lang="en-US" altLang="zh-CN" sz="2800" b="1"/>
              <a:t>A</a:t>
            </a:r>
            <a:r>
              <a:rPr lang="zh-CN" altLang="en-US" sz="2800" b="1"/>
              <a:t>做一次逆时针旋转。</a:t>
            </a:r>
          </a:p>
        </p:txBody>
      </p:sp>
      <p:grpSp>
        <p:nvGrpSpPr>
          <p:cNvPr id="63491" name="Group 72">
            <a:extLst>
              <a:ext uri="{FF2B5EF4-FFF2-40B4-BE49-F238E27FC236}">
                <a16:creationId xmlns:a16="http://schemas.microsoft.com/office/drawing/2014/main" id="{3F12CC41-7F12-4688-AE20-60AD2E3442D2}"/>
              </a:ext>
            </a:extLst>
          </p:cNvPr>
          <p:cNvGrpSpPr>
            <a:grpSpLocks/>
          </p:cNvGrpSpPr>
          <p:nvPr/>
        </p:nvGrpSpPr>
        <p:grpSpPr bwMode="auto">
          <a:xfrm>
            <a:off x="2362200" y="3429001"/>
            <a:ext cx="2209800" cy="2347913"/>
            <a:chOff x="528" y="2160"/>
            <a:chExt cx="1392" cy="1479"/>
          </a:xfrm>
        </p:grpSpPr>
        <p:sp>
          <p:nvSpPr>
            <p:cNvPr id="63535" name="Text Box 21">
              <a:extLst>
                <a:ext uri="{FF2B5EF4-FFF2-40B4-BE49-F238E27FC236}">
                  <a16:creationId xmlns:a16="http://schemas.microsoft.com/office/drawing/2014/main" id="{407126CE-ECB4-48B1-BA3D-C7ABCE29B672}"/>
                </a:ext>
              </a:extLst>
            </p:cNvPr>
            <p:cNvSpPr txBox="1">
              <a:spLocks noChangeArrowheads="1"/>
            </p:cNvSpPr>
            <p:nvPr/>
          </p:nvSpPr>
          <p:spPr bwMode="auto">
            <a:xfrm>
              <a:off x="528" y="340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r>
                <a:rPr lang="zh-CN" altLang="en-US" sz="1800" b="1"/>
                <a:t>平衡二叉排序树</a:t>
              </a:r>
            </a:p>
          </p:txBody>
        </p:sp>
        <p:grpSp>
          <p:nvGrpSpPr>
            <p:cNvPr id="63536" name="Group 24">
              <a:extLst>
                <a:ext uri="{FF2B5EF4-FFF2-40B4-BE49-F238E27FC236}">
                  <a16:creationId xmlns:a16="http://schemas.microsoft.com/office/drawing/2014/main" id="{912FAF96-975A-45CC-A12A-CEE89AA81583}"/>
                </a:ext>
              </a:extLst>
            </p:cNvPr>
            <p:cNvGrpSpPr>
              <a:grpSpLocks/>
            </p:cNvGrpSpPr>
            <p:nvPr/>
          </p:nvGrpSpPr>
          <p:grpSpPr bwMode="auto">
            <a:xfrm>
              <a:off x="672" y="2160"/>
              <a:ext cx="1219" cy="966"/>
              <a:chOff x="1000" y="2112"/>
              <a:chExt cx="1219" cy="966"/>
            </a:xfrm>
          </p:grpSpPr>
          <p:sp>
            <p:nvSpPr>
              <p:cNvPr id="63537" name="Oval 5">
                <a:extLst>
                  <a:ext uri="{FF2B5EF4-FFF2-40B4-BE49-F238E27FC236}">
                    <a16:creationId xmlns:a16="http://schemas.microsoft.com/office/drawing/2014/main" id="{90364B0A-544E-4730-9D2C-54DA22951044}"/>
                  </a:ext>
                </a:extLst>
              </p:cNvPr>
              <p:cNvSpPr>
                <a:spLocks noChangeArrowheads="1"/>
              </p:cNvSpPr>
              <p:nvPr/>
            </p:nvSpPr>
            <p:spPr bwMode="auto">
              <a:xfrm>
                <a:off x="1310" y="2191"/>
                <a:ext cx="193" cy="19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3538" name="Oval 6">
                <a:extLst>
                  <a:ext uri="{FF2B5EF4-FFF2-40B4-BE49-F238E27FC236}">
                    <a16:creationId xmlns:a16="http://schemas.microsoft.com/office/drawing/2014/main" id="{4F72BE19-B0BC-4640-9C66-7F1050925602}"/>
                  </a:ext>
                </a:extLst>
              </p:cNvPr>
              <p:cNvSpPr>
                <a:spLocks noChangeArrowheads="1"/>
              </p:cNvSpPr>
              <p:nvPr/>
            </p:nvSpPr>
            <p:spPr bwMode="auto">
              <a:xfrm>
                <a:off x="1000" y="2509"/>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3539" name="Oval 7">
                <a:extLst>
                  <a:ext uri="{FF2B5EF4-FFF2-40B4-BE49-F238E27FC236}">
                    <a16:creationId xmlns:a16="http://schemas.microsoft.com/office/drawing/2014/main" id="{49C756A8-A07C-44C7-97A1-52B498B249AF}"/>
                  </a:ext>
                </a:extLst>
              </p:cNvPr>
              <p:cNvSpPr>
                <a:spLocks noChangeArrowheads="1"/>
              </p:cNvSpPr>
              <p:nvPr/>
            </p:nvSpPr>
            <p:spPr bwMode="auto">
              <a:xfrm>
                <a:off x="1620" y="2509"/>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3540" name="Oval 8">
                <a:extLst>
                  <a:ext uri="{FF2B5EF4-FFF2-40B4-BE49-F238E27FC236}">
                    <a16:creationId xmlns:a16="http://schemas.microsoft.com/office/drawing/2014/main" id="{0B8A700C-98B6-4E39-B4CA-8FE8CF789765}"/>
                  </a:ext>
                </a:extLst>
              </p:cNvPr>
              <p:cNvSpPr>
                <a:spLocks noChangeArrowheads="1"/>
              </p:cNvSpPr>
              <p:nvPr/>
            </p:nvSpPr>
            <p:spPr bwMode="auto">
              <a:xfrm>
                <a:off x="1440" y="2880"/>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3541" name="Oval 9">
                <a:extLst>
                  <a:ext uri="{FF2B5EF4-FFF2-40B4-BE49-F238E27FC236}">
                    <a16:creationId xmlns:a16="http://schemas.microsoft.com/office/drawing/2014/main" id="{92F7210F-60DF-4E75-9894-FE2C7542FFFD}"/>
                  </a:ext>
                </a:extLst>
              </p:cNvPr>
              <p:cNvSpPr>
                <a:spLocks noChangeArrowheads="1"/>
              </p:cNvSpPr>
              <p:nvPr/>
            </p:nvSpPr>
            <p:spPr bwMode="auto">
              <a:xfrm>
                <a:off x="1872" y="2880"/>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3542" name="Line 10">
                <a:extLst>
                  <a:ext uri="{FF2B5EF4-FFF2-40B4-BE49-F238E27FC236}">
                    <a16:creationId xmlns:a16="http://schemas.microsoft.com/office/drawing/2014/main" id="{1031EAD7-F292-4ED5-A520-3072CC8FE69B}"/>
                  </a:ext>
                </a:extLst>
              </p:cNvPr>
              <p:cNvSpPr>
                <a:spLocks noChangeShapeType="1"/>
              </p:cNvSpPr>
              <p:nvPr/>
            </p:nvSpPr>
            <p:spPr bwMode="auto">
              <a:xfrm flipH="1">
                <a:off x="1155" y="2350"/>
                <a:ext cx="194"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43" name="Line 13">
                <a:extLst>
                  <a:ext uri="{FF2B5EF4-FFF2-40B4-BE49-F238E27FC236}">
                    <a16:creationId xmlns:a16="http://schemas.microsoft.com/office/drawing/2014/main" id="{8BC29687-3F75-43AF-9F1F-2913B4B51B24}"/>
                  </a:ext>
                </a:extLst>
              </p:cNvPr>
              <p:cNvSpPr>
                <a:spLocks noChangeShapeType="1"/>
              </p:cNvSpPr>
              <p:nvPr/>
            </p:nvSpPr>
            <p:spPr bwMode="auto">
              <a:xfrm>
                <a:off x="1465" y="2350"/>
                <a:ext cx="193"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44" name="Text Box 14">
                <a:extLst>
                  <a:ext uri="{FF2B5EF4-FFF2-40B4-BE49-F238E27FC236}">
                    <a16:creationId xmlns:a16="http://schemas.microsoft.com/office/drawing/2014/main" id="{E74FFAD0-6951-4157-A48B-2178C3738667}"/>
                  </a:ext>
                </a:extLst>
              </p:cNvPr>
              <p:cNvSpPr txBox="1">
                <a:spLocks noChangeArrowheads="1"/>
              </p:cNvSpPr>
              <p:nvPr/>
            </p:nvSpPr>
            <p:spPr bwMode="auto">
              <a:xfrm>
                <a:off x="1503" y="2112"/>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3545" name="Text Box 15">
                <a:extLst>
                  <a:ext uri="{FF2B5EF4-FFF2-40B4-BE49-F238E27FC236}">
                    <a16:creationId xmlns:a16="http://schemas.microsoft.com/office/drawing/2014/main" id="{814BA6C8-2FD4-4186-9CBE-0C708ABD02F8}"/>
                  </a:ext>
                </a:extLst>
              </p:cNvPr>
              <p:cNvSpPr txBox="1">
                <a:spLocks noChangeArrowheads="1"/>
              </p:cNvSpPr>
              <p:nvPr/>
            </p:nvSpPr>
            <p:spPr bwMode="auto">
              <a:xfrm>
                <a:off x="1813" y="2429"/>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46" name="Text Box 16">
                <a:extLst>
                  <a:ext uri="{FF2B5EF4-FFF2-40B4-BE49-F238E27FC236}">
                    <a16:creationId xmlns:a16="http://schemas.microsoft.com/office/drawing/2014/main" id="{CCE0C3EC-A51F-4BA2-A6DD-88525D298549}"/>
                  </a:ext>
                </a:extLst>
              </p:cNvPr>
              <p:cNvSpPr txBox="1">
                <a:spLocks noChangeArrowheads="1"/>
              </p:cNvSpPr>
              <p:nvPr/>
            </p:nvSpPr>
            <p:spPr bwMode="auto">
              <a:xfrm>
                <a:off x="1194" y="2509"/>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47" name="Text Box 17">
                <a:extLst>
                  <a:ext uri="{FF2B5EF4-FFF2-40B4-BE49-F238E27FC236}">
                    <a16:creationId xmlns:a16="http://schemas.microsoft.com/office/drawing/2014/main" id="{A4F2072F-E863-4806-8C3B-08B462BE150A}"/>
                  </a:ext>
                </a:extLst>
              </p:cNvPr>
              <p:cNvSpPr txBox="1">
                <a:spLocks noChangeArrowheads="1"/>
              </p:cNvSpPr>
              <p:nvPr/>
            </p:nvSpPr>
            <p:spPr bwMode="auto">
              <a:xfrm>
                <a:off x="2064" y="2832"/>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48" name="Text Box 18">
                <a:extLst>
                  <a:ext uri="{FF2B5EF4-FFF2-40B4-BE49-F238E27FC236}">
                    <a16:creationId xmlns:a16="http://schemas.microsoft.com/office/drawing/2014/main" id="{201D894D-59AD-4A80-A295-C5105E83C974}"/>
                  </a:ext>
                </a:extLst>
              </p:cNvPr>
              <p:cNvSpPr txBox="1">
                <a:spLocks noChangeArrowheads="1"/>
              </p:cNvSpPr>
              <p:nvPr/>
            </p:nvSpPr>
            <p:spPr bwMode="auto">
              <a:xfrm>
                <a:off x="1632" y="2832"/>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49" name="Text Box 19">
                <a:extLst>
                  <a:ext uri="{FF2B5EF4-FFF2-40B4-BE49-F238E27FC236}">
                    <a16:creationId xmlns:a16="http://schemas.microsoft.com/office/drawing/2014/main" id="{9EBB0D48-F479-4D08-B89F-4B16D9A85AF4}"/>
                  </a:ext>
                </a:extLst>
              </p:cNvPr>
              <p:cNvSpPr txBox="1">
                <a:spLocks noChangeArrowheads="1"/>
              </p:cNvSpPr>
              <p:nvPr/>
            </p:nvSpPr>
            <p:spPr bwMode="auto">
              <a:xfrm>
                <a:off x="1155" y="2231"/>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3550" name="Text Box 20">
                <a:extLst>
                  <a:ext uri="{FF2B5EF4-FFF2-40B4-BE49-F238E27FC236}">
                    <a16:creationId xmlns:a16="http://schemas.microsoft.com/office/drawing/2014/main" id="{7249CEDA-11B6-4AD1-BB38-2DABE639E6CE}"/>
                  </a:ext>
                </a:extLst>
              </p:cNvPr>
              <p:cNvSpPr txBox="1">
                <a:spLocks noChangeArrowheads="1"/>
              </p:cNvSpPr>
              <p:nvPr/>
            </p:nvSpPr>
            <p:spPr bwMode="auto">
              <a:xfrm>
                <a:off x="1824" y="2592"/>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63551" name="Line 22">
                <a:extLst>
                  <a:ext uri="{FF2B5EF4-FFF2-40B4-BE49-F238E27FC236}">
                    <a16:creationId xmlns:a16="http://schemas.microsoft.com/office/drawing/2014/main" id="{7A324D39-B9C7-4A0D-BBCE-54D44E576019}"/>
                  </a:ext>
                </a:extLst>
              </p:cNvPr>
              <p:cNvSpPr>
                <a:spLocks noChangeShapeType="1"/>
              </p:cNvSpPr>
              <p:nvPr/>
            </p:nvSpPr>
            <p:spPr bwMode="auto">
              <a:xfrm>
                <a:off x="1776"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2" name="Line 23">
                <a:extLst>
                  <a:ext uri="{FF2B5EF4-FFF2-40B4-BE49-F238E27FC236}">
                    <a16:creationId xmlns:a16="http://schemas.microsoft.com/office/drawing/2014/main" id="{CBD276CA-DF79-4000-A8DA-979CBFEB7F79}"/>
                  </a:ext>
                </a:extLst>
              </p:cNvPr>
              <p:cNvSpPr>
                <a:spLocks noChangeShapeType="1"/>
              </p:cNvSpPr>
              <p:nvPr/>
            </p:nvSpPr>
            <p:spPr bwMode="auto">
              <a:xfrm flipH="1">
                <a:off x="1584" y="2688"/>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63492" name="Group 73">
            <a:extLst>
              <a:ext uri="{FF2B5EF4-FFF2-40B4-BE49-F238E27FC236}">
                <a16:creationId xmlns:a16="http://schemas.microsoft.com/office/drawing/2014/main" id="{3E5AAAD8-A58D-4C7F-9688-42D9DE6C25E6}"/>
              </a:ext>
            </a:extLst>
          </p:cNvPr>
          <p:cNvGrpSpPr>
            <a:grpSpLocks/>
          </p:cNvGrpSpPr>
          <p:nvPr/>
        </p:nvGrpSpPr>
        <p:grpSpPr bwMode="auto">
          <a:xfrm>
            <a:off x="5029200" y="3352801"/>
            <a:ext cx="2438400" cy="2500313"/>
            <a:chOff x="2208" y="2112"/>
            <a:chExt cx="1536" cy="1575"/>
          </a:xfrm>
        </p:grpSpPr>
        <p:sp>
          <p:nvSpPr>
            <p:cNvPr id="63515" name="Oval 26">
              <a:extLst>
                <a:ext uri="{FF2B5EF4-FFF2-40B4-BE49-F238E27FC236}">
                  <a16:creationId xmlns:a16="http://schemas.microsoft.com/office/drawing/2014/main" id="{9BA18E9D-1145-4A27-B52E-3531D71B3053}"/>
                </a:ext>
              </a:extLst>
            </p:cNvPr>
            <p:cNvSpPr>
              <a:spLocks noChangeArrowheads="1"/>
            </p:cNvSpPr>
            <p:nvPr/>
          </p:nvSpPr>
          <p:spPr bwMode="auto">
            <a:xfrm>
              <a:off x="2518" y="2191"/>
              <a:ext cx="193" cy="19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3516" name="Oval 27">
              <a:extLst>
                <a:ext uri="{FF2B5EF4-FFF2-40B4-BE49-F238E27FC236}">
                  <a16:creationId xmlns:a16="http://schemas.microsoft.com/office/drawing/2014/main" id="{E49126C3-3223-43C8-BFBD-91E2B41947AE}"/>
                </a:ext>
              </a:extLst>
            </p:cNvPr>
            <p:cNvSpPr>
              <a:spLocks noChangeArrowheads="1"/>
            </p:cNvSpPr>
            <p:nvPr/>
          </p:nvSpPr>
          <p:spPr bwMode="auto">
            <a:xfrm>
              <a:off x="2208" y="2509"/>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3517" name="Oval 28">
              <a:extLst>
                <a:ext uri="{FF2B5EF4-FFF2-40B4-BE49-F238E27FC236}">
                  <a16:creationId xmlns:a16="http://schemas.microsoft.com/office/drawing/2014/main" id="{2B3ACE59-3EAD-4DC8-9408-53AC98E034EB}"/>
                </a:ext>
              </a:extLst>
            </p:cNvPr>
            <p:cNvSpPr>
              <a:spLocks noChangeArrowheads="1"/>
            </p:cNvSpPr>
            <p:nvPr/>
          </p:nvSpPr>
          <p:spPr bwMode="auto">
            <a:xfrm>
              <a:off x="2828" y="2509"/>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3518" name="Oval 29">
              <a:extLst>
                <a:ext uri="{FF2B5EF4-FFF2-40B4-BE49-F238E27FC236}">
                  <a16:creationId xmlns:a16="http://schemas.microsoft.com/office/drawing/2014/main" id="{75879B9F-A81F-413D-BB4D-EA9B7851E05C}"/>
                </a:ext>
              </a:extLst>
            </p:cNvPr>
            <p:cNvSpPr>
              <a:spLocks noChangeArrowheads="1"/>
            </p:cNvSpPr>
            <p:nvPr/>
          </p:nvSpPr>
          <p:spPr bwMode="auto">
            <a:xfrm>
              <a:off x="2648" y="2880"/>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3519" name="Oval 30">
              <a:extLst>
                <a:ext uri="{FF2B5EF4-FFF2-40B4-BE49-F238E27FC236}">
                  <a16:creationId xmlns:a16="http://schemas.microsoft.com/office/drawing/2014/main" id="{08E53EB4-8F51-4D0A-AB5B-BB9B88784B81}"/>
                </a:ext>
              </a:extLst>
            </p:cNvPr>
            <p:cNvSpPr>
              <a:spLocks noChangeArrowheads="1"/>
            </p:cNvSpPr>
            <p:nvPr/>
          </p:nvSpPr>
          <p:spPr bwMode="auto">
            <a:xfrm>
              <a:off x="3080" y="2880"/>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3520" name="Line 31">
              <a:extLst>
                <a:ext uri="{FF2B5EF4-FFF2-40B4-BE49-F238E27FC236}">
                  <a16:creationId xmlns:a16="http://schemas.microsoft.com/office/drawing/2014/main" id="{CBB165D9-9952-471C-9B0C-880FCFBD6184}"/>
                </a:ext>
              </a:extLst>
            </p:cNvPr>
            <p:cNvSpPr>
              <a:spLocks noChangeShapeType="1"/>
            </p:cNvSpPr>
            <p:nvPr/>
          </p:nvSpPr>
          <p:spPr bwMode="auto">
            <a:xfrm flipH="1">
              <a:off x="2363" y="2350"/>
              <a:ext cx="194"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1" name="Line 32">
              <a:extLst>
                <a:ext uri="{FF2B5EF4-FFF2-40B4-BE49-F238E27FC236}">
                  <a16:creationId xmlns:a16="http://schemas.microsoft.com/office/drawing/2014/main" id="{E32191F6-0CE6-4E83-A7CF-5D620C97078F}"/>
                </a:ext>
              </a:extLst>
            </p:cNvPr>
            <p:cNvSpPr>
              <a:spLocks noChangeShapeType="1"/>
            </p:cNvSpPr>
            <p:nvPr/>
          </p:nvSpPr>
          <p:spPr bwMode="auto">
            <a:xfrm>
              <a:off x="2673" y="2350"/>
              <a:ext cx="193"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2" name="Text Box 33">
              <a:extLst>
                <a:ext uri="{FF2B5EF4-FFF2-40B4-BE49-F238E27FC236}">
                  <a16:creationId xmlns:a16="http://schemas.microsoft.com/office/drawing/2014/main" id="{7D8B4937-CA3D-48E1-83F3-EBBC3CBDE569}"/>
                </a:ext>
              </a:extLst>
            </p:cNvPr>
            <p:cNvSpPr txBox="1">
              <a:spLocks noChangeArrowheads="1"/>
            </p:cNvSpPr>
            <p:nvPr/>
          </p:nvSpPr>
          <p:spPr bwMode="auto">
            <a:xfrm>
              <a:off x="2711" y="2112"/>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-2</a:t>
              </a:r>
            </a:p>
          </p:txBody>
        </p:sp>
        <p:sp>
          <p:nvSpPr>
            <p:cNvPr id="63523" name="Text Box 34">
              <a:extLst>
                <a:ext uri="{FF2B5EF4-FFF2-40B4-BE49-F238E27FC236}">
                  <a16:creationId xmlns:a16="http://schemas.microsoft.com/office/drawing/2014/main" id="{73CDB414-934F-4653-8821-CF4ADC506A9E}"/>
                </a:ext>
              </a:extLst>
            </p:cNvPr>
            <p:cNvSpPr txBox="1">
              <a:spLocks noChangeArrowheads="1"/>
            </p:cNvSpPr>
            <p:nvPr/>
          </p:nvSpPr>
          <p:spPr bwMode="auto">
            <a:xfrm>
              <a:off x="3021" y="2429"/>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3524" name="Text Box 35">
              <a:extLst>
                <a:ext uri="{FF2B5EF4-FFF2-40B4-BE49-F238E27FC236}">
                  <a16:creationId xmlns:a16="http://schemas.microsoft.com/office/drawing/2014/main" id="{ABE25604-6CB9-4896-8447-2927C8AFC95D}"/>
                </a:ext>
              </a:extLst>
            </p:cNvPr>
            <p:cNvSpPr txBox="1">
              <a:spLocks noChangeArrowheads="1"/>
            </p:cNvSpPr>
            <p:nvPr/>
          </p:nvSpPr>
          <p:spPr bwMode="auto">
            <a:xfrm>
              <a:off x="2402" y="2509"/>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25" name="Text Box 36">
              <a:extLst>
                <a:ext uri="{FF2B5EF4-FFF2-40B4-BE49-F238E27FC236}">
                  <a16:creationId xmlns:a16="http://schemas.microsoft.com/office/drawing/2014/main" id="{C65CA4C3-8F8D-401F-934C-EC16A65E3FD3}"/>
                </a:ext>
              </a:extLst>
            </p:cNvPr>
            <p:cNvSpPr txBox="1">
              <a:spLocks noChangeArrowheads="1"/>
            </p:cNvSpPr>
            <p:nvPr/>
          </p:nvSpPr>
          <p:spPr bwMode="auto">
            <a:xfrm>
              <a:off x="3272" y="2832"/>
              <a:ext cx="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3526" name="Text Box 37">
              <a:extLst>
                <a:ext uri="{FF2B5EF4-FFF2-40B4-BE49-F238E27FC236}">
                  <a16:creationId xmlns:a16="http://schemas.microsoft.com/office/drawing/2014/main" id="{CAD74B52-B118-442C-AC3C-88EECAA6AADF}"/>
                </a:ext>
              </a:extLst>
            </p:cNvPr>
            <p:cNvSpPr txBox="1">
              <a:spLocks noChangeArrowheads="1"/>
            </p:cNvSpPr>
            <p:nvPr/>
          </p:nvSpPr>
          <p:spPr bwMode="auto">
            <a:xfrm>
              <a:off x="2840" y="2832"/>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27" name="Text Box 38">
              <a:extLst>
                <a:ext uri="{FF2B5EF4-FFF2-40B4-BE49-F238E27FC236}">
                  <a16:creationId xmlns:a16="http://schemas.microsoft.com/office/drawing/2014/main" id="{16AD10E1-6BBA-47F8-BD1E-968BE18C4842}"/>
                </a:ext>
              </a:extLst>
            </p:cNvPr>
            <p:cNvSpPr txBox="1">
              <a:spLocks noChangeArrowheads="1"/>
            </p:cNvSpPr>
            <p:nvPr/>
          </p:nvSpPr>
          <p:spPr bwMode="auto">
            <a:xfrm>
              <a:off x="2363" y="2231"/>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3528" name="Text Box 39">
              <a:extLst>
                <a:ext uri="{FF2B5EF4-FFF2-40B4-BE49-F238E27FC236}">
                  <a16:creationId xmlns:a16="http://schemas.microsoft.com/office/drawing/2014/main" id="{A9881F79-01DF-4723-927C-8D3CB84D2BAB}"/>
                </a:ext>
              </a:extLst>
            </p:cNvPr>
            <p:cNvSpPr txBox="1">
              <a:spLocks noChangeArrowheads="1"/>
            </p:cNvSpPr>
            <p:nvPr/>
          </p:nvSpPr>
          <p:spPr bwMode="auto">
            <a:xfrm>
              <a:off x="3032" y="2592"/>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63529" name="Line 40">
              <a:extLst>
                <a:ext uri="{FF2B5EF4-FFF2-40B4-BE49-F238E27FC236}">
                  <a16:creationId xmlns:a16="http://schemas.microsoft.com/office/drawing/2014/main" id="{D82872C1-AF2D-45D3-B3B8-3D7CC6FC0CCF}"/>
                </a:ext>
              </a:extLst>
            </p:cNvPr>
            <p:cNvSpPr>
              <a:spLocks noChangeShapeType="1"/>
            </p:cNvSpPr>
            <p:nvPr/>
          </p:nvSpPr>
          <p:spPr bwMode="auto">
            <a:xfrm>
              <a:off x="2984"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0" name="Line 41">
              <a:extLst>
                <a:ext uri="{FF2B5EF4-FFF2-40B4-BE49-F238E27FC236}">
                  <a16:creationId xmlns:a16="http://schemas.microsoft.com/office/drawing/2014/main" id="{2D495F34-9C6D-458B-A073-B5D7E307927D}"/>
                </a:ext>
              </a:extLst>
            </p:cNvPr>
            <p:cNvSpPr>
              <a:spLocks noChangeShapeType="1"/>
            </p:cNvSpPr>
            <p:nvPr/>
          </p:nvSpPr>
          <p:spPr bwMode="auto">
            <a:xfrm flipH="1">
              <a:off x="2792" y="2688"/>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1" name="Oval 59">
              <a:extLst>
                <a:ext uri="{FF2B5EF4-FFF2-40B4-BE49-F238E27FC236}">
                  <a16:creationId xmlns:a16="http://schemas.microsoft.com/office/drawing/2014/main" id="{8FD91893-689E-4B05-AD08-D9C8D670E606}"/>
                </a:ext>
              </a:extLst>
            </p:cNvPr>
            <p:cNvSpPr>
              <a:spLocks noChangeArrowheads="1"/>
            </p:cNvSpPr>
            <p:nvPr/>
          </p:nvSpPr>
          <p:spPr bwMode="auto">
            <a:xfrm>
              <a:off x="3264" y="3216"/>
              <a:ext cx="193" cy="198"/>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70</a:t>
              </a:r>
            </a:p>
          </p:txBody>
        </p:sp>
        <p:sp>
          <p:nvSpPr>
            <p:cNvPr id="63532" name="Line 60">
              <a:extLst>
                <a:ext uri="{FF2B5EF4-FFF2-40B4-BE49-F238E27FC236}">
                  <a16:creationId xmlns:a16="http://schemas.microsoft.com/office/drawing/2014/main" id="{279CAEC7-4D7D-449A-9E90-27DA86C4DE51}"/>
                </a:ext>
              </a:extLst>
            </p:cNvPr>
            <p:cNvSpPr>
              <a:spLocks noChangeShapeType="1"/>
            </p:cNvSpPr>
            <p:nvPr/>
          </p:nvSpPr>
          <p:spPr bwMode="auto">
            <a:xfrm>
              <a:off x="3216" y="307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3" name="Text Box 61">
              <a:extLst>
                <a:ext uri="{FF2B5EF4-FFF2-40B4-BE49-F238E27FC236}">
                  <a16:creationId xmlns:a16="http://schemas.microsoft.com/office/drawing/2014/main" id="{16866358-D8AD-4DCC-8D75-9104C84C8453}"/>
                </a:ext>
              </a:extLst>
            </p:cNvPr>
            <p:cNvSpPr txBox="1">
              <a:spLocks noChangeArrowheads="1"/>
            </p:cNvSpPr>
            <p:nvPr/>
          </p:nvSpPr>
          <p:spPr bwMode="auto">
            <a:xfrm>
              <a:off x="3456" y="3120"/>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34" name="Text Box 68">
              <a:extLst>
                <a:ext uri="{FF2B5EF4-FFF2-40B4-BE49-F238E27FC236}">
                  <a16:creationId xmlns:a16="http://schemas.microsoft.com/office/drawing/2014/main" id="{293124D0-F66B-419B-BC6C-1022975389A9}"/>
                </a:ext>
              </a:extLst>
            </p:cNvPr>
            <p:cNvSpPr txBox="1">
              <a:spLocks noChangeArrowheads="1"/>
            </p:cNvSpPr>
            <p:nvPr/>
          </p:nvSpPr>
          <p:spPr bwMode="auto">
            <a:xfrm>
              <a:off x="2208" y="3456"/>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r>
                <a:rPr lang="zh-CN" altLang="en-US" sz="1800" b="1"/>
                <a:t>插入</a:t>
              </a:r>
              <a:r>
                <a:rPr lang="en-US" altLang="zh-CN" sz="1800" b="1"/>
                <a:t>70</a:t>
              </a:r>
              <a:r>
                <a:rPr lang="zh-CN" altLang="en-US" sz="1800" b="1"/>
                <a:t>后失去平衡</a:t>
              </a:r>
            </a:p>
          </p:txBody>
        </p:sp>
      </p:grpSp>
      <p:grpSp>
        <p:nvGrpSpPr>
          <p:cNvPr id="63493" name="Group 70">
            <a:extLst>
              <a:ext uri="{FF2B5EF4-FFF2-40B4-BE49-F238E27FC236}">
                <a16:creationId xmlns:a16="http://schemas.microsoft.com/office/drawing/2014/main" id="{92293C0B-5B12-404A-AAEC-E3162B203003}"/>
              </a:ext>
            </a:extLst>
          </p:cNvPr>
          <p:cNvGrpSpPr>
            <a:grpSpLocks/>
          </p:cNvGrpSpPr>
          <p:nvPr/>
        </p:nvGrpSpPr>
        <p:grpSpPr bwMode="auto">
          <a:xfrm>
            <a:off x="7620000" y="3352801"/>
            <a:ext cx="2438400" cy="2424113"/>
            <a:chOff x="3840" y="2112"/>
            <a:chExt cx="1536" cy="1527"/>
          </a:xfrm>
        </p:grpSpPr>
        <p:grpSp>
          <p:nvGrpSpPr>
            <p:cNvPr id="63494" name="Group 67">
              <a:extLst>
                <a:ext uri="{FF2B5EF4-FFF2-40B4-BE49-F238E27FC236}">
                  <a16:creationId xmlns:a16="http://schemas.microsoft.com/office/drawing/2014/main" id="{A68C466A-4E20-4346-97BB-8998C5FDC522}"/>
                </a:ext>
              </a:extLst>
            </p:cNvPr>
            <p:cNvGrpSpPr>
              <a:grpSpLocks/>
            </p:cNvGrpSpPr>
            <p:nvPr/>
          </p:nvGrpSpPr>
          <p:grpSpPr bwMode="auto">
            <a:xfrm>
              <a:off x="3840" y="2112"/>
              <a:ext cx="1363" cy="1062"/>
              <a:chOff x="3696" y="2064"/>
              <a:chExt cx="1363" cy="1062"/>
            </a:xfrm>
          </p:grpSpPr>
          <p:sp>
            <p:nvSpPr>
              <p:cNvPr id="63496" name="Oval 43">
                <a:extLst>
                  <a:ext uri="{FF2B5EF4-FFF2-40B4-BE49-F238E27FC236}">
                    <a16:creationId xmlns:a16="http://schemas.microsoft.com/office/drawing/2014/main" id="{49D5802E-7A9B-4CC3-8C97-CDDF989E2090}"/>
                  </a:ext>
                </a:extLst>
              </p:cNvPr>
              <p:cNvSpPr>
                <a:spLocks noChangeArrowheads="1"/>
              </p:cNvSpPr>
              <p:nvPr/>
            </p:nvSpPr>
            <p:spPr bwMode="auto">
              <a:xfrm>
                <a:off x="4150" y="2191"/>
                <a:ext cx="193" cy="19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40</a:t>
                </a:r>
              </a:p>
            </p:txBody>
          </p:sp>
          <p:sp>
            <p:nvSpPr>
              <p:cNvPr id="63497" name="Oval 44">
                <a:extLst>
                  <a:ext uri="{FF2B5EF4-FFF2-40B4-BE49-F238E27FC236}">
                    <a16:creationId xmlns:a16="http://schemas.microsoft.com/office/drawing/2014/main" id="{1165F253-E2E5-4604-8907-501A682A07D0}"/>
                  </a:ext>
                </a:extLst>
              </p:cNvPr>
              <p:cNvSpPr>
                <a:spLocks noChangeArrowheads="1"/>
              </p:cNvSpPr>
              <p:nvPr/>
            </p:nvSpPr>
            <p:spPr bwMode="auto">
              <a:xfrm>
                <a:off x="3888" y="2592"/>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25</a:t>
                </a:r>
              </a:p>
            </p:txBody>
          </p:sp>
          <p:sp>
            <p:nvSpPr>
              <p:cNvPr id="63498" name="Oval 45">
                <a:extLst>
                  <a:ext uri="{FF2B5EF4-FFF2-40B4-BE49-F238E27FC236}">
                    <a16:creationId xmlns:a16="http://schemas.microsoft.com/office/drawing/2014/main" id="{4D8E4142-95A9-4597-BB7E-D099D085D34B}"/>
                  </a:ext>
                </a:extLst>
              </p:cNvPr>
              <p:cNvSpPr>
                <a:spLocks noChangeArrowheads="1"/>
              </p:cNvSpPr>
              <p:nvPr/>
            </p:nvSpPr>
            <p:spPr bwMode="auto">
              <a:xfrm>
                <a:off x="4460" y="2509"/>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60</a:t>
                </a:r>
              </a:p>
            </p:txBody>
          </p:sp>
          <p:sp>
            <p:nvSpPr>
              <p:cNvPr id="63499" name="Oval 46">
                <a:extLst>
                  <a:ext uri="{FF2B5EF4-FFF2-40B4-BE49-F238E27FC236}">
                    <a16:creationId xmlns:a16="http://schemas.microsoft.com/office/drawing/2014/main" id="{50446CD3-59DB-421F-B9AD-CE51BD7E95EF}"/>
                  </a:ext>
                </a:extLst>
              </p:cNvPr>
              <p:cNvSpPr>
                <a:spLocks noChangeArrowheads="1"/>
              </p:cNvSpPr>
              <p:nvPr/>
            </p:nvSpPr>
            <p:spPr bwMode="auto">
              <a:xfrm>
                <a:off x="4080" y="2928"/>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30</a:t>
                </a:r>
              </a:p>
            </p:txBody>
          </p:sp>
          <p:sp>
            <p:nvSpPr>
              <p:cNvPr id="63500" name="Oval 47">
                <a:extLst>
                  <a:ext uri="{FF2B5EF4-FFF2-40B4-BE49-F238E27FC236}">
                    <a16:creationId xmlns:a16="http://schemas.microsoft.com/office/drawing/2014/main" id="{75FA581A-5072-46C8-8954-A7FB1A56EA05}"/>
                  </a:ext>
                </a:extLst>
              </p:cNvPr>
              <p:cNvSpPr>
                <a:spLocks noChangeArrowheads="1"/>
              </p:cNvSpPr>
              <p:nvPr/>
            </p:nvSpPr>
            <p:spPr bwMode="auto">
              <a:xfrm>
                <a:off x="4712" y="2880"/>
                <a:ext cx="193"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70</a:t>
                </a:r>
              </a:p>
            </p:txBody>
          </p:sp>
          <p:sp>
            <p:nvSpPr>
              <p:cNvPr id="63501" name="Line 48">
                <a:extLst>
                  <a:ext uri="{FF2B5EF4-FFF2-40B4-BE49-F238E27FC236}">
                    <a16:creationId xmlns:a16="http://schemas.microsoft.com/office/drawing/2014/main" id="{02B9BC3C-11AB-4986-8B50-06FC06823FDA}"/>
                  </a:ext>
                </a:extLst>
              </p:cNvPr>
              <p:cNvSpPr>
                <a:spLocks noChangeShapeType="1"/>
              </p:cNvSpPr>
              <p:nvPr/>
            </p:nvSpPr>
            <p:spPr bwMode="auto">
              <a:xfrm flipH="1">
                <a:off x="4032" y="2350"/>
                <a:ext cx="157"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2" name="Line 49">
                <a:extLst>
                  <a:ext uri="{FF2B5EF4-FFF2-40B4-BE49-F238E27FC236}">
                    <a16:creationId xmlns:a16="http://schemas.microsoft.com/office/drawing/2014/main" id="{E84A76C1-8264-4196-A218-E6FDED6454C6}"/>
                  </a:ext>
                </a:extLst>
              </p:cNvPr>
              <p:cNvSpPr>
                <a:spLocks noChangeShapeType="1"/>
              </p:cNvSpPr>
              <p:nvPr/>
            </p:nvSpPr>
            <p:spPr bwMode="auto">
              <a:xfrm>
                <a:off x="4305" y="2350"/>
                <a:ext cx="193" cy="19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3" name="Text Box 50">
                <a:extLst>
                  <a:ext uri="{FF2B5EF4-FFF2-40B4-BE49-F238E27FC236}">
                    <a16:creationId xmlns:a16="http://schemas.microsoft.com/office/drawing/2014/main" id="{8953282B-597F-45AE-9A4C-2D821922188B}"/>
                  </a:ext>
                </a:extLst>
              </p:cNvPr>
              <p:cNvSpPr txBox="1">
                <a:spLocks noChangeArrowheads="1"/>
              </p:cNvSpPr>
              <p:nvPr/>
            </p:nvSpPr>
            <p:spPr bwMode="auto">
              <a:xfrm>
                <a:off x="4320" y="2064"/>
                <a:ext cx="2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04" name="Text Box 51">
                <a:extLst>
                  <a:ext uri="{FF2B5EF4-FFF2-40B4-BE49-F238E27FC236}">
                    <a16:creationId xmlns:a16="http://schemas.microsoft.com/office/drawing/2014/main" id="{489D9720-3EC8-42CE-A80A-02F4C461D432}"/>
                  </a:ext>
                </a:extLst>
              </p:cNvPr>
              <p:cNvSpPr txBox="1">
                <a:spLocks noChangeArrowheads="1"/>
              </p:cNvSpPr>
              <p:nvPr/>
            </p:nvSpPr>
            <p:spPr bwMode="auto">
              <a:xfrm>
                <a:off x="4653" y="2429"/>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63505" name="Text Box 52">
                <a:extLst>
                  <a:ext uri="{FF2B5EF4-FFF2-40B4-BE49-F238E27FC236}">
                    <a16:creationId xmlns:a16="http://schemas.microsoft.com/office/drawing/2014/main" id="{4E605A14-7E0F-468F-91E0-B6B2DA73FEDD}"/>
                  </a:ext>
                </a:extLst>
              </p:cNvPr>
              <p:cNvSpPr txBox="1">
                <a:spLocks noChangeArrowheads="1"/>
              </p:cNvSpPr>
              <p:nvPr/>
            </p:nvSpPr>
            <p:spPr bwMode="auto">
              <a:xfrm>
                <a:off x="4034" y="2509"/>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06" name="Text Box 53">
                <a:extLst>
                  <a:ext uri="{FF2B5EF4-FFF2-40B4-BE49-F238E27FC236}">
                    <a16:creationId xmlns:a16="http://schemas.microsoft.com/office/drawing/2014/main" id="{D530945F-6687-45BB-81ED-17103B997435}"/>
                  </a:ext>
                </a:extLst>
              </p:cNvPr>
              <p:cNvSpPr txBox="1">
                <a:spLocks noChangeArrowheads="1"/>
              </p:cNvSpPr>
              <p:nvPr/>
            </p:nvSpPr>
            <p:spPr bwMode="auto">
              <a:xfrm>
                <a:off x="4904" y="2832"/>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07" name="Text Box 54">
                <a:extLst>
                  <a:ext uri="{FF2B5EF4-FFF2-40B4-BE49-F238E27FC236}">
                    <a16:creationId xmlns:a16="http://schemas.microsoft.com/office/drawing/2014/main" id="{CE80F244-E05E-4918-ABF2-1672028ACEEB}"/>
                  </a:ext>
                </a:extLst>
              </p:cNvPr>
              <p:cNvSpPr txBox="1">
                <a:spLocks noChangeArrowheads="1"/>
              </p:cNvSpPr>
              <p:nvPr/>
            </p:nvSpPr>
            <p:spPr bwMode="auto">
              <a:xfrm>
                <a:off x="3840" y="2880"/>
                <a:ext cx="1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sp>
            <p:nvSpPr>
              <p:cNvPr id="63508" name="Text Box 55">
                <a:extLst>
                  <a:ext uri="{FF2B5EF4-FFF2-40B4-BE49-F238E27FC236}">
                    <a16:creationId xmlns:a16="http://schemas.microsoft.com/office/drawing/2014/main" id="{F9AA0FC2-B4C5-4F8A-BDBC-552E7E47C647}"/>
                  </a:ext>
                </a:extLst>
              </p:cNvPr>
              <p:cNvSpPr txBox="1">
                <a:spLocks noChangeArrowheads="1"/>
              </p:cNvSpPr>
              <p:nvPr/>
            </p:nvSpPr>
            <p:spPr bwMode="auto">
              <a:xfrm>
                <a:off x="3888" y="2400"/>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p>
            </p:txBody>
          </p:sp>
          <p:sp>
            <p:nvSpPr>
              <p:cNvPr id="63509" name="Text Box 56">
                <a:extLst>
                  <a:ext uri="{FF2B5EF4-FFF2-40B4-BE49-F238E27FC236}">
                    <a16:creationId xmlns:a16="http://schemas.microsoft.com/office/drawing/2014/main" id="{AA82E7F6-68C3-456E-9F62-9DF4B265A204}"/>
                  </a:ext>
                </a:extLst>
              </p:cNvPr>
              <p:cNvSpPr txBox="1">
                <a:spLocks noChangeArrowheads="1"/>
              </p:cNvSpPr>
              <p:nvPr/>
            </p:nvSpPr>
            <p:spPr bwMode="auto">
              <a:xfrm>
                <a:off x="4320" y="2208"/>
                <a:ext cx="1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p>
            </p:txBody>
          </p:sp>
          <p:sp>
            <p:nvSpPr>
              <p:cNvPr id="63510" name="Line 57">
                <a:extLst>
                  <a:ext uri="{FF2B5EF4-FFF2-40B4-BE49-F238E27FC236}">
                    <a16:creationId xmlns:a16="http://schemas.microsoft.com/office/drawing/2014/main" id="{644E03B1-10E6-417B-9423-70CDA1621A7C}"/>
                  </a:ext>
                </a:extLst>
              </p:cNvPr>
              <p:cNvSpPr>
                <a:spLocks noChangeShapeType="1"/>
              </p:cNvSpPr>
              <p:nvPr/>
            </p:nvSpPr>
            <p:spPr bwMode="auto">
              <a:xfrm>
                <a:off x="4616"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1" name="Oval 63">
                <a:extLst>
                  <a:ext uri="{FF2B5EF4-FFF2-40B4-BE49-F238E27FC236}">
                    <a16:creationId xmlns:a16="http://schemas.microsoft.com/office/drawing/2014/main" id="{FC2367F5-27AC-40E0-9973-DF8E9904DF72}"/>
                  </a:ext>
                </a:extLst>
              </p:cNvPr>
              <p:cNvSpPr>
                <a:spLocks noChangeArrowheads="1"/>
              </p:cNvSpPr>
              <p:nvPr/>
            </p:nvSpPr>
            <p:spPr bwMode="auto">
              <a:xfrm>
                <a:off x="3696" y="2928"/>
                <a:ext cx="194" cy="19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a:t>20</a:t>
                </a:r>
              </a:p>
            </p:txBody>
          </p:sp>
          <p:sp>
            <p:nvSpPr>
              <p:cNvPr id="63512" name="Line 64">
                <a:extLst>
                  <a:ext uri="{FF2B5EF4-FFF2-40B4-BE49-F238E27FC236}">
                    <a16:creationId xmlns:a16="http://schemas.microsoft.com/office/drawing/2014/main" id="{73E98388-3540-4E1E-A895-DA45330731CA}"/>
                  </a:ext>
                </a:extLst>
              </p:cNvPr>
              <p:cNvSpPr>
                <a:spLocks noChangeShapeType="1"/>
              </p:cNvSpPr>
              <p:nvPr/>
            </p:nvSpPr>
            <p:spPr bwMode="auto">
              <a:xfrm flipH="1">
                <a:off x="3840" y="278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3" name="Line 65">
                <a:extLst>
                  <a:ext uri="{FF2B5EF4-FFF2-40B4-BE49-F238E27FC236}">
                    <a16:creationId xmlns:a16="http://schemas.microsoft.com/office/drawing/2014/main" id="{F4E00684-2E0F-4D5D-8D0B-34614FD17C46}"/>
                  </a:ext>
                </a:extLst>
              </p:cNvPr>
              <p:cNvSpPr>
                <a:spLocks noChangeShapeType="1"/>
              </p:cNvSpPr>
              <p:nvPr/>
            </p:nvSpPr>
            <p:spPr bwMode="auto">
              <a:xfrm>
                <a:off x="4032" y="278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4" name="Text Box 66">
                <a:extLst>
                  <a:ext uri="{FF2B5EF4-FFF2-40B4-BE49-F238E27FC236}">
                    <a16:creationId xmlns:a16="http://schemas.microsoft.com/office/drawing/2014/main" id="{AC631626-BED1-4E9D-B6EF-E623D6A4419B}"/>
                  </a:ext>
                </a:extLst>
              </p:cNvPr>
              <p:cNvSpPr txBox="1">
                <a:spLocks noChangeArrowheads="1"/>
              </p:cNvSpPr>
              <p:nvPr/>
            </p:nvSpPr>
            <p:spPr bwMode="auto">
              <a:xfrm>
                <a:off x="4272" y="288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0</a:t>
                </a:r>
              </a:p>
            </p:txBody>
          </p:sp>
        </p:grpSp>
        <p:sp>
          <p:nvSpPr>
            <p:cNvPr id="63495" name="Text Box 69">
              <a:extLst>
                <a:ext uri="{FF2B5EF4-FFF2-40B4-BE49-F238E27FC236}">
                  <a16:creationId xmlns:a16="http://schemas.microsoft.com/office/drawing/2014/main" id="{6EE8CA38-D279-4067-ACD2-F1A2AB71517C}"/>
                </a:ext>
              </a:extLst>
            </p:cNvPr>
            <p:cNvSpPr txBox="1">
              <a:spLocks noChangeArrowheads="1"/>
            </p:cNvSpPr>
            <p:nvPr/>
          </p:nvSpPr>
          <p:spPr bwMode="auto">
            <a:xfrm>
              <a:off x="3840" y="3408"/>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t>
              </a:r>
              <a:r>
                <a:rPr lang="zh-CN" altLang="en-US" sz="1800" b="1"/>
                <a:t>调整后的二叉排序树</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991CA38C-BC89-417A-8151-DF11EE9D0780}"/>
              </a:ext>
            </a:extLst>
          </p:cNvPr>
          <p:cNvSpPr txBox="1">
            <a:spLocks noChangeArrowheads="1"/>
          </p:cNvSpPr>
          <p:nvPr/>
        </p:nvSpPr>
        <p:spPr bwMode="auto">
          <a:xfrm>
            <a:off x="2209800" y="990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a:t>
            </a:r>
            <a:r>
              <a:rPr lang="zh-CN" altLang="en-US" sz="2800" b="1"/>
              <a:t>在</a:t>
            </a:r>
            <a:r>
              <a:rPr lang="en-US" altLang="zh-CN" sz="2800" b="1"/>
              <a:t>(a)</a:t>
            </a:r>
            <a:r>
              <a:rPr lang="zh-CN" altLang="en-US" sz="2800" b="1"/>
              <a:t>图</a:t>
            </a:r>
            <a:r>
              <a:rPr lang="en-US" altLang="zh-CN" sz="2800" b="1"/>
              <a:t>A</a:t>
            </a:r>
            <a:r>
              <a:rPr lang="zh-CN" altLang="en-US" sz="2800" b="1"/>
              <a:t>的左子树</a:t>
            </a:r>
            <a:r>
              <a:rPr lang="en-US" altLang="zh-CN" sz="2800" b="1"/>
              <a:t>B</a:t>
            </a:r>
            <a:r>
              <a:rPr lang="zh-CN" altLang="en-US" sz="2800" b="1"/>
              <a:t>的右子树上插入</a:t>
            </a:r>
            <a:r>
              <a:rPr lang="en-US" altLang="zh-CN" sz="2800" b="1"/>
              <a:t>45</a:t>
            </a:r>
            <a:r>
              <a:rPr lang="zh-CN" altLang="en-US" sz="2800" b="1"/>
              <a:t>后，导致失衡，如</a:t>
            </a:r>
            <a:r>
              <a:rPr lang="en-US" altLang="zh-CN" sz="2800" b="1"/>
              <a:t>(b)</a:t>
            </a:r>
            <a:r>
              <a:rPr lang="zh-CN" altLang="en-US" sz="2800" b="1"/>
              <a:t>图。为恢复平衡并保证二叉排序树的特性，可首先将</a:t>
            </a:r>
            <a:r>
              <a:rPr lang="en-US" altLang="zh-CN" sz="2800" b="1"/>
              <a:t>B</a:t>
            </a:r>
            <a:r>
              <a:rPr lang="zh-CN" altLang="en-US" sz="2800" b="1"/>
              <a:t>改为</a:t>
            </a:r>
            <a:r>
              <a:rPr lang="en-US" altLang="zh-CN" sz="2800" b="1"/>
              <a:t>C</a:t>
            </a:r>
            <a:r>
              <a:rPr lang="zh-CN" altLang="en-US" sz="2800" b="1"/>
              <a:t>的左子，而</a:t>
            </a:r>
            <a:r>
              <a:rPr lang="en-US" altLang="zh-CN" sz="2800" b="1"/>
              <a:t>C</a:t>
            </a:r>
            <a:r>
              <a:rPr lang="zh-CN" altLang="en-US" sz="2800" b="1"/>
              <a:t>原来的左子改为</a:t>
            </a:r>
            <a:r>
              <a:rPr lang="en-US" altLang="zh-CN" sz="2800" b="1"/>
              <a:t>B</a:t>
            </a:r>
            <a:r>
              <a:rPr lang="zh-CN" altLang="en-US" sz="2800" b="1"/>
              <a:t>的右子；然后将</a:t>
            </a:r>
            <a:r>
              <a:rPr lang="en-US" altLang="zh-CN" sz="2800" b="1"/>
              <a:t>A</a:t>
            </a:r>
            <a:r>
              <a:rPr lang="zh-CN" altLang="en-US" sz="2800" b="1"/>
              <a:t>改为</a:t>
            </a:r>
            <a:r>
              <a:rPr lang="en-US" altLang="zh-CN" sz="2800" b="1"/>
              <a:t>C</a:t>
            </a:r>
            <a:r>
              <a:rPr lang="zh-CN" altLang="en-US" sz="2800" b="1"/>
              <a:t>的右子，</a:t>
            </a:r>
            <a:r>
              <a:rPr lang="en-US" altLang="zh-CN" sz="2800" b="1"/>
              <a:t>C</a:t>
            </a:r>
            <a:r>
              <a:rPr lang="zh-CN" altLang="en-US" sz="2800" b="1"/>
              <a:t>原来的右子改为</a:t>
            </a:r>
            <a:r>
              <a:rPr lang="en-US" altLang="zh-CN" sz="2800" b="1"/>
              <a:t>A</a:t>
            </a:r>
            <a:r>
              <a:rPr lang="zh-CN" altLang="en-US" sz="2800" b="1"/>
              <a:t>的左子，即对</a:t>
            </a:r>
            <a:r>
              <a:rPr lang="en-US" altLang="zh-CN" sz="2800" b="1"/>
              <a:t>B</a:t>
            </a:r>
            <a:r>
              <a:rPr lang="zh-CN" altLang="en-US" sz="2800" b="1"/>
              <a:t>做了一次逆时针旋转，对</a:t>
            </a:r>
            <a:r>
              <a:rPr lang="en-US" altLang="zh-CN" sz="2800" b="1"/>
              <a:t>A</a:t>
            </a:r>
            <a:r>
              <a:rPr lang="zh-CN" altLang="en-US" sz="2800" b="1"/>
              <a:t>做一次顺时针旋转。</a:t>
            </a:r>
          </a:p>
        </p:txBody>
      </p:sp>
      <p:grpSp>
        <p:nvGrpSpPr>
          <p:cNvPr id="64515" name="Group 131">
            <a:extLst>
              <a:ext uri="{FF2B5EF4-FFF2-40B4-BE49-F238E27FC236}">
                <a16:creationId xmlns:a16="http://schemas.microsoft.com/office/drawing/2014/main" id="{12FBA6CD-0391-4D03-904D-B89FD2FBA53E}"/>
              </a:ext>
            </a:extLst>
          </p:cNvPr>
          <p:cNvGrpSpPr>
            <a:grpSpLocks/>
          </p:cNvGrpSpPr>
          <p:nvPr/>
        </p:nvGrpSpPr>
        <p:grpSpPr bwMode="auto">
          <a:xfrm>
            <a:off x="2133600" y="3733801"/>
            <a:ext cx="2667000" cy="2728913"/>
            <a:chOff x="384" y="2352"/>
            <a:chExt cx="1680" cy="1719"/>
          </a:xfrm>
        </p:grpSpPr>
        <p:grpSp>
          <p:nvGrpSpPr>
            <p:cNvPr id="64598" name="Group 77">
              <a:extLst>
                <a:ext uri="{FF2B5EF4-FFF2-40B4-BE49-F238E27FC236}">
                  <a16:creationId xmlns:a16="http://schemas.microsoft.com/office/drawing/2014/main" id="{53E1F8B6-6359-4AF6-99BC-1C330A347FDD}"/>
                </a:ext>
              </a:extLst>
            </p:cNvPr>
            <p:cNvGrpSpPr>
              <a:grpSpLocks/>
            </p:cNvGrpSpPr>
            <p:nvPr/>
          </p:nvGrpSpPr>
          <p:grpSpPr bwMode="auto">
            <a:xfrm>
              <a:off x="384" y="2352"/>
              <a:ext cx="1680" cy="1200"/>
              <a:chOff x="528" y="2352"/>
              <a:chExt cx="1680" cy="1200"/>
            </a:xfrm>
          </p:grpSpPr>
          <p:sp>
            <p:nvSpPr>
              <p:cNvPr id="64600" name="Text Box 24">
                <a:extLst>
                  <a:ext uri="{FF2B5EF4-FFF2-40B4-BE49-F238E27FC236}">
                    <a16:creationId xmlns:a16="http://schemas.microsoft.com/office/drawing/2014/main" id="{83CC6EED-62DE-4CB5-BAB5-6EC5AC759C46}"/>
                  </a:ext>
                </a:extLst>
              </p:cNvPr>
              <p:cNvSpPr txBox="1">
                <a:spLocks noChangeArrowheads="1"/>
              </p:cNvSpPr>
              <p:nvPr/>
            </p:nvSpPr>
            <p:spPr bwMode="auto">
              <a:xfrm>
                <a:off x="1536" y="235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grpSp>
            <p:nvGrpSpPr>
              <p:cNvPr id="64601" name="Group 38">
                <a:extLst>
                  <a:ext uri="{FF2B5EF4-FFF2-40B4-BE49-F238E27FC236}">
                    <a16:creationId xmlns:a16="http://schemas.microsoft.com/office/drawing/2014/main" id="{A3A9120F-C996-453C-867C-E1BC20F5B1A7}"/>
                  </a:ext>
                </a:extLst>
              </p:cNvPr>
              <p:cNvGrpSpPr>
                <a:grpSpLocks/>
              </p:cNvGrpSpPr>
              <p:nvPr/>
            </p:nvGrpSpPr>
            <p:grpSpPr bwMode="auto">
              <a:xfrm>
                <a:off x="528" y="2496"/>
                <a:ext cx="1680" cy="1056"/>
                <a:chOff x="528" y="2496"/>
                <a:chExt cx="1680" cy="1056"/>
              </a:xfrm>
            </p:grpSpPr>
            <p:sp>
              <p:nvSpPr>
                <p:cNvPr id="64602" name="Oval 3">
                  <a:extLst>
                    <a:ext uri="{FF2B5EF4-FFF2-40B4-BE49-F238E27FC236}">
                      <a16:creationId xmlns:a16="http://schemas.microsoft.com/office/drawing/2014/main" id="{414336D0-EE9D-4580-B6CD-EA59A49E8D88}"/>
                    </a:ext>
                  </a:extLst>
                </p:cNvPr>
                <p:cNvSpPr>
                  <a:spLocks noChangeArrowheads="1"/>
                </p:cNvSpPr>
                <p:nvPr/>
              </p:nvSpPr>
              <p:spPr bwMode="auto">
                <a:xfrm>
                  <a:off x="1344" y="249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4603" name="Oval 4">
                  <a:extLst>
                    <a:ext uri="{FF2B5EF4-FFF2-40B4-BE49-F238E27FC236}">
                      <a16:creationId xmlns:a16="http://schemas.microsoft.com/office/drawing/2014/main" id="{56E63384-C266-4737-923B-9EB9A9284116}"/>
                    </a:ext>
                  </a:extLst>
                </p:cNvPr>
                <p:cNvSpPr>
                  <a:spLocks noChangeArrowheads="1"/>
                </p:cNvSpPr>
                <p:nvPr/>
              </p:nvSpPr>
              <p:spPr bwMode="auto">
                <a:xfrm>
                  <a:off x="528"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4604" name="Oval 5">
                  <a:extLst>
                    <a:ext uri="{FF2B5EF4-FFF2-40B4-BE49-F238E27FC236}">
                      <a16:creationId xmlns:a16="http://schemas.microsoft.com/office/drawing/2014/main" id="{747FF98B-C8D4-45C6-BB0A-62329235E351}"/>
                    </a:ext>
                  </a:extLst>
                </p:cNvPr>
                <p:cNvSpPr>
                  <a:spLocks noChangeArrowheads="1"/>
                </p:cNvSpPr>
                <p:nvPr/>
              </p:nvSpPr>
              <p:spPr bwMode="auto">
                <a:xfrm>
                  <a:off x="1680" y="278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4605" name="Oval 6">
                  <a:extLst>
                    <a:ext uri="{FF2B5EF4-FFF2-40B4-BE49-F238E27FC236}">
                      <a16:creationId xmlns:a16="http://schemas.microsoft.com/office/drawing/2014/main" id="{F56FDD94-63EA-40B4-A468-F0E29539A101}"/>
                    </a:ext>
                  </a:extLst>
                </p:cNvPr>
                <p:cNvSpPr>
                  <a:spLocks noChangeArrowheads="1"/>
                </p:cNvSpPr>
                <p:nvPr/>
              </p:nvSpPr>
              <p:spPr bwMode="auto">
                <a:xfrm>
                  <a:off x="1008" y="278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4606" name="Oval 7">
                  <a:extLst>
                    <a:ext uri="{FF2B5EF4-FFF2-40B4-BE49-F238E27FC236}">
                      <a16:creationId xmlns:a16="http://schemas.microsoft.com/office/drawing/2014/main" id="{05444DB4-4E10-4127-8565-6D701FDB67B3}"/>
                    </a:ext>
                  </a:extLst>
                </p:cNvPr>
                <p:cNvSpPr>
                  <a:spLocks noChangeArrowheads="1"/>
                </p:cNvSpPr>
                <p:nvPr/>
              </p:nvSpPr>
              <p:spPr bwMode="auto">
                <a:xfrm>
                  <a:off x="720"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4607" name="Oval 8">
                  <a:extLst>
                    <a:ext uri="{FF2B5EF4-FFF2-40B4-BE49-F238E27FC236}">
                      <a16:creationId xmlns:a16="http://schemas.microsoft.com/office/drawing/2014/main" id="{25429D55-52EE-4FAC-B682-AF97949FBCBC}"/>
                    </a:ext>
                  </a:extLst>
                </p:cNvPr>
                <p:cNvSpPr>
                  <a:spLocks noChangeArrowheads="1"/>
                </p:cNvSpPr>
                <p:nvPr/>
              </p:nvSpPr>
              <p:spPr bwMode="auto">
                <a:xfrm>
                  <a:off x="912"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4608" name="Oval 9">
                  <a:extLst>
                    <a:ext uri="{FF2B5EF4-FFF2-40B4-BE49-F238E27FC236}">
                      <a16:creationId xmlns:a16="http://schemas.microsoft.com/office/drawing/2014/main" id="{79C8AE73-1481-4A70-A602-714150200056}"/>
                    </a:ext>
                  </a:extLst>
                </p:cNvPr>
                <p:cNvSpPr>
                  <a:spLocks noChangeArrowheads="1"/>
                </p:cNvSpPr>
                <p:nvPr/>
              </p:nvSpPr>
              <p:spPr bwMode="auto">
                <a:xfrm>
                  <a:off x="1296"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4609" name="Oval 10">
                  <a:extLst>
                    <a:ext uri="{FF2B5EF4-FFF2-40B4-BE49-F238E27FC236}">
                      <a16:creationId xmlns:a16="http://schemas.microsoft.com/office/drawing/2014/main" id="{76DE598C-0470-49FC-BB1E-C03BE76E62E0}"/>
                    </a:ext>
                  </a:extLst>
                </p:cNvPr>
                <p:cNvSpPr>
                  <a:spLocks noChangeArrowheads="1"/>
                </p:cNvSpPr>
                <p:nvPr/>
              </p:nvSpPr>
              <p:spPr bwMode="auto">
                <a:xfrm>
                  <a:off x="1152"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4610" name="Oval 11">
                  <a:extLst>
                    <a:ext uri="{FF2B5EF4-FFF2-40B4-BE49-F238E27FC236}">
                      <a16:creationId xmlns:a16="http://schemas.microsoft.com/office/drawing/2014/main" id="{04955F1B-EE93-4300-A0FC-C0F0A5A6357F}"/>
                    </a:ext>
                  </a:extLst>
                </p:cNvPr>
                <p:cNvSpPr>
                  <a:spLocks noChangeArrowheads="1"/>
                </p:cNvSpPr>
                <p:nvPr/>
              </p:nvSpPr>
              <p:spPr bwMode="auto">
                <a:xfrm>
                  <a:off x="1488"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4611" name="Oval 12">
                  <a:extLst>
                    <a:ext uri="{FF2B5EF4-FFF2-40B4-BE49-F238E27FC236}">
                      <a16:creationId xmlns:a16="http://schemas.microsoft.com/office/drawing/2014/main" id="{3BED66D5-98C2-4F04-B545-A9FE54BF96ED}"/>
                    </a:ext>
                  </a:extLst>
                </p:cNvPr>
                <p:cNvSpPr>
                  <a:spLocks noChangeArrowheads="1"/>
                </p:cNvSpPr>
                <p:nvPr/>
              </p:nvSpPr>
              <p:spPr bwMode="auto">
                <a:xfrm>
                  <a:off x="1584"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4612" name="Oval 13">
                  <a:extLst>
                    <a:ext uri="{FF2B5EF4-FFF2-40B4-BE49-F238E27FC236}">
                      <a16:creationId xmlns:a16="http://schemas.microsoft.com/office/drawing/2014/main" id="{A0F7E7FE-B0CA-4F72-86F6-4B7811DCC781}"/>
                    </a:ext>
                  </a:extLst>
                </p:cNvPr>
                <p:cNvSpPr>
                  <a:spLocks noChangeArrowheads="1"/>
                </p:cNvSpPr>
                <p:nvPr/>
              </p:nvSpPr>
              <p:spPr bwMode="auto">
                <a:xfrm>
                  <a:off x="1920"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4613" name="Line 14">
                  <a:extLst>
                    <a:ext uri="{FF2B5EF4-FFF2-40B4-BE49-F238E27FC236}">
                      <a16:creationId xmlns:a16="http://schemas.microsoft.com/office/drawing/2014/main" id="{303D4581-D698-44C7-A1C0-2B211493D37E}"/>
                    </a:ext>
                  </a:extLst>
                </p:cNvPr>
                <p:cNvSpPr>
                  <a:spLocks noChangeShapeType="1"/>
                </p:cNvSpPr>
                <p:nvPr/>
              </p:nvSpPr>
              <p:spPr bwMode="auto">
                <a:xfrm flipH="1">
                  <a:off x="1200" y="264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4" name="Line 15">
                  <a:extLst>
                    <a:ext uri="{FF2B5EF4-FFF2-40B4-BE49-F238E27FC236}">
                      <a16:creationId xmlns:a16="http://schemas.microsoft.com/office/drawing/2014/main" id="{2849D259-0611-4DC2-AC3B-1286C3DE259A}"/>
                    </a:ext>
                  </a:extLst>
                </p:cNvPr>
                <p:cNvSpPr>
                  <a:spLocks noChangeShapeType="1"/>
                </p:cNvSpPr>
                <p:nvPr/>
              </p:nvSpPr>
              <p:spPr bwMode="auto">
                <a:xfrm flipH="1">
                  <a:off x="912" y="29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5" name="Line 16">
                  <a:extLst>
                    <a:ext uri="{FF2B5EF4-FFF2-40B4-BE49-F238E27FC236}">
                      <a16:creationId xmlns:a16="http://schemas.microsoft.com/office/drawing/2014/main" id="{9D04B27B-8DA3-4563-A18B-6355BC3C721D}"/>
                    </a:ext>
                  </a:extLst>
                </p:cNvPr>
                <p:cNvSpPr>
                  <a:spLocks noChangeShapeType="1"/>
                </p:cNvSpPr>
                <p:nvPr/>
              </p:nvSpPr>
              <p:spPr bwMode="auto">
                <a:xfrm flipH="1">
                  <a:off x="672"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6" name="Line 17">
                  <a:extLst>
                    <a:ext uri="{FF2B5EF4-FFF2-40B4-BE49-F238E27FC236}">
                      <a16:creationId xmlns:a16="http://schemas.microsoft.com/office/drawing/2014/main" id="{625955CA-5FC1-49DD-A1FA-0637B6A0A511}"/>
                    </a:ext>
                  </a:extLst>
                </p:cNvPr>
                <p:cNvSpPr>
                  <a:spLocks noChangeShapeType="1"/>
                </p:cNvSpPr>
                <p:nvPr/>
              </p:nvSpPr>
              <p:spPr bwMode="auto">
                <a:xfrm>
                  <a:off x="864"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7" name="Line 18">
                  <a:extLst>
                    <a:ext uri="{FF2B5EF4-FFF2-40B4-BE49-F238E27FC236}">
                      <a16:creationId xmlns:a16="http://schemas.microsoft.com/office/drawing/2014/main" id="{91D450E5-BE13-4CC7-97F3-D4C8980D11C9}"/>
                    </a:ext>
                  </a:extLst>
                </p:cNvPr>
                <p:cNvSpPr>
                  <a:spLocks noChangeShapeType="1"/>
                </p:cNvSpPr>
                <p:nvPr/>
              </p:nvSpPr>
              <p:spPr bwMode="auto">
                <a:xfrm>
                  <a:off x="1152" y="29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8" name="Line 19">
                  <a:extLst>
                    <a:ext uri="{FF2B5EF4-FFF2-40B4-BE49-F238E27FC236}">
                      <a16:creationId xmlns:a16="http://schemas.microsoft.com/office/drawing/2014/main" id="{65A317C9-ECEF-4BB7-B3D8-BDB856F64B04}"/>
                    </a:ext>
                  </a:extLst>
                </p:cNvPr>
                <p:cNvSpPr>
                  <a:spLocks noChangeShapeType="1"/>
                </p:cNvSpPr>
                <p:nvPr/>
              </p:nvSpPr>
              <p:spPr bwMode="auto">
                <a:xfrm flipH="1">
                  <a:off x="1296"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19" name="Line 20">
                  <a:extLst>
                    <a:ext uri="{FF2B5EF4-FFF2-40B4-BE49-F238E27FC236}">
                      <a16:creationId xmlns:a16="http://schemas.microsoft.com/office/drawing/2014/main" id="{2CED9711-D69D-4DAC-9416-635B0AEE8632}"/>
                    </a:ext>
                  </a:extLst>
                </p:cNvPr>
                <p:cNvSpPr>
                  <a:spLocks noChangeShapeType="1"/>
                </p:cNvSpPr>
                <p:nvPr/>
              </p:nvSpPr>
              <p:spPr bwMode="auto">
                <a:xfrm>
                  <a:off x="1440"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0" name="Line 21">
                  <a:extLst>
                    <a:ext uri="{FF2B5EF4-FFF2-40B4-BE49-F238E27FC236}">
                      <a16:creationId xmlns:a16="http://schemas.microsoft.com/office/drawing/2014/main" id="{18655E6F-1737-48FA-958D-CA3984D1DF6C}"/>
                    </a:ext>
                  </a:extLst>
                </p:cNvPr>
                <p:cNvSpPr>
                  <a:spLocks noChangeShapeType="1"/>
                </p:cNvSpPr>
                <p:nvPr/>
              </p:nvSpPr>
              <p:spPr bwMode="auto">
                <a:xfrm>
                  <a:off x="1488" y="264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1" name="Line 22">
                  <a:extLst>
                    <a:ext uri="{FF2B5EF4-FFF2-40B4-BE49-F238E27FC236}">
                      <a16:creationId xmlns:a16="http://schemas.microsoft.com/office/drawing/2014/main" id="{83CFF77F-663F-48DF-87F9-C2601B3AB2D3}"/>
                    </a:ext>
                  </a:extLst>
                </p:cNvPr>
                <p:cNvSpPr>
                  <a:spLocks noChangeShapeType="1"/>
                </p:cNvSpPr>
                <p:nvPr/>
              </p:nvSpPr>
              <p:spPr bwMode="auto">
                <a:xfrm flipH="1">
                  <a:off x="1728" y="2976"/>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2" name="Line 23">
                  <a:extLst>
                    <a:ext uri="{FF2B5EF4-FFF2-40B4-BE49-F238E27FC236}">
                      <a16:creationId xmlns:a16="http://schemas.microsoft.com/office/drawing/2014/main" id="{34B2F79E-77A1-4724-AF0E-B583F6C46460}"/>
                    </a:ext>
                  </a:extLst>
                </p:cNvPr>
                <p:cNvSpPr>
                  <a:spLocks noChangeShapeType="1"/>
                </p:cNvSpPr>
                <p:nvPr/>
              </p:nvSpPr>
              <p:spPr bwMode="auto">
                <a:xfrm>
                  <a:off x="1824" y="2976"/>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3" name="Text Box 25">
                  <a:extLst>
                    <a:ext uri="{FF2B5EF4-FFF2-40B4-BE49-F238E27FC236}">
                      <a16:creationId xmlns:a16="http://schemas.microsoft.com/office/drawing/2014/main" id="{05A17B0D-F518-4C0F-91C7-26986C7F591D}"/>
                    </a:ext>
                  </a:extLst>
                </p:cNvPr>
                <p:cNvSpPr txBox="1">
                  <a:spLocks noChangeArrowheads="1"/>
                </p:cNvSpPr>
                <p:nvPr/>
              </p:nvSpPr>
              <p:spPr bwMode="auto">
                <a:xfrm>
                  <a:off x="1536" y="249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4624" name="Text Box 26">
                  <a:extLst>
                    <a:ext uri="{FF2B5EF4-FFF2-40B4-BE49-F238E27FC236}">
                      <a16:creationId xmlns:a16="http://schemas.microsoft.com/office/drawing/2014/main" id="{7DC43FC3-0DB7-4AA4-9B18-3CF1D3E7D319}"/>
                    </a:ext>
                  </a:extLst>
                </p:cNvPr>
                <p:cNvSpPr txBox="1">
                  <a:spLocks noChangeArrowheads="1"/>
                </p:cNvSpPr>
                <p:nvPr/>
              </p:nvSpPr>
              <p:spPr bwMode="auto">
                <a:xfrm>
                  <a:off x="1872" y="268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25" name="Text Box 27">
                  <a:extLst>
                    <a:ext uri="{FF2B5EF4-FFF2-40B4-BE49-F238E27FC236}">
                      <a16:creationId xmlns:a16="http://schemas.microsoft.com/office/drawing/2014/main" id="{E1F4DCCD-AD3B-49FB-8169-2033161F7E84}"/>
                    </a:ext>
                  </a:extLst>
                </p:cNvPr>
                <p:cNvSpPr txBox="1">
                  <a:spLocks noChangeArrowheads="1"/>
                </p:cNvSpPr>
                <p:nvPr/>
              </p:nvSpPr>
              <p:spPr bwMode="auto">
                <a:xfrm>
                  <a:off x="2064" y="297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26" name="Text Box 28">
                  <a:extLst>
                    <a:ext uri="{FF2B5EF4-FFF2-40B4-BE49-F238E27FC236}">
                      <a16:creationId xmlns:a16="http://schemas.microsoft.com/office/drawing/2014/main" id="{724F11BA-CED3-45C0-AFD9-D5D8EE61CF33}"/>
                    </a:ext>
                  </a:extLst>
                </p:cNvPr>
                <p:cNvSpPr txBox="1">
                  <a:spLocks noChangeArrowheads="1"/>
                </p:cNvSpPr>
                <p:nvPr/>
              </p:nvSpPr>
              <p:spPr bwMode="auto">
                <a:xfrm>
                  <a:off x="1728" y="297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27" name="Text Box 29">
                  <a:extLst>
                    <a:ext uri="{FF2B5EF4-FFF2-40B4-BE49-F238E27FC236}">
                      <a16:creationId xmlns:a16="http://schemas.microsoft.com/office/drawing/2014/main" id="{528B0F5E-AB20-46E8-B295-E36F38A39816}"/>
                    </a:ext>
                  </a:extLst>
                </p:cNvPr>
                <p:cNvSpPr txBox="1">
                  <a:spLocks noChangeArrowheads="1"/>
                </p:cNvSpPr>
                <p:nvPr/>
              </p:nvSpPr>
              <p:spPr bwMode="auto">
                <a:xfrm>
                  <a:off x="1392" y="288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28" name="Text Box 30">
                  <a:extLst>
                    <a:ext uri="{FF2B5EF4-FFF2-40B4-BE49-F238E27FC236}">
                      <a16:creationId xmlns:a16="http://schemas.microsoft.com/office/drawing/2014/main" id="{BEE90FD4-4AB2-4EB6-A30B-C06100040F7A}"/>
                    </a:ext>
                  </a:extLst>
                </p:cNvPr>
                <p:cNvSpPr txBox="1">
                  <a:spLocks noChangeArrowheads="1"/>
                </p:cNvSpPr>
                <p:nvPr/>
              </p:nvSpPr>
              <p:spPr bwMode="auto">
                <a:xfrm>
                  <a:off x="1392" y="297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4629" name="Text Box 31">
                  <a:extLst>
                    <a:ext uri="{FF2B5EF4-FFF2-40B4-BE49-F238E27FC236}">
                      <a16:creationId xmlns:a16="http://schemas.microsoft.com/office/drawing/2014/main" id="{5F1E2BBD-6294-417B-B02C-8B6A409A266B}"/>
                    </a:ext>
                  </a:extLst>
                </p:cNvPr>
                <p:cNvSpPr txBox="1">
                  <a:spLocks noChangeArrowheads="1"/>
                </p:cNvSpPr>
                <p:nvPr/>
              </p:nvSpPr>
              <p:spPr bwMode="auto">
                <a:xfrm>
                  <a:off x="1632"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0" name="Text Box 32">
                  <a:extLst>
                    <a:ext uri="{FF2B5EF4-FFF2-40B4-BE49-F238E27FC236}">
                      <a16:creationId xmlns:a16="http://schemas.microsoft.com/office/drawing/2014/main" id="{2530B865-28E0-4C16-8566-78DAEE12A23E}"/>
                    </a:ext>
                  </a:extLst>
                </p:cNvPr>
                <p:cNvSpPr txBox="1">
                  <a:spLocks noChangeArrowheads="1"/>
                </p:cNvSpPr>
                <p:nvPr/>
              </p:nvSpPr>
              <p:spPr bwMode="auto">
                <a:xfrm>
                  <a:off x="1296"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1" name="Text Box 33">
                  <a:extLst>
                    <a:ext uri="{FF2B5EF4-FFF2-40B4-BE49-F238E27FC236}">
                      <a16:creationId xmlns:a16="http://schemas.microsoft.com/office/drawing/2014/main" id="{EA2FA76D-E020-4F1A-9A9A-C9D358F27AA6}"/>
                    </a:ext>
                  </a:extLst>
                </p:cNvPr>
                <p:cNvSpPr txBox="1">
                  <a:spLocks noChangeArrowheads="1"/>
                </p:cNvSpPr>
                <p:nvPr/>
              </p:nvSpPr>
              <p:spPr bwMode="auto">
                <a:xfrm>
                  <a:off x="1008" y="326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2" name="Text Box 34">
                  <a:extLst>
                    <a:ext uri="{FF2B5EF4-FFF2-40B4-BE49-F238E27FC236}">
                      <a16:creationId xmlns:a16="http://schemas.microsoft.com/office/drawing/2014/main" id="{6D61CE6D-58B1-4A70-88BE-EA63EEE3501F}"/>
                    </a:ext>
                  </a:extLst>
                </p:cNvPr>
                <p:cNvSpPr txBox="1">
                  <a:spLocks noChangeArrowheads="1"/>
                </p:cNvSpPr>
                <p:nvPr/>
              </p:nvSpPr>
              <p:spPr bwMode="auto">
                <a:xfrm>
                  <a:off x="672"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3" name="Text Box 35">
                  <a:extLst>
                    <a:ext uri="{FF2B5EF4-FFF2-40B4-BE49-F238E27FC236}">
                      <a16:creationId xmlns:a16="http://schemas.microsoft.com/office/drawing/2014/main" id="{3D328C3E-9935-45FF-A99F-1130B1FD2B6D}"/>
                    </a:ext>
                  </a:extLst>
                </p:cNvPr>
                <p:cNvSpPr txBox="1">
                  <a:spLocks noChangeArrowheads="1"/>
                </p:cNvSpPr>
                <p:nvPr/>
              </p:nvSpPr>
              <p:spPr bwMode="auto">
                <a:xfrm>
                  <a:off x="912" y="30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4" name="Text Box 36">
                  <a:extLst>
                    <a:ext uri="{FF2B5EF4-FFF2-40B4-BE49-F238E27FC236}">
                      <a16:creationId xmlns:a16="http://schemas.microsoft.com/office/drawing/2014/main" id="{F4BA7EC3-93B8-4017-87AE-7E2CA34DF2CF}"/>
                    </a:ext>
                  </a:extLst>
                </p:cNvPr>
                <p:cNvSpPr txBox="1">
                  <a:spLocks noChangeArrowheads="1"/>
                </p:cNvSpPr>
                <p:nvPr/>
              </p:nvSpPr>
              <p:spPr bwMode="auto">
                <a:xfrm>
                  <a:off x="1104" y="264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635" name="Text Box 37">
                  <a:extLst>
                    <a:ext uri="{FF2B5EF4-FFF2-40B4-BE49-F238E27FC236}">
                      <a16:creationId xmlns:a16="http://schemas.microsoft.com/office/drawing/2014/main" id="{9EB3F06A-F745-46B5-B640-A90A74AD556A}"/>
                    </a:ext>
                  </a:extLst>
                </p:cNvPr>
                <p:cNvSpPr txBox="1">
                  <a:spLocks noChangeArrowheads="1"/>
                </p:cNvSpPr>
                <p:nvPr/>
              </p:nvSpPr>
              <p:spPr bwMode="auto">
                <a:xfrm>
                  <a:off x="1152" y="278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grpSp>
        </p:grpSp>
        <p:sp>
          <p:nvSpPr>
            <p:cNvPr id="64599" name="Text Box 126">
              <a:extLst>
                <a:ext uri="{FF2B5EF4-FFF2-40B4-BE49-F238E27FC236}">
                  <a16:creationId xmlns:a16="http://schemas.microsoft.com/office/drawing/2014/main" id="{CCB40752-1348-460C-921E-8B7A35AD8E1C}"/>
                </a:ext>
              </a:extLst>
            </p:cNvPr>
            <p:cNvSpPr txBox="1">
              <a:spLocks noChangeArrowheads="1"/>
            </p:cNvSpPr>
            <p:nvPr/>
          </p:nvSpPr>
          <p:spPr bwMode="auto">
            <a:xfrm>
              <a:off x="384" y="3840"/>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r>
                <a:rPr lang="zh-CN" altLang="en-US" sz="1800" b="1"/>
                <a:t>一棵平衡二叉排序树</a:t>
              </a:r>
            </a:p>
          </p:txBody>
        </p:sp>
      </p:grpSp>
      <p:grpSp>
        <p:nvGrpSpPr>
          <p:cNvPr id="64516" name="Group 130">
            <a:extLst>
              <a:ext uri="{FF2B5EF4-FFF2-40B4-BE49-F238E27FC236}">
                <a16:creationId xmlns:a16="http://schemas.microsoft.com/office/drawing/2014/main" id="{4F40D437-D3D3-4D8D-9D1E-CF0E7E5BC277}"/>
              </a:ext>
            </a:extLst>
          </p:cNvPr>
          <p:cNvGrpSpPr>
            <a:grpSpLocks/>
          </p:cNvGrpSpPr>
          <p:nvPr/>
        </p:nvGrpSpPr>
        <p:grpSpPr bwMode="auto">
          <a:xfrm>
            <a:off x="4953000" y="3657601"/>
            <a:ext cx="2667000" cy="2805113"/>
            <a:chOff x="2160" y="2304"/>
            <a:chExt cx="1680" cy="1767"/>
          </a:xfrm>
        </p:grpSpPr>
        <p:grpSp>
          <p:nvGrpSpPr>
            <p:cNvPr id="64558" name="Group 125">
              <a:extLst>
                <a:ext uri="{FF2B5EF4-FFF2-40B4-BE49-F238E27FC236}">
                  <a16:creationId xmlns:a16="http://schemas.microsoft.com/office/drawing/2014/main" id="{4EC6D2EF-0341-4150-A162-E2A385947CC8}"/>
                </a:ext>
              </a:extLst>
            </p:cNvPr>
            <p:cNvGrpSpPr>
              <a:grpSpLocks/>
            </p:cNvGrpSpPr>
            <p:nvPr/>
          </p:nvGrpSpPr>
          <p:grpSpPr bwMode="auto">
            <a:xfrm>
              <a:off x="2160" y="2304"/>
              <a:ext cx="1680" cy="1536"/>
              <a:chOff x="2160" y="2304"/>
              <a:chExt cx="1680" cy="1536"/>
            </a:xfrm>
          </p:grpSpPr>
          <p:sp>
            <p:nvSpPr>
              <p:cNvPr id="64560" name="Oval 40">
                <a:extLst>
                  <a:ext uri="{FF2B5EF4-FFF2-40B4-BE49-F238E27FC236}">
                    <a16:creationId xmlns:a16="http://schemas.microsoft.com/office/drawing/2014/main" id="{DEB38D5F-D289-48FE-B8D5-57EE5CCA28BF}"/>
                  </a:ext>
                </a:extLst>
              </p:cNvPr>
              <p:cNvSpPr>
                <a:spLocks noChangeArrowheads="1"/>
              </p:cNvSpPr>
              <p:nvPr/>
            </p:nvSpPr>
            <p:spPr bwMode="auto">
              <a:xfrm>
                <a:off x="2976" y="244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4561" name="Oval 41">
                <a:extLst>
                  <a:ext uri="{FF2B5EF4-FFF2-40B4-BE49-F238E27FC236}">
                    <a16:creationId xmlns:a16="http://schemas.microsoft.com/office/drawing/2014/main" id="{0779A8E7-C0BF-4333-A37C-F292DBA7E335}"/>
                  </a:ext>
                </a:extLst>
              </p:cNvPr>
              <p:cNvSpPr>
                <a:spLocks noChangeArrowheads="1"/>
              </p:cNvSpPr>
              <p:nvPr/>
            </p:nvSpPr>
            <p:spPr bwMode="auto">
              <a:xfrm>
                <a:off x="2160"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4562" name="Oval 42">
                <a:extLst>
                  <a:ext uri="{FF2B5EF4-FFF2-40B4-BE49-F238E27FC236}">
                    <a16:creationId xmlns:a16="http://schemas.microsoft.com/office/drawing/2014/main" id="{65828D40-0D25-412A-A773-F8212F0814E6}"/>
                  </a:ext>
                </a:extLst>
              </p:cNvPr>
              <p:cNvSpPr>
                <a:spLocks noChangeArrowheads="1"/>
              </p:cNvSpPr>
              <p:nvPr/>
            </p:nvSpPr>
            <p:spPr bwMode="auto">
              <a:xfrm>
                <a:off x="3312" y="273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4563" name="Oval 43">
                <a:extLst>
                  <a:ext uri="{FF2B5EF4-FFF2-40B4-BE49-F238E27FC236}">
                    <a16:creationId xmlns:a16="http://schemas.microsoft.com/office/drawing/2014/main" id="{2091B851-C54C-4607-A524-34B9030C59C7}"/>
                  </a:ext>
                </a:extLst>
              </p:cNvPr>
              <p:cNvSpPr>
                <a:spLocks noChangeArrowheads="1"/>
              </p:cNvSpPr>
              <p:nvPr/>
            </p:nvSpPr>
            <p:spPr bwMode="auto">
              <a:xfrm>
                <a:off x="2640" y="273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4564" name="Oval 44">
                <a:extLst>
                  <a:ext uri="{FF2B5EF4-FFF2-40B4-BE49-F238E27FC236}">
                    <a16:creationId xmlns:a16="http://schemas.microsoft.com/office/drawing/2014/main" id="{739E09B9-E4E2-4A33-B9D8-9644050C5212}"/>
                  </a:ext>
                </a:extLst>
              </p:cNvPr>
              <p:cNvSpPr>
                <a:spLocks noChangeArrowheads="1"/>
              </p:cNvSpPr>
              <p:nvPr/>
            </p:nvSpPr>
            <p:spPr bwMode="auto">
              <a:xfrm>
                <a:off x="2352" y="302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4565" name="Oval 45">
                <a:extLst>
                  <a:ext uri="{FF2B5EF4-FFF2-40B4-BE49-F238E27FC236}">
                    <a16:creationId xmlns:a16="http://schemas.microsoft.com/office/drawing/2014/main" id="{3DD1951C-37CA-4169-8FA2-34541EFF857B}"/>
                  </a:ext>
                </a:extLst>
              </p:cNvPr>
              <p:cNvSpPr>
                <a:spLocks noChangeArrowheads="1"/>
              </p:cNvSpPr>
              <p:nvPr/>
            </p:nvSpPr>
            <p:spPr bwMode="auto">
              <a:xfrm>
                <a:off x="2544"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4566" name="Oval 46">
                <a:extLst>
                  <a:ext uri="{FF2B5EF4-FFF2-40B4-BE49-F238E27FC236}">
                    <a16:creationId xmlns:a16="http://schemas.microsoft.com/office/drawing/2014/main" id="{F25DA839-659E-445A-8CD7-983743275D62}"/>
                  </a:ext>
                </a:extLst>
              </p:cNvPr>
              <p:cNvSpPr>
                <a:spLocks noChangeArrowheads="1"/>
              </p:cNvSpPr>
              <p:nvPr/>
            </p:nvSpPr>
            <p:spPr bwMode="auto">
              <a:xfrm>
                <a:off x="2928" y="302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4567" name="Oval 47">
                <a:extLst>
                  <a:ext uri="{FF2B5EF4-FFF2-40B4-BE49-F238E27FC236}">
                    <a16:creationId xmlns:a16="http://schemas.microsoft.com/office/drawing/2014/main" id="{9998086B-5A8D-4F2E-88E9-E7285667D4A1}"/>
                  </a:ext>
                </a:extLst>
              </p:cNvPr>
              <p:cNvSpPr>
                <a:spLocks noChangeArrowheads="1"/>
              </p:cNvSpPr>
              <p:nvPr/>
            </p:nvSpPr>
            <p:spPr bwMode="auto">
              <a:xfrm>
                <a:off x="2784"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4568" name="Oval 48">
                <a:extLst>
                  <a:ext uri="{FF2B5EF4-FFF2-40B4-BE49-F238E27FC236}">
                    <a16:creationId xmlns:a16="http://schemas.microsoft.com/office/drawing/2014/main" id="{2AF417ED-2FD5-4FF9-ACF0-8D048B698845}"/>
                  </a:ext>
                </a:extLst>
              </p:cNvPr>
              <p:cNvSpPr>
                <a:spLocks noChangeArrowheads="1"/>
              </p:cNvSpPr>
              <p:nvPr/>
            </p:nvSpPr>
            <p:spPr bwMode="auto">
              <a:xfrm>
                <a:off x="3120"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4569" name="Oval 49">
                <a:extLst>
                  <a:ext uri="{FF2B5EF4-FFF2-40B4-BE49-F238E27FC236}">
                    <a16:creationId xmlns:a16="http://schemas.microsoft.com/office/drawing/2014/main" id="{3F093852-F788-4AC0-B44B-B5A28D9FBFC3}"/>
                  </a:ext>
                </a:extLst>
              </p:cNvPr>
              <p:cNvSpPr>
                <a:spLocks noChangeArrowheads="1"/>
              </p:cNvSpPr>
              <p:nvPr/>
            </p:nvSpPr>
            <p:spPr bwMode="auto">
              <a:xfrm>
                <a:off x="3216" y="302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4570" name="Oval 50">
                <a:extLst>
                  <a:ext uri="{FF2B5EF4-FFF2-40B4-BE49-F238E27FC236}">
                    <a16:creationId xmlns:a16="http://schemas.microsoft.com/office/drawing/2014/main" id="{AAAF7CF7-64BD-4E33-974B-E43A493E509F}"/>
                  </a:ext>
                </a:extLst>
              </p:cNvPr>
              <p:cNvSpPr>
                <a:spLocks noChangeArrowheads="1"/>
              </p:cNvSpPr>
              <p:nvPr/>
            </p:nvSpPr>
            <p:spPr bwMode="auto">
              <a:xfrm>
                <a:off x="3552" y="302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4571" name="Line 51">
                <a:extLst>
                  <a:ext uri="{FF2B5EF4-FFF2-40B4-BE49-F238E27FC236}">
                    <a16:creationId xmlns:a16="http://schemas.microsoft.com/office/drawing/2014/main" id="{084DDECF-0BB4-4DBB-AFEC-C82C7AA24ED9}"/>
                  </a:ext>
                </a:extLst>
              </p:cNvPr>
              <p:cNvSpPr>
                <a:spLocks noChangeShapeType="1"/>
              </p:cNvSpPr>
              <p:nvPr/>
            </p:nvSpPr>
            <p:spPr bwMode="auto">
              <a:xfrm flipH="1">
                <a:off x="2832" y="259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2" name="Line 52">
                <a:extLst>
                  <a:ext uri="{FF2B5EF4-FFF2-40B4-BE49-F238E27FC236}">
                    <a16:creationId xmlns:a16="http://schemas.microsoft.com/office/drawing/2014/main" id="{A03FDA2F-41C8-485F-9664-92CA160C7B2B}"/>
                  </a:ext>
                </a:extLst>
              </p:cNvPr>
              <p:cNvSpPr>
                <a:spLocks noChangeShapeType="1"/>
              </p:cNvSpPr>
              <p:nvPr/>
            </p:nvSpPr>
            <p:spPr bwMode="auto">
              <a:xfrm flipH="1">
                <a:off x="2544" y="292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3" name="Line 53">
                <a:extLst>
                  <a:ext uri="{FF2B5EF4-FFF2-40B4-BE49-F238E27FC236}">
                    <a16:creationId xmlns:a16="http://schemas.microsoft.com/office/drawing/2014/main" id="{554A2C63-69B9-4467-A846-B2306A6E4E89}"/>
                  </a:ext>
                </a:extLst>
              </p:cNvPr>
              <p:cNvSpPr>
                <a:spLocks noChangeShapeType="1"/>
              </p:cNvSpPr>
              <p:nvPr/>
            </p:nvSpPr>
            <p:spPr bwMode="auto">
              <a:xfrm flipH="1">
                <a:off x="2304" y="3216"/>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4" name="Line 54">
                <a:extLst>
                  <a:ext uri="{FF2B5EF4-FFF2-40B4-BE49-F238E27FC236}">
                    <a16:creationId xmlns:a16="http://schemas.microsoft.com/office/drawing/2014/main" id="{3B644E72-C4E6-4505-8724-D1442BAA66CB}"/>
                  </a:ext>
                </a:extLst>
              </p:cNvPr>
              <p:cNvSpPr>
                <a:spLocks noChangeShapeType="1"/>
              </p:cNvSpPr>
              <p:nvPr/>
            </p:nvSpPr>
            <p:spPr bwMode="auto">
              <a:xfrm>
                <a:off x="2496" y="3216"/>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5" name="Line 55">
                <a:extLst>
                  <a:ext uri="{FF2B5EF4-FFF2-40B4-BE49-F238E27FC236}">
                    <a16:creationId xmlns:a16="http://schemas.microsoft.com/office/drawing/2014/main" id="{37547A58-AA71-41D8-951D-7102C776EAD5}"/>
                  </a:ext>
                </a:extLst>
              </p:cNvPr>
              <p:cNvSpPr>
                <a:spLocks noChangeShapeType="1"/>
              </p:cNvSpPr>
              <p:nvPr/>
            </p:nvSpPr>
            <p:spPr bwMode="auto">
              <a:xfrm>
                <a:off x="2784" y="292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6" name="Line 56">
                <a:extLst>
                  <a:ext uri="{FF2B5EF4-FFF2-40B4-BE49-F238E27FC236}">
                    <a16:creationId xmlns:a16="http://schemas.microsoft.com/office/drawing/2014/main" id="{822C642C-F900-47FB-929B-4F812EFA67C0}"/>
                  </a:ext>
                </a:extLst>
              </p:cNvPr>
              <p:cNvSpPr>
                <a:spLocks noChangeShapeType="1"/>
              </p:cNvSpPr>
              <p:nvPr/>
            </p:nvSpPr>
            <p:spPr bwMode="auto">
              <a:xfrm flipH="1">
                <a:off x="2928" y="3216"/>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7" name="Line 57">
                <a:extLst>
                  <a:ext uri="{FF2B5EF4-FFF2-40B4-BE49-F238E27FC236}">
                    <a16:creationId xmlns:a16="http://schemas.microsoft.com/office/drawing/2014/main" id="{4A598D09-06EB-465E-9CBF-EF60102FE8D2}"/>
                  </a:ext>
                </a:extLst>
              </p:cNvPr>
              <p:cNvSpPr>
                <a:spLocks noChangeShapeType="1"/>
              </p:cNvSpPr>
              <p:nvPr/>
            </p:nvSpPr>
            <p:spPr bwMode="auto">
              <a:xfrm>
                <a:off x="3072" y="3216"/>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8" name="Line 58">
                <a:extLst>
                  <a:ext uri="{FF2B5EF4-FFF2-40B4-BE49-F238E27FC236}">
                    <a16:creationId xmlns:a16="http://schemas.microsoft.com/office/drawing/2014/main" id="{E9CDE83C-6188-4862-8DA6-BC528A0E5892}"/>
                  </a:ext>
                </a:extLst>
              </p:cNvPr>
              <p:cNvSpPr>
                <a:spLocks noChangeShapeType="1"/>
              </p:cNvSpPr>
              <p:nvPr/>
            </p:nvSpPr>
            <p:spPr bwMode="auto">
              <a:xfrm>
                <a:off x="3120" y="259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9" name="Line 59">
                <a:extLst>
                  <a:ext uri="{FF2B5EF4-FFF2-40B4-BE49-F238E27FC236}">
                    <a16:creationId xmlns:a16="http://schemas.microsoft.com/office/drawing/2014/main" id="{CC26AA41-F690-4349-94EF-2BB915ACBC74}"/>
                  </a:ext>
                </a:extLst>
              </p:cNvPr>
              <p:cNvSpPr>
                <a:spLocks noChangeShapeType="1"/>
              </p:cNvSpPr>
              <p:nvPr/>
            </p:nvSpPr>
            <p:spPr bwMode="auto">
              <a:xfrm flipH="1">
                <a:off x="3360" y="2928"/>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80" name="Line 60">
                <a:extLst>
                  <a:ext uri="{FF2B5EF4-FFF2-40B4-BE49-F238E27FC236}">
                    <a16:creationId xmlns:a16="http://schemas.microsoft.com/office/drawing/2014/main" id="{A31A9723-84FC-4E9C-96CB-34C1A084DF03}"/>
                  </a:ext>
                </a:extLst>
              </p:cNvPr>
              <p:cNvSpPr>
                <a:spLocks noChangeShapeType="1"/>
              </p:cNvSpPr>
              <p:nvPr/>
            </p:nvSpPr>
            <p:spPr bwMode="auto">
              <a:xfrm>
                <a:off x="3456" y="2928"/>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81" name="Text Box 61">
                <a:extLst>
                  <a:ext uri="{FF2B5EF4-FFF2-40B4-BE49-F238E27FC236}">
                    <a16:creationId xmlns:a16="http://schemas.microsoft.com/office/drawing/2014/main" id="{653ED835-32D6-47B4-A222-EF8E4AC36489}"/>
                  </a:ext>
                </a:extLst>
              </p:cNvPr>
              <p:cNvSpPr txBox="1">
                <a:spLocks noChangeArrowheads="1"/>
              </p:cNvSpPr>
              <p:nvPr/>
            </p:nvSpPr>
            <p:spPr bwMode="auto">
              <a:xfrm>
                <a:off x="3168" y="244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4582" name="Text Box 62">
                <a:extLst>
                  <a:ext uri="{FF2B5EF4-FFF2-40B4-BE49-F238E27FC236}">
                    <a16:creationId xmlns:a16="http://schemas.microsoft.com/office/drawing/2014/main" id="{9700AA1A-8644-44A4-AF14-D3E01F6F6EFD}"/>
                  </a:ext>
                </a:extLst>
              </p:cNvPr>
              <p:cNvSpPr txBox="1">
                <a:spLocks noChangeArrowheads="1"/>
              </p:cNvSpPr>
              <p:nvPr/>
            </p:nvSpPr>
            <p:spPr bwMode="auto">
              <a:xfrm>
                <a:off x="3504" y="264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83" name="Text Box 63">
                <a:extLst>
                  <a:ext uri="{FF2B5EF4-FFF2-40B4-BE49-F238E27FC236}">
                    <a16:creationId xmlns:a16="http://schemas.microsoft.com/office/drawing/2014/main" id="{EEEF5F98-90D1-4783-9CCB-F71C996D7E83}"/>
                  </a:ext>
                </a:extLst>
              </p:cNvPr>
              <p:cNvSpPr txBox="1">
                <a:spLocks noChangeArrowheads="1"/>
              </p:cNvSpPr>
              <p:nvPr/>
            </p:nvSpPr>
            <p:spPr bwMode="auto">
              <a:xfrm>
                <a:off x="3696" y="29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84" name="Text Box 64">
                <a:extLst>
                  <a:ext uri="{FF2B5EF4-FFF2-40B4-BE49-F238E27FC236}">
                    <a16:creationId xmlns:a16="http://schemas.microsoft.com/office/drawing/2014/main" id="{3DF56B03-0E56-4AD8-89EE-F99EB100058F}"/>
                  </a:ext>
                </a:extLst>
              </p:cNvPr>
              <p:cNvSpPr txBox="1">
                <a:spLocks noChangeArrowheads="1"/>
              </p:cNvSpPr>
              <p:nvPr/>
            </p:nvSpPr>
            <p:spPr bwMode="auto">
              <a:xfrm>
                <a:off x="3360" y="29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85" name="Text Box 65">
                <a:extLst>
                  <a:ext uri="{FF2B5EF4-FFF2-40B4-BE49-F238E27FC236}">
                    <a16:creationId xmlns:a16="http://schemas.microsoft.com/office/drawing/2014/main" id="{1660EEC6-F98B-4F0E-BC04-435F6ECB7E50}"/>
                  </a:ext>
                </a:extLst>
              </p:cNvPr>
              <p:cNvSpPr txBox="1">
                <a:spLocks noChangeArrowheads="1"/>
              </p:cNvSpPr>
              <p:nvPr/>
            </p:nvSpPr>
            <p:spPr bwMode="auto">
              <a:xfrm>
                <a:off x="3024" y="283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4586" name="Text Box 66">
                <a:extLst>
                  <a:ext uri="{FF2B5EF4-FFF2-40B4-BE49-F238E27FC236}">
                    <a16:creationId xmlns:a16="http://schemas.microsoft.com/office/drawing/2014/main" id="{3F1DB287-8944-4C37-8FF2-6B85393455BC}"/>
                  </a:ext>
                </a:extLst>
              </p:cNvPr>
              <p:cNvSpPr txBox="1">
                <a:spLocks noChangeArrowheads="1"/>
              </p:cNvSpPr>
              <p:nvPr/>
            </p:nvSpPr>
            <p:spPr bwMode="auto">
              <a:xfrm>
                <a:off x="3024" y="29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4587" name="Text Box 67">
                <a:extLst>
                  <a:ext uri="{FF2B5EF4-FFF2-40B4-BE49-F238E27FC236}">
                    <a16:creationId xmlns:a16="http://schemas.microsoft.com/office/drawing/2014/main" id="{DDCA37AC-59A8-4733-B34F-38FD65E874D6}"/>
                  </a:ext>
                </a:extLst>
              </p:cNvPr>
              <p:cNvSpPr txBox="1">
                <a:spLocks noChangeArrowheads="1"/>
              </p:cNvSpPr>
              <p:nvPr/>
            </p:nvSpPr>
            <p:spPr bwMode="auto">
              <a:xfrm>
                <a:off x="3264" y="326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88" name="Text Box 68">
                <a:extLst>
                  <a:ext uri="{FF2B5EF4-FFF2-40B4-BE49-F238E27FC236}">
                    <a16:creationId xmlns:a16="http://schemas.microsoft.com/office/drawing/2014/main" id="{ADA99F5C-DC41-449C-A2F6-9466F54C2170}"/>
                  </a:ext>
                </a:extLst>
              </p:cNvPr>
              <p:cNvSpPr txBox="1">
                <a:spLocks noChangeArrowheads="1"/>
              </p:cNvSpPr>
              <p:nvPr/>
            </p:nvSpPr>
            <p:spPr bwMode="auto">
              <a:xfrm>
                <a:off x="2928" y="326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4589" name="Text Box 69">
                <a:extLst>
                  <a:ext uri="{FF2B5EF4-FFF2-40B4-BE49-F238E27FC236}">
                    <a16:creationId xmlns:a16="http://schemas.microsoft.com/office/drawing/2014/main" id="{B21380EA-41D1-4659-8B2D-A512234F2A86}"/>
                  </a:ext>
                </a:extLst>
              </p:cNvPr>
              <p:cNvSpPr txBox="1">
                <a:spLocks noChangeArrowheads="1"/>
              </p:cNvSpPr>
              <p:nvPr/>
            </p:nvSpPr>
            <p:spPr bwMode="auto">
              <a:xfrm>
                <a:off x="2640" y="321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90" name="Text Box 70">
                <a:extLst>
                  <a:ext uri="{FF2B5EF4-FFF2-40B4-BE49-F238E27FC236}">
                    <a16:creationId xmlns:a16="http://schemas.microsoft.com/office/drawing/2014/main" id="{A30BEF2B-2620-47E6-AF4B-60F258AA02F4}"/>
                  </a:ext>
                </a:extLst>
              </p:cNvPr>
              <p:cNvSpPr txBox="1">
                <a:spLocks noChangeArrowheads="1"/>
              </p:cNvSpPr>
              <p:nvPr/>
            </p:nvSpPr>
            <p:spPr bwMode="auto">
              <a:xfrm>
                <a:off x="2304" y="326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91" name="Text Box 71">
                <a:extLst>
                  <a:ext uri="{FF2B5EF4-FFF2-40B4-BE49-F238E27FC236}">
                    <a16:creationId xmlns:a16="http://schemas.microsoft.com/office/drawing/2014/main" id="{C1F9E8B1-2D37-408D-849B-5C49D147C55E}"/>
                  </a:ext>
                </a:extLst>
              </p:cNvPr>
              <p:cNvSpPr txBox="1">
                <a:spLocks noChangeArrowheads="1"/>
              </p:cNvSpPr>
              <p:nvPr/>
            </p:nvSpPr>
            <p:spPr bwMode="auto">
              <a:xfrm>
                <a:off x="2544" y="302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92" name="Text Box 72">
                <a:extLst>
                  <a:ext uri="{FF2B5EF4-FFF2-40B4-BE49-F238E27FC236}">
                    <a16:creationId xmlns:a16="http://schemas.microsoft.com/office/drawing/2014/main" id="{CAE02C1A-B82A-4149-87A1-01F5D2C575B7}"/>
                  </a:ext>
                </a:extLst>
              </p:cNvPr>
              <p:cNvSpPr txBox="1">
                <a:spLocks noChangeArrowheads="1"/>
              </p:cNvSpPr>
              <p:nvPr/>
            </p:nvSpPr>
            <p:spPr bwMode="auto">
              <a:xfrm>
                <a:off x="2688" y="254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4593" name="Text Box 73">
                <a:extLst>
                  <a:ext uri="{FF2B5EF4-FFF2-40B4-BE49-F238E27FC236}">
                    <a16:creationId xmlns:a16="http://schemas.microsoft.com/office/drawing/2014/main" id="{E744556F-E53E-49D9-A5C6-9BB0B704BFEB}"/>
                  </a:ext>
                </a:extLst>
              </p:cNvPr>
              <p:cNvSpPr txBox="1">
                <a:spLocks noChangeArrowheads="1"/>
              </p:cNvSpPr>
              <p:nvPr/>
            </p:nvSpPr>
            <p:spPr bwMode="auto">
              <a:xfrm>
                <a:off x="2784" y="273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4594" name="Oval 74">
                <a:extLst>
                  <a:ext uri="{FF2B5EF4-FFF2-40B4-BE49-F238E27FC236}">
                    <a16:creationId xmlns:a16="http://schemas.microsoft.com/office/drawing/2014/main" id="{00B6D0B4-BA96-4C94-B698-677FBFDCDFCF}"/>
                  </a:ext>
                </a:extLst>
              </p:cNvPr>
              <p:cNvSpPr>
                <a:spLocks noChangeArrowheads="1"/>
              </p:cNvSpPr>
              <p:nvPr/>
            </p:nvSpPr>
            <p:spPr bwMode="auto">
              <a:xfrm>
                <a:off x="2688" y="3648"/>
                <a:ext cx="192" cy="19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45</a:t>
                </a:r>
              </a:p>
            </p:txBody>
          </p:sp>
          <p:sp>
            <p:nvSpPr>
              <p:cNvPr id="64595" name="Line 75">
                <a:extLst>
                  <a:ext uri="{FF2B5EF4-FFF2-40B4-BE49-F238E27FC236}">
                    <a16:creationId xmlns:a16="http://schemas.microsoft.com/office/drawing/2014/main" id="{0AE0A5DE-FE9D-4CAC-8FAC-0011F401AF58}"/>
                  </a:ext>
                </a:extLst>
              </p:cNvPr>
              <p:cNvSpPr>
                <a:spLocks noChangeShapeType="1"/>
              </p:cNvSpPr>
              <p:nvPr/>
            </p:nvSpPr>
            <p:spPr bwMode="auto">
              <a:xfrm flipH="1">
                <a:off x="2832" y="3504"/>
                <a:ext cx="48"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96" name="Text Box 76">
                <a:extLst>
                  <a:ext uri="{FF2B5EF4-FFF2-40B4-BE49-F238E27FC236}">
                    <a16:creationId xmlns:a16="http://schemas.microsoft.com/office/drawing/2014/main" id="{B7EF0943-706D-4E6A-A346-8E6B910D6CC1}"/>
                  </a:ext>
                </a:extLst>
              </p:cNvPr>
              <p:cNvSpPr txBox="1">
                <a:spLocks noChangeArrowheads="1"/>
              </p:cNvSpPr>
              <p:nvPr/>
            </p:nvSpPr>
            <p:spPr bwMode="auto">
              <a:xfrm>
                <a:off x="2832" y="355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97" name="Text Box 78">
                <a:extLst>
                  <a:ext uri="{FF2B5EF4-FFF2-40B4-BE49-F238E27FC236}">
                    <a16:creationId xmlns:a16="http://schemas.microsoft.com/office/drawing/2014/main" id="{DB773A3A-A2D3-450E-8811-F324D48F1055}"/>
                  </a:ext>
                </a:extLst>
              </p:cNvPr>
              <p:cNvSpPr txBox="1">
                <a:spLocks noChangeArrowheads="1"/>
              </p:cNvSpPr>
              <p:nvPr/>
            </p:nvSpPr>
            <p:spPr bwMode="auto">
              <a:xfrm>
                <a:off x="3168" y="230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2</a:t>
                </a:r>
              </a:p>
            </p:txBody>
          </p:sp>
        </p:grpSp>
        <p:sp>
          <p:nvSpPr>
            <p:cNvPr id="64559" name="Text Box 127">
              <a:extLst>
                <a:ext uri="{FF2B5EF4-FFF2-40B4-BE49-F238E27FC236}">
                  <a16:creationId xmlns:a16="http://schemas.microsoft.com/office/drawing/2014/main" id="{80EF4E92-D767-4BC7-A509-BCBDEF89BAAE}"/>
                </a:ext>
              </a:extLst>
            </p:cNvPr>
            <p:cNvSpPr txBox="1">
              <a:spLocks noChangeArrowheads="1"/>
            </p:cNvSpPr>
            <p:nvPr/>
          </p:nvSpPr>
          <p:spPr bwMode="auto">
            <a:xfrm>
              <a:off x="2160" y="3840"/>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r>
                <a:rPr lang="zh-CN" altLang="en-US" sz="1800" b="1"/>
                <a:t>插入</a:t>
              </a:r>
              <a:r>
                <a:rPr lang="en-US" altLang="zh-CN" sz="1800" b="1"/>
                <a:t>45</a:t>
              </a:r>
              <a:r>
                <a:rPr lang="zh-CN" altLang="en-US" sz="1800" b="1"/>
                <a:t>后失去平衡</a:t>
              </a:r>
            </a:p>
          </p:txBody>
        </p:sp>
      </p:grpSp>
      <p:grpSp>
        <p:nvGrpSpPr>
          <p:cNvPr id="64517" name="Group 129">
            <a:extLst>
              <a:ext uri="{FF2B5EF4-FFF2-40B4-BE49-F238E27FC236}">
                <a16:creationId xmlns:a16="http://schemas.microsoft.com/office/drawing/2014/main" id="{BF6479AA-F521-4A12-9847-8E588C1BB61F}"/>
              </a:ext>
            </a:extLst>
          </p:cNvPr>
          <p:cNvGrpSpPr>
            <a:grpSpLocks/>
          </p:cNvGrpSpPr>
          <p:nvPr/>
        </p:nvGrpSpPr>
        <p:grpSpPr bwMode="auto">
          <a:xfrm>
            <a:off x="7543800" y="3810001"/>
            <a:ext cx="2895600" cy="2576513"/>
            <a:chOff x="3792" y="2400"/>
            <a:chExt cx="1824" cy="1623"/>
          </a:xfrm>
        </p:grpSpPr>
        <p:grpSp>
          <p:nvGrpSpPr>
            <p:cNvPr id="64518" name="Group 124">
              <a:extLst>
                <a:ext uri="{FF2B5EF4-FFF2-40B4-BE49-F238E27FC236}">
                  <a16:creationId xmlns:a16="http://schemas.microsoft.com/office/drawing/2014/main" id="{639939A3-25E4-44B6-ABC0-D1D81A419E82}"/>
                </a:ext>
              </a:extLst>
            </p:cNvPr>
            <p:cNvGrpSpPr>
              <a:grpSpLocks/>
            </p:cNvGrpSpPr>
            <p:nvPr/>
          </p:nvGrpSpPr>
          <p:grpSpPr bwMode="auto">
            <a:xfrm>
              <a:off x="3792" y="2400"/>
              <a:ext cx="1824" cy="1200"/>
              <a:chOff x="3792" y="2400"/>
              <a:chExt cx="1824" cy="1200"/>
            </a:xfrm>
          </p:grpSpPr>
          <p:sp>
            <p:nvSpPr>
              <p:cNvPr id="64520" name="Text Box 81">
                <a:extLst>
                  <a:ext uri="{FF2B5EF4-FFF2-40B4-BE49-F238E27FC236}">
                    <a16:creationId xmlns:a16="http://schemas.microsoft.com/office/drawing/2014/main" id="{4DDF2411-5C0B-42F3-8A3D-A4D968019912}"/>
                  </a:ext>
                </a:extLst>
              </p:cNvPr>
              <p:cNvSpPr txBox="1">
                <a:spLocks noChangeArrowheads="1"/>
              </p:cNvSpPr>
              <p:nvPr/>
            </p:nvSpPr>
            <p:spPr bwMode="auto">
              <a:xfrm>
                <a:off x="4800" y="240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21" name="Oval 83">
                <a:extLst>
                  <a:ext uri="{FF2B5EF4-FFF2-40B4-BE49-F238E27FC236}">
                    <a16:creationId xmlns:a16="http://schemas.microsoft.com/office/drawing/2014/main" id="{C1752DD9-E8C9-4D29-99F1-C710BBBAE9C1}"/>
                  </a:ext>
                </a:extLst>
              </p:cNvPr>
              <p:cNvSpPr>
                <a:spLocks noChangeArrowheads="1"/>
              </p:cNvSpPr>
              <p:nvPr/>
            </p:nvSpPr>
            <p:spPr bwMode="auto">
              <a:xfrm>
                <a:off x="4608" y="254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4522" name="Oval 84">
                <a:extLst>
                  <a:ext uri="{FF2B5EF4-FFF2-40B4-BE49-F238E27FC236}">
                    <a16:creationId xmlns:a16="http://schemas.microsoft.com/office/drawing/2014/main" id="{35BC0141-87D4-4D1B-8033-AC0D5703DC74}"/>
                  </a:ext>
                </a:extLst>
              </p:cNvPr>
              <p:cNvSpPr>
                <a:spLocks noChangeArrowheads="1"/>
              </p:cNvSpPr>
              <p:nvPr/>
            </p:nvSpPr>
            <p:spPr bwMode="auto">
              <a:xfrm>
                <a:off x="3792"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4523" name="Oval 85">
                <a:extLst>
                  <a:ext uri="{FF2B5EF4-FFF2-40B4-BE49-F238E27FC236}">
                    <a16:creationId xmlns:a16="http://schemas.microsoft.com/office/drawing/2014/main" id="{E861CBA7-6CD7-4CC8-9783-783CD9CA01A7}"/>
                  </a:ext>
                </a:extLst>
              </p:cNvPr>
              <p:cNvSpPr>
                <a:spLocks noChangeArrowheads="1"/>
              </p:cNvSpPr>
              <p:nvPr/>
            </p:nvSpPr>
            <p:spPr bwMode="auto">
              <a:xfrm>
                <a:off x="4944" y="283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4524" name="Oval 86">
                <a:extLst>
                  <a:ext uri="{FF2B5EF4-FFF2-40B4-BE49-F238E27FC236}">
                    <a16:creationId xmlns:a16="http://schemas.microsoft.com/office/drawing/2014/main" id="{1693556D-6097-45CC-AF55-EE3BF84EA543}"/>
                  </a:ext>
                </a:extLst>
              </p:cNvPr>
              <p:cNvSpPr>
                <a:spLocks noChangeArrowheads="1"/>
              </p:cNvSpPr>
              <p:nvPr/>
            </p:nvSpPr>
            <p:spPr bwMode="auto">
              <a:xfrm>
                <a:off x="4272" y="283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4525" name="Oval 87">
                <a:extLst>
                  <a:ext uri="{FF2B5EF4-FFF2-40B4-BE49-F238E27FC236}">
                    <a16:creationId xmlns:a16="http://schemas.microsoft.com/office/drawing/2014/main" id="{E070949B-7296-42C3-80E7-DD2FD5B669F1}"/>
                  </a:ext>
                </a:extLst>
              </p:cNvPr>
              <p:cNvSpPr>
                <a:spLocks noChangeArrowheads="1"/>
              </p:cNvSpPr>
              <p:nvPr/>
            </p:nvSpPr>
            <p:spPr bwMode="auto">
              <a:xfrm>
                <a:off x="3984"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4526" name="Oval 88">
                <a:extLst>
                  <a:ext uri="{FF2B5EF4-FFF2-40B4-BE49-F238E27FC236}">
                    <a16:creationId xmlns:a16="http://schemas.microsoft.com/office/drawing/2014/main" id="{C8961E13-DCF8-4D53-9467-8A7C94513BD2}"/>
                  </a:ext>
                </a:extLst>
              </p:cNvPr>
              <p:cNvSpPr>
                <a:spLocks noChangeArrowheads="1"/>
              </p:cNvSpPr>
              <p:nvPr/>
            </p:nvSpPr>
            <p:spPr bwMode="auto">
              <a:xfrm>
                <a:off x="4176"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4527" name="Oval 89">
                <a:extLst>
                  <a:ext uri="{FF2B5EF4-FFF2-40B4-BE49-F238E27FC236}">
                    <a16:creationId xmlns:a16="http://schemas.microsoft.com/office/drawing/2014/main" id="{70A4B76B-062D-4666-A8EE-99179C338A83}"/>
                  </a:ext>
                </a:extLst>
              </p:cNvPr>
              <p:cNvSpPr>
                <a:spLocks noChangeArrowheads="1"/>
              </p:cNvSpPr>
              <p:nvPr/>
            </p:nvSpPr>
            <p:spPr bwMode="auto">
              <a:xfrm>
                <a:off x="4560"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4528" name="Oval 90">
                <a:extLst>
                  <a:ext uri="{FF2B5EF4-FFF2-40B4-BE49-F238E27FC236}">
                    <a16:creationId xmlns:a16="http://schemas.microsoft.com/office/drawing/2014/main" id="{09641C87-1211-4C09-8412-E21435B66AA1}"/>
                  </a:ext>
                </a:extLst>
              </p:cNvPr>
              <p:cNvSpPr>
                <a:spLocks noChangeArrowheads="1"/>
              </p:cNvSpPr>
              <p:nvPr/>
            </p:nvSpPr>
            <p:spPr bwMode="auto">
              <a:xfrm>
                <a:off x="4416"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45</a:t>
                </a:r>
              </a:p>
            </p:txBody>
          </p:sp>
          <p:sp>
            <p:nvSpPr>
              <p:cNvPr id="64529" name="Oval 92">
                <a:extLst>
                  <a:ext uri="{FF2B5EF4-FFF2-40B4-BE49-F238E27FC236}">
                    <a16:creationId xmlns:a16="http://schemas.microsoft.com/office/drawing/2014/main" id="{9D57E8A6-BB53-48FD-BDCE-1EF0F61C8446}"/>
                  </a:ext>
                </a:extLst>
              </p:cNvPr>
              <p:cNvSpPr>
                <a:spLocks noChangeArrowheads="1"/>
              </p:cNvSpPr>
              <p:nvPr/>
            </p:nvSpPr>
            <p:spPr bwMode="auto">
              <a:xfrm>
                <a:off x="4848"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4530" name="Oval 93">
                <a:extLst>
                  <a:ext uri="{FF2B5EF4-FFF2-40B4-BE49-F238E27FC236}">
                    <a16:creationId xmlns:a16="http://schemas.microsoft.com/office/drawing/2014/main" id="{78FE5B3E-F55E-494E-B308-1BCA051AC444}"/>
                  </a:ext>
                </a:extLst>
              </p:cNvPr>
              <p:cNvSpPr>
                <a:spLocks noChangeArrowheads="1"/>
              </p:cNvSpPr>
              <p:nvPr/>
            </p:nvSpPr>
            <p:spPr bwMode="auto">
              <a:xfrm>
                <a:off x="5184"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4531" name="Line 94">
                <a:extLst>
                  <a:ext uri="{FF2B5EF4-FFF2-40B4-BE49-F238E27FC236}">
                    <a16:creationId xmlns:a16="http://schemas.microsoft.com/office/drawing/2014/main" id="{97274933-7503-404D-B77D-C84E1060F078}"/>
                  </a:ext>
                </a:extLst>
              </p:cNvPr>
              <p:cNvSpPr>
                <a:spLocks noChangeShapeType="1"/>
              </p:cNvSpPr>
              <p:nvPr/>
            </p:nvSpPr>
            <p:spPr bwMode="auto">
              <a:xfrm flipH="1">
                <a:off x="4464" y="268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2" name="Line 95">
                <a:extLst>
                  <a:ext uri="{FF2B5EF4-FFF2-40B4-BE49-F238E27FC236}">
                    <a16:creationId xmlns:a16="http://schemas.microsoft.com/office/drawing/2014/main" id="{2DAC455C-6541-4951-9B36-8CDA5FCDAD30}"/>
                  </a:ext>
                </a:extLst>
              </p:cNvPr>
              <p:cNvSpPr>
                <a:spLocks noChangeShapeType="1"/>
              </p:cNvSpPr>
              <p:nvPr/>
            </p:nvSpPr>
            <p:spPr bwMode="auto">
              <a:xfrm flipH="1">
                <a:off x="4176" y="302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3" name="Line 96">
                <a:extLst>
                  <a:ext uri="{FF2B5EF4-FFF2-40B4-BE49-F238E27FC236}">
                    <a16:creationId xmlns:a16="http://schemas.microsoft.com/office/drawing/2014/main" id="{EA6CC29E-6C34-4861-B2FA-BF40C41C64C6}"/>
                  </a:ext>
                </a:extLst>
              </p:cNvPr>
              <p:cNvSpPr>
                <a:spLocks noChangeShapeType="1"/>
              </p:cNvSpPr>
              <p:nvPr/>
            </p:nvSpPr>
            <p:spPr bwMode="auto">
              <a:xfrm flipH="1">
                <a:off x="3936" y="3312"/>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4" name="Line 97">
                <a:extLst>
                  <a:ext uri="{FF2B5EF4-FFF2-40B4-BE49-F238E27FC236}">
                    <a16:creationId xmlns:a16="http://schemas.microsoft.com/office/drawing/2014/main" id="{3FD3B478-8D6D-4E6F-A884-A269ED2A2502}"/>
                  </a:ext>
                </a:extLst>
              </p:cNvPr>
              <p:cNvSpPr>
                <a:spLocks noChangeShapeType="1"/>
              </p:cNvSpPr>
              <p:nvPr/>
            </p:nvSpPr>
            <p:spPr bwMode="auto">
              <a:xfrm>
                <a:off x="4128" y="3312"/>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5" name="Line 98">
                <a:extLst>
                  <a:ext uri="{FF2B5EF4-FFF2-40B4-BE49-F238E27FC236}">
                    <a16:creationId xmlns:a16="http://schemas.microsoft.com/office/drawing/2014/main" id="{AEF7155A-2B62-4308-A6D3-ED34D0D5A8B9}"/>
                  </a:ext>
                </a:extLst>
              </p:cNvPr>
              <p:cNvSpPr>
                <a:spLocks noChangeShapeType="1"/>
              </p:cNvSpPr>
              <p:nvPr/>
            </p:nvSpPr>
            <p:spPr bwMode="auto">
              <a:xfrm>
                <a:off x="4416" y="302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6" name="Line 99">
                <a:extLst>
                  <a:ext uri="{FF2B5EF4-FFF2-40B4-BE49-F238E27FC236}">
                    <a16:creationId xmlns:a16="http://schemas.microsoft.com/office/drawing/2014/main" id="{F4AC6A2B-9252-4E58-A2F6-1A3CC361BD37}"/>
                  </a:ext>
                </a:extLst>
              </p:cNvPr>
              <p:cNvSpPr>
                <a:spLocks noChangeShapeType="1"/>
              </p:cNvSpPr>
              <p:nvPr/>
            </p:nvSpPr>
            <p:spPr bwMode="auto">
              <a:xfrm flipH="1">
                <a:off x="4560" y="3312"/>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7" name="Line 101">
                <a:extLst>
                  <a:ext uri="{FF2B5EF4-FFF2-40B4-BE49-F238E27FC236}">
                    <a16:creationId xmlns:a16="http://schemas.microsoft.com/office/drawing/2014/main" id="{9B188358-45D4-4937-B692-26BF1E2A78CF}"/>
                  </a:ext>
                </a:extLst>
              </p:cNvPr>
              <p:cNvSpPr>
                <a:spLocks noChangeShapeType="1"/>
              </p:cNvSpPr>
              <p:nvPr/>
            </p:nvSpPr>
            <p:spPr bwMode="auto">
              <a:xfrm>
                <a:off x="4752" y="268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8" name="Line 102">
                <a:extLst>
                  <a:ext uri="{FF2B5EF4-FFF2-40B4-BE49-F238E27FC236}">
                    <a16:creationId xmlns:a16="http://schemas.microsoft.com/office/drawing/2014/main" id="{3ECF6D77-A23D-4F8B-90E3-50852231743A}"/>
                  </a:ext>
                </a:extLst>
              </p:cNvPr>
              <p:cNvSpPr>
                <a:spLocks noChangeShapeType="1"/>
              </p:cNvSpPr>
              <p:nvPr/>
            </p:nvSpPr>
            <p:spPr bwMode="auto">
              <a:xfrm flipH="1">
                <a:off x="4992" y="3024"/>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9" name="Line 103">
                <a:extLst>
                  <a:ext uri="{FF2B5EF4-FFF2-40B4-BE49-F238E27FC236}">
                    <a16:creationId xmlns:a16="http://schemas.microsoft.com/office/drawing/2014/main" id="{FF4A8FBB-3062-48E8-B1E7-6E404481A03C}"/>
                  </a:ext>
                </a:extLst>
              </p:cNvPr>
              <p:cNvSpPr>
                <a:spLocks noChangeShapeType="1"/>
              </p:cNvSpPr>
              <p:nvPr/>
            </p:nvSpPr>
            <p:spPr bwMode="auto">
              <a:xfrm>
                <a:off x="5088" y="3024"/>
                <a:ext cx="144"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0" name="Text Box 104">
                <a:extLst>
                  <a:ext uri="{FF2B5EF4-FFF2-40B4-BE49-F238E27FC236}">
                    <a16:creationId xmlns:a16="http://schemas.microsoft.com/office/drawing/2014/main" id="{00CE30D4-797B-4E3B-BB09-23102EDA8FF1}"/>
                  </a:ext>
                </a:extLst>
              </p:cNvPr>
              <p:cNvSpPr txBox="1">
                <a:spLocks noChangeArrowheads="1"/>
              </p:cNvSpPr>
              <p:nvPr/>
            </p:nvSpPr>
            <p:spPr bwMode="auto">
              <a:xfrm>
                <a:off x="4800" y="25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4541" name="Text Box 105">
                <a:extLst>
                  <a:ext uri="{FF2B5EF4-FFF2-40B4-BE49-F238E27FC236}">
                    <a16:creationId xmlns:a16="http://schemas.microsoft.com/office/drawing/2014/main" id="{F6FA129C-3102-4C5B-BE89-71C91EC82A46}"/>
                  </a:ext>
                </a:extLst>
              </p:cNvPr>
              <p:cNvSpPr txBox="1">
                <a:spLocks noChangeArrowheads="1"/>
              </p:cNvSpPr>
              <p:nvPr/>
            </p:nvSpPr>
            <p:spPr bwMode="auto">
              <a:xfrm>
                <a:off x="5088" y="264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4542" name="Text Box 106">
                <a:extLst>
                  <a:ext uri="{FF2B5EF4-FFF2-40B4-BE49-F238E27FC236}">
                    <a16:creationId xmlns:a16="http://schemas.microsoft.com/office/drawing/2014/main" id="{080701A7-C801-476A-84CC-70C3F525FB7A}"/>
                  </a:ext>
                </a:extLst>
              </p:cNvPr>
              <p:cNvSpPr txBox="1">
                <a:spLocks noChangeArrowheads="1"/>
              </p:cNvSpPr>
              <p:nvPr/>
            </p:nvSpPr>
            <p:spPr bwMode="auto">
              <a:xfrm>
                <a:off x="5328" y="302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3" name="Text Box 107">
                <a:extLst>
                  <a:ext uri="{FF2B5EF4-FFF2-40B4-BE49-F238E27FC236}">
                    <a16:creationId xmlns:a16="http://schemas.microsoft.com/office/drawing/2014/main" id="{4FC66C3F-23C2-4715-8F8B-34378570C671}"/>
                  </a:ext>
                </a:extLst>
              </p:cNvPr>
              <p:cNvSpPr txBox="1">
                <a:spLocks noChangeArrowheads="1"/>
              </p:cNvSpPr>
              <p:nvPr/>
            </p:nvSpPr>
            <p:spPr bwMode="auto">
              <a:xfrm>
                <a:off x="4992" y="302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4" name="Text Box 108">
                <a:extLst>
                  <a:ext uri="{FF2B5EF4-FFF2-40B4-BE49-F238E27FC236}">
                    <a16:creationId xmlns:a16="http://schemas.microsoft.com/office/drawing/2014/main" id="{B2513B53-7C7E-41FE-A1D3-398BBF820353}"/>
                  </a:ext>
                </a:extLst>
              </p:cNvPr>
              <p:cNvSpPr txBox="1">
                <a:spLocks noChangeArrowheads="1"/>
              </p:cNvSpPr>
              <p:nvPr/>
            </p:nvSpPr>
            <p:spPr bwMode="auto">
              <a:xfrm>
                <a:off x="4656" y="297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4545" name="Text Box 111">
                <a:extLst>
                  <a:ext uri="{FF2B5EF4-FFF2-40B4-BE49-F238E27FC236}">
                    <a16:creationId xmlns:a16="http://schemas.microsoft.com/office/drawing/2014/main" id="{C9AB04CB-C7C0-479F-A076-B52C3B51DEA3}"/>
                  </a:ext>
                </a:extLst>
              </p:cNvPr>
              <p:cNvSpPr txBox="1">
                <a:spLocks noChangeArrowheads="1"/>
              </p:cNvSpPr>
              <p:nvPr/>
            </p:nvSpPr>
            <p:spPr bwMode="auto">
              <a:xfrm>
                <a:off x="4560" y="33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6" name="Text Box 112">
                <a:extLst>
                  <a:ext uri="{FF2B5EF4-FFF2-40B4-BE49-F238E27FC236}">
                    <a16:creationId xmlns:a16="http://schemas.microsoft.com/office/drawing/2014/main" id="{41B5B88F-B421-4741-B2C7-51CC00655B12}"/>
                  </a:ext>
                </a:extLst>
              </p:cNvPr>
              <p:cNvSpPr txBox="1">
                <a:spLocks noChangeArrowheads="1"/>
              </p:cNvSpPr>
              <p:nvPr/>
            </p:nvSpPr>
            <p:spPr bwMode="auto">
              <a:xfrm>
                <a:off x="4272"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7" name="Text Box 113">
                <a:extLst>
                  <a:ext uri="{FF2B5EF4-FFF2-40B4-BE49-F238E27FC236}">
                    <a16:creationId xmlns:a16="http://schemas.microsoft.com/office/drawing/2014/main" id="{6FD036F6-029E-419A-9500-3207CC7603AC}"/>
                  </a:ext>
                </a:extLst>
              </p:cNvPr>
              <p:cNvSpPr txBox="1">
                <a:spLocks noChangeArrowheads="1"/>
              </p:cNvSpPr>
              <p:nvPr/>
            </p:nvSpPr>
            <p:spPr bwMode="auto">
              <a:xfrm>
                <a:off x="3936" y="33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8" name="Text Box 114">
                <a:extLst>
                  <a:ext uri="{FF2B5EF4-FFF2-40B4-BE49-F238E27FC236}">
                    <a16:creationId xmlns:a16="http://schemas.microsoft.com/office/drawing/2014/main" id="{F96A2FD4-FA0E-4D20-A0CA-A360F12B5EB0}"/>
                  </a:ext>
                </a:extLst>
              </p:cNvPr>
              <p:cNvSpPr txBox="1">
                <a:spLocks noChangeArrowheads="1"/>
              </p:cNvSpPr>
              <p:nvPr/>
            </p:nvSpPr>
            <p:spPr bwMode="auto">
              <a:xfrm>
                <a:off x="4176" y="312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49" name="Text Box 115">
                <a:extLst>
                  <a:ext uri="{FF2B5EF4-FFF2-40B4-BE49-F238E27FC236}">
                    <a16:creationId xmlns:a16="http://schemas.microsoft.com/office/drawing/2014/main" id="{5F7A4120-F18B-4CC8-80F4-83F447A560E3}"/>
                  </a:ext>
                </a:extLst>
              </p:cNvPr>
              <p:cNvSpPr txBox="1">
                <a:spLocks noChangeArrowheads="1"/>
              </p:cNvSpPr>
              <p:nvPr/>
            </p:nvSpPr>
            <p:spPr bwMode="auto">
              <a:xfrm>
                <a:off x="4368" y="268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50" name="Text Box 116">
                <a:extLst>
                  <a:ext uri="{FF2B5EF4-FFF2-40B4-BE49-F238E27FC236}">
                    <a16:creationId xmlns:a16="http://schemas.microsoft.com/office/drawing/2014/main" id="{8B7C8DE0-C1E9-480C-B4F2-EA54CEAD12D9}"/>
                  </a:ext>
                </a:extLst>
              </p:cNvPr>
              <p:cNvSpPr txBox="1">
                <a:spLocks noChangeArrowheads="1"/>
              </p:cNvSpPr>
              <p:nvPr/>
            </p:nvSpPr>
            <p:spPr bwMode="auto">
              <a:xfrm>
                <a:off x="4416" y="283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4551" name="Text Box 117">
                <a:extLst>
                  <a:ext uri="{FF2B5EF4-FFF2-40B4-BE49-F238E27FC236}">
                    <a16:creationId xmlns:a16="http://schemas.microsoft.com/office/drawing/2014/main" id="{537370DD-05EB-4577-8D89-1DE20073189D}"/>
                  </a:ext>
                </a:extLst>
              </p:cNvPr>
              <p:cNvSpPr txBox="1">
                <a:spLocks noChangeArrowheads="1"/>
              </p:cNvSpPr>
              <p:nvPr/>
            </p:nvSpPr>
            <p:spPr bwMode="auto">
              <a:xfrm>
                <a:off x="5136" y="278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4552" name="Oval 118">
                <a:extLst>
                  <a:ext uri="{FF2B5EF4-FFF2-40B4-BE49-F238E27FC236}">
                    <a16:creationId xmlns:a16="http://schemas.microsoft.com/office/drawing/2014/main" id="{0D46FFB4-79FB-4016-8E93-91208F939C07}"/>
                  </a:ext>
                </a:extLst>
              </p:cNvPr>
              <p:cNvSpPr>
                <a:spLocks noChangeArrowheads="1"/>
              </p:cNvSpPr>
              <p:nvPr/>
            </p:nvSpPr>
            <p:spPr bwMode="auto">
              <a:xfrm>
                <a:off x="5040"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4553" name="Oval 119">
                <a:extLst>
                  <a:ext uri="{FF2B5EF4-FFF2-40B4-BE49-F238E27FC236}">
                    <a16:creationId xmlns:a16="http://schemas.microsoft.com/office/drawing/2014/main" id="{03C83402-BAA6-435F-8EB3-6F2B2C8BA660}"/>
                  </a:ext>
                </a:extLst>
              </p:cNvPr>
              <p:cNvSpPr>
                <a:spLocks noChangeArrowheads="1"/>
              </p:cNvSpPr>
              <p:nvPr/>
            </p:nvSpPr>
            <p:spPr bwMode="auto">
              <a:xfrm>
                <a:off x="5376"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4554" name="Line 120">
                <a:extLst>
                  <a:ext uri="{FF2B5EF4-FFF2-40B4-BE49-F238E27FC236}">
                    <a16:creationId xmlns:a16="http://schemas.microsoft.com/office/drawing/2014/main" id="{88AADE65-A214-46C7-BC5C-7C2ED0DF01FD}"/>
                  </a:ext>
                </a:extLst>
              </p:cNvPr>
              <p:cNvSpPr>
                <a:spLocks noChangeShapeType="1"/>
              </p:cNvSpPr>
              <p:nvPr/>
            </p:nvSpPr>
            <p:spPr bwMode="auto">
              <a:xfrm flipH="1">
                <a:off x="5184" y="3312"/>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55" name="Line 121">
                <a:extLst>
                  <a:ext uri="{FF2B5EF4-FFF2-40B4-BE49-F238E27FC236}">
                    <a16:creationId xmlns:a16="http://schemas.microsoft.com/office/drawing/2014/main" id="{38C1CEBC-0E02-4E71-9A22-C7D9DF27F394}"/>
                  </a:ext>
                </a:extLst>
              </p:cNvPr>
              <p:cNvSpPr>
                <a:spLocks noChangeShapeType="1"/>
              </p:cNvSpPr>
              <p:nvPr/>
            </p:nvSpPr>
            <p:spPr bwMode="auto">
              <a:xfrm>
                <a:off x="5328" y="3312"/>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56" name="Text Box 122">
                <a:extLst>
                  <a:ext uri="{FF2B5EF4-FFF2-40B4-BE49-F238E27FC236}">
                    <a16:creationId xmlns:a16="http://schemas.microsoft.com/office/drawing/2014/main" id="{7BFF2E10-1AE3-483C-887A-B295DAC9A61C}"/>
                  </a:ext>
                </a:extLst>
              </p:cNvPr>
              <p:cNvSpPr txBox="1">
                <a:spLocks noChangeArrowheads="1"/>
              </p:cNvSpPr>
              <p:nvPr/>
            </p:nvSpPr>
            <p:spPr bwMode="auto">
              <a:xfrm>
                <a:off x="5184"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4557" name="Text Box 123">
                <a:extLst>
                  <a:ext uri="{FF2B5EF4-FFF2-40B4-BE49-F238E27FC236}">
                    <a16:creationId xmlns:a16="http://schemas.microsoft.com/office/drawing/2014/main" id="{0E30DC57-5953-4316-8744-73AF2D7368E3}"/>
                  </a:ext>
                </a:extLst>
              </p:cNvPr>
              <p:cNvSpPr txBox="1">
                <a:spLocks noChangeArrowheads="1"/>
              </p:cNvSpPr>
              <p:nvPr/>
            </p:nvSpPr>
            <p:spPr bwMode="auto">
              <a:xfrm>
                <a:off x="5472" y="326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grpSp>
        <p:sp>
          <p:nvSpPr>
            <p:cNvPr id="64519" name="Text Box 128">
              <a:extLst>
                <a:ext uri="{FF2B5EF4-FFF2-40B4-BE49-F238E27FC236}">
                  <a16:creationId xmlns:a16="http://schemas.microsoft.com/office/drawing/2014/main" id="{3CB27877-43DB-43D8-9F8C-92173FE76650}"/>
                </a:ext>
              </a:extLst>
            </p:cNvPr>
            <p:cNvSpPr txBox="1">
              <a:spLocks noChangeArrowheads="1"/>
            </p:cNvSpPr>
            <p:nvPr/>
          </p:nvSpPr>
          <p:spPr bwMode="auto">
            <a:xfrm>
              <a:off x="3840" y="3792"/>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t>
              </a:r>
              <a:r>
                <a:rPr lang="zh-CN" altLang="en-US" sz="1800" b="1"/>
                <a:t>调整后的二叉排序树</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0">
            <a:extLst>
              <a:ext uri="{FF2B5EF4-FFF2-40B4-BE49-F238E27FC236}">
                <a16:creationId xmlns:a16="http://schemas.microsoft.com/office/drawing/2014/main" id="{D34AACE5-71AB-4E35-8F4D-DF183813E55D}"/>
              </a:ext>
            </a:extLst>
          </p:cNvPr>
          <p:cNvGrpSpPr>
            <a:grpSpLocks/>
          </p:cNvGrpSpPr>
          <p:nvPr/>
        </p:nvGrpSpPr>
        <p:grpSpPr bwMode="auto">
          <a:xfrm>
            <a:off x="2133600" y="1828800"/>
            <a:ext cx="8153400" cy="3048000"/>
            <a:chOff x="384" y="1152"/>
            <a:chExt cx="5136" cy="1920"/>
          </a:xfrm>
        </p:grpSpPr>
        <p:sp>
          <p:nvSpPr>
            <p:cNvPr id="19459" name="Text Box 2">
              <a:extLst>
                <a:ext uri="{FF2B5EF4-FFF2-40B4-BE49-F238E27FC236}">
                  <a16:creationId xmlns:a16="http://schemas.microsoft.com/office/drawing/2014/main" id="{4C5E1621-938B-4184-A117-F3FB61078494}"/>
                </a:ext>
              </a:extLst>
            </p:cNvPr>
            <p:cNvSpPr txBox="1">
              <a:spLocks noChangeArrowheads="1"/>
            </p:cNvSpPr>
            <p:nvPr/>
          </p:nvSpPr>
          <p:spPr bwMode="auto">
            <a:xfrm>
              <a:off x="384" y="2160"/>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查找的基本方法</a:t>
              </a:r>
              <a:r>
                <a:rPr lang="zh-CN" altLang="en-US" sz="2800" b="1"/>
                <a:t>：</a:t>
              </a:r>
            </a:p>
          </p:txBody>
        </p:sp>
        <p:sp>
          <p:nvSpPr>
            <p:cNvPr id="19460" name="AutoShape 3">
              <a:extLst>
                <a:ext uri="{FF2B5EF4-FFF2-40B4-BE49-F238E27FC236}">
                  <a16:creationId xmlns:a16="http://schemas.microsoft.com/office/drawing/2014/main" id="{C5B13A90-B319-4FD9-8CE4-691C0A06C40D}"/>
                </a:ext>
              </a:extLst>
            </p:cNvPr>
            <p:cNvSpPr>
              <a:spLocks/>
            </p:cNvSpPr>
            <p:nvPr/>
          </p:nvSpPr>
          <p:spPr bwMode="auto">
            <a:xfrm>
              <a:off x="1968" y="1680"/>
              <a:ext cx="96" cy="1392"/>
            </a:xfrm>
            <a:prstGeom prst="leftBrace">
              <a:avLst>
                <a:gd name="adj1" fmla="val 12083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461" name="Text Box 4">
              <a:extLst>
                <a:ext uri="{FF2B5EF4-FFF2-40B4-BE49-F238E27FC236}">
                  <a16:creationId xmlns:a16="http://schemas.microsoft.com/office/drawing/2014/main" id="{93833684-EACA-4B71-8564-417960EA7CFC}"/>
                </a:ext>
              </a:extLst>
            </p:cNvPr>
            <p:cNvSpPr txBox="1">
              <a:spLocks noChangeArrowheads="1"/>
            </p:cNvSpPr>
            <p:nvPr/>
          </p:nvSpPr>
          <p:spPr bwMode="auto">
            <a:xfrm>
              <a:off x="2112" y="163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FF0000"/>
                  </a:solidFill>
                </a:rPr>
                <a:t>比较式</a:t>
              </a:r>
              <a:r>
                <a:rPr lang="zh-CN" altLang="en-US" sz="2400" b="1"/>
                <a:t>查找法</a:t>
              </a:r>
            </a:p>
          </p:txBody>
        </p:sp>
        <p:sp>
          <p:nvSpPr>
            <p:cNvPr id="19462" name="Text Box 5">
              <a:extLst>
                <a:ext uri="{FF2B5EF4-FFF2-40B4-BE49-F238E27FC236}">
                  <a16:creationId xmlns:a16="http://schemas.microsoft.com/office/drawing/2014/main" id="{0A060311-A370-43C0-AE69-4FF4A90E81CB}"/>
                </a:ext>
              </a:extLst>
            </p:cNvPr>
            <p:cNvSpPr txBox="1">
              <a:spLocks noChangeArrowheads="1"/>
            </p:cNvSpPr>
            <p:nvPr/>
          </p:nvSpPr>
          <p:spPr bwMode="auto">
            <a:xfrm>
              <a:off x="2064" y="2784"/>
              <a:ext cx="3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FF0000"/>
                  </a:solidFill>
                </a:rPr>
                <a:t>计算式</a:t>
              </a:r>
              <a:r>
                <a:rPr lang="zh-CN" altLang="en-US" sz="2400" b="1"/>
                <a:t>查找法－</a:t>
              </a:r>
              <a:r>
                <a:rPr lang="en-US" altLang="zh-CN" sz="2400" b="1"/>
                <a:t>HASH</a:t>
              </a:r>
              <a:r>
                <a:rPr lang="zh-CN" altLang="en-US" sz="2400" b="1"/>
                <a:t>（哈希）查找法</a:t>
              </a:r>
            </a:p>
          </p:txBody>
        </p:sp>
        <p:sp>
          <p:nvSpPr>
            <p:cNvPr id="19463" name="AutoShape 6">
              <a:extLst>
                <a:ext uri="{FF2B5EF4-FFF2-40B4-BE49-F238E27FC236}">
                  <a16:creationId xmlns:a16="http://schemas.microsoft.com/office/drawing/2014/main" id="{332494A7-2D4E-4407-8522-0149B114A90F}"/>
                </a:ext>
              </a:extLst>
            </p:cNvPr>
            <p:cNvSpPr>
              <a:spLocks/>
            </p:cNvSpPr>
            <p:nvPr/>
          </p:nvSpPr>
          <p:spPr bwMode="auto">
            <a:xfrm>
              <a:off x="3360" y="1200"/>
              <a:ext cx="48" cy="1152"/>
            </a:xfrm>
            <a:prstGeom prst="leftBrace">
              <a:avLst>
                <a:gd name="adj1" fmla="val 200000"/>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464" name="Text Box 7">
              <a:extLst>
                <a:ext uri="{FF2B5EF4-FFF2-40B4-BE49-F238E27FC236}">
                  <a16:creationId xmlns:a16="http://schemas.microsoft.com/office/drawing/2014/main" id="{0402DF17-24AD-475D-A358-222F7AB21333}"/>
                </a:ext>
              </a:extLst>
            </p:cNvPr>
            <p:cNvSpPr txBox="1">
              <a:spLocks noChangeArrowheads="1"/>
            </p:cNvSpPr>
            <p:nvPr/>
          </p:nvSpPr>
          <p:spPr bwMode="auto">
            <a:xfrm>
              <a:off x="3456" y="1152"/>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基于线性表的查找法</a:t>
              </a:r>
            </a:p>
          </p:txBody>
        </p:sp>
        <p:sp>
          <p:nvSpPr>
            <p:cNvPr id="19465" name="Text Box 8">
              <a:extLst>
                <a:ext uri="{FF2B5EF4-FFF2-40B4-BE49-F238E27FC236}">
                  <a16:creationId xmlns:a16="http://schemas.microsoft.com/office/drawing/2014/main" id="{F1661F18-DBED-4AE0-875C-6C4EF28DE919}"/>
                </a:ext>
              </a:extLst>
            </p:cNvPr>
            <p:cNvSpPr txBox="1">
              <a:spLocks noChangeArrowheads="1"/>
            </p:cNvSpPr>
            <p:nvPr/>
          </p:nvSpPr>
          <p:spPr bwMode="auto">
            <a:xfrm>
              <a:off x="3456" y="2016"/>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基于树的查找法</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DA8F4B3C-4C19-418F-88D5-03DEBFD8DFFC}"/>
              </a:ext>
            </a:extLst>
          </p:cNvPr>
          <p:cNvSpPr txBox="1">
            <a:spLocks noChangeArrowheads="1"/>
          </p:cNvSpPr>
          <p:nvPr/>
        </p:nvSpPr>
        <p:spPr bwMode="auto">
          <a:xfrm>
            <a:off x="2209800" y="990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a:t>
            </a:r>
            <a:r>
              <a:rPr lang="zh-CN" altLang="en-US" sz="2800" b="1"/>
              <a:t>在</a:t>
            </a:r>
            <a:r>
              <a:rPr lang="en-US" altLang="zh-CN" sz="2800" b="1"/>
              <a:t>(a)</a:t>
            </a:r>
            <a:r>
              <a:rPr lang="zh-CN" altLang="en-US" sz="2800" b="1"/>
              <a:t>图</a:t>
            </a:r>
            <a:r>
              <a:rPr lang="en-US" altLang="zh-CN" sz="2800" b="1"/>
              <a:t>A</a:t>
            </a:r>
            <a:r>
              <a:rPr lang="zh-CN" altLang="en-US" sz="2800" b="1"/>
              <a:t>的右子树</a:t>
            </a:r>
            <a:r>
              <a:rPr lang="en-US" altLang="zh-CN" sz="2800" b="1"/>
              <a:t>B</a:t>
            </a:r>
            <a:r>
              <a:rPr lang="zh-CN" altLang="en-US" sz="2800" b="1"/>
              <a:t>的左子树上插入</a:t>
            </a:r>
            <a:r>
              <a:rPr lang="en-US" altLang="zh-CN" sz="2800" b="1"/>
              <a:t>55</a:t>
            </a:r>
            <a:r>
              <a:rPr lang="zh-CN" altLang="en-US" sz="2800" b="1"/>
              <a:t>后，导致失衡，如</a:t>
            </a:r>
            <a:r>
              <a:rPr lang="en-US" altLang="zh-CN" sz="2800" b="1"/>
              <a:t>(b)</a:t>
            </a:r>
            <a:r>
              <a:rPr lang="zh-CN" altLang="en-US" sz="2800" b="1"/>
              <a:t>图。为恢复平衡并保证二叉排序树的特性，可首先将</a:t>
            </a:r>
            <a:r>
              <a:rPr lang="en-US" altLang="zh-CN" sz="2800" b="1"/>
              <a:t>B</a:t>
            </a:r>
            <a:r>
              <a:rPr lang="zh-CN" altLang="en-US" sz="2800" b="1"/>
              <a:t>改为</a:t>
            </a:r>
            <a:r>
              <a:rPr lang="en-US" altLang="zh-CN" sz="2800" b="1"/>
              <a:t>C</a:t>
            </a:r>
            <a:r>
              <a:rPr lang="zh-CN" altLang="en-US" sz="2800" b="1"/>
              <a:t>的右子，而</a:t>
            </a:r>
            <a:r>
              <a:rPr lang="en-US" altLang="zh-CN" sz="2800" b="1"/>
              <a:t>C</a:t>
            </a:r>
            <a:r>
              <a:rPr lang="zh-CN" altLang="en-US" sz="2800" b="1"/>
              <a:t>原来的右子改为</a:t>
            </a:r>
            <a:r>
              <a:rPr lang="en-US" altLang="zh-CN" sz="2800" b="1"/>
              <a:t>B</a:t>
            </a:r>
            <a:r>
              <a:rPr lang="zh-CN" altLang="en-US" sz="2800" b="1"/>
              <a:t>的左子；然后将</a:t>
            </a:r>
            <a:r>
              <a:rPr lang="en-US" altLang="zh-CN" sz="2800" b="1"/>
              <a:t>A</a:t>
            </a:r>
            <a:r>
              <a:rPr lang="zh-CN" altLang="en-US" sz="2800" b="1"/>
              <a:t>改为</a:t>
            </a:r>
            <a:r>
              <a:rPr lang="en-US" altLang="zh-CN" sz="2800" b="1"/>
              <a:t>C</a:t>
            </a:r>
            <a:r>
              <a:rPr lang="zh-CN" altLang="en-US" sz="2800" b="1"/>
              <a:t>的左子，</a:t>
            </a:r>
            <a:r>
              <a:rPr lang="en-US" altLang="zh-CN" sz="2800" b="1"/>
              <a:t>C</a:t>
            </a:r>
            <a:r>
              <a:rPr lang="zh-CN" altLang="en-US" sz="2800" b="1"/>
              <a:t>原来的左子改为</a:t>
            </a:r>
            <a:r>
              <a:rPr lang="en-US" altLang="zh-CN" sz="2800" b="1"/>
              <a:t>A</a:t>
            </a:r>
            <a:r>
              <a:rPr lang="zh-CN" altLang="en-US" sz="2800" b="1"/>
              <a:t>的右子，即对</a:t>
            </a:r>
            <a:r>
              <a:rPr lang="en-US" altLang="zh-CN" sz="2800" b="1"/>
              <a:t>B</a:t>
            </a:r>
            <a:r>
              <a:rPr lang="zh-CN" altLang="en-US" sz="2800" b="1"/>
              <a:t>做了一次顺时针旋转，对</a:t>
            </a:r>
            <a:r>
              <a:rPr lang="en-US" altLang="zh-CN" sz="2800" b="1"/>
              <a:t>A</a:t>
            </a:r>
            <a:r>
              <a:rPr lang="zh-CN" altLang="en-US" sz="2800" b="1"/>
              <a:t>做一次逆时针旋转。</a:t>
            </a:r>
          </a:p>
        </p:txBody>
      </p:sp>
      <p:grpSp>
        <p:nvGrpSpPr>
          <p:cNvPr id="65539" name="Group 221">
            <a:extLst>
              <a:ext uri="{FF2B5EF4-FFF2-40B4-BE49-F238E27FC236}">
                <a16:creationId xmlns:a16="http://schemas.microsoft.com/office/drawing/2014/main" id="{B9C58135-FFC3-4D4E-9117-59715B4EA595}"/>
              </a:ext>
            </a:extLst>
          </p:cNvPr>
          <p:cNvGrpSpPr>
            <a:grpSpLocks/>
          </p:cNvGrpSpPr>
          <p:nvPr/>
        </p:nvGrpSpPr>
        <p:grpSpPr bwMode="auto">
          <a:xfrm>
            <a:off x="2057400" y="3733800"/>
            <a:ext cx="2819400" cy="2586038"/>
            <a:chOff x="336" y="2352"/>
            <a:chExt cx="1776" cy="1629"/>
          </a:xfrm>
        </p:grpSpPr>
        <p:sp>
          <p:nvSpPr>
            <p:cNvPr id="65665" name="Text Box 41">
              <a:extLst>
                <a:ext uri="{FF2B5EF4-FFF2-40B4-BE49-F238E27FC236}">
                  <a16:creationId xmlns:a16="http://schemas.microsoft.com/office/drawing/2014/main" id="{E771893B-BE5A-4975-9FB1-8C5DF1666776}"/>
                </a:ext>
              </a:extLst>
            </p:cNvPr>
            <p:cNvSpPr txBox="1">
              <a:spLocks noChangeArrowheads="1"/>
            </p:cNvSpPr>
            <p:nvPr/>
          </p:nvSpPr>
          <p:spPr bwMode="auto">
            <a:xfrm>
              <a:off x="381" y="3750"/>
              <a:ext cx="16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a:t>
              </a:r>
              <a:r>
                <a:rPr lang="zh-CN" altLang="en-US" sz="1800" b="1"/>
                <a:t>一棵平衡二叉排序树</a:t>
              </a:r>
            </a:p>
          </p:txBody>
        </p:sp>
        <p:sp>
          <p:nvSpPr>
            <p:cNvPr id="65666" name="Text Box 90">
              <a:extLst>
                <a:ext uri="{FF2B5EF4-FFF2-40B4-BE49-F238E27FC236}">
                  <a16:creationId xmlns:a16="http://schemas.microsoft.com/office/drawing/2014/main" id="{1CDE2A25-3826-47D1-93FC-4C806F6F77BC}"/>
                </a:ext>
              </a:extLst>
            </p:cNvPr>
            <p:cNvSpPr txBox="1">
              <a:spLocks noChangeArrowheads="1"/>
            </p:cNvSpPr>
            <p:nvPr/>
          </p:nvSpPr>
          <p:spPr bwMode="auto">
            <a:xfrm>
              <a:off x="1109" y="2352"/>
              <a:ext cx="2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667" name="Oval 91">
              <a:extLst>
                <a:ext uri="{FF2B5EF4-FFF2-40B4-BE49-F238E27FC236}">
                  <a16:creationId xmlns:a16="http://schemas.microsoft.com/office/drawing/2014/main" id="{7E7DF07B-C516-4137-9E9A-10ABB9AB6C3C}"/>
                </a:ext>
              </a:extLst>
            </p:cNvPr>
            <p:cNvSpPr>
              <a:spLocks noChangeArrowheads="1"/>
            </p:cNvSpPr>
            <p:nvPr/>
          </p:nvSpPr>
          <p:spPr bwMode="auto">
            <a:xfrm>
              <a:off x="927" y="2487"/>
              <a:ext cx="182" cy="181"/>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5668" name="Line 92">
              <a:extLst>
                <a:ext uri="{FF2B5EF4-FFF2-40B4-BE49-F238E27FC236}">
                  <a16:creationId xmlns:a16="http://schemas.microsoft.com/office/drawing/2014/main" id="{648995F6-916C-4ADC-B906-31484767D4BD}"/>
                </a:ext>
              </a:extLst>
            </p:cNvPr>
            <p:cNvSpPr>
              <a:spLocks noChangeShapeType="1"/>
            </p:cNvSpPr>
            <p:nvPr/>
          </p:nvSpPr>
          <p:spPr bwMode="auto">
            <a:xfrm flipH="1">
              <a:off x="700" y="2623"/>
              <a:ext cx="227" cy="2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69" name="Line 93">
              <a:extLst>
                <a:ext uri="{FF2B5EF4-FFF2-40B4-BE49-F238E27FC236}">
                  <a16:creationId xmlns:a16="http://schemas.microsoft.com/office/drawing/2014/main" id="{057A1E66-D90A-4C60-AC78-A307F46CDF2B}"/>
                </a:ext>
              </a:extLst>
            </p:cNvPr>
            <p:cNvSpPr>
              <a:spLocks noChangeShapeType="1"/>
            </p:cNvSpPr>
            <p:nvPr/>
          </p:nvSpPr>
          <p:spPr bwMode="auto">
            <a:xfrm>
              <a:off x="1109" y="2623"/>
              <a:ext cx="273" cy="2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70" name="Text Box 94">
              <a:extLst>
                <a:ext uri="{FF2B5EF4-FFF2-40B4-BE49-F238E27FC236}">
                  <a16:creationId xmlns:a16="http://schemas.microsoft.com/office/drawing/2014/main" id="{79DBE318-310F-4A37-A137-6D672309A07E}"/>
                </a:ext>
              </a:extLst>
            </p:cNvPr>
            <p:cNvSpPr txBox="1">
              <a:spLocks noChangeArrowheads="1"/>
            </p:cNvSpPr>
            <p:nvPr/>
          </p:nvSpPr>
          <p:spPr bwMode="auto">
            <a:xfrm>
              <a:off x="1109" y="2487"/>
              <a:ext cx="1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5671" name="Text Box 95">
              <a:extLst>
                <a:ext uri="{FF2B5EF4-FFF2-40B4-BE49-F238E27FC236}">
                  <a16:creationId xmlns:a16="http://schemas.microsoft.com/office/drawing/2014/main" id="{021ED0BB-2A79-4E75-84FC-C7519800DB8E}"/>
                </a:ext>
              </a:extLst>
            </p:cNvPr>
            <p:cNvSpPr txBox="1">
              <a:spLocks noChangeArrowheads="1"/>
            </p:cNvSpPr>
            <p:nvPr/>
          </p:nvSpPr>
          <p:spPr bwMode="auto">
            <a:xfrm>
              <a:off x="1473" y="2713"/>
              <a:ext cx="1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72" name="Oval 96">
              <a:extLst>
                <a:ext uri="{FF2B5EF4-FFF2-40B4-BE49-F238E27FC236}">
                  <a16:creationId xmlns:a16="http://schemas.microsoft.com/office/drawing/2014/main" id="{FEB167BB-07A7-4D6E-BC35-087E7EB5F534}"/>
                </a:ext>
              </a:extLst>
            </p:cNvPr>
            <p:cNvSpPr>
              <a:spLocks noChangeArrowheads="1"/>
            </p:cNvSpPr>
            <p:nvPr/>
          </p:nvSpPr>
          <p:spPr bwMode="auto">
            <a:xfrm>
              <a:off x="882" y="3389"/>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5673" name="Oval 97">
              <a:extLst>
                <a:ext uri="{FF2B5EF4-FFF2-40B4-BE49-F238E27FC236}">
                  <a16:creationId xmlns:a16="http://schemas.microsoft.com/office/drawing/2014/main" id="{9D074B24-9E74-4BA8-BAC5-2838FA6A1A3E}"/>
                </a:ext>
              </a:extLst>
            </p:cNvPr>
            <p:cNvSpPr>
              <a:spLocks noChangeArrowheads="1"/>
            </p:cNvSpPr>
            <p:nvPr/>
          </p:nvSpPr>
          <p:spPr bwMode="auto">
            <a:xfrm>
              <a:off x="1336" y="2848"/>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5674" name="Oval 98">
              <a:extLst>
                <a:ext uri="{FF2B5EF4-FFF2-40B4-BE49-F238E27FC236}">
                  <a16:creationId xmlns:a16="http://schemas.microsoft.com/office/drawing/2014/main" id="{6AB4FD81-1051-4FCA-959A-3558D2429A55}"/>
                </a:ext>
              </a:extLst>
            </p:cNvPr>
            <p:cNvSpPr>
              <a:spLocks noChangeArrowheads="1"/>
            </p:cNvSpPr>
            <p:nvPr/>
          </p:nvSpPr>
          <p:spPr bwMode="auto">
            <a:xfrm>
              <a:off x="1064" y="3118"/>
              <a:ext cx="181" cy="181"/>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5675" name="Oval 99">
              <a:extLst>
                <a:ext uri="{FF2B5EF4-FFF2-40B4-BE49-F238E27FC236}">
                  <a16:creationId xmlns:a16="http://schemas.microsoft.com/office/drawing/2014/main" id="{8371AAF7-7F37-4E0B-A349-5D72F70DB909}"/>
                </a:ext>
              </a:extLst>
            </p:cNvPr>
            <p:cNvSpPr>
              <a:spLocks noChangeArrowheads="1"/>
            </p:cNvSpPr>
            <p:nvPr/>
          </p:nvSpPr>
          <p:spPr bwMode="auto">
            <a:xfrm>
              <a:off x="1245" y="3389"/>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5676" name="Oval 100">
              <a:extLst>
                <a:ext uri="{FF2B5EF4-FFF2-40B4-BE49-F238E27FC236}">
                  <a16:creationId xmlns:a16="http://schemas.microsoft.com/office/drawing/2014/main" id="{49F298BA-A8C8-46E8-AFF0-2D92468381BF}"/>
                </a:ext>
              </a:extLst>
            </p:cNvPr>
            <p:cNvSpPr>
              <a:spLocks noChangeArrowheads="1"/>
            </p:cNvSpPr>
            <p:nvPr/>
          </p:nvSpPr>
          <p:spPr bwMode="auto">
            <a:xfrm>
              <a:off x="1609" y="3118"/>
              <a:ext cx="182" cy="181"/>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5677" name="Oval 101">
              <a:extLst>
                <a:ext uri="{FF2B5EF4-FFF2-40B4-BE49-F238E27FC236}">
                  <a16:creationId xmlns:a16="http://schemas.microsoft.com/office/drawing/2014/main" id="{DFCDA91A-1B08-450B-853A-7FD4BB849649}"/>
                </a:ext>
              </a:extLst>
            </p:cNvPr>
            <p:cNvSpPr>
              <a:spLocks noChangeArrowheads="1"/>
            </p:cNvSpPr>
            <p:nvPr/>
          </p:nvSpPr>
          <p:spPr bwMode="auto">
            <a:xfrm>
              <a:off x="1473" y="3389"/>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5678" name="Oval 102">
              <a:extLst>
                <a:ext uri="{FF2B5EF4-FFF2-40B4-BE49-F238E27FC236}">
                  <a16:creationId xmlns:a16="http://schemas.microsoft.com/office/drawing/2014/main" id="{704D168C-EE15-4108-AC3B-4CE0983651E7}"/>
                </a:ext>
              </a:extLst>
            </p:cNvPr>
            <p:cNvSpPr>
              <a:spLocks noChangeArrowheads="1"/>
            </p:cNvSpPr>
            <p:nvPr/>
          </p:nvSpPr>
          <p:spPr bwMode="auto">
            <a:xfrm>
              <a:off x="1791" y="3389"/>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5679" name="Line 103">
              <a:extLst>
                <a:ext uri="{FF2B5EF4-FFF2-40B4-BE49-F238E27FC236}">
                  <a16:creationId xmlns:a16="http://schemas.microsoft.com/office/drawing/2014/main" id="{B1B9B6D9-034B-4CB5-87A6-9DBD725E5E3F}"/>
                </a:ext>
              </a:extLst>
            </p:cNvPr>
            <p:cNvSpPr>
              <a:spLocks noChangeShapeType="1"/>
            </p:cNvSpPr>
            <p:nvPr/>
          </p:nvSpPr>
          <p:spPr bwMode="auto">
            <a:xfrm flipH="1">
              <a:off x="1245" y="3028"/>
              <a:ext cx="137"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0" name="Line 104">
              <a:extLst>
                <a:ext uri="{FF2B5EF4-FFF2-40B4-BE49-F238E27FC236}">
                  <a16:creationId xmlns:a16="http://schemas.microsoft.com/office/drawing/2014/main" id="{1959E166-B16B-466B-8F1A-FC93073ABC52}"/>
                </a:ext>
              </a:extLst>
            </p:cNvPr>
            <p:cNvSpPr>
              <a:spLocks noChangeShapeType="1"/>
            </p:cNvSpPr>
            <p:nvPr/>
          </p:nvSpPr>
          <p:spPr bwMode="auto">
            <a:xfrm flipH="1">
              <a:off x="1018" y="3299"/>
              <a:ext cx="91"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1" name="Line 105">
              <a:extLst>
                <a:ext uri="{FF2B5EF4-FFF2-40B4-BE49-F238E27FC236}">
                  <a16:creationId xmlns:a16="http://schemas.microsoft.com/office/drawing/2014/main" id="{E58453A8-B317-4619-B78D-2A5C08209461}"/>
                </a:ext>
              </a:extLst>
            </p:cNvPr>
            <p:cNvSpPr>
              <a:spLocks noChangeShapeType="1"/>
            </p:cNvSpPr>
            <p:nvPr/>
          </p:nvSpPr>
          <p:spPr bwMode="auto">
            <a:xfrm>
              <a:off x="1200" y="3299"/>
              <a:ext cx="91"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2" name="Line 106">
              <a:extLst>
                <a:ext uri="{FF2B5EF4-FFF2-40B4-BE49-F238E27FC236}">
                  <a16:creationId xmlns:a16="http://schemas.microsoft.com/office/drawing/2014/main" id="{557C379E-C567-468B-96CE-5EB55297EEAB}"/>
                </a:ext>
              </a:extLst>
            </p:cNvPr>
            <p:cNvSpPr>
              <a:spLocks noChangeShapeType="1"/>
            </p:cNvSpPr>
            <p:nvPr/>
          </p:nvSpPr>
          <p:spPr bwMode="auto">
            <a:xfrm>
              <a:off x="1473" y="3028"/>
              <a:ext cx="136"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3" name="Line 107">
              <a:extLst>
                <a:ext uri="{FF2B5EF4-FFF2-40B4-BE49-F238E27FC236}">
                  <a16:creationId xmlns:a16="http://schemas.microsoft.com/office/drawing/2014/main" id="{75A69C6F-4086-4DEA-992A-70C8366CBF10}"/>
                </a:ext>
              </a:extLst>
            </p:cNvPr>
            <p:cNvSpPr>
              <a:spLocks noChangeShapeType="1"/>
            </p:cNvSpPr>
            <p:nvPr/>
          </p:nvSpPr>
          <p:spPr bwMode="auto">
            <a:xfrm flipH="1">
              <a:off x="1609" y="3299"/>
              <a:ext cx="91"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4" name="Line 108">
              <a:extLst>
                <a:ext uri="{FF2B5EF4-FFF2-40B4-BE49-F238E27FC236}">
                  <a16:creationId xmlns:a16="http://schemas.microsoft.com/office/drawing/2014/main" id="{4EE4453C-10A4-47AD-AF8F-38556AFD1CB4}"/>
                </a:ext>
              </a:extLst>
            </p:cNvPr>
            <p:cNvSpPr>
              <a:spLocks noChangeShapeType="1"/>
            </p:cNvSpPr>
            <p:nvPr/>
          </p:nvSpPr>
          <p:spPr bwMode="auto">
            <a:xfrm>
              <a:off x="1746" y="3299"/>
              <a:ext cx="91"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85" name="Text Box 109">
              <a:extLst>
                <a:ext uri="{FF2B5EF4-FFF2-40B4-BE49-F238E27FC236}">
                  <a16:creationId xmlns:a16="http://schemas.microsoft.com/office/drawing/2014/main" id="{A845E6F3-D3F9-4A3C-A6DE-34F51C8C0DC4}"/>
                </a:ext>
              </a:extLst>
            </p:cNvPr>
            <p:cNvSpPr txBox="1">
              <a:spLocks noChangeArrowheads="1"/>
            </p:cNvSpPr>
            <p:nvPr/>
          </p:nvSpPr>
          <p:spPr bwMode="auto">
            <a:xfrm>
              <a:off x="1746" y="2983"/>
              <a:ext cx="1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86" name="Text Box 110">
              <a:extLst>
                <a:ext uri="{FF2B5EF4-FFF2-40B4-BE49-F238E27FC236}">
                  <a16:creationId xmlns:a16="http://schemas.microsoft.com/office/drawing/2014/main" id="{140A41D3-10AB-4CB5-8F96-F338917B4B5B}"/>
                </a:ext>
              </a:extLst>
            </p:cNvPr>
            <p:cNvSpPr txBox="1">
              <a:spLocks noChangeArrowheads="1"/>
            </p:cNvSpPr>
            <p:nvPr/>
          </p:nvSpPr>
          <p:spPr bwMode="auto">
            <a:xfrm>
              <a:off x="1109" y="2983"/>
              <a:ext cx="1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5687" name="Text Box 111">
              <a:extLst>
                <a:ext uri="{FF2B5EF4-FFF2-40B4-BE49-F238E27FC236}">
                  <a16:creationId xmlns:a16="http://schemas.microsoft.com/office/drawing/2014/main" id="{E22525E3-EE42-4208-8EE1-2A54F6EBD658}"/>
                </a:ext>
              </a:extLst>
            </p:cNvPr>
            <p:cNvSpPr txBox="1">
              <a:spLocks noChangeArrowheads="1"/>
            </p:cNvSpPr>
            <p:nvPr/>
          </p:nvSpPr>
          <p:spPr bwMode="auto">
            <a:xfrm>
              <a:off x="1928" y="3344"/>
              <a:ext cx="1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88" name="Text Box 112">
              <a:extLst>
                <a:ext uri="{FF2B5EF4-FFF2-40B4-BE49-F238E27FC236}">
                  <a16:creationId xmlns:a16="http://schemas.microsoft.com/office/drawing/2014/main" id="{076E4A62-59DD-49BF-B599-38F2628AFF0C}"/>
                </a:ext>
              </a:extLst>
            </p:cNvPr>
            <p:cNvSpPr txBox="1">
              <a:spLocks noChangeArrowheads="1"/>
            </p:cNvSpPr>
            <p:nvPr/>
          </p:nvSpPr>
          <p:spPr bwMode="auto">
            <a:xfrm>
              <a:off x="1609" y="3344"/>
              <a:ext cx="1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89" name="Text Box 113">
              <a:extLst>
                <a:ext uri="{FF2B5EF4-FFF2-40B4-BE49-F238E27FC236}">
                  <a16:creationId xmlns:a16="http://schemas.microsoft.com/office/drawing/2014/main" id="{2C448FC9-DA69-43B4-9661-2601DD9CE7DD}"/>
                </a:ext>
              </a:extLst>
            </p:cNvPr>
            <p:cNvSpPr txBox="1">
              <a:spLocks noChangeArrowheads="1"/>
            </p:cNvSpPr>
            <p:nvPr/>
          </p:nvSpPr>
          <p:spPr bwMode="auto">
            <a:xfrm>
              <a:off x="1336" y="3299"/>
              <a:ext cx="1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90" name="Text Box 114">
              <a:extLst>
                <a:ext uri="{FF2B5EF4-FFF2-40B4-BE49-F238E27FC236}">
                  <a16:creationId xmlns:a16="http://schemas.microsoft.com/office/drawing/2014/main" id="{93A43032-2017-4591-A321-12531A5B2720}"/>
                </a:ext>
              </a:extLst>
            </p:cNvPr>
            <p:cNvSpPr txBox="1">
              <a:spLocks noChangeArrowheads="1"/>
            </p:cNvSpPr>
            <p:nvPr/>
          </p:nvSpPr>
          <p:spPr bwMode="auto">
            <a:xfrm>
              <a:off x="1018" y="3344"/>
              <a:ext cx="1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91" name="Text Box 115">
              <a:extLst>
                <a:ext uri="{FF2B5EF4-FFF2-40B4-BE49-F238E27FC236}">
                  <a16:creationId xmlns:a16="http://schemas.microsoft.com/office/drawing/2014/main" id="{67BF43CD-9683-4770-891C-A473C75C8530}"/>
                </a:ext>
              </a:extLst>
            </p:cNvPr>
            <p:cNvSpPr txBox="1">
              <a:spLocks noChangeArrowheads="1"/>
            </p:cNvSpPr>
            <p:nvPr/>
          </p:nvSpPr>
          <p:spPr bwMode="auto">
            <a:xfrm>
              <a:off x="1245" y="3118"/>
              <a:ext cx="1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92" name="Text Box 116">
              <a:extLst>
                <a:ext uri="{FF2B5EF4-FFF2-40B4-BE49-F238E27FC236}">
                  <a16:creationId xmlns:a16="http://schemas.microsoft.com/office/drawing/2014/main" id="{8B9D103F-FDB2-4F48-B4FB-DF1127AC5E80}"/>
                </a:ext>
              </a:extLst>
            </p:cNvPr>
            <p:cNvSpPr txBox="1">
              <a:spLocks noChangeArrowheads="1"/>
            </p:cNvSpPr>
            <p:nvPr/>
          </p:nvSpPr>
          <p:spPr bwMode="auto">
            <a:xfrm>
              <a:off x="1473" y="2848"/>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5693" name="Oval 117">
              <a:extLst>
                <a:ext uri="{FF2B5EF4-FFF2-40B4-BE49-F238E27FC236}">
                  <a16:creationId xmlns:a16="http://schemas.microsoft.com/office/drawing/2014/main" id="{81772269-5F08-4E30-ADE4-693041CB7BE0}"/>
                </a:ext>
              </a:extLst>
            </p:cNvPr>
            <p:cNvSpPr>
              <a:spLocks noChangeArrowheads="1"/>
            </p:cNvSpPr>
            <p:nvPr/>
          </p:nvSpPr>
          <p:spPr bwMode="auto">
            <a:xfrm>
              <a:off x="518" y="2803"/>
              <a:ext cx="182" cy="1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5694" name="Oval 118">
              <a:extLst>
                <a:ext uri="{FF2B5EF4-FFF2-40B4-BE49-F238E27FC236}">
                  <a16:creationId xmlns:a16="http://schemas.microsoft.com/office/drawing/2014/main" id="{B2E2BAD3-D47B-46BB-8CDA-2BE88627131F}"/>
                </a:ext>
              </a:extLst>
            </p:cNvPr>
            <p:cNvSpPr>
              <a:spLocks noChangeArrowheads="1"/>
            </p:cNvSpPr>
            <p:nvPr/>
          </p:nvSpPr>
          <p:spPr bwMode="auto">
            <a:xfrm>
              <a:off x="336" y="3118"/>
              <a:ext cx="182" cy="181"/>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5695" name="Oval 119">
              <a:extLst>
                <a:ext uri="{FF2B5EF4-FFF2-40B4-BE49-F238E27FC236}">
                  <a16:creationId xmlns:a16="http://schemas.microsoft.com/office/drawing/2014/main" id="{F8C5C8D7-A809-4DDE-B360-84CE7444DC86}"/>
                </a:ext>
              </a:extLst>
            </p:cNvPr>
            <p:cNvSpPr>
              <a:spLocks noChangeArrowheads="1"/>
            </p:cNvSpPr>
            <p:nvPr/>
          </p:nvSpPr>
          <p:spPr bwMode="auto">
            <a:xfrm>
              <a:off x="654" y="3118"/>
              <a:ext cx="182" cy="181"/>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5696" name="Line 120">
              <a:extLst>
                <a:ext uri="{FF2B5EF4-FFF2-40B4-BE49-F238E27FC236}">
                  <a16:creationId xmlns:a16="http://schemas.microsoft.com/office/drawing/2014/main" id="{6258A2A6-366A-4820-9F80-A1EA4CAFD4D3}"/>
                </a:ext>
              </a:extLst>
            </p:cNvPr>
            <p:cNvSpPr>
              <a:spLocks noChangeShapeType="1"/>
            </p:cNvSpPr>
            <p:nvPr/>
          </p:nvSpPr>
          <p:spPr bwMode="auto">
            <a:xfrm flipH="1">
              <a:off x="472" y="2983"/>
              <a:ext cx="91" cy="1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97" name="Line 121">
              <a:extLst>
                <a:ext uri="{FF2B5EF4-FFF2-40B4-BE49-F238E27FC236}">
                  <a16:creationId xmlns:a16="http://schemas.microsoft.com/office/drawing/2014/main" id="{DFE48CAC-FF1B-41E2-A05A-43A240D536C4}"/>
                </a:ext>
              </a:extLst>
            </p:cNvPr>
            <p:cNvSpPr>
              <a:spLocks noChangeShapeType="1"/>
            </p:cNvSpPr>
            <p:nvPr/>
          </p:nvSpPr>
          <p:spPr bwMode="auto">
            <a:xfrm>
              <a:off x="654" y="2983"/>
              <a:ext cx="46" cy="1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98" name="Text Box 122">
              <a:extLst>
                <a:ext uri="{FF2B5EF4-FFF2-40B4-BE49-F238E27FC236}">
                  <a16:creationId xmlns:a16="http://schemas.microsoft.com/office/drawing/2014/main" id="{923C2507-F502-4E22-8B18-6EA767011206}"/>
                </a:ext>
              </a:extLst>
            </p:cNvPr>
            <p:cNvSpPr txBox="1">
              <a:spLocks noChangeArrowheads="1"/>
            </p:cNvSpPr>
            <p:nvPr/>
          </p:nvSpPr>
          <p:spPr bwMode="auto">
            <a:xfrm>
              <a:off x="791" y="3028"/>
              <a:ext cx="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99" name="Text Box 123">
              <a:extLst>
                <a:ext uri="{FF2B5EF4-FFF2-40B4-BE49-F238E27FC236}">
                  <a16:creationId xmlns:a16="http://schemas.microsoft.com/office/drawing/2014/main" id="{5C04DA5C-849F-4B89-B872-F83695B754A3}"/>
                </a:ext>
              </a:extLst>
            </p:cNvPr>
            <p:cNvSpPr txBox="1">
              <a:spLocks noChangeArrowheads="1"/>
            </p:cNvSpPr>
            <p:nvPr/>
          </p:nvSpPr>
          <p:spPr bwMode="auto">
            <a:xfrm>
              <a:off x="472" y="3028"/>
              <a:ext cx="1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700" name="Text Box 126">
              <a:extLst>
                <a:ext uri="{FF2B5EF4-FFF2-40B4-BE49-F238E27FC236}">
                  <a16:creationId xmlns:a16="http://schemas.microsoft.com/office/drawing/2014/main" id="{32B95010-E2C3-4865-968C-B25A2839D732}"/>
                </a:ext>
              </a:extLst>
            </p:cNvPr>
            <p:cNvSpPr txBox="1">
              <a:spLocks noChangeArrowheads="1"/>
            </p:cNvSpPr>
            <p:nvPr/>
          </p:nvSpPr>
          <p:spPr bwMode="auto">
            <a:xfrm>
              <a:off x="609" y="2668"/>
              <a:ext cx="1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grpSp>
      <p:sp>
        <p:nvSpPr>
          <p:cNvPr id="65540" name="Text Box 153">
            <a:extLst>
              <a:ext uri="{FF2B5EF4-FFF2-40B4-BE49-F238E27FC236}">
                <a16:creationId xmlns:a16="http://schemas.microsoft.com/office/drawing/2014/main" id="{3AF52452-7E33-48CD-A1EC-B3C220612AB6}"/>
              </a:ext>
            </a:extLst>
          </p:cNvPr>
          <p:cNvSpPr txBox="1">
            <a:spLocks noChangeArrowheads="1"/>
          </p:cNvSpPr>
          <p:nvPr/>
        </p:nvSpPr>
        <p:spPr bwMode="auto">
          <a:xfrm>
            <a:off x="10439400" y="52578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grpSp>
        <p:nvGrpSpPr>
          <p:cNvPr id="65541" name="Group 222">
            <a:extLst>
              <a:ext uri="{FF2B5EF4-FFF2-40B4-BE49-F238E27FC236}">
                <a16:creationId xmlns:a16="http://schemas.microsoft.com/office/drawing/2014/main" id="{E746C619-9DAD-434A-B0FC-D011A27C2519}"/>
              </a:ext>
            </a:extLst>
          </p:cNvPr>
          <p:cNvGrpSpPr>
            <a:grpSpLocks/>
          </p:cNvGrpSpPr>
          <p:nvPr/>
        </p:nvGrpSpPr>
        <p:grpSpPr bwMode="auto">
          <a:xfrm>
            <a:off x="4800600" y="3352801"/>
            <a:ext cx="2819400" cy="2957513"/>
            <a:chOff x="2064" y="2112"/>
            <a:chExt cx="1776" cy="1863"/>
          </a:xfrm>
        </p:grpSpPr>
        <p:sp>
          <p:nvSpPr>
            <p:cNvPr id="65596" name="Text Box 76">
              <a:extLst>
                <a:ext uri="{FF2B5EF4-FFF2-40B4-BE49-F238E27FC236}">
                  <a16:creationId xmlns:a16="http://schemas.microsoft.com/office/drawing/2014/main" id="{FDF0DF06-4386-4FFC-8133-B623EB020C20}"/>
                </a:ext>
              </a:extLst>
            </p:cNvPr>
            <p:cNvSpPr txBox="1">
              <a:spLocks noChangeArrowheads="1"/>
            </p:cNvSpPr>
            <p:nvPr/>
          </p:nvSpPr>
          <p:spPr bwMode="auto">
            <a:xfrm>
              <a:off x="3696" y="3120"/>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grpSp>
          <p:nvGrpSpPr>
            <p:cNvPr id="65597" name="Group 218">
              <a:extLst>
                <a:ext uri="{FF2B5EF4-FFF2-40B4-BE49-F238E27FC236}">
                  <a16:creationId xmlns:a16="http://schemas.microsoft.com/office/drawing/2014/main" id="{5340D4EE-40F9-474F-A5EE-E6ADEE2CD7DD}"/>
                </a:ext>
              </a:extLst>
            </p:cNvPr>
            <p:cNvGrpSpPr>
              <a:grpSpLocks/>
            </p:cNvGrpSpPr>
            <p:nvPr/>
          </p:nvGrpSpPr>
          <p:grpSpPr bwMode="auto">
            <a:xfrm>
              <a:off x="2064" y="2112"/>
              <a:ext cx="1683" cy="1536"/>
              <a:chOff x="2112" y="2160"/>
              <a:chExt cx="1683" cy="1536"/>
            </a:xfrm>
          </p:grpSpPr>
          <p:sp>
            <p:nvSpPr>
              <p:cNvPr id="65599" name="Text Box 5">
                <a:extLst>
                  <a:ext uri="{FF2B5EF4-FFF2-40B4-BE49-F238E27FC236}">
                    <a16:creationId xmlns:a16="http://schemas.microsoft.com/office/drawing/2014/main" id="{CE14340B-AE4D-4D00-9813-8B19F4FC8576}"/>
                  </a:ext>
                </a:extLst>
              </p:cNvPr>
              <p:cNvSpPr txBox="1">
                <a:spLocks noChangeArrowheads="1"/>
              </p:cNvSpPr>
              <p:nvPr/>
            </p:nvSpPr>
            <p:spPr bwMode="auto">
              <a:xfrm>
                <a:off x="2907" y="2160"/>
                <a:ext cx="2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-2</a:t>
                </a:r>
              </a:p>
            </p:txBody>
          </p:sp>
          <p:sp>
            <p:nvSpPr>
              <p:cNvPr id="65600" name="Oval 7">
                <a:extLst>
                  <a:ext uri="{FF2B5EF4-FFF2-40B4-BE49-F238E27FC236}">
                    <a16:creationId xmlns:a16="http://schemas.microsoft.com/office/drawing/2014/main" id="{45F8D720-3187-4725-B955-D28CBBC3B952}"/>
                  </a:ext>
                </a:extLst>
              </p:cNvPr>
              <p:cNvSpPr>
                <a:spLocks noChangeArrowheads="1"/>
              </p:cNvSpPr>
              <p:nvPr/>
            </p:nvSpPr>
            <p:spPr bwMode="auto">
              <a:xfrm>
                <a:off x="2720" y="2300"/>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5601" name="Line 18">
                <a:extLst>
                  <a:ext uri="{FF2B5EF4-FFF2-40B4-BE49-F238E27FC236}">
                    <a16:creationId xmlns:a16="http://schemas.microsoft.com/office/drawing/2014/main" id="{538E0F37-BCF5-4951-831C-27E823CFD72B}"/>
                  </a:ext>
                </a:extLst>
              </p:cNvPr>
              <p:cNvSpPr>
                <a:spLocks noChangeShapeType="1"/>
              </p:cNvSpPr>
              <p:nvPr/>
            </p:nvSpPr>
            <p:spPr bwMode="auto">
              <a:xfrm flipH="1">
                <a:off x="2486" y="2439"/>
                <a:ext cx="234" cy="23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2" name="Line 25">
                <a:extLst>
                  <a:ext uri="{FF2B5EF4-FFF2-40B4-BE49-F238E27FC236}">
                    <a16:creationId xmlns:a16="http://schemas.microsoft.com/office/drawing/2014/main" id="{690E6DCA-5BE6-42D3-BF8A-C4406B567DFD}"/>
                  </a:ext>
                </a:extLst>
              </p:cNvPr>
              <p:cNvSpPr>
                <a:spLocks noChangeShapeType="1"/>
              </p:cNvSpPr>
              <p:nvPr/>
            </p:nvSpPr>
            <p:spPr bwMode="auto">
              <a:xfrm>
                <a:off x="2907" y="2439"/>
                <a:ext cx="280" cy="23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3" name="Text Box 28">
                <a:extLst>
                  <a:ext uri="{FF2B5EF4-FFF2-40B4-BE49-F238E27FC236}">
                    <a16:creationId xmlns:a16="http://schemas.microsoft.com/office/drawing/2014/main" id="{F2BB97E2-E97E-4156-99C6-6AEB94496CC5}"/>
                  </a:ext>
                </a:extLst>
              </p:cNvPr>
              <p:cNvSpPr txBox="1">
                <a:spLocks noChangeArrowheads="1"/>
              </p:cNvSpPr>
              <p:nvPr/>
            </p:nvSpPr>
            <p:spPr bwMode="auto">
              <a:xfrm>
                <a:off x="2907" y="230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5604" name="Text Box 39">
                <a:extLst>
                  <a:ext uri="{FF2B5EF4-FFF2-40B4-BE49-F238E27FC236}">
                    <a16:creationId xmlns:a16="http://schemas.microsoft.com/office/drawing/2014/main" id="{42ED6CFC-2F29-4B6B-971F-F9B16DF4B89C}"/>
                  </a:ext>
                </a:extLst>
              </p:cNvPr>
              <p:cNvSpPr txBox="1">
                <a:spLocks noChangeArrowheads="1"/>
              </p:cNvSpPr>
              <p:nvPr/>
            </p:nvSpPr>
            <p:spPr bwMode="auto">
              <a:xfrm>
                <a:off x="3280" y="2532"/>
                <a:ext cx="1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605" name="Oval 8">
                <a:extLst>
                  <a:ext uri="{FF2B5EF4-FFF2-40B4-BE49-F238E27FC236}">
                    <a16:creationId xmlns:a16="http://schemas.microsoft.com/office/drawing/2014/main" id="{07E257F9-603E-4522-8377-F0808B0B0836}"/>
                  </a:ext>
                </a:extLst>
              </p:cNvPr>
              <p:cNvSpPr>
                <a:spLocks noChangeArrowheads="1"/>
              </p:cNvSpPr>
              <p:nvPr/>
            </p:nvSpPr>
            <p:spPr bwMode="auto">
              <a:xfrm>
                <a:off x="2673"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5606" name="Oval 10">
                <a:extLst>
                  <a:ext uri="{FF2B5EF4-FFF2-40B4-BE49-F238E27FC236}">
                    <a16:creationId xmlns:a16="http://schemas.microsoft.com/office/drawing/2014/main" id="{B9043498-FD09-4C59-83BC-F0708D26FED7}"/>
                  </a:ext>
                </a:extLst>
              </p:cNvPr>
              <p:cNvSpPr>
                <a:spLocks noChangeArrowheads="1"/>
              </p:cNvSpPr>
              <p:nvPr/>
            </p:nvSpPr>
            <p:spPr bwMode="auto">
              <a:xfrm>
                <a:off x="3140" y="2672"/>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5607" name="Oval 11">
                <a:extLst>
                  <a:ext uri="{FF2B5EF4-FFF2-40B4-BE49-F238E27FC236}">
                    <a16:creationId xmlns:a16="http://schemas.microsoft.com/office/drawing/2014/main" id="{9C56BB0F-27DC-4987-9FEF-D41D38E27665}"/>
                  </a:ext>
                </a:extLst>
              </p:cNvPr>
              <p:cNvSpPr>
                <a:spLocks noChangeArrowheads="1"/>
              </p:cNvSpPr>
              <p:nvPr/>
            </p:nvSpPr>
            <p:spPr bwMode="auto">
              <a:xfrm>
                <a:off x="2860"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5608" name="Oval 12">
                <a:extLst>
                  <a:ext uri="{FF2B5EF4-FFF2-40B4-BE49-F238E27FC236}">
                    <a16:creationId xmlns:a16="http://schemas.microsoft.com/office/drawing/2014/main" id="{D7291AD4-AC74-4C4E-8F7F-6DA8B1BC6B4E}"/>
                  </a:ext>
                </a:extLst>
              </p:cNvPr>
              <p:cNvSpPr>
                <a:spLocks noChangeArrowheads="1"/>
              </p:cNvSpPr>
              <p:nvPr/>
            </p:nvSpPr>
            <p:spPr bwMode="auto">
              <a:xfrm>
                <a:off x="3047"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5609" name="Oval 13">
                <a:extLst>
                  <a:ext uri="{FF2B5EF4-FFF2-40B4-BE49-F238E27FC236}">
                    <a16:creationId xmlns:a16="http://schemas.microsoft.com/office/drawing/2014/main" id="{E14D37E7-2B8D-4E44-8146-5BA951E33E01}"/>
                  </a:ext>
                </a:extLst>
              </p:cNvPr>
              <p:cNvSpPr>
                <a:spLocks noChangeArrowheads="1"/>
              </p:cNvSpPr>
              <p:nvPr/>
            </p:nvSpPr>
            <p:spPr bwMode="auto">
              <a:xfrm>
                <a:off x="3421"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5610" name="Oval 14">
                <a:extLst>
                  <a:ext uri="{FF2B5EF4-FFF2-40B4-BE49-F238E27FC236}">
                    <a16:creationId xmlns:a16="http://schemas.microsoft.com/office/drawing/2014/main" id="{E1543000-2E09-4563-AA86-74428581F1F6}"/>
                  </a:ext>
                </a:extLst>
              </p:cNvPr>
              <p:cNvSpPr>
                <a:spLocks noChangeArrowheads="1"/>
              </p:cNvSpPr>
              <p:nvPr/>
            </p:nvSpPr>
            <p:spPr bwMode="auto">
              <a:xfrm>
                <a:off x="3280"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5611" name="Oval 15">
                <a:extLst>
                  <a:ext uri="{FF2B5EF4-FFF2-40B4-BE49-F238E27FC236}">
                    <a16:creationId xmlns:a16="http://schemas.microsoft.com/office/drawing/2014/main" id="{8BD73B1D-1357-4DEB-BC01-16E8F3C388BD}"/>
                  </a:ext>
                </a:extLst>
              </p:cNvPr>
              <p:cNvSpPr>
                <a:spLocks noChangeArrowheads="1"/>
              </p:cNvSpPr>
              <p:nvPr/>
            </p:nvSpPr>
            <p:spPr bwMode="auto">
              <a:xfrm>
                <a:off x="3608"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5612" name="Line 19">
                <a:extLst>
                  <a:ext uri="{FF2B5EF4-FFF2-40B4-BE49-F238E27FC236}">
                    <a16:creationId xmlns:a16="http://schemas.microsoft.com/office/drawing/2014/main" id="{CA456122-049D-427A-B6AE-C3C8DA746CB8}"/>
                  </a:ext>
                </a:extLst>
              </p:cNvPr>
              <p:cNvSpPr>
                <a:spLocks noChangeShapeType="1"/>
              </p:cNvSpPr>
              <p:nvPr/>
            </p:nvSpPr>
            <p:spPr bwMode="auto">
              <a:xfrm flipH="1">
                <a:off x="3047" y="2858"/>
                <a:ext cx="140" cy="1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3" name="Line 20">
                <a:extLst>
                  <a:ext uri="{FF2B5EF4-FFF2-40B4-BE49-F238E27FC236}">
                    <a16:creationId xmlns:a16="http://schemas.microsoft.com/office/drawing/2014/main" id="{F68A09A2-FF5C-4916-B577-79C6C23DDB25}"/>
                  </a:ext>
                </a:extLst>
              </p:cNvPr>
              <p:cNvSpPr>
                <a:spLocks noChangeShapeType="1"/>
              </p:cNvSpPr>
              <p:nvPr/>
            </p:nvSpPr>
            <p:spPr bwMode="auto">
              <a:xfrm flipH="1">
                <a:off x="2813" y="3137"/>
                <a:ext cx="94"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4" name="Line 21">
                <a:extLst>
                  <a:ext uri="{FF2B5EF4-FFF2-40B4-BE49-F238E27FC236}">
                    <a16:creationId xmlns:a16="http://schemas.microsoft.com/office/drawing/2014/main" id="{3466BE46-06E4-4312-882B-8BE2E2B0DE33}"/>
                  </a:ext>
                </a:extLst>
              </p:cNvPr>
              <p:cNvSpPr>
                <a:spLocks noChangeShapeType="1"/>
              </p:cNvSpPr>
              <p:nvPr/>
            </p:nvSpPr>
            <p:spPr bwMode="auto">
              <a:xfrm>
                <a:off x="3000"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5" name="Line 22">
                <a:extLst>
                  <a:ext uri="{FF2B5EF4-FFF2-40B4-BE49-F238E27FC236}">
                    <a16:creationId xmlns:a16="http://schemas.microsoft.com/office/drawing/2014/main" id="{EBC3BC27-F6FE-4009-B412-89BC33A57DDE}"/>
                  </a:ext>
                </a:extLst>
              </p:cNvPr>
              <p:cNvSpPr>
                <a:spLocks noChangeShapeType="1"/>
              </p:cNvSpPr>
              <p:nvPr/>
            </p:nvSpPr>
            <p:spPr bwMode="auto">
              <a:xfrm>
                <a:off x="3280" y="2858"/>
                <a:ext cx="141" cy="1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6" name="Line 23">
                <a:extLst>
                  <a:ext uri="{FF2B5EF4-FFF2-40B4-BE49-F238E27FC236}">
                    <a16:creationId xmlns:a16="http://schemas.microsoft.com/office/drawing/2014/main" id="{4389418B-5CF1-438E-9D02-ADFEEBDCB722}"/>
                  </a:ext>
                </a:extLst>
              </p:cNvPr>
              <p:cNvSpPr>
                <a:spLocks noChangeShapeType="1"/>
              </p:cNvSpPr>
              <p:nvPr/>
            </p:nvSpPr>
            <p:spPr bwMode="auto">
              <a:xfrm flipH="1">
                <a:off x="3421"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7" name="Line 24">
                <a:extLst>
                  <a:ext uri="{FF2B5EF4-FFF2-40B4-BE49-F238E27FC236}">
                    <a16:creationId xmlns:a16="http://schemas.microsoft.com/office/drawing/2014/main" id="{BB588E81-2ED2-4B88-AA1B-648F04A937B9}"/>
                  </a:ext>
                </a:extLst>
              </p:cNvPr>
              <p:cNvSpPr>
                <a:spLocks noChangeShapeType="1"/>
              </p:cNvSpPr>
              <p:nvPr/>
            </p:nvSpPr>
            <p:spPr bwMode="auto">
              <a:xfrm>
                <a:off x="3561"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8" name="Text Box 32">
                <a:extLst>
                  <a:ext uri="{FF2B5EF4-FFF2-40B4-BE49-F238E27FC236}">
                    <a16:creationId xmlns:a16="http://schemas.microsoft.com/office/drawing/2014/main" id="{6D1D450E-89E7-4E4C-B974-872D8A1AE0D9}"/>
                  </a:ext>
                </a:extLst>
              </p:cNvPr>
              <p:cNvSpPr txBox="1">
                <a:spLocks noChangeArrowheads="1"/>
              </p:cNvSpPr>
              <p:nvPr/>
            </p:nvSpPr>
            <p:spPr bwMode="auto">
              <a:xfrm>
                <a:off x="3561" y="2812"/>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19" name="Text Box 33">
                <a:extLst>
                  <a:ext uri="{FF2B5EF4-FFF2-40B4-BE49-F238E27FC236}">
                    <a16:creationId xmlns:a16="http://schemas.microsoft.com/office/drawing/2014/main" id="{BAC82318-2049-4EB0-ADDC-FAD5693D6250}"/>
                  </a:ext>
                </a:extLst>
              </p:cNvPr>
              <p:cNvSpPr txBox="1">
                <a:spLocks noChangeArrowheads="1"/>
              </p:cNvSpPr>
              <p:nvPr/>
            </p:nvSpPr>
            <p:spPr bwMode="auto">
              <a:xfrm>
                <a:off x="2907" y="2812"/>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5620" name="Text Box 35">
                <a:extLst>
                  <a:ext uri="{FF2B5EF4-FFF2-40B4-BE49-F238E27FC236}">
                    <a16:creationId xmlns:a16="http://schemas.microsoft.com/office/drawing/2014/main" id="{0E4835A3-0388-4BE7-B50E-D1FA6CF2F788}"/>
                  </a:ext>
                </a:extLst>
              </p:cNvPr>
              <p:cNvSpPr txBox="1">
                <a:spLocks noChangeArrowheads="1"/>
              </p:cNvSpPr>
              <p:nvPr/>
            </p:nvSpPr>
            <p:spPr bwMode="auto">
              <a:xfrm>
                <a:off x="3421" y="3184"/>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21" name="Text Box 36">
                <a:extLst>
                  <a:ext uri="{FF2B5EF4-FFF2-40B4-BE49-F238E27FC236}">
                    <a16:creationId xmlns:a16="http://schemas.microsoft.com/office/drawing/2014/main" id="{2DC77622-6171-4DBA-BFE2-D1731A82349E}"/>
                  </a:ext>
                </a:extLst>
              </p:cNvPr>
              <p:cNvSpPr txBox="1">
                <a:spLocks noChangeArrowheads="1"/>
              </p:cNvSpPr>
              <p:nvPr/>
            </p:nvSpPr>
            <p:spPr bwMode="auto">
              <a:xfrm>
                <a:off x="3140" y="3137"/>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22" name="Text Box 37">
                <a:extLst>
                  <a:ext uri="{FF2B5EF4-FFF2-40B4-BE49-F238E27FC236}">
                    <a16:creationId xmlns:a16="http://schemas.microsoft.com/office/drawing/2014/main" id="{DA7E4369-BC26-493C-B315-64C9A0EEEBF5}"/>
                  </a:ext>
                </a:extLst>
              </p:cNvPr>
              <p:cNvSpPr txBox="1">
                <a:spLocks noChangeArrowheads="1"/>
              </p:cNvSpPr>
              <p:nvPr/>
            </p:nvSpPr>
            <p:spPr bwMode="auto">
              <a:xfrm>
                <a:off x="2813" y="3184"/>
                <a:ext cx="2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623" name="Text Box 38">
                <a:extLst>
                  <a:ext uri="{FF2B5EF4-FFF2-40B4-BE49-F238E27FC236}">
                    <a16:creationId xmlns:a16="http://schemas.microsoft.com/office/drawing/2014/main" id="{CE1308F7-D8DA-4CE6-AA10-44F80BC0CFDE}"/>
                  </a:ext>
                </a:extLst>
              </p:cNvPr>
              <p:cNvSpPr txBox="1">
                <a:spLocks noChangeArrowheads="1"/>
              </p:cNvSpPr>
              <p:nvPr/>
            </p:nvSpPr>
            <p:spPr bwMode="auto">
              <a:xfrm>
                <a:off x="3047" y="2951"/>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624" name="Text Box 40">
                <a:extLst>
                  <a:ext uri="{FF2B5EF4-FFF2-40B4-BE49-F238E27FC236}">
                    <a16:creationId xmlns:a16="http://schemas.microsoft.com/office/drawing/2014/main" id="{997AA69C-7ADD-4D03-8FC0-9670ACC88394}"/>
                  </a:ext>
                </a:extLst>
              </p:cNvPr>
              <p:cNvSpPr txBox="1">
                <a:spLocks noChangeArrowheads="1"/>
              </p:cNvSpPr>
              <p:nvPr/>
            </p:nvSpPr>
            <p:spPr bwMode="auto">
              <a:xfrm>
                <a:off x="3280" y="267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5625" name="Oval 43">
                <a:extLst>
                  <a:ext uri="{FF2B5EF4-FFF2-40B4-BE49-F238E27FC236}">
                    <a16:creationId xmlns:a16="http://schemas.microsoft.com/office/drawing/2014/main" id="{7B944848-890B-45F3-880F-24AF2C4E4DE6}"/>
                  </a:ext>
                </a:extLst>
              </p:cNvPr>
              <p:cNvSpPr>
                <a:spLocks noChangeArrowheads="1"/>
              </p:cNvSpPr>
              <p:nvPr/>
            </p:nvSpPr>
            <p:spPr bwMode="auto">
              <a:xfrm>
                <a:off x="2299" y="2625"/>
                <a:ext cx="187" cy="187"/>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5626" name="Oval 44">
                <a:extLst>
                  <a:ext uri="{FF2B5EF4-FFF2-40B4-BE49-F238E27FC236}">
                    <a16:creationId xmlns:a16="http://schemas.microsoft.com/office/drawing/2014/main" id="{539E495D-5A98-4939-B42D-D09477B81596}"/>
                  </a:ext>
                </a:extLst>
              </p:cNvPr>
              <p:cNvSpPr>
                <a:spLocks noChangeArrowheads="1"/>
              </p:cNvSpPr>
              <p:nvPr/>
            </p:nvSpPr>
            <p:spPr bwMode="auto">
              <a:xfrm>
                <a:off x="2112"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5627" name="Oval 47">
                <a:extLst>
                  <a:ext uri="{FF2B5EF4-FFF2-40B4-BE49-F238E27FC236}">
                    <a16:creationId xmlns:a16="http://schemas.microsoft.com/office/drawing/2014/main" id="{E99454EE-94CF-48A4-AF69-E96AE3C72439}"/>
                  </a:ext>
                </a:extLst>
              </p:cNvPr>
              <p:cNvSpPr>
                <a:spLocks noChangeArrowheads="1"/>
              </p:cNvSpPr>
              <p:nvPr/>
            </p:nvSpPr>
            <p:spPr bwMode="auto">
              <a:xfrm>
                <a:off x="2439"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5628" name="Line 48">
                <a:extLst>
                  <a:ext uri="{FF2B5EF4-FFF2-40B4-BE49-F238E27FC236}">
                    <a16:creationId xmlns:a16="http://schemas.microsoft.com/office/drawing/2014/main" id="{EB565D95-F484-4004-B997-D7DEA3A6A2A1}"/>
                  </a:ext>
                </a:extLst>
              </p:cNvPr>
              <p:cNvSpPr>
                <a:spLocks noChangeShapeType="1"/>
              </p:cNvSpPr>
              <p:nvPr/>
            </p:nvSpPr>
            <p:spPr bwMode="auto">
              <a:xfrm flipH="1">
                <a:off x="2252" y="2812"/>
                <a:ext cx="94"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9" name="Line 49">
                <a:extLst>
                  <a:ext uri="{FF2B5EF4-FFF2-40B4-BE49-F238E27FC236}">
                    <a16:creationId xmlns:a16="http://schemas.microsoft.com/office/drawing/2014/main" id="{5AD1908A-6115-4533-9960-EF12A9799621}"/>
                  </a:ext>
                </a:extLst>
              </p:cNvPr>
              <p:cNvSpPr>
                <a:spLocks noChangeShapeType="1"/>
              </p:cNvSpPr>
              <p:nvPr/>
            </p:nvSpPr>
            <p:spPr bwMode="auto">
              <a:xfrm>
                <a:off x="2439" y="2812"/>
                <a:ext cx="47"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30" name="Text Box 51">
                <a:extLst>
                  <a:ext uri="{FF2B5EF4-FFF2-40B4-BE49-F238E27FC236}">
                    <a16:creationId xmlns:a16="http://schemas.microsoft.com/office/drawing/2014/main" id="{52F0E625-6F95-4AC3-B437-08002DD1A0A3}"/>
                  </a:ext>
                </a:extLst>
              </p:cNvPr>
              <p:cNvSpPr txBox="1">
                <a:spLocks noChangeArrowheads="1"/>
              </p:cNvSpPr>
              <p:nvPr/>
            </p:nvSpPr>
            <p:spPr bwMode="auto">
              <a:xfrm>
                <a:off x="2579" y="2858"/>
                <a:ext cx="1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31" name="Text Box 52">
                <a:extLst>
                  <a:ext uri="{FF2B5EF4-FFF2-40B4-BE49-F238E27FC236}">
                    <a16:creationId xmlns:a16="http://schemas.microsoft.com/office/drawing/2014/main" id="{DA400130-EB63-4327-A758-C87831F30785}"/>
                  </a:ext>
                </a:extLst>
              </p:cNvPr>
              <p:cNvSpPr txBox="1">
                <a:spLocks noChangeArrowheads="1"/>
              </p:cNvSpPr>
              <p:nvPr/>
            </p:nvSpPr>
            <p:spPr bwMode="auto">
              <a:xfrm>
                <a:off x="2252" y="2858"/>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32" name="Oval 56">
                <a:extLst>
                  <a:ext uri="{FF2B5EF4-FFF2-40B4-BE49-F238E27FC236}">
                    <a16:creationId xmlns:a16="http://schemas.microsoft.com/office/drawing/2014/main" id="{AEB39D63-AB1B-435E-9A81-3E6154CACC43}"/>
                  </a:ext>
                </a:extLst>
              </p:cNvPr>
              <p:cNvSpPr>
                <a:spLocks noChangeArrowheads="1"/>
              </p:cNvSpPr>
              <p:nvPr/>
            </p:nvSpPr>
            <p:spPr bwMode="auto">
              <a:xfrm>
                <a:off x="2720" y="2300"/>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5633" name="Line 57">
                <a:extLst>
                  <a:ext uri="{FF2B5EF4-FFF2-40B4-BE49-F238E27FC236}">
                    <a16:creationId xmlns:a16="http://schemas.microsoft.com/office/drawing/2014/main" id="{ECAF3497-4D39-432C-8894-EC49F7F3FF87}"/>
                  </a:ext>
                </a:extLst>
              </p:cNvPr>
              <p:cNvSpPr>
                <a:spLocks noChangeShapeType="1"/>
              </p:cNvSpPr>
              <p:nvPr/>
            </p:nvSpPr>
            <p:spPr bwMode="auto">
              <a:xfrm flipH="1">
                <a:off x="2486" y="2439"/>
                <a:ext cx="234" cy="23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34" name="Line 58">
                <a:extLst>
                  <a:ext uri="{FF2B5EF4-FFF2-40B4-BE49-F238E27FC236}">
                    <a16:creationId xmlns:a16="http://schemas.microsoft.com/office/drawing/2014/main" id="{2B91482E-A2C0-4369-B22C-3266D3A59431}"/>
                  </a:ext>
                </a:extLst>
              </p:cNvPr>
              <p:cNvSpPr>
                <a:spLocks noChangeShapeType="1"/>
              </p:cNvSpPr>
              <p:nvPr/>
            </p:nvSpPr>
            <p:spPr bwMode="auto">
              <a:xfrm>
                <a:off x="2907" y="2439"/>
                <a:ext cx="280" cy="23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35" name="Text Box 59">
                <a:extLst>
                  <a:ext uri="{FF2B5EF4-FFF2-40B4-BE49-F238E27FC236}">
                    <a16:creationId xmlns:a16="http://schemas.microsoft.com/office/drawing/2014/main" id="{EA1E0C43-BE52-4D8C-A3D9-9911C780DCEC}"/>
                  </a:ext>
                </a:extLst>
              </p:cNvPr>
              <p:cNvSpPr txBox="1">
                <a:spLocks noChangeArrowheads="1"/>
              </p:cNvSpPr>
              <p:nvPr/>
            </p:nvSpPr>
            <p:spPr bwMode="auto">
              <a:xfrm>
                <a:off x="2907" y="230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sp>
            <p:nvSpPr>
              <p:cNvPr id="65636" name="Oval 61">
                <a:extLst>
                  <a:ext uri="{FF2B5EF4-FFF2-40B4-BE49-F238E27FC236}">
                    <a16:creationId xmlns:a16="http://schemas.microsoft.com/office/drawing/2014/main" id="{E72279EF-07C1-4D42-B2FC-5F02A63EB36C}"/>
                  </a:ext>
                </a:extLst>
              </p:cNvPr>
              <p:cNvSpPr>
                <a:spLocks noChangeArrowheads="1"/>
              </p:cNvSpPr>
              <p:nvPr/>
            </p:nvSpPr>
            <p:spPr bwMode="auto">
              <a:xfrm>
                <a:off x="2673"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5637" name="Oval 62">
                <a:extLst>
                  <a:ext uri="{FF2B5EF4-FFF2-40B4-BE49-F238E27FC236}">
                    <a16:creationId xmlns:a16="http://schemas.microsoft.com/office/drawing/2014/main" id="{16803D45-23F0-48E3-AAAC-CC4B748F53FC}"/>
                  </a:ext>
                </a:extLst>
              </p:cNvPr>
              <p:cNvSpPr>
                <a:spLocks noChangeArrowheads="1"/>
              </p:cNvSpPr>
              <p:nvPr/>
            </p:nvSpPr>
            <p:spPr bwMode="auto">
              <a:xfrm>
                <a:off x="3140" y="2672"/>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5638" name="Oval 63">
                <a:extLst>
                  <a:ext uri="{FF2B5EF4-FFF2-40B4-BE49-F238E27FC236}">
                    <a16:creationId xmlns:a16="http://schemas.microsoft.com/office/drawing/2014/main" id="{B40CAD58-0ABD-41B7-BAE9-2AB80E3F8CB6}"/>
                  </a:ext>
                </a:extLst>
              </p:cNvPr>
              <p:cNvSpPr>
                <a:spLocks noChangeArrowheads="1"/>
              </p:cNvSpPr>
              <p:nvPr/>
            </p:nvSpPr>
            <p:spPr bwMode="auto">
              <a:xfrm>
                <a:off x="2860"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5639" name="Oval 64">
                <a:extLst>
                  <a:ext uri="{FF2B5EF4-FFF2-40B4-BE49-F238E27FC236}">
                    <a16:creationId xmlns:a16="http://schemas.microsoft.com/office/drawing/2014/main" id="{B6FB1EEC-6CF4-4025-BEFE-5D98409CD3EB}"/>
                  </a:ext>
                </a:extLst>
              </p:cNvPr>
              <p:cNvSpPr>
                <a:spLocks noChangeArrowheads="1"/>
              </p:cNvSpPr>
              <p:nvPr/>
            </p:nvSpPr>
            <p:spPr bwMode="auto">
              <a:xfrm>
                <a:off x="3047"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5640" name="Oval 65">
                <a:extLst>
                  <a:ext uri="{FF2B5EF4-FFF2-40B4-BE49-F238E27FC236}">
                    <a16:creationId xmlns:a16="http://schemas.microsoft.com/office/drawing/2014/main" id="{3C2A741C-0133-485F-8A54-A5586C20441D}"/>
                  </a:ext>
                </a:extLst>
              </p:cNvPr>
              <p:cNvSpPr>
                <a:spLocks noChangeArrowheads="1"/>
              </p:cNvSpPr>
              <p:nvPr/>
            </p:nvSpPr>
            <p:spPr bwMode="auto">
              <a:xfrm>
                <a:off x="3421"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5641" name="Oval 66">
                <a:extLst>
                  <a:ext uri="{FF2B5EF4-FFF2-40B4-BE49-F238E27FC236}">
                    <a16:creationId xmlns:a16="http://schemas.microsoft.com/office/drawing/2014/main" id="{4FE398F3-76C7-47D2-A8A9-471054EFFA54}"/>
                  </a:ext>
                </a:extLst>
              </p:cNvPr>
              <p:cNvSpPr>
                <a:spLocks noChangeArrowheads="1"/>
              </p:cNvSpPr>
              <p:nvPr/>
            </p:nvSpPr>
            <p:spPr bwMode="auto">
              <a:xfrm>
                <a:off x="3280"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5642" name="Oval 67">
                <a:extLst>
                  <a:ext uri="{FF2B5EF4-FFF2-40B4-BE49-F238E27FC236}">
                    <a16:creationId xmlns:a16="http://schemas.microsoft.com/office/drawing/2014/main" id="{74B98F78-6F3B-49D5-88D2-9BEC78F7816B}"/>
                  </a:ext>
                </a:extLst>
              </p:cNvPr>
              <p:cNvSpPr>
                <a:spLocks noChangeArrowheads="1"/>
              </p:cNvSpPr>
              <p:nvPr/>
            </p:nvSpPr>
            <p:spPr bwMode="auto">
              <a:xfrm>
                <a:off x="3608" y="323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5643" name="Line 68">
                <a:extLst>
                  <a:ext uri="{FF2B5EF4-FFF2-40B4-BE49-F238E27FC236}">
                    <a16:creationId xmlns:a16="http://schemas.microsoft.com/office/drawing/2014/main" id="{357A51E0-6C99-4DD7-84AF-623C18494050}"/>
                  </a:ext>
                </a:extLst>
              </p:cNvPr>
              <p:cNvSpPr>
                <a:spLocks noChangeShapeType="1"/>
              </p:cNvSpPr>
              <p:nvPr/>
            </p:nvSpPr>
            <p:spPr bwMode="auto">
              <a:xfrm flipH="1">
                <a:off x="3047" y="2858"/>
                <a:ext cx="140" cy="1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4" name="Line 69">
                <a:extLst>
                  <a:ext uri="{FF2B5EF4-FFF2-40B4-BE49-F238E27FC236}">
                    <a16:creationId xmlns:a16="http://schemas.microsoft.com/office/drawing/2014/main" id="{61A7D098-6F0B-424B-B352-137C05B8D32C}"/>
                  </a:ext>
                </a:extLst>
              </p:cNvPr>
              <p:cNvSpPr>
                <a:spLocks noChangeShapeType="1"/>
              </p:cNvSpPr>
              <p:nvPr/>
            </p:nvSpPr>
            <p:spPr bwMode="auto">
              <a:xfrm flipH="1">
                <a:off x="2813" y="3137"/>
                <a:ext cx="94"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5" name="Line 70">
                <a:extLst>
                  <a:ext uri="{FF2B5EF4-FFF2-40B4-BE49-F238E27FC236}">
                    <a16:creationId xmlns:a16="http://schemas.microsoft.com/office/drawing/2014/main" id="{B43C6A89-6815-4EC3-AC60-A4C69C434262}"/>
                  </a:ext>
                </a:extLst>
              </p:cNvPr>
              <p:cNvSpPr>
                <a:spLocks noChangeShapeType="1"/>
              </p:cNvSpPr>
              <p:nvPr/>
            </p:nvSpPr>
            <p:spPr bwMode="auto">
              <a:xfrm>
                <a:off x="3000"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6" name="Line 71">
                <a:extLst>
                  <a:ext uri="{FF2B5EF4-FFF2-40B4-BE49-F238E27FC236}">
                    <a16:creationId xmlns:a16="http://schemas.microsoft.com/office/drawing/2014/main" id="{22F53C36-D50E-449B-99DF-DCEE3C8BB7B8}"/>
                  </a:ext>
                </a:extLst>
              </p:cNvPr>
              <p:cNvSpPr>
                <a:spLocks noChangeShapeType="1"/>
              </p:cNvSpPr>
              <p:nvPr/>
            </p:nvSpPr>
            <p:spPr bwMode="auto">
              <a:xfrm>
                <a:off x="3280" y="2858"/>
                <a:ext cx="141" cy="1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7" name="Line 72">
                <a:extLst>
                  <a:ext uri="{FF2B5EF4-FFF2-40B4-BE49-F238E27FC236}">
                    <a16:creationId xmlns:a16="http://schemas.microsoft.com/office/drawing/2014/main" id="{F858B250-5427-4296-9960-7555D4D2A260}"/>
                  </a:ext>
                </a:extLst>
              </p:cNvPr>
              <p:cNvSpPr>
                <a:spLocks noChangeShapeType="1"/>
              </p:cNvSpPr>
              <p:nvPr/>
            </p:nvSpPr>
            <p:spPr bwMode="auto">
              <a:xfrm flipH="1">
                <a:off x="3421"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8" name="Line 73">
                <a:extLst>
                  <a:ext uri="{FF2B5EF4-FFF2-40B4-BE49-F238E27FC236}">
                    <a16:creationId xmlns:a16="http://schemas.microsoft.com/office/drawing/2014/main" id="{C3ED799F-9F48-41DC-B8BF-96FF42F07492}"/>
                  </a:ext>
                </a:extLst>
              </p:cNvPr>
              <p:cNvSpPr>
                <a:spLocks noChangeShapeType="1"/>
              </p:cNvSpPr>
              <p:nvPr/>
            </p:nvSpPr>
            <p:spPr bwMode="auto">
              <a:xfrm>
                <a:off x="3561" y="3137"/>
                <a:ext cx="93" cy="9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9" name="Text Box 74">
                <a:extLst>
                  <a:ext uri="{FF2B5EF4-FFF2-40B4-BE49-F238E27FC236}">
                    <a16:creationId xmlns:a16="http://schemas.microsoft.com/office/drawing/2014/main" id="{36165092-7BA2-4143-A231-32A9D50DD331}"/>
                  </a:ext>
                </a:extLst>
              </p:cNvPr>
              <p:cNvSpPr txBox="1">
                <a:spLocks noChangeArrowheads="1"/>
              </p:cNvSpPr>
              <p:nvPr/>
            </p:nvSpPr>
            <p:spPr bwMode="auto">
              <a:xfrm>
                <a:off x="3561" y="2812"/>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50" name="Text Box 75">
                <a:extLst>
                  <a:ext uri="{FF2B5EF4-FFF2-40B4-BE49-F238E27FC236}">
                    <a16:creationId xmlns:a16="http://schemas.microsoft.com/office/drawing/2014/main" id="{5F4C914F-7215-4F58-A34F-CE70F890C08D}"/>
                  </a:ext>
                </a:extLst>
              </p:cNvPr>
              <p:cNvSpPr txBox="1">
                <a:spLocks noChangeArrowheads="1"/>
              </p:cNvSpPr>
              <p:nvPr/>
            </p:nvSpPr>
            <p:spPr bwMode="auto">
              <a:xfrm>
                <a:off x="2907" y="2812"/>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5651" name="Text Box 77">
                <a:extLst>
                  <a:ext uri="{FF2B5EF4-FFF2-40B4-BE49-F238E27FC236}">
                    <a16:creationId xmlns:a16="http://schemas.microsoft.com/office/drawing/2014/main" id="{CCB65486-CD90-4182-9B59-B5DABFBD4996}"/>
                  </a:ext>
                </a:extLst>
              </p:cNvPr>
              <p:cNvSpPr txBox="1">
                <a:spLocks noChangeArrowheads="1"/>
              </p:cNvSpPr>
              <p:nvPr/>
            </p:nvSpPr>
            <p:spPr bwMode="auto">
              <a:xfrm>
                <a:off x="3421" y="3184"/>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52" name="Text Box 78">
                <a:extLst>
                  <a:ext uri="{FF2B5EF4-FFF2-40B4-BE49-F238E27FC236}">
                    <a16:creationId xmlns:a16="http://schemas.microsoft.com/office/drawing/2014/main" id="{29FEE8B2-8CD1-4C1D-B82A-A00E54945D6F}"/>
                  </a:ext>
                </a:extLst>
              </p:cNvPr>
              <p:cNvSpPr txBox="1">
                <a:spLocks noChangeArrowheads="1"/>
              </p:cNvSpPr>
              <p:nvPr/>
            </p:nvSpPr>
            <p:spPr bwMode="auto">
              <a:xfrm>
                <a:off x="3140" y="3137"/>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53" name="Text Box 81">
                <a:extLst>
                  <a:ext uri="{FF2B5EF4-FFF2-40B4-BE49-F238E27FC236}">
                    <a16:creationId xmlns:a16="http://schemas.microsoft.com/office/drawing/2014/main" id="{99FAF35A-F809-4082-9B0B-5F4F1351D16A}"/>
                  </a:ext>
                </a:extLst>
              </p:cNvPr>
              <p:cNvSpPr txBox="1">
                <a:spLocks noChangeArrowheads="1"/>
              </p:cNvSpPr>
              <p:nvPr/>
            </p:nvSpPr>
            <p:spPr bwMode="auto">
              <a:xfrm>
                <a:off x="3280" y="267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5654" name="Oval 82">
                <a:extLst>
                  <a:ext uri="{FF2B5EF4-FFF2-40B4-BE49-F238E27FC236}">
                    <a16:creationId xmlns:a16="http://schemas.microsoft.com/office/drawing/2014/main" id="{A048DC39-3AAA-46F0-91E1-192E7F3F888F}"/>
                  </a:ext>
                </a:extLst>
              </p:cNvPr>
              <p:cNvSpPr>
                <a:spLocks noChangeArrowheads="1"/>
              </p:cNvSpPr>
              <p:nvPr/>
            </p:nvSpPr>
            <p:spPr bwMode="auto">
              <a:xfrm>
                <a:off x="2299" y="2625"/>
                <a:ext cx="187" cy="187"/>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5655" name="Oval 83">
                <a:extLst>
                  <a:ext uri="{FF2B5EF4-FFF2-40B4-BE49-F238E27FC236}">
                    <a16:creationId xmlns:a16="http://schemas.microsoft.com/office/drawing/2014/main" id="{79F52A7D-6FB4-4367-80C5-76C618582079}"/>
                  </a:ext>
                </a:extLst>
              </p:cNvPr>
              <p:cNvSpPr>
                <a:spLocks noChangeArrowheads="1"/>
              </p:cNvSpPr>
              <p:nvPr/>
            </p:nvSpPr>
            <p:spPr bwMode="auto">
              <a:xfrm>
                <a:off x="2112"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5656" name="Oval 84">
                <a:extLst>
                  <a:ext uri="{FF2B5EF4-FFF2-40B4-BE49-F238E27FC236}">
                    <a16:creationId xmlns:a16="http://schemas.microsoft.com/office/drawing/2014/main" id="{D7C493D1-C0B1-48FA-9B27-35B0852E26A9}"/>
                  </a:ext>
                </a:extLst>
              </p:cNvPr>
              <p:cNvSpPr>
                <a:spLocks noChangeArrowheads="1"/>
              </p:cNvSpPr>
              <p:nvPr/>
            </p:nvSpPr>
            <p:spPr bwMode="auto">
              <a:xfrm>
                <a:off x="2439" y="2951"/>
                <a:ext cx="187" cy="18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5657" name="Line 85">
                <a:extLst>
                  <a:ext uri="{FF2B5EF4-FFF2-40B4-BE49-F238E27FC236}">
                    <a16:creationId xmlns:a16="http://schemas.microsoft.com/office/drawing/2014/main" id="{3FAC6C38-4B1F-47AA-BC71-1C4DD17A3040}"/>
                  </a:ext>
                </a:extLst>
              </p:cNvPr>
              <p:cNvSpPr>
                <a:spLocks noChangeShapeType="1"/>
              </p:cNvSpPr>
              <p:nvPr/>
            </p:nvSpPr>
            <p:spPr bwMode="auto">
              <a:xfrm flipH="1">
                <a:off x="2252" y="2812"/>
                <a:ext cx="94"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58" name="Line 86">
                <a:extLst>
                  <a:ext uri="{FF2B5EF4-FFF2-40B4-BE49-F238E27FC236}">
                    <a16:creationId xmlns:a16="http://schemas.microsoft.com/office/drawing/2014/main" id="{6BE8EA54-D539-4C8D-BB05-7EDD3E0C502B}"/>
                  </a:ext>
                </a:extLst>
              </p:cNvPr>
              <p:cNvSpPr>
                <a:spLocks noChangeShapeType="1"/>
              </p:cNvSpPr>
              <p:nvPr/>
            </p:nvSpPr>
            <p:spPr bwMode="auto">
              <a:xfrm>
                <a:off x="2439" y="2812"/>
                <a:ext cx="47"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59" name="Text Box 87">
                <a:extLst>
                  <a:ext uri="{FF2B5EF4-FFF2-40B4-BE49-F238E27FC236}">
                    <a16:creationId xmlns:a16="http://schemas.microsoft.com/office/drawing/2014/main" id="{B9D04686-E7BE-4B8F-8DA6-1E455FC39C88}"/>
                  </a:ext>
                </a:extLst>
              </p:cNvPr>
              <p:cNvSpPr txBox="1">
                <a:spLocks noChangeArrowheads="1"/>
              </p:cNvSpPr>
              <p:nvPr/>
            </p:nvSpPr>
            <p:spPr bwMode="auto">
              <a:xfrm>
                <a:off x="2579" y="2858"/>
                <a:ext cx="1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60" name="Text Box 88">
                <a:extLst>
                  <a:ext uri="{FF2B5EF4-FFF2-40B4-BE49-F238E27FC236}">
                    <a16:creationId xmlns:a16="http://schemas.microsoft.com/office/drawing/2014/main" id="{0DF05261-B950-4CF2-B5E1-97CD727F53D4}"/>
                  </a:ext>
                </a:extLst>
              </p:cNvPr>
              <p:cNvSpPr txBox="1">
                <a:spLocks noChangeArrowheads="1"/>
              </p:cNvSpPr>
              <p:nvPr/>
            </p:nvSpPr>
            <p:spPr bwMode="auto">
              <a:xfrm>
                <a:off x="2252" y="2858"/>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61" name="Oval 124">
                <a:extLst>
                  <a:ext uri="{FF2B5EF4-FFF2-40B4-BE49-F238E27FC236}">
                    <a16:creationId xmlns:a16="http://schemas.microsoft.com/office/drawing/2014/main" id="{A16B2B8E-5EF4-4FDE-827E-63A06B117832}"/>
                  </a:ext>
                </a:extLst>
              </p:cNvPr>
              <p:cNvSpPr>
                <a:spLocks noChangeArrowheads="1"/>
              </p:cNvSpPr>
              <p:nvPr/>
            </p:nvSpPr>
            <p:spPr bwMode="auto">
              <a:xfrm>
                <a:off x="2813" y="3510"/>
                <a:ext cx="187" cy="186"/>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55</a:t>
                </a:r>
              </a:p>
            </p:txBody>
          </p:sp>
          <p:sp>
            <p:nvSpPr>
              <p:cNvPr id="65662" name="Line 125">
                <a:extLst>
                  <a:ext uri="{FF2B5EF4-FFF2-40B4-BE49-F238E27FC236}">
                    <a16:creationId xmlns:a16="http://schemas.microsoft.com/office/drawing/2014/main" id="{6A6EAB1A-4582-4950-834C-D5AF1FF2ABE0}"/>
                  </a:ext>
                </a:extLst>
              </p:cNvPr>
              <p:cNvSpPr>
                <a:spLocks noChangeShapeType="1"/>
              </p:cNvSpPr>
              <p:nvPr/>
            </p:nvSpPr>
            <p:spPr bwMode="auto">
              <a:xfrm>
                <a:off x="2813" y="3417"/>
                <a:ext cx="47" cy="9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63" name="Text Box 128">
                <a:extLst>
                  <a:ext uri="{FF2B5EF4-FFF2-40B4-BE49-F238E27FC236}">
                    <a16:creationId xmlns:a16="http://schemas.microsoft.com/office/drawing/2014/main" id="{4AD35D00-75F8-43BD-ABDF-3E74314A0D9A}"/>
                  </a:ext>
                </a:extLst>
              </p:cNvPr>
              <p:cNvSpPr txBox="1">
                <a:spLocks noChangeArrowheads="1"/>
              </p:cNvSpPr>
              <p:nvPr/>
            </p:nvSpPr>
            <p:spPr bwMode="auto">
              <a:xfrm>
                <a:off x="2392" y="2486"/>
                <a:ext cx="1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664" name="Text Box 129">
                <a:extLst>
                  <a:ext uri="{FF2B5EF4-FFF2-40B4-BE49-F238E27FC236}">
                    <a16:creationId xmlns:a16="http://schemas.microsoft.com/office/drawing/2014/main" id="{33B7F0E7-B18E-40A0-884C-D8853089E0CE}"/>
                  </a:ext>
                </a:extLst>
              </p:cNvPr>
              <p:cNvSpPr txBox="1">
                <a:spLocks noChangeArrowheads="1"/>
              </p:cNvSpPr>
              <p:nvPr/>
            </p:nvSpPr>
            <p:spPr bwMode="auto">
              <a:xfrm>
                <a:off x="3000" y="3463"/>
                <a:ext cx="1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grpSp>
        <p:sp>
          <p:nvSpPr>
            <p:cNvPr id="65598" name="Text Box 219">
              <a:extLst>
                <a:ext uri="{FF2B5EF4-FFF2-40B4-BE49-F238E27FC236}">
                  <a16:creationId xmlns:a16="http://schemas.microsoft.com/office/drawing/2014/main" id="{D9C3845C-270A-45FB-896C-1F0FB162935B}"/>
                </a:ext>
              </a:extLst>
            </p:cNvPr>
            <p:cNvSpPr txBox="1">
              <a:spLocks noChangeArrowheads="1"/>
            </p:cNvSpPr>
            <p:nvPr/>
          </p:nvSpPr>
          <p:spPr bwMode="auto">
            <a:xfrm>
              <a:off x="2160" y="374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(b)</a:t>
              </a:r>
              <a:r>
                <a:rPr lang="zh-CN" altLang="en-US" sz="1800" b="1"/>
                <a:t>插入</a:t>
              </a:r>
              <a:r>
                <a:rPr lang="en-US" altLang="zh-CN" sz="1800" b="1"/>
                <a:t>55</a:t>
              </a:r>
              <a:r>
                <a:rPr lang="zh-CN" altLang="en-US" sz="1800" b="1"/>
                <a:t>后失去平衡</a:t>
              </a:r>
            </a:p>
          </p:txBody>
        </p:sp>
      </p:grpSp>
      <p:grpSp>
        <p:nvGrpSpPr>
          <p:cNvPr id="65542" name="Group 223">
            <a:extLst>
              <a:ext uri="{FF2B5EF4-FFF2-40B4-BE49-F238E27FC236}">
                <a16:creationId xmlns:a16="http://schemas.microsoft.com/office/drawing/2014/main" id="{13B19D9E-9319-40B8-A0EC-3DF043E7C064}"/>
              </a:ext>
            </a:extLst>
          </p:cNvPr>
          <p:cNvGrpSpPr>
            <a:grpSpLocks/>
          </p:cNvGrpSpPr>
          <p:nvPr/>
        </p:nvGrpSpPr>
        <p:grpSpPr bwMode="auto">
          <a:xfrm>
            <a:off x="7543800" y="3581401"/>
            <a:ext cx="2895600" cy="2652713"/>
            <a:chOff x="3792" y="2256"/>
            <a:chExt cx="1824" cy="1671"/>
          </a:xfrm>
        </p:grpSpPr>
        <p:grpSp>
          <p:nvGrpSpPr>
            <p:cNvPr id="65543" name="Group 217">
              <a:extLst>
                <a:ext uri="{FF2B5EF4-FFF2-40B4-BE49-F238E27FC236}">
                  <a16:creationId xmlns:a16="http://schemas.microsoft.com/office/drawing/2014/main" id="{ABA5E6BB-3350-4F18-8DCC-CD8EA8043D5C}"/>
                </a:ext>
              </a:extLst>
            </p:cNvPr>
            <p:cNvGrpSpPr>
              <a:grpSpLocks/>
            </p:cNvGrpSpPr>
            <p:nvPr/>
          </p:nvGrpSpPr>
          <p:grpSpPr bwMode="auto">
            <a:xfrm>
              <a:off x="3792" y="2256"/>
              <a:ext cx="1824" cy="1344"/>
              <a:chOff x="3840" y="2256"/>
              <a:chExt cx="1824" cy="1344"/>
            </a:xfrm>
          </p:grpSpPr>
          <p:sp>
            <p:nvSpPr>
              <p:cNvPr id="65545" name="Text Box 132">
                <a:extLst>
                  <a:ext uri="{FF2B5EF4-FFF2-40B4-BE49-F238E27FC236}">
                    <a16:creationId xmlns:a16="http://schemas.microsoft.com/office/drawing/2014/main" id="{E07F9F57-49D6-4E30-9CB3-50634C3C4099}"/>
                  </a:ext>
                </a:extLst>
              </p:cNvPr>
              <p:cNvSpPr txBox="1">
                <a:spLocks noChangeArrowheads="1"/>
              </p:cNvSpPr>
              <p:nvPr/>
            </p:nvSpPr>
            <p:spPr bwMode="auto">
              <a:xfrm>
                <a:off x="4752" y="225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46" name="Oval 133">
                <a:extLst>
                  <a:ext uri="{FF2B5EF4-FFF2-40B4-BE49-F238E27FC236}">
                    <a16:creationId xmlns:a16="http://schemas.microsoft.com/office/drawing/2014/main" id="{D13516DD-FF78-41DA-AC0D-32465298C2D4}"/>
                  </a:ext>
                </a:extLst>
              </p:cNvPr>
              <p:cNvSpPr>
                <a:spLocks noChangeArrowheads="1"/>
              </p:cNvSpPr>
              <p:nvPr/>
            </p:nvSpPr>
            <p:spPr bwMode="auto">
              <a:xfrm>
                <a:off x="4560" y="240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5547" name="Line 134">
                <a:extLst>
                  <a:ext uri="{FF2B5EF4-FFF2-40B4-BE49-F238E27FC236}">
                    <a16:creationId xmlns:a16="http://schemas.microsoft.com/office/drawing/2014/main" id="{67C6D640-E1E3-403B-8CA5-1C0631308241}"/>
                  </a:ext>
                </a:extLst>
              </p:cNvPr>
              <p:cNvSpPr>
                <a:spLocks noChangeShapeType="1"/>
              </p:cNvSpPr>
              <p:nvPr/>
            </p:nvSpPr>
            <p:spPr bwMode="auto">
              <a:xfrm flipH="1">
                <a:off x="4320" y="254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8" name="Line 135">
                <a:extLst>
                  <a:ext uri="{FF2B5EF4-FFF2-40B4-BE49-F238E27FC236}">
                    <a16:creationId xmlns:a16="http://schemas.microsoft.com/office/drawing/2014/main" id="{CF49D277-5F52-4CAD-84FE-875C0A1F97F3}"/>
                  </a:ext>
                </a:extLst>
              </p:cNvPr>
              <p:cNvSpPr>
                <a:spLocks noChangeShapeType="1"/>
              </p:cNvSpPr>
              <p:nvPr/>
            </p:nvSpPr>
            <p:spPr bwMode="auto">
              <a:xfrm>
                <a:off x="4752" y="2544"/>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9" name="Text Box 136">
                <a:extLst>
                  <a:ext uri="{FF2B5EF4-FFF2-40B4-BE49-F238E27FC236}">
                    <a16:creationId xmlns:a16="http://schemas.microsoft.com/office/drawing/2014/main" id="{3FB1DE98-ED88-4557-9158-AEBDCD8BCE7F}"/>
                  </a:ext>
                </a:extLst>
              </p:cNvPr>
              <p:cNvSpPr txBox="1">
                <a:spLocks noChangeArrowheads="1"/>
              </p:cNvSpPr>
              <p:nvPr/>
            </p:nvSpPr>
            <p:spPr bwMode="auto">
              <a:xfrm>
                <a:off x="4752"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C</a:t>
                </a:r>
              </a:p>
            </p:txBody>
          </p:sp>
          <p:sp>
            <p:nvSpPr>
              <p:cNvPr id="65550" name="Text Box 137">
                <a:extLst>
                  <a:ext uri="{FF2B5EF4-FFF2-40B4-BE49-F238E27FC236}">
                    <a16:creationId xmlns:a16="http://schemas.microsoft.com/office/drawing/2014/main" id="{A044EF2F-18C7-4CDC-8A53-369D0BB2F775}"/>
                  </a:ext>
                </a:extLst>
              </p:cNvPr>
              <p:cNvSpPr txBox="1">
                <a:spLocks noChangeArrowheads="1"/>
              </p:cNvSpPr>
              <p:nvPr/>
            </p:nvSpPr>
            <p:spPr bwMode="auto">
              <a:xfrm>
                <a:off x="5136" y="264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551" name="Oval 139">
                <a:extLst>
                  <a:ext uri="{FF2B5EF4-FFF2-40B4-BE49-F238E27FC236}">
                    <a16:creationId xmlns:a16="http://schemas.microsoft.com/office/drawing/2014/main" id="{56933A52-6AF5-4886-9897-5BC0A15B348A}"/>
                  </a:ext>
                </a:extLst>
              </p:cNvPr>
              <p:cNvSpPr>
                <a:spLocks noChangeArrowheads="1"/>
              </p:cNvSpPr>
              <p:nvPr/>
            </p:nvSpPr>
            <p:spPr bwMode="auto">
              <a:xfrm>
                <a:off x="4992" y="278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5552" name="Oval 142">
                <a:extLst>
                  <a:ext uri="{FF2B5EF4-FFF2-40B4-BE49-F238E27FC236}">
                    <a16:creationId xmlns:a16="http://schemas.microsoft.com/office/drawing/2014/main" id="{CE3E82C6-C2C0-47EC-BC93-956D07E58EE6}"/>
                  </a:ext>
                </a:extLst>
              </p:cNvPr>
              <p:cNvSpPr>
                <a:spLocks noChangeArrowheads="1"/>
              </p:cNvSpPr>
              <p:nvPr/>
            </p:nvSpPr>
            <p:spPr bwMode="auto">
              <a:xfrm>
                <a:off x="5280"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5553" name="Oval 143">
                <a:extLst>
                  <a:ext uri="{FF2B5EF4-FFF2-40B4-BE49-F238E27FC236}">
                    <a16:creationId xmlns:a16="http://schemas.microsoft.com/office/drawing/2014/main" id="{89975887-C35C-462D-852C-B2CBAC88CC18}"/>
                  </a:ext>
                </a:extLst>
              </p:cNvPr>
              <p:cNvSpPr>
                <a:spLocks noChangeArrowheads="1"/>
              </p:cNvSpPr>
              <p:nvPr/>
            </p:nvSpPr>
            <p:spPr bwMode="auto">
              <a:xfrm>
                <a:off x="5136"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5554" name="Oval 144">
                <a:extLst>
                  <a:ext uri="{FF2B5EF4-FFF2-40B4-BE49-F238E27FC236}">
                    <a16:creationId xmlns:a16="http://schemas.microsoft.com/office/drawing/2014/main" id="{FE173E4A-2116-4C88-BE97-A75E4A84B24F}"/>
                  </a:ext>
                </a:extLst>
              </p:cNvPr>
              <p:cNvSpPr>
                <a:spLocks noChangeArrowheads="1"/>
              </p:cNvSpPr>
              <p:nvPr/>
            </p:nvSpPr>
            <p:spPr bwMode="auto">
              <a:xfrm>
                <a:off x="5472"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5555" name="Line 148">
                <a:extLst>
                  <a:ext uri="{FF2B5EF4-FFF2-40B4-BE49-F238E27FC236}">
                    <a16:creationId xmlns:a16="http://schemas.microsoft.com/office/drawing/2014/main" id="{7C74CE7C-6E46-4113-9FB2-2DED61656DAA}"/>
                  </a:ext>
                </a:extLst>
              </p:cNvPr>
              <p:cNvSpPr>
                <a:spLocks noChangeShapeType="1"/>
              </p:cNvSpPr>
              <p:nvPr/>
            </p:nvSpPr>
            <p:spPr bwMode="auto">
              <a:xfrm>
                <a:off x="5136" y="29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6" name="Line 149">
                <a:extLst>
                  <a:ext uri="{FF2B5EF4-FFF2-40B4-BE49-F238E27FC236}">
                    <a16:creationId xmlns:a16="http://schemas.microsoft.com/office/drawing/2014/main" id="{F1DA5586-8DCC-48FF-BE64-2D09A7CA3A06}"/>
                  </a:ext>
                </a:extLst>
              </p:cNvPr>
              <p:cNvSpPr>
                <a:spLocks noChangeShapeType="1"/>
              </p:cNvSpPr>
              <p:nvPr/>
            </p:nvSpPr>
            <p:spPr bwMode="auto">
              <a:xfrm flipH="1">
                <a:off x="5280"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7" name="Line 150">
                <a:extLst>
                  <a:ext uri="{FF2B5EF4-FFF2-40B4-BE49-F238E27FC236}">
                    <a16:creationId xmlns:a16="http://schemas.microsoft.com/office/drawing/2014/main" id="{81D9C536-3644-4C79-BC2F-680D85D8DF00}"/>
                  </a:ext>
                </a:extLst>
              </p:cNvPr>
              <p:cNvSpPr>
                <a:spLocks noChangeShapeType="1"/>
              </p:cNvSpPr>
              <p:nvPr/>
            </p:nvSpPr>
            <p:spPr bwMode="auto">
              <a:xfrm>
                <a:off x="5424"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8" name="Text Box 151">
                <a:extLst>
                  <a:ext uri="{FF2B5EF4-FFF2-40B4-BE49-F238E27FC236}">
                    <a16:creationId xmlns:a16="http://schemas.microsoft.com/office/drawing/2014/main" id="{E022CF74-CBB8-40E8-87FE-E5C0BF6D856B}"/>
                  </a:ext>
                </a:extLst>
              </p:cNvPr>
              <p:cNvSpPr txBox="1">
                <a:spLocks noChangeArrowheads="1"/>
              </p:cNvSpPr>
              <p:nvPr/>
            </p:nvSpPr>
            <p:spPr bwMode="auto">
              <a:xfrm>
                <a:off x="5424" y="29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59" name="Text Box 154">
                <a:extLst>
                  <a:ext uri="{FF2B5EF4-FFF2-40B4-BE49-F238E27FC236}">
                    <a16:creationId xmlns:a16="http://schemas.microsoft.com/office/drawing/2014/main" id="{F7A9515E-95E6-44BC-9E03-F74D809F51C7}"/>
                  </a:ext>
                </a:extLst>
              </p:cNvPr>
              <p:cNvSpPr txBox="1">
                <a:spLocks noChangeArrowheads="1"/>
              </p:cNvSpPr>
              <p:nvPr/>
            </p:nvSpPr>
            <p:spPr bwMode="auto">
              <a:xfrm>
                <a:off x="5280"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60" name="Text Box 158">
                <a:extLst>
                  <a:ext uri="{FF2B5EF4-FFF2-40B4-BE49-F238E27FC236}">
                    <a16:creationId xmlns:a16="http://schemas.microsoft.com/office/drawing/2014/main" id="{D67A569A-A285-441D-AA8A-FE0549FF27ED}"/>
                  </a:ext>
                </a:extLst>
              </p:cNvPr>
              <p:cNvSpPr txBox="1">
                <a:spLocks noChangeArrowheads="1"/>
              </p:cNvSpPr>
              <p:nvPr/>
            </p:nvSpPr>
            <p:spPr bwMode="auto">
              <a:xfrm>
                <a:off x="5136" y="278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5561" name="Oval 159">
                <a:extLst>
                  <a:ext uri="{FF2B5EF4-FFF2-40B4-BE49-F238E27FC236}">
                    <a16:creationId xmlns:a16="http://schemas.microsoft.com/office/drawing/2014/main" id="{819D8EB9-BEAA-476C-A003-8E93C17CEB7F}"/>
                  </a:ext>
                </a:extLst>
              </p:cNvPr>
              <p:cNvSpPr>
                <a:spLocks noChangeArrowheads="1"/>
              </p:cNvSpPr>
              <p:nvPr/>
            </p:nvSpPr>
            <p:spPr bwMode="auto">
              <a:xfrm>
                <a:off x="4128" y="273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5562" name="Line 162">
                <a:extLst>
                  <a:ext uri="{FF2B5EF4-FFF2-40B4-BE49-F238E27FC236}">
                    <a16:creationId xmlns:a16="http://schemas.microsoft.com/office/drawing/2014/main" id="{CCAA7035-C0E2-47A6-8B54-444692881B6B}"/>
                  </a:ext>
                </a:extLst>
              </p:cNvPr>
              <p:cNvSpPr>
                <a:spLocks noChangeShapeType="1"/>
              </p:cNvSpPr>
              <p:nvPr/>
            </p:nvSpPr>
            <p:spPr bwMode="auto">
              <a:xfrm flipH="1">
                <a:off x="4080" y="292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Oval 166">
                <a:extLst>
                  <a:ext uri="{FF2B5EF4-FFF2-40B4-BE49-F238E27FC236}">
                    <a16:creationId xmlns:a16="http://schemas.microsoft.com/office/drawing/2014/main" id="{2C0D676E-A973-446F-9C7F-5B2EBCC0A4AC}"/>
                  </a:ext>
                </a:extLst>
              </p:cNvPr>
              <p:cNvSpPr>
                <a:spLocks noChangeArrowheads="1"/>
              </p:cNvSpPr>
              <p:nvPr/>
            </p:nvSpPr>
            <p:spPr bwMode="auto">
              <a:xfrm>
                <a:off x="4560" y="240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60</a:t>
                </a:r>
              </a:p>
            </p:txBody>
          </p:sp>
          <p:sp>
            <p:nvSpPr>
              <p:cNvPr id="65564" name="Line 167">
                <a:extLst>
                  <a:ext uri="{FF2B5EF4-FFF2-40B4-BE49-F238E27FC236}">
                    <a16:creationId xmlns:a16="http://schemas.microsoft.com/office/drawing/2014/main" id="{E469F45D-EB94-4176-AD5E-B331C02F8974}"/>
                  </a:ext>
                </a:extLst>
              </p:cNvPr>
              <p:cNvSpPr>
                <a:spLocks noChangeShapeType="1"/>
              </p:cNvSpPr>
              <p:nvPr/>
            </p:nvSpPr>
            <p:spPr bwMode="auto">
              <a:xfrm flipH="1">
                <a:off x="4320" y="254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168">
                <a:extLst>
                  <a:ext uri="{FF2B5EF4-FFF2-40B4-BE49-F238E27FC236}">
                    <a16:creationId xmlns:a16="http://schemas.microsoft.com/office/drawing/2014/main" id="{211E84ED-9623-4197-A6D0-16F8E3D9E6CB}"/>
                  </a:ext>
                </a:extLst>
              </p:cNvPr>
              <p:cNvSpPr>
                <a:spLocks noChangeShapeType="1"/>
              </p:cNvSpPr>
              <p:nvPr/>
            </p:nvSpPr>
            <p:spPr bwMode="auto">
              <a:xfrm>
                <a:off x="4752" y="2544"/>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Oval 171">
                <a:extLst>
                  <a:ext uri="{FF2B5EF4-FFF2-40B4-BE49-F238E27FC236}">
                    <a16:creationId xmlns:a16="http://schemas.microsoft.com/office/drawing/2014/main" id="{AFA138A5-1D42-4389-B05C-16B5AC502AF4}"/>
                  </a:ext>
                </a:extLst>
              </p:cNvPr>
              <p:cNvSpPr>
                <a:spLocks noChangeArrowheads="1"/>
              </p:cNvSpPr>
              <p:nvPr/>
            </p:nvSpPr>
            <p:spPr bwMode="auto">
              <a:xfrm>
                <a:off x="4992" y="278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80</a:t>
                </a:r>
              </a:p>
            </p:txBody>
          </p:sp>
          <p:sp>
            <p:nvSpPr>
              <p:cNvPr id="65567" name="Oval 174">
                <a:extLst>
                  <a:ext uri="{FF2B5EF4-FFF2-40B4-BE49-F238E27FC236}">
                    <a16:creationId xmlns:a16="http://schemas.microsoft.com/office/drawing/2014/main" id="{59E733B5-6BF3-430D-9D77-E05554E510C3}"/>
                  </a:ext>
                </a:extLst>
              </p:cNvPr>
              <p:cNvSpPr>
                <a:spLocks noChangeArrowheads="1"/>
              </p:cNvSpPr>
              <p:nvPr/>
            </p:nvSpPr>
            <p:spPr bwMode="auto">
              <a:xfrm>
                <a:off x="5280"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90</a:t>
                </a:r>
              </a:p>
            </p:txBody>
          </p:sp>
          <p:sp>
            <p:nvSpPr>
              <p:cNvPr id="65568" name="Oval 175">
                <a:extLst>
                  <a:ext uri="{FF2B5EF4-FFF2-40B4-BE49-F238E27FC236}">
                    <a16:creationId xmlns:a16="http://schemas.microsoft.com/office/drawing/2014/main" id="{A65D977A-B9C3-417D-9652-AFEBA7CB848E}"/>
                  </a:ext>
                </a:extLst>
              </p:cNvPr>
              <p:cNvSpPr>
                <a:spLocks noChangeArrowheads="1"/>
              </p:cNvSpPr>
              <p:nvPr/>
            </p:nvSpPr>
            <p:spPr bwMode="auto">
              <a:xfrm>
                <a:off x="5136"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85</a:t>
                </a:r>
              </a:p>
            </p:txBody>
          </p:sp>
          <p:sp>
            <p:nvSpPr>
              <p:cNvPr id="65569" name="Oval 176">
                <a:extLst>
                  <a:ext uri="{FF2B5EF4-FFF2-40B4-BE49-F238E27FC236}">
                    <a16:creationId xmlns:a16="http://schemas.microsoft.com/office/drawing/2014/main" id="{772FD957-2DE1-46F9-B87C-1B5BABA24415}"/>
                  </a:ext>
                </a:extLst>
              </p:cNvPr>
              <p:cNvSpPr>
                <a:spLocks noChangeArrowheads="1"/>
              </p:cNvSpPr>
              <p:nvPr/>
            </p:nvSpPr>
            <p:spPr bwMode="auto">
              <a:xfrm>
                <a:off x="5472" y="33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95</a:t>
                </a:r>
              </a:p>
            </p:txBody>
          </p:sp>
          <p:sp>
            <p:nvSpPr>
              <p:cNvPr id="65570" name="Line 180">
                <a:extLst>
                  <a:ext uri="{FF2B5EF4-FFF2-40B4-BE49-F238E27FC236}">
                    <a16:creationId xmlns:a16="http://schemas.microsoft.com/office/drawing/2014/main" id="{CCF56E65-423E-4141-8843-F8AEA41A0748}"/>
                  </a:ext>
                </a:extLst>
              </p:cNvPr>
              <p:cNvSpPr>
                <a:spLocks noChangeShapeType="1"/>
              </p:cNvSpPr>
              <p:nvPr/>
            </p:nvSpPr>
            <p:spPr bwMode="auto">
              <a:xfrm>
                <a:off x="5136" y="29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71" name="Line 181">
                <a:extLst>
                  <a:ext uri="{FF2B5EF4-FFF2-40B4-BE49-F238E27FC236}">
                    <a16:creationId xmlns:a16="http://schemas.microsoft.com/office/drawing/2014/main" id="{66280830-1D39-4D27-9E9A-ED667A248D34}"/>
                  </a:ext>
                </a:extLst>
              </p:cNvPr>
              <p:cNvSpPr>
                <a:spLocks noChangeShapeType="1"/>
              </p:cNvSpPr>
              <p:nvPr/>
            </p:nvSpPr>
            <p:spPr bwMode="auto">
              <a:xfrm flipH="1">
                <a:off x="5280"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72" name="Line 182">
                <a:extLst>
                  <a:ext uri="{FF2B5EF4-FFF2-40B4-BE49-F238E27FC236}">
                    <a16:creationId xmlns:a16="http://schemas.microsoft.com/office/drawing/2014/main" id="{5E209CD2-AEA7-4E1B-850D-D03A9C248951}"/>
                  </a:ext>
                </a:extLst>
              </p:cNvPr>
              <p:cNvSpPr>
                <a:spLocks noChangeShapeType="1"/>
              </p:cNvSpPr>
              <p:nvPr/>
            </p:nvSpPr>
            <p:spPr bwMode="auto">
              <a:xfrm>
                <a:off x="5424" y="32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73" name="Text Box 183">
                <a:extLst>
                  <a:ext uri="{FF2B5EF4-FFF2-40B4-BE49-F238E27FC236}">
                    <a16:creationId xmlns:a16="http://schemas.microsoft.com/office/drawing/2014/main" id="{F6D0291C-5F0D-494D-B8C8-757FC0EB764F}"/>
                  </a:ext>
                </a:extLst>
              </p:cNvPr>
              <p:cNvSpPr txBox="1">
                <a:spLocks noChangeArrowheads="1"/>
              </p:cNvSpPr>
              <p:nvPr/>
            </p:nvSpPr>
            <p:spPr bwMode="auto">
              <a:xfrm>
                <a:off x="5424" y="29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74" name="Text Box 186">
                <a:extLst>
                  <a:ext uri="{FF2B5EF4-FFF2-40B4-BE49-F238E27FC236}">
                    <a16:creationId xmlns:a16="http://schemas.microsoft.com/office/drawing/2014/main" id="{8B309563-A2F2-4D78-998D-F9AE297F762C}"/>
                  </a:ext>
                </a:extLst>
              </p:cNvPr>
              <p:cNvSpPr txBox="1">
                <a:spLocks noChangeArrowheads="1"/>
              </p:cNvSpPr>
              <p:nvPr/>
            </p:nvSpPr>
            <p:spPr bwMode="auto">
              <a:xfrm>
                <a:off x="5280"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75" name="Text Box 188">
                <a:extLst>
                  <a:ext uri="{FF2B5EF4-FFF2-40B4-BE49-F238E27FC236}">
                    <a16:creationId xmlns:a16="http://schemas.microsoft.com/office/drawing/2014/main" id="{298DDDA5-E2D2-4227-B5E0-DB0913159A47}"/>
                  </a:ext>
                </a:extLst>
              </p:cNvPr>
              <p:cNvSpPr txBox="1">
                <a:spLocks noChangeArrowheads="1"/>
              </p:cNvSpPr>
              <p:nvPr/>
            </p:nvSpPr>
            <p:spPr bwMode="auto">
              <a:xfrm>
                <a:off x="5136" y="278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B</a:t>
                </a:r>
              </a:p>
            </p:txBody>
          </p:sp>
          <p:sp>
            <p:nvSpPr>
              <p:cNvPr id="65576" name="Oval 189">
                <a:extLst>
                  <a:ext uri="{FF2B5EF4-FFF2-40B4-BE49-F238E27FC236}">
                    <a16:creationId xmlns:a16="http://schemas.microsoft.com/office/drawing/2014/main" id="{4F853462-12F9-4721-8F33-318139F2CE57}"/>
                  </a:ext>
                </a:extLst>
              </p:cNvPr>
              <p:cNvSpPr>
                <a:spLocks noChangeArrowheads="1"/>
              </p:cNvSpPr>
              <p:nvPr/>
            </p:nvSpPr>
            <p:spPr bwMode="auto">
              <a:xfrm>
                <a:off x="4128" y="273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40</a:t>
                </a:r>
              </a:p>
            </p:txBody>
          </p:sp>
          <p:sp>
            <p:nvSpPr>
              <p:cNvPr id="65577" name="Oval 190">
                <a:extLst>
                  <a:ext uri="{FF2B5EF4-FFF2-40B4-BE49-F238E27FC236}">
                    <a16:creationId xmlns:a16="http://schemas.microsoft.com/office/drawing/2014/main" id="{9819D367-747C-45DC-9539-2A428321A45C}"/>
                  </a:ext>
                </a:extLst>
              </p:cNvPr>
              <p:cNvSpPr>
                <a:spLocks noChangeArrowheads="1"/>
              </p:cNvSpPr>
              <p:nvPr/>
            </p:nvSpPr>
            <p:spPr bwMode="auto">
              <a:xfrm>
                <a:off x="3984"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20</a:t>
                </a:r>
              </a:p>
            </p:txBody>
          </p:sp>
          <p:sp>
            <p:nvSpPr>
              <p:cNvPr id="65578" name="Text Box 198">
                <a:extLst>
                  <a:ext uri="{FF2B5EF4-FFF2-40B4-BE49-F238E27FC236}">
                    <a16:creationId xmlns:a16="http://schemas.microsoft.com/office/drawing/2014/main" id="{F66A7907-F896-4510-8F22-51F7DB7CF752}"/>
                  </a:ext>
                </a:extLst>
              </p:cNvPr>
              <p:cNvSpPr txBox="1">
                <a:spLocks noChangeArrowheads="1"/>
              </p:cNvSpPr>
              <p:nvPr/>
            </p:nvSpPr>
            <p:spPr bwMode="auto">
              <a:xfrm>
                <a:off x="4224" y="259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79" name="Oval 200">
                <a:extLst>
                  <a:ext uri="{FF2B5EF4-FFF2-40B4-BE49-F238E27FC236}">
                    <a16:creationId xmlns:a16="http://schemas.microsoft.com/office/drawing/2014/main" id="{6453C173-DD71-4701-A697-238A87FF3907}"/>
                  </a:ext>
                </a:extLst>
              </p:cNvPr>
              <p:cNvSpPr>
                <a:spLocks noChangeArrowheads="1"/>
              </p:cNvSpPr>
              <p:nvPr/>
            </p:nvSpPr>
            <p:spPr bwMode="auto">
              <a:xfrm>
                <a:off x="4848"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70</a:t>
                </a:r>
              </a:p>
            </p:txBody>
          </p:sp>
          <p:sp>
            <p:nvSpPr>
              <p:cNvPr id="65580" name="Line 201">
                <a:extLst>
                  <a:ext uri="{FF2B5EF4-FFF2-40B4-BE49-F238E27FC236}">
                    <a16:creationId xmlns:a16="http://schemas.microsoft.com/office/drawing/2014/main" id="{9B5872B9-8D0C-4BFB-A77B-6157F63D0486}"/>
                  </a:ext>
                </a:extLst>
              </p:cNvPr>
              <p:cNvSpPr>
                <a:spLocks noChangeShapeType="1"/>
              </p:cNvSpPr>
              <p:nvPr/>
            </p:nvSpPr>
            <p:spPr bwMode="auto">
              <a:xfrm flipH="1">
                <a:off x="4992" y="2976"/>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1" name="Line 202">
                <a:extLst>
                  <a:ext uri="{FF2B5EF4-FFF2-40B4-BE49-F238E27FC236}">
                    <a16:creationId xmlns:a16="http://schemas.microsoft.com/office/drawing/2014/main" id="{F4C81F6B-5A67-48AB-89E1-A7F44CE33FF5}"/>
                  </a:ext>
                </a:extLst>
              </p:cNvPr>
              <p:cNvSpPr>
                <a:spLocks noChangeShapeType="1"/>
              </p:cNvSpPr>
              <p:nvPr/>
            </p:nvSpPr>
            <p:spPr bwMode="auto">
              <a:xfrm>
                <a:off x="4320" y="288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2" name="Oval 203">
                <a:extLst>
                  <a:ext uri="{FF2B5EF4-FFF2-40B4-BE49-F238E27FC236}">
                    <a16:creationId xmlns:a16="http://schemas.microsoft.com/office/drawing/2014/main" id="{BB72E60C-F3C6-4E5A-AFA1-4B6010AF68BD}"/>
                  </a:ext>
                </a:extLst>
              </p:cNvPr>
              <p:cNvSpPr>
                <a:spLocks noChangeArrowheads="1"/>
              </p:cNvSpPr>
              <p:nvPr/>
            </p:nvSpPr>
            <p:spPr bwMode="auto">
              <a:xfrm>
                <a:off x="4416" y="307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50</a:t>
                </a:r>
              </a:p>
            </p:txBody>
          </p:sp>
          <p:sp>
            <p:nvSpPr>
              <p:cNvPr id="65583" name="Oval 204">
                <a:extLst>
                  <a:ext uri="{FF2B5EF4-FFF2-40B4-BE49-F238E27FC236}">
                    <a16:creationId xmlns:a16="http://schemas.microsoft.com/office/drawing/2014/main" id="{BF8F34E3-3027-4327-9131-73FF46349ECA}"/>
                  </a:ext>
                </a:extLst>
              </p:cNvPr>
              <p:cNvSpPr>
                <a:spLocks noChangeArrowheads="1"/>
              </p:cNvSpPr>
              <p:nvPr/>
            </p:nvSpPr>
            <p:spPr bwMode="auto">
              <a:xfrm>
                <a:off x="4656"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55</a:t>
                </a:r>
              </a:p>
            </p:txBody>
          </p:sp>
          <p:sp>
            <p:nvSpPr>
              <p:cNvPr id="65584" name="Line 205">
                <a:extLst>
                  <a:ext uri="{FF2B5EF4-FFF2-40B4-BE49-F238E27FC236}">
                    <a16:creationId xmlns:a16="http://schemas.microsoft.com/office/drawing/2014/main" id="{6E1C6DA7-1EE5-4515-9BA7-8BABAC0A18CA}"/>
                  </a:ext>
                </a:extLst>
              </p:cNvPr>
              <p:cNvSpPr>
                <a:spLocks noChangeShapeType="1"/>
              </p:cNvSpPr>
              <p:nvPr/>
            </p:nvSpPr>
            <p:spPr bwMode="auto">
              <a:xfrm>
                <a:off x="4560" y="326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5" name="Oval 206">
                <a:extLst>
                  <a:ext uri="{FF2B5EF4-FFF2-40B4-BE49-F238E27FC236}">
                    <a16:creationId xmlns:a16="http://schemas.microsoft.com/office/drawing/2014/main" id="{1DC2B8AA-7B6D-4C0C-8A08-2913E60C1471}"/>
                  </a:ext>
                </a:extLst>
              </p:cNvPr>
              <p:cNvSpPr>
                <a:spLocks noChangeArrowheads="1"/>
              </p:cNvSpPr>
              <p:nvPr/>
            </p:nvSpPr>
            <p:spPr bwMode="auto">
              <a:xfrm>
                <a:off x="3840"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10</a:t>
                </a:r>
              </a:p>
            </p:txBody>
          </p:sp>
          <p:sp>
            <p:nvSpPr>
              <p:cNvPr id="65586" name="Oval 207">
                <a:extLst>
                  <a:ext uri="{FF2B5EF4-FFF2-40B4-BE49-F238E27FC236}">
                    <a16:creationId xmlns:a16="http://schemas.microsoft.com/office/drawing/2014/main" id="{C821172E-E831-42B9-97F7-E96E92C0E755}"/>
                  </a:ext>
                </a:extLst>
              </p:cNvPr>
              <p:cNvSpPr>
                <a:spLocks noChangeArrowheads="1"/>
              </p:cNvSpPr>
              <p:nvPr/>
            </p:nvSpPr>
            <p:spPr bwMode="auto">
              <a:xfrm>
                <a:off x="4128"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600" b="1"/>
                  <a:t>30</a:t>
                </a:r>
              </a:p>
            </p:txBody>
          </p:sp>
          <p:sp>
            <p:nvSpPr>
              <p:cNvPr id="65587" name="Line 208">
                <a:extLst>
                  <a:ext uri="{FF2B5EF4-FFF2-40B4-BE49-F238E27FC236}">
                    <a16:creationId xmlns:a16="http://schemas.microsoft.com/office/drawing/2014/main" id="{F556A12A-DAD8-4708-88F4-A4D785E4A1B9}"/>
                  </a:ext>
                </a:extLst>
              </p:cNvPr>
              <p:cNvSpPr>
                <a:spLocks noChangeShapeType="1"/>
              </p:cNvSpPr>
              <p:nvPr/>
            </p:nvSpPr>
            <p:spPr bwMode="auto">
              <a:xfrm flipH="1">
                <a:off x="3936" y="326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8" name="Line 209">
                <a:extLst>
                  <a:ext uri="{FF2B5EF4-FFF2-40B4-BE49-F238E27FC236}">
                    <a16:creationId xmlns:a16="http://schemas.microsoft.com/office/drawing/2014/main" id="{40F67073-A779-49BF-89A4-DEB0C88CDFE8}"/>
                  </a:ext>
                </a:extLst>
              </p:cNvPr>
              <p:cNvSpPr>
                <a:spLocks noChangeShapeType="1"/>
              </p:cNvSpPr>
              <p:nvPr/>
            </p:nvSpPr>
            <p:spPr bwMode="auto">
              <a:xfrm>
                <a:off x="4128" y="3264"/>
                <a:ext cx="48"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9" name="Text Box 210">
                <a:extLst>
                  <a:ext uri="{FF2B5EF4-FFF2-40B4-BE49-F238E27FC236}">
                    <a16:creationId xmlns:a16="http://schemas.microsoft.com/office/drawing/2014/main" id="{E0C44037-CEA3-4261-BFC4-D55A174C69FA}"/>
                  </a:ext>
                </a:extLst>
              </p:cNvPr>
              <p:cNvSpPr txBox="1">
                <a:spLocks noChangeArrowheads="1"/>
              </p:cNvSpPr>
              <p:nvPr/>
            </p:nvSpPr>
            <p:spPr bwMode="auto">
              <a:xfrm>
                <a:off x="4512" y="292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-1</a:t>
                </a:r>
              </a:p>
            </p:txBody>
          </p:sp>
          <p:sp>
            <p:nvSpPr>
              <p:cNvPr id="65590" name="Text Box 211">
                <a:extLst>
                  <a:ext uri="{FF2B5EF4-FFF2-40B4-BE49-F238E27FC236}">
                    <a16:creationId xmlns:a16="http://schemas.microsoft.com/office/drawing/2014/main" id="{B6EFC6CC-D461-4D32-81E0-4FE946EF62B9}"/>
                  </a:ext>
                </a:extLst>
              </p:cNvPr>
              <p:cNvSpPr txBox="1">
                <a:spLocks noChangeArrowheads="1"/>
              </p:cNvSpPr>
              <p:nvPr/>
            </p:nvSpPr>
            <p:spPr bwMode="auto">
              <a:xfrm>
                <a:off x="4848" y="33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91" name="Text Box 212">
                <a:extLst>
                  <a:ext uri="{FF2B5EF4-FFF2-40B4-BE49-F238E27FC236}">
                    <a16:creationId xmlns:a16="http://schemas.microsoft.com/office/drawing/2014/main" id="{2E4912A4-E916-402B-8005-5E3FB470B9B2}"/>
                  </a:ext>
                </a:extLst>
              </p:cNvPr>
              <p:cNvSpPr txBox="1">
                <a:spLocks noChangeArrowheads="1"/>
              </p:cNvSpPr>
              <p:nvPr/>
            </p:nvSpPr>
            <p:spPr bwMode="auto">
              <a:xfrm>
                <a:off x="4992" y="302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92" name="Text Box 213">
                <a:extLst>
                  <a:ext uri="{FF2B5EF4-FFF2-40B4-BE49-F238E27FC236}">
                    <a16:creationId xmlns:a16="http://schemas.microsoft.com/office/drawing/2014/main" id="{078BE382-48B4-4116-B34B-4888504440A6}"/>
                  </a:ext>
                </a:extLst>
              </p:cNvPr>
              <p:cNvSpPr txBox="1">
                <a:spLocks noChangeArrowheads="1"/>
              </p:cNvSpPr>
              <p:nvPr/>
            </p:nvSpPr>
            <p:spPr bwMode="auto">
              <a:xfrm>
                <a:off x="4272" y="33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93" name="Text Box 214">
                <a:extLst>
                  <a:ext uri="{FF2B5EF4-FFF2-40B4-BE49-F238E27FC236}">
                    <a16:creationId xmlns:a16="http://schemas.microsoft.com/office/drawing/2014/main" id="{CDCFB781-7AB3-41B5-9E7C-5FBDA9C72966}"/>
                  </a:ext>
                </a:extLst>
              </p:cNvPr>
              <p:cNvSpPr txBox="1">
                <a:spLocks noChangeArrowheads="1"/>
              </p:cNvSpPr>
              <p:nvPr/>
            </p:nvSpPr>
            <p:spPr bwMode="auto">
              <a:xfrm>
                <a:off x="3984" y="331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94" name="Text Box 215">
                <a:extLst>
                  <a:ext uri="{FF2B5EF4-FFF2-40B4-BE49-F238E27FC236}">
                    <a16:creationId xmlns:a16="http://schemas.microsoft.com/office/drawing/2014/main" id="{5CFFB080-8A1B-4135-B180-ADB664B60571}"/>
                  </a:ext>
                </a:extLst>
              </p:cNvPr>
              <p:cNvSpPr txBox="1">
                <a:spLocks noChangeArrowheads="1"/>
              </p:cNvSpPr>
              <p:nvPr/>
            </p:nvSpPr>
            <p:spPr bwMode="auto">
              <a:xfrm>
                <a:off x="4128" y="2976"/>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0</a:t>
                </a:r>
              </a:p>
            </p:txBody>
          </p:sp>
          <p:sp>
            <p:nvSpPr>
              <p:cNvPr id="65595" name="Text Box 216">
                <a:extLst>
                  <a:ext uri="{FF2B5EF4-FFF2-40B4-BE49-F238E27FC236}">
                    <a16:creationId xmlns:a16="http://schemas.microsoft.com/office/drawing/2014/main" id="{38FE7365-BE31-48EB-8FC7-622F3D2BB298}"/>
                  </a:ext>
                </a:extLst>
              </p:cNvPr>
              <p:cNvSpPr txBox="1">
                <a:spLocks noChangeArrowheads="1"/>
              </p:cNvSpPr>
              <p:nvPr/>
            </p:nvSpPr>
            <p:spPr bwMode="auto">
              <a:xfrm>
                <a:off x="4320" y="273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b="1"/>
                  <a:t>A</a:t>
                </a:r>
              </a:p>
            </p:txBody>
          </p:sp>
        </p:grpSp>
        <p:sp>
          <p:nvSpPr>
            <p:cNvPr id="65544" name="Text Box 220">
              <a:extLst>
                <a:ext uri="{FF2B5EF4-FFF2-40B4-BE49-F238E27FC236}">
                  <a16:creationId xmlns:a16="http://schemas.microsoft.com/office/drawing/2014/main" id="{A7E1FD95-5EA4-4643-B5DD-13ECBB3D6B92}"/>
                </a:ext>
              </a:extLst>
            </p:cNvPr>
            <p:cNvSpPr txBox="1">
              <a:spLocks noChangeArrowheads="1"/>
            </p:cNvSpPr>
            <p:nvPr/>
          </p:nvSpPr>
          <p:spPr bwMode="auto">
            <a:xfrm>
              <a:off x="4032" y="3696"/>
              <a:ext cx="1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a:t>
              </a:r>
              <a:r>
                <a:rPr lang="zh-CN" altLang="en-US" sz="1800" b="1"/>
                <a:t>调整后的二叉排序树</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5D6AD5E4-ECEB-4929-9A67-E0CF7B056DEE}"/>
              </a:ext>
            </a:extLst>
          </p:cNvPr>
          <p:cNvSpPr txBox="1">
            <a:spLocks noChangeArrowheads="1"/>
          </p:cNvSpPr>
          <p:nvPr/>
        </p:nvSpPr>
        <p:spPr bwMode="auto">
          <a:xfrm>
            <a:off x="21336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综上所述，失衡类型及相应的调整方法可归纳为以下四种：</a:t>
            </a:r>
          </a:p>
        </p:txBody>
      </p:sp>
      <p:sp>
        <p:nvSpPr>
          <p:cNvPr id="66563" name="Text Box 3">
            <a:extLst>
              <a:ext uri="{FF2B5EF4-FFF2-40B4-BE49-F238E27FC236}">
                <a16:creationId xmlns:a16="http://schemas.microsoft.com/office/drawing/2014/main" id="{AFAD32E6-699D-4A8D-BC30-495F1653FFC4}"/>
              </a:ext>
            </a:extLst>
          </p:cNvPr>
          <p:cNvSpPr txBox="1">
            <a:spLocks noChangeArrowheads="1"/>
          </p:cNvSpPr>
          <p:nvPr/>
        </p:nvSpPr>
        <p:spPr bwMode="auto">
          <a:xfrm>
            <a:off x="2133600" y="1981201"/>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a:t>
            </a:r>
            <a:r>
              <a:rPr lang="zh-CN" altLang="en-US" sz="2800" b="1"/>
              <a:t>）</a:t>
            </a:r>
            <a:r>
              <a:rPr lang="en-US" altLang="zh-CN" sz="2800" b="1"/>
              <a:t>LL</a:t>
            </a:r>
            <a:r>
              <a:rPr lang="zh-CN" altLang="en-US" sz="2800" b="1"/>
              <a:t>型（以</a:t>
            </a:r>
            <a:r>
              <a:rPr lang="en-US" altLang="zh-CN" sz="2800" b="1"/>
              <a:t>B</a:t>
            </a:r>
            <a:r>
              <a:rPr lang="zh-CN" altLang="en-US" sz="2800" b="1"/>
              <a:t>轴，对</a:t>
            </a:r>
            <a:r>
              <a:rPr lang="en-US" altLang="zh-CN" sz="2800" b="1"/>
              <a:t>A</a:t>
            </a:r>
            <a:r>
              <a:rPr lang="zh-CN" altLang="en-US" sz="2800" b="1"/>
              <a:t>做了一次顺时针旋转）</a:t>
            </a:r>
          </a:p>
        </p:txBody>
      </p:sp>
      <p:grpSp>
        <p:nvGrpSpPr>
          <p:cNvPr id="66564" name="Group 39">
            <a:extLst>
              <a:ext uri="{FF2B5EF4-FFF2-40B4-BE49-F238E27FC236}">
                <a16:creationId xmlns:a16="http://schemas.microsoft.com/office/drawing/2014/main" id="{33FC7E3D-A029-4862-A932-C473352104B3}"/>
              </a:ext>
            </a:extLst>
          </p:cNvPr>
          <p:cNvGrpSpPr>
            <a:grpSpLocks/>
          </p:cNvGrpSpPr>
          <p:nvPr/>
        </p:nvGrpSpPr>
        <p:grpSpPr bwMode="auto">
          <a:xfrm>
            <a:off x="2514600" y="2667001"/>
            <a:ext cx="3200400" cy="2606675"/>
            <a:chOff x="624" y="1680"/>
            <a:chExt cx="2016" cy="1642"/>
          </a:xfrm>
        </p:grpSpPr>
        <p:grpSp>
          <p:nvGrpSpPr>
            <p:cNvPr id="66581" name="Group 18">
              <a:extLst>
                <a:ext uri="{FF2B5EF4-FFF2-40B4-BE49-F238E27FC236}">
                  <a16:creationId xmlns:a16="http://schemas.microsoft.com/office/drawing/2014/main" id="{ADE40932-5CAF-45CA-A6E0-502C12C56ADA}"/>
                </a:ext>
              </a:extLst>
            </p:cNvPr>
            <p:cNvGrpSpPr>
              <a:grpSpLocks/>
            </p:cNvGrpSpPr>
            <p:nvPr/>
          </p:nvGrpSpPr>
          <p:grpSpPr bwMode="auto">
            <a:xfrm>
              <a:off x="912" y="1680"/>
              <a:ext cx="1104" cy="1296"/>
              <a:chOff x="816" y="1680"/>
              <a:chExt cx="1344" cy="1536"/>
            </a:xfrm>
          </p:grpSpPr>
          <p:grpSp>
            <p:nvGrpSpPr>
              <p:cNvPr id="66583" name="Group 15">
                <a:extLst>
                  <a:ext uri="{FF2B5EF4-FFF2-40B4-BE49-F238E27FC236}">
                    <a16:creationId xmlns:a16="http://schemas.microsoft.com/office/drawing/2014/main" id="{7598A948-8941-4519-8B9A-43BDD1C75617}"/>
                  </a:ext>
                </a:extLst>
              </p:cNvPr>
              <p:cNvGrpSpPr>
                <a:grpSpLocks/>
              </p:cNvGrpSpPr>
              <p:nvPr/>
            </p:nvGrpSpPr>
            <p:grpSpPr bwMode="auto">
              <a:xfrm>
                <a:off x="816" y="1776"/>
                <a:ext cx="1344" cy="1440"/>
                <a:chOff x="816" y="1776"/>
                <a:chExt cx="1344" cy="1440"/>
              </a:xfrm>
            </p:grpSpPr>
            <p:sp>
              <p:nvSpPr>
                <p:cNvPr id="66586" name="Oval 4">
                  <a:extLst>
                    <a:ext uri="{FF2B5EF4-FFF2-40B4-BE49-F238E27FC236}">
                      <a16:creationId xmlns:a16="http://schemas.microsoft.com/office/drawing/2014/main" id="{D73A9A4B-BA29-42C4-81FD-74EA449A922A}"/>
                    </a:ext>
                  </a:extLst>
                </p:cNvPr>
                <p:cNvSpPr>
                  <a:spLocks noChangeArrowheads="1"/>
                </p:cNvSpPr>
                <p:nvPr/>
              </p:nvSpPr>
              <p:spPr bwMode="auto">
                <a:xfrm>
                  <a:off x="1536" y="177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66587" name="Oval 5">
                  <a:extLst>
                    <a:ext uri="{FF2B5EF4-FFF2-40B4-BE49-F238E27FC236}">
                      <a16:creationId xmlns:a16="http://schemas.microsoft.com/office/drawing/2014/main" id="{2BDE02B0-0411-4103-A832-231756DC85C1}"/>
                    </a:ext>
                  </a:extLst>
                </p:cNvPr>
                <p:cNvSpPr>
                  <a:spLocks noChangeArrowheads="1"/>
                </p:cNvSpPr>
                <p:nvPr/>
              </p:nvSpPr>
              <p:spPr bwMode="auto">
                <a:xfrm>
                  <a:off x="1104"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66588" name="Line 6">
                  <a:extLst>
                    <a:ext uri="{FF2B5EF4-FFF2-40B4-BE49-F238E27FC236}">
                      <a16:creationId xmlns:a16="http://schemas.microsoft.com/office/drawing/2014/main" id="{2003C0B6-8DF0-4C2A-8BAD-42F4258B3B99}"/>
                    </a:ext>
                  </a:extLst>
                </p:cNvPr>
                <p:cNvSpPr>
                  <a:spLocks noChangeShapeType="1"/>
                </p:cNvSpPr>
                <p:nvPr/>
              </p:nvSpPr>
              <p:spPr bwMode="auto">
                <a:xfrm flipH="1">
                  <a:off x="1344" y="196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9" name="Rectangle 7">
                  <a:extLst>
                    <a:ext uri="{FF2B5EF4-FFF2-40B4-BE49-F238E27FC236}">
                      <a16:creationId xmlns:a16="http://schemas.microsoft.com/office/drawing/2014/main" id="{00E746FA-9794-4F1B-8F79-E8777211AF77}"/>
                    </a:ext>
                  </a:extLst>
                </p:cNvPr>
                <p:cNvSpPr>
                  <a:spLocks noChangeArrowheads="1"/>
                </p:cNvSpPr>
                <p:nvPr/>
              </p:nvSpPr>
              <p:spPr bwMode="auto">
                <a:xfrm>
                  <a:off x="816" y="2640"/>
                  <a:ext cx="24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sp>
              <p:nvSpPr>
                <p:cNvPr id="66590" name="Rectangle 8">
                  <a:extLst>
                    <a:ext uri="{FF2B5EF4-FFF2-40B4-BE49-F238E27FC236}">
                      <a16:creationId xmlns:a16="http://schemas.microsoft.com/office/drawing/2014/main" id="{5C80CA3E-0BEB-4919-8DC4-7D98578CCE03}"/>
                    </a:ext>
                  </a:extLst>
                </p:cNvPr>
                <p:cNvSpPr>
                  <a:spLocks noChangeArrowheads="1"/>
                </p:cNvSpPr>
                <p:nvPr/>
              </p:nvSpPr>
              <p:spPr bwMode="auto">
                <a:xfrm>
                  <a:off x="1440" y="2640"/>
                  <a:ext cx="24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R</a:t>
                  </a:r>
                </a:p>
              </p:txBody>
            </p:sp>
            <p:sp>
              <p:nvSpPr>
                <p:cNvPr id="66591" name="Line 9">
                  <a:extLst>
                    <a:ext uri="{FF2B5EF4-FFF2-40B4-BE49-F238E27FC236}">
                      <a16:creationId xmlns:a16="http://schemas.microsoft.com/office/drawing/2014/main" id="{6B3486B0-AAB3-470C-B434-851D61B64A70}"/>
                    </a:ext>
                  </a:extLst>
                </p:cNvPr>
                <p:cNvSpPr>
                  <a:spLocks noChangeShapeType="1"/>
                </p:cNvSpPr>
                <p:nvPr/>
              </p:nvSpPr>
              <p:spPr bwMode="auto">
                <a:xfrm flipH="1">
                  <a:off x="960" y="24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2" name="Line 10">
                  <a:extLst>
                    <a:ext uri="{FF2B5EF4-FFF2-40B4-BE49-F238E27FC236}">
                      <a16:creationId xmlns:a16="http://schemas.microsoft.com/office/drawing/2014/main" id="{4310EB5B-427B-4B20-8728-1DD0A1DF3840}"/>
                    </a:ext>
                  </a:extLst>
                </p:cNvPr>
                <p:cNvSpPr>
                  <a:spLocks noChangeShapeType="1"/>
                </p:cNvSpPr>
                <p:nvPr/>
              </p:nvSpPr>
              <p:spPr bwMode="auto">
                <a:xfrm>
                  <a:off x="1296" y="240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3" name="Rectangle 12">
                  <a:extLst>
                    <a:ext uri="{FF2B5EF4-FFF2-40B4-BE49-F238E27FC236}">
                      <a16:creationId xmlns:a16="http://schemas.microsoft.com/office/drawing/2014/main" id="{847151E6-A9CB-434E-8777-07CCA348129B}"/>
                    </a:ext>
                  </a:extLst>
                </p:cNvPr>
                <p:cNvSpPr>
                  <a:spLocks noChangeArrowheads="1"/>
                </p:cNvSpPr>
                <p:nvPr/>
              </p:nvSpPr>
              <p:spPr bwMode="auto">
                <a:xfrm>
                  <a:off x="816" y="3024"/>
                  <a:ext cx="240"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sp>
              <p:nvSpPr>
                <p:cNvPr id="66594" name="Line 13">
                  <a:extLst>
                    <a:ext uri="{FF2B5EF4-FFF2-40B4-BE49-F238E27FC236}">
                      <a16:creationId xmlns:a16="http://schemas.microsoft.com/office/drawing/2014/main" id="{0F3709A0-4C07-4E54-905D-0BCFF3BBAD9F}"/>
                    </a:ext>
                  </a:extLst>
                </p:cNvPr>
                <p:cNvSpPr>
                  <a:spLocks noChangeShapeType="1"/>
                </p:cNvSpPr>
                <p:nvPr/>
              </p:nvSpPr>
              <p:spPr bwMode="auto">
                <a:xfrm>
                  <a:off x="1728" y="2016"/>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5" name="Rectangle 14">
                  <a:extLst>
                    <a:ext uri="{FF2B5EF4-FFF2-40B4-BE49-F238E27FC236}">
                      <a16:creationId xmlns:a16="http://schemas.microsoft.com/office/drawing/2014/main" id="{CD9A3739-DA81-44FF-8284-97BFDD13F15E}"/>
                    </a:ext>
                  </a:extLst>
                </p:cNvPr>
                <p:cNvSpPr>
                  <a:spLocks noChangeArrowheads="1"/>
                </p:cNvSpPr>
                <p:nvPr/>
              </p:nvSpPr>
              <p:spPr bwMode="auto">
                <a:xfrm>
                  <a:off x="1920" y="2352"/>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R</a:t>
                  </a:r>
                </a:p>
              </p:txBody>
            </p:sp>
          </p:grpSp>
          <p:sp>
            <p:nvSpPr>
              <p:cNvPr id="66584" name="Text Box 16">
                <a:extLst>
                  <a:ext uri="{FF2B5EF4-FFF2-40B4-BE49-F238E27FC236}">
                    <a16:creationId xmlns:a16="http://schemas.microsoft.com/office/drawing/2014/main" id="{4520F74A-98CE-40D8-AF57-FF696565D2E8}"/>
                  </a:ext>
                </a:extLst>
              </p:cNvPr>
              <p:cNvSpPr txBox="1">
                <a:spLocks noChangeArrowheads="1"/>
              </p:cNvSpPr>
              <p:nvPr/>
            </p:nvSpPr>
            <p:spPr bwMode="auto">
              <a:xfrm>
                <a:off x="1776" y="1680"/>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2</a:t>
                </a:r>
              </a:p>
            </p:txBody>
          </p:sp>
          <p:sp>
            <p:nvSpPr>
              <p:cNvPr id="66585" name="Text Box 17">
                <a:extLst>
                  <a:ext uri="{FF2B5EF4-FFF2-40B4-BE49-F238E27FC236}">
                    <a16:creationId xmlns:a16="http://schemas.microsoft.com/office/drawing/2014/main" id="{1BBA7756-1FD9-4132-9E72-A7C33D989A9D}"/>
                  </a:ext>
                </a:extLst>
              </p:cNvPr>
              <p:cNvSpPr txBox="1">
                <a:spLocks noChangeArrowheads="1"/>
              </p:cNvSpPr>
              <p:nvPr/>
            </p:nvSpPr>
            <p:spPr bwMode="auto">
              <a:xfrm>
                <a:off x="1200" y="1921"/>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grpSp>
        <p:sp>
          <p:nvSpPr>
            <p:cNvPr id="66582" name="Text Box 37">
              <a:extLst>
                <a:ext uri="{FF2B5EF4-FFF2-40B4-BE49-F238E27FC236}">
                  <a16:creationId xmlns:a16="http://schemas.microsoft.com/office/drawing/2014/main" id="{291DDE0E-8C64-4949-B2B5-C3E784B4C043}"/>
                </a:ext>
              </a:extLst>
            </p:cNvPr>
            <p:cNvSpPr txBox="1">
              <a:spLocks noChangeArrowheads="1"/>
            </p:cNvSpPr>
            <p:nvPr/>
          </p:nvSpPr>
          <p:spPr bwMode="auto">
            <a:xfrm>
              <a:off x="624" y="3072"/>
              <a:ext cx="2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a:t>
              </a:r>
              <a:r>
                <a:rPr lang="zh-CN" altLang="en-US" sz="2000" b="1"/>
                <a:t>插入新结点</a:t>
              </a:r>
              <a:r>
                <a:rPr lang="en-US" altLang="zh-CN" sz="2000" b="1"/>
                <a:t>S</a:t>
              </a:r>
              <a:r>
                <a:rPr lang="zh-CN" altLang="en-US" sz="2000" b="1"/>
                <a:t>后失去平衡</a:t>
              </a:r>
            </a:p>
          </p:txBody>
        </p:sp>
      </p:grpSp>
      <p:grpSp>
        <p:nvGrpSpPr>
          <p:cNvPr id="66565" name="Group 40">
            <a:extLst>
              <a:ext uri="{FF2B5EF4-FFF2-40B4-BE49-F238E27FC236}">
                <a16:creationId xmlns:a16="http://schemas.microsoft.com/office/drawing/2014/main" id="{C80FBE40-6E16-4566-BA83-63BB668E5290}"/>
              </a:ext>
            </a:extLst>
          </p:cNvPr>
          <p:cNvGrpSpPr>
            <a:grpSpLocks/>
          </p:cNvGrpSpPr>
          <p:nvPr/>
        </p:nvGrpSpPr>
        <p:grpSpPr bwMode="auto">
          <a:xfrm>
            <a:off x="6477000" y="2590801"/>
            <a:ext cx="2667000" cy="2682875"/>
            <a:chOff x="3120" y="1632"/>
            <a:chExt cx="1680" cy="1690"/>
          </a:xfrm>
        </p:grpSpPr>
        <p:grpSp>
          <p:nvGrpSpPr>
            <p:cNvPr id="66567" name="Group 36">
              <a:extLst>
                <a:ext uri="{FF2B5EF4-FFF2-40B4-BE49-F238E27FC236}">
                  <a16:creationId xmlns:a16="http://schemas.microsoft.com/office/drawing/2014/main" id="{57DBBFDE-2EC7-41AF-81B4-46FBE327DF89}"/>
                </a:ext>
              </a:extLst>
            </p:cNvPr>
            <p:cNvGrpSpPr>
              <a:grpSpLocks/>
            </p:cNvGrpSpPr>
            <p:nvPr/>
          </p:nvGrpSpPr>
          <p:grpSpPr bwMode="auto">
            <a:xfrm>
              <a:off x="3264" y="1632"/>
              <a:ext cx="1152" cy="1296"/>
              <a:chOff x="3264" y="1632"/>
              <a:chExt cx="1392" cy="1488"/>
            </a:xfrm>
          </p:grpSpPr>
          <p:sp>
            <p:nvSpPr>
              <p:cNvPr id="66569" name="Oval 21">
                <a:extLst>
                  <a:ext uri="{FF2B5EF4-FFF2-40B4-BE49-F238E27FC236}">
                    <a16:creationId xmlns:a16="http://schemas.microsoft.com/office/drawing/2014/main" id="{148EBD05-CC83-492E-86D9-E2A1E53EC2A7}"/>
                  </a:ext>
                </a:extLst>
              </p:cNvPr>
              <p:cNvSpPr>
                <a:spLocks noChangeArrowheads="1"/>
              </p:cNvSpPr>
              <p:nvPr/>
            </p:nvSpPr>
            <p:spPr bwMode="auto">
              <a:xfrm>
                <a:off x="3792" y="17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66570" name="Oval 22">
                <a:extLst>
                  <a:ext uri="{FF2B5EF4-FFF2-40B4-BE49-F238E27FC236}">
                    <a16:creationId xmlns:a16="http://schemas.microsoft.com/office/drawing/2014/main" id="{2C82D1B2-AF7E-44E9-8E46-8C9C65A6F5C6}"/>
                  </a:ext>
                </a:extLst>
              </p:cNvPr>
              <p:cNvSpPr>
                <a:spLocks noChangeArrowheads="1"/>
              </p:cNvSpPr>
              <p:nvPr/>
            </p:nvSpPr>
            <p:spPr bwMode="auto">
              <a:xfrm>
                <a:off x="4224" y="225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66571" name="Line 23">
                <a:extLst>
                  <a:ext uri="{FF2B5EF4-FFF2-40B4-BE49-F238E27FC236}">
                    <a16:creationId xmlns:a16="http://schemas.microsoft.com/office/drawing/2014/main" id="{D246D06F-3F91-4C23-A5D7-E103B4E025FE}"/>
                  </a:ext>
                </a:extLst>
              </p:cNvPr>
              <p:cNvSpPr>
                <a:spLocks noChangeShapeType="1"/>
              </p:cNvSpPr>
              <p:nvPr/>
            </p:nvSpPr>
            <p:spPr bwMode="auto">
              <a:xfrm flipH="1">
                <a:off x="3408" y="1920"/>
                <a:ext cx="432"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2" name="Rectangle 24">
                <a:extLst>
                  <a:ext uri="{FF2B5EF4-FFF2-40B4-BE49-F238E27FC236}">
                    <a16:creationId xmlns:a16="http://schemas.microsoft.com/office/drawing/2014/main" id="{5CC363C6-0134-476E-ACCE-A78AD7AAAEC8}"/>
                  </a:ext>
                </a:extLst>
              </p:cNvPr>
              <p:cNvSpPr>
                <a:spLocks noChangeArrowheads="1"/>
              </p:cNvSpPr>
              <p:nvPr/>
            </p:nvSpPr>
            <p:spPr bwMode="auto">
              <a:xfrm>
                <a:off x="3264" y="2400"/>
                <a:ext cx="24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sp>
            <p:nvSpPr>
              <p:cNvPr id="66573" name="Rectangle 25">
                <a:extLst>
                  <a:ext uri="{FF2B5EF4-FFF2-40B4-BE49-F238E27FC236}">
                    <a16:creationId xmlns:a16="http://schemas.microsoft.com/office/drawing/2014/main" id="{0F1FC4A4-58C8-4F77-A599-ED817E3126E7}"/>
                  </a:ext>
                </a:extLst>
              </p:cNvPr>
              <p:cNvSpPr>
                <a:spLocks noChangeArrowheads="1"/>
              </p:cNvSpPr>
              <p:nvPr/>
            </p:nvSpPr>
            <p:spPr bwMode="auto">
              <a:xfrm>
                <a:off x="3936" y="2688"/>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R</a:t>
                </a:r>
              </a:p>
            </p:txBody>
          </p:sp>
          <p:sp>
            <p:nvSpPr>
              <p:cNvPr id="66574" name="Rectangle 28">
                <a:extLst>
                  <a:ext uri="{FF2B5EF4-FFF2-40B4-BE49-F238E27FC236}">
                    <a16:creationId xmlns:a16="http://schemas.microsoft.com/office/drawing/2014/main" id="{1FFB0107-FEC7-4581-BA1D-F0BB738335F1}"/>
                  </a:ext>
                </a:extLst>
              </p:cNvPr>
              <p:cNvSpPr>
                <a:spLocks noChangeArrowheads="1"/>
              </p:cNvSpPr>
              <p:nvPr/>
            </p:nvSpPr>
            <p:spPr bwMode="auto">
              <a:xfrm>
                <a:off x="3264" y="2784"/>
                <a:ext cx="240"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sp>
            <p:nvSpPr>
              <p:cNvPr id="66575" name="Line 29">
                <a:extLst>
                  <a:ext uri="{FF2B5EF4-FFF2-40B4-BE49-F238E27FC236}">
                    <a16:creationId xmlns:a16="http://schemas.microsoft.com/office/drawing/2014/main" id="{55A7BB80-668D-4E23-8A76-17A5A3014082}"/>
                  </a:ext>
                </a:extLst>
              </p:cNvPr>
              <p:cNvSpPr>
                <a:spLocks noChangeShapeType="1"/>
              </p:cNvSpPr>
              <p:nvPr/>
            </p:nvSpPr>
            <p:spPr bwMode="auto">
              <a:xfrm>
                <a:off x="3984" y="1968"/>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6" name="Rectangle 30">
                <a:extLst>
                  <a:ext uri="{FF2B5EF4-FFF2-40B4-BE49-F238E27FC236}">
                    <a16:creationId xmlns:a16="http://schemas.microsoft.com/office/drawing/2014/main" id="{1194739D-FA30-4228-AFE4-2082B371B65F}"/>
                  </a:ext>
                </a:extLst>
              </p:cNvPr>
              <p:cNvSpPr>
                <a:spLocks noChangeArrowheads="1"/>
              </p:cNvSpPr>
              <p:nvPr/>
            </p:nvSpPr>
            <p:spPr bwMode="auto">
              <a:xfrm>
                <a:off x="4416" y="2688"/>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R</a:t>
                </a:r>
              </a:p>
            </p:txBody>
          </p:sp>
          <p:sp>
            <p:nvSpPr>
              <p:cNvPr id="66577" name="Text Box 31">
                <a:extLst>
                  <a:ext uri="{FF2B5EF4-FFF2-40B4-BE49-F238E27FC236}">
                    <a16:creationId xmlns:a16="http://schemas.microsoft.com/office/drawing/2014/main" id="{78FC6436-9789-4464-96BB-5D2333531593}"/>
                  </a:ext>
                </a:extLst>
              </p:cNvPr>
              <p:cNvSpPr txBox="1">
                <a:spLocks noChangeArrowheads="1"/>
              </p:cNvSpPr>
              <p:nvPr/>
            </p:nvSpPr>
            <p:spPr bwMode="auto">
              <a:xfrm>
                <a:off x="4033" y="1632"/>
                <a:ext cx="2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6578" name="Line 33">
                <a:extLst>
                  <a:ext uri="{FF2B5EF4-FFF2-40B4-BE49-F238E27FC236}">
                    <a16:creationId xmlns:a16="http://schemas.microsoft.com/office/drawing/2014/main" id="{2A9F444C-85E1-4713-89DC-FF80CCC12EAE}"/>
                  </a:ext>
                </a:extLst>
              </p:cNvPr>
              <p:cNvSpPr>
                <a:spLocks noChangeShapeType="1"/>
              </p:cNvSpPr>
              <p:nvPr/>
            </p:nvSpPr>
            <p:spPr bwMode="auto">
              <a:xfrm flipH="1">
                <a:off x="4080" y="2496"/>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9" name="Line 34">
                <a:extLst>
                  <a:ext uri="{FF2B5EF4-FFF2-40B4-BE49-F238E27FC236}">
                    <a16:creationId xmlns:a16="http://schemas.microsoft.com/office/drawing/2014/main" id="{44A752B1-D967-4EE2-9E70-6C9903B0904B}"/>
                  </a:ext>
                </a:extLst>
              </p:cNvPr>
              <p:cNvSpPr>
                <a:spLocks noChangeShapeType="1"/>
              </p:cNvSpPr>
              <p:nvPr/>
            </p:nvSpPr>
            <p:spPr bwMode="auto">
              <a:xfrm>
                <a:off x="4416" y="249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0" name="Text Box 35">
                <a:extLst>
                  <a:ext uri="{FF2B5EF4-FFF2-40B4-BE49-F238E27FC236}">
                    <a16:creationId xmlns:a16="http://schemas.microsoft.com/office/drawing/2014/main" id="{0538ECEE-5355-4C5D-BCFC-45C8CBD05285}"/>
                  </a:ext>
                </a:extLst>
              </p:cNvPr>
              <p:cNvSpPr txBox="1">
                <a:spLocks noChangeArrowheads="1"/>
              </p:cNvSpPr>
              <p:nvPr/>
            </p:nvSpPr>
            <p:spPr bwMode="auto">
              <a:xfrm>
                <a:off x="4416" y="2112"/>
                <a:ext cx="2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grpSp>
        <p:sp>
          <p:nvSpPr>
            <p:cNvPr id="66568" name="Text Box 38">
              <a:extLst>
                <a:ext uri="{FF2B5EF4-FFF2-40B4-BE49-F238E27FC236}">
                  <a16:creationId xmlns:a16="http://schemas.microsoft.com/office/drawing/2014/main" id="{CF2016D7-B40A-4240-BBA8-E4682795B796}"/>
                </a:ext>
              </a:extLst>
            </p:cNvPr>
            <p:cNvSpPr txBox="1">
              <a:spLocks noChangeArrowheads="1"/>
            </p:cNvSpPr>
            <p:nvPr/>
          </p:nvSpPr>
          <p:spPr bwMode="auto">
            <a:xfrm>
              <a:off x="3120" y="3072"/>
              <a:ext cx="1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a:t>
              </a:r>
              <a:r>
                <a:rPr lang="zh-CN" altLang="en-US" sz="2000" b="1"/>
                <a:t>调整后恢复平衡</a:t>
              </a:r>
            </a:p>
          </p:txBody>
        </p:sp>
      </p:grpSp>
      <p:sp>
        <p:nvSpPr>
          <p:cNvPr id="66566" name="Text Box 41">
            <a:extLst>
              <a:ext uri="{FF2B5EF4-FFF2-40B4-BE49-F238E27FC236}">
                <a16:creationId xmlns:a16="http://schemas.microsoft.com/office/drawing/2014/main" id="{D1C2D767-4963-4812-9878-95A7C69A7B19}"/>
              </a:ext>
            </a:extLst>
          </p:cNvPr>
          <p:cNvSpPr txBox="1">
            <a:spLocks noChangeArrowheads="1"/>
          </p:cNvSpPr>
          <p:nvPr/>
        </p:nvSpPr>
        <p:spPr bwMode="auto">
          <a:xfrm>
            <a:off x="2133600" y="5410201"/>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在一般二叉排序树的结点中增加一个存放平衡因子的域</a:t>
            </a:r>
            <a:r>
              <a:rPr lang="en-US" altLang="zh-CN" sz="2400" b="1"/>
              <a:t>bf</a:t>
            </a:r>
            <a:r>
              <a:rPr lang="zh-CN" altLang="en-US" sz="2400" b="1"/>
              <a:t>。</a:t>
            </a:r>
          </a:p>
          <a:p>
            <a:pPr eaLnBrk="1" hangingPunct="1">
              <a:spcBef>
                <a:spcPct val="50000"/>
              </a:spcBef>
              <a:buClrTx/>
              <a:buSzTx/>
              <a:buFontTx/>
              <a:buNone/>
            </a:pPr>
            <a:r>
              <a:rPr lang="en-US" altLang="zh-CN" sz="2400" b="1"/>
              <a:t>LL</a:t>
            </a:r>
            <a:r>
              <a:rPr lang="zh-CN" altLang="en-US" sz="2400" b="1"/>
              <a:t>型失衡的特点是：</a:t>
            </a:r>
            <a:r>
              <a:rPr lang="en-US" altLang="zh-CN" sz="2400" b="1"/>
              <a:t>A-&gt;bf=2</a:t>
            </a:r>
            <a:r>
              <a:rPr lang="zh-CN" altLang="en-US" sz="2400" b="1"/>
              <a:t>，</a:t>
            </a:r>
            <a:r>
              <a:rPr lang="en-US" altLang="zh-CN" sz="2400" b="1"/>
              <a:t>B-&gt;bf=1</a:t>
            </a:r>
            <a:r>
              <a:rPr lang="zh-CN" altLang="en-US" sz="2400" b="1"/>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2DB1B217-856C-44FB-9B06-6BC18726B3B2}"/>
              </a:ext>
            </a:extLst>
          </p:cNvPr>
          <p:cNvSpPr txBox="1">
            <a:spLocks noChangeArrowheads="1"/>
          </p:cNvSpPr>
          <p:nvPr/>
        </p:nvSpPr>
        <p:spPr bwMode="auto">
          <a:xfrm>
            <a:off x="2590800" y="1981201"/>
            <a:ext cx="6019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相应调整操作可用如下语句完成：</a:t>
            </a:r>
          </a:p>
          <a:p>
            <a:pPr algn="just" eaLnBrk="1" hangingPunct="1">
              <a:spcBef>
                <a:spcPct val="50000"/>
              </a:spcBef>
              <a:buClrTx/>
              <a:buSzTx/>
              <a:buFontTx/>
              <a:buNone/>
            </a:pPr>
            <a:r>
              <a:rPr lang="zh-CN" altLang="en-US" sz="2800" b="1"/>
              <a:t> </a:t>
            </a:r>
            <a:r>
              <a:rPr lang="en-US" altLang="zh-CN" sz="2800" b="1"/>
              <a:t>B=A-&gt;Lchild</a:t>
            </a:r>
            <a:r>
              <a:rPr lang="zh-CN" altLang="en-US" sz="2800" b="1"/>
              <a:t>；</a:t>
            </a:r>
          </a:p>
          <a:p>
            <a:pPr algn="just" eaLnBrk="1" hangingPunct="1">
              <a:spcBef>
                <a:spcPct val="50000"/>
              </a:spcBef>
              <a:buClrTx/>
              <a:buSzTx/>
              <a:buFontTx/>
              <a:buNone/>
            </a:pPr>
            <a:r>
              <a:rPr lang="zh-CN" altLang="en-US" sz="2800" b="1"/>
              <a:t> </a:t>
            </a:r>
            <a:r>
              <a:rPr lang="en-US" altLang="zh-CN" sz="2800" b="1"/>
              <a:t>A-&gt;Lchild=b-&gt;rchild</a:t>
            </a:r>
            <a:r>
              <a:rPr lang="zh-CN" altLang="en-US" sz="2800" b="1"/>
              <a:t>；    </a:t>
            </a:r>
          </a:p>
          <a:p>
            <a:pPr algn="just" eaLnBrk="1" hangingPunct="1">
              <a:spcBef>
                <a:spcPct val="50000"/>
              </a:spcBef>
              <a:buClrTx/>
              <a:buSzTx/>
              <a:buFontTx/>
              <a:buNone/>
            </a:pPr>
            <a:r>
              <a:rPr lang="zh-CN" altLang="en-US" sz="2800" b="1"/>
              <a:t> </a:t>
            </a:r>
            <a:r>
              <a:rPr lang="en-US" altLang="zh-CN" sz="2800" b="1"/>
              <a:t>B-&gt;rchild=A</a:t>
            </a:r>
            <a:r>
              <a:rPr lang="zh-CN" altLang="en-US" sz="2800" b="1"/>
              <a:t>；</a:t>
            </a:r>
          </a:p>
          <a:p>
            <a:pPr eaLnBrk="1" hangingPunct="1">
              <a:spcBef>
                <a:spcPct val="50000"/>
              </a:spcBef>
              <a:buClrTx/>
              <a:buSzTx/>
              <a:buFontTx/>
              <a:buNone/>
            </a:pPr>
            <a:r>
              <a:rPr lang="zh-CN" altLang="en-US" sz="2800" b="1"/>
              <a:t> </a:t>
            </a:r>
            <a:r>
              <a:rPr lang="en-US" altLang="zh-CN" sz="2800" b="1"/>
              <a:t>A</a:t>
            </a:r>
            <a:r>
              <a:rPr lang="en-US" altLang="zh-CN" sz="2800" b="1">
                <a:latin typeface="宋体" panose="02010600030101010101" pitchFamily="2" charset="-122"/>
              </a:rPr>
              <a:t>-&gt;bf</a:t>
            </a:r>
            <a:r>
              <a:rPr lang="en-US" altLang="zh-CN" sz="2800" b="1"/>
              <a:t>=0</a:t>
            </a:r>
            <a:r>
              <a:rPr lang="zh-CN" altLang="en-US" sz="2800" b="1">
                <a:latin typeface="宋体" panose="02010600030101010101" pitchFamily="2" charset="-122"/>
              </a:rPr>
              <a:t>；</a:t>
            </a:r>
            <a:r>
              <a:rPr lang="zh-CN" altLang="en-US" sz="2800" b="1"/>
              <a:t>  </a:t>
            </a:r>
            <a:r>
              <a:rPr lang="en-US" altLang="zh-CN" sz="2800" b="1"/>
              <a:t>B</a:t>
            </a:r>
            <a:r>
              <a:rPr lang="en-US" altLang="zh-CN" sz="2800" b="1">
                <a:latin typeface="宋体" panose="02010600030101010101" pitchFamily="2" charset="-122"/>
              </a:rPr>
              <a:t>-&gt;bf=0</a:t>
            </a:r>
            <a:r>
              <a:rPr lang="zh-CN" altLang="en-US" sz="2800" b="1">
                <a:latin typeface="宋体" panose="02010600030101010101" pitchFamily="2" charset="-122"/>
              </a:rPr>
              <a:t>；</a:t>
            </a:r>
            <a:r>
              <a:rPr lang="zh-CN" altLang="en-US" sz="2800" b="1"/>
              <a:t> </a:t>
            </a:r>
          </a:p>
        </p:txBody>
      </p:sp>
      <p:sp>
        <p:nvSpPr>
          <p:cNvPr id="67587" name="Rectangle 3">
            <a:extLst>
              <a:ext uri="{FF2B5EF4-FFF2-40B4-BE49-F238E27FC236}">
                <a16:creationId xmlns:a16="http://schemas.microsoft.com/office/drawing/2014/main" id="{5F9CAD9A-B7E1-4B2F-AB01-F107E7B0A3A5}"/>
              </a:ext>
            </a:extLst>
          </p:cNvPr>
          <p:cNvSpPr>
            <a:spLocks noGrp="1" noChangeArrowheads="1"/>
          </p:cNvSpPr>
          <p:nvPr>
            <p:ph type="title" idx="4294967295"/>
          </p:nvPr>
        </p:nvSpPr>
        <p:spPr>
          <a:xfrm>
            <a:off x="0" y="1219200"/>
            <a:ext cx="5715000" cy="533400"/>
          </a:xfrm>
        </p:spPr>
        <p:txBody>
          <a:bodyPr/>
          <a:lstStyle/>
          <a:p>
            <a:pPr eaLnBrk="1" hangingPunct="1"/>
            <a:r>
              <a:rPr lang="en-US" altLang="zh-CN" sz="2800" b="1">
                <a:solidFill>
                  <a:schemeClr val="tx1"/>
                </a:solidFill>
              </a:rPr>
              <a:t>1</a:t>
            </a:r>
            <a:r>
              <a:rPr lang="zh-CN" altLang="en-US" sz="2800" b="1">
                <a:solidFill>
                  <a:schemeClr val="tx1"/>
                </a:solidFill>
              </a:rPr>
              <a:t>）</a:t>
            </a:r>
            <a:r>
              <a:rPr lang="en-US" altLang="zh-CN" sz="2800" b="1">
                <a:solidFill>
                  <a:schemeClr val="tx1"/>
                </a:solidFill>
              </a:rPr>
              <a:t>LL</a:t>
            </a:r>
            <a:r>
              <a:rPr lang="zh-CN" altLang="en-US" sz="2800" b="1">
                <a:solidFill>
                  <a:schemeClr val="tx1"/>
                </a:solidFill>
              </a:rPr>
              <a:t>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1D9CE5A1-68A9-4ECB-9A12-F209722B35B7}"/>
              </a:ext>
            </a:extLst>
          </p:cNvPr>
          <p:cNvSpPr txBox="1">
            <a:spLocks noChangeArrowheads="1"/>
          </p:cNvSpPr>
          <p:nvPr/>
        </p:nvSpPr>
        <p:spPr bwMode="auto">
          <a:xfrm>
            <a:off x="2209800" y="1143001"/>
            <a:ext cx="80010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800" b="1"/>
              <a:t>最后，将调整后二叉树的根结点</a:t>
            </a:r>
            <a:r>
              <a:rPr lang="en-US" altLang="zh-CN" sz="2800" b="1"/>
              <a:t>B“</a:t>
            </a:r>
            <a:r>
              <a:rPr lang="zh-CN" altLang="en-US" sz="2800" b="1"/>
              <a:t>接到”原</a:t>
            </a:r>
            <a:r>
              <a:rPr lang="en-US" altLang="zh-CN" sz="2800" b="1"/>
              <a:t>A</a:t>
            </a:r>
            <a:r>
              <a:rPr lang="zh-CN" altLang="en-US" sz="2800" b="1"/>
              <a:t>处。令</a:t>
            </a:r>
            <a:r>
              <a:rPr lang="en-US" altLang="zh-CN" sz="2800" b="1"/>
              <a:t>A</a:t>
            </a:r>
            <a:r>
              <a:rPr lang="zh-CN" altLang="en-US" sz="2800" b="1"/>
              <a:t>原来的父指针为</a:t>
            </a:r>
            <a:r>
              <a:rPr lang="en-US" altLang="zh-CN" sz="2800" b="1"/>
              <a:t>FA</a:t>
            </a:r>
            <a:r>
              <a:rPr lang="zh-CN" altLang="en-US" sz="2800" b="1"/>
              <a:t>，如果</a:t>
            </a:r>
            <a:r>
              <a:rPr lang="en-US" altLang="zh-CN" sz="2800" b="1"/>
              <a:t>FA</a:t>
            </a:r>
            <a:r>
              <a:rPr lang="zh-CN" altLang="en-US" sz="2800" b="1"/>
              <a:t>非空，则用</a:t>
            </a:r>
            <a:r>
              <a:rPr lang="en-US" altLang="zh-CN" sz="2800" b="1"/>
              <a:t>B</a:t>
            </a:r>
            <a:r>
              <a:rPr lang="zh-CN" altLang="en-US" sz="2800" b="1"/>
              <a:t>代替</a:t>
            </a:r>
            <a:r>
              <a:rPr lang="en-US" altLang="zh-CN" sz="2800" b="1"/>
              <a:t>A</a:t>
            </a:r>
            <a:r>
              <a:rPr lang="zh-CN" altLang="en-US" sz="2800" b="1"/>
              <a:t>做</a:t>
            </a:r>
            <a:r>
              <a:rPr lang="en-US" altLang="zh-CN" sz="2800" b="1"/>
              <a:t>FA</a:t>
            </a:r>
            <a:r>
              <a:rPr lang="zh-CN" altLang="en-US" sz="2800" b="1"/>
              <a:t>的左子或右子；否则原来</a:t>
            </a:r>
            <a:r>
              <a:rPr lang="en-US" altLang="zh-CN" sz="2800" b="1"/>
              <a:t>A</a:t>
            </a:r>
            <a:r>
              <a:rPr lang="zh-CN" altLang="en-US" sz="2800" b="1"/>
              <a:t>就是根结点，此时应令根指针</a:t>
            </a:r>
            <a:r>
              <a:rPr lang="en-US" altLang="zh-CN" sz="2800" b="1"/>
              <a:t>t</a:t>
            </a:r>
            <a:r>
              <a:rPr lang="zh-CN" altLang="en-US" sz="2800" b="1"/>
              <a:t>指向</a:t>
            </a:r>
            <a:r>
              <a:rPr lang="en-US" altLang="zh-CN" sz="2800" b="1"/>
              <a:t>B</a:t>
            </a:r>
            <a:r>
              <a:rPr lang="zh-CN" altLang="en-US" sz="2800" b="1"/>
              <a:t>：</a:t>
            </a:r>
          </a:p>
          <a:p>
            <a:pPr algn="just" eaLnBrk="1" hangingPunct="1">
              <a:spcBef>
                <a:spcPct val="50000"/>
              </a:spcBef>
              <a:buClrTx/>
              <a:buSzTx/>
              <a:buFontTx/>
              <a:buNone/>
            </a:pPr>
            <a:r>
              <a:rPr lang="zh-CN" altLang="en-US" sz="2800" b="1"/>
              <a:t>     </a:t>
            </a:r>
            <a:r>
              <a:rPr lang="en-US" altLang="zh-CN" sz="2800" b="1"/>
              <a:t>if  (FA==NULL)    t=B;</a:t>
            </a:r>
          </a:p>
          <a:p>
            <a:pPr algn="just" eaLnBrk="1" hangingPunct="1">
              <a:spcBef>
                <a:spcPct val="50000"/>
              </a:spcBef>
              <a:buClrTx/>
              <a:buSzTx/>
              <a:buFontTx/>
              <a:buNone/>
            </a:pPr>
            <a:r>
              <a:rPr lang="en-US" altLang="zh-CN" sz="2800" b="1"/>
              <a:t>         else  if  (A==FA-&gt;Lchild)    FA-&gt;Lchild=B;</a:t>
            </a:r>
          </a:p>
          <a:p>
            <a:pPr eaLnBrk="1" hangingPunct="1">
              <a:spcBef>
                <a:spcPct val="50000"/>
              </a:spcBef>
              <a:buClrTx/>
              <a:buSzTx/>
              <a:buFontTx/>
              <a:buNone/>
            </a:pPr>
            <a:r>
              <a:rPr lang="en-US" altLang="zh-CN" sz="2800" b="1"/>
              <a:t>         else  FA</a:t>
            </a:r>
            <a:r>
              <a:rPr lang="en-US" altLang="zh-CN" sz="2800" b="1">
                <a:latin typeface="宋体" panose="02010600030101010101" pitchFamily="2" charset="-122"/>
              </a:rPr>
              <a:t>-&gt;r</a:t>
            </a:r>
            <a:r>
              <a:rPr lang="en-US" altLang="zh-CN" sz="2800" b="1"/>
              <a:t>child=B</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BF17C150-1AA8-496D-8C7E-43D13C315423}"/>
              </a:ext>
            </a:extLst>
          </p:cNvPr>
          <p:cNvSpPr txBox="1">
            <a:spLocks noChangeArrowheads="1"/>
          </p:cNvSpPr>
          <p:nvPr/>
        </p:nvSpPr>
        <p:spPr bwMode="auto">
          <a:xfrm>
            <a:off x="2133600" y="9906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a:t>
            </a:r>
            <a:r>
              <a:rPr lang="zh-CN" altLang="en-US" sz="2800" b="1"/>
              <a:t>）</a:t>
            </a:r>
            <a:r>
              <a:rPr lang="en-US" altLang="zh-CN" sz="2800" b="1"/>
              <a:t>LR</a:t>
            </a:r>
            <a:r>
              <a:rPr lang="zh-CN" altLang="en-US" sz="2800" b="1"/>
              <a:t>型（对</a:t>
            </a:r>
            <a:r>
              <a:rPr lang="en-US" altLang="zh-CN" sz="2800" b="1"/>
              <a:t>B</a:t>
            </a:r>
            <a:r>
              <a:rPr lang="zh-CN" altLang="en-US" sz="2800" b="1"/>
              <a:t>做了一次逆时针旋转，对</a:t>
            </a:r>
            <a:r>
              <a:rPr lang="en-US" altLang="zh-CN" sz="2800" b="1"/>
              <a:t>A</a:t>
            </a:r>
            <a:r>
              <a:rPr lang="zh-CN" altLang="en-US" sz="2800" b="1"/>
              <a:t>做了一次顺时针旋转）</a:t>
            </a:r>
          </a:p>
        </p:txBody>
      </p:sp>
      <p:grpSp>
        <p:nvGrpSpPr>
          <p:cNvPr id="69635" name="Group 27">
            <a:extLst>
              <a:ext uri="{FF2B5EF4-FFF2-40B4-BE49-F238E27FC236}">
                <a16:creationId xmlns:a16="http://schemas.microsoft.com/office/drawing/2014/main" id="{779C441D-B6BF-4725-89F9-6525EF774C6B}"/>
              </a:ext>
            </a:extLst>
          </p:cNvPr>
          <p:cNvGrpSpPr>
            <a:grpSpLocks/>
          </p:cNvGrpSpPr>
          <p:nvPr/>
        </p:nvGrpSpPr>
        <p:grpSpPr bwMode="auto">
          <a:xfrm>
            <a:off x="2209800" y="2286001"/>
            <a:ext cx="3200400" cy="2911475"/>
            <a:chOff x="432" y="1680"/>
            <a:chExt cx="2016" cy="1834"/>
          </a:xfrm>
        </p:grpSpPr>
        <p:sp>
          <p:nvSpPr>
            <p:cNvPr id="69657" name="Oval 6">
              <a:extLst>
                <a:ext uri="{FF2B5EF4-FFF2-40B4-BE49-F238E27FC236}">
                  <a16:creationId xmlns:a16="http://schemas.microsoft.com/office/drawing/2014/main" id="{B344FBFF-C1E3-4FD1-A0D3-4077AB9FA5A9}"/>
                </a:ext>
              </a:extLst>
            </p:cNvPr>
            <p:cNvSpPr>
              <a:spLocks noChangeArrowheads="1"/>
            </p:cNvSpPr>
            <p:nvPr/>
          </p:nvSpPr>
          <p:spPr bwMode="auto">
            <a:xfrm>
              <a:off x="1503" y="1761"/>
              <a:ext cx="198"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69658" name="Oval 7">
              <a:extLst>
                <a:ext uri="{FF2B5EF4-FFF2-40B4-BE49-F238E27FC236}">
                  <a16:creationId xmlns:a16="http://schemas.microsoft.com/office/drawing/2014/main" id="{C1F71035-FF2D-4583-877B-7D018A45D4AE}"/>
                </a:ext>
              </a:extLst>
            </p:cNvPr>
            <p:cNvSpPr>
              <a:spLocks noChangeArrowheads="1"/>
            </p:cNvSpPr>
            <p:nvPr/>
          </p:nvSpPr>
          <p:spPr bwMode="auto">
            <a:xfrm>
              <a:off x="960" y="2064"/>
              <a:ext cx="197"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69659" name="Line 8">
              <a:extLst>
                <a:ext uri="{FF2B5EF4-FFF2-40B4-BE49-F238E27FC236}">
                  <a16:creationId xmlns:a16="http://schemas.microsoft.com/office/drawing/2014/main" id="{02552A9B-47E8-4D70-B5D7-D53509123EC2}"/>
                </a:ext>
              </a:extLst>
            </p:cNvPr>
            <p:cNvSpPr>
              <a:spLocks noChangeShapeType="1"/>
            </p:cNvSpPr>
            <p:nvPr/>
          </p:nvSpPr>
          <p:spPr bwMode="auto">
            <a:xfrm flipH="1">
              <a:off x="1152" y="1923"/>
              <a:ext cx="391" cy="18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0" name="Rectangle 10">
              <a:extLst>
                <a:ext uri="{FF2B5EF4-FFF2-40B4-BE49-F238E27FC236}">
                  <a16:creationId xmlns:a16="http://schemas.microsoft.com/office/drawing/2014/main" id="{0B6B666A-ADC8-4F1E-96CA-EE0F8B7D162E}"/>
                </a:ext>
              </a:extLst>
            </p:cNvPr>
            <p:cNvSpPr>
              <a:spLocks noChangeArrowheads="1"/>
            </p:cNvSpPr>
            <p:nvPr/>
          </p:nvSpPr>
          <p:spPr bwMode="auto">
            <a:xfrm>
              <a:off x="1536" y="2736"/>
              <a:ext cx="192"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C</a:t>
              </a:r>
              <a:r>
                <a:rPr lang="en-US" altLang="zh-CN" sz="1800" baseline="-25000"/>
                <a:t>R</a:t>
              </a:r>
            </a:p>
          </p:txBody>
        </p:sp>
        <p:grpSp>
          <p:nvGrpSpPr>
            <p:cNvPr id="69661" name="Group 19">
              <a:extLst>
                <a:ext uri="{FF2B5EF4-FFF2-40B4-BE49-F238E27FC236}">
                  <a16:creationId xmlns:a16="http://schemas.microsoft.com/office/drawing/2014/main" id="{DA3679C7-A889-4DB5-9DEB-815119406D08}"/>
                </a:ext>
              </a:extLst>
            </p:cNvPr>
            <p:cNvGrpSpPr>
              <a:grpSpLocks/>
            </p:cNvGrpSpPr>
            <p:nvPr/>
          </p:nvGrpSpPr>
          <p:grpSpPr bwMode="auto">
            <a:xfrm>
              <a:off x="1008" y="2736"/>
              <a:ext cx="197" cy="480"/>
              <a:chOff x="912" y="2496"/>
              <a:chExt cx="197" cy="480"/>
            </a:xfrm>
          </p:grpSpPr>
          <p:sp>
            <p:nvSpPr>
              <p:cNvPr id="69674" name="Rectangle 9">
                <a:extLst>
                  <a:ext uri="{FF2B5EF4-FFF2-40B4-BE49-F238E27FC236}">
                    <a16:creationId xmlns:a16="http://schemas.microsoft.com/office/drawing/2014/main" id="{0BEB8EDE-0D9A-4132-9064-30EDF3D01341}"/>
                  </a:ext>
                </a:extLst>
              </p:cNvPr>
              <p:cNvSpPr>
                <a:spLocks noChangeArrowheads="1"/>
              </p:cNvSpPr>
              <p:nvPr/>
            </p:nvSpPr>
            <p:spPr bwMode="auto">
              <a:xfrm>
                <a:off x="912" y="2496"/>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C</a:t>
                </a:r>
                <a:r>
                  <a:rPr lang="en-US" altLang="zh-CN" sz="1800" baseline="-25000"/>
                  <a:t>L</a:t>
                </a:r>
              </a:p>
            </p:txBody>
          </p:sp>
          <p:sp>
            <p:nvSpPr>
              <p:cNvPr id="69675" name="Rectangle 13">
                <a:extLst>
                  <a:ext uri="{FF2B5EF4-FFF2-40B4-BE49-F238E27FC236}">
                    <a16:creationId xmlns:a16="http://schemas.microsoft.com/office/drawing/2014/main" id="{60E389F8-2919-40ED-AC48-9AA89DE0AF1B}"/>
                  </a:ext>
                </a:extLst>
              </p:cNvPr>
              <p:cNvSpPr>
                <a:spLocks noChangeArrowheads="1"/>
              </p:cNvSpPr>
              <p:nvPr/>
            </p:nvSpPr>
            <p:spPr bwMode="auto">
              <a:xfrm>
                <a:off x="912" y="2814"/>
                <a:ext cx="197" cy="1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grpSp>
        <p:sp>
          <p:nvSpPr>
            <p:cNvPr id="69662" name="Line 14">
              <a:extLst>
                <a:ext uri="{FF2B5EF4-FFF2-40B4-BE49-F238E27FC236}">
                  <a16:creationId xmlns:a16="http://schemas.microsoft.com/office/drawing/2014/main" id="{67D371E6-708C-4652-B4EA-32A67C90BB62}"/>
                </a:ext>
              </a:extLst>
            </p:cNvPr>
            <p:cNvSpPr>
              <a:spLocks noChangeShapeType="1"/>
            </p:cNvSpPr>
            <p:nvPr/>
          </p:nvSpPr>
          <p:spPr bwMode="auto">
            <a:xfrm>
              <a:off x="1680" y="1920"/>
              <a:ext cx="38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3" name="Rectangle 15">
              <a:extLst>
                <a:ext uri="{FF2B5EF4-FFF2-40B4-BE49-F238E27FC236}">
                  <a16:creationId xmlns:a16="http://schemas.microsoft.com/office/drawing/2014/main" id="{87B48435-3D18-4571-B9B2-B0CC23C3089C}"/>
                </a:ext>
              </a:extLst>
            </p:cNvPr>
            <p:cNvSpPr>
              <a:spLocks noChangeArrowheads="1"/>
            </p:cNvSpPr>
            <p:nvPr/>
          </p:nvSpPr>
          <p:spPr bwMode="auto">
            <a:xfrm>
              <a:off x="1968" y="2160"/>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R</a:t>
              </a:r>
            </a:p>
          </p:txBody>
        </p:sp>
        <p:sp>
          <p:nvSpPr>
            <p:cNvPr id="69664" name="Text Box 16">
              <a:extLst>
                <a:ext uri="{FF2B5EF4-FFF2-40B4-BE49-F238E27FC236}">
                  <a16:creationId xmlns:a16="http://schemas.microsoft.com/office/drawing/2014/main" id="{A1F7CBAD-43D6-4FF9-BF54-0E71B9029D8E}"/>
                </a:ext>
              </a:extLst>
            </p:cNvPr>
            <p:cNvSpPr txBox="1">
              <a:spLocks noChangeArrowheads="1"/>
            </p:cNvSpPr>
            <p:nvPr/>
          </p:nvSpPr>
          <p:spPr bwMode="auto">
            <a:xfrm>
              <a:off x="1701" y="1680"/>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2</a:t>
              </a:r>
            </a:p>
          </p:txBody>
        </p:sp>
        <p:sp>
          <p:nvSpPr>
            <p:cNvPr id="69665" name="Text Box 17">
              <a:extLst>
                <a:ext uri="{FF2B5EF4-FFF2-40B4-BE49-F238E27FC236}">
                  <a16:creationId xmlns:a16="http://schemas.microsoft.com/office/drawing/2014/main" id="{1C810E6F-0121-4498-A372-84FBCDDA38E9}"/>
                </a:ext>
              </a:extLst>
            </p:cNvPr>
            <p:cNvSpPr txBox="1">
              <a:spLocks noChangeArrowheads="1"/>
            </p:cNvSpPr>
            <p:nvPr/>
          </p:nvSpPr>
          <p:spPr bwMode="auto">
            <a:xfrm>
              <a:off x="1104" y="182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69666" name="Text Box 18">
              <a:extLst>
                <a:ext uri="{FF2B5EF4-FFF2-40B4-BE49-F238E27FC236}">
                  <a16:creationId xmlns:a16="http://schemas.microsoft.com/office/drawing/2014/main" id="{7F23ED6C-E5B7-4835-9EE3-BE01264997B1}"/>
                </a:ext>
              </a:extLst>
            </p:cNvPr>
            <p:cNvSpPr txBox="1">
              <a:spLocks noChangeArrowheads="1"/>
            </p:cNvSpPr>
            <p:nvPr/>
          </p:nvSpPr>
          <p:spPr bwMode="auto">
            <a:xfrm>
              <a:off x="432" y="3264"/>
              <a:ext cx="2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a:t>
              </a:r>
              <a:r>
                <a:rPr lang="zh-CN" altLang="en-US" sz="2000" b="1"/>
                <a:t>插入新结点</a:t>
              </a:r>
              <a:r>
                <a:rPr lang="en-US" altLang="zh-CN" sz="2000" b="1"/>
                <a:t>S</a:t>
              </a:r>
              <a:r>
                <a:rPr lang="zh-CN" altLang="en-US" sz="2000" b="1"/>
                <a:t>后失去平衡</a:t>
              </a:r>
            </a:p>
          </p:txBody>
        </p:sp>
        <p:sp>
          <p:nvSpPr>
            <p:cNvPr id="69667" name="Rectangle 20">
              <a:extLst>
                <a:ext uri="{FF2B5EF4-FFF2-40B4-BE49-F238E27FC236}">
                  <a16:creationId xmlns:a16="http://schemas.microsoft.com/office/drawing/2014/main" id="{640FB31C-DEE5-43B0-ABD8-97D0361F3C9F}"/>
                </a:ext>
              </a:extLst>
            </p:cNvPr>
            <p:cNvSpPr>
              <a:spLocks noChangeArrowheads="1"/>
            </p:cNvSpPr>
            <p:nvPr/>
          </p:nvSpPr>
          <p:spPr bwMode="auto">
            <a:xfrm>
              <a:off x="528" y="2448"/>
              <a:ext cx="19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sp>
          <p:nvSpPr>
            <p:cNvPr id="69668" name="Line 21">
              <a:extLst>
                <a:ext uri="{FF2B5EF4-FFF2-40B4-BE49-F238E27FC236}">
                  <a16:creationId xmlns:a16="http://schemas.microsoft.com/office/drawing/2014/main" id="{50321E87-E6C2-4B42-A71C-B93B7B432709}"/>
                </a:ext>
              </a:extLst>
            </p:cNvPr>
            <p:cNvSpPr>
              <a:spLocks noChangeShapeType="1"/>
            </p:cNvSpPr>
            <p:nvPr/>
          </p:nvSpPr>
          <p:spPr bwMode="auto">
            <a:xfrm flipH="1">
              <a:off x="672" y="220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69" name="Oval 22">
              <a:extLst>
                <a:ext uri="{FF2B5EF4-FFF2-40B4-BE49-F238E27FC236}">
                  <a16:creationId xmlns:a16="http://schemas.microsoft.com/office/drawing/2014/main" id="{693B23FE-51B4-4C08-943B-2348502FB803}"/>
                </a:ext>
              </a:extLst>
            </p:cNvPr>
            <p:cNvSpPr>
              <a:spLocks noChangeArrowheads="1"/>
            </p:cNvSpPr>
            <p:nvPr/>
          </p:nvSpPr>
          <p:spPr bwMode="auto">
            <a:xfrm>
              <a:off x="1248" y="2400"/>
              <a:ext cx="197"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69670" name="Line 23">
              <a:extLst>
                <a:ext uri="{FF2B5EF4-FFF2-40B4-BE49-F238E27FC236}">
                  <a16:creationId xmlns:a16="http://schemas.microsoft.com/office/drawing/2014/main" id="{0FE822C8-F330-4AFF-BD5F-36AACA92A16E}"/>
                </a:ext>
              </a:extLst>
            </p:cNvPr>
            <p:cNvSpPr>
              <a:spLocks noChangeShapeType="1"/>
            </p:cNvSpPr>
            <p:nvPr/>
          </p:nvSpPr>
          <p:spPr bwMode="auto">
            <a:xfrm>
              <a:off x="1152" y="220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71" name="Line 24">
              <a:extLst>
                <a:ext uri="{FF2B5EF4-FFF2-40B4-BE49-F238E27FC236}">
                  <a16:creationId xmlns:a16="http://schemas.microsoft.com/office/drawing/2014/main" id="{F4A0D6B9-98E8-4DBF-9986-B892F5779683}"/>
                </a:ext>
              </a:extLst>
            </p:cNvPr>
            <p:cNvSpPr>
              <a:spLocks noChangeShapeType="1"/>
            </p:cNvSpPr>
            <p:nvPr/>
          </p:nvSpPr>
          <p:spPr bwMode="auto">
            <a:xfrm flipH="1">
              <a:off x="1104" y="259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72" name="Line 25">
              <a:extLst>
                <a:ext uri="{FF2B5EF4-FFF2-40B4-BE49-F238E27FC236}">
                  <a16:creationId xmlns:a16="http://schemas.microsoft.com/office/drawing/2014/main" id="{FBCBEDA7-5B87-4951-B8BC-C62FABF5625A}"/>
                </a:ext>
              </a:extLst>
            </p:cNvPr>
            <p:cNvSpPr>
              <a:spLocks noChangeShapeType="1"/>
            </p:cNvSpPr>
            <p:nvPr/>
          </p:nvSpPr>
          <p:spPr bwMode="auto">
            <a:xfrm>
              <a:off x="1440" y="259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73" name="Text Box 26">
              <a:extLst>
                <a:ext uri="{FF2B5EF4-FFF2-40B4-BE49-F238E27FC236}">
                  <a16:creationId xmlns:a16="http://schemas.microsoft.com/office/drawing/2014/main" id="{D8FE7187-02A9-43DF-936C-9C44526F6637}"/>
                </a:ext>
              </a:extLst>
            </p:cNvPr>
            <p:cNvSpPr txBox="1">
              <a:spLocks noChangeArrowheads="1"/>
            </p:cNvSpPr>
            <p:nvPr/>
          </p:nvSpPr>
          <p:spPr bwMode="auto">
            <a:xfrm>
              <a:off x="1344" y="225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 1</a:t>
              </a:r>
            </a:p>
          </p:txBody>
        </p:sp>
      </p:grpSp>
      <p:grpSp>
        <p:nvGrpSpPr>
          <p:cNvPr id="69636" name="Group 51">
            <a:extLst>
              <a:ext uri="{FF2B5EF4-FFF2-40B4-BE49-F238E27FC236}">
                <a16:creationId xmlns:a16="http://schemas.microsoft.com/office/drawing/2014/main" id="{6E2887DA-0886-4DF7-AB75-B5C8379A41FF}"/>
              </a:ext>
            </a:extLst>
          </p:cNvPr>
          <p:cNvGrpSpPr>
            <a:grpSpLocks/>
          </p:cNvGrpSpPr>
          <p:nvPr/>
        </p:nvGrpSpPr>
        <p:grpSpPr bwMode="auto">
          <a:xfrm>
            <a:off x="6400800" y="2286001"/>
            <a:ext cx="3048000" cy="2911475"/>
            <a:chOff x="3216" y="1584"/>
            <a:chExt cx="1920" cy="1834"/>
          </a:xfrm>
        </p:grpSpPr>
        <p:sp>
          <p:nvSpPr>
            <p:cNvPr id="69638" name="Oval 29">
              <a:extLst>
                <a:ext uri="{FF2B5EF4-FFF2-40B4-BE49-F238E27FC236}">
                  <a16:creationId xmlns:a16="http://schemas.microsoft.com/office/drawing/2014/main" id="{8E767B2D-379B-432F-9BAB-37569D79AFE2}"/>
                </a:ext>
              </a:extLst>
            </p:cNvPr>
            <p:cNvSpPr>
              <a:spLocks noChangeArrowheads="1"/>
            </p:cNvSpPr>
            <p:nvPr/>
          </p:nvSpPr>
          <p:spPr bwMode="auto">
            <a:xfrm>
              <a:off x="4047" y="1665"/>
              <a:ext cx="198"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69639" name="Oval 30">
              <a:extLst>
                <a:ext uri="{FF2B5EF4-FFF2-40B4-BE49-F238E27FC236}">
                  <a16:creationId xmlns:a16="http://schemas.microsoft.com/office/drawing/2014/main" id="{087349F9-8BAD-4F21-8BD6-A3006408EFD5}"/>
                </a:ext>
              </a:extLst>
            </p:cNvPr>
            <p:cNvSpPr>
              <a:spLocks noChangeArrowheads="1"/>
            </p:cNvSpPr>
            <p:nvPr/>
          </p:nvSpPr>
          <p:spPr bwMode="auto">
            <a:xfrm>
              <a:off x="3504" y="1968"/>
              <a:ext cx="197"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69640" name="Line 31">
              <a:extLst>
                <a:ext uri="{FF2B5EF4-FFF2-40B4-BE49-F238E27FC236}">
                  <a16:creationId xmlns:a16="http://schemas.microsoft.com/office/drawing/2014/main" id="{C3AAA8C3-5531-491E-A83E-C8B06015F132}"/>
                </a:ext>
              </a:extLst>
            </p:cNvPr>
            <p:cNvSpPr>
              <a:spLocks noChangeShapeType="1"/>
            </p:cNvSpPr>
            <p:nvPr/>
          </p:nvSpPr>
          <p:spPr bwMode="auto">
            <a:xfrm flipH="1">
              <a:off x="3696" y="1827"/>
              <a:ext cx="391" cy="18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1" name="Rectangle 32">
              <a:extLst>
                <a:ext uri="{FF2B5EF4-FFF2-40B4-BE49-F238E27FC236}">
                  <a16:creationId xmlns:a16="http://schemas.microsoft.com/office/drawing/2014/main" id="{A838988F-5A35-46A7-BAAC-42628B92C733}"/>
                </a:ext>
              </a:extLst>
            </p:cNvPr>
            <p:cNvSpPr>
              <a:spLocks noChangeArrowheads="1"/>
            </p:cNvSpPr>
            <p:nvPr/>
          </p:nvSpPr>
          <p:spPr bwMode="auto">
            <a:xfrm>
              <a:off x="4272" y="2496"/>
              <a:ext cx="192"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C</a:t>
              </a:r>
              <a:r>
                <a:rPr lang="en-US" altLang="zh-CN" sz="1800" baseline="-25000"/>
                <a:t>R</a:t>
              </a:r>
            </a:p>
          </p:txBody>
        </p:sp>
        <p:grpSp>
          <p:nvGrpSpPr>
            <p:cNvPr id="69642" name="Group 33">
              <a:extLst>
                <a:ext uri="{FF2B5EF4-FFF2-40B4-BE49-F238E27FC236}">
                  <a16:creationId xmlns:a16="http://schemas.microsoft.com/office/drawing/2014/main" id="{25E6517E-2AC0-44D4-9F3D-C5B7AA5700BA}"/>
                </a:ext>
              </a:extLst>
            </p:cNvPr>
            <p:cNvGrpSpPr>
              <a:grpSpLocks/>
            </p:cNvGrpSpPr>
            <p:nvPr/>
          </p:nvGrpSpPr>
          <p:grpSpPr bwMode="auto">
            <a:xfrm>
              <a:off x="3696" y="2400"/>
              <a:ext cx="197" cy="480"/>
              <a:chOff x="912" y="2496"/>
              <a:chExt cx="197" cy="480"/>
            </a:xfrm>
          </p:grpSpPr>
          <p:sp>
            <p:nvSpPr>
              <p:cNvPr id="69655" name="Rectangle 34">
                <a:extLst>
                  <a:ext uri="{FF2B5EF4-FFF2-40B4-BE49-F238E27FC236}">
                    <a16:creationId xmlns:a16="http://schemas.microsoft.com/office/drawing/2014/main" id="{5F43EE67-8781-4D95-A433-06FD9887ADAF}"/>
                  </a:ext>
                </a:extLst>
              </p:cNvPr>
              <p:cNvSpPr>
                <a:spLocks noChangeArrowheads="1"/>
              </p:cNvSpPr>
              <p:nvPr/>
            </p:nvSpPr>
            <p:spPr bwMode="auto">
              <a:xfrm>
                <a:off x="912" y="2496"/>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C</a:t>
                </a:r>
                <a:r>
                  <a:rPr lang="en-US" altLang="zh-CN" sz="1800" baseline="-25000"/>
                  <a:t>L</a:t>
                </a:r>
              </a:p>
            </p:txBody>
          </p:sp>
          <p:sp>
            <p:nvSpPr>
              <p:cNvPr id="69656" name="Rectangle 35">
                <a:extLst>
                  <a:ext uri="{FF2B5EF4-FFF2-40B4-BE49-F238E27FC236}">
                    <a16:creationId xmlns:a16="http://schemas.microsoft.com/office/drawing/2014/main" id="{DE22D1FA-3E0C-4595-BDF5-70D2B1CE4393}"/>
                  </a:ext>
                </a:extLst>
              </p:cNvPr>
              <p:cNvSpPr>
                <a:spLocks noChangeArrowheads="1"/>
              </p:cNvSpPr>
              <p:nvPr/>
            </p:nvSpPr>
            <p:spPr bwMode="auto">
              <a:xfrm>
                <a:off x="912" y="2814"/>
                <a:ext cx="197" cy="1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grpSp>
        <p:sp>
          <p:nvSpPr>
            <p:cNvPr id="69643" name="Line 36">
              <a:extLst>
                <a:ext uri="{FF2B5EF4-FFF2-40B4-BE49-F238E27FC236}">
                  <a16:creationId xmlns:a16="http://schemas.microsoft.com/office/drawing/2014/main" id="{8988EB86-4A9C-4872-B447-866B27CE65D6}"/>
                </a:ext>
              </a:extLst>
            </p:cNvPr>
            <p:cNvSpPr>
              <a:spLocks noChangeShapeType="1"/>
            </p:cNvSpPr>
            <p:nvPr/>
          </p:nvSpPr>
          <p:spPr bwMode="auto">
            <a:xfrm>
              <a:off x="4224" y="1824"/>
              <a:ext cx="38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Rectangle 37">
              <a:extLst>
                <a:ext uri="{FF2B5EF4-FFF2-40B4-BE49-F238E27FC236}">
                  <a16:creationId xmlns:a16="http://schemas.microsoft.com/office/drawing/2014/main" id="{7B52DC72-BE18-4F5A-890B-A27D970A6937}"/>
                </a:ext>
              </a:extLst>
            </p:cNvPr>
            <p:cNvSpPr>
              <a:spLocks noChangeArrowheads="1"/>
            </p:cNvSpPr>
            <p:nvPr/>
          </p:nvSpPr>
          <p:spPr bwMode="auto">
            <a:xfrm>
              <a:off x="4752" y="2496"/>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R</a:t>
              </a:r>
            </a:p>
          </p:txBody>
        </p:sp>
        <p:sp>
          <p:nvSpPr>
            <p:cNvPr id="69645" name="Text Box 38">
              <a:extLst>
                <a:ext uri="{FF2B5EF4-FFF2-40B4-BE49-F238E27FC236}">
                  <a16:creationId xmlns:a16="http://schemas.microsoft.com/office/drawing/2014/main" id="{74DCB7B3-C4EA-4B25-84AA-2CCAB74DD561}"/>
                </a:ext>
              </a:extLst>
            </p:cNvPr>
            <p:cNvSpPr txBox="1">
              <a:spLocks noChangeArrowheads="1"/>
            </p:cNvSpPr>
            <p:nvPr/>
          </p:nvSpPr>
          <p:spPr bwMode="auto">
            <a:xfrm>
              <a:off x="4245" y="1584"/>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9646" name="Text Box 39">
              <a:extLst>
                <a:ext uri="{FF2B5EF4-FFF2-40B4-BE49-F238E27FC236}">
                  <a16:creationId xmlns:a16="http://schemas.microsoft.com/office/drawing/2014/main" id="{929F4DE7-32DC-41A3-9886-168576B29FBB}"/>
                </a:ext>
              </a:extLst>
            </p:cNvPr>
            <p:cNvSpPr txBox="1">
              <a:spLocks noChangeArrowheads="1"/>
            </p:cNvSpPr>
            <p:nvPr/>
          </p:nvSpPr>
          <p:spPr bwMode="auto">
            <a:xfrm>
              <a:off x="3648"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69647" name="Text Box 40">
              <a:extLst>
                <a:ext uri="{FF2B5EF4-FFF2-40B4-BE49-F238E27FC236}">
                  <a16:creationId xmlns:a16="http://schemas.microsoft.com/office/drawing/2014/main" id="{CE2376E2-F27D-48A9-A09F-9D5B66173A6E}"/>
                </a:ext>
              </a:extLst>
            </p:cNvPr>
            <p:cNvSpPr txBox="1">
              <a:spLocks noChangeArrowheads="1"/>
            </p:cNvSpPr>
            <p:nvPr/>
          </p:nvSpPr>
          <p:spPr bwMode="auto">
            <a:xfrm>
              <a:off x="3216" y="3168"/>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a:t>
              </a:r>
              <a:r>
                <a:rPr lang="zh-CN" altLang="en-US" sz="2000" b="1"/>
                <a:t>调整后恢复平衡</a:t>
              </a:r>
            </a:p>
          </p:txBody>
        </p:sp>
        <p:sp>
          <p:nvSpPr>
            <p:cNvPr id="69648" name="Rectangle 41">
              <a:extLst>
                <a:ext uri="{FF2B5EF4-FFF2-40B4-BE49-F238E27FC236}">
                  <a16:creationId xmlns:a16="http://schemas.microsoft.com/office/drawing/2014/main" id="{1F8A2B28-BF3D-4572-9A5A-17E5E645C821}"/>
                </a:ext>
              </a:extLst>
            </p:cNvPr>
            <p:cNvSpPr>
              <a:spLocks noChangeArrowheads="1"/>
            </p:cNvSpPr>
            <p:nvPr/>
          </p:nvSpPr>
          <p:spPr bwMode="auto">
            <a:xfrm>
              <a:off x="3264" y="2400"/>
              <a:ext cx="19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sp>
          <p:nvSpPr>
            <p:cNvPr id="69649" name="Line 42">
              <a:extLst>
                <a:ext uri="{FF2B5EF4-FFF2-40B4-BE49-F238E27FC236}">
                  <a16:creationId xmlns:a16="http://schemas.microsoft.com/office/drawing/2014/main" id="{5BE5B694-6148-4342-BCC8-C495BC978F51}"/>
                </a:ext>
              </a:extLst>
            </p:cNvPr>
            <p:cNvSpPr>
              <a:spLocks noChangeShapeType="1"/>
            </p:cNvSpPr>
            <p:nvPr/>
          </p:nvSpPr>
          <p:spPr bwMode="auto">
            <a:xfrm flipH="1">
              <a:off x="3360" y="211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0" name="Line 44">
              <a:extLst>
                <a:ext uri="{FF2B5EF4-FFF2-40B4-BE49-F238E27FC236}">
                  <a16:creationId xmlns:a16="http://schemas.microsoft.com/office/drawing/2014/main" id="{CC4EA071-0074-4DFD-A47D-91D8CBCD29BD}"/>
                </a:ext>
              </a:extLst>
            </p:cNvPr>
            <p:cNvSpPr>
              <a:spLocks noChangeShapeType="1"/>
            </p:cNvSpPr>
            <p:nvPr/>
          </p:nvSpPr>
          <p:spPr bwMode="auto">
            <a:xfrm>
              <a:off x="3648" y="216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1" name="Line 46">
              <a:extLst>
                <a:ext uri="{FF2B5EF4-FFF2-40B4-BE49-F238E27FC236}">
                  <a16:creationId xmlns:a16="http://schemas.microsoft.com/office/drawing/2014/main" id="{0925DC06-534A-4558-98E4-52C85F227DAB}"/>
                </a:ext>
              </a:extLst>
            </p:cNvPr>
            <p:cNvSpPr>
              <a:spLocks noChangeShapeType="1"/>
            </p:cNvSpPr>
            <p:nvPr/>
          </p:nvSpPr>
          <p:spPr bwMode="auto">
            <a:xfrm>
              <a:off x="4704" y="225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2" name="Oval 48">
              <a:extLst>
                <a:ext uri="{FF2B5EF4-FFF2-40B4-BE49-F238E27FC236}">
                  <a16:creationId xmlns:a16="http://schemas.microsoft.com/office/drawing/2014/main" id="{27304226-DF57-4285-AD87-EC694171E7EB}"/>
                </a:ext>
              </a:extLst>
            </p:cNvPr>
            <p:cNvSpPr>
              <a:spLocks noChangeArrowheads="1"/>
            </p:cNvSpPr>
            <p:nvPr/>
          </p:nvSpPr>
          <p:spPr bwMode="auto">
            <a:xfrm>
              <a:off x="4560" y="2064"/>
              <a:ext cx="198"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69653" name="Text Box 49">
              <a:extLst>
                <a:ext uri="{FF2B5EF4-FFF2-40B4-BE49-F238E27FC236}">
                  <a16:creationId xmlns:a16="http://schemas.microsoft.com/office/drawing/2014/main" id="{56E91142-5F45-44D8-BEE2-CBD11311BB83}"/>
                </a:ext>
              </a:extLst>
            </p:cNvPr>
            <p:cNvSpPr txBox="1">
              <a:spLocks noChangeArrowheads="1"/>
            </p:cNvSpPr>
            <p:nvPr/>
          </p:nvSpPr>
          <p:spPr bwMode="auto">
            <a:xfrm>
              <a:off x="4752" y="192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- 1</a:t>
              </a:r>
            </a:p>
          </p:txBody>
        </p:sp>
        <p:sp>
          <p:nvSpPr>
            <p:cNvPr id="69654" name="Line 50">
              <a:extLst>
                <a:ext uri="{FF2B5EF4-FFF2-40B4-BE49-F238E27FC236}">
                  <a16:creationId xmlns:a16="http://schemas.microsoft.com/office/drawing/2014/main" id="{D76EA11E-B259-4D36-894C-8DA31C0D06D2}"/>
                </a:ext>
              </a:extLst>
            </p:cNvPr>
            <p:cNvSpPr>
              <a:spLocks noChangeShapeType="1"/>
            </p:cNvSpPr>
            <p:nvPr/>
          </p:nvSpPr>
          <p:spPr bwMode="auto">
            <a:xfrm flipH="1">
              <a:off x="4368" y="2208"/>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637" name="Text Box 52">
            <a:extLst>
              <a:ext uri="{FF2B5EF4-FFF2-40B4-BE49-F238E27FC236}">
                <a16:creationId xmlns:a16="http://schemas.microsoft.com/office/drawing/2014/main" id="{3BB44F0B-1C75-4485-8057-C40D6D9AB54C}"/>
              </a:ext>
            </a:extLst>
          </p:cNvPr>
          <p:cNvSpPr txBox="1">
            <a:spLocks noChangeArrowheads="1"/>
          </p:cNvSpPr>
          <p:nvPr/>
        </p:nvSpPr>
        <p:spPr bwMode="auto">
          <a:xfrm>
            <a:off x="2209800" y="5562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LR</a:t>
            </a:r>
            <a:r>
              <a:rPr lang="zh-CN" altLang="en-US" sz="2800" b="1">
                <a:latin typeface="宋体" panose="02010600030101010101" pitchFamily="2" charset="-122"/>
              </a:rPr>
              <a:t>型失衡的特点是：</a:t>
            </a:r>
            <a:r>
              <a:rPr lang="en-US" altLang="zh-CN" sz="2800" b="1"/>
              <a:t>A-&gt;bf=2</a:t>
            </a:r>
            <a:r>
              <a:rPr lang="zh-CN" altLang="en-US" sz="2800" b="1">
                <a:latin typeface="宋体" panose="02010600030101010101" pitchFamily="2" charset="-122"/>
              </a:rPr>
              <a:t>，</a:t>
            </a:r>
            <a:r>
              <a:rPr lang="en-US" altLang="zh-CN" sz="2800" b="1"/>
              <a:t>B-&gt;bf=-1</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EB667C97-5D67-48D1-BF71-4F241A834FC3}"/>
              </a:ext>
            </a:extLst>
          </p:cNvPr>
          <p:cNvSpPr txBox="1">
            <a:spLocks noChangeArrowheads="1"/>
          </p:cNvSpPr>
          <p:nvPr/>
        </p:nvSpPr>
        <p:spPr bwMode="auto">
          <a:xfrm>
            <a:off x="2286000" y="838200"/>
            <a:ext cx="7086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相应调整操作可用如下语句完成：</a:t>
            </a:r>
          </a:p>
          <a:p>
            <a:pPr algn="just" eaLnBrk="1" hangingPunct="1">
              <a:spcBef>
                <a:spcPct val="50000"/>
              </a:spcBef>
              <a:buClrTx/>
              <a:buSzTx/>
              <a:buFontTx/>
              <a:buNone/>
            </a:pPr>
            <a:r>
              <a:rPr lang="zh-CN" altLang="en-US" sz="2000" b="1"/>
              <a:t>  </a:t>
            </a:r>
            <a:r>
              <a:rPr lang="en-US" altLang="zh-CN" sz="2000" b="1"/>
              <a:t>B=A-&gt;lchild</a:t>
            </a:r>
            <a:r>
              <a:rPr lang="zh-CN" altLang="en-US" sz="2000" b="1"/>
              <a:t>；       </a:t>
            </a:r>
            <a:r>
              <a:rPr lang="en-US" altLang="zh-CN" sz="2000" b="1"/>
              <a:t>C=B-&gt;Rchild</a:t>
            </a:r>
            <a:r>
              <a:rPr lang="zh-CN" altLang="en-US" sz="2000" b="1"/>
              <a:t>；</a:t>
            </a:r>
          </a:p>
          <a:p>
            <a:pPr algn="just" eaLnBrk="1" hangingPunct="1">
              <a:spcBef>
                <a:spcPct val="50000"/>
              </a:spcBef>
              <a:buClrTx/>
              <a:buSzTx/>
              <a:buFontTx/>
              <a:buNone/>
            </a:pPr>
            <a:r>
              <a:rPr lang="zh-CN" altLang="en-US" sz="2000" b="1"/>
              <a:t>  </a:t>
            </a:r>
            <a:r>
              <a:rPr lang="en-US" altLang="zh-CN" sz="2000" b="1"/>
              <a:t>B-&gt;rchild=C-&gt;lchild</a:t>
            </a:r>
            <a:r>
              <a:rPr lang="zh-CN" altLang="en-US" sz="2000" b="1"/>
              <a:t>；</a:t>
            </a:r>
          </a:p>
          <a:p>
            <a:pPr algn="just" eaLnBrk="1" hangingPunct="1">
              <a:spcBef>
                <a:spcPct val="50000"/>
              </a:spcBef>
              <a:buClrTx/>
              <a:buSzTx/>
              <a:buFontTx/>
              <a:buNone/>
            </a:pPr>
            <a:r>
              <a:rPr lang="zh-CN" altLang="en-US" sz="2000" b="1"/>
              <a:t>  </a:t>
            </a:r>
            <a:r>
              <a:rPr lang="en-US" altLang="zh-CN" sz="2000" b="1"/>
              <a:t>A-&gt;lchild=C-&gt;rchild</a:t>
            </a:r>
            <a:r>
              <a:rPr lang="zh-CN" altLang="en-US" sz="2000" b="1"/>
              <a:t>；</a:t>
            </a:r>
          </a:p>
          <a:p>
            <a:pPr eaLnBrk="1" hangingPunct="1">
              <a:spcBef>
                <a:spcPct val="50000"/>
              </a:spcBef>
              <a:buClrTx/>
              <a:buSzTx/>
              <a:buFontTx/>
              <a:buNone/>
            </a:pPr>
            <a:r>
              <a:rPr lang="zh-CN" altLang="en-US" sz="2000" b="1">
                <a:latin typeface="宋体" panose="02010600030101010101" pitchFamily="2" charset="-122"/>
              </a:rPr>
              <a:t>  </a:t>
            </a:r>
            <a:r>
              <a:rPr lang="en-US" altLang="zh-CN" sz="2000" b="1">
                <a:latin typeface="宋体" panose="02010600030101010101" pitchFamily="2" charset="-122"/>
              </a:rPr>
              <a:t>C-&gt;lchild=B</a:t>
            </a:r>
            <a:r>
              <a:rPr lang="zh-CN" altLang="en-US" sz="2000" b="1">
                <a:latin typeface="宋体" panose="02010600030101010101" pitchFamily="2" charset="-122"/>
              </a:rPr>
              <a:t>；   </a:t>
            </a:r>
            <a:r>
              <a:rPr lang="en-US" altLang="zh-CN" sz="2000" b="1">
                <a:latin typeface="宋体" panose="02010600030101010101" pitchFamily="2" charset="-122"/>
              </a:rPr>
              <a:t>C-&gt;rchild=A</a:t>
            </a:r>
            <a:r>
              <a:rPr lang="zh-CN" altLang="en-US" sz="2000" b="1">
                <a:latin typeface="宋体" panose="02010600030101010101" pitchFamily="2" charset="-122"/>
              </a:rPr>
              <a:t>；</a:t>
            </a:r>
            <a:r>
              <a:rPr lang="zh-CN" altLang="en-US" sz="2400" b="1"/>
              <a:t> </a:t>
            </a:r>
          </a:p>
        </p:txBody>
      </p:sp>
      <p:sp>
        <p:nvSpPr>
          <p:cNvPr id="70659" name="Text Box 3">
            <a:extLst>
              <a:ext uri="{FF2B5EF4-FFF2-40B4-BE49-F238E27FC236}">
                <a16:creationId xmlns:a16="http://schemas.microsoft.com/office/drawing/2014/main" id="{B68EBDE6-ED90-44F3-B9E3-E7AA84414243}"/>
              </a:ext>
            </a:extLst>
          </p:cNvPr>
          <p:cNvSpPr txBox="1">
            <a:spLocks noChangeArrowheads="1"/>
          </p:cNvSpPr>
          <p:nvPr/>
        </p:nvSpPr>
        <p:spPr bwMode="auto">
          <a:xfrm>
            <a:off x="2133600" y="3352800"/>
            <a:ext cx="8229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400" b="1"/>
              <a:t>然后针对上述三种不同情况，修改</a:t>
            </a:r>
            <a:r>
              <a:rPr lang="en-US" altLang="zh-CN" sz="2400" b="1"/>
              <a:t>A</a:t>
            </a:r>
            <a:r>
              <a:rPr lang="zh-CN" altLang="en-US" sz="2400" b="1"/>
              <a:t>、</a:t>
            </a:r>
            <a:r>
              <a:rPr lang="en-US" altLang="zh-CN" sz="2400" b="1"/>
              <a:t>B</a:t>
            </a:r>
            <a:r>
              <a:rPr lang="zh-CN" altLang="en-US" sz="2400" b="1"/>
              <a:t>、</a:t>
            </a:r>
            <a:r>
              <a:rPr lang="en-US" altLang="zh-CN" sz="2400" b="1"/>
              <a:t>C</a:t>
            </a:r>
            <a:r>
              <a:rPr lang="zh-CN" altLang="en-US" sz="2400" b="1"/>
              <a:t>的平衡因子：</a:t>
            </a:r>
          </a:p>
          <a:p>
            <a:pPr algn="just" eaLnBrk="1" hangingPunct="1">
              <a:spcBef>
                <a:spcPct val="50000"/>
              </a:spcBef>
              <a:buClrTx/>
              <a:buSzTx/>
              <a:buFontTx/>
              <a:buNone/>
            </a:pPr>
            <a:r>
              <a:rPr lang="en-US" altLang="zh-CN" sz="2000" b="1"/>
              <a:t>if (S-&gt;key &lt;C-&gt;key)    /* </a:t>
            </a:r>
            <a:r>
              <a:rPr lang="zh-CN" altLang="en-US" sz="2000" b="1"/>
              <a:t>在</a:t>
            </a:r>
            <a:r>
              <a:rPr lang="en-US" altLang="zh-CN" sz="2000" b="1"/>
              <a:t>C</a:t>
            </a:r>
            <a:r>
              <a:rPr lang="en-US" altLang="zh-CN" sz="2000" b="1" baseline="-30000"/>
              <a:t>L</a:t>
            </a:r>
            <a:r>
              <a:rPr lang="zh-CN" altLang="en-US" sz="2000" b="1"/>
              <a:t>下插入</a:t>
            </a:r>
            <a:r>
              <a:rPr lang="en-US" altLang="zh-CN" sz="2000" b="1"/>
              <a:t>S  */</a:t>
            </a:r>
          </a:p>
          <a:p>
            <a:pPr algn="just" eaLnBrk="1" hangingPunct="1">
              <a:spcBef>
                <a:spcPct val="50000"/>
              </a:spcBef>
              <a:buClrTx/>
              <a:buSzTx/>
              <a:buFontTx/>
              <a:buNone/>
            </a:pPr>
            <a:r>
              <a:rPr lang="en-US" altLang="zh-CN" sz="2000" b="1"/>
              <a:t>   { A-&gt;bf=-1</a:t>
            </a:r>
            <a:r>
              <a:rPr lang="zh-CN" altLang="en-US" sz="2000" b="1"/>
              <a:t>； </a:t>
            </a:r>
            <a:r>
              <a:rPr lang="en-US" altLang="zh-CN" sz="2000" b="1"/>
              <a:t>B-&gt;bf=0 </a:t>
            </a:r>
            <a:r>
              <a:rPr lang="zh-CN" altLang="en-US" sz="2000" b="1"/>
              <a:t>； </a:t>
            </a:r>
            <a:r>
              <a:rPr lang="en-US" altLang="zh-CN" sz="2000" b="1"/>
              <a:t>C-&gt;bf=0</a:t>
            </a:r>
            <a:r>
              <a:rPr lang="zh-CN" altLang="en-US" sz="2000" b="1"/>
              <a:t>；</a:t>
            </a:r>
            <a:r>
              <a:rPr lang="en-US" altLang="zh-CN" sz="2000" b="1"/>
              <a:t>}</a:t>
            </a:r>
          </a:p>
          <a:p>
            <a:pPr algn="just" eaLnBrk="1" hangingPunct="1">
              <a:spcBef>
                <a:spcPct val="50000"/>
              </a:spcBef>
              <a:buClrTx/>
              <a:buSzTx/>
              <a:buFontTx/>
              <a:buNone/>
            </a:pPr>
            <a:r>
              <a:rPr lang="en-US" altLang="zh-CN" sz="2000" b="1"/>
              <a:t>if (S-&gt;key &gt;C-&gt;key)    /* </a:t>
            </a:r>
            <a:r>
              <a:rPr lang="zh-CN" altLang="en-US" sz="2000" b="1"/>
              <a:t>在</a:t>
            </a:r>
            <a:r>
              <a:rPr lang="en-US" altLang="zh-CN" sz="2000" b="1"/>
              <a:t>C</a:t>
            </a:r>
            <a:r>
              <a:rPr lang="en-US" altLang="zh-CN" sz="2000" b="1" baseline="-30000"/>
              <a:t>R</a:t>
            </a:r>
            <a:r>
              <a:rPr lang="zh-CN" altLang="en-US" sz="2000" b="1"/>
              <a:t>下插入</a:t>
            </a:r>
            <a:r>
              <a:rPr lang="en-US" altLang="zh-CN" sz="2000" b="1"/>
              <a:t>S  */</a:t>
            </a:r>
          </a:p>
          <a:p>
            <a:pPr algn="just" eaLnBrk="1" hangingPunct="1">
              <a:spcBef>
                <a:spcPct val="50000"/>
              </a:spcBef>
              <a:buClrTx/>
              <a:buSzTx/>
              <a:buFontTx/>
              <a:buNone/>
            </a:pPr>
            <a:r>
              <a:rPr lang="en-US" altLang="zh-CN" sz="2000" b="1"/>
              <a:t>   { A-&gt;bf=0</a:t>
            </a:r>
            <a:r>
              <a:rPr lang="zh-CN" altLang="en-US" sz="2000" b="1"/>
              <a:t>； </a:t>
            </a:r>
            <a:r>
              <a:rPr lang="en-US" altLang="zh-CN" sz="2000" b="1"/>
              <a:t>B-&gt;bf=1 </a:t>
            </a:r>
            <a:r>
              <a:rPr lang="zh-CN" altLang="en-US" sz="2000" b="1"/>
              <a:t>； </a:t>
            </a:r>
            <a:r>
              <a:rPr lang="en-US" altLang="zh-CN" sz="2000" b="1"/>
              <a:t>C-&gt;bf=0</a:t>
            </a:r>
            <a:r>
              <a:rPr lang="zh-CN" altLang="en-US" sz="2000" b="1"/>
              <a:t>；</a:t>
            </a:r>
            <a:r>
              <a:rPr lang="en-US" altLang="zh-CN" sz="2000" b="1"/>
              <a:t>}</a:t>
            </a:r>
          </a:p>
          <a:p>
            <a:pPr algn="just" eaLnBrk="1" hangingPunct="1">
              <a:spcBef>
                <a:spcPct val="50000"/>
              </a:spcBef>
              <a:buClrTx/>
              <a:buSzTx/>
              <a:buFontTx/>
              <a:buNone/>
            </a:pPr>
            <a:r>
              <a:rPr lang="en-US" altLang="zh-CN" sz="2000" b="1"/>
              <a:t>if (S-&gt;key ==C-&gt;key)   /* C</a:t>
            </a:r>
            <a:r>
              <a:rPr lang="zh-CN" altLang="en-US" sz="2000" b="1"/>
              <a:t>本身就是插入的新结点</a:t>
            </a:r>
            <a:r>
              <a:rPr lang="en-US" altLang="zh-CN" sz="2000" b="1"/>
              <a:t>S */</a:t>
            </a:r>
          </a:p>
          <a:p>
            <a:pPr eaLnBrk="1" hangingPunct="1">
              <a:spcBef>
                <a:spcPct val="50000"/>
              </a:spcBef>
              <a:buClrTx/>
              <a:buSzTx/>
              <a:buFontTx/>
              <a:buNone/>
            </a:pPr>
            <a:r>
              <a:rPr lang="en-US" altLang="zh-CN" sz="2000" b="1">
                <a:latin typeface="宋体" panose="02010600030101010101" pitchFamily="2" charset="-122"/>
              </a:rPr>
              <a:t>   {</a:t>
            </a:r>
            <a:r>
              <a:rPr lang="en-US" altLang="zh-CN" sz="2000" b="1"/>
              <a:t> A</a:t>
            </a:r>
            <a:r>
              <a:rPr lang="en-US" altLang="zh-CN" sz="2000" b="1">
                <a:latin typeface="宋体" panose="02010600030101010101" pitchFamily="2" charset="-122"/>
              </a:rPr>
              <a:t>-&gt;bf=0</a:t>
            </a:r>
            <a:r>
              <a:rPr lang="zh-CN" altLang="en-US" sz="2000" b="1">
                <a:latin typeface="宋体" panose="02010600030101010101" pitchFamily="2" charset="-122"/>
              </a:rPr>
              <a:t>； </a:t>
            </a:r>
            <a:r>
              <a:rPr lang="en-US" altLang="zh-CN" sz="2000" b="1">
                <a:latin typeface="宋体" panose="02010600030101010101" pitchFamily="2" charset="-122"/>
              </a:rPr>
              <a:t>B-&gt;bf=0 </a:t>
            </a:r>
            <a:r>
              <a:rPr lang="zh-CN" altLang="en-US" sz="2000" b="1">
                <a:latin typeface="宋体" panose="02010600030101010101" pitchFamily="2" charset="-122"/>
              </a:rPr>
              <a:t>；</a:t>
            </a:r>
            <a:r>
              <a:rPr lang="en-US" altLang="zh-CN" sz="2000" b="1">
                <a:latin typeface="宋体" panose="02010600030101010101" pitchFamily="2" charset="-122"/>
              </a:rPr>
              <a:t>}</a:t>
            </a:r>
            <a:r>
              <a:rPr lang="en-US" altLang="zh-CN" sz="2000" b="1"/>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5B586549-3028-4190-90E0-2273B12E22B5}"/>
              </a:ext>
            </a:extLst>
          </p:cNvPr>
          <p:cNvSpPr txBox="1">
            <a:spLocks noChangeArrowheads="1"/>
          </p:cNvSpPr>
          <p:nvPr/>
        </p:nvSpPr>
        <p:spPr bwMode="auto">
          <a:xfrm>
            <a:off x="2057400" y="1066801"/>
            <a:ext cx="8229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800" b="1"/>
              <a:t>最后，将调整后的二叉树的根结点</a:t>
            </a:r>
            <a:r>
              <a:rPr lang="en-US" altLang="zh-CN" sz="2800" b="1"/>
              <a:t>C“</a:t>
            </a:r>
            <a:r>
              <a:rPr lang="zh-CN" altLang="en-US" sz="2800" b="1"/>
              <a:t>接到”原</a:t>
            </a:r>
            <a:r>
              <a:rPr lang="en-US" altLang="zh-CN" sz="2800" b="1"/>
              <a:t>A</a:t>
            </a:r>
            <a:r>
              <a:rPr lang="zh-CN" altLang="en-US" sz="2800" b="1"/>
              <a:t>处。令</a:t>
            </a:r>
            <a:r>
              <a:rPr lang="en-US" altLang="zh-CN" sz="2800" b="1"/>
              <a:t>A</a:t>
            </a:r>
            <a:r>
              <a:rPr lang="zh-CN" altLang="en-US" sz="2800" b="1"/>
              <a:t>原来的父指针为</a:t>
            </a:r>
            <a:r>
              <a:rPr lang="en-US" altLang="zh-CN" sz="2800" b="1"/>
              <a:t>FA</a:t>
            </a:r>
            <a:r>
              <a:rPr lang="zh-CN" altLang="en-US" sz="2800" b="1"/>
              <a:t>，如果</a:t>
            </a:r>
            <a:r>
              <a:rPr lang="en-US" altLang="zh-CN" sz="2800" b="1"/>
              <a:t>FA</a:t>
            </a:r>
            <a:r>
              <a:rPr lang="zh-CN" altLang="en-US" sz="2800" b="1"/>
              <a:t>非空，则用</a:t>
            </a:r>
            <a:r>
              <a:rPr lang="en-US" altLang="zh-CN" sz="2800" b="1"/>
              <a:t>C</a:t>
            </a:r>
            <a:r>
              <a:rPr lang="zh-CN" altLang="en-US" sz="2800" b="1"/>
              <a:t>代替</a:t>
            </a:r>
            <a:r>
              <a:rPr lang="en-US" altLang="zh-CN" sz="2800" b="1"/>
              <a:t>A</a:t>
            </a:r>
            <a:r>
              <a:rPr lang="zh-CN" altLang="en-US" sz="2800" b="1"/>
              <a:t>做</a:t>
            </a:r>
            <a:r>
              <a:rPr lang="en-US" altLang="zh-CN" sz="2800" b="1"/>
              <a:t>FA</a:t>
            </a:r>
            <a:r>
              <a:rPr lang="zh-CN" altLang="en-US" sz="2800" b="1"/>
              <a:t>的左子或右子；否则，原来</a:t>
            </a:r>
            <a:r>
              <a:rPr lang="en-US" altLang="zh-CN" sz="2800" b="1"/>
              <a:t>A</a:t>
            </a:r>
            <a:r>
              <a:rPr lang="zh-CN" altLang="en-US" sz="2800" b="1"/>
              <a:t>就是根结点，此时应令根指针</a:t>
            </a:r>
            <a:r>
              <a:rPr lang="en-US" altLang="zh-CN" sz="2800" b="1"/>
              <a:t>t</a:t>
            </a:r>
            <a:r>
              <a:rPr lang="zh-CN" altLang="en-US" sz="2800" b="1"/>
              <a:t>指向</a:t>
            </a:r>
            <a:r>
              <a:rPr lang="en-US" altLang="zh-CN" sz="2800" b="1"/>
              <a:t>C</a:t>
            </a:r>
            <a:r>
              <a:rPr lang="zh-CN" altLang="en-US" sz="2800" b="1"/>
              <a:t>：</a:t>
            </a:r>
          </a:p>
          <a:p>
            <a:pPr algn="just" eaLnBrk="1" hangingPunct="1">
              <a:spcBef>
                <a:spcPct val="50000"/>
              </a:spcBef>
              <a:buClrTx/>
              <a:buSzTx/>
              <a:buFontTx/>
              <a:buNone/>
            </a:pPr>
            <a:r>
              <a:rPr lang="zh-CN" altLang="en-US" sz="2800" b="1"/>
              <a:t>   </a:t>
            </a:r>
            <a:r>
              <a:rPr lang="en-US" altLang="zh-CN" sz="2800" b="1"/>
              <a:t>if  (FA==NULL)  t=C;</a:t>
            </a:r>
          </a:p>
          <a:p>
            <a:pPr algn="just" eaLnBrk="1" hangingPunct="1">
              <a:spcBef>
                <a:spcPct val="50000"/>
              </a:spcBef>
              <a:buClrTx/>
              <a:buSzTx/>
              <a:buFontTx/>
              <a:buNone/>
            </a:pPr>
            <a:r>
              <a:rPr lang="en-US" altLang="zh-CN" sz="2800" b="1"/>
              <a:t>   else  if (A==FA-&gt;lchild)   FA-&gt;lchild=C;</a:t>
            </a:r>
          </a:p>
          <a:p>
            <a:pPr eaLnBrk="1" hangingPunct="1">
              <a:spcBef>
                <a:spcPct val="50000"/>
              </a:spcBef>
              <a:buClrTx/>
              <a:buSzTx/>
              <a:buFontTx/>
              <a:buNone/>
            </a:pPr>
            <a:r>
              <a:rPr lang="en-US" altLang="zh-CN" sz="2800" b="1">
                <a:latin typeface="宋体" panose="02010600030101010101" pitchFamily="2" charset="-122"/>
              </a:rPr>
              <a:t>   else  FA-&gt;rchild=C</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41467694-BF2B-432B-9C22-EBABCF83FDF9}"/>
              </a:ext>
            </a:extLst>
          </p:cNvPr>
          <p:cNvSpPr txBox="1">
            <a:spLocks noChangeArrowheads="1"/>
          </p:cNvSpPr>
          <p:nvPr/>
        </p:nvSpPr>
        <p:spPr bwMode="auto">
          <a:xfrm>
            <a:off x="2286000" y="10668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a:t>
            </a:r>
            <a:r>
              <a:rPr lang="zh-CN" altLang="en-US" sz="2800" b="1"/>
              <a:t>）</a:t>
            </a:r>
            <a:r>
              <a:rPr lang="en-US" altLang="zh-CN" sz="2800" b="1"/>
              <a:t>RR</a:t>
            </a:r>
            <a:r>
              <a:rPr lang="zh-CN" altLang="en-US" sz="2800" b="1"/>
              <a:t>型（以</a:t>
            </a:r>
            <a:r>
              <a:rPr lang="en-US" altLang="zh-CN" sz="2800" b="1"/>
              <a:t>B</a:t>
            </a:r>
            <a:r>
              <a:rPr lang="zh-CN" altLang="en-US" sz="2800" b="1"/>
              <a:t>为轴，对</a:t>
            </a:r>
            <a:r>
              <a:rPr lang="en-US" altLang="zh-CN" sz="2800" b="1"/>
              <a:t>A</a:t>
            </a:r>
            <a:r>
              <a:rPr lang="zh-CN" altLang="en-US" sz="2800" b="1"/>
              <a:t>做了一次逆时针旋转）</a:t>
            </a:r>
          </a:p>
        </p:txBody>
      </p:sp>
      <p:grpSp>
        <p:nvGrpSpPr>
          <p:cNvPr id="72707" name="Group 24">
            <a:extLst>
              <a:ext uri="{FF2B5EF4-FFF2-40B4-BE49-F238E27FC236}">
                <a16:creationId xmlns:a16="http://schemas.microsoft.com/office/drawing/2014/main" id="{CAD475B5-569C-41E8-B346-A297A288DF74}"/>
              </a:ext>
            </a:extLst>
          </p:cNvPr>
          <p:cNvGrpSpPr>
            <a:grpSpLocks/>
          </p:cNvGrpSpPr>
          <p:nvPr/>
        </p:nvGrpSpPr>
        <p:grpSpPr bwMode="auto">
          <a:xfrm>
            <a:off x="2362200" y="1905001"/>
            <a:ext cx="3200400" cy="2911475"/>
            <a:chOff x="528" y="1200"/>
            <a:chExt cx="2016" cy="1834"/>
          </a:xfrm>
        </p:grpSpPr>
        <p:sp>
          <p:nvSpPr>
            <p:cNvPr id="72726" name="Text Box 18">
              <a:extLst>
                <a:ext uri="{FF2B5EF4-FFF2-40B4-BE49-F238E27FC236}">
                  <a16:creationId xmlns:a16="http://schemas.microsoft.com/office/drawing/2014/main" id="{6693BB9E-0774-43D9-AF45-F3F9D4ADF7D6}"/>
                </a:ext>
              </a:extLst>
            </p:cNvPr>
            <p:cNvSpPr txBox="1">
              <a:spLocks noChangeArrowheads="1"/>
            </p:cNvSpPr>
            <p:nvPr/>
          </p:nvSpPr>
          <p:spPr bwMode="auto">
            <a:xfrm>
              <a:off x="528" y="2784"/>
              <a:ext cx="2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a:t>
              </a:r>
              <a:r>
                <a:rPr lang="zh-CN" altLang="en-US" sz="2000" b="1"/>
                <a:t>插入新结点</a:t>
              </a:r>
              <a:r>
                <a:rPr lang="en-US" altLang="zh-CN" sz="2000" b="1"/>
                <a:t>S</a:t>
              </a:r>
              <a:r>
                <a:rPr lang="zh-CN" altLang="en-US" sz="2000" b="1"/>
                <a:t>后失去平衡</a:t>
              </a:r>
            </a:p>
          </p:txBody>
        </p:sp>
        <p:grpSp>
          <p:nvGrpSpPr>
            <p:cNvPr id="72727" name="Group 23">
              <a:extLst>
                <a:ext uri="{FF2B5EF4-FFF2-40B4-BE49-F238E27FC236}">
                  <a16:creationId xmlns:a16="http://schemas.microsoft.com/office/drawing/2014/main" id="{6C9B6971-2771-47E1-AA8A-0CFDAC89C42E}"/>
                </a:ext>
              </a:extLst>
            </p:cNvPr>
            <p:cNvGrpSpPr>
              <a:grpSpLocks/>
            </p:cNvGrpSpPr>
            <p:nvPr/>
          </p:nvGrpSpPr>
          <p:grpSpPr bwMode="auto">
            <a:xfrm>
              <a:off x="912" y="1200"/>
              <a:ext cx="1179" cy="1494"/>
              <a:chOff x="1104" y="1200"/>
              <a:chExt cx="1179" cy="1494"/>
            </a:xfrm>
          </p:grpSpPr>
          <p:sp>
            <p:nvSpPr>
              <p:cNvPr id="72728" name="Oval 6">
                <a:extLst>
                  <a:ext uri="{FF2B5EF4-FFF2-40B4-BE49-F238E27FC236}">
                    <a16:creationId xmlns:a16="http://schemas.microsoft.com/office/drawing/2014/main" id="{3B189DD7-90FC-4E87-87DA-B3E3CBBFECD7}"/>
                  </a:ext>
                </a:extLst>
              </p:cNvPr>
              <p:cNvSpPr>
                <a:spLocks noChangeArrowheads="1"/>
              </p:cNvSpPr>
              <p:nvPr/>
            </p:nvSpPr>
            <p:spPr bwMode="auto">
              <a:xfrm>
                <a:off x="1455" y="1281"/>
                <a:ext cx="198"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72729" name="Oval 7">
                <a:extLst>
                  <a:ext uri="{FF2B5EF4-FFF2-40B4-BE49-F238E27FC236}">
                    <a16:creationId xmlns:a16="http://schemas.microsoft.com/office/drawing/2014/main" id="{8995DD6B-388A-48FB-B678-17AAEBF6BA69}"/>
                  </a:ext>
                </a:extLst>
              </p:cNvPr>
              <p:cNvSpPr>
                <a:spLocks noChangeArrowheads="1"/>
              </p:cNvSpPr>
              <p:nvPr/>
            </p:nvSpPr>
            <p:spPr bwMode="auto">
              <a:xfrm>
                <a:off x="1824" y="1776"/>
                <a:ext cx="197"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72730" name="Line 8">
                <a:extLst>
                  <a:ext uri="{FF2B5EF4-FFF2-40B4-BE49-F238E27FC236}">
                    <a16:creationId xmlns:a16="http://schemas.microsoft.com/office/drawing/2014/main" id="{CC481083-4F87-4FFE-81A4-0508F00A0EB7}"/>
                  </a:ext>
                </a:extLst>
              </p:cNvPr>
              <p:cNvSpPr>
                <a:spLocks noChangeShapeType="1"/>
              </p:cNvSpPr>
              <p:nvPr/>
            </p:nvSpPr>
            <p:spPr bwMode="auto">
              <a:xfrm flipH="1">
                <a:off x="1200" y="1443"/>
                <a:ext cx="295" cy="28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31" name="Rectangle 10">
                <a:extLst>
                  <a:ext uri="{FF2B5EF4-FFF2-40B4-BE49-F238E27FC236}">
                    <a16:creationId xmlns:a16="http://schemas.microsoft.com/office/drawing/2014/main" id="{48D74105-4BCD-40E7-B4C0-9E686EDBE4E3}"/>
                  </a:ext>
                </a:extLst>
              </p:cNvPr>
              <p:cNvSpPr>
                <a:spLocks noChangeArrowheads="1"/>
              </p:cNvSpPr>
              <p:nvPr/>
            </p:nvSpPr>
            <p:spPr bwMode="auto">
              <a:xfrm>
                <a:off x="1584" y="2208"/>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grpSp>
            <p:nvGrpSpPr>
              <p:cNvPr id="72732" name="Group 19">
                <a:extLst>
                  <a:ext uri="{FF2B5EF4-FFF2-40B4-BE49-F238E27FC236}">
                    <a16:creationId xmlns:a16="http://schemas.microsoft.com/office/drawing/2014/main" id="{EB7F8800-06C8-430F-81A7-7B8823B5C6A5}"/>
                  </a:ext>
                </a:extLst>
              </p:cNvPr>
              <p:cNvGrpSpPr>
                <a:grpSpLocks/>
              </p:cNvGrpSpPr>
              <p:nvPr/>
            </p:nvGrpSpPr>
            <p:grpSpPr bwMode="auto">
              <a:xfrm>
                <a:off x="2016" y="2208"/>
                <a:ext cx="197" cy="486"/>
                <a:chOff x="864" y="2010"/>
                <a:chExt cx="197" cy="486"/>
              </a:xfrm>
            </p:grpSpPr>
            <p:sp>
              <p:nvSpPr>
                <p:cNvPr id="72740" name="Rectangle 9">
                  <a:extLst>
                    <a:ext uri="{FF2B5EF4-FFF2-40B4-BE49-F238E27FC236}">
                      <a16:creationId xmlns:a16="http://schemas.microsoft.com/office/drawing/2014/main" id="{876F1BEA-B846-4AFE-A88D-3B16529FE367}"/>
                    </a:ext>
                  </a:extLst>
                </p:cNvPr>
                <p:cNvSpPr>
                  <a:spLocks noChangeArrowheads="1"/>
                </p:cNvSpPr>
                <p:nvPr/>
              </p:nvSpPr>
              <p:spPr bwMode="auto">
                <a:xfrm>
                  <a:off x="864" y="2010"/>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R</a:t>
                  </a:r>
                </a:p>
              </p:txBody>
            </p:sp>
            <p:sp>
              <p:nvSpPr>
                <p:cNvPr id="72741" name="Rectangle 13">
                  <a:extLst>
                    <a:ext uri="{FF2B5EF4-FFF2-40B4-BE49-F238E27FC236}">
                      <a16:creationId xmlns:a16="http://schemas.microsoft.com/office/drawing/2014/main" id="{06C797A4-C7EC-4F4F-B198-9C48505C2E5B}"/>
                    </a:ext>
                  </a:extLst>
                </p:cNvPr>
                <p:cNvSpPr>
                  <a:spLocks noChangeArrowheads="1"/>
                </p:cNvSpPr>
                <p:nvPr/>
              </p:nvSpPr>
              <p:spPr bwMode="auto">
                <a:xfrm>
                  <a:off x="864" y="2334"/>
                  <a:ext cx="197" cy="1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grpSp>
          <p:sp>
            <p:nvSpPr>
              <p:cNvPr id="72733" name="Line 14">
                <a:extLst>
                  <a:ext uri="{FF2B5EF4-FFF2-40B4-BE49-F238E27FC236}">
                    <a16:creationId xmlns:a16="http://schemas.microsoft.com/office/drawing/2014/main" id="{D6FE38B0-9481-492E-BF47-46CBBE3AADCB}"/>
                  </a:ext>
                </a:extLst>
              </p:cNvPr>
              <p:cNvSpPr>
                <a:spLocks noChangeShapeType="1"/>
              </p:cNvSpPr>
              <p:nvPr/>
            </p:nvSpPr>
            <p:spPr bwMode="auto">
              <a:xfrm>
                <a:off x="1613" y="1484"/>
                <a:ext cx="237" cy="28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34" name="Rectangle 15">
                <a:extLst>
                  <a:ext uri="{FF2B5EF4-FFF2-40B4-BE49-F238E27FC236}">
                    <a16:creationId xmlns:a16="http://schemas.microsoft.com/office/drawing/2014/main" id="{49DC3C01-AA64-4D15-878B-E61C72F611E5}"/>
                  </a:ext>
                </a:extLst>
              </p:cNvPr>
              <p:cNvSpPr>
                <a:spLocks noChangeArrowheads="1"/>
              </p:cNvSpPr>
              <p:nvPr/>
            </p:nvSpPr>
            <p:spPr bwMode="auto">
              <a:xfrm>
                <a:off x="1104" y="1728"/>
                <a:ext cx="197" cy="36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L</a:t>
                </a:r>
              </a:p>
            </p:txBody>
          </p:sp>
          <p:sp>
            <p:nvSpPr>
              <p:cNvPr id="72735" name="Text Box 16">
                <a:extLst>
                  <a:ext uri="{FF2B5EF4-FFF2-40B4-BE49-F238E27FC236}">
                    <a16:creationId xmlns:a16="http://schemas.microsoft.com/office/drawing/2014/main" id="{B8725F23-3ADF-4B8A-A88E-18AF276F0988}"/>
                  </a:ext>
                </a:extLst>
              </p:cNvPr>
              <p:cNvSpPr txBox="1">
                <a:spLocks noChangeArrowheads="1"/>
              </p:cNvSpPr>
              <p:nvPr/>
            </p:nvSpPr>
            <p:spPr bwMode="auto">
              <a:xfrm>
                <a:off x="1653" y="1200"/>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-2</a:t>
                </a:r>
              </a:p>
            </p:txBody>
          </p:sp>
          <p:sp>
            <p:nvSpPr>
              <p:cNvPr id="72736" name="Text Box 17">
                <a:extLst>
                  <a:ext uri="{FF2B5EF4-FFF2-40B4-BE49-F238E27FC236}">
                    <a16:creationId xmlns:a16="http://schemas.microsoft.com/office/drawing/2014/main" id="{4B6A5CA1-00EB-4F50-A28A-D3EE7AA0E977}"/>
                  </a:ext>
                </a:extLst>
              </p:cNvPr>
              <p:cNvSpPr txBox="1">
                <a:spLocks noChangeArrowheads="1"/>
              </p:cNvSpPr>
              <p:nvPr/>
            </p:nvSpPr>
            <p:spPr bwMode="auto">
              <a:xfrm>
                <a:off x="1179" y="1403"/>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sp>
            <p:nvSpPr>
              <p:cNvPr id="72737" name="Line 20">
                <a:extLst>
                  <a:ext uri="{FF2B5EF4-FFF2-40B4-BE49-F238E27FC236}">
                    <a16:creationId xmlns:a16="http://schemas.microsoft.com/office/drawing/2014/main" id="{537FC211-4946-40A0-8D64-768A91909DAC}"/>
                  </a:ext>
                </a:extLst>
              </p:cNvPr>
              <p:cNvSpPr>
                <a:spLocks noChangeShapeType="1"/>
              </p:cNvSpPr>
              <p:nvPr/>
            </p:nvSpPr>
            <p:spPr bwMode="auto">
              <a:xfrm flipH="1">
                <a:off x="1680" y="196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38" name="Line 21">
                <a:extLst>
                  <a:ext uri="{FF2B5EF4-FFF2-40B4-BE49-F238E27FC236}">
                    <a16:creationId xmlns:a16="http://schemas.microsoft.com/office/drawing/2014/main" id="{FB171924-EA29-4541-A8DC-F853D213792E}"/>
                  </a:ext>
                </a:extLst>
              </p:cNvPr>
              <p:cNvSpPr>
                <a:spLocks noChangeShapeType="1"/>
              </p:cNvSpPr>
              <p:nvPr/>
            </p:nvSpPr>
            <p:spPr bwMode="auto">
              <a:xfrm>
                <a:off x="1968" y="196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39" name="Text Box 22">
                <a:extLst>
                  <a:ext uri="{FF2B5EF4-FFF2-40B4-BE49-F238E27FC236}">
                    <a16:creationId xmlns:a16="http://schemas.microsoft.com/office/drawing/2014/main" id="{929B61D7-1CAB-466F-BA6B-DFABF9B00D1C}"/>
                  </a:ext>
                </a:extLst>
              </p:cNvPr>
              <p:cNvSpPr txBox="1">
                <a:spLocks noChangeArrowheads="1"/>
              </p:cNvSpPr>
              <p:nvPr/>
            </p:nvSpPr>
            <p:spPr bwMode="auto">
              <a:xfrm>
                <a:off x="1968" y="1584"/>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grpSp>
      </p:grpSp>
      <p:grpSp>
        <p:nvGrpSpPr>
          <p:cNvPr id="72708" name="Group 46">
            <a:extLst>
              <a:ext uri="{FF2B5EF4-FFF2-40B4-BE49-F238E27FC236}">
                <a16:creationId xmlns:a16="http://schemas.microsoft.com/office/drawing/2014/main" id="{E99D442D-E7EF-4A57-9711-711AE20ECD68}"/>
              </a:ext>
            </a:extLst>
          </p:cNvPr>
          <p:cNvGrpSpPr>
            <a:grpSpLocks/>
          </p:cNvGrpSpPr>
          <p:nvPr/>
        </p:nvGrpSpPr>
        <p:grpSpPr bwMode="auto">
          <a:xfrm>
            <a:off x="6477000" y="1828801"/>
            <a:ext cx="2590800" cy="2835275"/>
            <a:chOff x="3120" y="1152"/>
            <a:chExt cx="1632" cy="1786"/>
          </a:xfrm>
        </p:grpSpPr>
        <p:sp>
          <p:nvSpPr>
            <p:cNvPr id="72710" name="Text Box 26">
              <a:extLst>
                <a:ext uri="{FF2B5EF4-FFF2-40B4-BE49-F238E27FC236}">
                  <a16:creationId xmlns:a16="http://schemas.microsoft.com/office/drawing/2014/main" id="{CD32F895-86A3-4AB2-BDA5-73D050ECDEEB}"/>
                </a:ext>
              </a:extLst>
            </p:cNvPr>
            <p:cNvSpPr txBox="1">
              <a:spLocks noChangeArrowheads="1"/>
            </p:cNvSpPr>
            <p:nvPr/>
          </p:nvSpPr>
          <p:spPr bwMode="auto">
            <a:xfrm>
              <a:off x="3120" y="2688"/>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a:t>
              </a:r>
              <a:r>
                <a:rPr lang="zh-CN" altLang="en-US" sz="2000" b="1"/>
                <a:t>调整后恢复平衡</a:t>
              </a:r>
            </a:p>
          </p:txBody>
        </p:sp>
        <p:grpSp>
          <p:nvGrpSpPr>
            <p:cNvPr id="72711" name="Group 45">
              <a:extLst>
                <a:ext uri="{FF2B5EF4-FFF2-40B4-BE49-F238E27FC236}">
                  <a16:creationId xmlns:a16="http://schemas.microsoft.com/office/drawing/2014/main" id="{CDF5D68E-40E8-4EDF-B34F-140227E790B7}"/>
                </a:ext>
              </a:extLst>
            </p:cNvPr>
            <p:cNvGrpSpPr>
              <a:grpSpLocks/>
            </p:cNvGrpSpPr>
            <p:nvPr/>
          </p:nvGrpSpPr>
          <p:grpSpPr bwMode="auto">
            <a:xfrm>
              <a:off x="3216" y="1152"/>
              <a:ext cx="1157" cy="1325"/>
              <a:chOff x="2928" y="1152"/>
              <a:chExt cx="1157" cy="1325"/>
            </a:xfrm>
          </p:grpSpPr>
          <p:sp>
            <p:nvSpPr>
              <p:cNvPr id="72712" name="Text Box 37">
                <a:extLst>
                  <a:ext uri="{FF2B5EF4-FFF2-40B4-BE49-F238E27FC236}">
                    <a16:creationId xmlns:a16="http://schemas.microsoft.com/office/drawing/2014/main" id="{0FCE1D6F-51F2-434C-BED0-BD358A56DC9C}"/>
                  </a:ext>
                </a:extLst>
              </p:cNvPr>
              <p:cNvSpPr txBox="1">
                <a:spLocks noChangeArrowheads="1"/>
              </p:cNvSpPr>
              <p:nvPr/>
            </p:nvSpPr>
            <p:spPr bwMode="auto">
              <a:xfrm>
                <a:off x="3765" y="1152"/>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grpSp>
            <p:nvGrpSpPr>
              <p:cNvPr id="72713" name="Group 44">
                <a:extLst>
                  <a:ext uri="{FF2B5EF4-FFF2-40B4-BE49-F238E27FC236}">
                    <a16:creationId xmlns:a16="http://schemas.microsoft.com/office/drawing/2014/main" id="{92A1186D-0A34-47BB-BF3C-A343E0B6AB10}"/>
                  </a:ext>
                </a:extLst>
              </p:cNvPr>
              <p:cNvGrpSpPr>
                <a:grpSpLocks/>
              </p:cNvGrpSpPr>
              <p:nvPr/>
            </p:nvGrpSpPr>
            <p:grpSpPr bwMode="auto">
              <a:xfrm>
                <a:off x="2928" y="1233"/>
                <a:ext cx="1157" cy="1244"/>
                <a:chOff x="2928" y="1233"/>
                <a:chExt cx="1157" cy="1244"/>
              </a:xfrm>
            </p:grpSpPr>
            <p:sp>
              <p:nvSpPr>
                <p:cNvPr id="72714" name="Oval 28">
                  <a:extLst>
                    <a:ext uri="{FF2B5EF4-FFF2-40B4-BE49-F238E27FC236}">
                      <a16:creationId xmlns:a16="http://schemas.microsoft.com/office/drawing/2014/main" id="{C0E5A379-ECFD-4D18-986A-B70B9BD51F89}"/>
                    </a:ext>
                  </a:extLst>
                </p:cNvPr>
                <p:cNvSpPr>
                  <a:spLocks noChangeArrowheads="1"/>
                </p:cNvSpPr>
                <p:nvPr/>
              </p:nvSpPr>
              <p:spPr bwMode="auto">
                <a:xfrm>
                  <a:off x="3567" y="1233"/>
                  <a:ext cx="198"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72715" name="Oval 29">
                  <a:extLst>
                    <a:ext uri="{FF2B5EF4-FFF2-40B4-BE49-F238E27FC236}">
                      <a16:creationId xmlns:a16="http://schemas.microsoft.com/office/drawing/2014/main" id="{DFBC031C-9A66-4820-B07F-B65E1E99609B}"/>
                    </a:ext>
                  </a:extLst>
                </p:cNvPr>
                <p:cNvSpPr>
                  <a:spLocks noChangeArrowheads="1"/>
                </p:cNvSpPr>
                <p:nvPr/>
              </p:nvSpPr>
              <p:spPr bwMode="auto">
                <a:xfrm>
                  <a:off x="3168" y="1632"/>
                  <a:ext cx="197" cy="20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72716" name="Line 30">
                  <a:extLst>
                    <a:ext uri="{FF2B5EF4-FFF2-40B4-BE49-F238E27FC236}">
                      <a16:creationId xmlns:a16="http://schemas.microsoft.com/office/drawing/2014/main" id="{2DC540D3-7A77-421D-A490-5E63CF573549}"/>
                    </a:ext>
                  </a:extLst>
                </p:cNvPr>
                <p:cNvSpPr>
                  <a:spLocks noChangeShapeType="1"/>
                </p:cNvSpPr>
                <p:nvPr/>
              </p:nvSpPr>
              <p:spPr bwMode="auto">
                <a:xfrm flipH="1">
                  <a:off x="3360" y="1395"/>
                  <a:ext cx="247" cy="28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7" name="Rectangle 31">
                  <a:extLst>
                    <a:ext uri="{FF2B5EF4-FFF2-40B4-BE49-F238E27FC236}">
                      <a16:creationId xmlns:a16="http://schemas.microsoft.com/office/drawing/2014/main" id="{8E9066B3-7332-4AD0-8F10-B5D48BB57A15}"/>
                    </a:ext>
                  </a:extLst>
                </p:cNvPr>
                <p:cNvSpPr>
                  <a:spLocks noChangeArrowheads="1"/>
                </p:cNvSpPr>
                <p:nvPr/>
              </p:nvSpPr>
              <p:spPr bwMode="auto">
                <a:xfrm>
                  <a:off x="3360" y="2112"/>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L</a:t>
                  </a:r>
                </a:p>
              </p:txBody>
            </p:sp>
            <p:grpSp>
              <p:nvGrpSpPr>
                <p:cNvPr id="72718" name="Group 32">
                  <a:extLst>
                    <a:ext uri="{FF2B5EF4-FFF2-40B4-BE49-F238E27FC236}">
                      <a16:creationId xmlns:a16="http://schemas.microsoft.com/office/drawing/2014/main" id="{AAB3633C-18F9-462A-8632-B616B78F853C}"/>
                    </a:ext>
                  </a:extLst>
                </p:cNvPr>
                <p:cNvGrpSpPr>
                  <a:grpSpLocks/>
                </p:cNvGrpSpPr>
                <p:nvPr/>
              </p:nvGrpSpPr>
              <p:grpSpPr bwMode="auto">
                <a:xfrm>
                  <a:off x="3888" y="1728"/>
                  <a:ext cx="197" cy="486"/>
                  <a:chOff x="864" y="2010"/>
                  <a:chExt cx="197" cy="486"/>
                </a:xfrm>
              </p:grpSpPr>
              <p:sp>
                <p:nvSpPr>
                  <p:cNvPr id="72724" name="Rectangle 33">
                    <a:extLst>
                      <a:ext uri="{FF2B5EF4-FFF2-40B4-BE49-F238E27FC236}">
                        <a16:creationId xmlns:a16="http://schemas.microsoft.com/office/drawing/2014/main" id="{E543468D-7502-4AAE-A8E6-3A8C1CAE518F}"/>
                      </a:ext>
                    </a:extLst>
                  </p:cNvPr>
                  <p:cNvSpPr>
                    <a:spLocks noChangeArrowheads="1"/>
                  </p:cNvSpPr>
                  <p:nvPr/>
                </p:nvSpPr>
                <p:spPr bwMode="auto">
                  <a:xfrm>
                    <a:off x="864" y="2010"/>
                    <a:ext cx="197" cy="3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a:t>
                    </a:r>
                    <a:r>
                      <a:rPr lang="en-US" altLang="zh-CN" sz="1800" baseline="-25000"/>
                      <a:t>R</a:t>
                    </a:r>
                  </a:p>
                </p:txBody>
              </p:sp>
              <p:sp>
                <p:nvSpPr>
                  <p:cNvPr id="72725" name="Rectangle 34">
                    <a:extLst>
                      <a:ext uri="{FF2B5EF4-FFF2-40B4-BE49-F238E27FC236}">
                        <a16:creationId xmlns:a16="http://schemas.microsoft.com/office/drawing/2014/main" id="{1000E563-7369-47B4-87F3-7E4A044C7D0B}"/>
                      </a:ext>
                    </a:extLst>
                  </p:cNvPr>
                  <p:cNvSpPr>
                    <a:spLocks noChangeArrowheads="1"/>
                  </p:cNvSpPr>
                  <p:nvPr/>
                </p:nvSpPr>
                <p:spPr bwMode="auto">
                  <a:xfrm>
                    <a:off x="864" y="2334"/>
                    <a:ext cx="197" cy="1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S</a:t>
                    </a:r>
                  </a:p>
                </p:txBody>
              </p:sp>
            </p:grpSp>
            <p:sp>
              <p:nvSpPr>
                <p:cNvPr id="72719" name="Line 35">
                  <a:extLst>
                    <a:ext uri="{FF2B5EF4-FFF2-40B4-BE49-F238E27FC236}">
                      <a16:creationId xmlns:a16="http://schemas.microsoft.com/office/drawing/2014/main" id="{850CA0F0-8E40-4AEC-9DE5-FF28B754338E}"/>
                    </a:ext>
                  </a:extLst>
                </p:cNvPr>
                <p:cNvSpPr>
                  <a:spLocks noChangeShapeType="1"/>
                </p:cNvSpPr>
                <p:nvPr/>
              </p:nvSpPr>
              <p:spPr bwMode="auto">
                <a:xfrm>
                  <a:off x="3725" y="1436"/>
                  <a:ext cx="237" cy="28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0" name="Rectangle 36">
                  <a:extLst>
                    <a:ext uri="{FF2B5EF4-FFF2-40B4-BE49-F238E27FC236}">
                      <a16:creationId xmlns:a16="http://schemas.microsoft.com/office/drawing/2014/main" id="{F049983A-CD6C-46CF-A930-F9498D8FEE35}"/>
                    </a:ext>
                  </a:extLst>
                </p:cNvPr>
                <p:cNvSpPr>
                  <a:spLocks noChangeArrowheads="1"/>
                </p:cNvSpPr>
                <p:nvPr/>
              </p:nvSpPr>
              <p:spPr bwMode="auto">
                <a:xfrm>
                  <a:off x="2928" y="2112"/>
                  <a:ext cx="197" cy="36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A</a:t>
                  </a:r>
                  <a:r>
                    <a:rPr lang="en-US" altLang="zh-CN" sz="1800" baseline="-25000"/>
                    <a:t>L</a:t>
                  </a:r>
                </a:p>
              </p:txBody>
            </p:sp>
            <p:sp>
              <p:nvSpPr>
                <p:cNvPr id="72721" name="Text Box 38">
                  <a:extLst>
                    <a:ext uri="{FF2B5EF4-FFF2-40B4-BE49-F238E27FC236}">
                      <a16:creationId xmlns:a16="http://schemas.microsoft.com/office/drawing/2014/main" id="{F0EEE9AF-7DB3-4684-81AE-DDBE8D3974E7}"/>
                    </a:ext>
                  </a:extLst>
                </p:cNvPr>
                <p:cNvSpPr txBox="1">
                  <a:spLocks noChangeArrowheads="1"/>
                </p:cNvSpPr>
                <p:nvPr/>
              </p:nvSpPr>
              <p:spPr bwMode="auto">
                <a:xfrm>
                  <a:off x="3264" y="1440"/>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72722" name="Line 39">
                  <a:extLst>
                    <a:ext uri="{FF2B5EF4-FFF2-40B4-BE49-F238E27FC236}">
                      <a16:creationId xmlns:a16="http://schemas.microsoft.com/office/drawing/2014/main" id="{E88F6768-381B-407A-B059-5FF17B87BCF1}"/>
                    </a:ext>
                  </a:extLst>
                </p:cNvPr>
                <p:cNvSpPr>
                  <a:spLocks noChangeShapeType="1"/>
                </p:cNvSpPr>
                <p:nvPr/>
              </p:nvSpPr>
              <p:spPr bwMode="auto">
                <a:xfrm flipH="1">
                  <a:off x="3024" y="182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3" name="Line 42">
                  <a:extLst>
                    <a:ext uri="{FF2B5EF4-FFF2-40B4-BE49-F238E27FC236}">
                      <a16:creationId xmlns:a16="http://schemas.microsoft.com/office/drawing/2014/main" id="{9869B656-8382-48B8-94C3-281A906FFB3F}"/>
                    </a:ext>
                  </a:extLst>
                </p:cNvPr>
                <p:cNvSpPr>
                  <a:spLocks noChangeShapeType="1"/>
                </p:cNvSpPr>
                <p:nvPr/>
              </p:nvSpPr>
              <p:spPr bwMode="auto">
                <a:xfrm>
                  <a:off x="3312" y="1824"/>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72709" name="Text Box 47">
            <a:extLst>
              <a:ext uri="{FF2B5EF4-FFF2-40B4-BE49-F238E27FC236}">
                <a16:creationId xmlns:a16="http://schemas.microsoft.com/office/drawing/2014/main" id="{F041F9A2-D8E0-48DB-A770-524C5A581B1C}"/>
              </a:ext>
            </a:extLst>
          </p:cNvPr>
          <p:cNvSpPr txBox="1">
            <a:spLocks noChangeArrowheads="1"/>
          </p:cNvSpPr>
          <p:nvPr/>
        </p:nvSpPr>
        <p:spPr bwMode="auto">
          <a:xfrm>
            <a:off x="2286000" y="51054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RR</a:t>
            </a:r>
            <a:r>
              <a:rPr lang="zh-CN" altLang="en-US" sz="2800" b="1">
                <a:latin typeface="宋体" panose="02010600030101010101" pitchFamily="2" charset="-122"/>
              </a:rPr>
              <a:t>型失衡的特点是：</a:t>
            </a:r>
            <a:r>
              <a:rPr lang="en-US" altLang="zh-CN" sz="2800" b="1"/>
              <a:t>A-&gt;bf=-2</a:t>
            </a:r>
            <a:r>
              <a:rPr lang="zh-CN" altLang="en-US" sz="2800" b="1">
                <a:latin typeface="宋体" panose="02010600030101010101" pitchFamily="2" charset="-122"/>
              </a:rPr>
              <a:t>，</a:t>
            </a:r>
            <a:r>
              <a:rPr lang="en-US" altLang="zh-CN" sz="2800" b="1"/>
              <a:t>B-&gt;bf=-1</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77C2DCF8-35CC-4841-8714-EF74EAD19CE1}"/>
              </a:ext>
            </a:extLst>
          </p:cNvPr>
          <p:cNvSpPr txBox="1">
            <a:spLocks noChangeArrowheads="1"/>
          </p:cNvSpPr>
          <p:nvPr/>
        </p:nvSpPr>
        <p:spPr bwMode="auto">
          <a:xfrm>
            <a:off x="2209800" y="1295401"/>
            <a:ext cx="8153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相应调整操作可用如下语句完成：</a:t>
            </a:r>
          </a:p>
          <a:p>
            <a:pPr algn="just" eaLnBrk="1" hangingPunct="1">
              <a:spcBef>
                <a:spcPct val="50000"/>
              </a:spcBef>
              <a:buClrTx/>
              <a:buSzTx/>
              <a:buFontTx/>
              <a:buNone/>
            </a:pPr>
            <a:r>
              <a:rPr lang="zh-CN" altLang="en-US" sz="2800" b="1"/>
              <a:t> </a:t>
            </a:r>
            <a:r>
              <a:rPr lang="en-US" altLang="zh-CN" sz="2800" b="1"/>
              <a:t>B=A-&gt;rchild</a:t>
            </a:r>
            <a:r>
              <a:rPr lang="zh-CN" altLang="en-US" sz="2800" b="1"/>
              <a:t>；</a:t>
            </a:r>
          </a:p>
          <a:p>
            <a:pPr algn="just" eaLnBrk="1" hangingPunct="1">
              <a:spcBef>
                <a:spcPct val="50000"/>
              </a:spcBef>
              <a:buClrTx/>
              <a:buSzTx/>
              <a:buFontTx/>
              <a:buNone/>
            </a:pPr>
            <a:r>
              <a:rPr lang="zh-CN" altLang="en-US" sz="2800" b="1"/>
              <a:t> </a:t>
            </a:r>
            <a:r>
              <a:rPr lang="en-US" altLang="zh-CN" sz="2800" b="1"/>
              <a:t>A-&gt;rchild=B-&gt;lchild</a:t>
            </a:r>
            <a:r>
              <a:rPr lang="zh-CN" altLang="en-US" sz="2800" b="1"/>
              <a:t>；    </a:t>
            </a:r>
          </a:p>
          <a:p>
            <a:pPr algn="just" eaLnBrk="1" hangingPunct="1">
              <a:spcBef>
                <a:spcPct val="50000"/>
              </a:spcBef>
              <a:buClrTx/>
              <a:buSzTx/>
              <a:buFontTx/>
              <a:buNone/>
            </a:pPr>
            <a:r>
              <a:rPr lang="zh-CN" altLang="en-US" sz="2800" b="1"/>
              <a:t> </a:t>
            </a:r>
            <a:r>
              <a:rPr lang="en-US" altLang="zh-CN" sz="2800" b="1"/>
              <a:t>B-&gt;lchild=A</a:t>
            </a:r>
            <a:r>
              <a:rPr lang="zh-CN" altLang="en-US" sz="2800" b="1"/>
              <a:t>；</a:t>
            </a:r>
          </a:p>
          <a:p>
            <a:pPr eaLnBrk="1" hangingPunct="1">
              <a:spcBef>
                <a:spcPct val="50000"/>
              </a:spcBef>
              <a:buClrTx/>
              <a:buSzTx/>
              <a:buFontTx/>
              <a:buNone/>
            </a:pPr>
            <a:r>
              <a:rPr lang="zh-CN" altLang="en-US" sz="2800" b="1"/>
              <a:t> </a:t>
            </a:r>
            <a:r>
              <a:rPr lang="en-US" altLang="zh-CN" sz="2800" b="1"/>
              <a:t>A</a:t>
            </a:r>
            <a:r>
              <a:rPr lang="en-US" altLang="zh-CN" sz="2800" b="1">
                <a:latin typeface="宋体" panose="02010600030101010101" pitchFamily="2" charset="-122"/>
              </a:rPr>
              <a:t>-&gt;bf</a:t>
            </a:r>
            <a:r>
              <a:rPr lang="en-US" altLang="zh-CN" sz="2800" b="1"/>
              <a:t>=0</a:t>
            </a:r>
            <a:r>
              <a:rPr lang="zh-CN" altLang="en-US" sz="2800" b="1">
                <a:latin typeface="宋体" panose="02010600030101010101" pitchFamily="2" charset="-122"/>
              </a:rPr>
              <a:t>；</a:t>
            </a:r>
            <a:r>
              <a:rPr lang="zh-CN" altLang="en-US" sz="2800" b="1"/>
              <a:t>  </a:t>
            </a:r>
            <a:r>
              <a:rPr lang="en-US" altLang="zh-CN" sz="2800" b="1"/>
              <a:t>B</a:t>
            </a:r>
            <a:r>
              <a:rPr lang="en-US" altLang="zh-CN" sz="2800" b="1">
                <a:latin typeface="宋体" panose="02010600030101010101" pitchFamily="2" charset="-122"/>
              </a:rPr>
              <a:t>-&gt;bf=0</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B951F9CE-0F9D-4156-ADB0-4D9D1B6DE736}"/>
              </a:ext>
            </a:extLst>
          </p:cNvPr>
          <p:cNvSpPr txBox="1">
            <a:spLocks noChangeArrowheads="1"/>
          </p:cNvSpPr>
          <p:nvPr/>
        </p:nvSpPr>
        <p:spPr bwMode="auto">
          <a:xfrm>
            <a:off x="2209800" y="1143001"/>
            <a:ext cx="8153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800" b="1"/>
              <a:t>最后，将调整后二叉树的根结点</a:t>
            </a:r>
            <a:r>
              <a:rPr lang="en-US" altLang="zh-CN" sz="2800" b="1"/>
              <a:t>B“</a:t>
            </a:r>
            <a:r>
              <a:rPr lang="zh-CN" altLang="en-US" sz="2800" b="1"/>
              <a:t>接到”原</a:t>
            </a:r>
            <a:r>
              <a:rPr lang="en-US" altLang="zh-CN" sz="2800" b="1"/>
              <a:t>A</a:t>
            </a:r>
            <a:r>
              <a:rPr lang="zh-CN" altLang="en-US" sz="2800" b="1"/>
              <a:t>处。令</a:t>
            </a:r>
            <a:r>
              <a:rPr lang="en-US" altLang="zh-CN" sz="2800" b="1"/>
              <a:t>A</a:t>
            </a:r>
            <a:r>
              <a:rPr lang="zh-CN" altLang="en-US" sz="2800" b="1"/>
              <a:t>原来的父指针为</a:t>
            </a:r>
            <a:r>
              <a:rPr lang="en-US" altLang="zh-CN" sz="2800" b="1"/>
              <a:t>FA</a:t>
            </a:r>
            <a:r>
              <a:rPr lang="zh-CN" altLang="en-US" sz="2800" b="1"/>
              <a:t>，如果</a:t>
            </a:r>
            <a:r>
              <a:rPr lang="en-US" altLang="zh-CN" sz="2800" b="1"/>
              <a:t>FA</a:t>
            </a:r>
            <a:r>
              <a:rPr lang="zh-CN" altLang="en-US" sz="2800" b="1"/>
              <a:t>非空，则用</a:t>
            </a:r>
            <a:r>
              <a:rPr lang="en-US" altLang="zh-CN" sz="2800" b="1"/>
              <a:t>B</a:t>
            </a:r>
            <a:r>
              <a:rPr lang="zh-CN" altLang="en-US" sz="2800" b="1"/>
              <a:t>代替</a:t>
            </a:r>
            <a:r>
              <a:rPr lang="en-US" altLang="zh-CN" sz="2800" b="1"/>
              <a:t>A</a:t>
            </a:r>
            <a:r>
              <a:rPr lang="zh-CN" altLang="en-US" sz="2800" b="1"/>
              <a:t>做</a:t>
            </a:r>
            <a:r>
              <a:rPr lang="en-US" altLang="zh-CN" sz="2800" b="1"/>
              <a:t>FA</a:t>
            </a:r>
            <a:r>
              <a:rPr lang="zh-CN" altLang="en-US" sz="2800" b="1"/>
              <a:t>的左子或右子；否则，原来</a:t>
            </a:r>
            <a:r>
              <a:rPr lang="en-US" altLang="zh-CN" sz="2800" b="1"/>
              <a:t>A</a:t>
            </a:r>
            <a:r>
              <a:rPr lang="zh-CN" altLang="en-US" sz="2800" b="1"/>
              <a:t>就是根结点，此时应令根指针</a:t>
            </a:r>
            <a:r>
              <a:rPr lang="en-US" altLang="zh-CN" sz="2800" b="1"/>
              <a:t>t</a:t>
            </a:r>
            <a:r>
              <a:rPr lang="zh-CN" altLang="en-US" sz="2800" b="1"/>
              <a:t>指向</a:t>
            </a:r>
            <a:r>
              <a:rPr lang="en-US" altLang="zh-CN" sz="2800" b="1"/>
              <a:t>B</a:t>
            </a:r>
            <a:r>
              <a:rPr lang="zh-CN" altLang="en-US" sz="2800" b="1"/>
              <a:t>：</a:t>
            </a:r>
          </a:p>
          <a:p>
            <a:pPr algn="just" eaLnBrk="1" hangingPunct="1">
              <a:spcBef>
                <a:spcPct val="50000"/>
              </a:spcBef>
              <a:buClrTx/>
              <a:buSzTx/>
              <a:buFontTx/>
              <a:buNone/>
            </a:pPr>
            <a:r>
              <a:rPr lang="zh-CN" altLang="en-US" sz="2800" b="1"/>
              <a:t>     </a:t>
            </a:r>
            <a:r>
              <a:rPr lang="en-US" altLang="zh-CN" sz="2800" b="1"/>
              <a:t>if  (FA==NULL)   t=B;</a:t>
            </a:r>
          </a:p>
          <a:p>
            <a:pPr algn="just" eaLnBrk="1" hangingPunct="1">
              <a:spcBef>
                <a:spcPct val="50000"/>
              </a:spcBef>
              <a:buClrTx/>
              <a:buSzTx/>
              <a:buFontTx/>
              <a:buNone/>
            </a:pPr>
            <a:r>
              <a:rPr lang="en-US" altLang="zh-CN" sz="2800" b="1"/>
              <a:t>         else  if  (A==FA-&gt;Lchild)   FA-&gt;Lchild=B;</a:t>
            </a:r>
          </a:p>
          <a:p>
            <a:pPr eaLnBrk="1" hangingPunct="1">
              <a:spcBef>
                <a:spcPct val="50000"/>
              </a:spcBef>
              <a:buClrTx/>
              <a:buSzTx/>
              <a:buFontTx/>
              <a:buNone/>
            </a:pPr>
            <a:r>
              <a:rPr lang="en-US" altLang="zh-CN" sz="2800" b="1"/>
              <a:t>         else  FA</a:t>
            </a:r>
            <a:r>
              <a:rPr lang="en-US" altLang="zh-CN" sz="2800" b="1">
                <a:latin typeface="宋体" panose="02010600030101010101" pitchFamily="2" charset="-122"/>
              </a:rPr>
              <a:t>-&gt;r</a:t>
            </a:r>
            <a:r>
              <a:rPr lang="en-US" altLang="zh-CN" sz="2800" b="1"/>
              <a:t>child=B</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67531299-55CD-403D-AFD0-1A8B35DBBE7B}"/>
              </a:ext>
            </a:extLst>
          </p:cNvPr>
          <p:cNvSpPr txBox="1">
            <a:spLocks noChangeArrowheads="1"/>
          </p:cNvSpPr>
          <p:nvPr/>
        </p:nvSpPr>
        <p:spPr bwMode="auto">
          <a:xfrm>
            <a:off x="2057400" y="73025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8.2 </a:t>
            </a:r>
            <a:r>
              <a:rPr lang="zh-CN" altLang="en-US" sz="2800" b="1"/>
              <a:t>基于线性表的查找法</a:t>
            </a:r>
          </a:p>
        </p:txBody>
      </p:sp>
      <p:sp>
        <p:nvSpPr>
          <p:cNvPr id="20483" name="Text Box 3">
            <a:extLst>
              <a:ext uri="{FF2B5EF4-FFF2-40B4-BE49-F238E27FC236}">
                <a16:creationId xmlns:a16="http://schemas.microsoft.com/office/drawing/2014/main" id="{D756C3A3-4C99-402E-9BD3-395F2CC53927}"/>
              </a:ext>
            </a:extLst>
          </p:cNvPr>
          <p:cNvSpPr txBox="1">
            <a:spLocks noChangeArrowheads="1"/>
          </p:cNvSpPr>
          <p:nvPr/>
        </p:nvSpPr>
        <p:spPr bwMode="auto">
          <a:xfrm>
            <a:off x="2133600" y="1412876"/>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有</a:t>
            </a:r>
            <a:r>
              <a:rPr lang="zh-CN" altLang="en-US" sz="2800" b="1">
                <a:solidFill>
                  <a:srgbClr val="277D33"/>
                </a:solidFill>
              </a:rPr>
              <a:t>顺序查找法</a:t>
            </a:r>
            <a:r>
              <a:rPr lang="zh-CN" altLang="en-US" sz="2800" b="1"/>
              <a:t>、</a:t>
            </a:r>
            <a:r>
              <a:rPr lang="zh-CN" altLang="en-US" sz="2800" b="1">
                <a:solidFill>
                  <a:srgbClr val="277D33"/>
                </a:solidFill>
              </a:rPr>
              <a:t>折半查找法</a:t>
            </a:r>
            <a:r>
              <a:rPr lang="zh-CN" altLang="en-US" sz="2800" b="1"/>
              <a:t>和</a:t>
            </a:r>
            <a:r>
              <a:rPr lang="zh-CN" altLang="en-US" sz="2800" b="1">
                <a:solidFill>
                  <a:srgbClr val="277D33"/>
                </a:solidFill>
              </a:rPr>
              <a:t>分块查找法</a:t>
            </a:r>
            <a:r>
              <a:rPr lang="zh-CN" altLang="en-US" sz="2800" b="1"/>
              <a:t>三种</a:t>
            </a:r>
          </a:p>
        </p:txBody>
      </p:sp>
      <p:sp>
        <p:nvSpPr>
          <p:cNvPr id="20484" name="Text Box 4">
            <a:extLst>
              <a:ext uri="{FF2B5EF4-FFF2-40B4-BE49-F238E27FC236}">
                <a16:creationId xmlns:a16="http://schemas.microsoft.com/office/drawing/2014/main" id="{C9CC358F-6191-49F0-BA7A-3166DE3ABB57}"/>
              </a:ext>
            </a:extLst>
          </p:cNvPr>
          <p:cNvSpPr txBox="1">
            <a:spLocks noChangeArrowheads="1"/>
          </p:cNvSpPr>
          <p:nvPr/>
        </p:nvSpPr>
        <p:spPr bwMode="auto">
          <a:xfrm>
            <a:off x="2209800" y="2209801"/>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8.2.1 </a:t>
            </a:r>
            <a:r>
              <a:rPr lang="zh-CN" altLang="en-US" sz="2800" b="1">
                <a:solidFill>
                  <a:srgbClr val="DF2354"/>
                </a:solidFill>
              </a:rPr>
              <a:t>顺序查找法</a:t>
            </a:r>
          </a:p>
        </p:txBody>
      </p:sp>
      <p:sp>
        <p:nvSpPr>
          <p:cNvPr id="20485" name="Text Box 5">
            <a:extLst>
              <a:ext uri="{FF2B5EF4-FFF2-40B4-BE49-F238E27FC236}">
                <a16:creationId xmlns:a16="http://schemas.microsoft.com/office/drawing/2014/main" id="{B898B12F-411F-4098-9BFF-DC31AB0630F0}"/>
              </a:ext>
            </a:extLst>
          </p:cNvPr>
          <p:cNvSpPr txBox="1">
            <a:spLocks noChangeArrowheads="1"/>
          </p:cNvSpPr>
          <p:nvPr/>
        </p:nvSpPr>
        <p:spPr bwMode="auto">
          <a:xfrm>
            <a:off x="2209800" y="28194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顺序查找法的特点是：用</a:t>
            </a:r>
            <a:r>
              <a:rPr lang="zh-CN" altLang="en-US" sz="2800" b="1">
                <a:latin typeface="宋体" panose="02010600030101010101" pitchFamily="2" charset="-122"/>
              </a:rPr>
              <a:t>所给关键字与线性表中各元素的关键字逐个比较，直到成功或失败。</a:t>
            </a:r>
            <a:r>
              <a:rPr lang="zh-CN" altLang="en-US" sz="2800" b="1"/>
              <a:t> </a:t>
            </a:r>
          </a:p>
        </p:txBody>
      </p:sp>
      <p:sp>
        <p:nvSpPr>
          <p:cNvPr id="20486" name="Text Box 6">
            <a:extLst>
              <a:ext uri="{FF2B5EF4-FFF2-40B4-BE49-F238E27FC236}">
                <a16:creationId xmlns:a16="http://schemas.microsoft.com/office/drawing/2014/main" id="{9F210548-77FE-4125-8ED1-2CA6454F85CB}"/>
              </a:ext>
            </a:extLst>
          </p:cNvPr>
          <p:cNvSpPr txBox="1">
            <a:spLocks noChangeArrowheads="1"/>
          </p:cNvSpPr>
          <p:nvPr/>
        </p:nvSpPr>
        <p:spPr bwMode="auto">
          <a:xfrm>
            <a:off x="2286000" y="4724401"/>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存储结构：</a:t>
            </a:r>
          </a:p>
        </p:txBody>
      </p:sp>
      <p:sp>
        <p:nvSpPr>
          <p:cNvPr id="20487" name="AutoShape 8">
            <a:extLst>
              <a:ext uri="{FF2B5EF4-FFF2-40B4-BE49-F238E27FC236}">
                <a16:creationId xmlns:a16="http://schemas.microsoft.com/office/drawing/2014/main" id="{24D923E3-EE8B-4074-B783-080DE7518873}"/>
              </a:ext>
            </a:extLst>
          </p:cNvPr>
          <p:cNvSpPr>
            <a:spLocks/>
          </p:cNvSpPr>
          <p:nvPr/>
        </p:nvSpPr>
        <p:spPr bwMode="auto">
          <a:xfrm>
            <a:off x="4114800" y="4038600"/>
            <a:ext cx="228600" cy="2057400"/>
          </a:xfrm>
          <a:prstGeom prst="lef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488" name="Text Box 9">
            <a:extLst>
              <a:ext uri="{FF2B5EF4-FFF2-40B4-BE49-F238E27FC236}">
                <a16:creationId xmlns:a16="http://schemas.microsoft.com/office/drawing/2014/main" id="{FB5F5DC1-A7B1-4ED3-BAF4-7403C2D5C36E}"/>
              </a:ext>
            </a:extLst>
          </p:cNvPr>
          <p:cNvSpPr txBox="1">
            <a:spLocks noChangeArrowheads="1"/>
          </p:cNvSpPr>
          <p:nvPr/>
        </p:nvSpPr>
        <p:spPr bwMode="auto">
          <a:xfrm>
            <a:off x="4495800" y="4114801"/>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顺序结构</a:t>
            </a:r>
          </a:p>
        </p:txBody>
      </p:sp>
      <p:sp>
        <p:nvSpPr>
          <p:cNvPr id="20489" name="Text Box 10">
            <a:extLst>
              <a:ext uri="{FF2B5EF4-FFF2-40B4-BE49-F238E27FC236}">
                <a16:creationId xmlns:a16="http://schemas.microsoft.com/office/drawing/2014/main" id="{CFC57839-C480-4121-8DD0-FA44D84D1E8A}"/>
              </a:ext>
            </a:extLst>
          </p:cNvPr>
          <p:cNvSpPr txBox="1">
            <a:spLocks noChangeArrowheads="1"/>
          </p:cNvSpPr>
          <p:nvPr/>
        </p:nvSpPr>
        <p:spPr bwMode="auto">
          <a:xfrm>
            <a:off x="4419600" y="5486401"/>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链式结构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79756DEF-6A94-492F-8BEB-B92828C77356}"/>
              </a:ext>
            </a:extLst>
          </p:cNvPr>
          <p:cNvSpPr txBox="1">
            <a:spLocks noChangeArrowheads="1"/>
          </p:cNvSpPr>
          <p:nvPr/>
        </p:nvSpPr>
        <p:spPr bwMode="auto">
          <a:xfrm>
            <a:off x="2133600" y="1066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a:t>
            </a:r>
            <a:r>
              <a:rPr lang="zh-CN" altLang="en-US" sz="2800" b="1"/>
              <a:t>）</a:t>
            </a:r>
            <a:r>
              <a:rPr lang="en-US" altLang="zh-CN" sz="2800" b="1"/>
              <a:t>RL</a:t>
            </a:r>
            <a:r>
              <a:rPr lang="zh-CN" altLang="en-US" sz="2800" b="1"/>
              <a:t>型（</a:t>
            </a:r>
            <a:r>
              <a:rPr lang="zh-CN" altLang="en-US" sz="2800" b="1">
                <a:latin typeface="宋体" panose="02010600030101010101" pitchFamily="2" charset="-122"/>
              </a:rPr>
              <a:t>对</a:t>
            </a:r>
            <a:r>
              <a:rPr lang="en-US" altLang="zh-CN" sz="2800" b="1"/>
              <a:t>B</a:t>
            </a:r>
            <a:r>
              <a:rPr lang="zh-CN" altLang="en-US" sz="2800" b="1">
                <a:latin typeface="宋体" panose="02010600030101010101" pitchFamily="2" charset="-122"/>
              </a:rPr>
              <a:t>做了一次顺时针旋转，对</a:t>
            </a:r>
            <a:r>
              <a:rPr lang="en-US" altLang="zh-CN" sz="2800" b="1"/>
              <a:t>A</a:t>
            </a:r>
            <a:r>
              <a:rPr lang="zh-CN" altLang="en-US" sz="2800" b="1">
                <a:latin typeface="宋体" panose="02010600030101010101" pitchFamily="2" charset="-122"/>
              </a:rPr>
              <a:t>做了一次逆时针旋转</a:t>
            </a:r>
            <a:r>
              <a:rPr lang="zh-CN" altLang="en-US" sz="2800" b="1"/>
              <a:t> ）</a:t>
            </a:r>
          </a:p>
        </p:txBody>
      </p:sp>
      <p:grpSp>
        <p:nvGrpSpPr>
          <p:cNvPr id="75779" name="Group 21">
            <a:extLst>
              <a:ext uri="{FF2B5EF4-FFF2-40B4-BE49-F238E27FC236}">
                <a16:creationId xmlns:a16="http://schemas.microsoft.com/office/drawing/2014/main" id="{4BFAACA5-85E7-4E25-B62E-EE237ECB1232}"/>
              </a:ext>
            </a:extLst>
          </p:cNvPr>
          <p:cNvGrpSpPr>
            <a:grpSpLocks/>
          </p:cNvGrpSpPr>
          <p:nvPr/>
        </p:nvGrpSpPr>
        <p:grpSpPr bwMode="auto">
          <a:xfrm>
            <a:off x="3048000" y="2057400"/>
            <a:ext cx="2819400" cy="2819400"/>
            <a:chOff x="1056" y="1296"/>
            <a:chExt cx="1776" cy="1776"/>
          </a:xfrm>
        </p:grpSpPr>
        <p:sp>
          <p:nvSpPr>
            <p:cNvPr id="75802" name="Line 4">
              <a:extLst>
                <a:ext uri="{FF2B5EF4-FFF2-40B4-BE49-F238E27FC236}">
                  <a16:creationId xmlns:a16="http://schemas.microsoft.com/office/drawing/2014/main" id="{F7A77626-F91C-4988-A42D-8009BB8E2029}"/>
                </a:ext>
              </a:extLst>
            </p:cNvPr>
            <p:cNvSpPr>
              <a:spLocks noChangeShapeType="1"/>
            </p:cNvSpPr>
            <p:nvPr/>
          </p:nvSpPr>
          <p:spPr bwMode="auto">
            <a:xfrm rot="1697518" flipH="1">
              <a:off x="1319" y="1464"/>
              <a:ext cx="208"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5">
              <a:extLst>
                <a:ext uri="{FF2B5EF4-FFF2-40B4-BE49-F238E27FC236}">
                  <a16:creationId xmlns:a16="http://schemas.microsoft.com/office/drawing/2014/main" id="{AAE99047-9FB8-4CB1-BFF9-944A2FD122CD}"/>
                </a:ext>
              </a:extLst>
            </p:cNvPr>
            <p:cNvSpPr>
              <a:spLocks noChangeShapeType="1"/>
            </p:cNvSpPr>
            <p:nvPr/>
          </p:nvSpPr>
          <p:spPr bwMode="auto">
            <a:xfrm rot="-1458106">
              <a:off x="1817" y="1494"/>
              <a:ext cx="254" cy="3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AutoShape 6">
              <a:extLst>
                <a:ext uri="{FF2B5EF4-FFF2-40B4-BE49-F238E27FC236}">
                  <a16:creationId xmlns:a16="http://schemas.microsoft.com/office/drawing/2014/main" id="{D6AE66CB-3A62-44ED-A24D-C5E681A4E968}"/>
                </a:ext>
              </a:extLst>
            </p:cNvPr>
            <p:cNvSpPr>
              <a:spLocks noChangeArrowheads="1"/>
            </p:cNvSpPr>
            <p:nvPr/>
          </p:nvSpPr>
          <p:spPr bwMode="auto">
            <a:xfrm>
              <a:off x="1563" y="1344"/>
              <a:ext cx="286" cy="246"/>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b="1"/>
                <a:t>A</a:t>
              </a:r>
            </a:p>
          </p:txBody>
        </p:sp>
        <p:sp>
          <p:nvSpPr>
            <p:cNvPr id="75805" name="AutoShape 7">
              <a:extLst>
                <a:ext uri="{FF2B5EF4-FFF2-40B4-BE49-F238E27FC236}">
                  <a16:creationId xmlns:a16="http://schemas.microsoft.com/office/drawing/2014/main" id="{3446B68E-10F7-48B7-B88E-561B024BF97A}"/>
                </a:ext>
              </a:extLst>
            </p:cNvPr>
            <p:cNvSpPr>
              <a:spLocks noChangeArrowheads="1"/>
            </p:cNvSpPr>
            <p:nvPr/>
          </p:nvSpPr>
          <p:spPr bwMode="auto">
            <a:xfrm>
              <a:off x="2071" y="1720"/>
              <a:ext cx="285" cy="245"/>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b="1"/>
                <a:t>B</a:t>
              </a:r>
            </a:p>
          </p:txBody>
        </p:sp>
        <p:sp>
          <p:nvSpPr>
            <p:cNvPr id="75806" name="AutoShape 8">
              <a:extLst>
                <a:ext uri="{FF2B5EF4-FFF2-40B4-BE49-F238E27FC236}">
                  <a16:creationId xmlns:a16="http://schemas.microsoft.com/office/drawing/2014/main" id="{BBAADA0A-492E-4E3C-83C5-F547CFEA7E07}"/>
                </a:ext>
              </a:extLst>
            </p:cNvPr>
            <p:cNvSpPr>
              <a:spLocks noChangeArrowheads="1"/>
            </p:cNvSpPr>
            <p:nvPr/>
          </p:nvSpPr>
          <p:spPr bwMode="auto">
            <a:xfrm>
              <a:off x="1733" y="2020"/>
              <a:ext cx="285" cy="246"/>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b="1"/>
                <a:t>C</a:t>
              </a:r>
            </a:p>
          </p:txBody>
        </p:sp>
        <p:sp>
          <p:nvSpPr>
            <p:cNvPr id="75807" name="Line 9">
              <a:extLst>
                <a:ext uri="{FF2B5EF4-FFF2-40B4-BE49-F238E27FC236}">
                  <a16:creationId xmlns:a16="http://schemas.microsoft.com/office/drawing/2014/main" id="{E972596C-7441-4249-A9F5-D6B557C6F81D}"/>
                </a:ext>
              </a:extLst>
            </p:cNvPr>
            <p:cNvSpPr>
              <a:spLocks noChangeShapeType="1"/>
            </p:cNvSpPr>
            <p:nvPr/>
          </p:nvSpPr>
          <p:spPr bwMode="auto">
            <a:xfrm>
              <a:off x="2325" y="1945"/>
              <a:ext cx="338"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8" name="Line 10">
              <a:extLst>
                <a:ext uri="{FF2B5EF4-FFF2-40B4-BE49-F238E27FC236}">
                  <a16:creationId xmlns:a16="http://schemas.microsoft.com/office/drawing/2014/main" id="{E6E6065E-974F-4671-99DF-3B313CB4B067}"/>
                </a:ext>
              </a:extLst>
            </p:cNvPr>
            <p:cNvSpPr>
              <a:spLocks noChangeShapeType="1"/>
            </p:cNvSpPr>
            <p:nvPr/>
          </p:nvSpPr>
          <p:spPr bwMode="auto">
            <a:xfrm flipH="1">
              <a:off x="1986" y="1945"/>
              <a:ext cx="169"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Rectangle 11">
              <a:extLst>
                <a:ext uri="{FF2B5EF4-FFF2-40B4-BE49-F238E27FC236}">
                  <a16:creationId xmlns:a16="http://schemas.microsoft.com/office/drawing/2014/main" id="{074BDCC0-F1EE-4551-A8A1-B48F0CF7BB80}"/>
                </a:ext>
              </a:extLst>
            </p:cNvPr>
            <p:cNvSpPr>
              <a:spLocks noChangeArrowheads="1"/>
            </p:cNvSpPr>
            <p:nvPr/>
          </p:nvSpPr>
          <p:spPr bwMode="auto">
            <a:xfrm>
              <a:off x="1056" y="1870"/>
              <a:ext cx="288" cy="72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en-US" altLang="zh-CN" sz="900"/>
            </a:p>
            <a:p>
              <a:pPr algn="just">
                <a:spcBef>
                  <a:spcPct val="0"/>
                </a:spcBef>
                <a:buClrTx/>
                <a:buSzTx/>
                <a:buFontTx/>
                <a:buNone/>
              </a:pPr>
              <a:r>
                <a:rPr kumimoji="0" lang="en-US" altLang="zh-CN" sz="2000">
                  <a:latin typeface="宋体" panose="02010600030101010101" pitchFamily="2" charset="-122"/>
                </a:rPr>
                <a:t>A</a:t>
              </a:r>
              <a:r>
                <a:rPr kumimoji="0" lang="en-US" altLang="zh-CN" sz="2000" baseline="-25000">
                  <a:latin typeface="宋体" panose="02010600030101010101" pitchFamily="2" charset="-122"/>
                </a:rPr>
                <a:t>L</a:t>
              </a:r>
              <a:endParaRPr kumimoji="0" lang="en-US" altLang="zh-CN" sz="2000">
                <a:latin typeface="宋体" panose="02010600030101010101" pitchFamily="2" charset="-122"/>
              </a:endParaRPr>
            </a:p>
          </p:txBody>
        </p:sp>
        <p:sp>
          <p:nvSpPr>
            <p:cNvPr id="75810" name="Line 12">
              <a:extLst>
                <a:ext uri="{FF2B5EF4-FFF2-40B4-BE49-F238E27FC236}">
                  <a16:creationId xmlns:a16="http://schemas.microsoft.com/office/drawing/2014/main" id="{247E5E17-83FD-4BE0-B9EB-90D72E1B0CED}"/>
                </a:ext>
              </a:extLst>
            </p:cNvPr>
            <p:cNvSpPr>
              <a:spLocks noChangeShapeType="1"/>
            </p:cNvSpPr>
            <p:nvPr/>
          </p:nvSpPr>
          <p:spPr bwMode="auto">
            <a:xfrm flipH="1">
              <a:off x="1648" y="2246"/>
              <a:ext cx="169"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1" name="Line 13">
              <a:extLst>
                <a:ext uri="{FF2B5EF4-FFF2-40B4-BE49-F238E27FC236}">
                  <a16:creationId xmlns:a16="http://schemas.microsoft.com/office/drawing/2014/main" id="{022B2806-B8BB-4337-BAD2-F5CA256CE8D1}"/>
                </a:ext>
              </a:extLst>
            </p:cNvPr>
            <p:cNvSpPr>
              <a:spLocks noChangeShapeType="1"/>
            </p:cNvSpPr>
            <p:nvPr/>
          </p:nvSpPr>
          <p:spPr bwMode="auto">
            <a:xfrm rot="5216245" flipH="1">
              <a:off x="1973" y="2259"/>
              <a:ext cx="173"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2" name="Rectangle 14">
              <a:extLst>
                <a:ext uri="{FF2B5EF4-FFF2-40B4-BE49-F238E27FC236}">
                  <a16:creationId xmlns:a16="http://schemas.microsoft.com/office/drawing/2014/main" id="{A513DBCE-DC8A-4834-826D-5260CDF12419}"/>
                </a:ext>
              </a:extLst>
            </p:cNvPr>
            <p:cNvSpPr>
              <a:spLocks noChangeArrowheads="1"/>
            </p:cNvSpPr>
            <p:nvPr/>
          </p:nvSpPr>
          <p:spPr bwMode="auto">
            <a:xfrm>
              <a:off x="1563" y="2396"/>
              <a:ext cx="261" cy="48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000">
                  <a:latin typeface="宋体" panose="02010600030101010101" pitchFamily="2" charset="-122"/>
                </a:rPr>
                <a:t>C</a:t>
              </a:r>
              <a:r>
                <a:rPr kumimoji="0" lang="en-US" altLang="zh-CN" sz="2000" baseline="-25000">
                  <a:latin typeface="宋体" panose="02010600030101010101" pitchFamily="2" charset="-122"/>
                </a:rPr>
                <a:t>L</a:t>
              </a:r>
              <a:endParaRPr kumimoji="0" lang="en-US" altLang="zh-CN" sz="2000">
                <a:latin typeface="宋体" panose="02010600030101010101" pitchFamily="2" charset="-122"/>
              </a:endParaRPr>
            </a:p>
          </p:txBody>
        </p:sp>
        <p:sp>
          <p:nvSpPr>
            <p:cNvPr id="75813" name="Rectangle 15">
              <a:extLst>
                <a:ext uri="{FF2B5EF4-FFF2-40B4-BE49-F238E27FC236}">
                  <a16:creationId xmlns:a16="http://schemas.microsoft.com/office/drawing/2014/main" id="{E98426FF-D4B9-4D2A-A1FB-853ED10BD797}"/>
                </a:ext>
              </a:extLst>
            </p:cNvPr>
            <p:cNvSpPr>
              <a:spLocks noChangeArrowheads="1"/>
            </p:cNvSpPr>
            <p:nvPr/>
          </p:nvSpPr>
          <p:spPr bwMode="auto">
            <a:xfrm>
              <a:off x="1986" y="2396"/>
              <a:ext cx="254" cy="45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000">
                  <a:latin typeface="宋体" panose="02010600030101010101" pitchFamily="2" charset="-122"/>
                </a:rPr>
                <a:t>C</a:t>
              </a:r>
              <a:r>
                <a:rPr kumimoji="0" lang="en-US" altLang="zh-CN" sz="2000" baseline="-25000">
                  <a:latin typeface="宋体" panose="02010600030101010101" pitchFamily="2" charset="-122"/>
                </a:rPr>
                <a:t>R</a:t>
              </a:r>
              <a:endParaRPr kumimoji="0" lang="en-US" altLang="zh-CN" sz="2000">
                <a:latin typeface="宋体" panose="02010600030101010101" pitchFamily="2" charset="-122"/>
              </a:endParaRPr>
            </a:p>
          </p:txBody>
        </p:sp>
        <p:sp>
          <p:nvSpPr>
            <p:cNvPr id="75814" name="Rectangle 16">
              <a:extLst>
                <a:ext uri="{FF2B5EF4-FFF2-40B4-BE49-F238E27FC236}">
                  <a16:creationId xmlns:a16="http://schemas.microsoft.com/office/drawing/2014/main" id="{915F3F1D-2AE4-4BCC-BB0A-C5DB73B45F05}"/>
                </a:ext>
              </a:extLst>
            </p:cNvPr>
            <p:cNvSpPr>
              <a:spLocks noChangeArrowheads="1"/>
            </p:cNvSpPr>
            <p:nvPr/>
          </p:nvSpPr>
          <p:spPr bwMode="auto">
            <a:xfrm>
              <a:off x="2578" y="2170"/>
              <a:ext cx="254" cy="67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en-US" altLang="zh-CN" sz="1000"/>
            </a:p>
            <a:p>
              <a:pPr algn="just">
                <a:spcBef>
                  <a:spcPct val="0"/>
                </a:spcBef>
                <a:buClrTx/>
                <a:buSzTx/>
                <a:buFontTx/>
                <a:buNone/>
              </a:pPr>
              <a:r>
                <a:rPr kumimoji="0" lang="en-US" altLang="zh-CN" sz="2000">
                  <a:latin typeface="宋体" panose="02010600030101010101" pitchFamily="2" charset="-122"/>
                </a:rPr>
                <a:t>B</a:t>
              </a:r>
              <a:r>
                <a:rPr kumimoji="0" lang="en-US" altLang="zh-CN" sz="2000" baseline="-25000">
                  <a:latin typeface="宋体" panose="02010600030101010101" pitchFamily="2" charset="-122"/>
                </a:rPr>
                <a:t>R</a:t>
              </a:r>
            </a:p>
          </p:txBody>
        </p:sp>
        <p:sp>
          <p:nvSpPr>
            <p:cNvPr id="75815" name="Rectangle 17">
              <a:extLst>
                <a:ext uri="{FF2B5EF4-FFF2-40B4-BE49-F238E27FC236}">
                  <a16:creationId xmlns:a16="http://schemas.microsoft.com/office/drawing/2014/main" id="{22471179-DC90-4B05-88F8-DEC18F772E38}"/>
                </a:ext>
              </a:extLst>
            </p:cNvPr>
            <p:cNvSpPr>
              <a:spLocks noChangeArrowheads="1"/>
            </p:cNvSpPr>
            <p:nvPr/>
          </p:nvSpPr>
          <p:spPr bwMode="auto">
            <a:xfrm>
              <a:off x="1986" y="2847"/>
              <a:ext cx="254" cy="225"/>
            </a:xfrm>
            <a:prstGeom prst="rect">
              <a:avLst/>
            </a:prstGeom>
            <a:solidFill>
              <a:srgbClr val="99CC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600" b="1"/>
                <a:t>S</a:t>
              </a:r>
            </a:p>
          </p:txBody>
        </p:sp>
        <p:sp>
          <p:nvSpPr>
            <p:cNvPr id="75816" name="Text Box 18">
              <a:extLst>
                <a:ext uri="{FF2B5EF4-FFF2-40B4-BE49-F238E27FC236}">
                  <a16:creationId xmlns:a16="http://schemas.microsoft.com/office/drawing/2014/main" id="{07D7EACC-1505-4AD7-97D2-140978C7BA49}"/>
                </a:ext>
              </a:extLst>
            </p:cNvPr>
            <p:cNvSpPr txBox="1">
              <a:spLocks noChangeArrowheads="1"/>
            </p:cNvSpPr>
            <p:nvPr/>
          </p:nvSpPr>
          <p:spPr bwMode="auto">
            <a:xfrm>
              <a:off x="1872" y="12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-2</a:t>
              </a:r>
            </a:p>
          </p:txBody>
        </p:sp>
        <p:sp>
          <p:nvSpPr>
            <p:cNvPr id="75817" name="Text Box 19">
              <a:extLst>
                <a:ext uri="{FF2B5EF4-FFF2-40B4-BE49-F238E27FC236}">
                  <a16:creationId xmlns:a16="http://schemas.microsoft.com/office/drawing/2014/main" id="{B6056A48-49C6-4F71-BA55-430E65F36728}"/>
                </a:ext>
              </a:extLst>
            </p:cNvPr>
            <p:cNvSpPr txBox="1">
              <a:spLocks noChangeArrowheads="1"/>
            </p:cNvSpPr>
            <p:nvPr/>
          </p:nvSpPr>
          <p:spPr bwMode="auto">
            <a:xfrm>
              <a:off x="2304" y="16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sp>
          <p:nvSpPr>
            <p:cNvPr id="75818" name="Text Box 20">
              <a:extLst>
                <a:ext uri="{FF2B5EF4-FFF2-40B4-BE49-F238E27FC236}">
                  <a16:creationId xmlns:a16="http://schemas.microsoft.com/office/drawing/2014/main" id="{279CA9B2-612B-4292-8F43-1ACC59B28904}"/>
                </a:ext>
              </a:extLst>
            </p:cNvPr>
            <p:cNvSpPr txBox="1">
              <a:spLocks noChangeArrowheads="1"/>
            </p:cNvSpPr>
            <p:nvPr/>
          </p:nvSpPr>
          <p:spPr bwMode="auto">
            <a:xfrm>
              <a:off x="1632"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-1</a:t>
              </a:r>
            </a:p>
          </p:txBody>
        </p:sp>
      </p:grpSp>
      <p:sp>
        <p:nvSpPr>
          <p:cNvPr id="75780" name="Text Box 41">
            <a:extLst>
              <a:ext uri="{FF2B5EF4-FFF2-40B4-BE49-F238E27FC236}">
                <a16:creationId xmlns:a16="http://schemas.microsoft.com/office/drawing/2014/main" id="{A9D0E94D-998D-4B34-9255-EB111F1D684B}"/>
              </a:ext>
            </a:extLst>
          </p:cNvPr>
          <p:cNvSpPr txBox="1">
            <a:spLocks noChangeArrowheads="1"/>
          </p:cNvSpPr>
          <p:nvPr/>
        </p:nvSpPr>
        <p:spPr bwMode="auto">
          <a:xfrm>
            <a:off x="2514600" y="4953001"/>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(a)</a:t>
            </a:r>
            <a:r>
              <a:rPr lang="zh-CN" altLang="en-US" sz="2000" b="1"/>
              <a:t>插入新结点</a:t>
            </a:r>
            <a:r>
              <a:rPr lang="en-US" altLang="zh-CN" sz="2000" b="1"/>
              <a:t>S</a:t>
            </a:r>
            <a:r>
              <a:rPr lang="zh-CN" altLang="en-US" sz="2000" b="1"/>
              <a:t>后失去平衡</a:t>
            </a:r>
          </a:p>
        </p:txBody>
      </p:sp>
      <p:grpSp>
        <p:nvGrpSpPr>
          <p:cNvPr id="75781" name="Group 43">
            <a:extLst>
              <a:ext uri="{FF2B5EF4-FFF2-40B4-BE49-F238E27FC236}">
                <a16:creationId xmlns:a16="http://schemas.microsoft.com/office/drawing/2014/main" id="{D3365DAA-328A-4EBC-9DD2-7BC791DC86A4}"/>
              </a:ext>
            </a:extLst>
          </p:cNvPr>
          <p:cNvGrpSpPr>
            <a:grpSpLocks/>
          </p:cNvGrpSpPr>
          <p:nvPr/>
        </p:nvGrpSpPr>
        <p:grpSpPr bwMode="auto">
          <a:xfrm>
            <a:off x="6858000" y="1828801"/>
            <a:ext cx="3048000" cy="3292475"/>
            <a:chOff x="3360" y="1152"/>
            <a:chExt cx="1920" cy="2074"/>
          </a:xfrm>
        </p:grpSpPr>
        <p:grpSp>
          <p:nvGrpSpPr>
            <p:cNvPr id="75783" name="Group 40">
              <a:extLst>
                <a:ext uri="{FF2B5EF4-FFF2-40B4-BE49-F238E27FC236}">
                  <a16:creationId xmlns:a16="http://schemas.microsoft.com/office/drawing/2014/main" id="{DD938F77-3EC0-45BE-A3AF-950534EAC3D3}"/>
                </a:ext>
              </a:extLst>
            </p:cNvPr>
            <p:cNvGrpSpPr>
              <a:grpSpLocks/>
            </p:cNvGrpSpPr>
            <p:nvPr/>
          </p:nvGrpSpPr>
          <p:grpSpPr bwMode="auto">
            <a:xfrm>
              <a:off x="3360" y="1152"/>
              <a:ext cx="1920" cy="1488"/>
              <a:chOff x="3360" y="1152"/>
              <a:chExt cx="1920" cy="1488"/>
            </a:xfrm>
          </p:grpSpPr>
          <p:sp>
            <p:nvSpPr>
              <p:cNvPr id="75785" name="Line 23">
                <a:extLst>
                  <a:ext uri="{FF2B5EF4-FFF2-40B4-BE49-F238E27FC236}">
                    <a16:creationId xmlns:a16="http://schemas.microsoft.com/office/drawing/2014/main" id="{3966B51D-5917-4F12-A41E-9E22EC77680D}"/>
                  </a:ext>
                </a:extLst>
              </p:cNvPr>
              <p:cNvSpPr>
                <a:spLocks noChangeShapeType="1"/>
              </p:cNvSpPr>
              <p:nvPr/>
            </p:nvSpPr>
            <p:spPr bwMode="auto">
              <a:xfrm rot="1697518" flipH="1">
                <a:off x="3865" y="1363"/>
                <a:ext cx="216"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24">
                <a:extLst>
                  <a:ext uri="{FF2B5EF4-FFF2-40B4-BE49-F238E27FC236}">
                    <a16:creationId xmlns:a16="http://schemas.microsoft.com/office/drawing/2014/main" id="{846E6865-A302-4D4C-A8E4-2F817ED7B9BD}"/>
                  </a:ext>
                </a:extLst>
              </p:cNvPr>
              <p:cNvSpPr>
                <a:spLocks noChangeShapeType="1"/>
              </p:cNvSpPr>
              <p:nvPr/>
            </p:nvSpPr>
            <p:spPr bwMode="auto">
              <a:xfrm rot="-1458106">
                <a:off x="4933" y="1686"/>
                <a:ext cx="165" cy="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AutoShape 25">
                <a:extLst>
                  <a:ext uri="{FF2B5EF4-FFF2-40B4-BE49-F238E27FC236}">
                    <a16:creationId xmlns:a16="http://schemas.microsoft.com/office/drawing/2014/main" id="{F1EA4F91-41A6-4C22-93A2-F3605156CB22}"/>
                  </a:ext>
                </a:extLst>
              </p:cNvPr>
              <p:cNvSpPr>
                <a:spLocks noChangeArrowheads="1"/>
              </p:cNvSpPr>
              <p:nvPr/>
            </p:nvSpPr>
            <p:spPr bwMode="auto">
              <a:xfrm>
                <a:off x="4728" y="1520"/>
                <a:ext cx="243" cy="244"/>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000" b="1"/>
                  <a:t>B</a:t>
                </a:r>
              </a:p>
            </p:txBody>
          </p:sp>
          <p:sp>
            <p:nvSpPr>
              <p:cNvPr id="75788" name="AutoShape 26">
                <a:extLst>
                  <a:ext uri="{FF2B5EF4-FFF2-40B4-BE49-F238E27FC236}">
                    <a16:creationId xmlns:a16="http://schemas.microsoft.com/office/drawing/2014/main" id="{036454CB-BEC5-4889-B6F7-1F21686F0FDD}"/>
                  </a:ext>
                </a:extLst>
              </p:cNvPr>
              <p:cNvSpPr>
                <a:spLocks noChangeArrowheads="1"/>
              </p:cNvSpPr>
              <p:nvPr/>
            </p:nvSpPr>
            <p:spPr bwMode="auto">
              <a:xfrm>
                <a:off x="3576" y="1520"/>
                <a:ext cx="243" cy="244"/>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000" b="1">
                    <a:latin typeface="宋体" panose="02010600030101010101" pitchFamily="2" charset="-122"/>
                  </a:rPr>
                  <a:t>A</a:t>
                </a:r>
              </a:p>
            </p:txBody>
          </p:sp>
          <p:sp>
            <p:nvSpPr>
              <p:cNvPr id="75789" name="AutoShape 27">
                <a:extLst>
                  <a:ext uri="{FF2B5EF4-FFF2-40B4-BE49-F238E27FC236}">
                    <a16:creationId xmlns:a16="http://schemas.microsoft.com/office/drawing/2014/main" id="{DD008DB8-81A6-47CA-9350-316D1B47B7D3}"/>
                  </a:ext>
                </a:extLst>
              </p:cNvPr>
              <p:cNvSpPr>
                <a:spLocks noChangeArrowheads="1"/>
              </p:cNvSpPr>
              <p:nvPr/>
            </p:nvSpPr>
            <p:spPr bwMode="auto">
              <a:xfrm>
                <a:off x="4152" y="1296"/>
                <a:ext cx="243" cy="244"/>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000" b="1">
                    <a:latin typeface="宋体" panose="02010600030101010101" pitchFamily="2" charset="-122"/>
                  </a:rPr>
                  <a:t>C</a:t>
                </a:r>
              </a:p>
            </p:txBody>
          </p:sp>
          <p:sp>
            <p:nvSpPr>
              <p:cNvPr id="75790" name="Line 28">
                <a:extLst>
                  <a:ext uri="{FF2B5EF4-FFF2-40B4-BE49-F238E27FC236}">
                    <a16:creationId xmlns:a16="http://schemas.microsoft.com/office/drawing/2014/main" id="{BEF441CB-4717-459C-979C-3B5AB93B2723}"/>
                  </a:ext>
                </a:extLst>
              </p:cNvPr>
              <p:cNvSpPr>
                <a:spLocks noChangeShapeType="1"/>
              </p:cNvSpPr>
              <p:nvPr/>
            </p:nvSpPr>
            <p:spPr bwMode="auto">
              <a:xfrm>
                <a:off x="3792" y="1744"/>
                <a:ext cx="21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29">
                <a:extLst>
                  <a:ext uri="{FF2B5EF4-FFF2-40B4-BE49-F238E27FC236}">
                    <a16:creationId xmlns:a16="http://schemas.microsoft.com/office/drawing/2014/main" id="{11FA91E7-61B7-4742-817F-26CA8ACB1C1B}"/>
                  </a:ext>
                </a:extLst>
              </p:cNvPr>
              <p:cNvSpPr>
                <a:spLocks noChangeShapeType="1"/>
              </p:cNvSpPr>
              <p:nvPr/>
            </p:nvSpPr>
            <p:spPr bwMode="auto">
              <a:xfrm flipH="1">
                <a:off x="3432" y="1744"/>
                <a:ext cx="21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Rectangle 30">
                <a:extLst>
                  <a:ext uri="{FF2B5EF4-FFF2-40B4-BE49-F238E27FC236}">
                    <a16:creationId xmlns:a16="http://schemas.microsoft.com/office/drawing/2014/main" id="{CFFE2CC7-20F5-4447-AA53-FAC0425D0BF3}"/>
                  </a:ext>
                </a:extLst>
              </p:cNvPr>
              <p:cNvSpPr>
                <a:spLocks noChangeArrowheads="1"/>
              </p:cNvSpPr>
              <p:nvPr/>
            </p:nvSpPr>
            <p:spPr bwMode="auto">
              <a:xfrm>
                <a:off x="5016" y="1968"/>
                <a:ext cx="264" cy="67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en-US" altLang="zh-CN" sz="900"/>
              </a:p>
              <a:p>
                <a:pPr algn="just">
                  <a:spcBef>
                    <a:spcPct val="0"/>
                  </a:spcBef>
                  <a:buClrTx/>
                  <a:buSzTx/>
                  <a:buFontTx/>
                  <a:buNone/>
                </a:pPr>
                <a:r>
                  <a:rPr kumimoji="0" lang="en-US" altLang="zh-CN" sz="1800">
                    <a:latin typeface="宋体" panose="02010600030101010101" pitchFamily="2" charset="-122"/>
                  </a:rPr>
                  <a:t>B</a:t>
                </a:r>
                <a:r>
                  <a:rPr kumimoji="0" lang="en-US" altLang="zh-CN" sz="1800" baseline="-25000">
                    <a:latin typeface="宋体" panose="02010600030101010101" pitchFamily="2" charset="-122"/>
                  </a:rPr>
                  <a:t>R</a:t>
                </a:r>
                <a:endParaRPr kumimoji="0" lang="en-US" altLang="zh-CN" sz="1800">
                  <a:latin typeface="宋体" panose="02010600030101010101" pitchFamily="2" charset="-122"/>
                </a:endParaRPr>
              </a:p>
            </p:txBody>
          </p:sp>
          <p:sp>
            <p:nvSpPr>
              <p:cNvPr id="75793" name="Rectangle 31">
                <a:extLst>
                  <a:ext uri="{FF2B5EF4-FFF2-40B4-BE49-F238E27FC236}">
                    <a16:creationId xmlns:a16="http://schemas.microsoft.com/office/drawing/2014/main" id="{9F02699C-68FA-4E7A-8A5E-D8D3352C358D}"/>
                  </a:ext>
                </a:extLst>
              </p:cNvPr>
              <p:cNvSpPr>
                <a:spLocks noChangeArrowheads="1"/>
              </p:cNvSpPr>
              <p:nvPr/>
            </p:nvSpPr>
            <p:spPr bwMode="auto">
              <a:xfrm>
                <a:off x="3864" y="1968"/>
                <a:ext cx="264" cy="44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a:latin typeface="宋体" panose="02010600030101010101" pitchFamily="2" charset="-122"/>
                  </a:rPr>
                  <a:t>C</a:t>
                </a:r>
                <a:r>
                  <a:rPr kumimoji="0" lang="en-US" altLang="zh-CN" sz="1800" baseline="-25000">
                    <a:latin typeface="宋体" panose="02010600030101010101" pitchFamily="2" charset="-122"/>
                  </a:rPr>
                  <a:t>L</a:t>
                </a:r>
                <a:endParaRPr kumimoji="0" lang="en-US" altLang="zh-CN" sz="1800">
                  <a:latin typeface="宋体" panose="02010600030101010101" pitchFamily="2" charset="-122"/>
                </a:endParaRPr>
              </a:p>
            </p:txBody>
          </p:sp>
          <p:sp>
            <p:nvSpPr>
              <p:cNvPr id="75794" name="Rectangle 32">
                <a:extLst>
                  <a:ext uri="{FF2B5EF4-FFF2-40B4-BE49-F238E27FC236}">
                    <a16:creationId xmlns:a16="http://schemas.microsoft.com/office/drawing/2014/main" id="{B0E6198C-C3A4-43C2-B65E-2F9AC58FF2AE}"/>
                  </a:ext>
                </a:extLst>
              </p:cNvPr>
              <p:cNvSpPr>
                <a:spLocks noChangeArrowheads="1"/>
              </p:cNvSpPr>
              <p:nvPr/>
            </p:nvSpPr>
            <p:spPr bwMode="auto">
              <a:xfrm>
                <a:off x="4512" y="1968"/>
                <a:ext cx="288" cy="44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a:latin typeface="宋体" panose="02010600030101010101" pitchFamily="2" charset="-122"/>
                  </a:rPr>
                  <a:t>C</a:t>
                </a:r>
                <a:r>
                  <a:rPr kumimoji="0" lang="en-US" altLang="zh-CN" sz="1800" baseline="-25000">
                    <a:latin typeface="宋体" panose="02010600030101010101" pitchFamily="2" charset="-122"/>
                  </a:rPr>
                  <a:t>R</a:t>
                </a:r>
                <a:endParaRPr kumimoji="0" lang="en-US" altLang="zh-CN" sz="1800">
                  <a:latin typeface="宋体" panose="02010600030101010101" pitchFamily="2" charset="-122"/>
                </a:endParaRPr>
              </a:p>
            </p:txBody>
          </p:sp>
          <p:sp>
            <p:nvSpPr>
              <p:cNvPr id="75795" name="Rectangle 33">
                <a:extLst>
                  <a:ext uri="{FF2B5EF4-FFF2-40B4-BE49-F238E27FC236}">
                    <a16:creationId xmlns:a16="http://schemas.microsoft.com/office/drawing/2014/main" id="{B4F514F6-ADB5-4B84-83F6-C191690AE065}"/>
                  </a:ext>
                </a:extLst>
              </p:cNvPr>
              <p:cNvSpPr>
                <a:spLocks noChangeArrowheads="1"/>
              </p:cNvSpPr>
              <p:nvPr/>
            </p:nvSpPr>
            <p:spPr bwMode="auto">
              <a:xfrm>
                <a:off x="3360" y="1968"/>
                <a:ext cx="288" cy="67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en-US" altLang="zh-CN" sz="1000"/>
              </a:p>
              <a:p>
                <a:pPr algn="just">
                  <a:spcBef>
                    <a:spcPct val="0"/>
                  </a:spcBef>
                  <a:buClrTx/>
                  <a:buSzTx/>
                  <a:buFontTx/>
                  <a:buNone/>
                </a:pPr>
                <a:r>
                  <a:rPr kumimoji="0" lang="en-US" altLang="zh-CN" sz="1800">
                    <a:latin typeface="宋体" panose="02010600030101010101" pitchFamily="2" charset="-122"/>
                  </a:rPr>
                  <a:t>A</a:t>
                </a:r>
                <a:r>
                  <a:rPr kumimoji="0" lang="en-US" altLang="zh-CN" sz="1800" baseline="-25000">
                    <a:latin typeface="宋体" panose="02010600030101010101" pitchFamily="2" charset="-122"/>
                  </a:rPr>
                  <a:t>L</a:t>
                </a:r>
                <a:endParaRPr kumimoji="0" lang="en-US" altLang="zh-CN" sz="1800">
                  <a:latin typeface="宋体" panose="02010600030101010101" pitchFamily="2" charset="-122"/>
                </a:endParaRPr>
              </a:p>
            </p:txBody>
          </p:sp>
          <p:sp>
            <p:nvSpPr>
              <p:cNvPr id="75796" name="Rectangle 34">
                <a:extLst>
                  <a:ext uri="{FF2B5EF4-FFF2-40B4-BE49-F238E27FC236}">
                    <a16:creationId xmlns:a16="http://schemas.microsoft.com/office/drawing/2014/main" id="{CEAAB0A0-08BF-43A0-AA00-779D581DABB6}"/>
                  </a:ext>
                </a:extLst>
              </p:cNvPr>
              <p:cNvSpPr>
                <a:spLocks noChangeArrowheads="1"/>
              </p:cNvSpPr>
              <p:nvPr/>
            </p:nvSpPr>
            <p:spPr bwMode="auto">
              <a:xfrm>
                <a:off x="4512" y="2416"/>
                <a:ext cx="288" cy="176"/>
              </a:xfrm>
              <a:prstGeom prst="rect">
                <a:avLst/>
              </a:prstGeom>
              <a:solidFill>
                <a:srgbClr val="99CCFF"/>
              </a:solidFill>
              <a:ln w="9525">
                <a:solidFill>
                  <a:srgbClr val="000000"/>
                </a:solidFill>
                <a:miter lim="800000"/>
                <a:headEnd/>
                <a:tailEnd/>
              </a:ln>
            </p:spPr>
            <p:txBody>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800" b="1"/>
                  <a:t>S</a:t>
                </a:r>
              </a:p>
            </p:txBody>
          </p:sp>
          <p:sp>
            <p:nvSpPr>
              <p:cNvPr id="75797" name="Line 35">
                <a:extLst>
                  <a:ext uri="{FF2B5EF4-FFF2-40B4-BE49-F238E27FC236}">
                    <a16:creationId xmlns:a16="http://schemas.microsoft.com/office/drawing/2014/main" id="{60FC6421-59F2-4D24-A265-96AF3C51DD52}"/>
                  </a:ext>
                </a:extLst>
              </p:cNvPr>
              <p:cNvSpPr>
                <a:spLocks noChangeShapeType="1"/>
              </p:cNvSpPr>
              <p:nvPr/>
            </p:nvSpPr>
            <p:spPr bwMode="auto">
              <a:xfrm rot="-1458106">
                <a:off x="4440" y="1353"/>
                <a:ext cx="282" cy="3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36">
                <a:extLst>
                  <a:ext uri="{FF2B5EF4-FFF2-40B4-BE49-F238E27FC236}">
                    <a16:creationId xmlns:a16="http://schemas.microsoft.com/office/drawing/2014/main" id="{63B29549-307D-4216-A98A-18D4CC068D30}"/>
                  </a:ext>
                </a:extLst>
              </p:cNvPr>
              <p:cNvSpPr>
                <a:spLocks noChangeShapeType="1"/>
              </p:cNvSpPr>
              <p:nvPr/>
            </p:nvSpPr>
            <p:spPr bwMode="auto">
              <a:xfrm flipH="1">
                <a:off x="4584" y="1744"/>
                <a:ext cx="21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Text Box 37">
                <a:extLst>
                  <a:ext uri="{FF2B5EF4-FFF2-40B4-BE49-F238E27FC236}">
                    <a16:creationId xmlns:a16="http://schemas.microsoft.com/office/drawing/2014/main" id="{C4AF3E40-36FD-4377-9005-D6F5031F2B3C}"/>
                  </a:ext>
                </a:extLst>
              </p:cNvPr>
              <p:cNvSpPr txBox="1">
                <a:spLocks noChangeArrowheads="1"/>
              </p:cNvSpPr>
              <p:nvPr/>
            </p:nvSpPr>
            <p:spPr bwMode="auto">
              <a:xfrm>
                <a:off x="4416" y="115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75800" name="Text Box 38">
                <a:extLst>
                  <a:ext uri="{FF2B5EF4-FFF2-40B4-BE49-F238E27FC236}">
                    <a16:creationId xmlns:a16="http://schemas.microsoft.com/office/drawing/2014/main" id="{A6FA4D33-3F79-460F-BC52-059A56B6C04F}"/>
                  </a:ext>
                </a:extLst>
              </p:cNvPr>
              <p:cNvSpPr txBox="1">
                <a:spLocks noChangeArrowheads="1"/>
              </p:cNvSpPr>
              <p:nvPr/>
            </p:nvSpPr>
            <p:spPr bwMode="auto">
              <a:xfrm>
                <a:off x="4944" y="153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a:t>
                </a:r>
              </a:p>
            </p:txBody>
          </p:sp>
          <p:sp>
            <p:nvSpPr>
              <p:cNvPr id="75801" name="Text Box 39">
                <a:extLst>
                  <a:ext uri="{FF2B5EF4-FFF2-40B4-BE49-F238E27FC236}">
                    <a16:creationId xmlns:a16="http://schemas.microsoft.com/office/drawing/2014/main" id="{951D4EB3-6D59-4DA9-83F7-56D4D2DA184D}"/>
                  </a:ext>
                </a:extLst>
              </p:cNvPr>
              <p:cNvSpPr txBox="1">
                <a:spLocks noChangeArrowheads="1"/>
              </p:cNvSpPr>
              <p:nvPr/>
            </p:nvSpPr>
            <p:spPr bwMode="auto">
              <a:xfrm>
                <a:off x="3792" y="13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1</a:t>
                </a:r>
              </a:p>
            </p:txBody>
          </p:sp>
        </p:grpSp>
        <p:sp>
          <p:nvSpPr>
            <p:cNvPr id="75784" name="Text Box 42">
              <a:extLst>
                <a:ext uri="{FF2B5EF4-FFF2-40B4-BE49-F238E27FC236}">
                  <a16:creationId xmlns:a16="http://schemas.microsoft.com/office/drawing/2014/main" id="{E17F91E3-2DBE-4E49-9413-8E09EFD06E7F}"/>
                </a:ext>
              </a:extLst>
            </p:cNvPr>
            <p:cNvSpPr txBox="1">
              <a:spLocks noChangeArrowheads="1"/>
            </p:cNvSpPr>
            <p:nvPr/>
          </p:nvSpPr>
          <p:spPr bwMode="auto">
            <a:xfrm>
              <a:off x="3456" y="2976"/>
              <a:ext cx="1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(b)</a:t>
              </a:r>
              <a:r>
                <a:rPr lang="zh-CN" altLang="en-US" sz="2000" b="1"/>
                <a:t>调整过后恢复平衡</a:t>
              </a:r>
            </a:p>
          </p:txBody>
        </p:sp>
      </p:grpSp>
      <p:sp>
        <p:nvSpPr>
          <p:cNvPr id="75782" name="Text Box 44">
            <a:extLst>
              <a:ext uri="{FF2B5EF4-FFF2-40B4-BE49-F238E27FC236}">
                <a16:creationId xmlns:a16="http://schemas.microsoft.com/office/drawing/2014/main" id="{165FECA8-C645-4170-A6C0-70A43CEDAEDD}"/>
              </a:ext>
            </a:extLst>
          </p:cNvPr>
          <p:cNvSpPr txBox="1">
            <a:spLocks noChangeArrowheads="1"/>
          </p:cNvSpPr>
          <p:nvPr/>
        </p:nvSpPr>
        <p:spPr bwMode="auto">
          <a:xfrm>
            <a:off x="2362200" y="56388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RL</a:t>
            </a:r>
            <a:r>
              <a:rPr lang="zh-CN" altLang="en-US" sz="2800" b="1">
                <a:latin typeface="宋体" panose="02010600030101010101" pitchFamily="2" charset="-122"/>
              </a:rPr>
              <a:t>型失衡的特点是：</a:t>
            </a:r>
            <a:r>
              <a:rPr lang="en-US" altLang="zh-CN" sz="2800" b="1"/>
              <a:t>A-&gt;bf=-2</a:t>
            </a:r>
            <a:r>
              <a:rPr lang="zh-CN" altLang="en-US" sz="2800" b="1">
                <a:latin typeface="宋体" panose="02010600030101010101" pitchFamily="2" charset="-122"/>
              </a:rPr>
              <a:t>，</a:t>
            </a:r>
            <a:r>
              <a:rPr lang="en-US" altLang="zh-CN" sz="2800" b="1"/>
              <a:t>B-&gt;bf=1</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B0B52810-CE27-47F4-BD3A-F364DBFBE0EC}"/>
              </a:ext>
            </a:extLst>
          </p:cNvPr>
          <p:cNvSpPr txBox="1">
            <a:spLocks noChangeArrowheads="1"/>
          </p:cNvSpPr>
          <p:nvPr/>
        </p:nvSpPr>
        <p:spPr bwMode="auto">
          <a:xfrm>
            <a:off x="2209800" y="914401"/>
            <a:ext cx="815340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相应调整操作可用如下语句完成：</a:t>
            </a:r>
          </a:p>
          <a:p>
            <a:pPr algn="just" eaLnBrk="1" hangingPunct="1">
              <a:spcBef>
                <a:spcPct val="5000"/>
              </a:spcBef>
              <a:buClrTx/>
              <a:buSzTx/>
              <a:buFontTx/>
              <a:buNone/>
            </a:pPr>
            <a:r>
              <a:rPr lang="zh-CN" altLang="en-US" sz="2000" b="1"/>
              <a:t>  </a:t>
            </a:r>
            <a:r>
              <a:rPr lang="en-US" altLang="zh-CN" sz="2000" b="1"/>
              <a:t>B=A-&gt;rchild</a:t>
            </a:r>
            <a:r>
              <a:rPr lang="zh-CN" altLang="en-US" sz="2000" b="1"/>
              <a:t>；       </a:t>
            </a:r>
            <a:r>
              <a:rPr lang="en-US" altLang="zh-CN" sz="2000" b="1"/>
              <a:t>C=B-&gt;lchild</a:t>
            </a:r>
            <a:r>
              <a:rPr lang="zh-CN" altLang="en-US" sz="2000" b="1"/>
              <a:t>；</a:t>
            </a:r>
          </a:p>
          <a:p>
            <a:pPr algn="just" eaLnBrk="1" hangingPunct="1">
              <a:spcBef>
                <a:spcPct val="5000"/>
              </a:spcBef>
              <a:buClrTx/>
              <a:buSzTx/>
              <a:buFontTx/>
              <a:buNone/>
            </a:pPr>
            <a:r>
              <a:rPr lang="zh-CN" altLang="en-US" sz="2000" b="1"/>
              <a:t>  </a:t>
            </a:r>
            <a:r>
              <a:rPr lang="en-US" altLang="zh-CN" sz="2000" b="1"/>
              <a:t>B-&gt;lchild=C-&gt;rchild</a:t>
            </a:r>
            <a:r>
              <a:rPr lang="zh-CN" altLang="en-US" sz="2000" b="1"/>
              <a:t>；</a:t>
            </a:r>
          </a:p>
          <a:p>
            <a:pPr algn="just" eaLnBrk="1" hangingPunct="1">
              <a:spcBef>
                <a:spcPct val="5000"/>
              </a:spcBef>
              <a:buClrTx/>
              <a:buSzTx/>
              <a:buFontTx/>
              <a:buNone/>
            </a:pPr>
            <a:r>
              <a:rPr lang="zh-CN" altLang="en-US" sz="2000" b="1"/>
              <a:t>  </a:t>
            </a:r>
            <a:r>
              <a:rPr lang="en-US" altLang="zh-CN" sz="2000" b="1"/>
              <a:t>A-&gt;rchild=C-&gt;lchild</a:t>
            </a:r>
            <a:r>
              <a:rPr lang="zh-CN" altLang="en-US" sz="2000" b="1"/>
              <a:t>；</a:t>
            </a:r>
          </a:p>
          <a:p>
            <a:pPr eaLnBrk="1" hangingPunct="1">
              <a:spcBef>
                <a:spcPct val="5000"/>
              </a:spcBef>
              <a:buClrTx/>
              <a:buSzTx/>
              <a:buFontTx/>
              <a:buNone/>
            </a:pPr>
            <a:r>
              <a:rPr lang="zh-CN" altLang="en-US" sz="2000" b="1">
                <a:latin typeface="宋体" panose="02010600030101010101" pitchFamily="2" charset="-122"/>
              </a:rPr>
              <a:t> </a:t>
            </a:r>
            <a:r>
              <a:rPr lang="en-US" altLang="zh-CN" sz="2000" b="1">
                <a:latin typeface="宋体" panose="02010600030101010101" pitchFamily="2" charset="-122"/>
              </a:rPr>
              <a:t>C-&gt;lchild=A</a:t>
            </a:r>
            <a:r>
              <a:rPr lang="zh-CN" altLang="en-US" sz="2000" b="1">
                <a:latin typeface="宋体" panose="02010600030101010101" pitchFamily="2" charset="-122"/>
              </a:rPr>
              <a:t>；   </a:t>
            </a:r>
            <a:r>
              <a:rPr lang="en-US" altLang="zh-CN" sz="2000" b="1">
                <a:latin typeface="宋体" panose="02010600030101010101" pitchFamily="2" charset="-122"/>
              </a:rPr>
              <a:t>C-&gt;rchild=B</a:t>
            </a:r>
            <a:r>
              <a:rPr lang="zh-CN" altLang="en-US" sz="2000" b="1">
                <a:latin typeface="宋体" panose="02010600030101010101" pitchFamily="2" charset="-122"/>
              </a:rPr>
              <a:t>；</a:t>
            </a:r>
            <a:r>
              <a:rPr lang="zh-CN" altLang="en-US" sz="2800" b="1"/>
              <a:t> </a:t>
            </a:r>
          </a:p>
        </p:txBody>
      </p:sp>
      <p:sp>
        <p:nvSpPr>
          <p:cNvPr id="76803" name="Text Box 3">
            <a:extLst>
              <a:ext uri="{FF2B5EF4-FFF2-40B4-BE49-F238E27FC236}">
                <a16:creationId xmlns:a16="http://schemas.microsoft.com/office/drawing/2014/main" id="{2C7EA2F9-B617-4FD9-83DF-CA3A1867EEFC}"/>
              </a:ext>
            </a:extLst>
          </p:cNvPr>
          <p:cNvSpPr txBox="1">
            <a:spLocks noChangeArrowheads="1"/>
          </p:cNvSpPr>
          <p:nvPr/>
        </p:nvSpPr>
        <p:spPr bwMode="auto">
          <a:xfrm>
            <a:off x="2133600" y="3114676"/>
            <a:ext cx="8229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400" b="1"/>
              <a:t>然后针对上述三种不同情况，修改</a:t>
            </a:r>
            <a:r>
              <a:rPr lang="en-US" altLang="zh-CN" sz="2400" b="1"/>
              <a:t>A</a:t>
            </a:r>
            <a:r>
              <a:rPr lang="zh-CN" altLang="en-US" sz="2400" b="1"/>
              <a:t>、</a:t>
            </a:r>
            <a:r>
              <a:rPr lang="en-US" altLang="zh-CN" sz="2400" b="1"/>
              <a:t>B</a:t>
            </a:r>
            <a:r>
              <a:rPr lang="zh-CN" altLang="en-US" sz="2400" b="1"/>
              <a:t>、</a:t>
            </a:r>
            <a:r>
              <a:rPr lang="en-US" altLang="zh-CN" sz="2400" b="1"/>
              <a:t>C</a:t>
            </a:r>
            <a:r>
              <a:rPr lang="zh-CN" altLang="en-US" sz="2400" b="1"/>
              <a:t>的平衡因子：</a:t>
            </a:r>
          </a:p>
          <a:p>
            <a:pPr algn="just" eaLnBrk="1" hangingPunct="1">
              <a:spcBef>
                <a:spcPct val="50000"/>
              </a:spcBef>
              <a:buClrTx/>
              <a:buSzTx/>
              <a:buFontTx/>
              <a:buNone/>
            </a:pPr>
            <a:r>
              <a:rPr lang="en-US" altLang="zh-CN" sz="2000" b="1"/>
              <a:t>if (S-&gt;key &lt;C-&gt;key)    /* </a:t>
            </a:r>
            <a:r>
              <a:rPr lang="zh-CN" altLang="en-US" sz="2000" b="1"/>
              <a:t>在</a:t>
            </a:r>
            <a:r>
              <a:rPr lang="en-US" altLang="zh-CN" sz="2000" b="1"/>
              <a:t>C</a:t>
            </a:r>
            <a:r>
              <a:rPr lang="en-US" altLang="zh-CN" sz="2000" b="1" baseline="-30000"/>
              <a:t>L</a:t>
            </a:r>
            <a:r>
              <a:rPr lang="zh-CN" altLang="en-US" sz="2000" b="1"/>
              <a:t>下插入</a:t>
            </a:r>
            <a:r>
              <a:rPr lang="en-US" altLang="zh-CN" sz="2000" b="1"/>
              <a:t>S  */</a:t>
            </a:r>
          </a:p>
          <a:p>
            <a:pPr algn="just" eaLnBrk="1" hangingPunct="1">
              <a:spcBef>
                <a:spcPct val="50000"/>
              </a:spcBef>
              <a:buClrTx/>
              <a:buSzTx/>
              <a:buFontTx/>
              <a:buNone/>
            </a:pPr>
            <a:r>
              <a:rPr lang="en-US" altLang="zh-CN" sz="2000" b="1"/>
              <a:t>   { A-&gt;bf=0</a:t>
            </a:r>
            <a:r>
              <a:rPr lang="zh-CN" altLang="en-US" sz="2000" b="1"/>
              <a:t>； </a:t>
            </a:r>
            <a:r>
              <a:rPr lang="en-US" altLang="zh-CN" sz="2000" b="1"/>
              <a:t>B-&gt;bf=-1 </a:t>
            </a:r>
            <a:r>
              <a:rPr lang="zh-CN" altLang="en-US" sz="2000" b="1"/>
              <a:t>； </a:t>
            </a:r>
            <a:r>
              <a:rPr lang="en-US" altLang="zh-CN" sz="2000" b="1"/>
              <a:t>C-&gt;bf=0</a:t>
            </a:r>
            <a:r>
              <a:rPr lang="zh-CN" altLang="en-US" sz="2000" b="1"/>
              <a:t>；</a:t>
            </a:r>
            <a:r>
              <a:rPr lang="en-US" altLang="zh-CN" sz="2000" b="1"/>
              <a:t>}</a:t>
            </a:r>
          </a:p>
          <a:p>
            <a:pPr algn="just" eaLnBrk="1" hangingPunct="1">
              <a:spcBef>
                <a:spcPct val="50000"/>
              </a:spcBef>
              <a:buClrTx/>
              <a:buSzTx/>
              <a:buFontTx/>
              <a:buNone/>
            </a:pPr>
            <a:r>
              <a:rPr lang="en-US" altLang="zh-CN" sz="2000" b="1"/>
              <a:t>if (S-&gt;key &gt;C-&gt;key)    /* </a:t>
            </a:r>
            <a:r>
              <a:rPr lang="zh-CN" altLang="en-US" sz="2000" b="1"/>
              <a:t>在</a:t>
            </a:r>
            <a:r>
              <a:rPr lang="en-US" altLang="zh-CN" sz="2000" b="1"/>
              <a:t>C</a:t>
            </a:r>
            <a:r>
              <a:rPr lang="en-US" altLang="zh-CN" sz="2000" b="1" baseline="-30000"/>
              <a:t>R</a:t>
            </a:r>
            <a:r>
              <a:rPr lang="zh-CN" altLang="en-US" sz="2000" b="1"/>
              <a:t>下插入</a:t>
            </a:r>
            <a:r>
              <a:rPr lang="en-US" altLang="zh-CN" sz="2000" b="1"/>
              <a:t>S  */</a:t>
            </a:r>
          </a:p>
          <a:p>
            <a:pPr algn="just" eaLnBrk="1" hangingPunct="1">
              <a:spcBef>
                <a:spcPct val="50000"/>
              </a:spcBef>
              <a:buClrTx/>
              <a:buSzTx/>
              <a:buFontTx/>
              <a:buNone/>
            </a:pPr>
            <a:r>
              <a:rPr lang="en-US" altLang="zh-CN" sz="2000" b="1"/>
              <a:t>   { A-&gt;bf=1</a:t>
            </a:r>
            <a:r>
              <a:rPr lang="zh-CN" altLang="en-US" sz="2000" b="1"/>
              <a:t>； </a:t>
            </a:r>
            <a:r>
              <a:rPr lang="en-US" altLang="zh-CN" sz="2000" b="1"/>
              <a:t>B-&gt;bf=0 </a:t>
            </a:r>
            <a:r>
              <a:rPr lang="zh-CN" altLang="en-US" sz="2000" b="1"/>
              <a:t>； </a:t>
            </a:r>
            <a:r>
              <a:rPr lang="en-US" altLang="zh-CN" sz="2000" b="1"/>
              <a:t>C-&gt;bf=0</a:t>
            </a:r>
            <a:r>
              <a:rPr lang="zh-CN" altLang="en-US" sz="2000" b="1"/>
              <a:t>；</a:t>
            </a:r>
            <a:r>
              <a:rPr lang="en-US" altLang="zh-CN" sz="2000" b="1"/>
              <a:t>}</a:t>
            </a:r>
          </a:p>
          <a:p>
            <a:pPr algn="just" eaLnBrk="1" hangingPunct="1">
              <a:spcBef>
                <a:spcPct val="50000"/>
              </a:spcBef>
              <a:buClrTx/>
              <a:buSzTx/>
              <a:buFontTx/>
              <a:buNone/>
            </a:pPr>
            <a:r>
              <a:rPr lang="en-US" altLang="zh-CN" sz="2000" b="1"/>
              <a:t>if (S-&gt;key ==C-&gt;key)   /* C</a:t>
            </a:r>
            <a:r>
              <a:rPr lang="zh-CN" altLang="en-US" sz="2000" b="1"/>
              <a:t>本身就是插入的新结点</a:t>
            </a:r>
            <a:r>
              <a:rPr lang="en-US" altLang="zh-CN" sz="2000" b="1"/>
              <a:t>S */</a:t>
            </a:r>
          </a:p>
          <a:p>
            <a:pPr eaLnBrk="1" hangingPunct="1">
              <a:spcBef>
                <a:spcPct val="50000"/>
              </a:spcBef>
              <a:buClrTx/>
              <a:buSzTx/>
              <a:buFontTx/>
              <a:buNone/>
            </a:pPr>
            <a:r>
              <a:rPr lang="en-US" altLang="zh-CN" sz="2000" b="1">
                <a:latin typeface="宋体" panose="02010600030101010101" pitchFamily="2" charset="-122"/>
              </a:rPr>
              <a:t>{</a:t>
            </a:r>
            <a:r>
              <a:rPr lang="en-US" altLang="zh-CN" sz="2000" b="1"/>
              <a:t> A</a:t>
            </a:r>
            <a:r>
              <a:rPr lang="en-US" altLang="zh-CN" sz="2000" b="1">
                <a:latin typeface="宋体" panose="02010600030101010101" pitchFamily="2" charset="-122"/>
              </a:rPr>
              <a:t>-&gt;bf=0</a:t>
            </a:r>
            <a:r>
              <a:rPr lang="zh-CN" altLang="en-US" sz="2000" b="1">
                <a:latin typeface="宋体" panose="02010600030101010101" pitchFamily="2" charset="-122"/>
              </a:rPr>
              <a:t>； </a:t>
            </a:r>
            <a:r>
              <a:rPr lang="en-US" altLang="zh-CN" sz="2000" b="1">
                <a:latin typeface="宋体" panose="02010600030101010101" pitchFamily="2" charset="-122"/>
              </a:rPr>
              <a:t>B-&gt;bf=0 </a:t>
            </a:r>
            <a:r>
              <a:rPr lang="zh-CN" altLang="en-US" sz="2000" b="1">
                <a:latin typeface="宋体" panose="02010600030101010101" pitchFamily="2" charset="-122"/>
              </a:rPr>
              <a:t>；</a:t>
            </a:r>
            <a:r>
              <a:rPr lang="en-US" altLang="zh-CN" sz="2000" b="1">
                <a:latin typeface="宋体" panose="02010600030101010101" pitchFamily="2" charset="-122"/>
              </a:rPr>
              <a:t>}</a:t>
            </a:r>
            <a:r>
              <a:rPr lang="en-US" altLang="zh-CN" sz="2400" b="1"/>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DF0CCC6B-1CD9-4A4F-A778-9D5F73D17701}"/>
              </a:ext>
            </a:extLst>
          </p:cNvPr>
          <p:cNvSpPr txBox="1">
            <a:spLocks noChangeArrowheads="1"/>
          </p:cNvSpPr>
          <p:nvPr/>
        </p:nvSpPr>
        <p:spPr bwMode="auto">
          <a:xfrm>
            <a:off x="2133600" y="1066801"/>
            <a:ext cx="83058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800" b="1"/>
              <a:t>最后，将调整后的二叉树的根结点</a:t>
            </a:r>
            <a:r>
              <a:rPr lang="en-US" altLang="zh-CN" sz="2800" b="1"/>
              <a:t>C“</a:t>
            </a:r>
            <a:r>
              <a:rPr lang="zh-CN" altLang="en-US" sz="2800" b="1"/>
              <a:t>接到”原</a:t>
            </a:r>
            <a:r>
              <a:rPr lang="en-US" altLang="zh-CN" sz="2800" b="1"/>
              <a:t>A</a:t>
            </a:r>
            <a:r>
              <a:rPr lang="zh-CN" altLang="en-US" sz="2800" b="1"/>
              <a:t>处。令</a:t>
            </a:r>
            <a:r>
              <a:rPr lang="en-US" altLang="zh-CN" sz="2800" b="1"/>
              <a:t>A</a:t>
            </a:r>
            <a:r>
              <a:rPr lang="zh-CN" altLang="en-US" sz="2800" b="1"/>
              <a:t>原来的父指针为</a:t>
            </a:r>
            <a:r>
              <a:rPr lang="en-US" altLang="zh-CN" sz="2800" b="1"/>
              <a:t>FA</a:t>
            </a:r>
            <a:r>
              <a:rPr lang="zh-CN" altLang="en-US" sz="2800" b="1"/>
              <a:t>，如果</a:t>
            </a:r>
            <a:r>
              <a:rPr lang="en-US" altLang="zh-CN" sz="2800" b="1"/>
              <a:t>FA</a:t>
            </a:r>
            <a:r>
              <a:rPr lang="zh-CN" altLang="en-US" sz="2800" b="1"/>
              <a:t>非空，则用</a:t>
            </a:r>
            <a:r>
              <a:rPr lang="en-US" altLang="zh-CN" sz="2800" b="1"/>
              <a:t>C</a:t>
            </a:r>
            <a:r>
              <a:rPr lang="zh-CN" altLang="en-US" sz="2800" b="1"/>
              <a:t>代替</a:t>
            </a:r>
            <a:r>
              <a:rPr lang="en-US" altLang="zh-CN" sz="2800" b="1"/>
              <a:t>A</a:t>
            </a:r>
            <a:r>
              <a:rPr lang="zh-CN" altLang="en-US" sz="2800" b="1"/>
              <a:t>做</a:t>
            </a:r>
            <a:r>
              <a:rPr lang="en-US" altLang="zh-CN" sz="2800" b="1"/>
              <a:t>FA</a:t>
            </a:r>
            <a:r>
              <a:rPr lang="zh-CN" altLang="en-US" sz="2800" b="1"/>
              <a:t>的左子或右子；否则，原来</a:t>
            </a:r>
            <a:r>
              <a:rPr lang="en-US" altLang="zh-CN" sz="2800" b="1"/>
              <a:t>A</a:t>
            </a:r>
            <a:r>
              <a:rPr lang="zh-CN" altLang="en-US" sz="2800" b="1"/>
              <a:t>就是根结点，此时应令根指针</a:t>
            </a:r>
            <a:r>
              <a:rPr lang="en-US" altLang="zh-CN" sz="2800" b="1"/>
              <a:t>t</a:t>
            </a:r>
            <a:r>
              <a:rPr lang="zh-CN" altLang="en-US" sz="2800" b="1"/>
              <a:t>指向</a:t>
            </a:r>
            <a:r>
              <a:rPr lang="en-US" altLang="zh-CN" sz="2800" b="1"/>
              <a:t>C</a:t>
            </a:r>
            <a:r>
              <a:rPr lang="zh-CN" altLang="en-US" sz="2800" b="1"/>
              <a:t>：</a:t>
            </a:r>
          </a:p>
          <a:p>
            <a:pPr algn="just" eaLnBrk="1" hangingPunct="1">
              <a:spcBef>
                <a:spcPct val="50000"/>
              </a:spcBef>
              <a:buClrTx/>
              <a:buSzTx/>
              <a:buFontTx/>
              <a:buNone/>
            </a:pPr>
            <a:r>
              <a:rPr lang="zh-CN" altLang="en-US" sz="2800" b="1"/>
              <a:t>   </a:t>
            </a:r>
            <a:r>
              <a:rPr lang="en-US" altLang="zh-CN" sz="2800" b="1"/>
              <a:t>if  (FA==NULL)   t=C;</a:t>
            </a:r>
          </a:p>
          <a:p>
            <a:pPr algn="just" eaLnBrk="1" hangingPunct="1">
              <a:spcBef>
                <a:spcPct val="50000"/>
              </a:spcBef>
              <a:buClrTx/>
              <a:buSzTx/>
              <a:buFontTx/>
              <a:buNone/>
            </a:pPr>
            <a:r>
              <a:rPr lang="en-US" altLang="zh-CN" sz="2800" b="1"/>
              <a:t>   else  if  (A==FA-&gt;lchild)   FA-&gt;lchild=C;</a:t>
            </a:r>
          </a:p>
          <a:p>
            <a:pPr eaLnBrk="1" hangingPunct="1">
              <a:spcBef>
                <a:spcPct val="50000"/>
              </a:spcBef>
              <a:buClrTx/>
              <a:buSzTx/>
              <a:buFontTx/>
              <a:buNone/>
            </a:pPr>
            <a:r>
              <a:rPr lang="en-US" altLang="zh-CN" sz="2800" b="1">
                <a:latin typeface="宋体" panose="02010600030101010101" pitchFamily="2" charset="-122"/>
              </a:rPr>
              <a:t>   else  FA-&gt;rchild=C</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7BD149DC-4AC6-4952-8ABB-23559BDFE51F}"/>
              </a:ext>
            </a:extLst>
          </p:cNvPr>
          <p:cNvSpPr txBox="1">
            <a:spLocks noChangeArrowheads="1"/>
          </p:cNvSpPr>
          <p:nvPr/>
        </p:nvSpPr>
        <p:spPr bwMode="auto">
          <a:xfrm>
            <a:off x="2209800" y="1066801"/>
            <a:ext cx="81534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综上所述，在一个平衡二叉排序树上插入一个新结点</a:t>
            </a:r>
            <a:r>
              <a:rPr lang="en-US" altLang="zh-CN" sz="2800" b="1"/>
              <a:t>S</a:t>
            </a:r>
            <a:r>
              <a:rPr lang="zh-CN" altLang="en-US" sz="2800" b="1"/>
              <a:t>时，主要包括以下三步：</a:t>
            </a:r>
          </a:p>
          <a:p>
            <a:pPr algn="just" eaLnBrk="1" hangingPunct="1">
              <a:spcBef>
                <a:spcPct val="50000"/>
              </a:spcBef>
              <a:buClrTx/>
              <a:buSzTx/>
              <a:buFontTx/>
              <a:buNone/>
            </a:pPr>
            <a:r>
              <a:rPr lang="zh-CN" altLang="en-US" sz="2800" b="1"/>
              <a:t>（</a:t>
            </a:r>
            <a:r>
              <a:rPr lang="en-US" altLang="zh-CN" sz="2800" b="1"/>
              <a:t>1</a:t>
            </a:r>
            <a:r>
              <a:rPr lang="zh-CN" altLang="en-US" sz="2800" b="1"/>
              <a:t>）查找应插位置，同时记录离插入位置最近的可能失衡结点</a:t>
            </a:r>
            <a:r>
              <a:rPr lang="en-US" altLang="zh-CN" sz="2800" b="1"/>
              <a:t>A</a:t>
            </a:r>
            <a:r>
              <a:rPr lang="zh-CN" altLang="en-US" sz="2800" b="1"/>
              <a:t>（</a:t>
            </a:r>
            <a:r>
              <a:rPr lang="en-US" altLang="zh-CN" sz="2800" b="1"/>
              <a:t>A</a:t>
            </a:r>
            <a:r>
              <a:rPr lang="zh-CN" altLang="en-US" sz="2800" b="1"/>
              <a:t>的平衡因子不等于</a:t>
            </a:r>
            <a:r>
              <a:rPr lang="en-US" altLang="zh-CN" sz="2800" b="1"/>
              <a:t>0</a:t>
            </a:r>
            <a:r>
              <a:rPr lang="zh-CN" altLang="en-US" sz="2800" b="1"/>
              <a:t>）。</a:t>
            </a:r>
          </a:p>
          <a:p>
            <a:pPr algn="just" eaLnBrk="1" hangingPunct="1">
              <a:spcBef>
                <a:spcPct val="50000"/>
              </a:spcBef>
              <a:buClrTx/>
              <a:buSzTx/>
              <a:buFontTx/>
              <a:buNone/>
            </a:pPr>
            <a:r>
              <a:rPr lang="zh-CN" altLang="en-US" sz="2800" b="1"/>
              <a:t>（</a:t>
            </a:r>
            <a:r>
              <a:rPr lang="en-US" altLang="zh-CN" sz="2800" b="1"/>
              <a:t>2</a:t>
            </a:r>
            <a:r>
              <a:rPr lang="zh-CN" altLang="en-US" sz="2800" b="1"/>
              <a:t>）插入新结点</a:t>
            </a:r>
            <a:r>
              <a:rPr lang="en-US" altLang="zh-CN" sz="2800" b="1"/>
              <a:t>S</a:t>
            </a:r>
            <a:r>
              <a:rPr lang="zh-CN" altLang="en-US" sz="2800" b="1"/>
              <a:t>，并修改从</a:t>
            </a:r>
            <a:r>
              <a:rPr lang="en-US" altLang="zh-CN" sz="2800" b="1"/>
              <a:t>A</a:t>
            </a:r>
            <a:r>
              <a:rPr lang="zh-CN" altLang="en-US" sz="2800" b="1"/>
              <a:t>到</a:t>
            </a:r>
            <a:r>
              <a:rPr lang="en-US" altLang="zh-CN" sz="2800" b="1"/>
              <a:t>S</a:t>
            </a:r>
            <a:r>
              <a:rPr lang="zh-CN" altLang="en-US" sz="2800" b="1"/>
              <a:t>路径上各结点的平衡因子。</a:t>
            </a:r>
          </a:p>
          <a:p>
            <a:pPr eaLnBrk="1" hangingPunct="1">
              <a:spcBef>
                <a:spcPct val="50000"/>
              </a:spcBef>
              <a:buClrTx/>
              <a:buSzTx/>
              <a:buFontTx/>
              <a:buNone/>
            </a:pPr>
            <a:r>
              <a:rPr lang="zh-CN" altLang="en-US" sz="2800" b="1">
                <a:latin typeface="宋体" panose="02010600030101010101" pitchFamily="2" charset="-122"/>
              </a:rPr>
              <a:t>（</a:t>
            </a:r>
            <a:r>
              <a:rPr lang="en-US" altLang="zh-CN" sz="2800" b="1"/>
              <a:t>3</a:t>
            </a:r>
            <a:r>
              <a:rPr lang="zh-CN" altLang="en-US" sz="2800" b="1">
                <a:latin typeface="宋体" panose="02010600030101010101" pitchFamily="2" charset="-122"/>
              </a:rPr>
              <a:t>）根据</a:t>
            </a:r>
            <a:r>
              <a:rPr lang="en-US" altLang="zh-CN" sz="2800" b="1"/>
              <a:t>A</a:t>
            </a:r>
            <a:r>
              <a:rPr lang="zh-CN" altLang="en-US" sz="2800" b="1">
                <a:latin typeface="宋体" panose="02010600030101010101" pitchFamily="2" charset="-122"/>
              </a:rPr>
              <a:t>、</a:t>
            </a:r>
            <a:r>
              <a:rPr lang="en-US" altLang="zh-CN" sz="2800" b="1"/>
              <a:t>B</a:t>
            </a:r>
            <a:r>
              <a:rPr lang="zh-CN" altLang="en-US" sz="2800" b="1">
                <a:latin typeface="宋体" panose="02010600030101010101" pitchFamily="2" charset="-122"/>
              </a:rPr>
              <a:t>的平衡因子，判断是否失衡以及失衡类型，并做相应处理。</a:t>
            </a:r>
            <a:r>
              <a:rPr lang="zh-CN" altLang="en-US" sz="2800" b="1"/>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4A98D2D0-E2EF-44EB-AE12-C81D4FEDDFD0}"/>
              </a:ext>
            </a:extLst>
          </p:cNvPr>
          <p:cNvSpPr txBox="1">
            <a:spLocks noChangeArrowheads="1"/>
          </p:cNvSpPr>
          <p:nvPr/>
        </p:nvSpPr>
        <p:spPr bwMode="auto">
          <a:xfrm>
            <a:off x="2133600" y="9906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平衡二叉排序树的插入算法</a:t>
            </a:r>
          </a:p>
        </p:txBody>
      </p:sp>
      <p:sp>
        <p:nvSpPr>
          <p:cNvPr id="79875" name="Text Box 3">
            <a:extLst>
              <a:ext uri="{FF2B5EF4-FFF2-40B4-BE49-F238E27FC236}">
                <a16:creationId xmlns:a16="http://schemas.microsoft.com/office/drawing/2014/main" id="{12EBE748-1AF8-4FFA-A38A-EFAFC689B35A}"/>
              </a:ext>
            </a:extLst>
          </p:cNvPr>
          <p:cNvSpPr txBox="1">
            <a:spLocks noChangeArrowheads="1"/>
          </p:cNvSpPr>
          <p:nvPr/>
        </p:nvSpPr>
        <p:spPr bwMode="auto">
          <a:xfrm>
            <a:off x="2209800" y="1600201"/>
            <a:ext cx="792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宋体" panose="02010600030101010101" pitchFamily="2" charset="-122"/>
              </a:rPr>
              <a:t>其中</a:t>
            </a:r>
            <a:r>
              <a:rPr lang="en-US" altLang="zh-CN" sz="2400" b="1"/>
              <a:t>AVLTree</a:t>
            </a:r>
            <a:r>
              <a:rPr lang="zh-CN" altLang="en-US" sz="2400" b="1">
                <a:latin typeface="宋体" panose="02010600030101010101" pitchFamily="2" charset="-122"/>
              </a:rPr>
              <a:t>为平衡二叉排序树类型，</a:t>
            </a:r>
            <a:r>
              <a:rPr lang="en-US" altLang="zh-CN" sz="2400" b="1"/>
              <a:t>AVLTNode</a:t>
            </a:r>
            <a:r>
              <a:rPr lang="zh-CN" altLang="en-US" sz="2400" b="1">
                <a:latin typeface="宋体" panose="02010600030101010101" pitchFamily="2" charset="-122"/>
              </a:rPr>
              <a:t>为平衡二叉排序树结点类型</a:t>
            </a:r>
            <a:r>
              <a:rPr lang="zh-CN" altLang="en-US" sz="2400" b="1"/>
              <a:t> </a:t>
            </a:r>
          </a:p>
        </p:txBody>
      </p:sp>
      <p:sp>
        <p:nvSpPr>
          <p:cNvPr id="79876" name="Text Box 4">
            <a:extLst>
              <a:ext uri="{FF2B5EF4-FFF2-40B4-BE49-F238E27FC236}">
                <a16:creationId xmlns:a16="http://schemas.microsoft.com/office/drawing/2014/main" id="{08A586DE-15D3-4D17-911D-6F244468A69B}"/>
              </a:ext>
            </a:extLst>
          </p:cNvPr>
          <p:cNvSpPr txBox="1">
            <a:spLocks noChangeArrowheads="1"/>
          </p:cNvSpPr>
          <p:nvPr/>
        </p:nvSpPr>
        <p:spPr bwMode="auto">
          <a:xfrm>
            <a:off x="2286000" y="2438401"/>
            <a:ext cx="79248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void  ins_AVLtree</a:t>
            </a:r>
            <a:r>
              <a:rPr lang="zh-CN" altLang="en-US" sz="1800" b="1"/>
              <a:t>（</a:t>
            </a:r>
            <a:r>
              <a:rPr lang="en-US" altLang="zh-CN" sz="1800" b="1"/>
              <a:t>AVLTree  *avlt ,  KeyType  k</a:t>
            </a:r>
            <a:r>
              <a:rPr lang="zh-CN" altLang="en-US" sz="1800" b="1"/>
              <a:t>）</a:t>
            </a:r>
          </a:p>
          <a:p>
            <a:pPr algn="just" eaLnBrk="1" hangingPunct="1">
              <a:spcBef>
                <a:spcPct val="50000"/>
              </a:spcBef>
              <a:buClrTx/>
              <a:buSzTx/>
              <a:buFontTx/>
              <a:buNone/>
            </a:pPr>
            <a:r>
              <a:rPr lang="en-US" altLang="zh-CN" sz="1800" b="1"/>
              <a:t>/*</a:t>
            </a:r>
            <a:r>
              <a:rPr lang="zh-CN" altLang="en-US" sz="1800" b="1"/>
              <a:t>在平衡二叉树中插入元素</a:t>
            </a:r>
            <a:r>
              <a:rPr lang="en-US" altLang="zh-CN" sz="1800" b="1"/>
              <a:t>k</a:t>
            </a:r>
            <a:r>
              <a:rPr lang="zh-CN" altLang="en-US" sz="1800" b="1"/>
              <a:t>，使之成为一棵新的二叉排序树*</a:t>
            </a:r>
            <a:r>
              <a:rPr lang="en-US" altLang="zh-CN" sz="1800" b="1"/>
              <a:t>/</a:t>
            </a:r>
          </a:p>
          <a:p>
            <a:pPr algn="just" eaLnBrk="1" hangingPunct="1">
              <a:spcBef>
                <a:spcPct val="50000"/>
              </a:spcBef>
              <a:buClrTx/>
              <a:buSzTx/>
              <a:buFontTx/>
              <a:buNone/>
            </a:pPr>
            <a:r>
              <a:rPr lang="en-US" altLang="zh-CN" sz="1800" b="1"/>
              <a:t>{</a:t>
            </a:r>
          </a:p>
          <a:p>
            <a:pPr algn="just" eaLnBrk="1" hangingPunct="1">
              <a:spcBef>
                <a:spcPct val="50000"/>
              </a:spcBef>
              <a:buClrTx/>
              <a:buSzTx/>
              <a:buFontTx/>
              <a:buNone/>
            </a:pPr>
            <a:r>
              <a:rPr lang="en-US" altLang="zh-CN" sz="1800" b="1">
                <a:latin typeface="宋体" panose="02010600030101010101" pitchFamily="2" charset="-122"/>
              </a:rPr>
              <a:t>   s=(AVLTree)malloc(sizeof(AVLTNode));</a:t>
            </a:r>
          </a:p>
          <a:p>
            <a:pPr algn="just" eaLnBrk="1" hangingPunct="1">
              <a:spcBef>
                <a:spcPct val="50000"/>
              </a:spcBef>
              <a:buClrTx/>
              <a:buSzTx/>
              <a:buFontTx/>
              <a:buNone/>
            </a:pPr>
            <a:r>
              <a:rPr lang="en-US" altLang="zh-CN" sz="1800" b="1"/>
              <a:t> s-&gt;key=k;  s-&gt;lchild=s-&gt;rchild=NULL;</a:t>
            </a:r>
          </a:p>
          <a:p>
            <a:pPr algn="just" eaLnBrk="1" hangingPunct="1">
              <a:spcBef>
                <a:spcPct val="50000"/>
              </a:spcBef>
              <a:buClrTx/>
              <a:buSzTx/>
              <a:buFontTx/>
              <a:buNone/>
            </a:pPr>
            <a:r>
              <a:rPr lang="en-US" altLang="zh-CN" sz="1800" b="1"/>
              <a:t>   S-&gt;bf=0;</a:t>
            </a:r>
          </a:p>
          <a:p>
            <a:pPr algn="just" eaLnBrk="1" hangingPunct="1">
              <a:spcBef>
                <a:spcPct val="50000"/>
              </a:spcBef>
              <a:buClrTx/>
              <a:buSzTx/>
              <a:buFontTx/>
              <a:buNone/>
            </a:pPr>
            <a:r>
              <a:rPr lang="en-US" altLang="zh-CN" sz="1800" b="1"/>
              <a:t>   if  (*avlt==NULL)  *avlt=S;</a:t>
            </a:r>
          </a:p>
          <a:p>
            <a:pPr algn="just" eaLnBrk="1" hangingPunct="1">
              <a:spcBef>
                <a:spcPct val="50000"/>
              </a:spcBef>
              <a:buClrTx/>
              <a:buSzTx/>
              <a:buFontTx/>
              <a:buNone/>
            </a:pPr>
            <a:r>
              <a:rPr lang="en-US" altLang="zh-CN" sz="1800" b="1"/>
              <a:t>   else          </a:t>
            </a:r>
          </a:p>
          <a:p>
            <a:pPr algn="just" eaLnBrk="1" hangingPunct="1">
              <a:spcBef>
                <a:spcPct val="50000"/>
              </a:spcBef>
              <a:buClrTx/>
              <a:buSzTx/>
              <a:buFontTx/>
              <a:buNone/>
            </a:pPr>
            <a:r>
              <a:rPr lang="en-US" altLang="zh-CN" sz="1800" b="1"/>
              <a:t>     { </a:t>
            </a:r>
          </a:p>
          <a:p>
            <a:pPr algn="just" eaLnBrk="1" hangingPunct="1">
              <a:spcBef>
                <a:spcPct val="50000"/>
              </a:spcBef>
              <a:buClrTx/>
              <a:buSzTx/>
              <a:buFontTx/>
              <a:buNone/>
            </a:pPr>
            <a:r>
              <a:rPr lang="en-US" altLang="zh-CN" sz="1800" b="1"/>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F1673A8D-6CC5-4009-B3AB-A3101980686E}"/>
              </a:ext>
            </a:extLst>
          </p:cNvPr>
          <p:cNvSpPr txBox="1">
            <a:spLocks noChangeArrowheads="1"/>
          </p:cNvSpPr>
          <p:nvPr/>
        </p:nvSpPr>
        <p:spPr bwMode="auto">
          <a:xfrm>
            <a:off x="2209800" y="1066801"/>
            <a:ext cx="80772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 </a:t>
            </a:r>
            <a:r>
              <a:rPr lang="zh-CN" altLang="en-US" sz="1800" b="1"/>
              <a:t>首先查找</a:t>
            </a:r>
            <a:r>
              <a:rPr lang="en-US" altLang="zh-CN" sz="1800" b="1"/>
              <a:t>S</a:t>
            </a:r>
            <a:r>
              <a:rPr lang="zh-CN" altLang="en-US" sz="1800" b="1"/>
              <a:t>的插入位置</a:t>
            </a:r>
            <a:r>
              <a:rPr lang="en-US" altLang="zh-CN" sz="1800" b="1"/>
              <a:t>FP</a:t>
            </a:r>
            <a:r>
              <a:rPr lang="zh-CN" altLang="en-US" sz="1800" b="1"/>
              <a:t>，同时记录距</a:t>
            </a:r>
            <a:r>
              <a:rPr lang="en-US" altLang="zh-CN" sz="1800" b="1"/>
              <a:t>S</a:t>
            </a:r>
            <a:r>
              <a:rPr lang="zh-CN" altLang="en-US" sz="1800" b="1"/>
              <a:t>的插入位置最近且</a:t>
            </a:r>
          </a:p>
          <a:p>
            <a:pPr algn="just" eaLnBrk="1" hangingPunct="1">
              <a:spcBef>
                <a:spcPct val="50000"/>
              </a:spcBef>
              <a:buClrTx/>
              <a:buSzTx/>
              <a:buFontTx/>
              <a:buNone/>
            </a:pPr>
            <a:r>
              <a:rPr lang="zh-CN" altLang="en-US" sz="1800" b="1"/>
              <a:t>      平衡因子不等于</a:t>
            </a:r>
            <a:r>
              <a:rPr lang="en-US" altLang="zh-CN" sz="1800" b="1"/>
              <a:t>0</a:t>
            </a:r>
            <a:r>
              <a:rPr lang="zh-CN" altLang="en-US" sz="1800" b="1"/>
              <a:t>（等于</a:t>
            </a:r>
            <a:r>
              <a:rPr lang="en-US" altLang="zh-CN" sz="1800" b="1"/>
              <a:t>-1</a:t>
            </a:r>
            <a:r>
              <a:rPr lang="zh-CN" altLang="en-US" sz="1800" b="1"/>
              <a:t>或</a:t>
            </a:r>
            <a:r>
              <a:rPr lang="en-US" altLang="zh-CN" sz="1800" b="1"/>
              <a:t>1</a:t>
            </a:r>
            <a:r>
              <a:rPr lang="zh-CN" altLang="en-US" sz="1800" b="1"/>
              <a:t>）的结点</a:t>
            </a:r>
            <a:r>
              <a:rPr lang="en-US" altLang="zh-CN" sz="1800" b="1"/>
              <a:t>a</a:t>
            </a:r>
            <a:r>
              <a:rPr lang="zh-CN" altLang="en-US" sz="1800" b="1"/>
              <a:t>，</a:t>
            </a:r>
            <a:r>
              <a:rPr lang="en-US" altLang="zh-CN" sz="1800" b="1"/>
              <a:t>a</a:t>
            </a:r>
            <a:r>
              <a:rPr lang="zh-CN" altLang="en-US" sz="1800" b="1"/>
              <a:t>为可能的失衡结点*</a:t>
            </a:r>
            <a:r>
              <a:rPr lang="en-US" altLang="zh-CN" sz="1800" b="1"/>
              <a:t>/</a:t>
            </a:r>
          </a:p>
          <a:p>
            <a:pPr algn="just" eaLnBrk="1" hangingPunct="1">
              <a:spcBef>
                <a:spcPct val="50000"/>
              </a:spcBef>
              <a:buClrTx/>
              <a:buSzTx/>
              <a:buFontTx/>
              <a:buNone/>
            </a:pPr>
            <a:r>
              <a:rPr lang="en-US" altLang="zh-CN" sz="1800" b="1"/>
              <a:t>   A=*avlt</a:t>
            </a:r>
            <a:r>
              <a:rPr lang="zh-CN" altLang="en-US" sz="1800" b="1"/>
              <a:t>；  </a:t>
            </a:r>
            <a:r>
              <a:rPr lang="en-US" altLang="zh-CN" sz="1800" b="1"/>
              <a:t>fa=NULL;</a:t>
            </a:r>
          </a:p>
          <a:p>
            <a:pPr algn="just" eaLnBrk="1" hangingPunct="1">
              <a:spcBef>
                <a:spcPct val="50000"/>
              </a:spcBef>
              <a:buClrTx/>
              <a:buSzTx/>
              <a:buFontTx/>
              <a:buNone/>
            </a:pPr>
            <a:r>
              <a:rPr lang="en-US" altLang="zh-CN" sz="1800" b="1"/>
              <a:t>   p=*avlt</a:t>
            </a:r>
            <a:r>
              <a:rPr lang="zh-CN" altLang="en-US" sz="1800" b="1"/>
              <a:t>；  </a:t>
            </a:r>
            <a:r>
              <a:rPr lang="en-US" altLang="zh-CN" sz="1800" b="1"/>
              <a:t>fp=NULL</a:t>
            </a:r>
          </a:p>
          <a:p>
            <a:pPr algn="just" eaLnBrk="1" hangingPunct="1">
              <a:spcBef>
                <a:spcPct val="50000"/>
              </a:spcBef>
              <a:buClrTx/>
              <a:buSzTx/>
              <a:buFontTx/>
              <a:buNone/>
            </a:pPr>
            <a:r>
              <a:rPr lang="en-US" altLang="zh-CN" sz="1800" b="1"/>
              <a:t>   while  (p!=NULL)</a:t>
            </a:r>
          </a:p>
          <a:p>
            <a:pPr algn="just" eaLnBrk="1" hangingPunct="1">
              <a:spcBef>
                <a:spcPct val="50000"/>
              </a:spcBef>
              <a:buClrTx/>
              <a:buSzTx/>
              <a:buFontTx/>
              <a:buNone/>
            </a:pPr>
            <a:r>
              <a:rPr lang="en-US" altLang="zh-CN" sz="1800" b="1"/>
              <a:t>   { if  (p-&gt;bf!=0)  {a=p; fa=fp};</a:t>
            </a:r>
          </a:p>
          <a:p>
            <a:pPr algn="just" eaLnBrk="1" hangingPunct="1">
              <a:spcBef>
                <a:spcPct val="50000"/>
              </a:spcBef>
              <a:buClrTx/>
              <a:buSzTx/>
              <a:buFontTx/>
              <a:buNone/>
            </a:pPr>
            <a:r>
              <a:rPr lang="en-US" altLang="zh-CN" sz="1800" b="1"/>
              <a:t>     fp=p;</a:t>
            </a:r>
          </a:p>
          <a:p>
            <a:pPr algn="just" eaLnBrk="1" hangingPunct="1">
              <a:spcBef>
                <a:spcPct val="50000"/>
              </a:spcBef>
              <a:buClrTx/>
              <a:buSzTx/>
              <a:buFontTx/>
              <a:buNone/>
            </a:pPr>
            <a:r>
              <a:rPr lang="en-US" altLang="zh-CN" sz="1800" b="1"/>
              <a:t> if  (K &lt; p-&gt;key)   p=p-&gt;lchild;</a:t>
            </a:r>
          </a:p>
          <a:p>
            <a:pPr algn="just" eaLnBrk="1" hangingPunct="1">
              <a:spcBef>
                <a:spcPct val="50000"/>
              </a:spcBef>
              <a:buClrTx/>
              <a:buSzTx/>
              <a:buFontTx/>
              <a:buNone/>
            </a:pPr>
            <a:r>
              <a:rPr lang="en-US" altLang="zh-CN" sz="1800" b="1"/>
              <a:t> else  p=p-&gt;rchild;</a:t>
            </a:r>
          </a:p>
          <a:p>
            <a:pPr algn="just" eaLnBrk="1" hangingPunct="1">
              <a:spcBef>
                <a:spcPct val="50000"/>
              </a:spcBef>
              <a:buClrTx/>
              <a:buSzTx/>
              <a:buFontTx/>
              <a:buNone/>
            </a:pPr>
            <a:r>
              <a:rPr lang="en-US" altLang="zh-CN" sz="1800" b="1"/>
              <a:t>         }</a:t>
            </a:r>
          </a:p>
          <a:p>
            <a:pPr algn="just" eaLnBrk="1" hangingPunct="1">
              <a:spcBef>
                <a:spcPct val="50000"/>
              </a:spcBef>
              <a:buClrTx/>
              <a:buSzTx/>
              <a:buFontTx/>
              <a:buNone/>
            </a:pPr>
            <a:r>
              <a:rPr lang="en-US" altLang="zh-CN" sz="1800" b="1"/>
              <a:t>       /* </a:t>
            </a:r>
            <a:r>
              <a:rPr lang="zh-CN" altLang="en-US" sz="1800" b="1"/>
              <a:t>插入</a:t>
            </a:r>
            <a:r>
              <a:rPr lang="en-US" altLang="zh-CN" sz="1800" b="1"/>
              <a:t>S*/</a:t>
            </a:r>
          </a:p>
          <a:p>
            <a:pPr algn="just" eaLnBrk="1" hangingPunct="1">
              <a:spcBef>
                <a:spcPct val="50000"/>
              </a:spcBef>
              <a:buClrTx/>
              <a:buSzTx/>
              <a:buFontTx/>
              <a:buNone/>
            </a:pPr>
            <a:r>
              <a:rPr lang="en-US" altLang="zh-CN" sz="1800" b="1"/>
              <a:t>       if (K &lt; FP-&gt;key)  FP-&gt;lchild=S;</a:t>
            </a:r>
          </a:p>
          <a:p>
            <a:pPr algn="just" eaLnBrk="1" hangingPunct="1">
              <a:spcBef>
                <a:spcPct val="50000"/>
              </a:spcBef>
              <a:buClrTx/>
              <a:buSzTx/>
              <a:buFontTx/>
              <a:buNone/>
            </a:pPr>
            <a:r>
              <a:rPr lang="en-US" altLang="zh-CN" sz="1800" b="1"/>
              <a:t>else  FP-&gt;rchild=S;</a:t>
            </a:r>
          </a:p>
          <a:p>
            <a:pPr algn="just" eaLnBrk="1" hangingPunct="1">
              <a:spcBef>
                <a:spcPct val="50000"/>
              </a:spcBef>
              <a:buClrTx/>
              <a:buSzTx/>
              <a:buFontTx/>
              <a:buNone/>
            </a:pPr>
            <a:r>
              <a:rPr lang="en-US" altLang="zh-CN" sz="1800" b="1"/>
              <a:t>       /* </a:t>
            </a:r>
            <a:r>
              <a:rPr lang="zh-CN" altLang="en-US" sz="1800" b="1"/>
              <a:t>确定结点</a:t>
            </a:r>
            <a:r>
              <a:rPr lang="en-US" altLang="zh-CN" sz="1800" b="1"/>
              <a:t>B</a:t>
            </a:r>
            <a:r>
              <a:rPr lang="zh-CN" altLang="en-US" sz="1800" b="1"/>
              <a:t>，并修改</a:t>
            </a:r>
            <a:r>
              <a:rPr lang="en-US" altLang="zh-CN" sz="1800" b="1"/>
              <a:t>A</a:t>
            </a:r>
            <a:r>
              <a:rPr lang="zh-CN" altLang="en-US" sz="1800" b="1"/>
              <a:t>的平衡因子 *</a:t>
            </a:r>
            <a:r>
              <a:rPr lang="en-US" altLang="zh-CN" sz="1800" b="1"/>
              <a:t>/</a:t>
            </a:r>
            <a:endParaRPr lang="en-US" altLang="zh-CN" sz="2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82C929A2-1D30-4DC4-875C-EC0B232C70DD}"/>
              </a:ext>
            </a:extLst>
          </p:cNvPr>
          <p:cNvSpPr txBox="1">
            <a:spLocks noChangeArrowheads="1"/>
          </p:cNvSpPr>
          <p:nvPr/>
        </p:nvSpPr>
        <p:spPr bwMode="auto">
          <a:xfrm>
            <a:off x="2133600" y="990601"/>
            <a:ext cx="81534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if (K &lt; A-&gt;key)  {B=A-&gt;lchild</a:t>
            </a:r>
            <a:r>
              <a:rPr lang="zh-CN" altLang="en-US" sz="1800" b="1"/>
              <a:t>；</a:t>
            </a:r>
            <a:r>
              <a:rPr lang="en-US" altLang="zh-CN" sz="1800" b="1"/>
              <a:t>A-&gt;bf=A-&gt;bf+1}</a:t>
            </a:r>
          </a:p>
          <a:p>
            <a:pPr algn="just" eaLnBrk="1" hangingPunct="1">
              <a:spcBef>
                <a:spcPct val="50000"/>
              </a:spcBef>
              <a:buClrTx/>
              <a:buSzTx/>
              <a:buFontTx/>
              <a:buNone/>
            </a:pPr>
            <a:r>
              <a:rPr lang="en-US" altLang="zh-CN" sz="1800" b="1"/>
              <a:t> else {B=A-&gt;rchild</a:t>
            </a:r>
            <a:r>
              <a:rPr lang="zh-CN" altLang="en-US" sz="1800" b="1"/>
              <a:t>；</a:t>
            </a:r>
            <a:r>
              <a:rPr lang="en-US" altLang="zh-CN" sz="1800" b="1"/>
              <a:t>A-&gt;bf=A-&gt;bf-1}</a:t>
            </a:r>
          </a:p>
          <a:p>
            <a:pPr algn="just" eaLnBrk="1" hangingPunct="1">
              <a:spcBef>
                <a:spcPct val="50000"/>
              </a:spcBef>
              <a:buClrTx/>
              <a:buSzTx/>
              <a:buFontTx/>
              <a:buNone/>
            </a:pPr>
            <a:r>
              <a:rPr lang="en-US" altLang="zh-CN" sz="1800" b="1"/>
              <a:t>       /* </a:t>
            </a:r>
            <a:r>
              <a:rPr lang="zh-CN" altLang="en-US" sz="1800" b="1"/>
              <a:t>修改</a:t>
            </a:r>
            <a:r>
              <a:rPr lang="en-US" altLang="zh-CN" sz="1800" b="1"/>
              <a:t>B</a:t>
            </a:r>
            <a:r>
              <a:rPr lang="zh-CN" altLang="en-US" sz="1800" b="1"/>
              <a:t>到</a:t>
            </a:r>
            <a:r>
              <a:rPr lang="en-US" altLang="zh-CN" sz="1800" b="1"/>
              <a:t>S</a:t>
            </a:r>
            <a:r>
              <a:rPr lang="zh-CN" altLang="en-US" sz="1800" b="1"/>
              <a:t>路径上各结点的平衡因子（原值均为</a:t>
            </a:r>
            <a:r>
              <a:rPr lang="en-US" altLang="zh-CN" sz="1800" b="1"/>
              <a:t>0</a:t>
            </a:r>
            <a:r>
              <a:rPr lang="zh-CN" altLang="en-US" sz="1800" b="1"/>
              <a:t>）*</a:t>
            </a:r>
            <a:r>
              <a:rPr lang="en-US" altLang="zh-CN" sz="1800" b="1"/>
              <a:t>/</a:t>
            </a:r>
          </a:p>
          <a:p>
            <a:pPr algn="just" eaLnBrk="1" hangingPunct="1">
              <a:spcBef>
                <a:spcPct val="50000"/>
              </a:spcBef>
              <a:buClrTx/>
              <a:buSzTx/>
              <a:buFontTx/>
              <a:buNone/>
            </a:pPr>
            <a:r>
              <a:rPr lang="en-US" altLang="zh-CN" sz="1800" b="1"/>
              <a:t>p=B</a:t>
            </a:r>
            <a:r>
              <a:rPr lang="zh-CN" altLang="en-US" sz="1800" b="1"/>
              <a:t>；</a:t>
            </a:r>
          </a:p>
          <a:p>
            <a:pPr algn="just" eaLnBrk="1" hangingPunct="1">
              <a:spcBef>
                <a:spcPct val="50000"/>
              </a:spcBef>
              <a:buClrTx/>
              <a:buSzTx/>
              <a:buFontTx/>
              <a:buNone/>
            </a:pPr>
            <a:r>
              <a:rPr lang="en-US" altLang="zh-CN" sz="1800" b="1"/>
              <a:t>while  (p!=S)</a:t>
            </a:r>
          </a:p>
          <a:p>
            <a:pPr algn="just" eaLnBrk="1" hangingPunct="1">
              <a:spcBef>
                <a:spcPct val="50000"/>
              </a:spcBef>
              <a:buClrTx/>
              <a:buSzTx/>
              <a:buFontTx/>
              <a:buNone/>
            </a:pPr>
            <a:r>
              <a:rPr lang="en-US" altLang="zh-CN" sz="1800" b="1"/>
              <a:t>    if  (K &lt; p-&gt;key)   {p-&gt;bf=1</a:t>
            </a:r>
            <a:r>
              <a:rPr lang="zh-CN" altLang="en-US" sz="1800" b="1"/>
              <a:t>；</a:t>
            </a:r>
            <a:r>
              <a:rPr lang="en-US" altLang="zh-CN" sz="1800" b="1"/>
              <a:t>p=p-&gt;lchild}</a:t>
            </a:r>
          </a:p>
          <a:p>
            <a:pPr algn="just" eaLnBrk="1" hangingPunct="1">
              <a:spcBef>
                <a:spcPct val="50000"/>
              </a:spcBef>
              <a:buClrTx/>
              <a:buSzTx/>
              <a:buFontTx/>
              <a:buNone/>
            </a:pPr>
            <a:r>
              <a:rPr lang="en-US" altLang="zh-CN" sz="1800" b="1"/>
              <a:t>    else   {p-&gt;bf=-1</a:t>
            </a:r>
            <a:r>
              <a:rPr lang="zh-CN" altLang="en-US" sz="1800" b="1"/>
              <a:t>；</a:t>
            </a:r>
            <a:r>
              <a:rPr lang="en-US" altLang="zh-CN" sz="1800" b="1"/>
              <a:t>p=p-&gt;rchild}</a:t>
            </a:r>
          </a:p>
          <a:p>
            <a:pPr algn="just" eaLnBrk="1" hangingPunct="1">
              <a:spcBef>
                <a:spcPct val="50000"/>
              </a:spcBef>
              <a:buClrTx/>
              <a:buSzTx/>
              <a:buFontTx/>
              <a:buNone/>
            </a:pPr>
            <a:r>
              <a:rPr lang="en-US" altLang="zh-CN" sz="1800" b="1"/>
              <a:t>       /* </a:t>
            </a:r>
            <a:r>
              <a:rPr lang="zh-CN" altLang="en-US" sz="1800" b="1"/>
              <a:t>判断失衡类型并做相应处理 *</a:t>
            </a:r>
            <a:r>
              <a:rPr lang="en-US" altLang="zh-CN" sz="1800" b="1"/>
              <a:t>/</a:t>
            </a:r>
          </a:p>
          <a:p>
            <a:pPr algn="just" eaLnBrk="1" hangingPunct="1">
              <a:spcBef>
                <a:spcPct val="50000"/>
              </a:spcBef>
              <a:buClrTx/>
              <a:buSzTx/>
              <a:buFontTx/>
              <a:buNone/>
            </a:pPr>
            <a:r>
              <a:rPr lang="en-US" altLang="zh-CN" sz="1800" b="1"/>
              <a:t>        if  (A-&gt;bf==2 &amp;&amp; B-&gt;bf==1)       /* LL</a:t>
            </a:r>
            <a:r>
              <a:rPr lang="zh-CN" altLang="en-US" sz="1800" b="1"/>
              <a:t>型 *</a:t>
            </a:r>
            <a:r>
              <a:rPr lang="en-US" altLang="zh-CN" sz="1800" b="1"/>
              <a:t>/</a:t>
            </a:r>
          </a:p>
          <a:p>
            <a:pPr algn="just" eaLnBrk="1" hangingPunct="1">
              <a:spcBef>
                <a:spcPct val="50000"/>
              </a:spcBef>
              <a:buClrTx/>
              <a:buSzTx/>
              <a:buFontTx/>
              <a:buNone/>
            </a:pPr>
            <a:r>
              <a:rPr lang="en-US" altLang="zh-CN" sz="1800" b="1"/>
              <a:t>              {</a:t>
            </a:r>
          </a:p>
          <a:p>
            <a:pPr algn="just" eaLnBrk="1" hangingPunct="1">
              <a:spcBef>
                <a:spcPct val="50000"/>
              </a:spcBef>
              <a:buClrTx/>
              <a:buSzTx/>
              <a:buFontTx/>
              <a:buNone/>
            </a:pPr>
            <a:r>
              <a:rPr lang="en-US" altLang="zh-CN" sz="1800" b="1"/>
              <a:t> B=A-&gt;Lchild</a:t>
            </a:r>
            <a:r>
              <a:rPr lang="zh-CN" altLang="en-US" sz="1800" b="1"/>
              <a:t>；</a:t>
            </a:r>
          </a:p>
          <a:p>
            <a:pPr algn="just" eaLnBrk="1" hangingPunct="1">
              <a:spcBef>
                <a:spcPct val="50000"/>
              </a:spcBef>
              <a:buClrTx/>
              <a:buSzTx/>
              <a:buFontTx/>
              <a:buNone/>
            </a:pPr>
            <a:r>
              <a:rPr lang="zh-CN" altLang="en-US" sz="1800" b="1"/>
              <a:t> </a:t>
            </a:r>
            <a:r>
              <a:rPr lang="en-US" altLang="zh-CN" sz="1800" b="1"/>
              <a:t>A-&gt;Lchild=b-&gt;rchild</a:t>
            </a:r>
            <a:r>
              <a:rPr lang="zh-CN" altLang="en-US" sz="1800" b="1"/>
              <a:t>；    </a:t>
            </a:r>
          </a:p>
          <a:p>
            <a:pPr algn="just" eaLnBrk="1" hangingPunct="1">
              <a:spcBef>
                <a:spcPct val="50000"/>
              </a:spcBef>
              <a:buClrTx/>
              <a:buSzTx/>
              <a:buFontTx/>
              <a:buNone/>
            </a:pPr>
            <a:r>
              <a:rPr lang="zh-CN" altLang="en-US" sz="1800" b="1"/>
              <a:t> </a:t>
            </a:r>
            <a:r>
              <a:rPr lang="en-US" altLang="zh-CN" sz="1800" b="1"/>
              <a:t>B-&gt;rchild=A</a:t>
            </a:r>
            <a:r>
              <a:rPr lang="zh-CN" altLang="en-US" sz="1800" b="1"/>
              <a:t>；</a:t>
            </a:r>
          </a:p>
          <a:p>
            <a:pPr algn="just" eaLnBrk="1" hangingPunct="1">
              <a:spcBef>
                <a:spcPct val="50000"/>
              </a:spcBef>
              <a:buClrTx/>
              <a:buSzTx/>
              <a:buFontTx/>
              <a:buNone/>
            </a:pPr>
            <a:r>
              <a:rPr lang="zh-CN" altLang="en-US" sz="1800" b="1"/>
              <a:t> </a:t>
            </a:r>
            <a:r>
              <a:rPr lang="en-US" altLang="zh-CN" sz="1800" b="1"/>
              <a:t>A-&gt;bf=0</a:t>
            </a:r>
            <a:r>
              <a:rPr lang="zh-CN" altLang="en-US" sz="1800" b="1"/>
              <a:t>；  </a:t>
            </a:r>
            <a:r>
              <a:rPr lang="en-US" altLang="zh-CN" sz="1800" b="1"/>
              <a:t>b-&gt;bf=0</a:t>
            </a:r>
            <a:r>
              <a:rPr lang="zh-CN" altLang="en-US" sz="1800" b="1"/>
              <a:t>；</a:t>
            </a:r>
            <a:endParaRPr lang="zh-CN" altLang="en-US" sz="20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DBF5F71-3B60-4B92-80F5-A0842ECA488E}"/>
              </a:ext>
            </a:extLst>
          </p:cNvPr>
          <p:cNvSpPr txBox="1">
            <a:spLocks noChangeArrowheads="1"/>
          </p:cNvSpPr>
          <p:nvPr/>
        </p:nvSpPr>
        <p:spPr bwMode="auto">
          <a:xfrm>
            <a:off x="2057400" y="990601"/>
            <a:ext cx="83820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if  FA=NULL    *avlt=b</a:t>
            </a:r>
          </a:p>
          <a:p>
            <a:pPr algn="just" eaLnBrk="1" hangingPunct="1">
              <a:spcBef>
                <a:spcPct val="50000"/>
              </a:spcBef>
              <a:buClrTx/>
              <a:buSzTx/>
              <a:buFontTx/>
              <a:buNone/>
            </a:pPr>
            <a:r>
              <a:rPr lang="en-US" altLang="zh-CN" sz="1800" b="1"/>
              <a:t>         else  if  A=FA-&gt;Lchild    FA-&gt;Lchild=B</a:t>
            </a:r>
          </a:p>
          <a:p>
            <a:pPr algn="just" eaLnBrk="1" hangingPunct="1">
              <a:spcBef>
                <a:spcPct val="50000"/>
              </a:spcBef>
              <a:buClrTx/>
              <a:buSzTx/>
              <a:buFontTx/>
              <a:buNone/>
            </a:pPr>
            <a:r>
              <a:rPr lang="en-US" altLang="zh-CN" sz="1800" b="1"/>
              <a:t>              else  FA-&gt;rchild=B</a:t>
            </a:r>
            <a:r>
              <a:rPr lang="zh-CN" altLang="en-US" sz="1800" b="1"/>
              <a:t>；</a:t>
            </a:r>
          </a:p>
          <a:p>
            <a:pPr algn="just" eaLnBrk="1" hangingPunct="1">
              <a:spcBef>
                <a:spcPct val="50000"/>
              </a:spcBef>
              <a:buClrTx/>
              <a:buSzTx/>
              <a:buFontTx/>
              <a:buNone/>
            </a:pPr>
            <a:r>
              <a:rPr lang="en-US" altLang="zh-CN" sz="1800" b="1"/>
              <a:t>}</a:t>
            </a:r>
          </a:p>
          <a:p>
            <a:pPr algn="just" eaLnBrk="1" hangingPunct="1">
              <a:spcBef>
                <a:spcPct val="50000"/>
              </a:spcBef>
              <a:buClrTx/>
              <a:buSzTx/>
              <a:buFontTx/>
              <a:buNone/>
            </a:pPr>
            <a:r>
              <a:rPr lang="en-US" altLang="zh-CN" sz="1800" b="1"/>
              <a:t>        else if  (A-&gt;bf==2 &amp;&amp; B-&gt;bf==-1)       /* LR</a:t>
            </a:r>
            <a:r>
              <a:rPr lang="zh-CN" altLang="en-US" sz="1800" b="1"/>
              <a:t>型 *</a:t>
            </a:r>
            <a:r>
              <a:rPr lang="en-US" altLang="zh-CN" sz="1800" b="1"/>
              <a:t>/</a:t>
            </a:r>
          </a:p>
          <a:p>
            <a:pPr algn="just" eaLnBrk="1" hangingPunct="1">
              <a:spcBef>
                <a:spcPct val="50000"/>
              </a:spcBef>
              <a:buClrTx/>
              <a:buSzTx/>
              <a:buFontTx/>
              <a:buNone/>
            </a:pPr>
            <a:r>
              <a:rPr lang="en-US" altLang="zh-CN" sz="1800" b="1"/>
              <a:t>              {</a:t>
            </a:r>
          </a:p>
          <a:p>
            <a:pPr algn="just" eaLnBrk="1" hangingPunct="1">
              <a:spcBef>
                <a:spcPct val="50000"/>
              </a:spcBef>
              <a:buClrTx/>
              <a:buSzTx/>
              <a:buFontTx/>
              <a:buNone/>
            </a:pPr>
            <a:r>
              <a:rPr lang="en-US" altLang="zh-CN" sz="1800" b="1"/>
              <a:t>  B=a-&gt;lchild</a:t>
            </a:r>
            <a:r>
              <a:rPr lang="zh-CN" altLang="en-US" sz="1800" b="1"/>
              <a:t>；  </a:t>
            </a:r>
            <a:r>
              <a:rPr lang="en-US" altLang="zh-CN" sz="1800" b="1"/>
              <a:t>C=B-&gt;Rchild</a:t>
            </a:r>
            <a:r>
              <a:rPr lang="zh-CN" altLang="en-US" sz="1800" b="1"/>
              <a:t>；</a:t>
            </a:r>
          </a:p>
          <a:p>
            <a:pPr algn="just" eaLnBrk="1" hangingPunct="1">
              <a:spcBef>
                <a:spcPct val="50000"/>
              </a:spcBef>
              <a:buClrTx/>
              <a:buSzTx/>
              <a:buFontTx/>
              <a:buNone/>
            </a:pPr>
            <a:r>
              <a:rPr lang="zh-CN" altLang="en-US" sz="1800" b="1"/>
              <a:t>  </a:t>
            </a:r>
            <a:r>
              <a:rPr lang="en-US" altLang="zh-CN" sz="1800" b="1"/>
              <a:t>B-&gt;rchild=C-&gt;lchild</a:t>
            </a:r>
            <a:r>
              <a:rPr lang="zh-CN" altLang="en-US" sz="1800" b="1"/>
              <a:t>；</a:t>
            </a:r>
          </a:p>
          <a:p>
            <a:pPr algn="just" eaLnBrk="1" hangingPunct="1">
              <a:spcBef>
                <a:spcPct val="50000"/>
              </a:spcBef>
              <a:buClrTx/>
              <a:buSzTx/>
              <a:buFontTx/>
              <a:buNone/>
            </a:pPr>
            <a:r>
              <a:rPr lang="zh-CN" altLang="en-US" sz="1800" b="1"/>
              <a:t>  </a:t>
            </a:r>
            <a:r>
              <a:rPr lang="en-US" altLang="zh-CN" sz="1800" b="1"/>
              <a:t>A-&gt;lchild=C-&gt;rchild</a:t>
            </a:r>
            <a:r>
              <a:rPr lang="zh-CN" altLang="en-US" sz="1800" b="1"/>
              <a:t>；</a:t>
            </a:r>
          </a:p>
          <a:p>
            <a:pPr algn="just" eaLnBrk="1" hangingPunct="1">
              <a:spcBef>
                <a:spcPct val="50000"/>
              </a:spcBef>
              <a:buClrTx/>
              <a:buSzTx/>
              <a:buFontTx/>
              <a:buNone/>
            </a:pPr>
            <a:r>
              <a:rPr lang="zh-CN" altLang="en-US" sz="1800" b="1"/>
              <a:t>  </a:t>
            </a:r>
            <a:r>
              <a:rPr lang="en-US" altLang="zh-CN" sz="1800" b="1"/>
              <a:t>C-&gt;lchild=B</a:t>
            </a:r>
            <a:r>
              <a:rPr lang="zh-CN" altLang="en-US" sz="1800" b="1"/>
              <a:t>；  </a:t>
            </a:r>
            <a:r>
              <a:rPr lang="en-US" altLang="zh-CN" sz="1800" b="1"/>
              <a:t>C-&gt;rchild=A</a:t>
            </a:r>
            <a:r>
              <a:rPr lang="zh-CN" altLang="en-US" sz="1800" b="1"/>
              <a:t>；</a:t>
            </a:r>
          </a:p>
          <a:p>
            <a:pPr algn="just" eaLnBrk="1" hangingPunct="1">
              <a:spcBef>
                <a:spcPct val="50000"/>
              </a:spcBef>
              <a:buClrTx/>
              <a:buSzTx/>
              <a:buFontTx/>
              <a:buNone/>
            </a:pPr>
            <a:r>
              <a:rPr lang="en-US" altLang="zh-CN" sz="1800" b="1"/>
              <a:t>if (S-&gt;key &lt;C-&gt;key) </a:t>
            </a:r>
          </a:p>
          <a:p>
            <a:pPr algn="just" eaLnBrk="1" hangingPunct="1">
              <a:spcBef>
                <a:spcPct val="50000"/>
              </a:spcBef>
              <a:buClrTx/>
              <a:buSzTx/>
              <a:buFontTx/>
              <a:buNone/>
            </a:pPr>
            <a:r>
              <a:rPr lang="en-US" altLang="zh-CN" sz="1800" b="1"/>
              <a:t> { A-&gt;bf=-1</a:t>
            </a:r>
            <a:r>
              <a:rPr lang="zh-CN" altLang="en-US" sz="1800" b="1"/>
              <a:t>； </a:t>
            </a:r>
            <a:r>
              <a:rPr lang="en-US" altLang="zh-CN" sz="1800" b="1"/>
              <a:t>B-&gt;bf=0 </a:t>
            </a:r>
            <a:r>
              <a:rPr lang="zh-CN" altLang="en-US" sz="1800" b="1"/>
              <a:t>； </a:t>
            </a:r>
            <a:r>
              <a:rPr lang="en-US" altLang="zh-CN" sz="1800" b="1"/>
              <a:t>C-&gt;bf=0</a:t>
            </a:r>
            <a:r>
              <a:rPr lang="zh-CN" altLang="en-US" sz="1800" b="1"/>
              <a:t>；</a:t>
            </a:r>
            <a:r>
              <a:rPr lang="en-US" altLang="zh-CN" sz="1800" b="1"/>
              <a:t>}</a:t>
            </a:r>
          </a:p>
          <a:p>
            <a:pPr algn="just" eaLnBrk="1" hangingPunct="1">
              <a:spcBef>
                <a:spcPct val="50000"/>
              </a:spcBef>
              <a:buClrTx/>
              <a:buSzTx/>
              <a:buFontTx/>
              <a:buNone/>
            </a:pPr>
            <a:r>
              <a:rPr lang="en-US" altLang="zh-CN" sz="1800" b="1"/>
              <a:t>else if (S-&gt;key &gt;C-&gt;key)  </a:t>
            </a:r>
            <a:endParaRPr lang="en-US" altLang="zh-CN" sz="20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76FDDA91-2265-4944-B906-49A883089BFB}"/>
              </a:ext>
            </a:extLst>
          </p:cNvPr>
          <p:cNvSpPr txBox="1">
            <a:spLocks noChangeArrowheads="1"/>
          </p:cNvSpPr>
          <p:nvPr/>
        </p:nvSpPr>
        <p:spPr bwMode="auto">
          <a:xfrm>
            <a:off x="2133600" y="914401"/>
            <a:ext cx="82296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 A-&gt;bf=0</a:t>
            </a:r>
            <a:r>
              <a:rPr lang="zh-CN" altLang="en-US" sz="1800" b="1"/>
              <a:t>； </a:t>
            </a:r>
            <a:r>
              <a:rPr lang="en-US" altLang="zh-CN" sz="1800" b="1"/>
              <a:t>B-&gt;bf=1 </a:t>
            </a:r>
            <a:r>
              <a:rPr lang="zh-CN" altLang="en-US" sz="1800" b="1"/>
              <a:t>； </a:t>
            </a:r>
            <a:r>
              <a:rPr lang="en-US" altLang="zh-CN" sz="1800" b="1"/>
              <a:t>C-&gt;bf=0</a:t>
            </a:r>
            <a:r>
              <a:rPr lang="zh-CN" altLang="en-US" sz="1800" b="1"/>
              <a:t>；</a:t>
            </a:r>
            <a:r>
              <a:rPr lang="en-US" altLang="zh-CN" sz="1800" b="1"/>
              <a:t>}</a:t>
            </a:r>
          </a:p>
          <a:p>
            <a:pPr algn="just" eaLnBrk="1" hangingPunct="1">
              <a:spcBef>
                <a:spcPct val="50000"/>
              </a:spcBef>
              <a:buClrTx/>
              <a:buSzTx/>
              <a:buFontTx/>
              <a:buNone/>
            </a:pPr>
            <a:r>
              <a:rPr lang="en-US" altLang="zh-CN" sz="1800" b="1"/>
              <a:t>else  { A-&gt;bf=0</a:t>
            </a:r>
            <a:r>
              <a:rPr lang="zh-CN" altLang="en-US" sz="1800" b="1"/>
              <a:t>； </a:t>
            </a:r>
            <a:r>
              <a:rPr lang="en-US" altLang="zh-CN" sz="1800" b="1"/>
              <a:t>B-&gt;bf=0 </a:t>
            </a:r>
            <a:r>
              <a:rPr lang="zh-CN" altLang="en-US" sz="1800" b="1"/>
              <a:t>；</a:t>
            </a:r>
            <a:r>
              <a:rPr lang="en-US" altLang="zh-CN" sz="1800" b="1"/>
              <a:t>}</a:t>
            </a:r>
          </a:p>
          <a:p>
            <a:pPr algn="just" eaLnBrk="1" hangingPunct="1">
              <a:spcBef>
                <a:spcPct val="50000"/>
              </a:spcBef>
              <a:buClrTx/>
              <a:buSzTx/>
              <a:buFontTx/>
              <a:buNone/>
            </a:pPr>
            <a:r>
              <a:rPr lang="en-US" altLang="zh-CN" sz="1800" b="1"/>
              <a:t>    if  (FA==NULL)  *avlt=C;</a:t>
            </a:r>
          </a:p>
          <a:p>
            <a:pPr algn="just" eaLnBrk="1" hangingPunct="1">
              <a:spcBef>
                <a:spcPct val="50000"/>
              </a:spcBef>
              <a:buClrTx/>
              <a:buSzTx/>
              <a:buFontTx/>
              <a:buNone/>
            </a:pPr>
            <a:r>
              <a:rPr lang="en-US" altLang="zh-CN" sz="1800" b="1"/>
              <a:t>    else  if (A==FA-&gt;lchild)  FA-&gt;lchild=C;</a:t>
            </a:r>
          </a:p>
          <a:p>
            <a:pPr algn="just" eaLnBrk="1" hangingPunct="1">
              <a:spcBef>
                <a:spcPct val="50000"/>
              </a:spcBef>
              <a:buClrTx/>
              <a:buSzTx/>
              <a:buFontTx/>
              <a:buNone/>
            </a:pPr>
            <a:r>
              <a:rPr lang="en-US" altLang="zh-CN" sz="1800" b="1"/>
              <a:t>else  FA-&gt;rchild=C</a:t>
            </a:r>
            <a:r>
              <a:rPr lang="zh-CN" altLang="en-US" sz="1800" b="1"/>
              <a:t>；</a:t>
            </a:r>
          </a:p>
          <a:p>
            <a:pPr algn="just" eaLnBrk="1" hangingPunct="1">
              <a:spcBef>
                <a:spcPct val="50000"/>
              </a:spcBef>
              <a:buClrTx/>
              <a:buSzTx/>
              <a:buFontTx/>
              <a:buNone/>
            </a:pPr>
            <a:r>
              <a:rPr lang="en-US" altLang="zh-CN" sz="1800" b="1"/>
              <a:t>}</a:t>
            </a:r>
          </a:p>
          <a:p>
            <a:pPr algn="just" eaLnBrk="1" hangingPunct="1">
              <a:spcBef>
                <a:spcPct val="50000"/>
              </a:spcBef>
              <a:buClrTx/>
              <a:buSzTx/>
              <a:buFontTx/>
              <a:buNone/>
            </a:pPr>
            <a:r>
              <a:rPr lang="en-US" altLang="zh-CN" sz="1800" b="1"/>
              <a:t>        else if  (A-&gt;bf==-2 &amp;&amp; B-&gt;bf==1)       /* RL</a:t>
            </a:r>
            <a:r>
              <a:rPr lang="zh-CN" altLang="en-US" sz="1800" b="1"/>
              <a:t>型 *</a:t>
            </a:r>
            <a:r>
              <a:rPr lang="en-US" altLang="zh-CN" sz="1800" b="1"/>
              <a:t>/</a:t>
            </a:r>
          </a:p>
          <a:p>
            <a:pPr algn="just" eaLnBrk="1" hangingPunct="1">
              <a:spcBef>
                <a:spcPct val="50000"/>
              </a:spcBef>
              <a:buClrTx/>
              <a:buSzTx/>
              <a:buFontTx/>
              <a:buNone/>
            </a:pPr>
            <a:r>
              <a:rPr lang="en-US" altLang="zh-CN" sz="1800" b="1"/>
              <a:t>              {</a:t>
            </a:r>
          </a:p>
          <a:p>
            <a:pPr algn="just" eaLnBrk="1" hangingPunct="1">
              <a:spcBef>
                <a:spcPct val="50000"/>
              </a:spcBef>
              <a:buClrTx/>
              <a:buSzTx/>
              <a:buFontTx/>
              <a:buNone/>
            </a:pPr>
            <a:r>
              <a:rPr lang="en-US" altLang="zh-CN" sz="1800" b="1"/>
              <a:t>  B=a-&gt;rchild</a:t>
            </a:r>
            <a:r>
              <a:rPr lang="zh-CN" altLang="en-US" sz="1800" b="1"/>
              <a:t>；  </a:t>
            </a:r>
            <a:r>
              <a:rPr lang="en-US" altLang="zh-CN" sz="1800" b="1"/>
              <a:t>C=B-&gt;lchild</a:t>
            </a:r>
            <a:r>
              <a:rPr lang="zh-CN" altLang="en-US" sz="1800" b="1"/>
              <a:t>；</a:t>
            </a:r>
          </a:p>
          <a:p>
            <a:pPr algn="just" eaLnBrk="1" hangingPunct="1">
              <a:spcBef>
                <a:spcPct val="50000"/>
              </a:spcBef>
              <a:buClrTx/>
              <a:buSzTx/>
              <a:buFontTx/>
              <a:buNone/>
            </a:pPr>
            <a:r>
              <a:rPr lang="zh-CN" altLang="en-US" sz="1800" b="1"/>
              <a:t>  </a:t>
            </a:r>
            <a:r>
              <a:rPr lang="en-US" altLang="zh-CN" sz="1800" b="1"/>
              <a:t>B-&gt;lchild=C-&gt;rchild</a:t>
            </a:r>
            <a:r>
              <a:rPr lang="zh-CN" altLang="en-US" sz="1800" b="1"/>
              <a:t>；</a:t>
            </a:r>
          </a:p>
          <a:p>
            <a:pPr algn="just" eaLnBrk="1" hangingPunct="1">
              <a:spcBef>
                <a:spcPct val="50000"/>
              </a:spcBef>
              <a:buClrTx/>
              <a:buSzTx/>
              <a:buFontTx/>
              <a:buNone/>
            </a:pPr>
            <a:r>
              <a:rPr lang="zh-CN" altLang="en-US" sz="1800" b="1"/>
              <a:t>  </a:t>
            </a:r>
            <a:r>
              <a:rPr lang="en-US" altLang="zh-CN" sz="1800" b="1"/>
              <a:t>A-&gt;rchild=C-&gt;lchild</a:t>
            </a:r>
            <a:r>
              <a:rPr lang="zh-CN" altLang="en-US" sz="1800" b="1"/>
              <a:t>；</a:t>
            </a:r>
          </a:p>
          <a:p>
            <a:pPr algn="just" eaLnBrk="1" hangingPunct="1">
              <a:spcBef>
                <a:spcPct val="50000"/>
              </a:spcBef>
              <a:buClrTx/>
              <a:buSzTx/>
              <a:buFontTx/>
              <a:buNone/>
            </a:pPr>
            <a:r>
              <a:rPr lang="zh-CN" altLang="en-US" sz="1800" b="1"/>
              <a:t>  </a:t>
            </a:r>
            <a:r>
              <a:rPr lang="en-US" altLang="zh-CN" sz="1800" b="1"/>
              <a:t>C-&gt;lchild=A</a:t>
            </a:r>
            <a:r>
              <a:rPr lang="zh-CN" altLang="en-US" sz="1800" b="1"/>
              <a:t>；   </a:t>
            </a:r>
            <a:r>
              <a:rPr lang="en-US" altLang="zh-CN" sz="1800" b="1"/>
              <a:t>C-&gt;rchild=B</a:t>
            </a:r>
            <a:r>
              <a:rPr lang="zh-CN" altLang="en-US" sz="1800" b="1"/>
              <a:t>；</a:t>
            </a:r>
          </a:p>
          <a:p>
            <a:pPr algn="just" eaLnBrk="1" hangingPunct="1">
              <a:spcBef>
                <a:spcPct val="50000"/>
              </a:spcBef>
              <a:buClrTx/>
              <a:buSzTx/>
              <a:buFontTx/>
              <a:buNone/>
            </a:pPr>
            <a:r>
              <a:rPr lang="en-US" altLang="zh-CN" sz="1800" b="1"/>
              <a:t>if (S-&gt;key &lt;C-&gt;key) </a:t>
            </a:r>
          </a:p>
          <a:p>
            <a:pPr algn="just" eaLnBrk="1" hangingPunct="1">
              <a:spcBef>
                <a:spcPct val="50000"/>
              </a:spcBef>
              <a:buClrTx/>
              <a:buSzTx/>
              <a:buFontTx/>
              <a:buNone/>
            </a:pPr>
            <a:r>
              <a:rPr lang="en-US" altLang="zh-CN" sz="1800" b="1"/>
              <a:t> { A-&gt;bf=0</a:t>
            </a:r>
            <a:r>
              <a:rPr lang="zh-CN" altLang="en-US" sz="1800" b="1"/>
              <a:t>； </a:t>
            </a:r>
            <a:r>
              <a:rPr lang="en-US" altLang="zh-CN" sz="1800" b="1"/>
              <a:t>B-&gt;bf=-1 </a:t>
            </a:r>
            <a:r>
              <a:rPr lang="zh-CN" altLang="en-US" sz="1800" b="1"/>
              <a:t>； </a:t>
            </a:r>
            <a:r>
              <a:rPr lang="en-US" altLang="zh-CN" sz="1800" b="1"/>
              <a:t>C-&gt;bf=0</a:t>
            </a:r>
            <a:r>
              <a:rPr lang="zh-CN" altLang="en-US" sz="1800" b="1"/>
              <a:t>；</a:t>
            </a:r>
            <a:r>
              <a:rPr lang="en-US" altLang="zh-CN" sz="1800" b="1"/>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FACD1C9C-4EF8-4F61-A4C3-1E40E61EA4F1}"/>
              </a:ext>
            </a:extLst>
          </p:cNvPr>
          <p:cNvSpPr txBox="1">
            <a:spLocks noChangeArrowheads="1"/>
          </p:cNvSpPr>
          <p:nvPr/>
        </p:nvSpPr>
        <p:spPr bwMode="auto">
          <a:xfrm>
            <a:off x="2133600" y="1066801"/>
            <a:ext cx="82296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else if (S-&gt;key &gt;C-&gt;key)</a:t>
            </a:r>
          </a:p>
          <a:p>
            <a:pPr algn="just" eaLnBrk="1" hangingPunct="1">
              <a:spcBef>
                <a:spcPct val="50000"/>
              </a:spcBef>
              <a:buClrTx/>
              <a:buSzTx/>
              <a:buFontTx/>
              <a:buNone/>
            </a:pPr>
            <a:r>
              <a:rPr lang="en-US" altLang="zh-CN" sz="1800" b="1"/>
              <a:t>  { A-&gt;bf=1</a:t>
            </a:r>
            <a:r>
              <a:rPr lang="zh-CN" altLang="en-US" sz="1800" b="1"/>
              <a:t>； </a:t>
            </a:r>
            <a:r>
              <a:rPr lang="en-US" altLang="zh-CN" sz="1800" b="1"/>
              <a:t>B-&gt;bf=0 </a:t>
            </a:r>
            <a:r>
              <a:rPr lang="zh-CN" altLang="en-US" sz="1800" b="1"/>
              <a:t>； </a:t>
            </a:r>
            <a:r>
              <a:rPr lang="en-US" altLang="zh-CN" sz="1800" b="1"/>
              <a:t>C-&gt;bf=0</a:t>
            </a:r>
            <a:r>
              <a:rPr lang="zh-CN" altLang="en-US" sz="1800" b="1"/>
              <a:t>；</a:t>
            </a:r>
            <a:r>
              <a:rPr lang="en-US" altLang="zh-CN" sz="1800" b="1"/>
              <a:t>}</a:t>
            </a:r>
          </a:p>
          <a:p>
            <a:pPr algn="just" eaLnBrk="1" hangingPunct="1">
              <a:spcBef>
                <a:spcPct val="50000"/>
              </a:spcBef>
              <a:buClrTx/>
              <a:buSzTx/>
              <a:buFontTx/>
              <a:buNone/>
            </a:pPr>
            <a:r>
              <a:rPr lang="en-US" altLang="zh-CN" sz="1800" b="1"/>
              <a:t>else  { A-&gt;bf=0</a:t>
            </a:r>
            <a:r>
              <a:rPr lang="zh-CN" altLang="en-US" sz="1800" b="1"/>
              <a:t>； </a:t>
            </a:r>
            <a:r>
              <a:rPr lang="en-US" altLang="zh-CN" sz="1800" b="1"/>
              <a:t>B-&gt;bf=0 </a:t>
            </a:r>
            <a:r>
              <a:rPr lang="zh-CN" altLang="en-US" sz="1800" b="1"/>
              <a:t>；</a:t>
            </a:r>
            <a:r>
              <a:rPr lang="en-US" altLang="zh-CN" sz="1800" b="1"/>
              <a:t>}</a:t>
            </a:r>
          </a:p>
          <a:p>
            <a:pPr algn="just" eaLnBrk="1" hangingPunct="1">
              <a:spcBef>
                <a:spcPct val="50000"/>
              </a:spcBef>
              <a:buClrTx/>
              <a:buSzTx/>
              <a:buFontTx/>
              <a:buNone/>
            </a:pPr>
            <a:r>
              <a:rPr lang="en-US" altLang="zh-CN" sz="1800" b="1"/>
              <a:t>  if (FA==NULL)  *avlt=C;</a:t>
            </a:r>
          </a:p>
          <a:p>
            <a:pPr algn="just" eaLnBrk="1" hangingPunct="1">
              <a:spcBef>
                <a:spcPct val="50000"/>
              </a:spcBef>
              <a:buClrTx/>
              <a:buSzTx/>
              <a:buFontTx/>
              <a:buNone/>
            </a:pPr>
            <a:r>
              <a:rPr lang="en-US" altLang="zh-CN" sz="1800" b="1"/>
              <a:t>  else  if (A==FA-&gt;lchild)  FA-&gt;lchild=C;</a:t>
            </a:r>
          </a:p>
          <a:p>
            <a:pPr algn="just" eaLnBrk="1" hangingPunct="1">
              <a:spcBef>
                <a:spcPct val="50000"/>
              </a:spcBef>
              <a:buClrTx/>
              <a:buSzTx/>
              <a:buFontTx/>
              <a:buNone/>
            </a:pPr>
            <a:r>
              <a:rPr lang="en-US" altLang="zh-CN" sz="1800" b="1"/>
              <a:t>  else  FA-&gt;rchild=C</a:t>
            </a:r>
            <a:r>
              <a:rPr lang="zh-CN" altLang="en-US" sz="1800" b="1"/>
              <a:t>；</a:t>
            </a:r>
          </a:p>
          <a:p>
            <a:pPr algn="just" eaLnBrk="1" hangingPunct="1">
              <a:spcBef>
                <a:spcPct val="50000"/>
              </a:spcBef>
              <a:buClrTx/>
              <a:buSzTx/>
              <a:buFontTx/>
              <a:buNone/>
            </a:pPr>
            <a:r>
              <a:rPr lang="en-US" altLang="zh-CN" sz="1800" b="1"/>
              <a:t>}</a:t>
            </a:r>
          </a:p>
          <a:p>
            <a:pPr algn="just" eaLnBrk="1" hangingPunct="1">
              <a:spcBef>
                <a:spcPct val="50000"/>
              </a:spcBef>
              <a:buClrTx/>
              <a:buSzTx/>
              <a:buFontTx/>
              <a:buNone/>
            </a:pPr>
            <a:r>
              <a:rPr lang="en-US" altLang="zh-CN" sz="1800" b="1"/>
              <a:t>               else if  (A-&gt;bf==-2 &amp;&amp; B-&gt;bf==-1)       /* RR</a:t>
            </a:r>
            <a:r>
              <a:rPr lang="zh-CN" altLang="en-US" sz="1800" b="1"/>
              <a:t>型 *</a:t>
            </a:r>
            <a:r>
              <a:rPr lang="en-US" altLang="zh-CN" sz="1800" b="1"/>
              <a:t>/</a:t>
            </a:r>
          </a:p>
          <a:p>
            <a:pPr algn="just" eaLnBrk="1" hangingPunct="1">
              <a:spcBef>
                <a:spcPct val="50000"/>
              </a:spcBef>
              <a:buClrTx/>
              <a:buSzTx/>
              <a:buFontTx/>
              <a:buNone/>
            </a:pPr>
            <a:r>
              <a:rPr lang="en-US" altLang="zh-CN" sz="1800" b="1"/>
              <a:t>              {</a:t>
            </a:r>
          </a:p>
          <a:p>
            <a:pPr algn="just" eaLnBrk="1" hangingPunct="1">
              <a:spcBef>
                <a:spcPct val="50000"/>
              </a:spcBef>
              <a:buClrTx/>
              <a:buSzTx/>
              <a:buFontTx/>
              <a:buNone/>
            </a:pPr>
            <a:r>
              <a:rPr lang="en-US" altLang="zh-CN" sz="1800" b="1"/>
              <a:t> B=A-&gt;rchild</a:t>
            </a:r>
            <a:r>
              <a:rPr lang="zh-CN" altLang="en-US" sz="1800" b="1"/>
              <a:t>；</a:t>
            </a:r>
          </a:p>
          <a:p>
            <a:pPr algn="just" eaLnBrk="1" hangingPunct="1">
              <a:spcBef>
                <a:spcPct val="50000"/>
              </a:spcBef>
              <a:buClrTx/>
              <a:buSzTx/>
              <a:buFontTx/>
              <a:buNone/>
            </a:pPr>
            <a:r>
              <a:rPr lang="zh-CN" altLang="en-US" sz="1800" b="1"/>
              <a:t> </a:t>
            </a:r>
            <a:r>
              <a:rPr lang="en-US" altLang="zh-CN" sz="1800" b="1"/>
              <a:t>A-&gt;rchild=B-&gt;lchild</a:t>
            </a:r>
            <a:r>
              <a:rPr lang="zh-CN" altLang="en-US" sz="1800" b="1"/>
              <a:t>；    </a:t>
            </a:r>
          </a:p>
          <a:p>
            <a:pPr algn="just" eaLnBrk="1" hangingPunct="1">
              <a:spcBef>
                <a:spcPct val="50000"/>
              </a:spcBef>
              <a:buClrTx/>
              <a:buSzTx/>
              <a:buFontTx/>
              <a:buNone/>
            </a:pPr>
            <a:r>
              <a:rPr lang="zh-CN" altLang="en-US" sz="1800" b="1"/>
              <a:t> </a:t>
            </a:r>
            <a:r>
              <a:rPr lang="en-US" altLang="zh-CN" sz="1800" b="1"/>
              <a:t>B-&gt;lchild=A</a:t>
            </a:r>
            <a:r>
              <a:rPr lang="zh-CN" altLang="en-US" sz="1800" b="1"/>
              <a:t>；</a:t>
            </a:r>
          </a:p>
          <a:p>
            <a:pPr algn="just" eaLnBrk="1" hangingPunct="1">
              <a:spcBef>
                <a:spcPct val="50000"/>
              </a:spcBef>
              <a:buClrTx/>
              <a:buSzTx/>
              <a:buFontTx/>
              <a:buNone/>
            </a:pPr>
            <a:r>
              <a:rPr lang="zh-CN" altLang="en-US" sz="1800" b="1"/>
              <a:t> </a:t>
            </a:r>
            <a:endParaRPr lang="zh-CN" altLang="en-US"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9362D89E-A920-406F-A81D-2F892263D331}"/>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顺序结构有关数据类型的定义：</a:t>
            </a:r>
          </a:p>
        </p:txBody>
      </p:sp>
      <p:sp>
        <p:nvSpPr>
          <p:cNvPr id="21507" name="Text Box 3">
            <a:extLst>
              <a:ext uri="{FF2B5EF4-FFF2-40B4-BE49-F238E27FC236}">
                <a16:creationId xmlns:a16="http://schemas.microsoft.com/office/drawing/2014/main" id="{C091BCBF-2540-4AC3-9F2E-4E82F39B612D}"/>
              </a:ext>
            </a:extLst>
          </p:cNvPr>
          <p:cNvSpPr txBox="1">
            <a:spLocks noChangeArrowheads="1"/>
          </p:cNvSpPr>
          <p:nvPr/>
        </p:nvSpPr>
        <p:spPr bwMode="auto">
          <a:xfrm>
            <a:off x="2057400" y="1654175"/>
            <a:ext cx="83058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200" b="1">
                <a:latin typeface="宋体" panose="02010600030101010101" pitchFamily="2" charset="-122"/>
              </a:rPr>
              <a:t>#define LIST_SIZE 20</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typedef struct {</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KeyType key;</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OtherType other_data;</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RecordType;</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typedef struct {</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RecordType  r[LIST_SIZE+1];  /* r[0]</a:t>
            </a:r>
            <a:r>
              <a:rPr lang="zh-CN" altLang="en-US" sz="2200" b="1">
                <a:latin typeface="宋体" panose="02010600030101010101" pitchFamily="2" charset="-122"/>
              </a:rPr>
              <a:t>为工作单元 *</a:t>
            </a:r>
            <a:r>
              <a:rPr lang="en-US" altLang="zh-CN" sz="2200" b="1">
                <a:latin typeface="宋体" panose="02010600030101010101" pitchFamily="2" charset="-122"/>
              </a:rPr>
              <a:t>/</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int length;</a:t>
            </a:r>
            <a:endParaRPr lang="en-US" altLang="zh-CN" sz="2200" b="1">
              <a:ea typeface="楷体_GB2312" pitchFamily="49" charset="-122"/>
            </a:endParaRPr>
          </a:p>
          <a:p>
            <a:pPr eaLnBrk="1" hangingPunct="1">
              <a:spcBef>
                <a:spcPct val="50000"/>
              </a:spcBef>
              <a:buClrTx/>
              <a:buSzTx/>
              <a:buFontTx/>
              <a:buNone/>
            </a:pPr>
            <a:r>
              <a:rPr lang="en-US" altLang="zh-CN" sz="2200" b="1">
                <a:latin typeface="宋体" panose="02010600030101010101" pitchFamily="2" charset="-122"/>
              </a:rPr>
              <a:t>} RecordList;</a:t>
            </a:r>
            <a:r>
              <a:rPr lang="en-US" altLang="zh-CN" sz="2200" b="1"/>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4B634582-DFB4-4401-AB58-DFE15A292AB1}"/>
              </a:ext>
            </a:extLst>
          </p:cNvPr>
          <p:cNvSpPr txBox="1">
            <a:spLocks noChangeArrowheads="1"/>
          </p:cNvSpPr>
          <p:nvPr/>
        </p:nvSpPr>
        <p:spPr bwMode="auto">
          <a:xfrm>
            <a:off x="2209800" y="1143001"/>
            <a:ext cx="8001000"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1800" b="1"/>
              <a:t>A-&gt;bf=0</a:t>
            </a:r>
            <a:r>
              <a:rPr lang="zh-CN" altLang="en-US" sz="1800" b="1"/>
              <a:t>；  </a:t>
            </a:r>
            <a:r>
              <a:rPr lang="en-US" altLang="zh-CN" sz="1800" b="1"/>
              <a:t>B-&gt;bf=0</a:t>
            </a:r>
            <a:r>
              <a:rPr lang="zh-CN" altLang="en-US" sz="1800" b="1"/>
              <a:t>；</a:t>
            </a:r>
          </a:p>
          <a:p>
            <a:pPr algn="just" eaLnBrk="1" hangingPunct="1">
              <a:spcBef>
                <a:spcPct val="50000"/>
              </a:spcBef>
              <a:buClrTx/>
              <a:buSzTx/>
              <a:buFontTx/>
              <a:buNone/>
            </a:pPr>
            <a:r>
              <a:rPr lang="zh-CN" altLang="en-US" sz="1800" b="1"/>
              <a:t>     </a:t>
            </a:r>
            <a:r>
              <a:rPr lang="en-US" altLang="zh-CN" sz="1800" b="1"/>
              <a:t>if (FA==NULL)  *avlt=B;</a:t>
            </a:r>
          </a:p>
          <a:p>
            <a:pPr algn="just" eaLnBrk="1" hangingPunct="1">
              <a:spcBef>
                <a:spcPct val="50000"/>
              </a:spcBef>
              <a:buClrTx/>
              <a:buSzTx/>
              <a:buFontTx/>
              <a:buNone/>
            </a:pPr>
            <a:r>
              <a:rPr lang="en-US" altLang="zh-CN" sz="1800" b="1"/>
              <a:t>         else  if  (A==FA-&gt;Lchild)  FA-&gt;Lchild=B;</a:t>
            </a:r>
          </a:p>
          <a:p>
            <a:pPr algn="just" eaLnBrk="1" hangingPunct="1">
              <a:spcBef>
                <a:spcPct val="50000"/>
              </a:spcBef>
              <a:buClrTx/>
              <a:buSzTx/>
              <a:buFontTx/>
              <a:buNone/>
            </a:pPr>
            <a:r>
              <a:rPr lang="en-US" altLang="zh-CN" sz="1800" b="1"/>
              <a:t>         else  FA-&gt;rchild=B</a:t>
            </a:r>
            <a:r>
              <a:rPr lang="zh-CN" altLang="en-US" sz="1800" b="1"/>
              <a:t>；</a:t>
            </a:r>
          </a:p>
          <a:p>
            <a:pPr algn="just" eaLnBrk="1" hangingPunct="1">
              <a:spcBef>
                <a:spcPct val="50000"/>
              </a:spcBef>
              <a:buClrTx/>
              <a:buSzTx/>
              <a:buFontTx/>
              <a:buNone/>
            </a:pPr>
            <a:r>
              <a:rPr lang="en-US" altLang="zh-CN" sz="1800" b="1"/>
              <a:t>}</a:t>
            </a:r>
          </a:p>
          <a:p>
            <a:pPr algn="just" eaLnBrk="1" hangingPunct="1">
              <a:spcBef>
                <a:spcPct val="50000"/>
              </a:spcBef>
              <a:buClrTx/>
              <a:buSzTx/>
              <a:buFontTx/>
              <a:buNone/>
            </a:pPr>
            <a:r>
              <a:rPr lang="en-US" altLang="zh-CN" sz="1800" b="1"/>
              <a:t>     }</a:t>
            </a:r>
          </a:p>
          <a:p>
            <a:pPr eaLnBrk="1" hangingPunct="1">
              <a:spcBef>
                <a:spcPct val="50000"/>
              </a:spcBef>
              <a:buClrTx/>
              <a:buSzTx/>
              <a:buFontTx/>
              <a:buNone/>
            </a:pPr>
            <a:r>
              <a:rPr lang="en-US" altLang="zh-CN" sz="1800" b="1"/>
              <a:t>} </a:t>
            </a:r>
            <a:endParaRPr lang="en-US" altLang="zh-CN" sz="2000" b="1"/>
          </a:p>
          <a:p>
            <a:pPr eaLnBrk="1" hangingPunct="1">
              <a:spcBef>
                <a:spcPct val="50000"/>
              </a:spcBef>
              <a:buClrTx/>
              <a:buSzTx/>
              <a:buFontTx/>
              <a:buNone/>
            </a:pPr>
            <a:endParaRPr lang="en-US" altLang="zh-CN" sz="20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A3E15985-E84A-4284-B4BD-9521C6E5B374}"/>
              </a:ext>
            </a:extLst>
          </p:cNvPr>
          <p:cNvSpPr txBox="1">
            <a:spLocks noChangeArrowheads="1"/>
          </p:cNvSpPr>
          <p:nvPr/>
        </p:nvSpPr>
        <p:spPr bwMode="auto">
          <a:xfrm>
            <a:off x="2209800" y="990601"/>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DF2354"/>
                </a:solidFill>
              </a:rPr>
              <a:t>8.3.3 B</a:t>
            </a:r>
            <a:r>
              <a:rPr lang="zh-CN" altLang="en-US" sz="2800" b="1">
                <a:solidFill>
                  <a:srgbClr val="DF2354"/>
                </a:solidFill>
              </a:rPr>
              <a:t>树</a:t>
            </a:r>
          </a:p>
        </p:txBody>
      </p:sp>
      <p:sp>
        <p:nvSpPr>
          <p:cNvPr id="87043" name="Text Box 3">
            <a:extLst>
              <a:ext uri="{FF2B5EF4-FFF2-40B4-BE49-F238E27FC236}">
                <a16:creationId xmlns:a16="http://schemas.microsoft.com/office/drawing/2014/main" id="{365BEDA6-4988-474E-8454-A3675C99FC16}"/>
              </a:ext>
            </a:extLst>
          </p:cNvPr>
          <p:cNvSpPr txBox="1">
            <a:spLocks noChangeArrowheads="1"/>
          </p:cNvSpPr>
          <p:nvPr/>
        </p:nvSpPr>
        <p:spPr bwMode="auto">
          <a:xfrm>
            <a:off x="2209800" y="1600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 m</a:t>
            </a:r>
            <a:r>
              <a:rPr lang="zh-CN" altLang="en-US" sz="2800" b="1"/>
              <a:t>路查找树（ </a:t>
            </a:r>
            <a:r>
              <a:rPr lang="en-US" altLang="zh-CN" sz="2800" b="1"/>
              <a:t>m</a:t>
            </a:r>
            <a:r>
              <a:rPr lang="zh-CN" altLang="en-US" sz="2800" b="1"/>
              <a:t>叉排序树）</a:t>
            </a:r>
          </a:p>
        </p:txBody>
      </p:sp>
      <p:sp>
        <p:nvSpPr>
          <p:cNvPr id="87044" name="Text Box 4">
            <a:extLst>
              <a:ext uri="{FF2B5EF4-FFF2-40B4-BE49-F238E27FC236}">
                <a16:creationId xmlns:a16="http://schemas.microsoft.com/office/drawing/2014/main" id="{017FDD8C-3D2C-4C0D-889E-5B95476C40AE}"/>
              </a:ext>
            </a:extLst>
          </p:cNvPr>
          <p:cNvSpPr txBox="1">
            <a:spLocks noChangeArrowheads="1"/>
          </p:cNvSpPr>
          <p:nvPr/>
        </p:nvSpPr>
        <p:spPr bwMode="auto">
          <a:xfrm>
            <a:off x="2286000" y="22098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20AC37"/>
                </a:solidFill>
              </a:rPr>
              <a:t>定义：</a:t>
            </a:r>
            <a:r>
              <a:rPr lang="zh-CN" altLang="en-US" sz="2800" b="1">
                <a:latin typeface="宋体" panose="02010600030101010101" pitchFamily="2" charset="-122"/>
              </a:rPr>
              <a:t>一棵</a:t>
            </a:r>
            <a:r>
              <a:rPr lang="en-US" altLang="zh-CN" sz="2800" b="1"/>
              <a:t>m</a:t>
            </a:r>
            <a:r>
              <a:rPr lang="zh-CN" altLang="en-US" sz="2800" b="1">
                <a:latin typeface="宋体" panose="02010600030101010101" pitchFamily="2" charset="-122"/>
              </a:rPr>
              <a:t>路查找树，或者是一棵空树，或者是满足如下性质的树：</a:t>
            </a:r>
            <a:r>
              <a:rPr lang="zh-CN" altLang="en-US" sz="2800" b="1">
                <a:solidFill>
                  <a:srgbClr val="20AC37"/>
                </a:solidFill>
              </a:rPr>
              <a:t> </a:t>
            </a:r>
          </a:p>
        </p:txBody>
      </p:sp>
      <p:sp>
        <p:nvSpPr>
          <p:cNvPr id="87045" name="Text Box 5">
            <a:extLst>
              <a:ext uri="{FF2B5EF4-FFF2-40B4-BE49-F238E27FC236}">
                <a16:creationId xmlns:a16="http://schemas.microsoft.com/office/drawing/2014/main" id="{C1A50C7A-FE49-4027-B607-6AEA8CD97FB5}"/>
              </a:ext>
            </a:extLst>
          </p:cNvPr>
          <p:cNvSpPr txBox="1">
            <a:spLocks noChangeArrowheads="1"/>
          </p:cNvSpPr>
          <p:nvPr/>
        </p:nvSpPr>
        <p:spPr bwMode="auto">
          <a:xfrm>
            <a:off x="2209800" y="3276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宋体" panose="02010600030101010101" pitchFamily="2" charset="-122"/>
              </a:rPr>
              <a:t>1)</a:t>
            </a:r>
            <a:r>
              <a:rPr lang="zh-CN" altLang="en-US" sz="2800" b="1">
                <a:latin typeface="宋体" panose="02010600030101010101" pitchFamily="2" charset="-122"/>
              </a:rPr>
              <a:t>结点最多有</a:t>
            </a:r>
            <a:r>
              <a:rPr lang="en-US" altLang="zh-CN" sz="2800" b="1"/>
              <a:t>m</a:t>
            </a:r>
            <a:r>
              <a:rPr lang="zh-CN" altLang="en-US" sz="2800" b="1">
                <a:latin typeface="宋体" panose="02010600030101010101" pitchFamily="2" charset="-122"/>
              </a:rPr>
              <a:t>棵子树，</a:t>
            </a:r>
            <a:r>
              <a:rPr lang="en-US" altLang="zh-CN" sz="2800" b="1"/>
              <a:t>m—1</a:t>
            </a:r>
            <a:r>
              <a:rPr lang="zh-CN" altLang="en-US" sz="2800" b="1">
                <a:latin typeface="宋体" panose="02010600030101010101" pitchFamily="2" charset="-122"/>
              </a:rPr>
              <a:t>个关键字，其结构如下：</a:t>
            </a:r>
            <a:r>
              <a:rPr lang="zh-CN" altLang="en-US" sz="2800" b="1"/>
              <a:t> </a:t>
            </a:r>
          </a:p>
        </p:txBody>
      </p:sp>
      <p:graphicFrame>
        <p:nvGraphicFramePr>
          <p:cNvPr id="76852" name="Group 52">
            <a:extLst>
              <a:ext uri="{FF2B5EF4-FFF2-40B4-BE49-F238E27FC236}">
                <a16:creationId xmlns:a16="http://schemas.microsoft.com/office/drawing/2014/main" id="{E78C8E37-15DF-4E94-B04E-A59126679B44}"/>
              </a:ext>
            </a:extLst>
          </p:cNvPr>
          <p:cNvGraphicFramePr>
            <a:graphicFrameLocks noGrp="1"/>
          </p:cNvGraphicFramePr>
          <p:nvPr/>
        </p:nvGraphicFramePr>
        <p:xfrm>
          <a:off x="3124200" y="4038600"/>
          <a:ext cx="5638800" cy="457200"/>
        </p:xfrm>
        <a:graphic>
          <a:graphicData uri="http://schemas.openxmlformats.org/drawingml/2006/table">
            <a:tbl>
              <a:tblPr/>
              <a:tblGrid>
                <a:gridCol w="627063">
                  <a:extLst>
                    <a:ext uri="{9D8B030D-6E8A-4147-A177-3AD203B41FA5}">
                      <a16:colId xmlns:a16="http://schemas.microsoft.com/office/drawing/2014/main" val="20000"/>
                    </a:ext>
                  </a:extLst>
                </a:gridCol>
                <a:gridCol w="625475">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27063">
                  <a:extLst>
                    <a:ext uri="{9D8B030D-6E8A-4147-A177-3AD203B41FA5}">
                      <a16:colId xmlns:a16="http://schemas.microsoft.com/office/drawing/2014/main" val="20003"/>
                    </a:ext>
                  </a:extLst>
                </a:gridCol>
                <a:gridCol w="625475">
                  <a:extLst>
                    <a:ext uri="{9D8B030D-6E8A-4147-A177-3AD203B41FA5}">
                      <a16:colId xmlns:a16="http://schemas.microsoft.com/office/drawing/2014/main" val="20004"/>
                    </a:ext>
                  </a:extLst>
                </a:gridCol>
                <a:gridCol w="627062">
                  <a:extLst>
                    <a:ext uri="{9D8B030D-6E8A-4147-A177-3AD203B41FA5}">
                      <a16:colId xmlns:a16="http://schemas.microsoft.com/office/drawing/2014/main" val="20005"/>
                    </a:ext>
                  </a:extLst>
                </a:gridCol>
                <a:gridCol w="627063">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2">
                  <a:extLst>
                    <a:ext uri="{9D8B030D-6E8A-4147-A177-3AD203B41FA5}">
                      <a16:colId xmlns:a16="http://schemas.microsoft.com/office/drawing/2014/main" val="20008"/>
                    </a:ext>
                  </a:extLst>
                </a:gridCol>
              </a:tblGrid>
              <a:tr h="381000">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7068" name="Text Box 53">
            <a:extLst>
              <a:ext uri="{FF2B5EF4-FFF2-40B4-BE49-F238E27FC236}">
                <a16:creationId xmlns:a16="http://schemas.microsoft.com/office/drawing/2014/main" id="{E80CAEF8-3842-4A46-ACD7-6F8CA068DD0A}"/>
              </a:ext>
            </a:extLst>
          </p:cNvPr>
          <p:cNvSpPr txBox="1">
            <a:spLocks noChangeArrowheads="1"/>
          </p:cNvSpPr>
          <p:nvPr/>
        </p:nvSpPr>
        <p:spPr bwMode="auto">
          <a:xfrm>
            <a:off x="2362200" y="48006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其中</a:t>
            </a:r>
            <a:r>
              <a:rPr lang="en-US" altLang="zh-CN" sz="2800" b="1"/>
              <a:t>n</a:t>
            </a:r>
            <a:r>
              <a:rPr lang="zh-CN" altLang="en-US" sz="2800" b="1">
                <a:latin typeface="宋体" panose="02010600030101010101" pitchFamily="2" charset="-122"/>
              </a:rPr>
              <a:t>为关键字个数，</a:t>
            </a:r>
            <a:r>
              <a:rPr lang="en-US" altLang="zh-CN" sz="2800" b="1"/>
              <a:t>Pi</a:t>
            </a:r>
            <a:r>
              <a:rPr lang="zh-CN" altLang="en-US" sz="2800" b="1">
                <a:latin typeface="宋体" panose="02010600030101010101" pitchFamily="2" charset="-122"/>
              </a:rPr>
              <a:t>为指向子树根结点的指针，</a:t>
            </a:r>
            <a:r>
              <a:rPr lang="en-US" altLang="zh-CN" sz="2800" b="1"/>
              <a:t>0</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a:t>
            </a:r>
            <a:r>
              <a:rPr lang="zh-CN" altLang="en-US" sz="2800" b="1">
                <a:latin typeface="宋体" panose="02010600030101010101" pitchFamily="2" charset="-122"/>
              </a:rPr>
              <a:t>，</a:t>
            </a:r>
            <a:r>
              <a:rPr lang="en-US" altLang="zh-CN" sz="2800" b="1"/>
              <a:t>K</a:t>
            </a:r>
            <a:r>
              <a:rPr lang="en-US" altLang="zh-CN" sz="2800" b="1" baseline="-30000"/>
              <a:t>i</a:t>
            </a:r>
            <a:r>
              <a:rPr lang="zh-CN" altLang="en-US" sz="2800" b="1">
                <a:latin typeface="宋体" panose="02010600030101010101" pitchFamily="2" charset="-122"/>
              </a:rPr>
              <a:t>为关键字，</a:t>
            </a:r>
            <a:r>
              <a:rPr lang="en-US" altLang="zh-CN" sz="2800" b="1"/>
              <a:t>1</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DAE9B341-B16C-4E15-9773-93E117299189}"/>
              </a:ext>
            </a:extLst>
          </p:cNvPr>
          <p:cNvSpPr txBox="1">
            <a:spLocks noChangeArrowheads="1"/>
          </p:cNvSpPr>
          <p:nvPr/>
        </p:nvSpPr>
        <p:spPr bwMode="auto">
          <a:xfrm>
            <a:off x="22098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a:t>
            </a:r>
            <a:r>
              <a:rPr lang="zh-CN" altLang="en-US" sz="2800" b="1"/>
              <a:t>）</a:t>
            </a:r>
            <a:r>
              <a:rPr lang="en-US" altLang="zh-CN" sz="2800" b="1"/>
              <a:t>K</a:t>
            </a:r>
            <a:r>
              <a:rPr lang="en-US" altLang="zh-CN" sz="2800" b="1" baseline="-30000"/>
              <a:t>i</a:t>
            </a:r>
            <a:r>
              <a:rPr lang="en-US" altLang="zh-CN" sz="2800" b="1"/>
              <a:t>&lt;K</a:t>
            </a:r>
            <a:r>
              <a:rPr lang="en-US" altLang="zh-CN" sz="2800" b="1" baseline="-30000"/>
              <a:t> i+1</a:t>
            </a:r>
            <a:r>
              <a:rPr lang="zh-CN" altLang="en-US" sz="2800" b="1">
                <a:latin typeface="宋体" panose="02010600030101010101" pitchFamily="2" charset="-122"/>
              </a:rPr>
              <a:t>，</a:t>
            </a:r>
            <a:r>
              <a:rPr lang="en-US" altLang="zh-CN" sz="2800" b="1"/>
              <a:t>1</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n-1 </a:t>
            </a:r>
          </a:p>
        </p:txBody>
      </p:sp>
      <p:sp>
        <p:nvSpPr>
          <p:cNvPr id="88067" name="Text Box 3">
            <a:extLst>
              <a:ext uri="{FF2B5EF4-FFF2-40B4-BE49-F238E27FC236}">
                <a16:creationId xmlns:a16="http://schemas.microsoft.com/office/drawing/2014/main" id="{C50E81CD-DA7F-40D1-BF89-21E69516909F}"/>
              </a:ext>
            </a:extLst>
          </p:cNvPr>
          <p:cNvSpPr txBox="1">
            <a:spLocks noChangeArrowheads="1"/>
          </p:cNvSpPr>
          <p:nvPr/>
        </p:nvSpPr>
        <p:spPr bwMode="auto">
          <a:xfrm>
            <a:off x="2209800" y="1600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a:t>
            </a:r>
            <a:r>
              <a:rPr lang="zh-CN" altLang="en-US" sz="2800" b="1"/>
              <a:t>）</a:t>
            </a:r>
            <a:r>
              <a:rPr lang="zh-CN" altLang="en-US" sz="2800" b="1">
                <a:latin typeface="宋体" panose="02010600030101010101" pitchFamily="2" charset="-122"/>
              </a:rPr>
              <a:t>子树</a:t>
            </a:r>
            <a:r>
              <a:rPr lang="en-US" altLang="zh-CN" sz="2800" b="1"/>
              <a:t>P</a:t>
            </a:r>
            <a:r>
              <a:rPr lang="en-US" altLang="zh-CN" sz="2800" b="1" baseline="-30000"/>
              <a:t>i</a:t>
            </a:r>
            <a:r>
              <a:rPr lang="zh-CN" altLang="en-US" sz="2800" b="1">
                <a:latin typeface="宋体" panose="02010600030101010101" pitchFamily="2" charset="-122"/>
              </a:rPr>
              <a:t>中的所有关键字均大于</a:t>
            </a:r>
            <a:r>
              <a:rPr lang="en-US" altLang="zh-CN" sz="2800" b="1"/>
              <a:t>K</a:t>
            </a:r>
            <a:r>
              <a:rPr lang="en-US" altLang="zh-CN" sz="2800" b="1" baseline="-30000"/>
              <a:t>i</a:t>
            </a:r>
            <a:r>
              <a:rPr lang="zh-CN" altLang="en-US" sz="2800" b="1">
                <a:latin typeface="宋体" panose="02010600030101010101" pitchFamily="2" charset="-122"/>
              </a:rPr>
              <a:t>、小于</a:t>
            </a:r>
            <a:r>
              <a:rPr lang="en-US" altLang="zh-CN" sz="2800" b="1"/>
              <a:t>K</a:t>
            </a:r>
            <a:r>
              <a:rPr lang="en-US" altLang="zh-CN" sz="2800" b="1" baseline="-30000"/>
              <a:t>i+1</a:t>
            </a:r>
            <a:r>
              <a:rPr lang="zh-CN" altLang="en-US" sz="2800" b="1">
                <a:latin typeface="宋体" panose="02010600030101010101" pitchFamily="2" charset="-122"/>
              </a:rPr>
              <a:t>，</a:t>
            </a:r>
            <a:r>
              <a:rPr lang="en-US" altLang="zh-CN" sz="2800" b="1"/>
              <a:t>1</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n-1 </a:t>
            </a:r>
          </a:p>
        </p:txBody>
      </p:sp>
      <p:sp>
        <p:nvSpPr>
          <p:cNvPr id="88068" name="Text Box 4">
            <a:extLst>
              <a:ext uri="{FF2B5EF4-FFF2-40B4-BE49-F238E27FC236}">
                <a16:creationId xmlns:a16="http://schemas.microsoft.com/office/drawing/2014/main" id="{FB3ABE1C-FF8B-4458-96F0-8894B0F39527}"/>
              </a:ext>
            </a:extLst>
          </p:cNvPr>
          <p:cNvSpPr txBox="1">
            <a:spLocks noChangeArrowheads="1"/>
          </p:cNvSpPr>
          <p:nvPr/>
        </p:nvSpPr>
        <p:spPr bwMode="auto">
          <a:xfrm>
            <a:off x="2209800" y="26670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a:t>
            </a:r>
            <a:r>
              <a:rPr lang="zh-CN" altLang="en-US" sz="2800" b="1"/>
              <a:t>）</a:t>
            </a:r>
            <a:r>
              <a:rPr lang="zh-CN" altLang="en-US" sz="2800" b="1">
                <a:latin typeface="宋体" panose="02010600030101010101" pitchFamily="2" charset="-122"/>
              </a:rPr>
              <a:t>子树</a:t>
            </a:r>
            <a:r>
              <a:rPr lang="en-US" altLang="zh-CN" sz="2800" b="1"/>
              <a:t>P</a:t>
            </a:r>
            <a:r>
              <a:rPr lang="en-US" altLang="zh-CN" sz="2800" b="1" baseline="-30000"/>
              <a:t>0</a:t>
            </a:r>
            <a:r>
              <a:rPr lang="zh-CN" altLang="en-US" sz="2800" b="1">
                <a:latin typeface="宋体" panose="02010600030101010101" pitchFamily="2" charset="-122"/>
              </a:rPr>
              <a:t>中的关键字均小于</a:t>
            </a:r>
            <a:r>
              <a:rPr lang="en-US" altLang="zh-CN" sz="2800" b="1"/>
              <a:t>K</a:t>
            </a:r>
            <a:r>
              <a:rPr lang="en-US" altLang="zh-CN" sz="2800" b="1" baseline="-30000"/>
              <a:t>1</a:t>
            </a:r>
            <a:r>
              <a:rPr lang="zh-CN" altLang="en-US" sz="2800" b="1">
                <a:latin typeface="宋体" panose="02010600030101010101" pitchFamily="2" charset="-122"/>
              </a:rPr>
              <a:t>，而子树</a:t>
            </a:r>
            <a:r>
              <a:rPr lang="en-US" altLang="zh-CN" sz="2800" b="1"/>
              <a:t>P</a:t>
            </a:r>
            <a:r>
              <a:rPr lang="en-US" altLang="zh-CN" sz="2800" b="1" baseline="-30000"/>
              <a:t>n</a:t>
            </a:r>
            <a:r>
              <a:rPr lang="zh-CN" altLang="en-US" sz="2800" b="1">
                <a:latin typeface="宋体" panose="02010600030101010101" pitchFamily="2" charset="-122"/>
              </a:rPr>
              <a:t>中的所有关键字均大于</a:t>
            </a:r>
            <a:r>
              <a:rPr lang="en-US" altLang="zh-CN" sz="2800" b="1"/>
              <a:t>K</a:t>
            </a:r>
            <a:r>
              <a:rPr lang="en-US" altLang="zh-CN" sz="2800" b="1" baseline="-30000"/>
              <a:t>n</a:t>
            </a:r>
            <a:r>
              <a:rPr lang="en-US" altLang="zh-CN" sz="2800" b="1"/>
              <a:t> </a:t>
            </a:r>
          </a:p>
        </p:txBody>
      </p:sp>
      <p:sp>
        <p:nvSpPr>
          <p:cNvPr id="88069" name="Text Box 5">
            <a:extLst>
              <a:ext uri="{FF2B5EF4-FFF2-40B4-BE49-F238E27FC236}">
                <a16:creationId xmlns:a16="http://schemas.microsoft.com/office/drawing/2014/main" id="{6B1913E8-BA82-4639-AB81-59F38B9F85E8}"/>
              </a:ext>
            </a:extLst>
          </p:cNvPr>
          <p:cNvSpPr txBox="1">
            <a:spLocks noChangeArrowheads="1"/>
          </p:cNvSpPr>
          <p:nvPr/>
        </p:nvSpPr>
        <p:spPr bwMode="auto">
          <a:xfrm>
            <a:off x="2209800" y="3657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5</a:t>
            </a:r>
            <a:r>
              <a:rPr lang="zh-CN" altLang="en-US" sz="2800" b="1"/>
              <a:t>）</a:t>
            </a:r>
            <a:r>
              <a:rPr lang="zh-CN" altLang="en-US" sz="2800" b="1">
                <a:latin typeface="宋体" panose="02010600030101010101" pitchFamily="2" charset="-122"/>
              </a:rPr>
              <a:t>子树</a:t>
            </a:r>
            <a:r>
              <a:rPr lang="en-US" altLang="zh-CN" sz="2800" b="1"/>
              <a:t>P</a:t>
            </a:r>
            <a:r>
              <a:rPr lang="en-US" altLang="zh-CN" sz="2800" b="1" baseline="-30000"/>
              <a:t>i</a:t>
            </a:r>
            <a:r>
              <a:rPr lang="zh-CN" altLang="en-US" sz="2800" b="1">
                <a:latin typeface="宋体" panose="02010600030101010101" pitchFamily="2" charset="-122"/>
              </a:rPr>
              <a:t>也是</a:t>
            </a:r>
            <a:r>
              <a:rPr lang="en-US" altLang="zh-CN" sz="2800" b="1"/>
              <a:t>m</a:t>
            </a:r>
            <a:r>
              <a:rPr lang="zh-CN" altLang="en-US" sz="2800" b="1">
                <a:latin typeface="宋体" panose="02010600030101010101" pitchFamily="2" charset="-122"/>
              </a:rPr>
              <a:t>路查找树，</a:t>
            </a:r>
            <a:r>
              <a:rPr lang="en-US" altLang="zh-CN" sz="2800" b="1"/>
              <a:t>0</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a:t>
            </a:r>
            <a:r>
              <a:rPr lang="zh-CN" altLang="en-US" sz="2800" b="1">
                <a:latin typeface="宋体" panose="02010600030101010101" pitchFamily="2" charset="-122"/>
              </a:rPr>
              <a:t>。</a:t>
            </a:r>
            <a:r>
              <a:rPr lang="zh-CN" altLang="en-US" sz="2800" b="1"/>
              <a:t> </a:t>
            </a:r>
          </a:p>
        </p:txBody>
      </p:sp>
      <p:sp>
        <p:nvSpPr>
          <p:cNvPr id="88070" name="Text Box 6">
            <a:extLst>
              <a:ext uri="{FF2B5EF4-FFF2-40B4-BE49-F238E27FC236}">
                <a16:creationId xmlns:a16="http://schemas.microsoft.com/office/drawing/2014/main" id="{BCCBF018-2F10-42CF-BD6D-CDB3C5EF0392}"/>
              </a:ext>
            </a:extLst>
          </p:cNvPr>
          <p:cNvSpPr txBox="1">
            <a:spLocks noChangeArrowheads="1"/>
          </p:cNvSpPr>
          <p:nvPr/>
        </p:nvSpPr>
        <p:spPr bwMode="auto">
          <a:xfrm>
            <a:off x="2133600" y="4267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从定义可以看出，对任一关键字</a:t>
            </a:r>
            <a:r>
              <a:rPr lang="en-US" altLang="zh-CN" sz="2800" b="1"/>
              <a:t>K</a:t>
            </a:r>
            <a:r>
              <a:rPr lang="en-US" altLang="zh-CN" sz="2800" b="1" baseline="-30000"/>
              <a:t>i</a:t>
            </a:r>
            <a:r>
              <a:rPr lang="zh-CN" altLang="en-US" sz="2800" b="1">
                <a:latin typeface="宋体" panose="02010600030101010101" pitchFamily="2" charset="-122"/>
              </a:rPr>
              <a:t>而言，</a:t>
            </a:r>
            <a:r>
              <a:rPr lang="en-US" altLang="zh-CN" sz="2800" b="1"/>
              <a:t>P</a:t>
            </a:r>
            <a:r>
              <a:rPr lang="en-US" altLang="zh-CN" sz="2800" b="1" baseline="-30000"/>
              <a:t>i-1</a:t>
            </a:r>
            <a:r>
              <a:rPr lang="zh-CN" altLang="en-US" sz="2800" b="1">
                <a:latin typeface="宋体" panose="02010600030101010101" pitchFamily="2" charset="-122"/>
              </a:rPr>
              <a:t>相当于其</a:t>
            </a:r>
            <a:r>
              <a:rPr lang="zh-CN" altLang="en-US" sz="2800" b="1"/>
              <a:t>“</a:t>
            </a:r>
            <a:r>
              <a:rPr lang="zh-CN" altLang="en-US" sz="2800" b="1">
                <a:latin typeface="宋体" panose="02010600030101010101" pitchFamily="2" charset="-122"/>
              </a:rPr>
              <a:t>左子树</a:t>
            </a:r>
            <a:r>
              <a:rPr lang="zh-CN" altLang="en-US" sz="2800" b="1"/>
              <a:t>”</a:t>
            </a:r>
            <a:r>
              <a:rPr lang="zh-CN" altLang="en-US" sz="2800" b="1">
                <a:latin typeface="宋体" panose="02010600030101010101" pitchFamily="2" charset="-122"/>
              </a:rPr>
              <a:t>，</a:t>
            </a:r>
            <a:r>
              <a:rPr lang="en-US" altLang="zh-CN" sz="2800" b="1"/>
              <a:t>P</a:t>
            </a:r>
            <a:r>
              <a:rPr lang="en-US" altLang="zh-CN" sz="2800" b="1" baseline="-30000"/>
              <a:t> i</a:t>
            </a:r>
            <a:r>
              <a:rPr lang="zh-CN" altLang="en-US" sz="2800" b="1">
                <a:latin typeface="宋体" panose="02010600030101010101" pitchFamily="2" charset="-122"/>
              </a:rPr>
              <a:t>相当于其</a:t>
            </a:r>
            <a:r>
              <a:rPr lang="zh-CN" altLang="en-US" sz="2800" b="1"/>
              <a:t>“</a:t>
            </a:r>
            <a:r>
              <a:rPr lang="zh-CN" altLang="en-US" sz="2800" b="1">
                <a:latin typeface="宋体" panose="02010600030101010101" pitchFamily="2" charset="-122"/>
              </a:rPr>
              <a:t>右子树</a:t>
            </a:r>
            <a:r>
              <a:rPr lang="zh-CN" altLang="en-US" sz="2800" b="1"/>
              <a:t>”</a:t>
            </a:r>
            <a:r>
              <a:rPr lang="zh-CN" altLang="en-US" sz="2800" b="1">
                <a:latin typeface="宋体" panose="02010600030101010101" pitchFamily="2" charset="-122"/>
              </a:rPr>
              <a:t>，</a:t>
            </a:r>
            <a:r>
              <a:rPr lang="en-US" altLang="zh-CN" sz="2800" b="1"/>
              <a:t>1</a:t>
            </a:r>
            <a:r>
              <a:rPr lang="en-US" altLang="zh-CN" sz="2800" b="1">
                <a:latin typeface="宋体" panose="02010600030101010101" pitchFamily="2" charset="-122"/>
              </a:rPr>
              <a:t>≤</a:t>
            </a:r>
            <a:r>
              <a:rPr lang="en-US" altLang="zh-CN" sz="2800" b="1"/>
              <a:t>i</a:t>
            </a:r>
            <a:r>
              <a:rPr lang="en-US" altLang="zh-CN" sz="2800" b="1">
                <a:latin typeface="宋体" panose="02010600030101010101" pitchFamily="2" charset="-122"/>
              </a:rPr>
              <a:t>≤</a:t>
            </a:r>
            <a:r>
              <a:rPr lang="en-US" altLang="zh-CN" sz="2800" b="1"/>
              <a:t>n </a:t>
            </a:r>
            <a:r>
              <a:rPr lang="zh-CN" altLang="en-US" sz="2800" b="1">
                <a:latin typeface="宋体" panose="02010600030101010101" pitchFamily="2" charset="-122"/>
              </a:rPr>
              <a:t>。</a:t>
            </a:r>
            <a:r>
              <a:rPr lang="zh-CN" altLang="en-US" sz="2800" b="1"/>
              <a:t> </a:t>
            </a:r>
          </a:p>
        </p:txBody>
      </p:sp>
      <p:sp>
        <p:nvSpPr>
          <p:cNvPr id="88071" name="Text Box 7">
            <a:extLst>
              <a:ext uri="{FF2B5EF4-FFF2-40B4-BE49-F238E27FC236}">
                <a16:creationId xmlns:a16="http://schemas.microsoft.com/office/drawing/2014/main" id="{866D95DF-98A1-451B-A771-5F22710F6DD6}"/>
              </a:ext>
            </a:extLst>
          </p:cNvPr>
          <p:cNvSpPr txBox="1">
            <a:spLocks noChangeArrowheads="1"/>
          </p:cNvSpPr>
          <p:nvPr/>
        </p:nvSpPr>
        <p:spPr bwMode="auto">
          <a:xfrm>
            <a:off x="2286000" y="53340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例如</a:t>
            </a:r>
            <a:r>
              <a:rPr lang="en-US" altLang="zh-CN" sz="2800" b="1"/>
              <a:t>3</a:t>
            </a:r>
            <a:r>
              <a:rPr lang="zh-CN" altLang="en-US" sz="2800" b="1"/>
              <a:t>路查找树见</a:t>
            </a:r>
            <a:r>
              <a:rPr lang="en-US" altLang="zh-CN" sz="2800" b="1"/>
              <a:t>p210</a:t>
            </a:r>
            <a:r>
              <a:rPr lang="zh-CN" altLang="en-US" sz="2800" b="1"/>
              <a:t>的图</a:t>
            </a:r>
            <a:r>
              <a:rPr lang="en-US" altLang="zh-CN" sz="2800" b="1"/>
              <a:t>8.17</a:t>
            </a:r>
            <a:r>
              <a:rPr lang="zh-CN" altLang="en-US" sz="2800" b="1"/>
              <a:t>所示，查找</a:t>
            </a:r>
            <a:r>
              <a:rPr lang="en-US" altLang="zh-CN" sz="2800" b="1"/>
              <a:t>35</a:t>
            </a:r>
            <a:r>
              <a:rPr lang="zh-CN" altLang="en-US" sz="2800" b="1"/>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54">
            <a:extLst>
              <a:ext uri="{FF2B5EF4-FFF2-40B4-BE49-F238E27FC236}">
                <a16:creationId xmlns:a16="http://schemas.microsoft.com/office/drawing/2014/main" id="{942E4D19-B515-4E73-9078-55EC653C1FEF}"/>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 B</a:t>
            </a:r>
            <a:r>
              <a:rPr lang="zh-CN" altLang="en-US" sz="2800" b="1"/>
              <a:t>树及其查找</a:t>
            </a:r>
          </a:p>
        </p:txBody>
      </p:sp>
      <p:sp>
        <p:nvSpPr>
          <p:cNvPr id="89091" name="Text Box 55">
            <a:extLst>
              <a:ext uri="{FF2B5EF4-FFF2-40B4-BE49-F238E27FC236}">
                <a16:creationId xmlns:a16="http://schemas.microsoft.com/office/drawing/2014/main" id="{D2B58086-AE64-4236-8293-8B65F6CA6E2E}"/>
              </a:ext>
            </a:extLst>
          </p:cNvPr>
          <p:cNvSpPr txBox="1">
            <a:spLocks noChangeArrowheads="1"/>
          </p:cNvSpPr>
          <p:nvPr/>
        </p:nvSpPr>
        <p:spPr bwMode="auto">
          <a:xfrm>
            <a:off x="2057400" y="1524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一棵</a:t>
            </a:r>
            <a:r>
              <a:rPr lang="en-US" altLang="zh-CN" sz="2800" b="1"/>
              <a:t>B</a:t>
            </a:r>
            <a:r>
              <a:rPr lang="zh-CN" altLang="en-US" sz="2800" b="1">
                <a:latin typeface="宋体" panose="02010600030101010101" pitchFamily="2" charset="-122"/>
              </a:rPr>
              <a:t>树是一棵平衡的</a:t>
            </a:r>
            <a:r>
              <a:rPr lang="en-US" altLang="zh-CN" sz="2800" b="1"/>
              <a:t>m</a:t>
            </a:r>
            <a:r>
              <a:rPr lang="zh-CN" altLang="en-US" sz="2800" b="1">
                <a:latin typeface="宋体" panose="02010600030101010101" pitchFamily="2" charset="-122"/>
              </a:rPr>
              <a:t>路查找树，它或者是空树，或者是满足如下性质的树：</a:t>
            </a:r>
            <a:r>
              <a:rPr lang="zh-CN" altLang="en-US" sz="2800" b="1"/>
              <a:t> </a:t>
            </a:r>
          </a:p>
        </p:txBody>
      </p:sp>
      <p:sp>
        <p:nvSpPr>
          <p:cNvPr id="89092" name="Text Box 56">
            <a:extLst>
              <a:ext uri="{FF2B5EF4-FFF2-40B4-BE49-F238E27FC236}">
                <a16:creationId xmlns:a16="http://schemas.microsoft.com/office/drawing/2014/main" id="{147B9D8D-EB00-4EDD-A4BD-43EA676EE827}"/>
              </a:ext>
            </a:extLst>
          </p:cNvPr>
          <p:cNvSpPr txBox="1">
            <a:spLocks noChangeArrowheads="1"/>
          </p:cNvSpPr>
          <p:nvPr/>
        </p:nvSpPr>
        <p:spPr bwMode="auto">
          <a:xfrm>
            <a:off x="2133600" y="2514601"/>
            <a:ext cx="83058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a:t>
            </a:r>
            <a:r>
              <a:rPr lang="en-US" altLang="zh-CN" sz="2800" b="1"/>
              <a:t>1</a:t>
            </a:r>
            <a:r>
              <a:rPr lang="zh-CN" altLang="en-US" sz="2800" b="1"/>
              <a:t>）树中每个结点最多有</a:t>
            </a:r>
            <a:r>
              <a:rPr lang="en-US" altLang="zh-CN" sz="2800" b="1"/>
              <a:t>m</a:t>
            </a:r>
            <a:r>
              <a:rPr lang="zh-CN" altLang="en-US" sz="2800" b="1"/>
              <a:t>棵子树；</a:t>
            </a:r>
          </a:p>
          <a:p>
            <a:pPr algn="just" eaLnBrk="1" hangingPunct="1">
              <a:spcBef>
                <a:spcPct val="50000"/>
              </a:spcBef>
              <a:buClrTx/>
              <a:buSzTx/>
              <a:buFontTx/>
              <a:buNone/>
            </a:pPr>
            <a:r>
              <a:rPr lang="zh-CN" altLang="en-US" sz="2800" b="1"/>
              <a:t>（</a:t>
            </a:r>
            <a:r>
              <a:rPr lang="en-US" altLang="zh-CN" sz="2800" b="1"/>
              <a:t>2</a:t>
            </a:r>
            <a:r>
              <a:rPr lang="zh-CN" altLang="en-US" sz="2800" b="1"/>
              <a:t>）根结点至少有两棵子树；</a:t>
            </a:r>
          </a:p>
          <a:p>
            <a:pPr algn="just" eaLnBrk="1" hangingPunct="1">
              <a:spcBef>
                <a:spcPct val="50000"/>
              </a:spcBef>
              <a:buClrTx/>
              <a:buSzTx/>
              <a:buFontTx/>
              <a:buNone/>
            </a:pPr>
            <a:r>
              <a:rPr lang="zh-CN" altLang="en-US" sz="2800" b="1"/>
              <a:t>（</a:t>
            </a:r>
            <a:r>
              <a:rPr lang="en-US" altLang="zh-CN" sz="2800" b="1"/>
              <a:t>3</a:t>
            </a:r>
            <a:r>
              <a:rPr lang="zh-CN" altLang="en-US" sz="2800" b="1"/>
              <a:t>）除根结点之外的所有非叶结点至少有棵子树；</a:t>
            </a:r>
          </a:p>
          <a:p>
            <a:pPr eaLnBrk="1" hangingPunct="1">
              <a:spcBef>
                <a:spcPct val="50000"/>
              </a:spcBef>
              <a:buClrTx/>
              <a:buSzTx/>
              <a:buFontTx/>
              <a:buNone/>
            </a:pPr>
            <a:r>
              <a:rPr lang="zh-CN" altLang="en-US" sz="2800" b="1">
                <a:latin typeface="宋体" panose="02010600030101010101" pitchFamily="2" charset="-122"/>
              </a:rPr>
              <a:t>（</a:t>
            </a:r>
            <a:r>
              <a:rPr lang="en-US" altLang="zh-CN" sz="2800" b="1"/>
              <a:t>4</a:t>
            </a:r>
            <a:r>
              <a:rPr lang="zh-CN" altLang="en-US" sz="2800" b="1">
                <a:latin typeface="宋体" panose="02010600030101010101" pitchFamily="2" charset="-122"/>
              </a:rPr>
              <a:t>）所有叶结点出现在同一层上，并且不含信息，通常称为失败结点。失败结点为虚结点，在</a:t>
            </a:r>
            <a:r>
              <a:rPr lang="en-US" altLang="zh-CN" sz="2800" b="1"/>
              <a:t>B</a:t>
            </a:r>
            <a:r>
              <a:rPr lang="zh-CN" altLang="en-US" sz="2800" b="1">
                <a:latin typeface="宋体" panose="02010600030101010101" pitchFamily="2" charset="-122"/>
              </a:rPr>
              <a:t>树中并不存在，指向它们的指针为空指针。引入失败结点是为了便于分析</a:t>
            </a:r>
            <a:r>
              <a:rPr lang="en-US" altLang="zh-CN" sz="2800" b="1"/>
              <a:t>B</a:t>
            </a:r>
            <a:r>
              <a:rPr lang="zh-CN" altLang="en-US" sz="2800" b="1">
                <a:latin typeface="宋体" panose="02010600030101010101" pitchFamily="2" charset="-122"/>
              </a:rPr>
              <a:t>树的查找性能。</a:t>
            </a:r>
            <a:r>
              <a:rPr lang="zh-CN" altLang="en-US" sz="2800" b="1"/>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C30D61C1-494C-4F08-B5D3-C32FE9D6EF18}"/>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例如</a:t>
            </a:r>
            <a:r>
              <a:rPr lang="en-US" altLang="zh-CN" sz="2800" b="1">
                <a:solidFill>
                  <a:srgbClr val="DF2354"/>
                </a:solidFill>
              </a:rPr>
              <a:t>p290</a:t>
            </a:r>
            <a:r>
              <a:rPr lang="zh-CN" altLang="en-US" sz="2800" b="1">
                <a:solidFill>
                  <a:srgbClr val="DF2354"/>
                </a:solidFill>
              </a:rPr>
              <a:t>的图</a:t>
            </a:r>
            <a:r>
              <a:rPr lang="en-US" altLang="zh-CN" sz="2800" b="1">
                <a:solidFill>
                  <a:srgbClr val="DF2354"/>
                </a:solidFill>
              </a:rPr>
              <a:t>8.20</a:t>
            </a:r>
            <a:r>
              <a:rPr lang="zh-CN" altLang="en-US" sz="2800" b="1"/>
              <a:t>是一棵</a:t>
            </a:r>
            <a:r>
              <a:rPr lang="en-US" altLang="zh-CN" sz="2800" b="1"/>
              <a:t>4</a:t>
            </a:r>
            <a:r>
              <a:rPr lang="zh-CN" altLang="en-US" sz="2800" b="1"/>
              <a:t>阶</a:t>
            </a:r>
            <a:r>
              <a:rPr lang="en-US" altLang="zh-CN" sz="2800" b="1"/>
              <a:t>B</a:t>
            </a:r>
            <a:r>
              <a:rPr lang="zh-CN" altLang="en-US" sz="2800" b="1"/>
              <a:t>树，查找</a:t>
            </a:r>
            <a:r>
              <a:rPr lang="en-US" altLang="zh-CN" sz="2800" b="1"/>
              <a:t>58</a:t>
            </a:r>
            <a:r>
              <a:rPr lang="zh-CN" altLang="en-US" sz="2800" b="1"/>
              <a:t>的过程为：</a:t>
            </a:r>
          </a:p>
        </p:txBody>
      </p:sp>
      <p:sp>
        <p:nvSpPr>
          <p:cNvPr id="90115" name="Text Box 3">
            <a:extLst>
              <a:ext uri="{FF2B5EF4-FFF2-40B4-BE49-F238E27FC236}">
                <a16:creationId xmlns:a16="http://schemas.microsoft.com/office/drawing/2014/main" id="{B3728FAC-3554-4370-86CD-7106BFD9CABB}"/>
              </a:ext>
            </a:extLst>
          </p:cNvPr>
          <p:cNvSpPr txBox="1">
            <a:spLocks noChangeArrowheads="1"/>
          </p:cNvSpPr>
          <p:nvPr/>
        </p:nvSpPr>
        <p:spPr bwMode="auto">
          <a:xfrm>
            <a:off x="2209800" y="1676400"/>
            <a:ext cx="8153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首先由根指针</a:t>
            </a:r>
            <a:r>
              <a:rPr lang="en-US" altLang="zh-CN" sz="2800" b="1"/>
              <a:t>mbt</a:t>
            </a:r>
            <a:r>
              <a:rPr lang="zh-CN" altLang="en-US" sz="2800" b="1">
                <a:latin typeface="宋体" panose="02010600030101010101" pitchFamily="2" charset="-122"/>
              </a:rPr>
              <a:t>找到根结点</a:t>
            </a:r>
            <a:r>
              <a:rPr lang="en-US" altLang="zh-CN" sz="2800" b="1"/>
              <a:t>A</a:t>
            </a:r>
            <a:r>
              <a:rPr lang="zh-CN" altLang="en-US" sz="2800" b="1">
                <a:latin typeface="宋体" panose="02010600030101010101" pitchFamily="2" charset="-122"/>
              </a:rPr>
              <a:t>，因为</a:t>
            </a:r>
            <a:r>
              <a:rPr lang="en-US" altLang="zh-CN" sz="2800" b="1"/>
              <a:t>58&gt;37</a:t>
            </a:r>
            <a:r>
              <a:rPr lang="zh-CN" altLang="en-US" sz="2800" b="1">
                <a:latin typeface="宋体" panose="02010600030101010101" pitchFamily="2" charset="-122"/>
              </a:rPr>
              <a:t>，所以找到结点</a:t>
            </a:r>
            <a:r>
              <a:rPr lang="en-US" altLang="zh-CN" sz="2800" b="1"/>
              <a:t>C</a:t>
            </a:r>
            <a:r>
              <a:rPr lang="zh-CN" altLang="en-US" sz="2800" b="1">
                <a:latin typeface="宋体" panose="02010600030101010101" pitchFamily="2" charset="-122"/>
              </a:rPr>
              <a:t>，又因为</a:t>
            </a:r>
            <a:r>
              <a:rPr lang="en-US" altLang="zh-CN" sz="2800" b="1"/>
              <a:t>40&lt;58&lt;85,</a:t>
            </a:r>
            <a:r>
              <a:rPr lang="zh-CN" altLang="en-US" sz="2800" b="1">
                <a:latin typeface="宋体" panose="02010600030101010101" pitchFamily="2" charset="-122"/>
              </a:rPr>
              <a:t>所以找到结点</a:t>
            </a:r>
            <a:r>
              <a:rPr lang="en-US" altLang="zh-CN" sz="2800" b="1"/>
              <a:t>G</a:t>
            </a:r>
            <a:r>
              <a:rPr lang="zh-CN" altLang="en-US" sz="2800" b="1">
                <a:latin typeface="宋体" panose="02010600030101010101" pitchFamily="2" charset="-122"/>
              </a:rPr>
              <a:t>，最后在结点</a:t>
            </a:r>
            <a:r>
              <a:rPr lang="en-US" altLang="zh-CN" sz="2800" b="1"/>
              <a:t>G</a:t>
            </a:r>
            <a:r>
              <a:rPr lang="zh-CN" altLang="en-US" sz="2800" b="1">
                <a:latin typeface="宋体" panose="02010600030101010101" pitchFamily="2" charset="-122"/>
              </a:rPr>
              <a:t>中找到</a:t>
            </a:r>
            <a:r>
              <a:rPr lang="en-US" altLang="zh-CN" sz="2800" b="1"/>
              <a:t>58</a:t>
            </a:r>
            <a:r>
              <a:rPr lang="zh-CN" altLang="en-US" sz="2800" b="1">
                <a:latin typeface="宋体" panose="02010600030101010101" pitchFamily="2" charset="-122"/>
              </a:rPr>
              <a:t>。如果要查找</a:t>
            </a:r>
            <a:r>
              <a:rPr lang="en-US" altLang="zh-CN" sz="2800" b="1"/>
              <a:t>32</a:t>
            </a:r>
            <a:r>
              <a:rPr lang="zh-CN" altLang="en-US" sz="2800" b="1">
                <a:latin typeface="宋体" panose="02010600030101010101" pitchFamily="2" charset="-122"/>
              </a:rPr>
              <a:t>，首先由根指针</a:t>
            </a:r>
            <a:r>
              <a:rPr lang="en-US" altLang="zh-CN" sz="2800" b="1"/>
              <a:t>mbt</a:t>
            </a:r>
            <a:r>
              <a:rPr lang="zh-CN" altLang="en-US" sz="2800" b="1">
                <a:latin typeface="宋体" panose="02010600030101010101" pitchFamily="2" charset="-122"/>
              </a:rPr>
              <a:t>找到根结点</a:t>
            </a:r>
            <a:r>
              <a:rPr lang="en-US" altLang="zh-CN" sz="2800" b="1"/>
              <a:t>A</a:t>
            </a:r>
            <a:r>
              <a:rPr lang="zh-CN" altLang="en-US" sz="2800" b="1">
                <a:latin typeface="宋体" panose="02010600030101010101" pitchFamily="2" charset="-122"/>
              </a:rPr>
              <a:t>，因为</a:t>
            </a:r>
            <a:r>
              <a:rPr lang="en-US" altLang="zh-CN" sz="2800" b="1"/>
              <a:t>32&lt;37</a:t>
            </a:r>
            <a:r>
              <a:rPr lang="zh-CN" altLang="en-US" sz="2800" b="1">
                <a:latin typeface="宋体" panose="02010600030101010101" pitchFamily="2" charset="-122"/>
              </a:rPr>
              <a:t>，所以找到结点</a:t>
            </a:r>
            <a:r>
              <a:rPr lang="en-US" altLang="zh-CN" sz="2800" b="1"/>
              <a:t>B</a:t>
            </a:r>
            <a:r>
              <a:rPr lang="zh-CN" altLang="en-US" sz="2800" b="1">
                <a:latin typeface="宋体" panose="02010600030101010101" pitchFamily="2" charset="-122"/>
              </a:rPr>
              <a:t>，又因为</a:t>
            </a:r>
            <a:r>
              <a:rPr lang="en-US" altLang="zh-CN" sz="2800" b="1"/>
              <a:t>32&gt;25, </a:t>
            </a:r>
            <a:r>
              <a:rPr lang="zh-CN" altLang="en-US" sz="2800" b="1">
                <a:latin typeface="宋体" panose="02010600030101010101" pitchFamily="2" charset="-122"/>
              </a:rPr>
              <a:t>所以找到结点</a:t>
            </a:r>
            <a:r>
              <a:rPr lang="en-US" altLang="zh-CN" sz="2800" b="1"/>
              <a:t>E</a:t>
            </a:r>
            <a:r>
              <a:rPr lang="zh-CN" altLang="en-US" sz="2800" b="1">
                <a:latin typeface="宋体" panose="02010600030101010101" pitchFamily="2" charset="-122"/>
              </a:rPr>
              <a:t>，因为</a:t>
            </a:r>
            <a:r>
              <a:rPr lang="en-US" altLang="zh-CN" sz="2800" b="1"/>
              <a:t>30&lt;32&lt;35, </a:t>
            </a:r>
            <a:r>
              <a:rPr lang="zh-CN" altLang="en-US" sz="2800" b="1">
                <a:latin typeface="宋体" panose="02010600030101010101" pitchFamily="2" charset="-122"/>
              </a:rPr>
              <a:t>所以最后找到失败结点</a:t>
            </a:r>
            <a:r>
              <a:rPr lang="zh-CN" altLang="en-US" sz="2800" b="1"/>
              <a:t> </a:t>
            </a:r>
            <a:r>
              <a:rPr lang="en-US" altLang="zh-CN" sz="2800" b="1"/>
              <a:t>f </a:t>
            </a:r>
            <a:r>
              <a:rPr lang="zh-CN" altLang="en-US" sz="2800" b="1">
                <a:latin typeface="宋体" panose="02010600030101010101" pitchFamily="2" charset="-122"/>
              </a:rPr>
              <a:t>，表示</a:t>
            </a:r>
            <a:r>
              <a:rPr lang="en-US" altLang="zh-CN" sz="2800" b="1"/>
              <a:t>32</a:t>
            </a:r>
            <a:r>
              <a:rPr lang="zh-CN" altLang="en-US" sz="2800" b="1">
                <a:latin typeface="宋体" panose="02010600030101010101" pitchFamily="2" charset="-122"/>
              </a:rPr>
              <a:t>不存在，查找失败。</a:t>
            </a:r>
            <a:r>
              <a:rPr lang="zh-CN" altLang="en-US" sz="2800" b="1"/>
              <a:t> </a:t>
            </a:r>
          </a:p>
        </p:txBody>
      </p:sp>
      <p:sp>
        <p:nvSpPr>
          <p:cNvPr id="90116" name="Text Box 4">
            <a:extLst>
              <a:ext uri="{FF2B5EF4-FFF2-40B4-BE49-F238E27FC236}">
                <a16:creationId xmlns:a16="http://schemas.microsoft.com/office/drawing/2014/main" id="{F70B30E7-9D4A-4C3A-92B5-4DE68E4EB3C9}"/>
              </a:ext>
            </a:extLst>
          </p:cNvPr>
          <p:cNvSpPr txBox="1">
            <a:spLocks noChangeArrowheads="1"/>
          </p:cNvSpPr>
          <p:nvPr/>
        </p:nvSpPr>
        <p:spPr bwMode="auto">
          <a:xfrm>
            <a:off x="2133600" y="4495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在具体实现时，采用如下结点结构：</a:t>
            </a:r>
          </a:p>
        </p:txBody>
      </p:sp>
      <p:graphicFrame>
        <p:nvGraphicFramePr>
          <p:cNvPr id="79906" name="Group 34">
            <a:extLst>
              <a:ext uri="{FF2B5EF4-FFF2-40B4-BE49-F238E27FC236}">
                <a16:creationId xmlns:a16="http://schemas.microsoft.com/office/drawing/2014/main" id="{621709AA-1EBF-42B4-BFC4-7D19BFF9469F}"/>
              </a:ext>
            </a:extLst>
          </p:cNvPr>
          <p:cNvGraphicFramePr>
            <a:graphicFrameLocks noGrp="1"/>
          </p:cNvGraphicFramePr>
          <p:nvPr/>
        </p:nvGraphicFramePr>
        <p:xfrm>
          <a:off x="2590800" y="5257801"/>
          <a:ext cx="6096000" cy="396875"/>
        </p:xfrm>
        <a:graphic>
          <a:graphicData uri="http://schemas.openxmlformats.org/drawingml/2006/table">
            <a:tbl>
              <a:tblPr/>
              <a:tblGrid>
                <a:gridCol w="952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571500">
                  <a:extLst>
                    <a:ext uri="{9D8B030D-6E8A-4147-A177-3AD203B41FA5}">
                      <a16:colId xmlns:a16="http://schemas.microsoft.com/office/drawing/2014/main" val="20009"/>
                    </a:ext>
                  </a:extLst>
                </a:gridCol>
              </a:tblGrid>
              <a:tr h="396875">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parent</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n</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K</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n</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0</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marL="5715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marL="11414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marL="14843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P</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n</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141" name="Text Box 35">
            <a:extLst>
              <a:ext uri="{FF2B5EF4-FFF2-40B4-BE49-F238E27FC236}">
                <a16:creationId xmlns:a16="http://schemas.microsoft.com/office/drawing/2014/main" id="{848544CB-77AE-4516-B203-A858E6B30CD2}"/>
              </a:ext>
            </a:extLst>
          </p:cNvPr>
          <p:cNvSpPr txBox="1">
            <a:spLocks noChangeArrowheads="1"/>
          </p:cNvSpPr>
          <p:nvPr/>
        </p:nvSpPr>
        <p:spPr bwMode="auto">
          <a:xfrm>
            <a:off x="2362200" y="58674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Parent</a:t>
            </a:r>
            <a:r>
              <a:rPr lang="zh-CN" altLang="en-US" sz="2800" b="1"/>
              <a:t>为指向双亲结点的指针。</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06B8C2A1-1D0A-4381-A043-B239E613AE28}"/>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在</a:t>
            </a:r>
            <a:r>
              <a:rPr lang="en-US" altLang="zh-CN" sz="2800" b="1"/>
              <a:t>B</a:t>
            </a:r>
            <a:r>
              <a:rPr lang="zh-CN" altLang="en-US" sz="2800" b="1"/>
              <a:t>树中查找关键字为</a:t>
            </a:r>
            <a:r>
              <a:rPr lang="en-US" altLang="zh-CN" sz="2800" b="1"/>
              <a:t>k</a:t>
            </a:r>
            <a:r>
              <a:rPr lang="zh-CN" altLang="en-US" sz="2800" b="1"/>
              <a:t>的元素算法如下：</a:t>
            </a:r>
          </a:p>
        </p:txBody>
      </p:sp>
      <p:sp>
        <p:nvSpPr>
          <p:cNvPr id="91139" name="Text Box 3">
            <a:extLst>
              <a:ext uri="{FF2B5EF4-FFF2-40B4-BE49-F238E27FC236}">
                <a16:creationId xmlns:a16="http://schemas.microsoft.com/office/drawing/2014/main" id="{5B5DF34D-E55E-48EC-A486-2CFE5A8AD018}"/>
              </a:ext>
            </a:extLst>
          </p:cNvPr>
          <p:cNvSpPr txBox="1">
            <a:spLocks noChangeArrowheads="1"/>
          </p:cNvSpPr>
          <p:nvPr/>
        </p:nvSpPr>
        <p:spPr bwMode="auto">
          <a:xfrm>
            <a:off x="2133600" y="1600201"/>
            <a:ext cx="8305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#define  m  &lt;</a:t>
            </a:r>
            <a:r>
              <a:rPr lang="zh-CN" altLang="en-US" sz="2000" b="1"/>
              <a:t>阶数</a:t>
            </a:r>
            <a:r>
              <a:rPr lang="en-US" altLang="zh-CN" sz="2000" b="1"/>
              <a:t>&gt;</a:t>
            </a:r>
          </a:p>
          <a:p>
            <a:pPr algn="just" eaLnBrk="1" hangingPunct="1">
              <a:spcBef>
                <a:spcPct val="50000"/>
              </a:spcBef>
              <a:buClrTx/>
              <a:buSzTx/>
              <a:buFontTx/>
              <a:buNone/>
            </a:pPr>
            <a:r>
              <a:rPr lang="en-US" altLang="zh-CN" sz="2000" b="1"/>
              <a:t>typedef	int  Boolean; </a:t>
            </a:r>
          </a:p>
          <a:p>
            <a:pPr algn="just" eaLnBrk="1" hangingPunct="1">
              <a:spcBef>
                <a:spcPct val="50000"/>
              </a:spcBef>
              <a:buClrTx/>
              <a:buSzTx/>
              <a:buFontTx/>
              <a:buNone/>
            </a:pPr>
            <a:r>
              <a:rPr lang="en-US" altLang="zh-CN" sz="2000" b="1"/>
              <a:t>typedef	struct Mbtnode </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	  struct Mbtnode  *parent ;</a:t>
            </a:r>
          </a:p>
          <a:p>
            <a:pPr algn="just" eaLnBrk="1" hangingPunct="1">
              <a:spcBef>
                <a:spcPct val="50000"/>
              </a:spcBef>
              <a:buClrTx/>
              <a:buSzTx/>
              <a:buFontTx/>
              <a:buNone/>
            </a:pPr>
            <a:r>
              <a:rPr lang="en-US" altLang="zh-CN" sz="2000" b="1"/>
              <a:t>	  int  keynum ;</a:t>
            </a:r>
          </a:p>
          <a:p>
            <a:pPr algn="just" eaLnBrk="1" hangingPunct="1">
              <a:spcBef>
                <a:spcPct val="50000"/>
              </a:spcBef>
              <a:buClrTx/>
              <a:buSzTx/>
              <a:buFontTx/>
              <a:buNone/>
            </a:pPr>
            <a:r>
              <a:rPr lang="en-US" altLang="zh-CN" sz="2000" b="1"/>
              <a:t>	  KeyType  key[m+1] ;</a:t>
            </a:r>
          </a:p>
          <a:p>
            <a:pPr algn="just" eaLnBrk="1" hangingPunct="1">
              <a:spcBef>
                <a:spcPct val="50000"/>
              </a:spcBef>
              <a:buClrTx/>
              <a:buSzTx/>
              <a:buFontTx/>
              <a:buNone/>
            </a:pPr>
            <a:r>
              <a:rPr lang="en-US" altLang="zh-CN" sz="2000" b="1"/>
              <a:t>	  struct Mbtnode  *ptr[m+1] ;</a:t>
            </a:r>
          </a:p>
          <a:p>
            <a:pPr algn="just" eaLnBrk="1" hangingPunct="1">
              <a:spcBef>
                <a:spcPct val="50000"/>
              </a:spcBef>
              <a:buClrTx/>
              <a:buSzTx/>
              <a:buFontTx/>
              <a:buNone/>
            </a:pPr>
            <a:r>
              <a:rPr lang="en-US" altLang="zh-CN" sz="2000" b="1"/>
              <a:t>              }  Mbtnode, *Mbtree;</a:t>
            </a:r>
          </a:p>
          <a:p>
            <a:pPr algn="just" eaLnBrk="1" hangingPunct="1">
              <a:spcBef>
                <a:spcPct val="50000"/>
              </a:spcBef>
              <a:buClrTx/>
              <a:buSzTx/>
              <a:buFontTx/>
              <a:buNone/>
            </a:pPr>
            <a:r>
              <a:rPr lang="en-US" altLang="zh-CN" sz="2000" b="1"/>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25C58925-665E-440D-AFD2-A24F43BAF910}"/>
              </a:ext>
            </a:extLst>
          </p:cNvPr>
          <p:cNvSpPr txBox="1">
            <a:spLocks noChangeArrowheads="1"/>
          </p:cNvSpPr>
          <p:nvPr/>
        </p:nvSpPr>
        <p:spPr bwMode="auto">
          <a:xfrm>
            <a:off x="2209800" y="990601"/>
            <a:ext cx="84582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Boolean  srch_mbtree (Mbtree  mbt,  KeyType  k,  Mbtree  *np,  int *pos)</a:t>
            </a:r>
          </a:p>
          <a:p>
            <a:pPr algn="just" eaLnBrk="1" hangingPunct="1">
              <a:spcBef>
                <a:spcPct val="50000"/>
              </a:spcBef>
              <a:buClrTx/>
              <a:buSzTx/>
              <a:buFontTx/>
              <a:buNone/>
            </a:pPr>
            <a:r>
              <a:rPr lang="en-US" altLang="zh-CN" sz="2000" b="1"/>
              <a:t>/*</a:t>
            </a:r>
            <a:r>
              <a:rPr lang="zh-CN" altLang="en-US" sz="2000" b="1"/>
              <a:t>在根为</a:t>
            </a:r>
            <a:r>
              <a:rPr lang="en-US" altLang="zh-CN" sz="2000" b="1"/>
              <a:t>mbt</a:t>
            </a:r>
            <a:r>
              <a:rPr lang="zh-CN" altLang="en-US" sz="2000" b="1"/>
              <a:t>的</a:t>
            </a:r>
            <a:r>
              <a:rPr lang="en-US" altLang="zh-CN" sz="2000" b="1"/>
              <a:t>B</a:t>
            </a:r>
            <a:r>
              <a:rPr lang="zh-CN" altLang="en-US" sz="2000" b="1"/>
              <a:t>树中查找关键字</a:t>
            </a:r>
            <a:r>
              <a:rPr lang="en-US" altLang="zh-CN" sz="2000" b="1"/>
              <a:t>k</a:t>
            </a:r>
            <a:r>
              <a:rPr lang="zh-CN" altLang="en-US" sz="2000" b="1"/>
              <a:t>，如果查找成功，则将所在结点地址放入</a:t>
            </a:r>
            <a:r>
              <a:rPr lang="en-US" altLang="zh-CN" sz="2000" b="1"/>
              <a:t>np</a:t>
            </a:r>
            <a:r>
              <a:rPr lang="zh-CN" altLang="en-US" sz="2000" b="1"/>
              <a:t>，将结点内位置序号放入</a:t>
            </a:r>
            <a:r>
              <a:rPr lang="en-US" altLang="zh-CN" sz="2000" b="1"/>
              <a:t>pos</a:t>
            </a:r>
            <a:r>
              <a:rPr lang="zh-CN" altLang="en-US" sz="2000" b="1"/>
              <a:t>，并返回</a:t>
            </a:r>
            <a:r>
              <a:rPr lang="en-US" altLang="zh-CN" sz="2000" b="1"/>
              <a:t>true</a:t>
            </a:r>
            <a:r>
              <a:rPr lang="zh-CN" altLang="en-US" sz="2000" b="1"/>
              <a:t>；否则，将</a:t>
            </a:r>
            <a:r>
              <a:rPr lang="en-US" altLang="zh-CN" sz="2000" b="1"/>
              <a:t>k</a:t>
            </a:r>
            <a:r>
              <a:rPr lang="zh-CN" altLang="en-US" sz="2000" b="1"/>
              <a:t>应被插入的结点地址放入</a:t>
            </a:r>
            <a:r>
              <a:rPr lang="en-US" altLang="zh-CN" sz="2000" b="1"/>
              <a:t>np</a:t>
            </a:r>
            <a:r>
              <a:rPr lang="zh-CN" altLang="en-US" sz="2000" b="1"/>
              <a:t>，将结点内应插位置序号放入</a:t>
            </a:r>
            <a:r>
              <a:rPr lang="en-US" altLang="zh-CN" sz="2000" b="1"/>
              <a:t>pos</a:t>
            </a:r>
            <a:r>
              <a:rPr lang="zh-CN" altLang="en-US" sz="2000" b="1"/>
              <a:t>，并返回</a:t>
            </a:r>
            <a:r>
              <a:rPr lang="en-US" altLang="zh-CN" sz="2000" b="1"/>
              <a:t>false*/</a:t>
            </a:r>
          </a:p>
          <a:p>
            <a:pPr algn="just" eaLnBrk="1" hangingPunct="1">
              <a:spcBef>
                <a:spcPct val="50000"/>
              </a:spcBef>
              <a:buClrTx/>
              <a:buSzTx/>
              <a:buFontTx/>
              <a:buNone/>
            </a:pPr>
            <a:r>
              <a:rPr lang="en-US" altLang="zh-CN" sz="2000" b="1"/>
              <a:t>{p = mbt; fp = NULL; found = false; i = 0;</a:t>
            </a:r>
          </a:p>
          <a:p>
            <a:pPr algn="just" eaLnBrk="1" hangingPunct="1">
              <a:spcBef>
                <a:spcPct val="50000"/>
              </a:spcBef>
              <a:buClrTx/>
              <a:buSzTx/>
              <a:buFontTx/>
              <a:buNone/>
            </a:pPr>
            <a:r>
              <a:rPr lang="en-US" altLang="zh-CN" sz="2000" b="1"/>
              <a:t>while (p != NULL &amp;&amp; !found)</a:t>
            </a:r>
          </a:p>
          <a:p>
            <a:pPr algn="just" eaLnBrk="1" hangingPunct="1">
              <a:spcBef>
                <a:spcPct val="50000"/>
              </a:spcBef>
              <a:buClrTx/>
              <a:buSzTx/>
              <a:buFontTx/>
              <a:buNone/>
            </a:pPr>
            <a:r>
              <a:rPr lang="en-US" altLang="zh-CN" sz="2000" b="1"/>
              <a:t>	{ i = search (p, k);</a:t>
            </a:r>
          </a:p>
          <a:p>
            <a:pPr algn="just" eaLnBrk="1" hangingPunct="1">
              <a:spcBef>
                <a:spcPct val="50000"/>
              </a:spcBef>
              <a:buClrTx/>
              <a:buSzTx/>
              <a:buFontTx/>
              <a:buNone/>
            </a:pPr>
            <a:r>
              <a:rPr lang="en-US" altLang="zh-CN" sz="2000" b="1"/>
              <a:t>		if (i&gt;0 &amp;&amp; p-&gt;key[i] == k)  found = true;</a:t>
            </a:r>
          </a:p>
          <a:p>
            <a:pPr algn="just" eaLnBrk="1" hangingPunct="1">
              <a:spcBef>
                <a:spcPct val="50000"/>
              </a:spcBef>
              <a:buClrTx/>
              <a:buSzTx/>
              <a:buFontTx/>
              <a:buNone/>
            </a:pPr>
            <a:r>
              <a:rPr lang="en-US" altLang="zh-CN" sz="2000" b="1"/>
              <a:t>		else  { fp = p;  p = p-&gt;ptr[i]; }</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if found  { *np = p; *pos = i ; return true ;}</a:t>
            </a:r>
          </a:p>
          <a:p>
            <a:pPr algn="just" eaLnBrk="1" hangingPunct="1">
              <a:spcBef>
                <a:spcPct val="50000"/>
              </a:spcBef>
              <a:buClrTx/>
              <a:buSzTx/>
              <a:buFontTx/>
              <a:buNone/>
            </a:pPr>
            <a:r>
              <a:rPr lang="en-US" altLang="zh-CN" sz="2000" b="1"/>
              <a:t>else  {*np = fp; *pos = i; return false ;}</a:t>
            </a:r>
          </a:p>
          <a:p>
            <a:pPr algn="just" eaLnBrk="1" hangingPunct="1">
              <a:spcBef>
                <a:spcPct val="50000"/>
              </a:spcBef>
              <a:buClrTx/>
              <a:buSzTx/>
              <a:buFontTx/>
              <a:buNone/>
            </a:pPr>
            <a:r>
              <a:rPr lang="en-US" altLang="zh-CN" sz="2000" b="1"/>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67E671D1-5D20-4D7C-A9FD-1ED5273EBE75}"/>
              </a:ext>
            </a:extLst>
          </p:cNvPr>
          <p:cNvSpPr txBox="1">
            <a:spLocks noChangeArrowheads="1"/>
          </p:cNvSpPr>
          <p:nvPr/>
        </p:nvSpPr>
        <p:spPr bwMode="auto">
          <a:xfrm>
            <a:off x="2209800" y="10668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寻找小于等于关键字</a:t>
            </a:r>
            <a:r>
              <a:rPr lang="en-US" altLang="zh-CN" sz="2800" b="1"/>
              <a:t>key</a:t>
            </a:r>
            <a:r>
              <a:rPr lang="zh-CN" altLang="en-US" sz="2800" b="1"/>
              <a:t>的最大关键字序号算法</a:t>
            </a:r>
          </a:p>
        </p:txBody>
      </p:sp>
      <p:sp>
        <p:nvSpPr>
          <p:cNvPr id="93187" name="Text Box 3">
            <a:extLst>
              <a:ext uri="{FF2B5EF4-FFF2-40B4-BE49-F238E27FC236}">
                <a16:creationId xmlns:a16="http://schemas.microsoft.com/office/drawing/2014/main" id="{D586CE1B-8772-4555-BFE9-0699C8AF25F3}"/>
              </a:ext>
            </a:extLst>
          </p:cNvPr>
          <p:cNvSpPr txBox="1">
            <a:spLocks noChangeArrowheads="1"/>
          </p:cNvSpPr>
          <p:nvPr/>
        </p:nvSpPr>
        <p:spPr bwMode="auto">
          <a:xfrm>
            <a:off x="2133600" y="1752600"/>
            <a:ext cx="792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int  search (Mbtree  mbt,  KeyType  key )</a:t>
            </a:r>
          </a:p>
          <a:p>
            <a:pPr algn="just" eaLnBrk="1" hangingPunct="1">
              <a:spcBef>
                <a:spcPct val="50000"/>
              </a:spcBef>
              <a:buClrTx/>
              <a:buSzTx/>
              <a:buFontTx/>
              <a:buNone/>
            </a:pPr>
            <a:r>
              <a:rPr lang="en-US" altLang="zh-CN" sz="2400" b="1"/>
              <a:t>{	n = mbt-&gt;keynum ;</a:t>
            </a:r>
          </a:p>
          <a:p>
            <a:pPr algn="just" eaLnBrk="1" hangingPunct="1">
              <a:spcBef>
                <a:spcPct val="50000"/>
              </a:spcBef>
              <a:buClrTx/>
              <a:buSzTx/>
              <a:buFontTx/>
              <a:buNone/>
            </a:pPr>
            <a:r>
              <a:rPr lang="en-US" altLang="zh-CN" sz="2400" b="1"/>
              <a:t>	i = 1 ;</a:t>
            </a:r>
          </a:p>
          <a:p>
            <a:pPr algn="just" eaLnBrk="1" hangingPunct="1">
              <a:spcBef>
                <a:spcPct val="50000"/>
              </a:spcBef>
              <a:buClrTx/>
              <a:buSzTx/>
              <a:buFontTx/>
              <a:buNone/>
            </a:pPr>
            <a:r>
              <a:rPr lang="en-US" altLang="zh-CN" sz="2400" b="1"/>
              <a:t>	while (i &lt;= n &amp;&amp; mbt-&gt;key[i] &lt;= key )  i ++;</a:t>
            </a:r>
          </a:p>
          <a:p>
            <a:pPr algn="just" eaLnBrk="1" hangingPunct="1">
              <a:spcBef>
                <a:spcPct val="50000"/>
              </a:spcBef>
              <a:buClrTx/>
              <a:buSzTx/>
              <a:buFontTx/>
              <a:buNone/>
            </a:pPr>
            <a:r>
              <a:rPr lang="en-US" altLang="zh-CN" sz="2400" b="1"/>
              <a:t>return (i – 1)    </a:t>
            </a:r>
          </a:p>
          <a:p>
            <a:pPr algn="just" eaLnBrk="1" hangingPunct="1">
              <a:spcBef>
                <a:spcPct val="50000"/>
              </a:spcBef>
              <a:buClrTx/>
              <a:buSzTx/>
              <a:buFontTx/>
              <a:buNone/>
            </a:pPr>
            <a:r>
              <a:rPr lang="en-US" altLang="zh-CN" sz="2400" b="1"/>
              <a:t>/* </a:t>
            </a:r>
            <a:r>
              <a:rPr lang="zh-CN" altLang="en-US" sz="2400" b="1"/>
              <a:t>返回小于等于</a:t>
            </a:r>
            <a:r>
              <a:rPr lang="en-US" altLang="zh-CN" sz="2400" b="1"/>
              <a:t>key</a:t>
            </a:r>
            <a:r>
              <a:rPr lang="zh-CN" altLang="en-US" sz="2400" b="1"/>
              <a:t>的关键字序号 ，为</a:t>
            </a:r>
            <a:r>
              <a:rPr lang="en-US" altLang="zh-CN" sz="2400" b="1"/>
              <a:t>0 </a:t>
            </a:r>
            <a:r>
              <a:rPr lang="zh-CN" altLang="en-US" sz="2400" b="1"/>
              <a:t>时表示应到</a:t>
            </a:r>
          </a:p>
          <a:p>
            <a:pPr algn="just" eaLnBrk="1" hangingPunct="1">
              <a:spcBef>
                <a:spcPct val="50000"/>
              </a:spcBef>
              <a:buClrTx/>
              <a:buSzTx/>
              <a:buFontTx/>
              <a:buNone/>
            </a:pPr>
            <a:r>
              <a:rPr lang="zh-CN" altLang="en-US" sz="2400" b="1"/>
              <a:t>                   最左分支找，越界时表示应到最右分支找 *</a:t>
            </a:r>
            <a:r>
              <a:rPr lang="en-US" altLang="zh-CN" sz="2400" b="1"/>
              <a:t>/</a:t>
            </a:r>
          </a:p>
          <a:p>
            <a:pPr eaLnBrk="1" hangingPunct="1">
              <a:spcBef>
                <a:spcPct val="50000"/>
              </a:spcBef>
              <a:buClrTx/>
              <a:buSzTx/>
              <a:buFontTx/>
              <a:buNone/>
            </a:pPr>
            <a:r>
              <a:rPr lang="en-US" altLang="zh-CN" sz="2400" b="1"/>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30D68FDF-21D9-49B6-94AA-DF1E639B3FD0}"/>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 B</a:t>
            </a:r>
            <a:r>
              <a:rPr lang="zh-CN" altLang="en-US" sz="2800" b="1"/>
              <a:t>树的插入</a:t>
            </a:r>
          </a:p>
        </p:txBody>
      </p:sp>
      <p:sp>
        <p:nvSpPr>
          <p:cNvPr id="94211" name="Text Box 3">
            <a:extLst>
              <a:ext uri="{FF2B5EF4-FFF2-40B4-BE49-F238E27FC236}">
                <a16:creationId xmlns:a16="http://schemas.microsoft.com/office/drawing/2014/main" id="{071043F4-9788-4244-A79F-2399304EEB72}"/>
              </a:ext>
            </a:extLst>
          </p:cNvPr>
          <p:cNvSpPr txBox="1">
            <a:spLocks noChangeArrowheads="1"/>
          </p:cNvSpPr>
          <p:nvPr/>
        </p:nvSpPr>
        <p:spPr bwMode="auto">
          <a:xfrm>
            <a:off x="2133600" y="1600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已知一棵</a:t>
            </a:r>
            <a:r>
              <a:rPr lang="en-US" altLang="zh-CN" sz="2800" b="1"/>
              <a:t>3</a:t>
            </a:r>
            <a:r>
              <a:rPr lang="zh-CN" altLang="en-US" sz="2800" b="1"/>
              <a:t>阶</a:t>
            </a:r>
            <a:r>
              <a:rPr lang="en-US" altLang="zh-CN" sz="2800" b="1"/>
              <a:t>B</a:t>
            </a:r>
            <a:r>
              <a:rPr lang="zh-CN" altLang="en-US" sz="2800" b="1"/>
              <a:t>树如图</a:t>
            </a:r>
            <a:r>
              <a:rPr lang="en-US" altLang="zh-CN" sz="2800" b="1"/>
              <a:t>p292</a:t>
            </a:r>
            <a:r>
              <a:rPr lang="zh-CN" altLang="en-US" sz="2800" b="1"/>
              <a:t>的图</a:t>
            </a:r>
            <a:r>
              <a:rPr lang="en-US" altLang="zh-CN" sz="2800" b="1"/>
              <a:t>8.22</a:t>
            </a:r>
            <a:r>
              <a:rPr lang="zh-CN" altLang="en-US" sz="2800" b="1"/>
              <a:t>（</a:t>
            </a:r>
            <a:r>
              <a:rPr lang="en-US" altLang="zh-CN" sz="2800" b="1"/>
              <a:t>a</a:t>
            </a:r>
            <a:r>
              <a:rPr lang="zh-CN" altLang="en-US" sz="2800" b="1"/>
              <a:t>），要求插入</a:t>
            </a:r>
            <a:r>
              <a:rPr lang="en-US" altLang="zh-CN" sz="2800" b="1"/>
              <a:t>52</a:t>
            </a:r>
            <a:r>
              <a:rPr lang="zh-CN" altLang="en-US" sz="2800" b="1"/>
              <a:t>、</a:t>
            </a:r>
            <a:r>
              <a:rPr lang="en-US" altLang="zh-CN" sz="2800" b="1"/>
              <a:t>20</a:t>
            </a:r>
            <a:r>
              <a:rPr lang="zh-CN" altLang="en-US" sz="2800" b="1"/>
              <a:t>、</a:t>
            </a:r>
            <a:r>
              <a:rPr lang="en-US" altLang="zh-CN" sz="2800" b="1"/>
              <a:t>49</a:t>
            </a:r>
            <a:r>
              <a:rPr lang="zh-CN" altLang="en-US" sz="2800" b="1"/>
              <a:t>。</a:t>
            </a:r>
          </a:p>
        </p:txBody>
      </p:sp>
      <p:sp>
        <p:nvSpPr>
          <p:cNvPr id="94212" name="Text Box 5">
            <a:extLst>
              <a:ext uri="{FF2B5EF4-FFF2-40B4-BE49-F238E27FC236}">
                <a16:creationId xmlns:a16="http://schemas.microsoft.com/office/drawing/2014/main" id="{A4C05695-6D36-48C0-A730-D9C4670EE2FC}"/>
              </a:ext>
            </a:extLst>
          </p:cNvPr>
          <p:cNvSpPr txBox="1">
            <a:spLocks noChangeArrowheads="1"/>
          </p:cNvSpPr>
          <p:nvPr/>
        </p:nvSpPr>
        <p:spPr bwMode="auto">
          <a:xfrm>
            <a:off x="2209800" y="28194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具体过程见</a:t>
            </a:r>
            <a:r>
              <a:rPr lang="en-US" altLang="zh-CN" sz="2800" b="1"/>
              <a:t>p292</a:t>
            </a:r>
            <a:r>
              <a:rPr lang="zh-CN" altLang="en-US" sz="2800" b="1"/>
              <a:t>的图</a:t>
            </a:r>
            <a:r>
              <a:rPr lang="en-US" altLang="zh-CN" sz="2800" b="1"/>
              <a:t>(b),(c), (d),(e),(f),(g)</a:t>
            </a:r>
            <a:r>
              <a:rPr lang="zh-CN" altLang="en-US" sz="2800" b="1"/>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0FE5E8C2-9214-4DAB-A42C-85BD9FDFA8A1}"/>
              </a:ext>
            </a:extLst>
          </p:cNvPr>
          <p:cNvSpPr txBox="1">
            <a:spLocks noChangeArrowheads="1"/>
          </p:cNvSpPr>
          <p:nvPr/>
        </p:nvSpPr>
        <p:spPr bwMode="auto">
          <a:xfrm>
            <a:off x="2057400" y="1066800"/>
            <a:ext cx="8382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利用</a:t>
            </a:r>
            <a:r>
              <a:rPr lang="en-US" altLang="zh-CN" sz="2800" b="1"/>
              <a:t>B</a:t>
            </a:r>
            <a:r>
              <a:rPr lang="zh-CN" altLang="en-US" sz="2800" b="1"/>
              <a:t>树的插入方法，从空树开始，逐个插入关键字，从而创建一棵树。</a:t>
            </a:r>
          </a:p>
          <a:p>
            <a:pPr eaLnBrk="1" hangingPunct="1">
              <a:spcBef>
                <a:spcPct val="50000"/>
              </a:spcBef>
              <a:buClrTx/>
              <a:buSzTx/>
              <a:buFontTx/>
              <a:buNone/>
            </a:pPr>
            <a:r>
              <a:rPr lang="zh-CN" altLang="en-US" sz="2800" b="1"/>
              <a:t>例如关键字集为</a:t>
            </a:r>
            <a:r>
              <a:rPr lang="en-US" altLang="zh-CN" sz="2800" b="1"/>
              <a:t>{37,70,12,45,90,3,24,61,53}</a:t>
            </a:r>
            <a:r>
              <a:rPr lang="zh-CN" altLang="en-US" sz="2800" b="1"/>
              <a:t>。创建过程</a:t>
            </a:r>
            <a:r>
              <a:rPr lang="zh-CN" altLang="en-US" sz="2800" b="1">
                <a:solidFill>
                  <a:srgbClr val="DF2354"/>
                </a:solidFill>
              </a:rPr>
              <a:t>见</a:t>
            </a:r>
            <a:r>
              <a:rPr lang="en-US" altLang="zh-CN" sz="2800" b="1">
                <a:solidFill>
                  <a:srgbClr val="DF2354"/>
                </a:solidFill>
              </a:rPr>
              <a:t>p293</a:t>
            </a:r>
            <a:r>
              <a:rPr lang="zh-CN" altLang="en-US" sz="2800" b="1">
                <a:solidFill>
                  <a:srgbClr val="DF2354"/>
                </a:solidFill>
              </a:rPr>
              <a:t>的图</a:t>
            </a:r>
            <a:r>
              <a:rPr lang="en-US" altLang="zh-CN" sz="2800" b="1">
                <a:solidFill>
                  <a:srgbClr val="DF2354"/>
                </a:solidFill>
              </a:rPr>
              <a:t>8.23</a:t>
            </a:r>
            <a:r>
              <a:rPr lang="zh-CN" altLang="en-US" sz="2800" b="1">
                <a:solidFill>
                  <a:srgbClr val="DF2354"/>
                </a:solidFill>
              </a:rPr>
              <a:t>所示</a:t>
            </a:r>
            <a:r>
              <a:rPr lang="zh-CN" altLang="en-US" sz="2800" b="1"/>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3BDDB4FA-C956-4FE1-9E3D-4F4D4F6D6A9C}"/>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设置监视哨的顺序查找算法</a:t>
            </a:r>
          </a:p>
        </p:txBody>
      </p:sp>
      <p:sp>
        <p:nvSpPr>
          <p:cNvPr id="22531" name="Text Box 3">
            <a:extLst>
              <a:ext uri="{FF2B5EF4-FFF2-40B4-BE49-F238E27FC236}">
                <a16:creationId xmlns:a16="http://schemas.microsoft.com/office/drawing/2014/main" id="{42D2F9A9-0468-4A93-9803-3B164A3F9417}"/>
              </a:ext>
            </a:extLst>
          </p:cNvPr>
          <p:cNvSpPr txBox="1">
            <a:spLocks noChangeArrowheads="1"/>
          </p:cNvSpPr>
          <p:nvPr/>
        </p:nvSpPr>
        <p:spPr bwMode="auto">
          <a:xfrm>
            <a:off x="2209800" y="1600200"/>
            <a:ext cx="82296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int SeqSearch</a:t>
            </a:r>
            <a:r>
              <a:rPr lang="zh-CN" altLang="en-US" sz="2400" b="1"/>
              <a:t>（</a:t>
            </a:r>
            <a:r>
              <a:rPr lang="en-US" altLang="zh-CN" sz="2400" b="1"/>
              <a:t>RecordList L,  KeyType k</a:t>
            </a:r>
            <a:r>
              <a:rPr lang="zh-CN" altLang="en-US" sz="2400" b="1"/>
              <a:t>）</a:t>
            </a:r>
          </a:p>
          <a:p>
            <a:pPr algn="just" eaLnBrk="1" hangingPunct="1">
              <a:spcBef>
                <a:spcPct val="50000"/>
              </a:spcBef>
              <a:buClrTx/>
              <a:buSzTx/>
              <a:buFontTx/>
              <a:buNone/>
            </a:pPr>
            <a:r>
              <a:rPr lang="en-US" altLang="zh-CN" sz="2400" b="1"/>
              <a:t>/*</a:t>
            </a:r>
            <a:r>
              <a:rPr lang="zh-CN" altLang="en-US" sz="2400" b="1"/>
              <a:t>在顺序表</a:t>
            </a:r>
            <a:r>
              <a:rPr lang="en-US" altLang="zh-CN" sz="2400" b="1"/>
              <a:t>L</a:t>
            </a:r>
            <a:r>
              <a:rPr lang="zh-CN" altLang="en-US" sz="2400" b="1"/>
              <a:t>中顺序查找其关键字等于</a:t>
            </a:r>
            <a:r>
              <a:rPr lang="en-US" altLang="zh-CN" sz="2400" b="1"/>
              <a:t>k</a:t>
            </a:r>
            <a:r>
              <a:rPr lang="zh-CN" altLang="en-US" sz="2400" b="1"/>
              <a:t>的元素，若找到，则函数值为该元素在表中的位置，否则为</a:t>
            </a:r>
            <a:r>
              <a:rPr lang="en-US" altLang="zh-CN" sz="2400" b="1"/>
              <a:t>0*/</a:t>
            </a:r>
          </a:p>
          <a:p>
            <a:pPr algn="just" eaLnBrk="1" hangingPunct="1">
              <a:spcBef>
                <a:spcPct val="50000"/>
              </a:spcBef>
              <a:buClrTx/>
              <a:buSzTx/>
              <a:buFontTx/>
              <a:buNone/>
            </a:pPr>
            <a:r>
              <a:rPr lang="en-US" altLang="zh-CN" sz="2400" b="1"/>
              <a:t>{</a:t>
            </a:r>
          </a:p>
          <a:p>
            <a:pPr algn="just" eaLnBrk="1" hangingPunct="1">
              <a:spcBef>
                <a:spcPct val="50000"/>
              </a:spcBef>
              <a:buClrTx/>
              <a:buSzTx/>
              <a:buFontTx/>
              <a:buNone/>
            </a:pPr>
            <a:r>
              <a:rPr lang="en-US" altLang="zh-CN" sz="2400" b="1"/>
              <a:t>     L.r[0].key=k;  i=L.length;</a:t>
            </a:r>
          </a:p>
          <a:p>
            <a:pPr algn="just" eaLnBrk="1" hangingPunct="1">
              <a:spcBef>
                <a:spcPct val="50000"/>
              </a:spcBef>
              <a:buClrTx/>
              <a:buSzTx/>
              <a:buFontTx/>
              <a:buNone/>
            </a:pPr>
            <a:r>
              <a:rPr lang="en-US" altLang="zh-CN" sz="2400" b="1"/>
              <a:t>     while (L.r[i]</a:t>
            </a:r>
            <a:r>
              <a:rPr lang="en-US" altLang="zh-CN" sz="2400" b="1">
                <a:latin typeface="宋体" panose="02010600030101010101" pitchFamily="2" charset="-122"/>
              </a:rPr>
              <a:t>.key!=</a:t>
            </a:r>
            <a:r>
              <a:rPr lang="en-US" altLang="zh-CN" sz="2400" b="1"/>
              <a:t>k)   i--;</a:t>
            </a:r>
          </a:p>
          <a:p>
            <a:pPr algn="just" eaLnBrk="1" hangingPunct="1">
              <a:spcBef>
                <a:spcPct val="50000"/>
              </a:spcBef>
              <a:buClrTx/>
              <a:buSzTx/>
              <a:buFontTx/>
              <a:buNone/>
            </a:pPr>
            <a:r>
              <a:rPr lang="en-US" altLang="zh-CN" sz="2400" b="1"/>
              <a:t>     return</a:t>
            </a:r>
            <a:r>
              <a:rPr lang="zh-CN" altLang="en-US" sz="2400" b="1"/>
              <a:t>（</a:t>
            </a:r>
            <a:r>
              <a:rPr lang="en-US" altLang="zh-CN" sz="2400" b="1"/>
              <a:t>i</a:t>
            </a:r>
            <a:r>
              <a:rPr lang="zh-CN" altLang="en-US" sz="2400" b="1"/>
              <a:t>）</a:t>
            </a:r>
            <a:r>
              <a:rPr lang="en-US" altLang="zh-CN" sz="2400" b="1"/>
              <a:t>;</a:t>
            </a:r>
          </a:p>
          <a:p>
            <a:pPr eaLnBrk="1" hangingPunct="1">
              <a:spcBef>
                <a:spcPct val="50000"/>
              </a:spcBef>
              <a:buClrTx/>
              <a:buSzTx/>
              <a:buFontTx/>
              <a:buNone/>
            </a:pPr>
            <a:r>
              <a:rPr lang="en-US" altLang="zh-CN" sz="2400" b="1"/>
              <a:t>} </a:t>
            </a:r>
          </a:p>
        </p:txBody>
      </p:sp>
      <p:sp>
        <p:nvSpPr>
          <p:cNvPr id="22532" name="Text Box 4">
            <a:extLst>
              <a:ext uri="{FF2B5EF4-FFF2-40B4-BE49-F238E27FC236}">
                <a16:creationId xmlns:a16="http://schemas.microsoft.com/office/drawing/2014/main" id="{F0B69752-8D3A-4A2B-864A-4D9C042AA11B}"/>
              </a:ext>
            </a:extLst>
          </p:cNvPr>
          <p:cNvSpPr txBox="1">
            <a:spLocks noChangeArrowheads="1"/>
          </p:cNvSpPr>
          <p:nvPr/>
        </p:nvSpPr>
        <p:spPr bwMode="auto">
          <a:xfrm>
            <a:off x="2514600" y="57912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277D33"/>
                </a:solidFill>
              </a:rPr>
              <a:t>其中</a:t>
            </a:r>
            <a:r>
              <a:rPr lang="en-US" altLang="zh-CN" sz="2400" b="1">
                <a:solidFill>
                  <a:srgbClr val="277D33"/>
                </a:solidFill>
              </a:rPr>
              <a:t>l.r[0]</a:t>
            </a:r>
            <a:r>
              <a:rPr lang="zh-CN" altLang="en-US" sz="2400" b="1">
                <a:solidFill>
                  <a:srgbClr val="277D33"/>
                </a:solidFill>
              </a:rPr>
              <a:t>为监视哨，可以起到防止越界的作用。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9BD26C1D-BAAC-4F54-ACE9-2A0C58E36001}"/>
              </a:ext>
            </a:extLst>
          </p:cNvPr>
          <p:cNvSpPr txBox="1">
            <a:spLocks noChangeArrowheads="1"/>
          </p:cNvSpPr>
          <p:nvPr/>
        </p:nvSpPr>
        <p:spPr bwMode="auto">
          <a:xfrm>
            <a:off x="22860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从</a:t>
            </a:r>
            <a:r>
              <a:rPr lang="en-US" altLang="zh-CN" sz="2800" b="1"/>
              <a:t>B</a:t>
            </a:r>
            <a:r>
              <a:rPr lang="zh-CN" altLang="en-US" sz="2800" b="1">
                <a:latin typeface="宋体" panose="02010600030101010101" pitchFamily="2" charset="-122"/>
              </a:rPr>
              <a:t>树的构造过程可得出以下结论：</a:t>
            </a:r>
            <a:r>
              <a:rPr lang="zh-CN" altLang="en-US" sz="2800" b="1"/>
              <a:t> </a:t>
            </a:r>
          </a:p>
        </p:txBody>
      </p:sp>
      <p:sp>
        <p:nvSpPr>
          <p:cNvPr id="96259" name="Text Box 3">
            <a:extLst>
              <a:ext uri="{FF2B5EF4-FFF2-40B4-BE49-F238E27FC236}">
                <a16:creationId xmlns:a16="http://schemas.microsoft.com/office/drawing/2014/main" id="{557388E5-F8A3-4C9E-83A9-1B70B268ACFB}"/>
              </a:ext>
            </a:extLst>
          </p:cNvPr>
          <p:cNvSpPr txBox="1">
            <a:spLocks noChangeArrowheads="1"/>
          </p:cNvSpPr>
          <p:nvPr/>
        </p:nvSpPr>
        <p:spPr bwMode="auto">
          <a:xfrm>
            <a:off x="22098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1</a:t>
            </a:r>
            <a:r>
              <a:rPr lang="zh-CN" altLang="en-US" sz="2800" b="1">
                <a:latin typeface="宋体" panose="02010600030101010101" pitchFamily="2" charset="-122"/>
              </a:rPr>
              <a:t>）由于</a:t>
            </a:r>
            <a:r>
              <a:rPr lang="en-US" altLang="zh-CN" sz="2800" b="1"/>
              <a:t>B</a:t>
            </a:r>
            <a:r>
              <a:rPr lang="zh-CN" altLang="en-US" sz="2800" b="1">
                <a:latin typeface="宋体" panose="02010600030101010101" pitchFamily="2" charset="-122"/>
              </a:rPr>
              <a:t>树是</a:t>
            </a:r>
            <a:r>
              <a:rPr lang="zh-CN" altLang="en-US" sz="2800" b="1"/>
              <a:t>“</a:t>
            </a:r>
            <a:r>
              <a:rPr lang="zh-CN" altLang="en-US" sz="2800" b="1">
                <a:latin typeface="宋体" panose="02010600030101010101" pitchFamily="2" charset="-122"/>
              </a:rPr>
              <a:t>从叶往根</a:t>
            </a:r>
            <a:r>
              <a:rPr lang="zh-CN" altLang="en-US" sz="2800" b="1"/>
              <a:t>”</a:t>
            </a:r>
            <a:r>
              <a:rPr lang="zh-CN" altLang="en-US" sz="2800" b="1">
                <a:latin typeface="宋体" panose="02010600030101010101" pitchFamily="2" charset="-122"/>
              </a:rPr>
              <a:t>长，而根对每个分支是公用的，所以不论根长到多</a:t>
            </a:r>
            <a:r>
              <a:rPr lang="zh-CN" altLang="en-US" sz="2800" b="1"/>
              <a:t>“</a:t>
            </a:r>
            <a:r>
              <a:rPr lang="zh-CN" altLang="en-US" sz="2800" b="1">
                <a:latin typeface="宋体" panose="02010600030101010101" pitchFamily="2" charset="-122"/>
              </a:rPr>
              <a:t>深</a:t>
            </a:r>
            <a:r>
              <a:rPr lang="zh-CN" altLang="en-US" sz="2800" b="1"/>
              <a:t>”</a:t>
            </a:r>
            <a:r>
              <a:rPr lang="zh-CN" altLang="en-US" sz="2800" b="1">
                <a:latin typeface="宋体" panose="02010600030101010101" pitchFamily="2" charset="-122"/>
              </a:rPr>
              <a:t>，各分支的长度同步增长，因而各分支是</a:t>
            </a:r>
            <a:r>
              <a:rPr lang="zh-CN" altLang="en-US" sz="2800" b="1"/>
              <a:t>“</a:t>
            </a:r>
            <a:r>
              <a:rPr lang="zh-CN" altLang="en-US" sz="2800" b="1">
                <a:latin typeface="宋体" panose="02010600030101010101" pitchFamily="2" charset="-122"/>
              </a:rPr>
              <a:t>平衡</a:t>
            </a:r>
            <a:r>
              <a:rPr lang="zh-CN" altLang="en-US" sz="2800" b="1"/>
              <a:t>”</a:t>
            </a:r>
            <a:r>
              <a:rPr lang="zh-CN" altLang="en-US" sz="2800" b="1">
                <a:latin typeface="宋体" panose="02010600030101010101" pitchFamily="2" charset="-122"/>
              </a:rPr>
              <a:t>的。</a:t>
            </a:r>
            <a:r>
              <a:rPr lang="zh-CN" altLang="en-US" sz="2800" b="1"/>
              <a:t> </a:t>
            </a:r>
          </a:p>
        </p:txBody>
      </p:sp>
      <p:sp>
        <p:nvSpPr>
          <p:cNvPr id="96260" name="Text Box 4">
            <a:extLst>
              <a:ext uri="{FF2B5EF4-FFF2-40B4-BE49-F238E27FC236}">
                <a16:creationId xmlns:a16="http://schemas.microsoft.com/office/drawing/2014/main" id="{01AC0A97-4FEE-470D-826A-FE3775B01683}"/>
              </a:ext>
            </a:extLst>
          </p:cNvPr>
          <p:cNvSpPr txBox="1">
            <a:spLocks noChangeArrowheads="1"/>
          </p:cNvSpPr>
          <p:nvPr/>
        </p:nvSpPr>
        <p:spPr bwMode="auto">
          <a:xfrm>
            <a:off x="2209800" y="2819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b="1"/>
              <a:t>（</a:t>
            </a:r>
            <a:r>
              <a:rPr lang="en-US" altLang="zh-CN" sz="2800" b="1"/>
              <a:t>2</a:t>
            </a:r>
            <a:r>
              <a:rPr lang="zh-CN" altLang="en-US" sz="2800" b="1"/>
              <a:t>）生长的几种情况：</a:t>
            </a:r>
          </a:p>
        </p:txBody>
      </p:sp>
      <p:sp>
        <p:nvSpPr>
          <p:cNvPr id="96261" name="Text Box 5">
            <a:extLst>
              <a:ext uri="{FF2B5EF4-FFF2-40B4-BE49-F238E27FC236}">
                <a16:creationId xmlns:a16="http://schemas.microsoft.com/office/drawing/2014/main" id="{4C91A915-067A-434D-A5A9-99EAFC41366D}"/>
              </a:ext>
            </a:extLst>
          </p:cNvPr>
          <p:cNvSpPr txBox="1">
            <a:spLocks noChangeArrowheads="1"/>
          </p:cNvSpPr>
          <p:nvPr/>
        </p:nvSpPr>
        <p:spPr bwMode="auto">
          <a:xfrm>
            <a:off x="2209800" y="3505200"/>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latin typeface="宋体" panose="02010600030101010101" pitchFamily="2" charset="-122"/>
              </a:rPr>
              <a:t>1)</a:t>
            </a:r>
            <a:r>
              <a:rPr lang="zh-CN" altLang="en-US" sz="2400" b="1">
                <a:latin typeface="宋体" panose="02010600030101010101" pitchFamily="2" charset="-122"/>
              </a:rPr>
              <a:t>最底层某个结点增大，分支数不变，且各分支深度也不变。</a:t>
            </a:r>
          </a:p>
          <a:p>
            <a:pPr eaLnBrk="1" hangingPunct="1">
              <a:spcBef>
                <a:spcPct val="50000"/>
              </a:spcBef>
              <a:buClrTx/>
              <a:buSzTx/>
              <a:buFontTx/>
              <a:buNone/>
            </a:pPr>
            <a:r>
              <a:rPr lang="en-US" altLang="zh-CN" sz="2400" b="1">
                <a:latin typeface="宋体" panose="02010600030101010101" pitchFamily="2" charset="-122"/>
              </a:rPr>
              <a:t>2)</a:t>
            </a:r>
            <a:r>
              <a:rPr lang="zh-CN" altLang="en-US" sz="2400" b="1">
                <a:latin typeface="宋体" panose="02010600030101010101" pitchFamily="2" charset="-122"/>
              </a:rPr>
              <a:t>从最下层开始，发生单次或连续分裂，但根结点未分裂，此时分支数增</a:t>
            </a:r>
            <a:r>
              <a:rPr lang="en-US" altLang="zh-CN" sz="2400" b="1">
                <a:latin typeface="宋体" panose="02010600030101010101" pitchFamily="2" charset="-122"/>
              </a:rPr>
              <a:t>1</a:t>
            </a:r>
            <a:r>
              <a:rPr lang="zh-CN" altLang="en-US" sz="2400" b="1">
                <a:latin typeface="宋体" panose="02010600030101010101" pitchFamily="2" charset="-122"/>
              </a:rPr>
              <a:t>（最下层结点增</a:t>
            </a:r>
            <a:r>
              <a:rPr lang="en-US" altLang="zh-CN" sz="2400" b="1">
                <a:latin typeface="宋体" panose="02010600030101010101" pitchFamily="2" charset="-122"/>
              </a:rPr>
              <a:t>1</a:t>
            </a:r>
            <a:r>
              <a:rPr lang="zh-CN" altLang="en-US" sz="2400" b="1">
                <a:latin typeface="宋体" panose="02010600030101010101" pitchFamily="2" charset="-122"/>
              </a:rPr>
              <a:t>），但原分支深度不变，新分支深度与原分支相同。</a:t>
            </a:r>
          </a:p>
          <a:p>
            <a:pPr eaLnBrk="1" hangingPunct="1">
              <a:spcBef>
                <a:spcPct val="50000"/>
              </a:spcBef>
              <a:buClrTx/>
              <a:buSzTx/>
              <a:buFontTx/>
              <a:buNone/>
            </a:pPr>
            <a:r>
              <a:rPr lang="en-US" altLang="zh-CN" sz="2400" b="1">
                <a:latin typeface="宋体" panose="02010600030101010101" pitchFamily="2" charset="-122"/>
              </a:rPr>
              <a:t>3)</a:t>
            </a:r>
            <a:r>
              <a:rPr lang="zh-CN" altLang="en-US" sz="2400" b="1">
                <a:latin typeface="宋体" panose="02010600030101010101" pitchFamily="2" charset="-122"/>
              </a:rPr>
              <a:t>从最下层开始，连续分裂，根结点也发生分裂，产生一个新的根结点，此时分支数仍增</a:t>
            </a:r>
            <a:r>
              <a:rPr lang="en-US" altLang="zh-CN" sz="2400" b="1">
                <a:latin typeface="宋体" panose="02010600030101010101" pitchFamily="2" charset="-122"/>
              </a:rPr>
              <a:t>1</a:t>
            </a:r>
            <a:r>
              <a:rPr lang="zh-CN" altLang="en-US" sz="2400" b="1">
                <a:latin typeface="宋体" panose="02010600030101010101" pitchFamily="2" charset="-122"/>
              </a:rPr>
              <a:t>（最下层结点增</a:t>
            </a:r>
            <a:r>
              <a:rPr lang="en-US" altLang="zh-CN" sz="2400" b="1">
                <a:latin typeface="宋体" panose="02010600030101010101" pitchFamily="2" charset="-122"/>
              </a:rPr>
              <a:t>1</a:t>
            </a:r>
            <a:r>
              <a:rPr lang="zh-CN" altLang="en-US" sz="2400" b="1">
                <a:latin typeface="宋体" panose="02010600030101010101" pitchFamily="2" charset="-122"/>
              </a:rPr>
              <a:t>），但新、旧分支均为原分支长度加</a:t>
            </a:r>
            <a:r>
              <a:rPr lang="en-US" altLang="zh-CN" sz="2400" b="1">
                <a:latin typeface="宋体" panose="02010600030101010101" pitchFamily="2" charset="-122"/>
              </a:rPr>
              <a:t>1</a:t>
            </a:r>
            <a:r>
              <a:rPr lang="zh-CN" altLang="en-US" sz="2400" b="1">
                <a:latin typeface="宋体" panose="02010600030101010101" pitchFamily="2" charset="-122"/>
              </a:rPr>
              <a:t>。  </a:t>
            </a:r>
            <a:r>
              <a:rPr lang="zh-CN" altLang="en-US" sz="2400" b="1"/>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C466CCAF-DCB2-4FE5-A81F-C05C22185061}"/>
              </a:ext>
            </a:extLst>
          </p:cNvPr>
          <p:cNvSpPr txBox="1">
            <a:spLocks noChangeArrowheads="1"/>
          </p:cNvSpPr>
          <p:nvPr/>
        </p:nvSpPr>
        <p:spPr bwMode="auto">
          <a:xfrm>
            <a:off x="2133600" y="99060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3</a:t>
            </a:r>
            <a:r>
              <a:rPr lang="zh-CN" altLang="en-US" sz="2800" b="1">
                <a:latin typeface="宋体" panose="02010600030101010101" pitchFamily="2" charset="-122"/>
              </a:rPr>
              <a:t>）根的形成过程：</a:t>
            </a:r>
            <a:r>
              <a:rPr lang="zh-CN" altLang="en-US" sz="2800" b="1"/>
              <a:t> </a:t>
            </a:r>
          </a:p>
        </p:txBody>
      </p:sp>
      <p:grpSp>
        <p:nvGrpSpPr>
          <p:cNvPr id="97283" name="Group 12">
            <a:extLst>
              <a:ext uri="{FF2B5EF4-FFF2-40B4-BE49-F238E27FC236}">
                <a16:creationId xmlns:a16="http://schemas.microsoft.com/office/drawing/2014/main" id="{51A4D643-F426-4843-B9F4-A61005573D4D}"/>
              </a:ext>
            </a:extLst>
          </p:cNvPr>
          <p:cNvGrpSpPr>
            <a:grpSpLocks/>
          </p:cNvGrpSpPr>
          <p:nvPr/>
        </p:nvGrpSpPr>
        <p:grpSpPr bwMode="auto">
          <a:xfrm>
            <a:off x="2286000" y="1371600"/>
            <a:ext cx="8382000" cy="1828800"/>
            <a:chOff x="480" y="864"/>
            <a:chExt cx="5280" cy="1152"/>
          </a:xfrm>
        </p:grpSpPr>
        <p:sp>
          <p:nvSpPr>
            <p:cNvPr id="97286" name="Text Box 8">
              <a:extLst>
                <a:ext uri="{FF2B5EF4-FFF2-40B4-BE49-F238E27FC236}">
                  <a16:creationId xmlns:a16="http://schemas.microsoft.com/office/drawing/2014/main" id="{DE710CAF-72B2-4445-8826-EFC4837D117F}"/>
                </a:ext>
              </a:extLst>
            </p:cNvPr>
            <p:cNvSpPr txBox="1">
              <a:spLocks noChangeArrowheads="1"/>
            </p:cNvSpPr>
            <p:nvPr/>
          </p:nvSpPr>
          <p:spPr bwMode="auto">
            <a:xfrm>
              <a:off x="4368" y="129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2~m </a:t>
              </a:r>
              <a:r>
                <a:rPr lang="zh-CN" altLang="en-US" sz="1800" b="1">
                  <a:latin typeface="宋体" panose="02010600030101010101" pitchFamily="2" charset="-122"/>
                </a:rPr>
                <a:t>（失败结点数）</a:t>
              </a:r>
              <a:r>
                <a:rPr lang="zh-CN" altLang="en-US" sz="1800" b="1"/>
                <a:t> </a:t>
              </a:r>
            </a:p>
          </p:txBody>
        </p:sp>
        <p:grpSp>
          <p:nvGrpSpPr>
            <p:cNvPr id="97287" name="Group 11">
              <a:extLst>
                <a:ext uri="{FF2B5EF4-FFF2-40B4-BE49-F238E27FC236}">
                  <a16:creationId xmlns:a16="http://schemas.microsoft.com/office/drawing/2014/main" id="{0B7FE986-C86F-4491-A22E-93B4237EED03}"/>
                </a:ext>
              </a:extLst>
            </p:cNvPr>
            <p:cNvGrpSpPr>
              <a:grpSpLocks/>
            </p:cNvGrpSpPr>
            <p:nvPr/>
          </p:nvGrpSpPr>
          <p:grpSpPr bwMode="auto">
            <a:xfrm>
              <a:off x="480" y="864"/>
              <a:ext cx="5136" cy="1152"/>
              <a:chOff x="480" y="864"/>
              <a:chExt cx="5136" cy="1152"/>
            </a:xfrm>
          </p:grpSpPr>
          <p:sp>
            <p:nvSpPr>
              <p:cNvPr id="97288" name="Text Box 3">
                <a:extLst>
                  <a:ext uri="{FF2B5EF4-FFF2-40B4-BE49-F238E27FC236}">
                    <a16:creationId xmlns:a16="http://schemas.microsoft.com/office/drawing/2014/main" id="{7895FDA7-14A4-42D6-B692-F8C8F2FF9F3F}"/>
                  </a:ext>
                </a:extLst>
              </p:cNvPr>
              <p:cNvSpPr txBox="1">
                <a:spLocks noChangeArrowheads="1"/>
              </p:cNvSpPr>
              <p:nvPr/>
            </p:nvSpPr>
            <p:spPr bwMode="auto">
              <a:xfrm>
                <a:off x="480" y="13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宋体" panose="02010600030101010101" pitchFamily="2" charset="-122"/>
                  </a:rPr>
                  <a:t>根</a:t>
                </a:r>
                <a:r>
                  <a:rPr lang="zh-CN" altLang="en-US" sz="2400" b="1"/>
                  <a:t> </a:t>
                </a:r>
              </a:p>
            </p:txBody>
          </p:sp>
          <p:sp>
            <p:nvSpPr>
              <p:cNvPr id="97289" name="AutoShape 4">
                <a:extLst>
                  <a:ext uri="{FF2B5EF4-FFF2-40B4-BE49-F238E27FC236}">
                    <a16:creationId xmlns:a16="http://schemas.microsoft.com/office/drawing/2014/main" id="{1032F4A3-045C-4B8B-A29D-96442AF7E34B}"/>
                  </a:ext>
                </a:extLst>
              </p:cNvPr>
              <p:cNvSpPr>
                <a:spLocks/>
              </p:cNvSpPr>
              <p:nvPr/>
            </p:nvSpPr>
            <p:spPr bwMode="auto">
              <a:xfrm>
                <a:off x="864" y="1008"/>
                <a:ext cx="96" cy="1008"/>
              </a:xfrm>
              <a:prstGeom prst="leftBrace">
                <a:avLst>
                  <a:gd name="adj1" fmla="val 875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7290" name="Text Box 5">
                <a:extLst>
                  <a:ext uri="{FF2B5EF4-FFF2-40B4-BE49-F238E27FC236}">
                    <a16:creationId xmlns:a16="http://schemas.microsoft.com/office/drawing/2014/main" id="{3EE61E9A-8E19-4B6C-8522-D62DB47D616D}"/>
                  </a:ext>
                </a:extLst>
              </p:cNvPr>
              <p:cNvSpPr txBox="1">
                <a:spLocks noChangeArrowheads="1"/>
              </p:cNvSpPr>
              <p:nvPr/>
            </p:nvSpPr>
            <p:spPr bwMode="auto">
              <a:xfrm>
                <a:off x="960" y="1104"/>
                <a:ext cx="3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latin typeface="宋体" panose="02010600030101010101" pitchFamily="2" charset="-122"/>
                  </a:rPr>
                  <a:t>初始未分裂的根：关键字个数为</a:t>
                </a:r>
                <a:r>
                  <a:rPr lang="en-US" altLang="zh-CN" sz="1800" b="1"/>
                  <a:t>0 ~ m-1</a:t>
                </a:r>
                <a:r>
                  <a:rPr lang="zh-CN" altLang="en-US" sz="1800" b="1">
                    <a:latin typeface="宋体" panose="02010600030101010101" pitchFamily="2" charset="-122"/>
                  </a:rPr>
                  <a:t>，分支数为</a:t>
                </a:r>
                <a:r>
                  <a:rPr lang="zh-CN" altLang="en-US" sz="1800" b="1"/>
                  <a:t> </a:t>
                </a:r>
              </a:p>
            </p:txBody>
          </p:sp>
          <p:sp>
            <p:nvSpPr>
              <p:cNvPr id="97291" name="AutoShape 6">
                <a:extLst>
                  <a:ext uri="{FF2B5EF4-FFF2-40B4-BE49-F238E27FC236}">
                    <a16:creationId xmlns:a16="http://schemas.microsoft.com/office/drawing/2014/main" id="{CB870894-3725-41FC-AB09-FF7D68D19B5F}"/>
                  </a:ext>
                </a:extLst>
              </p:cNvPr>
              <p:cNvSpPr>
                <a:spLocks/>
              </p:cNvSpPr>
              <p:nvPr/>
            </p:nvSpPr>
            <p:spPr bwMode="auto">
              <a:xfrm>
                <a:off x="4272" y="864"/>
                <a:ext cx="48" cy="672"/>
              </a:xfrm>
              <a:prstGeom prst="leftBrace">
                <a:avLst>
                  <a:gd name="adj1" fmla="val 116667"/>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7292" name="Text Box 7">
                <a:extLst>
                  <a:ext uri="{FF2B5EF4-FFF2-40B4-BE49-F238E27FC236}">
                    <a16:creationId xmlns:a16="http://schemas.microsoft.com/office/drawing/2014/main" id="{FD1C7E85-A22A-4872-ACAD-6C276FC23600}"/>
                  </a:ext>
                </a:extLst>
              </p:cNvPr>
              <p:cNvSpPr txBox="1">
                <a:spLocks noChangeArrowheads="1"/>
              </p:cNvSpPr>
              <p:nvPr/>
            </p:nvSpPr>
            <p:spPr bwMode="auto">
              <a:xfrm>
                <a:off x="4368" y="912"/>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t>0        </a:t>
                </a:r>
                <a:r>
                  <a:rPr lang="zh-CN" altLang="en-US" sz="2000" b="1"/>
                  <a:t>（空树）</a:t>
                </a:r>
              </a:p>
            </p:txBody>
          </p:sp>
          <p:sp>
            <p:nvSpPr>
              <p:cNvPr id="97293" name="Text Box 9">
                <a:extLst>
                  <a:ext uri="{FF2B5EF4-FFF2-40B4-BE49-F238E27FC236}">
                    <a16:creationId xmlns:a16="http://schemas.microsoft.com/office/drawing/2014/main" id="{3750FC47-6117-4C35-8617-F6D06FA172E9}"/>
                  </a:ext>
                </a:extLst>
              </p:cNvPr>
              <p:cNvSpPr txBox="1">
                <a:spLocks noChangeArrowheads="1"/>
              </p:cNvSpPr>
              <p:nvPr/>
            </p:nvSpPr>
            <p:spPr bwMode="auto">
              <a:xfrm>
                <a:off x="960" y="1728"/>
                <a:ext cx="38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latin typeface="宋体" panose="02010600030101010101" pitchFamily="2" charset="-122"/>
                  </a:rPr>
                  <a:t>由分裂形成的根：关键字个数为</a:t>
                </a:r>
                <a:r>
                  <a:rPr lang="en-US" altLang="zh-CN" sz="1800" b="1"/>
                  <a:t>1 ~ m-1</a:t>
                </a:r>
                <a:r>
                  <a:rPr lang="zh-CN" altLang="en-US" sz="1800" b="1">
                    <a:latin typeface="宋体" panose="02010600030101010101" pitchFamily="2" charset="-122"/>
                  </a:rPr>
                  <a:t>，分支数为</a:t>
                </a:r>
                <a:r>
                  <a:rPr lang="zh-CN" altLang="en-US" sz="1800" b="1"/>
                  <a:t> </a:t>
                </a:r>
                <a:r>
                  <a:rPr lang="en-US" altLang="zh-CN" sz="1800" b="1"/>
                  <a:t>2~m </a:t>
                </a:r>
              </a:p>
            </p:txBody>
          </p:sp>
        </p:grpSp>
      </p:grpSp>
      <p:sp>
        <p:nvSpPr>
          <p:cNvPr id="97284" name="Text Box 10">
            <a:extLst>
              <a:ext uri="{FF2B5EF4-FFF2-40B4-BE49-F238E27FC236}">
                <a16:creationId xmlns:a16="http://schemas.microsoft.com/office/drawing/2014/main" id="{6496BBA9-01C7-468E-9F09-3D6E713E8FB0}"/>
              </a:ext>
            </a:extLst>
          </p:cNvPr>
          <p:cNvSpPr txBox="1">
            <a:spLocks noChangeArrowheads="1"/>
          </p:cNvSpPr>
          <p:nvPr/>
        </p:nvSpPr>
        <p:spPr bwMode="auto">
          <a:xfrm>
            <a:off x="2133600" y="3505201"/>
            <a:ext cx="80772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800" b="1"/>
              <a:t>（</a:t>
            </a:r>
            <a:r>
              <a:rPr lang="en-US" altLang="zh-CN" sz="2800" b="1"/>
              <a:t>4</a:t>
            </a:r>
            <a:r>
              <a:rPr lang="zh-CN" altLang="en-US" sz="2800" b="1"/>
              <a:t>）除根以外的非终端结点的形成过程：</a:t>
            </a:r>
            <a:r>
              <a:rPr lang="zh-CN" altLang="en-US" sz="2800" b="1">
                <a:latin typeface="宋体" panose="02010600030101010101" pitchFamily="2" charset="-122"/>
              </a:rPr>
              <a:t>由</a:t>
            </a:r>
            <a:r>
              <a:rPr lang="zh-CN" altLang="en-US" sz="2800" b="1"/>
              <a:t>“</a:t>
            </a:r>
            <a:r>
              <a:rPr lang="zh-CN" altLang="en-US" sz="2800" b="1">
                <a:latin typeface="宋体" panose="02010600030101010101" pitchFamily="2" charset="-122"/>
              </a:rPr>
              <a:t>满结点</a:t>
            </a:r>
            <a:r>
              <a:rPr lang="zh-CN" altLang="en-US" sz="2800" b="1"/>
              <a:t>”</a:t>
            </a:r>
            <a:r>
              <a:rPr lang="zh-CN" altLang="en-US" sz="2800" b="1">
                <a:latin typeface="宋体" panose="02010600030101010101" pitchFamily="2" charset="-122"/>
              </a:rPr>
              <a:t>分裂而得。</a:t>
            </a:r>
            <a:r>
              <a:rPr lang="zh-CN" altLang="en-US" sz="2800" b="1"/>
              <a:t> </a:t>
            </a:r>
          </a:p>
        </p:txBody>
      </p:sp>
      <p:sp>
        <p:nvSpPr>
          <p:cNvPr id="97285" name="Text Box 13">
            <a:extLst>
              <a:ext uri="{FF2B5EF4-FFF2-40B4-BE49-F238E27FC236}">
                <a16:creationId xmlns:a16="http://schemas.microsoft.com/office/drawing/2014/main" id="{7961931B-AA50-444A-9081-54A1D21ABA1D}"/>
              </a:ext>
            </a:extLst>
          </p:cNvPr>
          <p:cNvSpPr txBox="1">
            <a:spLocks noChangeArrowheads="1"/>
          </p:cNvSpPr>
          <p:nvPr/>
        </p:nvSpPr>
        <p:spPr bwMode="auto">
          <a:xfrm>
            <a:off x="2209800" y="4953001"/>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下面给出</a:t>
            </a:r>
            <a:r>
              <a:rPr lang="en-US" altLang="zh-CN" sz="2800" b="1"/>
              <a:t>B</a:t>
            </a:r>
            <a:r>
              <a:rPr lang="zh-CN" altLang="en-US" sz="2800" b="1"/>
              <a:t>树的插入算法：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11B7822B-A4D1-48DC-811E-28468F9D19DD}"/>
              </a:ext>
            </a:extLst>
          </p:cNvPr>
          <p:cNvSpPr txBox="1">
            <a:spLocks noChangeArrowheads="1"/>
          </p:cNvSpPr>
          <p:nvPr/>
        </p:nvSpPr>
        <p:spPr bwMode="auto">
          <a:xfrm>
            <a:off x="2209800" y="990601"/>
            <a:ext cx="80010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Void  ins_mbtree(Mbtree  *mbt,  KeyType  k,  Mbtree 	q,  int  i);</a:t>
            </a:r>
          </a:p>
          <a:p>
            <a:pPr algn="just" eaLnBrk="1" hangingPunct="1">
              <a:spcBef>
                <a:spcPct val="50000"/>
              </a:spcBef>
              <a:buClrTx/>
              <a:buSzTx/>
              <a:buFontTx/>
              <a:buNone/>
            </a:pPr>
            <a:r>
              <a:rPr lang="en-US" altLang="zh-CN" sz="2000" b="1"/>
              <a:t>/* </a:t>
            </a:r>
            <a:r>
              <a:rPr lang="zh-CN" altLang="en-US" sz="2000" b="1"/>
              <a:t>在</a:t>
            </a:r>
            <a:r>
              <a:rPr lang="en-US" altLang="zh-CN" sz="2000" b="1"/>
              <a:t>m</a:t>
            </a:r>
            <a:r>
              <a:rPr lang="zh-CN" altLang="en-US" sz="2000" b="1"/>
              <a:t>阶</a:t>
            </a:r>
            <a:r>
              <a:rPr lang="en-US" altLang="zh-CN" sz="2000" b="1"/>
              <a:t>B</a:t>
            </a:r>
            <a:r>
              <a:rPr lang="zh-CN" altLang="en-US" sz="2000" b="1"/>
              <a:t>树</a:t>
            </a:r>
            <a:r>
              <a:rPr lang="en-US" altLang="zh-CN" sz="2000" b="1"/>
              <a:t>t</a:t>
            </a:r>
            <a:r>
              <a:rPr lang="zh-CN" altLang="en-US" sz="2000" b="1"/>
              <a:t>中插入</a:t>
            </a:r>
            <a:r>
              <a:rPr lang="en-US" altLang="zh-CN" sz="2000" b="1"/>
              <a:t>k</a:t>
            </a:r>
            <a:r>
              <a:rPr lang="zh-CN" altLang="en-US" sz="2000" b="1"/>
              <a:t>：如果</a:t>
            </a:r>
            <a:r>
              <a:rPr lang="en-US" altLang="zh-CN" sz="2000" b="1"/>
              <a:t>mbt=NULL</a:t>
            </a:r>
            <a:r>
              <a:rPr lang="zh-CN" altLang="en-US" sz="2000" b="1"/>
              <a:t>，则生成初始根（此时</a:t>
            </a:r>
            <a:r>
              <a:rPr lang="en-US" altLang="zh-CN" sz="2000" b="1"/>
              <a:t>q=NULL,i=0</a:t>
            </a:r>
            <a:r>
              <a:rPr lang="zh-CN" altLang="en-US" sz="2000" b="1"/>
              <a:t>）；否则</a:t>
            </a:r>
            <a:r>
              <a:rPr lang="en-US" altLang="zh-CN" sz="2000" b="1"/>
              <a:t>q</a:t>
            </a:r>
            <a:r>
              <a:rPr lang="zh-CN" altLang="en-US" sz="2000" b="1"/>
              <a:t>指向某个最下层非终端结点，</a:t>
            </a:r>
            <a:r>
              <a:rPr lang="en-US" altLang="zh-CN" sz="2000" b="1"/>
              <a:t>k</a:t>
            </a:r>
            <a:r>
              <a:rPr lang="zh-CN" altLang="en-US" sz="2000" b="1"/>
              <a:t>应插在该结点中</a:t>
            </a:r>
            <a:r>
              <a:rPr lang="en-US" altLang="zh-CN" sz="2000" b="1"/>
              <a:t>q-&gt;key[i+1]</a:t>
            </a:r>
            <a:r>
              <a:rPr lang="zh-CN" altLang="en-US" sz="2000" b="1"/>
              <a:t>处，插入后如果</a:t>
            </a:r>
            <a:r>
              <a:rPr lang="en-US" altLang="zh-CN" sz="2000" b="1"/>
              <a:t>q-&gt;keynum&gt;m-1</a:t>
            </a:r>
            <a:r>
              <a:rPr lang="zh-CN" altLang="en-US" sz="2000" b="1"/>
              <a:t>，则进行分裂处理*</a:t>
            </a:r>
            <a:r>
              <a:rPr lang="en-US" altLang="zh-CN" sz="2000" b="1"/>
              <a:t>/</a:t>
            </a:r>
          </a:p>
          <a:p>
            <a:pPr algn="just" eaLnBrk="1" hangingPunct="1">
              <a:spcBef>
                <a:spcPct val="50000"/>
              </a:spcBef>
              <a:buClrTx/>
              <a:buSzTx/>
              <a:buFontTx/>
              <a:buNone/>
            </a:pPr>
            <a:r>
              <a:rPr lang="en-US" altLang="zh-CN" sz="2000" b="1"/>
              <a:t>{</a:t>
            </a:r>
          </a:p>
          <a:p>
            <a:pPr algn="just" eaLnBrk="1" hangingPunct="1">
              <a:spcBef>
                <a:spcPct val="50000"/>
              </a:spcBef>
              <a:buClrTx/>
              <a:buSzTx/>
              <a:buFontTx/>
              <a:buNone/>
            </a:pPr>
            <a:r>
              <a:rPr lang="en-US" altLang="zh-CN" sz="2000" b="1"/>
              <a:t>if (*mbt==NULL)</a:t>
            </a:r>
          </a:p>
          <a:p>
            <a:pPr algn="just" eaLnBrk="1" hangingPunct="1">
              <a:spcBef>
                <a:spcPct val="50000"/>
              </a:spcBef>
              <a:buClrTx/>
              <a:buSzTx/>
              <a:buFontTx/>
              <a:buNone/>
            </a:pPr>
            <a:r>
              <a:rPr lang="en-US" altLang="zh-CN" sz="2000" b="1"/>
              <a:t>	{ </a:t>
            </a:r>
          </a:p>
          <a:p>
            <a:pPr algn="just" eaLnBrk="1" hangingPunct="1">
              <a:spcBef>
                <a:spcPct val="50000"/>
              </a:spcBef>
              <a:buClrTx/>
              <a:buSzTx/>
              <a:buFontTx/>
              <a:buNone/>
            </a:pPr>
            <a:r>
              <a:rPr lang="en-US" altLang="zh-CN" sz="2000" b="1">
                <a:latin typeface="宋体" panose="02010600030101010101" pitchFamily="2" charset="-122"/>
              </a:rPr>
              <a:t>*mbt =(Mbtree)malloc(sizeof(Mbtnode));</a:t>
            </a:r>
          </a:p>
          <a:p>
            <a:pPr algn="just" eaLnBrk="1" hangingPunct="1">
              <a:spcBef>
                <a:spcPct val="50000"/>
              </a:spcBef>
              <a:buClrTx/>
              <a:buSzTx/>
              <a:buFontTx/>
              <a:buNone/>
            </a:pPr>
            <a:r>
              <a:rPr lang="en-US" altLang="zh-CN" sz="2000" b="1"/>
              <a:t>(*mbt)-&gt;keynum=1;	(*mbt)-&gt;parent=NULL;</a:t>
            </a:r>
          </a:p>
          <a:p>
            <a:pPr algn="just" eaLnBrk="1" hangingPunct="1">
              <a:spcBef>
                <a:spcPct val="50000"/>
              </a:spcBef>
              <a:buClrTx/>
              <a:buSzTx/>
              <a:buFontTx/>
              <a:buNone/>
            </a:pPr>
            <a:r>
              <a:rPr lang="en-US" altLang="zh-CN" sz="2000" b="1"/>
              <a:t>       (*mbt)-&gt;key[1]=k;	(*mbt)-&gt;ptr[0]=NULL ;  </a:t>
            </a:r>
          </a:p>
          <a:p>
            <a:pPr algn="just" eaLnBrk="1" hangingPunct="1">
              <a:spcBef>
                <a:spcPct val="50000"/>
              </a:spcBef>
              <a:buClrTx/>
              <a:buSzTx/>
              <a:buFontTx/>
              <a:buNone/>
            </a:pPr>
            <a:r>
              <a:rPr lang="en-US" altLang="zh-CN" sz="2000" b="1"/>
              <a:t>       (*mbt)-&gt;ptr[1]=NULL ;</a:t>
            </a:r>
          </a:p>
          <a:p>
            <a:pPr algn="just" eaLnBrk="1" hangingPunct="1">
              <a:spcBef>
                <a:spcPct val="50000"/>
              </a:spcBef>
              <a:buClrTx/>
              <a:buSzTx/>
              <a:buFontTx/>
              <a:buNone/>
            </a:pPr>
            <a:r>
              <a:rPr lang="en-US" altLang="zh-CN" sz="2000" b="1"/>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39F6198A-1E4A-42B8-8D36-2189C472360C}"/>
              </a:ext>
            </a:extLst>
          </p:cNvPr>
          <p:cNvSpPr txBox="1">
            <a:spLocks noChangeArrowheads="1"/>
          </p:cNvSpPr>
          <p:nvPr/>
        </p:nvSpPr>
        <p:spPr bwMode="auto">
          <a:xfrm>
            <a:off x="2057400" y="990601"/>
            <a:ext cx="83820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else  </a:t>
            </a:r>
          </a:p>
          <a:p>
            <a:pPr algn="just" eaLnBrk="1" hangingPunct="1">
              <a:spcBef>
                <a:spcPct val="50000"/>
              </a:spcBef>
              <a:buClrTx/>
              <a:buSzTx/>
              <a:buFontTx/>
              <a:buNone/>
            </a:pPr>
            <a:r>
              <a:rPr lang="en-US" altLang="zh-CN" sz="2000" b="1"/>
              <a:t>  {  x=k;          /* </a:t>
            </a:r>
            <a:r>
              <a:rPr lang="zh-CN" altLang="en-US" sz="2000" b="1"/>
              <a:t>将</a:t>
            </a:r>
            <a:r>
              <a:rPr lang="en-US" altLang="zh-CN" sz="2000" b="1"/>
              <a:t>x</a:t>
            </a:r>
            <a:r>
              <a:rPr lang="zh-CN" altLang="en-US" sz="2000" b="1"/>
              <a:t>插到</a:t>
            </a:r>
            <a:r>
              <a:rPr lang="en-US" altLang="zh-CN" sz="2000" b="1"/>
              <a:t>q-&gt;key[i+1] </a:t>
            </a:r>
            <a:r>
              <a:rPr lang="zh-CN" altLang="en-US" sz="2000" b="1"/>
              <a:t>处 *</a:t>
            </a:r>
            <a:r>
              <a:rPr lang="en-US" altLang="zh-CN" sz="2000" b="1"/>
              <a:t>/</a:t>
            </a:r>
          </a:p>
          <a:p>
            <a:pPr algn="just" eaLnBrk="1" hangingPunct="1">
              <a:spcBef>
                <a:spcPct val="50000"/>
              </a:spcBef>
              <a:buClrTx/>
              <a:buSzTx/>
              <a:buFontTx/>
              <a:buNone/>
            </a:pPr>
            <a:r>
              <a:rPr lang="en-US" altLang="zh-CN" sz="2000" b="1"/>
              <a:t>     ap=NULL;		/* </a:t>
            </a:r>
            <a:r>
              <a:rPr lang="zh-CN" altLang="en-US" sz="2000" b="1"/>
              <a:t>将</a:t>
            </a:r>
            <a:r>
              <a:rPr lang="en-US" altLang="zh-CN" sz="2000" b="1"/>
              <a:t>ap</a:t>
            </a:r>
            <a:r>
              <a:rPr lang="zh-CN" altLang="en-US" sz="2000" b="1"/>
              <a:t>插到</a:t>
            </a:r>
            <a:r>
              <a:rPr lang="en-US" altLang="zh-CN" sz="2000" b="1"/>
              <a:t>q-&gt;ptr[i+1] </a:t>
            </a:r>
            <a:r>
              <a:rPr lang="zh-CN" altLang="en-US" sz="2000" b="1"/>
              <a:t>处 *</a:t>
            </a:r>
            <a:r>
              <a:rPr lang="en-US" altLang="zh-CN" sz="2000" b="1"/>
              <a:t>/</a:t>
            </a:r>
          </a:p>
          <a:p>
            <a:pPr algn="just" eaLnBrk="1" hangingPunct="1">
              <a:spcBef>
                <a:spcPct val="50000"/>
              </a:spcBef>
              <a:buClrTx/>
              <a:buSzTx/>
              <a:buFontTx/>
              <a:buNone/>
            </a:pPr>
            <a:r>
              <a:rPr lang="en-US" altLang="zh-CN" sz="2000" b="1"/>
              <a:t>     Finished=NULL;				</a:t>
            </a:r>
          </a:p>
          <a:p>
            <a:pPr algn="just" eaLnBrk="1" hangingPunct="1">
              <a:spcBef>
                <a:spcPct val="50000"/>
              </a:spcBef>
              <a:buClrTx/>
              <a:buSzTx/>
              <a:buFontTx/>
              <a:buNone/>
            </a:pPr>
            <a:r>
              <a:rPr lang="en-US" altLang="zh-CN" sz="2000" b="1"/>
              <a:t>     while (q!=NULL &amp;&amp; !finished)     /* q=NULL </a:t>
            </a:r>
            <a:r>
              <a:rPr lang="zh-CN" altLang="en-US" sz="2000" b="1"/>
              <a:t>表示已经分裂到根 *</a:t>
            </a:r>
            <a:r>
              <a:rPr lang="en-US" altLang="zh-CN" sz="2000" b="1"/>
              <a:t>/</a:t>
            </a:r>
          </a:p>
          <a:p>
            <a:pPr algn="just" eaLnBrk="1" hangingPunct="1">
              <a:spcBef>
                <a:spcPct val="50000"/>
              </a:spcBef>
              <a:buClrTx/>
              <a:buSzTx/>
              <a:buFontTx/>
              <a:buNone/>
            </a:pPr>
            <a:r>
              <a:rPr lang="en-US" altLang="zh-CN" sz="2000" b="1"/>
              <a:t>        { Insert(q, i, x, ap);</a:t>
            </a:r>
          </a:p>
          <a:p>
            <a:pPr algn="just" eaLnBrk="1" hangingPunct="1">
              <a:spcBef>
                <a:spcPct val="50000"/>
              </a:spcBef>
              <a:buClrTx/>
              <a:buSzTx/>
              <a:buFontTx/>
              <a:buNone/>
            </a:pPr>
            <a:r>
              <a:rPr lang="en-US" altLang="zh-CN" sz="2000" b="1"/>
              <a:t>       if (q-&gt;keynum&lt;m)  finished=TRUE  	/* </a:t>
            </a:r>
            <a:r>
              <a:rPr lang="zh-CN" altLang="en-US" sz="2000" b="1"/>
              <a:t>不再分裂 *</a:t>
            </a:r>
            <a:r>
              <a:rPr lang="en-US" altLang="zh-CN" sz="2000" b="1"/>
              <a:t>/</a:t>
            </a:r>
          </a:p>
          <a:p>
            <a:pPr algn="just" eaLnBrk="1" hangingPunct="1">
              <a:spcBef>
                <a:spcPct val="50000"/>
              </a:spcBef>
              <a:buClrTx/>
              <a:buSzTx/>
              <a:buFontTx/>
              <a:buNone/>
            </a:pPr>
            <a:r>
              <a:rPr lang="en-US" altLang="zh-CN" sz="2000" b="1"/>
              <a:t>       else  {</a:t>
            </a:r>
          </a:p>
          <a:p>
            <a:pPr algn="just" eaLnBrk="1" hangingPunct="1">
              <a:spcBef>
                <a:spcPct val="50000"/>
              </a:spcBef>
              <a:buClrTx/>
              <a:buSzTx/>
              <a:buFontTx/>
              <a:buNone/>
            </a:pPr>
            <a:r>
              <a:rPr lang="en-US" altLang="zh-CN" sz="2000" b="1"/>
              <a:t>s=ceil((float)m/2);    /* s=</a:t>
            </a:r>
            <a:r>
              <a:rPr lang="en-US" altLang="zh-CN"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p>
          <a:p>
            <a:pPr algn="just" eaLnBrk="1" hangingPunct="1">
              <a:spcBef>
                <a:spcPct val="50000"/>
              </a:spcBef>
              <a:buClrTx/>
              <a:buSzTx/>
              <a:buFontTx/>
              <a:buNone/>
            </a:pPr>
            <a:r>
              <a:rPr lang="en-US" altLang="zh-CN" sz="2000" b="1"/>
              <a:t>split(q,q1);  	/* </a:t>
            </a:r>
            <a:r>
              <a:rPr lang="zh-CN" altLang="en-US" sz="2000" b="1"/>
              <a:t>分裂 *</a:t>
            </a:r>
            <a:r>
              <a:rPr lang="en-US" altLang="zh-CN" sz="2000" b="1"/>
              <a:t>/</a:t>
            </a:r>
          </a:p>
          <a:p>
            <a:pPr algn="just" eaLnBrk="1" hangingPunct="1">
              <a:spcBef>
                <a:spcPct val="50000"/>
              </a:spcBef>
              <a:buClrTx/>
              <a:buSzTx/>
              <a:buFontTx/>
              <a:buNone/>
            </a:pPr>
            <a:r>
              <a:rPr lang="en-US" altLang="zh-CN" sz="2000" b="1"/>
              <a:t>        x=q-&gt;key[s];   ap=q1;</a:t>
            </a:r>
          </a:p>
          <a:p>
            <a:pPr algn="just" eaLnBrk="1" hangingPunct="1">
              <a:spcBef>
                <a:spcPct val="50000"/>
              </a:spcBef>
              <a:buClrTx/>
              <a:buSzTx/>
              <a:buFontTx/>
              <a:buNone/>
            </a:pPr>
            <a:r>
              <a:rPr lang="en-US" altLang="zh-CN" sz="2000" b="1"/>
              <a:t>    q=q-&gt;parent;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756D6500-BDAC-43FB-AF55-7E6BD77BF353}"/>
              </a:ext>
            </a:extLst>
          </p:cNvPr>
          <p:cNvSpPr txBox="1">
            <a:spLocks noChangeArrowheads="1"/>
          </p:cNvSpPr>
          <p:nvPr/>
        </p:nvSpPr>
        <p:spPr bwMode="auto">
          <a:xfrm>
            <a:off x="2209800" y="1066801"/>
            <a:ext cx="82296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if (q!=NULL)  i=search(q,x);	 /* search( ) </a:t>
            </a:r>
            <a:r>
              <a:rPr lang="zh-CN" altLang="en-US" sz="2000" b="1"/>
              <a:t>的定义参见</a:t>
            </a:r>
            <a:r>
              <a:rPr lang="en-US" altLang="zh-CN" sz="2000" b="1"/>
              <a:t>B</a:t>
            </a:r>
            <a:r>
              <a:rPr lang="zh-CN" altLang="en-US" sz="2000" b="1"/>
              <a:t>树查找一节 *</a:t>
            </a:r>
            <a:r>
              <a:rPr lang="en-US" altLang="zh-CN" sz="2000" b="1"/>
              <a:t>/</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a:t>
            </a:r>
          </a:p>
          <a:p>
            <a:pPr algn="just" eaLnBrk="1" hangingPunct="1">
              <a:spcBef>
                <a:spcPct val="50000"/>
              </a:spcBef>
              <a:buClrTx/>
              <a:buSzTx/>
              <a:buFontTx/>
              <a:buNone/>
            </a:pPr>
            <a:r>
              <a:rPr lang="en-US" altLang="zh-CN" sz="2000" b="1"/>
              <a:t>     if (!finished)      /* </a:t>
            </a:r>
            <a:r>
              <a:rPr lang="zh-CN" altLang="en-US" sz="2000" b="1"/>
              <a:t>表示根结点要分裂，并产生新根 *</a:t>
            </a:r>
            <a:r>
              <a:rPr lang="en-US" altLang="zh-CN" sz="2000" b="1"/>
              <a:t>/</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     </a:t>
            </a:r>
            <a:r>
              <a:rPr lang="en-US" altLang="zh-CN" sz="2000" b="1">
                <a:cs typeface="Times New Roman" panose="02020603050405020304" pitchFamily="18" charset="0"/>
              </a:rPr>
              <a:t>new_root=(Mbtree)malloc(sizeof(Mbtnode));</a:t>
            </a:r>
            <a:endParaRPr lang="en-US" altLang="zh-CN" sz="2000" b="1">
              <a:latin typeface="宋体" panose="02010600030101010101" pitchFamily="2" charset="-122"/>
            </a:endParaRPr>
          </a:p>
          <a:p>
            <a:pPr algn="just" eaLnBrk="1" hangingPunct="1">
              <a:spcBef>
                <a:spcPct val="50000"/>
              </a:spcBef>
              <a:buClrTx/>
              <a:buSzTx/>
              <a:buFontTx/>
              <a:buNone/>
            </a:pPr>
            <a:r>
              <a:rPr lang="en-US" altLang="zh-CN" sz="2000" b="1"/>
              <a:t>   new_root-&gt;keynum=1;  new_root-&gt;parent=NULL;  new_root-&gt;key[1]=x;</a:t>
            </a:r>
          </a:p>
          <a:p>
            <a:pPr algn="just" eaLnBrk="1" hangingPunct="1">
              <a:spcBef>
                <a:spcPct val="50000"/>
              </a:spcBef>
              <a:buClrTx/>
              <a:buSzTx/>
              <a:buFontTx/>
              <a:buNone/>
            </a:pPr>
            <a:r>
              <a:rPr lang="en-US" altLang="zh-CN" sz="2000" b="1"/>
              <a:t>   new_root-&gt;ptr[0]=*mbt;  new_root-&gt;ptr[1]=ap;</a:t>
            </a:r>
          </a:p>
          <a:p>
            <a:pPr algn="just" eaLnBrk="1" hangingPunct="1">
              <a:spcBef>
                <a:spcPct val="50000"/>
              </a:spcBef>
              <a:buClrTx/>
              <a:buSzTx/>
              <a:buFontTx/>
              <a:buNone/>
            </a:pPr>
            <a:r>
              <a:rPr lang="en-US" altLang="zh-CN" sz="2000" b="1"/>
              <a:t>*mbt=new_root;</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 }</a:t>
            </a:r>
          </a:p>
          <a:p>
            <a:pPr eaLnBrk="1" hangingPunct="1">
              <a:spcBef>
                <a:spcPct val="50000"/>
              </a:spcBef>
              <a:buClrTx/>
              <a:buSzTx/>
              <a:buFontTx/>
              <a:buNone/>
            </a:pPr>
            <a:r>
              <a:rPr lang="en-US" altLang="zh-CN" sz="2000" b="1"/>
              <a:t>} </a:t>
            </a:r>
            <a:endParaRPr lang="en-US" altLang="zh-CN" sz="18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C146C66E-5662-446F-A735-38625AA20698}"/>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在</a:t>
            </a:r>
            <a:r>
              <a:rPr lang="en-US" altLang="zh-CN" sz="2800" b="1"/>
              <a:t>mbp-&gt;key[ipos +1]</a:t>
            </a:r>
            <a:r>
              <a:rPr lang="zh-CN" altLang="en-US" sz="2800" b="1">
                <a:latin typeface="宋体" panose="02010600030101010101" pitchFamily="2" charset="-122"/>
              </a:rPr>
              <a:t>处插上</a:t>
            </a:r>
            <a:r>
              <a:rPr lang="en-US" altLang="zh-CN" sz="2800" b="1"/>
              <a:t>key </a:t>
            </a:r>
            <a:r>
              <a:rPr lang="zh-CN" altLang="en-US" sz="2800" b="1"/>
              <a:t>算法</a:t>
            </a:r>
          </a:p>
        </p:txBody>
      </p:sp>
      <p:sp>
        <p:nvSpPr>
          <p:cNvPr id="101379" name="Text Box 3">
            <a:extLst>
              <a:ext uri="{FF2B5EF4-FFF2-40B4-BE49-F238E27FC236}">
                <a16:creationId xmlns:a16="http://schemas.microsoft.com/office/drawing/2014/main" id="{DB868DDC-F64A-4A7E-AAF6-1CA94CE2E860}"/>
              </a:ext>
            </a:extLst>
          </p:cNvPr>
          <p:cNvSpPr txBox="1">
            <a:spLocks noChangeArrowheads="1"/>
          </p:cNvSpPr>
          <p:nvPr/>
        </p:nvSpPr>
        <p:spPr bwMode="auto">
          <a:xfrm>
            <a:off x="2133600" y="1676401"/>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void insert(Mbtree mbp,	int ipos, KeyType key,  Mbtree rp)</a:t>
            </a:r>
          </a:p>
          <a:p>
            <a:pPr algn="just" eaLnBrk="1" hangingPunct="1">
              <a:spcBef>
                <a:spcPct val="50000"/>
              </a:spcBef>
              <a:buClrTx/>
              <a:buSzTx/>
              <a:buFontTx/>
              <a:buNone/>
            </a:pPr>
            <a:r>
              <a:rPr lang="en-US" altLang="zh-CN" sz="2000" b="1"/>
              <a:t>/* </a:t>
            </a:r>
            <a:r>
              <a:rPr lang="zh-CN" altLang="en-US" sz="2000" b="1"/>
              <a:t>在</a:t>
            </a:r>
            <a:r>
              <a:rPr lang="en-US" altLang="zh-CN" sz="2000" b="1"/>
              <a:t>mbp-&gt;key[ipos +1]</a:t>
            </a:r>
            <a:r>
              <a:rPr lang="zh-CN" altLang="en-US" sz="2000" b="1"/>
              <a:t>处插上</a:t>
            </a:r>
            <a:r>
              <a:rPr lang="en-US" altLang="zh-CN" sz="2000" b="1"/>
              <a:t>key, </a:t>
            </a:r>
            <a:r>
              <a:rPr lang="zh-CN" altLang="en-US" sz="2000" b="1"/>
              <a:t>在</a:t>
            </a:r>
            <a:r>
              <a:rPr lang="en-US" altLang="zh-CN" sz="2000" b="1"/>
              <a:t>mbp-&gt;ptr[ipos+1]</a:t>
            </a:r>
            <a:r>
              <a:rPr lang="zh-CN" altLang="en-US" sz="2000" b="1"/>
              <a:t>处插上</a:t>
            </a:r>
            <a:r>
              <a:rPr lang="en-US" altLang="zh-CN" sz="2000" b="1"/>
              <a:t>rp  */</a:t>
            </a:r>
          </a:p>
          <a:p>
            <a:pPr algn="just" eaLnBrk="1" hangingPunct="1">
              <a:spcBef>
                <a:spcPct val="50000"/>
              </a:spcBef>
              <a:buClrTx/>
              <a:buSzTx/>
              <a:buFontTx/>
              <a:buNone/>
            </a:pPr>
            <a:r>
              <a:rPr lang="en-US" altLang="zh-CN" sz="2000" b="1"/>
              <a:t>{</a:t>
            </a:r>
          </a:p>
          <a:p>
            <a:pPr algn="just" eaLnBrk="1" hangingPunct="1">
              <a:spcBef>
                <a:spcPct val="50000"/>
              </a:spcBef>
              <a:buClrTx/>
              <a:buSzTx/>
              <a:buFontTx/>
              <a:buNone/>
            </a:pPr>
            <a:r>
              <a:rPr lang="en-US" altLang="zh-CN" sz="2000" b="1"/>
              <a:t>for (j=mbp-&gt;keynum ; j&gt;= ipos +1 ; j--)</a:t>
            </a:r>
          </a:p>
          <a:p>
            <a:pPr algn="just" eaLnBrk="1" hangingPunct="1">
              <a:spcBef>
                <a:spcPct val="50000"/>
              </a:spcBef>
              <a:buClrTx/>
              <a:buSzTx/>
              <a:buFontTx/>
              <a:buNone/>
            </a:pPr>
            <a:r>
              <a:rPr lang="en-US" altLang="zh-CN" sz="2000" b="1"/>
              <a:t> {  mbp-&gt;key[j+1]=mbp-&gt;key[j];</a:t>
            </a:r>
          </a:p>
          <a:p>
            <a:pPr algn="just" eaLnBrk="1" hangingPunct="1">
              <a:spcBef>
                <a:spcPct val="50000"/>
              </a:spcBef>
              <a:buClrTx/>
              <a:buSzTx/>
              <a:buFontTx/>
              <a:buNone/>
            </a:pPr>
            <a:r>
              <a:rPr lang="en-US" altLang="zh-CN" sz="2000" b="1"/>
              <a:t>mbp-&gt;ptr[j+1]=mbp-&gt;ptr[j];</a:t>
            </a:r>
          </a:p>
          <a:p>
            <a:pPr algn="just" eaLnBrk="1" hangingPunct="1">
              <a:spcBef>
                <a:spcPct val="50000"/>
              </a:spcBef>
              <a:buClrTx/>
              <a:buSzTx/>
              <a:buFontTx/>
              <a:buNone/>
            </a:pPr>
            <a:r>
              <a:rPr lang="en-US" altLang="zh-CN" sz="2000" b="1"/>
              <a:t>   }</a:t>
            </a:r>
          </a:p>
          <a:p>
            <a:pPr algn="just" eaLnBrk="1" hangingPunct="1">
              <a:spcBef>
                <a:spcPct val="50000"/>
              </a:spcBef>
              <a:buClrTx/>
              <a:buSzTx/>
              <a:buFontTx/>
              <a:buNone/>
            </a:pPr>
            <a:r>
              <a:rPr lang="en-US" altLang="zh-CN" sz="2000" b="1"/>
              <a:t>mbp-&gt;key[ipos+1]=key;</a:t>
            </a:r>
          </a:p>
          <a:p>
            <a:pPr algn="just" eaLnBrk="1" hangingPunct="1">
              <a:spcBef>
                <a:spcPct val="50000"/>
              </a:spcBef>
              <a:buClrTx/>
              <a:buSzTx/>
              <a:buFontTx/>
              <a:buNone/>
            </a:pPr>
            <a:r>
              <a:rPr lang="en-US" altLang="zh-CN" sz="2000" b="1"/>
              <a:t>mbp-&gt;ptr[ipos+1]=rp;</a:t>
            </a:r>
          </a:p>
          <a:p>
            <a:pPr algn="just" eaLnBrk="1" hangingPunct="1">
              <a:spcBef>
                <a:spcPct val="50000"/>
              </a:spcBef>
              <a:buClrTx/>
              <a:buSzTx/>
              <a:buFontTx/>
              <a:buNone/>
            </a:pPr>
            <a:r>
              <a:rPr lang="en-US" altLang="zh-CN" sz="2000" b="1"/>
              <a:t>mbp-&gt;keynum++;</a:t>
            </a:r>
          </a:p>
          <a:p>
            <a:pPr eaLnBrk="1" hangingPunct="1">
              <a:spcBef>
                <a:spcPct val="50000"/>
              </a:spcBef>
              <a:buClrTx/>
              <a:buSzTx/>
              <a:buFontTx/>
              <a:buNone/>
            </a:pPr>
            <a:r>
              <a:rPr lang="en-US" altLang="zh-CN" sz="2000" b="1"/>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4F9FFA9B-9EC0-46CD-BB0B-FCDA8D365794}"/>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B</a:t>
            </a:r>
            <a:r>
              <a:rPr lang="zh-CN" altLang="en-US" sz="2800" b="1">
                <a:latin typeface="宋体" panose="02010600030101010101" pitchFamily="2" charset="-122"/>
              </a:rPr>
              <a:t>树的分裂</a:t>
            </a:r>
            <a:r>
              <a:rPr lang="zh-CN" altLang="en-US" sz="2800" b="1">
                <a:solidFill>
                  <a:srgbClr val="000000"/>
                </a:solidFill>
                <a:latin typeface="宋体" panose="02010600030101010101" pitchFamily="2" charset="-122"/>
              </a:rPr>
              <a:t>算法</a:t>
            </a:r>
            <a:r>
              <a:rPr lang="zh-CN" altLang="en-US" sz="2800" b="1"/>
              <a:t> </a:t>
            </a:r>
          </a:p>
        </p:txBody>
      </p:sp>
      <p:sp>
        <p:nvSpPr>
          <p:cNvPr id="102403" name="Text Box 3">
            <a:extLst>
              <a:ext uri="{FF2B5EF4-FFF2-40B4-BE49-F238E27FC236}">
                <a16:creationId xmlns:a16="http://schemas.microsoft.com/office/drawing/2014/main" id="{E949F8FA-A3B0-43CD-89A3-547327E9542B}"/>
              </a:ext>
            </a:extLst>
          </p:cNvPr>
          <p:cNvSpPr txBox="1">
            <a:spLocks noChangeArrowheads="1"/>
          </p:cNvSpPr>
          <p:nvPr/>
        </p:nvSpPr>
        <p:spPr bwMode="auto">
          <a:xfrm>
            <a:off x="2133600" y="1600201"/>
            <a:ext cx="8305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000" b="1"/>
              <a:t>void  split (Mbtree  oldp,	Mbtree  *newp)</a:t>
            </a:r>
          </a:p>
          <a:p>
            <a:pPr algn="just" eaLnBrk="1" hangingPunct="1">
              <a:spcBef>
                <a:spcPct val="50000"/>
              </a:spcBef>
              <a:buClrTx/>
              <a:buSzTx/>
              <a:buFontTx/>
              <a:buNone/>
            </a:pPr>
            <a:r>
              <a:rPr lang="en-US" altLang="zh-CN" sz="2000" b="1"/>
              <a:t>{/* B</a:t>
            </a:r>
            <a:r>
              <a:rPr lang="zh-CN" altLang="en-US" sz="2000" b="1"/>
              <a:t>树的分裂过程 *</a:t>
            </a:r>
            <a:r>
              <a:rPr lang="en-US" altLang="zh-CN" sz="2000" b="1"/>
              <a:t>/</a:t>
            </a:r>
          </a:p>
          <a:p>
            <a:pPr algn="just" eaLnBrk="1" hangingPunct="1">
              <a:spcBef>
                <a:spcPct val="50000"/>
              </a:spcBef>
              <a:buClrTx/>
              <a:buSzTx/>
              <a:buFontTx/>
              <a:buNone/>
            </a:pPr>
            <a:r>
              <a:rPr lang="en-US" altLang="zh-CN" sz="2000" b="1"/>
              <a:t>s=ceil((float)m/2);       /* s=</a:t>
            </a:r>
            <a:r>
              <a:rPr lang="en-US" altLang="zh-CN"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p>
          <a:p>
            <a:pPr algn="just" eaLnBrk="1" hangingPunct="1">
              <a:spcBef>
                <a:spcPct val="50000"/>
              </a:spcBef>
              <a:buClrTx/>
              <a:buSzTx/>
              <a:buFontTx/>
              <a:buNone/>
            </a:pPr>
            <a:r>
              <a:rPr lang="en-US" altLang="zh-CN" sz="2000" b="1"/>
              <a:t>n=m-s;</a:t>
            </a:r>
          </a:p>
          <a:p>
            <a:pPr algn="just" eaLnBrk="1" hangingPunct="1">
              <a:spcBef>
                <a:spcPct val="50000"/>
              </a:spcBef>
              <a:buClrTx/>
              <a:buSzTx/>
              <a:buFontTx/>
              <a:buNone/>
            </a:pPr>
            <a:r>
              <a:rPr lang="en-US" altLang="zh-CN" sz="2000" b="1">
                <a:latin typeface="宋体" panose="02010600030101010101" pitchFamily="2" charset="-122"/>
              </a:rPr>
              <a:t>newp</a:t>
            </a:r>
            <a:r>
              <a:rPr lang="en-US" altLang="zh-CN" sz="2000" b="1">
                <a:cs typeface="Times New Roman" panose="02020603050405020304" pitchFamily="18" charset="0"/>
              </a:rPr>
              <a:t>=(Mbtree)malloc(sizeof(Mbtnode));</a:t>
            </a:r>
            <a:r>
              <a:rPr lang="en-US" altLang="zh-CN" sz="2000" b="1">
                <a:latin typeface="宋体" panose="02010600030101010101" pitchFamily="2" charset="-122"/>
              </a:rPr>
              <a:t> </a:t>
            </a:r>
            <a:r>
              <a:rPr lang="en-US" altLang="zh-CN" sz="2000" b="1"/>
              <a:t>newp-&gt;keynum=n;</a:t>
            </a:r>
          </a:p>
          <a:p>
            <a:pPr algn="just" eaLnBrk="1" hangingPunct="1">
              <a:spcBef>
                <a:spcPct val="50000"/>
              </a:spcBef>
              <a:buClrTx/>
              <a:buSzTx/>
              <a:buFontTx/>
              <a:buNone/>
            </a:pPr>
            <a:r>
              <a:rPr lang="en-US" altLang="zh-CN" sz="2000" b="1"/>
              <a:t>  newp-&gt;parent=oldp-&gt;parent; newp-&gt;ptr[0]=oldp-&gt;ptr[s];</a:t>
            </a:r>
          </a:p>
          <a:p>
            <a:pPr algn="just" eaLnBrk="1" hangingPunct="1">
              <a:spcBef>
                <a:spcPct val="50000"/>
              </a:spcBef>
              <a:buClrTx/>
              <a:buSzTx/>
              <a:buFontTx/>
              <a:buNone/>
            </a:pPr>
            <a:r>
              <a:rPr lang="en-US" altLang="zh-CN" sz="2000" b="1"/>
              <a:t>For (i=1 ; i&lt;=n ; i++)</a:t>
            </a:r>
          </a:p>
          <a:p>
            <a:pPr algn="just" eaLnBrk="1" hangingPunct="1">
              <a:spcBef>
                <a:spcPct val="50000"/>
              </a:spcBef>
              <a:buClrTx/>
              <a:buSzTx/>
              <a:buFontTx/>
              <a:buNone/>
            </a:pPr>
            <a:r>
              <a:rPr lang="en-US" altLang="zh-CN" sz="2000" b="1"/>
              <a:t>{ newp-&gt;key[i]=oldp-&gt;key[s+i];newp-&gt;ptr[i]=oldp-&gt;ptr[s+i];}</a:t>
            </a:r>
          </a:p>
          <a:p>
            <a:pPr algn="just" eaLnBrk="1" hangingPunct="1">
              <a:spcBef>
                <a:spcPct val="50000"/>
              </a:spcBef>
              <a:buClrTx/>
              <a:buSzTx/>
              <a:buFontTx/>
              <a:buNone/>
            </a:pPr>
            <a:r>
              <a:rPr lang="en-US" altLang="zh-CN" sz="2000" b="1"/>
              <a:t>oldp-&gt;keynum=s-1;</a:t>
            </a:r>
          </a:p>
          <a:p>
            <a:pPr eaLnBrk="1" hangingPunct="1">
              <a:spcBef>
                <a:spcPct val="50000"/>
              </a:spcBef>
              <a:buClrTx/>
              <a:buSzTx/>
              <a:buFontTx/>
              <a:buNone/>
            </a:pPr>
            <a:r>
              <a:rPr lang="en-US" altLang="zh-CN" sz="2000" b="1"/>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782F754B-C72C-4469-9CC0-A8B422477FF5}"/>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 </a:t>
            </a:r>
            <a:r>
              <a:rPr lang="zh-CN" altLang="en-US" sz="2800" b="1"/>
              <a:t>在</a:t>
            </a:r>
            <a:r>
              <a:rPr lang="en-US" altLang="zh-CN" sz="2800" b="1"/>
              <a:t>B</a:t>
            </a:r>
            <a:r>
              <a:rPr lang="zh-CN" altLang="en-US" sz="2800" b="1"/>
              <a:t>树中删除一个关键字</a:t>
            </a:r>
          </a:p>
        </p:txBody>
      </p:sp>
      <p:sp>
        <p:nvSpPr>
          <p:cNvPr id="103427" name="Text Box 3">
            <a:extLst>
              <a:ext uri="{FF2B5EF4-FFF2-40B4-BE49-F238E27FC236}">
                <a16:creationId xmlns:a16="http://schemas.microsoft.com/office/drawing/2014/main" id="{3BBEA52D-530E-4FE8-9B9A-60E1C5B9355D}"/>
              </a:ext>
            </a:extLst>
          </p:cNvPr>
          <p:cNvSpPr txBox="1">
            <a:spLocks noChangeArrowheads="1"/>
          </p:cNvSpPr>
          <p:nvPr/>
        </p:nvSpPr>
        <p:spPr bwMode="auto">
          <a:xfrm>
            <a:off x="2133600" y="15240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1</a:t>
            </a:r>
            <a:r>
              <a:rPr lang="zh-CN" altLang="en-US" sz="2800" b="1"/>
              <a:t>）在最下层结点中删除一个关键字</a:t>
            </a:r>
            <a:r>
              <a:rPr lang="en-US" altLang="zh-CN" sz="2800" b="1"/>
              <a:t>(</a:t>
            </a:r>
            <a:r>
              <a:rPr lang="zh-CN" altLang="en-US" sz="2800" b="1"/>
              <a:t>见</a:t>
            </a:r>
            <a:r>
              <a:rPr lang="en-US" altLang="zh-CN" sz="2800" b="1"/>
              <a:t>p217</a:t>
            </a:r>
            <a:r>
              <a:rPr lang="zh-CN" altLang="en-US" sz="2800" b="1"/>
              <a:t>的图</a:t>
            </a:r>
            <a:r>
              <a:rPr lang="en-US" altLang="zh-CN" sz="2800" b="1"/>
              <a:t>8.21)</a:t>
            </a:r>
          </a:p>
        </p:txBody>
      </p:sp>
      <p:sp>
        <p:nvSpPr>
          <p:cNvPr id="103428" name="Text Box 4">
            <a:extLst>
              <a:ext uri="{FF2B5EF4-FFF2-40B4-BE49-F238E27FC236}">
                <a16:creationId xmlns:a16="http://schemas.microsoft.com/office/drawing/2014/main" id="{ACF565A0-F4A0-44DA-86AE-646C073C6557}"/>
              </a:ext>
            </a:extLst>
          </p:cNvPr>
          <p:cNvSpPr txBox="1">
            <a:spLocks noChangeArrowheads="1"/>
          </p:cNvSpPr>
          <p:nvPr/>
        </p:nvSpPr>
        <p:spPr bwMode="auto">
          <a:xfrm>
            <a:off x="2133600" y="2286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结论：</a:t>
            </a:r>
          </a:p>
          <a:p>
            <a:pPr eaLnBrk="1" hangingPunct="1">
              <a:spcBef>
                <a:spcPct val="50000"/>
              </a:spcBef>
              <a:buClrTx/>
              <a:buSzTx/>
              <a:buFontTx/>
              <a:buChar char="•"/>
            </a:pPr>
            <a:r>
              <a:rPr lang="zh-CN" altLang="en-US" sz="2400" b="1">
                <a:latin typeface="宋体" panose="02010600030101010101" pitchFamily="2" charset="-122"/>
              </a:rPr>
              <a:t>当最下层结点中的关键字数</a:t>
            </a:r>
            <a:r>
              <a:rPr lang="zh-CN" altLang="en-US" sz="2400" b="1"/>
              <a:t> </a:t>
            </a:r>
            <a:r>
              <a:rPr lang="zh-CN" altLang="en-US" sz="2400" b="1">
                <a:latin typeface="宋体" panose="02010600030101010101" pitchFamily="2" charset="-122"/>
              </a:rPr>
              <a:t>大于</a:t>
            </a:r>
            <a:r>
              <a:rPr lang="zh-CN" altLang="en-US"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r>
              <a:rPr lang="en-US" altLang="zh-CN" sz="2400" b="1"/>
              <a:t>-1 </a:t>
            </a:r>
            <a:r>
              <a:rPr lang="zh-CN" altLang="en-US" sz="2400" b="1">
                <a:latin typeface="宋体" panose="02010600030101010101" pitchFamily="2" charset="-122"/>
              </a:rPr>
              <a:t>时</a:t>
            </a:r>
            <a:r>
              <a:rPr lang="zh-CN" altLang="en-US" sz="2400" b="1"/>
              <a:t> </a:t>
            </a:r>
            <a:r>
              <a:rPr lang="zh-CN" altLang="en-US" sz="2400" b="1">
                <a:latin typeface="宋体" panose="02010600030101010101" pitchFamily="2" charset="-122"/>
              </a:rPr>
              <a:t>，可直接删除。</a:t>
            </a:r>
          </a:p>
          <a:p>
            <a:pPr eaLnBrk="1" hangingPunct="1">
              <a:spcBef>
                <a:spcPct val="50000"/>
              </a:spcBef>
              <a:buClrTx/>
              <a:buSzTx/>
              <a:buFontTx/>
              <a:buChar char="•"/>
            </a:pPr>
            <a:r>
              <a:rPr lang="zh-CN" altLang="en-US" sz="2400" b="1">
                <a:latin typeface="宋体" panose="02010600030101010101" pitchFamily="2" charset="-122"/>
              </a:rPr>
              <a:t>当最下层待删关键字所在结点中关键字数目为最低要求</a:t>
            </a:r>
            <a:r>
              <a:rPr lang="zh-CN" altLang="en-US"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r>
              <a:rPr lang="en-US" altLang="zh-CN" sz="2400" b="1">
                <a:latin typeface="宋体" panose="02010600030101010101" pitchFamily="2" charset="-122"/>
              </a:rPr>
              <a:t>-1</a:t>
            </a:r>
            <a:r>
              <a:rPr lang="zh-CN" altLang="en-US" sz="2400" b="1">
                <a:latin typeface="宋体" panose="02010600030101010101" pitchFamily="2" charset="-122"/>
              </a:rPr>
              <a:t>时，如果其左（右）兄弟中关键字数目大于</a:t>
            </a:r>
            <a:r>
              <a:rPr lang="zh-CN" altLang="en-US"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r>
              <a:rPr lang="en-US" altLang="zh-CN" sz="2400" b="1">
                <a:latin typeface="宋体" panose="02010600030101010101" pitchFamily="2" charset="-122"/>
              </a:rPr>
              <a:t>-1 </a:t>
            </a:r>
            <a:r>
              <a:rPr lang="zh-CN" altLang="en-US" sz="2400" b="1">
                <a:latin typeface="宋体" panose="02010600030101010101" pitchFamily="2" charset="-122"/>
              </a:rPr>
              <a:t>，则可采用上述</a:t>
            </a:r>
            <a:r>
              <a:rPr lang="zh-CN" altLang="en-US" sz="2400" b="1"/>
              <a:t>“</a:t>
            </a:r>
            <a:r>
              <a:rPr lang="zh-CN" altLang="en-US" sz="2400" b="1">
                <a:latin typeface="宋体" panose="02010600030101010101" pitchFamily="2" charset="-122"/>
              </a:rPr>
              <a:t>父子换位法</a:t>
            </a:r>
            <a:r>
              <a:rPr lang="zh-CN" altLang="en-US" sz="2400" b="1"/>
              <a:t>”</a:t>
            </a:r>
            <a:r>
              <a:rPr lang="zh-CN" altLang="en-US" sz="2400" b="1">
                <a:latin typeface="宋体" panose="02010600030101010101" pitchFamily="2" charset="-122"/>
              </a:rPr>
              <a:t>。 </a:t>
            </a:r>
          </a:p>
          <a:p>
            <a:pPr eaLnBrk="1" hangingPunct="1">
              <a:spcBef>
                <a:spcPct val="50000"/>
              </a:spcBef>
              <a:buClrTx/>
              <a:buSzTx/>
              <a:buFontTx/>
              <a:buChar char="•"/>
            </a:pPr>
            <a:r>
              <a:rPr lang="zh-CN" altLang="en-US" sz="2400" b="1">
                <a:latin typeface="宋体" panose="02010600030101010101" pitchFamily="2" charset="-122"/>
              </a:rPr>
              <a:t>当最下层待删结点及其左右兄弟中的关键字数目均为最低要求数目</a:t>
            </a:r>
            <a:r>
              <a:rPr lang="zh-CN" altLang="en-US" sz="2000" b="1">
                <a:sym typeface="Symbol" panose="05050102010706020507" pitchFamily="18" charset="2"/>
              </a:rPr>
              <a:t></a:t>
            </a:r>
            <a:r>
              <a:rPr lang="en-US" altLang="zh-CN" sz="2000" b="1"/>
              <a:t>m/2 </a:t>
            </a:r>
            <a:r>
              <a:rPr lang="en-US" altLang="zh-CN" sz="2000" b="1">
                <a:sym typeface="Symbol" panose="05050102010706020507" pitchFamily="18" charset="2"/>
              </a:rPr>
              <a:t></a:t>
            </a:r>
            <a:r>
              <a:rPr lang="en-US" altLang="zh-CN" sz="2000" b="1"/>
              <a:t> </a:t>
            </a:r>
            <a:r>
              <a:rPr lang="en-US" altLang="zh-CN" sz="2400" b="1">
                <a:latin typeface="宋体" panose="02010600030101010101" pitchFamily="2" charset="-122"/>
              </a:rPr>
              <a:t>-1</a:t>
            </a:r>
            <a:r>
              <a:rPr lang="zh-CN" altLang="en-US" sz="2400" b="1">
                <a:latin typeface="宋体" panose="02010600030101010101" pitchFamily="2" charset="-122"/>
              </a:rPr>
              <a:t>时，需要进行合并处理，合并过程与插入时的分裂过程</a:t>
            </a:r>
            <a:r>
              <a:rPr lang="zh-CN" altLang="en-US" sz="2400" b="1"/>
              <a:t>“</a:t>
            </a:r>
            <a:r>
              <a:rPr lang="zh-CN" altLang="en-US" sz="2400" b="1">
                <a:latin typeface="宋体" panose="02010600030101010101" pitchFamily="2" charset="-122"/>
              </a:rPr>
              <a:t>互逆</a:t>
            </a:r>
            <a:r>
              <a:rPr lang="zh-CN" altLang="en-US" sz="2400" b="1"/>
              <a:t>”</a:t>
            </a:r>
            <a:r>
              <a:rPr lang="zh-CN" altLang="en-US" sz="2400" b="1">
                <a:latin typeface="宋体" panose="02010600030101010101" pitchFamily="2" charset="-122"/>
              </a:rPr>
              <a:t>，合并一次，分支数少一，可能出现 </a:t>
            </a:r>
            <a:r>
              <a:rPr lang="zh-CN" altLang="en-US" sz="2400" b="1"/>
              <a:t>“</a:t>
            </a:r>
            <a:r>
              <a:rPr lang="zh-CN" altLang="en-US" sz="2400" b="1">
                <a:latin typeface="宋体" panose="02010600030101010101" pitchFamily="2" charset="-122"/>
              </a:rPr>
              <a:t>连锁合并</a:t>
            </a:r>
            <a:r>
              <a:rPr lang="zh-CN" altLang="en-US" sz="2400" b="1"/>
              <a:t>”</a:t>
            </a:r>
            <a:r>
              <a:rPr lang="zh-CN" altLang="en-US" sz="2400" b="1">
                <a:latin typeface="宋体" panose="02010600030101010101" pitchFamily="2" charset="-122"/>
              </a:rPr>
              <a:t>，当合并到根时，各分支深度同时减</a:t>
            </a:r>
            <a:r>
              <a:rPr lang="en-US" altLang="zh-CN" sz="2400" b="1">
                <a:latin typeface="宋体" panose="02010600030101010101" pitchFamily="2" charset="-122"/>
              </a:rPr>
              <a:t>1</a:t>
            </a:r>
            <a:r>
              <a:rPr lang="zh-CN" altLang="en-US" sz="2400" b="1">
                <a:latin typeface="宋体" panose="02010600030101010101" pitchFamily="2" charset="-122"/>
              </a:rPr>
              <a:t>。 </a:t>
            </a:r>
            <a:r>
              <a:rPr lang="zh-CN" altLang="en-US" sz="2400" b="1"/>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3132B4D8-1711-45E5-8247-E730032FD252}"/>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2</a:t>
            </a:r>
            <a:r>
              <a:rPr lang="zh-CN" altLang="en-US" sz="2800" b="1"/>
              <a:t>）</a:t>
            </a:r>
            <a:r>
              <a:rPr lang="zh-CN" altLang="en-US" sz="2800" b="1">
                <a:latin typeface="宋体" panose="02010600030101010101" pitchFamily="2" charset="-122"/>
              </a:rPr>
              <a:t>在非最下层结点中删除一个关键字</a:t>
            </a:r>
            <a:r>
              <a:rPr lang="zh-CN" altLang="en-US" sz="2800" b="1"/>
              <a:t> </a:t>
            </a:r>
          </a:p>
        </p:txBody>
      </p:sp>
      <p:sp>
        <p:nvSpPr>
          <p:cNvPr id="104451" name="Text Box 3">
            <a:extLst>
              <a:ext uri="{FF2B5EF4-FFF2-40B4-BE49-F238E27FC236}">
                <a16:creationId xmlns:a16="http://schemas.microsoft.com/office/drawing/2014/main" id="{DC1CFB63-9345-417D-9590-FC217F519055}"/>
              </a:ext>
            </a:extLst>
          </p:cNvPr>
          <p:cNvSpPr txBox="1">
            <a:spLocks noChangeArrowheads="1"/>
          </p:cNvSpPr>
          <p:nvPr/>
        </p:nvSpPr>
        <p:spPr bwMode="auto">
          <a:xfrm>
            <a:off x="2209800" y="1752601"/>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示例见</a:t>
            </a:r>
            <a:r>
              <a:rPr lang="en-US" altLang="zh-CN" sz="2800" b="1"/>
              <a:t>p297</a:t>
            </a:r>
            <a:r>
              <a:rPr lang="zh-CN" altLang="en-US" sz="2800" b="1"/>
              <a:t>的图</a:t>
            </a:r>
            <a:r>
              <a:rPr lang="en-US" altLang="zh-CN" sz="2800" b="1"/>
              <a:t>8.24</a:t>
            </a:r>
            <a:r>
              <a:rPr lang="zh-CN" altLang="en-US" sz="2800" b="1"/>
              <a:t>所示。</a:t>
            </a:r>
          </a:p>
        </p:txBody>
      </p:sp>
      <p:sp>
        <p:nvSpPr>
          <p:cNvPr id="104452" name="Text Box 4">
            <a:extLst>
              <a:ext uri="{FF2B5EF4-FFF2-40B4-BE49-F238E27FC236}">
                <a16:creationId xmlns:a16="http://schemas.microsoft.com/office/drawing/2014/main" id="{C36FB1CC-ED2B-4ECC-A24F-D86E3B8A4D20}"/>
              </a:ext>
            </a:extLst>
          </p:cNvPr>
          <p:cNvSpPr txBox="1">
            <a:spLocks noChangeArrowheads="1"/>
          </p:cNvSpPr>
          <p:nvPr/>
        </p:nvSpPr>
        <p:spPr bwMode="auto">
          <a:xfrm>
            <a:off x="2133600" y="25146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一般情况下，</a:t>
            </a:r>
            <a:r>
              <a:rPr lang="zh-CN" altLang="en-US" sz="2800" b="1">
                <a:latin typeface="宋体" panose="02010600030101010101" pitchFamily="2" charset="-122"/>
              </a:rPr>
              <a:t>删除非最下层结点中的关键字，可转化为删除最下层结点中的关键字。</a:t>
            </a:r>
            <a:r>
              <a:rPr lang="zh-CN" altLang="en-US" sz="2800" b="1"/>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26E64336-35C3-4147-B2C8-DBC3A18CDAF8}"/>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8.4 </a:t>
            </a:r>
            <a:r>
              <a:rPr lang="zh-CN" altLang="en-US" sz="2800" b="1"/>
              <a:t>计算式查找法－哈希法</a:t>
            </a:r>
          </a:p>
        </p:txBody>
      </p:sp>
      <p:sp>
        <p:nvSpPr>
          <p:cNvPr id="105475" name="Text Box 3">
            <a:extLst>
              <a:ext uri="{FF2B5EF4-FFF2-40B4-BE49-F238E27FC236}">
                <a16:creationId xmlns:a16="http://schemas.microsoft.com/office/drawing/2014/main" id="{40DC437A-0917-49C1-8CC0-62D0280BCF6D}"/>
              </a:ext>
            </a:extLst>
          </p:cNvPr>
          <p:cNvSpPr txBox="1">
            <a:spLocks noChangeArrowheads="1"/>
          </p:cNvSpPr>
          <p:nvPr/>
        </p:nvSpPr>
        <p:spPr bwMode="auto">
          <a:xfrm>
            <a:off x="2057400" y="1524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哈希法</a:t>
            </a:r>
            <a:r>
              <a:rPr lang="zh-CN" altLang="en-US" sz="2800" b="1">
                <a:latin typeface="宋体" panose="02010600030101010101" pitchFamily="2" charset="-122"/>
              </a:rPr>
              <a:t>又称散列法、杂凑法以及关键字地址计算法等，相应的表称为哈希表</a:t>
            </a:r>
            <a:r>
              <a:rPr lang="zh-CN" altLang="en-US" sz="2800" b="1"/>
              <a:t> 。</a:t>
            </a:r>
          </a:p>
        </p:txBody>
      </p:sp>
      <p:sp>
        <p:nvSpPr>
          <p:cNvPr id="105476" name="Text Box 4">
            <a:extLst>
              <a:ext uri="{FF2B5EF4-FFF2-40B4-BE49-F238E27FC236}">
                <a16:creationId xmlns:a16="http://schemas.microsoft.com/office/drawing/2014/main" id="{7BE509FA-7646-4E62-9355-776E504BA4D9}"/>
              </a:ext>
            </a:extLst>
          </p:cNvPr>
          <p:cNvSpPr txBox="1">
            <a:spLocks noChangeArrowheads="1"/>
          </p:cNvSpPr>
          <p:nvPr/>
        </p:nvSpPr>
        <p:spPr bwMode="auto">
          <a:xfrm>
            <a:off x="2133600" y="2590800"/>
            <a:ext cx="82296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DF2354"/>
                </a:solidFill>
              </a:rPr>
              <a:t>哈希法的基本思想</a:t>
            </a:r>
            <a:r>
              <a:rPr lang="zh-CN" altLang="en-US" sz="2800" b="1"/>
              <a:t>：</a:t>
            </a:r>
          </a:p>
          <a:p>
            <a:pPr eaLnBrk="1" hangingPunct="1">
              <a:spcBef>
                <a:spcPct val="50000"/>
              </a:spcBef>
              <a:buClrTx/>
              <a:buSzTx/>
              <a:buFontTx/>
              <a:buNone/>
            </a:pPr>
            <a:r>
              <a:rPr lang="zh-CN" altLang="en-US" sz="2800" b="1">
                <a:latin typeface="宋体" panose="02010600030101010101" pitchFamily="2" charset="-122"/>
              </a:rPr>
              <a:t>首先在元素的关键字</a:t>
            </a:r>
            <a:r>
              <a:rPr lang="en-US" altLang="zh-CN" sz="2800" b="1"/>
              <a:t>k</a:t>
            </a:r>
            <a:r>
              <a:rPr lang="zh-CN" altLang="en-US" sz="2800" b="1">
                <a:latin typeface="宋体" panose="02010600030101010101" pitchFamily="2" charset="-122"/>
              </a:rPr>
              <a:t>和元素的存储位置</a:t>
            </a:r>
            <a:r>
              <a:rPr lang="en-US" altLang="zh-CN" sz="2800" b="1"/>
              <a:t>p</a:t>
            </a:r>
            <a:r>
              <a:rPr lang="zh-CN" altLang="en-US" sz="2800" b="1">
                <a:latin typeface="宋体" panose="02010600030101010101" pitchFamily="2" charset="-122"/>
              </a:rPr>
              <a:t>之间建立一个对应关系</a:t>
            </a:r>
            <a:r>
              <a:rPr lang="en-US" altLang="zh-CN" sz="2800" b="1"/>
              <a:t>f</a:t>
            </a:r>
            <a:r>
              <a:rPr lang="zh-CN" altLang="en-US" sz="2800" b="1">
                <a:latin typeface="宋体" panose="02010600030101010101" pitchFamily="2" charset="-122"/>
              </a:rPr>
              <a:t>，使得</a:t>
            </a:r>
            <a:r>
              <a:rPr lang="en-US" altLang="zh-CN" sz="2800" b="1"/>
              <a:t>p=f(k)</a:t>
            </a:r>
            <a:r>
              <a:rPr lang="zh-CN" altLang="en-US" sz="2800" b="1">
                <a:latin typeface="宋体" panose="02010600030101010101" pitchFamily="2" charset="-122"/>
              </a:rPr>
              <a:t>，</a:t>
            </a:r>
            <a:r>
              <a:rPr lang="en-US" altLang="zh-CN" sz="2800" b="1"/>
              <a:t>f</a:t>
            </a:r>
            <a:r>
              <a:rPr lang="zh-CN" altLang="en-US" sz="2800" b="1">
                <a:latin typeface="宋体" panose="02010600030101010101" pitchFamily="2" charset="-122"/>
              </a:rPr>
              <a:t>称为哈希函数。创建哈希表时，把关键字为</a:t>
            </a:r>
            <a:r>
              <a:rPr lang="en-US" altLang="zh-CN" sz="2800" b="1"/>
              <a:t>k</a:t>
            </a:r>
            <a:r>
              <a:rPr lang="zh-CN" altLang="en-US" sz="2800" b="1">
                <a:latin typeface="宋体" panose="02010600030101010101" pitchFamily="2" charset="-122"/>
              </a:rPr>
              <a:t>的元素直接存入地址为</a:t>
            </a:r>
            <a:r>
              <a:rPr lang="en-US" altLang="zh-CN" sz="2800" b="1"/>
              <a:t>f(k)</a:t>
            </a:r>
            <a:r>
              <a:rPr lang="zh-CN" altLang="en-US" sz="2800" b="1">
                <a:latin typeface="宋体" panose="02010600030101010101" pitchFamily="2" charset="-122"/>
              </a:rPr>
              <a:t>的单元；以后当查找关键字为</a:t>
            </a:r>
            <a:r>
              <a:rPr lang="en-US" altLang="zh-CN" sz="2800" b="1"/>
              <a:t>k</a:t>
            </a:r>
            <a:r>
              <a:rPr lang="zh-CN" altLang="en-US" sz="2800" b="1">
                <a:latin typeface="宋体" panose="02010600030101010101" pitchFamily="2" charset="-122"/>
              </a:rPr>
              <a:t>的元素时，再利用哈希函数计算出该元素的存储位置</a:t>
            </a:r>
            <a:r>
              <a:rPr lang="en-US" altLang="zh-CN" sz="2800" b="1"/>
              <a:t>p=f(k)</a:t>
            </a:r>
            <a:r>
              <a:rPr lang="zh-CN" altLang="en-US" sz="2800" b="1">
                <a:latin typeface="宋体" panose="02010600030101010101" pitchFamily="2" charset="-122"/>
              </a:rPr>
              <a:t>，从而达到按关键字直接存取元素的目的。</a:t>
            </a:r>
            <a:r>
              <a:rPr lang="zh-CN" altLang="en-US" sz="2800" b="1"/>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62B658FF-A628-4949-9273-B18A186D0564}"/>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不设置监视哨的顺序查找算法</a:t>
            </a:r>
          </a:p>
        </p:txBody>
      </p:sp>
      <p:sp>
        <p:nvSpPr>
          <p:cNvPr id="23555" name="Text Box 4">
            <a:extLst>
              <a:ext uri="{FF2B5EF4-FFF2-40B4-BE49-F238E27FC236}">
                <a16:creationId xmlns:a16="http://schemas.microsoft.com/office/drawing/2014/main" id="{C34E812A-AED7-42C7-9AE4-758030DE9638}"/>
              </a:ext>
            </a:extLst>
          </p:cNvPr>
          <p:cNvSpPr txBox="1">
            <a:spLocks noChangeArrowheads="1"/>
          </p:cNvSpPr>
          <p:nvPr/>
        </p:nvSpPr>
        <p:spPr bwMode="auto">
          <a:xfrm>
            <a:off x="2133600" y="1600201"/>
            <a:ext cx="81534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b="1"/>
              <a:t>int SeqSearch</a:t>
            </a:r>
            <a:r>
              <a:rPr lang="zh-CN" altLang="en-US" sz="2400" b="1"/>
              <a:t>（</a:t>
            </a:r>
            <a:r>
              <a:rPr lang="en-US" altLang="zh-CN" sz="2400" b="1"/>
              <a:t>RecordList l,  KeyType k</a:t>
            </a:r>
            <a:r>
              <a:rPr lang="zh-CN" altLang="en-US" sz="2400" b="1"/>
              <a:t>）</a:t>
            </a:r>
          </a:p>
          <a:p>
            <a:pPr algn="just" eaLnBrk="1" hangingPunct="1">
              <a:spcBef>
                <a:spcPct val="50000"/>
              </a:spcBef>
              <a:buClrTx/>
              <a:buSzTx/>
              <a:buFontTx/>
              <a:buNone/>
            </a:pPr>
            <a:r>
              <a:rPr lang="en-US" altLang="zh-CN" sz="2400" b="1"/>
              <a:t>/*</a:t>
            </a:r>
            <a:r>
              <a:rPr lang="zh-CN" altLang="en-US" sz="2400" b="1"/>
              <a:t>不用监视哨法，在顺序表中查找关键字等于</a:t>
            </a:r>
            <a:r>
              <a:rPr lang="en-US" altLang="zh-CN" sz="2400" b="1"/>
              <a:t>k</a:t>
            </a:r>
            <a:r>
              <a:rPr lang="zh-CN" altLang="en-US" sz="2400" b="1"/>
              <a:t>的元素*</a:t>
            </a:r>
            <a:r>
              <a:rPr lang="en-US" altLang="zh-CN" sz="2400" b="1"/>
              <a:t>/</a:t>
            </a:r>
          </a:p>
          <a:p>
            <a:pPr algn="just" eaLnBrk="1" hangingPunct="1">
              <a:spcBef>
                <a:spcPct val="50000"/>
              </a:spcBef>
              <a:buClrTx/>
              <a:buSzTx/>
              <a:buFontTx/>
              <a:buNone/>
            </a:pPr>
            <a:r>
              <a:rPr lang="en-US" altLang="zh-CN" sz="2400" b="1"/>
              <a:t>{</a:t>
            </a:r>
          </a:p>
          <a:p>
            <a:pPr algn="just" eaLnBrk="1" hangingPunct="1">
              <a:spcBef>
                <a:spcPct val="50000"/>
              </a:spcBef>
              <a:buClrTx/>
              <a:buSzTx/>
              <a:buFontTx/>
              <a:buNone/>
            </a:pPr>
            <a:r>
              <a:rPr lang="en-US" altLang="zh-CN" sz="2400" b="1"/>
              <a:t>     l.r[0].key=k;  i=l.length;</a:t>
            </a:r>
          </a:p>
          <a:p>
            <a:pPr algn="just" eaLnBrk="1" hangingPunct="1">
              <a:spcBef>
                <a:spcPct val="50000"/>
              </a:spcBef>
              <a:buClrTx/>
              <a:buSzTx/>
              <a:buFontTx/>
              <a:buNone/>
            </a:pPr>
            <a:r>
              <a:rPr lang="en-US" altLang="zh-CN" sz="2400" b="1"/>
              <a:t>     while </a:t>
            </a:r>
            <a:r>
              <a:rPr lang="en-US" altLang="zh-CN" sz="2400" b="1">
                <a:solidFill>
                  <a:srgbClr val="FF0000"/>
                </a:solidFill>
              </a:rPr>
              <a:t>(i&gt;=1</a:t>
            </a:r>
            <a:r>
              <a:rPr lang="en-US" altLang="zh-CN" sz="2400" b="1"/>
              <a:t>&amp;&amp;l.r[i]</a:t>
            </a:r>
            <a:r>
              <a:rPr lang="en-US" altLang="zh-CN" sz="2400" b="1">
                <a:latin typeface="宋体" panose="02010600030101010101" pitchFamily="2" charset="-122"/>
              </a:rPr>
              <a:t>.key!=</a:t>
            </a:r>
            <a:r>
              <a:rPr lang="en-US" altLang="zh-CN" sz="2400" b="1"/>
              <a:t>k)  i--;</a:t>
            </a:r>
          </a:p>
          <a:p>
            <a:pPr algn="just" eaLnBrk="1" hangingPunct="1">
              <a:spcBef>
                <a:spcPct val="50000"/>
              </a:spcBef>
              <a:buClrTx/>
              <a:buSzTx/>
              <a:buFontTx/>
              <a:buNone/>
            </a:pPr>
            <a:r>
              <a:rPr lang="en-US" altLang="zh-CN" sz="2400" b="1"/>
              <a:t>     if (i&gt;=1) return</a:t>
            </a:r>
            <a:r>
              <a:rPr lang="zh-CN" altLang="en-US" sz="2400" b="1"/>
              <a:t>（</a:t>
            </a:r>
            <a:r>
              <a:rPr lang="en-US" altLang="zh-CN" sz="2400" b="1"/>
              <a:t>i</a:t>
            </a:r>
            <a:r>
              <a:rPr lang="zh-CN" altLang="en-US" sz="2400" b="1"/>
              <a:t>）</a:t>
            </a:r>
            <a:endParaRPr lang="en-US" altLang="zh-CN" sz="2400" b="1"/>
          </a:p>
          <a:p>
            <a:pPr algn="just" eaLnBrk="1" hangingPunct="1">
              <a:spcBef>
                <a:spcPct val="50000"/>
              </a:spcBef>
              <a:buClrTx/>
              <a:buSzTx/>
              <a:buFontTx/>
              <a:buNone/>
            </a:pPr>
            <a:r>
              <a:rPr lang="en-US" altLang="zh-CN" sz="2400" b="1"/>
              <a:t>     else return (0);</a:t>
            </a:r>
          </a:p>
          <a:p>
            <a:pPr eaLnBrk="1" hangingPunct="1">
              <a:spcBef>
                <a:spcPct val="50000"/>
              </a:spcBef>
              <a:buClrTx/>
              <a:buSzTx/>
              <a:buFontTx/>
              <a:buNone/>
            </a:pPr>
            <a:r>
              <a:rPr lang="en-US" altLang="zh-CN" sz="2400" b="1"/>
              <a:t>} </a:t>
            </a:r>
          </a:p>
        </p:txBody>
      </p:sp>
      <p:sp>
        <p:nvSpPr>
          <p:cNvPr id="23556" name="Text Box 5">
            <a:extLst>
              <a:ext uri="{FF2B5EF4-FFF2-40B4-BE49-F238E27FC236}">
                <a16:creationId xmlns:a16="http://schemas.microsoft.com/office/drawing/2014/main" id="{0D4D4D33-EC11-49E1-8A90-DB318D2E0924}"/>
              </a:ext>
            </a:extLst>
          </p:cNvPr>
          <p:cNvSpPr txBox="1">
            <a:spLocks noChangeArrowheads="1"/>
          </p:cNvSpPr>
          <p:nvPr/>
        </p:nvSpPr>
        <p:spPr bwMode="auto">
          <a:xfrm>
            <a:off x="3749675" y="5900738"/>
            <a:ext cx="492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277D33"/>
                </a:solidFill>
              </a:rPr>
              <a:t>循环条件</a:t>
            </a:r>
            <a:r>
              <a:rPr lang="en-US" altLang="zh-CN" sz="2400" b="1">
                <a:solidFill>
                  <a:srgbClr val="277D33"/>
                </a:solidFill>
              </a:rPr>
              <a:t>i&gt;=1</a:t>
            </a:r>
            <a:r>
              <a:rPr lang="zh-CN" altLang="en-US" sz="2400" b="1">
                <a:solidFill>
                  <a:srgbClr val="277D33"/>
                </a:solidFill>
              </a:rPr>
              <a:t>判断查找是否越界。</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E5E6FA7D-3A50-4B60-9B4F-E5BADB0A6044}"/>
              </a:ext>
            </a:extLst>
          </p:cNvPr>
          <p:cNvSpPr txBox="1">
            <a:spLocks noChangeArrowheads="1"/>
          </p:cNvSpPr>
          <p:nvPr/>
        </p:nvSpPr>
        <p:spPr bwMode="auto">
          <a:xfrm>
            <a:off x="2133600" y="990601"/>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8.4.1 </a:t>
            </a:r>
            <a:r>
              <a:rPr lang="zh-CN" altLang="en-US" sz="2800" b="1"/>
              <a:t>哈希函数的构造方法</a:t>
            </a:r>
          </a:p>
        </p:txBody>
      </p:sp>
      <p:sp>
        <p:nvSpPr>
          <p:cNvPr id="106499" name="Text Box 3">
            <a:extLst>
              <a:ext uri="{FF2B5EF4-FFF2-40B4-BE49-F238E27FC236}">
                <a16:creationId xmlns:a16="http://schemas.microsoft.com/office/drawing/2014/main" id="{970306E6-8F47-4CAC-BE89-3A81EE532B08}"/>
              </a:ext>
            </a:extLst>
          </p:cNvPr>
          <p:cNvSpPr txBox="1">
            <a:spLocks noChangeArrowheads="1"/>
          </p:cNvSpPr>
          <p:nvPr/>
        </p:nvSpPr>
        <p:spPr bwMode="auto">
          <a:xfrm>
            <a:off x="2209800" y="1600201"/>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构造原则：</a:t>
            </a:r>
          </a:p>
        </p:txBody>
      </p:sp>
      <p:sp>
        <p:nvSpPr>
          <p:cNvPr id="106500" name="Text Box 4">
            <a:extLst>
              <a:ext uri="{FF2B5EF4-FFF2-40B4-BE49-F238E27FC236}">
                <a16:creationId xmlns:a16="http://schemas.microsoft.com/office/drawing/2014/main" id="{F9812DED-477B-4E43-A1CB-C9A0033080ED}"/>
              </a:ext>
            </a:extLst>
          </p:cNvPr>
          <p:cNvSpPr txBox="1">
            <a:spLocks noChangeArrowheads="1"/>
          </p:cNvSpPr>
          <p:nvPr/>
        </p:nvSpPr>
        <p:spPr bwMode="auto">
          <a:xfrm>
            <a:off x="2133600" y="2209800"/>
            <a:ext cx="8229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①</a:t>
            </a:r>
            <a:r>
              <a:rPr lang="zh-CN" altLang="en-US" sz="2800" b="1">
                <a:latin typeface="宋体" panose="02010600030101010101" pitchFamily="2" charset="-122"/>
              </a:rPr>
              <a:t>函数本身便于计算</a:t>
            </a:r>
            <a:r>
              <a:rPr lang="zh-CN" altLang="en-US" sz="2800" b="1"/>
              <a:t> ；</a:t>
            </a:r>
          </a:p>
          <a:p>
            <a:pPr eaLnBrk="1" hangingPunct="1">
              <a:spcBef>
                <a:spcPct val="50000"/>
              </a:spcBef>
              <a:buClrTx/>
              <a:buSzTx/>
              <a:buFontTx/>
              <a:buNone/>
            </a:pPr>
            <a:r>
              <a:rPr lang="zh-CN" altLang="en-US" sz="2800" b="1"/>
              <a:t>②</a:t>
            </a:r>
            <a:r>
              <a:rPr lang="zh-CN" altLang="en-US" sz="2800" b="1">
                <a:latin typeface="宋体" panose="02010600030101010101" pitchFamily="2" charset="-122"/>
              </a:rPr>
              <a:t>计算出来的地址分布均匀，即对任一关键字</a:t>
            </a:r>
            <a:r>
              <a:rPr lang="en-US" altLang="zh-CN" sz="2800" b="1"/>
              <a:t>k</a:t>
            </a:r>
            <a:r>
              <a:rPr lang="zh-CN" altLang="en-US" sz="2800" b="1">
                <a:latin typeface="宋体" panose="02010600030101010101" pitchFamily="2" charset="-122"/>
              </a:rPr>
              <a:t>，</a:t>
            </a:r>
            <a:r>
              <a:rPr lang="en-US" altLang="zh-CN" sz="2800" b="1"/>
              <a:t>f(k) </a:t>
            </a:r>
            <a:r>
              <a:rPr lang="zh-CN" altLang="en-US" sz="2800" b="1">
                <a:latin typeface="宋体" panose="02010600030101010101" pitchFamily="2" charset="-122"/>
              </a:rPr>
              <a:t>对应不同地址的概率相等，目的是尽可能减少冲突。</a:t>
            </a:r>
            <a:r>
              <a:rPr lang="zh-CN" altLang="en-US" sz="2800" b="1"/>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8D6895B7-94C8-4583-B8AA-5E484587CF15}"/>
              </a:ext>
            </a:extLst>
          </p:cNvPr>
          <p:cNvSpPr txBox="1">
            <a:spLocks noChangeArrowheads="1"/>
          </p:cNvSpPr>
          <p:nvPr/>
        </p:nvSpPr>
        <p:spPr bwMode="auto">
          <a:xfrm>
            <a:off x="2209800" y="990601"/>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构造方法：</a:t>
            </a:r>
          </a:p>
        </p:txBody>
      </p:sp>
      <p:sp>
        <p:nvSpPr>
          <p:cNvPr id="107523" name="Text Box 3">
            <a:extLst>
              <a:ext uri="{FF2B5EF4-FFF2-40B4-BE49-F238E27FC236}">
                <a16:creationId xmlns:a16="http://schemas.microsoft.com/office/drawing/2014/main" id="{5444F2A2-5152-4D55-BD33-746D73FB6E7F}"/>
              </a:ext>
            </a:extLst>
          </p:cNvPr>
          <p:cNvSpPr txBox="1">
            <a:spLocks noChangeArrowheads="1"/>
          </p:cNvSpPr>
          <p:nvPr/>
        </p:nvSpPr>
        <p:spPr bwMode="auto">
          <a:xfrm>
            <a:off x="2133600" y="1600201"/>
            <a:ext cx="80010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en-US" altLang="zh-CN" sz="2800" b="1"/>
              <a:t>1.</a:t>
            </a:r>
            <a:r>
              <a:rPr lang="zh-CN" altLang="en-US" sz="2800" b="1"/>
              <a:t>数字分析法：</a:t>
            </a:r>
            <a:r>
              <a:rPr lang="zh-CN" altLang="en-US" sz="2800" b="1">
                <a:latin typeface="宋体" panose="02010600030101010101" pitchFamily="2" charset="-122"/>
              </a:rPr>
              <a:t>如果事先知道关键字集合，并且每个关键字的位数比哈希表的地址码位数多时，可以从关键字中选出分布较均匀的若干位，构成哈希地址。</a:t>
            </a:r>
            <a:r>
              <a:rPr lang="zh-CN" altLang="en-US" sz="2800" b="1"/>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4">
            <a:extLst>
              <a:ext uri="{FF2B5EF4-FFF2-40B4-BE49-F238E27FC236}">
                <a16:creationId xmlns:a16="http://schemas.microsoft.com/office/drawing/2014/main" id="{68E6B67A-98F9-4237-82A9-FE544B8C37ED}"/>
              </a:ext>
            </a:extLst>
          </p:cNvPr>
          <p:cNvSpPr>
            <a:spLocks noGrp="1" noChangeArrowheads="1"/>
          </p:cNvSpPr>
          <p:nvPr>
            <p:ph idx="1"/>
          </p:nvPr>
        </p:nvSpPr>
        <p:spPr>
          <a:xfrm>
            <a:off x="2063751" y="765176"/>
            <a:ext cx="8208963" cy="5688013"/>
          </a:xfrm>
        </p:spPr>
        <p:txBody>
          <a:bodyPr>
            <a:spAutoFit/>
          </a:bodyPr>
          <a:lstStyle/>
          <a:p>
            <a:pPr eaLnBrk="1" hangingPunct="1">
              <a:lnSpc>
                <a:spcPct val="130000"/>
              </a:lnSpc>
              <a:spcBef>
                <a:spcPct val="50000"/>
              </a:spcBef>
            </a:pPr>
            <a:r>
              <a:rPr lang="zh-CN" altLang="zh-CN" sz="2800" b="1"/>
              <a:t>例如，有</a:t>
            </a:r>
            <a:r>
              <a:rPr lang="en-US" altLang="zh-CN" sz="2800" b="1"/>
              <a:t>80</a:t>
            </a:r>
            <a:r>
              <a:rPr lang="zh-CN" altLang="zh-CN" sz="2800" b="1"/>
              <a:t>个记录，关键字为</a:t>
            </a:r>
            <a:r>
              <a:rPr lang="en-US" altLang="zh-CN" sz="2800" b="1"/>
              <a:t>8</a:t>
            </a:r>
            <a:r>
              <a:rPr lang="zh-CN" altLang="zh-CN" sz="2800" b="1"/>
              <a:t>位十进制整数</a:t>
            </a:r>
            <a:r>
              <a:rPr lang="en-US" altLang="zh-CN" sz="2800" b="1"/>
              <a:t>d</a:t>
            </a:r>
            <a:r>
              <a:rPr lang="en-US" altLang="zh-CN" sz="2800" b="1" baseline="-25000"/>
              <a:t>1</a:t>
            </a:r>
            <a:r>
              <a:rPr lang="en-US" altLang="zh-CN" sz="2800" b="1"/>
              <a:t>d</a:t>
            </a:r>
            <a:r>
              <a:rPr lang="en-US" altLang="zh-CN" sz="2800" b="1" baseline="-25000"/>
              <a:t>2</a:t>
            </a:r>
            <a:r>
              <a:rPr lang="en-US" altLang="zh-CN" sz="2800" b="1"/>
              <a:t>d</a:t>
            </a:r>
            <a:r>
              <a:rPr lang="en-US" altLang="zh-CN" sz="2800" b="1" baseline="-25000"/>
              <a:t>3</a:t>
            </a:r>
            <a:r>
              <a:rPr lang="en-US" altLang="zh-CN" sz="2800" b="1"/>
              <a:t>…d</a:t>
            </a:r>
            <a:r>
              <a:rPr lang="en-US" altLang="zh-CN" sz="2800" b="1" baseline="-25000"/>
              <a:t>7</a:t>
            </a:r>
            <a:r>
              <a:rPr lang="en-US" altLang="zh-CN" sz="2800" b="1"/>
              <a:t>d</a:t>
            </a:r>
            <a:r>
              <a:rPr lang="en-US" altLang="zh-CN" sz="2800" b="1" baseline="-25000"/>
              <a:t>8</a:t>
            </a:r>
            <a:r>
              <a:rPr lang="zh-CN" altLang="zh-CN" sz="2800" b="1"/>
              <a:t>，如哈希表长度取为</a:t>
            </a:r>
            <a:r>
              <a:rPr lang="en-US" altLang="zh-CN" sz="2800" b="1"/>
              <a:t>100</a:t>
            </a:r>
            <a:r>
              <a:rPr lang="zh-CN" altLang="zh-CN" sz="2800" b="1"/>
              <a:t>，则哈希表的地址空间为：</a:t>
            </a:r>
            <a:r>
              <a:rPr lang="en-US" altLang="zh-CN" sz="2800" b="1"/>
              <a:t>0~99</a:t>
            </a:r>
            <a:r>
              <a:rPr lang="zh-CN" altLang="zh-CN" sz="2800" b="1"/>
              <a:t>。假设经过分析，各关键字中</a:t>
            </a:r>
            <a:r>
              <a:rPr lang="en-US" altLang="zh-CN" sz="2800" b="1"/>
              <a:t> d</a:t>
            </a:r>
            <a:r>
              <a:rPr lang="en-US" altLang="zh-CN" sz="2800" b="1" baseline="-25000"/>
              <a:t>4</a:t>
            </a:r>
            <a:r>
              <a:rPr lang="zh-CN" altLang="zh-CN" sz="2800" b="1"/>
              <a:t>和</a:t>
            </a:r>
            <a:r>
              <a:rPr lang="en-US" altLang="zh-CN" sz="2800" b="1"/>
              <a:t>d</a:t>
            </a:r>
            <a:r>
              <a:rPr lang="en-US" altLang="zh-CN" sz="2800" b="1" baseline="-25000"/>
              <a:t>7</a:t>
            </a:r>
            <a:r>
              <a:rPr lang="zh-CN" altLang="zh-CN" sz="2800" b="1"/>
              <a:t>的取值分布较均匀，则哈希函数为：</a:t>
            </a:r>
            <a:r>
              <a:rPr lang="en-US" altLang="zh-CN" sz="2800" b="1"/>
              <a:t>H (key)= H (d</a:t>
            </a:r>
            <a:r>
              <a:rPr lang="en-US" altLang="zh-CN" sz="2800" b="1" baseline="-25000"/>
              <a:t>1</a:t>
            </a:r>
            <a:r>
              <a:rPr lang="en-US" altLang="zh-CN" sz="2800" b="1"/>
              <a:t>d</a:t>
            </a:r>
            <a:r>
              <a:rPr lang="en-US" altLang="zh-CN" sz="2800" b="1" baseline="-25000"/>
              <a:t>2</a:t>
            </a:r>
            <a:r>
              <a:rPr lang="en-US" altLang="zh-CN" sz="2800" b="1"/>
              <a:t>d</a:t>
            </a:r>
            <a:r>
              <a:rPr lang="en-US" altLang="zh-CN" sz="2800" b="1" baseline="-25000"/>
              <a:t>3</a:t>
            </a:r>
            <a:r>
              <a:rPr lang="en-US" altLang="zh-CN" sz="2800" b="1"/>
              <a:t>…d</a:t>
            </a:r>
            <a:r>
              <a:rPr lang="en-US" altLang="zh-CN" sz="2800" b="1" baseline="-25000"/>
              <a:t>7</a:t>
            </a:r>
            <a:r>
              <a:rPr lang="en-US" altLang="zh-CN" sz="2800" b="1"/>
              <a:t>d</a:t>
            </a:r>
            <a:r>
              <a:rPr lang="en-US" altLang="zh-CN" sz="2800" b="1" baseline="-25000"/>
              <a:t>8</a:t>
            </a:r>
            <a:r>
              <a:rPr lang="en-US" altLang="zh-CN" sz="2800" b="1"/>
              <a:t>)=d</a:t>
            </a:r>
            <a:r>
              <a:rPr lang="en-US" altLang="zh-CN" sz="2800" b="1" baseline="-25000"/>
              <a:t>4</a:t>
            </a:r>
            <a:r>
              <a:rPr lang="en-US" altLang="zh-CN" sz="2800" b="1"/>
              <a:t>d</a:t>
            </a:r>
            <a:r>
              <a:rPr lang="en-US" altLang="zh-CN" sz="2800" b="1" baseline="-25000"/>
              <a:t>7</a:t>
            </a:r>
            <a:r>
              <a:rPr lang="zh-CN" altLang="zh-CN" sz="2800" b="1"/>
              <a:t>。例如，</a:t>
            </a:r>
            <a:r>
              <a:rPr lang="en-US" altLang="zh-CN" sz="2800" b="1"/>
              <a:t>H (81346532)=43</a:t>
            </a:r>
            <a:r>
              <a:rPr lang="zh-CN" altLang="zh-CN" sz="2800" b="1"/>
              <a:t>，</a:t>
            </a:r>
            <a:r>
              <a:rPr lang="en-US" altLang="zh-CN" sz="2800" b="1"/>
              <a:t>H (81301367)=06</a:t>
            </a:r>
            <a:r>
              <a:rPr lang="zh-CN" altLang="zh-CN" sz="2800" b="1"/>
              <a:t>。相反，假设经过分析，各关键字中</a:t>
            </a:r>
            <a:r>
              <a:rPr lang="en-US" altLang="zh-CN" sz="2800" b="1"/>
              <a:t> d</a:t>
            </a:r>
            <a:r>
              <a:rPr lang="en-US" altLang="zh-CN" sz="2800" b="1" baseline="-25000"/>
              <a:t>1</a:t>
            </a:r>
            <a:r>
              <a:rPr lang="zh-CN" altLang="zh-CN" sz="2800" b="1"/>
              <a:t>和</a:t>
            </a:r>
            <a:r>
              <a:rPr lang="en-US" altLang="zh-CN" sz="2800" b="1"/>
              <a:t>d</a:t>
            </a:r>
            <a:r>
              <a:rPr lang="en-US" altLang="zh-CN" sz="2800" b="1" baseline="-25000"/>
              <a:t>8</a:t>
            </a:r>
            <a:r>
              <a:rPr lang="zh-CN" altLang="zh-CN" sz="2800" b="1"/>
              <a:t>的取值分布极不均匀，</a:t>
            </a:r>
            <a:r>
              <a:rPr lang="en-US" altLang="zh-CN" sz="2800" b="1"/>
              <a:t> d</a:t>
            </a:r>
            <a:r>
              <a:rPr lang="en-US" altLang="zh-CN" sz="2800" b="1" baseline="-25000"/>
              <a:t>1 </a:t>
            </a:r>
            <a:r>
              <a:rPr lang="zh-CN" altLang="zh-CN" sz="2800" b="1"/>
              <a:t>都等于</a:t>
            </a:r>
            <a:r>
              <a:rPr lang="en-US" altLang="zh-CN" sz="2800" b="1"/>
              <a:t>5</a:t>
            </a:r>
            <a:r>
              <a:rPr lang="zh-CN" altLang="zh-CN" sz="2800" b="1"/>
              <a:t>，</a:t>
            </a:r>
            <a:r>
              <a:rPr lang="en-US" altLang="zh-CN" sz="2800" b="1"/>
              <a:t>d</a:t>
            </a:r>
            <a:r>
              <a:rPr lang="en-US" altLang="zh-CN" sz="2800" b="1" baseline="-25000"/>
              <a:t>8 </a:t>
            </a:r>
            <a:r>
              <a:rPr lang="zh-CN" altLang="zh-CN" sz="2800" b="1"/>
              <a:t>都等于</a:t>
            </a:r>
            <a:r>
              <a:rPr lang="en-US" altLang="zh-CN" sz="2800" b="1"/>
              <a:t>2</a:t>
            </a:r>
            <a:r>
              <a:rPr lang="zh-CN" altLang="zh-CN" sz="2800" b="1"/>
              <a:t>，此时，如果哈希函数为：</a:t>
            </a:r>
            <a:r>
              <a:rPr lang="en-US" altLang="zh-CN" sz="2800" b="1"/>
              <a:t>H (key)= H (d</a:t>
            </a:r>
            <a:r>
              <a:rPr lang="en-US" altLang="zh-CN" sz="2800" b="1" baseline="-25000"/>
              <a:t>1</a:t>
            </a:r>
            <a:r>
              <a:rPr lang="en-US" altLang="zh-CN" sz="2800" b="1"/>
              <a:t>d</a:t>
            </a:r>
            <a:r>
              <a:rPr lang="en-US" altLang="zh-CN" sz="2800" b="1" baseline="-25000"/>
              <a:t>2</a:t>
            </a:r>
            <a:r>
              <a:rPr lang="en-US" altLang="zh-CN" sz="2800" b="1"/>
              <a:t>d</a:t>
            </a:r>
            <a:r>
              <a:rPr lang="en-US" altLang="zh-CN" sz="2800" b="1" baseline="-25000"/>
              <a:t>3</a:t>
            </a:r>
            <a:r>
              <a:rPr lang="en-US" altLang="zh-CN" sz="2800" b="1"/>
              <a:t>…d</a:t>
            </a:r>
            <a:r>
              <a:rPr lang="en-US" altLang="zh-CN" sz="2800" b="1" baseline="-25000"/>
              <a:t>7</a:t>
            </a:r>
            <a:r>
              <a:rPr lang="en-US" altLang="zh-CN" sz="2800" b="1"/>
              <a:t>d</a:t>
            </a:r>
            <a:r>
              <a:rPr lang="en-US" altLang="zh-CN" sz="2800" b="1" baseline="-25000"/>
              <a:t>8</a:t>
            </a:r>
            <a:r>
              <a:rPr lang="en-US" altLang="zh-CN" sz="2800" b="1"/>
              <a:t>)=d</a:t>
            </a:r>
            <a:r>
              <a:rPr lang="en-US" altLang="zh-CN" sz="2800" b="1" baseline="-25000"/>
              <a:t>1</a:t>
            </a:r>
            <a:r>
              <a:rPr lang="en-US" altLang="zh-CN" sz="2800" b="1"/>
              <a:t>d</a:t>
            </a:r>
            <a:r>
              <a:rPr lang="en-US" altLang="zh-CN" sz="2800" b="1" baseline="-25000"/>
              <a:t>8</a:t>
            </a:r>
            <a:r>
              <a:rPr lang="zh-CN" altLang="zh-CN" sz="2800" b="1"/>
              <a:t>，则所有关键字的地址码都是</a:t>
            </a:r>
            <a:r>
              <a:rPr lang="en-US" altLang="zh-CN" sz="2800" b="1"/>
              <a:t>52</a:t>
            </a:r>
            <a:r>
              <a:rPr lang="zh-CN" altLang="zh-CN" sz="2800" b="1"/>
              <a:t>，显然不可取。</a:t>
            </a:r>
            <a:endParaRPr lang="zh-CN" altLang="en-US" sz="2800"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a:extLst>
              <a:ext uri="{FF2B5EF4-FFF2-40B4-BE49-F238E27FC236}">
                <a16:creationId xmlns:a16="http://schemas.microsoft.com/office/drawing/2014/main" id="{A38F80DF-A6F8-4D0B-A6CF-5635E54EC73D}"/>
              </a:ext>
            </a:extLst>
          </p:cNvPr>
          <p:cNvSpPr txBox="1">
            <a:spLocks noChangeArrowheads="1"/>
          </p:cNvSpPr>
          <p:nvPr/>
        </p:nvSpPr>
        <p:spPr bwMode="auto">
          <a:xfrm>
            <a:off x="2133600" y="1052513"/>
            <a:ext cx="80010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en-US" altLang="zh-CN" sz="2800" b="1"/>
              <a:t>2.</a:t>
            </a:r>
            <a:r>
              <a:rPr lang="zh-CN" altLang="en-US" sz="2800" b="1"/>
              <a:t>平方取中法：</a:t>
            </a:r>
            <a:r>
              <a:rPr lang="zh-CN" altLang="en-US" sz="2800" b="1">
                <a:latin typeface="宋体" panose="02010600030101010101" pitchFamily="2" charset="-122"/>
              </a:rPr>
              <a:t>当无法确定关键字中哪几位分布较均匀时，可以先求出关键字的平方值，然后按需要取平方值的中间几位作为哈希地址。</a:t>
            </a:r>
            <a:r>
              <a:rPr lang="zh-CN" altLang="en-US" sz="2800" b="1"/>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AC8C4E7-CCC1-4181-A83D-A9B9A79E17C6}"/>
              </a:ext>
            </a:extLst>
          </p:cNvPr>
          <p:cNvGraphicFramePr>
            <a:graphicFrameLocks noGrp="1"/>
          </p:cNvGraphicFramePr>
          <p:nvPr/>
        </p:nvGraphicFramePr>
        <p:xfrm>
          <a:off x="1739901" y="3860800"/>
          <a:ext cx="8856663" cy="2667000"/>
        </p:xfrm>
        <a:graphic>
          <a:graphicData uri="http://schemas.openxmlformats.org/drawingml/2006/table">
            <a:tbl>
              <a:tblPr>
                <a:tableStyleId>{5C22544A-7EE6-4342-B048-85BDC9FD1C3A}</a:tableStyleId>
              </a:tblPr>
              <a:tblGrid>
                <a:gridCol w="1872140">
                  <a:extLst>
                    <a:ext uri="{9D8B030D-6E8A-4147-A177-3AD203B41FA5}">
                      <a16:colId xmlns:a16="http://schemas.microsoft.com/office/drawing/2014/main" val="20000"/>
                    </a:ext>
                  </a:extLst>
                </a:gridCol>
                <a:gridCol w="1872140">
                  <a:extLst>
                    <a:ext uri="{9D8B030D-6E8A-4147-A177-3AD203B41FA5}">
                      <a16:colId xmlns:a16="http://schemas.microsoft.com/office/drawing/2014/main" val="20001"/>
                    </a:ext>
                  </a:extLst>
                </a:gridCol>
                <a:gridCol w="2898217">
                  <a:extLst>
                    <a:ext uri="{9D8B030D-6E8A-4147-A177-3AD203B41FA5}">
                      <a16:colId xmlns:a16="http://schemas.microsoft.com/office/drawing/2014/main" val="20002"/>
                    </a:ext>
                  </a:extLst>
                </a:gridCol>
                <a:gridCol w="2214166">
                  <a:extLst>
                    <a:ext uri="{9D8B030D-6E8A-4147-A177-3AD203B41FA5}">
                      <a16:colId xmlns:a16="http://schemas.microsoft.com/office/drawing/2014/main" val="20003"/>
                    </a:ext>
                  </a:extLst>
                </a:gridCol>
              </a:tblGrid>
              <a:tr h="861225">
                <a:tc>
                  <a:txBody>
                    <a:bodyPr/>
                    <a:lstStyle/>
                    <a:p>
                      <a:pPr algn="ctr">
                        <a:spcAft>
                          <a:spcPts val="0"/>
                        </a:spcAft>
                      </a:pPr>
                      <a:r>
                        <a:rPr lang="zh-CN" sz="2400" kern="100" dirty="0">
                          <a:effectLst/>
                        </a:rPr>
                        <a:t>关键字</a:t>
                      </a:r>
                      <a:endParaRPr lang="zh-CN" sz="2400" kern="100" dirty="0">
                        <a:effectLst/>
                        <a:latin typeface="Times New Roman"/>
                        <a:ea typeface="宋体"/>
                      </a:endParaRPr>
                    </a:p>
                  </a:txBody>
                  <a:tcPr marL="68578" marR="68578" marT="0" marB="0" anchor="ctr"/>
                </a:tc>
                <a:tc>
                  <a:txBody>
                    <a:bodyPr/>
                    <a:lstStyle/>
                    <a:p>
                      <a:pPr algn="ctr">
                        <a:spcAft>
                          <a:spcPts val="0"/>
                        </a:spcAft>
                      </a:pPr>
                      <a:r>
                        <a:rPr lang="zh-CN" sz="2400" kern="100" dirty="0">
                          <a:effectLst/>
                        </a:rPr>
                        <a:t>内部编码</a:t>
                      </a:r>
                      <a:endParaRPr lang="zh-CN" sz="2400" kern="100" dirty="0">
                        <a:effectLst/>
                        <a:latin typeface="Times New Roman"/>
                        <a:ea typeface="宋体"/>
                      </a:endParaRPr>
                    </a:p>
                  </a:txBody>
                  <a:tcPr marL="68578" marR="68578" marT="0" marB="0" anchor="ctr"/>
                </a:tc>
                <a:tc>
                  <a:txBody>
                    <a:bodyPr/>
                    <a:lstStyle/>
                    <a:p>
                      <a:pPr algn="ctr">
                        <a:spcAft>
                          <a:spcPts val="0"/>
                        </a:spcAft>
                      </a:pPr>
                      <a:r>
                        <a:rPr lang="zh-CN" sz="2400" kern="100">
                          <a:effectLst/>
                        </a:rPr>
                        <a:t>内部编码的平方值</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H(k)</a:t>
                      </a:r>
                      <a:r>
                        <a:rPr lang="zh-CN" sz="2400" kern="100">
                          <a:effectLst/>
                        </a:rPr>
                        <a:t>关键字的哈希地址</a:t>
                      </a:r>
                      <a:endParaRPr lang="zh-CN" sz="2400" kern="100">
                        <a:effectLst/>
                        <a:latin typeface="Times New Roman"/>
                        <a:ea typeface="宋体"/>
                      </a:endParaRPr>
                    </a:p>
                  </a:txBody>
                  <a:tcPr marL="68578" marR="68578" marT="0" marB="0" anchor="ctr"/>
                </a:tc>
                <a:extLst>
                  <a:ext uri="{0D108BD9-81ED-4DB2-BD59-A6C34878D82A}">
                    <a16:rowId xmlns:a16="http://schemas.microsoft.com/office/drawing/2014/main" val="10000"/>
                  </a:ext>
                </a:extLst>
              </a:tr>
              <a:tr h="708540">
                <a:tc>
                  <a:txBody>
                    <a:bodyPr/>
                    <a:lstStyle/>
                    <a:p>
                      <a:pPr algn="ctr">
                        <a:spcAft>
                          <a:spcPts val="0"/>
                        </a:spcAft>
                      </a:pPr>
                      <a:r>
                        <a:rPr lang="en-US" sz="2400" kern="100">
                          <a:effectLst/>
                        </a:rPr>
                        <a:t>KEYA</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dirty="0">
                          <a:effectLst/>
                        </a:rPr>
                        <a:t>11052501</a:t>
                      </a:r>
                      <a:endParaRPr lang="zh-CN" sz="2400" kern="100" dirty="0">
                        <a:effectLst/>
                        <a:latin typeface="Times New Roman"/>
                        <a:ea typeface="宋体"/>
                      </a:endParaRPr>
                    </a:p>
                  </a:txBody>
                  <a:tcPr marL="68578" marR="68578" marT="0" marB="0" anchor="ctr"/>
                </a:tc>
                <a:tc>
                  <a:txBody>
                    <a:bodyPr/>
                    <a:lstStyle/>
                    <a:p>
                      <a:pPr algn="ctr">
                        <a:spcAft>
                          <a:spcPts val="0"/>
                        </a:spcAft>
                      </a:pPr>
                      <a:r>
                        <a:rPr lang="en-US" sz="2400" kern="100" dirty="0">
                          <a:effectLst/>
                        </a:rPr>
                        <a:t>122157</a:t>
                      </a:r>
                      <a:r>
                        <a:rPr lang="en-US" sz="2400" u="sng" kern="100" dirty="0">
                          <a:effectLst/>
                        </a:rPr>
                        <a:t>778</a:t>
                      </a:r>
                      <a:r>
                        <a:rPr lang="en-US" sz="2400" kern="100" dirty="0">
                          <a:effectLst/>
                        </a:rPr>
                        <a:t>355001</a:t>
                      </a:r>
                      <a:endParaRPr lang="zh-CN" sz="2400" kern="100" dirty="0">
                        <a:effectLst/>
                        <a:latin typeface="Times New Roman"/>
                        <a:ea typeface="宋体"/>
                      </a:endParaRPr>
                    </a:p>
                  </a:txBody>
                  <a:tcPr marL="68578" marR="68578" marT="0" marB="0" anchor="ctr"/>
                </a:tc>
                <a:tc>
                  <a:txBody>
                    <a:bodyPr/>
                    <a:lstStyle/>
                    <a:p>
                      <a:pPr algn="ctr">
                        <a:spcAft>
                          <a:spcPts val="0"/>
                        </a:spcAft>
                      </a:pPr>
                      <a:r>
                        <a:rPr lang="en-US" sz="2400" kern="100">
                          <a:effectLst/>
                        </a:rPr>
                        <a:t>778</a:t>
                      </a:r>
                      <a:endParaRPr lang="zh-CN" sz="2400" kern="100">
                        <a:effectLst/>
                        <a:latin typeface="Times New Roman"/>
                        <a:ea typeface="宋体"/>
                      </a:endParaRPr>
                    </a:p>
                  </a:txBody>
                  <a:tcPr marL="68578" marR="68578" marT="0" marB="0" anchor="ctr"/>
                </a:tc>
                <a:extLst>
                  <a:ext uri="{0D108BD9-81ED-4DB2-BD59-A6C34878D82A}">
                    <a16:rowId xmlns:a16="http://schemas.microsoft.com/office/drawing/2014/main" val="10001"/>
                  </a:ext>
                </a:extLst>
              </a:tr>
              <a:tr h="365745">
                <a:tc>
                  <a:txBody>
                    <a:bodyPr/>
                    <a:lstStyle/>
                    <a:p>
                      <a:pPr algn="ctr">
                        <a:spcAft>
                          <a:spcPts val="0"/>
                        </a:spcAft>
                      </a:pPr>
                      <a:r>
                        <a:rPr lang="en-US" sz="2400" kern="100">
                          <a:effectLst/>
                        </a:rPr>
                        <a:t>KYAB</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11250102</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126564</a:t>
                      </a:r>
                      <a:r>
                        <a:rPr lang="en-US" sz="2400" u="sng" kern="100">
                          <a:effectLst/>
                        </a:rPr>
                        <a:t>795</a:t>
                      </a:r>
                      <a:r>
                        <a:rPr lang="en-US" sz="2400" kern="100">
                          <a:effectLst/>
                        </a:rPr>
                        <a:t>010404</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795</a:t>
                      </a:r>
                      <a:endParaRPr lang="zh-CN" sz="2400" kern="100">
                        <a:effectLst/>
                        <a:latin typeface="Times New Roman"/>
                        <a:ea typeface="宋体"/>
                      </a:endParaRPr>
                    </a:p>
                  </a:txBody>
                  <a:tcPr marL="68578" marR="68578" marT="0" marB="0" anchor="ctr"/>
                </a:tc>
                <a:extLst>
                  <a:ext uri="{0D108BD9-81ED-4DB2-BD59-A6C34878D82A}">
                    <a16:rowId xmlns:a16="http://schemas.microsoft.com/office/drawing/2014/main" val="10002"/>
                  </a:ext>
                </a:extLst>
              </a:tr>
              <a:tr h="365745">
                <a:tc>
                  <a:txBody>
                    <a:bodyPr/>
                    <a:lstStyle/>
                    <a:p>
                      <a:pPr algn="ctr">
                        <a:spcAft>
                          <a:spcPts val="0"/>
                        </a:spcAft>
                      </a:pPr>
                      <a:r>
                        <a:rPr lang="en-US" sz="2400" kern="100">
                          <a:effectLst/>
                        </a:rPr>
                        <a:t>AKEY</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dirty="0">
                          <a:effectLst/>
                        </a:rPr>
                        <a:t>01110525</a:t>
                      </a:r>
                      <a:endParaRPr lang="zh-CN" sz="2400" kern="100" dirty="0">
                        <a:effectLst/>
                        <a:latin typeface="Times New Roman"/>
                        <a:ea typeface="宋体"/>
                      </a:endParaRPr>
                    </a:p>
                  </a:txBody>
                  <a:tcPr marL="68578" marR="68578" marT="0" marB="0" anchor="ctr"/>
                </a:tc>
                <a:tc>
                  <a:txBody>
                    <a:bodyPr/>
                    <a:lstStyle/>
                    <a:p>
                      <a:pPr algn="ctr">
                        <a:spcAft>
                          <a:spcPts val="0"/>
                        </a:spcAft>
                      </a:pPr>
                      <a:r>
                        <a:rPr lang="en-US" sz="2400" kern="100">
                          <a:effectLst/>
                        </a:rPr>
                        <a:t>001233</a:t>
                      </a:r>
                      <a:r>
                        <a:rPr lang="en-US" sz="2400" u="sng" kern="100">
                          <a:effectLst/>
                        </a:rPr>
                        <a:t>265</a:t>
                      </a:r>
                      <a:r>
                        <a:rPr lang="en-US" sz="2400" kern="100">
                          <a:effectLst/>
                        </a:rPr>
                        <a:t>775625</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265</a:t>
                      </a:r>
                      <a:endParaRPr lang="zh-CN" sz="2400" kern="100">
                        <a:effectLst/>
                        <a:latin typeface="Times New Roman"/>
                        <a:ea typeface="宋体"/>
                      </a:endParaRPr>
                    </a:p>
                  </a:txBody>
                  <a:tcPr marL="68578" marR="68578" marT="0" marB="0" anchor="ctr"/>
                </a:tc>
                <a:extLst>
                  <a:ext uri="{0D108BD9-81ED-4DB2-BD59-A6C34878D82A}">
                    <a16:rowId xmlns:a16="http://schemas.microsoft.com/office/drawing/2014/main" val="10003"/>
                  </a:ext>
                </a:extLst>
              </a:tr>
              <a:tr h="365745">
                <a:tc>
                  <a:txBody>
                    <a:bodyPr/>
                    <a:lstStyle/>
                    <a:p>
                      <a:pPr algn="ctr">
                        <a:spcAft>
                          <a:spcPts val="0"/>
                        </a:spcAft>
                      </a:pPr>
                      <a:r>
                        <a:rPr lang="en-US" sz="2400" kern="100">
                          <a:effectLst/>
                        </a:rPr>
                        <a:t>BKEY</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02110525</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a:effectLst/>
                        </a:rPr>
                        <a:t>004454</a:t>
                      </a:r>
                      <a:r>
                        <a:rPr lang="en-US" sz="2400" u="heavy" kern="100">
                          <a:effectLst/>
                        </a:rPr>
                        <a:t>315</a:t>
                      </a:r>
                      <a:r>
                        <a:rPr lang="en-US" sz="2400" kern="100">
                          <a:effectLst/>
                        </a:rPr>
                        <a:t>775625</a:t>
                      </a:r>
                      <a:endParaRPr lang="zh-CN" sz="2400" kern="100">
                        <a:effectLst/>
                        <a:latin typeface="Times New Roman"/>
                        <a:ea typeface="宋体"/>
                      </a:endParaRPr>
                    </a:p>
                  </a:txBody>
                  <a:tcPr marL="68578" marR="68578" marT="0" marB="0" anchor="ctr"/>
                </a:tc>
                <a:tc>
                  <a:txBody>
                    <a:bodyPr/>
                    <a:lstStyle/>
                    <a:p>
                      <a:pPr algn="ctr">
                        <a:spcAft>
                          <a:spcPts val="0"/>
                        </a:spcAft>
                      </a:pPr>
                      <a:r>
                        <a:rPr lang="en-US" sz="2400" kern="100" dirty="0">
                          <a:effectLst/>
                        </a:rPr>
                        <a:t>315</a:t>
                      </a:r>
                      <a:endParaRPr lang="zh-CN" sz="2400" kern="100" dirty="0">
                        <a:effectLst/>
                        <a:latin typeface="Times New Roman"/>
                        <a:ea typeface="宋体"/>
                      </a:endParaRPr>
                    </a:p>
                  </a:txBody>
                  <a:tcPr marL="68578" marR="68578" marT="0" marB="0" anchor="ctr"/>
                </a:tc>
                <a:extLst>
                  <a:ext uri="{0D108BD9-81ED-4DB2-BD59-A6C34878D82A}">
                    <a16:rowId xmlns:a16="http://schemas.microsoft.com/office/drawing/2014/main" val="10004"/>
                  </a:ext>
                </a:extLst>
              </a:tr>
            </a:tbl>
          </a:graphicData>
        </a:graphic>
      </p:graphicFrame>
      <p:sp>
        <p:nvSpPr>
          <p:cNvPr id="110626" name="Rectangle 1">
            <a:extLst>
              <a:ext uri="{FF2B5EF4-FFF2-40B4-BE49-F238E27FC236}">
                <a16:creationId xmlns:a16="http://schemas.microsoft.com/office/drawing/2014/main" id="{F3DE3B34-BDA5-4F22-91B3-67761BC30CFD}"/>
              </a:ext>
            </a:extLst>
          </p:cNvPr>
          <p:cNvSpPr>
            <a:spLocks noChangeArrowheads="1"/>
          </p:cNvSpPr>
          <p:nvPr/>
        </p:nvSpPr>
        <p:spPr bwMode="auto">
          <a:xfrm>
            <a:off x="1919288" y="765176"/>
            <a:ext cx="80645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09575"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zh-CN" sz="2400" b="1"/>
              <a:t>例：我们把英文字母在字母表中的位置序号作为该英文字母的内部编码。例如</a:t>
            </a:r>
            <a:r>
              <a:rPr lang="en-US" altLang="zh-CN" sz="2400" b="1"/>
              <a:t>K</a:t>
            </a:r>
            <a:r>
              <a:rPr lang="zh-CN" altLang="en-US" sz="2400" b="1"/>
              <a:t>的内部编码为</a:t>
            </a:r>
            <a:r>
              <a:rPr lang="en-US" altLang="zh-CN" sz="2400" b="1"/>
              <a:t>11</a:t>
            </a:r>
            <a:r>
              <a:rPr lang="zh-CN" altLang="en-US" sz="2400" b="1"/>
              <a:t>，</a:t>
            </a:r>
            <a:r>
              <a:rPr lang="en-US" altLang="zh-CN" sz="2400" b="1"/>
              <a:t>E</a:t>
            </a:r>
            <a:r>
              <a:rPr lang="zh-CN" altLang="en-US" sz="2400" b="1"/>
              <a:t>的内部编码为</a:t>
            </a:r>
            <a:r>
              <a:rPr lang="en-US" altLang="zh-CN" sz="2400" b="1"/>
              <a:t>05</a:t>
            </a:r>
            <a:r>
              <a:rPr lang="zh-CN" altLang="en-US" sz="2400" b="1"/>
              <a:t>，</a:t>
            </a:r>
            <a:r>
              <a:rPr lang="en-US" altLang="zh-CN" sz="2400" b="1"/>
              <a:t>Y</a:t>
            </a:r>
            <a:r>
              <a:rPr lang="zh-CN" altLang="en-US" sz="2400" b="1"/>
              <a:t>的内部编码为</a:t>
            </a:r>
            <a:r>
              <a:rPr lang="en-US" altLang="zh-CN" sz="2400" b="1"/>
              <a:t>25</a:t>
            </a:r>
            <a:r>
              <a:rPr lang="zh-CN" altLang="en-US" sz="2400" b="1"/>
              <a:t>，</a:t>
            </a:r>
            <a:r>
              <a:rPr lang="en-US" altLang="zh-CN" sz="2400" b="1"/>
              <a:t>A</a:t>
            </a:r>
            <a:r>
              <a:rPr lang="zh-CN" altLang="en-US" sz="2400" b="1"/>
              <a:t>的内部编码为</a:t>
            </a:r>
            <a:r>
              <a:rPr lang="en-US" altLang="zh-CN" sz="2400" b="1"/>
              <a:t>01, B</a:t>
            </a:r>
            <a:r>
              <a:rPr lang="zh-CN" altLang="en-US" sz="2400" b="1"/>
              <a:t>的内部编码为</a:t>
            </a:r>
            <a:r>
              <a:rPr lang="en-US" altLang="zh-CN" sz="2400" b="1"/>
              <a:t>02</a:t>
            </a:r>
            <a:r>
              <a:rPr lang="zh-CN" altLang="en-US" sz="2400" b="1"/>
              <a:t>。由此组成关键字“</a:t>
            </a:r>
            <a:r>
              <a:rPr lang="en-US" altLang="zh-CN" sz="2400" b="1"/>
              <a:t>KEYA”</a:t>
            </a:r>
            <a:r>
              <a:rPr lang="zh-CN" altLang="en-US" sz="2400" b="1"/>
              <a:t>的内部代码为</a:t>
            </a:r>
            <a:r>
              <a:rPr lang="en-US" altLang="zh-CN" sz="2400" b="1"/>
              <a:t>11052501</a:t>
            </a:r>
            <a:r>
              <a:rPr lang="zh-CN" altLang="en-US" sz="2400" b="1"/>
              <a:t>，同理我们可以得到关键字“</a:t>
            </a:r>
            <a:r>
              <a:rPr lang="en-US" altLang="zh-CN" sz="2400" b="1"/>
              <a:t>KYAB”</a:t>
            </a:r>
            <a:r>
              <a:rPr lang="zh-CN" altLang="en-US" sz="2400" b="1"/>
              <a:t>、“</a:t>
            </a:r>
            <a:r>
              <a:rPr lang="en-US" altLang="zh-CN" sz="2400" b="1"/>
              <a:t>AKEY”</a:t>
            </a:r>
            <a:r>
              <a:rPr lang="zh-CN" altLang="en-US" sz="2400" b="1"/>
              <a:t>、“</a:t>
            </a:r>
            <a:r>
              <a:rPr lang="en-US" altLang="zh-CN" sz="2400" b="1"/>
              <a:t>BKEY”</a:t>
            </a:r>
            <a:r>
              <a:rPr lang="zh-CN" altLang="en-US" sz="2400" b="1"/>
              <a:t>的内部编码。之后对关键字进行平方运算后，取出第</a:t>
            </a:r>
            <a:r>
              <a:rPr lang="en-US" altLang="zh-CN" sz="2400" b="1"/>
              <a:t>7</a:t>
            </a:r>
            <a:r>
              <a:rPr lang="zh-CN" altLang="en-US" sz="2400" b="1"/>
              <a:t>到第</a:t>
            </a:r>
            <a:r>
              <a:rPr lang="en-US" altLang="zh-CN" sz="2400" b="1"/>
              <a:t>9</a:t>
            </a:r>
            <a:r>
              <a:rPr lang="zh-CN" altLang="en-US" sz="2400" b="1"/>
              <a:t>位作为该关键字哈希地址。</a:t>
            </a:r>
            <a:r>
              <a:rPr lang="zh-CN" altLang="en-US" sz="2400" b="1">
                <a:latin typeface="宋体" panose="02010600030101010101" pitchFamily="2" charset="-122"/>
              </a:rPr>
              <a:t>下图为平方取中法求得的哈希地址：</a:t>
            </a:r>
            <a:endParaRPr lang="zh-CN" altLang="en-US" sz="2400"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38797833-97BA-4327-8F62-6EEF5F0BC8A8}"/>
              </a:ext>
            </a:extLst>
          </p:cNvPr>
          <p:cNvSpPr txBox="1">
            <a:spLocks noChangeArrowheads="1"/>
          </p:cNvSpPr>
          <p:nvPr/>
        </p:nvSpPr>
        <p:spPr bwMode="auto">
          <a:xfrm>
            <a:off x="2133600" y="838201"/>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3.</a:t>
            </a:r>
            <a:r>
              <a:rPr lang="zh-CN" altLang="en-US" sz="2800" b="1"/>
              <a:t>分段叠加法：</a:t>
            </a:r>
            <a:r>
              <a:rPr lang="zh-CN" altLang="en-US" sz="2800" b="1">
                <a:latin typeface="宋体" panose="02010600030101010101" pitchFamily="2" charset="-122"/>
              </a:rPr>
              <a:t>这种方法是按哈希表地址位数将关键字分成位数相等的几部分（最后一部分可以较短），然后将这几部分相加，舍弃最高进位后的结果就是该关键字的哈希地址。具体方法有折叠法与移位法。</a:t>
            </a:r>
            <a:r>
              <a:rPr lang="zh-CN" altLang="en-US" sz="2800" b="1"/>
              <a:t> </a:t>
            </a:r>
          </a:p>
        </p:txBody>
      </p:sp>
      <p:sp>
        <p:nvSpPr>
          <p:cNvPr id="111619" name="Text Box 3">
            <a:extLst>
              <a:ext uri="{FF2B5EF4-FFF2-40B4-BE49-F238E27FC236}">
                <a16:creationId xmlns:a16="http://schemas.microsoft.com/office/drawing/2014/main" id="{12379A75-AECB-4435-B005-8F25582A1B9F}"/>
              </a:ext>
            </a:extLst>
          </p:cNvPr>
          <p:cNvSpPr txBox="1">
            <a:spLocks noChangeArrowheads="1"/>
          </p:cNvSpPr>
          <p:nvPr/>
        </p:nvSpPr>
        <p:spPr bwMode="auto">
          <a:xfrm>
            <a:off x="2362200" y="3054350"/>
            <a:ext cx="76962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a:t>            </a:t>
            </a:r>
            <a:r>
              <a:rPr lang="en-US" altLang="zh-CN" sz="1800" b="1"/>
              <a:t>1   2   3                                                                1   2   3</a:t>
            </a:r>
          </a:p>
          <a:p>
            <a:pPr algn="just" eaLnBrk="1" hangingPunct="1">
              <a:spcBef>
                <a:spcPct val="50000"/>
              </a:spcBef>
              <a:buClrTx/>
              <a:buSzTx/>
              <a:buFontTx/>
              <a:buNone/>
            </a:pPr>
            <a:r>
              <a:rPr lang="en-US" altLang="zh-CN" sz="1800" b="1"/>
              <a:t>                6   0   3                                                                3   0   6</a:t>
            </a:r>
          </a:p>
          <a:p>
            <a:pPr algn="just" eaLnBrk="1" hangingPunct="1">
              <a:spcBef>
                <a:spcPct val="50000"/>
              </a:spcBef>
              <a:buClrTx/>
              <a:buSzTx/>
              <a:buFontTx/>
              <a:buNone/>
            </a:pPr>
            <a:r>
              <a:rPr lang="en-US" altLang="zh-CN" sz="1800" b="1"/>
              <a:t>                2   4   7                                                                2   4   7</a:t>
            </a:r>
          </a:p>
          <a:p>
            <a:pPr algn="just" eaLnBrk="1" hangingPunct="1">
              <a:spcBef>
                <a:spcPct val="50000"/>
              </a:spcBef>
              <a:buClrTx/>
              <a:buSzTx/>
              <a:buFontTx/>
              <a:buNone/>
            </a:pPr>
            <a:r>
              <a:rPr lang="en-US" altLang="zh-CN" sz="1800" b="1"/>
              <a:t>                1   1   2                                                                2   1   1</a:t>
            </a:r>
          </a:p>
          <a:p>
            <a:pPr algn="just" eaLnBrk="1" hangingPunct="1">
              <a:spcBef>
                <a:spcPct val="50000"/>
              </a:spcBef>
              <a:buClrTx/>
              <a:buSzTx/>
              <a:buFontTx/>
              <a:buNone/>
            </a:pPr>
            <a:r>
              <a:rPr lang="en-US" altLang="zh-CN" sz="1800" b="1"/>
              <a:t>       +</a:t>
            </a:r>
            <a:r>
              <a:rPr lang="zh-CN" altLang="en-US" sz="1800" b="1"/>
              <a:t>）   </a:t>
            </a:r>
            <a:r>
              <a:rPr lang="en-US" altLang="zh-CN" sz="1800" b="1"/>
              <a:t>0   2   0                                                        +</a:t>
            </a:r>
            <a:r>
              <a:rPr lang="zh-CN" altLang="en-US" sz="1800" b="1"/>
              <a:t>）  </a:t>
            </a:r>
            <a:r>
              <a:rPr lang="en-US" altLang="zh-CN" sz="1800" b="1"/>
              <a:t>0   2   0</a:t>
            </a:r>
          </a:p>
          <a:p>
            <a:pPr algn="just" eaLnBrk="1" hangingPunct="1">
              <a:spcBef>
                <a:spcPct val="50000"/>
              </a:spcBef>
              <a:buClrTx/>
              <a:buSzTx/>
              <a:buFontTx/>
              <a:buNone/>
            </a:pPr>
            <a:r>
              <a:rPr lang="en-US" altLang="zh-CN" sz="1800" b="1"/>
              <a:t>        —————                                                        ——————</a:t>
            </a:r>
          </a:p>
          <a:p>
            <a:pPr algn="just" eaLnBrk="1" hangingPunct="1">
              <a:spcBef>
                <a:spcPct val="50000"/>
              </a:spcBef>
              <a:buClrTx/>
              <a:buSzTx/>
              <a:buFontTx/>
              <a:buNone/>
            </a:pPr>
            <a:r>
              <a:rPr lang="en-US" altLang="zh-CN" sz="1800" b="1"/>
              <a:t>          1   1   0   5                                                                 9   0   7</a:t>
            </a:r>
          </a:p>
          <a:p>
            <a:pPr algn="just" eaLnBrk="1" hangingPunct="1">
              <a:spcBef>
                <a:spcPct val="50000"/>
              </a:spcBef>
              <a:buClrTx/>
              <a:buSzTx/>
              <a:buFontTx/>
              <a:buNone/>
            </a:pPr>
            <a:r>
              <a:rPr lang="en-US" altLang="zh-CN" sz="1800" b="1"/>
              <a:t> </a:t>
            </a:r>
            <a:r>
              <a:rPr lang="zh-CN" altLang="en-US" sz="2000" b="1">
                <a:latin typeface="宋体" panose="02010600030101010101" pitchFamily="2" charset="-122"/>
              </a:rPr>
              <a:t>（</a:t>
            </a:r>
            <a:r>
              <a:rPr lang="en-US" altLang="zh-CN" sz="2000" b="1"/>
              <a:t>a</a:t>
            </a:r>
            <a:r>
              <a:rPr lang="zh-CN" altLang="en-US" sz="2000" b="1">
                <a:latin typeface="宋体" panose="02010600030101010101" pitchFamily="2" charset="-122"/>
              </a:rPr>
              <a:t>）移位叠加</a:t>
            </a:r>
            <a:r>
              <a:rPr lang="zh-CN" altLang="en-US" sz="2000" b="1"/>
              <a:t>                                                 </a:t>
            </a:r>
            <a:r>
              <a:rPr lang="en-US" altLang="zh-CN" sz="2000" b="1"/>
              <a:t>(b) </a:t>
            </a:r>
            <a:r>
              <a:rPr lang="zh-CN" altLang="en-US" sz="2000" b="1">
                <a:latin typeface="宋体" panose="02010600030101010101" pitchFamily="2" charset="-122"/>
              </a:rPr>
              <a:t>折叠叠加</a:t>
            </a:r>
            <a:r>
              <a:rPr lang="zh-CN" altLang="en-US" sz="2000" b="1"/>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80E33A77-597B-4BDA-BFD7-F071FE91A621}"/>
              </a:ext>
            </a:extLst>
          </p:cNvPr>
          <p:cNvSpPr txBox="1">
            <a:spLocks noChangeArrowheads="1"/>
          </p:cNvSpPr>
          <p:nvPr/>
        </p:nvSpPr>
        <p:spPr bwMode="auto">
          <a:xfrm>
            <a:off x="2209800" y="9906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4.</a:t>
            </a:r>
            <a:r>
              <a:rPr lang="zh-CN" altLang="en-US" sz="2800" b="1"/>
              <a:t>除留余数法：假设哈希表长为</a:t>
            </a:r>
            <a:r>
              <a:rPr lang="en-US" altLang="zh-CN" sz="2800" b="1"/>
              <a:t>m</a:t>
            </a:r>
            <a:r>
              <a:rPr lang="zh-CN" altLang="en-US" sz="2800" b="1"/>
              <a:t>，</a:t>
            </a:r>
            <a:r>
              <a:rPr lang="en-US" altLang="zh-CN" sz="2800" b="1"/>
              <a:t>p</a:t>
            </a:r>
            <a:r>
              <a:rPr lang="zh-CN" altLang="en-US" sz="2800" b="1"/>
              <a:t>为小于等于</a:t>
            </a:r>
            <a:r>
              <a:rPr lang="en-US" altLang="zh-CN" sz="2800" b="1"/>
              <a:t>m</a:t>
            </a:r>
            <a:r>
              <a:rPr lang="zh-CN" altLang="en-US" sz="2800" b="1"/>
              <a:t>的最大素数，则哈希函数为： </a:t>
            </a:r>
            <a:r>
              <a:rPr lang="en-US" altLang="zh-CN" sz="2800" b="1"/>
              <a:t>H</a:t>
            </a:r>
            <a:r>
              <a:rPr lang="en-US" altLang="zh-CN" sz="2800" b="1">
                <a:latin typeface="宋体" panose="02010600030101010101" pitchFamily="2" charset="-122"/>
              </a:rPr>
              <a:t>(</a:t>
            </a:r>
            <a:r>
              <a:rPr lang="en-US" altLang="zh-CN" sz="2800" b="1"/>
              <a:t>k</a:t>
            </a:r>
            <a:r>
              <a:rPr lang="en-US" altLang="zh-CN" sz="2800" b="1">
                <a:latin typeface="宋体" panose="02010600030101010101" pitchFamily="2" charset="-122"/>
              </a:rPr>
              <a:t>)</a:t>
            </a:r>
            <a:r>
              <a:rPr lang="en-US" altLang="zh-CN" sz="2800" b="1"/>
              <a:t>=k%p</a:t>
            </a:r>
            <a:r>
              <a:rPr lang="zh-CN" altLang="en-US" sz="2800" b="1">
                <a:latin typeface="宋体" panose="02010600030101010101" pitchFamily="2" charset="-122"/>
              </a:rPr>
              <a:t>其中</a:t>
            </a:r>
            <a:r>
              <a:rPr lang="en-US" altLang="zh-CN" sz="2800" b="1"/>
              <a:t>%</a:t>
            </a:r>
            <a:r>
              <a:rPr lang="zh-CN" altLang="en-US" sz="2800" b="1">
                <a:latin typeface="宋体" panose="02010600030101010101" pitchFamily="2" charset="-122"/>
              </a:rPr>
              <a:t>为模</a:t>
            </a:r>
            <a:r>
              <a:rPr lang="en-US" altLang="zh-CN" sz="2800" b="1"/>
              <a:t>p</a:t>
            </a:r>
            <a:r>
              <a:rPr lang="zh-CN" altLang="en-US" sz="2800" b="1">
                <a:latin typeface="宋体" panose="02010600030101010101" pitchFamily="2" charset="-122"/>
              </a:rPr>
              <a:t>取余运算。</a:t>
            </a:r>
            <a:r>
              <a:rPr lang="zh-CN" altLang="en-US" sz="2800" b="1"/>
              <a:t> </a:t>
            </a:r>
          </a:p>
        </p:txBody>
      </p:sp>
      <p:sp>
        <p:nvSpPr>
          <p:cNvPr id="112643" name="TextBox 1">
            <a:extLst>
              <a:ext uri="{FF2B5EF4-FFF2-40B4-BE49-F238E27FC236}">
                <a16:creationId xmlns:a16="http://schemas.microsoft.com/office/drawing/2014/main" id="{AFD1D546-1461-4F6D-8DF8-67CFDF5AA330}"/>
              </a:ext>
            </a:extLst>
          </p:cNvPr>
          <p:cNvSpPr txBox="1">
            <a:spLocks noChangeArrowheads="1"/>
          </p:cNvSpPr>
          <p:nvPr/>
        </p:nvSpPr>
        <p:spPr bwMode="auto">
          <a:xfrm>
            <a:off x="2209800" y="3340100"/>
            <a:ext cx="82740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zh-CN" sz="2400" b="1"/>
              <a:t>例如，已知待散列元素为（</a:t>
            </a:r>
            <a:r>
              <a:rPr lang="en-US" altLang="zh-CN" sz="2400" b="1"/>
              <a:t>18</a:t>
            </a:r>
            <a:r>
              <a:rPr lang="zh-CN" altLang="zh-CN" sz="2400" b="1"/>
              <a:t>，</a:t>
            </a:r>
            <a:r>
              <a:rPr lang="en-US" altLang="zh-CN" sz="2400" b="1"/>
              <a:t>75</a:t>
            </a:r>
            <a:r>
              <a:rPr lang="zh-CN" altLang="zh-CN" sz="2400" b="1"/>
              <a:t>，</a:t>
            </a:r>
            <a:r>
              <a:rPr lang="en-US" altLang="zh-CN" sz="2400" b="1"/>
              <a:t>60</a:t>
            </a:r>
            <a:r>
              <a:rPr lang="zh-CN" altLang="zh-CN" sz="2400" b="1"/>
              <a:t>，</a:t>
            </a:r>
            <a:r>
              <a:rPr lang="en-US" altLang="zh-CN" sz="2400" b="1"/>
              <a:t>43</a:t>
            </a:r>
            <a:r>
              <a:rPr lang="zh-CN" altLang="zh-CN" sz="2400" b="1"/>
              <a:t>，</a:t>
            </a:r>
            <a:r>
              <a:rPr lang="en-US" altLang="zh-CN" sz="2400" b="1"/>
              <a:t>54</a:t>
            </a:r>
            <a:r>
              <a:rPr lang="zh-CN" altLang="zh-CN" sz="2400" b="1"/>
              <a:t>，</a:t>
            </a:r>
            <a:r>
              <a:rPr lang="en-US" altLang="zh-CN" sz="2400" b="1"/>
              <a:t>90</a:t>
            </a:r>
            <a:r>
              <a:rPr lang="zh-CN" altLang="zh-CN" sz="2400" b="1"/>
              <a:t>，</a:t>
            </a:r>
            <a:r>
              <a:rPr lang="en-US" altLang="zh-CN" sz="2400" b="1"/>
              <a:t>46</a:t>
            </a:r>
            <a:r>
              <a:rPr lang="zh-CN" altLang="zh-CN" sz="2400" b="1"/>
              <a:t>），表长</a:t>
            </a:r>
            <a:r>
              <a:rPr lang="en-US" altLang="zh-CN" sz="2400" b="1"/>
              <a:t>m=10</a:t>
            </a:r>
            <a:r>
              <a:rPr lang="zh-CN" altLang="zh-CN" sz="2400" b="1"/>
              <a:t>，</a:t>
            </a:r>
            <a:r>
              <a:rPr lang="en-US" altLang="zh-CN" sz="2400" b="1"/>
              <a:t>p=7</a:t>
            </a:r>
            <a:r>
              <a:rPr lang="zh-CN" altLang="zh-CN" sz="2400" b="1"/>
              <a:t>，则有</a:t>
            </a:r>
          </a:p>
          <a:p>
            <a:pPr eaLnBrk="1" hangingPunct="1">
              <a:spcBef>
                <a:spcPct val="0"/>
              </a:spcBef>
              <a:buClrTx/>
              <a:buSzTx/>
              <a:buFontTx/>
              <a:buNone/>
            </a:pPr>
            <a:r>
              <a:rPr lang="en-US" altLang="zh-CN" sz="2400" b="1"/>
              <a:t>    h(18)=18 % 7=4    h(75)=75 % 7=5    h(60)=60 % 7=4    </a:t>
            </a:r>
            <a:endParaRPr lang="zh-CN" altLang="zh-CN" sz="2400" b="1"/>
          </a:p>
          <a:p>
            <a:pPr eaLnBrk="1" hangingPunct="1">
              <a:spcBef>
                <a:spcPct val="0"/>
              </a:spcBef>
              <a:buClrTx/>
              <a:buSzTx/>
              <a:buFontTx/>
              <a:buNone/>
            </a:pPr>
            <a:r>
              <a:rPr lang="en-US" altLang="zh-CN" sz="2400" b="1"/>
              <a:t>    h(43)=43 % 7=1    h(54)=54 % 7=5    h(90)=90 % 7=6    </a:t>
            </a:r>
            <a:endParaRPr lang="zh-CN" altLang="zh-CN" sz="2400" b="1"/>
          </a:p>
          <a:p>
            <a:pPr eaLnBrk="1" hangingPunct="1">
              <a:spcBef>
                <a:spcPct val="0"/>
              </a:spcBef>
              <a:buClrTx/>
              <a:buSzTx/>
              <a:buFontTx/>
              <a:buNone/>
            </a:pPr>
            <a:r>
              <a:rPr lang="en-US" altLang="zh-CN" sz="2400" b="1"/>
              <a:t>    h(46)=46 % 7=4</a:t>
            </a:r>
            <a:endParaRPr lang="zh-CN" altLang="en-US" sz="2400" b="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a:extLst>
              <a:ext uri="{FF2B5EF4-FFF2-40B4-BE49-F238E27FC236}">
                <a16:creationId xmlns:a16="http://schemas.microsoft.com/office/drawing/2014/main" id="{F3657BEC-5E11-4E5E-86FC-EEF66061BD0A}"/>
              </a:ext>
            </a:extLst>
          </p:cNvPr>
          <p:cNvSpPr>
            <a:spLocks noGrp="1"/>
          </p:cNvSpPr>
          <p:nvPr>
            <p:ph idx="1"/>
          </p:nvPr>
        </p:nvSpPr>
        <p:spPr>
          <a:xfrm>
            <a:off x="2208214" y="836613"/>
            <a:ext cx="8351837" cy="4114800"/>
          </a:xfrm>
        </p:spPr>
        <p:txBody>
          <a:bodyPr/>
          <a:lstStyle/>
          <a:p>
            <a:pPr marL="0" indent="0" eaLnBrk="1" hangingPunct="1">
              <a:buNone/>
            </a:pPr>
            <a:r>
              <a:rPr lang="zh-CN" altLang="en-US" sz="2400" b="1"/>
              <a:t>可以看出，</a:t>
            </a:r>
            <a:r>
              <a:rPr lang="zh-CN" altLang="zh-CN" sz="2400" b="1"/>
              <a:t>冲突较多。</a:t>
            </a:r>
            <a:r>
              <a:rPr lang="zh-CN" altLang="en-US" sz="2400" b="1"/>
              <a:t>有时</a:t>
            </a:r>
            <a:r>
              <a:rPr lang="zh-CN" altLang="zh-CN" sz="2400" b="1"/>
              <a:t>为</a:t>
            </a:r>
            <a:r>
              <a:rPr lang="zh-CN" altLang="en-US" sz="2400" b="1"/>
              <a:t>了</a:t>
            </a:r>
            <a:r>
              <a:rPr lang="zh-CN" altLang="zh-CN" sz="2400" b="1"/>
              <a:t>减少冲突，可取较大的</a:t>
            </a:r>
            <a:r>
              <a:rPr lang="en-US" altLang="zh-CN" sz="2400" b="1"/>
              <a:t>m</a:t>
            </a:r>
            <a:r>
              <a:rPr lang="zh-CN" altLang="zh-CN" sz="2400" b="1"/>
              <a:t>值和</a:t>
            </a:r>
            <a:r>
              <a:rPr lang="en-US" altLang="zh-CN" sz="2400" b="1"/>
              <a:t>p</a:t>
            </a:r>
            <a:r>
              <a:rPr lang="zh-CN" altLang="zh-CN" sz="2400" b="1"/>
              <a:t>值，如</a:t>
            </a:r>
            <a:r>
              <a:rPr lang="en-US" altLang="zh-CN" sz="2400" b="1"/>
              <a:t>m=p=13</a:t>
            </a:r>
            <a:r>
              <a:rPr lang="zh-CN" altLang="zh-CN" sz="2400" b="1"/>
              <a:t>，结果如下：</a:t>
            </a:r>
          </a:p>
          <a:p>
            <a:pPr marL="0" indent="0" eaLnBrk="1" hangingPunct="1">
              <a:buNone/>
            </a:pPr>
            <a:r>
              <a:rPr lang="en-US" altLang="zh-CN" sz="2400" b="1"/>
              <a:t>    h(18)=18 % 13=5    h(75)=75 % 13=10    h(60)=60 % 13=8    </a:t>
            </a:r>
            <a:endParaRPr lang="zh-CN" altLang="zh-CN" sz="2400" b="1"/>
          </a:p>
          <a:p>
            <a:pPr marL="0" indent="0" eaLnBrk="1" hangingPunct="1">
              <a:buNone/>
            </a:pPr>
            <a:r>
              <a:rPr lang="en-US" altLang="zh-CN" sz="2400" b="1"/>
              <a:t>    h(43)=43 % 13=4    h(54)=54 % 13=2    h(90)=90 % 13=12    </a:t>
            </a:r>
            <a:endParaRPr lang="zh-CN" altLang="zh-CN" sz="2400" b="1"/>
          </a:p>
          <a:p>
            <a:pPr marL="0" indent="0" eaLnBrk="1" hangingPunct="1">
              <a:buNone/>
            </a:pPr>
            <a:r>
              <a:rPr lang="en-US" altLang="zh-CN" sz="2400" b="1"/>
              <a:t>    h(46)=46 % 13=7 </a:t>
            </a:r>
            <a:endParaRPr lang="zh-CN" altLang="zh-CN" sz="2400" b="1"/>
          </a:p>
          <a:p>
            <a:pPr marL="0" indent="0" eaLnBrk="1" hangingPunct="1">
              <a:buNone/>
            </a:pPr>
            <a:r>
              <a:rPr lang="zh-CN" altLang="zh-CN" sz="2400" b="1"/>
              <a:t>此时没有冲突，如图所示。</a:t>
            </a:r>
          </a:p>
          <a:p>
            <a:pPr marL="0" indent="0" eaLnBrk="1" hangingPunct="1">
              <a:buNone/>
            </a:pPr>
            <a:endParaRPr lang="zh-CN" altLang="en-US" sz="2400"/>
          </a:p>
        </p:txBody>
      </p:sp>
      <p:graphicFrame>
        <p:nvGraphicFramePr>
          <p:cNvPr id="4" name="表格 3">
            <a:extLst>
              <a:ext uri="{FF2B5EF4-FFF2-40B4-BE49-F238E27FC236}">
                <a16:creationId xmlns:a16="http://schemas.microsoft.com/office/drawing/2014/main" id="{734694BD-CD9D-434B-9BE0-55CA9AA24710}"/>
              </a:ext>
            </a:extLst>
          </p:cNvPr>
          <p:cNvGraphicFramePr>
            <a:graphicFrameLocks noGrp="1"/>
          </p:cNvGraphicFramePr>
          <p:nvPr/>
        </p:nvGraphicFramePr>
        <p:xfrm>
          <a:off x="2279650" y="3860800"/>
          <a:ext cx="7632700" cy="609600"/>
        </p:xfrm>
        <a:graphic>
          <a:graphicData uri="http://schemas.openxmlformats.org/drawingml/2006/table">
            <a:tbl>
              <a:tblPr>
                <a:tableStyleId>{5C22544A-7EE6-4342-B048-85BDC9FD1C3A}</a:tableStyleId>
              </a:tblPr>
              <a:tblGrid>
                <a:gridCol w="586648">
                  <a:extLst>
                    <a:ext uri="{9D8B030D-6E8A-4147-A177-3AD203B41FA5}">
                      <a16:colId xmlns:a16="http://schemas.microsoft.com/office/drawing/2014/main" val="20000"/>
                    </a:ext>
                  </a:extLst>
                </a:gridCol>
                <a:gridCol w="586648">
                  <a:extLst>
                    <a:ext uri="{9D8B030D-6E8A-4147-A177-3AD203B41FA5}">
                      <a16:colId xmlns:a16="http://schemas.microsoft.com/office/drawing/2014/main" val="20001"/>
                    </a:ext>
                  </a:extLst>
                </a:gridCol>
                <a:gridCol w="586648">
                  <a:extLst>
                    <a:ext uri="{9D8B030D-6E8A-4147-A177-3AD203B41FA5}">
                      <a16:colId xmlns:a16="http://schemas.microsoft.com/office/drawing/2014/main" val="20002"/>
                    </a:ext>
                  </a:extLst>
                </a:gridCol>
                <a:gridCol w="586648">
                  <a:extLst>
                    <a:ext uri="{9D8B030D-6E8A-4147-A177-3AD203B41FA5}">
                      <a16:colId xmlns:a16="http://schemas.microsoft.com/office/drawing/2014/main" val="20003"/>
                    </a:ext>
                  </a:extLst>
                </a:gridCol>
                <a:gridCol w="586648">
                  <a:extLst>
                    <a:ext uri="{9D8B030D-6E8A-4147-A177-3AD203B41FA5}">
                      <a16:colId xmlns:a16="http://schemas.microsoft.com/office/drawing/2014/main" val="20004"/>
                    </a:ext>
                  </a:extLst>
                </a:gridCol>
                <a:gridCol w="586648">
                  <a:extLst>
                    <a:ext uri="{9D8B030D-6E8A-4147-A177-3AD203B41FA5}">
                      <a16:colId xmlns:a16="http://schemas.microsoft.com/office/drawing/2014/main" val="20005"/>
                    </a:ext>
                  </a:extLst>
                </a:gridCol>
                <a:gridCol w="587545">
                  <a:extLst>
                    <a:ext uri="{9D8B030D-6E8A-4147-A177-3AD203B41FA5}">
                      <a16:colId xmlns:a16="http://schemas.microsoft.com/office/drawing/2014/main" val="20006"/>
                    </a:ext>
                  </a:extLst>
                </a:gridCol>
                <a:gridCol w="587545">
                  <a:extLst>
                    <a:ext uri="{9D8B030D-6E8A-4147-A177-3AD203B41FA5}">
                      <a16:colId xmlns:a16="http://schemas.microsoft.com/office/drawing/2014/main" val="20007"/>
                    </a:ext>
                  </a:extLst>
                </a:gridCol>
                <a:gridCol w="587545">
                  <a:extLst>
                    <a:ext uri="{9D8B030D-6E8A-4147-A177-3AD203B41FA5}">
                      <a16:colId xmlns:a16="http://schemas.microsoft.com/office/drawing/2014/main" val="20008"/>
                    </a:ext>
                  </a:extLst>
                </a:gridCol>
                <a:gridCol w="587545">
                  <a:extLst>
                    <a:ext uri="{9D8B030D-6E8A-4147-A177-3AD203B41FA5}">
                      <a16:colId xmlns:a16="http://schemas.microsoft.com/office/drawing/2014/main" val="20009"/>
                    </a:ext>
                  </a:extLst>
                </a:gridCol>
                <a:gridCol w="587545">
                  <a:extLst>
                    <a:ext uri="{9D8B030D-6E8A-4147-A177-3AD203B41FA5}">
                      <a16:colId xmlns:a16="http://schemas.microsoft.com/office/drawing/2014/main" val="20010"/>
                    </a:ext>
                  </a:extLst>
                </a:gridCol>
                <a:gridCol w="587545">
                  <a:extLst>
                    <a:ext uri="{9D8B030D-6E8A-4147-A177-3AD203B41FA5}">
                      <a16:colId xmlns:a16="http://schemas.microsoft.com/office/drawing/2014/main" val="20011"/>
                    </a:ext>
                  </a:extLst>
                </a:gridCol>
                <a:gridCol w="587545">
                  <a:extLst>
                    <a:ext uri="{9D8B030D-6E8A-4147-A177-3AD203B41FA5}">
                      <a16:colId xmlns:a16="http://schemas.microsoft.com/office/drawing/2014/main" val="20012"/>
                    </a:ext>
                  </a:extLst>
                </a:gridCol>
              </a:tblGrid>
              <a:tr h="288032">
                <a:tc>
                  <a:txBody>
                    <a:bodyPr/>
                    <a:lstStyle/>
                    <a:p>
                      <a:pPr algn="ctr">
                        <a:spcAft>
                          <a:spcPts val="0"/>
                        </a:spcAft>
                      </a:pPr>
                      <a:r>
                        <a:rPr lang="en-US" altLang="zh-CN" sz="2000" kern="100" dirty="0">
                          <a:effectLst/>
                          <a:latin typeface="Times New Roman"/>
                          <a:ea typeface="宋体"/>
                        </a:rPr>
                        <a:t>0</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1</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2</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3</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4</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5</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6</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7</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8</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9</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10</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11</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2000" kern="100" dirty="0">
                          <a:effectLst/>
                          <a:latin typeface="Times New Roman"/>
                          <a:ea typeface="宋体"/>
                        </a:rPr>
                        <a:t>12</a:t>
                      </a:r>
                      <a:endParaRPr lang="zh-CN" sz="2000" kern="100" dirty="0">
                        <a:effectLst/>
                        <a:latin typeface="Times New Roman"/>
                        <a:ea typeface="宋体"/>
                      </a:endParaRPr>
                    </a:p>
                  </a:txBody>
                  <a:tcPr marL="68579" marR="6857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8032">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54</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43</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18</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46</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60</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75</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90</a:t>
                      </a:r>
                      <a:endParaRPr lang="zh-CN" sz="2000" kern="100" dirty="0">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a:extLst>
              <a:ext uri="{FF2B5EF4-FFF2-40B4-BE49-F238E27FC236}">
                <a16:creationId xmlns:a16="http://schemas.microsoft.com/office/drawing/2014/main" id="{87A6DE7B-B030-45EC-A62E-62F492104A6E}"/>
              </a:ext>
            </a:extLst>
          </p:cNvPr>
          <p:cNvSpPr txBox="1">
            <a:spLocks noChangeArrowheads="1"/>
          </p:cNvSpPr>
          <p:nvPr/>
        </p:nvSpPr>
        <p:spPr bwMode="auto">
          <a:xfrm>
            <a:off x="2135188" y="1081088"/>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5.</a:t>
            </a:r>
            <a:r>
              <a:rPr lang="zh-CN" altLang="en-US" sz="2800" b="1"/>
              <a:t>伪随机数法：</a:t>
            </a:r>
            <a:r>
              <a:rPr lang="zh-CN" altLang="en-US" sz="2800" b="1">
                <a:latin typeface="宋体" panose="02010600030101010101" pitchFamily="2" charset="-122"/>
              </a:rPr>
              <a:t>采用一个伪随机函数做哈希函数，即</a:t>
            </a:r>
            <a:r>
              <a:rPr lang="en-US" altLang="zh-CN" sz="2800" b="1"/>
              <a:t>h(key)=random(key)</a:t>
            </a:r>
            <a:r>
              <a:rPr lang="zh-CN" altLang="en-US" sz="2800" b="1">
                <a:latin typeface="宋体" panose="02010600030101010101" pitchFamily="2" charset="-122"/>
              </a:rPr>
              <a:t>。</a:t>
            </a:r>
            <a:r>
              <a:rPr lang="zh-CN" altLang="en-US" sz="2800" b="1"/>
              <a:t> </a:t>
            </a:r>
          </a:p>
        </p:txBody>
      </p:sp>
      <p:sp>
        <p:nvSpPr>
          <p:cNvPr id="114691" name="Text Box 5">
            <a:extLst>
              <a:ext uri="{FF2B5EF4-FFF2-40B4-BE49-F238E27FC236}">
                <a16:creationId xmlns:a16="http://schemas.microsoft.com/office/drawing/2014/main" id="{68BBF6B4-0D31-48A2-8D23-1A24666F5252}"/>
              </a:ext>
            </a:extLst>
          </p:cNvPr>
          <p:cNvSpPr txBox="1">
            <a:spLocks noChangeArrowheads="1"/>
          </p:cNvSpPr>
          <p:nvPr/>
        </p:nvSpPr>
        <p:spPr bwMode="auto">
          <a:xfrm>
            <a:off x="2135188" y="2319339"/>
            <a:ext cx="8153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综上所述，在实际应用中，构建哈希函数时应考虑的因素有：</a:t>
            </a:r>
          </a:p>
        </p:txBody>
      </p:sp>
      <p:sp>
        <p:nvSpPr>
          <p:cNvPr id="114692" name="Text Box 6">
            <a:extLst>
              <a:ext uri="{FF2B5EF4-FFF2-40B4-BE49-F238E27FC236}">
                <a16:creationId xmlns:a16="http://schemas.microsoft.com/office/drawing/2014/main" id="{8D60B665-FF56-4209-A5BC-D8EA9B5724A3}"/>
              </a:ext>
            </a:extLst>
          </p:cNvPr>
          <p:cNvSpPr txBox="1">
            <a:spLocks noChangeArrowheads="1"/>
          </p:cNvSpPr>
          <p:nvPr/>
        </p:nvSpPr>
        <p:spPr bwMode="auto">
          <a:xfrm>
            <a:off x="3432175" y="3429000"/>
            <a:ext cx="502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宋体" panose="02010600030101010101" pitchFamily="2" charset="-122"/>
              </a:rPr>
              <a:t>计算哈希函数所需时间</a:t>
            </a:r>
            <a:r>
              <a:rPr lang="zh-CN" altLang="en-US" sz="2400" b="1"/>
              <a:t> </a:t>
            </a:r>
            <a:r>
              <a:rPr lang="zh-CN" altLang="en-US" sz="2400" b="1">
                <a:latin typeface="宋体" panose="02010600030101010101" pitchFamily="2" charset="-122"/>
              </a:rPr>
              <a:t>（简单）。</a:t>
            </a:r>
            <a:r>
              <a:rPr lang="zh-CN" altLang="en-US" sz="2400" b="1"/>
              <a:t> </a:t>
            </a:r>
          </a:p>
          <a:p>
            <a:pPr eaLnBrk="1" hangingPunct="1">
              <a:spcBef>
                <a:spcPct val="50000"/>
              </a:spcBef>
              <a:buClrTx/>
              <a:buSzTx/>
              <a:buFontTx/>
              <a:buNone/>
            </a:pPr>
            <a:r>
              <a:rPr lang="zh-CN" altLang="en-US" sz="2400" b="1">
                <a:latin typeface="宋体" panose="02010600030101010101" pitchFamily="2" charset="-122"/>
              </a:rPr>
              <a:t>关键字的长度。</a:t>
            </a:r>
            <a:r>
              <a:rPr lang="zh-CN" altLang="en-US" sz="2400" b="1"/>
              <a:t> </a:t>
            </a:r>
          </a:p>
          <a:p>
            <a:pPr eaLnBrk="1" hangingPunct="1">
              <a:spcBef>
                <a:spcPct val="50000"/>
              </a:spcBef>
              <a:buClrTx/>
              <a:buSzTx/>
              <a:buFontTx/>
              <a:buNone/>
            </a:pPr>
            <a:r>
              <a:rPr lang="zh-CN" altLang="en-US" sz="2400" b="1">
                <a:latin typeface="宋体" panose="02010600030101010101" pitchFamily="2" charset="-122"/>
              </a:rPr>
              <a:t>哈希表大小。</a:t>
            </a:r>
            <a:r>
              <a:rPr lang="zh-CN" altLang="en-US" sz="2400" b="1"/>
              <a:t> </a:t>
            </a:r>
          </a:p>
          <a:p>
            <a:pPr eaLnBrk="1" hangingPunct="1">
              <a:spcBef>
                <a:spcPct val="50000"/>
              </a:spcBef>
              <a:buClrTx/>
              <a:buSzTx/>
              <a:buFontTx/>
              <a:buNone/>
            </a:pPr>
            <a:r>
              <a:rPr lang="zh-CN" altLang="en-US" sz="2400" b="1">
                <a:latin typeface="宋体" panose="02010600030101010101" pitchFamily="2" charset="-122"/>
              </a:rPr>
              <a:t>关键字分布情况。</a:t>
            </a:r>
            <a:r>
              <a:rPr lang="zh-CN" altLang="en-US" sz="2400" b="1"/>
              <a:t> </a:t>
            </a:r>
          </a:p>
          <a:p>
            <a:pPr eaLnBrk="1" hangingPunct="1">
              <a:spcBef>
                <a:spcPct val="50000"/>
              </a:spcBef>
              <a:buClrTx/>
              <a:buSzTx/>
              <a:buFontTx/>
              <a:buNone/>
            </a:pPr>
            <a:r>
              <a:rPr lang="zh-CN" altLang="en-US" sz="2400" b="1">
                <a:latin typeface="宋体" panose="02010600030101010101" pitchFamily="2" charset="-122"/>
              </a:rPr>
              <a:t>记录查找频率。</a:t>
            </a:r>
            <a:r>
              <a:rPr lang="zh-CN" altLang="en-US" sz="2400" b="1"/>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7CFEA2B5-3E00-49D0-8CB9-E93C6949E3B2}"/>
              </a:ext>
            </a:extLst>
          </p:cNvPr>
          <p:cNvSpPr txBox="1">
            <a:spLocks noChangeArrowheads="1"/>
          </p:cNvSpPr>
          <p:nvPr/>
        </p:nvSpPr>
        <p:spPr bwMode="auto">
          <a:xfrm>
            <a:off x="2209800" y="9906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83EBE"/>
                </a:solidFill>
              </a:rPr>
              <a:t>8.4.2 </a:t>
            </a:r>
            <a:r>
              <a:rPr lang="zh-CN" altLang="en-US" sz="2800" b="1">
                <a:solidFill>
                  <a:srgbClr val="C83EBE"/>
                </a:solidFill>
              </a:rPr>
              <a:t>处理冲突的方法（四种）</a:t>
            </a:r>
          </a:p>
        </p:txBody>
      </p:sp>
      <p:sp>
        <p:nvSpPr>
          <p:cNvPr id="115715" name="Text Box 3">
            <a:extLst>
              <a:ext uri="{FF2B5EF4-FFF2-40B4-BE49-F238E27FC236}">
                <a16:creationId xmlns:a16="http://schemas.microsoft.com/office/drawing/2014/main" id="{33308281-F110-4BC9-8143-57FF6094253D}"/>
              </a:ext>
            </a:extLst>
          </p:cNvPr>
          <p:cNvSpPr txBox="1">
            <a:spLocks noChangeArrowheads="1"/>
          </p:cNvSpPr>
          <p:nvPr/>
        </p:nvSpPr>
        <p:spPr bwMode="auto">
          <a:xfrm>
            <a:off x="2133600" y="1600201"/>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277D33"/>
                </a:solidFill>
              </a:rPr>
              <a:t>1.</a:t>
            </a:r>
            <a:r>
              <a:rPr lang="zh-CN" altLang="en-US" sz="2800" b="1">
                <a:solidFill>
                  <a:srgbClr val="277D33"/>
                </a:solidFill>
                <a:latin typeface="宋体" panose="02010600030101010101" pitchFamily="2" charset="-122"/>
              </a:rPr>
              <a:t>开放定址法</a:t>
            </a:r>
            <a:r>
              <a:rPr lang="zh-CN" altLang="en-US" sz="2800" b="1">
                <a:solidFill>
                  <a:srgbClr val="277D33"/>
                </a:solidFill>
              </a:rPr>
              <a:t> （</a:t>
            </a:r>
            <a:r>
              <a:rPr lang="zh-CN" altLang="en-US" sz="2800" b="1">
                <a:solidFill>
                  <a:srgbClr val="277D33"/>
                </a:solidFill>
                <a:latin typeface="宋体" panose="02010600030101010101" pitchFamily="2" charset="-122"/>
              </a:rPr>
              <a:t>再散列法</a:t>
            </a:r>
            <a:r>
              <a:rPr lang="zh-CN" altLang="en-US" sz="2800" b="1">
                <a:solidFill>
                  <a:srgbClr val="277D33"/>
                </a:solidFill>
              </a:rPr>
              <a:t> ）</a:t>
            </a:r>
          </a:p>
        </p:txBody>
      </p:sp>
      <p:sp>
        <p:nvSpPr>
          <p:cNvPr id="115716" name="Text Box 4">
            <a:extLst>
              <a:ext uri="{FF2B5EF4-FFF2-40B4-BE49-F238E27FC236}">
                <a16:creationId xmlns:a16="http://schemas.microsoft.com/office/drawing/2014/main" id="{97BC1250-00E9-43D6-A1CC-F8C073FD235C}"/>
              </a:ext>
            </a:extLst>
          </p:cNvPr>
          <p:cNvSpPr txBox="1">
            <a:spLocks noChangeArrowheads="1"/>
          </p:cNvSpPr>
          <p:nvPr/>
        </p:nvSpPr>
        <p:spPr bwMode="auto">
          <a:xfrm>
            <a:off x="2133600" y="2286001"/>
            <a:ext cx="82296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     基本思想：当关键字</a:t>
            </a:r>
            <a:r>
              <a:rPr lang="en-US" altLang="zh-CN" sz="2800" b="1"/>
              <a:t>key</a:t>
            </a:r>
            <a:r>
              <a:rPr lang="zh-CN" altLang="en-US" sz="2800" b="1"/>
              <a:t>的哈希地址</a:t>
            </a:r>
            <a:r>
              <a:rPr lang="en-US" altLang="zh-CN" sz="2800" b="1"/>
              <a:t>p= H</a:t>
            </a:r>
            <a:r>
              <a:rPr lang="zh-CN" altLang="en-US" sz="2800" b="1"/>
              <a:t>（</a:t>
            </a:r>
            <a:r>
              <a:rPr lang="en-US" altLang="zh-CN" sz="2800" b="1"/>
              <a:t>key</a:t>
            </a:r>
            <a:r>
              <a:rPr lang="zh-CN" altLang="en-US" sz="2800" b="1"/>
              <a:t>）出现冲突时，以</a:t>
            </a:r>
            <a:r>
              <a:rPr lang="en-US" altLang="zh-CN" sz="2800" b="1"/>
              <a:t>p</a:t>
            </a:r>
            <a:r>
              <a:rPr lang="zh-CN" altLang="en-US" sz="2800" b="1"/>
              <a:t>为基础，产生另一个哈希地址</a:t>
            </a:r>
            <a:r>
              <a:rPr lang="en-US" altLang="zh-CN" sz="2800" b="1"/>
              <a:t>p1</a:t>
            </a:r>
            <a:r>
              <a:rPr lang="zh-CN" altLang="en-US" sz="2800" b="1"/>
              <a:t>，如果</a:t>
            </a:r>
            <a:r>
              <a:rPr lang="en-US" altLang="zh-CN" sz="2800" b="1"/>
              <a:t>p1</a:t>
            </a:r>
            <a:r>
              <a:rPr lang="zh-CN" altLang="en-US" sz="2800" b="1"/>
              <a:t>仍然冲突，再以</a:t>
            </a:r>
            <a:r>
              <a:rPr lang="en-US" altLang="zh-CN" sz="2800" b="1"/>
              <a:t>p</a:t>
            </a:r>
            <a:r>
              <a:rPr lang="zh-CN" altLang="en-US" sz="2800" b="1"/>
              <a:t>为基础，产生另一个哈希地址</a:t>
            </a:r>
            <a:r>
              <a:rPr lang="en-US" altLang="zh-CN" sz="2800" b="1"/>
              <a:t>p2</a:t>
            </a:r>
            <a:r>
              <a:rPr lang="zh-CN" altLang="en-US" sz="2800" b="1"/>
              <a:t>，</a:t>
            </a:r>
            <a:r>
              <a:rPr lang="en-US" altLang="zh-CN" sz="2800" b="1"/>
              <a:t>…</a:t>
            </a:r>
            <a:r>
              <a:rPr lang="zh-CN" altLang="en-US" sz="2800" b="1"/>
              <a:t>，直到找出一个不冲突的哈希地址</a:t>
            </a:r>
            <a:r>
              <a:rPr lang="en-US" altLang="zh-CN" sz="2800" b="1"/>
              <a:t>pi </a:t>
            </a:r>
            <a:r>
              <a:rPr lang="zh-CN" altLang="en-US" sz="2800" b="1"/>
              <a:t>，将相应元素存入其中。这种方法有一个通用的再散列函数形式：</a:t>
            </a:r>
            <a:r>
              <a:rPr lang="en-US" altLang="zh-CN" sz="2800" b="1"/>
              <a:t>Hi=(H(key</a:t>
            </a:r>
            <a:r>
              <a:rPr lang="en-US" altLang="zh-CN" sz="2800" b="1">
                <a:latin typeface="宋体" panose="02010600030101010101" pitchFamily="2" charset="-122"/>
              </a:rPr>
              <a:t>)</a:t>
            </a:r>
            <a:r>
              <a:rPr lang="en-US" altLang="zh-CN" sz="2800" b="1"/>
              <a:t>+d</a:t>
            </a:r>
            <a:r>
              <a:rPr lang="en-US" altLang="zh-CN" sz="2800" b="1" baseline="-30000"/>
              <a:t>i</a:t>
            </a:r>
            <a:r>
              <a:rPr lang="en-US" altLang="zh-CN" sz="2800" b="1">
                <a:latin typeface="宋体" panose="02010600030101010101" pitchFamily="2" charset="-122"/>
              </a:rPr>
              <a:t>)</a:t>
            </a:r>
            <a:r>
              <a:rPr lang="en-US" altLang="zh-CN" sz="2800" b="1"/>
              <a:t>% m   i=1</a:t>
            </a:r>
            <a:r>
              <a:rPr lang="zh-CN" altLang="en-US" sz="2800" b="1">
                <a:latin typeface="宋体" panose="02010600030101010101" pitchFamily="2" charset="-122"/>
              </a:rPr>
              <a:t>，</a:t>
            </a:r>
            <a:r>
              <a:rPr lang="en-US" altLang="zh-CN" sz="2800" b="1"/>
              <a:t>2</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a:t>
            </a:r>
            <a:r>
              <a:rPr lang="en-US" altLang="zh-CN" sz="2800" b="1"/>
              <a:t>n</a:t>
            </a:r>
          </a:p>
          <a:p>
            <a:pPr eaLnBrk="1" hangingPunct="1">
              <a:spcBef>
                <a:spcPct val="50000"/>
              </a:spcBef>
              <a:buClrTx/>
              <a:buSzTx/>
              <a:buFontTx/>
              <a:buNone/>
            </a:pPr>
            <a:r>
              <a:rPr lang="zh-CN" altLang="en-US" sz="2800" b="1">
                <a:latin typeface="宋体" panose="02010600030101010101" pitchFamily="2" charset="-122"/>
              </a:rPr>
              <a:t>其中</a:t>
            </a:r>
            <a:r>
              <a:rPr lang="en-US" altLang="zh-CN" sz="2800" b="1"/>
              <a:t>H</a:t>
            </a:r>
            <a:r>
              <a:rPr lang="zh-CN" altLang="en-US" sz="2800" b="1">
                <a:latin typeface="宋体" panose="02010600030101010101" pitchFamily="2" charset="-122"/>
              </a:rPr>
              <a:t>（</a:t>
            </a:r>
            <a:r>
              <a:rPr lang="en-US" altLang="zh-CN" sz="2800" b="1"/>
              <a:t>key</a:t>
            </a:r>
            <a:r>
              <a:rPr lang="zh-CN" altLang="en-US" sz="2800" b="1">
                <a:latin typeface="宋体" panose="02010600030101010101" pitchFamily="2" charset="-122"/>
              </a:rPr>
              <a:t>）为哈希函数，</a:t>
            </a:r>
            <a:r>
              <a:rPr lang="en-US" altLang="zh-CN" sz="2800" b="1"/>
              <a:t>m </a:t>
            </a:r>
            <a:r>
              <a:rPr lang="zh-CN" altLang="en-US" sz="2800" b="1">
                <a:latin typeface="宋体" panose="02010600030101010101" pitchFamily="2" charset="-122"/>
              </a:rPr>
              <a:t>为表长，</a:t>
            </a:r>
            <a:r>
              <a:rPr lang="en-US" altLang="zh-CN" sz="2800" b="1"/>
              <a:t>d</a:t>
            </a:r>
            <a:r>
              <a:rPr lang="en-US" altLang="zh-CN" sz="2800" b="1" baseline="-30000"/>
              <a:t>i</a:t>
            </a:r>
            <a:r>
              <a:rPr lang="zh-CN" altLang="en-US" sz="2800" b="1">
                <a:latin typeface="宋体" panose="02010600030101010101" pitchFamily="2" charset="-122"/>
              </a:rPr>
              <a:t>称为增量序列。增量序列的取值方式不同，相应的再散列方式也不同。主要有以下三种：</a:t>
            </a:r>
            <a:r>
              <a:rPr lang="zh-CN" altLang="en-US" sz="2800" b="1"/>
              <a:t> </a:t>
            </a:r>
          </a:p>
        </p:txBody>
      </p:sp>
    </p:spTree>
  </p:cSld>
  <p:clrMapOvr>
    <a:masterClrMapping/>
  </p:clrMapOvr>
</p:sld>
</file>

<file path=ppt/theme/theme1.xml><?xml version="1.0" encoding="utf-8"?>
<a:theme xmlns:a="http://schemas.openxmlformats.org/drawingml/2006/main" name="培训">
  <a:themeElements>
    <a:clrScheme name="">
      <a:dk1>
        <a:srgbClr val="000000"/>
      </a:dk1>
      <a:lt1>
        <a:srgbClr val="CCCCFF"/>
      </a:lt1>
      <a:dk2>
        <a:srgbClr val="CC0000"/>
      </a:dk2>
      <a:lt2>
        <a:srgbClr val="000000"/>
      </a:lt2>
      <a:accent1>
        <a:srgbClr val="0066FF"/>
      </a:accent1>
      <a:accent2>
        <a:srgbClr val="FF0000"/>
      </a:accent2>
      <a:accent3>
        <a:srgbClr val="E2E2FF"/>
      </a:accent3>
      <a:accent4>
        <a:srgbClr val="000000"/>
      </a:accent4>
      <a:accent5>
        <a:srgbClr val="AAB8FF"/>
      </a:accent5>
      <a:accent6>
        <a:srgbClr val="E70000"/>
      </a:accent6>
      <a:hlink>
        <a:srgbClr val="0000CC"/>
      </a:hlink>
      <a:folHlink>
        <a:srgbClr val="3366FF"/>
      </a:folHlink>
    </a:clrScheme>
    <a:fontScheme name="培训">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培训 1">
        <a:dk1>
          <a:srgbClr val="000000"/>
        </a:dk1>
        <a:lt1>
          <a:srgbClr val="FFFFFF"/>
        </a:lt1>
        <a:dk2>
          <a:srgbClr val="0000FF"/>
        </a:dk2>
        <a:lt2>
          <a:srgbClr val="FFCC66"/>
        </a:lt2>
        <a:accent1>
          <a:srgbClr val="00CCFF"/>
        </a:accent1>
        <a:accent2>
          <a:srgbClr val="FFFF00"/>
        </a:accent2>
        <a:accent3>
          <a:srgbClr val="AAAAFF"/>
        </a:accent3>
        <a:accent4>
          <a:srgbClr val="DADADA"/>
        </a:accent4>
        <a:accent5>
          <a:srgbClr val="AAE2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培训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培训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培训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培训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2826</TotalTime>
  <Words>12560</Words>
  <Application>Microsoft Office PowerPoint</Application>
  <PresentationFormat>宽屏</PresentationFormat>
  <Paragraphs>1571</Paragraphs>
  <Slides>130</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130</vt:i4>
      </vt:variant>
    </vt:vector>
  </HeadingPairs>
  <TitlesOfParts>
    <vt:vector size="143" baseType="lpstr">
      <vt:lpstr>楷体_GB2312</vt:lpstr>
      <vt:lpstr>宋体</vt:lpstr>
      <vt:lpstr>微软雅黑</vt:lpstr>
      <vt:lpstr>Arial</vt:lpstr>
      <vt:lpstr>Calibri</vt:lpstr>
      <vt:lpstr>Consolas</vt:lpstr>
      <vt:lpstr>Symbol</vt:lpstr>
      <vt:lpstr>Times New Roman</vt:lpstr>
      <vt:lpstr>Wingdings</vt:lpstr>
      <vt:lpstr>培训</vt:lpstr>
      <vt:lpstr>tm2</vt:lpstr>
      <vt:lpstr>公式</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1）LL型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Bai Zhongjian</cp:lastModifiedBy>
  <cp:revision>146</cp:revision>
  <dcterms:created xsi:type="dcterms:W3CDTF">2002-05-30T00:38:09Z</dcterms:created>
  <dcterms:modified xsi:type="dcterms:W3CDTF">2020-02-12T02:10:36Z</dcterms:modified>
</cp:coreProperties>
</file>