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327" r:id="rId12"/>
    <p:sldId id="328" r:id="rId13"/>
    <p:sldId id="329" r:id="rId14"/>
    <p:sldId id="330" r:id="rId15"/>
    <p:sldId id="331" r:id="rId16"/>
    <p:sldId id="332" r:id="rId17"/>
    <p:sldId id="333" r:id="rId18"/>
    <p:sldId id="334" r:id="rId19"/>
    <p:sldId id="335" r:id="rId20"/>
    <p:sldId id="336" r:id="rId21"/>
    <p:sldId id="337" r:id="rId22"/>
    <p:sldId id="308" r:id="rId23"/>
    <p:sldId id="309" r:id="rId24"/>
    <p:sldId id="310" r:id="rId25"/>
    <p:sldId id="311" r:id="rId26"/>
    <p:sldId id="312" r:id="rId27"/>
    <p:sldId id="313" r:id="rId28"/>
    <p:sldId id="314" r:id="rId29"/>
    <p:sldId id="315" r:id="rId30"/>
    <p:sldId id="316" r:id="rId31"/>
    <p:sldId id="317" r:id="rId32"/>
    <p:sldId id="319" r:id="rId33"/>
    <p:sldId id="320" r:id="rId34"/>
    <p:sldId id="321" r:id="rId35"/>
    <p:sldId id="322" r:id="rId36"/>
    <p:sldId id="323" r:id="rId37"/>
    <p:sldId id="324" r:id="rId38"/>
    <p:sldId id="325" r:id="rId39"/>
    <p:sldId id="326" r:id="rId40"/>
    <p:sldId id="269" r:id="rId41"/>
    <p:sldId id="270" r:id="rId42"/>
    <p:sldId id="271" r:id="rId43"/>
    <p:sldId id="272" r:id="rId44"/>
    <p:sldId id="273" r:id="rId45"/>
    <p:sldId id="274" r:id="rId46"/>
    <p:sldId id="275"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 id="290" r:id="rId62"/>
    <p:sldId id="291" r:id="rId63"/>
    <p:sldId id="292" r:id="rId64"/>
    <p:sldId id="293" r:id="rId65"/>
    <p:sldId id="294" r:id="rId66"/>
    <p:sldId id="295" r:id="rId67"/>
    <p:sldId id="296" r:id="rId68"/>
    <p:sldId id="297" r:id="rId69"/>
    <p:sldId id="298" r:id="rId70"/>
    <p:sldId id="299" r:id="rId71"/>
    <p:sldId id="300" r:id="rId72"/>
    <p:sldId id="301" r:id="rId73"/>
    <p:sldId id="302" r:id="rId74"/>
    <p:sldId id="303" r:id="rId75"/>
    <p:sldId id="304" r:id="rId76"/>
    <p:sldId id="305" r:id="rId77"/>
    <p:sldId id="306" r:id="rId78"/>
    <p:sldId id="307" r:id="rId79"/>
    <p:sldId id="338" r:id="rId80"/>
    <p:sldId id="339" r:id="rId81"/>
    <p:sldId id="340" r:id="rId82"/>
    <p:sldId id="341" r:id="rId83"/>
    <p:sldId id="342" r:id="rId84"/>
    <p:sldId id="343" r:id="rId85"/>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8E4F"/>
    <a:srgbClr val="E60E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98" autoAdjust="0"/>
    <p:restoredTop sz="90929"/>
  </p:normalViewPr>
  <p:slideViewPr>
    <p:cSldViewPr>
      <p:cViewPr varScale="1">
        <p:scale>
          <a:sx n="78" d="100"/>
          <a:sy n="78" d="100"/>
        </p:scale>
        <p:origin x="658"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79592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C235DE2-511D-443E-BF67-7CDDBEB50902}"/>
              </a:ext>
            </a:extLst>
          </p:cNvPr>
          <p:cNvSpPr>
            <a:spLocks noGrp="1"/>
          </p:cNvSpPr>
          <p:nvPr>
            <p:ph/>
          </p:nvPr>
        </p:nvSpPr>
        <p:spPr>
          <a:xfrm>
            <a:off x="1422400" y="838200"/>
            <a:ext cx="10363200" cy="53784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62BF6374-694E-4D02-B9F8-E2AF6042CD52}"/>
              </a:ext>
            </a:extLst>
          </p:cNvPr>
          <p:cNvSpPr>
            <a:spLocks noGrp="1"/>
          </p:cNvSpPr>
          <p:nvPr>
            <p:ph type="dt" sz="half" idx="10"/>
          </p:nvPr>
        </p:nvSpPr>
        <p:spPr>
          <a:xfrm>
            <a:off x="1422400" y="6413500"/>
            <a:ext cx="25400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F10052FC-37BA-449C-BD42-589594A4B263}"/>
              </a:ext>
            </a:extLst>
          </p:cNvPr>
          <p:cNvSpPr>
            <a:spLocks noGrp="1"/>
          </p:cNvSpPr>
          <p:nvPr>
            <p:ph type="ftr" sz="quarter" idx="11"/>
          </p:nvPr>
        </p:nvSpPr>
        <p:spPr>
          <a:xfrm>
            <a:off x="4572000" y="6413500"/>
            <a:ext cx="38608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6BCAF7DA-855B-4D97-9BE1-94B52CE419B5}"/>
              </a:ext>
            </a:extLst>
          </p:cNvPr>
          <p:cNvSpPr>
            <a:spLocks noGrp="1"/>
          </p:cNvSpPr>
          <p:nvPr>
            <p:ph type="sldNum" sz="quarter" idx="12"/>
          </p:nvPr>
        </p:nvSpPr>
        <p:spPr>
          <a:xfrm>
            <a:off x="10972800" y="6413500"/>
            <a:ext cx="1219200" cy="457200"/>
          </a:xfrm>
        </p:spPr>
        <p:txBody>
          <a:bodyPr/>
          <a:lstStyle>
            <a:lvl1pPr>
              <a:defRPr/>
            </a:lvl1pPr>
          </a:lstStyle>
          <a:p>
            <a:fld id="{754F117C-1400-4A56-8FF0-E20043A69E3D}" type="slidenum">
              <a:rPr lang="en-US" altLang="zh-CN"/>
              <a:pPr/>
              <a:t>‹#›</a:t>
            </a:fld>
            <a:endParaRPr lang="en-US" altLang="zh-CN" sz="1400"/>
          </a:p>
        </p:txBody>
      </p:sp>
    </p:spTree>
    <p:extLst>
      <p:ext uri="{BB962C8B-B14F-4D97-AF65-F5344CB8AC3E}">
        <p14:creationId xmlns:p14="http://schemas.microsoft.com/office/powerpoint/2010/main" val="3200101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660033"/>
                </a:solidFill>
                <a:effectLst>
                  <a:outerShdw blurRad="38100" dist="38100" dir="2700000" algn="tl">
                    <a:srgbClr val="000000">
                      <a:alpha val="43137"/>
                    </a:srgbClr>
                  </a:outerShdw>
                </a:effectLst>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04800" y="1371600"/>
            <a:ext cx="11582400" cy="5181600"/>
          </a:xfrm>
        </p:spPr>
        <p:txBody>
          <a:bodyPr/>
          <a:lstStyle>
            <a:lvl1pPr marL="342900" indent="-342900">
              <a:lnSpc>
                <a:spcPct val="100000"/>
              </a:lnSpc>
              <a:spcBef>
                <a:spcPts val="600"/>
              </a:spcBef>
              <a:buClr>
                <a:srgbClr val="0070C0"/>
              </a:buClr>
              <a:buFont typeface="Wingdings" panose="05000000000000000000" pitchFamily="2" charset="2"/>
              <a:buChar char="n"/>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1pPr>
            <a:lvl2pPr marL="742950" indent="-285750">
              <a:lnSpc>
                <a:spcPct val="100000"/>
              </a:lnSpc>
              <a:spcBef>
                <a:spcPts val="600"/>
              </a:spcBef>
              <a:buClr>
                <a:srgbClr val="0070C0"/>
              </a:buClr>
              <a:buFont typeface="Wingdings" panose="05000000000000000000" pitchFamily="2" charset="2"/>
              <a:buChar char="p"/>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2pPr>
            <a:lvl3pPr marL="1085850" indent="-228600">
              <a:lnSpc>
                <a:spcPct val="100000"/>
              </a:lnSpc>
              <a:spcBef>
                <a:spcPts val="600"/>
              </a:spcBef>
              <a:buClr>
                <a:srgbClr val="0070C0"/>
              </a:buClr>
              <a:buFont typeface="Arial" panose="020B0604020202020204" pitchFamily="34" charset="0"/>
              <a:buChar char="•"/>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55702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8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0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212178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2">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1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defRPr>
                <a:solidFill>
                  <a:srgbClr val="000066"/>
                </a:solidFill>
              </a:defRPr>
            </a:lvl1pPr>
            <a:lvl2pPr>
              <a:defRPr>
                <a:solidFill>
                  <a:srgbClr val="000066"/>
                </a:solidFill>
              </a:defRPr>
            </a:lvl2pPr>
            <a:lvl3pPr>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114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SmartArt 占位符 2"/>
          <p:cNvSpPr>
            <a:spLocks noGrp="1"/>
          </p:cNvSpPr>
          <p:nvPr>
            <p:ph type="dgm" idx="1"/>
          </p:nvPr>
        </p:nvSpPr>
        <p:spPr>
          <a:xfrm>
            <a:off x="1219200" y="2362200"/>
            <a:ext cx="10668000" cy="3733800"/>
          </a:xfrm>
        </p:spPr>
        <p:txBody>
          <a:bodyPr/>
          <a:lstStyle/>
          <a:p>
            <a:pPr lvl="0"/>
            <a:r>
              <a:rPr lang="zh-CN" altLang="en-US" noProof="0"/>
              <a:t>单击图标添加 </a:t>
            </a:r>
            <a:r>
              <a:rPr lang="en-US" altLang="zh-CN" noProof="0"/>
              <a:t>SmartArt </a:t>
            </a:r>
            <a:r>
              <a:rPr lang="zh-CN" altLang="en-US" noProof="0"/>
              <a:t>图形</a:t>
            </a:r>
          </a:p>
        </p:txBody>
      </p:sp>
      <p:sp>
        <p:nvSpPr>
          <p:cNvPr id="4" name="Rectangle 8">
            <a:extLst>
              <a:ext uri="{FF2B5EF4-FFF2-40B4-BE49-F238E27FC236}">
                <a16:creationId xmlns:a16="http://schemas.microsoft.com/office/drawing/2014/main" id="{25D28D4A-80D4-4B8D-9782-CCDEB81479E8}"/>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9">
            <a:extLst>
              <a:ext uri="{FF2B5EF4-FFF2-40B4-BE49-F238E27FC236}">
                <a16:creationId xmlns:a16="http://schemas.microsoft.com/office/drawing/2014/main" id="{4CC1CD5A-5E27-4063-88D7-D8032948FE68}"/>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10">
            <a:extLst>
              <a:ext uri="{FF2B5EF4-FFF2-40B4-BE49-F238E27FC236}">
                <a16:creationId xmlns:a16="http://schemas.microsoft.com/office/drawing/2014/main" id="{7FCC75C2-126E-428D-B8BF-3BED8876463C}"/>
              </a:ext>
            </a:extLst>
          </p:cNvPr>
          <p:cNvSpPr>
            <a:spLocks noGrp="1" noChangeArrowheads="1"/>
          </p:cNvSpPr>
          <p:nvPr>
            <p:ph type="sldNum" sz="quarter" idx="12"/>
          </p:nvPr>
        </p:nvSpPr>
        <p:spPr>
          <a:ln/>
        </p:spPr>
        <p:txBody>
          <a:bodyPr/>
          <a:lstStyle>
            <a:lvl1pPr>
              <a:defRPr/>
            </a:lvl1pPr>
          </a:lstStyle>
          <a:p>
            <a:fld id="{FDFB4485-3B01-4D06-A081-D1A3A903DADF}" type="slidenum">
              <a:rPr lang="en-US" altLang="zh-CN" smtClean="0"/>
              <a:pPr/>
              <a:t>‹#›</a:t>
            </a:fld>
            <a:endParaRPr lang="en-US" altLang="zh-CN" sz="1400"/>
          </a:p>
        </p:txBody>
      </p:sp>
    </p:spTree>
    <p:extLst>
      <p:ext uri="{BB962C8B-B14F-4D97-AF65-F5344CB8AC3E}">
        <p14:creationId xmlns:p14="http://schemas.microsoft.com/office/powerpoint/2010/main" val="3148952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BB01F-1851-4F53-8237-A7EDBF8756EE}"/>
              </a:ext>
            </a:extLst>
          </p:cNvPr>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6BDA57B-0BA8-499A-A76C-5638E7EC7CB5}"/>
              </a:ext>
            </a:extLst>
          </p:cNvPr>
          <p:cNvSpPr>
            <a:spLocks noGrp="1"/>
          </p:cNvSpPr>
          <p:nvPr>
            <p:ph type="body" sz="half" idx="1"/>
          </p:nvPr>
        </p:nvSpPr>
        <p:spPr>
          <a:xfrm>
            <a:off x="1219200" y="2362200"/>
            <a:ext cx="5232400" cy="3733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550E182-3E46-43F6-A6A3-F4143B319C2F}"/>
              </a:ext>
            </a:extLst>
          </p:cNvPr>
          <p:cNvSpPr>
            <a:spLocks noGrp="1"/>
          </p:cNvSpPr>
          <p:nvPr>
            <p:ph sz="half" idx="2"/>
          </p:nvPr>
        </p:nvSpPr>
        <p:spPr>
          <a:xfrm>
            <a:off x="6654800" y="2362200"/>
            <a:ext cx="5232400" cy="3733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C52CBA3-1832-4837-8D41-19D8AF12E538}"/>
              </a:ext>
            </a:extLst>
          </p:cNvPr>
          <p:cNvSpPr>
            <a:spLocks noGrp="1"/>
          </p:cNvSpPr>
          <p:nvPr>
            <p:ph type="dt" sz="half" idx="10"/>
          </p:nvPr>
        </p:nvSpPr>
        <p:spPr>
          <a:xfrm>
            <a:off x="9347200" y="6553200"/>
            <a:ext cx="2540000" cy="3048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AC232F77-B0A6-4700-8EC7-A90AA2FF3091}"/>
              </a:ext>
            </a:extLst>
          </p:cNvPr>
          <p:cNvSpPr>
            <a:spLocks noGrp="1"/>
          </p:cNvSpPr>
          <p:nvPr>
            <p:ph type="ftr" sz="quarter" idx="11"/>
          </p:nvPr>
        </p:nvSpPr>
        <p:spPr>
          <a:xfrm>
            <a:off x="3915833" y="6529388"/>
            <a:ext cx="3860800" cy="3048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5718DE9-F118-4D6E-9ECD-E1A3FBB5A662}"/>
              </a:ext>
            </a:extLst>
          </p:cNvPr>
          <p:cNvSpPr>
            <a:spLocks noGrp="1"/>
          </p:cNvSpPr>
          <p:nvPr>
            <p:ph type="sldNum" sz="quarter" idx="12"/>
          </p:nvPr>
        </p:nvSpPr>
        <p:spPr>
          <a:xfrm>
            <a:off x="112187" y="6343650"/>
            <a:ext cx="783167" cy="488950"/>
          </a:xfrm>
        </p:spPr>
        <p:txBody>
          <a:bodyPr/>
          <a:lstStyle>
            <a:lvl1pPr>
              <a:defRPr/>
            </a:lvl1pPr>
          </a:lstStyle>
          <a:p>
            <a:fld id="{C5A2B611-8B79-4074-A8A4-F8F563DDC731}" type="slidenum">
              <a:rPr lang="en-US" altLang="zh-CN" smtClean="0"/>
              <a:pPr/>
              <a:t>‹#›</a:t>
            </a:fld>
            <a:endParaRPr lang="en-US" altLang="zh-CN" sz="1400"/>
          </a:p>
        </p:txBody>
      </p:sp>
    </p:spTree>
    <p:extLst>
      <p:ext uri="{BB962C8B-B14F-4D97-AF65-F5344CB8AC3E}">
        <p14:creationId xmlns:p14="http://schemas.microsoft.com/office/powerpoint/2010/main" val="306954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19EB24-5EFA-48A3-99B7-9A71E0E92870}"/>
              </a:ext>
            </a:extLst>
          </p:cNvPr>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BADCD9A1-12F0-4872-A7ED-6BC9AF2F1CDA}"/>
              </a:ext>
            </a:extLst>
          </p:cNvPr>
          <p:cNvSpPr>
            <a:spLocks noGrp="1"/>
          </p:cNvSpPr>
          <p:nvPr>
            <p:ph type="tbl" idx="1"/>
          </p:nvPr>
        </p:nvSpPr>
        <p:spPr>
          <a:xfrm>
            <a:off x="1219200" y="2362200"/>
            <a:ext cx="10668000" cy="3733800"/>
          </a:xfrm>
        </p:spPr>
        <p:txBody>
          <a:bodyPr/>
          <a:lstStyle/>
          <a:p>
            <a:r>
              <a:rPr lang="zh-CN" altLang="en-US"/>
              <a:t>单击图标添加表格</a:t>
            </a:r>
          </a:p>
        </p:txBody>
      </p:sp>
      <p:sp>
        <p:nvSpPr>
          <p:cNvPr id="4" name="日期占位符 3">
            <a:extLst>
              <a:ext uri="{FF2B5EF4-FFF2-40B4-BE49-F238E27FC236}">
                <a16:creationId xmlns:a16="http://schemas.microsoft.com/office/drawing/2014/main" id="{C441734B-5674-4EBE-BD74-77512DDEC3D9}"/>
              </a:ext>
            </a:extLst>
          </p:cNvPr>
          <p:cNvSpPr>
            <a:spLocks noGrp="1"/>
          </p:cNvSpPr>
          <p:nvPr>
            <p:ph type="dt" sz="half" idx="10"/>
          </p:nvPr>
        </p:nvSpPr>
        <p:spPr>
          <a:xfrm>
            <a:off x="9347200" y="6553200"/>
            <a:ext cx="2540000" cy="30480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9B46DDC-DC00-4516-9D7F-90408D57BEEA}"/>
              </a:ext>
            </a:extLst>
          </p:cNvPr>
          <p:cNvSpPr>
            <a:spLocks noGrp="1"/>
          </p:cNvSpPr>
          <p:nvPr>
            <p:ph type="ftr" sz="quarter" idx="11"/>
          </p:nvPr>
        </p:nvSpPr>
        <p:spPr>
          <a:xfrm>
            <a:off x="3915833" y="6529388"/>
            <a:ext cx="3860800" cy="3048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5F439C3-B865-4FE8-AE29-C0261AA89152}"/>
              </a:ext>
            </a:extLst>
          </p:cNvPr>
          <p:cNvSpPr>
            <a:spLocks noGrp="1"/>
          </p:cNvSpPr>
          <p:nvPr>
            <p:ph type="sldNum" sz="quarter" idx="12"/>
          </p:nvPr>
        </p:nvSpPr>
        <p:spPr>
          <a:xfrm>
            <a:off x="112187" y="6343650"/>
            <a:ext cx="783167" cy="488950"/>
          </a:xfrm>
        </p:spPr>
        <p:txBody>
          <a:bodyPr/>
          <a:lstStyle>
            <a:lvl1pPr>
              <a:defRPr/>
            </a:lvl1pPr>
          </a:lstStyle>
          <a:p>
            <a:fld id="{4A40397A-25EC-46DF-8BFC-011FB6301892}" type="slidenum">
              <a:rPr lang="en-US" altLang="zh-CN" smtClean="0"/>
              <a:pPr/>
              <a:t>‹#›</a:t>
            </a:fld>
            <a:endParaRPr lang="en-US" altLang="zh-CN" sz="1400"/>
          </a:p>
        </p:txBody>
      </p:sp>
    </p:spTree>
    <p:extLst>
      <p:ext uri="{BB962C8B-B14F-4D97-AF65-F5344CB8AC3E}">
        <p14:creationId xmlns:p14="http://schemas.microsoft.com/office/powerpoint/2010/main" val="64844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58E2D-BBCF-4538-9460-D6349E0CFD31}"/>
              </a:ext>
            </a:extLst>
          </p:cNvPr>
          <p:cNvSpPr>
            <a:spLocks noGrp="1"/>
          </p:cNvSpPr>
          <p:nvPr>
            <p:ph type="title"/>
          </p:nvPr>
        </p:nvSpPr>
        <p:spPr>
          <a:xfrm>
            <a:off x="1422400" y="838200"/>
            <a:ext cx="103632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AED61ED-8A69-44A6-B0D6-B11D13E75A76}"/>
              </a:ext>
            </a:extLst>
          </p:cNvPr>
          <p:cNvSpPr>
            <a:spLocks noGrp="1"/>
          </p:cNvSpPr>
          <p:nvPr>
            <p:ph type="body" sz="half" idx="1"/>
          </p:nvPr>
        </p:nvSpPr>
        <p:spPr>
          <a:xfrm>
            <a:off x="1422400" y="2101850"/>
            <a:ext cx="103632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9FAFB46-56FB-4F11-920F-EB18987FB83E}"/>
              </a:ext>
            </a:extLst>
          </p:cNvPr>
          <p:cNvSpPr>
            <a:spLocks noGrp="1"/>
          </p:cNvSpPr>
          <p:nvPr>
            <p:ph sz="half" idx="2"/>
          </p:nvPr>
        </p:nvSpPr>
        <p:spPr>
          <a:xfrm>
            <a:off x="1422400" y="4235450"/>
            <a:ext cx="10363200" cy="1981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DB29ADF-8480-40C0-88AD-EB983BA8051C}"/>
              </a:ext>
            </a:extLst>
          </p:cNvPr>
          <p:cNvSpPr>
            <a:spLocks noGrp="1"/>
          </p:cNvSpPr>
          <p:nvPr>
            <p:ph type="dt" sz="half" idx="10"/>
          </p:nvPr>
        </p:nvSpPr>
        <p:spPr>
          <a:xfrm>
            <a:off x="1422400" y="6413500"/>
            <a:ext cx="25400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D3696AA-C07B-46EB-B310-1771E933EE00}"/>
              </a:ext>
            </a:extLst>
          </p:cNvPr>
          <p:cNvSpPr>
            <a:spLocks noGrp="1"/>
          </p:cNvSpPr>
          <p:nvPr>
            <p:ph type="ftr" sz="quarter" idx="11"/>
          </p:nvPr>
        </p:nvSpPr>
        <p:spPr>
          <a:xfrm>
            <a:off x="4572000" y="6413500"/>
            <a:ext cx="38608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04F34DD9-BE7D-48E7-ABE3-25E9881F8F9F}"/>
              </a:ext>
            </a:extLst>
          </p:cNvPr>
          <p:cNvSpPr>
            <a:spLocks noGrp="1"/>
          </p:cNvSpPr>
          <p:nvPr>
            <p:ph type="sldNum" sz="quarter" idx="12"/>
          </p:nvPr>
        </p:nvSpPr>
        <p:spPr>
          <a:xfrm>
            <a:off x="10972800" y="6413500"/>
            <a:ext cx="1219200" cy="457200"/>
          </a:xfrm>
        </p:spPr>
        <p:txBody>
          <a:bodyPr/>
          <a:lstStyle>
            <a:lvl1pPr>
              <a:defRPr/>
            </a:lvl1pPr>
          </a:lstStyle>
          <a:p>
            <a:fld id="{D10BDE3D-13CB-4226-8410-2A22F0EBDF25}" type="slidenum">
              <a:rPr lang="en-US" altLang="zh-CN"/>
              <a:pPr/>
              <a:t>‹#›</a:t>
            </a:fld>
            <a:endParaRPr lang="en-US" altLang="zh-CN" sz="1400"/>
          </a:p>
        </p:txBody>
      </p:sp>
    </p:spTree>
    <p:extLst>
      <p:ext uri="{BB962C8B-B14F-4D97-AF65-F5344CB8AC3E}">
        <p14:creationId xmlns:p14="http://schemas.microsoft.com/office/powerpoint/2010/main" val="299170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endParaRPr lang="en-US" altLang="zh-CN" dirty="0"/>
          </a:p>
        </p:txBody>
      </p:sp>
      <p:sp>
        <p:nvSpPr>
          <p:cNvPr id="1029" name="Rectangle 3"/>
          <p:cNvSpPr>
            <a:spLocks noGrp="1" noChangeArrowheads="1"/>
          </p:cNvSpPr>
          <p:nvPr>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extLst>
      <p:ext uri="{BB962C8B-B14F-4D97-AF65-F5344CB8AC3E}">
        <p14:creationId xmlns:p14="http://schemas.microsoft.com/office/powerpoint/2010/main" val="425783398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Lst>
  <p:txStyles>
    <p:titleStyle>
      <a:lvl1pPr algn="ctr" rtl="0" eaLnBrk="1" fontAlgn="base" hangingPunct="1">
        <a:spcBef>
          <a:spcPct val="0"/>
        </a:spcBef>
        <a:spcAft>
          <a:spcPct val="0"/>
        </a:spcAft>
        <a:defRPr sz="3600">
          <a:solidFill>
            <a:srgbClr val="990033"/>
          </a:solidFill>
          <a:latin typeface="+mj-lt"/>
          <a:ea typeface="+mj-ea"/>
          <a:cs typeface="+mj-cs"/>
        </a:defRPr>
      </a:lvl1pPr>
      <a:lvl2pPr algn="ctr" rtl="0" eaLnBrk="1" fontAlgn="base" hangingPunct="1">
        <a:spcBef>
          <a:spcPct val="0"/>
        </a:spcBef>
        <a:spcAft>
          <a:spcPct val="0"/>
        </a:spcAft>
        <a:defRPr sz="3200">
          <a:solidFill>
            <a:srgbClr val="B82F25"/>
          </a:solidFill>
          <a:latin typeface="Arial" charset="0"/>
        </a:defRPr>
      </a:lvl2pPr>
      <a:lvl3pPr algn="ctr" rtl="0" eaLnBrk="1" fontAlgn="base" hangingPunct="1">
        <a:spcBef>
          <a:spcPct val="0"/>
        </a:spcBef>
        <a:spcAft>
          <a:spcPct val="0"/>
        </a:spcAft>
        <a:defRPr sz="3200">
          <a:solidFill>
            <a:srgbClr val="B82F25"/>
          </a:solidFill>
          <a:latin typeface="Arial" charset="0"/>
        </a:defRPr>
      </a:lvl3pPr>
      <a:lvl4pPr algn="ctr" rtl="0" eaLnBrk="1" fontAlgn="base" hangingPunct="1">
        <a:spcBef>
          <a:spcPct val="0"/>
        </a:spcBef>
        <a:spcAft>
          <a:spcPct val="0"/>
        </a:spcAft>
        <a:defRPr sz="3200">
          <a:solidFill>
            <a:srgbClr val="B82F25"/>
          </a:solidFill>
          <a:latin typeface="Arial" charset="0"/>
        </a:defRPr>
      </a:lvl4pPr>
      <a:lvl5pPr algn="ctr" rtl="0" eaLnBrk="1" fontAlgn="base" hangingPunct="1">
        <a:spcBef>
          <a:spcPct val="0"/>
        </a:spcBef>
        <a:spcAft>
          <a:spcPct val="0"/>
        </a:spcAft>
        <a:defRPr sz="3200">
          <a:solidFill>
            <a:srgbClr val="B82F25"/>
          </a:solidFill>
          <a:latin typeface="Arial" charset="0"/>
        </a:defRPr>
      </a:lvl5pPr>
      <a:lvl6pPr marL="457200" algn="ctr" rtl="0" eaLnBrk="1" fontAlgn="base" hangingPunct="1">
        <a:spcBef>
          <a:spcPct val="0"/>
        </a:spcBef>
        <a:spcAft>
          <a:spcPct val="0"/>
        </a:spcAft>
        <a:defRPr sz="3200">
          <a:solidFill>
            <a:srgbClr val="FF7706"/>
          </a:solidFill>
          <a:latin typeface="Arial" charset="0"/>
        </a:defRPr>
      </a:lvl6pPr>
      <a:lvl7pPr marL="914400" algn="ctr" rtl="0" eaLnBrk="1" fontAlgn="base" hangingPunct="1">
        <a:spcBef>
          <a:spcPct val="0"/>
        </a:spcBef>
        <a:spcAft>
          <a:spcPct val="0"/>
        </a:spcAft>
        <a:defRPr sz="3200">
          <a:solidFill>
            <a:srgbClr val="FF7706"/>
          </a:solidFill>
          <a:latin typeface="Arial" charset="0"/>
        </a:defRPr>
      </a:lvl7pPr>
      <a:lvl8pPr marL="1371600" algn="ctr" rtl="0" eaLnBrk="1" fontAlgn="base" hangingPunct="1">
        <a:spcBef>
          <a:spcPct val="0"/>
        </a:spcBef>
        <a:spcAft>
          <a:spcPct val="0"/>
        </a:spcAft>
        <a:defRPr sz="3200">
          <a:solidFill>
            <a:srgbClr val="FF7706"/>
          </a:solidFill>
          <a:latin typeface="Arial" charset="0"/>
        </a:defRPr>
      </a:lvl8pPr>
      <a:lvl9pPr marL="1828800" algn="ctr" rtl="0" eaLnBrk="1" fontAlgn="base" hangingPunct="1">
        <a:spcBef>
          <a:spcPct val="0"/>
        </a:spcBef>
        <a:spcAft>
          <a:spcPct val="0"/>
        </a:spcAft>
        <a:defRPr sz="3200">
          <a:solidFill>
            <a:srgbClr val="FF7706"/>
          </a:solidFill>
          <a:latin typeface="Arial" charset="0"/>
        </a:defRPr>
      </a:lvl9pPr>
    </p:titleStyle>
    <p:bodyStyle>
      <a:lvl1pPr marL="342900" indent="-34290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600" b="1" baseline="0" dirty="0" smtClean="0">
          <a:solidFill>
            <a:srgbClr val="000066"/>
          </a:solidFill>
          <a:latin typeface="+mj-ea"/>
          <a:ea typeface="+mj-ea"/>
          <a:cs typeface="+mn-cs"/>
        </a:defRPr>
      </a:lvl1pPr>
      <a:lvl2pPr marL="742950" indent="-285750" algn="l" rtl="0" eaLnBrk="1" fontAlgn="base" hangingPunct="1">
        <a:spcBef>
          <a:spcPct val="20000"/>
        </a:spcBef>
        <a:spcAft>
          <a:spcPct val="0"/>
        </a:spcAft>
        <a:buClr>
          <a:srgbClr val="FF0000"/>
        </a:buClr>
        <a:buSzPct val="80000"/>
        <a:buFont typeface="Times New Roman" panose="02020603050405020304" pitchFamily="18" charset="0"/>
        <a:buChar char="♫"/>
        <a:defRPr lang="en-US" altLang="zh-CN" sz="2400" b="1" dirty="0" smtClean="0">
          <a:solidFill>
            <a:srgbClr val="000066"/>
          </a:solidFill>
          <a:latin typeface="+mj-ea"/>
          <a:ea typeface="+mj-ea"/>
        </a:defRPr>
      </a:lvl2pPr>
      <a:lvl3pPr marL="1085850" indent="-228600" algn="l" rtl="0" eaLnBrk="1" fontAlgn="base" hangingPunct="1">
        <a:spcBef>
          <a:spcPct val="20000"/>
        </a:spcBef>
        <a:spcAft>
          <a:spcPct val="0"/>
        </a:spcAft>
        <a:buClr>
          <a:srgbClr val="FF0000"/>
        </a:buClr>
        <a:buSzPct val="80000"/>
        <a:buFont typeface="Wingdings" panose="05000000000000000000" pitchFamily="2" charset="2"/>
        <a:buChar char="Ø"/>
        <a:defRPr lang="en-US" altLang="zh-CN" sz="2200" b="1" dirty="0" smtClean="0">
          <a:solidFill>
            <a:srgbClr val="000066"/>
          </a:solidFill>
          <a:latin typeface="+mj-ea"/>
          <a:ea typeface="+mj-ea"/>
        </a:defRPr>
      </a:lvl3pPr>
      <a:lvl4pPr marL="1428750" indent="-228600" algn="l" rtl="0" eaLnBrk="1" fontAlgn="base" hangingPunct="1">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1" fontAlgn="base" hangingPunct="1">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1" fontAlgn="base" hangingPunct="1">
        <a:spcBef>
          <a:spcPct val="20000"/>
        </a:spcBef>
        <a:spcAft>
          <a:spcPct val="0"/>
        </a:spcAft>
        <a:buChar char="•"/>
        <a:defRPr sz="1600">
          <a:solidFill>
            <a:schemeClr val="tx1"/>
          </a:solidFill>
          <a:latin typeface="+mn-lt"/>
        </a:defRPr>
      </a:lvl6pPr>
      <a:lvl7pPr marL="2686050" indent="-228600" algn="l" rtl="0" eaLnBrk="1" fontAlgn="base" hangingPunct="1">
        <a:spcBef>
          <a:spcPct val="20000"/>
        </a:spcBef>
        <a:spcAft>
          <a:spcPct val="0"/>
        </a:spcAft>
        <a:buChar char="•"/>
        <a:defRPr sz="1600">
          <a:solidFill>
            <a:schemeClr val="tx1"/>
          </a:solidFill>
          <a:latin typeface="+mn-lt"/>
        </a:defRPr>
      </a:lvl7pPr>
      <a:lvl8pPr marL="3143250" indent="-228600" algn="l" rtl="0" eaLnBrk="1" fontAlgn="base" hangingPunct="1">
        <a:spcBef>
          <a:spcPct val="20000"/>
        </a:spcBef>
        <a:spcAft>
          <a:spcPct val="0"/>
        </a:spcAft>
        <a:buChar char="•"/>
        <a:defRPr sz="1600">
          <a:solidFill>
            <a:schemeClr val="tx1"/>
          </a:solidFill>
          <a:latin typeface="+mn-lt"/>
        </a:defRPr>
      </a:lvl8pPr>
      <a:lvl9pPr marL="3600450" indent="-228600" algn="l" rtl="0" eaLnBrk="1" fontAlgn="base" hangingPunct="1">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hyperlink" Target="&#25945;&#26696;.ppt" TargetMode="External"/><Relationship Id="rId2" Type="http://schemas.openxmlformats.org/officeDocument/2006/relationships/slide" Target="slide2.xml"/><Relationship Id="rId1" Type="http://schemas.openxmlformats.org/officeDocument/2006/relationships/slideLayout" Target="../slideLayouts/slideLayout4.xml"/><Relationship Id="rId6" Type="http://schemas.openxmlformats.org/officeDocument/2006/relationships/slide" Target="slide56.xml"/><Relationship Id="rId5" Type="http://schemas.openxmlformats.org/officeDocument/2006/relationships/slide" Target="slide40.xml"/><Relationship Id="rId4" Type="http://schemas.openxmlformats.org/officeDocument/2006/relationships/slide" Target="slide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9" Type="http://schemas.openxmlformats.org/officeDocument/2006/relationships/image" Target="../media/image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25945;&#26696;.ppt" TargetMode="External"/><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4A0E604C-3445-4F83-98C6-55EDD04DCAB0}"/>
              </a:ext>
            </a:extLst>
          </p:cNvPr>
          <p:cNvSpPr txBox="1">
            <a:spLocks noChangeArrowheads="1"/>
          </p:cNvSpPr>
          <p:nvPr/>
        </p:nvSpPr>
        <p:spPr bwMode="auto">
          <a:xfrm>
            <a:off x="2209800" y="9906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a:t>第九章  内部排序</a:t>
            </a:r>
          </a:p>
        </p:txBody>
      </p:sp>
      <p:sp>
        <p:nvSpPr>
          <p:cNvPr id="2051" name="Text Box 3">
            <a:extLst>
              <a:ext uri="{FF2B5EF4-FFF2-40B4-BE49-F238E27FC236}">
                <a16:creationId xmlns:a16="http://schemas.microsoft.com/office/drawing/2014/main" id="{746B2A6F-09AC-4A52-8448-C0048D03630F}"/>
              </a:ext>
            </a:extLst>
          </p:cNvPr>
          <p:cNvSpPr txBox="1">
            <a:spLocks noChangeArrowheads="1"/>
          </p:cNvSpPr>
          <p:nvPr/>
        </p:nvSpPr>
        <p:spPr bwMode="auto">
          <a:xfrm>
            <a:off x="2209800" y="1752601"/>
            <a:ext cx="373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hlinkClick r:id="rId2" action="ppaction://hlinksldjump"/>
              </a:rPr>
              <a:t>9.1 </a:t>
            </a:r>
            <a:r>
              <a:rPr lang="zh-CN" altLang="en-US" sz="2800" b="1">
                <a:hlinkClick r:id="rId2" action="ppaction://hlinksldjump"/>
              </a:rPr>
              <a:t>排序的基本概念</a:t>
            </a:r>
            <a:endParaRPr lang="zh-CN" altLang="en-US" sz="2800" b="1"/>
          </a:p>
        </p:txBody>
      </p:sp>
      <p:sp>
        <p:nvSpPr>
          <p:cNvPr id="2052" name="Text Box 4">
            <a:extLst>
              <a:ext uri="{FF2B5EF4-FFF2-40B4-BE49-F238E27FC236}">
                <a16:creationId xmlns:a16="http://schemas.microsoft.com/office/drawing/2014/main" id="{8AA1DB0D-AFC6-4A44-84E8-2695FD867D49}"/>
              </a:ext>
            </a:extLst>
          </p:cNvPr>
          <p:cNvSpPr txBox="1">
            <a:spLocks noChangeArrowheads="1"/>
          </p:cNvSpPr>
          <p:nvPr/>
        </p:nvSpPr>
        <p:spPr bwMode="auto">
          <a:xfrm>
            <a:off x="2209800" y="2362201"/>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hlinkClick r:id="rId3" action="ppaction://hlinksldjump"/>
              </a:rPr>
              <a:t>9.2 </a:t>
            </a:r>
            <a:r>
              <a:rPr lang="zh-CN" altLang="en-US" sz="2800" b="1">
                <a:hlinkClick r:id="rId3" action="ppaction://hlinksldjump"/>
              </a:rPr>
              <a:t>插入类排序</a:t>
            </a:r>
            <a:endParaRPr lang="zh-CN" altLang="en-US" sz="2800" b="1"/>
          </a:p>
        </p:txBody>
      </p:sp>
      <p:sp>
        <p:nvSpPr>
          <p:cNvPr id="2053" name="Text Box 5">
            <a:extLst>
              <a:ext uri="{FF2B5EF4-FFF2-40B4-BE49-F238E27FC236}">
                <a16:creationId xmlns:a16="http://schemas.microsoft.com/office/drawing/2014/main" id="{54A8DB1B-334F-4EFB-84E9-F12F5503FF9F}"/>
              </a:ext>
            </a:extLst>
          </p:cNvPr>
          <p:cNvSpPr txBox="1">
            <a:spLocks noChangeArrowheads="1"/>
          </p:cNvSpPr>
          <p:nvPr/>
        </p:nvSpPr>
        <p:spPr bwMode="auto">
          <a:xfrm>
            <a:off x="2209800" y="2971801"/>
            <a:ext cx="335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hlinkClick r:id="rId4" action="ppaction://hlinksldjump"/>
              </a:rPr>
              <a:t>9.3 </a:t>
            </a:r>
            <a:r>
              <a:rPr lang="zh-CN" altLang="en-US" sz="2800" b="1">
                <a:hlinkClick r:id="rId4" action="ppaction://hlinksldjump"/>
              </a:rPr>
              <a:t>交换类排序法</a:t>
            </a:r>
            <a:endParaRPr lang="zh-CN" altLang="en-US" sz="2800" b="1"/>
          </a:p>
        </p:txBody>
      </p:sp>
      <p:sp>
        <p:nvSpPr>
          <p:cNvPr id="2054" name="Text Box 6">
            <a:extLst>
              <a:ext uri="{FF2B5EF4-FFF2-40B4-BE49-F238E27FC236}">
                <a16:creationId xmlns:a16="http://schemas.microsoft.com/office/drawing/2014/main" id="{545EDBDE-C49E-4DEC-B364-E05F131371E4}"/>
              </a:ext>
            </a:extLst>
          </p:cNvPr>
          <p:cNvSpPr txBox="1">
            <a:spLocks noChangeArrowheads="1"/>
          </p:cNvSpPr>
          <p:nvPr/>
        </p:nvSpPr>
        <p:spPr bwMode="auto">
          <a:xfrm>
            <a:off x="2209800" y="3581401"/>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hlinkClick r:id="rId5" action="ppaction://hlinksldjump"/>
              </a:rPr>
              <a:t>9.4 </a:t>
            </a:r>
            <a:r>
              <a:rPr lang="zh-CN" altLang="en-US" sz="2800" b="1">
                <a:hlinkClick r:id="rId5" action="ppaction://hlinksldjump"/>
              </a:rPr>
              <a:t>选择类排序法</a:t>
            </a:r>
            <a:endParaRPr lang="zh-CN" altLang="en-US" sz="2800" b="1"/>
          </a:p>
        </p:txBody>
      </p:sp>
      <p:sp>
        <p:nvSpPr>
          <p:cNvPr id="2055" name="Text Box 7">
            <a:extLst>
              <a:ext uri="{FF2B5EF4-FFF2-40B4-BE49-F238E27FC236}">
                <a16:creationId xmlns:a16="http://schemas.microsoft.com/office/drawing/2014/main" id="{D030368C-A320-4C96-9616-F7327172CC50}"/>
              </a:ext>
            </a:extLst>
          </p:cNvPr>
          <p:cNvSpPr txBox="1">
            <a:spLocks noChangeArrowheads="1"/>
          </p:cNvSpPr>
          <p:nvPr/>
        </p:nvSpPr>
        <p:spPr bwMode="auto">
          <a:xfrm>
            <a:off x="2209800" y="4191001"/>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hlinkClick r:id="rId6" action="ppaction://hlinksldjump"/>
              </a:rPr>
              <a:t>9.5 </a:t>
            </a:r>
            <a:r>
              <a:rPr lang="zh-CN" altLang="en-US" sz="2800" b="1">
                <a:hlinkClick r:id="rId6" action="ppaction://hlinksldjump"/>
              </a:rPr>
              <a:t>归并排序</a:t>
            </a:r>
            <a:endParaRPr lang="zh-CN" altLang="en-US" sz="2800" b="1"/>
          </a:p>
        </p:txBody>
      </p:sp>
      <p:sp>
        <p:nvSpPr>
          <p:cNvPr id="2057" name="Text Box 9">
            <a:extLst>
              <a:ext uri="{FF2B5EF4-FFF2-40B4-BE49-F238E27FC236}">
                <a16:creationId xmlns:a16="http://schemas.microsoft.com/office/drawing/2014/main" id="{2BD609E9-F74B-46A8-BA46-CFFBA354D79C}"/>
              </a:ext>
            </a:extLst>
          </p:cNvPr>
          <p:cNvSpPr txBox="1">
            <a:spLocks noChangeArrowheads="1"/>
          </p:cNvSpPr>
          <p:nvPr/>
        </p:nvSpPr>
        <p:spPr bwMode="auto">
          <a:xfrm>
            <a:off x="2209800" y="4876801"/>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9.6 </a:t>
            </a:r>
            <a:r>
              <a:rPr lang="zh-CN" altLang="en-US" sz="2800" b="1"/>
              <a:t>分配类排序</a:t>
            </a:r>
          </a:p>
        </p:txBody>
      </p:sp>
      <p:sp>
        <p:nvSpPr>
          <p:cNvPr id="2058" name="Text Box 10">
            <a:extLst>
              <a:ext uri="{FF2B5EF4-FFF2-40B4-BE49-F238E27FC236}">
                <a16:creationId xmlns:a16="http://schemas.microsoft.com/office/drawing/2014/main" id="{CA674804-F238-41F4-B653-E4CE9350EBAB}"/>
              </a:ext>
            </a:extLst>
          </p:cNvPr>
          <p:cNvSpPr txBox="1">
            <a:spLocks noChangeArrowheads="1"/>
          </p:cNvSpPr>
          <p:nvPr/>
        </p:nvSpPr>
        <p:spPr bwMode="auto">
          <a:xfrm>
            <a:off x="2209800" y="5562601"/>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9.7 </a:t>
            </a:r>
            <a:r>
              <a:rPr lang="zh-CN" altLang="en-US" sz="2800" b="1"/>
              <a:t>各种排序方法的综合比较</a:t>
            </a:r>
          </a:p>
        </p:txBody>
      </p:sp>
      <p:sp>
        <p:nvSpPr>
          <p:cNvPr id="2059" name="AutoShape 11">
            <a:hlinkClick r:id="rId7" action="ppaction://hlinkpres?slideindex=1&amp;slidetitle=" highlightClick="1"/>
            <a:extLst>
              <a:ext uri="{FF2B5EF4-FFF2-40B4-BE49-F238E27FC236}">
                <a16:creationId xmlns:a16="http://schemas.microsoft.com/office/drawing/2014/main" id="{449BDAE1-DE44-4676-ABA9-27C2DCF06E28}"/>
              </a:ext>
            </a:extLst>
          </p:cNvPr>
          <p:cNvSpPr>
            <a:spLocks noChangeArrowheads="1"/>
          </p:cNvSpPr>
          <p:nvPr/>
        </p:nvSpPr>
        <p:spPr bwMode="auto">
          <a:xfrm>
            <a:off x="8401050" y="5516563"/>
            <a:ext cx="1066800"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返回主目录</a:t>
            </a:r>
          </a:p>
        </p:txBody>
      </p:sp>
      <p:sp>
        <p:nvSpPr>
          <p:cNvPr id="5125" name="Text Box 5">
            <a:extLst>
              <a:ext uri="{FF2B5EF4-FFF2-40B4-BE49-F238E27FC236}">
                <a16:creationId xmlns:a16="http://schemas.microsoft.com/office/drawing/2014/main" id="{56BA0FB8-C2AF-4C8C-9EE8-331FB5212F50}"/>
              </a:ext>
            </a:extLst>
          </p:cNvPr>
          <p:cNvSpPr txBox="1">
            <a:spLocks noChangeArrowheads="1"/>
          </p:cNvSpPr>
          <p:nvPr/>
        </p:nvSpPr>
        <p:spPr bwMode="auto">
          <a:xfrm>
            <a:off x="2208213" y="6165851"/>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800" b="1"/>
              <a:t>9.8  </a:t>
            </a:r>
            <a:r>
              <a:rPr lang="zh-CN" altLang="en-US" sz="2800" b="1"/>
              <a:t>总结与提高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87F1AF2D-A6DF-485A-ADC7-A2C7B8CF4C37}"/>
              </a:ext>
            </a:extLst>
          </p:cNvPr>
          <p:cNvSpPr txBox="1">
            <a:spLocks noChangeArrowheads="1"/>
          </p:cNvSpPr>
          <p:nvPr/>
        </p:nvSpPr>
        <p:spPr bwMode="auto">
          <a:xfrm>
            <a:off x="2057400" y="1447800"/>
            <a:ext cx="8153400" cy="510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en-US" altLang="zh-CN" b="1">
                <a:latin typeface="宋体" panose="02010600030101010101" pitchFamily="2" charset="-122"/>
              </a:rPr>
              <a:t>    </a:t>
            </a:r>
            <a:r>
              <a:rPr lang="zh-CN" altLang="en-US" sz="2800" b="1">
                <a:latin typeface="宋体" panose="02010600030101010101" pitchFamily="2" charset="-122"/>
              </a:rPr>
              <a:t>采用折半插入排序法，可减少关键字的比较次数。每插入一个元素，需要比较的次数最大为折半判定树的深度，如插入第</a:t>
            </a:r>
            <a:r>
              <a:rPr lang="en-US" altLang="zh-CN" sz="2800" b="1"/>
              <a:t>i</a:t>
            </a:r>
            <a:r>
              <a:rPr lang="zh-CN" altLang="en-US" sz="2800" b="1">
                <a:latin typeface="宋体" panose="02010600030101010101" pitchFamily="2" charset="-122"/>
              </a:rPr>
              <a:t>个元素时，设</a:t>
            </a:r>
            <a:r>
              <a:rPr lang="en-US" altLang="zh-CN" sz="2800" b="1"/>
              <a:t>i=2</a:t>
            </a:r>
            <a:r>
              <a:rPr lang="en-US" altLang="zh-CN" sz="2800" b="1" baseline="30000"/>
              <a:t>j</a:t>
            </a:r>
            <a:r>
              <a:rPr lang="en-US" altLang="zh-CN" sz="2800" b="1"/>
              <a:t>,</a:t>
            </a:r>
            <a:r>
              <a:rPr lang="zh-CN" altLang="en-US" sz="2800" b="1">
                <a:latin typeface="宋体" panose="02010600030101010101" pitchFamily="2" charset="-122"/>
              </a:rPr>
              <a:t>则需进行</a:t>
            </a:r>
            <a:r>
              <a:rPr lang="en-US" altLang="zh-CN" sz="2800" b="1"/>
              <a:t>log</a:t>
            </a:r>
            <a:r>
              <a:rPr lang="en-US" altLang="zh-CN" sz="2800" b="1" baseline="-30000"/>
              <a:t>2</a:t>
            </a:r>
            <a:r>
              <a:rPr lang="en-US" altLang="zh-CN" sz="2800" b="1"/>
              <a:t>i</a:t>
            </a:r>
            <a:r>
              <a:rPr lang="zh-CN" altLang="en-US" sz="2800" b="1">
                <a:latin typeface="宋体" panose="02010600030101010101" pitchFamily="2" charset="-122"/>
              </a:rPr>
              <a:t>次比较，因此插入</a:t>
            </a:r>
            <a:r>
              <a:rPr lang="en-US" altLang="zh-CN" sz="2800" b="1"/>
              <a:t>n-1</a:t>
            </a:r>
            <a:r>
              <a:rPr lang="zh-CN" altLang="en-US" sz="2800" b="1">
                <a:latin typeface="宋体" panose="02010600030101010101" pitchFamily="2" charset="-122"/>
              </a:rPr>
              <a:t>个元素的平均关键字的比较次数为</a:t>
            </a:r>
            <a:r>
              <a:rPr lang="en-US" altLang="zh-CN" sz="2800" b="1"/>
              <a:t>O(nlog</a:t>
            </a:r>
            <a:r>
              <a:rPr lang="en-US" altLang="zh-CN" sz="2800" b="1" baseline="-30000"/>
              <a:t>2</a:t>
            </a:r>
            <a:r>
              <a:rPr lang="en-US" altLang="zh-CN" sz="2800" b="1"/>
              <a:t>n)</a:t>
            </a:r>
            <a:r>
              <a:rPr lang="zh-CN" altLang="en-US" sz="2800" b="1">
                <a:latin typeface="宋体" panose="02010600030101010101" pitchFamily="2" charset="-122"/>
              </a:rPr>
              <a:t>。</a:t>
            </a:r>
            <a:r>
              <a:rPr lang="zh-CN" altLang="en-US" sz="2800" b="1"/>
              <a:t> </a:t>
            </a:r>
          </a:p>
          <a:p>
            <a:pPr>
              <a:lnSpc>
                <a:spcPct val="125000"/>
              </a:lnSpc>
              <a:spcBef>
                <a:spcPct val="50000"/>
              </a:spcBef>
            </a:pPr>
            <a:r>
              <a:rPr lang="zh-CN" altLang="en-US" b="1">
                <a:latin typeface="宋体" panose="02010600030101010101" pitchFamily="2" charset="-122"/>
              </a:rPr>
              <a:t>    </a:t>
            </a:r>
            <a:r>
              <a:rPr lang="zh-CN" altLang="en-US" sz="2800" b="1">
                <a:latin typeface="宋体" panose="02010600030101010101" pitchFamily="2" charset="-122"/>
              </a:rPr>
              <a:t>虽然折半插入排序法与直接插入排序法相比较，改善了算法中比较次数的数量级，但其并未改变移动元素的时间耗费，所以折半插入排序的总的时间复杂度仍然是</a:t>
            </a:r>
            <a:r>
              <a:rPr lang="en-US" altLang="zh-CN" sz="2800" b="1"/>
              <a:t>O(n</a:t>
            </a:r>
            <a:r>
              <a:rPr lang="en-US" altLang="zh-CN" sz="2800" b="1" baseline="30000"/>
              <a:t>2</a:t>
            </a:r>
            <a:r>
              <a:rPr lang="en-US" altLang="zh-CN" sz="2800" b="1"/>
              <a:t>)</a:t>
            </a:r>
            <a:r>
              <a:rPr lang="zh-CN" altLang="en-US" sz="2800" b="1">
                <a:latin typeface="宋体" panose="02010600030101010101" pitchFamily="2" charset="-122"/>
              </a:rPr>
              <a:t>。</a:t>
            </a:r>
            <a:r>
              <a:rPr lang="zh-CN" altLang="en-US" sz="2800" b="1"/>
              <a:t> </a:t>
            </a:r>
          </a:p>
        </p:txBody>
      </p:sp>
      <p:sp>
        <p:nvSpPr>
          <p:cNvPr id="13315" name="Text Box 3">
            <a:extLst>
              <a:ext uri="{FF2B5EF4-FFF2-40B4-BE49-F238E27FC236}">
                <a16:creationId xmlns:a16="http://schemas.microsoft.com/office/drawing/2014/main" id="{F19F8C16-BD2A-47B0-BC88-13295D9117D9}"/>
              </a:ext>
            </a:extLst>
          </p:cNvPr>
          <p:cNvSpPr txBox="1">
            <a:spLocks noChangeArrowheads="1"/>
          </p:cNvSpPr>
          <p:nvPr/>
        </p:nvSpPr>
        <p:spPr bwMode="auto">
          <a:xfrm>
            <a:off x="2057400" y="914401"/>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3E8E4F"/>
                </a:solidFill>
              </a:rPr>
              <a:t>算法分析：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a:extLst>
              <a:ext uri="{FF2B5EF4-FFF2-40B4-BE49-F238E27FC236}">
                <a16:creationId xmlns:a16="http://schemas.microsoft.com/office/drawing/2014/main" id="{58988264-B72C-4BEE-9C68-BF0AE7A275CC}"/>
              </a:ext>
            </a:extLst>
          </p:cNvPr>
          <p:cNvSpPr>
            <a:spLocks noGrp="1" noChangeArrowheads="1"/>
          </p:cNvSpPr>
          <p:nvPr>
            <p:ph idx="1"/>
          </p:nvPr>
        </p:nvSpPr>
        <p:spPr>
          <a:xfrm>
            <a:off x="2063750" y="836614"/>
            <a:ext cx="8299450" cy="5380037"/>
          </a:xfrm>
        </p:spPr>
        <p:txBody>
          <a:bodyPr/>
          <a:lstStyle/>
          <a:p>
            <a:pPr>
              <a:lnSpc>
                <a:spcPct val="90000"/>
              </a:lnSpc>
            </a:pPr>
            <a:r>
              <a:rPr lang="en-US" altLang="zh-CN" sz="2400" dirty="0">
                <a:effectLst/>
              </a:rPr>
              <a:t>9.2.3    </a:t>
            </a:r>
            <a:r>
              <a:rPr lang="zh-CN" altLang="en-US" sz="2400" dirty="0">
                <a:effectLst/>
              </a:rPr>
              <a:t>希尔排序</a:t>
            </a:r>
          </a:p>
          <a:p>
            <a:pPr>
              <a:lnSpc>
                <a:spcPct val="90000"/>
              </a:lnSpc>
              <a:buFont typeface="Wingdings" panose="05000000000000000000" pitchFamily="2" charset="2"/>
              <a:buNone/>
            </a:pPr>
            <a:r>
              <a:rPr lang="zh-CN" altLang="en-US" sz="2400" dirty="0">
                <a:effectLst/>
              </a:rPr>
              <a:t>    </a:t>
            </a:r>
            <a:r>
              <a:rPr lang="en-US" altLang="zh-CN" sz="2400" dirty="0">
                <a:effectLst/>
              </a:rPr>
              <a:t>【 </a:t>
            </a:r>
            <a:r>
              <a:rPr lang="zh-CN" altLang="en-US" sz="2400" dirty="0">
                <a:effectLst/>
              </a:rPr>
              <a:t>算法改进要点</a:t>
            </a:r>
            <a:r>
              <a:rPr lang="en-US" altLang="zh-CN" sz="2400" dirty="0">
                <a:effectLst/>
              </a:rPr>
              <a:t>】</a:t>
            </a:r>
            <a:r>
              <a:rPr lang="zh-CN" altLang="en-US" sz="2400" dirty="0">
                <a:effectLst/>
              </a:rPr>
              <a:t>直接插入排序法，在待排序的关键字序列基本有序且关键字个数</a:t>
            </a:r>
            <a:r>
              <a:rPr lang="en-US" altLang="zh-CN" sz="2400" dirty="0">
                <a:effectLst/>
              </a:rPr>
              <a:t>n</a:t>
            </a:r>
            <a:r>
              <a:rPr lang="zh-CN" altLang="en-US" sz="2400" dirty="0">
                <a:effectLst/>
              </a:rPr>
              <a:t>较少时，其算法的性能最佳。希尔排序又称缩小增量排序法，是一种基于插入思想的排序方法，它利用了直接插入排序的最佳性质，①将待排序的关键字序列分成若干个较小的子序列，对子序列进行直接插入排序，使整个待排序序列排好序。在时间耗费上，较直接插入排序法的性能有较大的改进。②在进行直接插入排序时，若待排序记录序列已经有序时，直接插入排序的时间复杂度可以提高到</a:t>
            </a:r>
            <a:r>
              <a:rPr lang="en-US" altLang="zh-CN" sz="2400" dirty="0">
                <a:effectLst/>
              </a:rPr>
              <a:t>O(n)</a:t>
            </a:r>
            <a:r>
              <a:rPr lang="zh-CN" altLang="en-US" sz="2400" dirty="0">
                <a:effectLst/>
              </a:rPr>
              <a:t>。若待排序记录序列基本有序时，即序列中具有下列特性的记录较少时： </a:t>
            </a:r>
            <a:r>
              <a:rPr lang="en-US" altLang="zh-CN" sz="2400" dirty="0">
                <a:effectLst/>
              </a:rPr>
              <a:t>r[</a:t>
            </a:r>
            <a:r>
              <a:rPr lang="en-US" altLang="zh-CN" sz="2400" dirty="0" err="1">
                <a:effectLst/>
              </a:rPr>
              <a:t>i</a:t>
            </a:r>
            <a:r>
              <a:rPr lang="en-US" altLang="zh-CN" sz="2400" dirty="0">
                <a:effectLst/>
              </a:rPr>
              <a:t>].key&lt;Max{ r[j].key}</a:t>
            </a:r>
            <a:r>
              <a:rPr lang="zh-CN" altLang="en-US" sz="2400" dirty="0">
                <a:effectLst/>
              </a:rPr>
              <a:t>，（</a:t>
            </a:r>
            <a:r>
              <a:rPr lang="en-US" altLang="zh-CN" sz="2400" dirty="0">
                <a:effectLst/>
              </a:rPr>
              <a:t>1≤j&lt;</a:t>
            </a:r>
            <a:r>
              <a:rPr lang="en-US" altLang="zh-CN" sz="2400" dirty="0" err="1">
                <a:effectLst/>
              </a:rPr>
              <a:t>i</a:t>
            </a:r>
            <a:r>
              <a:rPr lang="zh-CN" altLang="en-US" sz="2400" dirty="0">
                <a:effectLst/>
              </a:rPr>
              <a:t>），直接插入排序的效率会大大提高。希尔排序正是基于以上两点对直接插入排序进行了改进。</a:t>
            </a:r>
          </a:p>
          <a:p>
            <a:pPr>
              <a:lnSpc>
                <a:spcPct val="90000"/>
              </a:lnSpc>
            </a:pPr>
            <a:endParaRPr lang="en-US" altLang="zh-CN" sz="2400" dirty="0">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a:extLst>
              <a:ext uri="{FF2B5EF4-FFF2-40B4-BE49-F238E27FC236}">
                <a16:creationId xmlns:a16="http://schemas.microsoft.com/office/drawing/2014/main" id="{0C4D5C77-0CA3-4926-9664-EE2B541CC9B9}"/>
              </a:ext>
            </a:extLst>
          </p:cNvPr>
          <p:cNvSpPr>
            <a:spLocks noGrp="1" noChangeArrowheads="1"/>
          </p:cNvSpPr>
          <p:nvPr>
            <p:ph idx="1"/>
          </p:nvPr>
        </p:nvSpPr>
        <p:spPr>
          <a:xfrm>
            <a:off x="2279650" y="981075"/>
            <a:ext cx="7772400" cy="5308600"/>
          </a:xfrm>
        </p:spPr>
        <p:txBody>
          <a:bodyPr/>
          <a:lstStyle/>
          <a:p>
            <a:pPr>
              <a:lnSpc>
                <a:spcPct val="90000"/>
              </a:lnSpc>
            </a:pPr>
            <a:r>
              <a:rPr lang="en-US" altLang="zh-CN" sz="2800" b="1"/>
              <a:t>【</a:t>
            </a:r>
            <a:r>
              <a:rPr lang="zh-CN" altLang="en-US" sz="2800" b="1"/>
              <a:t>希尔排序算法思想</a:t>
            </a:r>
            <a:r>
              <a:rPr lang="en-US" altLang="zh-CN" sz="2800"/>
              <a:t>】</a:t>
            </a:r>
            <a:r>
              <a:rPr lang="zh-CN" altLang="en-US" sz="2800"/>
              <a:t>先将待排序记录序列分割成若干个“较稀疏的”子序列，分别进行直接插入排序。经过上述粗略调整，整个序列中的记录已经基本有序，最后再对全部记录进行一次直接插入排序。</a:t>
            </a:r>
          </a:p>
          <a:p>
            <a:pPr lvl="1">
              <a:lnSpc>
                <a:spcPct val="90000"/>
              </a:lnSpc>
            </a:pPr>
            <a:r>
              <a:rPr lang="zh-CN" altLang="en-US" sz="2400"/>
              <a:t>①首先选定记录间的距离为</a:t>
            </a:r>
            <a:r>
              <a:rPr lang="en-US" altLang="zh-CN" sz="2400"/>
              <a:t>di (i=1)</a:t>
            </a:r>
            <a:r>
              <a:rPr lang="zh-CN" altLang="en-US" sz="2400"/>
              <a:t>，在整个待排序记录序列中将所有间隔为</a:t>
            </a:r>
            <a:r>
              <a:rPr lang="en-US" altLang="zh-CN" sz="2400"/>
              <a:t>d1</a:t>
            </a:r>
            <a:r>
              <a:rPr lang="zh-CN" altLang="en-US" sz="2400"/>
              <a:t>的记录分成一组，进行组内直接插入排序；</a:t>
            </a:r>
          </a:p>
          <a:p>
            <a:pPr lvl="1">
              <a:lnSpc>
                <a:spcPct val="90000"/>
              </a:lnSpc>
            </a:pPr>
            <a:r>
              <a:rPr lang="zh-CN" altLang="en-US" sz="2400"/>
              <a:t>②然后取</a:t>
            </a:r>
            <a:r>
              <a:rPr lang="en-US" altLang="zh-CN" sz="2400"/>
              <a:t>i=i+1, </a:t>
            </a:r>
            <a:r>
              <a:rPr lang="zh-CN" altLang="en-US" sz="2400"/>
              <a:t>记录间的距离为</a:t>
            </a:r>
            <a:r>
              <a:rPr lang="en-US" altLang="zh-CN" sz="2400"/>
              <a:t>di</a:t>
            </a:r>
            <a:r>
              <a:rPr lang="zh-CN" altLang="en-US" sz="2400"/>
              <a:t>（</a:t>
            </a:r>
            <a:r>
              <a:rPr lang="en-US" altLang="zh-CN" sz="2400"/>
              <a:t>di&lt;di-1</a:t>
            </a:r>
            <a:r>
              <a:rPr lang="zh-CN" altLang="en-US" sz="2400"/>
              <a:t>），在整个待排序记录序列中，将所有间隔为</a:t>
            </a:r>
            <a:r>
              <a:rPr lang="en-US" altLang="zh-CN" sz="2400"/>
              <a:t>di</a:t>
            </a:r>
            <a:r>
              <a:rPr lang="zh-CN" altLang="en-US" sz="2400"/>
              <a:t>的记录分成一组，进行组内直接插入排序；</a:t>
            </a:r>
          </a:p>
          <a:p>
            <a:pPr lvl="1">
              <a:lnSpc>
                <a:spcPct val="90000"/>
              </a:lnSpc>
            </a:pPr>
            <a:r>
              <a:rPr lang="zh-CN" altLang="en-US" sz="2400"/>
              <a:t>重复步骤②多次，直至记录间的距离</a:t>
            </a:r>
            <a:r>
              <a:rPr lang="en-US" altLang="zh-CN" sz="2400"/>
              <a:t>di=1</a:t>
            </a:r>
            <a:r>
              <a:rPr lang="zh-CN" altLang="en-US" sz="2400"/>
              <a:t>，此时整个只有一个子序列，对该序列进行直接插入排序，完成整个排序过程。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809A6CC4-BCFC-410F-881F-5242112025FC}"/>
              </a:ext>
            </a:extLst>
          </p:cNvPr>
          <p:cNvSpPr>
            <a:spLocks noGrp="1" noChangeArrowheads="1"/>
          </p:cNvSpPr>
          <p:nvPr>
            <p:ph type="title"/>
          </p:nvPr>
        </p:nvSpPr>
        <p:spPr/>
        <p:txBody>
          <a:bodyPr/>
          <a:lstStyle/>
          <a:p>
            <a:r>
              <a:rPr lang="zh-CN" altLang="en-US" sz="1600" b="1"/>
              <a:t>例</a:t>
            </a:r>
            <a:r>
              <a:rPr lang="zh-CN" altLang="en-US" sz="1600"/>
              <a:t> 待排序序列为</a:t>
            </a:r>
            <a:r>
              <a:rPr lang="en-US" altLang="zh-CN" sz="1600" b="1"/>
              <a:t>{ 46</a:t>
            </a:r>
            <a:r>
              <a:rPr lang="zh-CN" altLang="en-US" sz="1600"/>
              <a:t>，</a:t>
            </a:r>
            <a:r>
              <a:rPr lang="en-US" altLang="zh-CN" sz="1600"/>
              <a:t>55</a:t>
            </a:r>
            <a:r>
              <a:rPr lang="zh-CN" altLang="en-US" sz="1600"/>
              <a:t>， </a:t>
            </a:r>
            <a:r>
              <a:rPr lang="en-US" altLang="zh-CN" sz="1600"/>
              <a:t>13</a:t>
            </a:r>
            <a:r>
              <a:rPr lang="zh-CN" altLang="en-US" sz="1600"/>
              <a:t>，</a:t>
            </a:r>
            <a:r>
              <a:rPr lang="en-US" altLang="zh-CN" sz="1600"/>
              <a:t>42</a:t>
            </a:r>
            <a:r>
              <a:rPr lang="zh-CN" altLang="en-US" sz="1600"/>
              <a:t>，</a:t>
            </a:r>
            <a:r>
              <a:rPr lang="en-US" altLang="zh-CN" sz="1600"/>
              <a:t>94</a:t>
            </a:r>
            <a:r>
              <a:rPr lang="zh-CN" altLang="en-US" sz="1600"/>
              <a:t>，</a:t>
            </a:r>
            <a:r>
              <a:rPr lang="en-US" altLang="zh-CN" sz="1600"/>
              <a:t>17 </a:t>
            </a:r>
            <a:r>
              <a:rPr lang="zh-CN" altLang="en-US" sz="1600"/>
              <a:t>，</a:t>
            </a:r>
            <a:r>
              <a:rPr lang="en-US" altLang="zh-CN" sz="1600" u="sng"/>
              <a:t>05</a:t>
            </a:r>
            <a:r>
              <a:rPr lang="zh-CN" altLang="en-US" sz="1600"/>
              <a:t>，</a:t>
            </a:r>
            <a:r>
              <a:rPr lang="en-US" altLang="zh-CN" sz="1600"/>
              <a:t>70</a:t>
            </a:r>
            <a:r>
              <a:rPr lang="en-US" altLang="zh-CN" sz="1600" b="1"/>
              <a:t>}</a:t>
            </a:r>
            <a:r>
              <a:rPr lang="zh-CN" altLang="en-US" sz="1600" b="1"/>
              <a:t>，</a:t>
            </a:r>
            <a:r>
              <a:rPr lang="zh-CN" altLang="en-US" sz="1600"/>
              <a:t>给出用希尔排序算法执行的过程</a:t>
            </a:r>
            <a:r>
              <a:rPr lang="zh-CN" altLang="en-US" sz="1600" b="1"/>
              <a:t>。</a:t>
            </a:r>
          </a:p>
        </p:txBody>
      </p:sp>
      <p:graphicFrame>
        <p:nvGraphicFramePr>
          <p:cNvPr id="99332" name="Object 4">
            <a:extLst>
              <a:ext uri="{FF2B5EF4-FFF2-40B4-BE49-F238E27FC236}">
                <a16:creationId xmlns:a16="http://schemas.microsoft.com/office/drawing/2014/main" id="{155DE105-095F-4FC7-A5E5-EA04C23BC8A7}"/>
              </a:ext>
            </a:extLst>
          </p:cNvPr>
          <p:cNvGraphicFramePr>
            <a:graphicFrameLocks noGrp="1" noChangeAspect="1"/>
          </p:cNvGraphicFramePr>
          <p:nvPr>
            <p:ph idx="1"/>
          </p:nvPr>
        </p:nvGraphicFramePr>
        <p:xfrm>
          <a:off x="4267200" y="2255838"/>
          <a:ext cx="3657600" cy="3413125"/>
        </p:xfrm>
        <a:graphic>
          <a:graphicData uri="http://schemas.openxmlformats.org/presentationml/2006/ole">
            <mc:AlternateContent xmlns:mc="http://schemas.openxmlformats.org/markup-compatibility/2006">
              <mc:Choice xmlns:v="urn:schemas-microsoft-com:vml" Requires="v">
                <p:oleObj spid="_x0000_s99344" name="图片" r:id="rId3" imgW="3657600" imgH="3412440" progId="Word.Picture.8">
                  <p:embed/>
                </p:oleObj>
              </mc:Choice>
              <mc:Fallback>
                <p:oleObj name="图片" r:id="rId3" imgW="3657600" imgH="341244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2255838"/>
                        <a:ext cx="3657600" cy="341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4" name="Text Box 6">
            <a:extLst>
              <a:ext uri="{FF2B5EF4-FFF2-40B4-BE49-F238E27FC236}">
                <a16:creationId xmlns:a16="http://schemas.microsoft.com/office/drawing/2014/main" id="{BF331BD5-1133-47C9-AAFA-FD14AEEFBFD9}"/>
              </a:ext>
            </a:extLst>
          </p:cNvPr>
          <p:cNvSpPr txBox="1">
            <a:spLocks noChangeArrowheads="1"/>
          </p:cNvSpPr>
          <p:nvPr/>
        </p:nvSpPr>
        <p:spPr bwMode="auto">
          <a:xfrm>
            <a:off x="2711451" y="2205039"/>
            <a:ext cx="20161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初始关键字序列：</a:t>
            </a:r>
          </a:p>
        </p:txBody>
      </p:sp>
      <p:sp>
        <p:nvSpPr>
          <p:cNvPr id="99335" name="Text Box 7">
            <a:extLst>
              <a:ext uri="{FF2B5EF4-FFF2-40B4-BE49-F238E27FC236}">
                <a16:creationId xmlns:a16="http://schemas.microsoft.com/office/drawing/2014/main" id="{F1CA8DEA-707A-4BCE-A560-B35E34D175F0}"/>
              </a:ext>
            </a:extLst>
          </p:cNvPr>
          <p:cNvSpPr txBox="1">
            <a:spLocks noChangeArrowheads="1"/>
          </p:cNvSpPr>
          <p:nvPr/>
        </p:nvSpPr>
        <p:spPr bwMode="auto">
          <a:xfrm>
            <a:off x="2711451" y="3213101"/>
            <a:ext cx="20161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取</a:t>
            </a:r>
            <a:r>
              <a:rPr lang="en-US" altLang="zh-CN" sz="1200"/>
              <a:t>d1=4</a:t>
            </a:r>
            <a:r>
              <a:rPr lang="zh-CN" altLang="en-US" sz="1200"/>
              <a:t>，分为</a:t>
            </a:r>
            <a:r>
              <a:rPr lang="en-US" altLang="zh-CN" sz="1200"/>
              <a:t>4</a:t>
            </a:r>
            <a:r>
              <a:rPr lang="zh-CN" altLang="en-US" sz="1200"/>
              <a:t>个间隔为</a:t>
            </a:r>
            <a:r>
              <a:rPr lang="en-US" altLang="zh-CN" sz="1200"/>
              <a:t>4</a:t>
            </a:r>
            <a:r>
              <a:rPr lang="zh-CN" altLang="en-US" sz="1200"/>
              <a:t>的子序列：各子序列内进行插入排序，结果为：</a:t>
            </a:r>
          </a:p>
        </p:txBody>
      </p:sp>
      <p:sp>
        <p:nvSpPr>
          <p:cNvPr id="99336" name="Text Box 8">
            <a:extLst>
              <a:ext uri="{FF2B5EF4-FFF2-40B4-BE49-F238E27FC236}">
                <a16:creationId xmlns:a16="http://schemas.microsoft.com/office/drawing/2014/main" id="{CEBE1A29-213A-4A03-B5BB-C43B433ADB1A}"/>
              </a:ext>
            </a:extLst>
          </p:cNvPr>
          <p:cNvSpPr txBox="1">
            <a:spLocks noChangeArrowheads="1"/>
          </p:cNvSpPr>
          <p:nvPr/>
        </p:nvSpPr>
        <p:spPr bwMode="auto">
          <a:xfrm>
            <a:off x="2711451" y="4292601"/>
            <a:ext cx="20161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取</a:t>
            </a:r>
            <a:r>
              <a:rPr lang="en-US" altLang="zh-CN" sz="1200"/>
              <a:t>d2=2</a:t>
            </a:r>
            <a:r>
              <a:rPr lang="zh-CN" altLang="en-US" sz="1200"/>
              <a:t>，分为</a:t>
            </a:r>
            <a:r>
              <a:rPr lang="en-US" altLang="zh-CN" sz="1200"/>
              <a:t>2</a:t>
            </a:r>
            <a:r>
              <a:rPr lang="zh-CN" altLang="en-US" sz="1200"/>
              <a:t>个间隔为</a:t>
            </a:r>
            <a:r>
              <a:rPr lang="en-US" altLang="zh-CN" sz="1200"/>
              <a:t>2</a:t>
            </a:r>
            <a:r>
              <a:rPr lang="zh-CN" altLang="en-US" sz="1200"/>
              <a:t>的子序列进行插入排序，结果为：</a:t>
            </a:r>
          </a:p>
        </p:txBody>
      </p:sp>
      <p:sp>
        <p:nvSpPr>
          <p:cNvPr id="99338" name="Text Box 10">
            <a:extLst>
              <a:ext uri="{FF2B5EF4-FFF2-40B4-BE49-F238E27FC236}">
                <a16:creationId xmlns:a16="http://schemas.microsoft.com/office/drawing/2014/main" id="{B515F059-014E-453D-A298-4744326C7E5D}"/>
              </a:ext>
            </a:extLst>
          </p:cNvPr>
          <p:cNvSpPr txBox="1">
            <a:spLocks noChangeArrowheads="1"/>
          </p:cNvSpPr>
          <p:nvPr/>
        </p:nvSpPr>
        <p:spPr bwMode="auto">
          <a:xfrm>
            <a:off x="2782889" y="5310188"/>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a:t>取</a:t>
            </a:r>
            <a:r>
              <a:rPr lang="en-US" altLang="zh-CN" sz="1200"/>
              <a:t>d3=1</a:t>
            </a:r>
            <a:r>
              <a:rPr lang="zh-CN" altLang="en-US" sz="1200"/>
              <a:t>，分为</a:t>
            </a:r>
            <a:r>
              <a:rPr lang="en-US" altLang="zh-CN" sz="1200"/>
              <a:t>1</a:t>
            </a:r>
            <a:r>
              <a:rPr lang="zh-CN" altLang="en-US" sz="1200"/>
              <a:t>个间隔为</a:t>
            </a:r>
            <a:r>
              <a:rPr lang="en-US" altLang="zh-CN" sz="1200"/>
              <a:t>1</a:t>
            </a:r>
            <a:r>
              <a:rPr lang="zh-CN" altLang="en-US" sz="1200"/>
              <a:t>的子序列，最后排序结果为</a:t>
            </a:r>
          </a:p>
        </p:txBody>
      </p:sp>
      <p:sp>
        <p:nvSpPr>
          <p:cNvPr id="99339" name="Line 11">
            <a:extLst>
              <a:ext uri="{FF2B5EF4-FFF2-40B4-BE49-F238E27FC236}">
                <a16:creationId xmlns:a16="http://schemas.microsoft.com/office/drawing/2014/main" id="{C40819AD-27C3-4CD6-9534-8E2089B3FC30}"/>
              </a:ext>
            </a:extLst>
          </p:cNvPr>
          <p:cNvSpPr>
            <a:spLocks noChangeShapeType="1"/>
          </p:cNvSpPr>
          <p:nvPr/>
        </p:nvSpPr>
        <p:spPr bwMode="auto">
          <a:xfrm>
            <a:off x="4511676" y="3644900"/>
            <a:ext cx="720725" cy="431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340" name="Line 12">
            <a:extLst>
              <a:ext uri="{FF2B5EF4-FFF2-40B4-BE49-F238E27FC236}">
                <a16:creationId xmlns:a16="http://schemas.microsoft.com/office/drawing/2014/main" id="{6869F36A-328D-4244-9363-AE1365C0CE41}"/>
              </a:ext>
            </a:extLst>
          </p:cNvPr>
          <p:cNvSpPr>
            <a:spLocks noChangeShapeType="1"/>
          </p:cNvSpPr>
          <p:nvPr/>
        </p:nvSpPr>
        <p:spPr bwMode="auto">
          <a:xfrm>
            <a:off x="4224339" y="4724401"/>
            <a:ext cx="935037" cy="36036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341" name="Line 13">
            <a:extLst>
              <a:ext uri="{FF2B5EF4-FFF2-40B4-BE49-F238E27FC236}">
                <a16:creationId xmlns:a16="http://schemas.microsoft.com/office/drawing/2014/main" id="{12CEAEDF-D66B-4292-AE65-4FCD06778C34}"/>
              </a:ext>
            </a:extLst>
          </p:cNvPr>
          <p:cNvSpPr>
            <a:spLocks noChangeShapeType="1"/>
          </p:cNvSpPr>
          <p:nvPr/>
        </p:nvSpPr>
        <p:spPr bwMode="auto">
          <a:xfrm>
            <a:off x="4656138" y="5661025"/>
            <a:ext cx="576262" cy="2159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9342" name="Line 14">
            <a:extLst>
              <a:ext uri="{FF2B5EF4-FFF2-40B4-BE49-F238E27FC236}">
                <a16:creationId xmlns:a16="http://schemas.microsoft.com/office/drawing/2014/main" id="{CFD5C6F7-866F-4CFF-9C70-4405A7FE79D3}"/>
              </a:ext>
            </a:extLst>
          </p:cNvPr>
          <p:cNvSpPr>
            <a:spLocks noChangeShapeType="1"/>
          </p:cNvSpPr>
          <p:nvPr/>
        </p:nvSpPr>
        <p:spPr bwMode="auto">
          <a:xfrm>
            <a:off x="4440238" y="2349500"/>
            <a:ext cx="792162" cy="50323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a:extLst>
              <a:ext uri="{FF2B5EF4-FFF2-40B4-BE49-F238E27FC236}">
                <a16:creationId xmlns:a16="http://schemas.microsoft.com/office/drawing/2014/main" id="{696DFD56-5E5A-4325-8114-D1B3993783D0}"/>
              </a:ext>
            </a:extLst>
          </p:cNvPr>
          <p:cNvSpPr>
            <a:spLocks noGrp="1" noChangeArrowheads="1"/>
          </p:cNvSpPr>
          <p:nvPr>
            <p:ph idx="1"/>
          </p:nvPr>
        </p:nvSpPr>
        <p:spPr>
          <a:xfrm>
            <a:off x="2208214" y="836614"/>
            <a:ext cx="8154987" cy="5380037"/>
          </a:xfrm>
        </p:spPr>
        <p:txBody>
          <a:bodyPr>
            <a:normAutofit lnSpcReduction="10000"/>
          </a:bodyPr>
          <a:lstStyle/>
          <a:p>
            <a:pPr>
              <a:lnSpc>
                <a:spcPct val="80000"/>
              </a:lnSpc>
              <a:buFont typeface="Wingdings" panose="05000000000000000000" pitchFamily="2" charset="2"/>
              <a:buNone/>
            </a:pPr>
            <a:r>
              <a:rPr lang="en-US" altLang="zh-CN" sz="1600"/>
              <a:t>【</a:t>
            </a:r>
            <a:r>
              <a:rPr lang="zh-CN" altLang="en-US" sz="1600"/>
              <a:t>算法描述</a:t>
            </a:r>
            <a:r>
              <a:rPr lang="en-US" altLang="zh-CN" sz="1600"/>
              <a:t>】                   </a:t>
            </a:r>
            <a:r>
              <a:rPr lang="zh-CN" altLang="en-US" sz="1600" b="1"/>
              <a:t>算法</a:t>
            </a:r>
            <a:r>
              <a:rPr lang="en-US" altLang="zh-CN" sz="1600" b="1"/>
              <a:t>9.3  </a:t>
            </a:r>
            <a:r>
              <a:rPr lang="zh-CN" altLang="en-US" sz="1600" b="1"/>
              <a:t>希尔排序</a:t>
            </a:r>
            <a:endParaRPr lang="zh-CN" altLang="en-US" sz="1600"/>
          </a:p>
          <a:p>
            <a:pPr>
              <a:lnSpc>
                <a:spcPct val="80000"/>
              </a:lnSpc>
              <a:buFont typeface="Wingdings" panose="05000000000000000000" pitchFamily="2" charset="2"/>
              <a:buNone/>
            </a:pPr>
            <a:r>
              <a:rPr lang="en-US" altLang="zh-CN" sz="1600"/>
              <a:t>void  ShellInsert(RecordType r[], int length,  int  delta)</a:t>
            </a:r>
          </a:p>
          <a:p>
            <a:pPr>
              <a:lnSpc>
                <a:spcPct val="80000"/>
              </a:lnSpc>
              <a:buFont typeface="Wingdings" panose="05000000000000000000" pitchFamily="2" charset="2"/>
              <a:buNone/>
            </a:pPr>
            <a:r>
              <a:rPr lang="en-US" altLang="zh-CN" sz="1600"/>
              <a:t>/*</a:t>
            </a:r>
            <a:r>
              <a:rPr lang="zh-CN" altLang="en-US" sz="1600"/>
              <a:t>对记录数组</a:t>
            </a:r>
            <a:r>
              <a:rPr lang="en-US" altLang="zh-CN" sz="1600"/>
              <a:t>r</a:t>
            </a:r>
            <a:r>
              <a:rPr lang="zh-CN" altLang="en-US" sz="1600"/>
              <a:t>做一趟希尔插入排序，</a:t>
            </a:r>
            <a:r>
              <a:rPr lang="en-US" altLang="zh-CN" sz="1600"/>
              <a:t>length</a:t>
            </a:r>
            <a:r>
              <a:rPr lang="zh-CN" altLang="en-US" sz="1600"/>
              <a:t>为数组的长度</a:t>
            </a:r>
            <a:r>
              <a:rPr lang="en-US" altLang="zh-CN" sz="1600"/>
              <a:t>,delta </a:t>
            </a:r>
            <a:r>
              <a:rPr lang="zh-CN" altLang="en-US" sz="1600"/>
              <a:t>为增量*</a:t>
            </a:r>
            <a:r>
              <a:rPr lang="en-US" altLang="zh-CN" sz="1600"/>
              <a:t>/</a:t>
            </a:r>
          </a:p>
          <a:p>
            <a:pPr>
              <a:lnSpc>
                <a:spcPct val="80000"/>
              </a:lnSpc>
              <a:buFont typeface="Wingdings" panose="05000000000000000000" pitchFamily="2" charset="2"/>
              <a:buNone/>
            </a:pPr>
            <a:r>
              <a:rPr lang="en-US" altLang="zh-CN" sz="1600"/>
              <a:t>{</a:t>
            </a:r>
          </a:p>
          <a:p>
            <a:pPr>
              <a:lnSpc>
                <a:spcPct val="80000"/>
              </a:lnSpc>
              <a:buFont typeface="Wingdings" panose="05000000000000000000" pitchFamily="2" charset="2"/>
              <a:buNone/>
            </a:pPr>
            <a:r>
              <a:rPr lang="en-US" altLang="zh-CN" sz="1600"/>
              <a:t>   for(i=1+delta </a:t>
            </a:r>
            <a:r>
              <a:rPr lang="zh-CN" altLang="en-US" sz="1600"/>
              <a:t>；</a:t>
            </a:r>
            <a:r>
              <a:rPr lang="en-US" altLang="zh-CN" sz="1600"/>
              <a:t>i&lt;= length</a:t>
            </a:r>
            <a:r>
              <a:rPr lang="zh-CN" altLang="en-US" sz="1600"/>
              <a:t>； </a:t>
            </a:r>
            <a:r>
              <a:rPr lang="en-US" altLang="zh-CN" sz="1600"/>
              <a:t>i++)      /*  1+delta</a:t>
            </a:r>
            <a:r>
              <a:rPr lang="zh-CN" altLang="en-US" sz="1600"/>
              <a:t>为第一个子序列的第二个元素的下标 *</a:t>
            </a:r>
            <a:r>
              <a:rPr lang="en-US" altLang="zh-CN" sz="1600"/>
              <a:t>/</a:t>
            </a:r>
          </a:p>
          <a:p>
            <a:pPr>
              <a:lnSpc>
                <a:spcPct val="80000"/>
              </a:lnSpc>
              <a:buFont typeface="Wingdings" panose="05000000000000000000" pitchFamily="2" charset="2"/>
              <a:buNone/>
            </a:pPr>
            <a:r>
              <a:rPr lang="en-US" altLang="zh-CN" sz="1600"/>
              <a:t> if(r[i].key &lt; r[i-delta].key)</a:t>
            </a:r>
          </a:p>
          <a:p>
            <a:pPr>
              <a:lnSpc>
                <a:spcPct val="80000"/>
              </a:lnSpc>
              <a:buFont typeface="Wingdings" panose="05000000000000000000" pitchFamily="2" charset="2"/>
              <a:buNone/>
            </a:pPr>
            <a:r>
              <a:rPr lang="en-US" altLang="zh-CN" sz="1600"/>
              <a:t>{</a:t>
            </a:r>
          </a:p>
          <a:p>
            <a:pPr>
              <a:lnSpc>
                <a:spcPct val="80000"/>
              </a:lnSpc>
              <a:buFont typeface="Wingdings" panose="05000000000000000000" pitchFamily="2" charset="2"/>
              <a:buNone/>
            </a:pPr>
            <a:r>
              <a:rPr lang="en-US" altLang="zh-CN" sz="1600"/>
              <a:t>r[0]= r[i]</a:t>
            </a:r>
            <a:r>
              <a:rPr lang="zh-CN" altLang="en-US" sz="1600"/>
              <a:t>；           </a:t>
            </a:r>
            <a:r>
              <a:rPr lang="en-US" altLang="zh-CN" sz="1600"/>
              <a:t>/*  </a:t>
            </a:r>
            <a:r>
              <a:rPr lang="zh-CN" altLang="en-US" sz="1600"/>
              <a:t>备份</a:t>
            </a:r>
            <a:r>
              <a:rPr lang="en-US" altLang="zh-CN" sz="1600"/>
              <a:t>r[i]  (</a:t>
            </a:r>
            <a:r>
              <a:rPr lang="zh-CN" altLang="en-US" sz="1600"/>
              <a:t>不做监视哨</a:t>
            </a:r>
            <a:r>
              <a:rPr lang="en-US" altLang="zh-CN" sz="1600"/>
              <a:t>) */</a:t>
            </a:r>
          </a:p>
          <a:p>
            <a:pPr>
              <a:lnSpc>
                <a:spcPct val="80000"/>
              </a:lnSpc>
              <a:buFont typeface="Wingdings" panose="05000000000000000000" pitchFamily="2" charset="2"/>
              <a:buNone/>
            </a:pPr>
            <a:r>
              <a:rPr lang="en-US" altLang="zh-CN" sz="1600"/>
              <a:t> for(j=i-delta</a:t>
            </a:r>
            <a:r>
              <a:rPr lang="zh-CN" altLang="en-US" sz="1600"/>
              <a:t>； </a:t>
            </a:r>
            <a:r>
              <a:rPr lang="en-US" altLang="zh-CN" sz="1600"/>
              <a:t>j&gt;0 &amp;&amp;r[0].key &lt; r[j].key </a:t>
            </a:r>
            <a:r>
              <a:rPr lang="zh-CN" altLang="en-US" sz="1600"/>
              <a:t>； </a:t>
            </a:r>
            <a:r>
              <a:rPr lang="en-US" altLang="zh-CN" sz="1600"/>
              <a:t>j-=delta)</a:t>
            </a:r>
          </a:p>
          <a:p>
            <a:pPr>
              <a:lnSpc>
                <a:spcPct val="80000"/>
              </a:lnSpc>
              <a:buFont typeface="Wingdings" panose="05000000000000000000" pitchFamily="2" charset="2"/>
              <a:buNone/>
            </a:pPr>
            <a:r>
              <a:rPr lang="en-US" altLang="zh-CN" sz="1600"/>
              <a:t> r[j+delta]= r[j]</a:t>
            </a:r>
            <a:r>
              <a:rPr lang="zh-CN" altLang="en-US" sz="1600"/>
              <a:t>；</a:t>
            </a:r>
          </a:p>
          <a:p>
            <a:pPr>
              <a:lnSpc>
                <a:spcPct val="80000"/>
              </a:lnSpc>
              <a:buFont typeface="Wingdings" panose="05000000000000000000" pitchFamily="2" charset="2"/>
              <a:buNone/>
            </a:pPr>
            <a:r>
              <a:rPr lang="zh-CN" altLang="en-US" sz="1600"/>
              <a:t> </a:t>
            </a:r>
            <a:r>
              <a:rPr lang="en-US" altLang="zh-CN" sz="1600"/>
              <a:t>r[j+delta]= r[0]</a:t>
            </a:r>
            <a:r>
              <a:rPr lang="zh-CN" altLang="en-US" sz="1600"/>
              <a:t>；</a:t>
            </a:r>
          </a:p>
          <a:p>
            <a:pPr>
              <a:lnSpc>
                <a:spcPct val="80000"/>
              </a:lnSpc>
              <a:buFont typeface="Wingdings" panose="05000000000000000000" pitchFamily="2" charset="2"/>
              <a:buNone/>
            </a:pPr>
            <a:r>
              <a:rPr lang="en-US" altLang="zh-CN" sz="1600"/>
              <a:t>}</a:t>
            </a:r>
          </a:p>
          <a:p>
            <a:pPr>
              <a:lnSpc>
                <a:spcPct val="80000"/>
              </a:lnSpc>
              <a:buFont typeface="Wingdings" panose="05000000000000000000" pitchFamily="2" charset="2"/>
              <a:buNone/>
            </a:pPr>
            <a:r>
              <a:rPr lang="en-US" altLang="zh-CN" sz="1600"/>
              <a:t>}/*ShellInsert*/</a:t>
            </a:r>
          </a:p>
          <a:p>
            <a:pPr>
              <a:lnSpc>
                <a:spcPct val="80000"/>
              </a:lnSpc>
              <a:buFont typeface="Wingdings" panose="05000000000000000000" pitchFamily="2" charset="2"/>
              <a:buNone/>
            </a:pPr>
            <a:r>
              <a:rPr lang="en-US" altLang="zh-CN" sz="1600"/>
              <a:t>void  ShellSort(RecordType r[], int length, int delta[], int n)</a:t>
            </a:r>
          </a:p>
          <a:p>
            <a:pPr>
              <a:lnSpc>
                <a:spcPct val="80000"/>
              </a:lnSpc>
              <a:buFont typeface="Wingdings" panose="05000000000000000000" pitchFamily="2" charset="2"/>
              <a:buNone/>
            </a:pPr>
            <a:r>
              <a:rPr lang="en-US" altLang="zh-CN" sz="1600"/>
              <a:t>/*</a:t>
            </a:r>
            <a:r>
              <a:rPr lang="zh-CN" altLang="en-US" sz="1600"/>
              <a:t>对记录数组</a:t>
            </a:r>
            <a:r>
              <a:rPr lang="en-US" altLang="zh-CN" sz="1600"/>
              <a:t>r</a:t>
            </a:r>
            <a:r>
              <a:rPr lang="zh-CN" altLang="en-US" sz="1600"/>
              <a:t>做希尔排序，</a:t>
            </a:r>
            <a:r>
              <a:rPr lang="en-US" altLang="zh-CN" sz="1600"/>
              <a:t>length</a:t>
            </a:r>
            <a:r>
              <a:rPr lang="zh-CN" altLang="en-US" sz="1600"/>
              <a:t>为数组</a:t>
            </a:r>
            <a:r>
              <a:rPr lang="en-US" altLang="zh-CN" sz="1600"/>
              <a:t>r</a:t>
            </a:r>
            <a:r>
              <a:rPr lang="zh-CN" altLang="en-US" sz="1600"/>
              <a:t>的长度，</a:t>
            </a:r>
            <a:r>
              <a:rPr lang="en-US" altLang="zh-CN" sz="1600"/>
              <a:t>delta </a:t>
            </a:r>
            <a:r>
              <a:rPr lang="zh-CN" altLang="en-US" sz="1600"/>
              <a:t>为增量数组，</a:t>
            </a:r>
            <a:r>
              <a:rPr lang="en-US" altLang="zh-CN" sz="1600"/>
              <a:t>n</a:t>
            </a:r>
            <a:r>
              <a:rPr lang="zh-CN" altLang="en-US" sz="1600"/>
              <a:t>为</a:t>
            </a:r>
            <a:r>
              <a:rPr lang="en-US" altLang="zh-CN" sz="1600"/>
              <a:t>delta[]</a:t>
            </a:r>
            <a:r>
              <a:rPr lang="zh-CN" altLang="en-US" sz="1600"/>
              <a:t>的长度 *</a:t>
            </a:r>
            <a:r>
              <a:rPr lang="en-US" altLang="zh-CN" sz="1600"/>
              <a:t>/</a:t>
            </a:r>
          </a:p>
          <a:p>
            <a:pPr>
              <a:lnSpc>
                <a:spcPct val="80000"/>
              </a:lnSpc>
              <a:buFont typeface="Wingdings" panose="05000000000000000000" pitchFamily="2" charset="2"/>
              <a:buNone/>
            </a:pPr>
            <a:r>
              <a:rPr lang="en-US" altLang="zh-CN" sz="1600"/>
              <a:t>{ </a:t>
            </a:r>
          </a:p>
          <a:p>
            <a:pPr>
              <a:lnSpc>
                <a:spcPct val="80000"/>
              </a:lnSpc>
              <a:buFont typeface="Wingdings" panose="05000000000000000000" pitchFamily="2" charset="2"/>
              <a:buNone/>
            </a:pPr>
            <a:r>
              <a:rPr lang="en-US" altLang="zh-CN" sz="1600"/>
              <a:t>for(i=0 ;  i&lt;=n-1;  ++i)</a:t>
            </a:r>
          </a:p>
          <a:p>
            <a:pPr>
              <a:lnSpc>
                <a:spcPct val="80000"/>
              </a:lnSpc>
              <a:buFont typeface="Wingdings" panose="05000000000000000000" pitchFamily="2" charset="2"/>
              <a:buNone/>
            </a:pPr>
            <a:r>
              <a:rPr lang="en-US" altLang="zh-CN" sz="1600"/>
              <a:t> ShellInsert(r, Length, delta[i]);</a:t>
            </a:r>
          </a:p>
          <a:p>
            <a:pPr>
              <a:lnSpc>
                <a:spcPct val="80000"/>
              </a:lnSpc>
              <a:buFont typeface="Wingdings" panose="05000000000000000000" pitchFamily="2" charset="2"/>
              <a:buNone/>
            </a:pPr>
            <a:r>
              <a:rPr lang="en-US" altLang="zh-CN" sz="160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a:extLst>
              <a:ext uri="{FF2B5EF4-FFF2-40B4-BE49-F238E27FC236}">
                <a16:creationId xmlns:a16="http://schemas.microsoft.com/office/drawing/2014/main" id="{B7697A37-481E-4B69-A0EC-79972CC22387}"/>
              </a:ext>
            </a:extLst>
          </p:cNvPr>
          <p:cNvSpPr>
            <a:spLocks noGrp="1" noChangeArrowheads="1"/>
          </p:cNvSpPr>
          <p:nvPr>
            <p:ph idx="1"/>
          </p:nvPr>
        </p:nvSpPr>
        <p:spPr>
          <a:xfrm>
            <a:off x="2208214" y="836614"/>
            <a:ext cx="8154987" cy="5380037"/>
          </a:xfrm>
        </p:spPr>
        <p:txBody>
          <a:bodyPr/>
          <a:lstStyle/>
          <a:p>
            <a:pPr>
              <a:buFont typeface="Wingdings" panose="05000000000000000000" pitchFamily="2" charset="2"/>
              <a:buNone/>
            </a:pPr>
            <a:r>
              <a:rPr lang="en-US" altLang="zh-CN" sz="2400"/>
              <a:t>      </a:t>
            </a:r>
            <a:r>
              <a:rPr lang="zh-CN" altLang="en-US" sz="2400"/>
              <a:t>当</a:t>
            </a:r>
            <a:r>
              <a:rPr lang="en-US" altLang="zh-CN" sz="2400"/>
              <a:t>dt=1</a:t>
            </a:r>
            <a:r>
              <a:rPr lang="zh-CN" altLang="en-US" sz="2400"/>
              <a:t>时，排序的过程与</a:t>
            </a:r>
            <a:r>
              <a:rPr lang="en-US" altLang="zh-CN" sz="2400"/>
              <a:t>9.2.1</a:t>
            </a:r>
            <a:r>
              <a:rPr lang="zh-CN" altLang="en-US" sz="2400"/>
              <a:t>节直接插入排序过程相同。在希尔排序中，各子序列的排序过程相对独立，但具体实现时，并不是先对一个子序列进行完全排序，再对另一个子序列进行排序。在顺序扫描整个待排序记录序列时，各子序列的元素将会反复轮流出现。根据这一特点，希尔排序从第一个子序列的第二个元素开始，顺序扫描待排序记录序列，对首先出现的各子序列的第二个元素，分别在各子序列中进行插入处理；然后对随后出现的各子序列的第三个元素，分别在各子序列中进行插入处理，直到处理完各子序列的最后一个元素。</a:t>
            </a:r>
          </a:p>
        </p:txBody>
      </p:sp>
      <p:sp>
        <p:nvSpPr>
          <p:cNvPr id="102404" name="Text Box 4">
            <a:extLst>
              <a:ext uri="{FF2B5EF4-FFF2-40B4-BE49-F238E27FC236}">
                <a16:creationId xmlns:a16="http://schemas.microsoft.com/office/drawing/2014/main" id="{E2626426-1170-4758-B0AE-631448C7FFAA}"/>
              </a:ext>
            </a:extLst>
          </p:cNvPr>
          <p:cNvSpPr txBox="1">
            <a:spLocks noChangeArrowheads="1"/>
          </p:cNvSpPr>
          <p:nvPr/>
        </p:nvSpPr>
        <p:spPr bwMode="auto">
          <a:xfrm>
            <a:off x="2063751" y="188913"/>
            <a:ext cx="3960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t>
            </a:r>
            <a:r>
              <a:rPr lang="zh-CN" altLang="en-US" sz="2800" b="1"/>
              <a:t>希尔排序算法分析</a:t>
            </a:r>
            <a:r>
              <a:rPr lang="en-US" altLang="zh-CN" sz="2800" b="1"/>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a:extLst>
              <a:ext uri="{FF2B5EF4-FFF2-40B4-BE49-F238E27FC236}">
                <a16:creationId xmlns:a16="http://schemas.microsoft.com/office/drawing/2014/main" id="{1023D860-47BE-467C-9E10-8EC0176D37F2}"/>
              </a:ext>
            </a:extLst>
          </p:cNvPr>
          <p:cNvSpPr>
            <a:spLocks noGrp="1" noChangeArrowheads="1"/>
          </p:cNvSpPr>
          <p:nvPr>
            <p:ph idx="1"/>
          </p:nvPr>
        </p:nvSpPr>
        <p:spPr>
          <a:xfrm>
            <a:off x="2351088" y="908050"/>
            <a:ext cx="7772400" cy="4114800"/>
          </a:xfrm>
        </p:spPr>
        <p:txBody>
          <a:bodyPr/>
          <a:lstStyle/>
          <a:p>
            <a:r>
              <a:rPr lang="zh-CN" altLang="en-US"/>
              <a:t>（</a:t>
            </a:r>
            <a:r>
              <a:rPr lang="en-US" altLang="zh-CN" sz="2400"/>
              <a:t>1</a:t>
            </a:r>
            <a:r>
              <a:rPr lang="zh-CN" altLang="en-US" sz="2400"/>
              <a:t>）增量的取法</a:t>
            </a:r>
          </a:p>
          <a:p>
            <a:pPr>
              <a:buFont typeface="Wingdings" panose="05000000000000000000" pitchFamily="2" charset="2"/>
              <a:buNone/>
            </a:pPr>
            <a:r>
              <a:rPr lang="zh-CN" altLang="en-US" sz="2400"/>
              <a:t>      关于增量</a:t>
            </a:r>
            <a:r>
              <a:rPr lang="en-US" altLang="zh-CN" sz="2400"/>
              <a:t>d</a:t>
            </a:r>
            <a:r>
              <a:rPr lang="zh-CN" altLang="en-US" sz="2400"/>
              <a:t>的取法，最初</a:t>
            </a:r>
            <a:r>
              <a:rPr lang="en-US" altLang="zh-CN" sz="2400"/>
              <a:t>Shell</a:t>
            </a:r>
            <a:r>
              <a:rPr lang="zh-CN" altLang="en-US" sz="2400"/>
              <a:t>提出取</a:t>
            </a:r>
            <a:r>
              <a:rPr lang="en-US" altLang="zh-CN" sz="2400"/>
              <a:t>d=n/2</a:t>
            </a:r>
            <a:r>
              <a:rPr lang="zh-CN" altLang="en-US" sz="2400"/>
              <a:t>，</a:t>
            </a:r>
            <a:r>
              <a:rPr lang="en-US" altLang="zh-CN" sz="2400"/>
              <a:t>d=d/2</a:t>
            </a:r>
            <a:r>
              <a:rPr lang="zh-CN" altLang="en-US" sz="2400"/>
              <a:t>，直到</a:t>
            </a:r>
            <a:r>
              <a:rPr lang="en-US" altLang="zh-CN" sz="2400"/>
              <a:t>d=1</a:t>
            </a:r>
            <a:r>
              <a:rPr lang="zh-CN" altLang="en-US" sz="2400"/>
              <a:t>为止。该思路的缺点是，在奇数位置的元素在最后一步才会与偶数位置的元素进行比较，使得希尔排序效率降低。因此后来</a:t>
            </a:r>
            <a:r>
              <a:rPr lang="en-US" altLang="zh-CN" sz="2400"/>
              <a:t>Knuth</a:t>
            </a:r>
            <a:r>
              <a:rPr lang="zh-CN" altLang="en-US" sz="2400"/>
              <a:t>提出</a:t>
            </a:r>
            <a:r>
              <a:rPr lang="en-US" altLang="zh-CN" sz="2400"/>
              <a:t>d=d/3+1</a:t>
            </a:r>
            <a:r>
              <a:rPr lang="zh-CN" altLang="en-US" sz="2400"/>
              <a:t>。</a:t>
            </a:r>
          </a:p>
        </p:txBody>
      </p:sp>
      <p:sp>
        <p:nvSpPr>
          <p:cNvPr id="103428" name="Text Box 4">
            <a:extLst>
              <a:ext uri="{FF2B5EF4-FFF2-40B4-BE49-F238E27FC236}">
                <a16:creationId xmlns:a16="http://schemas.microsoft.com/office/drawing/2014/main" id="{A21A1654-E981-4063-BC5B-3DA2B45C1B52}"/>
              </a:ext>
            </a:extLst>
          </p:cNvPr>
          <p:cNvSpPr txBox="1">
            <a:spLocks noChangeArrowheads="1"/>
          </p:cNvSpPr>
          <p:nvPr/>
        </p:nvSpPr>
        <p:spPr bwMode="auto">
          <a:xfrm>
            <a:off x="2063751" y="188913"/>
            <a:ext cx="3960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t>
            </a:r>
            <a:r>
              <a:rPr lang="zh-CN" altLang="en-US" sz="2800" b="1"/>
              <a:t>希尔排序算法分析</a:t>
            </a:r>
            <a:r>
              <a:rPr lang="en-US" altLang="zh-CN" sz="2800" b="1"/>
              <a:t>-1】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a:extLst>
              <a:ext uri="{FF2B5EF4-FFF2-40B4-BE49-F238E27FC236}">
                <a16:creationId xmlns:a16="http://schemas.microsoft.com/office/drawing/2014/main" id="{C50C77BC-0FBC-48E2-B186-25EBB0126FDF}"/>
              </a:ext>
            </a:extLst>
          </p:cNvPr>
          <p:cNvSpPr>
            <a:spLocks noGrp="1" noChangeArrowheads="1"/>
          </p:cNvSpPr>
          <p:nvPr>
            <p:ph type="body" sz="half" idx="1"/>
          </p:nvPr>
        </p:nvSpPr>
        <p:spPr>
          <a:xfrm>
            <a:off x="2566988" y="908050"/>
            <a:ext cx="7772400" cy="1981200"/>
          </a:xfrm>
        </p:spPr>
        <p:txBody>
          <a:bodyPr/>
          <a:lstStyle/>
          <a:p>
            <a:pPr>
              <a:buFont typeface="Wingdings" panose="05000000000000000000" pitchFamily="2" charset="2"/>
              <a:buNone/>
            </a:pPr>
            <a:r>
              <a:rPr lang="zh-CN" altLang="en-US" sz="2000"/>
              <a:t>（</a:t>
            </a:r>
            <a:r>
              <a:rPr lang="en-US" altLang="zh-CN" sz="2000"/>
              <a:t>2</a:t>
            </a:r>
            <a:r>
              <a:rPr lang="zh-CN" altLang="en-US" sz="2000"/>
              <a:t>）逆转数</a:t>
            </a:r>
          </a:p>
          <a:p>
            <a:pPr>
              <a:buFont typeface="Wingdings" panose="05000000000000000000" pitchFamily="2" charset="2"/>
              <a:buNone/>
            </a:pPr>
            <a:r>
              <a:rPr lang="zh-CN" altLang="en-US" sz="2000"/>
              <a:t>     为了分析希尔排序的优越性，这里引出逆转数的概念。对于待排序序列中的某个记录的关键字，它的</a:t>
            </a:r>
            <a:r>
              <a:rPr lang="zh-CN" altLang="en-US" sz="2000" b="1"/>
              <a:t>逆转数</a:t>
            </a:r>
            <a:r>
              <a:rPr lang="zh-CN" altLang="en-US" sz="2000"/>
              <a:t>是指在它之前比此关键字大的关键字的个数。</a:t>
            </a:r>
          </a:p>
          <a:p>
            <a:pPr>
              <a:buFont typeface="Wingdings" panose="05000000000000000000" pitchFamily="2" charset="2"/>
              <a:buNone/>
            </a:pPr>
            <a:r>
              <a:rPr lang="en-US" altLang="zh-CN" sz="2000" b="1"/>
              <a:t>【</a:t>
            </a:r>
            <a:r>
              <a:rPr lang="zh-CN" altLang="en-US" sz="2000" b="1"/>
              <a:t>例</a:t>
            </a:r>
            <a:r>
              <a:rPr lang="en-US" altLang="zh-CN" sz="2000" b="1"/>
              <a:t>】</a:t>
            </a:r>
            <a:r>
              <a:rPr lang="zh-CN" altLang="en-US" sz="2000"/>
              <a:t>待排序序列 </a:t>
            </a:r>
            <a:r>
              <a:rPr lang="en-US" altLang="zh-CN" sz="2000"/>
              <a:t>46 55 13 42 94 17 05 90</a:t>
            </a:r>
            <a:r>
              <a:rPr lang="zh-CN" altLang="en-US" sz="2000"/>
              <a:t>及其逆转数如表所示。</a:t>
            </a:r>
          </a:p>
        </p:txBody>
      </p:sp>
      <p:graphicFrame>
        <p:nvGraphicFramePr>
          <p:cNvPr id="104567" name="Group 119">
            <a:extLst>
              <a:ext uri="{FF2B5EF4-FFF2-40B4-BE49-F238E27FC236}">
                <a16:creationId xmlns:a16="http://schemas.microsoft.com/office/drawing/2014/main" id="{8921F16A-A1E9-4DD6-A469-8646D3083991}"/>
              </a:ext>
            </a:extLst>
          </p:cNvPr>
          <p:cNvGraphicFramePr>
            <a:graphicFrameLocks noGrp="1"/>
          </p:cNvGraphicFramePr>
          <p:nvPr>
            <p:ph sz="half" idx="2"/>
          </p:nvPr>
        </p:nvGraphicFramePr>
        <p:xfrm>
          <a:off x="2711450" y="2924175"/>
          <a:ext cx="7772400" cy="1995488"/>
        </p:xfrm>
        <a:graphic>
          <a:graphicData uri="http://schemas.openxmlformats.org/drawingml/2006/table">
            <a:tbl>
              <a:tblPr/>
              <a:tblGrid>
                <a:gridCol w="2111375">
                  <a:extLst>
                    <a:ext uri="{9D8B030D-6E8A-4147-A177-3AD203B41FA5}">
                      <a16:colId xmlns:a16="http://schemas.microsoft.com/office/drawing/2014/main" val="1262844055"/>
                    </a:ext>
                  </a:extLst>
                </a:gridCol>
                <a:gridCol w="708025">
                  <a:extLst>
                    <a:ext uri="{9D8B030D-6E8A-4147-A177-3AD203B41FA5}">
                      <a16:colId xmlns:a16="http://schemas.microsoft.com/office/drawing/2014/main" val="3142532773"/>
                    </a:ext>
                  </a:extLst>
                </a:gridCol>
                <a:gridCol w="708025">
                  <a:extLst>
                    <a:ext uri="{9D8B030D-6E8A-4147-A177-3AD203B41FA5}">
                      <a16:colId xmlns:a16="http://schemas.microsoft.com/office/drawing/2014/main" val="2615106510"/>
                    </a:ext>
                  </a:extLst>
                </a:gridCol>
                <a:gridCol w="706438">
                  <a:extLst>
                    <a:ext uri="{9D8B030D-6E8A-4147-A177-3AD203B41FA5}">
                      <a16:colId xmlns:a16="http://schemas.microsoft.com/office/drawing/2014/main" val="797112695"/>
                    </a:ext>
                  </a:extLst>
                </a:gridCol>
                <a:gridCol w="708025">
                  <a:extLst>
                    <a:ext uri="{9D8B030D-6E8A-4147-A177-3AD203B41FA5}">
                      <a16:colId xmlns:a16="http://schemas.microsoft.com/office/drawing/2014/main" val="3304587840"/>
                    </a:ext>
                  </a:extLst>
                </a:gridCol>
                <a:gridCol w="708025">
                  <a:extLst>
                    <a:ext uri="{9D8B030D-6E8A-4147-A177-3AD203B41FA5}">
                      <a16:colId xmlns:a16="http://schemas.microsoft.com/office/drawing/2014/main" val="1278497009"/>
                    </a:ext>
                  </a:extLst>
                </a:gridCol>
                <a:gridCol w="708025">
                  <a:extLst>
                    <a:ext uri="{9D8B030D-6E8A-4147-A177-3AD203B41FA5}">
                      <a16:colId xmlns:a16="http://schemas.microsoft.com/office/drawing/2014/main" val="3731078853"/>
                    </a:ext>
                  </a:extLst>
                </a:gridCol>
                <a:gridCol w="706437">
                  <a:extLst>
                    <a:ext uri="{9D8B030D-6E8A-4147-A177-3AD203B41FA5}">
                      <a16:colId xmlns:a16="http://schemas.microsoft.com/office/drawing/2014/main" val="4121146084"/>
                    </a:ext>
                  </a:extLst>
                </a:gridCol>
                <a:gridCol w="708025">
                  <a:extLst>
                    <a:ext uri="{9D8B030D-6E8A-4147-A177-3AD203B41FA5}">
                      <a16:colId xmlns:a16="http://schemas.microsoft.com/office/drawing/2014/main" val="947894500"/>
                    </a:ext>
                  </a:extLst>
                </a:gridCol>
              </a:tblGrid>
              <a:tr h="1004888">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关键字</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46</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55</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94</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95437495"/>
                  </a:ext>
                </a:extLst>
              </a:tr>
              <a:tr h="990600">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逆转数（</a:t>
                      </a: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1" lang="en-US" altLang="zh-CN" sz="10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64285569"/>
                  </a:ext>
                </a:extLst>
              </a:tr>
            </a:tbl>
          </a:graphicData>
        </a:graphic>
      </p:graphicFrame>
      <p:sp>
        <p:nvSpPr>
          <p:cNvPr id="104452" name="Text Box 4">
            <a:extLst>
              <a:ext uri="{FF2B5EF4-FFF2-40B4-BE49-F238E27FC236}">
                <a16:creationId xmlns:a16="http://schemas.microsoft.com/office/drawing/2014/main" id="{238BB4C0-7C4A-420C-9D6A-AEE7E4E7B1FF}"/>
              </a:ext>
            </a:extLst>
          </p:cNvPr>
          <p:cNvSpPr txBox="1">
            <a:spLocks noChangeArrowheads="1"/>
          </p:cNvSpPr>
          <p:nvPr/>
        </p:nvSpPr>
        <p:spPr bwMode="auto">
          <a:xfrm>
            <a:off x="2063751" y="188913"/>
            <a:ext cx="3960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t>
            </a:r>
            <a:r>
              <a:rPr lang="zh-CN" altLang="en-US" sz="2800" b="1"/>
              <a:t>希尔排序算法分析</a:t>
            </a:r>
            <a:r>
              <a:rPr lang="en-US" altLang="zh-CN" sz="2800" b="1"/>
              <a:t>-2】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a:extLst>
              <a:ext uri="{FF2B5EF4-FFF2-40B4-BE49-F238E27FC236}">
                <a16:creationId xmlns:a16="http://schemas.microsoft.com/office/drawing/2014/main" id="{F4BFC947-5559-44BB-857D-ADD75A5C5C59}"/>
              </a:ext>
            </a:extLst>
          </p:cNvPr>
          <p:cNvSpPr>
            <a:spLocks noGrp="1" noChangeArrowheads="1"/>
          </p:cNvSpPr>
          <p:nvPr>
            <p:ph idx="1"/>
          </p:nvPr>
        </p:nvSpPr>
        <p:spPr>
          <a:xfrm>
            <a:off x="2063750" y="836613"/>
            <a:ext cx="7772400" cy="4114800"/>
          </a:xfrm>
        </p:spPr>
        <p:txBody>
          <a:bodyPr>
            <a:normAutofit fontScale="92500" lnSpcReduction="20000"/>
          </a:bodyPr>
          <a:lstStyle/>
          <a:p>
            <a:pPr>
              <a:lnSpc>
                <a:spcPct val="80000"/>
              </a:lnSpc>
            </a:pPr>
            <a:r>
              <a:rPr lang="zh-CN" altLang="en-US" sz="2000" dirty="0"/>
              <a:t>对直接插入排序法而言：</a:t>
            </a:r>
            <a:r>
              <a:rPr lang="en-US" altLang="zh-CN" sz="2000" dirty="0"/>
              <a:t>n</a:t>
            </a:r>
            <a:r>
              <a:rPr lang="zh-CN" altLang="en-US" sz="2000" dirty="0"/>
              <a:t>个记录的</a:t>
            </a:r>
            <a:r>
              <a:rPr lang="en-US" altLang="zh-CN" sz="2000" dirty="0"/>
              <a:t>n</a:t>
            </a:r>
            <a:r>
              <a:rPr lang="zh-CN" altLang="en-US" sz="2000" dirty="0"/>
              <a:t>个关键字的逆转数之和 </a:t>
            </a:r>
          </a:p>
          <a:p>
            <a:pPr>
              <a:lnSpc>
                <a:spcPct val="80000"/>
              </a:lnSpc>
              <a:buFont typeface="Wingdings" panose="05000000000000000000" pitchFamily="2" charset="2"/>
              <a:buNone/>
            </a:pPr>
            <a:r>
              <a:rPr lang="zh-CN" altLang="en-US" sz="2000" dirty="0"/>
              <a:t>       </a:t>
            </a:r>
          </a:p>
          <a:p>
            <a:pPr>
              <a:lnSpc>
                <a:spcPct val="80000"/>
              </a:lnSpc>
              <a:buFont typeface="Wingdings" panose="05000000000000000000" pitchFamily="2" charset="2"/>
              <a:buNone/>
            </a:pPr>
            <a:r>
              <a:rPr lang="zh-CN" altLang="en-US" sz="2000" dirty="0"/>
              <a:t>       为                 ，待排序列中第</a:t>
            </a:r>
            <a:r>
              <a:rPr lang="en-US" altLang="zh-CN" sz="2000" dirty="0"/>
              <a:t>1</a:t>
            </a:r>
            <a:r>
              <a:rPr lang="zh-CN" altLang="en-US" sz="2000" dirty="0"/>
              <a:t>记录的逆转数为</a:t>
            </a:r>
            <a:r>
              <a:rPr lang="en-US" altLang="zh-CN" sz="2000" dirty="0"/>
              <a:t>0</a:t>
            </a:r>
            <a:r>
              <a:rPr lang="zh-CN" altLang="en-US" sz="2000" dirty="0"/>
              <a:t>，逆转数之和就</a:t>
            </a:r>
          </a:p>
          <a:p>
            <a:pPr>
              <a:lnSpc>
                <a:spcPct val="80000"/>
              </a:lnSpc>
              <a:buFont typeface="Wingdings" panose="05000000000000000000" pitchFamily="2" charset="2"/>
              <a:buNone/>
            </a:pPr>
            <a:r>
              <a:rPr lang="zh-CN" altLang="en-US" sz="2000" dirty="0"/>
              <a:t>       </a:t>
            </a:r>
          </a:p>
          <a:p>
            <a:pPr>
              <a:lnSpc>
                <a:spcPct val="80000"/>
              </a:lnSpc>
              <a:buFont typeface="Wingdings" panose="05000000000000000000" pitchFamily="2" charset="2"/>
              <a:buNone/>
            </a:pPr>
            <a:r>
              <a:rPr lang="zh-CN" altLang="en-US" sz="2000" dirty="0"/>
              <a:t>      是排序过程中插入某一个待排序记录所需要移动记录的次数。因为，若插入第</a:t>
            </a:r>
            <a:r>
              <a:rPr lang="en-US" altLang="zh-CN" sz="2000" dirty="0" err="1"/>
              <a:t>i</a:t>
            </a:r>
            <a:r>
              <a:rPr lang="zh-CN" altLang="en-US" sz="2000" dirty="0"/>
              <a:t>个记录，其前必有</a:t>
            </a:r>
            <a:r>
              <a:rPr lang="en-US" altLang="zh-CN" sz="2000" dirty="0"/>
              <a:t>Bi</a:t>
            </a:r>
            <a:r>
              <a:rPr lang="zh-CN" altLang="en-US" sz="2000" dirty="0"/>
              <a:t>个关键字大于它的记录需要移动。这样一次比较，一次移动，每次只是减少一个逆转数。但对于希尔排序而言，一次比较，一次移动后减少的逆转数不只一个。例如，上例中待排序序列</a:t>
            </a:r>
            <a:r>
              <a:rPr lang="en-US" altLang="zh-CN" sz="2000" dirty="0"/>
              <a:t>46 </a:t>
            </a:r>
            <a:r>
              <a:rPr lang="en-US" altLang="zh-CN" sz="2000" b="1" dirty="0"/>
              <a:t>55</a:t>
            </a:r>
            <a:r>
              <a:rPr lang="en-US" altLang="zh-CN" sz="2000" dirty="0"/>
              <a:t> 13 42 94 </a:t>
            </a:r>
            <a:r>
              <a:rPr lang="en-US" altLang="zh-CN" sz="2000" b="1" dirty="0"/>
              <a:t>17</a:t>
            </a:r>
            <a:r>
              <a:rPr lang="en-US" altLang="zh-CN" sz="2000" dirty="0"/>
              <a:t> 05 70</a:t>
            </a:r>
            <a:r>
              <a:rPr lang="zh-CN" altLang="en-US" sz="2000" dirty="0"/>
              <a:t>，在未经过一次希尔排序之前，它的逆转数之和为</a:t>
            </a:r>
            <a:r>
              <a:rPr lang="en-US" altLang="zh-CN" sz="2000" dirty="0"/>
              <a:t>0+0+2+2+0+4+6+1=15</a:t>
            </a:r>
            <a:r>
              <a:rPr lang="zh-CN" altLang="en-US" sz="2000" dirty="0"/>
              <a:t>，之后经过一次希尔排序后得到的序列</a:t>
            </a:r>
            <a:r>
              <a:rPr lang="en-US" altLang="zh-CN" sz="2000" dirty="0"/>
              <a:t>46 </a:t>
            </a:r>
            <a:r>
              <a:rPr lang="en-US" altLang="zh-CN" sz="2000" b="1" dirty="0"/>
              <a:t>17 </a:t>
            </a:r>
            <a:r>
              <a:rPr lang="en-US" altLang="zh-CN" sz="2000" dirty="0"/>
              <a:t>05 42 94 </a:t>
            </a:r>
            <a:r>
              <a:rPr lang="en-US" altLang="zh-CN" sz="2000" b="1" dirty="0"/>
              <a:t>55</a:t>
            </a:r>
            <a:r>
              <a:rPr lang="en-US" altLang="zh-CN" sz="2000" dirty="0"/>
              <a:t> 13 70</a:t>
            </a:r>
            <a:r>
              <a:rPr lang="zh-CN" altLang="en-US" sz="2000" dirty="0"/>
              <a:t>，其中</a:t>
            </a:r>
            <a:r>
              <a:rPr lang="en-US" altLang="zh-CN" sz="2000" dirty="0"/>
              <a:t>17</a:t>
            </a:r>
            <a:r>
              <a:rPr lang="zh-CN" altLang="en-US" sz="2000" dirty="0"/>
              <a:t>和</a:t>
            </a:r>
            <a:r>
              <a:rPr lang="en-US" altLang="zh-CN" sz="2000" dirty="0"/>
              <a:t>55</a:t>
            </a:r>
            <a:r>
              <a:rPr lang="zh-CN" altLang="en-US" sz="2000" dirty="0"/>
              <a:t>位置发生了变化，对</a:t>
            </a:r>
            <a:r>
              <a:rPr lang="en-US" altLang="zh-CN" sz="2000" dirty="0"/>
              <a:t>17</a:t>
            </a:r>
            <a:r>
              <a:rPr lang="zh-CN" altLang="en-US" sz="2000" dirty="0"/>
              <a:t>之前和</a:t>
            </a:r>
            <a:r>
              <a:rPr lang="en-US" altLang="zh-CN" sz="2000" dirty="0"/>
              <a:t>55</a:t>
            </a:r>
            <a:r>
              <a:rPr lang="zh-CN" altLang="en-US" sz="2000" dirty="0"/>
              <a:t>之后的关键字的逆转数无影响，而两个关键字本身以及介于这两个关键字之间的关键字的逆转数都会减少。对于</a:t>
            </a:r>
            <a:r>
              <a:rPr lang="en-US" altLang="zh-CN" sz="2000" dirty="0"/>
              <a:t>17</a:t>
            </a:r>
            <a:r>
              <a:rPr lang="zh-CN" altLang="en-US" sz="2000" dirty="0"/>
              <a:t>本身而言，其逆转数必减少   ，而关键字</a:t>
            </a:r>
            <a:r>
              <a:rPr lang="en-US" altLang="zh-CN" sz="2000" dirty="0"/>
              <a:t>17</a:t>
            </a:r>
            <a:r>
              <a:rPr lang="zh-CN" altLang="en-US" sz="2000" dirty="0"/>
              <a:t>和</a:t>
            </a:r>
            <a:r>
              <a:rPr lang="en-US" altLang="zh-CN" sz="2000" dirty="0"/>
              <a:t>55</a:t>
            </a:r>
            <a:r>
              <a:rPr lang="zh-CN" altLang="en-US" sz="2000" dirty="0"/>
              <a:t>之间的关键字，若其值大小介于</a:t>
            </a:r>
            <a:r>
              <a:rPr lang="en-US" altLang="zh-CN" sz="2000" dirty="0"/>
              <a:t>17</a:t>
            </a:r>
            <a:r>
              <a:rPr lang="zh-CN" altLang="en-US" sz="2000" dirty="0"/>
              <a:t>和</a:t>
            </a:r>
            <a:r>
              <a:rPr lang="en-US" altLang="zh-CN" sz="2000" dirty="0"/>
              <a:t>55</a:t>
            </a:r>
            <a:r>
              <a:rPr lang="zh-CN" altLang="en-US" sz="2000" dirty="0"/>
              <a:t>之间，则这些关键字的逆转数一定会减少。即假设被调换位置的两个关键字之</a:t>
            </a:r>
          </a:p>
          <a:p>
            <a:pPr>
              <a:lnSpc>
                <a:spcPct val="80000"/>
              </a:lnSpc>
              <a:buFont typeface="Wingdings" panose="05000000000000000000" pitchFamily="2" charset="2"/>
              <a:buNone/>
            </a:pPr>
            <a:r>
              <a:rPr lang="zh-CN" altLang="en-US" sz="2000" dirty="0"/>
              <a:t>  </a:t>
            </a:r>
          </a:p>
          <a:p>
            <a:pPr>
              <a:lnSpc>
                <a:spcPct val="80000"/>
              </a:lnSpc>
              <a:buFont typeface="Wingdings" panose="05000000000000000000" pitchFamily="2" charset="2"/>
              <a:buNone/>
            </a:pPr>
            <a:r>
              <a:rPr lang="zh-CN" altLang="en-US" sz="2000" dirty="0"/>
              <a:t>        间有        个介于两个关键字之间的数，则一定会减少        个逆转。</a:t>
            </a:r>
          </a:p>
        </p:txBody>
      </p:sp>
      <p:sp>
        <p:nvSpPr>
          <p:cNvPr id="107524" name="Text Box 4">
            <a:extLst>
              <a:ext uri="{FF2B5EF4-FFF2-40B4-BE49-F238E27FC236}">
                <a16:creationId xmlns:a16="http://schemas.microsoft.com/office/drawing/2014/main" id="{AC6BDF6A-B975-4C31-8B3E-DA7FD2CF250C}"/>
              </a:ext>
            </a:extLst>
          </p:cNvPr>
          <p:cNvSpPr txBox="1">
            <a:spLocks noChangeArrowheads="1"/>
          </p:cNvSpPr>
          <p:nvPr/>
        </p:nvSpPr>
        <p:spPr bwMode="auto">
          <a:xfrm>
            <a:off x="2063751" y="188913"/>
            <a:ext cx="3960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a:t>
            </a:r>
            <a:r>
              <a:rPr lang="zh-CN" altLang="en-US" sz="2800" b="1" dirty="0"/>
              <a:t>希尔排序算法分析</a:t>
            </a:r>
            <a:r>
              <a:rPr lang="en-US" altLang="zh-CN" sz="2800" b="1" dirty="0"/>
              <a:t>-2】</a:t>
            </a:r>
          </a:p>
        </p:txBody>
      </p:sp>
      <p:sp>
        <p:nvSpPr>
          <p:cNvPr id="107526" name="Rectangle 6">
            <a:extLst>
              <a:ext uri="{FF2B5EF4-FFF2-40B4-BE49-F238E27FC236}">
                <a16:creationId xmlns:a16="http://schemas.microsoft.com/office/drawing/2014/main" id="{3A4C40ED-6202-4C29-9457-E297425317FF}"/>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7525" name="Object 5">
            <a:extLst>
              <a:ext uri="{FF2B5EF4-FFF2-40B4-BE49-F238E27FC236}">
                <a16:creationId xmlns:a16="http://schemas.microsoft.com/office/drawing/2014/main" id="{1F4250F4-7475-480C-9548-3A0122F2ECC7}"/>
              </a:ext>
            </a:extLst>
          </p:cNvPr>
          <p:cNvGraphicFramePr>
            <a:graphicFrameLocks noChangeAspect="1"/>
          </p:cNvGraphicFramePr>
          <p:nvPr/>
        </p:nvGraphicFramePr>
        <p:xfrm>
          <a:off x="3216275" y="1412876"/>
          <a:ext cx="381000" cy="428625"/>
        </p:xfrm>
        <a:graphic>
          <a:graphicData uri="http://schemas.openxmlformats.org/presentationml/2006/ole">
            <mc:AlternateContent xmlns:mc="http://schemas.openxmlformats.org/markup-compatibility/2006">
              <mc:Choice xmlns:v="urn:schemas-microsoft-com:vml" Requires="v">
                <p:oleObj spid="_x0000_s107537" name="公式" r:id="rId3" imgW="380835" imgH="431613" progId="Equation.3">
                  <p:embed/>
                </p:oleObj>
              </mc:Choice>
              <mc:Fallback>
                <p:oleObj name="公式" r:id="rId3" imgW="380835"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5" y="1412876"/>
                        <a:ext cx="3810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28" name="Rectangle 8">
            <a:extLst>
              <a:ext uri="{FF2B5EF4-FFF2-40B4-BE49-F238E27FC236}">
                <a16:creationId xmlns:a16="http://schemas.microsoft.com/office/drawing/2014/main" id="{420CCB44-D2B3-44B2-BAC4-B1B775B18C91}"/>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7527" name="Object 7">
            <a:extLst>
              <a:ext uri="{FF2B5EF4-FFF2-40B4-BE49-F238E27FC236}">
                <a16:creationId xmlns:a16="http://schemas.microsoft.com/office/drawing/2014/main" id="{8E824CD0-F361-4FB1-B9BB-EE18929516A6}"/>
              </a:ext>
            </a:extLst>
          </p:cNvPr>
          <p:cNvGraphicFramePr>
            <a:graphicFrameLocks noChangeAspect="1"/>
          </p:cNvGraphicFramePr>
          <p:nvPr/>
        </p:nvGraphicFramePr>
        <p:xfrm>
          <a:off x="8759826" y="4292601"/>
          <a:ext cx="136525" cy="288925"/>
        </p:xfrm>
        <a:graphic>
          <a:graphicData uri="http://schemas.openxmlformats.org/presentationml/2006/ole">
            <mc:AlternateContent xmlns:mc="http://schemas.openxmlformats.org/markup-compatibility/2006">
              <mc:Choice xmlns:v="urn:schemas-microsoft-com:vml" Requires="v">
                <p:oleObj spid="_x0000_s107538" name="公式" r:id="rId5" imgW="88669" imgH="177338" progId="Equation.3">
                  <p:embed/>
                </p:oleObj>
              </mc:Choice>
              <mc:Fallback>
                <p:oleObj name="公式" r:id="rId5" imgW="88669" imgH="177338"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9826" y="4292601"/>
                        <a:ext cx="13652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30" name="Rectangle 10">
            <a:extLst>
              <a:ext uri="{FF2B5EF4-FFF2-40B4-BE49-F238E27FC236}">
                <a16:creationId xmlns:a16="http://schemas.microsoft.com/office/drawing/2014/main" id="{EEFD23DA-97FF-4EDE-AE21-38EE199882D5}"/>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7529" name="Object 9">
            <a:extLst>
              <a:ext uri="{FF2B5EF4-FFF2-40B4-BE49-F238E27FC236}">
                <a16:creationId xmlns:a16="http://schemas.microsoft.com/office/drawing/2014/main" id="{36117F32-276E-479F-B855-96A4378C2048}"/>
              </a:ext>
            </a:extLst>
          </p:cNvPr>
          <p:cNvGraphicFramePr>
            <a:graphicFrameLocks noChangeAspect="1"/>
          </p:cNvGraphicFramePr>
          <p:nvPr/>
        </p:nvGraphicFramePr>
        <p:xfrm>
          <a:off x="3359151" y="5373689"/>
          <a:ext cx="136525" cy="287337"/>
        </p:xfrm>
        <a:graphic>
          <a:graphicData uri="http://schemas.openxmlformats.org/presentationml/2006/ole">
            <mc:AlternateContent xmlns:mc="http://schemas.openxmlformats.org/markup-compatibility/2006">
              <mc:Choice xmlns:v="urn:schemas-microsoft-com:vml" Requires="v">
                <p:oleObj spid="_x0000_s107539" name="公式" r:id="rId7" imgW="88669" imgH="177338" progId="Equation.3">
                  <p:embed/>
                </p:oleObj>
              </mc:Choice>
              <mc:Fallback>
                <p:oleObj name="公式" r:id="rId7" imgW="88669" imgH="177338"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9151" y="5373689"/>
                        <a:ext cx="136525"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532" name="Rectangle 12">
            <a:extLst>
              <a:ext uri="{FF2B5EF4-FFF2-40B4-BE49-F238E27FC236}">
                <a16:creationId xmlns:a16="http://schemas.microsoft.com/office/drawing/2014/main" id="{AEDE4D6E-7816-4C8A-ABC4-11AAA66E2D0B}"/>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7531" name="Object 11">
            <a:extLst>
              <a:ext uri="{FF2B5EF4-FFF2-40B4-BE49-F238E27FC236}">
                <a16:creationId xmlns:a16="http://schemas.microsoft.com/office/drawing/2014/main" id="{A9705D87-9E4B-4133-8C8B-DE5F9E2D07FF}"/>
              </a:ext>
            </a:extLst>
          </p:cNvPr>
          <p:cNvGraphicFramePr>
            <a:graphicFrameLocks noChangeAspect="1"/>
          </p:cNvGraphicFramePr>
          <p:nvPr/>
        </p:nvGraphicFramePr>
        <p:xfrm>
          <a:off x="8472488" y="5373689"/>
          <a:ext cx="576262" cy="280987"/>
        </p:xfrm>
        <a:graphic>
          <a:graphicData uri="http://schemas.openxmlformats.org/presentationml/2006/ole">
            <mc:AlternateContent xmlns:mc="http://schemas.openxmlformats.org/markup-compatibility/2006">
              <mc:Choice xmlns:v="urn:schemas-microsoft-com:vml" Requires="v">
                <p:oleObj spid="_x0000_s107540" name="公式" r:id="rId8" imgW="368140" imgH="177723" progId="Equation.3">
                  <p:embed/>
                </p:oleObj>
              </mc:Choice>
              <mc:Fallback>
                <p:oleObj name="公式" r:id="rId8" imgW="368140" imgH="177723"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72488" y="5373689"/>
                        <a:ext cx="576262" cy="28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a:extLst>
              <a:ext uri="{FF2B5EF4-FFF2-40B4-BE49-F238E27FC236}">
                <a16:creationId xmlns:a16="http://schemas.microsoft.com/office/drawing/2014/main" id="{994EA463-F846-4667-9D50-B6B0E69528E6}"/>
              </a:ext>
            </a:extLst>
          </p:cNvPr>
          <p:cNvSpPr>
            <a:spLocks noGrp="1" noChangeArrowheads="1"/>
          </p:cNvSpPr>
          <p:nvPr>
            <p:ph idx="1"/>
          </p:nvPr>
        </p:nvSpPr>
        <p:spPr>
          <a:xfrm>
            <a:off x="2495550" y="981075"/>
            <a:ext cx="7772400" cy="4114800"/>
          </a:xfrm>
        </p:spPr>
        <p:txBody>
          <a:bodyPr/>
          <a:lstStyle/>
          <a:p>
            <a:pPr>
              <a:buFont typeface="Wingdings" panose="05000000000000000000" pitchFamily="2" charset="2"/>
              <a:buNone/>
            </a:pPr>
            <a:r>
              <a:rPr lang="zh-CN" altLang="en-US" sz="2400"/>
              <a:t>还以上面的待排序序列</a:t>
            </a:r>
            <a:r>
              <a:rPr lang="en-US" altLang="zh-CN" sz="2400"/>
              <a:t>46 </a:t>
            </a:r>
            <a:r>
              <a:rPr lang="en-US" altLang="zh-CN" sz="2400" b="1"/>
              <a:t>55</a:t>
            </a:r>
            <a:r>
              <a:rPr lang="en-US" altLang="zh-CN" sz="2400"/>
              <a:t> 13 42 94 </a:t>
            </a:r>
            <a:r>
              <a:rPr lang="en-US" altLang="zh-CN" sz="2400" b="1"/>
              <a:t>17</a:t>
            </a:r>
            <a:r>
              <a:rPr lang="en-US" altLang="zh-CN" sz="2400"/>
              <a:t> 05 70</a:t>
            </a:r>
            <a:r>
              <a:rPr lang="zh-CN" altLang="en-US" sz="2400"/>
              <a:t>为例，初始时逆转数之和为</a:t>
            </a:r>
            <a:r>
              <a:rPr lang="en-US" altLang="zh-CN" sz="2400"/>
              <a:t>15</a:t>
            </a:r>
            <a:r>
              <a:rPr lang="zh-CN" altLang="en-US" sz="2400"/>
              <a:t>。</a:t>
            </a:r>
          </a:p>
          <a:p>
            <a:pPr>
              <a:buFont typeface="Wingdings" panose="05000000000000000000" pitchFamily="2" charset="2"/>
              <a:buNone/>
            </a:pPr>
            <a:r>
              <a:rPr lang="zh-CN" altLang="en-US" sz="2400"/>
              <a:t>经</a:t>
            </a:r>
            <a:r>
              <a:rPr lang="en-US" altLang="zh-CN" sz="2400"/>
              <a:t>d1=4</a:t>
            </a:r>
            <a:r>
              <a:rPr lang="zh-CN" altLang="en-US" sz="2400"/>
              <a:t>后，逆转数  </a:t>
            </a:r>
            <a:r>
              <a:rPr lang="en-US" altLang="zh-CN" sz="2400"/>
              <a:t>1+2+1+0+1+5+1=11</a:t>
            </a:r>
          </a:p>
          <a:p>
            <a:pPr>
              <a:buFont typeface="Wingdings" panose="05000000000000000000" pitchFamily="2" charset="2"/>
              <a:buNone/>
            </a:pPr>
            <a:r>
              <a:rPr lang="zh-CN" altLang="en-US" sz="2400"/>
              <a:t>经</a:t>
            </a:r>
            <a:r>
              <a:rPr lang="en-US" altLang="zh-CN" sz="2400"/>
              <a:t>d2=2</a:t>
            </a:r>
            <a:r>
              <a:rPr lang="zh-CN" altLang="en-US" sz="2400"/>
              <a:t>后，逆转数  </a:t>
            </a:r>
            <a:r>
              <a:rPr lang="en-US" altLang="zh-CN" sz="2400"/>
              <a:t>0+1+0+0+0+1=2</a:t>
            </a:r>
          </a:p>
          <a:p>
            <a:pPr>
              <a:buFont typeface="Wingdings" panose="05000000000000000000" pitchFamily="2" charset="2"/>
              <a:buNone/>
            </a:pPr>
            <a:r>
              <a:rPr lang="zh-CN" altLang="en-US" sz="2400"/>
              <a:t>经</a:t>
            </a:r>
            <a:r>
              <a:rPr lang="en-US" altLang="zh-CN" sz="2400"/>
              <a:t>d3=1</a:t>
            </a:r>
            <a:r>
              <a:rPr lang="zh-CN" altLang="en-US" sz="2400"/>
              <a:t>后，逆转数 </a:t>
            </a:r>
            <a:r>
              <a:rPr lang="en-US" altLang="zh-CN" sz="2400"/>
              <a:t>=0 </a:t>
            </a:r>
          </a:p>
          <a:p>
            <a:pPr>
              <a:buFont typeface="Wingdings" panose="05000000000000000000" pitchFamily="2" charset="2"/>
              <a:buNone/>
            </a:pPr>
            <a:r>
              <a:rPr lang="zh-CN" altLang="en-US" sz="2400"/>
              <a:t>逆转数为</a:t>
            </a:r>
            <a:r>
              <a:rPr lang="en-US" altLang="zh-CN" sz="2400"/>
              <a:t>0</a:t>
            </a:r>
            <a:r>
              <a:rPr lang="zh-CN" altLang="en-US" sz="2400"/>
              <a:t>则表明整个排序完成。 </a:t>
            </a:r>
          </a:p>
        </p:txBody>
      </p:sp>
      <p:sp>
        <p:nvSpPr>
          <p:cNvPr id="108548" name="Text Box 4">
            <a:extLst>
              <a:ext uri="{FF2B5EF4-FFF2-40B4-BE49-F238E27FC236}">
                <a16:creationId xmlns:a16="http://schemas.microsoft.com/office/drawing/2014/main" id="{3678D68A-068E-414B-826B-5E6369352B4F}"/>
              </a:ext>
            </a:extLst>
          </p:cNvPr>
          <p:cNvSpPr txBox="1">
            <a:spLocks noChangeArrowheads="1"/>
          </p:cNvSpPr>
          <p:nvPr/>
        </p:nvSpPr>
        <p:spPr bwMode="auto">
          <a:xfrm>
            <a:off x="2135188" y="333376"/>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t>
            </a:r>
            <a:r>
              <a:rPr lang="zh-CN" altLang="en-US" sz="2800" b="1"/>
              <a:t>希尔排序算法分析</a:t>
            </a:r>
            <a:r>
              <a:rPr lang="en-US" altLang="zh-CN" sz="2800" b="1"/>
              <a:t>-2】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5EE9EBD1-4AD4-4C82-8B51-2E3BB8504B28}"/>
              </a:ext>
            </a:extLst>
          </p:cNvPr>
          <p:cNvSpPr txBox="1">
            <a:spLocks noChangeArrowheads="1"/>
          </p:cNvSpPr>
          <p:nvPr/>
        </p:nvSpPr>
        <p:spPr bwMode="auto">
          <a:xfrm>
            <a:off x="2133600" y="9144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9.1 </a:t>
            </a:r>
            <a:r>
              <a:rPr lang="zh-CN" altLang="en-US" sz="2800" b="1"/>
              <a:t>排序的基本概念</a:t>
            </a:r>
          </a:p>
        </p:txBody>
      </p:sp>
      <p:sp>
        <p:nvSpPr>
          <p:cNvPr id="5123" name="Text Box 3">
            <a:extLst>
              <a:ext uri="{FF2B5EF4-FFF2-40B4-BE49-F238E27FC236}">
                <a16:creationId xmlns:a16="http://schemas.microsoft.com/office/drawing/2014/main" id="{04D9BF0C-EA87-4E7F-B10B-47FCB966C22E}"/>
              </a:ext>
            </a:extLst>
          </p:cNvPr>
          <p:cNvSpPr txBox="1">
            <a:spLocks noChangeArrowheads="1"/>
          </p:cNvSpPr>
          <p:nvPr/>
        </p:nvSpPr>
        <p:spPr bwMode="auto">
          <a:xfrm>
            <a:off x="2209800" y="1524000"/>
            <a:ext cx="815340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zh-CN" altLang="en-US" sz="2800" b="1">
                <a:solidFill>
                  <a:srgbClr val="E60E37"/>
                </a:solidFill>
              </a:rPr>
              <a:t>排序</a:t>
            </a:r>
            <a:r>
              <a:rPr lang="zh-CN" altLang="en-US" sz="2800" b="1"/>
              <a:t>：</a:t>
            </a:r>
            <a:r>
              <a:rPr lang="zh-CN" altLang="en-US" sz="2800" b="1">
                <a:latin typeface="宋体" panose="02010600030101010101" pitchFamily="2" charset="-122"/>
              </a:rPr>
              <a:t>有</a:t>
            </a:r>
            <a:r>
              <a:rPr lang="en-US" altLang="zh-CN" sz="2800" b="1">
                <a:latin typeface="宋体" panose="02010600030101010101" pitchFamily="2" charset="-122"/>
              </a:rPr>
              <a:t>n</a:t>
            </a:r>
            <a:r>
              <a:rPr lang="zh-CN" altLang="en-US" sz="2800" b="1">
                <a:latin typeface="宋体" panose="02010600030101010101" pitchFamily="2" charset="-122"/>
              </a:rPr>
              <a:t>个记录的序列</a:t>
            </a:r>
            <a:r>
              <a:rPr lang="en-US" altLang="zh-CN" sz="2800" b="1">
                <a:latin typeface="宋体" panose="02010600030101010101" pitchFamily="2" charset="-122"/>
              </a:rPr>
              <a:t>{R</a:t>
            </a:r>
            <a:r>
              <a:rPr lang="en-US" altLang="zh-CN" sz="2800" b="1" baseline="-30000">
                <a:latin typeface="宋体" panose="02010600030101010101" pitchFamily="2" charset="-122"/>
              </a:rPr>
              <a:t>1</a:t>
            </a:r>
            <a:r>
              <a:rPr lang="zh-CN" altLang="en-US" sz="2800" b="1">
                <a:latin typeface="宋体" panose="02010600030101010101" pitchFamily="2" charset="-122"/>
              </a:rPr>
              <a:t>，</a:t>
            </a:r>
            <a:r>
              <a:rPr lang="en-US" altLang="zh-CN" sz="2800" b="1">
                <a:latin typeface="宋体" panose="02010600030101010101" pitchFamily="2" charset="-122"/>
              </a:rPr>
              <a:t>R</a:t>
            </a:r>
            <a:r>
              <a:rPr lang="en-US" altLang="zh-CN" sz="2800" b="1" baseline="-30000">
                <a:latin typeface="宋体" panose="02010600030101010101" pitchFamily="2" charset="-122"/>
              </a:rPr>
              <a:t>2</a:t>
            </a:r>
            <a:r>
              <a:rPr lang="zh-CN" altLang="en-US" sz="2800" b="1">
                <a:latin typeface="宋体" panose="02010600030101010101" pitchFamily="2" charset="-122"/>
              </a:rPr>
              <a:t>，</a:t>
            </a:r>
            <a:r>
              <a:rPr lang="en-US" altLang="zh-CN" sz="2800" b="1"/>
              <a:t>…</a:t>
            </a:r>
            <a:r>
              <a:rPr lang="zh-CN" altLang="en-US" sz="2800" b="1">
                <a:latin typeface="宋体" panose="02010600030101010101" pitchFamily="2" charset="-122"/>
              </a:rPr>
              <a:t>，</a:t>
            </a:r>
            <a:r>
              <a:rPr lang="en-US" altLang="zh-CN" sz="2800" b="1">
                <a:latin typeface="宋体" panose="02010600030101010101" pitchFamily="2" charset="-122"/>
              </a:rPr>
              <a:t>R</a:t>
            </a:r>
            <a:r>
              <a:rPr lang="en-US" altLang="zh-CN" sz="2800" b="1" baseline="-30000">
                <a:latin typeface="宋体" panose="02010600030101010101" pitchFamily="2" charset="-122"/>
              </a:rPr>
              <a:t>n</a:t>
            </a:r>
            <a:r>
              <a:rPr lang="en-US" altLang="zh-CN" sz="2800" b="1">
                <a:latin typeface="宋体" panose="02010600030101010101" pitchFamily="2" charset="-122"/>
              </a:rPr>
              <a:t>}</a:t>
            </a:r>
            <a:r>
              <a:rPr lang="zh-CN" altLang="en-US" sz="2800" b="1">
                <a:latin typeface="宋体" panose="02010600030101010101" pitchFamily="2" charset="-122"/>
              </a:rPr>
              <a:t>，其相应关键字的序列是</a:t>
            </a:r>
            <a:r>
              <a:rPr lang="en-US" altLang="zh-CN" sz="2800" b="1">
                <a:latin typeface="宋体" panose="02010600030101010101" pitchFamily="2" charset="-122"/>
              </a:rPr>
              <a:t>{K</a:t>
            </a:r>
            <a:r>
              <a:rPr lang="en-US" altLang="zh-CN" sz="2800" b="1" baseline="-30000">
                <a:latin typeface="宋体" panose="02010600030101010101" pitchFamily="2" charset="-122"/>
              </a:rPr>
              <a:t>1</a:t>
            </a:r>
            <a:r>
              <a:rPr lang="zh-CN" altLang="en-US" sz="2800" b="1">
                <a:latin typeface="宋体" panose="02010600030101010101" pitchFamily="2" charset="-122"/>
              </a:rPr>
              <a:t>，</a:t>
            </a:r>
            <a:r>
              <a:rPr lang="en-US" altLang="zh-CN" sz="2800" b="1">
                <a:latin typeface="宋体" panose="02010600030101010101" pitchFamily="2" charset="-122"/>
              </a:rPr>
              <a:t>K</a:t>
            </a:r>
            <a:r>
              <a:rPr lang="en-US" altLang="zh-CN" sz="2800" b="1" baseline="-30000">
                <a:latin typeface="宋体" panose="02010600030101010101" pitchFamily="2" charset="-122"/>
              </a:rPr>
              <a:t>2</a:t>
            </a:r>
            <a:r>
              <a:rPr lang="zh-CN" altLang="en-US" sz="2800" b="1">
                <a:latin typeface="宋体" panose="02010600030101010101" pitchFamily="2" charset="-122"/>
              </a:rPr>
              <a:t>， </a:t>
            </a:r>
            <a:r>
              <a:rPr lang="en-US" altLang="zh-CN" sz="2800" b="1"/>
              <a:t>…</a:t>
            </a:r>
            <a:r>
              <a:rPr lang="zh-CN" altLang="en-US" sz="2800" b="1">
                <a:latin typeface="宋体" panose="02010600030101010101" pitchFamily="2" charset="-122"/>
              </a:rPr>
              <a:t>，</a:t>
            </a:r>
            <a:r>
              <a:rPr lang="en-US" altLang="zh-CN" sz="2800" b="1">
                <a:latin typeface="宋体" panose="02010600030101010101" pitchFamily="2" charset="-122"/>
              </a:rPr>
              <a:t>K</a:t>
            </a:r>
            <a:r>
              <a:rPr lang="en-US" altLang="zh-CN" sz="2800" b="1" baseline="-30000">
                <a:latin typeface="宋体" panose="02010600030101010101" pitchFamily="2" charset="-122"/>
              </a:rPr>
              <a:t>n</a:t>
            </a:r>
            <a:r>
              <a:rPr lang="en-US" altLang="zh-CN" sz="2800" b="1">
                <a:latin typeface="宋体" panose="02010600030101010101" pitchFamily="2" charset="-122"/>
              </a:rPr>
              <a:t> }</a:t>
            </a:r>
            <a:r>
              <a:rPr lang="zh-CN" altLang="en-US" sz="2800" b="1">
                <a:latin typeface="宋体" panose="02010600030101010101" pitchFamily="2" charset="-122"/>
              </a:rPr>
              <a:t>，相应的下标序列为</a:t>
            </a:r>
            <a:r>
              <a:rPr lang="en-US" altLang="zh-CN" sz="2800" b="1">
                <a:latin typeface="宋体" panose="02010600030101010101" pitchFamily="2" charset="-122"/>
              </a:rPr>
              <a:t>1</a:t>
            </a:r>
            <a:r>
              <a:rPr lang="zh-CN" altLang="en-US" sz="2800" b="1">
                <a:latin typeface="宋体" panose="02010600030101010101" pitchFamily="2" charset="-122"/>
              </a:rPr>
              <a:t>，</a:t>
            </a:r>
            <a:r>
              <a:rPr lang="en-US" altLang="zh-CN" sz="2800" b="1">
                <a:latin typeface="宋体" panose="02010600030101010101" pitchFamily="2" charset="-122"/>
              </a:rPr>
              <a:t>2</a:t>
            </a:r>
            <a:r>
              <a:rPr lang="zh-CN" altLang="en-US" sz="2800" b="1">
                <a:latin typeface="宋体" panose="02010600030101010101" pitchFamily="2" charset="-122"/>
              </a:rPr>
              <a:t>，</a:t>
            </a:r>
            <a:r>
              <a:rPr lang="en-US" altLang="zh-CN" sz="2800" b="1"/>
              <a:t>…</a:t>
            </a:r>
            <a:r>
              <a:rPr lang="zh-CN" altLang="en-US" sz="2800" b="1">
                <a:latin typeface="宋体" panose="02010600030101010101" pitchFamily="2" charset="-122"/>
              </a:rPr>
              <a:t>， </a:t>
            </a:r>
            <a:r>
              <a:rPr lang="en-US" altLang="zh-CN" sz="2800" b="1">
                <a:latin typeface="宋体" panose="02010600030101010101" pitchFamily="2" charset="-122"/>
              </a:rPr>
              <a:t>n</a:t>
            </a:r>
            <a:r>
              <a:rPr lang="zh-CN" altLang="en-US" sz="2800" b="1">
                <a:latin typeface="宋体" panose="02010600030101010101" pitchFamily="2" charset="-122"/>
              </a:rPr>
              <a:t>。通过排序，要求找出当前下标序列</a:t>
            </a:r>
            <a:r>
              <a:rPr lang="en-US" altLang="zh-CN" sz="2800" b="1">
                <a:latin typeface="宋体" panose="02010600030101010101" pitchFamily="2" charset="-122"/>
              </a:rPr>
              <a:t>1</a:t>
            </a:r>
            <a:r>
              <a:rPr lang="zh-CN" altLang="en-US" sz="2800" b="1">
                <a:latin typeface="宋体" panose="02010600030101010101" pitchFamily="2" charset="-122"/>
              </a:rPr>
              <a:t>，</a:t>
            </a:r>
            <a:r>
              <a:rPr lang="en-US" altLang="zh-CN" sz="2800" b="1">
                <a:latin typeface="宋体" panose="02010600030101010101" pitchFamily="2" charset="-122"/>
              </a:rPr>
              <a:t>2</a:t>
            </a:r>
            <a:r>
              <a:rPr lang="zh-CN" altLang="en-US" sz="2800" b="1">
                <a:latin typeface="宋体" panose="02010600030101010101" pitchFamily="2" charset="-122"/>
              </a:rPr>
              <a:t>，</a:t>
            </a:r>
            <a:r>
              <a:rPr lang="en-US" altLang="zh-CN" sz="2800" b="1"/>
              <a:t>…</a:t>
            </a:r>
            <a:r>
              <a:rPr lang="zh-CN" altLang="en-US" sz="2800" b="1">
                <a:latin typeface="宋体" panose="02010600030101010101" pitchFamily="2" charset="-122"/>
              </a:rPr>
              <a:t>， </a:t>
            </a:r>
            <a:r>
              <a:rPr lang="en-US" altLang="zh-CN" sz="2800" b="1">
                <a:latin typeface="宋体" panose="02010600030101010101" pitchFamily="2" charset="-122"/>
              </a:rPr>
              <a:t>n</a:t>
            </a:r>
            <a:r>
              <a:rPr lang="zh-CN" altLang="en-US" sz="2800" b="1">
                <a:latin typeface="宋体" panose="02010600030101010101" pitchFamily="2" charset="-122"/>
              </a:rPr>
              <a:t>的一种排列</a:t>
            </a:r>
            <a:r>
              <a:rPr lang="en-US" altLang="zh-CN" sz="2800" b="1">
                <a:latin typeface="宋体" panose="02010600030101010101" pitchFamily="2" charset="-122"/>
              </a:rPr>
              <a:t>p1</a:t>
            </a:r>
            <a:r>
              <a:rPr lang="zh-CN" altLang="en-US" sz="2800" b="1">
                <a:latin typeface="宋体" panose="02010600030101010101" pitchFamily="2" charset="-122"/>
              </a:rPr>
              <a:t>，</a:t>
            </a:r>
            <a:r>
              <a:rPr lang="en-US" altLang="zh-CN" sz="2800" b="1">
                <a:latin typeface="宋体" panose="02010600030101010101" pitchFamily="2" charset="-122"/>
              </a:rPr>
              <a:t>p2</a:t>
            </a:r>
            <a:r>
              <a:rPr lang="zh-CN" altLang="en-US" sz="2800" b="1">
                <a:latin typeface="宋体" panose="02010600030101010101" pitchFamily="2" charset="-122"/>
              </a:rPr>
              <a:t>， </a:t>
            </a:r>
            <a:r>
              <a:rPr lang="en-US" altLang="zh-CN" sz="2800" b="1"/>
              <a:t>…</a:t>
            </a:r>
            <a:r>
              <a:rPr lang="zh-CN" altLang="en-US" sz="2800" b="1">
                <a:latin typeface="宋体" panose="02010600030101010101" pitchFamily="2" charset="-122"/>
              </a:rPr>
              <a:t>，</a:t>
            </a:r>
            <a:r>
              <a:rPr lang="en-US" altLang="zh-CN" sz="2800" b="1">
                <a:latin typeface="宋体" panose="02010600030101010101" pitchFamily="2" charset="-122"/>
              </a:rPr>
              <a:t>pn</a:t>
            </a:r>
            <a:r>
              <a:rPr lang="zh-CN" altLang="en-US" sz="2800" b="1">
                <a:latin typeface="宋体" panose="02010600030101010101" pitchFamily="2" charset="-122"/>
              </a:rPr>
              <a:t>，使得相应关键字满足如下的非递减（或非递增）关系，即：</a:t>
            </a:r>
            <a:r>
              <a:rPr lang="en-US" altLang="zh-CN" sz="2800" b="1">
                <a:latin typeface="宋体" panose="02010600030101010101" pitchFamily="2" charset="-122"/>
              </a:rPr>
              <a:t>K</a:t>
            </a:r>
            <a:r>
              <a:rPr lang="en-US" altLang="zh-CN" sz="2800" b="1" baseline="-30000">
                <a:latin typeface="宋体" panose="02010600030101010101" pitchFamily="2" charset="-122"/>
              </a:rPr>
              <a:t>p1</a:t>
            </a:r>
            <a:r>
              <a:rPr lang="en-US" altLang="zh-CN" sz="2800" b="1">
                <a:latin typeface="宋体" panose="02010600030101010101" pitchFamily="2" charset="-122"/>
              </a:rPr>
              <a:t>≤ K</a:t>
            </a:r>
            <a:r>
              <a:rPr lang="en-US" altLang="zh-CN" sz="2800" b="1" baseline="-30000">
                <a:latin typeface="宋体" panose="02010600030101010101" pitchFamily="2" charset="-122"/>
              </a:rPr>
              <a:t>p2</a:t>
            </a:r>
            <a:r>
              <a:rPr lang="en-US" altLang="zh-CN" sz="2800" b="1">
                <a:latin typeface="宋体" panose="02010600030101010101" pitchFamily="2" charset="-122"/>
              </a:rPr>
              <a:t>≤</a:t>
            </a:r>
            <a:r>
              <a:rPr lang="en-US" altLang="zh-CN" sz="2800" b="1"/>
              <a:t>…</a:t>
            </a:r>
            <a:r>
              <a:rPr lang="en-US" altLang="zh-CN" sz="2800" b="1">
                <a:latin typeface="宋体" panose="02010600030101010101" pitchFamily="2" charset="-122"/>
              </a:rPr>
              <a:t>≤ K</a:t>
            </a:r>
            <a:r>
              <a:rPr lang="en-US" altLang="zh-CN" sz="2800" b="1" baseline="-30000">
                <a:latin typeface="宋体" panose="02010600030101010101" pitchFamily="2" charset="-122"/>
              </a:rPr>
              <a:t>pn </a:t>
            </a:r>
            <a:r>
              <a:rPr lang="zh-CN" altLang="en-US" sz="2800" b="1">
                <a:latin typeface="宋体" panose="02010600030101010101" pitchFamily="2" charset="-122"/>
              </a:rPr>
              <a:t>，这样就得到一个按关键字有序的记录序列：</a:t>
            </a:r>
            <a:r>
              <a:rPr lang="en-US" altLang="zh-CN" sz="2800" b="1">
                <a:latin typeface="宋体" panose="02010600030101010101" pitchFamily="2" charset="-122"/>
              </a:rPr>
              <a:t>{R</a:t>
            </a:r>
            <a:r>
              <a:rPr lang="en-US" altLang="zh-CN" sz="2800" b="1" baseline="-30000">
                <a:latin typeface="宋体" panose="02010600030101010101" pitchFamily="2" charset="-122"/>
              </a:rPr>
              <a:t>p1</a:t>
            </a:r>
            <a:r>
              <a:rPr lang="zh-CN" altLang="en-US" sz="2800" b="1">
                <a:latin typeface="宋体" panose="02010600030101010101" pitchFamily="2" charset="-122"/>
              </a:rPr>
              <a:t>， </a:t>
            </a:r>
            <a:r>
              <a:rPr lang="en-US" altLang="zh-CN" sz="2800" b="1">
                <a:latin typeface="宋体" panose="02010600030101010101" pitchFamily="2" charset="-122"/>
              </a:rPr>
              <a:t>R</a:t>
            </a:r>
            <a:r>
              <a:rPr lang="en-US" altLang="zh-CN" sz="2800" b="1" baseline="-30000">
                <a:latin typeface="宋体" panose="02010600030101010101" pitchFamily="2" charset="-122"/>
              </a:rPr>
              <a:t>p2</a:t>
            </a:r>
            <a:r>
              <a:rPr lang="zh-CN" altLang="en-US" sz="2800" b="1">
                <a:latin typeface="宋体" panose="02010600030101010101" pitchFamily="2" charset="-122"/>
              </a:rPr>
              <a:t>， </a:t>
            </a:r>
            <a:r>
              <a:rPr lang="en-US" altLang="zh-CN" sz="2800" b="1"/>
              <a:t>…</a:t>
            </a:r>
            <a:r>
              <a:rPr lang="zh-CN" altLang="en-US" sz="2800" b="1">
                <a:latin typeface="宋体" panose="02010600030101010101" pitchFamily="2" charset="-122"/>
              </a:rPr>
              <a:t>， </a:t>
            </a:r>
            <a:r>
              <a:rPr lang="en-US" altLang="zh-CN" sz="2800" b="1">
                <a:latin typeface="宋体" panose="02010600030101010101" pitchFamily="2" charset="-122"/>
              </a:rPr>
              <a:t>R</a:t>
            </a:r>
            <a:r>
              <a:rPr lang="en-US" altLang="zh-CN" sz="2800" b="1" baseline="-30000">
                <a:latin typeface="宋体" panose="02010600030101010101" pitchFamily="2" charset="-122"/>
              </a:rPr>
              <a:t>pn</a:t>
            </a:r>
            <a:r>
              <a:rPr lang="en-US" altLang="zh-CN" sz="2800" b="1">
                <a:latin typeface="宋体" panose="02010600030101010101" pitchFamily="2" charset="-122"/>
              </a:rPr>
              <a:t>}</a:t>
            </a:r>
            <a:r>
              <a:rPr lang="zh-CN" altLang="en-US" sz="2800" b="1">
                <a:latin typeface="宋体" panose="02010600030101010101" pitchFamily="2" charset="-122"/>
              </a:rPr>
              <a:t>。</a:t>
            </a:r>
            <a:r>
              <a:rPr lang="zh-CN" altLang="en-US" sz="2800" b="1"/>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a:extLst>
              <a:ext uri="{FF2B5EF4-FFF2-40B4-BE49-F238E27FC236}">
                <a16:creationId xmlns:a16="http://schemas.microsoft.com/office/drawing/2014/main" id="{4D6ACD62-B75D-488A-9493-AF7786083BEF}"/>
              </a:ext>
            </a:extLst>
          </p:cNvPr>
          <p:cNvSpPr>
            <a:spLocks noGrp="1" noChangeArrowheads="1"/>
          </p:cNvSpPr>
          <p:nvPr>
            <p:ph idx="1"/>
          </p:nvPr>
        </p:nvSpPr>
        <p:spPr>
          <a:xfrm>
            <a:off x="2279650" y="836614"/>
            <a:ext cx="8083550" cy="5380037"/>
          </a:xfrm>
        </p:spPr>
        <p:txBody>
          <a:bodyPr/>
          <a:lstStyle/>
          <a:p>
            <a:pPr>
              <a:lnSpc>
                <a:spcPct val="90000"/>
              </a:lnSpc>
              <a:buFont typeface="Wingdings" panose="05000000000000000000" pitchFamily="2" charset="2"/>
              <a:buNone/>
            </a:pPr>
            <a:r>
              <a:rPr lang="zh-CN" altLang="en-US" sz="2400"/>
              <a:t>（</a:t>
            </a:r>
            <a:r>
              <a:rPr lang="en-US" altLang="zh-CN" sz="2400"/>
              <a:t>3</a:t>
            </a:r>
            <a:r>
              <a:rPr lang="zh-CN" altLang="en-US" sz="2400"/>
              <a:t>）时间复杂度 </a:t>
            </a:r>
          </a:p>
          <a:p>
            <a:pPr>
              <a:lnSpc>
                <a:spcPct val="90000"/>
              </a:lnSpc>
            </a:pPr>
            <a:r>
              <a:rPr lang="zh-CN" altLang="en-US" sz="2400"/>
              <a:t>当</a:t>
            </a:r>
            <a:r>
              <a:rPr lang="en-US" altLang="zh-CN" sz="2400"/>
              <a:t>di=1</a:t>
            </a:r>
            <a:r>
              <a:rPr lang="zh-CN" altLang="en-US" sz="2400"/>
              <a:t>时，尽管这一趟希尔排序相当于直接插入排序，但因为此时序列的逆转数很小，所以移动次数相对于简单的直接插入排序而言也会减少。由此可见，希尔排序是一个较好的插入排序方法。希尔排序能迅速减少逆转数，尽管当间隔为</a:t>
            </a:r>
            <a:r>
              <a:rPr lang="en-US" altLang="zh-CN" sz="2400"/>
              <a:t>1</a:t>
            </a:r>
            <a:r>
              <a:rPr lang="zh-CN" altLang="en-US" sz="2400"/>
              <a:t>时，它相当于直接插入排序，但此时的关键字序列的逆转数已经很小，序列已经基本有序，使用的恰好是直接插入的最佳性质，它的时间复杂度为</a:t>
            </a:r>
            <a:r>
              <a:rPr lang="en-US" altLang="zh-CN" sz="2400"/>
              <a:t>O(n1.5)</a:t>
            </a:r>
            <a:r>
              <a:rPr lang="zh-CN" altLang="en-US" sz="2400"/>
              <a:t>，比直接插入要好。</a:t>
            </a:r>
          </a:p>
          <a:p>
            <a:pPr>
              <a:lnSpc>
                <a:spcPct val="90000"/>
              </a:lnSpc>
            </a:pPr>
            <a:r>
              <a:rPr lang="zh-CN" altLang="en-US" sz="2400"/>
              <a:t>希尔排序对于中等规模（</a:t>
            </a:r>
            <a:r>
              <a:rPr lang="en-US" altLang="zh-CN" sz="2400"/>
              <a:t>n&lt;=1000</a:t>
            </a:r>
            <a:r>
              <a:rPr lang="zh-CN" altLang="en-US" sz="2400"/>
              <a:t>）的序列具有较高的效率，且希尔排序算法简单，容易执行。因此很多排序应用程序都选用了希尔排序算法。</a:t>
            </a:r>
          </a:p>
        </p:txBody>
      </p:sp>
      <p:sp>
        <p:nvSpPr>
          <p:cNvPr id="109572" name="Text Box 4">
            <a:extLst>
              <a:ext uri="{FF2B5EF4-FFF2-40B4-BE49-F238E27FC236}">
                <a16:creationId xmlns:a16="http://schemas.microsoft.com/office/drawing/2014/main" id="{7A17975B-8330-4A26-BE43-FAC7A1520643}"/>
              </a:ext>
            </a:extLst>
          </p:cNvPr>
          <p:cNvSpPr txBox="1">
            <a:spLocks noChangeArrowheads="1"/>
          </p:cNvSpPr>
          <p:nvPr/>
        </p:nvSpPr>
        <p:spPr bwMode="auto">
          <a:xfrm>
            <a:off x="2135188" y="333376"/>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t>
            </a:r>
            <a:r>
              <a:rPr lang="zh-CN" altLang="en-US" sz="2800" b="1"/>
              <a:t>希尔排序算法分析</a:t>
            </a:r>
            <a:r>
              <a:rPr lang="en-US" altLang="zh-CN" sz="2800" b="1"/>
              <a:t>-3】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a:extLst>
              <a:ext uri="{FF2B5EF4-FFF2-40B4-BE49-F238E27FC236}">
                <a16:creationId xmlns:a16="http://schemas.microsoft.com/office/drawing/2014/main" id="{07465C6B-180E-463B-B23F-C8989105DFE3}"/>
              </a:ext>
            </a:extLst>
          </p:cNvPr>
          <p:cNvSpPr>
            <a:spLocks noGrp="1" noChangeArrowheads="1"/>
          </p:cNvSpPr>
          <p:nvPr>
            <p:ph idx="1"/>
          </p:nvPr>
        </p:nvSpPr>
        <p:spPr>
          <a:xfrm>
            <a:off x="2351088" y="836614"/>
            <a:ext cx="8012112" cy="5380037"/>
          </a:xfrm>
        </p:spPr>
        <p:txBody>
          <a:bodyPr/>
          <a:lstStyle/>
          <a:p>
            <a:r>
              <a:rPr lang="zh-CN" altLang="en-US"/>
              <a:t>（</a:t>
            </a:r>
            <a:r>
              <a:rPr lang="en-US" altLang="zh-CN"/>
              <a:t>4</a:t>
            </a:r>
            <a:r>
              <a:rPr lang="zh-CN" altLang="en-US"/>
              <a:t>）算法稳定性</a:t>
            </a:r>
          </a:p>
          <a:p>
            <a:pPr lvl="1"/>
            <a:r>
              <a:rPr lang="zh-CN" altLang="en-US" sz="2400"/>
              <a:t>希尔排序的分析是一个复杂的问题，因为它的时间耗费是所取的“增量”序列的函数。到目前为止，尚未有人求得一种最好的增量序列。但大量研究也得出了一些局部的结论。</a:t>
            </a:r>
          </a:p>
          <a:p>
            <a:pPr lvl="1"/>
            <a:r>
              <a:rPr lang="zh-CN" altLang="en-US" sz="2400"/>
              <a:t>在排序过程中，相同关键字记录的领先关系发生变化，则说明该</a:t>
            </a:r>
            <a:r>
              <a:rPr lang="zh-CN" altLang="en-US" sz="2400" b="1"/>
              <a:t>排序方法是不稳定的</a:t>
            </a:r>
            <a:r>
              <a:rPr lang="zh-CN" altLang="en-US" sz="2400"/>
              <a:t>。</a:t>
            </a:r>
          </a:p>
          <a:p>
            <a:pPr lvl="1">
              <a:buFont typeface="Wingdings" panose="05000000000000000000" pitchFamily="2" charset="2"/>
              <a:buNone/>
            </a:pPr>
            <a:r>
              <a:rPr lang="zh-CN" altLang="en-US" sz="2400"/>
              <a:t>     例如，待排序序列</a:t>
            </a:r>
            <a:r>
              <a:rPr lang="en-US" altLang="zh-CN" sz="2400"/>
              <a:t>{2</a:t>
            </a:r>
            <a:r>
              <a:rPr lang="zh-CN" altLang="en-US" sz="2400"/>
              <a:t>，</a:t>
            </a:r>
            <a:r>
              <a:rPr lang="en-US" altLang="zh-CN" sz="2400"/>
              <a:t>4</a:t>
            </a:r>
            <a:r>
              <a:rPr lang="zh-CN" altLang="en-US" sz="2400"/>
              <a:t>，</a:t>
            </a:r>
            <a:r>
              <a:rPr lang="en-US" altLang="zh-CN" sz="2400"/>
              <a:t>1</a:t>
            </a:r>
            <a:r>
              <a:rPr lang="zh-CN" altLang="en-US" sz="2400"/>
              <a:t>，</a:t>
            </a:r>
            <a:r>
              <a:rPr lang="en-US" altLang="zh-CN" sz="2400" u="sng"/>
              <a:t>2}</a:t>
            </a:r>
            <a:r>
              <a:rPr lang="zh-CN" altLang="en-US" sz="2400"/>
              <a:t>， 采用希尔排序，设</a:t>
            </a:r>
            <a:r>
              <a:rPr lang="en-US" altLang="zh-CN" sz="2400"/>
              <a:t>d1=2</a:t>
            </a:r>
            <a:r>
              <a:rPr lang="zh-CN" altLang="en-US" sz="2400"/>
              <a:t>， </a:t>
            </a:r>
            <a:r>
              <a:rPr lang="en-US" altLang="zh-CN" sz="2400"/>
              <a:t>{2</a:t>
            </a:r>
            <a:r>
              <a:rPr lang="zh-CN" altLang="en-US" sz="2400"/>
              <a:t>，</a:t>
            </a:r>
            <a:r>
              <a:rPr lang="en-US" altLang="zh-CN" sz="2400"/>
              <a:t>4</a:t>
            </a:r>
            <a:r>
              <a:rPr lang="zh-CN" altLang="en-US" sz="2400"/>
              <a:t>，</a:t>
            </a:r>
            <a:r>
              <a:rPr lang="en-US" altLang="zh-CN" sz="2400"/>
              <a:t>1</a:t>
            </a:r>
            <a:r>
              <a:rPr lang="zh-CN" altLang="en-US" sz="2400"/>
              <a:t>，</a:t>
            </a:r>
            <a:r>
              <a:rPr lang="en-US" altLang="zh-CN" sz="2400" u="sng"/>
              <a:t>2</a:t>
            </a:r>
            <a:r>
              <a:rPr lang="en-US" altLang="zh-CN" sz="2400"/>
              <a:t>}</a:t>
            </a:r>
            <a:r>
              <a:rPr lang="zh-CN" altLang="en-US" sz="2400"/>
              <a:t>，得到</a:t>
            </a:r>
          </a:p>
          <a:p>
            <a:pPr lvl="1"/>
            <a:endParaRPr lang="zh-CN" altLang="en-US" sz="2400"/>
          </a:p>
          <a:p>
            <a:pPr lvl="1"/>
            <a:r>
              <a:rPr lang="zh-CN" altLang="en-US" sz="2400"/>
              <a:t>一趟排序结果为</a:t>
            </a:r>
            <a:r>
              <a:rPr lang="en-US" altLang="zh-CN" sz="2400"/>
              <a:t>{1</a:t>
            </a:r>
            <a:r>
              <a:rPr lang="zh-CN" altLang="en-US" sz="2400"/>
              <a:t>，</a:t>
            </a:r>
            <a:r>
              <a:rPr lang="en-US" altLang="zh-CN" sz="2400" u="sng"/>
              <a:t>2</a:t>
            </a:r>
            <a:r>
              <a:rPr lang="zh-CN" altLang="en-US" sz="2400"/>
              <a:t>，</a:t>
            </a:r>
            <a:r>
              <a:rPr lang="en-US" altLang="zh-CN" sz="2400"/>
              <a:t>2</a:t>
            </a:r>
            <a:r>
              <a:rPr lang="zh-CN" altLang="en-US" sz="2400"/>
              <a:t>，</a:t>
            </a:r>
            <a:r>
              <a:rPr lang="en-US" altLang="zh-CN" sz="2400"/>
              <a:t>4}</a:t>
            </a:r>
            <a:r>
              <a:rPr lang="zh-CN" altLang="en-US" sz="2400"/>
              <a:t>，说明希尔排序法是不稳定的排序方法。</a:t>
            </a:r>
          </a:p>
        </p:txBody>
      </p:sp>
      <p:sp>
        <p:nvSpPr>
          <p:cNvPr id="110596" name="Text Box 4">
            <a:extLst>
              <a:ext uri="{FF2B5EF4-FFF2-40B4-BE49-F238E27FC236}">
                <a16:creationId xmlns:a16="http://schemas.microsoft.com/office/drawing/2014/main" id="{F6F8CE63-6270-4D67-9C67-5CB650EC8A6C}"/>
              </a:ext>
            </a:extLst>
          </p:cNvPr>
          <p:cNvSpPr txBox="1">
            <a:spLocks noChangeArrowheads="1"/>
          </p:cNvSpPr>
          <p:nvPr/>
        </p:nvSpPr>
        <p:spPr bwMode="auto">
          <a:xfrm>
            <a:off x="2135188" y="333376"/>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a:t>
            </a:r>
            <a:r>
              <a:rPr lang="zh-CN" altLang="en-US" sz="2800" b="1"/>
              <a:t>希尔排序算法分析</a:t>
            </a:r>
            <a:r>
              <a:rPr lang="en-US" altLang="zh-CN" sz="2800" b="1"/>
              <a:t>-4】</a:t>
            </a:r>
          </a:p>
        </p:txBody>
      </p:sp>
      <p:grpSp>
        <p:nvGrpSpPr>
          <p:cNvPr id="110597" name="Group 5">
            <a:extLst>
              <a:ext uri="{FF2B5EF4-FFF2-40B4-BE49-F238E27FC236}">
                <a16:creationId xmlns:a16="http://schemas.microsoft.com/office/drawing/2014/main" id="{7742EC80-A087-4EEE-842E-B25ADD65E233}"/>
              </a:ext>
            </a:extLst>
          </p:cNvPr>
          <p:cNvGrpSpPr>
            <a:grpSpLocks/>
          </p:cNvGrpSpPr>
          <p:nvPr/>
        </p:nvGrpSpPr>
        <p:grpSpPr bwMode="auto">
          <a:xfrm>
            <a:off x="5087938" y="4437063"/>
            <a:ext cx="1295400" cy="215900"/>
            <a:chOff x="7365" y="10189"/>
            <a:chExt cx="816" cy="208"/>
          </a:xfrm>
        </p:grpSpPr>
        <p:sp>
          <p:nvSpPr>
            <p:cNvPr id="110598" name="Freeform 6">
              <a:extLst>
                <a:ext uri="{FF2B5EF4-FFF2-40B4-BE49-F238E27FC236}">
                  <a16:creationId xmlns:a16="http://schemas.microsoft.com/office/drawing/2014/main" id="{B2AE3AF1-F121-4403-906D-A024E8E8E5FD}"/>
                </a:ext>
              </a:extLst>
            </p:cNvPr>
            <p:cNvSpPr>
              <a:spLocks/>
            </p:cNvSpPr>
            <p:nvPr/>
          </p:nvSpPr>
          <p:spPr bwMode="auto">
            <a:xfrm>
              <a:off x="7365" y="10189"/>
              <a:ext cx="600" cy="208"/>
            </a:xfrm>
            <a:custGeom>
              <a:avLst/>
              <a:gdLst>
                <a:gd name="T0" fmla="*/ 0 w 600"/>
                <a:gd name="T1" fmla="*/ 0 h 208"/>
                <a:gd name="T2" fmla="*/ 240 w 600"/>
                <a:gd name="T3" fmla="*/ 208 h 208"/>
                <a:gd name="T4" fmla="*/ 600 w 600"/>
                <a:gd name="T5" fmla="*/ 0 h 208"/>
              </a:gdLst>
              <a:ahLst/>
              <a:cxnLst>
                <a:cxn ang="0">
                  <a:pos x="T0" y="T1"/>
                </a:cxn>
                <a:cxn ang="0">
                  <a:pos x="T2" y="T3"/>
                </a:cxn>
                <a:cxn ang="0">
                  <a:pos x="T4" y="T5"/>
                </a:cxn>
              </a:cxnLst>
              <a:rect l="0" t="0" r="r" b="b"/>
              <a:pathLst>
                <a:path w="600" h="208">
                  <a:moveTo>
                    <a:pt x="0" y="0"/>
                  </a:moveTo>
                  <a:cubicBezTo>
                    <a:pt x="70" y="104"/>
                    <a:pt x="140" y="208"/>
                    <a:pt x="240" y="208"/>
                  </a:cubicBezTo>
                  <a:cubicBezTo>
                    <a:pt x="340" y="208"/>
                    <a:pt x="540" y="35"/>
                    <a:pt x="600" y="0"/>
                  </a:cubicBez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0599" name="Freeform 7">
              <a:extLst>
                <a:ext uri="{FF2B5EF4-FFF2-40B4-BE49-F238E27FC236}">
                  <a16:creationId xmlns:a16="http://schemas.microsoft.com/office/drawing/2014/main" id="{E624845C-06C9-4C45-85A0-A0B3EAC656C0}"/>
                </a:ext>
              </a:extLst>
            </p:cNvPr>
            <p:cNvSpPr>
              <a:spLocks/>
            </p:cNvSpPr>
            <p:nvPr/>
          </p:nvSpPr>
          <p:spPr bwMode="auto">
            <a:xfrm>
              <a:off x="7581" y="10189"/>
              <a:ext cx="600" cy="208"/>
            </a:xfrm>
            <a:custGeom>
              <a:avLst/>
              <a:gdLst>
                <a:gd name="T0" fmla="*/ 0 w 600"/>
                <a:gd name="T1" fmla="*/ 0 h 208"/>
                <a:gd name="T2" fmla="*/ 240 w 600"/>
                <a:gd name="T3" fmla="*/ 208 h 208"/>
                <a:gd name="T4" fmla="*/ 600 w 600"/>
                <a:gd name="T5" fmla="*/ 0 h 208"/>
              </a:gdLst>
              <a:ahLst/>
              <a:cxnLst>
                <a:cxn ang="0">
                  <a:pos x="T0" y="T1"/>
                </a:cxn>
                <a:cxn ang="0">
                  <a:pos x="T2" y="T3"/>
                </a:cxn>
                <a:cxn ang="0">
                  <a:pos x="T4" y="T5"/>
                </a:cxn>
              </a:cxnLst>
              <a:rect l="0" t="0" r="r" b="b"/>
              <a:pathLst>
                <a:path w="600" h="208">
                  <a:moveTo>
                    <a:pt x="0" y="0"/>
                  </a:moveTo>
                  <a:cubicBezTo>
                    <a:pt x="70" y="104"/>
                    <a:pt x="140" y="208"/>
                    <a:pt x="240" y="208"/>
                  </a:cubicBezTo>
                  <a:cubicBezTo>
                    <a:pt x="340" y="208"/>
                    <a:pt x="540" y="35"/>
                    <a:pt x="600" y="0"/>
                  </a:cubicBezTo>
                </a:path>
              </a:pathLst>
            </a:custGeom>
            <a:noFill/>
            <a:ln w="9525"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0600" name="AutoShape 8">
            <a:hlinkClick r:id="rId2" action="ppaction://hlinksldjump" highlightClick="1"/>
            <a:extLst>
              <a:ext uri="{FF2B5EF4-FFF2-40B4-BE49-F238E27FC236}">
                <a16:creationId xmlns:a16="http://schemas.microsoft.com/office/drawing/2014/main" id="{63F99D63-68A3-4487-AABE-F3F9A6847603}"/>
              </a:ext>
            </a:extLst>
          </p:cNvPr>
          <p:cNvSpPr>
            <a:spLocks noChangeArrowheads="1"/>
          </p:cNvSpPr>
          <p:nvPr/>
        </p:nvSpPr>
        <p:spPr bwMode="auto">
          <a:xfrm>
            <a:off x="8472489" y="6021388"/>
            <a:ext cx="1309687"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返回本章目录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C374DD2-9D13-42A3-8CF4-799526C6C0C4}"/>
              </a:ext>
            </a:extLst>
          </p:cNvPr>
          <p:cNvSpPr>
            <a:spLocks noGrp="1" noChangeArrowheads="1"/>
          </p:cNvSpPr>
          <p:nvPr>
            <p:ph type="title"/>
          </p:nvPr>
        </p:nvSpPr>
        <p:spPr/>
        <p:txBody>
          <a:bodyPr/>
          <a:lstStyle/>
          <a:p>
            <a:r>
              <a:rPr lang="en-US" altLang="zh-CN" sz="4000" b="1">
                <a:solidFill>
                  <a:schemeClr val="tx1"/>
                </a:solidFill>
              </a:rPr>
              <a:t>9.3</a:t>
            </a:r>
            <a:r>
              <a:rPr lang="zh-CN" altLang="en-US" sz="4000"/>
              <a:t>交换类排序法</a:t>
            </a:r>
            <a:br>
              <a:rPr lang="zh-CN" altLang="en-US" sz="4000" b="1"/>
            </a:br>
            <a:endParaRPr lang="zh-CN" altLang="en-US" sz="4000" b="1"/>
          </a:p>
        </p:txBody>
      </p:sp>
      <p:sp>
        <p:nvSpPr>
          <p:cNvPr id="70659" name="Rectangle 3">
            <a:extLst>
              <a:ext uri="{FF2B5EF4-FFF2-40B4-BE49-F238E27FC236}">
                <a16:creationId xmlns:a16="http://schemas.microsoft.com/office/drawing/2014/main" id="{6CC55F68-AB1C-4E8B-BE8E-C29C4CEA1563}"/>
              </a:ext>
            </a:extLst>
          </p:cNvPr>
          <p:cNvSpPr>
            <a:spLocks noGrp="1" noChangeArrowheads="1"/>
          </p:cNvSpPr>
          <p:nvPr>
            <p:ph idx="1"/>
          </p:nvPr>
        </p:nvSpPr>
        <p:spPr/>
        <p:txBody>
          <a:bodyPr/>
          <a:lstStyle/>
          <a:p>
            <a:pPr>
              <a:buFont typeface="Wingdings" panose="05000000000000000000" pitchFamily="2" charset="2"/>
              <a:buNone/>
            </a:pPr>
            <a:r>
              <a:rPr lang="en-US" altLang="zh-CN"/>
              <a:t>【</a:t>
            </a:r>
            <a:r>
              <a:rPr lang="zh-CN" altLang="en-US"/>
              <a:t>基本思想</a:t>
            </a:r>
            <a:r>
              <a:rPr lang="en-US" altLang="zh-CN"/>
              <a:t>】</a:t>
            </a:r>
            <a:r>
              <a:rPr lang="zh-CN" altLang="en-US"/>
              <a:t>基于交换的排序法是一类通过交换逆序元素进行排序的方法。本节中，首先介绍基于简单交换思想实现的冒泡排序法，在此基础上给出了改进方法－快速排序法。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a:extLst>
              <a:ext uri="{FF2B5EF4-FFF2-40B4-BE49-F238E27FC236}">
                <a16:creationId xmlns:a16="http://schemas.microsoft.com/office/drawing/2014/main" id="{97CF2714-C20B-41B4-859B-DDFC2E855BC5}"/>
              </a:ext>
            </a:extLst>
          </p:cNvPr>
          <p:cNvSpPr>
            <a:spLocks noGrp="1" noChangeArrowheads="1"/>
          </p:cNvSpPr>
          <p:nvPr>
            <p:ph idx="1"/>
          </p:nvPr>
        </p:nvSpPr>
        <p:spPr>
          <a:xfrm>
            <a:off x="2590800" y="765176"/>
            <a:ext cx="7772400" cy="5451475"/>
          </a:xfrm>
        </p:spPr>
        <p:txBody>
          <a:bodyPr/>
          <a:lstStyle/>
          <a:p>
            <a:pPr>
              <a:buFont typeface="Wingdings" panose="05000000000000000000" pitchFamily="2" charset="2"/>
              <a:buNone/>
            </a:pPr>
            <a:r>
              <a:rPr lang="en-US" altLang="zh-CN" b="1"/>
              <a:t>9.3.1   </a:t>
            </a:r>
            <a:r>
              <a:rPr lang="zh-CN" altLang="en-US" b="1"/>
              <a:t>冒泡排序（相邻比序法）</a:t>
            </a:r>
          </a:p>
          <a:p>
            <a:r>
              <a:rPr lang="zh-CN" altLang="en-US"/>
              <a:t>冒泡排序是一种简单的交换类排序方法，它是通过相邻的数据元素的交换，逐步将待排序序列变成有序序列的过程。</a:t>
            </a:r>
          </a:p>
          <a:p>
            <a:pPr>
              <a:buFont typeface="Wingdings" panose="05000000000000000000" pitchFamily="2" charset="2"/>
              <a:buNone/>
            </a:pPr>
            <a:r>
              <a:rPr lang="en-US" altLang="zh-CN"/>
              <a:t>【</a:t>
            </a:r>
            <a:r>
              <a:rPr lang="zh-CN" altLang="en-US" b="1"/>
              <a:t>算法思想</a:t>
            </a:r>
            <a:r>
              <a:rPr lang="en-US" altLang="zh-CN"/>
              <a:t>】</a:t>
            </a:r>
            <a:r>
              <a:rPr lang="zh-CN" altLang="en-US"/>
              <a:t>反复扫描待排序记录序列，在扫描的过程中顺次比较相邻的两个元素的大小，若逆序就交换位置。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F6F5FE3B-CD44-42F0-97B0-3D977E0549D1}"/>
              </a:ext>
            </a:extLst>
          </p:cNvPr>
          <p:cNvSpPr>
            <a:spLocks noGrp="1" noChangeArrowheads="1"/>
          </p:cNvSpPr>
          <p:nvPr>
            <p:ph idx="1"/>
          </p:nvPr>
        </p:nvSpPr>
        <p:spPr>
          <a:xfrm>
            <a:off x="1524000" y="1"/>
            <a:ext cx="9036050" cy="620713"/>
          </a:xfrm>
        </p:spPr>
        <p:txBody>
          <a:bodyPr/>
          <a:lstStyle/>
          <a:p>
            <a:pPr>
              <a:buFont typeface="Wingdings" panose="05000000000000000000" pitchFamily="2" charset="2"/>
              <a:buNone/>
            </a:pPr>
            <a:r>
              <a:rPr lang="zh-CN" altLang="en-US" sz="2400" b="1"/>
              <a:t>例</a:t>
            </a:r>
            <a:r>
              <a:rPr lang="zh-CN" altLang="en-US" sz="2400"/>
              <a:t>给出序列</a:t>
            </a:r>
            <a:r>
              <a:rPr lang="en-US" altLang="zh-CN" sz="2400"/>
              <a:t>{48,62,35,77,55,14,35,98,22,40}</a:t>
            </a:r>
            <a:r>
              <a:rPr lang="zh-CN" altLang="en-US" sz="2400"/>
              <a:t>的第一趟冒泡排序过程。</a:t>
            </a:r>
            <a:r>
              <a:rPr lang="zh-CN" altLang="en-US"/>
              <a:t> </a:t>
            </a:r>
          </a:p>
        </p:txBody>
      </p:sp>
      <p:sp>
        <p:nvSpPr>
          <p:cNvPr id="72708" name="Text Box 4">
            <a:extLst>
              <a:ext uri="{FF2B5EF4-FFF2-40B4-BE49-F238E27FC236}">
                <a16:creationId xmlns:a16="http://schemas.microsoft.com/office/drawing/2014/main" id="{FCCD6AE4-68D2-4DB3-A717-12949AAF6B7F}"/>
              </a:ext>
            </a:extLst>
          </p:cNvPr>
          <p:cNvSpPr txBox="1">
            <a:spLocks noChangeArrowheads="1"/>
          </p:cNvSpPr>
          <p:nvPr/>
        </p:nvSpPr>
        <p:spPr bwMode="auto">
          <a:xfrm>
            <a:off x="2009776" y="765175"/>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48</a:t>
            </a:r>
            <a:r>
              <a:rPr lang="zh-CN" altLang="en-US"/>
              <a:t>　   </a:t>
            </a:r>
            <a:r>
              <a:rPr lang="en-US" altLang="zh-CN"/>
              <a:t>62      35      77      55      14      </a:t>
            </a:r>
            <a:r>
              <a:rPr lang="en-US" altLang="zh-CN" u="sng"/>
              <a:t>35</a:t>
            </a:r>
            <a:r>
              <a:rPr lang="en-US" altLang="zh-CN"/>
              <a:t>      98      22      40 </a:t>
            </a:r>
          </a:p>
        </p:txBody>
      </p:sp>
      <p:grpSp>
        <p:nvGrpSpPr>
          <p:cNvPr id="72709" name="Group 5">
            <a:extLst>
              <a:ext uri="{FF2B5EF4-FFF2-40B4-BE49-F238E27FC236}">
                <a16:creationId xmlns:a16="http://schemas.microsoft.com/office/drawing/2014/main" id="{7D5086F3-3BD2-41D1-90CD-12F0531CB208}"/>
              </a:ext>
            </a:extLst>
          </p:cNvPr>
          <p:cNvGrpSpPr>
            <a:grpSpLocks/>
          </p:cNvGrpSpPr>
          <p:nvPr/>
        </p:nvGrpSpPr>
        <p:grpSpPr bwMode="auto">
          <a:xfrm>
            <a:off x="2441575" y="620713"/>
            <a:ext cx="719138" cy="215900"/>
            <a:chOff x="2901" y="9056"/>
            <a:chExt cx="720" cy="208"/>
          </a:xfrm>
        </p:grpSpPr>
        <p:sp>
          <p:nvSpPr>
            <p:cNvPr id="72710" name="Line 6">
              <a:extLst>
                <a:ext uri="{FF2B5EF4-FFF2-40B4-BE49-F238E27FC236}">
                  <a16:creationId xmlns:a16="http://schemas.microsoft.com/office/drawing/2014/main" id="{3490B66A-C9DE-4C77-A6B8-5EDDEB4F29DD}"/>
                </a:ext>
              </a:extLst>
            </p:cNvPr>
            <p:cNvSpPr>
              <a:spLocks noChangeShapeType="1"/>
            </p:cNvSpPr>
            <p:nvPr/>
          </p:nvSpPr>
          <p:spPr bwMode="auto">
            <a:xfrm flipH="1">
              <a:off x="290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11" name="Line 7">
              <a:extLst>
                <a:ext uri="{FF2B5EF4-FFF2-40B4-BE49-F238E27FC236}">
                  <a16:creationId xmlns:a16="http://schemas.microsoft.com/office/drawing/2014/main" id="{9FEF9322-7C37-4B81-B7F3-BAAA0F22651D}"/>
                </a:ext>
              </a:extLst>
            </p:cNvPr>
            <p:cNvSpPr>
              <a:spLocks noChangeShapeType="1"/>
            </p:cNvSpPr>
            <p:nvPr/>
          </p:nvSpPr>
          <p:spPr bwMode="auto">
            <a:xfrm>
              <a:off x="326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712" name="Text Box 8">
            <a:extLst>
              <a:ext uri="{FF2B5EF4-FFF2-40B4-BE49-F238E27FC236}">
                <a16:creationId xmlns:a16="http://schemas.microsoft.com/office/drawing/2014/main" id="{D0C0F8DA-9CD8-46B9-BEBD-20F476424A66}"/>
              </a:ext>
            </a:extLst>
          </p:cNvPr>
          <p:cNvSpPr txBox="1">
            <a:spLocks noChangeArrowheads="1"/>
          </p:cNvSpPr>
          <p:nvPr/>
        </p:nvSpPr>
        <p:spPr bwMode="auto">
          <a:xfrm>
            <a:off x="2063751" y="1555750"/>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48</a:t>
            </a:r>
            <a:r>
              <a:rPr lang="zh-CN" altLang="en-US"/>
              <a:t>　   </a:t>
            </a:r>
            <a:r>
              <a:rPr lang="en-US" altLang="zh-CN"/>
              <a:t>62      35      77      55      14      </a:t>
            </a:r>
            <a:r>
              <a:rPr lang="en-US" altLang="zh-CN" u="sng"/>
              <a:t>35</a:t>
            </a:r>
            <a:r>
              <a:rPr lang="en-US" altLang="zh-CN"/>
              <a:t>      98      22      40 </a:t>
            </a:r>
          </a:p>
        </p:txBody>
      </p:sp>
      <p:grpSp>
        <p:nvGrpSpPr>
          <p:cNvPr id="72713" name="Group 9">
            <a:extLst>
              <a:ext uri="{FF2B5EF4-FFF2-40B4-BE49-F238E27FC236}">
                <a16:creationId xmlns:a16="http://schemas.microsoft.com/office/drawing/2014/main" id="{A6F8A7AF-A1A5-4421-82FA-D1679F301D6F}"/>
              </a:ext>
            </a:extLst>
          </p:cNvPr>
          <p:cNvGrpSpPr>
            <a:grpSpLocks/>
          </p:cNvGrpSpPr>
          <p:nvPr/>
        </p:nvGrpSpPr>
        <p:grpSpPr bwMode="auto">
          <a:xfrm>
            <a:off x="3305175" y="1339850"/>
            <a:ext cx="719138" cy="215900"/>
            <a:chOff x="2901" y="9056"/>
            <a:chExt cx="720" cy="208"/>
          </a:xfrm>
        </p:grpSpPr>
        <p:sp>
          <p:nvSpPr>
            <p:cNvPr id="72714" name="Line 10">
              <a:extLst>
                <a:ext uri="{FF2B5EF4-FFF2-40B4-BE49-F238E27FC236}">
                  <a16:creationId xmlns:a16="http://schemas.microsoft.com/office/drawing/2014/main" id="{855D4926-A1D0-489A-A059-3E26ED5479DC}"/>
                </a:ext>
              </a:extLst>
            </p:cNvPr>
            <p:cNvSpPr>
              <a:spLocks noChangeShapeType="1"/>
            </p:cNvSpPr>
            <p:nvPr/>
          </p:nvSpPr>
          <p:spPr bwMode="auto">
            <a:xfrm flipH="1">
              <a:off x="290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15" name="Line 11">
              <a:extLst>
                <a:ext uri="{FF2B5EF4-FFF2-40B4-BE49-F238E27FC236}">
                  <a16:creationId xmlns:a16="http://schemas.microsoft.com/office/drawing/2014/main" id="{43F0660C-7BCF-4CA3-BC82-25405D9BFE81}"/>
                </a:ext>
              </a:extLst>
            </p:cNvPr>
            <p:cNvSpPr>
              <a:spLocks noChangeShapeType="1"/>
            </p:cNvSpPr>
            <p:nvPr/>
          </p:nvSpPr>
          <p:spPr bwMode="auto">
            <a:xfrm>
              <a:off x="326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716" name="Text Box 12">
            <a:extLst>
              <a:ext uri="{FF2B5EF4-FFF2-40B4-BE49-F238E27FC236}">
                <a16:creationId xmlns:a16="http://schemas.microsoft.com/office/drawing/2014/main" id="{435C2E39-9419-423C-B75E-B499157A029D}"/>
              </a:ext>
            </a:extLst>
          </p:cNvPr>
          <p:cNvSpPr txBox="1">
            <a:spLocks noChangeArrowheads="1"/>
          </p:cNvSpPr>
          <p:nvPr/>
        </p:nvSpPr>
        <p:spPr bwMode="auto">
          <a:xfrm>
            <a:off x="2063751" y="2346325"/>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48</a:t>
            </a:r>
            <a:r>
              <a:rPr lang="zh-CN" altLang="en-US"/>
              <a:t>　   </a:t>
            </a:r>
            <a:r>
              <a:rPr lang="en-US" altLang="zh-CN"/>
              <a:t>35      62      77      55      14      </a:t>
            </a:r>
            <a:r>
              <a:rPr lang="en-US" altLang="zh-CN" u="sng"/>
              <a:t>35</a:t>
            </a:r>
            <a:r>
              <a:rPr lang="en-US" altLang="zh-CN"/>
              <a:t>      98      22      40 </a:t>
            </a:r>
          </a:p>
        </p:txBody>
      </p:sp>
      <p:grpSp>
        <p:nvGrpSpPr>
          <p:cNvPr id="72717" name="Group 13">
            <a:extLst>
              <a:ext uri="{FF2B5EF4-FFF2-40B4-BE49-F238E27FC236}">
                <a16:creationId xmlns:a16="http://schemas.microsoft.com/office/drawing/2014/main" id="{F04B967B-B1FF-460E-AD4B-D05ACC617E47}"/>
              </a:ext>
            </a:extLst>
          </p:cNvPr>
          <p:cNvGrpSpPr>
            <a:grpSpLocks/>
          </p:cNvGrpSpPr>
          <p:nvPr/>
        </p:nvGrpSpPr>
        <p:grpSpPr bwMode="auto">
          <a:xfrm>
            <a:off x="4025900" y="2132013"/>
            <a:ext cx="719138" cy="215900"/>
            <a:chOff x="2901" y="9056"/>
            <a:chExt cx="720" cy="208"/>
          </a:xfrm>
        </p:grpSpPr>
        <p:sp>
          <p:nvSpPr>
            <p:cNvPr id="72718" name="Line 14">
              <a:extLst>
                <a:ext uri="{FF2B5EF4-FFF2-40B4-BE49-F238E27FC236}">
                  <a16:creationId xmlns:a16="http://schemas.microsoft.com/office/drawing/2014/main" id="{E8C9001E-7CB4-4B44-A758-FAFC2186056D}"/>
                </a:ext>
              </a:extLst>
            </p:cNvPr>
            <p:cNvSpPr>
              <a:spLocks noChangeShapeType="1"/>
            </p:cNvSpPr>
            <p:nvPr/>
          </p:nvSpPr>
          <p:spPr bwMode="auto">
            <a:xfrm flipH="1">
              <a:off x="290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19" name="Line 15">
              <a:extLst>
                <a:ext uri="{FF2B5EF4-FFF2-40B4-BE49-F238E27FC236}">
                  <a16:creationId xmlns:a16="http://schemas.microsoft.com/office/drawing/2014/main" id="{F518CB98-92EE-4DA3-9A65-811838C3F50B}"/>
                </a:ext>
              </a:extLst>
            </p:cNvPr>
            <p:cNvSpPr>
              <a:spLocks noChangeShapeType="1"/>
            </p:cNvSpPr>
            <p:nvPr/>
          </p:nvSpPr>
          <p:spPr bwMode="auto">
            <a:xfrm>
              <a:off x="326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720" name="Text Box 16">
            <a:extLst>
              <a:ext uri="{FF2B5EF4-FFF2-40B4-BE49-F238E27FC236}">
                <a16:creationId xmlns:a16="http://schemas.microsoft.com/office/drawing/2014/main" id="{DB3957BD-2E7C-44BE-B936-40745A96E156}"/>
              </a:ext>
            </a:extLst>
          </p:cNvPr>
          <p:cNvSpPr txBox="1">
            <a:spLocks noChangeArrowheads="1"/>
          </p:cNvSpPr>
          <p:nvPr/>
        </p:nvSpPr>
        <p:spPr bwMode="auto">
          <a:xfrm>
            <a:off x="2063751" y="2967038"/>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48</a:t>
            </a:r>
            <a:r>
              <a:rPr lang="zh-CN" altLang="en-US"/>
              <a:t>　   </a:t>
            </a:r>
            <a:r>
              <a:rPr lang="en-US" altLang="zh-CN"/>
              <a:t>35      62      77      55      14      </a:t>
            </a:r>
            <a:r>
              <a:rPr lang="en-US" altLang="zh-CN" u="sng"/>
              <a:t>35</a:t>
            </a:r>
            <a:r>
              <a:rPr lang="en-US" altLang="zh-CN"/>
              <a:t>      98      22      40 </a:t>
            </a:r>
          </a:p>
        </p:txBody>
      </p:sp>
      <p:grpSp>
        <p:nvGrpSpPr>
          <p:cNvPr id="72721" name="Group 17">
            <a:extLst>
              <a:ext uri="{FF2B5EF4-FFF2-40B4-BE49-F238E27FC236}">
                <a16:creationId xmlns:a16="http://schemas.microsoft.com/office/drawing/2014/main" id="{28D819EB-DE65-4146-AC2D-0D6E39E00365}"/>
              </a:ext>
            </a:extLst>
          </p:cNvPr>
          <p:cNvGrpSpPr>
            <a:grpSpLocks/>
          </p:cNvGrpSpPr>
          <p:nvPr/>
        </p:nvGrpSpPr>
        <p:grpSpPr bwMode="auto">
          <a:xfrm>
            <a:off x="4673600" y="2852738"/>
            <a:ext cx="719138" cy="215900"/>
            <a:chOff x="2901" y="9056"/>
            <a:chExt cx="720" cy="208"/>
          </a:xfrm>
        </p:grpSpPr>
        <p:sp>
          <p:nvSpPr>
            <p:cNvPr id="72722" name="Line 18">
              <a:extLst>
                <a:ext uri="{FF2B5EF4-FFF2-40B4-BE49-F238E27FC236}">
                  <a16:creationId xmlns:a16="http://schemas.microsoft.com/office/drawing/2014/main" id="{51E8A0CC-8DC7-4B8D-83C5-3486930544F8}"/>
                </a:ext>
              </a:extLst>
            </p:cNvPr>
            <p:cNvSpPr>
              <a:spLocks noChangeShapeType="1"/>
            </p:cNvSpPr>
            <p:nvPr/>
          </p:nvSpPr>
          <p:spPr bwMode="auto">
            <a:xfrm flipH="1">
              <a:off x="290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23" name="Line 19">
              <a:extLst>
                <a:ext uri="{FF2B5EF4-FFF2-40B4-BE49-F238E27FC236}">
                  <a16:creationId xmlns:a16="http://schemas.microsoft.com/office/drawing/2014/main" id="{9315C518-1B42-4F92-8008-CF96C4544E28}"/>
                </a:ext>
              </a:extLst>
            </p:cNvPr>
            <p:cNvSpPr>
              <a:spLocks noChangeShapeType="1"/>
            </p:cNvSpPr>
            <p:nvPr/>
          </p:nvSpPr>
          <p:spPr bwMode="auto">
            <a:xfrm>
              <a:off x="326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724" name="Text Box 20">
            <a:extLst>
              <a:ext uri="{FF2B5EF4-FFF2-40B4-BE49-F238E27FC236}">
                <a16:creationId xmlns:a16="http://schemas.microsoft.com/office/drawing/2014/main" id="{2D40E059-9F73-4A13-BD94-372DC2EFB111}"/>
              </a:ext>
            </a:extLst>
          </p:cNvPr>
          <p:cNvSpPr txBox="1">
            <a:spLocks noChangeArrowheads="1"/>
          </p:cNvSpPr>
          <p:nvPr/>
        </p:nvSpPr>
        <p:spPr bwMode="auto">
          <a:xfrm>
            <a:off x="2063751" y="3498850"/>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48</a:t>
            </a:r>
            <a:r>
              <a:rPr lang="zh-CN" altLang="en-US"/>
              <a:t>　   </a:t>
            </a:r>
            <a:r>
              <a:rPr lang="en-US" altLang="zh-CN"/>
              <a:t>35      62      55     77     14      </a:t>
            </a:r>
            <a:r>
              <a:rPr lang="en-US" altLang="zh-CN" u="sng"/>
              <a:t>35</a:t>
            </a:r>
            <a:r>
              <a:rPr lang="en-US" altLang="zh-CN"/>
              <a:t>      98      22      40 </a:t>
            </a:r>
          </a:p>
        </p:txBody>
      </p:sp>
      <p:grpSp>
        <p:nvGrpSpPr>
          <p:cNvPr id="72725" name="Group 21">
            <a:extLst>
              <a:ext uri="{FF2B5EF4-FFF2-40B4-BE49-F238E27FC236}">
                <a16:creationId xmlns:a16="http://schemas.microsoft.com/office/drawing/2014/main" id="{0E4FCDCC-7EEC-480C-A5F2-517E1B14DF70}"/>
              </a:ext>
            </a:extLst>
          </p:cNvPr>
          <p:cNvGrpSpPr>
            <a:grpSpLocks/>
          </p:cNvGrpSpPr>
          <p:nvPr/>
        </p:nvGrpSpPr>
        <p:grpSpPr bwMode="auto">
          <a:xfrm>
            <a:off x="5537200" y="3429000"/>
            <a:ext cx="719138" cy="215900"/>
            <a:chOff x="2901" y="9056"/>
            <a:chExt cx="720" cy="208"/>
          </a:xfrm>
        </p:grpSpPr>
        <p:sp>
          <p:nvSpPr>
            <p:cNvPr id="72726" name="Line 22">
              <a:extLst>
                <a:ext uri="{FF2B5EF4-FFF2-40B4-BE49-F238E27FC236}">
                  <a16:creationId xmlns:a16="http://schemas.microsoft.com/office/drawing/2014/main" id="{98302611-ABA9-4F82-8351-3F4BB40F1F65}"/>
                </a:ext>
              </a:extLst>
            </p:cNvPr>
            <p:cNvSpPr>
              <a:spLocks noChangeShapeType="1"/>
            </p:cNvSpPr>
            <p:nvPr/>
          </p:nvSpPr>
          <p:spPr bwMode="auto">
            <a:xfrm flipH="1">
              <a:off x="290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27" name="Line 23">
              <a:extLst>
                <a:ext uri="{FF2B5EF4-FFF2-40B4-BE49-F238E27FC236}">
                  <a16:creationId xmlns:a16="http://schemas.microsoft.com/office/drawing/2014/main" id="{57E1187B-4197-4E0B-A451-8D282D105116}"/>
                </a:ext>
              </a:extLst>
            </p:cNvPr>
            <p:cNvSpPr>
              <a:spLocks noChangeShapeType="1"/>
            </p:cNvSpPr>
            <p:nvPr/>
          </p:nvSpPr>
          <p:spPr bwMode="auto">
            <a:xfrm>
              <a:off x="326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728" name="Text Box 24">
            <a:extLst>
              <a:ext uri="{FF2B5EF4-FFF2-40B4-BE49-F238E27FC236}">
                <a16:creationId xmlns:a16="http://schemas.microsoft.com/office/drawing/2014/main" id="{C2C597C0-25D9-496F-9225-EE3D77C07E6A}"/>
              </a:ext>
            </a:extLst>
          </p:cNvPr>
          <p:cNvSpPr txBox="1">
            <a:spLocks noChangeArrowheads="1"/>
          </p:cNvSpPr>
          <p:nvPr/>
        </p:nvSpPr>
        <p:spPr bwMode="auto">
          <a:xfrm>
            <a:off x="1992313" y="4141788"/>
            <a:ext cx="8424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48</a:t>
            </a:r>
            <a:r>
              <a:rPr lang="zh-CN" altLang="en-US"/>
              <a:t>　   </a:t>
            </a:r>
            <a:r>
              <a:rPr lang="en-US" altLang="zh-CN"/>
              <a:t>35      62      55     14      77      </a:t>
            </a:r>
            <a:r>
              <a:rPr lang="en-US" altLang="zh-CN" u="sng"/>
              <a:t>35</a:t>
            </a:r>
            <a:r>
              <a:rPr lang="en-US" altLang="zh-CN"/>
              <a:t>      98      22      40 </a:t>
            </a:r>
          </a:p>
        </p:txBody>
      </p:sp>
      <p:grpSp>
        <p:nvGrpSpPr>
          <p:cNvPr id="72729" name="Group 25">
            <a:extLst>
              <a:ext uri="{FF2B5EF4-FFF2-40B4-BE49-F238E27FC236}">
                <a16:creationId xmlns:a16="http://schemas.microsoft.com/office/drawing/2014/main" id="{9262F655-FF9D-4644-B6DA-971B6EB93351}"/>
              </a:ext>
            </a:extLst>
          </p:cNvPr>
          <p:cNvGrpSpPr>
            <a:grpSpLocks/>
          </p:cNvGrpSpPr>
          <p:nvPr/>
        </p:nvGrpSpPr>
        <p:grpSpPr bwMode="auto">
          <a:xfrm>
            <a:off x="6257925" y="4005263"/>
            <a:ext cx="719138" cy="215900"/>
            <a:chOff x="2901" y="9056"/>
            <a:chExt cx="720" cy="208"/>
          </a:xfrm>
        </p:grpSpPr>
        <p:sp>
          <p:nvSpPr>
            <p:cNvPr id="72730" name="Line 26">
              <a:extLst>
                <a:ext uri="{FF2B5EF4-FFF2-40B4-BE49-F238E27FC236}">
                  <a16:creationId xmlns:a16="http://schemas.microsoft.com/office/drawing/2014/main" id="{ADF7AA11-6FA8-496E-B9A3-1FD1B1DC65FD}"/>
                </a:ext>
              </a:extLst>
            </p:cNvPr>
            <p:cNvSpPr>
              <a:spLocks noChangeShapeType="1"/>
            </p:cNvSpPr>
            <p:nvPr/>
          </p:nvSpPr>
          <p:spPr bwMode="auto">
            <a:xfrm flipH="1">
              <a:off x="290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31" name="Line 27">
              <a:extLst>
                <a:ext uri="{FF2B5EF4-FFF2-40B4-BE49-F238E27FC236}">
                  <a16:creationId xmlns:a16="http://schemas.microsoft.com/office/drawing/2014/main" id="{FA788CB9-5B22-4158-A371-BFE74505BEDC}"/>
                </a:ext>
              </a:extLst>
            </p:cNvPr>
            <p:cNvSpPr>
              <a:spLocks noChangeShapeType="1"/>
            </p:cNvSpPr>
            <p:nvPr/>
          </p:nvSpPr>
          <p:spPr bwMode="auto">
            <a:xfrm>
              <a:off x="326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2732" name="Group 28">
            <a:extLst>
              <a:ext uri="{FF2B5EF4-FFF2-40B4-BE49-F238E27FC236}">
                <a16:creationId xmlns:a16="http://schemas.microsoft.com/office/drawing/2014/main" id="{5624C473-AC97-4E2F-9417-E8963092C1DF}"/>
              </a:ext>
            </a:extLst>
          </p:cNvPr>
          <p:cNvGrpSpPr>
            <a:grpSpLocks/>
          </p:cNvGrpSpPr>
          <p:nvPr/>
        </p:nvGrpSpPr>
        <p:grpSpPr bwMode="auto">
          <a:xfrm>
            <a:off x="6257925" y="4005263"/>
            <a:ext cx="719138" cy="215900"/>
            <a:chOff x="2901" y="9056"/>
            <a:chExt cx="720" cy="208"/>
          </a:xfrm>
        </p:grpSpPr>
        <p:sp>
          <p:nvSpPr>
            <p:cNvPr id="72733" name="Line 29">
              <a:extLst>
                <a:ext uri="{FF2B5EF4-FFF2-40B4-BE49-F238E27FC236}">
                  <a16:creationId xmlns:a16="http://schemas.microsoft.com/office/drawing/2014/main" id="{5BF6B431-0DD3-447A-B71C-DE3B85A69A7E}"/>
                </a:ext>
              </a:extLst>
            </p:cNvPr>
            <p:cNvSpPr>
              <a:spLocks noChangeShapeType="1"/>
            </p:cNvSpPr>
            <p:nvPr/>
          </p:nvSpPr>
          <p:spPr bwMode="auto">
            <a:xfrm flipH="1">
              <a:off x="290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34" name="Line 30">
              <a:extLst>
                <a:ext uri="{FF2B5EF4-FFF2-40B4-BE49-F238E27FC236}">
                  <a16:creationId xmlns:a16="http://schemas.microsoft.com/office/drawing/2014/main" id="{4BF5C139-EC8D-4A1F-B222-5D5EC60FAAA2}"/>
                </a:ext>
              </a:extLst>
            </p:cNvPr>
            <p:cNvSpPr>
              <a:spLocks noChangeShapeType="1"/>
            </p:cNvSpPr>
            <p:nvPr/>
          </p:nvSpPr>
          <p:spPr bwMode="auto">
            <a:xfrm>
              <a:off x="326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774" name="Text Box 70">
            <a:extLst>
              <a:ext uri="{FF2B5EF4-FFF2-40B4-BE49-F238E27FC236}">
                <a16:creationId xmlns:a16="http://schemas.microsoft.com/office/drawing/2014/main" id="{05941616-BA65-4E77-B4F6-AE30AB24ABE1}"/>
              </a:ext>
            </a:extLst>
          </p:cNvPr>
          <p:cNvSpPr txBox="1">
            <a:spLocks noChangeArrowheads="1"/>
          </p:cNvSpPr>
          <p:nvPr/>
        </p:nvSpPr>
        <p:spPr bwMode="auto">
          <a:xfrm>
            <a:off x="1992313" y="4724400"/>
            <a:ext cx="8424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48</a:t>
            </a:r>
            <a:r>
              <a:rPr lang="zh-CN" altLang="en-US"/>
              <a:t>　   </a:t>
            </a:r>
            <a:r>
              <a:rPr lang="en-US" altLang="zh-CN"/>
              <a:t>35      62      55     14       </a:t>
            </a:r>
            <a:r>
              <a:rPr lang="en-US" altLang="zh-CN" u="sng"/>
              <a:t>35</a:t>
            </a:r>
            <a:r>
              <a:rPr lang="en-US" altLang="zh-CN"/>
              <a:t>     77     98      22      40 </a:t>
            </a:r>
          </a:p>
        </p:txBody>
      </p:sp>
      <p:grpSp>
        <p:nvGrpSpPr>
          <p:cNvPr id="72775" name="Group 71">
            <a:extLst>
              <a:ext uri="{FF2B5EF4-FFF2-40B4-BE49-F238E27FC236}">
                <a16:creationId xmlns:a16="http://schemas.microsoft.com/office/drawing/2014/main" id="{B44E75BA-F3AC-450B-885A-82C3E43094D0}"/>
              </a:ext>
            </a:extLst>
          </p:cNvPr>
          <p:cNvGrpSpPr>
            <a:grpSpLocks/>
          </p:cNvGrpSpPr>
          <p:nvPr/>
        </p:nvGrpSpPr>
        <p:grpSpPr bwMode="auto">
          <a:xfrm>
            <a:off x="6905625" y="4581525"/>
            <a:ext cx="719138" cy="215900"/>
            <a:chOff x="2901" y="9056"/>
            <a:chExt cx="720" cy="208"/>
          </a:xfrm>
        </p:grpSpPr>
        <p:sp>
          <p:nvSpPr>
            <p:cNvPr id="72776" name="Line 72">
              <a:extLst>
                <a:ext uri="{FF2B5EF4-FFF2-40B4-BE49-F238E27FC236}">
                  <a16:creationId xmlns:a16="http://schemas.microsoft.com/office/drawing/2014/main" id="{10EFA7D4-8E75-4756-9E11-A7DCCD1FE83C}"/>
                </a:ext>
              </a:extLst>
            </p:cNvPr>
            <p:cNvSpPr>
              <a:spLocks noChangeShapeType="1"/>
            </p:cNvSpPr>
            <p:nvPr/>
          </p:nvSpPr>
          <p:spPr bwMode="auto">
            <a:xfrm flipH="1">
              <a:off x="290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77" name="Line 73">
              <a:extLst>
                <a:ext uri="{FF2B5EF4-FFF2-40B4-BE49-F238E27FC236}">
                  <a16:creationId xmlns:a16="http://schemas.microsoft.com/office/drawing/2014/main" id="{6E6E22ED-61E5-4B2F-B808-75FC698232E9}"/>
                </a:ext>
              </a:extLst>
            </p:cNvPr>
            <p:cNvSpPr>
              <a:spLocks noChangeShapeType="1"/>
            </p:cNvSpPr>
            <p:nvPr/>
          </p:nvSpPr>
          <p:spPr bwMode="auto">
            <a:xfrm>
              <a:off x="326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778" name="Text Box 74">
            <a:extLst>
              <a:ext uri="{FF2B5EF4-FFF2-40B4-BE49-F238E27FC236}">
                <a16:creationId xmlns:a16="http://schemas.microsoft.com/office/drawing/2014/main" id="{408323FA-4970-4783-A5EF-B6C1FD2C636A}"/>
              </a:ext>
            </a:extLst>
          </p:cNvPr>
          <p:cNvSpPr txBox="1">
            <a:spLocks noChangeArrowheads="1"/>
          </p:cNvSpPr>
          <p:nvPr/>
        </p:nvSpPr>
        <p:spPr bwMode="auto">
          <a:xfrm>
            <a:off x="1992313" y="5243513"/>
            <a:ext cx="8424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48</a:t>
            </a:r>
            <a:r>
              <a:rPr lang="zh-CN" altLang="en-US"/>
              <a:t>　   </a:t>
            </a:r>
            <a:r>
              <a:rPr lang="en-US" altLang="zh-CN"/>
              <a:t>35      62      55     14       </a:t>
            </a:r>
            <a:r>
              <a:rPr lang="en-US" altLang="zh-CN" u="sng"/>
              <a:t>35</a:t>
            </a:r>
            <a:r>
              <a:rPr lang="en-US" altLang="zh-CN"/>
              <a:t>     77     98      22      40 </a:t>
            </a:r>
          </a:p>
        </p:txBody>
      </p:sp>
      <p:grpSp>
        <p:nvGrpSpPr>
          <p:cNvPr id="72779" name="Group 75">
            <a:extLst>
              <a:ext uri="{FF2B5EF4-FFF2-40B4-BE49-F238E27FC236}">
                <a16:creationId xmlns:a16="http://schemas.microsoft.com/office/drawing/2014/main" id="{2B4E947C-DB83-4C3B-893D-C933F0393040}"/>
              </a:ext>
            </a:extLst>
          </p:cNvPr>
          <p:cNvGrpSpPr>
            <a:grpSpLocks/>
          </p:cNvGrpSpPr>
          <p:nvPr/>
        </p:nvGrpSpPr>
        <p:grpSpPr bwMode="auto">
          <a:xfrm>
            <a:off x="7626350" y="5156200"/>
            <a:ext cx="719138" cy="215900"/>
            <a:chOff x="2901" y="9056"/>
            <a:chExt cx="720" cy="208"/>
          </a:xfrm>
        </p:grpSpPr>
        <p:sp>
          <p:nvSpPr>
            <p:cNvPr id="72780" name="Line 76">
              <a:extLst>
                <a:ext uri="{FF2B5EF4-FFF2-40B4-BE49-F238E27FC236}">
                  <a16:creationId xmlns:a16="http://schemas.microsoft.com/office/drawing/2014/main" id="{416DF0CF-9447-4BFE-A6F9-098B703333A2}"/>
                </a:ext>
              </a:extLst>
            </p:cNvPr>
            <p:cNvSpPr>
              <a:spLocks noChangeShapeType="1"/>
            </p:cNvSpPr>
            <p:nvPr/>
          </p:nvSpPr>
          <p:spPr bwMode="auto">
            <a:xfrm flipH="1">
              <a:off x="290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81" name="Line 77">
              <a:extLst>
                <a:ext uri="{FF2B5EF4-FFF2-40B4-BE49-F238E27FC236}">
                  <a16:creationId xmlns:a16="http://schemas.microsoft.com/office/drawing/2014/main" id="{A5D4BF15-D06E-462B-87EC-848DF3E923E9}"/>
                </a:ext>
              </a:extLst>
            </p:cNvPr>
            <p:cNvSpPr>
              <a:spLocks noChangeShapeType="1"/>
            </p:cNvSpPr>
            <p:nvPr/>
          </p:nvSpPr>
          <p:spPr bwMode="auto">
            <a:xfrm>
              <a:off x="326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782" name="Text Box 78">
            <a:extLst>
              <a:ext uri="{FF2B5EF4-FFF2-40B4-BE49-F238E27FC236}">
                <a16:creationId xmlns:a16="http://schemas.microsoft.com/office/drawing/2014/main" id="{CE970040-7B62-4895-832D-13D599843E75}"/>
              </a:ext>
            </a:extLst>
          </p:cNvPr>
          <p:cNvSpPr txBox="1">
            <a:spLocks noChangeArrowheads="1"/>
          </p:cNvSpPr>
          <p:nvPr/>
        </p:nvSpPr>
        <p:spPr bwMode="auto">
          <a:xfrm>
            <a:off x="1992313" y="5722938"/>
            <a:ext cx="8424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48</a:t>
            </a:r>
            <a:r>
              <a:rPr lang="zh-CN" altLang="en-US"/>
              <a:t>　   </a:t>
            </a:r>
            <a:r>
              <a:rPr lang="en-US" altLang="zh-CN"/>
              <a:t>35      62      55     14       </a:t>
            </a:r>
            <a:r>
              <a:rPr lang="en-US" altLang="zh-CN" u="sng"/>
              <a:t>35</a:t>
            </a:r>
            <a:r>
              <a:rPr lang="en-US" altLang="zh-CN"/>
              <a:t>     77     22      98      40 </a:t>
            </a:r>
          </a:p>
        </p:txBody>
      </p:sp>
      <p:grpSp>
        <p:nvGrpSpPr>
          <p:cNvPr id="72783" name="Group 79">
            <a:extLst>
              <a:ext uri="{FF2B5EF4-FFF2-40B4-BE49-F238E27FC236}">
                <a16:creationId xmlns:a16="http://schemas.microsoft.com/office/drawing/2014/main" id="{419A376A-B755-4075-A598-0834A80E1EDB}"/>
              </a:ext>
            </a:extLst>
          </p:cNvPr>
          <p:cNvGrpSpPr>
            <a:grpSpLocks/>
          </p:cNvGrpSpPr>
          <p:nvPr/>
        </p:nvGrpSpPr>
        <p:grpSpPr bwMode="auto">
          <a:xfrm>
            <a:off x="8328025" y="5589588"/>
            <a:ext cx="719138" cy="215900"/>
            <a:chOff x="2901" y="9056"/>
            <a:chExt cx="720" cy="208"/>
          </a:xfrm>
        </p:grpSpPr>
        <p:sp>
          <p:nvSpPr>
            <p:cNvPr id="72784" name="Line 80">
              <a:extLst>
                <a:ext uri="{FF2B5EF4-FFF2-40B4-BE49-F238E27FC236}">
                  <a16:creationId xmlns:a16="http://schemas.microsoft.com/office/drawing/2014/main" id="{A5A732D2-52C1-4008-92A9-C75F1A816158}"/>
                </a:ext>
              </a:extLst>
            </p:cNvPr>
            <p:cNvSpPr>
              <a:spLocks noChangeShapeType="1"/>
            </p:cNvSpPr>
            <p:nvPr/>
          </p:nvSpPr>
          <p:spPr bwMode="auto">
            <a:xfrm flipH="1">
              <a:off x="290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785" name="Line 81">
              <a:extLst>
                <a:ext uri="{FF2B5EF4-FFF2-40B4-BE49-F238E27FC236}">
                  <a16:creationId xmlns:a16="http://schemas.microsoft.com/office/drawing/2014/main" id="{6F6025F1-37FE-4B99-B08E-FD43A7390FFA}"/>
                </a:ext>
              </a:extLst>
            </p:cNvPr>
            <p:cNvSpPr>
              <a:spLocks noChangeShapeType="1"/>
            </p:cNvSpPr>
            <p:nvPr/>
          </p:nvSpPr>
          <p:spPr bwMode="auto">
            <a:xfrm>
              <a:off x="3261" y="9056"/>
              <a:ext cx="360" cy="20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786" name="Text Box 82">
            <a:extLst>
              <a:ext uri="{FF2B5EF4-FFF2-40B4-BE49-F238E27FC236}">
                <a16:creationId xmlns:a16="http://schemas.microsoft.com/office/drawing/2014/main" id="{938A1102-632C-4837-8A8E-33DC21261AB4}"/>
              </a:ext>
            </a:extLst>
          </p:cNvPr>
          <p:cNvSpPr txBox="1">
            <a:spLocks noChangeArrowheads="1"/>
          </p:cNvSpPr>
          <p:nvPr/>
        </p:nvSpPr>
        <p:spPr bwMode="auto">
          <a:xfrm>
            <a:off x="1992313" y="6284913"/>
            <a:ext cx="8424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 48</a:t>
            </a:r>
            <a:r>
              <a:rPr lang="zh-CN" altLang="en-US"/>
              <a:t>　   </a:t>
            </a:r>
            <a:r>
              <a:rPr lang="en-US" altLang="zh-CN"/>
              <a:t>35      62      55     14       </a:t>
            </a:r>
            <a:r>
              <a:rPr lang="en-US" altLang="zh-CN" u="sng"/>
              <a:t>35</a:t>
            </a:r>
            <a:r>
              <a:rPr lang="en-US" altLang="zh-CN"/>
              <a:t>     77     22      40      98 </a:t>
            </a:r>
          </a:p>
        </p:txBody>
      </p:sp>
      <p:sp>
        <p:nvSpPr>
          <p:cNvPr id="72787" name="Text Box 83">
            <a:extLst>
              <a:ext uri="{FF2B5EF4-FFF2-40B4-BE49-F238E27FC236}">
                <a16:creationId xmlns:a16="http://schemas.microsoft.com/office/drawing/2014/main" id="{428B98A0-9708-4864-9B7B-D080661108DB}"/>
              </a:ext>
            </a:extLst>
          </p:cNvPr>
          <p:cNvSpPr txBox="1">
            <a:spLocks noChangeArrowheads="1"/>
          </p:cNvSpPr>
          <p:nvPr/>
        </p:nvSpPr>
        <p:spPr bwMode="auto">
          <a:xfrm>
            <a:off x="9763165" y="2349500"/>
            <a:ext cx="553998"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t>一趟冒泡排序过程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53" name="Rectangle 25">
            <a:extLst>
              <a:ext uri="{FF2B5EF4-FFF2-40B4-BE49-F238E27FC236}">
                <a16:creationId xmlns:a16="http://schemas.microsoft.com/office/drawing/2014/main" id="{4C5D3CAC-DAB9-4552-B66D-3FC7BABF1297}"/>
              </a:ext>
            </a:extLst>
          </p:cNvPr>
          <p:cNvSpPr>
            <a:spLocks noGrp="1" noChangeArrowheads="1"/>
          </p:cNvSpPr>
          <p:nvPr>
            <p:ph type="title"/>
          </p:nvPr>
        </p:nvSpPr>
        <p:spPr/>
        <p:txBody>
          <a:bodyPr/>
          <a:lstStyle/>
          <a:p>
            <a:r>
              <a:rPr lang="zh-CN" altLang="en-US"/>
              <a:t>冒泡排序全过程 </a:t>
            </a:r>
          </a:p>
        </p:txBody>
      </p:sp>
      <p:graphicFrame>
        <p:nvGraphicFramePr>
          <p:cNvPr id="73752" name="Group 24">
            <a:extLst>
              <a:ext uri="{FF2B5EF4-FFF2-40B4-BE49-F238E27FC236}">
                <a16:creationId xmlns:a16="http://schemas.microsoft.com/office/drawing/2014/main" id="{A427E89E-3873-4C27-9915-43D3035A8057}"/>
              </a:ext>
            </a:extLst>
          </p:cNvPr>
          <p:cNvGraphicFramePr>
            <a:graphicFrameLocks noGrp="1"/>
          </p:cNvGraphicFramePr>
          <p:nvPr>
            <p:ph type="tbl" idx="1"/>
          </p:nvPr>
        </p:nvGraphicFramePr>
        <p:xfrm>
          <a:off x="2590800" y="2101851"/>
          <a:ext cx="7772400" cy="3127375"/>
        </p:xfrm>
        <a:graphic>
          <a:graphicData uri="http://schemas.openxmlformats.org/drawingml/2006/table">
            <a:tbl>
              <a:tblPr/>
              <a:tblGrid>
                <a:gridCol w="1109663">
                  <a:extLst>
                    <a:ext uri="{9D8B030D-6E8A-4147-A177-3AD203B41FA5}">
                      <a16:colId xmlns:a16="http://schemas.microsoft.com/office/drawing/2014/main" val="1322014095"/>
                    </a:ext>
                  </a:extLst>
                </a:gridCol>
                <a:gridCol w="1111250">
                  <a:extLst>
                    <a:ext uri="{9D8B030D-6E8A-4147-A177-3AD203B41FA5}">
                      <a16:colId xmlns:a16="http://schemas.microsoft.com/office/drawing/2014/main" val="2045747356"/>
                    </a:ext>
                  </a:extLst>
                </a:gridCol>
                <a:gridCol w="1109662">
                  <a:extLst>
                    <a:ext uri="{9D8B030D-6E8A-4147-A177-3AD203B41FA5}">
                      <a16:colId xmlns:a16="http://schemas.microsoft.com/office/drawing/2014/main" val="799829176"/>
                    </a:ext>
                  </a:extLst>
                </a:gridCol>
                <a:gridCol w="1111250">
                  <a:extLst>
                    <a:ext uri="{9D8B030D-6E8A-4147-A177-3AD203B41FA5}">
                      <a16:colId xmlns:a16="http://schemas.microsoft.com/office/drawing/2014/main" val="3116651416"/>
                    </a:ext>
                  </a:extLst>
                </a:gridCol>
                <a:gridCol w="1109663">
                  <a:extLst>
                    <a:ext uri="{9D8B030D-6E8A-4147-A177-3AD203B41FA5}">
                      <a16:colId xmlns:a16="http://schemas.microsoft.com/office/drawing/2014/main" val="1174538791"/>
                    </a:ext>
                  </a:extLst>
                </a:gridCol>
                <a:gridCol w="1111250">
                  <a:extLst>
                    <a:ext uri="{9D8B030D-6E8A-4147-A177-3AD203B41FA5}">
                      <a16:colId xmlns:a16="http://schemas.microsoft.com/office/drawing/2014/main" val="1692149889"/>
                    </a:ext>
                  </a:extLst>
                </a:gridCol>
                <a:gridCol w="1109662">
                  <a:extLst>
                    <a:ext uri="{9D8B030D-6E8A-4147-A177-3AD203B41FA5}">
                      <a16:colId xmlns:a16="http://schemas.microsoft.com/office/drawing/2014/main" val="499221651"/>
                    </a:ext>
                  </a:extLst>
                </a:gridCol>
              </a:tblGrid>
              <a:tr h="3127375">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sng" strike="noStrike" cap="none" normalizeH="0" baseline="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77</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E60E37"/>
                          </a:solidFill>
                          <a:effectLst/>
                          <a:latin typeface="Times New Roman" panose="02020603050405020304" pitchFamily="18" charset="0"/>
                          <a:ea typeface="宋体" panose="02010600030101010101" pitchFamily="2" charset="-122"/>
                        </a:rPr>
                        <a:t>98</a:t>
                      </a:r>
                      <a:endParaRPr kumimoji="1" lang="en-US" altLang="zh-CN" sz="1800" b="0" i="0" u="none" strike="noStrike" cap="none" normalizeH="0" baseline="0">
                        <a:ln>
                          <a:noFill/>
                        </a:ln>
                        <a:solidFill>
                          <a:srgbClr val="E60E37"/>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cap="flat">
                      <a:noFill/>
                    </a:lnL>
                    <a:lnR>
                      <a:noFill/>
                    </a:lnR>
                    <a:lnT cap="flat">
                      <a:noFill/>
                    </a:lnT>
                    <a:lnB cap="flat">
                      <a:noFill/>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sng" strike="noStrike" cap="none" normalizeH="0" baseline="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E60E37"/>
                          </a:solidFill>
                          <a:effectLst/>
                          <a:latin typeface="Times New Roman" panose="02020603050405020304" pitchFamily="18" charset="0"/>
                          <a:ea typeface="宋体" panose="02010600030101010101" pitchFamily="2" charset="-122"/>
                        </a:rPr>
                        <a:t>77</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98</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cap="flat">
                      <a:noFill/>
                    </a:lnT>
                    <a:lnB cap="flat">
                      <a:noFill/>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sng" strike="noStrike" cap="none" normalizeH="0" baseline="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E60E37"/>
                          </a:solidFill>
                          <a:effectLst/>
                          <a:latin typeface="Times New Roman" panose="02020603050405020304" pitchFamily="18" charset="0"/>
                          <a:ea typeface="宋体" panose="02010600030101010101" pitchFamily="2" charset="-122"/>
                        </a:rPr>
                        <a:t>62</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77</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98</a:t>
                      </a:r>
                    </a:p>
                  </a:txBody>
                  <a:tcPr horzOverflow="overflow">
                    <a:lnL>
                      <a:noFill/>
                    </a:lnL>
                    <a:lnR>
                      <a:noFill/>
                    </a:lnR>
                    <a:lnT cap="flat">
                      <a:noFill/>
                    </a:lnT>
                    <a:lnB cap="flat">
                      <a:noFill/>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sng" strike="noStrike" cap="none" normalizeH="0" baseline="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E60E37"/>
                          </a:solidFill>
                          <a:effectLst/>
                          <a:latin typeface="Times New Roman" panose="02020603050405020304" pitchFamily="18" charset="0"/>
                          <a:ea typeface="宋体" panose="02010600030101010101" pitchFamily="2" charset="-122"/>
                        </a:rPr>
                        <a:t>55</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62</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77</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98</a:t>
                      </a:r>
                    </a:p>
                    <a:p>
                      <a:pPr marL="457200" marR="0" lvl="0" indent="-457200" algn="l" defTabSz="914400" rtl="0" eaLnBrk="0" fontAlgn="base" latinLnBrk="0" hangingPunct="0">
                        <a:lnSpc>
                          <a:spcPct val="100000"/>
                        </a:lnSpc>
                        <a:spcBef>
                          <a:spcPct val="0"/>
                        </a:spcBef>
                        <a:spcAft>
                          <a:spcPct val="0"/>
                        </a:spcAft>
                        <a:buClrTx/>
                        <a:buSzTx/>
                        <a:buFontTx/>
                        <a:buNone/>
                        <a:tabLst/>
                      </a:pPr>
                      <a:endParaRPr kumimoji="1" lang="en-US" altLang="zh-CN" sz="1800" b="1" i="0" u="none" strike="noStrike" cap="none" normalizeH="0" baseline="0">
                        <a:ln>
                          <a:noFill/>
                        </a:ln>
                        <a:solidFill>
                          <a:srgbClr val="E60E37"/>
                        </a:solidFill>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cap="flat">
                      <a:noFill/>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sng" strike="noStrike" cap="none" normalizeH="0" baseline="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E60E37"/>
                          </a:solidFill>
                          <a:effectLst/>
                          <a:latin typeface="Times New Roman" panose="02020603050405020304" pitchFamily="18" charset="0"/>
                          <a:ea typeface="宋体" panose="02010600030101010101" pitchFamily="2" charset="-122"/>
                        </a:rPr>
                        <a:t>48</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1" i="0" u="none" strike="noStrike" cap="none" normalizeH="0" baseline="0">
                          <a:ln>
                            <a:noFill/>
                          </a:ln>
                          <a:solidFill>
                            <a:srgbClr val="E60E37"/>
                          </a:solidFill>
                          <a:effectLst/>
                          <a:latin typeface="Times New Roman" panose="02020603050405020304" pitchFamily="18" charset="0"/>
                          <a:ea typeface="宋体" panose="02010600030101010101" pitchFamily="2" charset="-122"/>
                        </a:rPr>
                        <a:t>55</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62</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77</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98</a:t>
                      </a:r>
                    </a:p>
                    <a:p>
                      <a:pPr marL="457200" marR="0" lvl="0" indent="-457200" algn="l" defTabSz="914400" rtl="0" eaLnBrk="0" fontAlgn="base" latinLnBrk="0" hangingPunct="0">
                        <a:lnSpc>
                          <a:spcPct val="100000"/>
                        </a:lnSpc>
                        <a:spcBef>
                          <a:spcPct val="0"/>
                        </a:spcBef>
                        <a:spcAft>
                          <a:spcPct val="0"/>
                        </a:spcAft>
                        <a:buClrTx/>
                        <a:buSzTx/>
                        <a:buFontTx/>
                        <a:buNone/>
                        <a:tabLst/>
                      </a:pPr>
                      <a:endParaRPr kumimoji="1" lang="en-US" altLang="zh-CN" sz="1800" b="1" i="0" u="none" strike="noStrike" cap="none" normalizeH="0" baseline="0">
                        <a:ln>
                          <a:noFill/>
                        </a:ln>
                        <a:solidFill>
                          <a:srgbClr val="E60E37"/>
                        </a:solidFill>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cap="flat">
                      <a:noFill/>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sng" strike="noStrike" cap="none" normalizeH="0" baseline="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55</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62</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77</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98</a:t>
                      </a:r>
                    </a:p>
                  </a:txBody>
                  <a:tcPr horzOverflow="overflow">
                    <a:lnL>
                      <a:noFill/>
                    </a:lnL>
                    <a:lnR>
                      <a:noFill/>
                    </a:lnR>
                    <a:lnT cap="flat">
                      <a:noFill/>
                    </a:lnT>
                    <a:lnB cap="flat">
                      <a:noFill/>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22</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35</a:t>
                      </a: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sng" strike="noStrike" cap="none" normalizeH="0" baseline="0">
                          <a:ln>
                            <a:noFill/>
                          </a:ln>
                          <a:solidFill>
                            <a:schemeClr val="tx1"/>
                          </a:solidFill>
                          <a:effectLst/>
                          <a:latin typeface="Times New Roman" panose="02020603050405020304" pitchFamily="18" charset="0"/>
                          <a:ea typeface="宋体" panose="02010600030101010101" pitchFamily="2" charset="-122"/>
                        </a:rPr>
                        <a:t>35</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48</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55</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62</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77</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98</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660374196"/>
                  </a:ext>
                </a:extLst>
              </a:tr>
            </a:tbl>
          </a:graphicData>
        </a:graphic>
      </p:graphicFrame>
      <p:sp>
        <p:nvSpPr>
          <p:cNvPr id="73755" name="Text Box 27">
            <a:extLst>
              <a:ext uri="{FF2B5EF4-FFF2-40B4-BE49-F238E27FC236}">
                <a16:creationId xmlns:a16="http://schemas.microsoft.com/office/drawing/2014/main" id="{B1BC5552-D07C-4C34-A17C-92C9CF6DCEED}"/>
              </a:ext>
            </a:extLst>
          </p:cNvPr>
          <p:cNvSpPr txBox="1">
            <a:spLocks noChangeArrowheads="1"/>
          </p:cNvSpPr>
          <p:nvPr/>
        </p:nvSpPr>
        <p:spPr bwMode="auto">
          <a:xfrm>
            <a:off x="2419390" y="5084764"/>
            <a:ext cx="553998"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t>第</a:t>
            </a:r>
            <a:r>
              <a:rPr lang="en-US" altLang="zh-CN"/>
              <a:t>1</a:t>
            </a:r>
            <a:r>
              <a:rPr lang="zh-CN" altLang="en-US"/>
              <a:t>趟</a:t>
            </a:r>
          </a:p>
        </p:txBody>
      </p:sp>
      <p:sp>
        <p:nvSpPr>
          <p:cNvPr id="73756" name="Text Box 28">
            <a:extLst>
              <a:ext uri="{FF2B5EF4-FFF2-40B4-BE49-F238E27FC236}">
                <a16:creationId xmlns:a16="http://schemas.microsoft.com/office/drawing/2014/main" id="{15FD7CBF-ADEF-4F32-9CEC-BACF3709BD64}"/>
              </a:ext>
            </a:extLst>
          </p:cNvPr>
          <p:cNvSpPr txBox="1">
            <a:spLocks noChangeArrowheads="1"/>
          </p:cNvSpPr>
          <p:nvPr/>
        </p:nvSpPr>
        <p:spPr bwMode="auto">
          <a:xfrm>
            <a:off x="3570327" y="5157789"/>
            <a:ext cx="553998"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t>第</a:t>
            </a:r>
            <a:r>
              <a:rPr lang="en-US" altLang="zh-CN"/>
              <a:t>2</a:t>
            </a:r>
            <a:r>
              <a:rPr lang="zh-CN" altLang="en-US"/>
              <a:t>趟</a:t>
            </a:r>
          </a:p>
        </p:txBody>
      </p:sp>
      <p:sp>
        <p:nvSpPr>
          <p:cNvPr id="73757" name="Text Box 29">
            <a:extLst>
              <a:ext uri="{FF2B5EF4-FFF2-40B4-BE49-F238E27FC236}">
                <a16:creationId xmlns:a16="http://schemas.microsoft.com/office/drawing/2014/main" id="{39AC7B3F-AC88-4A09-8A6D-87952DBB0F92}"/>
              </a:ext>
            </a:extLst>
          </p:cNvPr>
          <p:cNvSpPr txBox="1">
            <a:spLocks noChangeArrowheads="1"/>
          </p:cNvSpPr>
          <p:nvPr/>
        </p:nvSpPr>
        <p:spPr bwMode="auto">
          <a:xfrm>
            <a:off x="4805402" y="5157789"/>
            <a:ext cx="553998"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t>第</a:t>
            </a:r>
            <a:r>
              <a:rPr lang="en-US" altLang="zh-CN"/>
              <a:t>3</a:t>
            </a:r>
            <a:r>
              <a:rPr lang="zh-CN" altLang="en-US"/>
              <a:t>趟</a:t>
            </a:r>
          </a:p>
        </p:txBody>
      </p:sp>
      <p:sp>
        <p:nvSpPr>
          <p:cNvPr id="73758" name="Text Box 30">
            <a:extLst>
              <a:ext uri="{FF2B5EF4-FFF2-40B4-BE49-F238E27FC236}">
                <a16:creationId xmlns:a16="http://schemas.microsoft.com/office/drawing/2014/main" id="{EA353BDC-54E1-4644-AEB3-CD1BAF7C5A94}"/>
              </a:ext>
            </a:extLst>
          </p:cNvPr>
          <p:cNvSpPr txBox="1">
            <a:spLocks noChangeArrowheads="1"/>
          </p:cNvSpPr>
          <p:nvPr/>
        </p:nvSpPr>
        <p:spPr bwMode="auto">
          <a:xfrm>
            <a:off x="5902365" y="5157789"/>
            <a:ext cx="553998"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t>第</a:t>
            </a:r>
            <a:r>
              <a:rPr lang="en-US" altLang="zh-CN"/>
              <a:t>4</a:t>
            </a:r>
            <a:r>
              <a:rPr lang="zh-CN" altLang="en-US"/>
              <a:t>趟</a:t>
            </a:r>
          </a:p>
        </p:txBody>
      </p:sp>
      <p:sp>
        <p:nvSpPr>
          <p:cNvPr id="73759" name="Text Box 31">
            <a:extLst>
              <a:ext uri="{FF2B5EF4-FFF2-40B4-BE49-F238E27FC236}">
                <a16:creationId xmlns:a16="http://schemas.microsoft.com/office/drawing/2014/main" id="{B4ABD19F-944C-4168-BE6E-710E6BCCB30F}"/>
              </a:ext>
            </a:extLst>
          </p:cNvPr>
          <p:cNvSpPr txBox="1">
            <a:spLocks noChangeArrowheads="1"/>
          </p:cNvSpPr>
          <p:nvPr/>
        </p:nvSpPr>
        <p:spPr bwMode="auto">
          <a:xfrm>
            <a:off x="6953290" y="5157789"/>
            <a:ext cx="553998"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t>第</a:t>
            </a:r>
            <a:r>
              <a:rPr lang="en-US" altLang="zh-CN"/>
              <a:t>5</a:t>
            </a:r>
            <a:r>
              <a:rPr lang="zh-CN" altLang="en-US"/>
              <a:t>趟</a:t>
            </a:r>
          </a:p>
        </p:txBody>
      </p:sp>
      <p:sp>
        <p:nvSpPr>
          <p:cNvPr id="73760" name="Text Box 32">
            <a:extLst>
              <a:ext uri="{FF2B5EF4-FFF2-40B4-BE49-F238E27FC236}">
                <a16:creationId xmlns:a16="http://schemas.microsoft.com/office/drawing/2014/main" id="{CA1FDE59-3DF6-4A3E-808B-277684E9401B}"/>
              </a:ext>
            </a:extLst>
          </p:cNvPr>
          <p:cNvSpPr txBox="1">
            <a:spLocks noChangeArrowheads="1"/>
          </p:cNvSpPr>
          <p:nvPr/>
        </p:nvSpPr>
        <p:spPr bwMode="auto">
          <a:xfrm>
            <a:off x="8178840" y="5157789"/>
            <a:ext cx="553998"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t>第</a:t>
            </a:r>
            <a:r>
              <a:rPr lang="en-US" altLang="zh-CN"/>
              <a:t>6</a:t>
            </a:r>
            <a:r>
              <a:rPr lang="zh-CN" altLang="en-US"/>
              <a:t>趟</a:t>
            </a:r>
          </a:p>
        </p:txBody>
      </p:sp>
      <p:sp>
        <p:nvSpPr>
          <p:cNvPr id="73761" name="Text Box 33">
            <a:extLst>
              <a:ext uri="{FF2B5EF4-FFF2-40B4-BE49-F238E27FC236}">
                <a16:creationId xmlns:a16="http://schemas.microsoft.com/office/drawing/2014/main" id="{E70ACBD6-12F1-4863-BBE7-6F62F8AF5F29}"/>
              </a:ext>
            </a:extLst>
          </p:cNvPr>
          <p:cNvSpPr txBox="1">
            <a:spLocks noChangeArrowheads="1"/>
          </p:cNvSpPr>
          <p:nvPr/>
        </p:nvSpPr>
        <p:spPr bwMode="auto">
          <a:xfrm>
            <a:off x="9259927" y="5157789"/>
            <a:ext cx="553998"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zh-CN" altLang="en-US"/>
              <a:t>第</a:t>
            </a:r>
            <a:r>
              <a:rPr lang="en-US" altLang="zh-CN"/>
              <a:t>7</a:t>
            </a:r>
            <a:r>
              <a:rPr lang="zh-CN" altLang="en-US"/>
              <a:t>趟</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60B21CAE-55CE-47FB-8939-4806A437A964}"/>
              </a:ext>
            </a:extLst>
          </p:cNvPr>
          <p:cNvSpPr>
            <a:spLocks noGrp="1" noChangeArrowheads="1"/>
          </p:cNvSpPr>
          <p:nvPr>
            <p:ph type="title"/>
          </p:nvPr>
        </p:nvSpPr>
        <p:spPr>
          <a:xfrm>
            <a:off x="2590800" y="188913"/>
            <a:ext cx="7772400" cy="1143000"/>
          </a:xfrm>
        </p:spPr>
        <p:txBody>
          <a:bodyPr/>
          <a:lstStyle/>
          <a:p>
            <a:r>
              <a:rPr lang="en-US" altLang="zh-CN" b="1"/>
              <a:t>【</a:t>
            </a:r>
            <a:r>
              <a:rPr lang="zh-CN" altLang="en-US" b="1"/>
              <a:t>算法描述</a:t>
            </a:r>
            <a:r>
              <a:rPr lang="en-US" altLang="zh-CN" b="1"/>
              <a:t>】</a:t>
            </a:r>
            <a:r>
              <a:rPr lang="zh-CN" altLang="en-US"/>
              <a:t>冒泡排序法</a:t>
            </a:r>
          </a:p>
        </p:txBody>
      </p:sp>
      <p:sp>
        <p:nvSpPr>
          <p:cNvPr id="78851" name="Rectangle 3">
            <a:extLst>
              <a:ext uri="{FF2B5EF4-FFF2-40B4-BE49-F238E27FC236}">
                <a16:creationId xmlns:a16="http://schemas.microsoft.com/office/drawing/2014/main" id="{EE9EA3E8-7E87-4232-AC1E-AF6D05DDCC0B}"/>
              </a:ext>
            </a:extLst>
          </p:cNvPr>
          <p:cNvSpPr>
            <a:spLocks noGrp="1" noChangeArrowheads="1"/>
          </p:cNvSpPr>
          <p:nvPr>
            <p:ph idx="1"/>
          </p:nvPr>
        </p:nvSpPr>
        <p:spPr>
          <a:xfrm>
            <a:off x="2590800" y="1341438"/>
            <a:ext cx="7772400" cy="4875212"/>
          </a:xfrm>
        </p:spPr>
        <p:txBody>
          <a:bodyPr>
            <a:normAutofit lnSpcReduction="10000"/>
          </a:bodyPr>
          <a:lstStyle/>
          <a:p>
            <a:pPr>
              <a:lnSpc>
                <a:spcPct val="80000"/>
              </a:lnSpc>
              <a:buFont typeface="Wingdings" panose="05000000000000000000" pitchFamily="2" charset="2"/>
              <a:buNone/>
            </a:pPr>
            <a:r>
              <a:rPr lang="en-US" altLang="zh-CN" sz="1600"/>
              <a:t>  </a:t>
            </a:r>
            <a:endParaRPr lang="en-US" altLang="zh-CN" sz="1600" b="1"/>
          </a:p>
          <a:p>
            <a:pPr>
              <a:lnSpc>
                <a:spcPct val="80000"/>
              </a:lnSpc>
              <a:buFont typeface="Wingdings" panose="05000000000000000000" pitchFamily="2" charset="2"/>
              <a:buNone/>
            </a:pPr>
            <a:r>
              <a:rPr lang="en-US" altLang="zh-CN" sz="1600" b="1"/>
              <a:t>void  </a:t>
            </a:r>
            <a:r>
              <a:rPr lang="en-US" altLang="zh-CN" sz="1600"/>
              <a:t>BubbleSort(RecordType r[], int length )</a:t>
            </a:r>
          </a:p>
          <a:p>
            <a:pPr>
              <a:lnSpc>
                <a:spcPct val="80000"/>
              </a:lnSpc>
              <a:buFont typeface="Wingdings" panose="05000000000000000000" pitchFamily="2" charset="2"/>
              <a:buNone/>
            </a:pPr>
            <a:r>
              <a:rPr lang="en-US" altLang="zh-CN" sz="1600"/>
              <a:t>/*</a:t>
            </a:r>
            <a:r>
              <a:rPr lang="zh-CN" altLang="en-US" sz="1600"/>
              <a:t>对记录数组</a:t>
            </a:r>
            <a:r>
              <a:rPr lang="en-US" altLang="zh-CN" sz="1600"/>
              <a:t>r</a:t>
            </a:r>
            <a:r>
              <a:rPr lang="zh-CN" altLang="en-US" sz="1600"/>
              <a:t>做冒泡排序，</a:t>
            </a:r>
            <a:r>
              <a:rPr lang="en-US" altLang="zh-CN" sz="1600"/>
              <a:t>length</a:t>
            </a:r>
            <a:r>
              <a:rPr lang="zh-CN" altLang="en-US" sz="1600"/>
              <a:t>为数组的长度*</a:t>
            </a:r>
            <a:r>
              <a:rPr lang="en-US" altLang="zh-CN" sz="1600"/>
              <a:t>/</a:t>
            </a:r>
          </a:p>
          <a:p>
            <a:pPr>
              <a:lnSpc>
                <a:spcPct val="80000"/>
              </a:lnSpc>
              <a:buFont typeface="Wingdings" panose="05000000000000000000" pitchFamily="2" charset="2"/>
              <a:buNone/>
            </a:pPr>
            <a:r>
              <a:rPr lang="en-US" altLang="zh-CN" sz="1600"/>
              <a:t>{</a:t>
            </a:r>
          </a:p>
          <a:p>
            <a:pPr>
              <a:lnSpc>
                <a:spcPct val="80000"/>
              </a:lnSpc>
              <a:buFont typeface="Wingdings" panose="05000000000000000000" pitchFamily="2" charset="2"/>
              <a:buNone/>
            </a:pPr>
            <a:r>
              <a:rPr lang="en-US" altLang="zh-CN" sz="1600"/>
              <a:t>n=length;    change=TRUE</a:t>
            </a:r>
            <a:r>
              <a:rPr lang="zh-CN" altLang="en-US" sz="1600"/>
              <a:t>；</a:t>
            </a:r>
            <a:endParaRPr lang="zh-CN" altLang="en-US" sz="1600" b="1"/>
          </a:p>
          <a:p>
            <a:pPr>
              <a:lnSpc>
                <a:spcPct val="80000"/>
              </a:lnSpc>
              <a:buFont typeface="Wingdings" panose="05000000000000000000" pitchFamily="2" charset="2"/>
              <a:buNone/>
            </a:pPr>
            <a:r>
              <a:rPr lang="en-US" altLang="zh-CN" sz="1600" b="1"/>
              <a:t>for (</a:t>
            </a:r>
            <a:r>
              <a:rPr lang="en-US" altLang="zh-CN" sz="1600"/>
              <a:t> i=1 </a:t>
            </a:r>
            <a:r>
              <a:rPr lang="en-US" altLang="zh-CN" sz="1600" b="1"/>
              <a:t>; i&lt;=</a:t>
            </a:r>
            <a:r>
              <a:rPr lang="en-US" altLang="zh-CN" sz="1600"/>
              <a:t> n-1 &amp;&amp; change ;++i</a:t>
            </a:r>
            <a:r>
              <a:rPr lang="en-US" altLang="zh-CN" sz="1600" b="1"/>
              <a:t> ) </a:t>
            </a:r>
            <a:endParaRPr lang="en-US" altLang="zh-CN" sz="1600"/>
          </a:p>
          <a:p>
            <a:pPr>
              <a:lnSpc>
                <a:spcPct val="80000"/>
              </a:lnSpc>
              <a:buFont typeface="Wingdings" panose="05000000000000000000" pitchFamily="2" charset="2"/>
              <a:buNone/>
            </a:pPr>
            <a:r>
              <a:rPr lang="en-US" altLang="zh-CN" sz="1600"/>
              <a:t>{</a:t>
            </a:r>
          </a:p>
          <a:p>
            <a:pPr>
              <a:lnSpc>
                <a:spcPct val="80000"/>
              </a:lnSpc>
              <a:buFont typeface="Wingdings" panose="05000000000000000000" pitchFamily="2" charset="2"/>
              <a:buNone/>
            </a:pPr>
            <a:r>
              <a:rPr lang="en-US" altLang="zh-CN" sz="1600"/>
              <a:t>     change=FALSE</a:t>
            </a:r>
            <a:r>
              <a:rPr lang="zh-CN" altLang="en-US" sz="1600"/>
              <a:t>；</a:t>
            </a:r>
          </a:p>
          <a:p>
            <a:pPr>
              <a:lnSpc>
                <a:spcPct val="80000"/>
              </a:lnSpc>
              <a:buFont typeface="Wingdings" panose="05000000000000000000" pitchFamily="2" charset="2"/>
              <a:buNone/>
            </a:pPr>
            <a:r>
              <a:rPr lang="zh-CN" altLang="en-US" sz="1600"/>
              <a:t> </a:t>
            </a:r>
            <a:r>
              <a:rPr lang="en-US" altLang="zh-CN" sz="1600" b="1"/>
              <a:t>for (</a:t>
            </a:r>
            <a:r>
              <a:rPr lang="en-US" altLang="zh-CN" sz="1600"/>
              <a:t> j=1 </a:t>
            </a:r>
            <a:r>
              <a:rPr lang="en-US" altLang="zh-CN" sz="1600" b="1"/>
              <a:t>; j&lt;= </a:t>
            </a:r>
            <a:r>
              <a:rPr lang="en-US" altLang="zh-CN" sz="1600"/>
              <a:t>n-i ;</a:t>
            </a:r>
            <a:r>
              <a:rPr lang="en-US" altLang="zh-CN" sz="1600" b="1"/>
              <a:t> ++j) </a:t>
            </a:r>
          </a:p>
          <a:p>
            <a:pPr>
              <a:lnSpc>
                <a:spcPct val="80000"/>
              </a:lnSpc>
              <a:buFont typeface="Wingdings" panose="05000000000000000000" pitchFamily="2" charset="2"/>
              <a:buNone/>
            </a:pPr>
            <a:r>
              <a:rPr lang="en-US" altLang="zh-CN" sz="1600" b="1"/>
              <a:t> if (</a:t>
            </a:r>
            <a:r>
              <a:rPr lang="en-US" altLang="zh-CN" sz="1600"/>
              <a:t>r[j].key&gt; r[j+1].key </a:t>
            </a:r>
            <a:r>
              <a:rPr lang="en-US" altLang="zh-CN" sz="1600" b="1"/>
              <a:t>)  </a:t>
            </a:r>
            <a:endParaRPr lang="en-US" altLang="zh-CN" sz="1600"/>
          </a:p>
          <a:p>
            <a:pPr>
              <a:lnSpc>
                <a:spcPct val="80000"/>
              </a:lnSpc>
              <a:buFont typeface="Wingdings" panose="05000000000000000000" pitchFamily="2" charset="2"/>
              <a:buNone/>
            </a:pPr>
            <a:r>
              <a:rPr lang="en-US" altLang="zh-CN" sz="1600"/>
              <a:t>{</a:t>
            </a:r>
          </a:p>
          <a:p>
            <a:pPr>
              <a:lnSpc>
                <a:spcPct val="80000"/>
              </a:lnSpc>
              <a:buFont typeface="Wingdings" panose="05000000000000000000" pitchFamily="2" charset="2"/>
              <a:buNone/>
            </a:pPr>
            <a:r>
              <a:rPr lang="en-US" altLang="zh-CN" sz="1600"/>
              <a:t>	     x= r[j];</a:t>
            </a:r>
          </a:p>
          <a:p>
            <a:pPr>
              <a:lnSpc>
                <a:spcPct val="80000"/>
              </a:lnSpc>
              <a:buFont typeface="Wingdings" panose="05000000000000000000" pitchFamily="2" charset="2"/>
              <a:buNone/>
            </a:pPr>
            <a:r>
              <a:rPr lang="en-US" altLang="zh-CN" sz="1600"/>
              <a:t>	     r[j]= r[j+1];</a:t>
            </a:r>
          </a:p>
          <a:p>
            <a:pPr>
              <a:lnSpc>
                <a:spcPct val="80000"/>
              </a:lnSpc>
              <a:buFont typeface="Wingdings" panose="05000000000000000000" pitchFamily="2" charset="2"/>
              <a:buNone/>
            </a:pPr>
            <a:r>
              <a:rPr lang="en-US" altLang="zh-CN" sz="1600"/>
              <a:t>	     r[j+1]= x;</a:t>
            </a:r>
          </a:p>
          <a:p>
            <a:pPr>
              <a:lnSpc>
                <a:spcPct val="80000"/>
              </a:lnSpc>
              <a:buFont typeface="Wingdings" panose="05000000000000000000" pitchFamily="2" charset="2"/>
              <a:buNone/>
            </a:pPr>
            <a:r>
              <a:rPr lang="en-US" altLang="zh-CN" sz="1600"/>
              <a:t>change=TRUE</a:t>
            </a:r>
            <a:r>
              <a:rPr lang="zh-CN" altLang="en-US" sz="1600"/>
              <a:t>；</a:t>
            </a:r>
          </a:p>
          <a:p>
            <a:pPr>
              <a:lnSpc>
                <a:spcPct val="80000"/>
              </a:lnSpc>
              <a:buFont typeface="Wingdings" panose="05000000000000000000" pitchFamily="2" charset="2"/>
              <a:buNone/>
            </a:pPr>
            <a:r>
              <a:rPr lang="zh-CN" altLang="en-US" sz="1600"/>
              <a:t>     </a:t>
            </a:r>
            <a:r>
              <a:rPr lang="en-US" altLang="zh-CN" sz="1600"/>
              <a:t>} </a:t>
            </a:r>
          </a:p>
          <a:p>
            <a:pPr>
              <a:lnSpc>
                <a:spcPct val="80000"/>
              </a:lnSpc>
              <a:buFont typeface="Wingdings" panose="05000000000000000000" pitchFamily="2" charset="2"/>
              <a:buNone/>
            </a:pPr>
            <a:r>
              <a:rPr lang="en-US" altLang="zh-CN" sz="1600"/>
              <a:t>}</a:t>
            </a:r>
          </a:p>
          <a:p>
            <a:pPr>
              <a:lnSpc>
                <a:spcPct val="80000"/>
              </a:lnSpc>
              <a:buFont typeface="Wingdings" panose="05000000000000000000" pitchFamily="2" charset="2"/>
              <a:buNone/>
            </a:pPr>
            <a:r>
              <a:rPr lang="en-US" altLang="zh-CN" sz="1600"/>
              <a:t>} /* </a:t>
            </a:r>
            <a:r>
              <a:rPr lang="en-US" altLang="zh-CN" sz="1600" b="1"/>
              <a:t> </a:t>
            </a:r>
            <a:r>
              <a:rPr lang="en-US" altLang="zh-CN" sz="1600"/>
              <a:t>BubbleSort  */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4B2FB97-3AA0-4450-BB9A-E6FE1DF81ADF}"/>
              </a:ext>
            </a:extLst>
          </p:cNvPr>
          <p:cNvSpPr>
            <a:spLocks noGrp="1" noChangeArrowheads="1"/>
          </p:cNvSpPr>
          <p:nvPr>
            <p:ph type="title"/>
          </p:nvPr>
        </p:nvSpPr>
        <p:spPr/>
        <p:txBody>
          <a:bodyPr/>
          <a:lstStyle/>
          <a:p>
            <a:r>
              <a:rPr lang="en-US" altLang="zh-CN" b="1"/>
              <a:t>【</a:t>
            </a:r>
            <a:r>
              <a:rPr lang="zh-CN" altLang="en-US" b="1"/>
              <a:t>算法分析</a:t>
            </a:r>
            <a:r>
              <a:rPr lang="en-US" altLang="zh-CN" b="1"/>
              <a:t>】</a:t>
            </a:r>
          </a:p>
        </p:txBody>
      </p:sp>
      <p:sp>
        <p:nvSpPr>
          <p:cNvPr id="79875" name="Rectangle 3">
            <a:extLst>
              <a:ext uri="{FF2B5EF4-FFF2-40B4-BE49-F238E27FC236}">
                <a16:creationId xmlns:a16="http://schemas.microsoft.com/office/drawing/2014/main" id="{33AB911D-F8BA-4C83-9923-07D6ACB412B4}"/>
              </a:ext>
            </a:extLst>
          </p:cNvPr>
          <p:cNvSpPr>
            <a:spLocks noGrp="1" noChangeArrowheads="1"/>
          </p:cNvSpPr>
          <p:nvPr>
            <p:ph idx="1"/>
          </p:nvPr>
        </p:nvSpPr>
        <p:spPr/>
        <p:txBody>
          <a:bodyPr/>
          <a:lstStyle/>
          <a:p>
            <a:pPr>
              <a:lnSpc>
                <a:spcPct val="90000"/>
              </a:lnSpc>
            </a:pPr>
            <a:r>
              <a:rPr lang="zh-CN" altLang="en-US"/>
              <a:t>冒泡排序算法的最坏情况是待排序记录按关键字的逆序排列，此时，第</a:t>
            </a:r>
            <a:r>
              <a:rPr lang="en-US" altLang="zh-CN"/>
              <a:t>i</a:t>
            </a:r>
            <a:r>
              <a:rPr lang="zh-CN" altLang="en-US"/>
              <a:t>趟冒泡排序需进行次比较，    次移动。经过</a:t>
            </a:r>
          </a:p>
          <a:p>
            <a:pPr>
              <a:lnSpc>
                <a:spcPct val="90000"/>
              </a:lnSpc>
              <a:buFont typeface="Wingdings" panose="05000000000000000000" pitchFamily="2" charset="2"/>
              <a:buNone/>
            </a:pPr>
            <a:r>
              <a:rPr lang="zh-CN" altLang="en-US"/>
              <a:t>     </a:t>
            </a:r>
            <a:r>
              <a:rPr lang="en-US" altLang="zh-CN"/>
              <a:t>n-1</a:t>
            </a:r>
            <a:r>
              <a:rPr lang="zh-CN" altLang="en-US"/>
              <a:t>趟冒泡排序后，总的比较次数为</a:t>
            </a:r>
          </a:p>
          <a:p>
            <a:pPr>
              <a:lnSpc>
                <a:spcPct val="90000"/>
              </a:lnSpc>
              <a:buFont typeface="Wingdings" panose="05000000000000000000" pitchFamily="2" charset="2"/>
              <a:buNone/>
            </a:pPr>
            <a:r>
              <a:rPr lang="zh-CN" altLang="en-US"/>
              <a:t>                    ，总的移动次数为             次，因此该算法的时间复杂度为</a:t>
            </a:r>
            <a:r>
              <a:rPr lang="en-US" altLang="zh-CN"/>
              <a:t>O(n</a:t>
            </a:r>
            <a:r>
              <a:rPr lang="en-US" altLang="zh-CN" baseline="30000"/>
              <a:t>2</a:t>
            </a:r>
            <a:r>
              <a:rPr lang="en-US" altLang="zh-CN"/>
              <a:t>)</a:t>
            </a:r>
            <a:r>
              <a:rPr lang="zh-CN" altLang="en-US"/>
              <a:t>，空间复杂度为</a:t>
            </a:r>
            <a:r>
              <a:rPr lang="en-US" altLang="zh-CN"/>
              <a:t>O(1)</a:t>
            </a:r>
            <a:r>
              <a:rPr lang="zh-CN" altLang="en-US"/>
              <a:t>。另外，冒泡排序法是一种稳定的排序方法。</a:t>
            </a:r>
          </a:p>
        </p:txBody>
      </p:sp>
      <p:sp>
        <p:nvSpPr>
          <p:cNvPr id="79877" name="Rectangle 5">
            <a:extLst>
              <a:ext uri="{FF2B5EF4-FFF2-40B4-BE49-F238E27FC236}">
                <a16:creationId xmlns:a16="http://schemas.microsoft.com/office/drawing/2014/main" id="{97F4C319-EB90-4216-B15A-1C1789FF8553}"/>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9876" name="Object 4">
            <a:extLst>
              <a:ext uri="{FF2B5EF4-FFF2-40B4-BE49-F238E27FC236}">
                <a16:creationId xmlns:a16="http://schemas.microsoft.com/office/drawing/2014/main" id="{7FB50909-89E1-496C-8153-37833D2F2ED9}"/>
              </a:ext>
            </a:extLst>
          </p:cNvPr>
          <p:cNvGraphicFramePr>
            <a:graphicFrameLocks noChangeAspect="1"/>
          </p:cNvGraphicFramePr>
          <p:nvPr/>
        </p:nvGraphicFramePr>
        <p:xfrm>
          <a:off x="6527801" y="3175001"/>
          <a:ext cx="720725" cy="309563"/>
        </p:xfrm>
        <a:graphic>
          <a:graphicData uri="http://schemas.openxmlformats.org/presentationml/2006/ole">
            <mc:AlternateContent xmlns:mc="http://schemas.openxmlformats.org/markup-compatibility/2006">
              <mc:Choice xmlns:v="urn:schemas-microsoft-com:vml" Requires="v">
                <p:oleObj spid="_x0000_s79885" r:id="rId3" imgW="469696" imgH="203112" progId="Equation.3">
                  <p:embed/>
                </p:oleObj>
              </mc:Choice>
              <mc:Fallback>
                <p:oleObj r:id="rId3" imgW="469696" imgH="20311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7801" y="3175001"/>
                        <a:ext cx="720725"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79" name="Rectangle 7">
            <a:extLst>
              <a:ext uri="{FF2B5EF4-FFF2-40B4-BE49-F238E27FC236}">
                <a16:creationId xmlns:a16="http://schemas.microsoft.com/office/drawing/2014/main" id="{FAC7DACC-DD0F-4AA3-A7E8-8499E38933CD}"/>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9878" name="Object 6">
            <a:extLst>
              <a:ext uri="{FF2B5EF4-FFF2-40B4-BE49-F238E27FC236}">
                <a16:creationId xmlns:a16="http://schemas.microsoft.com/office/drawing/2014/main" id="{25BD6EBC-CD7E-4BB7-A9EF-7380B8169502}"/>
              </a:ext>
            </a:extLst>
          </p:cNvPr>
          <p:cNvGraphicFramePr>
            <a:graphicFrameLocks noChangeAspect="1"/>
          </p:cNvGraphicFramePr>
          <p:nvPr/>
        </p:nvGraphicFramePr>
        <p:xfrm>
          <a:off x="3216276" y="4005263"/>
          <a:ext cx="1439863" cy="495300"/>
        </p:xfrm>
        <a:graphic>
          <a:graphicData uri="http://schemas.openxmlformats.org/presentationml/2006/ole">
            <mc:AlternateContent xmlns:mc="http://schemas.openxmlformats.org/markup-compatibility/2006">
              <mc:Choice xmlns:v="urn:schemas-microsoft-com:vml" Requires="v">
                <p:oleObj spid="_x0000_s79886" r:id="rId5" imgW="1244600" imgH="431800" progId="Equation.3">
                  <p:embed/>
                </p:oleObj>
              </mc:Choice>
              <mc:Fallback>
                <p:oleObj r:id="rId5" imgW="12446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276" y="4005263"/>
                        <a:ext cx="143986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1" name="Rectangle 9">
            <a:extLst>
              <a:ext uri="{FF2B5EF4-FFF2-40B4-BE49-F238E27FC236}">
                <a16:creationId xmlns:a16="http://schemas.microsoft.com/office/drawing/2014/main" id="{F713FB68-9FF8-4367-B08E-DA184174B02D}"/>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9880" name="Object 8">
            <a:extLst>
              <a:ext uri="{FF2B5EF4-FFF2-40B4-BE49-F238E27FC236}">
                <a16:creationId xmlns:a16="http://schemas.microsoft.com/office/drawing/2014/main" id="{7DC9C675-7F3C-4FAB-AD88-822350554D55}"/>
              </a:ext>
            </a:extLst>
          </p:cNvPr>
          <p:cNvGraphicFramePr>
            <a:graphicFrameLocks noChangeAspect="1"/>
          </p:cNvGraphicFramePr>
          <p:nvPr/>
        </p:nvGraphicFramePr>
        <p:xfrm>
          <a:off x="8040688" y="4149726"/>
          <a:ext cx="1225550" cy="334963"/>
        </p:xfrm>
        <a:graphic>
          <a:graphicData uri="http://schemas.openxmlformats.org/presentationml/2006/ole">
            <mc:AlternateContent xmlns:mc="http://schemas.openxmlformats.org/markup-compatibility/2006">
              <mc:Choice xmlns:v="urn:schemas-microsoft-com:vml" Requires="v">
                <p:oleObj spid="_x0000_s79887" name="公式" r:id="rId7" imgW="736600" imgH="203200" progId="Equation.3">
                  <p:embed/>
                </p:oleObj>
              </mc:Choice>
              <mc:Fallback>
                <p:oleObj name="公式" r:id="rId7" imgW="736600" imgH="203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40688" y="4149726"/>
                        <a:ext cx="1225550"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A847859-655C-48B7-8C53-473467492A83}"/>
              </a:ext>
            </a:extLst>
          </p:cNvPr>
          <p:cNvSpPr>
            <a:spLocks noGrp="1" noChangeArrowheads="1"/>
          </p:cNvSpPr>
          <p:nvPr>
            <p:ph type="title"/>
          </p:nvPr>
        </p:nvSpPr>
        <p:spPr/>
        <p:txBody>
          <a:bodyPr/>
          <a:lstStyle/>
          <a:p>
            <a:r>
              <a:rPr lang="zh-CN" altLang="en-US" b="1"/>
              <a:t>快速排序</a:t>
            </a:r>
          </a:p>
        </p:txBody>
      </p:sp>
      <p:sp>
        <p:nvSpPr>
          <p:cNvPr id="80899" name="Rectangle 3">
            <a:extLst>
              <a:ext uri="{FF2B5EF4-FFF2-40B4-BE49-F238E27FC236}">
                <a16:creationId xmlns:a16="http://schemas.microsoft.com/office/drawing/2014/main" id="{B12D78E8-2520-4FDF-BC11-C02868F07E12}"/>
              </a:ext>
            </a:extLst>
          </p:cNvPr>
          <p:cNvSpPr>
            <a:spLocks noGrp="1" noChangeArrowheads="1"/>
          </p:cNvSpPr>
          <p:nvPr>
            <p:ph idx="1"/>
          </p:nvPr>
        </p:nvSpPr>
        <p:spPr/>
        <p:txBody>
          <a:bodyPr/>
          <a:lstStyle/>
          <a:p>
            <a:endParaRPr lang="en-US" altLang="zh-CN" sz="2800" b="1"/>
          </a:p>
          <a:p>
            <a:pPr>
              <a:buFont typeface="Wingdings" panose="05000000000000000000" pitchFamily="2" charset="2"/>
              <a:buNone/>
            </a:pPr>
            <a:r>
              <a:rPr lang="en-US" altLang="zh-CN" sz="2800" b="1"/>
              <a:t>【</a:t>
            </a:r>
            <a:r>
              <a:rPr lang="zh-CN" altLang="en-US" sz="2800" b="1"/>
              <a:t>算法改进要点</a:t>
            </a:r>
            <a:r>
              <a:rPr lang="en-US" altLang="zh-CN" sz="2800" b="1"/>
              <a:t>】:</a:t>
            </a:r>
          </a:p>
          <a:p>
            <a:pPr>
              <a:buFont typeface="Wingdings" panose="05000000000000000000" pitchFamily="2" charset="2"/>
              <a:buNone/>
            </a:pPr>
            <a:r>
              <a:rPr lang="en-US" altLang="zh-CN" sz="2800"/>
              <a:t>    </a:t>
            </a:r>
            <a:r>
              <a:rPr lang="zh-CN" altLang="en-US" sz="2800"/>
              <a:t>在上节讨论的冒泡排序中，由于扫描过程中只对相邻的两个元素进行比较，因此在互换两个相邻元素时只能消除一个逆序。如果能通过两个（不相邻的）元素的交换，消除待排序记录中的多个逆序，则会大大加快排序的速度。快速排序方法中的一次交换可能消除多个逆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F303E6B-7DFD-4787-A10F-6BD618FECEA3}"/>
              </a:ext>
            </a:extLst>
          </p:cNvPr>
          <p:cNvSpPr>
            <a:spLocks noGrp="1" noChangeArrowheads="1"/>
          </p:cNvSpPr>
          <p:nvPr>
            <p:ph type="title"/>
          </p:nvPr>
        </p:nvSpPr>
        <p:spPr/>
        <p:txBody>
          <a:bodyPr/>
          <a:lstStyle/>
          <a:p>
            <a:endParaRPr lang="zh-CN" altLang="zh-CN"/>
          </a:p>
        </p:txBody>
      </p:sp>
      <p:sp>
        <p:nvSpPr>
          <p:cNvPr id="81923" name="Rectangle 3">
            <a:extLst>
              <a:ext uri="{FF2B5EF4-FFF2-40B4-BE49-F238E27FC236}">
                <a16:creationId xmlns:a16="http://schemas.microsoft.com/office/drawing/2014/main" id="{E77E5FDE-7AD6-4FF2-A961-514C6E2CD5B1}"/>
              </a:ext>
            </a:extLst>
          </p:cNvPr>
          <p:cNvSpPr>
            <a:spLocks noGrp="1" noChangeArrowheads="1"/>
          </p:cNvSpPr>
          <p:nvPr>
            <p:ph idx="1"/>
          </p:nvPr>
        </p:nvSpPr>
        <p:spPr/>
        <p:txBody>
          <a:bodyPr/>
          <a:lstStyle/>
          <a:p>
            <a:pPr>
              <a:lnSpc>
                <a:spcPct val="80000"/>
              </a:lnSpc>
            </a:pPr>
            <a:r>
              <a:rPr lang="en-US" altLang="zh-CN" sz="2400"/>
              <a:t>【</a:t>
            </a:r>
            <a:r>
              <a:rPr lang="zh-CN" altLang="en-US" sz="2400" b="1"/>
              <a:t>算法思想</a:t>
            </a:r>
            <a:r>
              <a:rPr lang="en-US" altLang="zh-CN" sz="2400"/>
              <a:t>】</a:t>
            </a:r>
          </a:p>
          <a:p>
            <a:pPr>
              <a:lnSpc>
                <a:spcPct val="80000"/>
              </a:lnSpc>
              <a:buFont typeface="Wingdings" panose="05000000000000000000" pitchFamily="2" charset="2"/>
              <a:buNone/>
            </a:pPr>
            <a:r>
              <a:rPr lang="en-US" altLang="zh-CN" sz="2400"/>
              <a:t>      </a:t>
            </a:r>
            <a:r>
              <a:rPr lang="zh-CN" altLang="en-US" sz="2400"/>
              <a:t>从待排序记录序列中选取一个记录（通常选取第一个记录）为枢轴，其关键字设为</a:t>
            </a:r>
            <a:r>
              <a:rPr lang="en-US" altLang="zh-CN" sz="2400"/>
              <a:t>K1</a:t>
            </a:r>
            <a:r>
              <a:rPr lang="zh-CN" altLang="en-US" sz="2400"/>
              <a:t>，然后将其余关键字小于</a:t>
            </a:r>
            <a:r>
              <a:rPr lang="en-US" altLang="zh-CN" sz="2400"/>
              <a:t>K1</a:t>
            </a:r>
            <a:r>
              <a:rPr lang="zh-CN" altLang="en-US" sz="2400"/>
              <a:t>的记录移到前面，而将关键字大于</a:t>
            </a:r>
            <a:r>
              <a:rPr lang="en-US" altLang="zh-CN" sz="2400"/>
              <a:t>K1</a:t>
            </a:r>
            <a:r>
              <a:rPr lang="zh-CN" altLang="en-US" sz="2400"/>
              <a:t>的记录移到后面，结果将待排序记录序列分成两个子表，最后将关键字为</a:t>
            </a:r>
            <a:r>
              <a:rPr lang="en-US" altLang="zh-CN" sz="2400"/>
              <a:t>K1</a:t>
            </a:r>
            <a:r>
              <a:rPr lang="zh-CN" altLang="en-US" sz="2400"/>
              <a:t>的记录插到其分界线的位置处。将这个过程称作</a:t>
            </a:r>
            <a:r>
              <a:rPr lang="zh-CN" altLang="en-US" sz="2400" b="1"/>
              <a:t>一趟快速排序</a:t>
            </a:r>
            <a:r>
              <a:rPr lang="zh-CN" altLang="en-US" sz="2400"/>
              <a:t>。通过一次划分后，就以关键字为</a:t>
            </a:r>
            <a:r>
              <a:rPr lang="en-US" altLang="zh-CN" sz="2400"/>
              <a:t>K1</a:t>
            </a:r>
            <a:r>
              <a:rPr lang="zh-CN" altLang="en-US" sz="2400"/>
              <a:t>的记录为界，将待排序序列分成了两个子表，且前面子表中所有记录的关键字均不大于</a:t>
            </a:r>
            <a:r>
              <a:rPr lang="en-US" altLang="zh-CN" sz="2400"/>
              <a:t>K1</a:t>
            </a:r>
            <a:r>
              <a:rPr lang="zh-CN" altLang="en-US" sz="2400"/>
              <a:t>，而后面子表中的所有记录的关键字均不小于</a:t>
            </a:r>
            <a:r>
              <a:rPr lang="en-US" altLang="zh-CN" sz="2400"/>
              <a:t>K1</a:t>
            </a:r>
            <a:r>
              <a:rPr lang="zh-CN" altLang="en-US" sz="2400"/>
              <a:t>。对分割后的子表继续按上述原则进行分割，直到所有子表的表长不超过</a:t>
            </a:r>
            <a:r>
              <a:rPr lang="en-US" altLang="zh-CN" sz="2400"/>
              <a:t>1</a:t>
            </a:r>
            <a:r>
              <a:rPr lang="zh-CN" altLang="en-US" sz="2400"/>
              <a:t>为止，此时待排序记录序列就变成了一个有序表。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B75D467E-A163-4527-B7E9-6113827D5432}"/>
              </a:ext>
            </a:extLst>
          </p:cNvPr>
          <p:cNvSpPr txBox="1">
            <a:spLocks noChangeArrowheads="1"/>
          </p:cNvSpPr>
          <p:nvPr/>
        </p:nvSpPr>
        <p:spPr bwMode="auto">
          <a:xfrm>
            <a:off x="2133600" y="914401"/>
            <a:ext cx="82296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zh-CN" altLang="en-US" sz="2800" b="1">
                <a:solidFill>
                  <a:srgbClr val="E60E37"/>
                </a:solidFill>
              </a:rPr>
              <a:t>内部排序：</a:t>
            </a:r>
            <a:r>
              <a:rPr lang="zh-CN" altLang="en-US" sz="2800" b="1">
                <a:latin typeface="宋体" panose="02010600030101010101" pitchFamily="2" charset="-122"/>
              </a:rPr>
              <a:t>整个排序过程完全在</a:t>
            </a:r>
            <a:r>
              <a:rPr lang="zh-CN" altLang="en-US" sz="2800" b="1">
                <a:solidFill>
                  <a:srgbClr val="3E8E4F"/>
                </a:solidFill>
                <a:latin typeface="宋体" panose="02010600030101010101" pitchFamily="2" charset="-122"/>
              </a:rPr>
              <a:t>内存中</a:t>
            </a:r>
            <a:r>
              <a:rPr lang="zh-CN" altLang="en-US" sz="2800" b="1">
                <a:latin typeface="宋体" panose="02010600030101010101" pitchFamily="2" charset="-122"/>
              </a:rPr>
              <a:t>进行，称为内部排序。</a:t>
            </a:r>
            <a:r>
              <a:rPr lang="zh-CN" altLang="en-US" sz="2800" b="1"/>
              <a:t> </a:t>
            </a:r>
          </a:p>
        </p:txBody>
      </p:sp>
      <p:sp>
        <p:nvSpPr>
          <p:cNvPr id="6147" name="Text Box 3">
            <a:extLst>
              <a:ext uri="{FF2B5EF4-FFF2-40B4-BE49-F238E27FC236}">
                <a16:creationId xmlns:a16="http://schemas.microsoft.com/office/drawing/2014/main" id="{22294390-5373-49C2-9C88-3530B7CF9A72}"/>
              </a:ext>
            </a:extLst>
          </p:cNvPr>
          <p:cNvSpPr txBox="1">
            <a:spLocks noChangeArrowheads="1"/>
          </p:cNvSpPr>
          <p:nvPr/>
        </p:nvSpPr>
        <p:spPr bwMode="auto">
          <a:xfrm>
            <a:off x="2133600" y="1981201"/>
            <a:ext cx="7924800"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zh-CN" altLang="en-US" sz="2800" b="1">
                <a:solidFill>
                  <a:srgbClr val="E60E37"/>
                </a:solidFill>
              </a:rPr>
              <a:t>外部排序</a:t>
            </a:r>
            <a:r>
              <a:rPr lang="zh-CN" altLang="en-US" sz="2800" b="1"/>
              <a:t>：</a:t>
            </a:r>
            <a:r>
              <a:rPr lang="zh-CN" altLang="en-US" sz="2800" b="1">
                <a:latin typeface="宋体" panose="02010600030101010101" pitchFamily="2" charset="-122"/>
              </a:rPr>
              <a:t>由于待排序记录数据量太大，内存无法容纳全部数据，排序需要借助</a:t>
            </a:r>
            <a:r>
              <a:rPr lang="zh-CN" altLang="en-US" sz="2800" b="1">
                <a:solidFill>
                  <a:srgbClr val="3E8E4F"/>
                </a:solidFill>
                <a:latin typeface="宋体" panose="02010600030101010101" pitchFamily="2" charset="-122"/>
              </a:rPr>
              <a:t>外部存储设备</a:t>
            </a:r>
            <a:r>
              <a:rPr lang="zh-CN" altLang="en-US" sz="2800" b="1">
                <a:latin typeface="宋体" panose="02010600030101010101" pitchFamily="2" charset="-122"/>
              </a:rPr>
              <a:t>才能完成，称为外部排序。</a:t>
            </a:r>
            <a:r>
              <a:rPr lang="zh-CN" altLang="en-US" sz="2800" b="1"/>
              <a:t> </a:t>
            </a:r>
          </a:p>
        </p:txBody>
      </p:sp>
      <p:sp>
        <p:nvSpPr>
          <p:cNvPr id="6148" name="Text Box 4">
            <a:extLst>
              <a:ext uri="{FF2B5EF4-FFF2-40B4-BE49-F238E27FC236}">
                <a16:creationId xmlns:a16="http://schemas.microsoft.com/office/drawing/2014/main" id="{ADDF70C1-DF15-4C2F-9C6A-6142F3CA7558}"/>
              </a:ext>
            </a:extLst>
          </p:cNvPr>
          <p:cNvSpPr txBox="1">
            <a:spLocks noChangeArrowheads="1"/>
          </p:cNvSpPr>
          <p:nvPr/>
        </p:nvSpPr>
        <p:spPr bwMode="auto">
          <a:xfrm>
            <a:off x="2133600" y="3505201"/>
            <a:ext cx="8153400" cy="291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lang="zh-CN" altLang="en-US" sz="2800" b="1">
                <a:solidFill>
                  <a:srgbClr val="E60E37"/>
                </a:solidFill>
              </a:rPr>
              <a:t>稳定排序</a:t>
            </a:r>
            <a:r>
              <a:rPr lang="zh-CN" altLang="en-US" sz="2800" b="1"/>
              <a:t>和</a:t>
            </a:r>
            <a:r>
              <a:rPr lang="zh-CN" altLang="en-US" sz="2800" b="1">
                <a:solidFill>
                  <a:srgbClr val="E60E37"/>
                </a:solidFill>
              </a:rPr>
              <a:t>不稳定排序</a:t>
            </a:r>
            <a:r>
              <a:rPr lang="zh-CN" altLang="en-US" sz="2800" b="1"/>
              <a:t>：</a:t>
            </a:r>
            <a:r>
              <a:rPr lang="zh-CN" altLang="en-US" sz="2800" b="1">
                <a:latin typeface="宋体" panose="02010600030101010101" pitchFamily="2" charset="-122"/>
              </a:rPr>
              <a:t>假设</a:t>
            </a:r>
            <a:r>
              <a:rPr lang="en-US" altLang="zh-CN" sz="2800" b="1">
                <a:latin typeface="宋体" panose="02010600030101010101" pitchFamily="2" charset="-122"/>
              </a:rPr>
              <a:t>K</a:t>
            </a:r>
            <a:r>
              <a:rPr lang="en-US" altLang="zh-CN" sz="2800" b="1" baseline="-30000">
                <a:latin typeface="宋体" panose="02010600030101010101" pitchFamily="2" charset="-122"/>
              </a:rPr>
              <a:t>i</a:t>
            </a:r>
            <a:r>
              <a:rPr lang="en-US" altLang="zh-CN" sz="2800" b="1">
                <a:latin typeface="宋体" panose="02010600030101010101" pitchFamily="2" charset="-122"/>
              </a:rPr>
              <a:t>=K</a:t>
            </a:r>
            <a:r>
              <a:rPr lang="en-US" altLang="zh-CN" sz="2800" b="1" baseline="-30000">
                <a:latin typeface="宋体" panose="02010600030101010101" pitchFamily="2" charset="-122"/>
              </a:rPr>
              <a:t>j</a:t>
            </a:r>
            <a:r>
              <a:rPr lang="en-US" altLang="zh-CN" sz="2800" b="1">
                <a:latin typeface="宋体" panose="02010600030101010101" pitchFamily="2" charset="-122"/>
              </a:rPr>
              <a:t>(1≤i≤n</a:t>
            </a:r>
            <a:r>
              <a:rPr lang="zh-CN" altLang="en-US" sz="2800" b="1">
                <a:latin typeface="宋体" panose="02010600030101010101" pitchFamily="2" charset="-122"/>
              </a:rPr>
              <a:t>，</a:t>
            </a:r>
            <a:r>
              <a:rPr lang="en-US" altLang="zh-CN" sz="2800" b="1">
                <a:latin typeface="宋体" panose="02010600030101010101" pitchFamily="2" charset="-122"/>
              </a:rPr>
              <a:t>1≤j≤n</a:t>
            </a:r>
            <a:r>
              <a:rPr lang="zh-CN" altLang="en-US" sz="2800" b="1">
                <a:latin typeface="宋体" panose="02010600030101010101" pitchFamily="2" charset="-122"/>
              </a:rPr>
              <a:t>，</a:t>
            </a:r>
            <a:r>
              <a:rPr lang="en-US" altLang="zh-CN" sz="2800" b="1">
                <a:latin typeface="宋体" panose="02010600030101010101" pitchFamily="2" charset="-122"/>
              </a:rPr>
              <a:t>i≠j)</a:t>
            </a:r>
            <a:r>
              <a:rPr lang="zh-CN" altLang="en-US" sz="2800" b="1">
                <a:latin typeface="宋体" panose="02010600030101010101" pitchFamily="2" charset="-122"/>
              </a:rPr>
              <a:t>，若在排序前的序列中</a:t>
            </a:r>
            <a:r>
              <a:rPr lang="en-US" altLang="zh-CN" sz="2800" b="1">
                <a:solidFill>
                  <a:srgbClr val="3E8E4F"/>
                </a:solidFill>
                <a:latin typeface="宋体" panose="02010600030101010101" pitchFamily="2" charset="-122"/>
              </a:rPr>
              <a:t>R</a:t>
            </a:r>
            <a:r>
              <a:rPr lang="en-US" altLang="zh-CN" sz="2800" b="1" baseline="-30000">
                <a:solidFill>
                  <a:srgbClr val="3E8E4F"/>
                </a:solidFill>
                <a:latin typeface="宋体" panose="02010600030101010101" pitchFamily="2" charset="-122"/>
              </a:rPr>
              <a:t>i</a:t>
            </a:r>
            <a:r>
              <a:rPr lang="zh-CN" altLang="en-US" sz="2800" b="1">
                <a:solidFill>
                  <a:srgbClr val="3E8E4F"/>
                </a:solidFill>
                <a:latin typeface="宋体" panose="02010600030101010101" pitchFamily="2" charset="-122"/>
              </a:rPr>
              <a:t>领先于</a:t>
            </a:r>
            <a:r>
              <a:rPr lang="en-US" altLang="zh-CN" sz="2800" b="1">
                <a:solidFill>
                  <a:srgbClr val="3E8E4F"/>
                </a:solidFill>
                <a:latin typeface="宋体" panose="02010600030101010101" pitchFamily="2" charset="-122"/>
              </a:rPr>
              <a:t>R</a:t>
            </a:r>
            <a:r>
              <a:rPr lang="en-US" altLang="zh-CN" sz="2800" b="1" baseline="-30000">
                <a:solidFill>
                  <a:srgbClr val="3E8E4F"/>
                </a:solidFill>
                <a:latin typeface="宋体" panose="02010600030101010101" pitchFamily="2" charset="-122"/>
              </a:rPr>
              <a:t>j</a:t>
            </a:r>
            <a:r>
              <a:rPr lang="en-US" altLang="zh-CN" sz="2800" b="1">
                <a:solidFill>
                  <a:srgbClr val="3E8E4F"/>
                </a:solidFill>
                <a:latin typeface="宋体" panose="02010600030101010101" pitchFamily="2" charset="-122"/>
              </a:rPr>
              <a:t>(</a:t>
            </a:r>
            <a:r>
              <a:rPr lang="zh-CN" altLang="en-US" sz="2800" b="1">
                <a:solidFill>
                  <a:srgbClr val="3E8E4F"/>
                </a:solidFill>
                <a:latin typeface="宋体" panose="02010600030101010101" pitchFamily="2" charset="-122"/>
              </a:rPr>
              <a:t>即</a:t>
            </a:r>
            <a:r>
              <a:rPr lang="en-US" altLang="zh-CN" sz="2800" b="1">
                <a:solidFill>
                  <a:srgbClr val="3E8E4F"/>
                </a:solidFill>
                <a:latin typeface="宋体" panose="02010600030101010101" pitchFamily="2" charset="-122"/>
              </a:rPr>
              <a:t>i&lt;j)</a:t>
            </a:r>
            <a:r>
              <a:rPr lang="zh-CN" altLang="en-US" sz="2800" b="1">
                <a:latin typeface="宋体" panose="02010600030101010101" pitchFamily="2" charset="-122"/>
              </a:rPr>
              <a:t>，</a:t>
            </a:r>
            <a:r>
              <a:rPr lang="zh-CN" altLang="en-US" sz="2800" b="1">
                <a:solidFill>
                  <a:srgbClr val="3E8E4F"/>
                </a:solidFill>
                <a:latin typeface="宋体" panose="02010600030101010101" pitchFamily="2" charset="-122"/>
              </a:rPr>
              <a:t>经过排序后得到的序列中</a:t>
            </a:r>
            <a:r>
              <a:rPr lang="en-US" altLang="zh-CN" sz="2800" b="1">
                <a:solidFill>
                  <a:srgbClr val="3E8E4F"/>
                </a:solidFill>
                <a:latin typeface="宋体" panose="02010600030101010101" pitchFamily="2" charset="-122"/>
              </a:rPr>
              <a:t>R</a:t>
            </a:r>
            <a:r>
              <a:rPr lang="en-US" altLang="zh-CN" sz="2800" b="1" baseline="-30000">
                <a:solidFill>
                  <a:srgbClr val="3E8E4F"/>
                </a:solidFill>
                <a:latin typeface="宋体" panose="02010600030101010101" pitchFamily="2" charset="-122"/>
              </a:rPr>
              <a:t>i</a:t>
            </a:r>
            <a:r>
              <a:rPr lang="zh-CN" altLang="en-US" sz="2800" b="1">
                <a:solidFill>
                  <a:srgbClr val="3E8E4F"/>
                </a:solidFill>
                <a:latin typeface="宋体" panose="02010600030101010101" pitchFamily="2" charset="-122"/>
              </a:rPr>
              <a:t>仍领先于</a:t>
            </a:r>
            <a:r>
              <a:rPr lang="en-US" altLang="zh-CN" sz="2800" b="1">
                <a:solidFill>
                  <a:srgbClr val="3E8E4F"/>
                </a:solidFill>
                <a:latin typeface="宋体" panose="02010600030101010101" pitchFamily="2" charset="-122"/>
              </a:rPr>
              <a:t>R</a:t>
            </a:r>
            <a:r>
              <a:rPr lang="en-US" altLang="zh-CN" sz="2800" b="1" baseline="-30000">
                <a:solidFill>
                  <a:srgbClr val="3E8E4F"/>
                </a:solidFill>
                <a:latin typeface="宋体" panose="02010600030101010101" pitchFamily="2" charset="-122"/>
              </a:rPr>
              <a:t>j</a:t>
            </a:r>
            <a:r>
              <a:rPr lang="zh-CN" altLang="en-US" sz="2800" b="1">
                <a:latin typeface="宋体" panose="02010600030101010101" pitchFamily="2" charset="-122"/>
              </a:rPr>
              <a:t>，则称所用的</a:t>
            </a:r>
            <a:r>
              <a:rPr lang="zh-CN" altLang="en-US" sz="2800" b="1">
                <a:solidFill>
                  <a:srgbClr val="3E8E4F"/>
                </a:solidFill>
                <a:latin typeface="宋体" panose="02010600030101010101" pitchFamily="2" charset="-122"/>
              </a:rPr>
              <a:t>排序方法是稳定</a:t>
            </a:r>
            <a:r>
              <a:rPr lang="zh-CN" altLang="en-US" sz="2800" b="1">
                <a:latin typeface="宋体" panose="02010600030101010101" pitchFamily="2" charset="-122"/>
              </a:rPr>
              <a:t>的</a:t>
            </a:r>
            <a:r>
              <a:rPr lang="zh-CN" altLang="en-US" sz="2800" b="1"/>
              <a:t> </a:t>
            </a:r>
            <a:r>
              <a:rPr lang="zh-CN" altLang="en-US" sz="2800" b="1">
                <a:latin typeface="宋体" panose="02010600030101010101" pitchFamily="2" charset="-122"/>
              </a:rPr>
              <a:t>；反之，当</a:t>
            </a:r>
            <a:r>
              <a:rPr lang="zh-CN" altLang="en-US" sz="2800" b="1">
                <a:solidFill>
                  <a:srgbClr val="3E8E4F"/>
                </a:solidFill>
                <a:latin typeface="宋体" panose="02010600030101010101" pitchFamily="2" charset="-122"/>
              </a:rPr>
              <a:t>相同关键字的领先关系在排序过程中发生变化者</a:t>
            </a:r>
            <a:r>
              <a:rPr lang="zh-CN" altLang="en-US" sz="2800" b="1">
                <a:latin typeface="宋体" panose="02010600030101010101" pitchFamily="2" charset="-122"/>
              </a:rPr>
              <a:t>，则称所用的</a:t>
            </a:r>
            <a:r>
              <a:rPr lang="zh-CN" altLang="en-US" sz="2800" b="1">
                <a:solidFill>
                  <a:srgbClr val="3E8E4F"/>
                </a:solidFill>
                <a:latin typeface="宋体" panose="02010600030101010101" pitchFamily="2" charset="-122"/>
              </a:rPr>
              <a:t>排序方法是不稳定</a:t>
            </a:r>
            <a:r>
              <a:rPr lang="zh-CN" altLang="en-US" sz="2800" b="1">
                <a:latin typeface="宋体" panose="02010600030101010101" pitchFamily="2" charset="-122"/>
              </a:rPr>
              <a:t>的。</a:t>
            </a:r>
            <a:r>
              <a:rPr lang="zh-CN" altLang="en-US" sz="2800" b="1"/>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86106A8-588E-4436-A62A-337E0A3E88C2}"/>
              </a:ext>
            </a:extLst>
          </p:cNvPr>
          <p:cNvSpPr>
            <a:spLocks noGrp="1" noChangeArrowheads="1"/>
          </p:cNvSpPr>
          <p:nvPr>
            <p:ph type="title"/>
          </p:nvPr>
        </p:nvSpPr>
        <p:spPr/>
        <p:txBody>
          <a:bodyPr/>
          <a:lstStyle/>
          <a:p>
            <a:endParaRPr lang="zh-CN" altLang="zh-CN"/>
          </a:p>
        </p:txBody>
      </p:sp>
      <p:sp>
        <p:nvSpPr>
          <p:cNvPr id="82947" name="Rectangle 3">
            <a:extLst>
              <a:ext uri="{FF2B5EF4-FFF2-40B4-BE49-F238E27FC236}">
                <a16:creationId xmlns:a16="http://schemas.microsoft.com/office/drawing/2014/main" id="{09216330-1E83-4936-A146-506FF0AD49BC}"/>
              </a:ext>
            </a:extLst>
          </p:cNvPr>
          <p:cNvSpPr>
            <a:spLocks noGrp="1" noChangeArrowheads="1"/>
          </p:cNvSpPr>
          <p:nvPr>
            <p:ph idx="1"/>
          </p:nvPr>
        </p:nvSpPr>
        <p:spPr/>
        <p:txBody>
          <a:bodyPr/>
          <a:lstStyle/>
          <a:p>
            <a:pPr>
              <a:lnSpc>
                <a:spcPct val="80000"/>
              </a:lnSpc>
            </a:pPr>
            <a:r>
              <a:rPr lang="zh-CN" altLang="en-US" sz="2000"/>
              <a:t>快速排序</a:t>
            </a:r>
            <a:r>
              <a:rPr lang="en-US" altLang="zh-CN" sz="2000"/>
              <a:t>【</a:t>
            </a:r>
            <a:r>
              <a:rPr lang="zh-CN" altLang="en-US" sz="2000"/>
              <a:t>算法步骤</a:t>
            </a:r>
            <a:r>
              <a:rPr lang="en-US" altLang="zh-CN" sz="2000"/>
              <a:t>】</a:t>
            </a:r>
          </a:p>
          <a:p>
            <a:pPr>
              <a:lnSpc>
                <a:spcPct val="80000"/>
              </a:lnSpc>
              <a:buFont typeface="Wingdings" panose="05000000000000000000" pitchFamily="2" charset="2"/>
              <a:buNone/>
            </a:pPr>
            <a:r>
              <a:rPr lang="en-US" altLang="zh-CN" sz="2000"/>
              <a:t>      </a:t>
            </a:r>
            <a:r>
              <a:rPr lang="zh-CN" altLang="en-US" sz="2000"/>
              <a:t>假设待划分序列为</a:t>
            </a:r>
            <a:r>
              <a:rPr lang="en-US" altLang="zh-CN" sz="2000"/>
              <a:t>r[left]</a:t>
            </a:r>
            <a:r>
              <a:rPr lang="zh-CN" altLang="en-US" sz="2000"/>
              <a:t>， </a:t>
            </a:r>
            <a:r>
              <a:rPr lang="en-US" altLang="zh-CN" sz="2000"/>
              <a:t>r[left+1]</a:t>
            </a:r>
            <a:r>
              <a:rPr lang="zh-CN" altLang="en-US" sz="2000"/>
              <a:t>， </a:t>
            </a:r>
            <a:r>
              <a:rPr lang="en-US" altLang="zh-CN" sz="2000"/>
              <a:t>… </a:t>
            </a:r>
            <a:r>
              <a:rPr lang="zh-CN" altLang="en-US" sz="2000"/>
              <a:t>，</a:t>
            </a:r>
            <a:r>
              <a:rPr lang="en-US" altLang="zh-CN" sz="2000"/>
              <a:t>r[right]</a:t>
            </a:r>
            <a:r>
              <a:rPr lang="zh-CN" altLang="en-US" sz="2000"/>
              <a:t>，具体实现上述划分过程时，可以设两个指针</a:t>
            </a:r>
            <a:r>
              <a:rPr lang="en-US" altLang="zh-CN" sz="2000"/>
              <a:t>i</a:t>
            </a:r>
            <a:r>
              <a:rPr lang="zh-CN" altLang="en-US" sz="2000"/>
              <a:t>和</a:t>
            </a:r>
            <a:r>
              <a:rPr lang="en-US" altLang="zh-CN" sz="2000"/>
              <a:t>j</a:t>
            </a:r>
            <a:r>
              <a:rPr lang="zh-CN" altLang="en-US" sz="2000"/>
              <a:t>，它们的初值分别为</a:t>
            </a:r>
            <a:r>
              <a:rPr lang="en-US" altLang="zh-CN" sz="2000"/>
              <a:t>left</a:t>
            </a:r>
            <a:r>
              <a:rPr lang="zh-CN" altLang="en-US" sz="2000"/>
              <a:t>和</a:t>
            </a:r>
            <a:r>
              <a:rPr lang="en-US" altLang="zh-CN" sz="2000"/>
              <a:t>right</a:t>
            </a:r>
            <a:r>
              <a:rPr lang="zh-CN" altLang="en-US" sz="2000"/>
              <a:t>。首先将基准记录</a:t>
            </a:r>
            <a:r>
              <a:rPr lang="en-US" altLang="zh-CN" sz="2000"/>
              <a:t>r[left]</a:t>
            </a:r>
            <a:r>
              <a:rPr lang="zh-CN" altLang="en-US" sz="2000"/>
              <a:t>移至变量</a:t>
            </a:r>
            <a:r>
              <a:rPr lang="en-US" altLang="zh-CN" sz="2000"/>
              <a:t>x</a:t>
            </a:r>
            <a:r>
              <a:rPr lang="zh-CN" altLang="en-US" sz="2000"/>
              <a:t>中，使</a:t>
            </a:r>
            <a:r>
              <a:rPr lang="en-US" altLang="zh-CN" sz="2000"/>
              <a:t>r[left]</a:t>
            </a:r>
            <a:r>
              <a:rPr lang="zh-CN" altLang="en-US" sz="2000"/>
              <a:t>，即</a:t>
            </a:r>
            <a:r>
              <a:rPr lang="en-US" altLang="zh-CN" sz="2000"/>
              <a:t>r[i]</a:t>
            </a:r>
            <a:r>
              <a:rPr lang="zh-CN" altLang="en-US" sz="2000"/>
              <a:t>相当于空单元，然后反复进行如下两个扫描过程，直到</a:t>
            </a:r>
            <a:r>
              <a:rPr lang="en-US" altLang="zh-CN" sz="2000"/>
              <a:t>i</a:t>
            </a:r>
            <a:r>
              <a:rPr lang="zh-CN" altLang="en-US" sz="2000"/>
              <a:t>和</a:t>
            </a:r>
            <a:r>
              <a:rPr lang="en-US" altLang="zh-CN" sz="2000"/>
              <a:t>j</a:t>
            </a:r>
            <a:r>
              <a:rPr lang="zh-CN" altLang="en-US" sz="2000"/>
              <a:t>相遇：</a:t>
            </a:r>
          </a:p>
          <a:p>
            <a:pPr lvl="1">
              <a:lnSpc>
                <a:spcPct val="80000"/>
              </a:lnSpc>
            </a:pPr>
            <a:r>
              <a:rPr lang="zh-CN" altLang="en-US" sz="1800"/>
              <a:t> </a:t>
            </a:r>
            <a:r>
              <a:rPr lang="en-US" altLang="zh-CN" sz="1800"/>
              <a:t>j</a:t>
            </a:r>
            <a:r>
              <a:rPr lang="zh-CN" altLang="en-US" sz="1800"/>
              <a:t>从右向左扫描，直到</a:t>
            </a:r>
            <a:r>
              <a:rPr lang="en-US" altLang="zh-CN" sz="1800"/>
              <a:t>r[j].key &lt; x.key</a:t>
            </a:r>
            <a:r>
              <a:rPr lang="zh-CN" altLang="en-US" sz="1800"/>
              <a:t>时，将</a:t>
            </a:r>
            <a:r>
              <a:rPr lang="en-US" altLang="zh-CN" sz="1800"/>
              <a:t>r[j]</a:t>
            </a:r>
            <a:r>
              <a:rPr lang="zh-CN" altLang="en-US" sz="1800"/>
              <a:t>移至空单元</a:t>
            </a:r>
            <a:r>
              <a:rPr lang="en-US" altLang="zh-CN" sz="1800"/>
              <a:t>r[i]</a:t>
            </a:r>
            <a:r>
              <a:rPr lang="zh-CN" altLang="en-US" sz="1800"/>
              <a:t>，此时 </a:t>
            </a:r>
            <a:r>
              <a:rPr lang="en-US" altLang="zh-CN" sz="1800"/>
              <a:t>r[j]</a:t>
            </a:r>
            <a:r>
              <a:rPr lang="zh-CN" altLang="en-US" sz="1800"/>
              <a:t>相当于空单元。</a:t>
            </a:r>
          </a:p>
          <a:p>
            <a:pPr lvl="1">
              <a:lnSpc>
                <a:spcPct val="80000"/>
              </a:lnSpc>
            </a:pPr>
            <a:r>
              <a:rPr lang="zh-CN" altLang="en-US" sz="1800"/>
              <a:t> </a:t>
            </a:r>
            <a:r>
              <a:rPr lang="en-US" altLang="zh-CN" sz="1800"/>
              <a:t>i</a:t>
            </a:r>
            <a:r>
              <a:rPr lang="zh-CN" altLang="en-US" sz="1800"/>
              <a:t>从左向右扫描，直到</a:t>
            </a:r>
            <a:r>
              <a:rPr lang="en-US" altLang="zh-CN" sz="1800"/>
              <a:t>r[i].key &gt; x.key</a:t>
            </a:r>
            <a:r>
              <a:rPr lang="zh-CN" altLang="en-US" sz="1800"/>
              <a:t>时，将</a:t>
            </a:r>
            <a:r>
              <a:rPr lang="en-US" altLang="zh-CN" sz="1800"/>
              <a:t>r[i]</a:t>
            </a:r>
            <a:r>
              <a:rPr lang="zh-CN" altLang="en-US" sz="1800"/>
              <a:t>移至空单元</a:t>
            </a:r>
            <a:r>
              <a:rPr lang="en-US" altLang="zh-CN" sz="1800"/>
              <a:t>r[j]</a:t>
            </a:r>
            <a:r>
              <a:rPr lang="zh-CN" altLang="en-US" sz="1800"/>
              <a:t>，此时</a:t>
            </a:r>
            <a:r>
              <a:rPr lang="en-US" altLang="zh-CN" sz="1800"/>
              <a:t>r[i]</a:t>
            </a:r>
            <a:r>
              <a:rPr lang="zh-CN" altLang="en-US" sz="1800"/>
              <a:t>相当于空单元。</a:t>
            </a:r>
          </a:p>
          <a:p>
            <a:pPr lvl="1">
              <a:lnSpc>
                <a:spcPct val="80000"/>
              </a:lnSpc>
            </a:pPr>
            <a:r>
              <a:rPr lang="zh-CN" altLang="en-US" sz="1800"/>
              <a:t>当</a:t>
            </a:r>
            <a:r>
              <a:rPr lang="en-US" altLang="zh-CN" sz="1800"/>
              <a:t>i</a:t>
            </a:r>
            <a:r>
              <a:rPr lang="zh-CN" altLang="en-US" sz="1800"/>
              <a:t>和</a:t>
            </a:r>
            <a:r>
              <a:rPr lang="en-US" altLang="zh-CN" sz="1800"/>
              <a:t>j</a:t>
            </a:r>
            <a:r>
              <a:rPr lang="zh-CN" altLang="en-US" sz="1800"/>
              <a:t>相遇时， </a:t>
            </a:r>
            <a:r>
              <a:rPr lang="en-US" altLang="zh-CN" sz="1800"/>
              <a:t>r[i]</a:t>
            </a:r>
            <a:r>
              <a:rPr lang="zh-CN" altLang="en-US" sz="1800"/>
              <a:t>（或</a:t>
            </a:r>
            <a:r>
              <a:rPr lang="en-US" altLang="zh-CN" sz="1800"/>
              <a:t>r[j]</a:t>
            </a:r>
            <a:r>
              <a:rPr lang="zh-CN" altLang="en-US" sz="1800"/>
              <a:t>）相当于空单元，且</a:t>
            </a:r>
            <a:r>
              <a:rPr lang="en-US" altLang="zh-CN" sz="1800"/>
              <a:t>r[i]</a:t>
            </a:r>
            <a:r>
              <a:rPr lang="zh-CN" altLang="en-US" sz="1800"/>
              <a:t>左边所有记录的关键字均不大于基准记录的关键字，而</a:t>
            </a:r>
            <a:r>
              <a:rPr lang="en-US" altLang="zh-CN" sz="1800"/>
              <a:t>r[i]</a:t>
            </a:r>
            <a:r>
              <a:rPr lang="zh-CN" altLang="en-US" sz="1800"/>
              <a:t>右边所有记录的关键字均不小于基准记录的关键字。最后将基准记录移至</a:t>
            </a:r>
            <a:r>
              <a:rPr lang="en-US" altLang="zh-CN" sz="1800"/>
              <a:t>r[i]</a:t>
            </a:r>
            <a:r>
              <a:rPr lang="zh-CN" altLang="en-US" sz="1800"/>
              <a:t>中，就完成了一次划分过程。对于</a:t>
            </a:r>
            <a:r>
              <a:rPr lang="en-US" altLang="zh-CN" sz="1800"/>
              <a:t>r[i]</a:t>
            </a:r>
            <a:r>
              <a:rPr lang="zh-CN" altLang="en-US" sz="1800"/>
              <a:t>左边的子表和</a:t>
            </a:r>
            <a:r>
              <a:rPr lang="en-US" altLang="zh-CN" sz="1800"/>
              <a:t>r[i]</a:t>
            </a:r>
            <a:r>
              <a:rPr lang="zh-CN" altLang="en-US" sz="1800"/>
              <a:t>右边的子表可采用同样的方法进行进一步划分。</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9E272A4B-D5B4-45F7-9AE4-D0271BC19266}"/>
              </a:ext>
            </a:extLst>
          </p:cNvPr>
          <p:cNvSpPr>
            <a:spLocks noGrp="1" noChangeArrowheads="1"/>
          </p:cNvSpPr>
          <p:nvPr>
            <p:ph type="title"/>
          </p:nvPr>
        </p:nvSpPr>
        <p:spPr>
          <a:xfrm>
            <a:off x="1524000" y="115889"/>
            <a:ext cx="7772400" cy="496887"/>
          </a:xfrm>
        </p:spPr>
        <p:txBody>
          <a:bodyPr>
            <a:normAutofit fontScale="90000"/>
          </a:bodyPr>
          <a:lstStyle/>
          <a:p>
            <a:r>
              <a:rPr lang="zh-CN" altLang="en-US" sz="1600" b="1"/>
              <a:t>例</a:t>
            </a:r>
            <a:r>
              <a:rPr lang="zh-CN" altLang="en-US" sz="1600"/>
              <a:t>给出序列</a:t>
            </a:r>
            <a:r>
              <a:rPr lang="en-US" altLang="zh-CN" sz="1600"/>
              <a:t>{48,62,35,77,55,14,35,98}</a:t>
            </a:r>
            <a:r>
              <a:rPr lang="zh-CN" altLang="en-US" sz="1600"/>
              <a:t>的快速排序的第一次划分过程</a:t>
            </a:r>
            <a:r>
              <a:rPr lang="zh-CN" altLang="en-US" sz="4000"/>
              <a:t> </a:t>
            </a:r>
          </a:p>
        </p:txBody>
      </p:sp>
      <p:pic>
        <p:nvPicPr>
          <p:cNvPr id="83972" name="Picture 4">
            <a:extLst>
              <a:ext uri="{FF2B5EF4-FFF2-40B4-BE49-F238E27FC236}">
                <a16:creationId xmlns:a16="http://schemas.microsoft.com/office/drawing/2014/main" id="{4158BAA6-797C-4126-BA21-8A13C98B3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981075"/>
            <a:ext cx="6067425"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73" name="Picture 5">
            <a:extLst>
              <a:ext uri="{FF2B5EF4-FFF2-40B4-BE49-F238E27FC236}">
                <a16:creationId xmlns:a16="http://schemas.microsoft.com/office/drawing/2014/main" id="{DC289464-DA19-44B7-9EE7-1C3542FA1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0364" y="5286376"/>
            <a:ext cx="492442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20" name="Picture 4">
            <a:extLst>
              <a:ext uri="{FF2B5EF4-FFF2-40B4-BE49-F238E27FC236}">
                <a16:creationId xmlns:a16="http://schemas.microsoft.com/office/drawing/2014/main" id="{A1574559-2132-4E8F-B76B-C387FC86E7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275" y="1268413"/>
            <a:ext cx="619283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4" name="Picture 4">
            <a:extLst>
              <a:ext uri="{FF2B5EF4-FFF2-40B4-BE49-F238E27FC236}">
                <a16:creationId xmlns:a16="http://schemas.microsoft.com/office/drawing/2014/main" id="{029B677A-132B-458B-8A5E-0AFD6551A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0" y="1196976"/>
            <a:ext cx="8135938" cy="24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a:extLst>
              <a:ext uri="{FF2B5EF4-FFF2-40B4-BE49-F238E27FC236}">
                <a16:creationId xmlns:a16="http://schemas.microsoft.com/office/drawing/2014/main" id="{98828E5A-7769-425C-B9A6-4A0F1AEFCE57}"/>
              </a:ext>
            </a:extLst>
          </p:cNvPr>
          <p:cNvSpPr>
            <a:spLocks noGrp="1" noChangeArrowheads="1"/>
          </p:cNvSpPr>
          <p:nvPr>
            <p:ph idx="1"/>
          </p:nvPr>
        </p:nvSpPr>
        <p:spPr>
          <a:xfrm>
            <a:off x="2135188" y="641350"/>
            <a:ext cx="7772400" cy="6216650"/>
          </a:xfrm>
        </p:spPr>
        <p:txBody>
          <a:bodyPr>
            <a:normAutofit fontScale="92500" lnSpcReduction="10000"/>
          </a:bodyPr>
          <a:lstStyle/>
          <a:p>
            <a:pPr>
              <a:lnSpc>
                <a:spcPct val="80000"/>
              </a:lnSpc>
              <a:buFont typeface="Wingdings" panose="05000000000000000000" pitchFamily="2" charset="2"/>
              <a:buNone/>
            </a:pPr>
            <a:r>
              <a:rPr lang="en-US" altLang="zh-CN" sz="1200"/>
              <a:t> </a:t>
            </a:r>
            <a:r>
              <a:rPr lang="en-US" altLang="zh-CN" sz="1200" b="1"/>
              <a:t>【</a:t>
            </a:r>
            <a:r>
              <a:rPr lang="zh-CN" altLang="en-US" sz="1200" b="1"/>
              <a:t>算法描述</a:t>
            </a:r>
            <a:r>
              <a:rPr lang="en-US" altLang="zh-CN" sz="1200" b="1"/>
              <a:t>】</a:t>
            </a:r>
            <a:r>
              <a:rPr lang="en-US" altLang="zh-CN" sz="1200"/>
              <a:t>                              </a:t>
            </a:r>
            <a:r>
              <a:rPr lang="zh-CN" altLang="en-US" sz="1200" b="1"/>
              <a:t>完整的快速排序算法</a:t>
            </a:r>
          </a:p>
          <a:p>
            <a:pPr>
              <a:lnSpc>
                <a:spcPct val="80000"/>
              </a:lnSpc>
              <a:buFont typeface="Wingdings" panose="05000000000000000000" pitchFamily="2" charset="2"/>
              <a:buNone/>
            </a:pPr>
            <a:r>
              <a:rPr lang="en-US" altLang="zh-CN" sz="1200"/>
              <a:t>void QKSort(RecordType r[],int low, int high )</a:t>
            </a:r>
          </a:p>
          <a:p>
            <a:pPr>
              <a:lnSpc>
                <a:spcPct val="80000"/>
              </a:lnSpc>
              <a:buFont typeface="Wingdings" panose="05000000000000000000" pitchFamily="2" charset="2"/>
              <a:buNone/>
            </a:pPr>
            <a:r>
              <a:rPr lang="en-US" altLang="zh-CN" sz="1200"/>
              <a:t>/*</a:t>
            </a:r>
            <a:r>
              <a:rPr lang="zh-CN" altLang="en-US" sz="1200"/>
              <a:t>对记录数组</a:t>
            </a:r>
            <a:r>
              <a:rPr lang="en-US" altLang="zh-CN" sz="1200"/>
              <a:t>r[low..high]</a:t>
            </a:r>
            <a:r>
              <a:rPr lang="zh-CN" altLang="en-US" sz="1200"/>
              <a:t>用快速排序算法进行排序*</a:t>
            </a:r>
            <a:r>
              <a:rPr lang="en-US" altLang="zh-CN" sz="1200"/>
              <a:t>/</a:t>
            </a:r>
          </a:p>
          <a:p>
            <a:pPr>
              <a:lnSpc>
                <a:spcPct val="80000"/>
              </a:lnSpc>
              <a:buFont typeface="Wingdings" panose="05000000000000000000" pitchFamily="2" charset="2"/>
              <a:buNone/>
            </a:pPr>
            <a:r>
              <a:rPr lang="en-US" altLang="zh-CN" sz="1200"/>
              <a:t>{</a:t>
            </a:r>
          </a:p>
          <a:p>
            <a:pPr>
              <a:lnSpc>
                <a:spcPct val="80000"/>
              </a:lnSpc>
              <a:buFont typeface="Wingdings" panose="05000000000000000000" pitchFamily="2" charset="2"/>
              <a:buNone/>
            </a:pPr>
            <a:r>
              <a:rPr lang="en-US" altLang="zh-CN" sz="1200"/>
              <a:t>	if(1ow&lt;high)</a:t>
            </a:r>
          </a:p>
          <a:p>
            <a:pPr>
              <a:lnSpc>
                <a:spcPct val="80000"/>
              </a:lnSpc>
              <a:buFont typeface="Wingdings" panose="05000000000000000000" pitchFamily="2" charset="2"/>
              <a:buNone/>
            </a:pPr>
            <a:r>
              <a:rPr lang="en-US" altLang="zh-CN" sz="1200"/>
              <a:t>	{</a:t>
            </a:r>
          </a:p>
          <a:p>
            <a:pPr>
              <a:lnSpc>
                <a:spcPct val="80000"/>
              </a:lnSpc>
              <a:buFont typeface="Wingdings" panose="05000000000000000000" pitchFamily="2" charset="2"/>
              <a:buNone/>
            </a:pPr>
            <a:r>
              <a:rPr lang="en-US" altLang="zh-CN" sz="1200"/>
              <a:t>	   pos=QKPass(r, low, high);  /*</a:t>
            </a:r>
            <a:r>
              <a:rPr lang="zh-CN" altLang="en-US" sz="1200"/>
              <a:t>调用一趟快速排序，将枢轴元素为界划分两个子表*</a:t>
            </a:r>
            <a:r>
              <a:rPr lang="en-US" altLang="zh-CN" sz="1200"/>
              <a:t>/</a:t>
            </a:r>
          </a:p>
          <a:p>
            <a:pPr>
              <a:lnSpc>
                <a:spcPct val="80000"/>
              </a:lnSpc>
              <a:buFont typeface="Wingdings" panose="05000000000000000000" pitchFamily="2" charset="2"/>
              <a:buNone/>
            </a:pPr>
            <a:r>
              <a:rPr lang="en-US" altLang="zh-CN" sz="1200"/>
              <a:t>		QKSort(r, low, pos-1);     /*</a:t>
            </a:r>
            <a:r>
              <a:rPr lang="zh-CN" altLang="en-US" sz="1200"/>
              <a:t>对左部子表快速排序*</a:t>
            </a:r>
            <a:r>
              <a:rPr lang="en-US" altLang="zh-CN" sz="1200"/>
              <a:t>/</a:t>
            </a:r>
          </a:p>
          <a:p>
            <a:pPr>
              <a:lnSpc>
                <a:spcPct val="80000"/>
              </a:lnSpc>
              <a:buFont typeface="Wingdings" panose="05000000000000000000" pitchFamily="2" charset="2"/>
              <a:buNone/>
            </a:pPr>
            <a:r>
              <a:rPr lang="en-US" altLang="zh-CN" sz="1200"/>
              <a:t>		QKSort(r, pos+1, high); /*</a:t>
            </a:r>
            <a:r>
              <a:rPr lang="zh-CN" altLang="en-US" sz="1200"/>
              <a:t>对右部子表快速排序*</a:t>
            </a:r>
            <a:r>
              <a:rPr lang="en-US" altLang="zh-CN" sz="1200"/>
              <a:t>/</a:t>
            </a:r>
          </a:p>
          <a:p>
            <a:pPr>
              <a:lnSpc>
                <a:spcPct val="80000"/>
              </a:lnSpc>
              <a:buFont typeface="Wingdings" panose="05000000000000000000" pitchFamily="2" charset="2"/>
              <a:buNone/>
            </a:pPr>
            <a:r>
              <a:rPr lang="en-US" altLang="zh-CN" sz="1200"/>
              <a:t>}</a:t>
            </a:r>
          </a:p>
          <a:p>
            <a:pPr>
              <a:lnSpc>
                <a:spcPct val="80000"/>
              </a:lnSpc>
              <a:buFont typeface="Wingdings" panose="05000000000000000000" pitchFamily="2" charset="2"/>
              <a:buNone/>
            </a:pPr>
            <a:r>
              <a:rPr lang="en-US" altLang="zh-CN" sz="1200"/>
              <a:t>}</a:t>
            </a:r>
            <a:endParaRPr lang="en-US" altLang="zh-CN" sz="1200" b="1"/>
          </a:p>
          <a:p>
            <a:pPr>
              <a:lnSpc>
                <a:spcPct val="80000"/>
              </a:lnSpc>
              <a:buFont typeface="Wingdings" panose="05000000000000000000" pitchFamily="2" charset="2"/>
              <a:buNone/>
            </a:pPr>
            <a:r>
              <a:rPr lang="en-US" altLang="zh-CN" sz="1200" b="1"/>
              <a:t> </a:t>
            </a:r>
            <a:r>
              <a:rPr lang="zh-CN" altLang="en-US" sz="1200" b="1"/>
              <a:t>一趟快速排序算法</a:t>
            </a:r>
            <a:endParaRPr lang="zh-CN" altLang="en-US" sz="1200"/>
          </a:p>
          <a:p>
            <a:pPr>
              <a:lnSpc>
                <a:spcPct val="80000"/>
              </a:lnSpc>
              <a:buFont typeface="Wingdings" panose="05000000000000000000" pitchFamily="2" charset="2"/>
              <a:buNone/>
            </a:pPr>
            <a:r>
              <a:rPr lang="en-US" altLang="zh-CN" sz="1200"/>
              <a:t>int   QKPass(RecordType r[],int left</a:t>
            </a:r>
            <a:r>
              <a:rPr lang="zh-CN" altLang="en-US" sz="1200"/>
              <a:t>，</a:t>
            </a:r>
            <a:r>
              <a:rPr lang="en-US" altLang="zh-CN" sz="1200"/>
              <a:t>int right)</a:t>
            </a:r>
          </a:p>
          <a:p>
            <a:pPr>
              <a:lnSpc>
                <a:spcPct val="80000"/>
              </a:lnSpc>
              <a:buFont typeface="Wingdings" panose="05000000000000000000" pitchFamily="2" charset="2"/>
              <a:buNone/>
            </a:pPr>
            <a:r>
              <a:rPr lang="en-US" altLang="zh-CN" sz="1200"/>
              <a:t>/*</a:t>
            </a:r>
            <a:r>
              <a:rPr lang="zh-CN" altLang="en-US" sz="1200"/>
              <a:t>对记录数组</a:t>
            </a:r>
            <a:r>
              <a:rPr lang="en-US" altLang="zh-CN" sz="1200"/>
              <a:t>r </a:t>
            </a:r>
            <a:r>
              <a:rPr lang="zh-CN" altLang="en-US" sz="1200"/>
              <a:t>中的</a:t>
            </a:r>
            <a:r>
              <a:rPr lang="en-US" altLang="zh-CN" sz="1200"/>
              <a:t>r[left]</a:t>
            </a:r>
            <a:r>
              <a:rPr lang="zh-CN" altLang="en-US" sz="1200"/>
              <a:t>至</a:t>
            </a:r>
            <a:r>
              <a:rPr lang="en-US" altLang="zh-CN" sz="1200"/>
              <a:t>r[right]</a:t>
            </a:r>
            <a:r>
              <a:rPr lang="zh-CN" altLang="en-US" sz="1200"/>
              <a:t>部分进行一趟排序，并得到基准的位置，使得排序后的结果满足其之后（前）的记录的关键字均不小于（大于）于基准记录*</a:t>
            </a:r>
            <a:r>
              <a:rPr lang="en-US" altLang="zh-CN" sz="1200"/>
              <a:t>/</a:t>
            </a:r>
          </a:p>
          <a:p>
            <a:pPr>
              <a:lnSpc>
                <a:spcPct val="80000"/>
              </a:lnSpc>
              <a:buFont typeface="Wingdings" panose="05000000000000000000" pitchFamily="2" charset="2"/>
              <a:buNone/>
            </a:pPr>
            <a:r>
              <a:rPr lang="en-US" altLang="zh-CN" sz="1200"/>
              <a:t>{ </a:t>
            </a:r>
          </a:p>
          <a:p>
            <a:pPr>
              <a:lnSpc>
                <a:spcPct val="80000"/>
              </a:lnSpc>
              <a:buFont typeface="Wingdings" panose="05000000000000000000" pitchFamily="2" charset="2"/>
              <a:buNone/>
            </a:pPr>
            <a:r>
              <a:rPr lang="en-US" altLang="zh-CN" sz="1200"/>
              <a:t>  x= r[left]</a:t>
            </a:r>
            <a:r>
              <a:rPr lang="zh-CN" altLang="en-US" sz="1200"/>
              <a:t>；             </a:t>
            </a:r>
            <a:r>
              <a:rPr lang="en-US" altLang="zh-CN" sz="1200"/>
              <a:t>/* </a:t>
            </a:r>
            <a:r>
              <a:rPr lang="zh-CN" altLang="en-US" sz="1200"/>
              <a:t>选择基准记录*</a:t>
            </a:r>
            <a:r>
              <a:rPr lang="en-US" altLang="zh-CN" sz="1200"/>
              <a:t>/ </a:t>
            </a:r>
          </a:p>
          <a:p>
            <a:pPr>
              <a:lnSpc>
                <a:spcPct val="80000"/>
              </a:lnSpc>
              <a:buFont typeface="Wingdings" panose="05000000000000000000" pitchFamily="2" charset="2"/>
              <a:buNone/>
            </a:pPr>
            <a:r>
              <a:rPr lang="en-US" altLang="zh-CN" sz="1200"/>
              <a:t>low=left ;  high=right</a:t>
            </a:r>
            <a:r>
              <a:rPr lang="zh-CN" altLang="en-US" sz="1200"/>
              <a:t>；</a:t>
            </a:r>
          </a:p>
          <a:p>
            <a:pPr>
              <a:lnSpc>
                <a:spcPct val="80000"/>
              </a:lnSpc>
              <a:buFont typeface="Wingdings" panose="05000000000000000000" pitchFamily="2" charset="2"/>
              <a:buNone/>
            </a:pPr>
            <a:r>
              <a:rPr lang="en-US" altLang="zh-CN" sz="1200"/>
              <a:t>while ( low&lt;high )</a:t>
            </a:r>
          </a:p>
          <a:p>
            <a:pPr>
              <a:lnSpc>
                <a:spcPct val="80000"/>
              </a:lnSpc>
              <a:buFont typeface="Wingdings" panose="05000000000000000000" pitchFamily="2" charset="2"/>
              <a:buNone/>
            </a:pPr>
            <a:r>
              <a:rPr lang="en-US" altLang="zh-CN" sz="1200"/>
              <a:t>{</a:t>
            </a:r>
          </a:p>
          <a:p>
            <a:pPr>
              <a:lnSpc>
                <a:spcPct val="80000"/>
              </a:lnSpc>
              <a:buFont typeface="Wingdings" panose="05000000000000000000" pitchFamily="2" charset="2"/>
              <a:buNone/>
            </a:pPr>
            <a:r>
              <a:rPr lang="en-US" altLang="zh-CN" sz="1200"/>
              <a:t>while (low&lt; high &amp;&amp; r[high].key&gt;=x.key )</a:t>
            </a:r>
          </a:p>
          <a:p>
            <a:pPr>
              <a:lnSpc>
                <a:spcPct val="80000"/>
              </a:lnSpc>
              <a:buFont typeface="Wingdings" panose="05000000000000000000" pitchFamily="2" charset="2"/>
              <a:buNone/>
            </a:pPr>
            <a:r>
              <a:rPr lang="en-US" altLang="zh-CN" sz="1200"/>
              <a:t> /* high</a:t>
            </a:r>
            <a:r>
              <a:rPr lang="zh-CN" altLang="en-US" sz="1200"/>
              <a:t>从右到左找小于</a:t>
            </a:r>
            <a:r>
              <a:rPr lang="en-US" altLang="zh-CN" sz="1200"/>
              <a:t>x.key</a:t>
            </a:r>
            <a:r>
              <a:rPr lang="zh-CN" altLang="en-US" sz="1200"/>
              <a:t>的记录 *</a:t>
            </a:r>
            <a:r>
              <a:rPr lang="en-US" altLang="zh-CN" sz="1200"/>
              <a:t>/</a:t>
            </a:r>
          </a:p>
          <a:p>
            <a:pPr>
              <a:lnSpc>
                <a:spcPct val="80000"/>
              </a:lnSpc>
              <a:buFont typeface="Wingdings" panose="05000000000000000000" pitchFamily="2" charset="2"/>
              <a:buNone/>
            </a:pPr>
            <a:r>
              <a:rPr lang="en-US" altLang="zh-CN" sz="1200"/>
              <a:t>   high--</a:t>
            </a:r>
            <a:r>
              <a:rPr lang="zh-CN" altLang="en-US" sz="1200"/>
              <a:t>；</a:t>
            </a:r>
          </a:p>
          <a:p>
            <a:pPr>
              <a:lnSpc>
                <a:spcPct val="80000"/>
              </a:lnSpc>
              <a:buFont typeface="Wingdings" panose="05000000000000000000" pitchFamily="2" charset="2"/>
              <a:buNone/>
            </a:pPr>
            <a:r>
              <a:rPr lang="en-US" altLang="zh-CN" sz="1200"/>
              <a:t>if ( low &lt;high )  { r[low]= r[high]</a:t>
            </a:r>
            <a:r>
              <a:rPr lang="zh-CN" altLang="en-US" sz="1200"/>
              <a:t>；</a:t>
            </a:r>
            <a:r>
              <a:rPr lang="en-US" altLang="zh-CN" sz="1200"/>
              <a:t>low++;}  </a:t>
            </a:r>
          </a:p>
          <a:p>
            <a:pPr>
              <a:lnSpc>
                <a:spcPct val="80000"/>
              </a:lnSpc>
              <a:buFont typeface="Wingdings" panose="05000000000000000000" pitchFamily="2" charset="2"/>
              <a:buNone/>
            </a:pPr>
            <a:r>
              <a:rPr lang="en-US" altLang="zh-CN" sz="1200"/>
              <a:t>/* </a:t>
            </a:r>
            <a:r>
              <a:rPr lang="zh-CN" altLang="en-US" sz="1200"/>
              <a:t>找到小于</a:t>
            </a:r>
            <a:r>
              <a:rPr lang="en-US" altLang="zh-CN" sz="1200"/>
              <a:t>x.key</a:t>
            </a:r>
            <a:r>
              <a:rPr lang="zh-CN" altLang="en-US" sz="1200"/>
              <a:t>的记录，则进行交换*</a:t>
            </a:r>
            <a:r>
              <a:rPr lang="en-US" altLang="zh-CN" sz="1200"/>
              <a:t>/</a:t>
            </a:r>
          </a:p>
          <a:p>
            <a:pPr>
              <a:lnSpc>
                <a:spcPct val="80000"/>
              </a:lnSpc>
              <a:buFont typeface="Wingdings" panose="05000000000000000000" pitchFamily="2" charset="2"/>
              <a:buNone/>
            </a:pPr>
            <a:r>
              <a:rPr lang="en-US" altLang="zh-CN" sz="1200"/>
              <a:t>while (low&lt;high &amp;&amp; r[low].key&lt;x.key  )    /* low</a:t>
            </a:r>
            <a:r>
              <a:rPr lang="zh-CN" altLang="en-US" sz="1200"/>
              <a:t>从左到右找大于</a:t>
            </a:r>
            <a:r>
              <a:rPr lang="en-US" altLang="zh-CN" sz="1200"/>
              <a:t>x.key</a:t>
            </a:r>
            <a:r>
              <a:rPr lang="zh-CN" altLang="en-US" sz="1200"/>
              <a:t>的记录 *</a:t>
            </a:r>
            <a:r>
              <a:rPr lang="en-US" altLang="zh-CN" sz="1200"/>
              <a:t>/</a:t>
            </a:r>
          </a:p>
          <a:p>
            <a:pPr>
              <a:lnSpc>
                <a:spcPct val="80000"/>
              </a:lnSpc>
              <a:buFont typeface="Wingdings" panose="05000000000000000000" pitchFamily="2" charset="2"/>
              <a:buNone/>
            </a:pPr>
            <a:r>
              <a:rPr lang="en-US" altLang="zh-CN" sz="1200"/>
              <a:t>          low++; </a:t>
            </a:r>
          </a:p>
          <a:p>
            <a:pPr>
              <a:lnSpc>
                <a:spcPct val="80000"/>
              </a:lnSpc>
              <a:buFont typeface="Wingdings" panose="05000000000000000000" pitchFamily="2" charset="2"/>
              <a:buNone/>
            </a:pPr>
            <a:r>
              <a:rPr lang="en-US" altLang="zh-CN" sz="1200"/>
              <a:t>if (  low&lt;high  ) { r[high]= r[low]</a:t>
            </a:r>
            <a:r>
              <a:rPr lang="zh-CN" altLang="en-US" sz="1200"/>
              <a:t>；</a:t>
            </a:r>
            <a:r>
              <a:rPr lang="en-US" altLang="zh-CN" sz="1200"/>
              <a:t>high--; } /* </a:t>
            </a:r>
            <a:r>
              <a:rPr lang="zh-CN" altLang="en-US" sz="1200"/>
              <a:t>找到大于</a:t>
            </a:r>
            <a:r>
              <a:rPr lang="en-US" altLang="zh-CN" sz="1200"/>
              <a:t>x.key</a:t>
            </a:r>
            <a:r>
              <a:rPr lang="zh-CN" altLang="en-US" sz="1200"/>
              <a:t>的记录，则交换*</a:t>
            </a:r>
            <a:r>
              <a:rPr lang="en-US" altLang="zh-CN" sz="1200"/>
              <a:t>/</a:t>
            </a:r>
          </a:p>
          <a:p>
            <a:pPr>
              <a:lnSpc>
                <a:spcPct val="80000"/>
              </a:lnSpc>
              <a:buFont typeface="Wingdings" panose="05000000000000000000" pitchFamily="2" charset="2"/>
              <a:buNone/>
            </a:pPr>
            <a:r>
              <a:rPr lang="en-US" altLang="zh-CN" sz="1200"/>
              <a:t>}</a:t>
            </a:r>
          </a:p>
          <a:p>
            <a:pPr>
              <a:lnSpc>
                <a:spcPct val="80000"/>
              </a:lnSpc>
              <a:buFont typeface="Wingdings" panose="05000000000000000000" pitchFamily="2" charset="2"/>
              <a:buNone/>
            </a:pPr>
            <a:r>
              <a:rPr lang="en-US" altLang="zh-CN" sz="1200"/>
              <a:t>r[low]=x</a:t>
            </a:r>
            <a:r>
              <a:rPr lang="zh-CN" altLang="en-US" sz="1200"/>
              <a:t>；                     </a:t>
            </a:r>
            <a:r>
              <a:rPr lang="en-US" altLang="zh-CN" sz="1200"/>
              <a:t>/*</a:t>
            </a:r>
            <a:r>
              <a:rPr lang="zh-CN" altLang="en-US" sz="1200"/>
              <a:t>将基准记录保存到</a:t>
            </a:r>
            <a:r>
              <a:rPr lang="en-US" altLang="zh-CN" sz="1200"/>
              <a:t>low=high</a:t>
            </a:r>
            <a:r>
              <a:rPr lang="zh-CN" altLang="en-US" sz="1200"/>
              <a:t>的位置*</a:t>
            </a:r>
            <a:r>
              <a:rPr lang="en-US" altLang="zh-CN" sz="1200"/>
              <a:t>/</a:t>
            </a:r>
          </a:p>
          <a:p>
            <a:pPr>
              <a:lnSpc>
                <a:spcPct val="80000"/>
              </a:lnSpc>
              <a:buFont typeface="Wingdings" panose="05000000000000000000" pitchFamily="2" charset="2"/>
              <a:buNone/>
            </a:pPr>
            <a:r>
              <a:rPr lang="en-US" altLang="zh-CN" sz="1200"/>
              <a:t>return low;                     /*</a:t>
            </a:r>
            <a:r>
              <a:rPr lang="zh-CN" altLang="en-US" sz="1200"/>
              <a:t>返回基准记录的位置*</a:t>
            </a:r>
            <a:r>
              <a:rPr lang="en-US" altLang="zh-CN" sz="1200"/>
              <a:t>/</a:t>
            </a:r>
          </a:p>
          <a:p>
            <a:pPr>
              <a:lnSpc>
                <a:spcPct val="80000"/>
              </a:lnSpc>
              <a:buFont typeface="Wingdings" panose="05000000000000000000" pitchFamily="2" charset="2"/>
              <a:buNone/>
            </a:pPr>
            <a:r>
              <a:rPr lang="en-US" altLang="zh-CN" sz="1200"/>
              <a:t>} /* QKPass */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a:extLst>
              <a:ext uri="{FF2B5EF4-FFF2-40B4-BE49-F238E27FC236}">
                <a16:creationId xmlns:a16="http://schemas.microsoft.com/office/drawing/2014/main" id="{E4B0FF52-173E-41EC-B0CC-F391B214EBBE}"/>
              </a:ext>
            </a:extLst>
          </p:cNvPr>
          <p:cNvSpPr>
            <a:spLocks noGrp="1" noChangeArrowheads="1"/>
          </p:cNvSpPr>
          <p:nvPr>
            <p:ph idx="1"/>
          </p:nvPr>
        </p:nvSpPr>
        <p:spPr>
          <a:xfrm>
            <a:off x="2063750" y="404814"/>
            <a:ext cx="7772400" cy="5811837"/>
          </a:xfrm>
        </p:spPr>
        <p:txBody>
          <a:bodyPr>
            <a:normAutofit lnSpcReduction="10000"/>
          </a:bodyPr>
          <a:lstStyle/>
          <a:p>
            <a:pPr>
              <a:lnSpc>
                <a:spcPct val="80000"/>
              </a:lnSpc>
              <a:buFont typeface="Wingdings" panose="05000000000000000000" pitchFamily="2" charset="2"/>
              <a:buNone/>
            </a:pPr>
            <a:r>
              <a:rPr lang="zh-CN" altLang="en-US" sz="2400" b="1"/>
              <a:t>快速排序</a:t>
            </a:r>
            <a:r>
              <a:rPr lang="en-US" altLang="zh-CN" sz="2400" b="1"/>
              <a:t>【</a:t>
            </a:r>
            <a:r>
              <a:rPr lang="zh-CN" altLang="en-US" sz="2400" b="1"/>
              <a:t>算法分析</a:t>
            </a:r>
            <a:r>
              <a:rPr lang="en-US" altLang="zh-CN" sz="2400" b="1"/>
              <a:t>】</a:t>
            </a:r>
            <a:r>
              <a:rPr lang="zh-CN" altLang="en-US" sz="2400" b="1"/>
              <a:t>：</a:t>
            </a:r>
            <a:r>
              <a:rPr lang="zh-CN" altLang="en-US" sz="2400"/>
              <a:t>分析快速排序的时间耗费</a:t>
            </a:r>
            <a:r>
              <a:rPr lang="en-US" altLang="zh-CN" sz="2400"/>
              <a:t>, </a:t>
            </a:r>
            <a:r>
              <a:rPr lang="zh-CN" altLang="en-US" sz="2400"/>
              <a:t>共需进行多少趟排序，取决于递归调用深度。</a:t>
            </a:r>
          </a:p>
          <a:p>
            <a:pPr>
              <a:lnSpc>
                <a:spcPct val="80000"/>
              </a:lnSpc>
              <a:buFont typeface="Wingdings" panose="05000000000000000000" pitchFamily="2" charset="2"/>
              <a:buNone/>
            </a:pPr>
            <a:r>
              <a:rPr lang="zh-CN" altLang="en-US" sz="2400"/>
              <a:t>      快速排序的</a:t>
            </a:r>
            <a:r>
              <a:rPr lang="zh-CN" altLang="en-US" sz="2400">
                <a:solidFill>
                  <a:srgbClr val="E60E37"/>
                </a:solidFill>
              </a:rPr>
              <a:t>最好情况</a:t>
            </a:r>
            <a:r>
              <a:rPr lang="zh-CN" altLang="en-US" sz="2400"/>
              <a:t>是每趟将序列一分两半，正好在表中间，将表分成两个大小相等的子表，类似折半查找，其时间复杂度分析如下： </a:t>
            </a:r>
            <a:endParaRPr lang="zh-CN" altLang="pt-BR" sz="2400"/>
          </a:p>
          <a:p>
            <a:pPr>
              <a:lnSpc>
                <a:spcPct val="80000"/>
              </a:lnSpc>
              <a:buFont typeface="Wingdings" panose="05000000000000000000" pitchFamily="2" charset="2"/>
              <a:buNone/>
            </a:pPr>
            <a:r>
              <a:rPr lang="pt-BR" altLang="zh-CN" sz="2400"/>
              <a:t>T(n) = Cn + 2T(n/2) </a:t>
            </a:r>
          </a:p>
          <a:p>
            <a:pPr>
              <a:lnSpc>
                <a:spcPct val="80000"/>
              </a:lnSpc>
              <a:buFont typeface="Wingdings" panose="05000000000000000000" pitchFamily="2" charset="2"/>
              <a:buNone/>
            </a:pPr>
            <a:r>
              <a:rPr lang="pt-BR" altLang="zh-CN" sz="2400"/>
              <a:t>&lt;= n + 2T(n/2) </a:t>
            </a:r>
          </a:p>
          <a:p>
            <a:pPr>
              <a:lnSpc>
                <a:spcPct val="80000"/>
              </a:lnSpc>
              <a:buFont typeface="Wingdings" panose="05000000000000000000" pitchFamily="2" charset="2"/>
              <a:buNone/>
            </a:pPr>
            <a:r>
              <a:rPr lang="pt-BR" altLang="zh-CN" sz="2400"/>
              <a:t>&lt;= n + 2{ n/2 + 2T(n/4) } = 2n + 4T(n/4) = 2n + 22 T(n/22 )</a:t>
            </a:r>
          </a:p>
          <a:p>
            <a:pPr>
              <a:lnSpc>
                <a:spcPct val="80000"/>
              </a:lnSpc>
              <a:buFont typeface="Wingdings" panose="05000000000000000000" pitchFamily="2" charset="2"/>
              <a:buNone/>
            </a:pPr>
            <a:r>
              <a:rPr lang="pt-BR" altLang="zh-CN" sz="2400"/>
              <a:t>&lt;= 2n + 4{ n/4 + 2T(n/8) } = 3n + 23 T(n/23 )</a:t>
            </a:r>
          </a:p>
          <a:p>
            <a:pPr>
              <a:lnSpc>
                <a:spcPct val="80000"/>
              </a:lnSpc>
              <a:buFont typeface="Wingdings" panose="05000000000000000000" pitchFamily="2" charset="2"/>
              <a:buNone/>
            </a:pPr>
            <a:r>
              <a:rPr lang="pt-BR" altLang="zh-CN" sz="2400"/>
              <a:t>……</a:t>
            </a:r>
          </a:p>
          <a:p>
            <a:pPr>
              <a:lnSpc>
                <a:spcPct val="80000"/>
              </a:lnSpc>
              <a:buFont typeface="Wingdings" panose="05000000000000000000" pitchFamily="2" charset="2"/>
              <a:buNone/>
            </a:pPr>
            <a:r>
              <a:rPr lang="pt-BR" altLang="zh-CN" sz="2400"/>
              <a:t>&lt;= kn + 2k T(n/2k )</a:t>
            </a:r>
          </a:p>
          <a:p>
            <a:pPr>
              <a:lnSpc>
                <a:spcPct val="80000"/>
              </a:lnSpc>
              <a:buFont typeface="Wingdings" panose="05000000000000000000" pitchFamily="2" charset="2"/>
              <a:buNone/>
            </a:pPr>
            <a:r>
              <a:rPr lang="pt-BR" altLang="zh-CN" sz="2400"/>
              <a:t>∵    k ≈ log2 n</a:t>
            </a:r>
          </a:p>
          <a:p>
            <a:pPr>
              <a:lnSpc>
                <a:spcPct val="80000"/>
              </a:lnSpc>
              <a:buFont typeface="Wingdings" panose="05000000000000000000" pitchFamily="2" charset="2"/>
              <a:buNone/>
            </a:pPr>
            <a:r>
              <a:rPr lang="pt-BR" altLang="zh-CN" sz="2400"/>
              <a:t>∴   T(n) &lt;= kn + 2k T(n/2k )</a:t>
            </a:r>
          </a:p>
          <a:p>
            <a:pPr>
              <a:lnSpc>
                <a:spcPct val="80000"/>
              </a:lnSpc>
              <a:buFont typeface="Wingdings" panose="05000000000000000000" pitchFamily="2" charset="2"/>
              <a:buNone/>
            </a:pPr>
            <a:r>
              <a:rPr lang="pt-BR" altLang="zh-CN" sz="2400"/>
              <a:t>&lt;= n log2 n + n T(1 )</a:t>
            </a:r>
          </a:p>
          <a:p>
            <a:pPr>
              <a:lnSpc>
                <a:spcPct val="80000"/>
              </a:lnSpc>
              <a:buFont typeface="Wingdings" panose="05000000000000000000" pitchFamily="2" charset="2"/>
              <a:buNone/>
            </a:pPr>
            <a:r>
              <a:rPr lang="pt-BR" altLang="zh-CN" sz="2400"/>
              <a:t>≈ </a:t>
            </a:r>
            <a:r>
              <a:rPr lang="en-US" altLang="zh-CN" sz="2400"/>
              <a:t>O( n log2 n )</a:t>
            </a:r>
          </a:p>
          <a:p>
            <a:pPr>
              <a:lnSpc>
                <a:spcPct val="80000"/>
              </a:lnSpc>
              <a:buFont typeface="Wingdings" panose="05000000000000000000" pitchFamily="2" charset="2"/>
              <a:buNone/>
            </a:pPr>
            <a:r>
              <a:rPr lang="zh-CN" altLang="en-US" sz="2400"/>
              <a:t>其中</a:t>
            </a:r>
            <a:r>
              <a:rPr lang="en-US" altLang="zh-CN" sz="2400"/>
              <a:t>Cn</a:t>
            </a:r>
            <a:r>
              <a:rPr lang="zh-CN" altLang="en-US" sz="2400"/>
              <a:t>是常数，表示</a:t>
            </a:r>
            <a:r>
              <a:rPr lang="en-US" altLang="zh-CN" sz="2400"/>
              <a:t>n</a:t>
            </a:r>
            <a:r>
              <a:rPr lang="zh-CN" altLang="en-US" sz="2400"/>
              <a:t>个元素一趟所需时间。</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a:extLst>
              <a:ext uri="{FF2B5EF4-FFF2-40B4-BE49-F238E27FC236}">
                <a16:creationId xmlns:a16="http://schemas.microsoft.com/office/drawing/2014/main" id="{936E44C7-0D26-415C-94F5-6720546AEE27}"/>
              </a:ext>
            </a:extLst>
          </p:cNvPr>
          <p:cNvSpPr>
            <a:spLocks noGrp="1" noChangeArrowheads="1"/>
          </p:cNvSpPr>
          <p:nvPr>
            <p:ph idx="1"/>
          </p:nvPr>
        </p:nvSpPr>
        <p:spPr>
          <a:xfrm>
            <a:off x="2063751" y="836613"/>
            <a:ext cx="8101013" cy="5340350"/>
          </a:xfrm>
        </p:spPr>
        <p:txBody>
          <a:bodyPr/>
          <a:lstStyle/>
          <a:p>
            <a:pPr>
              <a:lnSpc>
                <a:spcPct val="90000"/>
              </a:lnSpc>
              <a:buFont typeface="Wingdings" panose="05000000000000000000" pitchFamily="2" charset="2"/>
              <a:buNone/>
            </a:pPr>
            <a:r>
              <a:rPr lang="zh-CN" altLang="en-US" sz="2400"/>
              <a:t>快速排序的</a:t>
            </a:r>
            <a:r>
              <a:rPr lang="zh-CN" altLang="en-US" sz="2400">
                <a:solidFill>
                  <a:srgbClr val="E60E37"/>
                </a:solidFill>
              </a:rPr>
              <a:t>最坏情况</a:t>
            </a:r>
            <a:r>
              <a:rPr lang="zh-CN" altLang="en-US" sz="2400"/>
              <a:t>是已经排好序</a:t>
            </a:r>
            <a:r>
              <a:rPr lang="en-US" altLang="zh-CN" sz="2400"/>
              <a:t>, </a:t>
            </a:r>
            <a:r>
              <a:rPr lang="zh-CN" altLang="en-US" sz="2400"/>
              <a:t>第一趟经过</a:t>
            </a:r>
            <a:r>
              <a:rPr lang="en-US" altLang="zh-CN" sz="2400"/>
              <a:t>n-1</a:t>
            </a:r>
            <a:r>
              <a:rPr lang="zh-CN" altLang="en-US" sz="2400"/>
              <a:t>次比较，第</a:t>
            </a:r>
            <a:r>
              <a:rPr lang="en-US" altLang="zh-CN" sz="2400"/>
              <a:t>1</a:t>
            </a:r>
            <a:r>
              <a:rPr lang="zh-CN" altLang="en-US" sz="2400"/>
              <a:t>个记录定在原位置，左部子表为空表，右部子表为</a:t>
            </a:r>
            <a:r>
              <a:rPr lang="en-US" altLang="zh-CN" sz="2400"/>
              <a:t>n-1</a:t>
            </a:r>
            <a:r>
              <a:rPr lang="zh-CN" altLang="en-US" sz="2400"/>
              <a:t>个记录。第二趟</a:t>
            </a:r>
            <a:r>
              <a:rPr lang="en-US" altLang="zh-CN" sz="2400"/>
              <a:t>n-1</a:t>
            </a:r>
            <a:r>
              <a:rPr lang="zh-CN" altLang="en-US" sz="2400"/>
              <a:t>个记录经过</a:t>
            </a:r>
            <a:r>
              <a:rPr lang="en-US" altLang="zh-CN" sz="2400"/>
              <a:t>n-2</a:t>
            </a:r>
            <a:r>
              <a:rPr lang="zh-CN" altLang="en-US" sz="2400"/>
              <a:t>次比较，第</a:t>
            </a:r>
            <a:r>
              <a:rPr lang="en-US" altLang="zh-CN" sz="2400"/>
              <a:t>2</a:t>
            </a:r>
            <a:r>
              <a:rPr lang="zh-CN" altLang="en-US" sz="2400"/>
              <a:t>个记录定在原位置，左部子表为空表，右部子表为</a:t>
            </a:r>
            <a:r>
              <a:rPr lang="en-US" altLang="zh-CN" sz="2400"/>
              <a:t>n-2</a:t>
            </a:r>
            <a:r>
              <a:rPr lang="zh-CN" altLang="en-US" sz="2400"/>
              <a:t>个记录，以此类推，共需进行</a:t>
            </a:r>
            <a:r>
              <a:rPr lang="en-US" altLang="zh-CN" sz="2400"/>
              <a:t>n-1</a:t>
            </a:r>
            <a:r>
              <a:rPr lang="zh-CN" altLang="en-US" sz="2400"/>
              <a:t>趟排序，其比较次数为：</a:t>
            </a:r>
          </a:p>
          <a:p>
            <a:pPr>
              <a:lnSpc>
                <a:spcPct val="90000"/>
              </a:lnSpc>
              <a:buFont typeface="Wingdings" panose="05000000000000000000" pitchFamily="2" charset="2"/>
              <a:buNone/>
            </a:pPr>
            <a:r>
              <a:rPr lang="zh-CN" altLang="en-US" sz="2400"/>
              <a:t>                         </a:t>
            </a:r>
          </a:p>
          <a:p>
            <a:pPr>
              <a:lnSpc>
                <a:spcPct val="90000"/>
              </a:lnSpc>
              <a:buFont typeface="Wingdings" panose="05000000000000000000" pitchFamily="2" charset="2"/>
              <a:buNone/>
            </a:pPr>
            <a:r>
              <a:rPr lang="zh-CN" altLang="en-US" sz="2400"/>
              <a:t>      </a:t>
            </a:r>
          </a:p>
          <a:p>
            <a:pPr>
              <a:lnSpc>
                <a:spcPct val="90000"/>
              </a:lnSpc>
              <a:buFont typeface="Wingdings" panose="05000000000000000000" pitchFamily="2" charset="2"/>
              <a:buNone/>
            </a:pPr>
            <a:r>
              <a:rPr lang="zh-CN" altLang="en-US" sz="2400"/>
              <a:t>      快速排序所需时间的平均值为                   ，其中</a:t>
            </a:r>
            <a:r>
              <a:rPr lang="en-US" altLang="zh-CN" sz="2400"/>
              <a:t>K</a:t>
            </a:r>
            <a:r>
              <a:rPr lang="zh-CN" altLang="en-US" sz="2400"/>
              <a:t>为某个常数，经验证明，在所有复杂度            的排序算法中，快速排序的常数因子</a:t>
            </a:r>
            <a:r>
              <a:rPr lang="en-US" altLang="zh-CN" sz="2400"/>
              <a:t>K</a:t>
            </a:r>
            <a:r>
              <a:rPr lang="zh-CN" altLang="en-US" sz="2400"/>
              <a:t>最小，这是目前内部排序方法中所能达到的最好平均时间复杂度。但是若初始记录序列已经按关键字有序时，快速排序的效果反而最差，其时间复杂度变为</a:t>
            </a:r>
            <a:r>
              <a:rPr lang="en-US" altLang="zh-CN" sz="2400"/>
              <a:t>O(n</a:t>
            </a:r>
            <a:r>
              <a:rPr lang="en-US" altLang="zh-CN" sz="2400" baseline="30000"/>
              <a:t>2</a:t>
            </a:r>
            <a:r>
              <a:rPr lang="en-US" altLang="zh-CN" sz="2400"/>
              <a:t>)  </a:t>
            </a:r>
            <a:r>
              <a:rPr lang="zh-CN" altLang="en-US" sz="2400"/>
              <a:t>。</a:t>
            </a:r>
          </a:p>
        </p:txBody>
      </p:sp>
      <p:sp>
        <p:nvSpPr>
          <p:cNvPr id="90117" name="Rectangle 5">
            <a:extLst>
              <a:ext uri="{FF2B5EF4-FFF2-40B4-BE49-F238E27FC236}">
                <a16:creationId xmlns:a16="http://schemas.microsoft.com/office/drawing/2014/main" id="{AEDD77B7-58AA-47A3-8DB6-9037FB343BDC}"/>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0116" name="Object 4">
            <a:extLst>
              <a:ext uri="{FF2B5EF4-FFF2-40B4-BE49-F238E27FC236}">
                <a16:creationId xmlns:a16="http://schemas.microsoft.com/office/drawing/2014/main" id="{2722369F-A64F-4D22-A611-79E1FFB9929E}"/>
              </a:ext>
            </a:extLst>
          </p:cNvPr>
          <p:cNvGraphicFramePr>
            <a:graphicFrameLocks noChangeAspect="1"/>
          </p:cNvGraphicFramePr>
          <p:nvPr/>
        </p:nvGraphicFramePr>
        <p:xfrm>
          <a:off x="4367213" y="2565401"/>
          <a:ext cx="2881312" cy="569913"/>
        </p:xfrm>
        <a:graphic>
          <a:graphicData uri="http://schemas.openxmlformats.org/presentationml/2006/ole">
            <mc:AlternateContent xmlns:mc="http://schemas.openxmlformats.org/markup-compatibility/2006">
              <mc:Choice xmlns:v="urn:schemas-microsoft-com:vml" Requires="v">
                <p:oleObj spid="_x0000_s90125" name="公式" r:id="rId3" imgW="3746500" imgH="749300" progId="Equation.3">
                  <p:embed/>
                </p:oleObj>
              </mc:Choice>
              <mc:Fallback>
                <p:oleObj name="公式" r:id="rId3" imgW="3746500" imgH="749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213" y="2565401"/>
                        <a:ext cx="2881312"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19" name="Rectangle 7">
            <a:extLst>
              <a:ext uri="{FF2B5EF4-FFF2-40B4-BE49-F238E27FC236}">
                <a16:creationId xmlns:a16="http://schemas.microsoft.com/office/drawing/2014/main" id="{710499E4-0898-455A-8DC8-00998DEE8128}"/>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0118" name="Object 6">
            <a:extLst>
              <a:ext uri="{FF2B5EF4-FFF2-40B4-BE49-F238E27FC236}">
                <a16:creationId xmlns:a16="http://schemas.microsoft.com/office/drawing/2014/main" id="{9118FEE3-3946-4861-BEC6-2CE85F363217}"/>
              </a:ext>
            </a:extLst>
          </p:cNvPr>
          <p:cNvGraphicFramePr>
            <a:graphicFrameLocks noChangeAspect="1"/>
          </p:cNvGraphicFramePr>
          <p:nvPr/>
        </p:nvGraphicFramePr>
        <p:xfrm>
          <a:off x="6600825" y="3500439"/>
          <a:ext cx="1333500" cy="200025"/>
        </p:xfrm>
        <a:graphic>
          <a:graphicData uri="http://schemas.openxmlformats.org/presentationml/2006/ole">
            <mc:AlternateContent xmlns:mc="http://schemas.openxmlformats.org/markup-compatibility/2006">
              <mc:Choice xmlns:v="urn:schemas-microsoft-com:vml" Requires="v">
                <p:oleObj spid="_x0000_s90126" r:id="rId5" imgW="1333500" imgH="203200" progId="Equation.DSMT4">
                  <p:embed/>
                </p:oleObj>
              </mc:Choice>
              <mc:Fallback>
                <p:oleObj r:id="rId5" imgW="1333500" imgH="203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0825" y="3500439"/>
                        <a:ext cx="13335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1" name="Rectangle 9">
            <a:extLst>
              <a:ext uri="{FF2B5EF4-FFF2-40B4-BE49-F238E27FC236}">
                <a16:creationId xmlns:a16="http://schemas.microsoft.com/office/drawing/2014/main" id="{D8CDA4C5-B1E7-4A68-8BE7-7E48C54E69BD}"/>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0120" name="Object 8">
            <a:extLst>
              <a:ext uri="{FF2B5EF4-FFF2-40B4-BE49-F238E27FC236}">
                <a16:creationId xmlns:a16="http://schemas.microsoft.com/office/drawing/2014/main" id="{051E6BEF-1950-4FD4-A9A7-830F2BEC9ACE}"/>
              </a:ext>
            </a:extLst>
          </p:cNvPr>
          <p:cNvGraphicFramePr>
            <a:graphicFrameLocks noChangeAspect="1"/>
          </p:cNvGraphicFramePr>
          <p:nvPr/>
        </p:nvGraphicFramePr>
        <p:xfrm>
          <a:off x="6959601" y="3789364"/>
          <a:ext cx="657225" cy="200025"/>
        </p:xfrm>
        <a:graphic>
          <a:graphicData uri="http://schemas.openxmlformats.org/presentationml/2006/ole">
            <mc:AlternateContent xmlns:mc="http://schemas.openxmlformats.org/markup-compatibility/2006">
              <mc:Choice xmlns:v="urn:schemas-microsoft-com:vml" Requires="v">
                <p:oleObj spid="_x0000_s90127" r:id="rId7" imgW="660113" imgH="203112" progId="Equation.DSMT4">
                  <p:embed/>
                </p:oleObj>
              </mc:Choice>
              <mc:Fallback>
                <p:oleObj r:id="rId7" imgW="660113" imgH="203112"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9601" y="3789364"/>
                        <a:ext cx="657225"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a:extLst>
              <a:ext uri="{FF2B5EF4-FFF2-40B4-BE49-F238E27FC236}">
                <a16:creationId xmlns:a16="http://schemas.microsoft.com/office/drawing/2014/main" id="{E775A6A3-9CEE-45DB-8F74-BBE7DEA8B3DD}"/>
              </a:ext>
            </a:extLst>
          </p:cNvPr>
          <p:cNvSpPr>
            <a:spLocks noGrp="1" noChangeArrowheads="1"/>
          </p:cNvSpPr>
          <p:nvPr>
            <p:ph idx="1"/>
          </p:nvPr>
        </p:nvSpPr>
        <p:spPr>
          <a:xfrm>
            <a:off x="1992314" y="765176"/>
            <a:ext cx="8370887" cy="2735263"/>
          </a:xfrm>
        </p:spPr>
        <p:txBody>
          <a:bodyPr/>
          <a:lstStyle/>
          <a:p>
            <a:r>
              <a:rPr lang="zh-CN" altLang="en-US" sz="2400"/>
              <a:t>为避免枢轴元素（</a:t>
            </a:r>
            <a:r>
              <a:rPr lang="en-US" altLang="zh-CN" sz="2400"/>
              <a:t>pivot</a:t>
            </a:r>
            <a:r>
              <a:rPr lang="zh-CN" altLang="en-US" sz="2400"/>
              <a:t>）是最大值或最小值，可采用其他方法选取枢轴元素。如采用三元素值取中间值的方法来选取，即：</a:t>
            </a:r>
          </a:p>
          <a:p>
            <a:endParaRPr lang="zh-CN" altLang="en-US" sz="2400"/>
          </a:p>
          <a:p>
            <a:endParaRPr lang="zh-CN" altLang="en-US" sz="2400"/>
          </a:p>
          <a:p>
            <a:pPr>
              <a:buFont typeface="Wingdings" panose="05000000000000000000" pitchFamily="2" charset="2"/>
              <a:buNone/>
            </a:pPr>
            <a:r>
              <a:rPr lang="zh-CN" altLang="en-US" sz="2400"/>
              <a:t>如：对 </a:t>
            </a:r>
            <a:r>
              <a:rPr lang="en-US" altLang="zh-CN" sz="2400"/>
              <a:t>{46</a:t>
            </a:r>
            <a:r>
              <a:rPr lang="zh-CN" altLang="en-US" sz="2400"/>
              <a:t>，</a:t>
            </a:r>
            <a:r>
              <a:rPr lang="en-US" altLang="zh-CN" sz="2400"/>
              <a:t>75</a:t>
            </a:r>
            <a:r>
              <a:rPr lang="zh-CN" altLang="en-US" sz="2400"/>
              <a:t>，</a:t>
            </a:r>
            <a:r>
              <a:rPr lang="en-US" altLang="zh-CN" sz="2400"/>
              <a:t>94</a:t>
            </a:r>
            <a:r>
              <a:rPr lang="zh-CN" altLang="en-US" sz="2400"/>
              <a:t>，</a:t>
            </a:r>
            <a:r>
              <a:rPr lang="en-US" altLang="zh-CN" sz="2400"/>
              <a:t>32</a:t>
            </a:r>
            <a:r>
              <a:rPr lang="zh-CN" altLang="en-US" sz="2400"/>
              <a:t>，</a:t>
            </a:r>
            <a:r>
              <a:rPr lang="en-US" altLang="zh-CN" sz="2400"/>
              <a:t>60} </a:t>
            </a:r>
            <a:r>
              <a:rPr lang="zh-CN" altLang="en-US" sz="2400"/>
              <a:t>来说，则从</a:t>
            </a:r>
            <a:r>
              <a:rPr lang="en-US" altLang="zh-CN" sz="2400"/>
              <a:t>46</a:t>
            </a:r>
            <a:r>
              <a:rPr lang="zh-CN" altLang="en-US" sz="2400"/>
              <a:t>，</a:t>
            </a:r>
            <a:r>
              <a:rPr lang="en-US" altLang="zh-CN" sz="2400"/>
              <a:t>94</a:t>
            </a:r>
            <a:r>
              <a:rPr lang="zh-CN" altLang="en-US" sz="2400"/>
              <a:t>，</a:t>
            </a:r>
            <a:r>
              <a:rPr lang="en-US" altLang="zh-CN" sz="2400"/>
              <a:t>60</a:t>
            </a:r>
            <a:r>
              <a:rPr lang="zh-CN" altLang="en-US" sz="2400"/>
              <a:t>中取</a:t>
            </a:r>
            <a:r>
              <a:rPr lang="en-US" altLang="zh-CN" sz="2400"/>
              <a:t>60 </a:t>
            </a:r>
          </a:p>
        </p:txBody>
      </p:sp>
      <p:sp>
        <p:nvSpPr>
          <p:cNvPr id="91141" name="Rectangle 5">
            <a:extLst>
              <a:ext uri="{FF2B5EF4-FFF2-40B4-BE49-F238E27FC236}">
                <a16:creationId xmlns:a16="http://schemas.microsoft.com/office/drawing/2014/main" id="{C1F72A0A-1409-488C-B416-090DFF5D2CD4}"/>
              </a:ext>
            </a:extLst>
          </p:cNvPr>
          <p:cNvSpPr>
            <a:spLocks noChangeArrowheads="1"/>
          </p:cNvSpPr>
          <p:nvPr/>
        </p:nvSpPr>
        <p:spPr bwMode="auto">
          <a:xfrm>
            <a:off x="1524001" y="29600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1140" name="Object 4">
            <a:extLst>
              <a:ext uri="{FF2B5EF4-FFF2-40B4-BE49-F238E27FC236}">
                <a16:creationId xmlns:a16="http://schemas.microsoft.com/office/drawing/2014/main" id="{495A9421-EDF6-4D5C-9C39-E6B76D54FA46}"/>
              </a:ext>
            </a:extLst>
          </p:cNvPr>
          <p:cNvGraphicFramePr>
            <a:graphicFrameLocks noChangeAspect="1"/>
          </p:cNvGraphicFramePr>
          <p:nvPr/>
        </p:nvGraphicFramePr>
        <p:xfrm>
          <a:off x="3143251" y="2060575"/>
          <a:ext cx="6048375" cy="687388"/>
        </p:xfrm>
        <a:graphic>
          <a:graphicData uri="http://schemas.openxmlformats.org/presentationml/2006/ole">
            <mc:AlternateContent xmlns:mc="http://schemas.openxmlformats.org/markup-compatibility/2006">
              <mc:Choice xmlns:v="urn:schemas-microsoft-com:vml" Requires="v">
                <p:oleObj spid="_x0000_s91145" r:id="rId3" imgW="3771900" imgH="431800" progId="Equation.3">
                  <p:embed/>
                </p:oleObj>
              </mc:Choice>
              <mc:Fallback>
                <p:oleObj r:id="rId3" imgW="37719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2060575"/>
                        <a:ext cx="6048375"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1143" name="Rectangle 7">
            <a:extLst>
              <a:ext uri="{FF2B5EF4-FFF2-40B4-BE49-F238E27FC236}">
                <a16:creationId xmlns:a16="http://schemas.microsoft.com/office/drawing/2014/main" id="{F09D85F0-6471-4513-ADBF-079324CCD078}"/>
              </a:ext>
            </a:extLst>
          </p:cNvPr>
          <p:cNvSpPr>
            <a:spLocks noChangeArrowheads="1"/>
          </p:cNvSpPr>
          <p:nvPr/>
        </p:nvSpPr>
        <p:spPr bwMode="auto">
          <a:xfrm>
            <a:off x="2279650" y="3894565"/>
            <a:ext cx="77041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另外一种简单的方法是随机选取某个元素作为枢轴元素，此时只需将所选元素与首元素互换即可。</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a:extLst>
              <a:ext uri="{FF2B5EF4-FFF2-40B4-BE49-F238E27FC236}">
                <a16:creationId xmlns:a16="http://schemas.microsoft.com/office/drawing/2014/main" id="{AF214C9F-B747-437C-8B26-72E6802A71D2}"/>
              </a:ext>
            </a:extLst>
          </p:cNvPr>
          <p:cNvSpPr>
            <a:spLocks noGrp="1" noChangeArrowheads="1"/>
          </p:cNvSpPr>
          <p:nvPr>
            <p:ph type="body" sz="half" idx="1"/>
          </p:nvPr>
        </p:nvSpPr>
        <p:spPr>
          <a:xfrm>
            <a:off x="2063750" y="765176"/>
            <a:ext cx="3810000" cy="720725"/>
          </a:xfrm>
        </p:spPr>
        <p:txBody>
          <a:bodyPr/>
          <a:lstStyle/>
          <a:p>
            <a:r>
              <a:rPr lang="zh-CN" altLang="en-US" sz="2000"/>
              <a:t>下面对交换类排序进行简单总结，具体如下表所示。</a:t>
            </a:r>
          </a:p>
        </p:txBody>
      </p:sp>
      <p:graphicFrame>
        <p:nvGraphicFramePr>
          <p:cNvPr id="93311" name="Group 127">
            <a:extLst>
              <a:ext uri="{FF2B5EF4-FFF2-40B4-BE49-F238E27FC236}">
                <a16:creationId xmlns:a16="http://schemas.microsoft.com/office/drawing/2014/main" id="{C0C757DB-8E1F-4917-9D30-2F4B273E8B3A}"/>
              </a:ext>
            </a:extLst>
          </p:cNvPr>
          <p:cNvGraphicFramePr>
            <a:graphicFrameLocks noGrp="1"/>
          </p:cNvGraphicFramePr>
          <p:nvPr>
            <p:ph sz="half" idx="2"/>
          </p:nvPr>
        </p:nvGraphicFramePr>
        <p:xfrm>
          <a:off x="2208213" y="2205038"/>
          <a:ext cx="7632700" cy="4476750"/>
        </p:xfrm>
        <a:graphic>
          <a:graphicData uri="http://schemas.openxmlformats.org/drawingml/2006/table">
            <a:tbl>
              <a:tblPr/>
              <a:tblGrid>
                <a:gridCol w="1384300">
                  <a:extLst>
                    <a:ext uri="{9D8B030D-6E8A-4147-A177-3AD203B41FA5}">
                      <a16:colId xmlns:a16="http://schemas.microsoft.com/office/drawing/2014/main" val="1321062362"/>
                    </a:ext>
                  </a:extLst>
                </a:gridCol>
                <a:gridCol w="1208087">
                  <a:extLst>
                    <a:ext uri="{9D8B030D-6E8A-4147-A177-3AD203B41FA5}">
                      <a16:colId xmlns:a16="http://schemas.microsoft.com/office/drawing/2014/main" val="1891330480"/>
                    </a:ext>
                  </a:extLst>
                </a:gridCol>
                <a:gridCol w="1150938">
                  <a:extLst>
                    <a:ext uri="{9D8B030D-6E8A-4147-A177-3AD203B41FA5}">
                      <a16:colId xmlns:a16="http://schemas.microsoft.com/office/drawing/2014/main" val="3557592556"/>
                    </a:ext>
                  </a:extLst>
                </a:gridCol>
                <a:gridCol w="1152525">
                  <a:extLst>
                    <a:ext uri="{9D8B030D-6E8A-4147-A177-3AD203B41FA5}">
                      <a16:colId xmlns:a16="http://schemas.microsoft.com/office/drawing/2014/main" val="1879192130"/>
                    </a:ext>
                  </a:extLst>
                </a:gridCol>
                <a:gridCol w="1439862">
                  <a:extLst>
                    <a:ext uri="{9D8B030D-6E8A-4147-A177-3AD203B41FA5}">
                      <a16:colId xmlns:a16="http://schemas.microsoft.com/office/drawing/2014/main" val="1497025766"/>
                    </a:ext>
                  </a:extLst>
                </a:gridCol>
                <a:gridCol w="1296988">
                  <a:extLst>
                    <a:ext uri="{9D8B030D-6E8A-4147-A177-3AD203B41FA5}">
                      <a16:colId xmlns:a16="http://schemas.microsoft.com/office/drawing/2014/main" val="976950069"/>
                    </a:ext>
                  </a:extLst>
                </a:gridCol>
              </a:tblGrid>
              <a:tr h="1336675">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排序算法</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改进思路</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时间复杂度</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最好情况</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最坏情况</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空间复杂度</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47236649"/>
                  </a:ext>
                </a:extLst>
              </a:tr>
              <a:tr h="1338263">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冒泡排序</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基本排序方法</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r>
                        <a:rPr kumimoji="1" lang="en-US" altLang="zh-CN" sz="1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r>
                        <a:rPr kumimoji="1" lang="en-US" altLang="zh-CN" sz="1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O(1)</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56638003"/>
                  </a:ext>
                </a:extLst>
              </a:tr>
              <a:tr h="1336675">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快速排序</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交换不相邻两个元素，消除多个逆序。</a:t>
                      </a:r>
                      <a:endParaRPr kumimoji="1"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28625">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28625"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O(nlog</a:t>
                      </a:r>
                      <a:r>
                        <a:rPr kumimoji="1" lang="en-US" altLang="zh-CN" sz="1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O(nlog</a:t>
                      </a:r>
                      <a:r>
                        <a:rPr kumimoji="1" lang="en-US" altLang="zh-CN" sz="1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O(n</a:t>
                      </a:r>
                      <a:r>
                        <a:rPr kumimoji="1" lang="en-US" altLang="zh-CN" sz="1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O(log</a:t>
                      </a:r>
                      <a:r>
                        <a:rPr kumimoji="1" lang="en-US" altLang="zh-CN" sz="1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500463554"/>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95" name="Group 63">
            <a:extLst>
              <a:ext uri="{FF2B5EF4-FFF2-40B4-BE49-F238E27FC236}">
                <a16:creationId xmlns:a16="http://schemas.microsoft.com/office/drawing/2014/main" id="{ECFD92DD-1EB6-482F-B47C-8BFA6AE737B7}"/>
              </a:ext>
            </a:extLst>
          </p:cNvPr>
          <p:cNvGraphicFramePr>
            <a:graphicFrameLocks noGrp="1"/>
          </p:cNvGraphicFramePr>
          <p:nvPr>
            <p:ph/>
          </p:nvPr>
        </p:nvGraphicFramePr>
        <p:xfrm>
          <a:off x="3359150" y="2276476"/>
          <a:ext cx="4895850" cy="3795713"/>
        </p:xfrm>
        <a:graphic>
          <a:graphicData uri="http://schemas.openxmlformats.org/drawingml/2006/table">
            <a:tbl>
              <a:tblPr/>
              <a:tblGrid>
                <a:gridCol w="1031875">
                  <a:extLst>
                    <a:ext uri="{9D8B030D-6E8A-4147-A177-3AD203B41FA5}">
                      <a16:colId xmlns:a16="http://schemas.microsoft.com/office/drawing/2014/main" val="1066296270"/>
                    </a:ext>
                  </a:extLst>
                </a:gridCol>
                <a:gridCol w="1057275">
                  <a:extLst>
                    <a:ext uri="{9D8B030D-6E8A-4147-A177-3AD203B41FA5}">
                      <a16:colId xmlns:a16="http://schemas.microsoft.com/office/drawing/2014/main" val="2471748896"/>
                    </a:ext>
                  </a:extLst>
                </a:gridCol>
                <a:gridCol w="2806700">
                  <a:extLst>
                    <a:ext uri="{9D8B030D-6E8A-4147-A177-3AD203B41FA5}">
                      <a16:colId xmlns:a16="http://schemas.microsoft.com/office/drawing/2014/main" val="3846911237"/>
                    </a:ext>
                  </a:extLst>
                </a:gridCol>
              </a:tblGrid>
              <a:tr h="1047750">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排序算法</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稳定性</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证明</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29456312"/>
                  </a:ext>
                </a:extLst>
              </a:tr>
              <a:tr h="1700213">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冒泡排序</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稳定</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从本身证明。排序比较从前向后进行</a:t>
                      </a:r>
                    </a:p>
                    <a:p>
                      <a:pPr marL="457200" marR="0" lvl="0" indent="-457200" algn="l" defTabSz="914400" rtl="0" eaLnBrk="0" fontAlgn="base" latinLnBrk="0" hangingPunct="0">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算法中</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if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r[j].key&gt; r[j+1].key </a:t>
                      </a:r>
                      <a:r>
                        <a:rPr kumimoji="1"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保证了相同的后面元素不会排到前面</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92741040"/>
                  </a:ext>
                </a:extLst>
              </a:tr>
              <a:tr h="1047750">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快速排序</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不稳定</a:t>
                      </a:r>
                      <a:endPar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457200" indent="-457200">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1027113" indent="-455613">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370013" indent="-228600">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712913" indent="-228600">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给出反例。</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600" b="0" i="0" u="sng"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06232725"/>
                  </a:ext>
                </a:extLst>
              </a:tr>
            </a:tbl>
          </a:graphicData>
        </a:graphic>
      </p:graphicFrame>
      <p:sp>
        <p:nvSpPr>
          <p:cNvPr id="95296" name="Text Box 64">
            <a:extLst>
              <a:ext uri="{FF2B5EF4-FFF2-40B4-BE49-F238E27FC236}">
                <a16:creationId xmlns:a16="http://schemas.microsoft.com/office/drawing/2014/main" id="{77403EAA-CA22-4F0B-8642-980415D7902F}"/>
              </a:ext>
            </a:extLst>
          </p:cNvPr>
          <p:cNvSpPr txBox="1">
            <a:spLocks noChangeArrowheads="1"/>
          </p:cNvSpPr>
          <p:nvPr/>
        </p:nvSpPr>
        <p:spPr bwMode="auto">
          <a:xfrm>
            <a:off x="3287713" y="1341438"/>
            <a:ext cx="489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交换类排序算法的稳定性证明 </a:t>
            </a:r>
          </a:p>
        </p:txBody>
      </p:sp>
      <p:sp>
        <p:nvSpPr>
          <p:cNvPr id="95297" name="AutoShape 65">
            <a:hlinkClick r:id="rId2" action="ppaction://hlinksldjump" highlightClick="1"/>
            <a:extLst>
              <a:ext uri="{FF2B5EF4-FFF2-40B4-BE49-F238E27FC236}">
                <a16:creationId xmlns:a16="http://schemas.microsoft.com/office/drawing/2014/main" id="{B1DDD184-DFA3-4DDA-9FC9-A80A2389D147}"/>
              </a:ext>
            </a:extLst>
          </p:cNvPr>
          <p:cNvSpPr>
            <a:spLocks noChangeArrowheads="1"/>
          </p:cNvSpPr>
          <p:nvPr/>
        </p:nvSpPr>
        <p:spPr bwMode="auto">
          <a:xfrm>
            <a:off x="8472489" y="6021388"/>
            <a:ext cx="1309687"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返回本章目录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19394B1D-E3BD-4E40-BFA6-AF69177331C8}"/>
              </a:ext>
            </a:extLst>
          </p:cNvPr>
          <p:cNvSpPr txBox="1">
            <a:spLocks noChangeArrowheads="1"/>
          </p:cNvSpPr>
          <p:nvPr/>
        </p:nvSpPr>
        <p:spPr bwMode="auto">
          <a:xfrm>
            <a:off x="2057400" y="10668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在排序过程中，一般进行两种基本操作：</a:t>
            </a:r>
          </a:p>
        </p:txBody>
      </p:sp>
      <p:sp>
        <p:nvSpPr>
          <p:cNvPr id="7171" name="Text Box 3">
            <a:extLst>
              <a:ext uri="{FF2B5EF4-FFF2-40B4-BE49-F238E27FC236}">
                <a16:creationId xmlns:a16="http://schemas.microsoft.com/office/drawing/2014/main" id="{CD292211-077D-40B9-BD2F-41E9FEC4CFCC}"/>
              </a:ext>
            </a:extLst>
          </p:cNvPr>
          <p:cNvSpPr txBox="1">
            <a:spLocks noChangeArrowheads="1"/>
          </p:cNvSpPr>
          <p:nvPr/>
        </p:nvSpPr>
        <p:spPr bwMode="auto">
          <a:xfrm>
            <a:off x="2133600" y="1676401"/>
            <a:ext cx="8153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a:t>
            </a:r>
            <a:r>
              <a:rPr lang="en-US" altLang="zh-CN" sz="2800" b="1"/>
              <a:t>1</a:t>
            </a:r>
            <a:r>
              <a:rPr lang="zh-CN" altLang="en-US" sz="2800" b="1"/>
              <a:t>）</a:t>
            </a:r>
            <a:r>
              <a:rPr lang="zh-CN" altLang="en-US" sz="2800" b="1">
                <a:latin typeface="宋体" panose="02010600030101010101" pitchFamily="2" charset="-122"/>
              </a:rPr>
              <a:t>比较两个关键字的大小；</a:t>
            </a:r>
            <a:r>
              <a:rPr lang="zh-CN" altLang="en-US" sz="2800" b="1"/>
              <a:t> </a:t>
            </a:r>
          </a:p>
          <a:p>
            <a:pPr>
              <a:spcBef>
                <a:spcPct val="50000"/>
              </a:spcBef>
            </a:pPr>
            <a:r>
              <a:rPr lang="zh-CN" altLang="en-US" sz="2800" b="1"/>
              <a:t>（</a:t>
            </a:r>
            <a:r>
              <a:rPr lang="en-US" altLang="zh-CN" sz="2800" b="1"/>
              <a:t>2</a:t>
            </a:r>
            <a:r>
              <a:rPr lang="zh-CN" altLang="en-US" sz="2800" b="1"/>
              <a:t>）</a:t>
            </a:r>
            <a:r>
              <a:rPr lang="zh-CN" altLang="en-US" sz="2800" b="1">
                <a:latin typeface="宋体" panose="02010600030101010101" pitchFamily="2" charset="-122"/>
              </a:rPr>
              <a:t>将记录从一个位置移动到另一个位置。</a:t>
            </a:r>
            <a:r>
              <a:rPr lang="zh-CN" altLang="en-US" sz="2800" b="1"/>
              <a:t> </a:t>
            </a:r>
          </a:p>
        </p:txBody>
      </p:sp>
      <p:sp>
        <p:nvSpPr>
          <p:cNvPr id="7172" name="Text Box 4">
            <a:extLst>
              <a:ext uri="{FF2B5EF4-FFF2-40B4-BE49-F238E27FC236}">
                <a16:creationId xmlns:a16="http://schemas.microsoft.com/office/drawing/2014/main" id="{C3B00BC3-B740-418A-80B7-77E0503934B3}"/>
              </a:ext>
            </a:extLst>
          </p:cNvPr>
          <p:cNvSpPr txBox="1">
            <a:spLocks noChangeArrowheads="1"/>
          </p:cNvSpPr>
          <p:nvPr/>
        </p:nvSpPr>
        <p:spPr bwMode="auto">
          <a:xfrm>
            <a:off x="2057400" y="2819401"/>
            <a:ext cx="830580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t>对于第二种操作，需要采用适当地存储方式，即</a:t>
            </a:r>
            <a:r>
              <a:rPr lang="zh-CN" altLang="en-US" sz="2800" b="1">
                <a:solidFill>
                  <a:srgbClr val="3E8E4F"/>
                </a:solidFill>
              </a:rPr>
              <a:t>向量结构</a:t>
            </a:r>
            <a:r>
              <a:rPr lang="zh-CN" altLang="en-US" sz="2800" b="1"/>
              <a:t>、</a:t>
            </a:r>
            <a:r>
              <a:rPr lang="zh-CN" altLang="en-US" sz="2800" b="1">
                <a:solidFill>
                  <a:srgbClr val="3E8E4F"/>
                </a:solidFill>
              </a:rPr>
              <a:t>链表结构</a:t>
            </a:r>
            <a:r>
              <a:rPr lang="zh-CN" altLang="en-US" sz="2800" b="1"/>
              <a:t>以及</a:t>
            </a:r>
            <a:r>
              <a:rPr lang="zh-CN" altLang="en-US" sz="2800" b="1">
                <a:solidFill>
                  <a:srgbClr val="3E8E4F"/>
                </a:solidFill>
              </a:rPr>
              <a:t>记录向量与地址向量结合</a:t>
            </a:r>
            <a:r>
              <a:rPr lang="zh-CN" altLang="en-US" sz="2800" b="1"/>
              <a:t>的表示方法。</a:t>
            </a:r>
          </a:p>
        </p:txBody>
      </p:sp>
      <p:sp>
        <p:nvSpPr>
          <p:cNvPr id="7173" name="Text Box 5">
            <a:extLst>
              <a:ext uri="{FF2B5EF4-FFF2-40B4-BE49-F238E27FC236}">
                <a16:creationId xmlns:a16="http://schemas.microsoft.com/office/drawing/2014/main" id="{627A0DB5-427A-4562-B5C5-582AF16B105E}"/>
              </a:ext>
            </a:extLst>
          </p:cNvPr>
          <p:cNvSpPr txBox="1">
            <a:spLocks noChangeArrowheads="1"/>
          </p:cNvSpPr>
          <p:nvPr/>
        </p:nvSpPr>
        <p:spPr bwMode="auto">
          <a:xfrm>
            <a:off x="2133600" y="4572000"/>
            <a:ext cx="81534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t>我们重点来讨论在</a:t>
            </a:r>
            <a:r>
              <a:rPr lang="zh-CN" altLang="en-US" sz="2800" b="1">
                <a:solidFill>
                  <a:srgbClr val="3E8E4F"/>
                </a:solidFill>
              </a:rPr>
              <a:t>向量存储结构</a:t>
            </a:r>
            <a:r>
              <a:rPr lang="zh-CN" altLang="en-US" sz="2800" b="1"/>
              <a:t>上各种排序方法的实现。</a:t>
            </a:r>
          </a:p>
        </p:txBody>
      </p:sp>
      <p:sp>
        <p:nvSpPr>
          <p:cNvPr id="7175" name="AutoShape 7">
            <a:hlinkClick r:id="rId2" action="ppaction://hlinksldjump" highlightClick="1"/>
            <a:extLst>
              <a:ext uri="{FF2B5EF4-FFF2-40B4-BE49-F238E27FC236}">
                <a16:creationId xmlns:a16="http://schemas.microsoft.com/office/drawing/2014/main" id="{9D61CD2F-A461-481E-A829-BBE38E8D0322}"/>
              </a:ext>
            </a:extLst>
          </p:cNvPr>
          <p:cNvSpPr>
            <a:spLocks noChangeArrowheads="1"/>
          </p:cNvSpPr>
          <p:nvPr/>
        </p:nvSpPr>
        <p:spPr bwMode="auto">
          <a:xfrm>
            <a:off x="8472489" y="6021388"/>
            <a:ext cx="1309687"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返回本章目录</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12613B20-1908-401E-9FEA-87FEA1CD9396}"/>
              </a:ext>
            </a:extLst>
          </p:cNvPr>
          <p:cNvSpPr txBox="1">
            <a:spLocks noChangeArrowheads="1"/>
          </p:cNvSpPr>
          <p:nvPr/>
        </p:nvSpPr>
        <p:spPr bwMode="auto">
          <a:xfrm>
            <a:off x="20574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9.4 </a:t>
            </a:r>
            <a:r>
              <a:rPr lang="zh-CN" altLang="en-US" sz="2800" b="1"/>
              <a:t>选择类排序法</a:t>
            </a:r>
          </a:p>
        </p:txBody>
      </p:sp>
      <p:sp>
        <p:nvSpPr>
          <p:cNvPr id="17411" name="Text Box 3">
            <a:extLst>
              <a:ext uri="{FF2B5EF4-FFF2-40B4-BE49-F238E27FC236}">
                <a16:creationId xmlns:a16="http://schemas.microsoft.com/office/drawing/2014/main" id="{F5F93B7E-F8AE-4F08-860E-10301F3D97BB}"/>
              </a:ext>
            </a:extLst>
          </p:cNvPr>
          <p:cNvSpPr txBox="1">
            <a:spLocks noChangeArrowheads="1"/>
          </p:cNvSpPr>
          <p:nvPr/>
        </p:nvSpPr>
        <p:spPr bwMode="auto">
          <a:xfrm>
            <a:off x="2057400" y="16002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      </a:t>
            </a:r>
            <a:r>
              <a:rPr lang="zh-CN" altLang="en-US" sz="2800" b="1"/>
              <a:t>选择排序的基本思想是：</a:t>
            </a:r>
            <a:r>
              <a:rPr lang="zh-CN" altLang="en-US" sz="2800" b="1">
                <a:latin typeface="宋体" panose="02010600030101010101" pitchFamily="2" charset="-122"/>
              </a:rPr>
              <a:t>每一趟在</a:t>
            </a:r>
            <a:r>
              <a:rPr lang="en-US" altLang="zh-CN" sz="2800" b="1"/>
              <a:t>n-i+1</a:t>
            </a:r>
            <a:r>
              <a:rPr lang="zh-CN" altLang="en-US" sz="2800" b="1">
                <a:latin typeface="宋体" panose="02010600030101010101" pitchFamily="2" charset="-122"/>
              </a:rPr>
              <a:t>（</a:t>
            </a:r>
            <a:r>
              <a:rPr lang="en-US" altLang="zh-CN" sz="2800" b="1"/>
              <a:t>i=1</a:t>
            </a:r>
            <a:r>
              <a:rPr lang="zh-CN" altLang="en-US" sz="2800" b="1">
                <a:latin typeface="宋体" panose="02010600030101010101" pitchFamily="2" charset="-122"/>
              </a:rPr>
              <a:t>，</a:t>
            </a:r>
            <a:r>
              <a:rPr lang="en-US" altLang="zh-CN" sz="2800" b="1"/>
              <a:t>2</a:t>
            </a:r>
            <a:r>
              <a:rPr lang="zh-CN" altLang="en-US" sz="2800" b="1">
                <a:latin typeface="宋体" panose="02010600030101010101" pitchFamily="2" charset="-122"/>
              </a:rPr>
              <a:t>，</a:t>
            </a:r>
            <a:r>
              <a:rPr lang="en-US" altLang="zh-CN" sz="2800" b="1"/>
              <a:t>…n-1</a:t>
            </a:r>
            <a:r>
              <a:rPr lang="zh-CN" altLang="en-US" sz="2800" b="1">
                <a:latin typeface="宋体" panose="02010600030101010101" pitchFamily="2" charset="-122"/>
              </a:rPr>
              <a:t>）个记录中选取关键字最小的记录作为有序序列中第</a:t>
            </a:r>
            <a:r>
              <a:rPr lang="en-US" altLang="zh-CN" sz="2800" b="1"/>
              <a:t>i</a:t>
            </a:r>
            <a:r>
              <a:rPr lang="zh-CN" altLang="en-US" sz="2800" b="1">
                <a:latin typeface="宋体" panose="02010600030101010101" pitchFamily="2" charset="-122"/>
              </a:rPr>
              <a:t>个记录。</a:t>
            </a:r>
            <a:r>
              <a:rPr lang="zh-CN" altLang="en-US" sz="2800" b="1"/>
              <a:t> </a:t>
            </a:r>
          </a:p>
        </p:txBody>
      </p:sp>
      <p:sp>
        <p:nvSpPr>
          <p:cNvPr id="17412" name="Text Box 4">
            <a:extLst>
              <a:ext uri="{FF2B5EF4-FFF2-40B4-BE49-F238E27FC236}">
                <a16:creationId xmlns:a16="http://schemas.microsoft.com/office/drawing/2014/main" id="{2E928FDF-D0BD-4DD9-84B8-BA105232846F}"/>
              </a:ext>
            </a:extLst>
          </p:cNvPr>
          <p:cNvSpPr txBox="1">
            <a:spLocks noChangeArrowheads="1"/>
          </p:cNvSpPr>
          <p:nvPr/>
        </p:nvSpPr>
        <p:spPr bwMode="auto">
          <a:xfrm>
            <a:off x="2133600" y="297180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9.4.1 </a:t>
            </a:r>
            <a:r>
              <a:rPr lang="zh-CN" altLang="en-US" sz="2800" b="1"/>
              <a:t>简单选择排序</a:t>
            </a:r>
          </a:p>
        </p:txBody>
      </p:sp>
      <p:sp>
        <p:nvSpPr>
          <p:cNvPr id="17413" name="Text Box 5">
            <a:extLst>
              <a:ext uri="{FF2B5EF4-FFF2-40B4-BE49-F238E27FC236}">
                <a16:creationId xmlns:a16="http://schemas.microsoft.com/office/drawing/2014/main" id="{CABB55BD-4963-4D59-8855-4217F73B1972}"/>
              </a:ext>
            </a:extLst>
          </p:cNvPr>
          <p:cNvSpPr txBox="1">
            <a:spLocks noChangeArrowheads="1"/>
          </p:cNvSpPr>
          <p:nvPr/>
        </p:nvSpPr>
        <p:spPr bwMode="auto">
          <a:xfrm>
            <a:off x="2133600" y="3581401"/>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3E8E4F"/>
                </a:solidFill>
                <a:latin typeface="宋体" panose="02010600030101010101" pitchFamily="2" charset="-122"/>
              </a:rPr>
              <a:t>基本思想</a:t>
            </a:r>
            <a:r>
              <a:rPr lang="zh-CN" altLang="en-US" sz="2800" b="1">
                <a:latin typeface="宋体" panose="02010600030101010101" pitchFamily="2" charset="-122"/>
              </a:rPr>
              <a:t>：第</a:t>
            </a:r>
            <a:r>
              <a:rPr lang="en-US" altLang="zh-CN" sz="2800" b="1"/>
              <a:t>i</a:t>
            </a:r>
            <a:r>
              <a:rPr lang="zh-CN" altLang="en-US" sz="2800" b="1">
                <a:latin typeface="宋体" panose="02010600030101010101" pitchFamily="2" charset="-122"/>
              </a:rPr>
              <a:t>趟简单选择排序是指通过</a:t>
            </a:r>
            <a:r>
              <a:rPr lang="en-US" altLang="zh-CN" sz="2800" b="1"/>
              <a:t>n-i</a:t>
            </a:r>
            <a:r>
              <a:rPr lang="zh-CN" altLang="en-US" sz="2800" b="1">
                <a:latin typeface="宋体" panose="02010600030101010101" pitchFamily="2" charset="-122"/>
              </a:rPr>
              <a:t>次关键字的比较，从</a:t>
            </a:r>
            <a:r>
              <a:rPr lang="en-US" altLang="zh-CN" sz="2800" b="1"/>
              <a:t>n-i+1</a:t>
            </a:r>
            <a:r>
              <a:rPr lang="zh-CN" altLang="en-US" sz="2800" b="1">
                <a:latin typeface="宋体" panose="02010600030101010101" pitchFamily="2" charset="-122"/>
              </a:rPr>
              <a:t>个记录中选出关键字最小的记录，并和第</a:t>
            </a:r>
            <a:r>
              <a:rPr lang="en-US" altLang="zh-CN" sz="2800" b="1"/>
              <a:t>i</a:t>
            </a:r>
            <a:r>
              <a:rPr lang="zh-CN" altLang="en-US" sz="2800" b="1">
                <a:latin typeface="宋体" panose="02010600030101010101" pitchFamily="2" charset="-122"/>
              </a:rPr>
              <a:t>个记录进行交换。共需进行</a:t>
            </a:r>
            <a:r>
              <a:rPr lang="en-US" altLang="zh-CN" sz="2800" b="1"/>
              <a:t>i-1</a:t>
            </a:r>
            <a:r>
              <a:rPr lang="zh-CN" altLang="en-US" sz="2800" b="1">
                <a:latin typeface="宋体" panose="02010600030101010101" pitchFamily="2" charset="-122"/>
              </a:rPr>
              <a:t>趟比较，直到所有记录排序完成为止。</a:t>
            </a:r>
            <a:r>
              <a:rPr lang="zh-CN" altLang="en-US" sz="2800" b="1"/>
              <a:t> </a:t>
            </a:r>
          </a:p>
        </p:txBody>
      </p:sp>
      <p:sp>
        <p:nvSpPr>
          <p:cNvPr id="17414" name="Text Box 6">
            <a:extLst>
              <a:ext uri="{FF2B5EF4-FFF2-40B4-BE49-F238E27FC236}">
                <a16:creationId xmlns:a16="http://schemas.microsoft.com/office/drawing/2014/main" id="{C012083F-6F16-4095-94D7-25B0751265D7}"/>
              </a:ext>
            </a:extLst>
          </p:cNvPr>
          <p:cNvSpPr txBox="1">
            <a:spLocks noChangeArrowheads="1"/>
          </p:cNvSpPr>
          <p:nvPr/>
        </p:nvSpPr>
        <p:spPr bwMode="auto">
          <a:xfrm>
            <a:off x="2057400" y="55626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3E8E4F"/>
                </a:solidFill>
              </a:rPr>
              <a:t>选择排序示例见</a:t>
            </a:r>
            <a:r>
              <a:rPr lang="en-US" altLang="zh-CN" b="1">
                <a:solidFill>
                  <a:srgbClr val="3E8E4F"/>
                </a:solidFill>
              </a:rPr>
              <a:t>P240</a:t>
            </a:r>
            <a:r>
              <a:rPr lang="zh-CN" altLang="en-US" b="1">
                <a:solidFill>
                  <a:srgbClr val="3E8E4F"/>
                </a:solidFill>
              </a:rPr>
              <a:t>的图</a:t>
            </a:r>
            <a:r>
              <a:rPr lang="en-US" altLang="zh-CN" b="1">
                <a:solidFill>
                  <a:srgbClr val="3E8E4F"/>
                </a:solidFill>
              </a:rPr>
              <a:t>9.5</a:t>
            </a:r>
            <a:r>
              <a:rPr lang="zh-CN" altLang="en-US" b="1">
                <a:solidFill>
                  <a:srgbClr val="3E8E4F"/>
                </a:solidFill>
              </a:rPr>
              <a:t>所示。</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4806AC7C-69D7-476B-B63F-AD3FC19F9A9E}"/>
              </a:ext>
            </a:extLst>
          </p:cNvPr>
          <p:cNvSpPr txBox="1">
            <a:spLocks noChangeArrowheads="1"/>
          </p:cNvSpPr>
          <p:nvPr/>
        </p:nvSpPr>
        <p:spPr bwMode="auto">
          <a:xfrm>
            <a:off x="2133600" y="9144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简单选择排序的算法描述如下：</a:t>
            </a:r>
          </a:p>
        </p:txBody>
      </p:sp>
      <p:sp>
        <p:nvSpPr>
          <p:cNvPr id="18435" name="Text Box 3">
            <a:extLst>
              <a:ext uri="{FF2B5EF4-FFF2-40B4-BE49-F238E27FC236}">
                <a16:creationId xmlns:a16="http://schemas.microsoft.com/office/drawing/2014/main" id="{9B651F34-F807-4632-900C-66963A726C30}"/>
              </a:ext>
            </a:extLst>
          </p:cNvPr>
          <p:cNvSpPr txBox="1">
            <a:spLocks noChangeArrowheads="1"/>
          </p:cNvSpPr>
          <p:nvPr/>
        </p:nvSpPr>
        <p:spPr bwMode="auto">
          <a:xfrm>
            <a:off x="2362200" y="1600201"/>
            <a:ext cx="73914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void  SelectSort(RecordType r[], int length)</a:t>
            </a:r>
          </a:p>
          <a:p>
            <a:pPr>
              <a:spcBef>
                <a:spcPct val="50000"/>
              </a:spcBef>
            </a:pPr>
            <a:r>
              <a:rPr lang="en-US" altLang="zh-CN" sz="2000" b="1"/>
              <a:t>/*</a:t>
            </a:r>
            <a:r>
              <a:rPr lang="zh-CN" altLang="en-US" sz="2000" b="1"/>
              <a:t>对记录数组</a:t>
            </a:r>
            <a:r>
              <a:rPr lang="en-US" altLang="zh-CN" sz="2000" b="1"/>
              <a:t>r</a:t>
            </a:r>
            <a:r>
              <a:rPr lang="zh-CN" altLang="en-US" sz="2000" b="1"/>
              <a:t>做简单选择排序，</a:t>
            </a:r>
            <a:r>
              <a:rPr lang="en-US" altLang="zh-CN" sz="2000" b="1"/>
              <a:t>length</a:t>
            </a:r>
            <a:r>
              <a:rPr lang="zh-CN" altLang="en-US" sz="2000" b="1"/>
              <a:t>为数组的长度*</a:t>
            </a:r>
            <a:r>
              <a:rPr lang="en-US" altLang="zh-CN" sz="2000" b="1"/>
              <a:t>/</a:t>
            </a:r>
          </a:p>
          <a:p>
            <a:pPr>
              <a:spcBef>
                <a:spcPct val="50000"/>
              </a:spcBef>
            </a:pPr>
            <a:r>
              <a:rPr lang="en-US" altLang="zh-CN" sz="2000" b="1"/>
              <a:t>{ n=length;</a:t>
            </a:r>
          </a:p>
          <a:p>
            <a:pPr>
              <a:spcBef>
                <a:spcPct val="50000"/>
              </a:spcBef>
            </a:pPr>
            <a:r>
              <a:rPr lang="en-US" altLang="zh-CN" sz="2000" b="1"/>
              <a:t>for ( i=1 ; i&lt;= n</a:t>
            </a:r>
            <a:r>
              <a:rPr lang="zh-CN" altLang="en-US" sz="2000" b="1"/>
              <a:t>－１</a:t>
            </a:r>
            <a:r>
              <a:rPr lang="en-US" altLang="zh-CN" sz="2000" b="1"/>
              <a:t>; ++i)  </a:t>
            </a:r>
          </a:p>
          <a:p>
            <a:pPr>
              <a:spcBef>
                <a:spcPct val="50000"/>
              </a:spcBef>
            </a:pPr>
            <a:r>
              <a:rPr lang="en-US" altLang="zh-CN" sz="2000" b="1"/>
              <a:t>{k=i</a:t>
            </a:r>
            <a:r>
              <a:rPr lang="zh-CN" altLang="en-US" sz="2000" b="1"/>
              <a:t>；</a:t>
            </a:r>
          </a:p>
          <a:p>
            <a:pPr>
              <a:spcBef>
                <a:spcPct val="50000"/>
              </a:spcBef>
            </a:pPr>
            <a:r>
              <a:rPr lang="en-US" altLang="zh-CN" sz="2000" b="1"/>
              <a:t>for ( j=i+1 ; j&lt;= n ; ++j)  </a:t>
            </a:r>
          </a:p>
          <a:p>
            <a:pPr>
              <a:spcBef>
                <a:spcPct val="50000"/>
              </a:spcBef>
            </a:pPr>
            <a:r>
              <a:rPr lang="en-US" altLang="zh-CN" sz="2000" b="1"/>
              <a:t> if (r[j].key &lt; r[k].key )  k=j</a:t>
            </a:r>
            <a:r>
              <a:rPr lang="zh-CN" altLang="en-US" sz="2000" b="1"/>
              <a:t>；</a:t>
            </a:r>
          </a:p>
          <a:p>
            <a:pPr>
              <a:spcBef>
                <a:spcPct val="50000"/>
              </a:spcBef>
            </a:pPr>
            <a:r>
              <a:rPr lang="en-US" altLang="zh-CN" sz="2000" b="1"/>
              <a:t>if ( k!=i) </a:t>
            </a:r>
          </a:p>
          <a:p>
            <a:pPr>
              <a:spcBef>
                <a:spcPct val="50000"/>
              </a:spcBef>
            </a:pPr>
            <a:r>
              <a:rPr lang="en-US" altLang="zh-CN" sz="2000" b="1"/>
              <a:t>  { x= r[i]</a:t>
            </a:r>
            <a:r>
              <a:rPr lang="zh-CN" altLang="en-US" sz="2000" b="1"/>
              <a:t>； </a:t>
            </a:r>
            <a:r>
              <a:rPr lang="en-US" altLang="zh-CN" sz="2000" b="1"/>
              <a:t>r[i]= r[k]</a:t>
            </a:r>
            <a:r>
              <a:rPr lang="zh-CN" altLang="en-US" sz="2000" b="1"/>
              <a:t>； </a:t>
            </a:r>
            <a:r>
              <a:rPr lang="en-US" altLang="zh-CN" sz="2000" b="1"/>
              <a:t>r[k]=x; }</a:t>
            </a:r>
          </a:p>
          <a:p>
            <a:pPr>
              <a:spcBef>
                <a:spcPct val="50000"/>
              </a:spcBef>
            </a:pPr>
            <a:r>
              <a:rPr lang="en-US" altLang="zh-CN" sz="2000" b="1"/>
              <a:t>}</a:t>
            </a:r>
            <a:endParaRPr lang="en-US" altLang="zh-CN" b="1"/>
          </a:p>
          <a:p>
            <a:pPr>
              <a:spcBef>
                <a:spcPct val="50000"/>
              </a:spcBef>
            </a:pPr>
            <a:r>
              <a:rPr lang="en-US" altLang="zh-CN" sz="2000" b="1"/>
              <a:t>} /* SelectSort  */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01BF1FE7-EF08-41CB-A828-35328608E0BB}"/>
              </a:ext>
            </a:extLst>
          </p:cNvPr>
          <p:cNvSpPr txBox="1">
            <a:spLocks noChangeArrowheads="1"/>
          </p:cNvSpPr>
          <p:nvPr/>
        </p:nvSpPr>
        <p:spPr bwMode="auto">
          <a:xfrm>
            <a:off x="2133600" y="1066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简单选择排序算法分析：</a:t>
            </a:r>
          </a:p>
        </p:txBody>
      </p:sp>
      <p:sp>
        <p:nvSpPr>
          <p:cNvPr id="19459" name="Text Box 3">
            <a:extLst>
              <a:ext uri="{FF2B5EF4-FFF2-40B4-BE49-F238E27FC236}">
                <a16:creationId xmlns:a16="http://schemas.microsoft.com/office/drawing/2014/main" id="{349459E8-483E-4976-BE77-AFD542B2149C}"/>
              </a:ext>
            </a:extLst>
          </p:cNvPr>
          <p:cNvSpPr txBox="1">
            <a:spLocks noChangeArrowheads="1"/>
          </p:cNvSpPr>
          <p:nvPr/>
        </p:nvSpPr>
        <p:spPr bwMode="auto">
          <a:xfrm>
            <a:off x="2133600" y="1752601"/>
            <a:ext cx="8153400"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在简单选择排序过程中，所需移动记录的次数比较少。最好情况下，即待排序记录初始状态就已经是正序排列了，则不需要移动记录。最坏情况下，即待排序记录初始状态是按逆序排列的，则需要移动记录的次数最多为</a:t>
            </a:r>
            <a:r>
              <a:rPr lang="en-US" altLang="zh-CN" sz="2800" b="1"/>
              <a:t>3</a:t>
            </a:r>
            <a:r>
              <a:rPr lang="zh-CN" altLang="en-US" sz="2800" b="1">
                <a:latin typeface="宋体" panose="02010600030101010101" pitchFamily="2" charset="-122"/>
              </a:rPr>
              <a:t>（</a:t>
            </a:r>
            <a:r>
              <a:rPr lang="en-US" altLang="zh-CN" sz="2800" b="1"/>
              <a:t>n-1</a:t>
            </a:r>
            <a:r>
              <a:rPr lang="zh-CN" altLang="en-US" sz="2800" b="1">
                <a:latin typeface="宋体" panose="02010600030101010101" pitchFamily="2" charset="-122"/>
              </a:rPr>
              <a:t>）。</a:t>
            </a:r>
          </a:p>
          <a:p>
            <a:pPr>
              <a:spcBef>
                <a:spcPct val="50000"/>
              </a:spcBef>
            </a:pPr>
            <a:r>
              <a:rPr lang="zh-CN" altLang="en-US" sz="2800" b="1">
                <a:latin typeface="宋体" panose="02010600030101010101" pitchFamily="2" charset="-122"/>
              </a:rPr>
              <a:t>进行比较操作的时间复杂度为</a:t>
            </a:r>
            <a:r>
              <a:rPr lang="en-US" altLang="zh-CN" sz="2800" b="1">
                <a:latin typeface="宋体" panose="02010600030101010101" pitchFamily="2" charset="-122"/>
              </a:rPr>
              <a:t>O(n</a:t>
            </a:r>
            <a:r>
              <a:rPr lang="en-US" altLang="zh-CN" sz="2800" b="1" baseline="30000">
                <a:latin typeface="宋体" panose="02010600030101010101" pitchFamily="2" charset="-122"/>
              </a:rPr>
              <a:t>2</a:t>
            </a:r>
            <a:r>
              <a:rPr lang="en-US" altLang="zh-CN" sz="2800" b="1">
                <a:latin typeface="宋体" panose="02010600030101010101" pitchFamily="2" charset="-122"/>
              </a:rPr>
              <a:t>)</a:t>
            </a:r>
            <a:r>
              <a:rPr lang="zh-CN" altLang="en-US" sz="2800" b="1">
                <a:latin typeface="宋体" panose="02010600030101010101" pitchFamily="2" charset="-122"/>
              </a:rPr>
              <a:t>。 </a:t>
            </a:r>
            <a:r>
              <a:rPr lang="zh-CN" altLang="en-US" sz="2800" b="1"/>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BA5DA051-056B-47ED-84DE-636F40597FBF}"/>
              </a:ext>
            </a:extLst>
          </p:cNvPr>
          <p:cNvSpPr txBox="1">
            <a:spLocks noChangeArrowheads="1"/>
          </p:cNvSpPr>
          <p:nvPr/>
        </p:nvSpPr>
        <p:spPr bwMode="auto">
          <a:xfrm>
            <a:off x="2133600" y="9906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9.4.2 </a:t>
            </a:r>
            <a:r>
              <a:rPr lang="zh-CN" altLang="en-US" sz="2800" b="1"/>
              <a:t>树型选择排序</a:t>
            </a:r>
          </a:p>
        </p:txBody>
      </p:sp>
      <p:sp>
        <p:nvSpPr>
          <p:cNvPr id="20483" name="Text Box 3">
            <a:extLst>
              <a:ext uri="{FF2B5EF4-FFF2-40B4-BE49-F238E27FC236}">
                <a16:creationId xmlns:a16="http://schemas.microsoft.com/office/drawing/2014/main" id="{5E51DB08-D662-4806-8F37-732480BDA7CF}"/>
              </a:ext>
            </a:extLst>
          </p:cNvPr>
          <p:cNvSpPr txBox="1">
            <a:spLocks noChangeArrowheads="1"/>
          </p:cNvSpPr>
          <p:nvPr/>
        </p:nvSpPr>
        <p:spPr bwMode="auto">
          <a:xfrm>
            <a:off x="2057400" y="1600200"/>
            <a:ext cx="8229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b="1">
                <a:latin typeface="宋体" panose="02010600030101010101" pitchFamily="2" charset="-122"/>
              </a:rPr>
              <a:t>树型选择排序也称作</a:t>
            </a:r>
            <a:r>
              <a:rPr lang="zh-CN" altLang="en-US" b="1">
                <a:solidFill>
                  <a:srgbClr val="3E8E4F"/>
                </a:solidFill>
                <a:latin typeface="宋体" panose="02010600030101010101" pitchFamily="2" charset="-122"/>
              </a:rPr>
              <a:t>锦标赛排序</a:t>
            </a:r>
            <a:r>
              <a:rPr lang="zh-CN" altLang="en-US" b="1">
                <a:latin typeface="宋体" panose="02010600030101010101" pitchFamily="2" charset="-122"/>
              </a:rPr>
              <a:t>。它的基本思想是：先把待排序的</a:t>
            </a:r>
            <a:r>
              <a:rPr lang="en-US" altLang="zh-CN" b="1"/>
              <a:t>n</a:t>
            </a:r>
            <a:r>
              <a:rPr lang="zh-CN" altLang="en-US" b="1">
                <a:latin typeface="宋体" panose="02010600030101010101" pitchFamily="2" charset="-122"/>
              </a:rPr>
              <a:t>个记录的关键字两两进行比较，取出较小者。然后再在</a:t>
            </a:r>
            <a:r>
              <a:rPr lang="zh-CN" altLang="en-US" b="1">
                <a:latin typeface="宋体" panose="02010600030101010101" pitchFamily="2" charset="-122"/>
                <a:sym typeface="Symbol" panose="05050102010706020507" pitchFamily="18" charset="2"/>
              </a:rPr>
              <a:t> </a:t>
            </a:r>
            <a:r>
              <a:rPr lang="en-US" altLang="zh-CN" b="1">
                <a:latin typeface="宋体" panose="02010600030101010101" pitchFamily="2" charset="-122"/>
              </a:rPr>
              <a:t>n/2 </a:t>
            </a:r>
            <a:r>
              <a:rPr lang="en-US" altLang="zh-CN" b="1">
                <a:latin typeface="宋体" panose="02010600030101010101" pitchFamily="2" charset="-122"/>
                <a:sym typeface="Symbol" panose="05050102010706020507" pitchFamily="18" charset="2"/>
              </a:rPr>
              <a:t></a:t>
            </a:r>
            <a:r>
              <a:rPr lang="zh-CN" altLang="en-US" b="1">
                <a:latin typeface="宋体" panose="02010600030101010101" pitchFamily="2" charset="-122"/>
              </a:rPr>
              <a:t>个较小者中，采用同样的方法进行比较选出每两个中的较小者，如此反复，直至选出最小关键字记录为止。</a:t>
            </a:r>
            <a:r>
              <a:rPr lang="zh-CN" altLang="en-US" b="1"/>
              <a:t> </a:t>
            </a:r>
          </a:p>
        </p:txBody>
      </p:sp>
      <p:sp>
        <p:nvSpPr>
          <p:cNvPr id="20484" name="Text Box 4">
            <a:extLst>
              <a:ext uri="{FF2B5EF4-FFF2-40B4-BE49-F238E27FC236}">
                <a16:creationId xmlns:a16="http://schemas.microsoft.com/office/drawing/2014/main" id="{F4463C6A-EDBB-4745-BD1E-51A0D7242115}"/>
              </a:ext>
            </a:extLst>
          </p:cNvPr>
          <p:cNvSpPr txBox="1">
            <a:spLocks noChangeArrowheads="1"/>
          </p:cNvSpPr>
          <p:nvPr/>
        </p:nvSpPr>
        <p:spPr bwMode="auto">
          <a:xfrm>
            <a:off x="2133600" y="35052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3E8E4F"/>
                </a:solidFill>
              </a:rPr>
              <a:t>例如</a:t>
            </a:r>
            <a:r>
              <a:rPr lang="en-US" altLang="zh-CN" b="1">
                <a:solidFill>
                  <a:srgbClr val="3E8E4F"/>
                </a:solidFill>
              </a:rPr>
              <a:t>p241</a:t>
            </a:r>
            <a:r>
              <a:rPr lang="zh-CN" altLang="en-US" b="1">
                <a:solidFill>
                  <a:srgbClr val="3E8E4F"/>
                </a:solidFill>
              </a:rPr>
              <a:t>的图</a:t>
            </a:r>
            <a:r>
              <a:rPr lang="en-US" altLang="zh-CN" b="1">
                <a:solidFill>
                  <a:srgbClr val="3E8E4F"/>
                </a:solidFill>
              </a:rPr>
              <a:t>9.6</a:t>
            </a:r>
            <a:r>
              <a:rPr lang="zh-CN" altLang="en-US" b="1">
                <a:solidFill>
                  <a:srgbClr val="3E8E4F"/>
                </a:solidFill>
              </a:rPr>
              <a:t>所示的树型选择排序</a:t>
            </a:r>
          </a:p>
        </p:txBody>
      </p:sp>
      <p:grpSp>
        <p:nvGrpSpPr>
          <p:cNvPr id="20485" name="Group 5">
            <a:extLst>
              <a:ext uri="{FF2B5EF4-FFF2-40B4-BE49-F238E27FC236}">
                <a16:creationId xmlns:a16="http://schemas.microsoft.com/office/drawing/2014/main" id="{9F679512-69B3-4106-9C0C-B0DEF53979BD}"/>
              </a:ext>
            </a:extLst>
          </p:cNvPr>
          <p:cNvGrpSpPr>
            <a:grpSpLocks/>
          </p:cNvGrpSpPr>
          <p:nvPr/>
        </p:nvGrpSpPr>
        <p:grpSpPr bwMode="auto">
          <a:xfrm>
            <a:off x="2286000" y="4114800"/>
            <a:ext cx="3200400" cy="2133600"/>
            <a:chOff x="1341" y="1672"/>
            <a:chExt cx="8085" cy="5204"/>
          </a:xfrm>
        </p:grpSpPr>
        <p:grpSp>
          <p:nvGrpSpPr>
            <p:cNvPr id="20486" name="Group 6">
              <a:extLst>
                <a:ext uri="{FF2B5EF4-FFF2-40B4-BE49-F238E27FC236}">
                  <a16:creationId xmlns:a16="http://schemas.microsoft.com/office/drawing/2014/main" id="{71EDBAF0-E616-4D8E-BDA6-776DBE1EA451}"/>
                </a:ext>
              </a:extLst>
            </p:cNvPr>
            <p:cNvGrpSpPr>
              <a:grpSpLocks/>
            </p:cNvGrpSpPr>
            <p:nvPr/>
          </p:nvGrpSpPr>
          <p:grpSpPr bwMode="auto">
            <a:xfrm>
              <a:off x="1341" y="1672"/>
              <a:ext cx="8085" cy="4695"/>
              <a:chOff x="2175" y="2535"/>
              <a:chExt cx="8085" cy="4710"/>
            </a:xfrm>
          </p:grpSpPr>
          <p:sp>
            <p:nvSpPr>
              <p:cNvPr id="20487" name="Oval 7">
                <a:extLst>
                  <a:ext uri="{FF2B5EF4-FFF2-40B4-BE49-F238E27FC236}">
                    <a16:creationId xmlns:a16="http://schemas.microsoft.com/office/drawing/2014/main" id="{C00CD499-5729-4287-84F7-0901D44E8044}"/>
                  </a:ext>
                </a:extLst>
              </p:cNvPr>
              <p:cNvSpPr>
                <a:spLocks noChangeArrowheads="1"/>
              </p:cNvSpPr>
              <p:nvPr/>
            </p:nvSpPr>
            <p:spPr bwMode="auto">
              <a:xfrm>
                <a:off x="3255" y="654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38</a:t>
                </a:r>
              </a:p>
            </p:txBody>
          </p:sp>
          <p:sp>
            <p:nvSpPr>
              <p:cNvPr id="20488" name="Oval 8">
                <a:extLst>
                  <a:ext uri="{FF2B5EF4-FFF2-40B4-BE49-F238E27FC236}">
                    <a16:creationId xmlns:a16="http://schemas.microsoft.com/office/drawing/2014/main" id="{BB76B4AE-CEE7-44DE-917D-733E97016550}"/>
                  </a:ext>
                </a:extLst>
              </p:cNvPr>
              <p:cNvSpPr>
                <a:spLocks noChangeArrowheads="1"/>
              </p:cNvSpPr>
              <p:nvPr/>
            </p:nvSpPr>
            <p:spPr bwMode="auto">
              <a:xfrm>
                <a:off x="2175" y="6525"/>
                <a:ext cx="630" cy="585"/>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49</a:t>
                </a:r>
                <a:r>
                  <a:rPr kumimoji="0" lang="en-US" altLang="zh-CN" sz="800" baseline="-25000"/>
                  <a:t>1</a:t>
                </a:r>
                <a:endParaRPr kumimoji="0" lang="en-US" altLang="zh-CN" sz="800"/>
              </a:p>
            </p:txBody>
          </p:sp>
          <p:sp>
            <p:nvSpPr>
              <p:cNvPr id="20489" name="Oval 9">
                <a:extLst>
                  <a:ext uri="{FF2B5EF4-FFF2-40B4-BE49-F238E27FC236}">
                    <a16:creationId xmlns:a16="http://schemas.microsoft.com/office/drawing/2014/main" id="{7710A5E3-6276-4BCB-BF91-2B411322DA18}"/>
                  </a:ext>
                </a:extLst>
              </p:cNvPr>
              <p:cNvSpPr>
                <a:spLocks noChangeArrowheads="1"/>
              </p:cNvSpPr>
              <p:nvPr/>
            </p:nvSpPr>
            <p:spPr bwMode="auto">
              <a:xfrm>
                <a:off x="2730" y="543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38</a:t>
                </a:r>
              </a:p>
            </p:txBody>
          </p:sp>
          <p:sp>
            <p:nvSpPr>
              <p:cNvPr id="20490" name="Line 10">
                <a:extLst>
                  <a:ext uri="{FF2B5EF4-FFF2-40B4-BE49-F238E27FC236}">
                    <a16:creationId xmlns:a16="http://schemas.microsoft.com/office/drawing/2014/main" id="{648DBD82-1AC8-470B-8FBC-B0B5BDE0ED2D}"/>
                  </a:ext>
                </a:extLst>
              </p:cNvPr>
              <p:cNvSpPr>
                <a:spLocks noChangeShapeType="1"/>
              </p:cNvSpPr>
              <p:nvPr/>
            </p:nvSpPr>
            <p:spPr bwMode="auto">
              <a:xfrm flipV="1">
                <a:off x="2535" y="6000"/>
                <a:ext cx="330" cy="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1" name="Line 11">
                <a:extLst>
                  <a:ext uri="{FF2B5EF4-FFF2-40B4-BE49-F238E27FC236}">
                    <a16:creationId xmlns:a16="http://schemas.microsoft.com/office/drawing/2014/main" id="{816F70C2-A82A-4396-B55B-E20D30FDFF0B}"/>
                  </a:ext>
                </a:extLst>
              </p:cNvPr>
              <p:cNvSpPr>
                <a:spLocks noChangeShapeType="1"/>
              </p:cNvSpPr>
              <p:nvPr/>
            </p:nvSpPr>
            <p:spPr bwMode="auto">
              <a:xfrm flipH="1" flipV="1">
                <a:off x="3210" y="6000"/>
                <a:ext cx="33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2" name="Oval 12">
                <a:extLst>
                  <a:ext uri="{FF2B5EF4-FFF2-40B4-BE49-F238E27FC236}">
                    <a16:creationId xmlns:a16="http://schemas.microsoft.com/office/drawing/2014/main" id="{EBB96861-E01B-470E-B7BC-BFDB8713BC3E}"/>
                  </a:ext>
                </a:extLst>
              </p:cNvPr>
              <p:cNvSpPr>
                <a:spLocks noChangeArrowheads="1"/>
              </p:cNvSpPr>
              <p:nvPr/>
            </p:nvSpPr>
            <p:spPr bwMode="auto">
              <a:xfrm>
                <a:off x="5280" y="657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97</a:t>
                </a:r>
              </a:p>
            </p:txBody>
          </p:sp>
          <p:sp>
            <p:nvSpPr>
              <p:cNvPr id="20493" name="Oval 13">
                <a:extLst>
                  <a:ext uri="{FF2B5EF4-FFF2-40B4-BE49-F238E27FC236}">
                    <a16:creationId xmlns:a16="http://schemas.microsoft.com/office/drawing/2014/main" id="{9A23A3D1-30E5-4CBE-BDE8-716611D0C7C6}"/>
                  </a:ext>
                </a:extLst>
              </p:cNvPr>
              <p:cNvSpPr>
                <a:spLocks noChangeArrowheads="1"/>
              </p:cNvSpPr>
              <p:nvPr/>
            </p:nvSpPr>
            <p:spPr bwMode="auto">
              <a:xfrm>
                <a:off x="4200" y="6555"/>
                <a:ext cx="630" cy="585"/>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65</a:t>
                </a:r>
              </a:p>
            </p:txBody>
          </p:sp>
          <p:sp>
            <p:nvSpPr>
              <p:cNvPr id="20494" name="Oval 14">
                <a:extLst>
                  <a:ext uri="{FF2B5EF4-FFF2-40B4-BE49-F238E27FC236}">
                    <a16:creationId xmlns:a16="http://schemas.microsoft.com/office/drawing/2014/main" id="{74EB6800-79E8-41FC-805F-19F1C8CB9CDA}"/>
                  </a:ext>
                </a:extLst>
              </p:cNvPr>
              <p:cNvSpPr>
                <a:spLocks noChangeArrowheads="1"/>
              </p:cNvSpPr>
              <p:nvPr/>
            </p:nvSpPr>
            <p:spPr bwMode="auto">
              <a:xfrm>
                <a:off x="4755" y="546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65</a:t>
                </a:r>
              </a:p>
            </p:txBody>
          </p:sp>
          <p:sp>
            <p:nvSpPr>
              <p:cNvPr id="20495" name="Line 15">
                <a:extLst>
                  <a:ext uri="{FF2B5EF4-FFF2-40B4-BE49-F238E27FC236}">
                    <a16:creationId xmlns:a16="http://schemas.microsoft.com/office/drawing/2014/main" id="{43A6CDED-3864-4AD8-9477-10A17282DE8C}"/>
                  </a:ext>
                </a:extLst>
              </p:cNvPr>
              <p:cNvSpPr>
                <a:spLocks noChangeShapeType="1"/>
              </p:cNvSpPr>
              <p:nvPr/>
            </p:nvSpPr>
            <p:spPr bwMode="auto">
              <a:xfrm flipV="1">
                <a:off x="4560" y="6030"/>
                <a:ext cx="330" cy="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6" name="Line 16">
                <a:extLst>
                  <a:ext uri="{FF2B5EF4-FFF2-40B4-BE49-F238E27FC236}">
                    <a16:creationId xmlns:a16="http://schemas.microsoft.com/office/drawing/2014/main" id="{FC90C837-BABA-4262-8E08-5EF716358835}"/>
                  </a:ext>
                </a:extLst>
              </p:cNvPr>
              <p:cNvSpPr>
                <a:spLocks noChangeShapeType="1"/>
              </p:cNvSpPr>
              <p:nvPr/>
            </p:nvSpPr>
            <p:spPr bwMode="auto">
              <a:xfrm flipH="1" flipV="1">
                <a:off x="5235" y="6030"/>
                <a:ext cx="33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497" name="Group 17">
                <a:extLst>
                  <a:ext uri="{FF2B5EF4-FFF2-40B4-BE49-F238E27FC236}">
                    <a16:creationId xmlns:a16="http://schemas.microsoft.com/office/drawing/2014/main" id="{B29A5F9B-26E2-405F-AE02-E247909A87C2}"/>
                  </a:ext>
                </a:extLst>
              </p:cNvPr>
              <p:cNvGrpSpPr>
                <a:grpSpLocks/>
              </p:cNvGrpSpPr>
              <p:nvPr/>
            </p:nvGrpSpPr>
            <p:grpSpPr bwMode="auto">
              <a:xfrm>
                <a:off x="8565" y="5535"/>
                <a:ext cx="1695" cy="1710"/>
                <a:chOff x="2175" y="5430"/>
                <a:chExt cx="1695" cy="1710"/>
              </a:xfrm>
            </p:grpSpPr>
            <p:sp>
              <p:nvSpPr>
                <p:cNvPr id="20498" name="Oval 18">
                  <a:extLst>
                    <a:ext uri="{FF2B5EF4-FFF2-40B4-BE49-F238E27FC236}">
                      <a16:creationId xmlns:a16="http://schemas.microsoft.com/office/drawing/2014/main" id="{A62548EB-3B3A-430E-A2C1-549A89F51F20}"/>
                    </a:ext>
                  </a:extLst>
                </p:cNvPr>
                <p:cNvSpPr>
                  <a:spLocks noChangeArrowheads="1"/>
                </p:cNvSpPr>
                <p:nvPr/>
              </p:nvSpPr>
              <p:spPr bwMode="auto">
                <a:xfrm>
                  <a:off x="3255" y="654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49</a:t>
                  </a:r>
                  <a:r>
                    <a:rPr kumimoji="0" lang="en-US" altLang="zh-CN" sz="800" baseline="-25000"/>
                    <a:t>2</a:t>
                  </a:r>
                  <a:endParaRPr kumimoji="0" lang="en-US" altLang="zh-CN" sz="800"/>
                </a:p>
              </p:txBody>
            </p:sp>
            <p:sp>
              <p:nvSpPr>
                <p:cNvPr id="20499" name="Oval 19">
                  <a:extLst>
                    <a:ext uri="{FF2B5EF4-FFF2-40B4-BE49-F238E27FC236}">
                      <a16:creationId xmlns:a16="http://schemas.microsoft.com/office/drawing/2014/main" id="{BD4A59EB-6598-42A8-9456-CC33CDAB1328}"/>
                    </a:ext>
                  </a:extLst>
                </p:cNvPr>
                <p:cNvSpPr>
                  <a:spLocks noChangeArrowheads="1"/>
                </p:cNvSpPr>
                <p:nvPr/>
              </p:nvSpPr>
              <p:spPr bwMode="auto">
                <a:xfrm>
                  <a:off x="2175" y="6525"/>
                  <a:ext cx="630" cy="585"/>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27</a:t>
                  </a:r>
                </a:p>
              </p:txBody>
            </p:sp>
            <p:sp>
              <p:nvSpPr>
                <p:cNvPr id="20500" name="Oval 20">
                  <a:extLst>
                    <a:ext uri="{FF2B5EF4-FFF2-40B4-BE49-F238E27FC236}">
                      <a16:creationId xmlns:a16="http://schemas.microsoft.com/office/drawing/2014/main" id="{B186EDB9-755B-411C-A72E-CC681981CF47}"/>
                    </a:ext>
                  </a:extLst>
                </p:cNvPr>
                <p:cNvSpPr>
                  <a:spLocks noChangeArrowheads="1"/>
                </p:cNvSpPr>
                <p:nvPr/>
              </p:nvSpPr>
              <p:spPr bwMode="auto">
                <a:xfrm>
                  <a:off x="2730" y="543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27</a:t>
                  </a:r>
                </a:p>
              </p:txBody>
            </p:sp>
            <p:sp>
              <p:nvSpPr>
                <p:cNvPr id="20501" name="Line 21">
                  <a:extLst>
                    <a:ext uri="{FF2B5EF4-FFF2-40B4-BE49-F238E27FC236}">
                      <a16:creationId xmlns:a16="http://schemas.microsoft.com/office/drawing/2014/main" id="{04160E3F-F103-40DE-AB2F-5552B362E715}"/>
                    </a:ext>
                  </a:extLst>
                </p:cNvPr>
                <p:cNvSpPr>
                  <a:spLocks noChangeShapeType="1"/>
                </p:cNvSpPr>
                <p:nvPr/>
              </p:nvSpPr>
              <p:spPr bwMode="auto">
                <a:xfrm flipV="1">
                  <a:off x="2535" y="6000"/>
                  <a:ext cx="330" cy="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2" name="Line 22">
                  <a:extLst>
                    <a:ext uri="{FF2B5EF4-FFF2-40B4-BE49-F238E27FC236}">
                      <a16:creationId xmlns:a16="http://schemas.microsoft.com/office/drawing/2014/main" id="{C887EDED-AE88-4E45-A931-108DE72F570F}"/>
                    </a:ext>
                  </a:extLst>
                </p:cNvPr>
                <p:cNvSpPr>
                  <a:spLocks noChangeShapeType="1"/>
                </p:cNvSpPr>
                <p:nvPr/>
              </p:nvSpPr>
              <p:spPr bwMode="auto">
                <a:xfrm flipH="1" flipV="1">
                  <a:off x="3210" y="6000"/>
                  <a:ext cx="33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03" name="Oval 23">
                <a:extLst>
                  <a:ext uri="{FF2B5EF4-FFF2-40B4-BE49-F238E27FC236}">
                    <a16:creationId xmlns:a16="http://schemas.microsoft.com/office/drawing/2014/main" id="{EB1BB161-CAC9-4A2E-9DDF-1FCE4307F1F9}"/>
                  </a:ext>
                </a:extLst>
              </p:cNvPr>
              <p:cNvSpPr>
                <a:spLocks noChangeArrowheads="1"/>
              </p:cNvSpPr>
              <p:nvPr/>
            </p:nvSpPr>
            <p:spPr bwMode="auto">
              <a:xfrm>
                <a:off x="7395" y="663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13</a:t>
                </a:r>
              </a:p>
            </p:txBody>
          </p:sp>
          <p:sp>
            <p:nvSpPr>
              <p:cNvPr id="20504" name="Oval 24">
                <a:extLst>
                  <a:ext uri="{FF2B5EF4-FFF2-40B4-BE49-F238E27FC236}">
                    <a16:creationId xmlns:a16="http://schemas.microsoft.com/office/drawing/2014/main" id="{51DC9158-7195-4B6F-9C8A-3CA4AAA3B2E1}"/>
                  </a:ext>
                </a:extLst>
              </p:cNvPr>
              <p:cNvSpPr>
                <a:spLocks noChangeArrowheads="1"/>
              </p:cNvSpPr>
              <p:nvPr/>
            </p:nvSpPr>
            <p:spPr bwMode="auto">
              <a:xfrm>
                <a:off x="6315" y="6615"/>
                <a:ext cx="630" cy="585"/>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76</a:t>
                </a:r>
              </a:p>
            </p:txBody>
          </p:sp>
          <p:sp>
            <p:nvSpPr>
              <p:cNvPr id="20505" name="Oval 25">
                <a:extLst>
                  <a:ext uri="{FF2B5EF4-FFF2-40B4-BE49-F238E27FC236}">
                    <a16:creationId xmlns:a16="http://schemas.microsoft.com/office/drawing/2014/main" id="{B8A5ECB9-C224-409D-87CC-34BB36385E89}"/>
                  </a:ext>
                </a:extLst>
              </p:cNvPr>
              <p:cNvSpPr>
                <a:spLocks noChangeArrowheads="1"/>
              </p:cNvSpPr>
              <p:nvPr/>
            </p:nvSpPr>
            <p:spPr bwMode="auto">
              <a:xfrm>
                <a:off x="6870" y="552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13</a:t>
                </a:r>
              </a:p>
            </p:txBody>
          </p:sp>
          <p:sp>
            <p:nvSpPr>
              <p:cNvPr id="20506" name="Line 26">
                <a:extLst>
                  <a:ext uri="{FF2B5EF4-FFF2-40B4-BE49-F238E27FC236}">
                    <a16:creationId xmlns:a16="http://schemas.microsoft.com/office/drawing/2014/main" id="{CF7294F8-53A3-47E2-84D0-6CDA5FCEE51F}"/>
                  </a:ext>
                </a:extLst>
              </p:cNvPr>
              <p:cNvSpPr>
                <a:spLocks noChangeShapeType="1"/>
              </p:cNvSpPr>
              <p:nvPr/>
            </p:nvSpPr>
            <p:spPr bwMode="auto">
              <a:xfrm flipV="1">
                <a:off x="6675" y="6090"/>
                <a:ext cx="330" cy="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7" name="Line 27">
                <a:extLst>
                  <a:ext uri="{FF2B5EF4-FFF2-40B4-BE49-F238E27FC236}">
                    <a16:creationId xmlns:a16="http://schemas.microsoft.com/office/drawing/2014/main" id="{6D4F7E27-3693-47B7-A8B1-202CBD868ED7}"/>
                  </a:ext>
                </a:extLst>
              </p:cNvPr>
              <p:cNvSpPr>
                <a:spLocks noChangeShapeType="1"/>
              </p:cNvSpPr>
              <p:nvPr/>
            </p:nvSpPr>
            <p:spPr bwMode="auto">
              <a:xfrm flipH="1" flipV="1">
                <a:off x="7350" y="6090"/>
                <a:ext cx="33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8" name="Oval 28">
                <a:extLst>
                  <a:ext uri="{FF2B5EF4-FFF2-40B4-BE49-F238E27FC236}">
                    <a16:creationId xmlns:a16="http://schemas.microsoft.com/office/drawing/2014/main" id="{AF5BE0A8-1F41-4D34-9B07-79ABE7CC587B}"/>
                  </a:ext>
                </a:extLst>
              </p:cNvPr>
              <p:cNvSpPr>
                <a:spLocks noChangeArrowheads="1"/>
              </p:cNvSpPr>
              <p:nvPr/>
            </p:nvSpPr>
            <p:spPr bwMode="auto">
              <a:xfrm>
                <a:off x="3705" y="4155"/>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38</a:t>
                </a:r>
              </a:p>
            </p:txBody>
          </p:sp>
          <p:sp>
            <p:nvSpPr>
              <p:cNvPr id="20509" name="Oval 29">
                <a:extLst>
                  <a:ext uri="{FF2B5EF4-FFF2-40B4-BE49-F238E27FC236}">
                    <a16:creationId xmlns:a16="http://schemas.microsoft.com/office/drawing/2014/main" id="{2CF8F7D8-C6B3-477E-88FA-BC96575468F4}"/>
                  </a:ext>
                </a:extLst>
              </p:cNvPr>
              <p:cNvSpPr>
                <a:spLocks noChangeArrowheads="1"/>
              </p:cNvSpPr>
              <p:nvPr/>
            </p:nvSpPr>
            <p:spPr bwMode="auto">
              <a:xfrm>
                <a:off x="8055" y="414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13</a:t>
                </a:r>
              </a:p>
            </p:txBody>
          </p:sp>
          <p:sp>
            <p:nvSpPr>
              <p:cNvPr id="20510" name="Line 30">
                <a:extLst>
                  <a:ext uri="{FF2B5EF4-FFF2-40B4-BE49-F238E27FC236}">
                    <a16:creationId xmlns:a16="http://schemas.microsoft.com/office/drawing/2014/main" id="{DDF8DA1D-EE49-4A79-A4DA-0454D1E157C3}"/>
                  </a:ext>
                </a:extLst>
              </p:cNvPr>
              <p:cNvSpPr>
                <a:spLocks noChangeShapeType="1"/>
              </p:cNvSpPr>
              <p:nvPr/>
            </p:nvSpPr>
            <p:spPr bwMode="auto">
              <a:xfrm flipV="1">
                <a:off x="3195" y="4665"/>
                <a:ext cx="570" cy="8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1" name="Line 31">
                <a:extLst>
                  <a:ext uri="{FF2B5EF4-FFF2-40B4-BE49-F238E27FC236}">
                    <a16:creationId xmlns:a16="http://schemas.microsoft.com/office/drawing/2014/main" id="{DFBAF862-926D-4433-B3DB-02F77BAF76F9}"/>
                  </a:ext>
                </a:extLst>
              </p:cNvPr>
              <p:cNvSpPr>
                <a:spLocks noChangeShapeType="1"/>
              </p:cNvSpPr>
              <p:nvPr/>
            </p:nvSpPr>
            <p:spPr bwMode="auto">
              <a:xfrm>
                <a:off x="4290" y="4620"/>
                <a:ext cx="585" cy="8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2" name="Line 32">
                <a:extLst>
                  <a:ext uri="{FF2B5EF4-FFF2-40B4-BE49-F238E27FC236}">
                    <a16:creationId xmlns:a16="http://schemas.microsoft.com/office/drawing/2014/main" id="{081A0472-78D4-462B-BEA4-4A6DD4279896}"/>
                  </a:ext>
                </a:extLst>
              </p:cNvPr>
              <p:cNvSpPr>
                <a:spLocks noChangeShapeType="1"/>
              </p:cNvSpPr>
              <p:nvPr/>
            </p:nvSpPr>
            <p:spPr bwMode="auto">
              <a:xfrm flipH="1">
                <a:off x="7335" y="4605"/>
                <a:ext cx="750" cy="9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3" name="Line 33">
                <a:extLst>
                  <a:ext uri="{FF2B5EF4-FFF2-40B4-BE49-F238E27FC236}">
                    <a16:creationId xmlns:a16="http://schemas.microsoft.com/office/drawing/2014/main" id="{CE57AA58-10E4-4527-AF98-65C2A8881A98}"/>
                  </a:ext>
                </a:extLst>
              </p:cNvPr>
              <p:cNvSpPr>
                <a:spLocks noChangeShapeType="1"/>
              </p:cNvSpPr>
              <p:nvPr/>
            </p:nvSpPr>
            <p:spPr bwMode="auto">
              <a:xfrm>
                <a:off x="8610" y="4620"/>
                <a:ext cx="750" cy="9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4" name="Oval 34">
                <a:extLst>
                  <a:ext uri="{FF2B5EF4-FFF2-40B4-BE49-F238E27FC236}">
                    <a16:creationId xmlns:a16="http://schemas.microsoft.com/office/drawing/2014/main" id="{571A89B5-59C5-40F0-80A8-BC0973F63385}"/>
                  </a:ext>
                </a:extLst>
              </p:cNvPr>
              <p:cNvSpPr>
                <a:spLocks noChangeArrowheads="1"/>
              </p:cNvSpPr>
              <p:nvPr/>
            </p:nvSpPr>
            <p:spPr bwMode="auto">
              <a:xfrm>
                <a:off x="5775" y="2535"/>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13</a:t>
                </a:r>
              </a:p>
            </p:txBody>
          </p:sp>
          <p:sp>
            <p:nvSpPr>
              <p:cNvPr id="20515" name="Line 35">
                <a:extLst>
                  <a:ext uri="{FF2B5EF4-FFF2-40B4-BE49-F238E27FC236}">
                    <a16:creationId xmlns:a16="http://schemas.microsoft.com/office/drawing/2014/main" id="{DC46CCCC-B6EE-4796-AA47-E8F15505E14F}"/>
                  </a:ext>
                </a:extLst>
              </p:cNvPr>
              <p:cNvSpPr>
                <a:spLocks noChangeShapeType="1"/>
              </p:cNvSpPr>
              <p:nvPr/>
            </p:nvSpPr>
            <p:spPr bwMode="auto">
              <a:xfrm flipV="1">
                <a:off x="4215" y="2955"/>
                <a:ext cx="1575" cy="12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6" name="Line 36">
                <a:extLst>
                  <a:ext uri="{FF2B5EF4-FFF2-40B4-BE49-F238E27FC236}">
                    <a16:creationId xmlns:a16="http://schemas.microsoft.com/office/drawing/2014/main" id="{F5976C03-9DAF-45B5-AB79-A8DF2046A70E}"/>
                  </a:ext>
                </a:extLst>
              </p:cNvPr>
              <p:cNvSpPr>
                <a:spLocks noChangeShapeType="1"/>
              </p:cNvSpPr>
              <p:nvPr/>
            </p:nvSpPr>
            <p:spPr bwMode="auto">
              <a:xfrm>
                <a:off x="6360" y="2970"/>
                <a:ext cx="1815" cy="1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17" name="Text Box 37">
              <a:extLst>
                <a:ext uri="{FF2B5EF4-FFF2-40B4-BE49-F238E27FC236}">
                  <a16:creationId xmlns:a16="http://schemas.microsoft.com/office/drawing/2014/main" id="{84348F4D-4FEE-4989-85E3-FB669C462C76}"/>
                </a:ext>
              </a:extLst>
            </p:cNvPr>
            <p:cNvSpPr txBox="1">
              <a:spLocks noChangeArrowheads="1"/>
            </p:cNvSpPr>
            <p:nvPr/>
          </p:nvSpPr>
          <p:spPr bwMode="auto">
            <a:xfrm>
              <a:off x="4701" y="6456"/>
              <a:ext cx="2115" cy="4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900"/>
                <a:t>(a)</a:t>
              </a:r>
              <a:r>
                <a:rPr kumimoji="0" lang="zh-CN" altLang="en-US" sz="900"/>
                <a:t>选出最小关键字</a:t>
              </a:r>
              <a:r>
                <a:rPr kumimoji="0" lang="en-US" altLang="zh-CN" sz="900"/>
                <a:t>13</a:t>
              </a:r>
            </a:p>
          </p:txBody>
        </p:sp>
      </p:grpSp>
      <p:grpSp>
        <p:nvGrpSpPr>
          <p:cNvPr id="20518" name="Group 38">
            <a:extLst>
              <a:ext uri="{FF2B5EF4-FFF2-40B4-BE49-F238E27FC236}">
                <a16:creationId xmlns:a16="http://schemas.microsoft.com/office/drawing/2014/main" id="{0764B84F-C60E-4E22-BBBD-E66B913400D0}"/>
              </a:ext>
            </a:extLst>
          </p:cNvPr>
          <p:cNvGrpSpPr>
            <a:grpSpLocks/>
          </p:cNvGrpSpPr>
          <p:nvPr/>
        </p:nvGrpSpPr>
        <p:grpSpPr bwMode="auto">
          <a:xfrm>
            <a:off x="6172200" y="4038600"/>
            <a:ext cx="3810000" cy="2286000"/>
            <a:chOff x="1701" y="7184"/>
            <a:chExt cx="8100" cy="5204"/>
          </a:xfrm>
        </p:grpSpPr>
        <p:grpSp>
          <p:nvGrpSpPr>
            <p:cNvPr id="20519" name="Group 39">
              <a:extLst>
                <a:ext uri="{FF2B5EF4-FFF2-40B4-BE49-F238E27FC236}">
                  <a16:creationId xmlns:a16="http://schemas.microsoft.com/office/drawing/2014/main" id="{257A7E80-3F50-4BEF-A809-8BE85F9F4A9D}"/>
                </a:ext>
              </a:extLst>
            </p:cNvPr>
            <p:cNvGrpSpPr>
              <a:grpSpLocks/>
            </p:cNvGrpSpPr>
            <p:nvPr/>
          </p:nvGrpSpPr>
          <p:grpSpPr bwMode="auto">
            <a:xfrm>
              <a:off x="1701" y="7184"/>
              <a:ext cx="8100" cy="4710"/>
              <a:chOff x="2175" y="2535"/>
              <a:chExt cx="8085" cy="4710"/>
            </a:xfrm>
          </p:grpSpPr>
          <p:sp>
            <p:nvSpPr>
              <p:cNvPr id="20520" name="Oval 40">
                <a:extLst>
                  <a:ext uri="{FF2B5EF4-FFF2-40B4-BE49-F238E27FC236}">
                    <a16:creationId xmlns:a16="http://schemas.microsoft.com/office/drawing/2014/main" id="{285818A5-3EAA-46F4-8368-DD6008AF2A72}"/>
                  </a:ext>
                </a:extLst>
              </p:cNvPr>
              <p:cNvSpPr>
                <a:spLocks noChangeArrowheads="1"/>
              </p:cNvSpPr>
              <p:nvPr/>
            </p:nvSpPr>
            <p:spPr bwMode="auto">
              <a:xfrm>
                <a:off x="3255" y="654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38</a:t>
                </a:r>
              </a:p>
            </p:txBody>
          </p:sp>
          <p:sp>
            <p:nvSpPr>
              <p:cNvPr id="20521" name="Oval 41">
                <a:extLst>
                  <a:ext uri="{FF2B5EF4-FFF2-40B4-BE49-F238E27FC236}">
                    <a16:creationId xmlns:a16="http://schemas.microsoft.com/office/drawing/2014/main" id="{CB6111CB-3D7A-47AD-81F7-CCD037E387EA}"/>
                  </a:ext>
                </a:extLst>
              </p:cNvPr>
              <p:cNvSpPr>
                <a:spLocks noChangeArrowheads="1"/>
              </p:cNvSpPr>
              <p:nvPr/>
            </p:nvSpPr>
            <p:spPr bwMode="auto">
              <a:xfrm>
                <a:off x="2175" y="6525"/>
                <a:ext cx="630" cy="585"/>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49</a:t>
                </a:r>
                <a:r>
                  <a:rPr kumimoji="0" lang="en-US" altLang="zh-CN" sz="800" baseline="-25000"/>
                  <a:t>1</a:t>
                </a:r>
                <a:endParaRPr kumimoji="0" lang="en-US" altLang="zh-CN" sz="800"/>
              </a:p>
            </p:txBody>
          </p:sp>
          <p:sp>
            <p:nvSpPr>
              <p:cNvPr id="20522" name="Oval 42">
                <a:extLst>
                  <a:ext uri="{FF2B5EF4-FFF2-40B4-BE49-F238E27FC236}">
                    <a16:creationId xmlns:a16="http://schemas.microsoft.com/office/drawing/2014/main" id="{010D2A16-3C52-4508-89F5-2809B3EA9166}"/>
                  </a:ext>
                </a:extLst>
              </p:cNvPr>
              <p:cNvSpPr>
                <a:spLocks noChangeArrowheads="1"/>
              </p:cNvSpPr>
              <p:nvPr/>
            </p:nvSpPr>
            <p:spPr bwMode="auto">
              <a:xfrm>
                <a:off x="2730" y="543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38</a:t>
                </a:r>
              </a:p>
            </p:txBody>
          </p:sp>
          <p:sp>
            <p:nvSpPr>
              <p:cNvPr id="20523" name="Line 43">
                <a:extLst>
                  <a:ext uri="{FF2B5EF4-FFF2-40B4-BE49-F238E27FC236}">
                    <a16:creationId xmlns:a16="http://schemas.microsoft.com/office/drawing/2014/main" id="{15E0AD46-4221-4D36-8E0A-E880507038CA}"/>
                  </a:ext>
                </a:extLst>
              </p:cNvPr>
              <p:cNvSpPr>
                <a:spLocks noChangeShapeType="1"/>
              </p:cNvSpPr>
              <p:nvPr/>
            </p:nvSpPr>
            <p:spPr bwMode="auto">
              <a:xfrm flipV="1">
                <a:off x="2535" y="6000"/>
                <a:ext cx="330" cy="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4" name="Line 44">
                <a:extLst>
                  <a:ext uri="{FF2B5EF4-FFF2-40B4-BE49-F238E27FC236}">
                    <a16:creationId xmlns:a16="http://schemas.microsoft.com/office/drawing/2014/main" id="{2BFC8611-BBF6-4353-AF54-B359089BFB94}"/>
                  </a:ext>
                </a:extLst>
              </p:cNvPr>
              <p:cNvSpPr>
                <a:spLocks noChangeShapeType="1"/>
              </p:cNvSpPr>
              <p:nvPr/>
            </p:nvSpPr>
            <p:spPr bwMode="auto">
              <a:xfrm flipH="1" flipV="1">
                <a:off x="3210" y="6000"/>
                <a:ext cx="33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5" name="Oval 45">
                <a:extLst>
                  <a:ext uri="{FF2B5EF4-FFF2-40B4-BE49-F238E27FC236}">
                    <a16:creationId xmlns:a16="http://schemas.microsoft.com/office/drawing/2014/main" id="{9B751F64-E99B-4634-A422-5870165D02D9}"/>
                  </a:ext>
                </a:extLst>
              </p:cNvPr>
              <p:cNvSpPr>
                <a:spLocks noChangeArrowheads="1"/>
              </p:cNvSpPr>
              <p:nvPr/>
            </p:nvSpPr>
            <p:spPr bwMode="auto">
              <a:xfrm>
                <a:off x="5280" y="657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97</a:t>
                </a:r>
              </a:p>
            </p:txBody>
          </p:sp>
          <p:sp>
            <p:nvSpPr>
              <p:cNvPr id="20526" name="Oval 46">
                <a:extLst>
                  <a:ext uri="{FF2B5EF4-FFF2-40B4-BE49-F238E27FC236}">
                    <a16:creationId xmlns:a16="http://schemas.microsoft.com/office/drawing/2014/main" id="{8E2B1BBF-A86A-498D-A258-45F9384DCE81}"/>
                  </a:ext>
                </a:extLst>
              </p:cNvPr>
              <p:cNvSpPr>
                <a:spLocks noChangeArrowheads="1"/>
              </p:cNvSpPr>
              <p:nvPr/>
            </p:nvSpPr>
            <p:spPr bwMode="auto">
              <a:xfrm>
                <a:off x="4200" y="6555"/>
                <a:ext cx="630" cy="585"/>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65</a:t>
                </a:r>
              </a:p>
            </p:txBody>
          </p:sp>
          <p:sp>
            <p:nvSpPr>
              <p:cNvPr id="20527" name="Oval 47">
                <a:extLst>
                  <a:ext uri="{FF2B5EF4-FFF2-40B4-BE49-F238E27FC236}">
                    <a16:creationId xmlns:a16="http://schemas.microsoft.com/office/drawing/2014/main" id="{AA073644-A772-413E-B9C2-64B51E045048}"/>
                  </a:ext>
                </a:extLst>
              </p:cNvPr>
              <p:cNvSpPr>
                <a:spLocks noChangeArrowheads="1"/>
              </p:cNvSpPr>
              <p:nvPr/>
            </p:nvSpPr>
            <p:spPr bwMode="auto">
              <a:xfrm>
                <a:off x="4755" y="546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65</a:t>
                </a:r>
              </a:p>
            </p:txBody>
          </p:sp>
          <p:sp>
            <p:nvSpPr>
              <p:cNvPr id="20528" name="Line 48">
                <a:extLst>
                  <a:ext uri="{FF2B5EF4-FFF2-40B4-BE49-F238E27FC236}">
                    <a16:creationId xmlns:a16="http://schemas.microsoft.com/office/drawing/2014/main" id="{78FBBB4F-96EB-44E4-8DB0-53F5D4D8BD38}"/>
                  </a:ext>
                </a:extLst>
              </p:cNvPr>
              <p:cNvSpPr>
                <a:spLocks noChangeShapeType="1"/>
              </p:cNvSpPr>
              <p:nvPr/>
            </p:nvSpPr>
            <p:spPr bwMode="auto">
              <a:xfrm flipV="1">
                <a:off x="4560" y="6030"/>
                <a:ext cx="330" cy="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9" name="Line 49">
                <a:extLst>
                  <a:ext uri="{FF2B5EF4-FFF2-40B4-BE49-F238E27FC236}">
                    <a16:creationId xmlns:a16="http://schemas.microsoft.com/office/drawing/2014/main" id="{16DACA1E-2CC1-4CAA-958F-9F1EA469B2AD}"/>
                  </a:ext>
                </a:extLst>
              </p:cNvPr>
              <p:cNvSpPr>
                <a:spLocks noChangeShapeType="1"/>
              </p:cNvSpPr>
              <p:nvPr/>
            </p:nvSpPr>
            <p:spPr bwMode="auto">
              <a:xfrm flipH="1" flipV="1">
                <a:off x="5235" y="6030"/>
                <a:ext cx="33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0530" name="Group 50">
                <a:extLst>
                  <a:ext uri="{FF2B5EF4-FFF2-40B4-BE49-F238E27FC236}">
                    <a16:creationId xmlns:a16="http://schemas.microsoft.com/office/drawing/2014/main" id="{051D97A5-D813-4DBC-9DF7-1FA2D99939F8}"/>
                  </a:ext>
                </a:extLst>
              </p:cNvPr>
              <p:cNvGrpSpPr>
                <a:grpSpLocks/>
              </p:cNvGrpSpPr>
              <p:nvPr/>
            </p:nvGrpSpPr>
            <p:grpSpPr bwMode="auto">
              <a:xfrm>
                <a:off x="8565" y="5535"/>
                <a:ext cx="1695" cy="1710"/>
                <a:chOff x="2175" y="5430"/>
                <a:chExt cx="1695" cy="1710"/>
              </a:xfrm>
            </p:grpSpPr>
            <p:sp>
              <p:nvSpPr>
                <p:cNvPr id="20531" name="Oval 51">
                  <a:extLst>
                    <a:ext uri="{FF2B5EF4-FFF2-40B4-BE49-F238E27FC236}">
                      <a16:creationId xmlns:a16="http://schemas.microsoft.com/office/drawing/2014/main" id="{7259FB6E-B665-4187-BF0B-09CC888C0730}"/>
                    </a:ext>
                  </a:extLst>
                </p:cNvPr>
                <p:cNvSpPr>
                  <a:spLocks noChangeArrowheads="1"/>
                </p:cNvSpPr>
                <p:nvPr/>
              </p:nvSpPr>
              <p:spPr bwMode="auto">
                <a:xfrm>
                  <a:off x="3255" y="654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49</a:t>
                  </a:r>
                  <a:r>
                    <a:rPr kumimoji="0" lang="en-US" altLang="zh-CN" sz="800" baseline="-25000"/>
                    <a:t>2</a:t>
                  </a:r>
                  <a:endParaRPr kumimoji="0" lang="en-US" altLang="zh-CN" sz="800"/>
                </a:p>
              </p:txBody>
            </p:sp>
            <p:sp>
              <p:nvSpPr>
                <p:cNvPr id="20532" name="Oval 52">
                  <a:extLst>
                    <a:ext uri="{FF2B5EF4-FFF2-40B4-BE49-F238E27FC236}">
                      <a16:creationId xmlns:a16="http://schemas.microsoft.com/office/drawing/2014/main" id="{A773C3B2-EF66-49D3-8976-948D1F978526}"/>
                    </a:ext>
                  </a:extLst>
                </p:cNvPr>
                <p:cNvSpPr>
                  <a:spLocks noChangeArrowheads="1"/>
                </p:cNvSpPr>
                <p:nvPr/>
              </p:nvSpPr>
              <p:spPr bwMode="auto">
                <a:xfrm>
                  <a:off x="2175" y="6525"/>
                  <a:ext cx="630" cy="585"/>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27</a:t>
                  </a:r>
                </a:p>
              </p:txBody>
            </p:sp>
            <p:sp>
              <p:nvSpPr>
                <p:cNvPr id="20533" name="Oval 53">
                  <a:extLst>
                    <a:ext uri="{FF2B5EF4-FFF2-40B4-BE49-F238E27FC236}">
                      <a16:creationId xmlns:a16="http://schemas.microsoft.com/office/drawing/2014/main" id="{61011530-6576-4F4A-A5AC-6360437E5777}"/>
                    </a:ext>
                  </a:extLst>
                </p:cNvPr>
                <p:cNvSpPr>
                  <a:spLocks noChangeArrowheads="1"/>
                </p:cNvSpPr>
                <p:nvPr/>
              </p:nvSpPr>
              <p:spPr bwMode="auto">
                <a:xfrm>
                  <a:off x="2730" y="543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27</a:t>
                  </a:r>
                </a:p>
              </p:txBody>
            </p:sp>
            <p:sp>
              <p:nvSpPr>
                <p:cNvPr id="20534" name="Line 54">
                  <a:extLst>
                    <a:ext uri="{FF2B5EF4-FFF2-40B4-BE49-F238E27FC236}">
                      <a16:creationId xmlns:a16="http://schemas.microsoft.com/office/drawing/2014/main" id="{349158B7-F44B-41F7-8020-1ECC3AE7DCAD}"/>
                    </a:ext>
                  </a:extLst>
                </p:cNvPr>
                <p:cNvSpPr>
                  <a:spLocks noChangeShapeType="1"/>
                </p:cNvSpPr>
                <p:nvPr/>
              </p:nvSpPr>
              <p:spPr bwMode="auto">
                <a:xfrm flipV="1">
                  <a:off x="2535" y="6000"/>
                  <a:ext cx="330" cy="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35" name="Line 55">
                  <a:extLst>
                    <a:ext uri="{FF2B5EF4-FFF2-40B4-BE49-F238E27FC236}">
                      <a16:creationId xmlns:a16="http://schemas.microsoft.com/office/drawing/2014/main" id="{C6822692-EF1D-493F-BD11-CCFD6E20209A}"/>
                    </a:ext>
                  </a:extLst>
                </p:cNvPr>
                <p:cNvSpPr>
                  <a:spLocks noChangeShapeType="1"/>
                </p:cNvSpPr>
                <p:nvPr/>
              </p:nvSpPr>
              <p:spPr bwMode="auto">
                <a:xfrm flipH="1" flipV="1">
                  <a:off x="3210" y="6000"/>
                  <a:ext cx="33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36" name="Oval 56">
                <a:extLst>
                  <a:ext uri="{FF2B5EF4-FFF2-40B4-BE49-F238E27FC236}">
                    <a16:creationId xmlns:a16="http://schemas.microsoft.com/office/drawing/2014/main" id="{8F415553-851E-4563-A012-495A68F1A8CF}"/>
                  </a:ext>
                </a:extLst>
              </p:cNvPr>
              <p:cNvSpPr>
                <a:spLocks noChangeArrowheads="1"/>
              </p:cNvSpPr>
              <p:nvPr/>
            </p:nvSpPr>
            <p:spPr bwMode="auto">
              <a:xfrm>
                <a:off x="7395" y="663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1000">
                    <a:latin typeface="宋体" panose="02010600030101010101" pitchFamily="2" charset="-122"/>
                  </a:rPr>
                  <a:t>∞</a:t>
                </a:r>
                <a:endParaRPr kumimoji="0" lang="en-US" altLang="zh-CN" sz="800"/>
              </a:p>
            </p:txBody>
          </p:sp>
          <p:sp>
            <p:nvSpPr>
              <p:cNvPr id="20537" name="Oval 57">
                <a:extLst>
                  <a:ext uri="{FF2B5EF4-FFF2-40B4-BE49-F238E27FC236}">
                    <a16:creationId xmlns:a16="http://schemas.microsoft.com/office/drawing/2014/main" id="{C9C644DF-5C87-4A1E-9F38-6C6C1AD8E4D7}"/>
                  </a:ext>
                </a:extLst>
              </p:cNvPr>
              <p:cNvSpPr>
                <a:spLocks noChangeArrowheads="1"/>
              </p:cNvSpPr>
              <p:nvPr/>
            </p:nvSpPr>
            <p:spPr bwMode="auto">
              <a:xfrm>
                <a:off x="6315" y="6615"/>
                <a:ext cx="630" cy="585"/>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76</a:t>
                </a:r>
              </a:p>
            </p:txBody>
          </p:sp>
          <p:sp>
            <p:nvSpPr>
              <p:cNvPr id="20538" name="Oval 58">
                <a:extLst>
                  <a:ext uri="{FF2B5EF4-FFF2-40B4-BE49-F238E27FC236}">
                    <a16:creationId xmlns:a16="http://schemas.microsoft.com/office/drawing/2014/main" id="{36303BCD-11A4-4F90-8320-AB323182D142}"/>
                  </a:ext>
                </a:extLst>
              </p:cNvPr>
              <p:cNvSpPr>
                <a:spLocks noChangeArrowheads="1"/>
              </p:cNvSpPr>
              <p:nvPr/>
            </p:nvSpPr>
            <p:spPr bwMode="auto">
              <a:xfrm>
                <a:off x="6870" y="552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76</a:t>
                </a:r>
              </a:p>
            </p:txBody>
          </p:sp>
          <p:sp>
            <p:nvSpPr>
              <p:cNvPr id="20539" name="Line 59">
                <a:extLst>
                  <a:ext uri="{FF2B5EF4-FFF2-40B4-BE49-F238E27FC236}">
                    <a16:creationId xmlns:a16="http://schemas.microsoft.com/office/drawing/2014/main" id="{FBF1E908-A094-4E36-B818-C62AB2EDAAE2}"/>
                  </a:ext>
                </a:extLst>
              </p:cNvPr>
              <p:cNvSpPr>
                <a:spLocks noChangeShapeType="1"/>
              </p:cNvSpPr>
              <p:nvPr/>
            </p:nvSpPr>
            <p:spPr bwMode="auto">
              <a:xfrm flipV="1">
                <a:off x="6675" y="6090"/>
                <a:ext cx="330" cy="5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0" name="Line 60">
                <a:extLst>
                  <a:ext uri="{FF2B5EF4-FFF2-40B4-BE49-F238E27FC236}">
                    <a16:creationId xmlns:a16="http://schemas.microsoft.com/office/drawing/2014/main" id="{FE4C0CCC-A59E-4185-B0AF-AC743AF1A5AA}"/>
                  </a:ext>
                </a:extLst>
              </p:cNvPr>
              <p:cNvSpPr>
                <a:spLocks noChangeShapeType="1"/>
              </p:cNvSpPr>
              <p:nvPr/>
            </p:nvSpPr>
            <p:spPr bwMode="auto">
              <a:xfrm flipH="1" flipV="1">
                <a:off x="7350" y="6090"/>
                <a:ext cx="330" cy="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1" name="Oval 61">
                <a:extLst>
                  <a:ext uri="{FF2B5EF4-FFF2-40B4-BE49-F238E27FC236}">
                    <a16:creationId xmlns:a16="http://schemas.microsoft.com/office/drawing/2014/main" id="{EECE40BE-41F1-4E9A-9771-4AC2AF5F3A31}"/>
                  </a:ext>
                </a:extLst>
              </p:cNvPr>
              <p:cNvSpPr>
                <a:spLocks noChangeArrowheads="1"/>
              </p:cNvSpPr>
              <p:nvPr/>
            </p:nvSpPr>
            <p:spPr bwMode="auto">
              <a:xfrm>
                <a:off x="3705" y="4155"/>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38</a:t>
                </a:r>
              </a:p>
            </p:txBody>
          </p:sp>
          <p:sp>
            <p:nvSpPr>
              <p:cNvPr id="20542" name="Oval 62">
                <a:extLst>
                  <a:ext uri="{FF2B5EF4-FFF2-40B4-BE49-F238E27FC236}">
                    <a16:creationId xmlns:a16="http://schemas.microsoft.com/office/drawing/2014/main" id="{F8F47578-76C7-48D1-90F3-EC2238DCA864}"/>
                  </a:ext>
                </a:extLst>
              </p:cNvPr>
              <p:cNvSpPr>
                <a:spLocks noChangeArrowheads="1"/>
              </p:cNvSpPr>
              <p:nvPr/>
            </p:nvSpPr>
            <p:spPr bwMode="auto">
              <a:xfrm>
                <a:off x="8055" y="4140"/>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27</a:t>
                </a:r>
              </a:p>
            </p:txBody>
          </p:sp>
          <p:sp>
            <p:nvSpPr>
              <p:cNvPr id="20543" name="Line 63">
                <a:extLst>
                  <a:ext uri="{FF2B5EF4-FFF2-40B4-BE49-F238E27FC236}">
                    <a16:creationId xmlns:a16="http://schemas.microsoft.com/office/drawing/2014/main" id="{76BC0AEF-BFDE-4B94-8C3A-161C867034ED}"/>
                  </a:ext>
                </a:extLst>
              </p:cNvPr>
              <p:cNvSpPr>
                <a:spLocks noChangeShapeType="1"/>
              </p:cNvSpPr>
              <p:nvPr/>
            </p:nvSpPr>
            <p:spPr bwMode="auto">
              <a:xfrm flipV="1">
                <a:off x="3195" y="4665"/>
                <a:ext cx="570" cy="8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4" name="Line 64">
                <a:extLst>
                  <a:ext uri="{FF2B5EF4-FFF2-40B4-BE49-F238E27FC236}">
                    <a16:creationId xmlns:a16="http://schemas.microsoft.com/office/drawing/2014/main" id="{D3E8FCE2-1297-4F98-BB4C-F4369F18855D}"/>
                  </a:ext>
                </a:extLst>
              </p:cNvPr>
              <p:cNvSpPr>
                <a:spLocks noChangeShapeType="1"/>
              </p:cNvSpPr>
              <p:nvPr/>
            </p:nvSpPr>
            <p:spPr bwMode="auto">
              <a:xfrm>
                <a:off x="4290" y="4620"/>
                <a:ext cx="585" cy="8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5" name="Line 65">
                <a:extLst>
                  <a:ext uri="{FF2B5EF4-FFF2-40B4-BE49-F238E27FC236}">
                    <a16:creationId xmlns:a16="http://schemas.microsoft.com/office/drawing/2014/main" id="{5265606B-D8DA-4EBF-B3A4-E808839DE275}"/>
                  </a:ext>
                </a:extLst>
              </p:cNvPr>
              <p:cNvSpPr>
                <a:spLocks noChangeShapeType="1"/>
              </p:cNvSpPr>
              <p:nvPr/>
            </p:nvSpPr>
            <p:spPr bwMode="auto">
              <a:xfrm flipH="1">
                <a:off x="7335" y="4605"/>
                <a:ext cx="750" cy="9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6" name="Line 66">
                <a:extLst>
                  <a:ext uri="{FF2B5EF4-FFF2-40B4-BE49-F238E27FC236}">
                    <a16:creationId xmlns:a16="http://schemas.microsoft.com/office/drawing/2014/main" id="{4DB5B2F3-71B7-45FC-BE9B-0E5A12C49119}"/>
                  </a:ext>
                </a:extLst>
              </p:cNvPr>
              <p:cNvSpPr>
                <a:spLocks noChangeShapeType="1"/>
              </p:cNvSpPr>
              <p:nvPr/>
            </p:nvSpPr>
            <p:spPr bwMode="auto">
              <a:xfrm>
                <a:off x="8610" y="4620"/>
                <a:ext cx="750" cy="9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7" name="Oval 67">
                <a:extLst>
                  <a:ext uri="{FF2B5EF4-FFF2-40B4-BE49-F238E27FC236}">
                    <a16:creationId xmlns:a16="http://schemas.microsoft.com/office/drawing/2014/main" id="{6BA528BF-C42E-4161-AF10-C68D1FB4DAE7}"/>
                  </a:ext>
                </a:extLst>
              </p:cNvPr>
              <p:cNvSpPr>
                <a:spLocks noChangeArrowheads="1"/>
              </p:cNvSpPr>
              <p:nvPr/>
            </p:nvSpPr>
            <p:spPr bwMode="auto">
              <a:xfrm>
                <a:off x="5775" y="2535"/>
                <a:ext cx="615" cy="600"/>
              </a:xfrm>
              <a:prstGeom prst="ellipse">
                <a:avLst/>
              </a:prstGeom>
              <a:solidFill>
                <a:srgbClr val="FFFFFF"/>
              </a:solidFill>
              <a:ln w="9525">
                <a:solidFill>
                  <a:srgbClr val="000000"/>
                </a:solidFill>
                <a:round/>
                <a:headEnd/>
                <a:tailEnd/>
              </a:ln>
            </p:spPr>
            <p:txBody>
              <a:bodyPr/>
              <a:lstStyle/>
              <a:p>
                <a:pPr algn="just" eaLnBrk="0" hangingPunct="0"/>
                <a:r>
                  <a:rPr kumimoji="0" lang="en-US" altLang="zh-CN" sz="800"/>
                  <a:t>27</a:t>
                </a:r>
              </a:p>
            </p:txBody>
          </p:sp>
          <p:sp>
            <p:nvSpPr>
              <p:cNvPr id="20548" name="Line 68">
                <a:extLst>
                  <a:ext uri="{FF2B5EF4-FFF2-40B4-BE49-F238E27FC236}">
                    <a16:creationId xmlns:a16="http://schemas.microsoft.com/office/drawing/2014/main" id="{3785AFE5-2893-4EB6-8BCC-7D5F516B702B}"/>
                  </a:ext>
                </a:extLst>
              </p:cNvPr>
              <p:cNvSpPr>
                <a:spLocks noChangeShapeType="1"/>
              </p:cNvSpPr>
              <p:nvPr/>
            </p:nvSpPr>
            <p:spPr bwMode="auto">
              <a:xfrm flipV="1">
                <a:off x="4215" y="2955"/>
                <a:ext cx="1575" cy="12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49" name="Line 69">
                <a:extLst>
                  <a:ext uri="{FF2B5EF4-FFF2-40B4-BE49-F238E27FC236}">
                    <a16:creationId xmlns:a16="http://schemas.microsoft.com/office/drawing/2014/main" id="{51E591CD-3E5D-40EB-9F57-EBE3805941F5}"/>
                  </a:ext>
                </a:extLst>
              </p:cNvPr>
              <p:cNvSpPr>
                <a:spLocks noChangeShapeType="1"/>
              </p:cNvSpPr>
              <p:nvPr/>
            </p:nvSpPr>
            <p:spPr bwMode="auto">
              <a:xfrm>
                <a:off x="6360" y="2970"/>
                <a:ext cx="1815" cy="12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50" name="Text Box 70">
              <a:extLst>
                <a:ext uri="{FF2B5EF4-FFF2-40B4-BE49-F238E27FC236}">
                  <a16:creationId xmlns:a16="http://schemas.microsoft.com/office/drawing/2014/main" id="{D8385649-3F58-47FA-97D5-BDF7280A2185}"/>
                </a:ext>
              </a:extLst>
            </p:cNvPr>
            <p:cNvSpPr txBox="1">
              <a:spLocks noChangeArrowheads="1"/>
            </p:cNvSpPr>
            <p:nvPr/>
          </p:nvSpPr>
          <p:spPr bwMode="auto">
            <a:xfrm>
              <a:off x="4221" y="11968"/>
              <a:ext cx="2115" cy="4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en-US" altLang="zh-CN" sz="900"/>
                <a:t>(b)</a:t>
              </a:r>
              <a:r>
                <a:rPr kumimoji="0" lang="zh-CN" altLang="en-US" sz="900"/>
                <a:t>选出次小关键字</a:t>
              </a:r>
              <a:r>
                <a:rPr kumimoji="0" lang="en-US" altLang="zh-CN" sz="900"/>
                <a:t>27</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2F9736F3-31E2-46E6-933B-13EA390CA0B3}"/>
              </a:ext>
            </a:extLst>
          </p:cNvPr>
          <p:cNvSpPr txBox="1">
            <a:spLocks noChangeArrowheads="1"/>
          </p:cNvSpPr>
          <p:nvPr/>
        </p:nvSpPr>
        <p:spPr bwMode="auto">
          <a:xfrm>
            <a:off x="2057400" y="1600201"/>
            <a:ext cx="8382000" cy="368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在树型选择排序中，被选中的关键字都是走了一条由叶子结点到根结点的比较的过程</a:t>
            </a:r>
            <a:r>
              <a:rPr lang="en-US" altLang="zh-CN" sz="2800" b="1"/>
              <a:t>,</a:t>
            </a:r>
            <a:r>
              <a:rPr lang="zh-CN" altLang="en-US" sz="2800" b="1">
                <a:latin typeface="宋体" panose="02010600030101010101" pitchFamily="2" charset="-122"/>
              </a:rPr>
              <a:t>由于含有</a:t>
            </a:r>
            <a:r>
              <a:rPr lang="en-US" altLang="zh-CN" sz="2800" b="1"/>
              <a:t>n</a:t>
            </a:r>
            <a:r>
              <a:rPr lang="zh-CN" altLang="en-US" sz="2800" b="1">
                <a:latin typeface="宋体" panose="02010600030101010101" pitchFamily="2" charset="-122"/>
              </a:rPr>
              <a:t>个叶子节点的完全二叉数的深度为</a:t>
            </a:r>
            <a:r>
              <a:rPr lang="zh-CN" altLang="en-US" b="1">
                <a:latin typeface="宋体" panose="02010600030101010101" pitchFamily="2" charset="-122"/>
                <a:sym typeface="Symbol" panose="05050102010706020507" pitchFamily="18" charset="2"/>
              </a:rPr>
              <a:t></a:t>
            </a:r>
            <a:r>
              <a:rPr lang="en-US" altLang="zh-CN" sz="2800" b="1">
                <a:latin typeface="宋体" panose="02010600030101010101" pitchFamily="2" charset="-122"/>
              </a:rPr>
              <a:t>log</a:t>
            </a:r>
            <a:r>
              <a:rPr lang="en-US" altLang="zh-CN" sz="2800" b="1" baseline="-25000">
                <a:latin typeface="宋体" panose="02010600030101010101" pitchFamily="2" charset="-122"/>
              </a:rPr>
              <a:t>2</a:t>
            </a:r>
            <a:r>
              <a:rPr lang="en-US" altLang="zh-CN" sz="2800" b="1">
                <a:latin typeface="宋体" panose="02010600030101010101" pitchFamily="2" charset="-122"/>
              </a:rPr>
              <a:t>n</a:t>
            </a:r>
            <a:r>
              <a:rPr lang="en-US" altLang="zh-CN" b="1">
                <a:latin typeface="宋体" panose="02010600030101010101" pitchFamily="2" charset="-122"/>
                <a:sym typeface="Symbol" panose="05050102010706020507" pitchFamily="18" charset="2"/>
              </a:rPr>
              <a:t></a:t>
            </a:r>
            <a:r>
              <a:rPr lang="en-US" altLang="zh-CN" sz="2800" b="1">
                <a:latin typeface="宋体" panose="02010600030101010101" pitchFamily="2" charset="-122"/>
              </a:rPr>
              <a:t> </a:t>
            </a:r>
            <a:r>
              <a:rPr lang="en-US" altLang="zh-CN" sz="2800" b="1">
                <a:solidFill>
                  <a:srgbClr val="000000"/>
                </a:solidFill>
              </a:rPr>
              <a:t>+1</a:t>
            </a:r>
            <a:r>
              <a:rPr lang="zh-CN" altLang="en-US" sz="2800" b="1">
                <a:solidFill>
                  <a:srgbClr val="000000"/>
                </a:solidFill>
                <a:latin typeface="宋体" panose="02010600030101010101" pitchFamily="2" charset="-122"/>
              </a:rPr>
              <a:t>，则在树型选择排序中，每选择一个小关键字需要进行</a:t>
            </a:r>
            <a:r>
              <a:rPr lang="zh-CN" altLang="en-US" b="1">
                <a:latin typeface="宋体" panose="02010600030101010101" pitchFamily="2" charset="-122"/>
                <a:sym typeface="Symbol" panose="05050102010706020507" pitchFamily="18" charset="2"/>
              </a:rPr>
              <a:t></a:t>
            </a:r>
            <a:r>
              <a:rPr lang="en-US" altLang="zh-CN" sz="2800" b="1">
                <a:latin typeface="宋体" panose="02010600030101010101" pitchFamily="2" charset="-122"/>
              </a:rPr>
              <a:t>log</a:t>
            </a:r>
            <a:r>
              <a:rPr lang="en-US" altLang="zh-CN" sz="2800" b="1" baseline="-25000">
                <a:latin typeface="宋体" panose="02010600030101010101" pitchFamily="2" charset="-122"/>
              </a:rPr>
              <a:t>2</a:t>
            </a:r>
            <a:r>
              <a:rPr lang="en-US" altLang="zh-CN" sz="2800" b="1">
                <a:latin typeface="宋体" panose="02010600030101010101" pitchFamily="2" charset="-122"/>
              </a:rPr>
              <a:t>n</a:t>
            </a:r>
            <a:r>
              <a:rPr lang="en-US" altLang="zh-CN" b="1">
                <a:latin typeface="宋体" panose="02010600030101010101" pitchFamily="2" charset="-122"/>
                <a:sym typeface="Symbol" panose="05050102010706020507" pitchFamily="18" charset="2"/>
              </a:rPr>
              <a:t></a:t>
            </a:r>
            <a:r>
              <a:rPr lang="zh-CN" altLang="en-US" sz="2800" b="1">
                <a:solidFill>
                  <a:srgbClr val="000000"/>
                </a:solidFill>
                <a:latin typeface="宋体" panose="02010600030101010101" pitchFamily="2" charset="-122"/>
              </a:rPr>
              <a:t>次比较，因此</a:t>
            </a:r>
            <a:r>
              <a:rPr lang="zh-CN" altLang="en-US" sz="2800" b="1">
                <a:latin typeface="宋体" panose="02010600030101010101" pitchFamily="2" charset="-122"/>
              </a:rPr>
              <a:t>其时间复杂度为</a:t>
            </a:r>
            <a:r>
              <a:rPr lang="en-US" altLang="zh-CN" sz="2800" b="1"/>
              <a:t>O(nlog</a:t>
            </a:r>
            <a:r>
              <a:rPr lang="en-US" altLang="zh-CN" sz="2800" b="1" baseline="-30000"/>
              <a:t>2</a:t>
            </a:r>
            <a:r>
              <a:rPr lang="en-US" altLang="zh-CN" sz="2800" b="1"/>
              <a:t>n)</a:t>
            </a:r>
            <a:r>
              <a:rPr lang="zh-CN" altLang="en-US" sz="2800" b="1">
                <a:latin typeface="宋体" panose="02010600030101010101" pitchFamily="2" charset="-122"/>
              </a:rPr>
              <a:t>。移动记录次数不超过比较次数，故总的算法时间复杂度为</a:t>
            </a:r>
            <a:r>
              <a:rPr lang="en-US" altLang="zh-CN" sz="2800" b="1"/>
              <a:t>O(nlog</a:t>
            </a:r>
            <a:r>
              <a:rPr lang="en-US" altLang="zh-CN" sz="2800" b="1" baseline="-30000"/>
              <a:t>2</a:t>
            </a:r>
            <a:r>
              <a:rPr lang="en-US" altLang="zh-CN" sz="2800" b="1"/>
              <a:t>n)</a:t>
            </a:r>
            <a:r>
              <a:rPr lang="zh-CN" altLang="en-US" sz="2800" b="1">
                <a:latin typeface="宋体" panose="02010600030101010101" pitchFamily="2" charset="-122"/>
              </a:rPr>
              <a:t>。</a:t>
            </a:r>
            <a:r>
              <a:rPr lang="zh-CN" altLang="en-US" sz="2800" b="1"/>
              <a:t> </a:t>
            </a:r>
          </a:p>
        </p:txBody>
      </p:sp>
      <p:sp>
        <p:nvSpPr>
          <p:cNvPr id="21507" name="Text Box 3">
            <a:extLst>
              <a:ext uri="{FF2B5EF4-FFF2-40B4-BE49-F238E27FC236}">
                <a16:creationId xmlns:a16="http://schemas.microsoft.com/office/drawing/2014/main" id="{E472FA9C-669A-4BAB-9AEE-682751F86B09}"/>
              </a:ext>
            </a:extLst>
          </p:cNvPr>
          <p:cNvSpPr txBox="1">
            <a:spLocks noChangeArrowheads="1"/>
          </p:cNvSpPr>
          <p:nvPr/>
        </p:nvSpPr>
        <p:spPr bwMode="auto">
          <a:xfrm>
            <a:off x="2057400" y="990601"/>
            <a:ext cx="586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3E8E4F"/>
                </a:solidFill>
              </a:rPr>
              <a:t>算法分析：</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79101687-CDC1-4A29-B30B-D6216B11715A}"/>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9.4.3 </a:t>
            </a:r>
            <a:r>
              <a:rPr lang="zh-CN" altLang="en-US" sz="2800" b="1"/>
              <a:t>堆排序</a:t>
            </a:r>
          </a:p>
        </p:txBody>
      </p:sp>
      <p:sp>
        <p:nvSpPr>
          <p:cNvPr id="22531" name="Text Box 3">
            <a:extLst>
              <a:ext uri="{FF2B5EF4-FFF2-40B4-BE49-F238E27FC236}">
                <a16:creationId xmlns:a16="http://schemas.microsoft.com/office/drawing/2014/main" id="{C39C0280-3773-46B3-8439-E2371F39871F}"/>
              </a:ext>
            </a:extLst>
          </p:cNvPr>
          <p:cNvSpPr txBox="1">
            <a:spLocks noChangeArrowheads="1"/>
          </p:cNvSpPr>
          <p:nvPr/>
        </p:nvSpPr>
        <p:spPr bwMode="auto">
          <a:xfrm>
            <a:off x="2133600" y="1600201"/>
            <a:ext cx="82296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堆排序是对树型选择排序的进一步改进。采用堆排序时，只需要一个记录大小的辅助空间。堆排序是在排序过程中，将向量中存储的数据看成一棵完全二叉树，利用完全二叉树中双亲结点和孩子结点之间的内在关系来选择关键字最小的记录，即待排序记录仍采用向量数组方式存储，并非采用树的存储结构，而仅仅是采用完全二叉树的顺序结构的特征进行分析而已。</a:t>
            </a:r>
            <a:r>
              <a:rPr lang="zh-CN" altLang="en-US" sz="2800" b="1"/>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603D2367-6791-4EE2-A7CF-9B3982AF8A69}"/>
              </a:ext>
            </a:extLst>
          </p:cNvPr>
          <p:cNvSpPr txBox="1">
            <a:spLocks noChangeArrowheads="1"/>
          </p:cNvSpPr>
          <p:nvPr/>
        </p:nvSpPr>
        <p:spPr bwMode="auto">
          <a:xfrm>
            <a:off x="2209800" y="914401"/>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具体做法：</a:t>
            </a:r>
          </a:p>
        </p:txBody>
      </p:sp>
      <p:sp>
        <p:nvSpPr>
          <p:cNvPr id="23555" name="Text Box 3">
            <a:extLst>
              <a:ext uri="{FF2B5EF4-FFF2-40B4-BE49-F238E27FC236}">
                <a16:creationId xmlns:a16="http://schemas.microsoft.com/office/drawing/2014/main" id="{2D0B2DC9-B75D-4719-8A6F-F7BBE3373F35}"/>
              </a:ext>
            </a:extLst>
          </p:cNvPr>
          <p:cNvSpPr txBox="1">
            <a:spLocks noChangeArrowheads="1"/>
          </p:cNvSpPr>
          <p:nvPr/>
        </p:nvSpPr>
        <p:spPr bwMode="auto">
          <a:xfrm>
            <a:off x="2133600" y="1524001"/>
            <a:ext cx="8153400"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sz="2800" b="1">
                <a:latin typeface="宋体" panose="02010600030101010101" pitchFamily="2" charset="-122"/>
              </a:rPr>
              <a:t>把待排序的记录的关键字存放在数组</a:t>
            </a:r>
            <a:r>
              <a:rPr lang="en-US" altLang="zh-CN" sz="2800" b="1"/>
              <a:t>r[1..n]</a:t>
            </a:r>
            <a:r>
              <a:rPr lang="zh-CN" altLang="en-US" sz="2800" b="1">
                <a:latin typeface="宋体" panose="02010600030101010101" pitchFamily="2" charset="-122"/>
              </a:rPr>
              <a:t>之中，将</a:t>
            </a:r>
            <a:r>
              <a:rPr lang="en-US" altLang="zh-CN" sz="2800" b="1"/>
              <a:t>r </a:t>
            </a:r>
            <a:r>
              <a:rPr lang="zh-CN" altLang="en-US" sz="2800" b="1">
                <a:latin typeface="宋体" panose="02010600030101010101" pitchFamily="2" charset="-122"/>
              </a:rPr>
              <a:t>看成是一棵完全二叉树的顺序表示，每个结点表示一个记录，第一个记录</a:t>
            </a:r>
            <a:r>
              <a:rPr lang="en-US" altLang="zh-CN" sz="2800" b="1"/>
              <a:t>r[1]</a:t>
            </a:r>
            <a:r>
              <a:rPr lang="zh-CN" altLang="en-US" sz="2800" b="1">
                <a:latin typeface="宋体" panose="02010600030101010101" pitchFamily="2" charset="-122"/>
              </a:rPr>
              <a:t>作为二叉树的根，以下各记录</a:t>
            </a:r>
            <a:r>
              <a:rPr lang="en-US" altLang="zh-CN" sz="2800" b="1"/>
              <a:t>r[2...n]</a:t>
            </a:r>
            <a:r>
              <a:rPr lang="zh-CN" altLang="en-US" sz="2800" b="1">
                <a:latin typeface="宋体" panose="02010600030101010101" pitchFamily="2" charset="-122"/>
              </a:rPr>
              <a:t>依次逐层从左到右顺序排列，任意结点</a:t>
            </a:r>
            <a:r>
              <a:rPr lang="en-US" altLang="zh-CN" sz="2800" b="1"/>
              <a:t>r[i]</a:t>
            </a:r>
            <a:r>
              <a:rPr lang="zh-CN" altLang="en-US" sz="2800" b="1">
                <a:latin typeface="宋体" panose="02010600030101010101" pitchFamily="2" charset="-122"/>
              </a:rPr>
              <a:t>的左孩子是</a:t>
            </a:r>
            <a:r>
              <a:rPr lang="en-US" altLang="zh-CN" sz="2800" b="1"/>
              <a:t>r[2i],</a:t>
            </a:r>
            <a:r>
              <a:rPr lang="zh-CN" altLang="en-US" sz="2800" b="1">
                <a:latin typeface="宋体" panose="02010600030101010101" pitchFamily="2" charset="-122"/>
              </a:rPr>
              <a:t>右孩子是</a:t>
            </a:r>
            <a:r>
              <a:rPr lang="en-US" altLang="zh-CN" sz="2800" b="1"/>
              <a:t>r[2i+1],</a:t>
            </a:r>
            <a:r>
              <a:rPr lang="zh-CN" altLang="en-US" sz="2800" b="1">
                <a:latin typeface="宋体" panose="02010600030101010101" pitchFamily="2" charset="-122"/>
              </a:rPr>
              <a:t>双亲是</a:t>
            </a:r>
            <a:r>
              <a:rPr lang="en-US" altLang="zh-CN" sz="2800" b="1"/>
              <a:t>r[</a:t>
            </a:r>
            <a:r>
              <a:rPr lang="en-US" altLang="zh-CN" sz="2800" b="1">
                <a:latin typeface="宋体" panose="02010600030101010101" pitchFamily="2" charset="-122"/>
                <a:sym typeface="Symbol" panose="05050102010706020507" pitchFamily="18" charset="2"/>
              </a:rPr>
              <a:t></a:t>
            </a:r>
            <a:r>
              <a:rPr lang="en-US" altLang="zh-CN" sz="2800" b="1">
                <a:latin typeface="宋体" panose="02010600030101010101" pitchFamily="2" charset="-122"/>
              </a:rPr>
              <a:t>i/2</a:t>
            </a:r>
            <a:r>
              <a:rPr lang="en-US" altLang="zh-CN" sz="2800" b="1">
                <a:latin typeface="宋体" panose="02010600030101010101" pitchFamily="2" charset="-122"/>
                <a:sym typeface="Symbol" panose="05050102010706020507" pitchFamily="18" charset="2"/>
              </a:rPr>
              <a:t></a:t>
            </a:r>
            <a:r>
              <a:rPr lang="en-US" altLang="zh-CN" sz="2800" b="1">
                <a:latin typeface="宋体" panose="02010600030101010101" pitchFamily="2" charset="-122"/>
              </a:rPr>
              <a:t> </a:t>
            </a:r>
            <a:r>
              <a:rPr lang="en-US" altLang="zh-CN" sz="2800" b="1"/>
              <a:t>]</a:t>
            </a:r>
            <a:r>
              <a:rPr lang="zh-CN" altLang="en-US" sz="2800" b="1">
                <a:latin typeface="宋体" panose="02010600030101010101" pitchFamily="2" charset="-122"/>
              </a:rPr>
              <a:t>。</a:t>
            </a:r>
            <a:r>
              <a:rPr lang="zh-CN" altLang="en-US" sz="2800" b="1"/>
              <a:t>对这棵完全二叉树进行调整，使各结点的关键字值满足下列条件：</a:t>
            </a:r>
            <a:endParaRPr lang="zh-CN" altLang="en-US" sz="2800" b="1">
              <a:latin typeface="宋体" panose="02010600030101010101" pitchFamily="2" charset="-122"/>
            </a:endParaRPr>
          </a:p>
          <a:p>
            <a:pPr>
              <a:spcBef>
                <a:spcPct val="50000"/>
              </a:spcBef>
            </a:pPr>
            <a:r>
              <a:rPr lang="en-US" altLang="zh-CN" sz="2800" b="1">
                <a:latin typeface="宋体" panose="02010600030101010101" pitchFamily="2" charset="-122"/>
              </a:rPr>
              <a:t>r[i].key</a:t>
            </a:r>
            <a:r>
              <a:rPr lang="en-US" altLang="zh-CN" sz="2800" b="1">
                <a:latin typeface="宋体" panose="02010600030101010101" pitchFamily="2" charset="-122"/>
                <a:cs typeface="Times New Roman" panose="02020603050405020304" pitchFamily="18" charset="0"/>
              </a:rPr>
              <a:t>≥</a:t>
            </a:r>
            <a:r>
              <a:rPr lang="en-US" altLang="zh-CN" sz="2800" b="1">
                <a:latin typeface="宋体" panose="02010600030101010101" pitchFamily="2" charset="-122"/>
              </a:rPr>
              <a:t>r[2i].key</a:t>
            </a:r>
            <a:r>
              <a:rPr lang="zh-CN" altLang="en-US" sz="2800" b="1">
                <a:latin typeface="宋体" panose="02010600030101010101" pitchFamily="2" charset="-122"/>
              </a:rPr>
              <a:t>并且</a:t>
            </a:r>
            <a:r>
              <a:rPr lang="en-US" altLang="zh-CN" sz="2800" b="1">
                <a:latin typeface="宋体" panose="02010600030101010101" pitchFamily="2" charset="-122"/>
              </a:rPr>
              <a:t>r[i].key</a:t>
            </a:r>
            <a:r>
              <a:rPr lang="en-US" altLang="zh-CN" sz="2800" b="1">
                <a:latin typeface="宋体" panose="02010600030101010101" pitchFamily="2" charset="-122"/>
                <a:cs typeface="Times New Roman" panose="02020603050405020304" pitchFamily="18" charset="0"/>
              </a:rPr>
              <a:t>≥</a:t>
            </a:r>
            <a:r>
              <a:rPr lang="en-US" altLang="zh-CN" sz="2800" b="1">
                <a:latin typeface="宋体" panose="02010600030101010101" pitchFamily="2" charset="-122"/>
              </a:rPr>
              <a:t>r[2i+1].key(i=1,2, ... </a:t>
            </a:r>
            <a:r>
              <a:rPr lang="en-US" altLang="zh-CN" sz="2800" b="1">
                <a:latin typeface="宋体" panose="02010600030101010101" pitchFamily="2" charset="-122"/>
                <a:sym typeface="Symbol" panose="05050102010706020507" pitchFamily="18" charset="2"/>
              </a:rPr>
              <a:t></a:t>
            </a:r>
            <a:r>
              <a:rPr lang="en-US" altLang="zh-CN" sz="2800" b="1">
                <a:latin typeface="宋体" panose="02010600030101010101" pitchFamily="2" charset="-122"/>
              </a:rPr>
              <a:t>n/2</a:t>
            </a:r>
            <a:r>
              <a:rPr lang="en-US" altLang="zh-CN" sz="2800" b="1">
                <a:latin typeface="宋体" panose="02010600030101010101" pitchFamily="2" charset="-122"/>
                <a:sym typeface="Symbol" panose="05050102010706020507" pitchFamily="18" charset="2"/>
              </a:rPr>
              <a:t></a:t>
            </a:r>
            <a:r>
              <a:rPr lang="en-US" altLang="zh-CN" sz="2800" b="1">
                <a:solidFill>
                  <a:srgbClr val="FF0000"/>
                </a:solidFill>
                <a:latin typeface="宋体" panose="02010600030101010101" pitchFamily="2" charset="-122"/>
              </a:rPr>
              <a:t> </a:t>
            </a:r>
            <a:r>
              <a:rPr lang="en-US" altLang="zh-CN" sz="2800" b="1">
                <a:latin typeface="宋体" panose="02010600030101010101" pitchFamily="2" charset="-122"/>
              </a:rPr>
              <a:t>)</a:t>
            </a:r>
            <a:r>
              <a:rPr lang="zh-CN" altLang="en-US" sz="2800" b="1">
                <a:latin typeface="宋体" panose="02010600030101010101" pitchFamily="2" charset="-122"/>
              </a:rPr>
              <a:t>，满足这个条件的完全二叉树为堆。</a:t>
            </a:r>
            <a:r>
              <a:rPr lang="zh-CN" altLang="en-US" b="1">
                <a:latin typeface="宋体" panose="02010600030101010101" pitchFamily="2" charset="-122"/>
              </a:rPr>
              <a:t> </a:t>
            </a:r>
            <a:r>
              <a:rPr lang="zh-CN" altLang="en-US" b="1"/>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AE676BAB-8BA4-4ED9-88F8-5BCA338E27AB}"/>
              </a:ext>
            </a:extLst>
          </p:cNvPr>
          <p:cNvSpPr txBox="1">
            <a:spLocks noChangeArrowheads="1"/>
          </p:cNvSpPr>
          <p:nvPr/>
        </p:nvSpPr>
        <p:spPr bwMode="auto">
          <a:xfrm>
            <a:off x="2057400" y="1066801"/>
            <a:ext cx="83058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800" b="1">
                <a:latin typeface="宋体" panose="02010600030101010101" pitchFamily="2" charset="-122"/>
              </a:rPr>
              <a:t>堆中根结点的关键字最大，称为大根堆。反之，</a:t>
            </a:r>
            <a:r>
              <a:rPr lang="zh-CN" altLang="en-US" sz="2800" b="1">
                <a:solidFill>
                  <a:srgbClr val="000000"/>
                </a:solidFill>
                <a:latin typeface="宋体" panose="02010600030101010101" pitchFamily="2" charset="-122"/>
              </a:rPr>
              <a:t>如果</a:t>
            </a:r>
            <a:r>
              <a:rPr lang="zh-CN" altLang="en-US" sz="2800" b="1">
                <a:latin typeface="宋体" panose="02010600030101010101" pitchFamily="2" charset="-122"/>
              </a:rPr>
              <a:t>这棵完全二叉树中任意结点的关键字大于或者等于其左孩子和右孩子的关键字（当有左孩子或右孩子时），对应的堆为小根堆。</a:t>
            </a:r>
            <a:r>
              <a:rPr lang="zh-CN" altLang="en-US" sz="2800" b="1"/>
              <a:t> </a:t>
            </a:r>
          </a:p>
        </p:txBody>
      </p:sp>
      <p:sp>
        <p:nvSpPr>
          <p:cNvPr id="24579" name="Text Box 3">
            <a:extLst>
              <a:ext uri="{FF2B5EF4-FFF2-40B4-BE49-F238E27FC236}">
                <a16:creationId xmlns:a16="http://schemas.microsoft.com/office/drawing/2014/main" id="{B56D1B42-1251-4DD4-8859-4C2CDBD79590}"/>
              </a:ext>
            </a:extLst>
          </p:cNvPr>
          <p:cNvSpPr txBox="1">
            <a:spLocks noChangeArrowheads="1"/>
          </p:cNvSpPr>
          <p:nvPr/>
        </p:nvSpPr>
        <p:spPr bwMode="auto">
          <a:xfrm>
            <a:off x="2057400" y="33528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3E8E4F"/>
                </a:solidFill>
                <a:latin typeface="宋体" panose="02010600030101010101" pitchFamily="2" charset="-122"/>
              </a:rPr>
              <a:t>一个大根堆和一个小根堆的示例见</a:t>
            </a:r>
            <a:r>
              <a:rPr lang="en-US" altLang="zh-CN" sz="2800" b="1">
                <a:solidFill>
                  <a:srgbClr val="3E8E4F"/>
                </a:solidFill>
                <a:latin typeface="宋体" panose="02010600030101010101" pitchFamily="2" charset="-122"/>
              </a:rPr>
              <a:t>p242</a:t>
            </a:r>
            <a:r>
              <a:rPr lang="zh-CN" altLang="en-US" sz="2800" b="1">
                <a:solidFill>
                  <a:srgbClr val="3E8E4F"/>
                </a:solidFill>
                <a:latin typeface="宋体" panose="02010600030101010101" pitchFamily="2" charset="-122"/>
              </a:rPr>
              <a:t>的图</a:t>
            </a:r>
            <a:r>
              <a:rPr lang="en-US" altLang="zh-CN" sz="2800" b="1">
                <a:solidFill>
                  <a:srgbClr val="3E8E4F"/>
                </a:solidFill>
              </a:rPr>
              <a:t>9.7</a:t>
            </a:r>
            <a:r>
              <a:rPr lang="zh-CN" altLang="en-US" sz="2800" b="1">
                <a:solidFill>
                  <a:srgbClr val="3E8E4F"/>
                </a:solidFill>
              </a:rPr>
              <a:t>所示</a:t>
            </a:r>
            <a:r>
              <a:rPr lang="zh-CN" altLang="en-US" sz="2800" b="1"/>
              <a:t>。</a:t>
            </a:r>
          </a:p>
        </p:txBody>
      </p:sp>
      <p:grpSp>
        <p:nvGrpSpPr>
          <p:cNvPr id="24580" name="Group 4">
            <a:extLst>
              <a:ext uri="{FF2B5EF4-FFF2-40B4-BE49-F238E27FC236}">
                <a16:creationId xmlns:a16="http://schemas.microsoft.com/office/drawing/2014/main" id="{B1E37791-3471-42E2-AC60-7DEBF5160FB2}"/>
              </a:ext>
            </a:extLst>
          </p:cNvPr>
          <p:cNvGrpSpPr>
            <a:grpSpLocks/>
          </p:cNvGrpSpPr>
          <p:nvPr/>
        </p:nvGrpSpPr>
        <p:grpSpPr bwMode="auto">
          <a:xfrm>
            <a:off x="2819400" y="3962401"/>
            <a:ext cx="5473700" cy="2524125"/>
            <a:chOff x="1821" y="8481"/>
            <a:chExt cx="8640" cy="4576"/>
          </a:xfrm>
        </p:grpSpPr>
        <p:grpSp>
          <p:nvGrpSpPr>
            <p:cNvPr id="24581" name="Group 5">
              <a:extLst>
                <a:ext uri="{FF2B5EF4-FFF2-40B4-BE49-F238E27FC236}">
                  <a16:creationId xmlns:a16="http://schemas.microsoft.com/office/drawing/2014/main" id="{A7B4E857-F86C-41AD-8D3F-4CFD78415918}"/>
                </a:ext>
              </a:extLst>
            </p:cNvPr>
            <p:cNvGrpSpPr>
              <a:grpSpLocks/>
            </p:cNvGrpSpPr>
            <p:nvPr/>
          </p:nvGrpSpPr>
          <p:grpSpPr bwMode="auto">
            <a:xfrm>
              <a:off x="1821" y="8481"/>
              <a:ext cx="4320" cy="4576"/>
              <a:chOff x="6381" y="10616"/>
              <a:chExt cx="4320" cy="4576"/>
            </a:xfrm>
          </p:grpSpPr>
          <p:sp>
            <p:nvSpPr>
              <p:cNvPr id="24582" name="Text Box 6">
                <a:extLst>
                  <a:ext uri="{FF2B5EF4-FFF2-40B4-BE49-F238E27FC236}">
                    <a16:creationId xmlns:a16="http://schemas.microsoft.com/office/drawing/2014/main" id="{B5C58705-D985-4826-BAA7-0DF88E62454D}"/>
                  </a:ext>
                </a:extLst>
              </p:cNvPr>
              <p:cNvSpPr txBox="1">
                <a:spLocks noChangeArrowheads="1"/>
              </p:cNvSpPr>
              <p:nvPr/>
            </p:nvSpPr>
            <p:spPr bwMode="auto">
              <a:xfrm>
                <a:off x="6381" y="10616"/>
                <a:ext cx="4320" cy="4576"/>
              </a:xfrm>
              <a:prstGeom prst="rect">
                <a:avLst/>
              </a:prstGeom>
              <a:solidFill>
                <a:srgbClr val="FFFFFF"/>
              </a:solidFill>
              <a:ln w="9525">
                <a:solidFill>
                  <a:srgbClr val="000000"/>
                </a:solidFill>
                <a:miter lim="800000"/>
                <a:headEnd/>
                <a:tailEnd/>
              </a:ln>
            </p:spPr>
            <p:txBody>
              <a:bodyPr/>
              <a:lstStyle/>
              <a:p>
                <a:pPr algn="ctr" eaLnBrk="0" hangingPunct="0"/>
                <a:endParaRPr kumimoji="0" lang="en-US" altLang="zh-CN" sz="1000"/>
              </a:p>
              <a:p>
                <a:pPr algn="just" eaLnBrk="0" hangingPunct="0"/>
                <a:r>
                  <a:rPr kumimoji="0" lang="en-US" altLang="zh-CN" sz="1000"/>
                  <a:t>                                           98                </a:t>
                </a:r>
              </a:p>
              <a:p>
                <a:pPr algn="just" eaLnBrk="0" hangingPunct="0"/>
                <a:endParaRPr kumimoji="0" lang="en-US" altLang="zh-CN" sz="1000"/>
              </a:p>
              <a:p>
                <a:pPr algn="just" eaLnBrk="0" hangingPunct="0"/>
                <a:endParaRPr kumimoji="0" lang="en-US" altLang="zh-CN" sz="1000"/>
              </a:p>
              <a:p>
                <a:pPr algn="just" eaLnBrk="0" hangingPunct="0"/>
                <a:r>
                  <a:rPr kumimoji="0" lang="en-US" altLang="zh-CN" sz="1000"/>
                  <a:t>                        77                                   35</a:t>
                </a:r>
              </a:p>
              <a:p>
                <a:pPr algn="just" eaLnBrk="0" hangingPunct="0"/>
                <a:endParaRPr kumimoji="0" lang="en-US" altLang="zh-CN" sz="1000"/>
              </a:p>
              <a:p>
                <a:pPr algn="just" eaLnBrk="0" hangingPunct="0"/>
                <a:endParaRPr kumimoji="0" lang="en-US" altLang="zh-CN" sz="1000"/>
              </a:p>
              <a:p>
                <a:pPr algn="just" eaLnBrk="0" hangingPunct="0"/>
                <a:endParaRPr kumimoji="0" lang="en-US" altLang="zh-CN" sz="1000"/>
              </a:p>
              <a:p>
                <a:pPr algn="just" eaLnBrk="0" hangingPunct="0"/>
                <a:r>
                  <a:rPr kumimoji="0" lang="en-US" altLang="zh-CN" sz="1000"/>
                  <a:t>            62                    55            14                  </a:t>
                </a:r>
                <a:r>
                  <a:rPr kumimoji="0" lang="en-US" altLang="zh-CN" sz="1000" u="sng"/>
                  <a:t>35</a:t>
                </a:r>
                <a:r>
                  <a:rPr kumimoji="0" lang="en-US" altLang="zh-CN" sz="1000"/>
                  <a:t> </a:t>
                </a:r>
              </a:p>
              <a:p>
                <a:pPr algn="just" eaLnBrk="0" hangingPunct="0"/>
                <a:endParaRPr kumimoji="0" lang="en-US" altLang="zh-CN" sz="1000"/>
              </a:p>
              <a:p>
                <a:pPr algn="just" eaLnBrk="0" hangingPunct="0"/>
                <a:endParaRPr kumimoji="0" lang="en-US" altLang="zh-CN" sz="1000"/>
              </a:p>
              <a:p>
                <a:pPr algn="just" eaLnBrk="0" hangingPunct="0"/>
                <a:r>
                  <a:rPr kumimoji="0" lang="en-US" altLang="zh-CN" sz="1000"/>
                  <a:t>48</a:t>
                </a:r>
              </a:p>
              <a:p>
                <a:pPr algn="ctr" eaLnBrk="0" hangingPunct="0"/>
                <a:r>
                  <a:rPr kumimoji="0" lang="en-US" altLang="zh-CN" sz="900"/>
                  <a:t>(a) </a:t>
                </a:r>
                <a:r>
                  <a:rPr kumimoji="0" lang="zh-CN" altLang="en-US" sz="900"/>
                  <a:t>一个大根堆</a:t>
                </a:r>
              </a:p>
              <a:p>
                <a:pPr algn="ctr" eaLnBrk="0" hangingPunct="0"/>
                <a:endParaRPr kumimoji="0" lang="en-US" altLang="zh-CN" sz="1000"/>
              </a:p>
            </p:txBody>
          </p:sp>
          <p:sp>
            <p:nvSpPr>
              <p:cNvPr id="24583" name="Oval 7">
                <a:extLst>
                  <a:ext uri="{FF2B5EF4-FFF2-40B4-BE49-F238E27FC236}">
                    <a16:creationId xmlns:a16="http://schemas.microsoft.com/office/drawing/2014/main" id="{DD5A4478-F23F-4117-8BC6-652FEFB6C70E}"/>
                  </a:ext>
                </a:extLst>
              </p:cNvPr>
              <p:cNvSpPr>
                <a:spLocks noChangeArrowheads="1"/>
              </p:cNvSpPr>
              <p:nvPr/>
            </p:nvSpPr>
            <p:spPr bwMode="auto">
              <a:xfrm>
                <a:off x="8541" y="10824"/>
                <a:ext cx="480" cy="4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4" name="Oval 8">
                <a:extLst>
                  <a:ext uri="{FF2B5EF4-FFF2-40B4-BE49-F238E27FC236}">
                    <a16:creationId xmlns:a16="http://schemas.microsoft.com/office/drawing/2014/main" id="{EDF6EBE1-D7D3-4EC9-ACDB-59E2EF8BE857}"/>
                  </a:ext>
                </a:extLst>
              </p:cNvPr>
              <p:cNvSpPr>
                <a:spLocks noChangeArrowheads="1"/>
              </p:cNvSpPr>
              <p:nvPr/>
            </p:nvSpPr>
            <p:spPr bwMode="auto">
              <a:xfrm>
                <a:off x="9501" y="11656"/>
                <a:ext cx="480" cy="4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5" name="Oval 9">
                <a:extLst>
                  <a:ext uri="{FF2B5EF4-FFF2-40B4-BE49-F238E27FC236}">
                    <a16:creationId xmlns:a16="http://schemas.microsoft.com/office/drawing/2014/main" id="{8D3EBB62-ED7E-43ED-BF42-FF74A2455B5F}"/>
                  </a:ext>
                </a:extLst>
              </p:cNvPr>
              <p:cNvSpPr>
                <a:spLocks noChangeArrowheads="1"/>
              </p:cNvSpPr>
              <p:nvPr/>
            </p:nvSpPr>
            <p:spPr bwMode="auto">
              <a:xfrm>
                <a:off x="7581" y="11656"/>
                <a:ext cx="480" cy="4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6" name="Oval 10">
                <a:extLst>
                  <a:ext uri="{FF2B5EF4-FFF2-40B4-BE49-F238E27FC236}">
                    <a16:creationId xmlns:a16="http://schemas.microsoft.com/office/drawing/2014/main" id="{20DB7C17-6B65-4F22-90BD-5E95795BFD1A}"/>
                  </a:ext>
                </a:extLst>
              </p:cNvPr>
              <p:cNvSpPr>
                <a:spLocks noChangeArrowheads="1"/>
              </p:cNvSpPr>
              <p:nvPr/>
            </p:nvSpPr>
            <p:spPr bwMode="auto">
              <a:xfrm>
                <a:off x="10101" y="12696"/>
                <a:ext cx="480" cy="4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7" name="Oval 11">
                <a:extLst>
                  <a:ext uri="{FF2B5EF4-FFF2-40B4-BE49-F238E27FC236}">
                    <a16:creationId xmlns:a16="http://schemas.microsoft.com/office/drawing/2014/main" id="{F1E556E0-E347-44F6-8B22-F7C638E15BE7}"/>
                  </a:ext>
                </a:extLst>
              </p:cNvPr>
              <p:cNvSpPr>
                <a:spLocks noChangeArrowheads="1"/>
              </p:cNvSpPr>
              <p:nvPr/>
            </p:nvSpPr>
            <p:spPr bwMode="auto">
              <a:xfrm>
                <a:off x="9021" y="12696"/>
                <a:ext cx="480" cy="4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8" name="Oval 12">
                <a:extLst>
                  <a:ext uri="{FF2B5EF4-FFF2-40B4-BE49-F238E27FC236}">
                    <a16:creationId xmlns:a16="http://schemas.microsoft.com/office/drawing/2014/main" id="{4DF822F6-F76A-4AAC-A156-DDF424BD7797}"/>
                  </a:ext>
                </a:extLst>
              </p:cNvPr>
              <p:cNvSpPr>
                <a:spLocks noChangeArrowheads="1"/>
              </p:cNvSpPr>
              <p:nvPr/>
            </p:nvSpPr>
            <p:spPr bwMode="auto">
              <a:xfrm>
                <a:off x="8181" y="12696"/>
                <a:ext cx="480" cy="4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89" name="Oval 13">
                <a:extLst>
                  <a:ext uri="{FF2B5EF4-FFF2-40B4-BE49-F238E27FC236}">
                    <a16:creationId xmlns:a16="http://schemas.microsoft.com/office/drawing/2014/main" id="{84DBC37F-9A26-479A-906D-2209AECD3C39}"/>
                  </a:ext>
                </a:extLst>
              </p:cNvPr>
              <p:cNvSpPr>
                <a:spLocks noChangeArrowheads="1"/>
              </p:cNvSpPr>
              <p:nvPr/>
            </p:nvSpPr>
            <p:spPr bwMode="auto">
              <a:xfrm>
                <a:off x="6981" y="12696"/>
                <a:ext cx="480" cy="4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0" name="Oval 14">
                <a:extLst>
                  <a:ext uri="{FF2B5EF4-FFF2-40B4-BE49-F238E27FC236}">
                    <a16:creationId xmlns:a16="http://schemas.microsoft.com/office/drawing/2014/main" id="{369156D3-4408-4015-BB41-B499D24E814C}"/>
                  </a:ext>
                </a:extLst>
              </p:cNvPr>
              <p:cNvSpPr>
                <a:spLocks noChangeArrowheads="1"/>
              </p:cNvSpPr>
              <p:nvPr/>
            </p:nvSpPr>
            <p:spPr bwMode="auto">
              <a:xfrm>
                <a:off x="6501" y="13736"/>
                <a:ext cx="480" cy="4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591" name="Line 15">
                <a:extLst>
                  <a:ext uri="{FF2B5EF4-FFF2-40B4-BE49-F238E27FC236}">
                    <a16:creationId xmlns:a16="http://schemas.microsoft.com/office/drawing/2014/main" id="{56123A0C-5302-4E5A-8DC3-F99DFADCBC16}"/>
                  </a:ext>
                </a:extLst>
              </p:cNvPr>
              <p:cNvSpPr>
                <a:spLocks noChangeShapeType="1"/>
              </p:cNvSpPr>
              <p:nvPr/>
            </p:nvSpPr>
            <p:spPr bwMode="auto">
              <a:xfrm flipH="1">
                <a:off x="7941" y="11240"/>
                <a:ext cx="72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2" name="Line 16">
                <a:extLst>
                  <a:ext uri="{FF2B5EF4-FFF2-40B4-BE49-F238E27FC236}">
                    <a16:creationId xmlns:a16="http://schemas.microsoft.com/office/drawing/2014/main" id="{BA26A2FB-E763-4B67-9903-336A863A45D9}"/>
                  </a:ext>
                </a:extLst>
              </p:cNvPr>
              <p:cNvSpPr>
                <a:spLocks noChangeShapeType="1"/>
              </p:cNvSpPr>
              <p:nvPr/>
            </p:nvSpPr>
            <p:spPr bwMode="auto">
              <a:xfrm>
                <a:off x="8901" y="11240"/>
                <a:ext cx="72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3" name="Line 17">
                <a:extLst>
                  <a:ext uri="{FF2B5EF4-FFF2-40B4-BE49-F238E27FC236}">
                    <a16:creationId xmlns:a16="http://schemas.microsoft.com/office/drawing/2014/main" id="{9168888E-A0E3-4723-8085-05CF67547326}"/>
                  </a:ext>
                </a:extLst>
              </p:cNvPr>
              <p:cNvSpPr>
                <a:spLocks noChangeShapeType="1"/>
              </p:cNvSpPr>
              <p:nvPr/>
            </p:nvSpPr>
            <p:spPr bwMode="auto">
              <a:xfrm flipH="1">
                <a:off x="7221" y="12072"/>
                <a:ext cx="4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4" name="Line 18">
                <a:extLst>
                  <a:ext uri="{FF2B5EF4-FFF2-40B4-BE49-F238E27FC236}">
                    <a16:creationId xmlns:a16="http://schemas.microsoft.com/office/drawing/2014/main" id="{A2533231-9D72-4173-A261-72F70621848C}"/>
                  </a:ext>
                </a:extLst>
              </p:cNvPr>
              <p:cNvSpPr>
                <a:spLocks noChangeShapeType="1"/>
              </p:cNvSpPr>
              <p:nvPr/>
            </p:nvSpPr>
            <p:spPr bwMode="auto">
              <a:xfrm>
                <a:off x="7941" y="12072"/>
                <a:ext cx="36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5" name="Line 19">
                <a:extLst>
                  <a:ext uri="{FF2B5EF4-FFF2-40B4-BE49-F238E27FC236}">
                    <a16:creationId xmlns:a16="http://schemas.microsoft.com/office/drawing/2014/main" id="{FC69F42B-3B65-4E35-B9AC-554476F9E60A}"/>
                  </a:ext>
                </a:extLst>
              </p:cNvPr>
              <p:cNvSpPr>
                <a:spLocks noChangeShapeType="1"/>
              </p:cNvSpPr>
              <p:nvPr/>
            </p:nvSpPr>
            <p:spPr bwMode="auto">
              <a:xfrm flipH="1">
                <a:off x="9261" y="12072"/>
                <a:ext cx="36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6" name="Line 20">
                <a:extLst>
                  <a:ext uri="{FF2B5EF4-FFF2-40B4-BE49-F238E27FC236}">
                    <a16:creationId xmlns:a16="http://schemas.microsoft.com/office/drawing/2014/main" id="{51323563-E10B-40CE-A30D-C5491EE14F07}"/>
                  </a:ext>
                </a:extLst>
              </p:cNvPr>
              <p:cNvSpPr>
                <a:spLocks noChangeShapeType="1"/>
              </p:cNvSpPr>
              <p:nvPr/>
            </p:nvSpPr>
            <p:spPr bwMode="auto">
              <a:xfrm>
                <a:off x="9861" y="12072"/>
                <a:ext cx="36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7" name="Line 21">
                <a:extLst>
                  <a:ext uri="{FF2B5EF4-FFF2-40B4-BE49-F238E27FC236}">
                    <a16:creationId xmlns:a16="http://schemas.microsoft.com/office/drawing/2014/main" id="{37FC4F82-F3AA-453A-872A-925FAEE8169D}"/>
                  </a:ext>
                </a:extLst>
              </p:cNvPr>
              <p:cNvSpPr>
                <a:spLocks noChangeShapeType="1"/>
              </p:cNvSpPr>
              <p:nvPr/>
            </p:nvSpPr>
            <p:spPr bwMode="auto">
              <a:xfrm flipH="1">
                <a:off x="6741" y="13112"/>
                <a:ext cx="36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98" name="Group 22">
              <a:extLst>
                <a:ext uri="{FF2B5EF4-FFF2-40B4-BE49-F238E27FC236}">
                  <a16:creationId xmlns:a16="http://schemas.microsoft.com/office/drawing/2014/main" id="{97688BA7-BB6F-46EA-913D-A320C745D7FD}"/>
                </a:ext>
              </a:extLst>
            </p:cNvPr>
            <p:cNvGrpSpPr>
              <a:grpSpLocks/>
            </p:cNvGrpSpPr>
            <p:nvPr/>
          </p:nvGrpSpPr>
          <p:grpSpPr bwMode="auto">
            <a:xfrm>
              <a:off x="6141" y="8481"/>
              <a:ext cx="4320" cy="4576"/>
              <a:chOff x="6381" y="10616"/>
              <a:chExt cx="4320" cy="4576"/>
            </a:xfrm>
          </p:grpSpPr>
          <p:sp>
            <p:nvSpPr>
              <p:cNvPr id="24599" name="Text Box 23">
                <a:extLst>
                  <a:ext uri="{FF2B5EF4-FFF2-40B4-BE49-F238E27FC236}">
                    <a16:creationId xmlns:a16="http://schemas.microsoft.com/office/drawing/2014/main" id="{7818DAF9-A87F-4AE4-80C7-FC493FE5E629}"/>
                  </a:ext>
                </a:extLst>
              </p:cNvPr>
              <p:cNvSpPr txBox="1">
                <a:spLocks noChangeArrowheads="1"/>
              </p:cNvSpPr>
              <p:nvPr/>
            </p:nvSpPr>
            <p:spPr bwMode="auto">
              <a:xfrm>
                <a:off x="6381" y="10616"/>
                <a:ext cx="4320" cy="4576"/>
              </a:xfrm>
              <a:prstGeom prst="rect">
                <a:avLst/>
              </a:prstGeom>
              <a:solidFill>
                <a:srgbClr val="FFFFFF"/>
              </a:solidFill>
              <a:ln w="9525">
                <a:solidFill>
                  <a:srgbClr val="000000"/>
                </a:solidFill>
                <a:miter lim="800000"/>
                <a:headEnd/>
                <a:tailEnd/>
              </a:ln>
            </p:spPr>
            <p:txBody>
              <a:bodyPr/>
              <a:lstStyle/>
              <a:p>
                <a:pPr algn="ctr" eaLnBrk="0" hangingPunct="0"/>
                <a:endParaRPr kumimoji="0" lang="en-US" altLang="zh-CN" sz="1000"/>
              </a:p>
              <a:p>
                <a:pPr algn="just" eaLnBrk="0" hangingPunct="0"/>
                <a:r>
                  <a:rPr kumimoji="0" lang="en-US" altLang="zh-CN" sz="1000"/>
                  <a:t>                                           14                </a:t>
                </a:r>
              </a:p>
              <a:p>
                <a:pPr algn="just" eaLnBrk="0" hangingPunct="0"/>
                <a:endParaRPr kumimoji="0" lang="en-US" altLang="zh-CN" sz="1000"/>
              </a:p>
              <a:p>
                <a:pPr algn="just" eaLnBrk="0" hangingPunct="0"/>
                <a:endParaRPr kumimoji="0" lang="en-US" altLang="zh-CN" sz="1000"/>
              </a:p>
              <a:p>
                <a:pPr algn="just" eaLnBrk="0" hangingPunct="0"/>
                <a:r>
                  <a:rPr kumimoji="0" lang="en-US" altLang="zh-CN" sz="1000"/>
                  <a:t>                        48                                   35</a:t>
                </a:r>
              </a:p>
              <a:p>
                <a:pPr algn="just" eaLnBrk="0" hangingPunct="0"/>
                <a:endParaRPr kumimoji="0" lang="en-US" altLang="zh-CN" sz="1000"/>
              </a:p>
              <a:p>
                <a:pPr algn="just" eaLnBrk="0" hangingPunct="0"/>
                <a:endParaRPr kumimoji="0" lang="en-US" altLang="zh-CN" sz="1000"/>
              </a:p>
              <a:p>
                <a:pPr algn="just" eaLnBrk="0" hangingPunct="0"/>
                <a:endParaRPr kumimoji="0" lang="en-US" altLang="zh-CN" sz="1000"/>
              </a:p>
              <a:p>
                <a:pPr algn="just" eaLnBrk="0" hangingPunct="0"/>
                <a:r>
                  <a:rPr kumimoji="0" lang="en-US" altLang="zh-CN" sz="1000"/>
                  <a:t>            62                    55            98                  </a:t>
                </a:r>
                <a:r>
                  <a:rPr kumimoji="0" lang="en-US" altLang="zh-CN" sz="1000" u="sng"/>
                  <a:t>35</a:t>
                </a:r>
                <a:r>
                  <a:rPr kumimoji="0" lang="en-US" altLang="zh-CN" sz="1000"/>
                  <a:t> </a:t>
                </a:r>
              </a:p>
              <a:p>
                <a:pPr algn="just" eaLnBrk="0" hangingPunct="0"/>
                <a:endParaRPr kumimoji="0" lang="en-US" altLang="zh-CN" sz="1000"/>
              </a:p>
              <a:p>
                <a:pPr algn="just" eaLnBrk="0" hangingPunct="0"/>
                <a:endParaRPr kumimoji="0" lang="en-US" altLang="zh-CN" sz="1000"/>
              </a:p>
              <a:p>
                <a:pPr algn="just" eaLnBrk="0" hangingPunct="0"/>
                <a:r>
                  <a:rPr kumimoji="0" lang="en-US" altLang="zh-CN" sz="1000"/>
                  <a:t> 77</a:t>
                </a:r>
              </a:p>
              <a:p>
                <a:pPr algn="ctr" eaLnBrk="0" hangingPunct="0"/>
                <a:r>
                  <a:rPr kumimoji="0" lang="en-US" altLang="zh-CN" sz="900"/>
                  <a:t>(b) </a:t>
                </a:r>
                <a:r>
                  <a:rPr kumimoji="0" lang="zh-CN" altLang="en-US" sz="900"/>
                  <a:t>一个小根堆</a:t>
                </a:r>
              </a:p>
              <a:p>
                <a:pPr algn="ctr" eaLnBrk="0" hangingPunct="0"/>
                <a:endParaRPr kumimoji="0" lang="en-US" altLang="zh-CN" sz="900"/>
              </a:p>
            </p:txBody>
          </p:sp>
          <p:sp>
            <p:nvSpPr>
              <p:cNvPr id="24600" name="Oval 24">
                <a:extLst>
                  <a:ext uri="{FF2B5EF4-FFF2-40B4-BE49-F238E27FC236}">
                    <a16:creationId xmlns:a16="http://schemas.microsoft.com/office/drawing/2014/main" id="{ABFE5C1F-535F-4DEF-92A8-A958C94513D4}"/>
                  </a:ext>
                </a:extLst>
              </p:cNvPr>
              <p:cNvSpPr>
                <a:spLocks noChangeArrowheads="1"/>
              </p:cNvSpPr>
              <p:nvPr/>
            </p:nvSpPr>
            <p:spPr bwMode="auto">
              <a:xfrm>
                <a:off x="8541" y="10824"/>
                <a:ext cx="480" cy="4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1" name="Oval 25">
                <a:extLst>
                  <a:ext uri="{FF2B5EF4-FFF2-40B4-BE49-F238E27FC236}">
                    <a16:creationId xmlns:a16="http://schemas.microsoft.com/office/drawing/2014/main" id="{C87C2A00-5D8B-4C78-A748-34E41685FD92}"/>
                  </a:ext>
                </a:extLst>
              </p:cNvPr>
              <p:cNvSpPr>
                <a:spLocks noChangeArrowheads="1"/>
              </p:cNvSpPr>
              <p:nvPr/>
            </p:nvSpPr>
            <p:spPr bwMode="auto">
              <a:xfrm>
                <a:off x="9501" y="11656"/>
                <a:ext cx="480" cy="4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2" name="Oval 26">
                <a:extLst>
                  <a:ext uri="{FF2B5EF4-FFF2-40B4-BE49-F238E27FC236}">
                    <a16:creationId xmlns:a16="http://schemas.microsoft.com/office/drawing/2014/main" id="{8F43AC77-F6BD-4B6B-AD2A-096FB892A3D7}"/>
                  </a:ext>
                </a:extLst>
              </p:cNvPr>
              <p:cNvSpPr>
                <a:spLocks noChangeArrowheads="1"/>
              </p:cNvSpPr>
              <p:nvPr/>
            </p:nvSpPr>
            <p:spPr bwMode="auto">
              <a:xfrm>
                <a:off x="7581" y="11656"/>
                <a:ext cx="480" cy="4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3" name="Oval 27">
                <a:extLst>
                  <a:ext uri="{FF2B5EF4-FFF2-40B4-BE49-F238E27FC236}">
                    <a16:creationId xmlns:a16="http://schemas.microsoft.com/office/drawing/2014/main" id="{0EE8AEA5-AEA5-4E14-946C-8E3749B6F13E}"/>
                  </a:ext>
                </a:extLst>
              </p:cNvPr>
              <p:cNvSpPr>
                <a:spLocks noChangeArrowheads="1"/>
              </p:cNvSpPr>
              <p:nvPr/>
            </p:nvSpPr>
            <p:spPr bwMode="auto">
              <a:xfrm>
                <a:off x="10101" y="12696"/>
                <a:ext cx="480" cy="4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4" name="Oval 28">
                <a:extLst>
                  <a:ext uri="{FF2B5EF4-FFF2-40B4-BE49-F238E27FC236}">
                    <a16:creationId xmlns:a16="http://schemas.microsoft.com/office/drawing/2014/main" id="{4FD6CF32-65E3-4AAC-B3C8-7BB6A1D21B04}"/>
                  </a:ext>
                </a:extLst>
              </p:cNvPr>
              <p:cNvSpPr>
                <a:spLocks noChangeArrowheads="1"/>
              </p:cNvSpPr>
              <p:nvPr/>
            </p:nvSpPr>
            <p:spPr bwMode="auto">
              <a:xfrm>
                <a:off x="9021" y="12696"/>
                <a:ext cx="480" cy="4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5" name="Oval 29">
                <a:extLst>
                  <a:ext uri="{FF2B5EF4-FFF2-40B4-BE49-F238E27FC236}">
                    <a16:creationId xmlns:a16="http://schemas.microsoft.com/office/drawing/2014/main" id="{87B1FCE7-7AFC-472D-85F6-3450F74B05B2}"/>
                  </a:ext>
                </a:extLst>
              </p:cNvPr>
              <p:cNvSpPr>
                <a:spLocks noChangeArrowheads="1"/>
              </p:cNvSpPr>
              <p:nvPr/>
            </p:nvSpPr>
            <p:spPr bwMode="auto">
              <a:xfrm>
                <a:off x="8181" y="12696"/>
                <a:ext cx="480" cy="4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6" name="Oval 30">
                <a:extLst>
                  <a:ext uri="{FF2B5EF4-FFF2-40B4-BE49-F238E27FC236}">
                    <a16:creationId xmlns:a16="http://schemas.microsoft.com/office/drawing/2014/main" id="{BA935DE2-BE01-4E1C-96CA-1400BA152F6A}"/>
                  </a:ext>
                </a:extLst>
              </p:cNvPr>
              <p:cNvSpPr>
                <a:spLocks noChangeArrowheads="1"/>
              </p:cNvSpPr>
              <p:nvPr/>
            </p:nvSpPr>
            <p:spPr bwMode="auto">
              <a:xfrm>
                <a:off x="6981" y="12696"/>
                <a:ext cx="480" cy="4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7" name="Oval 31">
                <a:extLst>
                  <a:ext uri="{FF2B5EF4-FFF2-40B4-BE49-F238E27FC236}">
                    <a16:creationId xmlns:a16="http://schemas.microsoft.com/office/drawing/2014/main" id="{56168955-8C56-4288-85B9-54B642717634}"/>
                  </a:ext>
                </a:extLst>
              </p:cNvPr>
              <p:cNvSpPr>
                <a:spLocks noChangeArrowheads="1"/>
              </p:cNvSpPr>
              <p:nvPr/>
            </p:nvSpPr>
            <p:spPr bwMode="auto">
              <a:xfrm>
                <a:off x="6501" y="13736"/>
                <a:ext cx="480" cy="41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08" name="Line 32">
                <a:extLst>
                  <a:ext uri="{FF2B5EF4-FFF2-40B4-BE49-F238E27FC236}">
                    <a16:creationId xmlns:a16="http://schemas.microsoft.com/office/drawing/2014/main" id="{F7C2F858-218F-451C-82D8-B436D02BE213}"/>
                  </a:ext>
                </a:extLst>
              </p:cNvPr>
              <p:cNvSpPr>
                <a:spLocks noChangeShapeType="1"/>
              </p:cNvSpPr>
              <p:nvPr/>
            </p:nvSpPr>
            <p:spPr bwMode="auto">
              <a:xfrm flipH="1">
                <a:off x="7941" y="11240"/>
                <a:ext cx="72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9" name="Line 33">
                <a:extLst>
                  <a:ext uri="{FF2B5EF4-FFF2-40B4-BE49-F238E27FC236}">
                    <a16:creationId xmlns:a16="http://schemas.microsoft.com/office/drawing/2014/main" id="{E078ABB4-89E5-4AAA-86B7-97853AAECBF0}"/>
                  </a:ext>
                </a:extLst>
              </p:cNvPr>
              <p:cNvSpPr>
                <a:spLocks noChangeShapeType="1"/>
              </p:cNvSpPr>
              <p:nvPr/>
            </p:nvSpPr>
            <p:spPr bwMode="auto">
              <a:xfrm>
                <a:off x="8901" y="11240"/>
                <a:ext cx="720" cy="4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0" name="Line 34">
                <a:extLst>
                  <a:ext uri="{FF2B5EF4-FFF2-40B4-BE49-F238E27FC236}">
                    <a16:creationId xmlns:a16="http://schemas.microsoft.com/office/drawing/2014/main" id="{52C533C0-7DF8-44F3-AE4B-2DDA1F463652}"/>
                  </a:ext>
                </a:extLst>
              </p:cNvPr>
              <p:cNvSpPr>
                <a:spLocks noChangeShapeType="1"/>
              </p:cNvSpPr>
              <p:nvPr/>
            </p:nvSpPr>
            <p:spPr bwMode="auto">
              <a:xfrm flipH="1">
                <a:off x="7221" y="12072"/>
                <a:ext cx="4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1" name="Line 35">
                <a:extLst>
                  <a:ext uri="{FF2B5EF4-FFF2-40B4-BE49-F238E27FC236}">
                    <a16:creationId xmlns:a16="http://schemas.microsoft.com/office/drawing/2014/main" id="{1BCAF649-A178-4E07-9833-BF94B0260BC1}"/>
                  </a:ext>
                </a:extLst>
              </p:cNvPr>
              <p:cNvSpPr>
                <a:spLocks noChangeShapeType="1"/>
              </p:cNvSpPr>
              <p:nvPr/>
            </p:nvSpPr>
            <p:spPr bwMode="auto">
              <a:xfrm>
                <a:off x="7941" y="12072"/>
                <a:ext cx="36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2" name="Line 36">
                <a:extLst>
                  <a:ext uri="{FF2B5EF4-FFF2-40B4-BE49-F238E27FC236}">
                    <a16:creationId xmlns:a16="http://schemas.microsoft.com/office/drawing/2014/main" id="{3F90BF0D-B588-4E4C-8F23-278EB0EE1714}"/>
                  </a:ext>
                </a:extLst>
              </p:cNvPr>
              <p:cNvSpPr>
                <a:spLocks noChangeShapeType="1"/>
              </p:cNvSpPr>
              <p:nvPr/>
            </p:nvSpPr>
            <p:spPr bwMode="auto">
              <a:xfrm flipH="1">
                <a:off x="9261" y="12072"/>
                <a:ext cx="36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3" name="Line 37">
                <a:extLst>
                  <a:ext uri="{FF2B5EF4-FFF2-40B4-BE49-F238E27FC236}">
                    <a16:creationId xmlns:a16="http://schemas.microsoft.com/office/drawing/2014/main" id="{EC8593F4-F452-4A7D-A512-2B886821662B}"/>
                  </a:ext>
                </a:extLst>
              </p:cNvPr>
              <p:cNvSpPr>
                <a:spLocks noChangeShapeType="1"/>
              </p:cNvSpPr>
              <p:nvPr/>
            </p:nvSpPr>
            <p:spPr bwMode="auto">
              <a:xfrm>
                <a:off x="9861" y="12072"/>
                <a:ext cx="36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4" name="Line 38">
                <a:extLst>
                  <a:ext uri="{FF2B5EF4-FFF2-40B4-BE49-F238E27FC236}">
                    <a16:creationId xmlns:a16="http://schemas.microsoft.com/office/drawing/2014/main" id="{7906B6B0-6F85-4C24-A52C-F3E54D0F30BF}"/>
                  </a:ext>
                </a:extLst>
              </p:cNvPr>
              <p:cNvSpPr>
                <a:spLocks noChangeShapeType="1"/>
              </p:cNvSpPr>
              <p:nvPr/>
            </p:nvSpPr>
            <p:spPr bwMode="auto">
              <a:xfrm flipH="1">
                <a:off x="6741" y="13112"/>
                <a:ext cx="36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2E195549-6AAB-41E9-B514-DE2A7C0F709D}"/>
              </a:ext>
            </a:extLst>
          </p:cNvPr>
          <p:cNvSpPr txBox="1">
            <a:spLocks noChangeArrowheads="1"/>
          </p:cNvSpPr>
          <p:nvPr/>
        </p:nvSpPr>
        <p:spPr bwMode="auto">
          <a:xfrm>
            <a:off x="2057400" y="9906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anose="02010600030101010101" pitchFamily="2" charset="-122"/>
              </a:rPr>
              <a:t>堆排序的过程主要需要解决两个问题：</a:t>
            </a:r>
            <a:r>
              <a:rPr lang="en-US" altLang="zh-CN" sz="2800" b="1"/>
              <a:t>(1) </a:t>
            </a:r>
            <a:r>
              <a:rPr lang="zh-CN" altLang="en-US" sz="2800" b="1">
                <a:latin typeface="宋体" panose="02010600030101010101" pitchFamily="2" charset="-122"/>
              </a:rPr>
              <a:t>按堆定义建初堆（</a:t>
            </a:r>
            <a:r>
              <a:rPr lang="en-US" altLang="zh-CN" sz="2800" b="1"/>
              <a:t>2</a:t>
            </a:r>
            <a:r>
              <a:rPr lang="zh-CN" altLang="en-US" sz="2800" b="1">
                <a:latin typeface="宋体" panose="02010600030101010101" pitchFamily="2" charset="-122"/>
              </a:rPr>
              <a:t>）去掉最大元之后重建堆，得到次大元。</a:t>
            </a:r>
            <a:r>
              <a:rPr lang="zh-CN" altLang="en-US" sz="2800" b="1"/>
              <a:t> </a:t>
            </a:r>
          </a:p>
        </p:txBody>
      </p:sp>
      <p:sp>
        <p:nvSpPr>
          <p:cNvPr id="25603" name="Text Box 3">
            <a:extLst>
              <a:ext uri="{FF2B5EF4-FFF2-40B4-BE49-F238E27FC236}">
                <a16:creationId xmlns:a16="http://schemas.microsoft.com/office/drawing/2014/main" id="{677A758D-9BF2-4B90-98D2-18111EFD481B}"/>
              </a:ext>
            </a:extLst>
          </p:cNvPr>
          <p:cNvSpPr txBox="1">
            <a:spLocks noChangeArrowheads="1"/>
          </p:cNvSpPr>
          <p:nvPr/>
        </p:nvSpPr>
        <p:spPr bwMode="auto">
          <a:xfrm>
            <a:off x="2057400" y="20574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60E37"/>
                </a:solidFill>
                <a:latin typeface="宋体" panose="02010600030101010101" pitchFamily="2" charset="-122"/>
              </a:rPr>
              <a:t>问题</a:t>
            </a:r>
            <a:r>
              <a:rPr lang="en-US" altLang="zh-CN" sz="2800" b="1">
                <a:solidFill>
                  <a:srgbClr val="E60E37"/>
                </a:solidFill>
              </a:rPr>
              <a:t>1</a:t>
            </a:r>
            <a:r>
              <a:rPr lang="en-US" altLang="zh-CN" sz="2800" b="1"/>
              <a:t>:</a:t>
            </a:r>
            <a:r>
              <a:rPr lang="zh-CN" altLang="en-US" sz="2800" b="1"/>
              <a:t>当堆顶元素改变时，</a:t>
            </a:r>
            <a:r>
              <a:rPr lang="zh-CN" altLang="en-US" sz="2800" b="1">
                <a:latin typeface="宋体" panose="02010600030101010101" pitchFamily="2" charset="-122"/>
              </a:rPr>
              <a:t>如何重建堆</a:t>
            </a:r>
            <a:r>
              <a:rPr lang="en-US" altLang="zh-CN" sz="2800" b="1"/>
              <a:t>? </a:t>
            </a:r>
          </a:p>
        </p:txBody>
      </p:sp>
      <p:sp>
        <p:nvSpPr>
          <p:cNvPr id="25604" name="Text Box 4">
            <a:extLst>
              <a:ext uri="{FF2B5EF4-FFF2-40B4-BE49-F238E27FC236}">
                <a16:creationId xmlns:a16="http://schemas.microsoft.com/office/drawing/2014/main" id="{D52EC175-603D-49B8-BE13-F38E9EBB0DA4}"/>
              </a:ext>
            </a:extLst>
          </p:cNvPr>
          <p:cNvSpPr txBox="1">
            <a:spLocks noChangeArrowheads="1"/>
          </p:cNvSpPr>
          <p:nvPr/>
        </p:nvSpPr>
        <p:spPr bwMode="auto">
          <a:xfrm>
            <a:off x="2057400" y="2667000"/>
            <a:ext cx="8382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b="1">
                <a:latin typeface="宋体" panose="02010600030101010101" pitchFamily="2" charset="-122"/>
              </a:rPr>
              <a:t>首先将完全二叉树根结点中的记录移出，该记录称为待调整记录。此时根结点相当于空结点。从空结点的左、右子中选出一个关键字较小的记录，如果该记录的关键字小于待调整记录的关键字，则将该记录上移至空结点中。此时，原来那个关键字较小的子结点相当于空结点。重复上述移动过程，直到空结点左、右子的关键字均不小于待调整记录的关键字。此时，将待调整记录放入空结点即可。上述调整方法相当于把待调整记录逐步向下</a:t>
            </a:r>
            <a:r>
              <a:rPr lang="zh-CN" altLang="en-US" b="1"/>
              <a:t>“</a:t>
            </a:r>
            <a:r>
              <a:rPr lang="zh-CN" altLang="en-US" b="1">
                <a:latin typeface="宋体" panose="02010600030101010101" pitchFamily="2" charset="-122"/>
              </a:rPr>
              <a:t>筛</a:t>
            </a:r>
            <a:r>
              <a:rPr lang="zh-CN" altLang="en-US" b="1"/>
              <a:t>”</a:t>
            </a:r>
            <a:r>
              <a:rPr lang="zh-CN" altLang="en-US" b="1">
                <a:latin typeface="宋体" panose="02010600030101010101" pitchFamily="2" charset="-122"/>
              </a:rPr>
              <a:t>的过程，所以一般称为</a:t>
            </a:r>
            <a:r>
              <a:rPr lang="zh-CN" altLang="en-US" b="1"/>
              <a:t>“</a:t>
            </a:r>
            <a:r>
              <a:rPr lang="zh-CN" altLang="en-US" b="1">
                <a:latin typeface="宋体" panose="02010600030101010101" pitchFamily="2" charset="-122"/>
              </a:rPr>
              <a:t>筛选</a:t>
            </a:r>
            <a:r>
              <a:rPr lang="zh-CN" altLang="en-US" b="1"/>
              <a:t>”</a:t>
            </a:r>
            <a:r>
              <a:rPr lang="zh-CN" altLang="en-US" b="1">
                <a:latin typeface="宋体" panose="02010600030101010101" pitchFamily="2" charset="-122"/>
              </a:rPr>
              <a:t>法。 </a:t>
            </a:r>
            <a:r>
              <a:rPr lang="zh-CN" altLang="en-US" b="1"/>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521AA608-26A4-44D9-819F-76C80EBB3B00}"/>
              </a:ext>
            </a:extLst>
          </p:cNvPr>
          <p:cNvSpPr txBox="1">
            <a:spLocks noChangeArrowheads="1"/>
          </p:cNvSpPr>
          <p:nvPr/>
        </p:nvSpPr>
        <p:spPr bwMode="auto">
          <a:xfrm>
            <a:off x="2209800" y="914401"/>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3E8E4F"/>
                </a:solidFill>
              </a:rPr>
              <a:t>筛选过程示例见</a:t>
            </a:r>
            <a:r>
              <a:rPr lang="en-US" altLang="zh-CN" sz="2800" b="1">
                <a:solidFill>
                  <a:srgbClr val="3E8E4F"/>
                </a:solidFill>
              </a:rPr>
              <a:t>p243</a:t>
            </a:r>
            <a:r>
              <a:rPr lang="zh-CN" altLang="en-US" sz="2800" b="1">
                <a:solidFill>
                  <a:srgbClr val="3E8E4F"/>
                </a:solidFill>
              </a:rPr>
              <a:t>的图</a:t>
            </a:r>
            <a:r>
              <a:rPr lang="en-US" altLang="zh-CN" sz="2800" b="1">
                <a:solidFill>
                  <a:srgbClr val="3E8E4F"/>
                </a:solidFill>
              </a:rPr>
              <a:t>9.8</a:t>
            </a:r>
            <a:r>
              <a:rPr lang="zh-CN" altLang="en-US" sz="2800" b="1">
                <a:solidFill>
                  <a:srgbClr val="3E8E4F"/>
                </a:solidFill>
              </a:rPr>
              <a:t>所示</a:t>
            </a:r>
            <a:r>
              <a:rPr lang="zh-CN" altLang="en-US" sz="2800" b="1"/>
              <a:t>。</a:t>
            </a:r>
          </a:p>
        </p:txBody>
      </p:sp>
      <p:sp>
        <p:nvSpPr>
          <p:cNvPr id="26627" name="Text Box 3">
            <a:extLst>
              <a:ext uri="{FF2B5EF4-FFF2-40B4-BE49-F238E27FC236}">
                <a16:creationId xmlns:a16="http://schemas.microsoft.com/office/drawing/2014/main" id="{11E994C0-1FDA-43CF-A61F-1749081A0B75}"/>
              </a:ext>
            </a:extLst>
          </p:cNvPr>
          <p:cNvSpPr txBox="1">
            <a:spLocks noChangeArrowheads="1"/>
          </p:cNvSpPr>
          <p:nvPr/>
        </p:nvSpPr>
        <p:spPr bwMode="auto">
          <a:xfrm>
            <a:off x="2133600" y="15240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筛选算法为：</a:t>
            </a:r>
          </a:p>
        </p:txBody>
      </p:sp>
      <p:sp>
        <p:nvSpPr>
          <p:cNvPr id="26628" name="Text Box 4">
            <a:extLst>
              <a:ext uri="{FF2B5EF4-FFF2-40B4-BE49-F238E27FC236}">
                <a16:creationId xmlns:a16="http://schemas.microsoft.com/office/drawing/2014/main" id="{9E769217-A422-403E-853D-AB79EDECDB1D}"/>
              </a:ext>
            </a:extLst>
          </p:cNvPr>
          <p:cNvSpPr txBox="1">
            <a:spLocks noChangeArrowheads="1"/>
          </p:cNvSpPr>
          <p:nvPr/>
        </p:nvSpPr>
        <p:spPr bwMode="auto">
          <a:xfrm>
            <a:off x="2133600" y="2057401"/>
            <a:ext cx="82296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sz="2000" b="1"/>
              <a:t>void   sift</a:t>
            </a:r>
            <a:r>
              <a:rPr lang="zh-CN" altLang="en-US" sz="2000" b="1"/>
              <a:t>（</a:t>
            </a:r>
            <a:r>
              <a:rPr lang="en-US" altLang="zh-CN" sz="2000" b="1"/>
              <a:t>RecordType  r[],  int </a:t>
            </a:r>
            <a:r>
              <a:rPr lang="zh-CN" altLang="en-US" sz="2000" b="1"/>
              <a:t>ｋ，</a:t>
            </a:r>
            <a:r>
              <a:rPr lang="en-US" altLang="zh-CN" sz="2000" b="1"/>
              <a:t>int  </a:t>
            </a:r>
            <a:r>
              <a:rPr lang="zh-CN" altLang="en-US" sz="2000" b="1"/>
              <a:t>ｍ）</a:t>
            </a:r>
          </a:p>
          <a:p>
            <a:pPr>
              <a:spcBef>
                <a:spcPct val="50000"/>
              </a:spcBef>
            </a:pPr>
            <a:r>
              <a:rPr lang="zh-CN" altLang="en-US" sz="2000" b="1"/>
              <a:t> </a:t>
            </a:r>
            <a:r>
              <a:rPr lang="en-US" altLang="zh-CN" sz="2000" b="1"/>
              <a:t>/* </a:t>
            </a:r>
            <a:r>
              <a:rPr lang="zh-CN" altLang="en-US" sz="2000" b="1"/>
              <a:t>假设ｒ</a:t>
            </a:r>
            <a:r>
              <a:rPr lang="en-US" altLang="zh-CN" sz="2000" b="1"/>
              <a:t>[k..m]</a:t>
            </a:r>
            <a:r>
              <a:rPr lang="zh-CN" altLang="en-US" sz="2000" b="1"/>
              <a:t>是以ｒ</a:t>
            </a:r>
            <a:r>
              <a:rPr lang="en-US" altLang="zh-CN" sz="2000" b="1"/>
              <a:t>[k]</a:t>
            </a:r>
            <a:r>
              <a:rPr lang="zh-CN" altLang="en-US" sz="2000" b="1"/>
              <a:t>为根的完全二叉树，且分别以ｒ</a:t>
            </a:r>
            <a:r>
              <a:rPr lang="en-US" altLang="zh-CN" sz="2000" b="1"/>
              <a:t>[2k]</a:t>
            </a:r>
            <a:r>
              <a:rPr lang="zh-CN" altLang="en-US" sz="2000" b="1"/>
              <a:t>和ｒ</a:t>
            </a:r>
            <a:r>
              <a:rPr lang="en-US" altLang="zh-CN" sz="2000" b="1"/>
              <a:t>[2k+1]</a:t>
            </a:r>
            <a:r>
              <a:rPr lang="zh-CN" altLang="en-US" sz="2000" b="1"/>
              <a:t>为根的左、右子树为大根堆，调整</a:t>
            </a:r>
            <a:r>
              <a:rPr lang="en-US" altLang="zh-CN" sz="2000" b="1"/>
              <a:t>r[k]</a:t>
            </a:r>
            <a:r>
              <a:rPr lang="zh-CN" altLang="en-US" sz="2000" b="1"/>
              <a:t>，使整个序列</a:t>
            </a:r>
            <a:r>
              <a:rPr lang="en-US" altLang="zh-CN" sz="2000" b="1"/>
              <a:t>r[k..m]</a:t>
            </a:r>
            <a:r>
              <a:rPr lang="zh-CN" altLang="en-US" sz="2000" b="1"/>
              <a:t>满足堆的性质 *</a:t>
            </a:r>
            <a:r>
              <a:rPr lang="en-US" altLang="zh-CN" sz="2000" b="1"/>
              <a:t>/</a:t>
            </a:r>
          </a:p>
          <a:p>
            <a:pPr>
              <a:spcBef>
                <a:spcPct val="50000"/>
              </a:spcBef>
            </a:pPr>
            <a:r>
              <a:rPr lang="en-US" altLang="zh-CN" sz="2000" b="1"/>
              <a:t>{t= r[k] </a:t>
            </a:r>
            <a:r>
              <a:rPr lang="zh-CN" altLang="en-US" sz="2000" b="1"/>
              <a:t>；          </a:t>
            </a:r>
            <a:r>
              <a:rPr lang="en-US" altLang="zh-CN" sz="2000" b="1"/>
              <a:t>/* </a:t>
            </a:r>
            <a:r>
              <a:rPr lang="zh-CN" altLang="en-US" sz="2000" b="1"/>
              <a:t>暂存“根”记录</a:t>
            </a:r>
            <a:r>
              <a:rPr lang="en-US" altLang="zh-CN" sz="2000" b="1"/>
              <a:t>r[k] */ </a:t>
            </a:r>
          </a:p>
          <a:p>
            <a:pPr>
              <a:spcBef>
                <a:spcPct val="50000"/>
              </a:spcBef>
            </a:pPr>
            <a:r>
              <a:rPr lang="en-US" altLang="zh-CN" sz="2000" b="1"/>
              <a:t>x=r[k].key </a:t>
            </a:r>
            <a:r>
              <a:rPr lang="zh-CN" altLang="en-US" sz="2000" b="1"/>
              <a:t>；</a:t>
            </a:r>
            <a:r>
              <a:rPr lang="en-US" altLang="zh-CN" sz="2000" b="1"/>
              <a:t>i=k </a:t>
            </a:r>
            <a:r>
              <a:rPr lang="zh-CN" altLang="en-US" sz="2000" b="1"/>
              <a:t>；</a:t>
            </a:r>
            <a:r>
              <a:rPr lang="en-US" altLang="zh-CN" sz="2000" b="1"/>
              <a:t>j=2*i  </a:t>
            </a:r>
            <a:r>
              <a:rPr lang="zh-CN" altLang="en-US" sz="2000" b="1"/>
              <a:t>；</a:t>
            </a:r>
            <a:r>
              <a:rPr lang="en-US" altLang="zh-CN" sz="2000" b="1"/>
              <a:t>finished=FALSE </a:t>
            </a:r>
            <a:r>
              <a:rPr lang="zh-CN" altLang="en-US" sz="2000" b="1"/>
              <a:t>；</a:t>
            </a:r>
          </a:p>
          <a:p>
            <a:pPr>
              <a:spcBef>
                <a:spcPct val="50000"/>
              </a:spcBef>
            </a:pPr>
            <a:r>
              <a:rPr lang="zh-CN" altLang="en-US" sz="2000" b="1"/>
              <a:t>  </a:t>
            </a:r>
            <a:r>
              <a:rPr lang="en-US" altLang="zh-CN" sz="2000" b="1"/>
              <a:t>while( j&lt;=m &amp;&amp; ! finished  ) </a:t>
            </a:r>
          </a:p>
          <a:p>
            <a:pPr>
              <a:spcBef>
                <a:spcPct val="50000"/>
              </a:spcBef>
            </a:pPr>
            <a:r>
              <a:rPr lang="en-US" altLang="zh-CN" sz="2000" b="1"/>
              <a:t>{</a:t>
            </a:r>
          </a:p>
          <a:p>
            <a:pPr>
              <a:spcBef>
                <a:spcPct val="50000"/>
              </a:spcBef>
            </a:pPr>
            <a:r>
              <a:rPr lang="en-US" altLang="zh-CN" sz="2000" b="1"/>
              <a:t>if (j&lt;m  &amp;&amp; r[j].key&lt; r[j+1].key )  j=j+1</a:t>
            </a:r>
            <a:r>
              <a:rPr lang="zh-CN" altLang="en-US" sz="2000" b="1"/>
              <a:t>；</a:t>
            </a:r>
          </a:p>
          <a:p>
            <a:pPr>
              <a:spcBef>
                <a:spcPct val="50000"/>
              </a:spcBef>
            </a:pPr>
            <a:r>
              <a:rPr lang="zh-CN" altLang="en-US" sz="2000" b="1"/>
              <a:t>  </a:t>
            </a:r>
            <a:r>
              <a:rPr lang="en-US" altLang="zh-CN" sz="2000" b="1"/>
              <a:t>/* </a:t>
            </a:r>
            <a:r>
              <a:rPr lang="zh-CN" altLang="en-US" sz="2000" b="1"/>
              <a:t>若存在右子树，且右子树根的关键字大，则沿右分支“筛选” *</a:t>
            </a:r>
            <a:r>
              <a:rPr lang="en-US" altLang="zh-CN" sz="2000" b="1"/>
              <a:t>/ </a:t>
            </a:r>
          </a:p>
          <a:p>
            <a:pPr>
              <a:spcBef>
                <a:spcPct val="50000"/>
              </a:spcBef>
            </a:pPr>
            <a:r>
              <a:rPr lang="en-US" altLang="zh-CN" sz="2000" b="1"/>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DCCD02E3-D6FC-4F00-9138-E29003E2093D}"/>
              </a:ext>
            </a:extLst>
          </p:cNvPr>
          <p:cNvSpPr txBox="1">
            <a:spLocks noChangeArrowheads="1"/>
          </p:cNvSpPr>
          <p:nvPr/>
        </p:nvSpPr>
        <p:spPr bwMode="auto">
          <a:xfrm>
            <a:off x="2057400" y="914401"/>
            <a:ext cx="838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9.2 </a:t>
            </a:r>
            <a:r>
              <a:rPr lang="zh-CN" altLang="en-US" sz="2800" b="1"/>
              <a:t>插入类排序</a:t>
            </a:r>
          </a:p>
        </p:txBody>
      </p:sp>
      <p:sp>
        <p:nvSpPr>
          <p:cNvPr id="8196" name="Text Box 4">
            <a:extLst>
              <a:ext uri="{FF2B5EF4-FFF2-40B4-BE49-F238E27FC236}">
                <a16:creationId xmlns:a16="http://schemas.microsoft.com/office/drawing/2014/main" id="{E37D2885-C15E-42EA-8C9A-D38FE8F94270}"/>
              </a:ext>
            </a:extLst>
          </p:cNvPr>
          <p:cNvSpPr txBox="1">
            <a:spLocks noChangeArrowheads="1"/>
          </p:cNvSpPr>
          <p:nvPr/>
        </p:nvSpPr>
        <p:spPr bwMode="auto">
          <a:xfrm>
            <a:off x="2057400" y="1447801"/>
            <a:ext cx="8382000"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zh-CN" altLang="en-US" b="1">
                <a:solidFill>
                  <a:srgbClr val="E60E37"/>
                </a:solidFill>
              </a:rPr>
              <a:t>基本思想</a:t>
            </a:r>
            <a:r>
              <a:rPr lang="zh-CN" altLang="en-US" b="1"/>
              <a:t>：</a:t>
            </a:r>
            <a:r>
              <a:rPr lang="zh-CN" altLang="en-US" b="1">
                <a:latin typeface="宋体" panose="02010600030101010101" pitchFamily="2" charset="-122"/>
              </a:rPr>
              <a:t>在一个已排好序的记录子集的基础上，每一步将下一个待排序的记录有序插入到已排好序的记录子集中，直到将所有待排记录全部插入为止。</a:t>
            </a:r>
            <a:r>
              <a:rPr lang="zh-CN" altLang="en-US" sz="2800" b="1"/>
              <a:t> </a:t>
            </a:r>
          </a:p>
        </p:txBody>
      </p:sp>
      <p:sp>
        <p:nvSpPr>
          <p:cNvPr id="8197" name="Text Box 5">
            <a:extLst>
              <a:ext uri="{FF2B5EF4-FFF2-40B4-BE49-F238E27FC236}">
                <a16:creationId xmlns:a16="http://schemas.microsoft.com/office/drawing/2014/main" id="{D1B35675-CCAF-4748-9C94-88F1C8A6CF65}"/>
              </a:ext>
            </a:extLst>
          </p:cNvPr>
          <p:cNvSpPr txBox="1">
            <a:spLocks noChangeArrowheads="1"/>
          </p:cNvSpPr>
          <p:nvPr/>
        </p:nvSpPr>
        <p:spPr bwMode="auto">
          <a:xfrm>
            <a:off x="2057400" y="29718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9.2.1 </a:t>
            </a:r>
            <a:r>
              <a:rPr lang="zh-CN" altLang="en-US" sz="2800" b="1"/>
              <a:t>直接插入排序</a:t>
            </a:r>
          </a:p>
        </p:txBody>
      </p:sp>
      <p:sp>
        <p:nvSpPr>
          <p:cNvPr id="8198" name="Text Box 6">
            <a:extLst>
              <a:ext uri="{FF2B5EF4-FFF2-40B4-BE49-F238E27FC236}">
                <a16:creationId xmlns:a16="http://schemas.microsoft.com/office/drawing/2014/main" id="{D5BAF7D0-A788-4D87-9E46-34172778BCFA}"/>
              </a:ext>
            </a:extLst>
          </p:cNvPr>
          <p:cNvSpPr txBox="1">
            <a:spLocks noChangeArrowheads="1"/>
          </p:cNvSpPr>
          <p:nvPr/>
        </p:nvSpPr>
        <p:spPr bwMode="auto">
          <a:xfrm>
            <a:off x="2209800" y="3581401"/>
            <a:ext cx="8153400"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b="1">
                <a:latin typeface="宋体" panose="02010600030101010101" pitchFamily="2" charset="-122"/>
              </a:rPr>
              <a:t>基本操作是将第</a:t>
            </a:r>
            <a:r>
              <a:rPr lang="en-US" altLang="zh-CN" b="1"/>
              <a:t>i</a:t>
            </a:r>
            <a:r>
              <a:rPr lang="zh-CN" altLang="en-US" b="1">
                <a:latin typeface="宋体" panose="02010600030101010101" pitchFamily="2" charset="-122"/>
              </a:rPr>
              <a:t>个记录插入到前面</a:t>
            </a:r>
            <a:r>
              <a:rPr lang="en-US" altLang="zh-CN" b="1"/>
              <a:t>i-1</a:t>
            </a:r>
            <a:r>
              <a:rPr lang="zh-CN" altLang="en-US" b="1">
                <a:latin typeface="宋体" panose="02010600030101010101" pitchFamily="2" charset="-122"/>
              </a:rPr>
              <a:t>个已排好序的记录中，具体过程为：将第</a:t>
            </a:r>
            <a:r>
              <a:rPr lang="en-US" altLang="zh-CN" b="1"/>
              <a:t>i</a:t>
            </a:r>
            <a:r>
              <a:rPr lang="zh-CN" altLang="en-US" b="1">
                <a:latin typeface="宋体" panose="02010600030101010101" pitchFamily="2" charset="-122"/>
              </a:rPr>
              <a:t>个记录的关键字</a:t>
            </a:r>
            <a:r>
              <a:rPr lang="en-US" altLang="zh-CN" b="1"/>
              <a:t>K</a:t>
            </a:r>
            <a:r>
              <a:rPr lang="en-US" altLang="zh-CN" b="1" baseline="-25000"/>
              <a:t>i</a:t>
            </a:r>
            <a:r>
              <a:rPr lang="zh-CN" altLang="en-US" b="1">
                <a:latin typeface="宋体" panose="02010600030101010101" pitchFamily="2" charset="-122"/>
              </a:rPr>
              <a:t>顺次与其前面记录的关键字</a:t>
            </a:r>
            <a:r>
              <a:rPr lang="en-US" altLang="zh-CN" b="1"/>
              <a:t>K</a:t>
            </a:r>
            <a:r>
              <a:rPr lang="en-US" altLang="zh-CN" b="1" baseline="-25000"/>
              <a:t>i-1</a:t>
            </a:r>
            <a:r>
              <a:rPr lang="zh-CN" altLang="en-US" b="1">
                <a:latin typeface="宋体" panose="02010600030101010101" pitchFamily="2" charset="-122"/>
              </a:rPr>
              <a:t>，</a:t>
            </a:r>
            <a:r>
              <a:rPr lang="en-US" altLang="zh-CN" b="1"/>
              <a:t>K</a:t>
            </a:r>
            <a:r>
              <a:rPr lang="en-US" altLang="zh-CN" b="1" baseline="-25000"/>
              <a:t>i-2</a:t>
            </a:r>
            <a:r>
              <a:rPr lang="zh-CN" altLang="en-US" b="1">
                <a:latin typeface="宋体" panose="02010600030101010101" pitchFamily="2" charset="-122"/>
              </a:rPr>
              <a:t>，</a:t>
            </a:r>
            <a:r>
              <a:rPr lang="en-US" altLang="zh-CN" b="1"/>
              <a:t>…K</a:t>
            </a:r>
            <a:r>
              <a:rPr lang="en-US" altLang="zh-CN" b="1" baseline="-25000"/>
              <a:t>1</a:t>
            </a:r>
            <a:r>
              <a:rPr lang="zh-CN" altLang="en-US" b="1">
                <a:latin typeface="宋体" panose="02010600030101010101" pitchFamily="2" charset="-122"/>
              </a:rPr>
              <a:t>进行比较，将所有关键字大于</a:t>
            </a:r>
            <a:r>
              <a:rPr lang="en-US" altLang="zh-CN" b="1"/>
              <a:t>K</a:t>
            </a:r>
            <a:r>
              <a:rPr lang="en-US" altLang="zh-CN" b="1" baseline="-25000"/>
              <a:t>i</a:t>
            </a:r>
            <a:r>
              <a:rPr lang="zh-CN" altLang="en-US" b="1">
                <a:latin typeface="宋体" panose="02010600030101010101" pitchFamily="2" charset="-122"/>
              </a:rPr>
              <a:t>的记录依次向后移动一个位置，直到遇见一个关键字小于或者等于</a:t>
            </a:r>
            <a:r>
              <a:rPr lang="en-US" altLang="zh-CN" b="1"/>
              <a:t>K</a:t>
            </a:r>
            <a:r>
              <a:rPr lang="en-US" altLang="zh-CN" b="1" baseline="-25000"/>
              <a:t>i</a:t>
            </a:r>
            <a:r>
              <a:rPr lang="zh-CN" altLang="en-US" b="1">
                <a:latin typeface="宋体" panose="02010600030101010101" pitchFamily="2" charset="-122"/>
              </a:rPr>
              <a:t>的记录</a:t>
            </a:r>
            <a:r>
              <a:rPr lang="en-US" altLang="zh-CN" b="1"/>
              <a:t>K</a:t>
            </a:r>
            <a:r>
              <a:rPr lang="en-US" altLang="zh-CN" b="1" baseline="-25000"/>
              <a:t>j</a:t>
            </a:r>
            <a:r>
              <a:rPr lang="zh-CN" altLang="en-US" b="1">
                <a:latin typeface="宋体" panose="02010600030101010101" pitchFamily="2" charset="-122"/>
              </a:rPr>
              <a:t>，此时</a:t>
            </a:r>
            <a:r>
              <a:rPr lang="en-US" altLang="zh-CN" b="1"/>
              <a:t>K</a:t>
            </a:r>
            <a:r>
              <a:rPr lang="en-US" altLang="zh-CN" b="1" baseline="-25000"/>
              <a:t>j</a:t>
            </a:r>
            <a:r>
              <a:rPr lang="zh-CN" altLang="en-US" b="1">
                <a:latin typeface="宋体" panose="02010600030101010101" pitchFamily="2" charset="-122"/>
              </a:rPr>
              <a:t>后面必为空位置，将第</a:t>
            </a:r>
            <a:r>
              <a:rPr lang="en-US" altLang="zh-CN" b="1"/>
              <a:t>i</a:t>
            </a:r>
            <a:r>
              <a:rPr lang="zh-CN" altLang="en-US" b="1">
                <a:latin typeface="宋体" panose="02010600030101010101" pitchFamily="2" charset="-122"/>
              </a:rPr>
              <a:t>个记录插入空位置即可。</a:t>
            </a:r>
            <a:r>
              <a:rPr lang="zh-CN" altLang="en-US" b="1"/>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F3413101-C7BC-425F-B010-184DE69D5A2A}"/>
              </a:ext>
            </a:extLst>
          </p:cNvPr>
          <p:cNvSpPr txBox="1">
            <a:spLocks noChangeArrowheads="1"/>
          </p:cNvSpPr>
          <p:nvPr/>
        </p:nvSpPr>
        <p:spPr bwMode="auto">
          <a:xfrm>
            <a:off x="2133600" y="1066801"/>
            <a:ext cx="82296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if ( x&gt;= r[j].key)  finished=TRUE </a:t>
            </a:r>
            <a:r>
              <a:rPr lang="zh-CN" altLang="en-US" sz="2000" b="1"/>
              <a:t>； </a:t>
            </a:r>
            <a:r>
              <a:rPr lang="en-US" altLang="zh-CN" sz="2000" b="1"/>
              <a:t>/* </a:t>
            </a:r>
            <a:r>
              <a:rPr lang="zh-CN" altLang="en-US" sz="2000" b="1"/>
              <a:t>筛选完毕 *</a:t>
            </a:r>
            <a:r>
              <a:rPr lang="en-US" altLang="zh-CN" sz="2000" b="1"/>
              <a:t>/ </a:t>
            </a:r>
          </a:p>
          <a:p>
            <a:pPr>
              <a:spcBef>
                <a:spcPct val="50000"/>
              </a:spcBef>
            </a:pPr>
            <a:r>
              <a:rPr lang="en-US" altLang="zh-CN" sz="2000" b="1"/>
              <a:t> else {</a:t>
            </a:r>
          </a:p>
          <a:p>
            <a:pPr>
              <a:spcBef>
                <a:spcPct val="50000"/>
              </a:spcBef>
            </a:pPr>
            <a:r>
              <a:rPr lang="en-US" altLang="zh-CN" sz="2000" b="1"/>
              <a:t>r[i] = r[j] </a:t>
            </a:r>
            <a:r>
              <a:rPr lang="zh-CN" altLang="en-US" sz="2000" b="1"/>
              <a:t>；</a:t>
            </a:r>
          </a:p>
          <a:p>
            <a:pPr>
              <a:spcBef>
                <a:spcPct val="50000"/>
              </a:spcBef>
            </a:pPr>
            <a:r>
              <a:rPr lang="en-US" altLang="zh-CN" sz="2000" b="1"/>
              <a:t>i=j </a:t>
            </a:r>
            <a:r>
              <a:rPr lang="zh-CN" altLang="en-US" sz="2000" b="1"/>
              <a:t>；</a:t>
            </a:r>
          </a:p>
          <a:p>
            <a:pPr>
              <a:spcBef>
                <a:spcPct val="50000"/>
              </a:spcBef>
            </a:pPr>
            <a:r>
              <a:rPr lang="en-US" altLang="zh-CN" sz="2000" b="1"/>
              <a:t>j=2*i </a:t>
            </a:r>
            <a:r>
              <a:rPr lang="zh-CN" altLang="en-US" sz="2000" b="1"/>
              <a:t>；</a:t>
            </a:r>
          </a:p>
          <a:p>
            <a:pPr>
              <a:spcBef>
                <a:spcPct val="50000"/>
              </a:spcBef>
            </a:pPr>
            <a:r>
              <a:rPr lang="en-US" altLang="zh-CN" sz="2000" b="1"/>
              <a:t>}  /* </a:t>
            </a:r>
            <a:r>
              <a:rPr lang="zh-CN" altLang="en-US" sz="2000" b="1"/>
              <a:t>继续筛选 *</a:t>
            </a:r>
            <a:r>
              <a:rPr lang="en-US" altLang="zh-CN" sz="2000" b="1"/>
              <a:t>/ </a:t>
            </a:r>
          </a:p>
          <a:p>
            <a:pPr>
              <a:spcBef>
                <a:spcPct val="50000"/>
              </a:spcBef>
            </a:pPr>
            <a:r>
              <a:rPr lang="en-US" altLang="zh-CN" sz="2000" b="1"/>
              <a:t>}</a:t>
            </a:r>
          </a:p>
          <a:p>
            <a:pPr>
              <a:spcBef>
                <a:spcPct val="50000"/>
              </a:spcBef>
            </a:pPr>
            <a:r>
              <a:rPr lang="en-US" altLang="zh-CN" sz="2000" b="1"/>
              <a:t>r[i] =t ;       /* r[k]</a:t>
            </a:r>
            <a:r>
              <a:rPr lang="zh-CN" altLang="en-US" sz="2000" b="1"/>
              <a:t>填入到恰当的位置 *</a:t>
            </a:r>
            <a:r>
              <a:rPr lang="en-US" altLang="zh-CN" sz="2000" b="1"/>
              <a:t>/ </a:t>
            </a:r>
          </a:p>
          <a:p>
            <a:pPr>
              <a:spcBef>
                <a:spcPct val="50000"/>
              </a:spcBef>
            </a:pPr>
            <a:r>
              <a:rPr lang="en-US" altLang="zh-CN" sz="2000" b="1"/>
              <a:t>}  /* sift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904E4A89-B8DD-42FB-A82B-68E38A23D7FB}"/>
              </a:ext>
            </a:extLst>
          </p:cNvPr>
          <p:cNvSpPr txBox="1">
            <a:spLocks noChangeArrowheads="1"/>
          </p:cNvSpPr>
          <p:nvPr/>
        </p:nvSpPr>
        <p:spPr bwMode="auto">
          <a:xfrm>
            <a:off x="20574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60E37"/>
                </a:solidFill>
              </a:rPr>
              <a:t>问题</a:t>
            </a:r>
            <a:r>
              <a:rPr lang="en-US" altLang="zh-CN" sz="2800" b="1">
                <a:solidFill>
                  <a:srgbClr val="E60E37"/>
                </a:solidFill>
              </a:rPr>
              <a:t>2</a:t>
            </a:r>
            <a:r>
              <a:rPr lang="en-US" altLang="zh-CN" sz="2800" b="1"/>
              <a:t>:</a:t>
            </a:r>
            <a:r>
              <a:rPr lang="zh-CN" altLang="en-US" sz="2800" b="1"/>
              <a:t>如何由一个任意序列建初堆？</a:t>
            </a:r>
          </a:p>
        </p:txBody>
      </p:sp>
      <p:sp>
        <p:nvSpPr>
          <p:cNvPr id="28675" name="Text Box 3">
            <a:extLst>
              <a:ext uri="{FF2B5EF4-FFF2-40B4-BE49-F238E27FC236}">
                <a16:creationId xmlns:a16="http://schemas.microsoft.com/office/drawing/2014/main" id="{D11B0B92-9CAF-4D53-B4B5-27CED40802F5}"/>
              </a:ext>
            </a:extLst>
          </p:cNvPr>
          <p:cNvSpPr txBox="1">
            <a:spLocks noChangeArrowheads="1"/>
          </p:cNvSpPr>
          <p:nvPr/>
        </p:nvSpPr>
        <p:spPr bwMode="auto">
          <a:xfrm>
            <a:off x="2057400" y="1600200"/>
            <a:ext cx="8382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b="1">
                <a:latin typeface="宋体" panose="02010600030101010101" pitchFamily="2" charset="-122"/>
              </a:rPr>
              <a:t>一个任意序列看成是对应的完全二叉树，由于叶结点可以视为单元素的堆，因而可以反复利用</a:t>
            </a:r>
            <a:r>
              <a:rPr lang="zh-CN" altLang="en-US" b="1"/>
              <a:t>“</a:t>
            </a:r>
            <a:r>
              <a:rPr lang="zh-CN" altLang="en-US" b="1">
                <a:latin typeface="宋体" panose="02010600030101010101" pitchFamily="2" charset="-122"/>
              </a:rPr>
              <a:t>筛选</a:t>
            </a:r>
            <a:r>
              <a:rPr lang="zh-CN" altLang="en-US" b="1"/>
              <a:t>”</a:t>
            </a:r>
            <a:r>
              <a:rPr lang="zh-CN" altLang="en-US" b="1">
                <a:latin typeface="宋体" panose="02010600030101010101" pitchFamily="2" charset="-122"/>
              </a:rPr>
              <a:t>法，自底向上逐层把所有子树调整为堆，直到将整个完全二叉树调整为堆。</a:t>
            </a:r>
            <a:r>
              <a:rPr lang="zh-CN" altLang="en-US" b="1"/>
              <a:t> </a:t>
            </a:r>
          </a:p>
        </p:txBody>
      </p:sp>
      <p:sp>
        <p:nvSpPr>
          <p:cNvPr id="28676" name="Text Box 4">
            <a:extLst>
              <a:ext uri="{FF2B5EF4-FFF2-40B4-BE49-F238E27FC236}">
                <a16:creationId xmlns:a16="http://schemas.microsoft.com/office/drawing/2014/main" id="{9AAB97E4-9938-4C15-9F56-E62799892D03}"/>
              </a:ext>
            </a:extLst>
          </p:cNvPr>
          <p:cNvSpPr txBox="1">
            <a:spLocks noChangeArrowheads="1"/>
          </p:cNvSpPr>
          <p:nvPr/>
        </p:nvSpPr>
        <p:spPr bwMode="auto">
          <a:xfrm>
            <a:off x="2057400" y="28194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建堆算法如下：</a:t>
            </a:r>
          </a:p>
        </p:txBody>
      </p:sp>
      <p:sp>
        <p:nvSpPr>
          <p:cNvPr id="28677" name="Text Box 5">
            <a:extLst>
              <a:ext uri="{FF2B5EF4-FFF2-40B4-BE49-F238E27FC236}">
                <a16:creationId xmlns:a16="http://schemas.microsoft.com/office/drawing/2014/main" id="{E6F3BB11-F8F6-4AF9-BCBB-A86B584CB159}"/>
              </a:ext>
            </a:extLst>
          </p:cNvPr>
          <p:cNvSpPr txBox="1">
            <a:spLocks noChangeArrowheads="1"/>
          </p:cNvSpPr>
          <p:nvPr/>
        </p:nvSpPr>
        <p:spPr bwMode="auto">
          <a:xfrm>
            <a:off x="2209800" y="3352801"/>
            <a:ext cx="78486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void   crt_heap(RecordType r[], int length )</a:t>
            </a:r>
          </a:p>
          <a:p>
            <a:pPr>
              <a:spcBef>
                <a:spcPct val="50000"/>
              </a:spcBef>
            </a:pPr>
            <a:r>
              <a:rPr lang="en-US" altLang="zh-CN" sz="2000" b="1"/>
              <a:t>/*</a:t>
            </a:r>
            <a:r>
              <a:rPr lang="zh-CN" altLang="en-US" sz="2000" b="1"/>
              <a:t>对记录数组</a:t>
            </a:r>
            <a:r>
              <a:rPr lang="en-US" altLang="zh-CN" sz="2000" b="1"/>
              <a:t>r</a:t>
            </a:r>
            <a:r>
              <a:rPr lang="zh-CN" altLang="en-US" sz="2000" b="1"/>
              <a:t>建堆，</a:t>
            </a:r>
            <a:r>
              <a:rPr lang="en-US" altLang="zh-CN" sz="2000" b="1"/>
              <a:t>length</a:t>
            </a:r>
            <a:r>
              <a:rPr lang="zh-CN" altLang="en-US" sz="2000" b="1"/>
              <a:t>为数组的长度*</a:t>
            </a:r>
            <a:r>
              <a:rPr lang="en-US" altLang="zh-CN" sz="2000" b="1"/>
              <a:t>/</a:t>
            </a:r>
          </a:p>
          <a:p>
            <a:pPr>
              <a:spcBef>
                <a:spcPct val="50000"/>
              </a:spcBef>
            </a:pPr>
            <a:r>
              <a:rPr lang="en-US" altLang="zh-CN" sz="2000" b="1"/>
              <a:t>{</a:t>
            </a:r>
          </a:p>
          <a:p>
            <a:pPr>
              <a:spcBef>
                <a:spcPct val="50000"/>
              </a:spcBef>
            </a:pPr>
            <a:r>
              <a:rPr lang="en-US" altLang="zh-CN" sz="2000" b="1"/>
              <a:t>    n= length;</a:t>
            </a:r>
          </a:p>
          <a:p>
            <a:pPr>
              <a:spcBef>
                <a:spcPct val="50000"/>
              </a:spcBef>
            </a:pPr>
            <a:r>
              <a:rPr lang="en-US" altLang="zh-CN" sz="2000" b="1"/>
              <a:t>for ( i=n/2</a:t>
            </a:r>
            <a:r>
              <a:rPr lang="en-US" altLang="zh-CN" sz="2000" b="1">
                <a:solidFill>
                  <a:srgbClr val="FF0000"/>
                </a:solidFill>
              </a:rPr>
              <a:t> </a:t>
            </a:r>
            <a:r>
              <a:rPr lang="en-US" altLang="zh-CN" sz="2000" b="1"/>
              <a:t>; i&gt;= 1 ; --i)         /* </a:t>
            </a:r>
            <a:r>
              <a:rPr lang="zh-CN" altLang="en-US" sz="2000" b="1"/>
              <a:t>自第个记录开始进行筛选建堆 *</a:t>
            </a:r>
            <a:r>
              <a:rPr lang="en-US" altLang="zh-CN" sz="2000" b="1"/>
              <a:t>/ </a:t>
            </a:r>
          </a:p>
          <a:p>
            <a:pPr>
              <a:spcBef>
                <a:spcPct val="50000"/>
              </a:spcBef>
            </a:pPr>
            <a:r>
              <a:rPr lang="en-US" altLang="zh-CN" sz="2000" b="1"/>
              <a:t>sift(r</a:t>
            </a:r>
            <a:r>
              <a:rPr lang="zh-CN" altLang="en-US" sz="2000" b="1"/>
              <a:t>，</a:t>
            </a:r>
            <a:r>
              <a:rPr lang="en-US" altLang="zh-CN" sz="2000" b="1"/>
              <a:t>i</a:t>
            </a:r>
            <a:r>
              <a:rPr lang="zh-CN" altLang="en-US" sz="2000" b="1"/>
              <a:t>，</a:t>
            </a:r>
            <a:r>
              <a:rPr lang="en-US" altLang="zh-CN" sz="2000" b="1"/>
              <a:t>n) </a:t>
            </a:r>
            <a:r>
              <a:rPr lang="zh-CN" altLang="en-US" sz="2000" b="1"/>
              <a:t>；　 </a:t>
            </a:r>
          </a:p>
          <a:p>
            <a:pPr>
              <a:spcBef>
                <a:spcPct val="50000"/>
              </a:spcBef>
            </a:pPr>
            <a:r>
              <a:rPr lang="en-US" altLang="zh-CN" sz="2000" b="1"/>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7D49BBF0-25BB-47ED-82E1-FEAAA8E4643F}"/>
              </a:ext>
            </a:extLst>
          </p:cNvPr>
          <p:cNvSpPr txBox="1">
            <a:spLocks noChangeArrowheads="1"/>
          </p:cNvSpPr>
          <p:nvPr/>
        </p:nvSpPr>
        <p:spPr bwMode="auto">
          <a:xfrm>
            <a:off x="2209800" y="1143000"/>
            <a:ext cx="8077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例如，已知关键字序列：｛</a:t>
            </a:r>
            <a:r>
              <a:rPr lang="en-US" altLang="zh-CN" b="1"/>
              <a:t>48</a:t>
            </a:r>
            <a:r>
              <a:rPr lang="zh-CN" altLang="en-US" b="1">
                <a:latin typeface="宋体" panose="02010600030101010101" pitchFamily="2" charset="-122"/>
              </a:rPr>
              <a:t>，</a:t>
            </a:r>
            <a:r>
              <a:rPr lang="en-US" altLang="zh-CN" b="1"/>
              <a:t>62</a:t>
            </a:r>
            <a:r>
              <a:rPr lang="zh-CN" altLang="en-US" b="1">
                <a:latin typeface="宋体" panose="02010600030101010101" pitchFamily="2" charset="-122"/>
              </a:rPr>
              <a:t>，</a:t>
            </a:r>
            <a:r>
              <a:rPr lang="en-US" altLang="zh-CN" b="1"/>
              <a:t>35</a:t>
            </a:r>
            <a:r>
              <a:rPr lang="zh-CN" altLang="en-US" b="1">
                <a:latin typeface="宋体" panose="02010600030101010101" pitchFamily="2" charset="-122"/>
              </a:rPr>
              <a:t>，</a:t>
            </a:r>
            <a:r>
              <a:rPr lang="en-US" altLang="zh-CN" b="1"/>
              <a:t>77</a:t>
            </a:r>
            <a:r>
              <a:rPr lang="zh-CN" altLang="en-US" b="1">
                <a:latin typeface="宋体" panose="02010600030101010101" pitchFamily="2" charset="-122"/>
              </a:rPr>
              <a:t>，</a:t>
            </a:r>
            <a:r>
              <a:rPr lang="en-US" altLang="zh-CN" b="1"/>
              <a:t>55</a:t>
            </a:r>
            <a:r>
              <a:rPr lang="zh-CN" altLang="en-US" b="1">
                <a:latin typeface="宋体" panose="02010600030101010101" pitchFamily="2" charset="-122"/>
              </a:rPr>
              <a:t>，</a:t>
            </a:r>
            <a:r>
              <a:rPr lang="en-US" altLang="zh-CN" b="1"/>
              <a:t>14</a:t>
            </a:r>
            <a:r>
              <a:rPr lang="zh-CN" altLang="en-US" b="1">
                <a:latin typeface="宋体" panose="02010600030101010101" pitchFamily="2" charset="-122"/>
              </a:rPr>
              <a:t>，</a:t>
            </a:r>
            <a:r>
              <a:rPr lang="en-US" altLang="zh-CN" b="1" u="sng"/>
              <a:t>35</a:t>
            </a:r>
            <a:r>
              <a:rPr lang="en-US" altLang="zh-CN" b="1"/>
              <a:t> </a:t>
            </a:r>
            <a:r>
              <a:rPr lang="zh-CN" altLang="en-US" b="1">
                <a:latin typeface="宋体" panose="02010600030101010101" pitchFamily="2" charset="-122"/>
              </a:rPr>
              <a:t>，</a:t>
            </a:r>
            <a:r>
              <a:rPr lang="en-US" altLang="zh-CN" b="1"/>
              <a:t>98</a:t>
            </a:r>
            <a:r>
              <a:rPr lang="zh-CN" altLang="en-US" b="1">
                <a:latin typeface="宋体" panose="02010600030101010101" pitchFamily="2" charset="-122"/>
              </a:rPr>
              <a:t>｝，要求将其筛选为一个堆。在此，</a:t>
            </a:r>
            <a:r>
              <a:rPr lang="en-US" altLang="zh-CN" b="1"/>
              <a:t>n=8</a:t>
            </a:r>
            <a:r>
              <a:rPr lang="zh-CN" altLang="en-US" b="1">
                <a:latin typeface="宋体" panose="02010600030101010101" pitchFamily="2" charset="-122"/>
              </a:rPr>
              <a:t>，所以应从第４个结点</a:t>
            </a:r>
            <a:r>
              <a:rPr lang="en-US" altLang="zh-CN" b="1"/>
              <a:t>77</a:t>
            </a:r>
            <a:r>
              <a:rPr lang="zh-CN" altLang="en-US" b="1">
                <a:latin typeface="宋体" panose="02010600030101010101" pitchFamily="2" charset="-122"/>
              </a:rPr>
              <a:t>开始筛选。</a:t>
            </a:r>
          </a:p>
          <a:p>
            <a:pPr>
              <a:spcBef>
                <a:spcPct val="50000"/>
              </a:spcBef>
            </a:pPr>
            <a:r>
              <a:rPr lang="zh-CN" altLang="en-US" b="1">
                <a:solidFill>
                  <a:srgbClr val="3E8E4F"/>
                </a:solidFill>
                <a:latin typeface="宋体" panose="02010600030101010101" pitchFamily="2" charset="-122"/>
              </a:rPr>
              <a:t>建堆过程见</a:t>
            </a:r>
            <a:r>
              <a:rPr lang="en-US" altLang="zh-CN" b="1">
                <a:solidFill>
                  <a:srgbClr val="3E8E4F"/>
                </a:solidFill>
                <a:latin typeface="宋体" panose="02010600030101010101" pitchFamily="2" charset="-122"/>
              </a:rPr>
              <a:t>P244</a:t>
            </a:r>
            <a:r>
              <a:rPr lang="zh-CN" altLang="en-US" b="1">
                <a:solidFill>
                  <a:srgbClr val="3E8E4F"/>
                </a:solidFill>
                <a:latin typeface="宋体" panose="02010600030101010101" pitchFamily="2" charset="-122"/>
              </a:rPr>
              <a:t>的图</a:t>
            </a:r>
            <a:r>
              <a:rPr lang="en-US" altLang="zh-CN" b="1">
                <a:solidFill>
                  <a:srgbClr val="3E8E4F"/>
                </a:solidFill>
              </a:rPr>
              <a:t>9.9</a:t>
            </a:r>
            <a:r>
              <a:rPr lang="zh-CN" altLang="en-US" b="1">
                <a:latin typeface="宋体" panose="02010600030101010101" pitchFamily="2" charset="-122"/>
              </a:rPr>
              <a:t>。图中箭头所指为当前待筛结点。</a:t>
            </a:r>
            <a:r>
              <a:rPr lang="zh-CN" altLang="en-US" b="1"/>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42B3C7B7-714E-4E83-9B8A-40A56171D34F}"/>
              </a:ext>
            </a:extLst>
          </p:cNvPr>
          <p:cNvSpPr txBox="1">
            <a:spLocks noChangeArrowheads="1"/>
          </p:cNvSpPr>
          <p:nvPr/>
        </p:nvSpPr>
        <p:spPr bwMode="auto">
          <a:xfrm>
            <a:off x="2209800" y="990601"/>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E60E37"/>
                </a:solidFill>
              </a:rPr>
              <a:t>问题</a:t>
            </a:r>
            <a:r>
              <a:rPr lang="en-US" altLang="zh-CN" sz="2800" b="1">
                <a:solidFill>
                  <a:srgbClr val="E60E37"/>
                </a:solidFill>
              </a:rPr>
              <a:t>3</a:t>
            </a:r>
            <a:r>
              <a:rPr lang="en-US" altLang="zh-CN" sz="2800" b="1"/>
              <a:t>:</a:t>
            </a:r>
            <a:r>
              <a:rPr lang="zh-CN" altLang="en-US" sz="2800" b="1">
                <a:latin typeface="宋体" panose="02010600030101010101" pitchFamily="2" charset="-122"/>
              </a:rPr>
              <a:t>如何利用堆进行排序？</a:t>
            </a:r>
            <a:r>
              <a:rPr lang="zh-CN" altLang="en-US" sz="2800" b="1"/>
              <a:t> </a:t>
            </a:r>
          </a:p>
        </p:txBody>
      </p:sp>
      <p:sp>
        <p:nvSpPr>
          <p:cNvPr id="30723" name="Text Box 3">
            <a:extLst>
              <a:ext uri="{FF2B5EF4-FFF2-40B4-BE49-F238E27FC236}">
                <a16:creationId xmlns:a16="http://schemas.microsoft.com/office/drawing/2014/main" id="{2F1CE5F7-C707-4BC6-9412-D0DD493D9AD8}"/>
              </a:ext>
            </a:extLst>
          </p:cNvPr>
          <p:cNvSpPr txBox="1">
            <a:spLocks noChangeArrowheads="1"/>
          </p:cNvSpPr>
          <p:nvPr/>
        </p:nvSpPr>
        <p:spPr bwMode="auto">
          <a:xfrm>
            <a:off x="2209800" y="1600201"/>
            <a:ext cx="80772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anose="02010600030101010101" pitchFamily="2" charset="-122"/>
              </a:rPr>
              <a:t>进行堆排序的步骤：①将待排序记录按照堆的定义建初堆（算法</a:t>
            </a:r>
            <a:r>
              <a:rPr lang="en-US" altLang="zh-CN" sz="2800" b="1"/>
              <a:t>9.10</a:t>
            </a:r>
            <a:r>
              <a:rPr lang="zh-CN" altLang="en-US" sz="2800" b="1">
                <a:latin typeface="宋体" panose="02010600030101010101" pitchFamily="2" charset="-122"/>
              </a:rPr>
              <a:t>），并输出堆顶元素；②调整剩余的记录序列，利用筛选法将前</a:t>
            </a:r>
            <a:r>
              <a:rPr lang="en-US" altLang="zh-CN" sz="2800" b="1"/>
              <a:t>n-i</a:t>
            </a:r>
            <a:r>
              <a:rPr lang="zh-CN" altLang="en-US" sz="2800" b="1">
                <a:latin typeface="宋体" panose="02010600030101010101" pitchFamily="2" charset="-122"/>
              </a:rPr>
              <a:t>个元素重新筛选建成为一个新堆，再输出堆顶元素；③重复执行步骤②</a:t>
            </a:r>
            <a:r>
              <a:rPr lang="en-US" altLang="zh-CN" sz="2800" b="1">
                <a:latin typeface="宋体" panose="02010600030101010101" pitchFamily="2" charset="-122"/>
              </a:rPr>
              <a:t>n-1</a:t>
            </a:r>
            <a:r>
              <a:rPr lang="zh-CN" altLang="en-US" sz="2800" b="1">
                <a:latin typeface="宋体" panose="02010600030101010101" pitchFamily="2" charset="-122"/>
              </a:rPr>
              <a:t>次进行筛选</a:t>
            </a:r>
            <a:r>
              <a:rPr lang="en-US" altLang="zh-CN" sz="2800" b="1">
                <a:latin typeface="宋体" panose="02010600030101010101" pitchFamily="2" charset="-122"/>
              </a:rPr>
              <a:t>,</a:t>
            </a:r>
            <a:r>
              <a:rPr lang="en-US" altLang="zh-CN" sz="2800" b="1"/>
              <a:t> </a:t>
            </a:r>
            <a:r>
              <a:rPr lang="zh-CN" altLang="en-US" sz="2800" b="1">
                <a:latin typeface="宋体" panose="02010600030101010101" pitchFamily="2" charset="-122"/>
              </a:rPr>
              <a:t>新筛选成的堆会越来越小，而新堆后面的有序关键字会越来越多，最后使待排序记录序列成为一个有序的序列，这个过程称之为堆排序。</a:t>
            </a:r>
            <a:r>
              <a:rPr lang="zh-CN" altLang="en-US" sz="2800" b="1"/>
              <a:t> </a:t>
            </a:r>
          </a:p>
        </p:txBody>
      </p:sp>
      <p:sp>
        <p:nvSpPr>
          <p:cNvPr id="30724" name="Text Box 4">
            <a:extLst>
              <a:ext uri="{FF2B5EF4-FFF2-40B4-BE49-F238E27FC236}">
                <a16:creationId xmlns:a16="http://schemas.microsoft.com/office/drawing/2014/main" id="{A554E073-716F-4876-ADEA-5F63A3D64B0A}"/>
              </a:ext>
            </a:extLst>
          </p:cNvPr>
          <p:cNvSpPr txBox="1">
            <a:spLocks noChangeArrowheads="1"/>
          </p:cNvSpPr>
          <p:nvPr/>
        </p:nvSpPr>
        <p:spPr bwMode="auto">
          <a:xfrm>
            <a:off x="2133600" y="5410201"/>
            <a:ext cx="8077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完整的堆排序过程</a:t>
            </a:r>
            <a:r>
              <a:rPr lang="zh-CN" altLang="en-US" b="1">
                <a:solidFill>
                  <a:srgbClr val="3E8E4F"/>
                </a:solidFill>
              </a:rPr>
              <a:t>见</a:t>
            </a:r>
            <a:r>
              <a:rPr lang="en-US" altLang="zh-CN" b="1">
                <a:solidFill>
                  <a:srgbClr val="3E8E4F"/>
                </a:solidFill>
              </a:rPr>
              <a:t>p246</a:t>
            </a:r>
            <a:r>
              <a:rPr lang="zh-CN" altLang="en-US" b="1">
                <a:solidFill>
                  <a:srgbClr val="3E8E4F"/>
                </a:solidFill>
              </a:rPr>
              <a:t>的图</a:t>
            </a:r>
            <a:r>
              <a:rPr lang="en-US" altLang="zh-CN" b="1">
                <a:solidFill>
                  <a:srgbClr val="3E8E4F"/>
                </a:solidFill>
              </a:rPr>
              <a:t>9.10</a:t>
            </a:r>
            <a:r>
              <a:rPr lang="en-US" altLang="zh-CN" b="1"/>
              <a:t>,</a:t>
            </a:r>
            <a:r>
              <a:rPr lang="zh-CN" altLang="en-US" b="1"/>
              <a:t>图中箭头所指为当前堆尾结点。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2EA36AD9-5E11-467A-A187-4EED2D3EAD34}"/>
              </a:ext>
            </a:extLst>
          </p:cNvPr>
          <p:cNvSpPr txBox="1">
            <a:spLocks noChangeArrowheads="1"/>
          </p:cNvSpPr>
          <p:nvPr/>
        </p:nvSpPr>
        <p:spPr bwMode="auto">
          <a:xfrm>
            <a:off x="2133600" y="9144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堆排序的算法为：</a:t>
            </a:r>
          </a:p>
        </p:txBody>
      </p:sp>
      <p:sp>
        <p:nvSpPr>
          <p:cNvPr id="31747" name="Text Box 3">
            <a:extLst>
              <a:ext uri="{FF2B5EF4-FFF2-40B4-BE49-F238E27FC236}">
                <a16:creationId xmlns:a16="http://schemas.microsoft.com/office/drawing/2014/main" id="{1A9A3FFA-B663-4A4B-AC5C-7CD0D5D3B8A1}"/>
              </a:ext>
            </a:extLst>
          </p:cNvPr>
          <p:cNvSpPr txBox="1">
            <a:spLocks noChangeArrowheads="1"/>
          </p:cNvSpPr>
          <p:nvPr/>
        </p:nvSpPr>
        <p:spPr bwMode="auto">
          <a:xfrm>
            <a:off x="2133600" y="1447801"/>
            <a:ext cx="8305800" cy="481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void  HeapSort</a:t>
            </a:r>
            <a:r>
              <a:rPr lang="zh-CN" altLang="en-US" sz="2000" b="1"/>
              <a:t>（</a:t>
            </a:r>
            <a:r>
              <a:rPr lang="en-US" altLang="zh-CN" sz="2000" b="1"/>
              <a:t>RecordType  r[],int length</a:t>
            </a:r>
            <a:r>
              <a:rPr lang="zh-CN" altLang="en-US" sz="2000" b="1"/>
              <a:t>）</a:t>
            </a:r>
          </a:p>
          <a:p>
            <a:pPr>
              <a:spcBef>
                <a:spcPct val="50000"/>
              </a:spcBef>
            </a:pPr>
            <a:r>
              <a:rPr lang="zh-CN" altLang="en-US" sz="2000" b="1"/>
              <a:t> </a:t>
            </a:r>
            <a:r>
              <a:rPr lang="en-US" altLang="zh-CN" sz="2000" b="1"/>
              <a:t>/* </a:t>
            </a:r>
            <a:r>
              <a:rPr lang="zh-CN" altLang="en-US" sz="2000" b="1"/>
              <a:t>对</a:t>
            </a:r>
            <a:r>
              <a:rPr lang="en-US" altLang="zh-CN" sz="2000" b="1"/>
              <a:t>r[1..n]</a:t>
            </a:r>
            <a:r>
              <a:rPr lang="zh-CN" altLang="en-US" sz="2000" b="1"/>
              <a:t>进行堆排序，执行本算法后，</a:t>
            </a:r>
            <a:r>
              <a:rPr lang="en-US" altLang="zh-CN" sz="2000" b="1"/>
              <a:t>r</a:t>
            </a:r>
            <a:r>
              <a:rPr lang="zh-CN" altLang="en-US" sz="2000" b="1"/>
              <a:t>中记录按关键字由大到小有序排列 *</a:t>
            </a:r>
            <a:r>
              <a:rPr lang="en-US" altLang="zh-CN" sz="2000" b="1"/>
              <a:t>/ </a:t>
            </a:r>
          </a:p>
          <a:p>
            <a:pPr>
              <a:spcBef>
                <a:spcPct val="50000"/>
              </a:spcBef>
            </a:pPr>
            <a:r>
              <a:rPr lang="en-US" altLang="zh-CN" sz="2000" b="1"/>
              <a:t>{ crt_heap</a:t>
            </a:r>
            <a:r>
              <a:rPr lang="zh-CN" altLang="en-US" sz="2000" b="1"/>
              <a:t>（ </a:t>
            </a:r>
            <a:r>
              <a:rPr lang="en-US" altLang="zh-CN" sz="2000" b="1"/>
              <a:t>r, length</a:t>
            </a:r>
            <a:r>
              <a:rPr lang="zh-CN" altLang="en-US" sz="2000" b="1"/>
              <a:t>）；</a:t>
            </a:r>
            <a:r>
              <a:rPr lang="en-US" altLang="zh-CN" sz="2000" b="1"/>
              <a:t>n= length;</a:t>
            </a:r>
          </a:p>
          <a:p>
            <a:pPr>
              <a:spcBef>
                <a:spcPct val="50000"/>
              </a:spcBef>
            </a:pPr>
            <a:r>
              <a:rPr lang="en-US" altLang="zh-CN" sz="2000" b="1"/>
              <a:t>for (  i=n  ; i&gt;= 2 ; --i) </a:t>
            </a:r>
          </a:p>
          <a:p>
            <a:pPr>
              <a:spcBef>
                <a:spcPct val="50000"/>
              </a:spcBef>
            </a:pPr>
            <a:r>
              <a:rPr lang="en-US" altLang="zh-CN" sz="2000" b="1"/>
              <a:t>{</a:t>
            </a:r>
          </a:p>
          <a:p>
            <a:pPr>
              <a:spcBef>
                <a:spcPct val="50000"/>
              </a:spcBef>
            </a:pPr>
            <a:r>
              <a:rPr lang="en-US" altLang="zh-CN" sz="2000" b="1"/>
              <a:t>b=r[1];              /* </a:t>
            </a:r>
            <a:r>
              <a:rPr lang="zh-CN" altLang="en-US" sz="2000" b="1"/>
              <a:t>将堆顶记录和堆中的最后一个记录互换 *</a:t>
            </a:r>
            <a:r>
              <a:rPr lang="en-US" altLang="zh-CN" sz="2000" b="1"/>
              <a:t>/ </a:t>
            </a:r>
          </a:p>
          <a:p>
            <a:pPr>
              <a:spcBef>
                <a:spcPct val="50000"/>
              </a:spcBef>
            </a:pPr>
            <a:r>
              <a:rPr lang="en-US" altLang="zh-CN" sz="2000" b="1"/>
              <a:t>r[1]= r[i]   r[i]=b; </a:t>
            </a:r>
          </a:p>
          <a:p>
            <a:pPr>
              <a:spcBef>
                <a:spcPct val="50000"/>
              </a:spcBef>
            </a:pPr>
            <a:r>
              <a:rPr lang="en-US" altLang="zh-CN" sz="2000" b="1"/>
              <a:t>sift(r</a:t>
            </a:r>
            <a:r>
              <a:rPr lang="zh-CN" altLang="en-US" sz="2000" b="1"/>
              <a:t>，</a:t>
            </a:r>
            <a:r>
              <a:rPr lang="en-US" altLang="zh-CN" sz="2000" b="1"/>
              <a:t>1</a:t>
            </a:r>
            <a:r>
              <a:rPr lang="zh-CN" altLang="en-US" sz="2000" b="1"/>
              <a:t>，</a:t>
            </a:r>
            <a:r>
              <a:rPr lang="en-US" altLang="zh-CN" sz="2000" b="1"/>
              <a:t>i-1)  </a:t>
            </a:r>
            <a:r>
              <a:rPr lang="zh-CN" altLang="en-US" sz="2000" b="1"/>
              <a:t>；  </a:t>
            </a:r>
            <a:r>
              <a:rPr lang="en-US" altLang="zh-CN" sz="2000" b="1"/>
              <a:t>/* </a:t>
            </a:r>
            <a:r>
              <a:rPr lang="zh-CN" altLang="en-US" sz="2000" b="1"/>
              <a:t>进行调整，使</a:t>
            </a:r>
            <a:r>
              <a:rPr lang="en-US" altLang="zh-CN" sz="2000" b="1"/>
              <a:t>r[1..i-1]</a:t>
            </a:r>
            <a:r>
              <a:rPr lang="zh-CN" altLang="en-US" sz="2000" b="1"/>
              <a:t>变成堆 *</a:t>
            </a:r>
            <a:r>
              <a:rPr lang="en-US" altLang="zh-CN" sz="2000" b="1"/>
              <a:t>/ </a:t>
            </a:r>
          </a:p>
          <a:p>
            <a:pPr>
              <a:spcBef>
                <a:spcPct val="50000"/>
              </a:spcBef>
            </a:pPr>
            <a:r>
              <a:rPr lang="en-US" altLang="zh-CN" sz="2000" b="1"/>
              <a:t>}</a:t>
            </a:r>
          </a:p>
          <a:p>
            <a:pPr>
              <a:spcBef>
                <a:spcPct val="50000"/>
              </a:spcBef>
            </a:pPr>
            <a:r>
              <a:rPr lang="en-US" altLang="zh-CN" sz="2000" b="1"/>
              <a:t>} /* HeapSort */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3636A754-9F10-40A8-9423-D7E59FEDE904}"/>
              </a:ext>
            </a:extLst>
          </p:cNvPr>
          <p:cNvSpPr txBox="1">
            <a:spLocks noChangeArrowheads="1"/>
          </p:cNvSpPr>
          <p:nvPr/>
        </p:nvSpPr>
        <p:spPr bwMode="auto">
          <a:xfrm>
            <a:off x="2133600" y="9144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堆排序算法分析：</a:t>
            </a:r>
          </a:p>
        </p:txBody>
      </p:sp>
      <p:sp>
        <p:nvSpPr>
          <p:cNvPr id="32771" name="Text Box 3">
            <a:extLst>
              <a:ext uri="{FF2B5EF4-FFF2-40B4-BE49-F238E27FC236}">
                <a16:creationId xmlns:a16="http://schemas.microsoft.com/office/drawing/2014/main" id="{F89F6D67-849B-4D5E-BF13-050D29540285}"/>
              </a:ext>
            </a:extLst>
          </p:cNvPr>
          <p:cNvSpPr txBox="1">
            <a:spLocks noChangeArrowheads="1"/>
          </p:cNvSpPr>
          <p:nvPr/>
        </p:nvSpPr>
        <p:spPr bwMode="auto">
          <a:xfrm>
            <a:off x="2057400" y="1447800"/>
            <a:ext cx="8305800"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b="1">
                <a:latin typeface="宋体" panose="02010600030101010101" pitchFamily="2" charset="-122"/>
              </a:rPr>
              <a:t>堆排序的时间主要耗费在建初始堆和调整建新堆时进行的反复</a:t>
            </a:r>
            <a:r>
              <a:rPr lang="zh-CN" altLang="en-US" b="1"/>
              <a:t>“</a:t>
            </a:r>
            <a:r>
              <a:rPr lang="zh-CN" altLang="en-US" b="1">
                <a:latin typeface="宋体" panose="02010600030101010101" pitchFamily="2" charset="-122"/>
              </a:rPr>
              <a:t>筛选</a:t>
            </a:r>
            <a:r>
              <a:rPr lang="zh-CN" altLang="en-US" b="1"/>
              <a:t>”</a:t>
            </a:r>
            <a:r>
              <a:rPr lang="zh-CN" altLang="en-US" b="1">
                <a:latin typeface="宋体" panose="02010600030101010101" pitchFamily="2" charset="-122"/>
              </a:rPr>
              <a:t>上。对深度为</a:t>
            </a:r>
            <a:r>
              <a:rPr lang="en-US" altLang="zh-CN" b="1"/>
              <a:t>k</a:t>
            </a:r>
            <a:r>
              <a:rPr lang="zh-CN" altLang="en-US" b="1">
                <a:latin typeface="宋体" panose="02010600030101010101" pitchFamily="2" charset="-122"/>
              </a:rPr>
              <a:t>的堆，筛选算法中进行的关键字的比较次数至多为</a:t>
            </a:r>
            <a:r>
              <a:rPr lang="en-US" altLang="zh-CN" b="1"/>
              <a:t>2</a:t>
            </a:r>
            <a:r>
              <a:rPr lang="zh-CN" altLang="en-US" b="1">
                <a:latin typeface="宋体" panose="02010600030101010101" pitchFamily="2" charset="-122"/>
              </a:rPr>
              <a:t>（</a:t>
            </a:r>
            <a:r>
              <a:rPr lang="en-US" altLang="zh-CN" b="1"/>
              <a:t>k-1</a:t>
            </a:r>
            <a:r>
              <a:rPr lang="zh-CN" altLang="en-US" b="1">
                <a:latin typeface="宋体" panose="02010600030101010101" pitchFamily="2" charset="-122"/>
              </a:rPr>
              <a:t>）次，则在建含</a:t>
            </a:r>
            <a:r>
              <a:rPr lang="en-US" altLang="zh-CN" b="1"/>
              <a:t>n</a:t>
            </a:r>
            <a:r>
              <a:rPr lang="zh-CN" altLang="en-US" b="1">
                <a:latin typeface="宋体" panose="02010600030101010101" pitchFamily="2" charset="-122"/>
              </a:rPr>
              <a:t>个元素、深度为</a:t>
            </a:r>
            <a:r>
              <a:rPr lang="en-US" altLang="zh-CN" b="1"/>
              <a:t>h</a:t>
            </a:r>
            <a:r>
              <a:rPr lang="zh-CN" altLang="en-US" b="1">
                <a:latin typeface="宋体" panose="02010600030101010101" pitchFamily="2" charset="-122"/>
              </a:rPr>
              <a:t>的堆时，总共进行的关键字比较次数不超过</a:t>
            </a:r>
            <a:r>
              <a:rPr lang="en-US" altLang="zh-CN" b="1"/>
              <a:t>4n</a:t>
            </a:r>
            <a:r>
              <a:rPr lang="zh-CN" altLang="en-US" b="1">
                <a:latin typeface="宋体" panose="02010600030101010101" pitchFamily="2" charset="-122"/>
              </a:rPr>
              <a:t>。另外，</a:t>
            </a:r>
            <a:r>
              <a:rPr lang="en-US" altLang="zh-CN" b="1"/>
              <a:t>n</a:t>
            </a:r>
            <a:r>
              <a:rPr lang="zh-CN" altLang="en-US" b="1">
                <a:latin typeface="宋体" panose="02010600030101010101" pitchFamily="2" charset="-122"/>
              </a:rPr>
              <a:t>个结点的完全二叉树的深度为：</a:t>
            </a:r>
            <a:r>
              <a:rPr lang="zh-CN" altLang="en-US" b="1">
                <a:latin typeface="宋体" panose="02010600030101010101" pitchFamily="2" charset="-122"/>
                <a:sym typeface="Symbol" panose="05050102010706020507" pitchFamily="18" charset="2"/>
              </a:rPr>
              <a:t></a:t>
            </a:r>
            <a:r>
              <a:rPr lang="en-US" altLang="zh-CN" sz="2800" b="1">
                <a:latin typeface="宋体" panose="02010600030101010101" pitchFamily="2" charset="-122"/>
              </a:rPr>
              <a:t>log</a:t>
            </a:r>
            <a:r>
              <a:rPr lang="en-US" altLang="zh-CN" sz="2800" b="1" baseline="-25000">
                <a:latin typeface="宋体" panose="02010600030101010101" pitchFamily="2" charset="-122"/>
              </a:rPr>
              <a:t>2</a:t>
            </a:r>
            <a:r>
              <a:rPr lang="en-US" altLang="zh-CN" sz="2800" b="1">
                <a:latin typeface="宋体" panose="02010600030101010101" pitchFamily="2" charset="-122"/>
              </a:rPr>
              <a:t>n</a:t>
            </a:r>
            <a:r>
              <a:rPr lang="en-US" altLang="zh-CN" b="1">
                <a:latin typeface="宋体" panose="02010600030101010101" pitchFamily="2" charset="-122"/>
                <a:sym typeface="Symbol" panose="05050102010706020507" pitchFamily="18" charset="2"/>
              </a:rPr>
              <a:t></a:t>
            </a:r>
            <a:r>
              <a:rPr lang="en-US" altLang="zh-CN" b="1">
                <a:solidFill>
                  <a:srgbClr val="000000"/>
                </a:solidFill>
              </a:rPr>
              <a:t> +1</a:t>
            </a:r>
            <a:r>
              <a:rPr lang="zh-CN" altLang="en-US" b="1">
                <a:latin typeface="宋体" panose="02010600030101010101" pitchFamily="2" charset="-122"/>
              </a:rPr>
              <a:t>，则调整建新堆时调用</a:t>
            </a:r>
            <a:r>
              <a:rPr lang="en-US" altLang="zh-CN" b="1"/>
              <a:t>sift</a:t>
            </a:r>
            <a:r>
              <a:rPr lang="zh-CN" altLang="en-US" b="1">
                <a:latin typeface="宋体" panose="02010600030101010101" pitchFamily="2" charset="-122"/>
              </a:rPr>
              <a:t>过程</a:t>
            </a:r>
            <a:r>
              <a:rPr lang="en-US" altLang="zh-CN" b="1"/>
              <a:t>n-1</a:t>
            </a:r>
            <a:r>
              <a:rPr lang="zh-CN" altLang="en-US" b="1">
                <a:latin typeface="宋体" panose="02010600030101010101" pitchFamily="2" charset="-122"/>
              </a:rPr>
              <a:t>次总共进行的比较次数不超过：</a:t>
            </a:r>
            <a:r>
              <a:rPr lang="zh-CN" altLang="en-US" b="1"/>
              <a:t> </a:t>
            </a:r>
          </a:p>
        </p:txBody>
      </p:sp>
      <p:sp>
        <p:nvSpPr>
          <p:cNvPr id="32772" name="Text Box 4">
            <a:extLst>
              <a:ext uri="{FF2B5EF4-FFF2-40B4-BE49-F238E27FC236}">
                <a16:creationId xmlns:a16="http://schemas.microsoft.com/office/drawing/2014/main" id="{E950A4A1-2A80-447A-8913-BBDE0206D6F9}"/>
              </a:ext>
            </a:extLst>
          </p:cNvPr>
          <p:cNvSpPr txBox="1">
            <a:spLocks noChangeArrowheads="1"/>
          </p:cNvSpPr>
          <p:nvPr/>
        </p:nvSpPr>
        <p:spPr bwMode="auto">
          <a:xfrm>
            <a:off x="2133600" y="37338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a:t>
            </a:r>
            <a:r>
              <a:rPr lang="en-US" altLang="zh-CN" b="1">
                <a:sym typeface="Symbol" panose="05050102010706020507" pitchFamily="18" charset="2"/>
              </a:rPr>
              <a:t></a:t>
            </a:r>
            <a:r>
              <a:rPr lang="en-US" altLang="zh-CN" sz="2800" b="1"/>
              <a:t>log</a:t>
            </a:r>
            <a:r>
              <a:rPr lang="en-US" altLang="zh-CN" sz="2800" b="1" baseline="-25000"/>
              <a:t>2</a:t>
            </a:r>
            <a:r>
              <a:rPr lang="en-US" altLang="zh-CN" sz="2800" b="1"/>
              <a:t>(n-1)</a:t>
            </a:r>
            <a:r>
              <a:rPr lang="en-US" altLang="zh-CN" b="1">
                <a:sym typeface="Symbol" panose="05050102010706020507" pitchFamily="18" charset="2"/>
              </a:rPr>
              <a:t></a:t>
            </a:r>
            <a:r>
              <a:rPr lang="en-US" altLang="zh-CN" sz="2800" b="1"/>
              <a:t> + </a:t>
            </a:r>
            <a:r>
              <a:rPr lang="en-US" altLang="zh-CN" b="1">
                <a:sym typeface="Symbol" panose="05050102010706020507" pitchFamily="18" charset="2"/>
              </a:rPr>
              <a:t></a:t>
            </a:r>
            <a:r>
              <a:rPr lang="en-US" altLang="zh-CN" sz="2800" b="1"/>
              <a:t>log</a:t>
            </a:r>
            <a:r>
              <a:rPr lang="en-US" altLang="zh-CN" sz="2800" b="1" baseline="-25000"/>
              <a:t>2</a:t>
            </a:r>
            <a:r>
              <a:rPr lang="en-US" altLang="zh-CN" sz="2800" b="1"/>
              <a:t>(n-2)</a:t>
            </a:r>
            <a:r>
              <a:rPr lang="en-US" altLang="zh-CN" b="1">
                <a:sym typeface="Symbol" panose="05050102010706020507" pitchFamily="18" charset="2"/>
              </a:rPr>
              <a:t></a:t>
            </a:r>
            <a:r>
              <a:rPr lang="en-US" altLang="zh-CN" sz="2800" b="1"/>
              <a:t> +…+ </a:t>
            </a:r>
            <a:r>
              <a:rPr lang="en-US" altLang="zh-CN" b="1">
                <a:sym typeface="Symbol" panose="05050102010706020507" pitchFamily="18" charset="2"/>
              </a:rPr>
              <a:t></a:t>
            </a:r>
            <a:r>
              <a:rPr lang="en-US" altLang="zh-CN" sz="2800" b="1"/>
              <a:t>log</a:t>
            </a:r>
            <a:r>
              <a:rPr lang="en-US" altLang="zh-CN" sz="2800" b="1" baseline="-25000"/>
              <a:t>2</a:t>
            </a:r>
            <a:r>
              <a:rPr lang="en-US" altLang="zh-CN" sz="2800" b="1"/>
              <a:t>2</a:t>
            </a:r>
            <a:r>
              <a:rPr lang="en-US" altLang="zh-CN" b="1">
                <a:sym typeface="Symbol" panose="05050102010706020507" pitchFamily="18" charset="2"/>
              </a:rPr>
              <a:t></a:t>
            </a:r>
            <a:r>
              <a:rPr lang="en-US" altLang="zh-CN" sz="2800" b="1"/>
              <a:t> &lt;2n </a:t>
            </a:r>
            <a:r>
              <a:rPr lang="en-US" altLang="zh-CN" b="1">
                <a:sym typeface="Symbol" panose="05050102010706020507" pitchFamily="18" charset="2"/>
              </a:rPr>
              <a:t></a:t>
            </a:r>
            <a:r>
              <a:rPr lang="en-US" altLang="zh-CN" sz="2800" b="1"/>
              <a:t>log</a:t>
            </a:r>
            <a:r>
              <a:rPr lang="en-US" altLang="zh-CN" sz="2800" b="1" baseline="-25000"/>
              <a:t>2</a:t>
            </a:r>
            <a:r>
              <a:rPr lang="en-US" altLang="zh-CN" sz="2800" b="1"/>
              <a:t>n</a:t>
            </a:r>
            <a:r>
              <a:rPr lang="en-US" altLang="zh-CN" b="1">
                <a:sym typeface="Symbol" panose="05050102010706020507" pitchFamily="18" charset="2"/>
              </a:rPr>
              <a:t></a:t>
            </a:r>
            <a:r>
              <a:rPr lang="en-US" altLang="zh-CN" sz="2800" b="1">
                <a:latin typeface="宋体" panose="02010600030101010101" pitchFamily="2" charset="-122"/>
              </a:rPr>
              <a:t> </a:t>
            </a:r>
          </a:p>
        </p:txBody>
      </p:sp>
      <p:sp>
        <p:nvSpPr>
          <p:cNvPr id="32773" name="Text Box 5">
            <a:extLst>
              <a:ext uri="{FF2B5EF4-FFF2-40B4-BE49-F238E27FC236}">
                <a16:creationId xmlns:a16="http://schemas.microsoft.com/office/drawing/2014/main" id="{F7E1141F-7891-4CCF-A5AE-349160F92B38}"/>
              </a:ext>
            </a:extLst>
          </p:cNvPr>
          <p:cNvSpPr txBox="1">
            <a:spLocks noChangeArrowheads="1"/>
          </p:cNvSpPr>
          <p:nvPr/>
        </p:nvSpPr>
        <p:spPr bwMode="auto">
          <a:xfrm>
            <a:off x="2057400" y="4343401"/>
            <a:ext cx="8305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因此，堆排序在最坏情况下，其时间复杂度也为</a:t>
            </a:r>
            <a:r>
              <a:rPr lang="en-US" altLang="zh-CN" b="1"/>
              <a:t>O(nlog</a:t>
            </a:r>
            <a:r>
              <a:rPr lang="en-US" altLang="zh-CN" b="1" baseline="-30000"/>
              <a:t>2</a:t>
            </a:r>
            <a:r>
              <a:rPr lang="en-US" altLang="zh-CN" b="1"/>
              <a:t>n)</a:t>
            </a:r>
            <a:r>
              <a:rPr lang="zh-CN" altLang="en-US" b="1">
                <a:latin typeface="宋体" panose="02010600030101010101" pitchFamily="2" charset="-122"/>
              </a:rPr>
              <a:t>，这是堆排序的最大优点。</a:t>
            </a:r>
            <a:r>
              <a:rPr lang="zh-CN" altLang="en-US" b="1"/>
              <a:t> </a:t>
            </a:r>
          </a:p>
        </p:txBody>
      </p:sp>
      <p:sp>
        <p:nvSpPr>
          <p:cNvPr id="32774" name="Text Box 6">
            <a:extLst>
              <a:ext uri="{FF2B5EF4-FFF2-40B4-BE49-F238E27FC236}">
                <a16:creationId xmlns:a16="http://schemas.microsoft.com/office/drawing/2014/main" id="{008BC99A-4B18-41C0-AEAA-F1240BCB0881}"/>
              </a:ext>
            </a:extLst>
          </p:cNvPr>
          <p:cNvSpPr txBox="1">
            <a:spLocks noChangeArrowheads="1"/>
          </p:cNvSpPr>
          <p:nvPr/>
        </p:nvSpPr>
        <p:spPr bwMode="auto">
          <a:xfrm>
            <a:off x="2209800" y="5334001"/>
            <a:ext cx="8077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b="1">
                <a:latin typeface="宋体" panose="02010600030101010101" pitchFamily="2" charset="-122"/>
              </a:rPr>
              <a:t>堆排序是一种不稳定的排序方法，它不适用于待排序记录个数</a:t>
            </a:r>
            <a:r>
              <a:rPr lang="en-US" altLang="zh-CN" b="1"/>
              <a:t>n</a:t>
            </a:r>
            <a:r>
              <a:rPr lang="zh-CN" altLang="en-US" b="1">
                <a:latin typeface="宋体" panose="02010600030101010101" pitchFamily="2" charset="-122"/>
              </a:rPr>
              <a:t>较少的情况，但对于</a:t>
            </a:r>
            <a:r>
              <a:rPr lang="en-US" altLang="zh-CN" b="1"/>
              <a:t>n</a:t>
            </a:r>
            <a:r>
              <a:rPr lang="zh-CN" altLang="en-US" b="1">
                <a:latin typeface="宋体" panose="02010600030101010101" pitchFamily="2" charset="-122"/>
              </a:rPr>
              <a:t>较大的文件还是很有效的。</a:t>
            </a:r>
            <a:r>
              <a:rPr lang="zh-CN" altLang="en-US" b="1"/>
              <a:t> </a:t>
            </a:r>
          </a:p>
        </p:txBody>
      </p:sp>
      <p:sp>
        <p:nvSpPr>
          <p:cNvPr id="32776" name="AutoShape 8">
            <a:hlinkClick r:id="rId2" action="ppaction://hlinksldjump" highlightClick="1"/>
            <a:extLst>
              <a:ext uri="{FF2B5EF4-FFF2-40B4-BE49-F238E27FC236}">
                <a16:creationId xmlns:a16="http://schemas.microsoft.com/office/drawing/2014/main" id="{DF954CD6-E9CB-499C-A4D5-BC9E2EE12984}"/>
              </a:ext>
            </a:extLst>
          </p:cNvPr>
          <p:cNvSpPr>
            <a:spLocks noChangeArrowheads="1"/>
          </p:cNvSpPr>
          <p:nvPr/>
        </p:nvSpPr>
        <p:spPr bwMode="auto">
          <a:xfrm>
            <a:off x="8688389" y="6092825"/>
            <a:ext cx="1309687"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返回本章目录</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ED36EC86-F1B1-4824-98E4-82263C631A69}"/>
              </a:ext>
            </a:extLst>
          </p:cNvPr>
          <p:cNvSpPr txBox="1">
            <a:spLocks noChangeArrowheads="1"/>
          </p:cNvSpPr>
          <p:nvPr/>
        </p:nvSpPr>
        <p:spPr bwMode="auto">
          <a:xfrm>
            <a:off x="2057400" y="9906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9.5 </a:t>
            </a:r>
            <a:r>
              <a:rPr lang="zh-CN" altLang="en-US" sz="2800" b="1"/>
              <a:t>归并排序</a:t>
            </a:r>
          </a:p>
        </p:txBody>
      </p:sp>
      <p:sp>
        <p:nvSpPr>
          <p:cNvPr id="33795" name="Text Box 3">
            <a:extLst>
              <a:ext uri="{FF2B5EF4-FFF2-40B4-BE49-F238E27FC236}">
                <a16:creationId xmlns:a16="http://schemas.microsoft.com/office/drawing/2014/main" id="{2AEC5D0E-3C8C-4568-BFA8-B05D69290181}"/>
              </a:ext>
            </a:extLst>
          </p:cNvPr>
          <p:cNvSpPr txBox="1">
            <a:spLocks noChangeArrowheads="1"/>
          </p:cNvSpPr>
          <p:nvPr/>
        </p:nvSpPr>
        <p:spPr bwMode="auto">
          <a:xfrm>
            <a:off x="2133600" y="1676401"/>
            <a:ext cx="83058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3E8E4F"/>
                </a:solidFill>
              </a:rPr>
              <a:t>基本思想</a:t>
            </a:r>
            <a:r>
              <a:rPr lang="zh-CN" altLang="en-US" sz="2800" b="1">
                <a:latin typeface="宋体" panose="02010600030101010101" pitchFamily="2" charset="-122"/>
              </a:rPr>
              <a:t>是将两个或两个以上有序表合并成一个新的有序表。假设初始序列含有</a:t>
            </a:r>
            <a:r>
              <a:rPr lang="en-US" altLang="zh-CN" sz="2800" b="1"/>
              <a:t>n</a:t>
            </a:r>
            <a:r>
              <a:rPr lang="zh-CN" altLang="en-US" sz="2800" b="1">
                <a:latin typeface="宋体" panose="02010600030101010101" pitchFamily="2" charset="-122"/>
              </a:rPr>
              <a:t>个记录，首先将这</a:t>
            </a:r>
            <a:r>
              <a:rPr lang="en-US" altLang="zh-CN" sz="2800" b="1"/>
              <a:t>n</a:t>
            </a:r>
            <a:r>
              <a:rPr lang="zh-CN" altLang="en-US" sz="2800" b="1">
                <a:latin typeface="宋体" panose="02010600030101010101" pitchFamily="2" charset="-122"/>
              </a:rPr>
              <a:t>个记录看成</a:t>
            </a:r>
            <a:r>
              <a:rPr lang="en-US" altLang="zh-CN" sz="2800" b="1"/>
              <a:t>n</a:t>
            </a:r>
            <a:r>
              <a:rPr lang="zh-CN" altLang="en-US" sz="2800" b="1">
                <a:latin typeface="宋体" panose="02010600030101010101" pitchFamily="2" charset="-122"/>
              </a:rPr>
              <a:t>个有序的子序列，每个子序列的长度为</a:t>
            </a:r>
            <a:r>
              <a:rPr lang="en-US" altLang="zh-CN" sz="2800" b="1"/>
              <a:t>1</a:t>
            </a:r>
            <a:r>
              <a:rPr lang="zh-CN" altLang="en-US" sz="2800" b="1">
                <a:latin typeface="宋体" panose="02010600030101010101" pitchFamily="2" charset="-122"/>
              </a:rPr>
              <a:t>，然后两两归并，得到</a:t>
            </a:r>
            <a:r>
              <a:rPr lang="zh-CN" altLang="en-US" sz="2800" b="1">
                <a:latin typeface="宋体" panose="02010600030101010101" pitchFamily="2" charset="-122"/>
                <a:sym typeface="Symbol" panose="05050102010706020507" pitchFamily="18" charset="2"/>
              </a:rPr>
              <a:t></a:t>
            </a:r>
            <a:r>
              <a:rPr lang="en-US" altLang="zh-CN" sz="2800" b="1">
                <a:latin typeface="宋体" panose="02010600030101010101" pitchFamily="2" charset="-122"/>
              </a:rPr>
              <a:t>n/2</a:t>
            </a:r>
            <a:r>
              <a:rPr lang="en-US" altLang="zh-CN" sz="2800" b="1">
                <a:latin typeface="宋体" panose="02010600030101010101" pitchFamily="2" charset="-122"/>
                <a:sym typeface="Symbol" panose="05050102010706020507" pitchFamily="18" charset="2"/>
              </a:rPr>
              <a:t></a:t>
            </a:r>
            <a:r>
              <a:rPr lang="zh-CN" altLang="en-US" sz="2800" b="1">
                <a:latin typeface="宋体" panose="02010600030101010101" pitchFamily="2" charset="-122"/>
              </a:rPr>
              <a:t>个长度为</a:t>
            </a:r>
            <a:r>
              <a:rPr lang="en-US" altLang="zh-CN" sz="2800" b="1"/>
              <a:t>2</a:t>
            </a:r>
            <a:r>
              <a:rPr lang="zh-CN" altLang="en-US" sz="2800" b="1">
                <a:latin typeface="宋体" panose="02010600030101010101" pitchFamily="2" charset="-122"/>
              </a:rPr>
              <a:t>（</a:t>
            </a:r>
            <a:r>
              <a:rPr lang="en-US" altLang="zh-CN" sz="2800" b="1"/>
              <a:t>n</a:t>
            </a:r>
            <a:r>
              <a:rPr lang="zh-CN" altLang="en-US" sz="2800" b="1">
                <a:latin typeface="宋体" panose="02010600030101010101" pitchFamily="2" charset="-122"/>
              </a:rPr>
              <a:t>为奇数时，最后一个序列的长度为</a:t>
            </a:r>
            <a:r>
              <a:rPr lang="en-US" altLang="zh-CN" sz="2800" b="1"/>
              <a:t>1</a:t>
            </a:r>
            <a:r>
              <a:rPr lang="zh-CN" altLang="en-US" sz="2800" b="1">
                <a:latin typeface="宋体" panose="02010600030101010101" pitchFamily="2" charset="-122"/>
              </a:rPr>
              <a:t>）的有序子序列；在此基础上，再进行两两归并，如此重复，直至得到一个长度为</a:t>
            </a:r>
            <a:r>
              <a:rPr lang="en-US" altLang="zh-CN" sz="2800" b="1"/>
              <a:t>n</a:t>
            </a:r>
            <a:r>
              <a:rPr lang="zh-CN" altLang="en-US" sz="2800" b="1">
                <a:latin typeface="宋体" panose="02010600030101010101" pitchFamily="2" charset="-122"/>
              </a:rPr>
              <a:t>的有序序列为止。这种方法被称作</a:t>
            </a:r>
            <a:r>
              <a:rPr lang="en-US" altLang="zh-CN" sz="2800" b="1"/>
              <a:t>2-</a:t>
            </a:r>
            <a:r>
              <a:rPr lang="zh-CN" altLang="en-US" sz="2800" b="1">
                <a:latin typeface="宋体" panose="02010600030101010101" pitchFamily="2" charset="-122"/>
              </a:rPr>
              <a:t>路归并排序。</a:t>
            </a:r>
            <a:r>
              <a:rPr lang="zh-CN" altLang="en-US" b="1"/>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9" name="Text Box 23">
            <a:extLst>
              <a:ext uri="{FF2B5EF4-FFF2-40B4-BE49-F238E27FC236}">
                <a16:creationId xmlns:a16="http://schemas.microsoft.com/office/drawing/2014/main" id="{84217D6B-2415-4CE6-A4F4-780D93B72DC6}"/>
              </a:ext>
            </a:extLst>
          </p:cNvPr>
          <p:cNvSpPr txBox="1">
            <a:spLocks noChangeArrowheads="1"/>
          </p:cNvSpPr>
          <p:nvPr/>
        </p:nvSpPr>
        <p:spPr bwMode="auto">
          <a:xfrm>
            <a:off x="2133600" y="10668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归并排序的示例为：</a:t>
            </a:r>
          </a:p>
        </p:txBody>
      </p:sp>
      <p:grpSp>
        <p:nvGrpSpPr>
          <p:cNvPr id="34898" name="Group 82">
            <a:extLst>
              <a:ext uri="{FF2B5EF4-FFF2-40B4-BE49-F238E27FC236}">
                <a16:creationId xmlns:a16="http://schemas.microsoft.com/office/drawing/2014/main" id="{FDFC6F40-6811-4A8C-9ABA-5D1AF7DFEB7D}"/>
              </a:ext>
            </a:extLst>
          </p:cNvPr>
          <p:cNvGrpSpPr>
            <a:grpSpLocks/>
          </p:cNvGrpSpPr>
          <p:nvPr/>
        </p:nvGrpSpPr>
        <p:grpSpPr bwMode="auto">
          <a:xfrm>
            <a:off x="2286000" y="1981200"/>
            <a:ext cx="8077200" cy="3657600"/>
            <a:chOff x="480" y="1248"/>
            <a:chExt cx="5088" cy="2304"/>
          </a:xfrm>
        </p:grpSpPr>
        <p:sp>
          <p:nvSpPr>
            <p:cNvPr id="34840" name="Text Box 24">
              <a:extLst>
                <a:ext uri="{FF2B5EF4-FFF2-40B4-BE49-F238E27FC236}">
                  <a16:creationId xmlns:a16="http://schemas.microsoft.com/office/drawing/2014/main" id="{CE285D2C-4CA3-4ECE-AE81-28D33F01DD53}"/>
                </a:ext>
              </a:extLst>
            </p:cNvPr>
            <p:cNvSpPr txBox="1">
              <a:spLocks noChangeArrowheads="1"/>
            </p:cNvSpPr>
            <p:nvPr/>
          </p:nvSpPr>
          <p:spPr bwMode="auto">
            <a:xfrm>
              <a:off x="528" y="1248"/>
              <a:ext cx="49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(19)       (13)       (05)       (27)      (01)      (26)      (31)      (16)</a:t>
              </a:r>
            </a:p>
          </p:txBody>
        </p:sp>
        <p:grpSp>
          <p:nvGrpSpPr>
            <p:cNvPr id="34865" name="Group 49">
              <a:extLst>
                <a:ext uri="{FF2B5EF4-FFF2-40B4-BE49-F238E27FC236}">
                  <a16:creationId xmlns:a16="http://schemas.microsoft.com/office/drawing/2014/main" id="{F3550336-60A4-4454-A069-5A45CBEC08F0}"/>
                </a:ext>
              </a:extLst>
            </p:cNvPr>
            <p:cNvGrpSpPr>
              <a:grpSpLocks/>
            </p:cNvGrpSpPr>
            <p:nvPr/>
          </p:nvGrpSpPr>
          <p:grpSpPr bwMode="auto">
            <a:xfrm>
              <a:off x="720" y="1488"/>
              <a:ext cx="672" cy="288"/>
              <a:chOff x="720" y="1488"/>
              <a:chExt cx="672" cy="288"/>
            </a:xfrm>
          </p:grpSpPr>
          <p:grpSp>
            <p:nvGrpSpPr>
              <p:cNvPr id="34844" name="Group 28">
                <a:extLst>
                  <a:ext uri="{FF2B5EF4-FFF2-40B4-BE49-F238E27FC236}">
                    <a16:creationId xmlns:a16="http://schemas.microsoft.com/office/drawing/2014/main" id="{6D5ADF35-2B38-4E57-BE34-B4C91DCF0BCC}"/>
                  </a:ext>
                </a:extLst>
              </p:cNvPr>
              <p:cNvGrpSpPr>
                <a:grpSpLocks/>
              </p:cNvGrpSpPr>
              <p:nvPr/>
            </p:nvGrpSpPr>
            <p:grpSpPr bwMode="auto">
              <a:xfrm>
                <a:off x="720" y="1488"/>
                <a:ext cx="672" cy="144"/>
                <a:chOff x="720" y="1488"/>
                <a:chExt cx="672" cy="144"/>
              </a:xfrm>
            </p:grpSpPr>
            <p:sp>
              <p:nvSpPr>
                <p:cNvPr id="34841" name="Line 25">
                  <a:extLst>
                    <a:ext uri="{FF2B5EF4-FFF2-40B4-BE49-F238E27FC236}">
                      <a16:creationId xmlns:a16="http://schemas.microsoft.com/office/drawing/2014/main" id="{FC0FF748-B528-4C03-BB7F-E8269593D1CA}"/>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2" name="Line 26">
                  <a:extLst>
                    <a:ext uri="{FF2B5EF4-FFF2-40B4-BE49-F238E27FC236}">
                      <a16:creationId xmlns:a16="http://schemas.microsoft.com/office/drawing/2014/main" id="{F2536869-1880-4489-8430-23B72AA8CA44}"/>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3" name="Line 27">
                  <a:extLst>
                    <a:ext uri="{FF2B5EF4-FFF2-40B4-BE49-F238E27FC236}">
                      <a16:creationId xmlns:a16="http://schemas.microsoft.com/office/drawing/2014/main" id="{5ECB1B28-C596-4580-AFB8-6394FAC5B12B}"/>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45" name="Group 29">
                <a:extLst>
                  <a:ext uri="{FF2B5EF4-FFF2-40B4-BE49-F238E27FC236}">
                    <a16:creationId xmlns:a16="http://schemas.microsoft.com/office/drawing/2014/main" id="{9074951C-703F-4FB2-9F4C-16DFF27F81D7}"/>
                  </a:ext>
                </a:extLst>
              </p:cNvPr>
              <p:cNvGrpSpPr>
                <a:grpSpLocks/>
              </p:cNvGrpSpPr>
              <p:nvPr/>
            </p:nvGrpSpPr>
            <p:grpSpPr bwMode="auto">
              <a:xfrm>
                <a:off x="720" y="1488"/>
                <a:ext cx="672" cy="144"/>
                <a:chOff x="720" y="1488"/>
                <a:chExt cx="672" cy="144"/>
              </a:xfrm>
            </p:grpSpPr>
            <p:sp>
              <p:nvSpPr>
                <p:cNvPr id="34846" name="Line 30">
                  <a:extLst>
                    <a:ext uri="{FF2B5EF4-FFF2-40B4-BE49-F238E27FC236}">
                      <a16:creationId xmlns:a16="http://schemas.microsoft.com/office/drawing/2014/main" id="{0533CE20-9405-4325-A7B4-70E3D72F5558}"/>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7" name="Line 31">
                  <a:extLst>
                    <a:ext uri="{FF2B5EF4-FFF2-40B4-BE49-F238E27FC236}">
                      <a16:creationId xmlns:a16="http://schemas.microsoft.com/office/drawing/2014/main" id="{38997233-AA72-432D-B745-FCD8A9398AEE}"/>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48" name="Line 32">
                  <a:extLst>
                    <a:ext uri="{FF2B5EF4-FFF2-40B4-BE49-F238E27FC236}">
                      <a16:creationId xmlns:a16="http://schemas.microsoft.com/office/drawing/2014/main" id="{3C909156-3530-4E01-99F4-0DC674424A49}"/>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61" name="Line 45">
                <a:extLst>
                  <a:ext uri="{FF2B5EF4-FFF2-40B4-BE49-F238E27FC236}">
                    <a16:creationId xmlns:a16="http://schemas.microsoft.com/office/drawing/2014/main" id="{6A920E1C-CF62-4303-A0C3-B55E4BC3715C}"/>
                  </a:ext>
                </a:extLst>
              </p:cNvPr>
              <p:cNvSpPr>
                <a:spLocks noChangeShapeType="1"/>
              </p:cNvSpPr>
              <p:nvPr/>
            </p:nvSpPr>
            <p:spPr bwMode="auto">
              <a:xfrm>
                <a:off x="1008" y="1632"/>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66" name="Group 50">
              <a:extLst>
                <a:ext uri="{FF2B5EF4-FFF2-40B4-BE49-F238E27FC236}">
                  <a16:creationId xmlns:a16="http://schemas.microsoft.com/office/drawing/2014/main" id="{D987F85E-A0BE-430E-A9DE-2628C803B0B7}"/>
                </a:ext>
              </a:extLst>
            </p:cNvPr>
            <p:cNvGrpSpPr>
              <a:grpSpLocks/>
            </p:cNvGrpSpPr>
            <p:nvPr/>
          </p:nvGrpSpPr>
          <p:grpSpPr bwMode="auto">
            <a:xfrm>
              <a:off x="2016" y="1488"/>
              <a:ext cx="672" cy="288"/>
              <a:chOff x="2016" y="1488"/>
              <a:chExt cx="672" cy="288"/>
            </a:xfrm>
          </p:grpSpPr>
          <p:grpSp>
            <p:nvGrpSpPr>
              <p:cNvPr id="34849" name="Group 33">
                <a:extLst>
                  <a:ext uri="{FF2B5EF4-FFF2-40B4-BE49-F238E27FC236}">
                    <a16:creationId xmlns:a16="http://schemas.microsoft.com/office/drawing/2014/main" id="{016496BA-A01F-4781-81D6-69C86FD7DB58}"/>
                  </a:ext>
                </a:extLst>
              </p:cNvPr>
              <p:cNvGrpSpPr>
                <a:grpSpLocks/>
              </p:cNvGrpSpPr>
              <p:nvPr/>
            </p:nvGrpSpPr>
            <p:grpSpPr bwMode="auto">
              <a:xfrm>
                <a:off x="2016" y="1488"/>
                <a:ext cx="672" cy="144"/>
                <a:chOff x="720" y="1488"/>
                <a:chExt cx="672" cy="144"/>
              </a:xfrm>
            </p:grpSpPr>
            <p:sp>
              <p:nvSpPr>
                <p:cNvPr id="34850" name="Line 34">
                  <a:extLst>
                    <a:ext uri="{FF2B5EF4-FFF2-40B4-BE49-F238E27FC236}">
                      <a16:creationId xmlns:a16="http://schemas.microsoft.com/office/drawing/2014/main" id="{78DF3801-2F32-4D80-82FB-EF028D979481}"/>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51" name="Line 35">
                  <a:extLst>
                    <a:ext uri="{FF2B5EF4-FFF2-40B4-BE49-F238E27FC236}">
                      <a16:creationId xmlns:a16="http://schemas.microsoft.com/office/drawing/2014/main" id="{8B7C6F7E-35F2-4D93-B817-00F2AE4843F4}"/>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52" name="Line 36">
                  <a:extLst>
                    <a:ext uri="{FF2B5EF4-FFF2-40B4-BE49-F238E27FC236}">
                      <a16:creationId xmlns:a16="http://schemas.microsoft.com/office/drawing/2014/main" id="{DD94B183-0418-41F2-8DAC-F0CE9813CD00}"/>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62" name="Line 46">
                <a:extLst>
                  <a:ext uri="{FF2B5EF4-FFF2-40B4-BE49-F238E27FC236}">
                    <a16:creationId xmlns:a16="http://schemas.microsoft.com/office/drawing/2014/main" id="{E07DE8AC-7E10-4F55-A6D5-91F10D82C56E}"/>
                  </a:ext>
                </a:extLst>
              </p:cNvPr>
              <p:cNvSpPr>
                <a:spLocks noChangeShapeType="1"/>
              </p:cNvSpPr>
              <p:nvPr/>
            </p:nvSpPr>
            <p:spPr bwMode="auto">
              <a:xfrm>
                <a:off x="2352" y="1632"/>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67" name="Group 51">
              <a:extLst>
                <a:ext uri="{FF2B5EF4-FFF2-40B4-BE49-F238E27FC236}">
                  <a16:creationId xmlns:a16="http://schemas.microsoft.com/office/drawing/2014/main" id="{41D06B1A-E8E0-447E-9652-51D2A3A4C875}"/>
                </a:ext>
              </a:extLst>
            </p:cNvPr>
            <p:cNvGrpSpPr>
              <a:grpSpLocks/>
            </p:cNvGrpSpPr>
            <p:nvPr/>
          </p:nvGrpSpPr>
          <p:grpSpPr bwMode="auto">
            <a:xfrm>
              <a:off x="3264" y="1488"/>
              <a:ext cx="672" cy="288"/>
              <a:chOff x="3264" y="1488"/>
              <a:chExt cx="672" cy="288"/>
            </a:xfrm>
          </p:grpSpPr>
          <p:grpSp>
            <p:nvGrpSpPr>
              <p:cNvPr id="34853" name="Group 37">
                <a:extLst>
                  <a:ext uri="{FF2B5EF4-FFF2-40B4-BE49-F238E27FC236}">
                    <a16:creationId xmlns:a16="http://schemas.microsoft.com/office/drawing/2014/main" id="{E22912F1-F83C-4D6B-ADB1-34F1628D5546}"/>
                  </a:ext>
                </a:extLst>
              </p:cNvPr>
              <p:cNvGrpSpPr>
                <a:grpSpLocks/>
              </p:cNvGrpSpPr>
              <p:nvPr/>
            </p:nvGrpSpPr>
            <p:grpSpPr bwMode="auto">
              <a:xfrm>
                <a:off x="3264" y="1488"/>
                <a:ext cx="672" cy="144"/>
                <a:chOff x="720" y="1488"/>
                <a:chExt cx="672" cy="144"/>
              </a:xfrm>
            </p:grpSpPr>
            <p:sp>
              <p:nvSpPr>
                <p:cNvPr id="34854" name="Line 38">
                  <a:extLst>
                    <a:ext uri="{FF2B5EF4-FFF2-40B4-BE49-F238E27FC236}">
                      <a16:creationId xmlns:a16="http://schemas.microsoft.com/office/drawing/2014/main" id="{645B0A0D-E50D-4ABB-800C-23B602D68C8E}"/>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55" name="Line 39">
                  <a:extLst>
                    <a:ext uri="{FF2B5EF4-FFF2-40B4-BE49-F238E27FC236}">
                      <a16:creationId xmlns:a16="http://schemas.microsoft.com/office/drawing/2014/main" id="{1F537EFE-4E8A-436B-AFA2-BE6B9C42722F}"/>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56" name="Line 40">
                  <a:extLst>
                    <a:ext uri="{FF2B5EF4-FFF2-40B4-BE49-F238E27FC236}">
                      <a16:creationId xmlns:a16="http://schemas.microsoft.com/office/drawing/2014/main" id="{ADFE0C3D-680E-4AD0-BF67-E3B7AB4DD86A}"/>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63" name="Line 47">
                <a:extLst>
                  <a:ext uri="{FF2B5EF4-FFF2-40B4-BE49-F238E27FC236}">
                    <a16:creationId xmlns:a16="http://schemas.microsoft.com/office/drawing/2014/main" id="{4EAEA490-D146-4642-91CE-C36B7F40D043}"/>
                  </a:ext>
                </a:extLst>
              </p:cNvPr>
              <p:cNvSpPr>
                <a:spLocks noChangeShapeType="1"/>
              </p:cNvSpPr>
              <p:nvPr/>
            </p:nvSpPr>
            <p:spPr bwMode="auto">
              <a:xfrm>
                <a:off x="3648" y="1632"/>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68" name="Group 52">
              <a:extLst>
                <a:ext uri="{FF2B5EF4-FFF2-40B4-BE49-F238E27FC236}">
                  <a16:creationId xmlns:a16="http://schemas.microsoft.com/office/drawing/2014/main" id="{110BE1D5-5333-4BC7-8619-4F65FB44C949}"/>
                </a:ext>
              </a:extLst>
            </p:cNvPr>
            <p:cNvGrpSpPr>
              <a:grpSpLocks/>
            </p:cNvGrpSpPr>
            <p:nvPr/>
          </p:nvGrpSpPr>
          <p:grpSpPr bwMode="auto">
            <a:xfrm>
              <a:off x="4512" y="1488"/>
              <a:ext cx="672" cy="288"/>
              <a:chOff x="4512" y="1488"/>
              <a:chExt cx="672" cy="288"/>
            </a:xfrm>
          </p:grpSpPr>
          <p:grpSp>
            <p:nvGrpSpPr>
              <p:cNvPr id="34857" name="Group 41">
                <a:extLst>
                  <a:ext uri="{FF2B5EF4-FFF2-40B4-BE49-F238E27FC236}">
                    <a16:creationId xmlns:a16="http://schemas.microsoft.com/office/drawing/2014/main" id="{D4A33378-6794-46E6-9A40-4D4BD9CBC3A4}"/>
                  </a:ext>
                </a:extLst>
              </p:cNvPr>
              <p:cNvGrpSpPr>
                <a:grpSpLocks/>
              </p:cNvGrpSpPr>
              <p:nvPr/>
            </p:nvGrpSpPr>
            <p:grpSpPr bwMode="auto">
              <a:xfrm>
                <a:off x="4512" y="1488"/>
                <a:ext cx="672" cy="144"/>
                <a:chOff x="720" y="1488"/>
                <a:chExt cx="672" cy="144"/>
              </a:xfrm>
            </p:grpSpPr>
            <p:sp>
              <p:nvSpPr>
                <p:cNvPr id="34858" name="Line 42">
                  <a:extLst>
                    <a:ext uri="{FF2B5EF4-FFF2-40B4-BE49-F238E27FC236}">
                      <a16:creationId xmlns:a16="http://schemas.microsoft.com/office/drawing/2014/main" id="{8D593984-565A-4F3E-83EC-A69F88253E6C}"/>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59" name="Line 43">
                  <a:extLst>
                    <a:ext uri="{FF2B5EF4-FFF2-40B4-BE49-F238E27FC236}">
                      <a16:creationId xmlns:a16="http://schemas.microsoft.com/office/drawing/2014/main" id="{A7444AC2-CDE7-4C3D-8990-B1CEF0DDF6B3}"/>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60" name="Line 44">
                  <a:extLst>
                    <a:ext uri="{FF2B5EF4-FFF2-40B4-BE49-F238E27FC236}">
                      <a16:creationId xmlns:a16="http://schemas.microsoft.com/office/drawing/2014/main" id="{E91A54F3-D7D4-4D5B-96E3-C23A94C0988D}"/>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64" name="Line 48">
                <a:extLst>
                  <a:ext uri="{FF2B5EF4-FFF2-40B4-BE49-F238E27FC236}">
                    <a16:creationId xmlns:a16="http://schemas.microsoft.com/office/drawing/2014/main" id="{35704AFE-908E-4FF5-A2FE-0D4B4F89472B}"/>
                  </a:ext>
                </a:extLst>
              </p:cNvPr>
              <p:cNvSpPr>
                <a:spLocks noChangeShapeType="1"/>
              </p:cNvSpPr>
              <p:nvPr/>
            </p:nvSpPr>
            <p:spPr bwMode="auto">
              <a:xfrm>
                <a:off x="4848" y="1632"/>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69" name="Text Box 53">
              <a:extLst>
                <a:ext uri="{FF2B5EF4-FFF2-40B4-BE49-F238E27FC236}">
                  <a16:creationId xmlns:a16="http://schemas.microsoft.com/office/drawing/2014/main" id="{2466EAAD-5298-4FF2-BC4F-9B5A1E43FAC1}"/>
                </a:ext>
              </a:extLst>
            </p:cNvPr>
            <p:cNvSpPr txBox="1">
              <a:spLocks noChangeArrowheads="1"/>
            </p:cNvSpPr>
            <p:nvPr/>
          </p:nvSpPr>
          <p:spPr bwMode="auto">
            <a:xfrm>
              <a:off x="480" y="1872"/>
              <a:ext cx="50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(13,19)                 (05,27)              (01,26)                (16,31)</a:t>
              </a:r>
            </a:p>
          </p:txBody>
        </p:sp>
        <p:grpSp>
          <p:nvGrpSpPr>
            <p:cNvPr id="34870" name="Group 54">
              <a:extLst>
                <a:ext uri="{FF2B5EF4-FFF2-40B4-BE49-F238E27FC236}">
                  <a16:creationId xmlns:a16="http://schemas.microsoft.com/office/drawing/2014/main" id="{1BE88DA2-4EC8-4EE6-8D10-8B92E335CB90}"/>
                </a:ext>
              </a:extLst>
            </p:cNvPr>
            <p:cNvGrpSpPr>
              <a:grpSpLocks/>
            </p:cNvGrpSpPr>
            <p:nvPr/>
          </p:nvGrpSpPr>
          <p:grpSpPr bwMode="auto">
            <a:xfrm>
              <a:off x="1008" y="2160"/>
              <a:ext cx="1296" cy="240"/>
              <a:chOff x="720" y="1488"/>
              <a:chExt cx="672" cy="288"/>
            </a:xfrm>
          </p:grpSpPr>
          <p:grpSp>
            <p:nvGrpSpPr>
              <p:cNvPr id="34871" name="Group 55">
                <a:extLst>
                  <a:ext uri="{FF2B5EF4-FFF2-40B4-BE49-F238E27FC236}">
                    <a16:creationId xmlns:a16="http://schemas.microsoft.com/office/drawing/2014/main" id="{F6B193FE-03B6-4FAD-A4D3-5E5F0E2DA422}"/>
                  </a:ext>
                </a:extLst>
              </p:cNvPr>
              <p:cNvGrpSpPr>
                <a:grpSpLocks/>
              </p:cNvGrpSpPr>
              <p:nvPr/>
            </p:nvGrpSpPr>
            <p:grpSpPr bwMode="auto">
              <a:xfrm>
                <a:off x="720" y="1488"/>
                <a:ext cx="672" cy="144"/>
                <a:chOff x="720" y="1488"/>
                <a:chExt cx="672" cy="144"/>
              </a:xfrm>
            </p:grpSpPr>
            <p:sp>
              <p:nvSpPr>
                <p:cNvPr id="34872" name="Line 56">
                  <a:extLst>
                    <a:ext uri="{FF2B5EF4-FFF2-40B4-BE49-F238E27FC236}">
                      <a16:creationId xmlns:a16="http://schemas.microsoft.com/office/drawing/2014/main" id="{E087A5FA-BABF-42E3-AFF3-0FBFDC7D99FE}"/>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73" name="Line 57">
                  <a:extLst>
                    <a:ext uri="{FF2B5EF4-FFF2-40B4-BE49-F238E27FC236}">
                      <a16:creationId xmlns:a16="http://schemas.microsoft.com/office/drawing/2014/main" id="{7CC7496D-9D30-4CAB-802C-73B78155262A}"/>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74" name="Line 58">
                  <a:extLst>
                    <a:ext uri="{FF2B5EF4-FFF2-40B4-BE49-F238E27FC236}">
                      <a16:creationId xmlns:a16="http://schemas.microsoft.com/office/drawing/2014/main" id="{78DFA439-D155-440F-BCFE-A12CEEAD3C5E}"/>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75" name="Group 59">
                <a:extLst>
                  <a:ext uri="{FF2B5EF4-FFF2-40B4-BE49-F238E27FC236}">
                    <a16:creationId xmlns:a16="http://schemas.microsoft.com/office/drawing/2014/main" id="{4EACF2C0-1C37-44BC-975F-2158FAC10322}"/>
                  </a:ext>
                </a:extLst>
              </p:cNvPr>
              <p:cNvGrpSpPr>
                <a:grpSpLocks/>
              </p:cNvGrpSpPr>
              <p:nvPr/>
            </p:nvGrpSpPr>
            <p:grpSpPr bwMode="auto">
              <a:xfrm>
                <a:off x="720" y="1488"/>
                <a:ext cx="672" cy="144"/>
                <a:chOff x="720" y="1488"/>
                <a:chExt cx="672" cy="144"/>
              </a:xfrm>
            </p:grpSpPr>
            <p:sp>
              <p:nvSpPr>
                <p:cNvPr id="34876" name="Line 60">
                  <a:extLst>
                    <a:ext uri="{FF2B5EF4-FFF2-40B4-BE49-F238E27FC236}">
                      <a16:creationId xmlns:a16="http://schemas.microsoft.com/office/drawing/2014/main" id="{C9ED0289-EE32-4634-A850-FEFA45121B0E}"/>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77" name="Line 61">
                  <a:extLst>
                    <a:ext uri="{FF2B5EF4-FFF2-40B4-BE49-F238E27FC236}">
                      <a16:creationId xmlns:a16="http://schemas.microsoft.com/office/drawing/2014/main" id="{8F9FE211-85B0-480F-ACE2-6B1449F56ED7}"/>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78" name="Line 62">
                  <a:extLst>
                    <a:ext uri="{FF2B5EF4-FFF2-40B4-BE49-F238E27FC236}">
                      <a16:creationId xmlns:a16="http://schemas.microsoft.com/office/drawing/2014/main" id="{932839F7-51FA-4F93-A8B2-6F4B4E76EB2D}"/>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79" name="Line 63">
                <a:extLst>
                  <a:ext uri="{FF2B5EF4-FFF2-40B4-BE49-F238E27FC236}">
                    <a16:creationId xmlns:a16="http://schemas.microsoft.com/office/drawing/2014/main" id="{1BE64812-405E-49E1-9A23-C89092D261FD}"/>
                  </a:ext>
                </a:extLst>
              </p:cNvPr>
              <p:cNvSpPr>
                <a:spLocks noChangeShapeType="1"/>
              </p:cNvSpPr>
              <p:nvPr/>
            </p:nvSpPr>
            <p:spPr bwMode="auto">
              <a:xfrm>
                <a:off x="1008" y="1632"/>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80" name="Group 64">
              <a:extLst>
                <a:ext uri="{FF2B5EF4-FFF2-40B4-BE49-F238E27FC236}">
                  <a16:creationId xmlns:a16="http://schemas.microsoft.com/office/drawing/2014/main" id="{7D0CEC73-9136-4ED9-A81A-94CEE1092F74}"/>
                </a:ext>
              </a:extLst>
            </p:cNvPr>
            <p:cNvGrpSpPr>
              <a:grpSpLocks/>
            </p:cNvGrpSpPr>
            <p:nvPr/>
          </p:nvGrpSpPr>
          <p:grpSpPr bwMode="auto">
            <a:xfrm>
              <a:off x="3504" y="2160"/>
              <a:ext cx="1440" cy="288"/>
              <a:chOff x="720" y="1488"/>
              <a:chExt cx="672" cy="288"/>
            </a:xfrm>
          </p:grpSpPr>
          <p:grpSp>
            <p:nvGrpSpPr>
              <p:cNvPr id="34881" name="Group 65">
                <a:extLst>
                  <a:ext uri="{FF2B5EF4-FFF2-40B4-BE49-F238E27FC236}">
                    <a16:creationId xmlns:a16="http://schemas.microsoft.com/office/drawing/2014/main" id="{ECFF4A4E-4BF9-48C1-8B66-848575EFB352}"/>
                  </a:ext>
                </a:extLst>
              </p:cNvPr>
              <p:cNvGrpSpPr>
                <a:grpSpLocks/>
              </p:cNvGrpSpPr>
              <p:nvPr/>
            </p:nvGrpSpPr>
            <p:grpSpPr bwMode="auto">
              <a:xfrm>
                <a:off x="720" y="1488"/>
                <a:ext cx="672" cy="144"/>
                <a:chOff x="720" y="1488"/>
                <a:chExt cx="672" cy="144"/>
              </a:xfrm>
            </p:grpSpPr>
            <p:sp>
              <p:nvSpPr>
                <p:cNvPr id="34882" name="Line 66">
                  <a:extLst>
                    <a:ext uri="{FF2B5EF4-FFF2-40B4-BE49-F238E27FC236}">
                      <a16:creationId xmlns:a16="http://schemas.microsoft.com/office/drawing/2014/main" id="{9101B02D-1263-4E63-9D02-B07CAD29FF07}"/>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83" name="Line 67">
                  <a:extLst>
                    <a:ext uri="{FF2B5EF4-FFF2-40B4-BE49-F238E27FC236}">
                      <a16:creationId xmlns:a16="http://schemas.microsoft.com/office/drawing/2014/main" id="{EA841DF2-8310-4BA2-94C2-C936205D3FD9}"/>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84" name="Line 68">
                  <a:extLst>
                    <a:ext uri="{FF2B5EF4-FFF2-40B4-BE49-F238E27FC236}">
                      <a16:creationId xmlns:a16="http://schemas.microsoft.com/office/drawing/2014/main" id="{FCEF751F-4988-449D-9D88-BA8DAAE8ED5A}"/>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4885" name="Group 69">
                <a:extLst>
                  <a:ext uri="{FF2B5EF4-FFF2-40B4-BE49-F238E27FC236}">
                    <a16:creationId xmlns:a16="http://schemas.microsoft.com/office/drawing/2014/main" id="{ECD81887-8DB0-4FB7-936E-7ABC95BE8725}"/>
                  </a:ext>
                </a:extLst>
              </p:cNvPr>
              <p:cNvGrpSpPr>
                <a:grpSpLocks/>
              </p:cNvGrpSpPr>
              <p:nvPr/>
            </p:nvGrpSpPr>
            <p:grpSpPr bwMode="auto">
              <a:xfrm>
                <a:off x="720" y="1488"/>
                <a:ext cx="672" cy="144"/>
                <a:chOff x="720" y="1488"/>
                <a:chExt cx="672" cy="144"/>
              </a:xfrm>
            </p:grpSpPr>
            <p:sp>
              <p:nvSpPr>
                <p:cNvPr id="34886" name="Line 70">
                  <a:extLst>
                    <a:ext uri="{FF2B5EF4-FFF2-40B4-BE49-F238E27FC236}">
                      <a16:creationId xmlns:a16="http://schemas.microsoft.com/office/drawing/2014/main" id="{BB00DEE3-9A24-463F-ABD2-2838534E1C39}"/>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87" name="Line 71">
                  <a:extLst>
                    <a:ext uri="{FF2B5EF4-FFF2-40B4-BE49-F238E27FC236}">
                      <a16:creationId xmlns:a16="http://schemas.microsoft.com/office/drawing/2014/main" id="{314CD75A-3A3D-442E-BBB4-439E8B3C041D}"/>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88" name="Line 72">
                  <a:extLst>
                    <a:ext uri="{FF2B5EF4-FFF2-40B4-BE49-F238E27FC236}">
                      <a16:creationId xmlns:a16="http://schemas.microsoft.com/office/drawing/2014/main" id="{0D35D2FA-F052-4400-8831-5EA437F51A9B}"/>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89" name="Line 73">
                <a:extLst>
                  <a:ext uri="{FF2B5EF4-FFF2-40B4-BE49-F238E27FC236}">
                    <a16:creationId xmlns:a16="http://schemas.microsoft.com/office/drawing/2014/main" id="{CBF882A8-A663-4D9E-BA9A-43934E191A72}"/>
                  </a:ext>
                </a:extLst>
              </p:cNvPr>
              <p:cNvSpPr>
                <a:spLocks noChangeShapeType="1"/>
              </p:cNvSpPr>
              <p:nvPr/>
            </p:nvSpPr>
            <p:spPr bwMode="auto">
              <a:xfrm>
                <a:off x="1008" y="1632"/>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90" name="Text Box 74">
              <a:extLst>
                <a:ext uri="{FF2B5EF4-FFF2-40B4-BE49-F238E27FC236}">
                  <a16:creationId xmlns:a16="http://schemas.microsoft.com/office/drawing/2014/main" id="{54D724B3-D59A-41DD-ACB3-89FE421A1D2A}"/>
                </a:ext>
              </a:extLst>
            </p:cNvPr>
            <p:cNvSpPr txBox="1">
              <a:spLocks noChangeArrowheads="1"/>
            </p:cNvSpPr>
            <p:nvPr/>
          </p:nvSpPr>
          <p:spPr bwMode="auto">
            <a:xfrm>
              <a:off x="480" y="2496"/>
              <a:ext cx="48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(05,13,19,27)                                    (01,16,26,31)</a:t>
              </a:r>
            </a:p>
          </p:txBody>
        </p:sp>
        <p:grpSp>
          <p:nvGrpSpPr>
            <p:cNvPr id="34891" name="Group 75">
              <a:extLst>
                <a:ext uri="{FF2B5EF4-FFF2-40B4-BE49-F238E27FC236}">
                  <a16:creationId xmlns:a16="http://schemas.microsoft.com/office/drawing/2014/main" id="{35BBD9D4-2D88-4ABF-A129-79261DAEC769}"/>
                </a:ext>
              </a:extLst>
            </p:cNvPr>
            <p:cNvGrpSpPr>
              <a:grpSpLocks/>
            </p:cNvGrpSpPr>
            <p:nvPr/>
          </p:nvGrpSpPr>
          <p:grpSpPr bwMode="auto">
            <a:xfrm>
              <a:off x="1488" y="2880"/>
              <a:ext cx="2784" cy="288"/>
              <a:chOff x="2016" y="1488"/>
              <a:chExt cx="672" cy="288"/>
            </a:xfrm>
          </p:grpSpPr>
          <p:grpSp>
            <p:nvGrpSpPr>
              <p:cNvPr id="34892" name="Group 76">
                <a:extLst>
                  <a:ext uri="{FF2B5EF4-FFF2-40B4-BE49-F238E27FC236}">
                    <a16:creationId xmlns:a16="http://schemas.microsoft.com/office/drawing/2014/main" id="{3FE3E00E-60BC-4F9A-BA12-DC9F0E7F4051}"/>
                  </a:ext>
                </a:extLst>
              </p:cNvPr>
              <p:cNvGrpSpPr>
                <a:grpSpLocks/>
              </p:cNvGrpSpPr>
              <p:nvPr/>
            </p:nvGrpSpPr>
            <p:grpSpPr bwMode="auto">
              <a:xfrm>
                <a:off x="2016" y="1488"/>
                <a:ext cx="672" cy="144"/>
                <a:chOff x="720" y="1488"/>
                <a:chExt cx="672" cy="144"/>
              </a:xfrm>
            </p:grpSpPr>
            <p:sp>
              <p:nvSpPr>
                <p:cNvPr id="34893" name="Line 77">
                  <a:extLst>
                    <a:ext uri="{FF2B5EF4-FFF2-40B4-BE49-F238E27FC236}">
                      <a16:creationId xmlns:a16="http://schemas.microsoft.com/office/drawing/2014/main" id="{AB03348C-EFFE-4A43-9958-F5756D644077}"/>
                    </a:ext>
                  </a:extLst>
                </p:cNvPr>
                <p:cNvSpPr>
                  <a:spLocks noChangeShapeType="1"/>
                </p:cNvSpPr>
                <p:nvPr/>
              </p:nvSpPr>
              <p:spPr bwMode="auto">
                <a:xfrm>
                  <a:off x="720" y="1632"/>
                  <a:ext cx="67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94" name="Line 78">
                  <a:extLst>
                    <a:ext uri="{FF2B5EF4-FFF2-40B4-BE49-F238E27FC236}">
                      <a16:creationId xmlns:a16="http://schemas.microsoft.com/office/drawing/2014/main" id="{EB60AE93-41E1-4724-A109-097ECB08D46F}"/>
                    </a:ext>
                  </a:extLst>
                </p:cNvPr>
                <p:cNvSpPr>
                  <a:spLocks noChangeShapeType="1"/>
                </p:cNvSpPr>
                <p:nvPr/>
              </p:nvSpPr>
              <p:spPr bwMode="auto">
                <a:xfrm flipV="1">
                  <a:off x="720"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895" name="Line 79">
                  <a:extLst>
                    <a:ext uri="{FF2B5EF4-FFF2-40B4-BE49-F238E27FC236}">
                      <a16:creationId xmlns:a16="http://schemas.microsoft.com/office/drawing/2014/main" id="{8983635C-77F2-424A-993B-F011984E2F37}"/>
                    </a:ext>
                  </a:extLst>
                </p:cNvPr>
                <p:cNvSpPr>
                  <a:spLocks noChangeShapeType="1"/>
                </p:cNvSpPr>
                <p:nvPr/>
              </p:nvSpPr>
              <p:spPr bwMode="auto">
                <a:xfrm flipV="1">
                  <a:off x="1392" y="1488"/>
                  <a:ext cx="0" cy="14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96" name="Line 80">
                <a:extLst>
                  <a:ext uri="{FF2B5EF4-FFF2-40B4-BE49-F238E27FC236}">
                    <a16:creationId xmlns:a16="http://schemas.microsoft.com/office/drawing/2014/main" id="{289AAF7F-A895-484C-A2DC-9928A4BBC81D}"/>
                  </a:ext>
                </a:extLst>
              </p:cNvPr>
              <p:cNvSpPr>
                <a:spLocks noChangeShapeType="1"/>
              </p:cNvSpPr>
              <p:nvPr/>
            </p:nvSpPr>
            <p:spPr bwMode="auto">
              <a:xfrm>
                <a:off x="2352" y="1632"/>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97" name="Text Box 81">
              <a:extLst>
                <a:ext uri="{FF2B5EF4-FFF2-40B4-BE49-F238E27FC236}">
                  <a16:creationId xmlns:a16="http://schemas.microsoft.com/office/drawing/2014/main" id="{96E2EFCA-E958-4759-B7AE-BD336DE6EFE1}"/>
                </a:ext>
              </a:extLst>
            </p:cNvPr>
            <p:cNvSpPr txBox="1">
              <a:spLocks noChangeArrowheads="1"/>
            </p:cNvSpPr>
            <p:nvPr/>
          </p:nvSpPr>
          <p:spPr bwMode="auto">
            <a:xfrm>
              <a:off x="624" y="3264"/>
              <a:ext cx="45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(01,05,13,16,19,26,27,31)</a:t>
              </a: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26DFCE59-9EB7-429D-B36F-F6E64BAD149F}"/>
              </a:ext>
            </a:extLst>
          </p:cNvPr>
          <p:cNvSpPr txBox="1">
            <a:spLocks noChangeArrowheads="1"/>
          </p:cNvSpPr>
          <p:nvPr/>
        </p:nvSpPr>
        <p:spPr bwMode="auto">
          <a:xfrm>
            <a:off x="2133600" y="990601"/>
            <a:ext cx="8305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    2-</a:t>
            </a:r>
            <a:r>
              <a:rPr lang="zh-CN" altLang="en-US" b="1"/>
              <a:t>路归并排序法的基本操作是将待排序列中相邻的两个有序子序列合并成一个有序序列。 </a:t>
            </a:r>
          </a:p>
        </p:txBody>
      </p:sp>
      <p:sp>
        <p:nvSpPr>
          <p:cNvPr id="35843" name="Text Box 3">
            <a:extLst>
              <a:ext uri="{FF2B5EF4-FFF2-40B4-BE49-F238E27FC236}">
                <a16:creationId xmlns:a16="http://schemas.microsoft.com/office/drawing/2014/main" id="{5F5913AA-77F0-4C6C-BB9E-8580BB6BD15E}"/>
              </a:ext>
            </a:extLst>
          </p:cNvPr>
          <p:cNvSpPr txBox="1">
            <a:spLocks noChangeArrowheads="1"/>
          </p:cNvSpPr>
          <p:nvPr/>
        </p:nvSpPr>
        <p:spPr bwMode="auto">
          <a:xfrm>
            <a:off x="2057400" y="19050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合并算法描述如下： </a:t>
            </a:r>
          </a:p>
        </p:txBody>
      </p:sp>
      <p:sp>
        <p:nvSpPr>
          <p:cNvPr id="35844" name="Text Box 4">
            <a:extLst>
              <a:ext uri="{FF2B5EF4-FFF2-40B4-BE49-F238E27FC236}">
                <a16:creationId xmlns:a16="http://schemas.microsoft.com/office/drawing/2014/main" id="{A146ABF9-F9EF-4F28-8562-359466E96F24}"/>
              </a:ext>
            </a:extLst>
          </p:cNvPr>
          <p:cNvSpPr txBox="1">
            <a:spLocks noChangeArrowheads="1"/>
          </p:cNvSpPr>
          <p:nvPr/>
        </p:nvSpPr>
        <p:spPr bwMode="auto">
          <a:xfrm>
            <a:off x="2057400" y="2362201"/>
            <a:ext cx="861060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void Merge ( RecordType r1[],  int low,   int mid,   int high,  RecordType  r[])</a:t>
            </a:r>
          </a:p>
          <a:p>
            <a:pPr>
              <a:spcBef>
                <a:spcPct val="50000"/>
              </a:spcBef>
            </a:pPr>
            <a:r>
              <a:rPr lang="en-US" altLang="zh-CN" sz="2000" b="1"/>
              <a:t>/*</a:t>
            </a:r>
            <a:r>
              <a:rPr lang="zh-CN" altLang="en-US" sz="2000" b="1"/>
              <a:t>已知</a:t>
            </a:r>
            <a:r>
              <a:rPr lang="en-US" altLang="zh-CN" sz="2000" b="1"/>
              <a:t>r1[low..mid]</a:t>
            </a:r>
            <a:r>
              <a:rPr lang="zh-CN" altLang="en-US" sz="2000" b="1"/>
              <a:t>和</a:t>
            </a:r>
            <a:r>
              <a:rPr lang="en-US" altLang="zh-CN" sz="2000" b="1"/>
              <a:t>r1[mid+1..high]</a:t>
            </a:r>
            <a:r>
              <a:rPr lang="zh-CN" altLang="en-US" sz="2000" b="1"/>
              <a:t>分别按关键字有序排列，将它们合并成一个有序序列，存放在</a:t>
            </a:r>
            <a:r>
              <a:rPr lang="en-US" altLang="zh-CN" sz="2000" b="1"/>
              <a:t>r[low..high] */</a:t>
            </a:r>
          </a:p>
          <a:p>
            <a:pPr>
              <a:spcBef>
                <a:spcPct val="50000"/>
              </a:spcBef>
            </a:pPr>
            <a:r>
              <a:rPr lang="en-US" altLang="zh-CN" sz="2000" b="1"/>
              <a:t>{i=low</a:t>
            </a:r>
            <a:r>
              <a:rPr lang="zh-CN" altLang="en-US" sz="2000" b="1"/>
              <a:t>；</a:t>
            </a:r>
            <a:r>
              <a:rPr lang="en-US" altLang="zh-CN" sz="2000" b="1"/>
              <a:t>j=mid+1</a:t>
            </a:r>
            <a:r>
              <a:rPr lang="zh-CN" altLang="en-US" sz="2000" b="1"/>
              <a:t>； </a:t>
            </a:r>
            <a:r>
              <a:rPr lang="en-US" altLang="zh-CN" sz="2000" b="1"/>
              <a:t>k=low</a:t>
            </a:r>
            <a:r>
              <a:rPr lang="zh-CN" altLang="en-US" sz="2000" b="1"/>
              <a:t>；</a:t>
            </a:r>
          </a:p>
          <a:p>
            <a:pPr>
              <a:spcBef>
                <a:spcPct val="50000"/>
              </a:spcBef>
            </a:pPr>
            <a:r>
              <a:rPr lang="en-US" altLang="zh-CN" sz="2000" b="1"/>
              <a:t>while ( (i&lt;=mid)&amp;&amp;(j&lt;=high)  )  </a:t>
            </a:r>
          </a:p>
          <a:p>
            <a:pPr>
              <a:spcBef>
                <a:spcPct val="50000"/>
              </a:spcBef>
            </a:pPr>
            <a:r>
              <a:rPr lang="en-US" altLang="zh-CN" sz="2000" b="1"/>
              <a:t>{if ( r1[i].key&lt;=r1[j].key )     </a:t>
            </a:r>
          </a:p>
          <a:p>
            <a:pPr>
              <a:spcBef>
                <a:spcPct val="50000"/>
              </a:spcBef>
            </a:pPr>
            <a:r>
              <a:rPr lang="en-US" altLang="zh-CN" sz="2000" b="1"/>
              <a:t>          {r[k]=r1[i] </a:t>
            </a:r>
            <a:r>
              <a:rPr lang="zh-CN" altLang="en-US" sz="2000" b="1"/>
              <a:t>； </a:t>
            </a:r>
            <a:r>
              <a:rPr lang="en-US" altLang="zh-CN" sz="2000" b="1"/>
              <a:t>++i</a:t>
            </a:r>
            <a:r>
              <a:rPr lang="zh-CN" altLang="en-US" sz="2000" b="1"/>
              <a:t>；</a:t>
            </a:r>
            <a:r>
              <a:rPr lang="en-US" altLang="zh-CN" sz="2000" b="1"/>
              <a:t>}</a:t>
            </a:r>
          </a:p>
          <a:p>
            <a:pPr>
              <a:spcBef>
                <a:spcPct val="50000"/>
              </a:spcBef>
            </a:pPr>
            <a:r>
              <a:rPr lang="en-US" altLang="zh-CN" sz="2000" b="1"/>
              <a:t>    else 	</a:t>
            </a:r>
          </a:p>
          <a:p>
            <a:pPr>
              <a:spcBef>
                <a:spcPct val="50000"/>
              </a:spcBef>
            </a:pPr>
            <a:r>
              <a:rPr lang="en-US" altLang="zh-CN" sz="2000" b="1"/>
              <a:t>            {r[k]=r1[j] </a:t>
            </a:r>
            <a:r>
              <a:rPr lang="zh-CN" altLang="en-US" sz="2000" b="1"/>
              <a:t>； </a:t>
            </a:r>
            <a:r>
              <a:rPr lang="en-US" altLang="zh-CN" sz="2000" b="1"/>
              <a:t>++j</a:t>
            </a:r>
            <a:r>
              <a:rPr lang="zh-CN" altLang="en-US" sz="2000" b="1"/>
              <a:t>；</a:t>
            </a:r>
            <a:r>
              <a:rPr lang="en-US" altLang="zh-CN" sz="2000" b="1"/>
              <a:t>}</a:t>
            </a:r>
          </a:p>
          <a:p>
            <a:pPr>
              <a:spcBef>
                <a:spcPct val="50000"/>
              </a:spcBef>
            </a:pPr>
            <a:r>
              <a:rPr lang="en-US" altLang="zh-CN" sz="2000" b="1"/>
              <a:t>           ++k </a:t>
            </a:r>
            <a:r>
              <a:rPr lang="zh-CN" altLang="en-US" sz="2000" b="1"/>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6BB82FF9-C1E2-4181-ADFD-19A9F008A759}"/>
              </a:ext>
            </a:extLst>
          </p:cNvPr>
          <p:cNvSpPr txBox="1">
            <a:spLocks noChangeArrowheads="1"/>
          </p:cNvSpPr>
          <p:nvPr/>
        </p:nvSpPr>
        <p:spPr bwMode="auto">
          <a:xfrm>
            <a:off x="2133600" y="990601"/>
            <a:ext cx="80772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a:t>
            </a:r>
          </a:p>
          <a:p>
            <a:pPr>
              <a:spcBef>
                <a:spcPct val="50000"/>
              </a:spcBef>
            </a:pPr>
            <a:r>
              <a:rPr lang="en-US" altLang="zh-CN" sz="2000" b="1"/>
              <a:t>if ( i&lt;=mid )   r[k..high] =r1[i..mid]</a:t>
            </a:r>
            <a:r>
              <a:rPr lang="zh-CN" altLang="en-US" sz="2000" b="1"/>
              <a:t>；</a:t>
            </a:r>
          </a:p>
          <a:p>
            <a:pPr>
              <a:spcBef>
                <a:spcPct val="50000"/>
              </a:spcBef>
            </a:pPr>
            <a:r>
              <a:rPr lang="en-US" altLang="zh-CN" sz="2000" b="1"/>
              <a:t>if ( j&lt;=high  ) r[k..high] =r1[j..high]</a:t>
            </a:r>
            <a:r>
              <a:rPr lang="zh-CN" altLang="en-US" sz="2000" b="1"/>
              <a:t>；</a:t>
            </a:r>
          </a:p>
          <a:p>
            <a:pPr>
              <a:spcBef>
                <a:spcPct val="50000"/>
              </a:spcBef>
            </a:pPr>
            <a:r>
              <a:rPr lang="en-US" altLang="zh-CN" sz="2000" b="1"/>
              <a:t>} /* Merge */ </a:t>
            </a:r>
          </a:p>
          <a:p>
            <a:pPr>
              <a:spcBef>
                <a:spcPct val="50000"/>
              </a:spcBef>
            </a:pPr>
            <a:endParaRPr lang="en-US" altLang="zh-CN" sz="2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a:extLst>
              <a:ext uri="{FF2B5EF4-FFF2-40B4-BE49-F238E27FC236}">
                <a16:creationId xmlns:a16="http://schemas.microsoft.com/office/drawing/2014/main" id="{C79D9BED-48A6-4C45-8833-D1F2822FC287}"/>
              </a:ext>
            </a:extLst>
          </p:cNvPr>
          <p:cNvSpPr txBox="1">
            <a:spLocks noChangeArrowheads="1"/>
          </p:cNvSpPr>
          <p:nvPr/>
        </p:nvSpPr>
        <p:spPr bwMode="auto">
          <a:xfrm>
            <a:off x="2209800" y="2209800"/>
            <a:ext cx="81534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AutoNum type="alphaUcParenR"/>
            </a:pPr>
            <a:r>
              <a:rPr lang="en-US" altLang="zh-CN" b="1"/>
              <a:t>{ 48 }       62         35       77        55      14       </a:t>
            </a:r>
            <a:r>
              <a:rPr lang="en-US" altLang="zh-CN" b="1" u="sng"/>
              <a:t>35</a:t>
            </a:r>
            <a:r>
              <a:rPr lang="en-US" altLang="zh-CN" b="1"/>
              <a:t>         98 </a:t>
            </a:r>
          </a:p>
          <a:p>
            <a:pPr>
              <a:spcBef>
                <a:spcPct val="50000"/>
              </a:spcBef>
              <a:buFontTx/>
              <a:buAutoNum type="alphaUcParenR"/>
            </a:pPr>
            <a:r>
              <a:rPr lang="en-US" altLang="zh-CN" b="1"/>
              <a:t>{ 48         62 }       35       77        55      14       </a:t>
            </a:r>
            <a:r>
              <a:rPr lang="en-US" altLang="zh-CN" b="1" u="sng"/>
              <a:t>35</a:t>
            </a:r>
            <a:r>
              <a:rPr lang="en-US" altLang="zh-CN" b="1"/>
              <a:t>         98</a:t>
            </a:r>
          </a:p>
          <a:p>
            <a:pPr>
              <a:spcBef>
                <a:spcPct val="50000"/>
              </a:spcBef>
              <a:buFontTx/>
              <a:buAutoNum type="alphaUcParenR"/>
            </a:pPr>
            <a:r>
              <a:rPr lang="en-US" altLang="zh-CN" b="1"/>
              <a:t>{ 35        48        62 }       77        55      14       </a:t>
            </a:r>
            <a:r>
              <a:rPr lang="en-US" altLang="zh-CN" b="1" u="sng"/>
              <a:t>35</a:t>
            </a:r>
            <a:r>
              <a:rPr lang="en-US" altLang="zh-CN" b="1"/>
              <a:t>         98  </a:t>
            </a:r>
          </a:p>
          <a:p>
            <a:pPr>
              <a:spcBef>
                <a:spcPct val="50000"/>
              </a:spcBef>
              <a:buFontTx/>
              <a:buAutoNum type="alphaUcParenR"/>
            </a:pPr>
            <a:r>
              <a:rPr lang="en-US" altLang="zh-CN" b="1"/>
              <a:t>{ 35        48        62         77 }      55      14       </a:t>
            </a:r>
            <a:r>
              <a:rPr lang="en-US" altLang="zh-CN" b="1" u="sng"/>
              <a:t>35</a:t>
            </a:r>
            <a:r>
              <a:rPr lang="en-US" altLang="zh-CN" b="1"/>
              <a:t>         98 </a:t>
            </a:r>
          </a:p>
          <a:p>
            <a:pPr>
              <a:spcBef>
                <a:spcPct val="50000"/>
              </a:spcBef>
              <a:buFontTx/>
              <a:buAutoNum type="alphaUcParenR"/>
            </a:pPr>
            <a:r>
              <a:rPr lang="en-US" altLang="zh-CN" b="1"/>
              <a:t>{ 35        48        55        62        77 }      14      </a:t>
            </a:r>
            <a:r>
              <a:rPr lang="en-US" altLang="zh-CN" b="1" u="sng"/>
              <a:t>35</a:t>
            </a:r>
            <a:r>
              <a:rPr lang="en-US" altLang="zh-CN" b="1"/>
              <a:t>         98 </a:t>
            </a:r>
          </a:p>
          <a:p>
            <a:pPr>
              <a:spcBef>
                <a:spcPct val="50000"/>
              </a:spcBef>
              <a:buFontTx/>
              <a:buAutoNum type="alphaUcParenR"/>
            </a:pPr>
            <a:r>
              <a:rPr lang="en-US" altLang="zh-CN" b="1"/>
              <a:t>{ 14        35        48        55        62       77 }     </a:t>
            </a:r>
            <a:r>
              <a:rPr lang="en-US" altLang="zh-CN" b="1" u="sng"/>
              <a:t>35</a:t>
            </a:r>
            <a:r>
              <a:rPr lang="en-US" altLang="zh-CN" b="1"/>
              <a:t>         98 </a:t>
            </a:r>
          </a:p>
          <a:p>
            <a:pPr>
              <a:spcBef>
                <a:spcPct val="50000"/>
              </a:spcBef>
              <a:buFontTx/>
              <a:buAutoNum type="alphaUcParenR"/>
            </a:pPr>
            <a:r>
              <a:rPr lang="en-US" altLang="zh-CN" b="1"/>
              <a:t>{ 14        35        </a:t>
            </a:r>
            <a:r>
              <a:rPr lang="en-US" altLang="zh-CN" b="1" u="sng"/>
              <a:t>35</a:t>
            </a:r>
            <a:r>
              <a:rPr lang="en-US" altLang="zh-CN" b="1"/>
              <a:t>        48        55        62      77 }       98 </a:t>
            </a:r>
          </a:p>
          <a:p>
            <a:pPr>
              <a:spcBef>
                <a:spcPct val="50000"/>
              </a:spcBef>
              <a:buFontTx/>
              <a:buAutoNum type="alphaUcParenR"/>
            </a:pPr>
            <a:r>
              <a:rPr lang="en-US" altLang="zh-CN" b="1"/>
              <a:t>{ 14        35        </a:t>
            </a:r>
            <a:r>
              <a:rPr lang="en-US" altLang="zh-CN" b="1" u="sng"/>
              <a:t>35</a:t>
            </a:r>
            <a:r>
              <a:rPr lang="en-US" altLang="zh-CN" b="1"/>
              <a:t>        48        55        62      77          98  } </a:t>
            </a:r>
          </a:p>
        </p:txBody>
      </p:sp>
      <p:sp>
        <p:nvSpPr>
          <p:cNvPr id="9221" name="Text Box 5">
            <a:extLst>
              <a:ext uri="{FF2B5EF4-FFF2-40B4-BE49-F238E27FC236}">
                <a16:creationId xmlns:a16="http://schemas.microsoft.com/office/drawing/2014/main" id="{72CF8C8C-3C4B-4E61-AEE6-B902450177AE}"/>
              </a:ext>
            </a:extLst>
          </p:cNvPr>
          <p:cNvSpPr txBox="1">
            <a:spLocks noChangeArrowheads="1"/>
          </p:cNvSpPr>
          <p:nvPr/>
        </p:nvSpPr>
        <p:spPr bwMode="auto">
          <a:xfrm>
            <a:off x="2133600" y="990600"/>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宋体" panose="02010600030101010101" pitchFamily="2" charset="-122"/>
              </a:rPr>
              <a:t>下面给出了一个完整的直接插入排序实例。图中大括号内为当前已排好序的记录子集合。</a:t>
            </a:r>
            <a:r>
              <a:rPr lang="zh-CN" altLang="en-US" sz="2800" b="1"/>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7DBE6885-683A-4304-AB7D-5E6536C2B08A}"/>
              </a:ext>
            </a:extLst>
          </p:cNvPr>
          <p:cNvSpPr txBox="1">
            <a:spLocks noChangeArrowheads="1"/>
          </p:cNvSpPr>
          <p:nvPr/>
        </p:nvSpPr>
        <p:spPr bwMode="auto">
          <a:xfrm>
            <a:off x="2057400" y="9906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2-</a:t>
            </a:r>
            <a:r>
              <a:rPr lang="zh-CN" altLang="en-US" b="1">
                <a:latin typeface="宋体" panose="02010600030101010101" pitchFamily="2" charset="-122"/>
              </a:rPr>
              <a:t>路归并排序可以采用递归方法实现，具体描述如下：</a:t>
            </a:r>
            <a:r>
              <a:rPr lang="zh-CN" altLang="en-US" b="1"/>
              <a:t> </a:t>
            </a:r>
          </a:p>
        </p:txBody>
      </p:sp>
      <p:sp>
        <p:nvSpPr>
          <p:cNvPr id="37891" name="Text Box 3">
            <a:extLst>
              <a:ext uri="{FF2B5EF4-FFF2-40B4-BE49-F238E27FC236}">
                <a16:creationId xmlns:a16="http://schemas.microsoft.com/office/drawing/2014/main" id="{7E12EF65-1935-4663-90FD-3CC9AA99856A}"/>
              </a:ext>
            </a:extLst>
          </p:cNvPr>
          <p:cNvSpPr txBox="1">
            <a:spLocks noChangeArrowheads="1"/>
          </p:cNvSpPr>
          <p:nvPr/>
        </p:nvSpPr>
        <p:spPr bwMode="auto">
          <a:xfrm>
            <a:off x="2133600" y="1524001"/>
            <a:ext cx="85344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void   MergeSort (RecordType  r1[],  int  low,  int  high,  RecordType  r[])</a:t>
            </a:r>
          </a:p>
          <a:p>
            <a:pPr>
              <a:spcBef>
                <a:spcPct val="50000"/>
              </a:spcBef>
            </a:pPr>
            <a:r>
              <a:rPr lang="en-US" altLang="zh-CN" sz="2000" b="1"/>
              <a:t> /* r1[low..high]</a:t>
            </a:r>
            <a:r>
              <a:rPr lang="zh-CN" altLang="en-US" sz="2000" b="1"/>
              <a:t>经过排序后放在</a:t>
            </a:r>
            <a:r>
              <a:rPr lang="en-US" altLang="zh-CN" sz="2000" b="1"/>
              <a:t>r[low..high]</a:t>
            </a:r>
            <a:r>
              <a:rPr lang="zh-CN" altLang="en-US" sz="2000" b="1"/>
              <a:t>中，</a:t>
            </a:r>
            <a:r>
              <a:rPr lang="en-US" altLang="zh-CN" sz="2000" b="1"/>
              <a:t>r2[low..high]</a:t>
            </a:r>
            <a:r>
              <a:rPr lang="zh-CN" altLang="en-US" sz="2000" b="1"/>
              <a:t>为辅助空间 *</a:t>
            </a:r>
            <a:r>
              <a:rPr lang="en-US" altLang="zh-CN" sz="2000" b="1"/>
              <a:t>/ </a:t>
            </a:r>
          </a:p>
          <a:p>
            <a:pPr>
              <a:spcBef>
                <a:spcPct val="50000"/>
              </a:spcBef>
            </a:pPr>
            <a:r>
              <a:rPr lang="en-US" altLang="zh-CN" sz="2000" b="1"/>
              <a:t>{ RecordType  *r2</a:t>
            </a:r>
            <a:r>
              <a:rPr lang="zh-CN" altLang="en-US" sz="2000" b="1"/>
              <a:t>；</a:t>
            </a:r>
          </a:p>
          <a:p>
            <a:pPr>
              <a:spcBef>
                <a:spcPct val="50000"/>
              </a:spcBef>
            </a:pPr>
            <a:r>
              <a:rPr lang="zh-CN" altLang="en-US" sz="2000" b="1"/>
              <a:t>   </a:t>
            </a:r>
            <a:r>
              <a:rPr lang="en-US" altLang="zh-CN" sz="2000" b="1"/>
              <a:t>r2=(RecordType*)malloc(sizeof(RecordType)*(hight-low+1));</a:t>
            </a:r>
          </a:p>
          <a:p>
            <a:pPr>
              <a:spcBef>
                <a:spcPct val="50000"/>
              </a:spcBef>
            </a:pPr>
            <a:r>
              <a:rPr lang="en-US" altLang="zh-CN" sz="2000" b="1"/>
              <a:t>if ( low==high</a:t>
            </a:r>
            <a:r>
              <a:rPr lang="en-US" altLang="zh-CN" sz="2000" b="1">
                <a:latin typeface="cajcd fnthx" pitchFamily="18" charset="2"/>
              </a:rPr>
              <a:t> </a:t>
            </a:r>
            <a:r>
              <a:rPr lang="en-US" altLang="zh-CN" sz="2000" b="1"/>
              <a:t>)  r[low]=r1[low]</a:t>
            </a:r>
            <a:r>
              <a:rPr lang="zh-CN" altLang="en-US" sz="2000" b="1"/>
              <a:t>；</a:t>
            </a:r>
          </a:p>
          <a:p>
            <a:pPr>
              <a:spcBef>
                <a:spcPct val="50000"/>
              </a:spcBef>
            </a:pPr>
            <a:r>
              <a:rPr lang="en-US" altLang="zh-CN" sz="2000" b="1"/>
              <a:t>else{</a:t>
            </a:r>
          </a:p>
          <a:p>
            <a:pPr>
              <a:spcBef>
                <a:spcPct val="50000"/>
              </a:spcBef>
            </a:pPr>
            <a:r>
              <a:rPr lang="en-US" altLang="zh-CN" sz="2000" b="1"/>
              <a:t>mid=(low+high)/2</a:t>
            </a:r>
            <a:r>
              <a:rPr lang="zh-CN" altLang="en-US" sz="2000" b="1"/>
              <a:t>； </a:t>
            </a:r>
            <a:r>
              <a:rPr lang="en-US" altLang="zh-CN" sz="2000" b="1"/>
              <a:t>MergeSort(r1</a:t>
            </a:r>
            <a:r>
              <a:rPr lang="zh-CN" altLang="en-US" sz="2000" b="1"/>
              <a:t>，</a:t>
            </a:r>
            <a:r>
              <a:rPr lang="en-US" altLang="zh-CN" sz="2000" b="1"/>
              <a:t>low</a:t>
            </a:r>
            <a:r>
              <a:rPr lang="zh-CN" altLang="en-US" sz="2000" b="1"/>
              <a:t>， </a:t>
            </a:r>
            <a:r>
              <a:rPr lang="en-US" altLang="zh-CN" sz="2000" b="1"/>
              <a:t>mid,  r2)</a:t>
            </a:r>
            <a:r>
              <a:rPr lang="zh-CN" altLang="en-US" sz="2000" b="1"/>
              <a:t>；</a:t>
            </a:r>
          </a:p>
          <a:p>
            <a:pPr>
              <a:spcBef>
                <a:spcPct val="50000"/>
              </a:spcBef>
            </a:pPr>
            <a:r>
              <a:rPr lang="zh-CN" altLang="en-US" sz="2000" b="1"/>
              <a:t> </a:t>
            </a:r>
            <a:r>
              <a:rPr lang="en-US" altLang="zh-CN" sz="2000" b="1"/>
              <a:t>MergeSort(r1</a:t>
            </a:r>
            <a:r>
              <a:rPr lang="zh-CN" altLang="en-US" sz="2000" b="1"/>
              <a:t>，</a:t>
            </a:r>
            <a:r>
              <a:rPr lang="en-US" altLang="zh-CN" sz="2000" b="1"/>
              <a:t>mid+1</a:t>
            </a:r>
            <a:r>
              <a:rPr lang="zh-CN" altLang="en-US" sz="2000" b="1"/>
              <a:t>，</a:t>
            </a:r>
            <a:r>
              <a:rPr lang="en-US" altLang="zh-CN" sz="2000" b="1"/>
              <a:t>high,  r2)</a:t>
            </a:r>
            <a:r>
              <a:rPr lang="zh-CN" altLang="en-US" sz="2000" b="1"/>
              <a:t>； </a:t>
            </a:r>
            <a:r>
              <a:rPr lang="en-US" altLang="zh-CN" sz="2000" b="1"/>
              <a:t>Merge (r2</a:t>
            </a:r>
            <a:r>
              <a:rPr lang="zh-CN" altLang="en-US" sz="2000" b="1"/>
              <a:t>，</a:t>
            </a:r>
            <a:r>
              <a:rPr lang="en-US" altLang="zh-CN" sz="2000" b="1"/>
              <a:t>low</a:t>
            </a:r>
            <a:r>
              <a:rPr lang="zh-CN" altLang="en-US" sz="2000" b="1"/>
              <a:t>，</a:t>
            </a:r>
            <a:r>
              <a:rPr lang="en-US" altLang="zh-CN" sz="2000" b="1"/>
              <a:t>mid</a:t>
            </a:r>
            <a:r>
              <a:rPr lang="zh-CN" altLang="en-US" sz="2000" b="1"/>
              <a:t>，</a:t>
            </a:r>
            <a:r>
              <a:rPr lang="en-US" altLang="zh-CN" sz="2000" b="1"/>
              <a:t>high</a:t>
            </a:r>
            <a:r>
              <a:rPr lang="zh-CN" altLang="en-US" sz="2000" b="1"/>
              <a:t>， </a:t>
            </a:r>
            <a:r>
              <a:rPr lang="en-US" altLang="zh-CN" sz="2000" b="1"/>
              <a:t>r)</a:t>
            </a:r>
            <a:r>
              <a:rPr lang="zh-CN" altLang="en-US" sz="2000" b="1"/>
              <a:t>；</a:t>
            </a:r>
          </a:p>
          <a:p>
            <a:pPr>
              <a:spcBef>
                <a:spcPct val="50000"/>
              </a:spcBef>
            </a:pPr>
            <a:r>
              <a:rPr lang="en-US" altLang="zh-CN" sz="2000" b="1"/>
              <a:t>}</a:t>
            </a:r>
          </a:p>
          <a:p>
            <a:pPr>
              <a:spcBef>
                <a:spcPct val="50000"/>
              </a:spcBef>
            </a:pPr>
            <a:r>
              <a:rPr lang="en-US" altLang="zh-CN" sz="2000" b="1"/>
              <a:t>   free(r2);</a:t>
            </a:r>
          </a:p>
          <a:p>
            <a:pPr>
              <a:spcBef>
                <a:spcPct val="50000"/>
              </a:spcBef>
            </a:pPr>
            <a:r>
              <a:rPr lang="en-US" altLang="zh-CN" sz="2000" b="1"/>
              <a:t>} /*   MergeSort  */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6360F380-BD8B-41D4-8ED6-9057EFDAD7F3}"/>
              </a:ext>
            </a:extLst>
          </p:cNvPr>
          <p:cNvSpPr txBox="1">
            <a:spLocks noChangeArrowheads="1"/>
          </p:cNvSpPr>
          <p:nvPr/>
        </p:nvSpPr>
        <p:spPr bwMode="auto">
          <a:xfrm>
            <a:off x="2057400" y="9906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归并排序的算法分析：</a:t>
            </a:r>
          </a:p>
        </p:txBody>
      </p:sp>
      <p:sp>
        <p:nvSpPr>
          <p:cNvPr id="38915" name="Text Box 3">
            <a:extLst>
              <a:ext uri="{FF2B5EF4-FFF2-40B4-BE49-F238E27FC236}">
                <a16:creationId xmlns:a16="http://schemas.microsoft.com/office/drawing/2014/main" id="{B397C5D3-4FC0-4FF4-A005-6FE292ED2661}"/>
              </a:ext>
            </a:extLst>
          </p:cNvPr>
          <p:cNvSpPr txBox="1">
            <a:spLocks noChangeArrowheads="1"/>
          </p:cNvSpPr>
          <p:nvPr/>
        </p:nvSpPr>
        <p:spPr bwMode="auto">
          <a:xfrm>
            <a:off x="2133600" y="1600200"/>
            <a:ext cx="8229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归并排序中一趟归并中要多次用到</a:t>
            </a:r>
            <a:r>
              <a:rPr lang="en-US" altLang="zh-CN" b="1"/>
              <a:t>2-</a:t>
            </a:r>
            <a:r>
              <a:rPr lang="zh-CN" altLang="en-US" b="1">
                <a:latin typeface="宋体" panose="02010600030101010101" pitchFamily="2" charset="-122"/>
              </a:rPr>
              <a:t>路归并算法，一趟归并排序的操作是调用</a:t>
            </a:r>
            <a:r>
              <a:rPr lang="zh-CN" altLang="en-US" b="1"/>
              <a:t> </a:t>
            </a:r>
            <a:r>
              <a:rPr lang="zh-CN" altLang="en-US" b="1">
                <a:sym typeface="Symbol" panose="05050102010706020507" pitchFamily="18" charset="2"/>
              </a:rPr>
              <a:t></a:t>
            </a:r>
            <a:r>
              <a:rPr lang="en-US" altLang="zh-CN" b="1"/>
              <a:t>n/2h </a:t>
            </a:r>
            <a:r>
              <a:rPr lang="en-US" altLang="zh-CN" b="1">
                <a:sym typeface="Symbol" panose="05050102010706020507" pitchFamily="18" charset="2"/>
              </a:rPr>
              <a:t></a:t>
            </a:r>
            <a:r>
              <a:rPr lang="zh-CN" altLang="en-US" b="1">
                <a:latin typeface="宋体" panose="02010600030101010101" pitchFamily="2" charset="-122"/>
              </a:rPr>
              <a:t>次算法</a:t>
            </a:r>
            <a:r>
              <a:rPr lang="en-US" altLang="zh-CN" b="1"/>
              <a:t>merge </a:t>
            </a:r>
            <a:r>
              <a:rPr lang="zh-CN" altLang="en-US" b="1">
                <a:latin typeface="宋体" panose="02010600030101010101" pitchFamily="2" charset="-122"/>
              </a:rPr>
              <a:t>将</a:t>
            </a:r>
            <a:r>
              <a:rPr lang="en-US" altLang="zh-CN" b="1"/>
              <a:t>r1[1…n]</a:t>
            </a:r>
            <a:r>
              <a:rPr lang="zh-CN" altLang="en-US" b="1">
                <a:latin typeface="宋体" panose="02010600030101010101" pitchFamily="2" charset="-122"/>
              </a:rPr>
              <a:t>中前后相邻且长度为</a:t>
            </a:r>
            <a:r>
              <a:rPr lang="en-US" altLang="zh-CN" b="1"/>
              <a:t>h</a:t>
            </a:r>
            <a:r>
              <a:rPr lang="zh-CN" altLang="en-US" b="1">
                <a:latin typeface="宋体" panose="02010600030101010101" pitchFamily="2" charset="-122"/>
              </a:rPr>
              <a:t>的有序段进行两两归并，得到前后相邻、长度为</a:t>
            </a:r>
            <a:r>
              <a:rPr lang="en-US" altLang="zh-CN" b="1"/>
              <a:t>2h</a:t>
            </a:r>
            <a:r>
              <a:rPr lang="zh-CN" altLang="en-US" b="1">
                <a:latin typeface="宋体" panose="02010600030101010101" pitchFamily="2" charset="-122"/>
              </a:rPr>
              <a:t>的有序段，并存放在</a:t>
            </a:r>
            <a:r>
              <a:rPr lang="en-US" altLang="zh-CN" b="1"/>
              <a:t>r[1…n]</a:t>
            </a:r>
            <a:r>
              <a:rPr lang="zh-CN" altLang="en-US" b="1">
                <a:latin typeface="宋体" panose="02010600030101010101" pitchFamily="2" charset="-122"/>
              </a:rPr>
              <a:t>中，其</a:t>
            </a:r>
            <a:r>
              <a:rPr lang="zh-CN" altLang="en-US" b="1"/>
              <a:t> </a:t>
            </a:r>
            <a:r>
              <a:rPr lang="zh-CN" altLang="en-US" b="1">
                <a:latin typeface="宋体" panose="02010600030101010101" pitchFamily="2" charset="-122"/>
              </a:rPr>
              <a:t>时间复杂度为</a:t>
            </a:r>
            <a:r>
              <a:rPr lang="en-US" altLang="zh-CN" b="1"/>
              <a:t>O</a:t>
            </a:r>
            <a:r>
              <a:rPr lang="en-US" altLang="zh-CN" b="1">
                <a:latin typeface="宋体" panose="02010600030101010101" pitchFamily="2" charset="-122"/>
              </a:rPr>
              <a:t>(</a:t>
            </a:r>
            <a:r>
              <a:rPr lang="en-US" altLang="zh-CN" b="1"/>
              <a:t>n</a:t>
            </a:r>
            <a:r>
              <a:rPr lang="en-US" altLang="zh-CN" b="1">
                <a:latin typeface="宋体" panose="02010600030101010101" pitchFamily="2" charset="-122"/>
              </a:rPr>
              <a:t>)</a:t>
            </a:r>
            <a:r>
              <a:rPr lang="zh-CN" altLang="en-US" b="1">
                <a:latin typeface="宋体" panose="02010600030101010101" pitchFamily="2" charset="-122"/>
              </a:rPr>
              <a:t>。整个归并排序需进行</a:t>
            </a:r>
            <a:r>
              <a:rPr lang="en-US" altLang="zh-CN" b="1"/>
              <a:t>m</a:t>
            </a:r>
            <a:r>
              <a:rPr lang="zh-CN" altLang="en-US" b="1">
                <a:latin typeface="宋体" panose="02010600030101010101" pitchFamily="2" charset="-122"/>
              </a:rPr>
              <a:t>（</a:t>
            </a:r>
            <a:r>
              <a:rPr lang="en-US" altLang="zh-CN" b="1"/>
              <a:t>m=log</a:t>
            </a:r>
            <a:r>
              <a:rPr lang="en-US" altLang="zh-CN" b="1" baseline="-25000"/>
              <a:t>2</a:t>
            </a:r>
            <a:r>
              <a:rPr lang="en-US" altLang="zh-CN" b="1"/>
              <a:t>n</a:t>
            </a:r>
            <a:r>
              <a:rPr lang="zh-CN" altLang="en-US" b="1">
                <a:latin typeface="宋体" panose="02010600030101010101" pitchFamily="2" charset="-122"/>
              </a:rPr>
              <a:t>）趟</a:t>
            </a:r>
            <a:r>
              <a:rPr lang="en-US" altLang="zh-CN" b="1"/>
              <a:t>2-</a:t>
            </a:r>
            <a:r>
              <a:rPr lang="zh-CN" altLang="en-US" b="1">
                <a:latin typeface="宋体" panose="02010600030101010101" pitchFamily="2" charset="-122"/>
              </a:rPr>
              <a:t>路归并，所以归并排序总的时间复杂度为</a:t>
            </a:r>
            <a:r>
              <a:rPr lang="en-US" altLang="zh-CN" b="1"/>
              <a:t>O</a:t>
            </a:r>
            <a:r>
              <a:rPr lang="zh-CN" altLang="en-US" b="1">
                <a:latin typeface="宋体" panose="02010600030101010101" pitchFamily="2" charset="-122"/>
              </a:rPr>
              <a:t>（</a:t>
            </a:r>
            <a:r>
              <a:rPr lang="en-US" altLang="zh-CN" b="1"/>
              <a:t>nlog</a:t>
            </a:r>
            <a:r>
              <a:rPr lang="en-US" altLang="zh-CN" b="1" baseline="-25000"/>
              <a:t>2</a:t>
            </a:r>
            <a:r>
              <a:rPr lang="en-US" altLang="zh-CN" b="1"/>
              <a:t>n</a:t>
            </a:r>
            <a:r>
              <a:rPr lang="zh-CN" altLang="en-US" b="1">
                <a:latin typeface="宋体" panose="02010600030101010101" pitchFamily="2" charset="-122"/>
              </a:rPr>
              <a:t>）。在实现归并排序时，需要和待排记录等数量的辅助空间，空间复杂度为</a:t>
            </a:r>
            <a:r>
              <a:rPr lang="en-US" altLang="zh-CN" b="1"/>
              <a:t>O(n)</a:t>
            </a:r>
            <a:r>
              <a:rPr lang="zh-CN" altLang="en-US" b="1">
                <a:latin typeface="宋体" panose="02010600030101010101" pitchFamily="2" charset="-122"/>
              </a:rPr>
              <a:t>。</a:t>
            </a:r>
            <a:r>
              <a:rPr lang="zh-CN" altLang="en-US" b="1"/>
              <a:t> </a:t>
            </a:r>
          </a:p>
        </p:txBody>
      </p:sp>
      <p:sp>
        <p:nvSpPr>
          <p:cNvPr id="38916" name="Text Box 4">
            <a:extLst>
              <a:ext uri="{FF2B5EF4-FFF2-40B4-BE49-F238E27FC236}">
                <a16:creationId xmlns:a16="http://schemas.microsoft.com/office/drawing/2014/main" id="{8806C361-DC3E-4C81-9AC5-DA4EE704E56C}"/>
              </a:ext>
            </a:extLst>
          </p:cNvPr>
          <p:cNvSpPr txBox="1">
            <a:spLocks noChangeArrowheads="1"/>
          </p:cNvSpPr>
          <p:nvPr/>
        </p:nvSpPr>
        <p:spPr bwMode="auto">
          <a:xfrm>
            <a:off x="2209800" y="44958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归并排序的最大特点是，它是一种稳定的排序方法。</a:t>
            </a:r>
            <a:r>
              <a:rPr lang="zh-CN" altLang="en-US" b="1"/>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A4F377E1-D055-41BF-BC11-002233C4B710}"/>
              </a:ext>
            </a:extLst>
          </p:cNvPr>
          <p:cNvSpPr txBox="1">
            <a:spLocks noChangeArrowheads="1"/>
          </p:cNvSpPr>
          <p:nvPr/>
        </p:nvSpPr>
        <p:spPr bwMode="auto">
          <a:xfrm>
            <a:off x="2133600" y="1066800"/>
            <a:ext cx="8229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b="1"/>
              <a:t>类似</a:t>
            </a:r>
            <a:r>
              <a:rPr lang="en-US" altLang="zh-CN" b="1"/>
              <a:t>2-</a:t>
            </a:r>
            <a:r>
              <a:rPr lang="zh-CN" altLang="en-US" b="1"/>
              <a:t>路归并排序，可设计多路归并排序法，归并的思想主要用于外部排序。</a:t>
            </a:r>
          </a:p>
          <a:p>
            <a:pPr>
              <a:spcBef>
                <a:spcPct val="50000"/>
              </a:spcBef>
            </a:pPr>
            <a:r>
              <a:rPr lang="zh-CN" altLang="en-US" b="1">
                <a:latin typeface="宋体" panose="02010600030101010101" pitchFamily="2" charset="-122"/>
              </a:rPr>
              <a:t>外部排序可分两步，①待排序记录分批读入内存，用某种方法在内存排序，组成有序的子文件，再按某种策略存入外存。②子文件多路归并，成为较长有序子文件，再记入外存，如此反复，直到整个待排序文件有序。</a:t>
            </a:r>
            <a:r>
              <a:rPr lang="zh-CN" altLang="en-US" b="1"/>
              <a:t> </a:t>
            </a:r>
          </a:p>
          <a:p>
            <a:pPr>
              <a:spcBef>
                <a:spcPct val="50000"/>
              </a:spcBef>
            </a:pPr>
            <a:r>
              <a:rPr lang="zh-CN" altLang="en-US" b="1">
                <a:latin typeface="宋体" panose="02010600030101010101" pitchFamily="2" charset="-122"/>
              </a:rPr>
              <a:t>    外部排序可使用外存、磁带、磁盘，最初形成有序子文件长取决于内存所能提供排序区大小和最初排序策略，归并路数取决于所能提供排序的外部设备数。</a:t>
            </a:r>
            <a:r>
              <a:rPr lang="zh-CN" altLang="en-US" b="1"/>
              <a:t> </a:t>
            </a:r>
          </a:p>
        </p:txBody>
      </p:sp>
      <p:sp>
        <p:nvSpPr>
          <p:cNvPr id="39940" name="AutoShape 4">
            <a:hlinkClick r:id="rId2" action="ppaction://hlinksldjump" highlightClick="1"/>
            <a:extLst>
              <a:ext uri="{FF2B5EF4-FFF2-40B4-BE49-F238E27FC236}">
                <a16:creationId xmlns:a16="http://schemas.microsoft.com/office/drawing/2014/main" id="{DF0C24D4-485C-4F00-A0DD-838325D3BD70}"/>
              </a:ext>
            </a:extLst>
          </p:cNvPr>
          <p:cNvSpPr>
            <a:spLocks noChangeArrowheads="1"/>
          </p:cNvSpPr>
          <p:nvPr/>
        </p:nvSpPr>
        <p:spPr bwMode="auto">
          <a:xfrm>
            <a:off x="8472489" y="5661025"/>
            <a:ext cx="1309687"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返回本章目录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D987282F-F6A0-41B2-9EE6-C50296A62910}"/>
              </a:ext>
            </a:extLst>
          </p:cNvPr>
          <p:cNvSpPr txBox="1">
            <a:spLocks noChangeArrowheads="1"/>
          </p:cNvSpPr>
          <p:nvPr/>
        </p:nvSpPr>
        <p:spPr bwMode="auto">
          <a:xfrm>
            <a:off x="2133600" y="9906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40963" name="Text Box 3">
            <a:extLst>
              <a:ext uri="{FF2B5EF4-FFF2-40B4-BE49-F238E27FC236}">
                <a16:creationId xmlns:a16="http://schemas.microsoft.com/office/drawing/2014/main" id="{838A0553-562D-49A6-8D45-868BDEEFCED1}"/>
              </a:ext>
            </a:extLst>
          </p:cNvPr>
          <p:cNvSpPr txBox="1">
            <a:spLocks noChangeArrowheads="1"/>
          </p:cNvSpPr>
          <p:nvPr/>
        </p:nvSpPr>
        <p:spPr bwMode="auto">
          <a:xfrm>
            <a:off x="21336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9.6 </a:t>
            </a:r>
            <a:r>
              <a:rPr lang="zh-CN" altLang="en-US" sz="2800" b="1"/>
              <a:t>分配类排序</a:t>
            </a:r>
          </a:p>
        </p:txBody>
      </p:sp>
      <p:sp>
        <p:nvSpPr>
          <p:cNvPr id="40964" name="Text Box 4">
            <a:extLst>
              <a:ext uri="{FF2B5EF4-FFF2-40B4-BE49-F238E27FC236}">
                <a16:creationId xmlns:a16="http://schemas.microsoft.com/office/drawing/2014/main" id="{38EB00CE-9E60-4B15-936A-25FFA4D14361}"/>
              </a:ext>
            </a:extLst>
          </p:cNvPr>
          <p:cNvSpPr txBox="1">
            <a:spLocks noChangeArrowheads="1"/>
          </p:cNvSpPr>
          <p:nvPr/>
        </p:nvSpPr>
        <p:spPr bwMode="auto">
          <a:xfrm>
            <a:off x="2133600" y="1524001"/>
            <a:ext cx="8305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b="1">
                <a:latin typeface="宋体" panose="02010600030101010101" pitchFamily="2" charset="-122"/>
              </a:rPr>
              <a:t>分配类排序则利用分配和收集两种基本操作，基数类排序就是典型的分配类排序。</a:t>
            </a:r>
            <a:r>
              <a:rPr lang="zh-CN" altLang="en-US" b="1"/>
              <a:t> </a:t>
            </a:r>
          </a:p>
        </p:txBody>
      </p:sp>
      <p:sp>
        <p:nvSpPr>
          <p:cNvPr id="40965" name="Text Box 5">
            <a:extLst>
              <a:ext uri="{FF2B5EF4-FFF2-40B4-BE49-F238E27FC236}">
                <a16:creationId xmlns:a16="http://schemas.microsoft.com/office/drawing/2014/main" id="{FE0471D8-42BD-454D-A325-C4B65AF1D550}"/>
              </a:ext>
            </a:extLst>
          </p:cNvPr>
          <p:cNvSpPr txBox="1">
            <a:spLocks noChangeArrowheads="1"/>
          </p:cNvSpPr>
          <p:nvPr/>
        </p:nvSpPr>
        <p:spPr bwMode="auto">
          <a:xfrm>
            <a:off x="2057400" y="23622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9.6.1 </a:t>
            </a:r>
            <a:r>
              <a:rPr lang="zh-CN" altLang="en-US" b="1">
                <a:latin typeface="宋体" panose="02010600030101010101" pitchFamily="2" charset="-122"/>
              </a:rPr>
              <a:t>多关键字排序</a:t>
            </a:r>
            <a:r>
              <a:rPr lang="zh-CN" altLang="en-US" b="1"/>
              <a:t> </a:t>
            </a:r>
          </a:p>
        </p:txBody>
      </p:sp>
      <p:sp>
        <p:nvSpPr>
          <p:cNvPr id="40966" name="Text Box 6">
            <a:extLst>
              <a:ext uri="{FF2B5EF4-FFF2-40B4-BE49-F238E27FC236}">
                <a16:creationId xmlns:a16="http://schemas.microsoft.com/office/drawing/2014/main" id="{37DD9CC7-81BB-43B9-806C-B766C38B1B3F}"/>
              </a:ext>
            </a:extLst>
          </p:cNvPr>
          <p:cNvSpPr txBox="1">
            <a:spLocks noChangeArrowheads="1"/>
          </p:cNvSpPr>
          <p:nvPr/>
        </p:nvSpPr>
        <p:spPr bwMode="auto">
          <a:xfrm>
            <a:off x="2057400" y="2819400"/>
            <a:ext cx="83820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例如：我们可以将一副扑克牌的排序过程看成由花色和面值两个关键字进行排序的问题。若规定花色和面值的顺序如下：</a:t>
            </a:r>
          </a:p>
          <a:p>
            <a:pPr algn="just">
              <a:spcBef>
                <a:spcPct val="50000"/>
              </a:spcBef>
            </a:pPr>
            <a:r>
              <a:rPr lang="zh-CN" altLang="en-US" b="1"/>
              <a:t>花色：梅花 </a:t>
            </a:r>
            <a:r>
              <a:rPr lang="en-US" altLang="zh-CN" b="1"/>
              <a:t>&lt; </a:t>
            </a:r>
            <a:r>
              <a:rPr lang="zh-CN" altLang="en-US" b="1"/>
              <a:t>方块 </a:t>
            </a:r>
            <a:r>
              <a:rPr lang="en-US" altLang="zh-CN" b="1"/>
              <a:t>&lt; </a:t>
            </a:r>
            <a:r>
              <a:rPr lang="zh-CN" altLang="en-US" b="1"/>
              <a:t>红桃 </a:t>
            </a:r>
            <a:r>
              <a:rPr lang="en-US" altLang="zh-CN" b="1"/>
              <a:t>&lt; </a:t>
            </a:r>
            <a:r>
              <a:rPr lang="zh-CN" altLang="en-US" b="1"/>
              <a:t>黑桃</a:t>
            </a:r>
          </a:p>
          <a:p>
            <a:pPr algn="just">
              <a:spcBef>
                <a:spcPct val="50000"/>
              </a:spcBef>
            </a:pPr>
            <a:r>
              <a:rPr lang="zh-CN" altLang="en-US" b="1"/>
              <a:t>面值：</a:t>
            </a:r>
            <a:r>
              <a:rPr lang="en-US" altLang="zh-CN" b="1"/>
              <a:t>A&lt;2&lt;3&lt;…&lt;10&lt;J&lt;Q&lt;K</a:t>
            </a:r>
          </a:p>
          <a:p>
            <a:pPr>
              <a:spcBef>
                <a:spcPct val="50000"/>
              </a:spcBef>
            </a:pPr>
            <a:r>
              <a:rPr lang="zh-CN" altLang="en-US" b="1">
                <a:latin typeface="宋体" panose="02010600030101010101" pitchFamily="2" charset="-122"/>
              </a:rPr>
              <a:t>并进一步规定花色的优先级高于面值，则一副扑克牌从小到大的顺序为：梅花</a:t>
            </a:r>
            <a:r>
              <a:rPr lang="en-US" altLang="zh-CN" b="1"/>
              <a:t>A</a:t>
            </a:r>
            <a:r>
              <a:rPr lang="zh-CN" altLang="en-US" b="1">
                <a:latin typeface="宋体" panose="02010600030101010101" pitchFamily="2" charset="-122"/>
              </a:rPr>
              <a:t>，梅花</a:t>
            </a:r>
            <a:r>
              <a:rPr lang="en-US" altLang="zh-CN" b="1"/>
              <a:t>2</a:t>
            </a:r>
            <a:r>
              <a:rPr lang="zh-CN" altLang="en-US" b="1">
                <a:latin typeface="宋体" panose="02010600030101010101" pitchFamily="2" charset="-122"/>
              </a:rPr>
              <a:t>，</a:t>
            </a:r>
            <a:r>
              <a:rPr lang="en-US" altLang="zh-CN" b="1"/>
              <a:t>…</a:t>
            </a:r>
            <a:r>
              <a:rPr lang="zh-CN" altLang="en-US" b="1">
                <a:latin typeface="宋体" panose="02010600030101010101" pitchFamily="2" charset="-122"/>
              </a:rPr>
              <a:t>，梅花</a:t>
            </a:r>
            <a:r>
              <a:rPr lang="en-US" altLang="zh-CN" b="1"/>
              <a:t>K</a:t>
            </a:r>
            <a:r>
              <a:rPr lang="zh-CN" altLang="en-US" b="1">
                <a:latin typeface="宋体" panose="02010600030101010101" pitchFamily="2" charset="-122"/>
              </a:rPr>
              <a:t>；方块</a:t>
            </a:r>
            <a:r>
              <a:rPr lang="en-US" altLang="zh-CN" b="1"/>
              <a:t>A</a:t>
            </a:r>
            <a:r>
              <a:rPr lang="zh-CN" altLang="en-US" b="1">
                <a:latin typeface="宋体" panose="02010600030101010101" pitchFamily="2" charset="-122"/>
              </a:rPr>
              <a:t>，方块</a:t>
            </a:r>
            <a:r>
              <a:rPr lang="en-US" altLang="zh-CN" b="1"/>
              <a:t>2</a:t>
            </a:r>
            <a:r>
              <a:rPr lang="zh-CN" altLang="en-US" b="1">
                <a:latin typeface="宋体" panose="02010600030101010101" pitchFamily="2" charset="-122"/>
              </a:rPr>
              <a:t>，</a:t>
            </a:r>
            <a:r>
              <a:rPr lang="en-US" altLang="zh-CN" b="1"/>
              <a:t>…</a:t>
            </a:r>
            <a:r>
              <a:rPr lang="zh-CN" altLang="en-US" b="1">
                <a:latin typeface="宋体" panose="02010600030101010101" pitchFamily="2" charset="-122"/>
              </a:rPr>
              <a:t>，方块</a:t>
            </a:r>
            <a:r>
              <a:rPr lang="en-US" altLang="zh-CN" b="1"/>
              <a:t>K</a:t>
            </a:r>
            <a:r>
              <a:rPr lang="zh-CN" altLang="en-US" b="1">
                <a:latin typeface="宋体" panose="02010600030101010101" pitchFamily="2" charset="-122"/>
              </a:rPr>
              <a:t>；红桃</a:t>
            </a:r>
            <a:r>
              <a:rPr lang="en-US" altLang="zh-CN" b="1"/>
              <a:t>A</a:t>
            </a:r>
            <a:r>
              <a:rPr lang="zh-CN" altLang="en-US" b="1">
                <a:latin typeface="宋体" panose="02010600030101010101" pitchFamily="2" charset="-122"/>
              </a:rPr>
              <a:t>，红桃</a:t>
            </a:r>
            <a:r>
              <a:rPr lang="en-US" altLang="zh-CN" b="1"/>
              <a:t>2</a:t>
            </a:r>
            <a:r>
              <a:rPr lang="zh-CN" altLang="en-US" b="1">
                <a:latin typeface="宋体" panose="02010600030101010101" pitchFamily="2" charset="-122"/>
              </a:rPr>
              <a:t>，</a:t>
            </a:r>
            <a:r>
              <a:rPr lang="en-US" altLang="zh-CN" b="1"/>
              <a:t>…</a:t>
            </a:r>
            <a:r>
              <a:rPr lang="zh-CN" altLang="en-US" b="1">
                <a:latin typeface="宋体" panose="02010600030101010101" pitchFamily="2" charset="-122"/>
              </a:rPr>
              <a:t>，红桃</a:t>
            </a:r>
            <a:r>
              <a:rPr lang="en-US" altLang="zh-CN" b="1">
                <a:latin typeface="宋体" panose="02010600030101010101" pitchFamily="2" charset="-122"/>
              </a:rPr>
              <a:t>K</a:t>
            </a:r>
            <a:r>
              <a:rPr lang="zh-CN" altLang="en-US" b="1">
                <a:latin typeface="宋体" panose="02010600030101010101" pitchFamily="2" charset="-122"/>
              </a:rPr>
              <a:t>；黑桃</a:t>
            </a:r>
            <a:r>
              <a:rPr lang="en-US" altLang="zh-CN" b="1">
                <a:latin typeface="宋体" panose="02010600030101010101" pitchFamily="2" charset="-122"/>
              </a:rPr>
              <a:t>A</a:t>
            </a:r>
            <a:r>
              <a:rPr lang="zh-CN" altLang="en-US" b="1">
                <a:latin typeface="宋体" panose="02010600030101010101" pitchFamily="2" charset="-122"/>
              </a:rPr>
              <a:t>，黑桃</a:t>
            </a:r>
            <a:r>
              <a:rPr lang="en-US" altLang="zh-CN" b="1">
                <a:latin typeface="宋体" panose="02010600030101010101" pitchFamily="2" charset="-122"/>
              </a:rPr>
              <a:t>2</a:t>
            </a:r>
            <a:r>
              <a:rPr lang="zh-CN" altLang="en-US" b="1">
                <a:latin typeface="宋体" panose="02010600030101010101" pitchFamily="2" charset="-122"/>
              </a:rPr>
              <a:t>，</a:t>
            </a:r>
            <a:r>
              <a:rPr lang="en-US" altLang="zh-CN" b="1"/>
              <a:t>…</a:t>
            </a:r>
            <a:r>
              <a:rPr lang="zh-CN" altLang="en-US" b="1">
                <a:latin typeface="宋体" panose="02010600030101010101" pitchFamily="2" charset="-122"/>
              </a:rPr>
              <a:t>，黑桃</a:t>
            </a:r>
            <a:r>
              <a:rPr lang="en-US" altLang="zh-CN" b="1">
                <a:latin typeface="宋体" panose="02010600030101010101" pitchFamily="2" charset="-122"/>
              </a:rPr>
              <a:t>K</a:t>
            </a:r>
            <a:r>
              <a:rPr lang="zh-CN" altLang="en-US" b="1">
                <a:latin typeface="宋体" panose="02010600030101010101" pitchFamily="2" charset="-122"/>
              </a:rPr>
              <a:t>。</a:t>
            </a:r>
            <a:endParaRPr lang="zh-CN" altLang="en-US" b="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A27152D6-DFC4-42B7-BBA4-F0316C95234A}"/>
              </a:ext>
            </a:extLst>
          </p:cNvPr>
          <p:cNvSpPr txBox="1">
            <a:spLocks noChangeArrowheads="1"/>
          </p:cNvSpPr>
          <p:nvPr/>
        </p:nvSpPr>
        <p:spPr bwMode="auto">
          <a:xfrm>
            <a:off x="2057400" y="990600"/>
            <a:ext cx="8382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具体进行排序时有两种做法，其中一种是：</a:t>
            </a:r>
            <a:r>
              <a:rPr lang="zh-CN" altLang="en-US" b="1">
                <a:solidFill>
                  <a:srgbClr val="396B3E"/>
                </a:solidFill>
                <a:latin typeface="宋体" panose="02010600030101010101" pitchFamily="2" charset="-122"/>
              </a:rPr>
              <a:t>先按花色分成有序的四类，然后再按面值对每一类从小到大排序</a:t>
            </a:r>
            <a:r>
              <a:rPr lang="zh-CN" altLang="en-US" b="1">
                <a:latin typeface="宋体" panose="02010600030101010101" pitchFamily="2" charset="-122"/>
              </a:rPr>
              <a:t>。该方法称为</a:t>
            </a:r>
            <a:r>
              <a:rPr lang="zh-CN" altLang="en-US" b="1"/>
              <a:t>“</a:t>
            </a:r>
            <a:r>
              <a:rPr lang="zh-CN" altLang="en-US" b="1">
                <a:solidFill>
                  <a:srgbClr val="396B3E"/>
                </a:solidFill>
                <a:latin typeface="宋体" panose="02010600030101010101" pitchFamily="2" charset="-122"/>
              </a:rPr>
              <a:t>高位优先</a:t>
            </a:r>
            <a:r>
              <a:rPr lang="zh-CN" altLang="en-US" b="1"/>
              <a:t>”</a:t>
            </a:r>
            <a:r>
              <a:rPr lang="zh-CN" altLang="en-US" b="1">
                <a:latin typeface="宋体" panose="02010600030101010101" pitchFamily="2" charset="-122"/>
              </a:rPr>
              <a:t>排序法。另一种做法是</a:t>
            </a:r>
            <a:r>
              <a:rPr lang="zh-CN" altLang="en-US" b="1">
                <a:solidFill>
                  <a:srgbClr val="396B3E"/>
                </a:solidFill>
                <a:latin typeface="宋体" panose="02010600030101010101" pitchFamily="2" charset="-122"/>
              </a:rPr>
              <a:t>分配与收集交替进行</a:t>
            </a:r>
            <a:r>
              <a:rPr lang="zh-CN" altLang="en-US" b="1">
                <a:latin typeface="宋体" panose="02010600030101010101" pitchFamily="2" charset="-122"/>
              </a:rPr>
              <a:t>。首先按面值从小到大把牌摆成</a:t>
            </a:r>
            <a:r>
              <a:rPr lang="en-US" altLang="zh-CN" b="1">
                <a:latin typeface="宋体" panose="02010600030101010101" pitchFamily="2" charset="-122"/>
              </a:rPr>
              <a:t>13</a:t>
            </a:r>
            <a:r>
              <a:rPr lang="zh-CN" altLang="en-US" b="1">
                <a:latin typeface="宋体" panose="02010600030101010101" pitchFamily="2" charset="-122"/>
              </a:rPr>
              <a:t>叠（每叠</a:t>
            </a:r>
            <a:r>
              <a:rPr lang="en-US" altLang="zh-CN" b="1">
                <a:latin typeface="宋体" panose="02010600030101010101" pitchFamily="2" charset="-122"/>
              </a:rPr>
              <a:t>4</a:t>
            </a:r>
            <a:r>
              <a:rPr lang="zh-CN" altLang="en-US" b="1">
                <a:latin typeface="宋体" panose="02010600030101010101" pitchFamily="2" charset="-122"/>
              </a:rPr>
              <a:t>张牌），然后将每叠牌按面值的次序收集到一起，再对这些牌按花色摆成</a:t>
            </a:r>
            <a:r>
              <a:rPr lang="en-US" altLang="zh-CN" b="1">
                <a:latin typeface="宋体" panose="02010600030101010101" pitchFamily="2" charset="-122"/>
              </a:rPr>
              <a:t>4</a:t>
            </a:r>
            <a:r>
              <a:rPr lang="zh-CN" altLang="en-US" b="1">
                <a:latin typeface="宋体" panose="02010600030101010101" pitchFamily="2" charset="-122"/>
              </a:rPr>
              <a:t>叠，每叠有</a:t>
            </a:r>
            <a:r>
              <a:rPr lang="en-US" altLang="zh-CN" b="1">
                <a:latin typeface="宋体" panose="02010600030101010101" pitchFamily="2" charset="-122"/>
              </a:rPr>
              <a:t>13</a:t>
            </a:r>
            <a:r>
              <a:rPr lang="zh-CN" altLang="en-US" b="1">
                <a:latin typeface="宋体" panose="02010600030101010101" pitchFamily="2" charset="-122"/>
              </a:rPr>
              <a:t>张牌，最后把这</a:t>
            </a:r>
            <a:r>
              <a:rPr lang="en-US" altLang="zh-CN" b="1">
                <a:latin typeface="宋体" panose="02010600030101010101" pitchFamily="2" charset="-122"/>
              </a:rPr>
              <a:t>4</a:t>
            </a:r>
            <a:r>
              <a:rPr lang="zh-CN" altLang="en-US" b="1">
                <a:latin typeface="宋体" panose="02010600030101010101" pitchFamily="2" charset="-122"/>
              </a:rPr>
              <a:t>叠牌按花色的次序收集到一起，于是就得到了上述有序序列。该方法称为</a:t>
            </a:r>
            <a:r>
              <a:rPr lang="zh-CN" altLang="en-US" b="1"/>
              <a:t>“</a:t>
            </a:r>
            <a:r>
              <a:rPr lang="zh-CN" altLang="en-US" b="1">
                <a:latin typeface="宋体" panose="02010600030101010101" pitchFamily="2" charset="-122"/>
              </a:rPr>
              <a:t>低位优先</a:t>
            </a:r>
            <a:r>
              <a:rPr lang="zh-CN" altLang="en-US" b="1"/>
              <a:t>”</a:t>
            </a:r>
            <a:r>
              <a:rPr lang="zh-CN" altLang="en-US" b="1">
                <a:latin typeface="宋体" panose="02010600030101010101" pitchFamily="2" charset="-122"/>
              </a:rPr>
              <a:t>排序法</a:t>
            </a:r>
            <a:r>
              <a:rPr lang="zh-CN" altLang="en-US" b="1"/>
              <a:t>。</a:t>
            </a:r>
          </a:p>
        </p:txBody>
      </p:sp>
      <p:grpSp>
        <p:nvGrpSpPr>
          <p:cNvPr id="41987" name="Group 3">
            <a:extLst>
              <a:ext uri="{FF2B5EF4-FFF2-40B4-BE49-F238E27FC236}">
                <a16:creationId xmlns:a16="http://schemas.microsoft.com/office/drawing/2014/main" id="{1293EBFD-4F0A-44F5-9439-9D6C64DD604D}"/>
              </a:ext>
            </a:extLst>
          </p:cNvPr>
          <p:cNvGrpSpPr>
            <a:grpSpLocks/>
          </p:cNvGrpSpPr>
          <p:nvPr/>
        </p:nvGrpSpPr>
        <p:grpSpPr bwMode="auto">
          <a:xfrm>
            <a:off x="3136900" y="3636963"/>
            <a:ext cx="5930900" cy="3001962"/>
            <a:chOff x="1016" y="2291"/>
            <a:chExt cx="3208" cy="1891"/>
          </a:xfrm>
        </p:grpSpPr>
        <p:pic>
          <p:nvPicPr>
            <p:cNvPr id="41988" name="Picture 4" descr="b10">
              <a:extLst>
                <a:ext uri="{FF2B5EF4-FFF2-40B4-BE49-F238E27FC236}">
                  <a16:creationId xmlns:a16="http://schemas.microsoft.com/office/drawing/2014/main" id="{5B171833-46F1-49BC-9C56-82F0FD01C8FE}"/>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 y="2291"/>
              <a:ext cx="3208" cy="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ext Box 5">
              <a:extLst>
                <a:ext uri="{FF2B5EF4-FFF2-40B4-BE49-F238E27FC236}">
                  <a16:creationId xmlns:a16="http://schemas.microsoft.com/office/drawing/2014/main" id="{B8E8DA56-EBC0-4291-A099-82CAB5376D17}"/>
                </a:ext>
              </a:extLst>
            </p:cNvPr>
            <p:cNvSpPr txBox="1">
              <a:spLocks noChangeArrowheads="1"/>
            </p:cNvSpPr>
            <p:nvPr/>
          </p:nvSpPr>
          <p:spPr bwMode="auto">
            <a:xfrm>
              <a:off x="1728" y="3984"/>
              <a:ext cx="1664" cy="1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kumimoji="0" lang="zh-CN" altLang="en-US" sz="2000" b="1"/>
                <a:t>扑克牌的洗牌过程</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459C477D-EBE6-4980-8700-1DDB5F392B82}"/>
              </a:ext>
            </a:extLst>
          </p:cNvPr>
          <p:cNvSpPr txBox="1">
            <a:spLocks noChangeArrowheads="1"/>
          </p:cNvSpPr>
          <p:nvPr/>
        </p:nvSpPr>
        <p:spPr bwMode="auto">
          <a:xfrm>
            <a:off x="2057400" y="9906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9.6.2    </a:t>
            </a:r>
            <a:r>
              <a:rPr lang="zh-CN" altLang="en-US" b="1">
                <a:latin typeface="宋体" panose="02010600030101010101" pitchFamily="2" charset="-122"/>
              </a:rPr>
              <a:t>链式基数排序</a:t>
            </a:r>
            <a:r>
              <a:rPr lang="zh-CN" altLang="en-US" b="1"/>
              <a:t> </a:t>
            </a:r>
          </a:p>
        </p:txBody>
      </p:sp>
      <p:sp>
        <p:nvSpPr>
          <p:cNvPr id="43011" name="Text Box 3">
            <a:extLst>
              <a:ext uri="{FF2B5EF4-FFF2-40B4-BE49-F238E27FC236}">
                <a16:creationId xmlns:a16="http://schemas.microsoft.com/office/drawing/2014/main" id="{F39BA87C-51FB-4627-9640-99BFA390145F}"/>
              </a:ext>
            </a:extLst>
          </p:cNvPr>
          <p:cNvSpPr txBox="1">
            <a:spLocks noChangeArrowheads="1"/>
          </p:cNvSpPr>
          <p:nvPr/>
        </p:nvSpPr>
        <p:spPr bwMode="auto">
          <a:xfrm>
            <a:off x="2057400" y="1524001"/>
            <a:ext cx="8458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b="1">
                <a:latin typeface="宋体" panose="02010600030101010101" pitchFamily="2" charset="-122"/>
              </a:rPr>
              <a:t>基数排序属于上述</a:t>
            </a:r>
            <a:r>
              <a:rPr lang="zh-CN" altLang="en-US" b="1"/>
              <a:t>“</a:t>
            </a:r>
            <a:r>
              <a:rPr lang="zh-CN" altLang="en-US" b="1">
                <a:latin typeface="宋体" panose="02010600030101010101" pitchFamily="2" charset="-122"/>
              </a:rPr>
              <a:t>低位优先</a:t>
            </a:r>
            <a:r>
              <a:rPr lang="zh-CN" altLang="en-US" b="1"/>
              <a:t>”</a:t>
            </a:r>
            <a:r>
              <a:rPr lang="zh-CN" altLang="en-US" b="1">
                <a:latin typeface="宋体" panose="02010600030101010101" pitchFamily="2" charset="-122"/>
              </a:rPr>
              <a:t>排序法，通过反复进行分配与收集操作完成排序。</a:t>
            </a:r>
            <a:r>
              <a:rPr lang="zh-CN" altLang="en-US" b="1"/>
              <a:t> </a:t>
            </a:r>
          </a:p>
        </p:txBody>
      </p:sp>
      <p:sp>
        <p:nvSpPr>
          <p:cNvPr id="43012" name="Text Box 4">
            <a:extLst>
              <a:ext uri="{FF2B5EF4-FFF2-40B4-BE49-F238E27FC236}">
                <a16:creationId xmlns:a16="http://schemas.microsoft.com/office/drawing/2014/main" id="{F78FACA8-C63D-4204-BE2E-8CDD3E9A7275}"/>
              </a:ext>
            </a:extLst>
          </p:cNvPr>
          <p:cNvSpPr txBox="1">
            <a:spLocks noChangeArrowheads="1"/>
          </p:cNvSpPr>
          <p:nvPr/>
        </p:nvSpPr>
        <p:spPr bwMode="auto">
          <a:xfrm>
            <a:off x="2057400" y="2362200"/>
            <a:ext cx="8382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宋体" panose="02010600030101010101" pitchFamily="2" charset="-122"/>
              </a:rPr>
              <a:t>    </a:t>
            </a:r>
            <a:r>
              <a:rPr lang="zh-CN" altLang="en-US" b="1">
                <a:latin typeface="宋体" panose="02010600030101010101" pitchFamily="2" charset="-122"/>
              </a:rPr>
              <a:t>排序时先按最低位的值对记录进行初步排序，在此基础上再按次低位的值进行进一步排序。依此类推，由低位到高位，每一趟都是在前一趟的基础上，根据关键字的某一位对所有记录进行排序，直至最高位，这样就完成了基数排序的全过程。</a:t>
            </a:r>
            <a:r>
              <a:rPr lang="zh-CN" altLang="en-US" b="1"/>
              <a:t> </a:t>
            </a:r>
          </a:p>
        </p:txBody>
      </p:sp>
      <p:sp>
        <p:nvSpPr>
          <p:cNvPr id="43013" name="Text Box 5">
            <a:extLst>
              <a:ext uri="{FF2B5EF4-FFF2-40B4-BE49-F238E27FC236}">
                <a16:creationId xmlns:a16="http://schemas.microsoft.com/office/drawing/2014/main" id="{A2FB5C5F-B9AB-47DB-8733-2317E7E1A7AE}"/>
              </a:ext>
            </a:extLst>
          </p:cNvPr>
          <p:cNvSpPr txBox="1">
            <a:spLocks noChangeArrowheads="1"/>
          </p:cNvSpPr>
          <p:nvPr/>
        </p:nvSpPr>
        <p:spPr bwMode="auto">
          <a:xfrm>
            <a:off x="2133600" y="4343401"/>
            <a:ext cx="815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具体实现时，一般采用链式基数排序。</a:t>
            </a:r>
            <a:r>
              <a:rPr lang="zh-CN" altLang="en-US" b="1">
                <a:latin typeface="宋体" panose="02010600030101010101" pitchFamily="2" charset="-122"/>
                <a:cs typeface="Times New Roman" panose="02020603050405020304" pitchFamily="18" charset="0"/>
              </a:rPr>
              <a:t>我们首先通过一个具体的例子来说明链式基数排序的基本过程。</a:t>
            </a:r>
            <a:r>
              <a:rPr lang="zh-CN" altLang="en-US" b="1">
                <a:latin typeface="宋体" panose="02010600030101010101" pitchFamily="2" charset="-122"/>
              </a:rPr>
              <a:t> </a:t>
            </a:r>
            <a:r>
              <a:rPr lang="zh-CN" altLang="en-US" b="1"/>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a:extLst>
              <a:ext uri="{FF2B5EF4-FFF2-40B4-BE49-F238E27FC236}">
                <a16:creationId xmlns:a16="http://schemas.microsoft.com/office/drawing/2014/main" id="{4A7D28FF-AE60-41E9-8B5F-1DDBA8B57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762000"/>
            <a:ext cx="36957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ext Box 3">
            <a:extLst>
              <a:ext uri="{FF2B5EF4-FFF2-40B4-BE49-F238E27FC236}">
                <a16:creationId xmlns:a16="http://schemas.microsoft.com/office/drawing/2014/main" id="{1E5D40A2-1834-4DC0-B8EE-C8E287609061}"/>
              </a:ext>
            </a:extLst>
          </p:cNvPr>
          <p:cNvSpPr txBox="1">
            <a:spLocks noChangeArrowheads="1"/>
          </p:cNvSpPr>
          <p:nvPr/>
        </p:nvSpPr>
        <p:spPr bwMode="auto">
          <a:xfrm>
            <a:off x="2743200" y="1752600"/>
            <a:ext cx="33528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t>(a)</a:t>
            </a:r>
            <a:r>
              <a:rPr lang="zh-CN" altLang="en-US" b="1">
                <a:latin typeface="宋体" panose="02010600030101010101" pitchFamily="2" charset="-122"/>
              </a:rPr>
              <a:t>初始状态</a:t>
            </a:r>
            <a:r>
              <a:rPr lang="zh-CN" altLang="en-US" b="1"/>
              <a:t> </a:t>
            </a:r>
          </a:p>
          <a:p>
            <a:pPr>
              <a:spcBef>
                <a:spcPct val="50000"/>
              </a:spcBef>
            </a:pPr>
            <a:r>
              <a:rPr lang="en-US" altLang="zh-CN" b="1"/>
              <a:t>(b)</a:t>
            </a:r>
            <a:r>
              <a:rPr lang="zh-CN" altLang="en-US" b="1">
                <a:latin typeface="宋体" panose="02010600030101010101" pitchFamily="2" charset="-122"/>
              </a:rPr>
              <a:t>第一趟分配之后</a:t>
            </a:r>
            <a:r>
              <a:rPr lang="zh-CN" altLang="en-US" b="1"/>
              <a:t> </a:t>
            </a:r>
          </a:p>
          <a:p>
            <a:pPr>
              <a:spcBef>
                <a:spcPct val="50000"/>
              </a:spcBef>
            </a:pPr>
            <a:r>
              <a:rPr lang="en-US" altLang="zh-CN" b="1"/>
              <a:t>(c)</a:t>
            </a:r>
            <a:r>
              <a:rPr lang="zh-CN" altLang="en-US" b="1">
                <a:latin typeface="宋体" panose="02010600030101010101" pitchFamily="2" charset="-122"/>
              </a:rPr>
              <a:t>第一趟收集之后</a:t>
            </a:r>
            <a:r>
              <a:rPr lang="zh-CN" altLang="en-US" b="1"/>
              <a:t> </a:t>
            </a:r>
          </a:p>
          <a:p>
            <a:pPr>
              <a:spcBef>
                <a:spcPct val="50000"/>
              </a:spcBef>
            </a:pPr>
            <a:r>
              <a:rPr lang="en-US" altLang="zh-CN" b="1"/>
              <a:t>(d)</a:t>
            </a:r>
            <a:r>
              <a:rPr lang="zh-CN" altLang="en-US" b="1">
                <a:latin typeface="宋体" panose="02010600030101010101" pitchFamily="2" charset="-122"/>
              </a:rPr>
              <a:t>第二趟分配之后</a:t>
            </a:r>
            <a:r>
              <a:rPr lang="zh-CN" altLang="en-US" b="1"/>
              <a:t> </a:t>
            </a:r>
          </a:p>
          <a:p>
            <a:pPr>
              <a:spcBef>
                <a:spcPct val="50000"/>
              </a:spcBef>
            </a:pPr>
            <a:r>
              <a:rPr lang="en-US" altLang="zh-CN" b="1"/>
              <a:t>(e)</a:t>
            </a:r>
            <a:r>
              <a:rPr lang="zh-CN" altLang="en-US" b="1">
                <a:latin typeface="宋体" panose="02010600030101010101" pitchFamily="2" charset="-122"/>
              </a:rPr>
              <a:t>第二趟收集之后</a:t>
            </a:r>
            <a:r>
              <a:rPr lang="zh-CN" altLang="en-US" b="1"/>
              <a:t> </a:t>
            </a:r>
          </a:p>
          <a:p>
            <a:pPr>
              <a:spcBef>
                <a:spcPct val="50000"/>
              </a:spcBef>
            </a:pPr>
            <a:r>
              <a:rPr lang="en-US" altLang="zh-CN" b="1"/>
              <a:t>(f)</a:t>
            </a:r>
            <a:r>
              <a:rPr lang="zh-CN" altLang="en-US" b="1">
                <a:latin typeface="宋体" panose="02010600030101010101" pitchFamily="2" charset="-122"/>
              </a:rPr>
              <a:t>第三趟分配之后</a:t>
            </a:r>
            <a:r>
              <a:rPr lang="zh-CN" altLang="en-US" b="1"/>
              <a:t> </a:t>
            </a:r>
          </a:p>
          <a:p>
            <a:pPr>
              <a:spcBef>
                <a:spcPct val="50000"/>
              </a:spcBef>
            </a:pPr>
            <a:r>
              <a:rPr lang="en-US" altLang="zh-CN" b="1"/>
              <a:t>(g)</a:t>
            </a:r>
            <a:r>
              <a:rPr lang="zh-CN" altLang="en-US" b="1">
                <a:latin typeface="宋体" panose="02010600030101010101" pitchFamily="2" charset="-122"/>
              </a:rPr>
              <a:t>第三趟收集之后的有序文件</a:t>
            </a:r>
            <a:r>
              <a:rPr lang="zh-CN" altLang="en-US" b="1"/>
              <a:t> </a:t>
            </a:r>
          </a:p>
        </p:txBody>
      </p:sp>
      <p:sp>
        <p:nvSpPr>
          <p:cNvPr id="44036" name="Text Box 4">
            <a:extLst>
              <a:ext uri="{FF2B5EF4-FFF2-40B4-BE49-F238E27FC236}">
                <a16:creationId xmlns:a16="http://schemas.microsoft.com/office/drawing/2014/main" id="{62A23070-84D5-42C6-9A4E-95B1180129D8}"/>
              </a:ext>
            </a:extLst>
          </p:cNvPr>
          <p:cNvSpPr txBox="1">
            <a:spLocks noChangeArrowheads="1"/>
          </p:cNvSpPr>
          <p:nvPr/>
        </p:nvSpPr>
        <p:spPr bwMode="auto">
          <a:xfrm>
            <a:off x="2133600" y="9906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链式基数排序示例</a:t>
            </a:r>
            <a:r>
              <a:rPr lang="zh-CN" altLang="en-US" b="1"/>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4C84A8C1-66CC-4C33-B282-34F8A147774E}"/>
              </a:ext>
            </a:extLst>
          </p:cNvPr>
          <p:cNvSpPr txBox="1">
            <a:spLocks noChangeArrowheads="1"/>
          </p:cNvSpPr>
          <p:nvPr/>
        </p:nvSpPr>
        <p:spPr bwMode="auto">
          <a:xfrm>
            <a:off x="2133600" y="990601"/>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为了有效地存储和重排记录，算法采用静态链表。有关数据类型的定义如下：</a:t>
            </a:r>
            <a:r>
              <a:rPr lang="zh-CN" altLang="en-US" b="1"/>
              <a:t> </a:t>
            </a:r>
          </a:p>
        </p:txBody>
      </p:sp>
      <p:sp>
        <p:nvSpPr>
          <p:cNvPr id="45059" name="Text Box 3">
            <a:extLst>
              <a:ext uri="{FF2B5EF4-FFF2-40B4-BE49-F238E27FC236}">
                <a16:creationId xmlns:a16="http://schemas.microsoft.com/office/drawing/2014/main" id="{E2B66A03-A0D8-448A-A409-B7C7FD88ADFF}"/>
              </a:ext>
            </a:extLst>
          </p:cNvPr>
          <p:cNvSpPr txBox="1">
            <a:spLocks noChangeArrowheads="1"/>
          </p:cNvSpPr>
          <p:nvPr/>
        </p:nvSpPr>
        <p:spPr bwMode="auto">
          <a:xfrm>
            <a:off x="2057400" y="2133601"/>
            <a:ext cx="83820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anose="02010600030101010101" pitchFamily="2" charset="-122"/>
              </a:rPr>
              <a:t>#define RADIX 10</a:t>
            </a:r>
            <a:endParaRPr lang="en-US" altLang="zh-CN" sz="2000" b="1">
              <a:ea typeface="楷体_GB2312" charset="-122"/>
            </a:endParaRPr>
          </a:p>
          <a:p>
            <a:pPr>
              <a:spcBef>
                <a:spcPct val="50000"/>
              </a:spcBef>
            </a:pPr>
            <a:r>
              <a:rPr lang="en-US" altLang="zh-CN" sz="2000" b="1">
                <a:latin typeface="宋体" panose="02010600030101010101" pitchFamily="2" charset="-122"/>
              </a:rPr>
              <a:t>#define KEY_SIZE 6</a:t>
            </a:r>
            <a:endParaRPr lang="en-US" altLang="zh-CN" sz="2000" b="1">
              <a:ea typeface="楷体_GB2312" charset="-122"/>
            </a:endParaRPr>
          </a:p>
          <a:p>
            <a:pPr>
              <a:spcBef>
                <a:spcPct val="50000"/>
              </a:spcBef>
            </a:pPr>
            <a:r>
              <a:rPr lang="en-US" altLang="zh-CN" sz="2000" b="1">
                <a:latin typeface="宋体" panose="02010600030101010101" pitchFamily="2" charset="-122"/>
              </a:rPr>
              <a:t>#define LIST_SIZE 20</a:t>
            </a:r>
            <a:endParaRPr lang="en-US" altLang="zh-CN" sz="2000" b="1">
              <a:ea typeface="楷体_GB2312" charset="-122"/>
            </a:endParaRPr>
          </a:p>
          <a:p>
            <a:pPr>
              <a:spcBef>
                <a:spcPct val="50000"/>
              </a:spcBef>
            </a:pPr>
            <a:r>
              <a:rPr lang="en-US" altLang="zh-CN" sz="2000" b="1">
                <a:latin typeface="宋体" panose="02010600030101010101" pitchFamily="2" charset="-122"/>
              </a:rPr>
              <a:t>typedef int KeyType;</a:t>
            </a:r>
            <a:endParaRPr lang="en-US" altLang="zh-CN" sz="2000" b="1">
              <a:ea typeface="楷体_GB2312" charset="-122"/>
            </a:endParaRPr>
          </a:p>
          <a:p>
            <a:pPr>
              <a:spcBef>
                <a:spcPct val="50000"/>
              </a:spcBef>
            </a:pPr>
            <a:r>
              <a:rPr lang="en-US" altLang="zh-CN" sz="2000" b="1">
                <a:latin typeface="宋体" panose="02010600030101010101" pitchFamily="2" charset="-122"/>
              </a:rPr>
              <a:t>typedef struct {</a:t>
            </a:r>
            <a:endParaRPr lang="en-US" altLang="zh-CN" sz="2000" b="1">
              <a:ea typeface="楷体_GB2312" charset="-122"/>
            </a:endParaRPr>
          </a:p>
          <a:p>
            <a:pPr>
              <a:spcBef>
                <a:spcPct val="50000"/>
              </a:spcBef>
            </a:pPr>
            <a:r>
              <a:rPr lang="en-US" altLang="zh-CN" sz="2000" b="1">
                <a:latin typeface="宋体" panose="02010600030101010101" pitchFamily="2" charset="-122"/>
              </a:rPr>
              <a:t>		 KeyType keys[KEY_SIZE];      /* </a:t>
            </a:r>
            <a:r>
              <a:rPr lang="zh-CN" altLang="en-US" sz="2000" b="1">
                <a:latin typeface="宋体" panose="02010600030101010101" pitchFamily="2" charset="-122"/>
              </a:rPr>
              <a:t>子关键字数组 *</a:t>
            </a:r>
            <a:r>
              <a:rPr lang="en-US" altLang="zh-CN" sz="2000" b="1">
                <a:latin typeface="宋体" panose="02010600030101010101" pitchFamily="2" charset="-122"/>
              </a:rPr>
              <a:t>/ </a:t>
            </a:r>
            <a:endParaRPr lang="en-US" altLang="zh-CN" sz="2000" b="1">
              <a:ea typeface="楷体_GB2312" charset="-122"/>
            </a:endParaRPr>
          </a:p>
          <a:p>
            <a:pPr>
              <a:spcBef>
                <a:spcPct val="50000"/>
              </a:spcBef>
            </a:pPr>
            <a:r>
              <a:rPr lang="en-US" altLang="zh-CN" sz="2000" b="1">
                <a:latin typeface="宋体" panose="02010600030101010101" pitchFamily="2" charset="-122"/>
              </a:rPr>
              <a:t>		 OtherType other_data;        /* </a:t>
            </a:r>
            <a:r>
              <a:rPr lang="zh-CN" altLang="en-US" sz="2000" b="1">
                <a:latin typeface="宋体" panose="02010600030101010101" pitchFamily="2" charset="-122"/>
              </a:rPr>
              <a:t>其它数据项 *</a:t>
            </a:r>
            <a:r>
              <a:rPr lang="en-US" altLang="zh-CN" sz="2000" b="1">
                <a:latin typeface="宋体" panose="02010600030101010101" pitchFamily="2" charset="-122"/>
              </a:rPr>
              <a:t>/ </a:t>
            </a:r>
            <a:endParaRPr lang="en-US" altLang="zh-CN" sz="2000" b="1">
              <a:ea typeface="楷体_GB2312" charset="-122"/>
            </a:endParaRPr>
          </a:p>
          <a:p>
            <a:pPr>
              <a:spcBef>
                <a:spcPct val="50000"/>
              </a:spcBef>
            </a:pPr>
            <a:r>
              <a:rPr lang="en-US" altLang="zh-CN" sz="2000" b="1"/>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54C04E27-8D45-4CA9-B16D-7BB275FF0DE4}"/>
              </a:ext>
            </a:extLst>
          </p:cNvPr>
          <p:cNvSpPr txBox="1">
            <a:spLocks noChangeArrowheads="1"/>
          </p:cNvSpPr>
          <p:nvPr/>
        </p:nvSpPr>
        <p:spPr bwMode="auto">
          <a:xfrm>
            <a:off x="2209800" y="990601"/>
            <a:ext cx="81534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宋体" panose="02010600030101010101" pitchFamily="2" charset="-122"/>
              </a:rPr>
              <a:t>int  next;                   /* </a:t>
            </a:r>
            <a:r>
              <a:rPr lang="zh-CN" altLang="en-US" sz="2000" b="1">
                <a:latin typeface="宋体" panose="02010600030101010101" pitchFamily="2" charset="-122"/>
              </a:rPr>
              <a:t>静态链域 *</a:t>
            </a:r>
            <a:r>
              <a:rPr lang="en-US" altLang="zh-CN" sz="2000" b="1">
                <a:latin typeface="宋体" panose="02010600030101010101" pitchFamily="2" charset="-122"/>
              </a:rPr>
              <a:t>/ </a:t>
            </a:r>
            <a:endParaRPr lang="en-US" altLang="zh-CN" sz="2000" b="1">
              <a:ea typeface="楷体_GB2312" charset="-122"/>
            </a:endParaRPr>
          </a:p>
          <a:p>
            <a:pPr>
              <a:spcBef>
                <a:spcPct val="50000"/>
              </a:spcBef>
            </a:pPr>
            <a:r>
              <a:rPr lang="en-US" altLang="zh-CN" sz="2000" b="1">
                <a:latin typeface="宋体" panose="02010600030101010101" pitchFamily="2" charset="-122"/>
              </a:rPr>
              <a:t>		} RecordType1;</a:t>
            </a:r>
            <a:endParaRPr lang="en-US" altLang="zh-CN" sz="2000" b="1">
              <a:ea typeface="楷体_GB2312" charset="-122"/>
            </a:endParaRPr>
          </a:p>
          <a:p>
            <a:pPr>
              <a:spcBef>
                <a:spcPct val="50000"/>
              </a:spcBef>
            </a:pPr>
            <a:r>
              <a:rPr lang="en-US" altLang="zh-CN" sz="2000" b="1">
                <a:latin typeface="宋体" panose="02010600030101010101" pitchFamily="2" charset="-122"/>
              </a:rPr>
              <a:t>typedef struct {</a:t>
            </a:r>
            <a:endParaRPr lang="en-US" altLang="zh-CN" sz="2000" b="1">
              <a:ea typeface="楷体_GB2312" charset="-122"/>
            </a:endParaRPr>
          </a:p>
          <a:p>
            <a:pPr>
              <a:spcBef>
                <a:spcPct val="50000"/>
              </a:spcBef>
            </a:pPr>
            <a:r>
              <a:rPr lang="en-US" altLang="zh-CN" sz="2000" b="1">
                <a:latin typeface="宋体" panose="02010600030101010101" pitchFamily="2" charset="-122"/>
              </a:rPr>
              <a:t>  RecordType1  r[LIST_SIZE+1];  /* r[0]</a:t>
            </a:r>
            <a:r>
              <a:rPr lang="zh-CN" altLang="en-US" sz="2000" b="1">
                <a:latin typeface="宋体" panose="02010600030101010101" pitchFamily="2" charset="-122"/>
              </a:rPr>
              <a:t>为头结点 *</a:t>
            </a:r>
            <a:r>
              <a:rPr lang="en-US" altLang="zh-CN" sz="2000" b="1">
                <a:latin typeface="宋体" panose="02010600030101010101" pitchFamily="2" charset="-122"/>
              </a:rPr>
              <a:t>/</a:t>
            </a:r>
            <a:endParaRPr lang="en-US" altLang="zh-CN" sz="2000" b="1">
              <a:ea typeface="楷体_GB2312" charset="-122"/>
            </a:endParaRPr>
          </a:p>
          <a:p>
            <a:pPr>
              <a:spcBef>
                <a:spcPct val="50000"/>
              </a:spcBef>
            </a:pPr>
            <a:r>
              <a:rPr lang="en-US" altLang="zh-CN" sz="2000" b="1">
                <a:latin typeface="宋体" panose="02010600030101010101" pitchFamily="2" charset="-122"/>
              </a:rPr>
              <a:t>	int length;</a:t>
            </a:r>
            <a:endParaRPr lang="en-US" altLang="zh-CN" sz="2000" b="1">
              <a:ea typeface="楷体_GB2312" charset="-122"/>
            </a:endParaRPr>
          </a:p>
          <a:p>
            <a:pPr>
              <a:spcBef>
                <a:spcPct val="50000"/>
              </a:spcBef>
            </a:pPr>
            <a:r>
              <a:rPr lang="en-US" altLang="zh-CN" sz="2000" b="1">
                <a:latin typeface="宋体" panose="02010600030101010101" pitchFamily="2" charset="-122"/>
              </a:rPr>
              <a:t>	int keynum;</a:t>
            </a:r>
            <a:endParaRPr lang="en-US" altLang="zh-CN" sz="2000" b="1">
              <a:ea typeface="楷体_GB2312" charset="-122"/>
            </a:endParaRPr>
          </a:p>
          <a:p>
            <a:pPr>
              <a:spcBef>
                <a:spcPct val="50000"/>
              </a:spcBef>
            </a:pPr>
            <a:r>
              <a:rPr lang="en-US" altLang="zh-CN" sz="2000" b="1">
                <a:latin typeface="宋体" panose="02010600030101010101" pitchFamily="2" charset="-122"/>
              </a:rPr>
              <a:t>} SLinkList;                  /* </a:t>
            </a:r>
            <a:r>
              <a:rPr lang="zh-CN" altLang="en-US" sz="2000" b="1">
                <a:latin typeface="宋体" panose="02010600030101010101" pitchFamily="2" charset="-122"/>
              </a:rPr>
              <a:t>静态链表 *</a:t>
            </a:r>
            <a:r>
              <a:rPr lang="en-US" altLang="zh-CN" sz="2000" b="1">
                <a:latin typeface="宋体" panose="02010600030101010101" pitchFamily="2" charset="-122"/>
              </a:rPr>
              <a:t>/</a:t>
            </a:r>
            <a:endParaRPr lang="en-US" altLang="zh-CN" sz="2000" b="1">
              <a:ea typeface="楷体_GB2312" charset="-122"/>
            </a:endParaRPr>
          </a:p>
          <a:p>
            <a:pPr>
              <a:spcBef>
                <a:spcPct val="50000"/>
              </a:spcBef>
            </a:pPr>
            <a:r>
              <a:rPr lang="en-US" altLang="zh-CN" sz="2000" b="1">
                <a:latin typeface="宋体" panose="02010600030101010101" pitchFamily="2" charset="-122"/>
              </a:rPr>
              <a:t>typedef int PVector[RADIX];</a:t>
            </a:r>
            <a:r>
              <a:rPr lang="en-US" altLang="zh-CN" sz="2000" b="1"/>
              <a:t> </a:t>
            </a:r>
          </a:p>
          <a:p>
            <a:pPr>
              <a:spcBef>
                <a:spcPct val="50000"/>
              </a:spcBef>
            </a:pPr>
            <a:endParaRPr lang="en-US" altLang="zh-CN"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731B6C20-5268-47CD-B468-0939C80A66F3}"/>
              </a:ext>
            </a:extLst>
          </p:cNvPr>
          <p:cNvSpPr txBox="1">
            <a:spLocks noChangeArrowheads="1"/>
          </p:cNvSpPr>
          <p:nvPr/>
        </p:nvSpPr>
        <p:spPr bwMode="auto">
          <a:xfrm>
            <a:off x="2057400" y="9906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链式基数排序的有关算法描述如下：</a:t>
            </a:r>
            <a:r>
              <a:rPr lang="zh-CN" altLang="en-US" b="1"/>
              <a:t> </a:t>
            </a:r>
          </a:p>
        </p:txBody>
      </p:sp>
      <p:sp>
        <p:nvSpPr>
          <p:cNvPr id="47107" name="Text Box 3">
            <a:extLst>
              <a:ext uri="{FF2B5EF4-FFF2-40B4-BE49-F238E27FC236}">
                <a16:creationId xmlns:a16="http://schemas.microsoft.com/office/drawing/2014/main" id="{8579C254-126E-43D4-9C72-B2C718A1814C}"/>
              </a:ext>
            </a:extLst>
          </p:cNvPr>
          <p:cNvSpPr txBox="1">
            <a:spLocks noChangeArrowheads="1"/>
          </p:cNvSpPr>
          <p:nvPr/>
        </p:nvSpPr>
        <p:spPr bwMode="auto">
          <a:xfrm>
            <a:off x="2057400" y="1524001"/>
            <a:ext cx="830580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void   Distribute(</a:t>
            </a:r>
            <a:r>
              <a:rPr lang="en-US" altLang="zh-CN" sz="2000" b="1">
                <a:latin typeface="宋体" panose="02010600030101010101" pitchFamily="2" charset="-122"/>
              </a:rPr>
              <a:t>RecordType1 r[]</a:t>
            </a:r>
            <a:r>
              <a:rPr lang="en-US" altLang="zh-CN" sz="2000" b="1"/>
              <a:t>,  int  i,  </a:t>
            </a:r>
            <a:r>
              <a:rPr lang="en-US" altLang="zh-CN" sz="2000" b="1">
                <a:latin typeface="宋体" panose="02010600030101010101" pitchFamily="2" charset="-122"/>
              </a:rPr>
              <a:t>PVector </a:t>
            </a:r>
            <a:r>
              <a:rPr lang="en-US" altLang="zh-CN" sz="2000" b="1"/>
              <a:t>head,  </a:t>
            </a:r>
            <a:r>
              <a:rPr lang="en-US" altLang="zh-CN" sz="2000" b="1">
                <a:latin typeface="宋体" panose="02010600030101010101" pitchFamily="2" charset="-122"/>
              </a:rPr>
              <a:t>PVector </a:t>
            </a:r>
            <a:r>
              <a:rPr lang="en-US" altLang="zh-CN" sz="2000" b="1"/>
              <a:t>tail)</a:t>
            </a:r>
          </a:p>
          <a:p>
            <a:pPr algn="just">
              <a:spcBef>
                <a:spcPct val="50000"/>
              </a:spcBef>
            </a:pPr>
            <a:r>
              <a:rPr lang="en-US" altLang="zh-CN" sz="2000" b="1"/>
              <a:t> /*  </a:t>
            </a:r>
            <a:r>
              <a:rPr lang="zh-CN" altLang="en-US" sz="2000" b="1"/>
              <a:t>记录数组</a:t>
            </a:r>
            <a:r>
              <a:rPr lang="en-US" altLang="zh-CN" sz="2000" b="1"/>
              <a:t>r</a:t>
            </a:r>
            <a:r>
              <a:rPr lang="zh-CN" altLang="en-US" sz="2000" b="1"/>
              <a:t>中记录已按低位关键字</a:t>
            </a:r>
            <a:r>
              <a:rPr lang="en-US" altLang="zh-CN" sz="2000" b="1"/>
              <a:t>key[i+1]</a:t>
            </a:r>
            <a:r>
              <a:rPr lang="zh-CN" altLang="en-US" sz="2000" b="1"/>
              <a:t>，</a:t>
            </a:r>
            <a:r>
              <a:rPr lang="en-US" altLang="zh-CN" sz="2000" b="1"/>
              <a:t>…</a:t>
            </a:r>
            <a:r>
              <a:rPr lang="zh-CN" altLang="en-US" sz="2000" b="1"/>
              <a:t>，</a:t>
            </a:r>
            <a:r>
              <a:rPr lang="en-US" altLang="zh-CN" sz="2000" b="1"/>
              <a:t>key[d]</a:t>
            </a:r>
            <a:r>
              <a:rPr lang="zh-CN" altLang="en-US" sz="2000" b="1"/>
              <a:t>进行过“低位优先”排序。本算法按第</a:t>
            </a:r>
            <a:r>
              <a:rPr lang="en-US" altLang="zh-CN" sz="2000" b="1"/>
              <a:t>i</a:t>
            </a:r>
            <a:r>
              <a:rPr lang="zh-CN" altLang="en-US" sz="2000" b="1"/>
              <a:t>位关键字</a:t>
            </a:r>
            <a:r>
              <a:rPr lang="en-US" altLang="zh-CN" sz="2000" b="1"/>
              <a:t>key[i]</a:t>
            </a:r>
            <a:r>
              <a:rPr lang="zh-CN" altLang="en-US" sz="2000" b="1"/>
              <a:t>建立</a:t>
            </a:r>
            <a:r>
              <a:rPr lang="en-US" altLang="zh-CN" sz="2000" b="1">
                <a:latin typeface="宋体" panose="02010600030101010101" pitchFamily="2" charset="-122"/>
              </a:rPr>
              <a:t>RADIX</a:t>
            </a:r>
            <a:r>
              <a:rPr lang="zh-CN" altLang="en-US" sz="2000" b="1">
                <a:latin typeface="宋体" panose="02010600030101010101" pitchFamily="2" charset="-122"/>
              </a:rPr>
              <a:t>个</a:t>
            </a:r>
            <a:r>
              <a:rPr lang="zh-CN" altLang="en-US" sz="2000" b="1"/>
              <a:t>队列，同一个队列中记录的</a:t>
            </a:r>
            <a:r>
              <a:rPr lang="en-US" altLang="zh-CN" sz="2000" b="1"/>
              <a:t>key[i]</a:t>
            </a:r>
            <a:r>
              <a:rPr lang="zh-CN" altLang="en-US" sz="2000" b="1"/>
              <a:t>相同。</a:t>
            </a:r>
            <a:r>
              <a:rPr lang="en-US" altLang="zh-CN" sz="2000" b="1"/>
              <a:t>head[j]</a:t>
            </a:r>
            <a:r>
              <a:rPr lang="zh-CN" altLang="en-US" sz="2000" b="1"/>
              <a:t>和</a:t>
            </a:r>
            <a:r>
              <a:rPr lang="en-US" altLang="zh-CN" sz="2000" b="1"/>
              <a:t>tail[j]</a:t>
            </a:r>
            <a:r>
              <a:rPr lang="zh-CN" altLang="en-US" sz="2000" b="1"/>
              <a:t>分别指向各队列中第一个和最后一个记录（</a:t>
            </a:r>
            <a:r>
              <a:rPr lang="en-US" altLang="zh-CN" sz="2000" b="1"/>
              <a:t>j=0</a:t>
            </a:r>
            <a:r>
              <a:rPr lang="zh-CN" altLang="en-US" sz="2000" b="1"/>
              <a:t>，</a:t>
            </a:r>
            <a:r>
              <a:rPr lang="en-US" altLang="zh-CN" sz="2000" b="1"/>
              <a:t>1</a:t>
            </a:r>
            <a:r>
              <a:rPr lang="zh-CN" altLang="en-US" sz="2000" b="1"/>
              <a:t>，</a:t>
            </a:r>
            <a:r>
              <a:rPr lang="en-US" altLang="zh-CN" sz="2000" b="1"/>
              <a:t>2</a:t>
            </a:r>
            <a:r>
              <a:rPr lang="zh-CN" altLang="en-US" sz="2000" b="1"/>
              <a:t>，</a:t>
            </a:r>
            <a:r>
              <a:rPr lang="en-US" altLang="zh-CN" sz="2000" b="1"/>
              <a:t>…</a:t>
            </a:r>
            <a:r>
              <a:rPr lang="zh-CN" altLang="en-US" sz="2000" b="1"/>
              <a:t>，</a:t>
            </a:r>
            <a:r>
              <a:rPr lang="en-US" altLang="zh-CN" sz="2000" b="1">
                <a:latin typeface="宋体" panose="02010600030101010101" pitchFamily="2" charset="-122"/>
              </a:rPr>
              <a:t>RADIX-1</a:t>
            </a:r>
            <a:r>
              <a:rPr lang="zh-CN" altLang="en-US" sz="2000" b="1">
                <a:latin typeface="宋体" panose="02010600030101010101" pitchFamily="2" charset="-122"/>
              </a:rPr>
              <a:t>）。</a:t>
            </a:r>
            <a:r>
              <a:rPr lang="en-US" altLang="zh-CN" sz="2000" b="1"/>
              <a:t>head[j]=0</a:t>
            </a:r>
            <a:r>
              <a:rPr lang="zh-CN" altLang="en-US" sz="2000" b="1"/>
              <a:t>表示相应队列为空队列*</a:t>
            </a:r>
            <a:r>
              <a:rPr lang="en-US" altLang="zh-CN" sz="2000" b="1"/>
              <a:t>/ </a:t>
            </a:r>
          </a:p>
          <a:p>
            <a:pPr>
              <a:spcBef>
                <a:spcPct val="50000"/>
              </a:spcBef>
            </a:pPr>
            <a:r>
              <a:rPr lang="en-US" altLang="zh-CN" sz="2000" b="1"/>
              <a:t>{</a:t>
            </a:r>
          </a:p>
          <a:p>
            <a:pPr>
              <a:spcBef>
                <a:spcPct val="50000"/>
              </a:spcBef>
            </a:pPr>
            <a:r>
              <a:rPr lang="en-US" altLang="zh-CN" sz="2000" b="1"/>
              <a:t>for ( j=0 ; j&lt;=</a:t>
            </a:r>
            <a:r>
              <a:rPr lang="en-US" altLang="zh-CN" sz="2000" b="1">
                <a:latin typeface="宋体" panose="02010600030101010101" pitchFamily="2" charset="-122"/>
              </a:rPr>
              <a:t>RADIX-1</a:t>
            </a:r>
            <a:r>
              <a:rPr lang="en-US" altLang="zh-CN" sz="2000" b="1"/>
              <a:t> ; ++j)</a:t>
            </a:r>
          </a:p>
          <a:p>
            <a:pPr>
              <a:spcBef>
                <a:spcPct val="50000"/>
              </a:spcBef>
            </a:pPr>
            <a:r>
              <a:rPr lang="en-US" altLang="zh-CN" sz="2000" b="1"/>
              <a:t>   head[j]=0</a:t>
            </a:r>
            <a:r>
              <a:rPr lang="zh-CN" altLang="en-US" sz="2000" b="1"/>
              <a:t>；                        </a:t>
            </a:r>
            <a:r>
              <a:rPr lang="en-US" altLang="zh-CN" sz="2000" b="1"/>
              <a:t>/*  </a:t>
            </a:r>
            <a:r>
              <a:rPr lang="zh-CN" altLang="en-US" sz="2000" b="1"/>
              <a:t>将</a:t>
            </a:r>
            <a:r>
              <a:rPr lang="en-US" altLang="zh-CN" sz="2000" b="1">
                <a:latin typeface="宋体" panose="02010600030101010101" pitchFamily="2" charset="-122"/>
              </a:rPr>
              <a:t>RADIX</a:t>
            </a:r>
            <a:r>
              <a:rPr lang="zh-CN" altLang="en-US" sz="2000" b="1">
                <a:latin typeface="宋体" panose="02010600030101010101" pitchFamily="2" charset="-122"/>
              </a:rPr>
              <a:t>个</a:t>
            </a:r>
            <a:r>
              <a:rPr lang="zh-CN" altLang="en-US" sz="2000" b="1"/>
              <a:t>队列初始化为空队列 *</a:t>
            </a:r>
            <a:r>
              <a:rPr lang="en-US" altLang="zh-CN" sz="2000" b="1"/>
              <a:t>/ </a:t>
            </a:r>
          </a:p>
          <a:p>
            <a:pPr>
              <a:spcBef>
                <a:spcPct val="50000"/>
              </a:spcBef>
            </a:pPr>
            <a:r>
              <a:rPr lang="en-US" altLang="zh-CN" sz="2000" b="1"/>
              <a:t>p= r[0].next </a:t>
            </a:r>
            <a:r>
              <a:rPr lang="zh-CN" altLang="en-US" sz="2000" b="1"/>
              <a:t>；                    </a:t>
            </a:r>
            <a:r>
              <a:rPr lang="en-US" altLang="zh-CN" sz="2000" b="1"/>
              <a:t>/*  p</a:t>
            </a:r>
            <a:r>
              <a:rPr lang="zh-CN" altLang="en-US" sz="2000" b="1"/>
              <a:t>指向链表中的第一个记录 *</a:t>
            </a:r>
            <a:r>
              <a:rPr lang="en-US" altLang="zh-CN" sz="2000" b="1"/>
              <a:t>/ </a:t>
            </a:r>
          </a:p>
          <a:p>
            <a:pPr>
              <a:spcBef>
                <a:spcPct val="50000"/>
              </a:spcBef>
            </a:pPr>
            <a:r>
              <a:rPr lang="en-US" altLang="zh-CN" sz="2000" b="1"/>
              <a:t>while(  p!=0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BAB116CF-0F08-496F-B9C2-52A85F291ADA}"/>
              </a:ext>
            </a:extLst>
          </p:cNvPr>
          <p:cNvSpPr txBox="1">
            <a:spLocks noChangeArrowheads="1"/>
          </p:cNvSpPr>
          <p:nvPr/>
        </p:nvSpPr>
        <p:spPr bwMode="auto">
          <a:xfrm>
            <a:off x="2057400" y="990601"/>
            <a:ext cx="838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假设待排序记录存放在</a:t>
            </a:r>
            <a:r>
              <a:rPr lang="en-US" altLang="zh-CN" b="1"/>
              <a:t>r[1..n]</a:t>
            </a:r>
            <a:r>
              <a:rPr lang="zh-CN" altLang="en-US" b="1">
                <a:latin typeface="宋体" panose="02010600030101010101" pitchFamily="2" charset="-122"/>
              </a:rPr>
              <a:t>之中，为了提高效率，我们附设一个监视哨</a:t>
            </a:r>
            <a:r>
              <a:rPr lang="en-US" altLang="zh-CN" b="1"/>
              <a:t>r[0]</a:t>
            </a:r>
            <a:r>
              <a:rPr lang="zh-CN" altLang="en-US" b="1">
                <a:latin typeface="宋体" panose="02010600030101010101" pitchFamily="2" charset="-122"/>
              </a:rPr>
              <a:t>，使得</a:t>
            </a:r>
            <a:r>
              <a:rPr lang="en-US" altLang="zh-CN" b="1"/>
              <a:t>r[0]</a:t>
            </a:r>
            <a:r>
              <a:rPr lang="zh-CN" altLang="en-US" b="1">
                <a:latin typeface="宋体" panose="02010600030101010101" pitchFamily="2" charset="-122"/>
              </a:rPr>
              <a:t>始终存放待插入的记录。</a:t>
            </a:r>
            <a:r>
              <a:rPr lang="zh-CN" altLang="en-US" b="1"/>
              <a:t> </a:t>
            </a:r>
          </a:p>
        </p:txBody>
      </p:sp>
      <p:sp>
        <p:nvSpPr>
          <p:cNvPr id="10243" name="Text Box 3">
            <a:extLst>
              <a:ext uri="{FF2B5EF4-FFF2-40B4-BE49-F238E27FC236}">
                <a16:creationId xmlns:a16="http://schemas.microsoft.com/office/drawing/2014/main" id="{A2EDE2BD-F3BE-405F-8ABF-EF3B5F4CD020}"/>
              </a:ext>
            </a:extLst>
          </p:cNvPr>
          <p:cNvSpPr txBox="1">
            <a:spLocks noChangeArrowheads="1"/>
          </p:cNvSpPr>
          <p:nvPr/>
        </p:nvSpPr>
        <p:spPr bwMode="auto">
          <a:xfrm>
            <a:off x="2743200" y="1828800"/>
            <a:ext cx="7620000"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t>void   InsSort(RecordType  r[],int length)</a:t>
            </a:r>
          </a:p>
          <a:p>
            <a:pPr>
              <a:spcBef>
                <a:spcPct val="50000"/>
              </a:spcBef>
            </a:pPr>
            <a:r>
              <a:rPr lang="en-US" altLang="zh-CN" sz="1800" b="1"/>
              <a:t>/*</a:t>
            </a:r>
            <a:r>
              <a:rPr lang="zh-CN" altLang="en-US" sz="1800" b="1"/>
              <a:t>对记录数组</a:t>
            </a:r>
            <a:r>
              <a:rPr lang="en-US" altLang="zh-CN" sz="1800" b="1"/>
              <a:t>r</a:t>
            </a:r>
            <a:r>
              <a:rPr lang="zh-CN" altLang="en-US" sz="1800" b="1"/>
              <a:t>做直接插入排序，</a:t>
            </a:r>
            <a:r>
              <a:rPr lang="en-US" altLang="zh-CN" sz="1800" b="1"/>
              <a:t>length</a:t>
            </a:r>
            <a:r>
              <a:rPr lang="zh-CN" altLang="en-US" sz="1800" b="1"/>
              <a:t>为数组的长度*</a:t>
            </a:r>
            <a:r>
              <a:rPr lang="en-US" altLang="zh-CN" sz="1800" b="1"/>
              <a:t>/</a:t>
            </a:r>
          </a:p>
          <a:p>
            <a:pPr>
              <a:spcBef>
                <a:spcPct val="50000"/>
              </a:spcBef>
            </a:pPr>
            <a:r>
              <a:rPr lang="en-US" altLang="zh-CN" sz="1800" b="1"/>
              <a:t>{  </a:t>
            </a:r>
          </a:p>
          <a:p>
            <a:pPr>
              <a:spcBef>
                <a:spcPct val="50000"/>
              </a:spcBef>
            </a:pPr>
            <a:r>
              <a:rPr lang="en-US" altLang="zh-CN" sz="1800" b="1"/>
              <a:t>for (  i=2 ;  i&lt; length ;  i++  ) </a:t>
            </a:r>
          </a:p>
          <a:p>
            <a:pPr>
              <a:spcBef>
                <a:spcPct val="50000"/>
              </a:spcBef>
            </a:pPr>
            <a:r>
              <a:rPr lang="en-US" altLang="zh-CN" sz="1800" b="1"/>
              <a:t>{</a:t>
            </a:r>
          </a:p>
          <a:p>
            <a:pPr>
              <a:spcBef>
                <a:spcPct val="50000"/>
              </a:spcBef>
            </a:pPr>
            <a:r>
              <a:rPr lang="en-US" altLang="zh-CN" sz="1800" b="1"/>
              <a:t>r[0]=r[i];   j=i-1;	         /*</a:t>
            </a:r>
            <a:r>
              <a:rPr lang="zh-CN" altLang="en-US" sz="1800" b="1"/>
              <a:t>将待插入记录存放到</a:t>
            </a:r>
            <a:r>
              <a:rPr lang="en-US" altLang="zh-CN" sz="1800" b="1">
                <a:solidFill>
                  <a:srgbClr val="FF0000"/>
                </a:solidFill>
              </a:rPr>
              <a:t>r[0]</a:t>
            </a:r>
            <a:r>
              <a:rPr lang="zh-CN" altLang="en-US" sz="1800" b="1"/>
              <a:t>中*</a:t>
            </a:r>
            <a:r>
              <a:rPr lang="en-US" altLang="zh-CN" sz="1800" b="1"/>
              <a:t>/</a:t>
            </a:r>
          </a:p>
          <a:p>
            <a:pPr>
              <a:spcBef>
                <a:spcPct val="50000"/>
              </a:spcBef>
            </a:pPr>
            <a:r>
              <a:rPr lang="en-US" altLang="zh-CN" sz="1800" b="1"/>
              <a:t>while (</a:t>
            </a:r>
            <a:r>
              <a:rPr lang="en-US" altLang="zh-CN" sz="1800" b="1">
                <a:solidFill>
                  <a:srgbClr val="FF0000"/>
                </a:solidFill>
              </a:rPr>
              <a:t>r[0]</a:t>
            </a:r>
            <a:r>
              <a:rPr lang="en-US" altLang="zh-CN" sz="1800" b="1"/>
              <a:t>.key&lt; r[j].key )     /* </a:t>
            </a:r>
            <a:r>
              <a:rPr lang="zh-CN" altLang="en-US" sz="1800" b="1"/>
              <a:t>寻找插入位置 *</a:t>
            </a:r>
            <a:r>
              <a:rPr lang="en-US" altLang="zh-CN" sz="1800" b="1"/>
              <a:t>/</a:t>
            </a:r>
          </a:p>
          <a:p>
            <a:pPr>
              <a:spcBef>
                <a:spcPct val="50000"/>
              </a:spcBef>
            </a:pPr>
            <a:r>
              <a:rPr lang="en-US" altLang="zh-CN" sz="1800" b="1"/>
              <a:t> {r[j+1]= r[j];  j=j-1;}</a:t>
            </a:r>
          </a:p>
          <a:p>
            <a:pPr>
              <a:spcBef>
                <a:spcPct val="50000"/>
              </a:spcBef>
            </a:pPr>
            <a:r>
              <a:rPr lang="en-US" altLang="zh-CN" sz="1800" b="1"/>
              <a:t>r[j+1]=r[0];		         /*</a:t>
            </a:r>
            <a:r>
              <a:rPr lang="zh-CN" altLang="en-US" sz="1800" b="1"/>
              <a:t>将待插入记录插入到已排序的序列中*</a:t>
            </a:r>
            <a:r>
              <a:rPr lang="en-US" altLang="zh-CN" sz="1800" b="1"/>
              <a:t>/</a:t>
            </a:r>
          </a:p>
          <a:p>
            <a:pPr>
              <a:spcBef>
                <a:spcPct val="50000"/>
              </a:spcBef>
            </a:pPr>
            <a:r>
              <a:rPr lang="en-US" altLang="zh-CN" sz="1800" b="1"/>
              <a:t>}</a:t>
            </a:r>
          </a:p>
          <a:p>
            <a:pPr>
              <a:spcBef>
                <a:spcPct val="50000"/>
              </a:spcBef>
            </a:pPr>
            <a:r>
              <a:rPr lang="en-US" altLang="zh-CN" sz="1800" b="1"/>
              <a:t>} /*  InsSort  */</a:t>
            </a:r>
            <a:r>
              <a:rPr lang="en-US" altLang="zh-CN"/>
              <a:t> </a:t>
            </a:r>
          </a:p>
        </p:txBody>
      </p:sp>
      <p:sp>
        <p:nvSpPr>
          <p:cNvPr id="10244" name="Text Box 4">
            <a:extLst>
              <a:ext uri="{FF2B5EF4-FFF2-40B4-BE49-F238E27FC236}">
                <a16:creationId xmlns:a16="http://schemas.microsoft.com/office/drawing/2014/main" id="{99101D82-DD20-46ED-86F2-09854E7B23BF}"/>
              </a:ext>
            </a:extLst>
          </p:cNvPr>
          <p:cNvSpPr txBox="1">
            <a:spLocks noChangeArrowheads="1"/>
          </p:cNvSpPr>
          <p:nvPr/>
        </p:nvSpPr>
        <p:spPr bwMode="auto">
          <a:xfrm>
            <a:off x="2057400" y="2057400"/>
            <a:ext cx="533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3E8E4F"/>
                </a:solidFill>
              </a:rPr>
              <a:t>直接插入排序算法</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F6731728-4DDC-4B48-A817-FDF8EBFC34F9}"/>
              </a:ext>
            </a:extLst>
          </p:cNvPr>
          <p:cNvSpPr txBox="1">
            <a:spLocks noChangeArrowheads="1"/>
          </p:cNvSpPr>
          <p:nvPr/>
        </p:nvSpPr>
        <p:spPr bwMode="auto">
          <a:xfrm>
            <a:off x="2133600" y="1066801"/>
            <a:ext cx="85344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a:t>
            </a:r>
          </a:p>
          <a:p>
            <a:pPr>
              <a:spcBef>
                <a:spcPct val="50000"/>
              </a:spcBef>
            </a:pPr>
            <a:r>
              <a:rPr lang="en-US" altLang="zh-CN" sz="2000" b="1"/>
              <a:t>j=Order(r[p].key[i])</a:t>
            </a:r>
            <a:r>
              <a:rPr lang="zh-CN" altLang="en-US" sz="2000" b="1"/>
              <a:t>；          </a:t>
            </a:r>
            <a:r>
              <a:rPr lang="en-US" altLang="zh-CN" sz="2000" b="1"/>
              <a:t>/* </a:t>
            </a:r>
            <a:r>
              <a:rPr lang="zh-CN" altLang="en-US" sz="2000" b="1"/>
              <a:t>用记录中第</a:t>
            </a:r>
            <a:r>
              <a:rPr lang="en-US" altLang="zh-CN" sz="2000" b="1"/>
              <a:t>i</a:t>
            </a:r>
            <a:r>
              <a:rPr lang="zh-CN" altLang="en-US" sz="2000" b="1"/>
              <a:t>位关键字求相应队列号 *</a:t>
            </a:r>
            <a:r>
              <a:rPr lang="en-US" altLang="zh-CN" sz="2000" b="1"/>
              <a:t>/ </a:t>
            </a:r>
          </a:p>
          <a:p>
            <a:pPr>
              <a:spcBef>
                <a:spcPct val="50000"/>
              </a:spcBef>
            </a:pPr>
            <a:r>
              <a:rPr lang="en-US" altLang="zh-CN" sz="2000" b="1"/>
              <a:t>   if  ( head[j]==0 )    head[j]=p  ;    /* </a:t>
            </a:r>
            <a:r>
              <a:rPr lang="zh-CN" altLang="en-US" sz="2000" b="1"/>
              <a:t>将</a:t>
            </a:r>
            <a:r>
              <a:rPr lang="en-US" altLang="zh-CN" sz="2000" b="1"/>
              <a:t>p</a:t>
            </a:r>
            <a:r>
              <a:rPr lang="zh-CN" altLang="en-US" sz="2000" b="1"/>
              <a:t>所指向的结点加入第</a:t>
            </a:r>
            <a:r>
              <a:rPr lang="en-US" altLang="zh-CN" sz="2000" b="1"/>
              <a:t>j</a:t>
            </a:r>
            <a:r>
              <a:rPr lang="zh-CN" altLang="en-US" sz="2000" b="1"/>
              <a:t>个队列中 *</a:t>
            </a:r>
            <a:r>
              <a:rPr lang="en-US" altLang="zh-CN" sz="2000" b="1"/>
              <a:t>/ </a:t>
            </a:r>
          </a:p>
          <a:p>
            <a:pPr>
              <a:spcBef>
                <a:spcPct val="50000"/>
              </a:spcBef>
            </a:pPr>
            <a:r>
              <a:rPr lang="en-US" altLang="zh-CN" sz="2000" b="1"/>
              <a:t>else     r[tail[j]].next=p</a:t>
            </a:r>
            <a:r>
              <a:rPr lang="zh-CN" altLang="en-US" sz="2000" b="1"/>
              <a:t>；      </a:t>
            </a:r>
          </a:p>
          <a:p>
            <a:pPr>
              <a:spcBef>
                <a:spcPct val="50000"/>
              </a:spcBef>
            </a:pPr>
            <a:r>
              <a:rPr lang="zh-CN" altLang="en-US" sz="2000" b="1"/>
              <a:t>   </a:t>
            </a:r>
            <a:r>
              <a:rPr lang="en-US" altLang="zh-CN" sz="2000" b="1"/>
              <a:t>tail[j]=p</a:t>
            </a:r>
            <a:r>
              <a:rPr lang="zh-CN" altLang="en-US" sz="2000" b="1"/>
              <a:t>；</a:t>
            </a:r>
          </a:p>
          <a:p>
            <a:pPr>
              <a:spcBef>
                <a:spcPct val="50000"/>
              </a:spcBef>
            </a:pPr>
            <a:r>
              <a:rPr lang="en-US" altLang="zh-CN" sz="2000" b="1"/>
              <a:t>p= r[p].next </a:t>
            </a:r>
            <a:r>
              <a:rPr lang="zh-CN" altLang="en-US" sz="2000" b="1"/>
              <a:t>；</a:t>
            </a:r>
          </a:p>
          <a:p>
            <a:pPr>
              <a:spcBef>
                <a:spcPct val="50000"/>
              </a:spcBef>
            </a:pPr>
            <a:r>
              <a:rPr lang="en-US" altLang="zh-CN" sz="2000" b="1"/>
              <a:t>}</a:t>
            </a:r>
          </a:p>
          <a:p>
            <a:pPr>
              <a:spcBef>
                <a:spcPct val="50000"/>
              </a:spcBef>
            </a:pPr>
            <a:r>
              <a:rPr lang="en-US" altLang="zh-CN" sz="2000" b="1"/>
              <a:t>} /*  Distribute  */ </a:t>
            </a:r>
          </a:p>
          <a:p>
            <a:pPr>
              <a:spcBef>
                <a:spcPct val="50000"/>
              </a:spcBef>
            </a:pPr>
            <a:endParaRPr lang="en-US" altLang="zh-CN"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B6725AC6-24AE-491A-88D5-016531537667}"/>
              </a:ext>
            </a:extLst>
          </p:cNvPr>
          <p:cNvSpPr txBox="1">
            <a:spLocks noChangeArrowheads="1"/>
          </p:cNvSpPr>
          <p:nvPr/>
        </p:nvSpPr>
        <p:spPr bwMode="auto">
          <a:xfrm>
            <a:off x="2133600" y="838201"/>
            <a:ext cx="830580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void  Collect (</a:t>
            </a:r>
            <a:r>
              <a:rPr lang="en-US" altLang="zh-CN" sz="2000" b="1">
                <a:latin typeface="宋体" panose="02010600030101010101" pitchFamily="2" charset="-122"/>
              </a:rPr>
              <a:t>RecordType  r[]</a:t>
            </a:r>
            <a:r>
              <a:rPr lang="en-US" altLang="zh-CN" sz="2000" b="1"/>
              <a:t>,  </a:t>
            </a:r>
            <a:r>
              <a:rPr lang="en-US" altLang="zh-CN" sz="2000" b="1">
                <a:latin typeface="宋体" panose="02010600030101010101" pitchFamily="2" charset="-122"/>
              </a:rPr>
              <a:t>PVector </a:t>
            </a:r>
            <a:r>
              <a:rPr lang="en-US" altLang="zh-CN" sz="2000" b="1"/>
              <a:t>head,  </a:t>
            </a:r>
            <a:r>
              <a:rPr lang="en-US" altLang="zh-CN" sz="2000" b="1">
                <a:latin typeface="宋体" panose="02010600030101010101" pitchFamily="2" charset="-122"/>
              </a:rPr>
              <a:t>PVector </a:t>
            </a:r>
            <a:r>
              <a:rPr lang="en-US" altLang="zh-CN" sz="2000" b="1"/>
              <a:t>tail)</a:t>
            </a:r>
          </a:p>
          <a:p>
            <a:pPr>
              <a:spcBef>
                <a:spcPct val="50000"/>
              </a:spcBef>
            </a:pPr>
            <a:r>
              <a:rPr lang="en-US" altLang="zh-CN" sz="2000" b="1"/>
              <a:t> /* </a:t>
            </a:r>
            <a:r>
              <a:rPr lang="zh-CN" altLang="en-US" sz="2000" b="1"/>
              <a:t>本算法从</a:t>
            </a:r>
            <a:r>
              <a:rPr lang="en-US" altLang="zh-CN" sz="2000" b="1"/>
              <a:t>0</a:t>
            </a:r>
            <a:r>
              <a:rPr lang="zh-CN" altLang="en-US" sz="2000" b="1"/>
              <a:t>到</a:t>
            </a:r>
            <a:r>
              <a:rPr lang="en-US" altLang="zh-CN" sz="2000" b="1">
                <a:latin typeface="宋体" panose="02010600030101010101" pitchFamily="2" charset="-122"/>
              </a:rPr>
              <a:t>RADIX-1</a:t>
            </a:r>
            <a:r>
              <a:rPr lang="en-US" altLang="zh-CN" sz="2000" b="1"/>
              <a:t> </a:t>
            </a:r>
            <a:r>
              <a:rPr lang="zh-CN" altLang="en-US" sz="2000" b="1"/>
              <a:t>扫描各队列，将所有非空队列首尾相接，重新链接成一个链表 *</a:t>
            </a:r>
            <a:r>
              <a:rPr lang="en-US" altLang="zh-CN" sz="2000" b="1"/>
              <a:t>/ </a:t>
            </a:r>
          </a:p>
          <a:p>
            <a:pPr>
              <a:spcBef>
                <a:spcPct val="50000"/>
              </a:spcBef>
            </a:pPr>
            <a:r>
              <a:rPr lang="en-US" altLang="zh-CN" sz="2000" b="1"/>
              <a:t>{j=0</a:t>
            </a:r>
            <a:r>
              <a:rPr lang="zh-CN" altLang="en-US" sz="2000" b="1"/>
              <a:t>；</a:t>
            </a:r>
          </a:p>
          <a:p>
            <a:pPr>
              <a:spcBef>
                <a:spcPct val="50000"/>
              </a:spcBef>
            </a:pPr>
            <a:r>
              <a:rPr lang="en-US" altLang="zh-CN" sz="2000" b="1"/>
              <a:t>while (head[j]==0 )                           /* </a:t>
            </a:r>
            <a:r>
              <a:rPr lang="zh-CN" altLang="en-US" sz="2000" b="1"/>
              <a:t>找第一个非空队列 *</a:t>
            </a:r>
            <a:r>
              <a:rPr lang="en-US" altLang="zh-CN" sz="2000" b="1"/>
              <a:t>/ </a:t>
            </a:r>
          </a:p>
          <a:p>
            <a:pPr>
              <a:spcBef>
                <a:spcPct val="50000"/>
              </a:spcBef>
            </a:pPr>
            <a:r>
              <a:rPr lang="en-US" altLang="zh-CN" sz="2000" b="1"/>
              <a:t>  ++j </a:t>
            </a:r>
            <a:r>
              <a:rPr lang="zh-CN" altLang="en-US" sz="2000" b="1"/>
              <a:t>；              </a:t>
            </a:r>
          </a:p>
          <a:p>
            <a:pPr>
              <a:spcBef>
                <a:spcPct val="50000"/>
              </a:spcBef>
            </a:pPr>
            <a:r>
              <a:rPr lang="en-US" altLang="zh-CN" sz="2000" b="1"/>
              <a:t>r[0].next =head[j] </a:t>
            </a:r>
            <a:r>
              <a:rPr lang="zh-CN" altLang="en-US" sz="2000" b="1"/>
              <a:t>； </a:t>
            </a:r>
            <a:r>
              <a:rPr lang="en-US" altLang="zh-CN" sz="2000" b="1"/>
              <a:t>t=tail[j] </a:t>
            </a:r>
            <a:r>
              <a:rPr lang="zh-CN" altLang="en-US" sz="2000" b="1"/>
              <a:t>；</a:t>
            </a:r>
          </a:p>
          <a:p>
            <a:pPr>
              <a:spcBef>
                <a:spcPct val="50000"/>
              </a:spcBef>
            </a:pPr>
            <a:r>
              <a:rPr lang="en-US" altLang="zh-CN" sz="2000" b="1"/>
              <a:t>while ( j&lt;</a:t>
            </a:r>
            <a:r>
              <a:rPr lang="en-US" altLang="zh-CN" sz="2000" b="1">
                <a:latin typeface="宋体" panose="02010600030101010101" pitchFamily="2" charset="-122"/>
              </a:rPr>
              <a:t>RADIX-1</a:t>
            </a:r>
            <a:r>
              <a:rPr lang="en-US" altLang="zh-CN" sz="2000" b="1"/>
              <a:t> )                           /* </a:t>
            </a:r>
            <a:r>
              <a:rPr lang="zh-CN" altLang="en-US" sz="2000" b="1"/>
              <a:t>寻找并串接所有非空队列 *</a:t>
            </a:r>
            <a:r>
              <a:rPr lang="en-US" altLang="zh-CN" sz="2000" b="1"/>
              <a:t>/</a:t>
            </a:r>
          </a:p>
          <a:p>
            <a:pPr>
              <a:spcBef>
                <a:spcPct val="50000"/>
              </a:spcBef>
            </a:pPr>
            <a:r>
              <a:rPr lang="en-US" altLang="zh-CN" sz="2000" b="1"/>
              <a:t>{</a:t>
            </a:r>
          </a:p>
          <a:p>
            <a:pPr>
              <a:spcBef>
                <a:spcPct val="50000"/>
              </a:spcBef>
            </a:pPr>
            <a:r>
              <a:rPr lang="en-US" altLang="zh-CN" sz="2000" b="1"/>
              <a:t>++j </a:t>
            </a:r>
            <a:r>
              <a:rPr lang="zh-CN" altLang="en-US" sz="2000" b="1"/>
              <a:t>；</a:t>
            </a:r>
          </a:p>
          <a:p>
            <a:pPr>
              <a:spcBef>
                <a:spcPct val="50000"/>
              </a:spcBef>
            </a:pPr>
            <a:r>
              <a:rPr lang="zh-CN" altLang="en-US" sz="2000" b="1"/>
              <a:t>   </a:t>
            </a:r>
            <a:r>
              <a:rPr lang="en-US" altLang="zh-CN" sz="2000" b="1"/>
              <a:t>while ( (j&lt;</a:t>
            </a:r>
            <a:r>
              <a:rPr lang="en-US" altLang="zh-CN" sz="2000" b="1">
                <a:latin typeface="宋体" panose="02010600030101010101" pitchFamily="2" charset="-122"/>
              </a:rPr>
              <a:t>RADIX-1</a:t>
            </a:r>
            <a:r>
              <a:rPr lang="en-US" altLang="zh-CN" sz="2000" b="1"/>
              <a:t> ) &amp;&amp; (head[j]==0 ) )        /* </a:t>
            </a:r>
            <a:r>
              <a:rPr lang="zh-CN" altLang="en-US" sz="2000" b="1"/>
              <a:t>找下一个非空队列 *</a:t>
            </a:r>
            <a:r>
              <a:rPr lang="en-US" altLang="zh-CN" sz="2000" b="1"/>
              <a:t>/ </a:t>
            </a:r>
          </a:p>
          <a:p>
            <a:pPr>
              <a:spcBef>
                <a:spcPct val="50000"/>
              </a:spcBef>
            </a:pPr>
            <a:r>
              <a:rPr lang="en-US" altLang="zh-CN" sz="2000" b="1"/>
              <a:t>     ++j </a:t>
            </a:r>
            <a:r>
              <a:rPr lang="zh-CN" altLang="en-US" sz="2000" b="1"/>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123015BA-4888-4948-AFCD-0F2A82FC569B}"/>
              </a:ext>
            </a:extLst>
          </p:cNvPr>
          <p:cNvSpPr txBox="1">
            <a:spLocks noChangeArrowheads="1"/>
          </p:cNvSpPr>
          <p:nvPr/>
        </p:nvSpPr>
        <p:spPr bwMode="auto">
          <a:xfrm>
            <a:off x="2133600" y="1066801"/>
            <a:ext cx="82296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if ( head[j]!=0 )       /* </a:t>
            </a:r>
            <a:r>
              <a:rPr lang="zh-CN" altLang="en-US" sz="2000" b="1"/>
              <a:t>链接非空队列 *</a:t>
            </a:r>
            <a:r>
              <a:rPr lang="en-US" altLang="zh-CN" sz="2000" b="1"/>
              <a:t>/ </a:t>
            </a:r>
          </a:p>
          <a:p>
            <a:pPr>
              <a:spcBef>
                <a:spcPct val="50000"/>
              </a:spcBef>
            </a:pPr>
            <a:r>
              <a:rPr lang="en-US" altLang="zh-CN" sz="2000" b="1"/>
              <a:t>{</a:t>
            </a:r>
          </a:p>
          <a:p>
            <a:pPr>
              <a:spcBef>
                <a:spcPct val="50000"/>
              </a:spcBef>
            </a:pPr>
            <a:r>
              <a:rPr lang="en-US" altLang="zh-CN" sz="2000" b="1"/>
              <a:t>r[t].next =head[j] </a:t>
            </a:r>
            <a:r>
              <a:rPr lang="zh-CN" altLang="en-US" sz="2000" b="1"/>
              <a:t>； </a:t>
            </a:r>
            <a:r>
              <a:rPr lang="en-US" altLang="zh-CN" sz="2000" b="1"/>
              <a:t>t=tail[j] </a:t>
            </a:r>
            <a:r>
              <a:rPr lang="zh-CN" altLang="en-US" sz="2000" b="1"/>
              <a:t>；</a:t>
            </a:r>
          </a:p>
          <a:p>
            <a:pPr>
              <a:spcBef>
                <a:spcPct val="50000"/>
              </a:spcBef>
            </a:pPr>
            <a:r>
              <a:rPr lang="en-US" altLang="zh-CN" sz="2000" b="1"/>
              <a:t>} </a:t>
            </a:r>
          </a:p>
          <a:p>
            <a:pPr>
              <a:spcBef>
                <a:spcPct val="50000"/>
              </a:spcBef>
            </a:pPr>
            <a:r>
              <a:rPr lang="en-US" altLang="zh-CN" sz="2000" b="1"/>
              <a:t>}</a:t>
            </a:r>
          </a:p>
          <a:p>
            <a:pPr>
              <a:spcBef>
                <a:spcPct val="50000"/>
              </a:spcBef>
            </a:pPr>
            <a:r>
              <a:rPr lang="en-US" altLang="zh-CN" sz="2000" b="1"/>
              <a:t>r[t].next =0;             /* t</a:t>
            </a:r>
            <a:r>
              <a:rPr lang="zh-CN" altLang="en-US" sz="2000" b="1"/>
              <a:t>指向最后一个非空队列中的最后一个结点 *</a:t>
            </a:r>
            <a:r>
              <a:rPr lang="en-US" altLang="zh-CN" sz="2000" b="1"/>
              <a:t>/ </a:t>
            </a:r>
          </a:p>
          <a:p>
            <a:pPr>
              <a:spcBef>
                <a:spcPct val="50000"/>
              </a:spcBef>
            </a:pPr>
            <a:r>
              <a:rPr lang="en-US" altLang="zh-CN" sz="2000" b="1"/>
              <a:t>}   /* Collect * /</a:t>
            </a:r>
          </a:p>
          <a:p>
            <a:pPr>
              <a:spcBef>
                <a:spcPct val="50000"/>
              </a:spcBef>
            </a:pPr>
            <a:endParaRPr lang="en-US" altLang="zh-CN" sz="2000" b="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10F3D337-3EED-43E3-A8FF-3051BAFB4BBF}"/>
              </a:ext>
            </a:extLst>
          </p:cNvPr>
          <p:cNvSpPr txBox="1">
            <a:spLocks noChangeArrowheads="1"/>
          </p:cNvSpPr>
          <p:nvPr/>
        </p:nvSpPr>
        <p:spPr bwMode="auto">
          <a:xfrm>
            <a:off x="2133600" y="822326"/>
            <a:ext cx="8534400"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void  RadixSort (</a:t>
            </a:r>
            <a:r>
              <a:rPr lang="en-US" altLang="zh-CN" sz="2000" b="1">
                <a:latin typeface="宋体" panose="02010600030101010101" pitchFamily="2" charset="-122"/>
              </a:rPr>
              <a:t>RecordType r[],int length</a:t>
            </a:r>
            <a:r>
              <a:rPr lang="en-US" altLang="zh-CN" sz="2000" b="1"/>
              <a:t> )</a:t>
            </a:r>
          </a:p>
          <a:p>
            <a:pPr>
              <a:spcBef>
                <a:spcPct val="50000"/>
              </a:spcBef>
            </a:pPr>
            <a:r>
              <a:rPr lang="en-US" altLang="zh-CN" sz="2000" b="1"/>
              <a:t> /* </a:t>
            </a:r>
            <a:r>
              <a:rPr lang="en-US" altLang="zh-CN" sz="2000" b="1">
                <a:latin typeface="宋体" panose="02010600030101010101" pitchFamily="2" charset="-122"/>
              </a:rPr>
              <a:t>length</a:t>
            </a:r>
            <a:r>
              <a:rPr lang="zh-CN" altLang="en-US" sz="2000" b="1"/>
              <a:t>个记录存放在数组</a:t>
            </a:r>
            <a:r>
              <a:rPr lang="en-US" altLang="zh-CN" sz="2000" b="1"/>
              <a:t>r</a:t>
            </a:r>
            <a:r>
              <a:rPr lang="zh-CN" altLang="en-US" sz="2000" b="1"/>
              <a:t>中，执行本算法进行基数排序后，链表中的记录将按关键字从小到大的顺序相链接。 *</a:t>
            </a:r>
            <a:r>
              <a:rPr lang="en-US" altLang="zh-CN" sz="2000" b="1"/>
              <a:t>/ </a:t>
            </a:r>
          </a:p>
          <a:p>
            <a:pPr>
              <a:spcBef>
                <a:spcPct val="50000"/>
              </a:spcBef>
            </a:pPr>
            <a:r>
              <a:rPr lang="en-US" altLang="zh-CN" sz="2000" b="1"/>
              <a:t>{</a:t>
            </a:r>
          </a:p>
          <a:p>
            <a:pPr>
              <a:spcBef>
                <a:spcPct val="50000"/>
              </a:spcBef>
            </a:pPr>
            <a:r>
              <a:rPr lang="en-US" altLang="zh-CN" sz="2000" b="1"/>
              <a:t>    n= length</a:t>
            </a:r>
            <a:r>
              <a:rPr lang="zh-CN" altLang="en-US" sz="2000" b="1"/>
              <a:t>；</a:t>
            </a:r>
          </a:p>
          <a:p>
            <a:pPr>
              <a:spcBef>
                <a:spcPct val="50000"/>
              </a:spcBef>
            </a:pPr>
            <a:r>
              <a:rPr lang="en-US" altLang="zh-CN" sz="2000" b="1"/>
              <a:t>for ( i=0 ; i&lt;= n-1 ; ++i)   r[i].next=i+1 </a:t>
            </a:r>
            <a:r>
              <a:rPr lang="zh-CN" altLang="en-US" sz="2000" b="1"/>
              <a:t>；  </a:t>
            </a:r>
            <a:r>
              <a:rPr lang="en-US" altLang="zh-CN" sz="2000" b="1"/>
              <a:t>/* </a:t>
            </a:r>
            <a:r>
              <a:rPr lang="zh-CN" altLang="en-US" sz="2000" b="1"/>
              <a:t>构造静态链表 *</a:t>
            </a:r>
            <a:r>
              <a:rPr lang="en-US" altLang="zh-CN" sz="2000" b="1"/>
              <a:t>/</a:t>
            </a:r>
          </a:p>
          <a:p>
            <a:pPr>
              <a:spcBef>
                <a:spcPct val="50000"/>
              </a:spcBef>
            </a:pPr>
            <a:r>
              <a:rPr lang="en-US" altLang="zh-CN" sz="2000" b="1"/>
              <a:t>r[n].next =0 </a:t>
            </a:r>
            <a:r>
              <a:rPr lang="zh-CN" altLang="en-US" sz="2000" b="1"/>
              <a:t>；</a:t>
            </a:r>
          </a:p>
          <a:p>
            <a:pPr>
              <a:spcBef>
                <a:spcPct val="50000"/>
              </a:spcBef>
            </a:pPr>
            <a:r>
              <a:rPr lang="en-US" altLang="zh-CN" sz="2000" b="1"/>
              <a:t>d= keynum</a:t>
            </a:r>
            <a:r>
              <a:rPr lang="zh-CN" altLang="en-US" sz="2000" b="1"/>
              <a:t>；</a:t>
            </a:r>
          </a:p>
          <a:p>
            <a:pPr>
              <a:spcBef>
                <a:spcPct val="50000"/>
              </a:spcBef>
            </a:pPr>
            <a:r>
              <a:rPr lang="en-US" altLang="zh-CN" sz="2000" b="1"/>
              <a:t>for ( i =d-1  ; i&gt;= 0; --i ) /* </a:t>
            </a:r>
            <a:r>
              <a:rPr lang="zh-CN" altLang="en-US" sz="2000" b="1"/>
              <a:t>从最低位子关键字开始，进行</a:t>
            </a:r>
            <a:r>
              <a:rPr lang="en-US" altLang="zh-CN" sz="2000" b="1"/>
              <a:t>d</a:t>
            </a:r>
            <a:r>
              <a:rPr lang="zh-CN" altLang="en-US" sz="2000" b="1"/>
              <a:t>趟分配 和 收集*</a:t>
            </a:r>
            <a:r>
              <a:rPr lang="en-US" altLang="zh-CN" sz="2000" b="1"/>
              <a:t>/ </a:t>
            </a:r>
          </a:p>
          <a:p>
            <a:pPr>
              <a:spcBef>
                <a:spcPct val="50000"/>
              </a:spcBef>
            </a:pPr>
            <a:r>
              <a:rPr lang="en-US" altLang="zh-CN" sz="2000" b="1"/>
              <a:t>{   Distribute(r</a:t>
            </a:r>
            <a:r>
              <a:rPr lang="zh-CN" altLang="en-US" sz="2000" b="1"/>
              <a:t>，</a:t>
            </a:r>
            <a:r>
              <a:rPr lang="en-US" altLang="zh-CN" sz="2000" b="1"/>
              <a:t>i</a:t>
            </a:r>
            <a:r>
              <a:rPr lang="zh-CN" altLang="en-US" sz="2000" b="1"/>
              <a:t>，</a:t>
            </a:r>
            <a:r>
              <a:rPr lang="en-US" altLang="zh-CN" sz="2000" b="1"/>
              <a:t>head</a:t>
            </a:r>
            <a:r>
              <a:rPr lang="zh-CN" altLang="en-US" sz="2000" b="1"/>
              <a:t>，</a:t>
            </a:r>
            <a:r>
              <a:rPr lang="en-US" altLang="zh-CN" sz="2000" b="1"/>
              <a:t>tail)</a:t>
            </a:r>
            <a:r>
              <a:rPr lang="zh-CN" altLang="en-US" sz="2000" b="1"/>
              <a:t>； </a:t>
            </a:r>
            <a:r>
              <a:rPr lang="en-US" altLang="zh-CN" sz="2000" b="1"/>
              <a:t>/* </a:t>
            </a:r>
            <a:r>
              <a:rPr lang="zh-CN" altLang="en-US" sz="2000" b="1"/>
              <a:t>第</a:t>
            </a:r>
            <a:r>
              <a:rPr lang="en-US" altLang="zh-CN" sz="2000" b="1"/>
              <a:t>i</a:t>
            </a:r>
            <a:r>
              <a:rPr lang="zh-CN" altLang="en-US" sz="2000" b="1"/>
              <a:t>趟分配 *</a:t>
            </a:r>
            <a:r>
              <a:rPr lang="en-US" altLang="zh-CN" sz="2000" b="1"/>
              <a:t>/ </a:t>
            </a:r>
          </a:p>
          <a:p>
            <a:pPr>
              <a:spcBef>
                <a:spcPct val="50000"/>
              </a:spcBef>
            </a:pPr>
            <a:r>
              <a:rPr lang="en-US" altLang="zh-CN" sz="2000" b="1"/>
              <a:t>     Collect(r</a:t>
            </a:r>
            <a:r>
              <a:rPr lang="zh-CN" altLang="en-US" sz="2000" b="1"/>
              <a:t>，</a:t>
            </a:r>
            <a:r>
              <a:rPr lang="en-US" altLang="zh-CN" sz="2000" b="1"/>
              <a:t>head</a:t>
            </a:r>
            <a:r>
              <a:rPr lang="zh-CN" altLang="en-US" sz="2000" b="1"/>
              <a:t>，</a:t>
            </a:r>
            <a:r>
              <a:rPr lang="en-US" altLang="zh-CN" sz="2000" b="1"/>
              <a:t>tail)              /* </a:t>
            </a:r>
            <a:r>
              <a:rPr lang="zh-CN" altLang="en-US" sz="2000" b="1"/>
              <a:t>第</a:t>
            </a:r>
            <a:r>
              <a:rPr lang="en-US" altLang="zh-CN" sz="2000" b="1"/>
              <a:t>i</a:t>
            </a:r>
            <a:r>
              <a:rPr lang="zh-CN" altLang="en-US" sz="2000" b="1"/>
              <a:t>趟收集 *</a:t>
            </a:r>
            <a:r>
              <a:rPr lang="en-US" altLang="zh-CN" sz="2000" b="1"/>
              <a:t>/ </a:t>
            </a:r>
          </a:p>
          <a:p>
            <a:pPr>
              <a:spcBef>
                <a:spcPct val="50000"/>
              </a:spcBef>
            </a:pPr>
            <a:r>
              <a:rPr lang="en-US" altLang="zh-CN" sz="2000" b="1"/>
              <a:t>}</a:t>
            </a:r>
          </a:p>
          <a:p>
            <a:pPr>
              <a:spcBef>
                <a:spcPct val="50000"/>
              </a:spcBef>
            </a:pPr>
            <a:r>
              <a:rPr lang="en-US" altLang="zh-CN" sz="2000" b="1"/>
              <a:t>}  /* RadixSort  */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1367762B-5F4A-4258-80EE-C2D6DDFB63F8}"/>
              </a:ext>
            </a:extLst>
          </p:cNvPr>
          <p:cNvSpPr txBox="1">
            <a:spLocks noChangeArrowheads="1"/>
          </p:cNvSpPr>
          <p:nvPr/>
        </p:nvSpPr>
        <p:spPr bwMode="auto">
          <a:xfrm>
            <a:off x="2057400" y="9144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基数排序的算法分析：</a:t>
            </a:r>
          </a:p>
        </p:txBody>
      </p:sp>
      <p:sp>
        <p:nvSpPr>
          <p:cNvPr id="65539" name="Text Box 3">
            <a:extLst>
              <a:ext uri="{FF2B5EF4-FFF2-40B4-BE49-F238E27FC236}">
                <a16:creationId xmlns:a16="http://schemas.microsoft.com/office/drawing/2014/main" id="{1C3DEA35-7947-40DD-BB79-0F407542973B}"/>
              </a:ext>
            </a:extLst>
          </p:cNvPr>
          <p:cNvSpPr txBox="1">
            <a:spLocks noChangeArrowheads="1"/>
          </p:cNvSpPr>
          <p:nvPr/>
        </p:nvSpPr>
        <p:spPr bwMode="auto">
          <a:xfrm>
            <a:off x="2133600" y="1600201"/>
            <a:ext cx="83058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latin typeface="宋体" panose="02010600030101010101" pitchFamily="2" charset="-122"/>
              </a:rPr>
              <a:t>    </a:t>
            </a:r>
            <a:r>
              <a:rPr lang="zh-CN" altLang="en-US" sz="2800" b="1">
                <a:latin typeface="宋体" panose="02010600030101010101" pitchFamily="2" charset="-122"/>
              </a:rPr>
              <a:t>对于ｎ个记录（每个记录含ｄ个子关键字，每个子关键字的取值范围为</a:t>
            </a:r>
            <a:r>
              <a:rPr lang="en-US" altLang="zh-CN" sz="2800" b="1">
                <a:latin typeface="宋体" panose="02010600030101010101" pitchFamily="2" charset="-122"/>
              </a:rPr>
              <a:t>RADIX</a:t>
            </a:r>
            <a:r>
              <a:rPr lang="zh-CN" altLang="en-US" sz="2800" b="1">
                <a:latin typeface="宋体" panose="02010600030101010101" pitchFamily="2" charset="-122"/>
              </a:rPr>
              <a:t>个值）进行链式排序的时间复杂度为Ｏ</a:t>
            </a:r>
            <a:r>
              <a:rPr lang="en-US" altLang="zh-CN" sz="2800" b="1">
                <a:latin typeface="宋体" panose="02010600030101010101" pitchFamily="2" charset="-122"/>
              </a:rPr>
              <a:t>(</a:t>
            </a:r>
            <a:r>
              <a:rPr lang="zh-CN" altLang="en-US" sz="2800" b="1">
                <a:latin typeface="宋体" panose="02010600030101010101" pitchFamily="2" charset="-122"/>
              </a:rPr>
              <a:t>ｄ</a:t>
            </a:r>
            <a:r>
              <a:rPr lang="en-US" altLang="zh-CN" sz="2800" b="1">
                <a:latin typeface="宋体" panose="02010600030101010101" pitchFamily="2" charset="-122"/>
              </a:rPr>
              <a:t>(</a:t>
            </a:r>
            <a:r>
              <a:rPr lang="zh-CN" altLang="en-US" sz="2800" b="1">
                <a:latin typeface="宋体" panose="02010600030101010101" pitchFamily="2" charset="-122"/>
              </a:rPr>
              <a:t>ｎ＋</a:t>
            </a:r>
            <a:r>
              <a:rPr lang="en-US" altLang="zh-CN" sz="2800" b="1">
                <a:latin typeface="宋体" panose="02010600030101010101" pitchFamily="2" charset="-122"/>
              </a:rPr>
              <a:t>RADIX))</a:t>
            </a:r>
            <a:r>
              <a:rPr lang="zh-CN" altLang="en-US" sz="2800" b="1">
                <a:latin typeface="宋体" panose="02010600030101010101" pitchFamily="2" charset="-122"/>
              </a:rPr>
              <a:t>，其中每一趟分配算法的时间复杂度为Ｏ</a:t>
            </a:r>
            <a:r>
              <a:rPr lang="en-US" altLang="zh-CN" sz="2800" b="1">
                <a:latin typeface="宋体" panose="02010600030101010101" pitchFamily="2" charset="-122"/>
              </a:rPr>
              <a:t>(</a:t>
            </a:r>
            <a:r>
              <a:rPr lang="zh-CN" altLang="en-US" sz="2800" b="1">
                <a:latin typeface="宋体" panose="02010600030101010101" pitchFamily="2" charset="-122"/>
              </a:rPr>
              <a:t>ｎ</a:t>
            </a:r>
            <a:r>
              <a:rPr lang="en-US" altLang="zh-CN" sz="2800" b="1">
                <a:latin typeface="宋体" panose="02010600030101010101" pitchFamily="2" charset="-122"/>
              </a:rPr>
              <a:t>)</a:t>
            </a:r>
            <a:r>
              <a:rPr lang="zh-CN" altLang="en-US" sz="2800" b="1">
                <a:latin typeface="宋体" panose="02010600030101010101" pitchFamily="2" charset="-122"/>
              </a:rPr>
              <a:t>，每一趟收集算法的时间复杂度为Ｏ</a:t>
            </a:r>
            <a:r>
              <a:rPr lang="en-US" altLang="zh-CN" sz="2800" b="1">
                <a:latin typeface="宋体" panose="02010600030101010101" pitchFamily="2" charset="-122"/>
              </a:rPr>
              <a:t>(RADIX)</a:t>
            </a:r>
            <a:r>
              <a:rPr lang="zh-CN" altLang="en-US" sz="2800" b="1">
                <a:latin typeface="宋体" panose="02010600030101010101" pitchFamily="2" charset="-122"/>
              </a:rPr>
              <a:t>，整个排序进行ｄ趟分配和收集，所需辅助空间为２</a:t>
            </a:r>
            <a:r>
              <a:rPr lang="en-US" altLang="zh-CN" sz="2800" b="1">
                <a:latin typeface="宋体" panose="02010600030101010101" pitchFamily="2" charset="-122"/>
              </a:rPr>
              <a:t>×RADIX</a:t>
            </a:r>
            <a:r>
              <a:rPr lang="zh-CN" altLang="en-US" sz="2800" b="1">
                <a:latin typeface="宋体" panose="02010600030101010101" pitchFamily="2" charset="-122"/>
              </a:rPr>
              <a:t>个队列指针。当然，由于需要链表作为存储结构，则相对于其它以顺序结构存储记录的排序方法而言，还增加了ｎ个指针域空间。</a:t>
            </a:r>
            <a:r>
              <a:rPr lang="zh-CN" altLang="en-US" sz="2800" b="1"/>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CB361E46-6A0D-49A5-A24B-C7A11CAB60BB}"/>
              </a:ext>
            </a:extLst>
          </p:cNvPr>
          <p:cNvSpPr txBox="1">
            <a:spLocks noChangeArrowheads="1"/>
          </p:cNvSpPr>
          <p:nvPr/>
        </p:nvSpPr>
        <p:spPr bwMode="auto">
          <a:xfrm>
            <a:off x="2057400" y="990601"/>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9.6.3</a:t>
            </a:r>
            <a:r>
              <a:rPr lang="en-US" altLang="zh-CN"/>
              <a:t> </a:t>
            </a:r>
            <a:r>
              <a:rPr lang="zh-CN" altLang="en-US" sz="2800" b="1"/>
              <a:t>基数排序的顺序表结构</a:t>
            </a:r>
          </a:p>
        </p:txBody>
      </p:sp>
      <p:sp>
        <p:nvSpPr>
          <p:cNvPr id="66563" name="Text Box 3">
            <a:extLst>
              <a:ext uri="{FF2B5EF4-FFF2-40B4-BE49-F238E27FC236}">
                <a16:creationId xmlns:a16="http://schemas.microsoft.com/office/drawing/2014/main" id="{3AA14DB7-D9BD-4354-AD1F-3D0C215C1A30}"/>
              </a:ext>
            </a:extLst>
          </p:cNvPr>
          <p:cNvSpPr txBox="1">
            <a:spLocks noChangeArrowheads="1"/>
          </p:cNvSpPr>
          <p:nvPr/>
        </p:nvSpPr>
        <p:spPr bwMode="auto">
          <a:xfrm>
            <a:off x="2133600" y="1600200"/>
            <a:ext cx="8153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基数排序法也可以利用顺序方式实现</a:t>
            </a:r>
            <a:r>
              <a:rPr lang="zh-CN" altLang="en-US" b="1"/>
              <a:t> 。例如：</a:t>
            </a:r>
            <a:r>
              <a:rPr lang="zh-CN" altLang="en-US" b="1">
                <a:latin typeface="宋体" panose="02010600030101010101" pitchFamily="2" charset="-122"/>
              </a:rPr>
              <a:t>关键字</a:t>
            </a:r>
            <a:r>
              <a:rPr lang="en-US" altLang="zh-CN" b="1"/>
              <a:t>k1k2k3</a:t>
            </a:r>
            <a:r>
              <a:rPr lang="zh-CN" altLang="en-US" b="1">
                <a:latin typeface="宋体" panose="02010600030101010101" pitchFamily="2" charset="-122"/>
              </a:rPr>
              <a:t>，先按</a:t>
            </a:r>
            <a:r>
              <a:rPr lang="en-US" altLang="zh-CN" b="1"/>
              <a:t>k3</a:t>
            </a:r>
            <a:r>
              <a:rPr lang="zh-CN" altLang="en-US" b="1">
                <a:latin typeface="宋体" panose="02010600030101010101" pitchFamily="2" charset="-122"/>
              </a:rPr>
              <a:t>扫描一遍，分别记下</a:t>
            </a:r>
            <a:r>
              <a:rPr lang="en-US" altLang="zh-CN" b="1"/>
              <a:t>k3</a:t>
            </a:r>
            <a:r>
              <a:rPr lang="zh-CN" altLang="en-US" b="1">
                <a:latin typeface="宋体" panose="02010600030101010101" pitchFamily="2" charset="-122"/>
              </a:rPr>
              <a:t>位为</a:t>
            </a:r>
            <a:r>
              <a:rPr lang="en-US" altLang="zh-CN" b="1"/>
              <a:t>0</a:t>
            </a:r>
            <a:r>
              <a:rPr lang="zh-CN" altLang="en-US" b="1">
                <a:latin typeface="宋体" panose="02010600030101010101" pitchFamily="2" charset="-122"/>
              </a:rPr>
              <a:t>的记录个数，为</a:t>
            </a:r>
            <a:r>
              <a:rPr lang="en-US" altLang="zh-CN" b="1"/>
              <a:t>1</a:t>
            </a:r>
            <a:r>
              <a:rPr lang="zh-CN" altLang="en-US" b="1">
                <a:latin typeface="宋体" panose="02010600030101010101" pitchFamily="2" charset="-122"/>
              </a:rPr>
              <a:t>的记录个数，</a:t>
            </a:r>
            <a:r>
              <a:rPr lang="en-US" altLang="zh-CN" b="1"/>
              <a:t>…</a:t>
            </a:r>
            <a:r>
              <a:rPr lang="zh-CN" altLang="en-US" b="1">
                <a:latin typeface="宋体" panose="02010600030101010101" pitchFamily="2" charset="-122"/>
              </a:rPr>
              <a:t>为</a:t>
            </a:r>
            <a:r>
              <a:rPr lang="en-US" altLang="zh-CN" b="1"/>
              <a:t>9</a:t>
            </a:r>
            <a:r>
              <a:rPr lang="zh-CN" altLang="en-US" b="1">
                <a:latin typeface="宋体" panose="02010600030101010101" pitchFamily="2" charset="-122"/>
              </a:rPr>
              <a:t>的记录个数。之后形成两个计数数组</a:t>
            </a:r>
            <a:r>
              <a:rPr lang="en-US" altLang="zh-CN" b="1"/>
              <a:t>num[10]</a:t>
            </a:r>
            <a:r>
              <a:rPr lang="zh-CN" altLang="en-US" b="1">
                <a:latin typeface="宋体" panose="02010600030101010101" pitchFamily="2" charset="-122"/>
              </a:rPr>
              <a:t>和</a:t>
            </a:r>
            <a:r>
              <a:rPr lang="en-US" altLang="zh-CN" b="1"/>
              <a:t>cpos[10]</a:t>
            </a:r>
            <a:r>
              <a:rPr lang="zh-CN" altLang="en-US" b="1">
                <a:latin typeface="宋体" panose="02010600030101010101" pitchFamily="2" charset="-122"/>
              </a:rPr>
              <a:t>，</a:t>
            </a:r>
            <a:r>
              <a:rPr lang="zh-CN" altLang="en-US" b="1"/>
              <a:t>对上例中按</a:t>
            </a:r>
            <a:r>
              <a:rPr lang="en-US" altLang="zh-CN" b="1"/>
              <a:t>k3</a:t>
            </a:r>
            <a:r>
              <a:rPr lang="zh-CN" altLang="en-US" b="1"/>
              <a:t>位统计的结果下所示：</a:t>
            </a:r>
          </a:p>
        </p:txBody>
      </p:sp>
      <p:graphicFrame>
        <p:nvGraphicFramePr>
          <p:cNvPr id="66751" name="Group 191">
            <a:extLst>
              <a:ext uri="{FF2B5EF4-FFF2-40B4-BE49-F238E27FC236}">
                <a16:creationId xmlns:a16="http://schemas.microsoft.com/office/drawing/2014/main" id="{ED28E160-3ED2-449C-A184-082569B3065B}"/>
              </a:ext>
            </a:extLst>
          </p:cNvPr>
          <p:cNvGraphicFramePr>
            <a:graphicFrameLocks noGrp="1"/>
          </p:cNvGraphicFramePr>
          <p:nvPr/>
        </p:nvGraphicFramePr>
        <p:xfrm>
          <a:off x="3124200" y="3352800"/>
          <a:ext cx="5486400" cy="1447800"/>
        </p:xfrm>
        <a:graphic>
          <a:graphicData uri="http://schemas.openxmlformats.org/drawingml/2006/table">
            <a:tbl>
              <a:tblPr/>
              <a:tblGrid>
                <a:gridCol w="914400">
                  <a:extLst>
                    <a:ext uri="{9D8B030D-6E8A-4147-A177-3AD203B41FA5}">
                      <a16:colId xmlns:a16="http://schemas.microsoft.com/office/drawing/2014/main" val="859998277"/>
                    </a:ext>
                  </a:extLst>
                </a:gridCol>
                <a:gridCol w="457200">
                  <a:extLst>
                    <a:ext uri="{9D8B030D-6E8A-4147-A177-3AD203B41FA5}">
                      <a16:colId xmlns:a16="http://schemas.microsoft.com/office/drawing/2014/main" val="1191254677"/>
                    </a:ext>
                  </a:extLst>
                </a:gridCol>
                <a:gridCol w="457200">
                  <a:extLst>
                    <a:ext uri="{9D8B030D-6E8A-4147-A177-3AD203B41FA5}">
                      <a16:colId xmlns:a16="http://schemas.microsoft.com/office/drawing/2014/main" val="1265848354"/>
                    </a:ext>
                  </a:extLst>
                </a:gridCol>
                <a:gridCol w="457200">
                  <a:extLst>
                    <a:ext uri="{9D8B030D-6E8A-4147-A177-3AD203B41FA5}">
                      <a16:colId xmlns:a16="http://schemas.microsoft.com/office/drawing/2014/main" val="1446064885"/>
                    </a:ext>
                  </a:extLst>
                </a:gridCol>
                <a:gridCol w="457200">
                  <a:extLst>
                    <a:ext uri="{9D8B030D-6E8A-4147-A177-3AD203B41FA5}">
                      <a16:colId xmlns:a16="http://schemas.microsoft.com/office/drawing/2014/main" val="2495042113"/>
                    </a:ext>
                  </a:extLst>
                </a:gridCol>
                <a:gridCol w="457200">
                  <a:extLst>
                    <a:ext uri="{9D8B030D-6E8A-4147-A177-3AD203B41FA5}">
                      <a16:colId xmlns:a16="http://schemas.microsoft.com/office/drawing/2014/main" val="3008361686"/>
                    </a:ext>
                  </a:extLst>
                </a:gridCol>
                <a:gridCol w="457200">
                  <a:extLst>
                    <a:ext uri="{9D8B030D-6E8A-4147-A177-3AD203B41FA5}">
                      <a16:colId xmlns:a16="http://schemas.microsoft.com/office/drawing/2014/main" val="172928859"/>
                    </a:ext>
                  </a:extLst>
                </a:gridCol>
                <a:gridCol w="457200">
                  <a:extLst>
                    <a:ext uri="{9D8B030D-6E8A-4147-A177-3AD203B41FA5}">
                      <a16:colId xmlns:a16="http://schemas.microsoft.com/office/drawing/2014/main" val="93395513"/>
                    </a:ext>
                  </a:extLst>
                </a:gridCol>
                <a:gridCol w="457200">
                  <a:extLst>
                    <a:ext uri="{9D8B030D-6E8A-4147-A177-3AD203B41FA5}">
                      <a16:colId xmlns:a16="http://schemas.microsoft.com/office/drawing/2014/main" val="2466201334"/>
                    </a:ext>
                  </a:extLst>
                </a:gridCol>
                <a:gridCol w="457200">
                  <a:extLst>
                    <a:ext uri="{9D8B030D-6E8A-4147-A177-3AD203B41FA5}">
                      <a16:colId xmlns:a16="http://schemas.microsoft.com/office/drawing/2014/main" val="2440613987"/>
                    </a:ext>
                  </a:extLst>
                </a:gridCol>
                <a:gridCol w="457200">
                  <a:extLst>
                    <a:ext uri="{9D8B030D-6E8A-4147-A177-3AD203B41FA5}">
                      <a16:colId xmlns:a16="http://schemas.microsoft.com/office/drawing/2014/main" val="3443611675"/>
                    </a:ext>
                  </a:extLst>
                </a:gridCol>
              </a:tblGrid>
              <a:tr h="4873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90469690"/>
                  </a:ext>
                </a:extLst>
              </a:tr>
              <a:tr h="4873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num[]</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97369959"/>
                  </a:ext>
                </a:extLst>
              </a:tr>
              <a:tr h="4730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cpos[]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14571156"/>
                  </a:ext>
                </a:extLst>
              </a:tr>
            </a:tbl>
          </a:graphicData>
        </a:graphic>
      </p:graphicFrame>
      <p:sp>
        <p:nvSpPr>
          <p:cNvPr id="66754" name="AutoShape 194">
            <a:hlinkClick r:id="rId2" action="ppaction://hlinksldjump" highlightClick="1"/>
            <a:extLst>
              <a:ext uri="{FF2B5EF4-FFF2-40B4-BE49-F238E27FC236}">
                <a16:creationId xmlns:a16="http://schemas.microsoft.com/office/drawing/2014/main" id="{112E8126-06F6-4F4F-8C0E-7C6B4A5355FE}"/>
              </a:ext>
            </a:extLst>
          </p:cNvPr>
          <p:cNvSpPr>
            <a:spLocks noChangeArrowheads="1"/>
          </p:cNvSpPr>
          <p:nvPr/>
        </p:nvSpPr>
        <p:spPr bwMode="auto">
          <a:xfrm>
            <a:off x="8472489" y="6021388"/>
            <a:ext cx="1309687"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返回本章目录</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id="{D49D4495-3E4A-41E4-8002-B1A5CAEE0827}"/>
              </a:ext>
            </a:extLst>
          </p:cNvPr>
          <p:cNvSpPr txBox="1">
            <a:spLocks noChangeArrowheads="1"/>
          </p:cNvSpPr>
          <p:nvPr/>
        </p:nvSpPr>
        <p:spPr bwMode="auto">
          <a:xfrm>
            <a:off x="2208213" y="1052513"/>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9.7 </a:t>
            </a:r>
            <a:r>
              <a:rPr lang="zh-CN" altLang="en-US" sz="2800" b="1"/>
              <a:t>各种排序方法的综合比较</a:t>
            </a:r>
          </a:p>
        </p:txBody>
      </p:sp>
      <p:sp>
        <p:nvSpPr>
          <p:cNvPr id="67587" name="Text Box 3">
            <a:extLst>
              <a:ext uri="{FF2B5EF4-FFF2-40B4-BE49-F238E27FC236}">
                <a16:creationId xmlns:a16="http://schemas.microsoft.com/office/drawing/2014/main" id="{6177210F-6F32-4999-BEA3-22800D2DBEDE}"/>
              </a:ext>
            </a:extLst>
          </p:cNvPr>
          <p:cNvSpPr txBox="1">
            <a:spLocks noChangeArrowheads="1"/>
          </p:cNvSpPr>
          <p:nvPr/>
        </p:nvSpPr>
        <p:spPr bwMode="auto">
          <a:xfrm>
            <a:off x="2133600" y="1600201"/>
            <a:ext cx="8229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首先从算法的平均时间复杂度、</a:t>
            </a:r>
            <a:r>
              <a:rPr lang="zh-CN" altLang="en-US" b="1"/>
              <a:t> </a:t>
            </a:r>
            <a:r>
              <a:rPr lang="zh-CN" altLang="en-US" b="1">
                <a:latin typeface="宋体" panose="02010600030101010101" pitchFamily="2" charset="-122"/>
              </a:rPr>
              <a:t>最坏时间复杂度、以及算法所需的辅助存储空间三方面，对各种排序方法加以比较</a:t>
            </a:r>
            <a:r>
              <a:rPr lang="zh-CN" altLang="en-US" b="1"/>
              <a:t> 。</a:t>
            </a:r>
          </a:p>
        </p:txBody>
      </p:sp>
      <p:graphicFrame>
        <p:nvGraphicFramePr>
          <p:cNvPr id="67632" name="Group 48">
            <a:extLst>
              <a:ext uri="{FF2B5EF4-FFF2-40B4-BE49-F238E27FC236}">
                <a16:creationId xmlns:a16="http://schemas.microsoft.com/office/drawing/2014/main" id="{D5D65600-285C-4D44-B416-6D6B2A56E647}"/>
              </a:ext>
            </a:extLst>
          </p:cNvPr>
          <p:cNvGraphicFramePr>
            <a:graphicFrameLocks noGrp="1"/>
          </p:cNvGraphicFramePr>
          <p:nvPr/>
        </p:nvGraphicFramePr>
        <p:xfrm>
          <a:off x="2590800" y="3124200"/>
          <a:ext cx="7391400" cy="2717800"/>
        </p:xfrm>
        <a:graphic>
          <a:graphicData uri="http://schemas.openxmlformats.org/drawingml/2006/table">
            <a:tbl>
              <a:tblPr/>
              <a:tblGrid>
                <a:gridCol w="1447800">
                  <a:extLst>
                    <a:ext uri="{9D8B030D-6E8A-4147-A177-3AD203B41FA5}">
                      <a16:colId xmlns:a16="http://schemas.microsoft.com/office/drawing/2014/main" val="2962075721"/>
                    </a:ext>
                  </a:extLst>
                </a:gridCol>
                <a:gridCol w="1981200">
                  <a:extLst>
                    <a:ext uri="{9D8B030D-6E8A-4147-A177-3AD203B41FA5}">
                      <a16:colId xmlns:a16="http://schemas.microsoft.com/office/drawing/2014/main" val="1559175892"/>
                    </a:ext>
                  </a:extLst>
                </a:gridCol>
                <a:gridCol w="1981200">
                  <a:extLst>
                    <a:ext uri="{9D8B030D-6E8A-4147-A177-3AD203B41FA5}">
                      <a16:colId xmlns:a16="http://schemas.microsoft.com/office/drawing/2014/main" val="2046691202"/>
                    </a:ext>
                  </a:extLst>
                </a:gridCol>
                <a:gridCol w="1981200">
                  <a:extLst>
                    <a:ext uri="{9D8B030D-6E8A-4147-A177-3AD203B41FA5}">
                      <a16:colId xmlns:a16="http://schemas.microsoft.com/office/drawing/2014/main" val="3419038482"/>
                    </a:ext>
                  </a:extLst>
                </a:gridCol>
              </a:tblGrid>
              <a:tr h="4540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排序方法</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平均时间复杂度</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最坏时间复杂度</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辅助存储空间</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32736863"/>
                  </a:ext>
                </a:extLst>
              </a:tr>
              <a:tr h="4508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简单排序</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O(1)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23025617"/>
                  </a:ext>
                </a:extLst>
              </a:tr>
              <a:tr h="4540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快速排序</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O(nlogn)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a:t>
                      </a:r>
                      <a:r>
                        <a:rPr kumimoji="1" lang="en-US" altLang="zh-CN" sz="20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O(logn)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05000898"/>
                  </a:ext>
                </a:extLst>
              </a:tr>
              <a:tr h="4540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堆排序</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O(nlogn)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O(nlogn)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O(1)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80546293"/>
                  </a:ext>
                </a:extLst>
              </a:tr>
              <a:tr h="4508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归并排序</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O(nlogn)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O(nlogn)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O(n)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37261515"/>
                  </a:ext>
                </a:extLst>
              </a:tr>
              <a:tr h="45402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基数排序</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O(d(n+rd))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O(d(n+rd))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O(rd)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2453475"/>
                  </a:ext>
                </a:extLst>
              </a:tr>
            </a:tbl>
          </a:graphicData>
        </a:graphic>
      </p:graphicFrame>
      <p:sp>
        <p:nvSpPr>
          <p:cNvPr id="67627" name="Text Box 43">
            <a:extLst>
              <a:ext uri="{FF2B5EF4-FFF2-40B4-BE49-F238E27FC236}">
                <a16:creationId xmlns:a16="http://schemas.microsoft.com/office/drawing/2014/main" id="{DBC449E1-C916-460B-82C9-DC83969E6871}"/>
              </a:ext>
            </a:extLst>
          </p:cNvPr>
          <p:cNvSpPr txBox="1">
            <a:spLocks noChangeArrowheads="1"/>
          </p:cNvSpPr>
          <p:nvPr/>
        </p:nvSpPr>
        <p:spPr bwMode="auto">
          <a:xfrm>
            <a:off x="2514600" y="2590800"/>
            <a:ext cx="678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t>各种排序方法的性能比较</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E765CD3C-5481-4CB2-9C38-44D7870D7698}"/>
              </a:ext>
            </a:extLst>
          </p:cNvPr>
          <p:cNvSpPr txBox="1">
            <a:spLocks noChangeArrowheads="1"/>
          </p:cNvSpPr>
          <p:nvPr/>
        </p:nvSpPr>
        <p:spPr bwMode="auto">
          <a:xfrm>
            <a:off x="2133600" y="10668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通过分析和比较，可以得出以下结论：</a:t>
            </a:r>
          </a:p>
        </p:txBody>
      </p:sp>
      <p:sp>
        <p:nvSpPr>
          <p:cNvPr id="68611" name="Text Box 3">
            <a:extLst>
              <a:ext uri="{FF2B5EF4-FFF2-40B4-BE49-F238E27FC236}">
                <a16:creationId xmlns:a16="http://schemas.microsoft.com/office/drawing/2014/main" id="{3CB98BCB-B195-45A6-BF2C-3032372B2634}"/>
              </a:ext>
            </a:extLst>
          </p:cNvPr>
          <p:cNvSpPr txBox="1">
            <a:spLocks noChangeArrowheads="1"/>
          </p:cNvSpPr>
          <p:nvPr/>
        </p:nvSpPr>
        <p:spPr bwMode="auto">
          <a:xfrm>
            <a:off x="2133600" y="1752600"/>
            <a:ext cx="80772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t>简单排序</a:t>
            </a:r>
            <a:r>
              <a:rPr lang="zh-CN" altLang="en-US" b="1">
                <a:latin typeface="宋体" panose="02010600030101010101" pitchFamily="2" charset="-122"/>
              </a:rPr>
              <a:t>一般只用于</a:t>
            </a:r>
            <a:r>
              <a:rPr lang="en-US" altLang="zh-CN" b="1"/>
              <a:t>n</a:t>
            </a:r>
            <a:r>
              <a:rPr lang="zh-CN" altLang="en-US" b="1"/>
              <a:t>值</a:t>
            </a:r>
            <a:r>
              <a:rPr lang="zh-CN" altLang="en-US" b="1">
                <a:latin typeface="宋体" panose="02010600030101010101" pitchFamily="2" charset="-122"/>
              </a:rPr>
              <a:t>较小的情况；</a:t>
            </a:r>
          </a:p>
          <a:p>
            <a:pPr>
              <a:spcBef>
                <a:spcPct val="50000"/>
              </a:spcBef>
            </a:pPr>
            <a:r>
              <a:rPr lang="zh-CN" altLang="en-US" b="1">
                <a:latin typeface="宋体" panose="02010600030101010101" pitchFamily="2" charset="-122"/>
              </a:rPr>
              <a:t>归并排序适用于</a:t>
            </a:r>
            <a:r>
              <a:rPr lang="en-US" altLang="zh-CN" b="1">
                <a:latin typeface="宋体" panose="02010600030101010101" pitchFamily="2" charset="-122"/>
              </a:rPr>
              <a:t>n</a:t>
            </a:r>
            <a:r>
              <a:rPr lang="zh-CN" altLang="en-US" b="1"/>
              <a:t>值</a:t>
            </a:r>
            <a:r>
              <a:rPr lang="zh-CN" altLang="en-US" b="1">
                <a:latin typeface="宋体" panose="02010600030101010101" pitchFamily="2" charset="-122"/>
              </a:rPr>
              <a:t>较大的情况；</a:t>
            </a:r>
          </a:p>
          <a:p>
            <a:pPr>
              <a:spcBef>
                <a:spcPct val="50000"/>
              </a:spcBef>
            </a:pPr>
            <a:r>
              <a:rPr lang="zh-CN" altLang="en-US" b="1">
                <a:latin typeface="宋体" panose="02010600030101010101" pitchFamily="2" charset="-122"/>
              </a:rPr>
              <a:t>基数排序适用于</a:t>
            </a:r>
            <a:r>
              <a:rPr lang="en-US" altLang="zh-CN" b="1">
                <a:latin typeface="宋体" panose="02010600030101010101" pitchFamily="2" charset="-122"/>
              </a:rPr>
              <a:t>n</a:t>
            </a:r>
            <a:r>
              <a:rPr lang="zh-CN" altLang="en-US" b="1">
                <a:latin typeface="宋体" panose="02010600030101010101" pitchFamily="2" charset="-122"/>
              </a:rPr>
              <a:t>值很大而关键字的位数</a:t>
            </a:r>
            <a:r>
              <a:rPr lang="en-US" altLang="zh-CN" b="1">
                <a:latin typeface="宋体" panose="02010600030101010101" pitchFamily="2" charset="-122"/>
              </a:rPr>
              <a:t>d</a:t>
            </a:r>
            <a:r>
              <a:rPr lang="zh-CN" altLang="en-US" b="1">
                <a:latin typeface="宋体" panose="02010600030101010101" pitchFamily="2" charset="-122"/>
              </a:rPr>
              <a:t>较小的序列；</a:t>
            </a:r>
          </a:p>
          <a:p>
            <a:pPr>
              <a:spcBef>
                <a:spcPct val="50000"/>
              </a:spcBef>
            </a:pPr>
            <a:r>
              <a:rPr lang="zh-CN" altLang="en-US" b="1">
                <a:latin typeface="宋体" panose="02010600030101010101" pitchFamily="2" charset="-122"/>
              </a:rPr>
              <a:t>快速排序是排序方法中最好的方法。</a:t>
            </a:r>
          </a:p>
          <a:p>
            <a:pPr>
              <a:spcBef>
                <a:spcPct val="50000"/>
              </a:spcBef>
            </a:pPr>
            <a:r>
              <a:rPr lang="zh-CN" altLang="en-US" b="1">
                <a:latin typeface="宋体" panose="02010600030101010101" pitchFamily="2" charset="-122"/>
              </a:rPr>
              <a:t>从排序的稳定性来看，基数排序是稳定的，除了简单选择排序，其它各种简单排序法也是稳定的。多数情况下，排序是按记录的主关键字进行的，此时不用考虑排序方法的稳定性。如果排序是按记录的次关键字进行的，则应充分考虑排序方法的稳定性。  </a:t>
            </a:r>
          </a:p>
        </p:txBody>
      </p:sp>
      <p:sp>
        <p:nvSpPr>
          <p:cNvPr id="68614" name="AutoShape 6">
            <a:hlinkClick r:id="rId2" action="ppaction://hlinksldjump" highlightClick="1"/>
            <a:extLst>
              <a:ext uri="{FF2B5EF4-FFF2-40B4-BE49-F238E27FC236}">
                <a16:creationId xmlns:a16="http://schemas.microsoft.com/office/drawing/2014/main" id="{4CA91BE9-EF12-4613-B58A-B347C35AF39A}"/>
              </a:ext>
            </a:extLst>
          </p:cNvPr>
          <p:cNvSpPr>
            <a:spLocks noChangeArrowheads="1"/>
          </p:cNvSpPr>
          <p:nvPr/>
        </p:nvSpPr>
        <p:spPr bwMode="auto">
          <a:xfrm>
            <a:off x="8472489" y="6021388"/>
            <a:ext cx="1309687"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返回本章目录</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a:extLst>
              <a:ext uri="{FF2B5EF4-FFF2-40B4-BE49-F238E27FC236}">
                <a16:creationId xmlns:a16="http://schemas.microsoft.com/office/drawing/2014/main" id="{E5F7E4B1-4692-4D26-B64F-39DB27AB3E5E}"/>
              </a:ext>
            </a:extLst>
          </p:cNvPr>
          <p:cNvSpPr>
            <a:spLocks noGrp="1" noChangeArrowheads="1"/>
          </p:cNvSpPr>
          <p:nvPr>
            <p:ph idx="1"/>
          </p:nvPr>
        </p:nvSpPr>
        <p:spPr>
          <a:xfrm>
            <a:off x="2279650" y="765175"/>
            <a:ext cx="7772400" cy="5049838"/>
          </a:xfrm>
        </p:spPr>
        <p:txBody>
          <a:bodyPr>
            <a:normAutofit lnSpcReduction="10000"/>
          </a:bodyPr>
          <a:lstStyle/>
          <a:p>
            <a:pPr>
              <a:lnSpc>
                <a:spcPct val="80000"/>
              </a:lnSpc>
            </a:pPr>
            <a:r>
              <a:rPr lang="zh-CN" altLang="en-US" sz="2400"/>
              <a:t>典型题例</a:t>
            </a:r>
          </a:p>
          <a:p>
            <a:pPr>
              <a:lnSpc>
                <a:spcPct val="80000"/>
              </a:lnSpc>
            </a:pPr>
            <a:endParaRPr lang="zh-CN" altLang="en-US" sz="2400" b="1"/>
          </a:p>
          <a:p>
            <a:pPr>
              <a:lnSpc>
                <a:spcPct val="80000"/>
              </a:lnSpc>
              <a:buFont typeface="Wingdings" panose="05000000000000000000" pitchFamily="2" charset="2"/>
              <a:buNone/>
            </a:pPr>
            <a:r>
              <a:rPr lang="zh-CN" altLang="en-US" sz="1400" b="1"/>
              <a:t>例</a:t>
            </a:r>
            <a:r>
              <a:rPr lang="en-US" altLang="zh-CN" sz="1400" b="1"/>
              <a:t>1  </a:t>
            </a:r>
            <a:r>
              <a:rPr lang="zh-CN" altLang="en-US" sz="1400" b="1"/>
              <a:t>排序方法选择</a:t>
            </a:r>
          </a:p>
          <a:p>
            <a:pPr>
              <a:lnSpc>
                <a:spcPct val="80000"/>
              </a:lnSpc>
              <a:buFont typeface="Wingdings" panose="05000000000000000000" pitchFamily="2" charset="2"/>
              <a:buNone/>
            </a:pPr>
            <a:r>
              <a:rPr lang="zh-CN" altLang="en-US" sz="1400"/>
              <a:t>①设有</a:t>
            </a:r>
            <a:r>
              <a:rPr lang="en-US" altLang="zh-CN" sz="1400"/>
              <a:t>10000</a:t>
            </a:r>
            <a:r>
              <a:rPr lang="zh-CN" altLang="en-US" sz="1400"/>
              <a:t>个无序元素，仅要求找出前</a:t>
            </a:r>
            <a:r>
              <a:rPr lang="en-US" altLang="zh-CN" sz="1400"/>
              <a:t>10</a:t>
            </a:r>
            <a:r>
              <a:rPr lang="zh-CN" altLang="en-US" sz="1400"/>
              <a:t>个最小元素，在下列排序方法中（归并排序、基数排序、快速排序、堆排序、插入排序）哪一种方法最好，为什么？</a:t>
            </a:r>
          </a:p>
          <a:p>
            <a:pPr>
              <a:lnSpc>
                <a:spcPct val="80000"/>
              </a:lnSpc>
              <a:buFont typeface="Wingdings" panose="05000000000000000000" pitchFamily="2" charset="2"/>
              <a:buNone/>
            </a:pPr>
            <a:r>
              <a:rPr lang="zh-CN" altLang="en-US" sz="1400"/>
              <a:t>解：</a:t>
            </a:r>
          </a:p>
          <a:p>
            <a:pPr>
              <a:lnSpc>
                <a:spcPct val="80000"/>
              </a:lnSpc>
              <a:buFont typeface="Wingdings" panose="05000000000000000000" pitchFamily="2" charset="2"/>
              <a:buNone/>
            </a:pPr>
            <a:r>
              <a:rPr lang="zh-CN" altLang="en-US" sz="1400"/>
              <a:t>待排序元素</a:t>
            </a:r>
            <a:r>
              <a:rPr lang="en-US" altLang="zh-CN" sz="1400"/>
              <a:t>10000</a:t>
            </a:r>
            <a:r>
              <a:rPr lang="zh-CN" altLang="en-US" sz="1400"/>
              <a:t>个，仅需找出前</a:t>
            </a:r>
            <a:r>
              <a:rPr lang="en-US" altLang="zh-CN" sz="1400"/>
              <a:t>10</a:t>
            </a:r>
            <a:r>
              <a:rPr lang="zh-CN" altLang="en-US" sz="1400"/>
              <a:t>个最小元素，因此并不需要整个排序；在所给定的方法中，调用堆排序中的一趟排序，即可通过最小堆找出一个最小值，每趟排序仅需</a:t>
            </a:r>
            <a:r>
              <a:rPr lang="en-US" altLang="zh-CN" sz="1400"/>
              <a:t>10</a:t>
            </a:r>
            <a:r>
              <a:rPr lang="zh-CN" altLang="en-US" sz="1400"/>
              <a:t>次调用一趟排序，即可达到要求结果。而其他的归并排序、基数排序、快速排序、插入排序方法均要全部排好才可达到要求</a:t>
            </a:r>
            <a:r>
              <a:rPr lang="en-US" altLang="zh-CN" sz="1400"/>
              <a:t>,  </a:t>
            </a:r>
            <a:r>
              <a:rPr lang="zh-CN" altLang="en-US" sz="1400"/>
              <a:t>因此选择堆排序最好。</a:t>
            </a:r>
          </a:p>
          <a:p>
            <a:pPr>
              <a:lnSpc>
                <a:spcPct val="80000"/>
              </a:lnSpc>
              <a:buFont typeface="Wingdings" panose="05000000000000000000" pitchFamily="2" charset="2"/>
              <a:buNone/>
            </a:pPr>
            <a:r>
              <a:rPr lang="zh-CN" altLang="en-US" sz="1400"/>
              <a:t>②习题</a:t>
            </a:r>
            <a:r>
              <a:rPr lang="en-US" altLang="zh-CN" sz="1400"/>
              <a:t>9.8</a:t>
            </a:r>
            <a:r>
              <a:rPr lang="zh-CN" altLang="en-US" sz="1400"/>
              <a:t>选解：对长度为</a:t>
            </a:r>
            <a:r>
              <a:rPr lang="en-US" altLang="zh-CN" sz="1400"/>
              <a:t>n</a:t>
            </a:r>
            <a:r>
              <a:rPr lang="zh-CN" altLang="en-US" sz="1400"/>
              <a:t>的记录序列进行快速排序时，所需进行的比较次数依赖于这</a:t>
            </a:r>
            <a:r>
              <a:rPr lang="en-US" altLang="zh-CN" sz="1400"/>
              <a:t>n</a:t>
            </a:r>
            <a:r>
              <a:rPr lang="zh-CN" altLang="en-US" sz="1400"/>
              <a:t>个元素的初始排列。分析其最坏与最好情况，对</a:t>
            </a:r>
            <a:r>
              <a:rPr lang="en-US" altLang="zh-CN" sz="1400"/>
              <a:t>n=7</a:t>
            </a:r>
            <a:r>
              <a:rPr lang="zh-CN" altLang="en-US" sz="1400"/>
              <a:t>给出一个最好情况的初始排列实例。</a:t>
            </a:r>
          </a:p>
          <a:p>
            <a:pPr>
              <a:lnSpc>
                <a:spcPct val="80000"/>
              </a:lnSpc>
              <a:buFont typeface="Wingdings" panose="05000000000000000000" pitchFamily="2" charset="2"/>
              <a:buNone/>
            </a:pPr>
            <a:r>
              <a:rPr lang="zh-CN" altLang="en-US" sz="1400"/>
              <a:t>解：</a:t>
            </a:r>
          </a:p>
          <a:p>
            <a:pPr>
              <a:lnSpc>
                <a:spcPct val="80000"/>
              </a:lnSpc>
              <a:buFont typeface="Wingdings" panose="05000000000000000000" pitchFamily="2" charset="2"/>
              <a:buNone/>
            </a:pPr>
            <a:r>
              <a:rPr lang="zh-CN" altLang="en-US" sz="1400"/>
              <a:t>快速排序算法是平均排序性能最好的算法之一。</a:t>
            </a:r>
          </a:p>
          <a:p>
            <a:pPr>
              <a:lnSpc>
                <a:spcPct val="80000"/>
              </a:lnSpc>
              <a:buFont typeface="Wingdings" panose="05000000000000000000" pitchFamily="2" charset="2"/>
              <a:buNone/>
            </a:pPr>
            <a:r>
              <a:rPr lang="zh-CN" altLang="en-US" sz="1400"/>
              <a:t>快速排序最坏情况是序列有序，每次以枢轴元素为界，序列分为两个子表，一个子表为空，另一个子表为</a:t>
            </a:r>
            <a:r>
              <a:rPr lang="en-US" altLang="zh-CN" sz="1400"/>
              <a:t>n-1</a:t>
            </a:r>
            <a:r>
              <a:rPr lang="zh-CN" altLang="en-US" sz="1400"/>
              <a:t>个元素，快速排序蜕变为冒泡排序。</a:t>
            </a:r>
          </a:p>
          <a:p>
            <a:pPr>
              <a:lnSpc>
                <a:spcPct val="80000"/>
              </a:lnSpc>
              <a:buFont typeface="Wingdings" panose="05000000000000000000" pitchFamily="2" charset="2"/>
              <a:buNone/>
            </a:pPr>
            <a:r>
              <a:rPr lang="zh-CN" altLang="en-US" sz="1400"/>
              <a:t>快速排序最好情况是这样的排列，每次的枢轴元素放置的位置在表中间，正好能够将序列分为两</a:t>
            </a:r>
          </a:p>
          <a:p>
            <a:pPr>
              <a:lnSpc>
                <a:spcPct val="80000"/>
              </a:lnSpc>
              <a:buFont typeface="Wingdings" panose="05000000000000000000" pitchFamily="2" charset="2"/>
              <a:buNone/>
            </a:pPr>
            <a:endParaRPr lang="zh-CN" altLang="en-US" sz="1400"/>
          </a:p>
          <a:p>
            <a:pPr>
              <a:lnSpc>
                <a:spcPct val="80000"/>
              </a:lnSpc>
              <a:buFont typeface="Wingdings" panose="05000000000000000000" pitchFamily="2" charset="2"/>
              <a:buNone/>
            </a:pPr>
            <a:r>
              <a:rPr lang="zh-CN" altLang="en-US" sz="1400"/>
              <a:t>个长度相当的子表，此时快速排序性能类同折半判定树的分析。其趟数为                </a:t>
            </a:r>
            <a:r>
              <a:rPr lang="en-US" altLang="zh-CN" sz="1400"/>
              <a:t>+1</a:t>
            </a:r>
            <a:r>
              <a:rPr lang="zh-CN" altLang="en-US" sz="1400"/>
              <a:t>。</a:t>
            </a:r>
          </a:p>
          <a:p>
            <a:pPr>
              <a:lnSpc>
                <a:spcPct val="80000"/>
              </a:lnSpc>
              <a:buFont typeface="Wingdings" panose="05000000000000000000" pitchFamily="2" charset="2"/>
              <a:buNone/>
            </a:pPr>
            <a:r>
              <a:rPr lang="en-US" altLang="zh-CN" sz="1400"/>
              <a:t>n=7</a:t>
            </a:r>
            <a:r>
              <a:rPr lang="zh-CN" altLang="en-US" sz="1400"/>
              <a:t>时一个最好情况的初始排列实例为：</a:t>
            </a:r>
            <a:r>
              <a:rPr lang="en-US" altLang="zh-CN" sz="1400"/>
              <a:t>[4</a:t>
            </a:r>
            <a:r>
              <a:rPr lang="zh-CN" altLang="en-US" sz="1400"/>
              <a:t>，</a:t>
            </a:r>
            <a:r>
              <a:rPr lang="en-US" altLang="zh-CN" sz="1400"/>
              <a:t>1</a:t>
            </a:r>
            <a:r>
              <a:rPr lang="zh-CN" altLang="en-US" sz="1400"/>
              <a:t>，</a:t>
            </a:r>
            <a:r>
              <a:rPr lang="en-US" altLang="zh-CN" sz="1400"/>
              <a:t>3</a:t>
            </a:r>
            <a:r>
              <a:rPr lang="zh-CN" altLang="en-US" sz="1400"/>
              <a:t>，</a:t>
            </a:r>
            <a:r>
              <a:rPr lang="en-US" altLang="zh-CN" sz="1400"/>
              <a:t>2</a:t>
            </a:r>
            <a:r>
              <a:rPr lang="zh-CN" altLang="en-US" sz="1400"/>
              <a:t>，</a:t>
            </a:r>
            <a:r>
              <a:rPr lang="en-US" altLang="zh-CN" sz="1400"/>
              <a:t>6</a:t>
            </a:r>
            <a:r>
              <a:rPr lang="zh-CN" altLang="en-US" sz="1400"/>
              <a:t>，</a:t>
            </a:r>
            <a:r>
              <a:rPr lang="en-US" altLang="zh-CN" sz="1400"/>
              <a:t>5</a:t>
            </a:r>
            <a:r>
              <a:rPr lang="zh-CN" altLang="en-US" sz="1400"/>
              <a:t>，</a:t>
            </a:r>
            <a:r>
              <a:rPr lang="en-US" altLang="zh-CN" sz="1400"/>
              <a:t>7]</a:t>
            </a:r>
          </a:p>
          <a:p>
            <a:pPr>
              <a:lnSpc>
                <a:spcPct val="80000"/>
              </a:lnSpc>
              <a:buFont typeface="Wingdings" panose="05000000000000000000" pitchFamily="2" charset="2"/>
              <a:buNone/>
            </a:pPr>
            <a:r>
              <a:rPr lang="zh-CN" altLang="en-US" sz="1400"/>
              <a:t>第一趟划分结果为： </a:t>
            </a:r>
            <a:r>
              <a:rPr lang="en-US" altLang="zh-CN" sz="1400"/>
              <a:t>[2</a:t>
            </a:r>
            <a:r>
              <a:rPr lang="zh-CN" altLang="en-US" sz="1400"/>
              <a:t>，</a:t>
            </a:r>
            <a:r>
              <a:rPr lang="en-US" altLang="zh-CN" sz="1400"/>
              <a:t>1</a:t>
            </a:r>
            <a:r>
              <a:rPr lang="zh-CN" altLang="en-US" sz="1400"/>
              <a:t>，</a:t>
            </a:r>
            <a:r>
              <a:rPr lang="en-US" altLang="zh-CN" sz="1400"/>
              <a:t>3]   4  [6</a:t>
            </a:r>
            <a:r>
              <a:rPr lang="zh-CN" altLang="en-US" sz="1400"/>
              <a:t>，</a:t>
            </a:r>
            <a:r>
              <a:rPr lang="en-US" altLang="zh-CN" sz="1400"/>
              <a:t>5</a:t>
            </a:r>
            <a:r>
              <a:rPr lang="zh-CN" altLang="en-US" sz="1400"/>
              <a:t>，</a:t>
            </a:r>
            <a:r>
              <a:rPr lang="en-US" altLang="zh-CN" sz="1400"/>
              <a:t>7]</a:t>
            </a:r>
          </a:p>
          <a:p>
            <a:pPr>
              <a:lnSpc>
                <a:spcPct val="80000"/>
              </a:lnSpc>
              <a:buFont typeface="Wingdings" panose="05000000000000000000" pitchFamily="2" charset="2"/>
              <a:buNone/>
            </a:pPr>
            <a:r>
              <a:rPr lang="zh-CN" altLang="en-US" sz="1400"/>
              <a:t>第二趟划分结果为： </a:t>
            </a:r>
            <a:r>
              <a:rPr lang="en-US" altLang="zh-CN" sz="1400"/>
              <a:t>[1]</a:t>
            </a:r>
            <a:r>
              <a:rPr lang="zh-CN" altLang="en-US" sz="1400"/>
              <a:t>，</a:t>
            </a:r>
            <a:r>
              <a:rPr lang="en-US" altLang="zh-CN" sz="1400"/>
              <a:t>2</a:t>
            </a:r>
            <a:r>
              <a:rPr lang="zh-CN" altLang="en-US" sz="1400"/>
              <a:t>，</a:t>
            </a:r>
            <a:r>
              <a:rPr lang="en-US" altLang="zh-CN" sz="1400"/>
              <a:t>[3]   4  [5]</a:t>
            </a:r>
            <a:r>
              <a:rPr lang="zh-CN" altLang="en-US" sz="1400"/>
              <a:t>，</a:t>
            </a:r>
            <a:r>
              <a:rPr lang="en-US" altLang="zh-CN" sz="1400"/>
              <a:t>6</a:t>
            </a:r>
            <a:r>
              <a:rPr lang="zh-CN" altLang="en-US" sz="1400"/>
              <a:t>，</a:t>
            </a:r>
            <a:r>
              <a:rPr lang="en-US" altLang="zh-CN" sz="1400"/>
              <a:t>[7]</a:t>
            </a:r>
          </a:p>
          <a:p>
            <a:pPr>
              <a:lnSpc>
                <a:spcPct val="80000"/>
              </a:lnSpc>
              <a:buFont typeface="Wingdings" panose="05000000000000000000" pitchFamily="2" charset="2"/>
              <a:buNone/>
            </a:pPr>
            <a:r>
              <a:rPr lang="zh-CN" altLang="en-US" sz="1400"/>
              <a:t>最终的排序结果为： </a:t>
            </a:r>
            <a:r>
              <a:rPr lang="en-US" altLang="zh-CN" sz="1400"/>
              <a:t>1</a:t>
            </a:r>
            <a:r>
              <a:rPr lang="zh-CN" altLang="en-US" sz="1400"/>
              <a:t>，</a:t>
            </a:r>
            <a:r>
              <a:rPr lang="en-US" altLang="zh-CN" sz="1400"/>
              <a:t>2</a:t>
            </a:r>
            <a:r>
              <a:rPr lang="zh-CN" altLang="en-US" sz="1400"/>
              <a:t>，</a:t>
            </a:r>
            <a:r>
              <a:rPr lang="en-US" altLang="zh-CN" sz="1400"/>
              <a:t>3</a:t>
            </a:r>
            <a:r>
              <a:rPr lang="zh-CN" altLang="en-US" sz="1400"/>
              <a:t>， </a:t>
            </a:r>
            <a:r>
              <a:rPr lang="en-US" altLang="zh-CN" sz="1400"/>
              <a:t>4</a:t>
            </a:r>
            <a:r>
              <a:rPr lang="zh-CN" altLang="en-US" sz="1400"/>
              <a:t>，</a:t>
            </a:r>
            <a:r>
              <a:rPr lang="en-US" altLang="zh-CN" sz="1400"/>
              <a:t>5</a:t>
            </a:r>
            <a:r>
              <a:rPr lang="zh-CN" altLang="en-US" sz="1400"/>
              <a:t>，</a:t>
            </a:r>
            <a:r>
              <a:rPr lang="en-US" altLang="zh-CN" sz="1400"/>
              <a:t>6</a:t>
            </a:r>
            <a:r>
              <a:rPr lang="zh-CN" altLang="en-US" sz="1400"/>
              <a:t>，</a:t>
            </a:r>
            <a:r>
              <a:rPr lang="en-US" altLang="zh-CN" sz="1400"/>
              <a:t>7</a:t>
            </a:r>
          </a:p>
        </p:txBody>
      </p:sp>
      <p:sp>
        <p:nvSpPr>
          <p:cNvPr id="69636" name="Text Box 4">
            <a:extLst>
              <a:ext uri="{FF2B5EF4-FFF2-40B4-BE49-F238E27FC236}">
                <a16:creationId xmlns:a16="http://schemas.microsoft.com/office/drawing/2014/main" id="{2551DB1E-CF46-4100-ABC9-BAADDF84FC9A}"/>
              </a:ext>
            </a:extLst>
          </p:cNvPr>
          <p:cNvSpPr txBox="1">
            <a:spLocks noChangeArrowheads="1"/>
          </p:cNvSpPr>
          <p:nvPr/>
        </p:nvSpPr>
        <p:spPr bwMode="auto">
          <a:xfrm>
            <a:off x="2208213" y="260351"/>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9.8</a:t>
            </a:r>
            <a:r>
              <a:rPr lang="zh-CN" altLang="en-US" sz="2800" b="1"/>
              <a:t>总结与提高</a:t>
            </a:r>
          </a:p>
        </p:txBody>
      </p:sp>
      <p:sp>
        <p:nvSpPr>
          <p:cNvPr id="69638" name="Rectangle 6">
            <a:extLst>
              <a:ext uri="{FF2B5EF4-FFF2-40B4-BE49-F238E27FC236}">
                <a16:creationId xmlns:a16="http://schemas.microsoft.com/office/drawing/2014/main" id="{9AC6750A-12C5-402A-8AEE-B4ACD5AE86E5}"/>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9637" name="Object 5">
            <a:extLst>
              <a:ext uri="{FF2B5EF4-FFF2-40B4-BE49-F238E27FC236}">
                <a16:creationId xmlns:a16="http://schemas.microsoft.com/office/drawing/2014/main" id="{7B676FA7-664A-482A-B99A-B3A63AE40DB0}"/>
              </a:ext>
            </a:extLst>
          </p:cNvPr>
          <p:cNvGraphicFramePr>
            <a:graphicFrameLocks noChangeAspect="1"/>
          </p:cNvGraphicFramePr>
          <p:nvPr/>
        </p:nvGraphicFramePr>
        <p:xfrm>
          <a:off x="8183564" y="4652963"/>
          <a:ext cx="523875" cy="228600"/>
        </p:xfrm>
        <a:graphic>
          <a:graphicData uri="http://schemas.openxmlformats.org/presentationml/2006/ole">
            <mc:AlternateContent xmlns:mc="http://schemas.openxmlformats.org/markup-compatibility/2006">
              <mc:Choice xmlns:v="urn:schemas-microsoft-com:vml" Requires="v">
                <p:oleObj spid="_x0000_s69640" name="公式" r:id="rId3" imgW="520700" imgH="228600" progId="Equation.3">
                  <p:embed/>
                </p:oleObj>
              </mc:Choice>
              <mc:Fallback>
                <p:oleObj name="公式" r:id="rId3" imgW="5207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3564" y="4652963"/>
                        <a:ext cx="5238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a:extLst>
              <a:ext uri="{FF2B5EF4-FFF2-40B4-BE49-F238E27FC236}">
                <a16:creationId xmlns:a16="http://schemas.microsoft.com/office/drawing/2014/main" id="{FF0AC061-2235-4D08-B9DA-C73DD6B525B5}"/>
              </a:ext>
            </a:extLst>
          </p:cNvPr>
          <p:cNvSpPr>
            <a:spLocks noGrp="1" noChangeArrowheads="1"/>
          </p:cNvSpPr>
          <p:nvPr>
            <p:ph idx="1"/>
          </p:nvPr>
        </p:nvSpPr>
        <p:spPr>
          <a:xfrm>
            <a:off x="2135188" y="188914"/>
            <a:ext cx="8228012" cy="6027737"/>
          </a:xfrm>
        </p:spPr>
        <p:txBody>
          <a:bodyPr>
            <a:normAutofit/>
          </a:bodyPr>
          <a:lstStyle/>
          <a:p>
            <a:pPr>
              <a:lnSpc>
                <a:spcPct val="80000"/>
              </a:lnSpc>
            </a:pPr>
            <a:r>
              <a:rPr lang="zh-CN" altLang="en-US" sz="2400" b="1"/>
              <a:t>例</a:t>
            </a:r>
            <a:r>
              <a:rPr lang="en-US" altLang="zh-CN" sz="2400" b="1"/>
              <a:t>2  </a:t>
            </a:r>
            <a:r>
              <a:rPr lang="zh-CN" altLang="en-US" sz="2400" b="1"/>
              <a:t>荷兰国旗问题</a:t>
            </a:r>
          </a:p>
          <a:p>
            <a:pPr>
              <a:lnSpc>
                <a:spcPct val="80000"/>
              </a:lnSpc>
              <a:buFont typeface="Wingdings" panose="05000000000000000000" pitchFamily="2" charset="2"/>
              <a:buNone/>
            </a:pPr>
            <a:r>
              <a:rPr lang="zh-CN" altLang="en-US" sz="2400"/>
              <a:t>      假设有一个仅由红、白、蓝三种颜色的条块组成的序列，需要在</a:t>
            </a:r>
            <a:r>
              <a:rPr lang="en-US" altLang="zh-CN" sz="2400"/>
              <a:t>O(n)</a:t>
            </a:r>
            <a:r>
              <a:rPr lang="zh-CN" altLang="en-US" sz="2400"/>
              <a:t>时间内将这些条块按红、白、蓝的顺序排好，即排成荷兰国旗图案。</a:t>
            </a:r>
          </a:p>
          <a:p>
            <a:pPr>
              <a:lnSpc>
                <a:spcPct val="80000"/>
              </a:lnSpc>
              <a:buFont typeface="Wingdings" panose="05000000000000000000" pitchFamily="2" charset="2"/>
              <a:buNone/>
            </a:pPr>
            <a:r>
              <a:rPr lang="zh-CN" altLang="en-US" sz="2400"/>
              <a:t>    例如，给定彩色条块序列为：</a:t>
            </a:r>
          </a:p>
          <a:p>
            <a:pPr>
              <a:lnSpc>
                <a:spcPct val="80000"/>
              </a:lnSpc>
              <a:buFont typeface="Wingdings" panose="05000000000000000000" pitchFamily="2" charset="2"/>
              <a:buNone/>
            </a:pPr>
            <a:r>
              <a:rPr lang="zh-CN" altLang="en-US" sz="2400"/>
              <a:t>   </a:t>
            </a:r>
            <a:r>
              <a:rPr lang="en-US" altLang="zh-CN" sz="2400"/>
              <a:t>﹛</a:t>
            </a:r>
            <a:r>
              <a:rPr lang="zh-CN" altLang="en-US" sz="2400"/>
              <a:t>蓝、白、红、白、蓝、红、白、白、红、蓝</a:t>
            </a:r>
            <a:r>
              <a:rPr lang="en-US" altLang="zh-CN" sz="2400"/>
              <a:t>﹜</a:t>
            </a:r>
          </a:p>
          <a:p>
            <a:pPr>
              <a:lnSpc>
                <a:spcPct val="80000"/>
              </a:lnSpc>
              <a:buFont typeface="Wingdings" panose="05000000000000000000" pitchFamily="2" charset="2"/>
              <a:buNone/>
            </a:pPr>
            <a:r>
              <a:rPr lang="en-US" altLang="zh-CN" sz="2400"/>
              <a:t>   </a:t>
            </a:r>
            <a:r>
              <a:rPr lang="zh-CN" altLang="en-US" sz="2400"/>
              <a:t>则要求排列结果为：</a:t>
            </a:r>
          </a:p>
          <a:p>
            <a:pPr>
              <a:lnSpc>
                <a:spcPct val="80000"/>
              </a:lnSpc>
              <a:buFont typeface="Wingdings" panose="05000000000000000000" pitchFamily="2" charset="2"/>
              <a:buNone/>
            </a:pPr>
            <a:r>
              <a:rPr lang="zh-CN" altLang="en-US" sz="2400"/>
              <a:t>   </a:t>
            </a:r>
            <a:r>
              <a:rPr lang="en-US" altLang="zh-CN" sz="2400"/>
              <a:t>﹛</a:t>
            </a:r>
            <a:r>
              <a:rPr lang="zh-CN" altLang="en-US" sz="2400"/>
              <a:t>红、红、红、白、白、白、白、蓝、蓝、蓝</a:t>
            </a:r>
            <a:r>
              <a:rPr lang="en-US" altLang="zh-CN" sz="2400"/>
              <a:t>﹜</a:t>
            </a:r>
          </a:p>
          <a:p>
            <a:pPr>
              <a:lnSpc>
                <a:spcPct val="80000"/>
              </a:lnSpc>
              <a:buFont typeface="Wingdings" panose="05000000000000000000" pitchFamily="2" charset="2"/>
              <a:buNone/>
            </a:pPr>
            <a:r>
              <a:rPr lang="en-US" altLang="zh-CN" sz="2400"/>
              <a:t>【</a:t>
            </a:r>
            <a:r>
              <a:rPr lang="zh-CN" altLang="en-US" sz="2400"/>
              <a:t>问题分析</a:t>
            </a:r>
            <a:r>
              <a:rPr lang="en-US" altLang="zh-CN" sz="2400"/>
              <a:t>】</a:t>
            </a:r>
          </a:p>
          <a:p>
            <a:pPr>
              <a:lnSpc>
                <a:spcPct val="80000"/>
              </a:lnSpc>
            </a:pPr>
            <a:r>
              <a:rPr lang="zh-CN" altLang="en-US" sz="2400"/>
              <a:t>这个问题实际上是一种排序的问题，它要按颜色值（红</a:t>
            </a:r>
            <a:r>
              <a:rPr lang="en-US" altLang="zh-CN" sz="2400"/>
              <a:t>&lt;</a:t>
            </a:r>
            <a:r>
              <a:rPr lang="zh-CN" altLang="en-US" sz="2400"/>
              <a:t>白</a:t>
            </a:r>
            <a:r>
              <a:rPr lang="en-US" altLang="zh-CN" sz="2400"/>
              <a:t>&lt;</a:t>
            </a:r>
            <a:r>
              <a:rPr lang="zh-CN" altLang="en-US" sz="2400"/>
              <a:t>蓝）的顺序对这些条块序列进行排序。如果用</a:t>
            </a:r>
            <a:r>
              <a:rPr lang="en-US" altLang="zh-CN" sz="2400"/>
              <a:t>1</a:t>
            </a:r>
            <a:r>
              <a:rPr lang="zh-CN" altLang="en-US" sz="2400"/>
              <a:t>、</a:t>
            </a:r>
            <a:r>
              <a:rPr lang="en-US" altLang="zh-CN" sz="2400"/>
              <a:t>2</a:t>
            </a:r>
            <a:r>
              <a:rPr lang="zh-CN" altLang="en-US" sz="2400"/>
              <a:t>、</a:t>
            </a:r>
            <a:r>
              <a:rPr lang="en-US" altLang="zh-CN" sz="2400"/>
              <a:t>3</a:t>
            </a:r>
            <a:r>
              <a:rPr lang="zh-CN" altLang="en-US" sz="2400"/>
              <a:t>分别代表红、白、蓝三种颜色，那么就可以直接使用比较运算符进行比较，利用本章的排序算法进行排序。但是一般的排序算法的时间复杂度都大于</a:t>
            </a:r>
            <a:r>
              <a:rPr lang="en-US" altLang="zh-CN" sz="2400"/>
              <a:t>O(n)</a:t>
            </a:r>
            <a:r>
              <a:rPr lang="zh-CN" altLang="en-US" sz="2400"/>
              <a:t>，因此不能直接使用，必须加以改进。</a:t>
            </a:r>
          </a:p>
          <a:p>
            <a:pPr>
              <a:lnSpc>
                <a:spcPct val="80000"/>
              </a:lnSpc>
            </a:pPr>
            <a:r>
              <a:rPr lang="zh-CN" altLang="en-US" sz="2400"/>
              <a:t>由于在这个问题中，每个元素的取值只有三种可能，可以利用这个特点来完成问题的求解。下面分别用简单选择排序和快速排序的思想来解决这个问题。</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95BD2928-0C6D-4263-ADEC-6748856AFFAE}"/>
              </a:ext>
            </a:extLst>
          </p:cNvPr>
          <p:cNvSpPr txBox="1">
            <a:spLocks noChangeArrowheads="1"/>
          </p:cNvSpPr>
          <p:nvPr/>
        </p:nvSpPr>
        <p:spPr bwMode="auto">
          <a:xfrm>
            <a:off x="2057400" y="1066801"/>
            <a:ext cx="8305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该算法的要点是：①使用监视哨</a:t>
            </a:r>
            <a:r>
              <a:rPr lang="en-US" altLang="zh-CN" b="1"/>
              <a:t>r[0]</a:t>
            </a:r>
            <a:r>
              <a:rPr lang="zh-CN" altLang="en-US" b="1">
                <a:latin typeface="宋体" panose="02010600030101010101" pitchFamily="2" charset="-122"/>
              </a:rPr>
              <a:t>临时保存待插入的记录。②从后往前查找应插入的位置。③查找与移动用同一循环完成。</a:t>
            </a:r>
            <a:r>
              <a:rPr lang="zh-CN" altLang="en-US" b="1"/>
              <a:t> </a:t>
            </a:r>
          </a:p>
        </p:txBody>
      </p:sp>
      <p:sp>
        <p:nvSpPr>
          <p:cNvPr id="11269" name="Text Box 5">
            <a:extLst>
              <a:ext uri="{FF2B5EF4-FFF2-40B4-BE49-F238E27FC236}">
                <a16:creationId xmlns:a16="http://schemas.microsoft.com/office/drawing/2014/main" id="{84784F46-D289-45D0-8E5D-6AE02E2A560F}"/>
              </a:ext>
            </a:extLst>
          </p:cNvPr>
          <p:cNvSpPr txBox="1">
            <a:spLocks noChangeArrowheads="1"/>
          </p:cNvSpPr>
          <p:nvPr/>
        </p:nvSpPr>
        <p:spPr bwMode="auto">
          <a:xfrm>
            <a:off x="2057400" y="23622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3E8E4F"/>
                </a:solidFill>
              </a:rPr>
              <a:t>直接插入排序算法分析</a:t>
            </a:r>
            <a:r>
              <a:rPr lang="zh-CN" altLang="en-US" b="1"/>
              <a:t>：</a:t>
            </a:r>
          </a:p>
        </p:txBody>
      </p:sp>
      <p:sp>
        <p:nvSpPr>
          <p:cNvPr id="11270" name="Text Box 6">
            <a:extLst>
              <a:ext uri="{FF2B5EF4-FFF2-40B4-BE49-F238E27FC236}">
                <a16:creationId xmlns:a16="http://schemas.microsoft.com/office/drawing/2014/main" id="{46B7B22E-49BE-42B9-ABCC-17346C020D8B}"/>
              </a:ext>
            </a:extLst>
          </p:cNvPr>
          <p:cNvSpPr txBox="1">
            <a:spLocks noChangeArrowheads="1"/>
          </p:cNvSpPr>
          <p:nvPr/>
        </p:nvSpPr>
        <p:spPr bwMode="auto">
          <a:xfrm>
            <a:off x="2133600" y="2971801"/>
            <a:ext cx="8153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从空间角度来看，它只需要一个辅助空间</a:t>
            </a:r>
            <a:r>
              <a:rPr lang="en-US" altLang="zh-CN" b="1"/>
              <a:t>r[0]</a:t>
            </a:r>
            <a:r>
              <a:rPr lang="zh-CN" altLang="en-US" b="1">
                <a:latin typeface="宋体" panose="02010600030101010101" pitchFamily="2" charset="-122"/>
              </a:rPr>
              <a:t>。</a:t>
            </a:r>
            <a:r>
              <a:rPr lang="zh-CN" altLang="en-US" b="1"/>
              <a:t> </a:t>
            </a:r>
          </a:p>
          <a:p>
            <a:pPr>
              <a:spcBef>
                <a:spcPct val="50000"/>
              </a:spcBef>
            </a:pPr>
            <a:r>
              <a:rPr lang="zh-CN" altLang="en-US" b="1">
                <a:latin typeface="宋体" panose="02010600030101010101" pitchFamily="2" charset="-122"/>
              </a:rPr>
              <a:t>从时间耗费角度来看，主要时间耗费在关键字比较和移动元素上。</a:t>
            </a:r>
            <a:r>
              <a:rPr lang="zh-CN" altLang="en-US" b="1"/>
              <a:t> </a:t>
            </a:r>
          </a:p>
        </p:txBody>
      </p:sp>
      <p:sp>
        <p:nvSpPr>
          <p:cNvPr id="11271" name="Text Box 7">
            <a:extLst>
              <a:ext uri="{FF2B5EF4-FFF2-40B4-BE49-F238E27FC236}">
                <a16:creationId xmlns:a16="http://schemas.microsoft.com/office/drawing/2014/main" id="{913FE682-02DC-4051-8320-2A408BDA9FD5}"/>
              </a:ext>
            </a:extLst>
          </p:cNvPr>
          <p:cNvSpPr txBox="1">
            <a:spLocks noChangeArrowheads="1"/>
          </p:cNvSpPr>
          <p:nvPr/>
        </p:nvSpPr>
        <p:spPr bwMode="auto">
          <a:xfrm>
            <a:off x="2133600" y="45720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宋体" panose="02010600030101010101" pitchFamily="2" charset="-122"/>
              </a:rPr>
              <a:t>直接插入排序方法是稳定的排序方法。</a:t>
            </a:r>
            <a:r>
              <a:rPr lang="zh-CN" altLang="en-US"/>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a:extLst>
              <a:ext uri="{FF2B5EF4-FFF2-40B4-BE49-F238E27FC236}">
                <a16:creationId xmlns:a16="http://schemas.microsoft.com/office/drawing/2014/main" id="{CDEF240F-A463-4469-A3B7-F75C949B4ED7}"/>
              </a:ext>
            </a:extLst>
          </p:cNvPr>
          <p:cNvSpPr>
            <a:spLocks noGrp="1" noChangeArrowheads="1"/>
          </p:cNvSpPr>
          <p:nvPr>
            <p:ph idx="1"/>
          </p:nvPr>
        </p:nvSpPr>
        <p:spPr>
          <a:xfrm>
            <a:off x="1631950" y="714376"/>
            <a:ext cx="9036050" cy="5667375"/>
          </a:xfrm>
        </p:spPr>
        <p:txBody>
          <a:bodyPr/>
          <a:lstStyle/>
          <a:p>
            <a:r>
              <a:rPr lang="zh-CN" altLang="en-US" b="1"/>
              <a:t>荷兰国旗问题方法一：采用简单选择排序思想</a:t>
            </a:r>
          </a:p>
          <a:p>
            <a:r>
              <a:rPr lang="en-US" altLang="zh-CN" b="1"/>
              <a:t>【</a:t>
            </a:r>
            <a:r>
              <a:rPr lang="zh-CN" altLang="en-US" b="1"/>
              <a:t>算法思想</a:t>
            </a:r>
            <a:r>
              <a:rPr lang="en-US" altLang="zh-CN" b="1"/>
              <a:t>】</a:t>
            </a:r>
            <a:r>
              <a:rPr lang="zh-CN" altLang="en-US"/>
              <a:t>假设这些条块颜色依次存放在</a:t>
            </a:r>
            <a:r>
              <a:rPr lang="en-US" altLang="zh-CN"/>
              <a:t>L[0..n-1]</a:t>
            </a:r>
            <a:r>
              <a:rPr lang="zh-CN" altLang="en-US"/>
              <a:t>中，利用简单选择排序思想，首先从序列中选取所有的红色条块，依次放到序列的前面，然后再从剩余的序列中选取所有的白色条块，依次放到红色条块后面。这样经过两趟选择后，整个序列就按红、白、蓝有序。由于每一趟选择的时间复杂度为</a:t>
            </a:r>
            <a:r>
              <a:rPr lang="en-US" altLang="zh-CN"/>
              <a:t>O(n)</a:t>
            </a:r>
            <a:r>
              <a:rPr lang="zh-CN" altLang="en-US"/>
              <a:t>，所以整个过程的时间复杂度也为</a:t>
            </a:r>
            <a:r>
              <a:rPr lang="en-US" altLang="zh-CN"/>
              <a:t>O(n)</a:t>
            </a:r>
            <a:r>
              <a:rPr lang="zh-CN" altLang="en-US"/>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8" name="Picture 4">
            <a:extLst>
              <a:ext uri="{FF2B5EF4-FFF2-40B4-BE49-F238E27FC236}">
                <a16:creationId xmlns:a16="http://schemas.microsoft.com/office/drawing/2014/main" id="{872D3F9F-F03A-40B0-B0F3-DF1D0A0F8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409576"/>
            <a:ext cx="5876925" cy="644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a:extLst>
              <a:ext uri="{FF2B5EF4-FFF2-40B4-BE49-F238E27FC236}">
                <a16:creationId xmlns:a16="http://schemas.microsoft.com/office/drawing/2014/main" id="{643F55EB-55C8-46CA-A59F-4FE0AE7BCD37}"/>
              </a:ext>
            </a:extLst>
          </p:cNvPr>
          <p:cNvSpPr>
            <a:spLocks noGrp="1" noChangeArrowheads="1"/>
          </p:cNvSpPr>
          <p:nvPr>
            <p:ph idx="1"/>
          </p:nvPr>
        </p:nvSpPr>
        <p:spPr>
          <a:xfrm>
            <a:off x="1992314" y="404814"/>
            <a:ext cx="8370887" cy="5811837"/>
          </a:xfrm>
        </p:spPr>
        <p:txBody>
          <a:bodyPr/>
          <a:lstStyle/>
          <a:p>
            <a:pPr>
              <a:lnSpc>
                <a:spcPct val="80000"/>
              </a:lnSpc>
            </a:pPr>
            <a:r>
              <a:rPr lang="zh-CN" altLang="en-US" sz="2400" b="1"/>
              <a:t>荷兰国旗问题方法二：采用快速排序思想</a:t>
            </a:r>
          </a:p>
          <a:p>
            <a:pPr>
              <a:lnSpc>
                <a:spcPct val="80000"/>
              </a:lnSpc>
            </a:pPr>
            <a:r>
              <a:rPr lang="en-US" altLang="zh-CN" sz="2400" b="1"/>
              <a:t>【</a:t>
            </a:r>
            <a:r>
              <a:rPr lang="zh-CN" altLang="en-US" sz="2400" b="1"/>
              <a:t>算法思想</a:t>
            </a:r>
            <a:r>
              <a:rPr lang="en-US" altLang="zh-CN" sz="2400" b="1"/>
              <a:t>】</a:t>
            </a:r>
            <a:r>
              <a:rPr lang="zh-CN" altLang="en-US" sz="2400"/>
              <a:t>上述算法思想比较简单，但使用了两个几乎完全一样的循环，使得算法显得过于冗长。</a:t>
            </a:r>
          </a:p>
          <a:p>
            <a:pPr>
              <a:lnSpc>
                <a:spcPct val="80000"/>
              </a:lnSpc>
            </a:pPr>
            <a:r>
              <a:rPr lang="zh-CN" altLang="en-US" sz="2400"/>
              <a:t>下面利用快速排序中对序列进行划分的思想，这样用一个循环就可以了。具体方法是：设置</a:t>
            </a:r>
            <a:r>
              <a:rPr lang="en-US" altLang="zh-CN" sz="2400"/>
              <a:t>3</a:t>
            </a:r>
            <a:r>
              <a:rPr lang="zh-CN" altLang="en-US" sz="2400"/>
              <a:t>个整型变量</a:t>
            </a:r>
            <a:r>
              <a:rPr lang="en-US" altLang="zh-CN" sz="2400"/>
              <a:t>r</a:t>
            </a:r>
            <a:r>
              <a:rPr lang="zh-CN" altLang="en-US" sz="2400"/>
              <a:t>、</a:t>
            </a:r>
            <a:r>
              <a:rPr lang="en-US" altLang="zh-CN" sz="2400"/>
              <a:t>w</a:t>
            </a:r>
            <a:r>
              <a:rPr lang="zh-CN" altLang="en-US" sz="2400"/>
              <a:t>、</a:t>
            </a:r>
            <a:r>
              <a:rPr lang="en-US" altLang="zh-CN" sz="2400"/>
              <a:t>b</a:t>
            </a:r>
            <a:r>
              <a:rPr lang="zh-CN" altLang="en-US" sz="2400"/>
              <a:t>，其中</a:t>
            </a:r>
            <a:r>
              <a:rPr lang="en-US" altLang="zh-CN" sz="2400"/>
              <a:t>r</a:t>
            </a:r>
            <a:r>
              <a:rPr lang="zh-CN" altLang="en-US" sz="2400"/>
              <a:t>指向红色条块区的下一个单元，</a:t>
            </a:r>
            <a:r>
              <a:rPr lang="en-US" altLang="zh-CN" sz="2400"/>
              <a:t>w</a:t>
            </a:r>
            <a:r>
              <a:rPr lang="zh-CN" altLang="en-US" sz="2400"/>
              <a:t>指向白色条块区的下一个单元，</a:t>
            </a:r>
            <a:r>
              <a:rPr lang="en-US" altLang="zh-CN" sz="2400"/>
              <a:t>b</a:t>
            </a:r>
            <a:r>
              <a:rPr lang="zh-CN" altLang="en-US" sz="2400"/>
              <a:t>指向蓝色条块区的前一个单元。</a:t>
            </a:r>
          </a:p>
          <a:p>
            <a:pPr lvl="1">
              <a:lnSpc>
                <a:spcPct val="80000"/>
              </a:lnSpc>
            </a:pPr>
            <a:r>
              <a:rPr lang="zh-CN" altLang="en-US" sz="2000"/>
              <a:t>开始时令</a:t>
            </a:r>
            <a:r>
              <a:rPr lang="en-US" altLang="zh-CN" sz="2000"/>
              <a:t>r</a:t>
            </a:r>
            <a:r>
              <a:rPr lang="zh-CN" altLang="en-US" sz="2000"/>
              <a:t>和</a:t>
            </a:r>
            <a:r>
              <a:rPr lang="en-US" altLang="zh-CN" sz="2000"/>
              <a:t>w</a:t>
            </a:r>
            <a:r>
              <a:rPr lang="zh-CN" altLang="en-US" sz="2000"/>
              <a:t>为</a:t>
            </a:r>
            <a:r>
              <a:rPr lang="en-US" altLang="zh-CN" sz="2000"/>
              <a:t>0</a:t>
            </a:r>
            <a:r>
              <a:rPr lang="zh-CN" altLang="en-US" sz="2000"/>
              <a:t>，</a:t>
            </a:r>
            <a:r>
              <a:rPr lang="en-US" altLang="zh-CN" sz="2000"/>
              <a:t>b</a:t>
            </a:r>
            <a:r>
              <a:rPr lang="zh-CN" altLang="en-US" sz="2000"/>
              <a:t>为</a:t>
            </a:r>
            <a:r>
              <a:rPr lang="en-US" altLang="zh-CN" sz="2000"/>
              <a:t>n-1</a:t>
            </a:r>
            <a:r>
              <a:rPr lang="zh-CN" altLang="en-US" sz="2000"/>
              <a:t>。</a:t>
            </a:r>
            <a:r>
              <a:rPr lang="en-US" altLang="zh-CN" sz="2000"/>
              <a:t>w</a:t>
            </a:r>
            <a:r>
              <a:rPr lang="zh-CN" altLang="en-US" sz="2000"/>
              <a:t>相当于快速排序中的</a:t>
            </a:r>
            <a:r>
              <a:rPr lang="en-US" altLang="zh-CN" sz="2000"/>
              <a:t>low</a:t>
            </a:r>
            <a:r>
              <a:rPr lang="zh-CN" altLang="en-US" sz="2000"/>
              <a:t>指针，</a:t>
            </a:r>
            <a:r>
              <a:rPr lang="en-US" altLang="zh-CN" sz="2000"/>
              <a:t>b</a:t>
            </a:r>
            <a:r>
              <a:rPr lang="zh-CN" altLang="en-US" sz="2000"/>
              <a:t>相当于快速排序中的</a:t>
            </a:r>
            <a:r>
              <a:rPr lang="en-US" altLang="zh-CN" sz="2000"/>
              <a:t>high</a:t>
            </a:r>
            <a:r>
              <a:rPr lang="zh-CN" altLang="en-US" sz="2000"/>
              <a:t>指针。</a:t>
            </a:r>
          </a:p>
          <a:p>
            <a:pPr lvl="1">
              <a:lnSpc>
                <a:spcPct val="80000"/>
              </a:lnSpc>
            </a:pPr>
            <a:r>
              <a:rPr lang="zh-CN" altLang="en-US" sz="2000"/>
              <a:t>最终</a:t>
            </a:r>
            <a:r>
              <a:rPr lang="en-US" altLang="zh-CN" sz="2000"/>
              <a:t>L[0..r-1]</a:t>
            </a:r>
            <a:r>
              <a:rPr lang="zh-CN" altLang="en-US" sz="2000"/>
              <a:t>存放红色条块区，</a:t>
            </a:r>
            <a:r>
              <a:rPr lang="en-US" altLang="zh-CN" sz="2000"/>
              <a:t>L[r..w-1]</a:t>
            </a:r>
            <a:r>
              <a:rPr lang="zh-CN" altLang="en-US" sz="2000"/>
              <a:t>存放白色条块区，</a:t>
            </a:r>
            <a:r>
              <a:rPr lang="en-US" altLang="zh-CN" sz="2000"/>
              <a:t>L[w..n-1]</a:t>
            </a:r>
            <a:r>
              <a:rPr lang="zh-CN" altLang="en-US" sz="2000"/>
              <a:t>存放蓝色条块区。</a:t>
            </a:r>
          </a:p>
          <a:p>
            <a:pPr lvl="1">
              <a:lnSpc>
                <a:spcPct val="80000"/>
              </a:lnSpc>
            </a:pPr>
            <a:r>
              <a:rPr lang="zh-CN" altLang="en-US" sz="2000"/>
              <a:t>检查</a:t>
            </a:r>
            <a:r>
              <a:rPr lang="en-US" altLang="zh-CN" sz="2000"/>
              <a:t>L[w]</a:t>
            </a:r>
            <a:r>
              <a:rPr lang="zh-CN" altLang="en-US" sz="2000"/>
              <a:t>的值，有下列三种情况：</a:t>
            </a:r>
          </a:p>
          <a:p>
            <a:pPr lvl="2">
              <a:lnSpc>
                <a:spcPct val="80000"/>
              </a:lnSpc>
            </a:pPr>
            <a:r>
              <a:rPr lang="zh-CN" altLang="en-US" sz="1800"/>
              <a:t>如果</a:t>
            </a:r>
            <a:r>
              <a:rPr lang="en-US" altLang="zh-CN" sz="1800"/>
              <a:t>L[w]=2</a:t>
            </a:r>
            <a:r>
              <a:rPr lang="zh-CN" altLang="en-US" sz="1800"/>
              <a:t>，则它已经在白色区末尾，</a:t>
            </a:r>
            <a:r>
              <a:rPr lang="en-US" altLang="zh-CN" sz="1800"/>
              <a:t>w</a:t>
            </a:r>
            <a:r>
              <a:rPr lang="zh-CN" altLang="en-US" sz="1800"/>
              <a:t>直接加</a:t>
            </a:r>
            <a:r>
              <a:rPr lang="en-US" altLang="zh-CN" sz="1800"/>
              <a:t>1</a:t>
            </a:r>
            <a:r>
              <a:rPr lang="zh-CN" altLang="en-US" sz="1800"/>
              <a:t>；</a:t>
            </a:r>
          </a:p>
          <a:p>
            <a:pPr lvl="2">
              <a:lnSpc>
                <a:spcPct val="80000"/>
              </a:lnSpc>
            </a:pPr>
            <a:r>
              <a:rPr lang="zh-CN" altLang="en-US" sz="1800"/>
              <a:t>如果</a:t>
            </a:r>
            <a:r>
              <a:rPr lang="en-US" altLang="zh-CN" sz="1800"/>
              <a:t>L[w]=3</a:t>
            </a:r>
            <a:r>
              <a:rPr lang="zh-CN" altLang="en-US" sz="1800"/>
              <a:t>，在将它加到蓝色区头部，即</a:t>
            </a:r>
            <a:r>
              <a:rPr lang="en-US" altLang="zh-CN" sz="1800"/>
              <a:t>L[w]</a:t>
            </a:r>
            <a:r>
              <a:rPr lang="zh-CN" altLang="en-US" sz="1800"/>
              <a:t>与</a:t>
            </a:r>
            <a:r>
              <a:rPr lang="en-US" altLang="zh-CN" sz="1800"/>
              <a:t>L[b]</a:t>
            </a:r>
            <a:r>
              <a:rPr lang="zh-CN" altLang="en-US" sz="1800"/>
              <a:t>交换，且</a:t>
            </a:r>
            <a:r>
              <a:rPr lang="en-US" altLang="zh-CN" sz="1800"/>
              <a:t>b</a:t>
            </a:r>
            <a:r>
              <a:rPr lang="zh-CN" altLang="en-US" sz="1800"/>
              <a:t>减</a:t>
            </a:r>
            <a:r>
              <a:rPr lang="en-US" altLang="zh-CN" sz="1800"/>
              <a:t>1</a:t>
            </a:r>
            <a:r>
              <a:rPr lang="zh-CN" altLang="en-US" sz="1800"/>
              <a:t>；</a:t>
            </a:r>
          </a:p>
          <a:p>
            <a:pPr lvl="2">
              <a:lnSpc>
                <a:spcPct val="80000"/>
              </a:lnSpc>
            </a:pPr>
            <a:r>
              <a:rPr lang="zh-CN" altLang="en-US" sz="1800"/>
              <a:t>如果</a:t>
            </a:r>
            <a:r>
              <a:rPr lang="en-US" altLang="zh-CN" sz="1800"/>
              <a:t>L[w]=1</a:t>
            </a:r>
            <a:r>
              <a:rPr lang="zh-CN" altLang="en-US" sz="1800"/>
              <a:t>，此时先将白色区第一个元素（即红色区的下一个单元）移到白色区末尾，再将它加到红色区的下一个单元，即</a:t>
            </a:r>
            <a:r>
              <a:rPr lang="en-US" altLang="zh-CN" sz="1800"/>
              <a:t>L[w]</a:t>
            </a:r>
            <a:r>
              <a:rPr lang="zh-CN" altLang="en-US" sz="1800"/>
              <a:t>与</a:t>
            </a:r>
            <a:r>
              <a:rPr lang="en-US" altLang="zh-CN" sz="1800"/>
              <a:t>L[r]</a:t>
            </a:r>
            <a:r>
              <a:rPr lang="zh-CN" altLang="en-US" sz="1800"/>
              <a:t>交换，且</a:t>
            </a:r>
            <a:r>
              <a:rPr lang="en-US" altLang="zh-CN" sz="1800"/>
              <a:t>r</a:t>
            </a:r>
            <a:r>
              <a:rPr lang="zh-CN" altLang="en-US" sz="1800"/>
              <a:t>和</a:t>
            </a:r>
            <a:r>
              <a:rPr lang="en-US" altLang="zh-CN" sz="1800"/>
              <a:t>w</a:t>
            </a:r>
            <a:r>
              <a:rPr lang="zh-CN" altLang="en-US" sz="1800"/>
              <a:t>同时加</a:t>
            </a:r>
            <a:r>
              <a:rPr lang="en-US" altLang="zh-CN" sz="1800"/>
              <a:t>1</a:t>
            </a:r>
            <a:r>
              <a:rPr lang="zh-CN" altLang="en-US" sz="1800"/>
              <a:t>。</a:t>
            </a:r>
          </a:p>
          <a:p>
            <a:pPr lvl="1">
              <a:lnSpc>
                <a:spcPct val="80000"/>
              </a:lnSpc>
            </a:pPr>
            <a:r>
              <a:rPr lang="zh-CN" altLang="en-US" sz="2000"/>
              <a:t>重复这个过程，直到</a:t>
            </a:r>
            <a:r>
              <a:rPr lang="en-US" altLang="zh-CN" sz="2000"/>
              <a:t>w&gt;b</a:t>
            </a:r>
            <a:r>
              <a:rPr lang="zh-CN" altLang="en-US" sz="2000"/>
              <a:t>为止。</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6" name="Picture 4">
            <a:extLst>
              <a:ext uri="{FF2B5EF4-FFF2-40B4-BE49-F238E27FC236}">
                <a16:creationId xmlns:a16="http://schemas.microsoft.com/office/drawing/2014/main" id="{DA29C4EA-5C1F-4195-BE42-ACCCCB2C2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7714" y="260350"/>
            <a:ext cx="5837237" cy="659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a:extLst>
              <a:ext uri="{FF2B5EF4-FFF2-40B4-BE49-F238E27FC236}">
                <a16:creationId xmlns:a16="http://schemas.microsoft.com/office/drawing/2014/main" id="{63E3CBAB-5F66-4EC6-9115-FA67D34A4EC8}"/>
              </a:ext>
            </a:extLst>
          </p:cNvPr>
          <p:cNvSpPr>
            <a:spLocks noGrp="1" noChangeArrowheads="1"/>
          </p:cNvSpPr>
          <p:nvPr>
            <p:ph idx="1"/>
          </p:nvPr>
        </p:nvSpPr>
        <p:spPr>
          <a:xfrm>
            <a:off x="2590800" y="908050"/>
            <a:ext cx="7772400" cy="5308600"/>
          </a:xfrm>
        </p:spPr>
        <p:txBody>
          <a:bodyPr/>
          <a:lstStyle/>
          <a:p>
            <a:pPr>
              <a:lnSpc>
                <a:spcPct val="90000"/>
              </a:lnSpc>
            </a:pPr>
            <a:r>
              <a:rPr lang="zh-CN" altLang="en-US" sz="2400" b="1"/>
              <a:t>例</a:t>
            </a:r>
            <a:r>
              <a:rPr lang="en-US" altLang="zh-CN" sz="2400" b="1"/>
              <a:t>3   </a:t>
            </a:r>
            <a:r>
              <a:rPr lang="zh-CN" altLang="en-US" sz="2400" b="1"/>
              <a:t>哈希排序</a:t>
            </a:r>
          </a:p>
          <a:p>
            <a:pPr>
              <a:lnSpc>
                <a:spcPct val="90000"/>
              </a:lnSpc>
            </a:pPr>
            <a:r>
              <a:rPr lang="zh-CN" altLang="en-US" sz="2400"/>
              <a:t>假设有</a:t>
            </a:r>
            <a:r>
              <a:rPr lang="en-US" altLang="zh-CN" sz="2400"/>
              <a:t>300</a:t>
            </a:r>
            <a:r>
              <a:rPr lang="zh-CN" altLang="en-US" sz="2400"/>
              <a:t>个记录，其关键字均为小于</a:t>
            </a:r>
            <a:r>
              <a:rPr lang="en-US" altLang="zh-CN" sz="2400"/>
              <a:t>1000</a:t>
            </a:r>
            <a:r>
              <a:rPr lang="zh-CN" altLang="en-US" sz="2400"/>
              <a:t>的正整数，并且互不相等。试设计一种排序方法，以尽可能少的比较次数和移动次数实现排序。 </a:t>
            </a:r>
            <a:endParaRPr lang="zh-CN" altLang="en-US" sz="2400" b="1"/>
          </a:p>
          <a:p>
            <a:pPr>
              <a:lnSpc>
                <a:spcPct val="90000"/>
              </a:lnSpc>
            </a:pPr>
            <a:r>
              <a:rPr lang="en-US" altLang="zh-CN" sz="2400" b="1"/>
              <a:t>【</a:t>
            </a:r>
            <a:r>
              <a:rPr lang="zh-CN" altLang="en-US" sz="2400" b="1"/>
              <a:t>解</a:t>
            </a:r>
            <a:r>
              <a:rPr lang="en-US" altLang="zh-CN" sz="2400" b="1"/>
              <a:t>】</a:t>
            </a:r>
            <a:r>
              <a:rPr lang="zh-CN" altLang="en-US" sz="2400"/>
              <a:t>题中没有限制辅助空间，因此可以采用哈希表方法在</a:t>
            </a:r>
            <a:r>
              <a:rPr lang="en-US" altLang="zh-CN" sz="2400"/>
              <a:t>O(n)</a:t>
            </a:r>
            <a:r>
              <a:rPr lang="zh-CN" altLang="en-US" sz="2400"/>
              <a:t>时间复杂度内的实现辅助存放</a:t>
            </a:r>
            <a:r>
              <a:rPr lang="en-US" altLang="zh-CN" sz="2400"/>
              <a:t>, </a:t>
            </a:r>
            <a:r>
              <a:rPr lang="zh-CN" altLang="en-US" sz="2400"/>
              <a:t>由于是按地址与内容对应的存储</a:t>
            </a:r>
            <a:r>
              <a:rPr lang="en-US" altLang="zh-CN" sz="2400"/>
              <a:t>,</a:t>
            </a:r>
            <a:r>
              <a:rPr lang="zh-CN" altLang="en-US" sz="2400"/>
              <a:t>可通过按序将结果另行置入结果数组的方式实现排序。</a:t>
            </a:r>
          </a:p>
          <a:p>
            <a:pPr>
              <a:lnSpc>
                <a:spcPct val="90000"/>
              </a:lnSpc>
            </a:pPr>
            <a:r>
              <a:rPr lang="zh-CN" altLang="en-US" sz="2400"/>
              <a:t>实现步骤：</a:t>
            </a:r>
          </a:p>
          <a:p>
            <a:pPr lvl="1">
              <a:lnSpc>
                <a:spcPct val="90000"/>
              </a:lnSpc>
            </a:pPr>
            <a:r>
              <a:rPr lang="zh-CN" altLang="en-US" sz="2000"/>
              <a:t>设计辅助数组</a:t>
            </a:r>
            <a:r>
              <a:rPr lang="en-US" altLang="zh-CN" sz="2000"/>
              <a:t>b[1..999]</a:t>
            </a:r>
            <a:r>
              <a:rPr lang="zh-CN" altLang="en-US" sz="2000"/>
              <a:t>，每个元素存放一个记录，初始时全部置为空记录；</a:t>
            </a:r>
          </a:p>
          <a:p>
            <a:pPr lvl="1">
              <a:lnSpc>
                <a:spcPct val="90000"/>
              </a:lnSpc>
            </a:pPr>
            <a:r>
              <a:rPr lang="zh-CN" altLang="en-US" sz="2000"/>
              <a:t>逐一扫描记录序列</a:t>
            </a:r>
            <a:r>
              <a:rPr lang="en-US" altLang="zh-CN" sz="2000"/>
              <a:t>r[1..300]</a:t>
            </a:r>
            <a:r>
              <a:rPr lang="zh-CN" altLang="en-US" sz="2000"/>
              <a:t>的每一个记录，若记录</a:t>
            </a:r>
            <a:r>
              <a:rPr lang="en-US" altLang="zh-CN" sz="2000"/>
              <a:t>r[i]</a:t>
            </a:r>
            <a:r>
              <a:rPr lang="zh-CN" altLang="en-US" sz="2000"/>
              <a:t>的关键字为</a:t>
            </a:r>
            <a:r>
              <a:rPr lang="en-US" altLang="zh-CN" sz="2000"/>
              <a:t>K</a:t>
            </a:r>
            <a:r>
              <a:rPr lang="zh-CN" altLang="en-US" sz="2000"/>
              <a:t>，则将其放到</a:t>
            </a:r>
            <a:r>
              <a:rPr lang="en-US" altLang="zh-CN" sz="2000"/>
              <a:t>b[K]</a:t>
            </a:r>
            <a:r>
              <a:rPr lang="zh-CN" altLang="en-US" sz="2000"/>
              <a:t>中；</a:t>
            </a:r>
          </a:p>
          <a:p>
            <a:pPr lvl="1">
              <a:lnSpc>
                <a:spcPct val="90000"/>
              </a:lnSpc>
            </a:pPr>
            <a:r>
              <a:rPr lang="zh-CN" altLang="en-US" sz="2000"/>
              <a:t>再依次将</a:t>
            </a:r>
            <a:r>
              <a:rPr lang="en-US" altLang="zh-CN" sz="2000"/>
              <a:t>b[1..999]</a:t>
            </a:r>
            <a:r>
              <a:rPr lang="zh-CN" altLang="en-US" sz="2000"/>
              <a:t>中的非空记录逐一按顺序存于</a:t>
            </a:r>
            <a:r>
              <a:rPr lang="en-US" altLang="zh-CN" sz="2000"/>
              <a:t>r[1..300]</a:t>
            </a:r>
            <a:r>
              <a:rPr lang="zh-CN" altLang="en-US" sz="2000"/>
              <a:t>中。</a:t>
            </a:r>
          </a:p>
        </p:txBody>
      </p:sp>
      <p:sp>
        <p:nvSpPr>
          <p:cNvPr id="116740" name="AutoShape 4">
            <a:hlinkClick r:id="rId2" action="ppaction://hlinksldjump" highlightClick="1"/>
            <a:extLst>
              <a:ext uri="{FF2B5EF4-FFF2-40B4-BE49-F238E27FC236}">
                <a16:creationId xmlns:a16="http://schemas.microsoft.com/office/drawing/2014/main" id="{10BD2683-84E4-4C5C-933F-9CB8806E4F61}"/>
              </a:ext>
            </a:extLst>
          </p:cNvPr>
          <p:cNvSpPr>
            <a:spLocks noChangeArrowheads="1"/>
          </p:cNvSpPr>
          <p:nvPr/>
        </p:nvSpPr>
        <p:spPr bwMode="auto">
          <a:xfrm>
            <a:off x="6456364" y="5949950"/>
            <a:ext cx="1309687"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返回本章目录</a:t>
            </a:r>
          </a:p>
        </p:txBody>
      </p:sp>
      <p:sp>
        <p:nvSpPr>
          <p:cNvPr id="116741" name="AutoShape 5">
            <a:hlinkClick r:id="rId3" action="ppaction://hlinkpres?slideindex=1&amp;slidetitle=" highlightClick="1"/>
            <a:extLst>
              <a:ext uri="{FF2B5EF4-FFF2-40B4-BE49-F238E27FC236}">
                <a16:creationId xmlns:a16="http://schemas.microsoft.com/office/drawing/2014/main" id="{6DC6678E-BA5C-4E4F-B999-297E2A3382F1}"/>
              </a:ext>
            </a:extLst>
          </p:cNvPr>
          <p:cNvSpPr>
            <a:spLocks noChangeArrowheads="1"/>
          </p:cNvSpPr>
          <p:nvPr/>
        </p:nvSpPr>
        <p:spPr bwMode="auto">
          <a:xfrm>
            <a:off x="8472489" y="5949950"/>
            <a:ext cx="1309687" cy="609600"/>
          </a:xfrm>
          <a:prstGeom prst="actionButtonBackPreviou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FF3300"/>
                </a:solidFill>
              </a:rPr>
              <a:t>返回主目录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1AE87200-7ED6-4A25-A4BB-74144D2447A2}"/>
              </a:ext>
            </a:extLst>
          </p:cNvPr>
          <p:cNvSpPr txBox="1">
            <a:spLocks noChangeArrowheads="1"/>
          </p:cNvSpPr>
          <p:nvPr/>
        </p:nvSpPr>
        <p:spPr bwMode="auto">
          <a:xfrm>
            <a:off x="2057400" y="838201"/>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9.2.2 </a:t>
            </a:r>
            <a:r>
              <a:rPr lang="zh-CN" altLang="en-US" sz="2800" b="1"/>
              <a:t>折半插入排序</a:t>
            </a:r>
          </a:p>
        </p:txBody>
      </p:sp>
      <p:sp>
        <p:nvSpPr>
          <p:cNvPr id="12291" name="Text Box 3">
            <a:extLst>
              <a:ext uri="{FF2B5EF4-FFF2-40B4-BE49-F238E27FC236}">
                <a16:creationId xmlns:a16="http://schemas.microsoft.com/office/drawing/2014/main" id="{253C2971-EC0A-4638-A90A-9F8D2E301763}"/>
              </a:ext>
            </a:extLst>
          </p:cNvPr>
          <p:cNvSpPr txBox="1">
            <a:spLocks noChangeArrowheads="1"/>
          </p:cNvSpPr>
          <p:nvPr/>
        </p:nvSpPr>
        <p:spPr bwMode="auto">
          <a:xfrm>
            <a:off x="2133600" y="1431926"/>
            <a:ext cx="8229600" cy="542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t>void    BinSort (RecordType  r[],int length)</a:t>
            </a:r>
          </a:p>
          <a:p>
            <a:pPr>
              <a:spcBef>
                <a:spcPct val="50000"/>
              </a:spcBef>
            </a:pPr>
            <a:r>
              <a:rPr lang="en-US" altLang="zh-CN" sz="2000" b="1"/>
              <a:t>/*</a:t>
            </a:r>
            <a:r>
              <a:rPr lang="zh-CN" altLang="en-US" sz="2000" b="1"/>
              <a:t>对记录数组</a:t>
            </a:r>
            <a:r>
              <a:rPr lang="en-US" altLang="zh-CN" sz="2000" b="1"/>
              <a:t>r</a:t>
            </a:r>
            <a:r>
              <a:rPr lang="zh-CN" altLang="en-US" sz="2000" b="1"/>
              <a:t>进行折半插入排序，</a:t>
            </a:r>
            <a:r>
              <a:rPr lang="en-US" altLang="zh-CN" sz="2000" b="1"/>
              <a:t>length</a:t>
            </a:r>
            <a:r>
              <a:rPr lang="zh-CN" altLang="en-US" sz="2000" b="1"/>
              <a:t>为数组的长度*</a:t>
            </a:r>
            <a:r>
              <a:rPr lang="en-US" altLang="zh-CN" sz="2000" b="1"/>
              <a:t>/</a:t>
            </a:r>
          </a:p>
          <a:p>
            <a:pPr>
              <a:spcBef>
                <a:spcPct val="50000"/>
              </a:spcBef>
            </a:pPr>
            <a:r>
              <a:rPr lang="en-US" altLang="zh-CN" sz="2000" b="1"/>
              <a:t>{for (  i=2  ; i&lt;=length ; ++i ) </a:t>
            </a:r>
          </a:p>
          <a:p>
            <a:pPr>
              <a:spcBef>
                <a:spcPct val="50000"/>
              </a:spcBef>
            </a:pPr>
            <a:r>
              <a:rPr lang="en-US" altLang="zh-CN" sz="2000" b="1"/>
              <a:t>{x= r[i];low=1;  high=i-1;</a:t>
            </a:r>
          </a:p>
          <a:p>
            <a:pPr>
              <a:spcBef>
                <a:spcPct val="50000"/>
              </a:spcBef>
            </a:pPr>
            <a:r>
              <a:rPr lang="en-US" altLang="zh-CN" sz="2000" b="1"/>
              <a:t> while (low&lt;=high )                  /* </a:t>
            </a:r>
            <a:r>
              <a:rPr lang="zh-CN" altLang="en-US" sz="2000" b="1"/>
              <a:t>确定插入位置</a:t>
            </a:r>
            <a:r>
              <a:rPr lang="en-US" altLang="zh-CN" sz="2000" b="1"/>
              <a:t>l */ </a:t>
            </a:r>
          </a:p>
          <a:p>
            <a:pPr>
              <a:spcBef>
                <a:spcPct val="50000"/>
              </a:spcBef>
            </a:pPr>
            <a:r>
              <a:rPr lang="en-US" altLang="zh-CN" sz="2000" b="1"/>
              <a:t>{mid=(low+high) / 2;</a:t>
            </a:r>
          </a:p>
          <a:p>
            <a:pPr>
              <a:spcBef>
                <a:spcPct val="50000"/>
              </a:spcBef>
            </a:pPr>
            <a:r>
              <a:rPr lang="en-US" altLang="zh-CN" sz="2000" b="1"/>
              <a:t>       if (  x.key&lt; r[mid].key   )    high=mid-1;</a:t>
            </a:r>
          </a:p>
          <a:p>
            <a:pPr>
              <a:spcBef>
                <a:spcPct val="50000"/>
              </a:spcBef>
            </a:pPr>
            <a:r>
              <a:rPr lang="en-US" altLang="zh-CN" sz="2000" b="1"/>
              <a:t>else   low=mid+1;}</a:t>
            </a:r>
          </a:p>
          <a:p>
            <a:pPr>
              <a:spcBef>
                <a:spcPct val="50000"/>
              </a:spcBef>
            </a:pPr>
            <a:r>
              <a:rPr lang="en-US" altLang="zh-CN" sz="2000" b="1"/>
              <a:t>for (  j=i-1  ; j&gt;= low; --j )   r[j+1]= r[j];         /*  </a:t>
            </a:r>
            <a:r>
              <a:rPr lang="zh-CN" altLang="en-US" sz="2000" b="1"/>
              <a:t>记录依次向后移动 *</a:t>
            </a:r>
            <a:r>
              <a:rPr lang="en-US" altLang="zh-CN" sz="2000" b="1"/>
              <a:t>/ </a:t>
            </a:r>
          </a:p>
          <a:p>
            <a:pPr>
              <a:spcBef>
                <a:spcPct val="50000"/>
              </a:spcBef>
            </a:pPr>
            <a:r>
              <a:rPr lang="en-US" altLang="zh-CN" sz="2000" b="1"/>
              <a:t>r[low]=x;                                                       /* </a:t>
            </a:r>
            <a:r>
              <a:rPr lang="zh-CN" altLang="en-US" sz="2000" b="1"/>
              <a:t>插入记录 *</a:t>
            </a:r>
            <a:r>
              <a:rPr lang="en-US" altLang="zh-CN" sz="2000" b="1"/>
              <a:t>/ </a:t>
            </a:r>
          </a:p>
          <a:p>
            <a:pPr>
              <a:spcBef>
                <a:spcPct val="50000"/>
              </a:spcBef>
            </a:pPr>
            <a:r>
              <a:rPr lang="en-US" altLang="zh-CN" sz="2000" b="1"/>
              <a:t>}</a:t>
            </a:r>
          </a:p>
          <a:p>
            <a:pPr>
              <a:spcBef>
                <a:spcPct val="50000"/>
              </a:spcBef>
            </a:pPr>
            <a:r>
              <a:rPr lang="en-US" altLang="zh-CN" sz="2000" b="1"/>
              <a:t>} </a:t>
            </a:r>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chap02</Template>
  <TotalTime>444</TotalTime>
  <Words>10239</Words>
  <Application>Microsoft Office PowerPoint</Application>
  <PresentationFormat>宽屏</PresentationFormat>
  <Paragraphs>754</Paragraphs>
  <Slides>84</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84</vt:i4>
      </vt:variant>
    </vt:vector>
  </HeadingPairs>
  <TitlesOfParts>
    <vt:vector size="98" baseType="lpstr">
      <vt:lpstr>cajcd fnthx</vt:lpstr>
      <vt:lpstr>楷体_GB2312</vt:lpstr>
      <vt:lpstr>宋体</vt:lpstr>
      <vt:lpstr>微软雅黑</vt:lpstr>
      <vt:lpstr>Arial</vt:lpstr>
      <vt:lpstr>Consolas</vt:lpstr>
      <vt:lpstr>Symbol</vt:lpstr>
      <vt:lpstr>Times New Roman</vt:lpstr>
      <vt:lpstr>Wingdings</vt:lpstr>
      <vt:lpstr>tm2</vt:lpstr>
      <vt:lpstr>图片</vt:lpstr>
      <vt:lpstr>公式</vt:lpstr>
      <vt:lpstr>Equation.3</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 待排序序列为{ 46，55， 13，42，94，17 ，05，70}，给出用希尔排序算法执行的过程。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9.3交换类排序法 </vt:lpstr>
      <vt:lpstr>PowerPoint 演示文稿</vt:lpstr>
      <vt:lpstr>PowerPoint 演示文稿</vt:lpstr>
      <vt:lpstr>冒泡排序全过程 </vt:lpstr>
      <vt:lpstr>【算法描述】冒泡排序法</vt:lpstr>
      <vt:lpstr>【算法分析】</vt:lpstr>
      <vt:lpstr>快速排序</vt:lpstr>
      <vt:lpstr>PowerPoint 演示文稿</vt:lpstr>
      <vt:lpstr>PowerPoint 演示文稿</vt:lpstr>
      <vt:lpstr>例给出序列{48,62,35,77,55,14,35,98}的快速排序的第一次划分过程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nwu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lcl</dc:creator>
  <cp:lastModifiedBy>Bai Zhongjian</cp:lastModifiedBy>
  <cp:revision>36</cp:revision>
  <dcterms:created xsi:type="dcterms:W3CDTF">2002-06-14T09:52:35Z</dcterms:created>
  <dcterms:modified xsi:type="dcterms:W3CDTF">2020-02-12T02:12:11Z</dcterms:modified>
</cp:coreProperties>
</file>