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1F3E"/>
    <a:srgbClr val="3993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51" autoAdjust="0"/>
    <p:restoredTop sz="90929"/>
  </p:normalViewPr>
  <p:slideViewPr>
    <p:cSldViewPr>
      <p:cViewPr varScale="1">
        <p:scale>
          <a:sx n="78" d="100"/>
          <a:sy n="78" d="100"/>
        </p:scale>
        <p:origin x="379"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42620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标题和内容">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660033"/>
                </a:solidFill>
                <a:effectLst>
                  <a:outerShdw blurRad="38100" dist="38100" dir="2700000" algn="tl">
                    <a:srgbClr val="000000">
                      <a:alpha val="43137"/>
                    </a:srgbClr>
                  </a:outerShdw>
                </a:effectLst>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04800" y="1371600"/>
            <a:ext cx="11582400" cy="5181600"/>
          </a:xfrm>
        </p:spPr>
        <p:txBody>
          <a:bodyPr/>
          <a:lstStyle>
            <a:lvl1pPr marL="342900" indent="-342900">
              <a:lnSpc>
                <a:spcPct val="100000"/>
              </a:lnSpc>
              <a:spcBef>
                <a:spcPts val="600"/>
              </a:spcBef>
              <a:buClr>
                <a:srgbClr val="0070C0"/>
              </a:buClr>
              <a:buFont typeface="Wingdings" panose="05000000000000000000" pitchFamily="2" charset="2"/>
              <a:buChar char="n"/>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1pPr>
            <a:lvl2pPr marL="742950" indent="-285750">
              <a:lnSpc>
                <a:spcPct val="100000"/>
              </a:lnSpc>
              <a:spcBef>
                <a:spcPts val="600"/>
              </a:spcBef>
              <a:buClr>
                <a:srgbClr val="0070C0"/>
              </a:buClr>
              <a:buFont typeface="Wingdings" panose="05000000000000000000" pitchFamily="2" charset="2"/>
              <a:buChar char="p"/>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2pPr>
            <a:lvl3pPr marL="1085850" indent="-228600">
              <a:lnSpc>
                <a:spcPct val="100000"/>
              </a:lnSpc>
              <a:spcBef>
                <a:spcPts val="600"/>
              </a:spcBef>
              <a:buClr>
                <a:srgbClr val="0070C0"/>
              </a:buClr>
              <a:buFont typeface="Arial" panose="020B0604020202020204" pitchFamily="34" charset="0"/>
              <a:buChar char="•"/>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858676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8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0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p>
          <a:p>
            <a:pPr lvl="1">
              <a:lnSpc>
                <a:spcPct val="150000"/>
              </a:lnSpc>
              <a:spcBef>
                <a:spcPts val="600"/>
              </a:spcBef>
            </a:pPr>
            <a:r>
              <a:rPr lang="en-US" dirty="0"/>
              <a:t>Second level</a:t>
            </a:r>
          </a:p>
          <a:p>
            <a:pPr lvl="2">
              <a:lnSpc>
                <a:spcPct val="150000"/>
              </a:lnSpc>
              <a:spcBef>
                <a:spcPts val="600"/>
              </a:spcBef>
            </a:pPr>
            <a:r>
              <a:rPr lang="en-US" dirty="0"/>
              <a:t>Third level</a:t>
            </a:r>
          </a:p>
        </p:txBody>
      </p:sp>
    </p:spTree>
    <p:extLst>
      <p:ext uri="{BB962C8B-B14F-4D97-AF65-F5344CB8AC3E}">
        <p14:creationId xmlns:p14="http://schemas.microsoft.com/office/powerpoint/2010/main" val="359414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bldLvl="2">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34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defRPr>
                <a:solidFill>
                  <a:srgbClr val="000066"/>
                </a:solidFill>
              </a:defRPr>
            </a:lvl1pPr>
            <a:lvl2pPr>
              <a:defRPr>
                <a:solidFill>
                  <a:srgbClr val="000066"/>
                </a:solidFill>
              </a:defRPr>
            </a:lvl2pPr>
            <a:lvl3pPr>
              <a:defRPr>
                <a:solidFill>
                  <a:srgbClr val="000066"/>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89744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219200" y="762000"/>
            <a:ext cx="10668000" cy="1143000"/>
          </a:xfrm>
        </p:spPr>
        <p:txBody>
          <a:bodyPr/>
          <a:lstStyle/>
          <a:p>
            <a:r>
              <a:rPr lang="zh-CN" altLang="en-US"/>
              <a:t>单击此处编辑母版标题样式</a:t>
            </a:r>
          </a:p>
        </p:txBody>
      </p:sp>
      <p:sp>
        <p:nvSpPr>
          <p:cNvPr id="3" name="SmartArt 占位符 2"/>
          <p:cNvSpPr>
            <a:spLocks noGrp="1"/>
          </p:cNvSpPr>
          <p:nvPr>
            <p:ph type="dgm" idx="1"/>
          </p:nvPr>
        </p:nvSpPr>
        <p:spPr>
          <a:xfrm>
            <a:off x="1219200" y="2362200"/>
            <a:ext cx="10668000" cy="3733800"/>
          </a:xfrm>
        </p:spPr>
        <p:txBody>
          <a:bodyPr/>
          <a:lstStyle/>
          <a:p>
            <a:pPr lvl="0"/>
            <a:r>
              <a:rPr lang="zh-CN" altLang="en-US" noProof="0"/>
              <a:t>单击图标添加 </a:t>
            </a:r>
            <a:r>
              <a:rPr lang="en-US" altLang="zh-CN" noProof="0"/>
              <a:t>SmartArt </a:t>
            </a:r>
            <a:r>
              <a:rPr lang="zh-CN" altLang="en-US" noProof="0"/>
              <a:t>图形</a:t>
            </a:r>
          </a:p>
        </p:txBody>
      </p:sp>
      <p:sp>
        <p:nvSpPr>
          <p:cNvPr id="4" name="Rectangle 8">
            <a:extLst>
              <a:ext uri="{FF2B5EF4-FFF2-40B4-BE49-F238E27FC236}">
                <a16:creationId xmlns:a16="http://schemas.microsoft.com/office/drawing/2014/main" id="{25D28D4A-80D4-4B8D-9782-CCDEB81479E8}"/>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9">
            <a:extLst>
              <a:ext uri="{FF2B5EF4-FFF2-40B4-BE49-F238E27FC236}">
                <a16:creationId xmlns:a16="http://schemas.microsoft.com/office/drawing/2014/main" id="{4CC1CD5A-5E27-4063-88D7-D8032948FE68}"/>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10">
            <a:extLst>
              <a:ext uri="{FF2B5EF4-FFF2-40B4-BE49-F238E27FC236}">
                <a16:creationId xmlns:a16="http://schemas.microsoft.com/office/drawing/2014/main" id="{7FCC75C2-126E-428D-B8BF-3BED8876463C}"/>
              </a:ext>
            </a:extLst>
          </p:cNvPr>
          <p:cNvSpPr>
            <a:spLocks noGrp="1" noChangeArrowheads="1"/>
          </p:cNvSpPr>
          <p:nvPr>
            <p:ph type="sldNum" sz="quarter" idx="12"/>
          </p:nvPr>
        </p:nvSpPr>
        <p:spPr>
          <a:ln/>
        </p:spPr>
        <p:txBody>
          <a:bodyPr/>
          <a:lstStyle>
            <a:lvl1pPr>
              <a:defRPr/>
            </a:lvl1pPr>
          </a:lstStyle>
          <a:p>
            <a:fld id="{5C0E1A69-88F5-4E29-BD19-A9BEE0AC2A53}" type="slidenum">
              <a:rPr lang="en-US" altLang="zh-CN" smtClean="0"/>
              <a:pPr/>
              <a:t>‹#›</a:t>
            </a:fld>
            <a:endParaRPr lang="en-US" altLang="zh-CN" sz="1400"/>
          </a:p>
        </p:txBody>
      </p:sp>
    </p:spTree>
    <p:extLst>
      <p:ext uri="{BB962C8B-B14F-4D97-AF65-F5344CB8AC3E}">
        <p14:creationId xmlns:p14="http://schemas.microsoft.com/office/powerpoint/2010/main" val="3919952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BB01F-1851-4F53-8237-A7EDBF8756EE}"/>
              </a:ext>
            </a:extLst>
          </p:cNvPr>
          <p:cNvSpPr>
            <a:spLocks noGrp="1"/>
          </p:cNvSpPr>
          <p:nvPr>
            <p:ph type="title"/>
          </p:nvPr>
        </p:nvSpPr>
        <p:spPr>
          <a:xfrm>
            <a:off x="1219200" y="762000"/>
            <a:ext cx="106680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6BDA57B-0BA8-499A-A76C-5638E7EC7CB5}"/>
              </a:ext>
            </a:extLst>
          </p:cNvPr>
          <p:cNvSpPr>
            <a:spLocks noGrp="1"/>
          </p:cNvSpPr>
          <p:nvPr>
            <p:ph type="body" sz="half" idx="1"/>
          </p:nvPr>
        </p:nvSpPr>
        <p:spPr>
          <a:xfrm>
            <a:off x="1219200" y="2362200"/>
            <a:ext cx="5232400" cy="3733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550E182-3E46-43F6-A6A3-F4143B319C2F}"/>
              </a:ext>
            </a:extLst>
          </p:cNvPr>
          <p:cNvSpPr>
            <a:spLocks noGrp="1"/>
          </p:cNvSpPr>
          <p:nvPr>
            <p:ph sz="half" idx="2"/>
          </p:nvPr>
        </p:nvSpPr>
        <p:spPr>
          <a:xfrm>
            <a:off x="6654800" y="2362200"/>
            <a:ext cx="5232400" cy="3733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C52CBA3-1832-4837-8D41-19D8AF12E538}"/>
              </a:ext>
            </a:extLst>
          </p:cNvPr>
          <p:cNvSpPr>
            <a:spLocks noGrp="1"/>
          </p:cNvSpPr>
          <p:nvPr>
            <p:ph type="dt" sz="half" idx="10"/>
          </p:nvPr>
        </p:nvSpPr>
        <p:spPr>
          <a:xfrm>
            <a:off x="9347200" y="6553200"/>
            <a:ext cx="2540000" cy="3048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AC232F77-B0A6-4700-8EC7-A90AA2FF3091}"/>
              </a:ext>
            </a:extLst>
          </p:cNvPr>
          <p:cNvSpPr>
            <a:spLocks noGrp="1"/>
          </p:cNvSpPr>
          <p:nvPr>
            <p:ph type="ftr" sz="quarter" idx="11"/>
          </p:nvPr>
        </p:nvSpPr>
        <p:spPr>
          <a:xfrm>
            <a:off x="3915833" y="6529388"/>
            <a:ext cx="3860800" cy="3048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5718DE9-F118-4D6E-9ECD-E1A3FBB5A662}"/>
              </a:ext>
            </a:extLst>
          </p:cNvPr>
          <p:cNvSpPr>
            <a:spLocks noGrp="1"/>
          </p:cNvSpPr>
          <p:nvPr>
            <p:ph type="sldNum" sz="quarter" idx="12"/>
          </p:nvPr>
        </p:nvSpPr>
        <p:spPr>
          <a:xfrm>
            <a:off x="112187" y="6343650"/>
            <a:ext cx="783167" cy="488950"/>
          </a:xfrm>
        </p:spPr>
        <p:txBody>
          <a:bodyPr/>
          <a:lstStyle>
            <a:lvl1pPr>
              <a:defRPr/>
            </a:lvl1pPr>
          </a:lstStyle>
          <a:p>
            <a:fld id="{5C0E1A69-88F5-4E29-BD19-A9BEE0AC2A53}" type="slidenum">
              <a:rPr lang="en-US" altLang="zh-CN" smtClean="0"/>
              <a:pPr/>
              <a:t>‹#›</a:t>
            </a:fld>
            <a:endParaRPr lang="en-US" altLang="zh-CN" sz="1400"/>
          </a:p>
        </p:txBody>
      </p:sp>
    </p:spTree>
    <p:extLst>
      <p:ext uri="{BB962C8B-B14F-4D97-AF65-F5344CB8AC3E}">
        <p14:creationId xmlns:p14="http://schemas.microsoft.com/office/powerpoint/2010/main" val="87864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9EB24-5EFA-48A3-99B7-9A71E0E92870}"/>
              </a:ext>
            </a:extLst>
          </p:cNvPr>
          <p:cNvSpPr>
            <a:spLocks noGrp="1"/>
          </p:cNvSpPr>
          <p:nvPr>
            <p:ph type="title"/>
          </p:nvPr>
        </p:nvSpPr>
        <p:spPr>
          <a:xfrm>
            <a:off x="1219200" y="762000"/>
            <a:ext cx="10668000" cy="11430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BADCD9A1-12F0-4872-A7ED-6BC9AF2F1CDA}"/>
              </a:ext>
            </a:extLst>
          </p:cNvPr>
          <p:cNvSpPr>
            <a:spLocks noGrp="1"/>
          </p:cNvSpPr>
          <p:nvPr>
            <p:ph type="tbl" idx="1"/>
          </p:nvPr>
        </p:nvSpPr>
        <p:spPr>
          <a:xfrm>
            <a:off x="1219200" y="2362200"/>
            <a:ext cx="10668000" cy="3733800"/>
          </a:xfrm>
        </p:spPr>
        <p:txBody>
          <a:bodyPr/>
          <a:lstStyle/>
          <a:p>
            <a:r>
              <a:rPr lang="zh-CN" altLang="en-US"/>
              <a:t>单击图标添加表格</a:t>
            </a:r>
          </a:p>
        </p:txBody>
      </p:sp>
      <p:sp>
        <p:nvSpPr>
          <p:cNvPr id="4" name="日期占位符 3">
            <a:extLst>
              <a:ext uri="{FF2B5EF4-FFF2-40B4-BE49-F238E27FC236}">
                <a16:creationId xmlns:a16="http://schemas.microsoft.com/office/drawing/2014/main" id="{C441734B-5674-4EBE-BD74-77512DDEC3D9}"/>
              </a:ext>
            </a:extLst>
          </p:cNvPr>
          <p:cNvSpPr>
            <a:spLocks noGrp="1"/>
          </p:cNvSpPr>
          <p:nvPr>
            <p:ph type="dt" sz="half" idx="10"/>
          </p:nvPr>
        </p:nvSpPr>
        <p:spPr>
          <a:xfrm>
            <a:off x="9347200" y="6553200"/>
            <a:ext cx="2540000" cy="304800"/>
          </a:xfrm>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C9B46DDC-DC00-4516-9D7F-90408D57BEEA}"/>
              </a:ext>
            </a:extLst>
          </p:cNvPr>
          <p:cNvSpPr>
            <a:spLocks noGrp="1"/>
          </p:cNvSpPr>
          <p:nvPr>
            <p:ph type="ftr" sz="quarter" idx="11"/>
          </p:nvPr>
        </p:nvSpPr>
        <p:spPr>
          <a:xfrm>
            <a:off x="3915833" y="6529388"/>
            <a:ext cx="3860800" cy="304800"/>
          </a:xfrm>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5F439C3-B865-4FE8-AE29-C0261AA89152}"/>
              </a:ext>
            </a:extLst>
          </p:cNvPr>
          <p:cNvSpPr>
            <a:spLocks noGrp="1"/>
          </p:cNvSpPr>
          <p:nvPr>
            <p:ph type="sldNum" sz="quarter" idx="12"/>
          </p:nvPr>
        </p:nvSpPr>
        <p:spPr>
          <a:xfrm>
            <a:off x="112187" y="6343650"/>
            <a:ext cx="783167" cy="488950"/>
          </a:xfrm>
        </p:spPr>
        <p:txBody>
          <a:bodyPr/>
          <a:lstStyle>
            <a:lvl1pPr>
              <a:defRPr/>
            </a:lvl1pPr>
          </a:lstStyle>
          <a:p>
            <a:fld id="{5C0E1A69-88F5-4E29-BD19-A9BEE0AC2A53}" type="slidenum">
              <a:rPr lang="en-US" altLang="zh-CN" smtClean="0"/>
              <a:pPr/>
              <a:t>‹#›</a:t>
            </a:fld>
            <a:endParaRPr lang="en-US" altLang="zh-CN" sz="1400"/>
          </a:p>
        </p:txBody>
      </p:sp>
    </p:spTree>
    <p:extLst>
      <p:ext uri="{BB962C8B-B14F-4D97-AF65-F5344CB8AC3E}">
        <p14:creationId xmlns:p14="http://schemas.microsoft.com/office/powerpoint/2010/main" val="4001711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endParaRPr lang="en-US" altLang="zh-CN" dirty="0"/>
          </a:p>
        </p:txBody>
      </p:sp>
      <p:sp>
        <p:nvSpPr>
          <p:cNvPr id="1029" name="Rectangle 3"/>
          <p:cNvSpPr>
            <a:spLocks noGrp="1" noChangeArrowheads="1"/>
          </p:cNvSpPr>
          <p:nvPr>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a:t> Click to edit Master text styles</a:t>
            </a:r>
          </a:p>
          <a:p>
            <a:pPr lvl="1">
              <a:lnSpc>
                <a:spcPct val="150000"/>
              </a:lnSpc>
              <a:spcBef>
                <a:spcPts val="600"/>
              </a:spcBef>
            </a:pPr>
            <a:r>
              <a:rPr lang="en-US" altLang="zh-CN" dirty="0"/>
              <a:t>Second level</a:t>
            </a:r>
          </a:p>
          <a:p>
            <a:pPr lvl="2">
              <a:lnSpc>
                <a:spcPct val="150000"/>
              </a:lnSpc>
              <a:spcBef>
                <a:spcPts val="600"/>
              </a:spcBef>
            </a:pPr>
            <a:r>
              <a:rPr lang="en-US" altLang="zh-CN" dirty="0"/>
              <a:t>Third level</a:t>
            </a:r>
          </a:p>
        </p:txBody>
      </p:sp>
    </p:spTree>
    <p:extLst>
      <p:ext uri="{BB962C8B-B14F-4D97-AF65-F5344CB8AC3E}">
        <p14:creationId xmlns:p14="http://schemas.microsoft.com/office/powerpoint/2010/main" val="193991249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Lst>
  <p:txStyles>
    <p:titleStyle>
      <a:lvl1pPr algn="ctr" rtl="0" eaLnBrk="1" fontAlgn="base" hangingPunct="1">
        <a:spcBef>
          <a:spcPct val="0"/>
        </a:spcBef>
        <a:spcAft>
          <a:spcPct val="0"/>
        </a:spcAft>
        <a:defRPr sz="3600">
          <a:solidFill>
            <a:srgbClr val="990033"/>
          </a:solidFill>
          <a:latin typeface="+mj-lt"/>
          <a:ea typeface="+mj-ea"/>
          <a:cs typeface="+mj-cs"/>
        </a:defRPr>
      </a:lvl1pPr>
      <a:lvl2pPr algn="ctr" rtl="0" eaLnBrk="1" fontAlgn="base" hangingPunct="1">
        <a:spcBef>
          <a:spcPct val="0"/>
        </a:spcBef>
        <a:spcAft>
          <a:spcPct val="0"/>
        </a:spcAft>
        <a:defRPr sz="3200">
          <a:solidFill>
            <a:srgbClr val="B82F25"/>
          </a:solidFill>
          <a:latin typeface="Arial" charset="0"/>
        </a:defRPr>
      </a:lvl2pPr>
      <a:lvl3pPr algn="ctr" rtl="0" eaLnBrk="1" fontAlgn="base" hangingPunct="1">
        <a:spcBef>
          <a:spcPct val="0"/>
        </a:spcBef>
        <a:spcAft>
          <a:spcPct val="0"/>
        </a:spcAft>
        <a:defRPr sz="3200">
          <a:solidFill>
            <a:srgbClr val="B82F25"/>
          </a:solidFill>
          <a:latin typeface="Arial" charset="0"/>
        </a:defRPr>
      </a:lvl3pPr>
      <a:lvl4pPr algn="ctr" rtl="0" eaLnBrk="1" fontAlgn="base" hangingPunct="1">
        <a:spcBef>
          <a:spcPct val="0"/>
        </a:spcBef>
        <a:spcAft>
          <a:spcPct val="0"/>
        </a:spcAft>
        <a:defRPr sz="3200">
          <a:solidFill>
            <a:srgbClr val="B82F25"/>
          </a:solidFill>
          <a:latin typeface="Arial" charset="0"/>
        </a:defRPr>
      </a:lvl4pPr>
      <a:lvl5pPr algn="ctr" rtl="0" eaLnBrk="1" fontAlgn="base" hangingPunct="1">
        <a:spcBef>
          <a:spcPct val="0"/>
        </a:spcBef>
        <a:spcAft>
          <a:spcPct val="0"/>
        </a:spcAft>
        <a:defRPr sz="3200">
          <a:solidFill>
            <a:srgbClr val="B82F25"/>
          </a:solidFill>
          <a:latin typeface="Arial" charset="0"/>
        </a:defRPr>
      </a:lvl5pPr>
      <a:lvl6pPr marL="457200" algn="ctr" rtl="0" eaLnBrk="1" fontAlgn="base" hangingPunct="1">
        <a:spcBef>
          <a:spcPct val="0"/>
        </a:spcBef>
        <a:spcAft>
          <a:spcPct val="0"/>
        </a:spcAft>
        <a:defRPr sz="3200">
          <a:solidFill>
            <a:srgbClr val="FF7706"/>
          </a:solidFill>
          <a:latin typeface="Arial" charset="0"/>
        </a:defRPr>
      </a:lvl6pPr>
      <a:lvl7pPr marL="914400" algn="ctr" rtl="0" eaLnBrk="1" fontAlgn="base" hangingPunct="1">
        <a:spcBef>
          <a:spcPct val="0"/>
        </a:spcBef>
        <a:spcAft>
          <a:spcPct val="0"/>
        </a:spcAft>
        <a:defRPr sz="3200">
          <a:solidFill>
            <a:srgbClr val="FF7706"/>
          </a:solidFill>
          <a:latin typeface="Arial" charset="0"/>
        </a:defRPr>
      </a:lvl7pPr>
      <a:lvl8pPr marL="1371600" algn="ctr" rtl="0" eaLnBrk="1" fontAlgn="base" hangingPunct="1">
        <a:spcBef>
          <a:spcPct val="0"/>
        </a:spcBef>
        <a:spcAft>
          <a:spcPct val="0"/>
        </a:spcAft>
        <a:defRPr sz="3200">
          <a:solidFill>
            <a:srgbClr val="FF7706"/>
          </a:solidFill>
          <a:latin typeface="Arial" charset="0"/>
        </a:defRPr>
      </a:lvl8pPr>
      <a:lvl9pPr marL="1828800" algn="ctr" rtl="0" eaLnBrk="1" fontAlgn="base" hangingPunct="1">
        <a:spcBef>
          <a:spcPct val="0"/>
        </a:spcBef>
        <a:spcAft>
          <a:spcPct val="0"/>
        </a:spcAft>
        <a:defRPr sz="3200">
          <a:solidFill>
            <a:srgbClr val="FF7706"/>
          </a:solidFill>
          <a:latin typeface="Arial" charset="0"/>
        </a:defRPr>
      </a:lvl9pPr>
    </p:titleStyle>
    <p:bodyStyle>
      <a:lvl1pPr marL="342900" indent="-342900" algn="l" rtl="0" eaLnBrk="1" fontAlgn="base" hangingPunct="1">
        <a:spcBef>
          <a:spcPct val="20000"/>
        </a:spcBef>
        <a:spcAft>
          <a:spcPct val="0"/>
        </a:spcAft>
        <a:buClr>
          <a:srgbClr val="FF0000"/>
        </a:buClr>
        <a:buSzPct val="80000"/>
        <a:buFont typeface="Times New Roman" panose="02020603050405020304" pitchFamily="18" charset="0"/>
        <a:buChar char="☺"/>
        <a:defRPr lang="en-US" altLang="zh-CN" sz="2600" b="1" baseline="0" dirty="0" smtClean="0">
          <a:solidFill>
            <a:srgbClr val="000066"/>
          </a:solidFill>
          <a:latin typeface="+mj-ea"/>
          <a:ea typeface="+mj-ea"/>
          <a:cs typeface="+mn-cs"/>
        </a:defRPr>
      </a:lvl1pPr>
      <a:lvl2pPr marL="742950" indent="-285750" algn="l" rtl="0" eaLnBrk="1" fontAlgn="base" hangingPunct="1">
        <a:spcBef>
          <a:spcPct val="20000"/>
        </a:spcBef>
        <a:spcAft>
          <a:spcPct val="0"/>
        </a:spcAft>
        <a:buClr>
          <a:srgbClr val="FF0000"/>
        </a:buClr>
        <a:buSzPct val="80000"/>
        <a:buFont typeface="Times New Roman" panose="02020603050405020304" pitchFamily="18" charset="0"/>
        <a:buChar char="♫"/>
        <a:defRPr lang="en-US" altLang="zh-CN" sz="2400" b="1" dirty="0" smtClean="0">
          <a:solidFill>
            <a:srgbClr val="000066"/>
          </a:solidFill>
          <a:latin typeface="+mj-ea"/>
          <a:ea typeface="+mj-ea"/>
        </a:defRPr>
      </a:lvl2pPr>
      <a:lvl3pPr marL="1085850" indent="-228600" algn="l" rtl="0" eaLnBrk="1" fontAlgn="base" hangingPunct="1">
        <a:spcBef>
          <a:spcPct val="20000"/>
        </a:spcBef>
        <a:spcAft>
          <a:spcPct val="0"/>
        </a:spcAft>
        <a:buClr>
          <a:srgbClr val="FF0000"/>
        </a:buClr>
        <a:buSzPct val="80000"/>
        <a:buFont typeface="Wingdings" panose="05000000000000000000" pitchFamily="2" charset="2"/>
        <a:buChar char="Ø"/>
        <a:defRPr lang="en-US" altLang="zh-CN" sz="2200" b="1" dirty="0" smtClean="0">
          <a:solidFill>
            <a:srgbClr val="000066"/>
          </a:solidFill>
          <a:latin typeface="+mj-ea"/>
          <a:ea typeface="+mj-ea"/>
        </a:defRPr>
      </a:lvl3pPr>
      <a:lvl4pPr marL="1428750" indent="-228600" algn="l" rtl="0" eaLnBrk="1" fontAlgn="base" hangingPunct="1">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1" fontAlgn="base" hangingPunct="1">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1" fontAlgn="base" hangingPunct="1">
        <a:spcBef>
          <a:spcPct val="20000"/>
        </a:spcBef>
        <a:spcAft>
          <a:spcPct val="0"/>
        </a:spcAft>
        <a:buChar char="•"/>
        <a:defRPr sz="1600">
          <a:solidFill>
            <a:schemeClr val="tx1"/>
          </a:solidFill>
          <a:latin typeface="+mn-lt"/>
        </a:defRPr>
      </a:lvl6pPr>
      <a:lvl7pPr marL="2686050" indent="-228600" algn="l" rtl="0" eaLnBrk="1" fontAlgn="base" hangingPunct="1">
        <a:spcBef>
          <a:spcPct val="20000"/>
        </a:spcBef>
        <a:spcAft>
          <a:spcPct val="0"/>
        </a:spcAft>
        <a:buChar char="•"/>
        <a:defRPr sz="1600">
          <a:solidFill>
            <a:schemeClr val="tx1"/>
          </a:solidFill>
          <a:latin typeface="+mn-lt"/>
        </a:defRPr>
      </a:lvl7pPr>
      <a:lvl8pPr marL="3143250" indent="-228600" algn="l" rtl="0" eaLnBrk="1" fontAlgn="base" hangingPunct="1">
        <a:spcBef>
          <a:spcPct val="20000"/>
        </a:spcBef>
        <a:spcAft>
          <a:spcPct val="0"/>
        </a:spcAft>
        <a:buChar char="•"/>
        <a:defRPr sz="1600">
          <a:solidFill>
            <a:schemeClr val="tx1"/>
          </a:solidFill>
          <a:latin typeface="+mn-lt"/>
        </a:defRPr>
      </a:lvl8pPr>
      <a:lvl9pPr marL="360045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25945;&#26696;PPT/&#25945;&#26696;.ppt" TargetMode="Externa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a:extLst>
              <a:ext uri="{FF2B5EF4-FFF2-40B4-BE49-F238E27FC236}">
                <a16:creationId xmlns:a16="http://schemas.microsoft.com/office/drawing/2014/main" id="{70BF0849-11EC-43D2-AC80-D7FEA0B278E1}"/>
              </a:ext>
            </a:extLst>
          </p:cNvPr>
          <p:cNvSpPr txBox="1">
            <a:spLocks noChangeArrowheads="1"/>
          </p:cNvSpPr>
          <p:nvPr/>
        </p:nvSpPr>
        <p:spPr bwMode="auto">
          <a:xfrm>
            <a:off x="2133600" y="9906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t>第十章  外部排序</a:t>
            </a:r>
          </a:p>
        </p:txBody>
      </p:sp>
      <p:sp>
        <p:nvSpPr>
          <p:cNvPr id="2052" name="Text Box 4">
            <a:extLst>
              <a:ext uri="{FF2B5EF4-FFF2-40B4-BE49-F238E27FC236}">
                <a16:creationId xmlns:a16="http://schemas.microsoft.com/office/drawing/2014/main" id="{80AA8C49-E21A-4B05-959F-369194C89CB7}"/>
              </a:ext>
            </a:extLst>
          </p:cNvPr>
          <p:cNvSpPr txBox="1">
            <a:spLocks noChangeArrowheads="1"/>
          </p:cNvSpPr>
          <p:nvPr/>
        </p:nvSpPr>
        <p:spPr bwMode="auto">
          <a:xfrm>
            <a:off x="2133600" y="1981201"/>
            <a:ext cx="83058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10.1 </a:t>
            </a:r>
            <a:r>
              <a:rPr lang="zh-CN" altLang="en-US" sz="2800" b="1"/>
              <a:t>外存信息的特性</a:t>
            </a:r>
          </a:p>
          <a:p>
            <a:pPr>
              <a:spcBef>
                <a:spcPct val="50000"/>
              </a:spcBef>
            </a:pPr>
            <a:r>
              <a:rPr lang="en-US" altLang="zh-CN" sz="2800" b="1"/>
              <a:t>10.2 </a:t>
            </a:r>
            <a:r>
              <a:rPr lang="zh-CN" altLang="en-US" sz="2800" b="1"/>
              <a:t>外排序的基本方法</a:t>
            </a:r>
          </a:p>
        </p:txBody>
      </p:sp>
      <p:sp>
        <p:nvSpPr>
          <p:cNvPr id="2053" name="AutoShape 5">
            <a:hlinkClick r:id="rId2" action="ppaction://hlinkpres?slideindex=1&amp;slidetitle=" highlightClick="1"/>
            <a:extLst>
              <a:ext uri="{FF2B5EF4-FFF2-40B4-BE49-F238E27FC236}">
                <a16:creationId xmlns:a16="http://schemas.microsoft.com/office/drawing/2014/main" id="{7EB1C181-9C75-4502-82CE-04DC2DF9050D}"/>
              </a:ext>
            </a:extLst>
          </p:cNvPr>
          <p:cNvSpPr>
            <a:spLocks noChangeArrowheads="1"/>
          </p:cNvSpPr>
          <p:nvPr/>
        </p:nvSpPr>
        <p:spPr bwMode="auto">
          <a:xfrm>
            <a:off x="8401050" y="5589588"/>
            <a:ext cx="1066800"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FF3300"/>
                </a:solidFill>
              </a:rPr>
              <a:t>返回主目录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EBE768B9-2CBC-4BB3-8475-1E338A870F2F}"/>
              </a:ext>
            </a:extLst>
          </p:cNvPr>
          <p:cNvSpPr txBox="1">
            <a:spLocks noChangeArrowheads="1"/>
          </p:cNvSpPr>
          <p:nvPr/>
        </p:nvSpPr>
        <p:spPr bwMode="auto">
          <a:xfrm>
            <a:off x="2133600" y="11430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b="1"/>
          </a:p>
        </p:txBody>
      </p:sp>
      <p:sp>
        <p:nvSpPr>
          <p:cNvPr id="12291" name="Text Box 3">
            <a:extLst>
              <a:ext uri="{FF2B5EF4-FFF2-40B4-BE49-F238E27FC236}">
                <a16:creationId xmlns:a16="http://schemas.microsoft.com/office/drawing/2014/main" id="{27A343BE-E750-49C6-A0C2-B94BCF705D4F}"/>
              </a:ext>
            </a:extLst>
          </p:cNvPr>
          <p:cNvSpPr txBox="1">
            <a:spLocks noChangeArrowheads="1"/>
          </p:cNvSpPr>
          <p:nvPr/>
        </p:nvSpPr>
        <p:spPr bwMode="auto">
          <a:xfrm>
            <a:off x="2057400" y="914400"/>
            <a:ext cx="8153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宋体" panose="02010600030101010101" pitchFamily="2" charset="-122"/>
              </a:rPr>
              <a:t>    </a:t>
            </a:r>
            <a:r>
              <a:rPr lang="zh-CN" altLang="en-US" b="1">
                <a:latin typeface="宋体" panose="02010600030101010101" pitchFamily="2" charset="-122"/>
              </a:rPr>
              <a:t>在</a:t>
            </a:r>
            <a:r>
              <a:rPr lang="en-US" altLang="zh-CN" b="1"/>
              <a:t>k</a:t>
            </a:r>
            <a:r>
              <a:rPr lang="zh-CN" altLang="en-US" b="1">
                <a:latin typeface="宋体" panose="02010600030101010101" pitchFamily="2" charset="-122"/>
              </a:rPr>
              <a:t>路归并中，为了确定下一个要输出的记录，就需要在</a:t>
            </a:r>
            <a:r>
              <a:rPr lang="en-US" altLang="zh-CN" b="1"/>
              <a:t>k</a:t>
            </a:r>
            <a:r>
              <a:rPr lang="zh-CN" altLang="en-US" b="1">
                <a:latin typeface="宋体" panose="02010600030101010101" pitchFamily="2" charset="-122"/>
              </a:rPr>
              <a:t>个记录中寻找关键字值最小的那个记录，这要比</a:t>
            </a:r>
            <a:r>
              <a:rPr lang="en-US" altLang="zh-CN" b="1"/>
              <a:t>2</a:t>
            </a:r>
            <a:r>
              <a:rPr lang="zh-CN" altLang="en-US" b="1">
                <a:latin typeface="宋体" panose="02010600030101010101" pitchFamily="2" charset="-122"/>
              </a:rPr>
              <a:t>路归并复杂些。如果逐个比较每个顺串的待选记录，从而选出一个关键字值最小的记录，则每选取一个记录需要进行</a:t>
            </a:r>
            <a:r>
              <a:rPr lang="en-US" altLang="zh-CN" b="1"/>
              <a:t>k-1</a:t>
            </a:r>
            <a:r>
              <a:rPr lang="zh-CN" altLang="en-US" b="1">
                <a:latin typeface="宋体" panose="02010600030101010101" pitchFamily="2" charset="-122"/>
              </a:rPr>
              <a:t>次比较。为了减少这个代价，我们可采用下面介绍的选择树的方法来实现</a:t>
            </a:r>
            <a:r>
              <a:rPr lang="en-US" altLang="zh-CN" b="1"/>
              <a:t>k</a:t>
            </a:r>
            <a:r>
              <a:rPr lang="zh-CN" altLang="en-US" b="1">
                <a:latin typeface="宋体" panose="02010600030101010101" pitchFamily="2" charset="-122"/>
              </a:rPr>
              <a:t>路归并。</a:t>
            </a:r>
            <a:r>
              <a:rPr lang="zh-CN" altLang="en-US" b="1"/>
              <a:t> </a:t>
            </a:r>
          </a:p>
        </p:txBody>
      </p:sp>
      <p:sp>
        <p:nvSpPr>
          <p:cNvPr id="12293" name="Text Box 5">
            <a:extLst>
              <a:ext uri="{FF2B5EF4-FFF2-40B4-BE49-F238E27FC236}">
                <a16:creationId xmlns:a16="http://schemas.microsoft.com/office/drawing/2014/main" id="{08BFFC9E-0F66-45F0-9D74-A058122259BE}"/>
              </a:ext>
            </a:extLst>
          </p:cNvPr>
          <p:cNvSpPr txBox="1">
            <a:spLocks noChangeArrowheads="1"/>
          </p:cNvSpPr>
          <p:nvPr/>
        </p:nvSpPr>
        <p:spPr bwMode="auto">
          <a:xfrm>
            <a:off x="2133600" y="3276600"/>
            <a:ext cx="8001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a:t>
            </a:r>
            <a:r>
              <a:rPr lang="zh-CN" altLang="en-US" b="1"/>
              <a:t>选择树是一种完全二叉树，下图</a:t>
            </a:r>
            <a:r>
              <a:rPr lang="zh-CN" altLang="en-US" b="1">
                <a:latin typeface="宋体" panose="02010600030101010101" pitchFamily="2" charset="-122"/>
              </a:rPr>
              <a:t>显示了</a:t>
            </a:r>
            <a:r>
              <a:rPr lang="en-US" altLang="zh-CN" b="1"/>
              <a:t>8</a:t>
            </a:r>
            <a:r>
              <a:rPr lang="zh-CN" altLang="en-US" b="1">
                <a:latin typeface="宋体" panose="02010600030101010101" pitchFamily="2" charset="-122"/>
              </a:rPr>
              <a:t>路归并的选择树，其中叶结点为各顺串在归并过程中的当前记录（图中标出了它们各自的关键字值），其它每个结点都代表其两个子结点中（关键字值）较小的一个。因此根结点是树中的最小结点，即为下一个要输出的记录结点。这种选择树的构造可比作一种淘汰制的体育比赛，其中获胜者便是那个具有较小关键字值的记录。</a:t>
            </a:r>
            <a:r>
              <a:rPr lang="zh-CN" altLang="en-US" b="1"/>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1-6">
            <a:extLst>
              <a:ext uri="{FF2B5EF4-FFF2-40B4-BE49-F238E27FC236}">
                <a16:creationId xmlns:a16="http://schemas.microsoft.com/office/drawing/2014/main" id="{19BF5C04-19CE-4CCA-9280-0CDA1CD31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1" y="2133601"/>
            <a:ext cx="7737475" cy="401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 Box 3">
            <a:extLst>
              <a:ext uri="{FF2B5EF4-FFF2-40B4-BE49-F238E27FC236}">
                <a16:creationId xmlns:a16="http://schemas.microsoft.com/office/drawing/2014/main" id="{064ED470-5A5A-480D-9916-B7A4CC54125D}"/>
              </a:ext>
            </a:extLst>
          </p:cNvPr>
          <p:cNvSpPr txBox="1">
            <a:spLocks noChangeArrowheads="1"/>
          </p:cNvSpPr>
          <p:nvPr/>
        </p:nvSpPr>
        <p:spPr bwMode="auto">
          <a:xfrm>
            <a:off x="2133600" y="990601"/>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宋体" panose="02010600030101010101" pitchFamily="2" charset="-122"/>
              </a:rPr>
              <a:t>在非叶结点中，可以只存关键字值及指向相应记录的指针，而不必存放整个记录内容。由于非叶结点总是代表优胜者，所以可以把这种树称为胜方树。</a:t>
            </a:r>
            <a:r>
              <a:rPr lang="zh-CN" altLang="en-US" b="1"/>
              <a:t> </a:t>
            </a:r>
          </a:p>
        </p:txBody>
      </p:sp>
      <p:sp>
        <p:nvSpPr>
          <p:cNvPr id="13316" name="Text Box 4">
            <a:extLst>
              <a:ext uri="{FF2B5EF4-FFF2-40B4-BE49-F238E27FC236}">
                <a16:creationId xmlns:a16="http://schemas.microsoft.com/office/drawing/2014/main" id="{8F6028D0-2998-49E2-9179-8D07B945B5C8}"/>
              </a:ext>
            </a:extLst>
          </p:cNvPr>
          <p:cNvSpPr txBox="1">
            <a:spLocks noChangeArrowheads="1"/>
          </p:cNvSpPr>
          <p:nvPr/>
        </p:nvSpPr>
        <p:spPr bwMode="auto">
          <a:xfrm>
            <a:off x="2362200" y="6172201"/>
            <a:ext cx="419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t>图</a:t>
            </a:r>
            <a:r>
              <a:rPr lang="en-US" altLang="zh-CN" sz="1800" b="1"/>
              <a:t>10.6  8</a:t>
            </a:r>
            <a:r>
              <a:rPr lang="zh-CN" altLang="en-US" sz="1800" b="1"/>
              <a:t>路归并程序的选择树（胜方树）</a:t>
            </a:r>
          </a:p>
        </p:txBody>
      </p:sp>
      <p:sp>
        <p:nvSpPr>
          <p:cNvPr id="13317" name="Text Box 5">
            <a:extLst>
              <a:ext uri="{FF2B5EF4-FFF2-40B4-BE49-F238E27FC236}">
                <a16:creationId xmlns:a16="http://schemas.microsoft.com/office/drawing/2014/main" id="{A130781A-405B-433E-A655-A2EC41EE387D}"/>
              </a:ext>
            </a:extLst>
          </p:cNvPr>
          <p:cNvSpPr txBox="1">
            <a:spLocks noChangeArrowheads="1"/>
          </p:cNvSpPr>
          <p:nvPr/>
        </p:nvSpPr>
        <p:spPr bwMode="auto">
          <a:xfrm>
            <a:off x="6934200" y="6096001"/>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t>图</a:t>
            </a:r>
            <a:r>
              <a:rPr lang="en-US" altLang="zh-CN" sz="2000" b="1"/>
              <a:t>10.7  </a:t>
            </a:r>
            <a:r>
              <a:rPr lang="zh-CN" altLang="en-US" sz="2000" b="1"/>
              <a:t>胜方树的修改</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F3C10277-6DC3-4641-9FBB-BB146D327488}"/>
              </a:ext>
            </a:extLst>
          </p:cNvPr>
          <p:cNvSpPr txBox="1">
            <a:spLocks noChangeArrowheads="1"/>
          </p:cNvSpPr>
          <p:nvPr/>
        </p:nvSpPr>
        <p:spPr bwMode="auto">
          <a:xfrm>
            <a:off x="2057400" y="990601"/>
            <a:ext cx="8382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a:t>
            </a:r>
            <a:r>
              <a:rPr lang="zh-CN" altLang="en-US" sz="2800" b="1"/>
              <a:t>由上述过程</a:t>
            </a:r>
            <a:r>
              <a:rPr lang="zh-CN" altLang="en-US" sz="2800" b="1">
                <a:latin typeface="宋体" panose="02010600030101010101" pitchFamily="2" charset="-122"/>
              </a:rPr>
              <a:t>可见，要选取关键字值最小的记录，只有第一个需要进行</a:t>
            </a:r>
            <a:r>
              <a:rPr lang="en-US" altLang="zh-CN" sz="2800" b="1"/>
              <a:t>m-1</a:t>
            </a:r>
            <a:r>
              <a:rPr lang="zh-CN" altLang="en-US" sz="2800" b="1">
                <a:latin typeface="宋体" panose="02010600030101010101" pitchFamily="2" charset="-122"/>
              </a:rPr>
              <a:t>次比较（建立胜方树），此后每个只要进行</a:t>
            </a:r>
            <a:r>
              <a:rPr lang="en-US" altLang="zh-CN" sz="2800" b="1"/>
              <a:t>[log</a:t>
            </a:r>
            <a:r>
              <a:rPr lang="en-US" altLang="zh-CN" sz="2800" b="1" baseline="-30000"/>
              <a:t>2</a:t>
            </a:r>
            <a:r>
              <a:rPr lang="en-US" altLang="zh-CN" sz="2800" b="1"/>
              <a:t>m]</a:t>
            </a:r>
            <a:r>
              <a:rPr lang="zh-CN" altLang="en-US" sz="2800" b="1">
                <a:latin typeface="宋体" panose="02010600030101010101" pitchFamily="2" charset="-122"/>
              </a:rPr>
              <a:t>次比较即可，这是由于树中保持了以前的比较结果。</a:t>
            </a:r>
            <a:r>
              <a:rPr lang="zh-CN" altLang="en-US" b="1"/>
              <a:t> </a:t>
            </a:r>
          </a:p>
        </p:txBody>
      </p:sp>
      <p:sp>
        <p:nvSpPr>
          <p:cNvPr id="14339" name="Text Box 3">
            <a:extLst>
              <a:ext uri="{FF2B5EF4-FFF2-40B4-BE49-F238E27FC236}">
                <a16:creationId xmlns:a16="http://schemas.microsoft.com/office/drawing/2014/main" id="{571582CA-D1EE-461A-97B9-1DF515CE1C9A}"/>
              </a:ext>
            </a:extLst>
          </p:cNvPr>
          <p:cNvSpPr txBox="1">
            <a:spLocks noChangeArrowheads="1"/>
          </p:cNvSpPr>
          <p:nvPr/>
        </p:nvSpPr>
        <p:spPr bwMode="auto">
          <a:xfrm>
            <a:off x="2057400" y="2895601"/>
            <a:ext cx="8382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胜方树的缺点：</a:t>
            </a:r>
            <a:r>
              <a:rPr lang="zh-CN" altLang="en-US" sz="2800" b="1">
                <a:latin typeface="宋体" panose="02010600030101010101" pitchFamily="2" charset="-122"/>
              </a:rPr>
              <a:t>在选取一个记录之后重构选择树的修改工作比较麻烦，既要查找兄弟结点，又要查找父结点。为了减少重构选择树的代价，可以采用败方树的办法来简化重构的过程。</a:t>
            </a:r>
            <a:r>
              <a:rPr lang="zh-CN" altLang="en-US" sz="2800" b="1"/>
              <a:t> </a:t>
            </a:r>
          </a:p>
        </p:txBody>
      </p:sp>
      <p:sp>
        <p:nvSpPr>
          <p:cNvPr id="14340" name="Text Box 4">
            <a:extLst>
              <a:ext uri="{FF2B5EF4-FFF2-40B4-BE49-F238E27FC236}">
                <a16:creationId xmlns:a16="http://schemas.microsoft.com/office/drawing/2014/main" id="{BB59728C-59AF-49E9-92A2-A54D0F850641}"/>
              </a:ext>
            </a:extLst>
          </p:cNvPr>
          <p:cNvSpPr txBox="1">
            <a:spLocks noChangeArrowheads="1"/>
          </p:cNvSpPr>
          <p:nvPr/>
        </p:nvSpPr>
        <p:spPr bwMode="auto">
          <a:xfrm>
            <a:off x="2057400" y="47244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宋体" panose="02010600030101010101" pitchFamily="2" charset="-122"/>
              </a:rPr>
              <a:t>败方树：就是在比赛树（选择树）中，每个非叶结点均存放其两个子结点中的败方。</a:t>
            </a:r>
            <a:r>
              <a:rPr lang="zh-CN" altLang="en-US" sz="2800" b="1"/>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56DB88AA-CB8D-4179-A686-A2A0352D6DE6}"/>
              </a:ext>
            </a:extLst>
          </p:cNvPr>
          <p:cNvSpPr txBox="1">
            <a:spLocks noChangeArrowheads="1"/>
          </p:cNvSpPr>
          <p:nvPr/>
        </p:nvSpPr>
        <p:spPr bwMode="auto">
          <a:xfrm>
            <a:off x="2133600" y="914400"/>
            <a:ext cx="8229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宋体" panose="02010600030101010101" pitchFamily="2" charset="-122"/>
              </a:rPr>
              <a:t>建立过程是：从叶结点开始分别对每两个兄弟结点进行比较，败者（较大的关键字值）存放在父结点中，而胜者继续参加下一轮的比较，最终结果是每个</a:t>
            </a:r>
            <a:r>
              <a:rPr lang="zh-CN" altLang="en-US" b="1"/>
              <a:t>“</a:t>
            </a:r>
            <a:r>
              <a:rPr lang="zh-CN" altLang="en-US" b="1">
                <a:latin typeface="宋体" panose="02010600030101010101" pitchFamily="2" charset="-122"/>
              </a:rPr>
              <a:t>选手</a:t>
            </a:r>
            <a:r>
              <a:rPr lang="zh-CN" altLang="en-US" b="1"/>
              <a:t>”</a:t>
            </a:r>
            <a:r>
              <a:rPr lang="zh-CN" altLang="en-US" b="1">
                <a:latin typeface="宋体" panose="02010600030101010101" pitchFamily="2" charset="-122"/>
              </a:rPr>
              <a:t>都停在自己失败的</a:t>
            </a:r>
            <a:r>
              <a:rPr lang="zh-CN" altLang="en-US" b="1"/>
              <a:t>“</a:t>
            </a:r>
            <a:r>
              <a:rPr lang="zh-CN" altLang="en-US" b="1">
                <a:latin typeface="宋体" panose="02010600030101010101" pitchFamily="2" charset="-122"/>
              </a:rPr>
              <a:t>比赛场</a:t>
            </a:r>
            <a:r>
              <a:rPr lang="zh-CN" altLang="en-US" b="1"/>
              <a:t>”</a:t>
            </a:r>
            <a:r>
              <a:rPr lang="zh-CN" altLang="en-US" b="1">
                <a:latin typeface="宋体" panose="02010600030101010101" pitchFamily="2" charset="-122"/>
              </a:rPr>
              <a:t>上。在根结点之上有一个附加的结点，存放全局优胜者。</a:t>
            </a:r>
            <a:r>
              <a:rPr lang="zh-CN" altLang="en-US" b="1"/>
              <a:t> </a:t>
            </a:r>
          </a:p>
        </p:txBody>
      </p:sp>
      <p:pic>
        <p:nvPicPr>
          <p:cNvPr id="15363" name="Picture 3" descr="1-8">
            <a:extLst>
              <a:ext uri="{FF2B5EF4-FFF2-40B4-BE49-F238E27FC236}">
                <a16:creationId xmlns:a16="http://schemas.microsoft.com/office/drawing/2014/main" id="{5F91AF8E-C235-414A-B984-7A7F5186E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667000"/>
            <a:ext cx="6096000"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4">
            <a:extLst>
              <a:ext uri="{FF2B5EF4-FFF2-40B4-BE49-F238E27FC236}">
                <a16:creationId xmlns:a16="http://schemas.microsoft.com/office/drawing/2014/main" id="{4E0CD012-3870-4338-B5A8-133478806F03}"/>
              </a:ext>
            </a:extLst>
          </p:cNvPr>
          <p:cNvSpPr txBox="1">
            <a:spLocks noChangeArrowheads="1"/>
          </p:cNvSpPr>
          <p:nvPr/>
        </p:nvSpPr>
        <p:spPr bwMode="auto">
          <a:xfrm>
            <a:off x="2895600" y="6172201"/>
            <a:ext cx="358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t>图</a:t>
            </a:r>
            <a:r>
              <a:rPr lang="en-US" altLang="zh-CN" sz="2000" b="1"/>
              <a:t>10.8  </a:t>
            </a:r>
            <a:r>
              <a:rPr lang="zh-CN" altLang="en-US" sz="2000" b="1"/>
              <a:t>对应于图</a:t>
            </a:r>
            <a:r>
              <a:rPr lang="en-US" altLang="zh-CN" sz="2000" b="1"/>
              <a:t>10.6</a:t>
            </a:r>
            <a:r>
              <a:rPr lang="zh-CN" altLang="en-US" sz="2000" b="1"/>
              <a:t>的败方树</a:t>
            </a:r>
          </a:p>
        </p:txBody>
      </p:sp>
      <p:sp>
        <p:nvSpPr>
          <p:cNvPr id="15365" name="Text Box 5">
            <a:extLst>
              <a:ext uri="{FF2B5EF4-FFF2-40B4-BE49-F238E27FC236}">
                <a16:creationId xmlns:a16="http://schemas.microsoft.com/office/drawing/2014/main" id="{3E7BFA5A-D29F-4881-BE2B-A54E7E9FCF0A}"/>
              </a:ext>
            </a:extLst>
          </p:cNvPr>
          <p:cNvSpPr txBox="1">
            <a:spLocks noChangeArrowheads="1"/>
          </p:cNvSpPr>
          <p:nvPr/>
        </p:nvSpPr>
        <p:spPr bwMode="auto">
          <a:xfrm>
            <a:off x="6934200" y="6172201"/>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t>图</a:t>
            </a:r>
            <a:r>
              <a:rPr lang="en-US" altLang="zh-CN" sz="2000" b="1"/>
              <a:t>10.9  </a:t>
            </a:r>
            <a:r>
              <a:rPr lang="zh-CN" altLang="en-US" sz="2000" b="1"/>
              <a:t>败方树的修改</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042E02A1-B43A-4304-8380-AC151AB51AB0}"/>
              </a:ext>
            </a:extLst>
          </p:cNvPr>
          <p:cNvSpPr txBox="1">
            <a:spLocks noChangeArrowheads="1"/>
          </p:cNvSpPr>
          <p:nvPr/>
        </p:nvSpPr>
        <p:spPr bwMode="auto">
          <a:xfrm>
            <a:off x="2133600" y="990600"/>
            <a:ext cx="8153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宋体" panose="02010600030101010101" pitchFamily="2" charset="-122"/>
              </a:rPr>
              <a:t>    </a:t>
            </a:r>
            <a:r>
              <a:rPr lang="zh-CN" altLang="en-US" b="1">
                <a:latin typeface="宋体" panose="02010600030101010101" pitchFamily="2" charset="-122"/>
              </a:rPr>
              <a:t>在败方树中，当输出全局优胜者记录之后，对树的修改比胜方树容易一些。修改过程如下：将新进入树的叶结点与父结点进行比较，大的存放在父结点，小的与上一级父结点再进行比较，此过程不断进行，直至到根，最后把新的全局优胜者存放到附加的结点</a:t>
            </a:r>
            <a:r>
              <a:rPr lang="zh-CN" altLang="en-US" b="1"/>
              <a:t> 。</a:t>
            </a:r>
          </a:p>
        </p:txBody>
      </p:sp>
      <p:sp>
        <p:nvSpPr>
          <p:cNvPr id="16388" name="Text Box 4">
            <a:extLst>
              <a:ext uri="{FF2B5EF4-FFF2-40B4-BE49-F238E27FC236}">
                <a16:creationId xmlns:a16="http://schemas.microsoft.com/office/drawing/2014/main" id="{CEF31BE5-C360-42D0-8689-757C85CF2271}"/>
              </a:ext>
            </a:extLst>
          </p:cNvPr>
          <p:cNvSpPr txBox="1">
            <a:spLocks noChangeArrowheads="1"/>
          </p:cNvSpPr>
          <p:nvPr/>
        </p:nvSpPr>
        <p:spPr bwMode="auto">
          <a:xfrm>
            <a:off x="2133600" y="2895601"/>
            <a:ext cx="8153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宋体" panose="02010600030101010101" pitchFamily="2" charset="-122"/>
              </a:rPr>
              <a:t>    </a:t>
            </a:r>
            <a:r>
              <a:rPr lang="zh-CN" altLang="en-US" b="1">
                <a:latin typeface="宋体" panose="02010600030101010101" pitchFamily="2" charset="-122"/>
              </a:rPr>
              <a:t>采用多路归并可以减少对数据的扫描遍数从而减少了输入／输出量。但也应该看到，若归并的路数</a:t>
            </a:r>
            <a:r>
              <a:rPr lang="en-US" altLang="zh-CN" b="1"/>
              <a:t>k</a:t>
            </a:r>
            <a:r>
              <a:rPr lang="zh-CN" altLang="en-US" b="1">
                <a:latin typeface="宋体" panose="02010600030101010101" pitchFamily="2" charset="-122"/>
              </a:rPr>
              <a:t>增大时，缓冲区就要设置得比较大。</a:t>
            </a:r>
            <a:r>
              <a:rPr lang="zh-CN" altLang="en-US" b="1"/>
              <a:t> </a:t>
            </a:r>
          </a:p>
        </p:txBody>
      </p:sp>
      <p:sp>
        <p:nvSpPr>
          <p:cNvPr id="16389" name="Text Box 5">
            <a:extLst>
              <a:ext uri="{FF2B5EF4-FFF2-40B4-BE49-F238E27FC236}">
                <a16:creationId xmlns:a16="http://schemas.microsoft.com/office/drawing/2014/main" id="{04D63D15-ADB0-442C-9392-4F37071068CC}"/>
              </a:ext>
            </a:extLst>
          </p:cNvPr>
          <p:cNvSpPr txBox="1">
            <a:spLocks noChangeArrowheads="1"/>
          </p:cNvSpPr>
          <p:nvPr/>
        </p:nvSpPr>
        <p:spPr bwMode="auto">
          <a:xfrm>
            <a:off x="2133600" y="42672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3. </a:t>
            </a:r>
            <a:r>
              <a:rPr lang="zh-CN" altLang="en-US" b="1"/>
              <a:t>初始顺串的生成</a:t>
            </a:r>
          </a:p>
        </p:txBody>
      </p:sp>
      <p:sp>
        <p:nvSpPr>
          <p:cNvPr id="16390" name="Text Box 6">
            <a:extLst>
              <a:ext uri="{FF2B5EF4-FFF2-40B4-BE49-F238E27FC236}">
                <a16:creationId xmlns:a16="http://schemas.microsoft.com/office/drawing/2014/main" id="{EB8DDA8D-8B18-4DF9-AF0F-052E12847142}"/>
              </a:ext>
            </a:extLst>
          </p:cNvPr>
          <p:cNvSpPr txBox="1">
            <a:spLocks noChangeArrowheads="1"/>
          </p:cNvSpPr>
          <p:nvPr/>
        </p:nvSpPr>
        <p:spPr bwMode="auto">
          <a:xfrm>
            <a:off x="2362200" y="5029200"/>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其生成过程见下图。</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1-10-a">
            <a:extLst>
              <a:ext uri="{FF2B5EF4-FFF2-40B4-BE49-F238E27FC236}">
                <a16:creationId xmlns:a16="http://schemas.microsoft.com/office/drawing/2014/main" id="{38056DB5-013E-4AE2-8696-C6A14EF57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371601"/>
            <a:ext cx="3810000"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4">
            <a:extLst>
              <a:ext uri="{FF2B5EF4-FFF2-40B4-BE49-F238E27FC236}">
                <a16:creationId xmlns:a16="http://schemas.microsoft.com/office/drawing/2014/main" id="{4A51F99C-3C65-4705-B34F-FD7C7D8910B1}"/>
              </a:ext>
            </a:extLst>
          </p:cNvPr>
          <p:cNvSpPr txBox="1">
            <a:spLocks noChangeArrowheads="1"/>
          </p:cNvSpPr>
          <p:nvPr/>
        </p:nvSpPr>
        <p:spPr bwMode="auto">
          <a:xfrm>
            <a:off x="2057400" y="1143001"/>
            <a:ext cx="41148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t>输入文件</a:t>
            </a:r>
          </a:p>
          <a:p>
            <a:pPr>
              <a:spcBef>
                <a:spcPct val="50000"/>
              </a:spcBef>
            </a:pPr>
            <a:r>
              <a:rPr lang="en-US" altLang="zh-CN" sz="2000" b="1"/>
              <a:t>10</a:t>
            </a:r>
            <a:r>
              <a:rPr lang="zh-CN" altLang="en-US" sz="2000" b="1"/>
              <a:t>，</a:t>
            </a:r>
            <a:r>
              <a:rPr lang="en-US" altLang="zh-CN" sz="2000" b="1"/>
              <a:t>9</a:t>
            </a:r>
            <a:r>
              <a:rPr lang="zh-CN" altLang="en-US" sz="2000" b="1"/>
              <a:t>，</a:t>
            </a:r>
            <a:r>
              <a:rPr lang="en-US" altLang="zh-CN" sz="2000" b="1"/>
              <a:t>20</a:t>
            </a:r>
            <a:r>
              <a:rPr lang="zh-CN" altLang="en-US" sz="2000" b="1"/>
              <a:t>，</a:t>
            </a:r>
            <a:r>
              <a:rPr lang="en-US" altLang="zh-CN" sz="2000" b="1"/>
              <a:t>6</a:t>
            </a:r>
            <a:r>
              <a:rPr lang="zh-CN" altLang="en-US" sz="2000" b="1"/>
              <a:t>，</a:t>
            </a:r>
            <a:r>
              <a:rPr lang="en-US" altLang="zh-CN" sz="2000" b="1"/>
              <a:t>8</a:t>
            </a:r>
            <a:r>
              <a:rPr lang="zh-CN" altLang="en-US" sz="2000" b="1"/>
              <a:t>，</a:t>
            </a:r>
            <a:r>
              <a:rPr lang="en-US" altLang="zh-CN" sz="2000" b="1"/>
              <a:t>12</a:t>
            </a:r>
            <a:r>
              <a:rPr lang="zh-CN" altLang="en-US" sz="2000" b="1"/>
              <a:t>，</a:t>
            </a:r>
            <a:r>
              <a:rPr lang="en-US" altLang="zh-CN" sz="2000" b="1"/>
              <a:t>90</a:t>
            </a:r>
            <a:r>
              <a:rPr lang="zh-CN" altLang="en-US" sz="2000" b="1"/>
              <a:t>，</a:t>
            </a:r>
            <a:r>
              <a:rPr lang="en-US" altLang="zh-CN" sz="2000" b="1"/>
              <a:t>17</a:t>
            </a:r>
            <a:r>
              <a:rPr lang="zh-CN" altLang="en-US" sz="2000" b="1"/>
              <a:t>，</a:t>
            </a:r>
            <a:r>
              <a:rPr lang="en-US" altLang="zh-CN" sz="2000" b="1"/>
              <a:t>14</a:t>
            </a:r>
            <a:r>
              <a:rPr lang="zh-CN" altLang="en-US" sz="2000" b="1"/>
              <a:t>，</a:t>
            </a:r>
            <a:r>
              <a:rPr lang="en-US" altLang="zh-CN" sz="2000" b="1"/>
              <a:t>22</a:t>
            </a:r>
            <a:r>
              <a:rPr lang="zh-CN" altLang="en-US" sz="2000" b="1"/>
              <a:t>，</a:t>
            </a:r>
            <a:r>
              <a:rPr lang="en-US" altLang="zh-CN" sz="2000" b="1"/>
              <a:t>7</a:t>
            </a:r>
            <a:r>
              <a:rPr lang="zh-CN" altLang="en-US" sz="2000" b="1"/>
              <a:t>，</a:t>
            </a:r>
            <a:r>
              <a:rPr lang="en-US" altLang="zh-CN" sz="2000" b="1"/>
              <a:t>24</a:t>
            </a:r>
            <a:r>
              <a:rPr lang="zh-CN" altLang="en-US" sz="2000" b="1"/>
              <a:t>，</a:t>
            </a:r>
            <a:r>
              <a:rPr lang="en-US" altLang="zh-CN" sz="2000" b="1"/>
              <a:t>15</a:t>
            </a:r>
            <a:r>
              <a:rPr lang="zh-CN" altLang="en-US" sz="2000" b="1"/>
              <a:t>，</a:t>
            </a:r>
            <a:r>
              <a:rPr lang="en-US" altLang="zh-CN" sz="2000" b="1"/>
              <a:t>16</a:t>
            </a:r>
            <a:r>
              <a:rPr lang="zh-CN" altLang="en-US" sz="2000" b="1"/>
              <a:t>，</a:t>
            </a:r>
            <a:r>
              <a:rPr lang="en-US" altLang="zh-CN" sz="2000" b="1"/>
              <a:t>11</a:t>
            </a:r>
            <a:r>
              <a:rPr lang="zh-CN" altLang="en-US" sz="2000" b="1"/>
              <a:t>，</a:t>
            </a:r>
            <a:r>
              <a:rPr lang="en-US" altLang="zh-CN" sz="2000" b="1"/>
              <a:t>100</a:t>
            </a:r>
            <a:r>
              <a:rPr lang="zh-CN" altLang="en-US" sz="2000" b="1"/>
              <a:t>，</a:t>
            </a:r>
            <a:r>
              <a:rPr lang="en-US" altLang="zh-CN" sz="2000" b="1"/>
              <a:t>13</a:t>
            </a:r>
            <a:r>
              <a:rPr lang="zh-CN" altLang="en-US" sz="2000" b="1"/>
              <a:t>，</a:t>
            </a:r>
            <a:r>
              <a:rPr lang="en-US" altLang="zh-CN" sz="2000" b="1"/>
              <a:t>18</a:t>
            </a:r>
            <a:r>
              <a:rPr lang="zh-CN" altLang="en-US" sz="2000" b="1"/>
              <a:t>，</a:t>
            </a:r>
            <a:r>
              <a:rPr lang="en-US" altLang="zh-CN" sz="2000" b="1"/>
              <a:t>26</a:t>
            </a:r>
            <a:r>
              <a:rPr lang="zh-CN" altLang="en-US" sz="2000" b="1"/>
              <a:t>，</a:t>
            </a:r>
            <a:r>
              <a:rPr lang="en-US" altLang="zh-CN" sz="2000" b="1"/>
              <a:t>38</a:t>
            </a:r>
            <a:r>
              <a:rPr lang="zh-CN" altLang="en-US" sz="2000" b="1"/>
              <a:t>，</a:t>
            </a:r>
            <a:r>
              <a:rPr lang="en-US" altLang="zh-CN" sz="2000" b="1"/>
              <a:t>30</a:t>
            </a:r>
            <a:r>
              <a:rPr lang="zh-CN" altLang="en-US" sz="2000" b="1"/>
              <a:t>，</a:t>
            </a:r>
            <a:r>
              <a:rPr lang="en-US" altLang="zh-CN" sz="2000" b="1"/>
              <a:t>25</a:t>
            </a:r>
            <a:r>
              <a:rPr lang="zh-CN" altLang="en-US" sz="2000" b="1"/>
              <a:t>，</a:t>
            </a:r>
            <a:r>
              <a:rPr lang="en-US" altLang="zh-CN" sz="2000" b="1"/>
              <a:t>50</a:t>
            </a:r>
            <a:r>
              <a:rPr lang="zh-CN" altLang="en-US" sz="2000" b="1"/>
              <a:t>，</a:t>
            </a:r>
            <a:r>
              <a:rPr lang="en-US" altLang="zh-CN" sz="2000" b="1"/>
              <a:t>28</a:t>
            </a:r>
            <a:r>
              <a:rPr lang="zh-CN" altLang="en-US" sz="2000" b="1"/>
              <a:t>，</a:t>
            </a:r>
            <a:r>
              <a:rPr lang="en-US" altLang="zh-CN" sz="2000" b="1"/>
              <a:t>110</a:t>
            </a:r>
            <a:r>
              <a:rPr lang="zh-CN" altLang="en-US" sz="2000" b="1"/>
              <a:t>，</a:t>
            </a:r>
            <a:r>
              <a:rPr lang="en-US" altLang="zh-CN" sz="2000" b="1"/>
              <a:t>21</a:t>
            </a:r>
            <a:r>
              <a:rPr lang="zh-CN" altLang="en-US" sz="2000" b="1"/>
              <a:t>，</a:t>
            </a:r>
            <a:r>
              <a:rPr lang="en-US" altLang="zh-CN" sz="2000" b="1"/>
              <a:t>40</a:t>
            </a:r>
            <a:r>
              <a:rPr lang="zh-CN" altLang="en-US" sz="2000" b="1"/>
              <a:t>，</a:t>
            </a:r>
            <a:r>
              <a:rPr lang="en-US" altLang="zh-CN" sz="2000" b="1"/>
              <a:t>19</a:t>
            </a:r>
            <a:r>
              <a:rPr lang="zh-CN" altLang="en-US" sz="2000" b="1"/>
              <a:t>，</a:t>
            </a:r>
            <a:r>
              <a:rPr lang="en-US" altLang="zh-CN" sz="2000" b="1"/>
              <a:t>…</a:t>
            </a:r>
          </a:p>
        </p:txBody>
      </p:sp>
      <p:sp>
        <p:nvSpPr>
          <p:cNvPr id="17413" name="Text Box 5">
            <a:extLst>
              <a:ext uri="{FF2B5EF4-FFF2-40B4-BE49-F238E27FC236}">
                <a16:creationId xmlns:a16="http://schemas.microsoft.com/office/drawing/2014/main" id="{341658F9-0AB0-47A1-B541-20754FE9CD39}"/>
              </a:ext>
            </a:extLst>
          </p:cNvPr>
          <p:cNvSpPr txBox="1">
            <a:spLocks noChangeArrowheads="1"/>
          </p:cNvSpPr>
          <p:nvPr/>
        </p:nvSpPr>
        <p:spPr bwMode="auto">
          <a:xfrm>
            <a:off x="2057400" y="2971800"/>
            <a:ext cx="411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(a)</a:t>
            </a:r>
            <a:r>
              <a:rPr lang="zh-CN" altLang="en-US" sz="1600" b="1"/>
              <a:t>输入文件，每个记录只列出其关键字值</a:t>
            </a:r>
          </a:p>
        </p:txBody>
      </p:sp>
      <p:sp>
        <p:nvSpPr>
          <p:cNvPr id="17414" name="Text Box 6">
            <a:extLst>
              <a:ext uri="{FF2B5EF4-FFF2-40B4-BE49-F238E27FC236}">
                <a16:creationId xmlns:a16="http://schemas.microsoft.com/office/drawing/2014/main" id="{54BF2B6C-9174-414E-AB09-7B538C2C4AEB}"/>
              </a:ext>
            </a:extLst>
          </p:cNvPr>
          <p:cNvSpPr txBox="1">
            <a:spLocks noChangeArrowheads="1"/>
          </p:cNvSpPr>
          <p:nvPr/>
        </p:nvSpPr>
        <p:spPr bwMode="auto">
          <a:xfrm>
            <a:off x="2057400" y="3657601"/>
            <a:ext cx="44196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t>初始顺串</a:t>
            </a:r>
            <a:r>
              <a:rPr lang="en-US" altLang="zh-CN" sz="1800" b="1"/>
              <a:t>1</a:t>
            </a:r>
            <a:r>
              <a:rPr lang="zh-CN" altLang="en-US" sz="1800" b="1"/>
              <a:t>：</a:t>
            </a:r>
            <a:r>
              <a:rPr lang="en-US" altLang="zh-CN" sz="1800" b="1"/>
              <a:t>6</a:t>
            </a:r>
            <a:r>
              <a:rPr lang="zh-CN" altLang="en-US" sz="1800" b="1"/>
              <a:t>，</a:t>
            </a:r>
            <a:r>
              <a:rPr lang="en-US" altLang="zh-CN" sz="1800" b="1"/>
              <a:t>8</a:t>
            </a:r>
            <a:r>
              <a:rPr lang="zh-CN" altLang="en-US" sz="1800" b="1"/>
              <a:t>，</a:t>
            </a:r>
            <a:r>
              <a:rPr lang="en-US" altLang="zh-CN" sz="1800" b="1"/>
              <a:t>9</a:t>
            </a:r>
            <a:r>
              <a:rPr lang="zh-CN" altLang="en-US" sz="1800" b="1"/>
              <a:t>，</a:t>
            </a:r>
            <a:r>
              <a:rPr lang="en-US" altLang="zh-CN" sz="1800" b="1"/>
              <a:t>10</a:t>
            </a:r>
            <a:r>
              <a:rPr lang="zh-CN" altLang="en-US" sz="1800" b="1"/>
              <a:t>，</a:t>
            </a:r>
            <a:r>
              <a:rPr lang="en-US" altLang="zh-CN" sz="1800" b="1"/>
              <a:t>12</a:t>
            </a:r>
            <a:r>
              <a:rPr lang="zh-CN" altLang="en-US" sz="1800" b="1"/>
              <a:t>，</a:t>
            </a:r>
            <a:r>
              <a:rPr lang="en-US" altLang="zh-CN" sz="1800" b="1"/>
              <a:t>14,15,16,</a:t>
            </a:r>
          </a:p>
          <a:p>
            <a:pPr>
              <a:spcBef>
                <a:spcPct val="50000"/>
              </a:spcBef>
            </a:pPr>
            <a:r>
              <a:rPr lang="en-US" altLang="zh-CN" sz="1800" b="1"/>
              <a:t>                     17,20,22,24,26,30,38</a:t>
            </a:r>
            <a:r>
              <a:rPr lang="zh-CN" altLang="en-US" sz="1800" b="1"/>
              <a:t>，</a:t>
            </a:r>
          </a:p>
          <a:p>
            <a:pPr>
              <a:spcBef>
                <a:spcPct val="50000"/>
              </a:spcBef>
            </a:pPr>
            <a:r>
              <a:rPr lang="zh-CN" altLang="en-US" sz="1800" b="1"/>
              <a:t>                     </a:t>
            </a:r>
            <a:r>
              <a:rPr lang="en-US" altLang="zh-CN" sz="1800" b="1"/>
              <a:t>50,90,100,110</a:t>
            </a:r>
          </a:p>
          <a:p>
            <a:pPr>
              <a:spcBef>
                <a:spcPct val="50000"/>
              </a:spcBef>
            </a:pPr>
            <a:r>
              <a:rPr lang="zh-CN" altLang="en-US" sz="1800" b="1"/>
              <a:t>初始顺串</a:t>
            </a:r>
            <a:r>
              <a:rPr lang="en-US" altLang="zh-CN" sz="1800" b="1"/>
              <a:t>2:7,11,13,18,21,25,28,40</a:t>
            </a:r>
          </a:p>
        </p:txBody>
      </p:sp>
      <p:sp>
        <p:nvSpPr>
          <p:cNvPr id="17415" name="Text Box 7">
            <a:extLst>
              <a:ext uri="{FF2B5EF4-FFF2-40B4-BE49-F238E27FC236}">
                <a16:creationId xmlns:a16="http://schemas.microsoft.com/office/drawing/2014/main" id="{C6C57749-2446-43D6-8CCB-DCF46C43A4F6}"/>
              </a:ext>
            </a:extLst>
          </p:cNvPr>
          <p:cNvSpPr txBox="1">
            <a:spLocks noChangeArrowheads="1"/>
          </p:cNvSpPr>
          <p:nvPr/>
        </p:nvSpPr>
        <p:spPr bwMode="auto">
          <a:xfrm>
            <a:off x="2362200" y="5410201"/>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t>(b)</a:t>
            </a:r>
            <a:r>
              <a:rPr lang="zh-CN" altLang="en-US" sz="1800" b="1"/>
              <a:t>生成的初始顺串</a:t>
            </a:r>
          </a:p>
        </p:txBody>
      </p:sp>
      <p:sp>
        <p:nvSpPr>
          <p:cNvPr id="17416" name="Text Box 8">
            <a:extLst>
              <a:ext uri="{FF2B5EF4-FFF2-40B4-BE49-F238E27FC236}">
                <a16:creationId xmlns:a16="http://schemas.microsoft.com/office/drawing/2014/main" id="{727AB500-EF1D-472B-8F1D-228B92C8283A}"/>
              </a:ext>
            </a:extLst>
          </p:cNvPr>
          <p:cNvSpPr txBox="1">
            <a:spLocks noChangeArrowheads="1"/>
          </p:cNvSpPr>
          <p:nvPr/>
        </p:nvSpPr>
        <p:spPr bwMode="auto">
          <a:xfrm>
            <a:off x="6248400" y="4267201"/>
            <a:ext cx="4114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(c) </a:t>
            </a:r>
            <a:r>
              <a:rPr lang="zh-CN" altLang="en-US" sz="2000" b="1"/>
              <a:t>包含</a:t>
            </a:r>
            <a:r>
              <a:rPr lang="en-US" altLang="zh-CN" sz="2000" b="1"/>
              <a:t>8</a:t>
            </a:r>
            <a:r>
              <a:rPr lang="zh-CN" altLang="en-US" sz="2000" b="1"/>
              <a:t>个记录的败方树，并列出了新进入败方树的各记录的结点位置及进入的次序，用符号</a:t>
            </a:r>
            <a:r>
              <a:rPr lang="zh-CN" altLang="en-US" sz="2000" b="1">
                <a:sym typeface="Symbol" panose="05050102010706020507" pitchFamily="18" charset="2"/>
              </a:rPr>
              <a:t>表示该记录不属于当前的初始顺川。</a:t>
            </a:r>
            <a:endParaRPr lang="zh-CN" altLang="en-US" sz="2000" b="1"/>
          </a:p>
        </p:txBody>
      </p:sp>
      <p:sp>
        <p:nvSpPr>
          <p:cNvPr id="17417" name="Text Box 9">
            <a:extLst>
              <a:ext uri="{FF2B5EF4-FFF2-40B4-BE49-F238E27FC236}">
                <a16:creationId xmlns:a16="http://schemas.microsoft.com/office/drawing/2014/main" id="{8D8752AE-180D-405C-A364-D03F19188570}"/>
              </a:ext>
            </a:extLst>
          </p:cNvPr>
          <p:cNvSpPr txBox="1">
            <a:spLocks noChangeArrowheads="1"/>
          </p:cNvSpPr>
          <p:nvPr/>
        </p:nvSpPr>
        <p:spPr bwMode="auto">
          <a:xfrm>
            <a:off x="3657600" y="60198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图</a:t>
            </a:r>
            <a:r>
              <a:rPr lang="en-US" altLang="zh-CN" b="1"/>
              <a:t>10.10  </a:t>
            </a:r>
            <a:r>
              <a:rPr lang="zh-CN" altLang="en-US" b="1"/>
              <a:t>初始顺串的生成过程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AF2C9B73-492D-4692-890D-BE783FB918B3}"/>
              </a:ext>
            </a:extLst>
          </p:cNvPr>
          <p:cNvSpPr txBox="1">
            <a:spLocks noChangeArrowheads="1"/>
          </p:cNvSpPr>
          <p:nvPr/>
        </p:nvSpPr>
        <p:spPr bwMode="auto">
          <a:xfrm>
            <a:off x="20574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10.2.2 </a:t>
            </a:r>
            <a:r>
              <a:rPr lang="zh-CN" altLang="en-US" sz="2800" b="1"/>
              <a:t>磁带排序</a:t>
            </a:r>
          </a:p>
        </p:txBody>
      </p:sp>
      <p:sp>
        <p:nvSpPr>
          <p:cNvPr id="18435" name="Text Box 3">
            <a:extLst>
              <a:ext uri="{FF2B5EF4-FFF2-40B4-BE49-F238E27FC236}">
                <a16:creationId xmlns:a16="http://schemas.microsoft.com/office/drawing/2014/main" id="{82DE41A8-CC62-41CC-9455-68E0CCF5E112}"/>
              </a:ext>
            </a:extLst>
          </p:cNvPr>
          <p:cNvSpPr txBox="1">
            <a:spLocks noChangeArrowheads="1"/>
          </p:cNvSpPr>
          <p:nvPr/>
        </p:nvSpPr>
        <p:spPr bwMode="auto">
          <a:xfrm>
            <a:off x="2057400" y="1600201"/>
            <a:ext cx="83820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宋体" panose="02010600030101010101" pitchFamily="2" charset="-122"/>
              </a:rPr>
              <a:t>    </a:t>
            </a:r>
            <a:r>
              <a:rPr lang="zh-CN" altLang="en-US" sz="2800" b="1">
                <a:latin typeface="宋体" panose="02010600030101010101" pitchFamily="2" charset="-122"/>
              </a:rPr>
              <a:t>磁带排序过程基本上与磁盘排序过程相同。首先对待排序文件的各段进行内排序，产生所有的初始顺串，再把它们写回到磁带上，然后对这些顺串进行反复归并，直至成为一个顺串（即为有序文件）为止。</a:t>
            </a:r>
            <a:r>
              <a:rPr lang="zh-CN" altLang="en-US" b="1"/>
              <a:t> </a:t>
            </a:r>
          </a:p>
        </p:txBody>
      </p:sp>
      <p:sp>
        <p:nvSpPr>
          <p:cNvPr id="18436" name="Text Box 4">
            <a:extLst>
              <a:ext uri="{FF2B5EF4-FFF2-40B4-BE49-F238E27FC236}">
                <a16:creationId xmlns:a16="http://schemas.microsoft.com/office/drawing/2014/main" id="{74A42B34-5612-4EE8-9498-351772069C79}"/>
              </a:ext>
            </a:extLst>
          </p:cNvPr>
          <p:cNvSpPr txBox="1">
            <a:spLocks noChangeArrowheads="1"/>
          </p:cNvSpPr>
          <p:nvPr/>
        </p:nvSpPr>
        <p:spPr bwMode="auto">
          <a:xfrm>
            <a:off x="2057400" y="3886201"/>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宋体" panose="02010600030101010101" pitchFamily="2" charset="-122"/>
              </a:rPr>
              <a:t>    </a:t>
            </a:r>
            <a:r>
              <a:rPr lang="zh-CN" altLang="en-US" sz="2800" b="1">
                <a:latin typeface="宋体" panose="02010600030101010101" pitchFamily="2" charset="-122"/>
              </a:rPr>
              <a:t>磁带排序需充分考虑顺串的分布情况，因为磁带是顺序存取的，排序过程中寻找或等待的时间较长，所以各顺串分布在不同磁带和同一磁带的不同位置对排序效率影响极大。</a:t>
            </a:r>
            <a:r>
              <a:rPr lang="zh-CN" altLang="en-US" b="1"/>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2372BB8D-6A1D-4A4A-A976-8B6DF73E1BBB}"/>
              </a:ext>
            </a:extLst>
          </p:cNvPr>
          <p:cNvSpPr txBox="1">
            <a:spLocks noChangeArrowheads="1"/>
          </p:cNvSpPr>
          <p:nvPr/>
        </p:nvSpPr>
        <p:spPr bwMode="auto">
          <a:xfrm>
            <a:off x="2133600" y="990601"/>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1. </a:t>
            </a:r>
            <a:r>
              <a:rPr lang="zh-CN" altLang="en-US" sz="2800" b="1"/>
              <a:t>磁带排序的例子：</a:t>
            </a:r>
          </a:p>
        </p:txBody>
      </p:sp>
      <p:sp>
        <p:nvSpPr>
          <p:cNvPr id="19459" name="Text Box 3">
            <a:extLst>
              <a:ext uri="{FF2B5EF4-FFF2-40B4-BE49-F238E27FC236}">
                <a16:creationId xmlns:a16="http://schemas.microsoft.com/office/drawing/2014/main" id="{B23206A3-EC26-48D0-B7AE-B692E6918875}"/>
              </a:ext>
            </a:extLst>
          </p:cNvPr>
          <p:cNvSpPr txBox="1">
            <a:spLocks noChangeArrowheads="1"/>
          </p:cNvSpPr>
          <p:nvPr/>
        </p:nvSpPr>
        <p:spPr bwMode="auto">
          <a:xfrm>
            <a:off x="2057400" y="1600200"/>
            <a:ext cx="83058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宋体" panose="02010600030101010101" pitchFamily="2" charset="-122"/>
              </a:rPr>
              <a:t>    </a:t>
            </a:r>
            <a:r>
              <a:rPr lang="zh-CN" altLang="en-US" sz="2800" b="1">
                <a:latin typeface="宋体" panose="02010600030101010101" pitchFamily="2" charset="-122"/>
              </a:rPr>
              <a:t>设有一个文件包含</a:t>
            </a:r>
            <a:r>
              <a:rPr lang="en-US" altLang="zh-CN" sz="2800" b="1"/>
              <a:t>3600</a:t>
            </a:r>
            <a:r>
              <a:rPr lang="zh-CN" altLang="en-US" sz="2800" b="1">
                <a:latin typeface="宋体" panose="02010600030101010101" pitchFamily="2" charset="-122"/>
              </a:rPr>
              <a:t>个记录，现在要对其进行排序，可供使用的磁带机有四台，分别为</a:t>
            </a:r>
            <a:r>
              <a:rPr lang="en-US" altLang="zh-CN" sz="2800" b="1"/>
              <a:t>T</a:t>
            </a:r>
            <a:r>
              <a:rPr lang="en-US" altLang="zh-CN" sz="2800" b="1" baseline="-30000"/>
              <a:t>1</a:t>
            </a:r>
            <a:r>
              <a:rPr lang="zh-CN" altLang="en-US" sz="2800" b="1">
                <a:latin typeface="宋体" panose="02010600030101010101" pitchFamily="2" charset="-122"/>
              </a:rPr>
              <a:t>、</a:t>
            </a:r>
            <a:r>
              <a:rPr lang="en-US" altLang="zh-CN" sz="2800" b="1"/>
              <a:t>T</a:t>
            </a:r>
            <a:r>
              <a:rPr lang="en-US" altLang="zh-CN" sz="2800" b="1" baseline="-30000"/>
              <a:t>2</a:t>
            </a:r>
            <a:r>
              <a:rPr lang="zh-CN" altLang="en-US" sz="2800" b="1">
                <a:latin typeface="宋体" panose="02010600030101010101" pitchFamily="2" charset="-122"/>
              </a:rPr>
              <a:t>、</a:t>
            </a:r>
            <a:r>
              <a:rPr lang="en-US" altLang="zh-CN" sz="2800" b="1"/>
              <a:t>T</a:t>
            </a:r>
            <a:r>
              <a:rPr lang="en-US" altLang="zh-CN" sz="2800" b="1" baseline="-30000"/>
              <a:t>3</a:t>
            </a:r>
            <a:r>
              <a:rPr lang="zh-CN" altLang="en-US" sz="2800" b="1">
                <a:latin typeface="宋体" panose="02010600030101010101" pitchFamily="2" charset="-122"/>
              </a:rPr>
              <a:t>、</a:t>
            </a:r>
            <a:r>
              <a:rPr lang="en-US" altLang="zh-CN" sz="2800" b="1"/>
              <a:t>T</a:t>
            </a:r>
            <a:r>
              <a:rPr lang="en-US" altLang="zh-CN" sz="2800" b="1" baseline="-30000"/>
              <a:t>4</a:t>
            </a:r>
            <a:r>
              <a:rPr lang="zh-CN" altLang="en-US" sz="2800" b="1">
                <a:latin typeface="宋体" panose="02010600030101010101" pitchFamily="2" charset="-122"/>
              </a:rPr>
              <a:t>，可供排序用的内存空间包含存放</a:t>
            </a:r>
            <a:r>
              <a:rPr lang="en-US" altLang="zh-CN" sz="2800" b="1"/>
              <a:t>600</a:t>
            </a:r>
            <a:r>
              <a:rPr lang="zh-CN" altLang="en-US" sz="2800" b="1">
                <a:latin typeface="宋体" panose="02010600030101010101" pitchFamily="2" charset="-122"/>
              </a:rPr>
              <a:t>个记录的空间以及一些必要的工作区。设每个页块长为</a:t>
            </a:r>
            <a:r>
              <a:rPr lang="en-US" altLang="zh-CN" sz="2800" b="1"/>
              <a:t>200</a:t>
            </a:r>
            <a:r>
              <a:rPr lang="zh-CN" altLang="en-US" sz="2800" b="1">
                <a:latin typeface="宋体" panose="02010600030101010101" pitchFamily="2" charset="-122"/>
              </a:rPr>
              <a:t>个记录。为了简化讨论，我们假定初始顺串的生成是采用通常的内排序方法实现的。这样，一次可读入三个页块，对其进行排序并作为一个顺串输出。我们将采用</a:t>
            </a:r>
            <a:r>
              <a:rPr lang="en-US" altLang="zh-CN" sz="2800" b="1">
                <a:latin typeface="宋体" panose="02010600030101010101" pitchFamily="2" charset="-122"/>
              </a:rPr>
              <a:t>2</a:t>
            </a:r>
            <a:r>
              <a:rPr lang="zh-CN" altLang="en-US" sz="2800" b="1">
                <a:latin typeface="宋体" panose="02010600030101010101" pitchFamily="2" charset="-122"/>
              </a:rPr>
              <a:t>路归并的方法来实现顺串的归并，因而我们使用两个输入缓冲区和一个输出缓冲区，每个缓冲区能容纳</a:t>
            </a:r>
            <a:r>
              <a:rPr lang="en-US" altLang="zh-CN" sz="2800" b="1">
                <a:latin typeface="宋体" panose="02010600030101010101" pitchFamily="2" charset="-122"/>
              </a:rPr>
              <a:t>200</a:t>
            </a:r>
            <a:r>
              <a:rPr lang="zh-CN" altLang="en-US" sz="2800" b="1">
                <a:latin typeface="宋体" panose="02010600030101010101" pitchFamily="2" charset="-122"/>
              </a:rPr>
              <a:t>个记录。 </a:t>
            </a:r>
            <a:r>
              <a:rPr lang="zh-CN" altLang="en-US" sz="2800" b="1"/>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64E3418D-47EF-4FB5-A3C7-1C799FAE1237}"/>
              </a:ext>
            </a:extLst>
          </p:cNvPr>
          <p:cNvSpPr txBox="1">
            <a:spLocks noChangeArrowheads="1"/>
          </p:cNvSpPr>
          <p:nvPr/>
        </p:nvSpPr>
        <p:spPr bwMode="auto">
          <a:xfrm>
            <a:off x="2133600" y="9906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宋体" panose="02010600030101010101" pitchFamily="2" charset="-122"/>
              </a:rPr>
              <a:t>排序过程的具体步骤如下</a:t>
            </a:r>
            <a:r>
              <a:rPr lang="zh-CN" altLang="en-US" b="1"/>
              <a:t> ：</a:t>
            </a:r>
          </a:p>
        </p:txBody>
      </p:sp>
      <p:sp>
        <p:nvSpPr>
          <p:cNvPr id="20483" name="Text Box 3">
            <a:extLst>
              <a:ext uri="{FF2B5EF4-FFF2-40B4-BE49-F238E27FC236}">
                <a16:creationId xmlns:a16="http://schemas.microsoft.com/office/drawing/2014/main" id="{248F303E-1FD9-4C5B-A513-EA737194DAB0}"/>
              </a:ext>
            </a:extLst>
          </p:cNvPr>
          <p:cNvSpPr txBox="1">
            <a:spLocks noChangeArrowheads="1"/>
          </p:cNvSpPr>
          <p:nvPr/>
        </p:nvSpPr>
        <p:spPr bwMode="auto">
          <a:xfrm>
            <a:off x="2057400" y="1600201"/>
            <a:ext cx="8305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第一步：</a:t>
            </a:r>
            <a:r>
              <a:rPr lang="zh-CN" altLang="en-US" b="1">
                <a:latin typeface="宋体" panose="02010600030101010101" pitchFamily="2" charset="-122"/>
              </a:rPr>
              <a:t>把输入文件分段（每段包含</a:t>
            </a:r>
            <a:r>
              <a:rPr lang="en-US" altLang="zh-CN" b="1"/>
              <a:t>600</a:t>
            </a:r>
            <a:r>
              <a:rPr lang="zh-CN" altLang="en-US" b="1">
                <a:latin typeface="宋体" panose="02010600030101010101" pitchFamily="2" charset="-122"/>
              </a:rPr>
              <a:t>个记录）读入内存并进行内排序，生成初始顺串，然后将这些顺串轮流写到磁带机</a:t>
            </a:r>
            <a:r>
              <a:rPr lang="en-US" altLang="zh-CN" b="1"/>
              <a:t>T</a:t>
            </a:r>
            <a:r>
              <a:rPr lang="en-US" altLang="zh-CN" b="1" baseline="-30000"/>
              <a:t>1</a:t>
            </a:r>
            <a:r>
              <a:rPr lang="zh-CN" altLang="en-US" b="1">
                <a:latin typeface="宋体" panose="02010600030101010101" pitchFamily="2" charset="-122"/>
              </a:rPr>
              <a:t>和</a:t>
            </a:r>
            <a:r>
              <a:rPr lang="en-US" altLang="zh-CN" b="1"/>
              <a:t>T</a:t>
            </a:r>
            <a:r>
              <a:rPr lang="en-US" altLang="zh-CN" b="1" baseline="-30000"/>
              <a:t>2</a:t>
            </a:r>
            <a:r>
              <a:rPr lang="zh-CN" altLang="en-US" b="1">
                <a:latin typeface="宋体" panose="02010600030101010101" pitchFamily="2" charset="-122"/>
              </a:rPr>
              <a:t>上。</a:t>
            </a:r>
            <a:r>
              <a:rPr lang="zh-CN" altLang="en-US" b="1"/>
              <a:t> 见图</a:t>
            </a:r>
            <a:r>
              <a:rPr lang="en-US" altLang="zh-CN" b="1"/>
              <a:t>10.11(a)</a:t>
            </a:r>
            <a:r>
              <a:rPr lang="zh-CN" altLang="en-US" b="1"/>
              <a:t>。</a:t>
            </a:r>
          </a:p>
        </p:txBody>
      </p:sp>
      <p:pic>
        <p:nvPicPr>
          <p:cNvPr id="20484" name="Picture 4" descr="1-1-1">
            <a:extLst>
              <a:ext uri="{FF2B5EF4-FFF2-40B4-BE49-F238E27FC236}">
                <a16:creationId xmlns:a16="http://schemas.microsoft.com/office/drawing/2014/main" id="{C01C04DA-A98E-4A55-AA59-41590B407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971800"/>
            <a:ext cx="7543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5">
            <a:extLst>
              <a:ext uri="{FF2B5EF4-FFF2-40B4-BE49-F238E27FC236}">
                <a16:creationId xmlns:a16="http://schemas.microsoft.com/office/drawing/2014/main" id="{CB1F0A6B-D52B-4FDC-A71E-ACAE5F945431}"/>
              </a:ext>
            </a:extLst>
          </p:cNvPr>
          <p:cNvSpPr txBox="1">
            <a:spLocks noChangeArrowheads="1"/>
          </p:cNvSpPr>
          <p:nvPr/>
        </p:nvSpPr>
        <p:spPr bwMode="auto">
          <a:xfrm>
            <a:off x="4114800" y="5943601"/>
            <a:ext cx="304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t>图</a:t>
            </a:r>
            <a:r>
              <a:rPr lang="en-US" altLang="zh-CN" sz="2000" b="1"/>
              <a:t>10.11  </a:t>
            </a:r>
            <a:r>
              <a:rPr lang="zh-CN" altLang="en-US" sz="2000" b="1"/>
              <a:t>磁带排序过程</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31A28575-27EA-435B-B9D0-917AB843F0D4}"/>
              </a:ext>
            </a:extLst>
          </p:cNvPr>
          <p:cNvSpPr txBox="1">
            <a:spLocks noChangeArrowheads="1"/>
          </p:cNvSpPr>
          <p:nvPr/>
        </p:nvSpPr>
        <p:spPr bwMode="auto">
          <a:xfrm>
            <a:off x="2133600" y="990601"/>
            <a:ext cx="8229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第二步：</a:t>
            </a:r>
            <a:r>
              <a:rPr lang="zh-CN" altLang="en-US" sz="2800" b="1">
                <a:latin typeface="宋体" panose="02010600030101010101" pitchFamily="2" charset="-122"/>
              </a:rPr>
              <a:t>采用</a:t>
            </a:r>
            <a:r>
              <a:rPr lang="en-US" altLang="zh-CN" sz="2800" b="1"/>
              <a:t>2</a:t>
            </a:r>
            <a:r>
              <a:rPr lang="zh-CN" altLang="en-US" sz="2800" b="1">
                <a:latin typeface="宋体" panose="02010600030101010101" pitchFamily="2" charset="-122"/>
              </a:rPr>
              <a:t>路归并法对</a:t>
            </a:r>
            <a:r>
              <a:rPr lang="en-US" altLang="zh-CN" sz="2800" b="1"/>
              <a:t>T</a:t>
            </a:r>
            <a:r>
              <a:rPr lang="en-US" altLang="zh-CN" sz="2800" b="1" baseline="-30000"/>
              <a:t>1</a:t>
            </a:r>
            <a:r>
              <a:rPr lang="zh-CN" altLang="en-US" sz="2800" b="1">
                <a:latin typeface="宋体" panose="02010600030101010101" pitchFamily="2" charset="-122"/>
              </a:rPr>
              <a:t>上的各顺串与</a:t>
            </a:r>
            <a:r>
              <a:rPr lang="en-US" altLang="zh-CN" sz="2800" b="1"/>
              <a:t>T</a:t>
            </a:r>
            <a:r>
              <a:rPr lang="en-US" altLang="zh-CN" sz="2800" b="1" baseline="-30000"/>
              <a:t>2</a:t>
            </a:r>
            <a:r>
              <a:rPr lang="zh-CN" altLang="en-US" sz="2800" b="1">
                <a:latin typeface="宋体" panose="02010600030101010101" pitchFamily="2" charset="-122"/>
              </a:rPr>
              <a:t>上的各顺串进行归并，并把所产生的较大顺串轮流分布到</a:t>
            </a:r>
            <a:r>
              <a:rPr lang="en-US" altLang="zh-CN" sz="2800" b="1"/>
              <a:t>T</a:t>
            </a:r>
            <a:r>
              <a:rPr lang="en-US" altLang="zh-CN" sz="2800" b="1" baseline="-30000"/>
              <a:t>3</a:t>
            </a:r>
            <a:r>
              <a:rPr lang="zh-CN" altLang="en-US" sz="2800" b="1">
                <a:latin typeface="宋体" panose="02010600030101010101" pitchFamily="2" charset="-122"/>
              </a:rPr>
              <a:t>和</a:t>
            </a:r>
            <a:r>
              <a:rPr lang="en-US" altLang="zh-CN" sz="2800" b="1"/>
              <a:t>T</a:t>
            </a:r>
            <a:r>
              <a:rPr lang="en-US" altLang="zh-CN" sz="2800" b="1" baseline="-30000"/>
              <a:t>4</a:t>
            </a:r>
            <a:r>
              <a:rPr lang="zh-CN" altLang="en-US" sz="2800" b="1">
                <a:latin typeface="宋体" panose="02010600030101010101" pitchFamily="2" charset="-122"/>
              </a:rPr>
              <a:t>上（若输入文件带需要保留，则在第一步完成后把输入文件带从</a:t>
            </a:r>
            <a:r>
              <a:rPr lang="en-US" altLang="zh-CN" sz="2800" b="1"/>
              <a:t>T</a:t>
            </a:r>
            <a:r>
              <a:rPr lang="en-US" altLang="zh-CN" sz="2800" b="1" baseline="-30000"/>
              <a:t>4</a:t>
            </a:r>
            <a:r>
              <a:rPr lang="zh-CN" altLang="en-US" sz="2800" b="1">
                <a:latin typeface="宋体" panose="02010600030101010101" pitchFamily="2" charset="-122"/>
              </a:rPr>
              <a:t>上卸下来，换上工作带）。</a:t>
            </a:r>
            <a:r>
              <a:rPr lang="zh-CN" altLang="en-US" sz="2800" b="1"/>
              <a:t>见图</a:t>
            </a:r>
            <a:r>
              <a:rPr lang="en-US" altLang="zh-CN" sz="2800" b="1"/>
              <a:t>10.11(b)</a:t>
            </a:r>
            <a:r>
              <a:rPr lang="zh-CN" altLang="en-US" sz="2800" b="1"/>
              <a:t>。</a:t>
            </a:r>
          </a:p>
        </p:txBody>
      </p:sp>
      <p:sp>
        <p:nvSpPr>
          <p:cNvPr id="21507" name="Text Box 3">
            <a:extLst>
              <a:ext uri="{FF2B5EF4-FFF2-40B4-BE49-F238E27FC236}">
                <a16:creationId xmlns:a16="http://schemas.microsoft.com/office/drawing/2014/main" id="{B644A4A5-7DD4-4EAA-8C56-F141105CD704}"/>
              </a:ext>
            </a:extLst>
          </p:cNvPr>
          <p:cNvSpPr txBox="1">
            <a:spLocks noChangeArrowheads="1"/>
          </p:cNvSpPr>
          <p:nvPr/>
        </p:nvSpPr>
        <p:spPr bwMode="auto">
          <a:xfrm>
            <a:off x="2057400" y="3352800"/>
            <a:ext cx="838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第三步：</a:t>
            </a:r>
            <a:r>
              <a:rPr lang="zh-CN" altLang="en-US" sz="2800" b="1">
                <a:latin typeface="宋体" panose="02010600030101010101" pitchFamily="2" charset="-122"/>
              </a:rPr>
              <a:t>把</a:t>
            </a:r>
            <a:r>
              <a:rPr lang="en-US" altLang="zh-CN" sz="2800" b="1"/>
              <a:t>T</a:t>
            </a:r>
            <a:r>
              <a:rPr lang="en-US" altLang="zh-CN" sz="2800" b="1" baseline="-30000"/>
              <a:t>3</a:t>
            </a:r>
            <a:r>
              <a:rPr lang="zh-CN" altLang="en-US" sz="2800" b="1">
                <a:latin typeface="宋体" panose="02010600030101010101" pitchFamily="2" charset="-122"/>
              </a:rPr>
              <a:t>上的顺串</a:t>
            </a:r>
            <a:r>
              <a:rPr lang="en-US" altLang="zh-CN" sz="2800" b="1"/>
              <a:t>1</a:t>
            </a:r>
            <a:r>
              <a:rPr lang="zh-CN" altLang="en-US" sz="2800" b="1">
                <a:latin typeface="宋体" panose="02010600030101010101" pitchFamily="2" charset="-122"/>
              </a:rPr>
              <a:t>和</a:t>
            </a:r>
            <a:r>
              <a:rPr lang="en-US" altLang="zh-CN" sz="2800" b="1"/>
              <a:t>T</a:t>
            </a:r>
            <a:r>
              <a:rPr lang="en-US" altLang="zh-CN" sz="2800" b="1" baseline="-30000"/>
              <a:t>4</a:t>
            </a:r>
            <a:r>
              <a:rPr lang="zh-CN" altLang="en-US" sz="2800" b="1">
                <a:latin typeface="宋体" panose="02010600030101010101" pitchFamily="2" charset="-122"/>
              </a:rPr>
              <a:t>上的顺串</a:t>
            </a:r>
            <a:r>
              <a:rPr lang="en-US" altLang="zh-CN" sz="2800" b="1"/>
              <a:t>2</a:t>
            </a:r>
            <a:r>
              <a:rPr lang="zh-CN" altLang="en-US" sz="2800" b="1">
                <a:latin typeface="宋体" panose="02010600030101010101" pitchFamily="2" charset="-122"/>
              </a:rPr>
              <a:t>进行合并，并将结果放到</a:t>
            </a:r>
            <a:r>
              <a:rPr lang="en-US" altLang="zh-CN" sz="2800" b="1"/>
              <a:t>T</a:t>
            </a:r>
            <a:r>
              <a:rPr lang="en-US" altLang="zh-CN" sz="2800" b="1" baseline="-30000"/>
              <a:t>1</a:t>
            </a:r>
            <a:r>
              <a:rPr lang="zh-CN" altLang="en-US" sz="2800" b="1">
                <a:latin typeface="宋体" panose="02010600030101010101" pitchFamily="2" charset="-122"/>
              </a:rPr>
              <a:t>上。</a:t>
            </a:r>
            <a:r>
              <a:rPr lang="zh-CN" altLang="en-US" sz="2800" b="1"/>
              <a:t>见图</a:t>
            </a:r>
            <a:r>
              <a:rPr lang="en-US" altLang="zh-CN" sz="2800" b="1"/>
              <a:t>10.11(c)</a:t>
            </a:r>
            <a:r>
              <a:rPr lang="zh-CN" altLang="en-US" sz="2800" b="1"/>
              <a:t>。</a:t>
            </a:r>
          </a:p>
        </p:txBody>
      </p:sp>
      <p:sp>
        <p:nvSpPr>
          <p:cNvPr id="21508" name="Text Box 4">
            <a:extLst>
              <a:ext uri="{FF2B5EF4-FFF2-40B4-BE49-F238E27FC236}">
                <a16:creationId xmlns:a16="http://schemas.microsoft.com/office/drawing/2014/main" id="{C85EF1F9-AFA9-4A4D-824F-A14A26FF102E}"/>
              </a:ext>
            </a:extLst>
          </p:cNvPr>
          <p:cNvSpPr txBox="1">
            <a:spLocks noChangeArrowheads="1"/>
          </p:cNvSpPr>
          <p:nvPr/>
        </p:nvSpPr>
        <p:spPr bwMode="auto">
          <a:xfrm>
            <a:off x="2057400" y="44958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宋体" panose="02010600030101010101" pitchFamily="2" charset="-122"/>
              </a:rPr>
              <a:t>第四步：把</a:t>
            </a:r>
            <a:r>
              <a:rPr lang="en-US" altLang="zh-CN" sz="2800" b="1"/>
              <a:t>T</a:t>
            </a:r>
            <a:r>
              <a:rPr lang="en-US" altLang="zh-CN" sz="2800" b="1" baseline="-30000"/>
              <a:t>1</a:t>
            </a:r>
            <a:r>
              <a:rPr lang="zh-CN" altLang="en-US" sz="2800" b="1">
                <a:latin typeface="宋体" panose="02010600030101010101" pitchFamily="2" charset="-122"/>
              </a:rPr>
              <a:t>上的顺串</a:t>
            </a:r>
            <a:r>
              <a:rPr lang="en-US" altLang="zh-CN" sz="2800" b="1"/>
              <a:t>1</a:t>
            </a:r>
            <a:r>
              <a:rPr lang="zh-CN" altLang="en-US" sz="2800" b="1">
                <a:latin typeface="宋体" panose="02010600030101010101" pitchFamily="2" charset="-122"/>
              </a:rPr>
              <a:t>和</a:t>
            </a:r>
            <a:r>
              <a:rPr lang="en-US" altLang="zh-CN" sz="2800" b="1"/>
              <a:t>T</a:t>
            </a:r>
            <a:r>
              <a:rPr lang="en-US" altLang="zh-CN" sz="2800" b="1" baseline="-30000"/>
              <a:t>3</a:t>
            </a:r>
            <a:r>
              <a:rPr lang="zh-CN" altLang="en-US" sz="2800" b="1">
                <a:latin typeface="宋体" panose="02010600030101010101" pitchFamily="2" charset="-122"/>
              </a:rPr>
              <a:t>上的顺串</a:t>
            </a:r>
            <a:r>
              <a:rPr lang="en-US" altLang="zh-CN" sz="2800" b="1"/>
              <a:t>3</a:t>
            </a:r>
            <a:r>
              <a:rPr lang="zh-CN" altLang="en-US" sz="2800" b="1">
                <a:latin typeface="宋体" panose="02010600030101010101" pitchFamily="2" charset="-122"/>
              </a:rPr>
              <a:t>合并，并把结果放到</a:t>
            </a:r>
            <a:r>
              <a:rPr lang="en-US" altLang="zh-CN" sz="2800" b="1"/>
              <a:t>T</a:t>
            </a:r>
            <a:r>
              <a:rPr lang="en-US" altLang="zh-CN" sz="2800" b="1" baseline="-30000"/>
              <a:t>2</a:t>
            </a:r>
            <a:r>
              <a:rPr lang="zh-CN" altLang="en-US" sz="2800" b="1">
                <a:latin typeface="宋体" panose="02010600030101010101" pitchFamily="2" charset="-122"/>
              </a:rPr>
              <a:t>上，即为所要求的有序文件。</a:t>
            </a:r>
            <a:r>
              <a:rPr lang="zh-CN" altLang="en-US" b="1"/>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Text Box 2">
            <a:extLst>
              <a:ext uri="{FF2B5EF4-FFF2-40B4-BE49-F238E27FC236}">
                <a16:creationId xmlns:a16="http://schemas.microsoft.com/office/drawing/2014/main" id="{1D977CC7-2A88-4C45-8352-7C4D94A0B984}"/>
              </a:ext>
            </a:extLst>
          </p:cNvPr>
          <p:cNvSpPr txBox="1">
            <a:spLocks noChangeArrowheads="1"/>
          </p:cNvSpPr>
          <p:nvPr/>
        </p:nvSpPr>
        <p:spPr bwMode="auto">
          <a:xfrm>
            <a:off x="2133600" y="10668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10.1 </a:t>
            </a:r>
            <a:r>
              <a:rPr lang="zh-CN" altLang="en-US" b="1"/>
              <a:t>外存信息的特性</a:t>
            </a:r>
          </a:p>
        </p:txBody>
      </p:sp>
      <p:grpSp>
        <p:nvGrpSpPr>
          <p:cNvPr id="1036" name="Group 12">
            <a:extLst>
              <a:ext uri="{FF2B5EF4-FFF2-40B4-BE49-F238E27FC236}">
                <a16:creationId xmlns:a16="http://schemas.microsoft.com/office/drawing/2014/main" id="{16464F40-B484-4FA8-B612-B08A89CD3042}"/>
              </a:ext>
            </a:extLst>
          </p:cNvPr>
          <p:cNvGrpSpPr>
            <a:grpSpLocks/>
          </p:cNvGrpSpPr>
          <p:nvPr/>
        </p:nvGrpSpPr>
        <p:grpSpPr bwMode="auto">
          <a:xfrm>
            <a:off x="2209800" y="1905000"/>
            <a:ext cx="7924800" cy="2667000"/>
            <a:chOff x="432" y="1200"/>
            <a:chExt cx="4992" cy="1680"/>
          </a:xfrm>
        </p:grpSpPr>
        <p:sp>
          <p:nvSpPr>
            <p:cNvPr id="1027" name="Text Box 3">
              <a:extLst>
                <a:ext uri="{FF2B5EF4-FFF2-40B4-BE49-F238E27FC236}">
                  <a16:creationId xmlns:a16="http://schemas.microsoft.com/office/drawing/2014/main" id="{BE2C313A-2EBF-4E2B-824A-3B2C364D4A6A}"/>
                </a:ext>
              </a:extLst>
            </p:cNvPr>
            <p:cNvSpPr txBox="1">
              <a:spLocks noChangeArrowheads="1"/>
            </p:cNvSpPr>
            <p:nvPr/>
          </p:nvSpPr>
          <p:spPr bwMode="auto">
            <a:xfrm>
              <a:off x="432" y="1824"/>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存储器</a:t>
              </a:r>
            </a:p>
          </p:txBody>
        </p:sp>
        <p:sp>
          <p:nvSpPr>
            <p:cNvPr id="1028" name="AutoShape 4">
              <a:extLst>
                <a:ext uri="{FF2B5EF4-FFF2-40B4-BE49-F238E27FC236}">
                  <a16:creationId xmlns:a16="http://schemas.microsoft.com/office/drawing/2014/main" id="{B2551266-9F3E-48E3-976D-152BF1312D2B}"/>
                </a:ext>
              </a:extLst>
            </p:cNvPr>
            <p:cNvSpPr>
              <a:spLocks/>
            </p:cNvSpPr>
            <p:nvPr/>
          </p:nvSpPr>
          <p:spPr bwMode="auto">
            <a:xfrm>
              <a:off x="1248" y="1248"/>
              <a:ext cx="48" cy="1440"/>
            </a:xfrm>
            <a:prstGeom prst="leftBrace">
              <a:avLst>
                <a:gd name="adj1" fmla="val 250000"/>
                <a:gd name="adj2"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 name="Text Box 5">
              <a:extLst>
                <a:ext uri="{FF2B5EF4-FFF2-40B4-BE49-F238E27FC236}">
                  <a16:creationId xmlns:a16="http://schemas.microsoft.com/office/drawing/2014/main" id="{7B7F9271-A26E-4064-A265-3ED48CA36C29}"/>
                </a:ext>
              </a:extLst>
            </p:cNvPr>
            <p:cNvSpPr txBox="1">
              <a:spLocks noChangeArrowheads="1"/>
            </p:cNvSpPr>
            <p:nvPr/>
          </p:nvSpPr>
          <p:spPr bwMode="auto">
            <a:xfrm>
              <a:off x="1392" y="1200"/>
              <a:ext cx="1200"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a:t>内部存储器</a:t>
              </a:r>
            </a:p>
            <a:p>
              <a:pPr algn="ctr">
                <a:spcBef>
                  <a:spcPct val="50000"/>
                </a:spcBef>
              </a:pPr>
              <a:r>
                <a:rPr lang="zh-CN" altLang="en-US" b="1"/>
                <a:t>（内存）</a:t>
              </a:r>
            </a:p>
          </p:txBody>
        </p:sp>
        <p:sp>
          <p:nvSpPr>
            <p:cNvPr id="1030" name="Text Box 6">
              <a:extLst>
                <a:ext uri="{FF2B5EF4-FFF2-40B4-BE49-F238E27FC236}">
                  <a16:creationId xmlns:a16="http://schemas.microsoft.com/office/drawing/2014/main" id="{81DD0D1B-4E81-4540-93D5-12429EB19347}"/>
                </a:ext>
              </a:extLst>
            </p:cNvPr>
            <p:cNvSpPr txBox="1">
              <a:spLocks noChangeArrowheads="1"/>
            </p:cNvSpPr>
            <p:nvPr/>
          </p:nvSpPr>
          <p:spPr bwMode="auto">
            <a:xfrm>
              <a:off x="1344" y="2160"/>
              <a:ext cx="1200"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a:t>外部存储器</a:t>
              </a:r>
            </a:p>
            <a:p>
              <a:pPr algn="ctr">
                <a:spcBef>
                  <a:spcPct val="50000"/>
                </a:spcBef>
              </a:pPr>
              <a:r>
                <a:rPr lang="zh-CN" altLang="en-US" b="1"/>
                <a:t>（外存）</a:t>
              </a:r>
            </a:p>
          </p:txBody>
        </p:sp>
        <p:sp>
          <p:nvSpPr>
            <p:cNvPr id="1031" name="AutoShape 7">
              <a:extLst>
                <a:ext uri="{FF2B5EF4-FFF2-40B4-BE49-F238E27FC236}">
                  <a16:creationId xmlns:a16="http://schemas.microsoft.com/office/drawing/2014/main" id="{46BCB24B-B321-4D2A-8397-2402C02B4AFF}"/>
                </a:ext>
              </a:extLst>
            </p:cNvPr>
            <p:cNvSpPr>
              <a:spLocks/>
            </p:cNvSpPr>
            <p:nvPr/>
          </p:nvSpPr>
          <p:spPr bwMode="auto">
            <a:xfrm>
              <a:off x="2544" y="2016"/>
              <a:ext cx="48" cy="864"/>
            </a:xfrm>
            <a:prstGeom prst="leftBrace">
              <a:avLst>
                <a:gd name="adj1" fmla="val 150000"/>
                <a:gd name="adj2"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2" name="Text Box 8">
              <a:extLst>
                <a:ext uri="{FF2B5EF4-FFF2-40B4-BE49-F238E27FC236}">
                  <a16:creationId xmlns:a16="http://schemas.microsoft.com/office/drawing/2014/main" id="{B75AE0E0-EA6D-4308-8194-C8EA9924B94B}"/>
                </a:ext>
              </a:extLst>
            </p:cNvPr>
            <p:cNvSpPr txBox="1">
              <a:spLocks noChangeArrowheads="1"/>
            </p:cNvSpPr>
            <p:nvPr/>
          </p:nvSpPr>
          <p:spPr bwMode="auto">
            <a:xfrm>
              <a:off x="2688" y="2016"/>
              <a:ext cx="27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顺序存取设备（磁带存储器）</a:t>
              </a:r>
            </a:p>
          </p:txBody>
        </p:sp>
        <p:sp>
          <p:nvSpPr>
            <p:cNvPr id="1033" name="Text Box 9">
              <a:extLst>
                <a:ext uri="{FF2B5EF4-FFF2-40B4-BE49-F238E27FC236}">
                  <a16:creationId xmlns:a16="http://schemas.microsoft.com/office/drawing/2014/main" id="{7330C222-392D-470A-8466-C278FA99C0B2}"/>
                </a:ext>
              </a:extLst>
            </p:cNvPr>
            <p:cNvSpPr txBox="1">
              <a:spLocks noChangeArrowheads="1"/>
            </p:cNvSpPr>
            <p:nvPr/>
          </p:nvSpPr>
          <p:spPr bwMode="auto">
            <a:xfrm>
              <a:off x="2688" y="2544"/>
              <a:ext cx="27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直接存取设备（磁盘存储器）</a:t>
              </a:r>
            </a:p>
          </p:txBody>
        </p:sp>
      </p:grpSp>
      <p:sp>
        <p:nvSpPr>
          <p:cNvPr id="1035" name="Text Box 11">
            <a:extLst>
              <a:ext uri="{FF2B5EF4-FFF2-40B4-BE49-F238E27FC236}">
                <a16:creationId xmlns:a16="http://schemas.microsoft.com/office/drawing/2014/main" id="{5CB16BB9-0622-47EA-86BF-24E9A6D0095D}"/>
              </a:ext>
            </a:extLst>
          </p:cNvPr>
          <p:cNvSpPr txBox="1">
            <a:spLocks noChangeArrowheads="1"/>
          </p:cNvSpPr>
          <p:nvPr/>
        </p:nvSpPr>
        <p:spPr bwMode="auto">
          <a:xfrm>
            <a:off x="2362200" y="4876800"/>
            <a:ext cx="7696200" cy="100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b="1"/>
              <a:t>内存的存储容量小，但工作速度高；外存的存储容量大，但速度较低。</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897D1722-D00C-44E4-B3EB-F881B7078F8D}"/>
              </a:ext>
            </a:extLst>
          </p:cNvPr>
          <p:cNvSpPr txBox="1">
            <a:spLocks noChangeArrowheads="1"/>
          </p:cNvSpPr>
          <p:nvPr/>
        </p:nvSpPr>
        <p:spPr bwMode="auto">
          <a:xfrm>
            <a:off x="2209800" y="9906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2. </a:t>
            </a:r>
            <a:r>
              <a:rPr lang="zh-CN" altLang="en-US" sz="2800" b="1"/>
              <a:t>非平衡归并</a:t>
            </a:r>
          </a:p>
        </p:txBody>
      </p:sp>
      <p:sp>
        <p:nvSpPr>
          <p:cNvPr id="22531" name="Text Box 3">
            <a:extLst>
              <a:ext uri="{FF2B5EF4-FFF2-40B4-BE49-F238E27FC236}">
                <a16:creationId xmlns:a16="http://schemas.microsoft.com/office/drawing/2014/main" id="{B1B52A11-4643-41B3-BA01-49253ACD1C97}"/>
              </a:ext>
            </a:extLst>
          </p:cNvPr>
          <p:cNvSpPr txBox="1">
            <a:spLocks noChangeArrowheads="1"/>
          </p:cNvSpPr>
          <p:nvPr/>
        </p:nvSpPr>
        <p:spPr bwMode="auto">
          <a:xfrm>
            <a:off x="2057400" y="1600200"/>
            <a:ext cx="83820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k</a:t>
            </a:r>
            <a:r>
              <a:rPr lang="zh-CN" altLang="en-US" sz="2800" b="1"/>
              <a:t>路</a:t>
            </a:r>
            <a:r>
              <a:rPr lang="zh-CN" altLang="en-US" sz="2800" b="1">
                <a:latin typeface="宋体" panose="02010600030101010101" pitchFamily="2" charset="-122"/>
              </a:rPr>
              <a:t>平衡归并的特点是：把要归并的顺串平衡均匀地分布到</a:t>
            </a:r>
            <a:r>
              <a:rPr lang="en-US" altLang="zh-CN" sz="2800" b="1"/>
              <a:t>k</a:t>
            </a:r>
            <a:r>
              <a:rPr lang="zh-CN" altLang="en-US" sz="2800" b="1">
                <a:latin typeface="宋体" panose="02010600030101010101" pitchFamily="2" charset="-122"/>
              </a:rPr>
              <a:t>台输入带上。这样，为了避免对数据进行再分配的扫描，就需要</a:t>
            </a:r>
            <a:r>
              <a:rPr lang="en-US" altLang="zh-CN" sz="2800" b="1"/>
              <a:t>2k</a:t>
            </a:r>
            <a:r>
              <a:rPr lang="zh-CN" altLang="en-US" sz="2800" b="1">
                <a:latin typeface="宋体" panose="02010600030101010101" pitchFamily="2" charset="-122"/>
              </a:rPr>
              <a:t>台磁带机，现采用非平衡归并，即不同输入带上的顺串个数不同，适当地对顺串进行非均匀分配，就可以用不到</a:t>
            </a:r>
            <a:r>
              <a:rPr lang="en-US" altLang="zh-CN" sz="2800" b="1"/>
              <a:t>2k</a:t>
            </a:r>
            <a:r>
              <a:rPr lang="zh-CN" altLang="en-US" sz="2800" b="1">
                <a:latin typeface="宋体" panose="02010600030101010101" pitchFamily="2" charset="-122"/>
              </a:rPr>
              <a:t>台磁带机来实现</a:t>
            </a:r>
            <a:r>
              <a:rPr lang="zh-CN" altLang="en-US" sz="2800" b="1"/>
              <a:t> </a:t>
            </a:r>
            <a:r>
              <a:rPr lang="en-US" altLang="zh-CN" sz="2800" b="1"/>
              <a:t>k</a:t>
            </a:r>
            <a:r>
              <a:rPr lang="zh-CN" altLang="en-US" sz="2800" b="1">
                <a:latin typeface="宋体" panose="02010600030101010101" pitchFamily="2" charset="-122"/>
              </a:rPr>
              <a:t>路归并。</a:t>
            </a:r>
            <a:r>
              <a:rPr lang="zh-CN" altLang="en-US" sz="2800" b="1"/>
              <a:t> </a:t>
            </a:r>
          </a:p>
        </p:txBody>
      </p:sp>
      <p:sp>
        <p:nvSpPr>
          <p:cNvPr id="22532" name="Text Box 4">
            <a:extLst>
              <a:ext uri="{FF2B5EF4-FFF2-40B4-BE49-F238E27FC236}">
                <a16:creationId xmlns:a16="http://schemas.microsoft.com/office/drawing/2014/main" id="{95247684-1776-442C-A85C-68E1D0886D7D}"/>
              </a:ext>
            </a:extLst>
          </p:cNvPr>
          <p:cNvSpPr txBox="1">
            <a:spLocks noChangeArrowheads="1"/>
          </p:cNvSpPr>
          <p:nvPr/>
        </p:nvSpPr>
        <p:spPr bwMode="auto">
          <a:xfrm>
            <a:off x="2133600" y="4495800"/>
            <a:ext cx="8001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宋体" panose="02010600030101010101" pitchFamily="2" charset="-122"/>
              </a:rPr>
              <a:t>    </a:t>
            </a:r>
            <a:r>
              <a:rPr lang="zh-CN" altLang="en-US" sz="2800" b="1">
                <a:latin typeface="宋体" panose="02010600030101010101" pitchFamily="2" charset="-122"/>
              </a:rPr>
              <a:t>用</a:t>
            </a:r>
            <a:r>
              <a:rPr lang="en-US" altLang="zh-CN" sz="2800" b="1"/>
              <a:t>k+1</a:t>
            </a:r>
            <a:r>
              <a:rPr lang="zh-CN" altLang="en-US" sz="2800" b="1">
                <a:latin typeface="宋体" panose="02010600030101010101" pitchFamily="2" charset="-122"/>
              </a:rPr>
              <a:t>台磁带机便可取得</a:t>
            </a:r>
            <a:r>
              <a:rPr lang="en-US" altLang="zh-CN" sz="2800" b="1"/>
              <a:t>k</a:t>
            </a:r>
            <a:r>
              <a:rPr lang="zh-CN" altLang="en-US" sz="2800" b="1">
                <a:latin typeface="宋体" panose="02010600030101010101" pitchFamily="2" charset="-122"/>
              </a:rPr>
              <a:t>路归并的效果，我们以三台磁带机</a:t>
            </a:r>
            <a:r>
              <a:rPr lang="en-US" altLang="zh-CN" sz="2800" b="1"/>
              <a:t>T</a:t>
            </a:r>
            <a:r>
              <a:rPr lang="en-US" altLang="zh-CN" sz="2800" b="1" baseline="-30000"/>
              <a:t>1</a:t>
            </a:r>
            <a:r>
              <a:rPr lang="zh-CN" altLang="en-US" sz="2800" b="1">
                <a:latin typeface="宋体" panose="02010600030101010101" pitchFamily="2" charset="-122"/>
              </a:rPr>
              <a:t>、</a:t>
            </a:r>
            <a:r>
              <a:rPr lang="en-US" altLang="zh-CN" sz="2800" b="1"/>
              <a:t>T</a:t>
            </a:r>
            <a:r>
              <a:rPr lang="en-US" altLang="zh-CN" sz="2800" b="1" baseline="-30000"/>
              <a:t>2</a:t>
            </a:r>
            <a:r>
              <a:rPr lang="zh-CN" altLang="en-US" sz="2800" b="1">
                <a:latin typeface="宋体" panose="02010600030101010101" pitchFamily="2" charset="-122"/>
              </a:rPr>
              <a:t>、</a:t>
            </a:r>
            <a:r>
              <a:rPr lang="en-US" altLang="zh-CN" sz="2800" b="1"/>
              <a:t>T</a:t>
            </a:r>
            <a:r>
              <a:rPr lang="en-US" altLang="zh-CN" sz="2800" b="1" baseline="-30000"/>
              <a:t>3</a:t>
            </a:r>
            <a:r>
              <a:rPr lang="zh-CN" altLang="en-US" sz="2800" b="1">
                <a:latin typeface="宋体" panose="02010600030101010101" pitchFamily="2" charset="-122"/>
              </a:rPr>
              <a:t>实现</a:t>
            </a:r>
            <a:r>
              <a:rPr lang="en-US" altLang="zh-CN" sz="2800" b="1"/>
              <a:t>2</a:t>
            </a:r>
            <a:r>
              <a:rPr lang="zh-CN" altLang="en-US" sz="2800" b="1">
                <a:latin typeface="宋体" panose="02010600030101010101" pitchFamily="2" charset="-122"/>
              </a:rPr>
              <a:t>路归并为例来说明这个方法。</a:t>
            </a:r>
            <a:r>
              <a:rPr lang="zh-CN" altLang="en-US" sz="2800" b="1"/>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66D16BBB-DDD5-43C6-8C1E-EA197E9A92CE}"/>
              </a:ext>
            </a:extLst>
          </p:cNvPr>
          <p:cNvSpPr txBox="1">
            <a:spLocks noChangeArrowheads="1"/>
          </p:cNvSpPr>
          <p:nvPr/>
        </p:nvSpPr>
        <p:spPr bwMode="auto">
          <a:xfrm>
            <a:off x="2133600" y="9906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宋体" panose="02010600030101010101" pitchFamily="2" charset="-122"/>
              </a:rPr>
              <a:t>    </a:t>
            </a:r>
            <a:r>
              <a:rPr lang="zh-CN" altLang="en-US" sz="2800" b="1">
                <a:latin typeface="宋体" panose="02010600030101010101" pitchFamily="2" charset="-122"/>
              </a:rPr>
              <a:t>我们设初始顺串的长度为度量单位，即规定初始顺串的长度为</a:t>
            </a:r>
            <a:r>
              <a:rPr lang="en-US" altLang="zh-CN" sz="2800" b="1"/>
              <a:t>1</a:t>
            </a:r>
            <a:r>
              <a:rPr lang="zh-CN" altLang="en-US" sz="2800" b="1">
                <a:latin typeface="宋体" panose="02010600030101010101" pitchFamily="2" charset="-122"/>
              </a:rPr>
              <a:t>，用</a:t>
            </a:r>
            <a:r>
              <a:rPr lang="en-US" altLang="zh-CN" sz="2800" b="1"/>
              <a:t>S</a:t>
            </a:r>
            <a:r>
              <a:rPr lang="en-US" altLang="zh-CN" sz="2800" b="1" baseline="30000"/>
              <a:t>n</a:t>
            </a:r>
            <a:r>
              <a:rPr lang="zh-CN" altLang="en-US" sz="2800" b="1">
                <a:latin typeface="宋体" panose="02010600030101010101" pitchFamily="2" charset="-122"/>
              </a:rPr>
              <a:t>来表示某台磁带机上有</a:t>
            </a:r>
            <a:r>
              <a:rPr lang="en-US" altLang="zh-CN" sz="2800" b="1"/>
              <a:t>n</a:t>
            </a:r>
            <a:r>
              <a:rPr lang="zh-CN" altLang="en-US" sz="2800" b="1">
                <a:latin typeface="宋体" panose="02010600030101010101" pitchFamily="2" charset="-122"/>
              </a:rPr>
              <a:t>个顺串，每个顺串的长度为</a:t>
            </a:r>
            <a:r>
              <a:rPr lang="en-US" altLang="zh-CN" sz="2800" b="1"/>
              <a:t>S</a:t>
            </a:r>
            <a:r>
              <a:rPr lang="zh-CN" altLang="en-US" sz="2800" b="1">
                <a:latin typeface="宋体" panose="02010600030101010101" pitchFamily="2" charset="-122"/>
              </a:rPr>
              <a:t>。</a:t>
            </a:r>
            <a:r>
              <a:rPr lang="zh-CN" altLang="en-US" sz="2800" b="1"/>
              <a:t> </a:t>
            </a:r>
          </a:p>
        </p:txBody>
      </p:sp>
      <p:sp>
        <p:nvSpPr>
          <p:cNvPr id="23556" name="Text Box 4">
            <a:extLst>
              <a:ext uri="{FF2B5EF4-FFF2-40B4-BE49-F238E27FC236}">
                <a16:creationId xmlns:a16="http://schemas.microsoft.com/office/drawing/2014/main" id="{42E32CB3-886F-4C1E-934C-EE94F35589A6}"/>
              </a:ext>
            </a:extLst>
          </p:cNvPr>
          <p:cNvSpPr txBox="1">
            <a:spLocks noChangeArrowheads="1"/>
          </p:cNvSpPr>
          <p:nvPr/>
        </p:nvSpPr>
        <p:spPr bwMode="auto">
          <a:xfrm>
            <a:off x="2438400" y="2590801"/>
            <a:ext cx="73152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   </a:t>
            </a:r>
            <a:r>
              <a:rPr lang="zh-CN" altLang="en-US" sz="2000" b="1"/>
              <a:t>步骤                </a:t>
            </a:r>
            <a:r>
              <a:rPr lang="en-US" altLang="zh-CN" sz="2000" b="1"/>
              <a:t>T</a:t>
            </a:r>
            <a:r>
              <a:rPr lang="en-US" altLang="zh-CN" sz="2000" b="1" baseline="-25000"/>
              <a:t>1</a:t>
            </a:r>
            <a:r>
              <a:rPr lang="en-US" altLang="zh-CN" sz="2000" b="1"/>
              <a:t>                    T</a:t>
            </a:r>
            <a:r>
              <a:rPr lang="en-US" altLang="zh-CN" sz="2000" b="1" baseline="-25000"/>
              <a:t>2</a:t>
            </a:r>
            <a:r>
              <a:rPr lang="en-US" altLang="zh-CN" sz="2000" b="1"/>
              <a:t>                  T</a:t>
            </a:r>
            <a:r>
              <a:rPr lang="en-US" altLang="zh-CN" sz="2000" b="1" baseline="-25000"/>
              <a:t>3</a:t>
            </a:r>
            <a:r>
              <a:rPr lang="en-US" altLang="zh-CN" sz="2000" b="1"/>
              <a:t>              </a:t>
            </a:r>
            <a:r>
              <a:rPr lang="zh-CN" altLang="en-US" sz="2000" b="1"/>
              <a:t>说明</a:t>
            </a:r>
          </a:p>
          <a:p>
            <a:pPr>
              <a:spcBef>
                <a:spcPct val="50000"/>
              </a:spcBef>
            </a:pPr>
            <a:r>
              <a:rPr lang="zh-CN" altLang="en-US" sz="2000" b="1"/>
              <a:t>初始分布            </a:t>
            </a:r>
            <a:r>
              <a:rPr lang="en-US" altLang="zh-CN" sz="2000" b="1"/>
              <a:t>1</a:t>
            </a:r>
            <a:r>
              <a:rPr lang="en-US" altLang="zh-CN" sz="2000" b="1" baseline="30000"/>
              <a:t>5</a:t>
            </a:r>
            <a:r>
              <a:rPr lang="en-US" altLang="zh-CN" sz="2000" b="1"/>
              <a:t>                    1</a:t>
            </a:r>
            <a:r>
              <a:rPr lang="en-US" altLang="zh-CN" sz="2000" b="1" baseline="30000"/>
              <a:t>3</a:t>
            </a:r>
            <a:r>
              <a:rPr lang="en-US" altLang="zh-CN" sz="2000" b="1"/>
              <a:t>                   </a:t>
            </a:r>
            <a:r>
              <a:rPr lang="zh-CN" altLang="en-US" sz="2000" b="1"/>
              <a:t>－</a:t>
            </a:r>
          </a:p>
          <a:p>
            <a:pPr>
              <a:spcBef>
                <a:spcPct val="50000"/>
              </a:spcBef>
            </a:pPr>
            <a:r>
              <a:rPr lang="zh-CN" altLang="en-US" sz="2000" b="1"/>
              <a:t>第一步后            </a:t>
            </a:r>
            <a:r>
              <a:rPr lang="en-US" altLang="zh-CN" sz="2000" b="1"/>
              <a:t>1</a:t>
            </a:r>
            <a:r>
              <a:rPr lang="en-US" altLang="zh-CN" sz="2000" b="1" baseline="30000"/>
              <a:t>2</a:t>
            </a:r>
            <a:r>
              <a:rPr lang="en-US" altLang="zh-CN" sz="2000" b="1"/>
              <a:t>                    </a:t>
            </a:r>
            <a:r>
              <a:rPr lang="zh-CN" altLang="en-US" sz="2000" b="1"/>
              <a:t>－                   </a:t>
            </a:r>
            <a:r>
              <a:rPr lang="en-US" altLang="zh-CN" sz="2000" b="1"/>
              <a:t>2</a:t>
            </a:r>
            <a:r>
              <a:rPr lang="en-US" altLang="zh-CN" sz="2000" b="1" baseline="30000"/>
              <a:t>3</a:t>
            </a:r>
            <a:r>
              <a:rPr lang="en-US" altLang="zh-CN" sz="2000" b="1"/>
              <a:t>            </a:t>
            </a:r>
            <a:r>
              <a:rPr lang="zh-CN" altLang="en-US" sz="2000" b="1"/>
              <a:t>归并到</a:t>
            </a:r>
            <a:r>
              <a:rPr lang="en-US" altLang="zh-CN" sz="2000" b="1"/>
              <a:t>T</a:t>
            </a:r>
            <a:r>
              <a:rPr lang="en-US" altLang="zh-CN" sz="2000" b="1" baseline="-25000"/>
              <a:t>3</a:t>
            </a:r>
          </a:p>
          <a:p>
            <a:pPr>
              <a:spcBef>
                <a:spcPct val="50000"/>
              </a:spcBef>
            </a:pPr>
            <a:r>
              <a:rPr lang="zh-CN" altLang="en-US" sz="2000" b="1"/>
              <a:t>第二步后            －                   </a:t>
            </a:r>
            <a:r>
              <a:rPr lang="en-US" altLang="zh-CN" sz="2000" b="1"/>
              <a:t>3</a:t>
            </a:r>
            <a:r>
              <a:rPr lang="en-US" altLang="zh-CN" sz="2000" b="1" baseline="30000"/>
              <a:t>2                               </a:t>
            </a:r>
            <a:r>
              <a:rPr lang="en-US" altLang="zh-CN" sz="2000" b="1"/>
              <a:t>2</a:t>
            </a:r>
            <a:r>
              <a:rPr lang="en-US" altLang="zh-CN" sz="2000" b="1" baseline="30000"/>
              <a:t>1</a:t>
            </a:r>
            <a:r>
              <a:rPr lang="en-US" altLang="zh-CN" sz="2000" b="1"/>
              <a:t>            </a:t>
            </a:r>
            <a:r>
              <a:rPr lang="zh-CN" altLang="en-US" sz="2000" b="1"/>
              <a:t>归并到</a:t>
            </a:r>
            <a:r>
              <a:rPr lang="en-US" altLang="zh-CN" sz="2000" b="1"/>
              <a:t>T</a:t>
            </a:r>
            <a:r>
              <a:rPr lang="en-US" altLang="zh-CN" sz="2000" b="1" baseline="-25000"/>
              <a:t>2</a:t>
            </a:r>
          </a:p>
          <a:p>
            <a:pPr>
              <a:spcBef>
                <a:spcPct val="50000"/>
              </a:spcBef>
            </a:pPr>
            <a:r>
              <a:rPr lang="zh-CN" altLang="en-US" sz="2000" b="1"/>
              <a:t>第三步后            </a:t>
            </a:r>
            <a:r>
              <a:rPr lang="en-US" altLang="zh-CN" sz="2000" b="1"/>
              <a:t>5</a:t>
            </a:r>
            <a:r>
              <a:rPr lang="en-US" altLang="zh-CN" sz="2000" b="1" baseline="30000"/>
              <a:t>1                              </a:t>
            </a:r>
            <a:r>
              <a:rPr lang="en-US" altLang="zh-CN" sz="2000" b="1"/>
              <a:t>3</a:t>
            </a:r>
            <a:r>
              <a:rPr lang="en-US" altLang="zh-CN" sz="2000" b="1" baseline="30000"/>
              <a:t>1                                </a:t>
            </a:r>
            <a:r>
              <a:rPr lang="zh-CN" altLang="en-US" sz="2000" b="1" baseline="30000"/>
              <a:t>－</a:t>
            </a:r>
            <a:r>
              <a:rPr lang="zh-CN" altLang="en-US" sz="2000" b="1"/>
              <a:t>             归并到</a:t>
            </a:r>
            <a:r>
              <a:rPr lang="en-US" altLang="zh-CN" sz="2000" b="1"/>
              <a:t>T</a:t>
            </a:r>
            <a:r>
              <a:rPr lang="en-US" altLang="zh-CN" sz="2000" b="1" baseline="-25000"/>
              <a:t>1</a:t>
            </a:r>
          </a:p>
          <a:p>
            <a:pPr>
              <a:spcBef>
                <a:spcPct val="50000"/>
              </a:spcBef>
            </a:pPr>
            <a:r>
              <a:rPr lang="zh-CN" altLang="en-US" sz="2000" b="1"/>
              <a:t>第四步后            －                   －                    </a:t>
            </a:r>
            <a:r>
              <a:rPr lang="en-US" altLang="zh-CN" sz="2000" b="1"/>
              <a:t>8</a:t>
            </a:r>
            <a:r>
              <a:rPr lang="en-US" altLang="zh-CN" sz="2000" b="1" baseline="30000"/>
              <a:t>1                   </a:t>
            </a:r>
            <a:r>
              <a:rPr lang="zh-CN" altLang="en-US" sz="2000" b="1"/>
              <a:t>归并到</a:t>
            </a:r>
            <a:r>
              <a:rPr lang="en-US" altLang="zh-CN" sz="2000" b="1"/>
              <a:t>T</a:t>
            </a:r>
            <a:r>
              <a:rPr lang="en-US" altLang="zh-CN" sz="2000" b="1" baseline="-25000"/>
              <a:t>3</a:t>
            </a:r>
          </a:p>
        </p:txBody>
      </p:sp>
      <p:sp>
        <p:nvSpPr>
          <p:cNvPr id="23557" name="Text Box 5">
            <a:extLst>
              <a:ext uri="{FF2B5EF4-FFF2-40B4-BE49-F238E27FC236}">
                <a16:creationId xmlns:a16="http://schemas.microsoft.com/office/drawing/2014/main" id="{0D08C58C-C503-4A23-A562-23491BBA91C1}"/>
              </a:ext>
            </a:extLst>
          </p:cNvPr>
          <p:cNvSpPr txBox="1">
            <a:spLocks noChangeArrowheads="1"/>
          </p:cNvSpPr>
          <p:nvPr/>
        </p:nvSpPr>
        <p:spPr bwMode="auto">
          <a:xfrm>
            <a:off x="2514600" y="5562601"/>
            <a:ext cx="7696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b="1"/>
              <a:t>图</a:t>
            </a:r>
            <a:r>
              <a:rPr lang="en-US" altLang="zh-CN" sz="2000" b="1"/>
              <a:t>10.12  </a:t>
            </a:r>
            <a:r>
              <a:rPr lang="zh-CN" altLang="en-US" sz="2000" b="1"/>
              <a:t>采用非</a:t>
            </a:r>
            <a:r>
              <a:rPr lang="zh-CN" altLang="en-US" sz="2000" b="1">
                <a:latin typeface="宋体" panose="02010600030101010101" pitchFamily="2" charset="-122"/>
              </a:rPr>
              <a:t>平衡分布法用三台磁带机实现</a:t>
            </a:r>
            <a:r>
              <a:rPr lang="en-US" altLang="zh-CN" sz="2000" b="1"/>
              <a:t>2</a:t>
            </a:r>
            <a:r>
              <a:rPr lang="zh-CN" altLang="en-US" sz="2000" b="1">
                <a:latin typeface="宋体" panose="02010600030101010101" pitchFamily="2" charset="-122"/>
              </a:rPr>
              <a:t>路归并</a:t>
            </a:r>
            <a:r>
              <a:rPr lang="zh-CN" altLang="en-US" sz="2000" b="1"/>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CC157D20-67C5-4CBA-A121-2330A6B9E740}"/>
              </a:ext>
            </a:extLst>
          </p:cNvPr>
          <p:cNvSpPr txBox="1">
            <a:spLocks noChangeArrowheads="1"/>
          </p:cNvSpPr>
          <p:nvPr/>
        </p:nvSpPr>
        <p:spPr bwMode="auto">
          <a:xfrm>
            <a:off x="21336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宋体" panose="02010600030101010101" pitchFamily="2" charset="-122"/>
              </a:rPr>
              <a:t>讨论如何确定顺串初始分布的问题</a:t>
            </a:r>
            <a:r>
              <a:rPr lang="zh-CN" altLang="en-US" b="1"/>
              <a:t> </a:t>
            </a:r>
          </a:p>
        </p:txBody>
      </p:sp>
      <p:sp>
        <p:nvSpPr>
          <p:cNvPr id="24579" name="Text Box 3">
            <a:extLst>
              <a:ext uri="{FF2B5EF4-FFF2-40B4-BE49-F238E27FC236}">
                <a16:creationId xmlns:a16="http://schemas.microsoft.com/office/drawing/2014/main" id="{2EF8B184-B9E6-4E8B-BBDF-0EA3A922F932}"/>
              </a:ext>
            </a:extLst>
          </p:cNvPr>
          <p:cNvSpPr txBox="1">
            <a:spLocks noChangeArrowheads="1"/>
          </p:cNvSpPr>
          <p:nvPr/>
        </p:nvSpPr>
        <p:spPr bwMode="auto">
          <a:xfrm>
            <a:off x="2057400" y="1600200"/>
            <a:ext cx="8305800" cy="387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a:t>
            </a:r>
            <a:r>
              <a:rPr lang="zh-CN" altLang="en-US" sz="2800" b="1"/>
              <a:t>为了确定初始分布，就得从最后一步往前推。假设有</a:t>
            </a:r>
            <a:r>
              <a:rPr lang="en-US" altLang="zh-CN" sz="2800" b="1"/>
              <a:t>n</a:t>
            </a:r>
            <a:r>
              <a:rPr lang="zh-CN" altLang="en-US" sz="2800" b="1"/>
              <a:t>步，我们希望</a:t>
            </a:r>
            <a:r>
              <a:rPr lang="en-US" altLang="zh-CN" sz="2800" b="1"/>
              <a:t>n</a:t>
            </a:r>
            <a:r>
              <a:rPr lang="zh-CN" altLang="en-US" sz="2800" b="1"/>
              <a:t>步之后在</a:t>
            </a:r>
            <a:r>
              <a:rPr lang="en-US" altLang="zh-CN" sz="2800" b="1"/>
              <a:t>T</a:t>
            </a:r>
            <a:r>
              <a:rPr lang="en-US" altLang="zh-CN" sz="2800" b="1" baseline="-25000"/>
              <a:t>1</a:t>
            </a:r>
            <a:r>
              <a:rPr lang="zh-CN" altLang="en-US" sz="2800" b="1"/>
              <a:t>上正好有一个顺串，而在</a:t>
            </a:r>
            <a:r>
              <a:rPr lang="en-US" altLang="zh-CN" sz="2800" b="1"/>
              <a:t>T</a:t>
            </a:r>
            <a:r>
              <a:rPr lang="en-US" altLang="zh-CN" sz="2800" b="1" baseline="-25000"/>
              <a:t>2</a:t>
            </a:r>
            <a:r>
              <a:rPr lang="zh-CN" altLang="en-US" sz="2800" b="1"/>
              <a:t>和</a:t>
            </a:r>
            <a:r>
              <a:rPr lang="en-US" altLang="zh-CN" sz="2800" b="1"/>
              <a:t>T</a:t>
            </a:r>
            <a:r>
              <a:rPr lang="en-US" altLang="zh-CN" sz="2800" b="1" baseline="-25000"/>
              <a:t>3</a:t>
            </a:r>
            <a:r>
              <a:rPr lang="zh-CN" altLang="en-US" sz="2800" b="1"/>
              <a:t>上没有顺串。要做到这点，则必须把</a:t>
            </a:r>
            <a:r>
              <a:rPr lang="en-US" altLang="zh-CN" sz="2800" b="1"/>
              <a:t>T</a:t>
            </a:r>
            <a:r>
              <a:rPr lang="en-US" altLang="zh-CN" sz="2800" b="1" baseline="-25000"/>
              <a:t>2</a:t>
            </a:r>
            <a:r>
              <a:rPr lang="zh-CN" altLang="en-US" sz="2800" b="1"/>
              <a:t>中的一个顺串与</a:t>
            </a:r>
            <a:r>
              <a:rPr lang="en-US" altLang="zh-CN" sz="2800" b="1"/>
              <a:t>T</a:t>
            </a:r>
            <a:r>
              <a:rPr lang="en-US" altLang="zh-CN" sz="2800" b="1" baseline="-25000"/>
              <a:t>3</a:t>
            </a:r>
            <a:r>
              <a:rPr lang="zh-CN" altLang="en-US" sz="2800" b="1"/>
              <a:t>中的一个顺串加以归并来得到这种顺串，并且</a:t>
            </a:r>
            <a:r>
              <a:rPr lang="en-US" altLang="zh-CN" sz="2800" b="1"/>
              <a:t>T</a:t>
            </a:r>
            <a:r>
              <a:rPr lang="en-US" altLang="zh-CN" sz="2800" b="1" baseline="-25000"/>
              <a:t>2</a:t>
            </a:r>
            <a:r>
              <a:rPr lang="zh-CN" altLang="en-US" sz="2800" b="1"/>
              <a:t>和</a:t>
            </a:r>
            <a:r>
              <a:rPr lang="en-US" altLang="zh-CN" sz="2800" b="1"/>
              <a:t>T</a:t>
            </a:r>
            <a:r>
              <a:rPr lang="en-US" altLang="zh-CN" sz="2800" b="1" baseline="-25000"/>
              <a:t>3</a:t>
            </a:r>
            <a:r>
              <a:rPr lang="zh-CN" altLang="en-US" sz="2800" b="1"/>
              <a:t>上没有别的顺串，所以在第</a:t>
            </a:r>
            <a:r>
              <a:rPr lang="en-US" altLang="zh-CN" sz="2800" b="1"/>
              <a:t>n-1</a:t>
            </a:r>
            <a:r>
              <a:rPr lang="zh-CN" altLang="en-US" sz="2800" b="1"/>
              <a:t>步后，</a:t>
            </a:r>
            <a:r>
              <a:rPr lang="en-US" altLang="zh-CN" sz="2800" b="1"/>
              <a:t>T</a:t>
            </a:r>
            <a:r>
              <a:rPr lang="en-US" altLang="zh-CN" sz="2800" b="1" baseline="-25000"/>
              <a:t>2</a:t>
            </a:r>
            <a:r>
              <a:rPr lang="zh-CN" altLang="en-US" sz="2800" b="1"/>
              <a:t>和</a:t>
            </a:r>
            <a:r>
              <a:rPr lang="en-US" altLang="zh-CN" sz="2800" b="1"/>
              <a:t>T</a:t>
            </a:r>
            <a:r>
              <a:rPr lang="en-US" altLang="zh-CN" sz="2800" b="1" baseline="-25000"/>
              <a:t>3</a:t>
            </a:r>
            <a:r>
              <a:rPr lang="zh-CN" altLang="en-US" sz="2800" b="1"/>
              <a:t>上应各有一个顺串，</a:t>
            </a:r>
            <a:r>
              <a:rPr lang="en-US" altLang="zh-CN" sz="2800" b="1"/>
              <a:t>T</a:t>
            </a:r>
            <a:r>
              <a:rPr lang="en-US" altLang="zh-CN" sz="2800" b="1" baseline="-25000"/>
              <a:t>2</a:t>
            </a:r>
            <a:r>
              <a:rPr lang="zh-CN" altLang="en-US" sz="2800" b="1"/>
              <a:t>上的顺串是从</a:t>
            </a:r>
            <a:r>
              <a:rPr lang="en-US" altLang="zh-CN" sz="2800" b="1"/>
              <a:t>T</a:t>
            </a:r>
            <a:r>
              <a:rPr lang="en-US" altLang="zh-CN" sz="2800" b="1" baseline="-25000"/>
              <a:t>1</a:t>
            </a:r>
            <a:r>
              <a:rPr lang="zh-CN" altLang="en-US" sz="2800" b="1"/>
              <a:t>和</a:t>
            </a:r>
            <a:r>
              <a:rPr lang="en-US" altLang="zh-CN" sz="2800" b="1"/>
              <a:t>T</a:t>
            </a:r>
            <a:r>
              <a:rPr lang="en-US" altLang="zh-CN" sz="2800" b="1" baseline="-25000"/>
              <a:t>3</a:t>
            </a:r>
            <a:r>
              <a:rPr lang="zh-CN" altLang="en-US" sz="2800" b="1"/>
              <a:t>中各取一个顺串加以归并后得到，因此，在第</a:t>
            </a:r>
            <a:r>
              <a:rPr lang="en-US" altLang="zh-CN" sz="2800" b="1"/>
              <a:t>n-2</a:t>
            </a:r>
            <a:r>
              <a:rPr lang="zh-CN" altLang="en-US" sz="2800" b="1"/>
              <a:t>步后，在</a:t>
            </a:r>
            <a:r>
              <a:rPr lang="en-US" altLang="zh-CN" sz="2800" b="1"/>
              <a:t>T</a:t>
            </a:r>
            <a:r>
              <a:rPr lang="en-US" altLang="zh-CN" sz="2800" b="1" baseline="-25000"/>
              <a:t>1</a:t>
            </a:r>
            <a:r>
              <a:rPr lang="zh-CN" altLang="en-US" sz="2800" b="1"/>
              <a:t>上应有一个</a:t>
            </a:r>
            <a:r>
              <a:rPr lang="zh-CN" altLang="en-US" b="1"/>
              <a:t>顺串，在</a:t>
            </a:r>
            <a:r>
              <a:rPr lang="en-US" altLang="zh-CN" b="1"/>
              <a:t>T</a:t>
            </a:r>
            <a:r>
              <a:rPr lang="en-US" altLang="zh-CN" b="1" baseline="-25000"/>
              <a:t>3</a:t>
            </a:r>
            <a:r>
              <a:rPr lang="zh-CN" altLang="en-US" b="1"/>
              <a:t>上应有两个顺串，就这样一步一步往前推。</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1E59DA9F-F71C-4B38-940B-6635F576D4A8}"/>
              </a:ext>
            </a:extLst>
          </p:cNvPr>
          <p:cNvSpPr txBox="1">
            <a:spLocks noChangeArrowheads="1"/>
          </p:cNvSpPr>
          <p:nvPr/>
        </p:nvSpPr>
        <p:spPr bwMode="auto">
          <a:xfrm>
            <a:off x="2133600" y="9144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下图显示了这个前推得过程。</a:t>
            </a:r>
          </a:p>
        </p:txBody>
      </p:sp>
      <p:sp>
        <p:nvSpPr>
          <p:cNvPr id="25603" name="Text Box 3">
            <a:extLst>
              <a:ext uri="{FF2B5EF4-FFF2-40B4-BE49-F238E27FC236}">
                <a16:creationId xmlns:a16="http://schemas.microsoft.com/office/drawing/2014/main" id="{CF44384A-7358-4596-B42B-3988BDA3F93B}"/>
              </a:ext>
            </a:extLst>
          </p:cNvPr>
          <p:cNvSpPr txBox="1">
            <a:spLocks noChangeArrowheads="1"/>
          </p:cNvSpPr>
          <p:nvPr/>
        </p:nvSpPr>
        <p:spPr bwMode="auto">
          <a:xfrm>
            <a:off x="2209800" y="1828801"/>
            <a:ext cx="33528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    </a:t>
            </a:r>
            <a:r>
              <a:rPr lang="zh-CN" altLang="en-US" sz="2000" b="1"/>
              <a:t>步骤       </a:t>
            </a:r>
            <a:r>
              <a:rPr lang="en-US" altLang="zh-CN" sz="2000" b="1"/>
              <a:t>T</a:t>
            </a:r>
            <a:r>
              <a:rPr lang="en-US" altLang="zh-CN" sz="2000" b="1" baseline="-25000"/>
              <a:t>1</a:t>
            </a:r>
            <a:r>
              <a:rPr lang="en-US" altLang="zh-CN" sz="2000" b="1"/>
              <a:t>        T</a:t>
            </a:r>
            <a:r>
              <a:rPr lang="en-US" altLang="zh-CN" sz="2000" b="1" baseline="-25000"/>
              <a:t>2</a:t>
            </a:r>
            <a:r>
              <a:rPr lang="en-US" altLang="zh-CN" sz="2000" b="1"/>
              <a:t>        T</a:t>
            </a:r>
            <a:r>
              <a:rPr lang="en-US" altLang="zh-CN" sz="2000" b="1" baseline="-25000"/>
              <a:t>3</a:t>
            </a:r>
          </a:p>
          <a:p>
            <a:pPr>
              <a:spcBef>
                <a:spcPct val="50000"/>
              </a:spcBef>
            </a:pPr>
            <a:r>
              <a:rPr lang="en-US" altLang="zh-CN" sz="2000" b="1"/>
              <a:t>      n           1          0           0</a:t>
            </a:r>
          </a:p>
          <a:p>
            <a:pPr>
              <a:spcBef>
                <a:spcPct val="50000"/>
              </a:spcBef>
            </a:pPr>
            <a:r>
              <a:rPr lang="en-US" altLang="zh-CN" sz="2000" b="1"/>
              <a:t>   n-1           0          1          1</a:t>
            </a:r>
          </a:p>
          <a:p>
            <a:pPr>
              <a:spcBef>
                <a:spcPct val="50000"/>
              </a:spcBef>
            </a:pPr>
            <a:r>
              <a:rPr lang="en-US" altLang="zh-CN" sz="2000" b="1"/>
              <a:t>   n-2           1          0          2</a:t>
            </a:r>
          </a:p>
          <a:p>
            <a:pPr>
              <a:spcBef>
                <a:spcPct val="50000"/>
              </a:spcBef>
            </a:pPr>
            <a:r>
              <a:rPr lang="en-US" altLang="zh-CN" sz="2000" b="1"/>
              <a:t>   n-3           3          2          0</a:t>
            </a:r>
          </a:p>
          <a:p>
            <a:pPr>
              <a:spcBef>
                <a:spcPct val="50000"/>
              </a:spcBef>
            </a:pPr>
            <a:r>
              <a:rPr lang="en-US" altLang="zh-CN" sz="2000" b="1"/>
              <a:t>   n-4           0          5          3</a:t>
            </a:r>
          </a:p>
          <a:p>
            <a:pPr>
              <a:spcBef>
                <a:spcPct val="50000"/>
              </a:spcBef>
            </a:pPr>
            <a:r>
              <a:rPr lang="en-US" altLang="zh-CN" sz="2000" b="1"/>
              <a:t>   n-5           5          0          8</a:t>
            </a:r>
          </a:p>
          <a:p>
            <a:pPr>
              <a:spcBef>
                <a:spcPct val="50000"/>
              </a:spcBef>
            </a:pPr>
            <a:r>
              <a:rPr lang="en-US" altLang="zh-CN" sz="2000" b="1"/>
              <a:t>   n-6          13         8          0</a:t>
            </a:r>
          </a:p>
        </p:txBody>
      </p:sp>
      <p:sp>
        <p:nvSpPr>
          <p:cNvPr id="25604" name="Text Box 4">
            <a:extLst>
              <a:ext uri="{FF2B5EF4-FFF2-40B4-BE49-F238E27FC236}">
                <a16:creationId xmlns:a16="http://schemas.microsoft.com/office/drawing/2014/main" id="{3213E153-87B0-4B7D-AAE0-E1B5BC8DA08B}"/>
              </a:ext>
            </a:extLst>
          </p:cNvPr>
          <p:cNvSpPr txBox="1">
            <a:spLocks noChangeArrowheads="1"/>
          </p:cNvSpPr>
          <p:nvPr/>
        </p:nvSpPr>
        <p:spPr bwMode="auto">
          <a:xfrm>
            <a:off x="2209800" y="5791201"/>
            <a:ext cx="304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t>三带</a:t>
            </a:r>
            <a:r>
              <a:rPr lang="en-US" altLang="zh-CN" sz="2000" b="1"/>
              <a:t>2</a:t>
            </a:r>
            <a:r>
              <a:rPr lang="zh-CN" altLang="en-US" sz="2000" b="1"/>
              <a:t>路归并的顺串分布</a:t>
            </a:r>
          </a:p>
        </p:txBody>
      </p:sp>
      <p:sp>
        <p:nvSpPr>
          <p:cNvPr id="25605" name="Text Box 5">
            <a:extLst>
              <a:ext uri="{FF2B5EF4-FFF2-40B4-BE49-F238E27FC236}">
                <a16:creationId xmlns:a16="http://schemas.microsoft.com/office/drawing/2014/main" id="{A7B46D41-9B36-4E87-BF4D-924B9CDC21A1}"/>
              </a:ext>
            </a:extLst>
          </p:cNvPr>
          <p:cNvSpPr txBox="1">
            <a:spLocks noChangeArrowheads="1"/>
          </p:cNvSpPr>
          <p:nvPr/>
        </p:nvSpPr>
        <p:spPr bwMode="auto">
          <a:xfrm>
            <a:off x="6019800" y="1447801"/>
            <a:ext cx="43434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    </a:t>
            </a:r>
            <a:r>
              <a:rPr lang="zh-CN" altLang="en-US" sz="2000" b="1"/>
              <a:t>步骤       </a:t>
            </a:r>
            <a:r>
              <a:rPr lang="en-US" altLang="zh-CN" sz="2000" b="1"/>
              <a:t>T</a:t>
            </a:r>
            <a:r>
              <a:rPr lang="en-US" altLang="zh-CN" sz="2000" b="1" baseline="-25000"/>
              <a:t>1</a:t>
            </a:r>
            <a:r>
              <a:rPr lang="en-US" altLang="zh-CN" sz="2000" b="1"/>
              <a:t>        T</a:t>
            </a:r>
            <a:r>
              <a:rPr lang="en-US" altLang="zh-CN" sz="2000" b="1" baseline="-25000"/>
              <a:t>2</a:t>
            </a:r>
            <a:r>
              <a:rPr lang="en-US" altLang="zh-CN" sz="2000" b="1"/>
              <a:t>        T</a:t>
            </a:r>
            <a:r>
              <a:rPr lang="en-US" altLang="zh-CN" sz="2000" b="1" baseline="-25000"/>
              <a:t>3             </a:t>
            </a:r>
            <a:r>
              <a:rPr lang="en-US" altLang="zh-CN" sz="2000" b="1"/>
              <a:t>T</a:t>
            </a:r>
            <a:r>
              <a:rPr lang="en-US" altLang="zh-CN" sz="2000" b="1" baseline="-25000"/>
              <a:t>4</a:t>
            </a:r>
          </a:p>
          <a:p>
            <a:pPr>
              <a:spcBef>
                <a:spcPct val="50000"/>
              </a:spcBef>
            </a:pPr>
            <a:r>
              <a:rPr lang="en-US" altLang="zh-CN" sz="2000" b="1"/>
              <a:t>      n           1          0           0          0</a:t>
            </a:r>
          </a:p>
          <a:p>
            <a:pPr>
              <a:spcBef>
                <a:spcPct val="50000"/>
              </a:spcBef>
            </a:pPr>
            <a:r>
              <a:rPr lang="en-US" altLang="zh-CN" sz="2000" b="1"/>
              <a:t>   n-1           0          1          1           1</a:t>
            </a:r>
          </a:p>
          <a:p>
            <a:pPr>
              <a:spcBef>
                <a:spcPct val="50000"/>
              </a:spcBef>
            </a:pPr>
            <a:r>
              <a:rPr lang="en-US" altLang="zh-CN" sz="2000" b="1"/>
              <a:t>   n-2           1          0          2           2</a:t>
            </a:r>
          </a:p>
          <a:p>
            <a:pPr>
              <a:spcBef>
                <a:spcPct val="50000"/>
              </a:spcBef>
            </a:pPr>
            <a:r>
              <a:rPr lang="en-US" altLang="zh-CN" sz="2000" b="1"/>
              <a:t>   n-3           3          2          0           4</a:t>
            </a:r>
          </a:p>
          <a:p>
            <a:pPr>
              <a:spcBef>
                <a:spcPct val="50000"/>
              </a:spcBef>
            </a:pPr>
            <a:r>
              <a:rPr lang="en-US" altLang="zh-CN" sz="2000" b="1"/>
              <a:t>   n-4           7          6          4           0</a:t>
            </a:r>
          </a:p>
          <a:p>
            <a:pPr>
              <a:spcBef>
                <a:spcPct val="50000"/>
              </a:spcBef>
            </a:pPr>
            <a:r>
              <a:rPr lang="en-US" altLang="zh-CN" sz="2000" b="1"/>
              <a:t>   n-5           0          13        11         7</a:t>
            </a:r>
          </a:p>
          <a:p>
            <a:pPr>
              <a:spcBef>
                <a:spcPct val="50000"/>
              </a:spcBef>
            </a:pPr>
            <a:r>
              <a:rPr lang="en-US" altLang="zh-CN" sz="2000" b="1"/>
              <a:t>   n-6          13         0          24         20</a:t>
            </a:r>
          </a:p>
          <a:p>
            <a:pPr>
              <a:spcBef>
                <a:spcPct val="50000"/>
              </a:spcBef>
            </a:pPr>
            <a:r>
              <a:rPr lang="en-US" altLang="zh-CN" sz="2000" b="1"/>
              <a:t>   n-7          37         24         0          44</a:t>
            </a:r>
          </a:p>
          <a:p>
            <a:pPr>
              <a:spcBef>
                <a:spcPct val="50000"/>
              </a:spcBef>
            </a:pPr>
            <a:r>
              <a:rPr lang="en-US" altLang="zh-CN" sz="2000" b="1"/>
              <a:t>   n-8          81         68        44          0      </a:t>
            </a:r>
          </a:p>
        </p:txBody>
      </p:sp>
      <p:sp>
        <p:nvSpPr>
          <p:cNvPr id="25607" name="Text Box 7">
            <a:extLst>
              <a:ext uri="{FF2B5EF4-FFF2-40B4-BE49-F238E27FC236}">
                <a16:creationId xmlns:a16="http://schemas.microsoft.com/office/drawing/2014/main" id="{0C84C0DE-E0DF-4E99-9556-A7ADB392F644}"/>
              </a:ext>
            </a:extLst>
          </p:cNvPr>
          <p:cNvSpPr txBox="1">
            <a:spLocks noChangeArrowheads="1"/>
          </p:cNvSpPr>
          <p:nvPr/>
        </p:nvSpPr>
        <p:spPr bwMode="auto">
          <a:xfrm>
            <a:off x="6629400" y="6096001"/>
            <a:ext cx="304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t>四带</a:t>
            </a:r>
            <a:r>
              <a:rPr lang="en-US" altLang="zh-CN" sz="2000" b="1"/>
              <a:t>3</a:t>
            </a:r>
            <a:r>
              <a:rPr lang="zh-CN" altLang="en-US" sz="2000" b="1"/>
              <a:t>路归并的顺串分布</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25E21511-FBB2-47AB-A65D-936D01305F82}"/>
              </a:ext>
            </a:extLst>
          </p:cNvPr>
          <p:cNvSpPr txBox="1">
            <a:spLocks noChangeArrowheads="1"/>
          </p:cNvSpPr>
          <p:nvPr/>
        </p:nvSpPr>
        <p:spPr bwMode="auto">
          <a:xfrm>
            <a:off x="2133600" y="10668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10.1.1 </a:t>
            </a:r>
            <a:r>
              <a:rPr lang="zh-CN" altLang="en-US" b="1"/>
              <a:t>磁带存储器</a:t>
            </a:r>
          </a:p>
        </p:txBody>
      </p:sp>
      <p:sp>
        <p:nvSpPr>
          <p:cNvPr id="5123" name="Text Box 3">
            <a:extLst>
              <a:ext uri="{FF2B5EF4-FFF2-40B4-BE49-F238E27FC236}">
                <a16:creationId xmlns:a16="http://schemas.microsoft.com/office/drawing/2014/main" id="{43055A76-7221-45F3-A9F2-AC4E407F417C}"/>
              </a:ext>
            </a:extLst>
          </p:cNvPr>
          <p:cNvSpPr txBox="1">
            <a:spLocks noChangeArrowheads="1"/>
          </p:cNvSpPr>
          <p:nvPr/>
        </p:nvSpPr>
        <p:spPr bwMode="auto">
          <a:xfrm>
            <a:off x="2133600" y="17526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优点：</a:t>
            </a:r>
            <a:r>
              <a:rPr lang="zh-CN" altLang="en-US" b="1">
                <a:latin typeface="宋体" panose="02010600030101010101" pitchFamily="2" charset="-122"/>
              </a:rPr>
              <a:t>存储容量大，使用方便，价格便宜。</a:t>
            </a:r>
            <a:r>
              <a:rPr lang="zh-CN" altLang="en-US" b="1"/>
              <a:t> </a:t>
            </a:r>
          </a:p>
        </p:txBody>
      </p:sp>
      <p:sp>
        <p:nvSpPr>
          <p:cNvPr id="5124" name="Text Box 4">
            <a:extLst>
              <a:ext uri="{FF2B5EF4-FFF2-40B4-BE49-F238E27FC236}">
                <a16:creationId xmlns:a16="http://schemas.microsoft.com/office/drawing/2014/main" id="{878798A5-CEDD-443D-A80E-F8171EEF68B9}"/>
              </a:ext>
            </a:extLst>
          </p:cNvPr>
          <p:cNvSpPr txBox="1">
            <a:spLocks noChangeArrowheads="1"/>
          </p:cNvSpPr>
          <p:nvPr/>
        </p:nvSpPr>
        <p:spPr bwMode="auto">
          <a:xfrm>
            <a:off x="2133600" y="2362201"/>
            <a:ext cx="8153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1. </a:t>
            </a:r>
            <a:r>
              <a:rPr lang="zh-CN" altLang="en-US" b="1"/>
              <a:t>特性：</a:t>
            </a:r>
            <a:r>
              <a:rPr lang="zh-CN" altLang="en-US" b="1">
                <a:latin typeface="宋体" panose="02010600030101010101" pitchFamily="2" charset="-122"/>
              </a:rPr>
              <a:t>磁带存储器主要由磁带、读／写磁头和磁带驱动器组成</a:t>
            </a:r>
            <a:r>
              <a:rPr lang="zh-CN" altLang="en-US" b="1"/>
              <a:t>，如下图所示。</a:t>
            </a:r>
          </a:p>
        </p:txBody>
      </p:sp>
      <p:pic>
        <p:nvPicPr>
          <p:cNvPr id="5125" name="Picture 5" descr="1-1">
            <a:extLst>
              <a:ext uri="{FF2B5EF4-FFF2-40B4-BE49-F238E27FC236}">
                <a16:creationId xmlns:a16="http://schemas.microsoft.com/office/drawing/2014/main" id="{06F6A221-2F11-46C4-8EB5-6A9774F59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3276601"/>
            <a:ext cx="33528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 Box 6">
            <a:extLst>
              <a:ext uri="{FF2B5EF4-FFF2-40B4-BE49-F238E27FC236}">
                <a16:creationId xmlns:a16="http://schemas.microsoft.com/office/drawing/2014/main" id="{F3978D16-CE15-494D-9858-EC52FF5F3827}"/>
              </a:ext>
            </a:extLst>
          </p:cNvPr>
          <p:cNvSpPr txBox="1">
            <a:spLocks noChangeArrowheads="1"/>
          </p:cNvSpPr>
          <p:nvPr/>
        </p:nvSpPr>
        <p:spPr bwMode="auto">
          <a:xfrm>
            <a:off x="2133600" y="3352800"/>
            <a:ext cx="4114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宋体" panose="02010600030101010101" pitchFamily="2" charset="-122"/>
              </a:rPr>
              <a:t>目前常用的典型磁带长</a:t>
            </a:r>
            <a:r>
              <a:rPr lang="en-US" altLang="zh-CN" b="1"/>
              <a:t>2400</a:t>
            </a:r>
            <a:r>
              <a:rPr lang="zh-CN" altLang="en-US" b="1">
                <a:latin typeface="宋体" panose="02010600030101010101" pitchFamily="2" charset="-122"/>
              </a:rPr>
              <a:t>英尺，宽</a:t>
            </a:r>
            <a:r>
              <a:rPr lang="en-US" altLang="zh-CN" b="1"/>
              <a:t>0.5</a:t>
            </a:r>
            <a:r>
              <a:rPr lang="zh-CN" altLang="en-US" b="1">
                <a:latin typeface="宋体" panose="02010600030101010101" pitchFamily="2" charset="-122"/>
              </a:rPr>
              <a:t>英寸，厚</a:t>
            </a:r>
            <a:r>
              <a:rPr lang="en-US" altLang="zh-CN" b="1"/>
              <a:t>0.002</a:t>
            </a:r>
            <a:r>
              <a:rPr lang="zh-CN" altLang="en-US" b="1">
                <a:latin typeface="宋体" panose="02010600030101010101" pitchFamily="2" charset="-122"/>
              </a:rPr>
              <a:t>英寸。磁带表面上涂有磁性材料，可分为七道或九道磁带。</a:t>
            </a:r>
            <a:r>
              <a:rPr lang="zh-CN" altLang="en-US" b="1"/>
              <a:t> </a:t>
            </a:r>
          </a:p>
        </p:txBody>
      </p:sp>
      <p:sp>
        <p:nvSpPr>
          <p:cNvPr id="5127" name="Text Box 7">
            <a:extLst>
              <a:ext uri="{FF2B5EF4-FFF2-40B4-BE49-F238E27FC236}">
                <a16:creationId xmlns:a16="http://schemas.microsoft.com/office/drawing/2014/main" id="{B3F4FB89-D6BB-4793-91C8-7895D432A285}"/>
              </a:ext>
            </a:extLst>
          </p:cNvPr>
          <p:cNvSpPr txBox="1">
            <a:spLocks noChangeArrowheads="1"/>
          </p:cNvSpPr>
          <p:nvPr/>
        </p:nvSpPr>
        <p:spPr bwMode="auto">
          <a:xfrm>
            <a:off x="2133600" y="5029201"/>
            <a:ext cx="8077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宋体" panose="02010600030101010101" pitchFamily="2" charset="-122"/>
              </a:rPr>
              <a:t>七道磁带的每一横排中有六个二进制数据位和一个奇偶校验位。九道磁带的每一横排中有八个二进制数据位和一个奇偶校验位。这样的一排二进制数据位组成一个字节。</a:t>
            </a:r>
            <a:r>
              <a:rPr lang="zh-CN" altLang="en-US" b="1"/>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6FFE78EA-232F-4036-A984-93A1F232C5CF}"/>
              </a:ext>
            </a:extLst>
          </p:cNvPr>
          <p:cNvSpPr txBox="1">
            <a:spLocks noChangeArrowheads="1"/>
          </p:cNvSpPr>
          <p:nvPr/>
        </p:nvSpPr>
        <p:spPr bwMode="auto">
          <a:xfrm>
            <a:off x="2057400" y="3886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2. </a:t>
            </a:r>
            <a:r>
              <a:rPr lang="zh-CN" altLang="en-US" b="1"/>
              <a:t>分页块存储方法</a:t>
            </a:r>
          </a:p>
        </p:txBody>
      </p:sp>
      <p:sp>
        <p:nvSpPr>
          <p:cNvPr id="6147" name="Text Box 3">
            <a:extLst>
              <a:ext uri="{FF2B5EF4-FFF2-40B4-BE49-F238E27FC236}">
                <a16:creationId xmlns:a16="http://schemas.microsoft.com/office/drawing/2014/main" id="{E806925C-F03B-4209-8EE0-B664A3B762CC}"/>
              </a:ext>
            </a:extLst>
          </p:cNvPr>
          <p:cNvSpPr txBox="1">
            <a:spLocks noChangeArrowheads="1"/>
          </p:cNvSpPr>
          <p:nvPr/>
        </p:nvSpPr>
        <p:spPr bwMode="auto">
          <a:xfrm>
            <a:off x="2133600" y="1066801"/>
            <a:ext cx="8077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宋体" panose="02010600030101010101" pitchFamily="2" charset="-122"/>
              </a:rPr>
              <a:t>磁带存储器是一种典型的顺序存取设备。所谓顺序存取，就是将记录在存储器上一个接一个地依次存放，为得到第</a:t>
            </a:r>
            <a:r>
              <a:rPr lang="en-US" altLang="zh-CN" b="1"/>
              <a:t>i</a:t>
            </a:r>
            <a:r>
              <a:rPr lang="zh-CN" altLang="en-US" b="1">
                <a:latin typeface="宋体" panose="02010600030101010101" pitchFamily="2" charset="-122"/>
              </a:rPr>
              <a:t>个记录，必须先读第</a:t>
            </a:r>
            <a:r>
              <a:rPr lang="en-US" altLang="zh-CN" b="1"/>
              <a:t>i-1</a:t>
            </a:r>
            <a:r>
              <a:rPr lang="zh-CN" altLang="en-US" b="1">
                <a:latin typeface="宋体" panose="02010600030101010101" pitchFamily="2" charset="-122"/>
              </a:rPr>
              <a:t>个记录。</a:t>
            </a:r>
            <a:endParaRPr lang="zh-CN" altLang="en-US" b="1"/>
          </a:p>
        </p:txBody>
      </p:sp>
      <p:sp>
        <p:nvSpPr>
          <p:cNvPr id="6148" name="Text Box 4">
            <a:extLst>
              <a:ext uri="{FF2B5EF4-FFF2-40B4-BE49-F238E27FC236}">
                <a16:creationId xmlns:a16="http://schemas.microsoft.com/office/drawing/2014/main" id="{7644C554-9BBE-43EF-BD77-519F30FBDC40}"/>
              </a:ext>
            </a:extLst>
          </p:cNvPr>
          <p:cNvSpPr txBox="1">
            <a:spLocks noChangeArrowheads="1"/>
          </p:cNvSpPr>
          <p:nvPr/>
        </p:nvSpPr>
        <p:spPr bwMode="auto">
          <a:xfrm>
            <a:off x="2133600" y="2286000"/>
            <a:ext cx="8229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宋体" panose="02010600030101010101" pitchFamily="2" charset="-122"/>
              </a:rPr>
              <a:t>    </a:t>
            </a:r>
            <a:r>
              <a:rPr lang="zh-CN" altLang="en-US" b="1">
                <a:latin typeface="宋体" panose="02010600030101010101" pitchFamily="2" charset="-122"/>
              </a:rPr>
              <a:t>由于磁带机不是连续运转的设备，而是一种启停设备，所以在启停时间内，不能对磁带进行正常读写，因此磁带上的信息通常分为若干记录块，块与块之间留有一定的间隙，该间隙一般为</a:t>
            </a:r>
            <a:r>
              <a:rPr lang="en-US" altLang="zh-CN" b="1">
                <a:latin typeface="宋体" panose="02010600030101010101" pitchFamily="2" charset="-122"/>
              </a:rPr>
              <a:t>1/4</a:t>
            </a:r>
            <a:r>
              <a:rPr lang="zh-CN" altLang="en-US" b="1">
                <a:latin typeface="宋体" panose="02010600030101010101" pitchFamily="2" charset="-122"/>
              </a:rPr>
              <a:t>～</a:t>
            </a:r>
            <a:r>
              <a:rPr lang="en-US" altLang="zh-CN" b="1">
                <a:latin typeface="宋体" panose="02010600030101010101" pitchFamily="2" charset="-122"/>
              </a:rPr>
              <a:t>3/4</a:t>
            </a:r>
            <a:r>
              <a:rPr lang="zh-CN" altLang="en-US" b="1">
                <a:latin typeface="宋体" panose="02010600030101010101" pitchFamily="2" charset="-122"/>
              </a:rPr>
              <a:t>英寸。 </a:t>
            </a:r>
            <a:endParaRPr lang="zh-CN" altLang="en-US" b="1"/>
          </a:p>
        </p:txBody>
      </p:sp>
      <p:sp>
        <p:nvSpPr>
          <p:cNvPr id="6149" name="Text Box 5">
            <a:extLst>
              <a:ext uri="{FF2B5EF4-FFF2-40B4-BE49-F238E27FC236}">
                <a16:creationId xmlns:a16="http://schemas.microsoft.com/office/drawing/2014/main" id="{388D7201-ADE4-41AA-B1D8-2D530BFC150F}"/>
              </a:ext>
            </a:extLst>
          </p:cNvPr>
          <p:cNvSpPr txBox="1">
            <a:spLocks noChangeArrowheads="1"/>
          </p:cNvSpPr>
          <p:nvPr/>
        </p:nvSpPr>
        <p:spPr bwMode="auto">
          <a:xfrm>
            <a:off x="2133600" y="4495800"/>
            <a:ext cx="8229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宋体" panose="02010600030101010101" pitchFamily="2" charset="-122"/>
              </a:rPr>
              <a:t>由上可知，用磁带存储信息时需要在每段信息之间留有空隙，且此空隙占用了大量的存储空间</a:t>
            </a:r>
            <a:r>
              <a:rPr lang="zh-CN" altLang="en-US" b="1"/>
              <a:t> 。</a:t>
            </a:r>
            <a:r>
              <a:rPr lang="zh-CN" altLang="en-US" b="1">
                <a:latin typeface="宋体" panose="02010600030101010101" pitchFamily="2" charset="-122"/>
              </a:rPr>
              <a:t>为了减少存储空间的浪费，通常采用把若干个记录组合成页块进行存储的办法，将记录间的间隙变成页块间的间隙。</a:t>
            </a:r>
            <a:r>
              <a:rPr lang="zh-CN" altLang="en-US" b="1"/>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E701E6D6-EF62-4DC9-8490-0C5F660CC5FE}"/>
              </a:ext>
            </a:extLst>
          </p:cNvPr>
          <p:cNvSpPr txBox="1">
            <a:spLocks noChangeArrowheads="1"/>
          </p:cNvSpPr>
          <p:nvPr/>
        </p:nvSpPr>
        <p:spPr bwMode="auto">
          <a:xfrm>
            <a:off x="2133600" y="10668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10.1.2 </a:t>
            </a:r>
            <a:r>
              <a:rPr lang="zh-CN" altLang="en-US" b="1"/>
              <a:t>磁盘存储器</a:t>
            </a:r>
          </a:p>
        </p:txBody>
      </p:sp>
      <p:sp>
        <p:nvSpPr>
          <p:cNvPr id="7171" name="Text Box 3">
            <a:extLst>
              <a:ext uri="{FF2B5EF4-FFF2-40B4-BE49-F238E27FC236}">
                <a16:creationId xmlns:a16="http://schemas.microsoft.com/office/drawing/2014/main" id="{2C6241BD-5A7B-4DF0-9FCC-1AE6D5EA09BF}"/>
              </a:ext>
            </a:extLst>
          </p:cNvPr>
          <p:cNvSpPr txBox="1">
            <a:spLocks noChangeArrowheads="1"/>
          </p:cNvSpPr>
          <p:nvPr/>
        </p:nvSpPr>
        <p:spPr bwMode="auto">
          <a:xfrm>
            <a:off x="2133600" y="1676401"/>
            <a:ext cx="8077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优点：</a:t>
            </a:r>
            <a:r>
              <a:rPr lang="zh-CN" altLang="en-US" b="1">
                <a:latin typeface="宋体" panose="02010600030101010101" pitchFamily="2" charset="-122"/>
              </a:rPr>
              <a:t>既能进行顺序存取，又能进行直接存取（随即存取），并且存取速度快。</a:t>
            </a:r>
            <a:r>
              <a:rPr lang="zh-CN" altLang="en-US" b="1"/>
              <a:t> </a:t>
            </a:r>
          </a:p>
        </p:txBody>
      </p:sp>
      <p:sp>
        <p:nvSpPr>
          <p:cNvPr id="7172" name="Text Box 4">
            <a:extLst>
              <a:ext uri="{FF2B5EF4-FFF2-40B4-BE49-F238E27FC236}">
                <a16:creationId xmlns:a16="http://schemas.microsoft.com/office/drawing/2014/main" id="{7FA35933-85F4-48D7-BD5B-727FEF3C8716}"/>
              </a:ext>
            </a:extLst>
          </p:cNvPr>
          <p:cNvSpPr txBox="1">
            <a:spLocks noChangeArrowheads="1"/>
          </p:cNvSpPr>
          <p:nvPr/>
        </p:nvSpPr>
        <p:spPr bwMode="auto">
          <a:xfrm>
            <a:off x="2209800" y="25146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1. </a:t>
            </a:r>
            <a:r>
              <a:rPr lang="zh-CN" altLang="en-US" b="1"/>
              <a:t>磁盘存储器的特性</a:t>
            </a:r>
          </a:p>
        </p:txBody>
      </p:sp>
      <p:sp>
        <p:nvSpPr>
          <p:cNvPr id="7173" name="Text Box 5">
            <a:extLst>
              <a:ext uri="{FF2B5EF4-FFF2-40B4-BE49-F238E27FC236}">
                <a16:creationId xmlns:a16="http://schemas.microsoft.com/office/drawing/2014/main" id="{D7024DD4-1DAC-4910-A9A4-AB6638CF543C}"/>
              </a:ext>
            </a:extLst>
          </p:cNvPr>
          <p:cNvSpPr txBox="1">
            <a:spLocks noChangeArrowheads="1"/>
          </p:cNvSpPr>
          <p:nvPr/>
        </p:nvSpPr>
        <p:spPr bwMode="auto">
          <a:xfrm>
            <a:off x="2133600" y="3048001"/>
            <a:ext cx="8077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宋体" panose="02010600030101010101" pitchFamily="2" charset="-122"/>
              </a:rPr>
              <a:t>    </a:t>
            </a:r>
            <a:r>
              <a:rPr lang="zh-CN" altLang="en-US" b="1">
                <a:latin typeface="宋体" panose="02010600030101010101" pitchFamily="2" charset="-122"/>
              </a:rPr>
              <a:t>磁盘存储器主要由磁盘组和磁盘驱动器组成。磁盘组由若干个盘片组成，每个盘片有上下两个面，盘面上涂有光滑的磁性物质。</a:t>
            </a:r>
            <a:r>
              <a:rPr lang="zh-CN" altLang="en-US" b="1"/>
              <a:t> </a:t>
            </a:r>
          </a:p>
        </p:txBody>
      </p:sp>
      <p:sp>
        <p:nvSpPr>
          <p:cNvPr id="7174" name="Text Box 6">
            <a:extLst>
              <a:ext uri="{FF2B5EF4-FFF2-40B4-BE49-F238E27FC236}">
                <a16:creationId xmlns:a16="http://schemas.microsoft.com/office/drawing/2014/main" id="{CA2D5F33-A01B-42DA-B12D-FB1C3E0EAF22}"/>
              </a:ext>
            </a:extLst>
          </p:cNvPr>
          <p:cNvSpPr txBox="1">
            <a:spLocks noChangeArrowheads="1"/>
          </p:cNvSpPr>
          <p:nvPr/>
        </p:nvSpPr>
        <p:spPr bwMode="auto">
          <a:xfrm>
            <a:off x="2209800" y="4343400"/>
            <a:ext cx="8077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宋体" panose="02010600030101010101" pitchFamily="2" charset="-122"/>
              </a:rPr>
              <a:t>    </a:t>
            </a:r>
            <a:r>
              <a:rPr lang="zh-CN" altLang="en-US" b="1">
                <a:latin typeface="宋体" panose="02010600030101010101" pitchFamily="2" charset="-122"/>
              </a:rPr>
              <a:t>盘面上能够存储信息的盘面称为记录面。在记录盘面上有许多称为磁道的圆圈，信息就记载在磁道上。磁盘驱动器由主轴和读／写磁头组成，每个盘面都配有一个读／写磁头。</a:t>
            </a:r>
            <a:r>
              <a:rPr lang="zh-CN" altLang="en-US" b="1"/>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64EEB952-A3A2-4776-BC9B-CB855E4DA9CB}"/>
              </a:ext>
            </a:extLst>
          </p:cNvPr>
          <p:cNvSpPr txBox="1">
            <a:spLocks noChangeArrowheads="1"/>
          </p:cNvSpPr>
          <p:nvPr/>
        </p:nvSpPr>
        <p:spPr bwMode="auto">
          <a:xfrm>
            <a:off x="2133600" y="990601"/>
            <a:ext cx="8153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C11F3E"/>
                </a:solidFill>
                <a:latin typeface="宋体" panose="02010600030101010101" pitchFamily="2" charset="-122"/>
              </a:rPr>
              <a:t>磁盘</a:t>
            </a:r>
            <a:r>
              <a:rPr lang="zh-CN" altLang="en-US" b="1">
                <a:latin typeface="宋体" panose="02010600030101010101" pitchFamily="2" charset="-122"/>
              </a:rPr>
              <a:t>可分为</a:t>
            </a:r>
            <a:r>
              <a:rPr lang="zh-CN" altLang="en-US" b="1">
                <a:solidFill>
                  <a:srgbClr val="39936A"/>
                </a:solidFill>
                <a:latin typeface="宋体" panose="02010600030101010101" pitchFamily="2" charset="-122"/>
              </a:rPr>
              <a:t>固定臂盘</a:t>
            </a:r>
            <a:r>
              <a:rPr lang="zh-CN" altLang="en-US" b="1">
                <a:latin typeface="宋体" panose="02010600030101010101" pitchFamily="2" charset="-122"/>
              </a:rPr>
              <a:t>和</a:t>
            </a:r>
            <a:r>
              <a:rPr lang="zh-CN" altLang="en-US" b="1">
                <a:solidFill>
                  <a:srgbClr val="39936A"/>
                </a:solidFill>
                <a:latin typeface="宋体" panose="02010600030101010101" pitchFamily="2" charset="-122"/>
              </a:rPr>
              <a:t>活动臂盘</a:t>
            </a:r>
            <a:r>
              <a:rPr lang="zh-CN" altLang="en-US" b="1">
                <a:latin typeface="宋体" panose="02010600030101010101" pitchFamily="2" charset="-122"/>
              </a:rPr>
              <a:t>两种。固定臂盘的每个盘面的每一磁道上都有独立的磁头，它是固定不动的，专门负责读写某一磁道上的信息。</a:t>
            </a:r>
            <a:r>
              <a:rPr lang="zh-CN" altLang="en-US" b="1"/>
              <a:t> 如图：</a:t>
            </a:r>
          </a:p>
        </p:txBody>
      </p:sp>
      <p:pic>
        <p:nvPicPr>
          <p:cNvPr id="8195" name="Picture 3" descr="1-2">
            <a:extLst>
              <a:ext uri="{FF2B5EF4-FFF2-40B4-BE49-F238E27FC236}">
                <a16:creationId xmlns:a16="http://schemas.microsoft.com/office/drawing/2014/main" id="{B36D7254-4CCC-4921-A079-9FE6615766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1" y="2133600"/>
            <a:ext cx="2995613"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4">
            <a:extLst>
              <a:ext uri="{FF2B5EF4-FFF2-40B4-BE49-F238E27FC236}">
                <a16:creationId xmlns:a16="http://schemas.microsoft.com/office/drawing/2014/main" id="{89DCB87B-F07B-4AE5-97ED-B3A17388786C}"/>
              </a:ext>
            </a:extLst>
          </p:cNvPr>
          <p:cNvSpPr txBox="1">
            <a:spLocks noChangeArrowheads="1"/>
          </p:cNvSpPr>
          <p:nvPr/>
        </p:nvSpPr>
        <p:spPr bwMode="auto">
          <a:xfrm>
            <a:off x="2209800" y="22098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2. </a:t>
            </a:r>
            <a:r>
              <a:rPr lang="zh-CN" altLang="en-US" b="1"/>
              <a:t>分页块存储法</a:t>
            </a:r>
          </a:p>
        </p:txBody>
      </p:sp>
      <p:sp>
        <p:nvSpPr>
          <p:cNvPr id="8197" name="Text Box 5">
            <a:extLst>
              <a:ext uri="{FF2B5EF4-FFF2-40B4-BE49-F238E27FC236}">
                <a16:creationId xmlns:a16="http://schemas.microsoft.com/office/drawing/2014/main" id="{142CBE5B-3E78-48EE-BB6C-BD693F738BD7}"/>
              </a:ext>
            </a:extLst>
          </p:cNvPr>
          <p:cNvSpPr txBox="1">
            <a:spLocks noChangeArrowheads="1"/>
          </p:cNvSpPr>
          <p:nvPr/>
        </p:nvSpPr>
        <p:spPr bwMode="auto">
          <a:xfrm>
            <a:off x="2209800" y="2749550"/>
            <a:ext cx="47244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宋体" panose="02010600030101010101" pitchFamily="2" charset="-122"/>
              </a:rPr>
              <a:t>    </a:t>
            </a:r>
            <a:r>
              <a:rPr lang="zh-CN" altLang="en-US" b="1">
                <a:latin typeface="宋体" panose="02010600030101010101" pitchFamily="2" charset="-122"/>
              </a:rPr>
              <a:t>为了减少访问外存的次数，一般采用把记录组合成页块的方式来进行内外存数据的交换。一个页块（简称块）是磁盘上的一个物理记录，通常可以容纳多个逻辑记录，内存中设置的缓冲区应该与页块的大小相等。每次访问记录时，需要把一个页块读入一个缓冲区或者把一个缓冲区的数据写到一个页块。</a:t>
            </a:r>
            <a:r>
              <a:rPr lang="zh-CN" altLang="en-US" b="1"/>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8E59CE9B-B8A9-47CD-989E-48D33BA0C8F0}"/>
              </a:ext>
            </a:extLst>
          </p:cNvPr>
          <p:cNvSpPr txBox="1">
            <a:spLocks noChangeArrowheads="1"/>
          </p:cNvSpPr>
          <p:nvPr/>
        </p:nvSpPr>
        <p:spPr bwMode="auto">
          <a:xfrm>
            <a:off x="2133600" y="10668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10.2 </a:t>
            </a:r>
            <a:r>
              <a:rPr lang="zh-CN" altLang="en-US" sz="2800" b="1"/>
              <a:t>外排序的基本方法</a:t>
            </a:r>
          </a:p>
        </p:txBody>
      </p:sp>
      <p:sp>
        <p:nvSpPr>
          <p:cNvPr id="9219" name="Text Box 3">
            <a:extLst>
              <a:ext uri="{FF2B5EF4-FFF2-40B4-BE49-F238E27FC236}">
                <a16:creationId xmlns:a16="http://schemas.microsoft.com/office/drawing/2014/main" id="{A9ED920C-230C-4288-8881-9D31820F6D86}"/>
              </a:ext>
            </a:extLst>
          </p:cNvPr>
          <p:cNvSpPr txBox="1">
            <a:spLocks noChangeArrowheads="1"/>
          </p:cNvSpPr>
          <p:nvPr/>
        </p:nvSpPr>
        <p:spPr bwMode="auto">
          <a:xfrm>
            <a:off x="2133600" y="1828801"/>
            <a:ext cx="83058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宋体" panose="02010600030101010101" pitchFamily="2" charset="-122"/>
              </a:rPr>
              <a:t>    </a:t>
            </a:r>
            <a:r>
              <a:rPr lang="zh-CN" altLang="en-US" sz="2800" b="1">
                <a:latin typeface="宋体" panose="02010600030101010101" pitchFamily="2" charset="-122"/>
              </a:rPr>
              <a:t>最常用的外部排序方法是归并排序法。这种方法由两个阶段组成：第一阶段是把文件逐段输入到内存，用有效的内排序方法对文件的各个段进行排序，经排序的文件段称为顺串（或归并段），当它们生成后立即写到外存上，这样在外存上就形成了许多初始顺串；第二阶段是对这些顺串用某种归并方法（如</a:t>
            </a:r>
            <a:r>
              <a:rPr lang="en-US" altLang="zh-CN" sz="2800" b="1"/>
              <a:t>2</a:t>
            </a:r>
            <a:r>
              <a:rPr lang="zh-CN" altLang="en-US" sz="2800" b="1">
                <a:latin typeface="宋体" panose="02010600030101010101" pitchFamily="2" charset="-122"/>
              </a:rPr>
              <a:t>路归并法）进行多边归并，使顺串的长度逐渐由小至大，直至变成一个顺串，即整个文件有序为止。</a:t>
            </a:r>
            <a:r>
              <a:rPr lang="zh-CN" altLang="en-US" sz="2800" b="1"/>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8EEE5AC2-4598-4561-A938-0BE55B1037A2}"/>
              </a:ext>
            </a:extLst>
          </p:cNvPr>
          <p:cNvSpPr txBox="1">
            <a:spLocks noChangeArrowheads="1"/>
          </p:cNvSpPr>
          <p:nvPr/>
        </p:nvSpPr>
        <p:spPr bwMode="auto">
          <a:xfrm>
            <a:off x="21336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10.2.1 </a:t>
            </a:r>
            <a:r>
              <a:rPr lang="zh-CN" altLang="en-US" sz="2800" b="1"/>
              <a:t>磁盘排序</a:t>
            </a:r>
          </a:p>
        </p:txBody>
      </p:sp>
      <p:sp>
        <p:nvSpPr>
          <p:cNvPr id="10243" name="Text Box 3">
            <a:extLst>
              <a:ext uri="{FF2B5EF4-FFF2-40B4-BE49-F238E27FC236}">
                <a16:creationId xmlns:a16="http://schemas.microsoft.com/office/drawing/2014/main" id="{71F74D9E-16FB-41B9-AE9E-95FAF8736906}"/>
              </a:ext>
            </a:extLst>
          </p:cNvPr>
          <p:cNvSpPr txBox="1">
            <a:spLocks noChangeArrowheads="1"/>
          </p:cNvSpPr>
          <p:nvPr/>
        </p:nvSpPr>
        <p:spPr bwMode="auto">
          <a:xfrm>
            <a:off x="2133600" y="1600200"/>
            <a:ext cx="8229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宋体" panose="02010600030101010101" pitchFamily="2" charset="-122"/>
              </a:rPr>
              <a:t>1.</a:t>
            </a:r>
            <a:r>
              <a:rPr lang="zh-CN" altLang="en-US" b="1">
                <a:latin typeface="宋体" panose="02010600030101010101" pitchFamily="2" charset="-122"/>
              </a:rPr>
              <a:t>例子：假设磁盘上存有一文件，共有</a:t>
            </a:r>
            <a:r>
              <a:rPr lang="en-US" altLang="zh-CN" b="1"/>
              <a:t>3600</a:t>
            </a:r>
            <a:r>
              <a:rPr lang="zh-CN" altLang="en-US" b="1">
                <a:latin typeface="宋体" panose="02010600030101010101" pitchFamily="2" charset="-122"/>
              </a:rPr>
              <a:t>个记录（</a:t>
            </a:r>
            <a:r>
              <a:rPr lang="en-US" altLang="zh-CN" b="1"/>
              <a:t>A</a:t>
            </a:r>
            <a:r>
              <a:rPr lang="en-US" altLang="zh-CN" b="1" baseline="-30000"/>
              <a:t>1</a:t>
            </a:r>
            <a:r>
              <a:rPr lang="en-US" altLang="zh-CN" b="1"/>
              <a:t>,A</a:t>
            </a:r>
            <a:r>
              <a:rPr lang="en-US" altLang="zh-CN" b="1" baseline="-30000"/>
              <a:t>2</a:t>
            </a:r>
            <a:r>
              <a:rPr lang="en-US" altLang="zh-CN" b="1"/>
              <a:t>,…,A</a:t>
            </a:r>
            <a:r>
              <a:rPr lang="en-US" altLang="zh-CN" b="1" baseline="-30000"/>
              <a:t>3600</a:t>
            </a:r>
            <a:r>
              <a:rPr lang="zh-CN" altLang="en-US" b="1">
                <a:latin typeface="宋体" panose="02010600030101010101" pitchFamily="2" charset="-122"/>
              </a:rPr>
              <a:t>），页块长为</a:t>
            </a:r>
            <a:r>
              <a:rPr lang="en-US" altLang="zh-CN" b="1"/>
              <a:t>200</a:t>
            </a:r>
            <a:r>
              <a:rPr lang="zh-CN" altLang="en-US" b="1">
                <a:latin typeface="宋体" panose="02010600030101010101" pitchFamily="2" charset="-122"/>
              </a:rPr>
              <a:t>个记录，供排序使用的缓冲区可提供容纳</a:t>
            </a:r>
            <a:r>
              <a:rPr lang="en-US" altLang="zh-CN" b="1"/>
              <a:t>600</a:t>
            </a:r>
            <a:r>
              <a:rPr lang="zh-CN" altLang="en-US" b="1">
                <a:latin typeface="宋体" panose="02010600030101010101" pitchFamily="2" charset="-122"/>
              </a:rPr>
              <a:t>个记录的空间，现要对该文件进行排序，排序过程可按如下步骤进行：</a:t>
            </a:r>
            <a:r>
              <a:rPr lang="zh-CN" altLang="en-US" b="1"/>
              <a:t> </a:t>
            </a:r>
          </a:p>
        </p:txBody>
      </p:sp>
      <p:sp>
        <p:nvSpPr>
          <p:cNvPr id="10244" name="Text Box 4">
            <a:extLst>
              <a:ext uri="{FF2B5EF4-FFF2-40B4-BE49-F238E27FC236}">
                <a16:creationId xmlns:a16="http://schemas.microsoft.com/office/drawing/2014/main" id="{518D3214-3793-46A3-B053-391EA808F0BB}"/>
              </a:ext>
            </a:extLst>
          </p:cNvPr>
          <p:cNvSpPr txBox="1">
            <a:spLocks noChangeArrowheads="1"/>
          </p:cNvSpPr>
          <p:nvPr/>
        </p:nvSpPr>
        <p:spPr bwMode="auto">
          <a:xfrm>
            <a:off x="2209800" y="3200400"/>
            <a:ext cx="8077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第一步：</a:t>
            </a:r>
            <a:r>
              <a:rPr lang="zh-CN" altLang="en-US" b="1">
                <a:latin typeface="宋体" panose="02010600030101010101" pitchFamily="2" charset="-122"/>
              </a:rPr>
              <a:t>每次将三个页块（</a:t>
            </a:r>
            <a:r>
              <a:rPr lang="en-US" altLang="zh-CN" b="1"/>
              <a:t>600</a:t>
            </a:r>
            <a:r>
              <a:rPr lang="zh-CN" altLang="en-US" b="1">
                <a:latin typeface="宋体" panose="02010600030101010101" pitchFamily="2" charset="-122"/>
              </a:rPr>
              <a:t>个记录）由外存读到内存，进行内排序，整个文件共得到</a:t>
            </a:r>
            <a:r>
              <a:rPr lang="en-US" altLang="zh-CN" b="1"/>
              <a:t>6</a:t>
            </a:r>
            <a:r>
              <a:rPr lang="zh-CN" altLang="en-US" b="1">
                <a:latin typeface="宋体" panose="02010600030101010101" pitchFamily="2" charset="-122"/>
              </a:rPr>
              <a:t>个初始顺串</a:t>
            </a:r>
            <a:r>
              <a:rPr lang="en-US" altLang="zh-CN" b="1"/>
              <a:t>R</a:t>
            </a:r>
            <a:r>
              <a:rPr lang="en-US" altLang="zh-CN" b="1" baseline="-30000"/>
              <a:t>1</a:t>
            </a:r>
            <a:r>
              <a:rPr lang="en-US" altLang="zh-CN" b="1"/>
              <a:t>~R</a:t>
            </a:r>
            <a:r>
              <a:rPr lang="en-US" altLang="zh-CN" b="1" baseline="-30000"/>
              <a:t>6 </a:t>
            </a:r>
            <a:r>
              <a:rPr lang="zh-CN" altLang="en-US" b="1">
                <a:latin typeface="宋体" panose="02010600030101010101" pitchFamily="2" charset="-122"/>
              </a:rPr>
              <a:t>（每一个顺串占三个页块），然后把它们写回到磁盘上去</a:t>
            </a:r>
            <a:r>
              <a:rPr lang="zh-CN" altLang="en-US" b="1"/>
              <a:t>。</a:t>
            </a:r>
            <a:r>
              <a:rPr lang="zh-CN" altLang="en-US" b="1">
                <a:solidFill>
                  <a:srgbClr val="39936A"/>
                </a:solidFill>
              </a:rPr>
              <a:t>内排序后得到的初始顺串见</a:t>
            </a:r>
            <a:r>
              <a:rPr lang="en-US" altLang="zh-CN" b="1">
                <a:solidFill>
                  <a:srgbClr val="39936A"/>
                </a:solidFill>
              </a:rPr>
              <a:t>p260</a:t>
            </a:r>
            <a:r>
              <a:rPr lang="zh-CN" altLang="en-US" b="1">
                <a:solidFill>
                  <a:srgbClr val="39936A"/>
                </a:solidFill>
              </a:rPr>
              <a:t>的图</a:t>
            </a:r>
            <a:r>
              <a:rPr lang="en-US" altLang="zh-CN" b="1">
                <a:solidFill>
                  <a:srgbClr val="39936A"/>
                </a:solidFill>
              </a:rPr>
              <a:t>10.3</a:t>
            </a:r>
            <a:r>
              <a:rPr lang="zh-CN" altLang="en-US" b="1">
                <a:solidFill>
                  <a:srgbClr val="39936A"/>
                </a:solidFill>
              </a:rPr>
              <a:t>所示</a:t>
            </a:r>
            <a:r>
              <a:rPr lang="zh-CN" altLang="en-US" b="1"/>
              <a:t>。</a:t>
            </a:r>
          </a:p>
        </p:txBody>
      </p:sp>
      <p:sp>
        <p:nvSpPr>
          <p:cNvPr id="10285" name="Text Box 45">
            <a:extLst>
              <a:ext uri="{FF2B5EF4-FFF2-40B4-BE49-F238E27FC236}">
                <a16:creationId xmlns:a16="http://schemas.microsoft.com/office/drawing/2014/main" id="{0601DA2C-9116-4BC2-97CB-80D0DF2768CD}"/>
              </a:ext>
            </a:extLst>
          </p:cNvPr>
          <p:cNvSpPr txBox="1">
            <a:spLocks noChangeArrowheads="1"/>
          </p:cNvSpPr>
          <p:nvPr/>
        </p:nvSpPr>
        <p:spPr bwMode="auto">
          <a:xfrm>
            <a:off x="2057400" y="4800600"/>
            <a:ext cx="8382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第二步：</a:t>
            </a:r>
            <a:r>
              <a:rPr lang="zh-CN" altLang="en-US" b="1">
                <a:latin typeface="宋体" panose="02010600030101010101" pitchFamily="2" charset="-122"/>
              </a:rPr>
              <a:t>将供内排序使用的内存缓冲区分为三块相等的部分（即每块可容纳</a:t>
            </a:r>
            <a:r>
              <a:rPr lang="en-US" altLang="zh-CN" b="1"/>
              <a:t>200</a:t>
            </a:r>
            <a:r>
              <a:rPr lang="zh-CN" altLang="en-US" b="1">
                <a:latin typeface="宋体" panose="02010600030101010101" pitchFamily="2" charset="-122"/>
              </a:rPr>
              <a:t>个记录），其中两块作为输入缓冲区，一块作为输出缓冲区，然后对各顺串进行两路归并。</a:t>
            </a:r>
            <a:r>
              <a:rPr lang="zh-CN" altLang="en-US" b="1">
                <a:solidFill>
                  <a:srgbClr val="39936A"/>
                </a:solidFill>
                <a:latin typeface="宋体" panose="02010600030101010101" pitchFamily="2" charset="-122"/>
              </a:rPr>
              <a:t>归并过程见</a:t>
            </a:r>
            <a:r>
              <a:rPr lang="en-US" altLang="zh-CN" b="1">
                <a:solidFill>
                  <a:srgbClr val="39936A"/>
                </a:solidFill>
                <a:latin typeface="宋体" panose="02010600030101010101" pitchFamily="2" charset="-122"/>
              </a:rPr>
              <a:t>p261</a:t>
            </a:r>
            <a:r>
              <a:rPr lang="zh-CN" altLang="en-US" b="1">
                <a:solidFill>
                  <a:srgbClr val="39936A"/>
                </a:solidFill>
                <a:latin typeface="宋体" panose="02010600030101010101" pitchFamily="2" charset="-122"/>
              </a:rPr>
              <a:t>的图</a:t>
            </a:r>
            <a:r>
              <a:rPr lang="en-US" altLang="zh-CN" b="1">
                <a:solidFill>
                  <a:srgbClr val="39936A"/>
                </a:solidFill>
                <a:latin typeface="宋体" panose="02010600030101010101" pitchFamily="2" charset="-122"/>
              </a:rPr>
              <a:t>10.4</a:t>
            </a:r>
            <a:r>
              <a:rPr lang="zh-CN" altLang="en-US" b="1">
                <a:solidFill>
                  <a:srgbClr val="39936A"/>
                </a:solidFill>
                <a:latin typeface="宋体" panose="02010600030101010101" pitchFamily="2" charset="-122"/>
              </a:rPr>
              <a:t>所示。</a:t>
            </a:r>
            <a:r>
              <a:rPr lang="zh-CN" altLang="en-US" b="1">
                <a:solidFill>
                  <a:srgbClr val="39936A"/>
                </a:solid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DBF76A46-F68A-4D88-900C-D2BAC7CEE559}"/>
              </a:ext>
            </a:extLst>
          </p:cNvPr>
          <p:cNvSpPr txBox="1">
            <a:spLocks noChangeArrowheads="1"/>
          </p:cNvSpPr>
          <p:nvPr/>
        </p:nvSpPr>
        <p:spPr bwMode="auto">
          <a:xfrm>
            <a:off x="2133600" y="10668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2. </a:t>
            </a:r>
            <a:r>
              <a:rPr lang="zh-CN" altLang="en-US" b="1"/>
              <a:t>多路归并</a:t>
            </a:r>
          </a:p>
        </p:txBody>
      </p:sp>
      <p:sp>
        <p:nvSpPr>
          <p:cNvPr id="11267" name="Text Box 3">
            <a:extLst>
              <a:ext uri="{FF2B5EF4-FFF2-40B4-BE49-F238E27FC236}">
                <a16:creationId xmlns:a16="http://schemas.microsoft.com/office/drawing/2014/main" id="{B5C0CA59-6963-4565-9470-0F3FCDB9D0FC}"/>
              </a:ext>
            </a:extLst>
          </p:cNvPr>
          <p:cNvSpPr txBox="1">
            <a:spLocks noChangeArrowheads="1"/>
          </p:cNvSpPr>
          <p:nvPr/>
        </p:nvSpPr>
        <p:spPr bwMode="auto">
          <a:xfrm>
            <a:off x="2133600" y="1600201"/>
            <a:ext cx="8153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宋体" panose="02010600030101010101" pitchFamily="2" charset="-122"/>
              </a:rPr>
              <a:t>一般说来，如果初始顺串有</a:t>
            </a:r>
            <a:r>
              <a:rPr lang="en-US" altLang="zh-CN" b="1"/>
              <a:t>m</a:t>
            </a:r>
            <a:r>
              <a:rPr lang="zh-CN" altLang="en-US" b="1">
                <a:latin typeface="宋体" panose="02010600030101010101" pitchFamily="2" charset="-122"/>
              </a:rPr>
              <a:t>个，则如图</a:t>
            </a:r>
            <a:r>
              <a:rPr lang="en-US" altLang="zh-CN" b="1"/>
              <a:t>10.4</a:t>
            </a:r>
            <a:r>
              <a:rPr lang="zh-CN" altLang="en-US" b="1">
                <a:latin typeface="宋体" panose="02010600030101010101" pitchFamily="2" charset="-122"/>
              </a:rPr>
              <a:t>所示那样的归并树就有</a:t>
            </a:r>
            <a:r>
              <a:rPr lang="en-US" altLang="zh-CN" b="1"/>
              <a:t>[log</a:t>
            </a:r>
            <a:r>
              <a:rPr lang="en-US" altLang="zh-CN" b="1" baseline="-30000"/>
              <a:t>2</a:t>
            </a:r>
            <a:r>
              <a:rPr lang="en-US" altLang="zh-CN" b="1"/>
              <a:t>m]+1</a:t>
            </a:r>
            <a:r>
              <a:rPr lang="zh-CN" altLang="en-US" b="1">
                <a:latin typeface="宋体" panose="02010600030101010101" pitchFamily="2" charset="-122"/>
              </a:rPr>
              <a:t>层，要对数据进行</a:t>
            </a:r>
            <a:r>
              <a:rPr lang="en-US" altLang="zh-CN" b="1"/>
              <a:t>[log</a:t>
            </a:r>
            <a:r>
              <a:rPr lang="en-US" altLang="zh-CN" b="1" baseline="-30000"/>
              <a:t>2</a:t>
            </a:r>
            <a:r>
              <a:rPr lang="en-US" altLang="zh-CN" b="1"/>
              <a:t>m]</a:t>
            </a:r>
            <a:r>
              <a:rPr lang="zh-CN" altLang="en-US" b="1">
                <a:latin typeface="宋体" panose="02010600030101010101" pitchFamily="2" charset="-122"/>
              </a:rPr>
              <a:t>遍扫描。采用多路归并可以减少扫描遍数，如</a:t>
            </a:r>
            <a:r>
              <a:rPr lang="zh-CN" altLang="en-US" b="1">
                <a:solidFill>
                  <a:srgbClr val="39936A"/>
                </a:solidFill>
                <a:latin typeface="宋体" panose="02010600030101010101" pitchFamily="2" charset="-122"/>
              </a:rPr>
              <a:t>图所示。</a:t>
            </a:r>
            <a:r>
              <a:rPr lang="zh-CN" altLang="en-US" b="1"/>
              <a:t> </a:t>
            </a:r>
          </a:p>
        </p:txBody>
      </p:sp>
      <p:sp>
        <p:nvSpPr>
          <p:cNvPr id="11294" name="Rectangle 30">
            <a:extLst>
              <a:ext uri="{FF2B5EF4-FFF2-40B4-BE49-F238E27FC236}">
                <a16:creationId xmlns:a16="http://schemas.microsoft.com/office/drawing/2014/main" id="{DCE2188A-C1C5-4EA9-8D9D-84B6660ABAD3}"/>
              </a:ext>
            </a:extLst>
          </p:cNvPr>
          <p:cNvSpPr>
            <a:spLocks noChangeArrowheads="1"/>
          </p:cNvSpPr>
          <p:nvPr/>
        </p:nvSpPr>
        <p:spPr bwMode="auto">
          <a:xfrm>
            <a:off x="3302000" y="533400"/>
            <a:ext cx="558958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000"/>
              <a:t>1  2  3  4	     5  6  7  8     9  10  11  12      13  14  15  16  </a:t>
            </a:r>
          </a:p>
          <a:p>
            <a:pPr algn="just" eaLnBrk="0" hangingPunct="0"/>
            <a:r>
              <a:rPr lang="en-US" altLang="zh-CN" sz="1000"/>
              <a:t> </a:t>
            </a:r>
          </a:p>
          <a:p>
            <a:pPr algn="just" eaLnBrk="0" hangingPunct="0"/>
            <a:r>
              <a:rPr lang="en-US" altLang="zh-CN" sz="1000"/>
              <a:t>                   </a:t>
            </a:r>
            <a:r>
              <a:rPr lang="zh-CN" altLang="en-US" sz="900"/>
              <a:t>图</a:t>
            </a:r>
            <a:r>
              <a:rPr lang="en-US" altLang="zh-CN" sz="900"/>
              <a:t>10.5  16</a:t>
            </a:r>
            <a:r>
              <a:rPr lang="zh-CN" altLang="en-US" sz="900"/>
              <a:t>个顺串归并的示例</a:t>
            </a:r>
            <a:endParaRPr lang="zh-CN" altLang="en-US" sz="1000"/>
          </a:p>
          <a:p>
            <a:pPr algn="just" eaLnBrk="0" hangingPunct="0"/>
            <a:endParaRPr lang="en-US" altLang="zh-CN"/>
          </a:p>
        </p:txBody>
      </p:sp>
      <p:grpSp>
        <p:nvGrpSpPr>
          <p:cNvPr id="11297" name="Group 33">
            <a:extLst>
              <a:ext uri="{FF2B5EF4-FFF2-40B4-BE49-F238E27FC236}">
                <a16:creationId xmlns:a16="http://schemas.microsoft.com/office/drawing/2014/main" id="{61FC7297-933C-4D05-878A-A42AF15BBE8A}"/>
              </a:ext>
            </a:extLst>
          </p:cNvPr>
          <p:cNvGrpSpPr>
            <a:grpSpLocks/>
          </p:cNvGrpSpPr>
          <p:nvPr/>
        </p:nvGrpSpPr>
        <p:grpSpPr bwMode="auto">
          <a:xfrm>
            <a:off x="2667000" y="2971800"/>
            <a:ext cx="6553200" cy="1600200"/>
            <a:chOff x="720" y="1872"/>
            <a:chExt cx="4128" cy="1008"/>
          </a:xfrm>
        </p:grpSpPr>
        <p:grpSp>
          <p:nvGrpSpPr>
            <p:cNvPr id="11268" name="Group 4">
              <a:extLst>
                <a:ext uri="{FF2B5EF4-FFF2-40B4-BE49-F238E27FC236}">
                  <a16:creationId xmlns:a16="http://schemas.microsoft.com/office/drawing/2014/main" id="{4FA6EB0F-27F0-4793-BFED-57AE1BEE9665}"/>
                </a:ext>
              </a:extLst>
            </p:cNvPr>
            <p:cNvGrpSpPr>
              <a:grpSpLocks/>
            </p:cNvGrpSpPr>
            <p:nvPr/>
          </p:nvGrpSpPr>
          <p:grpSpPr bwMode="auto">
            <a:xfrm>
              <a:off x="1152" y="2112"/>
              <a:ext cx="3168" cy="768"/>
              <a:chOff x="2004" y="9866"/>
              <a:chExt cx="6480" cy="1560"/>
            </a:xfrm>
          </p:grpSpPr>
          <p:sp>
            <p:nvSpPr>
              <p:cNvPr id="11293" name="Rectangle 29">
                <a:extLst>
                  <a:ext uri="{FF2B5EF4-FFF2-40B4-BE49-F238E27FC236}">
                    <a16:creationId xmlns:a16="http://schemas.microsoft.com/office/drawing/2014/main" id="{28903C9D-E852-4170-81B2-38D50D35F46B}"/>
                  </a:ext>
                </a:extLst>
              </p:cNvPr>
              <p:cNvSpPr>
                <a:spLocks noChangeArrowheads="1"/>
              </p:cNvSpPr>
              <p:nvPr/>
            </p:nvSpPr>
            <p:spPr bwMode="auto">
              <a:xfrm>
                <a:off x="2004" y="10178"/>
                <a:ext cx="72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292" name="Rectangle 28">
                <a:extLst>
                  <a:ext uri="{FF2B5EF4-FFF2-40B4-BE49-F238E27FC236}">
                    <a16:creationId xmlns:a16="http://schemas.microsoft.com/office/drawing/2014/main" id="{A442FE25-10D1-477D-99F5-4E18060267D8}"/>
                  </a:ext>
                </a:extLst>
              </p:cNvPr>
              <p:cNvSpPr>
                <a:spLocks noChangeArrowheads="1"/>
              </p:cNvSpPr>
              <p:nvPr/>
            </p:nvSpPr>
            <p:spPr bwMode="auto">
              <a:xfrm>
                <a:off x="3804" y="10178"/>
                <a:ext cx="72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291" name="Rectangle 27">
                <a:extLst>
                  <a:ext uri="{FF2B5EF4-FFF2-40B4-BE49-F238E27FC236}">
                    <a16:creationId xmlns:a16="http://schemas.microsoft.com/office/drawing/2014/main" id="{97641F44-B9F0-4D46-BA5D-390EBAFF1252}"/>
                  </a:ext>
                </a:extLst>
              </p:cNvPr>
              <p:cNvSpPr>
                <a:spLocks noChangeArrowheads="1"/>
              </p:cNvSpPr>
              <p:nvPr/>
            </p:nvSpPr>
            <p:spPr bwMode="auto">
              <a:xfrm>
                <a:off x="5604" y="10178"/>
                <a:ext cx="72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290" name="Rectangle 26">
                <a:extLst>
                  <a:ext uri="{FF2B5EF4-FFF2-40B4-BE49-F238E27FC236}">
                    <a16:creationId xmlns:a16="http://schemas.microsoft.com/office/drawing/2014/main" id="{C45C134A-2657-40FB-9EFD-4D0387DCF3E7}"/>
                  </a:ext>
                </a:extLst>
              </p:cNvPr>
              <p:cNvSpPr>
                <a:spLocks noChangeArrowheads="1"/>
              </p:cNvSpPr>
              <p:nvPr/>
            </p:nvSpPr>
            <p:spPr bwMode="auto">
              <a:xfrm>
                <a:off x="7584" y="10178"/>
                <a:ext cx="72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289" name="Rectangle 25">
                <a:extLst>
                  <a:ext uri="{FF2B5EF4-FFF2-40B4-BE49-F238E27FC236}">
                    <a16:creationId xmlns:a16="http://schemas.microsoft.com/office/drawing/2014/main" id="{5A45487E-6ED9-4E03-B6EC-3F0F6F3E3F18}"/>
                  </a:ext>
                </a:extLst>
              </p:cNvPr>
              <p:cNvSpPr>
                <a:spLocks noChangeArrowheads="1"/>
              </p:cNvSpPr>
              <p:nvPr/>
            </p:nvSpPr>
            <p:spPr bwMode="auto">
              <a:xfrm>
                <a:off x="3624" y="11114"/>
                <a:ext cx="306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288" name="Line 24">
                <a:extLst>
                  <a:ext uri="{FF2B5EF4-FFF2-40B4-BE49-F238E27FC236}">
                    <a16:creationId xmlns:a16="http://schemas.microsoft.com/office/drawing/2014/main" id="{A8B32403-55F5-4978-929F-50C625A2D870}"/>
                  </a:ext>
                </a:extLst>
              </p:cNvPr>
              <p:cNvSpPr>
                <a:spLocks noChangeShapeType="1"/>
              </p:cNvSpPr>
              <p:nvPr/>
            </p:nvSpPr>
            <p:spPr bwMode="auto">
              <a:xfrm>
                <a:off x="2004" y="986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7" name="Line 23">
                <a:extLst>
                  <a:ext uri="{FF2B5EF4-FFF2-40B4-BE49-F238E27FC236}">
                    <a16:creationId xmlns:a16="http://schemas.microsoft.com/office/drawing/2014/main" id="{40AA53A9-D098-4467-AAC9-4BFBD063E168}"/>
                  </a:ext>
                </a:extLst>
              </p:cNvPr>
              <p:cNvSpPr>
                <a:spLocks noChangeShapeType="1"/>
              </p:cNvSpPr>
              <p:nvPr/>
            </p:nvSpPr>
            <p:spPr bwMode="auto">
              <a:xfrm>
                <a:off x="2184" y="9866"/>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6" name="Line 22">
                <a:extLst>
                  <a:ext uri="{FF2B5EF4-FFF2-40B4-BE49-F238E27FC236}">
                    <a16:creationId xmlns:a16="http://schemas.microsoft.com/office/drawing/2014/main" id="{BF9FC5E5-0CFF-43C6-B6BB-BF942E7652B5}"/>
                  </a:ext>
                </a:extLst>
              </p:cNvPr>
              <p:cNvSpPr>
                <a:spLocks noChangeShapeType="1"/>
              </p:cNvSpPr>
              <p:nvPr/>
            </p:nvSpPr>
            <p:spPr bwMode="auto">
              <a:xfrm flipH="1">
                <a:off x="2364" y="9866"/>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5" name="Line 21">
                <a:extLst>
                  <a:ext uri="{FF2B5EF4-FFF2-40B4-BE49-F238E27FC236}">
                    <a16:creationId xmlns:a16="http://schemas.microsoft.com/office/drawing/2014/main" id="{F874C298-8AF3-4027-A3CD-3AFC7F85A4FE}"/>
                  </a:ext>
                </a:extLst>
              </p:cNvPr>
              <p:cNvSpPr>
                <a:spLocks noChangeShapeType="1"/>
              </p:cNvSpPr>
              <p:nvPr/>
            </p:nvSpPr>
            <p:spPr bwMode="auto">
              <a:xfrm flipH="1">
                <a:off x="2364" y="9866"/>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4" name="Line 20">
                <a:extLst>
                  <a:ext uri="{FF2B5EF4-FFF2-40B4-BE49-F238E27FC236}">
                    <a16:creationId xmlns:a16="http://schemas.microsoft.com/office/drawing/2014/main" id="{C6365CAD-F283-42D4-B1E6-A34FE7F97C9F}"/>
                  </a:ext>
                </a:extLst>
              </p:cNvPr>
              <p:cNvSpPr>
                <a:spLocks noChangeShapeType="1"/>
              </p:cNvSpPr>
              <p:nvPr/>
            </p:nvSpPr>
            <p:spPr bwMode="auto">
              <a:xfrm>
                <a:off x="3804" y="986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3" name="Line 19">
                <a:extLst>
                  <a:ext uri="{FF2B5EF4-FFF2-40B4-BE49-F238E27FC236}">
                    <a16:creationId xmlns:a16="http://schemas.microsoft.com/office/drawing/2014/main" id="{C42BA1B9-C1C5-4C30-A773-F22B77D650CC}"/>
                  </a:ext>
                </a:extLst>
              </p:cNvPr>
              <p:cNvSpPr>
                <a:spLocks noChangeShapeType="1"/>
              </p:cNvSpPr>
              <p:nvPr/>
            </p:nvSpPr>
            <p:spPr bwMode="auto">
              <a:xfrm>
                <a:off x="3984" y="9866"/>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2" name="Line 18">
                <a:extLst>
                  <a:ext uri="{FF2B5EF4-FFF2-40B4-BE49-F238E27FC236}">
                    <a16:creationId xmlns:a16="http://schemas.microsoft.com/office/drawing/2014/main" id="{2BA2E60B-89BB-47EE-AD12-4FF541EF2825}"/>
                  </a:ext>
                </a:extLst>
              </p:cNvPr>
              <p:cNvSpPr>
                <a:spLocks noChangeShapeType="1"/>
              </p:cNvSpPr>
              <p:nvPr/>
            </p:nvSpPr>
            <p:spPr bwMode="auto">
              <a:xfrm flipH="1">
                <a:off x="4164" y="9866"/>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1" name="Line 17">
                <a:extLst>
                  <a:ext uri="{FF2B5EF4-FFF2-40B4-BE49-F238E27FC236}">
                    <a16:creationId xmlns:a16="http://schemas.microsoft.com/office/drawing/2014/main" id="{F638604B-CDF0-478A-973D-E104AAD405A7}"/>
                  </a:ext>
                </a:extLst>
              </p:cNvPr>
              <p:cNvSpPr>
                <a:spLocks noChangeShapeType="1"/>
              </p:cNvSpPr>
              <p:nvPr/>
            </p:nvSpPr>
            <p:spPr bwMode="auto">
              <a:xfrm flipH="1">
                <a:off x="4164" y="9866"/>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0" name="Line 16">
                <a:extLst>
                  <a:ext uri="{FF2B5EF4-FFF2-40B4-BE49-F238E27FC236}">
                    <a16:creationId xmlns:a16="http://schemas.microsoft.com/office/drawing/2014/main" id="{5AE28123-6217-413D-A582-5BB12773C76F}"/>
                  </a:ext>
                </a:extLst>
              </p:cNvPr>
              <p:cNvSpPr>
                <a:spLocks noChangeShapeType="1"/>
              </p:cNvSpPr>
              <p:nvPr/>
            </p:nvSpPr>
            <p:spPr bwMode="auto">
              <a:xfrm>
                <a:off x="7404" y="9866"/>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9" name="Line 15">
                <a:extLst>
                  <a:ext uri="{FF2B5EF4-FFF2-40B4-BE49-F238E27FC236}">
                    <a16:creationId xmlns:a16="http://schemas.microsoft.com/office/drawing/2014/main" id="{BD7DC993-DFB4-4543-B306-27C52B69FEAE}"/>
                  </a:ext>
                </a:extLst>
              </p:cNvPr>
              <p:cNvSpPr>
                <a:spLocks noChangeShapeType="1"/>
              </p:cNvSpPr>
              <p:nvPr/>
            </p:nvSpPr>
            <p:spPr bwMode="auto">
              <a:xfrm>
                <a:off x="5424" y="9866"/>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8" name="Line 14">
                <a:extLst>
                  <a:ext uri="{FF2B5EF4-FFF2-40B4-BE49-F238E27FC236}">
                    <a16:creationId xmlns:a16="http://schemas.microsoft.com/office/drawing/2014/main" id="{DF86CBF3-90F7-4FE7-95F4-87A20B85D15F}"/>
                  </a:ext>
                </a:extLst>
              </p:cNvPr>
              <p:cNvSpPr>
                <a:spLocks noChangeShapeType="1"/>
              </p:cNvSpPr>
              <p:nvPr/>
            </p:nvSpPr>
            <p:spPr bwMode="auto">
              <a:xfrm>
                <a:off x="5604" y="986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7" name="Line 13">
                <a:extLst>
                  <a:ext uri="{FF2B5EF4-FFF2-40B4-BE49-F238E27FC236}">
                    <a16:creationId xmlns:a16="http://schemas.microsoft.com/office/drawing/2014/main" id="{4AC2A67C-7445-4E89-8305-346DEF920461}"/>
                  </a:ext>
                </a:extLst>
              </p:cNvPr>
              <p:cNvSpPr>
                <a:spLocks noChangeShapeType="1"/>
              </p:cNvSpPr>
              <p:nvPr/>
            </p:nvSpPr>
            <p:spPr bwMode="auto">
              <a:xfrm>
                <a:off x="7764" y="9866"/>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6" name="Line 12">
                <a:extLst>
                  <a:ext uri="{FF2B5EF4-FFF2-40B4-BE49-F238E27FC236}">
                    <a16:creationId xmlns:a16="http://schemas.microsoft.com/office/drawing/2014/main" id="{1230DEF3-7F69-4259-8CD2-340D72998C68}"/>
                  </a:ext>
                </a:extLst>
              </p:cNvPr>
              <p:cNvSpPr>
                <a:spLocks noChangeShapeType="1"/>
              </p:cNvSpPr>
              <p:nvPr/>
            </p:nvSpPr>
            <p:spPr bwMode="auto">
              <a:xfrm flipH="1">
                <a:off x="5964" y="986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5" name="Line 11">
                <a:extLst>
                  <a:ext uri="{FF2B5EF4-FFF2-40B4-BE49-F238E27FC236}">
                    <a16:creationId xmlns:a16="http://schemas.microsoft.com/office/drawing/2014/main" id="{210D39D4-5C14-4AF6-A718-6FECD91253A9}"/>
                  </a:ext>
                </a:extLst>
              </p:cNvPr>
              <p:cNvSpPr>
                <a:spLocks noChangeShapeType="1"/>
              </p:cNvSpPr>
              <p:nvPr/>
            </p:nvSpPr>
            <p:spPr bwMode="auto">
              <a:xfrm flipH="1">
                <a:off x="7944" y="9866"/>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4" name="Line 10">
                <a:extLst>
                  <a:ext uri="{FF2B5EF4-FFF2-40B4-BE49-F238E27FC236}">
                    <a16:creationId xmlns:a16="http://schemas.microsoft.com/office/drawing/2014/main" id="{E942212B-2B61-49B7-B4D2-35087223379B}"/>
                  </a:ext>
                </a:extLst>
              </p:cNvPr>
              <p:cNvSpPr>
                <a:spLocks noChangeShapeType="1"/>
              </p:cNvSpPr>
              <p:nvPr/>
            </p:nvSpPr>
            <p:spPr bwMode="auto">
              <a:xfrm flipH="1">
                <a:off x="5964" y="986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3" name="Line 9">
                <a:extLst>
                  <a:ext uri="{FF2B5EF4-FFF2-40B4-BE49-F238E27FC236}">
                    <a16:creationId xmlns:a16="http://schemas.microsoft.com/office/drawing/2014/main" id="{058DA6A6-309C-4DA3-9B73-43B6A808DE81}"/>
                  </a:ext>
                </a:extLst>
              </p:cNvPr>
              <p:cNvSpPr>
                <a:spLocks noChangeShapeType="1"/>
              </p:cNvSpPr>
              <p:nvPr/>
            </p:nvSpPr>
            <p:spPr bwMode="auto">
              <a:xfrm flipH="1">
                <a:off x="7944" y="9866"/>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2" name="Line 8">
                <a:extLst>
                  <a:ext uri="{FF2B5EF4-FFF2-40B4-BE49-F238E27FC236}">
                    <a16:creationId xmlns:a16="http://schemas.microsoft.com/office/drawing/2014/main" id="{76A1C45B-76AD-4EBA-AE31-733F0078A53D}"/>
                  </a:ext>
                </a:extLst>
              </p:cNvPr>
              <p:cNvSpPr>
                <a:spLocks noChangeShapeType="1"/>
              </p:cNvSpPr>
              <p:nvPr/>
            </p:nvSpPr>
            <p:spPr bwMode="auto">
              <a:xfrm>
                <a:off x="2544" y="10490"/>
                <a:ext cx="252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1" name="Line 7">
                <a:extLst>
                  <a:ext uri="{FF2B5EF4-FFF2-40B4-BE49-F238E27FC236}">
                    <a16:creationId xmlns:a16="http://schemas.microsoft.com/office/drawing/2014/main" id="{ED369BE3-333F-47FE-8B0E-2C4B06FBD150}"/>
                  </a:ext>
                </a:extLst>
              </p:cNvPr>
              <p:cNvSpPr>
                <a:spLocks noChangeShapeType="1"/>
              </p:cNvSpPr>
              <p:nvPr/>
            </p:nvSpPr>
            <p:spPr bwMode="auto">
              <a:xfrm>
                <a:off x="4164" y="10490"/>
                <a:ext cx="90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0" name="Line 6">
                <a:extLst>
                  <a:ext uri="{FF2B5EF4-FFF2-40B4-BE49-F238E27FC236}">
                    <a16:creationId xmlns:a16="http://schemas.microsoft.com/office/drawing/2014/main" id="{CF6B2190-5EF7-4B2B-AC7D-BBCC0F5D6358}"/>
                  </a:ext>
                </a:extLst>
              </p:cNvPr>
              <p:cNvSpPr>
                <a:spLocks noChangeShapeType="1"/>
              </p:cNvSpPr>
              <p:nvPr/>
            </p:nvSpPr>
            <p:spPr bwMode="auto">
              <a:xfrm flipH="1">
                <a:off x="5064" y="10490"/>
                <a:ext cx="90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9" name="Line 5">
                <a:extLst>
                  <a:ext uri="{FF2B5EF4-FFF2-40B4-BE49-F238E27FC236}">
                    <a16:creationId xmlns:a16="http://schemas.microsoft.com/office/drawing/2014/main" id="{D19DC1E2-5007-48E4-B8DB-F7AF013D538F}"/>
                  </a:ext>
                </a:extLst>
              </p:cNvPr>
              <p:cNvSpPr>
                <a:spLocks noChangeShapeType="1"/>
              </p:cNvSpPr>
              <p:nvPr/>
            </p:nvSpPr>
            <p:spPr bwMode="auto">
              <a:xfrm flipH="1">
                <a:off x="5064" y="10490"/>
                <a:ext cx="288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296" name="Text Box 32">
              <a:extLst>
                <a:ext uri="{FF2B5EF4-FFF2-40B4-BE49-F238E27FC236}">
                  <a16:creationId xmlns:a16="http://schemas.microsoft.com/office/drawing/2014/main" id="{F28638FA-A454-4F0C-B029-1ABEB8B8383D}"/>
                </a:ext>
              </a:extLst>
            </p:cNvPr>
            <p:cNvSpPr txBox="1">
              <a:spLocks noChangeArrowheads="1"/>
            </p:cNvSpPr>
            <p:nvPr/>
          </p:nvSpPr>
          <p:spPr bwMode="auto">
            <a:xfrm>
              <a:off x="720" y="1872"/>
              <a:ext cx="41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        1 2   3  4       5  6   7   8    9 10 11 12       13 14 15 16</a:t>
              </a:r>
            </a:p>
          </p:txBody>
        </p:sp>
      </p:grpSp>
    </p:spTree>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chap02</Template>
  <TotalTime>521</TotalTime>
  <Words>2797</Words>
  <Application>Microsoft Office PowerPoint</Application>
  <PresentationFormat>宽屏</PresentationFormat>
  <Paragraphs>112</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宋体</vt:lpstr>
      <vt:lpstr>微软雅黑</vt:lpstr>
      <vt:lpstr>Arial</vt:lpstr>
      <vt:lpstr>Consolas</vt:lpstr>
      <vt:lpstr>Symbol</vt:lpstr>
      <vt:lpstr>Times New Roman</vt:lpstr>
      <vt:lpstr>Wingdings</vt:lpstr>
      <vt:lpstr>tm2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nwu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lcl</dc:creator>
  <cp:lastModifiedBy>Bai Zhongjian</cp:lastModifiedBy>
  <cp:revision>28</cp:revision>
  <dcterms:created xsi:type="dcterms:W3CDTF">2002-06-18T01:43:15Z</dcterms:created>
  <dcterms:modified xsi:type="dcterms:W3CDTF">2020-02-12T02:12:54Z</dcterms:modified>
</cp:coreProperties>
</file>