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handoutMasterIdLst>
    <p:handoutMasterId r:id="rId26"/>
  </p:handoutMasterIdLst>
  <p:sldIdLst>
    <p:sldId id="769" r:id="rId3"/>
    <p:sldId id="853" r:id="rId4"/>
    <p:sldId id="821" r:id="rId5"/>
    <p:sldId id="822" r:id="rId6"/>
    <p:sldId id="823" r:id="rId7"/>
    <p:sldId id="824" r:id="rId8"/>
    <p:sldId id="825" r:id="rId9"/>
    <p:sldId id="880" r:id="rId10"/>
    <p:sldId id="826" r:id="rId11"/>
    <p:sldId id="881" r:id="rId12"/>
    <p:sldId id="827" r:id="rId13"/>
    <p:sldId id="882" r:id="rId14"/>
    <p:sldId id="828" r:id="rId15"/>
    <p:sldId id="883" r:id="rId16"/>
    <p:sldId id="863" r:id="rId17"/>
    <p:sldId id="771" r:id="rId18"/>
    <p:sldId id="790" r:id="rId19"/>
    <p:sldId id="884" r:id="rId20"/>
    <p:sldId id="791" r:id="rId21"/>
    <p:sldId id="879" r:id="rId22"/>
    <p:sldId id="885" r:id="rId23"/>
    <p:sldId id="87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60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薛福旗" initials="薛福旗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47B"/>
    <a:srgbClr val="0000FF"/>
    <a:srgbClr val="FF0517"/>
    <a:srgbClr val="FF0581"/>
    <a:srgbClr val="947476"/>
    <a:srgbClr val="3A0004"/>
    <a:srgbClr val="FF7781"/>
    <a:srgbClr val="BC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5" autoAdjust="0"/>
    <p:restoredTop sz="99270" autoAdjust="0"/>
  </p:normalViewPr>
  <p:slideViewPr>
    <p:cSldViewPr>
      <p:cViewPr>
        <p:scale>
          <a:sx n="75" d="100"/>
          <a:sy n="75" d="100"/>
        </p:scale>
        <p:origin x="-1254" y="-72"/>
      </p:cViewPr>
      <p:guideLst>
        <p:guide orient="horz" pos="2160"/>
        <p:guide pos="26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6"/>
    </p:cViewPr>
  </p:sorterViewPr>
  <p:notesViewPr>
    <p:cSldViewPr>
      <p:cViewPr varScale="1">
        <p:scale>
          <a:sx n="60" d="100"/>
          <a:sy n="60" d="100"/>
        </p:scale>
        <p:origin x="-30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5829F5D-2748-4692-9D65-D3CD8C4C5D1E}" type="datetimeFigureOut">
              <a:rPr lang="zh-CN" altLang="en-US"/>
              <a:pPr>
                <a:defRPr/>
              </a:pPr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9A3CFAE-CA68-45B0-B624-316DD36BB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65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55CE38-6B1F-4EEC-A834-61BCB65E64DB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1AFC753-CC2B-4CC8-8D89-27AD6F7E2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7885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  <a:noFill/>
          <a:ln/>
        </p:spPr>
        <p:txBody>
          <a:bodyPr/>
          <a:lstStyle/>
          <a:p>
            <a:r>
              <a:rPr lang="zh-CN" smtClean="0"/>
              <a:t>电子印章的定义</a:t>
            </a:r>
          </a:p>
          <a:p>
            <a:r>
              <a:rPr lang="zh-CN" smtClean="0"/>
              <a:t>图片、印章属性、证书、签名</a:t>
            </a:r>
          </a:p>
        </p:txBody>
      </p:sp>
      <p:sp>
        <p:nvSpPr>
          <p:cNvPr id="78852" name="灯片编号占位符 3"/>
          <p:cNvSpPr txBox="1">
            <a:spLocks noGrp="1" noChangeArrowheads="1"/>
          </p:cNvSpPr>
          <p:nvPr/>
        </p:nvSpPr>
        <p:spPr bwMode="auto">
          <a:xfrm>
            <a:off x="3879850" y="8682038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fld id="{134BFB69-4D07-4FC8-B1F0-8CB551551471}" type="slidenum">
              <a:rPr lang="zh-CN" altLang="zh-CN"/>
              <a:pPr eaLnBrk="0" hangingPunct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352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961F2-F685-40FF-B996-A10FAD96399D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37B94-62B5-4D9B-80F0-1703109443BE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8138" y="274638"/>
            <a:ext cx="2000250" cy="56753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51525" cy="56753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3B156-9E58-4EB9-ABFF-6A7916B60EB6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74638"/>
            <a:ext cx="8004175" cy="5675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B3BC9-D552-44DE-82BB-66AAAC799418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74638"/>
            <a:ext cx="800258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628775"/>
            <a:ext cx="3925887" cy="4321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28775"/>
            <a:ext cx="3925888" cy="4321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17DF2-F61E-42E1-9290-29D1088CDA4A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74638"/>
            <a:ext cx="800258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628775"/>
            <a:ext cx="8004175" cy="43211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284CA-A4AA-448C-822F-EBBDDD26E49F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95A84-B3B1-4C28-9157-159EC3E6F2FD}" type="datetime1">
              <a:rPr lang="zh-CN" altLang="en-US"/>
              <a:pPr>
                <a:defRPr/>
              </a:pPr>
              <a:t>2017/7/5</a:t>
            </a:fld>
            <a:endParaRPr lang="zh-CN" altLang="zh-CN" sz="1600" b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Inspurgroup</a:t>
            </a:r>
            <a:endParaRPr lang="zh-CN" altLang="zh-CN" sz="16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72" y="142852"/>
            <a:ext cx="5929353" cy="642942"/>
          </a:xfrm>
        </p:spPr>
        <p:txBody>
          <a:bodyPr/>
          <a:lstStyle>
            <a:lvl1pPr algn="l">
              <a:defRPr sz="2800" b="1">
                <a:solidFill>
                  <a:srgbClr val="880C0E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857752" y="250127"/>
            <a:ext cx="4071966" cy="571480"/>
          </a:xfrm>
        </p:spPr>
        <p:txBody>
          <a:bodyPr/>
          <a:lstStyle>
            <a:lvl1pPr algn="r">
              <a:buFont typeface="Arial" pitchFamily="34" charset="0"/>
              <a:buNone/>
              <a:defRPr sz="2400" b="0">
                <a:solidFill>
                  <a:srgbClr val="0B10E7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0034" y="1428736"/>
            <a:ext cx="8215341" cy="4286264"/>
          </a:xfrm>
        </p:spPr>
        <p:txBody>
          <a:bodyPr/>
          <a:lstStyle>
            <a:lvl1pPr>
              <a:buClr>
                <a:srgbClr val="0B10E7"/>
              </a:buClr>
              <a:buFont typeface="Wingdings" pitchFamily="2" charset="2"/>
              <a:buChar char="n"/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880C0E"/>
              </a:buClr>
              <a:buFont typeface="Wingdings" pitchFamily="2" charset="2"/>
              <a:buChar char="p"/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buClr>
                <a:srgbClr val="0B10E7"/>
              </a:buClr>
              <a:buFont typeface="Wingdings" pitchFamily="2" charset="2"/>
              <a:buChar char="l"/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buFont typeface="Wingdings" pitchFamily="2" charset="2"/>
              <a:buChar char="Ø"/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buFont typeface="Wingdings" pitchFamily="2" charset="2"/>
              <a:buChar char="ü"/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571500" y="857250"/>
            <a:ext cx="5643574" cy="500048"/>
          </a:xfrm>
        </p:spPr>
        <p:txBody>
          <a:bodyPr/>
          <a:lstStyle>
            <a:lvl1pPr>
              <a:buFont typeface="Arial" pitchFamily="34" charset="0"/>
              <a:buNone/>
              <a:defRPr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xfrm>
            <a:off x="1812925" y="6215063"/>
            <a:ext cx="2133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E83E9-00B2-44C7-ADF4-A048DE20DBD1}" type="datetime1">
              <a:rPr lang="zh-CN" altLang="en-US"/>
              <a:pPr>
                <a:defRPr/>
              </a:pPr>
              <a:t>2017/7/5</a:t>
            </a:fld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6"/>
          </p:nvPr>
        </p:nvSpPr>
        <p:spPr>
          <a:xfrm>
            <a:off x="684213" y="6221413"/>
            <a:ext cx="1295400" cy="2794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TONGZHISOFT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72" y="142852"/>
            <a:ext cx="5929353" cy="642942"/>
          </a:xfrm>
        </p:spPr>
        <p:txBody>
          <a:bodyPr/>
          <a:lstStyle>
            <a:lvl1pPr algn="l">
              <a:defRPr sz="2800" b="1">
                <a:solidFill>
                  <a:srgbClr val="880C0E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857752" y="250127"/>
            <a:ext cx="4071966" cy="571480"/>
          </a:xfrm>
        </p:spPr>
        <p:txBody>
          <a:bodyPr/>
          <a:lstStyle>
            <a:lvl1pPr algn="r">
              <a:buFont typeface="Arial" pitchFamily="34" charset="0"/>
              <a:buNone/>
              <a:defRPr sz="2400" b="0">
                <a:solidFill>
                  <a:srgbClr val="0B10E7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0034" y="1428736"/>
            <a:ext cx="8215341" cy="4286264"/>
          </a:xfrm>
        </p:spPr>
        <p:txBody>
          <a:bodyPr/>
          <a:lstStyle>
            <a:lvl1pPr>
              <a:buClr>
                <a:srgbClr val="0B10E7"/>
              </a:buClr>
              <a:buFont typeface="Wingdings" pitchFamily="2" charset="2"/>
              <a:buChar char="n"/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880C0E"/>
              </a:buClr>
              <a:buFont typeface="Wingdings" pitchFamily="2" charset="2"/>
              <a:buChar char="p"/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buClr>
                <a:srgbClr val="0B10E7"/>
              </a:buClr>
              <a:buFont typeface="Wingdings" pitchFamily="2" charset="2"/>
              <a:buChar char="l"/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buFont typeface="Wingdings" pitchFamily="2" charset="2"/>
              <a:buChar char="Ø"/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buFont typeface="Wingdings" pitchFamily="2" charset="2"/>
              <a:buChar char="ü"/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571500" y="857250"/>
            <a:ext cx="5643574" cy="500048"/>
          </a:xfrm>
        </p:spPr>
        <p:txBody>
          <a:bodyPr/>
          <a:lstStyle>
            <a:lvl1pPr>
              <a:buFont typeface="Arial" pitchFamily="34" charset="0"/>
              <a:buNone/>
              <a:defRPr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xfrm>
            <a:off x="1812925" y="6215063"/>
            <a:ext cx="2133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A6FD9-DA48-4B4D-8329-E678A6A802A9}" type="datetime1">
              <a:rPr lang="zh-CN" altLang="en-US"/>
              <a:pPr>
                <a:defRPr/>
              </a:pPr>
              <a:t>2017/7/5</a:t>
            </a:fld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6"/>
          </p:nvPr>
        </p:nvSpPr>
        <p:spPr>
          <a:xfrm>
            <a:off x="684213" y="6221413"/>
            <a:ext cx="1295400" cy="2794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TONGZHISOFT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88039-ACD8-4E78-9536-E609E927A4CB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2718A-2441-4C26-90EF-C6197AEE7015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CCE92-EA09-4AF9-98AA-F96C60551AE6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D5789-0178-4FBA-89CB-6B18EE7F5005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925887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28775"/>
            <a:ext cx="3925888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E8F76-03AA-4BE5-BA91-922E962AB6EB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45844-FA51-421D-9FCE-9EED0E9BF44E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3E80D-58D2-445E-B5BF-91569A8A0FFB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iao-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5750" y="428625"/>
            <a:ext cx="17351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RTX截图未命名_光影_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5229225"/>
            <a:ext cx="559276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0" y="1857364"/>
            <a:ext cx="9144000" cy="642942"/>
          </a:xfrm>
        </p:spPr>
        <p:txBody>
          <a:bodyPr/>
          <a:lstStyle>
            <a:lvl1pPr algn="ctr">
              <a:buFont typeface="Arial" pitchFamily="34" charset="0"/>
              <a:buNone/>
              <a:defRPr sz="3600" b="1">
                <a:solidFill>
                  <a:srgbClr val="880C0E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0" y="3000372"/>
            <a:ext cx="9144000" cy="714375"/>
          </a:xfrm>
        </p:spPr>
        <p:txBody>
          <a:bodyPr/>
          <a:lstStyle>
            <a:lvl1pPr algn="ctr">
              <a:buFont typeface="Arial" pitchFamily="34" charset="0"/>
              <a:buNone/>
              <a:defRPr sz="3200" b="1">
                <a:solidFill>
                  <a:srgbClr val="880C0E"/>
                </a:solidFill>
                <a:latin typeface="黑体" pitchFamily="2" charset="-122"/>
                <a:ea typeface="黑体" pitchFamily="2" charset="-122"/>
              </a:defRPr>
            </a:lvl1pPr>
            <a:lvl2pPr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/>
          </p:nvPr>
        </p:nvSpPr>
        <p:spPr>
          <a:xfrm>
            <a:off x="1571604" y="4214818"/>
            <a:ext cx="6929460" cy="714380"/>
          </a:xfrm>
        </p:spPr>
        <p:txBody>
          <a:bodyPr/>
          <a:lstStyle>
            <a:lvl1pPr algn="r">
              <a:buFont typeface="Arial" pitchFamily="34" charset="0"/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F7551-52E7-4C2F-A686-764257A14006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60CFC-50F2-450E-BA4A-5FBD7B9FBBAD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53FD1-7B7F-4828-9800-4C3ECA6E5D79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44596-2277-4A91-86B1-3DCB43F0B26A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8138" y="274638"/>
            <a:ext cx="2000250" cy="56753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51525" cy="56753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435E1-89E5-4207-9743-F5E828FED47B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3F182-2A99-417E-A82D-2D615093B333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925887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28775"/>
            <a:ext cx="3925888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F4E25-ED17-448A-84A4-0A1B4E5132ED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BFA47-3572-4300-A400-0189952EDB4D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46A24-A2A9-400B-B309-3AC41E9B7FAE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72" y="142852"/>
            <a:ext cx="5929353" cy="642942"/>
          </a:xfrm>
        </p:spPr>
        <p:txBody>
          <a:bodyPr/>
          <a:lstStyle>
            <a:lvl1pPr algn="l">
              <a:defRPr sz="2800" b="1">
                <a:solidFill>
                  <a:srgbClr val="880C0E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857752" y="250127"/>
            <a:ext cx="4071966" cy="571480"/>
          </a:xfrm>
        </p:spPr>
        <p:txBody>
          <a:bodyPr/>
          <a:lstStyle>
            <a:lvl1pPr algn="r">
              <a:buFont typeface="Arial" pitchFamily="34" charset="0"/>
              <a:buNone/>
              <a:defRPr sz="2400" b="0">
                <a:solidFill>
                  <a:srgbClr val="0B10E7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0034" y="1428736"/>
            <a:ext cx="8215341" cy="4286264"/>
          </a:xfrm>
        </p:spPr>
        <p:txBody>
          <a:bodyPr/>
          <a:lstStyle>
            <a:lvl1pPr>
              <a:buClr>
                <a:srgbClr val="0B10E7"/>
              </a:buClr>
              <a:buFont typeface="Wingdings" pitchFamily="2" charset="2"/>
              <a:buChar char="n"/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880C0E"/>
              </a:buClr>
              <a:buFont typeface="Wingdings" pitchFamily="2" charset="2"/>
              <a:buChar char="p"/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buClr>
                <a:srgbClr val="0B10E7"/>
              </a:buClr>
              <a:buFont typeface="Wingdings" pitchFamily="2" charset="2"/>
              <a:buChar char="l"/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buFont typeface="Wingdings" pitchFamily="2" charset="2"/>
              <a:buChar char="Ø"/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buFont typeface="Wingdings" pitchFamily="2" charset="2"/>
              <a:buChar char="ü"/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571500" y="857250"/>
            <a:ext cx="5643574" cy="500048"/>
          </a:xfrm>
        </p:spPr>
        <p:txBody>
          <a:bodyPr/>
          <a:lstStyle>
            <a:lvl1pPr>
              <a:buFont typeface="Arial" pitchFamily="34" charset="0"/>
              <a:buNone/>
              <a:defRPr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xfrm>
            <a:off x="1812925" y="6215063"/>
            <a:ext cx="2133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E1A64-89B4-4266-A5EC-705D4E8314E4}" type="datetime1">
              <a:rPr lang="zh-CN" altLang="en-US"/>
              <a:pPr>
                <a:defRPr/>
              </a:pPr>
              <a:t>2017/7/5</a:t>
            </a:fld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6"/>
          </p:nvPr>
        </p:nvSpPr>
        <p:spPr>
          <a:xfrm>
            <a:off x="684213" y="6221413"/>
            <a:ext cx="1295400" cy="2794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TONGZHISOFT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09BF3-4397-4B50-BCDD-8A698281BA09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5C1E9-8980-4024-8AD5-CCA0A4C31DAF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12925" y="618807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C0C0C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393BC6FC-8FA9-47A0-A046-088E509C6B4D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173788"/>
            <a:ext cx="1295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C0C0C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  <p:sp>
        <p:nvSpPr>
          <p:cNvPr id="1029" name="AutoShape 10"/>
          <p:cNvSpPr>
            <a:spLocks noChangeArrowheads="1"/>
          </p:cNvSpPr>
          <p:nvPr/>
        </p:nvSpPr>
        <p:spPr bwMode="auto">
          <a:xfrm flipV="1">
            <a:off x="0" y="0"/>
            <a:ext cx="827088" cy="825500"/>
          </a:xfrm>
          <a:prstGeom prst="rtTriangle">
            <a:avLst/>
          </a:prstGeom>
          <a:solidFill>
            <a:srgbClr val="880C0E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en-US" sz="2400" b="0"/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900113" y="333375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1EEAC7A8-9A76-4049-B1BC-C2B8F2C4E86E}" type="slidenum">
              <a:rPr lang="en-US" altLang="zh-CN" sz="1400" b="0">
                <a:solidFill>
                  <a:schemeClr val="bg1"/>
                </a:solidFill>
                <a:latin typeface="MyriadRegular"/>
              </a:rPr>
              <a:pPr/>
              <a:t>‹#›</a:t>
            </a:fld>
            <a:endParaRPr lang="en-US" altLang="zh-CN" sz="1400" b="0">
              <a:solidFill>
                <a:schemeClr val="bg1"/>
              </a:solidFill>
              <a:latin typeface="MyriadRegular"/>
            </a:endParaRPr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28775"/>
            <a:ext cx="80041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52388" y="714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7F9695B8-DA25-4840-BB6F-15E937653A3D}" type="slidenum">
              <a:rPr lang="en-US" sz="1400" b="0">
                <a:solidFill>
                  <a:schemeClr val="bg1"/>
                </a:solidFill>
                <a:latin typeface="MyriadRegular"/>
              </a:rPr>
              <a:pPr>
                <a:defRPr/>
              </a:pPr>
              <a:t>‹#›</a:t>
            </a:fld>
            <a:endParaRPr lang="en-US" sz="1400" b="0" dirty="0">
              <a:solidFill>
                <a:schemeClr val="bg1"/>
              </a:solidFill>
              <a:latin typeface="MyriadRegular"/>
            </a:endParaRPr>
          </a:p>
        </p:txBody>
      </p:sp>
      <p:pic>
        <p:nvPicPr>
          <p:cNvPr id="1033" name="Picture 10" descr="RTX截图未命名_光影_1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4786313" y="5643563"/>
            <a:ext cx="423545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76" r:id="rId7"/>
    <p:sldLayoutId id="2147484159" r:id="rId8"/>
    <p:sldLayoutId id="2147484160" r:id="rId9"/>
    <p:sldLayoutId id="2147484161" r:id="rId10"/>
    <p:sldLayoutId id="2147484162" r:id="rId11"/>
    <p:sldLayoutId id="2147484163" r:id="rId12"/>
    <p:sldLayoutId id="2147484164" r:id="rId13"/>
    <p:sldLayoutId id="2147484165" r:id="rId14"/>
    <p:sldLayoutId id="2147484177" r:id="rId15"/>
    <p:sldLayoutId id="2147484178" r:id="rId16"/>
    <p:sldLayoutId id="2147484180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+mj-lt"/>
          <a:ea typeface="+mj-ea"/>
          <a:cs typeface="文鼎CS中等线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  <a:cs typeface="文鼎CS中等线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  <a:cs typeface="文鼎CS中等线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  <a:cs typeface="文鼎CS中等线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  <a:cs typeface="文鼎CS中等线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sz="2400">
          <a:solidFill>
            <a:schemeClr val="tx1"/>
          </a:solidFill>
          <a:latin typeface="+mn-lt"/>
          <a:ea typeface="+mn-ea"/>
          <a:cs typeface="文鼎CS中等线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Blip>
          <a:blip r:embed="rId20"/>
        </a:buBlip>
        <a:defRPr sz="2000">
          <a:solidFill>
            <a:schemeClr val="tx1"/>
          </a:solidFill>
          <a:latin typeface="+mn-lt"/>
          <a:ea typeface="+mn-ea"/>
          <a:cs typeface="文鼎CS中等线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sz="2000">
          <a:solidFill>
            <a:schemeClr val="tx1"/>
          </a:solidFill>
          <a:latin typeface="+mn-lt"/>
          <a:ea typeface="+mn-ea"/>
          <a:cs typeface="文鼎CS中等线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Blip>
          <a:blip r:embed="rId20"/>
        </a:buBlip>
        <a:defRPr sz="2000">
          <a:solidFill>
            <a:schemeClr val="tx1"/>
          </a:solidFill>
          <a:latin typeface="+mn-lt"/>
          <a:ea typeface="+mn-ea"/>
          <a:cs typeface="文鼎CS中等线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sz="2000">
          <a:solidFill>
            <a:schemeClr val="tx1"/>
          </a:solidFill>
          <a:latin typeface="+mn-lt"/>
          <a:ea typeface="+mn-ea"/>
          <a:cs typeface="文鼎CS中等线"/>
        </a:defRPr>
      </a:lvl5pPr>
      <a:lvl6pPr marL="25527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8"/>
          <p:cNvSpPr>
            <a:spLocks noChangeArrowheads="1"/>
          </p:cNvSpPr>
          <p:nvPr/>
        </p:nvSpPr>
        <p:spPr bwMode="auto">
          <a:xfrm>
            <a:off x="0" y="981075"/>
            <a:ext cx="9139238" cy="4319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0"/>
          </a:p>
        </p:txBody>
      </p:sp>
      <p:sp>
        <p:nvSpPr>
          <p:cNvPr id="2051" name="Freeform 14"/>
          <p:cNvSpPr>
            <a:spLocks noChangeArrowheads="1"/>
          </p:cNvSpPr>
          <p:nvPr/>
        </p:nvSpPr>
        <p:spPr bwMode="auto">
          <a:xfrm>
            <a:off x="0" y="4868863"/>
            <a:ext cx="9147175" cy="2016125"/>
          </a:xfrm>
          <a:custGeom>
            <a:avLst/>
            <a:gdLst>
              <a:gd name="T0" fmla="*/ 2147483647 w 5765"/>
              <a:gd name="T1" fmla="*/ 2147483647 h 1487"/>
              <a:gd name="T2" fmla="*/ 2147483647 w 5765"/>
              <a:gd name="T3" fmla="*/ 2147483647 h 1487"/>
              <a:gd name="T4" fmla="*/ 0 w 5765"/>
              <a:gd name="T5" fmla="*/ 2147483647 h 1487"/>
              <a:gd name="T6" fmla="*/ 2147483647 w 5765"/>
              <a:gd name="T7" fmla="*/ 2147483647 h 1487"/>
              <a:gd name="T8" fmla="*/ 2147483647 w 5765"/>
              <a:gd name="T9" fmla="*/ 0 h 1487"/>
              <a:gd name="T10" fmla="*/ 2147483647 w 5765"/>
              <a:gd name="T11" fmla="*/ 2147483647 h 1487"/>
              <a:gd name="T12" fmla="*/ 2147483647 w 5765"/>
              <a:gd name="T13" fmla="*/ 2147483647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solidFill>
            <a:srgbClr val="880C0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700213"/>
            <a:ext cx="80041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0213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4713AFFB-D4AE-4964-A9DA-B3F71DA08F00}" type="datetime1">
              <a:rPr lang="zh-CN" altLang="en-US"/>
              <a:pPr>
                <a:defRPr/>
              </a:pPr>
              <a:t>2017/7/5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8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+mj-lt"/>
          <a:ea typeface="+mj-ea"/>
          <a:cs typeface="文鼎CS中等线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  <a:cs typeface="文鼎CS中等线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  <a:cs typeface="文鼎CS中等线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  <a:cs typeface="文鼎CS中等线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  <a:cs typeface="文鼎CS中等线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文鼎CS中等线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Blip>
          <a:blip r:embed="rId13"/>
        </a:buBlip>
        <a:defRPr sz="2000">
          <a:solidFill>
            <a:schemeClr val="tx1"/>
          </a:solidFill>
          <a:latin typeface="+mn-lt"/>
          <a:ea typeface="+mn-ea"/>
          <a:cs typeface="文鼎CS中等线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3"/>
        </a:buBlip>
        <a:defRPr sz="2000">
          <a:solidFill>
            <a:schemeClr val="tx1"/>
          </a:solidFill>
          <a:latin typeface="+mn-lt"/>
          <a:ea typeface="+mn-ea"/>
          <a:cs typeface="文鼎CS中等线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Blip>
          <a:blip r:embed="rId13"/>
        </a:buBlip>
        <a:defRPr sz="2000">
          <a:solidFill>
            <a:schemeClr val="tx1"/>
          </a:solidFill>
          <a:latin typeface="+mn-lt"/>
          <a:ea typeface="+mn-ea"/>
          <a:cs typeface="文鼎CS中等线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3"/>
        </a:buBlip>
        <a:defRPr sz="2000">
          <a:solidFill>
            <a:schemeClr val="tx1"/>
          </a:solidFill>
          <a:latin typeface="+mn-lt"/>
          <a:ea typeface="+mn-ea"/>
          <a:cs typeface="文鼎CS中等线"/>
        </a:defRPr>
      </a:lvl5pPr>
      <a:lvl6pPr marL="25527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0" y="2071688"/>
            <a:ext cx="9144000" cy="642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PKI</a:t>
            </a:r>
            <a:r>
              <a:rPr lang="zh-CN" altLang="en-US" dirty="0" smtClean="0"/>
              <a:t>基础知识</a:t>
            </a:r>
            <a:endParaRPr lang="en-US" altLang="zh-CN" dirty="0" smtClean="0"/>
          </a:p>
        </p:txBody>
      </p:sp>
      <p:sp>
        <p:nvSpPr>
          <p:cNvPr id="9219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0" y="3000375"/>
            <a:ext cx="9144000" cy="714375"/>
          </a:xfrm>
        </p:spPr>
        <p:txBody>
          <a:bodyPr/>
          <a:lstStyle/>
          <a:p>
            <a:pPr>
              <a:buFontTx/>
              <a:buNone/>
            </a:pP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571625" y="3929063"/>
            <a:ext cx="6929438" cy="9286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cs typeface="+mn-cs"/>
              </a:rPr>
              <a:t>山东同智伟业软件股份有限公司</a:t>
            </a:r>
            <a:endParaRPr lang="en-US" altLang="zh-CN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sz="2800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二、基础密码技术</a:t>
            </a:r>
            <a:endParaRPr lang="zh-CN" sz="2800" dirty="0" smtClean="0">
              <a:solidFill>
                <a:srgbClr val="880C0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" name="文本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zh-CN" altLang="en-US" dirty="0">
                <a:solidFill>
                  <a:srgbClr val="0B10E7"/>
                </a:solidFill>
                <a:latin typeface="黑体" pitchFamily="49" charset="-122"/>
                <a:ea typeface="黑体" pitchFamily="49" charset="-122"/>
              </a:rPr>
              <a:t>非</a:t>
            </a:r>
            <a:r>
              <a:rPr lang="zh-CN" altLang="en-US" dirty="0" smtClean="0">
                <a:solidFill>
                  <a:srgbClr val="0B10E7"/>
                </a:solidFill>
                <a:latin typeface="黑体" pitchFamily="49" charset="-122"/>
                <a:ea typeface="黑体" pitchFamily="49" charset="-122"/>
              </a:rPr>
              <a:t>对称加密算法</a:t>
            </a:r>
            <a:endParaRPr lang="zh-CN" dirty="0" smtClean="0">
              <a:solidFill>
                <a:srgbClr val="0B10E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文本占位符 4"/>
          <p:cNvSpPr txBox="1">
            <a:spLocks/>
          </p:cNvSpPr>
          <p:nvPr/>
        </p:nvSpPr>
        <p:spPr bwMode="auto">
          <a:xfrm>
            <a:off x="571500" y="92710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defTabSz="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0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466725" y="1428736"/>
            <a:ext cx="806767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优点：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便于密钥管理、分发、便于签字签名。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缺点：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计算开销大，处理速度相对较慢。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算法：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en-US" altLang="zh-CN" sz="1800" dirty="0" smtClean="0"/>
              <a:t> 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ECC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</a:rPr>
              <a:t>Diffie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-Hellman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DSA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SM2</a:t>
            </a:r>
          </a:p>
        </p:txBody>
      </p:sp>
      <p:sp>
        <p:nvSpPr>
          <p:cNvPr id="35" name="文本占位符 4"/>
          <p:cNvSpPr txBox="1">
            <a:spLocks/>
          </p:cNvSpPr>
          <p:nvPr/>
        </p:nvSpPr>
        <p:spPr>
          <a:xfrm>
            <a:off x="571500" y="857250"/>
            <a:ext cx="5643563" cy="500063"/>
          </a:xfrm>
          <a:prstGeom prst="rect">
            <a:avLst/>
          </a:prstGeom>
        </p:spPr>
        <p:txBody>
          <a:bodyPr/>
          <a:lstStyle/>
          <a:p>
            <a:pPr marL="342900" indent="-342900" defTabSz="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400" b="0" kern="0" dirty="0">
              <a:latin typeface="+mn-lt"/>
              <a:ea typeface="+mn-ea"/>
              <a:sym typeface="文鼎CS中等线"/>
            </a:endParaRPr>
          </a:p>
        </p:txBody>
      </p:sp>
    </p:spTree>
    <p:extLst>
      <p:ext uri="{BB962C8B-B14F-4D97-AF65-F5344CB8AC3E}">
        <p14:creationId xmlns:p14="http://schemas.microsoft.com/office/powerpoint/2010/main" val="286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4"/>
          <p:cNvSpPr txBox="1">
            <a:spLocks/>
          </p:cNvSpPr>
          <p:nvPr/>
        </p:nvSpPr>
        <p:spPr bwMode="auto">
          <a:xfrm>
            <a:off x="571500" y="92710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defTabSz="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0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 idx="4294967295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sz="2800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二、基础密码技术</a:t>
            </a:r>
            <a:endParaRPr lang="zh-CN" dirty="0" smtClean="0"/>
          </a:p>
        </p:txBody>
      </p:sp>
      <p:sp>
        <p:nvSpPr>
          <p:cNvPr id="17413" name="内容占位符 3"/>
          <p:cNvSpPr>
            <a:spLocks noGrp="1"/>
          </p:cNvSpPr>
          <p:nvPr>
            <p:ph sz="quarter" idx="4294967295"/>
          </p:nvPr>
        </p:nvSpPr>
        <p:spPr>
          <a:xfrm>
            <a:off x="501650" y="1428750"/>
            <a:ext cx="8318500" cy="1296988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0B10E7"/>
              </a:buClr>
              <a:buFont typeface="Wingdings" pitchFamily="2" charset="2"/>
              <a:buNone/>
              <a:defRPr/>
            </a:pPr>
            <a:endParaRPr lang="zh-CN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152525"/>
            <a:ext cx="852487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文本占位符 7"/>
          <p:cNvSpPr txBox="1">
            <a:spLocks/>
          </p:cNvSpPr>
          <p:nvPr/>
        </p:nvSpPr>
        <p:spPr>
          <a:xfrm>
            <a:off x="4857750" y="250825"/>
            <a:ext cx="4071938" cy="571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文鼎CS中等线"/>
              </a:defRPr>
            </a:lvl1pPr>
            <a:lvl2pPr marL="742950" indent="-28575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文鼎CS中等线"/>
              </a:defRPr>
            </a:lvl2pPr>
            <a:lvl3pPr marL="11811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文鼎CS中等线"/>
              </a:defRPr>
            </a:lvl3pPr>
            <a:lvl4pPr marL="16383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文鼎CS中等线"/>
              </a:defRPr>
            </a:lvl4pPr>
            <a:lvl5pPr marL="20955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文鼎CS中等线"/>
              </a:defRPr>
            </a:lvl5pPr>
            <a:lvl6pPr marL="25527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buFontTx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摘要（杂凑）算法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sz="2800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二、基础密码技术</a:t>
            </a:r>
            <a:endParaRPr lang="zh-CN" sz="2800" dirty="0" smtClean="0">
              <a:solidFill>
                <a:srgbClr val="880C0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" name="文本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 marL="0" indent="0" algn="r">
              <a:buNone/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摘要（杂凑）算法</a:t>
            </a:r>
          </a:p>
          <a:p>
            <a:pPr marL="0" indent="0" algn="r">
              <a:buFontTx/>
              <a:buNone/>
            </a:pPr>
            <a:endParaRPr lang="zh-CN" dirty="0" smtClean="0">
              <a:solidFill>
                <a:srgbClr val="0B10E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文本占位符 4"/>
          <p:cNvSpPr txBox="1">
            <a:spLocks/>
          </p:cNvSpPr>
          <p:nvPr/>
        </p:nvSpPr>
        <p:spPr bwMode="auto">
          <a:xfrm>
            <a:off x="571500" y="92710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defTabSz="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0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466725" y="1428736"/>
            <a:ext cx="806767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优点：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计算速度快，结果长度统一。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缺点：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单向性、数据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不能恢复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算法：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en-US" altLang="zh-CN" sz="1800" dirty="0" smtClean="0"/>
              <a:t> </a:t>
            </a:r>
            <a:r>
              <a:rPr lang="en-US" altLang="zh-CN" sz="1800" dirty="0"/>
              <a:t>MD5  </a:t>
            </a:r>
            <a:r>
              <a:rPr lang="zh-CN" altLang="en-US" sz="1800" dirty="0"/>
              <a:t>、</a:t>
            </a:r>
            <a:r>
              <a:rPr lang="en-US" altLang="zh-CN" sz="1800" dirty="0"/>
              <a:t>SHA-1</a:t>
            </a:r>
            <a:r>
              <a:rPr lang="zh-CN" altLang="en-US" sz="1800" dirty="0"/>
              <a:t>、</a:t>
            </a:r>
            <a:r>
              <a:rPr lang="en-US" altLang="zh-CN" sz="1800" dirty="0"/>
              <a:t>SHA-256</a:t>
            </a:r>
            <a:r>
              <a:rPr lang="zh-CN" altLang="en-US" sz="1800" dirty="0"/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SM3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占位符 4"/>
          <p:cNvSpPr txBox="1">
            <a:spLocks/>
          </p:cNvSpPr>
          <p:nvPr/>
        </p:nvSpPr>
        <p:spPr>
          <a:xfrm>
            <a:off x="571500" y="857250"/>
            <a:ext cx="5643563" cy="500063"/>
          </a:xfrm>
          <a:prstGeom prst="rect">
            <a:avLst/>
          </a:prstGeom>
        </p:spPr>
        <p:txBody>
          <a:bodyPr/>
          <a:lstStyle/>
          <a:p>
            <a:pPr marL="342900" indent="-342900" defTabSz="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400" b="0" kern="0" dirty="0">
              <a:latin typeface="+mn-lt"/>
              <a:ea typeface="+mn-ea"/>
              <a:sym typeface="文鼎CS中等线"/>
            </a:endParaRPr>
          </a:p>
        </p:txBody>
      </p:sp>
    </p:spTree>
    <p:extLst>
      <p:ext uri="{BB962C8B-B14F-4D97-AF65-F5344CB8AC3E}">
        <p14:creationId xmlns:p14="http://schemas.microsoft.com/office/powerpoint/2010/main" val="115496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sz="2800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二、基础密码技术</a:t>
            </a:r>
            <a:endParaRPr lang="zh-CN" sz="2800" dirty="0" smtClean="0">
              <a:solidFill>
                <a:srgbClr val="880C0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" name="文本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zh-CN" altLang="en-US" dirty="0" smtClean="0">
                <a:solidFill>
                  <a:srgbClr val="0B10E7"/>
                </a:solidFill>
                <a:latin typeface="黑体" pitchFamily="49" charset="-122"/>
                <a:ea typeface="黑体" pitchFamily="49" charset="-122"/>
              </a:rPr>
              <a:t>数字签名</a:t>
            </a:r>
            <a:endParaRPr lang="zh-CN" dirty="0" smtClean="0">
              <a:solidFill>
                <a:srgbClr val="0B10E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6" name="内容占位符 6"/>
          <p:cNvSpPr txBox="1">
            <a:spLocks noChangeArrowheads="1"/>
          </p:cNvSpPr>
          <p:nvPr/>
        </p:nvSpPr>
        <p:spPr bwMode="auto">
          <a:xfrm>
            <a:off x="500063" y="1428750"/>
            <a:ext cx="8393112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marL="342900" indent="-342900" eaLnBrk="0" fontAlgn="t" hangingPunct="0">
              <a:lnSpc>
                <a:spcPct val="200000"/>
              </a:lnSpc>
              <a:spcBef>
                <a:spcPct val="20000"/>
              </a:spcBef>
              <a:buClr>
                <a:srgbClr val="0B10E7"/>
              </a:buClr>
              <a:buFont typeface="Wingdings" pitchFamily="2" charset="2"/>
              <a:buChar char="n"/>
            </a:pPr>
            <a:endParaRPr lang="zh-CN" altLang="zh-CN" sz="1800" b="0" dirty="0">
              <a:latin typeface="微软雅黑" pitchFamily="34" charset="-122"/>
              <a:ea typeface="微软雅黑" pitchFamily="34" charset="-122"/>
              <a:cs typeface="文鼎CS中等线"/>
            </a:endParaRPr>
          </a:p>
        </p:txBody>
      </p:sp>
      <p:sp>
        <p:nvSpPr>
          <p:cNvPr id="18437" name="文本占位符 4"/>
          <p:cNvSpPr txBox="1">
            <a:spLocks/>
          </p:cNvSpPr>
          <p:nvPr/>
        </p:nvSpPr>
        <p:spPr bwMode="auto">
          <a:xfrm>
            <a:off x="571500" y="92710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defTabSz="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sz="20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676400"/>
            <a:ext cx="67627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sz="2800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二、基础密码技术</a:t>
            </a:r>
            <a:endParaRPr lang="zh-CN" sz="2800" dirty="0" smtClean="0">
              <a:solidFill>
                <a:srgbClr val="880C0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" name="文本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zh-CN" altLang="en-US" dirty="0">
                <a:solidFill>
                  <a:srgbClr val="0B10E7"/>
                </a:solidFill>
                <a:latin typeface="黑体" pitchFamily="49" charset="-122"/>
                <a:ea typeface="黑体" pitchFamily="49" charset="-122"/>
              </a:rPr>
              <a:t>编码</a:t>
            </a:r>
            <a:endParaRPr lang="zh-CN" dirty="0" smtClean="0">
              <a:solidFill>
                <a:srgbClr val="0B10E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6" name="内容占位符 6"/>
          <p:cNvSpPr txBox="1">
            <a:spLocks noChangeArrowheads="1"/>
          </p:cNvSpPr>
          <p:nvPr/>
        </p:nvSpPr>
        <p:spPr bwMode="auto">
          <a:xfrm>
            <a:off x="500063" y="1428750"/>
            <a:ext cx="8393112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编码是针对原文处理的一种手段，其不会改变原文内容，只是在表现形式上予以改变。譬如将不可见字节转换成可见字符。编码的过程不涉及密钥，任何熟悉编码的人均可对编码后的信息予以还原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常见</a:t>
            </a:r>
            <a:r>
              <a:rPr lang="zh-CN" altLang="en-US" sz="1800" dirty="0"/>
              <a:t>编码算法包括</a:t>
            </a:r>
            <a:r>
              <a:rPr lang="en-US" altLang="zh-CN" sz="1800" dirty="0"/>
              <a:t>Base64</a:t>
            </a:r>
            <a:r>
              <a:rPr lang="zh-CN" altLang="en-US" sz="1800" dirty="0"/>
              <a:t>，</a:t>
            </a:r>
            <a:r>
              <a:rPr lang="en-US" altLang="zh-CN" sz="1800" dirty="0"/>
              <a:t>HEX</a:t>
            </a:r>
            <a:r>
              <a:rPr lang="zh-CN" altLang="en-US" sz="1800" dirty="0"/>
              <a:t>等。</a:t>
            </a:r>
            <a:endParaRPr lang="en-US" altLang="zh-CN" sz="1800" dirty="0"/>
          </a:p>
        </p:txBody>
      </p:sp>
      <p:sp>
        <p:nvSpPr>
          <p:cNvPr id="18437" name="文本占位符 4"/>
          <p:cNvSpPr txBox="1">
            <a:spLocks/>
          </p:cNvSpPr>
          <p:nvPr/>
        </p:nvSpPr>
        <p:spPr bwMode="auto">
          <a:xfrm>
            <a:off x="571500" y="92710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defTabSz="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endParaRPr lang="zh-CN" altLang="en-US" sz="20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</p:spTree>
    <p:extLst>
      <p:ext uri="{BB962C8B-B14F-4D97-AF65-F5344CB8AC3E}">
        <p14:creationId xmlns:p14="http://schemas.microsoft.com/office/powerpoint/2010/main" val="178068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 idx="4294967295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sz="2800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sz="2800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800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数字摘要和数字签名结合</a:t>
            </a:r>
            <a:endParaRPr lang="zh-CN" sz="2800" dirty="0" smtClean="0">
              <a:solidFill>
                <a:srgbClr val="880C0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5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 algn="r">
              <a:buFontTx/>
              <a:buNone/>
            </a:pPr>
            <a:endParaRPr lang="zh-CN" altLang="zh-CN" dirty="0" smtClean="0">
              <a:solidFill>
                <a:srgbClr val="0B10E7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7439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四、数字证书</a:t>
            </a:r>
          </a:p>
        </p:txBody>
      </p:sp>
      <p:sp>
        <p:nvSpPr>
          <p:cNvPr id="2253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>
              <a:buFontTx/>
              <a:buNone/>
            </a:pP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47" name="内容占位符 3"/>
          <p:cNvSpPr>
            <a:spLocks noGrp="1"/>
          </p:cNvSpPr>
          <p:nvPr>
            <p:ph sz="quarter" idx="13"/>
          </p:nvPr>
        </p:nvSpPr>
        <p:spPr>
          <a:xfrm>
            <a:off x="500063" y="1428750"/>
            <a:ext cx="8215312" cy="42862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zh-CN" altLang="en-US" dirty="0" smtClean="0"/>
          </a:p>
        </p:txBody>
      </p:sp>
      <p:sp>
        <p:nvSpPr>
          <p:cNvPr id="2253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71500" y="857250"/>
            <a:ext cx="5643563" cy="500063"/>
          </a:xfrm>
        </p:spPr>
        <p:txBody>
          <a:bodyPr/>
          <a:lstStyle/>
          <a:p>
            <a:pPr>
              <a:buFontTx/>
              <a:buNone/>
            </a:pPr>
            <a:endParaRPr lang="zh-CN" altLang="en-US" dirty="0" smtClean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38200"/>
            <a:ext cx="83534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、数字证书</a:t>
            </a:r>
          </a:p>
        </p:txBody>
      </p:sp>
      <p:sp>
        <p:nvSpPr>
          <p:cNvPr id="23555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种类</a:t>
            </a:r>
          </a:p>
        </p:txBody>
      </p:sp>
      <p:sp>
        <p:nvSpPr>
          <p:cNvPr id="31747" name="内容占位符 3"/>
          <p:cNvSpPr>
            <a:spLocks noGrp="1"/>
          </p:cNvSpPr>
          <p:nvPr>
            <p:ph sz="quarter" idx="13"/>
          </p:nvPr>
        </p:nvSpPr>
        <p:spPr>
          <a:xfrm>
            <a:off x="500063" y="1428750"/>
            <a:ext cx="8215312" cy="4286250"/>
          </a:xfrm>
        </p:spPr>
        <p:txBody>
          <a:bodyPr/>
          <a:lstStyle/>
          <a:p>
            <a:pPr marL="365125" indent="-365125"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23557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71500" y="857250"/>
            <a:ext cx="5643563" cy="500063"/>
          </a:xfrm>
        </p:spPr>
        <p:txBody>
          <a:bodyPr/>
          <a:lstStyle/>
          <a:p>
            <a:pPr>
              <a:buFontTx/>
              <a:buNone/>
            </a:pPr>
            <a:endParaRPr lang="zh-CN" altLang="en-US" dirty="0" smtClean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871663"/>
            <a:ext cx="68675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、数字证书</a:t>
            </a:r>
          </a:p>
        </p:txBody>
      </p:sp>
      <p:sp>
        <p:nvSpPr>
          <p:cNvPr id="2457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证书生成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1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71500" y="857250"/>
            <a:ext cx="5643563" cy="500063"/>
          </a:xfrm>
        </p:spPr>
        <p:txBody>
          <a:bodyPr/>
          <a:lstStyle/>
          <a:p>
            <a:pPr>
              <a:buFontTx/>
              <a:buNone/>
            </a:pPr>
            <a:endParaRPr lang="zh-CN" altLang="en-US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11085" y="1428750"/>
            <a:ext cx="6193267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、数字证书</a:t>
            </a:r>
          </a:p>
        </p:txBody>
      </p:sp>
      <p:sp>
        <p:nvSpPr>
          <p:cNvPr id="2457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双证书</a:t>
            </a:r>
          </a:p>
        </p:txBody>
      </p:sp>
      <p:sp>
        <p:nvSpPr>
          <p:cNvPr id="24580" name="内容占位符 3"/>
          <p:cNvSpPr>
            <a:spLocks noGrp="1"/>
          </p:cNvSpPr>
          <p:nvPr>
            <p:ph sz="quarter" idx="13"/>
          </p:nvPr>
        </p:nvSpPr>
        <p:spPr>
          <a:xfrm>
            <a:off x="500063" y="1428750"/>
            <a:ext cx="8215312" cy="4286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签名证书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加密证书</a:t>
            </a:r>
          </a:p>
        </p:txBody>
      </p:sp>
      <p:sp>
        <p:nvSpPr>
          <p:cNvPr id="24581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71500" y="857250"/>
            <a:ext cx="5643563" cy="500063"/>
          </a:xfrm>
        </p:spPr>
        <p:txBody>
          <a:bodyPr/>
          <a:lstStyle/>
          <a:p>
            <a:pPr>
              <a:buFontTx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b="0" smtClean="0">
                <a:latin typeface="黑体" pitchFamily="49" charset="-122"/>
                <a:ea typeface="黑体" pitchFamily="49" charset="-122"/>
              </a:rPr>
              <a:t>目录</a:t>
            </a:r>
            <a:endParaRPr lang="zh-CN" smtClean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10243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>
              <a:buFontTx/>
              <a:buNone/>
            </a:pP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500063" y="1428750"/>
            <a:ext cx="8215312" cy="42862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dirty="0" smtClean="0"/>
              <a:t>一、四个安全要素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zh-CN" altLang="en-US" dirty="0" smtClean="0"/>
              <a:t>二、基础密码技术</a:t>
            </a:r>
            <a:endParaRPr lang="en-US" altLang="zh-CN" dirty="0" smtClean="0"/>
          </a:p>
          <a:p>
            <a:pPr>
              <a:buNone/>
              <a:defRPr/>
            </a:pPr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数字摘要和数字签名结合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dirty="0"/>
              <a:t>四</a:t>
            </a:r>
            <a:r>
              <a:rPr lang="zh-CN" altLang="en-US" dirty="0" smtClean="0"/>
              <a:t>、数字证书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</a:rPr>
              <a:t>五</a:t>
            </a:r>
            <a:r>
              <a:rPr lang="zh-CN" altLang="en-US" dirty="0" smtClean="0">
                <a:solidFill>
                  <a:schemeClr val="tx2"/>
                </a:solidFill>
              </a:rPr>
              <a:t>、密码</a:t>
            </a:r>
            <a:r>
              <a:rPr lang="zh-CN" altLang="en-US" dirty="0" smtClean="0">
                <a:solidFill>
                  <a:schemeClr val="tx2"/>
                </a:solidFill>
              </a:rPr>
              <a:t>算法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六、</a:t>
            </a:r>
            <a:r>
              <a:rPr lang="en-US" altLang="zh-CN" dirty="0">
                <a:latin typeface="Gungsuh"/>
                <a:ea typeface="微软雅黑"/>
                <a:cs typeface="微软雅黑"/>
              </a:rPr>
              <a:t>PKI</a:t>
            </a:r>
            <a:r>
              <a:rPr lang="zh-CN" altLang="en-US" dirty="0">
                <a:latin typeface="Gungsuh"/>
                <a:ea typeface="微软雅黑"/>
                <a:cs typeface="微软雅黑"/>
              </a:rPr>
              <a:t>的应用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dirty="0" smtClean="0">
              <a:solidFill>
                <a:schemeClr val="tx2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10245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571500" y="857250"/>
            <a:ext cx="5643563" cy="500063"/>
          </a:xfrm>
        </p:spPr>
        <p:txBody>
          <a:bodyPr/>
          <a:lstStyle/>
          <a:p>
            <a:pPr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五、常用密码算法</a:t>
            </a:r>
          </a:p>
        </p:txBody>
      </p:sp>
      <p:sp>
        <p:nvSpPr>
          <p:cNvPr id="2457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>
              <a:buFontTx/>
              <a:buNone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0" name="内容占位符 3"/>
          <p:cNvSpPr>
            <a:spLocks noGrp="1"/>
          </p:cNvSpPr>
          <p:nvPr>
            <p:ph sz="quarter" idx="13"/>
          </p:nvPr>
        </p:nvSpPr>
        <p:spPr>
          <a:xfrm>
            <a:off x="500063" y="1428750"/>
            <a:ext cx="8215312" cy="4286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对称密码算法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SSF33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RC2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RC4</a:t>
            </a:r>
            <a:r>
              <a:rPr lang="zh-CN" altLang="en-US" dirty="0" smtClean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SM1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SM4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非对称密码算法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RSA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DSA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SM2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摘要算法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DA747B"/>
                </a:solidFill>
              </a:rPr>
              <a:t> </a:t>
            </a:r>
            <a:r>
              <a:rPr lang="en-US" altLang="zh-CN" dirty="0" smtClean="0">
                <a:solidFill>
                  <a:srgbClr val="DA747B"/>
                </a:solidFill>
              </a:rPr>
              <a:t>    MD5  </a:t>
            </a:r>
            <a:r>
              <a:rPr lang="zh-CN" altLang="en-US" dirty="0" smtClean="0">
                <a:solidFill>
                  <a:srgbClr val="DA747B"/>
                </a:solidFill>
              </a:rPr>
              <a:t>、</a:t>
            </a:r>
            <a:r>
              <a:rPr lang="en-US" altLang="zh-CN" dirty="0" smtClean="0">
                <a:solidFill>
                  <a:srgbClr val="DA747B"/>
                </a:solidFill>
              </a:rPr>
              <a:t>SHA-1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SHA-256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SM3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编码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Base64</a:t>
            </a:r>
            <a:r>
              <a:rPr lang="zh-CN" altLang="en-US" dirty="0"/>
              <a:t>，</a:t>
            </a:r>
            <a:r>
              <a:rPr lang="en-US" altLang="zh-CN" dirty="0"/>
              <a:t>HEX</a:t>
            </a:r>
            <a:endParaRPr lang="en-US" altLang="zh-CN" dirty="0" smtClean="0"/>
          </a:p>
        </p:txBody>
      </p:sp>
      <p:sp>
        <p:nvSpPr>
          <p:cNvPr id="24581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71500" y="857250"/>
            <a:ext cx="5643563" cy="500063"/>
          </a:xfrm>
        </p:spPr>
        <p:txBody>
          <a:bodyPr/>
          <a:lstStyle/>
          <a:p>
            <a:pPr>
              <a:buFontTx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5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六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PKI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应用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>
              <a:buFontTx/>
              <a:buNone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0" name="内容占位符 3"/>
          <p:cNvSpPr>
            <a:spLocks noGrp="1"/>
          </p:cNvSpPr>
          <p:nvPr>
            <p:ph sz="quarter" idx="13"/>
          </p:nvPr>
        </p:nvSpPr>
        <p:spPr>
          <a:xfrm>
            <a:off x="500063" y="1428750"/>
            <a:ext cx="8215312" cy="4286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电子签章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密文传输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Ukey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VPN</a:t>
            </a:r>
            <a:endParaRPr lang="en-US" altLang="zh-CN" smtClean="0"/>
          </a:p>
        </p:txBody>
      </p:sp>
      <p:sp>
        <p:nvSpPr>
          <p:cNvPr id="24581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71500" y="857250"/>
            <a:ext cx="5643563" cy="500063"/>
          </a:xfrm>
        </p:spPr>
        <p:txBody>
          <a:bodyPr/>
          <a:lstStyle/>
          <a:p>
            <a:pPr>
              <a:buFontTx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9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" descr="C:\Users\mornsong\Desktop\{0E804B9D-1985-4F2D-B1B0-6F93CC433CBB}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91440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日期占位符 3"/>
          <p:cNvSpPr txBox="1">
            <a:spLocks noGrp="1" noChangeArrowheads="1"/>
          </p:cNvSpPr>
          <p:nvPr/>
        </p:nvSpPr>
        <p:spPr bwMode="auto">
          <a:xfrm>
            <a:off x="1812925" y="6188075"/>
            <a:ext cx="213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1pPr>
            <a:lvl2pPr marL="742950" indent="-28575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2pPr>
            <a:lvl3pPr marL="11430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3pPr>
            <a:lvl4pPr marL="16002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4pPr>
            <a:lvl5pPr marL="20574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5pPr>
            <a:lvl6pPr marL="25146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6pPr>
            <a:lvl7pPr marL="29718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7pPr>
            <a:lvl8pPr marL="34290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8pPr>
            <a:lvl9pPr marL="38862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F128C81-AA50-405D-8207-EFE947F1A051}" type="datetime1">
              <a:rPr lang="en-US" altLang="zh-CN" sz="1400" b="0">
                <a:solidFill>
                  <a:srgbClr val="C0C0C0"/>
                </a:solidFill>
                <a:ea typeface="宋体" panose="02010600030101010101" pitchFamily="2" charset="-122"/>
              </a:rPr>
              <a:pPr eaLnBrk="1" fontAlgn="base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7/5/2017</a:t>
            </a:fld>
            <a:endParaRPr lang="en-US" altLang="zh-CN" sz="1400" b="0">
              <a:solidFill>
                <a:srgbClr val="C0C0C0"/>
              </a:solidFill>
              <a:ea typeface="宋体" panose="02010600030101010101" pitchFamily="2" charset="-122"/>
            </a:endParaRPr>
          </a:p>
        </p:txBody>
      </p:sp>
      <p:sp>
        <p:nvSpPr>
          <p:cNvPr id="45060" name="页脚占位符 4"/>
          <p:cNvSpPr txBox="1">
            <a:spLocks noGrp="1" noChangeArrowheads="1"/>
          </p:cNvSpPr>
          <p:nvPr/>
        </p:nvSpPr>
        <p:spPr bwMode="auto">
          <a:xfrm>
            <a:off x="684213" y="6173788"/>
            <a:ext cx="1295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1pPr>
            <a:lvl2pPr marL="742950" indent="-28575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2pPr>
            <a:lvl3pPr marL="11430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3pPr>
            <a:lvl4pPr marL="16002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4pPr>
            <a:lvl5pPr marL="20574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5pPr>
            <a:lvl6pPr marL="25146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6pPr>
            <a:lvl7pPr marL="29718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7pPr>
            <a:lvl8pPr marL="34290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8pPr>
            <a:lvl9pPr marL="38862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solidFill>
                  <a:srgbClr val="C0C0C0"/>
                </a:solidFill>
                <a:ea typeface="宋体" panose="02010600030101010101" pitchFamily="2" charset="-122"/>
              </a:rPr>
              <a:t>Inspurgroup</a:t>
            </a:r>
          </a:p>
        </p:txBody>
      </p:sp>
      <p:sp>
        <p:nvSpPr>
          <p:cNvPr id="45061" name="Freeform 3"/>
          <p:cNvSpPr>
            <a:spLocks noChangeArrowheads="1"/>
          </p:cNvSpPr>
          <p:nvPr/>
        </p:nvSpPr>
        <p:spPr bwMode="auto">
          <a:xfrm>
            <a:off x="7938" y="4724400"/>
            <a:ext cx="9151937" cy="2146300"/>
          </a:xfrm>
          <a:custGeom>
            <a:avLst/>
            <a:gdLst>
              <a:gd name="T0" fmla="*/ 2147483646 w 5765"/>
              <a:gd name="T1" fmla="*/ 2147483646 h 1487"/>
              <a:gd name="T2" fmla="*/ 2147483646 w 5765"/>
              <a:gd name="T3" fmla="*/ 2147483646 h 1487"/>
              <a:gd name="T4" fmla="*/ 0 w 5765"/>
              <a:gd name="T5" fmla="*/ 2147483646 h 1487"/>
              <a:gd name="T6" fmla="*/ 2147483646 w 5765"/>
              <a:gd name="T7" fmla="*/ 2147483646 h 1487"/>
              <a:gd name="T8" fmla="*/ 2147483646 w 5765"/>
              <a:gd name="T9" fmla="*/ 0 h 1487"/>
              <a:gd name="T10" fmla="*/ 2147483646 w 5765"/>
              <a:gd name="T11" fmla="*/ 2147483646 h 1487"/>
              <a:gd name="T12" fmla="*/ 2147483646 w 5765"/>
              <a:gd name="T13" fmla="*/ 2147483646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rgbClr val="88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1pPr>
            <a:lvl2pPr marL="742950" indent="-28575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2pPr>
            <a:lvl3pPr marL="11430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3pPr>
            <a:lvl4pPr marL="16002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4pPr>
            <a:lvl5pPr marL="20574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5pPr>
            <a:lvl6pPr marL="25146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6pPr>
            <a:lvl7pPr marL="29718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7pPr>
            <a:lvl8pPr marL="34290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8pPr>
            <a:lvl9pPr marL="38862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/>
                <a:ea typeface="文鼎CS中等线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3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" y="285750"/>
            <a:ext cx="5929313" cy="642938"/>
          </a:xfrm>
        </p:spPr>
        <p:txBody>
          <a:bodyPr/>
          <a:lstStyle/>
          <a:p>
            <a:pPr eaLnBrk="1" hangingPunct="1"/>
            <a:r>
              <a:rPr lang="zh-CN" altLang="en-US" sz="36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altLang="zh-CN" sz="36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pic>
        <p:nvPicPr>
          <p:cNvPr id="45064" name="Picture 10" descr="RTX截图未命名_光影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229225"/>
            <a:ext cx="55927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sz="2800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800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安全要素</a:t>
            </a:r>
            <a:endParaRPr lang="zh-CN" sz="2800" dirty="0" smtClean="0">
              <a:solidFill>
                <a:srgbClr val="880C0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 algn="r">
              <a:buFontTx/>
              <a:buNone/>
              <a:defRPr/>
            </a:pPr>
            <a:r>
              <a:rPr lang="zh-CN" altLang="en-US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网络安全</a:t>
            </a:r>
            <a:endParaRPr lang="zh-CN" dirty="0" smtClean="0">
              <a:solidFill>
                <a:srgbClr val="0B10E7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8" name="内容占位符 3"/>
          <p:cNvSpPr>
            <a:spLocks noGrp="1"/>
          </p:cNvSpPr>
          <p:nvPr>
            <p:ph sz="quarter" idx="4294967295"/>
          </p:nvPr>
        </p:nvSpPr>
        <p:spPr>
          <a:xfrm>
            <a:off x="501650" y="1285875"/>
            <a:ext cx="8318500" cy="4357688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0B10E7"/>
              </a:buClr>
              <a:buFont typeface="Wingdings" pitchFamily="2" charset="2"/>
              <a:buNone/>
            </a:pPr>
            <a:endParaRPr 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9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571500" y="692150"/>
            <a:ext cx="5643563" cy="501650"/>
          </a:xfrm>
        </p:spPr>
        <p:txBody>
          <a:bodyPr/>
          <a:lstStyle/>
          <a:p>
            <a:pPr marL="342900" lvl="2" indent="-342900">
              <a:buFontTx/>
              <a:buNone/>
            </a:pPr>
            <a:endParaRPr lang="zh-CN" altLang="en-US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000125"/>
            <a:ext cx="78390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sz="2800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800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安全要素</a:t>
            </a:r>
            <a:endParaRPr lang="zh-CN" sz="2800" dirty="0" smtClean="0">
              <a:solidFill>
                <a:srgbClr val="880C0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zh-CN" altLang="en-US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数字世界</a:t>
            </a:r>
            <a:endParaRPr lang="zh-CN" dirty="0" smtClean="0">
              <a:solidFill>
                <a:srgbClr val="0B10E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文本占位符 4"/>
          <p:cNvSpPr txBox="1">
            <a:spLocks/>
          </p:cNvSpPr>
          <p:nvPr/>
        </p:nvSpPr>
        <p:spPr bwMode="auto">
          <a:xfrm>
            <a:off x="571500" y="69215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marL="342900" lvl="2" indent="-342900" defTabSz="0" eaLnBrk="0" fontAlgn="t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000" b="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  <p:sp>
        <p:nvSpPr>
          <p:cNvPr id="15" name="文本占位符 4"/>
          <p:cNvSpPr txBox="1">
            <a:spLocks/>
          </p:cNvSpPr>
          <p:nvPr/>
        </p:nvSpPr>
        <p:spPr bwMode="auto">
          <a:xfrm>
            <a:off x="571500" y="92710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marL="342900" lvl="2" indent="-342900" defTabSz="0" eaLnBrk="0" fontAlgn="t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000" b="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328738"/>
            <a:ext cx="54673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sz="2800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sz="2800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800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基础密码技术</a:t>
            </a:r>
            <a:endParaRPr lang="zh-CN" sz="2800" dirty="0" smtClean="0">
              <a:solidFill>
                <a:srgbClr val="880C0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 marL="0" indent="0" algn="r">
              <a:buFontTx/>
              <a:buNone/>
            </a:pPr>
            <a:endParaRPr lang="zh-CN" dirty="0" smtClean="0">
              <a:solidFill>
                <a:srgbClr val="0B10E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文本占位符 4"/>
          <p:cNvSpPr txBox="1">
            <a:spLocks/>
          </p:cNvSpPr>
          <p:nvPr/>
        </p:nvSpPr>
        <p:spPr bwMode="auto">
          <a:xfrm>
            <a:off x="571500" y="69215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marL="342900" lvl="2" indent="-342900" defTabSz="0" eaLnBrk="0" fontAlgn="t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000" b="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  <p:sp>
        <p:nvSpPr>
          <p:cNvPr id="14" name="文本占位符 4"/>
          <p:cNvSpPr txBox="1">
            <a:spLocks/>
          </p:cNvSpPr>
          <p:nvPr/>
        </p:nvSpPr>
        <p:spPr bwMode="auto">
          <a:xfrm>
            <a:off x="571500" y="92710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marL="342900" lvl="2" indent="-342900" defTabSz="0" eaLnBrk="0" fontAlgn="t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000" b="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  <p:sp>
        <p:nvSpPr>
          <p:cNvPr id="16" name="内容占位符 6"/>
          <p:cNvSpPr txBox="1">
            <a:spLocks noChangeArrowheads="1"/>
          </p:cNvSpPr>
          <p:nvPr/>
        </p:nvSpPr>
        <p:spPr bwMode="auto">
          <a:xfrm>
            <a:off x="500063" y="1428750"/>
            <a:ext cx="8393112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marL="342900" indent="-342900" eaLnBrk="0" fontAlgn="t" hangingPunct="0">
              <a:lnSpc>
                <a:spcPct val="200000"/>
              </a:lnSpc>
              <a:spcBef>
                <a:spcPct val="20000"/>
              </a:spcBef>
              <a:buClr>
                <a:srgbClr val="0B10E7"/>
              </a:buClr>
              <a:buFont typeface="Wingdings" pitchFamily="2" charset="2"/>
              <a:buChar char="n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  <a:cs typeface="文鼎CS中等线"/>
              </a:rPr>
              <a:t>对称算法。</a:t>
            </a:r>
            <a:endParaRPr lang="en-US" altLang="zh-CN" sz="1800" b="0" dirty="0">
              <a:latin typeface="微软雅黑" pitchFamily="34" charset="-122"/>
              <a:ea typeface="微软雅黑" pitchFamily="34" charset="-122"/>
              <a:cs typeface="文鼎CS中等线"/>
            </a:endParaRPr>
          </a:p>
          <a:p>
            <a:pPr marL="342900" indent="-342900" eaLnBrk="0" fontAlgn="t" hangingPunct="0">
              <a:lnSpc>
                <a:spcPct val="200000"/>
              </a:lnSpc>
              <a:spcBef>
                <a:spcPct val="20000"/>
              </a:spcBef>
              <a:buClr>
                <a:srgbClr val="0B10E7"/>
              </a:buClr>
              <a:buFont typeface="Wingdings" pitchFamily="2" charset="2"/>
              <a:buChar char="n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  <a:cs typeface="文鼎CS中等线"/>
              </a:rPr>
              <a:t>非对称算法。</a:t>
            </a:r>
            <a:endParaRPr lang="en-US" altLang="zh-CN" sz="1800" b="0" dirty="0">
              <a:latin typeface="微软雅黑" pitchFamily="34" charset="-122"/>
              <a:ea typeface="微软雅黑" pitchFamily="34" charset="-122"/>
              <a:cs typeface="文鼎CS中等线"/>
            </a:endParaRPr>
          </a:p>
          <a:p>
            <a:pPr marL="342900" indent="-342900" eaLnBrk="0" fontAlgn="t" hangingPunct="0">
              <a:lnSpc>
                <a:spcPct val="200000"/>
              </a:lnSpc>
              <a:spcBef>
                <a:spcPct val="20000"/>
              </a:spcBef>
              <a:buClr>
                <a:srgbClr val="0B10E7"/>
              </a:buClr>
              <a:buFont typeface="Wingdings" pitchFamily="2" charset="2"/>
              <a:buChar char="n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  <a:cs typeface="文鼎CS中等线"/>
              </a:rPr>
              <a:t>摘要算法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  <a:cs typeface="文鼎CS中等线"/>
            </a:endParaRPr>
          </a:p>
          <a:p>
            <a:pPr marL="342900" indent="-342900" eaLnBrk="0" fontAlgn="t" hangingPunct="0">
              <a:lnSpc>
                <a:spcPct val="200000"/>
              </a:lnSpc>
              <a:spcBef>
                <a:spcPct val="20000"/>
              </a:spcBef>
              <a:buClr>
                <a:srgbClr val="0B10E7"/>
              </a:buClr>
              <a:buFont typeface="Wingdings" pitchFamily="2" charset="2"/>
              <a:buChar char="n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  <a:cs typeface="文鼎CS中等线"/>
              </a:rPr>
              <a:t>数字签名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  <a:cs typeface="文鼎CS中等线"/>
              </a:rPr>
              <a:t>技术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  <a:cs typeface="文鼎CS中等线"/>
            </a:endParaRPr>
          </a:p>
          <a:p>
            <a:pPr marL="342900" indent="-342900" eaLnBrk="0" fontAlgn="t" hangingPunct="0">
              <a:lnSpc>
                <a:spcPct val="200000"/>
              </a:lnSpc>
              <a:spcBef>
                <a:spcPct val="20000"/>
              </a:spcBef>
              <a:buClr>
                <a:srgbClr val="0B10E7"/>
              </a:buClr>
              <a:buFont typeface="Wingdings" pitchFamily="2" charset="2"/>
              <a:buChar char="n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文鼎CS中等线"/>
              </a:rPr>
              <a:t>编码</a:t>
            </a:r>
            <a:endParaRPr lang="zh-CN" altLang="zh-CN" sz="1800" b="0" dirty="0">
              <a:latin typeface="微软雅黑" pitchFamily="34" charset="-122"/>
              <a:ea typeface="微软雅黑" pitchFamily="34" charset="-122"/>
              <a:cs typeface="文鼎CS中等线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二、基础密码技术</a:t>
            </a:r>
            <a:endParaRPr lang="zh-CN" sz="2800" dirty="0" smtClean="0">
              <a:solidFill>
                <a:srgbClr val="880C0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39" name="文本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zh-CN" altLang="en-US" dirty="0" smtClean="0">
                <a:solidFill>
                  <a:srgbClr val="0B10E7"/>
                </a:solidFill>
                <a:latin typeface="黑体" pitchFamily="49" charset="-122"/>
                <a:ea typeface="黑体" pitchFamily="49" charset="-122"/>
              </a:rPr>
              <a:t>基本概念</a:t>
            </a:r>
            <a:endParaRPr lang="zh-CN" dirty="0" smtClean="0">
              <a:solidFill>
                <a:srgbClr val="0B10E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占位符 4"/>
          <p:cNvSpPr txBox="1">
            <a:spLocks/>
          </p:cNvSpPr>
          <p:nvPr/>
        </p:nvSpPr>
        <p:spPr bwMode="auto">
          <a:xfrm>
            <a:off x="571500" y="69215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marL="342900" lvl="2" indent="-342900" defTabSz="0" eaLnBrk="0" fontAlgn="t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000" b="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  <p:sp>
        <p:nvSpPr>
          <p:cNvPr id="11" name="文本占位符 4"/>
          <p:cNvSpPr txBox="1">
            <a:spLocks/>
          </p:cNvSpPr>
          <p:nvPr/>
        </p:nvSpPr>
        <p:spPr bwMode="auto">
          <a:xfrm>
            <a:off x="571500" y="92710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marL="342900" lvl="2" indent="-342900" defTabSz="0" eaLnBrk="0" fontAlgn="t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000" b="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266825"/>
            <a:ext cx="74771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sz="2800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二、基础密码技术</a:t>
            </a:r>
            <a:endParaRPr lang="zh-CN" sz="2800" dirty="0" smtClean="0">
              <a:solidFill>
                <a:srgbClr val="880C0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" name="文本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zh-CN" altLang="en-US" dirty="0" smtClean="0">
                <a:solidFill>
                  <a:srgbClr val="0B10E7"/>
                </a:solidFill>
                <a:latin typeface="黑体" pitchFamily="49" charset="-122"/>
                <a:ea typeface="黑体" pitchFamily="49" charset="-122"/>
              </a:rPr>
              <a:t>对称加密算法</a:t>
            </a:r>
            <a:endParaRPr lang="zh-CN" dirty="0" smtClean="0">
              <a:solidFill>
                <a:srgbClr val="0B10E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文本占位符 4"/>
          <p:cNvSpPr txBox="1">
            <a:spLocks/>
          </p:cNvSpPr>
          <p:nvPr/>
        </p:nvSpPr>
        <p:spPr bwMode="auto">
          <a:xfrm>
            <a:off x="571500" y="92710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defTabSz="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0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466725" y="1428736"/>
            <a:ext cx="8067675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>
              <a:lnSpc>
                <a:spcPct val="150000"/>
              </a:lnSpc>
            </a:pP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通俗地讲，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电子</a:t>
            </a:r>
            <a:r>
              <a: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印章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就是把</a:t>
            </a:r>
            <a:r>
              <a: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物理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印章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电子化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电子印章，指以先进的数字技术模拟传统实物印章，其管理、使用方式符合实物印章的习惯和体验，其加盖的电子文件具有与实物印章加盖的纸张文件相同的外观、相同的有效性和相似的使用方式。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国家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密码管理局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安全电子签章密码应用技术规范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》】</a:t>
            </a:r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占位符 4"/>
          <p:cNvSpPr txBox="1">
            <a:spLocks/>
          </p:cNvSpPr>
          <p:nvPr/>
        </p:nvSpPr>
        <p:spPr>
          <a:xfrm>
            <a:off x="571500" y="857250"/>
            <a:ext cx="5643563" cy="500063"/>
          </a:xfrm>
          <a:prstGeom prst="rect">
            <a:avLst/>
          </a:prstGeom>
        </p:spPr>
        <p:txBody>
          <a:bodyPr/>
          <a:lstStyle/>
          <a:p>
            <a:pPr marL="342900" indent="-342900" defTabSz="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400" b="0" kern="0" dirty="0">
              <a:latin typeface="+mn-lt"/>
              <a:ea typeface="+mn-ea"/>
              <a:sym typeface="文鼎CS中等线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7235825" y="1785938"/>
            <a:ext cx="1011238" cy="338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/>
              <a:t>电子印章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826542"/>
            <a:ext cx="861060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sz="2800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</a:rPr>
              <a:t>二、基础密码技术</a:t>
            </a:r>
            <a:endParaRPr lang="zh-CN" sz="2800" dirty="0" smtClean="0">
              <a:solidFill>
                <a:srgbClr val="880C0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" name="文本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zh-CN" altLang="en-US" dirty="0" smtClean="0">
                <a:solidFill>
                  <a:srgbClr val="0B10E7"/>
                </a:solidFill>
                <a:latin typeface="黑体" pitchFamily="49" charset="-122"/>
                <a:ea typeface="黑体" pitchFamily="49" charset="-122"/>
              </a:rPr>
              <a:t>对称加密算法</a:t>
            </a:r>
            <a:endParaRPr lang="zh-CN" dirty="0" smtClean="0">
              <a:solidFill>
                <a:srgbClr val="0B10E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文本占位符 4"/>
          <p:cNvSpPr txBox="1">
            <a:spLocks/>
          </p:cNvSpPr>
          <p:nvPr/>
        </p:nvSpPr>
        <p:spPr bwMode="auto">
          <a:xfrm>
            <a:off x="571500" y="92710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defTabSz="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0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466725" y="1428736"/>
            <a:ext cx="8067675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优点：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计算开销小，处理速度快，保证了信息的机密性。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缺点：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密钥管理困难，不能提供信息的完整性及不可抵赖性。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ct val="150000"/>
              </a:lnSpc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算法：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DES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3DES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RC4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RC5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AES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SM1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SM4</a:t>
            </a:r>
            <a:endParaRPr lang="en-US" altLang="zh-CN" sz="18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占位符 4"/>
          <p:cNvSpPr txBox="1">
            <a:spLocks/>
          </p:cNvSpPr>
          <p:nvPr/>
        </p:nvSpPr>
        <p:spPr>
          <a:xfrm>
            <a:off x="571500" y="857250"/>
            <a:ext cx="5643563" cy="500063"/>
          </a:xfrm>
          <a:prstGeom prst="rect">
            <a:avLst/>
          </a:prstGeom>
        </p:spPr>
        <p:txBody>
          <a:bodyPr/>
          <a:lstStyle/>
          <a:p>
            <a:pPr marL="342900" indent="-342900" defTabSz="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400" b="0" kern="0" dirty="0">
              <a:latin typeface="+mn-lt"/>
              <a:ea typeface="+mn-ea"/>
              <a:sym typeface="文鼎CS中等线"/>
            </a:endParaRPr>
          </a:p>
        </p:txBody>
      </p:sp>
    </p:spTree>
    <p:extLst>
      <p:ext uri="{BB962C8B-B14F-4D97-AF65-F5344CB8AC3E}">
        <p14:creationId xmlns:p14="http://schemas.microsoft.com/office/powerpoint/2010/main" val="300313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二、基础密码技术</a:t>
            </a:r>
            <a:endParaRPr 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8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857750" y="250825"/>
            <a:ext cx="4071938" cy="5715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非对称密码算法</a:t>
            </a:r>
          </a:p>
        </p:txBody>
      </p:sp>
      <p:sp>
        <p:nvSpPr>
          <p:cNvPr id="16388" name="文本占位符 2"/>
          <p:cNvSpPr>
            <a:spLocks noGrp="1" noChangeArrowheads="1"/>
          </p:cNvSpPr>
          <p:nvPr>
            <p:ph sz="quarter" idx="13"/>
          </p:nvPr>
        </p:nvSpPr>
        <p:spPr>
          <a:xfrm>
            <a:off x="500063" y="1428750"/>
            <a:ext cx="8215312" cy="428625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endParaRPr lang="zh-CN" dirty="0" smtClean="0">
              <a:solidFill>
                <a:srgbClr val="0B10E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sym typeface="MyriadRegular"/>
            </a:endParaRPr>
          </a:p>
        </p:txBody>
      </p:sp>
      <p:sp>
        <p:nvSpPr>
          <p:cNvPr id="7" name="文本占位符 4"/>
          <p:cNvSpPr txBox="1">
            <a:spLocks/>
          </p:cNvSpPr>
          <p:nvPr/>
        </p:nvSpPr>
        <p:spPr bwMode="auto">
          <a:xfrm>
            <a:off x="571500" y="927100"/>
            <a:ext cx="56435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/>
          <a:lstStyle/>
          <a:p>
            <a:pPr defTabSz="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0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文鼎CS中等线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5915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MyriadRegular"/>
        <a:ea typeface="文鼎CS中等线"/>
        <a:cs typeface=""/>
      </a:majorFont>
      <a:minorFont>
        <a:latin typeface="MyriadRegular"/>
        <a:ea typeface="文鼎CS中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文鼎CS中等线"/>
        <a:cs typeface=""/>
      </a:majorFont>
      <a:minorFont>
        <a:latin typeface="MyriadRegular"/>
        <a:ea typeface="文鼎CS中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5783</TotalTime>
  <Pages>0</Pages>
  <Words>503</Words>
  <Characters>0</Characters>
  <Application>Microsoft Office PowerPoint</Application>
  <DocSecurity>0</DocSecurity>
  <PresentationFormat>全屏显示(4:3)</PresentationFormat>
  <Lines>0</Lines>
  <Paragraphs>91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默认设计模板</vt:lpstr>
      <vt:lpstr>1_默认设计模板</vt:lpstr>
      <vt:lpstr>PowerPoint 演示文稿</vt:lpstr>
      <vt:lpstr>目录</vt:lpstr>
      <vt:lpstr>一、安全要素</vt:lpstr>
      <vt:lpstr>一、安全要素</vt:lpstr>
      <vt:lpstr>二、基础密码技术</vt:lpstr>
      <vt:lpstr>二、基础密码技术</vt:lpstr>
      <vt:lpstr>二、基础密码技术</vt:lpstr>
      <vt:lpstr>二、基础密码技术</vt:lpstr>
      <vt:lpstr>二、基础密码技术</vt:lpstr>
      <vt:lpstr>二、基础密码技术</vt:lpstr>
      <vt:lpstr>二、基础密码技术</vt:lpstr>
      <vt:lpstr>二、基础密码技术</vt:lpstr>
      <vt:lpstr>二、基础密码技术</vt:lpstr>
      <vt:lpstr>二、基础密码技术</vt:lpstr>
      <vt:lpstr>三、数字摘要和数字签名结合</vt:lpstr>
      <vt:lpstr>四、数字证书</vt:lpstr>
      <vt:lpstr>四、数字证书</vt:lpstr>
      <vt:lpstr>四、数字证书</vt:lpstr>
      <vt:lpstr>四、数字证书</vt:lpstr>
      <vt:lpstr>五、常用密码算法</vt:lpstr>
      <vt:lpstr>六、PKI应用</vt:lpstr>
      <vt:lpstr>谢谢大家!</vt:lpstr>
    </vt:vector>
  </TitlesOfParts>
  <Company>浪潮集团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张卫国</dc:creator>
  <cp:lastModifiedBy>同智伟业-刘广志</cp:lastModifiedBy>
  <cp:revision>1875</cp:revision>
  <cp:lastPrinted>1899-12-30T00:00:00Z</cp:lastPrinted>
  <dcterms:created xsi:type="dcterms:W3CDTF">2005-10-07T03:09:47Z</dcterms:created>
  <dcterms:modified xsi:type="dcterms:W3CDTF">2017-07-05T05:51:00Z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