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4" r:id="rId3"/>
  </p:sldMasterIdLst>
  <p:notesMasterIdLst>
    <p:notesMasterId r:id="rId22"/>
  </p:notesMasterIdLst>
  <p:sldIdLst>
    <p:sldId id="273" r:id="rId4"/>
    <p:sldId id="561" r:id="rId5"/>
    <p:sldId id="594" r:id="rId6"/>
    <p:sldId id="592" r:id="rId7"/>
    <p:sldId id="595" r:id="rId8"/>
    <p:sldId id="598" r:id="rId9"/>
    <p:sldId id="659" r:id="rId10"/>
    <p:sldId id="651" r:id="rId11"/>
    <p:sldId id="660" r:id="rId12"/>
    <p:sldId id="661" r:id="rId13"/>
    <p:sldId id="662" r:id="rId14"/>
    <p:sldId id="663" r:id="rId15"/>
    <p:sldId id="664" r:id="rId16"/>
    <p:sldId id="648" r:id="rId17"/>
    <p:sldId id="665" r:id="rId18"/>
    <p:sldId id="666" r:id="rId19"/>
    <p:sldId id="667" r:id="rId20"/>
    <p:sldId id="560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C0E"/>
    <a:srgbClr val="2E1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07" autoAdjust="0"/>
    <p:restoredTop sz="94384" autoAdjust="0"/>
  </p:normalViewPr>
  <p:slideViewPr>
    <p:cSldViewPr>
      <p:cViewPr varScale="1">
        <p:scale>
          <a:sx n="70" d="100"/>
          <a:sy n="70" d="100"/>
        </p:scale>
        <p:origin x="7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AEE666-6F70-4657-8C36-F4472E946897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1E7458-D294-4434-88D8-4DD06AC5CB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76614-7B29-4462-BAD4-7BA0C8A74CC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4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146B0-29CE-429C-B86D-872CC27C945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3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随着移动互联网的普及，移动办公应用越来越广，而相对的移动办公的安全问题也时时刻刻存在着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D5EF7A-1F35-46CD-8C79-D1BF3792926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随着移动互联网的普及，移动办公应用越来越广，而相对的移动办公的安全问题也时时刻刻存在着</a:t>
            </a: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7CD45B-5ACD-4359-BDB5-E2E0BBA5F5C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76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随着移动互联网的普及，移动办公应用越来越广，而相对的移动办公的安全问题也时时刻刻存在着</a:t>
            </a: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7CD45B-5ACD-4359-BDB5-E2E0BBA5F5C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77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/>
          <p:cNvSpPr>
            <a:spLocks noChangeArrowheads="1"/>
          </p:cNvSpPr>
          <p:nvPr/>
        </p:nvSpPr>
        <p:spPr bwMode="auto">
          <a:xfrm flipV="1">
            <a:off x="0" y="0"/>
            <a:ext cx="827088" cy="825500"/>
          </a:xfrm>
          <a:prstGeom prst="rtTriangle">
            <a:avLst/>
          </a:prstGeom>
          <a:solidFill>
            <a:srgbClr val="880C0E"/>
          </a:solidFill>
          <a:ln>
            <a:noFill/>
          </a:ln>
          <a:extLst/>
        </p:spPr>
        <p:txBody>
          <a:bodyPr rot="10800000"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b="0" kern="0" smtClean="0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981075"/>
            <a:ext cx="9139238" cy="4319588"/>
          </a:xfrm>
          <a:prstGeom prst="rect">
            <a:avLst/>
          </a:prstGeom>
          <a:solidFill>
            <a:srgbClr val="C0C0C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smtClean="0"/>
          </a:p>
        </p:txBody>
      </p:sp>
      <p:sp>
        <p:nvSpPr>
          <p:cNvPr id="10" name="Freeform 14"/>
          <p:cNvSpPr>
            <a:spLocks noChangeArrowheads="1"/>
          </p:cNvSpPr>
          <p:nvPr userDrawn="1"/>
        </p:nvSpPr>
        <p:spPr bwMode="auto">
          <a:xfrm>
            <a:off x="0" y="4868863"/>
            <a:ext cx="9147175" cy="2016125"/>
          </a:xfrm>
          <a:custGeom>
            <a:avLst/>
            <a:gdLst>
              <a:gd name="T0" fmla="*/ 2147483647 w 5765"/>
              <a:gd name="T1" fmla="*/ 2147483647 h 1487"/>
              <a:gd name="T2" fmla="*/ 2147483647 w 5765"/>
              <a:gd name="T3" fmla="*/ 2147483647 h 1487"/>
              <a:gd name="T4" fmla="*/ 0 w 5765"/>
              <a:gd name="T5" fmla="*/ 2147483647 h 1487"/>
              <a:gd name="T6" fmla="*/ 2147483647 w 5765"/>
              <a:gd name="T7" fmla="*/ 2147483647 h 1487"/>
              <a:gd name="T8" fmla="*/ 2147483647 w 5765"/>
              <a:gd name="T9" fmla="*/ 0 h 1487"/>
              <a:gd name="T10" fmla="*/ 2147483647 w 5765"/>
              <a:gd name="T11" fmla="*/ 2147483647 h 1487"/>
              <a:gd name="T12" fmla="*/ 2147483647 w 5765"/>
              <a:gd name="T13" fmla="*/ 2147483647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880C0E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smtClean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0" y="1857366"/>
            <a:ext cx="9144000" cy="642943"/>
          </a:xfrm>
        </p:spPr>
        <p:txBody>
          <a:bodyPr/>
          <a:lstStyle>
            <a:lvl1pPr algn="ctr">
              <a:buFont typeface="Arial" pitchFamily="34" charset="0"/>
              <a:buNone/>
              <a:defRPr sz="3600" b="1">
                <a:solidFill>
                  <a:srgbClr val="880C0E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0" y="3000375"/>
            <a:ext cx="9144000" cy="714375"/>
          </a:xfrm>
        </p:spPr>
        <p:txBody>
          <a:bodyPr/>
          <a:lstStyle>
            <a:lvl1pPr algn="ctr">
              <a:buFont typeface="Arial" pitchFamily="34" charset="0"/>
              <a:buNone/>
              <a:defRPr sz="3200" b="1">
                <a:solidFill>
                  <a:srgbClr val="880C0E"/>
                </a:solidFill>
                <a:latin typeface="黑体" pitchFamily="2" charset="-122"/>
                <a:ea typeface="黑体" pitchFamily="2" charset="-122"/>
              </a:defRPr>
            </a:lvl1pPr>
            <a:lvl2pPr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1571604" y="4214819"/>
            <a:ext cx="6929460" cy="714380"/>
          </a:xfrm>
        </p:spPr>
        <p:txBody>
          <a:bodyPr/>
          <a:lstStyle>
            <a:lvl1pPr algn="r">
              <a:buFont typeface="Arial" pitchFamily="34" charset="0"/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F1E51-563C-438A-8B63-2017832C16E4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8"/>
          </p:nvPr>
        </p:nvSpPr>
        <p:spPr>
          <a:xfrm>
            <a:off x="0" y="47625"/>
            <a:ext cx="539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F2F3-44C8-4680-BE89-0BEE8E8728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>
          <a:xfrm>
            <a:off x="0" y="0"/>
            <a:ext cx="9144000" cy="8699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896938" y="771525"/>
            <a:ext cx="1223962" cy="1236663"/>
            <a:chOff x="1541925" y="466165"/>
            <a:chExt cx="1165412" cy="1237128"/>
          </a:xfrm>
        </p:grpSpPr>
        <p:sp>
          <p:nvSpPr>
            <p:cNvPr id="6" name="矩形 10"/>
            <p:cNvSpPr/>
            <p:nvPr/>
          </p:nvSpPr>
          <p:spPr>
            <a:xfrm>
              <a:off x="1541925" y="466165"/>
              <a:ext cx="1165412" cy="7178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11"/>
            <p:cNvSpPr/>
            <p:nvPr/>
          </p:nvSpPr>
          <p:spPr>
            <a:xfrm rot="10800000">
              <a:off x="1541925" y="1183985"/>
              <a:ext cx="1165412" cy="51930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" name="组合 20"/>
          <p:cNvGrpSpPr>
            <a:grpSpLocks/>
          </p:cNvGrpSpPr>
          <p:nvPr/>
        </p:nvGrpSpPr>
        <p:grpSpPr bwMode="auto">
          <a:xfrm>
            <a:off x="1298575" y="771525"/>
            <a:ext cx="414338" cy="414338"/>
            <a:chOff x="1748114" y="358590"/>
            <a:chExt cx="708215" cy="708215"/>
          </a:xfrm>
        </p:grpSpPr>
        <p:sp>
          <p:nvSpPr>
            <p:cNvPr id="10" name="椭圆 13"/>
            <p:cNvSpPr/>
            <p:nvPr/>
          </p:nvSpPr>
          <p:spPr>
            <a:xfrm>
              <a:off x="1748114" y="358590"/>
              <a:ext cx="708215" cy="70821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3316496" y="502404"/>
              <a:ext cx="230645" cy="379885"/>
              <a:chOff x="2126965" y="466882"/>
              <a:chExt cx="230645" cy="716826"/>
            </a:xfrm>
          </p:grpSpPr>
          <p:cxnSp>
            <p:nvCxnSpPr>
              <p:cNvPr id="12" name="直接连接符 15"/>
              <p:cNvCxnSpPr/>
              <p:nvPr/>
            </p:nvCxnSpPr>
            <p:spPr>
              <a:xfrm>
                <a:off x="2126965" y="466882"/>
                <a:ext cx="0" cy="4864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6"/>
              <p:cNvCxnSpPr/>
              <p:nvPr/>
            </p:nvCxnSpPr>
            <p:spPr>
              <a:xfrm>
                <a:off x="2126965" y="953298"/>
                <a:ext cx="230645" cy="23041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文本框 21"/>
          <p:cNvSpPr txBox="1">
            <a:spLocks noChangeArrowheads="1"/>
          </p:cNvSpPr>
          <p:nvPr/>
        </p:nvSpPr>
        <p:spPr bwMode="auto">
          <a:xfrm>
            <a:off x="1039813" y="1144588"/>
            <a:ext cx="10048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10" descr="RTX截图未命名_光影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5229225"/>
            <a:ext cx="55927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biao-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7950" y="258763"/>
            <a:ext cx="173513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2482850" y="2889636"/>
            <a:ext cx="591820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482850" y="1584984"/>
            <a:ext cx="5918200" cy="11935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0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583D1-14FE-4A89-B704-D783D78816CE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66BCD-2BE9-45D4-B132-198688850E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571476" y="142852"/>
            <a:ext cx="5929353" cy="642943"/>
          </a:xfrm>
        </p:spPr>
        <p:txBody>
          <a:bodyPr/>
          <a:lstStyle>
            <a:lvl1pPr algn="l">
              <a:defRPr sz="2800" b="1">
                <a:solidFill>
                  <a:srgbClr val="880C0E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57752" y="250127"/>
            <a:ext cx="4071966" cy="571480"/>
          </a:xfrm>
        </p:spPr>
        <p:txBody>
          <a:bodyPr/>
          <a:lstStyle>
            <a:lvl1pPr algn="r">
              <a:buFont typeface="Arial" pitchFamily="34" charset="0"/>
              <a:buNone/>
              <a:defRPr sz="2400" b="0">
                <a:solidFill>
                  <a:srgbClr val="0B10E7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7"/>
          <p:cNvSpPr>
            <a:spLocks noGrp="1"/>
          </p:cNvSpPr>
          <p:nvPr>
            <p:ph sz="quarter" idx="13"/>
          </p:nvPr>
        </p:nvSpPr>
        <p:spPr>
          <a:xfrm>
            <a:off x="500034" y="1428736"/>
            <a:ext cx="8215341" cy="4286264"/>
          </a:xfrm>
        </p:spPr>
        <p:txBody>
          <a:bodyPr/>
          <a:lstStyle>
            <a:lvl1pPr>
              <a:buClr>
                <a:srgbClr val="0B10E7"/>
              </a:buClr>
              <a:buFont typeface="Wingdings" pitchFamily="2" charset="2"/>
              <a:buChar char="n"/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880C0E"/>
              </a:buClr>
              <a:buFont typeface="Wingdings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0B10E7"/>
              </a:buClr>
              <a:buFont typeface="Wingdings" pitchFamily="2" charset="2"/>
              <a:buChar char="l"/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buFont typeface="Wingdings" pitchFamily="2" charset="2"/>
              <a:buChar char="Ø"/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571500" y="857251"/>
            <a:ext cx="5643574" cy="500048"/>
          </a:xfrm>
        </p:spPr>
        <p:txBody>
          <a:bodyPr/>
          <a:lstStyle>
            <a:lvl1pPr>
              <a:buFont typeface="Arial" pitchFamily="34" charset="0"/>
              <a:buNone/>
              <a:defRPr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7E18F-C59E-4591-8CA7-6A5EE68B5DF0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48737-5712-4785-A0B9-D1D9811D2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94CA-35ED-41A9-8994-91D71FB7A58E}" type="datetime1">
              <a:rPr lang="zh-CN" altLang="en-US"/>
              <a:pPr>
                <a:defRPr/>
              </a:pPr>
              <a:t>2017-7-4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58D08-C90B-421B-9DF7-6B6A1364177A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88921-185D-439B-A24E-49C12E2BDA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53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74" y="142853"/>
            <a:ext cx="5929353" cy="642943"/>
          </a:xfrm>
        </p:spPr>
        <p:txBody>
          <a:bodyPr/>
          <a:lstStyle>
            <a:lvl1pPr algn="l">
              <a:defRPr sz="2800" b="1">
                <a:solidFill>
                  <a:srgbClr val="880C0E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57752" y="250127"/>
            <a:ext cx="4071966" cy="571480"/>
          </a:xfrm>
        </p:spPr>
        <p:txBody>
          <a:bodyPr/>
          <a:lstStyle>
            <a:lvl1pPr algn="r">
              <a:buFont typeface="Arial" pitchFamily="34" charset="0"/>
              <a:buNone/>
              <a:defRPr sz="2400" b="0">
                <a:solidFill>
                  <a:srgbClr val="0B10E7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0036" y="1428736"/>
            <a:ext cx="8215341" cy="4286264"/>
          </a:xfrm>
        </p:spPr>
        <p:txBody>
          <a:bodyPr/>
          <a:lstStyle>
            <a:lvl1pPr>
              <a:buClr>
                <a:srgbClr val="0B10E7"/>
              </a:buClr>
              <a:buFont typeface="Wingdings" pitchFamily="2" charset="2"/>
              <a:buChar char="n"/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880C0E"/>
              </a:buClr>
              <a:buFont typeface="Wingdings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0B10E7"/>
              </a:buClr>
              <a:buFont typeface="Wingdings" pitchFamily="2" charset="2"/>
              <a:buChar char="l"/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buFont typeface="Wingdings" pitchFamily="2" charset="2"/>
              <a:buChar char="Ø"/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571500" y="857251"/>
            <a:ext cx="5643574" cy="500048"/>
          </a:xfrm>
        </p:spPr>
        <p:txBody>
          <a:bodyPr/>
          <a:lstStyle>
            <a:lvl1pPr>
              <a:buFont typeface="Arial" pitchFamily="34" charset="0"/>
              <a:buNone/>
              <a:defRPr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1812925" y="6215063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E1036-1B38-43AA-B3BA-008254B90E59}" type="datetime1">
              <a:rPr lang="zh-CN" altLang="en-US"/>
              <a:pPr>
                <a:defRPr/>
              </a:pPr>
              <a:t>2017-7-4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684213" y="6221413"/>
            <a:ext cx="1295400" cy="2794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TONGZHISOFT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9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A117946-F119-4D3A-8965-CE88D922B38A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150D2A1-B869-4F49-9845-6E5EFC5040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F336F7-9807-49C8-85BA-67155D383F2A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5E1805-4BEB-42A8-8CBB-E04C86C514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Freeform 14"/>
          <p:cNvSpPr>
            <a:spLocks noChangeArrowheads="1"/>
          </p:cNvSpPr>
          <p:nvPr/>
        </p:nvSpPr>
        <p:spPr bwMode="auto">
          <a:xfrm>
            <a:off x="0" y="4868863"/>
            <a:ext cx="9147175" cy="2016125"/>
          </a:xfrm>
          <a:custGeom>
            <a:avLst/>
            <a:gdLst>
              <a:gd name="T0" fmla="*/ 2147483647 w 5765"/>
              <a:gd name="T1" fmla="*/ 2147483647 h 1487"/>
              <a:gd name="T2" fmla="*/ 2147483647 w 5765"/>
              <a:gd name="T3" fmla="*/ 2147483647 h 1487"/>
              <a:gd name="T4" fmla="*/ 0 w 5765"/>
              <a:gd name="T5" fmla="*/ 2147483647 h 1487"/>
              <a:gd name="T6" fmla="*/ 2147483647 w 5765"/>
              <a:gd name="T7" fmla="*/ 2147483647 h 1487"/>
              <a:gd name="T8" fmla="*/ 2147483647 w 5765"/>
              <a:gd name="T9" fmla="*/ 0 h 1487"/>
              <a:gd name="T10" fmla="*/ 2147483647 w 5765"/>
              <a:gd name="T11" fmla="*/ 2147483647 h 1487"/>
              <a:gd name="T12" fmla="*/ 2147483647 w 5765"/>
              <a:gd name="T13" fmla="*/ 2147483647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flipV="1">
            <a:off x="0" y="0"/>
            <a:ext cx="827088" cy="825500"/>
          </a:xfrm>
          <a:prstGeom prst="rtTriangle">
            <a:avLst/>
          </a:prstGeom>
          <a:solidFill>
            <a:srgbClr val="880C0E"/>
          </a:solidFill>
          <a:ln>
            <a:noFill/>
          </a:ln>
          <a:extLst/>
        </p:spPr>
        <p:txBody>
          <a:bodyPr rot="10800000"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388" y="714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B2D22C18-F1C7-4A84-9C90-7152733BC76A}" type="slidenum">
              <a:rPr lang="en-US" sz="1400" b="0">
                <a:solidFill>
                  <a:schemeClr val="bg1"/>
                </a:solidFill>
                <a:latin typeface="MyriadRegular"/>
              </a:rPr>
              <a:pPr>
                <a:defRPr/>
              </a:pPr>
              <a:t>‹#›</a:t>
            </a:fld>
            <a:endParaRPr lang="en-US" sz="1400" b="0" dirty="0">
              <a:solidFill>
                <a:schemeClr val="bg1"/>
              </a:solidFill>
              <a:latin typeface="MyriadRegular"/>
            </a:endParaRPr>
          </a:p>
        </p:txBody>
      </p:sp>
      <p:pic>
        <p:nvPicPr>
          <p:cNvPr id="1034" name="Picture 10" descr="RTX截图未命名_光影_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3" y="5643563"/>
            <a:ext cx="423545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D5D448-23AE-448A-8F0A-777312BEABED}" type="datetimeFigureOut">
              <a:rPr lang="zh-CN" altLang="en-US"/>
              <a:pPr>
                <a:defRPr/>
              </a:pPr>
              <a:t>2017-7-4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6943E5-49CF-4552-82C5-851321A71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 flipV="1">
            <a:off x="0" y="0"/>
            <a:ext cx="827088" cy="825500"/>
          </a:xfrm>
          <a:prstGeom prst="rtTriangle">
            <a:avLst/>
          </a:prstGeom>
          <a:solidFill>
            <a:srgbClr val="880C0E"/>
          </a:solidFill>
          <a:ln>
            <a:noFill/>
          </a:ln>
          <a:extLst/>
        </p:spPr>
        <p:txBody>
          <a:bodyPr rot="10800000"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smtClean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2388" y="714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7E8B38D5-5C46-46C4-8939-ED0B559AAFF4}" type="slidenum">
              <a:rPr lang="en-US" sz="1400" b="0">
                <a:solidFill>
                  <a:schemeClr val="bg1"/>
                </a:solidFill>
                <a:latin typeface="MyriadRegular"/>
              </a:rPr>
              <a:pPr>
                <a:defRPr/>
              </a:pPr>
              <a:t>‹#›</a:t>
            </a:fld>
            <a:endParaRPr lang="en-US" sz="1400" b="0" dirty="0">
              <a:solidFill>
                <a:schemeClr val="bg1"/>
              </a:solidFill>
              <a:latin typeface="MyriadRegular"/>
            </a:endParaRPr>
          </a:p>
        </p:txBody>
      </p:sp>
      <p:pic>
        <p:nvPicPr>
          <p:cNvPr id="5129" name="Picture 10" descr="RTX截图未命名_光影_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3" y="5643563"/>
            <a:ext cx="423545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6" r:id="rId3"/>
    <p:sldLayoutId id="2147483699" r:id="rId4"/>
    <p:sldLayoutId id="2147483700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12925" y="61880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C0C0C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825B1BB8-A565-42A3-BC37-331287A97B9F}" type="datetime1">
              <a:rPr lang="zh-CN" altLang="en-US"/>
              <a:pPr>
                <a:defRPr/>
              </a:pPr>
              <a:t>2017-7-4</a:t>
            </a:fld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173788"/>
            <a:ext cx="1295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C0C0C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/>
              <a:t>Inspurgroup</a:t>
            </a:r>
          </a:p>
        </p:txBody>
      </p:sp>
      <p:sp>
        <p:nvSpPr>
          <p:cNvPr id="16389" name="AutoShape 10"/>
          <p:cNvSpPr>
            <a:spLocks noChangeArrowheads="1"/>
          </p:cNvSpPr>
          <p:nvPr/>
        </p:nvSpPr>
        <p:spPr bwMode="auto">
          <a:xfrm flipV="1">
            <a:off x="0" y="0"/>
            <a:ext cx="827088" cy="825500"/>
          </a:xfrm>
          <a:prstGeom prst="rtTriangle">
            <a:avLst/>
          </a:prstGeom>
          <a:solidFill>
            <a:srgbClr val="880C0E"/>
          </a:solidFill>
          <a:ln>
            <a:noFill/>
          </a:ln>
          <a:extLst/>
        </p:spPr>
        <p:txBody>
          <a:bodyPr rot="10800000"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2400" b="0" smtClean="0">
              <a:solidFill>
                <a:srgbClr val="000000"/>
              </a:solidFill>
            </a:endParaRPr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900113" y="33337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5C8CBFC-09F8-475E-BA24-4726E78C3F62}" type="slidenum">
              <a:rPr lang="en-US" altLang="zh-CN" sz="1400" b="0" smtClean="0">
                <a:solidFill>
                  <a:srgbClr val="FFFFFF"/>
                </a:solidFill>
                <a:latin typeface="MyriadRegular"/>
              </a:rPr>
              <a:pPr eaLnBrk="1" hangingPunct="1">
                <a:defRPr/>
              </a:pPr>
              <a:t>‹#›</a:t>
            </a:fld>
            <a:endParaRPr lang="en-US" altLang="zh-CN" sz="1400" b="0" smtClean="0">
              <a:solidFill>
                <a:srgbClr val="FFFFFF"/>
              </a:solidFill>
              <a:latin typeface="MyriadRegular"/>
            </a:endParaRPr>
          </a:p>
        </p:txBody>
      </p:sp>
      <p:sp>
        <p:nvSpPr>
          <p:cNvPr id="1024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28775"/>
            <a:ext cx="80041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52388" y="714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8363A2-D475-41B7-97F0-00787BD7C24C}" type="slidenum">
              <a:rPr lang="en-US" altLang="zh-CN" sz="1400" b="0" smtClean="0">
                <a:solidFill>
                  <a:srgbClr val="FFFFFF"/>
                </a:solidFill>
                <a:latin typeface="MyriadRegular"/>
              </a:rPr>
              <a:pPr eaLnBrk="1" hangingPunct="1">
                <a:defRPr/>
              </a:pPr>
              <a:t>‹#›</a:t>
            </a:fld>
            <a:endParaRPr lang="en-US" altLang="zh-CN" sz="1400" b="0" smtClean="0">
              <a:solidFill>
                <a:srgbClr val="FFFFFF"/>
              </a:solidFill>
              <a:latin typeface="MyriadRegular"/>
            </a:endParaRPr>
          </a:p>
        </p:txBody>
      </p:sp>
      <p:pic>
        <p:nvPicPr>
          <p:cNvPr id="10249" name="Picture 10" descr="RTX截图未命名_光影_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86313" y="5643563"/>
            <a:ext cx="423545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+mj-lt"/>
          <a:ea typeface="+mj-ea"/>
          <a:cs typeface="文鼎CS中等线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  <a:cs typeface="文鼎CS中等线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/>
          <a:ea typeface="文鼎CS中等线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400">
          <a:solidFill>
            <a:schemeClr val="tx1"/>
          </a:solidFill>
          <a:latin typeface="+mn-lt"/>
          <a:ea typeface="+mn-ea"/>
          <a:cs typeface="文鼎CS中等线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文鼎CS中等线"/>
        </a:defRPr>
      </a:lvl5pPr>
      <a:lvl6pPr marL="25527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0" y="2565400"/>
            <a:ext cx="6481142" cy="1193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PKI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相关知识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  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签章事业部 王珂</a:t>
            </a:r>
            <a:endParaRPr lang="zh-CN" alt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4" name="矩形 9"/>
          <p:cNvSpPr>
            <a:spLocks noChangeArrowheads="1"/>
          </p:cNvSpPr>
          <p:nvPr/>
        </p:nvSpPr>
        <p:spPr bwMode="auto">
          <a:xfrm>
            <a:off x="2843213" y="188913"/>
            <a:ext cx="57610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聚同仁精英智慧</a:t>
            </a:r>
            <a:r>
              <a:rPr lang="en-US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zh-CN" altLang="zh-CN" sz="2800" b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创信息安全伟业</a:t>
            </a:r>
            <a:endParaRPr lang="zh-CN" altLang="zh-CN" sz="28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195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2</a:t>
            </a:r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数字证书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585" y="2084655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    数字证书按照载体不同分为多种，常见的类型如下：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USBKEY</a:t>
            </a:r>
            <a:r>
              <a:rPr lang="zh-CN" altLang="en-US" dirty="0" smtClean="0"/>
              <a:t>：即常说的</a:t>
            </a:r>
            <a:r>
              <a:rPr lang="en-US" altLang="zh-CN" dirty="0" smtClean="0"/>
              <a:t>UKEY</a:t>
            </a:r>
            <a:r>
              <a:rPr lang="zh-CN" altLang="en-US" dirty="0" smtClean="0"/>
              <a:t>，通常内部存储两张数字证书和两个私钥。其中一个参与数字签名，一个参与数据加密；数据签名和加密的区别均在公钥证书的密钥用法中标注。技术上来讲无论签名还是加密均可以混合应用。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蓝</a:t>
            </a:r>
            <a:r>
              <a:rPr lang="zh-CN" altLang="en-US" dirty="0" smtClean="0"/>
              <a:t>牙</a:t>
            </a:r>
            <a:r>
              <a:rPr lang="en-US" altLang="zh-CN" dirty="0" smtClean="0"/>
              <a:t>/TF/</a:t>
            </a:r>
            <a:r>
              <a:rPr lang="zh-CN" altLang="en-US" dirty="0" smtClean="0"/>
              <a:t>手机盾：主要面向移动应用，内部存储模式参考</a:t>
            </a:r>
            <a:r>
              <a:rPr lang="en-US" altLang="zh-CN" dirty="0" smtClean="0"/>
              <a:t>USBKEY</a:t>
            </a:r>
          </a:p>
        </p:txBody>
      </p:sp>
    </p:spTree>
    <p:extLst>
      <p:ext uri="{BB962C8B-B14F-4D97-AF65-F5344CB8AC3E}">
        <p14:creationId xmlns:p14="http://schemas.microsoft.com/office/powerpoint/2010/main" val="3685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3.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算法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92448" y="2060848"/>
            <a:ext cx="7112000" cy="165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对称加密即日常生活中最为常见的加密方式，其主要特点是用于加密的密钥和进行解密的密钥相同，其特点为加密速度快。常见的对称加密算法为：</a:t>
            </a:r>
            <a:r>
              <a:rPr lang="en-US" altLang="zh-CN" dirty="0" smtClean="0"/>
              <a:t>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AES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SM1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SM4</a:t>
            </a:r>
          </a:p>
        </p:txBody>
      </p:sp>
      <p:sp>
        <p:nvSpPr>
          <p:cNvPr id="6" name="MH_Text_1"/>
          <p:cNvSpPr/>
          <p:nvPr>
            <p:custDataLst>
              <p:tags r:id="rId2"/>
            </p:custDataLst>
          </p:nvPr>
        </p:nvSpPr>
        <p:spPr>
          <a:xfrm>
            <a:off x="1471811" y="1710929"/>
            <a:ext cx="4756150" cy="633412"/>
          </a:xfrm>
          <a:prstGeom prst="rect">
            <a:avLst/>
          </a:prstGeom>
          <a:solidFill>
            <a:srgbClr val="018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>
                <a:solidFill>
                  <a:srgbClr val="FFFFFF"/>
                </a:solidFill>
                <a:ea typeface="微软雅黑"/>
                <a:cs typeface="微软雅黑"/>
              </a:rPr>
              <a:t>对称加密</a:t>
            </a:r>
            <a:endParaRPr lang="zh-CN" altLang="en-US" dirty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7" name="MH_Other_4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5400000">
            <a:off x="859036" y="1806179"/>
            <a:ext cx="354012" cy="322262"/>
          </a:xfrm>
          <a:custGeom>
            <a:avLst/>
            <a:gdLst>
              <a:gd name="T0" fmla="*/ 2147483647 w 115"/>
              <a:gd name="T1" fmla="*/ 2147483647 h 105"/>
              <a:gd name="T2" fmla="*/ 2147483647 w 115"/>
              <a:gd name="T3" fmla="*/ 2147483647 h 105"/>
              <a:gd name="T4" fmla="*/ 2147483647 w 115"/>
              <a:gd name="T5" fmla="*/ 2147483647 h 105"/>
              <a:gd name="T6" fmla="*/ 2147483647 w 115"/>
              <a:gd name="T7" fmla="*/ 2147483647 h 105"/>
              <a:gd name="T8" fmla="*/ 2147483647 w 115"/>
              <a:gd name="T9" fmla="*/ 2147483647 h 105"/>
              <a:gd name="T10" fmla="*/ 2147483647 w 115"/>
              <a:gd name="T11" fmla="*/ 2147483647 h 105"/>
              <a:gd name="T12" fmla="*/ 2147483647 w 115"/>
              <a:gd name="T13" fmla="*/ 2147483647 h 105"/>
              <a:gd name="T14" fmla="*/ 2147483647 w 115"/>
              <a:gd name="T15" fmla="*/ 2147483647 h 105"/>
              <a:gd name="T16" fmla="*/ 2147483647 w 115"/>
              <a:gd name="T17" fmla="*/ 2147483647 h 105"/>
              <a:gd name="T18" fmla="*/ 2147483647 w 115"/>
              <a:gd name="T19" fmla="*/ 2147483647 h 105"/>
              <a:gd name="T20" fmla="*/ 2147483647 w 115"/>
              <a:gd name="T21" fmla="*/ 2147483647 h 105"/>
              <a:gd name="T22" fmla="*/ 2147483647 w 115"/>
              <a:gd name="T23" fmla="*/ 2147483647 h 105"/>
              <a:gd name="T24" fmla="*/ 2147483647 w 115"/>
              <a:gd name="T25" fmla="*/ 2147483647 h 105"/>
              <a:gd name="T26" fmla="*/ 2147483647 w 115"/>
              <a:gd name="T27" fmla="*/ 2147483647 h 105"/>
              <a:gd name="T28" fmla="*/ 2147483647 w 115"/>
              <a:gd name="T29" fmla="*/ 2147483647 h 105"/>
              <a:gd name="T30" fmla="*/ 2147483647 w 115"/>
              <a:gd name="T31" fmla="*/ 2147483647 h 105"/>
              <a:gd name="T32" fmla="*/ 2147483647 w 115"/>
              <a:gd name="T33" fmla="*/ 2147483647 h 105"/>
              <a:gd name="T34" fmla="*/ 2147483647 w 115"/>
              <a:gd name="T35" fmla="*/ 2147483647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5"/>
              <a:gd name="T55" fmla="*/ 0 h 105"/>
              <a:gd name="T56" fmla="*/ 115 w 115"/>
              <a:gd name="T57" fmla="*/ 105 h 10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18F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17129" y="4221088"/>
            <a:ext cx="71120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与对称加密相对应，非对称加密即用于加密的密钥和用于解密的密钥不相同</a:t>
            </a:r>
            <a:r>
              <a:rPr lang="zh-CN" altLang="en-US" dirty="0" smtClean="0"/>
              <a:t>，公开的称之为公钥，自己保留的称之为私钥，无法</a:t>
            </a:r>
            <a:r>
              <a:rPr lang="zh-CN" altLang="en-US" dirty="0" smtClean="0"/>
              <a:t>从其中一个密钥推导出另外一个密钥，非对称加密算法加密性能差，不适用于大数据加密。常见的非对称加密算法为</a:t>
            </a:r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ECC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SM2</a:t>
            </a:r>
          </a:p>
        </p:txBody>
      </p:sp>
      <p:sp>
        <p:nvSpPr>
          <p:cNvPr id="9" name="MH_Text_1"/>
          <p:cNvSpPr/>
          <p:nvPr>
            <p:custDataLst>
              <p:tags r:id="rId5"/>
            </p:custDataLst>
          </p:nvPr>
        </p:nvSpPr>
        <p:spPr>
          <a:xfrm>
            <a:off x="1496492" y="3573016"/>
            <a:ext cx="4756150" cy="633412"/>
          </a:xfrm>
          <a:prstGeom prst="rect">
            <a:avLst/>
          </a:prstGeom>
          <a:solidFill>
            <a:srgbClr val="018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>
                <a:solidFill>
                  <a:srgbClr val="FFFFFF"/>
                </a:solidFill>
                <a:ea typeface="微软雅黑"/>
                <a:cs typeface="微软雅黑"/>
              </a:rPr>
              <a:t>非对称加密</a:t>
            </a:r>
            <a:endParaRPr lang="zh-CN" altLang="en-US" dirty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11" name="MH_Other_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>
            <a:off x="883717" y="3668266"/>
            <a:ext cx="354012" cy="322262"/>
          </a:xfrm>
          <a:custGeom>
            <a:avLst/>
            <a:gdLst>
              <a:gd name="T0" fmla="*/ 2147483647 w 115"/>
              <a:gd name="T1" fmla="*/ 2147483647 h 105"/>
              <a:gd name="T2" fmla="*/ 2147483647 w 115"/>
              <a:gd name="T3" fmla="*/ 2147483647 h 105"/>
              <a:gd name="T4" fmla="*/ 2147483647 w 115"/>
              <a:gd name="T5" fmla="*/ 2147483647 h 105"/>
              <a:gd name="T6" fmla="*/ 2147483647 w 115"/>
              <a:gd name="T7" fmla="*/ 2147483647 h 105"/>
              <a:gd name="T8" fmla="*/ 2147483647 w 115"/>
              <a:gd name="T9" fmla="*/ 2147483647 h 105"/>
              <a:gd name="T10" fmla="*/ 2147483647 w 115"/>
              <a:gd name="T11" fmla="*/ 2147483647 h 105"/>
              <a:gd name="T12" fmla="*/ 2147483647 w 115"/>
              <a:gd name="T13" fmla="*/ 2147483647 h 105"/>
              <a:gd name="T14" fmla="*/ 2147483647 w 115"/>
              <a:gd name="T15" fmla="*/ 2147483647 h 105"/>
              <a:gd name="T16" fmla="*/ 2147483647 w 115"/>
              <a:gd name="T17" fmla="*/ 2147483647 h 105"/>
              <a:gd name="T18" fmla="*/ 2147483647 w 115"/>
              <a:gd name="T19" fmla="*/ 2147483647 h 105"/>
              <a:gd name="T20" fmla="*/ 2147483647 w 115"/>
              <a:gd name="T21" fmla="*/ 2147483647 h 105"/>
              <a:gd name="T22" fmla="*/ 2147483647 w 115"/>
              <a:gd name="T23" fmla="*/ 2147483647 h 105"/>
              <a:gd name="T24" fmla="*/ 2147483647 w 115"/>
              <a:gd name="T25" fmla="*/ 2147483647 h 105"/>
              <a:gd name="T26" fmla="*/ 2147483647 w 115"/>
              <a:gd name="T27" fmla="*/ 2147483647 h 105"/>
              <a:gd name="T28" fmla="*/ 2147483647 w 115"/>
              <a:gd name="T29" fmla="*/ 2147483647 h 105"/>
              <a:gd name="T30" fmla="*/ 2147483647 w 115"/>
              <a:gd name="T31" fmla="*/ 2147483647 h 105"/>
              <a:gd name="T32" fmla="*/ 2147483647 w 115"/>
              <a:gd name="T33" fmla="*/ 2147483647 h 105"/>
              <a:gd name="T34" fmla="*/ 2147483647 w 115"/>
              <a:gd name="T35" fmla="*/ 2147483647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5"/>
              <a:gd name="T55" fmla="*/ 0 h 105"/>
              <a:gd name="T56" fmla="*/ 115 w 115"/>
              <a:gd name="T57" fmla="*/ 105 h 10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18F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3.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算法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92448" y="1916634"/>
            <a:ext cx="7112000" cy="165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HASH</a:t>
            </a:r>
            <a:r>
              <a:rPr lang="zh-CN" altLang="en-US" dirty="0" smtClean="0"/>
              <a:t>算法，也称之为摘要算法，其特点是无论其原文长度多少，经过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算法处理后的数据均为固定长度且无法由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值反推原文。目前原文和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值可以近似理解为一对一映射。常见的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算法为：</a:t>
            </a:r>
            <a:r>
              <a:rPr lang="en-US" altLang="zh-CN" dirty="0" smtClean="0"/>
              <a:t>MD5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SHA256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SM3</a:t>
            </a:r>
          </a:p>
        </p:txBody>
      </p:sp>
      <p:sp>
        <p:nvSpPr>
          <p:cNvPr id="6" name="MH_Text_1"/>
          <p:cNvSpPr/>
          <p:nvPr>
            <p:custDataLst>
              <p:tags r:id="rId2"/>
            </p:custDataLst>
          </p:nvPr>
        </p:nvSpPr>
        <p:spPr>
          <a:xfrm>
            <a:off x="1471811" y="1268760"/>
            <a:ext cx="4756150" cy="633412"/>
          </a:xfrm>
          <a:prstGeom prst="rect">
            <a:avLst/>
          </a:prstGeom>
          <a:solidFill>
            <a:srgbClr val="018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solidFill>
                  <a:srgbClr val="FFFFFF"/>
                </a:solidFill>
                <a:ea typeface="微软雅黑"/>
                <a:cs typeface="微软雅黑"/>
              </a:rPr>
              <a:t>HASH</a:t>
            </a:r>
            <a:r>
              <a:rPr lang="zh-CN" altLang="en-US" dirty="0" smtClean="0">
                <a:solidFill>
                  <a:srgbClr val="FFFFFF"/>
                </a:solidFill>
                <a:ea typeface="微软雅黑"/>
                <a:cs typeface="微软雅黑"/>
              </a:rPr>
              <a:t>（哈希算法）</a:t>
            </a:r>
            <a:endParaRPr lang="zh-CN" altLang="en-US" dirty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7" name="MH_Other_4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5400000">
            <a:off x="859036" y="1364010"/>
            <a:ext cx="354012" cy="322262"/>
          </a:xfrm>
          <a:custGeom>
            <a:avLst/>
            <a:gdLst>
              <a:gd name="T0" fmla="*/ 2147483647 w 115"/>
              <a:gd name="T1" fmla="*/ 2147483647 h 105"/>
              <a:gd name="T2" fmla="*/ 2147483647 w 115"/>
              <a:gd name="T3" fmla="*/ 2147483647 h 105"/>
              <a:gd name="T4" fmla="*/ 2147483647 w 115"/>
              <a:gd name="T5" fmla="*/ 2147483647 h 105"/>
              <a:gd name="T6" fmla="*/ 2147483647 w 115"/>
              <a:gd name="T7" fmla="*/ 2147483647 h 105"/>
              <a:gd name="T8" fmla="*/ 2147483647 w 115"/>
              <a:gd name="T9" fmla="*/ 2147483647 h 105"/>
              <a:gd name="T10" fmla="*/ 2147483647 w 115"/>
              <a:gd name="T11" fmla="*/ 2147483647 h 105"/>
              <a:gd name="T12" fmla="*/ 2147483647 w 115"/>
              <a:gd name="T13" fmla="*/ 2147483647 h 105"/>
              <a:gd name="T14" fmla="*/ 2147483647 w 115"/>
              <a:gd name="T15" fmla="*/ 2147483647 h 105"/>
              <a:gd name="T16" fmla="*/ 2147483647 w 115"/>
              <a:gd name="T17" fmla="*/ 2147483647 h 105"/>
              <a:gd name="T18" fmla="*/ 2147483647 w 115"/>
              <a:gd name="T19" fmla="*/ 2147483647 h 105"/>
              <a:gd name="T20" fmla="*/ 2147483647 w 115"/>
              <a:gd name="T21" fmla="*/ 2147483647 h 105"/>
              <a:gd name="T22" fmla="*/ 2147483647 w 115"/>
              <a:gd name="T23" fmla="*/ 2147483647 h 105"/>
              <a:gd name="T24" fmla="*/ 2147483647 w 115"/>
              <a:gd name="T25" fmla="*/ 2147483647 h 105"/>
              <a:gd name="T26" fmla="*/ 2147483647 w 115"/>
              <a:gd name="T27" fmla="*/ 2147483647 h 105"/>
              <a:gd name="T28" fmla="*/ 2147483647 w 115"/>
              <a:gd name="T29" fmla="*/ 2147483647 h 105"/>
              <a:gd name="T30" fmla="*/ 2147483647 w 115"/>
              <a:gd name="T31" fmla="*/ 2147483647 h 105"/>
              <a:gd name="T32" fmla="*/ 2147483647 w 115"/>
              <a:gd name="T33" fmla="*/ 2147483647 h 105"/>
              <a:gd name="T34" fmla="*/ 2147483647 w 115"/>
              <a:gd name="T35" fmla="*/ 2147483647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5"/>
              <a:gd name="T55" fmla="*/ 0 h 105"/>
              <a:gd name="T56" fmla="*/ 115 w 115"/>
              <a:gd name="T57" fmla="*/ 105 h 10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18F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17129" y="4221088"/>
            <a:ext cx="71120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编码是针对原文处理的一种手段，其不会改变原文内容，只是在表现形式上予以改变。譬如将不可见字节转换成可见字符。编码的过程不涉及密钥，任何熟悉编码的人均可对编码后的信息予以还原。常见编码算法包括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HEX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  <p:sp>
        <p:nvSpPr>
          <p:cNvPr id="9" name="MH_Text_1"/>
          <p:cNvSpPr/>
          <p:nvPr>
            <p:custDataLst>
              <p:tags r:id="rId5"/>
            </p:custDataLst>
          </p:nvPr>
        </p:nvSpPr>
        <p:spPr>
          <a:xfrm>
            <a:off x="1496492" y="3573016"/>
            <a:ext cx="4756150" cy="633412"/>
          </a:xfrm>
          <a:prstGeom prst="rect">
            <a:avLst/>
          </a:prstGeom>
          <a:solidFill>
            <a:srgbClr val="018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>
                <a:solidFill>
                  <a:srgbClr val="FFFFFF"/>
                </a:solidFill>
                <a:ea typeface="微软雅黑"/>
                <a:cs typeface="微软雅黑"/>
              </a:rPr>
              <a:t>编码</a:t>
            </a:r>
          </a:p>
        </p:txBody>
      </p:sp>
      <p:sp>
        <p:nvSpPr>
          <p:cNvPr id="11" name="MH_Other_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>
            <a:off x="883717" y="3668266"/>
            <a:ext cx="354012" cy="322262"/>
          </a:xfrm>
          <a:custGeom>
            <a:avLst/>
            <a:gdLst>
              <a:gd name="T0" fmla="*/ 2147483647 w 115"/>
              <a:gd name="T1" fmla="*/ 2147483647 h 105"/>
              <a:gd name="T2" fmla="*/ 2147483647 w 115"/>
              <a:gd name="T3" fmla="*/ 2147483647 h 105"/>
              <a:gd name="T4" fmla="*/ 2147483647 w 115"/>
              <a:gd name="T5" fmla="*/ 2147483647 h 105"/>
              <a:gd name="T6" fmla="*/ 2147483647 w 115"/>
              <a:gd name="T7" fmla="*/ 2147483647 h 105"/>
              <a:gd name="T8" fmla="*/ 2147483647 w 115"/>
              <a:gd name="T9" fmla="*/ 2147483647 h 105"/>
              <a:gd name="T10" fmla="*/ 2147483647 w 115"/>
              <a:gd name="T11" fmla="*/ 2147483647 h 105"/>
              <a:gd name="T12" fmla="*/ 2147483647 w 115"/>
              <a:gd name="T13" fmla="*/ 2147483647 h 105"/>
              <a:gd name="T14" fmla="*/ 2147483647 w 115"/>
              <a:gd name="T15" fmla="*/ 2147483647 h 105"/>
              <a:gd name="T16" fmla="*/ 2147483647 w 115"/>
              <a:gd name="T17" fmla="*/ 2147483647 h 105"/>
              <a:gd name="T18" fmla="*/ 2147483647 w 115"/>
              <a:gd name="T19" fmla="*/ 2147483647 h 105"/>
              <a:gd name="T20" fmla="*/ 2147483647 w 115"/>
              <a:gd name="T21" fmla="*/ 2147483647 h 105"/>
              <a:gd name="T22" fmla="*/ 2147483647 w 115"/>
              <a:gd name="T23" fmla="*/ 2147483647 h 105"/>
              <a:gd name="T24" fmla="*/ 2147483647 w 115"/>
              <a:gd name="T25" fmla="*/ 2147483647 h 105"/>
              <a:gd name="T26" fmla="*/ 2147483647 w 115"/>
              <a:gd name="T27" fmla="*/ 2147483647 h 105"/>
              <a:gd name="T28" fmla="*/ 2147483647 w 115"/>
              <a:gd name="T29" fmla="*/ 2147483647 h 105"/>
              <a:gd name="T30" fmla="*/ 2147483647 w 115"/>
              <a:gd name="T31" fmla="*/ 2147483647 h 105"/>
              <a:gd name="T32" fmla="*/ 2147483647 w 115"/>
              <a:gd name="T33" fmla="*/ 2147483647 h 105"/>
              <a:gd name="T34" fmla="*/ 2147483647 w 115"/>
              <a:gd name="T35" fmla="*/ 2147483647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5"/>
              <a:gd name="T55" fmla="*/ 0 h 105"/>
              <a:gd name="T56" fmla="*/ 115 w 115"/>
              <a:gd name="T57" fmla="*/ 105 h 10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18F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3.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算法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69994" y="2372848"/>
            <a:ext cx="7112000" cy="314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数字签名，即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，是非对称密钥的一种运算方式。其主要特点是利用某种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算法对原文进行哈希运算，并利用非对称密钥中的私钥针对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进行加密，形成独有的加密数据即称之为签名值，而整个过程即为数字签名过程。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鉴于私钥的机密性，签名过程标识器唯一性，按照电子签名法具备法律效力。电子签章的核心即为数字签名。</a:t>
            </a:r>
            <a:endParaRPr lang="en-US" altLang="zh-CN" dirty="0" smtClean="0"/>
          </a:p>
        </p:txBody>
      </p:sp>
      <p:sp>
        <p:nvSpPr>
          <p:cNvPr id="6" name="MH_Text_1"/>
          <p:cNvSpPr/>
          <p:nvPr>
            <p:custDataLst>
              <p:tags r:id="rId2"/>
            </p:custDataLst>
          </p:nvPr>
        </p:nvSpPr>
        <p:spPr>
          <a:xfrm>
            <a:off x="1471811" y="1710929"/>
            <a:ext cx="4756150" cy="633412"/>
          </a:xfrm>
          <a:prstGeom prst="rect">
            <a:avLst/>
          </a:prstGeom>
          <a:solidFill>
            <a:srgbClr val="018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>
                <a:solidFill>
                  <a:srgbClr val="FFFFFF"/>
                </a:solidFill>
                <a:ea typeface="微软雅黑"/>
                <a:cs typeface="微软雅黑"/>
              </a:rPr>
              <a:t>数字签名</a:t>
            </a:r>
            <a:endParaRPr lang="zh-CN" altLang="en-US" dirty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7" name="MH_Other_4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5400000">
            <a:off x="859036" y="1806179"/>
            <a:ext cx="354012" cy="322262"/>
          </a:xfrm>
          <a:custGeom>
            <a:avLst/>
            <a:gdLst>
              <a:gd name="T0" fmla="*/ 2147483647 w 115"/>
              <a:gd name="T1" fmla="*/ 2147483647 h 105"/>
              <a:gd name="T2" fmla="*/ 2147483647 w 115"/>
              <a:gd name="T3" fmla="*/ 2147483647 h 105"/>
              <a:gd name="T4" fmla="*/ 2147483647 w 115"/>
              <a:gd name="T5" fmla="*/ 2147483647 h 105"/>
              <a:gd name="T6" fmla="*/ 2147483647 w 115"/>
              <a:gd name="T7" fmla="*/ 2147483647 h 105"/>
              <a:gd name="T8" fmla="*/ 2147483647 w 115"/>
              <a:gd name="T9" fmla="*/ 2147483647 h 105"/>
              <a:gd name="T10" fmla="*/ 2147483647 w 115"/>
              <a:gd name="T11" fmla="*/ 2147483647 h 105"/>
              <a:gd name="T12" fmla="*/ 2147483647 w 115"/>
              <a:gd name="T13" fmla="*/ 2147483647 h 105"/>
              <a:gd name="T14" fmla="*/ 2147483647 w 115"/>
              <a:gd name="T15" fmla="*/ 2147483647 h 105"/>
              <a:gd name="T16" fmla="*/ 2147483647 w 115"/>
              <a:gd name="T17" fmla="*/ 2147483647 h 105"/>
              <a:gd name="T18" fmla="*/ 2147483647 w 115"/>
              <a:gd name="T19" fmla="*/ 2147483647 h 105"/>
              <a:gd name="T20" fmla="*/ 2147483647 w 115"/>
              <a:gd name="T21" fmla="*/ 2147483647 h 105"/>
              <a:gd name="T22" fmla="*/ 2147483647 w 115"/>
              <a:gd name="T23" fmla="*/ 2147483647 h 105"/>
              <a:gd name="T24" fmla="*/ 2147483647 w 115"/>
              <a:gd name="T25" fmla="*/ 2147483647 h 105"/>
              <a:gd name="T26" fmla="*/ 2147483647 w 115"/>
              <a:gd name="T27" fmla="*/ 2147483647 h 105"/>
              <a:gd name="T28" fmla="*/ 2147483647 w 115"/>
              <a:gd name="T29" fmla="*/ 2147483647 h 105"/>
              <a:gd name="T30" fmla="*/ 2147483647 w 115"/>
              <a:gd name="T31" fmla="*/ 2147483647 h 105"/>
              <a:gd name="T32" fmla="*/ 2147483647 w 115"/>
              <a:gd name="T33" fmla="*/ 2147483647 h 105"/>
              <a:gd name="T34" fmla="*/ 2147483647 w 115"/>
              <a:gd name="T35" fmla="*/ 2147483647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5"/>
              <a:gd name="T55" fmla="*/ 0 h 105"/>
              <a:gd name="T56" fmla="*/ 115 w 115"/>
              <a:gd name="T57" fmla="*/ 105 h 10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18F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15"/>
          <p:cNvSpPr txBox="1">
            <a:spLocks noChangeArrowheads="1"/>
          </p:cNvSpPr>
          <p:nvPr/>
        </p:nvSpPr>
        <p:spPr bwMode="auto">
          <a:xfrm>
            <a:off x="2366963" y="2071688"/>
            <a:ext cx="4410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Gungsuh"/>
                <a:ea typeface="微软雅黑"/>
                <a:cs typeface="微软雅黑"/>
              </a:rPr>
              <a:t>第三部分</a:t>
            </a:r>
            <a:endParaRPr lang="zh-CN" altLang="en-US" sz="3200" dirty="0">
              <a:solidFill>
                <a:srgbClr val="FF0000"/>
              </a:solidFill>
              <a:latin typeface="Gungsuh"/>
              <a:ea typeface="微软雅黑"/>
              <a:cs typeface="微软雅黑"/>
            </a:endParaRPr>
          </a:p>
        </p:txBody>
      </p:sp>
      <p:sp>
        <p:nvSpPr>
          <p:cNvPr id="40962" name="文本框 16"/>
          <p:cNvSpPr txBox="1">
            <a:spLocks noChangeArrowheads="1"/>
          </p:cNvSpPr>
          <p:nvPr/>
        </p:nvSpPr>
        <p:spPr bwMode="auto">
          <a:xfrm>
            <a:off x="2366963" y="2881313"/>
            <a:ext cx="441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 smtClean="0">
                <a:latin typeface="Gungsuh"/>
                <a:ea typeface="微软雅黑"/>
                <a:cs typeface="微软雅黑"/>
              </a:rPr>
              <a:t>PKI</a:t>
            </a:r>
            <a:r>
              <a:rPr lang="zh-CN" altLang="en-US" sz="2800" dirty="0" smtClean="0">
                <a:latin typeface="Gungsuh"/>
                <a:ea typeface="微软雅黑"/>
                <a:cs typeface="微软雅黑"/>
              </a:rPr>
              <a:t>的应用</a:t>
            </a:r>
            <a:endParaRPr lang="zh-CN" altLang="en-US" sz="2800" dirty="0">
              <a:latin typeface="Gungsuh"/>
              <a:ea typeface="微软雅黑"/>
              <a:cs typeface="微软雅黑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66963" y="3333750"/>
            <a:ext cx="4410075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5000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2366962" y="2755900"/>
            <a:ext cx="1980000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4797038" y="2755900"/>
            <a:ext cx="1980000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7" name="菱形 16"/>
          <p:cNvSpPr/>
          <p:nvPr/>
        </p:nvSpPr>
        <p:spPr>
          <a:xfrm>
            <a:off x="4438650" y="2636838"/>
            <a:ext cx="266700" cy="266700"/>
          </a:xfrm>
          <a:prstGeom prst="diamond">
            <a:avLst/>
          </a:prstGeom>
          <a:solidFill>
            <a:srgbClr val="E32D9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739781"/>
      </p:ext>
    </p:extLst>
  </p:cSld>
  <p:clrMapOvr>
    <a:masterClrMapping/>
  </p:clrMapOvr>
  <p:transition spd="slow" advTm="4204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PKI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88224" y="554980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数字证书生成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5" y="1016645"/>
            <a:ext cx="7269183" cy="50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PKI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88224" y="55498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2.UKEY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登录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97" y="1682320"/>
            <a:ext cx="5957606" cy="34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PKI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的应用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88224" y="554980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3</a:t>
            </a:r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定向加密传输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46" y="988992"/>
            <a:ext cx="3756353" cy="54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 flipH="1" flipV="1">
            <a:off x="4875213" y="5487988"/>
            <a:ext cx="4248150" cy="1366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00" b="1"/>
          </a:p>
        </p:txBody>
      </p:sp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土土土土土土土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-23813"/>
            <a:ext cx="9144000" cy="1484313"/>
          </a:xfrm>
          <a:prstGeom prst="rect">
            <a:avLst/>
          </a:prstGeom>
          <a:solidFill>
            <a:srgbClr val="880C0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0180" name="文本框 6"/>
          <p:cNvSpPr txBox="1">
            <a:spLocks noChangeArrowheads="1"/>
          </p:cNvSpPr>
          <p:nvPr/>
        </p:nvSpPr>
        <p:spPr bwMode="auto">
          <a:xfrm>
            <a:off x="0" y="188913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Gungsuh"/>
                <a:ea typeface="微软雅黑"/>
                <a:cs typeface="微软雅黑"/>
              </a:rPr>
              <a:t>谢   谢   聆  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1"/>
            <a:ext cx="3809603" cy="3809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>
            <p:custDataLst>
              <p:tags r:id="rId2"/>
            </p:custDataLst>
          </p:nvPr>
        </p:nvSpPr>
        <p:spPr>
          <a:xfrm>
            <a:off x="2063750" y="2276872"/>
            <a:ext cx="5016500" cy="723900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D55816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0000"/>
              </a:sysClr>
            </a:outerShdw>
          </a:effectLst>
        </p:spPr>
        <p:txBody>
          <a:bodyPr lIns="900000" anchor="ctr">
            <a:normAutofit/>
          </a:bodyPr>
          <a:lstStyle/>
          <a:p>
            <a:pPr algn="ctr"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PKI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的定义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0" name="六边形 29"/>
          <p:cNvSpPr/>
          <p:nvPr>
            <p:custDataLst>
              <p:tags r:id="rId3"/>
            </p:custDataLst>
          </p:nvPr>
        </p:nvSpPr>
        <p:spPr>
          <a:xfrm>
            <a:off x="2118343" y="2321792"/>
            <a:ext cx="735360" cy="633931"/>
          </a:xfrm>
          <a:prstGeom prst="hexagon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rgbClr val="565656"/>
                </a:solidFill>
                <a:latin typeface="Arial Rounded MT Bold" panose="020F0704030504030204" pitchFamily="34" charset="0"/>
                <a:ea typeface="+mn-ea"/>
              </a:rPr>
              <a:t>01</a:t>
            </a:r>
            <a:endParaRPr lang="zh-CN" altLang="en-US" sz="2000" kern="0" dirty="0">
              <a:solidFill>
                <a:srgbClr val="565656"/>
              </a:solidFill>
              <a:latin typeface="Arial Rounded MT Bold" panose="020F0704030504030204" pitchFamily="34" charset="0"/>
              <a:ea typeface="+mn-ea"/>
            </a:endParaRPr>
          </a:p>
        </p:txBody>
      </p:sp>
      <p:sp>
        <p:nvSpPr>
          <p:cNvPr id="31" name="任意多边形 30"/>
          <p:cNvSpPr/>
          <p:nvPr>
            <p:custDataLst>
              <p:tags r:id="rId4"/>
            </p:custDataLst>
          </p:nvPr>
        </p:nvSpPr>
        <p:spPr>
          <a:xfrm>
            <a:off x="2063750" y="3161109"/>
            <a:ext cx="5016500" cy="722313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E1982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0000"/>
              </a:sysClr>
            </a:outerShdw>
          </a:effectLst>
        </p:spPr>
        <p:txBody>
          <a:bodyPr lIns="900000" anchor="ctr">
            <a:normAutofit/>
          </a:bodyPr>
          <a:lstStyle/>
          <a:p>
            <a:pPr algn="ctr"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PKI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领域相关知识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2" name="六边形 31"/>
          <p:cNvSpPr/>
          <p:nvPr>
            <p:custDataLst>
              <p:tags r:id="rId5"/>
            </p:custDataLst>
          </p:nvPr>
        </p:nvSpPr>
        <p:spPr>
          <a:xfrm>
            <a:off x="2118343" y="3205712"/>
            <a:ext cx="735360" cy="633931"/>
          </a:xfrm>
          <a:prstGeom prst="hexagon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rgbClr val="565656"/>
                </a:solidFill>
                <a:latin typeface="Arial Rounded MT Bold" panose="020F0704030504030204" pitchFamily="34" charset="0"/>
                <a:ea typeface="+mn-ea"/>
              </a:rPr>
              <a:t>02</a:t>
            </a:r>
            <a:endParaRPr lang="zh-CN" altLang="en-US" sz="2000" kern="0" dirty="0">
              <a:solidFill>
                <a:srgbClr val="565656"/>
              </a:solidFill>
              <a:latin typeface="Arial Rounded MT Bold" panose="020F0704030504030204" pitchFamily="34" charset="0"/>
              <a:ea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041650" y="876300"/>
            <a:ext cx="29892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400" dirty="0">
                <a:solidFill>
                  <a:srgbClr val="E1E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400" dirty="0">
              <a:solidFill>
                <a:srgbClr val="E1E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5" name="文本框 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25838" y="376238"/>
            <a:ext cx="2020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A5300F"/>
                </a:solidFill>
                <a:latin typeface="微软雅黑"/>
                <a:ea typeface="微软雅黑"/>
                <a:cs typeface="微软雅黑"/>
              </a:rPr>
              <a:t>内容大纲</a:t>
            </a:r>
          </a:p>
        </p:txBody>
      </p:sp>
      <p:sp>
        <p:nvSpPr>
          <p:cNvPr id="8" name="任意多边形 7"/>
          <p:cNvSpPr/>
          <p:nvPr>
            <p:custDataLst>
              <p:tags r:id="rId8"/>
            </p:custDataLst>
          </p:nvPr>
        </p:nvSpPr>
        <p:spPr>
          <a:xfrm>
            <a:off x="2075780" y="4074839"/>
            <a:ext cx="5016500" cy="722313"/>
          </a:xfrm>
          <a:custGeom>
            <a:avLst/>
            <a:gdLst>
              <a:gd name="connsiteX0" fmla="*/ 309285 w 5016918"/>
              <a:gd name="connsiteY0" fmla="*/ 0 h 723600"/>
              <a:gd name="connsiteX1" fmla="*/ 4643676 w 5016918"/>
              <a:gd name="connsiteY1" fmla="*/ 0 h 723600"/>
              <a:gd name="connsiteX2" fmla="*/ 4643676 w 5016918"/>
              <a:gd name="connsiteY2" fmla="*/ 539 h 723600"/>
              <a:gd name="connsiteX3" fmla="*/ 4836287 w 5016918"/>
              <a:gd name="connsiteY3" fmla="*/ 539 h 723600"/>
              <a:gd name="connsiteX4" fmla="*/ 5016918 w 5016918"/>
              <a:gd name="connsiteY4" fmla="*/ 361801 h 723600"/>
              <a:gd name="connsiteX5" fmla="*/ 4836287 w 5016918"/>
              <a:gd name="connsiteY5" fmla="*/ 723062 h 723600"/>
              <a:gd name="connsiteX6" fmla="*/ 4643676 w 5016918"/>
              <a:gd name="connsiteY6" fmla="*/ 723062 h 723600"/>
              <a:gd name="connsiteX7" fmla="*/ 4643676 w 5016918"/>
              <a:gd name="connsiteY7" fmla="*/ 723600 h 723600"/>
              <a:gd name="connsiteX8" fmla="*/ 309285 w 5016918"/>
              <a:gd name="connsiteY8" fmla="*/ 723600 h 723600"/>
              <a:gd name="connsiteX9" fmla="*/ 309285 w 5016918"/>
              <a:gd name="connsiteY9" fmla="*/ 723062 h 723600"/>
              <a:gd name="connsiteX10" fmla="*/ 180631 w 5016918"/>
              <a:gd name="connsiteY10" fmla="*/ 723062 h 723600"/>
              <a:gd name="connsiteX11" fmla="*/ 0 w 5016918"/>
              <a:gd name="connsiteY11" fmla="*/ 361801 h 723600"/>
              <a:gd name="connsiteX12" fmla="*/ 180631 w 5016918"/>
              <a:gd name="connsiteY12" fmla="*/ 539 h 723600"/>
              <a:gd name="connsiteX13" fmla="*/ 309285 w 5016918"/>
              <a:gd name="connsiteY13" fmla="*/ 539 h 72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16918" h="723600">
                <a:moveTo>
                  <a:pt x="309285" y="0"/>
                </a:moveTo>
                <a:lnTo>
                  <a:pt x="4643676" y="0"/>
                </a:lnTo>
                <a:lnTo>
                  <a:pt x="4643676" y="539"/>
                </a:lnTo>
                <a:lnTo>
                  <a:pt x="4836287" y="539"/>
                </a:lnTo>
                <a:lnTo>
                  <a:pt x="5016918" y="361801"/>
                </a:lnTo>
                <a:lnTo>
                  <a:pt x="4836287" y="723062"/>
                </a:lnTo>
                <a:lnTo>
                  <a:pt x="4643676" y="723062"/>
                </a:lnTo>
                <a:lnTo>
                  <a:pt x="4643676" y="723600"/>
                </a:lnTo>
                <a:lnTo>
                  <a:pt x="309285" y="723600"/>
                </a:lnTo>
                <a:lnTo>
                  <a:pt x="309285" y="723062"/>
                </a:lnTo>
                <a:lnTo>
                  <a:pt x="180631" y="723062"/>
                </a:lnTo>
                <a:lnTo>
                  <a:pt x="0" y="361801"/>
                </a:lnTo>
                <a:lnTo>
                  <a:pt x="180631" y="539"/>
                </a:lnTo>
                <a:lnTo>
                  <a:pt x="309285" y="539"/>
                </a:lnTo>
                <a:close/>
              </a:path>
            </a:pathLst>
          </a:cu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0000"/>
              </a:sysClr>
            </a:outerShdw>
          </a:effectLst>
        </p:spPr>
        <p:txBody>
          <a:bodyPr lIns="900000" anchor="ctr">
            <a:normAutofit/>
          </a:bodyPr>
          <a:lstStyle/>
          <a:p>
            <a:pPr algn="ctr">
              <a:defRPr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PKI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的应用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六边形 8"/>
          <p:cNvSpPr/>
          <p:nvPr>
            <p:custDataLst>
              <p:tags r:id="rId9"/>
            </p:custDataLst>
          </p:nvPr>
        </p:nvSpPr>
        <p:spPr>
          <a:xfrm>
            <a:off x="2130373" y="4119442"/>
            <a:ext cx="735360" cy="633931"/>
          </a:xfrm>
          <a:prstGeom prst="hexagon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63500" dir="12000000">
              <a:prstClr val="black">
                <a:alpha val="2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rgbClr val="565656"/>
                </a:solidFill>
                <a:latin typeface="Arial Rounded MT Bold" panose="020F0704030504030204" pitchFamily="34" charset="0"/>
                <a:ea typeface="+mn-ea"/>
              </a:rPr>
              <a:t>03</a:t>
            </a:r>
            <a:endParaRPr lang="zh-CN" altLang="en-US" sz="2000" kern="0" dirty="0">
              <a:solidFill>
                <a:srgbClr val="565656"/>
              </a:solidFill>
              <a:latin typeface="Arial Rounded MT Bold" panose="020F0704030504030204" pitchFamily="34" charset="0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15"/>
          <p:cNvSpPr txBox="1">
            <a:spLocks noChangeArrowheads="1"/>
          </p:cNvSpPr>
          <p:nvPr/>
        </p:nvSpPr>
        <p:spPr bwMode="auto">
          <a:xfrm>
            <a:off x="2366963" y="2071688"/>
            <a:ext cx="4410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Gungsuh"/>
                <a:ea typeface="微软雅黑"/>
                <a:cs typeface="微软雅黑"/>
              </a:rPr>
              <a:t>第一部分</a:t>
            </a:r>
            <a:endParaRPr lang="zh-CN" altLang="en-US" sz="3200" dirty="0">
              <a:solidFill>
                <a:srgbClr val="FF0000"/>
              </a:solidFill>
              <a:latin typeface="Gungsuh"/>
              <a:ea typeface="微软雅黑"/>
              <a:cs typeface="微软雅黑"/>
            </a:endParaRPr>
          </a:p>
        </p:txBody>
      </p:sp>
      <p:sp>
        <p:nvSpPr>
          <p:cNvPr id="36866" name="文本框 16"/>
          <p:cNvSpPr txBox="1">
            <a:spLocks noChangeArrowheads="1"/>
          </p:cNvSpPr>
          <p:nvPr/>
        </p:nvSpPr>
        <p:spPr bwMode="auto">
          <a:xfrm>
            <a:off x="2366963" y="2881313"/>
            <a:ext cx="441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 smtClean="0">
                <a:latin typeface="Gungsuh"/>
                <a:ea typeface="微软雅黑"/>
                <a:cs typeface="微软雅黑"/>
              </a:rPr>
              <a:t>PKI</a:t>
            </a:r>
            <a:r>
              <a:rPr lang="zh-CN" altLang="en-US" sz="2800" dirty="0" smtClean="0">
                <a:latin typeface="Gungsuh"/>
                <a:ea typeface="微软雅黑"/>
                <a:cs typeface="微软雅黑"/>
              </a:rPr>
              <a:t>的定义</a:t>
            </a:r>
            <a:endParaRPr lang="zh-CN" altLang="en-US" sz="2800" dirty="0">
              <a:latin typeface="Gungsuh"/>
              <a:ea typeface="微软雅黑"/>
              <a:cs typeface="微软雅黑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66963" y="3333750"/>
            <a:ext cx="4410075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5000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2366962" y="2755900"/>
            <a:ext cx="1980000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4797038" y="2755900"/>
            <a:ext cx="1980000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7" name="菱形 16"/>
          <p:cNvSpPr/>
          <p:nvPr/>
        </p:nvSpPr>
        <p:spPr>
          <a:xfrm>
            <a:off x="4438650" y="2636838"/>
            <a:ext cx="266700" cy="266700"/>
          </a:xfrm>
          <a:prstGeom prst="diamond">
            <a:avLst/>
          </a:prstGeom>
          <a:solidFill>
            <a:srgbClr val="E32D9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639996"/>
      </p:ext>
    </p:extLst>
  </p:cSld>
  <p:clrMapOvr>
    <a:masterClrMapping/>
  </p:clrMapOvr>
  <p:transition spd="slow" advTm="4204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92448" y="2636714"/>
            <a:ext cx="7112000" cy="165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i="1" dirty="0"/>
              <a:t>PKI</a:t>
            </a:r>
            <a:r>
              <a:rPr lang="zh-CN" altLang="en-US" dirty="0"/>
              <a:t>是</a:t>
            </a:r>
            <a:r>
              <a:rPr lang="en-US" altLang="zh-CN" dirty="0"/>
              <a:t>Public Key Infrastructure</a:t>
            </a:r>
            <a:r>
              <a:rPr lang="zh-CN" altLang="en-US" dirty="0"/>
              <a:t>的首字母缩写，翻译过来就是公钥基础设施；</a:t>
            </a:r>
            <a:r>
              <a:rPr lang="en-US" altLang="zh-CN" i="1" dirty="0"/>
              <a:t>PKI</a:t>
            </a:r>
            <a:r>
              <a:rPr lang="zh-CN" altLang="en-US" dirty="0"/>
              <a:t>是一种遵循标准的利用公钥加密技术为</a:t>
            </a:r>
            <a:r>
              <a:rPr lang="zh-CN" altLang="en-US" dirty="0" smtClean="0"/>
              <a:t>电子商务、电子政务的</a:t>
            </a:r>
            <a:r>
              <a:rPr lang="zh-CN" altLang="en-US" dirty="0"/>
              <a:t>开展提供一套安全基础平台的技术和规范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rgbClr val="018F8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MH_Text_1"/>
          <p:cNvSpPr/>
          <p:nvPr>
            <p:custDataLst>
              <p:tags r:id="rId3"/>
            </p:custDataLst>
          </p:nvPr>
        </p:nvSpPr>
        <p:spPr>
          <a:xfrm>
            <a:off x="1471811" y="1710929"/>
            <a:ext cx="4756150" cy="633412"/>
          </a:xfrm>
          <a:prstGeom prst="rect">
            <a:avLst/>
          </a:prstGeom>
          <a:solidFill>
            <a:srgbClr val="018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 smtClean="0"/>
              <a:t>什么是</a:t>
            </a:r>
            <a:r>
              <a:rPr lang="en-US" altLang="zh-CN" b="1" dirty="0" smtClean="0"/>
              <a:t>PKI</a:t>
            </a:r>
            <a:endParaRPr lang="zh-CN" altLang="en-US" dirty="0">
              <a:solidFill>
                <a:srgbClr val="FFFFFF"/>
              </a:solidFill>
              <a:ea typeface="微软雅黑"/>
              <a:cs typeface="微软雅黑"/>
            </a:endParaRPr>
          </a:p>
        </p:txBody>
      </p:sp>
      <p:sp>
        <p:nvSpPr>
          <p:cNvPr id="44040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5400000">
            <a:off x="859036" y="1806179"/>
            <a:ext cx="354012" cy="322262"/>
          </a:xfrm>
          <a:custGeom>
            <a:avLst/>
            <a:gdLst>
              <a:gd name="T0" fmla="*/ 2147483647 w 115"/>
              <a:gd name="T1" fmla="*/ 2147483647 h 105"/>
              <a:gd name="T2" fmla="*/ 2147483647 w 115"/>
              <a:gd name="T3" fmla="*/ 2147483647 h 105"/>
              <a:gd name="T4" fmla="*/ 2147483647 w 115"/>
              <a:gd name="T5" fmla="*/ 2147483647 h 105"/>
              <a:gd name="T6" fmla="*/ 2147483647 w 115"/>
              <a:gd name="T7" fmla="*/ 2147483647 h 105"/>
              <a:gd name="T8" fmla="*/ 2147483647 w 115"/>
              <a:gd name="T9" fmla="*/ 2147483647 h 105"/>
              <a:gd name="T10" fmla="*/ 2147483647 w 115"/>
              <a:gd name="T11" fmla="*/ 2147483647 h 105"/>
              <a:gd name="T12" fmla="*/ 2147483647 w 115"/>
              <a:gd name="T13" fmla="*/ 2147483647 h 105"/>
              <a:gd name="T14" fmla="*/ 2147483647 w 115"/>
              <a:gd name="T15" fmla="*/ 2147483647 h 105"/>
              <a:gd name="T16" fmla="*/ 2147483647 w 115"/>
              <a:gd name="T17" fmla="*/ 2147483647 h 105"/>
              <a:gd name="T18" fmla="*/ 2147483647 w 115"/>
              <a:gd name="T19" fmla="*/ 2147483647 h 105"/>
              <a:gd name="T20" fmla="*/ 2147483647 w 115"/>
              <a:gd name="T21" fmla="*/ 2147483647 h 105"/>
              <a:gd name="T22" fmla="*/ 2147483647 w 115"/>
              <a:gd name="T23" fmla="*/ 2147483647 h 105"/>
              <a:gd name="T24" fmla="*/ 2147483647 w 115"/>
              <a:gd name="T25" fmla="*/ 2147483647 h 105"/>
              <a:gd name="T26" fmla="*/ 2147483647 w 115"/>
              <a:gd name="T27" fmla="*/ 2147483647 h 105"/>
              <a:gd name="T28" fmla="*/ 2147483647 w 115"/>
              <a:gd name="T29" fmla="*/ 2147483647 h 105"/>
              <a:gd name="T30" fmla="*/ 2147483647 w 115"/>
              <a:gd name="T31" fmla="*/ 2147483647 h 105"/>
              <a:gd name="T32" fmla="*/ 2147483647 w 115"/>
              <a:gd name="T33" fmla="*/ 2147483647 h 105"/>
              <a:gd name="T34" fmla="*/ 2147483647 w 115"/>
              <a:gd name="T35" fmla="*/ 2147483647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5"/>
              <a:gd name="T55" fmla="*/ 0 h 105"/>
              <a:gd name="T56" fmla="*/ 115 w 115"/>
              <a:gd name="T57" fmla="*/ 105 h 10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18F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468313" y="142875"/>
            <a:ext cx="6480175" cy="6429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一、术语定义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9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15"/>
          <p:cNvSpPr txBox="1">
            <a:spLocks noChangeArrowheads="1"/>
          </p:cNvSpPr>
          <p:nvPr/>
        </p:nvSpPr>
        <p:spPr bwMode="auto">
          <a:xfrm>
            <a:off x="2366963" y="2071688"/>
            <a:ext cx="4410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Gungsuh"/>
                <a:ea typeface="微软雅黑"/>
                <a:cs typeface="微软雅黑"/>
              </a:rPr>
              <a:t>第二部分</a:t>
            </a:r>
            <a:endParaRPr lang="zh-CN" altLang="en-US" sz="3200" dirty="0">
              <a:solidFill>
                <a:srgbClr val="FF0000"/>
              </a:solidFill>
              <a:latin typeface="Gungsuh"/>
              <a:ea typeface="微软雅黑"/>
              <a:cs typeface="微软雅黑"/>
            </a:endParaRPr>
          </a:p>
        </p:txBody>
      </p:sp>
      <p:sp>
        <p:nvSpPr>
          <p:cNvPr id="40962" name="文本框 16"/>
          <p:cNvSpPr txBox="1">
            <a:spLocks noChangeArrowheads="1"/>
          </p:cNvSpPr>
          <p:nvPr/>
        </p:nvSpPr>
        <p:spPr bwMode="auto">
          <a:xfrm>
            <a:off x="2366963" y="2881313"/>
            <a:ext cx="441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 smtClean="0">
                <a:latin typeface="Gungsuh"/>
                <a:ea typeface="微软雅黑"/>
                <a:cs typeface="微软雅黑"/>
              </a:rPr>
              <a:t>PKI</a:t>
            </a:r>
            <a:r>
              <a:rPr lang="zh-CN" altLang="en-US" sz="2800" dirty="0" smtClean="0">
                <a:latin typeface="Gungsuh"/>
                <a:ea typeface="微软雅黑"/>
                <a:cs typeface="微软雅黑"/>
              </a:rPr>
              <a:t>领域相关知识</a:t>
            </a:r>
            <a:endParaRPr lang="zh-CN" altLang="en-US" sz="2800" dirty="0">
              <a:latin typeface="Gungsuh"/>
              <a:ea typeface="微软雅黑"/>
              <a:cs typeface="微软雅黑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66963" y="3333750"/>
            <a:ext cx="4410075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5000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2366962" y="2755900"/>
            <a:ext cx="1980000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4797038" y="2755900"/>
            <a:ext cx="1980000" cy="0"/>
          </a:xfrm>
          <a:prstGeom prst="line">
            <a:avLst/>
          </a:prstGeom>
          <a:noFill/>
          <a:ln w="19050" cap="flat" cmpd="sng" algn="ctr">
            <a:gradFill flip="none" rotWithShape="1">
              <a:gsLst>
                <a:gs pos="0">
                  <a:srgbClr val="E32D91"/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7" name="菱形 16"/>
          <p:cNvSpPr/>
          <p:nvPr/>
        </p:nvSpPr>
        <p:spPr>
          <a:xfrm>
            <a:off x="4438650" y="2636838"/>
            <a:ext cx="266700" cy="266700"/>
          </a:xfrm>
          <a:prstGeom prst="diamond">
            <a:avLst/>
          </a:prstGeom>
          <a:solidFill>
            <a:srgbClr val="E32D9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818078"/>
      </p:ext>
    </p:extLst>
  </p:cSld>
  <p:clrMapOvr>
    <a:masterClrMapping/>
  </p:clrMapOvr>
  <p:transition spd="slow" advTm="4204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5" y="208465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CA(Certificate Authority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，即认证中心。等同于现实生活中的公安局，其主要作用用于制发数字证书。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1.CA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24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5" y="2084655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    数字证书，即数字身份证，是由</a:t>
            </a:r>
            <a:r>
              <a:rPr lang="en-US" altLang="zh-CN" dirty="0" smtClean="0"/>
              <a:t>CA</a:t>
            </a:r>
            <a:r>
              <a:rPr lang="zh-CN" altLang="en-US" dirty="0" smtClean="0"/>
              <a:t>中心来进行审核制发。其作用等同于现实生活中的身份证，用于网络环境中的可信身份证明。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数字证书是由一系列因素组成，等同于身份证中的用户名、身份证号等。其核心内容包括</a:t>
            </a:r>
            <a:r>
              <a:rPr lang="en-US" altLang="zh-CN" dirty="0" smtClean="0"/>
              <a:t>CN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Common Name</a:t>
            </a:r>
            <a:r>
              <a:rPr lang="zh-CN" altLang="en-US" dirty="0" smtClean="0"/>
              <a:t>），即数字证书身份信息。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2.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数字证书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9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2</a:t>
            </a:r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数字证书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7647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51" y="1382329"/>
            <a:ext cx="3895725" cy="4505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82329"/>
            <a:ext cx="3895725" cy="4505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05" y="1382328"/>
            <a:ext cx="3895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5929313" cy="64293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二、详细描述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4288" y="647947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2</a:t>
            </a:r>
            <a:r>
              <a:rPr lang="en-US" altLang="zh-CN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.</a:t>
            </a:r>
            <a:r>
              <a:rPr lang="zh-CN" altLang="en-US" sz="2400" b="1" dirty="0" smtClean="0">
                <a:solidFill>
                  <a:srgbClr val="880C0E"/>
                </a:solidFill>
                <a:latin typeface="黑体" pitchFamily="49" charset="-122"/>
                <a:ea typeface="黑体" pitchFamily="49" charset="-122"/>
                <a:cs typeface="+mj-cs"/>
              </a:rPr>
              <a:t>数字证书</a:t>
            </a:r>
            <a:endParaRPr lang="zh-CN" altLang="en-US" sz="2400" b="1" dirty="0">
              <a:solidFill>
                <a:srgbClr val="880C0E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585" y="2084655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    数字证书遵循</a:t>
            </a:r>
            <a:r>
              <a:rPr lang="en-US" altLang="zh-CN" dirty="0" smtClean="0"/>
              <a:t>X509 v3</a:t>
            </a:r>
            <a:r>
              <a:rPr lang="zh-CN" altLang="en-US" dirty="0" smtClean="0"/>
              <a:t>规范，其内部的证书序列号、</a:t>
            </a:r>
            <a:r>
              <a:rPr lang="en-US" altLang="zh-CN" dirty="0" smtClean="0"/>
              <a:t>DN</a:t>
            </a:r>
            <a:r>
              <a:rPr lang="zh-CN" altLang="en-US" dirty="0" smtClean="0"/>
              <a:t>项（</a:t>
            </a:r>
            <a:r>
              <a:rPr lang="en-US" altLang="zh-CN" dirty="0" smtClean="0"/>
              <a:t>Domain Name</a:t>
            </a:r>
            <a:r>
              <a:rPr lang="zh-CN" altLang="en-US" dirty="0" smtClean="0"/>
              <a:t>）在整个</a:t>
            </a:r>
            <a:r>
              <a:rPr lang="en-US" altLang="zh-CN" dirty="0" smtClean="0"/>
              <a:t>CA</a:t>
            </a:r>
            <a:r>
              <a:rPr lang="zh-CN" altLang="en-US" dirty="0" smtClean="0"/>
              <a:t>中均是唯一的。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CA</a:t>
            </a:r>
            <a:r>
              <a:rPr lang="zh-CN" altLang="en-US" dirty="0" smtClean="0"/>
              <a:t>可以由多级</a:t>
            </a:r>
            <a:r>
              <a:rPr lang="en-US" altLang="zh-CN" dirty="0" smtClean="0"/>
              <a:t>CA</a:t>
            </a:r>
            <a:r>
              <a:rPr lang="zh-CN" altLang="en-US" dirty="0" smtClean="0"/>
              <a:t>组成，每个子</a:t>
            </a:r>
            <a:r>
              <a:rPr lang="en-US" altLang="zh-CN" dirty="0" smtClean="0"/>
              <a:t>CA</a:t>
            </a:r>
            <a:r>
              <a:rPr lang="zh-CN" altLang="en-US" dirty="0" smtClean="0"/>
              <a:t>均有其上级</a:t>
            </a:r>
            <a:r>
              <a:rPr lang="en-US" altLang="zh-CN" dirty="0" smtClean="0"/>
              <a:t>CA</a:t>
            </a:r>
            <a:r>
              <a:rPr lang="zh-CN" altLang="en-US" dirty="0" smtClean="0"/>
              <a:t>进行制发和签名授权。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数字证书常见的格式分为以下几种：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Cer</a:t>
            </a:r>
            <a:r>
              <a:rPr lang="en-US" altLang="zh-CN" dirty="0" smtClean="0"/>
              <a:t>/Der</a:t>
            </a:r>
            <a:r>
              <a:rPr lang="zh-CN" altLang="en-US" dirty="0" smtClean="0"/>
              <a:t>后缀：这种数字证书最为常见，其为公钥证书，只含有公钥信息。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PFX</a:t>
            </a:r>
            <a:r>
              <a:rPr lang="zh-CN" altLang="en-US" dirty="0" smtClean="0"/>
              <a:t>：遵循</a:t>
            </a:r>
            <a:r>
              <a:rPr lang="en-US" altLang="zh-CN" dirty="0" smtClean="0"/>
              <a:t>PKCS12</a:t>
            </a:r>
            <a:r>
              <a:rPr lang="zh-CN" altLang="en-US" dirty="0" smtClean="0"/>
              <a:t>规范，内部含有加密后的私钥以及公钥证书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34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260,261,"/>
  <p:tag name="MH_JSON" val="{&quot;title&quot;:&quot;&quot;,&quot;content&quot;:[],&quot;section&quot;:[{&quot;title&quot;:&quot;5YWs5Y+45Z+65pys5oOF5Ya1&quot;,&quot;text&quot;:[{&quot;textmain&quot;:&quot;5Y+R5bGV5Y6G56iL&quot;},{&quot;textmain&quot;:&quot;57uE57uH57uT5p6E&quot;},{&quot;textmain&quot;:&quot;6LWE5Lqn5oOF5Ya1&quot;}]},{&quot;title&quot;:&quot;5Li76KaB5Lia5Yqh5LuL57uN&quot;,&quot;text&quot;:[{&quot;textmain&quot;:&quot;562+5ZCN562+56ug5Lia5Yqh&quot;},{&quot;textmain&quot;:&quot;5paH5qGj5LiO5pWw5o2u5a6J5YWo5Lia5Yqh&quot;},{&quot;textmain&quot;:&quot;6KGM5Lia5a6J5YWo5bqU55So5Lia5Yqh&quot;}]},{&quot;title&quot;:&quot;5pys5qyh5Yuf5oqV6aG555uu5oOF5Ya1&quot;,&quot;text&quot;:[{&quot;textmain&quot;:&quot;562+56ug5LqR5bmz5Y+w6aG555uu&quot;},{&quot;textmain&quot;:&quot;5a6J5YWo56e75Yqo5Yqe5YWs57uI56uv6aG555uu&quot;},{&quot;textmain&quot;:&quot;6aOO6Zmp5bqU5a+5&quot;}]},{&quot;title&quot;:&quot;5Yuf5oqV6aG555uu5ZCO5YWs5Y+45Y+R5bGV5oiY55Wl5bGV5pyb&quot;,&quot;text&quot;:[{&quot;textmain&quot;:&quot;5Lia5Yqh5p625p6E6LCD5pW0&quot;},{&quot;textmain&quot;:&quot;5Y+R5bGV55uu5qCH&quot;}]}],&quot;status&quot;:1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Freeform 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Hexagon 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Text"/>
  <p:tag name="MH" val="2016012717275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9092219"/>
  <p:tag name="MH_LIBRARY" val="CONTENTS"/>
  <p:tag name="MH_AUTOCOLOR" val="TRUE"/>
  <p:tag name="MH_TYPE" val="COVER"/>
  <p:tag name="ID" val="54527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Other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7172751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Freeform 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Hexagon 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Freeform 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Hexagon 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文本框 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11042"/>
  <p:tag name="MH_LIBRARY" val="GRAPHIC"/>
  <p:tag name="MH_ORDER" val="文本框 1"/>
</p:tagLst>
</file>

<file path=ppt/theme/theme1.xml><?xml version="1.0" encoding="utf-8"?>
<a:theme xmlns:a="http://schemas.openxmlformats.org/drawingml/2006/main" name="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MyriadRegular"/>
        <a:ea typeface="文鼎CS中等线"/>
        <a:cs typeface=""/>
      </a:majorFont>
      <a:minorFont>
        <a:latin typeface="MyriadRegular"/>
        <a:ea typeface="文鼎CS中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12723</TotalTime>
  <Words>917</Words>
  <Application>Microsoft Office PowerPoint</Application>
  <PresentationFormat>全屏显示(4:3)</PresentationFormat>
  <Paragraphs>75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Gungsuh</vt:lpstr>
      <vt:lpstr>MyriadRegular</vt:lpstr>
      <vt:lpstr>黑体</vt:lpstr>
      <vt:lpstr>华文中宋</vt:lpstr>
      <vt:lpstr>宋体</vt:lpstr>
      <vt:lpstr>微软雅黑</vt:lpstr>
      <vt:lpstr>文鼎CS中等线</vt:lpstr>
      <vt:lpstr>Arial</vt:lpstr>
      <vt:lpstr>Arial Narrow</vt:lpstr>
      <vt:lpstr>Arial Rounded MT Bold</vt:lpstr>
      <vt:lpstr>Calibri</vt:lpstr>
      <vt:lpstr>Wingdings</vt:lpstr>
      <vt:lpstr>模板</vt:lpstr>
      <vt:lpstr>自定义设计方案</vt:lpstr>
      <vt:lpstr>17_默认设计模板</vt:lpstr>
      <vt:lpstr>PKI相关知识                               签章事业部 王珂</vt:lpstr>
      <vt:lpstr>PowerPoint 演示文稿</vt:lpstr>
      <vt:lpstr>PowerPoint 演示文稿</vt:lpstr>
      <vt:lpstr>PowerPoint 演示文稿</vt:lpstr>
      <vt:lpstr>PowerPoint 演示文稿</vt:lpstr>
      <vt:lpstr>二、详细描述</vt:lpstr>
      <vt:lpstr>二、详细描述</vt:lpstr>
      <vt:lpstr>二、详细描述</vt:lpstr>
      <vt:lpstr>二、详细描述</vt:lpstr>
      <vt:lpstr>二、详细描述</vt:lpstr>
      <vt:lpstr>二、详细描述</vt:lpstr>
      <vt:lpstr>二、详细描述</vt:lpstr>
      <vt:lpstr>二、详细描述</vt:lpstr>
      <vt:lpstr>PowerPoint 演示文稿</vt:lpstr>
      <vt:lpstr>三、PKI的应用</vt:lpstr>
      <vt:lpstr>三、PKI的应用</vt:lpstr>
      <vt:lpstr>三、PKI的应用</vt:lpstr>
      <vt:lpstr>土土土土土土土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山东同智伟业软件股份有限公司</dc:title>
  <dc:creator>Administrator</dc:creator>
  <cp:lastModifiedBy>体验用户29</cp:lastModifiedBy>
  <cp:revision>1298</cp:revision>
  <dcterms:created xsi:type="dcterms:W3CDTF">2015-10-09T11:56:53Z</dcterms:created>
  <dcterms:modified xsi:type="dcterms:W3CDTF">2017-07-04T03:34:02Z</dcterms:modified>
</cp:coreProperties>
</file>