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2" r:id="rId5"/>
    <p:sldMasterId id="2147483693" r:id="rId6"/>
    <p:sldMasterId id="2147483704" r:id="rId7"/>
    <p:sldMasterId id="2147483715" r:id="rId8"/>
    <p:sldMasterId id="2147483726" r:id="rId9"/>
    <p:sldMasterId id="2147483737" r:id="rId10"/>
  </p:sldMasterIdLst>
  <p:sldIdLst>
    <p:sldId id="256" r:id="rId11"/>
    <p:sldId id="257" r:id="rId12"/>
    <p:sldId id="261" r:id="rId13"/>
    <p:sldId id="262" r:id="rId14"/>
    <p:sldId id="266" r:id="rId15"/>
    <p:sldId id="263" r:id="rId16"/>
    <p:sldId id="264" r:id="rId17"/>
    <p:sldId id="265" r:id="rId18"/>
    <p:sldId id="25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efb3e8-99fc-4787-a84e-2ef735feff5f}">
          <p14:sldIdLst>
            <p14:sldId id="256"/>
            <p14:sldId id="257"/>
            <p14:sldId id="261"/>
            <p14:sldId id="262"/>
            <p14:sldId id="266"/>
            <p14:sldId id="263"/>
            <p14:sldId id="264"/>
            <p14:sldId id="265"/>
            <p14:sldId id="25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无标题节" id="{25f2882a-1fb2-4b86-a173-0568e01b9a1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39"/>
    <a:srgbClr val="00A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11" Type="http://schemas.openxmlformats.org/officeDocument/2006/relationships/image" Target="../media/image6.jpeg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11" Type="http://schemas.openxmlformats.org/officeDocument/2006/relationships/image" Target="../media/image7.jpeg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2" Type="http://schemas.openxmlformats.org/officeDocument/2006/relationships/theme" Target="../theme/theme7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8.xml"/><Relationship Id="rId11" Type="http://schemas.openxmlformats.org/officeDocument/2006/relationships/image" Target="../media/image8.jpeg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0.xml"/><Relationship Id="rId8" Type="http://schemas.openxmlformats.org/officeDocument/2006/relationships/slideLayout" Target="../slideLayouts/slideLayout89.xml"/><Relationship Id="rId7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3" Type="http://schemas.openxmlformats.org/officeDocument/2006/relationships/theme" Target="../theme/theme9.xml"/><Relationship Id="rId12" Type="http://schemas.openxmlformats.org/officeDocument/2006/relationships/image" Target="../media/image10.GIF"/><Relationship Id="rId11" Type="http://schemas.openxmlformats.org/officeDocument/2006/relationships/image" Target="../media/image9.jpeg"/><Relationship Id="rId1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asdfefewe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7160" y="66040"/>
            <a:ext cx="906780" cy="152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202430" y="6664960"/>
            <a:ext cx="4014470" cy="188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tim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954895" y="75565"/>
            <a:ext cx="2186940" cy="2186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8.xml"/><Relationship Id="rId3" Type="http://schemas.openxmlformats.org/officeDocument/2006/relationships/hyperlink" Target="file:///C:\Users\Administrator\Desktop\2017&#24180;5&#26376;20&#26085;&#35762;&#20041;\Res\Dictionary\Dictionary.sln" TargetMode="Externa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com </a:t>
            </a:r>
            <a:r>
              <a:rPr lang="zh-CN" altLang="zh-CN"/>
              <a:t>基础知识简介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087755" y="466725"/>
            <a:ext cx="1001649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二、接口描述语言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IDL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（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interface description language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）</a:t>
            </a:r>
            <a:endParaRPr lang="zh-CN" altLang="en-US" sz="2000">
              <a:ln/>
              <a:solidFill>
                <a:schemeClr val="tx1"/>
              </a:solidFill>
              <a:effectLst/>
              <a:latin typeface="+mj-ea"/>
            </a:endParaRPr>
          </a:p>
          <a:p>
            <a:endParaRPr lang="zh-CN" altLang="en-US" sz="2000">
              <a:ln/>
              <a:solidFill>
                <a:schemeClr val="tx1"/>
              </a:solidFill>
              <a:effectLst/>
              <a:latin typeface="+mj-ea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在前面的示例项目中，客户端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DictionaryTest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在使用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Dictionary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生成的组件时，要想方便的调用组件提供的方法，需要引入接口定义文件，即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IDictionary.h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文件。这种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.h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文件在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C++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的项目中是可用的，但如果要在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VB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或其它工程中使用，则无法做到。</a:t>
            </a:r>
            <a:endParaRPr lang="zh-CN" altLang="en-US" sz="2000">
              <a:ln/>
              <a:solidFill>
                <a:schemeClr val="tx1"/>
              </a:solidFill>
              <a:effectLst/>
              <a:latin typeface="+mj-ea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为了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com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的跨语言通用性，所以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com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不再用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c++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的方式描述接口类，而是专门规定了一种描述接口类的语言。</a:t>
            </a:r>
            <a:endParaRPr lang="zh-CN" altLang="en-US" sz="2000">
              <a:ln/>
              <a:solidFill>
                <a:schemeClr val="tx1"/>
              </a:solidFill>
              <a:effectLst/>
              <a:latin typeface="+mj-ea"/>
            </a:endParaRPr>
          </a:p>
          <a:p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所以前面的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IDictionary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接口类用</a:t>
            </a:r>
            <a:r>
              <a:rPr lang="en-US" altLang="zh-CN" sz="2000">
                <a:ln/>
                <a:solidFill>
                  <a:schemeClr val="tx1"/>
                </a:solidFill>
                <a:effectLst/>
                <a:latin typeface="+mj-ea"/>
              </a:rPr>
              <a:t>IDL</a:t>
            </a:r>
            <a:r>
              <a:rPr lang="zh-CN" altLang="en-US" sz="2000">
                <a:ln/>
                <a:solidFill>
                  <a:schemeClr val="tx1"/>
                </a:solidFill>
                <a:effectLst/>
                <a:latin typeface="+mj-ea"/>
              </a:rPr>
              <a:t>语言描述如下：</a:t>
            </a:r>
            <a:endParaRPr lang="zh-CN" altLang="en-US" sz="2000">
              <a:ln/>
              <a:solidFill>
                <a:schemeClr val="tx1"/>
              </a:solidFill>
              <a:effectLst/>
              <a:latin typeface="+mj-ea"/>
            </a:endParaRPr>
          </a:p>
          <a:p>
            <a:endParaRPr lang="zh-CN" altLang="en-US" sz="2000">
              <a:ln/>
              <a:solidFill>
                <a:schemeClr val="tx1"/>
              </a:solidFill>
              <a:effectLst/>
              <a:latin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3010" y="3028950"/>
            <a:ext cx="5947410" cy="3407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70420" y="2547620"/>
            <a:ext cx="4605655" cy="3888740"/>
          </a:xfrm>
          <a:prstGeom prst="rect">
            <a:avLst/>
          </a:prstGeom>
          <a:noFill/>
          <a:ln w="28575" cmpd="sng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en-US" altLang="zh-CN"/>
              <a:t>        </a:t>
            </a:r>
            <a:r>
              <a:rPr lang="zh-CN" altLang="en-US"/>
              <a:t>接口定义语言的文件名后缀名不再是</a:t>
            </a:r>
            <a:r>
              <a:rPr lang="en-US" altLang="zh-CN"/>
              <a:t>.h</a:t>
            </a:r>
            <a:r>
              <a:rPr lang="zh-CN" altLang="en-US"/>
              <a:t>，而是</a:t>
            </a:r>
            <a:r>
              <a:rPr lang="en-US" altLang="zh-CN"/>
              <a:t>.idl</a:t>
            </a:r>
            <a:r>
              <a:rPr lang="zh-CN" altLang="en-US"/>
              <a:t>，该完成称作接口类型库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        对于</a:t>
            </a:r>
            <a:r>
              <a:rPr lang="en-US" altLang="zh-CN"/>
              <a:t>VC</a:t>
            </a:r>
            <a:r>
              <a:rPr lang="zh-CN" altLang="en-US"/>
              <a:t>，它内置了</a:t>
            </a:r>
            <a:r>
              <a:rPr lang="en-US" altLang="zh-CN"/>
              <a:t>MIDL</a:t>
            </a:r>
            <a:r>
              <a:rPr lang="zh-CN" altLang="en-US"/>
              <a:t>工具，可以把</a:t>
            </a:r>
            <a:r>
              <a:rPr lang="en-US" altLang="zh-CN"/>
              <a:t>.idl</a:t>
            </a:r>
            <a:r>
              <a:rPr lang="zh-CN" altLang="en-US"/>
              <a:t>文件转为</a:t>
            </a:r>
            <a:r>
              <a:rPr lang="en-US" altLang="zh-CN"/>
              <a:t>.h</a:t>
            </a:r>
            <a:r>
              <a:rPr lang="zh-CN" altLang="en-US"/>
              <a:t>文件，所以它可以识别用接口定义语言描述的接口类，就如同用</a:t>
            </a:r>
            <a:r>
              <a:rPr lang="en-US" altLang="zh-CN"/>
              <a:t>.h</a:t>
            </a:r>
            <a:r>
              <a:rPr lang="zh-CN" altLang="en-US"/>
              <a:t>文件描述的一样。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        对于其它语言，如果该语言支持</a:t>
            </a:r>
            <a:r>
              <a:rPr lang="en-US" altLang="zh-CN"/>
              <a:t>com</a:t>
            </a:r>
            <a:r>
              <a:rPr lang="zh-CN" altLang="en-US"/>
              <a:t>，则它肯定也有相关的工具，可以识别</a:t>
            </a:r>
            <a:r>
              <a:rPr lang="en-US" altLang="zh-CN"/>
              <a:t>.idl</a:t>
            </a:r>
            <a:r>
              <a:rPr lang="zh-CN" altLang="en-US"/>
              <a:t>文件描述的接口类。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        这样，在其它语言中使用前面例子项目中，如果我是使用接口定义语言描述的</a:t>
            </a:r>
            <a:r>
              <a:rPr lang="en-US" altLang="zh-CN"/>
              <a:t>IDictionary</a:t>
            </a:r>
            <a:r>
              <a:rPr lang="zh-CN" altLang="en-US"/>
              <a:t>接口，那么，这个</a:t>
            </a:r>
            <a:r>
              <a:rPr lang="en-US" altLang="zh-CN"/>
              <a:t>dll</a:t>
            </a:r>
            <a:r>
              <a:rPr lang="zh-CN" altLang="en-US"/>
              <a:t>就可以在其它语言中方便的使用了。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63320" y="875665"/>
            <a:ext cx="10483850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三、接口不变性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假如一个组件继承实现了一个接口</a:t>
            </a:r>
            <a:r>
              <a:rPr lang="en-US" altLang="zh-CN"/>
              <a:t>IA</a:t>
            </a:r>
            <a:r>
              <a:rPr lang="zh-CN" altLang="en-US"/>
              <a:t>，该接口中只有一个方法</a:t>
            </a:r>
            <a:r>
              <a:rPr lang="en-US" altLang="zh-CN"/>
              <a:t>string MakePic</a:t>
            </a:r>
            <a:r>
              <a:rPr lang="zh-CN" altLang="en-US"/>
              <a:t>（）；客户端调用该方法，可以弹出个窗口，在窗口中可以绘画，按窗口的确定按钮后，绘制的图片被保存在系统临时目录下，具体的保存文件名通过函数返回值进行返回；现在我对这个</a:t>
            </a:r>
            <a:r>
              <a:rPr lang="en-US" altLang="zh-CN"/>
              <a:t>com</a:t>
            </a:r>
            <a:r>
              <a:rPr lang="zh-CN" altLang="en-US"/>
              <a:t>组件进行了改进，客户端调用这个接口时，可以指明图片保存的路径，保存的图片文件名仍通过函数返回值进行返回，则原来的方法需变为：</a:t>
            </a:r>
            <a:endParaRPr lang="zh-CN" altLang="en-US"/>
          </a:p>
          <a:p>
            <a:r>
              <a:rPr lang="en-US" altLang="zh-CN"/>
              <a:t>string MakePic</a:t>
            </a:r>
            <a:r>
              <a:rPr lang="zh-CN" altLang="en-US"/>
              <a:t>（</a:t>
            </a:r>
            <a:r>
              <a:rPr lang="en-US" altLang="zh-CN"/>
              <a:t>string  picPath</a:t>
            </a:r>
            <a:r>
              <a:rPr lang="zh-CN" altLang="en-US"/>
              <a:t>）；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如果我直接更改原来</a:t>
            </a:r>
            <a:r>
              <a:rPr lang="en-US" altLang="zh-CN"/>
              <a:t>IA</a:t>
            </a:r>
            <a:r>
              <a:rPr lang="zh-CN" altLang="en-US"/>
              <a:t>接口中的</a:t>
            </a:r>
            <a:r>
              <a:rPr lang="en-US" altLang="zh-CN"/>
              <a:t>MakePic</a:t>
            </a:r>
            <a:r>
              <a:rPr lang="zh-CN" altLang="en-US"/>
              <a:t>方法，则之前使用我</a:t>
            </a:r>
            <a:r>
              <a:rPr lang="en-US" altLang="zh-CN"/>
              <a:t>com</a:t>
            </a:r>
            <a:r>
              <a:rPr lang="zh-CN" altLang="en-US"/>
              <a:t>的客户也必须对其代码进行更改，这显然是不方便的。更好的方法是，我的</a:t>
            </a:r>
            <a:r>
              <a:rPr lang="en-US" altLang="zh-CN"/>
              <a:t>com</a:t>
            </a:r>
            <a:r>
              <a:rPr lang="zh-CN" altLang="en-US"/>
              <a:t>对象继承并实现新的接口</a:t>
            </a:r>
            <a:r>
              <a:rPr lang="en-US" altLang="zh-CN"/>
              <a:t>IB</a:t>
            </a:r>
            <a:r>
              <a:rPr lang="zh-CN" altLang="en-US"/>
              <a:t>，在接口</a:t>
            </a:r>
            <a:r>
              <a:rPr lang="en-US" altLang="zh-CN"/>
              <a:t>IB</a:t>
            </a:r>
            <a:r>
              <a:rPr lang="zh-CN" altLang="en-US"/>
              <a:t>中添加</a:t>
            </a:r>
            <a:r>
              <a:rPr lang="en-US" altLang="zh-CN">
                <a:sym typeface="+mn-ea"/>
              </a:rPr>
              <a:t>string MakePic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string  picPath</a:t>
            </a:r>
            <a:r>
              <a:rPr lang="zh-CN" altLang="en-US">
                <a:sym typeface="+mn-ea"/>
              </a:rPr>
              <a:t>）；这样，客户如果不想改动自己的代码，那么原来的方法仍可正常使用。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四、接口继承性</a:t>
            </a:r>
            <a:endParaRPr lang="zh-CN" altLang="en-US"/>
          </a:p>
          <a:p>
            <a:r>
              <a:rPr lang="zh-CN" altLang="en-US"/>
              <a:t>         </a:t>
            </a:r>
            <a:r>
              <a:rPr lang="en-US" altLang="zh-CN"/>
              <a:t>com</a:t>
            </a:r>
            <a:r>
              <a:rPr lang="zh-CN" altLang="en-US"/>
              <a:t>规定，一个接口类可以继承另一个接口类，但不允许是多继承，而只能是单继承；</a:t>
            </a:r>
            <a:endParaRPr lang="zh-CN" altLang="en-US"/>
          </a:p>
          <a:p>
            <a:r>
              <a:rPr lang="zh-CN" altLang="en-US"/>
              <a:t>         接口中所有的纯虚函数成员，不允许有数据成员；</a:t>
            </a:r>
            <a:endParaRPr lang="zh-CN" altLang="en-US"/>
          </a:p>
          <a:p>
            <a:r>
              <a:rPr lang="zh-CN" altLang="en-US"/>
              <a:t>         实现类中可以继承多个接口类，但必须实现接口类的所有方法；</a:t>
            </a:r>
            <a:endParaRPr lang="zh-CN" altLang="en-US"/>
          </a:p>
          <a:p>
            <a:r>
              <a:rPr lang="zh-CN" altLang="en-US"/>
              <a:t>        实现类中可以有数据成员；</a:t>
            </a:r>
            <a:endParaRPr lang="zh-CN" altLang="en-US"/>
          </a:p>
          <a:p>
            <a:r>
              <a:rPr lang="zh-CN" altLang="en-US"/>
              <a:t>        所有的接口都必须直接或间接派生子</a:t>
            </a:r>
            <a:r>
              <a:rPr lang="en-US" altLang="zh-CN"/>
              <a:t>IUnknown</a:t>
            </a:r>
            <a:r>
              <a:rPr lang="zh-CN" altLang="en-US"/>
              <a:t>接口；（</a:t>
            </a:r>
            <a:r>
              <a:rPr lang="en-US" altLang="zh-CN"/>
              <a:t>IUnknown</a:t>
            </a:r>
            <a:r>
              <a:rPr lang="zh-CN" altLang="en-US"/>
              <a:t>接口是</a:t>
            </a:r>
            <a:r>
              <a:rPr lang="en-US" altLang="zh-CN"/>
              <a:t>com</a:t>
            </a:r>
            <a:r>
              <a:rPr lang="zh-CN" altLang="en-US"/>
              <a:t>专门规定的一个接口类，后面会对该接口进行介绍）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48385" y="664845"/>
            <a:ext cx="10448925" cy="585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GUID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在前面的项目例子上，再考虑另一个问题：</a:t>
            </a:r>
            <a:endParaRPr lang="zh-CN" altLang="en-US"/>
          </a:p>
          <a:p>
            <a:r>
              <a:rPr lang="zh-CN" altLang="en-US"/>
              <a:t>客户程序</a:t>
            </a:r>
            <a:r>
              <a:rPr lang="en-US" altLang="zh-CN"/>
              <a:t>DictionaryText</a:t>
            </a:r>
            <a:r>
              <a:rPr lang="zh-CN" altLang="en-US"/>
              <a:t>在引用</a:t>
            </a:r>
            <a:r>
              <a:rPr lang="en-US" altLang="zh-CN"/>
              <a:t>dll</a:t>
            </a:r>
            <a:r>
              <a:rPr lang="zh-CN" altLang="en-US"/>
              <a:t>时，使用的是其绝对或相对路径。但我们知道在使用</a:t>
            </a:r>
            <a:r>
              <a:rPr lang="en-US" altLang="zh-CN"/>
              <a:t>com</a:t>
            </a:r>
            <a:r>
              <a:rPr lang="zh-CN" altLang="en-US"/>
              <a:t>组件时，只要该组件注册过了，那通过该组件的标识，就可以找到并加载该</a:t>
            </a:r>
            <a:r>
              <a:rPr lang="en-US" altLang="zh-CN"/>
              <a:t>com</a:t>
            </a:r>
            <a:r>
              <a:rPr lang="zh-CN" altLang="en-US"/>
              <a:t>组件。这是怎么做的的呢？现在我们就来看看其中的实现原理：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我们可以创造一个全球独一无二的数值，该值与我们的</a:t>
            </a:r>
            <a:r>
              <a:rPr lang="en-US" altLang="zh-CN"/>
              <a:t>dll</a:t>
            </a:r>
            <a:r>
              <a:rPr lang="zh-CN" altLang="en-US"/>
              <a:t>组件相对应，然后把这个值以及</a:t>
            </a:r>
            <a:r>
              <a:rPr lang="en-US" altLang="zh-CN"/>
              <a:t>dll</a:t>
            </a:r>
            <a:r>
              <a:rPr lang="zh-CN" altLang="en-US"/>
              <a:t>的路径记录到注册表中，显然，虽然</a:t>
            </a:r>
            <a:r>
              <a:rPr lang="en-US" altLang="zh-CN"/>
              <a:t>dll</a:t>
            </a:r>
            <a:r>
              <a:rPr lang="zh-CN" altLang="en-US"/>
              <a:t>文件的路径可以千变万化，但</a:t>
            </a:r>
            <a:r>
              <a:rPr lang="en-US" altLang="zh-CN"/>
              <a:t>dll</a:t>
            </a:r>
            <a:r>
              <a:rPr lang="zh-CN" altLang="en-US"/>
              <a:t>文件对应的数值却是唯一不变的，所以，只要注册表中我们能找到这个唯一的值，就可获取到对应的</a:t>
            </a:r>
            <a:r>
              <a:rPr lang="en-US" altLang="zh-CN"/>
              <a:t>dll</a:t>
            </a:r>
            <a:r>
              <a:rPr lang="zh-CN" altLang="en-US"/>
              <a:t>文件的路径，这样，我们就可以根据</a:t>
            </a:r>
            <a:r>
              <a:rPr lang="en-US" altLang="zh-CN"/>
              <a:t>dll</a:t>
            </a:r>
            <a:r>
              <a:rPr lang="zh-CN" altLang="en-US"/>
              <a:t>的路径加载该</a:t>
            </a:r>
            <a:r>
              <a:rPr lang="en-US" altLang="zh-CN"/>
              <a:t>dll</a:t>
            </a:r>
            <a:r>
              <a:rPr lang="zh-CN" altLang="en-US"/>
              <a:t>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现在的问题是，如何创造一个独一无二的数与我当前的</a:t>
            </a:r>
            <a:r>
              <a:rPr lang="en-US" altLang="zh-CN"/>
              <a:t>dll</a:t>
            </a:r>
            <a:r>
              <a:rPr lang="zh-CN" altLang="en-US"/>
              <a:t>相对应。</a:t>
            </a:r>
            <a:r>
              <a:rPr lang="en-US" altLang="zh-CN"/>
              <a:t>GUID</a:t>
            </a:r>
            <a:r>
              <a:rPr lang="zh-CN" altLang="en-US"/>
              <a:t>就可以满足这个要求，所谓的</a:t>
            </a:r>
            <a:r>
              <a:rPr lang="en-US" altLang="zh-CN"/>
              <a:t>GUID</a:t>
            </a:r>
            <a:r>
              <a:rPr lang="zh-CN" altLang="en-US"/>
              <a:t>，本质就是一个由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16</a:t>
            </a:r>
            <a:r>
              <a:rPr lang="zh-CN" altLang="en-US"/>
              <a:t>进制数构成的一个大随机数，因为</a:t>
            </a:r>
            <a:r>
              <a:rPr lang="en-US" altLang="zh-CN"/>
              <a:t>GUID</a:t>
            </a:r>
            <a:r>
              <a:rPr lang="zh-CN" altLang="en-US"/>
              <a:t>是个随机数，所以它不能绝对的唯一性，但理论上，如果一台机器每秒产生一万个</a:t>
            </a:r>
            <a:r>
              <a:rPr lang="en-US" altLang="zh-CN"/>
              <a:t>GUID</a:t>
            </a:r>
            <a:r>
              <a:rPr lang="zh-CN" altLang="en-US"/>
              <a:t>，则可以保证（从概率意义上）</a:t>
            </a:r>
            <a:r>
              <a:rPr lang="en-US" altLang="zh-CN"/>
              <a:t>324</a:t>
            </a:r>
            <a:r>
              <a:rPr lang="zh-CN" altLang="en-US"/>
              <a:t>万年不重复。</a:t>
            </a:r>
            <a:endParaRPr lang="zh-CN" altLang="en-US"/>
          </a:p>
          <a:p>
            <a:r>
              <a:rPr lang="zh-CN" altLang="en-US"/>
              <a:t>有了这样的一个</a:t>
            </a:r>
            <a:r>
              <a:rPr lang="en-US" altLang="zh-CN"/>
              <a:t>UUID</a:t>
            </a:r>
            <a:r>
              <a:rPr lang="zh-CN" altLang="en-US"/>
              <a:t>后，可以在</a:t>
            </a:r>
            <a:r>
              <a:rPr lang="en-US" altLang="zh-CN"/>
              <a:t>dll</a:t>
            </a:r>
            <a:r>
              <a:rPr lang="zh-CN" altLang="en-US"/>
              <a:t>中创建一个导出函数，将该</a:t>
            </a:r>
            <a:r>
              <a:rPr lang="en-US" altLang="zh-CN"/>
              <a:t>UUID</a:t>
            </a:r>
            <a:r>
              <a:rPr lang="zh-CN" altLang="en-US"/>
              <a:t>，及当前</a:t>
            </a:r>
            <a:r>
              <a:rPr lang="en-US" altLang="zh-CN"/>
              <a:t>dll</a:t>
            </a:r>
            <a:r>
              <a:rPr lang="zh-CN" altLang="en-US"/>
              <a:t>的文件路径写到注册表中。这样当对组件注册时，只要调用该方法就可以了。当然，给客户一个</a:t>
            </a:r>
            <a:r>
              <a:rPr lang="en-US" altLang="zh-CN"/>
              <a:t>GUID</a:t>
            </a:r>
            <a:r>
              <a:rPr lang="zh-CN" altLang="en-US"/>
              <a:t>，有时是比较费解的，也不容易记忆，所以我们还可以给我们的组件起个专有的名字，把该名字也记录在注册表中，这样，客户那里只要拥有了该</a:t>
            </a:r>
            <a:r>
              <a:rPr lang="en-US" altLang="zh-CN"/>
              <a:t>com</a:t>
            </a:r>
            <a:r>
              <a:rPr lang="zh-CN" altLang="en-US"/>
              <a:t>组件的名字，通过查注册表，就可以找到其对应的</a:t>
            </a:r>
            <a:r>
              <a:rPr lang="en-US" altLang="zh-CN"/>
              <a:t>GUID</a:t>
            </a:r>
            <a:r>
              <a:rPr lang="zh-CN" altLang="en-US"/>
              <a:t>，继而获取到该</a:t>
            </a:r>
            <a:r>
              <a:rPr lang="en-US" altLang="zh-CN"/>
              <a:t>dll</a:t>
            </a:r>
            <a:r>
              <a:rPr lang="zh-CN" altLang="en-US"/>
              <a:t>的路径，对其进行加载。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				--------</a:t>
            </a:r>
            <a:r>
              <a:rPr lang="zh-CN" altLang="en-US"/>
              <a:t>注册表举例</a:t>
            </a:r>
            <a:r>
              <a:rPr lang="en-US" altLang="zh-CN"/>
              <a:t>--------TZKEYOCX.TZKeyOcxCtrl.1---------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76520" y="344805"/>
            <a:ext cx="423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真正的</a:t>
            </a:r>
            <a:r>
              <a:rPr lang="en-US" altLang="zh-CN"/>
              <a:t>com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22680" y="875030"/>
            <a:ext cx="107810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组件注册和反注册的方式是：</a:t>
            </a:r>
            <a:endParaRPr lang="zh-CN" altLang="en-US"/>
          </a:p>
          <a:p>
            <a:r>
              <a:rPr lang="en-US" altLang="zh-CN"/>
              <a:t>regsvr32   com</a:t>
            </a:r>
            <a:r>
              <a:rPr lang="zh-CN" altLang="en-US"/>
              <a:t>组件的路径名 </a:t>
            </a:r>
            <a:r>
              <a:rPr lang="en-US" altLang="zh-CN"/>
              <a:t>	</a:t>
            </a:r>
            <a:r>
              <a:rPr lang="en-US" altLang="zh-CN"/>
              <a:t>  </a:t>
            </a:r>
            <a:r>
              <a:rPr lang="en-US" altLang="zh-CN"/>
              <a:t>regsvr32   /u  com</a:t>
            </a:r>
            <a:r>
              <a:rPr lang="zh-CN" altLang="en-US"/>
              <a:t>组件的路径名</a:t>
            </a:r>
            <a:endParaRPr lang="zh-CN" altLang="en-US"/>
          </a:p>
          <a:p>
            <a:r>
              <a:rPr lang="zh-CN" altLang="en-US"/>
              <a:t>功能是在注册表中记录下组件的标识名、</a:t>
            </a:r>
            <a:r>
              <a:rPr lang="en-US" altLang="zh-CN"/>
              <a:t>GUID</a:t>
            </a:r>
            <a:r>
              <a:rPr lang="zh-CN" altLang="en-US"/>
              <a:t>、文件路径名等信息。</a:t>
            </a:r>
            <a:endParaRPr lang="zh-CN" altLang="en-US"/>
          </a:p>
          <a:p>
            <a:r>
              <a:rPr lang="zh-CN" altLang="en-US"/>
              <a:t>内部是调用了组件的导出函数DllRegisterServer和DllUnregisterServer。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680" y="2063750"/>
            <a:ext cx="7812405" cy="445325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49070" y="2294890"/>
            <a:ext cx="74136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72845" y="711200"/>
            <a:ext cx="9829165" cy="33864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COM</a:t>
            </a:r>
            <a:r>
              <a:rPr lang="zh-CN" altLang="en-US" sz="2400"/>
              <a:t>组件在客户端的使用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理论上组件在客户端被注册后就可以使用了，但为了能方便的创建</a:t>
            </a:r>
            <a:r>
              <a:rPr lang="en-US" altLang="zh-CN" sz="2400"/>
              <a:t>com</a:t>
            </a:r>
            <a:r>
              <a:rPr lang="zh-CN" altLang="en-US" sz="2400"/>
              <a:t>对象及使用</a:t>
            </a:r>
            <a:r>
              <a:rPr lang="en-US" altLang="zh-CN" sz="2400"/>
              <a:t>com</a:t>
            </a:r>
            <a:r>
              <a:rPr lang="zh-CN" altLang="en-US" sz="2400"/>
              <a:t>对象中的方法，我们还需要借助</a:t>
            </a:r>
            <a:r>
              <a:rPr lang="en-US" altLang="zh-CN" sz="2400"/>
              <a:t>com</a:t>
            </a:r>
            <a:r>
              <a:rPr lang="zh-CN" altLang="en-US" sz="2400"/>
              <a:t>库为我们提供的一些服务。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如何获取组件提供的接口：</a:t>
            </a:r>
            <a:endParaRPr lang="zh-CN" altLang="en-US" sz="2400"/>
          </a:p>
          <a:p>
            <a:r>
              <a:rPr lang="zh-CN" altLang="en-US" sz="2400"/>
              <a:t>一般来讲有两种方式，一种是在</a:t>
            </a:r>
            <a:r>
              <a:rPr lang="en-US" altLang="zh-CN" sz="2400"/>
              <a:t>vs</a:t>
            </a:r>
            <a:r>
              <a:rPr lang="zh-CN" altLang="en-US" sz="2400"/>
              <a:t>中使用导入类型库的方式，一种是</a:t>
            </a:r>
            <a:r>
              <a:rPr lang="en-US" altLang="zh-CN" sz="2400"/>
              <a:t>#import</a:t>
            </a:r>
            <a:r>
              <a:rPr lang="zh-CN" altLang="en-US" sz="2400"/>
              <a:t>方式。前者使用更方便，后者则功能更强。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54860" y="680085"/>
            <a:ext cx="58362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通过导入类型库方式得到组件的接口：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77390" y="1134110"/>
            <a:ext cx="8237220" cy="5401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37655" y="3172460"/>
            <a:ext cx="333121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在类视图中右键项目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/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添加类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即弹出该窗口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1210310"/>
            <a:ext cx="7704455" cy="5332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43685" y="567690"/>
            <a:ext cx="966597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选择文件，然后找到</a:t>
            </a:r>
            <a:r>
              <a:rPr lang="en-US" altLang="zh-CN"/>
              <a:t>com</a:t>
            </a:r>
            <a:r>
              <a:rPr lang="zh-CN" altLang="en-US"/>
              <a:t>组件的位置，即可在接口列表中罗列出</a:t>
            </a:r>
            <a:r>
              <a:rPr lang="en-US" altLang="zh-CN"/>
              <a:t>com</a:t>
            </a:r>
            <a:r>
              <a:rPr lang="zh-CN" altLang="en-US"/>
              <a:t>组件所继承实现的接口类，</a:t>
            </a:r>
            <a:endParaRPr lang="zh-CN" altLang="en-US"/>
          </a:p>
          <a:p>
            <a:r>
              <a:rPr lang="zh-CN" altLang="en-US"/>
              <a:t>选择合适的接口后，点击右箭头按钮，即可将之加到右变的列表中，最后点完成。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455150" y="2908935"/>
            <a:ext cx="525780" cy="464820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4790" y="712470"/>
            <a:ext cx="9793605" cy="6149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00630" y="221615"/>
            <a:ext cx="9027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导入类后，在</a:t>
            </a:r>
            <a:r>
              <a:rPr lang="en-US" altLang="zh-CN"/>
              <a:t>vs</a:t>
            </a:r>
            <a:r>
              <a:rPr lang="zh-CN" altLang="en-US"/>
              <a:t>中的效果。</a:t>
            </a:r>
            <a:r>
              <a:rPr lang="en-US" altLang="zh-CN"/>
              <a:t>---------------------</a:t>
            </a:r>
            <a:r>
              <a:rPr lang="zh-CN" altLang="en-US"/>
              <a:t>需要注意的是，这种方式只适用于</a:t>
            </a:r>
            <a:r>
              <a:rPr lang="en-US" altLang="zh-CN"/>
              <a:t>MFC</a:t>
            </a:r>
            <a:r>
              <a:rPr lang="zh-CN" altLang="en-US"/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8490" y="1028700"/>
            <a:ext cx="882142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en-US" altLang="zh-CN"/>
              <a:t>#import</a:t>
            </a:r>
            <a:r>
              <a:rPr lang="zh-CN" altLang="en-US"/>
              <a:t>方式导入类型库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举例：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#import "libid:1087B777-11B5-4F96-8AB8-AB5D89404BE9"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/>
              <a:t>#import “progid:TZKEYOCX.TZKeyOcxCtrl.1”</a:t>
            </a:r>
            <a:endParaRPr lang="en-US" altLang="zh-CN"/>
          </a:p>
          <a:p>
            <a:pPr fontAlgn="auto">
              <a:spcBef>
                <a:spcPts val="600"/>
              </a:spcBef>
            </a:pPr>
            <a:r>
              <a:rPr lang="en-US" altLang="zh-CN"/>
              <a:t>#import “C:\\tzkey.ocx”</a:t>
            </a:r>
            <a:endParaRPr lang="en-US" altLang="zh-CN"/>
          </a:p>
          <a:p>
            <a:pPr fontAlgn="auto">
              <a:spcBef>
                <a:spcPts val="600"/>
              </a:spcBef>
            </a:pPr>
            <a:r>
              <a:rPr lang="zh-CN" altLang="en-US"/>
              <a:t>关于</a:t>
            </a:r>
            <a:r>
              <a:rPr lang="en-US" altLang="zh-CN"/>
              <a:t>#import</a:t>
            </a:r>
            <a:r>
              <a:rPr lang="zh-CN" altLang="en-US"/>
              <a:t>的更多用法，请自行百度或查</a:t>
            </a:r>
            <a:r>
              <a:rPr lang="en-US" altLang="zh-CN"/>
              <a:t>MSDN</a:t>
            </a:r>
            <a:endParaRPr lang="en-US" altLang="zh-CN"/>
          </a:p>
          <a:p>
            <a:pPr fontAlgn="auto">
              <a:spcBef>
                <a:spcPts val="600"/>
              </a:spcBef>
            </a:pPr>
            <a:r>
              <a:rPr lang="zh-CN" altLang="en-US"/>
              <a:t>使用</a:t>
            </a:r>
            <a:r>
              <a:rPr lang="en-US" altLang="zh-CN"/>
              <a:t>#import</a:t>
            </a:r>
            <a:r>
              <a:rPr lang="zh-CN" altLang="en-US"/>
              <a:t>方式导出类型库，当编译项目后，一般会在项目的</a:t>
            </a:r>
            <a:r>
              <a:rPr lang="en-US" altLang="zh-CN"/>
              <a:t>Debug</a:t>
            </a:r>
            <a:r>
              <a:rPr lang="zh-CN" altLang="en-US"/>
              <a:t>或</a:t>
            </a:r>
            <a:r>
              <a:rPr lang="en-US" altLang="zh-CN"/>
              <a:t>Release</a:t>
            </a:r>
            <a:r>
              <a:rPr lang="zh-CN" altLang="en-US"/>
              <a:t>文件夹下生成</a:t>
            </a:r>
            <a:r>
              <a:rPr lang="en-US" altLang="zh-CN"/>
              <a:t>.tlh</a:t>
            </a:r>
            <a:r>
              <a:rPr lang="zh-CN" altLang="en-US"/>
              <a:t>和</a:t>
            </a:r>
            <a:r>
              <a:rPr lang="en-US" altLang="zh-CN"/>
              <a:t>.tli</a:t>
            </a:r>
            <a:r>
              <a:rPr lang="zh-CN" altLang="en-US"/>
              <a:t>文件（有时会生成在别的目录下），他们相当于</a:t>
            </a:r>
            <a:r>
              <a:rPr lang="en-US" altLang="zh-CN"/>
              <a:t>.h</a:t>
            </a:r>
            <a:r>
              <a:rPr lang="zh-CN" altLang="en-US"/>
              <a:t>和</a:t>
            </a:r>
            <a:r>
              <a:rPr lang="en-US" altLang="zh-CN"/>
              <a:t>.cpp</a:t>
            </a:r>
            <a:r>
              <a:rPr lang="zh-CN" altLang="en-US"/>
              <a:t>文件。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因为这部分内容不影响对</a:t>
            </a:r>
            <a:r>
              <a:rPr lang="en-US" altLang="zh-CN"/>
              <a:t>com</a:t>
            </a:r>
            <a:r>
              <a:rPr lang="zh-CN" altLang="en-US"/>
              <a:t>的理解，所以这里不再详述。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注意，</a:t>
            </a:r>
            <a:r>
              <a:rPr lang="en-US" altLang="zh-CN"/>
              <a:t>#import</a:t>
            </a:r>
            <a:r>
              <a:rPr lang="zh-CN" altLang="en-US"/>
              <a:t>方式也是</a:t>
            </a:r>
            <a:r>
              <a:rPr lang="en-US" altLang="zh-CN"/>
              <a:t>VS</a:t>
            </a:r>
            <a:r>
              <a:rPr lang="zh-CN" altLang="en-US"/>
              <a:t>特有的，要在别的地方（如</a:t>
            </a:r>
            <a:r>
              <a:rPr lang="en-US" altLang="zh-CN"/>
              <a:t>VB</a:t>
            </a:r>
            <a:r>
              <a:rPr lang="zh-CN" altLang="en-US"/>
              <a:t>中）</a:t>
            </a:r>
            <a:r>
              <a:rPr lang="zh-CN" altLang="en-US"/>
              <a:t>使用</a:t>
            </a:r>
            <a:r>
              <a:rPr lang="en-US" altLang="zh-CN"/>
              <a:t>com</a:t>
            </a:r>
            <a:r>
              <a:rPr lang="zh-CN" altLang="en-US"/>
              <a:t>组件，应该有其专门的方式。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另外，类型库在生成</a:t>
            </a:r>
            <a:r>
              <a:rPr lang="en-US" altLang="zh-CN"/>
              <a:t>com</a:t>
            </a:r>
            <a:r>
              <a:rPr lang="zh-CN" altLang="en-US"/>
              <a:t>组件的时候，是被集成在了</a:t>
            </a:r>
            <a:r>
              <a:rPr lang="en-US" altLang="zh-CN"/>
              <a:t>com</a:t>
            </a:r>
            <a:r>
              <a:rPr lang="zh-CN" altLang="en-US"/>
              <a:t>组件中，所以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我们才能通过以上方式将类型库信息从</a:t>
            </a:r>
            <a:r>
              <a:rPr lang="en-US" altLang="zh-CN"/>
              <a:t>com</a:t>
            </a:r>
            <a:r>
              <a:rPr lang="zh-CN" altLang="en-US"/>
              <a:t>组件中提取出来。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3180" y="711835"/>
            <a:ext cx="10289540" cy="3843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1200"/>
              </a:spcBef>
            </a:pPr>
            <a:r>
              <a:rPr lang="zh-CN" altLang="en-US"/>
              <a:t>在获得了</a:t>
            </a:r>
            <a:r>
              <a:rPr lang="en-US" altLang="zh-CN"/>
              <a:t>com</a:t>
            </a:r>
            <a:r>
              <a:rPr lang="zh-CN" altLang="en-US"/>
              <a:t>组件提供的接口类后，下一个问题就是如何方便的加载</a:t>
            </a:r>
            <a:r>
              <a:rPr lang="en-US" altLang="zh-CN"/>
              <a:t>com</a:t>
            </a:r>
            <a:r>
              <a:rPr lang="zh-CN" altLang="en-US"/>
              <a:t>对象了（其实本质就是加载</a:t>
            </a:r>
            <a:r>
              <a:rPr lang="en-US" altLang="zh-CN"/>
              <a:t>dll</a:t>
            </a:r>
            <a:r>
              <a:rPr lang="zh-CN" altLang="en-US"/>
              <a:t>库，生成</a:t>
            </a:r>
            <a:r>
              <a:rPr lang="en-US" altLang="zh-CN"/>
              <a:t>com</a:t>
            </a:r>
            <a:r>
              <a:rPr lang="zh-CN" altLang="en-US"/>
              <a:t>对象实例，并获取其指针）。</a:t>
            </a:r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zh-CN" altLang="en-US"/>
              <a:t>使用</a:t>
            </a:r>
            <a:r>
              <a:rPr lang="en-US" altLang="zh-CN"/>
              <a:t>com</a:t>
            </a:r>
            <a:r>
              <a:rPr lang="zh-CN" altLang="en-US"/>
              <a:t>库为我们提供的</a:t>
            </a:r>
            <a:r>
              <a:rPr lang="en-US" altLang="zh-CN"/>
              <a:t>CoCreateInstance</a:t>
            </a:r>
            <a:r>
              <a:rPr lang="zh-CN" altLang="en-US"/>
              <a:t>或</a:t>
            </a:r>
            <a:r>
              <a:rPr lang="en-US" altLang="zh-CN"/>
              <a:t>CoGetClassObject</a:t>
            </a:r>
            <a:r>
              <a:rPr lang="zh-CN" altLang="en-US"/>
              <a:t>方法就可以方便的做到这点。</a:t>
            </a:r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en-US" altLang="zh-CN">
                <a:sym typeface="+mn-ea"/>
              </a:rPr>
              <a:t>CoGetClassObject</a:t>
            </a:r>
            <a:r>
              <a:rPr lang="zh-CN" altLang="en-US">
                <a:sym typeface="+mn-ea"/>
              </a:rPr>
              <a:t>函数的参数中，有一个很重要的参数是</a:t>
            </a:r>
            <a:r>
              <a:rPr lang="en-US" altLang="zh-CN">
                <a:sym typeface="+mn-ea"/>
              </a:rPr>
              <a:t>clsid</a:t>
            </a:r>
            <a:r>
              <a:rPr lang="zh-CN" altLang="en-US">
                <a:sym typeface="+mn-ea"/>
              </a:rPr>
              <a:t>，这其实就是前面所说的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对象对应的</a:t>
            </a:r>
            <a:r>
              <a:rPr lang="en-US" altLang="zh-CN">
                <a:sym typeface="+mn-ea"/>
              </a:rPr>
              <a:t>GUID</a:t>
            </a:r>
            <a:r>
              <a:rPr lang="zh-CN" altLang="en-US">
                <a:sym typeface="+mn-ea"/>
              </a:rPr>
              <a:t>，有了这个</a:t>
            </a:r>
            <a:r>
              <a:rPr lang="en-US" altLang="zh-CN">
                <a:sym typeface="+mn-ea"/>
              </a:rPr>
              <a:t>GUID</a:t>
            </a:r>
            <a:r>
              <a:rPr lang="zh-CN" altLang="en-US">
                <a:sym typeface="+mn-ea"/>
              </a:rPr>
              <a:t>，函数就能获得其对应</a:t>
            </a:r>
            <a:r>
              <a:rPr lang="en-US" altLang="zh-CN">
                <a:sym typeface="+mn-ea"/>
              </a:rPr>
              <a:t>dll</a:t>
            </a:r>
            <a:r>
              <a:rPr lang="zh-CN" altLang="en-US">
                <a:sym typeface="+mn-ea"/>
              </a:rPr>
              <a:t>的路径，因此加载该</a:t>
            </a:r>
            <a:r>
              <a:rPr lang="en-US" altLang="zh-CN">
                <a:sym typeface="+mn-ea"/>
              </a:rPr>
              <a:t>dll</a:t>
            </a:r>
            <a:r>
              <a:rPr lang="zh-CN" altLang="en-US">
                <a:sym typeface="+mn-ea"/>
              </a:rPr>
              <a:t>就不成问题了，另外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规定作为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组件的</a:t>
            </a:r>
            <a:r>
              <a:rPr lang="en-US" altLang="zh-CN">
                <a:sym typeface="+mn-ea"/>
              </a:rPr>
              <a:t>dll</a:t>
            </a:r>
            <a:r>
              <a:rPr lang="zh-CN" altLang="en-US">
                <a:sym typeface="+mn-ea"/>
              </a:rPr>
              <a:t>，还必须提供个导出函数</a:t>
            </a:r>
            <a:r>
              <a:rPr lang="en-US" altLang="zh-CN">
                <a:sym typeface="+mn-ea"/>
              </a:rPr>
              <a:t>dllGetClassObject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CoGetClassObject</a:t>
            </a:r>
            <a:r>
              <a:rPr lang="zh-CN" altLang="en-US">
                <a:sym typeface="+mn-ea"/>
              </a:rPr>
              <a:t>内部其实就是通过调用该方法，创建了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中的类厂对象，并返回其指针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com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规范要求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com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组件内部使用简单工厂模式管理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com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对象实例的，用户先得到一个工厂对象，然后调用该工厂对象的相关方式，完成真正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com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对象实例的创建与销毁）</a:t>
            </a:r>
            <a:r>
              <a:rPr lang="zh-CN" altLang="en-US">
                <a:sym typeface="+mn-ea"/>
              </a:rPr>
              <a:t>。</a:t>
            </a:r>
            <a:r>
              <a:rPr lang="zh-CN" altLang="en-US">
                <a:sym typeface="+mn-ea"/>
              </a:rPr>
              <a:t>借助ProgIDFromCLSID方法，可以根据组件的</a:t>
            </a:r>
            <a:r>
              <a:rPr lang="en-US" altLang="zh-CN">
                <a:sym typeface="+mn-ea"/>
              </a:rPr>
              <a:t>progid</a:t>
            </a:r>
            <a:r>
              <a:rPr lang="zh-CN" altLang="en-US">
                <a:sym typeface="+mn-ea"/>
              </a:rPr>
              <a:t>，亦即对象的名字，内部通过查注册表得到其对应的</a:t>
            </a:r>
            <a:r>
              <a:rPr lang="en-US" altLang="zh-CN">
                <a:sym typeface="+mn-ea"/>
              </a:rPr>
              <a:t>GUID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fontAlgn="auto">
              <a:spcBef>
                <a:spcPts val="1200"/>
              </a:spcBef>
            </a:pPr>
            <a:r>
              <a:rPr lang="en-US" altLang="zh-CN">
                <a:sym typeface="+mn-ea"/>
              </a:rPr>
              <a:t>CoCreateInstance</a:t>
            </a:r>
            <a:r>
              <a:rPr lang="zh-CN" altLang="en-US">
                <a:sym typeface="+mn-ea"/>
              </a:rPr>
              <a:t>函数则是在内部调用</a:t>
            </a:r>
            <a:r>
              <a:rPr lang="en-US" altLang="zh-CN">
                <a:sym typeface="+mn-ea"/>
              </a:rPr>
              <a:t>CoGetClassObject</a:t>
            </a:r>
            <a:r>
              <a:rPr lang="zh-CN" altLang="en-US">
                <a:sym typeface="+mn-ea"/>
              </a:rPr>
              <a:t>得到工厂对象后，再用工厂对象的方法创建真正的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对象实例，返回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对象的指针。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8110" y="4765675"/>
            <a:ext cx="650430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</a:pPr>
            <a:r>
              <a:rPr lang="zh-CN" altLang="en-US">
                <a:sym typeface="+mn-ea"/>
              </a:rPr>
              <a:t>需要注意的是，在使用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库函数前，要先调用CoInitialize函数完成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库的一些准备工作，使用完所有的</a:t>
            </a:r>
            <a:r>
              <a:rPr lang="en-US" altLang="zh-CN">
                <a:sym typeface="+mn-ea"/>
              </a:rPr>
              <a:t>com</a:t>
            </a:r>
            <a:r>
              <a:rPr lang="zh-CN" altLang="en-US">
                <a:sym typeface="+mn-ea"/>
              </a:rPr>
              <a:t>服务后，再调用</a:t>
            </a:r>
            <a:r>
              <a:rPr lang="en-US" altLang="zh-CN">
                <a:sym typeface="+mn-ea"/>
              </a:rPr>
              <a:t>CoUNInitialize</a:t>
            </a:r>
            <a:r>
              <a:rPr lang="zh-CN" altLang="en-US">
                <a:sym typeface="+mn-ea"/>
              </a:rPr>
              <a:t>完成一些善后工作。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orient="vert" idx="4294967295"/>
          </p:nvPr>
        </p:nvSpPr>
        <p:spPr>
          <a:xfrm>
            <a:off x="731520" y="161925"/>
            <a:ext cx="6601460" cy="600710"/>
          </a:xfrm>
        </p:spPr>
        <p:txBody>
          <a:bodyPr>
            <a:normAutofit fontScale="90000"/>
          </a:bodyPr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4294967295"/>
          </p:nvPr>
        </p:nvSpPr>
        <p:spPr>
          <a:xfrm>
            <a:off x="640080" y="975995"/>
            <a:ext cx="11279505" cy="5812155"/>
          </a:xfrm>
        </p:spPr>
        <p:txBody>
          <a:bodyPr>
            <a:normAutofit lnSpcReduction="10000"/>
          </a:bodyPr>
          <a:p>
            <a:r>
              <a:rPr lang="zh-CN" altLang="en-US"/>
              <a:t>Com的含义：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component object mode，组件对象模型；</a:t>
            </a:r>
            <a:endParaRPr lang="zh-CN" altLang="en-US"/>
          </a:p>
          <a:p>
            <a:r>
              <a:rPr lang="zh-CN" altLang="en-US"/>
              <a:t>Com的存在形式：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在Windows下，一个com组件可以是一个动态库，也可以是个exe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文件，一个com组件中可以包含多个com对象。</a:t>
            </a:r>
            <a:endParaRPr lang="zh-CN" altLang="en-US"/>
          </a:p>
          <a:p>
            <a:r>
              <a:rPr lang="zh-CN" altLang="en-US"/>
              <a:t>Com范畴：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Com标准包括规范和实现两大部分。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规范部分定义了组件和组件之间的通信机制，com标准采用的是二进制代码级的标准，所以它可以做到不依赖于任何特定的语言或操作系统，这是其通用性的保障；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C</a:t>
            </a:r>
            <a:r>
              <a:rPr lang="zh-CN" altLang="en-US"/>
              <a:t>om的实现：com为com规范的具体实现提供了com库，com库为开发者实现和使用com提供一些核心服务，在开发和使用</a:t>
            </a:r>
            <a:r>
              <a:rPr lang="en-US" altLang="zh-CN"/>
              <a:t>com</a:t>
            </a:r>
            <a:r>
              <a:rPr lang="zh-CN" altLang="en-US"/>
              <a:t>组件的时候用到这些，在后面的讲解中可以发现这点。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02105" y="640080"/>
            <a:ext cx="4983480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IUnknown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interface IUnKnown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virtual HRESULT __stdcall QueryInterface(const IID&amp; iid,void **ppv)=0;</a:t>
            </a:r>
            <a:endParaRPr lang="zh-CN" altLang="en-US"/>
          </a:p>
          <a:p>
            <a:r>
              <a:rPr lang="zh-CN" altLang="en-US"/>
              <a:t>virtual ULONG __stdcall AddRef()=0;</a:t>
            </a:r>
            <a:endParaRPr lang="zh-CN" altLang="en-US"/>
          </a:p>
          <a:p>
            <a:r>
              <a:rPr lang="zh-CN" altLang="en-US"/>
              <a:t>virtual ULONG __stdcall Release()=0;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3385" y="3001010"/>
            <a:ext cx="9219565" cy="2242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en-US" altLang="zh-CN"/>
              <a:t>Com</a:t>
            </a:r>
            <a:r>
              <a:rPr lang="zh-CN" altLang="en-US"/>
              <a:t>对象所实现的所有接口，都必须直接或间接的继承自</a:t>
            </a:r>
            <a:r>
              <a:rPr lang="en-US" altLang="zh-CN"/>
              <a:t>IUnknown</a:t>
            </a:r>
            <a:r>
              <a:rPr lang="zh-CN" altLang="en-US"/>
              <a:t>接口。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该接口有只有</a:t>
            </a:r>
            <a:r>
              <a:rPr lang="en-US" altLang="zh-CN"/>
              <a:t>3</a:t>
            </a:r>
            <a:r>
              <a:rPr lang="zh-CN" altLang="en-US"/>
              <a:t>个方法，其中</a:t>
            </a:r>
            <a:r>
              <a:rPr lang="en-US" altLang="zh-CN"/>
              <a:t>AddRef</a:t>
            </a:r>
            <a:r>
              <a:rPr lang="zh-CN" altLang="en-US"/>
              <a:t>和</a:t>
            </a:r>
            <a:r>
              <a:rPr lang="en-US" altLang="zh-CN"/>
              <a:t>Release</a:t>
            </a:r>
            <a:r>
              <a:rPr lang="zh-CN" altLang="zh-CN"/>
              <a:t>方式是管理</a:t>
            </a:r>
            <a:r>
              <a:rPr lang="en-US" altLang="zh-CN"/>
              <a:t>com</a:t>
            </a:r>
            <a:r>
              <a:rPr lang="zh-CN" altLang="en-US"/>
              <a:t>对象的生存期的，因为</a:t>
            </a:r>
            <a:r>
              <a:rPr lang="en-US" altLang="zh-CN"/>
              <a:t>com</a:t>
            </a:r>
            <a:r>
              <a:rPr lang="zh-CN" altLang="en-US"/>
              <a:t>对象可以一次被创建，多次被引用，所以每有一处引用，就调用</a:t>
            </a:r>
            <a:r>
              <a:rPr lang="en-US" altLang="zh-CN"/>
              <a:t>AddRef</a:t>
            </a:r>
            <a:r>
              <a:rPr lang="zh-CN" altLang="en-US"/>
              <a:t>方法对引用计数</a:t>
            </a:r>
            <a:r>
              <a:rPr lang="en-US" altLang="zh-CN"/>
              <a:t>+1</a:t>
            </a:r>
            <a:r>
              <a:rPr lang="zh-CN" altLang="en-US"/>
              <a:t>，因为完了，就用</a:t>
            </a:r>
            <a:r>
              <a:rPr lang="en-US" altLang="zh-CN"/>
              <a:t>Release</a:t>
            </a:r>
            <a:r>
              <a:rPr lang="zh-CN" altLang="en-US"/>
              <a:t>方法对引用计数</a:t>
            </a:r>
            <a:r>
              <a:rPr lang="en-US" altLang="zh-CN"/>
              <a:t>-1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zh-CN" altLang="en-US"/>
              <a:t>当最后一个引用使用完并调用了</a:t>
            </a:r>
            <a:r>
              <a:rPr lang="en-US" altLang="zh-CN"/>
              <a:t>Release</a:t>
            </a:r>
            <a:r>
              <a:rPr lang="zh-CN" altLang="en-US"/>
              <a:t>后，因为计数变为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com</a:t>
            </a:r>
            <a:r>
              <a:rPr lang="zh-CN" altLang="en-US"/>
              <a:t>对象就从内存中释放掉。</a:t>
            </a:r>
            <a:endParaRPr lang="zh-CN" altLang="en-US"/>
          </a:p>
          <a:p>
            <a:pPr fontAlgn="auto">
              <a:spcBef>
                <a:spcPts val="600"/>
              </a:spcBef>
            </a:pPr>
            <a:r>
              <a:rPr lang="en-US" altLang="zh-CN"/>
              <a:t>QuerInterface</a:t>
            </a:r>
            <a:r>
              <a:rPr lang="zh-CN" altLang="en-US"/>
              <a:t>方法是应用于，当</a:t>
            </a:r>
            <a:r>
              <a:rPr lang="en-US" altLang="zh-CN"/>
              <a:t>com</a:t>
            </a:r>
            <a:r>
              <a:rPr lang="zh-CN" altLang="en-US"/>
              <a:t>继承并实现了多个接口时，怎么从一个接口的指针，获取到另一个接口的指针。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7925" y="283845"/>
            <a:ext cx="6543675" cy="60445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6829"/>
          <a:stretch>
            <a:fillRect/>
          </a:stretch>
        </p:blipFill>
        <p:spPr>
          <a:xfrm>
            <a:off x="6092190" y="838835"/>
            <a:ext cx="5829300" cy="37598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67635" y="2488565"/>
            <a:ext cx="1409065" cy="24511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67635" y="3586480"/>
            <a:ext cx="1409065" cy="24511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67635" y="1421130"/>
            <a:ext cx="1409065" cy="24511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175760" y="1273810"/>
            <a:ext cx="5288915" cy="1245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175760" y="3030220"/>
            <a:ext cx="5278755" cy="581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25390" y="2008505"/>
            <a:ext cx="21545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gradFill>
                  <a:gsLst>
                    <a:gs pos="0">
                      <a:srgbClr val="FF0000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强转为</a:t>
            </a:r>
            <a:r>
              <a:rPr lang="en-US" altLang="zh-CN" sz="1400">
                <a:gradFill>
                  <a:gsLst>
                    <a:gs pos="0">
                      <a:srgbClr val="FF0000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IDictionary*</a:t>
            </a:r>
            <a:endParaRPr lang="en-US" altLang="zh-CN" sz="1400">
              <a:gradFill>
                <a:gsLst>
                  <a:gs pos="0">
                    <a:srgbClr val="FF0000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  <a:p>
            <a:r>
              <a:rPr lang="zh-CN" altLang="en-US" sz="1400">
                <a:gradFill>
                  <a:gsLst>
                    <a:gs pos="0">
                      <a:srgbClr val="FF0000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时，指向的位置</a:t>
            </a:r>
            <a:endParaRPr lang="zh-CN" altLang="en-US" sz="1400">
              <a:gradFill>
                <a:gsLst>
                  <a:gs pos="0">
                    <a:srgbClr val="FF0000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7045" y="2901315"/>
            <a:ext cx="2154555" cy="520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gradFill>
                  <a:gsLst>
                    <a:gs pos="0">
                      <a:srgbClr val="FF0000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强转为</a:t>
            </a:r>
            <a:r>
              <a:rPr lang="en-US" altLang="zh-CN" sz="1400">
                <a:gradFill>
                  <a:gsLst>
                    <a:gs pos="0">
                      <a:srgbClr val="FF0000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ISpellCheck*</a:t>
            </a:r>
            <a:endParaRPr lang="en-US" altLang="zh-CN" sz="1400">
              <a:gradFill>
                <a:gsLst>
                  <a:gs pos="0">
                    <a:srgbClr val="FF0000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  <a:p>
            <a:r>
              <a:rPr lang="zh-CN" altLang="en-US" sz="1400">
                <a:gradFill>
                  <a:gsLst>
                    <a:gs pos="0">
                      <a:srgbClr val="FF0000"/>
                    </a:gs>
                    <a:gs pos="100000">
                      <a:srgbClr val="832B2B"/>
                    </a:gs>
                  </a:gsLst>
                  <a:lin ang="5400000" scaled="0"/>
                </a:gradFill>
              </a:rPr>
              <a:t>时，指向的位置</a:t>
            </a:r>
            <a:endParaRPr lang="zh-CN" altLang="en-US" sz="1400">
              <a:gradFill>
                <a:gsLst>
                  <a:gs pos="0">
                    <a:srgbClr val="FF0000"/>
                  </a:gs>
                  <a:gs pos="100000">
                    <a:srgbClr val="832B2B"/>
                  </a:gs>
                </a:gsLst>
                <a:lin ang="5400000" scaled="0"/>
              </a:gra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54515" y="1145540"/>
            <a:ext cx="1256665" cy="1092200"/>
          </a:xfrm>
          <a:prstGeom prst="rect">
            <a:avLst/>
          </a:prstGeom>
          <a:noFill/>
          <a:ln w="38100" cmpd="sng">
            <a:solidFill>
              <a:srgbClr val="008839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454515" y="2795270"/>
            <a:ext cx="1256665" cy="1092200"/>
          </a:xfrm>
          <a:prstGeom prst="rect">
            <a:avLst/>
          </a:prstGeom>
          <a:noFill/>
          <a:ln w="38100" cmpd="sng">
            <a:solidFill>
              <a:srgbClr val="008839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1"/>
          </p:cNvCxnSpPr>
          <p:nvPr/>
        </p:nvCxnSpPr>
        <p:spPr>
          <a:xfrm flipH="1">
            <a:off x="7586345" y="1691640"/>
            <a:ext cx="1868170" cy="2696210"/>
          </a:xfrm>
          <a:prstGeom prst="straightConnector1">
            <a:avLst/>
          </a:prstGeom>
          <a:ln w="12700">
            <a:solidFill>
              <a:srgbClr val="0088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637145" y="3581400"/>
            <a:ext cx="1827530" cy="775970"/>
          </a:xfrm>
          <a:prstGeom prst="straightConnector1">
            <a:avLst/>
          </a:prstGeom>
          <a:ln w="12700">
            <a:solidFill>
              <a:srgbClr val="00883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66105" y="4479925"/>
            <a:ext cx="299783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8839"/>
                </a:solidFill>
              </a:rPr>
              <a:t>可见</a:t>
            </a:r>
            <a:r>
              <a:rPr lang="en-US" altLang="zh-CN">
                <a:solidFill>
                  <a:srgbClr val="008839"/>
                </a:solidFill>
              </a:rPr>
              <a:t>IDictionary</a:t>
            </a:r>
            <a:r>
              <a:rPr lang="zh-CN" altLang="en-US">
                <a:solidFill>
                  <a:srgbClr val="008839"/>
                </a:solidFill>
              </a:rPr>
              <a:t>和</a:t>
            </a:r>
            <a:r>
              <a:rPr lang="en-US" altLang="zh-CN">
                <a:solidFill>
                  <a:srgbClr val="008839"/>
                </a:solidFill>
              </a:rPr>
              <a:t>ISpellCheck</a:t>
            </a:r>
            <a:r>
              <a:rPr lang="zh-CN" altLang="en-US">
                <a:solidFill>
                  <a:srgbClr val="008839"/>
                </a:solidFill>
              </a:rPr>
              <a:t>都是继承自</a:t>
            </a:r>
            <a:r>
              <a:rPr lang="en-US" altLang="zh-CN">
                <a:solidFill>
                  <a:srgbClr val="008839"/>
                </a:solidFill>
              </a:rPr>
              <a:t>IUnknown</a:t>
            </a:r>
            <a:r>
              <a:rPr lang="zh-CN" altLang="en-US">
                <a:solidFill>
                  <a:srgbClr val="008839"/>
                </a:solidFill>
              </a:rPr>
              <a:t>接口</a:t>
            </a:r>
            <a:endParaRPr lang="zh-CN" altLang="en-US">
              <a:solidFill>
                <a:srgbClr val="008839"/>
              </a:solidFill>
            </a:endParaRPr>
          </a:p>
        </p:txBody>
      </p:sp>
      <p:sp>
        <p:nvSpPr>
          <p:cNvPr id="19" name="剪去单角的矩形 18"/>
          <p:cNvSpPr/>
          <p:nvPr/>
        </p:nvSpPr>
        <p:spPr>
          <a:xfrm>
            <a:off x="6217920" y="895985"/>
            <a:ext cx="694690" cy="275590"/>
          </a:xfrm>
          <a:prstGeom prst="snip1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9" idx="2"/>
          </p:cNvCxnSpPr>
          <p:nvPr/>
        </p:nvCxnSpPr>
        <p:spPr>
          <a:xfrm flipV="1">
            <a:off x="4451350" y="1033780"/>
            <a:ext cx="1766570" cy="50546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288155" y="1732915"/>
            <a:ext cx="817245" cy="194310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8155" y="3887470"/>
            <a:ext cx="817245" cy="194310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288155" y="2835910"/>
            <a:ext cx="817245" cy="194310"/>
          </a:xfrm>
          <a:prstGeom prst="round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4805" y="586740"/>
            <a:ext cx="7839710" cy="61556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8005" y="407035"/>
            <a:ext cx="7339330" cy="5246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8965" y="5470525"/>
            <a:ext cx="2176780" cy="925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21505"/>
          <p:cNvSpPr>
            <a:spLocks noGrp="1"/>
          </p:cNvSpPr>
          <p:nvPr/>
        </p:nvSpPr>
        <p:spPr>
          <a:xfrm>
            <a:off x="5745480" y="662305"/>
            <a:ext cx="1009650" cy="460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F28711"/>
                </a:solidFill>
                <a:latin typeface="Baskerville Old Face" panose="02020602080505020303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7095" y="1188720"/>
            <a:ext cx="10929620" cy="12903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 sz="2000"/>
              <a:t>com</a:t>
            </a:r>
            <a:r>
              <a:rPr lang="zh-CN" altLang="en-US" sz="2000"/>
              <a:t>规范的核心内容就是对接口的定义，</a:t>
            </a:r>
            <a:r>
              <a:rPr lang="en-US" altLang="zh-CN" sz="2000"/>
              <a:t>com</a:t>
            </a:r>
            <a:r>
              <a:rPr lang="zh-CN" altLang="en-US" sz="2000"/>
              <a:t>对象和其使用者之间交互的依据就是接口，所以理解接口对理解</a:t>
            </a:r>
            <a:r>
              <a:rPr lang="en-US" altLang="zh-CN" sz="2000"/>
              <a:t>com</a:t>
            </a:r>
            <a:r>
              <a:rPr lang="zh-CN" altLang="en-US" sz="2000"/>
              <a:t>至关重要。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那什么是接口呢？我们以</a:t>
            </a:r>
            <a:r>
              <a:rPr lang="en-US" altLang="zh-CN" sz="2000"/>
              <a:t>C++</a:t>
            </a:r>
            <a:r>
              <a:rPr lang="zh-CN" altLang="en-US" sz="2000"/>
              <a:t>为例进行说明：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13315" name="文本占位符 13314"/>
          <p:cNvSpPr>
            <a:spLocks noGrp="1"/>
          </p:cNvSpPr>
          <p:nvPr/>
        </p:nvSpPr>
        <p:spPr>
          <a:xfrm>
            <a:off x="1191895" y="2468880"/>
            <a:ext cx="4704080" cy="29914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altLang="zh-CN" sz="1600" err="1">
                <a:latin typeface="+mj-lt"/>
              </a:rPr>
              <a:t>class IDictionary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{   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	virtual BOOL Initialize()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LoadLibrary</a:t>
            </a:r>
            <a:r>
              <a:rPr lang="en-US" altLang="zh-CN" sz="1600">
                <a:latin typeface="+mj-lt"/>
              </a:rPr>
              <a:t>(String)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InsertWord</a:t>
            </a:r>
            <a:r>
              <a:rPr lang="en-US" altLang="zh-CN" sz="1600">
                <a:latin typeface="+mj-lt"/>
              </a:rPr>
              <a:t>(String, 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void  DeleteWord</a:t>
            </a:r>
            <a:r>
              <a:rPr lang="en-US" altLang="zh-CN" sz="1600">
                <a:latin typeface="+mj-lt"/>
              </a:rPr>
              <a:t>(String)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LookupWord</a:t>
            </a:r>
            <a:r>
              <a:rPr lang="en-US" altLang="zh-CN" sz="1600">
                <a:latin typeface="+mj-lt"/>
              </a:rPr>
              <a:t>(String, String *)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BOOL RestoreLibrary</a:t>
            </a:r>
            <a:r>
              <a:rPr lang="en-US" altLang="zh-CN" sz="1600">
                <a:latin typeface="+mj-lt"/>
              </a:rPr>
              <a:t>(String)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</a:rPr>
              <a:t>	virtual void  FreeLibrary</a:t>
            </a:r>
            <a:r>
              <a:rPr lang="en-US" altLang="zh-CN" sz="1600">
                <a:latin typeface="+mj-lt"/>
              </a:rPr>
              <a:t>() = 0;</a:t>
            </a: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>
                <a:latin typeface="+mj-lt"/>
              </a:rPr>
              <a:t>};</a:t>
            </a:r>
            <a:endParaRPr lang="en-US" altLang="zh-CN" sz="1600">
              <a:latin typeface="+mj-lt"/>
            </a:endParaRPr>
          </a:p>
          <a:p>
            <a:endParaRPr lang="en-US" altLang="zh-CN"/>
          </a:p>
        </p:txBody>
      </p:sp>
      <p:sp>
        <p:nvSpPr>
          <p:cNvPr id="10" name="文本占位符 13314"/>
          <p:cNvSpPr>
            <a:spLocks noGrp="1"/>
          </p:cNvSpPr>
          <p:nvPr/>
        </p:nvSpPr>
        <p:spPr>
          <a:xfrm>
            <a:off x="6480175" y="2092960"/>
            <a:ext cx="470408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altLang="zh-CN" sz="1600">
              <a:latin typeface="+mj-lt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class CDictionary:public IDictionary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{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public: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Initialize();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Loadlibrary();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InsertWord();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DeleteWord();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LookupWord();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RestoreLibrary();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virtual void FreeLibrary();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private: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	int m_data;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r>
              <a:rPr lang="en-US" altLang="zh-CN" sz="1600" err="1">
                <a:latin typeface="+mj-lt"/>
                <a:sym typeface="+mn-ea"/>
              </a:rPr>
              <a:t>};</a:t>
            </a:r>
            <a:endParaRPr lang="en-US" altLang="zh-CN" sz="1600" err="1">
              <a:latin typeface="+mj-lt"/>
              <a:sym typeface="+mn-ea"/>
            </a:endParaRPr>
          </a:p>
          <a:p>
            <a:pPr algn="just">
              <a:buNone/>
            </a:pPr>
            <a:endParaRPr lang="en-US" altLang="zh-CN" sz="1600" err="1">
              <a:latin typeface="+mj-lt"/>
            </a:endParaRPr>
          </a:p>
          <a:p>
            <a:pPr algn="just">
              <a:buNone/>
            </a:pPr>
            <a:endParaRPr lang="zh-CN" altLang="en-US" sz="1600">
              <a:latin typeface="+mj-lt"/>
            </a:endParaRPr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120775" y="5654675"/>
            <a:ext cx="4573270" cy="6426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pPr algn="just">
              <a:buNone/>
            </a:pPr>
            <a:r>
              <a:rPr lang="en-US" altLang="zh-CN">
                <a:latin typeface="+mj-lt"/>
                <a:sym typeface="+mn-ea"/>
              </a:rPr>
              <a:t>CDictionary   MyDict;</a:t>
            </a:r>
            <a:endParaRPr lang="en-US" altLang="zh-CN">
              <a:latin typeface="+mj-lt"/>
            </a:endParaRPr>
          </a:p>
          <a:p>
            <a:pPr algn="just">
              <a:buNone/>
            </a:pPr>
            <a:r>
              <a:rPr lang="en-US" altLang="zh-CN">
                <a:latin typeface="+mj-lt"/>
                <a:sym typeface="+mn-ea"/>
              </a:rPr>
              <a:t>MyDict</a:t>
            </a:r>
            <a:r>
              <a:rPr lang="zh-CN" altLang="en-US">
                <a:latin typeface="+mj-lt"/>
                <a:sym typeface="+mn-ea"/>
              </a:rPr>
              <a:t>是对象，</a:t>
            </a:r>
            <a:r>
              <a:rPr lang="en-US" altLang="zh-CN">
                <a:latin typeface="+mj-lt"/>
                <a:sym typeface="+mn-ea"/>
              </a:rPr>
              <a:t>IDictionary</a:t>
            </a:r>
            <a:r>
              <a:rPr lang="zh-CN" altLang="en-US">
                <a:latin typeface="+mj-lt"/>
                <a:sym typeface="+mn-ea"/>
              </a:rPr>
              <a:t>是该对象的接口。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0" y="2623820"/>
            <a:ext cx="4355465" cy="3910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07770" y="629920"/>
            <a:ext cx="10422890" cy="1892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600"/>
              </a:spcBef>
            </a:pPr>
            <a:r>
              <a:rPr lang="zh-CN" altLang="en-US"/>
              <a:t>现在我们对这个例子进行简要的分析，然后在此基础上，给出</a:t>
            </a:r>
            <a:r>
              <a:rPr lang="en-US" altLang="zh-CN"/>
              <a:t>com</a:t>
            </a:r>
            <a:r>
              <a:rPr lang="zh-CN" altLang="en-US"/>
              <a:t>接口的定义。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从例子中可以看出，</a:t>
            </a:r>
            <a:r>
              <a:rPr lang="en-US" altLang="zh-CN"/>
              <a:t>IDictionary</a:t>
            </a:r>
            <a:r>
              <a:rPr lang="zh-CN" altLang="en-US"/>
              <a:t>中的所有成员函数都是纯虚函数，因为这样的类不能实例化，所以其自然也就没有构造函数与析构函数；另外该类中不存在任何数据成员。只有满足了这些条件的类，才能用作接口类。</a:t>
            </a:r>
            <a:endParaRPr lang="zh-CN" altLang="en-US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zh-CN" altLang="en-US"/>
              <a:t>再看</a:t>
            </a:r>
            <a:r>
              <a:rPr lang="en-US" altLang="zh-CN"/>
              <a:t>CDictionary</a:t>
            </a:r>
            <a:r>
              <a:rPr lang="zh-CN" altLang="en-US"/>
              <a:t>类，它继承并实现了接口类中所有的函数，并可以有自己的成员函数及数据成员。需要注意的是，因为其父类中存在虚函数，所以编译器在编译</a:t>
            </a:r>
            <a:r>
              <a:rPr lang="en-US" altLang="zh-CN"/>
              <a:t>CDictionary</a:t>
            </a:r>
            <a:r>
              <a:rPr lang="zh-CN" altLang="en-US"/>
              <a:t>类时，会同时生成一张虚函数表：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61530" y="6109335"/>
            <a:ext cx="308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CDictionary</a:t>
            </a:r>
            <a:r>
              <a:rPr lang="zh-CN" altLang="en-US"/>
              <a:t>对象的内存结构图</a:t>
            </a:r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382010" y="3383280"/>
            <a:ext cx="1540510" cy="1036320"/>
          </a:xfrm>
          <a:custGeom>
            <a:avLst/>
            <a:gdLst>
              <a:gd name="connisteX0" fmla="*/ 0 w 1540219"/>
              <a:gd name="connsiteY0" fmla="*/ 0 h 1036320"/>
              <a:gd name="connisteX1" fmla="*/ 1534160 w 1540219"/>
              <a:gd name="connsiteY1" fmla="*/ 477520 h 1036320"/>
              <a:gd name="connisteX2" fmla="*/ 447040 w 1540219"/>
              <a:gd name="connsiteY2" fmla="*/ 1036320 h 103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40220" h="1036320">
                <a:moveTo>
                  <a:pt x="0" y="0"/>
                </a:moveTo>
                <a:cubicBezTo>
                  <a:pt x="328295" y="84455"/>
                  <a:pt x="1444625" y="270510"/>
                  <a:pt x="1534160" y="477520"/>
                </a:cubicBezTo>
                <a:cubicBezTo>
                  <a:pt x="1623695" y="684530"/>
                  <a:pt x="695325" y="934085"/>
                  <a:pt x="447040" y="1036320"/>
                </a:cubicBezTo>
              </a:path>
            </a:pathLst>
          </a:custGeom>
          <a:noFill/>
          <a:ln w="635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54140" y="3119120"/>
            <a:ext cx="5176520" cy="243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对象的第一个位置存的就是虚函数表在内存中的地址，之后的</a:t>
            </a:r>
            <a:r>
              <a:rPr lang="en-US" altLang="zh-CN"/>
              <a:t>m_data</a:t>
            </a:r>
            <a:r>
              <a:rPr lang="zh-CN" altLang="en-US"/>
              <a:t>是在</a:t>
            </a:r>
            <a:r>
              <a:rPr lang="en-US" altLang="zh-CN"/>
              <a:t>CDictionary</a:t>
            </a:r>
            <a:r>
              <a:rPr lang="zh-CN" altLang="en-US"/>
              <a:t>中声明的数据成员。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zh-CN" altLang="en-US"/>
              <a:t>虚函数表中记录了所有虚函数对应的实现的地址。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245610" y="3307715"/>
            <a:ext cx="2123440" cy="14732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15560" y="5273675"/>
            <a:ext cx="1253490" cy="177165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8090" y="650240"/>
            <a:ext cx="1030478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1200"/>
              </a:spcBef>
            </a:pPr>
            <a:r>
              <a:rPr lang="zh-CN" altLang="en-US"/>
              <a:t>利用接口访问对象的函数成员：</a:t>
            </a:r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zh-CN" altLang="zh-CN"/>
              <a:t>如果上面的例子是存在于</a:t>
            </a:r>
            <a:r>
              <a:rPr lang="en-US" altLang="zh-CN"/>
              <a:t>dll</a:t>
            </a:r>
            <a:r>
              <a:rPr lang="zh-CN" altLang="en-US"/>
              <a:t>中的，那么设法在</a:t>
            </a:r>
            <a:r>
              <a:rPr lang="en-US" altLang="zh-CN"/>
              <a:t>dll</a:t>
            </a:r>
            <a:r>
              <a:rPr lang="zh-CN" altLang="en-US"/>
              <a:t>的导出函数中</a:t>
            </a:r>
            <a:r>
              <a:rPr lang="en-US" altLang="zh-CN"/>
              <a:t>new</a:t>
            </a:r>
            <a:r>
              <a:rPr lang="zh-CN" altLang="en-US"/>
              <a:t>出</a:t>
            </a:r>
            <a:r>
              <a:rPr lang="en-US" altLang="zh-CN"/>
              <a:t>CDictionary</a:t>
            </a:r>
            <a:r>
              <a:rPr lang="zh-CN" altLang="en-US"/>
              <a:t>对象，再把对象的指针作为函数的返回值。</a:t>
            </a:r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zh-CN" altLang="en-US"/>
              <a:t>那么，在</a:t>
            </a:r>
            <a:r>
              <a:rPr lang="en-US" altLang="zh-CN"/>
              <a:t>dll</a:t>
            </a:r>
            <a:r>
              <a:rPr lang="zh-CN" altLang="en-US"/>
              <a:t>的调用方，获得了</a:t>
            </a:r>
            <a:r>
              <a:rPr lang="en-US" altLang="zh-CN"/>
              <a:t>CDictionary</a:t>
            </a:r>
            <a:r>
              <a:rPr lang="zh-CN" altLang="en-US"/>
              <a:t>对象的内存地址，就能进一步找到该对象的虚函数表的地址，这意味着能进一步得到</a:t>
            </a:r>
            <a:r>
              <a:rPr lang="en-US" altLang="zh-CN"/>
              <a:t>CDictionary</a:t>
            </a:r>
            <a:r>
              <a:rPr lang="zh-CN" altLang="en-US"/>
              <a:t>所实现的每个虚函数的地址，从而就能调用</a:t>
            </a:r>
            <a:r>
              <a:rPr lang="en-US" altLang="zh-CN"/>
              <a:t>CDictionary</a:t>
            </a:r>
            <a:r>
              <a:rPr lang="zh-CN" altLang="en-US"/>
              <a:t>所实现的成员函数了。</a:t>
            </a:r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zh-CN" altLang="en-US"/>
              <a:t>这就是</a:t>
            </a:r>
            <a:r>
              <a:rPr lang="en-US" altLang="zh-CN"/>
              <a:t>com</a:t>
            </a:r>
            <a:r>
              <a:rPr lang="zh-CN" altLang="en-US"/>
              <a:t>的雏形。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74900" y="3044825"/>
            <a:ext cx="8073390" cy="3529330"/>
            <a:chOff x="3148" y="4651"/>
            <a:chExt cx="12714" cy="5558"/>
          </a:xfrm>
        </p:grpSpPr>
        <p:graphicFrame>
          <p:nvGraphicFramePr>
            <p:cNvPr id="15363" name="对象 15362"/>
            <p:cNvGraphicFramePr>
              <a:graphicFrameLocks noGrp="1"/>
            </p:cNvGraphicFramePr>
            <p:nvPr/>
          </p:nvGraphicFramePr>
          <p:xfrm>
            <a:off x="3148" y="4651"/>
            <a:ext cx="12361" cy="5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5715000" imgH="1974850" progId="Word.Picture.8">
                    <p:embed/>
                  </p:oleObj>
                </mc:Choice>
                <mc:Fallback>
                  <p:oleObj name="" r:id="rId1" imgW="5715000" imgH="1974850" progId="Word.Picture.8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48" y="4651"/>
                          <a:ext cx="12361" cy="555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5424" y="4933"/>
              <a:ext cx="10439" cy="5276"/>
            </a:xfrm>
            <a:prstGeom prst="rect">
              <a:avLst/>
            </a:prstGeom>
            <a:noFill/>
            <a:ln w="15875" cmpd="sng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动作按钮: 自定义 3">
            <a:hlinkClick r:id="rId3" action="ppaction://hlinkfile"/>
          </p:cNvPr>
          <p:cNvSpPr/>
          <p:nvPr/>
        </p:nvSpPr>
        <p:spPr>
          <a:xfrm>
            <a:off x="3495040" y="2654935"/>
            <a:ext cx="1235710" cy="389890"/>
          </a:xfrm>
          <a:prstGeom prst="actionButtonBlank">
            <a:avLst/>
          </a:prstGeom>
          <a:effectLst>
            <a:glow rad="25400">
              <a:srgbClr val="FFFF00">
                <a:alpha val="40000"/>
              </a:srgbClr>
            </a:glow>
          </a:effectLst>
          <a:scene3d>
            <a:camera prst="perspectiveFront"/>
            <a:lightRig rig="threePt" dir="t">
              <a:rot lat="0" lon="0" rev="5400000"/>
            </a:lightRig>
          </a:scene3d>
          <a:sp3d extrusionH="38100" contourW="44450" prstMaterial="dkEdge">
            <a:extrusionClr>
              <a:schemeClr val="accent1">
                <a:lumMod val="60000"/>
                <a:lumOff val="40000"/>
              </a:schemeClr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示</a:t>
            </a:r>
            <a:r>
              <a:rPr lang="zh-CN" altLang="zh-CN">
                <a:hlinkClick r:id="rId3" action="ppaction://hlinkfile"/>
              </a:rPr>
              <a:t>例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/>
        </p:nvSpPr>
        <p:spPr>
          <a:xfrm>
            <a:off x="2209800" y="52832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</a:t>
            </a:r>
            <a:r>
              <a:rPr lang="zh-CN" altLang="en-US" dirty="0"/>
              <a:t>接口的内存模型</a:t>
            </a:r>
            <a:endParaRPr lang="zh-CN" altLang="en-US"/>
          </a:p>
        </p:txBody>
      </p:sp>
      <p:graphicFrame>
        <p:nvGraphicFramePr>
          <p:cNvPr id="15363" name="对象 15362"/>
          <p:cNvGraphicFramePr>
            <a:graphicFrameLocks noGrp="1"/>
          </p:cNvGraphicFramePr>
          <p:nvPr/>
        </p:nvGraphicFramePr>
        <p:xfrm>
          <a:off x="1244600" y="2051050"/>
          <a:ext cx="9702800" cy="378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715000" imgH="1974850" progId="Word.Picture.8">
                  <p:embed/>
                </p:oleObj>
              </mc:Choice>
              <mc:Fallback>
                <p:oleObj name="" r:id="rId1" imgW="5715000" imgH="197485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4600" y="2051050"/>
                        <a:ext cx="9702800" cy="37820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270250" y="6055360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组件中只有一个</a:t>
            </a:r>
            <a:r>
              <a:rPr lang="en-US" altLang="zh-CN"/>
              <a:t>com</a:t>
            </a:r>
            <a:r>
              <a:rPr lang="zh-CN" altLang="en-US"/>
              <a:t>对象，该对象只继承并实现了一个接口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36570" y="1830070"/>
            <a:ext cx="8056880" cy="4003040"/>
          </a:xfrm>
          <a:prstGeom prst="rect">
            <a:avLst/>
          </a:prstGeom>
          <a:noFill/>
          <a:ln w="15875" cmpd="sng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/>
        </p:nvSpPr>
        <p:spPr>
          <a:xfrm>
            <a:off x="2311400" y="54864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</a:t>
            </a:r>
            <a:r>
              <a:rPr lang="zh-CN" altLang="en-US" dirty="0"/>
              <a:t>接口的内存模型</a:t>
            </a:r>
            <a:r>
              <a:rPr lang="en-US" altLang="zh-CN" dirty="0"/>
              <a:t>(</a:t>
            </a:r>
            <a:r>
              <a:rPr lang="zh-CN" altLang="en-US" dirty="0"/>
              <a:t>续一</a:t>
            </a:r>
            <a:r>
              <a:rPr lang="en-US" altLang="zh-CN" dirty="0"/>
              <a:t>)</a:t>
            </a:r>
            <a:endParaRPr lang="en-US" altLang="zh-CN"/>
          </a:p>
        </p:txBody>
      </p:sp>
      <p:graphicFrame>
        <p:nvGraphicFramePr>
          <p:cNvPr id="16387" name="对象 16386"/>
          <p:cNvGraphicFramePr>
            <a:graphicFrameLocks noGrp="1"/>
          </p:cNvGraphicFramePr>
          <p:nvPr/>
        </p:nvGraphicFramePr>
        <p:xfrm>
          <a:off x="1722120" y="2056130"/>
          <a:ext cx="9316720" cy="389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715000" imgH="2319655" progId="Word.Picture.8">
                  <p:embed/>
                </p:oleObj>
              </mc:Choice>
              <mc:Fallback>
                <p:oleObj name="" r:id="rId1" imgW="5715000" imgH="231965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2120" y="2056130"/>
                        <a:ext cx="9316720" cy="38944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84780" y="6155055"/>
            <a:ext cx="716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组件中只有一个</a:t>
            </a:r>
            <a:r>
              <a:rPr lang="en-US" altLang="zh-CN"/>
              <a:t>com</a:t>
            </a:r>
            <a:r>
              <a:rPr lang="zh-CN" altLang="en-US"/>
              <a:t>对象，但在内存中有两个</a:t>
            </a:r>
            <a:r>
              <a:rPr lang="en-US" altLang="zh-CN"/>
              <a:t>com</a:t>
            </a:r>
            <a:r>
              <a:rPr lang="zh-CN" altLang="en-US"/>
              <a:t>对象实例的情况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/>
        </p:nvSpPr>
        <p:spPr>
          <a:xfrm>
            <a:off x="2382520" y="34544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COM</a:t>
            </a:r>
            <a:r>
              <a:rPr lang="zh-CN" altLang="en-US" dirty="0"/>
              <a:t>接口的内存模型</a:t>
            </a:r>
            <a:r>
              <a:rPr lang="en-US" altLang="zh-CN" dirty="0"/>
              <a:t>(</a:t>
            </a:r>
            <a:r>
              <a:rPr lang="zh-CN" altLang="en-US" dirty="0"/>
              <a:t>续二</a:t>
            </a:r>
            <a:r>
              <a:rPr lang="en-US" altLang="zh-CN" dirty="0"/>
              <a:t>)</a:t>
            </a:r>
            <a:endParaRPr lang="en-US" altLang="zh-CN"/>
          </a:p>
        </p:txBody>
      </p:sp>
      <p:graphicFrame>
        <p:nvGraphicFramePr>
          <p:cNvPr id="17411" name="对象 17410"/>
          <p:cNvGraphicFramePr>
            <a:graphicFrameLocks noGrp="1"/>
          </p:cNvGraphicFramePr>
          <p:nvPr/>
        </p:nvGraphicFramePr>
        <p:xfrm>
          <a:off x="1996440" y="1073785"/>
          <a:ext cx="9286240" cy="489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715000" imgH="2912110" progId="Word.Picture.8">
                  <p:embed/>
                </p:oleObj>
              </mc:Choice>
              <mc:Fallback>
                <p:oleObj name="" r:id="rId1" imgW="5715000" imgH="291211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6440" y="1073785"/>
                        <a:ext cx="9286240" cy="489331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603500" y="5858510"/>
            <a:ext cx="733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组件中有两个</a:t>
            </a:r>
            <a:r>
              <a:rPr lang="en-US" altLang="zh-CN"/>
              <a:t>com</a:t>
            </a:r>
            <a:r>
              <a:rPr lang="zh-CN" altLang="en-US"/>
              <a:t>对象，但这两个</a:t>
            </a:r>
            <a:r>
              <a:rPr lang="en-US" altLang="zh-CN"/>
              <a:t>com</a:t>
            </a:r>
            <a:r>
              <a:rPr lang="zh-CN" altLang="en-US"/>
              <a:t>对象都继承实现了同样的接口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21505"/>
          <p:cNvSpPr>
            <a:spLocks noGrp="1"/>
          </p:cNvSpPr>
          <p:nvPr/>
        </p:nvSpPr>
        <p:spPr>
          <a:xfrm>
            <a:off x="5786120" y="398145"/>
            <a:ext cx="1009650" cy="4603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F28711"/>
                </a:solidFill>
                <a:latin typeface="Baskerville Old Face" panose="02020602080505020303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75715" y="1273810"/>
            <a:ext cx="1003744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在了解了什么是接口后，现在我们来看下</a:t>
            </a:r>
            <a:r>
              <a:rPr lang="en-US" altLang="zh-CN"/>
              <a:t>com</a:t>
            </a:r>
            <a:r>
              <a:rPr lang="zh-CN" altLang="en-US"/>
              <a:t>对象接口的一些规范。</a:t>
            </a:r>
            <a:endParaRPr lang="zh-CN" altLang="en-US"/>
          </a:p>
          <a:p>
            <a:r>
              <a:rPr lang="zh-CN" altLang="en-US"/>
              <a:t>一、</a:t>
            </a:r>
            <a:r>
              <a:rPr lang="en-US" altLang="zh-CN"/>
              <a:t>com</a:t>
            </a:r>
            <a:r>
              <a:rPr lang="zh-CN" altLang="en-US"/>
              <a:t>接口的内存结构应符合：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950" y="2415540"/>
            <a:ext cx="10013315" cy="3505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30905" y="4204335"/>
            <a:ext cx="12560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com</a:t>
            </a:r>
            <a:r>
              <a:rPr lang="zh-CN" altLang="en-US"/>
              <a:t>对象实例</a:t>
            </a: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013200" y="3438525"/>
            <a:ext cx="92075" cy="653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5555</Words>
  <Application>WPS 演示</Application>
  <PresentationFormat>宽屏</PresentationFormat>
  <Paragraphs>194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Baskerville Old Face</vt:lpstr>
      <vt:lpstr>微软雅黑</vt:lpstr>
      <vt:lpstr>Calibri Light</vt:lpstr>
      <vt:lpstr>Calibri</vt:lpstr>
      <vt:lpstr>Office 主题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自定义设计方案</vt:lpstr>
      <vt:lpstr>7_自定义设计方案</vt:lpstr>
      <vt:lpstr>6_自定义设计方案</vt:lpstr>
      <vt:lpstr>Word.Picture.8</vt:lpstr>
      <vt:lpstr>Word.Picture.8</vt:lpstr>
      <vt:lpstr>Word.Picture.8</vt:lpstr>
      <vt:lpstr>Word.Picture.8</vt:lpstr>
      <vt:lpstr>com 基础知识简介</vt:lpstr>
      <vt:lpstr>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2017-05-17T10:39:00Z</dcterms:created>
  <dcterms:modified xsi:type="dcterms:W3CDTF">2017-05-19T11:53:15Z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