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2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3592" r:id="rId2"/>
    <p:sldId id="3602" r:id="rId3"/>
    <p:sldId id="3603" r:id="rId4"/>
    <p:sldId id="3587" r:id="rId5"/>
    <p:sldId id="3607" r:id="rId6"/>
    <p:sldId id="3608" r:id="rId7"/>
    <p:sldId id="3609" r:id="rId8"/>
    <p:sldId id="3611" r:id="rId9"/>
    <p:sldId id="3612" r:id="rId10"/>
    <p:sldId id="3613" r:id="rId11"/>
    <p:sldId id="3614" r:id="rId12"/>
    <p:sldId id="3615" r:id="rId13"/>
    <p:sldId id="3616" r:id="rId14"/>
    <p:sldId id="3617" r:id="rId15"/>
    <p:sldId id="3618" r:id="rId16"/>
    <p:sldId id="3619" r:id="rId17"/>
    <p:sldId id="3620" r:id="rId18"/>
    <p:sldId id="3621" r:id="rId19"/>
    <p:sldId id="3622" r:id="rId20"/>
    <p:sldId id="3623" r:id="rId21"/>
    <p:sldId id="3624" r:id="rId22"/>
    <p:sldId id="3502" r:id="rId23"/>
    <p:sldId id="3625" r:id="rId24"/>
    <p:sldId id="3626" r:id="rId25"/>
    <p:sldId id="3627" r:id="rId26"/>
    <p:sldId id="3628" r:id="rId27"/>
    <p:sldId id="3629" r:id="rId28"/>
    <p:sldId id="3630" r:id="rId29"/>
    <p:sldId id="3631" r:id="rId30"/>
    <p:sldId id="3601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8" autoAdjust="0"/>
    <p:restoredTop sz="59621" autoAdjust="0"/>
  </p:normalViewPr>
  <p:slideViewPr>
    <p:cSldViewPr snapToGrid="0">
      <p:cViewPr varScale="1">
        <p:scale>
          <a:sx n="39" d="100"/>
          <a:sy n="39" d="100"/>
        </p:scale>
        <p:origin x="1540" y="20"/>
      </p:cViewPr>
      <p:guideLst>
        <p:guide orient="horz" pos="216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A609-CDA4-4FDF-8B00-858C4D62CA33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1FC7E-4F10-4BB6-BEA3-D794E2FEF6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08B37-60F2-470A-918B-A7847C896D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174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跟对称加密一样，这对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之间会事先协商一个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计算出一个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，并把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+ MAC1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发给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收到之后，用自己的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计算出一个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，再比较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是否一致。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的性质，如果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被篡改，那么计算得到的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一定不等于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，验证失败，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得出结论：有人篡改了消息。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由于仅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拥有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，所以别人无法篡改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后伪造出一个有效的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6A609-FA45-4390-981B-996D69CBB18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661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HMAC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虽好，但是遇到和对称密码同样的问题：密钥如何交换。于是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进行了升级。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事先生成一对公钥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和私钥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，并把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发送给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，前者用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加签，后者用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验签。验签失败说明消息被篡改。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6A609-FA45-4390-981B-996D69CBB18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239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数字签名也可用于身份校验。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Mallory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，所以无论如何他也没法冒充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的身份。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6A609-FA45-4390-981B-996D69CBB18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58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看到这里，大家可能都松了一口气，以为这小俩口终于没事儿了。但情场多变，万一哪天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变心了呢，她给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发了一条消息，说“分手吧”，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可是发完之后又有点后悔，但他们使用的不是 钉钉，并没有消息撤回功能。怎么办？所以说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还是有点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 naive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，她妄想可以矢口否认，把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盆子扣到破坏小王子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Mallory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身上，声称“刚才那句话是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Mallory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说的” 等云云。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Mallory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虽然猥琐，但也是个讲“原则“的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，你扣盆子也要讲基本法啊！于是他跳出来说， “表冤枉我，我又没有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的私钥”。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这是什么意思呢？原来数字签名还具有“抗否认”的神奇功效，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讲的话里带有她的签名，是不能否认的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6A609-FA45-4390-981B-996D69CBB18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5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小两口与偷听女的斗争在以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用非对称算法解决后完胜。但是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也是一个八卦外加技术小能手。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生成自己的一对公钥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pub'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私钥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，截获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，并用自己的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pub'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冒充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的公钥发给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pub'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加密消息，发送出去。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截获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的数据，并用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解密得到消息明文。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伪造一个假数据“干嘛呵呵去洗澡”，并用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加密后发给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解密，拿到伪造的数据，以为是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发给他的。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6A609-FA45-4390-981B-996D69CBB18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44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这是个“偷天换日”的过程，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通过伪造公钥（中间人攻击），不光窃听到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的消息，还能保证整个过程中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都没有察觉！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6A609-FA45-4390-981B-996D69CBB18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72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Mallory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生成自己的公钥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pub'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私钥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，截获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，并用自己的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pub'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冒充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的公钥发给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用正常私钥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进行签名，并发给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手里拿的是被伪造的公钥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pub'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会验签失败，认为对方不是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Mallory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用自己私钥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进行签名，并发给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用被伪造的公钥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pub'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进行验签，可以验签成功，认为对方是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6A609-FA45-4390-981B-996D69CBB18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712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Mallory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生成自己的公钥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pub'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私钥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，截获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，并用自己的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pub'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冒充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的公钥发给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用正常私钥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进行签名，并发给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手里拿的是被伪造的公钥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pub'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会验签失败，认为对方不是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Mallory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用自己私钥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进行签名，并发给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用被伪造的公钥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pub‘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进行验签，可以验签成功，认为对方是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。狸猫换太子了，大家想想怎么办？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6A609-FA45-4390-981B-996D69CBB18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973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大家都看过电影，电影里面如果说自己没有在犯罪现场，除了自己口供以外，那么还需要什么？那就是目击证人，也就是第三方证人，简称小三。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当然，这里的小三我们认为是客观、公平、公正的。在整个身份互换过程中，由他会对身份的真实性进行保证。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确保不会因为中间人的攻击导致身份混乱，不知道对方是人是狗。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从这个模型里面大家能看出什么来？集中式认证，坍塌式认证，区块链去中心化的认证出现。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6A609-FA45-4390-981B-996D69CBB18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681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50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4811F-11B9-4918-BBD8-454ABF827EC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919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系统架构上，主要细分为四个逻辑层面。最底层，由服务器密码机、签名验签服务器等安全硬件设备提供密码运算支撑；持久化层面独立数据库</a:t>
            </a:r>
            <a:r>
              <a:rPr lang="en-US" altLang="zh-CN" dirty="0"/>
              <a:t>+</a:t>
            </a:r>
            <a:r>
              <a:rPr lang="zh-CN" altLang="en-US" dirty="0"/>
              <a:t>热备方式存放业务数据；支撑层面按照国办要求，建设了印章制作系统，状态发布及应用系统（含签章客户端），在服务层面提供印章制作、签章服务和验章服务等功能，用于支撑业务层面的行政审批、电子证照、办公</a:t>
            </a:r>
            <a:r>
              <a:rPr lang="en-US" altLang="zh-CN" dirty="0"/>
              <a:t>OA</a:t>
            </a:r>
            <a:r>
              <a:rPr lang="zh-CN" altLang="en-US" dirty="0"/>
              <a:t>等系统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6A609-FA45-4390-981B-996D69CBB18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82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系统架构上，主要细分为四个逻辑层面。最底层，由服务器密码机、签名验签服务器等安全硬件设备提供密码运算支撑；持久化层面独立数据库</a:t>
            </a:r>
            <a:r>
              <a:rPr lang="en-US" altLang="zh-CN" dirty="0"/>
              <a:t>+</a:t>
            </a:r>
            <a:r>
              <a:rPr lang="zh-CN" altLang="en-US" dirty="0"/>
              <a:t>热备方式存放业务数据；支撑层面按照国办要求，建设了印章制作系统，状态发布及应用系统（含签章客户端），在服务层面提供印章制作、签章服务和验章服务等功能，用于支撑业务层面的行政审批、电子证照、办公</a:t>
            </a:r>
            <a:r>
              <a:rPr lang="en-US" altLang="zh-CN" dirty="0"/>
              <a:t>OA</a:t>
            </a:r>
            <a:r>
              <a:rPr lang="zh-CN" altLang="en-US" dirty="0"/>
              <a:t>等系统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6A609-FA45-4390-981B-996D69CBB18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563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08B37-60F2-470A-918B-A7847C896DE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507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08B37-60F2-470A-918B-A7847C896DE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19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08B37-60F2-470A-918B-A7847C896DE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1086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915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08B37-60F2-470A-918B-A7847C896DE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55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08B37-60F2-470A-918B-A7847C896DE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57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08B37-60F2-470A-918B-A7847C896DE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494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08B37-60F2-470A-918B-A7847C896DE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43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669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08B37-60F2-470A-918B-A7847C896DE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787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系统架构上，主要细分为四个逻辑层面。最底层，由服务器密码机、签名验签服务器等安全硬件设备提供密码运算支撑；持久化层面独立数据库</a:t>
            </a:r>
            <a:r>
              <a:rPr lang="en-US" altLang="zh-CN" dirty="0"/>
              <a:t>+</a:t>
            </a:r>
            <a:r>
              <a:rPr lang="zh-CN" altLang="en-US" dirty="0"/>
              <a:t>热备方式存放业务数据；支撑层面按照国办要求，建设了印章制作系统，状态发布及应用系统（含签章客户端），在服务层面提供印章制作、签章服务和验章服务等功能，用于支撑业务层面的行政审批、电子证照、办公</a:t>
            </a:r>
            <a:r>
              <a:rPr lang="en-US" altLang="zh-CN" dirty="0"/>
              <a:t>OA</a:t>
            </a:r>
            <a:r>
              <a:rPr lang="zh-CN" altLang="en-US" dirty="0"/>
              <a:t>等系统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6A609-FA45-4390-981B-996D69CBB18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996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刚开始时，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没有安全意识。平时说话聊天没有什么防范措施，经常被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偷听。但碍于情面又不好直说，为此烦恼不已。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6A609-FA45-4390-981B-996D69CBB18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424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是个技术男，想到一个办法。既然有人偷听，那我为什么不加密呢？说干就干，他事先和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商定一个密钥（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），是个随机值，别人猜不出来。从此这对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之间聊天就用这个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进行加密保护。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在说话前，先用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对消息内容进行加密。发送消息时，不再直接传递“我刚买了个包包”这么直白的明文，而是 “*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&amp;2#%/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Qw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@##”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这种谁都看不懂的密文。即使被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窃听，她也完全看不懂神马意思，只能表示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WTF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收到密文后，先用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对其进行解密，得到原始的消息内容“我刚买了个包包”。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这种加密方案在密码学里称为对称密码，加密方和解密方使用的是相同的密钥。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6A609-FA45-4390-981B-996D69CBB18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41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使用了“加密”这种秘密武器之后，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什么都听不到了。为此她寝食难安，没有八卦的生活还有神马意义！？ 还好，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不是普通的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，她并不只是一个八卦女，她是个懂科技的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。思考几天之后，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意识到这对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肯定是用了加密的。一不做二不休，为此，她寻找一个合适的时机，把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窃取到手。之后，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又可以愉快的窃听了，终于可以睡个安稳觉。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6A609-FA45-4390-981B-996D69CBB18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095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不过好景不长，相对于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才是掌握核心科技的。他很快发现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的这一行为，想到另一个办法： 非对称加密。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事先生成一对公钥和私钥，私钥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由自己保管，把公钥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发给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对消息内容进行加密，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进行解密。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需要注意的是， 只有私钥才可以解密，所以即使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窃取到了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（只有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被传输而容易被窃取），她也无法解密。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这种加密方式在密码学里称为非对称密码，所谓“非对称”指的是加密方和解密方用的密钥不一样。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知名的非对称算法有：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（数字签名算法，只能用于签名，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（椭圆曲线加密，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（公钥加密算法，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）等。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6A609-FA45-4390-981B-996D69CBB18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745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斗智斗勇之初，也入过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Mallory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的坑。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Mallory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并不是八卦小女生，他对偷听秘密没有任何兴趣。生而不羁，他决定搞一些恶作剧，篡改一下消息吧。于是他把 “我刚买了个包包” 改成“我决定跟你分手”，但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却不知道已被篡改，还以为是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的原话。那么问题来了，求此刻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的心理阴影面积。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经过一番狗血的情感纠葛之后，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表示还是爱他的，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终于意识到有人在从中作梗。这还得了，之前我们一直强调，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是个掌握核心科技的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，他很快就想到了应对措施。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6A609-FA45-4390-981B-996D69CBB18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88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F5E1-89DD-45D7-8DE6-434E8248AC91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F09D-E4F4-4FE7-8251-9B8797D0A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F5E1-89DD-45D7-8DE6-434E8248AC91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F09D-E4F4-4FE7-8251-9B8797D0A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F5E1-89DD-45D7-8DE6-434E8248AC91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F09D-E4F4-4FE7-8251-9B8797D0A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190459" y="180136"/>
            <a:ext cx="432852" cy="391344"/>
            <a:chOff x="61676" y="534091"/>
            <a:chExt cx="405844" cy="419277"/>
          </a:xfrm>
        </p:grpSpPr>
        <p:sp>
          <p:nvSpPr>
            <p:cNvPr id="10" name="矩形 9"/>
            <p:cNvSpPr/>
            <p:nvPr/>
          </p:nvSpPr>
          <p:spPr>
            <a:xfrm>
              <a:off x="61676" y="534091"/>
              <a:ext cx="288000" cy="28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51520" y="737368"/>
              <a:ext cx="216000" cy="216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16" name="标题 29"/>
          <p:cNvSpPr>
            <a:spLocks noGrp="1"/>
          </p:cNvSpPr>
          <p:nvPr>
            <p:ph type="title" hasCustomPrompt="1"/>
          </p:nvPr>
        </p:nvSpPr>
        <p:spPr>
          <a:xfrm>
            <a:off x="761963" y="95227"/>
            <a:ext cx="3744416" cy="47625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549998" y="302732"/>
            <a:ext cx="546089" cy="52549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257356" y="135429"/>
            <a:ext cx="546089" cy="525490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占位符 1"/>
          <p:cNvSpPr>
            <a:spLocks noGrp="1"/>
          </p:cNvSpPr>
          <p:nvPr>
            <p:ph type="title"/>
          </p:nvPr>
        </p:nvSpPr>
        <p:spPr>
          <a:xfrm>
            <a:off x="1199456" y="274638"/>
            <a:ext cx="10382943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800" b="1" i="0">
                <a:solidFill>
                  <a:srgbClr val="4563A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任意多边形 20"/>
          <p:cNvSpPr/>
          <p:nvPr userDrawn="1"/>
        </p:nvSpPr>
        <p:spPr bwMode="auto">
          <a:xfrm rot="5400000" flipV="1">
            <a:off x="9454774" y="4864264"/>
            <a:ext cx="407847" cy="3643786"/>
          </a:xfrm>
          <a:custGeom>
            <a:avLst/>
            <a:gdLst>
              <a:gd name="T0" fmla="*/ 0 w 304798"/>
              <a:gd name="T1" fmla="*/ 336797 h 2568743"/>
              <a:gd name="T2" fmla="*/ 0 w 304798"/>
              <a:gd name="T3" fmla="*/ 2568071 h 2568743"/>
              <a:gd name="T4" fmla="*/ 304806 w 304798"/>
              <a:gd name="T5" fmla="*/ 2568071 h 2568743"/>
              <a:gd name="T6" fmla="*/ 304806 w 304798"/>
              <a:gd name="T7" fmla="*/ 0 h 2568743"/>
              <a:gd name="T8" fmla="*/ 0 w 304798"/>
              <a:gd name="T9" fmla="*/ 336797 h 2568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4798" h="2568743">
                <a:moveTo>
                  <a:pt x="0" y="336885"/>
                </a:moveTo>
                <a:lnTo>
                  <a:pt x="0" y="2568743"/>
                </a:lnTo>
                <a:lnTo>
                  <a:pt x="304798" y="2568743"/>
                </a:lnTo>
                <a:lnTo>
                  <a:pt x="304798" y="0"/>
                </a:lnTo>
                <a:lnTo>
                  <a:pt x="0" y="33688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" name="流程图: 手动输入 15"/>
          <p:cNvSpPr>
            <a:spLocks noChangeArrowheads="1"/>
          </p:cNvSpPr>
          <p:nvPr userDrawn="1"/>
        </p:nvSpPr>
        <p:spPr bwMode="auto">
          <a:xfrm rot="5400000" flipV="1">
            <a:off x="10239209" y="4937294"/>
            <a:ext cx="617621" cy="3287961"/>
          </a:xfrm>
          <a:prstGeom prst="flowChartManualInput">
            <a:avLst/>
          </a:prstGeom>
          <a:solidFill>
            <a:srgbClr val="428CCD"/>
          </a:solidFill>
          <a:ln>
            <a:noFill/>
          </a:ln>
        </p:spPr>
        <p:txBody>
          <a:bodyPr vert="eaVert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密码应用专题</a:t>
            </a:r>
          </a:p>
        </p:txBody>
      </p:sp>
      <p:sp>
        <p:nvSpPr>
          <p:cNvPr id="19" name="TextBox 15"/>
          <p:cNvSpPr txBox="1"/>
          <p:nvPr userDrawn="1"/>
        </p:nvSpPr>
        <p:spPr>
          <a:xfrm>
            <a:off x="8035547" y="6501593"/>
            <a:ext cx="119612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867D9D4B-5660-4712-8BEA-C813917CE926}" type="slidenum"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927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20"/>
          <p:cNvSpPr/>
          <p:nvPr userDrawn="1"/>
        </p:nvSpPr>
        <p:spPr bwMode="auto">
          <a:xfrm rot="5400000" flipV="1">
            <a:off x="9454775" y="4864264"/>
            <a:ext cx="407847" cy="3643787"/>
          </a:xfrm>
          <a:custGeom>
            <a:avLst/>
            <a:gdLst>
              <a:gd name="T0" fmla="*/ 0 w 304798"/>
              <a:gd name="T1" fmla="*/ 336797 h 2568743"/>
              <a:gd name="T2" fmla="*/ 0 w 304798"/>
              <a:gd name="T3" fmla="*/ 2568071 h 2568743"/>
              <a:gd name="T4" fmla="*/ 304806 w 304798"/>
              <a:gd name="T5" fmla="*/ 2568071 h 2568743"/>
              <a:gd name="T6" fmla="*/ 304806 w 304798"/>
              <a:gd name="T7" fmla="*/ 0 h 2568743"/>
              <a:gd name="T8" fmla="*/ 0 w 304798"/>
              <a:gd name="T9" fmla="*/ 336797 h 2568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4798" h="2568743">
                <a:moveTo>
                  <a:pt x="0" y="336885"/>
                </a:moveTo>
                <a:lnTo>
                  <a:pt x="0" y="2568743"/>
                </a:lnTo>
                <a:lnTo>
                  <a:pt x="304798" y="2568743"/>
                </a:lnTo>
                <a:lnTo>
                  <a:pt x="304798" y="0"/>
                </a:lnTo>
                <a:lnTo>
                  <a:pt x="0" y="33688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6" name="流程图: 手动输入 15"/>
          <p:cNvSpPr>
            <a:spLocks noChangeArrowheads="1"/>
          </p:cNvSpPr>
          <p:nvPr userDrawn="1"/>
        </p:nvSpPr>
        <p:spPr bwMode="auto">
          <a:xfrm rot="5400000" flipV="1">
            <a:off x="10239210" y="4937296"/>
            <a:ext cx="617621" cy="3287961"/>
          </a:xfrm>
          <a:prstGeom prst="flowChartManualInput">
            <a:avLst/>
          </a:prstGeom>
          <a:solidFill>
            <a:srgbClr val="428CCD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8035547" y="6501595"/>
            <a:ext cx="119612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867D9D4B-5660-4712-8BEA-C813917CE926}" type="slidenum"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9476325" y="6421978"/>
            <a:ext cx="25891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is-IS" sz="1600" b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服务热线：</a:t>
            </a:r>
            <a:r>
              <a:rPr lang="is-IS" altLang="zh-CN" sz="1600" b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4006-186-989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550000" y="302732"/>
            <a:ext cx="546089" cy="52549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 userDrawn="1"/>
        </p:nvSpPr>
        <p:spPr>
          <a:xfrm>
            <a:off x="257357" y="135429"/>
            <a:ext cx="546089" cy="525490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1199458" y="274638"/>
            <a:ext cx="10382943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100" b="1" i="0">
                <a:solidFill>
                  <a:srgbClr val="4563A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2" name="组 10"/>
          <p:cNvGrpSpPr/>
          <p:nvPr userDrawn="1"/>
        </p:nvGrpSpPr>
        <p:grpSpPr>
          <a:xfrm>
            <a:off x="9922009" y="336204"/>
            <a:ext cx="1654811" cy="572516"/>
            <a:chOff x="7360810" y="157363"/>
            <a:chExt cx="1783080" cy="6695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10" y="157363"/>
              <a:ext cx="1783080" cy="337615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7593767" y="513332"/>
              <a:ext cx="1312190" cy="313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股票代码：</a:t>
              </a:r>
              <a:r>
                <a:rPr lang="is-IS" altLang="zh-CN" sz="1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430704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557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 6 floa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48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F5E1-89DD-45D7-8DE6-434E8248AC91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F09D-E4F4-4FE7-8251-9B8797D0A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F5E1-89DD-45D7-8DE6-434E8248AC91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F09D-E4F4-4FE7-8251-9B8797D0A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F5E1-89DD-45D7-8DE6-434E8248AC91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F09D-E4F4-4FE7-8251-9B8797D0A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F5E1-89DD-45D7-8DE6-434E8248AC91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F09D-E4F4-4FE7-8251-9B8797D0A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F5E1-89DD-45D7-8DE6-434E8248AC91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F09D-E4F4-4FE7-8251-9B8797D0A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F5E1-89DD-45D7-8DE6-434E8248AC91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F09D-E4F4-4FE7-8251-9B8797D0A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F5E1-89DD-45D7-8DE6-434E8248AC91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F09D-E4F4-4FE7-8251-9B8797D0A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F5E1-89DD-45D7-8DE6-434E8248AC91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F09D-E4F4-4FE7-8251-9B8797D0A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2F5E1-89DD-45D7-8DE6-434E8248AC91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9F09D-E4F4-4FE7-8251-9B8797D0A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66" t="22083" r="56876" b="67617"/>
          <a:stretch>
            <a:fillRect/>
          </a:stretch>
        </p:blipFill>
        <p:spPr>
          <a:xfrm>
            <a:off x="8172878" y="2"/>
            <a:ext cx="1884180" cy="941847"/>
          </a:xfrm>
          <a:custGeom>
            <a:avLst/>
            <a:gdLst>
              <a:gd name="connsiteX0" fmla="*/ 0 w 1413135"/>
              <a:gd name="connsiteY0" fmla="*/ 0 h 706385"/>
              <a:gd name="connsiteX1" fmla="*/ 1413135 w 1413135"/>
              <a:gd name="connsiteY1" fmla="*/ 0 h 706385"/>
              <a:gd name="connsiteX2" fmla="*/ 690511 w 1413135"/>
              <a:gd name="connsiteY2" fmla="*/ 706385 h 706385"/>
              <a:gd name="connsiteX3" fmla="*/ 0 w 1413135"/>
              <a:gd name="connsiteY3" fmla="*/ 0 h 7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135" h="706385">
                <a:moveTo>
                  <a:pt x="0" y="0"/>
                </a:moveTo>
                <a:lnTo>
                  <a:pt x="1413135" y="0"/>
                </a:lnTo>
                <a:lnTo>
                  <a:pt x="690511" y="7063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398" t="22083" r="36072" b="33091"/>
          <a:stretch>
            <a:fillRect/>
          </a:stretch>
        </p:blipFill>
        <p:spPr>
          <a:xfrm>
            <a:off x="9660651" y="1"/>
            <a:ext cx="3421345" cy="4098851"/>
          </a:xfrm>
          <a:custGeom>
            <a:avLst/>
            <a:gdLst>
              <a:gd name="connsiteX0" fmla="*/ 468300 w 2566009"/>
              <a:gd name="connsiteY0" fmla="*/ 0 h 3074138"/>
              <a:gd name="connsiteX1" fmla="*/ 2566009 w 2566009"/>
              <a:gd name="connsiteY1" fmla="*/ 0 h 3074138"/>
              <a:gd name="connsiteX2" fmla="*/ 2566009 w 2566009"/>
              <a:gd name="connsiteY2" fmla="*/ 3065886 h 3074138"/>
              <a:gd name="connsiteX3" fmla="*/ 2557567 w 2566009"/>
              <a:gd name="connsiteY3" fmla="*/ 3074138 h 3074138"/>
              <a:gd name="connsiteX4" fmla="*/ 0 w 2566009"/>
              <a:gd name="connsiteY4" fmla="*/ 457776 h 3074138"/>
              <a:gd name="connsiteX5" fmla="*/ 468300 w 2566009"/>
              <a:gd name="connsiteY5" fmla="*/ 0 h 307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6009" h="3074138">
                <a:moveTo>
                  <a:pt x="468300" y="0"/>
                </a:moveTo>
                <a:lnTo>
                  <a:pt x="2566009" y="0"/>
                </a:lnTo>
                <a:lnTo>
                  <a:pt x="2566009" y="3065886"/>
                </a:lnTo>
                <a:lnTo>
                  <a:pt x="2557567" y="3074138"/>
                </a:lnTo>
                <a:lnTo>
                  <a:pt x="0" y="457776"/>
                </a:lnTo>
                <a:lnTo>
                  <a:pt x="468300" y="0"/>
                </a:lnTo>
                <a:close/>
              </a:path>
            </a:pathLst>
          </a:cu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0" t="23467" r="64545" b="56491"/>
          <a:stretch>
            <a:fillRect/>
          </a:stretch>
        </p:blipFill>
        <p:spPr>
          <a:xfrm>
            <a:off x="7110504" y="126573"/>
            <a:ext cx="1831411" cy="1832569"/>
          </a:xfrm>
          <a:custGeom>
            <a:avLst/>
            <a:gdLst>
              <a:gd name="connsiteX0" fmla="*/ 675477 w 1373558"/>
              <a:gd name="connsiteY0" fmla="*/ 0 h 1374427"/>
              <a:gd name="connsiteX1" fmla="*/ 1373558 w 1373558"/>
              <a:gd name="connsiteY1" fmla="*/ 714129 h 1374427"/>
              <a:gd name="connsiteX2" fmla="*/ 698081 w 1373558"/>
              <a:gd name="connsiteY2" fmla="*/ 1374427 h 1374427"/>
              <a:gd name="connsiteX3" fmla="*/ 0 w 1373558"/>
              <a:gd name="connsiteY3" fmla="*/ 660298 h 1374427"/>
              <a:gd name="connsiteX4" fmla="*/ 675477 w 1373558"/>
              <a:gd name="connsiteY4" fmla="*/ 0 h 1374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558" h="1374427">
                <a:moveTo>
                  <a:pt x="675477" y="0"/>
                </a:moveTo>
                <a:lnTo>
                  <a:pt x="1373558" y="714129"/>
                </a:lnTo>
                <a:lnTo>
                  <a:pt x="698081" y="1374427"/>
                </a:lnTo>
                <a:lnTo>
                  <a:pt x="0" y="660298"/>
                </a:lnTo>
                <a:lnTo>
                  <a:pt x="675477" y="0"/>
                </a:lnTo>
                <a:close/>
              </a:path>
            </a:pathLst>
          </a:cu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6" t="30312" r="51245" b="40065"/>
          <a:stretch>
            <a:fillRect/>
          </a:stretch>
        </p:blipFill>
        <p:spPr>
          <a:xfrm>
            <a:off x="8167042" y="752478"/>
            <a:ext cx="2708668" cy="2708668"/>
          </a:xfrm>
          <a:custGeom>
            <a:avLst/>
            <a:gdLst>
              <a:gd name="connsiteX0" fmla="*/ 1027293 w 2031501"/>
              <a:gd name="connsiteY0" fmla="*/ 0 h 2031501"/>
              <a:gd name="connsiteX1" fmla="*/ 2031501 w 2031501"/>
              <a:gd name="connsiteY1" fmla="*/ 1027293 h 2031501"/>
              <a:gd name="connsiteX2" fmla="*/ 1004208 w 2031501"/>
              <a:gd name="connsiteY2" fmla="*/ 2031501 h 2031501"/>
              <a:gd name="connsiteX3" fmla="*/ 0 w 2031501"/>
              <a:gd name="connsiteY3" fmla="*/ 1004208 h 2031501"/>
              <a:gd name="connsiteX4" fmla="*/ 1027293 w 2031501"/>
              <a:gd name="connsiteY4" fmla="*/ 0 h 203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501" h="2031501">
                <a:moveTo>
                  <a:pt x="1027293" y="0"/>
                </a:moveTo>
                <a:lnTo>
                  <a:pt x="2031501" y="1027293"/>
                </a:lnTo>
                <a:lnTo>
                  <a:pt x="1004208" y="2031501"/>
                </a:lnTo>
                <a:lnTo>
                  <a:pt x="0" y="1004208"/>
                </a:lnTo>
                <a:lnTo>
                  <a:pt x="1027293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9" t="34136" r="75228" b="56812"/>
          <a:stretch>
            <a:fillRect/>
          </a:stretch>
        </p:blipFill>
        <p:spPr>
          <a:xfrm>
            <a:off x="6560782" y="1102126"/>
            <a:ext cx="827703" cy="827703"/>
          </a:xfrm>
          <a:custGeom>
            <a:avLst/>
            <a:gdLst>
              <a:gd name="connsiteX0" fmla="*/ 313915 w 620777"/>
              <a:gd name="connsiteY0" fmla="*/ 0 h 620777"/>
              <a:gd name="connsiteX1" fmla="*/ 620777 w 620777"/>
              <a:gd name="connsiteY1" fmla="*/ 313915 h 620777"/>
              <a:gd name="connsiteX2" fmla="*/ 306861 w 620777"/>
              <a:gd name="connsiteY2" fmla="*/ 620777 h 620777"/>
              <a:gd name="connsiteX3" fmla="*/ 0 w 620777"/>
              <a:gd name="connsiteY3" fmla="*/ 306861 h 620777"/>
              <a:gd name="connsiteX4" fmla="*/ 313915 w 620777"/>
              <a:gd name="connsiteY4" fmla="*/ 0 h 62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777" h="620777">
                <a:moveTo>
                  <a:pt x="313915" y="0"/>
                </a:moveTo>
                <a:lnTo>
                  <a:pt x="620777" y="313915"/>
                </a:lnTo>
                <a:lnTo>
                  <a:pt x="306861" y="620777"/>
                </a:lnTo>
                <a:lnTo>
                  <a:pt x="0" y="306861"/>
                </a:lnTo>
                <a:lnTo>
                  <a:pt x="313915" y="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 rot="2685974">
            <a:off x="10376571" y="2520100"/>
            <a:ext cx="1219200" cy="12192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 rot="2685974">
            <a:off x="8722562" y="3231980"/>
            <a:ext cx="438704" cy="4387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 rot="2657183">
            <a:off x="7184718" y="1788738"/>
            <a:ext cx="642029" cy="542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矩形 11"/>
          <p:cNvSpPr/>
          <p:nvPr/>
        </p:nvSpPr>
        <p:spPr>
          <a:xfrm rot="2685974">
            <a:off x="6048599" y="1340051"/>
            <a:ext cx="340936" cy="34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 rot="2685974">
            <a:off x="6019563" y="738468"/>
            <a:ext cx="165275" cy="165275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 rot="2685974">
            <a:off x="12267216" y="3630956"/>
            <a:ext cx="165275" cy="165275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矩形 14"/>
          <p:cNvSpPr/>
          <p:nvPr/>
        </p:nvSpPr>
        <p:spPr>
          <a:xfrm rot="2731766">
            <a:off x="7502217" y="2462356"/>
            <a:ext cx="1057708" cy="107258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 rot="2685974">
            <a:off x="6948683" y="3184033"/>
            <a:ext cx="438704" cy="4387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/>
        </p:nvSpPr>
        <p:spPr>
          <a:xfrm rot="2685974">
            <a:off x="6562710" y="3320747"/>
            <a:ext cx="165275" cy="165275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任意多边形 22"/>
          <p:cNvSpPr/>
          <p:nvPr/>
        </p:nvSpPr>
        <p:spPr>
          <a:xfrm rot="2680233">
            <a:off x="6744018" y="4872236"/>
            <a:ext cx="7191213" cy="6332337"/>
          </a:xfrm>
          <a:custGeom>
            <a:avLst/>
            <a:gdLst>
              <a:gd name="connsiteX0" fmla="*/ 0 w 5393410"/>
              <a:gd name="connsiteY0" fmla="*/ 0 h 4749253"/>
              <a:gd name="connsiteX1" fmla="*/ 4406292 w 5393410"/>
              <a:gd name="connsiteY1" fmla="*/ 0 h 4749253"/>
              <a:gd name="connsiteX2" fmla="*/ 5393410 w 5393410"/>
              <a:gd name="connsiteY2" fmla="*/ 998536 h 4749253"/>
              <a:gd name="connsiteX3" fmla="*/ 1599309 w 5393410"/>
              <a:gd name="connsiteY3" fmla="*/ 4749253 h 4749253"/>
              <a:gd name="connsiteX4" fmla="*/ 0 w 5393410"/>
              <a:gd name="connsiteY4" fmla="*/ 4749253 h 4749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3410" h="4749253">
                <a:moveTo>
                  <a:pt x="0" y="0"/>
                </a:moveTo>
                <a:lnTo>
                  <a:pt x="4406292" y="0"/>
                </a:lnTo>
                <a:lnTo>
                  <a:pt x="5393410" y="998536"/>
                </a:lnTo>
                <a:lnTo>
                  <a:pt x="1599309" y="4749253"/>
                </a:lnTo>
                <a:lnTo>
                  <a:pt x="0" y="4749253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9" name="直接连接符 23"/>
          <p:cNvCxnSpPr/>
          <p:nvPr/>
        </p:nvCxnSpPr>
        <p:spPr>
          <a:xfrm>
            <a:off x="10003066" y="3597144"/>
            <a:ext cx="4183523" cy="4083096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24"/>
          <p:cNvCxnSpPr/>
          <p:nvPr/>
        </p:nvCxnSpPr>
        <p:spPr>
          <a:xfrm flipH="1">
            <a:off x="5931589" y="3637361"/>
            <a:ext cx="4073316" cy="409124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5"/>
          <p:cNvCxnSpPr/>
          <p:nvPr/>
        </p:nvCxnSpPr>
        <p:spPr>
          <a:xfrm>
            <a:off x="5049195" y="7739065"/>
            <a:ext cx="4183523" cy="4083096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7"/>
          <p:cNvSpPr txBox="1"/>
          <p:nvPr/>
        </p:nvSpPr>
        <p:spPr>
          <a:xfrm>
            <a:off x="1" y="2011239"/>
            <a:ext cx="7912358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rgbClr val="1557AE"/>
                </a:solidFill>
                <a:latin typeface="微软雅黑" panose="020B0503020204020204" charset="-122"/>
                <a:ea typeface="微软雅黑" panose="020B0503020204020204" charset="-122"/>
              </a:rPr>
              <a:t>Bob</a:t>
            </a:r>
            <a:r>
              <a:rPr lang="zh-CN" altLang="en-US" sz="4000" b="1" dirty="0">
                <a:solidFill>
                  <a:srgbClr val="1557AE"/>
                </a:solidFill>
                <a:latin typeface="微软雅黑" panose="020B0503020204020204" charset="-122"/>
                <a:ea typeface="微软雅黑" panose="020B0503020204020204" charset="-122"/>
              </a:rPr>
              <a:t>的爱情故事</a:t>
            </a:r>
            <a:endParaRPr lang="en-US" altLang="zh-CN" sz="4000" b="1" dirty="0">
              <a:solidFill>
                <a:srgbClr val="1557A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直接连接符 29"/>
          <p:cNvCxnSpPr/>
          <p:nvPr/>
        </p:nvCxnSpPr>
        <p:spPr>
          <a:xfrm>
            <a:off x="182226" y="3964395"/>
            <a:ext cx="707262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72787" y="4194724"/>
            <a:ext cx="430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557AE"/>
                </a:solidFill>
                <a:latin typeface="微软雅黑" panose="020B0503020204020204" charset="-122"/>
                <a:ea typeface="微软雅黑" panose="020B0503020204020204" charset="-122"/>
              </a:rPr>
              <a:t>密码应用专题 王珂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6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EC74A11-18ED-404E-B16C-68B0AF4C8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34" y="591679"/>
            <a:ext cx="10266210" cy="6199594"/>
          </a:xfrm>
          <a:prstGeom prst="rect">
            <a:avLst/>
          </a:prstGeom>
        </p:spPr>
      </p:pic>
      <p:sp>
        <p:nvSpPr>
          <p:cNvPr id="27" name="标题 26">
            <a:extLst>
              <a:ext uri="{FF2B5EF4-FFF2-40B4-BE49-F238E27FC236}">
                <a16:creationId xmlns:a16="http://schemas.microsoft.com/office/drawing/2014/main" id="{2E4EED95-D17C-43B6-8086-255F30E2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274638"/>
            <a:ext cx="4129289" cy="634082"/>
          </a:xfrm>
        </p:spPr>
        <p:txBody>
          <a:bodyPr/>
          <a:lstStyle/>
          <a:p>
            <a:r>
              <a:rPr lang="zh-CN" altLang="en-US" dirty="0"/>
              <a:t>基于密码的爱情保卫战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F0F052-7544-4DC4-83C0-92C02FFB1098}"/>
              </a:ext>
            </a:extLst>
          </p:cNvPr>
          <p:cNvSpPr txBox="1"/>
          <p:nvPr/>
        </p:nvSpPr>
        <p:spPr>
          <a:xfrm>
            <a:off x="9662898" y="807761"/>
            <a:ext cx="238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E10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猥琐男的斗争</a:t>
            </a:r>
          </a:p>
        </p:txBody>
      </p:sp>
    </p:spTree>
    <p:extLst>
      <p:ext uri="{BB962C8B-B14F-4D97-AF65-F5344CB8AC3E}">
        <p14:creationId xmlns:p14="http://schemas.microsoft.com/office/powerpoint/2010/main" val="116459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2F2836E-D830-4B56-9DB7-D72A8A2A4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67" y="591679"/>
            <a:ext cx="9212865" cy="5807700"/>
          </a:xfrm>
          <a:prstGeom prst="rect">
            <a:avLst/>
          </a:prstGeom>
        </p:spPr>
      </p:pic>
      <p:sp>
        <p:nvSpPr>
          <p:cNvPr id="27" name="标题 26">
            <a:extLst>
              <a:ext uri="{FF2B5EF4-FFF2-40B4-BE49-F238E27FC236}">
                <a16:creationId xmlns:a16="http://schemas.microsoft.com/office/drawing/2014/main" id="{2E4EED95-D17C-43B6-8086-255F30E2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274638"/>
            <a:ext cx="4129289" cy="634082"/>
          </a:xfrm>
        </p:spPr>
        <p:txBody>
          <a:bodyPr/>
          <a:lstStyle/>
          <a:p>
            <a:r>
              <a:rPr lang="zh-CN" altLang="en-US" dirty="0"/>
              <a:t>基于密码的爱情保卫战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F0F052-7544-4DC4-83C0-92C02FFB1098}"/>
              </a:ext>
            </a:extLst>
          </p:cNvPr>
          <p:cNvSpPr txBox="1"/>
          <p:nvPr/>
        </p:nvSpPr>
        <p:spPr>
          <a:xfrm>
            <a:off x="9662898" y="807761"/>
            <a:ext cx="238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E10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猥琐男的斗争</a:t>
            </a:r>
          </a:p>
        </p:txBody>
      </p:sp>
    </p:spTree>
    <p:extLst>
      <p:ext uri="{BB962C8B-B14F-4D97-AF65-F5344CB8AC3E}">
        <p14:creationId xmlns:p14="http://schemas.microsoft.com/office/powerpoint/2010/main" val="470894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6490B37-FDE1-4A47-BF72-F7A05F80E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55" y="500194"/>
            <a:ext cx="9474122" cy="6083168"/>
          </a:xfrm>
          <a:prstGeom prst="rect">
            <a:avLst/>
          </a:prstGeom>
        </p:spPr>
      </p:pic>
      <p:sp>
        <p:nvSpPr>
          <p:cNvPr id="27" name="标题 26">
            <a:extLst>
              <a:ext uri="{FF2B5EF4-FFF2-40B4-BE49-F238E27FC236}">
                <a16:creationId xmlns:a16="http://schemas.microsoft.com/office/drawing/2014/main" id="{2E4EED95-D17C-43B6-8086-255F30E2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274638"/>
            <a:ext cx="4129289" cy="634082"/>
          </a:xfrm>
        </p:spPr>
        <p:txBody>
          <a:bodyPr/>
          <a:lstStyle/>
          <a:p>
            <a:r>
              <a:rPr lang="zh-CN" altLang="en-US" dirty="0"/>
              <a:t>基于密码的爱情保卫战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F0F052-7544-4DC4-83C0-92C02FFB1098}"/>
              </a:ext>
            </a:extLst>
          </p:cNvPr>
          <p:cNvSpPr txBox="1"/>
          <p:nvPr/>
        </p:nvSpPr>
        <p:spPr>
          <a:xfrm>
            <a:off x="9662898" y="807761"/>
            <a:ext cx="238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E10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猥琐男的斗争</a:t>
            </a:r>
          </a:p>
        </p:txBody>
      </p:sp>
    </p:spTree>
    <p:extLst>
      <p:ext uri="{BB962C8B-B14F-4D97-AF65-F5344CB8AC3E}">
        <p14:creationId xmlns:p14="http://schemas.microsoft.com/office/powerpoint/2010/main" val="370036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AD963F0-E3DC-4DD5-8EA0-A81C4DBD7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686857"/>
            <a:ext cx="9606229" cy="5896505"/>
          </a:xfrm>
          <a:prstGeom prst="rect">
            <a:avLst/>
          </a:prstGeom>
        </p:spPr>
      </p:pic>
      <p:sp>
        <p:nvSpPr>
          <p:cNvPr id="27" name="标题 26">
            <a:extLst>
              <a:ext uri="{FF2B5EF4-FFF2-40B4-BE49-F238E27FC236}">
                <a16:creationId xmlns:a16="http://schemas.microsoft.com/office/drawing/2014/main" id="{2E4EED95-D17C-43B6-8086-255F30E2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274638"/>
            <a:ext cx="4129289" cy="634082"/>
          </a:xfrm>
        </p:spPr>
        <p:txBody>
          <a:bodyPr/>
          <a:lstStyle/>
          <a:p>
            <a:r>
              <a:rPr lang="zh-CN" altLang="en-US" dirty="0"/>
              <a:t>基于密码的爱情保卫战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F0F052-7544-4DC4-83C0-92C02FFB1098}"/>
              </a:ext>
            </a:extLst>
          </p:cNvPr>
          <p:cNvSpPr txBox="1"/>
          <p:nvPr/>
        </p:nvSpPr>
        <p:spPr>
          <a:xfrm>
            <a:off x="9662898" y="807761"/>
            <a:ext cx="238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E10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猥琐男的斗争</a:t>
            </a:r>
          </a:p>
        </p:txBody>
      </p:sp>
    </p:spTree>
    <p:extLst>
      <p:ext uri="{BB962C8B-B14F-4D97-AF65-F5344CB8AC3E}">
        <p14:creationId xmlns:p14="http://schemas.microsoft.com/office/powerpoint/2010/main" val="126558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>
            <a:extLst>
              <a:ext uri="{FF2B5EF4-FFF2-40B4-BE49-F238E27FC236}">
                <a16:creationId xmlns:a16="http://schemas.microsoft.com/office/drawing/2014/main" id="{2E4EED95-D17C-43B6-8086-255F30E2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274638"/>
            <a:ext cx="4129289" cy="634082"/>
          </a:xfrm>
        </p:spPr>
        <p:txBody>
          <a:bodyPr/>
          <a:lstStyle/>
          <a:p>
            <a:r>
              <a:rPr lang="zh-CN" altLang="en-US" dirty="0"/>
              <a:t>基于密码的爱情保卫战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F0F052-7544-4DC4-83C0-92C02FFB1098}"/>
              </a:ext>
            </a:extLst>
          </p:cNvPr>
          <p:cNvSpPr txBox="1"/>
          <p:nvPr/>
        </p:nvSpPr>
        <p:spPr>
          <a:xfrm>
            <a:off x="8245929" y="807761"/>
            <a:ext cx="3798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E10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偷听女的斗争升级版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1F7A09-B3C9-4DC8-A21F-1EDD08066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246720"/>
            <a:ext cx="9988624" cy="480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4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7F5D2F5-0689-43CD-BA0E-B20A7E037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9" y="807761"/>
            <a:ext cx="10402721" cy="5677979"/>
          </a:xfrm>
          <a:prstGeom prst="rect">
            <a:avLst/>
          </a:prstGeom>
        </p:spPr>
      </p:pic>
      <p:sp>
        <p:nvSpPr>
          <p:cNvPr id="27" name="标题 26">
            <a:extLst>
              <a:ext uri="{FF2B5EF4-FFF2-40B4-BE49-F238E27FC236}">
                <a16:creationId xmlns:a16="http://schemas.microsoft.com/office/drawing/2014/main" id="{2E4EED95-D17C-43B6-8086-255F30E2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274638"/>
            <a:ext cx="4129289" cy="634082"/>
          </a:xfrm>
        </p:spPr>
        <p:txBody>
          <a:bodyPr/>
          <a:lstStyle/>
          <a:p>
            <a:r>
              <a:rPr lang="zh-CN" altLang="en-US" dirty="0"/>
              <a:t>基于密码的爱情保卫战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F0F052-7544-4DC4-83C0-92C02FFB1098}"/>
              </a:ext>
            </a:extLst>
          </p:cNvPr>
          <p:cNvSpPr txBox="1"/>
          <p:nvPr/>
        </p:nvSpPr>
        <p:spPr>
          <a:xfrm>
            <a:off x="8245929" y="807761"/>
            <a:ext cx="3798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E10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偷听女的斗争升级版</a:t>
            </a:r>
          </a:p>
        </p:txBody>
      </p:sp>
    </p:spTree>
    <p:extLst>
      <p:ext uri="{BB962C8B-B14F-4D97-AF65-F5344CB8AC3E}">
        <p14:creationId xmlns:p14="http://schemas.microsoft.com/office/powerpoint/2010/main" val="708973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CB17F58-19EC-439F-9162-AD08352E2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29" y="893126"/>
            <a:ext cx="11174727" cy="5430290"/>
          </a:xfrm>
          <a:prstGeom prst="rect">
            <a:avLst/>
          </a:prstGeom>
        </p:spPr>
      </p:pic>
      <p:sp>
        <p:nvSpPr>
          <p:cNvPr id="27" name="标题 26">
            <a:extLst>
              <a:ext uri="{FF2B5EF4-FFF2-40B4-BE49-F238E27FC236}">
                <a16:creationId xmlns:a16="http://schemas.microsoft.com/office/drawing/2014/main" id="{2E4EED95-D17C-43B6-8086-255F30E2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274638"/>
            <a:ext cx="4129289" cy="634082"/>
          </a:xfrm>
        </p:spPr>
        <p:txBody>
          <a:bodyPr/>
          <a:lstStyle/>
          <a:p>
            <a:r>
              <a:rPr lang="zh-CN" altLang="en-US" dirty="0"/>
              <a:t>基于密码的爱情保卫战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F0F052-7544-4DC4-83C0-92C02FFB1098}"/>
              </a:ext>
            </a:extLst>
          </p:cNvPr>
          <p:cNvSpPr txBox="1"/>
          <p:nvPr/>
        </p:nvSpPr>
        <p:spPr>
          <a:xfrm>
            <a:off x="8062711" y="534584"/>
            <a:ext cx="4129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2E10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猥琐男的斗争升级版</a:t>
            </a:r>
          </a:p>
        </p:txBody>
      </p:sp>
    </p:spTree>
    <p:extLst>
      <p:ext uri="{BB962C8B-B14F-4D97-AF65-F5344CB8AC3E}">
        <p14:creationId xmlns:p14="http://schemas.microsoft.com/office/powerpoint/2010/main" val="557179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FE0EEAB-8197-49AC-8EA1-E7C22219A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80" y="932787"/>
            <a:ext cx="10154039" cy="5650575"/>
          </a:xfrm>
          <a:prstGeom prst="rect">
            <a:avLst/>
          </a:prstGeom>
        </p:spPr>
      </p:pic>
      <p:sp>
        <p:nvSpPr>
          <p:cNvPr id="27" name="标题 26">
            <a:extLst>
              <a:ext uri="{FF2B5EF4-FFF2-40B4-BE49-F238E27FC236}">
                <a16:creationId xmlns:a16="http://schemas.microsoft.com/office/drawing/2014/main" id="{2E4EED95-D17C-43B6-8086-255F30E2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274638"/>
            <a:ext cx="4129289" cy="634082"/>
          </a:xfrm>
        </p:spPr>
        <p:txBody>
          <a:bodyPr/>
          <a:lstStyle/>
          <a:p>
            <a:r>
              <a:rPr lang="zh-CN" altLang="en-US" dirty="0"/>
              <a:t>基于密码的爱情保卫战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F0F052-7544-4DC4-83C0-92C02FFB1098}"/>
              </a:ext>
            </a:extLst>
          </p:cNvPr>
          <p:cNvSpPr txBox="1"/>
          <p:nvPr/>
        </p:nvSpPr>
        <p:spPr>
          <a:xfrm>
            <a:off x="8062711" y="534584"/>
            <a:ext cx="4129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2E10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猥琐男的斗争升级版</a:t>
            </a:r>
          </a:p>
        </p:txBody>
      </p:sp>
    </p:spTree>
    <p:extLst>
      <p:ext uri="{BB962C8B-B14F-4D97-AF65-F5344CB8AC3E}">
        <p14:creationId xmlns:p14="http://schemas.microsoft.com/office/powerpoint/2010/main" val="1200168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753335A-AE9E-4B33-82F8-269BD5A0C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25" y="908720"/>
            <a:ext cx="10655842" cy="5414696"/>
          </a:xfrm>
          <a:prstGeom prst="rect">
            <a:avLst/>
          </a:prstGeom>
        </p:spPr>
      </p:pic>
      <p:sp>
        <p:nvSpPr>
          <p:cNvPr id="27" name="标题 26">
            <a:extLst>
              <a:ext uri="{FF2B5EF4-FFF2-40B4-BE49-F238E27FC236}">
                <a16:creationId xmlns:a16="http://schemas.microsoft.com/office/drawing/2014/main" id="{2E4EED95-D17C-43B6-8086-255F30E2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274638"/>
            <a:ext cx="4129289" cy="634082"/>
          </a:xfrm>
        </p:spPr>
        <p:txBody>
          <a:bodyPr/>
          <a:lstStyle/>
          <a:p>
            <a:r>
              <a:rPr lang="zh-CN" altLang="en-US" dirty="0"/>
              <a:t>基于密码的爱情保卫战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F0F052-7544-4DC4-83C0-92C02FFB1098}"/>
              </a:ext>
            </a:extLst>
          </p:cNvPr>
          <p:cNvSpPr txBox="1"/>
          <p:nvPr/>
        </p:nvSpPr>
        <p:spPr>
          <a:xfrm>
            <a:off x="8062711" y="534584"/>
            <a:ext cx="4129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2E10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终极方案</a:t>
            </a:r>
          </a:p>
        </p:txBody>
      </p:sp>
    </p:spTree>
    <p:extLst>
      <p:ext uri="{BB962C8B-B14F-4D97-AF65-F5344CB8AC3E}">
        <p14:creationId xmlns:p14="http://schemas.microsoft.com/office/powerpoint/2010/main" val="128832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 rot="10800000">
            <a:off x="765979" y="2520076"/>
            <a:ext cx="416810" cy="1481328"/>
          </a:xfrm>
          <a:custGeom>
            <a:avLst/>
            <a:gdLst>
              <a:gd name="connsiteX0" fmla="*/ 0 w 530147"/>
              <a:gd name="connsiteY0" fmla="*/ 0 h 1562338"/>
              <a:gd name="connsiteX1" fmla="*/ 530147 w 530147"/>
              <a:gd name="connsiteY1" fmla="*/ 0 h 1562338"/>
              <a:gd name="connsiteX2" fmla="*/ 530147 w 530147"/>
              <a:gd name="connsiteY2" fmla="*/ 1216177 h 1562338"/>
              <a:gd name="connsiteX3" fmla="*/ 0 w 530147"/>
              <a:gd name="connsiteY3" fmla="*/ 1562338 h 156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147" h="1562338">
                <a:moveTo>
                  <a:pt x="0" y="0"/>
                </a:moveTo>
                <a:lnTo>
                  <a:pt x="530147" y="0"/>
                </a:lnTo>
                <a:lnTo>
                  <a:pt x="530147" y="1216177"/>
                </a:lnTo>
                <a:lnTo>
                  <a:pt x="0" y="156233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94" tIns="43346" rIns="86694" bIns="43346" rtlCol="0" anchor="ctr"/>
          <a:lstStyle/>
          <a:p>
            <a:pPr algn="ctr"/>
            <a:endParaRPr lang="zh-CN" altLang="en-US" sz="1707"/>
          </a:p>
        </p:txBody>
      </p:sp>
      <p:sp>
        <p:nvSpPr>
          <p:cNvPr id="27" name="任意多边形 26"/>
          <p:cNvSpPr/>
          <p:nvPr/>
        </p:nvSpPr>
        <p:spPr>
          <a:xfrm>
            <a:off x="5555048" y="2844557"/>
            <a:ext cx="416810" cy="1481328"/>
          </a:xfrm>
          <a:custGeom>
            <a:avLst/>
            <a:gdLst>
              <a:gd name="connsiteX0" fmla="*/ 0 w 530147"/>
              <a:gd name="connsiteY0" fmla="*/ 0 h 1562338"/>
              <a:gd name="connsiteX1" fmla="*/ 530147 w 530147"/>
              <a:gd name="connsiteY1" fmla="*/ 0 h 1562338"/>
              <a:gd name="connsiteX2" fmla="*/ 530147 w 530147"/>
              <a:gd name="connsiteY2" fmla="*/ 1216177 h 1562338"/>
              <a:gd name="connsiteX3" fmla="*/ 0 w 530147"/>
              <a:gd name="connsiteY3" fmla="*/ 1562338 h 156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147" h="1562338">
                <a:moveTo>
                  <a:pt x="0" y="0"/>
                </a:moveTo>
                <a:lnTo>
                  <a:pt x="530147" y="0"/>
                </a:lnTo>
                <a:lnTo>
                  <a:pt x="530147" y="1216177"/>
                </a:lnTo>
                <a:lnTo>
                  <a:pt x="0" y="156233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94" tIns="43346" rIns="86694" bIns="43346" rtlCol="0" anchor="ctr"/>
          <a:lstStyle/>
          <a:p>
            <a:pPr algn="ctr"/>
            <a:endParaRPr lang="zh-CN" altLang="en-US" sz="1707"/>
          </a:p>
        </p:txBody>
      </p:sp>
      <p:sp>
        <p:nvSpPr>
          <p:cNvPr id="37" name="任意多边形 36"/>
          <p:cNvSpPr/>
          <p:nvPr/>
        </p:nvSpPr>
        <p:spPr>
          <a:xfrm>
            <a:off x="558000" y="-11851"/>
            <a:ext cx="5619282" cy="6869664"/>
          </a:xfrm>
          <a:custGeom>
            <a:avLst/>
            <a:gdLst>
              <a:gd name="connsiteX0" fmla="*/ 756568 w 4593513"/>
              <a:gd name="connsiteY0" fmla="*/ 0 h 7245349"/>
              <a:gd name="connsiteX1" fmla="*/ 4593513 w 4593513"/>
              <a:gd name="connsiteY1" fmla="*/ 0 h 7245349"/>
              <a:gd name="connsiteX2" fmla="*/ 3830873 w 4593513"/>
              <a:gd name="connsiteY2" fmla="*/ 7245349 h 7245349"/>
              <a:gd name="connsiteX3" fmla="*/ 0 w 4593513"/>
              <a:gd name="connsiteY3" fmla="*/ 7245349 h 7245349"/>
              <a:gd name="connsiteX4" fmla="*/ 0 w 4593513"/>
              <a:gd name="connsiteY4" fmla="*/ 7187657 h 724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3513" h="7245349">
                <a:moveTo>
                  <a:pt x="756568" y="0"/>
                </a:moveTo>
                <a:lnTo>
                  <a:pt x="4593513" y="0"/>
                </a:lnTo>
                <a:lnTo>
                  <a:pt x="3830873" y="7245349"/>
                </a:lnTo>
                <a:lnTo>
                  <a:pt x="0" y="7245349"/>
                </a:lnTo>
                <a:lnTo>
                  <a:pt x="0" y="7187657"/>
                </a:lnTo>
                <a:close/>
              </a:path>
            </a:pathLst>
          </a:custGeom>
          <a:blipFill dpi="0" rotWithShape="1">
            <a:blip r:embed="rId3" cstate="screen"/>
            <a:srcRect/>
            <a:stretch>
              <a:fillRect t="175" b="1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94" tIns="43346" rIns="86694" bIns="43346" rtlCol="0" anchor="ctr"/>
          <a:lstStyle/>
          <a:p>
            <a:pPr algn="ctr"/>
            <a:endParaRPr lang="zh-CN" altLang="en-US" sz="1707"/>
          </a:p>
        </p:txBody>
      </p:sp>
      <p:sp>
        <p:nvSpPr>
          <p:cNvPr id="3" name="矩形 2"/>
          <p:cNvSpPr/>
          <p:nvPr/>
        </p:nvSpPr>
        <p:spPr>
          <a:xfrm>
            <a:off x="763425" y="2844556"/>
            <a:ext cx="5208435" cy="11568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94" tIns="43346" rIns="86694" bIns="43346" rtlCol="0" anchor="ctr"/>
          <a:lstStyle/>
          <a:p>
            <a:pPr algn="ctr"/>
            <a:endParaRPr lang="zh-CN" altLang="en-US" sz="1707"/>
          </a:p>
        </p:txBody>
      </p:sp>
      <p:sp>
        <p:nvSpPr>
          <p:cNvPr id="13" name="TextBox 11"/>
          <p:cNvSpPr txBox="1"/>
          <p:nvPr/>
        </p:nvSpPr>
        <p:spPr>
          <a:xfrm>
            <a:off x="6892584" y="2766486"/>
            <a:ext cx="3868400" cy="579981"/>
          </a:xfrm>
          <a:prstGeom prst="rect">
            <a:avLst/>
          </a:prstGeom>
          <a:noFill/>
        </p:spPr>
        <p:txBody>
          <a:bodyPr wrap="none" lIns="86694" tIns="43346" rIns="86694" bIns="43346" rtlCol="0">
            <a:spAutoFit/>
          </a:bodyPr>
          <a:lstStyle/>
          <a:p>
            <a:pPr marL="0" lvl="1" algn="r"/>
            <a:r>
              <a:rPr lang="zh-CN" altLang="en-US" sz="3200" b="1" dirty="0">
                <a:solidFill>
                  <a:srgbClr val="01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行走江湖的黑话切口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569612" y="2624951"/>
            <a:ext cx="1596058" cy="15960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6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6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" name="TextBox 13"/>
          <p:cNvSpPr txBox="1"/>
          <p:nvPr/>
        </p:nvSpPr>
        <p:spPr>
          <a:xfrm>
            <a:off x="2765810" y="2910050"/>
            <a:ext cx="1203664" cy="1021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6637" b="1" dirty="0">
                <a:solidFill>
                  <a:srgbClr val="01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637" b="1" dirty="0">
              <a:solidFill>
                <a:srgbClr val="0170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841140" y="3346467"/>
            <a:ext cx="3971289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2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" y="-549"/>
            <a:ext cx="12192000" cy="691157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94" tIns="43346" rIns="86694" bIns="43346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705" dirty="0"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75011" y="2447907"/>
            <a:ext cx="4826226" cy="753798"/>
            <a:chOff x="8687" y="1386"/>
            <a:chExt cx="8016" cy="1252"/>
          </a:xfrm>
        </p:grpSpPr>
        <p:sp>
          <p:nvSpPr>
            <p:cNvPr id="4" name="剪去单角的矩形 22"/>
            <p:cNvSpPr/>
            <p:nvPr/>
          </p:nvSpPr>
          <p:spPr>
            <a:xfrm>
              <a:off x="9823" y="1494"/>
              <a:ext cx="6881" cy="1035"/>
            </a:xfrm>
            <a:custGeom>
              <a:avLst/>
              <a:gdLst>
                <a:gd name="connsiteX0" fmla="*/ 0 w 4648200"/>
                <a:gd name="connsiteY0" fmla="*/ 0 h 476250"/>
                <a:gd name="connsiteX1" fmla="*/ 4568823 w 4648200"/>
                <a:gd name="connsiteY1" fmla="*/ 0 h 476250"/>
                <a:gd name="connsiteX2" fmla="*/ 4648200 w 4648200"/>
                <a:gd name="connsiteY2" fmla="*/ 79377 h 476250"/>
                <a:gd name="connsiteX3" fmla="*/ 4648200 w 4648200"/>
                <a:gd name="connsiteY3" fmla="*/ 476250 h 476250"/>
                <a:gd name="connsiteX4" fmla="*/ 0 w 4648200"/>
                <a:gd name="connsiteY4" fmla="*/ 476250 h 476250"/>
                <a:gd name="connsiteX5" fmla="*/ 0 w 4648200"/>
                <a:gd name="connsiteY5" fmla="*/ 0 h 476250"/>
                <a:gd name="connsiteX0-1" fmla="*/ 0 w 4772025"/>
                <a:gd name="connsiteY0-2" fmla="*/ 0 h 476250"/>
                <a:gd name="connsiteX1-3" fmla="*/ 4568823 w 4772025"/>
                <a:gd name="connsiteY1-4" fmla="*/ 0 h 476250"/>
                <a:gd name="connsiteX2-5" fmla="*/ 4772025 w 4772025"/>
                <a:gd name="connsiteY2-6" fmla="*/ 241302 h 476250"/>
                <a:gd name="connsiteX3-7" fmla="*/ 4648200 w 4772025"/>
                <a:gd name="connsiteY3-8" fmla="*/ 476250 h 476250"/>
                <a:gd name="connsiteX4-9" fmla="*/ 0 w 4772025"/>
                <a:gd name="connsiteY4-10" fmla="*/ 476250 h 476250"/>
                <a:gd name="connsiteX5-11" fmla="*/ 0 w 4772025"/>
                <a:gd name="connsiteY5-12" fmla="*/ 0 h 476250"/>
                <a:gd name="connsiteX0-13" fmla="*/ 0 w 4767262"/>
                <a:gd name="connsiteY0-14" fmla="*/ 0 h 476250"/>
                <a:gd name="connsiteX1-15" fmla="*/ 4568823 w 4767262"/>
                <a:gd name="connsiteY1-16" fmla="*/ 0 h 476250"/>
                <a:gd name="connsiteX2-17" fmla="*/ 4767262 w 4767262"/>
                <a:gd name="connsiteY2-18" fmla="*/ 207964 h 476250"/>
                <a:gd name="connsiteX3-19" fmla="*/ 4648200 w 4767262"/>
                <a:gd name="connsiteY3-20" fmla="*/ 476250 h 476250"/>
                <a:gd name="connsiteX4-21" fmla="*/ 0 w 4767262"/>
                <a:gd name="connsiteY4-22" fmla="*/ 476250 h 476250"/>
                <a:gd name="connsiteX5-23" fmla="*/ 0 w 4767262"/>
                <a:gd name="connsiteY5-24" fmla="*/ 0 h 476250"/>
                <a:gd name="connsiteX0-25" fmla="*/ 0 w 4872037"/>
                <a:gd name="connsiteY0-26" fmla="*/ 0 h 476250"/>
                <a:gd name="connsiteX1-27" fmla="*/ 4568823 w 4872037"/>
                <a:gd name="connsiteY1-28" fmla="*/ 0 h 476250"/>
                <a:gd name="connsiteX2-29" fmla="*/ 4872037 w 4872037"/>
                <a:gd name="connsiteY2-30" fmla="*/ 231777 h 476250"/>
                <a:gd name="connsiteX3-31" fmla="*/ 4648200 w 4872037"/>
                <a:gd name="connsiteY3-32" fmla="*/ 476250 h 476250"/>
                <a:gd name="connsiteX4-33" fmla="*/ 0 w 4872037"/>
                <a:gd name="connsiteY4-34" fmla="*/ 476250 h 476250"/>
                <a:gd name="connsiteX5-35" fmla="*/ 0 w 4872037"/>
                <a:gd name="connsiteY5-36" fmla="*/ 0 h 476250"/>
                <a:gd name="connsiteX0-37" fmla="*/ 0 w 4872037"/>
                <a:gd name="connsiteY0-38" fmla="*/ 0 h 481012"/>
                <a:gd name="connsiteX1-39" fmla="*/ 4568823 w 4872037"/>
                <a:gd name="connsiteY1-40" fmla="*/ 0 h 481012"/>
                <a:gd name="connsiteX2-41" fmla="*/ 4872037 w 4872037"/>
                <a:gd name="connsiteY2-42" fmla="*/ 231777 h 481012"/>
                <a:gd name="connsiteX3-43" fmla="*/ 4586288 w 4872037"/>
                <a:gd name="connsiteY3-44" fmla="*/ 481012 h 481012"/>
                <a:gd name="connsiteX4-45" fmla="*/ 0 w 4872037"/>
                <a:gd name="connsiteY4-46" fmla="*/ 476250 h 481012"/>
                <a:gd name="connsiteX5-47" fmla="*/ 0 w 4872037"/>
                <a:gd name="connsiteY5-48" fmla="*/ 0 h 481012"/>
                <a:gd name="connsiteX0-49" fmla="*/ 0 w 4872037"/>
                <a:gd name="connsiteY0-50" fmla="*/ 0 h 485775"/>
                <a:gd name="connsiteX1-51" fmla="*/ 4568823 w 4872037"/>
                <a:gd name="connsiteY1-52" fmla="*/ 0 h 485775"/>
                <a:gd name="connsiteX2-53" fmla="*/ 4872037 w 4872037"/>
                <a:gd name="connsiteY2-54" fmla="*/ 231777 h 485775"/>
                <a:gd name="connsiteX3-55" fmla="*/ 4581525 w 4872037"/>
                <a:gd name="connsiteY3-56" fmla="*/ 485775 h 485775"/>
                <a:gd name="connsiteX4-57" fmla="*/ 0 w 4872037"/>
                <a:gd name="connsiteY4-58" fmla="*/ 476250 h 485775"/>
                <a:gd name="connsiteX5-59" fmla="*/ 0 w 4872037"/>
                <a:gd name="connsiteY5-60" fmla="*/ 0 h 485775"/>
                <a:gd name="connsiteX0-61" fmla="*/ 0 w 4872037"/>
                <a:gd name="connsiteY0-62" fmla="*/ 0 h 490538"/>
                <a:gd name="connsiteX1-63" fmla="*/ 4568823 w 4872037"/>
                <a:gd name="connsiteY1-64" fmla="*/ 0 h 490538"/>
                <a:gd name="connsiteX2-65" fmla="*/ 4872037 w 4872037"/>
                <a:gd name="connsiteY2-66" fmla="*/ 231777 h 490538"/>
                <a:gd name="connsiteX3-67" fmla="*/ 4567237 w 4872037"/>
                <a:gd name="connsiteY3-68" fmla="*/ 490538 h 490538"/>
                <a:gd name="connsiteX4-69" fmla="*/ 0 w 4872037"/>
                <a:gd name="connsiteY4-70" fmla="*/ 476250 h 490538"/>
                <a:gd name="connsiteX5-71" fmla="*/ 0 w 4872037"/>
                <a:gd name="connsiteY5-72" fmla="*/ 0 h 490538"/>
                <a:gd name="connsiteX0-73" fmla="*/ 0 w 4876800"/>
                <a:gd name="connsiteY0-74" fmla="*/ 0 h 490538"/>
                <a:gd name="connsiteX1-75" fmla="*/ 4568823 w 4876800"/>
                <a:gd name="connsiteY1-76" fmla="*/ 0 h 490538"/>
                <a:gd name="connsiteX2-77" fmla="*/ 4876800 w 4876800"/>
                <a:gd name="connsiteY2-78" fmla="*/ 236540 h 490538"/>
                <a:gd name="connsiteX3-79" fmla="*/ 4567237 w 4876800"/>
                <a:gd name="connsiteY3-80" fmla="*/ 490538 h 490538"/>
                <a:gd name="connsiteX4-81" fmla="*/ 0 w 4876800"/>
                <a:gd name="connsiteY4-82" fmla="*/ 476250 h 490538"/>
                <a:gd name="connsiteX5-83" fmla="*/ 0 w 4876800"/>
                <a:gd name="connsiteY5-84" fmla="*/ 0 h 4905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4876800" h="490538">
                  <a:moveTo>
                    <a:pt x="0" y="0"/>
                  </a:moveTo>
                  <a:lnTo>
                    <a:pt x="4568823" y="0"/>
                  </a:lnTo>
                  <a:lnTo>
                    <a:pt x="4876800" y="236540"/>
                  </a:lnTo>
                  <a:lnTo>
                    <a:pt x="4567237" y="490538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" name="六边形 4"/>
            <p:cNvSpPr/>
            <p:nvPr/>
          </p:nvSpPr>
          <p:spPr>
            <a:xfrm>
              <a:off x="8687" y="1386"/>
              <a:ext cx="1453" cy="1252"/>
            </a:xfrm>
            <a:prstGeom prst="hexagon">
              <a:avLst/>
            </a:prstGeom>
            <a:solidFill>
              <a:srgbClr val="0170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55" b="1" dirty="0">
                  <a:latin typeface="Microsoft YaHei" charset="-122"/>
                  <a:ea typeface="Microsoft YaHei" charset="-122"/>
                  <a:cs typeface="Microsoft YaHei" charset="-122"/>
                </a:rPr>
                <a:t>02</a:t>
              </a:r>
              <a:endParaRPr lang="zh-CN" altLang="en-US" sz="2655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6271876" y="2569072"/>
            <a:ext cx="3233611" cy="496112"/>
          </a:xfrm>
          <a:prstGeom prst="rect">
            <a:avLst/>
          </a:prstGeom>
          <a:effectLst/>
        </p:spPr>
        <p:txBody>
          <a:bodyPr wrap="none" lIns="86694" tIns="43346" rIns="86694" bIns="43346">
            <a:spAutoFit/>
          </a:bodyPr>
          <a:lstStyle/>
          <a:p>
            <a:pPr>
              <a:defRPr/>
            </a:pPr>
            <a:r>
              <a:rPr lang="zh-CN" altLang="en-US" sz="2655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行走江湖的黑话切口</a:t>
            </a:r>
          </a:p>
        </p:txBody>
      </p:sp>
      <p:sp>
        <p:nvSpPr>
          <p:cNvPr id="11" name="矩形 10"/>
          <p:cNvSpPr/>
          <p:nvPr/>
        </p:nvSpPr>
        <p:spPr>
          <a:xfrm>
            <a:off x="289" y="-26788"/>
            <a:ext cx="4059813" cy="6911575"/>
          </a:xfrm>
          <a:prstGeom prst="rect">
            <a:avLst/>
          </a:prstGeom>
          <a:solidFill>
            <a:srgbClr val="0170C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94" tIns="43346" rIns="86694" bIns="43346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705" dirty="0"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4300" y="1551611"/>
            <a:ext cx="1867713" cy="1006701"/>
          </a:xfrm>
          <a:prstGeom prst="rect">
            <a:avLst/>
          </a:prstGeom>
          <a:noFill/>
        </p:spPr>
        <p:txBody>
          <a:bodyPr wrap="square" lIns="86694" tIns="43346" rIns="86694" bIns="43346" rtlCol="0">
            <a:spAutoFit/>
          </a:bodyPr>
          <a:lstStyle/>
          <a:p>
            <a:pPr algn="ctr"/>
            <a:r>
              <a:rPr lang="zh-CN" altLang="en-US" sz="597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06262" y="1296068"/>
            <a:ext cx="2866671" cy="1483090"/>
            <a:chOff x="1819275" y="1143000"/>
            <a:chExt cx="2867025" cy="1483273"/>
          </a:xfrm>
        </p:grpSpPr>
        <p:sp>
          <p:nvSpPr>
            <p:cNvPr id="14" name="矩形 13"/>
            <p:cNvSpPr/>
            <p:nvPr/>
          </p:nvSpPr>
          <p:spPr>
            <a:xfrm>
              <a:off x="1819275" y="1143000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/>
            </a:p>
          </p:txBody>
        </p:sp>
        <p:sp>
          <p:nvSpPr>
            <p:cNvPr id="15" name="矩形 14"/>
            <p:cNvSpPr/>
            <p:nvPr/>
          </p:nvSpPr>
          <p:spPr>
            <a:xfrm>
              <a:off x="2095500" y="1359448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975" b="1" dirty="0">
                <a:solidFill>
                  <a:srgbClr val="4EB79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42682" y="3376890"/>
            <a:ext cx="2770948" cy="656605"/>
          </a:xfrm>
          <a:prstGeom prst="rect">
            <a:avLst/>
          </a:prstGeom>
          <a:noFill/>
        </p:spPr>
        <p:txBody>
          <a:bodyPr wrap="square" lIns="86694" tIns="43346" rIns="86694" bIns="43346" rtlCol="0">
            <a:spAutoFit/>
          </a:bodyPr>
          <a:lstStyle/>
          <a:p>
            <a:pPr algn="ctr"/>
            <a:r>
              <a:rPr lang="en-US" altLang="zh-CN" sz="3700" dirty="0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CONTENTS</a:t>
            </a:r>
            <a:endParaRPr lang="zh-CN" altLang="en-US" sz="3700" dirty="0">
              <a:solidFill>
                <a:schemeClr val="bg1"/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046436" y="1087910"/>
            <a:ext cx="4826226" cy="753798"/>
            <a:chOff x="8687" y="1386"/>
            <a:chExt cx="8016" cy="1252"/>
          </a:xfrm>
        </p:grpSpPr>
        <p:sp>
          <p:nvSpPr>
            <p:cNvPr id="22" name="剪去单角的矩形 22"/>
            <p:cNvSpPr/>
            <p:nvPr/>
          </p:nvSpPr>
          <p:spPr>
            <a:xfrm>
              <a:off x="9823" y="1494"/>
              <a:ext cx="6881" cy="1035"/>
            </a:xfrm>
            <a:custGeom>
              <a:avLst/>
              <a:gdLst>
                <a:gd name="connsiteX0" fmla="*/ 0 w 4648200"/>
                <a:gd name="connsiteY0" fmla="*/ 0 h 476250"/>
                <a:gd name="connsiteX1" fmla="*/ 4568823 w 4648200"/>
                <a:gd name="connsiteY1" fmla="*/ 0 h 476250"/>
                <a:gd name="connsiteX2" fmla="*/ 4648200 w 4648200"/>
                <a:gd name="connsiteY2" fmla="*/ 79377 h 476250"/>
                <a:gd name="connsiteX3" fmla="*/ 4648200 w 4648200"/>
                <a:gd name="connsiteY3" fmla="*/ 476250 h 476250"/>
                <a:gd name="connsiteX4" fmla="*/ 0 w 4648200"/>
                <a:gd name="connsiteY4" fmla="*/ 476250 h 476250"/>
                <a:gd name="connsiteX5" fmla="*/ 0 w 4648200"/>
                <a:gd name="connsiteY5" fmla="*/ 0 h 476250"/>
                <a:gd name="connsiteX0-1" fmla="*/ 0 w 4772025"/>
                <a:gd name="connsiteY0-2" fmla="*/ 0 h 476250"/>
                <a:gd name="connsiteX1-3" fmla="*/ 4568823 w 4772025"/>
                <a:gd name="connsiteY1-4" fmla="*/ 0 h 476250"/>
                <a:gd name="connsiteX2-5" fmla="*/ 4772025 w 4772025"/>
                <a:gd name="connsiteY2-6" fmla="*/ 241302 h 476250"/>
                <a:gd name="connsiteX3-7" fmla="*/ 4648200 w 4772025"/>
                <a:gd name="connsiteY3-8" fmla="*/ 476250 h 476250"/>
                <a:gd name="connsiteX4-9" fmla="*/ 0 w 4772025"/>
                <a:gd name="connsiteY4-10" fmla="*/ 476250 h 476250"/>
                <a:gd name="connsiteX5-11" fmla="*/ 0 w 4772025"/>
                <a:gd name="connsiteY5-12" fmla="*/ 0 h 476250"/>
                <a:gd name="connsiteX0-13" fmla="*/ 0 w 4767262"/>
                <a:gd name="connsiteY0-14" fmla="*/ 0 h 476250"/>
                <a:gd name="connsiteX1-15" fmla="*/ 4568823 w 4767262"/>
                <a:gd name="connsiteY1-16" fmla="*/ 0 h 476250"/>
                <a:gd name="connsiteX2-17" fmla="*/ 4767262 w 4767262"/>
                <a:gd name="connsiteY2-18" fmla="*/ 207964 h 476250"/>
                <a:gd name="connsiteX3-19" fmla="*/ 4648200 w 4767262"/>
                <a:gd name="connsiteY3-20" fmla="*/ 476250 h 476250"/>
                <a:gd name="connsiteX4-21" fmla="*/ 0 w 4767262"/>
                <a:gd name="connsiteY4-22" fmla="*/ 476250 h 476250"/>
                <a:gd name="connsiteX5-23" fmla="*/ 0 w 4767262"/>
                <a:gd name="connsiteY5-24" fmla="*/ 0 h 476250"/>
                <a:gd name="connsiteX0-25" fmla="*/ 0 w 4872037"/>
                <a:gd name="connsiteY0-26" fmla="*/ 0 h 476250"/>
                <a:gd name="connsiteX1-27" fmla="*/ 4568823 w 4872037"/>
                <a:gd name="connsiteY1-28" fmla="*/ 0 h 476250"/>
                <a:gd name="connsiteX2-29" fmla="*/ 4872037 w 4872037"/>
                <a:gd name="connsiteY2-30" fmla="*/ 231777 h 476250"/>
                <a:gd name="connsiteX3-31" fmla="*/ 4648200 w 4872037"/>
                <a:gd name="connsiteY3-32" fmla="*/ 476250 h 476250"/>
                <a:gd name="connsiteX4-33" fmla="*/ 0 w 4872037"/>
                <a:gd name="connsiteY4-34" fmla="*/ 476250 h 476250"/>
                <a:gd name="connsiteX5-35" fmla="*/ 0 w 4872037"/>
                <a:gd name="connsiteY5-36" fmla="*/ 0 h 476250"/>
                <a:gd name="connsiteX0-37" fmla="*/ 0 w 4872037"/>
                <a:gd name="connsiteY0-38" fmla="*/ 0 h 481012"/>
                <a:gd name="connsiteX1-39" fmla="*/ 4568823 w 4872037"/>
                <a:gd name="connsiteY1-40" fmla="*/ 0 h 481012"/>
                <a:gd name="connsiteX2-41" fmla="*/ 4872037 w 4872037"/>
                <a:gd name="connsiteY2-42" fmla="*/ 231777 h 481012"/>
                <a:gd name="connsiteX3-43" fmla="*/ 4586288 w 4872037"/>
                <a:gd name="connsiteY3-44" fmla="*/ 481012 h 481012"/>
                <a:gd name="connsiteX4-45" fmla="*/ 0 w 4872037"/>
                <a:gd name="connsiteY4-46" fmla="*/ 476250 h 481012"/>
                <a:gd name="connsiteX5-47" fmla="*/ 0 w 4872037"/>
                <a:gd name="connsiteY5-48" fmla="*/ 0 h 481012"/>
                <a:gd name="connsiteX0-49" fmla="*/ 0 w 4872037"/>
                <a:gd name="connsiteY0-50" fmla="*/ 0 h 485775"/>
                <a:gd name="connsiteX1-51" fmla="*/ 4568823 w 4872037"/>
                <a:gd name="connsiteY1-52" fmla="*/ 0 h 485775"/>
                <a:gd name="connsiteX2-53" fmla="*/ 4872037 w 4872037"/>
                <a:gd name="connsiteY2-54" fmla="*/ 231777 h 485775"/>
                <a:gd name="connsiteX3-55" fmla="*/ 4581525 w 4872037"/>
                <a:gd name="connsiteY3-56" fmla="*/ 485775 h 485775"/>
                <a:gd name="connsiteX4-57" fmla="*/ 0 w 4872037"/>
                <a:gd name="connsiteY4-58" fmla="*/ 476250 h 485775"/>
                <a:gd name="connsiteX5-59" fmla="*/ 0 w 4872037"/>
                <a:gd name="connsiteY5-60" fmla="*/ 0 h 485775"/>
                <a:gd name="connsiteX0-61" fmla="*/ 0 w 4872037"/>
                <a:gd name="connsiteY0-62" fmla="*/ 0 h 490538"/>
                <a:gd name="connsiteX1-63" fmla="*/ 4568823 w 4872037"/>
                <a:gd name="connsiteY1-64" fmla="*/ 0 h 490538"/>
                <a:gd name="connsiteX2-65" fmla="*/ 4872037 w 4872037"/>
                <a:gd name="connsiteY2-66" fmla="*/ 231777 h 490538"/>
                <a:gd name="connsiteX3-67" fmla="*/ 4567237 w 4872037"/>
                <a:gd name="connsiteY3-68" fmla="*/ 490538 h 490538"/>
                <a:gd name="connsiteX4-69" fmla="*/ 0 w 4872037"/>
                <a:gd name="connsiteY4-70" fmla="*/ 476250 h 490538"/>
                <a:gd name="connsiteX5-71" fmla="*/ 0 w 4872037"/>
                <a:gd name="connsiteY5-72" fmla="*/ 0 h 490538"/>
                <a:gd name="connsiteX0-73" fmla="*/ 0 w 4876800"/>
                <a:gd name="connsiteY0-74" fmla="*/ 0 h 490538"/>
                <a:gd name="connsiteX1-75" fmla="*/ 4568823 w 4876800"/>
                <a:gd name="connsiteY1-76" fmla="*/ 0 h 490538"/>
                <a:gd name="connsiteX2-77" fmla="*/ 4876800 w 4876800"/>
                <a:gd name="connsiteY2-78" fmla="*/ 236540 h 490538"/>
                <a:gd name="connsiteX3-79" fmla="*/ 4567237 w 4876800"/>
                <a:gd name="connsiteY3-80" fmla="*/ 490538 h 490538"/>
                <a:gd name="connsiteX4-81" fmla="*/ 0 w 4876800"/>
                <a:gd name="connsiteY4-82" fmla="*/ 476250 h 490538"/>
                <a:gd name="connsiteX5-83" fmla="*/ 0 w 4876800"/>
                <a:gd name="connsiteY5-84" fmla="*/ 0 h 4905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4876800" h="490538">
                  <a:moveTo>
                    <a:pt x="0" y="0"/>
                  </a:moveTo>
                  <a:lnTo>
                    <a:pt x="4568823" y="0"/>
                  </a:lnTo>
                  <a:lnTo>
                    <a:pt x="4876800" y="236540"/>
                  </a:lnTo>
                  <a:lnTo>
                    <a:pt x="4567237" y="490538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3" name="六边形 22"/>
            <p:cNvSpPr/>
            <p:nvPr/>
          </p:nvSpPr>
          <p:spPr>
            <a:xfrm>
              <a:off x="8687" y="1386"/>
              <a:ext cx="1453" cy="1252"/>
            </a:xfrm>
            <a:prstGeom prst="hexagon">
              <a:avLst/>
            </a:prstGeom>
            <a:solidFill>
              <a:srgbClr val="0170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55" b="1" dirty="0">
                  <a:latin typeface="Microsoft YaHei" charset="-122"/>
                  <a:ea typeface="Microsoft YaHei" charset="-122"/>
                  <a:cs typeface="Microsoft YaHei" charset="-122"/>
                </a:rPr>
                <a:t>01</a:t>
              </a:r>
              <a:endParaRPr lang="zh-CN" altLang="en-US" sz="2655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6271876" y="1179069"/>
            <a:ext cx="3658407" cy="496112"/>
          </a:xfrm>
          <a:prstGeom prst="rect">
            <a:avLst/>
          </a:prstGeom>
          <a:effectLst/>
        </p:spPr>
        <p:txBody>
          <a:bodyPr wrap="none" lIns="86694" tIns="43346" rIns="86694" bIns="43346">
            <a:spAutoFit/>
          </a:bodyPr>
          <a:lstStyle/>
          <a:p>
            <a:pPr>
              <a:defRPr/>
            </a:pPr>
            <a:r>
              <a:rPr lang="zh-CN" altLang="en-US" sz="2655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基于密码的爱情保卫战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2BC2A45-09E4-40B5-8AA8-A8AAF887FEDE}"/>
              </a:ext>
            </a:extLst>
          </p:cNvPr>
          <p:cNvGrpSpPr/>
          <p:nvPr/>
        </p:nvGrpSpPr>
        <p:grpSpPr>
          <a:xfrm>
            <a:off x="5059246" y="3714400"/>
            <a:ext cx="4826226" cy="753798"/>
            <a:chOff x="8687" y="1386"/>
            <a:chExt cx="8016" cy="1252"/>
          </a:xfrm>
        </p:grpSpPr>
        <p:sp>
          <p:nvSpPr>
            <p:cNvPr id="18" name="剪去单角的矩形 22">
              <a:extLst>
                <a:ext uri="{FF2B5EF4-FFF2-40B4-BE49-F238E27FC236}">
                  <a16:creationId xmlns:a16="http://schemas.microsoft.com/office/drawing/2014/main" id="{A0D8E31C-0A3F-45B1-B2AF-CD2B21834F2F}"/>
                </a:ext>
              </a:extLst>
            </p:cNvPr>
            <p:cNvSpPr/>
            <p:nvPr/>
          </p:nvSpPr>
          <p:spPr>
            <a:xfrm>
              <a:off x="9823" y="1494"/>
              <a:ext cx="6881" cy="1035"/>
            </a:xfrm>
            <a:custGeom>
              <a:avLst/>
              <a:gdLst>
                <a:gd name="connsiteX0" fmla="*/ 0 w 4648200"/>
                <a:gd name="connsiteY0" fmla="*/ 0 h 476250"/>
                <a:gd name="connsiteX1" fmla="*/ 4568823 w 4648200"/>
                <a:gd name="connsiteY1" fmla="*/ 0 h 476250"/>
                <a:gd name="connsiteX2" fmla="*/ 4648200 w 4648200"/>
                <a:gd name="connsiteY2" fmla="*/ 79377 h 476250"/>
                <a:gd name="connsiteX3" fmla="*/ 4648200 w 4648200"/>
                <a:gd name="connsiteY3" fmla="*/ 476250 h 476250"/>
                <a:gd name="connsiteX4" fmla="*/ 0 w 4648200"/>
                <a:gd name="connsiteY4" fmla="*/ 476250 h 476250"/>
                <a:gd name="connsiteX5" fmla="*/ 0 w 4648200"/>
                <a:gd name="connsiteY5" fmla="*/ 0 h 476250"/>
                <a:gd name="connsiteX0-1" fmla="*/ 0 w 4772025"/>
                <a:gd name="connsiteY0-2" fmla="*/ 0 h 476250"/>
                <a:gd name="connsiteX1-3" fmla="*/ 4568823 w 4772025"/>
                <a:gd name="connsiteY1-4" fmla="*/ 0 h 476250"/>
                <a:gd name="connsiteX2-5" fmla="*/ 4772025 w 4772025"/>
                <a:gd name="connsiteY2-6" fmla="*/ 241302 h 476250"/>
                <a:gd name="connsiteX3-7" fmla="*/ 4648200 w 4772025"/>
                <a:gd name="connsiteY3-8" fmla="*/ 476250 h 476250"/>
                <a:gd name="connsiteX4-9" fmla="*/ 0 w 4772025"/>
                <a:gd name="connsiteY4-10" fmla="*/ 476250 h 476250"/>
                <a:gd name="connsiteX5-11" fmla="*/ 0 w 4772025"/>
                <a:gd name="connsiteY5-12" fmla="*/ 0 h 476250"/>
                <a:gd name="connsiteX0-13" fmla="*/ 0 w 4767262"/>
                <a:gd name="connsiteY0-14" fmla="*/ 0 h 476250"/>
                <a:gd name="connsiteX1-15" fmla="*/ 4568823 w 4767262"/>
                <a:gd name="connsiteY1-16" fmla="*/ 0 h 476250"/>
                <a:gd name="connsiteX2-17" fmla="*/ 4767262 w 4767262"/>
                <a:gd name="connsiteY2-18" fmla="*/ 207964 h 476250"/>
                <a:gd name="connsiteX3-19" fmla="*/ 4648200 w 4767262"/>
                <a:gd name="connsiteY3-20" fmla="*/ 476250 h 476250"/>
                <a:gd name="connsiteX4-21" fmla="*/ 0 w 4767262"/>
                <a:gd name="connsiteY4-22" fmla="*/ 476250 h 476250"/>
                <a:gd name="connsiteX5-23" fmla="*/ 0 w 4767262"/>
                <a:gd name="connsiteY5-24" fmla="*/ 0 h 476250"/>
                <a:gd name="connsiteX0-25" fmla="*/ 0 w 4872037"/>
                <a:gd name="connsiteY0-26" fmla="*/ 0 h 476250"/>
                <a:gd name="connsiteX1-27" fmla="*/ 4568823 w 4872037"/>
                <a:gd name="connsiteY1-28" fmla="*/ 0 h 476250"/>
                <a:gd name="connsiteX2-29" fmla="*/ 4872037 w 4872037"/>
                <a:gd name="connsiteY2-30" fmla="*/ 231777 h 476250"/>
                <a:gd name="connsiteX3-31" fmla="*/ 4648200 w 4872037"/>
                <a:gd name="connsiteY3-32" fmla="*/ 476250 h 476250"/>
                <a:gd name="connsiteX4-33" fmla="*/ 0 w 4872037"/>
                <a:gd name="connsiteY4-34" fmla="*/ 476250 h 476250"/>
                <a:gd name="connsiteX5-35" fmla="*/ 0 w 4872037"/>
                <a:gd name="connsiteY5-36" fmla="*/ 0 h 476250"/>
                <a:gd name="connsiteX0-37" fmla="*/ 0 w 4872037"/>
                <a:gd name="connsiteY0-38" fmla="*/ 0 h 481012"/>
                <a:gd name="connsiteX1-39" fmla="*/ 4568823 w 4872037"/>
                <a:gd name="connsiteY1-40" fmla="*/ 0 h 481012"/>
                <a:gd name="connsiteX2-41" fmla="*/ 4872037 w 4872037"/>
                <a:gd name="connsiteY2-42" fmla="*/ 231777 h 481012"/>
                <a:gd name="connsiteX3-43" fmla="*/ 4586288 w 4872037"/>
                <a:gd name="connsiteY3-44" fmla="*/ 481012 h 481012"/>
                <a:gd name="connsiteX4-45" fmla="*/ 0 w 4872037"/>
                <a:gd name="connsiteY4-46" fmla="*/ 476250 h 481012"/>
                <a:gd name="connsiteX5-47" fmla="*/ 0 w 4872037"/>
                <a:gd name="connsiteY5-48" fmla="*/ 0 h 481012"/>
                <a:gd name="connsiteX0-49" fmla="*/ 0 w 4872037"/>
                <a:gd name="connsiteY0-50" fmla="*/ 0 h 485775"/>
                <a:gd name="connsiteX1-51" fmla="*/ 4568823 w 4872037"/>
                <a:gd name="connsiteY1-52" fmla="*/ 0 h 485775"/>
                <a:gd name="connsiteX2-53" fmla="*/ 4872037 w 4872037"/>
                <a:gd name="connsiteY2-54" fmla="*/ 231777 h 485775"/>
                <a:gd name="connsiteX3-55" fmla="*/ 4581525 w 4872037"/>
                <a:gd name="connsiteY3-56" fmla="*/ 485775 h 485775"/>
                <a:gd name="connsiteX4-57" fmla="*/ 0 w 4872037"/>
                <a:gd name="connsiteY4-58" fmla="*/ 476250 h 485775"/>
                <a:gd name="connsiteX5-59" fmla="*/ 0 w 4872037"/>
                <a:gd name="connsiteY5-60" fmla="*/ 0 h 485775"/>
                <a:gd name="connsiteX0-61" fmla="*/ 0 w 4872037"/>
                <a:gd name="connsiteY0-62" fmla="*/ 0 h 490538"/>
                <a:gd name="connsiteX1-63" fmla="*/ 4568823 w 4872037"/>
                <a:gd name="connsiteY1-64" fmla="*/ 0 h 490538"/>
                <a:gd name="connsiteX2-65" fmla="*/ 4872037 w 4872037"/>
                <a:gd name="connsiteY2-66" fmla="*/ 231777 h 490538"/>
                <a:gd name="connsiteX3-67" fmla="*/ 4567237 w 4872037"/>
                <a:gd name="connsiteY3-68" fmla="*/ 490538 h 490538"/>
                <a:gd name="connsiteX4-69" fmla="*/ 0 w 4872037"/>
                <a:gd name="connsiteY4-70" fmla="*/ 476250 h 490538"/>
                <a:gd name="connsiteX5-71" fmla="*/ 0 w 4872037"/>
                <a:gd name="connsiteY5-72" fmla="*/ 0 h 490538"/>
                <a:gd name="connsiteX0-73" fmla="*/ 0 w 4876800"/>
                <a:gd name="connsiteY0-74" fmla="*/ 0 h 490538"/>
                <a:gd name="connsiteX1-75" fmla="*/ 4568823 w 4876800"/>
                <a:gd name="connsiteY1-76" fmla="*/ 0 h 490538"/>
                <a:gd name="connsiteX2-77" fmla="*/ 4876800 w 4876800"/>
                <a:gd name="connsiteY2-78" fmla="*/ 236540 h 490538"/>
                <a:gd name="connsiteX3-79" fmla="*/ 4567237 w 4876800"/>
                <a:gd name="connsiteY3-80" fmla="*/ 490538 h 490538"/>
                <a:gd name="connsiteX4-81" fmla="*/ 0 w 4876800"/>
                <a:gd name="connsiteY4-82" fmla="*/ 476250 h 490538"/>
                <a:gd name="connsiteX5-83" fmla="*/ 0 w 4876800"/>
                <a:gd name="connsiteY5-84" fmla="*/ 0 h 4905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4876800" h="490538">
                  <a:moveTo>
                    <a:pt x="0" y="0"/>
                  </a:moveTo>
                  <a:lnTo>
                    <a:pt x="4568823" y="0"/>
                  </a:lnTo>
                  <a:lnTo>
                    <a:pt x="4876800" y="236540"/>
                  </a:lnTo>
                  <a:lnTo>
                    <a:pt x="4567237" y="490538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id="{BD055870-4CB8-4C2C-A7DB-2D78B3B4A69A}"/>
                </a:ext>
              </a:extLst>
            </p:cNvPr>
            <p:cNvSpPr/>
            <p:nvPr/>
          </p:nvSpPr>
          <p:spPr>
            <a:xfrm>
              <a:off x="8687" y="1386"/>
              <a:ext cx="1453" cy="1252"/>
            </a:xfrm>
            <a:prstGeom prst="hexagon">
              <a:avLst/>
            </a:prstGeom>
            <a:solidFill>
              <a:srgbClr val="0170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55" b="1" dirty="0">
                  <a:latin typeface="Microsoft YaHei" charset="-122"/>
                  <a:ea typeface="Microsoft YaHei" charset="-122"/>
                  <a:cs typeface="Microsoft YaHei" charset="-122"/>
                </a:rPr>
                <a:t>03</a:t>
              </a:r>
              <a:endParaRPr lang="zh-CN" altLang="en-US" sz="2655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38E7CA95-5D26-4A9E-8550-561CED6116E3}"/>
              </a:ext>
            </a:extLst>
          </p:cNvPr>
          <p:cNvSpPr/>
          <p:nvPr/>
        </p:nvSpPr>
        <p:spPr>
          <a:xfrm>
            <a:off x="6256111" y="3835565"/>
            <a:ext cx="3233611" cy="496112"/>
          </a:xfrm>
          <a:prstGeom prst="rect">
            <a:avLst/>
          </a:prstGeom>
          <a:effectLst/>
        </p:spPr>
        <p:txBody>
          <a:bodyPr wrap="none" lIns="86694" tIns="43346" rIns="86694" bIns="43346">
            <a:spAutoFit/>
          </a:bodyPr>
          <a:lstStyle/>
          <a:p>
            <a:pPr>
              <a:defRPr/>
            </a:pPr>
            <a:r>
              <a:rPr lang="zh-CN" altLang="en-US" sz="2655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密码的一些简单应用</a:t>
            </a:r>
          </a:p>
        </p:txBody>
      </p:sp>
    </p:spTree>
    <p:extLst>
      <p:ext uri="{BB962C8B-B14F-4D97-AF65-F5344CB8AC3E}">
        <p14:creationId xmlns:p14="http://schemas.microsoft.com/office/powerpoint/2010/main" val="1578143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行走江湖的黑话切口</a:t>
            </a:r>
          </a:p>
        </p:txBody>
      </p:sp>
      <p:sp>
        <p:nvSpPr>
          <p:cNvPr id="5" name="Shape 5">
            <a:extLst>
              <a:ext uri="{FF2B5EF4-FFF2-40B4-BE49-F238E27FC236}">
                <a16:creationId xmlns:a16="http://schemas.microsoft.com/office/drawing/2014/main" id="{F41753FE-06B0-4195-A654-610A8273B364}"/>
              </a:ext>
            </a:extLst>
          </p:cNvPr>
          <p:cNvSpPr/>
          <p:nvPr/>
        </p:nvSpPr>
        <p:spPr>
          <a:xfrm>
            <a:off x="196862" y="2371952"/>
            <a:ext cx="2713420" cy="2713420"/>
          </a:xfrm>
          <a:prstGeom prst="gear9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4FF598-11F0-4803-AD40-F876C2AC01E6}"/>
              </a:ext>
            </a:extLst>
          </p:cNvPr>
          <p:cNvSpPr/>
          <p:nvPr/>
        </p:nvSpPr>
        <p:spPr>
          <a:xfrm>
            <a:off x="2224492" y="1642189"/>
            <a:ext cx="734411" cy="7344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7074ED-E6FA-4658-A27C-492EEEDF18B9}"/>
              </a:ext>
            </a:extLst>
          </p:cNvPr>
          <p:cNvSpPr/>
          <p:nvPr/>
        </p:nvSpPr>
        <p:spPr>
          <a:xfrm>
            <a:off x="3066229" y="3244739"/>
            <a:ext cx="734411" cy="7344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45A898-8869-4C9E-97C3-2C9F39C5286B}"/>
              </a:ext>
            </a:extLst>
          </p:cNvPr>
          <p:cNvSpPr/>
          <p:nvPr/>
        </p:nvSpPr>
        <p:spPr>
          <a:xfrm>
            <a:off x="2450411" y="4637940"/>
            <a:ext cx="734411" cy="73441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koppt-文本框">
            <a:extLst>
              <a:ext uri="{FF2B5EF4-FFF2-40B4-BE49-F238E27FC236}">
                <a16:creationId xmlns:a16="http://schemas.microsoft.com/office/drawing/2014/main" id="{1643E612-6368-4D0C-BCF7-DF924DE70A73}"/>
              </a:ext>
            </a:extLst>
          </p:cNvPr>
          <p:cNvSpPr/>
          <p:nvPr/>
        </p:nvSpPr>
        <p:spPr>
          <a:xfrm>
            <a:off x="3219969" y="1070662"/>
            <a:ext cx="8448310" cy="151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数据的编码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数据编码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不是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数据的加密方式，本身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不具备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较强的安全性。常见的数据编码算法有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HEX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Base64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等</a:t>
            </a:r>
          </a:p>
        </p:txBody>
      </p:sp>
      <p:sp>
        <p:nvSpPr>
          <p:cNvPr id="12" name="koppt-文本框">
            <a:extLst>
              <a:ext uri="{FF2B5EF4-FFF2-40B4-BE49-F238E27FC236}">
                <a16:creationId xmlns:a16="http://schemas.microsoft.com/office/drawing/2014/main" id="{124D8E0A-01A3-43B5-9D89-9DDBDF2FA7F4}"/>
              </a:ext>
            </a:extLst>
          </p:cNvPr>
          <p:cNvSpPr/>
          <p:nvPr/>
        </p:nvSpPr>
        <p:spPr>
          <a:xfrm>
            <a:off x="3956587" y="2735668"/>
            <a:ext cx="8056348" cy="1976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加解密算法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按照密钥的不同，数据又区分为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对称加密算法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非对称加密算法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，两者最大的区别是加密密钥与解密密钥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是否一致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。常见的对称加密算法有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AES/SM4/SM1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，非对称算法有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RSA/ECC(SM2)/SM9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等</a:t>
            </a:r>
          </a:p>
        </p:txBody>
      </p:sp>
      <p:sp>
        <p:nvSpPr>
          <p:cNvPr id="13" name="koppt-文本框">
            <a:extLst>
              <a:ext uri="{FF2B5EF4-FFF2-40B4-BE49-F238E27FC236}">
                <a16:creationId xmlns:a16="http://schemas.microsoft.com/office/drawing/2014/main" id="{2C26873B-6442-425B-B655-A62D5018257A}"/>
              </a:ext>
            </a:extLst>
          </p:cNvPr>
          <p:cNvSpPr/>
          <p:nvPr/>
        </p:nvSpPr>
        <p:spPr>
          <a:xfrm>
            <a:off x="3472547" y="4736134"/>
            <a:ext cx="8276549" cy="1976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哈希（杂凑）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Hash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算法通常是将不限大小的原文进行多次分组计算，能够计算出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固定长度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的一组数据。算法本身不具备可逆性，无法从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hash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值推导还原原文，常见的算法有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SHA256/SM3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koppt-文本框">
            <a:extLst>
              <a:ext uri="{FF2B5EF4-FFF2-40B4-BE49-F238E27FC236}">
                <a16:creationId xmlns:a16="http://schemas.microsoft.com/office/drawing/2014/main" id="{D20B46DF-E296-4795-8127-E31B7AF5DDA7}"/>
              </a:ext>
            </a:extLst>
          </p:cNvPr>
          <p:cNvSpPr/>
          <p:nvPr/>
        </p:nvSpPr>
        <p:spPr>
          <a:xfrm>
            <a:off x="2268378" y="1748485"/>
            <a:ext cx="646641" cy="52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en-US" altLang="zh-CN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koppt-文本框">
            <a:extLst>
              <a:ext uri="{FF2B5EF4-FFF2-40B4-BE49-F238E27FC236}">
                <a16:creationId xmlns:a16="http://schemas.microsoft.com/office/drawing/2014/main" id="{AAFC0BE6-54DD-4A4F-A1A9-1976060E7B1B}"/>
              </a:ext>
            </a:extLst>
          </p:cNvPr>
          <p:cNvSpPr/>
          <p:nvPr/>
        </p:nvSpPr>
        <p:spPr>
          <a:xfrm>
            <a:off x="3110114" y="3351035"/>
            <a:ext cx="646641" cy="52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en-US" altLang="zh-CN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koppt-文本框">
            <a:extLst>
              <a:ext uri="{FF2B5EF4-FFF2-40B4-BE49-F238E27FC236}">
                <a16:creationId xmlns:a16="http://schemas.microsoft.com/office/drawing/2014/main" id="{2E96E0FC-22AB-4734-AF31-6103DCFDC719}"/>
              </a:ext>
            </a:extLst>
          </p:cNvPr>
          <p:cNvSpPr/>
          <p:nvPr/>
        </p:nvSpPr>
        <p:spPr>
          <a:xfrm>
            <a:off x="2468276" y="4712619"/>
            <a:ext cx="646641" cy="52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en-US" altLang="zh-CN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1976" y="3104583"/>
            <a:ext cx="1743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lt"/>
              </a:rPr>
              <a:t>算法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ea"/>
              <a:sym typeface="+mn-lt"/>
            </a:endParaRPr>
          </a:p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lt"/>
              </a:rPr>
              <a:t>归类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2648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行走江湖的黑话切口</a:t>
            </a:r>
          </a:p>
        </p:txBody>
      </p:sp>
      <p:sp>
        <p:nvSpPr>
          <p:cNvPr id="5" name="Shape 5">
            <a:extLst>
              <a:ext uri="{FF2B5EF4-FFF2-40B4-BE49-F238E27FC236}">
                <a16:creationId xmlns:a16="http://schemas.microsoft.com/office/drawing/2014/main" id="{F41753FE-06B0-4195-A654-610A8273B364}"/>
              </a:ext>
            </a:extLst>
          </p:cNvPr>
          <p:cNvSpPr/>
          <p:nvPr/>
        </p:nvSpPr>
        <p:spPr>
          <a:xfrm>
            <a:off x="196862" y="2371952"/>
            <a:ext cx="2713420" cy="2713420"/>
          </a:xfrm>
          <a:prstGeom prst="gear9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4FF598-11F0-4803-AD40-F876C2AC01E6}"/>
              </a:ext>
            </a:extLst>
          </p:cNvPr>
          <p:cNvSpPr/>
          <p:nvPr/>
        </p:nvSpPr>
        <p:spPr>
          <a:xfrm>
            <a:off x="2450411" y="1814779"/>
            <a:ext cx="734411" cy="7344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45A898-8869-4C9E-97C3-2C9F39C5286B}"/>
              </a:ext>
            </a:extLst>
          </p:cNvPr>
          <p:cNvSpPr/>
          <p:nvPr/>
        </p:nvSpPr>
        <p:spPr>
          <a:xfrm>
            <a:off x="2544067" y="4416425"/>
            <a:ext cx="734411" cy="73441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koppt-文本框">
            <a:extLst>
              <a:ext uri="{FF2B5EF4-FFF2-40B4-BE49-F238E27FC236}">
                <a16:creationId xmlns:a16="http://schemas.microsoft.com/office/drawing/2014/main" id="{1643E612-6368-4D0C-BCF7-DF924DE70A73}"/>
              </a:ext>
            </a:extLst>
          </p:cNvPr>
          <p:cNvSpPr/>
          <p:nvPr/>
        </p:nvSpPr>
        <p:spPr>
          <a:xfrm>
            <a:off x="3646675" y="1415419"/>
            <a:ext cx="8448310" cy="151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硬件设备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密码卡、（云）密码机（加密机）、签名验签服务器、时间戳服务器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安全网关、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UKEY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koppt-文本框">
            <a:extLst>
              <a:ext uri="{FF2B5EF4-FFF2-40B4-BE49-F238E27FC236}">
                <a16:creationId xmlns:a16="http://schemas.microsoft.com/office/drawing/2014/main" id="{2C26873B-6442-425B-B655-A62D5018257A}"/>
              </a:ext>
            </a:extLst>
          </p:cNvPr>
          <p:cNvSpPr/>
          <p:nvPr/>
        </p:nvSpPr>
        <p:spPr>
          <a:xfrm>
            <a:off x="3818436" y="4180815"/>
            <a:ext cx="8276549" cy="2438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基础平台</a:t>
            </a:r>
            <a:r>
              <a:rPr lang="en-US" altLang="zh-CN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CA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系统（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KMC\CA\RA\LDAP\OCSP)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ASN.1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编码规范（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BER\DER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SSL/TLS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IPSEC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4" name="koppt-文本框">
            <a:extLst>
              <a:ext uri="{FF2B5EF4-FFF2-40B4-BE49-F238E27FC236}">
                <a16:creationId xmlns:a16="http://schemas.microsoft.com/office/drawing/2014/main" id="{D20B46DF-E296-4795-8127-E31B7AF5DDA7}"/>
              </a:ext>
            </a:extLst>
          </p:cNvPr>
          <p:cNvSpPr/>
          <p:nvPr/>
        </p:nvSpPr>
        <p:spPr>
          <a:xfrm>
            <a:off x="2495512" y="1912154"/>
            <a:ext cx="646641" cy="52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en-US" altLang="zh-CN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koppt-文本框">
            <a:extLst>
              <a:ext uri="{FF2B5EF4-FFF2-40B4-BE49-F238E27FC236}">
                <a16:creationId xmlns:a16="http://schemas.microsoft.com/office/drawing/2014/main" id="{2E96E0FC-22AB-4734-AF31-6103DCFDC719}"/>
              </a:ext>
            </a:extLst>
          </p:cNvPr>
          <p:cNvSpPr/>
          <p:nvPr/>
        </p:nvSpPr>
        <p:spPr>
          <a:xfrm>
            <a:off x="2631837" y="4522722"/>
            <a:ext cx="646641" cy="52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en-US" altLang="zh-CN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1976" y="3104583"/>
            <a:ext cx="1743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lt"/>
              </a:rPr>
              <a:t>产品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ea"/>
              <a:sym typeface="+mn-lt"/>
            </a:endParaRPr>
          </a:p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lt"/>
              </a:rPr>
              <a:t>类型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139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>
            <a:extLst>
              <a:ext uri="{FF2B5EF4-FFF2-40B4-BE49-F238E27FC236}">
                <a16:creationId xmlns:a16="http://schemas.microsoft.com/office/drawing/2014/main" id="{24B9365A-D3C0-4A6D-BB29-F88DBE612ACE}"/>
              </a:ext>
            </a:extLst>
          </p:cNvPr>
          <p:cNvSpPr txBox="1">
            <a:spLocks/>
          </p:cNvSpPr>
          <p:nvPr/>
        </p:nvSpPr>
        <p:spPr>
          <a:xfrm>
            <a:off x="8662997" y="274638"/>
            <a:ext cx="3529003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4563A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kumimoji="1" lang="zh-CN" altLang="en-US" sz="2400" dirty="0">
                <a:solidFill>
                  <a:srgbClr val="FF0000"/>
                </a:solidFill>
              </a:rPr>
              <a:t>国产密码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80DE24-1057-43CF-90DC-813A1FC3D6C9}"/>
              </a:ext>
            </a:extLst>
          </p:cNvPr>
          <p:cNvSpPr txBox="1"/>
          <p:nvPr/>
        </p:nvSpPr>
        <p:spPr>
          <a:xfrm>
            <a:off x="663733" y="1434369"/>
            <a:ext cx="10574243" cy="441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ZUC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（祖冲之密码），对称加密算法，流密码算法，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位密钥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+128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位字进行运算。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网络通信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SM1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，对称加密算法，具体算法尚未公开，只能以硬件方式实现，性能相比较弱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SM2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，非对称加密算法，遵循椭圆曲线方程，支持数字签名、认证、密钥交换、公钥加密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私钥解密等应用场景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70F7A3EF-D26C-4F29-828B-D61B49E3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行走江湖的黑话切口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3825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>
            <a:extLst>
              <a:ext uri="{FF2B5EF4-FFF2-40B4-BE49-F238E27FC236}">
                <a16:creationId xmlns:a16="http://schemas.microsoft.com/office/drawing/2014/main" id="{24B9365A-D3C0-4A6D-BB29-F88DBE612ACE}"/>
              </a:ext>
            </a:extLst>
          </p:cNvPr>
          <p:cNvSpPr txBox="1">
            <a:spLocks/>
          </p:cNvSpPr>
          <p:nvPr/>
        </p:nvSpPr>
        <p:spPr>
          <a:xfrm>
            <a:off x="8662997" y="274638"/>
            <a:ext cx="3529003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4563A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kumimoji="1" lang="zh-CN" altLang="en-US" sz="2400" dirty="0">
                <a:solidFill>
                  <a:srgbClr val="FF0000"/>
                </a:solidFill>
              </a:rPr>
              <a:t>国产密码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80DE24-1057-43CF-90DC-813A1FC3D6C9}"/>
              </a:ext>
            </a:extLst>
          </p:cNvPr>
          <p:cNvSpPr txBox="1"/>
          <p:nvPr/>
        </p:nvSpPr>
        <p:spPr>
          <a:xfrm>
            <a:off x="388765" y="1085709"/>
            <a:ext cx="11414470" cy="5151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SM3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算法，能够把任意长度的原文计算成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位的值，具备较好的发散性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SM4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，对称加密算法，密钥长度为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位的分组大小，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ECB/CBC/CFB/OFB/CTR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等多种加解密模式，适用场景较广。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SM7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算法是一种分组密码算法，分组长度为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位，密钥长度为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位，不公开算法。适用于非接触式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卡，应用包括身份识别类应用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门禁卡、工作证、参赛证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，票务类应用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大型赛事门票、展会门票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70F7A3EF-D26C-4F29-828B-D61B49E3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行走江湖的黑话切口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29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>
            <a:extLst>
              <a:ext uri="{FF2B5EF4-FFF2-40B4-BE49-F238E27FC236}">
                <a16:creationId xmlns:a16="http://schemas.microsoft.com/office/drawing/2014/main" id="{24B9365A-D3C0-4A6D-BB29-F88DBE612ACE}"/>
              </a:ext>
            </a:extLst>
          </p:cNvPr>
          <p:cNvSpPr txBox="1">
            <a:spLocks/>
          </p:cNvSpPr>
          <p:nvPr/>
        </p:nvSpPr>
        <p:spPr>
          <a:xfrm>
            <a:off x="8662997" y="274638"/>
            <a:ext cx="3529003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4563A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kumimoji="1" lang="zh-CN" altLang="en-US" sz="2400" dirty="0">
                <a:solidFill>
                  <a:srgbClr val="FF0000"/>
                </a:solidFill>
              </a:rPr>
              <a:t>国产密码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80DE24-1057-43CF-90DC-813A1FC3D6C9}"/>
              </a:ext>
            </a:extLst>
          </p:cNvPr>
          <p:cNvSpPr txBox="1"/>
          <p:nvPr/>
        </p:nvSpPr>
        <p:spPr>
          <a:xfrm>
            <a:off x="1199456" y="1957700"/>
            <a:ext cx="10382943" cy="294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SM9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，密码标识算法。与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算法不同，其公钥往往是容易标识主体身份的内容，譬如手机号码、姓名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身份证、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号码等。可提供</a:t>
            </a:r>
            <a:r>
              <a:rPr lang="zh-CN" altLang="en-US" sz="2400" dirty="0"/>
              <a:t>基于云技术的密码服务、电子邮件安全、智能终端保护、物联网安全、云存储安全等等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70F7A3EF-D26C-4F29-828B-D61B49E3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行走江湖的黑话切口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949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 rot="10800000">
            <a:off x="765979" y="2520076"/>
            <a:ext cx="416810" cy="1481328"/>
          </a:xfrm>
          <a:custGeom>
            <a:avLst/>
            <a:gdLst>
              <a:gd name="connsiteX0" fmla="*/ 0 w 530147"/>
              <a:gd name="connsiteY0" fmla="*/ 0 h 1562338"/>
              <a:gd name="connsiteX1" fmla="*/ 530147 w 530147"/>
              <a:gd name="connsiteY1" fmla="*/ 0 h 1562338"/>
              <a:gd name="connsiteX2" fmla="*/ 530147 w 530147"/>
              <a:gd name="connsiteY2" fmla="*/ 1216177 h 1562338"/>
              <a:gd name="connsiteX3" fmla="*/ 0 w 530147"/>
              <a:gd name="connsiteY3" fmla="*/ 1562338 h 156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147" h="1562338">
                <a:moveTo>
                  <a:pt x="0" y="0"/>
                </a:moveTo>
                <a:lnTo>
                  <a:pt x="530147" y="0"/>
                </a:lnTo>
                <a:lnTo>
                  <a:pt x="530147" y="1216177"/>
                </a:lnTo>
                <a:lnTo>
                  <a:pt x="0" y="156233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94" tIns="43346" rIns="86694" bIns="43346" rtlCol="0" anchor="ctr"/>
          <a:lstStyle/>
          <a:p>
            <a:pPr algn="ctr"/>
            <a:endParaRPr lang="zh-CN" altLang="en-US" sz="1707"/>
          </a:p>
        </p:txBody>
      </p:sp>
      <p:sp>
        <p:nvSpPr>
          <p:cNvPr id="27" name="任意多边形 26"/>
          <p:cNvSpPr/>
          <p:nvPr/>
        </p:nvSpPr>
        <p:spPr>
          <a:xfrm>
            <a:off x="5555048" y="2844557"/>
            <a:ext cx="416810" cy="1481328"/>
          </a:xfrm>
          <a:custGeom>
            <a:avLst/>
            <a:gdLst>
              <a:gd name="connsiteX0" fmla="*/ 0 w 530147"/>
              <a:gd name="connsiteY0" fmla="*/ 0 h 1562338"/>
              <a:gd name="connsiteX1" fmla="*/ 530147 w 530147"/>
              <a:gd name="connsiteY1" fmla="*/ 0 h 1562338"/>
              <a:gd name="connsiteX2" fmla="*/ 530147 w 530147"/>
              <a:gd name="connsiteY2" fmla="*/ 1216177 h 1562338"/>
              <a:gd name="connsiteX3" fmla="*/ 0 w 530147"/>
              <a:gd name="connsiteY3" fmla="*/ 1562338 h 156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147" h="1562338">
                <a:moveTo>
                  <a:pt x="0" y="0"/>
                </a:moveTo>
                <a:lnTo>
                  <a:pt x="530147" y="0"/>
                </a:lnTo>
                <a:lnTo>
                  <a:pt x="530147" y="1216177"/>
                </a:lnTo>
                <a:lnTo>
                  <a:pt x="0" y="156233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94" tIns="43346" rIns="86694" bIns="43346" rtlCol="0" anchor="ctr"/>
          <a:lstStyle/>
          <a:p>
            <a:pPr algn="ctr"/>
            <a:endParaRPr lang="zh-CN" altLang="en-US" sz="1707"/>
          </a:p>
        </p:txBody>
      </p:sp>
      <p:sp>
        <p:nvSpPr>
          <p:cNvPr id="37" name="任意多边形 36"/>
          <p:cNvSpPr/>
          <p:nvPr/>
        </p:nvSpPr>
        <p:spPr>
          <a:xfrm>
            <a:off x="558000" y="-11851"/>
            <a:ext cx="5619282" cy="6869664"/>
          </a:xfrm>
          <a:custGeom>
            <a:avLst/>
            <a:gdLst>
              <a:gd name="connsiteX0" fmla="*/ 756568 w 4593513"/>
              <a:gd name="connsiteY0" fmla="*/ 0 h 7245349"/>
              <a:gd name="connsiteX1" fmla="*/ 4593513 w 4593513"/>
              <a:gd name="connsiteY1" fmla="*/ 0 h 7245349"/>
              <a:gd name="connsiteX2" fmla="*/ 3830873 w 4593513"/>
              <a:gd name="connsiteY2" fmla="*/ 7245349 h 7245349"/>
              <a:gd name="connsiteX3" fmla="*/ 0 w 4593513"/>
              <a:gd name="connsiteY3" fmla="*/ 7245349 h 7245349"/>
              <a:gd name="connsiteX4" fmla="*/ 0 w 4593513"/>
              <a:gd name="connsiteY4" fmla="*/ 7187657 h 724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3513" h="7245349">
                <a:moveTo>
                  <a:pt x="756568" y="0"/>
                </a:moveTo>
                <a:lnTo>
                  <a:pt x="4593513" y="0"/>
                </a:lnTo>
                <a:lnTo>
                  <a:pt x="3830873" y="7245349"/>
                </a:lnTo>
                <a:lnTo>
                  <a:pt x="0" y="7245349"/>
                </a:lnTo>
                <a:lnTo>
                  <a:pt x="0" y="7187657"/>
                </a:lnTo>
                <a:close/>
              </a:path>
            </a:pathLst>
          </a:custGeom>
          <a:blipFill dpi="0" rotWithShape="1">
            <a:blip r:embed="rId3" cstate="screen"/>
            <a:srcRect/>
            <a:stretch>
              <a:fillRect t="175" b="1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94" tIns="43346" rIns="86694" bIns="43346" rtlCol="0" anchor="ctr"/>
          <a:lstStyle/>
          <a:p>
            <a:pPr algn="ctr"/>
            <a:endParaRPr lang="zh-CN" altLang="en-US" sz="1707"/>
          </a:p>
        </p:txBody>
      </p:sp>
      <p:sp>
        <p:nvSpPr>
          <p:cNvPr id="3" name="矩形 2"/>
          <p:cNvSpPr/>
          <p:nvPr/>
        </p:nvSpPr>
        <p:spPr>
          <a:xfrm>
            <a:off x="763425" y="2844556"/>
            <a:ext cx="5208435" cy="11568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94" tIns="43346" rIns="86694" bIns="43346" rtlCol="0" anchor="ctr"/>
          <a:lstStyle/>
          <a:p>
            <a:pPr algn="ctr"/>
            <a:endParaRPr lang="zh-CN" altLang="en-US" sz="1707"/>
          </a:p>
        </p:txBody>
      </p:sp>
      <p:sp>
        <p:nvSpPr>
          <p:cNvPr id="13" name="TextBox 11"/>
          <p:cNvSpPr txBox="1"/>
          <p:nvPr/>
        </p:nvSpPr>
        <p:spPr>
          <a:xfrm>
            <a:off x="6892584" y="2766486"/>
            <a:ext cx="3868400" cy="579981"/>
          </a:xfrm>
          <a:prstGeom prst="rect">
            <a:avLst/>
          </a:prstGeom>
          <a:noFill/>
        </p:spPr>
        <p:txBody>
          <a:bodyPr wrap="none" lIns="86694" tIns="43346" rIns="86694" bIns="43346" rtlCol="0">
            <a:spAutoFit/>
          </a:bodyPr>
          <a:lstStyle/>
          <a:p>
            <a:pPr marL="0" lvl="1" algn="r"/>
            <a:r>
              <a:rPr lang="zh-CN" altLang="en-US" sz="3200" b="1" dirty="0">
                <a:solidFill>
                  <a:srgbClr val="01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密码的一些简单应用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569612" y="2624951"/>
            <a:ext cx="1596058" cy="15960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6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6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" name="TextBox 13"/>
          <p:cNvSpPr txBox="1"/>
          <p:nvPr/>
        </p:nvSpPr>
        <p:spPr>
          <a:xfrm>
            <a:off x="2765810" y="2910050"/>
            <a:ext cx="1203664" cy="1021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6637" b="1" dirty="0">
                <a:solidFill>
                  <a:srgbClr val="01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637" b="1" dirty="0">
              <a:solidFill>
                <a:srgbClr val="0170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841140" y="3346467"/>
            <a:ext cx="3971289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42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>
            <a:extLst>
              <a:ext uri="{FF2B5EF4-FFF2-40B4-BE49-F238E27FC236}">
                <a16:creationId xmlns:a16="http://schemas.microsoft.com/office/drawing/2014/main" id="{24B9365A-D3C0-4A6D-BB29-F88DBE612ACE}"/>
              </a:ext>
            </a:extLst>
          </p:cNvPr>
          <p:cNvSpPr txBox="1">
            <a:spLocks/>
          </p:cNvSpPr>
          <p:nvPr/>
        </p:nvSpPr>
        <p:spPr>
          <a:xfrm>
            <a:off x="8662997" y="274638"/>
            <a:ext cx="3529003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4563A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kumimoji="1" lang="zh-CN" altLang="en-US" sz="2400" dirty="0">
                <a:solidFill>
                  <a:srgbClr val="FF0000"/>
                </a:solidFill>
              </a:rPr>
              <a:t>身份认证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80DE24-1057-43CF-90DC-813A1FC3D6C9}"/>
              </a:ext>
            </a:extLst>
          </p:cNvPr>
          <p:cNvSpPr txBox="1"/>
          <p:nvPr/>
        </p:nvSpPr>
        <p:spPr>
          <a:xfrm>
            <a:off x="2282587" y="2079404"/>
            <a:ext cx="7169626" cy="2141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基于数字签名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数字证书的零知识证明，适用于身份认证的场景</a:t>
            </a: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70F7A3EF-D26C-4F29-828B-D61B49E3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密码的一些简单应用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821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>
            <a:extLst>
              <a:ext uri="{FF2B5EF4-FFF2-40B4-BE49-F238E27FC236}">
                <a16:creationId xmlns:a16="http://schemas.microsoft.com/office/drawing/2014/main" id="{24B9365A-D3C0-4A6D-BB29-F88DBE612ACE}"/>
              </a:ext>
            </a:extLst>
          </p:cNvPr>
          <p:cNvSpPr txBox="1">
            <a:spLocks/>
          </p:cNvSpPr>
          <p:nvPr/>
        </p:nvSpPr>
        <p:spPr>
          <a:xfrm>
            <a:off x="8662997" y="274638"/>
            <a:ext cx="3529003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4563A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kumimoji="1" lang="zh-CN" altLang="en-US" sz="2400" dirty="0">
                <a:solidFill>
                  <a:srgbClr val="FF0000"/>
                </a:solidFill>
              </a:rPr>
              <a:t>数据安全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80DE24-1057-43CF-90DC-813A1FC3D6C9}"/>
              </a:ext>
            </a:extLst>
          </p:cNvPr>
          <p:cNvSpPr txBox="1"/>
          <p:nvPr/>
        </p:nvSpPr>
        <p:spPr>
          <a:xfrm>
            <a:off x="2806114" y="2395832"/>
            <a:ext cx="7169626" cy="10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对称与非对称的结合</a:t>
            </a: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70F7A3EF-D26C-4F29-828B-D61B49E3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密码的一些简单应用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128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>
            <a:extLst>
              <a:ext uri="{FF2B5EF4-FFF2-40B4-BE49-F238E27FC236}">
                <a16:creationId xmlns:a16="http://schemas.microsoft.com/office/drawing/2014/main" id="{24B9365A-D3C0-4A6D-BB29-F88DBE612ACE}"/>
              </a:ext>
            </a:extLst>
          </p:cNvPr>
          <p:cNvSpPr txBox="1">
            <a:spLocks/>
          </p:cNvSpPr>
          <p:nvPr/>
        </p:nvSpPr>
        <p:spPr>
          <a:xfrm>
            <a:off x="8662997" y="274638"/>
            <a:ext cx="3529003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4563A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kumimoji="1" lang="zh-CN" altLang="en-US" sz="2400" dirty="0">
                <a:solidFill>
                  <a:srgbClr val="FF0000"/>
                </a:solidFill>
              </a:rPr>
              <a:t>行为认证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80DE24-1057-43CF-90DC-813A1FC3D6C9}"/>
              </a:ext>
            </a:extLst>
          </p:cNvPr>
          <p:cNvSpPr txBox="1"/>
          <p:nvPr/>
        </p:nvSpPr>
        <p:spPr>
          <a:xfrm>
            <a:off x="2806114" y="2395832"/>
            <a:ext cx="7169626" cy="10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电子签章</a:t>
            </a: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70F7A3EF-D26C-4F29-828B-D61B49E3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密码的一些简单应用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434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>
            <a:extLst>
              <a:ext uri="{FF2B5EF4-FFF2-40B4-BE49-F238E27FC236}">
                <a16:creationId xmlns:a16="http://schemas.microsoft.com/office/drawing/2014/main" id="{24B9365A-D3C0-4A6D-BB29-F88DBE612ACE}"/>
              </a:ext>
            </a:extLst>
          </p:cNvPr>
          <p:cNvSpPr txBox="1">
            <a:spLocks/>
          </p:cNvSpPr>
          <p:nvPr/>
        </p:nvSpPr>
        <p:spPr>
          <a:xfrm>
            <a:off x="8662997" y="274638"/>
            <a:ext cx="3529003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4563A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kumimoji="1" lang="zh-CN" altLang="en-US" sz="2400" dirty="0">
                <a:solidFill>
                  <a:srgbClr val="FF0000"/>
                </a:solidFill>
              </a:rPr>
              <a:t>数据保全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80DE24-1057-43CF-90DC-813A1FC3D6C9}"/>
              </a:ext>
            </a:extLst>
          </p:cNvPr>
          <p:cNvSpPr txBox="1"/>
          <p:nvPr/>
        </p:nvSpPr>
        <p:spPr>
          <a:xfrm>
            <a:off x="2806114" y="2395832"/>
            <a:ext cx="7169626" cy="10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70F7A3EF-D26C-4F29-828B-D61B49E3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密码的一些简单应用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18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 rot="10800000">
            <a:off x="765979" y="2520076"/>
            <a:ext cx="416810" cy="1481328"/>
          </a:xfrm>
          <a:custGeom>
            <a:avLst/>
            <a:gdLst>
              <a:gd name="connsiteX0" fmla="*/ 0 w 530147"/>
              <a:gd name="connsiteY0" fmla="*/ 0 h 1562338"/>
              <a:gd name="connsiteX1" fmla="*/ 530147 w 530147"/>
              <a:gd name="connsiteY1" fmla="*/ 0 h 1562338"/>
              <a:gd name="connsiteX2" fmla="*/ 530147 w 530147"/>
              <a:gd name="connsiteY2" fmla="*/ 1216177 h 1562338"/>
              <a:gd name="connsiteX3" fmla="*/ 0 w 530147"/>
              <a:gd name="connsiteY3" fmla="*/ 1562338 h 156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147" h="1562338">
                <a:moveTo>
                  <a:pt x="0" y="0"/>
                </a:moveTo>
                <a:lnTo>
                  <a:pt x="530147" y="0"/>
                </a:lnTo>
                <a:lnTo>
                  <a:pt x="530147" y="1216177"/>
                </a:lnTo>
                <a:lnTo>
                  <a:pt x="0" y="156233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94" tIns="43346" rIns="86694" bIns="43346" rtlCol="0" anchor="ctr"/>
          <a:lstStyle/>
          <a:p>
            <a:pPr algn="ctr"/>
            <a:endParaRPr lang="zh-CN" altLang="en-US" sz="1707"/>
          </a:p>
        </p:txBody>
      </p:sp>
      <p:sp>
        <p:nvSpPr>
          <p:cNvPr id="27" name="任意多边形 26"/>
          <p:cNvSpPr/>
          <p:nvPr/>
        </p:nvSpPr>
        <p:spPr>
          <a:xfrm>
            <a:off x="5555048" y="2844557"/>
            <a:ext cx="416810" cy="1481328"/>
          </a:xfrm>
          <a:custGeom>
            <a:avLst/>
            <a:gdLst>
              <a:gd name="connsiteX0" fmla="*/ 0 w 530147"/>
              <a:gd name="connsiteY0" fmla="*/ 0 h 1562338"/>
              <a:gd name="connsiteX1" fmla="*/ 530147 w 530147"/>
              <a:gd name="connsiteY1" fmla="*/ 0 h 1562338"/>
              <a:gd name="connsiteX2" fmla="*/ 530147 w 530147"/>
              <a:gd name="connsiteY2" fmla="*/ 1216177 h 1562338"/>
              <a:gd name="connsiteX3" fmla="*/ 0 w 530147"/>
              <a:gd name="connsiteY3" fmla="*/ 1562338 h 156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147" h="1562338">
                <a:moveTo>
                  <a:pt x="0" y="0"/>
                </a:moveTo>
                <a:lnTo>
                  <a:pt x="530147" y="0"/>
                </a:lnTo>
                <a:lnTo>
                  <a:pt x="530147" y="1216177"/>
                </a:lnTo>
                <a:lnTo>
                  <a:pt x="0" y="156233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94" tIns="43346" rIns="86694" bIns="43346" rtlCol="0" anchor="ctr"/>
          <a:lstStyle/>
          <a:p>
            <a:pPr algn="ctr"/>
            <a:endParaRPr lang="zh-CN" altLang="en-US" sz="1707"/>
          </a:p>
        </p:txBody>
      </p:sp>
      <p:sp>
        <p:nvSpPr>
          <p:cNvPr id="37" name="任意多边形 36"/>
          <p:cNvSpPr/>
          <p:nvPr/>
        </p:nvSpPr>
        <p:spPr>
          <a:xfrm>
            <a:off x="558000" y="-11851"/>
            <a:ext cx="5619282" cy="6869664"/>
          </a:xfrm>
          <a:custGeom>
            <a:avLst/>
            <a:gdLst>
              <a:gd name="connsiteX0" fmla="*/ 756568 w 4593513"/>
              <a:gd name="connsiteY0" fmla="*/ 0 h 7245349"/>
              <a:gd name="connsiteX1" fmla="*/ 4593513 w 4593513"/>
              <a:gd name="connsiteY1" fmla="*/ 0 h 7245349"/>
              <a:gd name="connsiteX2" fmla="*/ 3830873 w 4593513"/>
              <a:gd name="connsiteY2" fmla="*/ 7245349 h 7245349"/>
              <a:gd name="connsiteX3" fmla="*/ 0 w 4593513"/>
              <a:gd name="connsiteY3" fmla="*/ 7245349 h 7245349"/>
              <a:gd name="connsiteX4" fmla="*/ 0 w 4593513"/>
              <a:gd name="connsiteY4" fmla="*/ 7187657 h 724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3513" h="7245349">
                <a:moveTo>
                  <a:pt x="756568" y="0"/>
                </a:moveTo>
                <a:lnTo>
                  <a:pt x="4593513" y="0"/>
                </a:lnTo>
                <a:lnTo>
                  <a:pt x="3830873" y="7245349"/>
                </a:lnTo>
                <a:lnTo>
                  <a:pt x="0" y="7245349"/>
                </a:lnTo>
                <a:lnTo>
                  <a:pt x="0" y="7187657"/>
                </a:lnTo>
                <a:close/>
              </a:path>
            </a:pathLst>
          </a:custGeom>
          <a:blipFill dpi="0" rotWithShape="1">
            <a:blip r:embed="rId3" cstate="screen"/>
            <a:srcRect/>
            <a:stretch>
              <a:fillRect t="175" b="1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94" tIns="43346" rIns="86694" bIns="43346" rtlCol="0" anchor="ctr"/>
          <a:lstStyle/>
          <a:p>
            <a:pPr algn="ctr"/>
            <a:endParaRPr lang="zh-CN" altLang="en-US" sz="1707"/>
          </a:p>
        </p:txBody>
      </p:sp>
      <p:sp>
        <p:nvSpPr>
          <p:cNvPr id="3" name="矩形 2"/>
          <p:cNvSpPr/>
          <p:nvPr/>
        </p:nvSpPr>
        <p:spPr>
          <a:xfrm>
            <a:off x="763425" y="2844556"/>
            <a:ext cx="5208435" cy="11568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94" tIns="43346" rIns="86694" bIns="43346" rtlCol="0" anchor="ctr"/>
          <a:lstStyle/>
          <a:p>
            <a:pPr algn="ctr"/>
            <a:endParaRPr lang="zh-CN" altLang="en-US" sz="1707"/>
          </a:p>
        </p:txBody>
      </p:sp>
      <p:sp>
        <p:nvSpPr>
          <p:cNvPr id="13" name="TextBox 11"/>
          <p:cNvSpPr txBox="1"/>
          <p:nvPr/>
        </p:nvSpPr>
        <p:spPr>
          <a:xfrm>
            <a:off x="6589148" y="2825801"/>
            <a:ext cx="4379758" cy="579981"/>
          </a:xfrm>
          <a:prstGeom prst="rect">
            <a:avLst/>
          </a:prstGeom>
          <a:noFill/>
        </p:spPr>
        <p:txBody>
          <a:bodyPr wrap="none" lIns="86694" tIns="43346" rIns="86694" bIns="43346" rtlCol="0">
            <a:spAutoFit/>
          </a:bodyPr>
          <a:lstStyle/>
          <a:p>
            <a:pPr marL="0" lvl="1" algn="r"/>
            <a:r>
              <a:rPr lang="zh-CN" altLang="en-US" sz="3200" b="1" dirty="0">
                <a:solidFill>
                  <a:srgbClr val="01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基于密码的爱情保卫战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569612" y="2624951"/>
            <a:ext cx="1596058" cy="15960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6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6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" name="TextBox 13"/>
          <p:cNvSpPr txBox="1"/>
          <p:nvPr/>
        </p:nvSpPr>
        <p:spPr>
          <a:xfrm>
            <a:off x="2765810" y="2910050"/>
            <a:ext cx="1203664" cy="1021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6637" b="1" dirty="0">
                <a:solidFill>
                  <a:srgbClr val="01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637" b="1" dirty="0">
              <a:solidFill>
                <a:srgbClr val="0170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841140" y="3346467"/>
            <a:ext cx="3971289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2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66" t="22083" r="56876" b="67617"/>
          <a:stretch>
            <a:fillRect/>
          </a:stretch>
        </p:blipFill>
        <p:spPr>
          <a:xfrm>
            <a:off x="8172878" y="2"/>
            <a:ext cx="1884180" cy="941847"/>
          </a:xfrm>
          <a:custGeom>
            <a:avLst/>
            <a:gdLst>
              <a:gd name="connsiteX0" fmla="*/ 0 w 1413135"/>
              <a:gd name="connsiteY0" fmla="*/ 0 h 706385"/>
              <a:gd name="connsiteX1" fmla="*/ 1413135 w 1413135"/>
              <a:gd name="connsiteY1" fmla="*/ 0 h 706385"/>
              <a:gd name="connsiteX2" fmla="*/ 690511 w 1413135"/>
              <a:gd name="connsiteY2" fmla="*/ 706385 h 706385"/>
              <a:gd name="connsiteX3" fmla="*/ 0 w 1413135"/>
              <a:gd name="connsiteY3" fmla="*/ 0 h 7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135" h="706385">
                <a:moveTo>
                  <a:pt x="0" y="0"/>
                </a:moveTo>
                <a:lnTo>
                  <a:pt x="1413135" y="0"/>
                </a:lnTo>
                <a:lnTo>
                  <a:pt x="690511" y="7063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398" t="22083" r="36072" b="33091"/>
          <a:stretch>
            <a:fillRect/>
          </a:stretch>
        </p:blipFill>
        <p:spPr>
          <a:xfrm>
            <a:off x="9660651" y="1"/>
            <a:ext cx="3421345" cy="4098851"/>
          </a:xfrm>
          <a:custGeom>
            <a:avLst/>
            <a:gdLst>
              <a:gd name="connsiteX0" fmla="*/ 468300 w 2566009"/>
              <a:gd name="connsiteY0" fmla="*/ 0 h 3074138"/>
              <a:gd name="connsiteX1" fmla="*/ 2566009 w 2566009"/>
              <a:gd name="connsiteY1" fmla="*/ 0 h 3074138"/>
              <a:gd name="connsiteX2" fmla="*/ 2566009 w 2566009"/>
              <a:gd name="connsiteY2" fmla="*/ 3065886 h 3074138"/>
              <a:gd name="connsiteX3" fmla="*/ 2557567 w 2566009"/>
              <a:gd name="connsiteY3" fmla="*/ 3074138 h 3074138"/>
              <a:gd name="connsiteX4" fmla="*/ 0 w 2566009"/>
              <a:gd name="connsiteY4" fmla="*/ 457776 h 3074138"/>
              <a:gd name="connsiteX5" fmla="*/ 468300 w 2566009"/>
              <a:gd name="connsiteY5" fmla="*/ 0 h 307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6009" h="3074138">
                <a:moveTo>
                  <a:pt x="468300" y="0"/>
                </a:moveTo>
                <a:lnTo>
                  <a:pt x="2566009" y="0"/>
                </a:lnTo>
                <a:lnTo>
                  <a:pt x="2566009" y="3065886"/>
                </a:lnTo>
                <a:lnTo>
                  <a:pt x="2557567" y="3074138"/>
                </a:lnTo>
                <a:lnTo>
                  <a:pt x="0" y="457776"/>
                </a:lnTo>
                <a:lnTo>
                  <a:pt x="468300" y="0"/>
                </a:lnTo>
                <a:close/>
              </a:path>
            </a:pathLst>
          </a:cu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0" t="23467" r="64545" b="56491"/>
          <a:stretch>
            <a:fillRect/>
          </a:stretch>
        </p:blipFill>
        <p:spPr>
          <a:xfrm>
            <a:off x="7110504" y="126573"/>
            <a:ext cx="1831411" cy="1832569"/>
          </a:xfrm>
          <a:custGeom>
            <a:avLst/>
            <a:gdLst>
              <a:gd name="connsiteX0" fmla="*/ 675477 w 1373558"/>
              <a:gd name="connsiteY0" fmla="*/ 0 h 1374427"/>
              <a:gd name="connsiteX1" fmla="*/ 1373558 w 1373558"/>
              <a:gd name="connsiteY1" fmla="*/ 714129 h 1374427"/>
              <a:gd name="connsiteX2" fmla="*/ 698081 w 1373558"/>
              <a:gd name="connsiteY2" fmla="*/ 1374427 h 1374427"/>
              <a:gd name="connsiteX3" fmla="*/ 0 w 1373558"/>
              <a:gd name="connsiteY3" fmla="*/ 660298 h 1374427"/>
              <a:gd name="connsiteX4" fmla="*/ 675477 w 1373558"/>
              <a:gd name="connsiteY4" fmla="*/ 0 h 1374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558" h="1374427">
                <a:moveTo>
                  <a:pt x="675477" y="0"/>
                </a:moveTo>
                <a:lnTo>
                  <a:pt x="1373558" y="714129"/>
                </a:lnTo>
                <a:lnTo>
                  <a:pt x="698081" y="1374427"/>
                </a:lnTo>
                <a:lnTo>
                  <a:pt x="0" y="660298"/>
                </a:lnTo>
                <a:lnTo>
                  <a:pt x="675477" y="0"/>
                </a:lnTo>
                <a:close/>
              </a:path>
            </a:pathLst>
          </a:cu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26" t="30312" r="51245" b="40065"/>
          <a:stretch>
            <a:fillRect/>
          </a:stretch>
        </p:blipFill>
        <p:spPr>
          <a:xfrm>
            <a:off x="8167042" y="752478"/>
            <a:ext cx="2708668" cy="2708668"/>
          </a:xfrm>
          <a:custGeom>
            <a:avLst/>
            <a:gdLst>
              <a:gd name="connsiteX0" fmla="*/ 1027293 w 2031501"/>
              <a:gd name="connsiteY0" fmla="*/ 0 h 2031501"/>
              <a:gd name="connsiteX1" fmla="*/ 2031501 w 2031501"/>
              <a:gd name="connsiteY1" fmla="*/ 1027293 h 2031501"/>
              <a:gd name="connsiteX2" fmla="*/ 1004208 w 2031501"/>
              <a:gd name="connsiteY2" fmla="*/ 2031501 h 2031501"/>
              <a:gd name="connsiteX3" fmla="*/ 0 w 2031501"/>
              <a:gd name="connsiteY3" fmla="*/ 1004208 h 2031501"/>
              <a:gd name="connsiteX4" fmla="*/ 1027293 w 2031501"/>
              <a:gd name="connsiteY4" fmla="*/ 0 h 203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501" h="2031501">
                <a:moveTo>
                  <a:pt x="1027293" y="0"/>
                </a:moveTo>
                <a:lnTo>
                  <a:pt x="2031501" y="1027293"/>
                </a:lnTo>
                <a:lnTo>
                  <a:pt x="1004208" y="2031501"/>
                </a:lnTo>
                <a:lnTo>
                  <a:pt x="0" y="1004208"/>
                </a:lnTo>
                <a:lnTo>
                  <a:pt x="1027293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9" t="34136" r="75228" b="56812"/>
          <a:stretch>
            <a:fillRect/>
          </a:stretch>
        </p:blipFill>
        <p:spPr>
          <a:xfrm>
            <a:off x="6560782" y="1102126"/>
            <a:ext cx="827703" cy="827703"/>
          </a:xfrm>
          <a:custGeom>
            <a:avLst/>
            <a:gdLst>
              <a:gd name="connsiteX0" fmla="*/ 313915 w 620777"/>
              <a:gd name="connsiteY0" fmla="*/ 0 h 620777"/>
              <a:gd name="connsiteX1" fmla="*/ 620777 w 620777"/>
              <a:gd name="connsiteY1" fmla="*/ 313915 h 620777"/>
              <a:gd name="connsiteX2" fmla="*/ 306861 w 620777"/>
              <a:gd name="connsiteY2" fmla="*/ 620777 h 620777"/>
              <a:gd name="connsiteX3" fmla="*/ 0 w 620777"/>
              <a:gd name="connsiteY3" fmla="*/ 306861 h 620777"/>
              <a:gd name="connsiteX4" fmla="*/ 313915 w 620777"/>
              <a:gd name="connsiteY4" fmla="*/ 0 h 62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777" h="620777">
                <a:moveTo>
                  <a:pt x="313915" y="0"/>
                </a:moveTo>
                <a:lnTo>
                  <a:pt x="620777" y="313915"/>
                </a:lnTo>
                <a:lnTo>
                  <a:pt x="306861" y="620777"/>
                </a:lnTo>
                <a:lnTo>
                  <a:pt x="0" y="306861"/>
                </a:lnTo>
                <a:lnTo>
                  <a:pt x="313915" y="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 rot="2685974">
            <a:off x="10376571" y="2520100"/>
            <a:ext cx="1219200" cy="12192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 rot="2685974">
            <a:off x="8722562" y="3231980"/>
            <a:ext cx="438704" cy="4387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 rot="2657183">
            <a:off x="7184718" y="1788738"/>
            <a:ext cx="642029" cy="542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矩形 11"/>
          <p:cNvSpPr/>
          <p:nvPr/>
        </p:nvSpPr>
        <p:spPr>
          <a:xfrm rot="2685974">
            <a:off x="6048599" y="1340051"/>
            <a:ext cx="340936" cy="34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 rot="2685974">
            <a:off x="6019563" y="738468"/>
            <a:ext cx="165275" cy="165275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 rot="2685974">
            <a:off x="12267216" y="3630956"/>
            <a:ext cx="165275" cy="165275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矩形 14"/>
          <p:cNvSpPr/>
          <p:nvPr/>
        </p:nvSpPr>
        <p:spPr>
          <a:xfrm rot="2731766">
            <a:off x="7502217" y="2462356"/>
            <a:ext cx="1057708" cy="107258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 rot="2685974">
            <a:off x="6948683" y="3184033"/>
            <a:ext cx="438704" cy="4387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/>
        </p:nvSpPr>
        <p:spPr>
          <a:xfrm rot="2685974">
            <a:off x="6562710" y="3320747"/>
            <a:ext cx="165275" cy="165275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任意多边形 22"/>
          <p:cNvSpPr/>
          <p:nvPr/>
        </p:nvSpPr>
        <p:spPr>
          <a:xfrm rot="2680233">
            <a:off x="6744018" y="4872236"/>
            <a:ext cx="7191213" cy="6332337"/>
          </a:xfrm>
          <a:custGeom>
            <a:avLst/>
            <a:gdLst>
              <a:gd name="connsiteX0" fmla="*/ 0 w 5393410"/>
              <a:gd name="connsiteY0" fmla="*/ 0 h 4749253"/>
              <a:gd name="connsiteX1" fmla="*/ 4406292 w 5393410"/>
              <a:gd name="connsiteY1" fmla="*/ 0 h 4749253"/>
              <a:gd name="connsiteX2" fmla="*/ 5393410 w 5393410"/>
              <a:gd name="connsiteY2" fmla="*/ 998536 h 4749253"/>
              <a:gd name="connsiteX3" fmla="*/ 1599309 w 5393410"/>
              <a:gd name="connsiteY3" fmla="*/ 4749253 h 4749253"/>
              <a:gd name="connsiteX4" fmla="*/ 0 w 5393410"/>
              <a:gd name="connsiteY4" fmla="*/ 4749253 h 4749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3410" h="4749253">
                <a:moveTo>
                  <a:pt x="0" y="0"/>
                </a:moveTo>
                <a:lnTo>
                  <a:pt x="4406292" y="0"/>
                </a:lnTo>
                <a:lnTo>
                  <a:pt x="5393410" y="998536"/>
                </a:lnTo>
                <a:lnTo>
                  <a:pt x="1599309" y="4749253"/>
                </a:lnTo>
                <a:lnTo>
                  <a:pt x="0" y="4749253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9" name="直接连接符 23"/>
          <p:cNvCxnSpPr/>
          <p:nvPr/>
        </p:nvCxnSpPr>
        <p:spPr>
          <a:xfrm>
            <a:off x="10003066" y="3597144"/>
            <a:ext cx="4183523" cy="4083096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24"/>
          <p:cNvCxnSpPr/>
          <p:nvPr/>
        </p:nvCxnSpPr>
        <p:spPr>
          <a:xfrm flipH="1">
            <a:off x="5931589" y="3637361"/>
            <a:ext cx="4073316" cy="409124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5"/>
          <p:cNvCxnSpPr/>
          <p:nvPr/>
        </p:nvCxnSpPr>
        <p:spPr>
          <a:xfrm>
            <a:off x="5049195" y="7739065"/>
            <a:ext cx="4183523" cy="4083096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7"/>
          <p:cNvSpPr txBox="1"/>
          <p:nvPr/>
        </p:nvSpPr>
        <p:spPr>
          <a:xfrm>
            <a:off x="23073" y="2844829"/>
            <a:ext cx="7062448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rgbClr val="1557AE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谢谢观看</a:t>
            </a:r>
          </a:p>
        </p:txBody>
      </p:sp>
      <p:cxnSp>
        <p:nvCxnSpPr>
          <p:cNvPr id="25" name="直接连接符 29"/>
          <p:cNvCxnSpPr/>
          <p:nvPr/>
        </p:nvCxnSpPr>
        <p:spPr>
          <a:xfrm>
            <a:off x="182226" y="3964395"/>
            <a:ext cx="707262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1423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>
            <a:extLst>
              <a:ext uri="{FF2B5EF4-FFF2-40B4-BE49-F238E27FC236}">
                <a16:creationId xmlns:a16="http://schemas.microsoft.com/office/drawing/2014/main" id="{2E4EED95-D17C-43B6-8086-255F30E2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274638"/>
            <a:ext cx="4129289" cy="634082"/>
          </a:xfrm>
        </p:spPr>
        <p:txBody>
          <a:bodyPr/>
          <a:lstStyle/>
          <a:p>
            <a:r>
              <a:rPr lang="zh-CN" altLang="en-US" dirty="0"/>
              <a:t>基于密码的爱情保卫战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847A05F-26B1-4658-9B9E-7DF10F24126C}"/>
              </a:ext>
            </a:extLst>
          </p:cNvPr>
          <p:cNvSpPr txBox="1"/>
          <p:nvPr/>
        </p:nvSpPr>
        <p:spPr>
          <a:xfrm>
            <a:off x="1642698" y="1536174"/>
            <a:ext cx="6840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Alice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话唠，严重的倾诉欲，和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Bob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Bob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沉默男，理工男，和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Alice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E10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Alice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的室友，热衷于偷听八卦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E10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Mallory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猥琐男，专业搞破坏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Trent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长者，相当具有权威性，大家都相信他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39DBEA4-7290-4E17-9298-A9FE39270189}"/>
              </a:ext>
            </a:extLst>
          </p:cNvPr>
          <p:cNvSpPr txBox="1"/>
          <p:nvPr/>
        </p:nvSpPr>
        <p:spPr>
          <a:xfrm>
            <a:off x="10016885" y="90872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2E10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人物表</a:t>
            </a:r>
          </a:p>
        </p:txBody>
      </p:sp>
    </p:spTree>
    <p:extLst>
      <p:ext uri="{BB962C8B-B14F-4D97-AF65-F5344CB8AC3E}">
        <p14:creationId xmlns:p14="http://schemas.microsoft.com/office/powerpoint/2010/main" val="343046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>
            <a:extLst>
              <a:ext uri="{FF2B5EF4-FFF2-40B4-BE49-F238E27FC236}">
                <a16:creationId xmlns:a16="http://schemas.microsoft.com/office/drawing/2014/main" id="{2E4EED95-D17C-43B6-8086-255F30E2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274638"/>
            <a:ext cx="4129289" cy="634082"/>
          </a:xfrm>
        </p:spPr>
        <p:txBody>
          <a:bodyPr/>
          <a:lstStyle/>
          <a:p>
            <a:r>
              <a:rPr lang="zh-CN" altLang="en-US" dirty="0"/>
              <a:t>基于密码的爱情保卫战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F0F052-7544-4DC4-83C0-92C02FFB1098}"/>
              </a:ext>
            </a:extLst>
          </p:cNvPr>
          <p:cNvSpPr txBox="1"/>
          <p:nvPr/>
        </p:nvSpPr>
        <p:spPr>
          <a:xfrm>
            <a:off x="9662898" y="807761"/>
            <a:ext cx="238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E10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八卦女的斗争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E50A3F-B2AC-4A74-8341-5B8FCFDE7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31" y="1412776"/>
            <a:ext cx="9824737" cy="50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4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1E6D450-A229-45F8-B437-BF46922ED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807761"/>
            <a:ext cx="9128861" cy="5710013"/>
          </a:xfrm>
          <a:prstGeom prst="rect">
            <a:avLst/>
          </a:prstGeom>
        </p:spPr>
      </p:pic>
      <p:sp>
        <p:nvSpPr>
          <p:cNvPr id="27" name="标题 26">
            <a:extLst>
              <a:ext uri="{FF2B5EF4-FFF2-40B4-BE49-F238E27FC236}">
                <a16:creationId xmlns:a16="http://schemas.microsoft.com/office/drawing/2014/main" id="{2E4EED95-D17C-43B6-8086-255F30E2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274638"/>
            <a:ext cx="4129289" cy="634082"/>
          </a:xfrm>
        </p:spPr>
        <p:txBody>
          <a:bodyPr/>
          <a:lstStyle/>
          <a:p>
            <a:r>
              <a:rPr lang="zh-CN" altLang="en-US" dirty="0"/>
              <a:t>基于密码的爱情保卫战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F0F052-7544-4DC4-83C0-92C02FFB1098}"/>
              </a:ext>
            </a:extLst>
          </p:cNvPr>
          <p:cNvSpPr txBox="1"/>
          <p:nvPr/>
        </p:nvSpPr>
        <p:spPr>
          <a:xfrm>
            <a:off x="9662898" y="807761"/>
            <a:ext cx="238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E10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八卦女的斗争</a:t>
            </a:r>
          </a:p>
        </p:txBody>
      </p:sp>
      <p:sp>
        <p:nvSpPr>
          <p:cNvPr id="8" name="线形标注 2 4">
            <a:extLst>
              <a:ext uri="{FF2B5EF4-FFF2-40B4-BE49-F238E27FC236}">
                <a16:creationId xmlns:a16="http://schemas.microsoft.com/office/drawing/2014/main" id="{10137734-FB2C-4219-98F4-194EE3C271BF}"/>
              </a:ext>
            </a:extLst>
          </p:cNvPr>
          <p:cNvSpPr/>
          <p:nvPr/>
        </p:nvSpPr>
        <p:spPr>
          <a:xfrm>
            <a:off x="7730203" y="4487416"/>
            <a:ext cx="2304256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598"/>
              <a:gd name="adj6" fmla="val -85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WTF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！！！</a:t>
            </a:r>
          </a:p>
        </p:txBody>
      </p:sp>
    </p:spTree>
    <p:extLst>
      <p:ext uri="{BB962C8B-B14F-4D97-AF65-F5344CB8AC3E}">
        <p14:creationId xmlns:p14="http://schemas.microsoft.com/office/powerpoint/2010/main" val="68391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>
            <a:extLst>
              <a:ext uri="{FF2B5EF4-FFF2-40B4-BE49-F238E27FC236}">
                <a16:creationId xmlns:a16="http://schemas.microsoft.com/office/drawing/2014/main" id="{2E4EED95-D17C-43B6-8086-255F30E2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274638"/>
            <a:ext cx="4129289" cy="634082"/>
          </a:xfrm>
        </p:spPr>
        <p:txBody>
          <a:bodyPr/>
          <a:lstStyle/>
          <a:p>
            <a:r>
              <a:rPr lang="zh-CN" altLang="en-US" dirty="0"/>
              <a:t>基于密码的爱情保卫战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F0F052-7544-4DC4-83C0-92C02FFB1098}"/>
              </a:ext>
            </a:extLst>
          </p:cNvPr>
          <p:cNvSpPr txBox="1"/>
          <p:nvPr/>
        </p:nvSpPr>
        <p:spPr>
          <a:xfrm>
            <a:off x="9662898" y="807761"/>
            <a:ext cx="238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E10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八卦女的斗争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3BC466-A279-4EAB-93D0-D5E487B11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35" y="1317184"/>
            <a:ext cx="10155286" cy="5106222"/>
          </a:xfrm>
          <a:prstGeom prst="rect">
            <a:avLst/>
          </a:prstGeom>
        </p:spPr>
      </p:pic>
      <p:sp>
        <p:nvSpPr>
          <p:cNvPr id="8" name="线形标注 2 4">
            <a:extLst>
              <a:ext uri="{FF2B5EF4-FFF2-40B4-BE49-F238E27FC236}">
                <a16:creationId xmlns:a16="http://schemas.microsoft.com/office/drawing/2014/main" id="{DB324FBD-9990-4A6F-943E-ADCDABC2FFD2}"/>
              </a:ext>
            </a:extLst>
          </p:cNvPr>
          <p:cNvSpPr/>
          <p:nvPr/>
        </p:nvSpPr>
        <p:spPr>
          <a:xfrm>
            <a:off x="7991462" y="4160844"/>
            <a:ext cx="2304256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598"/>
              <a:gd name="adj6" fmla="val -85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耐思</a:t>
            </a:r>
          </a:p>
        </p:txBody>
      </p:sp>
    </p:spTree>
    <p:extLst>
      <p:ext uri="{BB962C8B-B14F-4D97-AF65-F5344CB8AC3E}">
        <p14:creationId xmlns:p14="http://schemas.microsoft.com/office/powerpoint/2010/main" val="109523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9E95DFC-6763-4121-B76D-22E10ACD5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69" y="643434"/>
            <a:ext cx="8652274" cy="5571132"/>
          </a:xfrm>
          <a:prstGeom prst="rect">
            <a:avLst/>
          </a:prstGeom>
        </p:spPr>
      </p:pic>
      <p:sp>
        <p:nvSpPr>
          <p:cNvPr id="27" name="标题 26">
            <a:extLst>
              <a:ext uri="{FF2B5EF4-FFF2-40B4-BE49-F238E27FC236}">
                <a16:creationId xmlns:a16="http://schemas.microsoft.com/office/drawing/2014/main" id="{2E4EED95-D17C-43B6-8086-255F30E2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274638"/>
            <a:ext cx="4129289" cy="634082"/>
          </a:xfrm>
        </p:spPr>
        <p:txBody>
          <a:bodyPr/>
          <a:lstStyle/>
          <a:p>
            <a:r>
              <a:rPr lang="zh-CN" altLang="en-US" dirty="0"/>
              <a:t>基于密码的爱情保卫战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F0F052-7544-4DC4-83C0-92C02FFB1098}"/>
              </a:ext>
            </a:extLst>
          </p:cNvPr>
          <p:cNvSpPr txBox="1"/>
          <p:nvPr/>
        </p:nvSpPr>
        <p:spPr>
          <a:xfrm>
            <a:off x="9662898" y="807761"/>
            <a:ext cx="238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E10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八卦女的战争</a:t>
            </a:r>
          </a:p>
        </p:txBody>
      </p:sp>
    </p:spTree>
    <p:extLst>
      <p:ext uri="{BB962C8B-B14F-4D97-AF65-F5344CB8AC3E}">
        <p14:creationId xmlns:p14="http://schemas.microsoft.com/office/powerpoint/2010/main" val="36594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9843E17-8815-4402-AABC-F365BC42A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908720"/>
            <a:ext cx="9816515" cy="5584592"/>
          </a:xfrm>
          <a:prstGeom prst="rect">
            <a:avLst/>
          </a:prstGeom>
        </p:spPr>
      </p:pic>
      <p:sp>
        <p:nvSpPr>
          <p:cNvPr id="27" name="标题 26">
            <a:extLst>
              <a:ext uri="{FF2B5EF4-FFF2-40B4-BE49-F238E27FC236}">
                <a16:creationId xmlns:a16="http://schemas.microsoft.com/office/drawing/2014/main" id="{2E4EED95-D17C-43B6-8086-255F30E2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274638"/>
            <a:ext cx="4129289" cy="634082"/>
          </a:xfrm>
        </p:spPr>
        <p:txBody>
          <a:bodyPr/>
          <a:lstStyle/>
          <a:p>
            <a:r>
              <a:rPr lang="zh-CN" altLang="en-US" dirty="0"/>
              <a:t>基于密码的爱情保卫战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F0F052-7544-4DC4-83C0-92C02FFB1098}"/>
              </a:ext>
            </a:extLst>
          </p:cNvPr>
          <p:cNvSpPr txBox="1"/>
          <p:nvPr/>
        </p:nvSpPr>
        <p:spPr>
          <a:xfrm>
            <a:off x="9662898" y="807761"/>
            <a:ext cx="238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E10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猥琐男的斗争</a:t>
            </a:r>
          </a:p>
        </p:txBody>
      </p:sp>
    </p:spTree>
    <p:extLst>
      <p:ext uri="{BB962C8B-B14F-4D97-AF65-F5344CB8AC3E}">
        <p14:creationId xmlns:p14="http://schemas.microsoft.com/office/powerpoint/2010/main" val="35096815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2636</Words>
  <Application>Microsoft Office PowerPoint</Application>
  <PresentationFormat>宽屏</PresentationFormat>
  <Paragraphs>191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Kozuka Gothic Pro M</vt:lpstr>
      <vt:lpstr>等线</vt:lpstr>
      <vt:lpstr>等线 Light</vt:lpstr>
      <vt:lpstr>Microsoft YaHei</vt:lpstr>
      <vt:lpstr>Microsoft YaHei</vt:lpstr>
      <vt:lpstr>Arial</vt:lpstr>
      <vt:lpstr>Calibri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基于密码的爱情保卫战</vt:lpstr>
      <vt:lpstr>基于密码的爱情保卫战</vt:lpstr>
      <vt:lpstr>基于密码的爱情保卫战</vt:lpstr>
      <vt:lpstr>基于密码的爱情保卫战</vt:lpstr>
      <vt:lpstr>基于密码的爱情保卫战</vt:lpstr>
      <vt:lpstr>基于密码的爱情保卫战</vt:lpstr>
      <vt:lpstr>基于密码的爱情保卫战</vt:lpstr>
      <vt:lpstr>基于密码的爱情保卫战</vt:lpstr>
      <vt:lpstr>基于密码的爱情保卫战</vt:lpstr>
      <vt:lpstr>基于密码的爱情保卫战</vt:lpstr>
      <vt:lpstr>基于密码的爱情保卫战</vt:lpstr>
      <vt:lpstr>基于密码的爱情保卫战</vt:lpstr>
      <vt:lpstr>基于密码的爱情保卫战</vt:lpstr>
      <vt:lpstr>基于密码的爱情保卫战</vt:lpstr>
      <vt:lpstr>基于密码的爱情保卫战</vt:lpstr>
      <vt:lpstr>PowerPoint 演示文稿</vt:lpstr>
      <vt:lpstr>行走江湖的黑话切口</vt:lpstr>
      <vt:lpstr>行走江湖的黑话切口</vt:lpstr>
      <vt:lpstr>行走江湖的黑话切口</vt:lpstr>
      <vt:lpstr>行走江湖的黑话切口</vt:lpstr>
      <vt:lpstr>行走江湖的黑话切口</vt:lpstr>
      <vt:lpstr>PowerPoint 演示文稿</vt:lpstr>
      <vt:lpstr>密码的一些简单应用</vt:lpstr>
      <vt:lpstr>密码的一些简单应用</vt:lpstr>
      <vt:lpstr>密码的一些简单应用</vt:lpstr>
      <vt:lpstr>密码的一些简单应用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应用现状</dc:title>
  <dc:creator>tzwy</dc:creator>
  <cp:lastModifiedBy>word</cp:lastModifiedBy>
  <cp:revision>324</cp:revision>
  <dcterms:created xsi:type="dcterms:W3CDTF">2020-12-05T12:46:00Z</dcterms:created>
  <dcterms:modified xsi:type="dcterms:W3CDTF">2021-04-27T05:58:18Z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C94A1319DE814CCAA9705FC2BF1677FC</vt:lpwstr>
  </property>
  <property fmtid="{D5CDD505-2E9C-101B-9397-08002B2CF9AE}" pid="3" name="KSOProductBuildVer">
    <vt:lpwstr>2052-11.1.0.10356</vt:lpwstr>
  </property>
</Properties>
</file>