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2" r:id="rId5"/>
    <p:sldMasterId id="2147483693" r:id="rId6"/>
    <p:sldMasterId id="2147483704" r:id="rId7"/>
    <p:sldMasterId id="2147483715" r:id="rId8"/>
    <p:sldMasterId id="2147483726" r:id="rId9"/>
    <p:sldMasterId id="2147483737" r:id="rId10"/>
  </p:sldMasterIdLst>
  <p:sldIdLst>
    <p:sldId id="256" r:id="rId11"/>
    <p:sldId id="257" r:id="rId12"/>
    <p:sldId id="261" r:id="rId13"/>
    <p:sldId id="262" r:id="rId14"/>
    <p:sldId id="266" r:id="rId15"/>
    <p:sldId id="263" r:id="rId16"/>
    <p:sldId id="264" r:id="rId17"/>
    <p:sldId id="265" r:id="rId18"/>
    <p:sldId id="25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efb3e8-99fc-4787-a84e-2ef735feff5f}">
          <p14:sldIdLst>
            <p14:sldId id="256"/>
            <p14:sldId id="257"/>
            <p14:sldId id="258"/>
            <p14:sldId id="261"/>
            <p14:sldId id="262"/>
            <p14:sldId id="266"/>
            <p14:sldId id="263"/>
            <p14:sldId id="264"/>
            <p14:sldId id="265"/>
          </p14:sldIdLst>
        </p14:section>
        <p14:section name="无标题节" id="{25f2882a-1fb2-4b86-a173-0568e01b9a1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2" Type="http://schemas.openxmlformats.org/officeDocument/2006/relationships/theme" Target="../theme/theme7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8.xml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0.xml"/><Relationship Id="rId8" Type="http://schemas.openxmlformats.org/officeDocument/2006/relationships/slideLayout" Target="../slideLayouts/slideLayout89.xml"/><Relationship Id="rId7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3" Type="http://schemas.openxmlformats.org/officeDocument/2006/relationships/theme" Target="../theme/theme9.xml"/><Relationship Id="rId12" Type="http://schemas.openxmlformats.org/officeDocument/2006/relationships/image" Target="../media/image10.GIF"/><Relationship Id="rId11" Type="http://schemas.openxmlformats.org/officeDocument/2006/relationships/image" Target="../media/image9.jpeg"/><Relationship Id="rId1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asdfefewe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" y="66040"/>
            <a:ext cx="906780" cy="15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tim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954895" y="75565"/>
            <a:ext cx="2186940" cy="218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com </a:t>
            </a:r>
            <a:r>
              <a:rPr lang="zh-CN" altLang="zh-CN"/>
              <a:t>基础知识简介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 idx="4294967295"/>
          </p:nvPr>
        </p:nvSpPr>
        <p:spPr>
          <a:xfrm>
            <a:off x="731520" y="161925"/>
            <a:ext cx="6601460" cy="600710"/>
          </a:xfrm>
        </p:spPr>
        <p:txBody>
          <a:bodyPr>
            <a:normAutofit fontScale="90000"/>
          </a:bodyPr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4294967295"/>
          </p:nvPr>
        </p:nvSpPr>
        <p:spPr>
          <a:xfrm>
            <a:off x="640080" y="975995"/>
            <a:ext cx="11279505" cy="5812155"/>
          </a:xfrm>
        </p:spPr>
        <p:txBody>
          <a:bodyPr>
            <a:normAutofit lnSpcReduction="10000"/>
          </a:bodyPr>
          <a:p>
            <a:r>
              <a:rPr lang="zh-CN" altLang="en-US"/>
              <a:t>Com的含义：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component object mode，组件对象模型；</a:t>
            </a:r>
            <a:endParaRPr lang="zh-CN" altLang="en-US"/>
          </a:p>
          <a:p>
            <a:r>
              <a:rPr lang="zh-CN" altLang="en-US"/>
              <a:t>Com的存在形式：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在Windows下，一个com组件可以是一个动态库，也可以是个exe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文件，一个com组件中可以包含多个com对象。</a:t>
            </a:r>
            <a:endParaRPr lang="zh-CN" altLang="en-US"/>
          </a:p>
          <a:p>
            <a:r>
              <a:rPr lang="zh-CN" altLang="en-US"/>
              <a:t>Com范畴：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Com标准包括规范和实现两大部分。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规范部分定义了组件和组件之间的通信机制，com标准采用的是二进制代码级的标准，所以它可以做到不依赖于任何特定的语言或操作系统，这是其通用性的保障；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C</a:t>
            </a:r>
            <a:r>
              <a:rPr lang="zh-CN" altLang="en-US"/>
              <a:t>om的实现：com为com规范的具体实现提供了com库，com库为开发者实现和使用com提供一些核心服务，提供了一些API函数，这些函数以Co开头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21505"/>
          <p:cNvSpPr>
            <a:spLocks noGrp="1"/>
          </p:cNvSpPr>
          <p:nvPr/>
        </p:nvSpPr>
        <p:spPr>
          <a:xfrm>
            <a:off x="5745480" y="662305"/>
            <a:ext cx="1009650" cy="460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F28711"/>
                </a:solidFill>
                <a:latin typeface="Baskerville Old Face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7095" y="1391920"/>
            <a:ext cx="10929620" cy="1290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 sz="2000"/>
              <a:t>c</a:t>
            </a:r>
            <a:r>
              <a:rPr lang="en-US" altLang="zh-CN" sz="2000"/>
              <a:t>om</a:t>
            </a:r>
            <a:r>
              <a:rPr lang="zh-CN" altLang="en-US" sz="2000"/>
              <a:t>规范的核心内容就是对接口的定义，</a:t>
            </a:r>
            <a:r>
              <a:rPr lang="en-US" altLang="zh-CN" sz="2000"/>
              <a:t>com</a:t>
            </a:r>
            <a:r>
              <a:rPr lang="zh-CN" altLang="en-US" sz="2000"/>
              <a:t>对象和其使用者之间交互的依据就是接口，所以理解接口对理解</a:t>
            </a:r>
            <a:r>
              <a:rPr lang="en-US" altLang="zh-CN" sz="2000"/>
              <a:t>com</a:t>
            </a:r>
            <a:r>
              <a:rPr lang="zh-CN" altLang="en-US" sz="2000"/>
              <a:t>至关重要。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那什么是接口呢？我们以</a:t>
            </a:r>
            <a:r>
              <a:rPr lang="en-US" altLang="zh-CN" sz="2000"/>
              <a:t>C++</a:t>
            </a:r>
            <a:r>
              <a:rPr lang="zh-CN" altLang="en-US" sz="2000"/>
              <a:t>为例进行说明：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13315" name="文本占位符 13314"/>
          <p:cNvSpPr>
            <a:spLocks noGrp="1"/>
          </p:cNvSpPr>
          <p:nvPr/>
        </p:nvSpPr>
        <p:spPr>
          <a:xfrm>
            <a:off x="1191895" y="2682240"/>
            <a:ext cx="470408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altLang="zh-CN" sz="1600" err="1">
                <a:latin typeface="+mj-lt"/>
              </a:rPr>
              <a:t>class IDictionary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{   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	virtual BOOL Initialize()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LoadLibrary</a:t>
            </a:r>
            <a:r>
              <a:rPr lang="en-US" altLang="zh-CN" sz="1600">
                <a:latin typeface="+mj-lt"/>
              </a:rPr>
              <a:t>(String)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InsertWord</a:t>
            </a:r>
            <a:r>
              <a:rPr lang="en-US" altLang="zh-CN" sz="1600">
                <a:latin typeface="+mj-lt"/>
              </a:rPr>
              <a:t>(String, 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void  DeleteWord</a:t>
            </a:r>
            <a:r>
              <a:rPr lang="en-US" altLang="zh-CN" sz="1600">
                <a:latin typeface="+mj-lt"/>
              </a:rPr>
              <a:t>(String)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LookupWord</a:t>
            </a:r>
            <a:r>
              <a:rPr lang="en-US" altLang="zh-CN" sz="1600">
                <a:latin typeface="+mj-lt"/>
              </a:rPr>
              <a:t>(String, String *)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RestoreLibrary</a:t>
            </a:r>
            <a:r>
              <a:rPr lang="en-US" altLang="zh-CN" sz="1600">
                <a:latin typeface="+mj-lt"/>
              </a:rPr>
              <a:t>(String)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void  FreeLibrary</a:t>
            </a:r>
            <a:r>
              <a:rPr lang="en-US" altLang="zh-CN" sz="1600">
                <a:latin typeface="+mj-lt"/>
              </a:rPr>
              <a:t>()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};</a:t>
            </a:r>
            <a:endParaRPr lang="en-US" altLang="zh-CN" sz="1600">
              <a:latin typeface="+mj-lt"/>
            </a:endParaRPr>
          </a:p>
          <a:p>
            <a:endParaRPr lang="en-US" altLang="zh-CN"/>
          </a:p>
        </p:txBody>
      </p:sp>
      <p:sp>
        <p:nvSpPr>
          <p:cNvPr id="10" name="文本占位符 13314"/>
          <p:cNvSpPr>
            <a:spLocks noGrp="1"/>
          </p:cNvSpPr>
          <p:nvPr/>
        </p:nvSpPr>
        <p:spPr>
          <a:xfrm>
            <a:off x="6480175" y="2682240"/>
            <a:ext cx="470408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class CDictionary : public IDictionary</a:t>
            </a:r>
            <a:endParaRPr lang="en-US" altLang="zh-CN" sz="1600" err="1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{</a:t>
            </a:r>
            <a:endParaRPr lang="en-US" altLang="zh-CN" sz="1600" err="1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      函数成员。。。</a:t>
            </a:r>
            <a:endParaRPr lang="en-US" altLang="zh-CN" sz="1600" err="1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      数据成员。。。</a:t>
            </a:r>
            <a:endParaRPr lang="en-US" altLang="zh-CN" sz="1600" err="1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}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endParaRPr lang="en-US" altLang="zh-CN" sz="1600" err="1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CDictionary   MyDict;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MyDict</a:t>
            </a:r>
            <a:r>
              <a:rPr lang="zh-CN" altLang="en-US" sz="1600">
                <a:latin typeface="+mj-lt"/>
              </a:rPr>
              <a:t>是对象，</a:t>
            </a:r>
            <a:r>
              <a:rPr lang="en-US" altLang="zh-CN" sz="1600">
                <a:latin typeface="+mj-lt"/>
              </a:rPr>
              <a:t>IDictionary</a:t>
            </a:r>
            <a:r>
              <a:rPr lang="zh-CN" altLang="en-US" sz="1600">
                <a:latin typeface="+mj-lt"/>
              </a:rPr>
              <a:t>是该对象的接口。</a:t>
            </a:r>
            <a:endParaRPr lang="zh-CN" altLang="en-US" sz="1600">
              <a:latin typeface="+mj-lt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7770" y="629920"/>
            <a:ext cx="10422890" cy="1892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zh-CN" altLang="en-US"/>
              <a:t>现在我们对这个例子进行简要的分析，然后在此基础上，给出</a:t>
            </a:r>
            <a:r>
              <a:rPr lang="en-US" altLang="zh-CN"/>
              <a:t>com</a:t>
            </a:r>
            <a:r>
              <a:rPr lang="zh-CN" altLang="en-US"/>
              <a:t>接口的定义。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从例子中可以看出，</a:t>
            </a:r>
            <a:r>
              <a:rPr lang="en-US" altLang="zh-CN"/>
              <a:t>IDictionary</a:t>
            </a:r>
            <a:r>
              <a:rPr lang="zh-CN" altLang="en-US"/>
              <a:t>中的所有成员函数都是纯虚函数，因为这样的类不能实例化，所以其自然也就没有构造函数与析构函数；另外该类中不存在任何数据成员。只有满足了这些条件的类，才能用作接口类。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再看</a:t>
            </a:r>
            <a:r>
              <a:rPr lang="en-US" altLang="zh-CN"/>
              <a:t>CDictionary</a:t>
            </a:r>
            <a:r>
              <a:rPr lang="zh-CN" altLang="en-US"/>
              <a:t>类，它继承并实现了接口类中所有的函数，并可以有自己的成员函数及数据成员。需要注意的是，因为其父类中存在虚函数，所以编译器在编译</a:t>
            </a:r>
            <a:r>
              <a:rPr lang="en-US" altLang="zh-CN"/>
              <a:t>CDictionary</a:t>
            </a:r>
            <a:r>
              <a:rPr lang="zh-CN" altLang="en-US"/>
              <a:t>类时，会同时生成一张虚函数表：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847340"/>
            <a:ext cx="4298950" cy="3701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1530" y="6109335"/>
            <a:ext cx="308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CDictionary</a:t>
            </a:r>
            <a:r>
              <a:rPr lang="zh-CN" altLang="en-US"/>
              <a:t>对象的内存结构图</a:t>
            </a: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75050" y="3515360"/>
            <a:ext cx="1540510" cy="1036320"/>
          </a:xfrm>
          <a:custGeom>
            <a:avLst/>
            <a:gdLst>
              <a:gd name="connisteX0" fmla="*/ 0 w 1540219"/>
              <a:gd name="connsiteY0" fmla="*/ 0 h 1036320"/>
              <a:gd name="connisteX1" fmla="*/ 1534160 w 1540219"/>
              <a:gd name="connsiteY1" fmla="*/ 477520 h 1036320"/>
              <a:gd name="connisteX2" fmla="*/ 447040 w 1540219"/>
              <a:gd name="connsiteY2" fmla="*/ 1036320 h 103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40220" h="1036320">
                <a:moveTo>
                  <a:pt x="0" y="0"/>
                </a:moveTo>
                <a:cubicBezTo>
                  <a:pt x="328295" y="84455"/>
                  <a:pt x="1444625" y="270510"/>
                  <a:pt x="1534160" y="477520"/>
                </a:cubicBezTo>
                <a:cubicBezTo>
                  <a:pt x="1623695" y="684530"/>
                  <a:pt x="695325" y="934085"/>
                  <a:pt x="447040" y="1036320"/>
                </a:cubicBezTo>
              </a:path>
            </a:pathLst>
          </a:custGeom>
          <a:noFill/>
          <a:ln w="635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54140" y="3119120"/>
            <a:ext cx="5176520" cy="243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对象的第一个位置存的就是虚函数表在内存中的地址，之后的</a:t>
            </a:r>
            <a:r>
              <a:rPr lang="en-US" altLang="zh-CN"/>
              <a:t>m_data</a:t>
            </a:r>
            <a:r>
              <a:rPr lang="zh-CN" altLang="en-US"/>
              <a:t>是在</a:t>
            </a:r>
            <a:r>
              <a:rPr lang="en-US" altLang="zh-CN"/>
              <a:t>CDictionary</a:t>
            </a:r>
            <a:r>
              <a:rPr lang="zh-CN" altLang="en-US"/>
              <a:t>中声明的数据成员。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zh-CN" altLang="en-US"/>
              <a:t>虚函数表中记录了所有虚函数对应的实现的地址。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245610" y="3429635"/>
            <a:ext cx="2123440" cy="17716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15560" y="5273675"/>
            <a:ext cx="1253490" cy="17716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8090" y="1300480"/>
            <a:ext cx="3383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利用接口访问对象的函数成员：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/>
        </p:nvSpPr>
        <p:spPr>
          <a:xfrm>
            <a:off x="2209800" y="52832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</a:t>
            </a:r>
            <a:r>
              <a:rPr lang="zh-CN" altLang="en-US" dirty="0"/>
              <a:t>接口的内存模型</a:t>
            </a:r>
            <a:endParaRPr lang="zh-CN" altLang="en-US"/>
          </a:p>
        </p:txBody>
      </p:sp>
      <p:graphicFrame>
        <p:nvGraphicFramePr>
          <p:cNvPr id="15363" name="对象 15362"/>
          <p:cNvGraphicFramePr>
            <a:graphicFrameLocks noGrp="1"/>
          </p:cNvGraphicFramePr>
          <p:nvPr/>
        </p:nvGraphicFramePr>
        <p:xfrm>
          <a:off x="1244600" y="2051050"/>
          <a:ext cx="9702800" cy="378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15000" imgH="1974850" progId="Word.Picture.8">
                  <p:embed/>
                </p:oleObj>
              </mc:Choice>
              <mc:Fallback>
                <p:oleObj name="" r:id="rId1" imgW="5715000" imgH="197485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4600" y="2051050"/>
                        <a:ext cx="9702800" cy="37820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70250" y="6055360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组件中只有一个</a:t>
            </a:r>
            <a:r>
              <a:rPr lang="en-US" altLang="zh-CN"/>
              <a:t>com</a:t>
            </a:r>
            <a:r>
              <a:rPr lang="zh-CN" altLang="en-US"/>
              <a:t>对象，该对象只继承并实现了一个接口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36570" y="1830070"/>
            <a:ext cx="8056880" cy="4003040"/>
          </a:xfrm>
          <a:prstGeom prst="rect">
            <a:avLst/>
          </a:prstGeom>
          <a:noFill/>
          <a:ln w="15875" cmpd="sng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/>
        </p:nvSpPr>
        <p:spPr>
          <a:xfrm>
            <a:off x="2311400" y="54864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</a:t>
            </a:r>
            <a:r>
              <a:rPr lang="zh-CN" altLang="en-US" dirty="0"/>
              <a:t>接口的内存模型</a:t>
            </a:r>
            <a:r>
              <a:rPr lang="en-US" altLang="zh-CN" dirty="0"/>
              <a:t>(</a:t>
            </a:r>
            <a:r>
              <a:rPr lang="zh-CN" altLang="en-US" dirty="0"/>
              <a:t>续一</a:t>
            </a:r>
            <a:r>
              <a:rPr lang="en-US" altLang="zh-CN" dirty="0"/>
              <a:t>)</a:t>
            </a:r>
            <a:endParaRPr lang="en-US" altLang="zh-CN"/>
          </a:p>
        </p:txBody>
      </p:sp>
      <p:graphicFrame>
        <p:nvGraphicFramePr>
          <p:cNvPr id="16387" name="对象 16386"/>
          <p:cNvGraphicFramePr>
            <a:graphicFrameLocks noGrp="1"/>
          </p:cNvGraphicFramePr>
          <p:nvPr/>
        </p:nvGraphicFramePr>
        <p:xfrm>
          <a:off x="1722120" y="2056130"/>
          <a:ext cx="9316720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715000" imgH="2319655" progId="Word.Picture.8">
                  <p:embed/>
                </p:oleObj>
              </mc:Choice>
              <mc:Fallback>
                <p:oleObj name="" r:id="rId1" imgW="5715000" imgH="231965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2120" y="2056130"/>
                        <a:ext cx="9316720" cy="38944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/>
        </p:nvSpPr>
        <p:spPr>
          <a:xfrm>
            <a:off x="2382520" y="34544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</a:t>
            </a:r>
            <a:r>
              <a:rPr lang="zh-CN" altLang="en-US" dirty="0"/>
              <a:t>接口的内存模型</a:t>
            </a:r>
            <a:r>
              <a:rPr lang="en-US" altLang="zh-CN" dirty="0"/>
              <a:t>(</a:t>
            </a:r>
            <a:r>
              <a:rPr lang="zh-CN" altLang="en-US" dirty="0"/>
              <a:t>续二</a:t>
            </a:r>
            <a:r>
              <a:rPr lang="en-US" altLang="zh-CN" dirty="0"/>
              <a:t>)</a:t>
            </a:r>
            <a:endParaRPr lang="en-US" altLang="zh-CN"/>
          </a:p>
        </p:txBody>
      </p:sp>
      <p:graphicFrame>
        <p:nvGraphicFramePr>
          <p:cNvPr id="17411" name="对象 17410"/>
          <p:cNvGraphicFramePr>
            <a:graphicFrameLocks noGrp="1"/>
          </p:cNvGraphicFramePr>
          <p:nvPr/>
        </p:nvGraphicFramePr>
        <p:xfrm>
          <a:off x="1996440" y="1073785"/>
          <a:ext cx="9286240" cy="489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715000" imgH="2912110" progId="Word.Picture.8">
                  <p:embed/>
                </p:oleObj>
              </mc:Choice>
              <mc:Fallback>
                <p:oleObj name="" r:id="rId1" imgW="5715000" imgH="291211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6440" y="1073785"/>
                        <a:ext cx="9286240" cy="489331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21505"/>
          <p:cNvSpPr>
            <a:spLocks noGrp="1"/>
          </p:cNvSpPr>
          <p:nvPr/>
        </p:nvSpPr>
        <p:spPr>
          <a:xfrm>
            <a:off x="5786120" y="398145"/>
            <a:ext cx="1009650" cy="460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F28711"/>
                </a:solidFill>
                <a:latin typeface="Baskerville Old Face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7115" y="4358640"/>
            <a:ext cx="10197465" cy="17360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latinLnBrk="0" hangingPunct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一个com组件中可以有一个或多个com对象类，每各对象类可以继承一个或多个接口类（抽象类），并实现其中的方法。接口本身也可以继承另一个接口，但同样不提供函数实现。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latinLnBrk="0" hangingPunct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可以形象的认为，com组件的接口是向外公开的。com组件的使用者只要获得了某个接口的指针，就能自由调用接口中的函数。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latinLnBrk="0" hangingPunct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com接口提供了从一个接口查询另一个接口的能力。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115" y="1080453"/>
            <a:ext cx="5287963" cy="298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506210" y="1160780"/>
            <a:ext cx="4738370" cy="1872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latinLnBrk="0" hangingPunct="1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在com组件中，接口可近似理解成com组件中对象的基类，不过这样的基类中的所有成员函数都是纯虚函数（类只提供函数的声明，不提供函数的实现），所有的函数实现都靠继承了该接口的com对象类完成。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演示</Application>
  <PresentationFormat>宽屏</PresentationFormat>
  <Paragraphs>74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Baskerville Old Face</vt:lpstr>
      <vt:lpstr>Office 主题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自定义设计方案</vt:lpstr>
      <vt:lpstr>7_自定义设计方案</vt:lpstr>
      <vt:lpstr>6_自定义设计方案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COM接口的内存模型</vt:lpstr>
      <vt:lpstr>COM接口的内存模型(续一)</vt:lpstr>
      <vt:lpstr>COM接口的内存模型(续二)</vt:lpstr>
      <vt:lpstr>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2017-05-17T10:39:12Z</dcterms:created>
  <dcterms:modified xsi:type="dcterms:W3CDTF">2017-05-17T15:24:07Z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