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DFF18"/>
    <a:srgbClr val="FC97C7"/>
    <a:srgbClr val="1FFF0E"/>
    <a:srgbClr val="FC98C8"/>
    <a:srgbClr val="84D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0170" autoAdjust="0"/>
  </p:normalViewPr>
  <p:slideViewPr>
    <p:cSldViewPr>
      <p:cViewPr>
        <p:scale>
          <a:sx n="52" d="100"/>
          <a:sy n="52" d="100"/>
        </p:scale>
        <p:origin x="-1656" y="-540"/>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Necessary library class in R</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Build the model by data</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52299CBB-E798-436E-8345-44C32FBAEBDB}">
      <dgm:prSet phldrT="[Text]" custT="1"/>
      <dgm:spPr/>
      <dgm:t>
        <a:bodyPr anchor="ctr" anchorCtr="0"/>
        <a:lstStyle/>
        <a:p>
          <a:r>
            <a:rPr lang="en-US" sz="3200" dirty="0">
              <a:latin typeface="Arial" panose="020B0604020202020204" pitchFamily="34" charset="0"/>
              <a:cs typeface="Arial" panose="020B0604020202020204" pitchFamily="34" charset="0"/>
            </a:rPr>
            <a:t>Read the dataset into R</a:t>
          </a:r>
        </a:p>
      </dgm:t>
    </dgm:pt>
    <dgm:pt modelId="{CB48C747-2694-4DBF-A6F7-1D9D17E65A4E}" type="parTrans" cxnId="{E9C39316-037B-42EC-A774-E8AC37E43D36}">
      <dgm:prSet/>
      <dgm:spPr/>
      <dgm:t>
        <a:bodyPr/>
        <a:lstStyle/>
        <a:p>
          <a:endParaRPr lang="zh-CN" altLang="en-US"/>
        </a:p>
      </dgm:t>
    </dgm:pt>
    <dgm:pt modelId="{ADE768D7-3117-451E-B14A-E5CD7A7DAA2E}" type="sibTrans" cxnId="{E9C39316-037B-42EC-A774-E8AC37E43D36}">
      <dgm:prSet/>
      <dgm:spPr/>
      <dgm:t>
        <a:bodyPr/>
        <a:lstStyle/>
        <a:p>
          <a:endParaRPr lang="zh-CN" altLang="en-US"/>
        </a:p>
      </dgm:t>
    </dgm:pt>
    <dgm:pt modelId="{B2520318-6F11-40E4-95B1-94DAAC468441}">
      <dgm:prSet phldrT="[Text]" custT="1"/>
      <dgm:spPr/>
      <dgm:t>
        <a:bodyPr anchor="ctr" anchorCtr="0"/>
        <a:lstStyle/>
        <a:p>
          <a:r>
            <a:rPr lang="en-US" sz="3200" dirty="0">
              <a:latin typeface="Arial" panose="020B0604020202020204" pitchFamily="34" charset="0"/>
              <a:cs typeface="Arial" panose="020B0604020202020204" pitchFamily="34" charset="0"/>
            </a:rPr>
            <a:t>Clear the data</a:t>
          </a:r>
        </a:p>
      </dgm:t>
    </dgm:pt>
    <dgm:pt modelId="{FD20D81A-F74E-4BDA-9AAD-76D3EF2DC796}" type="parTrans" cxnId="{9F3FA49D-E007-48AB-B8F1-6E55E9B7F2AD}">
      <dgm:prSet/>
      <dgm:spPr/>
      <dgm:t>
        <a:bodyPr/>
        <a:lstStyle/>
        <a:p>
          <a:endParaRPr lang="zh-CN" altLang="en-US"/>
        </a:p>
      </dgm:t>
    </dgm:pt>
    <dgm:pt modelId="{92829E35-553A-47F8-823B-91F0BD12BA3A}" type="sibTrans" cxnId="{9F3FA49D-E007-48AB-B8F1-6E55E9B7F2AD}">
      <dgm:prSet/>
      <dgm:spPr/>
      <dgm:t>
        <a:bodyPr/>
        <a:lstStyle/>
        <a:p>
          <a:endParaRPr lang="zh-CN" altLang="en-US"/>
        </a:p>
      </dgm:t>
    </dgm:pt>
    <dgm:pt modelId="{E133946A-B496-4BC2-86E0-9962C4C95E19}">
      <dgm:prSet phldrT="[Text]" custT="1"/>
      <dgm:spPr/>
      <dgm:t>
        <a:bodyPr/>
        <a:lstStyle/>
        <a:p>
          <a:r>
            <a:rPr lang="en-US" sz="3200" dirty="0">
              <a:latin typeface="Arial" panose="020B0604020202020204" pitchFamily="34" charset="0"/>
              <a:cs typeface="Arial" panose="020B0604020202020204" pitchFamily="34" charset="0"/>
            </a:rPr>
            <a:t>Analysis the result</a:t>
          </a:r>
        </a:p>
      </dgm:t>
    </dgm:pt>
    <dgm:pt modelId="{D8D8CAC3-F21C-464D-A8E1-192634858685}" type="parTrans" cxnId="{E0178172-4AAC-4391-B99E-2FFC65980977}">
      <dgm:prSet/>
      <dgm:spPr/>
      <dgm:t>
        <a:bodyPr/>
        <a:lstStyle/>
        <a:p>
          <a:endParaRPr lang="zh-CN" altLang="en-US"/>
        </a:p>
      </dgm:t>
    </dgm:pt>
    <dgm:pt modelId="{83D0D173-BDF0-49B9-9326-A1F17DA54945}" type="sibTrans" cxnId="{E0178172-4AAC-4391-B99E-2FFC65980977}">
      <dgm:prSet/>
      <dgm:spPr/>
      <dgm:t>
        <a:bodyPr/>
        <a:lstStyle/>
        <a:p>
          <a:endParaRPr lang="zh-CN" altLang="en-US"/>
        </a:p>
      </dgm:t>
    </dgm:pt>
    <dgm:pt modelId="{6F5F1EEF-FFB8-4C45-93A0-CDD854FD138B}">
      <dgm:prSet phldrT="[Text]" custT="1"/>
      <dgm:spPr/>
      <dgm:t>
        <a:bodyPr/>
        <a:lstStyle/>
        <a:p>
          <a:r>
            <a:rPr lang="en-US" sz="3200" dirty="0">
              <a:latin typeface="Arial" panose="020B0604020202020204" pitchFamily="34" charset="0"/>
              <a:cs typeface="Arial" panose="020B0604020202020204" pitchFamily="34" charset="0"/>
            </a:rPr>
            <a:t>Make the conclusion for each case</a:t>
          </a:r>
        </a:p>
      </dgm:t>
    </dgm:pt>
    <dgm:pt modelId="{2AA83098-D047-410C-98AD-F6CC04602D8B}" type="parTrans" cxnId="{AFAB8AE0-BF6E-4891-AB28-48D32B968425}">
      <dgm:prSet/>
      <dgm:spPr/>
      <dgm:t>
        <a:bodyPr/>
        <a:lstStyle/>
        <a:p>
          <a:endParaRPr lang="zh-CN" altLang="en-US"/>
        </a:p>
      </dgm:t>
    </dgm:pt>
    <dgm:pt modelId="{44960FB7-2569-40F8-A6F7-DE2A6AF43386}" type="sibTrans" cxnId="{AFAB8AE0-BF6E-4891-AB28-48D32B968425}">
      <dgm:prSet/>
      <dgm:spPr/>
      <dgm:t>
        <a:bodyPr/>
        <a:lstStyle/>
        <a:p>
          <a:endParaRPr lang="zh-CN" alt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6E20070E-A731-984F-936C-06EDA6FCB5AA}" type="presOf" srcId="{98FEF093-7BD7-154B-933F-BDDC4655B614}" destId="{13CF8B6B-0153-D14F-9375-DB1048261C75}" srcOrd="0" destOrd="0" presId="urn:microsoft.com/office/officeart/2005/8/layout/chevron2"/>
    <dgm:cxn modelId="{E9C39316-037B-42EC-A774-E8AC37E43D36}" srcId="{D3F160AF-3524-2D4F-91ED-83FB2BA9DA8F}" destId="{52299CBB-E798-436E-8345-44C32FBAEBDB}" srcOrd="1" destOrd="0" parTransId="{CB48C747-2694-4DBF-A6F7-1D9D17E65A4E}" sibTransId="{ADE768D7-3117-451E-B14A-E5CD7A7DAA2E}"/>
    <dgm:cxn modelId="{B9DA831B-C3B4-4AA4-B109-6E9C2CA1375E}" type="presOf" srcId="{B2520318-6F11-40E4-95B1-94DAAC468441}" destId="{15A052F2-1721-AB4D-A07F-500B21FAB00A}" srcOrd="0" destOrd="2" presId="urn:microsoft.com/office/officeart/2005/8/layout/chevron2"/>
    <dgm:cxn modelId="{BA9C571D-6C3C-4AE0-8A14-9A9195165E59}" type="presOf" srcId="{6F5F1EEF-FFB8-4C45-93A0-CDD854FD138B}" destId="{46F6A35A-F065-574F-A672-AC64D4A93F55}" srcOrd="0" destOrd="2" presId="urn:microsoft.com/office/officeart/2005/8/layout/chevron2"/>
    <dgm:cxn modelId="{0DF3481F-C271-6D49-BC29-BE2610924B0E}" type="presOf" srcId="{263DA917-E477-4F4A-BF14-93AD591A5FD3}" destId="{DDD5CAE5-CA43-4C4E-AA47-B49294EEB2D5}" srcOrd="0" destOrd="0" presId="urn:microsoft.com/office/officeart/2005/8/layout/chevron2"/>
    <dgm:cxn modelId="{BA98B142-1DAA-E148-ACD1-3729711B4BA6}" type="presOf" srcId="{514562F1-BE79-6C4D-91B6-F710FF4441F6}" destId="{9E02F898-CA8A-604D-9DC4-81C07A32013C}" srcOrd="0" destOrd="0" presId="urn:microsoft.com/office/officeart/2005/8/layout/chevron2"/>
    <dgm:cxn modelId="{0E535B49-63C2-4626-9310-C268F592757B}" type="presOf" srcId="{E133946A-B496-4BC2-86E0-9962C4C95E19}" destId="{46F6A35A-F065-574F-A672-AC64D4A93F55}" srcOrd="0" destOrd="1" presId="urn:microsoft.com/office/officeart/2005/8/layout/chevron2"/>
    <dgm:cxn modelId="{E0178172-4AAC-4391-B99E-2FFC65980977}" srcId="{263DA917-E477-4F4A-BF14-93AD591A5FD3}" destId="{E133946A-B496-4BC2-86E0-9962C4C95E19}" srcOrd="1" destOrd="0" parTransId="{D8D8CAC3-F21C-464D-A8E1-192634858685}" sibTransId="{83D0D173-BDF0-49B9-9326-A1F17DA54945}"/>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9F3FA49D-E007-48AB-B8F1-6E55E9B7F2AD}" srcId="{D3F160AF-3524-2D4F-91ED-83FB2BA9DA8F}" destId="{B2520318-6F11-40E4-95B1-94DAAC468441}" srcOrd="2" destOrd="0" parTransId="{FD20D81A-F74E-4BDA-9AAD-76D3EF2DC796}" sibTransId="{92829E35-553A-47F8-823B-91F0BD12BA3A}"/>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F20039D5-7433-42E0-9FC1-5E0F104C1107}" type="presOf" srcId="{52299CBB-E798-436E-8345-44C32FBAEBDB}" destId="{15A052F2-1721-AB4D-A07F-500B21FAB00A}" srcOrd="0" destOrd="1" presId="urn:microsoft.com/office/officeart/2005/8/layout/chevron2"/>
    <dgm:cxn modelId="{AFAB8AE0-BF6E-4891-AB28-48D32B968425}" srcId="{263DA917-E477-4F4A-BF14-93AD591A5FD3}" destId="{6F5F1EEF-FFB8-4C45-93A0-CDD854FD138B}" srcOrd="2" destOrd="0" parTransId="{2AA83098-D047-410C-98AD-F6CC04602D8B}" sibTransId="{44960FB7-2569-40F8-A6F7-DE2A6AF43386}"/>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Necessary library class in R</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Read the dataset into R</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Clear the data</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Build the model by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Analysis the result</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Make the conclusion for each case</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diagramDrawing" Target="../diagrams/drawing1.xml"/><Relationship Id="rId18" Type="http://schemas.openxmlformats.org/officeDocument/2006/relationships/hyperlink" Target="https://github.com/wei-jun7/DataAnalytics2023_WeijunLi" TargetMode="External"/><Relationship Id="rId26" Type="http://schemas.openxmlformats.org/officeDocument/2006/relationships/image" Target="../media/image13.jpeg"/><Relationship Id="rId3" Type="http://schemas.openxmlformats.org/officeDocument/2006/relationships/hyperlink" Target="mailto:liw18@rpi.edu" TargetMode="External"/><Relationship Id="rId21" Type="http://schemas.openxmlformats.org/officeDocument/2006/relationships/image" Target="../media/image8.jpeg"/><Relationship Id="rId34" Type="http://schemas.openxmlformats.org/officeDocument/2006/relationships/image" Target="../media/image21.png"/><Relationship Id="rId7" Type="http://schemas.openxmlformats.org/officeDocument/2006/relationships/image" Target="../media/image4.tiff"/><Relationship Id="rId12" Type="http://schemas.openxmlformats.org/officeDocument/2006/relationships/diagramColors" Target="../diagrams/colors1.xml"/><Relationship Id="rId17" Type="http://schemas.openxmlformats.org/officeDocument/2006/relationships/hyperlink" Target="https://www.cdc.gov/nchs/nvss/vsrr/covid_weekly/index.htm" TargetMode="External"/><Relationship Id="rId25" Type="http://schemas.openxmlformats.org/officeDocument/2006/relationships/image" Target="../media/image12.png"/><Relationship Id="rId33"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hyperlink" Target="https://www.pgpf.org/blog/2023/11/the-share-of-americans-without-health-insurance-in-2022-matched-a-record-low" TargetMode="External"/><Relationship Id="rId20" Type="http://schemas.openxmlformats.org/officeDocument/2006/relationships/image" Target="../media/image7.jpeg"/><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diagramQuickStyle" Target="../diagrams/quickStyle1.xml"/><Relationship Id="rId24" Type="http://schemas.openxmlformats.org/officeDocument/2006/relationships/image" Target="../media/image11.png"/><Relationship Id="rId32"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hyperlink" Target="https://www.census.gov/newsroom/press-releases/2022/educational-attainment.html" TargetMode="External"/><Relationship Id="rId23" Type="http://schemas.openxmlformats.org/officeDocument/2006/relationships/image" Target="../media/image10.jpeg"/><Relationship Id="rId28" Type="http://schemas.openxmlformats.org/officeDocument/2006/relationships/image" Target="../media/image15.jpeg"/><Relationship Id="rId10" Type="http://schemas.openxmlformats.org/officeDocument/2006/relationships/diagramLayout" Target="../diagrams/layout1.xml"/><Relationship Id="rId19" Type="http://schemas.openxmlformats.org/officeDocument/2006/relationships/image" Target="../media/image6.jpeg"/><Relationship Id="rId31"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diagramData" Target="../diagrams/data1.xml"/><Relationship Id="rId14" Type="http://schemas.openxmlformats.org/officeDocument/2006/relationships/hyperlink" Target="https://healthdata.gov/Health/HHS-COVID-19-Monthly-Outcome-Survey-Wave-09/6itx-ccwh/about_data" TargetMode="External"/><Relationship Id="rId22" Type="http://schemas.openxmlformats.org/officeDocument/2006/relationships/image" Target="../media/image9.jpeg"/><Relationship Id="rId27" Type="http://schemas.openxmlformats.org/officeDocument/2006/relationships/image" Target="../media/image14.jpeg"/><Relationship Id="rId30" Type="http://schemas.openxmlformats.org/officeDocument/2006/relationships/image" Target="../media/image17.jp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7055473" y="2644625"/>
            <a:ext cx="20031901" cy="1981623"/>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altLang="zh-CN" sz="3600" b="0" i="0" dirty="0">
                <a:solidFill>
                  <a:srgbClr val="374151"/>
                </a:solidFill>
                <a:effectLst/>
                <a:latin typeface="Söhne"/>
              </a:rPr>
              <a:t>Exploring the Socioeconomic Drivers of COVID-19 Vaccine Acceptance</a:t>
            </a:r>
          </a:p>
          <a:p>
            <a:pPr marL="35559" algn="ctr">
              <a:spcBef>
                <a:spcPts val="1353"/>
              </a:spcBef>
            </a:pP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Author: WeiJun Li </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a:solidFill>
                  <a:schemeClr val="accent1">
                    <a:lumMod val="50000"/>
                  </a:schemeClr>
                </a:solidFill>
                <a:latin typeface="Arial Black" pitchFamily="-108" charset="0"/>
                <a:ea typeface="Arial Black" pitchFamily="-108" charset="0"/>
                <a:cs typeface="Arial Black" pitchFamily="-108" charset="0"/>
                <a:sym typeface="Arial Black" pitchFamily="-108" charset="0"/>
                <a:hlinkClick r:id="rId3"/>
              </a:rPr>
              <a:t>liw18</a:t>
            </a:r>
            <a:r>
              <a:rPr lang="en-US" sz="3800"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3"/>
              </a:rPr>
              <a:t>@rpi.edu</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endParaRPr lang="en-US" sz="34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sz="3400" dirty="0">
                <a:solidFill>
                  <a:srgbClr val="333399"/>
                </a:solidFill>
                <a:latin typeface="Arial Black" pitchFamily="-108" charset="0"/>
                <a:ea typeface="Arial Black" pitchFamily="-108" charset="0"/>
                <a:cs typeface="Arial Black" pitchFamily="-108" charset="0"/>
                <a:sym typeface="Arial Black" pitchFamily="-108" charset="0"/>
              </a:rPr>
              <a:t> </a:t>
            </a:r>
            <a:r>
              <a:rPr lang="en-US" dirty="0">
                <a:solidFill>
                  <a:srgbClr val="333399"/>
                </a:solidFill>
                <a:latin typeface="Arial Black" pitchFamily="-108" charset="0"/>
                <a:ea typeface="Arial Black" pitchFamily="-108" charset="0"/>
                <a:cs typeface="Arial Black" pitchFamily="-108" charset="0"/>
                <a:sym typeface="Arial Black" pitchFamily="-108" charset="0"/>
              </a:rPr>
              <a:t>(</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1</a:t>
            </a: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252928"/>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4"/>
          <a:srcRect/>
          <a:stretch>
            <a:fillRect/>
          </a:stretch>
        </p:blipFill>
        <p:spPr bwMode="auto">
          <a:xfrm>
            <a:off x="1173479" y="711200"/>
            <a:ext cx="4217671" cy="2114444"/>
          </a:xfrm>
          <a:prstGeom prst="rect">
            <a:avLst/>
          </a:prstGeom>
          <a:noFill/>
          <a:ln w="9525">
            <a:noFill/>
            <a:miter lim="800000"/>
            <a:headEnd/>
            <a:tailEnd/>
          </a:ln>
        </p:spPr>
      </p:pic>
      <p:pic>
        <p:nvPicPr>
          <p:cNvPr id="18" name="Picture 17" descr="RPI_red_header.png"/>
          <p:cNvPicPr>
            <a:picLocks noChangeAspect="1"/>
          </p:cNvPicPr>
          <p:nvPr/>
        </p:nvPicPr>
        <p:blipFill>
          <a:blip r:embed="rId5"/>
          <a:stretch>
            <a:fillRect/>
          </a:stretch>
        </p:blipFill>
        <p:spPr>
          <a:xfrm>
            <a:off x="7467600" y="1219200"/>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6"/>
          <a:stretch>
            <a:fillRect/>
          </a:stretch>
        </p:blipFill>
        <p:spPr>
          <a:xfrm>
            <a:off x="18584952" y="1219200"/>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7"/>
          <a:stretch>
            <a:fillRect/>
          </a:stretch>
        </p:blipFill>
        <p:spPr>
          <a:xfrm>
            <a:off x="13771288" y="1277408"/>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8"/>
          <a:stretch>
            <a:fillRect/>
          </a:stretch>
        </p:blipFill>
        <p:spPr>
          <a:xfrm>
            <a:off x="21957893" y="711200"/>
            <a:ext cx="4366583" cy="2193261"/>
          </a:xfrm>
          <a:prstGeom prst="rect">
            <a:avLst/>
          </a:prstGeom>
        </p:spPr>
      </p:pic>
      <p:grpSp>
        <p:nvGrpSpPr>
          <p:cNvPr id="2" name="Group 14">
            <a:extLst>
              <a:ext uri="{FF2B5EF4-FFF2-40B4-BE49-F238E27FC236}">
                <a16:creationId xmlns:a16="http://schemas.microsoft.com/office/drawing/2014/main" id="{319BF640-4C43-1B1A-B4D8-9BFD1F6BBD40}"/>
              </a:ext>
            </a:extLst>
          </p:cNvPr>
          <p:cNvGrpSpPr/>
          <p:nvPr/>
        </p:nvGrpSpPr>
        <p:grpSpPr>
          <a:xfrm>
            <a:off x="400050" y="4799830"/>
            <a:ext cx="9601200" cy="10187778"/>
            <a:chOff x="576544" y="12808367"/>
            <a:chExt cx="12227390" cy="16681911"/>
          </a:xfrm>
        </p:grpSpPr>
        <p:sp>
          <p:nvSpPr>
            <p:cNvPr id="5" name="Rectangle 1">
              <a:extLst>
                <a:ext uri="{FF2B5EF4-FFF2-40B4-BE49-F238E27FC236}">
                  <a16:creationId xmlns:a16="http://schemas.microsoft.com/office/drawing/2014/main" id="{71F546F2-0943-A9A3-275E-C3B7C0FB9C4F}"/>
                </a:ext>
              </a:extLst>
            </p:cNvPr>
            <p:cNvSpPr/>
            <p:nvPr/>
          </p:nvSpPr>
          <p:spPr>
            <a:xfrm>
              <a:off x="581844" y="14018500"/>
              <a:ext cx="12222090" cy="1547177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This project examines the factors that influence people's uptake of the COVID-19 vaccine and booster shots. The authors refer to the HSS COVID-19 Monthly Outcome Survey dataset found at HealthData.gov, which contains information on about 5,000 U.S. adults and covers beliefs, intentions, and behaviors related to the COVID-19 vaccine. The dataset contains information on approximately 5,000 U.S. adults covering beliefs, intentions, and behaviors related to the COVID-19 vaccine. The dataset has several features that make it suitable for analysis using classification models. The target variable is CAM5_VaccUptake, which indicates the number of times people have been vaccinated. The authors plan to identify key factors influencing vaccination intentions through exploratory data analysis (EDA) and the application of PCA, random forests, decision trees, SVM, and K-means clustering.</a:t>
              </a:r>
            </a:p>
          </p:txBody>
        </p:sp>
        <p:sp>
          <p:nvSpPr>
            <p:cNvPr id="7" name="Rectangle 15">
              <a:extLst>
                <a:ext uri="{FF2B5EF4-FFF2-40B4-BE49-F238E27FC236}">
                  <a16:creationId xmlns:a16="http://schemas.microsoft.com/office/drawing/2014/main" id="{BBDC8615-A249-5470-929F-BD4DF9F8A5C2}"/>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grpSp>
        <p:nvGrpSpPr>
          <p:cNvPr id="10" name="Group 81">
            <a:extLst>
              <a:ext uri="{FF2B5EF4-FFF2-40B4-BE49-F238E27FC236}">
                <a16:creationId xmlns:a16="http://schemas.microsoft.com/office/drawing/2014/main" id="{82C76BBC-FE76-F3E1-4C5F-0D6198FC5208}"/>
              </a:ext>
            </a:extLst>
          </p:cNvPr>
          <p:cNvGrpSpPr/>
          <p:nvPr/>
        </p:nvGrpSpPr>
        <p:grpSpPr>
          <a:xfrm>
            <a:off x="22602441" y="27702951"/>
            <a:ext cx="14954433" cy="7826803"/>
            <a:chOff x="576544" y="12808369"/>
            <a:chExt cx="12227388" cy="14129804"/>
          </a:xfrm>
        </p:grpSpPr>
        <p:sp>
          <p:nvSpPr>
            <p:cNvPr id="11" name="Rectangle 82">
              <a:extLst>
                <a:ext uri="{FF2B5EF4-FFF2-40B4-BE49-F238E27FC236}">
                  <a16:creationId xmlns:a16="http://schemas.microsoft.com/office/drawing/2014/main" id="{B99E7A38-9DA7-E67F-BF1C-463CA4257723}"/>
                </a:ext>
              </a:extLst>
            </p:cNvPr>
            <p:cNvSpPr/>
            <p:nvPr/>
          </p:nvSpPr>
          <p:spPr>
            <a:xfrm>
              <a:off x="581843" y="14018501"/>
              <a:ext cx="12222089" cy="12919672"/>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Factors Influencing COVID-19 Vaccination Behavior A variety of classification models were used for this, including random forests, decision trees, support vector machines (SVMs), and K-means clustering, and factors such as income, education, insurance, employment, and good behavior were found to have a significant effect on vaccination. Adjustments in data preprocessing and model selection during the project had a significant impact on the final results. In future studies, there are plans to explore additional data balancing techniques and the application of more advanced models, such as deep learning networks, as well as the implementation of more comprehensive feature engineering. Despite the positive preliminary results, more research and analysis are needed to more fully understand the factors that influence vaccination behavior.</a:t>
              </a:r>
            </a:p>
          </p:txBody>
        </p:sp>
        <p:sp>
          <p:nvSpPr>
            <p:cNvPr id="12" name="Rectangle 83">
              <a:extLst>
                <a:ext uri="{FF2B5EF4-FFF2-40B4-BE49-F238E27FC236}">
                  <a16:creationId xmlns:a16="http://schemas.microsoft.com/office/drawing/2014/main" id="{D1840531-2A1E-C276-BB33-400CE0D69015}"/>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Summary</a:t>
              </a:r>
            </a:p>
          </p:txBody>
        </p:sp>
      </p:grpSp>
      <p:graphicFrame>
        <p:nvGraphicFramePr>
          <p:cNvPr id="15" name="Diagram 73">
            <a:extLst>
              <a:ext uri="{FF2B5EF4-FFF2-40B4-BE49-F238E27FC236}">
                <a16:creationId xmlns:a16="http://schemas.microsoft.com/office/drawing/2014/main" id="{6EFC8FB6-FA54-C64D-C58C-8A64213D9DEC}"/>
              </a:ext>
            </a:extLst>
          </p:cNvPr>
          <p:cNvGraphicFramePr/>
          <p:nvPr>
            <p:extLst>
              <p:ext uri="{D42A27DB-BD31-4B8C-83A1-F6EECF244321}">
                <p14:modId xmlns:p14="http://schemas.microsoft.com/office/powerpoint/2010/main" val="1347414786"/>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7" name="Rectangle 98">
            <a:extLst>
              <a:ext uri="{FF2B5EF4-FFF2-40B4-BE49-F238E27FC236}">
                <a16:creationId xmlns:a16="http://schemas.microsoft.com/office/drawing/2014/main" id="{20227472-A092-FBE6-852F-EBC9C4222048}"/>
              </a:ext>
            </a:extLst>
          </p:cNvPr>
          <p:cNvSpPr>
            <a:spLocks/>
          </p:cNvSpPr>
          <p:nvPr/>
        </p:nvSpPr>
        <p:spPr bwMode="auto">
          <a:xfrm>
            <a:off x="22357275" y="34366200"/>
            <a:ext cx="15444767" cy="3724116"/>
          </a:xfrm>
          <a:prstGeom prst="rect">
            <a:avLst/>
          </a:prstGeom>
          <a:solidFill>
            <a:schemeClr val="accent1"/>
          </a:solidFill>
          <a:ln w="12700">
            <a:noFill/>
            <a:miter lim="800000"/>
            <a:headEnd/>
            <a:tailEnd/>
          </a:ln>
        </p:spPr>
        <p:txBody>
          <a:bodyPr lIns="0" tIns="0" rIns="0" bIns="0">
            <a:prstTxWarp prst="textNoShape">
              <a:avLst/>
            </a:prstTxWarp>
          </a:bodyPr>
          <a:lstStyle/>
          <a:p>
            <a:pPr marL="457200" algn="just">
              <a:lnSpc>
                <a:spcPct val="115000"/>
              </a:lnSpc>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marL="457200" algn="just">
              <a:lnSpc>
                <a:spcPct val="115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U.S. Department of Health &amp; Human Services.. HHS COVID-19 Monthly Outcome Survey Wave 28. HealthData.gov. Retrieved from </a:t>
            </a:r>
            <a:r>
              <a:rPr lang="en-US" altLang="zh-CN" sz="1800" u="sng" kern="100" dirty="0">
                <a:solidFill>
                  <a:srgbClr val="0563C1"/>
                </a:solidFill>
                <a:effectLst/>
                <a:latin typeface="等线" panose="02010600030101010101" pitchFamily="2" charset="-122"/>
                <a:ea typeface="等线" panose="02010600030101010101" pitchFamily="2" charset="-122"/>
                <a:cs typeface="Times New Roman" panose="02020603050405020304" pitchFamily="18" charset="0"/>
                <a:hlinkClick r:id="rId14"/>
              </a:rPr>
              <a:t>https://healthdata.gov/Health/HHS-COVID-19-Monthly-Outcome-Survey-Wave-09/6itx-ccwh/about_data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15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 U.S. Census Bureau. (2022, March 17). Educational Attainment in the United States: 2021. Retrieved from </a:t>
            </a:r>
            <a:r>
              <a:rPr lang="en-US" altLang="zh-CN" sz="1800" u="sng" kern="100" dirty="0">
                <a:solidFill>
                  <a:srgbClr val="0563C1"/>
                </a:solidFill>
                <a:effectLst/>
                <a:latin typeface="Times New Roman" panose="02020603050405020304" pitchFamily="18" charset="0"/>
                <a:ea typeface="等线" panose="02010600030101010101" pitchFamily="2" charset="-122"/>
                <a:cs typeface="Times New Roman" panose="02020603050405020304" pitchFamily="18" charset="0"/>
                <a:hlinkClick r:id="rId15"/>
              </a:rPr>
              <a:t>https://www.census.gov/newsroom/press-releases/2022/educational-attainment.html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15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[3]Peter G. Peterson Foundation. (2023, November). The Share of Americans Without Health Insurance in 2022 Matched a Record Low. Retrieved from </a:t>
            </a:r>
            <a:r>
              <a:rPr lang="en-US" altLang="zh-CN" sz="1800" u="sng" kern="100" dirty="0">
                <a:solidFill>
                  <a:srgbClr val="0563C1"/>
                </a:solidFill>
                <a:effectLst/>
                <a:latin typeface="Times New Roman" panose="02020603050405020304" pitchFamily="18" charset="0"/>
                <a:ea typeface="等线" panose="02010600030101010101" pitchFamily="2" charset="-122"/>
                <a:cs typeface="Times New Roman" panose="02020603050405020304" pitchFamily="18" charset="0"/>
                <a:hlinkClick r:id="rId16"/>
              </a:rPr>
              <a:t>https://www.pgpf.org/blog/2023/11/the-share-of-americans-without-health-insurance-in-2022-matched-a-record-low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15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[4]Centers for Disease Control and Prevention. (n.d.). Weekly Updates by Select Demographic and Geographic Characteristics. Retrieved from </a:t>
            </a:r>
            <a:r>
              <a:rPr lang="en-US" altLang="zh-CN" sz="1800" u="sng" kern="100" dirty="0">
                <a:solidFill>
                  <a:srgbClr val="0563C1"/>
                </a:solidFill>
                <a:effectLst/>
                <a:latin typeface="Times New Roman" panose="02020603050405020304" pitchFamily="18" charset="0"/>
                <a:ea typeface="等线" panose="02010600030101010101" pitchFamily="2" charset="-122"/>
                <a:cs typeface="Times New Roman" panose="02020603050405020304" pitchFamily="18" charset="0"/>
                <a:hlinkClick r:id="rId17"/>
              </a:rPr>
              <a:t>https://www.cdc.gov/nchs/nvss/vsrr/covid_weekly/index.htm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15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Link to GitHub repository: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algn="just">
              <a:lnSpc>
                <a:spcPct val="115000"/>
              </a:lnSpc>
            </a:pPr>
            <a:r>
              <a:rPr lang="en-US" altLang="zh-CN" sz="1800" u="sng" kern="100" dirty="0">
                <a:solidFill>
                  <a:srgbClr val="0563C1"/>
                </a:solidFill>
                <a:effectLst/>
                <a:latin typeface="Times New Roman" panose="02020603050405020304" pitchFamily="18" charset="0"/>
                <a:ea typeface="等线" panose="02010600030101010101" pitchFamily="2" charset="-122"/>
                <a:cs typeface="Times New Roman" panose="02020603050405020304" pitchFamily="18" charset="0"/>
                <a:hlinkClick r:id="rId18"/>
              </a:rPr>
              <a:t>https://github.com/wei-jun7/DataAnalytics2023_WeijunLi</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4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3" name="Rectangle 89">
            <a:extLst>
              <a:ext uri="{FF2B5EF4-FFF2-40B4-BE49-F238E27FC236}">
                <a16:creationId xmlns:a16="http://schemas.microsoft.com/office/drawing/2014/main" id="{3EA0D277-B8C1-20F1-CFE4-132E1A39DFF9}"/>
              </a:ext>
            </a:extLst>
          </p:cNvPr>
          <p:cNvSpPr>
            <a:spLocks/>
          </p:cNvSpPr>
          <p:nvPr/>
        </p:nvSpPr>
        <p:spPr bwMode="auto">
          <a:xfrm>
            <a:off x="10646762" y="4850395"/>
            <a:ext cx="2715528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Module Development And Analysis </a:t>
            </a:r>
          </a:p>
        </p:txBody>
      </p:sp>
      <p:grpSp>
        <p:nvGrpSpPr>
          <p:cNvPr id="22" name="Group 81">
            <a:extLst>
              <a:ext uri="{FF2B5EF4-FFF2-40B4-BE49-F238E27FC236}">
                <a16:creationId xmlns:a16="http://schemas.microsoft.com/office/drawing/2014/main" id="{BA77093D-9352-0EF4-4036-E9464E42F703}"/>
              </a:ext>
            </a:extLst>
          </p:cNvPr>
          <p:cNvGrpSpPr/>
          <p:nvPr/>
        </p:nvGrpSpPr>
        <p:grpSpPr>
          <a:xfrm>
            <a:off x="528651" y="20775451"/>
            <a:ext cx="9605363" cy="2801140"/>
            <a:chOff x="576544" y="12808369"/>
            <a:chExt cx="12227388" cy="4586707"/>
          </a:xfrm>
        </p:grpSpPr>
        <p:sp>
          <p:nvSpPr>
            <p:cNvPr id="23" name="Rectangle 82">
              <a:extLst>
                <a:ext uri="{FF2B5EF4-FFF2-40B4-BE49-F238E27FC236}">
                  <a16:creationId xmlns:a16="http://schemas.microsoft.com/office/drawing/2014/main" id="{B647DFEE-D90E-EDBF-51CE-23F11CB556A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sp>
          <p:nvSpPr>
            <p:cNvPr id="24" name="Rectangle 83">
              <a:extLst>
                <a:ext uri="{FF2B5EF4-FFF2-40B4-BE49-F238E27FC236}">
                  <a16:creationId xmlns:a16="http://schemas.microsoft.com/office/drawing/2014/main" id="{3FBA7B2E-9608-286B-948F-4DA39D1B100A}"/>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EDA and data cleaning </a:t>
              </a:r>
            </a:p>
          </p:txBody>
        </p:sp>
      </p:grpSp>
      <p:grpSp>
        <p:nvGrpSpPr>
          <p:cNvPr id="34" name="Group 81">
            <a:extLst>
              <a:ext uri="{FF2B5EF4-FFF2-40B4-BE49-F238E27FC236}">
                <a16:creationId xmlns:a16="http://schemas.microsoft.com/office/drawing/2014/main" id="{0F66BF11-CE40-BB7C-779D-5BA7E48E72FE}"/>
              </a:ext>
            </a:extLst>
          </p:cNvPr>
          <p:cNvGrpSpPr/>
          <p:nvPr/>
        </p:nvGrpSpPr>
        <p:grpSpPr>
          <a:xfrm>
            <a:off x="503837" y="15075847"/>
            <a:ext cx="9605363" cy="5755795"/>
            <a:chOff x="576544" y="12808369"/>
            <a:chExt cx="12227388" cy="9424787"/>
          </a:xfrm>
        </p:grpSpPr>
        <p:sp>
          <p:nvSpPr>
            <p:cNvPr id="35" name="Rectangle 82">
              <a:extLst>
                <a:ext uri="{FF2B5EF4-FFF2-40B4-BE49-F238E27FC236}">
                  <a16:creationId xmlns:a16="http://schemas.microsoft.com/office/drawing/2014/main" id="{86431474-568B-8FC2-891C-7147E8BB4279}"/>
                </a:ext>
              </a:extLst>
            </p:cNvPr>
            <p:cNvSpPr/>
            <p:nvPr/>
          </p:nvSpPr>
          <p:spPr>
            <a:xfrm>
              <a:off x="581843" y="14018500"/>
              <a:ext cx="12222089" cy="821465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The motivation of this project indicate the High vaccination rates are essential to protect susceptible populations and suggests that the government should develop policies to increase vaccination rates, such as mandatory vaccination for federal employees or workers in the health care industry.COVID-19 has caused more deaths than World War II and emphasizes the importance of vaccines and booster shots to reduce deaths.</a:t>
              </a:r>
            </a:p>
          </p:txBody>
        </p:sp>
        <p:sp>
          <p:nvSpPr>
            <p:cNvPr id="36" name="Rectangle 83">
              <a:extLst>
                <a:ext uri="{FF2B5EF4-FFF2-40B4-BE49-F238E27FC236}">
                  <a16:creationId xmlns:a16="http://schemas.microsoft.com/office/drawing/2014/main" id="{8355CC0F-EF16-8D9E-4795-ED43CDAF4FA5}"/>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sp>
        <p:nvSpPr>
          <p:cNvPr id="41" name="Rectangle 82">
            <a:extLst>
              <a:ext uri="{FF2B5EF4-FFF2-40B4-BE49-F238E27FC236}">
                <a16:creationId xmlns:a16="http://schemas.microsoft.com/office/drawing/2014/main" id="{7AA60B8F-DC03-469D-BCD3-8E3D897158CE}"/>
              </a:ext>
            </a:extLst>
          </p:cNvPr>
          <p:cNvSpPr/>
          <p:nvPr/>
        </p:nvSpPr>
        <p:spPr>
          <a:xfrm>
            <a:off x="653434" y="21542466"/>
            <a:ext cx="9601201" cy="13880723"/>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For the data cleaning , remove people refuse to answer and invalid data column like data and ID for each participant. Then use the histogram to see income, education, insurance, employment factor distribution.  The next is do the PCA to see how each feature contribution to my target value CAM5_VaccUptake. As we can see around 31 feature contribution over 80% of  Cumulative Variance. This indicate my hypothesis is in the correct direct which some have strong effect on the target value.</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pic>
        <p:nvPicPr>
          <p:cNvPr id="43" name="图片 42" descr="图表, 直方图&#10;&#10;描述已自动生成">
            <a:extLst>
              <a:ext uri="{FF2B5EF4-FFF2-40B4-BE49-F238E27FC236}">
                <a16:creationId xmlns:a16="http://schemas.microsoft.com/office/drawing/2014/main" id="{A6084FBE-6663-CA41-6045-F8BE85848EA0}"/>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149997" y="27063039"/>
            <a:ext cx="4006054" cy="3457606"/>
          </a:xfrm>
          <a:prstGeom prst="rect">
            <a:avLst/>
          </a:prstGeom>
          <a:noFill/>
          <a:ln>
            <a:noFill/>
          </a:ln>
        </p:spPr>
      </p:pic>
      <p:pic>
        <p:nvPicPr>
          <p:cNvPr id="44" name="图片 43" descr="图表, 条形图, 直方图&#10;&#10;描述已自动生成">
            <a:extLst>
              <a:ext uri="{FF2B5EF4-FFF2-40B4-BE49-F238E27FC236}">
                <a16:creationId xmlns:a16="http://schemas.microsoft.com/office/drawing/2014/main" id="{07768F67-D4E3-369F-AD7A-5D9F88218DD7}"/>
              </a:ext>
            </a:extLst>
          </p:cNvPr>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22865" y="27106144"/>
            <a:ext cx="4512947" cy="4012533"/>
          </a:xfrm>
          <a:prstGeom prst="rect">
            <a:avLst/>
          </a:prstGeom>
          <a:noFill/>
          <a:ln>
            <a:noFill/>
          </a:ln>
        </p:spPr>
      </p:pic>
      <p:pic>
        <p:nvPicPr>
          <p:cNvPr id="45" name="图片 44" descr="图表, 直方图&#10;&#10;描述已自动生成">
            <a:extLst>
              <a:ext uri="{FF2B5EF4-FFF2-40B4-BE49-F238E27FC236}">
                <a16:creationId xmlns:a16="http://schemas.microsoft.com/office/drawing/2014/main" id="{38A4B536-E21D-9F29-43AA-2995B6D0FCA8}"/>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66764" y="30886664"/>
            <a:ext cx="3165953" cy="3688786"/>
          </a:xfrm>
          <a:prstGeom prst="rect">
            <a:avLst/>
          </a:prstGeom>
          <a:noFill/>
          <a:ln>
            <a:noFill/>
          </a:ln>
        </p:spPr>
      </p:pic>
      <p:pic>
        <p:nvPicPr>
          <p:cNvPr id="46" name="图片 45" descr="图表, 直方图&#10;&#10;描述已自动生成">
            <a:extLst>
              <a:ext uri="{FF2B5EF4-FFF2-40B4-BE49-F238E27FC236}">
                <a16:creationId xmlns:a16="http://schemas.microsoft.com/office/drawing/2014/main" id="{B459FF4E-3A65-BD53-A8AD-B7F776887F9E}"/>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430286" y="30931218"/>
            <a:ext cx="3622477" cy="3945633"/>
          </a:xfrm>
          <a:prstGeom prst="rect">
            <a:avLst/>
          </a:prstGeom>
          <a:noFill/>
          <a:ln>
            <a:noFill/>
          </a:ln>
        </p:spPr>
      </p:pic>
      <p:pic>
        <p:nvPicPr>
          <p:cNvPr id="47" name="图片 46" descr="图表&#10;&#10;描述已自动生成">
            <a:extLst>
              <a:ext uri="{FF2B5EF4-FFF2-40B4-BE49-F238E27FC236}">
                <a16:creationId xmlns:a16="http://schemas.microsoft.com/office/drawing/2014/main" id="{A5A31CE3-2495-76C1-03EC-D0C136318980}"/>
              </a:ext>
            </a:extLst>
          </p:cNvPr>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01774" y="34459394"/>
            <a:ext cx="3630921" cy="3630921"/>
          </a:xfrm>
          <a:prstGeom prst="rect">
            <a:avLst/>
          </a:prstGeom>
          <a:noFill/>
          <a:ln>
            <a:noFill/>
          </a:ln>
        </p:spPr>
      </p:pic>
      <p:pic>
        <p:nvPicPr>
          <p:cNvPr id="48" name="图片 47" descr="图表, 直方图&#10;&#10;描述已自动生成">
            <a:extLst>
              <a:ext uri="{FF2B5EF4-FFF2-40B4-BE49-F238E27FC236}">
                <a16:creationId xmlns:a16="http://schemas.microsoft.com/office/drawing/2014/main" id="{C3C763E9-E794-73E8-3186-3BAD77EC05CD}"/>
              </a:ext>
            </a:extLst>
          </p:cNvPr>
          <p:cNvPicPr>
            <a:picLocks noChangeAspect="1"/>
          </p:cNvPicPr>
          <p:nvPr/>
        </p:nvPicPr>
        <p:blipFill>
          <a:blip r:embed="rId24"/>
          <a:stretch>
            <a:fillRect/>
          </a:stretch>
        </p:blipFill>
        <p:spPr>
          <a:xfrm>
            <a:off x="6185118" y="34469398"/>
            <a:ext cx="3600450" cy="3477284"/>
          </a:xfrm>
          <a:prstGeom prst="rect">
            <a:avLst/>
          </a:prstGeom>
        </p:spPr>
      </p:pic>
      <p:sp>
        <p:nvSpPr>
          <p:cNvPr id="49" name="Rectangle 83">
            <a:extLst>
              <a:ext uri="{FF2B5EF4-FFF2-40B4-BE49-F238E27FC236}">
                <a16:creationId xmlns:a16="http://schemas.microsoft.com/office/drawing/2014/main" id="{1750327F-DF21-D575-6DBD-7D047E6FA73C}"/>
              </a:ext>
            </a:extLst>
          </p:cNvPr>
          <p:cNvSpPr>
            <a:spLocks/>
          </p:cNvSpPr>
          <p:nvPr/>
        </p:nvSpPr>
        <p:spPr bwMode="auto">
          <a:xfrm>
            <a:off x="10563779" y="13103010"/>
            <a:ext cx="11793495"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K-mean </a:t>
            </a:r>
          </a:p>
        </p:txBody>
      </p:sp>
      <p:sp>
        <p:nvSpPr>
          <p:cNvPr id="50" name="Rectangle 83">
            <a:extLst>
              <a:ext uri="{FF2B5EF4-FFF2-40B4-BE49-F238E27FC236}">
                <a16:creationId xmlns:a16="http://schemas.microsoft.com/office/drawing/2014/main" id="{49F1925F-AA77-6C9B-FB77-A3AB9ADD7501}"/>
              </a:ext>
            </a:extLst>
          </p:cNvPr>
          <p:cNvSpPr>
            <a:spLocks/>
          </p:cNvSpPr>
          <p:nvPr/>
        </p:nvSpPr>
        <p:spPr bwMode="auto">
          <a:xfrm>
            <a:off x="22869858" y="18383932"/>
            <a:ext cx="15242842"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Support vector machine(SVM)</a:t>
            </a:r>
          </a:p>
        </p:txBody>
      </p:sp>
      <p:sp>
        <p:nvSpPr>
          <p:cNvPr id="51" name="Rectangle 83">
            <a:extLst>
              <a:ext uri="{FF2B5EF4-FFF2-40B4-BE49-F238E27FC236}">
                <a16:creationId xmlns:a16="http://schemas.microsoft.com/office/drawing/2014/main" id="{A45856F2-7E52-4222-5C04-DB1856531B13}"/>
              </a:ext>
            </a:extLst>
          </p:cNvPr>
          <p:cNvSpPr>
            <a:spLocks/>
          </p:cNvSpPr>
          <p:nvPr/>
        </p:nvSpPr>
        <p:spPr bwMode="auto">
          <a:xfrm>
            <a:off x="10375255" y="24719391"/>
            <a:ext cx="12233667"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Random Forest </a:t>
            </a:r>
          </a:p>
        </p:txBody>
      </p:sp>
      <p:sp>
        <p:nvSpPr>
          <p:cNvPr id="52" name="Rectangle 83">
            <a:extLst>
              <a:ext uri="{FF2B5EF4-FFF2-40B4-BE49-F238E27FC236}">
                <a16:creationId xmlns:a16="http://schemas.microsoft.com/office/drawing/2014/main" id="{1211691D-D69B-7742-15EA-6E5FE7C21BD8}"/>
              </a:ext>
            </a:extLst>
          </p:cNvPr>
          <p:cNvSpPr>
            <a:spLocks/>
          </p:cNvSpPr>
          <p:nvPr/>
        </p:nvSpPr>
        <p:spPr bwMode="auto">
          <a:xfrm>
            <a:off x="22248153" y="5729641"/>
            <a:ext cx="15373332"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 Decision Tree</a:t>
            </a:r>
          </a:p>
        </p:txBody>
      </p:sp>
      <p:pic>
        <p:nvPicPr>
          <p:cNvPr id="54" name="图片 53" descr="图片包含 图表&#10;&#10;描述已自动生成">
            <a:extLst>
              <a:ext uri="{FF2B5EF4-FFF2-40B4-BE49-F238E27FC236}">
                <a16:creationId xmlns:a16="http://schemas.microsoft.com/office/drawing/2014/main" id="{8AB6C894-B944-5D81-827D-BEBA08347DA0}"/>
              </a:ext>
            </a:extLst>
          </p:cNvPr>
          <p:cNvPicPr>
            <a:picLocks noChangeAspect="1"/>
          </p:cNvPicPr>
          <p:nvPr/>
        </p:nvPicPr>
        <p:blipFill>
          <a:blip r:embed="rId25"/>
          <a:stretch>
            <a:fillRect/>
          </a:stretch>
        </p:blipFill>
        <p:spPr>
          <a:xfrm>
            <a:off x="10346683" y="14147334"/>
            <a:ext cx="4817118" cy="4182107"/>
          </a:xfrm>
          <a:prstGeom prst="rect">
            <a:avLst/>
          </a:prstGeom>
        </p:spPr>
      </p:pic>
      <p:pic>
        <p:nvPicPr>
          <p:cNvPr id="56" name="图片 55">
            <a:extLst>
              <a:ext uri="{FF2B5EF4-FFF2-40B4-BE49-F238E27FC236}">
                <a16:creationId xmlns:a16="http://schemas.microsoft.com/office/drawing/2014/main" id="{3E0DE008-DA7C-24C4-36E8-C010BD0AC4BF}"/>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14350956" y="14313997"/>
            <a:ext cx="4305557" cy="4305557"/>
          </a:xfrm>
          <a:prstGeom prst="rect">
            <a:avLst/>
          </a:prstGeom>
          <a:noFill/>
          <a:ln>
            <a:noFill/>
          </a:ln>
        </p:spPr>
      </p:pic>
      <p:pic>
        <p:nvPicPr>
          <p:cNvPr id="57" name="图片 56">
            <a:extLst>
              <a:ext uri="{FF2B5EF4-FFF2-40B4-BE49-F238E27FC236}">
                <a16:creationId xmlns:a16="http://schemas.microsoft.com/office/drawing/2014/main" id="{CF802F84-4B92-DC8C-576E-94E4F656D0A9}"/>
              </a:ext>
            </a:extLst>
          </p:cNvPr>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18232436" y="14239363"/>
            <a:ext cx="4511773" cy="4511773"/>
          </a:xfrm>
          <a:prstGeom prst="rect">
            <a:avLst/>
          </a:prstGeom>
          <a:noFill/>
          <a:ln>
            <a:noFill/>
          </a:ln>
        </p:spPr>
      </p:pic>
      <p:sp>
        <p:nvSpPr>
          <p:cNvPr id="58" name="文本框 57">
            <a:extLst>
              <a:ext uri="{FF2B5EF4-FFF2-40B4-BE49-F238E27FC236}">
                <a16:creationId xmlns:a16="http://schemas.microsoft.com/office/drawing/2014/main" id="{3CD12BFD-76BA-B7D7-FA96-69179F3854AA}"/>
              </a:ext>
            </a:extLst>
          </p:cNvPr>
          <p:cNvSpPr txBox="1"/>
          <p:nvPr/>
        </p:nvSpPr>
        <p:spPr>
          <a:xfrm>
            <a:off x="10646762" y="18751136"/>
            <a:ext cx="11288147" cy="5632311"/>
          </a:xfrm>
          <a:prstGeom prst="rect">
            <a:avLst/>
          </a:prstGeom>
          <a:noFill/>
        </p:spPr>
        <p:txBody>
          <a:bodyPr wrap="square" rtlCol="0">
            <a:spAutoFit/>
          </a:bodyPr>
          <a:lstStyle/>
          <a:p>
            <a:r>
              <a:rPr lang="en-US" altLang="zh-CN" sz="3600" dirty="0">
                <a:latin typeface="+mj-lt"/>
              </a:rPr>
              <a:t>The </a:t>
            </a:r>
            <a:r>
              <a:rPr lang="en-US" altLang="zh-CN" sz="3600" dirty="0" err="1">
                <a:latin typeface="+mj-lt"/>
              </a:rPr>
              <a:t>fviz_nbclust</a:t>
            </a:r>
            <a:r>
              <a:rPr lang="en-US" altLang="zh-CN" sz="3600" dirty="0">
                <a:latin typeface="+mj-lt"/>
              </a:rPr>
              <a:t> (elbow rule) and </a:t>
            </a:r>
            <a:r>
              <a:rPr lang="en-US" altLang="zh-CN" sz="3600" dirty="0" err="1">
                <a:latin typeface="+mj-lt"/>
              </a:rPr>
              <a:t>clusGap</a:t>
            </a:r>
            <a:r>
              <a:rPr lang="en-US" altLang="zh-CN" sz="3600" dirty="0">
                <a:latin typeface="+mj-lt"/>
              </a:rPr>
              <a:t> methods were used to determine the optimal number of clusters, k. Both methods indicated that k=3 was the appropriate number of clusters. However, model performance analysis showed that there was overlap between clusters and that the sum of squares between groups was only 13% of the total sum of squares, suggesting that the model failed to effectively differentiate between different groups. Therefore, the application of k-mean clustering in this project is not satisfactory.</a:t>
            </a:r>
            <a:endParaRPr lang="zh-CN" altLang="en-US" sz="3600" dirty="0">
              <a:latin typeface="+mj-lt"/>
            </a:endParaRPr>
          </a:p>
        </p:txBody>
      </p:sp>
      <p:pic>
        <p:nvPicPr>
          <p:cNvPr id="59" name="图片 58" descr="图表, 折线图&#10;&#10;描述已自动生成">
            <a:extLst>
              <a:ext uri="{FF2B5EF4-FFF2-40B4-BE49-F238E27FC236}">
                <a16:creationId xmlns:a16="http://schemas.microsoft.com/office/drawing/2014/main" id="{E6902CE2-8E2F-B4A6-AE3B-5DFED16C3380}"/>
              </a:ext>
            </a:extLst>
          </p:cNvPr>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10430130" y="25530203"/>
            <a:ext cx="4124069" cy="6356378"/>
          </a:xfrm>
          <a:prstGeom prst="rect">
            <a:avLst/>
          </a:prstGeom>
          <a:noFill/>
          <a:ln>
            <a:noFill/>
          </a:ln>
        </p:spPr>
      </p:pic>
      <p:pic>
        <p:nvPicPr>
          <p:cNvPr id="60" name="图片 59" descr="文本&#10;&#10;描述已自动生成">
            <a:extLst>
              <a:ext uri="{FF2B5EF4-FFF2-40B4-BE49-F238E27FC236}">
                <a16:creationId xmlns:a16="http://schemas.microsoft.com/office/drawing/2014/main" id="{D13C8B3E-B4BA-F64F-D2FA-DD8605DE4CF7}"/>
              </a:ext>
            </a:extLst>
          </p:cNvPr>
          <p:cNvPicPr>
            <a:picLocks noChangeAspect="1"/>
          </p:cNvPicPr>
          <p:nvPr/>
        </p:nvPicPr>
        <p:blipFill>
          <a:blip r:embed="rId29"/>
          <a:stretch>
            <a:fillRect/>
          </a:stretch>
        </p:blipFill>
        <p:spPr>
          <a:xfrm>
            <a:off x="16078864" y="25843794"/>
            <a:ext cx="4577374" cy="5578457"/>
          </a:xfrm>
          <a:prstGeom prst="rect">
            <a:avLst/>
          </a:prstGeom>
        </p:spPr>
      </p:pic>
      <p:sp>
        <p:nvSpPr>
          <p:cNvPr id="62" name="文本框 61">
            <a:extLst>
              <a:ext uri="{FF2B5EF4-FFF2-40B4-BE49-F238E27FC236}">
                <a16:creationId xmlns:a16="http://schemas.microsoft.com/office/drawing/2014/main" id="{9EAFCDC8-DE08-4272-9D5C-4B542E50CE18}"/>
              </a:ext>
            </a:extLst>
          </p:cNvPr>
          <p:cNvSpPr txBox="1"/>
          <p:nvPr/>
        </p:nvSpPr>
        <p:spPr>
          <a:xfrm>
            <a:off x="10156051" y="31836768"/>
            <a:ext cx="11433414" cy="6001643"/>
          </a:xfrm>
          <a:prstGeom prst="rect">
            <a:avLst/>
          </a:prstGeom>
          <a:noFill/>
        </p:spPr>
        <p:txBody>
          <a:bodyPr wrap="square" rtlCol="0">
            <a:spAutoFit/>
          </a:bodyPr>
          <a:lstStyle/>
          <a:p>
            <a:r>
              <a:rPr lang="en-US" altLang="zh-CN" sz="3200" dirty="0"/>
              <a:t>This model can handle complex relationships and does not require data cleaning. By splitting 80% of the training set and 20% of the test set, as well as k-fold cross-validation, the authors determined the optimal </a:t>
            </a:r>
            <a:r>
              <a:rPr lang="en-US" altLang="zh-CN" sz="3200" dirty="0" err="1"/>
              <a:t>mtry</a:t>
            </a:r>
            <a:r>
              <a:rPr lang="en-US" altLang="zh-CN" sz="3200" dirty="0"/>
              <a:t> parameter to be 31, indicating that choosing 31 features for prediction is optimal. The model performs well on the test set with 99.9% accuracy and sensitivities for each group close to 1. The results also show that the accuracy is close to 99% even with only 5-10 features, indicating that only a few key features are needed for effective prediction. This suggests that vaccination rates can be significantly improved by controlling for a few key variables. The authors plan to further analyze this in depth using decision tree modeling.</a:t>
            </a:r>
            <a:endParaRPr lang="zh-CN" altLang="en-US" sz="3200" dirty="0"/>
          </a:p>
        </p:txBody>
      </p:sp>
      <p:pic>
        <p:nvPicPr>
          <p:cNvPr id="15360" name="图片 15359" descr="图示&#10;&#10;描述已自动生成">
            <a:extLst>
              <a:ext uri="{FF2B5EF4-FFF2-40B4-BE49-F238E27FC236}">
                <a16:creationId xmlns:a16="http://schemas.microsoft.com/office/drawing/2014/main" id="{28C23E2D-4F9A-D93A-D6F7-CD54E0CF9FCC}"/>
              </a:ext>
            </a:extLst>
          </p:cNvPr>
          <p:cNvPicPr>
            <a:picLocks noChangeAspect="1"/>
          </p:cNvPicPr>
          <p:nvPr/>
        </p:nvPicPr>
        <p:blipFill>
          <a:blip r:embed="rId30"/>
          <a:stretch>
            <a:fillRect/>
          </a:stretch>
        </p:blipFill>
        <p:spPr>
          <a:xfrm>
            <a:off x="22357274" y="6773356"/>
            <a:ext cx="4572000" cy="4572000"/>
          </a:xfrm>
          <a:prstGeom prst="rect">
            <a:avLst/>
          </a:prstGeom>
        </p:spPr>
      </p:pic>
      <p:pic>
        <p:nvPicPr>
          <p:cNvPr id="15361" name="图片 15360" descr="文本&#10;&#10;描述已自动生成">
            <a:extLst>
              <a:ext uri="{FF2B5EF4-FFF2-40B4-BE49-F238E27FC236}">
                <a16:creationId xmlns:a16="http://schemas.microsoft.com/office/drawing/2014/main" id="{16A6A5ED-C189-8AA8-BA16-555383CEA92E}"/>
              </a:ext>
            </a:extLst>
          </p:cNvPr>
          <p:cNvPicPr>
            <a:picLocks noChangeAspect="1"/>
          </p:cNvPicPr>
          <p:nvPr/>
        </p:nvPicPr>
        <p:blipFill>
          <a:blip r:embed="rId31"/>
          <a:stretch>
            <a:fillRect/>
          </a:stretch>
        </p:blipFill>
        <p:spPr>
          <a:xfrm>
            <a:off x="28010857" y="6609315"/>
            <a:ext cx="3634872" cy="5150661"/>
          </a:xfrm>
          <a:prstGeom prst="rect">
            <a:avLst/>
          </a:prstGeom>
        </p:spPr>
      </p:pic>
      <p:pic>
        <p:nvPicPr>
          <p:cNvPr id="15363" name="图片 15362" descr="文本&#10;&#10;描述已自动生成">
            <a:extLst>
              <a:ext uri="{FF2B5EF4-FFF2-40B4-BE49-F238E27FC236}">
                <a16:creationId xmlns:a16="http://schemas.microsoft.com/office/drawing/2014/main" id="{A470A32D-9A93-17B2-CF13-26105E8DBEEF}"/>
              </a:ext>
            </a:extLst>
          </p:cNvPr>
          <p:cNvPicPr>
            <a:picLocks noChangeAspect="1"/>
          </p:cNvPicPr>
          <p:nvPr/>
        </p:nvPicPr>
        <p:blipFill>
          <a:blip r:embed="rId32"/>
          <a:stretch>
            <a:fillRect/>
          </a:stretch>
        </p:blipFill>
        <p:spPr>
          <a:xfrm>
            <a:off x="32258546" y="6663385"/>
            <a:ext cx="4389567" cy="4861644"/>
          </a:xfrm>
          <a:prstGeom prst="rect">
            <a:avLst/>
          </a:prstGeom>
        </p:spPr>
      </p:pic>
      <p:sp>
        <p:nvSpPr>
          <p:cNvPr id="15368" name="文本框 15367">
            <a:extLst>
              <a:ext uri="{FF2B5EF4-FFF2-40B4-BE49-F238E27FC236}">
                <a16:creationId xmlns:a16="http://schemas.microsoft.com/office/drawing/2014/main" id="{C4A7502D-3617-FC9E-52CE-0630D7CE3A64}"/>
              </a:ext>
            </a:extLst>
          </p:cNvPr>
          <p:cNvSpPr txBox="1"/>
          <p:nvPr/>
        </p:nvSpPr>
        <p:spPr>
          <a:xfrm>
            <a:off x="22831443" y="12165118"/>
            <a:ext cx="15373332" cy="6247864"/>
          </a:xfrm>
          <a:prstGeom prst="rect">
            <a:avLst/>
          </a:prstGeom>
          <a:noFill/>
        </p:spPr>
        <p:txBody>
          <a:bodyPr wrap="square" rtlCol="0">
            <a:spAutoFit/>
          </a:bodyPr>
          <a:lstStyle/>
          <a:p>
            <a:r>
              <a:rPr lang="en-US" altLang="zh-CN" sz="4000" dirty="0"/>
              <a:t>In the project, the authors used a decision tree model for classification and the best model parameters were determined after segmentation and K-fold cross-validation on 80% training set and 20% test set. The model had an accuracy of 79.08% on the test set, but performed poorly in predicting those who were vaccinated only once, with a sensitivity of 0. This may be due to the small number of people in the sample who were vaccinated only once. In addition, since the time point selected for the dataset was near the end of the epidemic, this may have affected the performance of the model, suggesting that temporal factors and changes in vaccine policy have an impact on vaccination behavior.</a:t>
            </a:r>
            <a:endParaRPr lang="zh-CN" altLang="en-US" sz="4000" dirty="0"/>
          </a:p>
        </p:txBody>
      </p:sp>
      <p:pic>
        <p:nvPicPr>
          <p:cNvPr id="15369" name="图片 15368" descr="文本&#10;&#10;描述已自动生成">
            <a:extLst>
              <a:ext uri="{FF2B5EF4-FFF2-40B4-BE49-F238E27FC236}">
                <a16:creationId xmlns:a16="http://schemas.microsoft.com/office/drawing/2014/main" id="{BC8D0DCB-8879-CD62-1376-A36028F6E5A7}"/>
              </a:ext>
            </a:extLst>
          </p:cNvPr>
          <p:cNvPicPr>
            <a:picLocks noChangeAspect="1"/>
          </p:cNvPicPr>
          <p:nvPr/>
        </p:nvPicPr>
        <p:blipFill>
          <a:blip r:embed="rId33"/>
          <a:stretch>
            <a:fillRect/>
          </a:stretch>
        </p:blipFill>
        <p:spPr>
          <a:xfrm>
            <a:off x="23505194" y="19243629"/>
            <a:ext cx="3693458" cy="4870117"/>
          </a:xfrm>
          <a:prstGeom prst="rect">
            <a:avLst/>
          </a:prstGeom>
        </p:spPr>
      </p:pic>
      <p:pic>
        <p:nvPicPr>
          <p:cNvPr id="8" name="图片 7" descr="文本&#10;&#10;描述已自动生成">
            <a:extLst>
              <a:ext uri="{FF2B5EF4-FFF2-40B4-BE49-F238E27FC236}">
                <a16:creationId xmlns:a16="http://schemas.microsoft.com/office/drawing/2014/main" id="{3628418E-9830-75F1-CBEC-2B13EA7A3766}"/>
              </a:ext>
            </a:extLst>
          </p:cNvPr>
          <p:cNvPicPr>
            <a:picLocks noChangeAspect="1"/>
          </p:cNvPicPr>
          <p:nvPr/>
        </p:nvPicPr>
        <p:blipFill>
          <a:blip r:embed="rId34"/>
          <a:stretch>
            <a:fillRect/>
          </a:stretch>
        </p:blipFill>
        <p:spPr>
          <a:xfrm>
            <a:off x="29932947" y="19274066"/>
            <a:ext cx="6161405" cy="4530925"/>
          </a:xfrm>
          <a:prstGeom prst="rect">
            <a:avLst/>
          </a:prstGeom>
        </p:spPr>
      </p:pic>
      <p:sp>
        <p:nvSpPr>
          <p:cNvPr id="26" name="文本框 25">
            <a:extLst>
              <a:ext uri="{FF2B5EF4-FFF2-40B4-BE49-F238E27FC236}">
                <a16:creationId xmlns:a16="http://schemas.microsoft.com/office/drawing/2014/main" id="{2ABD941B-94F7-1879-CA59-09A2A7846CEF}"/>
              </a:ext>
            </a:extLst>
          </p:cNvPr>
          <p:cNvSpPr txBox="1"/>
          <p:nvPr/>
        </p:nvSpPr>
        <p:spPr>
          <a:xfrm>
            <a:off x="23596108" y="24139840"/>
            <a:ext cx="12658666" cy="3416320"/>
          </a:xfrm>
          <a:prstGeom prst="rect">
            <a:avLst/>
          </a:prstGeom>
          <a:noFill/>
        </p:spPr>
        <p:txBody>
          <a:bodyPr wrap="square" rtlCol="0">
            <a:spAutoFit/>
          </a:bodyPr>
          <a:lstStyle/>
          <a:p>
            <a:r>
              <a:rPr lang="en-US" altLang="zh-CN" b="1" dirty="0"/>
              <a:t>The dataset was first divided into 80% training set and 20% test set and the optimal C and sigma parameters were determined by K-fold cross validation. Eight features were selected to train the SVM model using Gaussian kernel. The test results show an accuracy of 78% when sigma is 0.1336754 and C is 0.25. Application to the test set showed that the model was inaccurate in predicting the category of only one vaccination with an accuracy of 77.82% and a 95% confidence interval ranging from 0.7505 to 0.8042.The p-value of </a:t>
            </a:r>
            <a:r>
              <a:rPr lang="en-US" altLang="zh-CN" b="1" dirty="0" err="1"/>
              <a:t>McNemar's</a:t>
            </a:r>
            <a:r>
              <a:rPr lang="en-US" altLang="zh-CN" b="1" dirty="0"/>
              <a:t> Test was very low indicating significant differences in prediction accuracy between categories. The SVM model was biased in predicting some of the categories, which could be due to training imbalance in the categories of the data or improper selection of model parameters.</a:t>
            </a:r>
            <a:endParaRPr lang="zh-CN" altLang="en-US" b="1"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00B06-952C-F6FF-BC64-97D82C0470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3D1FAA-71C1-4584-F7AD-DF83347B6F0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7DF310A6-14EA-C62E-E307-BAEDDAF1179B}"/>
              </a:ext>
            </a:extLst>
          </p:cNvPr>
          <p:cNvSpPr>
            <a:spLocks noGrp="1"/>
          </p:cNvSpPr>
          <p:nvPr>
            <p:ph type="sldNum" sz="quarter" idx="10"/>
          </p:nvPr>
        </p:nvSpPr>
        <p:spPr/>
        <p:txBody>
          <a:bodyPr/>
          <a:lstStyle/>
          <a:p>
            <a:pPr>
              <a:defRPr/>
            </a:pPr>
            <a:fld id="{366A9D65-B9FD-DC44-8EDC-1126D92566FF}" type="slidenum">
              <a:rPr lang="en-US" smtClean="0"/>
              <a:pPr>
                <a:defRPr/>
              </a:pPr>
              <a:t>2</a:t>
            </a:fld>
            <a:endParaRPr lang="en-US"/>
          </a:p>
        </p:txBody>
      </p:sp>
    </p:spTree>
    <p:extLst>
      <p:ext uri="{BB962C8B-B14F-4D97-AF65-F5344CB8AC3E}">
        <p14:creationId xmlns:p14="http://schemas.microsoft.com/office/powerpoint/2010/main" val="570834052"/>
      </p:ext>
    </p:extLst>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17690</TotalTime>
  <Pages>0</Pages>
  <Words>1255</Words>
  <Characters>0</Characters>
  <Application>Microsoft Office PowerPoint</Application>
  <PresentationFormat>自定义</PresentationFormat>
  <Lines>0</Lines>
  <Paragraphs>57</Paragraphs>
  <Slides>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Söhne</vt:lpstr>
      <vt:lpstr>等线</vt:lpstr>
      <vt:lpstr>Arial</vt:lpstr>
      <vt:lpstr>Arial Black</vt:lpstr>
      <vt:lpstr>Times</vt:lpstr>
      <vt:lpstr>Times New Roman</vt:lpstr>
      <vt:lpstr>Verdana</vt:lpstr>
      <vt:lpstr>Title &amp; Bullets</vt:lpstr>
      <vt:lpstr>PowerPoint 演示文稿</vt:lpstr>
      <vt:lpstr>PowerPoint 演示文稿</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Li, Wei Jun</cp:lastModifiedBy>
  <cp:revision>118</cp:revision>
  <cp:lastPrinted>2010-02-18T20:20:14Z</cp:lastPrinted>
  <dcterms:created xsi:type="dcterms:W3CDTF">2010-03-16T21:47:29Z</dcterms:created>
  <dcterms:modified xsi:type="dcterms:W3CDTF">2023-12-09T07:09:30Z</dcterms:modified>
  <cp:category/>
</cp:coreProperties>
</file>