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  <p:sldMasterId id="214748366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6858000" cx="9144000"/>
  <p:notesSz cx="6794500" cy="9918700"/>
  <p:embeddedFontLst>
    <p:embeddedFont>
      <p:font typeface="Arial Black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g1a/JJW+iVGjW9xoXRZZVs6VMg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C5FF73-55DB-45A5-AE25-3F7702F4D9D1}">
  <a:tblStyle styleId="{7FC5FF73-55DB-45A5-AE25-3F7702F4D9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ArialBlack-regular.fntdata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100" y="0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/>
          <p:nvPr>
            <p:ph idx="2" type="sldImg"/>
          </p:nvPr>
        </p:nvSpPr>
        <p:spPr>
          <a:xfrm>
            <a:off x="91757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 txBox="1"/>
          <p:nvPr/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91757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0a21f275d_0_178:notes"/>
          <p:cNvSpPr/>
          <p:nvPr>
            <p:ph idx="2" type="sldImg"/>
          </p:nvPr>
        </p:nvSpPr>
        <p:spPr>
          <a:xfrm>
            <a:off x="1132417" y="743903"/>
            <a:ext cx="45297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5" name="Google Shape;245;ga0a21f275d_0_178:notes"/>
          <p:cNvSpPr txBox="1"/>
          <p:nvPr>
            <p:ph idx="1" type="body"/>
          </p:nvPr>
        </p:nvSpPr>
        <p:spPr>
          <a:xfrm>
            <a:off x="679450" y="4711383"/>
            <a:ext cx="5435700" cy="4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a0a21f275d_0_178:notes"/>
          <p:cNvSpPr txBox="1"/>
          <p:nvPr/>
        </p:nvSpPr>
        <p:spPr>
          <a:xfrm>
            <a:off x="3848643" y="9421042"/>
            <a:ext cx="2944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0a21f275d_0_185:notes"/>
          <p:cNvSpPr/>
          <p:nvPr>
            <p:ph idx="2" type="sldImg"/>
          </p:nvPr>
        </p:nvSpPr>
        <p:spPr>
          <a:xfrm>
            <a:off x="1132417" y="743903"/>
            <a:ext cx="45297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3" name="Google Shape;253;ga0a21f275d_0_185:notes"/>
          <p:cNvSpPr txBox="1"/>
          <p:nvPr>
            <p:ph idx="1" type="body"/>
          </p:nvPr>
        </p:nvSpPr>
        <p:spPr>
          <a:xfrm>
            <a:off x="679450" y="4711383"/>
            <a:ext cx="5435700" cy="4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a0a21f275d_0_185:notes"/>
          <p:cNvSpPr txBox="1"/>
          <p:nvPr/>
        </p:nvSpPr>
        <p:spPr>
          <a:xfrm>
            <a:off x="3848643" y="9421042"/>
            <a:ext cx="2944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0a21f275d_0_192:notes"/>
          <p:cNvSpPr/>
          <p:nvPr>
            <p:ph idx="2" type="sldImg"/>
          </p:nvPr>
        </p:nvSpPr>
        <p:spPr>
          <a:xfrm>
            <a:off x="1132417" y="743903"/>
            <a:ext cx="45297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0a21f275d_0_192:notes"/>
          <p:cNvSpPr txBox="1"/>
          <p:nvPr>
            <p:ph idx="1" type="body"/>
          </p:nvPr>
        </p:nvSpPr>
        <p:spPr>
          <a:xfrm>
            <a:off x="679450" y="4711383"/>
            <a:ext cx="5435700" cy="44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a0a21f275d_0_192:notes"/>
          <p:cNvSpPr txBox="1"/>
          <p:nvPr>
            <p:ph idx="12" type="sldNum"/>
          </p:nvPr>
        </p:nvSpPr>
        <p:spPr>
          <a:xfrm>
            <a:off x="3848643" y="9421042"/>
            <a:ext cx="2944200" cy="49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0a21f275d_0_198:notes"/>
          <p:cNvSpPr txBox="1"/>
          <p:nvPr>
            <p:ph idx="1" type="body"/>
          </p:nvPr>
        </p:nvSpPr>
        <p:spPr>
          <a:xfrm>
            <a:off x="679450" y="4711383"/>
            <a:ext cx="5435700" cy="44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a0a21f275d_0_198:notes"/>
          <p:cNvSpPr/>
          <p:nvPr>
            <p:ph idx="2" type="sldImg"/>
          </p:nvPr>
        </p:nvSpPr>
        <p:spPr>
          <a:xfrm>
            <a:off x="1132417" y="743903"/>
            <a:ext cx="45297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0a21f275d_0_204:notes"/>
          <p:cNvSpPr txBox="1"/>
          <p:nvPr>
            <p:ph idx="1" type="body"/>
          </p:nvPr>
        </p:nvSpPr>
        <p:spPr>
          <a:xfrm>
            <a:off x="679450" y="4711383"/>
            <a:ext cx="5435700" cy="44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a0a21f275d_0_204:notes"/>
          <p:cNvSpPr/>
          <p:nvPr>
            <p:ph idx="2" type="sldImg"/>
          </p:nvPr>
        </p:nvSpPr>
        <p:spPr>
          <a:xfrm>
            <a:off x="1132417" y="743903"/>
            <a:ext cx="45297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d49217477_1_0:notes"/>
          <p:cNvSpPr/>
          <p:nvPr>
            <p:ph idx="2" type="sldImg"/>
          </p:nvPr>
        </p:nvSpPr>
        <p:spPr>
          <a:xfrm>
            <a:off x="1132417" y="743903"/>
            <a:ext cx="45297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7" name="Google Shape;167;g9d49217477_1_0:notes"/>
          <p:cNvSpPr txBox="1"/>
          <p:nvPr>
            <p:ph idx="1" type="body"/>
          </p:nvPr>
        </p:nvSpPr>
        <p:spPr>
          <a:xfrm>
            <a:off x="679450" y="4711383"/>
            <a:ext cx="5435700" cy="4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9d49217477_1_0:notes"/>
          <p:cNvSpPr txBox="1"/>
          <p:nvPr/>
        </p:nvSpPr>
        <p:spPr>
          <a:xfrm>
            <a:off x="3848643" y="9421042"/>
            <a:ext cx="2944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d301445d2_0_1:notes"/>
          <p:cNvSpPr/>
          <p:nvPr>
            <p:ph idx="2" type="sldImg"/>
          </p:nvPr>
        </p:nvSpPr>
        <p:spPr>
          <a:xfrm>
            <a:off x="917575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d301445d2_0_1:notes"/>
          <p:cNvSpPr txBox="1"/>
          <p:nvPr>
            <p:ph idx="1" type="body"/>
          </p:nvPr>
        </p:nvSpPr>
        <p:spPr>
          <a:xfrm>
            <a:off x="679450" y="4711700"/>
            <a:ext cx="54357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9d301445d2_0_1:notes"/>
          <p:cNvSpPr txBox="1"/>
          <p:nvPr>
            <p:ph idx="12" type="sldNum"/>
          </p:nvPr>
        </p:nvSpPr>
        <p:spPr>
          <a:xfrm>
            <a:off x="3848100" y="9421812"/>
            <a:ext cx="29448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91757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91757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91757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91757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/>
          <p:nvPr>
            <p:ph idx="2" type="sldImg"/>
          </p:nvPr>
        </p:nvSpPr>
        <p:spPr>
          <a:xfrm>
            <a:off x="91757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 txBox="1"/>
          <p:nvPr/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/>
          <p:nvPr>
            <p:ph idx="2" type="sldImg"/>
          </p:nvPr>
        </p:nvSpPr>
        <p:spPr>
          <a:xfrm>
            <a:off x="91757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 txBox="1"/>
          <p:nvPr/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24"/>
          <p:cNvSpPr txBox="1"/>
          <p:nvPr>
            <p:ph idx="2" type="body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8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a21f275d_0_218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a0a21f275d_0_218"/>
          <p:cNvSpPr txBox="1"/>
          <p:nvPr>
            <p:ph idx="1" type="body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ga0a21f275d_0_218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a0a21f275d_0_218"/>
          <p:cNvSpPr txBox="1"/>
          <p:nvPr>
            <p:ph idx="11" type="ftr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a0a21f275d_0_218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a21f275d_0_2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a0a21f275d_0_2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ga0a21f275d_0_224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a0a21f275d_0_224"/>
          <p:cNvSpPr txBox="1"/>
          <p:nvPr>
            <p:ph idx="11" type="ftr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a0a21f275d_0_224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a21f275d_0_230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a0a21f275d_0_230"/>
          <p:cNvSpPr txBox="1"/>
          <p:nvPr>
            <p:ph idx="1" type="body"/>
          </p:nvPr>
        </p:nvSpPr>
        <p:spPr>
          <a:xfrm rot="5400000">
            <a:off x="2080350" y="129450"/>
            <a:ext cx="43737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a0a21f275d_0_230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a0a21f275d_0_230"/>
          <p:cNvSpPr txBox="1"/>
          <p:nvPr>
            <p:ph idx="11" type="ftr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a0a21f275d_0_230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a21f275d_0_236"/>
          <p:cNvSpPr txBox="1"/>
          <p:nvPr>
            <p:ph idx="1" type="body"/>
          </p:nvPr>
        </p:nvSpPr>
        <p:spPr>
          <a:xfrm>
            <a:off x="3575050" y="1600200"/>
            <a:ext cx="5111700" cy="4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21" name="Google Shape;121;ga0a21f275d_0_236"/>
          <p:cNvSpPr txBox="1"/>
          <p:nvPr>
            <p:ph idx="2" type="body"/>
          </p:nvPr>
        </p:nvSpPr>
        <p:spPr>
          <a:xfrm>
            <a:off x="457200" y="1600200"/>
            <a:ext cx="3008400" cy="4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ga0a21f275d_0_236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a0a21f275d_0_236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a0a21f275d_0_236"/>
          <p:cNvSpPr txBox="1"/>
          <p:nvPr>
            <p:ph idx="11" type="ftr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a0a21f275d_0_236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0a21f275d_0_243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a0a21f275d_0_243"/>
          <p:cNvSpPr txBox="1"/>
          <p:nvPr>
            <p:ph idx="11" type="ftr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a0a21f275d_0_243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0a21f275d_0_247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a0a21f275d_0_247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a0a21f275d_0_247"/>
          <p:cNvSpPr txBox="1"/>
          <p:nvPr>
            <p:ph idx="11" type="ftr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a0a21f275d_0_247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a21f275d_0_252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a0a21f275d_0_252"/>
          <p:cNvSpPr txBox="1"/>
          <p:nvPr>
            <p:ph idx="1" type="body"/>
          </p:nvPr>
        </p:nvSpPr>
        <p:spPr>
          <a:xfrm>
            <a:off x="1627632" y="1572768"/>
            <a:ext cx="329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ga0a21f275d_0_252"/>
          <p:cNvSpPr txBox="1"/>
          <p:nvPr>
            <p:ph idx="2" type="body"/>
          </p:nvPr>
        </p:nvSpPr>
        <p:spPr>
          <a:xfrm>
            <a:off x="1627632" y="2259366"/>
            <a:ext cx="32919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39" name="Google Shape;139;ga0a21f275d_0_252"/>
          <p:cNvSpPr txBox="1"/>
          <p:nvPr>
            <p:ph idx="3" type="body"/>
          </p:nvPr>
        </p:nvSpPr>
        <p:spPr>
          <a:xfrm>
            <a:off x="5093208" y="1572768"/>
            <a:ext cx="329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ga0a21f275d_0_252"/>
          <p:cNvSpPr txBox="1"/>
          <p:nvPr>
            <p:ph idx="4" type="body"/>
          </p:nvPr>
        </p:nvSpPr>
        <p:spPr>
          <a:xfrm>
            <a:off x="5093208" y="2259366"/>
            <a:ext cx="32919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41" name="Google Shape;141;ga0a21f275d_0_252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a0a21f275d_0_252"/>
          <p:cNvSpPr txBox="1"/>
          <p:nvPr>
            <p:ph idx="11" type="ftr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a0a21f275d_0_252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a21f275d_0_261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a0a21f275d_0_261"/>
          <p:cNvSpPr txBox="1"/>
          <p:nvPr>
            <p:ph idx="1" type="body"/>
          </p:nvPr>
        </p:nvSpPr>
        <p:spPr>
          <a:xfrm>
            <a:off x="1630680" y="1574800"/>
            <a:ext cx="329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147" name="Google Shape;147;ga0a21f275d_0_261"/>
          <p:cNvSpPr txBox="1"/>
          <p:nvPr>
            <p:ph idx="2" type="body"/>
          </p:nvPr>
        </p:nvSpPr>
        <p:spPr>
          <a:xfrm>
            <a:off x="5090160" y="1574800"/>
            <a:ext cx="329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148" name="Google Shape;148;ga0a21f275d_0_261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a0a21f275d_0_261"/>
          <p:cNvSpPr txBox="1"/>
          <p:nvPr>
            <p:ph idx="11" type="ftr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a0a21f275d_0_261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d49217477_1_71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9d49217477_1_71"/>
          <p:cNvSpPr txBox="1"/>
          <p:nvPr>
            <p:ph idx="1" type="body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g9d49217477_1_71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9d49217477_1_71"/>
          <p:cNvSpPr txBox="1"/>
          <p:nvPr>
            <p:ph idx="11" type="ftr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9d49217477_1_71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a21f275d_0_268"/>
          <p:cNvSpPr txBox="1"/>
          <p:nvPr>
            <p:ph type="title"/>
          </p:nvPr>
        </p:nvSpPr>
        <p:spPr>
          <a:xfrm>
            <a:off x="457200" y="1447800"/>
            <a:ext cx="77724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8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a0a21f275d_0_268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ga0a21f275d_0_268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a0a21f275d_0_268"/>
          <p:cNvSpPr txBox="1"/>
          <p:nvPr>
            <p:ph idx="11" type="ftr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a0a21f275d_0_268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 rot="5400000">
            <a:off x="2080419" y="129381"/>
            <a:ext cx="4373562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23"/>
          <p:cNvSpPr txBox="1"/>
          <p:nvPr>
            <p:ph idx="2" type="body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5" name="Google Shape;75;p23"/>
          <p:cNvSpPr txBox="1"/>
          <p:nvPr>
            <p:ph idx="3" type="body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23"/>
          <p:cNvSpPr txBox="1"/>
          <p:nvPr>
            <p:ph idx="4" type="body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 txBox="1"/>
          <p:nvPr/>
        </p:nvSpPr>
        <p:spPr>
          <a:xfrm>
            <a:off x="9001125" y="0"/>
            <a:ext cx="142875" cy="48466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sp>
        <p:nvSpPr>
          <p:cNvPr id="35" name="Google Shape;35;p16"/>
          <p:cNvSpPr txBox="1"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6"/>
          <p:cNvSpPr txBox="1"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a21f275d_0_210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5" name="Google Shape;95;ga0a21f275d_0_210"/>
          <p:cNvSpPr txBox="1"/>
          <p:nvPr>
            <p:ph idx="1" type="body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ga0a21f275d_0_210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ga0a21f275d_0_210"/>
          <p:cNvSpPr txBox="1"/>
          <p:nvPr>
            <p:ph idx="11" type="ftr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ga0a21f275d_0_210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sp>
        <p:nvSpPr>
          <p:cNvPr id="99" name="Google Shape;99;ga0a21f275d_0_210"/>
          <p:cNvSpPr txBox="1"/>
          <p:nvPr/>
        </p:nvSpPr>
        <p:spPr>
          <a:xfrm>
            <a:off x="9001125" y="0"/>
            <a:ext cx="1428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a0a21f275d_0_210"/>
          <p:cNvSpPr txBox="1"/>
          <p:nvPr/>
        </p:nvSpPr>
        <p:spPr>
          <a:xfrm>
            <a:off x="9001125" y="1371600"/>
            <a:ext cx="142800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ms.ncu.edu.tw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henrychen3016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>
            <p:ph type="ctrTitle"/>
          </p:nvPr>
        </p:nvSpPr>
        <p:spPr>
          <a:xfrm>
            <a:off x="457200" y="228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b="0" i="0" lang="en-US" sz="5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組合語言與系統程式</a:t>
            </a:r>
            <a:br>
              <a:rPr b="0" i="0" lang="en-US" sz="8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HW2#PROCEDURE</a:t>
            </a:r>
            <a:endParaRPr/>
          </a:p>
        </p:txBody>
      </p:sp>
      <p:sp>
        <p:nvSpPr>
          <p:cNvPr id="163" name="Google Shape;163;p1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0" i="0" lang="en-US" sz="20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r>
            <a:r>
              <a:rPr lang="en-US"/>
              <a:t>20</a:t>
            </a:r>
            <a:r>
              <a:rPr b="0" i="0" lang="en-US" sz="20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lang="en-US"/>
              <a:t>10</a:t>
            </a:r>
            <a:r>
              <a:rPr b="0" i="0" lang="en-US" sz="20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lang="en-US"/>
              <a:t>19</a:t>
            </a:r>
            <a:endParaRPr/>
          </a:p>
        </p:txBody>
      </p:sp>
      <p:sp>
        <p:nvSpPr>
          <p:cNvPr id="164" name="Google Shape;164;p1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作業繳交</a:t>
            </a:r>
            <a:endParaRPr/>
          </a:p>
        </p:txBody>
      </p:sp>
      <p:sp>
        <p:nvSpPr>
          <p:cNvPr id="241" name="Google Shape;241;p8"/>
          <p:cNvSpPr txBox="1"/>
          <p:nvPr>
            <p:ph idx="1" type="body"/>
          </p:nvPr>
        </p:nvSpPr>
        <p:spPr>
          <a:xfrm>
            <a:off x="457200" y="1752600"/>
            <a:ext cx="7786687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個人作業：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每人繳交一份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LMS：</a:t>
            </a: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http://lms.ncu.edu.tw/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681417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組合語言與系統程式&gt;我的作業&gt;HW#2:Procedure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作業繳交期限：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F00FF"/>
              </a:buClr>
              <a:buSzPts val="2400"/>
              <a:buChar char="•"/>
            </a:pPr>
            <a:r>
              <a:rPr b="1" lang="en-US" sz="2400">
                <a:solidFill>
                  <a:srgbClr val="FF00FF"/>
                </a:solidFill>
              </a:rPr>
              <a:t>11/1</a:t>
            </a:r>
            <a:r>
              <a:rPr b="1" i="0" lang="en-US" sz="2400" u="none" cap="none" strike="noStrike">
                <a:solidFill>
                  <a:srgbClr val="FF00FF"/>
                </a:solidFill>
              </a:rPr>
              <a:t>(</a:t>
            </a:r>
            <a:r>
              <a:rPr b="1" lang="en-US" sz="2400">
                <a:solidFill>
                  <a:srgbClr val="FF00FF"/>
                </a:solidFill>
              </a:rPr>
              <a:t>日</a:t>
            </a:r>
            <a:r>
              <a:rPr b="1" i="0" lang="en-US" sz="2400" u="none" cap="none" strike="noStrike">
                <a:solidFill>
                  <a:srgbClr val="FF00FF"/>
                </a:solidFill>
              </a:rPr>
              <a:t>) 23:55</a:t>
            </a:r>
            <a:endParaRPr b="1">
              <a:solidFill>
                <a:srgbClr val="FF00FF"/>
              </a:solidFill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遲交與抄襲一律0分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0a21f275d_0_178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上傳檔案</a:t>
            </a:r>
            <a:endParaRPr/>
          </a:p>
        </p:txBody>
      </p:sp>
      <p:sp>
        <p:nvSpPr>
          <p:cNvPr id="249" name="Google Shape;249;ga0a21f275d_0_178"/>
          <p:cNvSpPr txBox="1"/>
          <p:nvPr>
            <p:ph idx="1" type="body"/>
          </p:nvPr>
        </p:nvSpPr>
        <p:spPr>
          <a:xfrm>
            <a:off x="1435100" y="1508125"/>
            <a:ext cx="73137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上傳檔案請遵照以下格式：</a:t>
            </a:r>
            <a:endParaRPr/>
          </a:p>
          <a:p>
            <a:pPr indent="-182562" lvl="1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壓縮檔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以自己的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學號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命名，並在後面加上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版本號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，助教會以最後版本做批改。</a:t>
            </a:r>
            <a:endParaRPr/>
          </a:p>
          <a:p>
            <a:pPr indent="-182562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109522131_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.zip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程式碼應適當排版</a:t>
            </a:r>
            <a:endParaRPr/>
          </a:p>
        </p:txBody>
      </p:sp>
      <p:sp>
        <p:nvSpPr>
          <p:cNvPr id="250" name="Google Shape;250;ga0a21f275d_0_178"/>
          <p:cNvSpPr txBox="1"/>
          <p:nvPr/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0a21f275d_0_185"/>
          <p:cNvSpPr txBox="1"/>
          <p:nvPr>
            <p:ph type="title"/>
          </p:nvPr>
        </p:nvSpPr>
        <p:spPr>
          <a:xfrm>
            <a:off x="358275" y="247300"/>
            <a:ext cx="44721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給分標準</a:t>
            </a:r>
            <a:endParaRPr/>
          </a:p>
        </p:txBody>
      </p:sp>
      <p:graphicFrame>
        <p:nvGraphicFramePr>
          <p:cNvPr id="257" name="Google Shape;257;ga0a21f275d_0_185"/>
          <p:cNvGraphicFramePr/>
          <p:nvPr/>
        </p:nvGraphicFramePr>
        <p:xfrm>
          <a:off x="1085325" y="129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{7FC5FF73-55DB-45A5-AE25-3F7702F4D9D1}</a:tableStyleId>
              </a:tblPr>
              <a:tblGrid>
                <a:gridCol w="3434000"/>
                <a:gridCol w="3879600"/>
              </a:tblGrid>
              <a:tr h="5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要求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得分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47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 (*.asm)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編譯文件 (*.bat)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執行檔 (*.exe)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 (*.pdf)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每一項5分，共20分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</a:tr>
              <a:tr h="80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報告符合要求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35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120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程式碼完成題目的要求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35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</a:tr>
              <a:tr h="120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符合Coding Standards  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10分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ga0a21f275d_0_185"/>
          <p:cNvSpPr txBox="1"/>
          <p:nvPr/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0a21f275d_0_192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ga0a21f275d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a21f275d_0_198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報告內容</a:t>
            </a:r>
            <a:endParaRPr/>
          </a:p>
        </p:txBody>
      </p:sp>
      <p:sp>
        <p:nvSpPr>
          <p:cNvPr id="271" name="Google Shape;271;ga0a21f275d_0_198"/>
          <p:cNvSpPr txBox="1"/>
          <p:nvPr>
            <p:ph idx="1" type="body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標題與作者(</a:t>
            </a:r>
            <a:r>
              <a:rPr lang="en-US" sz="2400"/>
              <a:t>系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級、學號、姓名)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程式流程截圖、程式碼說明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完成的程式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畫面截圖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作業心得</a:t>
            </a:r>
            <a:endParaRPr/>
          </a:p>
        </p:txBody>
      </p:sp>
      <p:sp>
        <p:nvSpPr>
          <p:cNvPr id="272" name="Google Shape;272;ga0a21f275d_0_198"/>
          <p:cNvSpPr txBox="1"/>
          <p:nvPr/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0a21f275d_0_204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作業規則與注意事項</a:t>
            </a:r>
            <a:endParaRPr/>
          </a:p>
        </p:txBody>
      </p:sp>
      <p:sp>
        <p:nvSpPr>
          <p:cNvPr id="278" name="Google Shape;278;ga0a21f275d_0_204"/>
          <p:cNvSpPr txBox="1"/>
          <p:nvPr>
            <p:ph idx="1" type="body"/>
          </p:nvPr>
        </p:nvSpPr>
        <p:spPr>
          <a:xfrm>
            <a:off x="457200" y="2352675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程式不能寫死</a:t>
            </a:r>
            <a:endParaRPr/>
          </a:p>
          <a:p>
            <a:pPr indent="-182562" lvl="1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務必使用到所有題目中要求的變數，並保證在設置不同參數時依然有正確結果。</a:t>
            </a:r>
            <a:endParaRPr/>
          </a:p>
          <a:p>
            <a:pPr indent="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562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a0a21f275d_0_204"/>
          <p:cNvSpPr txBox="1"/>
          <p:nvPr/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d49217477_1_0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助教聯絡資料</a:t>
            </a:r>
            <a:endParaRPr/>
          </a:p>
        </p:txBody>
      </p:sp>
      <p:sp>
        <p:nvSpPr>
          <p:cNvPr id="171" name="Google Shape;171;g9d49217477_1_0"/>
          <p:cNvSpPr txBox="1"/>
          <p:nvPr>
            <p:ph idx="1" type="body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/>
              <a:t>謝時立</a:t>
            </a:r>
            <a:endParaRPr b="1"/>
          </a:p>
          <a:p>
            <a:pPr indent="-182562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/>
              <a:t>Lab E6-B219	</a:t>
            </a:r>
            <a:r>
              <a:rPr b="1" lang="en-US"/>
              <a:t>E-mail: hs108522020@g.ncu.edu.tw</a:t>
            </a:r>
            <a:endParaRPr b="1"/>
          </a:p>
          <a:p>
            <a:pPr indent="-182562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/>
              <a:t>林聖洋</a:t>
            </a:r>
            <a:endParaRPr b="1"/>
          </a:p>
          <a:p>
            <a:pPr indent="-182562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/>
              <a:t>Lab E6-B219	E-mail: jam30719@ g.ncu.edu.tw</a:t>
            </a:r>
            <a:endParaRPr b="1"/>
          </a:p>
          <a:p>
            <a:pPr indent="-182562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/>
              <a:t>楊華升</a:t>
            </a:r>
            <a:endParaRPr b="1"/>
          </a:p>
          <a:p>
            <a:pPr indent="-182562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/>
              <a:t>Lab E6-B219	E-mail: jacky051900@gmail.com</a:t>
            </a:r>
            <a:endParaRPr b="1"/>
          </a:p>
          <a:p>
            <a:pPr indent="-182562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/>
              <a:t>陳皇翰</a:t>
            </a:r>
            <a:endParaRPr b="1"/>
          </a:p>
          <a:p>
            <a:pPr indent="-182562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/>
              <a:t>Lab E6-B219	E-mail: </a:t>
            </a:r>
            <a:r>
              <a:rPr b="1" lang="en-US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henrychen3016@gmail.com</a:t>
            </a:r>
            <a:endParaRPr b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#寄信時請用副本,4個皆要寄(下一頁有example)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9d49217477_1_0"/>
          <p:cNvSpPr txBox="1"/>
          <p:nvPr/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d301445d2_0_1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g9d301445d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738" y="190511"/>
            <a:ext cx="7254526" cy="64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HW#2</a:t>
            </a: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: PROCEDURE</a:t>
            </a:r>
            <a:endParaRPr/>
          </a:p>
        </p:txBody>
      </p:sp>
      <p:sp>
        <p:nvSpPr>
          <p:cNvPr id="185" name="Google Shape;185;p2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86" name="Google Shape;186;p2"/>
          <p:cNvGraphicFramePr/>
          <p:nvPr/>
        </p:nvGraphicFramePr>
        <p:xfrm>
          <a:off x="1042987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{7FC5FF73-55DB-45A5-AE25-3F7702F4D9D1}</a:tableStyleId>
              </a:tblPr>
              <a:tblGrid>
                <a:gridCol w="7105650"/>
              </a:tblGrid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Initialize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ChStrs 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 *, blank-pattern for the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digit 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 your student id.</a:t>
                      </a:r>
                      <a:endParaRPr b="1" i="0" sz="24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用學號最後一碼初始化ChStrs變數(詳見第4頁)</a:t>
                      </a:r>
                      <a:endParaRPr/>
                    </a:p>
                  </a:txBody>
                  <a:tcPr marT="45725" marB="45725" marR="91450" marL="91450">
                    <a:lnB cap="flat" cmpd="sng" w="38100">
                      <a:solidFill>
                        <a:srgbClr val="F7D3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procedure: Convert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blank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each byte in ChStrs to the corresponding bit .</a:t>
                      </a:r>
                      <a:endParaRPr/>
                    </a:p>
                    <a:p>
                      <a:pPr indent="-342900" lvl="1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寫一個procedure，將ChStrs中的字元轉換為0-1 bit(空白轉換為0，#號為1) 。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rgbClr val="F7D3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7D3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do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loop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which calls the converting procedure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times 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convert the 8 char strings to the 8 bit string.</a:t>
                      </a:r>
                      <a:endParaRPr/>
                    </a:p>
                    <a:p>
                      <a:pPr indent="-342900" lvl="1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使用Loop指令，呼叫前一項的procedure八次。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rgbClr val="F7D3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7D3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Print the converted result </a:t>
                      </a:r>
                      <a:r>
                        <a:rPr b="1" lang="en-US" sz="2400">
                          <a:solidFill>
                            <a:schemeClr val="dk2"/>
                          </a:solidFill>
                        </a:rPr>
                        <a:t>BitStrs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to the screen.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#印出轉換過後的結果至螢幕上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38100">
                      <a:solidFill>
                        <a:srgbClr val="F7D3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>
            <p:ph type="title"/>
          </p:nvPr>
        </p:nvSpPr>
        <p:spPr>
          <a:xfrm>
            <a:off x="539750" y="31115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DECLARE</a:t>
            </a:r>
            <a:endParaRPr/>
          </a:p>
        </p:txBody>
      </p:sp>
      <p:sp>
        <p:nvSpPr>
          <p:cNvPr id="192" name="Google Shape;192;p3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p3"/>
          <p:cNvSpPr txBox="1"/>
          <p:nvPr/>
        </p:nvSpPr>
        <p:spPr>
          <a:xfrm>
            <a:off x="2484437" y="1397000"/>
            <a:ext cx="3743325" cy="53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ChStrs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    BYTE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r>
              <a:rPr b="1" lang="en-US" sz="2400">
                <a:solidFill>
                  <a:srgbClr val="FF0000"/>
                </a:solidFill>
              </a:rPr>
              <a:t>    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    BYTE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    BYTE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    BYTE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    BYTE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    BYTE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"…“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BitStrs </a:t>
            </a:r>
            <a:r>
              <a:rPr b="1" lang="en-US" sz="2400">
                <a:solidFill>
                  <a:srgbClr val="FF0000"/>
                </a:solidFill>
              </a:rPr>
              <a:t>BYTE 8 dup(?)</a:t>
            </a:r>
            <a:endParaRPr b="1" sz="2400">
              <a:solidFill>
                <a:schemeClr val="dk1"/>
              </a:solidFill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None/>
            </a:pPr>
            <a:r>
              <a:rPr b="1" i="0" lang="en-US" sz="24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</a:t>
            </a:r>
            <a:r>
              <a:rPr b="1" i="0" lang="en-US" sz="24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紅色</a:t>
            </a:r>
            <a:r>
              <a:rPr b="1" i="0" lang="en-US" sz="24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部分不能變動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None/>
            </a:pPr>
            <a:r>
              <a:rPr b="1" i="0" lang="en-US" sz="24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※ChStrs初始值見下頁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457200" y="152400"/>
            <a:ext cx="78597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Arial Black"/>
              <a:buNone/>
            </a:pPr>
            <a:r>
              <a:rPr b="0" i="0" lang="en-US" sz="49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INITIALIZE</a:t>
            </a: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4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ChStrs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457200" y="1752600"/>
            <a:ext cx="814705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學號最後一碼 (ex: 10852202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註：自己學號的數字圖形可自由設計，只要讓人看得出是數字即可。</a:t>
            </a:r>
            <a:endParaRPr/>
          </a:p>
        </p:txBody>
      </p:sp>
      <p:sp>
        <p:nvSpPr>
          <p:cNvPr id="200" name="Google Shape;200;p4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201" name="Google Shape;201;p4"/>
          <p:cNvGraphicFramePr/>
          <p:nvPr/>
        </p:nvGraphicFramePr>
        <p:xfrm>
          <a:off x="1187450" y="2919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{7FC5FF73-55DB-45A5-AE25-3F7702F4D9D1}</a:tableStyleId>
              </a:tblPr>
              <a:tblGrid>
                <a:gridCol w="303200"/>
                <a:gridCol w="301625"/>
                <a:gridCol w="303200"/>
                <a:gridCol w="301625"/>
                <a:gridCol w="303200"/>
                <a:gridCol w="301625"/>
                <a:gridCol w="303200"/>
                <a:gridCol w="301625"/>
                <a:gridCol w="317500"/>
                <a:gridCol w="3168650"/>
              </a:tblGrid>
              <a:tr h="30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初始值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ChStrs  BYTE  “   **   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      </a:t>
                      </a: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 **  ** 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      </a:t>
                      </a: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“**    **”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       </a:t>
                      </a: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“**     **”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       </a:t>
                      </a: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“**     **”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       </a:t>
                      </a: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“**     **”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      </a:t>
                      </a: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 **  ** 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DC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      </a:t>
                      </a: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   **   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4B3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776412"/>
            <a:ext cx="8069262" cy="33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1773237"/>
            <a:ext cx="1584325" cy="27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5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RESULT</a:t>
            </a:r>
            <a:endParaRPr/>
          </a:p>
        </p:txBody>
      </p:sp>
      <p:sp>
        <p:nvSpPr>
          <p:cNvPr id="209" name="Google Shape;209;p5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5"/>
          <p:cNvSpPr txBox="1"/>
          <p:nvPr/>
        </p:nvSpPr>
        <p:spPr>
          <a:xfrm>
            <a:off x="1908175" y="2146300"/>
            <a:ext cx="2663825" cy="266382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2124075" y="2578100"/>
            <a:ext cx="1657350" cy="1800225"/>
          </a:xfrm>
          <a:prstGeom prst="bracketPair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2152650" y="3289300"/>
            <a:ext cx="15779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Your Code</a:t>
            </a:r>
            <a:endParaRPr/>
          </a:p>
        </p:txBody>
      </p:sp>
      <p:sp>
        <p:nvSpPr>
          <p:cNvPr id="213" name="Google Shape;213;p5"/>
          <p:cNvSpPr txBox="1"/>
          <p:nvPr/>
        </p:nvSpPr>
        <p:spPr>
          <a:xfrm>
            <a:off x="5580062" y="2060575"/>
            <a:ext cx="2808287" cy="21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5150" y="4652962"/>
            <a:ext cx="4495800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5150" y="1773237"/>
            <a:ext cx="3065462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3437" y="1773237"/>
            <a:ext cx="3816350" cy="3890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/>
          <p:nvPr/>
        </p:nvSpPr>
        <p:spPr>
          <a:xfrm>
            <a:off x="4643437" y="1989137"/>
            <a:ext cx="2665412" cy="93503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5"/>
          <p:cNvCxnSpPr/>
          <p:nvPr/>
        </p:nvCxnSpPr>
        <p:spPr>
          <a:xfrm flipH="1" rot="10800000">
            <a:off x="7213600" y="2924175"/>
            <a:ext cx="22225" cy="13684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9" name="Google Shape;219;p5"/>
          <p:cNvSpPr txBox="1"/>
          <p:nvPr/>
        </p:nvSpPr>
        <p:spPr>
          <a:xfrm>
            <a:off x="6804025" y="4292600"/>
            <a:ext cx="1026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ChStrs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/>
          <p:nvPr>
            <p:ph type="title"/>
          </p:nvPr>
        </p:nvSpPr>
        <p:spPr>
          <a:xfrm>
            <a:off x="457200" y="-276225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程式碼框架(參考)</a:t>
            </a:r>
            <a:endParaRPr/>
          </a:p>
        </p:txBody>
      </p:sp>
      <p:sp>
        <p:nvSpPr>
          <p:cNvPr id="226" name="Google Shape;226;p6"/>
          <p:cNvSpPr txBox="1"/>
          <p:nvPr>
            <p:ph idx="1" type="body"/>
          </p:nvPr>
        </p:nvSpPr>
        <p:spPr>
          <a:xfrm>
            <a:off x="457200" y="1197425"/>
            <a:ext cx="76200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.data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//宣告ChStrs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、BitStrs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變數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change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//裡面作ChStrs的轉換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change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ENDP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……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..…... ….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 	ecx, 8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L1: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CALL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LOOP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ENDP</a:t>
            </a:r>
            <a:endParaRPr/>
          </a:p>
        </p:txBody>
      </p:sp>
      <p:sp>
        <p:nvSpPr>
          <p:cNvPr id="227" name="Google Shape;227;p6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IRVINE32.INC</a:t>
            </a:r>
            <a:endParaRPr/>
          </a:p>
        </p:txBody>
      </p:sp>
      <p:sp>
        <p:nvSpPr>
          <p:cNvPr id="234" name="Google Shape;234;p7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Procedure用法：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上課講義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chapt_05_2020.pptx</a:t>
            </a:r>
            <a:endParaRPr/>
          </a:p>
          <a:p>
            <a:pPr indent="-55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作業相關指令：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WriteChar – 印出一個ASCii字元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WriteBinB – 以Binary方式印出Integer</a:t>
            </a:r>
            <a:endParaRPr/>
          </a:p>
          <a:p>
            <a:pPr indent="-182562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Crlf – 換行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WaitMsg – 程式等待使用者輸入按下按鍵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其他指令也可以使用</a:t>
            </a:r>
            <a:endParaRPr/>
          </a:p>
        </p:txBody>
      </p:sp>
      <p:sp>
        <p:nvSpPr>
          <p:cNvPr id="235" name="Google Shape;235;p7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2011-03-16T09:45:52Z</dcterms:created>
  <dc:creator>cw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