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43" r:id="rId3"/>
    <p:sldId id="444" r:id="rId4"/>
    <p:sldId id="401" r:id="rId5"/>
    <p:sldId id="429" r:id="rId6"/>
    <p:sldId id="451" r:id="rId7"/>
    <p:sldId id="456" r:id="rId8"/>
    <p:sldId id="455" r:id="rId9"/>
    <p:sldId id="459" r:id="rId10"/>
    <p:sldId id="458" r:id="rId11"/>
    <p:sldId id="460" r:id="rId12"/>
    <p:sldId id="467" r:id="rId13"/>
    <p:sldId id="445" r:id="rId14"/>
    <p:sldId id="461" r:id="rId15"/>
    <p:sldId id="462" r:id="rId16"/>
    <p:sldId id="468" r:id="rId17"/>
    <p:sldId id="463" r:id="rId18"/>
    <p:sldId id="464" r:id="rId19"/>
    <p:sldId id="466" r:id="rId20"/>
    <p:sldId id="465" r:id="rId21"/>
    <p:sldId id="469" r:id="rId22"/>
    <p:sldId id="454" r:id="rId23"/>
    <p:sldId id="411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昱丞" initials="陳0" lastIdx="1" clrIdx="0">
    <p:extLst>
      <p:ext uri="{19B8F6BF-5375-455C-9EA6-DF929625EA0E}">
        <p15:presenceInfo xmlns:p15="http://schemas.microsoft.com/office/powerpoint/2012/main" userId="S::yucheng881111.cs07@o365.nctu.edu.tw::7eb9c93f-56d0-4d19-bd99-6b9a65ba29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2522" autoAdjust="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71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31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81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5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9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1309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33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43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4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74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63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51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90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35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93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F67D-53E8-45E2-8B95-1C0A3B744D87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2A2-C644-4720-8CE3-BECDFF2BA1CA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6874-E00E-410E-BB38-F7266335FC6E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FFCF-5127-45FE-A931-B9CA706FB753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8AD4-1CC0-4CC7-87DA-9D1D39941755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C5B8-0B73-409B-A320-F2862CC3A584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1B6EE-CF22-4E2C-93B2-593655FE7057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DCC5-B86B-45D6-A372-AB1DAE6829FD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1F3B-DC00-4BBA-A438-3D2A2B3D3CA0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947-D366-44B0-8FC1-0886B1755773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4B4F-8966-4F8B-8F72-41265FD74E1B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A702-EB58-44D8-8AAC-DFE746AA75D1}" type="datetime1">
              <a:rPr lang="zh-TW" altLang="en-US" smtClean="0"/>
              <a:t>2023/4/25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Deep Learning and Practice, Spring 2021, NYCU CGI Lab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doc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tutorials/intermediate/reinforcement_q_learning.html" TargetMode="External"/><Relationship Id="rId4" Type="http://schemas.openxmlformats.org/officeDocument/2006/relationships/hyperlink" Target="https://github.com/openai/gym/wiki/Pendulum-v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6</a:t>
            </a:r>
            <a:br>
              <a:rPr lang="en-US" altLang="zh-TW" sz="7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陳昱丞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CED5AE-28FC-DAF8-2EAB-39B1B3BFDDDB}"/>
              </a:ext>
            </a:extLst>
          </p:cNvPr>
          <p:cNvSpPr txBox="1"/>
          <p:nvPr/>
        </p:nvSpPr>
        <p:spPr>
          <a:xfrm>
            <a:off x="4422509" y="5558118"/>
            <a:ext cx="28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yucheng.cs11@nycu.edu.tw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486226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Randomly initialize critic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actor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target network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with weights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replay buffer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𝑒𝑝𝑖𝑠𝑜𝑑𝑒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Initialize a random process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for action exploration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Receive initial observation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for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do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Select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according to the current policy and exploration noise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Execute action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reward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and observe new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Store transition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in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Sample random </a:t>
                          </a:r>
                          <a:r>
                            <a:rPr lang="en-US" sz="1400" kern="100" dirty="0" err="1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minibatch</a:t>
                          </a: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transitions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from 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𝜇</m:t>
                                              </m:r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critic by minimizing the loss: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US" sz="1400" i="1" kern="1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 kern="1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zh-TW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𝑄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4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actor policy using the sampled gradient: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4572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d>
                                          <m:d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標楷體" panose="03000509000000000000" pitchFamily="65" charset="-12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zh-TW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sz="14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標楷體" panose="03000509000000000000" pitchFamily="65" charset="-12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304800"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Update the target networks: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標楷體" panose="03000509000000000000" pitchFamily="65" charset="-12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←</m:t>
                                </m:r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TW" sz="1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i="1" kern="100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  <m:r>
                                  <a:rPr lang="en-US" sz="1400" i="1" kern="1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 marL="152400"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end for</a:t>
                          </a:r>
                          <a:endParaRPr lang="zh-TW" sz="1400" kern="100" dirty="0">
                            <a:effectLst/>
                            <a:latin typeface="Calibri" panose="020F0502020204030204" pitchFamily="34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/>
            </p:nvGraphicFramePr>
            <p:xfrm>
              <a:off x="638711" y="1600307"/>
              <a:ext cx="6227544" cy="52150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27544">
                      <a:extLst>
                        <a:ext uri="{9D8B030D-6E8A-4147-A177-3AD203B41FA5}">
                          <a16:colId xmlns:a16="http://schemas.microsoft.com/office/drawing/2014/main" val="456139781"/>
                        </a:ext>
                      </a:extLst>
                    </a:gridCol>
                  </a:tblGrid>
                  <a:tr h="521506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6170" marR="6617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" t="-1050" r="-196" b="-1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574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DDPG: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2975" y="3288717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42975" y="3964709"/>
            <a:ext cx="5923280" cy="420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42975" y="4720639"/>
            <a:ext cx="5923280" cy="10229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42975" y="5743575"/>
            <a:ext cx="5923280" cy="6769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702AA3-21B2-FC02-3032-1477C11875DE}"/>
              </a:ext>
            </a:extLst>
          </p:cNvPr>
          <p:cNvSpPr/>
          <p:nvPr/>
        </p:nvSpPr>
        <p:spPr>
          <a:xfrm>
            <a:off x="638710" y="1605729"/>
            <a:ext cx="6227543" cy="6714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84ACE-EEEE-E6CD-273C-89876DAC466F}"/>
              </a:ext>
            </a:extLst>
          </p:cNvPr>
          <p:cNvSpPr txBox="1"/>
          <p:nvPr/>
        </p:nvSpPr>
        <p:spPr>
          <a:xfrm>
            <a:off x="7096484" y="1645538"/>
            <a:ext cx="432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 Behavior and 2 target networks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F5BC64-5A65-14E8-0493-E43454BF0AEF}"/>
              </a:ext>
            </a:extLst>
          </p:cNvPr>
          <p:cNvSpPr txBox="1"/>
          <p:nvPr/>
        </p:nvSpPr>
        <p:spPr>
          <a:xfrm>
            <a:off x="7096484" y="3045715"/>
            <a:ext cx="4438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Action drawn from deterministic policy with exploration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CCD925-2B6B-C941-A0DC-04DA3F3601AB}"/>
              </a:ext>
            </a:extLst>
          </p:cNvPr>
          <p:cNvSpPr txBox="1"/>
          <p:nvPr/>
        </p:nvSpPr>
        <p:spPr>
          <a:xfrm>
            <a:off x="7096484" y="3974173"/>
            <a:ext cx="443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933317-0159-8FD5-31F1-96A16C6C9E5B}"/>
              </a:ext>
            </a:extLst>
          </p:cNvPr>
          <p:cNvSpPr txBox="1"/>
          <p:nvPr/>
        </p:nvSpPr>
        <p:spPr>
          <a:xfrm>
            <a:off x="7096484" y="4989845"/>
            <a:ext cx="303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actor and critic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D7E91F-E408-2BB8-1329-02CD15E1B2FC}"/>
              </a:ext>
            </a:extLst>
          </p:cNvPr>
          <p:cNvSpPr txBox="1"/>
          <p:nvPr/>
        </p:nvSpPr>
        <p:spPr>
          <a:xfrm>
            <a:off x="7096484" y="5851197"/>
            <a:ext cx="483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target networks (soft update)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31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LunarLander-v2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LunarLanderContinuous-v2 using DDPG.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#TODO comments and hints, remove the raise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NotImplementedError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</p:spTree>
    <p:extLst>
      <p:ext uri="{BB962C8B-B14F-4D97-AF65-F5344CB8AC3E}">
        <p14:creationId xmlns:p14="http://schemas.microsoft.com/office/powerpoint/2010/main" val="2959249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E3CD940-849B-8CDE-A351-2D29A5E6E023}"/>
              </a:ext>
            </a:extLst>
          </p:cNvPr>
          <p:cNvGrpSpPr/>
          <p:nvPr/>
        </p:nvGrpSpPr>
        <p:grpSpPr>
          <a:xfrm>
            <a:off x="374084" y="1997044"/>
            <a:ext cx="5525658" cy="2752384"/>
            <a:chOff x="2702106" y="3472935"/>
            <a:chExt cx="6038850" cy="298187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EA3892E-3B22-B359-036C-3DD24890ABDF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0ADF25DB-7FD3-4A3A-499D-33C4E28C7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F5CDD620-23CA-BBAD-F0C0-D0023DCE06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2BDED9-47FF-30CD-FAFF-C34D96E43AE9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E3D7E54D-090A-51F5-D14F-B016EA830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04" y="2654127"/>
            <a:ext cx="7616178" cy="3540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226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DQN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DDQN (5%)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 performance (30%)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Bonus: implement TD3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average score: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12296E1-8434-59EE-E897-2CE7BBFF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54772"/>
              </p:ext>
            </p:extLst>
          </p:nvPr>
        </p:nvGraphicFramePr>
        <p:xfrm>
          <a:off x="1738811" y="3326279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7325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1699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score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8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&lt;= 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2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 ~ 100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03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~ 150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00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150 ~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9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&gt;= 200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30</a:t>
                      </a:r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397236"/>
                  </a:ext>
                </a:extLst>
              </a:tr>
            </a:tbl>
          </a:graphicData>
        </a:graphic>
      </p:graphicFrame>
      <p:grpSp>
        <p:nvGrpSpPr>
          <p:cNvPr id="5" name="群組 4">
            <a:extLst>
              <a:ext uri="{FF2B5EF4-FFF2-40B4-BE49-F238E27FC236}">
                <a16:creationId xmlns:a16="http://schemas.microsoft.com/office/drawing/2014/main" id="{3BBEBE10-B584-730E-6366-A3F03C79F21F}"/>
              </a:ext>
            </a:extLst>
          </p:cNvPr>
          <p:cNvGrpSpPr/>
          <p:nvPr/>
        </p:nvGrpSpPr>
        <p:grpSpPr>
          <a:xfrm>
            <a:off x="6612554" y="460573"/>
            <a:ext cx="4933987" cy="2445892"/>
            <a:chOff x="2702106" y="3472935"/>
            <a:chExt cx="6038850" cy="2981873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A01EFE2-DBF6-5348-A391-91295BCC0980}"/>
                </a:ext>
              </a:extLst>
            </p:cNvPr>
            <p:cNvGrpSpPr/>
            <p:nvPr/>
          </p:nvGrpSpPr>
          <p:grpSpPr>
            <a:xfrm>
              <a:off x="2702106" y="3472935"/>
              <a:ext cx="6038850" cy="2981873"/>
              <a:chOff x="2413186" y="3517760"/>
              <a:chExt cx="6038850" cy="2981873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B0309BA6-8963-39FA-3308-5896A10649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432"/>
              <a:stretch/>
            </p:blipFill>
            <p:spPr>
              <a:xfrm>
                <a:off x="2413186" y="3955122"/>
                <a:ext cx="6038850" cy="2544511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3C1EF954-CB7D-7AB1-2C38-BDDBD46D4C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7062"/>
              <a:stretch/>
            </p:blipFill>
            <p:spPr>
              <a:xfrm>
                <a:off x="2413186" y="3517760"/>
                <a:ext cx="6038850" cy="473222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15B938-0C88-78EF-25C7-50E603452DBA}"/>
                </a:ext>
              </a:extLst>
            </p:cNvPr>
            <p:cNvSpPr/>
            <p:nvPr/>
          </p:nvSpPr>
          <p:spPr>
            <a:xfrm>
              <a:off x="2702106" y="3472935"/>
              <a:ext cx="1344706" cy="2366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2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69BF3A4-182B-8CBE-DD2B-56975D80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7" y="1613086"/>
            <a:ext cx="2348752" cy="30827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space: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image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space: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7DCF64-1E55-7B25-55ED-3B4DFB8F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427" y="2967942"/>
            <a:ext cx="1790750" cy="2447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67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BreakoutNoFrameskip-v4 using DQN.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any trick you want.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1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C9998-1564-26DD-1374-3E0DD28230A7}"/>
              </a:ext>
            </a:extLst>
          </p:cNvPr>
          <p:cNvSpPr txBox="1"/>
          <p:nvPr/>
        </p:nvSpPr>
        <p:spPr>
          <a:xfrm>
            <a:off x="463731" y="1230975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your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testing results and put it on the report.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537D7E-AD51-F826-C3A6-09DBD30C9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4094439"/>
            <a:ext cx="5105075" cy="23029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5F9F85-37E9-41DA-A17B-4AB48C265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19" y="1793046"/>
            <a:ext cx="2425557" cy="22643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E74210-7561-5D76-3E82-F83F41A3ED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6530183" y="2343203"/>
            <a:ext cx="444914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1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CC62DD-3840-F420-8B07-97BC13659F75}"/>
              </a:ext>
            </a:extLst>
          </p:cNvPr>
          <p:cNvSpPr txBox="1"/>
          <p:nvPr/>
        </p:nvSpPr>
        <p:spPr>
          <a:xfrm>
            <a:off x="463731" y="1230975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make_Atari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wrap_deepmind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provided by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atari_wrappers.py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set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episode_life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clip_rewards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testing.</a:t>
            </a:r>
          </a:p>
        </p:txBody>
      </p:sp>
    </p:spTree>
    <p:extLst>
      <p:ext uri="{BB962C8B-B14F-4D97-AF65-F5344CB8AC3E}">
        <p14:creationId xmlns:p14="http://schemas.microsoft.com/office/powerpoint/2010/main" val="15402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Hint: Trick 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A6842C-E49F-DB1E-CE2B-51BA4650268A}"/>
              </a:ext>
            </a:extLst>
          </p:cNvPr>
          <p:cNvSpPr txBox="1"/>
          <p:nvPr/>
        </p:nvSpPr>
        <p:spPr>
          <a:xfrm>
            <a:off x="463731" y="1230975"/>
            <a:ext cx="10515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 sequence of four frames together.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E80B1C-6917-E479-0814-7F2A90AC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52" y="3210940"/>
            <a:ext cx="8271309" cy="26162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71F751-F842-D8FC-8556-A4AF58C407C6}"/>
              </a:ext>
            </a:extLst>
          </p:cNvPr>
          <p:cNvSpPr txBox="1"/>
          <p:nvPr/>
        </p:nvSpPr>
        <p:spPr>
          <a:xfrm>
            <a:off x="1880752" y="2847869"/>
            <a:ext cx="717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frame 1:                       frame 2:                         frame 3:                        frame 4:</a:t>
            </a:r>
            <a:endParaRPr lang="zh-TW" altLang="en-US" dirty="0"/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E64B44BC-9013-7E2D-86B1-DC09F3933351}"/>
              </a:ext>
            </a:extLst>
          </p:cNvPr>
          <p:cNvSpPr/>
          <p:nvPr/>
        </p:nvSpPr>
        <p:spPr>
          <a:xfrm rot="16200000">
            <a:off x="5859523" y="-1551568"/>
            <a:ext cx="313765" cy="82713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A2880-BDC9-72CB-045E-7E2A6800443D}"/>
              </a:ext>
            </a:extLst>
          </p:cNvPr>
          <p:cNvSpPr txBox="1"/>
          <p:nvPr/>
        </p:nvSpPr>
        <p:spPr>
          <a:xfrm>
            <a:off x="5566377" y="1806185"/>
            <a:ext cx="90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state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3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Scoring Criteria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3731" y="123097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(40%)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10 times, min(5 * sqrt(average score), 100).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CA2B03-2BD3-F774-7D95-0187F9A8F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04"/>
          <a:stretch/>
        </p:blipFill>
        <p:spPr>
          <a:xfrm>
            <a:off x="1353663" y="2607600"/>
            <a:ext cx="4449148" cy="3019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63CE9-A4E3-42AF-082A-E5F3CAB1547A}"/>
              </a:ext>
            </a:extLst>
          </p:cNvPr>
          <p:cNvSpPr/>
          <p:nvPr/>
        </p:nvSpPr>
        <p:spPr>
          <a:xfrm>
            <a:off x="2671482" y="5325035"/>
            <a:ext cx="672353" cy="3019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669F47-FE44-B49B-1404-70B02C4BF54F}"/>
              </a:ext>
            </a:extLst>
          </p:cNvPr>
          <p:cNvSpPr txBox="1"/>
          <p:nvPr/>
        </p:nvSpPr>
        <p:spPr>
          <a:xfrm>
            <a:off x="6490447" y="2607600"/>
            <a:ext cx="4466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sqrt(499.8) = 22.35</a:t>
            </a:r>
          </a:p>
          <a:p>
            <a:r>
              <a:rPr lang="en-US" altLang="zh-TW" sz="2400" dirty="0"/>
              <a:t>5 * 22.35 = 111.75</a:t>
            </a:r>
          </a:p>
          <a:p>
            <a:r>
              <a:rPr lang="en-US" altLang="zh-TW" sz="2400" dirty="0"/>
              <a:t>min(111.75, 100) = 100</a:t>
            </a:r>
          </a:p>
          <a:p>
            <a:r>
              <a:rPr lang="en-US" altLang="zh-TW" sz="2400" dirty="0"/>
              <a:t>40 * 100% = 40         </a:t>
            </a:r>
            <a:r>
              <a:rPr lang="en-US" altLang="zh-TW" sz="2400" dirty="0">
                <a:solidFill>
                  <a:srgbClr val="FF0000"/>
                </a:solidFill>
              </a:rPr>
              <a:t>points you get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22DF72D-06CF-CBD5-0353-2D1204C728FA}"/>
              </a:ext>
            </a:extLst>
          </p:cNvPr>
          <p:cNvSpPr/>
          <p:nvPr/>
        </p:nvSpPr>
        <p:spPr>
          <a:xfrm>
            <a:off x="8610600" y="3839599"/>
            <a:ext cx="340659" cy="2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0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4617" y="2632905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Deadline: 2023/5/30(Tue) 12:00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 Demo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470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Tensorboard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Remote Server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463731" y="1230975"/>
            <a:ext cx="105156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-p [your port] -L 6006:localhost:6006 pp037@140.113.215.196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logdir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log/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dqn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locally and input 127.0.0.1:6006</a:t>
            </a:r>
          </a:p>
        </p:txBody>
      </p:sp>
    </p:spTree>
    <p:extLst>
      <p:ext uri="{BB962C8B-B14F-4D97-AF65-F5344CB8AC3E}">
        <p14:creationId xmlns:p14="http://schemas.microsoft.com/office/powerpoint/2010/main" val="210003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Package Version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E311F-97F0-8B27-C2FE-7F1EB68595C8}"/>
              </a:ext>
            </a:extLst>
          </p:cNvPr>
          <p:cNvSpPr txBox="1"/>
          <p:nvPr/>
        </p:nvSpPr>
        <p:spPr>
          <a:xfrm>
            <a:off x="463731" y="1230975"/>
            <a:ext cx="10515600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gym              0.15.7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1.22.3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1.7.1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2.10.0</a:t>
            </a:r>
          </a:p>
        </p:txBody>
      </p:sp>
    </p:spTree>
    <p:extLst>
      <p:ext uri="{BB962C8B-B14F-4D97-AF65-F5344CB8AC3E}">
        <p14:creationId xmlns:p14="http://schemas.microsoft.com/office/powerpoint/2010/main" val="2046610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Reminders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53571" y="134948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network architecture and hyper-parameters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from the defaults.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tensors all the time especially when calculating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no_grad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scope is the same as </a:t>
            </a:r>
            <a:r>
              <a:rPr lang="en-US" altLang="zh-TW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xxx.detach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the </a:t>
            </a: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testing DDPG, action selection need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the noise.</a:t>
            </a:r>
            <a:endParaRPr lang="zh-TW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4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436744" y="1498425"/>
            <a:ext cx="11582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“Playing Atari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abs/1312.5602 (2013).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Volodymyr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“Human-level control through deep reinforcement learning.” Nature 518 (2015):529-533.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Hasselt,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Arthur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Guez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David Silver. “Deep Reinforcement Learning with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-Learning.” AAAI. 2016.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Lillicrap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Timothy P. et al. “Continuous control with deep reinforcement learning.”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CoRRabs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/1509.02971 (2015).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Silver, David et al. “Deterministic Policy Gradient Algorithms.” ICML (2014).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Gym Documentation.” Retrieved from Getting Started with Gym: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https://gym.openai.com/docs/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for Pendulum v0.”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https://github.com/openai/gym/wiki/Pendulum-v0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“Reinforcement Learning (DQN) Tutorial.” Retrieved from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Tutorials: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https://pytorch.org/tutorials/intermediate/reinforcement_q_learning.html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01043" y="1561189"/>
            <a:ext cx="10249876" cy="2387600"/>
          </a:xfrm>
        </p:spPr>
        <p:txBody>
          <a:bodyPr>
            <a:noAutofit/>
          </a:bodyPr>
          <a:lstStyle/>
          <a:p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Must use sample code,</a:t>
            </a:r>
            <a:b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otherwise no credit.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680" y="1504024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lab,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3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45011" y="1256522"/>
            <a:ext cx="10096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1: High-Level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LunarLanderContinuous-v2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using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DDPG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(30%)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DDQN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(5%)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Implement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TD3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 2: Low-Level Observation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Solve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BreakoutNoFrameskip-v4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using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DQN 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Report: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Result (0% 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but necessary</a:t>
            </a: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Bonus: Questions (10%)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LunarLander-v2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1453198"/>
            <a:ext cx="3987897" cy="490315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56729"/>
          <a:stretch/>
        </p:blipFill>
        <p:spPr>
          <a:xfrm>
            <a:off x="5098924" y="4061011"/>
            <a:ext cx="6254876" cy="23165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1F7CD-77C8-93AE-2CD4-ECEA110AC6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69" y="660526"/>
            <a:ext cx="4788585" cy="3192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1D31A5-D26B-048C-E82B-530BB0CD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99" y="2190459"/>
            <a:ext cx="4692947" cy="1843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/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Target Q: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Loss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/>
              </a:p>
              <a:p>
                <a:endParaRPr lang="en-US" altLang="zh-TW" sz="2800" dirty="0"/>
              </a:p>
              <a:p>
                <a:r>
                  <a:rPr lang="en-US" altLang="zh-TW" sz="2800" dirty="0"/>
                  <a:t>Gradient descent: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3232EAB-C14C-4C4F-AA6B-0A5ED7F8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11" y="1838550"/>
                <a:ext cx="8556812" cy="4028732"/>
              </a:xfrm>
              <a:prstGeom prst="rect">
                <a:avLst/>
              </a:prstGeom>
              <a:blipFill>
                <a:blip r:embed="rId4"/>
                <a:stretch>
                  <a:fillRect l="-1425" t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0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11" y="1600307"/>
            <a:ext cx="6390459" cy="512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(DQN)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3731" y="12309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– Deep Q-learning with experience replay:</a:t>
            </a:r>
            <a:endParaRPr lang="zh-TW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011" y="1837309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5011" y="4738576"/>
            <a:ext cx="6178518" cy="14944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00698FC-EB70-14B4-BCD1-7393F85F20C2}"/>
              </a:ext>
            </a:extLst>
          </p:cNvPr>
          <p:cNvSpPr txBox="1"/>
          <p:nvPr/>
        </p:nvSpPr>
        <p:spPr>
          <a:xfrm>
            <a:off x="6597314" y="1873176"/>
            <a:ext cx="3755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603A5-3F9B-4DB6-E938-E04BF7AF0299}"/>
              </a:ext>
            </a:extLst>
          </p:cNvPr>
          <p:cNvSpPr/>
          <p:nvPr/>
        </p:nvSpPr>
        <p:spPr>
          <a:xfrm>
            <a:off x="545011" y="3109966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/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-greedy based on behavior network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8CE15CE-E237-7419-BCFE-5777C8A3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61" y="3107500"/>
                <a:ext cx="4774897" cy="461665"/>
              </a:xfrm>
              <a:prstGeom prst="rect">
                <a:avLst/>
              </a:prstGeom>
              <a:blipFill>
                <a:blip r:embed="rId4"/>
                <a:stretch>
                  <a:fillRect t="-10667" r="-114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6C8B5A9-D789-C84D-F29C-E3ED21C011E5}"/>
              </a:ext>
            </a:extLst>
          </p:cNvPr>
          <p:cNvSpPr/>
          <p:nvPr/>
        </p:nvSpPr>
        <p:spPr>
          <a:xfrm>
            <a:off x="545011" y="4160891"/>
            <a:ext cx="5923280" cy="533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F24E133-BF46-8E1E-9A8D-879C1D768ED8}"/>
              </a:ext>
            </a:extLst>
          </p:cNvPr>
          <p:cNvSpPr txBox="1"/>
          <p:nvPr/>
        </p:nvSpPr>
        <p:spPr>
          <a:xfrm>
            <a:off x="6597314" y="4110991"/>
            <a:ext cx="24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Experience replay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70907CB-0609-400B-A569-59C2611F89DF}"/>
              </a:ext>
            </a:extLst>
          </p:cNvPr>
          <p:cNvSpPr txBox="1"/>
          <p:nvPr/>
        </p:nvSpPr>
        <p:spPr>
          <a:xfrm>
            <a:off x="6909089" y="5254963"/>
            <a:ext cx="473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Update behavior and target network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0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1FDEC1-6C1B-AB2A-AF1C-0AB9D25B2898}"/>
              </a:ext>
            </a:extLst>
          </p:cNvPr>
          <p:cNvSpPr txBox="1"/>
          <p:nvPr/>
        </p:nvSpPr>
        <p:spPr>
          <a:xfrm>
            <a:off x="654424" y="2465295"/>
            <a:ext cx="508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Deterministic Policy Gradient Theorem: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D32084-E40A-6DFE-F9C3-4AF3A729FD03}"/>
              </a:ext>
            </a:extLst>
          </p:cNvPr>
          <p:cNvSpPr txBox="1"/>
          <p:nvPr/>
        </p:nvSpPr>
        <p:spPr>
          <a:xfrm>
            <a:off x="654424" y="4437566"/>
            <a:ext cx="5245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Off-policy Deterministic Policy Gradient: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/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A66A9B9-D737-BEDC-85B1-36FAB3BD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3136069"/>
                <a:ext cx="7287444" cy="751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094" y="5190305"/>
                <a:ext cx="5879495" cy="564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/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Consider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continuous actions </a:t>
                </a:r>
                <a:r>
                  <a:rPr lang="en-US" altLang="zh-TW" sz="2400" dirty="0"/>
                  <a:t>and deterministic policy: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85D3200-CC20-9D7A-7BB5-6EB54AD9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4" y="1640556"/>
                <a:ext cx="8242385" cy="461665"/>
              </a:xfrm>
              <a:prstGeom prst="rect">
                <a:avLst/>
              </a:prstGeom>
              <a:blipFill>
                <a:blip r:embed="rId5"/>
                <a:stretch>
                  <a:fillRect l="-110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AFC1B55-00F1-170A-5415-155A77C96C8E}"/>
              </a:ext>
            </a:extLst>
          </p:cNvPr>
          <p:cNvCxnSpPr/>
          <p:nvPr/>
        </p:nvCxnSpPr>
        <p:spPr>
          <a:xfrm>
            <a:off x="3361764" y="5827058"/>
            <a:ext cx="6723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F311352-7503-890D-ACB8-14DF62CE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496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Deterministic Policy Gradient (DDPG)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/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DA0DCC5-1BDB-1425-4FD6-C868A9E6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38" y="1613537"/>
                <a:ext cx="5879495" cy="564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78C953A-EA1A-9ADB-1860-C35B31ED05BE}"/>
              </a:ext>
            </a:extLst>
          </p:cNvPr>
          <p:cNvCxnSpPr>
            <a:cxnSpLocks/>
          </p:cNvCxnSpPr>
          <p:nvPr/>
        </p:nvCxnSpPr>
        <p:spPr>
          <a:xfrm>
            <a:off x="3021106" y="5916710"/>
            <a:ext cx="4213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74136C-D702-82BF-7A25-814B79300DE5}"/>
              </a:ext>
            </a:extLst>
          </p:cNvPr>
          <p:cNvCxnSpPr/>
          <p:nvPr/>
        </p:nvCxnSpPr>
        <p:spPr>
          <a:xfrm flipV="1">
            <a:off x="3603812" y="2976287"/>
            <a:ext cx="0" cy="3576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BCCA5A7-36DC-C4B4-B6B1-6ED0AA43824E}"/>
              </a:ext>
            </a:extLst>
          </p:cNvPr>
          <p:cNvCxnSpPr>
            <a:cxnSpLocks/>
          </p:cNvCxnSpPr>
          <p:nvPr/>
        </p:nvCxnSpPr>
        <p:spPr>
          <a:xfrm flipV="1">
            <a:off x="3603812" y="4052239"/>
            <a:ext cx="2877674" cy="1497106"/>
          </a:xfrm>
          <a:prstGeom prst="curvedConnector3">
            <a:avLst>
              <a:gd name="adj1" fmla="val 68692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/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753F511-54C9-74A4-56E8-D8E33433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9" y="5778210"/>
                <a:ext cx="3322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/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p>
                      </m:s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A59155C3-B559-D4AC-43F4-AD62BC85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35" y="2825181"/>
                <a:ext cx="17089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3395F9F-D0CA-D70F-A522-DCD8D7AA13AB}"/>
              </a:ext>
            </a:extLst>
          </p:cNvPr>
          <p:cNvCxnSpPr/>
          <p:nvPr/>
        </p:nvCxnSpPr>
        <p:spPr>
          <a:xfrm>
            <a:off x="5047129" y="4231341"/>
            <a:ext cx="0" cy="188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/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ECA97B7-A34F-9C5E-AE6F-0F4693A2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93" y="6085987"/>
                <a:ext cx="1398332" cy="369332"/>
              </a:xfrm>
              <a:prstGeom prst="rect">
                <a:avLst/>
              </a:prstGeom>
              <a:blipFill>
                <a:blip r:embed="rId6"/>
                <a:stretch>
                  <a:fillRect l="-2620" r="-742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橢圓 26">
            <a:extLst>
              <a:ext uri="{FF2B5EF4-FFF2-40B4-BE49-F238E27FC236}">
                <a16:creationId xmlns:a16="http://schemas.microsoft.com/office/drawing/2014/main" id="{99F516B3-D961-E27D-103A-42763994093B}"/>
              </a:ext>
            </a:extLst>
          </p:cNvPr>
          <p:cNvSpPr/>
          <p:nvPr/>
        </p:nvSpPr>
        <p:spPr>
          <a:xfrm>
            <a:off x="4953002" y="5208500"/>
            <a:ext cx="179294" cy="14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20BC0CF-74F0-907F-1165-98ED9DE45521}"/>
              </a:ext>
            </a:extLst>
          </p:cNvPr>
          <p:cNvCxnSpPr>
            <a:cxnSpLocks/>
          </p:cNvCxnSpPr>
          <p:nvPr/>
        </p:nvCxnSpPr>
        <p:spPr>
          <a:xfrm flipV="1">
            <a:off x="5106899" y="5030259"/>
            <a:ext cx="451732" cy="2589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58B39E9-A69C-B1EC-1202-5EE53F289C77}"/>
              </a:ext>
            </a:extLst>
          </p:cNvPr>
          <p:cNvSpPr txBox="1"/>
          <p:nvPr/>
        </p:nvSpPr>
        <p:spPr>
          <a:xfrm>
            <a:off x="5673933" y="4941661"/>
            <a:ext cx="1820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B050"/>
                </a:solidFill>
              </a:rPr>
              <a:t>gradient ascent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2863E6-3C70-2DEB-352E-9FF32A7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zh-TW" dirty="0"/>
              <a:t>Deep Learning and Practice, Spring 2023, NYCU CGI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95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1381</Words>
  <Application>Microsoft Office PowerPoint</Application>
  <PresentationFormat>寬螢幕</PresentationFormat>
  <Paragraphs>217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Office 佈景主題</vt:lpstr>
      <vt:lpstr> LAB 6  TA 陳昱丞</vt:lpstr>
      <vt:lpstr> Deadline: 2023/5/30(Tue) 12:00  No Demo  </vt:lpstr>
      <vt:lpstr> Must use sample code, otherwise no credit. </vt:lpstr>
      <vt:lpstr>Outline</vt:lpstr>
      <vt:lpstr>LunarLander-v2</vt:lpstr>
      <vt:lpstr>Deep Q-Network (DQN)</vt:lpstr>
      <vt:lpstr>Deep Q-Network (DQN)</vt:lpstr>
      <vt:lpstr>Deep Deterministic Policy Gradient (DDPG)</vt:lpstr>
      <vt:lpstr>Deep Deterministic Policy Gradient (DDPG)</vt:lpstr>
      <vt:lpstr>Deep Deterministic Policy Gradient (DDPG)</vt:lpstr>
      <vt:lpstr>TODO</vt:lpstr>
      <vt:lpstr>TODO</vt:lpstr>
      <vt:lpstr>Scoring Criteria</vt:lpstr>
      <vt:lpstr>BreakoutNoFrameskip-v4</vt:lpstr>
      <vt:lpstr>TODO</vt:lpstr>
      <vt:lpstr>TODO</vt:lpstr>
      <vt:lpstr>Hint: Trick 1</vt:lpstr>
      <vt:lpstr>Hint: Trick 2</vt:lpstr>
      <vt:lpstr>Scoring Criteria</vt:lpstr>
      <vt:lpstr>Tensorboard Remote Server</vt:lpstr>
      <vt:lpstr>Package Version</vt:lpstr>
      <vt:lpstr>Reminders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陳昱丞</cp:lastModifiedBy>
  <cp:revision>835</cp:revision>
  <dcterms:created xsi:type="dcterms:W3CDTF">2020-04-13T05:52:43Z</dcterms:created>
  <dcterms:modified xsi:type="dcterms:W3CDTF">2023-04-25T14:53:09Z</dcterms:modified>
</cp:coreProperties>
</file>