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106"/>
  </p:handoutMasterIdLst>
  <p:sldIdLst>
    <p:sldId id="282" r:id="rId4"/>
    <p:sldId id="461" r:id="rId5"/>
    <p:sldId id="471" r:id="rId7"/>
    <p:sldId id="472" r:id="rId8"/>
    <p:sldId id="473" r:id="rId9"/>
    <p:sldId id="476" r:id="rId10"/>
    <p:sldId id="474" r:id="rId11"/>
    <p:sldId id="475" r:id="rId12"/>
    <p:sldId id="477" r:id="rId13"/>
    <p:sldId id="478" r:id="rId14"/>
    <p:sldId id="479" r:id="rId15"/>
    <p:sldId id="462" r:id="rId16"/>
    <p:sldId id="470" r:id="rId17"/>
    <p:sldId id="463" r:id="rId18"/>
    <p:sldId id="464" r:id="rId19"/>
    <p:sldId id="465" r:id="rId20"/>
    <p:sldId id="460" r:id="rId21"/>
    <p:sldId id="468" r:id="rId22"/>
    <p:sldId id="467" r:id="rId23"/>
    <p:sldId id="492" r:id="rId24"/>
    <p:sldId id="493" r:id="rId25"/>
    <p:sldId id="490" r:id="rId26"/>
    <p:sldId id="494" r:id="rId27"/>
    <p:sldId id="496" r:id="rId28"/>
    <p:sldId id="507" r:id="rId29"/>
    <p:sldId id="497" r:id="rId30"/>
    <p:sldId id="498" r:id="rId31"/>
    <p:sldId id="499" r:id="rId32"/>
    <p:sldId id="500" r:id="rId33"/>
    <p:sldId id="501" r:id="rId34"/>
    <p:sldId id="502" r:id="rId35"/>
    <p:sldId id="503" r:id="rId36"/>
    <p:sldId id="504" r:id="rId37"/>
    <p:sldId id="505" r:id="rId38"/>
    <p:sldId id="506" r:id="rId39"/>
    <p:sldId id="530" r:id="rId40"/>
    <p:sldId id="519" r:id="rId41"/>
    <p:sldId id="520" r:id="rId42"/>
    <p:sldId id="521" r:id="rId43"/>
    <p:sldId id="518" r:id="rId44"/>
    <p:sldId id="522" r:id="rId45"/>
    <p:sldId id="524" r:id="rId46"/>
    <p:sldId id="525" r:id="rId47"/>
    <p:sldId id="526" r:id="rId48"/>
    <p:sldId id="527" r:id="rId49"/>
    <p:sldId id="528" r:id="rId50"/>
    <p:sldId id="529" r:id="rId51"/>
    <p:sldId id="531" r:id="rId52"/>
    <p:sldId id="532" r:id="rId53"/>
    <p:sldId id="533" r:id="rId54"/>
    <p:sldId id="534" r:id="rId55"/>
    <p:sldId id="535" r:id="rId56"/>
    <p:sldId id="536" r:id="rId57"/>
    <p:sldId id="537" r:id="rId58"/>
    <p:sldId id="538" r:id="rId59"/>
    <p:sldId id="539" r:id="rId60"/>
    <p:sldId id="540" r:id="rId61"/>
    <p:sldId id="541" r:id="rId62"/>
    <p:sldId id="542" r:id="rId63"/>
    <p:sldId id="543" r:id="rId64"/>
    <p:sldId id="544" r:id="rId65"/>
    <p:sldId id="546" r:id="rId66"/>
    <p:sldId id="545" r:id="rId67"/>
    <p:sldId id="558" r:id="rId68"/>
    <p:sldId id="559" r:id="rId69"/>
    <p:sldId id="560" r:id="rId70"/>
    <p:sldId id="561" r:id="rId71"/>
    <p:sldId id="562" r:id="rId72"/>
    <p:sldId id="563" r:id="rId73"/>
    <p:sldId id="564" r:id="rId74"/>
    <p:sldId id="565" r:id="rId75"/>
    <p:sldId id="566" r:id="rId76"/>
    <p:sldId id="567" r:id="rId77"/>
    <p:sldId id="568" r:id="rId78"/>
    <p:sldId id="569" r:id="rId79"/>
    <p:sldId id="570" r:id="rId80"/>
    <p:sldId id="572" r:id="rId81"/>
    <p:sldId id="571" r:id="rId82"/>
    <p:sldId id="573" r:id="rId83"/>
    <p:sldId id="574" r:id="rId84"/>
    <p:sldId id="575" r:id="rId85"/>
    <p:sldId id="576" r:id="rId86"/>
    <p:sldId id="577" r:id="rId87"/>
    <p:sldId id="578" r:id="rId88"/>
    <p:sldId id="579" r:id="rId89"/>
    <p:sldId id="580" r:id="rId90"/>
    <p:sldId id="581" r:id="rId91"/>
    <p:sldId id="582" r:id="rId92"/>
    <p:sldId id="583" r:id="rId93"/>
    <p:sldId id="585" r:id="rId94"/>
    <p:sldId id="584" r:id="rId95"/>
    <p:sldId id="587" r:id="rId96"/>
    <p:sldId id="588" r:id="rId97"/>
    <p:sldId id="589" r:id="rId98"/>
    <p:sldId id="590" r:id="rId99"/>
    <p:sldId id="591" r:id="rId100"/>
    <p:sldId id="592" r:id="rId101"/>
    <p:sldId id="593" r:id="rId102"/>
    <p:sldId id="594" r:id="rId103"/>
    <p:sldId id="595" r:id="rId104"/>
    <p:sldId id="596" r:id="rId105"/>
  </p:sldIdLst>
  <p:sldSz cx="12192000" cy="6858000"/>
  <p:notesSz cx="6858000" cy="9144000"/>
  <p:custDataLst>
    <p:tags r:id="rId1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B7E"/>
    <a:srgbClr val="4B7AB6"/>
    <a:srgbClr val="395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0" Type="http://schemas.openxmlformats.org/officeDocument/2006/relationships/tags" Target="tags/tag111.xml"/><Relationship Id="rId11" Type="http://schemas.openxmlformats.org/officeDocument/2006/relationships/slide" Target="slides/slide7.xml"/><Relationship Id="rId109" Type="http://schemas.openxmlformats.org/officeDocument/2006/relationships/tableStyles" Target="tableStyles.xml"/><Relationship Id="rId108" Type="http://schemas.openxmlformats.org/officeDocument/2006/relationships/viewProps" Target="viewProps.xml"/><Relationship Id="rId107" Type="http://schemas.openxmlformats.org/officeDocument/2006/relationships/presProps" Target="presProps.xml"/><Relationship Id="rId106" Type="http://schemas.openxmlformats.org/officeDocument/2006/relationships/handoutMaster" Target="handoutMasters/handoutMaster1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2C98F-2894-4BD5-8A97-30AC35A436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中文编码部分参考：https://www.cnblogs.com/qcloud1001/p/10033364.html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4827-C9D3-4864-B075-4B74464DA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6C4F-22B7-4265-B305-B21F3EDC9A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9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.xml"/><Relationship Id="rId1" Type="http://schemas.openxmlformats.org/officeDocument/2006/relationships/hyperlink" Target="https://www.wampserver.com/en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4.xml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4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3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6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7.xml"/><Relationship Id="rId1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8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9.xml"/><Relationship Id="rId1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2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63.xml"/><Relationship Id="rId1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64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0.xml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81.xml"/><Relationship Id="rId1" Type="http://schemas.openxmlformats.org/officeDocument/2006/relationships/image" Target="../media/image10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8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83.xml"/><Relationship Id="rId1" Type="http://schemas.openxmlformats.org/officeDocument/2006/relationships/image" Target="../media/image1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0.xml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5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91.xml"/><Relationship Id="rId1" Type="http://schemas.openxmlformats.org/officeDocument/2006/relationships/image" Target="../media/image1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9.xml"/><Relationship Id="rId2" Type="http://schemas.openxmlformats.org/officeDocument/2006/relationships/image" Target="../media/image3.png"/><Relationship Id="rId1" Type="http://schemas.openxmlformats.org/officeDocument/2006/relationships/tags" Target="../tags/tag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8.xml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3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4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5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6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7.xml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8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8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3640" y="2201545"/>
            <a:ext cx="7605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72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MySQL数据库</a:t>
            </a:r>
            <a:endParaRPr sz="7200" b="1" spc="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0385" y="3710305"/>
            <a:ext cx="54952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入门</a:t>
            </a:r>
            <a:r>
              <a:rPr lang="zh-CN"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到</a:t>
            </a:r>
            <a:r>
              <a:rPr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实战</a:t>
            </a:r>
            <a:endParaRPr sz="4800" b="1" spc="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r>
              <a:rPr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语言</a:t>
            </a:r>
            <a:r>
              <a:rPr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版</a:t>
            </a:r>
            <a:endParaRPr lang="zh-CN" altLang="en-US" sz="4800" b="1" spc="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28065" y="3507740"/>
            <a:ext cx="70605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个人图片-2021-10-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9505" y="-206375"/>
            <a:ext cx="3972560" cy="706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MySQL数据库</a:t>
            </a:r>
            <a:endParaRPr lang="en-US" sz="3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16000" y="1926908"/>
            <a:ext cx="10337800" cy="396938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是一个关系型数据库管理系统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是开源的，目前隶属于 Oracle 旗下产品。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使用标准的 SQL 数据语言形式。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可以运行于多个系统上，并且支持多种语言。这些编程语言包括 C、C++、Python、Java、Perl、PHP、Eiffel、Ruby 和 Tcl 等。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支持大型数据库，支持 5000 万条记录的数据仓库，32 位系统表文件最大可支持 4GB，64 位系统支持最大的表文件为8TB。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altLang="en-US" sz="8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怎样执行</a:t>
            </a:r>
            <a:endParaRPr lang="zh-CN" altLang="en-US" sz="8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8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整个</a:t>
            </a:r>
            <a:r>
              <a:rPr lang="en-US" altLang="zh-CN" sz="8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en-US" sz="8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</a:t>
            </a:r>
            <a:endParaRPr lang="zh-CN" altLang="en-US" sz="8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怎样执行整个</a:t>
            </a:r>
            <a:r>
              <a:rPr lang="en-US" altLang="zh-CN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43915" y="1985645"/>
            <a:ext cx="8051800" cy="3830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含义：先编写一个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文件，然后执行整个文件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好处：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可以实现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代码的保存，具有历史记录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文件可以多次编辑、修正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执行方法：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、编写文件，以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.sql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结尾，例如 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xx.sql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source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命令执行整个文件，例如 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source xx.sql 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（注意路径）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快速学习</a:t>
            </a:r>
            <a:r>
              <a:rPr lang="en-US" altLang="zh-CN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分钟</a:t>
            </a:r>
            <a:endParaRPr lang="zh-CN" altLang="en-US" sz="3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16000" y="1756728"/>
            <a:ext cx="10337800" cy="452310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Workbench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软件操作一遍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常见流程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新建数据库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新建数据表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新增两条数据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更新一条数据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删除一条数据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删除数据库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服务器和客户端的安装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89150" y="2759075"/>
            <a:ext cx="2604135" cy="82800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客户端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6581775" y="2759075"/>
            <a:ext cx="2604135" cy="82800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" name="直接箭头连接符 3"/>
          <p:cNvCxnSpPr>
            <a:stCxn id="3" idx="3"/>
            <a:endCxn id="2" idx="1"/>
          </p:cNvCxnSpPr>
          <p:nvPr/>
        </p:nvCxnSpPr>
        <p:spPr>
          <a:xfrm>
            <a:off x="4693285" y="3173095"/>
            <a:ext cx="18884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190490" y="246634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访问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2089150" y="4162425"/>
            <a:ext cx="636333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b="1">
                <a:solidFill>
                  <a:schemeClr val="bg1"/>
                </a:solidFill>
              </a:rPr>
              <a:t>任何一个均可：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免费：</a:t>
            </a:r>
            <a:r>
              <a:rPr lang="en-US" altLang="zh-CN" b="1">
                <a:solidFill>
                  <a:schemeClr val="bg1"/>
                </a:solidFill>
              </a:rPr>
              <a:t>MySQL</a:t>
            </a:r>
            <a:r>
              <a:rPr lang="zh-CN" altLang="en-US" b="1">
                <a:solidFill>
                  <a:schemeClr val="bg1"/>
                </a:solidFill>
              </a:rPr>
              <a:t>命令行（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或者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免费：</a:t>
            </a:r>
            <a:r>
              <a:rPr lang="en-US" altLang="zh-CN" b="1">
                <a:solidFill>
                  <a:schemeClr val="bg1"/>
                </a:solidFill>
              </a:rPr>
              <a:t>MySQL Workbench</a:t>
            </a:r>
            <a:r>
              <a:rPr lang="zh-CN" altLang="en-US" b="1">
                <a:solidFill>
                  <a:schemeClr val="bg1"/>
                </a:solidFill>
              </a:rPr>
              <a:t>软件（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或者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付费：</a:t>
            </a:r>
            <a:r>
              <a:rPr lang="en-US" altLang="zh-CN" b="1">
                <a:solidFill>
                  <a:schemeClr val="bg1"/>
                </a:solidFill>
              </a:rPr>
              <a:t>Pycharm</a:t>
            </a:r>
            <a:r>
              <a:rPr lang="zh-CN" altLang="en-US" b="1">
                <a:solidFill>
                  <a:schemeClr val="bg1"/>
                </a:solidFill>
              </a:rPr>
              <a:t>专业版的数据库插件（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或者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付费：</a:t>
            </a:r>
            <a:r>
              <a:rPr lang="en-US" altLang="zh-CN" b="1">
                <a:solidFill>
                  <a:schemeClr val="bg1"/>
                </a:solidFill>
              </a:rPr>
              <a:t>Sqlyog</a:t>
            </a:r>
            <a:r>
              <a:rPr lang="zh-CN" altLang="en-US" b="1">
                <a:solidFill>
                  <a:schemeClr val="bg1"/>
                </a:solidFill>
              </a:rPr>
              <a:t>客户端（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免费：</a:t>
            </a:r>
            <a:r>
              <a:rPr lang="en-US" altLang="zh-CN" b="1">
                <a:solidFill>
                  <a:schemeClr val="bg1"/>
                </a:solidFill>
              </a:rPr>
              <a:t>phpmyadmin</a:t>
            </a:r>
            <a:r>
              <a:rPr lang="zh-CN" altLang="en-US" b="1">
                <a:solidFill>
                  <a:schemeClr val="bg1"/>
                </a:solidFill>
              </a:rPr>
              <a:t>网页（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或者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免费：</a:t>
            </a:r>
            <a:r>
              <a:rPr lang="en-US" altLang="zh-CN" b="1">
                <a:solidFill>
                  <a:schemeClr val="bg1"/>
                </a:solidFill>
              </a:rPr>
              <a:t>Python</a:t>
            </a:r>
            <a:r>
              <a:rPr lang="zh-CN" altLang="en-US" b="1">
                <a:solidFill>
                  <a:schemeClr val="bg1"/>
                </a:solidFill>
              </a:rPr>
              <a:t>代码访问</a:t>
            </a:r>
            <a:r>
              <a:rPr lang="en-US" altLang="zh-CN" b="1">
                <a:solidFill>
                  <a:schemeClr val="bg1"/>
                </a:solidFill>
              </a:rPr>
              <a:t>MYSQL</a:t>
            </a:r>
            <a:r>
              <a:rPr lang="zh-CN" altLang="en-US" b="1">
                <a:solidFill>
                  <a:schemeClr val="bg1"/>
                </a:solidFill>
              </a:rPr>
              <a:t>服务器（新增！）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81775" y="1695450"/>
            <a:ext cx="42030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Arial" panose="020B0604020202090204" pitchFamily="34" charset="0"/>
              <a:buNone/>
            </a:pPr>
            <a:r>
              <a:rPr lang="zh-CN" altLang="en-US" b="1">
                <a:solidFill>
                  <a:schemeClr val="bg1"/>
                </a:solidFill>
              </a:rPr>
              <a:t>任何一个均可：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sym typeface="+mn-ea"/>
              </a:rPr>
              <a:t>安装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Wamp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Windows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安装官方</a:t>
            </a:r>
            <a:r>
              <a:rPr lang="en-US" altLang="zh-CN" b="1">
                <a:solidFill>
                  <a:schemeClr val="bg1"/>
                </a:solidFill>
              </a:rPr>
              <a:t>MySQL</a:t>
            </a:r>
            <a:r>
              <a:rPr lang="zh-CN" altLang="en-US" b="1">
                <a:solidFill>
                  <a:schemeClr val="bg1"/>
                </a:solidFill>
              </a:rPr>
              <a:t>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服务器和客户端的安装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98855" y="1551940"/>
            <a:ext cx="9745345" cy="363601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目的：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安装一个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服务器和一个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客户端，用于自己的学习和测试</a:t>
            </a:r>
            <a:endParaRPr 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服务器：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运行在机器上的一个软件，用于运行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软件，可以接受来自客户端的链接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客户端：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运行在机器上的另一个软件，可以链接远程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本机的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服务器，发出命令看到结果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2045335" y="5672455"/>
            <a:ext cx="2604135" cy="82800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客户端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6537960" y="5672455"/>
            <a:ext cx="2604135" cy="82800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4649470" y="6086475"/>
            <a:ext cx="18884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146675" y="537972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访问</a:t>
            </a:r>
            <a:endParaRPr lang="zh-CN" altLang="en-US" sz="28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Wamp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4390" y="1964373"/>
            <a:ext cx="10089515" cy="415417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Wamp</a:t>
            </a:r>
            <a:endParaRPr 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Windows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下的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开发环境的运行包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缩写：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Windows + Apache2 + MySQL + PHP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Apache2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PHP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用于开发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PHP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，不用管这俩软件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包含组件：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服务器：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一个轻便版的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服务器，相比官方更容易安装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客户端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命令行，可以执行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命令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Phpmyadmin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网页管理器，可以执行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命令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Wamp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4390" y="1903095"/>
            <a:ext cx="10089515" cy="427672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Wamp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官网：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  <a:hlinkClick r:id="rId1" action="ppaction://hlinkfile"/>
              </a:rPr>
              <a:t>https://www.wampserver.com/en/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安装注意（注意看接下来的视频演示）：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需要安装一个依赖软件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VC 11 vcredist_x64/86.exe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地址：https://www.microsoft.com/en-us/download/details.aspx?id=30679</a:t>
            </a:r>
            <a:endParaRPr lang="zh-CN" altLang="en-US" sz="16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然后再安装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Wamp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自身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地址：https://sourceforge.net/projects/wampserver/</a:t>
            </a:r>
            <a:endParaRPr lang="zh-CN" altLang="en-US" sz="16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安装成功后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的默认账号是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root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、默认密码是空（即没有密码）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服务器和客户端的安装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89150" y="2759075"/>
            <a:ext cx="2604135" cy="82800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客户端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6581775" y="2759075"/>
            <a:ext cx="2604135" cy="82800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" name="直接箭头连接符 3"/>
          <p:cNvCxnSpPr>
            <a:stCxn id="3" idx="3"/>
            <a:endCxn id="2" idx="1"/>
          </p:cNvCxnSpPr>
          <p:nvPr/>
        </p:nvCxnSpPr>
        <p:spPr>
          <a:xfrm>
            <a:off x="4693285" y="3173095"/>
            <a:ext cx="18884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190490" y="246634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访问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2089150" y="4162425"/>
            <a:ext cx="636333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b="1">
                <a:solidFill>
                  <a:schemeClr val="bg1"/>
                </a:solidFill>
              </a:rPr>
              <a:t>任何一个均可：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免费：</a:t>
            </a:r>
            <a:r>
              <a:rPr lang="en-US" altLang="zh-CN" b="1">
                <a:solidFill>
                  <a:schemeClr val="bg1"/>
                </a:solidFill>
              </a:rPr>
              <a:t>MySQL</a:t>
            </a:r>
            <a:r>
              <a:rPr lang="zh-CN" altLang="en-US" b="1">
                <a:solidFill>
                  <a:schemeClr val="bg1"/>
                </a:solidFill>
              </a:rPr>
              <a:t>命令行（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或者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rgbClr val="FFFF00"/>
                </a:solidFill>
              </a:rPr>
              <a:t>免费：</a:t>
            </a:r>
            <a:r>
              <a:rPr lang="en-US" altLang="zh-CN" b="1">
                <a:solidFill>
                  <a:srgbClr val="FFFF00"/>
                </a:solidFill>
              </a:rPr>
              <a:t>MySQL Workbench</a:t>
            </a:r>
            <a:r>
              <a:rPr lang="zh-CN" altLang="en-US" b="1">
                <a:solidFill>
                  <a:srgbClr val="FFFF00"/>
                </a:solidFill>
              </a:rPr>
              <a:t>软件（</a:t>
            </a:r>
            <a:r>
              <a:rPr lang="en-US" altLang="zh-CN" b="1">
                <a:solidFill>
                  <a:srgbClr val="FFFF00"/>
                </a:solidFill>
              </a:rPr>
              <a:t>windows</a:t>
            </a:r>
            <a:r>
              <a:rPr lang="zh-CN" altLang="en-US" b="1">
                <a:solidFill>
                  <a:srgbClr val="FFFF00"/>
                </a:solidFill>
              </a:rPr>
              <a:t>或者</a:t>
            </a:r>
            <a:r>
              <a:rPr lang="en-US" altLang="zh-CN" b="1">
                <a:solidFill>
                  <a:srgbClr val="FFFF00"/>
                </a:solidFill>
              </a:rPr>
              <a:t>mac</a:t>
            </a:r>
            <a:r>
              <a:rPr lang="zh-CN" altLang="en-US" b="1">
                <a:solidFill>
                  <a:srgbClr val="FFFF00"/>
                </a:solidFill>
              </a:rPr>
              <a:t>）</a:t>
            </a:r>
            <a:endParaRPr lang="zh-CN" altLang="en-US" b="1">
              <a:solidFill>
                <a:srgbClr val="FFFF00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付费：</a:t>
            </a:r>
            <a:r>
              <a:rPr lang="en-US" altLang="zh-CN" b="1">
                <a:solidFill>
                  <a:schemeClr val="bg1"/>
                </a:solidFill>
              </a:rPr>
              <a:t>Pycharm</a:t>
            </a:r>
            <a:r>
              <a:rPr lang="zh-CN" altLang="en-US" b="1">
                <a:solidFill>
                  <a:schemeClr val="bg1"/>
                </a:solidFill>
              </a:rPr>
              <a:t>专业版的数据库插件（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或者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付费：</a:t>
            </a:r>
            <a:r>
              <a:rPr lang="en-US" altLang="zh-CN" b="1">
                <a:solidFill>
                  <a:schemeClr val="bg1"/>
                </a:solidFill>
              </a:rPr>
              <a:t>Sqlyog</a:t>
            </a:r>
            <a:r>
              <a:rPr lang="zh-CN" altLang="en-US" b="1">
                <a:solidFill>
                  <a:schemeClr val="bg1"/>
                </a:solidFill>
              </a:rPr>
              <a:t>客户端（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免费：</a:t>
            </a:r>
            <a:r>
              <a:rPr lang="en-US" altLang="zh-CN" b="1">
                <a:solidFill>
                  <a:schemeClr val="bg1"/>
                </a:solidFill>
              </a:rPr>
              <a:t>phpmyadmin</a:t>
            </a:r>
            <a:r>
              <a:rPr lang="zh-CN" altLang="en-US" b="1">
                <a:solidFill>
                  <a:schemeClr val="bg1"/>
                </a:solidFill>
              </a:rPr>
              <a:t>网页（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或者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rgbClr val="FFFF00"/>
                </a:solidFill>
              </a:rPr>
              <a:t>免费：</a:t>
            </a:r>
            <a:r>
              <a:rPr lang="en-US" altLang="zh-CN" b="1">
                <a:solidFill>
                  <a:srgbClr val="FFFF00"/>
                </a:solidFill>
              </a:rPr>
              <a:t>Python</a:t>
            </a:r>
            <a:r>
              <a:rPr lang="zh-CN" altLang="en-US" b="1">
                <a:solidFill>
                  <a:srgbClr val="FFFF00"/>
                </a:solidFill>
              </a:rPr>
              <a:t>代码访问</a:t>
            </a:r>
            <a:r>
              <a:rPr lang="en-US" altLang="zh-CN" b="1">
                <a:solidFill>
                  <a:srgbClr val="FFFF00"/>
                </a:solidFill>
              </a:rPr>
              <a:t>MYSQL</a:t>
            </a:r>
            <a:r>
              <a:rPr lang="zh-CN" altLang="en-US" b="1">
                <a:solidFill>
                  <a:srgbClr val="FFFF00"/>
                </a:solidFill>
              </a:rPr>
              <a:t>服务器（新增！）</a:t>
            </a:r>
            <a:endParaRPr lang="zh-CN" altLang="en-US" b="1">
              <a:solidFill>
                <a:srgbClr val="FFFF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81775" y="1695450"/>
            <a:ext cx="42030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Arial" panose="020B0604020202090204" pitchFamily="34" charset="0"/>
              <a:buNone/>
            </a:pPr>
            <a:r>
              <a:rPr lang="zh-CN" altLang="en-US" b="1">
                <a:solidFill>
                  <a:schemeClr val="bg1"/>
                </a:solidFill>
              </a:rPr>
              <a:t>任何一个均可：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rgbClr val="FFFF00"/>
                </a:solidFill>
                <a:sym typeface="+mn-ea"/>
              </a:rPr>
              <a:t>安装</a:t>
            </a:r>
            <a:r>
              <a:rPr lang="en-US" altLang="zh-CN" b="1">
                <a:solidFill>
                  <a:srgbClr val="FFFF00"/>
                </a:solidFill>
                <a:sym typeface="+mn-ea"/>
              </a:rPr>
              <a:t>Wamp</a:t>
            </a:r>
            <a:r>
              <a:rPr lang="zh-CN" altLang="en-US" b="1">
                <a:solidFill>
                  <a:srgbClr val="FFFF00"/>
                </a:solidFill>
                <a:sym typeface="+mn-ea"/>
              </a:rPr>
              <a:t>（</a:t>
            </a:r>
            <a:r>
              <a:rPr lang="en-US" altLang="zh-CN" b="1">
                <a:solidFill>
                  <a:srgbClr val="FFFF00"/>
                </a:solidFill>
                <a:sym typeface="+mn-ea"/>
              </a:rPr>
              <a:t>Windows</a:t>
            </a:r>
            <a:r>
              <a:rPr lang="zh-CN" altLang="en-US" b="1">
                <a:solidFill>
                  <a:srgbClr val="FFFF00"/>
                </a:solidFill>
                <a:sym typeface="+mn-ea"/>
              </a:rPr>
              <a:t>）</a:t>
            </a:r>
            <a:endParaRPr lang="zh-CN" altLang="en-US" b="1">
              <a:solidFill>
                <a:srgbClr val="FFFF00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</a:rPr>
              <a:t>安装官方</a:t>
            </a:r>
            <a:r>
              <a:rPr lang="en-US" altLang="zh-CN" b="1">
                <a:solidFill>
                  <a:schemeClr val="bg1"/>
                </a:solidFill>
              </a:rPr>
              <a:t>MySQL</a:t>
            </a:r>
            <a:r>
              <a:rPr lang="zh-CN" altLang="en-US" b="1">
                <a:solidFill>
                  <a:schemeClr val="bg1"/>
                </a:solidFill>
              </a:rPr>
              <a:t>（</a:t>
            </a:r>
            <a:r>
              <a:rPr lang="en-US" altLang="zh-CN" b="1">
                <a:solidFill>
                  <a:schemeClr val="bg1"/>
                </a:solidFill>
              </a:rPr>
              <a:t>Windows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Mac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案例：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读取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Excel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存入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17065" y="1530350"/>
            <a:ext cx="7425055" cy="49650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案例介绍（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Excel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数据查看、启动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Jupyter 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环境）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读取待处理Excel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怎样链接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怎样执行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命令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新建数据库和数据表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新增一条数据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删除一条数据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批量新增数据到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实现统计查询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读取MySQL存入Excel文件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的数据库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database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50570" y="2007235"/>
            <a:ext cx="10443845" cy="2861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使用数据库的流程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创建数据库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创建数据库表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装载数据到数据库表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以各种方法从表中检索数据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的数据库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database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50570" y="1861185"/>
            <a:ext cx="10443845" cy="39693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查看数据库列表：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show databases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新建数据库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create database dbname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加编码：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create database dbname default charset utf8mb4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注意：常用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utf8mb4</a:t>
            </a:r>
            <a:r>
              <a:rPr 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mysql中的utf8最多只能支持3bytes长度的字符编码，对于一些需要占据4bytes的文字，mysql的utf8就不支持了</a:t>
            </a:r>
            <a:r>
              <a:rPr 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删除数据库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drop database dbname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选择数据库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use dbname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课程介绍</a:t>
            </a:r>
            <a:endParaRPr 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76960" y="1792605"/>
            <a:ext cx="10038080" cy="363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课程定义</a:t>
            </a:r>
            <a:endParaRPr lang="zh-CN" sz="4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4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从零学习</a:t>
            </a:r>
            <a:r>
              <a:rPr lang="en-US" altLang="zh-CN" sz="4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</a:t>
            </a:r>
            <a:endParaRPr lang="zh-CN" altLang="en-US" sz="4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结合</a:t>
            </a:r>
            <a:r>
              <a:rPr lang="en-US" altLang="zh-CN" sz="4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altLang="en-US" sz="4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语言实战应用的课程</a:t>
            </a:r>
            <a:endParaRPr lang="zh-CN" altLang="en-US" sz="4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数据表介绍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74395" y="2312670"/>
            <a:ext cx="10443845" cy="26765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数据表：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的核心概念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数据表的用途：保存数据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定义：在数据库中，使用结构化的格式，保存有关系的数据集合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数据表介绍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6610" y="1708785"/>
            <a:ext cx="10443845" cy="7372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举例：学生信息表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342390" y="3507105"/>
          <a:ext cx="6290310" cy="2286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96770"/>
                <a:gridCol w="2096770"/>
                <a:gridCol w="20967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小王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小赵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462645" y="3382010"/>
            <a:ext cx="25209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列名、标题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columns/headers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4" idx="1"/>
          </p:cNvCxnSpPr>
          <p:nvPr/>
        </p:nvCxnSpPr>
        <p:spPr>
          <a:xfrm flipH="1">
            <a:off x="7619365" y="3735705"/>
            <a:ext cx="84328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522335" y="4774565"/>
            <a:ext cx="25209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数据行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Rows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6" idx="1"/>
          </p:cNvCxnSpPr>
          <p:nvPr/>
        </p:nvCxnSpPr>
        <p:spPr>
          <a:xfrm flipH="1">
            <a:off x="7679055" y="5128260"/>
            <a:ext cx="84328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数据表介绍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流程图: 磁盘 1"/>
          <p:cNvSpPr/>
          <p:nvPr/>
        </p:nvSpPr>
        <p:spPr>
          <a:xfrm>
            <a:off x="3124200" y="3620135"/>
            <a:ext cx="1840865" cy="13703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accent2"/>
                </a:solidFill>
              </a:rPr>
              <a:t>数据库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68085" y="2680970"/>
            <a:ext cx="2156460" cy="8915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</a:t>
            </a:r>
            <a:endParaRPr lang="zh-CN" altLang="en-US" sz="28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68085" y="3859530"/>
            <a:ext cx="2156460" cy="8915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...</a:t>
            </a:r>
            <a:endParaRPr lang="en-US" altLang="zh-CN" sz="28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268085" y="5156835"/>
            <a:ext cx="2156460" cy="8915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</a:t>
            </a:r>
            <a:endParaRPr lang="zh-CN" altLang="en-US" sz="28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2" idx="4"/>
            <a:endCxn id="5" idx="1"/>
          </p:cNvCxnSpPr>
          <p:nvPr/>
        </p:nvCxnSpPr>
        <p:spPr>
          <a:xfrm flipV="1">
            <a:off x="4965065" y="3126740"/>
            <a:ext cx="1303020" cy="11785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" idx="4"/>
            <a:endCxn id="7" idx="1"/>
          </p:cNvCxnSpPr>
          <p:nvPr/>
        </p:nvCxnSpPr>
        <p:spPr>
          <a:xfrm>
            <a:off x="4965065" y="4305300"/>
            <a:ext cx="13030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4"/>
            <a:endCxn id="8" idx="1"/>
          </p:cNvCxnSpPr>
          <p:nvPr/>
        </p:nvCxnSpPr>
        <p:spPr>
          <a:xfrm>
            <a:off x="4965065" y="4305300"/>
            <a:ext cx="1303020" cy="12973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84400" y="1810385"/>
            <a:ext cx="7520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数据库就是很多个数据表的组合</a:t>
            </a:r>
            <a:endParaRPr lang="zh-CN" altLang="en-US" sz="32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数据表介绍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820" y="2615565"/>
            <a:ext cx="27819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真实的项目中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一个数据库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会有很多个数据表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之间有关联关系</a:t>
            </a:r>
            <a:endParaRPr lang="zh-CN" altLang="en-US" sz="2400" b="1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3107690" y="1339215"/>
            <a:ext cx="8086725" cy="53765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236980" y="2520315"/>
          <a:ext cx="6290310" cy="2286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96770"/>
                <a:gridCol w="2096770"/>
                <a:gridCol w="20967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小王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十八岁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小赵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我是小女生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113655" y="5174615"/>
            <a:ext cx="27819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列的数据类型</a:t>
            </a:r>
            <a:endParaRPr lang="zh-CN" altLang="en-US" sz="2400" b="1"/>
          </a:p>
          <a:p>
            <a:pPr algn="ctr"/>
            <a:r>
              <a:rPr lang="zh-CN" altLang="en-US" sz="2400" b="1"/>
              <a:t>不一致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7665085" y="2166620"/>
            <a:ext cx="27819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/>
              <a:t>过了一年</a:t>
            </a:r>
            <a:endParaRPr lang="zh-CN" altLang="en-US" sz="2400" b="1"/>
          </a:p>
          <a:p>
            <a:pPr algn="l"/>
            <a:r>
              <a:rPr lang="zh-CN" altLang="en-US" sz="2400" b="1"/>
              <a:t>年龄加一岁</a:t>
            </a:r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7665085" y="2996565"/>
            <a:ext cx="2781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/>
              <a:t>18+1 = 19</a:t>
            </a:r>
            <a:endParaRPr lang="en-US" altLang="zh-CN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7665085" y="3456940"/>
            <a:ext cx="2781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/>
              <a:t>17+1 = 18</a:t>
            </a:r>
            <a:endParaRPr lang="en-US" altLang="zh-CN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7665085" y="3917315"/>
            <a:ext cx="2781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十八岁</a:t>
            </a:r>
            <a:r>
              <a:rPr lang="en-US" altLang="zh-CN" sz="2400" b="1"/>
              <a:t>+1 = ?</a:t>
            </a:r>
            <a:endParaRPr lang="en-US" altLang="zh-CN" sz="2400" b="1"/>
          </a:p>
        </p:txBody>
      </p:sp>
      <p:sp>
        <p:nvSpPr>
          <p:cNvPr id="11" name="文本框 10"/>
          <p:cNvSpPr txBox="1"/>
          <p:nvPr/>
        </p:nvSpPr>
        <p:spPr>
          <a:xfrm>
            <a:off x="7665085" y="4351020"/>
            <a:ext cx="4229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我是小女生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b="1"/>
              <a:t>+ 1 = ???</a:t>
            </a:r>
            <a:endParaRPr lang="en-US" altLang="zh-CN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1814195" y="2037715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74440" y="2037715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97245" y="2037715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6" grpId="1"/>
      <p:bldP spid="7" grpId="1"/>
      <p:bldP spid="8" grpId="1"/>
      <p:bldP spid="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itle 1"/>
          <p:cNvSpPr txBox="1"/>
          <p:nvPr/>
        </p:nvSpPr>
        <p:spPr>
          <a:xfrm>
            <a:off x="3110230" y="2942590"/>
            <a:ext cx="5652135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579880" y="1905635"/>
          <a:ext cx="853249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数字类型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字符串类型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日期和时间类型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/>
                          </a:solidFill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2400">
                        <a:solidFill>
                          <a:schemeClr val="accent4"/>
                        </a:solidFill>
                        <a:highlight>
                          <a:srgbClr val="FFFF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TINYINT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SMALLINT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MEDIUMINT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BIGINT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DECIMAL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accent4"/>
                          </a:solidFill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TINYBLOB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TINYTEXT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BLOB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MEDIUMBLOB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MEDIUMTEXT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LONGBLOB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LONGTEXT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YEAR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TIMESTAMP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54300" y="1925320"/>
            <a:ext cx="65684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/>
              <a:t>INT</a:t>
            </a:r>
            <a:endParaRPr lang="en-US" altLang="zh-CN" sz="3600" b="1"/>
          </a:p>
          <a:p>
            <a:pPr algn="ctr"/>
            <a:r>
              <a:rPr lang="zh-CN" altLang="en-US" sz="3600" b="1"/>
              <a:t>一个数字、整数</a:t>
            </a:r>
            <a:endParaRPr lang="zh-CN" altLang="en-US" sz="3600" b="1"/>
          </a:p>
          <a:p>
            <a:pPr algn="ctr"/>
            <a:r>
              <a:rPr lang="zh-CN" altLang="en-US" sz="3600" b="1"/>
              <a:t>不能存储小数</a:t>
            </a:r>
            <a:endParaRPr lang="zh-CN" altLang="en-US" sz="3600" b="1"/>
          </a:p>
          <a:p>
            <a:pPr algn="ctr"/>
            <a:endParaRPr lang="zh-CN" altLang="en-US" sz="2400" b="1"/>
          </a:p>
          <a:p>
            <a:pPr algn="ctr"/>
            <a:r>
              <a:rPr lang="zh-CN" altLang="en-US" sz="2400" b="1"/>
              <a:t>范围：(-21</a:t>
            </a:r>
            <a:r>
              <a:rPr lang="en-US" altLang="zh-CN" sz="2400" b="1"/>
              <a:t> </a:t>
            </a:r>
            <a:r>
              <a:rPr lang="zh-CN" altLang="en-US" sz="2400" b="1"/>
              <a:t>4748</a:t>
            </a:r>
            <a:r>
              <a:rPr lang="en-US" altLang="zh-CN" sz="2400" b="1"/>
              <a:t> </a:t>
            </a:r>
            <a:r>
              <a:rPr lang="zh-CN" altLang="en-US" sz="2400" b="1"/>
              <a:t>3648，21</a:t>
            </a:r>
            <a:r>
              <a:rPr lang="en-US" altLang="zh-CN" sz="2400" b="1"/>
              <a:t> </a:t>
            </a:r>
            <a:r>
              <a:rPr lang="zh-CN" altLang="en-US" sz="2400" b="1"/>
              <a:t>4748</a:t>
            </a:r>
            <a:r>
              <a:rPr lang="en-US" altLang="zh-CN" sz="2400" b="1"/>
              <a:t> </a:t>
            </a:r>
            <a:r>
              <a:rPr lang="zh-CN" altLang="en-US" sz="2400" b="1"/>
              <a:t>3647)</a:t>
            </a:r>
            <a:endParaRPr lang="zh-CN" altLang="en-US" sz="2400" b="1"/>
          </a:p>
          <a:p>
            <a:pPr algn="ctr"/>
            <a:r>
              <a:rPr lang="zh-CN" altLang="en-US" sz="2400" b="1"/>
              <a:t>大于此范围可以用</a:t>
            </a:r>
            <a:r>
              <a:rPr lang="en-US" altLang="zh-CN" sz="2400" b="1"/>
              <a:t>bigint</a:t>
            </a:r>
            <a:endParaRPr lang="en-US" sz="24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50365" y="1791335"/>
            <a:ext cx="840867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/>
              <a:t>VARCHAR(N)</a:t>
            </a:r>
            <a:endParaRPr lang="en-US" altLang="zh-CN" sz="3600" b="1"/>
          </a:p>
          <a:p>
            <a:pPr algn="ctr"/>
            <a:r>
              <a:rPr lang="zh-CN" altLang="en-US" sz="3600" b="1"/>
              <a:t>可变长的字符串</a:t>
            </a:r>
            <a:endParaRPr lang="zh-CN" altLang="en-US" sz="3600" b="1"/>
          </a:p>
          <a:p>
            <a:pPr algn="ctr"/>
            <a:r>
              <a:rPr lang="en-US" altLang="zh-CN" sz="3600" b="1"/>
              <a:t>A Variable - Length String</a:t>
            </a:r>
            <a:endParaRPr lang="zh-CN" altLang="en-US" sz="3600" b="1"/>
          </a:p>
          <a:p>
            <a:pPr algn="ctr"/>
            <a:r>
              <a:rPr lang="en-US" altLang="zh-CN" sz="3600" b="1"/>
              <a:t>CHAR</a:t>
            </a:r>
            <a:r>
              <a:rPr lang="zh-CN" altLang="en-US" sz="3600" b="1"/>
              <a:t>是定长的</a:t>
            </a:r>
            <a:endParaRPr lang="zh-CN" altLang="en-US" sz="3600" b="1"/>
          </a:p>
          <a:p>
            <a:pPr algn="ctr"/>
            <a:r>
              <a:rPr lang="en-US" altLang="zh-CN" sz="3600" b="1"/>
              <a:t>N</a:t>
            </a:r>
            <a:r>
              <a:rPr lang="zh-CN" altLang="en-US" sz="3600" b="1"/>
              <a:t>代表多少个字符（汉字</a:t>
            </a:r>
            <a:r>
              <a:rPr lang="en-US" altLang="zh-CN" sz="3600" b="1"/>
              <a:t>/</a:t>
            </a:r>
            <a:r>
              <a:rPr lang="zh-CN" altLang="en-US" sz="3600" b="1"/>
              <a:t>字母</a:t>
            </a:r>
            <a:r>
              <a:rPr lang="en-US" altLang="zh-CN" sz="3600" b="1"/>
              <a:t>/</a:t>
            </a:r>
            <a:r>
              <a:rPr lang="zh-CN" altLang="en-US" sz="3600" b="1"/>
              <a:t>数字）</a:t>
            </a:r>
            <a:endParaRPr lang="zh-CN" altLang="en-US" sz="3600" b="1"/>
          </a:p>
          <a:p>
            <a:pPr algn="ctr"/>
            <a:endParaRPr lang="zh-CN" altLang="en-US" sz="2400" b="1"/>
          </a:p>
          <a:p>
            <a:pPr algn="ctr"/>
            <a:r>
              <a:rPr lang="zh-CN" altLang="en-US" sz="2400" b="1"/>
              <a:t>范围：最长65535个字节</a:t>
            </a:r>
            <a:endParaRPr lang="zh-CN" altLang="en-US" sz="2400" b="1"/>
          </a:p>
          <a:p>
            <a:pPr algn="ctr"/>
            <a:r>
              <a:rPr lang="zh-CN" altLang="en-US" sz="2400" b="1"/>
              <a:t>若</a:t>
            </a:r>
            <a:r>
              <a:rPr sz="2400" b="1"/>
              <a:t>为utf8，每一个字符占3个字节，最大长度不能超过</a:t>
            </a:r>
            <a:r>
              <a:rPr lang="zh-CN" altLang="en-US" sz="2400" b="1">
                <a:sym typeface="+mn-ea"/>
              </a:rPr>
              <a:t>65535</a:t>
            </a:r>
            <a:r>
              <a:rPr lang="en-US" altLang="zh-CN" sz="2400" b="1">
                <a:sym typeface="+mn-ea"/>
              </a:rPr>
              <a:t>/3 = </a:t>
            </a:r>
            <a:r>
              <a:rPr sz="2400" b="1"/>
              <a:t>21845</a:t>
            </a:r>
            <a:endParaRPr lang="en-US" altLang="zh-CN" sz="24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751455" y="3018790"/>
          <a:ext cx="6290310" cy="2286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96770"/>
                <a:gridCol w="2096770"/>
                <a:gridCol w="20967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  <a:endParaRPr lang="zh-CN" altLang="en-US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小张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小王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小赵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705100" y="2309495"/>
            <a:ext cx="19513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VARCHAR(3)</a:t>
            </a:r>
            <a:endParaRPr lang="en-US" altLang="zh-CN" sz="2400" b="1"/>
          </a:p>
        </p:txBody>
      </p:sp>
      <p:sp>
        <p:nvSpPr>
          <p:cNvPr id="10" name="文本框 9"/>
          <p:cNvSpPr txBox="1"/>
          <p:nvPr/>
        </p:nvSpPr>
        <p:spPr>
          <a:xfrm>
            <a:off x="5215890" y="2309495"/>
            <a:ext cx="1361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CHAR(1)</a:t>
            </a:r>
            <a:endParaRPr lang="en-US" altLang="zh-CN" sz="2400" b="1"/>
          </a:p>
        </p:txBody>
      </p:sp>
      <p:sp>
        <p:nvSpPr>
          <p:cNvPr id="15" name="文本框 14"/>
          <p:cNvSpPr txBox="1"/>
          <p:nvPr/>
        </p:nvSpPr>
        <p:spPr>
          <a:xfrm>
            <a:off x="7638415" y="2309495"/>
            <a:ext cx="6737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INT</a:t>
            </a:r>
            <a:endParaRPr lang="en-US" altLang="zh-CN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2751455" y="5661660"/>
            <a:ext cx="71608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如果字符数为</a:t>
            </a:r>
            <a:r>
              <a:rPr lang="en-US" altLang="zh-CN" sz="2400"/>
              <a:t>20</a:t>
            </a:r>
            <a:r>
              <a:rPr lang="zh-CN" altLang="en-US" sz="2400"/>
              <a:t>，超出</a:t>
            </a:r>
            <a:r>
              <a:rPr lang="en-US" altLang="zh-CN" sz="2400"/>
              <a:t>varchar(10)</a:t>
            </a:r>
            <a:r>
              <a:rPr lang="zh-CN" altLang="en-US" sz="2400"/>
              <a:t>，只会存储前</a:t>
            </a:r>
            <a:r>
              <a:rPr lang="en-US" altLang="zh-CN" sz="2400"/>
              <a:t>10</a:t>
            </a:r>
            <a:r>
              <a:rPr lang="zh-CN" altLang="en-US" sz="2400"/>
              <a:t>个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介绍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13130" y="1706245"/>
            <a:ext cx="10690860" cy="142049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是最流行的关系型数据库管理系统</a:t>
            </a:r>
            <a:endParaRPr lang="zh-CN" sz="2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 WEB 应用方面 MySQL 是最好的 RDBMS(Relational Database Management System：关系数据库管理系统)应用软件之一。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134110" y="4213523"/>
            <a:ext cx="2604135" cy="97726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网站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/APP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箭头连接符 12"/>
          <p:cNvCxnSpPr>
            <a:stCxn id="11" idx="3"/>
            <a:endCxn id="2" idx="2"/>
          </p:cNvCxnSpPr>
          <p:nvPr/>
        </p:nvCxnSpPr>
        <p:spPr>
          <a:xfrm>
            <a:off x="3738245" y="4702175"/>
            <a:ext cx="182943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50640" y="410400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远程访问</a:t>
            </a:r>
            <a:endParaRPr lang="zh-CN" altLang="en-US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5567680" y="3735937"/>
            <a:ext cx="2560955" cy="1952796"/>
          </a:xfrm>
          <a:prstGeom prst="flowChartMagneticDisk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p>
            <a: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endParaRPr 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57870" y="3420110"/>
            <a:ext cx="28365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用户数据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、用户名、性别、年龄、爱好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物品数据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标题、封面、介绍、创建日期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物品行为数据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查看、点赞、收藏、评论、购买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88965" y="5819140"/>
            <a:ext cx="2318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重要数据存储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TextBox 2"/>
          <p:cNvSpPr txBox="1"/>
          <p:nvPr/>
        </p:nvSpPr>
        <p:spPr>
          <a:xfrm>
            <a:off x="750570" y="2273300"/>
            <a:ext cx="10443845" cy="2861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问题：怎样设定数据表的字段类型？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微博信息表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昵称；字符串类型，最大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个字符；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微博内容；字符串类型，最多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140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个字符；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点赞数目；数字类型；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099310" y="2567940"/>
          <a:ext cx="7124065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50440"/>
                <a:gridCol w="3378200"/>
                <a:gridCol w="14954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昵称</a:t>
                      </a:r>
                      <a:endParaRPr lang="zh-CN" altLang="en-US" sz="240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varchar(15)</a:t>
                      </a:r>
                      <a:endParaRPr lang="en-US" altLang="zh-CN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微博内容</a:t>
                      </a:r>
                      <a:endParaRPr lang="zh-CN" altLang="en-US" sz="240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varchar(140)</a:t>
                      </a:r>
                      <a:endParaRPr lang="en-US" altLang="zh-CN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点赞数目</a:t>
                      </a:r>
                      <a:endParaRPr lang="zh-CN" altLang="en-US" sz="240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zh-CN" sz="240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蚂蚁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今天天气不错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9999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大王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兄弟们又来学瑜伽了啊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666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小李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不错，太喜欢了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333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怎样新建数据表？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TextBox 2"/>
          <p:cNvSpPr txBox="1"/>
          <p:nvPr/>
        </p:nvSpPr>
        <p:spPr>
          <a:xfrm>
            <a:off x="750570" y="2273300"/>
            <a:ext cx="4702175" cy="34150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建表语法：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create table table_name (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column_name data_type, 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column_name data_type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);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6225540" y="1719580"/>
            <a:ext cx="4702175" cy="45231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举例学生信息表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(mysql workbench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演示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create table student(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name varchar(3),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gender char(1),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age int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);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怎样知道建表成功？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TextBox 2"/>
          <p:cNvSpPr txBox="1"/>
          <p:nvPr/>
        </p:nvSpPr>
        <p:spPr>
          <a:xfrm>
            <a:off x="3002915" y="2244725"/>
            <a:ext cx="6494145" cy="39693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查看数据库中的所有表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show tables;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查看数据表的列信息描述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show columns from &lt;table_name&gt;;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或者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desc &lt;table_name&gt;;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怎样删除一个数据表？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TextBox 2"/>
          <p:cNvSpPr txBox="1"/>
          <p:nvPr/>
        </p:nvSpPr>
        <p:spPr>
          <a:xfrm>
            <a:off x="2848610" y="3202940"/>
            <a:ext cx="6494145" cy="17532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删除数据表：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drop table &lt;table_name&gt;;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数据建表练习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TextBox 2"/>
          <p:cNvSpPr txBox="1"/>
          <p:nvPr/>
        </p:nvSpPr>
        <p:spPr>
          <a:xfrm>
            <a:off x="1066800" y="1803400"/>
            <a:ext cx="9350375" cy="45231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练习题：创建自己的数据表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学生成绩表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学号，例如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S001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，字符串类型，最多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个字符；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课程，例如语文，字符串类型，最多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个字符；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成绩，例如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88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，数字类型；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workbench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新建数据表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查看建好的数据表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删除数据表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3110230" y="2942590"/>
            <a:ext cx="5652135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新增数据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insert</a:t>
            </a:r>
            <a:endParaRPr lang="en-US" alt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新增数据的语法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81785" y="3140075"/>
            <a:ext cx="8023225" cy="1383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insert into student (name, gender, age)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values ('李小明'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'男'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18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;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68750" y="2011045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99180" y="3367405"/>
            <a:ext cx="1477645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3" idx="2"/>
            <a:endCxn id="5" idx="0"/>
          </p:cNvCxnSpPr>
          <p:nvPr/>
        </p:nvCxnSpPr>
        <p:spPr>
          <a:xfrm flipH="1">
            <a:off x="4338320" y="2533015"/>
            <a:ext cx="77470" cy="83439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56530" y="3367405"/>
            <a:ext cx="3368040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36690" y="2011045"/>
            <a:ext cx="19608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表字段列表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8" idx="2"/>
            <a:endCxn id="7" idx="0"/>
          </p:cNvCxnSpPr>
          <p:nvPr/>
        </p:nvCxnSpPr>
        <p:spPr>
          <a:xfrm flipH="1">
            <a:off x="6940550" y="2533015"/>
            <a:ext cx="576580" cy="83439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46555" y="3367405"/>
            <a:ext cx="1851025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87220" y="2011045"/>
            <a:ext cx="12496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11" idx="2"/>
            <a:endCxn id="10" idx="0"/>
          </p:cNvCxnSpPr>
          <p:nvPr/>
        </p:nvCxnSpPr>
        <p:spPr>
          <a:xfrm>
            <a:off x="2512060" y="2533015"/>
            <a:ext cx="60325" cy="83439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46555" y="5060315"/>
            <a:ext cx="12496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6555" y="3973195"/>
            <a:ext cx="1223645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4" idx="0"/>
            <a:endCxn id="15" idx="2"/>
          </p:cNvCxnSpPr>
          <p:nvPr/>
        </p:nvCxnSpPr>
        <p:spPr>
          <a:xfrm flipH="1" flipV="1">
            <a:off x="2258695" y="4454525"/>
            <a:ext cx="12700" cy="60579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063240" y="3973195"/>
            <a:ext cx="2827020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95650" y="5060315"/>
            <a:ext cx="19608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数据值列表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8" idx="0"/>
            <a:endCxn id="17" idx="2"/>
          </p:cNvCxnSpPr>
          <p:nvPr/>
        </p:nvCxnSpPr>
        <p:spPr>
          <a:xfrm flipV="1">
            <a:off x="4276090" y="4454525"/>
            <a:ext cx="200660" cy="60579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890260" y="5060315"/>
            <a:ext cx="51612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逗号分割、字符串需要加单引号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新增数据的语法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50365" y="3931285"/>
            <a:ext cx="8023225" cy="1383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insert into student (gender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name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age)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values (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'男'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'李小明'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18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;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50365" y="2376170"/>
            <a:ext cx="8023225" cy="1383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insert into student (name, gender, age)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values ('李小明'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'男'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18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;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16855" y="2576830"/>
            <a:ext cx="3368040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316855" y="4138930"/>
            <a:ext cx="3368040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157855" y="3188335"/>
            <a:ext cx="2783840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157855" y="4796790"/>
            <a:ext cx="2783840" cy="481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498715" y="1181735"/>
            <a:ext cx="30276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字段顺序可以随意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stCxn id="28" idx="2"/>
            <a:endCxn id="12" idx="0"/>
          </p:cNvCxnSpPr>
          <p:nvPr/>
        </p:nvCxnSpPr>
        <p:spPr>
          <a:xfrm flipH="1">
            <a:off x="7000875" y="1703705"/>
            <a:ext cx="2011680" cy="8731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8" idx="2"/>
            <a:endCxn id="25" idx="3"/>
          </p:cNvCxnSpPr>
          <p:nvPr/>
        </p:nvCxnSpPr>
        <p:spPr>
          <a:xfrm flipH="1">
            <a:off x="8684895" y="1703705"/>
            <a:ext cx="327660" cy="267589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35420" y="5576570"/>
            <a:ext cx="2672080" cy="9531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ctr"/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自己的字段顺序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需要一一对应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31" idx="0"/>
            <a:endCxn id="25" idx="2"/>
          </p:cNvCxnSpPr>
          <p:nvPr/>
        </p:nvCxnSpPr>
        <p:spPr>
          <a:xfrm flipH="1" flipV="1">
            <a:off x="7000875" y="4620260"/>
            <a:ext cx="870585" cy="95631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0"/>
            <a:endCxn id="27" idx="3"/>
          </p:cNvCxnSpPr>
          <p:nvPr/>
        </p:nvCxnSpPr>
        <p:spPr>
          <a:xfrm flipH="1" flipV="1">
            <a:off x="5941695" y="5037455"/>
            <a:ext cx="1929765" cy="53911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新增数据的语法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10485" y="3099435"/>
            <a:ext cx="80232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insert into student (gender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name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age)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values (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'男'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'李小明'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18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10485" y="1815465"/>
            <a:ext cx="802322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insert into student (name, gender, age)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values ('李小明'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'男'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18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;</a:t>
            </a:r>
            <a:endParaRPr lang="en-US" altLang="zh-CN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10485" y="3968115"/>
            <a:ext cx="8023225" cy="23069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insert into student (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	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gender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endParaRPr lang="en-US" altLang="zh-CN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	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name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	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age)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endParaRPr lang="en-US" altLang="zh-CN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values (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	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'男'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endParaRPr lang="en-US" altLang="zh-CN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	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'李小明'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 </a:t>
            </a:r>
            <a:endParaRPr lang="en-US" altLang="zh-CN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	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18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;</a:t>
            </a:r>
            <a:endParaRPr lang="en-US" altLang="zh-CN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00090" y="673735"/>
            <a:ext cx="23164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格式可以随意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学习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数据库的必要性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50570" y="1519555"/>
            <a:ext cx="10690860" cy="496506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如果你是：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程序员：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数据库技术是你的底层、重要技术技能，甚至决定你的薪资、发展天花板</a:t>
            </a:r>
            <a:endParaRPr 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数据分析：</a:t>
            </a:r>
            <a:endParaRPr lang="zh-CN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Excel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是数据分析最重要三技能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大量数据源存储于数据库中，需要用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提取后分析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本课程针对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SQL+Python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其他运维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测试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运营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产品等等和数据打交道的职位：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掌握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技术，可以直接从公司的数据仓库提取数据，用于自己的分析使用，不再求程序员排期给数据！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3110230" y="2942590"/>
            <a:ext cx="5652135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快速介绍</a:t>
            </a: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endParaRPr lang="en-US" alt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快速介绍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81785" y="3140075"/>
            <a:ext cx="8023225" cy="1383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查询表中的所有数据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select * from student;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06440" y="2015490"/>
            <a:ext cx="284543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代表所有的字段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87220" y="2011045"/>
            <a:ext cx="227520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11" idx="2"/>
          </p:cNvCxnSpPr>
          <p:nvPr/>
        </p:nvCxnSpPr>
        <p:spPr>
          <a:xfrm flipH="1">
            <a:off x="2318385" y="2533015"/>
            <a:ext cx="706755" cy="159131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46555" y="5060315"/>
            <a:ext cx="212534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>
            <a:stCxn id="14" idx="0"/>
          </p:cNvCxnSpPr>
          <p:nvPr/>
        </p:nvCxnSpPr>
        <p:spPr>
          <a:xfrm flipV="1">
            <a:off x="2709545" y="4399915"/>
            <a:ext cx="734695" cy="6604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401310" y="5060315"/>
            <a:ext cx="23164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数据表的名字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8" idx="0"/>
          </p:cNvCxnSpPr>
          <p:nvPr/>
        </p:nvCxnSpPr>
        <p:spPr>
          <a:xfrm flipH="1" flipV="1">
            <a:off x="5212080" y="4442460"/>
            <a:ext cx="1347470" cy="61785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8" idx="2"/>
          </p:cNvCxnSpPr>
          <p:nvPr/>
        </p:nvCxnSpPr>
        <p:spPr>
          <a:xfrm flipH="1">
            <a:off x="3031490" y="2537460"/>
            <a:ext cx="4197985" cy="151828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3110230" y="2942590"/>
            <a:ext cx="5652135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一次新增</a:t>
            </a:r>
            <a:endParaRPr 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多条数据</a:t>
            </a:r>
            <a:endParaRPr 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一次新增多条数据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17675" y="1905000"/>
            <a:ext cx="8023225" cy="39693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insert into student 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(name, gender, age)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values 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('张小帅'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'男'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18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)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('王大棒'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'男'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19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)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('李小翠'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'女'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18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)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3110230" y="2942590"/>
            <a:ext cx="5652135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insert</a:t>
            </a:r>
            <a:endParaRPr lang="en-US" alt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insert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92200" y="1655445"/>
            <a:ext cx="10572115" cy="415417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新建一个学生成绩表：</a:t>
            </a:r>
            <a:endParaRPr lang="zh-CN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marL="342900" indent="-34290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学号：字符串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最多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10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位字符；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课程：字符串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最多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20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位字符；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成绩：数字；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90204" pitchFamily="34" charset="0"/>
              <a:buChar char="•"/>
            </a:pPr>
            <a:endParaRPr lang="zh-CN" altLang="en-US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90204" pitchFamily="34" charset="0"/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新增一条学生成绩：（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S001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'语文'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88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）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90204" pitchFamily="34" charset="0"/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新增一条学生成绩：（'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S002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'语文'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99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）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panose="020B0604020202090204" pitchFamily="34" charset="0"/>
              <a:buAutoNum type="arabicPeriod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单条语句新增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3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条学生成绩：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914400" lvl="1" indent="-45720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（'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S001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'数学'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77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）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marL="914400" lvl="1" indent="-45720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（'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S002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'数学'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66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）</a:t>
            </a:r>
            <a:endParaRPr lang="en-US" altLang="zh-CN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marL="914400" lvl="1" indent="-45720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（'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S001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'英语'</a:t>
            </a:r>
            <a:r>
              <a:rPr lang="en-US" altLang="zh-CN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 95</a:t>
            </a:r>
            <a:r>
              <a:rPr lang="zh-CN" alt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）</a:t>
            </a:r>
            <a:endParaRPr lang="zh-CN" altLang="en-US"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3110230" y="2942590"/>
            <a:ext cx="5652135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</a:t>
            </a:r>
            <a:endParaRPr 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错误信息</a:t>
            </a:r>
            <a:endParaRPr 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查看错误信息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94130" y="3465195"/>
            <a:ext cx="9604375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错误</a:t>
            </a:r>
            <a:r>
              <a:rPr lang="en-US" altLang="zh-CN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：类型不对，</a:t>
            </a:r>
            <a:r>
              <a:rPr lang="en-US" altLang="zh-CN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age</a:t>
            </a:r>
            <a:r>
              <a:rPr lang="zh-CN" altLang="en-US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是数字，写了个字符串</a:t>
            </a:r>
            <a:endParaRPr lang="zh-CN" sz="2000" b="1">
              <a:solidFill>
                <a:srgbClr val="FF0000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insert into 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student(name, gender, age) 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values('小明', '男', 'abc');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错误</a:t>
            </a:r>
            <a:r>
              <a:rPr lang="en-US" altLang="zh-CN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：长度超出限制，</a:t>
            </a:r>
            <a:r>
              <a:rPr lang="en-US" altLang="zh-CN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name</a:t>
            </a:r>
            <a:r>
              <a:rPr lang="zh-CN" altLang="en-US" sz="2000" b="1">
                <a:solidFill>
                  <a:srgbClr val="FF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字段太长</a:t>
            </a:r>
            <a:endParaRPr lang="zh-CN" sz="2000" b="1">
              <a:solidFill>
                <a:srgbClr val="FF0000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insert into 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student(name, gender, age) 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values('小明是个大帅哥', '男', 18);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3495" y="1741170"/>
            <a:ext cx="9604375" cy="163004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create table student(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name varchar(3),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gender char(1),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age int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);</a:t>
            </a:r>
            <a:endParaRPr lang="zh-CN"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2582545" y="1962785"/>
            <a:ext cx="7026910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 </a:t>
            </a: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 NULL</a:t>
            </a:r>
            <a:endParaRPr lang="en-US" alt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 NULL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964690" y="1778635"/>
            <a:ext cx="672020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，意思是数据值可以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允许为空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11" idx="2"/>
          </p:cNvCxnSpPr>
          <p:nvPr/>
        </p:nvCxnSpPr>
        <p:spPr>
          <a:xfrm flipH="1">
            <a:off x="5079365" y="2300605"/>
            <a:ext cx="245745" cy="6007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73200" y="5261610"/>
            <a:ext cx="5904230" cy="9531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，意思是：未知的、未指定值的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，和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是有区别的！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3375" y="2984500"/>
            <a:ext cx="6877050" cy="18478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26915" y="2948940"/>
            <a:ext cx="872490" cy="21088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本课程包含的内容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45185" y="1922780"/>
            <a:ext cx="9745980" cy="396938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概念介绍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环境安装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知识学习：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数据库、数据表、增删改查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、函数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聚合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关联等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索引性能、数据库事务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数据库的自动化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做一个网站应用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 NULL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65835" y="2152650"/>
            <a:ext cx="9716135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altLang="zh-CN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-- </a:t>
            </a: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未指定：</a:t>
            </a:r>
            <a:r>
              <a:rPr lang="en-US" altLang="zh-CN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age</a:t>
            </a: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字段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insert into 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student(name, gender) 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values('小明', '男');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 NULL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65835" y="2152650"/>
            <a:ext cx="9716135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altLang="zh-CN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-- </a:t>
            </a: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极端版本的</a:t>
            </a:r>
            <a:r>
              <a:rPr lang="en-US" altLang="zh-CN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NULL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insert into </a:t>
            </a: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student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()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values ();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 NULL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09015" y="1604645"/>
            <a:ext cx="971613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限制的方法：</a:t>
            </a:r>
            <a:r>
              <a:rPr lang="en-US" altLang="zh-CN" sz="36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NOT NULL</a:t>
            </a:r>
            <a:endParaRPr lang="en-US" altLang="zh-CN" sz="36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9015" y="2454275"/>
            <a:ext cx="9260205" cy="194945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r>
              <a:rPr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create table student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2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(</a:t>
            </a:r>
            <a:endParaRPr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name varchar(3) not null,</a:t>
            </a:r>
            <a:endParaRPr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gender char(1) not null,</a:t>
            </a:r>
            <a:endParaRPr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age int not null</a:t>
            </a:r>
            <a:endParaRPr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r>
              <a:rPr sz="24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);</a:t>
            </a:r>
            <a:endParaRPr sz="24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2670" y="4690110"/>
            <a:ext cx="6877050" cy="1809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2582545" y="1962785"/>
            <a:ext cx="7026910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字段默认值</a:t>
            </a:r>
            <a:endParaRPr 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字段默认值</a:t>
            </a:r>
            <a:endParaRPr 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848985" y="4510405"/>
            <a:ext cx="12496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</a:t>
            </a:r>
            <a:endParaRPr 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390" y="2299335"/>
            <a:ext cx="7372350" cy="2143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字段默认值</a:t>
            </a:r>
            <a:endParaRPr 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81455" y="2581910"/>
            <a:ext cx="8337550" cy="33229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create table student3(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name varchar(3) </a:t>
            </a:r>
            <a:r>
              <a:rPr sz="2800" b="1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</a:rPr>
              <a:t>default '未知'</a:t>
            </a: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gender char(1) </a:t>
            </a:r>
            <a:r>
              <a:rPr sz="2800" b="1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</a:rPr>
              <a:t>default '男'</a:t>
            </a: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age int </a:t>
            </a:r>
            <a:r>
              <a:rPr sz="2800" b="1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</a:rPr>
              <a:t>default 18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);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1455" y="1884045"/>
            <a:ext cx="30276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设置表字段默认值</a:t>
            </a:r>
            <a:endParaRPr 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 NULL + </a:t>
            </a: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字段默认值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是否冗余？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26160" y="2482850"/>
            <a:ext cx="9613265" cy="2399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create table student4(</a:t>
            </a:r>
            <a:endParaRPr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name varchar(3) not null default '未知',</a:t>
            </a:r>
            <a:endParaRPr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gender char(1) not null default '男',</a:t>
            </a:r>
            <a:endParaRPr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age int not null default 18</a:t>
            </a:r>
            <a:endParaRPr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);</a:t>
            </a:r>
            <a:endParaRPr sz="20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1455" y="1687195"/>
            <a:ext cx="682053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NULL + Default Value 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是否冗余？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6160" y="5405755"/>
            <a:ext cx="1002347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答案：不冗余，因为人工可以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NULL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，不会触发默认值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988185" y="1963420"/>
            <a:ext cx="8215630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表主键</a:t>
            </a:r>
            <a:endParaRPr 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primary key</a:t>
            </a:r>
            <a:endParaRPr lang="en-US" alt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表的键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2140" y="2753995"/>
            <a:ext cx="7296150" cy="1790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表的键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10030" y="1851660"/>
            <a:ext cx="6228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如果不加限制，表会有个多条重复数据</a:t>
            </a:r>
            <a:endParaRPr 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640" y="2886075"/>
            <a:ext cx="4333875" cy="2619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0030" y="5879465"/>
            <a:ext cx="90728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人名是可以重复的，但是在学生信息中，学号不会重复！</a:t>
            </a:r>
            <a:endParaRPr 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的概念位置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63955" y="2966085"/>
            <a:ext cx="2174240" cy="136017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Database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01185" y="2966085"/>
            <a:ext cx="3304540" cy="136017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关系数据库管理系统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RDBMS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69350" y="2966085"/>
            <a:ext cx="1637030" cy="136017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54730" y="3261995"/>
            <a:ext cx="57086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/>
              <a:t>&gt;</a:t>
            </a:r>
            <a:endParaRPr lang="en-US" altLang="zh-CN" sz="4400" b="1"/>
          </a:p>
        </p:txBody>
      </p:sp>
      <p:sp>
        <p:nvSpPr>
          <p:cNvPr id="7" name="文本框 6"/>
          <p:cNvSpPr txBox="1"/>
          <p:nvPr/>
        </p:nvSpPr>
        <p:spPr>
          <a:xfrm>
            <a:off x="7981315" y="3261995"/>
            <a:ext cx="57086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/>
              <a:t>&gt;</a:t>
            </a:r>
            <a:endParaRPr lang="en-US" altLang="zh-CN" sz="44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表的键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10030" y="1851660"/>
            <a:ext cx="7658735" cy="9531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添加一列学号，不会重复</a:t>
            </a:r>
            <a:endParaRPr 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设置成主键：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key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，全表唯一不能重复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0030" y="3134995"/>
            <a:ext cx="7868920" cy="310769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create table student(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altLang="zh-CN" sz="2800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</a:rPr>
              <a:t>sno int,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name varchar(3),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gender char(1),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age int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</a:t>
            </a:r>
            <a:r>
              <a:rPr lang="en-US" altLang="zh-CN" sz="2800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</a:rPr>
              <a:t>primary key(sno)</a:t>
            </a:r>
            <a:endParaRPr lang="zh-CN" altLang="en-US" sz="2800" b="1">
              <a:solidFill>
                <a:srgbClr val="C00000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);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表的键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</a:t>
            </a:r>
            <a:endParaRPr lang="en-US" alt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10030" y="1851660"/>
            <a:ext cx="6334760" cy="9531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主键可以设置成自增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Auto_increment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会自己设置新的数字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0030" y="3134995"/>
            <a:ext cx="7868920" cy="310769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create table student(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altLang="zh-CN" sz="2800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</a:rPr>
              <a:t>sno int auto_increment,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name varchar(3),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gender char(1),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age int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,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  </a:t>
            </a:r>
            <a:r>
              <a:rPr lang="en-US" altLang="zh-CN" sz="2800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</a:rPr>
              <a:t>primary key(sno)</a:t>
            </a:r>
            <a:endParaRPr lang="zh-CN" altLang="en-US" sz="2800" b="1">
              <a:solidFill>
                <a:srgbClr val="C00000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</a:rPr>
              <a:t>);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988185" y="1963420"/>
            <a:ext cx="8215630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表约束</a:t>
            </a:r>
            <a:endParaRPr 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表约束练习题</a:t>
            </a:r>
            <a:endParaRPr lang="zh-CN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10030" y="1851660"/>
            <a:ext cx="9001125" cy="3538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新建表</a:t>
            </a:r>
            <a:endParaRPr 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雇员表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employee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，数字、自增、主键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，字符串，最多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个字符，不能为空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，字符串，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，不能为空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，数字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，可以为空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Font typeface="Arial" panose="020B0604020202090204" pitchFamily="34" charset="0"/>
              <a:buChar char="•"/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，字符串，在职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离职，默认是在职，不能为空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988185" y="1963420"/>
            <a:ext cx="8215630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介绍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介绍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46150" y="1820545"/>
            <a:ext cx="8801100" cy="39693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/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CRUD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是几个字母的缩写：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reate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：往数据库里新增数据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ead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：从数据库往外读取数据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pdate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：更新数据库中的数据</a:t>
            </a:r>
            <a:b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elete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：删除数据库中的数据</a:t>
            </a:r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CRUD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：针对数据的四大最常见、最重要的操作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不只是针对数据库，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开发的功能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程序界面均适用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准备</a:t>
            </a: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准备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46150" y="1820545"/>
            <a:ext cx="8801100" cy="39693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drop table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student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create table student(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en-US" altLang="zh-CN" sz="2800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stu_id int auto_increment,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name varchar(3),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gender char(1),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age int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,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</a:t>
            </a:r>
            <a:r>
              <a:rPr lang="en-US" altLang="zh-CN" sz="2800">
                <a:solidFill>
                  <a:srgbClr val="C00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primary key(stu_id)</a:t>
            </a:r>
            <a:endParaRPr lang="zh-CN" altLang="en-US" sz="2800" b="1">
              <a:solidFill>
                <a:srgbClr val="C00000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);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准备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46150" y="1820545"/>
            <a:ext cx="8801100" cy="43999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insert into student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(name, gender, age)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values 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   ('张磊磊', '男', 4),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   ('王宝宝', '男', 10),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   ('李翠翠', '女', 11),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   ('赵香香', '女', 4),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   ('牛强强', '男', 13),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   ('周子阳', '男', 9),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      ('陆亦双', '女', 7);</a:t>
            </a:r>
            <a:endParaRPr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查询数据</a:t>
            </a:r>
            <a:b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Read Select</a:t>
            </a:r>
            <a:endParaRPr lang="en-US" alt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什么是数据库？</a:t>
            </a:r>
            <a:endParaRPr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16000" y="1650683"/>
            <a:ext cx="9745345" cy="452183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数据库（Database）是按照数据结构来组织、存储和管理数据的仓库。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每个数据库都有一个或多个不同的 API 用于创建，访问，管理，搜索和复制所保存的数据。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我们也可以将数据存储在文件中，但是在文件中读写数据速度相对较慢。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使用关系型数据库管理系统（RDBMS）来存储和管理大数据量。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所谓的关系型数据库，是建立在关系模型基础上的数据库，借助于集合代数等数学概念和方法来处理数据库中的数据。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查询数据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Read Select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20115" y="1515745"/>
            <a:ext cx="8801100" cy="4831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怎样从数据库中读取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/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搜索数据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?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查询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student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表的所有数据，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*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代表所有字段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* from student;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只查询所有的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name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姓名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name from student;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只查询所有的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age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年龄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age from student;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只查询所有的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stu_id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学号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stu_id from student;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查询数据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Read Select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20115" y="1515745"/>
            <a:ext cx="9881870" cy="4831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怎样从数据库中读取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/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搜索数据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?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查询所有的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name/age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，用逗号分割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name, age from student;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查询所有的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stu_id/name/age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，用逗号分割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stu_id, name, age from student;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查询所有的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stu_id/name/age/gender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，用逗号分割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stu_id, name, age, gender from student;</a:t>
            </a:r>
            <a:endParaRPr 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endParaRPr 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选择的顺序会影响输出的顺序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name, age, stu_id from student;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</a:t>
            </a: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55040" y="2004060"/>
            <a:ext cx="9881870" cy="3538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怎样从大量的数据中，挑选出满足条件的数据？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例如，登录时，查找数据库中的用户密码，做校验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例如，只展示某一分类的数据给用户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Where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同时用在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、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Update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、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Delete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 Select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：查找满足条件的数据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 Update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：更新满足条件的数据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 Delete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：删除满足条件的数据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55040" y="2004060"/>
            <a:ext cx="9881870" cy="26765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小例子：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怎样查询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4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岁的学生？</a:t>
            </a:r>
            <a:endParaRPr lang="zh-CN" altLang="en-US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* from student where age=4; (try it)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-- 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怎样查询名字为</a:t>
            </a:r>
            <a:r>
              <a:rPr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赵香香</a:t>
            </a:r>
            <a:r>
              <a:rPr 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的学生</a:t>
            </a:r>
            <a:endParaRPr 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indent="0">
              <a:buNone/>
            </a:pP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select * from student where name='</a:t>
            </a: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赵香香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'; (try it)</a:t>
            </a:r>
            <a:endParaRPr lang="en-US" altLang="zh-CN" sz="2800">
              <a:solidFill>
                <a:schemeClr val="accent6">
                  <a:lumMod val="50000"/>
                </a:schemeClr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</a:t>
            </a:r>
            <a:endParaRPr lang="en-US" alt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 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805305" y="1594485"/>
            <a:ext cx="196405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数据形如：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5305" y="2385060"/>
            <a:ext cx="7871460" cy="35540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 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2973705"/>
            <a:ext cx="2124075" cy="2952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4590" y="2085975"/>
            <a:ext cx="1327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选</a:t>
            </a:r>
            <a:r>
              <a:rPr lang="en-US" altLang="zh-CN" sz="3600" b="1"/>
              <a:t>1</a:t>
            </a:r>
            <a:r>
              <a:rPr lang="zh-CN" altLang="en-US" sz="3600" b="1"/>
              <a:t>列</a:t>
            </a:r>
            <a:endParaRPr lang="zh-CN" altLang="en-US" sz="36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905" y="2973705"/>
            <a:ext cx="3374390" cy="2952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5905" y="2085975"/>
            <a:ext cx="1327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选</a:t>
            </a:r>
            <a:r>
              <a:rPr lang="en-US" altLang="zh-CN" sz="3600" b="1"/>
              <a:t>2</a:t>
            </a:r>
            <a:r>
              <a:rPr lang="zh-CN" altLang="en-US" sz="3600" b="1"/>
              <a:t>列</a:t>
            </a:r>
            <a:endParaRPr lang="zh-CN" altLang="en-US" sz="36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610" y="3470275"/>
            <a:ext cx="3095625" cy="18383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28610" y="2085975"/>
            <a:ext cx="2472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只查询男生</a:t>
            </a:r>
            <a:endParaRPr lang="zh-CN" altLang="en-US" sz="3600" b="1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 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42390" y="2008505"/>
            <a:ext cx="658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查询信息，学号等于年龄的数据</a:t>
            </a:r>
            <a:endParaRPr lang="zh-CN" altLang="en-US" sz="3600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295" y="2855595"/>
            <a:ext cx="4667250" cy="1352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</a:t>
            </a:r>
            <a:endParaRPr lang="en-US" altLang="zh-CN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 </a:t>
            </a:r>
            <a:r>
              <a:rPr lang="en-US" altLang="zh-CN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答案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RDBMS的特点</a:t>
            </a:r>
            <a:endParaRPr lang="zh-CN" altLang="zh-CN" sz="3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16000" y="1650048"/>
            <a:ext cx="9745345" cy="4523105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spAutoFit/>
          </a:bodyPr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RDBMS 即关系数据库管理系统(Relational Database Management System)的特点：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数据以表格的形式出现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每行为各种记录名称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每列为记录名称所对应的数据域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许多的行和列组成一张表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2400" b="1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若干的表组成database</a:t>
            </a:r>
            <a:endParaRPr lang="zh-CN" sz="2400" b="1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答案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09880" y="1707515"/>
            <a:ext cx="10267315" cy="45694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只查询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stu_id from student;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只查询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name, age from student;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只查询男生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name, age from student where gender='男';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id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相等的数据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stu_id, name, age from student where stu_id=age;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endParaRPr 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字段别名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字段别名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0570" y="1724660"/>
            <a:ext cx="6348095" cy="45694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别名：把查询结果改的更加容易阅读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name, age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student;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name as 姓名, age as 年龄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student;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如果别名中间有空格，用单引号加上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 name as 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姓 名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age as 年龄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student;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19010" y="3434715"/>
            <a:ext cx="4101465" cy="177038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数据和不加别名是一样的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别名不会改变原表结构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Update</a:t>
            </a:r>
            <a:endParaRPr 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怎样更新数据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Update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怎样更新数据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234440" y="2115820"/>
            <a:ext cx="3876040" cy="17703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age=18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name='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李翠翠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9940" y="1627505"/>
            <a:ext cx="3401060" cy="23304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更新多条数据</a:t>
            </a:r>
            <a:endParaRPr 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age=18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gender='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4440" y="4370705"/>
            <a:ext cx="3876040" cy="17703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gender='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name='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牛强强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69940" y="4441825"/>
            <a:ext cx="4736465" cy="17703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经验：更新数据之前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先用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确认下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update/delete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都一样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Update</a:t>
            </a:r>
            <a:endParaRPr 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Update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怎样更新数据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408420" y="2506980"/>
            <a:ext cx="5036185" cy="6508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、更新王宝宝的姓名为王大宝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015" y="2638425"/>
            <a:ext cx="5510530" cy="27216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8015" y="1788160"/>
            <a:ext cx="1964055" cy="6508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现存数据：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08420" y="3438525"/>
            <a:ext cx="4768215" cy="6508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、修改周子阳的年龄为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26200" y="4392930"/>
            <a:ext cx="5124450" cy="121094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、修改所有男生的年龄为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where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返回的都会更新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Delete</a:t>
            </a:r>
            <a:endParaRPr 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怎样删除数据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Delete 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怎样删除数据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234440" y="2115820"/>
            <a:ext cx="4034155" cy="121094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name='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李翠翠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4440" y="3696970"/>
            <a:ext cx="4792345" cy="17703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经验：删除数据之前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先用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确认下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update/delete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都一样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34965" y="2395855"/>
            <a:ext cx="5917565" cy="6508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观察：删除后，自增ID是不会变化的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00190" y="3976370"/>
            <a:ext cx="3884295" cy="121094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student;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Delete</a:t>
            </a:r>
            <a:endParaRPr 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9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9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4005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RDBMS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的概念</a:t>
            </a:r>
            <a:endParaRPr lang="zh-CN" altLang="en-US" sz="3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83765" y="1339215"/>
            <a:ext cx="7486650" cy="53530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22780" y="1262380"/>
            <a:ext cx="7927340" cy="5048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927590" y="122301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表头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963420" y="2555240"/>
            <a:ext cx="7927340" cy="32956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05695" y="242824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行</a:t>
            </a:r>
            <a:endParaRPr lang="zh-CN" altLang="en-US" sz="3200" b="1"/>
          </a:p>
        </p:txBody>
      </p:sp>
      <p:sp>
        <p:nvSpPr>
          <p:cNvPr id="8" name="矩形 7"/>
          <p:cNvSpPr/>
          <p:nvPr/>
        </p:nvSpPr>
        <p:spPr>
          <a:xfrm>
            <a:off x="2300605" y="1137920"/>
            <a:ext cx="495300" cy="566229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24625" y="203835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列</a:t>
            </a:r>
            <a:endParaRPr lang="zh-CN" altLang="en-US" sz="3200" b="1"/>
          </a:p>
        </p:txBody>
      </p:sp>
      <p:sp>
        <p:nvSpPr>
          <p:cNvPr id="10" name="矩形 9"/>
          <p:cNvSpPr/>
          <p:nvPr/>
        </p:nvSpPr>
        <p:spPr>
          <a:xfrm>
            <a:off x="6421755" y="1003300"/>
            <a:ext cx="1049020" cy="590486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50365" y="4119245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键</a:t>
            </a:r>
            <a:endParaRPr lang="zh-CN" altLang="en-US" sz="3200" b="1"/>
          </a:p>
        </p:txBody>
      </p:sp>
      <p:sp>
        <p:nvSpPr>
          <p:cNvPr id="12" name="文本框 11"/>
          <p:cNvSpPr txBox="1"/>
          <p:nvPr/>
        </p:nvSpPr>
        <p:spPr>
          <a:xfrm>
            <a:off x="10130790" y="4605655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值</a:t>
            </a:r>
            <a:endParaRPr lang="zh-CN" altLang="en-US" sz="3200" b="1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8975725" y="4400550"/>
            <a:ext cx="1078230" cy="388620"/>
          </a:xfrm>
          <a:prstGeom prst="straightConnector1">
            <a:avLst/>
          </a:prstGeom>
          <a:ln w="57150">
            <a:solidFill>
              <a:srgbClr val="C0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1290" y="5354955"/>
            <a:ext cx="1687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这是一个表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很多表组成一个数据库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Delete 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152005" y="2120265"/>
            <a:ext cx="3736975" cy="31692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insert into student</a:t>
            </a:r>
            <a:endParaRPr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(name, gender, age)</a:t>
            </a:r>
            <a:endParaRPr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values </a:t>
            </a:r>
            <a:endParaRPr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('张磊磊', '男', 4),</a:t>
            </a:r>
            <a:endParaRPr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('王宝宝', '男', 10),</a:t>
            </a:r>
            <a:endParaRPr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('李翠翠', '女', 11),</a:t>
            </a:r>
            <a:endParaRPr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('赵香香', '女', 4),</a:t>
            </a:r>
            <a:endParaRPr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('牛强强', '男', 13),</a:t>
            </a:r>
            <a:endParaRPr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('周子阳', '男', 9),</a:t>
            </a:r>
            <a:endParaRPr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('陆亦双', '女', 7);</a:t>
            </a:r>
            <a:endParaRPr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6150" y="2052955"/>
            <a:ext cx="5991225" cy="34766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 </a:t>
            </a: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先重建数据</a:t>
            </a:r>
            <a:endParaRPr lang="zh-CN" altLang="en-US"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endParaRPr lang="zh-CN" altLang="en-US"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r>
              <a:rPr lang="en-US" altLang="zh-CN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drop table </a:t>
            </a: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student</a:t>
            </a:r>
            <a:r>
              <a:rPr lang="en-US" altLang="zh-CN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  <a:endParaRPr lang="zh-CN" altLang="en-US"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endParaRPr lang="zh-CN" altLang="en-US"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create table student(</a:t>
            </a:r>
            <a:endParaRPr lang="zh-CN" altLang="en-US"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None/>
            </a:pP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stu_id int auto_increment,</a:t>
            </a:r>
            <a:endParaRPr lang="zh-CN" altLang="en-US"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None/>
            </a:pP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name varchar(3),</a:t>
            </a:r>
            <a:endParaRPr lang="zh-CN" altLang="en-US"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None/>
            </a:pP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gender char(1),</a:t>
            </a:r>
            <a:endParaRPr lang="zh-CN" altLang="en-US"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None/>
            </a:pP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age int</a:t>
            </a:r>
            <a:r>
              <a:rPr lang="en-US" altLang="zh-CN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endParaRPr lang="en-US" altLang="zh-CN" sz="200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None/>
            </a:pPr>
            <a:r>
              <a:rPr lang="en-US" altLang="zh-CN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primary key(stu_id)</a:t>
            </a:r>
            <a:endParaRPr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None/>
            </a:pPr>
            <a:r>
              <a:rPr lang="zh-CN" altLang="en-US" sz="20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);</a:t>
            </a:r>
            <a:endParaRPr lang="zh-CN" altLang="en-US" sz="20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0530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Delete 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281430" y="3070225"/>
            <a:ext cx="6492240" cy="17703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：删除所有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岁的学生；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：删除所有的年龄等于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的学生；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：删除所有的学生</a:t>
            </a:r>
            <a:endParaRPr lang="zh-CN" altLang="en-US"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sz="9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9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大练习题</a:t>
            </a:r>
            <a:endParaRPr lang="zh-CN" altLang="en-US" sz="96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en-US" altLang="zh-CN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Create</a:t>
            </a:r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Read</a:t>
            </a:r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Update</a:t>
            </a:r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Delete</a:t>
            </a:r>
            <a:endParaRPr lang="en-US" altLang="zh-CN" sz="4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en-US" altLang="zh-CN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CRUD </a:t>
            </a:r>
            <a:r>
              <a:rPr lang="zh-CN" altLang="en-US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练习题</a:t>
            </a:r>
            <a:endParaRPr lang="zh-CN" altLang="en-US" sz="6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春天到了</a:t>
            </a:r>
            <a:endParaRPr lang="zh-CN" altLang="en-US" sz="6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zh-CN" altLang="en-US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lang="en-US" altLang="zh-CN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整理你的衣柜</a:t>
            </a:r>
            <a:endParaRPr lang="zh-CN" altLang="en-US" sz="6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30530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02335" y="1692275"/>
            <a:ext cx="4106545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Create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buFont typeface="Arial" panose="020B0604020202090204" pitchFamily="34" charset="0"/>
              <a:buAutoNum type="arabicPeriod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创建一个数据库 clothes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_db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buFont typeface="Arial" panose="020B0604020202090204" pitchFamily="34" charset="0"/>
              <a:buAutoNum type="arabicPeriod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新建一个数据表 clothes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2335" y="2856230"/>
            <a:ext cx="4106545" cy="2584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单条语句新增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条数据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None/>
            </a:pPr>
            <a:r>
              <a:rPr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('短袖', '白色', 'XL', 100),</a:t>
            </a:r>
            <a:endParaRPr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None/>
            </a:pPr>
            <a:r>
              <a:rPr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('短袖', '黑色', 'XL', 130),</a:t>
            </a:r>
            <a:endParaRPr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None/>
            </a:pPr>
            <a:r>
              <a:rPr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('牛仔裤', '蓝色', 'L', 20),</a:t>
            </a:r>
            <a:endParaRPr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None/>
            </a:pPr>
            <a:r>
              <a:rPr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('牛仔裤', '黑色', 'XL', 80),</a:t>
            </a:r>
            <a:endParaRPr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None/>
            </a:pPr>
            <a:r>
              <a:rPr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('西服', '黑色', 'XL', 200),</a:t>
            </a:r>
            <a:endParaRPr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None/>
            </a:pPr>
            <a:r>
              <a:rPr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('毛衣', '灰色', 'XXL', 230),</a:t>
            </a:r>
            <a:endParaRPr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None/>
            </a:pPr>
            <a:r>
              <a:rPr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('短袖', '红色', 'XL', 70),</a:t>
            </a:r>
            <a:endParaRPr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None/>
            </a:pPr>
            <a:r>
              <a:rPr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('衬衫', '白色', 'L', 120)</a:t>
            </a:r>
            <a:endParaRPr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2335" y="5588635"/>
            <a:ext cx="410654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单条语句新增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条数据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None/>
            </a:pPr>
            <a:r>
              <a:rPr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('运动裤', '蓝色', 'M', 10)</a:t>
            </a:r>
            <a:endParaRPr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402580" y="1910715"/>
          <a:ext cx="5562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10"/>
                <a:gridCol w="938530"/>
                <a:gridCol w="1112520"/>
                <a:gridCol w="923290"/>
                <a:gridCol w="1301750"/>
              </a:tblGrid>
              <a:tr h="3644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name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color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size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last_worn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短袖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白色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短袖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黑色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130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牛仔裤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蓝色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牛仔裤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黑色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80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西服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黑色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200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毛衣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灰色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230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短袖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红色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70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衬衫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白色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120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运动裤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蓝色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M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0570" y="1910715"/>
            <a:ext cx="4349750" cy="39693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None/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90204" pitchFamily="34" charset="0"/>
              <a:buAutoNum type="arabicPeriod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查询所有的衣服，只包含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color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两列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90204" pitchFamily="34" charset="0"/>
              <a:buAutoNum type="arabicPeriod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查询所有的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XL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尺寸的衣服，包含所有列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90204" pitchFamily="34" charset="0"/>
              <a:buAutoNum type="arabicPeriod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查询所有的尺寸是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XL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的衣服，返回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color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size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last_worn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402580" y="1910715"/>
          <a:ext cx="5562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10"/>
                <a:gridCol w="938530"/>
                <a:gridCol w="1112520"/>
                <a:gridCol w="957580"/>
                <a:gridCol w="1267460"/>
              </a:tblGrid>
              <a:tr h="3644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name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color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size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last_worn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短袖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白色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短袖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黑色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130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牛仔裤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蓝色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牛仔裤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黑色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80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西服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黑色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200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毛衣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灰色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230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短袖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红色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70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衬衫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白色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120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运动裤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蓝色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M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0570" y="2451100"/>
            <a:ext cx="4505960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None/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Update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90204" pitchFamily="34" charset="0"/>
              <a:buAutoNum type="arabicPeriod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将所有的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尺寸的衣服，都改成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尺寸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90204" pitchFamily="34" charset="0"/>
              <a:buAutoNum type="arabicPeriod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将最近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天穿过这个衣服，改成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90204" pitchFamily="34" charset="0"/>
              <a:buAutoNum type="arabicPeriod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将“白色”的衣服，统一改成“泛白”，并且尺寸改成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402580" y="1910715"/>
          <a:ext cx="5562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10"/>
                <a:gridCol w="938530"/>
                <a:gridCol w="1112520"/>
                <a:gridCol w="931545"/>
                <a:gridCol w="1293495"/>
              </a:tblGrid>
              <a:tr h="3644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name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color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size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last_worn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短袖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白色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短袖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黑色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130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牛仔裤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蓝色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牛仔裤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黑色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80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西服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黑色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200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毛衣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灰色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230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短袖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红色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70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衬衫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白色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120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运动裤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蓝色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M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大练习题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0570" y="2451100"/>
            <a:ext cx="4505960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None/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Delete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90204" pitchFamily="34" charset="0"/>
              <a:buAutoNum type="arabicPeriod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删除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天以上还没穿的衣服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90204" pitchFamily="34" charset="0"/>
              <a:buAutoNum type="arabicPeriod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删除“西服”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90204" pitchFamily="34" charset="0"/>
              <a:buAutoNum type="arabicPeriod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删除所有的衣服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90204" pitchFamily="34" charset="0"/>
              <a:buAutoNum type="arabicPeriod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删除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clothes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数据表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402580" y="1910715"/>
          <a:ext cx="5562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10"/>
                <a:gridCol w="938530"/>
                <a:gridCol w="1112520"/>
                <a:gridCol w="932180"/>
                <a:gridCol w="1292860"/>
              </a:tblGrid>
              <a:tr h="3644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name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color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size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last_worn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短袖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白色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短袖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黑色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130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牛仔裤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蓝色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牛仔裤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黑色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80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西服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黑色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180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毛衣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灰色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230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短袖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红色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XL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衬衫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白色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120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运动裤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蓝色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M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5720" marR="4572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616075" y="1963420"/>
            <a:ext cx="8959215" cy="29317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ctr">
              <a:defRPr/>
            </a:pPr>
            <a:r>
              <a:rPr lang="zh-CN" altLang="en-US" sz="8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字符串函数</a:t>
            </a:r>
            <a:endParaRPr lang="zh-CN" altLang="en-US" sz="8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defRPr/>
            </a:pPr>
            <a:r>
              <a:rPr lang="en-US" altLang="zh-CN" sz="8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String Functions</a:t>
            </a:r>
            <a:endParaRPr lang="en-US" altLang="zh-CN" sz="8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814195" y="438785"/>
            <a:ext cx="9380220" cy="9728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字符串函数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2915" y="529590"/>
            <a:ext cx="1054100" cy="734060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60070" y="1536700"/>
            <a:ext cx="450596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None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数据集：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常用技术库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2029460"/>
            <a:ext cx="5834380" cy="45631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77965" y="2804795"/>
            <a:ext cx="4505960" cy="31381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None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字符串函数：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00000"/>
              </a:lnSpc>
              <a:buNone/>
            </a:pP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CONCAT：拼接字符串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CONCAT_WS：拼接字符串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SUBSTRING：获取子字符串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REPLACE：替换字符串的内容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REVERSE：反转字符串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CHAR_LENGTH：计算字符串长度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UPPER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/LOWER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：改变大小写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00000"/>
              </a:lnSpc>
              <a:buFont typeface="Arial" panose="020B0604020202090204" pitchFamily="34" charset="0"/>
              <a:buNone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也可以嵌套组合使用函数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0.6"/>
</p:tagLst>
</file>

<file path=ppt/tags/tag10.xml><?xml version="1.0" encoding="utf-8"?>
<p:tagLst xmlns:p="http://schemas.openxmlformats.org/presentationml/2006/main">
  <p:tag name="TIMING" val="|0.6"/>
</p:tagLst>
</file>

<file path=ppt/tags/tag100.xml><?xml version="1.0" encoding="utf-8"?>
<p:tagLst xmlns:p="http://schemas.openxmlformats.org/presentationml/2006/main">
  <p:tag name="TIMING" val="|0.6"/>
</p:tagLst>
</file>

<file path=ppt/tags/tag101.xml><?xml version="1.0" encoding="utf-8"?>
<p:tagLst xmlns:p="http://schemas.openxmlformats.org/presentationml/2006/main">
  <p:tag name="KSO_WM_UNIT_TABLE_BEAUTIFY" val="smartTable{df8d62fa-ec97-4e1d-a201-14cac54467ab}"/>
  <p:tag name="TABLE_ENDDRAG_ORIGIN_RECT" val="438*336"/>
  <p:tag name="TABLE_ENDDRAG_RECT" val="408*127*438*312"/>
</p:tagLst>
</file>

<file path=ppt/tags/tag102.xml><?xml version="1.0" encoding="utf-8"?>
<p:tagLst xmlns:p="http://schemas.openxmlformats.org/presentationml/2006/main">
  <p:tag name="TIMING" val="|0.6"/>
</p:tagLst>
</file>

<file path=ppt/tags/tag103.xml><?xml version="1.0" encoding="utf-8"?>
<p:tagLst xmlns:p="http://schemas.openxmlformats.org/presentationml/2006/main">
  <p:tag name="KSO_WM_UNIT_TABLE_BEAUTIFY" val="smartTable{df8d62fa-ec97-4e1d-a201-14cac54467ab}"/>
  <p:tag name="TABLE_ENDDRAG_ORIGIN_RECT" val="438*336"/>
  <p:tag name="TABLE_ENDDRAG_RECT" val="408*127*438*312"/>
</p:tagLst>
</file>

<file path=ppt/tags/tag104.xml><?xml version="1.0" encoding="utf-8"?>
<p:tagLst xmlns:p="http://schemas.openxmlformats.org/presentationml/2006/main">
  <p:tag name="TIMING" val="|0.6"/>
</p:tagLst>
</file>

<file path=ppt/tags/tag105.xml><?xml version="1.0" encoding="utf-8"?>
<p:tagLst xmlns:p="http://schemas.openxmlformats.org/presentationml/2006/main">
  <p:tag name="KSO_WM_UNIT_TABLE_BEAUTIFY" val="smartTable{df8d62fa-ec97-4e1d-a201-14cac54467ab}"/>
  <p:tag name="TABLE_ENDDRAG_ORIGIN_RECT" val="438*336"/>
  <p:tag name="TABLE_ENDDRAG_RECT" val="408*127*438*312"/>
</p:tagLst>
</file>

<file path=ppt/tags/tag106.xml><?xml version="1.0" encoding="utf-8"?>
<p:tagLst xmlns:p="http://schemas.openxmlformats.org/presentationml/2006/main">
  <p:tag name="TIMING" val="|0.6"/>
</p:tagLst>
</file>

<file path=ppt/tags/tag107.xml><?xml version="1.0" encoding="utf-8"?>
<p:tagLst xmlns:p="http://schemas.openxmlformats.org/presentationml/2006/main">
  <p:tag name="TIMING" val="|0.6"/>
</p:tagLst>
</file>

<file path=ppt/tags/tag108.xml><?xml version="1.0" encoding="utf-8"?>
<p:tagLst xmlns:p="http://schemas.openxmlformats.org/presentationml/2006/main">
  <p:tag name="TIMING" val="|0.6"/>
</p:tagLst>
</file>

<file path=ppt/tags/tag109.xml><?xml version="1.0" encoding="utf-8"?>
<p:tagLst xmlns:p="http://schemas.openxmlformats.org/presentationml/2006/main">
  <p:tag name="TIMING" val="|0.6"/>
</p:tagLst>
</file>

<file path=ppt/tags/tag11.xml><?xml version="1.0" encoding="utf-8"?>
<p:tagLst xmlns:p="http://schemas.openxmlformats.org/presentationml/2006/main">
  <p:tag name="TIMING" val="|0.6"/>
</p:tagLst>
</file>

<file path=ppt/tags/tag110.xml><?xml version="1.0" encoding="utf-8"?>
<p:tagLst xmlns:p="http://schemas.openxmlformats.org/presentationml/2006/main">
  <p:tag name="TIMING" val="|0.6"/>
</p:tagLst>
</file>

<file path=ppt/tags/tag111.xml><?xml version="1.0" encoding="utf-8"?>
<p:tagLst xmlns:p="http://schemas.openxmlformats.org/presentationml/2006/main">
  <p:tag name="MH_CONTENTSID" val="258"/>
  <p:tag name="MH_SECTIONID" val="259,260,"/>
  <p:tag name="ISPRING_PRESENTATION_TITLE" val="PowerPoint 演示文稿"/>
</p:tagLst>
</file>

<file path=ppt/tags/tag12.xml><?xml version="1.0" encoding="utf-8"?>
<p:tagLst xmlns:p="http://schemas.openxmlformats.org/presentationml/2006/main">
  <p:tag name="TIMING" val="|0.6"/>
</p:tagLst>
</file>

<file path=ppt/tags/tag13.xml><?xml version="1.0" encoding="utf-8"?>
<p:tagLst xmlns:p="http://schemas.openxmlformats.org/presentationml/2006/main">
  <p:tag name="TIMING" val="|0.6"/>
</p:tagLst>
</file>

<file path=ppt/tags/tag14.xml><?xml version="1.0" encoding="utf-8"?>
<p:tagLst xmlns:p="http://schemas.openxmlformats.org/presentationml/2006/main">
  <p:tag name="TIMING" val="|0.6"/>
</p:tagLst>
</file>

<file path=ppt/tags/tag15.xml><?xml version="1.0" encoding="utf-8"?>
<p:tagLst xmlns:p="http://schemas.openxmlformats.org/presentationml/2006/main">
  <p:tag name="TIMING" val="|0.6"/>
</p:tagLst>
</file>

<file path=ppt/tags/tag16.xml><?xml version="1.0" encoding="utf-8"?>
<p:tagLst xmlns:p="http://schemas.openxmlformats.org/presentationml/2006/main">
  <p:tag name="TIMING" val="|0.6"/>
</p:tagLst>
</file>

<file path=ppt/tags/tag17.xml><?xml version="1.0" encoding="utf-8"?>
<p:tagLst xmlns:p="http://schemas.openxmlformats.org/presentationml/2006/main">
  <p:tag name="TIMING" val="|0.6"/>
</p:tagLst>
</file>

<file path=ppt/tags/tag18.xml><?xml version="1.0" encoding="utf-8"?>
<p:tagLst xmlns:p="http://schemas.openxmlformats.org/presentationml/2006/main">
  <p:tag name="TIMING" val="|0.6"/>
</p:tagLst>
</file>

<file path=ppt/tags/tag19.xml><?xml version="1.0" encoding="utf-8"?>
<p:tagLst xmlns:p="http://schemas.openxmlformats.org/presentationml/2006/main">
  <p:tag name="TIMING" val="|0.6"/>
</p:tagLst>
</file>

<file path=ppt/tags/tag2.xml><?xml version="1.0" encoding="utf-8"?>
<p:tagLst xmlns:p="http://schemas.openxmlformats.org/presentationml/2006/main">
  <p:tag name="TIMING" val="|0.6"/>
</p:tagLst>
</file>

<file path=ppt/tags/tag20.xml><?xml version="1.0" encoding="utf-8"?>
<p:tagLst xmlns:p="http://schemas.openxmlformats.org/presentationml/2006/main">
  <p:tag name="TIMING" val="|0.6"/>
</p:tagLst>
</file>

<file path=ppt/tags/tag21.xml><?xml version="1.0" encoding="utf-8"?>
<p:tagLst xmlns:p="http://schemas.openxmlformats.org/presentationml/2006/main">
  <p:tag name="KSO_WM_UNIT_TABLE_BEAUTIFY" val="smartTable{4430a43d-b17d-4924-9816-25883fb116c1}"/>
</p:tagLst>
</file>

<file path=ppt/tags/tag22.xml><?xml version="1.0" encoding="utf-8"?>
<p:tagLst xmlns:p="http://schemas.openxmlformats.org/presentationml/2006/main">
  <p:tag name="TIMING" val="|0.6"/>
</p:tagLst>
</file>

<file path=ppt/tags/tag23.xml><?xml version="1.0" encoding="utf-8"?>
<p:tagLst xmlns:p="http://schemas.openxmlformats.org/presentationml/2006/main">
  <p:tag name="TIMING" val="|0.6"/>
</p:tagLst>
</file>

<file path=ppt/tags/tag24.xml><?xml version="1.0" encoding="utf-8"?>
<p:tagLst xmlns:p="http://schemas.openxmlformats.org/presentationml/2006/main">
  <p:tag name="TIMING" val="|0.6"/>
</p:tagLst>
</file>

<file path=ppt/tags/tag25.xml><?xml version="1.0" encoding="utf-8"?>
<p:tagLst xmlns:p="http://schemas.openxmlformats.org/presentationml/2006/main">
  <p:tag name="KSO_WM_UNIT_TABLE_BEAUTIFY" val="smartTable{4430a43d-b17d-4924-9816-25883fb116c1}"/>
</p:tagLst>
</file>

<file path=ppt/tags/tag26.xml><?xml version="1.0" encoding="utf-8"?>
<p:tagLst xmlns:p="http://schemas.openxmlformats.org/presentationml/2006/main">
  <p:tag name="TIMING" val="|0.6"/>
</p:tagLst>
</file>

<file path=ppt/tags/tag27.xml><?xml version="1.0" encoding="utf-8"?>
<p:tagLst xmlns:p="http://schemas.openxmlformats.org/presentationml/2006/main">
  <p:tag name="TIMING" val="|0.6"/>
</p:tagLst>
</file>

<file path=ppt/tags/tag28.xml><?xml version="1.0" encoding="utf-8"?>
<p:tagLst xmlns:p="http://schemas.openxmlformats.org/presentationml/2006/main">
  <p:tag name="KSO_WM_UNIT_TABLE_BEAUTIFY" val="smartTable{a2f4f060-39da-4968-afca-dc948a72382a}"/>
</p:tagLst>
</file>

<file path=ppt/tags/tag29.xml><?xml version="1.0" encoding="utf-8"?>
<p:tagLst xmlns:p="http://schemas.openxmlformats.org/presentationml/2006/main">
  <p:tag name="TIMING" val="|0.6"/>
</p:tagLst>
</file>

<file path=ppt/tags/tag3.xml><?xml version="1.0" encoding="utf-8"?>
<p:tagLst xmlns:p="http://schemas.openxmlformats.org/presentationml/2006/main">
  <p:tag name="TIMING" val="|0.6"/>
</p:tagLst>
</file>

<file path=ppt/tags/tag30.xml><?xml version="1.0" encoding="utf-8"?>
<p:tagLst xmlns:p="http://schemas.openxmlformats.org/presentationml/2006/main">
  <p:tag name="TIMING" val="|0.6"/>
</p:tagLst>
</file>

<file path=ppt/tags/tag31.xml><?xml version="1.0" encoding="utf-8"?>
<p:tagLst xmlns:p="http://schemas.openxmlformats.org/presentationml/2006/main">
  <p:tag name="TIMING" val="|0.6"/>
</p:tagLst>
</file>

<file path=ppt/tags/tag32.xml><?xml version="1.0" encoding="utf-8"?>
<p:tagLst xmlns:p="http://schemas.openxmlformats.org/presentationml/2006/main">
  <p:tag name="KSO_WM_UNIT_TABLE_BEAUTIFY" val="smartTable{4430a43d-b17d-4924-9816-25883fb116c1}"/>
</p:tagLst>
</file>

<file path=ppt/tags/tag33.xml><?xml version="1.0" encoding="utf-8"?>
<p:tagLst xmlns:p="http://schemas.openxmlformats.org/presentationml/2006/main">
  <p:tag name="TIMING" val="|0.6"/>
</p:tagLst>
</file>

<file path=ppt/tags/tag34.xml><?xml version="1.0" encoding="utf-8"?>
<p:tagLst xmlns:p="http://schemas.openxmlformats.org/presentationml/2006/main">
  <p:tag name="TIMING" val="|0.6"/>
</p:tagLst>
</file>

<file path=ppt/tags/tag35.xml><?xml version="1.0" encoding="utf-8"?>
<p:tagLst xmlns:p="http://schemas.openxmlformats.org/presentationml/2006/main">
  <p:tag name="KSO_WM_UNIT_TABLE_BEAUTIFY" val="smartTable{e9990604-4fb4-4ef8-9292-0e34a54c5db8}"/>
  <p:tag name="TABLE_ENDDRAG_ORIGIN_RECT" val="560*230"/>
  <p:tag name="TABLE_ENDDRAG_RECT" val="216*237*560*230"/>
</p:tagLst>
</file>

<file path=ppt/tags/tag36.xml><?xml version="1.0" encoding="utf-8"?>
<p:tagLst xmlns:p="http://schemas.openxmlformats.org/presentationml/2006/main">
  <p:tag name="TIMING" val="|0.6"/>
</p:tagLst>
</file>

<file path=ppt/tags/tag37.xml><?xml version="1.0" encoding="utf-8"?>
<p:tagLst xmlns:p="http://schemas.openxmlformats.org/presentationml/2006/main">
  <p:tag name="TIMING" val="|0.6"/>
</p:tagLst>
</file>

<file path=ppt/tags/tag38.xml><?xml version="1.0" encoding="utf-8"?>
<p:tagLst xmlns:p="http://schemas.openxmlformats.org/presentationml/2006/main">
  <p:tag name="TIMING" val="|0.6"/>
</p:tagLst>
</file>

<file path=ppt/tags/tag39.xml><?xml version="1.0" encoding="utf-8"?>
<p:tagLst xmlns:p="http://schemas.openxmlformats.org/presentationml/2006/main">
  <p:tag name="TIMING" val="|0.6"/>
</p:tagLst>
</file>

<file path=ppt/tags/tag4.xml><?xml version="1.0" encoding="utf-8"?>
<p:tagLst xmlns:p="http://schemas.openxmlformats.org/presentationml/2006/main">
  <p:tag name="TIMING" val="|0.6"/>
</p:tagLst>
</file>

<file path=ppt/tags/tag40.xml><?xml version="1.0" encoding="utf-8"?>
<p:tagLst xmlns:p="http://schemas.openxmlformats.org/presentationml/2006/main">
  <p:tag name="TIMING" val="|0.6"/>
</p:tagLst>
</file>

<file path=ppt/tags/tag41.xml><?xml version="1.0" encoding="utf-8"?>
<p:tagLst xmlns:p="http://schemas.openxmlformats.org/presentationml/2006/main">
  <p:tag name="TIMING" val="|0.6"/>
</p:tagLst>
</file>

<file path=ppt/tags/tag42.xml><?xml version="1.0" encoding="utf-8"?>
<p:tagLst xmlns:p="http://schemas.openxmlformats.org/presentationml/2006/main">
  <p:tag name="TIMING" val="|0.6"/>
</p:tagLst>
</file>

<file path=ppt/tags/tag43.xml><?xml version="1.0" encoding="utf-8"?>
<p:tagLst xmlns:p="http://schemas.openxmlformats.org/presentationml/2006/main">
  <p:tag name="TIMING" val="|0.6"/>
</p:tagLst>
</file>

<file path=ppt/tags/tag44.xml><?xml version="1.0" encoding="utf-8"?>
<p:tagLst xmlns:p="http://schemas.openxmlformats.org/presentationml/2006/main">
  <p:tag name="TIMING" val="|0.6"/>
</p:tagLst>
</file>

<file path=ppt/tags/tag45.xml><?xml version="1.0" encoding="utf-8"?>
<p:tagLst xmlns:p="http://schemas.openxmlformats.org/presentationml/2006/main">
  <p:tag name="TIMING" val="|0.6"/>
</p:tagLst>
</file>

<file path=ppt/tags/tag46.xml><?xml version="1.0" encoding="utf-8"?>
<p:tagLst xmlns:p="http://schemas.openxmlformats.org/presentationml/2006/main">
  <p:tag name="TIMING" val="|0.6"/>
</p:tagLst>
</file>

<file path=ppt/tags/tag47.xml><?xml version="1.0" encoding="utf-8"?>
<p:tagLst xmlns:p="http://schemas.openxmlformats.org/presentationml/2006/main">
  <p:tag name="TIMING" val="|0.6"/>
</p:tagLst>
</file>

<file path=ppt/tags/tag48.xml><?xml version="1.0" encoding="utf-8"?>
<p:tagLst xmlns:p="http://schemas.openxmlformats.org/presentationml/2006/main">
  <p:tag name="TIMING" val="|0.6"/>
</p:tagLst>
</file>

<file path=ppt/tags/tag49.xml><?xml version="1.0" encoding="utf-8"?>
<p:tagLst xmlns:p="http://schemas.openxmlformats.org/presentationml/2006/main">
  <p:tag name="TIMING" val="|0.6"/>
</p:tagLst>
</file>

<file path=ppt/tags/tag5.xml><?xml version="1.0" encoding="utf-8"?>
<p:tagLst xmlns:p="http://schemas.openxmlformats.org/presentationml/2006/main">
  <p:tag name="TIMING" val="|0.6"/>
</p:tagLst>
</file>

<file path=ppt/tags/tag50.xml><?xml version="1.0" encoding="utf-8"?>
<p:tagLst xmlns:p="http://schemas.openxmlformats.org/presentationml/2006/main">
  <p:tag name="TIMING" val="|0.6"/>
</p:tagLst>
</file>

<file path=ppt/tags/tag51.xml><?xml version="1.0" encoding="utf-8"?>
<p:tagLst xmlns:p="http://schemas.openxmlformats.org/presentationml/2006/main">
  <p:tag name="TIMING" val="|0.6"/>
</p:tagLst>
</file>

<file path=ppt/tags/tag52.xml><?xml version="1.0" encoding="utf-8"?>
<p:tagLst xmlns:p="http://schemas.openxmlformats.org/presentationml/2006/main">
  <p:tag name="TIMING" val="|0.6"/>
</p:tagLst>
</file>

<file path=ppt/tags/tag53.xml><?xml version="1.0" encoding="utf-8"?>
<p:tagLst xmlns:p="http://schemas.openxmlformats.org/presentationml/2006/main">
  <p:tag name="TIMING" val="|0.6"/>
</p:tagLst>
</file>

<file path=ppt/tags/tag54.xml><?xml version="1.0" encoding="utf-8"?>
<p:tagLst xmlns:p="http://schemas.openxmlformats.org/presentationml/2006/main">
  <p:tag name="TIMING" val="|0.6"/>
</p:tagLst>
</file>

<file path=ppt/tags/tag55.xml><?xml version="1.0" encoding="utf-8"?>
<p:tagLst xmlns:p="http://schemas.openxmlformats.org/presentationml/2006/main">
  <p:tag name="TIMING" val="|0.6"/>
</p:tagLst>
</file>

<file path=ppt/tags/tag56.xml><?xml version="1.0" encoding="utf-8"?>
<p:tagLst xmlns:p="http://schemas.openxmlformats.org/presentationml/2006/main">
  <p:tag name="TIMING" val="|0.6"/>
</p:tagLst>
</file>

<file path=ppt/tags/tag57.xml><?xml version="1.0" encoding="utf-8"?>
<p:tagLst xmlns:p="http://schemas.openxmlformats.org/presentationml/2006/main">
  <p:tag name="TIMING" val="|0.6"/>
</p:tagLst>
</file>

<file path=ppt/tags/tag58.xml><?xml version="1.0" encoding="utf-8"?>
<p:tagLst xmlns:p="http://schemas.openxmlformats.org/presentationml/2006/main">
  <p:tag name="TIMING" val="|0.6"/>
</p:tagLst>
</file>

<file path=ppt/tags/tag59.xml><?xml version="1.0" encoding="utf-8"?>
<p:tagLst xmlns:p="http://schemas.openxmlformats.org/presentationml/2006/main">
  <p:tag name="TIMING" val="|0.6"/>
</p:tagLst>
</file>

<file path=ppt/tags/tag6.xml><?xml version="1.0" encoding="utf-8"?>
<p:tagLst xmlns:p="http://schemas.openxmlformats.org/presentationml/2006/main">
  <p:tag name="TIMING" val="|0.6"/>
</p:tagLst>
</file>

<file path=ppt/tags/tag60.xml><?xml version="1.0" encoding="utf-8"?>
<p:tagLst xmlns:p="http://schemas.openxmlformats.org/presentationml/2006/main">
  <p:tag name="TIMING" val="|0.6"/>
</p:tagLst>
</file>

<file path=ppt/tags/tag61.xml><?xml version="1.0" encoding="utf-8"?>
<p:tagLst xmlns:p="http://schemas.openxmlformats.org/presentationml/2006/main">
  <p:tag name="TIMING" val="|0.6"/>
</p:tagLst>
</file>

<file path=ppt/tags/tag62.xml><?xml version="1.0" encoding="utf-8"?>
<p:tagLst xmlns:p="http://schemas.openxmlformats.org/presentationml/2006/main">
  <p:tag name="TIMING" val="|0.6"/>
</p:tagLst>
</file>

<file path=ppt/tags/tag63.xml><?xml version="1.0" encoding="utf-8"?>
<p:tagLst xmlns:p="http://schemas.openxmlformats.org/presentationml/2006/main">
  <p:tag name="TIMING" val="|0.6"/>
</p:tagLst>
</file>

<file path=ppt/tags/tag64.xml><?xml version="1.0" encoding="utf-8"?>
<p:tagLst xmlns:p="http://schemas.openxmlformats.org/presentationml/2006/main">
  <p:tag name="TIMING" val="|0.6"/>
</p:tagLst>
</file>

<file path=ppt/tags/tag65.xml><?xml version="1.0" encoding="utf-8"?>
<p:tagLst xmlns:p="http://schemas.openxmlformats.org/presentationml/2006/main">
  <p:tag name="TIMING" val="|0.6"/>
</p:tagLst>
</file>

<file path=ppt/tags/tag66.xml><?xml version="1.0" encoding="utf-8"?>
<p:tagLst xmlns:p="http://schemas.openxmlformats.org/presentationml/2006/main">
  <p:tag name="TIMING" val="|0.6"/>
</p:tagLst>
</file>

<file path=ppt/tags/tag67.xml><?xml version="1.0" encoding="utf-8"?>
<p:tagLst xmlns:p="http://schemas.openxmlformats.org/presentationml/2006/main">
  <p:tag name="TIMING" val="|0.6"/>
</p:tagLst>
</file>

<file path=ppt/tags/tag68.xml><?xml version="1.0" encoding="utf-8"?>
<p:tagLst xmlns:p="http://schemas.openxmlformats.org/presentationml/2006/main">
  <p:tag name="TIMING" val="|0.6"/>
</p:tagLst>
</file>

<file path=ppt/tags/tag69.xml><?xml version="1.0" encoding="utf-8"?>
<p:tagLst xmlns:p="http://schemas.openxmlformats.org/presentationml/2006/main">
  <p:tag name="TIMING" val="|0.6"/>
</p:tagLst>
</file>

<file path=ppt/tags/tag7.xml><?xml version="1.0" encoding="utf-8"?>
<p:tagLst xmlns:p="http://schemas.openxmlformats.org/presentationml/2006/main">
  <p:tag name="TIMING" val="|0.6"/>
</p:tagLst>
</file>

<file path=ppt/tags/tag70.xml><?xml version="1.0" encoding="utf-8"?>
<p:tagLst xmlns:p="http://schemas.openxmlformats.org/presentationml/2006/main">
  <p:tag name="TIMING" val="|0.6"/>
</p:tagLst>
</file>

<file path=ppt/tags/tag71.xml><?xml version="1.0" encoding="utf-8"?>
<p:tagLst xmlns:p="http://schemas.openxmlformats.org/presentationml/2006/main">
  <p:tag name="TIMING" val="|0.6"/>
</p:tagLst>
</file>

<file path=ppt/tags/tag72.xml><?xml version="1.0" encoding="utf-8"?>
<p:tagLst xmlns:p="http://schemas.openxmlformats.org/presentationml/2006/main">
  <p:tag name="TIMING" val="|0.6"/>
</p:tagLst>
</file>

<file path=ppt/tags/tag73.xml><?xml version="1.0" encoding="utf-8"?>
<p:tagLst xmlns:p="http://schemas.openxmlformats.org/presentationml/2006/main">
  <p:tag name="TIMING" val="|0.6"/>
</p:tagLst>
</file>

<file path=ppt/tags/tag74.xml><?xml version="1.0" encoding="utf-8"?>
<p:tagLst xmlns:p="http://schemas.openxmlformats.org/presentationml/2006/main">
  <p:tag name="TIMING" val="|0.6"/>
</p:tagLst>
</file>

<file path=ppt/tags/tag75.xml><?xml version="1.0" encoding="utf-8"?>
<p:tagLst xmlns:p="http://schemas.openxmlformats.org/presentationml/2006/main">
  <p:tag name="TIMING" val="|0.6"/>
</p:tagLst>
</file>

<file path=ppt/tags/tag76.xml><?xml version="1.0" encoding="utf-8"?>
<p:tagLst xmlns:p="http://schemas.openxmlformats.org/presentationml/2006/main">
  <p:tag name="TIMING" val="|0.6"/>
</p:tagLst>
</file>

<file path=ppt/tags/tag77.xml><?xml version="1.0" encoding="utf-8"?>
<p:tagLst xmlns:p="http://schemas.openxmlformats.org/presentationml/2006/main">
  <p:tag name="TIMING" val="|0.6"/>
</p:tagLst>
</file>

<file path=ppt/tags/tag78.xml><?xml version="1.0" encoding="utf-8"?>
<p:tagLst xmlns:p="http://schemas.openxmlformats.org/presentationml/2006/main">
  <p:tag name="TIMING" val="|0.6"/>
</p:tagLst>
</file>

<file path=ppt/tags/tag79.xml><?xml version="1.0" encoding="utf-8"?>
<p:tagLst xmlns:p="http://schemas.openxmlformats.org/presentationml/2006/main">
  <p:tag name="TIMING" val="|0.6"/>
</p:tagLst>
</file>

<file path=ppt/tags/tag8.xml><?xml version="1.0" encoding="utf-8"?>
<p:tagLst xmlns:p="http://schemas.openxmlformats.org/presentationml/2006/main">
  <p:tag name="KSO_WM_UNIT_PLACING_PICTURE_USER_VIEWPORT" val="{&quot;height&quot;:8430,&quot;width&quot;:11790}"/>
</p:tagLst>
</file>

<file path=ppt/tags/tag80.xml><?xml version="1.0" encoding="utf-8"?>
<p:tagLst xmlns:p="http://schemas.openxmlformats.org/presentationml/2006/main">
  <p:tag name="TIMING" val="|0.6"/>
</p:tagLst>
</file>

<file path=ppt/tags/tag81.xml><?xml version="1.0" encoding="utf-8"?>
<p:tagLst xmlns:p="http://schemas.openxmlformats.org/presentationml/2006/main">
  <p:tag name="TIMING" val="|0.6"/>
</p:tagLst>
</file>

<file path=ppt/tags/tag82.xml><?xml version="1.0" encoding="utf-8"?>
<p:tagLst xmlns:p="http://schemas.openxmlformats.org/presentationml/2006/main">
  <p:tag name="TIMING" val="|0.6"/>
</p:tagLst>
</file>

<file path=ppt/tags/tag83.xml><?xml version="1.0" encoding="utf-8"?>
<p:tagLst xmlns:p="http://schemas.openxmlformats.org/presentationml/2006/main">
  <p:tag name="TIMING" val="|0.6"/>
</p:tagLst>
</file>

<file path=ppt/tags/tag84.xml><?xml version="1.0" encoding="utf-8"?>
<p:tagLst xmlns:p="http://schemas.openxmlformats.org/presentationml/2006/main">
  <p:tag name="TIMING" val="|0.6"/>
</p:tagLst>
</file>

<file path=ppt/tags/tag85.xml><?xml version="1.0" encoding="utf-8"?>
<p:tagLst xmlns:p="http://schemas.openxmlformats.org/presentationml/2006/main">
  <p:tag name="TIMING" val="|0.6"/>
</p:tagLst>
</file>

<file path=ppt/tags/tag86.xml><?xml version="1.0" encoding="utf-8"?>
<p:tagLst xmlns:p="http://schemas.openxmlformats.org/presentationml/2006/main">
  <p:tag name="TIMING" val="|0.6"/>
</p:tagLst>
</file>

<file path=ppt/tags/tag87.xml><?xml version="1.0" encoding="utf-8"?>
<p:tagLst xmlns:p="http://schemas.openxmlformats.org/presentationml/2006/main">
  <p:tag name="TIMING" val="|0.6"/>
</p:tagLst>
</file>

<file path=ppt/tags/tag88.xml><?xml version="1.0" encoding="utf-8"?>
<p:tagLst xmlns:p="http://schemas.openxmlformats.org/presentationml/2006/main">
  <p:tag name="TIMING" val="|0.6"/>
</p:tagLst>
</file>

<file path=ppt/tags/tag89.xml><?xml version="1.0" encoding="utf-8"?>
<p:tagLst xmlns:p="http://schemas.openxmlformats.org/presentationml/2006/main">
  <p:tag name="TIMING" val="|0.6"/>
</p:tagLst>
</file>

<file path=ppt/tags/tag9.xml><?xml version="1.0" encoding="utf-8"?>
<p:tagLst xmlns:p="http://schemas.openxmlformats.org/presentationml/2006/main">
  <p:tag name="TIMING" val="|0.6"/>
</p:tagLst>
</file>

<file path=ppt/tags/tag90.xml><?xml version="1.0" encoding="utf-8"?>
<p:tagLst xmlns:p="http://schemas.openxmlformats.org/presentationml/2006/main">
  <p:tag name="TIMING" val="|0.6"/>
</p:tagLst>
</file>

<file path=ppt/tags/tag91.xml><?xml version="1.0" encoding="utf-8"?>
<p:tagLst xmlns:p="http://schemas.openxmlformats.org/presentationml/2006/main">
  <p:tag name="TIMING" val="|0.6"/>
</p:tagLst>
</file>

<file path=ppt/tags/tag92.xml><?xml version="1.0" encoding="utf-8"?>
<p:tagLst xmlns:p="http://schemas.openxmlformats.org/presentationml/2006/main">
  <p:tag name="TIMING" val="|0.6"/>
</p:tagLst>
</file>

<file path=ppt/tags/tag93.xml><?xml version="1.0" encoding="utf-8"?>
<p:tagLst xmlns:p="http://schemas.openxmlformats.org/presentationml/2006/main">
  <p:tag name="TIMING" val="|0.6"/>
</p:tagLst>
</file>

<file path=ppt/tags/tag94.xml><?xml version="1.0" encoding="utf-8"?>
<p:tagLst xmlns:p="http://schemas.openxmlformats.org/presentationml/2006/main">
  <p:tag name="TIMING" val="|0.6"/>
</p:tagLst>
</file>

<file path=ppt/tags/tag95.xml><?xml version="1.0" encoding="utf-8"?>
<p:tagLst xmlns:p="http://schemas.openxmlformats.org/presentationml/2006/main">
  <p:tag name="TIMING" val="|0.6"/>
</p:tagLst>
</file>

<file path=ppt/tags/tag96.xml><?xml version="1.0" encoding="utf-8"?>
<p:tagLst xmlns:p="http://schemas.openxmlformats.org/presentationml/2006/main">
  <p:tag name="TIMING" val="|0.6"/>
</p:tagLst>
</file>

<file path=ppt/tags/tag97.xml><?xml version="1.0" encoding="utf-8"?>
<p:tagLst xmlns:p="http://schemas.openxmlformats.org/presentationml/2006/main">
  <p:tag name="TIMING" val="|0.6"/>
</p:tagLst>
</file>

<file path=ppt/tags/tag98.xml><?xml version="1.0" encoding="utf-8"?>
<p:tagLst xmlns:p="http://schemas.openxmlformats.org/presentationml/2006/main">
  <p:tag name="TIMING" val="|0.6"/>
</p:tagLst>
</file>

<file path=ppt/tags/tag99.xml><?xml version="1.0" encoding="utf-8"?>
<p:tagLst xmlns:p="http://schemas.openxmlformats.org/presentationml/2006/main">
  <p:tag name="KSO_WM_UNIT_TABLE_BEAUTIFY" val="smartTable{df8d62fa-ec97-4e1d-a201-14cac54467ab}"/>
  <p:tag name="TABLE_ENDDRAG_ORIGIN_RECT" val="438*336"/>
  <p:tag name="TABLE_ENDDRAG_RECT" val="408*127*438*312"/>
</p:tagLst>
</file>

<file path=ppt/theme/theme1.xml><?xml version="1.0" encoding="utf-8"?>
<a:theme xmlns:a="http://schemas.openxmlformats.org/drawingml/2006/main" name="Office 主题​​">
  <a:themeElements>
    <a:clrScheme name="自定义 52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0070C0"/>
      </a:accent2>
      <a:accent3>
        <a:srgbClr val="FFFFFF"/>
      </a:accent3>
      <a:accent4>
        <a:srgbClr val="0070C0"/>
      </a:accent4>
      <a:accent5>
        <a:srgbClr val="FFFFFF"/>
      </a:accent5>
      <a:accent6>
        <a:srgbClr val="0070C0"/>
      </a:accent6>
      <a:hlink>
        <a:srgbClr val="FFFFFF"/>
      </a:hlink>
      <a:folHlink>
        <a:srgbClr val="FFFF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0070C0"/>
      </a:accent2>
      <a:accent3>
        <a:srgbClr val="FFFFFF"/>
      </a:accent3>
      <a:accent4>
        <a:srgbClr val="0070C0"/>
      </a:accent4>
      <a:accent5>
        <a:srgbClr val="FFFFFF"/>
      </a:accent5>
      <a:accent6>
        <a:srgbClr val="0070C0"/>
      </a:accent6>
      <a:hlink>
        <a:srgbClr val="223B7E"/>
      </a:hlink>
      <a:folHlink>
        <a:srgbClr val="223B7E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10501</Words>
  <Application>WPS 演示</Application>
  <PresentationFormat>宽屏</PresentationFormat>
  <Paragraphs>1486</Paragraphs>
  <Slides>101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101</vt:i4>
      </vt:variant>
    </vt:vector>
  </HeadingPairs>
  <TitlesOfParts>
    <vt:vector size="122" baseType="lpstr">
      <vt:lpstr>Arial</vt:lpstr>
      <vt:lpstr>方正书宋_GBK</vt:lpstr>
      <vt:lpstr>Wingdings</vt:lpstr>
      <vt:lpstr>微软雅黑</vt:lpstr>
      <vt:lpstr>汉仪旗黑</vt:lpstr>
      <vt:lpstr>U.S. 101</vt:lpstr>
      <vt:lpstr>苹方-简</vt:lpstr>
      <vt:lpstr>Roboto</vt:lpstr>
      <vt:lpstr>Open Sans Light</vt:lpstr>
      <vt:lpstr>Verdana</vt:lpstr>
      <vt:lpstr>宋体</vt:lpstr>
      <vt:lpstr>宋体</vt:lpstr>
      <vt:lpstr>Arial Unicode MS</vt:lpstr>
      <vt:lpstr>等线 Light</vt:lpstr>
      <vt:lpstr>汉仪中等线KW</vt:lpstr>
      <vt:lpstr>等线</vt:lpstr>
      <vt:lpstr>汉仪书宋二KW</vt:lpstr>
      <vt:lpstr>Calibri</vt:lpstr>
      <vt:lpstr>Helvetica Neue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peishuaishuai</cp:lastModifiedBy>
  <cp:revision>595</cp:revision>
  <dcterms:created xsi:type="dcterms:W3CDTF">2022-03-08T11:53:35Z</dcterms:created>
  <dcterms:modified xsi:type="dcterms:W3CDTF">2022-03-08T11:53:35Z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95B9F272CD00482BA0A5CDF070A915C1</vt:lpwstr>
  </property>
  <property fmtid="{D5CDD505-2E9C-101B-9397-08002B2CF9AE}" pid="3" name="KSOProductBuildVer">
    <vt:lpwstr>2052-3.9.0.6159</vt:lpwstr>
  </property>
</Properties>
</file>