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0E2438"/>
            </a:gs>
            <a:gs pos="100000">
              <a:srgbClr val="527378"/>
            </a:gs>
          </a:gsLst>
          <a:lin ang="2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45945"/>
            <a:ext cx="5761990" cy="3165475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11500">
                <a:solidFill>
                  <a:schemeClr val="bg1"/>
                </a:solidFill>
              </a:rPr>
              <a:t>Numpy</a:t>
            </a:r>
            <a:br>
              <a:rPr lang="en-US" altLang="zh-CN" sz="5400">
                <a:solidFill>
                  <a:schemeClr val="bg1"/>
                </a:solidFill>
              </a:rPr>
            </a:br>
            <a:r>
              <a:rPr lang="zh-CN" altLang="en-US" sz="5400">
                <a:solidFill>
                  <a:schemeClr val="bg1"/>
                </a:solidFill>
              </a:rPr>
              <a:t>快速入门到实战</a:t>
            </a:r>
            <a:endParaRPr lang="zh-CN" altLang="en-US" sz="5400">
              <a:solidFill>
                <a:schemeClr val="bg1"/>
              </a:solidFill>
            </a:endParaRPr>
          </a:p>
        </p:txBody>
      </p:sp>
      <p:pic>
        <p:nvPicPr>
          <p:cNvPr id="4" name="图片 3" descr="个人透明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2505" y="1639570"/>
            <a:ext cx="2973070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sz="72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sz="72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数学统计函数</a:t>
            </a:r>
            <a:r>
              <a:rPr sz="72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sz="72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满足条件</a:t>
            </a: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元素个数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怎样给数组增加一个维度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9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实现K折交叉验证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数据划分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9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非常重要有用的</a:t>
            </a:r>
            <a:b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数据合并操作</a:t>
            </a:r>
            <a:endParaRPr lang="zh-CN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BD7C"/>
            </a:gs>
            <a:gs pos="0">
              <a:srgbClr val="F6D1A7"/>
            </a:gs>
            <a:gs pos="100000">
              <a:srgbClr val="F4A850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基础库</a:t>
            </a:r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怎样对数组进行排序？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人工智能</a:t>
            </a:r>
            <a:b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基础计算库</a:t>
            </a:r>
            <a: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Numpy</a:t>
            </a:r>
            <a:br>
              <a:rPr lang="en-US" altLang="zh-CN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</a:t>
            </a:r>
            <a:r>
              <a:rPr lang="zh-CN" altLang="en-US" sz="6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数组的乘法</a:t>
            </a:r>
            <a:r>
              <a:rPr lang="zh-CN" altLang="en-US" sz="66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操作？</a:t>
            </a:r>
            <a:endParaRPr lang="zh-CN" altLang="en-US" sz="66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607C"/>
            </a:gs>
            <a:gs pos="100000">
              <a:srgbClr val="0C364F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400" y="1842135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567180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9015" y="3802380"/>
            <a:ext cx="7289165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400" b="1">
                <a:solidFill>
                  <a:srgbClr val="FFFF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400" b="1">
                <a:solidFill>
                  <a:srgbClr val="FFFF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重要的数组广播概念</a:t>
            </a:r>
            <a:endParaRPr lang="zh-CN" altLang="en-US" sz="4400" b="1">
              <a:solidFill>
                <a:srgbClr val="FFFF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010" y="185166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1576705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1735" y="3668395"/>
            <a:ext cx="7289165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400" b="1">
                <a:solidFill>
                  <a:srgbClr val="FFFF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400" b="1">
                <a:solidFill>
                  <a:srgbClr val="FFFF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怎样求解线性方程组</a:t>
            </a:r>
            <a:endParaRPr lang="zh-CN" altLang="en-US" sz="4400" b="1">
              <a:solidFill>
                <a:srgbClr val="FFFF0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线性方程组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4085" y="1569720"/>
            <a:ext cx="7475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对于如下方程组：</a:t>
            </a:r>
            <a:endParaRPr lang="zh-CN" altLang="en-US"/>
          </a:p>
          <a:p>
            <a:r>
              <a:rPr lang="zh-CN" altLang="en-US"/>
              <a:t>a00 * x0 + a01 * x1 + a02 * x2 = b0</a:t>
            </a:r>
            <a:endParaRPr lang="zh-CN" altLang="en-US"/>
          </a:p>
          <a:p>
            <a:r>
              <a:rPr lang="zh-CN" altLang="en-US"/>
              <a:t>a10 * x0 + a11 * x1 + a12 * x2 = b1</a:t>
            </a:r>
            <a:endParaRPr lang="zh-CN" altLang="en-US"/>
          </a:p>
          <a:p>
            <a:r>
              <a:rPr lang="zh-CN" altLang="en-US"/>
              <a:t>a20 * x0 + a21 * x1 + a22 * x2 = b2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4085" y="3081020"/>
            <a:ext cx="42938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如果a00~a22系数已知、b0~b2已知，怎么计算x0/x1/x2三个系数？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即求解线性方程组的问题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378575" y="1569720"/>
            <a:ext cx="4744720" cy="2584450"/>
            <a:chOff x="10045" y="2472"/>
            <a:chExt cx="7472" cy="4070"/>
          </a:xfrm>
        </p:grpSpPr>
        <p:sp>
          <p:nvSpPr>
            <p:cNvPr id="6" name="文本框 5"/>
            <p:cNvSpPr txBox="1"/>
            <p:nvPr/>
          </p:nvSpPr>
          <p:spPr>
            <a:xfrm>
              <a:off x="10045" y="2472"/>
              <a:ext cx="6657" cy="4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方程组可以表达为Ax=b的矩阵形式：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A是一个矩阵：</a:t>
              </a:r>
              <a:endParaRPr lang="zh-CN" altLang="en-US"/>
            </a:p>
            <a:p>
              <a:r>
                <a:rPr lang="zh-CN" altLang="en-US"/>
                <a:t>[ a00, a01, a02</a:t>
              </a:r>
              <a:endParaRPr lang="zh-CN" altLang="en-US"/>
            </a:p>
            <a:p>
              <a:r>
                <a:rPr lang="zh-CN" altLang="en-US"/>
                <a:t>  a10, a11, a12</a:t>
              </a:r>
              <a:endParaRPr lang="zh-CN" altLang="en-US"/>
            </a:p>
            <a:p>
              <a:r>
                <a:rPr lang="zh-CN" altLang="en-US"/>
                <a:t>  a20, a21, a22 ]</a:t>
              </a:r>
              <a:endParaRPr lang="zh-CN" altLang="en-US"/>
            </a:p>
            <a:p>
              <a:endParaRPr lang="zh-CN" altLang="en-US"/>
            </a:p>
            <a:p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17" y="3344"/>
              <a:ext cx="4000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>
                  <a:sym typeface="+mn-ea"/>
                </a:rPr>
                <a:t>B</a:t>
              </a:r>
              <a:r>
                <a:rPr lang="zh-CN" altLang="en-US">
                  <a:sym typeface="+mn-ea"/>
                </a:rPr>
                <a:t>为一个向量：</a:t>
              </a:r>
              <a:endParaRPr lang="zh-CN" altLang="en-US"/>
            </a:p>
            <a:p>
              <a:r>
                <a:rPr lang="en-US" altLang="zh-CN">
                  <a:sym typeface="+mn-ea"/>
                </a:rPr>
                <a:t>[b0, b1, b2]</a:t>
              </a:r>
              <a:endParaRPr lang="en-US" altLang="zh-CN"/>
            </a:p>
            <a:p>
              <a:endParaRPr lang="en-US" altLang="zh-CN"/>
            </a:p>
            <a:p>
              <a:r>
                <a:rPr lang="zh-CN" altLang="en-US">
                  <a:sym typeface="+mn-ea"/>
                </a:rPr>
                <a:t>系数</a:t>
              </a:r>
              <a:r>
                <a:rPr lang="en-US" altLang="zh-CN">
                  <a:sym typeface="+mn-ea"/>
                </a:rPr>
                <a:t>x</a:t>
              </a:r>
              <a:r>
                <a:rPr lang="zh-CN" altLang="en-US">
                  <a:sym typeface="+mn-ea"/>
                </a:rPr>
                <a:t>也是一个向量：</a:t>
              </a:r>
              <a:endParaRPr lang="zh-CN" altLang="en-US"/>
            </a:p>
            <a:p>
              <a:r>
                <a:rPr lang="en-US" altLang="zh-CN">
                  <a:sym typeface="+mn-ea"/>
                </a:rPr>
                <a:t>[x0, x1, x2]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4085" y="5023485"/>
            <a:ext cx="9672320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在机器学习中的使用（以预测人的年龄为例）：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是样本数据，比如每个人的信息，每行是一个样本，每列是一个特征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是样本标签，比如每个人的年龄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为系数向量，如果求出了</a:t>
            </a:r>
            <a:r>
              <a:rPr lang="en-US" altLang="zh-CN"/>
              <a:t>x</a:t>
            </a:r>
            <a:r>
              <a:rPr lang="zh-CN" altLang="en-US"/>
              <a:t>，那么对于新的</a:t>
            </a:r>
            <a:r>
              <a:rPr lang="en-US" altLang="zh-CN"/>
              <a:t>A</a:t>
            </a:r>
            <a:r>
              <a:rPr lang="zh-CN" altLang="en-US"/>
              <a:t>样本，</a:t>
            </a:r>
            <a:r>
              <a:rPr lang="en-US" altLang="zh-CN"/>
              <a:t>Ax</a:t>
            </a:r>
            <a:r>
              <a:rPr lang="zh-CN" altLang="en-US"/>
              <a:t>即可得出这个人的年龄预测值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809625" y="1882775"/>
            <a:ext cx="124460" cy="827405"/>
          </a:xfrm>
          <a:prstGeom prst="leftBrace">
            <a:avLst>
              <a:gd name="adj1" fmla="val 1239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607C"/>
            </a:gs>
            <a:gs pos="100000">
              <a:srgbClr val="0C364F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2163"/>
            <a:ext cx="9144000" cy="238760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Python</a:t>
            </a:r>
            <a:r>
              <a:rPr lang="zh-CN" altLang="en-US" b="1">
                <a:solidFill>
                  <a:schemeClr val="bg1"/>
                </a:solidFill>
              </a:rPr>
              <a:t>科学计算库</a:t>
            </a:r>
            <a:r>
              <a:rPr lang="en-US" altLang="zh-CN" b="1">
                <a:solidFill>
                  <a:schemeClr val="bg1"/>
                </a:solidFill>
              </a:rPr>
              <a:t>Numpy</a:t>
            </a:r>
            <a:br>
              <a:rPr lang="en-US" altLang="zh-CN" b="1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介</a:t>
            </a:r>
            <a:r>
              <a:rPr lang="zh-CN" altLang="en-US" b="1">
                <a:solidFill>
                  <a:schemeClr val="bg1"/>
                </a:solidFill>
              </a:rPr>
              <a:t>绍、安装、性能对比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010" y="185166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576705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1735" y="3668395"/>
            <a:ext cx="67906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4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4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SVD</a:t>
            </a:r>
            <a:r>
              <a:rPr lang="zh-CN" altLang="en-US" sz="4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矩阵分解</a:t>
            </a:r>
            <a:endParaRPr lang="zh-CN" altLang="en-US" sz="4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SVD</a:t>
            </a:r>
            <a:r>
              <a:rPr lang="zh-CN" altLang="en-US"/>
              <a:t>矩阵分解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0750" y="1917700"/>
            <a:ext cx="5118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SVD：奇异值分解</a:t>
            </a:r>
            <a:endParaRPr lang="zh-CN" altLang="en-US"/>
          </a:p>
          <a:p>
            <a:r>
              <a:rPr lang="zh-CN" altLang="en-US"/>
              <a:t>全称：Singular Value Decomposition。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940050"/>
            <a:ext cx="4608195" cy="472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0750" y="3815715"/>
            <a:ext cx="4608195" cy="203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奇异值在矩阵中按照从大到小排列，在很多情况下，前10%甚至1%的奇异值的和就占了全部的奇异值之和的99%以上的比例。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我们可以用最大的k个的奇异值的矩阵和UV相乘来近似描述矩阵。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38850" y="5108575"/>
            <a:ext cx="5314950" cy="737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可以是几百万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上亿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的用户数目，但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50/100/200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这样的小值，实现了降维、减少数据存储、提升计算性能等效果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38850" y="1917700"/>
            <a:ext cx="3527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SVD</a:t>
            </a:r>
            <a:r>
              <a:rPr lang="zh-CN" altLang="en-US"/>
              <a:t>矩阵分解在推荐系统中的应用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422525"/>
            <a:ext cx="5704840" cy="2418080"/>
          </a:xfrm>
          <a:prstGeom prst="rect">
            <a:avLst/>
          </a:prstGeom>
        </p:spPr>
      </p:pic>
      <p:cxnSp>
        <p:nvCxnSpPr>
          <p:cNvPr id="21" name="直接箭头连接符 20"/>
          <p:cNvCxnSpPr>
            <a:endCxn id="15" idx="0"/>
          </p:cNvCxnSpPr>
          <p:nvPr/>
        </p:nvCxnSpPr>
        <p:spPr>
          <a:xfrm flipH="1">
            <a:off x="3225165" y="3334385"/>
            <a:ext cx="483235" cy="4813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010" y="812165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0" y="514350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2267585"/>
            <a:ext cx="870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多项式曲线拟合</a:t>
            </a:r>
            <a:endParaRPr lang="zh-CN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untit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0" y="3288030"/>
            <a:ext cx="5191125" cy="3387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010" y="812165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0" y="514350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2267585"/>
            <a:ext cx="870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多项式曲线拟合</a:t>
            </a:r>
            <a:endParaRPr lang="zh-CN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untit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0" y="3288030"/>
            <a:ext cx="5191125" cy="3387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010" y="812165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0" y="514350"/>
            <a:ext cx="1615440" cy="161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7635" y="2353310"/>
            <a:ext cx="8709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Numpy使用Matplotlib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实现可视化绘图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4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95" y="4330065"/>
            <a:ext cx="3600450" cy="2362200"/>
          </a:xfrm>
          <a:prstGeom prst="rect">
            <a:avLst/>
          </a:prstGeom>
        </p:spPr>
      </p:pic>
      <p:pic>
        <p:nvPicPr>
          <p:cNvPr id="8" name="图片 7" descr="3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995" y="4330065"/>
            <a:ext cx="3505200" cy="2362200"/>
          </a:xfrm>
          <a:prstGeom prst="rect">
            <a:avLst/>
          </a:prstGeom>
        </p:spPr>
      </p:pic>
      <p:pic>
        <p:nvPicPr>
          <p:cNvPr id="9" name="图片 8" descr="2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530" y="2252345"/>
            <a:ext cx="2257425" cy="2200275"/>
          </a:xfrm>
          <a:prstGeom prst="rect">
            <a:avLst/>
          </a:prstGeom>
        </p:spPr>
      </p:pic>
      <p:pic>
        <p:nvPicPr>
          <p:cNvPr id="10" name="图片 9" descr="untitl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" y="4330065"/>
            <a:ext cx="367665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205480"/>
            <a:ext cx="8709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逆矩阵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求解线性方程组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205480"/>
            <a:ext cx="8709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怎样将数组</a:t>
            </a:r>
            <a:endParaRPr lang="zh-CN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读写到文件</a:t>
            </a:r>
            <a:endParaRPr lang="zh-CN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205480"/>
            <a:ext cx="870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的结构化数组</a:t>
            </a:r>
            <a:endParaRPr lang="zh-CN" altLang="en-US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205480"/>
            <a:ext cx="8709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Numpy与Pandas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数据的相互转换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0">
              <a:srgbClr val="035C7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186430"/>
            <a:ext cx="8709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Numpy数据输入给Sklearn实现模型训练</a:t>
            </a:r>
            <a:endParaRPr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Numpy(Numerical Python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的缩写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)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一个开源的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科学计算库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可以方便的使用数组、矩阵进行计算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包含线性代数、傅里叶变换、随机数生成等大量函数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0">
              <a:srgbClr val="035C7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1585" y="1875790"/>
            <a:ext cx="6910705" cy="1065530"/>
          </a:xfrm>
        </p:spPr>
        <p:txBody>
          <a:bodyPr anchor="ctr" anchorCtr="0">
            <a:noAutofit/>
          </a:bodyPr>
          <a:p>
            <a:pPr algn="l">
              <a:lnSpc>
                <a:spcPct val="100000"/>
              </a:lnSpc>
            </a:pPr>
            <a:r>
              <a:rPr 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数据计算系列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1024-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1425" y="1838325"/>
            <a:ext cx="1141095" cy="1141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3669665"/>
            <a:ext cx="8709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lang="zh-CN" sz="54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知识总结</a:t>
            </a:r>
            <a:endParaRPr lang="zh-CN" sz="54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对于同样的数值计算任务，使用</a:t>
            </a:r>
            <a:r>
              <a:rPr kumimoji="0" altLang="zh-CN" sz="2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比直接编写</a:t>
            </a:r>
            <a:r>
              <a:rPr kumimoji="0" altLang="zh-CN" sz="2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2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代码实现，优点：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spc="50" baseline="0" noProof="0" dirty="0">
                <a:ln w="3175">
                  <a:noFill/>
                  <a:prstDash val="dash"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代码更简洁：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直接以数组、矩阵为粒度计算并且支持大量的数学函数，而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需要用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for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循环从底层实现；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spc="50" baseline="0" noProof="0" dirty="0">
                <a:ln w="3175">
                  <a:noFill/>
                  <a:prstDash val="dash"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性能更高效：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的数组存储效率和输入输出计算性能，比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List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或者嵌套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List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好很多；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注：（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的数据存储和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原生的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List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是不一样的）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注：</a:t>
            </a:r>
            <a:r>
              <a:rPr kumimoji="0" lang="en-US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的大部分代码都是</a:t>
            </a:r>
            <a:r>
              <a:rPr kumimoji="0" lang="en-US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语言实现的，这是</a:t>
            </a:r>
            <a:r>
              <a:rPr kumimoji="0" lang="en-US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比纯</a:t>
            </a:r>
            <a:r>
              <a:rPr kumimoji="0" lang="en-US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代码高效的原因；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35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2135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2135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</a:t>
            </a:r>
            <a:r>
              <a:rPr kumimoji="0" altLang="zh-CN" sz="2135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2135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各种数据科学类库的基础库</a:t>
            </a:r>
            <a:endParaRPr kumimoji="0" lang="zh-CN" altLang="en-US" sz="2135" b="1" i="0" spc="50" baseline="0" noProof="0" dirty="0">
              <a:ln w="3175">
                <a:noFill/>
                <a:prstDash val="dash"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比如</a:t>
            </a:r>
            <a:r>
              <a:rPr kumimoji="0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SciPy</a:t>
            </a:r>
            <a:r>
              <a:rPr kumimoji="0" lang="zh-CN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Scikit-Learn</a:t>
            </a:r>
            <a:r>
              <a:rPr kumimoji="0" lang="zh-CN" altLang="en-US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Tensorflow</a:t>
            </a:r>
            <a:r>
              <a:rPr kumimoji="0" lang="zh-CN" altLang="en-US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PaddlePaddle</a:t>
            </a:r>
            <a:r>
              <a:rPr kumimoji="0" 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等</a:t>
            </a:r>
            <a:endParaRPr kumimoji="0" lang="zh-CN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如果不会</a:t>
            </a:r>
            <a:r>
              <a:rPr kumimoji="0" lang="en-US" altLang="zh-CN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，这些库的深入理解都会遇到障碍</a:t>
            </a:r>
            <a:endParaRPr kumimoji="0" lang="zh-CN" altLang="en-US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为什么使用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如果安装的是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anaconda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，则自带了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</a:t>
            </a:r>
            <a:endParaRPr kumimoji="0" lang="zh-CN" altLang="en-US" sz="1400" b="1" i="0" spc="50" baseline="0" noProof="0" dirty="0">
              <a:ln w="3175">
                <a:noFill/>
                <a:prstDash val="dash"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Anaconda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最流行的一个已经集成了非常多类库的安装包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不论是学习、实验、线上部署，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Anaconda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当前都是使用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的首选安装环境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官网地址：https://www.anaconda.com/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如果安装的是官网的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，则可以用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pip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安装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endParaRPr kumimoji="0" altLang="zh-CN" sz="1400" b="1" i="0" spc="50" baseline="0" noProof="0" dirty="0">
              <a:ln w="3175">
                <a:noFill/>
                <a:prstDash val="dash"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在命令行下使用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pip install numpy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即可安装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验证是否安装了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，进入</a:t>
            </a:r>
            <a:r>
              <a:rPr kumimoji="0" altLang="zh-CN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1400" b="1" i="0" spc="50" baseline="0" noProof="0" dirty="0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命令行</a:t>
            </a:r>
            <a:endParaRPr kumimoji="0" lang="zh-CN" altLang="en-US" sz="1400" b="1" i="0" spc="50" baseline="0" noProof="0" dirty="0">
              <a:ln w="3175">
                <a:noFill/>
                <a:prstDash val="dash"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输入</a:t>
            </a:r>
            <a:r>
              <a:rPr kumimoji="0" altLang="zh-CN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import numpy as np</a:t>
            </a:r>
            <a:r>
              <a:rPr kumimoji="0" lang="zh-CN" altLang="en-US" sz="1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，如果没报错则安装成功</a:t>
            </a: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怎样安装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需求：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实现两个数组的加法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数组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1~N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数字的平方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数组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B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1~N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数字的立方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对比使用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和原生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Python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的性能对比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Numpy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与原生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的性能对比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607C"/>
            </a:gs>
            <a:gs pos="100000">
              <a:srgbClr val="0C364F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2163"/>
            <a:ext cx="914400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1">
                <a:solidFill>
                  <a:schemeClr val="bg1"/>
                </a:solidFill>
              </a:rPr>
              <a:t>Numpy的核心array对象</a:t>
            </a:r>
            <a:br>
              <a:rPr b="1">
                <a:solidFill>
                  <a:schemeClr val="bg1"/>
                </a:solidFill>
              </a:rPr>
            </a:br>
            <a:r>
              <a:rPr b="1">
                <a:solidFill>
                  <a:schemeClr val="bg1"/>
                </a:solidFill>
              </a:rPr>
              <a:t>以及创建array的方法</a:t>
            </a:r>
            <a:endParaRPr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00000"/>
              </a:lnSpc>
            </a:pPr>
            <a:r>
              <a:rPr sz="8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对数组</a:t>
            </a:r>
            <a:r>
              <a:rPr lang="zh-CN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</a:t>
            </a: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索引查询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基础索引、神奇索引、布尔索引</a:t>
            </a:r>
            <a:endParaRPr lang="zh-CN" sz="28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9EDC"/>
            </a:gs>
            <a:gs pos="0">
              <a:srgbClr val="ABCFEF"/>
            </a:gs>
          </a:gsLst>
          <a:lin ang="42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4295"/>
            <a:ext cx="9144000" cy="4169410"/>
          </a:xfrm>
        </p:spPr>
        <p:txBody>
          <a:bodyPr anchor="ctr" anchorCtr="0">
            <a:no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b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常用random随机函数</a:t>
            </a:r>
            <a:r>
              <a:rPr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sz="28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4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5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6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7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8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19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21.xml><?xml version="1.0" encoding="utf-8"?>
<p:tagLst xmlns:p="http://schemas.openxmlformats.org/presentationml/2006/main">
  <p:tag name="KSO_WM_UNIT_PLACING_PICTURE_USER_VIEWPORT" val="{&quot;height&quot;:2544,&quot;width&quot;:2544}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WPS 演示</Application>
  <PresentationFormat>宽屏</PresentationFormat>
  <Paragraphs>166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Segoe UI</vt:lpstr>
      <vt:lpstr>微软雅黑 Light</vt:lpstr>
      <vt:lpstr>Calibri</vt:lpstr>
      <vt:lpstr>Arial Unicode MS</vt:lpstr>
      <vt:lpstr>Office 主题</vt:lpstr>
      <vt:lpstr>Numpy 快速入门到实战</vt:lpstr>
      <vt:lpstr>Python科学计算库Numpy 介绍、安装、性能对比</vt:lpstr>
      <vt:lpstr>PowerPoint 演示文稿</vt:lpstr>
      <vt:lpstr>PowerPoint 演示文稿</vt:lpstr>
      <vt:lpstr>PowerPoint 演示文稿</vt:lpstr>
      <vt:lpstr>PowerPoint 演示文稿</vt:lpstr>
      <vt:lpstr>Numpy的核心array对象 以及创建array的方法</vt:lpstr>
      <vt:lpstr>Numpy 对数组按索引查询   基础索引、神奇索引、布尔索引</vt:lpstr>
      <vt:lpstr>Numpy 常用random随机函数 </vt:lpstr>
      <vt:lpstr>Numpy 数学统计函数 </vt:lpstr>
      <vt:lpstr>Numpy 计算数组中 满足条件元素个数</vt:lpstr>
      <vt:lpstr>Numpy 怎样给数组增加一个维度</vt:lpstr>
      <vt:lpstr>Numpy 实现K折交叉验证 数据划分</vt:lpstr>
      <vt:lpstr>Numpy 非常重要有用的 数据合并操作</vt:lpstr>
      <vt:lpstr>Python基础库Numpy 怎样对数组进行排序？</vt:lpstr>
      <vt:lpstr>Python人工智能 基础计算库Numpy 有哪些数组的乘法操作？</vt:lpstr>
      <vt:lpstr>Numpy数据计算系列</vt:lpstr>
      <vt:lpstr>Numpy数据计算系列</vt:lpstr>
      <vt:lpstr>线性方程组</vt:lpstr>
      <vt:lpstr>Numpy数据计算系列</vt:lpstr>
      <vt:lpstr>SVD矩阵分解</vt:lpstr>
      <vt:lpstr>Numpy数据计算系列</vt:lpstr>
      <vt:lpstr>Numpy数据计算系列</vt:lpstr>
      <vt:lpstr>Numpy数据计算系列</vt:lpstr>
      <vt:lpstr>Numpy数据计算系列</vt:lpstr>
      <vt:lpstr>Numpy数据计算系列</vt:lpstr>
      <vt:lpstr>Numpy数据计算系列</vt:lpstr>
      <vt:lpstr>Numpy数据计算系列</vt:lpstr>
      <vt:lpstr>Numpy数据计算系列</vt:lpstr>
      <vt:lpstr>Numpy数据计算系列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140</cp:revision>
  <dcterms:created xsi:type="dcterms:W3CDTF">2020-02-01T02:03:00Z</dcterms:created>
  <dcterms:modified xsi:type="dcterms:W3CDTF">2020-06-27T09:19:21Z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