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67" r:id="rId4"/>
    <p:sldId id="272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Medium" panose="020B0600000000000000" pitchFamily="34" charset="-120"/>
          <a:ea typeface="Noto Sans CJK TC Medium" panose="020B06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FD243-6621-4648-B76E-6704167C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400"/>
            <a:ext cx="7772400" cy="2387600"/>
          </a:xfrm>
        </p:spPr>
        <p:txBody>
          <a:bodyPr/>
          <a:lstStyle/>
          <a:p>
            <a:pPr algn="l"/>
            <a:r>
              <a:rPr lang="en-US" altLang="zh-TW" dirty="0"/>
              <a:t>Intelligent Seasoner  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2A714CB-D0BE-44BA-AEB3-5739E15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37878"/>
            <a:ext cx="6858000" cy="2651141"/>
          </a:xfrm>
        </p:spPr>
        <p:txBody>
          <a:bodyPr>
            <a:noAutofit/>
          </a:bodyPr>
          <a:lstStyle/>
          <a:p>
            <a:pPr algn="l"/>
            <a:r>
              <a:rPr lang="en-US" altLang="zh-TW" dirty="0"/>
              <a:t>Term Project</a:t>
            </a:r>
          </a:p>
          <a:p>
            <a:pPr algn="l"/>
            <a:r>
              <a:rPr lang="en-US" altLang="zh-TW" dirty="0"/>
              <a:t>Midterm Progress Report</a:t>
            </a:r>
          </a:p>
          <a:p>
            <a:pPr algn="l"/>
            <a:r>
              <a:rPr lang="en-US" altLang="zh-TW" dirty="0"/>
              <a:t>110-1 Embedded System Labs</a:t>
            </a:r>
          </a:p>
          <a:p>
            <a:pPr algn="l"/>
            <a:r>
              <a:rPr lang="en-US" altLang="zh-TW" dirty="0"/>
              <a:t>Advisor: </a:t>
            </a:r>
            <a:r>
              <a:rPr lang="zh-TW" altLang="en-US" dirty="0"/>
              <a:t>王勝德 教授</a:t>
            </a:r>
            <a:endParaRPr lang="en-US" altLang="zh-TW" dirty="0"/>
          </a:p>
          <a:p>
            <a:pPr algn="l"/>
            <a:r>
              <a:rPr lang="en-US" altLang="zh-TW" dirty="0"/>
              <a:t>Members: </a:t>
            </a:r>
            <a:r>
              <a:rPr lang="zh-TW" altLang="en-US" dirty="0"/>
              <a:t>莊立楷、戴偉翔、闕嘉宏</a:t>
            </a:r>
            <a:endParaRPr lang="en-US" altLang="zh-TW" dirty="0"/>
          </a:p>
          <a:p>
            <a:pPr algn="l"/>
            <a:r>
              <a:rPr lang="en-US" altLang="zh-TW" dirty="0"/>
              <a:t>2021/12/17</a:t>
            </a:r>
          </a:p>
          <a:p>
            <a:endParaRPr lang="zh-TW" altLang="en-US" dirty="0"/>
          </a:p>
        </p:txBody>
      </p:sp>
      <p:pic>
        <p:nvPicPr>
          <p:cNvPr id="2050" name="Picture 2" descr="I Went &amp;#39;Water Tasting&amp;#39; With a Water Sommelier">
            <a:extLst>
              <a:ext uri="{FF2B5EF4-FFF2-40B4-BE49-F238E27FC236}">
                <a16:creationId xmlns:a16="http://schemas.microsoft.com/office/drawing/2014/main" id="{ECEC8AB2-F495-4D7A-8D56-E408D27C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9" y="535128"/>
            <a:ext cx="2266763" cy="170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5">
            <a:extLst>
              <a:ext uri="{FF2B5EF4-FFF2-40B4-BE49-F238E27FC236}">
                <a16:creationId xmlns:a16="http://schemas.microsoft.com/office/drawing/2014/main" id="{C4ACF9AF-D2C9-4069-9DD7-99A228ED5F69}"/>
              </a:ext>
            </a:extLst>
          </p:cNvPr>
          <p:cNvSpPr txBox="1">
            <a:spLocks/>
          </p:cNvSpPr>
          <p:nvPr/>
        </p:nvSpPr>
        <p:spPr>
          <a:xfrm>
            <a:off x="720501" y="337023"/>
            <a:ext cx="1291767" cy="458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000" dirty="0"/>
              <a:t>© Business Insider</a:t>
            </a:r>
          </a:p>
        </p:txBody>
      </p:sp>
    </p:spTree>
    <p:extLst>
      <p:ext uri="{BB962C8B-B14F-4D97-AF65-F5344CB8AC3E}">
        <p14:creationId xmlns:p14="http://schemas.microsoft.com/office/powerpoint/2010/main" val="42553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1B58-9BB9-4B68-B240-4F973B6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385A0-E88B-43A3-86F7-050756B0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it works? (Flow)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15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4557FCD-6215-4052-9D6B-287F80E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D2876385-735D-4318-8DCA-7FCB395A4603}"/>
              </a:ext>
            </a:extLst>
          </p:cNvPr>
          <p:cNvSpPr/>
          <p:nvPr/>
        </p:nvSpPr>
        <p:spPr>
          <a:xfrm>
            <a:off x="3314330" y="5841507"/>
            <a:ext cx="4261282" cy="825624"/>
          </a:xfrm>
          <a:prstGeom prst="cube">
            <a:avLst>
              <a:gd name="adj" fmla="val 73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962235A-7FE5-4C58-85E4-9725B5EA8D78}"/>
              </a:ext>
            </a:extLst>
          </p:cNvPr>
          <p:cNvSpPr/>
          <p:nvPr/>
        </p:nvSpPr>
        <p:spPr>
          <a:xfrm>
            <a:off x="3687193" y="1855434"/>
            <a:ext cx="301840" cy="4350058"/>
          </a:xfrm>
          <a:prstGeom prst="can">
            <a:avLst>
              <a:gd name="adj" fmla="val 57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875F4-3735-4296-8ABD-88B2A26F46C5}"/>
              </a:ext>
            </a:extLst>
          </p:cNvPr>
          <p:cNvSpPr txBox="1"/>
          <p:nvPr/>
        </p:nvSpPr>
        <p:spPr>
          <a:xfrm>
            <a:off x="4652031" y="2596385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TDS meter</a:t>
            </a:r>
            <a:endParaRPr lang="zh-TW" altLang="en-US" dirty="0">
              <a:solidFill>
                <a:schemeClr val="accent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02F5E9CC-B10B-4FCF-8C01-4489FC476908}"/>
              </a:ext>
            </a:extLst>
          </p:cNvPr>
          <p:cNvSpPr/>
          <p:nvPr/>
        </p:nvSpPr>
        <p:spPr>
          <a:xfrm>
            <a:off x="3900257" y="3509813"/>
            <a:ext cx="878890" cy="2130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034" name="Picture 10" descr="186,082 Water Cup Stock Photos, Pictures &amp;amp; Royalty-Free Images - iStock">
            <a:extLst>
              <a:ext uri="{FF2B5EF4-FFF2-40B4-BE49-F238E27FC236}">
                <a16:creationId xmlns:a16="http://schemas.microsoft.com/office/drawing/2014/main" id="{2CA75B66-6A0D-4929-B748-D71D287C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725" y1="26007" x2="47386" y2="51510"/>
                        <a14:foregroundMark x1="47386" y1="51510" x2="47059" y2="50000"/>
                        <a14:foregroundMark x1="50490" y1="28691" x2="51797" y2="42953"/>
                        <a14:foregroundMark x1="29235" y1="35570" x2="31046" y2="41946"/>
                        <a14:foregroundMark x1="31046" y1="41946" x2="29872" y2="68327"/>
                        <a14:foregroundMark x1="30168" y1="76494" x2="31575" y2="80042"/>
                        <a14:foregroundMark x1="40330" y1="82894" x2="44444" y2="78523"/>
                        <a14:foregroundMark x1="44444" y1="78523" x2="51307" y2="31711"/>
                        <a14:foregroundMark x1="51307" y1="31711" x2="54575" y2="27349"/>
                        <a14:foregroundMark x1="54248" y1="27349" x2="62255" y2="32383"/>
                        <a14:foregroundMark x1="61928" y1="26846" x2="41340" y2="26174"/>
                        <a14:foregroundMark x1="59641" y1="27349" x2="68627" y2="32047"/>
                        <a14:foregroundMark x1="68627" y1="32047" x2="69118" y2="32886"/>
                        <a14:foregroundMark x1="67647" y1="29866" x2="69118" y2="34228"/>
                        <a14:foregroundMark x1="69608" y1="29195" x2="61928" y2="27013"/>
                        <a14:foregroundMark x1="35948" y1="26510" x2="36275" y2="28020"/>
                        <a14:foregroundMark x1="37092" y1="27517" x2="30719" y2="28020"/>
                        <a14:foregroundMark x1="56209" y1="81544" x2="44935" y2="82718"/>
                        <a14:foregroundMark x1="69444" y1="28020" x2="68137" y2="27181"/>
                        <a14:foregroundMark x1="69444" y1="31711" x2="68954" y2="37752"/>
                        <a14:foregroundMark x1="68627" y1="30034" x2="68627" y2="30034"/>
                        <a14:backgroundMark x1="33007" y1="88255" x2="53758" y2="90101"/>
                        <a14:backgroundMark x1="53758" y1="90101" x2="69771" y2="87752"/>
                        <a14:backgroundMark x1="69771" y1="87752" x2="53797" y2="84948"/>
                        <a14:backgroundMark x1="46511" y1="85097" x2="36765" y2="86745"/>
                        <a14:backgroundMark x1="28922" y1="84396" x2="40033" y2="87416"/>
                        <a14:backgroundMark x1="37745" y1="85906" x2="28595" y2="80705"/>
                        <a14:backgroundMark x1="27288" y1="69128" x2="29575" y2="76678"/>
                        <a14:backgroundMark x1="28105" y1="27517" x2="28105" y2="35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68" y="4346081"/>
            <a:ext cx="2499487" cy="243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圓柱形 13">
            <a:extLst>
              <a:ext uri="{FF2B5EF4-FFF2-40B4-BE49-F238E27FC236}">
                <a16:creationId xmlns:a16="http://schemas.microsoft.com/office/drawing/2014/main" id="{AFE87A8E-BB0C-4391-8E28-163B8321C1B1}"/>
              </a:ext>
            </a:extLst>
          </p:cNvPr>
          <p:cNvSpPr/>
          <p:nvPr/>
        </p:nvSpPr>
        <p:spPr>
          <a:xfrm>
            <a:off x="5456427" y="3711163"/>
            <a:ext cx="170402" cy="165007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E724EA-175B-4027-B982-FE1F16A88446}"/>
              </a:ext>
            </a:extLst>
          </p:cNvPr>
          <p:cNvSpPr txBox="1"/>
          <p:nvPr/>
        </p:nvSpPr>
        <p:spPr>
          <a:xfrm>
            <a:off x="5149662" y="3334967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  <a:endParaRPr lang="zh-TW" altLang="en-US" dirty="0">
              <a:solidFill>
                <a:schemeClr val="accent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891432E-13F2-47E8-A6D9-484281A75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3" y="3701240"/>
            <a:ext cx="1746493" cy="23462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20E28F-64C2-4346-9685-A74C0BCD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60982" y="3739951"/>
            <a:ext cx="1777535" cy="2346250"/>
          </a:xfrm>
          <a:prstGeom prst="rect">
            <a:avLst/>
          </a:prstGeom>
        </p:spPr>
      </p:pic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CB457F07-3AC1-4F66-AA80-43B3D077211A}"/>
              </a:ext>
            </a:extLst>
          </p:cNvPr>
          <p:cNvSpPr/>
          <p:nvPr/>
        </p:nvSpPr>
        <p:spPr>
          <a:xfrm rot="5400000">
            <a:off x="6139525" y="4172564"/>
            <a:ext cx="400976" cy="8353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A2C989C9-4FA4-4265-B45C-CBF39751970A}"/>
              </a:ext>
            </a:extLst>
          </p:cNvPr>
          <p:cNvSpPr/>
          <p:nvPr/>
        </p:nvSpPr>
        <p:spPr>
          <a:xfrm rot="5400000" flipV="1">
            <a:off x="4028635" y="4146145"/>
            <a:ext cx="400976" cy="95944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D599AE-F965-472D-B858-6F23C1F9DC2D}"/>
              </a:ext>
            </a:extLst>
          </p:cNvPr>
          <p:cNvSpPr txBox="1"/>
          <p:nvPr/>
        </p:nvSpPr>
        <p:spPr>
          <a:xfrm>
            <a:off x="5784125" y="3769635"/>
            <a:ext cx="11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Mineral Water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225D78-D233-4F91-AE0E-0D9AC76D6157}"/>
              </a:ext>
            </a:extLst>
          </p:cNvPr>
          <p:cNvSpPr txBox="1"/>
          <p:nvPr/>
        </p:nvSpPr>
        <p:spPr>
          <a:xfrm>
            <a:off x="3950587" y="3699750"/>
            <a:ext cx="8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Pure</a:t>
            </a:r>
          </a:p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Water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E2AB0538-83AE-40A7-A563-5254E81B5D49}"/>
              </a:ext>
            </a:extLst>
          </p:cNvPr>
          <p:cNvCxnSpPr/>
          <p:nvPr/>
        </p:nvCxnSpPr>
        <p:spPr>
          <a:xfrm rot="5400000">
            <a:off x="7349365" y="2830806"/>
            <a:ext cx="905256" cy="45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27E275C8-8738-42C9-A61C-9E147EC8CA0C}"/>
              </a:ext>
            </a:extLst>
          </p:cNvPr>
          <p:cNvCxnSpPr/>
          <p:nvPr/>
        </p:nvCxnSpPr>
        <p:spPr>
          <a:xfrm rot="5400000">
            <a:off x="6030900" y="2334947"/>
            <a:ext cx="1016044" cy="892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A6E8813F-DFC4-45D2-A896-7C8E662EBD87}"/>
              </a:ext>
            </a:extLst>
          </p:cNvPr>
          <p:cNvCxnSpPr/>
          <p:nvPr/>
        </p:nvCxnSpPr>
        <p:spPr>
          <a:xfrm rot="10800000" flipV="1">
            <a:off x="2797703" y="1993689"/>
            <a:ext cx="3756479" cy="1395782"/>
          </a:xfrm>
          <a:prstGeom prst="curvedConnector3">
            <a:avLst>
              <a:gd name="adj1" fmla="val 106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E3DE3-B994-499C-9F26-B8A8B51858AC}"/>
              </a:ext>
            </a:extLst>
          </p:cNvPr>
          <p:cNvSpPr txBox="1"/>
          <p:nvPr/>
        </p:nvSpPr>
        <p:spPr>
          <a:xfrm>
            <a:off x="7655737" y="3027531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FF96B1-A90E-4A98-8AEE-A7E72D06F1A1}"/>
              </a:ext>
            </a:extLst>
          </p:cNvPr>
          <p:cNvSpPr txBox="1"/>
          <p:nvPr/>
        </p:nvSpPr>
        <p:spPr>
          <a:xfrm>
            <a:off x="6334096" y="2770054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4B3551-40ED-4F8C-B772-8E52D77DD8B4}"/>
              </a:ext>
            </a:extLst>
          </p:cNvPr>
          <p:cNvSpPr txBox="1"/>
          <p:nvPr/>
        </p:nvSpPr>
        <p:spPr>
          <a:xfrm>
            <a:off x="2047144" y="2013696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Motor</a:t>
            </a:r>
            <a:endParaRPr lang="zh-TW" altLang="en-US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201D382-44CB-4AAF-B723-331E665A2D5C}"/>
              </a:ext>
            </a:extLst>
          </p:cNvPr>
          <p:cNvCxnSpPr/>
          <p:nvPr/>
        </p:nvCxnSpPr>
        <p:spPr>
          <a:xfrm flipV="1">
            <a:off x="4779148" y="1269508"/>
            <a:ext cx="1911911" cy="1380835"/>
          </a:xfrm>
          <a:prstGeom prst="curvedConnector3">
            <a:avLst>
              <a:gd name="adj1" fmla="val 58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1A09D00-2778-4887-B743-22A1D1865F44}"/>
              </a:ext>
            </a:extLst>
          </p:cNvPr>
          <p:cNvSpPr txBox="1"/>
          <p:nvPr/>
        </p:nvSpPr>
        <p:spPr>
          <a:xfrm>
            <a:off x="3356616" y="1015516"/>
            <a:ext cx="311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Analog Signal of TDS Value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032" name="Picture 8" descr="B-L475E-IOT01A1 Reference Design | Processors | Arrow.com">
            <a:extLst>
              <a:ext uri="{FF2B5EF4-FFF2-40B4-BE49-F238E27FC236}">
                <a16:creationId xmlns:a16="http://schemas.microsoft.com/office/drawing/2014/main" id="{581E647A-271E-43B1-B884-10454F59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20" y="754795"/>
            <a:ext cx="188171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柱形 8">
            <a:extLst>
              <a:ext uri="{FF2B5EF4-FFF2-40B4-BE49-F238E27FC236}">
                <a16:creationId xmlns:a16="http://schemas.microsoft.com/office/drawing/2014/main" id="{F6756C6A-21E6-45F7-8ABF-897B3864E940}"/>
              </a:ext>
            </a:extLst>
          </p:cNvPr>
          <p:cNvSpPr/>
          <p:nvPr/>
        </p:nvSpPr>
        <p:spPr>
          <a:xfrm>
            <a:off x="4729387" y="2890972"/>
            <a:ext cx="177553" cy="2503503"/>
          </a:xfrm>
          <a:prstGeom prst="can">
            <a:avLst>
              <a:gd name="adj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3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4" grpId="0" animBg="1"/>
      <p:bldP spid="15" grpId="0"/>
      <p:bldP spid="18" grpId="0" animBg="1"/>
      <p:bldP spid="19" grpId="0" animBg="1"/>
      <p:bldP spid="20" grpId="0"/>
      <p:bldP spid="21" grpId="0"/>
      <p:bldP spid="30" grpId="0"/>
      <p:bldP spid="31" grpId="0"/>
      <p:bldP spid="32" grpId="0"/>
      <p:bldP spid="4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1294-DE01-41B2-852C-B17D8FD6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Progress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4185C1-7C72-4B8C-ADEE-1B13E0FD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461"/>
          <a:stretch/>
        </p:blipFill>
        <p:spPr>
          <a:xfrm>
            <a:off x="2946136" y="3750771"/>
            <a:ext cx="2507858" cy="248524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3DE644-444F-4220-B791-1905A537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6" t="4624" r="15374" b="5836"/>
          <a:stretch/>
        </p:blipFill>
        <p:spPr>
          <a:xfrm>
            <a:off x="628650" y="1689676"/>
            <a:ext cx="2158937" cy="45463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8F2B92-E7C9-4212-BA46-1BDC3B16E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5" r="5976" b="34240"/>
          <a:stretch/>
        </p:blipFill>
        <p:spPr>
          <a:xfrm>
            <a:off x="2946136" y="1689675"/>
            <a:ext cx="2507858" cy="2237021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9FE5778-BD7F-4B4C-B4BE-6CCA6B9A0061}"/>
              </a:ext>
            </a:extLst>
          </p:cNvPr>
          <p:cNvSpPr txBox="1">
            <a:spLocks/>
          </p:cNvSpPr>
          <p:nvPr/>
        </p:nvSpPr>
        <p:spPr>
          <a:xfrm>
            <a:off x="5612543" y="1748724"/>
            <a:ext cx="2902807" cy="448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21E35F9-FC7C-4E5D-BF92-F4265568C8E4}"/>
              </a:ext>
            </a:extLst>
          </p:cNvPr>
          <p:cNvSpPr txBox="1">
            <a:spLocks/>
          </p:cNvSpPr>
          <p:nvPr/>
        </p:nvSpPr>
        <p:spPr>
          <a:xfrm>
            <a:off x="5612542" y="1689674"/>
            <a:ext cx="2902807" cy="4546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Mainly focus on: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Mechanism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Sensor Stability Testing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Research on the mineral water from different brands 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7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2997F-1E08-4792-93DC-930874B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62E2B-FF3C-47C7-A0C7-F264675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</a:rPr>
              <a:t>The control of the servo motor by STM32 is not stable and usable now.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Temporary solution: We use Arduino as the alternation.</a:t>
            </a:r>
          </a:p>
          <a:p>
            <a:r>
              <a:rPr lang="en-US" altLang="zh-TW" dirty="0">
                <a:solidFill>
                  <a:srgbClr val="222222"/>
                </a:solidFill>
              </a:rPr>
              <a:t>The flow of water may be affected by the quantity of water remained in the bottle.</a:t>
            </a:r>
          </a:p>
          <a:p>
            <a:r>
              <a:rPr lang="en-US" altLang="zh-TW" dirty="0">
                <a:solidFill>
                  <a:srgbClr val="222222"/>
                </a:solidFill>
              </a:rPr>
              <a:t>Current servo motor doesn’t have enough torque to open the </a:t>
            </a:r>
            <a:r>
              <a:rPr lang="en-US" altLang="zh-TW" dirty="0"/>
              <a:t>water dispenser valve</a:t>
            </a:r>
            <a:r>
              <a:rPr lang="en-US" altLang="zh-TW" dirty="0">
                <a:solidFill>
                  <a:srgbClr val="22222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16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636</TotalTime>
  <Words>134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CJK TC Medium</vt:lpstr>
      <vt:lpstr>Noto Sans CJK TC Regular</vt:lpstr>
      <vt:lpstr>微軟正黑體</vt:lpstr>
      <vt:lpstr>Arial</vt:lpstr>
      <vt:lpstr>Calibri</vt:lpstr>
      <vt:lpstr>Office 佈景主題</vt:lpstr>
      <vt:lpstr>Intelligent Seasoner  </vt:lpstr>
      <vt:lpstr>Outline</vt:lpstr>
      <vt:lpstr>Flow</vt:lpstr>
      <vt:lpstr>Current Progress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Seasoner</dc:title>
  <dc:creator>佳龍 林</dc:creator>
  <cp:lastModifiedBy>佳龍 林</cp:lastModifiedBy>
  <cp:revision>11</cp:revision>
  <dcterms:created xsi:type="dcterms:W3CDTF">2021-11-17T12:54:47Z</dcterms:created>
  <dcterms:modified xsi:type="dcterms:W3CDTF">2022-01-04T10:42:29Z</dcterms:modified>
</cp:coreProperties>
</file>