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8" r:id="rId3"/>
    <p:sldId id="257" r:id="rId4"/>
    <p:sldId id="258" r:id="rId5"/>
    <p:sldId id="259" r:id="rId6"/>
    <p:sldId id="269" r:id="rId7"/>
    <p:sldId id="260" r:id="rId8"/>
    <p:sldId id="270" r:id="rId9"/>
    <p:sldId id="261" r:id="rId10"/>
    <p:sldId id="271" r:id="rId11"/>
    <p:sldId id="272" r:id="rId12"/>
    <p:sldId id="273" r:id="rId13"/>
    <p:sldId id="264" r:id="rId14"/>
    <p:sldId id="266" r:id="rId1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26452A-4F56-41D5-B9AE-747D9BD75040}" type="datetimeFigureOut">
              <a:rPr lang="zh-TW" altLang="en-US" smtClean="0"/>
              <a:t>2025/4/1</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6656C8-AB05-4E2B-B5EC-7DA01CB6E50D}" type="slidenum">
              <a:rPr lang="zh-TW" altLang="en-US" smtClean="0"/>
              <a:t>‹#›</a:t>
            </a:fld>
            <a:endParaRPr lang="zh-TW" altLang="en-US"/>
          </a:p>
        </p:txBody>
      </p:sp>
    </p:spTree>
    <p:extLst>
      <p:ext uri="{BB962C8B-B14F-4D97-AF65-F5344CB8AC3E}">
        <p14:creationId xmlns:p14="http://schemas.microsoft.com/office/powerpoint/2010/main" val="28779310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A6656C8-AB05-4E2B-B5EC-7DA01CB6E50D}" type="slidenum">
              <a:rPr lang="zh-TW" altLang="en-US" smtClean="0"/>
              <a:t>1</a:t>
            </a:fld>
            <a:endParaRPr lang="zh-TW" altLang="en-US"/>
          </a:p>
        </p:txBody>
      </p:sp>
    </p:spTree>
    <p:extLst>
      <p:ext uri="{BB962C8B-B14F-4D97-AF65-F5344CB8AC3E}">
        <p14:creationId xmlns:p14="http://schemas.microsoft.com/office/powerpoint/2010/main" val="2663113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A6656C8-AB05-4E2B-B5EC-7DA01CB6E50D}" type="slidenum">
              <a:rPr lang="zh-TW" altLang="en-US" smtClean="0"/>
              <a:t>5</a:t>
            </a:fld>
            <a:endParaRPr lang="zh-TW" altLang="en-US"/>
          </a:p>
        </p:txBody>
      </p:sp>
    </p:spTree>
    <p:extLst>
      <p:ext uri="{BB962C8B-B14F-4D97-AF65-F5344CB8AC3E}">
        <p14:creationId xmlns:p14="http://schemas.microsoft.com/office/powerpoint/2010/main" val="1751648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027C331-C3F4-4665-9623-CC74FFE00469}"/>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8D413B70-2AFD-4B11-93D8-3F97608EDE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18636847-4011-42DF-8187-A6F2218C562D}"/>
              </a:ext>
            </a:extLst>
          </p:cNvPr>
          <p:cNvSpPr>
            <a:spLocks noGrp="1"/>
          </p:cNvSpPr>
          <p:nvPr>
            <p:ph type="dt" sz="half" idx="10"/>
          </p:nvPr>
        </p:nvSpPr>
        <p:spPr/>
        <p:txBody>
          <a:bodyPr/>
          <a:lstStyle/>
          <a:p>
            <a:fld id="{9F71F7F7-E0B9-48D4-8101-8E3A30C2881A}" type="datetimeFigureOut">
              <a:rPr lang="zh-TW" altLang="en-US" smtClean="0"/>
              <a:t>2025/4/1</a:t>
            </a:fld>
            <a:endParaRPr lang="zh-TW" altLang="en-US"/>
          </a:p>
        </p:txBody>
      </p:sp>
      <p:sp>
        <p:nvSpPr>
          <p:cNvPr id="5" name="頁尾版面配置區 4">
            <a:extLst>
              <a:ext uri="{FF2B5EF4-FFF2-40B4-BE49-F238E27FC236}">
                <a16:creationId xmlns:a16="http://schemas.microsoft.com/office/drawing/2014/main" id="{1D1400EA-ECD5-43B2-B8B7-F526362B452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F8A3FC0-8A93-4C86-A276-1D0B59B31408}"/>
              </a:ext>
            </a:extLst>
          </p:cNvPr>
          <p:cNvSpPr>
            <a:spLocks noGrp="1"/>
          </p:cNvSpPr>
          <p:nvPr>
            <p:ph type="sldNum" sz="quarter" idx="12"/>
          </p:nvPr>
        </p:nvSpPr>
        <p:spPr/>
        <p:txBody>
          <a:bodyPr/>
          <a:lstStyle/>
          <a:p>
            <a:fld id="{1AD84299-5A8E-4DB6-A0BB-95D786345B68}" type="slidenum">
              <a:rPr lang="zh-TW" altLang="en-US" smtClean="0"/>
              <a:t>‹#›</a:t>
            </a:fld>
            <a:endParaRPr lang="zh-TW" altLang="en-US"/>
          </a:p>
        </p:txBody>
      </p:sp>
    </p:spTree>
    <p:extLst>
      <p:ext uri="{BB962C8B-B14F-4D97-AF65-F5344CB8AC3E}">
        <p14:creationId xmlns:p14="http://schemas.microsoft.com/office/powerpoint/2010/main" val="736017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CA91ED9-6325-41D3-99FE-15197290CF81}"/>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24142A05-D0E5-442C-8816-3CA8EA5D0B81}"/>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CA7E3FF-D08A-4004-860F-EC1D880BB277}"/>
              </a:ext>
            </a:extLst>
          </p:cNvPr>
          <p:cNvSpPr>
            <a:spLocks noGrp="1"/>
          </p:cNvSpPr>
          <p:nvPr>
            <p:ph type="dt" sz="half" idx="10"/>
          </p:nvPr>
        </p:nvSpPr>
        <p:spPr/>
        <p:txBody>
          <a:bodyPr/>
          <a:lstStyle/>
          <a:p>
            <a:fld id="{9F71F7F7-E0B9-48D4-8101-8E3A30C2881A}" type="datetimeFigureOut">
              <a:rPr lang="zh-TW" altLang="en-US" smtClean="0"/>
              <a:t>2025/4/1</a:t>
            </a:fld>
            <a:endParaRPr lang="zh-TW" altLang="en-US"/>
          </a:p>
        </p:txBody>
      </p:sp>
      <p:sp>
        <p:nvSpPr>
          <p:cNvPr id="5" name="頁尾版面配置區 4">
            <a:extLst>
              <a:ext uri="{FF2B5EF4-FFF2-40B4-BE49-F238E27FC236}">
                <a16:creationId xmlns:a16="http://schemas.microsoft.com/office/drawing/2014/main" id="{87E54AEE-30DD-45A7-ACD5-C99B6CF273F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9C0A58A-A510-43C2-B40F-4BAB4483753A}"/>
              </a:ext>
            </a:extLst>
          </p:cNvPr>
          <p:cNvSpPr>
            <a:spLocks noGrp="1"/>
          </p:cNvSpPr>
          <p:nvPr>
            <p:ph type="sldNum" sz="quarter" idx="12"/>
          </p:nvPr>
        </p:nvSpPr>
        <p:spPr/>
        <p:txBody>
          <a:bodyPr/>
          <a:lstStyle/>
          <a:p>
            <a:fld id="{1AD84299-5A8E-4DB6-A0BB-95D786345B68}" type="slidenum">
              <a:rPr lang="zh-TW" altLang="en-US" smtClean="0"/>
              <a:t>‹#›</a:t>
            </a:fld>
            <a:endParaRPr lang="zh-TW" altLang="en-US"/>
          </a:p>
        </p:txBody>
      </p:sp>
    </p:spTree>
    <p:extLst>
      <p:ext uri="{BB962C8B-B14F-4D97-AF65-F5344CB8AC3E}">
        <p14:creationId xmlns:p14="http://schemas.microsoft.com/office/powerpoint/2010/main" val="1559166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F645D33A-6FD7-4386-9351-6D49F65D6413}"/>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D0051A43-2E2A-482A-87B3-5A28D477CC37}"/>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414171F-377A-44AB-AC4B-183265E161A9}"/>
              </a:ext>
            </a:extLst>
          </p:cNvPr>
          <p:cNvSpPr>
            <a:spLocks noGrp="1"/>
          </p:cNvSpPr>
          <p:nvPr>
            <p:ph type="dt" sz="half" idx="10"/>
          </p:nvPr>
        </p:nvSpPr>
        <p:spPr/>
        <p:txBody>
          <a:bodyPr/>
          <a:lstStyle/>
          <a:p>
            <a:fld id="{9F71F7F7-E0B9-48D4-8101-8E3A30C2881A}" type="datetimeFigureOut">
              <a:rPr lang="zh-TW" altLang="en-US" smtClean="0"/>
              <a:t>2025/4/1</a:t>
            </a:fld>
            <a:endParaRPr lang="zh-TW" altLang="en-US"/>
          </a:p>
        </p:txBody>
      </p:sp>
      <p:sp>
        <p:nvSpPr>
          <p:cNvPr id="5" name="頁尾版面配置區 4">
            <a:extLst>
              <a:ext uri="{FF2B5EF4-FFF2-40B4-BE49-F238E27FC236}">
                <a16:creationId xmlns:a16="http://schemas.microsoft.com/office/drawing/2014/main" id="{BC75BB86-26A2-4A1B-BD90-953B0945938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3A3F0AB6-04C5-48E2-B1BA-1EFCC5274734}"/>
              </a:ext>
            </a:extLst>
          </p:cNvPr>
          <p:cNvSpPr>
            <a:spLocks noGrp="1"/>
          </p:cNvSpPr>
          <p:nvPr>
            <p:ph type="sldNum" sz="quarter" idx="12"/>
          </p:nvPr>
        </p:nvSpPr>
        <p:spPr/>
        <p:txBody>
          <a:bodyPr/>
          <a:lstStyle/>
          <a:p>
            <a:fld id="{1AD84299-5A8E-4DB6-A0BB-95D786345B68}" type="slidenum">
              <a:rPr lang="zh-TW" altLang="en-US" smtClean="0"/>
              <a:t>‹#›</a:t>
            </a:fld>
            <a:endParaRPr lang="zh-TW" altLang="en-US"/>
          </a:p>
        </p:txBody>
      </p:sp>
    </p:spTree>
    <p:extLst>
      <p:ext uri="{BB962C8B-B14F-4D97-AF65-F5344CB8AC3E}">
        <p14:creationId xmlns:p14="http://schemas.microsoft.com/office/powerpoint/2010/main" val="951653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CFB1B05-C7F2-4517-9A35-B70615420226}"/>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DD4427BA-6735-4A2E-8189-DEFC18858E7C}"/>
              </a:ext>
            </a:extLst>
          </p:cNvPr>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B05DF169-344B-4C9F-B158-DBD88D5ECB25}"/>
              </a:ext>
            </a:extLst>
          </p:cNvPr>
          <p:cNvSpPr>
            <a:spLocks noGrp="1"/>
          </p:cNvSpPr>
          <p:nvPr>
            <p:ph type="dt" sz="half" idx="10"/>
          </p:nvPr>
        </p:nvSpPr>
        <p:spPr/>
        <p:txBody>
          <a:bodyPr/>
          <a:lstStyle/>
          <a:p>
            <a:fld id="{9F71F7F7-E0B9-48D4-8101-8E3A30C2881A}" type="datetimeFigureOut">
              <a:rPr lang="zh-TW" altLang="en-US" smtClean="0"/>
              <a:t>2025/4/1</a:t>
            </a:fld>
            <a:endParaRPr lang="zh-TW" altLang="en-US"/>
          </a:p>
        </p:txBody>
      </p:sp>
      <p:sp>
        <p:nvSpPr>
          <p:cNvPr id="5" name="頁尾版面配置區 4">
            <a:extLst>
              <a:ext uri="{FF2B5EF4-FFF2-40B4-BE49-F238E27FC236}">
                <a16:creationId xmlns:a16="http://schemas.microsoft.com/office/drawing/2014/main" id="{57CB577E-FFAF-43B8-8B3D-406D6A95341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E4CC51F-6BEE-4BB8-A11B-8B78D841B838}"/>
              </a:ext>
            </a:extLst>
          </p:cNvPr>
          <p:cNvSpPr>
            <a:spLocks noGrp="1"/>
          </p:cNvSpPr>
          <p:nvPr>
            <p:ph type="sldNum" sz="quarter" idx="12"/>
          </p:nvPr>
        </p:nvSpPr>
        <p:spPr/>
        <p:txBody>
          <a:bodyPr/>
          <a:lstStyle/>
          <a:p>
            <a:fld id="{1AD84299-5A8E-4DB6-A0BB-95D786345B68}" type="slidenum">
              <a:rPr lang="zh-TW" altLang="en-US" smtClean="0"/>
              <a:t>‹#›</a:t>
            </a:fld>
            <a:endParaRPr lang="zh-TW" altLang="en-US"/>
          </a:p>
        </p:txBody>
      </p:sp>
    </p:spTree>
    <p:extLst>
      <p:ext uri="{BB962C8B-B14F-4D97-AF65-F5344CB8AC3E}">
        <p14:creationId xmlns:p14="http://schemas.microsoft.com/office/powerpoint/2010/main" val="793165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422FF-4397-450A-81AC-752F86190038}"/>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F019C957-7B32-4F00-A406-52ACA894F3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A87883EB-6F35-47EE-8F86-CFA2AF7FD341}"/>
              </a:ext>
            </a:extLst>
          </p:cNvPr>
          <p:cNvSpPr>
            <a:spLocks noGrp="1"/>
          </p:cNvSpPr>
          <p:nvPr>
            <p:ph type="dt" sz="half" idx="10"/>
          </p:nvPr>
        </p:nvSpPr>
        <p:spPr/>
        <p:txBody>
          <a:bodyPr/>
          <a:lstStyle/>
          <a:p>
            <a:fld id="{9F71F7F7-E0B9-48D4-8101-8E3A30C2881A}" type="datetimeFigureOut">
              <a:rPr lang="zh-TW" altLang="en-US" smtClean="0"/>
              <a:t>2025/4/1</a:t>
            </a:fld>
            <a:endParaRPr lang="zh-TW" altLang="en-US"/>
          </a:p>
        </p:txBody>
      </p:sp>
      <p:sp>
        <p:nvSpPr>
          <p:cNvPr id="5" name="頁尾版面配置區 4">
            <a:extLst>
              <a:ext uri="{FF2B5EF4-FFF2-40B4-BE49-F238E27FC236}">
                <a16:creationId xmlns:a16="http://schemas.microsoft.com/office/drawing/2014/main" id="{73A3C69A-7BEB-48D1-9D6A-AD8C8FA89AB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743B6D7-F21C-427C-B24B-100E9C644045}"/>
              </a:ext>
            </a:extLst>
          </p:cNvPr>
          <p:cNvSpPr>
            <a:spLocks noGrp="1"/>
          </p:cNvSpPr>
          <p:nvPr>
            <p:ph type="sldNum" sz="quarter" idx="12"/>
          </p:nvPr>
        </p:nvSpPr>
        <p:spPr/>
        <p:txBody>
          <a:bodyPr/>
          <a:lstStyle/>
          <a:p>
            <a:fld id="{1AD84299-5A8E-4DB6-A0BB-95D786345B68}" type="slidenum">
              <a:rPr lang="zh-TW" altLang="en-US" smtClean="0"/>
              <a:t>‹#›</a:t>
            </a:fld>
            <a:endParaRPr lang="zh-TW" altLang="en-US"/>
          </a:p>
        </p:txBody>
      </p:sp>
    </p:spTree>
    <p:extLst>
      <p:ext uri="{BB962C8B-B14F-4D97-AF65-F5344CB8AC3E}">
        <p14:creationId xmlns:p14="http://schemas.microsoft.com/office/powerpoint/2010/main" val="1177208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6840C35-1102-43D8-9DCE-45937A487508}"/>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342D9337-A02A-4DC0-B051-D4D95CB12185}"/>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8BA113F8-7F1C-4F61-ABE7-2612249B8AFC}"/>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87BE0638-B43D-4CCB-AC6B-357A3DC88006}"/>
              </a:ext>
            </a:extLst>
          </p:cNvPr>
          <p:cNvSpPr>
            <a:spLocks noGrp="1"/>
          </p:cNvSpPr>
          <p:nvPr>
            <p:ph type="dt" sz="half" idx="10"/>
          </p:nvPr>
        </p:nvSpPr>
        <p:spPr/>
        <p:txBody>
          <a:bodyPr/>
          <a:lstStyle/>
          <a:p>
            <a:fld id="{9F71F7F7-E0B9-48D4-8101-8E3A30C2881A}" type="datetimeFigureOut">
              <a:rPr lang="zh-TW" altLang="en-US" smtClean="0"/>
              <a:t>2025/4/1</a:t>
            </a:fld>
            <a:endParaRPr lang="zh-TW" altLang="en-US"/>
          </a:p>
        </p:txBody>
      </p:sp>
      <p:sp>
        <p:nvSpPr>
          <p:cNvPr id="6" name="頁尾版面配置區 5">
            <a:extLst>
              <a:ext uri="{FF2B5EF4-FFF2-40B4-BE49-F238E27FC236}">
                <a16:creationId xmlns:a16="http://schemas.microsoft.com/office/drawing/2014/main" id="{E85A9288-88EA-4AD1-8F59-85FF3089D94D}"/>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CA749CD3-2D09-4905-BAD6-2BA1671513B9}"/>
              </a:ext>
            </a:extLst>
          </p:cNvPr>
          <p:cNvSpPr>
            <a:spLocks noGrp="1"/>
          </p:cNvSpPr>
          <p:nvPr>
            <p:ph type="sldNum" sz="quarter" idx="12"/>
          </p:nvPr>
        </p:nvSpPr>
        <p:spPr/>
        <p:txBody>
          <a:bodyPr/>
          <a:lstStyle/>
          <a:p>
            <a:fld id="{1AD84299-5A8E-4DB6-A0BB-95D786345B68}" type="slidenum">
              <a:rPr lang="zh-TW" altLang="en-US" smtClean="0"/>
              <a:t>‹#›</a:t>
            </a:fld>
            <a:endParaRPr lang="zh-TW" altLang="en-US"/>
          </a:p>
        </p:txBody>
      </p:sp>
    </p:spTree>
    <p:extLst>
      <p:ext uri="{BB962C8B-B14F-4D97-AF65-F5344CB8AC3E}">
        <p14:creationId xmlns:p14="http://schemas.microsoft.com/office/powerpoint/2010/main" val="2799157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1714B19-1D55-45AA-B60E-E101354A6C3E}"/>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6F129815-F545-4CBC-A342-637C8AB6F4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E898CDC4-224E-4C07-B43F-C0933BCC17BA}"/>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5A344CE2-345C-4FD4-8471-9C87388134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53005236-BF5E-40DF-8BDD-C8D9C4FA2D28}"/>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A60D9DE6-5CA7-490B-AB63-F12F17B34BFE}"/>
              </a:ext>
            </a:extLst>
          </p:cNvPr>
          <p:cNvSpPr>
            <a:spLocks noGrp="1"/>
          </p:cNvSpPr>
          <p:nvPr>
            <p:ph type="dt" sz="half" idx="10"/>
          </p:nvPr>
        </p:nvSpPr>
        <p:spPr/>
        <p:txBody>
          <a:bodyPr/>
          <a:lstStyle/>
          <a:p>
            <a:fld id="{9F71F7F7-E0B9-48D4-8101-8E3A30C2881A}" type="datetimeFigureOut">
              <a:rPr lang="zh-TW" altLang="en-US" smtClean="0"/>
              <a:t>2025/4/1</a:t>
            </a:fld>
            <a:endParaRPr lang="zh-TW" altLang="en-US"/>
          </a:p>
        </p:txBody>
      </p:sp>
      <p:sp>
        <p:nvSpPr>
          <p:cNvPr id="8" name="頁尾版面配置區 7">
            <a:extLst>
              <a:ext uri="{FF2B5EF4-FFF2-40B4-BE49-F238E27FC236}">
                <a16:creationId xmlns:a16="http://schemas.microsoft.com/office/drawing/2014/main" id="{3F0065D4-0429-4E7F-9100-A0E6B6D0490F}"/>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BDB21236-09A1-48BB-90C4-17739AAB9C23}"/>
              </a:ext>
            </a:extLst>
          </p:cNvPr>
          <p:cNvSpPr>
            <a:spLocks noGrp="1"/>
          </p:cNvSpPr>
          <p:nvPr>
            <p:ph type="sldNum" sz="quarter" idx="12"/>
          </p:nvPr>
        </p:nvSpPr>
        <p:spPr/>
        <p:txBody>
          <a:bodyPr/>
          <a:lstStyle/>
          <a:p>
            <a:fld id="{1AD84299-5A8E-4DB6-A0BB-95D786345B68}" type="slidenum">
              <a:rPr lang="zh-TW" altLang="en-US" smtClean="0"/>
              <a:t>‹#›</a:t>
            </a:fld>
            <a:endParaRPr lang="zh-TW" altLang="en-US"/>
          </a:p>
        </p:txBody>
      </p:sp>
    </p:spTree>
    <p:extLst>
      <p:ext uri="{BB962C8B-B14F-4D97-AF65-F5344CB8AC3E}">
        <p14:creationId xmlns:p14="http://schemas.microsoft.com/office/powerpoint/2010/main" val="689178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633FC7-3355-4584-A189-53515E3DFA77}"/>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AEA6D42F-3DB5-468A-BA05-263AC107F18A}"/>
              </a:ext>
            </a:extLst>
          </p:cNvPr>
          <p:cNvSpPr>
            <a:spLocks noGrp="1"/>
          </p:cNvSpPr>
          <p:nvPr>
            <p:ph type="dt" sz="half" idx="10"/>
          </p:nvPr>
        </p:nvSpPr>
        <p:spPr/>
        <p:txBody>
          <a:bodyPr/>
          <a:lstStyle/>
          <a:p>
            <a:fld id="{9F71F7F7-E0B9-48D4-8101-8E3A30C2881A}" type="datetimeFigureOut">
              <a:rPr lang="zh-TW" altLang="en-US" smtClean="0"/>
              <a:t>2025/4/1</a:t>
            </a:fld>
            <a:endParaRPr lang="zh-TW" altLang="en-US"/>
          </a:p>
        </p:txBody>
      </p:sp>
      <p:sp>
        <p:nvSpPr>
          <p:cNvPr id="4" name="頁尾版面配置區 3">
            <a:extLst>
              <a:ext uri="{FF2B5EF4-FFF2-40B4-BE49-F238E27FC236}">
                <a16:creationId xmlns:a16="http://schemas.microsoft.com/office/drawing/2014/main" id="{45E71320-0D30-441C-827C-AEF1431CD787}"/>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490CED2F-CE12-4A2F-B17F-24782127099B}"/>
              </a:ext>
            </a:extLst>
          </p:cNvPr>
          <p:cNvSpPr>
            <a:spLocks noGrp="1"/>
          </p:cNvSpPr>
          <p:nvPr>
            <p:ph type="sldNum" sz="quarter" idx="12"/>
          </p:nvPr>
        </p:nvSpPr>
        <p:spPr/>
        <p:txBody>
          <a:bodyPr/>
          <a:lstStyle/>
          <a:p>
            <a:fld id="{1AD84299-5A8E-4DB6-A0BB-95D786345B68}" type="slidenum">
              <a:rPr lang="zh-TW" altLang="en-US" smtClean="0"/>
              <a:t>‹#›</a:t>
            </a:fld>
            <a:endParaRPr lang="zh-TW" altLang="en-US"/>
          </a:p>
        </p:txBody>
      </p:sp>
    </p:spTree>
    <p:extLst>
      <p:ext uri="{BB962C8B-B14F-4D97-AF65-F5344CB8AC3E}">
        <p14:creationId xmlns:p14="http://schemas.microsoft.com/office/powerpoint/2010/main" val="2029099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B8AE9310-DBC2-424C-A0A4-C8C799E3EF81}"/>
              </a:ext>
            </a:extLst>
          </p:cNvPr>
          <p:cNvSpPr>
            <a:spLocks noGrp="1"/>
          </p:cNvSpPr>
          <p:nvPr>
            <p:ph type="dt" sz="half" idx="10"/>
          </p:nvPr>
        </p:nvSpPr>
        <p:spPr/>
        <p:txBody>
          <a:bodyPr/>
          <a:lstStyle/>
          <a:p>
            <a:fld id="{9F71F7F7-E0B9-48D4-8101-8E3A30C2881A}" type="datetimeFigureOut">
              <a:rPr lang="zh-TW" altLang="en-US" smtClean="0"/>
              <a:t>2025/4/1</a:t>
            </a:fld>
            <a:endParaRPr lang="zh-TW" altLang="en-US"/>
          </a:p>
        </p:txBody>
      </p:sp>
      <p:sp>
        <p:nvSpPr>
          <p:cNvPr id="3" name="頁尾版面配置區 2">
            <a:extLst>
              <a:ext uri="{FF2B5EF4-FFF2-40B4-BE49-F238E27FC236}">
                <a16:creationId xmlns:a16="http://schemas.microsoft.com/office/drawing/2014/main" id="{4CDE9559-C0D8-473F-957A-05CF6C28893C}"/>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CE89A6ED-AB96-4D04-9BD5-B798972D8072}"/>
              </a:ext>
            </a:extLst>
          </p:cNvPr>
          <p:cNvSpPr>
            <a:spLocks noGrp="1"/>
          </p:cNvSpPr>
          <p:nvPr>
            <p:ph type="sldNum" sz="quarter" idx="12"/>
          </p:nvPr>
        </p:nvSpPr>
        <p:spPr/>
        <p:txBody>
          <a:bodyPr/>
          <a:lstStyle/>
          <a:p>
            <a:fld id="{1AD84299-5A8E-4DB6-A0BB-95D786345B68}" type="slidenum">
              <a:rPr lang="zh-TW" altLang="en-US" smtClean="0"/>
              <a:t>‹#›</a:t>
            </a:fld>
            <a:endParaRPr lang="zh-TW" altLang="en-US"/>
          </a:p>
        </p:txBody>
      </p:sp>
    </p:spTree>
    <p:extLst>
      <p:ext uri="{BB962C8B-B14F-4D97-AF65-F5344CB8AC3E}">
        <p14:creationId xmlns:p14="http://schemas.microsoft.com/office/powerpoint/2010/main" val="2802881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CF03C0-9807-40F9-B0D4-13D1751A7BEC}"/>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87BA9090-5E13-4132-AAF1-61C715E2FD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50A6375D-4DD5-44A2-BEC6-3505612EA1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24FC5CCA-CCBB-4389-A539-45636F90D460}"/>
              </a:ext>
            </a:extLst>
          </p:cNvPr>
          <p:cNvSpPr>
            <a:spLocks noGrp="1"/>
          </p:cNvSpPr>
          <p:nvPr>
            <p:ph type="dt" sz="half" idx="10"/>
          </p:nvPr>
        </p:nvSpPr>
        <p:spPr/>
        <p:txBody>
          <a:bodyPr/>
          <a:lstStyle/>
          <a:p>
            <a:fld id="{9F71F7F7-E0B9-48D4-8101-8E3A30C2881A}" type="datetimeFigureOut">
              <a:rPr lang="zh-TW" altLang="en-US" smtClean="0"/>
              <a:t>2025/4/1</a:t>
            </a:fld>
            <a:endParaRPr lang="zh-TW" altLang="en-US"/>
          </a:p>
        </p:txBody>
      </p:sp>
      <p:sp>
        <p:nvSpPr>
          <p:cNvPr id="6" name="頁尾版面配置區 5">
            <a:extLst>
              <a:ext uri="{FF2B5EF4-FFF2-40B4-BE49-F238E27FC236}">
                <a16:creationId xmlns:a16="http://schemas.microsoft.com/office/drawing/2014/main" id="{B69F8C61-A1B7-4D03-9EB1-05FFF5445AF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D9A8E0AA-C73C-4BA1-9514-30F4BF82EC85}"/>
              </a:ext>
            </a:extLst>
          </p:cNvPr>
          <p:cNvSpPr>
            <a:spLocks noGrp="1"/>
          </p:cNvSpPr>
          <p:nvPr>
            <p:ph type="sldNum" sz="quarter" idx="12"/>
          </p:nvPr>
        </p:nvSpPr>
        <p:spPr/>
        <p:txBody>
          <a:bodyPr/>
          <a:lstStyle/>
          <a:p>
            <a:fld id="{1AD84299-5A8E-4DB6-A0BB-95D786345B68}" type="slidenum">
              <a:rPr lang="zh-TW" altLang="en-US" smtClean="0"/>
              <a:t>‹#›</a:t>
            </a:fld>
            <a:endParaRPr lang="zh-TW" altLang="en-US"/>
          </a:p>
        </p:txBody>
      </p:sp>
    </p:spTree>
    <p:extLst>
      <p:ext uri="{BB962C8B-B14F-4D97-AF65-F5344CB8AC3E}">
        <p14:creationId xmlns:p14="http://schemas.microsoft.com/office/powerpoint/2010/main" val="760404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1A411C6-EF0B-4B41-9EC3-B9CB13575862}"/>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F8CB6E67-2AEE-43FD-93D9-7BC8FD03D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15F0ADBA-39C4-4B2D-B671-1BB6270E04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0E7A94DF-67F9-4650-AD36-DFF54F9E4A06}"/>
              </a:ext>
            </a:extLst>
          </p:cNvPr>
          <p:cNvSpPr>
            <a:spLocks noGrp="1"/>
          </p:cNvSpPr>
          <p:nvPr>
            <p:ph type="dt" sz="half" idx="10"/>
          </p:nvPr>
        </p:nvSpPr>
        <p:spPr/>
        <p:txBody>
          <a:bodyPr/>
          <a:lstStyle/>
          <a:p>
            <a:fld id="{9F71F7F7-E0B9-48D4-8101-8E3A30C2881A}" type="datetimeFigureOut">
              <a:rPr lang="zh-TW" altLang="en-US" smtClean="0"/>
              <a:t>2025/4/1</a:t>
            </a:fld>
            <a:endParaRPr lang="zh-TW" altLang="en-US"/>
          </a:p>
        </p:txBody>
      </p:sp>
      <p:sp>
        <p:nvSpPr>
          <p:cNvPr id="6" name="頁尾版面配置區 5">
            <a:extLst>
              <a:ext uri="{FF2B5EF4-FFF2-40B4-BE49-F238E27FC236}">
                <a16:creationId xmlns:a16="http://schemas.microsoft.com/office/drawing/2014/main" id="{CE1BB5C6-E9F3-4029-90C5-48CB476F191E}"/>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6B417D42-E289-4572-86CF-CEFB3084BF05}"/>
              </a:ext>
            </a:extLst>
          </p:cNvPr>
          <p:cNvSpPr>
            <a:spLocks noGrp="1"/>
          </p:cNvSpPr>
          <p:nvPr>
            <p:ph type="sldNum" sz="quarter" idx="12"/>
          </p:nvPr>
        </p:nvSpPr>
        <p:spPr/>
        <p:txBody>
          <a:bodyPr/>
          <a:lstStyle/>
          <a:p>
            <a:fld id="{1AD84299-5A8E-4DB6-A0BB-95D786345B68}" type="slidenum">
              <a:rPr lang="zh-TW" altLang="en-US" smtClean="0"/>
              <a:t>‹#›</a:t>
            </a:fld>
            <a:endParaRPr lang="zh-TW" altLang="en-US"/>
          </a:p>
        </p:txBody>
      </p:sp>
    </p:spTree>
    <p:extLst>
      <p:ext uri="{BB962C8B-B14F-4D97-AF65-F5344CB8AC3E}">
        <p14:creationId xmlns:p14="http://schemas.microsoft.com/office/powerpoint/2010/main" val="3719042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FD4F1933-18CF-4943-9D2F-6DE0D1F544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D40156E2-5E0C-4658-B69B-2857BAD675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9329B75A-A0B8-4F38-AF98-D4D685D5BB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71F7F7-E0B9-48D4-8101-8E3A30C2881A}" type="datetimeFigureOut">
              <a:rPr lang="zh-TW" altLang="en-US" smtClean="0"/>
              <a:t>2025/4/1</a:t>
            </a:fld>
            <a:endParaRPr lang="zh-TW" altLang="en-US"/>
          </a:p>
        </p:txBody>
      </p:sp>
      <p:sp>
        <p:nvSpPr>
          <p:cNvPr id="5" name="頁尾版面配置區 4">
            <a:extLst>
              <a:ext uri="{FF2B5EF4-FFF2-40B4-BE49-F238E27FC236}">
                <a16:creationId xmlns:a16="http://schemas.microsoft.com/office/drawing/2014/main" id="{B2E00885-95AC-4D60-AADF-C0A301C40D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19E9B628-C5E4-4251-97F9-47E17025FC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D84299-5A8E-4DB6-A0BB-95D786345B68}" type="slidenum">
              <a:rPr lang="zh-TW" altLang="en-US" smtClean="0"/>
              <a:t>‹#›</a:t>
            </a:fld>
            <a:endParaRPr lang="zh-TW" altLang="en-US"/>
          </a:p>
        </p:txBody>
      </p:sp>
    </p:spTree>
    <p:extLst>
      <p:ext uri="{BB962C8B-B14F-4D97-AF65-F5344CB8AC3E}">
        <p14:creationId xmlns:p14="http://schemas.microsoft.com/office/powerpoint/2010/main" val="31423553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medium.com/@sandyeep70/demystifying-text-summarization-with-deep-learning-ce08d99eda97" TargetMode="External"/><Relationship Id="rId2" Type="http://schemas.openxmlformats.org/officeDocument/2006/relationships/hyperlink" Target="https://huggingface.co/docs" TargetMode="External"/><Relationship Id="rId1" Type="http://schemas.openxmlformats.org/officeDocument/2006/relationships/slideLayout" Target="../slideLayouts/slideLayout2.xml"/><Relationship Id="rId6" Type="http://schemas.openxmlformats.org/officeDocument/2006/relationships/hyperlink" Target="https://docs.unsloth.ai/get-started/fine-tuning-guide" TargetMode="External"/><Relationship Id="rId5" Type="http://schemas.openxmlformats.org/officeDocument/2006/relationships/hyperlink" Target="https://github.com/huggingface/peft" TargetMode="External"/><Relationship Id="rId4" Type="http://schemas.openxmlformats.org/officeDocument/2006/relationships/hyperlink" Target="https://www.llama.com/docs/how-to-guides/fine-tuning/"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huggingface.co/docs/evaluate/a_quick_tour"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mailto:tzulinglin.11@nycu.edu.tw"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9337A3D-AE56-44D1-B03C-67CA48391597}"/>
              </a:ext>
            </a:extLst>
          </p:cNvPr>
          <p:cNvSpPr>
            <a:spLocks noGrp="1"/>
          </p:cNvSpPr>
          <p:nvPr>
            <p:ph type="ctrTitle"/>
          </p:nvPr>
        </p:nvSpPr>
        <p:spPr>
          <a:xfrm>
            <a:off x="1032553" y="2432553"/>
            <a:ext cx="10126894" cy="1061403"/>
          </a:xfrm>
        </p:spPr>
        <p:txBody>
          <a:bodyPr>
            <a:normAutofit fontScale="90000"/>
          </a:bodyPr>
          <a:lstStyle/>
          <a:p>
            <a:r>
              <a:rPr lang="en-US" altLang="zh-TW" dirty="0"/>
              <a:t>HW2: Paper Abstract Generation</a:t>
            </a:r>
            <a:endParaRPr lang="zh-TW" altLang="en-US" dirty="0"/>
          </a:p>
        </p:txBody>
      </p:sp>
      <p:sp>
        <p:nvSpPr>
          <p:cNvPr id="3" name="副標題 2">
            <a:extLst>
              <a:ext uri="{FF2B5EF4-FFF2-40B4-BE49-F238E27FC236}">
                <a16:creationId xmlns:a16="http://schemas.microsoft.com/office/drawing/2014/main" id="{D7917A1C-3067-4314-B88D-C29DC27020B1}"/>
              </a:ext>
            </a:extLst>
          </p:cNvPr>
          <p:cNvSpPr>
            <a:spLocks noGrp="1"/>
          </p:cNvSpPr>
          <p:nvPr>
            <p:ph type="subTitle" idx="1"/>
          </p:nvPr>
        </p:nvSpPr>
        <p:spPr>
          <a:xfrm>
            <a:off x="1524000" y="3998278"/>
            <a:ext cx="9144000" cy="1061402"/>
          </a:xfrm>
        </p:spPr>
        <p:txBody>
          <a:bodyPr>
            <a:normAutofit lnSpcReduction="10000"/>
          </a:bodyPr>
          <a:lstStyle/>
          <a:p>
            <a:r>
              <a:rPr lang="en-US" altLang="zh-TW" dirty="0"/>
              <a:t>Start Date: 2025/03/18 now</a:t>
            </a:r>
            <a:br>
              <a:rPr lang="en-US" altLang="zh-TW" dirty="0"/>
            </a:br>
            <a:r>
              <a:rPr lang="en-US" altLang="zh-TW" dirty="0"/>
              <a:t>Deadline: 2025/04/08 23:59</a:t>
            </a:r>
            <a:br>
              <a:rPr lang="en-US" altLang="zh-TW" dirty="0"/>
            </a:br>
            <a:r>
              <a:rPr lang="en-US" altLang="zh-TW" dirty="0"/>
              <a:t>[TA] Tzu-Ling Lin (</a:t>
            </a:r>
            <a:r>
              <a:rPr lang="zh-TW" altLang="en-US" dirty="0">
                <a:latin typeface="標楷體" panose="03000509000000000000" pitchFamily="65" charset="-120"/>
                <a:ea typeface="標楷體" panose="03000509000000000000" pitchFamily="65" charset="-120"/>
              </a:rPr>
              <a:t>林子淩</a:t>
            </a:r>
            <a:r>
              <a:rPr lang="en-US" altLang="zh-TW" dirty="0"/>
              <a:t>)</a:t>
            </a:r>
            <a:r>
              <a:rPr lang="zh-TW" altLang="en-US" dirty="0"/>
              <a:t> </a:t>
            </a:r>
          </a:p>
        </p:txBody>
      </p:sp>
    </p:spTree>
    <p:extLst>
      <p:ext uri="{BB962C8B-B14F-4D97-AF65-F5344CB8AC3E}">
        <p14:creationId xmlns:p14="http://schemas.microsoft.com/office/powerpoint/2010/main" val="2775472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40A51FC-EE53-4572-9EF7-A11351B24751}"/>
              </a:ext>
            </a:extLst>
          </p:cNvPr>
          <p:cNvSpPr>
            <a:spLocks noGrp="1"/>
          </p:cNvSpPr>
          <p:nvPr>
            <p:ph type="title"/>
          </p:nvPr>
        </p:nvSpPr>
        <p:spPr/>
        <p:txBody>
          <a:bodyPr/>
          <a:lstStyle/>
          <a:p>
            <a:r>
              <a:rPr lang="en-US" altLang="zh-TW" dirty="0"/>
              <a:t>Baseline</a:t>
            </a:r>
            <a:endParaRPr lang="zh-TW" altLang="en-US" dirty="0"/>
          </a:p>
        </p:txBody>
      </p:sp>
      <p:sp>
        <p:nvSpPr>
          <p:cNvPr id="3" name="內容版面配置區 2">
            <a:extLst>
              <a:ext uri="{FF2B5EF4-FFF2-40B4-BE49-F238E27FC236}">
                <a16:creationId xmlns:a16="http://schemas.microsoft.com/office/drawing/2014/main" id="{622ACAEB-5BDB-4CD7-9EC1-AEF806A720DA}"/>
              </a:ext>
            </a:extLst>
          </p:cNvPr>
          <p:cNvSpPr>
            <a:spLocks noGrp="1"/>
          </p:cNvSpPr>
          <p:nvPr>
            <p:ph idx="1"/>
          </p:nvPr>
        </p:nvSpPr>
        <p:spPr>
          <a:xfrm>
            <a:off x="838200" y="1825625"/>
            <a:ext cx="10515600" cy="619192"/>
          </a:xfrm>
        </p:spPr>
        <p:txBody>
          <a:bodyPr>
            <a:normAutofit fontScale="77500" lnSpcReduction="20000"/>
          </a:bodyPr>
          <a:lstStyle/>
          <a:p>
            <a:r>
              <a:rPr lang="en-US" altLang="zh-TW" dirty="0"/>
              <a:t>Here is the baseline performance. Please try to beat it! </a:t>
            </a:r>
            <a:br>
              <a:rPr lang="en-US" altLang="zh-TW" dirty="0"/>
            </a:br>
            <a:endParaRPr lang="zh-TW" altLang="en-US" dirty="0"/>
          </a:p>
        </p:txBody>
      </p:sp>
      <p:graphicFrame>
        <p:nvGraphicFramePr>
          <p:cNvPr id="4" name="表格 3">
            <a:extLst>
              <a:ext uri="{FF2B5EF4-FFF2-40B4-BE49-F238E27FC236}">
                <a16:creationId xmlns:a16="http://schemas.microsoft.com/office/drawing/2014/main" id="{13E64ED4-F24A-4635-B748-E88A7DD1F5ED}"/>
              </a:ext>
            </a:extLst>
          </p:cNvPr>
          <p:cNvGraphicFramePr>
            <a:graphicFrameLocks noGrp="1"/>
          </p:cNvGraphicFramePr>
          <p:nvPr>
            <p:extLst>
              <p:ext uri="{D42A27DB-BD31-4B8C-83A1-F6EECF244321}">
                <p14:modId xmlns:p14="http://schemas.microsoft.com/office/powerpoint/2010/main" val="4061284598"/>
              </p:ext>
            </p:extLst>
          </p:nvPr>
        </p:nvGraphicFramePr>
        <p:xfrm>
          <a:off x="2032000" y="3080084"/>
          <a:ext cx="8128000" cy="22369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549452127"/>
                    </a:ext>
                  </a:extLst>
                </a:gridCol>
                <a:gridCol w="4064000">
                  <a:extLst>
                    <a:ext uri="{9D8B030D-6E8A-4147-A177-3AD203B41FA5}">
                      <a16:colId xmlns:a16="http://schemas.microsoft.com/office/drawing/2014/main" val="4156807572"/>
                    </a:ext>
                  </a:extLst>
                </a:gridCol>
              </a:tblGrid>
              <a:tr h="447396">
                <a:tc>
                  <a:txBody>
                    <a:bodyPr/>
                    <a:lstStyle/>
                    <a:p>
                      <a:pPr algn="ctr"/>
                      <a:r>
                        <a:rPr lang="en-US" altLang="zh-TW" sz="2000" dirty="0"/>
                        <a:t>Metric</a:t>
                      </a:r>
                      <a:endParaRPr lang="zh-TW" altLang="en-US" sz="2000" dirty="0"/>
                    </a:p>
                  </a:txBody>
                  <a:tcPr anchor="ctr"/>
                </a:tc>
                <a:tc>
                  <a:txBody>
                    <a:bodyPr/>
                    <a:lstStyle/>
                    <a:p>
                      <a:pPr algn="ctr"/>
                      <a:r>
                        <a:rPr lang="en-US" altLang="zh-TW" sz="2000" dirty="0"/>
                        <a:t>Score</a:t>
                      </a:r>
                      <a:endParaRPr lang="zh-TW" altLang="en-US" sz="2000" dirty="0"/>
                    </a:p>
                  </a:txBody>
                  <a:tcPr anchor="ctr"/>
                </a:tc>
                <a:extLst>
                  <a:ext uri="{0D108BD9-81ED-4DB2-BD59-A6C34878D82A}">
                    <a16:rowId xmlns:a16="http://schemas.microsoft.com/office/drawing/2014/main" val="884627789"/>
                  </a:ext>
                </a:extLst>
              </a:tr>
              <a:tr h="447396">
                <a:tc>
                  <a:txBody>
                    <a:bodyPr/>
                    <a:lstStyle/>
                    <a:p>
                      <a:pPr algn="ctr"/>
                      <a:r>
                        <a:rPr lang="en-US" altLang="zh-TW" sz="2000" dirty="0"/>
                        <a:t>ROUGE-1</a:t>
                      </a:r>
                      <a:endParaRPr lang="zh-TW" altLang="en-US" sz="2000" dirty="0"/>
                    </a:p>
                  </a:txBody>
                  <a:tcPr anchor="ctr"/>
                </a:tc>
                <a:tc>
                  <a:txBody>
                    <a:bodyPr/>
                    <a:lstStyle/>
                    <a:p>
                      <a:pPr algn="ctr"/>
                      <a:r>
                        <a:rPr lang="en-US" altLang="zh-TW" sz="2000" dirty="0"/>
                        <a:t>0.47</a:t>
                      </a:r>
                      <a:endParaRPr lang="zh-TW" altLang="en-US" sz="2000" dirty="0"/>
                    </a:p>
                  </a:txBody>
                  <a:tcPr anchor="ctr"/>
                </a:tc>
                <a:extLst>
                  <a:ext uri="{0D108BD9-81ED-4DB2-BD59-A6C34878D82A}">
                    <a16:rowId xmlns:a16="http://schemas.microsoft.com/office/drawing/2014/main" val="2468488310"/>
                  </a:ext>
                </a:extLst>
              </a:tr>
              <a:tr h="44739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000" dirty="0"/>
                        <a:t>ROUGE-2</a:t>
                      </a:r>
                      <a:endParaRPr lang="zh-TW" altLang="en-US" sz="2000" dirty="0"/>
                    </a:p>
                  </a:txBody>
                  <a:tcPr anchor="ctr"/>
                </a:tc>
                <a:tc>
                  <a:txBody>
                    <a:bodyPr/>
                    <a:lstStyle/>
                    <a:p>
                      <a:pPr algn="ctr"/>
                      <a:r>
                        <a:rPr lang="en-US" altLang="zh-TW" sz="2000" dirty="0"/>
                        <a:t>0.12</a:t>
                      </a:r>
                      <a:endParaRPr lang="zh-TW" altLang="en-US" sz="2000" dirty="0"/>
                    </a:p>
                  </a:txBody>
                  <a:tcPr anchor="ctr"/>
                </a:tc>
                <a:extLst>
                  <a:ext uri="{0D108BD9-81ED-4DB2-BD59-A6C34878D82A}">
                    <a16:rowId xmlns:a16="http://schemas.microsoft.com/office/drawing/2014/main" val="62699418"/>
                  </a:ext>
                </a:extLst>
              </a:tr>
              <a:tr h="44739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000" dirty="0"/>
                        <a:t>ROUGE-L</a:t>
                      </a:r>
                      <a:endParaRPr lang="zh-TW" altLang="en-US" sz="2000" dirty="0"/>
                    </a:p>
                  </a:txBody>
                  <a:tcPr anchor="ctr"/>
                </a:tc>
                <a:tc>
                  <a:txBody>
                    <a:bodyPr/>
                    <a:lstStyle/>
                    <a:p>
                      <a:pPr algn="ctr"/>
                      <a:r>
                        <a:rPr lang="en-US" altLang="zh-TW" sz="2000" dirty="0"/>
                        <a:t>0.22</a:t>
                      </a:r>
                      <a:endParaRPr lang="zh-TW" altLang="en-US" sz="2000" dirty="0"/>
                    </a:p>
                  </a:txBody>
                  <a:tcPr anchor="ctr"/>
                </a:tc>
                <a:extLst>
                  <a:ext uri="{0D108BD9-81ED-4DB2-BD59-A6C34878D82A}">
                    <a16:rowId xmlns:a16="http://schemas.microsoft.com/office/drawing/2014/main" val="2964713386"/>
                  </a:ext>
                </a:extLst>
              </a:tr>
              <a:tr h="447396">
                <a:tc>
                  <a:txBody>
                    <a:bodyPr/>
                    <a:lstStyle/>
                    <a:p>
                      <a:pPr algn="ctr"/>
                      <a:r>
                        <a:rPr lang="en-US" altLang="zh-TW" sz="2000" dirty="0" err="1"/>
                        <a:t>BERTScore</a:t>
                      </a:r>
                      <a:r>
                        <a:rPr lang="en-US" altLang="zh-TW" sz="2000" dirty="0"/>
                        <a:t> F1</a:t>
                      </a:r>
                      <a:endParaRPr lang="zh-TW" altLang="en-US" sz="2000" dirty="0"/>
                    </a:p>
                  </a:txBody>
                  <a:tcPr anchor="ctr"/>
                </a:tc>
                <a:tc>
                  <a:txBody>
                    <a:bodyPr/>
                    <a:lstStyle/>
                    <a:p>
                      <a:pPr algn="ctr"/>
                      <a:r>
                        <a:rPr lang="en-US" altLang="zh-TW" sz="2000" dirty="0"/>
                        <a:t>0.85</a:t>
                      </a:r>
                      <a:endParaRPr lang="zh-TW" altLang="en-US" sz="2000" dirty="0"/>
                    </a:p>
                  </a:txBody>
                  <a:tcPr anchor="ctr"/>
                </a:tc>
                <a:extLst>
                  <a:ext uri="{0D108BD9-81ED-4DB2-BD59-A6C34878D82A}">
                    <a16:rowId xmlns:a16="http://schemas.microsoft.com/office/drawing/2014/main" val="3156023033"/>
                  </a:ext>
                </a:extLst>
              </a:tr>
            </a:tbl>
          </a:graphicData>
        </a:graphic>
      </p:graphicFrame>
    </p:spTree>
    <p:extLst>
      <p:ext uri="{BB962C8B-B14F-4D97-AF65-F5344CB8AC3E}">
        <p14:creationId xmlns:p14="http://schemas.microsoft.com/office/powerpoint/2010/main" val="4125957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BDF892-ED6D-4170-B40D-B4ACA58BD3EF}"/>
              </a:ext>
            </a:extLst>
          </p:cNvPr>
          <p:cNvSpPr>
            <a:spLocks noGrp="1"/>
          </p:cNvSpPr>
          <p:nvPr>
            <p:ph type="title"/>
          </p:nvPr>
        </p:nvSpPr>
        <p:spPr/>
        <p:txBody>
          <a:bodyPr/>
          <a:lstStyle/>
          <a:p>
            <a:r>
              <a:rPr lang="en-US" altLang="zh-TW" dirty="0"/>
              <a:t>Reference</a:t>
            </a:r>
            <a:endParaRPr lang="zh-TW" altLang="en-US" dirty="0"/>
          </a:p>
        </p:txBody>
      </p:sp>
      <p:sp>
        <p:nvSpPr>
          <p:cNvPr id="3" name="內容版面配置區 2">
            <a:extLst>
              <a:ext uri="{FF2B5EF4-FFF2-40B4-BE49-F238E27FC236}">
                <a16:creationId xmlns:a16="http://schemas.microsoft.com/office/drawing/2014/main" id="{2E703A1F-77A6-4023-94AC-C4F2B13F485E}"/>
              </a:ext>
            </a:extLst>
          </p:cNvPr>
          <p:cNvSpPr>
            <a:spLocks noGrp="1"/>
          </p:cNvSpPr>
          <p:nvPr>
            <p:ph idx="1"/>
          </p:nvPr>
        </p:nvSpPr>
        <p:spPr>
          <a:xfrm>
            <a:off x="838200" y="1825625"/>
            <a:ext cx="10515600" cy="4286417"/>
          </a:xfrm>
        </p:spPr>
        <p:txBody>
          <a:bodyPr>
            <a:normAutofit/>
          </a:bodyPr>
          <a:lstStyle/>
          <a:p>
            <a:r>
              <a:rPr lang="en-US" altLang="zh-TW" sz="2400" dirty="0" err="1"/>
              <a:t>Huggingface</a:t>
            </a:r>
            <a:r>
              <a:rPr lang="en-US" altLang="zh-TW" sz="2400" dirty="0"/>
              <a:t>: </a:t>
            </a:r>
            <a:r>
              <a:rPr lang="en-US" altLang="zh-TW" sz="2400" dirty="0">
                <a:hlinkClick r:id="rId2"/>
              </a:rPr>
              <a:t>https://huggingface.co/docs</a:t>
            </a:r>
            <a:endParaRPr lang="en-US" altLang="zh-TW" sz="2400" dirty="0"/>
          </a:p>
          <a:p>
            <a:r>
              <a:rPr lang="en-US" altLang="zh-TW" sz="2400" dirty="0"/>
              <a:t>BART summarization: </a:t>
            </a:r>
            <a:r>
              <a:rPr lang="en-US" altLang="zh-TW" sz="2400" dirty="0">
                <a:hlinkClick r:id="rId3"/>
              </a:rPr>
              <a:t>https://medium.com/@sandyeep70/demystifying-text-summarization-with-deep-learning-ce08d99eda97</a:t>
            </a:r>
            <a:endParaRPr lang="en-US" altLang="zh-TW" sz="2400" dirty="0"/>
          </a:p>
          <a:p>
            <a:r>
              <a:rPr lang="en-US" altLang="zh-TW" sz="2400" dirty="0" err="1"/>
              <a:t>LoRA</a:t>
            </a:r>
            <a:r>
              <a:rPr lang="en-US" altLang="zh-TW" sz="2400" dirty="0"/>
              <a:t> &amp; </a:t>
            </a:r>
            <a:r>
              <a:rPr lang="en-US" altLang="zh-TW" sz="2400" dirty="0" err="1"/>
              <a:t>QLoRA</a:t>
            </a:r>
            <a:r>
              <a:rPr lang="en-US" altLang="zh-TW" sz="2400" dirty="0"/>
              <a:t> finetuning Llama: </a:t>
            </a:r>
            <a:r>
              <a:rPr lang="en-US" altLang="zh-TW" sz="2400" dirty="0">
                <a:hlinkClick r:id="rId4"/>
              </a:rPr>
              <a:t>https://www.llama.com/docs/how-to-guides/fine-tuning/</a:t>
            </a:r>
            <a:endParaRPr lang="en-US" altLang="zh-TW" sz="2400" dirty="0"/>
          </a:p>
          <a:p>
            <a:r>
              <a:rPr lang="en-US" altLang="zh-TW" sz="2400" dirty="0"/>
              <a:t>PEFT finetuning: </a:t>
            </a:r>
            <a:r>
              <a:rPr lang="en-US" altLang="zh-TW" sz="2400" dirty="0">
                <a:hlinkClick r:id="rId5"/>
              </a:rPr>
              <a:t>https://github.com/huggingface/peft</a:t>
            </a:r>
            <a:endParaRPr lang="en-US" altLang="zh-TW" sz="2400" dirty="0"/>
          </a:p>
          <a:p>
            <a:r>
              <a:rPr lang="en-US" altLang="zh-TW" sz="2400" dirty="0" err="1"/>
              <a:t>Unsloth</a:t>
            </a:r>
            <a:r>
              <a:rPr lang="en-US" altLang="zh-TW" sz="2400" dirty="0"/>
              <a:t> finetuning guide: </a:t>
            </a:r>
            <a:r>
              <a:rPr lang="en-US" altLang="zh-TW" sz="2400" dirty="0">
                <a:hlinkClick r:id="rId6"/>
              </a:rPr>
              <a:t>https://docs.unsloth.ai/get-started/fine-tuning-guide</a:t>
            </a:r>
            <a:endParaRPr lang="en-US" altLang="zh-TW" sz="2400" dirty="0"/>
          </a:p>
          <a:p>
            <a:endParaRPr lang="zh-TW" altLang="en-US" sz="2400" dirty="0"/>
          </a:p>
        </p:txBody>
      </p:sp>
    </p:spTree>
    <p:extLst>
      <p:ext uri="{BB962C8B-B14F-4D97-AF65-F5344CB8AC3E}">
        <p14:creationId xmlns:p14="http://schemas.microsoft.com/office/powerpoint/2010/main" val="2433784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5D8661E-FDCC-4E4E-8A13-F60E7C79E921}"/>
              </a:ext>
            </a:extLst>
          </p:cNvPr>
          <p:cNvSpPr>
            <a:spLocks noGrp="1"/>
          </p:cNvSpPr>
          <p:nvPr>
            <p:ph type="title"/>
          </p:nvPr>
        </p:nvSpPr>
        <p:spPr/>
        <p:txBody>
          <a:bodyPr/>
          <a:lstStyle/>
          <a:p>
            <a:r>
              <a:rPr lang="en-US" altLang="zh-TW" dirty="0"/>
              <a:t>Reference</a:t>
            </a:r>
            <a:endParaRPr lang="zh-TW" altLang="en-US" dirty="0"/>
          </a:p>
        </p:txBody>
      </p:sp>
      <p:sp>
        <p:nvSpPr>
          <p:cNvPr id="3" name="內容版面配置區 2">
            <a:extLst>
              <a:ext uri="{FF2B5EF4-FFF2-40B4-BE49-F238E27FC236}">
                <a16:creationId xmlns:a16="http://schemas.microsoft.com/office/drawing/2014/main" id="{84282308-DDE8-4099-BC11-26BA36758CB4}"/>
              </a:ext>
            </a:extLst>
          </p:cNvPr>
          <p:cNvSpPr>
            <a:spLocks noGrp="1"/>
          </p:cNvSpPr>
          <p:nvPr>
            <p:ph idx="1"/>
          </p:nvPr>
        </p:nvSpPr>
        <p:spPr>
          <a:xfrm>
            <a:off x="838200" y="1825625"/>
            <a:ext cx="10515600" cy="753946"/>
          </a:xfrm>
        </p:spPr>
        <p:txBody>
          <a:bodyPr>
            <a:normAutofit/>
          </a:bodyPr>
          <a:lstStyle/>
          <a:p>
            <a:r>
              <a:rPr lang="en-US" altLang="zh-TW" sz="2400" dirty="0"/>
              <a:t>Evaluate: </a:t>
            </a:r>
            <a:r>
              <a:rPr lang="en-US" altLang="zh-TW" sz="2400" dirty="0">
                <a:hlinkClick r:id="rId2"/>
              </a:rPr>
              <a:t>https://huggingface.co/docs/evaluate/a_quick_tour</a:t>
            </a:r>
            <a:endParaRPr lang="en-US" altLang="zh-TW" sz="2400" dirty="0"/>
          </a:p>
          <a:p>
            <a:endParaRPr lang="en-US" altLang="zh-TW" sz="2400" dirty="0"/>
          </a:p>
          <a:p>
            <a:endParaRPr lang="zh-TW" altLang="en-US" sz="2400" dirty="0"/>
          </a:p>
        </p:txBody>
      </p:sp>
      <p:pic>
        <p:nvPicPr>
          <p:cNvPr id="4" name="圖片 3">
            <a:extLst>
              <a:ext uri="{FF2B5EF4-FFF2-40B4-BE49-F238E27FC236}">
                <a16:creationId xmlns:a16="http://schemas.microsoft.com/office/drawing/2014/main" id="{C7D56F22-0F60-4FEA-A3B2-5CCAF095BCAE}"/>
              </a:ext>
            </a:extLst>
          </p:cNvPr>
          <p:cNvPicPr>
            <a:picLocks noChangeAspect="1"/>
          </p:cNvPicPr>
          <p:nvPr/>
        </p:nvPicPr>
        <p:blipFill>
          <a:blip r:embed="rId3"/>
          <a:stretch>
            <a:fillRect/>
          </a:stretch>
        </p:blipFill>
        <p:spPr>
          <a:xfrm>
            <a:off x="838201" y="3116738"/>
            <a:ext cx="10515600" cy="2423580"/>
          </a:xfrm>
          <a:prstGeom prst="rect">
            <a:avLst/>
          </a:prstGeom>
        </p:spPr>
      </p:pic>
    </p:spTree>
    <p:extLst>
      <p:ext uri="{BB962C8B-B14F-4D97-AF65-F5344CB8AC3E}">
        <p14:creationId xmlns:p14="http://schemas.microsoft.com/office/powerpoint/2010/main" val="3573481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1E18D06-52D4-428B-958F-3A554B5E77CB}"/>
              </a:ext>
            </a:extLst>
          </p:cNvPr>
          <p:cNvSpPr>
            <a:spLocks noGrp="1"/>
          </p:cNvSpPr>
          <p:nvPr>
            <p:ph type="title"/>
          </p:nvPr>
        </p:nvSpPr>
        <p:spPr>
          <a:xfrm>
            <a:off x="557867" y="461038"/>
            <a:ext cx="10515600" cy="868871"/>
          </a:xfrm>
        </p:spPr>
        <p:txBody>
          <a:bodyPr/>
          <a:lstStyle/>
          <a:p>
            <a:r>
              <a:rPr lang="en-US" altLang="zh-TW" dirty="0"/>
              <a:t>Rules</a:t>
            </a:r>
            <a:endParaRPr lang="zh-TW" altLang="en-US" dirty="0"/>
          </a:p>
        </p:txBody>
      </p:sp>
      <p:sp>
        <p:nvSpPr>
          <p:cNvPr id="3" name="內容版面配置區 2">
            <a:extLst>
              <a:ext uri="{FF2B5EF4-FFF2-40B4-BE49-F238E27FC236}">
                <a16:creationId xmlns:a16="http://schemas.microsoft.com/office/drawing/2014/main" id="{F5EB4907-36BF-4E19-B968-E28AF6B7A6A2}"/>
              </a:ext>
            </a:extLst>
          </p:cNvPr>
          <p:cNvSpPr>
            <a:spLocks noGrp="1"/>
          </p:cNvSpPr>
          <p:nvPr>
            <p:ph idx="1"/>
          </p:nvPr>
        </p:nvSpPr>
        <p:spPr>
          <a:xfrm>
            <a:off x="557867" y="1645714"/>
            <a:ext cx="11141475" cy="4097540"/>
          </a:xfrm>
        </p:spPr>
        <p:txBody>
          <a:bodyPr>
            <a:noAutofit/>
          </a:bodyPr>
          <a:lstStyle/>
          <a:p>
            <a:r>
              <a:rPr lang="en-US" altLang="zh-TW" sz="2400" dirty="0">
                <a:highlight>
                  <a:srgbClr val="FFFF00"/>
                </a:highlight>
              </a:rPr>
              <a:t>Model Restriction:</a:t>
            </a:r>
          </a:p>
          <a:p>
            <a:pPr marL="0" indent="0">
              <a:buNone/>
            </a:pPr>
            <a:r>
              <a:rPr lang="en-US" altLang="zh-TW" sz="2400" dirty="0"/>
              <a:t>To ensure ease of evaluation and fairness, </a:t>
            </a:r>
            <a:r>
              <a:rPr lang="en-US" altLang="zh-TW" sz="2400" b="1" dirty="0">
                <a:solidFill>
                  <a:srgbClr val="C00000"/>
                </a:solidFill>
              </a:rPr>
              <a:t>you are only allowed to finetune models with fewer than 15 billion parameters</a:t>
            </a:r>
            <a:r>
              <a:rPr lang="en-US" altLang="zh-TW" sz="2400" dirty="0"/>
              <a:t>. This helps us reproduce your results more conveniently and prevents model size from dominating performance comparisons.</a:t>
            </a:r>
          </a:p>
          <a:p>
            <a:endParaRPr lang="en-US" altLang="zh-TW" sz="2400" dirty="0"/>
          </a:p>
          <a:p>
            <a:r>
              <a:rPr lang="en-US" altLang="zh-TW" sz="2400" dirty="0"/>
              <a:t>Do not plagiarize. Write your own codes.</a:t>
            </a:r>
          </a:p>
          <a:p>
            <a:r>
              <a:rPr lang="en-US" altLang="zh-TW" sz="2400" dirty="0"/>
              <a:t>Do not use additional datasets.</a:t>
            </a:r>
          </a:p>
          <a:p>
            <a:r>
              <a:rPr lang="en-US" altLang="zh-TW" sz="2400" dirty="0"/>
              <a:t>Do not use API in this homework, train by your own.</a:t>
            </a:r>
          </a:p>
          <a:p>
            <a:r>
              <a:rPr lang="en-US" altLang="zh-TW" sz="2400" dirty="0"/>
              <a:t>Please follow the required submission format; otherwise will result in point deductions.</a:t>
            </a:r>
          </a:p>
          <a:p>
            <a:r>
              <a:rPr lang="en-US" altLang="zh-TW" sz="2400" dirty="0"/>
              <a:t>No late submission for first-stage submission.</a:t>
            </a:r>
          </a:p>
          <a:p>
            <a:r>
              <a:rPr lang="en-US" altLang="zh-TW" sz="2400" dirty="0"/>
              <a:t>Late submission for final submission: score*0.8</a:t>
            </a:r>
          </a:p>
          <a:p>
            <a:endParaRPr lang="en-US" altLang="zh-TW" sz="2400" dirty="0"/>
          </a:p>
        </p:txBody>
      </p:sp>
    </p:spTree>
    <p:extLst>
      <p:ext uri="{BB962C8B-B14F-4D97-AF65-F5344CB8AC3E}">
        <p14:creationId xmlns:p14="http://schemas.microsoft.com/office/powerpoint/2010/main" val="2059092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1D3BDD4-3AFD-4E4C-B1E1-7E001ACCFF09}"/>
              </a:ext>
            </a:extLst>
          </p:cNvPr>
          <p:cNvSpPr>
            <a:spLocks noGrp="1"/>
          </p:cNvSpPr>
          <p:nvPr>
            <p:ph type="title"/>
          </p:nvPr>
        </p:nvSpPr>
        <p:spPr/>
        <p:txBody>
          <a:bodyPr/>
          <a:lstStyle/>
          <a:p>
            <a:r>
              <a:rPr lang="en-US" altLang="zh-TW" dirty="0"/>
              <a:t>Contact &amp; Information</a:t>
            </a:r>
            <a:endParaRPr lang="zh-TW" altLang="en-US" dirty="0"/>
          </a:p>
        </p:txBody>
      </p:sp>
      <p:sp>
        <p:nvSpPr>
          <p:cNvPr id="3" name="內容版面配置區 2">
            <a:extLst>
              <a:ext uri="{FF2B5EF4-FFF2-40B4-BE49-F238E27FC236}">
                <a16:creationId xmlns:a16="http://schemas.microsoft.com/office/drawing/2014/main" id="{E5822F90-6FEA-497A-96B0-CDA17644E3F0}"/>
              </a:ext>
            </a:extLst>
          </p:cNvPr>
          <p:cNvSpPr>
            <a:spLocks noGrp="1"/>
          </p:cNvSpPr>
          <p:nvPr>
            <p:ph idx="1"/>
          </p:nvPr>
        </p:nvSpPr>
        <p:spPr>
          <a:xfrm>
            <a:off x="838200" y="1825625"/>
            <a:ext cx="11079822" cy="4351338"/>
          </a:xfrm>
        </p:spPr>
        <p:txBody>
          <a:bodyPr>
            <a:normAutofit/>
          </a:bodyPr>
          <a:lstStyle/>
          <a:p>
            <a:r>
              <a:rPr lang="en-US" altLang="zh-TW" sz="2400" dirty="0"/>
              <a:t>Deadline: 2025/04/08 23:59</a:t>
            </a:r>
          </a:p>
          <a:p>
            <a:r>
              <a:rPr lang="en-US" altLang="zh-TW" sz="2400" dirty="0"/>
              <a:t>Please post you question on the </a:t>
            </a:r>
            <a:r>
              <a:rPr lang="en-US" altLang="zh-TW" sz="2400" b="1" dirty="0"/>
              <a:t>E3 forum</a:t>
            </a:r>
          </a:p>
          <a:p>
            <a:r>
              <a:rPr lang="en-US" altLang="zh-TW" sz="2400" dirty="0"/>
              <a:t>[TA] Tzu-Ling Lin (</a:t>
            </a:r>
            <a:r>
              <a:rPr lang="zh-TW" altLang="en-US" sz="2400" dirty="0">
                <a:latin typeface="標楷體" panose="03000509000000000000" pitchFamily="65" charset="-120"/>
                <a:ea typeface="標楷體" panose="03000509000000000000" pitchFamily="65" charset="-120"/>
              </a:rPr>
              <a:t>林子淩</a:t>
            </a:r>
            <a:r>
              <a:rPr lang="en-US" altLang="zh-TW" sz="2400" dirty="0"/>
              <a:t>): </a:t>
            </a:r>
            <a:r>
              <a:rPr lang="en-US" altLang="zh-TW" sz="2400" dirty="0">
                <a:hlinkClick r:id="rId2"/>
              </a:rPr>
              <a:t>tzulinglin.11@nycu.edu.tw</a:t>
            </a:r>
            <a:endParaRPr lang="en-US" altLang="zh-TW" sz="2400" dirty="0"/>
          </a:p>
          <a:p>
            <a:r>
              <a:rPr lang="en-US" altLang="zh-TW" sz="2400" dirty="0"/>
              <a:t>[TA hours] 14:00-15:00 Wed. (Please make an appointment through email first.)</a:t>
            </a:r>
          </a:p>
        </p:txBody>
      </p:sp>
    </p:spTree>
    <p:extLst>
      <p:ext uri="{BB962C8B-B14F-4D97-AF65-F5344CB8AC3E}">
        <p14:creationId xmlns:p14="http://schemas.microsoft.com/office/powerpoint/2010/main" val="835286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85731A6-FBCE-416D-947C-718136F0ACF6}"/>
              </a:ext>
            </a:extLst>
          </p:cNvPr>
          <p:cNvSpPr>
            <a:spLocks noGrp="1"/>
          </p:cNvSpPr>
          <p:nvPr>
            <p:ph type="title"/>
          </p:nvPr>
        </p:nvSpPr>
        <p:spPr/>
        <p:txBody>
          <a:bodyPr/>
          <a:lstStyle/>
          <a:p>
            <a:r>
              <a:rPr lang="en-US" altLang="zh-TW" dirty="0"/>
              <a:t>Task Overview</a:t>
            </a:r>
            <a:endParaRPr lang="zh-TW" altLang="en-US" dirty="0"/>
          </a:p>
        </p:txBody>
      </p:sp>
      <p:pic>
        <p:nvPicPr>
          <p:cNvPr id="5" name="內容版面配置區 4">
            <a:extLst>
              <a:ext uri="{FF2B5EF4-FFF2-40B4-BE49-F238E27FC236}">
                <a16:creationId xmlns:a16="http://schemas.microsoft.com/office/drawing/2014/main" id="{607B4092-327D-4FAC-A246-F389ABE2B8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099" y="2233563"/>
            <a:ext cx="11853801" cy="3250679"/>
          </a:xfrm>
        </p:spPr>
      </p:pic>
    </p:spTree>
    <p:extLst>
      <p:ext uri="{BB962C8B-B14F-4D97-AF65-F5344CB8AC3E}">
        <p14:creationId xmlns:p14="http://schemas.microsoft.com/office/powerpoint/2010/main" val="2231474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4CF3276-40B0-484D-AD3A-D9E91787175F}"/>
              </a:ext>
            </a:extLst>
          </p:cNvPr>
          <p:cNvSpPr>
            <a:spLocks noGrp="1"/>
          </p:cNvSpPr>
          <p:nvPr>
            <p:ph type="title"/>
          </p:nvPr>
        </p:nvSpPr>
        <p:spPr/>
        <p:txBody>
          <a:bodyPr/>
          <a:lstStyle/>
          <a:p>
            <a:r>
              <a:rPr lang="en-US" altLang="zh-TW" dirty="0"/>
              <a:t>Lab Objective</a:t>
            </a:r>
            <a:endParaRPr lang="zh-TW" altLang="en-US" dirty="0"/>
          </a:p>
        </p:txBody>
      </p:sp>
      <p:sp>
        <p:nvSpPr>
          <p:cNvPr id="3" name="內容版面配置區 2">
            <a:extLst>
              <a:ext uri="{FF2B5EF4-FFF2-40B4-BE49-F238E27FC236}">
                <a16:creationId xmlns:a16="http://schemas.microsoft.com/office/drawing/2014/main" id="{4A5C4601-5286-4B31-A923-DCEB30F69E7F}"/>
              </a:ext>
            </a:extLst>
          </p:cNvPr>
          <p:cNvSpPr>
            <a:spLocks noGrp="1"/>
          </p:cNvSpPr>
          <p:nvPr>
            <p:ph idx="1"/>
          </p:nvPr>
        </p:nvSpPr>
        <p:spPr>
          <a:xfrm>
            <a:off x="838199" y="1825625"/>
            <a:ext cx="10515599" cy="2949575"/>
          </a:xfrm>
        </p:spPr>
        <p:txBody>
          <a:bodyPr>
            <a:normAutofit fontScale="92500" lnSpcReduction="10000"/>
          </a:bodyPr>
          <a:lstStyle/>
          <a:p>
            <a:pPr>
              <a:spcBef>
                <a:spcPts val="1200"/>
              </a:spcBef>
            </a:pPr>
            <a:r>
              <a:rPr lang="en-US" altLang="zh-TW" dirty="0"/>
              <a:t>In this homework, we aim to </a:t>
            </a:r>
            <a:r>
              <a:rPr lang="en-US" altLang="zh-TW" b="1" dirty="0"/>
              <a:t>generate paper abstracts from paper introduction bodies</a:t>
            </a:r>
            <a:r>
              <a:rPr lang="en-US" altLang="zh-TW" dirty="0"/>
              <a:t>. You should try to improve the quality of generated abstract to increase the performance.</a:t>
            </a:r>
          </a:p>
          <a:p>
            <a:pPr>
              <a:spcBef>
                <a:spcPts val="1200"/>
              </a:spcBef>
            </a:pPr>
            <a:r>
              <a:rPr lang="en-US" altLang="zh-TW" dirty="0"/>
              <a:t>The data files can be found in the E3 homework section.</a:t>
            </a:r>
          </a:p>
          <a:p>
            <a:pPr>
              <a:spcBef>
                <a:spcPts val="1200"/>
              </a:spcBef>
            </a:pPr>
            <a:r>
              <a:rPr lang="en-US" altLang="zh-TW" dirty="0"/>
              <a:t>We will have a </a:t>
            </a:r>
            <a:r>
              <a:rPr lang="en-US" altLang="zh-TW" b="1" dirty="0">
                <a:solidFill>
                  <a:srgbClr val="C00000"/>
                </a:solidFill>
              </a:rPr>
              <a:t>two-stages submission</a:t>
            </a:r>
            <a:r>
              <a:rPr lang="en-US" altLang="zh-TW" dirty="0"/>
              <a:t>. The first stage is optional and is to check the current performance. The final result should be submitted to the second stage submission, which will be used to calculate your final score.</a:t>
            </a:r>
            <a:br>
              <a:rPr lang="en-US" altLang="zh-TW" dirty="0"/>
            </a:br>
            <a:endParaRPr lang="zh-TW" altLang="en-US" dirty="0"/>
          </a:p>
        </p:txBody>
      </p:sp>
    </p:spTree>
    <p:extLst>
      <p:ext uri="{BB962C8B-B14F-4D97-AF65-F5344CB8AC3E}">
        <p14:creationId xmlns:p14="http://schemas.microsoft.com/office/powerpoint/2010/main" val="4102449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F3B263D-F7A9-4D09-8350-575C9D874420}"/>
              </a:ext>
            </a:extLst>
          </p:cNvPr>
          <p:cNvSpPr>
            <a:spLocks noGrp="1"/>
          </p:cNvSpPr>
          <p:nvPr>
            <p:ph type="title"/>
          </p:nvPr>
        </p:nvSpPr>
        <p:spPr/>
        <p:txBody>
          <a:bodyPr/>
          <a:lstStyle/>
          <a:p>
            <a:r>
              <a:rPr lang="en-US" altLang="zh-TW" dirty="0"/>
              <a:t>Dataset Files </a:t>
            </a:r>
            <a:endParaRPr lang="zh-TW" altLang="en-US" dirty="0"/>
          </a:p>
        </p:txBody>
      </p:sp>
      <p:sp>
        <p:nvSpPr>
          <p:cNvPr id="3" name="內容版面配置區 2">
            <a:extLst>
              <a:ext uri="{FF2B5EF4-FFF2-40B4-BE49-F238E27FC236}">
                <a16:creationId xmlns:a16="http://schemas.microsoft.com/office/drawing/2014/main" id="{4587BF63-41E9-49D9-ABDC-641B783CFF4B}"/>
              </a:ext>
            </a:extLst>
          </p:cNvPr>
          <p:cNvSpPr>
            <a:spLocks noGrp="1"/>
          </p:cNvSpPr>
          <p:nvPr>
            <p:ph idx="1"/>
          </p:nvPr>
        </p:nvSpPr>
        <p:spPr/>
        <p:txBody>
          <a:bodyPr>
            <a:normAutofit fontScale="92500" lnSpcReduction="20000"/>
          </a:bodyPr>
          <a:lstStyle/>
          <a:p>
            <a:r>
              <a:rPr lang="en-US" altLang="zh-TW" b="1" dirty="0" err="1"/>
              <a:t>train.json</a:t>
            </a:r>
            <a:r>
              <a:rPr lang="en-US" altLang="zh-TW" dirty="0"/>
              <a:t>: a text file with 408 json lines, where each line represents an individual row of data as follows:</a:t>
            </a:r>
          </a:p>
          <a:p>
            <a:pPr lvl="1"/>
            <a:r>
              <a:rPr lang="en-US" altLang="zh-TW" b="1" dirty="0" err="1"/>
              <a:t>paper_id</a:t>
            </a:r>
            <a:r>
              <a:rPr lang="en-US" altLang="zh-TW" b="1" dirty="0"/>
              <a:t>: </a:t>
            </a:r>
            <a:r>
              <a:rPr lang="en-US" altLang="zh-TW" dirty="0"/>
              <a:t>the index of paper.</a:t>
            </a:r>
            <a:r>
              <a:rPr lang="en-US" altLang="zh-TW" b="1" dirty="0"/>
              <a:t> </a:t>
            </a:r>
          </a:p>
          <a:p>
            <a:pPr lvl="1"/>
            <a:r>
              <a:rPr lang="en-US" altLang="zh-TW" b="1" dirty="0"/>
              <a:t>introduction</a:t>
            </a:r>
            <a:r>
              <a:rPr lang="en-US" altLang="zh-TW" dirty="0"/>
              <a:t>: parsed paper introduction in string format.</a:t>
            </a:r>
          </a:p>
          <a:p>
            <a:pPr lvl="1"/>
            <a:r>
              <a:rPr lang="en-US" altLang="zh-TW" b="1" dirty="0"/>
              <a:t>abstract</a:t>
            </a:r>
            <a:r>
              <a:rPr lang="en-US" altLang="zh-TW" dirty="0"/>
              <a:t>: parsed paper abstract in string format.</a:t>
            </a:r>
          </a:p>
          <a:p>
            <a:r>
              <a:rPr lang="en-US" altLang="zh-TW" b="1" dirty="0" err="1"/>
              <a:t>test.jsonl</a:t>
            </a:r>
            <a:r>
              <a:rPr lang="en-US" altLang="zh-TW" dirty="0"/>
              <a:t>: a text file with 103 json lines, where each line represents an individual row of data as follows:</a:t>
            </a:r>
          </a:p>
          <a:p>
            <a:pPr lvl="1"/>
            <a:r>
              <a:rPr lang="en-US" altLang="zh-TW" b="1" dirty="0" err="1"/>
              <a:t>paper_id</a:t>
            </a:r>
            <a:r>
              <a:rPr lang="en-US" altLang="zh-TW" b="1" dirty="0"/>
              <a:t>: </a:t>
            </a:r>
            <a:r>
              <a:rPr lang="en-US" altLang="zh-TW" dirty="0"/>
              <a:t>the index of paper.</a:t>
            </a:r>
            <a:r>
              <a:rPr lang="en-US" altLang="zh-TW" b="1" dirty="0"/>
              <a:t> </a:t>
            </a:r>
          </a:p>
          <a:p>
            <a:pPr lvl="1"/>
            <a:r>
              <a:rPr lang="en-US" altLang="zh-TW" b="1" dirty="0"/>
              <a:t>introduction</a:t>
            </a:r>
            <a:r>
              <a:rPr lang="en-US" altLang="zh-TW" dirty="0"/>
              <a:t>: parsed paper introduction in string format.</a:t>
            </a:r>
          </a:p>
          <a:p>
            <a:r>
              <a:rPr lang="en-US" altLang="zh-TW" b="1" dirty="0" err="1"/>
              <a:t>sample_submission.json</a:t>
            </a:r>
            <a:r>
              <a:rPr lang="en-US" altLang="zh-TW" dirty="0"/>
              <a:t>: a sample submission file with 103 json lines, where there is a header and 103 rows of predictions.</a:t>
            </a:r>
          </a:p>
          <a:p>
            <a:pPr lvl="1"/>
            <a:r>
              <a:rPr lang="en-US" altLang="zh-TW" b="1" dirty="0" err="1"/>
              <a:t>paper_id</a:t>
            </a:r>
            <a:r>
              <a:rPr lang="en-US" altLang="zh-TW" b="1" dirty="0"/>
              <a:t>: </a:t>
            </a:r>
            <a:r>
              <a:rPr lang="en-US" altLang="zh-TW" dirty="0"/>
              <a:t>the index of paper.</a:t>
            </a:r>
            <a:r>
              <a:rPr lang="en-US" altLang="zh-TW" b="1" dirty="0"/>
              <a:t> </a:t>
            </a:r>
          </a:p>
          <a:p>
            <a:pPr lvl="1"/>
            <a:r>
              <a:rPr lang="en-US" altLang="zh-TW" b="1" dirty="0"/>
              <a:t>abstract</a:t>
            </a:r>
            <a:r>
              <a:rPr lang="en-US" altLang="zh-TW" dirty="0"/>
              <a:t>: parsed paper abstract in string format.</a:t>
            </a:r>
          </a:p>
        </p:txBody>
      </p:sp>
    </p:spTree>
    <p:extLst>
      <p:ext uri="{BB962C8B-B14F-4D97-AF65-F5344CB8AC3E}">
        <p14:creationId xmlns:p14="http://schemas.microsoft.com/office/powerpoint/2010/main" val="1530673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532802-2CD6-47F1-B2C0-D1BCAEFC46AE}"/>
              </a:ext>
            </a:extLst>
          </p:cNvPr>
          <p:cNvSpPr>
            <a:spLocks noGrp="1"/>
          </p:cNvSpPr>
          <p:nvPr>
            <p:ph type="title"/>
          </p:nvPr>
        </p:nvSpPr>
        <p:spPr>
          <a:xfrm>
            <a:off x="493160" y="334302"/>
            <a:ext cx="10515600" cy="1325563"/>
          </a:xfrm>
        </p:spPr>
        <p:txBody>
          <a:bodyPr>
            <a:normAutofit fontScale="90000"/>
          </a:bodyPr>
          <a:lstStyle/>
          <a:p>
            <a:r>
              <a:rPr lang="en-US" altLang="zh-TW" dirty="0"/>
              <a:t>Submissions for first-stage </a:t>
            </a:r>
            <a:r>
              <a:rPr lang="en-US" altLang="zh-TW" b="1" dirty="0">
                <a:solidFill>
                  <a:srgbClr val="C00000"/>
                </a:solidFill>
              </a:rPr>
              <a:t>(Optional) </a:t>
            </a:r>
            <a:br>
              <a:rPr lang="en-US" altLang="zh-TW" b="1" dirty="0">
                <a:solidFill>
                  <a:srgbClr val="C00000"/>
                </a:solidFill>
              </a:rPr>
            </a:br>
            <a:r>
              <a:rPr lang="en-US" altLang="zh-TW" dirty="0">
                <a:solidFill>
                  <a:srgbClr val="C00000"/>
                </a:solidFill>
              </a:rPr>
              <a:t>hard </a:t>
            </a:r>
            <a:r>
              <a:rPr lang="en-US" altLang="zh-TW" sz="4000" b="1" dirty="0">
                <a:solidFill>
                  <a:srgbClr val="C00000"/>
                </a:solidFill>
              </a:rPr>
              <a:t>deadline: 03/25, 03/28, 04/01, 04/04, 04/06 23:59</a:t>
            </a:r>
            <a:endParaRPr lang="zh-TW" altLang="en-US" b="1" dirty="0">
              <a:solidFill>
                <a:srgbClr val="C00000"/>
              </a:solidFill>
            </a:endParaRPr>
          </a:p>
        </p:txBody>
      </p:sp>
      <p:sp>
        <p:nvSpPr>
          <p:cNvPr id="3" name="內容版面配置區 2">
            <a:extLst>
              <a:ext uri="{FF2B5EF4-FFF2-40B4-BE49-F238E27FC236}">
                <a16:creationId xmlns:a16="http://schemas.microsoft.com/office/drawing/2014/main" id="{BB77156F-512E-4C07-B667-F68EF433018D}"/>
              </a:ext>
            </a:extLst>
          </p:cNvPr>
          <p:cNvSpPr>
            <a:spLocks noGrp="1"/>
          </p:cNvSpPr>
          <p:nvPr>
            <p:ph idx="1"/>
          </p:nvPr>
        </p:nvSpPr>
        <p:spPr>
          <a:xfrm>
            <a:off x="493160" y="1834525"/>
            <a:ext cx="11323019" cy="2162122"/>
          </a:xfrm>
        </p:spPr>
        <p:txBody>
          <a:bodyPr>
            <a:normAutofit/>
          </a:bodyPr>
          <a:lstStyle/>
          <a:p>
            <a:pPr>
              <a:spcBef>
                <a:spcPts val="600"/>
              </a:spcBef>
            </a:pPr>
            <a:r>
              <a:rPr lang="en-US" altLang="zh-TW" sz="2400" dirty="0"/>
              <a:t>Submit the prediction result named </a:t>
            </a:r>
            <a:r>
              <a:rPr lang="en-US" altLang="zh-TW" sz="2400" b="1" dirty="0"/>
              <a:t>‘{</a:t>
            </a:r>
            <a:r>
              <a:rPr lang="en-US" altLang="zh-TW" sz="2400" b="1" dirty="0" err="1"/>
              <a:t>student_id</a:t>
            </a:r>
            <a:r>
              <a:rPr lang="en-US" altLang="zh-TW" sz="2400" b="1" dirty="0"/>
              <a:t>}.json’</a:t>
            </a:r>
            <a:r>
              <a:rPr lang="en-US" altLang="zh-TW" sz="2400" dirty="0"/>
              <a:t> to </a:t>
            </a:r>
            <a:r>
              <a:rPr lang="en-US" altLang="zh-TW" sz="2400" b="1" dirty="0"/>
              <a:t>E3</a:t>
            </a:r>
            <a:r>
              <a:rPr lang="en-US" altLang="zh-TW" sz="2400" dirty="0"/>
              <a:t>. Please ensure the format follows the </a:t>
            </a:r>
            <a:r>
              <a:rPr lang="en-US" altLang="zh-TW" sz="2400" b="1" dirty="0" err="1"/>
              <a:t>sample_submission.json</a:t>
            </a:r>
            <a:r>
              <a:rPr lang="en-US" altLang="zh-TW" sz="2400" dirty="0"/>
              <a:t>.</a:t>
            </a:r>
          </a:p>
          <a:p>
            <a:pPr>
              <a:spcBef>
                <a:spcPts val="600"/>
              </a:spcBef>
            </a:pPr>
            <a:r>
              <a:rPr lang="en-US" altLang="zh-TW" sz="2400" dirty="0">
                <a:highlight>
                  <a:srgbClr val="FFFF00"/>
                </a:highlight>
              </a:rPr>
              <a:t>It is recommended to submit the prediction within two checkpoint deadlines to check the current performance.</a:t>
            </a:r>
            <a:br>
              <a:rPr lang="en-US" altLang="zh-TW" sz="1800" dirty="0"/>
            </a:br>
            <a:endParaRPr lang="zh-TW" altLang="en-US" sz="1800" dirty="0"/>
          </a:p>
        </p:txBody>
      </p:sp>
      <p:pic>
        <p:nvPicPr>
          <p:cNvPr id="4" name="圖片 3">
            <a:extLst>
              <a:ext uri="{FF2B5EF4-FFF2-40B4-BE49-F238E27FC236}">
                <a16:creationId xmlns:a16="http://schemas.microsoft.com/office/drawing/2014/main" id="{972BC55F-C5CC-45E6-B6B6-6010978DA107}"/>
              </a:ext>
            </a:extLst>
          </p:cNvPr>
          <p:cNvPicPr>
            <a:picLocks noChangeAspect="1"/>
          </p:cNvPicPr>
          <p:nvPr/>
        </p:nvPicPr>
        <p:blipFill>
          <a:blip r:embed="rId3"/>
          <a:stretch>
            <a:fillRect/>
          </a:stretch>
        </p:blipFill>
        <p:spPr>
          <a:xfrm>
            <a:off x="1127073" y="3996647"/>
            <a:ext cx="10055192" cy="1848380"/>
          </a:xfrm>
          <a:prstGeom prst="rect">
            <a:avLst/>
          </a:prstGeom>
        </p:spPr>
      </p:pic>
    </p:spTree>
    <p:extLst>
      <p:ext uri="{BB962C8B-B14F-4D97-AF65-F5344CB8AC3E}">
        <p14:creationId xmlns:p14="http://schemas.microsoft.com/office/powerpoint/2010/main" val="2043238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532802-2CD6-47F1-B2C0-D1BCAEFC46AE}"/>
              </a:ext>
            </a:extLst>
          </p:cNvPr>
          <p:cNvSpPr>
            <a:spLocks noGrp="1"/>
          </p:cNvSpPr>
          <p:nvPr>
            <p:ph type="title"/>
          </p:nvPr>
        </p:nvSpPr>
        <p:spPr>
          <a:xfrm>
            <a:off x="316787" y="267325"/>
            <a:ext cx="10515600" cy="1325563"/>
          </a:xfrm>
        </p:spPr>
        <p:txBody>
          <a:bodyPr>
            <a:normAutofit/>
          </a:bodyPr>
          <a:lstStyle/>
          <a:p>
            <a:r>
              <a:rPr lang="en-US" altLang="zh-TW" dirty="0"/>
              <a:t>Submissions for 04/08 23:59 (Deadline) </a:t>
            </a:r>
            <a:endParaRPr lang="zh-TW" altLang="en-US" b="1" dirty="0">
              <a:solidFill>
                <a:srgbClr val="C00000"/>
              </a:solidFill>
            </a:endParaRPr>
          </a:p>
        </p:txBody>
      </p:sp>
      <p:sp>
        <p:nvSpPr>
          <p:cNvPr id="4" name="內容版面配置區 2">
            <a:extLst>
              <a:ext uri="{FF2B5EF4-FFF2-40B4-BE49-F238E27FC236}">
                <a16:creationId xmlns:a16="http://schemas.microsoft.com/office/drawing/2014/main" id="{2C8F3A92-ABA2-4F96-B255-2246F35792CE}"/>
              </a:ext>
            </a:extLst>
          </p:cNvPr>
          <p:cNvSpPr txBox="1">
            <a:spLocks/>
          </p:cNvSpPr>
          <p:nvPr/>
        </p:nvSpPr>
        <p:spPr>
          <a:xfrm>
            <a:off x="316787" y="1674885"/>
            <a:ext cx="11558426" cy="46437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altLang="zh-TW" sz="2200" dirty="0"/>
              <a:t>Submit the prediction result named </a:t>
            </a:r>
            <a:r>
              <a:rPr lang="en-US" altLang="zh-TW" sz="2200" b="1" dirty="0"/>
              <a:t>‘{</a:t>
            </a:r>
            <a:r>
              <a:rPr lang="en-US" altLang="zh-TW" sz="2200" b="1" dirty="0" err="1"/>
              <a:t>student_id</a:t>
            </a:r>
            <a:r>
              <a:rPr lang="en-US" altLang="zh-TW" sz="2200" b="1" dirty="0"/>
              <a:t>}.json’</a:t>
            </a:r>
            <a:r>
              <a:rPr lang="en-US" altLang="zh-TW" sz="2200" dirty="0"/>
              <a:t> to </a:t>
            </a:r>
            <a:r>
              <a:rPr lang="en-US" altLang="zh-TW" sz="2200" b="1" dirty="0"/>
              <a:t>E3</a:t>
            </a:r>
            <a:r>
              <a:rPr lang="en-US" altLang="zh-TW" sz="2200" dirty="0"/>
              <a:t>. Please ensure the format follows the </a:t>
            </a:r>
            <a:r>
              <a:rPr lang="en-US" altLang="zh-TW" sz="2200" b="1" dirty="0" err="1"/>
              <a:t>sample_submission.json</a:t>
            </a:r>
            <a:r>
              <a:rPr lang="en-US" altLang="zh-TW" sz="2200" dirty="0"/>
              <a:t> </a:t>
            </a:r>
            <a:r>
              <a:rPr lang="en-US" altLang="zh-TW" sz="2200" dirty="0">
                <a:solidFill>
                  <a:srgbClr val="C00000"/>
                </a:solidFill>
              </a:rPr>
              <a:t>or you will get zero point</a:t>
            </a:r>
            <a:r>
              <a:rPr lang="en-US" altLang="zh-TW" sz="2200" dirty="0"/>
              <a:t>.</a:t>
            </a:r>
          </a:p>
          <a:p>
            <a:r>
              <a:rPr lang="en-US" altLang="zh-TW" sz="2200" dirty="0"/>
              <a:t>Submit </a:t>
            </a:r>
            <a:r>
              <a:rPr lang="en-US" altLang="zh-TW" sz="2200" b="1" dirty="0">
                <a:highlight>
                  <a:srgbClr val="FFFF00"/>
                </a:highlight>
              </a:rPr>
              <a:t>‘{</a:t>
            </a:r>
            <a:r>
              <a:rPr lang="en-US" altLang="zh-TW" sz="2200" b="1" dirty="0" err="1">
                <a:highlight>
                  <a:srgbClr val="FFFF00"/>
                </a:highlight>
              </a:rPr>
              <a:t>student_id</a:t>
            </a:r>
            <a:r>
              <a:rPr lang="en-US" altLang="zh-TW" sz="2200" b="1" dirty="0">
                <a:highlight>
                  <a:srgbClr val="FFFF00"/>
                </a:highlight>
              </a:rPr>
              <a:t>}.zip</a:t>
            </a:r>
            <a:r>
              <a:rPr lang="en-US" altLang="zh-TW" sz="2200" dirty="0">
                <a:highlight>
                  <a:srgbClr val="FFFF00"/>
                </a:highlight>
              </a:rPr>
              <a:t>’ to </a:t>
            </a:r>
            <a:r>
              <a:rPr lang="en-US" altLang="zh-TW" sz="2200" b="1" dirty="0">
                <a:highlight>
                  <a:srgbClr val="FFFF00"/>
                </a:highlight>
              </a:rPr>
              <a:t>E3</a:t>
            </a:r>
            <a:r>
              <a:rPr lang="en-US" altLang="zh-TW" sz="2200" dirty="0">
                <a:highlight>
                  <a:srgbClr val="FFFF00"/>
                </a:highlight>
              </a:rPr>
              <a:t>. </a:t>
            </a:r>
            <a:r>
              <a:rPr lang="en-US" altLang="zh-TW" sz="2200" dirty="0"/>
              <a:t>After unzipping, it should appear a folder {</a:t>
            </a:r>
            <a:r>
              <a:rPr lang="en-US" altLang="zh-TW" sz="2200" dirty="0" err="1"/>
              <a:t>student_id</a:t>
            </a:r>
            <a:r>
              <a:rPr lang="en-US" altLang="zh-TW" sz="2200" dirty="0"/>
              <a:t>} with the following structure:</a:t>
            </a:r>
          </a:p>
          <a:p>
            <a:pPr lvl="1"/>
            <a:r>
              <a:rPr lang="en-US" altLang="zh-TW" dirty="0">
                <a:highlight>
                  <a:srgbClr val="C0C0C0"/>
                </a:highlight>
              </a:rPr>
              <a:t>{student_id}.zip</a:t>
            </a:r>
          </a:p>
          <a:p>
            <a:pPr lvl="2"/>
            <a:r>
              <a:rPr lang="en-US" altLang="zh-TW" dirty="0">
                <a:highlight>
                  <a:srgbClr val="C0C0C0"/>
                </a:highlight>
              </a:rPr>
              <a:t>{</a:t>
            </a:r>
            <a:r>
              <a:rPr lang="en-US" altLang="zh-TW" dirty="0" err="1">
                <a:highlight>
                  <a:srgbClr val="C0C0C0"/>
                </a:highlight>
              </a:rPr>
              <a:t>student_id</a:t>
            </a:r>
            <a:r>
              <a:rPr lang="en-US" altLang="zh-TW" dirty="0">
                <a:highlight>
                  <a:srgbClr val="C0C0C0"/>
                </a:highlight>
              </a:rPr>
              <a:t>}_code </a:t>
            </a:r>
            <a:r>
              <a:rPr lang="en-US" altLang="zh-TW" dirty="0"/>
              <a:t>(folder with codes that can reproduce your final result)</a:t>
            </a:r>
          </a:p>
          <a:p>
            <a:pPr lvl="2"/>
            <a:r>
              <a:rPr lang="en-US" altLang="zh-TW" dirty="0" err="1">
                <a:highlight>
                  <a:srgbClr val="C0C0C0"/>
                </a:highlight>
              </a:rPr>
              <a:t>Model_checkpoint</a:t>
            </a:r>
            <a:r>
              <a:rPr lang="en-US" altLang="zh-TW" dirty="0"/>
              <a:t>: provide the model checkpoint that can reproduce the test result. </a:t>
            </a:r>
          </a:p>
          <a:p>
            <a:pPr lvl="2"/>
            <a:r>
              <a:rPr lang="en-US" altLang="zh-TW" dirty="0">
                <a:highlight>
                  <a:srgbClr val="C0C0C0"/>
                </a:highlight>
              </a:rPr>
              <a:t>requirements.txt</a:t>
            </a:r>
            <a:r>
              <a:rPr lang="en-US" altLang="zh-TW" dirty="0"/>
              <a:t>: list the required libraries.</a:t>
            </a:r>
            <a:r>
              <a:rPr lang="en-US" altLang="zh-TW" dirty="0">
                <a:highlight>
                  <a:srgbClr val="C0C0C0"/>
                </a:highlight>
              </a:rPr>
              <a:t> </a:t>
            </a:r>
          </a:p>
          <a:p>
            <a:pPr lvl="2"/>
            <a:r>
              <a:rPr lang="en-US" altLang="zh-TW" dirty="0">
                <a:highlight>
                  <a:srgbClr val="C0C0C0"/>
                </a:highlight>
              </a:rPr>
              <a:t>readme.md</a:t>
            </a:r>
            <a:r>
              <a:rPr lang="en-US" altLang="zh-TW" dirty="0"/>
              <a:t>: explain how to reproduce your final .json result.</a:t>
            </a:r>
          </a:p>
          <a:p>
            <a:pPr lvl="1"/>
            <a:r>
              <a:rPr lang="en-US" altLang="zh-TW" dirty="0">
                <a:highlight>
                  <a:srgbClr val="C0C0C0"/>
                </a:highlight>
              </a:rPr>
              <a:t>{</a:t>
            </a:r>
            <a:r>
              <a:rPr lang="en-US" altLang="zh-TW" dirty="0" err="1">
                <a:highlight>
                  <a:srgbClr val="C0C0C0"/>
                </a:highlight>
              </a:rPr>
              <a:t>student_id</a:t>
            </a:r>
            <a:r>
              <a:rPr lang="en-US" altLang="zh-TW" dirty="0">
                <a:highlight>
                  <a:srgbClr val="C0C0C0"/>
                </a:highlight>
              </a:rPr>
              <a:t>}.json</a:t>
            </a:r>
            <a:r>
              <a:rPr lang="en-US" altLang="zh-TW" dirty="0"/>
              <a:t>: your final result (generated abstracts)</a:t>
            </a:r>
          </a:p>
          <a:p>
            <a:pPr lvl="1"/>
            <a:r>
              <a:rPr lang="en-US" altLang="zh-TW" dirty="0">
                <a:solidFill>
                  <a:srgbClr val="C00000"/>
                </a:solidFill>
              </a:rPr>
              <a:t>No need to include the datasets. Therefore, please clearly specify the expected location of the datasets. (if included, -5 points)</a:t>
            </a:r>
            <a:br>
              <a:rPr lang="en-US" altLang="zh-TW" sz="2800" dirty="0"/>
            </a:br>
            <a:endParaRPr lang="zh-TW" altLang="en-US" sz="2800" dirty="0"/>
          </a:p>
        </p:txBody>
      </p:sp>
    </p:spTree>
    <p:extLst>
      <p:ext uri="{BB962C8B-B14F-4D97-AF65-F5344CB8AC3E}">
        <p14:creationId xmlns:p14="http://schemas.microsoft.com/office/powerpoint/2010/main" val="1318527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13BC3B4-1B27-4202-AC82-628B489E1FA5}"/>
              </a:ext>
            </a:extLst>
          </p:cNvPr>
          <p:cNvSpPr>
            <a:spLocks noGrp="1"/>
          </p:cNvSpPr>
          <p:nvPr>
            <p:ph type="title"/>
          </p:nvPr>
        </p:nvSpPr>
        <p:spPr>
          <a:xfrm>
            <a:off x="838200" y="36353"/>
            <a:ext cx="10515600" cy="1325563"/>
          </a:xfrm>
        </p:spPr>
        <p:txBody>
          <a:bodyPr/>
          <a:lstStyle/>
          <a:p>
            <a:r>
              <a:rPr lang="en-US" altLang="zh-TW" dirty="0"/>
              <a:t>Evaluation Metrics – Rouge Score</a:t>
            </a:r>
            <a:endParaRPr lang="zh-TW" altLang="en-US" dirty="0"/>
          </a:p>
        </p:txBody>
      </p:sp>
      <p:sp>
        <p:nvSpPr>
          <p:cNvPr id="3" name="內容版面配置區 2">
            <a:extLst>
              <a:ext uri="{FF2B5EF4-FFF2-40B4-BE49-F238E27FC236}">
                <a16:creationId xmlns:a16="http://schemas.microsoft.com/office/drawing/2014/main" id="{5F2F8B87-3D52-4E1E-A42D-15022A69F9BB}"/>
              </a:ext>
            </a:extLst>
          </p:cNvPr>
          <p:cNvSpPr>
            <a:spLocks noGrp="1"/>
          </p:cNvSpPr>
          <p:nvPr>
            <p:ph idx="1"/>
          </p:nvPr>
        </p:nvSpPr>
        <p:spPr>
          <a:xfrm>
            <a:off x="838200" y="1253331"/>
            <a:ext cx="10161233" cy="4351338"/>
          </a:xfrm>
        </p:spPr>
        <p:txBody>
          <a:bodyPr>
            <a:normAutofit/>
          </a:bodyPr>
          <a:lstStyle/>
          <a:p>
            <a:r>
              <a:rPr lang="en-US" altLang="zh-TW" b="1" u="sng" dirty="0"/>
              <a:t>ROUGE</a:t>
            </a:r>
            <a:r>
              <a:rPr lang="en-US" altLang="zh-TW" b="1" dirty="0"/>
              <a:t> </a:t>
            </a:r>
            <a:r>
              <a:rPr lang="en-US" altLang="zh-TW" dirty="0"/>
              <a:t>counts the number of overlapping units such as n-gram, word sequences, and word pairs between the computer-generated text to be evaluated and the references created by humans.</a:t>
            </a:r>
            <a:br>
              <a:rPr lang="en-US" altLang="zh-TW" dirty="0"/>
            </a:br>
            <a:br>
              <a:rPr lang="en-US" altLang="zh-TW" dirty="0"/>
            </a:br>
            <a:endParaRPr lang="zh-TW" altLang="en-US" dirty="0"/>
          </a:p>
        </p:txBody>
      </p:sp>
      <p:pic>
        <p:nvPicPr>
          <p:cNvPr id="4" name="圖片 3">
            <a:extLst>
              <a:ext uri="{FF2B5EF4-FFF2-40B4-BE49-F238E27FC236}">
                <a16:creationId xmlns:a16="http://schemas.microsoft.com/office/drawing/2014/main" id="{A5B4D531-7483-420D-A126-2882AA442213}"/>
              </a:ext>
            </a:extLst>
          </p:cNvPr>
          <p:cNvPicPr>
            <a:picLocks noChangeAspect="1"/>
          </p:cNvPicPr>
          <p:nvPr/>
        </p:nvPicPr>
        <p:blipFill>
          <a:blip r:embed="rId2"/>
          <a:stretch>
            <a:fillRect/>
          </a:stretch>
        </p:blipFill>
        <p:spPr>
          <a:xfrm>
            <a:off x="986317" y="2712141"/>
            <a:ext cx="5217388" cy="3971197"/>
          </a:xfrm>
          <a:prstGeom prst="rect">
            <a:avLst/>
          </a:prstGeom>
        </p:spPr>
      </p:pic>
      <p:pic>
        <p:nvPicPr>
          <p:cNvPr id="6" name="圖片 5">
            <a:extLst>
              <a:ext uri="{FF2B5EF4-FFF2-40B4-BE49-F238E27FC236}">
                <a16:creationId xmlns:a16="http://schemas.microsoft.com/office/drawing/2014/main" id="{E6A2219C-F745-41DA-8CF8-6FBB3166892A}"/>
              </a:ext>
            </a:extLst>
          </p:cNvPr>
          <p:cNvPicPr>
            <a:picLocks noChangeAspect="1"/>
          </p:cNvPicPr>
          <p:nvPr/>
        </p:nvPicPr>
        <p:blipFill>
          <a:blip r:embed="rId3"/>
          <a:stretch>
            <a:fillRect/>
          </a:stretch>
        </p:blipFill>
        <p:spPr>
          <a:xfrm>
            <a:off x="6760318" y="3442205"/>
            <a:ext cx="4239115" cy="2511068"/>
          </a:xfrm>
          <a:prstGeom prst="rect">
            <a:avLst/>
          </a:prstGeom>
        </p:spPr>
      </p:pic>
    </p:spTree>
    <p:extLst>
      <p:ext uri="{BB962C8B-B14F-4D97-AF65-F5344CB8AC3E}">
        <p14:creationId xmlns:p14="http://schemas.microsoft.com/office/powerpoint/2010/main" val="551169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13BC3B4-1B27-4202-AC82-628B489E1FA5}"/>
              </a:ext>
            </a:extLst>
          </p:cNvPr>
          <p:cNvSpPr>
            <a:spLocks noGrp="1"/>
          </p:cNvSpPr>
          <p:nvPr>
            <p:ph type="title"/>
          </p:nvPr>
        </p:nvSpPr>
        <p:spPr>
          <a:xfrm>
            <a:off x="838200" y="36353"/>
            <a:ext cx="10515600" cy="1325563"/>
          </a:xfrm>
        </p:spPr>
        <p:txBody>
          <a:bodyPr/>
          <a:lstStyle/>
          <a:p>
            <a:r>
              <a:rPr lang="en-US" altLang="zh-TW" dirty="0"/>
              <a:t>Evaluation Metrics – </a:t>
            </a:r>
            <a:r>
              <a:rPr lang="en-US" altLang="zh-TW" dirty="0" err="1"/>
              <a:t>BERTScore</a:t>
            </a:r>
            <a:endParaRPr lang="zh-TW" altLang="en-US" dirty="0"/>
          </a:p>
        </p:txBody>
      </p:sp>
      <p:sp>
        <p:nvSpPr>
          <p:cNvPr id="3" name="內容版面配置區 2">
            <a:extLst>
              <a:ext uri="{FF2B5EF4-FFF2-40B4-BE49-F238E27FC236}">
                <a16:creationId xmlns:a16="http://schemas.microsoft.com/office/drawing/2014/main" id="{5F2F8B87-3D52-4E1E-A42D-15022A69F9BB}"/>
              </a:ext>
            </a:extLst>
          </p:cNvPr>
          <p:cNvSpPr>
            <a:spLocks noGrp="1"/>
          </p:cNvSpPr>
          <p:nvPr>
            <p:ph idx="1"/>
          </p:nvPr>
        </p:nvSpPr>
        <p:spPr>
          <a:xfrm>
            <a:off x="838200" y="1274628"/>
            <a:ext cx="10606238" cy="2048134"/>
          </a:xfrm>
        </p:spPr>
        <p:txBody>
          <a:bodyPr>
            <a:normAutofit/>
          </a:bodyPr>
          <a:lstStyle/>
          <a:p>
            <a:r>
              <a:rPr lang="en-US" altLang="zh-TW" b="1" u="sng" dirty="0" err="1"/>
              <a:t>BERTScore</a:t>
            </a:r>
            <a:r>
              <a:rPr lang="en-US" altLang="zh-TW" b="1" dirty="0"/>
              <a:t> </a:t>
            </a:r>
            <a:r>
              <a:rPr lang="en-US" altLang="zh-TW" dirty="0"/>
              <a:t>computes a similarity score for each token in the candidate sentence with each token in the reference sentence using contextual embeddings.</a:t>
            </a:r>
            <a:br>
              <a:rPr lang="en-US" altLang="zh-TW" dirty="0"/>
            </a:br>
            <a:br>
              <a:rPr lang="en-US" altLang="zh-TW" dirty="0"/>
            </a:br>
            <a:endParaRPr lang="zh-TW" altLang="en-US" dirty="0"/>
          </a:p>
        </p:txBody>
      </p:sp>
      <p:pic>
        <p:nvPicPr>
          <p:cNvPr id="5" name="圖片 4">
            <a:extLst>
              <a:ext uri="{FF2B5EF4-FFF2-40B4-BE49-F238E27FC236}">
                <a16:creationId xmlns:a16="http://schemas.microsoft.com/office/drawing/2014/main" id="{12F44F65-6564-4E79-8570-B324F533C303}"/>
              </a:ext>
            </a:extLst>
          </p:cNvPr>
          <p:cNvPicPr>
            <a:picLocks noChangeAspect="1"/>
          </p:cNvPicPr>
          <p:nvPr/>
        </p:nvPicPr>
        <p:blipFill>
          <a:blip r:embed="rId2"/>
          <a:stretch>
            <a:fillRect/>
          </a:stretch>
        </p:blipFill>
        <p:spPr>
          <a:xfrm>
            <a:off x="1060435" y="3099722"/>
            <a:ext cx="9659011" cy="2504947"/>
          </a:xfrm>
          <a:prstGeom prst="rect">
            <a:avLst/>
          </a:prstGeom>
        </p:spPr>
      </p:pic>
    </p:spTree>
    <p:extLst>
      <p:ext uri="{BB962C8B-B14F-4D97-AF65-F5344CB8AC3E}">
        <p14:creationId xmlns:p14="http://schemas.microsoft.com/office/powerpoint/2010/main" val="2973585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99EB75-3BEA-443B-B6FB-183A4A325E37}"/>
              </a:ext>
            </a:extLst>
          </p:cNvPr>
          <p:cNvSpPr>
            <a:spLocks noGrp="1"/>
          </p:cNvSpPr>
          <p:nvPr>
            <p:ph type="title"/>
          </p:nvPr>
        </p:nvSpPr>
        <p:spPr/>
        <p:txBody>
          <a:bodyPr/>
          <a:lstStyle/>
          <a:p>
            <a:r>
              <a:rPr lang="en-US" altLang="zh-TW" dirty="0"/>
              <a:t>Grading Policy</a:t>
            </a:r>
            <a:endParaRPr lang="zh-TW" altLang="en-US" dirty="0"/>
          </a:p>
        </p:txBody>
      </p:sp>
      <p:sp>
        <p:nvSpPr>
          <p:cNvPr id="3" name="內容版面配置區 2">
            <a:extLst>
              <a:ext uri="{FF2B5EF4-FFF2-40B4-BE49-F238E27FC236}">
                <a16:creationId xmlns:a16="http://schemas.microsoft.com/office/drawing/2014/main" id="{0FF1470F-6ABA-4714-8AE6-58483D083BBC}"/>
              </a:ext>
            </a:extLst>
          </p:cNvPr>
          <p:cNvSpPr>
            <a:spLocks noGrp="1"/>
          </p:cNvSpPr>
          <p:nvPr>
            <p:ph idx="1"/>
          </p:nvPr>
        </p:nvSpPr>
        <p:spPr/>
        <p:txBody>
          <a:bodyPr>
            <a:normAutofit/>
          </a:bodyPr>
          <a:lstStyle/>
          <a:p>
            <a:r>
              <a:rPr lang="en-US" altLang="zh-TW" dirty="0"/>
              <a:t>ROUGE (50 points) / </a:t>
            </a:r>
            <a:r>
              <a:rPr lang="en-US" altLang="zh-TW" dirty="0" err="1"/>
              <a:t>BERTScore</a:t>
            </a:r>
            <a:r>
              <a:rPr lang="en-US" altLang="zh-TW" dirty="0"/>
              <a:t> (50 points)</a:t>
            </a:r>
            <a:r>
              <a:rPr lang="en-US" altLang="zh-TW" sz="2400" dirty="0"/>
              <a:t> </a:t>
            </a:r>
          </a:p>
          <a:p>
            <a:pPr lvl="1"/>
            <a:r>
              <a:rPr lang="en-US" altLang="zh-TW" dirty="0"/>
              <a:t>Top 10%: 100%</a:t>
            </a:r>
          </a:p>
          <a:p>
            <a:pPr lvl="1"/>
            <a:r>
              <a:rPr lang="en-US" altLang="zh-TW" dirty="0"/>
              <a:t>Top 25%: 90%</a:t>
            </a:r>
          </a:p>
          <a:p>
            <a:pPr lvl="1"/>
            <a:r>
              <a:rPr lang="en-US" altLang="zh-TW" dirty="0"/>
              <a:t>Top 50%: 80%</a:t>
            </a:r>
          </a:p>
          <a:p>
            <a:pPr lvl="1"/>
            <a:r>
              <a:rPr lang="en-US" altLang="zh-TW" dirty="0"/>
              <a:t>Top 75%: 75%</a:t>
            </a:r>
          </a:p>
          <a:p>
            <a:pPr lvl="1"/>
            <a:r>
              <a:rPr lang="en-US" altLang="zh-TW" dirty="0"/>
              <a:t>Other: 70%</a:t>
            </a:r>
          </a:p>
          <a:p>
            <a:pPr lvl="1"/>
            <a:r>
              <a:rPr lang="en-US" altLang="zh-TW" dirty="0">
                <a:solidFill>
                  <a:srgbClr val="C00000"/>
                </a:solidFill>
              </a:rPr>
              <a:t>Below baseline: 0% </a:t>
            </a:r>
          </a:p>
        </p:txBody>
      </p:sp>
    </p:spTree>
    <p:extLst>
      <p:ext uri="{BB962C8B-B14F-4D97-AF65-F5344CB8AC3E}">
        <p14:creationId xmlns:p14="http://schemas.microsoft.com/office/powerpoint/2010/main" val="3177752089"/>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TM02900771[[fn=切割線]]</Template>
  <TotalTime>11866</TotalTime>
  <Words>863</Words>
  <Application>Microsoft Office PowerPoint</Application>
  <PresentationFormat>寬螢幕</PresentationFormat>
  <Paragraphs>80</Paragraphs>
  <Slides>14</Slides>
  <Notes>2</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14</vt:i4>
      </vt:variant>
    </vt:vector>
  </HeadingPairs>
  <TitlesOfParts>
    <vt:vector size="20" baseType="lpstr">
      <vt:lpstr>新細明體</vt:lpstr>
      <vt:lpstr>標楷體</vt:lpstr>
      <vt:lpstr>Arial</vt:lpstr>
      <vt:lpstr>Calibri</vt:lpstr>
      <vt:lpstr>Calibri Light</vt:lpstr>
      <vt:lpstr>Office 佈景主題</vt:lpstr>
      <vt:lpstr>HW2: Paper Abstract Generation</vt:lpstr>
      <vt:lpstr>Task Overview</vt:lpstr>
      <vt:lpstr>Lab Objective</vt:lpstr>
      <vt:lpstr>Dataset Files </vt:lpstr>
      <vt:lpstr>Submissions for first-stage (Optional)  hard deadline: 03/25, 03/28, 04/01, 04/04, 04/06 23:59</vt:lpstr>
      <vt:lpstr>Submissions for 04/08 23:59 (Deadline) </vt:lpstr>
      <vt:lpstr>Evaluation Metrics – Rouge Score</vt:lpstr>
      <vt:lpstr>Evaluation Metrics – BERTScore</vt:lpstr>
      <vt:lpstr>Grading Policy</vt:lpstr>
      <vt:lpstr>Baseline</vt:lpstr>
      <vt:lpstr>Reference</vt:lpstr>
      <vt:lpstr>Reference</vt:lpstr>
      <vt:lpstr>Rules</vt:lpstr>
      <vt:lpstr>Contact &amp;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HW4: Sentiment Analysis</dc:title>
  <dc:creator>林子淩</dc:creator>
  <cp:lastModifiedBy>林子淩</cp:lastModifiedBy>
  <cp:revision>113</cp:revision>
  <dcterms:created xsi:type="dcterms:W3CDTF">2024-11-04T18:08:20Z</dcterms:created>
  <dcterms:modified xsi:type="dcterms:W3CDTF">2025-04-01T04:48:56Z</dcterms:modified>
</cp:coreProperties>
</file>