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c0ee1cbc4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c0ee1cbc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0ee1cbc4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0ee1cbc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c0ee1cbc4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c0ee1cb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c0ee1cb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c0ee1cb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hypothesis made by upper echelon is correct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0ee1cbc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c0ee1cb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c0ee1cbc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c0ee1cb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rPr>
              <a:t>Possible reason : Casual users ride bike for recreational or exercise purpose, while member users ride bike for commute purpose. 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0ee1cbc4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0ee1cb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amount of commuting to work is less than that of commuting back home?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reason: People might be afraid of being late, hence people might choose other transportation tools such as metro, bus or taxi. While going back home is less stressful. 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0ee1cbc4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c0ee1cb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Google Data Analytics Cyclistic Capstone Project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11,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Chien-Wei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/>
              <a:t>Appendix</a:t>
            </a:r>
            <a:endParaRPr/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939500" y="724200"/>
            <a:ext cx="392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Cleaning : Python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Analysis : Python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Visualization : Python &amp; Tableau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See Jupyter Notebook and Tableau Dashboard for more detail.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1775"/>
            <a:ext cx="85206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Project overview, Data source and Goal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Data Analysis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Recommendations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Actionable steps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Q &amp; 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Appendix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0525" y="1042950"/>
            <a:ext cx="8564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Cyclistic has successfully developed its market in Chicago.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2 types of rider</a:t>
            </a:r>
            <a:r>
              <a:rPr b="1" lang="en" sz="1600">
                <a:solidFill>
                  <a:srgbClr val="434343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: </a:t>
            </a:r>
            <a:r>
              <a:rPr lang="en" sz="1600">
                <a:solidFill>
                  <a:srgbClr val="434343"/>
                </a:solidFill>
              </a:rPr>
              <a:t>Casual rider (Non-member) &amp; Member rider </a:t>
            </a: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Member-riders are more profitable than casual rider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Upper echelon believes there is a very good chance to convert casual riders into members.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900" y="3489375"/>
            <a:ext cx="8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Goal 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80525" y="4028550"/>
            <a:ext cx="700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Convert existing casual riders into members using marketing strategy and digital media.</a:t>
            </a:r>
            <a:endParaRPr sz="16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7900" y="2991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Provided by </a:t>
            </a:r>
            <a:r>
              <a:rPr lang="en" sz="16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Cyclistic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61975" y="236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-69300" y="128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40950"/>
            <a:ext cx="2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Data Analysis - 1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401200" y="1336350"/>
            <a:ext cx="2254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Rider Composition </a:t>
            </a:r>
            <a:endParaRPr sz="1600">
              <a:solidFill>
                <a:srgbClr val="0C343D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150" y="2191550"/>
            <a:ext cx="3775826" cy="13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5" y="2373175"/>
            <a:ext cx="3840124" cy="14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446850" y="3621325"/>
            <a:ext cx="4107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Char char="●"/>
            </a:pPr>
            <a:r>
              <a:rPr lang="en" sz="1300">
                <a:solidFill>
                  <a:srgbClr val="0C343D"/>
                </a:solidFill>
              </a:rPr>
              <a:t>Based on the total usage time, non-member users contribute nearly 65% of bike usage. </a:t>
            </a:r>
            <a:endParaRPr sz="13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343D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4595400" y="1312200"/>
            <a:ext cx="3018575" cy="644625"/>
            <a:chOff x="4595400" y="931200"/>
            <a:chExt cx="3018575" cy="644625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4595400" y="931200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0C343D"/>
                  </a:solidFill>
                  <a:latin typeface="Average"/>
                  <a:ea typeface="Average"/>
                  <a:cs typeface="Average"/>
                  <a:sym typeface="Average"/>
                </a:rPr>
                <a:t>Bike usage contribution</a:t>
              </a:r>
              <a:endParaRPr sz="900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613975" y="1237125"/>
              <a:ext cx="300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0C343D"/>
                  </a:solidFill>
                  <a:latin typeface="Average"/>
                  <a:ea typeface="Average"/>
                  <a:cs typeface="Average"/>
                  <a:sym typeface="Average"/>
                </a:rPr>
                <a:t>Calculation based on the sum of  </a:t>
              </a:r>
              <a:r>
                <a:rPr lang="en" sz="1000">
                  <a:solidFill>
                    <a:srgbClr val="0C343D"/>
                  </a:solidFill>
                  <a:latin typeface="Average"/>
                  <a:ea typeface="Average"/>
                  <a:cs typeface="Average"/>
                  <a:sym typeface="Average"/>
                </a:rPr>
                <a:t>usage</a:t>
              </a:r>
              <a:r>
                <a:rPr lang="en" sz="1000">
                  <a:solidFill>
                    <a:srgbClr val="0C343D"/>
                  </a:solidFill>
                  <a:latin typeface="Average"/>
                  <a:ea typeface="Average"/>
                  <a:cs typeface="Average"/>
                  <a:sym typeface="Average"/>
                </a:rPr>
                <a:t> duration </a:t>
              </a:r>
              <a:endParaRPr sz="1000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- 2 </a:t>
            </a:r>
            <a:endParaRPr sz="3000"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354775" y="818900"/>
            <a:ext cx="4751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Bike usage pattern V.S Day of week</a:t>
            </a:r>
            <a:r>
              <a:rPr lang="en" sz="1600">
                <a:solidFill>
                  <a:srgbClr val="0C343D"/>
                </a:solidFill>
              </a:rPr>
              <a:t> </a:t>
            </a:r>
            <a:endParaRPr sz="1600">
              <a:solidFill>
                <a:srgbClr val="0C343D"/>
              </a:solidFill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465038" y="1232300"/>
            <a:ext cx="6136087" cy="3684550"/>
            <a:chOff x="465038" y="1232300"/>
            <a:chExt cx="6136087" cy="3684550"/>
          </a:xfrm>
        </p:grpSpPr>
        <p:pic>
          <p:nvPicPr>
            <p:cNvPr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8945" l="0" r="15340" t="3945"/>
            <a:stretch/>
          </p:blipFill>
          <p:spPr>
            <a:xfrm>
              <a:off x="465038" y="1232300"/>
              <a:ext cx="4531176" cy="368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00825" y="4173500"/>
              <a:ext cx="1600300" cy="74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5149575" y="1293475"/>
            <a:ext cx="39213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Char char="●"/>
            </a:pPr>
            <a:r>
              <a:rPr lang="en" sz="1300">
                <a:solidFill>
                  <a:srgbClr val="0C343D"/>
                </a:solidFill>
              </a:rPr>
              <a:t>Member riders use bike primarily during weekdays. Roughly 130k difference between peak and nadir.</a:t>
            </a:r>
            <a:endParaRPr sz="13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343D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309075" y="1731976"/>
            <a:ext cx="3611648" cy="951140"/>
          </a:xfrm>
          <a:custGeom>
            <a:rect b="b" l="l" r="r" t="t"/>
            <a:pathLst>
              <a:path extrusionOk="0" h="32106" w="123296">
                <a:moveTo>
                  <a:pt x="0" y="32106"/>
                </a:moveTo>
                <a:cubicBezTo>
                  <a:pt x="8231" y="7436"/>
                  <a:pt x="46172" y="-3813"/>
                  <a:pt x="71675" y="1282"/>
                </a:cubicBezTo>
                <a:cubicBezTo>
                  <a:pt x="89566" y="4856"/>
                  <a:pt x="106982" y="11311"/>
                  <a:pt x="123296" y="1947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1" name="Google Shape;101;p17"/>
          <p:cNvSpPr/>
          <p:nvPr/>
        </p:nvSpPr>
        <p:spPr>
          <a:xfrm>
            <a:off x="1151250" y="1624750"/>
            <a:ext cx="3240225" cy="1686450"/>
          </a:xfrm>
          <a:custGeom>
            <a:rect b="b" l="l" r="r" t="t"/>
            <a:pathLst>
              <a:path extrusionOk="0" h="67458" w="129609">
                <a:moveTo>
                  <a:pt x="0" y="17083"/>
                </a:moveTo>
                <a:cubicBezTo>
                  <a:pt x="0" y="26440"/>
                  <a:pt x="5639" y="35720"/>
                  <a:pt x="12255" y="42336"/>
                </a:cubicBezTo>
                <a:cubicBezTo>
                  <a:pt x="17344" y="47425"/>
                  <a:pt x="20611" y="54358"/>
                  <a:pt x="26368" y="58677"/>
                </a:cubicBezTo>
                <a:cubicBezTo>
                  <a:pt x="39770" y="68731"/>
                  <a:pt x="59605" y="68485"/>
                  <a:pt x="76131" y="65733"/>
                </a:cubicBezTo>
                <a:cubicBezTo>
                  <a:pt x="103994" y="61093"/>
                  <a:pt x="116990" y="25271"/>
                  <a:pt x="129609" y="0"/>
                </a:cubicBezTo>
              </a:path>
            </a:pathLst>
          </a:custGeom>
          <a:noFill/>
          <a:ln cap="flat" cmpd="sng" w="38100">
            <a:solidFill>
              <a:srgbClr val="134F5C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2" name="Google Shape;102;p17"/>
          <p:cNvSpPr txBox="1"/>
          <p:nvPr/>
        </p:nvSpPr>
        <p:spPr>
          <a:xfrm>
            <a:off x="5149575" y="2286000"/>
            <a:ext cx="3682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rPr>
              <a:t>Casual riders use bike mostly during the weekend, with approximately 240k disparity between maximum and minimum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- 3 </a:t>
            </a:r>
            <a:endParaRPr sz="3000"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354775" y="818900"/>
            <a:ext cx="5485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Member &amp; Casual riders’ Avg. </a:t>
            </a:r>
            <a:r>
              <a:rPr lang="en" sz="1600">
                <a:solidFill>
                  <a:srgbClr val="0C343D"/>
                </a:solidFill>
              </a:rPr>
              <a:t>usage duration V.S Day of week </a:t>
            </a:r>
            <a:endParaRPr sz="1600">
              <a:solidFill>
                <a:srgbClr val="0C343D"/>
              </a:solidFill>
            </a:endParaRPr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4669800" y="2157475"/>
            <a:ext cx="41625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Char char="●"/>
            </a:pPr>
            <a:r>
              <a:rPr lang="en" sz="1300">
                <a:solidFill>
                  <a:srgbClr val="0C343D"/>
                </a:solidFill>
              </a:rPr>
              <a:t>Casual users have higher average usage duration during weekend with large difference between weekend and weekday. </a:t>
            </a:r>
            <a:endParaRPr sz="1300">
              <a:solidFill>
                <a:srgbClr val="0C343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Char char="●"/>
            </a:pPr>
            <a:r>
              <a:rPr lang="en" sz="1300">
                <a:solidFill>
                  <a:srgbClr val="0C343D"/>
                </a:solidFill>
              </a:rPr>
              <a:t>Member users have overall lower average usage duration with low fluctuation.</a:t>
            </a:r>
            <a:endParaRPr sz="13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343D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232300"/>
            <a:ext cx="3979101" cy="36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4768900" y="3602200"/>
            <a:ext cx="41160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343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 - 4</a:t>
            </a:r>
            <a:endParaRPr sz="3000"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354775" y="818900"/>
            <a:ext cx="4751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C343D"/>
                </a:solidFill>
              </a:rPr>
              <a:t>Bike usage pattern V.S Different hour within a day </a:t>
            </a:r>
            <a:endParaRPr sz="1600">
              <a:solidFill>
                <a:srgbClr val="0C343D"/>
              </a:solidFill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6047925" y="1293475"/>
            <a:ext cx="31755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Char char="●"/>
            </a:pPr>
            <a:r>
              <a:rPr lang="en" sz="1300">
                <a:solidFill>
                  <a:srgbClr val="0C343D"/>
                </a:solidFill>
              </a:rPr>
              <a:t>2 peaks for member users, representing commute time</a:t>
            </a:r>
            <a:endParaRPr sz="13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C343D"/>
              </a:solidFill>
            </a:endParaRPr>
          </a:p>
        </p:txBody>
      </p:sp>
      <p:grpSp>
        <p:nvGrpSpPr>
          <p:cNvPr id="119" name="Google Shape;119;p19"/>
          <p:cNvGrpSpPr/>
          <p:nvPr/>
        </p:nvGrpSpPr>
        <p:grpSpPr>
          <a:xfrm>
            <a:off x="311700" y="1293475"/>
            <a:ext cx="7321700" cy="3562199"/>
            <a:chOff x="311700" y="1293475"/>
            <a:chExt cx="7321700" cy="3562199"/>
          </a:xfrm>
        </p:grpSpPr>
        <p:pic>
          <p:nvPicPr>
            <p:cNvPr id="120" name="Google Shape;120;p19"/>
            <p:cNvPicPr preferRelativeResize="0"/>
            <p:nvPr/>
          </p:nvPicPr>
          <p:blipFill rotWithShape="1">
            <a:blip r:embed="rId3">
              <a:alphaModFix/>
            </a:blip>
            <a:srcRect b="5371" l="0" r="12503" t="5246"/>
            <a:stretch/>
          </p:blipFill>
          <p:spPr>
            <a:xfrm>
              <a:off x="311700" y="1293475"/>
              <a:ext cx="5726874" cy="3562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8575" y="4077725"/>
              <a:ext cx="1594825" cy="74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/>
          <p:nvPr/>
        </p:nvSpPr>
        <p:spPr>
          <a:xfrm>
            <a:off x="1894025" y="2803875"/>
            <a:ext cx="1374000" cy="11883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931125" y="1572925"/>
            <a:ext cx="1374000" cy="11883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939500" y="724200"/>
            <a:ext cx="392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another membership type that aim</a:t>
            </a:r>
            <a:r>
              <a:rPr lang="en" sz="1500"/>
              <a:t>s</a:t>
            </a:r>
            <a:r>
              <a:rPr lang="en" sz="1500"/>
              <a:t> users who ride bike only on the weekend - Weekend Membership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Sending advertising info to casual users at right timing.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what factors stopped weekend casual users from riding bike during weekday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verage"/>
              <a:buChar char="●"/>
            </a:pPr>
            <a:r>
              <a:rPr lang="en"/>
              <a:t>Actionable steps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939500" y="724200"/>
            <a:ext cx="392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Come up with a membership </a:t>
            </a:r>
            <a:r>
              <a:rPr lang="en" sz="1500"/>
              <a:t>pricing</a:t>
            </a:r>
            <a:r>
              <a:rPr lang="en" sz="1500"/>
              <a:t> plan that’s </a:t>
            </a:r>
            <a:r>
              <a:rPr lang="en" sz="1500"/>
              <a:t>tailored for weekend bike users.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Sending advertising emails to casual users on Friday evening and Saturday morning and evening.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Conduct a survey to understand the root cause of why most casual users not using Cyclistic for commute purpose.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