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90" r:id="rId3"/>
    <p:sldId id="339" r:id="rId4"/>
    <p:sldId id="340" r:id="rId5"/>
    <p:sldId id="391" r:id="rId6"/>
    <p:sldId id="382" r:id="rId7"/>
    <p:sldId id="341" r:id="rId8"/>
    <p:sldId id="342" r:id="rId9"/>
    <p:sldId id="385" r:id="rId10"/>
    <p:sldId id="386" r:id="rId11"/>
    <p:sldId id="343" r:id="rId12"/>
    <p:sldId id="344" r:id="rId13"/>
    <p:sldId id="345" r:id="rId14"/>
    <p:sldId id="402" r:id="rId15"/>
    <p:sldId id="346" r:id="rId16"/>
    <p:sldId id="347" r:id="rId17"/>
    <p:sldId id="348" r:id="rId18"/>
    <p:sldId id="349" r:id="rId19"/>
    <p:sldId id="350" r:id="rId20"/>
    <p:sldId id="351" r:id="rId21"/>
    <p:sldId id="403" r:id="rId22"/>
    <p:sldId id="404" r:id="rId23"/>
    <p:sldId id="405" r:id="rId24"/>
    <p:sldId id="387" r:id="rId25"/>
    <p:sldId id="353" r:id="rId26"/>
    <p:sldId id="406" r:id="rId27"/>
    <p:sldId id="407" r:id="rId28"/>
    <p:sldId id="354" r:id="rId29"/>
    <p:sldId id="355" r:id="rId30"/>
    <p:sldId id="394" r:id="rId31"/>
    <p:sldId id="395" r:id="rId32"/>
    <p:sldId id="356" r:id="rId33"/>
    <p:sldId id="357" r:id="rId34"/>
    <p:sldId id="358" r:id="rId35"/>
    <p:sldId id="359" r:id="rId36"/>
    <p:sldId id="398" r:id="rId37"/>
    <p:sldId id="360" r:id="rId38"/>
    <p:sldId id="401" r:id="rId39"/>
    <p:sldId id="361" r:id="rId40"/>
    <p:sldId id="363" r:id="rId41"/>
    <p:sldId id="364" r:id="rId42"/>
    <p:sldId id="365" r:id="rId43"/>
    <p:sldId id="366" r:id="rId44"/>
    <p:sldId id="367" r:id="rId45"/>
    <p:sldId id="368" r:id="rId46"/>
    <p:sldId id="400" r:id="rId47"/>
    <p:sldId id="369" r:id="rId48"/>
    <p:sldId id="370" r:id="rId49"/>
    <p:sldId id="371" r:id="rId50"/>
    <p:sldId id="372" r:id="rId51"/>
    <p:sldId id="396" r:id="rId52"/>
    <p:sldId id="374" r:id="rId53"/>
    <p:sldId id="399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408" r:id="rId62"/>
    <p:sldId id="388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8" autoAdjust="0"/>
    <p:restoredTop sz="91872" autoAdjust="0"/>
  </p:normalViewPr>
  <p:slideViewPr>
    <p:cSldViewPr>
      <p:cViewPr varScale="1">
        <p:scale>
          <a:sx n="79" d="100"/>
          <a:sy n="79" d="100"/>
        </p:scale>
        <p:origin x="12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zh-TW" alt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zh-TW" alt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zh-TW" alt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zh-TW" alt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zh-TW" alt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zh-TW" alt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zh-TW" alt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zh-TW" alt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zh-TW" alt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zh-TW" alt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0EDD8D7-7D4A-4FAA-975C-AED96AD5403C}" type="presOf" srcId="{B8FE7A32-1B20-4D46-8242-6C91907A490E}" destId="{EFE71110-9F14-440A-945D-9BFF90054013}" srcOrd="0" destOrd="0" presId="urn:microsoft.com/office/officeart/2005/8/layout/lProcess2"/>
    <dgm:cxn modelId="{263C1A32-6D3F-431E-9566-AFCD8C978EF7}" type="presOf" srcId="{91B14D9B-61DF-4421-AF43-318BB0021BDF}" destId="{80F88CB8-4B64-4172-B897-E8F8383812F7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30318792-CDF4-40E4-A0B9-CF02F759946D}" type="presOf" srcId="{63784350-6FB5-4F39-A0AA-A76D20385A1A}" destId="{6C9EBB1C-8DC1-467B-832A-DCA29AD54F62}" srcOrd="0" destOrd="0" presId="urn:microsoft.com/office/officeart/2005/8/layout/lProcess2"/>
    <dgm:cxn modelId="{FC8742A7-5167-4071-86B5-BB2734891340}" type="presOf" srcId="{7DAF4A99-25E1-44F9-90C0-EA66CF00B3B6}" destId="{5473F14B-8F21-412E-B8DE-EADF32D6F521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55E31D84-6E7E-4EE0-9F25-85C42AA70236}" type="presOf" srcId="{E12CEE09-DEBB-4435-B911-A40A12F7930D}" destId="{20F65450-B565-4F6E-8CBD-65CD2502E3B0}" srcOrd="0" destOrd="0" presId="urn:microsoft.com/office/officeart/2005/8/layout/lProcess2"/>
    <dgm:cxn modelId="{B27E1707-091A-4690-A038-27ED4B3AE2B2}" type="presOf" srcId="{B28448BA-C9A8-43EB-A9DB-A0137196E3B9}" destId="{F5FB40AB-A8F0-43CC-AED2-A0B6D3491F03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AA4E7F1-0C48-4F97-92B0-87315835D83D}" type="presOf" srcId="{7D17D413-1C96-46A5-9E85-72C6636AE3C5}" destId="{34BAB90F-F3E5-4FFB-A339-2946D1CD0CCB}" srcOrd="1" destOrd="0" presId="urn:microsoft.com/office/officeart/2005/8/layout/lProcess2"/>
    <dgm:cxn modelId="{FD165AF2-21FF-4AC2-81A7-CC1EF164B40C}" type="presOf" srcId="{A0A9AC20-5EC1-4862-BFC8-870928838544}" destId="{9A6AB0E7-12CE-4F4C-9194-CFD62AA0E26B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6A0C34FB-E178-48A0-AA7A-B0D87A9713D6}" type="presOf" srcId="{A0A9AC20-5EC1-4862-BFC8-870928838544}" destId="{4735A497-84C1-49AD-B2D7-A0E2E20F2536}" srcOrd="1" destOrd="0" presId="urn:microsoft.com/office/officeart/2005/8/layout/lProcess2"/>
    <dgm:cxn modelId="{C64D979E-E2CF-48B7-9EDE-317EC519A1DC}" type="presOf" srcId="{BC15291E-510A-4A20-8D69-B0F2ACBA3CC6}" destId="{204F3481-2F4C-45A5-A0A1-C088684F0126}" srcOrd="0" destOrd="0" presId="urn:microsoft.com/office/officeart/2005/8/layout/lProcess2"/>
    <dgm:cxn modelId="{15E3F0CD-B57A-453E-B2C3-A8D867457055}" type="presOf" srcId="{FF0CDCCC-6F78-4064-A419-5EC5C753206F}" destId="{EB498954-62A4-422D-9DE3-1FA74DD1D37F}" srcOrd="0" destOrd="0" presId="urn:microsoft.com/office/officeart/2005/8/layout/lProcess2"/>
    <dgm:cxn modelId="{55834001-D265-448E-B934-5DFD1C177963}" type="presOf" srcId="{EA22DC01-B1C3-4425-86ED-5B66953397A8}" destId="{18B77C7D-672C-4358-9CA6-BD8FA6E2302A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88334C83-E355-4D2A-9AB8-441F7FEEF71A}" type="presOf" srcId="{E9F388D8-C9C2-45F4-B532-779E8C2CB5E8}" destId="{D6B8C86D-B5C5-4707-BB1C-60E6EB9E4EBA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EC7F4ED7-AD44-4F65-8C6C-75B66AC32B0D}" type="presOf" srcId="{B28448BA-C9A8-43EB-A9DB-A0137196E3B9}" destId="{189EA2CD-99B4-4604-BDBC-34AEB91058A9}" srcOrd="1" destOrd="0" presId="urn:microsoft.com/office/officeart/2005/8/layout/lProcess2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ED670B90-1B11-41DC-815A-72EECE1D8C98}" type="presOf" srcId="{67EC18BA-DB21-4AAD-BE8A-067C85A9B73E}" destId="{80762C44-FA02-441A-8A8D-FC00E4F372F1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EBEC439F-9102-467C-83D2-E332996B4167}" type="presOf" srcId="{7D17D413-1C96-46A5-9E85-72C6636AE3C5}" destId="{5A591EE2-4B7B-40DB-B051-D75F7BFEDDD6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E939D318-3737-4614-ADE5-63229A434F6D}" type="presOf" srcId="{06D87D35-A66C-427C-B6DB-AF958D65D6B3}" destId="{1EC52667-0754-4666-9083-6E56A0F9B67B}" srcOrd="0" destOrd="0" presId="urn:microsoft.com/office/officeart/2005/8/layout/lProcess2"/>
    <dgm:cxn modelId="{CEC2AE62-D7A2-46B6-A826-776A3431C7F7}" type="presOf" srcId="{5DA147F9-347F-4A9B-99C6-4679CBA742BD}" destId="{02FBE83C-F7E3-4AC9-9A61-66BF67D7D8B6}" srcOrd="0" destOrd="0" presId="urn:microsoft.com/office/officeart/2005/8/layout/lProcess2"/>
    <dgm:cxn modelId="{28DF31A2-0467-4254-9701-9B185EC70C9E}" type="presOf" srcId="{A5325020-A43F-4DC5-B91A-865612236E1B}" destId="{6F277C00-29F7-4ECD-8C97-37788C7BA770}" srcOrd="0" destOrd="0" presId="urn:microsoft.com/office/officeart/2005/8/layout/lProcess2"/>
    <dgm:cxn modelId="{05A2F3FB-A9BB-464A-9207-BB73263A2D72}" type="presOf" srcId="{5FC74589-1769-4EB4-9E51-9D82632D2E02}" destId="{C1CD2EAA-2E66-4BDA-BB6E-F99B46E1B919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EE63C263-E387-4078-9232-F38184224799}" type="presOf" srcId="{86AB53FA-67D7-4EE7-8555-3EE8EB6FA4C8}" destId="{0F3CAB81-CF76-498F-9619-BAF8144FA3C3}" srcOrd="0" destOrd="0" presId="urn:microsoft.com/office/officeart/2005/8/layout/lProcess2"/>
    <dgm:cxn modelId="{37BB0BBD-6481-4F6B-BA1E-E6982DE9D87A}" type="presOf" srcId="{6856B0CF-FE68-485F-BF49-CA4A93F4F38C}" destId="{DECF7DEE-4FD4-4CE5-AEDF-10353AC11531}" srcOrd="0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14707E92-4476-4BF9-89CC-034453D70BB1}" type="presOf" srcId="{A9A35E3D-01EA-46C6-AED8-865E91E9D6C9}" destId="{F0B767F2-4C7E-481B-967C-8FE0CB529397}" srcOrd="0" destOrd="0" presId="urn:microsoft.com/office/officeart/2005/8/layout/lProcess2"/>
    <dgm:cxn modelId="{C34B3875-C594-47A6-BA95-F064E8D89A7F}" type="presOf" srcId="{EFD7AB2D-81E2-448E-B54E-4F3622AF7EF9}" destId="{9E190C18-AEDE-45E1-8A46-924B1190ACB6}" srcOrd="0" destOrd="0" presId="urn:microsoft.com/office/officeart/2005/8/layout/lProcess2"/>
    <dgm:cxn modelId="{26023814-A4D4-4835-9287-460656EE8CA6}" type="presOf" srcId="{EA22DC01-B1C3-4425-86ED-5B66953397A8}" destId="{AB95B1F2-DB60-4BC5-81D3-1FA274FF69C7}" srcOrd="1" destOrd="0" presId="urn:microsoft.com/office/officeart/2005/8/layout/lProcess2"/>
    <dgm:cxn modelId="{4BDDFA88-00C4-4DA2-B1C9-ACB5E9E0A6C8}" type="presOf" srcId="{5FC74589-1769-4EB4-9E51-9D82632D2E02}" destId="{727186A0-986E-40DF-85B7-ACC6191E0924}" srcOrd="1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4BB6DF3F-9097-4984-A23D-595524C9A4F6}" type="presParOf" srcId="{5473F14B-8F21-412E-B8DE-EADF32D6F521}" destId="{C0D74A84-CA9B-4A55-82D3-C4473BCAB74F}" srcOrd="0" destOrd="0" presId="urn:microsoft.com/office/officeart/2005/8/layout/lProcess2"/>
    <dgm:cxn modelId="{9A866305-8961-49D2-86F8-49F84F3AA245}" type="presParOf" srcId="{C0D74A84-CA9B-4A55-82D3-C4473BCAB74F}" destId="{F5FB40AB-A8F0-43CC-AED2-A0B6D3491F03}" srcOrd="0" destOrd="0" presId="urn:microsoft.com/office/officeart/2005/8/layout/lProcess2"/>
    <dgm:cxn modelId="{E056AFA7-BEA2-4E2C-92E6-E45DB1E2BCC3}" type="presParOf" srcId="{C0D74A84-CA9B-4A55-82D3-C4473BCAB74F}" destId="{189EA2CD-99B4-4604-BDBC-34AEB91058A9}" srcOrd="1" destOrd="0" presId="urn:microsoft.com/office/officeart/2005/8/layout/lProcess2"/>
    <dgm:cxn modelId="{E5509A63-398F-4B12-9EF4-9494010AD03F}" type="presParOf" srcId="{C0D74A84-CA9B-4A55-82D3-C4473BCAB74F}" destId="{051CD919-C14E-4FF7-A82B-674D57B30AF8}" srcOrd="2" destOrd="0" presId="urn:microsoft.com/office/officeart/2005/8/layout/lProcess2"/>
    <dgm:cxn modelId="{68C6A7E3-6CBC-436C-BEB7-2F9302996EBA}" type="presParOf" srcId="{051CD919-C14E-4FF7-A82B-674D57B30AF8}" destId="{151EFC3A-4B26-48D8-87A4-D28DC0264B02}" srcOrd="0" destOrd="0" presId="urn:microsoft.com/office/officeart/2005/8/layout/lProcess2"/>
    <dgm:cxn modelId="{56CFBF6F-6DA7-4556-AAD9-13E1BEA6C336}" type="presParOf" srcId="{151EFC3A-4B26-48D8-87A4-D28DC0264B02}" destId="{D6B8C86D-B5C5-4707-BB1C-60E6EB9E4EBA}" srcOrd="0" destOrd="0" presId="urn:microsoft.com/office/officeart/2005/8/layout/lProcess2"/>
    <dgm:cxn modelId="{A8EFC5DF-818E-4015-8FF0-805C4BF3F51C}" type="presParOf" srcId="{151EFC3A-4B26-48D8-87A4-D28DC0264B02}" destId="{FEA7308F-F292-4734-BC92-11C7BB5AF5E5}" srcOrd="1" destOrd="0" presId="urn:microsoft.com/office/officeart/2005/8/layout/lProcess2"/>
    <dgm:cxn modelId="{DA66F453-5388-4D95-8781-3704EC272C4B}" type="presParOf" srcId="{151EFC3A-4B26-48D8-87A4-D28DC0264B02}" destId="{20F65450-B565-4F6E-8CBD-65CD2502E3B0}" srcOrd="2" destOrd="0" presId="urn:microsoft.com/office/officeart/2005/8/layout/lProcess2"/>
    <dgm:cxn modelId="{235C7F69-F8FA-44E9-B97D-FA9AE0446DC0}" type="presParOf" srcId="{151EFC3A-4B26-48D8-87A4-D28DC0264B02}" destId="{1943ED51-E95A-4F6E-A717-80400DEEEE20}" srcOrd="3" destOrd="0" presId="urn:microsoft.com/office/officeart/2005/8/layout/lProcess2"/>
    <dgm:cxn modelId="{720D7CA6-9093-4CC0-8748-97120A4A1FE1}" type="presParOf" srcId="{151EFC3A-4B26-48D8-87A4-D28DC0264B02}" destId="{80F88CB8-4B64-4172-B897-E8F8383812F7}" srcOrd="4" destOrd="0" presId="urn:microsoft.com/office/officeart/2005/8/layout/lProcess2"/>
    <dgm:cxn modelId="{4BD7905C-B95E-4552-8192-E5E0BB2ADA27}" type="presParOf" srcId="{5473F14B-8F21-412E-B8DE-EADF32D6F521}" destId="{DC9EA69A-B885-4DA4-818F-1748672594CF}" srcOrd="1" destOrd="0" presId="urn:microsoft.com/office/officeart/2005/8/layout/lProcess2"/>
    <dgm:cxn modelId="{F6D02F35-B039-4694-9713-1481D3E67734}" type="presParOf" srcId="{5473F14B-8F21-412E-B8DE-EADF32D6F521}" destId="{3A6F3D38-6FA6-469E-B3C3-234BD62E4CCA}" srcOrd="2" destOrd="0" presId="urn:microsoft.com/office/officeart/2005/8/layout/lProcess2"/>
    <dgm:cxn modelId="{A7399413-1627-4B23-8E93-03CFF7C909C9}" type="presParOf" srcId="{3A6F3D38-6FA6-469E-B3C3-234BD62E4CCA}" destId="{C1CD2EAA-2E66-4BDA-BB6E-F99B46E1B919}" srcOrd="0" destOrd="0" presId="urn:microsoft.com/office/officeart/2005/8/layout/lProcess2"/>
    <dgm:cxn modelId="{2F927AC2-3814-482F-819A-0360FEBC6762}" type="presParOf" srcId="{3A6F3D38-6FA6-469E-B3C3-234BD62E4CCA}" destId="{727186A0-986E-40DF-85B7-ACC6191E0924}" srcOrd="1" destOrd="0" presId="urn:microsoft.com/office/officeart/2005/8/layout/lProcess2"/>
    <dgm:cxn modelId="{EFD5FD0C-0896-48E2-9704-5FD3653BE40F}" type="presParOf" srcId="{3A6F3D38-6FA6-469E-B3C3-234BD62E4CCA}" destId="{F4329E4E-5431-4760-B147-9E77700EF61A}" srcOrd="2" destOrd="0" presId="urn:microsoft.com/office/officeart/2005/8/layout/lProcess2"/>
    <dgm:cxn modelId="{EC5DDAE3-2E2A-4FC4-AA92-9C683B08B2A5}" type="presParOf" srcId="{F4329E4E-5431-4760-B147-9E77700EF61A}" destId="{B5C22EF8-EBFA-4704-BF77-C1B26E178B0D}" srcOrd="0" destOrd="0" presId="urn:microsoft.com/office/officeart/2005/8/layout/lProcess2"/>
    <dgm:cxn modelId="{A3651CD1-3C28-4B46-BC90-5E2FAE761FA8}" type="presParOf" srcId="{B5C22EF8-EBFA-4704-BF77-C1B26E178B0D}" destId="{EFE71110-9F14-440A-945D-9BFF90054013}" srcOrd="0" destOrd="0" presId="urn:microsoft.com/office/officeart/2005/8/layout/lProcess2"/>
    <dgm:cxn modelId="{170BFB5E-F8A7-4512-90C8-FB46A0F421BC}" type="presParOf" srcId="{B5C22EF8-EBFA-4704-BF77-C1B26E178B0D}" destId="{35EA0CEB-E637-4D3C-96EF-C8D3B04060F2}" srcOrd="1" destOrd="0" presId="urn:microsoft.com/office/officeart/2005/8/layout/lProcess2"/>
    <dgm:cxn modelId="{5297980C-5C3C-4E77-B850-9E7A0394F277}" type="presParOf" srcId="{B5C22EF8-EBFA-4704-BF77-C1B26E178B0D}" destId="{9E190C18-AEDE-45E1-8A46-924B1190ACB6}" srcOrd="2" destOrd="0" presId="urn:microsoft.com/office/officeart/2005/8/layout/lProcess2"/>
    <dgm:cxn modelId="{FE19A6CD-9CDE-47C5-8C7B-F86FEBB1C37C}" type="presParOf" srcId="{B5C22EF8-EBFA-4704-BF77-C1B26E178B0D}" destId="{1E1AD27B-2438-4D0B-AB02-AF912F764D09}" srcOrd="3" destOrd="0" presId="urn:microsoft.com/office/officeart/2005/8/layout/lProcess2"/>
    <dgm:cxn modelId="{F82F72A7-CBA4-4F42-B301-0DA19293D6F5}" type="presParOf" srcId="{B5C22EF8-EBFA-4704-BF77-C1B26E178B0D}" destId="{EB498954-62A4-422D-9DE3-1FA74DD1D37F}" srcOrd="4" destOrd="0" presId="urn:microsoft.com/office/officeart/2005/8/layout/lProcess2"/>
    <dgm:cxn modelId="{45B06968-9121-4A3F-9AAF-21B420D29588}" type="presParOf" srcId="{5473F14B-8F21-412E-B8DE-EADF32D6F521}" destId="{BB3C6D49-326B-48DE-AC1D-9DC877BB01DD}" srcOrd="3" destOrd="0" presId="urn:microsoft.com/office/officeart/2005/8/layout/lProcess2"/>
    <dgm:cxn modelId="{20621FE4-47DD-46D2-9636-FF2C5FA5A2D6}" type="presParOf" srcId="{5473F14B-8F21-412E-B8DE-EADF32D6F521}" destId="{EF090B29-38A2-4F08-90FA-7BB67BE8B3E2}" srcOrd="4" destOrd="0" presId="urn:microsoft.com/office/officeart/2005/8/layout/lProcess2"/>
    <dgm:cxn modelId="{C1C5023A-1E00-4959-849F-7D6C71AC3A3C}" type="presParOf" srcId="{EF090B29-38A2-4F08-90FA-7BB67BE8B3E2}" destId="{9A6AB0E7-12CE-4F4C-9194-CFD62AA0E26B}" srcOrd="0" destOrd="0" presId="urn:microsoft.com/office/officeart/2005/8/layout/lProcess2"/>
    <dgm:cxn modelId="{FC5CA30C-9813-4743-82B8-9F4A809E1BB7}" type="presParOf" srcId="{EF090B29-38A2-4F08-90FA-7BB67BE8B3E2}" destId="{4735A497-84C1-49AD-B2D7-A0E2E20F2536}" srcOrd="1" destOrd="0" presId="urn:microsoft.com/office/officeart/2005/8/layout/lProcess2"/>
    <dgm:cxn modelId="{EBF3EAF6-1D16-421D-A853-42AE6694F0ED}" type="presParOf" srcId="{EF090B29-38A2-4F08-90FA-7BB67BE8B3E2}" destId="{5235814C-D240-476B-A6EA-F820ADA9F290}" srcOrd="2" destOrd="0" presId="urn:microsoft.com/office/officeart/2005/8/layout/lProcess2"/>
    <dgm:cxn modelId="{FC3BD0B6-340D-46A0-8F0B-02F586FBE34B}" type="presParOf" srcId="{5235814C-D240-476B-A6EA-F820ADA9F290}" destId="{F8C87951-0BEC-442E-BD13-E67FB71AC42B}" srcOrd="0" destOrd="0" presId="urn:microsoft.com/office/officeart/2005/8/layout/lProcess2"/>
    <dgm:cxn modelId="{D7E89603-A81D-4C20-9AB3-A6951EA60520}" type="presParOf" srcId="{F8C87951-0BEC-442E-BD13-E67FB71AC42B}" destId="{DECF7DEE-4FD4-4CE5-AEDF-10353AC11531}" srcOrd="0" destOrd="0" presId="urn:microsoft.com/office/officeart/2005/8/layout/lProcess2"/>
    <dgm:cxn modelId="{311407CE-501E-46B7-A302-BA9A6524194C}" type="presParOf" srcId="{F8C87951-0BEC-442E-BD13-E67FB71AC42B}" destId="{739A0DE6-D28A-493F-A1CB-4B3CCAC72873}" srcOrd="1" destOrd="0" presId="urn:microsoft.com/office/officeart/2005/8/layout/lProcess2"/>
    <dgm:cxn modelId="{DCD00D95-3B10-4B12-AAF8-ECB242AAD517}" type="presParOf" srcId="{F8C87951-0BEC-442E-BD13-E67FB71AC42B}" destId="{02FBE83C-F7E3-4AC9-9A61-66BF67D7D8B6}" srcOrd="2" destOrd="0" presId="urn:microsoft.com/office/officeart/2005/8/layout/lProcess2"/>
    <dgm:cxn modelId="{BDE5480E-C6FF-4C44-8986-F2C89E76D94A}" type="presParOf" srcId="{F8C87951-0BEC-442E-BD13-E67FB71AC42B}" destId="{87C5B8B3-4388-4867-AA6C-4B2D717EAAF2}" srcOrd="3" destOrd="0" presId="urn:microsoft.com/office/officeart/2005/8/layout/lProcess2"/>
    <dgm:cxn modelId="{24C1AC3E-3AAB-48D3-9E13-D556B05F2AEA}" type="presParOf" srcId="{F8C87951-0BEC-442E-BD13-E67FB71AC42B}" destId="{1EC52667-0754-4666-9083-6E56A0F9B67B}" srcOrd="4" destOrd="0" presId="urn:microsoft.com/office/officeart/2005/8/layout/lProcess2"/>
    <dgm:cxn modelId="{B6E12AB7-8B04-466A-9A07-BF7CEBE92790}" type="presParOf" srcId="{5473F14B-8F21-412E-B8DE-EADF32D6F521}" destId="{9C67C073-8031-4FB8-83D0-BB3987979FB7}" srcOrd="5" destOrd="0" presId="urn:microsoft.com/office/officeart/2005/8/layout/lProcess2"/>
    <dgm:cxn modelId="{9015AA69-CCA0-4207-8E6A-48D48844D28A}" type="presParOf" srcId="{5473F14B-8F21-412E-B8DE-EADF32D6F521}" destId="{3D53649F-3A9D-48AC-B3B4-F9359FF49907}" srcOrd="6" destOrd="0" presId="urn:microsoft.com/office/officeart/2005/8/layout/lProcess2"/>
    <dgm:cxn modelId="{CF05C51B-8386-4FCA-BD21-BB69141BEC67}" type="presParOf" srcId="{3D53649F-3A9D-48AC-B3B4-F9359FF49907}" destId="{18B77C7D-672C-4358-9CA6-BD8FA6E2302A}" srcOrd="0" destOrd="0" presId="urn:microsoft.com/office/officeart/2005/8/layout/lProcess2"/>
    <dgm:cxn modelId="{1A62120A-99CD-4A06-8981-A40FB82E14DD}" type="presParOf" srcId="{3D53649F-3A9D-48AC-B3B4-F9359FF49907}" destId="{AB95B1F2-DB60-4BC5-81D3-1FA274FF69C7}" srcOrd="1" destOrd="0" presId="urn:microsoft.com/office/officeart/2005/8/layout/lProcess2"/>
    <dgm:cxn modelId="{C94DC37B-D9CB-4BE2-A9B7-AAC5E927795A}" type="presParOf" srcId="{3D53649F-3A9D-48AC-B3B4-F9359FF49907}" destId="{9D4EF955-0664-47BE-890F-75DA470A2A2E}" srcOrd="2" destOrd="0" presId="urn:microsoft.com/office/officeart/2005/8/layout/lProcess2"/>
    <dgm:cxn modelId="{36A0D145-DB1A-4074-924B-6EE9981E7573}" type="presParOf" srcId="{9D4EF955-0664-47BE-890F-75DA470A2A2E}" destId="{CCD58064-6258-410C-B1E0-023DF3946A43}" srcOrd="0" destOrd="0" presId="urn:microsoft.com/office/officeart/2005/8/layout/lProcess2"/>
    <dgm:cxn modelId="{F3DA2506-08CB-4DDA-8034-8C95D6CB15D3}" type="presParOf" srcId="{CCD58064-6258-410C-B1E0-023DF3946A43}" destId="{204F3481-2F4C-45A5-A0A1-C088684F0126}" srcOrd="0" destOrd="0" presId="urn:microsoft.com/office/officeart/2005/8/layout/lProcess2"/>
    <dgm:cxn modelId="{C4047D94-6673-4F11-8E1C-211151D60D49}" type="presParOf" srcId="{CCD58064-6258-410C-B1E0-023DF3946A43}" destId="{B768FAA9-E2C4-4A6B-82D8-EF54C53E14D8}" srcOrd="1" destOrd="0" presId="urn:microsoft.com/office/officeart/2005/8/layout/lProcess2"/>
    <dgm:cxn modelId="{A4EF87AD-3735-440D-B82F-F6DE3AA5A90E}" type="presParOf" srcId="{CCD58064-6258-410C-B1E0-023DF3946A43}" destId="{0F3CAB81-CF76-498F-9619-BAF8144FA3C3}" srcOrd="2" destOrd="0" presId="urn:microsoft.com/office/officeart/2005/8/layout/lProcess2"/>
    <dgm:cxn modelId="{DA57D0FC-84B8-4F22-8F89-10B2EC35EB90}" type="presParOf" srcId="{CCD58064-6258-410C-B1E0-023DF3946A43}" destId="{0E0C811E-F3C5-4F24-A485-437F0C0EAD6A}" srcOrd="3" destOrd="0" presId="urn:microsoft.com/office/officeart/2005/8/layout/lProcess2"/>
    <dgm:cxn modelId="{A10FD3FB-E1A2-4AE0-8ADA-46B114774F9F}" type="presParOf" srcId="{CCD58064-6258-410C-B1E0-023DF3946A43}" destId="{80762C44-FA02-441A-8A8D-FC00E4F372F1}" srcOrd="4" destOrd="0" presId="urn:microsoft.com/office/officeart/2005/8/layout/lProcess2"/>
    <dgm:cxn modelId="{E5913FA6-F735-42DF-A893-048374716A41}" type="presParOf" srcId="{5473F14B-8F21-412E-B8DE-EADF32D6F521}" destId="{1EEF13C7-AF43-4380-A8A5-F72A5D476D05}" srcOrd="7" destOrd="0" presId="urn:microsoft.com/office/officeart/2005/8/layout/lProcess2"/>
    <dgm:cxn modelId="{6556A502-6422-4078-9A39-6F6BA7CC87FF}" type="presParOf" srcId="{5473F14B-8F21-412E-B8DE-EADF32D6F521}" destId="{0618492F-D453-4601-9C36-8CE6AA153D1B}" srcOrd="8" destOrd="0" presId="urn:microsoft.com/office/officeart/2005/8/layout/lProcess2"/>
    <dgm:cxn modelId="{C0AB2DBA-585E-4EF2-995E-6C8F838C7BC8}" type="presParOf" srcId="{0618492F-D453-4601-9C36-8CE6AA153D1B}" destId="{5A591EE2-4B7B-40DB-B051-D75F7BFEDDD6}" srcOrd="0" destOrd="0" presId="urn:microsoft.com/office/officeart/2005/8/layout/lProcess2"/>
    <dgm:cxn modelId="{09F75881-DBCE-4C72-969B-5142C0AA1255}" type="presParOf" srcId="{0618492F-D453-4601-9C36-8CE6AA153D1B}" destId="{34BAB90F-F3E5-4FFB-A339-2946D1CD0CCB}" srcOrd="1" destOrd="0" presId="urn:microsoft.com/office/officeart/2005/8/layout/lProcess2"/>
    <dgm:cxn modelId="{71493963-A454-4EE2-ABC0-CFDB482B0F6D}" type="presParOf" srcId="{0618492F-D453-4601-9C36-8CE6AA153D1B}" destId="{BA794F96-F89B-483A-BF3A-9118CA9CCDA4}" srcOrd="2" destOrd="0" presId="urn:microsoft.com/office/officeart/2005/8/layout/lProcess2"/>
    <dgm:cxn modelId="{6024BD9A-4CBC-491A-AF1B-0E7D77916C2F}" type="presParOf" srcId="{BA794F96-F89B-483A-BF3A-9118CA9CCDA4}" destId="{76BCF6F8-619E-4477-AF5E-3CC45345624F}" srcOrd="0" destOrd="0" presId="urn:microsoft.com/office/officeart/2005/8/layout/lProcess2"/>
    <dgm:cxn modelId="{0CC5852B-CDEB-4E39-B51D-54B4BD2EA46D}" type="presParOf" srcId="{76BCF6F8-619E-4477-AF5E-3CC45345624F}" destId="{F0B767F2-4C7E-481B-967C-8FE0CB529397}" srcOrd="0" destOrd="0" presId="urn:microsoft.com/office/officeart/2005/8/layout/lProcess2"/>
    <dgm:cxn modelId="{8E1FDA5E-3C79-4FD3-860A-5BE6811BCA33}" type="presParOf" srcId="{76BCF6F8-619E-4477-AF5E-3CC45345624F}" destId="{B342BD1C-A54C-4F1C-A099-03A03E61088D}" srcOrd="1" destOrd="0" presId="urn:microsoft.com/office/officeart/2005/8/layout/lProcess2"/>
    <dgm:cxn modelId="{A1E7F1D7-BE40-42E6-9BCF-FFF3B22C120C}" type="presParOf" srcId="{76BCF6F8-619E-4477-AF5E-3CC45345624F}" destId="{6F277C00-29F7-4ECD-8C97-37788C7BA770}" srcOrd="2" destOrd="0" presId="urn:microsoft.com/office/officeart/2005/8/layout/lProcess2"/>
    <dgm:cxn modelId="{381DCAB2-89BC-4C18-B24F-D7F040C2A67A}" type="presParOf" srcId="{76BCF6F8-619E-4477-AF5E-3CC45345624F}" destId="{3945A699-1DD4-41EF-B849-687FF56CB987}" srcOrd="3" destOrd="0" presId="urn:microsoft.com/office/officeart/2005/8/layout/lProcess2"/>
    <dgm:cxn modelId="{C7BCCE6E-FC2F-413F-BC50-5C47594A9512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044-9C9D-DE46-8C42-A4353089181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EE-4BB0-9746-B021-5016C2E489F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E8-1911-DD4D-A9B9-0059F360A9B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4C9789F-FCD7-1E42-BA2C-399CE82E2618}" type="datetime1">
              <a:rPr lang="en-US" smtClean="0"/>
              <a:t>5/3/2018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AE06E1-7A9C-FD4A-9F17-9CF9625EE3CA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127-0152-9C4C-81F5-883A570DFE37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FA1-1C85-174E-9EB0-930C49A8DF3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FF4-2CAC-E942-9703-023F47B55C5F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F15-5D79-A84D-A28D-3989E28D59A3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D9F7-BE2C-AB49-93B9-2460B6A98A35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753-FACC-3349-8F43-C6EA285A3CCF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503B-98B0-DD44-8154-E3DE7EAF9239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B1C3562-A737-C34D-8E84-389EC8759E8F}" type="datetime1">
              <a:rPr lang="en-US" smtClean="0"/>
              <a:t>5/3/2018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B677199-6D4F-3844-ACA0-5BE5C772EB7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6000" dirty="0"/>
              <a:t>Clustering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 from CS246</a:t>
            </a:r>
            <a:r>
              <a:rPr lang="en-US" sz="2400" dirty="0"/>
              <a:t>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/>
          <a:lstStyle/>
          <a:p>
            <a:r>
              <a:rPr lang="en-US" dirty="0"/>
              <a:t>Clustering Problem: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br>
              <a:rPr lang="en-US" b="1" dirty="0"/>
            </a:br>
            <a:r>
              <a:rPr lang="en-US" b="1" dirty="0"/>
              <a:t>may be about the same topic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4002-B21C-2A46-ACB7-8C9E57FFCEE8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1998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5438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 with CDs we have a choice when we think of documents as sets of words or shingles: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Measure similarity by the </a:t>
            </a:r>
            <a:r>
              <a:rPr lang="en-US" b="1" dirty="0"/>
              <a:t>cosine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Measure similarity by the </a:t>
            </a:r>
            <a:r>
              <a:rPr lang="en-US" b="1" dirty="0" err="1"/>
              <a:t>Jaccard</a:t>
            </a:r>
            <a:r>
              <a:rPr lang="en-US" b="1" dirty="0"/>
              <a:t>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Measure similarity by </a:t>
            </a:r>
            <a:r>
              <a:rPr lang="en-US" b="1" dirty="0"/>
              <a:t>Euclidean distance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2C-D8AC-1445-995E-DE1A4B20F093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dirty="0"/>
              <a:t>Initially, each point is a cluster</a:t>
            </a:r>
          </a:p>
          <a:p>
            <a:pPr lvl="2"/>
            <a:r>
              <a:rPr lang="en-US" dirty="0"/>
              <a:t>Repeatedly combine the two </a:t>
            </a:r>
            <a:br>
              <a:rPr lang="en-US" dirty="0"/>
            </a:br>
            <a:r>
              <a:rPr lang="en-US" dirty="0"/>
              <a:t>“nearest” clusters into one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924" y="1752600"/>
            <a:ext cx="3680876" cy="2209800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27709"/>
            <a:ext cx="2325008" cy="1877891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5EC9-FEF2-334A-B19F-362CC59CECF9}" type="datetime1">
              <a:rPr lang="en-US" smtClean="0"/>
              <a:t>5/3/2018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29048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>
                <a:solidFill>
                  <a:schemeClr val="accent3"/>
                </a:solidFill>
              </a:rPr>
              <a:t/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/>
              <a:t>Repeatedly combine </a:t>
            </a:r>
            <a:br>
              <a:rPr lang="en-US" b="1" dirty="0"/>
            </a:br>
            <a:r>
              <a:rPr lang="en-US" b="1" dirty="0"/>
              <a:t>two nearest clusters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Three important questions:</a:t>
            </a:r>
          </a:p>
          <a:p>
            <a:pPr lvl="1"/>
            <a:r>
              <a:rPr lang="en-US" b="1" dirty="0"/>
              <a:t>1)</a:t>
            </a:r>
            <a:r>
              <a:rPr lang="en-US" dirty="0"/>
              <a:t>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b="1" dirty="0"/>
              <a:t>2)</a:t>
            </a:r>
            <a:r>
              <a:rPr lang="en-US" dirty="0"/>
              <a:t> How do you determine the “nearness” of clusters?</a:t>
            </a:r>
          </a:p>
          <a:p>
            <a:pPr lvl="1"/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9315-13E1-6E41-93E5-E60694839BCE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18145"/>
            <a:ext cx="3048000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2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98305" cy="5257801"/>
          </a:xfrm>
        </p:spPr>
        <p:txBody>
          <a:bodyPr/>
          <a:lstStyle/>
          <a:p>
            <a:r>
              <a:rPr lang="en-US" dirty="0"/>
              <a:t>Point assignment good when clusters are nice, convex shapes:</a:t>
            </a:r>
          </a:p>
          <a:p>
            <a:r>
              <a:rPr lang="en-US" dirty="0"/>
              <a:t>Hierarchical can win when shapes are weird:</a:t>
            </a:r>
          </a:p>
          <a:p>
            <a:pPr lvl="1"/>
            <a:r>
              <a:rPr lang="en-US" dirty="0"/>
              <a:t>Note both clusters have essentially the same centroid.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334000" y="1676400"/>
            <a:ext cx="3581400" cy="1125255"/>
            <a:chOff x="5517716" y="2040177"/>
            <a:chExt cx="2961361" cy="1125255"/>
          </a:xfrm>
        </p:grpSpPr>
        <p:sp>
          <p:nvSpPr>
            <p:cNvPr id="6" name="Oval 5"/>
            <p:cNvSpPr/>
            <p:nvPr/>
          </p:nvSpPr>
          <p:spPr>
            <a:xfrm>
              <a:off x="5517716" y="2286000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66566" y="205687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22516" y="234915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3516" y="235071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0116" y="270823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74916" y="2612721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88066" y="2612721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83266" y="293683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08316" y="205687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924800" y="23637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077200" y="25161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326677" y="2349152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47556" y="2062098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71356" y="2636729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224381" y="2040177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55936" y="4052170"/>
            <a:ext cx="3535664" cy="2196230"/>
            <a:chOff x="5486400" y="3671170"/>
            <a:chExt cx="2865327" cy="2196230"/>
          </a:xfrm>
        </p:grpSpPr>
        <p:grpSp>
          <p:nvGrpSpPr>
            <p:cNvPr id="43" name="Group 42"/>
            <p:cNvGrpSpPr/>
            <p:nvPr/>
          </p:nvGrpSpPr>
          <p:grpSpPr>
            <a:xfrm>
              <a:off x="5486400" y="3671170"/>
              <a:ext cx="2865327" cy="2179532"/>
              <a:chOff x="5486400" y="3671170"/>
              <a:chExt cx="2865327" cy="2179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86400" y="410384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35250" y="387471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380961" y="374736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11131" y="56221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8800" y="4496847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776574" y="54295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96093" y="50125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39216" y="53533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63531" y="367117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84618" y="43016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42865" y="46215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086600" y="44159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626269" y="4333483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557898" y="47358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041716" y="4751017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52047" y="54316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199327" y="464298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04766" y="538254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872606" y="4181086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7053719" y="5638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746303" y="39070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63016" y="5020852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87968" y="4871584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08316" y="37927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14400" y="5562600"/>
            <a:ext cx="40445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Aside: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realized you had concentric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clusters, you could map points based on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center, and turn the problem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 simple, one-dimensional case.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xmlns="" id="{5F39CCE8-F250-C04B-B6E6-AD22D0DB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E322-1750-124B-822F-798FF72C13CA}" type="datetime1">
              <a:rPr lang="en-US" smtClean="0"/>
              <a:t>5/3/2018</a:t>
            </a:fld>
            <a:endParaRPr lang="en-US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xmlns="" id="{9048C2BB-3DC0-6841-B662-9BB065C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6221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/>
              <a:t>Repeatedly combine two nearest clusters</a:t>
            </a:r>
          </a:p>
          <a:p>
            <a:r>
              <a:rPr lang="en-US" b="1" dirty="0">
                <a:solidFill>
                  <a:srgbClr val="0000FF"/>
                </a:solidFill>
              </a:rPr>
              <a:t>(1) How to represent a cluster of many points?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b="1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b="1" dirty="0">
                <a:solidFill>
                  <a:srgbClr val="0000FF"/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B4A-82FA-6F47-9DD1-557A5F778658}" type="datetime1">
              <a:rPr lang="en-US" smtClean="0"/>
              <a:t>5/3/2018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3725" y="1787525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316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944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14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762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7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38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998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324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6705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6961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7669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7745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7810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6858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391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9105" y="632013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2412-59AA-6F41-AD4C-B657C97FBDE2}" type="datetime1">
              <a:rPr lang="en-US" smtClean="0"/>
              <a:t>5/3/2018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76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4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52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43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52398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34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52398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06EA-09C2-0F43-9B51-10A743CFF7B6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1551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458200" cy="38862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b="1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689-7EF8-064D-8C31-9C3F2184B782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65136"/>
              </p:ext>
            </p:extLst>
          </p:nvPr>
        </p:nvGraphicFramePr>
        <p:xfrm>
          <a:off x="7239000" y="4407520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07520"/>
                        <a:ext cx="1785492" cy="642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5334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existing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1524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81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4942" y="5438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118" y="6019800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4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43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1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43000" y="5246132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257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074942" y="5703332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8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399"/>
            <a:ext cx="8610600" cy="55626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altLang="en-US" dirty="0"/>
              <a:t>Treat </a:t>
            </a:r>
            <a:r>
              <a:rPr lang="en-US" altLang="en-US" dirty="0" err="1"/>
              <a:t>clustroid</a:t>
            </a:r>
            <a:r>
              <a:rPr lang="en-US" altLang="en-US" dirty="0"/>
              <a:t> as if it were centroid, when computing </a:t>
            </a:r>
            <a:r>
              <a:rPr lang="en-US" altLang="en-US" dirty="0" err="1"/>
              <a:t>intercluster</a:t>
            </a:r>
            <a:r>
              <a:rPr lang="en-US" altLang="en-US" dirty="0"/>
              <a:t> distances. </a:t>
            </a:r>
            <a:endParaRPr lang="en-US" b="1" dirty="0">
              <a:solidFill>
                <a:srgbClr val="D60093"/>
              </a:solidFill>
            </a:endParaRPr>
          </a:p>
          <a:p>
            <a:pPr marL="118872" indent="0">
              <a:buNone/>
            </a:pPr>
            <a:endParaRPr lang="en-US" sz="1000" b="1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Approach 2:</a:t>
            </a:r>
            <a:r>
              <a:rPr lang="en-US" dirty="0">
                <a:solidFill>
                  <a:srgbClr val="008000"/>
                </a:solidFill>
              </a:rPr>
              <a:t> No centroid, just define distance</a:t>
            </a:r>
            <a:r>
              <a:rPr lang="en-US" dirty="0">
                <a:solidFill>
                  <a:srgbClr val="D60093"/>
                </a:solidFill>
              </a:rPr>
              <a:t/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b="1" dirty="0" err="1"/>
              <a:t>Intercluster</a:t>
            </a:r>
            <a:r>
              <a:rPr lang="en-US" b="1" dirty="0"/>
              <a:t> distance </a:t>
            </a:r>
            <a:r>
              <a:rPr lang="en-US" dirty="0"/>
              <a:t>= minimum of the distances between any two points, one from each cluster</a:t>
            </a:r>
          </a:p>
          <a:p>
            <a:pPr marL="118872" indent="0">
              <a:buNone/>
            </a:pPr>
            <a:endParaRPr lang="en-US" sz="1100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8836-1F73-A24B-BB9F-092B29BE783C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857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9116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DE4D-4DB4-9445-9F3F-664E32138818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86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5000" y="2971800"/>
            <a:ext cx="5486400" cy="838200"/>
          </a:xfrm>
          <a:prstGeom prst="rightArrow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Approach 3: </a:t>
            </a:r>
            <a:r>
              <a:rPr lang="en-US" dirty="0"/>
              <a:t>Pick a notion of </a:t>
            </a:r>
            <a:r>
              <a:rPr lang="en-US" b="1" dirty="0">
                <a:solidFill>
                  <a:srgbClr val="0000FF"/>
                </a:solidFill>
              </a:rPr>
              <a:t>cohesion</a:t>
            </a:r>
            <a:r>
              <a:rPr lang="en-US" dirty="0"/>
              <a:t> of clusters</a:t>
            </a:r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/>
              <a:t>Take the diameter or avg. distance, e.g., and divide by the number of points in the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DFF1-E80A-F04F-AC18-D516A52C74D9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really depends on the shape of clusters.</a:t>
            </a:r>
          </a:p>
          <a:p>
            <a:pPr lvl="1"/>
            <a:r>
              <a:rPr lang="en-US" dirty="0"/>
              <a:t>Which you may not know in advance.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we’ll compare 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Merge clusters with smallest distance between centroids (or </a:t>
            </a:r>
            <a:r>
              <a:rPr lang="en-US" dirty="0" err="1"/>
              <a:t>clustroids</a:t>
            </a:r>
            <a:r>
              <a:rPr lang="en-US" dirty="0"/>
              <a:t> for non-Euclidean)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Merge clusters with the smallest distance between two points, one from each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6E9CA6-66AB-2640-AF99-9B9A136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7106-1422-8F4C-A2FF-0EBF2F69D29E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356F06-D41D-2B44-B185-98D252AD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8880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720" cy="1143480"/>
          </a:xfrm>
        </p:spPr>
        <p:txBody>
          <a:bodyPr/>
          <a:lstStyle/>
          <a:p>
            <a:r>
              <a:rPr lang="en-US" dirty="0"/>
              <a:t>Case 1: Convex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Centroid-based merging works well.</a:t>
            </a:r>
          </a:p>
          <a:p>
            <a:r>
              <a:rPr lang="en-US" dirty="0"/>
              <a:t>But merger based on closest members might accidentally merge incorrectly.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130588" y="3505200"/>
            <a:ext cx="3416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and B have closer centroids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 and C, but closest points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from A and C.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53000" y="1524000"/>
            <a:ext cx="2685905" cy="1600200"/>
            <a:chOff x="4934095" y="1528436"/>
            <a:chExt cx="2685905" cy="1600200"/>
          </a:xfrm>
        </p:grpSpPr>
        <p:sp>
          <p:nvSpPr>
            <p:cNvPr id="4" name="Oval 3"/>
            <p:cNvSpPr/>
            <p:nvPr/>
          </p:nvSpPr>
          <p:spPr>
            <a:xfrm>
              <a:off x="4934095" y="1528436"/>
              <a:ext cx="1278080" cy="16002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24600" y="1723112"/>
              <a:ext cx="1295400" cy="609600"/>
            </a:xfrm>
            <a:prstGeom prst="ellipse">
              <a:avLst/>
            </a:prstGeom>
            <a:solidFill>
              <a:schemeClr val="accent4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44430" y="1945710"/>
              <a:ext cx="6096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5197354" y="2595236"/>
              <a:ext cx="6096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53924" y="1799312"/>
              <a:ext cx="609600" cy="52922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5472502" y="1671965"/>
            <a:ext cx="1573582" cy="923272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6EFFCA-4D19-B847-A660-E8A43A25B1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D90B87-553D-6349-8DF6-E0DCAF79C49A}" type="datetime1">
              <a:rPr lang="en-US" smtClean="0"/>
              <a:t>5/3/2018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5F4087-FBB6-7E41-A1A7-75B35625BE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720" cy="1143480"/>
          </a:xfrm>
        </p:spPr>
        <p:txBody>
          <a:bodyPr/>
          <a:lstStyle/>
          <a:p>
            <a:r>
              <a:rPr lang="en-US" dirty="0"/>
              <a:t>Case 2: Concentric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19" y="1604329"/>
            <a:ext cx="4545703" cy="4524955"/>
          </a:xfrm>
        </p:spPr>
        <p:txBody>
          <a:bodyPr/>
          <a:lstStyle/>
          <a:p>
            <a:r>
              <a:rPr lang="en-US" dirty="0"/>
              <a:t>Linking based on closest members works well</a:t>
            </a:r>
          </a:p>
          <a:p>
            <a:r>
              <a:rPr lang="en-US" dirty="0"/>
              <a:t>But Centroid-based linking might cause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5767190" y="1577236"/>
            <a:ext cx="2590800" cy="2514600"/>
            <a:chOff x="5767190" y="1577236"/>
            <a:chExt cx="2590800" cy="2514600"/>
          </a:xfrm>
        </p:grpSpPr>
        <p:grpSp>
          <p:nvGrpSpPr>
            <p:cNvPr id="36" name="Group 35"/>
            <p:cNvGrpSpPr/>
            <p:nvPr/>
          </p:nvGrpSpPr>
          <p:grpSpPr>
            <a:xfrm>
              <a:off x="5767190" y="1577236"/>
              <a:ext cx="2590800" cy="2514600"/>
              <a:chOff x="5638800" y="1600200"/>
              <a:chExt cx="2590800" cy="25146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638800" y="1600200"/>
                <a:ext cx="2590800" cy="2514600"/>
              </a:xfrm>
              <a:prstGeom prst="ellipse">
                <a:avLst/>
              </a:prstGeom>
              <a:solidFill>
                <a:schemeClr val="accent2"/>
              </a:solidFill>
              <a:ln w="63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6062" y="2057400"/>
                <a:ext cx="1730157" cy="16002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416194" y="2400300"/>
                <a:ext cx="975205" cy="914400"/>
              </a:xfrm>
              <a:prstGeom prst="ellipse">
                <a:avLst/>
              </a:prstGeom>
              <a:solidFill>
                <a:schemeClr val="accent4"/>
              </a:solidFill>
              <a:ln w="63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154452" y="1663859"/>
              <a:ext cx="966590" cy="420681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138787" y="1663858"/>
              <a:ext cx="838203" cy="420681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41502" y="2427440"/>
              <a:ext cx="609600" cy="43214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858000" y="1526610"/>
            <a:ext cx="1295400" cy="1472852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02C7E3-AD2C-EC48-8EB1-D690578C3B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EEF4ED-4F60-3A4A-948F-A6205D66CCBD}" type="datetime1">
              <a:rPr lang="en-US" smtClean="0"/>
              <a:t>5/3/2018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46844-4D2D-4C4F-B811-A3F450A51D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k</a:t>
            </a:r>
            <a:r>
              <a:rPr lang="en-US" dirty="0"/>
              <a:t>-means clustering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–means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/>
              <a:t>k</a:t>
            </a:r>
            <a:r>
              <a:rPr lang="en-US" b="1" dirty="0"/>
              <a:t>-1 </a:t>
            </a:r>
            <a:r>
              <a:rPr lang="en-US" dirty="0"/>
              <a:t>other points, each as far away as possible from </a:t>
            </a:r>
            <a:br>
              <a:rPr lang="en-US" dirty="0"/>
            </a:br>
            <a:r>
              <a:rPr lang="en-US" dirty="0"/>
              <a:t>the previous points</a:t>
            </a:r>
          </a:p>
          <a:p>
            <a:pPr lvl="2"/>
            <a:r>
              <a:rPr lang="en-US" altLang="en-US" dirty="0"/>
              <a:t>OK, as long as there are no </a:t>
            </a:r>
            <a:r>
              <a:rPr lang="en-US" altLang="en-US" i="1" dirty="0">
                <a:solidFill>
                  <a:srgbClr val="FF0000"/>
                </a:solidFill>
              </a:rPr>
              <a:t>outliers</a:t>
            </a:r>
            <a:r>
              <a:rPr lang="en-US" altLang="en-US" dirty="0"/>
              <a:t> (points that are far from any reasonable cluster)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A257-C51C-4B41-B200-BF97D872BD5E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57267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Basic idea:</a:t>
            </a:r>
            <a:r>
              <a:rPr lang="en-US" dirty="0"/>
              <a:t> Pick a small sample of points, cluster them by any algorithm, and use the centroids as a seed</a:t>
            </a:r>
          </a:p>
          <a:p>
            <a:r>
              <a:rPr lang="en-US" dirty="0"/>
              <a:t>In k-means++, sample size </a:t>
            </a:r>
            <a:r>
              <a:rPr lang="en-US" i="1" dirty="0"/>
              <a:t>= k</a:t>
            </a:r>
            <a:r>
              <a:rPr lang="en-US" dirty="0"/>
              <a:t> times a factor that is logarithmic in the total number of points</a:t>
            </a:r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How to pick sample points:</a:t>
            </a:r>
            <a:r>
              <a:rPr lang="en-US" dirty="0"/>
              <a:t> Visit points in random order, but the probability of adding a point </a:t>
            </a:r>
            <a:r>
              <a:rPr lang="en-US" i="1" dirty="0"/>
              <a:t>p</a:t>
            </a:r>
            <a:r>
              <a:rPr lang="en-US" dirty="0"/>
              <a:t> to the sample is proportional to </a:t>
            </a:r>
            <a:r>
              <a:rPr lang="en-US" i="1" dirty="0"/>
              <a:t>D(p)</a:t>
            </a:r>
            <a:r>
              <a:rPr lang="en-US" i="1" baseline="30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D(p) </a:t>
            </a:r>
            <a:r>
              <a:rPr lang="en-US" dirty="0"/>
              <a:t>= distance between </a:t>
            </a:r>
            <a:r>
              <a:rPr lang="en-US" i="1" dirty="0"/>
              <a:t>p</a:t>
            </a:r>
            <a:r>
              <a:rPr lang="en-US" dirty="0"/>
              <a:t> and the nearest picked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4F7897-0764-3546-9F61-90B8C6D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E7D-96A5-7A4F-8AFD-B1F2DEFB7515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6991C3-CBE8-B44C-A8D4-676762B1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7136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|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k-means++, like other seed methods, is sequential</a:t>
            </a:r>
          </a:p>
          <a:p>
            <a:pPr lvl="1"/>
            <a:r>
              <a:rPr lang="en-US" dirty="0"/>
              <a:t>You need to update </a:t>
            </a:r>
            <a:r>
              <a:rPr lang="en-US" i="1" dirty="0"/>
              <a:t>D(p)</a:t>
            </a:r>
            <a:r>
              <a:rPr lang="en-US" dirty="0"/>
              <a:t> for each unpicked p due to new point</a:t>
            </a:r>
          </a:p>
          <a:p>
            <a:r>
              <a:rPr lang="en-US" b="1" dirty="0">
                <a:solidFill>
                  <a:srgbClr val="FF0066"/>
                </a:solidFill>
              </a:rPr>
              <a:t>Parallel approach: </a:t>
            </a:r>
            <a:r>
              <a:rPr lang="en-US" dirty="0"/>
              <a:t>Compute nodes can each handle a small set of points</a:t>
            </a:r>
          </a:p>
          <a:p>
            <a:pPr lvl="1"/>
            <a:r>
              <a:rPr lang="en-US" dirty="0"/>
              <a:t>Each picks a few new sample points using same D(p).</a:t>
            </a:r>
          </a:p>
          <a:p>
            <a:r>
              <a:rPr lang="en-US" b="1" dirty="0">
                <a:solidFill>
                  <a:srgbClr val="0000FF"/>
                </a:solidFill>
              </a:rPr>
              <a:t>Really important and common trick:</a:t>
            </a:r>
            <a:r>
              <a:rPr lang="en-US" dirty="0"/>
              <a:t> Don’t update after every selection; rather make many selections at one round</a:t>
            </a:r>
          </a:p>
          <a:p>
            <a:pPr lvl="1"/>
            <a:r>
              <a:rPr lang="en-US" dirty="0"/>
              <a:t>Suboptimal picks don’t really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086F56-54DE-634C-8D7F-6021B69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AE7-8824-0A49-AB62-B375846340D2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AA446-0362-3A49-933F-0EBF47B8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7568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1) </a:t>
            </a:r>
            <a:r>
              <a:rPr lang="en-US" dirty="0"/>
              <a:t>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b="1" dirty="0"/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b="1" dirty="0"/>
              <a:t>3) </a:t>
            </a:r>
            <a:r>
              <a:rPr lang="en-US" dirty="0"/>
              <a:t>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between clusters and centroids stabilize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7E7A-D0EB-AC4E-9FDC-C84D8AF2C229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E3CE-AC1F-3847-B7C8-1ED2444F0FF5}" type="datetime1">
              <a:rPr lang="en-US" smtClean="0"/>
              <a:t>5/3/2018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29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20466" y="38454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93059" y="4337566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</p:spTree>
    <p:extLst>
      <p:ext uri="{BB962C8B-B14F-4D97-AF65-F5344CB8AC3E}">
        <p14:creationId xmlns:p14="http://schemas.microsoft.com/office/powerpoint/2010/main" val="21631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b="1" dirty="0">
                <a:solidFill>
                  <a:srgbClr val="0000FF"/>
                </a:solidFill>
              </a:rPr>
              <a:t>Usually: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</a:t>
            </a:r>
            <a:r>
              <a:rPr lang="en-US" dirty="0" err="1"/>
              <a:t>Jaccard</a:t>
            </a:r>
            <a:r>
              <a:rPr lang="en-US" dirty="0"/>
              <a:t>, edit distance, 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F2CB-78CB-1C48-BEC0-E1879524CB3A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8294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0155-FA9C-2A48-9430-B296033C6B27}" type="datetime1">
              <a:rPr lang="en-US" smtClean="0"/>
              <a:t>5/3/2018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5400" y="3352800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93159" y="4358203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401" y="4123769"/>
            <a:ext cx="2357482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462074" y="1946844"/>
            <a:ext cx="1324078" cy="300700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626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</p:spTree>
    <p:extLst>
      <p:ext uri="{BB962C8B-B14F-4D97-AF65-F5344CB8AC3E}">
        <p14:creationId xmlns:p14="http://schemas.microsoft.com/office/powerpoint/2010/main" val="35134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461582" y="1938236"/>
            <a:ext cx="1324078" cy="302808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BCE-6DB7-0C48-BE4B-185AC59F83D5}" type="datetime1">
              <a:rPr lang="en-US" smtClean="0"/>
              <a:t>5/3/2018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18125" y="30453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16261" y="4378841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676400" y="4144407"/>
            <a:ext cx="2357483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399" y="4123769"/>
            <a:ext cx="310832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731170" y="2054476"/>
            <a:ext cx="1324078" cy="2226588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62600" y="6096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</p:spTree>
    <p:extLst>
      <p:ext uri="{BB962C8B-B14F-4D97-AF65-F5344CB8AC3E}">
        <p14:creationId xmlns:p14="http://schemas.microsoft.com/office/powerpoint/2010/main" val="36426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How to select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24200" y="4222749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85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6B9E-B9F9-3848-BDF1-BA030842950B}" type="datetime1">
              <a:rPr lang="en-US" smtClean="0"/>
              <a:t>5/3/2018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8" name="Freeform 7"/>
          <p:cNvSpPr/>
          <p:nvPr/>
        </p:nvSpPr>
        <p:spPr>
          <a:xfrm>
            <a:off x="4418687" y="4123013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0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B188-7656-BC42-AFB8-10E3E14B8548}" type="datetime1">
              <a:rPr lang="en-US" smtClean="0"/>
              <a:t>5/3/2018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87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centroid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9CE3-44E7-C849-A1B2-F53429081D86}" type="datetime1">
              <a:rPr lang="en-US" smtClean="0"/>
              <a:t>5/3/2018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803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F4C3-BC9F-3C4C-88D1-84AD5DEF565E}" type="datetime1">
              <a:rPr lang="en-US" smtClean="0"/>
              <a:t>5/3/2018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35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41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BFR Algorithm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98" y="5181600"/>
            <a:ext cx="7890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Extension of </a:t>
            </a:r>
            <a:r>
              <a:rPr lang="en-US" sz="4000" b="1" i="1" dirty="0"/>
              <a:t>k</a:t>
            </a:r>
            <a:r>
              <a:rPr lang="en-US" sz="4000" b="1" dirty="0"/>
              <a:t>-means to large data</a:t>
            </a:r>
          </a:p>
        </p:txBody>
      </p:sp>
    </p:spTree>
    <p:extLst>
      <p:ext uri="{BB962C8B-B14F-4D97-AF65-F5344CB8AC3E}">
        <p14:creationId xmlns:p14="http://schemas.microsoft.com/office/powerpoint/2010/main" val="1044794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4600" y="0"/>
            <a:ext cx="2822772" cy="1219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BFR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[Bradley-Fayyad-Reina]</a:t>
            </a:r>
            <a:r>
              <a:rPr lang="en-US" dirty="0"/>
              <a:t> is a </a:t>
            </a:r>
            <a:br>
              <a:rPr lang="en-US" dirty="0"/>
            </a:br>
            <a:r>
              <a:rPr lang="en-US" dirty="0"/>
              <a:t>variant of </a:t>
            </a:r>
            <a:r>
              <a:rPr lang="en-US" i="1" dirty="0"/>
              <a:t>k</a:t>
            </a:r>
            <a:r>
              <a:rPr lang="en-US" dirty="0"/>
              <a:t>-means designed to </a:t>
            </a:r>
            <a:br>
              <a:rPr lang="en-US" dirty="0"/>
            </a:br>
            <a:r>
              <a:rPr lang="en-US" dirty="0"/>
              <a:t>handle </a:t>
            </a:r>
            <a:r>
              <a:rPr lang="en-US" b="1" dirty="0"/>
              <a:t>very large</a:t>
            </a:r>
            <a:r>
              <a:rPr lang="en-US" dirty="0"/>
              <a:t> (disk-resident) data sets</a:t>
            </a:r>
          </a:p>
          <a:p>
            <a:pPr lvl="8"/>
            <a:endParaRPr lang="en-US" dirty="0"/>
          </a:p>
          <a:p>
            <a:r>
              <a:rPr lang="en-US" b="1" dirty="0"/>
              <a:t>Assumes</a:t>
            </a:r>
            <a:r>
              <a:rPr lang="en-US" dirty="0"/>
              <a:t> that clusters are normally distributed around a centroid in a Euclidean space</a:t>
            </a:r>
          </a:p>
          <a:p>
            <a:pPr lvl="1"/>
            <a:r>
              <a:rPr lang="en-US" dirty="0"/>
              <a:t>Standard deviations in different </a:t>
            </a:r>
            <a:br>
              <a:rPr lang="en-US" dirty="0"/>
            </a:br>
            <a:r>
              <a:rPr lang="en-US" dirty="0"/>
              <a:t>dimensions may vary</a:t>
            </a:r>
          </a:p>
          <a:p>
            <a:pPr lvl="2"/>
            <a:r>
              <a:rPr lang="en-US" dirty="0"/>
              <a:t>Clusters are axis-aligned ellipses</a:t>
            </a:r>
          </a:p>
          <a:p>
            <a:pPr lvl="2"/>
            <a:endParaRPr lang="en-US" dirty="0"/>
          </a:p>
          <a:p>
            <a:r>
              <a:rPr lang="en-US" altLang="en-US" dirty="0"/>
              <a:t>Goal is to find cluster centroids; point assignment can be done in a second pass through the data.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D1A-5988-4BBD-8E00-B571C08F407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56-0823-9C44-BC38-BA40604577B2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Oval 1"/>
          <p:cNvSpPr/>
          <p:nvPr/>
        </p:nvSpPr>
        <p:spPr>
          <a:xfrm>
            <a:off x="8229600" y="3429000"/>
            <a:ext cx="838200" cy="1905000"/>
          </a:xfrm>
          <a:prstGeom prst="ellipse">
            <a:avLst/>
          </a:prstGeom>
          <a:solidFill>
            <a:srgbClr val="008000">
              <a:alpha val="40000"/>
            </a:srgbClr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58000" y="4800600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00900" y="3962400"/>
            <a:ext cx="723900" cy="685800"/>
          </a:xfrm>
          <a:prstGeom prst="ellipse">
            <a:avLst/>
          </a:prstGeom>
          <a:solidFill>
            <a:srgbClr val="0000FF">
              <a:alpha val="40000"/>
            </a:srgbClr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1900" y="40709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8100" y="42233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05700" y="42995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53300" y="41471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29500" y="44519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86800" y="3733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3000" y="3886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10600" y="3962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58200" y="38100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4400" y="4114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86800" y="4648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63000" y="4800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0" y="4876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58200" y="4724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63000" y="4114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839200" y="4267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86800" y="4343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82000" y="4343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34400" y="4495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48600" y="49530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248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724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438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914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2390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866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866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78"/>
            <a:ext cx="2738480" cy="1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83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Efficient way to summarize clusters: </a:t>
            </a:r>
            <a:r>
              <a:rPr lang="en-US" dirty="0"/>
              <a:t>Want memory required O(clusters) and not O(data)</a:t>
            </a:r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IDEA: Rather than keeping points BFR keeps summary statistics of groups of points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3 sets: Cluster summaries, Outliers, Points to be clustered</a:t>
            </a:r>
          </a:p>
          <a:p>
            <a:r>
              <a:rPr lang="en-US" b="1" dirty="0">
                <a:solidFill>
                  <a:srgbClr val="D60093"/>
                </a:solidFill>
              </a:rPr>
              <a:t>Overview of the algorithm: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1. </a:t>
            </a:r>
            <a:r>
              <a:rPr lang="en-US" dirty="0"/>
              <a:t>Initialize </a:t>
            </a:r>
            <a:r>
              <a:rPr lang="en-US" i="1" dirty="0"/>
              <a:t>K</a:t>
            </a:r>
            <a:r>
              <a:rPr lang="en-US" dirty="0"/>
              <a:t> clusters/centroids</a:t>
            </a:r>
          </a:p>
          <a:p>
            <a:pPr lvl="1"/>
            <a:r>
              <a:rPr lang="en-US" b="1" dirty="0"/>
              <a:t>2.</a:t>
            </a:r>
            <a:r>
              <a:rPr lang="en-US" dirty="0"/>
              <a:t> Load in a bag points from disk</a:t>
            </a:r>
          </a:p>
          <a:p>
            <a:pPr lvl="1"/>
            <a:r>
              <a:rPr lang="en-US" b="1" dirty="0"/>
              <a:t>3.</a:t>
            </a:r>
            <a:r>
              <a:rPr lang="en-US" dirty="0"/>
              <a:t> Assign new points to one of the </a:t>
            </a:r>
            <a:r>
              <a:rPr lang="en-US" i="1" dirty="0"/>
              <a:t>K</a:t>
            </a:r>
            <a:r>
              <a:rPr lang="en-US" dirty="0"/>
              <a:t> original clusters, if they are within some distance threshold of the cluster</a:t>
            </a:r>
          </a:p>
          <a:p>
            <a:pPr lvl="1"/>
            <a:r>
              <a:rPr lang="en-US" b="1" dirty="0"/>
              <a:t>4.</a:t>
            </a:r>
            <a:r>
              <a:rPr lang="en-US" dirty="0"/>
              <a:t> Cluster the remaining points, and create new clusters</a:t>
            </a:r>
          </a:p>
          <a:p>
            <a:pPr lvl="1"/>
            <a:r>
              <a:rPr lang="en-US" b="1" dirty="0"/>
              <a:t>5.</a:t>
            </a:r>
            <a:r>
              <a:rPr lang="en-US" dirty="0"/>
              <a:t> Try to merge new clusters from step 4 with any of the existing clusters</a:t>
            </a:r>
          </a:p>
          <a:p>
            <a:pPr lvl="1"/>
            <a:r>
              <a:rPr lang="en-US" b="1" dirty="0"/>
              <a:t>6.</a:t>
            </a:r>
            <a:r>
              <a:rPr lang="en-US" dirty="0"/>
              <a:t> Repeat steps 2-5 until all points are examined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F34-AB34-4341-9803-4787940E192D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6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Points are read from disk one main-memory-full at a time</a:t>
            </a:r>
          </a:p>
          <a:p>
            <a:r>
              <a:rPr lang="en-US" b="1" dirty="0"/>
              <a:t>Most points from previous memory loads are summarized by </a:t>
            </a:r>
            <a:r>
              <a:rPr lang="en-US" b="1" dirty="0">
                <a:solidFill>
                  <a:srgbClr val="D60093"/>
                </a:solidFill>
              </a:rPr>
              <a:t>simple statistics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1) </a:t>
            </a:r>
            <a:r>
              <a:rPr lang="en-US" dirty="0">
                <a:solidFill>
                  <a:srgbClr val="0000FF"/>
                </a:solidFill>
              </a:rPr>
              <a:t>From the initial load we select the initial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centroids by some sensible approach:</a:t>
            </a:r>
          </a:p>
          <a:p>
            <a:pPr lvl="1"/>
            <a:r>
              <a:rPr lang="en-US" dirty="0"/>
              <a:t>Take </a:t>
            </a:r>
            <a:r>
              <a:rPr lang="en-US" b="1" i="1" dirty="0"/>
              <a:t>k</a:t>
            </a:r>
            <a:r>
              <a:rPr lang="en-US" dirty="0"/>
              <a:t> random points</a:t>
            </a:r>
          </a:p>
          <a:p>
            <a:pPr lvl="1"/>
            <a:r>
              <a:rPr lang="en-US" dirty="0"/>
              <a:t>Take a small random sample and cluster optimally</a:t>
            </a:r>
          </a:p>
          <a:p>
            <a:pPr lvl="1"/>
            <a:r>
              <a:rPr lang="en-US" dirty="0"/>
              <a:t>Take a sample; pick a random point, and then </a:t>
            </a:r>
            <a:br>
              <a:rPr lang="en-US" dirty="0"/>
            </a:br>
            <a:r>
              <a:rPr lang="en-US" b="1" i="1" dirty="0"/>
              <a:t>k–1</a:t>
            </a:r>
            <a:r>
              <a:rPr lang="en-US" dirty="0"/>
              <a:t> more points, each as far from the previously selected points as possible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9EA8-A58E-4C3C-977B-FCF679BACE73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9F7D-6C1C-2E40-AC1E-FE6C0DBDED5A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7794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4AC-F576-D04E-8B7A-5B67F011884D}" type="datetime1">
              <a:rPr lang="en-US" smtClean="0"/>
              <a:t>5/3/2018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71800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8461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53200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4081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Classes of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543800" cy="5486400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3 sets of points which we keep track of:</a:t>
            </a:r>
          </a:p>
          <a:p>
            <a:r>
              <a:rPr lang="en-US" b="1" dirty="0">
                <a:solidFill>
                  <a:srgbClr val="FF0066"/>
                </a:solidFill>
              </a:rPr>
              <a:t>Discard set (DS):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Points close enough to a centroid to be summarized</a:t>
            </a:r>
          </a:p>
          <a:p>
            <a:r>
              <a:rPr lang="en-US" b="1" dirty="0">
                <a:solidFill>
                  <a:srgbClr val="FF0066"/>
                </a:solidFill>
              </a:rPr>
              <a:t>Compression set (CS): </a:t>
            </a:r>
          </a:p>
          <a:p>
            <a:pPr lvl="1"/>
            <a:r>
              <a:rPr lang="en-US" dirty="0"/>
              <a:t>Groups of points that are close together but not close to any existing centroid</a:t>
            </a:r>
          </a:p>
          <a:p>
            <a:pPr lvl="1"/>
            <a:r>
              <a:rPr lang="en-US" dirty="0"/>
              <a:t>These points are summarized, but not assigned to a cluster</a:t>
            </a:r>
          </a:p>
          <a:p>
            <a:r>
              <a:rPr lang="en-US" b="1" dirty="0">
                <a:solidFill>
                  <a:srgbClr val="FF0066"/>
                </a:solidFill>
              </a:rPr>
              <a:t>Retained set (RS):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Isolated points waiting to be assigned to a compression set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4EF-3005-C04C-B560-50C852FC4B8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3C4-1204-4FDC-A915-93A28FEE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5EF-AEB0-084E-A2BA-52CE1024FBA7}" type="datetime1">
              <a:rPr lang="en-US" smtClean="0"/>
              <a:t>5/3/2018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195-7118-4349-B1EC-DC26B1FB8D0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4275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Sets of Points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For each cluster, the discard set (DS) is </a:t>
            </a:r>
            <a:r>
              <a:rPr lang="en-US" b="1" u="sng" dirty="0">
                <a:solidFill>
                  <a:srgbClr val="0000FF"/>
                </a:solidFill>
              </a:rPr>
              <a:t>summarized</a:t>
            </a:r>
            <a:r>
              <a:rPr lang="en-US" b="1" dirty="0">
                <a:solidFill>
                  <a:srgbClr val="0000FF"/>
                </a:solidFill>
              </a:rPr>
              <a:t> by:</a:t>
            </a:r>
          </a:p>
          <a:p>
            <a:r>
              <a:rPr lang="en-US" dirty="0"/>
              <a:t>The number of points,</a:t>
            </a:r>
            <a:r>
              <a:rPr lang="en-US" b="1" i="1" dirty="0">
                <a:solidFill>
                  <a:srgbClr val="FF0066"/>
                </a:solidFill>
              </a:rPr>
              <a:t> N</a:t>
            </a:r>
          </a:p>
          <a:p>
            <a:r>
              <a:rPr lang="en-US" dirty="0"/>
              <a:t>The vector </a:t>
            </a:r>
            <a:r>
              <a:rPr lang="en-US" b="1" i="1" dirty="0">
                <a:solidFill>
                  <a:srgbClr val="FF0066"/>
                </a:solidFill>
              </a:rPr>
              <a:t>SUM</a:t>
            </a:r>
            <a:r>
              <a:rPr lang="en-US" dirty="0"/>
              <a:t>, whose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is the sum of the coordinates of the points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  <a:p>
            <a:r>
              <a:rPr lang="en-US" dirty="0"/>
              <a:t>The vector </a:t>
            </a:r>
            <a:r>
              <a:rPr lang="en-US" b="1" i="1" dirty="0">
                <a:solidFill>
                  <a:srgbClr val="FF0066"/>
                </a:solidFill>
              </a:rPr>
              <a:t>SUMSQ</a:t>
            </a:r>
            <a:r>
              <a:rPr lang="en-US" dirty="0"/>
              <a:t>: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= sum of squares of coordinates in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8F8-C5A3-D246-99D6-171EC6ACD5A4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B7EA-002B-4067-950B-AC4932BA8F4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571999" y="5346967"/>
            <a:ext cx="4572001" cy="1395413"/>
            <a:chOff x="914" y="2736"/>
            <a:chExt cx="2880" cy="879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14" y="3208"/>
              <a:ext cx="23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</a:t>
              </a:r>
              <a:b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All its points 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870" y="3311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677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Summarizing Points: Comments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i="1" dirty="0"/>
              <a:t>d </a:t>
            </a:r>
            <a:r>
              <a:rPr lang="en-US" b="1" dirty="0"/>
              <a:t>+ 1</a:t>
            </a:r>
            <a:r>
              <a:rPr lang="en-US" dirty="0"/>
              <a:t> values represent any size cluster</a:t>
            </a:r>
          </a:p>
          <a:p>
            <a:pPr lvl="1"/>
            <a:r>
              <a:rPr lang="en-US" b="1" i="1" dirty="0"/>
              <a:t>d</a:t>
            </a:r>
            <a:r>
              <a:rPr lang="en-US" dirty="0"/>
              <a:t>  = number of dimensions</a:t>
            </a:r>
          </a:p>
          <a:p>
            <a:r>
              <a:rPr lang="en-US" dirty="0"/>
              <a:t>Average in </a:t>
            </a:r>
            <a:r>
              <a:rPr lang="en-US" b="1" dirty="0"/>
              <a:t>each dimension</a:t>
            </a:r>
            <a:r>
              <a:rPr lang="en-US" dirty="0"/>
              <a:t> (</a:t>
            </a:r>
            <a:r>
              <a:rPr lang="en-US" b="1" dirty="0">
                <a:solidFill>
                  <a:srgbClr val="FF0066"/>
                </a:solidFill>
              </a:rPr>
              <a:t>the centroid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calculated as 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/ </a:t>
            </a:r>
            <a:r>
              <a:rPr lang="en-US" b="1" i="1" dirty="0"/>
              <a:t>N</a:t>
            </a:r>
            <a:endParaRPr lang="en-US" b="1" dirty="0"/>
          </a:p>
          <a:p>
            <a:pPr lvl="1"/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dirty="0"/>
              <a:t> =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of SUM</a:t>
            </a:r>
          </a:p>
          <a:p>
            <a:r>
              <a:rPr lang="en-US" dirty="0"/>
              <a:t>Variance of a cluster’s discard set in dimension </a:t>
            </a:r>
            <a:r>
              <a:rPr lang="en-US" i="1" dirty="0" err="1"/>
              <a:t>i</a:t>
            </a:r>
            <a:r>
              <a:rPr lang="en-US" dirty="0"/>
              <a:t> is: </a:t>
            </a:r>
            <a:r>
              <a:rPr lang="en-US" b="1" dirty="0"/>
              <a:t>(</a:t>
            </a:r>
            <a:r>
              <a:rPr lang="en-US" b="1" dirty="0" err="1"/>
              <a:t>SUMSQ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 – (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</a:p>
          <a:p>
            <a:pPr lvl="1"/>
            <a:r>
              <a:rPr lang="en-US" dirty="0"/>
              <a:t>And standard deviation is the square root of that</a:t>
            </a:r>
          </a:p>
          <a:p>
            <a:r>
              <a:rPr lang="en-US" b="1" dirty="0">
                <a:solidFill>
                  <a:srgbClr val="0000FF"/>
                </a:solidFill>
              </a:rPr>
              <a:t>Next step: Actual clustering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D862-7709-415E-8F55-1D67C15AD446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64F-8492-BE42-9134-F20103EEE604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6400799" y="5715000"/>
            <a:ext cx="2667001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724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6200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5985408"/>
            <a:ext cx="5943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Dropping the “axis-aligned” clusters assumption would require storing full covariance matrix to summarize the cluster. So, instead of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SUMSQ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being a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-dim vector, it would be a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 d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matrix, which is too big! </a:t>
            </a:r>
          </a:p>
        </p:txBody>
      </p:sp>
    </p:spTree>
    <p:extLst>
      <p:ext uri="{BB962C8B-B14F-4D97-AF65-F5344CB8AC3E}">
        <p14:creationId xmlns:p14="http://schemas.microsoft.com/office/powerpoint/2010/main" val="1986209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“Memory-Load” of Points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Steps 2-5) </a:t>
            </a:r>
            <a:r>
              <a:rPr lang="en-US" b="1" dirty="0">
                <a:solidFill>
                  <a:srgbClr val="D60093"/>
                </a:solidFill>
              </a:rPr>
              <a:t>Processing “Memory-Load” of points: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3)</a:t>
            </a:r>
            <a:r>
              <a:rPr lang="en-US" b="1" dirty="0"/>
              <a:t> </a:t>
            </a:r>
            <a:r>
              <a:rPr lang="en-US" dirty="0"/>
              <a:t>Find those points that are “</a:t>
            </a:r>
            <a:r>
              <a:rPr lang="en-US" b="1" dirty="0">
                <a:solidFill>
                  <a:srgbClr val="FF0066"/>
                </a:solidFill>
              </a:rPr>
              <a:t>sufficiently close</a:t>
            </a:r>
            <a:r>
              <a:rPr lang="en-US" dirty="0"/>
              <a:t>” to a cluster centroid and add those points to that cluster and the </a:t>
            </a:r>
            <a:r>
              <a:rPr lang="en-US" b="1" dirty="0"/>
              <a:t>DS</a:t>
            </a:r>
          </a:p>
          <a:p>
            <a:pPr lvl="1"/>
            <a:r>
              <a:rPr lang="en-US" dirty="0"/>
              <a:t>These points are so close to the centroid that </a:t>
            </a:r>
            <a:br>
              <a:rPr lang="en-US" dirty="0"/>
            </a:br>
            <a:r>
              <a:rPr lang="en-US" dirty="0"/>
              <a:t>they can be summarized and then discarded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4)</a:t>
            </a:r>
            <a:r>
              <a:rPr lang="en-US" b="1" dirty="0"/>
              <a:t> </a:t>
            </a:r>
            <a:r>
              <a:rPr lang="en-US" dirty="0"/>
              <a:t>Use any in-memory clustering algorithm to cluster the remaining points and the old </a:t>
            </a:r>
            <a:r>
              <a:rPr lang="en-US" b="1" dirty="0"/>
              <a:t>RS</a:t>
            </a:r>
          </a:p>
          <a:p>
            <a:pPr lvl="1"/>
            <a:r>
              <a:rPr lang="en-US" dirty="0"/>
              <a:t>Clusters go to the </a:t>
            </a:r>
            <a:r>
              <a:rPr lang="en-US" b="1" dirty="0"/>
              <a:t>CS</a:t>
            </a:r>
            <a:r>
              <a:rPr lang="en-US" dirty="0"/>
              <a:t>; outlying points to the </a:t>
            </a:r>
            <a:r>
              <a:rPr lang="en-US" b="1" dirty="0"/>
              <a:t>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8A21-8B32-054D-85C9-8E698DA22446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42AF-18EF-4D9B-9321-2ED60B2DEA1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59508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850478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“Memory-Load” of Points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Steps 2-5) </a:t>
            </a:r>
            <a:r>
              <a:rPr lang="en-US" b="1" dirty="0">
                <a:solidFill>
                  <a:srgbClr val="D60093"/>
                </a:solidFill>
              </a:rPr>
              <a:t>Processing “Memory-Load” of points: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5)</a:t>
            </a:r>
            <a:r>
              <a:rPr lang="en-US" b="1" dirty="0"/>
              <a:t> DS set:</a:t>
            </a:r>
            <a:r>
              <a:rPr lang="en-US" dirty="0"/>
              <a:t> Adjust statistics of the clusters to account for the new points</a:t>
            </a:r>
          </a:p>
          <a:p>
            <a:pPr lvl="1"/>
            <a:r>
              <a:rPr lang="en-US" dirty="0"/>
              <a:t>Add </a:t>
            </a:r>
            <a:r>
              <a:rPr lang="en-US" b="1" i="1" dirty="0"/>
              <a:t>N</a:t>
            </a:r>
            <a:r>
              <a:rPr lang="en-US" dirty="0"/>
              <a:t>s, </a:t>
            </a:r>
            <a:r>
              <a:rPr lang="en-US" b="1" i="1" dirty="0"/>
              <a:t>SUM</a:t>
            </a:r>
            <a:r>
              <a:rPr lang="en-US" dirty="0"/>
              <a:t>s, </a:t>
            </a:r>
            <a:r>
              <a:rPr lang="en-US" b="1" i="1" dirty="0"/>
              <a:t>SUMSQ</a:t>
            </a:r>
            <a:r>
              <a:rPr lang="en-US" dirty="0"/>
              <a:t>s</a:t>
            </a:r>
          </a:p>
          <a:p>
            <a:pPr lvl="5"/>
            <a:endParaRPr lang="en-US" sz="1000" dirty="0"/>
          </a:p>
          <a:p>
            <a:pPr lvl="1"/>
            <a:r>
              <a:rPr lang="en-US" dirty="0"/>
              <a:t>Consider merging compressed sets in the </a:t>
            </a:r>
            <a:r>
              <a:rPr lang="en-US" b="1" dirty="0"/>
              <a:t>CS</a:t>
            </a:r>
          </a:p>
          <a:p>
            <a:pPr lvl="8"/>
            <a:endParaRPr lang="en-US" sz="1000" dirty="0"/>
          </a:p>
          <a:p>
            <a:r>
              <a:rPr lang="en-US" b="1" dirty="0">
                <a:solidFill>
                  <a:srgbClr val="0000FF"/>
                </a:solidFill>
              </a:rPr>
              <a:t>If this is the last round</a:t>
            </a:r>
            <a:r>
              <a:rPr lang="en-US" dirty="0"/>
              <a:t>, merge all compressed sets in the </a:t>
            </a:r>
            <a:r>
              <a:rPr lang="en-US" b="1" dirty="0"/>
              <a:t>CS</a:t>
            </a:r>
            <a:r>
              <a:rPr lang="en-US" dirty="0"/>
              <a:t> and all </a:t>
            </a:r>
            <a:r>
              <a:rPr lang="en-US" b="1" dirty="0"/>
              <a:t>RS</a:t>
            </a:r>
            <a:r>
              <a:rPr lang="en-US" dirty="0"/>
              <a:t> points into their nearest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BFC-161C-EC49-9307-F7AE5588738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06BA-F3DE-42A2-BE38-137B3F9648D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59508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2620020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8B34-7944-1843-895C-8D8C6671FD5C}" type="datetime1">
              <a:rPr lang="en-US" smtClean="0"/>
              <a:t>5/3/2018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195-7118-4349-B1EC-DC26B1FB8D04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22452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Details…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Q1) </a:t>
            </a:r>
            <a:r>
              <a:rPr lang="en-US" b="1" dirty="0"/>
              <a:t>How do we decide if a point is “close enough” to a cluster that we will add the point to that cluster?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Q2) </a:t>
            </a:r>
            <a:r>
              <a:rPr lang="en-US" b="1" dirty="0"/>
              <a:t>How do we decide whether two compressed sets (CS) deserve to be combined into one?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7EC3-67EA-4740-83DE-CF32698BA086}" type="slidenum">
              <a:rPr lang="en-US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6B0-4722-9E4A-8D84-F1E573CCADF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748605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Close is Close Enough?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Q1) </a:t>
            </a:r>
            <a:r>
              <a:rPr lang="en-US" b="1" dirty="0"/>
              <a:t>We need a way to decide whether to put a new point into a cluster (and discard)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BFR suggests two ways: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D60093"/>
                </a:solidFill>
              </a:rPr>
              <a:t>Mahalanobis</a:t>
            </a:r>
            <a:r>
              <a:rPr lang="en-US" b="1" dirty="0">
                <a:solidFill>
                  <a:srgbClr val="D60093"/>
                </a:solidFill>
              </a:rPr>
              <a:t> distance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is less than a threshold</a:t>
            </a:r>
          </a:p>
          <a:p>
            <a:pPr lvl="1"/>
            <a:r>
              <a:rPr lang="en-US" b="1" dirty="0"/>
              <a:t>High likelihood of the point belonging to currently nearest centroid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011E-8C9D-444F-B524-B091BB22EAC4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3B9B-573A-4B7E-8A27-EB1CF7C7C74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9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75" y="4419600"/>
            <a:ext cx="3628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1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Mahalanobis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Normalized Euclidean distance from centroid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For point </a:t>
                </a:r>
                <a:r>
                  <a:rPr lang="en-US" b="1" i="1" dirty="0"/>
                  <a:t>(x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, …, </a:t>
                </a:r>
                <a:r>
                  <a:rPr lang="en-US" b="1" i="1" dirty="0" err="1"/>
                  <a:t>x</a:t>
                </a:r>
                <a:r>
                  <a:rPr lang="en-US" b="1" i="1" baseline="-25000" dirty="0" err="1"/>
                  <a:t>d</a:t>
                </a:r>
                <a:r>
                  <a:rPr lang="en-US" b="1" i="1" dirty="0"/>
                  <a:t>)</a:t>
                </a:r>
                <a:r>
                  <a:rPr lang="en-US" dirty="0"/>
                  <a:t> and centroid </a:t>
                </a:r>
                <a:r>
                  <a:rPr lang="en-US" b="1" i="1" dirty="0"/>
                  <a:t>(c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, …, c</a:t>
                </a:r>
                <a:r>
                  <a:rPr lang="en-US" b="1" i="1" baseline="-25000" dirty="0"/>
                  <a:t>d</a:t>
                </a:r>
                <a:r>
                  <a:rPr lang="en-US" b="1" i="1" dirty="0"/>
                  <a:t>)</a:t>
                </a:r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Normalize in each dimension: </a:t>
                </a:r>
                <a:r>
                  <a:rPr lang="en-US" b="1" i="1" dirty="0" err="1"/>
                  <a:t>y</a:t>
                </a:r>
                <a:r>
                  <a:rPr lang="en-US" b="1" i="1" baseline="-25000" dirty="0" err="1"/>
                  <a:t>i</a:t>
                </a:r>
                <a:r>
                  <a:rPr lang="en-US" b="1" i="1" dirty="0"/>
                  <a:t> = (x</a:t>
                </a:r>
                <a:r>
                  <a:rPr lang="en-US" b="1" i="1" baseline="-25000" dirty="0"/>
                  <a:t>i</a:t>
                </a:r>
                <a:r>
                  <a:rPr lang="en-US" b="1" i="1" dirty="0"/>
                  <a:t> - c</a:t>
                </a:r>
                <a:r>
                  <a:rPr lang="en-US" b="1" i="1" baseline="-25000" dirty="0"/>
                  <a:t>i</a:t>
                </a:r>
                <a:r>
                  <a:rPr lang="en-US" b="1" i="1" dirty="0"/>
                  <a:t>) / </a:t>
                </a:r>
                <a:r>
                  <a:rPr lang="en-US" b="1" i="1" dirty="0">
                    <a:sym typeface="Symbol" pitchFamily="18" charset="2"/>
                  </a:rPr>
                  <a:t></a:t>
                </a:r>
                <a:r>
                  <a:rPr lang="en-US" b="1" i="1" baseline="-25000" dirty="0" err="1">
                    <a:sym typeface="Symbol" pitchFamily="18" charset="2"/>
                  </a:rPr>
                  <a:t>i</a:t>
                </a:r>
                <a:endParaRPr lang="en-US" b="1" i="1" baseline="-25000" dirty="0">
                  <a:sym typeface="Symbol" pitchFamily="18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sum of the squares of the</a:t>
                </a:r>
                <a:r>
                  <a:rPr lang="en-US" b="1" dirty="0"/>
                  <a:t> </a:t>
                </a:r>
                <a:r>
                  <a:rPr lang="en-US" b="1" i="1" dirty="0" err="1"/>
                  <a:t>y</a:t>
                </a:r>
                <a:r>
                  <a:rPr lang="en-US" b="1" i="1" baseline="-25000" dirty="0" err="1"/>
                  <a:t>i</a:t>
                </a:r>
                <a:endParaRPr lang="en-US" b="1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the square root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C3B-8D38-8644-87E1-5C20DB7267E5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05AF-FDC8-4F64-B7AB-BE56E0785C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58674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standard deviation of points in the cluster in the </a:t>
            </a:r>
            <a:r>
              <a:rPr lang="en-US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63611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79C-5A83-6F45-BC03-D3A8B5FE900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1779308" y="735293"/>
            <a:ext cx="5562599" cy="637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9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clusters are normally distributed in </a:t>
                </a:r>
                <a:r>
                  <a:rPr lang="en-US" b="1" i="1" dirty="0"/>
                  <a:t>d</a:t>
                </a:r>
                <a:r>
                  <a:rPr lang="en-US" dirty="0"/>
                  <a:t>  dimensions, then after transformation, one standard deviation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lvl="1"/>
                <a:r>
                  <a:rPr lang="en-US" dirty="0"/>
                  <a:t>i.e., 68% of the points of the cluster will </a:t>
                </a:r>
                <a:br>
                  <a:rPr lang="en-US" dirty="0"/>
                </a:br>
                <a:r>
                  <a:rPr lang="en-US" dirty="0"/>
                  <a:t>have a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lvl="8"/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Accept a point for a cluster if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its M.D. is </a:t>
                </a:r>
                <a:r>
                  <a:rPr lang="en-US" b="1" dirty="0">
                    <a:sym typeface="Symbol" pitchFamily="18" charset="2"/>
                  </a:rPr>
                  <a:t>&lt;</a:t>
                </a:r>
                <a:r>
                  <a:rPr lang="en-US" dirty="0">
                    <a:sym typeface="Symbol" pitchFamily="18" charset="2"/>
                  </a:rPr>
                  <a:t> some threshold,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e.g. </a:t>
                </a:r>
                <a:r>
                  <a:rPr lang="en-US" b="1" dirty="0">
                    <a:sym typeface="Symbol" pitchFamily="18" charset="2"/>
                  </a:rPr>
                  <a:t>2</a:t>
                </a:r>
                <a:r>
                  <a:rPr lang="en-US" dirty="0">
                    <a:sym typeface="Symbol" pitchFamily="18" charset="2"/>
                  </a:rPr>
                  <a:t> standard deviations</a:t>
                </a: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B164-05C7-48B5-8915-2BFCE20D0571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C93-9291-6A42-959C-B7384FEC6126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7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21" y="4572000"/>
            <a:ext cx="32659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45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*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12826" r="5817" b="5758"/>
          <a:stretch/>
        </p:blipFill>
        <p:spPr bwMode="auto">
          <a:xfrm rot="2107092">
            <a:off x="3057144" y="2590800"/>
            <a:ext cx="29626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*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13145" r="5710" b="5864"/>
          <a:stretch/>
        </p:blipFill>
        <p:spPr bwMode="auto">
          <a:xfrm rot="2376676">
            <a:off x="6089605" y="2590800"/>
            <a:ext cx="29781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71800" y="1600200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Picture: Equal M.D.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Euclidean vs. </a:t>
            </a:r>
            <a:r>
              <a:rPr lang="en-US" b="1" dirty="0" err="1">
                <a:solidFill>
                  <a:srgbClr val="D60093"/>
                </a:solidFill>
              </a:rPr>
              <a:t>Mahalanobis</a:t>
            </a:r>
            <a:r>
              <a:rPr lang="en-US" b="1" dirty="0">
                <a:solidFill>
                  <a:srgbClr val="D60093"/>
                </a:solidFill>
              </a:rPr>
              <a:t>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2FAA-CA5F-074B-80BB-7F17ED0C335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2" descr="*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12733" r="5923" b="5128"/>
          <a:stretch/>
        </p:blipFill>
        <p:spPr bwMode="auto">
          <a:xfrm>
            <a:off x="76200" y="2590800"/>
            <a:ext cx="29458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272" y="2114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Contours of equidistant points from the origin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5410200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436" y="5334000"/>
            <a:ext cx="299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Uniformly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1652" y="5334000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572" y="5334000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Mahalanobis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876552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87552"/>
          </a:xfrm>
        </p:spPr>
        <p:txBody>
          <a:bodyPr>
            <a:normAutofit/>
          </a:bodyPr>
          <a:lstStyle/>
          <a:p>
            <a:r>
              <a:rPr lang="en-US" dirty="0"/>
              <a:t>Should 2 CS clusters be combined?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FF0066"/>
                </a:solidFill>
              </a:rPr>
              <a:t>Q2) </a:t>
            </a:r>
            <a:r>
              <a:rPr lang="en-US" b="1" dirty="0"/>
              <a:t>Should 2 CS </a:t>
            </a:r>
            <a:r>
              <a:rPr lang="en-US" b="1" dirty="0" err="1"/>
              <a:t>subclusters</a:t>
            </a:r>
            <a:r>
              <a:rPr lang="en-US" b="1" dirty="0"/>
              <a:t> be combined?</a:t>
            </a:r>
          </a:p>
          <a:p>
            <a:r>
              <a:rPr lang="en-US" dirty="0"/>
              <a:t>Compute the variance of the combined </a:t>
            </a:r>
            <a:r>
              <a:rPr lang="en-US" dirty="0" err="1"/>
              <a:t>subcluster</a:t>
            </a:r>
            <a:endParaRPr lang="en-US" dirty="0"/>
          </a:p>
          <a:p>
            <a:pPr lvl="1"/>
            <a:r>
              <a:rPr lang="en-US" b="1" i="1" dirty="0"/>
              <a:t>N</a:t>
            </a:r>
            <a:r>
              <a:rPr lang="en-US" dirty="0"/>
              <a:t>, </a:t>
            </a:r>
            <a:r>
              <a:rPr lang="en-US" b="1" i="1" dirty="0"/>
              <a:t>SUM</a:t>
            </a:r>
            <a:r>
              <a:rPr lang="en-US" dirty="0"/>
              <a:t>, and </a:t>
            </a:r>
            <a:r>
              <a:rPr lang="en-US" b="1" i="1" dirty="0"/>
              <a:t>SUMSQ</a:t>
            </a:r>
            <a:r>
              <a:rPr lang="en-US" i="1" dirty="0"/>
              <a:t> </a:t>
            </a:r>
            <a:r>
              <a:rPr lang="en-US" dirty="0"/>
              <a:t>allow us to make that calculation quickly</a:t>
            </a:r>
          </a:p>
          <a:p>
            <a:r>
              <a:rPr lang="en-US" dirty="0"/>
              <a:t>Combine if the combined variance is </a:t>
            </a:r>
            <a:br>
              <a:rPr lang="en-US" dirty="0"/>
            </a:br>
            <a:r>
              <a:rPr lang="en-US" dirty="0"/>
              <a:t>below some threshold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Many alternatives:</a:t>
            </a:r>
            <a:r>
              <a:rPr lang="en-US" dirty="0"/>
              <a:t> Treat dimensions differently, consider density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413-8F3B-B24A-B9A0-84E92DD0277D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BD7-D930-4CF8-94C2-BF75D3516F63}" type="slidenum">
              <a:rPr lang="en-US"/>
              <a:pPr/>
              <a:t>52</a:t>
            </a:fld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7924800" y="2667000"/>
            <a:ext cx="457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8153400" y="29384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8001000" y="309086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8382000" y="3733800"/>
            <a:ext cx="6096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868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8534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2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CURE Algorithm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98" y="5181600"/>
            <a:ext cx="73645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Extension of </a:t>
            </a:r>
            <a:r>
              <a:rPr lang="en-US" sz="4000" b="1" i="1" dirty="0"/>
              <a:t>k</a:t>
            </a:r>
            <a:r>
              <a:rPr lang="en-US" sz="4000" b="1" dirty="0"/>
              <a:t>-means to clusters</a:t>
            </a:r>
            <a:br>
              <a:rPr lang="en-US" sz="4000" b="1" dirty="0"/>
            </a:br>
            <a:r>
              <a:rPr lang="en-US" sz="4000" b="1" dirty="0"/>
              <a:t>of arbitrary shapes</a:t>
            </a:r>
          </a:p>
        </p:txBody>
      </p:sp>
    </p:spTree>
    <p:extLst>
      <p:ext uri="{BB962C8B-B14F-4D97-AF65-F5344CB8AC3E}">
        <p14:creationId xmlns:p14="http://schemas.microsoft.com/office/powerpoint/2010/main" val="3348909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CURE Algorithm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390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Problem with BFR/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-means:</a:t>
            </a:r>
          </a:p>
          <a:p>
            <a:pPr lvl="1"/>
            <a:r>
              <a:rPr lang="en-US" dirty="0"/>
              <a:t>Assumes clusters are normally </a:t>
            </a:r>
            <a:br>
              <a:rPr lang="en-US" dirty="0"/>
            </a:br>
            <a:r>
              <a:rPr lang="en-US" dirty="0"/>
              <a:t>distributed in each dimension</a:t>
            </a:r>
          </a:p>
          <a:p>
            <a:pPr lvl="1"/>
            <a:r>
              <a:rPr lang="en-US" dirty="0"/>
              <a:t>And axes are fixed – ellipses at </a:t>
            </a:r>
            <a:br>
              <a:rPr lang="en-US" dirty="0"/>
            </a:br>
            <a:r>
              <a:rPr lang="en-US" dirty="0"/>
              <a:t>an angle are </a:t>
            </a:r>
            <a:r>
              <a:rPr lang="en-US" b="1" i="1" dirty="0">
                <a:solidFill>
                  <a:srgbClr val="D60093"/>
                </a:solidFill>
              </a:rPr>
              <a:t>not</a:t>
            </a:r>
            <a:r>
              <a:rPr lang="en-US" b="1" i="1" dirty="0"/>
              <a:t> OK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CURE (Clustering Using </a:t>
            </a:r>
            <a:r>
              <a:rPr lang="en-US" b="1" dirty="0" err="1">
                <a:solidFill>
                  <a:srgbClr val="008000"/>
                </a:solidFill>
              </a:rPr>
              <a:t>REpresentatives</a:t>
            </a:r>
            <a:r>
              <a:rPr lang="en-US" b="1" dirty="0">
                <a:solidFill>
                  <a:srgbClr val="008000"/>
                </a:solidFill>
              </a:rPr>
              <a:t>):</a:t>
            </a:r>
          </a:p>
          <a:p>
            <a:pPr lvl="1"/>
            <a:r>
              <a:rPr lang="en-US" dirty="0"/>
              <a:t>Assumes a Euclidean distance</a:t>
            </a:r>
          </a:p>
          <a:p>
            <a:pPr lvl="1"/>
            <a:r>
              <a:rPr lang="en-US" dirty="0"/>
              <a:t>Allows clusters to assume any shape</a:t>
            </a:r>
          </a:p>
          <a:p>
            <a:pPr lvl="1"/>
            <a:r>
              <a:rPr lang="en-US" b="1" dirty="0"/>
              <a:t>Uses a collection of representative </a:t>
            </a:r>
            <a:br>
              <a:rPr lang="en-US" b="1" dirty="0"/>
            </a:br>
            <a:r>
              <a:rPr lang="en-US" b="1" dirty="0"/>
              <a:t>points to represent clusters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923-F354-4082-A6FF-1B95B188D5AA}" type="slidenum">
              <a:rPr lang="en-US"/>
              <a:pPr/>
              <a:t>54</a:t>
            </a:fld>
            <a:endParaRPr lang="en-US"/>
          </a:p>
        </p:txBody>
      </p:sp>
      <p:pic>
        <p:nvPicPr>
          <p:cNvPr id="11266" name="Picture 2" descr="http://www.ima.umn.edu/~iwen/REU/2D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192520"/>
            <a:ext cx="1733551" cy="1400176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756" y="1185777"/>
            <a:ext cx="1828800" cy="178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9085" y="11938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DDC5-96A4-6D4C-8755-7D5DA618DC47}" type="datetime1">
              <a:rPr lang="en-US" smtClean="0"/>
              <a:t>5/3/2018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32770" name="Picture 2" descr="http://www.ml.uni-saarland.de/code/pSpectralClustering/images/eigenvector1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13" y="4800600"/>
            <a:ext cx="2543787" cy="19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98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Stanford Salaries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734-8D22-41E0-BB7B-D16E0A7A0F73}" type="slidenum">
              <a:rPr lang="en-US"/>
              <a:pPr/>
              <a:t>55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441325" y="3810000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946525" y="541020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4648200" y="560546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838200" y="34718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1" name="Freeform 31"/>
          <p:cNvSpPr>
            <a:spLocks/>
          </p:cNvSpPr>
          <p:nvPr/>
        </p:nvSpPr>
        <p:spPr bwMode="auto">
          <a:xfrm>
            <a:off x="1385888" y="2543175"/>
            <a:ext cx="6042025" cy="1728788"/>
          </a:xfrm>
          <a:custGeom>
            <a:avLst/>
            <a:gdLst/>
            <a:ahLst/>
            <a:cxnLst>
              <a:cxn ang="0">
                <a:pos x="126" y="558"/>
              </a:cxn>
              <a:cxn ang="0">
                <a:pos x="261" y="522"/>
              </a:cxn>
              <a:cxn ang="0">
                <a:pos x="396" y="468"/>
              </a:cxn>
              <a:cxn ang="0">
                <a:pos x="540" y="450"/>
              </a:cxn>
              <a:cxn ang="0">
                <a:pos x="738" y="378"/>
              </a:cxn>
              <a:cxn ang="0">
                <a:pos x="819" y="333"/>
              </a:cxn>
              <a:cxn ang="0">
                <a:pos x="1017" y="306"/>
              </a:cxn>
              <a:cxn ang="0">
                <a:pos x="1269" y="279"/>
              </a:cxn>
              <a:cxn ang="0">
                <a:pos x="1386" y="243"/>
              </a:cxn>
              <a:cxn ang="0">
                <a:pos x="2178" y="171"/>
              </a:cxn>
              <a:cxn ang="0">
                <a:pos x="2313" y="117"/>
              </a:cxn>
              <a:cxn ang="0">
                <a:pos x="2475" y="45"/>
              </a:cxn>
              <a:cxn ang="0">
                <a:pos x="2556" y="9"/>
              </a:cxn>
              <a:cxn ang="0">
                <a:pos x="2961" y="0"/>
              </a:cxn>
              <a:cxn ang="0">
                <a:pos x="3474" y="72"/>
              </a:cxn>
              <a:cxn ang="0">
                <a:pos x="3600" y="108"/>
              </a:cxn>
              <a:cxn ang="0">
                <a:pos x="3708" y="198"/>
              </a:cxn>
              <a:cxn ang="0">
                <a:pos x="3762" y="306"/>
              </a:cxn>
              <a:cxn ang="0">
                <a:pos x="3618" y="882"/>
              </a:cxn>
              <a:cxn ang="0">
                <a:pos x="3483" y="954"/>
              </a:cxn>
              <a:cxn ang="0">
                <a:pos x="3069" y="909"/>
              </a:cxn>
              <a:cxn ang="0">
                <a:pos x="2907" y="864"/>
              </a:cxn>
              <a:cxn ang="0">
                <a:pos x="2583" y="792"/>
              </a:cxn>
              <a:cxn ang="0">
                <a:pos x="2493" y="765"/>
              </a:cxn>
              <a:cxn ang="0">
                <a:pos x="2142" y="747"/>
              </a:cxn>
              <a:cxn ang="0">
                <a:pos x="1755" y="756"/>
              </a:cxn>
              <a:cxn ang="0">
                <a:pos x="1458" y="828"/>
              </a:cxn>
              <a:cxn ang="0">
                <a:pos x="1305" y="846"/>
              </a:cxn>
              <a:cxn ang="0">
                <a:pos x="900" y="963"/>
              </a:cxn>
              <a:cxn ang="0">
                <a:pos x="684" y="1017"/>
              </a:cxn>
              <a:cxn ang="0">
                <a:pos x="504" y="1089"/>
              </a:cxn>
              <a:cxn ang="0">
                <a:pos x="270" y="1062"/>
              </a:cxn>
              <a:cxn ang="0">
                <a:pos x="171" y="954"/>
              </a:cxn>
              <a:cxn ang="0">
                <a:pos x="117" y="918"/>
              </a:cxn>
              <a:cxn ang="0">
                <a:pos x="36" y="783"/>
              </a:cxn>
              <a:cxn ang="0">
                <a:pos x="9" y="702"/>
              </a:cxn>
              <a:cxn ang="0">
                <a:pos x="0" y="675"/>
              </a:cxn>
              <a:cxn ang="0">
                <a:pos x="90" y="594"/>
              </a:cxn>
              <a:cxn ang="0">
                <a:pos x="144" y="576"/>
              </a:cxn>
              <a:cxn ang="0">
                <a:pos x="126" y="558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2" name="Freeform 32"/>
          <p:cNvSpPr>
            <a:spLocks/>
          </p:cNvSpPr>
          <p:nvPr/>
        </p:nvSpPr>
        <p:spPr bwMode="auto">
          <a:xfrm>
            <a:off x="1614488" y="1443038"/>
            <a:ext cx="5557837" cy="3957637"/>
          </a:xfrm>
          <a:custGeom>
            <a:avLst/>
            <a:gdLst/>
            <a:ahLst/>
            <a:cxnLst>
              <a:cxn ang="0">
                <a:pos x="81" y="2367"/>
              </a:cxn>
              <a:cxn ang="0">
                <a:pos x="342" y="2493"/>
              </a:cxn>
              <a:cxn ang="0">
                <a:pos x="1017" y="2412"/>
              </a:cxn>
              <a:cxn ang="0">
                <a:pos x="1413" y="2322"/>
              </a:cxn>
              <a:cxn ang="0">
                <a:pos x="1710" y="2241"/>
              </a:cxn>
              <a:cxn ang="0">
                <a:pos x="1917" y="2160"/>
              </a:cxn>
              <a:cxn ang="0">
                <a:pos x="2088" y="2088"/>
              </a:cxn>
              <a:cxn ang="0">
                <a:pos x="2259" y="1998"/>
              </a:cxn>
              <a:cxn ang="0">
                <a:pos x="2529" y="1845"/>
              </a:cxn>
              <a:cxn ang="0">
                <a:pos x="2664" y="1764"/>
              </a:cxn>
              <a:cxn ang="0">
                <a:pos x="2862" y="1602"/>
              </a:cxn>
              <a:cxn ang="0">
                <a:pos x="2934" y="1494"/>
              </a:cxn>
              <a:cxn ang="0">
                <a:pos x="3042" y="1269"/>
              </a:cxn>
              <a:cxn ang="0">
                <a:pos x="3159" y="1026"/>
              </a:cxn>
              <a:cxn ang="0">
                <a:pos x="3213" y="945"/>
              </a:cxn>
              <a:cxn ang="0">
                <a:pos x="3312" y="720"/>
              </a:cxn>
              <a:cxn ang="0">
                <a:pos x="3384" y="576"/>
              </a:cxn>
              <a:cxn ang="0">
                <a:pos x="3420" y="495"/>
              </a:cxn>
              <a:cxn ang="0">
                <a:pos x="3492" y="333"/>
              </a:cxn>
              <a:cxn ang="0">
                <a:pos x="3483" y="171"/>
              </a:cxn>
              <a:cxn ang="0">
                <a:pos x="3087" y="27"/>
              </a:cxn>
              <a:cxn ang="0">
                <a:pos x="2790" y="9"/>
              </a:cxn>
              <a:cxn ang="0">
                <a:pos x="2637" y="117"/>
              </a:cxn>
              <a:cxn ang="0">
                <a:pos x="2583" y="198"/>
              </a:cxn>
              <a:cxn ang="0">
                <a:pos x="2475" y="414"/>
              </a:cxn>
              <a:cxn ang="0">
                <a:pos x="2313" y="603"/>
              </a:cxn>
              <a:cxn ang="0">
                <a:pos x="2250" y="711"/>
              </a:cxn>
              <a:cxn ang="0">
                <a:pos x="2178" y="846"/>
              </a:cxn>
              <a:cxn ang="0">
                <a:pos x="2088" y="1035"/>
              </a:cxn>
              <a:cxn ang="0">
                <a:pos x="2061" y="1035"/>
              </a:cxn>
              <a:cxn ang="0">
                <a:pos x="1917" y="1269"/>
              </a:cxn>
              <a:cxn ang="0">
                <a:pos x="1746" y="1557"/>
              </a:cxn>
              <a:cxn ang="0">
                <a:pos x="1647" y="1674"/>
              </a:cxn>
              <a:cxn ang="0">
                <a:pos x="1512" y="1782"/>
              </a:cxn>
              <a:cxn ang="0">
                <a:pos x="1332" y="1890"/>
              </a:cxn>
              <a:cxn ang="0">
                <a:pos x="1125" y="1926"/>
              </a:cxn>
              <a:cxn ang="0">
                <a:pos x="792" y="2034"/>
              </a:cxn>
              <a:cxn ang="0">
                <a:pos x="621" y="2079"/>
              </a:cxn>
              <a:cxn ang="0">
                <a:pos x="297" y="2115"/>
              </a:cxn>
              <a:cxn ang="0">
                <a:pos x="108" y="2160"/>
              </a:cxn>
              <a:cxn ang="0">
                <a:pos x="36" y="2232"/>
              </a:cxn>
              <a:cxn ang="0">
                <a:pos x="27" y="2349"/>
              </a:cxn>
              <a:cxn ang="0">
                <a:pos x="0" y="2313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F59D-1C8E-E348-AC22-B7BE51B23BD5}" type="datetime1">
              <a:rPr lang="en-US" smtClean="0"/>
              <a:t>5/3/2018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0221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1" grpId="0" animBg="1"/>
      <p:bldP spid="768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u="sng" dirty="0">
                <a:solidFill>
                  <a:srgbClr val="FF0066"/>
                </a:solidFill>
              </a:rPr>
              <a:t>2 Pass algorithm. Pass 1:</a:t>
            </a:r>
          </a:p>
          <a:p>
            <a:r>
              <a:rPr lang="en-US" b="1" dirty="0"/>
              <a:t>0) Pick a random sample of points that fit in main memory</a:t>
            </a:r>
          </a:p>
          <a:p>
            <a:r>
              <a:rPr lang="en-US" b="1" dirty="0">
                <a:solidFill>
                  <a:srgbClr val="D60093"/>
                </a:solidFill>
              </a:rPr>
              <a:t>1) Initial clusters: </a:t>
            </a:r>
          </a:p>
          <a:p>
            <a:pPr lvl="1"/>
            <a:r>
              <a:rPr lang="en-US" dirty="0"/>
              <a:t>Cluster these points hierarchically – group </a:t>
            </a:r>
            <a:br>
              <a:rPr lang="en-US" dirty="0"/>
            </a:br>
            <a:r>
              <a:rPr lang="en-US" dirty="0"/>
              <a:t>nearest points/clusters</a:t>
            </a:r>
          </a:p>
          <a:p>
            <a:r>
              <a:rPr lang="en-US" b="1" dirty="0">
                <a:solidFill>
                  <a:srgbClr val="0000FF"/>
                </a:solidFill>
              </a:rPr>
              <a:t>2) Pick representative points:</a:t>
            </a:r>
          </a:p>
          <a:p>
            <a:pPr lvl="1"/>
            <a:r>
              <a:rPr lang="en-US" dirty="0"/>
              <a:t>For each cluster, pick a sample of points, as dispersed as possible</a:t>
            </a:r>
          </a:p>
          <a:p>
            <a:pPr lvl="1"/>
            <a:r>
              <a:rPr lang="en-US" dirty="0"/>
              <a:t>From the sample, pick representatives by moving them (say) 20% toward the centroid of the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6E1-D0FD-CF44-83FD-34F001F6DE4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4875-D4D4-48AC-B2D1-F6AA09775CC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0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Initial Clusters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99A-B745-4CB0-B7BA-AC55B15E361E}" type="slidenum">
              <a:rPr lang="en-US"/>
              <a:pPr/>
              <a:t>57</a:t>
            </a:fld>
            <a:endParaRPr lang="en-US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48-E5DE-9C45-AD44-873117E53A6E}" type="datetime1">
              <a:rPr lang="en-US" smtClean="0"/>
              <a:t>5/3/2018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589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9" grpId="0" animBg="1"/>
      <p:bldP spid="78880" grpId="0" animBg="1"/>
      <p:bldP spid="788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106D-5E90-4DCD-AC13-0F5F01FA7579}" type="slidenum">
              <a:rPr lang="en-US"/>
              <a:pPr/>
              <a:t>58</a:t>
            </a:fld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58674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67056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5105400" y="2895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582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(say) 4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remote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cluster.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5B21-B56C-C64A-87BA-ABBA1771EF4C}" type="datetime1">
              <a:rPr lang="en-US" smtClean="0"/>
              <a:t>5/3/2018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6077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6" grpId="0" animBg="1"/>
      <p:bldP spid="79907" grpId="0" animBg="1"/>
      <p:bldP spid="79908" grpId="0" animBg="1"/>
      <p:bldP spid="7990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CFC-30CD-456F-B51E-5D50734BBD80}" type="slidenum">
              <a:rPr lang="en-US"/>
              <a:pPr/>
              <a:t>59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59436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65532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6400800" y="3048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4285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(say) 20%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toward the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centroid.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D9EC-702A-624D-9584-0961D0E490A1}" type="datetime1">
              <a:rPr lang="en-US" smtClean="0"/>
              <a:t>5/3/2018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0752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1060" cy="5257801"/>
          </a:xfrm>
        </p:spPr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rgbClr val="0000FF"/>
                </a:solidFill>
              </a:rPr>
              <a:t>not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 --&gt; </a:t>
            </a:r>
            <a:r>
              <a:rPr lang="en-US" altLang="en-US" b="1" dirty="0"/>
              <a:t>The Curse of Dimensionality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8996-0D3E-3340-A527-8D9B5BEE65C4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995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Finishing CURE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u="sng" dirty="0">
                <a:solidFill>
                  <a:srgbClr val="FF0066"/>
                </a:solidFill>
              </a:rPr>
              <a:t>Pass 2:</a:t>
            </a:r>
          </a:p>
          <a:p>
            <a:r>
              <a:rPr lang="en-US" dirty="0"/>
              <a:t>Now, rescan the whole dataset and </a:t>
            </a:r>
            <a:br>
              <a:rPr lang="en-US" dirty="0"/>
            </a:br>
            <a:r>
              <a:rPr lang="en-US" dirty="0"/>
              <a:t>visit each point </a:t>
            </a:r>
            <a:r>
              <a:rPr lang="en-US" b="1" i="1" dirty="0"/>
              <a:t>p</a:t>
            </a:r>
            <a:r>
              <a:rPr lang="en-US" dirty="0"/>
              <a:t> in the data set</a:t>
            </a:r>
          </a:p>
          <a:p>
            <a:pPr lvl="8"/>
            <a:endParaRPr lang="en-US" dirty="0"/>
          </a:p>
          <a:p>
            <a:r>
              <a:rPr lang="en-US" b="1" dirty="0"/>
              <a:t>Place it in the “</a:t>
            </a:r>
            <a:r>
              <a:rPr lang="en-US" b="1" dirty="0">
                <a:solidFill>
                  <a:srgbClr val="D60093"/>
                </a:solidFill>
              </a:rPr>
              <a:t>closest cluster</a:t>
            </a:r>
            <a:r>
              <a:rPr lang="en-US" b="1" dirty="0"/>
              <a:t>”</a:t>
            </a:r>
          </a:p>
          <a:p>
            <a:pPr lvl="1"/>
            <a:r>
              <a:rPr lang="en-US" dirty="0"/>
              <a:t>Normal definition of “</a:t>
            </a:r>
            <a:r>
              <a:rPr lang="en-US" dirty="0">
                <a:solidFill>
                  <a:srgbClr val="D60093"/>
                </a:solidFill>
              </a:rPr>
              <a:t>closest</a:t>
            </a:r>
            <a:r>
              <a:rPr lang="en-US" dirty="0"/>
              <a:t>”: </a:t>
            </a:r>
            <a:br>
              <a:rPr lang="en-US" dirty="0"/>
            </a:br>
            <a:r>
              <a:rPr lang="en-US" dirty="0"/>
              <a:t>Find the closest representative to </a:t>
            </a:r>
            <a:r>
              <a:rPr lang="en-US" b="1" i="1" dirty="0"/>
              <a:t>p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assign it to representative’s cluster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2CA-64C4-4A60-8190-5DD76C438E84}" type="slidenum">
              <a:rPr lang="en-US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8400-7125-7F44-9CA8-AE1BED6CBED2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7162800" y="1295400"/>
            <a:ext cx="1905000" cy="18288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7405956" y="1783511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8177212" y="1600200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7567612" y="2531134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8494143" y="2419350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97699" y="3364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65843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20% Move Inward?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3600" b="1" dirty="0">
                <a:solidFill>
                  <a:srgbClr val="0000FF"/>
                </a:solidFill>
              </a:rPr>
              <a:t>Intuition:</a:t>
            </a:r>
          </a:p>
          <a:p>
            <a:r>
              <a:rPr lang="en-US" dirty="0"/>
              <a:t>A large, dispersed cluster will have large moves from its boundary</a:t>
            </a:r>
          </a:p>
          <a:p>
            <a:r>
              <a:rPr lang="en-US" dirty="0"/>
              <a:t>A small, dense cluster will have little move.</a:t>
            </a:r>
          </a:p>
          <a:p>
            <a:r>
              <a:rPr lang="en-US" dirty="0"/>
              <a:t>Favors a small, dense cluster that is near a larger dispersed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468499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483739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5702" y="4980638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1399" y="4686300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5067300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482643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199" y="560070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199" y="5331651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8599" y="5223875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06347" y="5346381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61352" y="50182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52372" y="529590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4772" y="458296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399" y="47896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61147" y="49039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80380" y="462169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xmlns="" id="{993B93B1-242F-6C4D-8931-180C53E1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4D2D-A735-C44C-BE32-ADA0482543F6}" type="datetime1">
              <a:rPr lang="en-US" smtClean="0"/>
              <a:t>5/3/2018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65DCEC50-4F42-9A45-AEBD-3497DA3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081469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Clustering:</a:t>
            </a:r>
            <a:r>
              <a:rPr lang="en-US" b="1" dirty="0"/>
              <a:t> </a:t>
            </a:r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Algorithms:</a:t>
            </a:r>
          </a:p>
          <a:p>
            <a:pPr lvl="1"/>
            <a:r>
              <a:rPr lang="en-US" dirty="0"/>
              <a:t>Agglomerative </a:t>
            </a:r>
            <a:r>
              <a:rPr lang="en-US" b="1" dirty="0"/>
              <a:t>hierarchical clustering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Centroid and </a:t>
            </a:r>
            <a:r>
              <a:rPr lang="en-US" dirty="0" err="1"/>
              <a:t>clustroid</a:t>
            </a:r>
            <a:endParaRPr lang="en-US" dirty="0"/>
          </a:p>
          <a:p>
            <a:pPr lvl="1"/>
            <a:r>
              <a:rPr lang="en-US" b="1" i="1" dirty="0"/>
              <a:t>k</a:t>
            </a:r>
            <a:r>
              <a:rPr lang="en-US" b="1" dirty="0"/>
              <a:t>-means: </a:t>
            </a:r>
          </a:p>
          <a:p>
            <a:pPr lvl="2"/>
            <a:r>
              <a:rPr lang="en-US" dirty="0"/>
              <a:t>Initialization, picking </a:t>
            </a:r>
            <a:r>
              <a:rPr lang="en-US" i="1" dirty="0"/>
              <a:t>k</a:t>
            </a:r>
          </a:p>
          <a:p>
            <a:pPr lvl="1"/>
            <a:r>
              <a:rPr lang="en-US" b="1" dirty="0"/>
              <a:t>BFR</a:t>
            </a:r>
          </a:p>
          <a:p>
            <a:pPr lvl="1"/>
            <a:r>
              <a:rPr lang="en-US" b="1" dirty="0"/>
              <a:t>CURE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9122-B642-A144-AA76-CF56101901F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Galaxies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r>
              <a:rPr lang="en-US" b="1" dirty="0"/>
              <a:t>Sloan Digital Sky Survey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34A-425C-3645-9E2F-2708E75EDE51}" type="datetime1">
              <a:rPr lang="en-US" smtClean="0"/>
              <a:t>5/3/2018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1306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4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CD by a set of customers who bought it</a:t>
            </a:r>
          </a:p>
          <a:p>
            <a:pPr lvl="8"/>
            <a:endParaRPr lang="en-US" dirty="0"/>
          </a:p>
          <a:p>
            <a:r>
              <a:rPr lang="en-US" dirty="0"/>
              <a:t>Similar CDs have similar sets of customers, and 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61BE-D8BB-744B-A25A-AB216EB3C50C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23121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Space of all CDs:</a:t>
            </a:r>
          </a:p>
          <a:p>
            <a:r>
              <a:rPr lang="en-US" dirty="0"/>
              <a:t>Think of a space with one dim. for 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CD is a “point”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pPr lvl="8"/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Find clusters of similar CDs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6591-7E69-D548-8E45-2D1DE13F3D57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29412</TotalTime>
  <Words>3483</Words>
  <Application>Microsoft Office PowerPoint</Application>
  <PresentationFormat>如螢幕大小 (4:3)</PresentationFormat>
  <Paragraphs>834</Paragraphs>
  <Slides>62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Module</vt:lpstr>
      <vt:lpstr>Equation</vt:lpstr>
      <vt:lpstr>Clustering 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Clustering Problem: Galaxies</vt:lpstr>
      <vt:lpstr>Clustering Problem: Music CDs</vt:lpstr>
      <vt:lpstr>Clustering Problem: Music CDs</vt:lpstr>
      <vt:lpstr>Clustering Problem: Documents</vt:lpstr>
      <vt:lpstr>Cosine, Jaccard, and Euclidean</vt:lpstr>
      <vt:lpstr>Overview: Methods of Clustering</vt:lpstr>
      <vt:lpstr>Hierarchical Clustering</vt:lpstr>
      <vt:lpstr>Which is Better?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Which is Best?</vt:lpstr>
      <vt:lpstr>Case 1: Convex Clusters</vt:lpstr>
      <vt:lpstr>Case 2: Concentric Clusters</vt:lpstr>
      <vt:lpstr> k-means clustering</vt:lpstr>
      <vt:lpstr>k–means Algorithm(s)</vt:lpstr>
      <vt:lpstr>k-Means++</vt:lpstr>
      <vt:lpstr>k-Means | |</vt:lpstr>
      <vt:lpstr>Populating Clusters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 The BFR Algorithm</vt:lpstr>
      <vt:lpstr>BFR Algorithm</vt:lpstr>
      <vt:lpstr>BFR Overview</vt:lpstr>
      <vt:lpstr>BFR Algorithm</vt:lpstr>
      <vt:lpstr>Three Classes of Points</vt:lpstr>
      <vt:lpstr>BFR: “Galaxies” Picture</vt:lpstr>
      <vt:lpstr>Summarizing Sets of Points</vt:lpstr>
      <vt:lpstr>Summarizing Points: Comments</vt:lpstr>
      <vt:lpstr>The “Memory-Load” of Points</vt:lpstr>
      <vt:lpstr>The “Memory-Load” of Points</vt:lpstr>
      <vt:lpstr>BFR: “Galaxies” Picture</vt:lpstr>
      <vt:lpstr>A Few Details…</vt:lpstr>
      <vt:lpstr>How Close is Close Enough?</vt:lpstr>
      <vt:lpstr>Mahalanobis Distance</vt:lpstr>
      <vt:lpstr>Mahalanobis Distance</vt:lpstr>
      <vt:lpstr>Picture: Equal M.D. Regions</vt:lpstr>
      <vt:lpstr>Should 2 CS clusters be combined?</vt:lpstr>
      <vt:lpstr> The CURE Algorithm</vt:lpstr>
      <vt:lpstr>The CURE Algorithm</vt:lpstr>
      <vt:lpstr>Example: Stanford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Why the 20% Move Inward?</vt:lpstr>
      <vt:lpstr>Summary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jhwang</cp:lastModifiedBy>
  <cp:revision>1473</cp:revision>
  <cp:lastPrinted>2018-01-23T04:52:06Z</cp:lastPrinted>
  <dcterms:created xsi:type="dcterms:W3CDTF">2009-06-12T17:14:38Z</dcterms:created>
  <dcterms:modified xsi:type="dcterms:W3CDTF">2018-05-03T00:55:27Z</dcterms:modified>
</cp:coreProperties>
</file>