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436" r:id="rId3"/>
    <p:sldId id="340" r:id="rId4"/>
    <p:sldId id="341" r:id="rId5"/>
    <p:sldId id="435" r:id="rId6"/>
    <p:sldId id="423" r:id="rId7"/>
    <p:sldId id="424" r:id="rId8"/>
    <p:sldId id="447" r:id="rId9"/>
    <p:sldId id="448" r:id="rId10"/>
    <p:sldId id="344" r:id="rId11"/>
    <p:sldId id="345" r:id="rId12"/>
    <p:sldId id="346" r:id="rId13"/>
    <p:sldId id="396" r:id="rId14"/>
    <p:sldId id="408" r:id="rId15"/>
    <p:sldId id="404" r:id="rId16"/>
    <p:sldId id="405" r:id="rId17"/>
    <p:sldId id="406" r:id="rId18"/>
    <p:sldId id="407" r:id="rId19"/>
    <p:sldId id="353" r:id="rId20"/>
    <p:sldId id="425" r:id="rId21"/>
    <p:sldId id="354" r:id="rId22"/>
    <p:sldId id="355" r:id="rId23"/>
    <p:sldId id="410" r:id="rId24"/>
    <p:sldId id="411" r:id="rId25"/>
    <p:sldId id="358" r:id="rId26"/>
    <p:sldId id="412" r:id="rId27"/>
    <p:sldId id="413" r:id="rId28"/>
    <p:sldId id="414" r:id="rId29"/>
    <p:sldId id="415" r:id="rId30"/>
    <p:sldId id="417" r:id="rId31"/>
    <p:sldId id="394" r:id="rId32"/>
    <p:sldId id="428" r:id="rId33"/>
    <p:sldId id="36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9" r:id="rId42"/>
    <p:sldId id="426" r:id="rId43"/>
    <p:sldId id="418" r:id="rId44"/>
    <p:sldId id="374" r:id="rId45"/>
    <p:sldId id="375" r:id="rId46"/>
    <p:sldId id="376" r:id="rId47"/>
    <p:sldId id="419" r:id="rId48"/>
    <p:sldId id="378" r:id="rId49"/>
    <p:sldId id="379" r:id="rId50"/>
    <p:sldId id="420" r:id="rId51"/>
    <p:sldId id="432" r:id="rId52"/>
    <p:sldId id="380" r:id="rId53"/>
    <p:sldId id="381" r:id="rId54"/>
    <p:sldId id="384" r:id="rId55"/>
    <p:sldId id="434" r:id="rId56"/>
    <p:sldId id="383" r:id="rId57"/>
    <p:sldId id="431" r:id="rId58"/>
    <p:sldId id="427" r:id="rId59"/>
    <p:sldId id="385" r:id="rId60"/>
    <p:sldId id="387" r:id="rId61"/>
    <p:sldId id="388" r:id="rId62"/>
    <p:sldId id="389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D60093"/>
    <a:srgbClr val="FF0066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1720" autoAdjust="0"/>
  </p:normalViewPr>
  <p:slideViewPr>
    <p:cSldViewPr>
      <p:cViewPr varScale="1">
        <p:scale>
          <a:sx n="79" d="100"/>
          <a:sy n="79" d="100"/>
        </p:scale>
        <p:origin x="11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jimeng/papers/SunSDM07.pdf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Announcements:</a:t>
            </a:r>
          </a:p>
          <a:p>
            <a:r>
              <a:rPr lang="en-US" dirty="0"/>
              <a:t>-- Enjoyed the</a:t>
            </a:r>
            <a:r>
              <a:rPr lang="en-US" baseline="0" dirty="0"/>
              <a:t> lecture, Jeff apologizes 10 min over</a:t>
            </a:r>
            <a:endParaRPr lang="en-US" dirty="0"/>
          </a:p>
          <a:p>
            <a:r>
              <a:rPr lang="en-US" dirty="0"/>
              <a:t>-- Print the code &amp; 10 pairs, in the ZIP include everything – the big file also</a:t>
            </a:r>
          </a:p>
          <a:p>
            <a:r>
              <a:rPr lang="en-US" dirty="0"/>
              <a:t>-- HW1 due</a:t>
            </a:r>
            <a:r>
              <a:rPr lang="en-US" baseline="0" dirty="0"/>
              <a:t> Fri, max 3 late days, hand in Mon 9:30am</a:t>
            </a:r>
          </a:p>
          <a:p>
            <a:r>
              <a:rPr lang="en-US" baseline="0" dirty="0"/>
              <a:t>-- HW2 will be out Fri</a:t>
            </a:r>
          </a:p>
          <a:p>
            <a:r>
              <a:rPr lang="en-US" baseline="0" dirty="0"/>
              <a:t>-- </a:t>
            </a:r>
            <a:r>
              <a:rPr lang="en-US" baseline="0" dirty="0" err="1"/>
              <a:t>MapReduce</a:t>
            </a:r>
            <a:r>
              <a:rPr lang="en-US" baseline="0" dirty="0"/>
              <a:t> and </a:t>
            </a:r>
            <a:r>
              <a:rPr lang="en-US" baseline="0" dirty="0" err="1"/>
              <a:t>Freq</a:t>
            </a:r>
            <a:r>
              <a:rPr lang="en-US" baseline="0" dirty="0"/>
              <a:t> </a:t>
            </a:r>
            <a:r>
              <a:rPr lang="en-US" baseline="0" dirty="0" err="1"/>
              <a:t>Itermse</a:t>
            </a:r>
            <a:r>
              <a:rPr lang="en-US" baseline="0" dirty="0"/>
              <a:t> </a:t>
            </a:r>
            <a:r>
              <a:rPr lang="en-US" baseline="0" dirty="0" err="1"/>
              <a:t>Gradiance</a:t>
            </a:r>
            <a:r>
              <a:rPr lang="en-US" baseline="0" dirty="0"/>
              <a:t> quizzes due today</a:t>
            </a:r>
          </a:p>
          <a:p>
            <a:r>
              <a:rPr lang="en-US" baseline="0" dirty="0"/>
              <a:t>-- LSH quiz out! Due in 1 week!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1660F-E8BB-4AFA-AF58-39DB8CCF09FC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3D358-4D76-46D6-9782-08150E55FE91}" type="slidenum">
              <a:rPr lang="en-US"/>
              <a:pPr/>
              <a:t>11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0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</a:t>
            </a:r>
            <a:r>
              <a:rPr lang="en-US" baseline="0" dirty="0"/>
              <a:t> summations </a:t>
            </a:r>
            <a:endParaRPr lang="en-US" dirty="0"/>
          </a:p>
          <a:p>
            <a:endParaRPr lang="en-US" dirty="0"/>
          </a:p>
          <a:p>
            <a:r>
              <a:rPr lang="en-US" dirty="0"/>
              <a:t>USV</a:t>
            </a:r>
            <a:r>
              <a:rPr lang="en-US" baseline="0" dirty="0"/>
              <a:t> – UXV = U-U(SV-XV)</a:t>
            </a:r>
          </a:p>
          <a:p>
            <a:r>
              <a:rPr lang="en-US" baseline="0" dirty="0"/>
              <a:t>AXC –AYC =  (AC)(X-Y)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True since ratings are correlated and SVD uncovered this 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</a:rPr>
              <a:t>HOW TO PICK NUMBER of COS/ROWS In practice. Mahoney’s slides say pick 4k cols/rows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http://www.cs.cmu.edu/~jimeng/papers/SunSDM07.pdf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1F57D-0EF3-4713-8906-EEC17DB47EC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C01-20A3-AD4B-9948-79740CED97ED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5111-59F8-F240-9647-A38520EC305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4CDC-63D9-9F40-8C57-6F8A63FA3103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26EE813-E30D-4440-B0C1-C712EA86B619}" type="datetime1">
              <a:rPr lang="en-US" smtClean="0"/>
              <a:t>5/3/2018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7F1605-A11A-8149-A141-5E3C0AFE0D18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70B7-9CB8-CF49-B353-B8DC9B554920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7C96-9754-7F40-82C3-1A06E59653C9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F9EB-4A0C-584C-93B7-66697A35EB10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24F5-2FE8-6E43-BFD5-64AC81C859E7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D7D8-F82C-8B48-B2FF-81C148C8B1CE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396-B31F-074A-98A7-38CC7F6C1C13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3EA-CB2C-664F-80E2-B5F46FC07EA7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391A493-5165-7F4A-AC27-3A1F65F68A8E}" type="datetime1">
              <a:rPr lang="en-US" smtClean="0"/>
              <a:t>5/3/2018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4A06B9BD-35DA-7240-B258-C637D7D6FC00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inf.mpg.de/~bast/ir-seminar-ws04/lecture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Dimensionality Reduction:</a:t>
            </a:r>
            <a:br>
              <a:rPr lang="en-US" sz="4800" dirty="0"/>
            </a:br>
            <a:r>
              <a:rPr lang="en-US" sz="4800" dirty="0"/>
              <a:t>SVD &amp; CUR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Modified from CS246</a:t>
            </a:r>
            <a:r>
              <a:rPr lang="en-US" sz="2400" dirty="0"/>
              <a:t>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- Definition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4203574"/>
            <a:ext cx="8229600" cy="26544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Input data matrix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(e.g., 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n</a:t>
            </a:r>
            <a:r>
              <a:rPr lang="en-US" dirty="0"/>
              <a:t> terms)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U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Left singular vectors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 (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Singular values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diagonal matrix (strength of each ‘concept’)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 : rank of the matrix </a:t>
            </a:r>
            <a:r>
              <a:rPr lang="en-US" b="1" dirty="0"/>
              <a:t>A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V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Right singular vectors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(</a:t>
            </a:r>
            <a:r>
              <a:rPr lang="en-US" i="1" dirty="0"/>
              <a:t>n</a:t>
            </a:r>
            <a:r>
              <a:rPr lang="en-US" dirty="0"/>
              <a:t> terms,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78C6-7B55-2647-B9FD-D8B4C4A032EB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E5C-D0F4-4E39-91A4-622A0C787404}" type="slidenum">
              <a:rPr lang="en-US"/>
              <a:pPr/>
              <a:t>10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786313" y="2228850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 rot="16200000">
            <a:off x="1495425" y="2565400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295400" y="2889250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247900" y="1828800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n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4783138" y="2586037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027488" y="2863850"/>
            <a:ext cx="39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5662613" y="1828800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n</a:t>
            </a: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4318000" y="3970337"/>
            <a:ext cx="439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U</a:t>
            </a:r>
            <a:endParaRPr kumimoji="0" lang="en-US" sz="2800" b="1" baseline="30000">
              <a:latin typeface="Sylfaen" pitchFamily="18" charset="0"/>
            </a:endParaRPr>
          </a:p>
        </p:txBody>
      </p:sp>
      <p:sp>
        <p:nvSpPr>
          <p:cNvPr id="151570" name="AutoShape 18"/>
          <p:cNvSpPr>
            <a:spLocks noChangeArrowheads="1"/>
          </p:cNvSpPr>
          <p:nvPr/>
        </p:nvSpPr>
        <p:spPr bwMode="auto">
          <a:xfrm rot="16200000">
            <a:off x="3520282" y="3055143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 rot="16200000">
            <a:off x="4775200" y="2233612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5548313" y="2547937"/>
            <a:ext cx="58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V</a:t>
            </a:r>
            <a:r>
              <a:rPr kumimoji="0"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2946400" y="2578100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>
                <a:latin typeface="Symbol" pitchFamily="18" charset="2"/>
              </a:rPr>
              <a:t> </a:t>
            </a: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4511675" y="221932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4951413" y="2398712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AutoShape 24"/>
          <p:cNvSpPr>
            <a:spLocks noChangeArrowheads="1"/>
          </p:cNvSpPr>
          <p:nvPr/>
        </p:nvSpPr>
        <p:spPr bwMode="auto">
          <a:xfrm>
            <a:off x="5235575" y="2239962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5233988" y="2408237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158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0482" y="1211262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294270" y="121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5469BA-6E14-B344-A795-4ED4003BB341}"/>
              </a:ext>
            </a:extLst>
          </p:cNvPr>
          <p:cNvSpPr/>
          <p:nvPr/>
        </p:nvSpPr>
        <p:spPr>
          <a:xfrm>
            <a:off x="4800600" y="19050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11BE15-DF27-C445-BB95-D05972865C34}"/>
              </a:ext>
            </a:extLst>
          </p:cNvPr>
          <p:cNvSpPr/>
          <p:nvPr/>
        </p:nvSpPr>
        <p:spPr>
          <a:xfrm>
            <a:off x="4343400" y="19050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C5998B4D-8E68-134E-9339-A4CD83D73362}"/>
              </a:ext>
            </a:extLst>
          </p:cNvPr>
          <p:cNvSpPr/>
          <p:nvPr/>
        </p:nvSpPr>
        <p:spPr>
          <a:xfrm>
            <a:off x="6367790" y="22098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527435"/>
      </p:ext>
    </p:extLst>
  </p:cSld>
  <p:clrMapOvr>
    <a:masterClrMapping/>
  </p:clrMapOvr>
  <p:transition advTm="6335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5999-92DF-4821-995D-90B0EE284B4E}" type="slidenum">
              <a:rPr lang="en-US"/>
              <a:pPr/>
              <a:t>11</a:t>
            </a:fld>
            <a:endParaRPr lang="en-US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 rot="16200000">
            <a:off x="1495425" y="3424238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1638300" y="308133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381125" y="3767138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m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2247900" y="240506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n</a:t>
            </a: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 rot="5400000">
            <a:off x="2247900" y="232886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0" name="AutoShape 18"/>
          <p:cNvSpPr>
            <a:spLocks noChangeArrowheads="1"/>
          </p:cNvSpPr>
          <p:nvPr/>
        </p:nvSpPr>
        <p:spPr bwMode="auto">
          <a:xfrm rot="16200000">
            <a:off x="3205957" y="3913981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46451" name="AutoShape 19"/>
          <p:cNvSpPr>
            <a:spLocks noChangeArrowheads="1"/>
          </p:cNvSpPr>
          <p:nvPr/>
        </p:nvSpPr>
        <p:spPr bwMode="auto">
          <a:xfrm rot="16200000">
            <a:off x="4260850" y="3092450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2946400" y="3436938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>
                <a:latin typeface="Symbol" pitchFamily="18" charset="2"/>
              </a:rPr>
              <a:t> 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6229350" y="312102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6477000" y="3121025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6" name="AutoShape 24"/>
          <p:cNvSpPr>
            <a:spLocks noChangeArrowheads="1"/>
          </p:cNvSpPr>
          <p:nvPr/>
        </p:nvSpPr>
        <p:spPr bwMode="auto">
          <a:xfrm>
            <a:off x="4572000" y="3098800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781800" y="3121025"/>
            <a:ext cx="1150938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5795963" y="3635375"/>
            <a:ext cx="452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4400">
                <a:latin typeface="Comic Sans MS" pitchFamily="66" charset="0"/>
              </a:rPr>
              <a:t>+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3833813" y="2555875"/>
            <a:ext cx="7825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dirty="0">
                <a:sym typeface="Symbol" pitchFamily="18" charset="2"/>
              </a:rPr>
              <a:t></a:t>
            </a:r>
            <a:r>
              <a:rPr kumimoji="0" lang="en-US" baseline="-25000" dirty="0">
                <a:sym typeface="Symbol" pitchFamily="18" charset="2"/>
              </a:rPr>
              <a:t>1</a:t>
            </a:r>
            <a:r>
              <a:rPr kumimoji="0" lang="en-US" b="1" dirty="0"/>
              <a:t>u</a:t>
            </a:r>
            <a:r>
              <a:rPr kumimoji="0" lang="en-US" b="1" baseline="-25000" dirty="0"/>
              <a:t>1</a:t>
            </a:r>
            <a:r>
              <a:rPr kumimoji="0" lang="en-US" b="1" dirty="0"/>
              <a:t>v</a:t>
            </a:r>
            <a:r>
              <a:rPr kumimoji="0" lang="en-US" b="1" baseline="-25000" dirty="0"/>
              <a:t>1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6216650" y="2603500"/>
            <a:ext cx="7954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dirty="0">
                <a:sym typeface="Symbol" pitchFamily="18" charset="2"/>
              </a:rPr>
              <a:t></a:t>
            </a:r>
            <a:r>
              <a:rPr kumimoji="0" lang="en-US" baseline="-25000" dirty="0">
                <a:sym typeface="Symbol" pitchFamily="18" charset="2"/>
              </a:rPr>
              <a:t>2</a:t>
            </a:r>
            <a:r>
              <a:rPr kumimoji="0" lang="en-US" b="1" dirty="0"/>
              <a:t>u</a:t>
            </a:r>
            <a:r>
              <a:rPr kumimoji="0" lang="en-US" b="1" baseline="-25000" dirty="0"/>
              <a:t>2</a:t>
            </a:r>
            <a:r>
              <a:rPr kumimoji="0" lang="en-US" b="1" dirty="0"/>
              <a:t>v</a:t>
            </a:r>
            <a:r>
              <a:rPr kumimoji="0" lang="en-US" b="1" baseline="-25000" dirty="0"/>
              <a:t>2</a:t>
            </a:r>
            <a:endParaRPr kumimoji="0" lang="en-US" baseline="-25000" dirty="0"/>
          </a:p>
        </p:txBody>
      </p:sp>
      <p:pic>
        <p:nvPicPr>
          <p:cNvPr id="14646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520825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1F47-FB5C-0542-BCD2-C42F7268305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5257800"/>
            <a:ext cx="1944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="1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… scalar</a:t>
            </a:r>
          </a:p>
          <a:p>
            <a:r>
              <a:rPr lang="en-US" sz="2800" b="1" dirty="0" err="1">
                <a:solidFill>
                  <a:srgbClr val="008000"/>
                </a:solidFill>
                <a:latin typeface="Times New Roman"/>
                <a:cs typeface="Times New Roman"/>
              </a:rPr>
              <a:t>u</a:t>
            </a:r>
            <a:r>
              <a:rPr lang="en-US" sz="2800" b="1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 … vector</a:t>
            </a:r>
          </a:p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v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 … vector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46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6ACEE88-8FA3-2A4E-948C-52245E09BCC1}"/>
              </a:ext>
            </a:extLst>
          </p:cNvPr>
          <p:cNvSpPr txBox="1"/>
          <p:nvPr/>
        </p:nvSpPr>
        <p:spPr>
          <a:xfrm>
            <a:off x="1714500" y="5874603"/>
            <a:ext cx="4039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set </a:t>
            </a:r>
            <a:r>
              <a:rPr lang="en-US" sz="2400" dirty="0">
                <a:sym typeface="Symbol"/>
              </a:rPr>
              <a:t></a:t>
            </a:r>
            <a:r>
              <a:rPr lang="en-US" sz="2400" baseline="-25000" dirty="0"/>
              <a:t>2</a:t>
            </a:r>
            <a:r>
              <a:rPr lang="en-US" sz="2400" dirty="0"/>
              <a:t> = 0, then the green</a:t>
            </a:r>
          </a:p>
          <a:p>
            <a:r>
              <a:rPr lang="en-US" sz="2400" dirty="0"/>
              <a:t>columns may as well not exist.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948441"/>
      </p:ext>
    </p:extLst>
  </p:cSld>
  <p:clrMapOvr>
    <a:masterClrMapping/>
  </p:clrMapOvr>
  <p:transition advTm="6335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Properties</a:t>
            </a:r>
          </a:p>
        </p:txBody>
      </p:sp>
      <p:sp>
        <p:nvSpPr>
          <p:cNvPr id="13762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It is </a:t>
            </a:r>
            <a:r>
              <a:rPr lang="en-US" b="1" dirty="0">
                <a:solidFill>
                  <a:srgbClr val="0000FF"/>
                </a:solidFill>
              </a:rPr>
              <a:t>always</a:t>
            </a:r>
            <a:r>
              <a:rPr lang="en-US" dirty="0">
                <a:solidFill>
                  <a:srgbClr val="0000FF"/>
                </a:solidFill>
              </a:rPr>
              <a:t> possible to decompose a real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matrix </a:t>
            </a:r>
            <a:r>
              <a:rPr lang="en-US" b="1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into </a:t>
            </a:r>
            <a:r>
              <a:rPr lang="en-US" b="1" i="1" dirty="0">
                <a:solidFill>
                  <a:srgbClr val="0000FF"/>
                </a:solidFill>
              </a:rPr>
              <a:t>A = U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V</a:t>
            </a:r>
            <a:r>
              <a:rPr lang="en-US" b="1" baseline="30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, where</a:t>
            </a:r>
          </a:p>
          <a:p>
            <a:r>
              <a:rPr lang="en-US" b="1" i="1" dirty="0"/>
              <a:t>U, </a:t>
            </a:r>
            <a:r>
              <a:rPr lang="en-US" b="1" dirty="0">
                <a:sym typeface="Symbol"/>
              </a:rPr>
              <a:t></a:t>
            </a:r>
            <a:r>
              <a:rPr lang="en-US" b="1" i="1" dirty="0"/>
              <a:t>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unique</a:t>
            </a:r>
          </a:p>
          <a:p>
            <a:r>
              <a:rPr lang="en-US" b="1" i="1" dirty="0"/>
              <a:t>U,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column orthonormal</a:t>
            </a:r>
          </a:p>
          <a:p>
            <a:pPr lvl="1"/>
            <a:r>
              <a:rPr lang="en-US" b="1" i="1" dirty="0"/>
              <a:t>U</a:t>
            </a:r>
            <a:r>
              <a:rPr lang="en-US" b="1" i="1" baseline="30000" dirty="0"/>
              <a:t>T</a:t>
            </a:r>
            <a:r>
              <a:rPr lang="en-US" b="1" i="1" dirty="0"/>
              <a:t> U = I</a:t>
            </a:r>
            <a:r>
              <a:rPr lang="en-US" i="1" dirty="0"/>
              <a:t>; </a:t>
            </a:r>
            <a:r>
              <a:rPr lang="en-US" b="1" i="1" dirty="0"/>
              <a:t>V</a:t>
            </a:r>
            <a:r>
              <a:rPr lang="en-US" b="1" i="1" baseline="30000" dirty="0"/>
              <a:t>T</a:t>
            </a:r>
            <a:r>
              <a:rPr lang="en-US" b="1" i="1" dirty="0"/>
              <a:t> V = I</a:t>
            </a:r>
            <a:r>
              <a:rPr lang="en-US" i="1" dirty="0"/>
              <a:t>  </a:t>
            </a:r>
            <a:r>
              <a:rPr lang="en-US" dirty="0"/>
              <a:t>(</a:t>
            </a:r>
            <a:r>
              <a:rPr lang="en-US" b="1" i="1" dirty="0"/>
              <a:t>I</a:t>
            </a:r>
            <a:r>
              <a:rPr lang="en-US" dirty="0"/>
              <a:t>: identity matrix)</a:t>
            </a:r>
          </a:p>
          <a:p>
            <a:pPr lvl="1"/>
            <a:r>
              <a:rPr lang="en-US" dirty="0"/>
              <a:t>(Columns are orthogonal unit vectors)</a:t>
            </a:r>
          </a:p>
          <a:p>
            <a:r>
              <a:rPr lang="en-US" b="1" dirty="0">
                <a:sym typeface="Symbol"/>
              </a:rPr>
              <a:t>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diagonal</a:t>
            </a:r>
          </a:p>
          <a:p>
            <a:pPr lvl="1"/>
            <a:r>
              <a:rPr lang="en-US" dirty="0"/>
              <a:t>Entries (</a:t>
            </a:r>
            <a:r>
              <a:rPr lang="en-US" b="1" dirty="0">
                <a:solidFill>
                  <a:srgbClr val="008000"/>
                </a:solidFill>
              </a:rPr>
              <a:t>singular values</a:t>
            </a:r>
            <a:r>
              <a:rPr lang="en-US" dirty="0"/>
              <a:t>) are </a:t>
            </a:r>
            <a:r>
              <a:rPr lang="en-US" dirty="0">
                <a:solidFill>
                  <a:srgbClr val="008000"/>
                </a:solidFill>
              </a:rPr>
              <a:t>positive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sorted in decreasing order (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</a:t>
            </a:r>
            <a:r>
              <a:rPr lang="en-US" b="1" dirty="0"/>
              <a:t> 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...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978E-9599-6E4E-AE5A-9144324B1A88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C96C-E71B-41BA-8399-68A08BB3010E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6321623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Nice proof of uniqueness: 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hlinkClick r:id="rId2"/>
              </a:rPr>
              <a:t>http://www.mpi-inf.mpg.de/~bast/ir-seminar-ws04/lecture2.pdf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74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686800" cy="116754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66"/>
                </a:solidFill>
              </a:rPr>
              <a:t>Consider a matrix. What does SVD do?</a:t>
            </a:r>
            <a:endParaRPr lang="en-US" sz="3600" b="1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7818-D00B-D04A-983D-64268CC9EE90}" type="datetime1">
              <a:rPr lang="en-US" smtClean="0"/>
              <a:t>5/3/2018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04936" name="Freeform 8"/>
          <p:cNvSpPr>
            <a:spLocks/>
          </p:cNvSpPr>
          <p:nvPr/>
        </p:nvSpPr>
        <p:spPr bwMode="auto">
          <a:xfrm>
            <a:off x="79524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39" name="Freeform 11"/>
          <p:cNvSpPr>
            <a:spLocks/>
          </p:cNvSpPr>
          <p:nvPr/>
        </p:nvSpPr>
        <p:spPr bwMode="auto">
          <a:xfrm flipH="1">
            <a:off x="245640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49" name="Text Box 21"/>
          <p:cNvSpPr txBox="1">
            <a:spLocks noChangeArrowheads="1"/>
          </p:cNvSpPr>
          <p:nvPr/>
        </p:nvSpPr>
        <p:spPr bwMode="auto">
          <a:xfrm>
            <a:off x="2679192" y="3941426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04950" name="Line 22"/>
          <p:cNvSpPr>
            <a:spLocks noChangeShapeType="1"/>
          </p:cNvSpPr>
          <p:nvPr/>
        </p:nvSpPr>
        <p:spPr bwMode="auto">
          <a:xfrm flipV="1">
            <a:off x="304800" y="3018528"/>
            <a:ext cx="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</a:rPr>
              <a:t>SciFi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  <p:sp>
        <p:nvSpPr>
          <p:cNvPr id="1404954" name="Line 26"/>
          <p:cNvSpPr>
            <a:spLocks noChangeShapeType="1"/>
          </p:cNvSpPr>
          <p:nvPr/>
        </p:nvSpPr>
        <p:spPr bwMode="auto">
          <a:xfrm>
            <a:off x="304800" y="4085328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5" name="Line 27"/>
          <p:cNvSpPr>
            <a:spLocks noChangeShapeType="1"/>
          </p:cNvSpPr>
          <p:nvPr/>
        </p:nvSpPr>
        <p:spPr bwMode="auto">
          <a:xfrm flipV="1">
            <a:off x="304800" y="4542528"/>
            <a:ext cx="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6" name="Line 28"/>
          <p:cNvSpPr>
            <a:spLocks noChangeShapeType="1"/>
          </p:cNvSpPr>
          <p:nvPr/>
        </p:nvSpPr>
        <p:spPr bwMode="auto">
          <a:xfrm>
            <a:off x="304800" y="5380728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063987" y="1447286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672" y="3018528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178300" y="3454400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4175125" y="3811587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3200400" y="3448050"/>
            <a:ext cx="468312" cy="1752600"/>
            <a:chOff x="1663" y="1551"/>
            <a:chExt cx="295" cy="1104"/>
          </a:xfrm>
        </p:grpSpPr>
        <p:sp>
          <p:nvSpPr>
            <p:cNvPr id="57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4670425" y="2749550"/>
            <a:ext cx="1066800" cy="660400"/>
            <a:chOff x="2589" y="1111"/>
            <a:chExt cx="672" cy="416"/>
          </a:xfrm>
        </p:grpSpPr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61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3709987" y="5195887"/>
            <a:ext cx="439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U</a:t>
            </a:r>
            <a:endParaRPr kumimoji="0" lang="en-US" sz="2800" b="1" baseline="30000">
              <a:latin typeface="Sylfaen" pitchFamily="18" charset="0"/>
            </a:endParaRPr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rot="16200000">
            <a:off x="2912269" y="4280693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64" name="AutoShape 19"/>
          <p:cNvSpPr>
            <a:spLocks noChangeArrowheads="1"/>
          </p:cNvSpPr>
          <p:nvPr/>
        </p:nvSpPr>
        <p:spPr bwMode="auto">
          <a:xfrm rot="16200000">
            <a:off x="4167187" y="3459162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4940300" y="3773487"/>
            <a:ext cx="58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V</a:t>
            </a:r>
            <a:r>
              <a:rPr kumimoji="0"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3903662" y="344487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4343400" y="3624262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4627562" y="3465512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625975" y="3633787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5381773" y="5352871"/>
            <a:ext cx="3315331" cy="1200329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“Concepts” 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AKA Latent dimensions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AKA Latent factors</a:t>
            </a: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H="1" flipV="1">
            <a:off x="4149725" y="4648200"/>
            <a:ext cx="1262276" cy="8834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 flipV="1">
            <a:off x="5638800" y="3811586"/>
            <a:ext cx="228600" cy="15896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6248400" y="3201651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6248400" y="4199628"/>
            <a:ext cx="381000" cy="120164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V="1">
            <a:off x="7086600" y="4868019"/>
            <a:ext cx="559936" cy="5874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84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  <a:endParaRPr lang="en-US" sz="3600" b="1" dirty="0">
              <a:solidFill>
                <a:srgbClr val="FF0066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0462-69AF-8942-B544-26AC5F3E91C4}" type="datetime1">
              <a:rPr lang="en-US" smtClean="0"/>
              <a:t>5/3/2018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1404936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3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8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9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0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3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140494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4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:a16="http://schemas.microsoft.com/office/drawing/2014/main" xmlns="" id="{3E595D53-77FD-214B-A666-35327986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1615082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CBA-3B35-A245-B64A-D3A2966AAEEB}" type="datetime1">
              <a:rPr lang="en-US" smtClean="0"/>
              <a:t>5/3/2018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057400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415641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Romance-concept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363510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4267200" y="2668310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5" name="Text Box 25">
            <a:extLst>
              <a:ext uri="{FF2B5EF4-FFF2-40B4-BE49-F238E27FC236}">
                <a16:creationId xmlns:a16="http://schemas.microsoft.com/office/drawing/2014/main" xmlns="" id="{D077C224-5806-3044-9B64-310D79542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402329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01D3-B629-6D4C-9853-7D17B9D9C8E4}" type="datetime1">
              <a:rPr lang="en-US" smtClean="0"/>
              <a:t>5/3/2018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415641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Romance-concept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4267200" y="2668310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5486400" y="1295400"/>
            <a:ext cx="3666388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8000"/>
                </a:solidFill>
              </a:rPr>
              <a:t>U</a:t>
            </a:r>
            <a:r>
              <a:rPr lang="en-US" sz="2800" b="1" dirty="0">
                <a:solidFill>
                  <a:srgbClr val="008000"/>
                </a:solidFill>
              </a:rPr>
              <a:t> is “user-to-concept” </a:t>
            </a:r>
          </a:p>
          <a:p>
            <a:pPr algn="l"/>
            <a:r>
              <a:rPr lang="en-US" sz="2800" b="1" dirty="0">
                <a:solidFill>
                  <a:srgbClr val="008000"/>
                </a:solidFill>
              </a:rPr>
              <a:t>factor matrix</a:t>
            </a:r>
          </a:p>
        </p:txBody>
      </p:sp>
      <p:sp>
        <p:nvSpPr>
          <p:cNvPr id="3" name="Oval 2"/>
          <p:cNvSpPr/>
          <p:nvPr/>
        </p:nvSpPr>
        <p:spPr>
          <a:xfrm>
            <a:off x="3029712" y="3018528"/>
            <a:ext cx="762000" cy="48667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7" name="Text Box 25">
            <a:extLst>
              <a:ext uri="{FF2B5EF4-FFF2-40B4-BE49-F238E27FC236}">
                <a16:creationId xmlns:a16="http://schemas.microsoft.com/office/drawing/2014/main" xmlns="" id="{8BB67341-5075-2540-8A5C-112BB3B8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267818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FC5-368C-CF43-B2D2-E663A21C30B7}" type="datetime1">
              <a:rPr lang="en-US" smtClean="0"/>
              <a:t>5/3/2018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5627026" y="2731532"/>
            <a:ext cx="327121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“strength” of the </a:t>
            </a:r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6128290" y="3608832"/>
            <a:ext cx="729710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6585490" y="3097096"/>
            <a:ext cx="272510" cy="48430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1" name="Text Box 25">
            <a:extLst>
              <a:ext uri="{FF2B5EF4-FFF2-40B4-BE49-F238E27FC236}">
                <a16:creationId xmlns:a16="http://schemas.microsoft.com/office/drawing/2014/main" xmlns="" id="{A73E5529-B38F-504E-81D2-DE2287678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316479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0541-6D04-0A45-8073-69F0ED121574}" type="datetime1">
              <a:rPr lang="en-US" smtClean="0"/>
              <a:t>5/3/2018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5275633" y="1865293"/>
            <a:ext cx="3868367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00FF"/>
                </a:solidFill>
              </a:rPr>
              <a:t>V</a:t>
            </a:r>
            <a:r>
              <a:rPr lang="en-US" sz="2800" b="1" dirty="0">
                <a:solidFill>
                  <a:srgbClr val="0000FF"/>
                </a:solidFill>
              </a:rPr>
              <a:t> is “movie-to-concept”</a:t>
            </a:r>
          </a:p>
          <a:p>
            <a:pPr algn="l"/>
            <a:r>
              <a:rPr lang="en-US" sz="2800" b="1" dirty="0">
                <a:solidFill>
                  <a:srgbClr val="0000FF"/>
                </a:solidFill>
              </a:rPr>
              <a:t>factor matrix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2972213" y="6024586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 flipV="1">
            <a:off x="3733800" y="5813076"/>
            <a:ext cx="1524000" cy="2115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6"/>
              </a:cxn>
              <a:cxn ang="0">
                <a:pos x="240" y="1056"/>
              </a:cxn>
            </a:cxnLst>
            <a:rect l="0" t="0" r="r" b="b"/>
            <a:pathLst>
              <a:path w="240" h="1056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990600" y="3351490"/>
            <a:ext cx="4572000" cy="228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1447800" y="3351490"/>
            <a:ext cx="4876800" cy="228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5353336" y="5502132"/>
            <a:ext cx="729710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3" name="Text Box 25">
            <a:extLst>
              <a:ext uri="{FF2B5EF4-FFF2-40B4-BE49-F238E27FC236}">
                <a16:creationId xmlns:a16="http://schemas.microsoft.com/office/drawing/2014/main" xmlns="" id="{F285B4CD-5D4A-9E4D-8F9D-609831B9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102917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AF30-6B96-6746-BD97-2B1287FF9F7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76BA-728A-4B72-824D-A8F7CD9C9268}" type="slidenum">
              <a:rPr lang="en-US"/>
              <a:pPr/>
              <a:t>19</a:t>
            </a:fld>
            <a:endParaRPr lang="en-US"/>
          </a:p>
        </p:txBody>
      </p:sp>
      <p:sp>
        <p:nvSpPr>
          <p:cNvPr id="137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#1</a:t>
            </a:r>
          </a:p>
        </p:txBody>
      </p:sp>
      <p:sp>
        <p:nvSpPr>
          <p:cNvPr id="1377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‘</a:t>
            </a:r>
            <a:r>
              <a:rPr lang="en-US" sz="3600" b="1" dirty="0">
                <a:solidFill>
                  <a:srgbClr val="D60093"/>
                </a:solidFill>
              </a:rPr>
              <a:t>movies</a:t>
            </a:r>
            <a:r>
              <a:rPr lang="en-US" sz="3600" dirty="0"/>
              <a:t>’, ‘</a:t>
            </a:r>
            <a:r>
              <a:rPr lang="en-US" sz="3600" b="1" dirty="0">
                <a:solidFill>
                  <a:srgbClr val="D60093"/>
                </a:solidFill>
              </a:rPr>
              <a:t>users</a:t>
            </a:r>
            <a:r>
              <a:rPr lang="en-US" sz="3600" dirty="0"/>
              <a:t>’ and ‘</a:t>
            </a:r>
            <a:r>
              <a:rPr lang="en-US" sz="3600" b="1" dirty="0">
                <a:solidFill>
                  <a:srgbClr val="D60093"/>
                </a:solidFill>
              </a:rPr>
              <a:t>concepts</a:t>
            </a:r>
            <a:r>
              <a:rPr lang="en-US" sz="3600" dirty="0"/>
              <a:t>’:</a:t>
            </a:r>
          </a:p>
          <a:p>
            <a:pPr>
              <a:lnSpc>
                <a:spcPct val="90000"/>
              </a:lnSpc>
            </a:pPr>
            <a:r>
              <a:rPr lang="en-US" b="1" i="1" dirty="0"/>
              <a:t>U</a:t>
            </a:r>
            <a:r>
              <a:rPr lang="en-US" dirty="0"/>
              <a:t>: user-to-concept matrix</a:t>
            </a:r>
          </a:p>
          <a:p>
            <a:pPr lvl="6">
              <a:lnSpc>
                <a:spcPct val="90000"/>
              </a:lnSpc>
            </a:pPr>
            <a:endParaRPr lang="en-US" b="1" i="1" dirty="0"/>
          </a:p>
          <a:p>
            <a:pPr>
              <a:lnSpc>
                <a:spcPct val="90000"/>
              </a:lnSpc>
            </a:pPr>
            <a:r>
              <a:rPr lang="en-US" b="1" i="1" dirty="0"/>
              <a:t>V</a:t>
            </a:r>
            <a:r>
              <a:rPr lang="en-US" dirty="0"/>
              <a:t>: movie-to-concept matrix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its diagonal elements: </a:t>
            </a:r>
            <a:br>
              <a:rPr lang="en-US" dirty="0"/>
            </a:br>
            <a:r>
              <a:rPr lang="en-US" dirty="0"/>
              <a:t>	‘strength’ of each concept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39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987552"/>
          </a:xfrm>
        </p:spPr>
        <p:txBody>
          <a:bodyPr/>
          <a:lstStyle/>
          <a:p>
            <a:r>
              <a:rPr lang="en-US" dirty="0"/>
              <a:t>Reducing  Matrix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our data can be represented by an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-by-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r>
                  <a:rPr lang="en-US" dirty="0"/>
                  <a:t>And this matrix can be closely approximated by the product of three matrices that share a small common dimension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82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xmlns="" id="{E56C2971-1C3C-1847-A1B5-0BAFBCD0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06D8-62AB-F540-A04B-E7B7496FCF2B}" type="datetime1">
              <a:rPr lang="en-US" smtClean="0"/>
              <a:t>5/3/2018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7EDF4BA7-0B0B-1D4E-B500-C14ED5B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118C71F-28EB-5748-8DB9-DAA0071D9B68}"/>
              </a:ext>
            </a:extLst>
          </p:cNvPr>
          <p:cNvSpPr/>
          <p:nvPr/>
        </p:nvSpPr>
        <p:spPr>
          <a:xfrm>
            <a:off x="1676400" y="4419600"/>
            <a:ext cx="1160542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FC3772F-37C7-E540-8FBD-83E03F180E40}"/>
              </a:ext>
            </a:extLst>
          </p:cNvPr>
          <p:cNvSpPr/>
          <p:nvPr/>
        </p:nvSpPr>
        <p:spPr>
          <a:xfrm>
            <a:off x="3972924" y="4419600"/>
            <a:ext cx="464217" cy="1752600"/>
          </a:xfrm>
          <a:prstGeom prst="rect">
            <a:avLst/>
          </a:prstGeom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31298CE-8B3A-5D4F-AD6B-85A8F109A009}"/>
              </a:ext>
            </a:extLst>
          </p:cNvPr>
          <p:cNvSpPr txBox="1"/>
          <p:nvPr/>
        </p:nvSpPr>
        <p:spPr>
          <a:xfrm>
            <a:off x="1161469" y="5052034"/>
            <a:ext cx="33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D1D6A5-3D8B-3942-AB51-1A0054D1A7E3}"/>
              </a:ext>
            </a:extLst>
          </p:cNvPr>
          <p:cNvSpPr txBox="1"/>
          <p:nvPr/>
        </p:nvSpPr>
        <p:spPr>
          <a:xfrm>
            <a:off x="4027565" y="4000731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12F1626-6CDD-5B4A-BD6F-1AA73321D2A5}"/>
              </a:ext>
            </a:extLst>
          </p:cNvPr>
          <p:cNvSpPr txBox="1"/>
          <p:nvPr/>
        </p:nvSpPr>
        <p:spPr>
          <a:xfrm>
            <a:off x="1937822" y="4005196"/>
            <a:ext cx="2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2FE2FA9-5F63-7F4D-AC34-191FCAA8190A}"/>
              </a:ext>
            </a:extLst>
          </p:cNvPr>
          <p:cNvGrpSpPr/>
          <p:nvPr/>
        </p:nvGrpSpPr>
        <p:grpSpPr>
          <a:xfrm>
            <a:off x="7082050" y="3916725"/>
            <a:ext cx="1442499" cy="919296"/>
            <a:chOff x="5027066" y="1664026"/>
            <a:chExt cx="1894260" cy="10791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985B561A-CF34-4B4E-94CC-A6447EEB0277}"/>
                </a:ext>
              </a:extLst>
            </p:cNvPr>
            <p:cNvSpPr/>
            <p:nvPr/>
          </p:nvSpPr>
          <p:spPr>
            <a:xfrm>
              <a:off x="5027066" y="2136266"/>
              <a:ext cx="1524000" cy="606934"/>
            </a:xfrm>
            <a:prstGeom prst="rect">
              <a:avLst/>
            </a:prstGeom>
            <a:ln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30000" dirty="0">
                  <a:solidFill>
                    <a:schemeClr val="tx1"/>
                  </a:solidFill>
                </a:rPr>
                <a:t>T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8D745C7-6278-604D-A252-C54A83BCEE7A}"/>
                </a:ext>
              </a:extLst>
            </p:cNvPr>
            <p:cNvSpPr txBox="1"/>
            <p:nvPr/>
          </p:nvSpPr>
          <p:spPr>
            <a:xfrm>
              <a:off x="5615781" y="166402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249171F-D4A2-1345-B3C4-1D42577EF740}"/>
                </a:ext>
              </a:extLst>
            </p:cNvPr>
            <p:cNvSpPr txBox="1"/>
            <p:nvPr/>
          </p:nvSpPr>
          <p:spPr>
            <a:xfrm>
              <a:off x="6634068" y="220074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33581F-5BEF-8F43-8B16-E4F4D7D90F62}"/>
              </a:ext>
            </a:extLst>
          </p:cNvPr>
          <p:cNvSpPr txBox="1"/>
          <p:nvPr/>
        </p:nvSpPr>
        <p:spPr>
          <a:xfrm>
            <a:off x="3184514" y="4946738"/>
            <a:ext cx="379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~~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B0F2B9E-CED9-724F-9081-942B804B5B4D}"/>
              </a:ext>
            </a:extLst>
          </p:cNvPr>
          <p:cNvSpPr txBox="1"/>
          <p:nvPr/>
        </p:nvSpPr>
        <p:spPr>
          <a:xfrm>
            <a:off x="4673724" y="4392895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900462D-5034-7C46-BF6A-C93EFCFD39B3}"/>
              </a:ext>
            </a:extLst>
          </p:cNvPr>
          <p:cNvSpPr txBox="1"/>
          <p:nvPr/>
        </p:nvSpPr>
        <p:spPr>
          <a:xfrm>
            <a:off x="6079891" y="4392895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C08EA0F-A7DB-2A4E-956A-5BDB734A2049}"/>
              </a:ext>
            </a:extLst>
          </p:cNvPr>
          <p:cNvSpPr/>
          <p:nvPr/>
        </p:nvSpPr>
        <p:spPr>
          <a:xfrm>
            <a:off x="5326982" y="4419600"/>
            <a:ext cx="464217" cy="511683"/>
          </a:xfrm>
          <a:prstGeom prst="rect">
            <a:avLst/>
          </a:prstGeom>
          <a:ln cmpd="sng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/>
              </a:rPr>
              <a:t>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D9C0EFF-6A3A-524F-B6EA-B7BE8E70B840}"/>
              </a:ext>
            </a:extLst>
          </p:cNvPr>
          <p:cNvSpPr txBox="1"/>
          <p:nvPr/>
        </p:nvSpPr>
        <p:spPr>
          <a:xfrm>
            <a:off x="5411279" y="4000731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041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 with SVD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5E1D-0D37-3143-8054-ED6BD753AE43}" type="datetime1">
              <a:rPr lang="en-US" smtClean="0"/>
              <a:t>5/3/2018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D959-DF3F-42BB-B129-B95AC761CD3A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12432" y="1202871"/>
            <a:ext cx="3983038" cy="3695700"/>
            <a:chOff x="1104" y="1248"/>
            <a:chExt cx="2509" cy="2328"/>
          </a:xfrm>
        </p:grpSpPr>
        <p:pic>
          <p:nvPicPr>
            <p:cNvPr id="1400837" name="Picture 5" descr="img54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3748"/>
            <a:stretch/>
          </p:blipFill>
          <p:spPr bwMode="auto">
            <a:xfrm>
              <a:off x="1104" y="1248"/>
              <a:ext cx="2509" cy="2328"/>
            </a:xfrm>
            <a:prstGeom prst="rect">
              <a:avLst/>
            </a:prstGeom>
            <a:noFill/>
          </p:spPr>
        </p:pic>
        <p:sp>
          <p:nvSpPr>
            <p:cNvPr id="1400838" name="Line 6"/>
            <p:cNvSpPr>
              <a:spLocks noChangeShapeType="1"/>
            </p:cNvSpPr>
            <p:nvPr/>
          </p:nvSpPr>
          <p:spPr bwMode="auto">
            <a:xfrm flipV="1">
              <a:off x="1296" y="2877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00839" name="Line 7"/>
          <p:cNvSpPr>
            <a:spLocks noChangeShapeType="1"/>
          </p:cNvSpPr>
          <p:nvPr/>
        </p:nvSpPr>
        <p:spPr bwMode="auto">
          <a:xfrm>
            <a:off x="4319032" y="2082800"/>
            <a:ext cx="3810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00840" name="Oval 8"/>
          <p:cNvSpPr>
            <a:spLocks noChangeArrowheads="1"/>
          </p:cNvSpPr>
          <p:nvPr/>
        </p:nvSpPr>
        <p:spPr bwMode="auto">
          <a:xfrm>
            <a:off x="4623832" y="2387600"/>
            <a:ext cx="152400" cy="152400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00843" name="Text Box 11"/>
          <p:cNvSpPr txBox="1">
            <a:spLocks noChangeArrowheads="1"/>
          </p:cNvSpPr>
          <p:nvPr/>
        </p:nvSpPr>
        <p:spPr bwMode="auto">
          <a:xfrm>
            <a:off x="2541032" y="3869871"/>
            <a:ext cx="39786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00844" name="Text Box 12"/>
          <p:cNvSpPr txBox="1">
            <a:spLocks noChangeArrowheads="1"/>
          </p:cNvSpPr>
          <p:nvPr/>
        </p:nvSpPr>
        <p:spPr bwMode="auto">
          <a:xfrm>
            <a:off x="5457270" y="2209800"/>
            <a:ext cx="1828800" cy="64633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3904" y="4583668"/>
            <a:ext cx="2226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357601" y="2055069"/>
            <a:ext cx="2073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76800"/>
                <a:ext cx="8610600" cy="1981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Instead of using two coordinates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(</m:t>
                    </m:r>
                    <m:r>
                      <a:rPr lang="en-US" sz="2800" b="1" i="1" dirty="0" err="1" smtClean="0">
                        <a:latin typeface="Cambria Math"/>
                      </a:rPr>
                      <m:t>𝒙</m:t>
                    </m:r>
                    <m:r>
                      <a:rPr lang="en-US" sz="2800" b="1" i="1" dirty="0" err="1" smtClean="0">
                        <a:latin typeface="Cambria Math"/>
                      </a:rPr>
                      <m:t>,</m:t>
                    </m:r>
                    <m:r>
                      <a:rPr lang="en-US" sz="2800" b="1" i="1" dirty="0" err="1" smtClean="0">
                        <a:latin typeface="Cambria Math"/>
                      </a:rPr>
                      <m:t>𝒚</m:t>
                    </m:r>
                    <m:r>
                      <a:rPr lang="en-US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to describe point locations, let’s use only one coordinate</a:t>
                </a:r>
                <a:endParaRPr lang="en-US" sz="2800" b="1" dirty="0"/>
              </a:p>
              <a:p>
                <a:r>
                  <a:rPr lang="en-US" sz="2800" dirty="0"/>
                  <a:t>Point’s position is its location along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76800"/>
                <a:ext cx="8610600" cy="1981200"/>
              </a:xfrm>
              <a:blipFill>
                <a:blip r:embed="rId3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9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76200"/>
            <a:ext cx="8643937" cy="987552"/>
          </a:xfrm>
        </p:spPr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 lvl="1"/>
            <a:r>
              <a:rPr lang="en-US" b="1" dirty="0"/>
              <a:t>V</a:t>
            </a:r>
            <a:r>
              <a:rPr lang="en-US" dirty="0"/>
              <a:t>: “movie-to-concept” matrix</a:t>
            </a:r>
          </a:p>
          <a:p>
            <a:pPr lvl="1"/>
            <a:r>
              <a:rPr lang="en-US" b="1" dirty="0"/>
              <a:t>U</a:t>
            </a:r>
            <a:r>
              <a:rPr lang="en-US" dirty="0"/>
              <a:t>: “user-to-concept” matrix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F83-58DA-5A49-AB88-C6383B550B82}" type="datetime1">
              <a:rPr lang="en-US" smtClean="0"/>
              <a:t>5/3/2018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330672" y="5638800"/>
            <a:ext cx="3737128" cy="370927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401882" y="3352800"/>
            <a:ext cx="797354" cy="22860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1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B9DA-9BDA-E849-893A-7AB9F2D37C54}" type="datetime1">
              <a:rPr lang="en-US" smtClean="0"/>
              <a:t>5/3/2018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448730" y="4114800"/>
            <a:ext cx="762000" cy="5334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3402954" y="2436019"/>
            <a:ext cx="228780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variance (‘spread’) </a:t>
            </a:r>
            <a:b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 the v</a:t>
            </a:r>
            <a:r>
              <a:rPr lang="en-US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axis</a:t>
            </a:r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>
            <a:off x="5029200" y="3082350"/>
            <a:ext cx="648165" cy="9434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712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 marL="118872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latin typeface="Symbol" pitchFamily="18" charset="2"/>
                <a:sym typeface="Symbol"/>
              </a:rPr>
              <a:t></a:t>
            </a:r>
            <a:r>
              <a:rPr lang="en-US" dirty="0">
                <a:solidFill>
                  <a:srgbClr val="FF0066"/>
                </a:solidFill>
                <a:latin typeface="Symbol" pitchFamily="18" charset="2"/>
                <a:sym typeface="Symbol"/>
              </a:rPr>
              <a:t>:</a:t>
            </a:r>
            <a:r>
              <a:rPr lang="en-US" dirty="0">
                <a:solidFill>
                  <a:srgbClr val="FF0066"/>
                </a:solidFill>
              </a:rPr>
              <a:t>  </a:t>
            </a:r>
            <a:r>
              <a:rPr lang="en-US" dirty="0"/>
              <a:t>Gives the coordinates </a:t>
            </a:r>
            <a:br>
              <a:rPr lang="en-US" dirty="0"/>
            </a:br>
            <a:r>
              <a:rPr lang="en-US" dirty="0"/>
              <a:t>of the points in the </a:t>
            </a:r>
            <a:br>
              <a:rPr lang="en-US" dirty="0"/>
            </a:br>
            <a:r>
              <a:rPr lang="en-US" dirty="0"/>
              <a:t>projection axis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812-D35C-7444-9C28-2F44FB98D569}" type="datetime1">
              <a:rPr lang="en-US" smtClean="0"/>
              <a:t>5/3/2018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3494544"/>
            <a:ext cx="8763000" cy="3297912"/>
            <a:chOff x="228600" y="3494544"/>
            <a:chExt cx="8763000" cy="3297912"/>
          </a:xfrm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6019800" y="4160823"/>
              <a:ext cx="135047" cy="253656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 flipH="1">
              <a:off x="8382000" y="4160823"/>
              <a:ext cx="152400" cy="253656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19800" y="4114800"/>
              <a:ext cx="2971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1.61    0.19   -0.01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5.08    0.66   -0.03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6.82    0.85   -0.05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8.43    1.04   -0.06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1.86   -5.60    0.84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0.86   -6.93   -0.87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0.86   -2.75    0.41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96184" y="3524071"/>
            <a:ext cx="30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Projection of users on the “Sci-Fi” axis </a:t>
            </a:r>
            <a:r>
              <a:rPr lang="en-US" sz="2400" b="1" dirty="0">
                <a:latin typeface="Symbol" pitchFamily="18" charset="2"/>
                <a:sym typeface="Symbol"/>
              </a:rPr>
              <a:t>(</a:t>
            </a:r>
            <a:r>
              <a:rPr lang="en-US" sz="2400" b="1" dirty="0"/>
              <a:t>U </a:t>
            </a:r>
            <a:r>
              <a:rPr lang="en-US" sz="2400" b="1" dirty="0">
                <a:latin typeface="Symbol" pitchFamily="18" charset="2"/>
                <a:sym typeface="Symbol"/>
              </a:rPr>
              <a:t>)</a:t>
            </a:r>
            <a:r>
              <a:rPr lang="en-US" sz="2400" b="1" baseline="30000" dirty="0">
                <a:latin typeface="Symbol" pitchFamily="18" charset="2"/>
                <a:sym typeface="Symbol"/>
              </a:rPr>
              <a:t> T</a:t>
            </a: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  <a:endParaRPr lang="en-US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4160823"/>
            <a:ext cx="636488" cy="2536562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4419600"/>
            <a:ext cx="1036636" cy="533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1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is dim. reduction done?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B8-B74B-2E4D-B743-EDE77A9803A8}" type="datetime1">
              <a:rPr lang="en-US" smtClean="0"/>
              <a:t>5/3/2018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011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F1E1-A498-AB42-B76E-34DCF51F172F}" type="datetime1">
              <a:rPr lang="en-US" smtClean="0"/>
              <a:t>5/3/2018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271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5826-A791-A541-AEF7-EC70BA6907F7}" type="datetime1">
              <a:rPr lang="en-US" smtClean="0"/>
              <a:t>5/3/2018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2096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8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D5D9-EAFE-7C41-B01C-DDEF69DFD833}" type="datetime1">
              <a:rPr lang="en-US" smtClean="0"/>
              <a:t>5/3/2018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91000" y="3606368"/>
            <a:ext cx="460528" cy="2498300"/>
            <a:chOff x="6613700" y="4876800"/>
            <a:chExt cx="533400" cy="424428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6200000">
            <a:off x="7108893" y="4672157"/>
            <a:ext cx="230265" cy="3687552"/>
            <a:chOff x="6613700" y="4876800"/>
            <a:chExt cx="533400" cy="42442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2096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060020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3A0-55BA-D949-B07C-5CC5314DB3AA}" type="datetime1">
              <a:rPr lang="en-US" smtClean="0"/>
              <a:t>5/3/2018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" y="3494544"/>
            <a:ext cx="8915400" cy="3202841"/>
            <a:chOff x="228600" y="3494544"/>
            <a:chExt cx="8915400" cy="3202841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96574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96312" y="3494544"/>
              <a:ext cx="2514600" cy="2677656"/>
              <a:chOff x="3102584" y="3018528"/>
              <a:chExt cx="25146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02584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09618" y="4133671"/>
              <a:ext cx="1984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 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247119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Compress / reduce dimensionality: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rows; 10</a:t>
            </a:r>
            <a:r>
              <a:rPr lang="en-US" baseline="30000" dirty="0"/>
              <a:t>3</a:t>
            </a:r>
            <a:r>
              <a:rPr lang="en-US" dirty="0"/>
              <a:t> columns; no updates</a:t>
            </a:r>
          </a:p>
          <a:p>
            <a:pPr lvl="1"/>
            <a:r>
              <a:rPr lang="en-US" dirty="0"/>
              <a:t>Random access to any cell(s); </a:t>
            </a:r>
            <a:r>
              <a:rPr lang="en-US" b="1" dirty="0"/>
              <a:t>small error: OK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51D-39B0-8B4F-B387-68B8E0BEEE12}" type="datetime1">
              <a:rPr lang="en-US" smtClean="0"/>
              <a:t>5/3/2018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7FC2-B8CA-4B62-A7C7-342DAD8411DE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048000"/>
            <a:ext cx="6248400" cy="2381250"/>
            <a:chOff x="576" y="2208"/>
            <a:chExt cx="3936" cy="1500"/>
          </a:xfrm>
        </p:grpSpPr>
        <p:pic>
          <p:nvPicPr>
            <p:cNvPr id="1402885" name="Picture 5" descr="img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208"/>
              <a:ext cx="3936" cy="1500"/>
            </a:xfrm>
            <a:prstGeom prst="rect">
              <a:avLst/>
            </a:prstGeom>
            <a:noFill/>
          </p:spPr>
        </p:pic>
        <p:sp>
          <p:nvSpPr>
            <p:cNvPr id="1402886" name="Rectangle 6"/>
            <p:cNvSpPr>
              <a:spLocks noChangeArrowheads="1"/>
            </p:cNvSpPr>
            <p:nvPr/>
          </p:nvSpPr>
          <p:spPr bwMode="auto">
            <a:xfrm>
              <a:off x="2880" y="2880"/>
              <a:ext cx="240" cy="14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887" name="Rectangle 7"/>
          <p:cNvSpPr>
            <a:spLocks noChangeArrowheads="1"/>
          </p:cNvSpPr>
          <p:nvPr/>
        </p:nvSpPr>
        <p:spPr bwMode="auto">
          <a:xfrm>
            <a:off x="2743200" y="4648200"/>
            <a:ext cx="4495800" cy="2286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5943600"/>
            <a:ext cx="6886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above matrix is really “2-dimensional.” All rows can be reconstructed by scaling [1 1 1 0 0] or [0 0 0 1 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B7751-47C2-8B42-99A2-0340AC582E01}"/>
              </a:ext>
            </a:extLst>
          </p:cNvPr>
          <p:cNvSpPr txBox="1"/>
          <p:nvPr/>
        </p:nvSpPr>
        <p:spPr>
          <a:xfrm>
            <a:off x="7521785" y="3039576"/>
            <a:ext cx="1582484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New </a:t>
            </a:r>
            <a:b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representation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[2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[5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2]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3]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1]</a:t>
            </a:r>
          </a:p>
        </p:txBody>
      </p:sp>
    </p:spTree>
    <p:extLst>
      <p:ext uri="{BB962C8B-B14F-4D97-AF65-F5344CB8AC3E}">
        <p14:creationId xmlns:p14="http://schemas.microsoft.com/office/powerpoint/2010/main" val="34674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0DC-5814-C847-A2F4-0E264AC7E19C}" type="datetime1">
              <a:rPr lang="en-US" smtClean="0"/>
              <a:t>5/3/2018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" y="2819400"/>
            <a:ext cx="7162800" cy="2677656"/>
            <a:chOff x="228600" y="3494544"/>
            <a:chExt cx="7162800" cy="2677656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52606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48000" y="3494544"/>
              <a:ext cx="4343400" cy="2677656"/>
              <a:chOff x="3654272" y="3018528"/>
              <a:chExt cx="43434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7311872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657600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54272" y="3018528"/>
                <a:ext cx="4343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0.92  0.95   0.92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2.91  3.01   2.91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-0.01  -0.01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3.90  4.04   3.90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4.82  5.00   4.82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0.03   0.03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4.11   4.11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 1.34  -0.69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4.78   4.78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0.32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0.23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0.32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2.01   2.01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693612" y="5715000"/>
            <a:ext cx="2664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</a:rPr>
              <a:t>Frobenius</a:t>
            </a:r>
            <a:r>
              <a:rPr lang="en-US" sz="2400" b="1" dirty="0">
                <a:solidFill>
                  <a:srgbClr val="008000"/>
                </a:solidFill>
              </a:rPr>
              <a:t> norm:</a:t>
            </a:r>
          </a:p>
          <a:p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32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32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32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8000"/>
                </a:solidFill>
              </a:rPr>
              <a:t>= </a:t>
            </a:r>
            <a:r>
              <a:rPr lang="en-US" sz="3200" dirty="0">
                <a:solidFill>
                  <a:srgbClr val="008000"/>
                </a:solidFill>
                <a:sym typeface="Symbol"/>
              </a:rPr>
              <a:t></a:t>
            </a:r>
            <a:r>
              <a:rPr lang="el-GR" sz="3200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32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3200" dirty="0">
                <a:solidFill>
                  <a:srgbClr val="008000"/>
                </a:solidFill>
                <a:latin typeface="Times New Roman"/>
                <a:cs typeface="Times New Roman"/>
              </a:rPr>
              <a:t> M</a:t>
            </a:r>
            <a:r>
              <a:rPr lang="en-US" sz="32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3200" baseline="30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  <a:endParaRPr lang="en-US" sz="3200" baseline="30000" dirty="0">
              <a:solidFill>
                <a:srgbClr val="008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15000" y="5903893"/>
            <a:ext cx="3395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= </a:t>
            </a:r>
            <a:r>
              <a:rPr lang="en-US" sz="2800" dirty="0">
                <a:solidFill>
                  <a:srgbClr val="008000"/>
                </a:solidFill>
                <a:sym typeface="Symbol"/>
              </a:rPr>
              <a:t> </a:t>
            </a:r>
            <a:r>
              <a:rPr lang="el-GR" sz="2800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rgbClr val="008000"/>
                </a:solidFill>
                <a:latin typeface="Times New Roman"/>
                <a:cs typeface="Times New Roman"/>
              </a:rPr>
              <a:t> (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-B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rgbClr val="008000"/>
                </a:solidFill>
                <a:latin typeface="Times New Roman"/>
                <a:cs typeface="Times New Roman"/>
              </a:rPr>
              <a:t>)</a:t>
            </a:r>
            <a:r>
              <a:rPr lang="en-US" sz="2800" baseline="30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  <a:p>
            <a:r>
              <a:rPr lang="en-US" sz="2800" baseline="30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is “small”</a:t>
            </a:r>
            <a:endParaRPr lang="en-US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11081" y="6144768"/>
            <a:ext cx="10106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52521" y="5964853"/>
            <a:ext cx="1739079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02C2A56-6843-3E48-9957-A6F0FDEF9E89}"/>
              </a:ext>
            </a:extLst>
          </p:cNvPr>
          <p:cNvSpPr txBox="1"/>
          <p:nvPr/>
        </p:nvSpPr>
        <p:spPr>
          <a:xfrm>
            <a:off x="7010400" y="3620869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Reconstructed </a:t>
            </a:r>
            <a:b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matrix B</a:t>
            </a:r>
          </a:p>
        </p:txBody>
      </p:sp>
    </p:spTree>
    <p:extLst>
      <p:ext uri="{BB962C8B-B14F-4D97-AF65-F5344CB8AC3E}">
        <p14:creationId xmlns:p14="http://schemas.microsoft.com/office/powerpoint/2010/main" val="407008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029200" y="6248400"/>
            <a:ext cx="2895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00400" y="4898136"/>
            <a:ext cx="381000" cy="180746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8600" y="5281613"/>
            <a:ext cx="3810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600" y="4938713"/>
            <a:ext cx="381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7DB9DAE-1A82-E849-93C4-4F681C45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239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Fact: SVD gives ‘best’ axis to project on:</a:t>
            </a:r>
          </a:p>
          <a:p>
            <a:pPr lvl="1"/>
            <a:r>
              <a:rPr lang="en-US" dirty="0"/>
              <a:t>‘</a:t>
            </a:r>
            <a:r>
              <a:rPr lang="en-US" b="1" dirty="0"/>
              <a:t>best</a:t>
            </a:r>
            <a:r>
              <a:rPr lang="en-US" dirty="0"/>
              <a:t>’ = minimizing the sum of reconstruction errors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F97-3A0B-FF4C-8A2A-9B4810BBD8E3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2319338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257425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2319338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3171825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9082" y="3048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4833938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4876800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8600" y="4938713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5791200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cxnSp>
        <p:nvCxnSpPr>
          <p:cNvPr id="18" name="Straight Connector 17"/>
          <p:cNvCxnSpPr>
            <a:stCxn id="14" idx="0"/>
            <a:endCxn id="14" idx="2"/>
          </p:cNvCxnSpPr>
          <p:nvPr/>
        </p:nvCxnSpPr>
        <p:spPr>
          <a:xfrm>
            <a:off x="3200400" y="4876800"/>
            <a:ext cx="0" cy="1828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  <a:endCxn id="16" idx="1"/>
          </p:cNvCxnSpPr>
          <p:nvPr/>
        </p:nvCxnSpPr>
        <p:spPr>
          <a:xfrm flipH="1">
            <a:off x="5029200" y="6248400"/>
            <a:ext cx="289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>
            <a:off x="4419600" y="4938713"/>
            <a:ext cx="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</p:cNvCxnSpPr>
          <p:nvPr/>
        </p:nvCxnSpPr>
        <p:spPr>
          <a:xfrm>
            <a:off x="4038600" y="5281613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11823" y="56245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4224338"/>
            <a:ext cx="526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 is best approximation of  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AA52C36-14C0-D44A-A1FE-9855D2A77223}"/>
                  </a:ext>
                </a:extLst>
              </p:cNvPr>
              <p:cNvSpPr/>
              <p:nvPr/>
            </p:nvSpPr>
            <p:spPr>
              <a:xfrm>
                <a:off x="5898753" y="2137301"/>
                <a:ext cx="32452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AA52C36-14C0-D44A-A1FE-9855D2A77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53" y="2137301"/>
                <a:ext cx="3245247" cy="910699"/>
              </a:xfrm>
              <a:prstGeom prst="rect">
                <a:avLst/>
              </a:prstGeom>
              <a:blipFill>
                <a:blip r:embed="rId2"/>
                <a:stretch>
                  <a:fillRect t="-94444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6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9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457200" y="1295401"/>
            <a:ext cx="8763000" cy="3429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FF0066"/>
                </a:solidFill>
              </a:rPr>
              <a:t>Theorem:</a:t>
            </a:r>
            <a:r>
              <a:rPr lang="en-US" dirty="0">
                <a:solidFill>
                  <a:srgbClr val="FF0066"/>
                </a:solidFill>
              </a:rPr>
              <a:t/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A</a:t>
            </a:r>
            <a:r>
              <a:rPr lang="en-US" dirty="0">
                <a:solidFill>
                  <a:srgbClr val="FF0066"/>
                </a:solidFill>
              </a:rPr>
              <a:t> = </a:t>
            </a: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FF0066"/>
                </a:solidFill>
              </a:rPr>
              <a:t> V</a:t>
            </a:r>
            <a:r>
              <a:rPr lang="en-US" baseline="30000" dirty="0">
                <a:solidFill>
                  <a:srgbClr val="FF0066"/>
                </a:solidFill>
              </a:rPr>
              <a:t>T</a:t>
            </a:r>
            <a:r>
              <a:rPr lang="en-US" dirty="0"/>
              <a:t> 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B</a:t>
            </a:r>
            <a:r>
              <a:rPr lang="en-US" dirty="0">
                <a:solidFill>
                  <a:srgbClr val="FF0066"/>
                </a:solidFill>
              </a:rPr>
              <a:t> = </a:t>
            </a: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S</a:t>
            </a:r>
            <a:r>
              <a:rPr lang="en-US" b="1" dirty="0">
                <a:solidFill>
                  <a:srgbClr val="FF0066"/>
                </a:solidFill>
              </a:rPr>
              <a:t> V</a:t>
            </a:r>
            <a:r>
              <a:rPr lang="en-US" baseline="30000" dirty="0">
                <a:solidFill>
                  <a:srgbClr val="FF0066"/>
                </a:solidFill>
              </a:rPr>
              <a:t>T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where </a:t>
            </a:r>
            <a:br>
              <a:rPr lang="en-US" dirty="0"/>
            </a:br>
            <a:r>
              <a:rPr lang="en-US" b="1" dirty="0">
                <a:solidFill>
                  <a:srgbClr val="FF0066"/>
                </a:solidFill>
              </a:rPr>
              <a:t>S</a:t>
            </a:r>
            <a:r>
              <a:rPr lang="en-US" dirty="0">
                <a:solidFill>
                  <a:srgbClr val="FF0066"/>
                </a:solidFill>
              </a:rPr>
              <a:t> =</a:t>
            </a:r>
            <a:r>
              <a:rPr lang="en-US" dirty="0">
                <a:solidFill>
                  <a:srgbClr val="FF0066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diagonal </a:t>
            </a:r>
            <a:r>
              <a:rPr lang="en-US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2000" b="1" dirty="0" err="1">
                <a:solidFill>
                  <a:srgbClr val="FF0066"/>
                </a:solidFill>
                <a:sym typeface="Symbol"/>
              </a:rPr>
              <a:t>x</a:t>
            </a:r>
            <a:r>
              <a:rPr lang="en-US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 matrix</a:t>
            </a:r>
            <a:r>
              <a:rPr lang="en-US" dirty="0">
                <a:sym typeface="Symbol"/>
              </a:rPr>
              <a:t> with </a:t>
            </a:r>
            <a:r>
              <a:rPr lang="en-US" b="1" i="1" dirty="0" err="1">
                <a:sym typeface="Symbol"/>
              </a:rPr>
              <a:t>s</a:t>
            </a:r>
            <a:r>
              <a:rPr lang="en-US" b="1" i="1" baseline="-25000" dirty="0" err="1">
                <a:sym typeface="Symbol"/>
              </a:rPr>
              <a:t>i</a:t>
            </a:r>
            <a:r>
              <a:rPr lang="en-US" b="1" i="1" dirty="0">
                <a:sym typeface="Symbol"/>
              </a:rPr>
              <a:t>=</a:t>
            </a:r>
            <a:r>
              <a:rPr lang="el-GR" b="1" i="1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/>
              <a:t>i</a:t>
            </a:r>
            <a:r>
              <a:rPr lang="en-US" dirty="0"/>
              <a:t> (</a:t>
            </a:r>
            <a:r>
              <a:rPr lang="en-US" i="1" dirty="0" err="1"/>
              <a:t>i</a:t>
            </a:r>
            <a:r>
              <a:rPr lang="en-US" i="1" dirty="0"/>
              <a:t>=1…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/>
              <a:t>) else </a:t>
            </a:r>
            <a:r>
              <a:rPr lang="en-US" b="1" i="1" dirty="0" err="1">
                <a:sym typeface="Symbol"/>
              </a:rPr>
              <a:t>s</a:t>
            </a:r>
            <a:r>
              <a:rPr lang="en-US" b="1" i="1" baseline="-25000" dirty="0" err="1">
                <a:sym typeface="Symbol"/>
              </a:rPr>
              <a:t>i</a:t>
            </a:r>
            <a:r>
              <a:rPr lang="en-US" b="1" dirty="0">
                <a:sym typeface="Symbol"/>
              </a:rPr>
              <a:t>=</a:t>
            </a:r>
            <a:r>
              <a:rPr lang="en-US" b="1" dirty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dirty="0"/>
              <a:t> is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best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D60093"/>
                </a:solidFill>
              </a:rPr>
              <a:t>rank(</a:t>
            </a:r>
            <a:r>
              <a:rPr lang="en-US" b="1" dirty="0">
                <a:solidFill>
                  <a:srgbClr val="D60093"/>
                </a:solidFill>
              </a:rPr>
              <a:t>B</a:t>
            </a:r>
            <a:r>
              <a:rPr lang="en-US" dirty="0">
                <a:solidFill>
                  <a:srgbClr val="D60093"/>
                </a:solidFill>
              </a:rPr>
              <a:t>)=</a:t>
            </a:r>
            <a:r>
              <a:rPr lang="en-US" b="1" i="1" dirty="0">
                <a:solidFill>
                  <a:srgbClr val="D60093"/>
                </a:solidFill>
              </a:rPr>
              <a:t>k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approx. to </a:t>
            </a:r>
            <a:r>
              <a:rPr lang="en-US" b="1" i="1" dirty="0">
                <a:solidFill>
                  <a:srgbClr val="0000FF"/>
                </a:solidFill>
              </a:rPr>
              <a:t>A</a:t>
            </a:r>
            <a:endParaRPr lang="en-US" dirty="0"/>
          </a:p>
          <a:p>
            <a:pPr lvl="8">
              <a:lnSpc>
                <a:spcPct val="90000"/>
              </a:lnSpc>
            </a:pPr>
            <a:endParaRPr lang="en-US" b="1" dirty="0"/>
          </a:p>
          <a:p>
            <a:pPr marL="118872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8000"/>
                </a:solidFill>
              </a:rPr>
              <a:t>What do we mean by “best”: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/>
              <a:t>is a solution to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ǁ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ǁ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/>
              <a:t>where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b="1" i="1" baseline="30000" dirty="0">
              <a:latin typeface="Times New Roman" pitchFamily="18" charset="0"/>
              <a:cs typeface="Times New Roman" pitchFamily="18" charset="0"/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b="1" i="1" dirty="0"/>
          </a:p>
        </p:txBody>
      </p:sp>
      <p:pic>
        <p:nvPicPr>
          <p:cNvPr id="27655" name="Picture 7" descr="http://www.cs.carleton.edu/cs_comps/0607/recommend/recommender/images/sv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64992"/>
            <a:ext cx="6685407" cy="11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53768" y="4431718"/>
            <a:ext cx="304800" cy="1524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715000" y="4474136"/>
                <a:ext cx="304800" cy="1524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74136"/>
                <a:ext cx="304800" cy="152400"/>
              </a:xfrm>
              <a:prstGeom prst="rect">
                <a:avLst/>
              </a:prstGeom>
              <a:blipFill rotWithShape="1">
                <a:blip r:embed="rId4"/>
                <a:stretch>
                  <a:fillRect l="-12000" t="-36000" b="-64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0" y="4653968"/>
                <a:ext cx="304800" cy="2286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653968"/>
                <a:ext cx="304800" cy="228600"/>
              </a:xfrm>
              <a:prstGeom prst="rect">
                <a:avLst/>
              </a:prstGeom>
              <a:blipFill rotWithShape="1">
                <a:blip r:embed="rId5"/>
                <a:stretch>
                  <a:fillRect l="-28000" r="-10000" b="-289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88050" y="5263568"/>
                <a:ext cx="304800" cy="2286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0" y="5263568"/>
                <a:ext cx="3048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26000" r="-6000" b="-2368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5854700" y="5140796"/>
            <a:ext cx="381000" cy="364072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38103" y="4664546"/>
            <a:ext cx="0" cy="774700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7850" y="5322832"/>
            <a:ext cx="838200" cy="0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486400" y="5929666"/>
                <a:ext cx="32452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929666"/>
                <a:ext cx="3245247" cy="910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8B9-4209-C84A-A176-B7DB23765888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6367046"/>
            <a:ext cx="3498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 to the MMDS book for a proof.</a:t>
            </a:r>
          </a:p>
        </p:txBody>
      </p:sp>
    </p:spTree>
    <p:extLst>
      <p:ext uri="{BB962C8B-B14F-4D97-AF65-F5344CB8AC3E}">
        <p14:creationId xmlns:p14="http://schemas.microsoft.com/office/powerpoint/2010/main" val="52915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- Conclusions so far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SVD:</a:t>
            </a:r>
            <a:r>
              <a:rPr lang="en-US" dirty="0"/>
              <a:t> </a:t>
            </a:r>
            <a:r>
              <a:rPr lang="en-US" b="1" dirty="0"/>
              <a:t>A= U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b="1" dirty="0"/>
              <a:t> V</a:t>
            </a:r>
            <a:r>
              <a:rPr lang="en-US" baseline="30000" dirty="0"/>
              <a:t>T</a:t>
            </a:r>
            <a:r>
              <a:rPr lang="en-US" dirty="0"/>
              <a:t>: </a:t>
            </a:r>
            <a:r>
              <a:rPr lang="en-US" b="1" dirty="0">
                <a:solidFill>
                  <a:srgbClr val="0000FF"/>
                </a:solidFill>
              </a:rPr>
              <a:t>unique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U</a:t>
            </a:r>
            <a:r>
              <a:rPr lang="en-US" dirty="0"/>
              <a:t>: user-to-concept factors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: movie-to-concept factors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Symbol" pitchFamily="18" charset="2"/>
                <a:sym typeface="Symbol"/>
              </a:rPr>
              <a:t> </a:t>
            </a:r>
            <a:r>
              <a:rPr lang="en-US" dirty="0"/>
              <a:t>: strength of each concept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Q: </a:t>
            </a:r>
            <a:r>
              <a:rPr lang="en-US" b="1" dirty="0"/>
              <a:t>So what’s a good value for r?</a:t>
            </a:r>
          </a:p>
          <a:p>
            <a:r>
              <a:rPr lang="en-US" dirty="0"/>
              <a:t>Let the </a:t>
            </a:r>
            <a:r>
              <a:rPr lang="en-US" i="1" dirty="0">
                <a:solidFill>
                  <a:srgbClr val="FF0000"/>
                </a:solidFill>
              </a:rPr>
              <a:t>energy</a:t>
            </a:r>
            <a:r>
              <a:rPr lang="en-US" dirty="0"/>
              <a:t> of a set of singular values be the sum of their squares.</a:t>
            </a:r>
          </a:p>
          <a:p>
            <a:r>
              <a:rPr lang="en-US" dirty="0"/>
              <a:t>Pick r so the retained singular values have at least 90% of the total energy.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Back to our example:</a:t>
            </a:r>
          </a:p>
          <a:p>
            <a:pPr lvl="1"/>
            <a:r>
              <a:rPr lang="en-US" dirty="0"/>
              <a:t>With singular values 12.4, 9.5, and 1.3, total energy = 245.7  </a:t>
            </a:r>
          </a:p>
          <a:p>
            <a:pPr lvl="1"/>
            <a:r>
              <a:rPr lang="en-US" dirty="0"/>
              <a:t>If we drop 1.3, whose square is only 1.7, we are left with energy 244, or over 99% of the total</a:t>
            </a:r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3A6-B38A-7341-8CF7-3B2D8A563AF9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96CA-9847-47E0-8922-F42289D54C9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161768E-594F-D246-A112-F445D1F51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Compute SVD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B6F66A50-038E-A64F-8261-25174B7E6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Eigenpairs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How the SVD is actually computed?</a:t>
                </a:r>
              </a:p>
              <a:p>
                <a:pPr lvl="7"/>
                <a:endParaRPr lang="en-US" b="1" dirty="0"/>
              </a:p>
              <a:p>
                <a:r>
                  <a:rPr lang="en-US" dirty="0"/>
                  <a:t>First we need a method for finding the </a:t>
                </a:r>
                <a:r>
                  <a:rPr lang="en-US" b="1" dirty="0">
                    <a:solidFill>
                      <a:srgbClr val="0000FF"/>
                    </a:solidFill>
                  </a:rPr>
                  <a:t>principal eigenvalue</a:t>
                </a:r>
                <a:r>
                  <a:rPr lang="en-US" dirty="0"/>
                  <a:t> (the largest one) and the corresponding </a:t>
                </a:r>
                <a:r>
                  <a:rPr lang="en-US" b="1" dirty="0">
                    <a:solidFill>
                      <a:srgbClr val="0000FF"/>
                    </a:solidFill>
                  </a:rPr>
                  <a:t>eigenvector</a:t>
                </a:r>
                <a:r>
                  <a:rPr lang="en-US" dirty="0"/>
                  <a:t> of a symmetric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FF0000"/>
                    </a:solidFill>
                  </a:rPr>
                  <a:t>symmetric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Method:</a:t>
                </a:r>
              </a:p>
              <a:p>
                <a:pPr lvl="1"/>
                <a:r>
                  <a:rPr lang="en-US" dirty="0"/>
                  <a:t>Start with any “guess eigenvector”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 1,…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||…||</m:t>
                    </m:r>
                  </m:oMath>
                </a14:m>
                <a:r>
                  <a:rPr lang="en-US" dirty="0"/>
                  <a:t> denotes the </a:t>
                </a:r>
                <a:r>
                  <a:rPr lang="en-US" dirty="0" err="1"/>
                  <a:t>Frobenius</a:t>
                </a:r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Stop when consecutive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show little change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  <a:blipFill>
                <a:blip r:embed="rId2"/>
                <a:stretch>
                  <a:fillRect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5604FE-262E-A142-BDDA-5706410A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E05B-9B8B-3A44-B970-45AF077A7600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0E848A-22B6-504B-84D1-6EBA6E68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8760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Example</a:t>
            </a:r>
            <a:r>
              <a:rPr lang="en-US" dirty="0"/>
              <a:t>: Iterative Eigenvector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0349" y="1491733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2    3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227" y="167640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1491733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73335" y="2743200"/>
            <a:ext cx="4964896" cy="957311"/>
            <a:chOff x="773335" y="2743200"/>
            <a:chExt cx="4964896" cy="957311"/>
          </a:xfrm>
        </p:grpSpPr>
        <p:grpSp>
          <p:nvGrpSpPr>
            <p:cNvPr id="19" name="Group 18"/>
            <p:cNvGrpSpPr/>
            <p:nvPr/>
          </p:nvGrpSpPr>
          <p:grpSpPr>
            <a:xfrm>
              <a:off x="773335" y="2743200"/>
              <a:ext cx="1047082" cy="957311"/>
              <a:chOff x="773335" y="2743200"/>
              <a:chExt cx="1047082" cy="95731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14400" y="2743200"/>
                <a:ext cx="726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399" y="3238268"/>
                <a:ext cx="655949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73335" y="3238846"/>
                <a:ext cx="1047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807126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301" y="2823347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48016" y="3008013"/>
              <a:ext cx="780983" cy="461665"/>
              <a:chOff x="2760227" y="3238846"/>
              <a:chExt cx="780983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60227" y="3238846"/>
                <a:ext cx="780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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34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094613" y="3259723"/>
                <a:ext cx="334387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521348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9727" y="2822769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0.51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0.86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0600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68231" y="300743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7172" y="4385968"/>
            <a:ext cx="5427547" cy="957311"/>
            <a:chOff x="773335" y="2743200"/>
            <a:chExt cx="5427547" cy="957311"/>
          </a:xfrm>
        </p:grpSpPr>
        <p:grpSp>
          <p:nvGrpSpPr>
            <p:cNvPr id="26" name="Group 25"/>
            <p:cNvGrpSpPr/>
            <p:nvPr/>
          </p:nvGrpSpPr>
          <p:grpSpPr>
            <a:xfrm>
              <a:off x="773335" y="2743200"/>
              <a:ext cx="1047082" cy="957311"/>
              <a:chOff x="773335" y="2743200"/>
              <a:chExt cx="1047082" cy="95731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14400" y="2743200"/>
                <a:ext cx="726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914399" y="3238268"/>
                <a:ext cx="655949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73335" y="3238846"/>
                <a:ext cx="1047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07126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301" y="2823347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2.23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3.60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40782" y="3008013"/>
              <a:ext cx="1208985" cy="461665"/>
              <a:chOff x="3052993" y="3238846"/>
              <a:chExt cx="1208985" cy="461665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052993" y="3238846"/>
                <a:ext cx="1208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17.93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3385335" y="3276741"/>
                <a:ext cx="564563" cy="1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157411" y="300743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54054" y="2822769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0.53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0.85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4544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30882" y="296820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166B0190-141E-2943-9EE2-A192A3F6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47F0-1288-2D45-9109-4A7AF5B38E48}" type="datetime1">
              <a:rPr lang="en-US" smtClean="0"/>
              <a:t>5/3/2018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4AE3B48-7648-C948-BDA5-BDEFCF94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xmlns="" id="{F372622B-75B3-9941-8ECB-C1638CBAB8E7}"/>
              </a:ext>
            </a:extLst>
          </p:cNvPr>
          <p:cNvSpPr/>
          <p:nvPr/>
        </p:nvSpPr>
        <p:spPr>
          <a:xfrm>
            <a:off x="1554718" y="1491733"/>
            <a:ext cx="883176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xmlns="" id="{400A8396-F423-A344-A090-6F16E0A4B98C}"/>
              </a:ext>
            </a:extLst>
          </p:cNvPr>
          <p:cNvSpPr/>
          <p:nvPr/>
        </p:nvSpPr>
        <p:spPr>
          <a:xfrm>
            <a:off x="2133600" y="2826603"/>
            <a:ext cx="495947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uble Bracket 39">
            <a:extLst>
              <a:ext uri="{FF2B5EF4-FFF2-40B4-BE49-F238E27FC236}">
                <a16:creationId xmlns:a16="http://schemas.microsoft.com/office/drawing/2014/main" xmlns="" id="{C29CC86C-48E6-4441-9CCE-57980B551724}"/>
              </a:ext>
            </a:extLst>
          </p:cNvPr>
          <p:cNvSpPr/>
          <p:nvPr/>
        </p:nvSpPr>
        <p:spPr>
          <a:xfrm>
            <a:off x="3923653" y="2819400"/>
            <a:ext cx="722374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uble Bracket 40">
            <a:extLst>
              <a:ext uri="{FF2B5EF4-FFF2-40B4-BE49-F238E27FC236}">
                <a16:creationId xmlns:a16="http://schemas.microsoft.com/office/drawing/2014/main" xmlns="" id="{EA8A5ECD-2E4C-BD42-9571-153BC02DA080}"/>
              </a:ext>
            </a:extLst>
          </p:cNvPr>
          <p:cNvSpPr/>
          <p:nvPr/>
        </p:nvSpPr>
        <p:spPr>
          <a:xfrm>
            <a:off x="2095261" y="4462859"/>
            <a:ext cx="759358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uble Bracket 41">
            <a:extLst>
              <a:ext uri="{FF2B5EF4-FFF2-40B4-BE49-F238E27FC236}">
                <a16:creationId xmlns:a16="http://schemas.microsoft.com/office/drawing/2014/main" xmlns="" id="{969BA76A-2FF0-204C-99A7-BA231D2257D4}"/>
              </a:ext>
            </a:extLst>
          </p:cNvPr>
          <p:cNvSpPr/>
          <p:nvPr/>
        </p:nvSpPr>
        <p:spPr>
          <a:xfrm>
            <a:off x="4387051" y="4462859"/>
            <a:ext cx="759358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29423C-3FC7-2142-9594-F2AD6810E3E6}"/>
              </a:ext>
            </a:extLst>
          </p:cNvPr>
          <p:cNvSpPr txBox="1"/>
          <p:nvPr/>
        </p:nvSpPr>
        <p:spPr>
          <a:xfrm>
            <a:off x="753137" y="61711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7901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Principal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</p:spPr>
            <p:txBody>
              <a:bodyPr/>
              <a:lstStyle/>
              <a:p>
                <a:r>
                  <a:rPr lang="en-US" dirty="0"/>
                  <a:t>Once you have the principal eigenvector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you find its eigenvalue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In proof</a:t>
                </a:r>
                <a:r>
                  <a:rPr lang="en-US" dirty="0"/>
                  <a:t>: We know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</m:oMath>
                </a14:m>
                <a:r>
                  <a:rPr lang="en-US" dirty="0">
                    <a:sym typeface="Symbol"/>
                  </a:rPr>
                  <a:t> is the eigenvalue; multiply both sides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ym typeface="Symbol"/>
                  </a:rPr>
                  <a:t> on the left.</a:t>
                </a:r>
              </a:p>
              <a:p>
                <a:pPr lvl="1"/>
                <a:r>
                  <a:rPr lang="en-US" dirty="0">
                    <a:sym typeface="Symbol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1 </m:t>
                    </m:r>
                  </m:oMath>
                </a14:m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Example:</a:t>
                </a:r>
                <a:r>
                  <a:rPr lang="en-US" dirty="0"/>
                  <a:t> If we take </a:t>
                </a:r>
                <a:r>
                  <a:rPr lang="en-US" b="1" dirty="0" err="1"/>
                  <a:t>x</a:t>
                </a:r>
                <a:r>
                  <a:rPr lang="en-US" baseline="30000" dirty="0" err="1"/>
                  <a:t>T</a:t>
                </a:r>
                <a:r>
                  <a:rPr lang="en-US" dirty="0"/>
                  <a:t> = [0.53, 0.85], then </a:t>
                </a:r>
                <a:r>
                  <a:rPr lang="en-US" dirty="0">
                    <a:sym typeface="Symbol"/>
                  </a:rPr>
                  <a:t> </a:t>
                </a:r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  <a:blipFill>
                <a:blip r:embed="rId2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846" y="5191007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7040" y="5200413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[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35054" y="5181600"/>
            <a:ext cx="1256450" cy="1021934"/>
            <a:chOff x="3337560" y="4066398"/>
            <a:chExt cx="1256450" cy="1021934"/>
          </a:xfrm>
        </p:grpSpPr>
        <p:sp>
          <p:nvSpPr>
            <p:cNvPr id="11" name="TextBox 10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69381" y="5286476"/>
            <a:ext cx="4667012" cy="837268"/>
            <a:chOff x="1989214" y="4158733"/>
            <a:chExt cx="4667012" cy="837268"/>
          </a:xfrm>
        </p:grpSpPr>
        <p:sp>
          <p:nvSpPr>
            <p:cNvPr id="6" name="TextBox 5"/>
            <p:cNvSpPr txBox="1"/>
            <p:nvPr/>
          </p:nvSpPr>
          <p:spPr>
            <a:xfrm>
              <a:off x="1989214" y="4340264"/>
              <a:ext cx="151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[0.53 0.85]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4158733"/>
              <a:ext cx="803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lain"/>
              </a:pPr>
              <a:r>
                <a:rPr lang="en-US" sz="2400" dirty="0"/>
                <a:t>2</a:t>
              </a:r>
            </a:p>
            <a:p>
              <a:r>
                <a:rPr lang="en-US" sz="2400" dirty="0"/>
                <a:t>2     3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0749" y="4165004"/>
              <a:ext cx="7312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0.53</a:t>
              </a:r>
            </a:p>
            <a:p>
              <a:r>
                <a:rPr lang="en-US" sz="2400" dirty="0"/>
                <a:t>0.85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7571" y="4349669"/>
              <a:ext cx="938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4.25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B2BCAA-F754-E44E-93A4-EDF6E4C8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28FD-9EB2-3B43-AD1E-E125F5376022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F85E3C1-6EB8-0741-A6BD-21CCCDA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404520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</a:t>
            </a:r>
            <a:r>
              <a:rPr lang="en-US" dirty="0" err="1"/>
              <a:t>Eigenpairs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</p:spPr>
            <p:txBody>
              <a:bodyPr/>
              <a:lstStyle/>
              <a:p>
                <a:r>
                  <a:rPr lang="en-US" dirty="0"/>
                  <a:t>Eliminate the portion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can be generated by the first </a:t>
                </a:r>
                <a:r>
                  <a:rPr lang="en-US" dirty="0" err="1"/>
                  <a:t>eigenpair</a:t>
                </a:r>
                <a:r>
                  <a:rPr lang="en-US" dirty="0"/>
                  <a:t>, </a:t>
                </a:r>
                <a:r>
                  <a:rPr lang="en-US" dirty="0">
                    <a:sym typeface="Symbol"/>
                  </a:rPr>
                  <a:t>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i="1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Recursively find the principal</a:t>
                </a:r>
                <a:r>
                  <a:rPr lang="en-US" b="1" dirty="0"/>
                  <a:t> </a:t>
                </a:r>
                <a:r>
                  <a:rPr lang="en-US" dirty="0" err="1"/>
                  <a:t>eigenpair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eliminate the effect of that pair, and so on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Example: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  <a:blipFill>
                <a:blip r:embed="rId2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167735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M* =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61858" y="4887600"/>
            <a:ext cx="1256450" cy="1021934"/>
            <a:chOff x="3337560" y="4066398"/>
            <a:chExt cx="1256450" cy="1021934"/>
          </a:xfrm>
        </p:grpSpPr>
        <p:sp>
          <p:nvSpPr>
            <p:cNvPr id="8" name="TextBox 7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7999" y="4979932"/>
            <a:ext cx="1449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-0.19 0.09</a:t>
            </a:r>
          </a:p>
          <a:p>
            <a:r>
              <a:rPr lang="en-US" sz="2400" dirty="0"/>
              <a:t>0.09  0.07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5170868"/>
            <a:ext cx="99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 4.25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84656" y="4893871"/>
            <a:ext cx="1256450" cy="1021934"/>
            <a:chOff x="3337560" y="4066398"/>
            <a:chExt cx="1256450" cy="1021934"/>
          </a:xfrm>
        </p:grpSpPr>
        <p:sp>
          <p:nvSpPr>
            <p:cNvPr id="13" name="TextBox 12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40023" y="4986203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0.53</a:t>
            </a:r>
          </a:p>
          <a:p>
            <a:r>
              <a:rPr lang="en-US" sz="2400" dirty="0"/>
              <a:t>0.85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6535" y="5167735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[0.53 0.85]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218" y="4983068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2</a:t>
            </a:r>
          </a:p>
          <a:p>
            <a:r>
              <a:rPr lang="en-US" sz="2400" dirty="0"/>
              <a:t>2     3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7427" y="517714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44639" y="4887598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[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5293" y="4876800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C74EC04-0C4F-764E-A0B3-9E3555D8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4128-D156-D14B-88D3-62163054297E}" type="datetime1">
              <a:rPr lang="en-US" smtClean="0"/>
              <a:t>5/3/2018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A5CBA17E-3B4D-0549-B5D1-5B0E1477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0184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the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Start by supposing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𝑈𝑇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Why?</a:t>
                </a:r>
                <a:r>
                  <a:rPr lang="en-US" dirty="0">
                    <a:sym typeface="Symbol"/>
                  </a:rPr>
                  <a:t> (1) Rule for transpose of a product; (2) the transpose of the transpose and the transpose of a diagonal matrix are both the identity function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𝑼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</a:rPr>
                  <a:t>Why?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orthonormal,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an identity matrix</a:t>
                </a:r>
              </a:p>
              <a:p>
                <a:pPr lvl="1"/>
                <a:r>
                  <a:rPr lang="en-US" dirty="0"/>
                  <a:t>Also 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r>
                  <a:rPr lang="en-US" dirty="0"/>
                  <a:t> is a diagonal matrix whose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element is the square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</m:oMath>
                </a14:m>
                <a:endParaRPr lang="en-US" dirty="0">
                  <a:solidFill>
                    <a:srgbClr val="0000FF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Why?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is also orthonormal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>
                <a:blip r:embed="rId2"/>
                <a:stretch>
                  <a:fillRect t="-456" r="-149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E43AFB-CACF-B242-AE43-205E9A62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2C96-B403-8848-8D30-76B01E0D78EE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E76188-288C-1F48-AB15-A4BCBC6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2189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7848600" cy="22860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There are hidden, or </a:t>
            </a:r>
            <a:r>
              <a:rPr lang="en-US" b="1" dirty="0">
                <a:solidFill>
                  <a:srgbClr val="0000FF"/>
                </a:solidFill>
              </a:rPr>
              <a:t>latent factors, latent dimensions</a:t>
            </a:r>
            <a:r>
              <a:rPr lang="en-US" dirty="0"/>
              <a:t> that – to a close approximation – explain why the values are as they appear in the data matrix</a:t>
            </a:r>
          </a:p>
          <a:p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B768-9C61-B048-A8E7-4D2F37A40BE9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98188"/>
            <a:ext cx="7272338" cy="322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77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SVD –(2)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Starting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𝑨</m:t>
                        </m:r>
                        <m:r>
                          <a:rPr lang="en-US" b="1" i="1" baseline="3000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𝑻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𝑨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</a:p>
              <a:p>
                <a:pPr lvl="1"/>
                <a:r>
                  <a:rPr lang="en-US" b="1" dirty="0">
                    <a:sym typeface="Symbol"/>
                  </a:rPr>
                  <a:t>Note</a:t>
                </a:r>
                <a:r>
                  <a:rPr lang="en-US" dirty="0">
                    <a:sym typeface="Symbol"/>
                  </a:rPr>
                  <a:t> that therefore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𝑖</m:t>
                    </m:r>
                  </m:oMath>
                </a14:m>
                <a:r>
                  <a:rPr lang="en-US" dirty="0" err="1">
                    <a:sym typeface="Symbol"/>
                  </a:rPr>
                  <a:t>-th</a:t>
                </a:r>
                <a:r>
                  <a:rPr lang="en-US" dirty="0">
                    <a:sym typeface="Symbol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is an eigenvector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, and its eigenvalue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𝑖</m:t>
                    </m:r>
                  </m:oMath>
                </a14:m>
                <a:r>
                  <a:rPr lang="en-US" dirty="0" err="1">
                    <a:sym typeface="Symbol"/>
                  </a:rPr>
                  <a:t>-th</a:t>
                </a:r>
                <a:r>
                  <a:rPr lang="en-US" dirty="0">
                    <a:sym typeface="Symbol"/>
                  </a:rPr>
                  <a:t>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endParaRPr lang="en-US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Thus, we can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and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</a:t>
                </a:r>
                <a:r>
                  <a:rPr lang="en-US" dirty="0">
                    <a:sym typeface="Symbol"/>
                  </a:rPr>
                  <a:t> by finding the </a:t>
                </a:r>
                <a:r>
                  <a:rPr lang="en-US" dirty="0" err="1">
                    <a:sym typeface="Symbol"/>
                  </a:rPr>
                  <a:t>eigenpairs</a:t>
                </a:r>
                <a:r>
                  <a:rPr lang="en-US" dirty="0">
                    <a:sym typeface="Symbol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r>
                  <a:rPr lang="en-US" dirty="0">
                    <a:sym typeface="Symbol"/>
                  </a:rPr>
                  <a:t>Once we have the eigenvalues in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</a:t>
                </a:r>
                <a:r>
                  <a:rPr lang="en-US" baseline="30000" dirty="0">
                    <a:solidFill>
                      <a:srgbClr val="0000FF"/>
                    </a:solidFill>
                    <a:sym typeface="Symbol"/>
                  </a:rPr>
                  <a:t>2</a:t>
                </a:r>
                <a:r>
                  <a:rPr lang="en-US" dirty="0">
                    <a:sym typeface="Symbol"/>
                  </a:rPr>
                  <a:t>, we can find the singular values by taking the square root of these eigenvalues</a:t>
                </a:r>
              </a:p>
              <a:p>
                <a:pPr lvl="4"/>
                <a:endParaRPr lang="en-US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Symmetric argument,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</m:oMath>
                </a14:m>
                <a:r>
                  <a:rPr lang="en-US" dirty="0">
                    <a:sym typeface="Symbol"/>
                  </a:rPr>
                  <a:t>gives 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</m:t>
                    </m:r>
                  </m:oMath>
                </a14:m>
                <a:endParaRPr lang="en-US" dirty="0">
                  <a:solidFill>
                    <a:srgbClr val="0000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  <a:blipFill>
                <a:blip r:embed="rId2"/>
                <a:stretch>
                  <a:fillRect t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ABD1FB-604D-D04D-8DE5-093D7686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2EE-4C06-9D49-A2D6-A91D70FFDDFD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E37A53-5945-C24A-93FA-FDBDF304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3986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Complexity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To compute the full SVD using specialized methods: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O(nm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 or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m)</a:t>
            </a:r>
            <a:r>
              <a:rPr lang="en-US" dirty="0"/>
              <a:t> (whichever is less)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But: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Less work, if we just want singular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if we want first </a:t>
            </a:r>
            <a:r>
              <a:rPr lang="en-US" i="1" dirty="0"/>
              <a:t>k</a:t>
            </a:r>
            <a:r>
              <a:rPr lang="en-US" dirty="0"/>
              <a:t> singular vectors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if the matrix is sparse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Implemented in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linear algebra packages like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LINPACK, </a:t>
            </a:r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err="1"/>
              <a:t>SPlus</a:t>
            </a:r>
            <a:r>
              <a:rPr lang="en-US" dirty="0"/>
              <a:t>, </a:t>
            </a:r>
            <a:r>
              <a:rPr lang="en-US" dirty="0" err="1"/>
              <a:t>Mathematica</a:t>
            </a:r>
            <a:r>
              <a:rPr lang="en-US" dirty="0"/>
              <a:t>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DB-9DD3-074D-AEEB-6DF1A1C81379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BF01-E894-45CF-9BD9-03DE398C1E7A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3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Example of SVD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8491-559F-AC41-A713-9DF5D652A4E0}" type="datetime1">
              <a:rPr lang="en-US" smtClean="0"/>
              <a:t>5/3/2018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76200" y="2152472"/>
            <a:ext cx="9220200" cy="4705528"/>
            <a:chOff x="-76200" y="1828801"/>
            <a:chExt cx="9220200" cy="4705528"/>
          </a:xfrm>
        </p:grpSpPr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5330672" y="5409617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 flipH="1">
              <a:off x="8915400" y="5351201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53340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043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3531-0879-0544-BE20-B5810AD951E9}" type="datetime1">
              <a:rPr lang="en-US" smtClean="0"/>
              <a:t>5/3/2018</a:t>
            </a:fld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5710-3BE7-4379-B7ED-EAE73E1B57AD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1452037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2038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39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6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452065" name="Rectangle 33"/>
          <p:cNvSpPr>
            <a:spLocks noChangeArrowheads="1"/>
          </p:cNvSpPr>
          <p:nvPr/>
        </p:nvSpPr>
        <p:spPr bwMode="auto">
          <a:xfrm>
            <a:off x="5486400" y="3212068"/>
            <a:ext cx="2743200" cy="2057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66" name="Text Box 34"/>
          <p:cNvSpPr txBox="1">
            <a:spLocks noChangeArrowheads="1"/>
          </p:cNvSpPr>
          <p:nvPr/>
        </p:nvSpPr>
        <p:spPr bwMode="auto">
          <a:xfrm>
            <a:off x="7426175" y="5257800"/>
            <a:ext cx="872355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Matrix</a:t>
            </a:r>
          </a:p>
        </p:txBody>
      </p:sp>
      <p:sp>
        <p:nvSpPr>
          <p:cNvPr id="1452067" name="Text Box 35"/>
          <p:cNvSpPr txBox="1">
            <a:spLocks noChangeArrowheads="1"/>
          </p:cNvSpPr>
          <p:nvPr/>
        </p:nvSpPr>
        <p:spPr bwMode="auto">
          <a:xfrm rot="16200000">
            <a:off x="4936891" y="3196404"/>
            <a:ext cx="729687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Alien</a:t>
            </a:r>
          </a:p>
        </p:txBody>
      </p:sp>
      <p:sp>
        <p:nvSpPr>
          <p:cNvPr id="1452068" name="Oval 36"/>
          <p:cNvSpPr>
            <a:spLocks noChangeArrowheads="1"/>
          </p:cNvSpPr>
          <p:nvPr/>
        </p:nvSpPr>
        <p:spPr bwMode="auto">
          <a:xfrm>
            <a:off x="5791200" y="4202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69" name="Oval 37"/>
          <p:cNvSpPr>
            <a:spLocks noChangeArrowheads="1"/>
          </p:cNvSpPr>
          <p:nvPr/>
        </p:nvSpPr>
        <p:spPr bwMode="auto">
          <a:xfrm>
            <a:off x="6553200" y="3821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0" name="Oval 38"/>
          <p:cNvSpPr>
            <a:spLocks noChangeArrowheads="1"/>
          </p:cNvSpPr>
          <p:nvPr/>
        </p:nvSpPr>
        <p:spPr bwMode="auto">
          <a:xfrm>
            <a:off x="7010400" y="4583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1" name="Oval 39"/>
          <p:cNvSpPr>
            <a:spLocks noChangeArrowheads="1"/>
          </p:cNvSpPr>
          <p:nvPr/>
        </p:nvSpPr>
        <p:spPr bwMode="auto">
          <a:xfrm>
            <a:off x="7467600" y="40502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2" name="AutoShape 40"/>
          <p:cNvSpPr>
            <a:spLocks noChangeArrowheads="1"/>
          </p:cNvSpPr>
          <p:nvPr/>
        </p:nvSpPr>
        <p:spPr bwMode="auto">
          <a:xfrm>
            <a:off x="7162800" y="3516868"/>
            <a:ext cx="152400" cy="152400"/>
          </a:xfrm>
          <a:prstGeom prst="diamond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3" name="Line 41"/>
          <p:cNvSpPr>
            <a:spLocks noChangeShapeType="1"/>
          </p:cNvSpPr>
          <p:nvPr/>
        </p:nvSpPr>
        <p:spPr bwMode="auto">
          <a:xfrm flipV="1">
            <a:off x="5486400" y="4659868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4" name="Text Box 42"/>
          <p:cNvSpPr txBox="1">
            <a:spLocks noChangeArrowheads="1"/>
          </p:cNvSpPr>
          <p:nvPr/>
        </p:nvSpPr>
        <p:spPr bwMode="auto">
          <a:xfrm>
            <a:off x="6172200" y="4659868"/>
            <a:ext cx="43794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v1</a:t>
            </a:r>
          </a:p>
        </p:txBody>
      </p:sp>
      <p:sp>
        <p:nvSpPr>
          <p:cNvPr id="1452075" name="Line 43"/>
          <p:cNvSpPr>
            <a:spLocks noChangeShapeType="1"/>
          </p:cNvSpPr>
          <p:nvPr/>
        </p:nvSpPr>
        <p:spPr bwMode="auto">
          <a:xfrm flipV="1">
            <a:off x="5486400" y="3593068"/>
            <a:ext cx="1752600" cy="1600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6" name="Text Box 44"/>
          <p:cNvSpPr txBox="1">
            <a:spLocks noChangeArrowheads="1"/>
          </p:cNvSpPr>
          <p:nvPr/>
        </p:nvSpPr>
        <p:spPr bwMode="auto">
          <a:xfrm>
            <a:off x="7286625" y="3202543"/>
            <a:ext cx="32573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52078" name="Line 46"/>
          <p:cNvSpPr>
            <a:spLocks noChangeShapeType="1"/>
          </p:cNvSpPr>
          <p:nvPr/>
        </p:nvSpPr>
        <p:spPr bwMode="auto">
          <a:xfrm rot="16200000" flipV="1">
            <a:off x="4762500" y="4545568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9" name="Text Box 47"/>
          <p:cNvSpPr txBox="1">
            <a:spLocks noChangeArrowheads="1"/>
          </p:cNvSpPr>
          <p:nvPr/>
        </p:nvSpPr>
        <p:spPr bwMode="auto">
          <a:xfrm>
            <a:off x="4495800" y="4281487"/>
            <a:ext cx="439544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v2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21322" y="5105400"/>
            <a:ext cx="3531736" cy="1015663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 into concept space:</a:t>
            </a:r>
            <a:b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Inner product  with each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‘concept’ vector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38905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164F-F2A7-624C-9AF5-F5D93F3A4114}" type="datetime1">
              <a:rPr lang="en-US" smtClean="0"/>
              <a:t>5/3/2018</a:t>
            </a:fld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9B1-7FBC-467F-8276-38FDC27BDF56}" type="slidenum">
              <a:rPr lang="en-US"/>
              <a:pPr/>
              <a:t>45</a:t>
            </a:fld>
            <a:endParaRPr lang="en-US"/>
          </a:p>
        </p:txBody>
      </p:sp>
      <p:sp>
        <p:nvSpPr>
          <p:cNvPr id="1454094" name="Rectangle 14"/>
          <p:cNvSpPr>
            <a:spLocks noChangeArrowheads="1"/>
          </p:cNvSpPr>
          <p:nvPr/>
        </p:nvSpPr>
        <p:spPr bwMode="auto">
          <a:xfrm>
            <a:off x="5486400" y="3200400"/>
            <a:ext cx="2743200" cy="2057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7" name="Oval 17"/>
          <p:cNvSpPr>
            <a:spLocks noChangeArrowheads="1"/>
          </p:cNvSpPr>
          <p:nvPr/>
        </p:nvSpPr>
        <p:spPr bwMode="auto">
          <a:xfrm>
            <a:off x="5791200" y="4191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8" name="Oval 18"/>
          <p:cNvSpPr>
            <a:spLocks noChangeArrowheads="1"/>
          </p:cNvSpPr>
          <p:nvPr/>
        </p:nvSpPr>
        <p:spPr bwMode="auto">
          <a:xfrm>
            <a:off x="6553200" y="3810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9" name="Oval 19"/>
          <p:cNvSpPr>
            <a:spLocks noChangeArrowheads="1"/>
          </p:cNvSpPr>
          <p:nvPr/>
        </p:nvSpPr>
        <p:spPr bwMode="auto">
          <a:xfrm>
            <a:off x="7010400" y="4572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0" name="Oval 20"/>
          <p:cNvSpPr>
            <a:spLocks noChangeArrowheads="1"/>
          </p:cNvSpPr>
          <p:nvPr/>
        </p:nvSpPr>
        <p:spPr bwMode="auto">
          <a:xfrm>
            <a:off x="7467600" y="40386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1" name="AutoShape 21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diamond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2" name="Line 22"/>
          <p:cNvSpPr>
            <a:spLocks noChangeShapeType="1"/>
          </p:cNvSpPr>
          <p:nvPr/>
        </p:nvSpPr>
        <p:spPr bwMode="auto">
          <a:xfrm flipV="1">
            <a:off x="5486400" y="4648200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3" name="Text Box 23"/>
          <p:cNvSpPr txBox="1">
            <a:spLocks noChangeArrowheads="1"/>
          </p:cNvSpPr>
          <p:nvPr/>
        </p:nvSpPr>
        <p:spPr bwMode="auto">
          <a:xfrm>
            <a:off x="6172200" y="4648200"/>
            <a:ext cx="43794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v1</a:t>
            </a:r>
          </a:p>
        </p:txBody>
      </p:sp>
      <p:sp>
        <p:nvSpPr>
          <p:cNvPr id="1454104" name="Line 24"/>
          <p:cNvSpPr>
            <a:spLocks noChangeShapeType="1"/>
          </p:cNvSpPr>
          <p:nvPr/>
        </p:nvSpPr>
        <p:spPr bwMode="auto">
          <a:xfrm flipV="1">
            <a:off x="5486400" y="3581400"/>
            <a:ext cx="1752600" cy="1600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5" name="Text Box 25"/>
          <p:cNvSpPr txBox="1">
            <a:spLocks noChangeArrowheads="1"/>
          </p:cNvSpPr>
          <p:nvPr/>
        </p:nvSpPr>
        <p:spPr bwMode="auto">
          <a:xfrm>
            <a:off x="7286625" y="3190875"/>
            <a:ext cx="32573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54106" name="Line 26"/>
          <p:cNvSpPr>
            <a:spLocks noChangeShapeType="1"/>
          </p:cNvSpPr>
          <p:nvPr/>
        </p:nvSpPr>
        <p:spPr bwMode="auto">
          <a:xfrm rot="16200000" flipV="1">
            <a:off x="4762500" y="4533900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0" name="Line 30"/>
          <p:cNvSpPr>
            <a:spLocks noChangeShapeType="1"/>
          </p:cNvSpPr>
          <p:nvPr/>
        </p:nvSpPr>
        <p:spPr bwMode="auto">
          <a:xfrm flipV="1">
            <a:off x="5486400" y="3352800"/>
            <a:ext cx="2514600" cy="1905000"/>
          </a:xfrm>
          <a:prstGeom prst="line">
            <a:avLst/>
          </a:prstGeom>
          <a:noFill/>
          <a:ln w="15875">
            <a:solidFill>
              <a:srgbClr val="339933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2" name="Line 32"/>
          <p:cNvSpPr>
            <a:spLocks noChangeShapeType="1"/>
          </p:cNvSpPr>
          <p:nvPr/>
        </p:nvSpPr>
        <p:spPr bwMode="auto">
          <a:xfrm flipV="1">
            <a:off x="5867400" y="4343400"/>
            <a:ext cx="1905000" cy="1447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3" name="Text Box 33"/>
          <p:cNvSpPr txBox="1">
            <a:spLocks noChangeArrowheads="1"/>
          </p:cNvSpPr>
          <p:nvPr/>
        </p:nvSpPr>
        <p:spPr bwMode="auto">
          <a:xfrm>
            <a:off x="7108825" y="4662487"/>
            <a:ext cx="671979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q*v</a:t>
            </a:r>
            <a:r>
              <a:rPr lang="en-US" sz="2000" b="1" baseline="-25000" dirty="0"/>
              <a:t>1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7239000" y="3581400"/>
            <a:ext cx="152400" cy="2286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4495800" y="4281487"/>
            <a:ext cx="439544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v2</a:t>
            </a: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7426175" y="5257800"/>
            <a:ext cx="872355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Matrix</a:t>
            </a: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 rot="16200000">
            <a:off x="4936891" y="3196404"/>
            <a:ext cx="729687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Alien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21322" y="5105400"/>
            <a:ext cx="3531736" cy="1015663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 into concept space:</a:t>
            </a:r>
            <a:b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Inner product  with each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‘concept’ vector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1707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330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D60093"/>
                </a:solidFill>
              </a:rPr>
              <a:t>Compactly, we have: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rgbClr val="0000FF"/>
                </a:solidFill>
              </a:rPr>
              <a:t>q</a:t>
            </a:r>
            <a:r>
              <a:rPr lang="en-US" b="1" baseline="-25000" dirty="0" err="1">
                <a:solidFill>
                  <a:srgbClr val="0000FF"/>
                </a:solidFill>
              </a:rPr>
              <a:t>concept</a:t>
            </a:r>
            <a:r>
              <a:rPr lang="en-US" b="1" dirty="0">
                <a:solidFill>
                  <a:srgbClr val="0000FF"/>
                </a:solidFill>
              </a:rPr>
              <a:t> = q V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3"/>
                </a:solidFill>
              </a:rPr>
              <a:t>E.g.: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F028-24C7-034A-BFE8-FFAAA18D1954}" type="datetime1">
              <a:rPr lang="en-US" smtClean="0"/>
              <a:t>5/3/2018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02C-A5FE-46EE-9B95-4C4A9828271D}" type="slidenum">
              <a:rPr lang="en-US"/>
              <a:pPr/>
              <a:t>46</a:t>
            </a:fld>
            <a:endParaRPr lang="en-US"/>
          </a:p>
        </p:txBody>
      </p:sp>
      <p:sp>
        <p:nvSpPr>
          <p:cNvPr id="1455144" name="Freeform 40"/>
          <p:cNvSpPr>
            <a:spLocks/>
          </p:cNvSpPr>
          <p:nvPr/>
        </p:nvSpPr>
        <p:spPr bwMode="auto">
          <a:xfrm flipH="1">
            <a:off x="5486401" y="347345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46" name="Text Box 42"/>
          <p:cNvSpPr txBox="1">
            <a:spLocks noChangeArrowheads="1"/>
          </p:cNvSpPr>
          <p:nvPr/>
        </p:nvSpPr>
        <p:spPr bwMode="auto">
          <a:xfrm>
            <a:off x="3810000" y="5530850"/>
            <a:ext cx="196239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movie-to-concept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 factors (V)</a:t>
            </a:r>
          </a:p>
        </p:txBody>
      </p:sp>
      <p:sp>
        <p:nvSpPr>
          <p:cNvPr id="1455147" name="Text Box 43"/>
          <p:cNvSpPr txBox="1">
            <a:spLocks noChangeArrowheads="1"/>
          </p:cNvSpPr>
          <p:nvPr/>
        </p:nvSpPr>
        <p:spPr bwMode="auto">
          <a:xfrm>
            <a:off x="6019800" y="4214812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55149" name="Freeform 45"/>
          <p:cNvSpPr>
            <a:spLocks/>
          </p:cNvSpPr>
          <p:nvPr/>
        </p:nvSpPr>
        <p:spPr bwMode="auto">
          <a:xfrm>
            <a:off x="64770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1" name="Freeform 47"/>
          <p:cNvSpPr>
            <a:spLocks/>
          </p:cNvSpPr>
          <p:nvPr/>
        </p:nvSpPr>
        <p:spPr bwMode="auto">
          <a:xfrm flipH="1">
            <a:off x="77724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2" name="Text Box 48"/>
          <p:cNvSpPr txBox="1">
            <a:spLocks noChangeArrowheads="1"/>
          </p:cNvSpPr>
          <p:nvPr/>
        </p:nvSpPr>
        <p:spPr bwMode="auto">
          <a:xfrm>
            <a:off x="6019800" y="3364468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5153" name="Line 49"/>
          <p:cNvSpPr>
            <a:spLocks noChangeShapeType="1"/>
          </p:cNvSpPr>
          <p:nvPr/>
        </p:nvSpPr>
        <p:spPr bwMode="auto">
          <a:xfrm>
            <a:off x="6758143" y="3744616"/>
            <a:ext cx="0" cy="56479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3810000" y="342900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49533" y="3524250"/>
            <a:ext cx="1713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0.59  -0.02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0147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16532" y="4309408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2.8      0.6</a:t>
            </a:r>
          </a:p>
        </p:txBody>
      </p:sp>
    </p:spTree>
    <p:extLst>
      <p:ext uri="{BB962C8B-B14F-4D97-AF65-F5344CB8AC3E}">
        <p14:creationId xmlns:p14="http://schemas.microsoft.com/office/powerpoint/2010/main" val="541590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33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How would the user </a:t>
            </a:r>
            <a:r>
              <a:rPr lang="en-US" b="1" i="1" dirty="0">
                <a:solidFill>
                  <a:srgbClr val="D60093"/>
                </a:solidFill>
              </a:rPr>
              <a:t>d</a:t>
            </a:r>
            <a:r>
              <a:rPr lang="en-US" b="1" dirty="0">
                <a:solidFill>
                  <a:srgbClr val="D60093"/>
                </a:solidFill>
              </a:rPr>
              <a:t> that rated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(‘Alien’, ‘Serenity’) be handled?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concept</a:t>
            </a:r>
            <a:r>
              <a:rPr lang="en-US" b="1" dirty="0">
                <a:solidFill>
                  <a:srgbClr val="0000FF"/>
                </a:solidFill>
              </a:rPr>
              <a:t> = d V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3"/>
                </a:solidFill>
              </a:rPr>
              <a:t>E.g.: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8F2-85AE-E048-A24E-5320C8F91EA4}" type="datetime1">
              <a:rPr lang="en-US" smtClean="0"/>
              <a:t>5/3/2018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02C-A5FE-46EE-9B95-4C4A9828271D}" type="slidenum">
              <a:rPr lang="en-US"/>
              <a:pPr/>
              <a:t>47</a:t>
            </a:fld>
            <a:endParaRPr lang="en-US"/>
          </a:p>
        </p:txBody>
      </p:sp>
      <p:sp>
        <p:nvSpPr>
          <p:cNvPr id="1455144" name="Freeform 40"/>
          <p:cNvSpPr>
            <a:spLocks/>
          </p:cNvSpPr>
          <p:nvPr/>
        </p:nvSpPr>
        <p:spPr bwMode="auto">
          <a:xfrm flipH="1">
            <a:off x="5486401" y="347345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46" name="Text Box 42"/>
          <p:cNvSpPr txBox="1">
            <a:spLocks noChangeArrowheads="1"/>
          </p:cNvSpPr>
          <p:nvPr/>
        </p:nvSpPr>
        <p:spPr bwMode="auto">
          <a:xfrm>
            <a:off x="3810000" y="5530850"/>
            <a:ext cx="196239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movie-to-concept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 factors (V)</a:t>
            </a:r>
          </a:p>
        </p:txBody>
      </p:sp>
      <p:sp>
        <p:nvSpPr>
          <p:cNvPr id="1455147" name="Text Box 43"/>
          <p:cNvSpPr txBox="1">
            <a:spLocks noChangeArrowheads="1"/>
          </p:cNvSpPr>
          <p:nvPr/>
        </p:nvSpPr>
        <p:spPr bwMode="auto">
          <a:xfrm>
            <a:off x="6019800" y="4214812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55149" name="Freeform 45"/>
          <p:cNvSpPr>
            <a:spLocks/>
          </p:cNvSpPr>
          <p:nvPr/>
        </p:nvSpPr>
        <p:spPr bwMode="auto">
          <a:xfrm>
            <a:off x="64770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1" name="Freeform 47"/>
          <p:cNvSpPr>
            <a:spLocks/>
          </p:cNvSpPr>
          <p:nvPr/>
        </p:nvSpPr>
        <p:spPr bwMode="auto">
          <a:xfrm flipH="1">
            <a:off x="77724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2" name="Text Box 48"/>
          <p:cNvSpPr txBox="1">
            <a:spLocks noChangeArrowheads="1"/>
          </p:cNvSpPr>
          <p:nvPr/>
        </p:nvSpPr>
        <p:spPr bwMode="auto">
          <a:xfrm>
            <a:off x="6019800" y="3364468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5153" name="Line 49"/>
          <p:cNvSpPr>
            <a:spLocks noChangeShapeType="1"/>
          </p:cNvSpPr>
          <p:nvPr/>
        </p:nvSpPr>
        <p:spPr bwMode="auto">
          <a:xfrm>
            <a:off x="6758143" y="3744616"/>
            <a:ext cx="0" cy="56479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67992"/>
              </p:ext>
            </p:extLst>
          </p:nvPr>
        </p:nvGraphicFramePr>
        <p:xfrm>
          <a:off x="1042988" y="4406900"/>
          <a:ext cx="1938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Document" r:id="rId3" imgW="3023679" imgH="640637" progId="Word.Document.8">
                  <p:embed/>
                </p:oleObj>
              </mc:Choice>
              <mc:Fallback>
                <p:oleObj name="Document" r:id="rId3" imgW="3023679" imgH="6406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06900"/>
                        <a:ext cx="19383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3810000" y="342900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49533" y="3524250"/>
            <a:ext cx="1713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0.59  -0.02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0147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16532" y="4309408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5.2      0.4</a:t>
            </a:r>
          </a:p>
        </p:txBody>
      </p:sp>
    </p:spTree>
    <p:extLst>
      <p:ext uri="{BB962C8B-B14F-4D97-AF65-F5344CB8AC3E}">
        <p14:creationId xmlns:p14="http://schemas.microsoft.com/office/powerpoint/2010/main" val="1770958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Observation: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User </a:t>
            </a:r>
            <a:r>
              <a:rPr lang="en-US" b="1" i="1" dirty="0"/>
              <a:t>d</a:t>
            </a:r>
            <a:r>
              <a:rPr lang="en-US" dirty="0"/>
              <a:t> that rated (‘</a:t>
            </a:r>
            <a:r>
              <a:rPr lang="en-US" i="1" dirty="0"/>
              <a:t>Alien</a:t>
            </a:r>
            <a:r>
              <a:rPr lang="en-US" dirty="0"/>
              <a:t>’, ‘</a:t>
            </a:r>
            <a:r>
              <a:rPr lang="en-US" i="1" dirty="0"/>
              <a:t>Serenity</a:t>
            </a:r>
            <a:r>
              <a:rPr lang="en-US" dirty="0"/>
              <a:t>’) will be </a:t>
            </a:r>
            <a:r>
              <a:rPr lang="en-US" b="1" dirty="0"/>
              <a:t>similar</a:t>
            </a:r>
            <a:r>
              <a:rPr lang="en-US" dirty="0"/>
              <a:t> to user </a:t>
            </a:r>
            <a:r>
              <a:rPr lang="en-US" b="1" dirty="0"/>
              <a:t>q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rated (‘</a:t>
            </a:r>
            <a:r>
              <a:rPr lang="en-US" i="1" dirty="0"/>
              <a:t>Matrix</a:t>
            </a:r>
            <a:r>
              <a:rPr lang="en-US" dirty="0"/>
              <a:t>’), although </a:t>
            </a:r>
            <a:r>
              <a:rPr lang="en-US" b="1" i="1" dirty="0"/>
              <a:t>d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have </a:t>
            </a:r>
            <a:br>
              <a:rPr lang="en-US" dirty="0"/>
            </a:br>
            <a:r>
              <a:rPr lang="en-US" b="1" dirty="0"/>
              <a:t>zero ratings in common</a:t>
            </a:r>
            <a:r>
              <a:rPr lang="en-US" dirty="0"/>
              <a:t>!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9B8-D172-B84D-A64C-4437A8676B5A}" type="datetime1">
              <a:rPr lang="en-US" smtClean="0"/>
              <a:t>5/3/2018</a:t>
            </a:fld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853-F0D8-4156-857A-8F052DDCB3E1}" type="slidenum">
              <a:rPr lang="en-US"/>
              <a:pPr/>
              <a:t>48</a:t>
            </a:fld>
            <a:endParaRPr lang="en-US"/>
          </a:p>
        </p:txBody>
      </p:sp>
      <p:graphicFrame>
        <p:nvGraphicFramePr>
          <p:cNvPr id="1458180" name="Object 4"/>
          <p:cNvGraphicFramePr>
            <a:graphicFrameLocks noChangeAspect="1"/>
          </p:cNvGraphicFramePr>
          <p:nvPr/>
        </p:nvGraphicFramePr>
        <p:xfrm>
          <a:off x="1674813" y="4572000"/>
          <a:ext cx="19002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" name="Document" r:id="rId4" imgW="3212232" imgH="791693" progId="Word.Document.8">
                  <p:embed/>
                </p:oleObj>
              </mc:Choice>
              <mc:Fallback>
                <p:oleObj name="Document" r:id="rId4" imgW="3212232" imgH="791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572000"/>
                        <a:ext cx="19002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486275"/>
            <a:ext cx="2843213" cy="619125"/>
            <a:chOff x="129" y="2346"/>
            <a:chExt cx="1791" cy="390"/>
          </a:xfrm>
        </p:grpSpPr>
        <p:sp>
          <p:nvSpPr>
            <p:cNvPr id="1458182" name="Freeform 6"/>
            <p:cNvSpPr>
              <a:spLocks/>
            </p:cNvSpPr>
            <p:nvPr/>
          </p:nvSpPr>
          <p:spPr bwMode="auto">
            <a:xfrm>
              <a:off x="672" y="2346"/>
              <a:ext cx="173" cy="39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183" name="Freeform 7"/>
            <p:cNvSpPr>
              <a:spLocks/>
            </p:cNvSpPr>
            <p:nvPr/>
          </p:nvSpPr>
          <p:spPr bwMode="auto">
            <a:xfrm flipH="1">
              <a:off x="1761" y="2346"/>
              <a:ext cx="159" cy="34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190" name="Text Box 14"/>
            <p:cNvSpPr txBox="1">
              <a:spLocks noChangeArrowheads="1"/>
            </p:cNvSpPr>
            <p:nvPr/>
          </p:nvSpPr>
          <p:spPr bwMode="auto">
            <a:xfrm>
              <a:off x="129" y="2352"/>
              <a:ext cx="448" cy="2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d   =</a:t>
              </a:r>
            </a:p>
          </p:txBody>
        </p:sp>
      </p:grpSp>
      <p:sp>
        <p:nvSpPr>
          <p:cNvPr id="1458196" name="Freeform 20"/>
          <p:cNvSpPr>
            <a:spLocks/>
          </p:cNvSpPr>
          <p:nvPr/>
        </p:nvSpPr>
        <p:spPr bwMode="auto">
          <a:xfrm>
            <a:off x="6400800" y="44196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198" name="Freeform 22"/>
          <p:cNvSpPr>
            <a:spLocks/>
          </p:cNvSpPr>
          <p:nvPr/>
        </p:nvSpPr>
        <p:spPr bwMode="auto">
          <a:xfrm flipH="1">
            <a:off x="7696200" y="44196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199" name="Text Box 23"/>
          <p:cNvSpPr txBox="1">
            <a:spLocks noChangeArrowheads="1"/>
          </p:cNvSpPr>
          <p:nvPr/>
        </p:nvSpPr>
        <p:spPr bwMode="auto">
          <a:xfrm>
            <a:off x="6096000" y="3733800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8200" name="Line 2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8201" name="Object 25"/>
          <p:cNvGraphicFramePr>
            <a:graphicFrameLocks noChangeAspect="1"/>
          </p:cNvGraphicFramePr>
          <p:nvPr/>
        </p:nvGraphicFramePr>
        <p:xfrm>
          <a:off x="1600200" y="5486400"/>
          <a:ext cx="1847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" name="Document" r:id="rId6" imgW="3023680" imgH="952123" progId="Word.Document.8">
                  <p:embed/>
                </p:oleObj>
              </mc:Choice>
              <mc:Fallback>
                <p:oleObj name="Document" r:id="rId6" imgW="3023680" imgH="9521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86400"/>
                        <a:ext cx="1847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8203" name="Freeform 27"/>
          <p:cNvSpPr>
            <a:spLocks/>
          </p:cNvSpPr>
          <p:nvPr/>
        </p:nvSpPr>
        <p:spPr bwMode="auto">
          <a:xfrm>
            <a:off x="6457950" y="53340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5" name="Freeform 29"/>
          <p:cNvSpPr>
            <a:spLocks/>
          </p:cNvSpPr>
          <p:nvPr/>
        </p:nvSpPr>
        <p:spPr bwMode="auto">
          <a:xfrm flipH="1">
            <a:off x="7753350" y="53340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7" name="Freeform 31"/>
          <p:cNvSpPr>
            <a:spLocks/>
          </p:cNvSpPr>
          <p:nvPr/>
        </p:nvSpPr>
        <p:spPr bwMode="auto">
          <a:xfrm>
            <a:off x="1471613" y="5324475"/>
            <a:ext cx="274637" cy="6191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8" name="Text Box 32"/>
          <p:cNvSpPr txBox="1">
            <a:spLocks noChangeArrowheads="1"/>
          </p:cNvSpPr>
          <p:nvPr/>
        </p:nvSpPr>
        <p:spPr bwMode="auto">
          <a:xfrm>
            <a:off x="626512" y="5334000"/>
            <a:ext cx="708848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   </a:t>
            </a:r>
            <a:r>
              <a:rPr lang="en-US" sz="2400" b="1" dirty="0"/>
              <a:t>=</a:t>
            </a:r>
          </a:p>
        </p:txBody>
      </p:sp>
      <p:sp>
        <p:nvSpPr>
          <p:cNvPr id="1458209" name="Freeform 33"/>
          <p:cNvSpPr>
            <a:spLocks/>
          </p:cNvSpPr>
          <p:nvPr/>
        </p:nvSpPr>
        <p:spPr bwMode="auto">
          <a:xfrm flipH="1">
            <a:off x="3352800" y="5334000"/>
            <a:ext cx="274638" cy="6191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10" name="Line 34"/>
          <p:cNvSpPr>
            <a:spLocks noChangeShapeType="1"/>
          </p:cNvSpPr>
          <p:nvPr/>
        </p:nvSpPr>
        <p:spPr bwMode="auto">
          <a:xfrm>
            <a:off x="3962400" y="4724400"/>
            <a:ext cx="20574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11" name="Line 35"/>
          <p:cNvSpPr>
            <a:spLocks noChangeShapeType="1"/>
          </p:cNvSpPr>
          <p:nvPr/>
        </p:nvSpPr>
        <p:spPr bwMode="auto">
          <a:xfrm>
            <a:off x="3962400" y="5486400"/>
            <a:ext cx="20574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05515" y="2915239"/>
            <a:ext cx="126829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60764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Zero ratings in common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9048" y="60960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Similarity &gt; 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16532" y="5405735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2.8      0.6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332" y="4491335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5.2      0.4</a:t>
            </a:r>
          </a:p>
        </p:txBody>
      </p:sp>
    </p:spTree>
    <p:extLst>
      <p:ext uri="{BB962C8B-B14F-4D97-AF65-F5344CB8AC3E}">
        <p14:creationId xmlns:p14="http://schemas.microsoft.com/office/powerpoint/2010/main" val="2603894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SVD: Drawbacks</a:t>
            </a:r>
          </a:p>
        </p:txBody>
      </p:sp>
      <p:sp>
        <p:nvSpPr>
          <p:cNvPr id="137523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390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Optimal low-rank approximation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/>
              <a:t>in terms of </a:t>
            </a:r>
            <a:r>
              <a:rPr lang="en-US" dirty="0" err="1"/>
              <a:t>Frobenius</a:t>
            </a:r>
            <a:r>
              <a:rPr lang="en-US" dirty="0"/>
              <a:t> norm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Interpretability problem: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singular vector specifies a linear </a:t>
            </a:r>
            <a:br>
              <a:rPr lang="en-US" dirty="0"/>
            </a:br>
            <a:r>
              <a:rPr lang="en-US" dirty="0"/>
              <a:t>combination of all input columns or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Lack of </a:t>
            </a:r>
            <a:r>
              <a:rPr lang="en-US" b="1" dirty="0" err="1">
                <a:solidFill>
                  <a:srgbClr val="D60093"/>
                </a:solidFill>
              </a:rPr>
              <a:t>sparsity</a:t>
            </a:r>
            <a:r>
              <a:rPr lang="en-US" b="1" dirty="0">
                <a:solidFill>
                  <a:srgbClr val="D60093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Singular vectors are </a:t>
            </a:r>
            <a:r>
              <a:rPr lang="en-US" b="1" dirty="0">
                <a:solidFill>
                  <a:srgbClr val="D60093"/>
                </a:solidFill>
              </a:rPr>
              <a:t>dense!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7B12-8534-6945-95BC-DD4F0DFDB4D3}" type="datetime1">
              <a:rPr lang="en-US" smtClean="0"/>
              <a:t>5/3/2018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1F5C-051A-4582-9CB8-85022DDBD398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1295400" y="4800600"/>
            <a:ext cx="3733800" cy="1676400"/>
            <a:chOff x="528" y="960"/>
            <a:chExt cx="2544" cy="1056"/>
          </a:xfrm>
        </p:grpSpPr>
        <p:sp>
          <p:nvSpPr>
            <p:cNvPr id="164" name="Rectangle 21"/>
            <p:cNvSpPr>
              <a:spLocks noChangeArrowheads="1"/>
            </p:cNvSpPr>
            <p:nvPr/>
          </p:nvSpPr>
          <p:spPr bwMode="auto">
            <a:xfrm>
              <a:off x="528" y="960"/>
              <a:ext cx="67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22"/>
            <p:cNvSpPr>
              <a:spLocks noChangeArrowheads="1"/>
            </p:cNvSpPr>
            <p:nvPr/>
          </p:nvSpPr>
          <p:spPr bwMode="auto">
            <a:xfrm>
              <a:off x="7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23"/>
            <p:cNvSpPr>
              <a:spLocks noChangeArrowheads="1"/>
            </p:cNvSpPr>
            <p:nvPr/>
          </p:nvSpPr>
          <p:spPr bwMode="auto">
            <a:xfrm>
              <a:off x="6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24"/>
            <p:cNvSpPr>
              <a:spLocks noChangeArrowheads="1"/>
            </p:cNvSpPr>
            <p:nvPr/>
          </p:nvSpPr>
          <p:spPr bwMode="auto">
            <a:xfrm>
              <a:off x="960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25"/>
            <p:cNvSpPr>
              <a:spLocks noChangeArrowheads="1"/>
            </p:cNvSpPr>
            <p:nvPr/>
          </p:nvSpPr>
          <p:spPr bwMode="auto">
            <a:xfrm>
              <a:off x="81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>
              <a:off x="1394" y="1303"/>
              <a:ext cx="286" cy="377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600" b="0">
                  <a:latin typeface="Arial" pitchFamily="34" charset="0"/>
                </a:rPr>
                <a:t>=</a:t>
              </a:r>
            </a:p>
          </p:txBody>
        </p:sp>
        <p:sp>
          <p:nvSpPr>
            <p:cNvPr id="170" name="Rectangle 27"/>
            <p:cNvSpPr>
              <a:spLocks noChangeArrowheads="1"/>
            </p:cNvSpPr>
            <p:nvPr/>
          </p:nvSpPr>
          <p:spPr bwMode="auto">
            <a:xfrm>
              <a:off x="1776" y="960"/>
              <a:ext cx="19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2400" y="960"/>
              <a:ext cx="672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2160" y="960"/>
              <a:ext cx="144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0"/>
            <p:cNvSpPr>
              <a:spLocks noChangeShapeType="1"/>
            </p:cNvSpPr>
            <p:nvPr/>
          </p:nvSpPr>
          <p:spPr bwMode="auto">
            <a:xfrm>
              <a:off x="2160" y="96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31"/>
            <p:cNvSpPr>
              <a:spLocks noChangeArrowheads="1"/>
            </p:cNvSpPr>
            <p:nvPr/>
          </p:nvSpPr>
          <p:spPr bwMode="auto">
            <a:xfrm>
              <a:off x="17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32"/>
            <p:cNvSpPr>
              <a:spLocks noChangeArrowheads="1"/>
            </p:cNvSpPr>
            <p:nvPr/>
          </p:nvSpPr>
          <p:spPr bwMode="auto">
            <a:xfrm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33"/>
            <p:cNvSpPr>
              <a:spLocks noChangeArrowheads="1"/>
            </p:cNvSpPr>
            <p:nvPr/>
          </p:nvSpPr>
          <p:spPr bwMode="auto">
            <a:xfrm>
              <a:off x="1872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34"/>
            <p:cNvSpPr>
              <a:spLocks noChangeArrowheads="1"/>
            </p:cNvSpPr>
            <p:nvPr/>
          </p:nvSpPr>
          <p:spPr bwMode="auto">
            <a:xfrm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3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36"/>
            <p:cNvSpPr>
              <a:spLocks noChangeArrowheads="1"/>
            </p:cNvSpPr>
            <p:nvPr/>
          </p:nvSpPr>
          <p:spPr bwMode="auto">
            <a:xfrm>
              <a:off x="18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37"/>
            <p:cNvSpPr>
              <a:spLocks noChangeArrowheads="1"/>
            </p:cNvSpPr>
            <p:nvPr/>
          </p:nvSpPr>
          <p:spPr bwMode="auto">
            <a:xfrm flipH="1">
              <a:off x="1776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38"/>
            <p:cNvSpPr>
              <a:spLocks noChangeArrowheads="1"/>
            </p:cNvSpPr>
            <p:nvPr/>
          </p:nvSpPr>
          <p:spPr bwMode="auto">
            <a:xfrm flipH="1">
              <a:off x="1776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39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40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41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42"/>
            <p:cNvSpPr>
              <a:spLocks noChangeArrowheads="1"/>
            </p:cNvSpPr>
            <p:nvPr/>
          </p:nvSpPr>
          <p:spPr bwMode="auto">
            <a:xfrm flipH="1">
              <a:off x="1872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4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44"/>
            <p:cNvSpPr>
              <a:spLocks noChangeArrowheads="1"/>
            </p:cNvSpPr>
            <p:nvPr/>
          </p:nvSpPr>
          <p:spPr bwMode="auto">
            <a:xfrm>
              <a:off x="1920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45"/>
            <p:cNvSpPr>
              <a:spLocks noChangeArrowheads="1"/>
            </p:cNvSpPr>
            <p:nvPr/>
          </p:nvSpPr>
          <p:spPr bwMode="auto">
            <a:xfrm>
              <a:off x="1872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46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47"/>
            <p:cNvSpPr>
              <a:spLocks noChangeArrowheads="1"/>
            </p:cNvSpPr>
            <p:nvPr/>
          </p:nvSpPr>
          <p:spPr bwMode="auto">
            <a:xfrm>
              <a:off x="18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48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49"/>
            <p:cNvSpPr>
              <a:spLocks noChangeArrowheads="1"/>
            </p:cNvSpPr>
            <p:nvPr/>
          </p:nvSpPr>
          <p:spPr bwMode="auto">
            <a:xfrm flipH="1">
              <a:off x="1824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50"/>
            <p:cNvSpPr>
              <a:spLocks noChangeArrowheads="1"/>
            </p:cNvSpPr>
            <p:nvPr/>
          </p:nvSpPr>
          <p:spPr bwMode="auto">
            <a:xfrm flipH="1">
              <a:off x="1824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51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52"/>
            <p:cNvSpPr>
              <a:spLocks noChangeArrowheads="1"/>
            </p:cNvSpPr>
            <p:nvPr/>
          </p:nvSpPr>
          <p:spPr bwMode="auto">
            <a:xfrm flipH="1">
              <a:off x="1920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53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54"/>
            <p:cNvSpPr>
              <a:spLocks noChangeArrowheads="1"/>
            </p:cNvSpPr>
            <p:nvPr/>
          </p:nvSpPr>
          <p:spPr bwMode="auto">
            <a:xfrm flipH="1">
              <a:off x="19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55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1920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57"/>
            <p:cNvSpPr>
              <a:spLocks noChangeArrowheads="1"/>
            </p:cNvSpPr>
            <p:nvPr/>
          </p:nvSpPr>
          <p:spPr bwMode="auto">
            <a:xfrm>
              <a:off x="19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8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59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60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61"/>
            <p:cNvSpPr>
              <a:spLocks noChangeArrowheads="1"/>
            </p:cNvSpPr>
            <p:nvPr/>
          </p:nvSpPr>
          <p:spPr bwMode="auto">
            <a:xfrm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62"/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63"/>
            <p:cNvSpPr>
              <a:spLocks noChangeArrowheads="1"/>
            </p:cNvSpPr>
            <p:nvPr/>
          </p:nvSpPr>
          <p:spPr bwMode="auto">
            <a:xfrm flipH="1">
              <a:off x="1776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64"/>
            <p:cNvSpPr>
              <a:spLocks noChangeArrowheads="1"/>
            </p:cNvSpPr>
            <p:nvPr/>
          </p:nvSpPr>
          <p:spPr bwMode="auto">
            <a:xfrm flipH="1">
              <a:off x="1776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Oval 65"/>
            <p:cNvSpPr>
              <a:spLocks noChangeArrowheads="1"/>
            </p:cNvSpPr>
            <p:nvPr/>
          </p:nvSpPr>
          <p:spPr bwMode="auto">
            <a:xfrm flipH="1">
              <a:off x="18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Oval 66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67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Oval 68"/>
            <p:cNvSpPr>
              <a:spLocks noChangeArrowheads="1"/>
            </p:cNvSpPr>
            <p:nvPr/>
          </p:nvSpPr>
          <p:spPr bwMode="auto">
            <a:xfrm flipH="1">
              <a:off x="1872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Oval 69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70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Oval 71"/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Oval 72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Oval 73"/>
            <p:cNvSpPr>
              <a:spLocks noChangeArrowheads="1"/>
            </p:cNvSpPr>
            <p:nvPr/>
          </p:nvSpPr>
          <p:spPr bwMode="auto">
            <a:xfrm>
              <a:off x="18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74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Oval 7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Oval 76"/>
            <p:cNvSpPr>
              <a:spLocks noChangeArrowheads="1"/>
            </p:cNvSpPr>
            <p:nvPr/>
          </p:nvSpPr>
          <p:spPr bwMode="auto">
            <a:xfrm flipH="1">
              <a:off x="1824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Oval 77"/>
            <p:cNvSpPr>
              <a:spLocks noChangeArrowheads="1"/>
            </p:cNvSpPr>
            <p:nvPr/>
          </p:nvSpPr>
          <p:spPr bwMode="auto">
            <a:xfrm flipH="1">
              <a:off x="1920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Oval 78"/>
            <p:cNvSpPr>
              <a:spLocks noChangeArrowheads="1"/>
            </p:cNvSpPr>
            <p:nvPr/>
          </p:nvSpPr>
          <p:spPr bwMode="auto">
            <a:xfrm flipH="1">
              <a:off x="192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Oval 79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Oval 80"/>
            <p:cNvSpPr>
              <a:spLocks noChangeArrowheads="1"/>
            </p:cNvSpPr>
            <p:nvPr/>
          </p:nvSpPr>
          <p:spPr bwMode="auto">
            <a:xfrm flipH="1">
              <a:off x="1920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81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82"/>
            <p:cNvSpPr>
              <a:spLocks noChangeArrowheads="1"/>
            </p:cNvSpPr>
            <p:nvPr/>
          </p:nvSpPr>
          <p:spPr bwMode="auto">
            <a:xfrm>
              <a:off x="1920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83"/>
            <p:cNvSpPr>
              <a:spLocks noChangeArrowheads="1"/>
            </p:cNvSpPr>
            <p:nvPr/>
          </p:nvSpPr>
          <p:spPr bwMode="auto">
            <a:xfrm>
              <a:off x="1920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84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Oval 85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Oval 86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 flipH="1"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Oval 88"/>
            <p:cNvSpPr>
              <a:spLocks noChangeArrowheads="1"/>
            </p:cNvSpPr>
            <p:nvPr/>
          </p:nvSpPr>
          <p:spPr bwMode="auto">
            <a:xfrm flipH="1">
              <a:off x="1776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Oval 90"/>
            <p:cNvSpPr>
              <a:spLocks noChangeArrowheads="1"/>
            </p:cNvSpPr>
            <p:nvPr/>
          </p:nvSpPr>
          <p:spPr bwMode="auto">
            <a:xfrm flipH="1"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Oval 91"/>
            <p:cNvSpPr>
              <a:spLocks noChangeArrowheads="1"/>
            </p:cNvSpPr>
            <p:nvPr/>
          </p:nvSpPr>
          <p:spPr bwMode="auto">
            <a:xfrm flipH="1">
              <a:off x="18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Oval 92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Oval 93"/>
            <p:cNvSpPr>
              <a:spLocks noChangeArrowheads="1"/>
            </p:cNvSpPr>
            <p:nvPr/>
          </p:nvSpPr>
          <p:spPr bwMode="auto">
            <a:xfrm flipH="1">
              <a:off x="1920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Oval 94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95"/>
            <p:cNvSpPr>
              <a:spLocks noChangeArrowheads="1"/>
            </p:cNvSpPr>
            <p:nvPr/>
          </p:nvSpPr>
          <p:spPr bwMode="auto">
            <a:xfrm flipH="1">
              <a:off x="192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Oval 96"/>
            <p:cNvSpPr>
              <a:spLocks noChangeArrowheads="1"/>
            </p:cNvSpPr>
            <p:nvPr/>
          </p:nvSpPr>
          <p:spPr bwMode="auto">
            <a:xfrm flipH="1">
              <a:off x="177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97"/>
            <p:cNvSpPr>
              <a:spLocks noChangeArrowheads="1"/>
            </p:cNvSpPr>
            <p:nvPr/>
          </p:nvSpPr>
          <p:spPr bwMode="auto">
            <a:xfrm flipH="1">
              <a:off x="1776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Oval 98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Oval 99"/>
            <p:cNvSpPr>
              <a:spLocks noChangeArrowheads="1"/>
            </p:cNvSpPr>
            <p:nvPr/>
          </p:nvSpPr>
          <p:spPr bwMode="auto">
            <a:xfrm flipH="1">
              <a:off x="187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100"/>
            <p:cNvSpPr>
              <a:spLocks noChangeArrowheads="1"/>
            </p:cNvSpPr>
            <p:nvPr/>
          </p:nvSpPr>
          <p:spPr bwMode="auto">
            <a:xfrm flipH="1">
              <a:off x="1824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Oval 101"/>
            <p:cNvSpPr>
              <a:spLocks noChangeArrowheads="1"/>
            </p:cNvSpPr>
            <p:nvPr/>
          </p:nvSpPr>
          <p:spPr bwMode="auto">
            <a:xfrm flipH="1">
              <a:off x="1920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Oval 102"/>
            <p:cNvSpPr>
              <a:spLocks noChangeArrowheads="1"/>
            </p:cNvSpPr>
            <p:nvPr/>
          </p:nvSpPr>
          <p:spPr bwMode="auto">
            <a:xfrm flipH="1">
              <a:off x="19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103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104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105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Oval 106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Oval 107"/>
            <p:cNvSpPr>
              <a:spLocks noChangeArrowheads="1"/>
            </p:cNvSpPr>
            <p:nvPr/>
          </p:nvSpPr>
          <p:spPr bwMode="auto">
            <a:xfrm>
              <a:off x="1824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Oval 108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Oval 109"/>
            <p:cNvSpPr>
              <a:spLocks noChangeArrowheads="1"/>
            </p:cNvSpPr>
            <p:nvPr/>
          </p:nvSpPr>
          <p:spPr bwMode="auto">
            <a:xfrm>
              <a:off x="177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11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1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Oval 112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Oval 11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Oval 114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115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Oval 116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117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Oval 118"/>
            <p:cNvSpPr>
              <a:spLocks noChangeArrowheads="1"/>
            </p:cNvSpPr>
            <p:nvPr/>
          </p:nvSpPr>
          <p:spPr bwMode="auto">
            <a:xfrm>
              <a:off x="1824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119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Oval 120"/>
            <p:cNvSpPr>
              <a:spLocks noChangeArrowheads="1"/>
            </p:cNvSpPr>
            <p:nvPr/>
          </p:nvSpPr>
          <p:spPr bwMode="auto">
            <a:xfrm>
              <a:off x="1776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Oval 121"/>
            <p:cNvSpPr>
              <a:spLocks noChangeArrowheads="1"/>
            </p:cNvSpPr>
            <p:nvPr/>
          </p:nvSpPr>
          <p:spPr bwMode="auto">
            <a:xfrm>
              <a:off x="1776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Oval 122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Oval 123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Oval 124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Oval 125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Oval 126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Oval 127"/>
            <p:cNvSpPr>
              <a:spLocks noChangeArrowheads="1"/>
            </p:cNvSpPr>
            <p:nvPr/>
          </p:nvSpPr>
          <p:spPr bwMode="auto">
            <a:xfrm flipH="1">
              <a:off x="254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Oval 128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Oval 129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Oval 130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Oval 131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Oval 132"/>
            <p:cNvSpPr>
              <a:spLocks noChangeArrowheads="1"/>
            </p:cNvSpPr>
            <p:nvPr/>
          </p:nvSpPr>
          <p:spPr bwMode="auto">
            <a:xfrm>
              <a:off x="244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133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Oval 134"/>
            <p:cNvSpPr>
              <a:spLocks noChangeArrowheads="1"/>
            </p:cNvSpPr>
            <p:nvPr/>
          </p:nvSpPr>
          <p:spPr bwMode="auto">
            <a:xfrm>
              <a:off x="254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Oval 135"/>
            <p:cNvSpPr>
              <a:spLocks noChangeArrowheads="1"/>
            </p:cNvSpPr>
            <p:nvPr/>
          </p:nvSpPr>
          <p:spPr bwMode="auto">
            <a:xfrm>
              <a:off x="292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Oval 136"/>
            <p:cNvSpPr>
              <a:spLocks noChangeArrowheads="1"/>
            </p:cNvSpPr>
            <p:nvPr/>
          </p:nvSpPr>
          <p:spPr bwMode="auto">
            <a:xfrm>
              <a:off x="24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Oval 137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Oval 138"/>
            <p:cNvSpPr>
              <a:spLocks noChangeArrowheads="1"/>
            </p:cNvSpPr>
            <p:nvPr/>
          </p:nvSpPr>
          <p:spPr bwMode="auto">
            <a:xfrm>
              <a:off x="288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Oval 139"/>
            <p:cNvSpPr>
              <a:spLocks noChangeArrowheads="1"/>
            </p:cNvSpPr>
            <p:nvPr/>
          </p:nvSpPr>
          <p:spPr bwMode="auto">
            <a:xfrm flipH="1">
              <a:off x="278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140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Oval 141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Oval 142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Oval 143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Oval 144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Oval 145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Oval 146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147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148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Oval 149"/>
            <p:cNvSpPr>
              <a:spLocks noChangeArrowheads="1"/>
            </p:cNvSpPr>
            <p:nvPr/>
          </p:nvSpPr>
          <p:spPr bwMode="auto">
            <a:xfrm>
              <a:off x="264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Oval 150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151"/>
            <p:cNvSpPr>
              <a:spLocks noChangeArrowheads="1"/>
            </p:cNvSpPr>
            <p:nvPr/>
          </p:nvSpPr>
          <p:spPr bwMode="auto">
            <a:xfrm>
              <a:off x="268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Oval 152"/>
            <p:cNvSpPr>
              <a:spLocks noChangeArrowheads="1"/>
            </p:cNvSpPr>
            <p:nvPr/>
          </p:nvSpPr>
          <p:spPr bwMode="auto">
            <a:xfrm>
              <a:off x="240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Oval 153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Oval 154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Oval 155"/>
            <p:cNvSpPr>
              <a:spLocks noChangeArrowheads="1"/>
            </p:cNvSpPr>
            <p:nvPr/>
          </p:nvSpPr>
          <p:spPr bwMode="auto">
            <a:xfrm>
              <a:off x="273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Oval 156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Oval 157"/>
            <p:cNvSpPr>
              <a:spLocks noChangeArrowheads="1"/>
            </p:cNvSpPr>
            <p:nvPr/>
          </p:nvSpPr>
          <p:spPr bwMode="auto">
            <a:xfrm>
              <a:off x="30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Oval 158"/>
            <p:cNvSpPr>
              <a:spLocks noChangeArrowheads="1"/>
            </p:cNvSpPr>
            <p:nvPr/>
          </p:nvSpPr>
          <p:spPr bwMode="auto">
            <a:xfrm flipH="1">
              <a:off x="29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Oval 159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Oval 160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Oval 161"/>
            <p:cNvSpPr>
              <a:spLocks noChangeArrowheads="1"/>
            </p:cNvSpPr>
            <p:nvPr/>
          </p:nvSpPr>
          <p:spPr bwMode="auto">
            <a:xfrm>
              <a:off x="288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Oval 162"/>
            <p:cNvSpPr>
              <a:spLocks noChangeArrowheads="1"/>
            </p:cNvSpPr>
            <p:nvPr/>
          </p:nvSpPr>
          <p:spPr bwMode="auto">
            <a:xfrm>
              <a:off x="29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Oval 163"/>
            <p:cNvSpPr>
              <a:spLocks noChangeArrowheads="1"/>
            </p:cNvSpPr>
            <p:nvPr/>
          </p:nvSpPr>
          <p:spPr bwMode="auto">
            <a:xfrm>
              <a:off x="283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4"/>
            <p:cNvSpPr>
              <a:spLocks noChangeArrowheads="1"/>
            </p:cNvSpPr>
            <p:nvPr/>
          </p:nvSpPr>
          <p:spPr bwMode="auto">
            <a:xfrm>
              <a:off x="216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Oval 165"/>
            <p:cNvSpPr>
              <a:spLocks noChangeArrowheads="1"/>
            </p:cNvSpPr>
            <p:nvPr/>
          </p:nvSpPr>
          <p:spPr bwMode="auto">
            <a:xfrm>
              <a:off x="22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Oval 166"/>
            <p:cNvSpPr>
              <a:spLocks noChangeArrowheads="1"/>
            </p:cNvSpPr>
            <p:nvPr/>
          </p:nvSpPr>
          <p:spPr bwMode="auto">
            <a:xfrm>
              <a:off x="220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Oval 167"/>
            <p:cNvSpPr>
              <a:spLocks noChangeArrowheads="1"/>
            </p:cNvSpPr>
            <p:nvPr/>
          </p:nvSpPr>
          <p:spPr bwMode="auto">
            <a:xfrm>
              <a:off x="6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Oval 168"/>
            <p:cNvSpPr>
              <a:spLocks noChangeArrowheads="1"/>
            </p:cNvSpPr>
            <p:nvPr/>
          </p:nvSpPr>
          <p:spPr bwMode="auto">
            <a:xfrm>
              <a:off x="96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Oval 169"/>
            <p:cNvSpPr>
              <a:spLocks noChangeArrowheads="1"/>
            </p:cNvSpPr>
            <p:nvPr/>
          </p:nvSpPr>
          <p:spPr bwMode="auto">
            <a:xfrm>
              <a:off x="6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" name="Text Box 172"/>
          <p:cNvSpPr txBox="1">
            <a:spLocks noChangeArrowheads="1"/>
          </p:cNvSpPr>
          <p:nvPr/>
        </p:nvSpPr>
        <p:spPr bwMode="auto">
          <a:xfrm>
            <a:off x="3429000" y="5943600"/>
            <a:ext cx="404812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U</a:t>
            </a:r>
          </a:p>
        </p:txBody>
      </p:sp>
      <p:sp>
        <p:nvSpPr>
          <p:cNvPr id="314" name="Text Box 173"/>
          <p:cNvSpPr txBox="1">
            <a:spLocks noChangeArrowheads="1"/>
          </p:cNvSpPr>
          <p:nvPr/>
        </p:nvSpPr>
        <p:spPr bwMode="auto">
          <a:xfrm>
            <a:off x="3657600" y="5029200"/>
            <a:ext cx="365125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315" name="Text Box 174"/>
          <p:cNvSpPr txBox="1">
            <a:spLocks noChangeArrowheads="1"/>
          </p:cNvSpPr>
          <p:nvPr/>
        </p:nvSpPr>
        <p:spPr bwMode="auto">
          <a:xfrm>
            <a:off x="5029200" y="4724400"/>
            <a:ext cx="539750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</a:t>
            </a:r>
            <a:r>
              <a:rPr lang="en-US" baseline="30000" dirty="0">
                <a:latin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4453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/>
              <a:t>The axes of these dimensions can be chosen by:</a:t>
            </a:r>
          </a:p>
          <a:p>
            <a:pPr lvl="1"/>
            <a:r>
              <a:rPr lang="en-US" dirty="0"/>
              <a:t>The first dimension is the direction in which the points exhibit the greatest variance</a:t>
            </a:r>
          </a:p>
          <a:p>
            <a:pPr lvl="1"/>
            <a:r>
              <a:rPr lang="en-US" dirty="0"/>
              <a:t>The second dimension is the direction, orthogonal to the first, in which points show the greatest variance</a:t>
            </a:r>
          </a:p>
          <a:p>
            <a:pPr lvl="1"/>
            <a:r>
              <a:rPr lang="en-US" dirty="0"/>
              <a:t>And so on…, until you have enough dimensions that variance is really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572000"/>
            <a:ext cx="5257800" cy="2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51865A8-A42A-4C4D-ABDA-3D3A9255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6A20-FE28-E14A-AADC-8C88C8D32C84}" type="datetime1">
              <a:rPr lang="en-US" smtClean="0"/>
              <a:t>5/3/2018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8717ED2-A8FA-4E45-844C-00931428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4598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CUR Decomposition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common for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we wish to decompose to be very sparse</a:t>
                </a:r>
              </a:p>
              <a:p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from a SVD decomposition will </a:t>
                </a:r>
                <a:r>
                  <a:rPr lang="en-US" b="1" dirty="0">
                    <a:solidFill>
                      <a:srgbClr val="00B050"/>
                    </a:solidFill>
                  </a:rPr>
                  <a:t>not</a:t>
                </a:r>
                <a:r>
                  <a:rPr lang="en-US" dirty="0"/>
                  <a:t> be sparse</a:t>
                </a:r>
              </a:p>
              <a:p>
                <a:endParaRPr lang="en-US" dirty="0"/>
              </a:p>
              <a:p>
                <a:r>
                  <a:rPr lang="en-US" b="1" dirty="0"/>
                  <a:t>CUR</a:t>
                </a:r>
                <a:r>
                  <a:rPr lang="en-US" dirty="0"/>
                  <a:t> decomposition solves this problem by using only (randomly chosen) rows and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82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C28596-9716-6A41-8A55-630FA511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6FFC-B2AF-0C43-94A8-6D1086A6E8F8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C85DE7-5AC3-9042-853C-418D093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7580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71601"/>
                <a:ext cx="8660293" cy="17526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Goal: Express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</a:rPr>
                  <a:t> as a product of matrices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>
                  <a:buNone/>
                </a:pPr>
                <a:r>
                  <a:rPr lang="en-US" b="1" dirty="0"/>
                  <a:t>	Make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𝑭</m:t>
                    </m:r>
                  </m:oMath>
                </a14:m>
                <a:r>
                  <a:rPr lang="en-US" b="1" dirty="0"/>
                  <a:t> small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“Constraints”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71601"/>
                <a:ext cx="8660293" cy="1752600"/>
              </a:xfrm>
              <a:blipFill>
                <a:blip r:embed="rId3"/>
                <a:stretch>
                  <a:fillRect t="-217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3E1-80AF-024B-A169-D2C4F23EDC92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320040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09600" y="3270250"/>
            <a:ext cx="1524000" cy="2286000"/>
            <a:chOff x="384" y="2064"/>
            <a:chExt cx="960" cy="14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64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733800" y="3270250"/>
            <a:ext cx="838200" cy="2286000"/>
            <a:chOff x="2352" y="2064"/>
            <a:chExt cx="528" cy="1440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52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448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4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640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32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3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98260" y="58013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0460" y="58013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7338" y="57912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57912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781800" y="76200"/>
            <a:ext cx="2305439" cy="800219"/>
            <a:chOff x="6781800" y="76200"/>
            <a:chExt cx="2305439" cy="800219"/>
          </a:xfrm>
        </p:grpSpPr>
        <p:sp>
          <p:nvSpPr>
            <p:cNvPr id="23" name="TextBox 22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6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686800" cy="22098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Goal: Express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</a:rPr>
                  <a:t> as a product of matrices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>
                  <a:buNone/>
                </a:pPr>
                <a:r>
                  <a:rPr lang="en-US" b="1" dirty="0"/>
                  <a:t>	Make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𝑭</m:t>
                    </m:r>
                  </m:oMath>
                </a14:m>
                <a:r>
                  <a:rPr lang="en-US" b="1" dirty="0"/>
                  <a:t> small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“Constraints”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686800" cy="2209800"/>
              </a:xfrm>
              <a:blipFill>
                <a:blip r:embed="rId3"/>
                <a:stretch>
                  <a:fillRect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8C7B-EF7F-A04A-9231-312B1AC95BCF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9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320040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33400" y="3371850"/>
            <a:ext cx="2209800" cy="1752600"/>
            <a:chOff x="336" y="2112"/>
            <a:chExt cx="1392" cy="1104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2112"/>
              <a:ext cx="1392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1392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36" y="3168"/>
              <a:ext cx="1392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824663" y="3981450"/>
            <a:ext cx="2014537" cy="838200"/>
            <a:chOff x="4299" y="2496"/>
            <a:chExt cx="1269" cy="528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308" y="2496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308" y="2880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299" y="2976"/>
              <a:ext cx="1248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02" y="2784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320" y="2592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320" y="2688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5083177" y="4743452"/>
            <a:ext cx="2841626" cy="1027113"/>
            <a:chOff x="3202" y="2976"/>
            <a:chExt cx="1790" cy="647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3600" y="2976"/>
              <a:ext cx="144" cy="288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02" y="3216"/>
                  <a:ext cx="1790" cy="407"/>
                </a:xfrm>
                <a:prstGeom prst="rect">
                  <a:avLst/>
                </a:prstGeom>
                <a:noFill/>
                <a:ln w="19050" cap="rnd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008000"/>
                      </a:solidFill>
                    </a:rPr>
                    <a:t>Pseudo-inverse of </a:t>
                  </a:r>
                </a:p>
                <a:p>
                  <a:r>
                    <a:rPr lang="en-US" sz="1800" b="1" dirty="0">
                      <a:solidFill>
                        <a:srgbClr val="008000"/>
                      </a:solidFill>
                    </a:rPr>
                    <a:t>the intersection of 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sz="1800" b="1" dirty="0">
                      <a:solidFill>
                        <a:srgbClr val="008000"/>
                      </a:solidFill>
                    </a:rPr>
                    <a:t> and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sz="18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2" y="3216"/>
                  <a:ext cx="1790" cy="407"/>
                </a:xfrm>
                <a:prstGeom prst="rect">
                  <a:avLst/>
                </a:prstGeom>
                <a:blipFill>
                  <a:blip r:embed="rId5"/>
                  <a:stretch>
                    <a:fillRect l="-1333" t="-3922" b="-15686"/>
                  </a:stretch>
                </a:blipFill>
                <a:ln w="19050" cap="rnd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5257800" y="3905250"/>
            <a:ext cx="990600" cy="990600"/>
          </a:xfrm>
          <a:prstGeom prst="rect">
            <a:avLst/>
          </a:prstGeom>
          <a:solidFill>
            <a:schemeClr val="bg2">
              <a:alpha val="39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41325" y="2560638"/>
            <a:ext cx="184150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98260" y="58775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60460" y="58775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7338" y="58674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43800" y="58674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781800" y="76200"/>
            <a:ext cx="2305439" cy="800219"/>
            <a:chOff x="6781800" y="76200"/>
            <a:chExt cx="2305439" cy="800219"/>
          </a:xfrm>
        </p:grpSpPr>
        <p:sp>
          <p:nvSpPr>
            <p:cNvPr id="40" name="TextBox 39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4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7467600" cy="3657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be the “intersection” of sampled columns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and rows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/>
                  <a:t>Let SVD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𝒁</m:t>
                    </m:r>
                    <m:r>
                      <a:rPr lang="el-GR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aseline="30000" dirty="0">
                  <a:solidFill>
                    <a:srgbClr val="0000FF"/>
                  </a:solidFill>
                </a:endParaRPr>
              </a:p>
              <a:p>
                <a:r>
                  <a:rPr lang="en-US" b="1" dirty="0"/>
                  <a:t>Then: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baseline="30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𝒁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aseline="30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l-GR" baseline="30000" dirty="0">
                    <a:solidFill>
                      <a:srgbClr val="0000FF"/>
                    </a:solidFill>
                  </a:rPr>
                  <a:t>+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D60093"/>
                    </a:solidFill>
                  </a:rPr>
                  <a:t>reciprocals of non-zero </a:t>
                </a:r>
                <a:br>
                  <a:rPr lang="en-US" b="1" dirty="0">
                    <a:solidFill>
                      <a:srgbClr val="D60093"/>
                    </a:solidFill>
                  </a:rPr>
                </a:br>
                <a:r>
                  <a:rPr lang="en-US" b="1" dirty="0">
                    <a:solidFill>
                      <a:srgbClr val="D60093"/>
                    </a:solidFill>
                  </a:rPr>
                  <a:t>singular values: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l-GR" baseline="30000" dirty="0">
                    <a:solidFill>
                      <a:srgbClr val="0000FF"/>
                    </a:solidFill>
                  </a:rPr>
                  <a:t>+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ii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</a:rPr>
                  <a:t> =1/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 </a:t>
                </a:r>
                <a:r>
                  <a:rPr lang="en-US" b="1" dirty="0" err="1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n-US" baseline="-25000" dirty="0" err="1">
                    <a:solidFill>
                      <a:srgbClr val="0000FF"/>
                    </a:solidFill>
                  </a:rPr>
                  <a:t>ii</a:t>
                </a:r>
                <a:endParaRPr lang="en-US" baseline="-25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 err="1"/>
                  <a:t>Def</a:t>
                </a:r>
                <a:r>
                  <a:rPr lang="en-US" b="1" dirty="0"/>
                  <a:t>: </a:t>
                </a:r>
                <a:r>
                  <a:rPr lang="en-US" dirty="0"/>
                  <a:t>W</a:t>
                </a:r>
                <a:r>
                  <a:rPr lang="en-US" baseline="30000" dirty="0"/>
                  <a:t>+</a:t>
                </a:r>
                <a:r>
                  <a:rPr lang="en-US" dirty="0"/>
                  <a:t> is the </a:t>
                </a:r>
                <a:r>
                  <a:rPr lang="en-US" b="1" dirty="0" err="1">
                    <a:solidFill>
                      <a:srgbClr val="0000FF"/>
                    </a:solidFill>
                  </a:rPr>
                  <a:t>pseudoinverse</a:t>
                </a:r>
                <a:endParaRPr lang="en-US" baseline="30000" dirty="0"/>
              </a:p>
              <a:p>
                <a:pPr lv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467600" cy="3657600"/>
              </a:xfrm>
              <a:blipFill>
                <a:blip r:embed="rId2"/>
                <a:stretch>
                  <a:fillRect t="-692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1ED-AFB1-C84A-BBE5-3886CFEDF28C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400" y="4549676"/>
                <a:ext cx="8335963" cy="230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Why the intersection?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These are high magnitude numbers</a:t>
                </a:r>
              </a:p>
              <a:p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Why </a:t>
                </a:r>
                <a:r>
                  <a:rPr lang="en-US" sz="2400" b="1" u="sng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pseudoinverse</a:t>
                </a:r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works?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𝑊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𝑍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𝑌𝑇</m:t>
                    </m:r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aseline="30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Due to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orthonomality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𝑇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aseline="30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Since Z is diagonal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Z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 1/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𝑍</m:t>
                    </m:r>
                    <m:r>
                      <a:rPr lang="en-US" sz="240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𝑖𝑖</m:t>
                    </m:r>
                  </m:oMath>
                </a14:m>
                <a:endParaRPr lang="en-US" sz="2400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Thus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, if 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is nonsingular, pseudoinverse is the true inverse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49676"/>
                <a:ext cx="8335963" cy="2308324"/>
              </a:xfrm>
              <a:prstGeom prst="rect">
                <a:avLst/>
              </a:prstGeom>
              <a:blipFill>
                <a:blip r:embed="rId3"/>
                <a:stretch>
                  <a:fillRect l="-1065" t="-1639" r="-304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6477000" y="2209800"/>
            <a:ext cx="1371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8305800" y="2710895"/>
            <a:ext cx="685800" cy="685800"/>
          </a:xfrm>
          <a:prstGeom prst="rect">
            <a:avLst/>
          </a:prstGeom>
          <a:solidFill>
            <a:srgbClr val="C0C0C0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878763" y="2667000"/>
            <a:ext cx="685800" cy="7620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 dirty="0">
                <a:latin typeface="cmsy10" pitchFamily="34" charset="0"/>
                <a:sym typeface="Symbol"/>
              </a:rPr>
              <a:t>=</a:t>
            </a:r>
            <a:endParaRPr lang="en-US" sz="4400" dirty="0">
              <a:latin typeface="cmsy10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135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183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612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660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23622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74672" y="27178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89915" y="32004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6493309" y="35560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F1B422-10D3-9442-B1D0-54D8D653EC20}"/>
              </a:ext>
            </a:extLst>
          </p:cNvPr>
          <p:cNvSpPr txBox="1"/>
          <p:nvPr/>
        </p:nvSpPr>
        <p:spPr>
          <a:xfrm>
            <a:off x="6553200" y="1840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columns,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EA5F7DF-9284-3746-ADD6-96C167EE150B}"/>
              </a:ext>
            </a:extLst>
          </p:cNvPr>
          <p:cNvSpPr txBox="1"/>
          <p:nvPr/>
        </p:nvSpPr>
        <p:spPr>
          <a:xfrm rot="16200000">
            <a:off x="5797201" y="283214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rows,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65004F8-BBE0-C642-A27E-01E2C90C8960}"/>
              </a:ext>
            </a:extLst>
          </p:cNvPr>
          <p:cNvSpPr txBox="1"/>
          <p:nvPr/>
        </p:nvSpPr>
        <p:spPr>
          <a:xfrm>
            <a:off x="7604174" y="404443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intersection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09857049-1F95-4C40-A480-DF1839D22CE6}"/>
              </a:ext>
            </a:extLst>
          </p:cNvPr>
          <p:cNvCxnSpPr>
            <a:cxnSpLocks/>
          </p:cNvCxnSpPr>
          <p:nvPr/>
        </p:nvCxnSpPr>
        <p:spPr>
          <a:xfrm flipH="1" flipV="1">
            <a:off x="7696654" y="3717472"/>
            <a:ext cx="625474" cy="38100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Rows and Columns?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decrease the expected error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its decomposition, we must pick rows and columns in a </a:t>
                </a:r>
                <a:r>
                  <a:rPr lang="en-US" dirty="0" err="1"/>
                  <a:t>nonuniform</a:t>
                </a:r>
                <a:r>
                  <a:rPr lang="en-US" dirty="0"/>
                  <a:t> manner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00FF"/>
                    </a:solidFill>
                  </a:rPr>
                  <a:t>importance</a:t>
                </a:r>
                <a:r>
                  <a:rPr lang="en-US" dirty="0"/>
                  <a:t> of a row or column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square of its </a:t>
                </a:r>
                <a:r>
                  <a:rPr lang="en-US" dirty="0" err="1"/>
                  <a:t>Frobinius</a:t>
                </a:r>
                <a:r>
                  <a:rPr lang="en-US" dirty="0"/>
                  <a:t> norm.</a:t>
                </a:r>
              </a:p>
              <a:p>
                <a:pPr lvl="1"/>
                <a:r>
                  <a:rPr lang="en-US" dirty="0"/>
                  <a:t>That is, the sum of the squares of its elements.</a:t>
                </a:r>
              </a:p>
              <a:p>
                <a:r>
                  <a:rPr lang="en-US" dirty="0"/>
                  <a:t>When picking rows and columns, the probabilities must be proportional to importance.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Example:</a:t>
                </a:r>
                <a:r>
                  <a:rPr lang="en-US" sz="2800" dirty="0"/>
                  <a:t> [3,4,5] has importance 50, and [3,0,1] has importance 10, so pick the first 5 times as often as the second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  <a:blipFill>
                <a:blip r:embed="rId2"/>
                <a:stretch>
                  <a:fillRect t="-456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A3C83D-5138-C04F-9E62-F31A0BAE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518-0B18-3946-9B34-0ABFDD5CE233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281772-25F0-544B-BB58-A9F86470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203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CUR: Row Sampling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Sampling columns (similarly for rows):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1F52-13B6-024F-9B86-E08249D737A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2152650"/>
            <a:ext cx="75533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19600" y="602157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 this is a randomized algorithm, same column can be sampled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27249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Rough and imprecise intuition behind CUR</a:t>
            </a:r>
          </a:p>
          <a:p>
            <a:pPr lvl="1"/>
            <a:r>
              <a:rPr lang="en-US" dirty="0"/>
              <a:t>CUR is more likely to pick points away from the origin</a:t>
            </a:r>
          </a:p>
          <a:p>
            <a:pPr lvl="2"/>
            <a:r>
              <a:rPr lang="en-US" dirty="0"/>
              <a:t>Assuming smooth data with no outliers these are the directions of maximum variation</a:t>
            </a:r>
          </a:p>
          <a:p>
            <a:r>
              <a:rPr lang="en-US" b="1" dirty="0"/>
              <a:t>Example:</a:t>
            </a:r>
            <a:r>
              <a:rPr lang="en-US" dirty="0"/>
              <a:t> Assume we have 2 clouds at an angle</a:t>
            </a:r>
          </a:p>
          <a:p>
            <a:pPr lvl="1"/>
            <a:r>
              <a:rPr lang="en-US" dirty="0"/>
              <a:t>SVD dimensions are orthogonal and thus will be in the middle of the two clouds</a:t>
            </a:r>
          </a:p>
          <a:p>
            <a:pPr lvl="1"/>
            <a:r>
              <a:rPr lang="en-US" dirty="0"/>
              <a:t>CUR will find the two clouds (but will be redundant)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8DB-5B3B-C443-8186-37E12536A39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28035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1295400" y="13716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371600" y="25908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1371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19050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27432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1681163" y="25606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1676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2057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4384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2286000" y="152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22860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51460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286000" y="23018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1295400" y="13716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9342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010400" y="190357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8305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1628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239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7620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80010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912128" y="16756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7848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7217750" y="17145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848600" y="24542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8077200" y="229178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7048500" y="219156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2"/>
          <p:cNvSpPr>
            <a:spLocks noChangeArrowheads="1"/>
          </p:cNvSpPr>
          <p:nvPr/>
        </p:nvSpPr>
        <p:spPr bwMode="auto">
          <a:xfrm>
            <a:off x="8001000" y="18891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3"/>
          <p:cNvSpPr>
            <a:spLocks noChangeArrowheads="1"/>
          </p:cNvSpPr>
          <p:nvPr/>
        </p:nvSpPr>
        <p:spPr bwMode="auto">
          <a:xfrm>
            <a:off x="6934200" y="20796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6934200" y="24225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5"/>
          <p:cNvSpPr>
            <a:spLocks noChangeArrowheads="1"/>
          </p:cNvSpPr>
          <p:nvPr/>
        </p:nvSpPr>
        <p:spPr bwMode="auto">
          <a:xfrm>
            <a:off x="7353300" y="265416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7696200" y="2117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157578" y="25606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543800" y="23463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233778" y="196074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5438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V="1">
            <a:off x="7086600" y="1524000"/>
            <a:ext cx="776189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 flipV="1">
            <a:off x="6019800" y="2155824"/>
            <a:ext cx="1066799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V="1">
            <a:off x="7086599" y="1866899"/>
            <a:ext cx="1257302" cy="10667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 flipV="1">
            <a:off x="7086600" y="1751812"/>
            <a:ext cx="169250" cy="1143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0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21" grpId="0" animBg="1"/>
      <p:bldP spid="45" grpId="0" animBg="1"/>
      <p:bldP spid="45" grpId="1" animBg="1"/>
      <p:bldP spid="46" grpId="1" animBg="1"/>
      <p:bldP spid="47" grpId="0" animBg="1"/>
      <p:bldP spid="4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87552"/>
          </a:xfrm>
        </p:spPr>
        <p:txBody>
          <a:bodyPr>
            <a:normAutofit/>
          </a:bodyPr>
          <a:lstStyle/>
          <a:p>
            <a:r>
              <a:rPr lang="en-US" dirty="0"/>
              <a:t>CUR: Provably good approx. to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For example:</a:t>
                </a:r>
              </a:p>
              <a:p>
                <a:pPr lvl="1"/>
                <a:r>
                  <a:rPr lang="en-US" b="1" dirty="0"/>
                  <a:t>Select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𝒄</m:t>
                    </m:r>
                    <m:r>
                      <a:rPr lang="en-US" b="1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  <m:func>
                              <m:func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 dirty="0">
                                    <a:latin typeface="Cambria Math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columns of A using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ColumnSelect</a:t>
                </a:r>
                <a:r>
                  <a:rPr lang="en-US" b="1" dirty="0"/>
                  <a:t> algorithm</a:t>
                </a:r>
              </a:p>
              <a:p>
                <a:pPr lvl="1"/>
                <a:r>
                  <a:rPr lang="en-US" b="1" dirty="0"/>
                  <a:t>Select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𝒓</m:t>
                    </m:r>
                    <m:r>
                      <a:rPr lang="en-US" b="1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  <m:func>
                              <m:func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 dirty="0">
                                    <a:latin typeface="Cambria Math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rows of A using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ColumnSelect</a:t>
                </a:r>
                <a:r>
                  <a:rPr lang="en-US" b="1" dirty="0"/>
                  <a:t> algorithm</a:t>
                </a:r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Then: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𝐶𝑈𝑅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2+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    with probability 98%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EA0C-CA4D-7149-AB19-25A216F9D09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6247" y="5581471"/>
            <a:ext cx="3967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 practice:</a:t>
            </a:r>
          </a:p>
          <a:p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Pick 4</a:t>
            </a:r>
            <a:r>
              <a:rPr lang="en-US" sz="24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cols/rows</a:t>
            </a:r>
            <a:b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a “rank-k” approximation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4419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SVD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4572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 error</a:t>
            </a:r>
          </a:p>
        </p:txBody>
      </p:sp>
    </p:spTree>
    <p:extLst>
      <p:ext uri="{BB962C8B-B14F-4D97-AF65-F5344CB8AC3E}">
        <p14:creationId xmlns:p14="http://schemas.microsoft.com/office/powerpoint/2010/main" val="13472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CUR: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Easy interpretation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Sparse basis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Duplicate columns and rows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Columns of large norms will be sampled many times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3A99-2FC9-A94E-BE6D-670684712E1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34200" y="31083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6934200" y="16764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7010400" y="28956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7010400" y="291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7543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83820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7319963" y="28654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7315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7696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8077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7924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924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81534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9248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6934200" y="16764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5943600" y="2023121"/>
            <a:ext cx="3200400" cy="224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is “Dimensionality”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Q:</a:t>
            </a:r>
            <a:r>
              <a:rPr lang="en-US" dirty="0"/>
              <a:t> What is </a:t>
            </a:r>
            <a:r>
              <a:rPr lang="en-US" b="1" dirty="0">
                <a:solidFill>
                  <a:srgbClr val="FF0000"/>
                </a:solidFill>
              </a:rPr>
              <a:t>rank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 matrix </a:t>
            </a:r>
            <a:r>
              <a:rPr lang="en-US" b="1" dirty="0"/>
              <a:t>A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0000FF"/>
                </a:solidFill>
              </a:rPr>
              <a:t>A: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Number of </a:t>
            </a:r>
            <a:r>
              <a:rPr lang="en-US" b="1" dirty="0">
                <a:solidFill>
                  <a:srgbClr val="FF0066"/>
                </a:solidFill>
              </a:rPr>
              <a:t>linearly independent</a:t>
            </a:r>
            <a:r>
              <a:rPr lang="en-US" dirty="0">
                <a:solidFill>
                  <a:srgbClr val="FF0066"/>
                </a:solidFill>
              </a:rPr>
              <a:t> rows of </a:t>
            </a:r>
            <a:r>
              <a:rPr lang="en-US" b="1" dirty="0">
                <a:solidFill>
                  <a:srgbClr val="FF0066"/>
                </a:solidFill>
              </a:rPr>
              <a:t>A</a:t>
            </a:r>
          </a:p>
          <a:p>
            <a:r>
              <a:rPr lang="en-US" b="1" dirty="0">
                <a:solidFill>
                  <a:srgbClr val="0000FF"/>
                </a:solidFill>
              </a:rPr>
              <a:t>Cloud of points 3D space:</a:t>
            </a:r>
          </a:p>
          <a:p>
            <a:pPr lvl="1"/>
            <a:r>
              <a:rPr lang="en-US" dirty="0"/>
              <a:t>Think of point positions</a:t>
            </a:r>
            <a:br>
              <a:rPr lang="en-US" dirty="0"/>
            </a:br>
            <a:r>
              <a:rPr lang="en-US" dirty="0"/>
              <a:t>as a matrix: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We can rewrite coordinates more efficiently!</a:t>
            </a:r>
          </a:p>
          <a:p>
            <a:pPr lvl="1"/>
            <a:r>
              <a:rPr lang="en-US" dirty="0"/>
              <a:t>Old basis vectors:</a:t>
            </a:r>
            <a:r>
              <a:rPr lang="en-US" b="1" dirty="0"/>
              <a:t> </a:t>
            </a:r>
            <a:r>
              <a:rPr lang="en-US" dirty="0"/>
              <a:t>[1 0 0] [0 1 0] [0 0 1]</a:t>
            </a:r>
          </a:p>
          <a:p>
            <a:pPr lvl="1"/>
            <a:r>
              <a:rPr lang="en-US" b="1" dirty="0"/>
              <a:t>New basis vectors: [1 2 1] [-2 -3 1]</a:t>
            </a:r>
          </a:p>
          <a:p>
            <a:pPr lvl="1"/>
            <a:r>
              <a:rPr lang="en-US" dirty="0"/>
              <a:t>Then </a:t>
            </a:r>
            <a:r>
              <a:rPr lang="en-US" b="1" dirty="0"/>
              <a:t>A</a:t>
            </a:r>
            <a:r>
              <a:rPr lang="en-US" dirty="0"/>
              <a:t> has new coordinates: [1 0], </a:t>
            </a:r>
            <a:r>
              <a:rPr lang="en-US" b="1" dirty="0"/>
              <a:t>B</a:t>
            </a:r>
            <a:r>
              <a:rPr lang="en-US" dirty="0"/>
              <a:t>: [0 1], </a:t>
            </a:r>
            <a:r>
              <a:rPr lang="en-US" b="1" dirty="0"/>
              <a:t>C</a:t>
            </a:r>
            <a:r>
              <a:rPr lang="en-US" dirty="0"/>
              <a:t>: [1 -1]</a:t>
            </a:r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Notice: </a:t>
            </a:r>
            <a:r>
              <a:rPr lang="en-US" b="1" dirty="0"/>
              <a:t>We reduced the number of coordinates!</a:t>
            </a:r>
          </a:p>
        </p:txBody>
      </p:sp>
      <p:pic>
        <p:nvPicPr>
          <p:cNvPr id="5" name="Picture 2" descr="\begin{bmatrix}1&amp;2&amp;1\\-2&amp;-3&amp;1\\3&amp;5&amp;0\end{bmatrix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134028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55891" y="35814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 row per point: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0485" y="304800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 </a:t>
            </a:r>
          </a:p>
        </p:txBody>
      </p:sp>
      <p:sp>
        <p:nvSpPr>
          <p:cNvPr id="10" name="Oval 9"/>
          <p:cNvSpPr/>
          <p:nvPr/>
        </p:nvSpPr>
        <p:spPr>
          <a:xfrm>
            <a:off x="6941400" y="3127200"/>
            <a:ext cx="91440" cy="9144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7151" y="27387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66D-F3BB-A14A-945A-3FBA330C1F7A}" type="datetime1">
              <a:rPr lang="en-US" smtClean="0"/>
              <a:t>5/3/2018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vs. CUR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DE3-E334-0E44-A572-8B78E074A58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9200" y="3733800"/>
            <a:ext cx="6248400" cy="2743200"/>
          </a:xfrm>
          <a:prstGeom prst="rect">
            <a:avLst/>
          </a:prstGeom>
          <a:ln cmpd="sng">
            <a:headEnd type="none" w="sm" len="sm"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1295400"/>
            <a:ext cx="6248400" cy="2286000"/>
          </a:xfrm>
          <a:prstGeom prst="rect">
            <a:avLst/>
          </a:prstGeom>
          <a:ln cmpd="sng">
            <a:headEnd type="none" w="sm" len="sm"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95400" y="1892300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5000" b="0" dirty="0">
                <a:latin typeface="Arial" pitchFamily="34" charset="0"/>
              </a:rPr>
              <a:t>SVD:</a:t>
            </a:r>
            <a:r>
              <a:rPr lang="en-US" sz="5000" dirty="0">
                <a:latin typeface="Arial" pitchFamily="34" charset="0"/>
              </a:rPr>
              <a:t>   A</a:t>
            </a:r>
            <a:r>
              <a:rPr lang="en-US" sz="5000" b="0" dirty="0">
                <a:latin typeface="Arial" pitchFamily="34" charset="0"/>
              </a:rPr>
              <a:t> = </a:t>
            </a:r>
            <a:r>
              <a:rPr lang="en-US" sz="5000" dirty="0">
                <a:latin typeface="Arial" pitchFamily="34" charset="0"/>
              </a:rPr>
              <a:t>U</a:t>
            </a:r>
            <a:r>
              <a:rPr lang="en-US" sz="5000" b="0" dirty="0">
                <a:latin typeface="Arial" pitchFamily="34" charset="0"/>
              </a:rPr>
              <a:t> </a:t>
            </a:r>
            <a:r>
              <a:rPr lang="en-US" sz="5000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sz="5000" b="0" dirty="0">
                <a:latin typeface="Arial" pitchFamily="34" charset="0"/>
              </a:rPr>
              <a:t> </a:t>
            </a:r>
            <a:r>
              <a:rPr lang="en-US" sz="5000" dirty="0">
                <a:latin typeface="Arial" pitchFamily="34" charset="0"/>
              </a:rPr>
              <a:t>V</a:t>
            </a:r>
            <a:r>
              <a:rPr lang="en-US" sz="5000" b="0" baseline="30000" dirty="0">
                <a:latin typeface="Arial" pitchFamily="34" charset="0"/>
              </a:rPr>
              <a:t>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47800" y="3035300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 dirty="0">
                <a:latin typeface="Arial" pitchFamily="34" charset="0"/>
              </a:rPr>
              <a:t>Huge but sparse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43400" y="3048000"/>
            <a:ext cx="2300287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Big and dense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895600" y="26543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4724400" y="2667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5791200" y="2667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371600" y="4495800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000" b="0" dirty="0">
                <a:latin typeface="Arial" pitchFamily="34" charset="0"/>
              </a:rPr>
              <a:t>CUR:</a:t>
            </a:r>
            <a:r>
              <a:rPr lang="en-US" sz="5000" dirty="0">
                <a:latin typeface="Arial" pitchFamily="34" charset="0"/>
              </a:rPr>
              <a:t>   A</a:t>
            </a:r>
            <a:r>
              <a:rPr lang="en-US" sz="5000" b="0" dirty="0">
                <a:latin typeface="Arial" pitchFamily="34" charset="0"/>
              </a:rPr>
              <a:t> = </a:t>
            </a:r>
            <a:r>
              <a:rPr lang="en-US" sz="5000" dirty="0">
                <a:latin typeface="Arial" pitchFamily="34" charset="0"/>
              </a:rPr>
              <a:t>C U R</a:t>
            </a:r>
            <a:endParaRPr lang="en-US" sz="5000" b="0" baseline="30000" dirty="0">
              <a:latin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600200" y="5791200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 dirty="0">
                <a:latin typeface="Arial" pitchFamily="34" charset="0"/>
              </a:rPr>
              <a:t>Huge but sparse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421188" y="5867400"/>
            <a:ext cx="2298700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Big but sparse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3048000" y="52578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4953000" y="5334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6019800" y="5334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419600" y="3733800"/>
            <a:ext cx="2500313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dense but small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5486400" y="4114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556125" y="1295400"/>
            <a:ext cx="2682875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sparse and small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5334000" y="16764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vs. CUR: Simple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DBLP bibliographic data</a:t>
            </a:r>
          </a:p>
          <a:p>
            <a:pPr lvl="1"/>
            <a:r>
              <a:rPr lang="en-US" dirty="0"/>
              <a:t>Author-to-conference big sparse matrix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: Number of papers published by author </a:t>
            </a:r>
            <a:r>
              <a:rPr lang="en-US" i="1" dirty="0" err="1"/>
              <a:t>i</a:t>
            </a:r>
            <a:r>
              <a:rPr lang="en-US" dirty="0"/>
              <a:t> at conference </a:t>
            </a:r>
            <a:r>
              <a:rPr lang="en-US" i="1" dirty="0"/>
              <a:t>j</a:t>
            </a:r>
          </a:p>
          <a:p>
            <a:pPr lvl="1"/>
            <a:r>
              <a:rPr lang="en-US" dirty="0"/>
              <a:t>428K authors (rows), 3659 conferences (columns)</a:t>
            </a:r>
          </a:p>
          <a:p>
            <a:pPr lvl="2"/>
            <a:r>
              <a:rPr lang="en-US" b="1" dirty="0"/>
              <a:t>Very sparse</a:t>
            </a:r>
          </a:p>
          <a:p>
            <a:r>
              <a:rPr lang="en-US" b="1" dirty="0">
                <a:solidFill>
                  <a:srgbClr val="0000FF"/>
                </a:solidFill>
              </a:rPr>
              <a:t>Want to reduce dimensionality</a:t>
            </a:r>
          </a:p>
          <a:p>
            <a:pPr lvl="1"/>
            <a:r>
              <a:rPr lang="en-US" dirty="0"/>
              <a:t>How much time does it take?</a:t>
            </a:r>
          </a:p>
          <a:p>
            <a:pPr lvl="1"/>
            <a:r>
              <a:rPr lang="en-US" dirty="0"/>
              <a:t>What is the reconstruction error?</a:t>
            </a:r>
          </a:p>
          <a:p>
            <a:pPr lvl="1"/>
            <a:r>
              <a:rPr lang="en-US" dirty="0"/>
              <a:t>How much space do we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C19-25EA-B247-9967-17EFB438E71F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DBLP- big 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27902"/>
            <a:ext cx="8229600" cy="21505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Accuracy: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 – relative sum squared errors</a:t>
            </a:r>
          </a:p>
          <a:p>
            <a:r>
              <a:rPr lang="en-US" b="1" dirty="0"/>
              <a:t>Space ratio: </a:t>
            </a:r>
          </a:p>
          <a:p>
            <a:pPr lvl="1"/>
            <a:r>
              <a:rPr lang="en-US" dirty="0"/>
              <a:t>#output matrix entries / #input matrix entries</a:t>
            </a:r>
          </a:p>
          <a:p>
            <a:r>
              <a:rPr lang="en-US" b="1" dirty="0"/>
              <a:t>CPU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0FF-940A-DA4D-A341-4BEE8D9DABBE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Picture 4" descr="space-dblp-l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4038600" cy="3111218"/>
          </a:xfrm>
          <a:prstGeom prst="rect">
            <a:avLst/>
          </a:prstGeom>
          <a:noFill/>
        </p:spPr>
      </p:pic>
      <p:pic>
        <p:nvPicPr>
          <p:cNvPr id="8" name="Picture 229" descr="time-dblp-l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203702"/>
            <a:ext cx="4055452" cy="3124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37918" y="1279902"/>
            <a:ext cx="132279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SVD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 no duplicates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5123" y="1351416"/>
            <a:ext cx="926857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SVD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 no dup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641098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itchFamily="34" charset="0"/>
                <a:cs typeface="Arial" pitchFamily="34" charset="0"/>
              </a:rPr>
              <a:t>Sun,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Faloutsos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Less is More: Compact Matrix Decomposition for Large Sparse Graphs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SDM ’07.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516" y="33571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1339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3637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Goal of dimensionality reduction is to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discover the axis of data!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033" r="65192" b="5588"/>
          <a:stretch/>
        </p:blipFill>
        <p:spPr bwMode="auto">
          <a:xfrm>
            <a:off x="990600" y="2655369"/>
            <a:ext cx="3657600" cy="39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2925901"/>
            <a:ext cx="36599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Rather than representing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every point with 2 coordinates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 represent each point with</a:t>
            </a: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coordinate (corresponding to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position of the point on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red line).</a:t>
            </a:r>
          </a:p>
          <a:p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By doing this we incur a bit of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the points do not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exactly lie on the line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EF5-54EF-BA49-93FA-8977B40C940A}" type="datetime1">
              <a:rPr lang="en-US" smtClean="0"/>
              <a:t>5/3/2018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058724B-6D15-9241-A7B9-0DE595867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SVD: Singular Value Decomposition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03393478-6088-C54F-A92F-801BB4AA0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987552"/>
          </a:xfrm>
        </p:spPr>
        <p:txBody>
          <a:bodyPr/>
          <a:lstStyle/>
          <a:p>
            <a:r>
              <a:rPr lang="en-US" dirty="0"/>
              <a:t>Reducing  Matrix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Gives a decomposition of any matrix into a 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b="1" dirty="0">
                    <a:solidFill>
                      <a:srgbClr val="0000FF"/>
                    </a:solidFill>
                  </a:rPr>
                  <a:t>product of three matrices: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D60093"/>
                    </a:solidFill>
                  </a:rPr>
                  <a:t>There are strong constraints on the form of each </a:t>
                </a:r>
                <a:br>
                  <a:rPr lang="en-US" dirty="0">
                    <a:solidFill>
                      <a:srgbClr val="D60093"/>
                    </a:solidFill>
                  </a:rPr>
                </a:br>
                <a:r>
                  <a:rPr lang="en-US" dirty="0">
                    <a:solidFill>
                      <a:srgbClr val="D60093"/>
                    </a:solidFill>
                  </a:rPr>
                  <a:t>of these matrices</a:t>
                </a:r>
              </a:p>
              <a:p>
                <a:pPr lvl="1"/>
                <a:r>
                  <a:rPr lang="en-US" dirty="0"/>
                  <a:t>Results in a decomposition that is unique</a:t>
                </a:r>
              </a:p>
              <a:p>
                <a:r>
                  <a:rPr lang="en-US" dirty="0"/>
                  <a:t>From this decomposition, you can choose any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of intermediate concepts (latent factors) in a way that minimizes the reconstruction error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  <a:blipFill>
                <a:blip r:embed="rId2"/>
                <a:stretch>
                  <a:fillRect t="-1139" b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xmlns="" id="{F5B8D980-E9DC-FF4D-A2A3-0D6B4BC8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5268-43C7-9641-9E89-613E7C8965CE}" type="datetime1">
              <a:rPr lang="en-US" smtClean="0"/>
              <a:t>5/3/2018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B0C2F080-1D81-1341-BC0D-7C4B966F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14F3EBD-151A-C74E-980F-5A59D6B70F4A}"/>
              </a:ext>
            </a:extLst>
          </p:cNvPr>
          <p:cNvSpPr/>
          <p:nvPr/>
        </p:nvSpPr>
        <p:spPr>
          <a:xfrm>
            <a:off x="1676400" y="2484075"/>
            <a:ext cx="1160542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2F92D04-EFAA-CC44-AC43-A8270C590132}"/>
              </a:ext>
            </a:extLst>
          </p:cNvPr>
          <p:cNvSpPr/>
          <p:nvPr/>
        </p:nvSpPr>
        <p:spPr>
          <a:xfrm>
            <a:off x="3972924" y="2484075"/>
            <a:ext cx="464217" cy="1752600"/>
          </a:xfrm>
          <a:prstGeom prst="rect">
            <a:avLst/>
          </a:prstGeom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B5C3E9F-8B27-8840-B758-5BB968ABB929}"/>
              </a:ext>
            </a:extLst>
          </p:cNvPr>
          <p:cNvSpPr txBox="1"/>
          <p:nvPr/>
        </p:nvSpPr>
        <p:spPr>
          <a:xfrm>
            <a:off x="1161469" y="3116509"/>
            <a:ext cx="33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F77B8BC-0AB9-CF42-AB9E-597E6BBFF373}"/>
              </a:ext>
            </a:extLst>
          </p:cNvPr>
          <p:cNvSpPr txBox="1"/>
          <p:nvPr/>
        </p:nvSpPr>
        <p:spPr>
          <a:xfrm>
            <a:off x="4027565" y="2065206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EB0BA4-51C5-274C-8B6B-53CBDCE9FBB5}"/>
              </a:ext>
            </a:extLst>
          </p:cNvPr>
          <p:cNvSpPr txBox="1"/>
          <p:nvPr/>
        </p:nvSpPr>
        <p:spPr>
          <a:xfrm>
            <a:off x="1937822" y="2069671"/>
            <a:ext cx="2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57533A5-981C-9A45-9BED-59E39D4C2CDD}"/>
              </a:ext>
            </a:extLst>
          </p:cNvPr>
          <p:cNvGrpSpPr/>
          <p:nvPr/>
        </p:nvGrpSpPr>
        <p:grpSpPr>
          <a:xfrm>
            <a:off x="6858000" y="2052504"/>
            <a:ext cx="1442499" cy="919296"/>
            <a:chOff x="5027066" y="1664026"/>
            <a:chExt cx="1894260" cy="10791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C1EC138-9AD4-DB49-8F4E-3F36684A2005}"/>
                </a:ext>
              </a:extLst>
            </p:cNvPr>
            <p:cNvSpPr/>
            <p:nvPr/>
          </p:nvSpPr>
          <p:spPr>
            <a:xfrm>
              <a:off x="5027066" y="2136266"/>
              <a:ext cx="1524000" cy="606934"/>
            </a:xfrm>
            <a:prstGeom prst="rect">
              <a:avLst/>
            </a:prstGeom>
            <a:ln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300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B6AF805-E850-834D-B64E-9B7C7F0A1688}"/>
                </a:ext>
              </a:extLst>
            </p:cNvPr>
            <p:cNvSpPr txBox="1"/>
            <p:nvPr/>
          </p:nvSpPr>
          <p:spPr>
            <a:xfrm>
              <a:off x="5615781" y="166402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7276D6F-F656-A543-B58C-67C655F41941}"/>
                </a:ext>
              </a:extLst>
            </p:cNvPr>
            <p:cNvSpPr txBox="1"/>
            <p:nvPr/>
          </p:nvSpPr>
          <p:spPr>
            <a:xfrm>
              <a:off x="6634068" y="220074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1FDDB5-C16D-3E4B-B7EB-C3A285A16A5F}"/>
              </a:ext>
            </a:extLst>
          </p:cNvPr>
          <p:cNvSpPr txBox="1"/>
          <p:nvPr/>
        </p:nvSpPr>
        <p:spPr>
          <a:xfrm>
            <a:off x="3184514" y="3011213"/>
            <a:ext cx="37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08BA7F4-A226-774A-873D-4E251D72F25E}"/>
              </a:ext>
            </a:extLst>
          </p:cNvPr>
          <p:cNvSpPr txBox="1"/>
          <p:nvPr/>
        </p:nvSpPr>
        <p:spPr>
          <a:xfrm>
            <a:off x="4673724" y="2457370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68F2E8-AF6F-474E-81D9-1B32B80A2008}"/>
              </a:ext>
            </a:extLst>
          </p:cNvPr>
          <p:cNvSpPr txBox="1"/>
          <p:nvPr/>
        </p:nvSpPr>
        <p:spPr>
          <a:xfrm>
            <a:off x="6079891" y="2457370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AE8AB38-1396-2F4E-8E86-3032C7E6174E}"/>
              </a:ext>
            </a:extLst>
          </p:cNvPr>
          <p:cNvSpPr/>
          <p:nvPr/>
        </p:nvSpPr>
        <p:spPr>
          <a:xfrm>
            <a:off x="5326982" y="2484075"/>
            <a:ext cx="464217" cy="511683"/>
          </a:xfrm>
          <a:prstGeom prst="rect">
            <a:avLst/>
          </a:prstGeom>
          <a:ln cmpd="sng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/>
              </a:rPr>
              <a:t>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3A664C7-BEEE-264B-A764-67E2409A87BE}"/>
              </a:ext>
            </a:extLst>
          </p:cNvPr>
          <p:cNvSpPr txBox="1"/>
          <p:nvPr/>
        </p:nvSpPr>
        <p:spPr>
          <a:xfrm>
            <a:off x="5411279" y="2065206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296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35545</TotalTime>
  <Words>4625</Words>
  <Application>Microsoft Office PowerPoint</Application>
  <PresentationFormat>如螢幕大小 (4:3)</PresentationFormat>
  <Paragraphs>1183</Paragraphs>
  <Slides>62</Slides>
  <Notes>7</Notes>
  <HiddenSlides>1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5" baseType="lpstr">
      <vt:lpstr>cmsy10</vt:lpstr>
      <vt:lpstr>Arial</vt:lpstr>
      <vt:lpstr>Calibri</vt:lpstr>
      <vt:lpstr>Cambria Math</vt:lpstr>
      <vt:lpstr>Comic Sans MS</vt:lpstr>
      <vt:lpstr>Corbel</vt:lpstr>
      <vt:lpstr>Sylfaen</vt:lpstr>
      <vt:lpstr>Symbol</vt:lpstr>
      <vt:lpstr>Times New Roman</vt:lpstr>
      <vt:lpstr>Wingdings</vt:lpstr>
      <vt:lpstr>Wingdings 2</vt:lpstr>
      <vt:lpstr>Module</vt:lpstr>
      <vt:lpstr>Document</vt:lpstr>
      <vt:lpstr>Dimensionality Reduction: SVD &amp; CUR</vt:lpstr>
      <vt:lpstr>Reducing  Matrix Dimension</vt:lpstr>
      <vt:lpstr>Dimensionality Reduction</vt:lpstr>
      <vt:lpstr>Dimensionality Reduction</vt:lpstr>
      <vt:lpstr>Dimensionality Reduction</vt:lpstr>
      <vt:lpstr>Rank is “Dimensionality”</vt:lpstr>
      <vt:lpstr>Dimensionality Reduction</vt:lpstr>
      <vt:lpstr>SVD: Singular Value Decomposition</vt:lpstr>
      <vt:lpstr>Reducing  Matrix Dimension</vt:lpstr>
      <vt:lpstr>SVD - Definition</vt:lpstr>
      <vt:lpstr>SVD</vt:lpstr>
      <vt:lpstr>SVD - Properties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- Interpretation #1</vt:lpstr>
      <vt:lpstr>Dimensionality Reduction with SVD</vt:lpstr>
      <vt:lpstr>SVD – Dimensionality Reduction</vt:lpstr>
      <vt:lpstr>SVD – Dimensionality Reduction</vt:lpstr>
      <vt:lpstr>SVD – Dimensionality Reduction</vt:lpstr>
      <vt:lpstr>SVD – Dimensionality Reduction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– Best Low Rank Approx.</vt:lpstr>
      <vt:lpstr>SVD – Best Low Rank Approx.</vt:lpstr>
      <vt:lpstr>SVD - Conclusions so far</vt:lpstr>
      <vt:lpstr>How to Compute SVD</vt:lpstr>
      <vt:lpstr>Finding Eigenpairs</vt:lpstr>
      <vt:lpstr>Example: Iterative Eigenvector</vt:lpstr>
      <vt:lpstr>Finding the Principal Eigenvalue</vt:lpstr>
      <vt:lpstr>Finding More Eigenpairs</vt:lpstr>
      <vt:lpstr>How to Compute the SVD</vt:lpstr>
      <vt:lpstr>Computing the SVD –(2)</vt:lpstr>
      <vt:lpstr>SVD - Complexity</vt:lpstr>
      <vt:lpstr>Example of SVD</vt:lpstr>
      <vt:lpstr>Case study: How to query?</vt:lpstr>
      <vt:lpstr>Case study: How to query?</vt:lpstr>
      <vt:lpstr>Case study: How to query?</vt:lpstr>
      <vt:lpstr>Case study: How to query?</vt:lpstr>
      <vt:lpstr>Case study: How to query?</vt:lpstr>
      <vt:lpstr>Case study: How to query?</vt:lpstr>
      <vt:lpstr>SVD: Drawbacks</vt:lpstr>
      <vt:lpstr> CUR Decomposition</vt:lpstr>
      <vt:lpstr>Sparsity</vt:lpstr>
      <vt:lpstr>CUR Decomposition</vt:lpstr>
      <vt:lpstr>CUR Decomposition</vt:lpstr>
      <vt:lpstr>Computing U</vt:lpstr>
      <vt:lpstr>Which Rows and Columns?</vt:lpstr>
      <vt:lpstr>CUR: Row Sampling Algorithm</vt:lpstr>
      <vt:lpstr>Intuition</vt:lpstr>
      <vt:lpstr>CUR: Provably good approx. to SVD</vt:lpstr>
      <vt:lpstr>CUR: Pros &amp; Cons</vt:lpstr>
      <vt:lpstr>SVD vs. CUR</vt:lpstr>
      <vt:lpstr>SVD vs. CUR: Simple Experiment</vt:lpstr>
      <vt:lpstr>Results: DBLP- big sparse matrix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jhwang</cp:lastModifiedBy>
  <cp:revision>1406</cp:revision>
  <cp:lastPrinted>2018-01-25T21:51:28Z</cp:lastPrinted>
  <dcterms:created xsi:type="dcterms:W3CDTF">2009-06-12T17:14:38Z</dcterms:created>
  <dcterms:modified xsi:type="dcterms:W3CDTF">2018-05-03T00:54:43Z</dcterms:modified>
</cp:coreProperties>
</file>