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8" r:id="rId5"/>
    <p:sldId id="279" r:id="rId6"/>
    <p:sldId id="273" r:id="rId7"/>
    <p:sldId id="276" r:id="rId8"/>
    <p:sldId id="280" r:id="rId9"/>
    <p:sldId id="263" r:id="rId10"/>
    <p:sldId id="272" r:id="rId11"/>
    <p:sldId id="271" r:id="rId12"/>
    <p:sldId id="277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lin.ee.ntut.edu.tw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xa.info/paper/9c0924187e3186fe1fda8ba8e389ea7b0a2ab3a5" TargetMode="External"/><Relationship Id="rId2" Type="http://schemas.openxmlformats.org/officeDocument/2006/relationships/hyperlink" Target="http://rexa.info/paper/ba826991de0fa3f34edd6c257176f822cfa5e3b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xa.info/paper/ed7c2ca9ab03c2d302b8314dd8dfbdecacdfdb54" TargetMode="External"/><Relationship Id="rId4" Type="http://schemas.openxmlformats.org/officeDocument/2006/relationships/hyperlink" Target="http://rexa.info/paper/fcde99480300c467296bef9d503e7085138e33f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reuters-21578+text+categorization+coll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Mining: HW#3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Apr. 16,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Programs or projects in electronic files must be submitted directly to the TA online at </a:t>
            </a:r>
            <a:r>
              <a:rPr lang="en-US" altLang="zh-TW" dirty="0">
                <a:hlinkClick r:id="rId2"/>
              </a:rPr>
              <a:t>Open Cyber </a:t>
            </a:r>
            <a:r>
              <a:rPr lang="en-US" altLang="zh-TW" dirty="0" smtClean="0">
                <a:hlinkClick r:id="rId2"/>
              </a:rPr>
              <a:t>Classrooms</a:t>
            </a:r>
            <a:r>
              <a:rPr lang="en-US" altLang="zh-TW" dirty="0"/>
              <a:t> </a:t>
            </a:r>
          </a:p>
          <a:p>
            <a:pPr lvl="1"/>
            <a:r>
              <a:rPr lang="en-US" altLang="zh-TW" dirty="0" smtClean="0">
                <a:hlinkClick r:id="rId2"/>
              </a:rPr>
              <a:t>http://mslin.ee.ntut.edu.tw</a:t>
            </a:r>
            <a:r>
              <a:rPr lang="en-US" altLang="zh-TW" dirty="0" smtClean="0"/>
              <a:t> 	</a:t>
            </a:r>
          </a:p>
          <a:p>
            <a:r>
              <a:rPr lang="en-US" altLang="zh-TW" dirty="0" smtClean="0"/>
              <a:t>Please </a:t>
            </a:r>
            <a:r>
              <a:rPr lang="en-US" altLang="zh-TW" dirty="0"/>
              <a:t>follow the instructions before your </a:t>
            </a:r>
            <a:r>
              <a:rPr lang="en-US" altLang="zh-TW" dirty="0" smtClean="0"/>
              <a:t>first login</a:t>
            </a:r>
          </a:p>
          <a:p>
            <a:pPr lvl="1"/>
            <a:r>
              <a:rPr lang="en-US" altLang="zh-TW" b="1" dirty="0" smtClean="0"/>
              <a:t>Account</a:t>
            </a:r>
            <a:r>
              <a:rPr lang="en-US" altLang="zh-TW" dirty="0"/>
              <a:t>: Use your </a:t>
            </a:r>
            <a:r>
              <a:rPr lang="en-US" altLang="zh-TW" i="1" dirty="0"/>
              <a:t>student ID</a:t>
            </a:r>
            <a:r>
              <a:rPr lang="en-US" altLang="zh-TW" dirty="0"/>
              <a:t> as the account and password </a:t>
            </a:r>
            <a:r>
              <a:rPr lang="en-US" altLang="zh-TW" dirty="0">
                <a:solidFill>
                  <a:srgbClr val="FF0000"/>
                </a:solidFill>
              </a:rPr>
              <a:t>at your first login</a:t>
            </a:r>
            <a:r>
              <a:rPr lang="en-US" altLang="zh-TW" dirty="0"/>
              <a:t>. Please change the password *as soon as possible* for better security.</a:t>
            </a:r>
          </a:p>
          <a:p>
            <a:pPr lvl="1"/>
            <a:r>
              <a:rPr lang="en-US" altLang="zh-TW" i="1" dirty="0"/>
              <a:t>Note</a:t>
            </a:r>
            <a:r>
              <a:rPr lang="en-US" altLang="zh-TW" dirty="0"/>
              <a:t>: Even if you already have accounts for other courses, </a:t>
            </a:r>
            <a:r>
              <a:rPr lang="en-US" altLang="zh-TW" dirty="0">
                <a:solidFill>
                  <a:srgbClr val="FF0000"/>
                </a:solidFill>
              </a:rPr>
              <a:t>you are still *required* to do it </a:t>
            </a:r>
            <a:r>
              <a:rPr lang="en-US" altLang="zh-TW" dirty="0" smtClean="0">
                <a:solidFill>
                  <a:srgbClr val="FF0000"/>
                </a:solidFill>
              </a:rPr>
              <a:t>at your first login for </a:t>
            </a:r>
            <a:r>
              <a:rPr lang="en-US" altLang="zh-TW" dirty="0">
                <a:solidFill>
                  <a:srgbClr val="FF0000"/>
                </a:solidFill>
              </a:rPr>
              <a:t>this course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/>
              <a:t>Filename</a:t>
            </a:r>
            <a:r>
              <a:rPr lang="en-US" altLang="zh-TW" dirty="0"/>
              <a:t>: Compress your source code and related files into one compressed file. Please name it according to your ID and each homework. For example, [id]_</a:t>
            </a:r>
            <a:r>
              <a:rPr lang="en-US" altLang="zh-TW" dirty="0" smtClean="0"/>
              <a:t>HW1.zip, [id]_Quiz.tar.gz.</a:t>
            </a:r>
            <a:endParaRPr lang="en-US" altLang="zh-TW" dirty="0"/>
          </a:p>
          <a:p>
            <a:r>
              <a:rPr lang="en-US" altLang="zh-TW" dirty="0"/>
              <a:t>If you cannot successfully submit your work, please contact with the TA or the </a:t>
            </a:r>
            <a:r>
              <a:rPr lang="en-US" altLang="zh-TW" dirty="0" smtClean="0"/>
              <a:t>instructor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Spring 2018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AA63-464B-4B64-8A3D-42B2F862B1E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your output 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Efficiency</a:t>
            </a:r>
            <a:r>
              <a:rPr lang="en-US" altLang="zh-TW" dirty="0" smtClean="0"/>
              <a:t> in processing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completion of each of the </a:t>
            </a:r>
            <a:r>
              <a:rPr lang="en-US" altLang="zh-TW" dirty="0" smtClean="0"/>
              <a:t>subtasks</a:t>
            </a:r>
            <a:r>
              <a:rPr lang="en-US" altLang="zh-TW" dirty="0"/>
              <a:t>, you get part of the scores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might need to demo if your program was 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Related Paper on the dataset:</a:t>
            </a:r>
          </a:p>
          <a:p>
            <a:pPr lvl="1"/>
            <a:r>
              <a:rPr lang="en-US" altLang="zh-TW" dirty="0" err="1"/>
              <a:t>Chidanand</a:t>
            </a:r>
            <a:r>
              <a:rPr lang="en-US" altLang="zh-TW" dirty="0"/>
              <a:t> Apt, Fred </a:t>
            </a:r>
            <a:r>
              <a:rPr lang="en-US" altLang="zh-TW" dirty="0" err="1"/>
              <a:t>Damerau</a:t>
            </a:r>
            <a:r>
              <a:rPr lang="en-US" altLang="zh-TW" dirty="0"/>
              <a:t>, </a:t>
            </a:r>
            <a:r>
              <a:rPr lang="en-US" altLang="zh-TW" dirty="0" err="1"/>
              <a:t>Sholom</a:t>
            </a:r>
            <a:r>
              <a:rPr lang="en-US" altLang="zh-TW" dirty="0"/>
              <a:t> M. Weiss. "Automated Learning of Decision Rules for Text Categorization." ACM Transactions on Information Systems, 1994. 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[Web Link]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Chidanand</a:t>
            </a:r>
            <a:r>
              <a:rPr lang="en-US" altLang="zh-TW" dirty="0" smtClean="0"/>
              <a:t> </a:t>
            </a:r>
            <a:r>
              <a:rPr lang="en-US" altLang="zh-TW" dirty="0"/>
              <a:t>Apt, Fred </a:t>
            </a:r>
            <a:r>
              <a:rPr lang="en-US" altLang="zh-TW" dirty="0" err="1"/>
              <a:t>Damerau</a:t>
            </a:r>
            <a:r>
              <a:rPr lang="en-US" altLang="zh-TW" dirty="0"/>
              <a:t>, </a:t>
            </a:r>
            <a:r>
              <a:rPr lang="en-US" altLang="zh-TW" dirty="0" err="1"/>
              <a:t>Sholom</a:t>
            </a:r>
            <a:r>
              <a:rPr lang="en-US" altLang="zh-TW" dirty="0"/>
              <a:t> M. Weiss, "Toward Language Independent Automated Learning of Text Categorization Models." SIGIR 1994. 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[Web Link]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Philip </a:t>
            </a:r>
            <a:r>
              <a:rPr lang="en-US" altLang="zh-TW" dirty="0"/>
              <a:t>J. Hayes, Peggy M. Anderson, </a:t>
            </a:r>
            <a:r>
              <a:rPr lang="en-US" altLang="zh-TW" dirty="0" err="1"/>
              <a:t>rene</a:t>
            </a:r>
            <a:r>
              <a:rPr lang="en-US" altLang="zh-TW" dirty="0"/>
              <a:t> B. </a:t>
            </a:r>
            <a:r>
              <a:rPr lang="en-US" altLang="zh-TW" dirty="0" err="1"/>
              <a:t>Nirenburg</a:t>
            </a:r>
            <a:r>
              <a:rPr lang="en-US" altLang="zh-TW" dirty="0"/>
              <a:t>, Linda M. </a:t>
            </a:r>
            <a:r>
              <a:rPr lang="en-US" altLang="zh-TW" dirty="0" err="1"/>
              <a:t>Schmandt</a:t>
            </a:r>
            <a:r>
              <a:rPr lang="en-US" altLang="zh-TW" dirty="0"/>
              <a:t>. "TCS: A Shell for Content-Based Text Categorization." IEEE Conference on Artificial Intelligence Applications, 1990. 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[Web Link]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Philip </a:t>
            </a:r>
            <a:r>
              <a:rPr lang="en-US" altLang="zh-TW" dirty="0"/>
              <a:t>J. Hayes and Steven P. Weinstein. "CONSTRUE/TIS: A System for Content-Based Indexing of a Database of News Stories." Second Annual Conference on Innovative Applications of Artificial Intelligence, 1990. </a:t>
            </a:r>
            <a:br>
              <a:rPr lang="en-US" altLang="zh-TW" dirty="0"/>
            </a:br>
            <a:r>
              <a:rPr lang="en-US" altLang="zh-TW" dirty="0">
                <a:hlinkClick r:id="rId5"/>
              </a:rPr>
              <a:t>[Web Link] </a:t>
            </a:r>
            <a:endParaRPr lang="en-US" altLang="zh-TW" dirty="0" smtClean="0"/>
          </a:p>
          <a:p>
            <a:r>
              <a:rPr lang="en-US" altLang="zh-TW" b="1" dirty="0" smtClean="0"/>
              <a:t>Source:</a:t>
            </a:r>
            <a:r>
              <a:rPr lang="en-US" altLang="zh-TW" dirty="0"/>
              <a:t> </a:t>
            </a:r>
            <a:r>
              <a:rPr lang="en-US" altLang="zh-TW" dirty="0" smtClean="0"/>
              <a:t>David </a:t>
            </a:r>
            <a:r>
              <a:rPr lang="en-US" altLang="zh-TW" dirty="0"/>
              <a:t>D. </a:t>
            </a:r>
            <a:r>
              <a:rPr lang="en-US" altLang="zh-TW" dirty="0" smtClean="0"/>
              <a:t>Lewis, AT&amp;T </a:t>
            </a:r>
            <a:r>
              <a:rPr lang="en-US" altLang="zh-TW" dirty="0"/>
              <a:t>Labs </a:t>
            </a:r>
            <a:r>
              <a:rPr lang="en-US" altLang="zh-TW" dirty="0" smtClean="0"/>
              <a:t>– Research, </a:t>
            </a:r>
            <a:r>
              <a:rPr lang="en-US" altLang="zh-TW" u="sng" dirty="0" err="1" smtClean="0"/>
              <a:t>lewis</a:t>
            </a:r>
            <a:r>
              <a:rPr lang="en-US" altLang="zh-TW" u="sng" dirty="0"/>
              <a:t> </a:t>
            </a:r>
            <a:r>
              <a:rPr lang="en-US" altLang="zh-TW" b="1" u="sng" dirty="0"/>
              <a:t>'@'</a:t>
            </a:r>
            <a:r>
              <a:rPr lang="en-US" altLang="zh-TW" u="sng" dirty="0"/>
              <a:t> research.att.com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The dataset "Reuters-21578</a:t>
            </a:r>
            <a:r>
              <a:rPr lang="en-US" altLang="zh-TW" dirty="0"/>
              <a:t>, Distribution </a:t>
            </a:r>
            <a:r>
              <a:rPr lang="en-US" altLang="zh-TW" dirty="0" smtClean="0"/>
              <a:t>1.0” is available for research purpose only, and it must be cited for any results produced and published.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Implementing LSH using MapReduce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Implementing LSH using MapReduce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</a:t>
            </a:r>
            <a:r>
              <a:rPr lang="en-US" altLang="zh-TW" dirty="0" smtClean="0"/>
              <a:t>text </a:t>
            </a:r>
            <a:r>
              <a:rPr lang="en-US" altLang="zh-TW" dirty="0" smtClean="0"/>
              <a:t>data in vectors (to be detailed later)</a:t>
            </a:r>
            <a:endParaRPr lang="en-US" altLang="zh-TW" i="1" dirty="0" smtClean="0">
              <a:solidFill>
                <a:srgbClr val="0000FF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Output: Candidate pairs for similar </a:t>
            </a:r>
            <a:r>
              <a:rPr lang="en-US" altLang="zh-TW" dirty="0" smtClean="0"/>
              <a:t>documents </a:t>
            </a:r>
            <a:r>
              <a:rPr lang="en-US" altLang="zh-TW" dirty="0" smtClean="0"/>
              <a:t>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/>
              <a:t>Reuters-21578 Text Categorization Collection Data </a:t>
            </a:r>
            <a:r>
              <a:rPr lang="en-US" altLang="zh-TW" b="1" dirty="0" smtClean="0"/>
              <a:t>Set</a:t>
            </a:r>
            <a:r>
              <a:rPr lang="en-US" altLang="zh-TW" dirty="0" smtClean="0"/>
              <a:t>] from UCI Machine Learning Repository</a:t>
            </a:r>
            <a:endParaRPr lang="en-US" altLang="zh-TW" dirty="0"/>
          </a:p>
          <a:p>
            <a:pPr lvl="1"/>
            <a:r>
              <a:rPr lang="en-US" altLang="zh-TW" dirty="0" smtClean="0"/>
              <a:t>It contains 21,578 news articles from Reuters in 1987</a:t>
            </a:r>
            <a:endParaRPr lang="en-US" altLang="zh-TW" dirty="0"/>
          </a:p>
          <a:p>
            <a:pPr lvl="1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archive.ics.uci.edu/ml/datasets/reuters-21578+text+categorization+collection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Format:</a:t>
            </a:r>
          </a:p>
          <a:p>
            <a:pPr lvl="1"/>
            <a:r>
              <a:rPr lang="en-US" altLang="zh-TW" dirty="0" smtClean="0"/>
              <a:t>News: 21 SGML files</a:t>
            </a:r>
          </a:p>
          <a:p>
            <a:pPr lvl="2"/>
            <a:r>
              <a:rPr lang="en-US" altLang="zh-TW" dirty="0" smtClean="0"/>
              <a:t>We only deal with news contents inside &lt;body&gt; &lt;/body&gt; tags</a:t>
            </a:r>
          </a:p>
          <a:p>
            <a:pPr lvl="1"/>
            <a:r>
              <a:rPr lang="en-US" altLang="zh-TW" dirty="0" smtClean="0"/>
              <a:t>The other files will not be needed in this homework</a:t>
            </a:r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3 Essential Steps for Similar Docs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Shingling:</a:t>
            </a:r>
            <a:r>
              <a:rPr lang="en-US" dirty="0"/>
              <a:t> Converts a document into a set representation (Boolean vector)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Min-Hashing:</a:t>
            </a:r>
            <a:r>
              <a:rPr lang="en-US" dirty="0"/>
              <a:t> Convert large sets to short signatures, while preserving similarity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 dirty="0"/>
          </a:p>
          <a:p>
            <a:pPr marL="609600" indent="-60960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Locality-Sensitive Hashing:</a:t>
            </a:r>
            <a:r>
              <a:rPr lang="en-US" dirty="0"/>
              <a:t> Focus on </a:t>
            </a:r>
            <a:br>
              <a:rPr lang="en-US" dirty="0"/>
            </a:br>
            <a:r>
              <a:rPr lang="en-US" dirty="0"/>
              <a:t>pairs of signatures likely to be from </a:t>
            </a:r>
            <a:br>
              <a:rPr lang="en-US" dirty="0"/>
            </a:br>
            <a:r>
              <a:rPr lang="en-US" dirty="0"/>
              <a:t>similar documents</a:t>
            </a:r>
          </a:p>
          <a:p>
            <a:pPr marL="902208" lvl="1" indent="-609600">
              <a:buClr>
                <a:srgbClr val="0000FF"/>
              </a:buClr>
            </a:pPr>
            <a:r>
              <a:rPr lang="en-US" b="1" dirty="0">
                <a:solidFill>
                  <a:srgbClr val="0000FF"/>
                </a:solidFill>
              </a:rPr>
              <a:t>Candidate pairs!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8C-A827-D84E-A84A-C4F35736D0E6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4C00-7883-447F-993D-93A8BDF0ACB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Picture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BF69-412C-40FF-B67E-488F1482FCFF}" type="slidenum">
              <a:rPr lang="en-US"/>
              <a:pPr/>
              <a:t>5</a:t>
            </a:fld>
            <a:endParaRPr lang="en-US"/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auto">
          <a:xfrm rot="-5394873">
            <a:off x="2781300" y="2552700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Shingling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676401" y="2743201"/>
            <a:ext cx="8002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Docu</a:t>
            </a:r>
            <a:r>
              <a:rPr lang="en-US" dirty="0">
                <a:latin typeface="Arial" pitchFamily="34" charset="0"/>
                <a:cs typeface="Arial" pitchFamily="34" charset="0"/>
              </a:rPr>
              <a:t>-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2514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886202" y="3048001"/>
            <a:ext cx="1390651" cy="2592388"/>
            <a:chOff x="1488" y="1920"/>
            <a:chExt cx="876" cy="1633"/>
          </a:xfrm>
        </p:grpSpPr>
        <p:sp>
          <p:nvSpPr>
            <p:cNvPr id="64520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876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The set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of strings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of length </a:t>
              </a:r>
              <a:r>
                <a:rPr lang="en-US" b="1" i="1" dirty="0">
                  <a:latin typeface="Arial" pitchFamily="34" charset="0"/>
                  <a:cs typeface="Arial" pitchFamily="34" charset="0"/>
                </a:rPr>
                <a:t>k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that appear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in the </a:t>
              </a:r>
              <a:r>
                <a:rPr lang="en-US" dirty="0" err="1">
                  <a:latin typeface="Arial" pitchFamily="34" charset="0"/>
                  <a:cs typeface="Arial" pitchFamily="34" charset="0"/>
                </a:rPr>
                <a:t>docu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-</a:t>
              </a:r>
            </a:p>
            <a:p>
              <a:r>
                <a:rPr lang="en-US" dirty="0" err="1">
                  <a:latin typeface="Arial" pitchFamily="34" charset="0"/>
                  <a:cs typeface="Arial" pitchFamily="34" charset="0"/>
                </a:rPr>
                <a:t>ment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105400" y="2362200"/>
            <a:ext cx="2376488" cy="3538538"/>
            <a:chOff x="2256" y="1488"/>
            <a:chExt cx="1497" cy="2229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Min </a:t>
              </a:r>
              <a:br>
                <a:rPr lang="en-US" dirty="0">
                  <a:latin typeface="Arial" pitchFamily="34" charset="0"/>
                  <a:cs typeface="Arial" pitchFamily="34" charset="0"/>
                </a:rPr>
              </a:br>
              <a:r>
                <a:rPr lang="en-US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69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Signatures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short integer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vectors that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represent the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sets, and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reflect their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239001" y="2165350"/>
            <a:ext cx="3402013" cy="2014538"/>
            <a:chOff x="3600" y="1364"/>
            <a:chExt cx="2143" cy="1269"/>
          </a:xfrm>
        </p:grpSpPr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Locality-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Sensitive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953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Candidate</a:t>
              </a:r>
            </a:p>
            <a:p>
              <a:r>
                <a:rPr lang="en-US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pairs</a:t>
              </a:r>
              <a:r>
                <a:rPr lang="en-US" b="1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those pairs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of signatures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that we need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to test for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8C7-D2C6-2443-AEB1-6FEDA97E0C2C}" type="datetime1">
              <a:rPr lang="en-US" smtClean="0"/>
              <a:t>4/17/2018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6574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Subtasks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30pt</a:t>
            </a:r>
            <a:r>
              <a:rPr lang="en-US" altLang="zh-TW" dirty="0"/>
              <a:t>) (1) </a:t>
            </a:r>
            <a:r>
              <a:rPr lang="en-US" altLang="zh-TW" dirty="0" smtClean="0"/>
              <a:t>Given </a:t>
            </a:r>
            <a:r>
              <a:rPr lang="en-US" altLang="zh-TW" dirty="0"/>
              <a:t>the Reuters-21578 </a:t>
            </a:r>
            <a:r>
              <a:rPr lang="en-US" altLang="zh-TW" dirty="0" smtClean="0"/>
              <a:t>dataset, please calculate all </a:t>
            </a:r>
            <a:r>
              <a:rPr lang="en-US" altLang="zh-TW" dirty="0" smtClean="0"/>
              <a:t>k-shingles </a:t>
            </a:r>
            <a:r>
              <a:rPr lang="en-US" altLang="zh-TW" dirty="0" smtClean="0"/>
              <a:t>and output the set representation of the text dataset as a matrix.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30pt</a:t>
            </a:r>
            <a:r>
              <a:rPr lang="en-US" altLang="zh-TW" dirty="0"/>
              <a:t>) (2) </a:t>
            </a:r>
            <a:r>
              <a:rPr lang="en-US" altLang="zh-TW" dirty="0" smtClean="0"/>
              <a:t>Given the set representation, compute the </a:t>
            </a:r>
            <a:r>
              <a:rPr lang="en-US" altLang="zh-TW" dirty="0" err="1" smtClean="0"/>
              <a:t>minhash</a:t>
            </a:r>
            <a:r>
              <a:rPr lang="en-US" altLang="zh-TW" dirty="0" smtClean="0"/>
              <a:t> signatures of all documents using MapReduce.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40pt</a:t>
            </a:r>
            <a:r>
              <a:rPr lang="en-US" altLang="zh-TW" dirty="0"/>
              <a:t>) </a:t>
            </a:r>
            <a:r>
              <a:rPr lang="en-US" altLang="zh-TW" dirty="0" smtClean="0"/>
              <a:t>(3) Implement the LSH algorithm by MapReduce and output the resulting candidate </a:t>
            </a:r>
            <a:r>
              <a:rPr lang="en-US" altLang="zh-TW" dirty="0" smtClean="0"/>
              <a:t>pairs of similar documents. 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[Optional</a:t>
            </a:r>
            <a:r>
              <a:rPr lang="en-US" altLang="zh-TW" dirty="0" smtClean="0"/>
              <a:t>] (</a:t>
            </a:r>
            <a:r>
              <a:rPr lang="en-US" altLang="zh-TW" b="1" dirty="0" smtClean="0"/>
              <a:t>20pt</a:t>
            </a:r>
            <a:r>
              <a:rPr lang="en-US" altLang="zh-TW" dirty="0" smtClean="0"/>
              <a:t>) (4) Implement K-nearest neighbor (KNN) search using LSH and compare its performance with linear search.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3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(1) set representation: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 err="1" smtClean="0"/>
              <a:t>MxN</a:t>
            </a:r>
            <a:r>
              <a:rPr lang="en-US" altLang="zh-TW" dirty="0" smtClean="0"/>
              <a:t> matrix: with rows as shingles and columns as documents (N=21,578) </a:t>
            </a:r>
          </a:p>
          <a:p>
            <a:r>
              <a:rPr lang="en-US" altLang="zh-TW" dirty="0" smtClean="0"/>
              <a:t>(2) </a:t>
            </a:r>
            <a:r>
              <a:rPr lang="en-US" altLang="zh-TW" dirty="0" err="1" smtClean="0"/>
              <a:t>minhash</a:t>
            </a:r>
            <a:r>
              <a:rPr lang="en-US" altLang="zh-TW" dirty="0" smtClean="0"/>
              <a:t> signatures: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err="1" smtClean="0"/>
              <a:t>HxN</a:t>
            </a:r>
            <a:r>
              <a:rPr lang="en-US" altLang="zh-TW" dirty="0" smtClean="0"/>
              <a:t> signature matrix: with H as the number of hash </a:t>
            </a:r>
            <a:r>
              <a:rPr lang="en-US" altLang="zh-TW" dirty="0" smtClean="0"/>
              <a:t>functions, </a:t>
            </a:r>
            <a:r>
              <a:rPr lang="en-US" altLang="zh-TW" dirty="0" smtClean="0"/>
              <a:t>N=21,578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(3) candidate pairs:</a:t>
            </a:r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each </a:t>
            </a:r>
            <a:r>
              <a:rPr lang="en-US" altLang="zh-TW" dirty="0" smtClean="0"/>
              <a:t>document </a:t>
            </a:r>
            <a:r>
              <a:rPr lang="en-US" altLang="zh-TW" dirty="0" err="1"/>
              <a:t>i</a:t>
            </a:r>
            <a:r>
              <a:rPr lang="en-US" altLang="zh-TW" dirty="0"/>
              <a:t>, there should be a list of those </a:t>
            </a:r>
            <a:r>
              <a:rPr lang="en-US" altLang="zh-TW" dirty="0" smtClean="0"/>
              <a:t>documents </a:t>
            </a:r>
            <a:r>
              <a:rPr lang="en-US" altLang="zh-TW" dirty="0"/>
              <a:t>j&gt;</a:t>
            </a:r>
            <a:r>
              <a:rPr lang="en-US" altLang="zh-TW" dirty="0" err="1"/>
              <a:t>i</a:t>
            </a:r>
            <a:r>
              <a:rPr lang="en-US" altLang="zh-TW" dirty="0"/>
              <a:t> with which </a:t>
            </a:r>
            <a:r>
              <a:rPr lang="en-US" altLang="zh-TW" dirty="0" err="1"/>
              <a:t>i</a:t>
            </a:r>
            <a:r>
              <a:rPr lang="en-US" altLang="zh-TW" dirty="0"/>
              <a:t> needs to be </a:t>
            </a:r>
            <a:r>
              <a:rPr lang="en-US" altLang="zh-TW" dirty="0" smtClean="0"/>
              <a:t>compared</a:t>
            </a:r>
          </a:p>
          <a:p>
            <a:r>
              <a:rPr lang="en-US" altLang="zh-TW" dirty="0" smtClean="0"/>
              <a:t>(4) comparison of KNN search an linear search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09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 the differences in rows and columns for the input data and the output matrices</a:t>
            </a:r>
          </a:p>
          <a:p>
            <a:pPr lvl="1"/>
            <a:r>
              <a:rPr lang="en-US" altLang="zh-TW" dirty="0" smtClean="0"/>
              <a:t>Input: rows as documents</a:t>
            </a:r>
          </a:p>
          <a:p>
            <a:pPr lvl="1"/>
            <a:r>
              <a:rPr lang="en-US" altLang="zh-TW" dirty="0" smtClean="0"/>
              <a:t>Output: columns as documents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Your program should </a:t>
            </a:r>
            <a:r>
              <a:rPr lang="en-US" altLang="zh-TW" dirty="0"/>
              <a:t>be </a:t>
            </a:r>
            <a:r>
              <a:rPr lang="en-US" altLang="zh-TW" dirty="0" smtClean="0"/>
              <a:t>able to accept some parameters:</a:t>
            </a:r>
          </a:p>
          <a:p>
            <a:pPr lvl="1"/>
            <a:r>
              <a:rPr lang="en-US" altLang="zh-TW" dirty="0" smtClean="0"/>
              <a:t>k in k-shingles</a:t>
            </a:r>
          </a:p>
          <a:p>
            <a:pPr lvl="1"/>
            <a:r>
              <a:rPr lang="en-US" altLang="zh-TW" dirty="0" smtClean="0"/>
              <a:t>Number of hash functions H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3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 smtClean="0"/>
              <a:t>Environment </a:t>
            </a:r>
            <a:r>
              <a:rPr lang="en-US" altLang="zh-TW" dirty="0"/>
              <a:t>setup in </a:t>
            </a:r>
            <a:r>
              <a:rPr lang="en-US" altLang="zh-TW" dirty="0" smtClean="0"/>
              <a:t>your </a:t>
            </a:r>
            <a:r>
              <a:rPr lang="en-US" altLang="zh-TW" dirty="0"/>
              <a:t>cluster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How many PCs, what spec (CPU, memory, storage), network bandwidth,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output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environment, and also the detailed responsibility of each member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2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Apr. 30, 2018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628</Words>
  <Application>Microsoft Office PowerPoint</Application>
  <PresentationFormat>寬螢幕</PresentationFormat>
  <Paragraphs>118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Big Data Mining: HW#3</vt:lpstr>
      <vt:lpstr>Programming Exercise: Implementing LSH using MapReduce</vt:lpstr>
      <vt:lpstr>Input Data </vt:lpstr>
      <vt:lpstr>3 Essential Steps for Similar Docs</vt:lpstr>
      <vt:lpstr>The Big Picture</vt:lpstr>
      <vt:lpstr>Task Description</vt:lpstr>
      <vt:lpstr>Output Format</vt:lpstr>
      <vt:lpstr>Implementation Notes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jhwang</cp:lastModifiedBy>
  <cp:revision>54</cp:revision>
  <dcterms:created xsi:type="dcterms:W3CDTF">2017-03-16T10:08:31Z</dcterms:created>
  <dcterms:modified xsi:type="dcterms:W3CDTF">2018-04-17T04:45:31Z</dcterms:modified>
</cp:coreProperties>
</file>