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3" r:id="rId5"/>
    <p:sldId id="276" r:id="rId6"/>
    <p:sldId id="263" r:id="rId7"/>
    <p:sldId id="272" r:id="rId8"/>
    <p:sldId id="271" r:id="rId9"/>
    <p:sldId id="277" r:id="rId10"/>
    <p:sldId id="26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9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44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92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97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42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6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32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52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9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2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D06D-798D-41B2-8E09-945CDEC492D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5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reuters-21578+text+categorization+colle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slin.ee.ntut.edu.tw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exa.info/paper/9c0924187e3186fe1fda8ba8e389ea7b0a2ab3a5" TargetMode="External"/><Relationship Id="rId2" Type="http://schemas.openxmlformats.org/officeDocument/2006/relationships/hyperlink" Target="http://rexa.info/paper/ba826991de0fa3f34edd6c257176f822cfa5e3b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xa.info/paper/ed7c2ca9ab03c2d302b8314dd8dfbdecacdfdb54" TargetMode="External"/><Relationship Id="rId4" Type="http://schemas.openxmlformats.org/officeDocument/2006/relationships/hyperlink" Target="http://rexa.info/paper/fcde99480300c467296bef9d503e7085138e33f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Big Data Mining: </a:t>
            </a:r>
            <a:r>
              <a:rPr lang="en-US" altLang="zh-TW" dirty="0" smtClean="0"/>
              <a:t>HW#4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J. H. Wang</a:t>
            </a:r>
          </a:p>
          <a:p>
            <a:r>
              <a:rPr lang="en-US" altLang="zh-TW" dirty="0" smtClean="0"/>
              <a:t>Apr. </a:t>
            </a:r>
            <a:r>
              <a:rPr lang="en-US" altLang="zh-TW" dirty="0" smtClean="0"/>
              <a:t>27, </a:t>
            </a:r>
            <a:r>
              <a:rPr lang="en-US" altLang="zh-TW" dirty="0" smtClean="0"/>
              <a:t>2018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8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Questions or Comments?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9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Programming Exercise: Implementing </a:t>
            </a:r>
            <a:r>
              <a:rPr lang="en-US" altLang="zh-TW" dirty="0" smtClean="0"/>
              <a:t>SVD </a:t>
            </a:r>
            <a:r>
              <a:rPr lang="en-US" altLang="zh-TW" dirty="0" smtClean="0"/>
              <a:t>using MapReduce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Goal: Implementing </a:t>
            </a:r>
            <a:r>
              <a:rPr lang="en-US" altLang="zh-TW" dirty="0" smtClean="0"/>
              <a:t>SVD </a:t>
            </a:r>
            <a:r>
              <a:rPr lang="en-US" altLang="zh-TW" dirty="0" smtClean="0"/>
              <a:t>using MapReduce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Input: </a:t>
            </a:r>
            <a:r>
              <a:rPr lang="en-US" altLang="zh-TW" dirty="0" smtClean="0"/>
              <a:t>a matrix (to </a:t>
            </a:r>
            <a:r>
              <a:rPr lang="en-US" altLang="zh-TW" dirty="0" smtClean="0"/>
              <a:t>be detailed later</a:t>
            </a:r>
            <a:r>
              <a:rPr lang="en-US" altLang="zh-TW" dirty="0" smtClean="0"/>
              <a:t>)</a:t>
            </a:r>
            <a:endParaRPr lang="en-US" altLang="zh-TW" i="1" dirty="0">
              <a:solidFill>
                <a:srgbClr val="0000FF"/>
              </a:solidFill>
            </a:endParaRPr>
          </a:p>
          <a:p>
            <a:endParaRPr lang="en-US" altLang="zh-TW" dirty="0"/>
          </a:p>
          <a:p>
            <a:r>
              <a:rPr lang="en-US" altLang="zh-TW" dirty="0" smtClean="0"/>
              <a:t>Output: </a:t>
            </a:r>
            <a:r>
              <a:rPr lang="en-US" altLang="zh-TW" dirty="0" smtClean="0"/>
              <a:t>eigenvalues &amp; eigenvectors (to </a:t>
            </a:r>
            <a:r>
              <a:rPr lang="en-US" altLang="zh-TW" dirty="0" smtClean="0"/>
              <a:t>be detailed later)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60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</a:t>
            </a:r>
            <a:r>
              <a:rPr lang="en-US" altLang="zh-TW" dirty="0" smtClean="0"/>
              <a:t>Data: the same as HW#3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Data: </a:t>
            </a:r>
          </a:p>
          <a:p>
            <a:pPr lvl="1"/>
            <a:r>
              <a:rPr lang="en-US" altLang="zh-TW" dirty="0" smtClean="0"/>
              <a:t>[</a:t>
            </a:r>
            <a:r>
              <a:rPr lang="en-US" altLang="zh-TW" b="1" dirty="0"/>
              <a:t>Reuters-21578 Text Categorization Collection Data </a:t>
            </a:r>
            <a:r>
              <a:rPr lang="en-US" altLang="zh-TW" b="1" dirty="0" smtClean="0"/>
              <a:t>Set</a:t>
            </a:r>
            <a:r>
              <a:rPr lang="en-US" altLang="zh-TW" dirty="0" smtClean="0"/>
              <a:t>] from UCI Machine Learning </a:t>
            </a:r>
            <a:r>
              <a:rPr lang="en-US" altLang="zh-TW" dirty="0" smtClean="0"/>
              <a:t>Repository (again!)</a:t>
            </a:r>
            <a:endParaRPr lang="en-US" altLang="zh-TW" dirty="0"/>
          </a:p>
          <a:p>
            <a:pPr lvl="1"/>
            <a:r>
              <a:rPr lang="en-US" altLang="zh-TW" dirty="0" smtClean="0"/>
              <a:t>It contains 21,578 news articles from Reuters in 1987</a:t>
            </a:r>
            <a:endParaRPr lang="en-US" altLang="zh-TW" dirty="0"/>
          </a:p>
          <a:p>
            <a:pPr lvl="1"/>
            <a:r>
              <a:rPr lang="en-US" altLang="zh-TW" dirty="0" smtClean="0"/>
              <a:t>Available at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archive.ics.uci.edu/ml/datasets/reuters-21578+text+categorization+collection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smtClean="0"/>
              <a:t>Format:</a:t>
            </a:r>
          </a:p>
          <a:p>
            <a:pPr lvl="1"/>
            <a:r>
              <a:rPr lang="en-US" altLang="zh-TW" dirty="0" smtClean="0"/>
              <a:t>News: 21 SGML files</a:t>
            </a:r>
          </a:p>
          <a:p>
            <a:pPr lvl="2"/>
            <a:r>
              <a:rPr lang="en-US" altLang="zh-TW" dirty="0" smtClean="0"/>
              <a:t>We only deal with news </a:t>
            </a:r>
            <a:r>
              <a:rPr lang="en-US" altLang="zh-TW" dirty="0" smtClean="0">
                <a:solidFill>
                  <a:srgbClr val="FF0000"/>
                </a:solidFill>
              </a:rPr>
              <a:t>contents</a:t>
            </a:r>
            <a:r>
              <a:rPr lang="en-US" altLang="zh-TW" dirty="0" smtClean="0"/>
              <a:t> inside &lt;body&gt; &lt;/body&gt; tags</a:t>
            </a:r>
          </a:p>
          <a:p>
            <a:pPr lvl="1"/>
            <a:r>
              <a:rPr lang="en-US" altLang="zh-TW" dirty="0" smtClean="0"/>
              <a:t>The other files will not be needed in this homework</a:t>
            </a:r>
          </a:p>
        </p:txBody>
      </p:sp>
    </p:spTree>
    <p:extLst>
      <p:ext uri="{BB962C8B-B14F-4D97-AF65-F5344CB8AC3E}">
        <p14:creationId xmlns:p14="http://schemas.microsoft.com/office/powerpoint/2010/main" val="40666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Subtasks</a:t>
            </a:r>
            <a:endParaRPr lang="en-US" altLang="zh-TW" dirty="0"/>
          </a:p>
          <a:p>
            <a:pPr lvl="1"/>
            <a:r>
              <a:rPr lang="en-US" altLang="zh-TW" dirty="0"/>
              <a:t>(</a:t>
            </a:r>
            <a:r>
              <a:rPr lang="en-US" altLang="zh-TW" b="1" dirty="0"/>
              <a:t>30pt</a:t>
            </a:r>
            <a:r>
              <a:rPr lang="en-US" altLang="zh-TW" dirty="0"/>
              <a:t>) (1) </a:t>
            </a:r>
            <a:r>
              <a:rPr lang="en-US" altLang="zh-TW" dirty="0" smtClean="0"/>
              <a:t>Given </a:t>
            </a:r>
            <a:r>
              <a:rPr lang="en-US" altLang="zh-TW" dirty="0"/>
              <a:t>the Reuters-21578 </a:t>
            </a:r>
            <a:r>
              <a:rPr lang="en-US" altLang="zh-TW" dirty="0" smtClean="0"/>
              <a:t>dataset, please calculate </a:t>
            </a:r>
            <a:r>
              <a:rPr lang="en-US" altLang="zh-TW" dirty="0" smtClean="0"/>
              <a:t>the </a:t>
            </a:r>
            <a:r>
              <a:rPr lang="en-US" altLang="zh-TW" i="1" dirty="0" smtClean="0"/>
              <a:t>term frequencies</a:t>
            </a:r>
            <a:r>
              <a:rPr lang="en-US" altLang="zh-TW" dirty="0" smtClean="0"/>
              <a:t>, and output the representation </a:t>
            </a:r>
            <a:r>
              <a:rPr lang="en-US" altLang="zh-TW" dirty="0" smtClean="0"/>
              <a:t>of the </a:t>
            </a:r>
            <a:r>
              <a:rPr lang="en-US" altLang="zh-TW" dirty="0" smtClean="0"/>
              <a:t>document contents as </a:t>
            </a:r>
            <a:r>
              <a:rPr lang="en-US" altLang="zh-TW" dirty="0" smtClean="0"/>
              <a:t>a </a:t>
            </a:r>
            <a:r>
              <a:rPr lang="en-US" altLang="zh-TW" dirty="0" smtClean="0"/>
              <a:t>term-document count </a:t>
            </a:r>
            <a:r>
              <a:rPr lang="en-US" altLang="zh-TW" dirty="0" smtClean="0"/>
              <a:t>matrix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(</a:t>
            </a:r>
            <a:r>
              <a:rPr lang="en-US" altLang="zh-TW" b="1" dirty="0"/>
              <a:t>30pt</a:t>
            </a:r>
            <a:r>
              <a:rPr lang="en-US" altLang="zh-TW" dirty="0"/>
              <a:t>) </a:t>
            </a:r>
            <a:r>
              <a:rPr lang="en-US" altLang="zh-TW" dirty="0" smtClean="0"/>
              <a:t>(2) </a:t>
            </a:r>
            <a:r>
              <a:rPr lang="en-US" altLang="zh-TW" dirty="0"/>
              <a:t>Implement </a:t>
            </a:r>
            <a:r>
              <a:rPr lang="en-US" altLang="zh-TW" dirty="0" smtClean="0"/>
              <a:t>matrix multiplication </a:t>
            </a:r>
            <a:r>
              <a:rPr lang="en-US" altLang="zh-TW" dirty="0"/>
              <a:t>by </a:t>
            </a:r>
            <a:r>
              <a:rPr lang="en-US" altLang="zh-TW" dirty="0" smtClean="0"/>
              <a:t>MapReduce. Your program  should be able to </a:t>
            </a:r>
            <a:r>
              <a:rPr lang="en-US" altLang="zh-TW" dirty="0"/>
              <a:t>output the </a:t>
            </a:r>
            <a:r>
              <a:rPr lang="en-US" altLang="zh-TW" dirty="0" smtClean="0"/>
              <a:t>result in appropriate dimensions. </a:t>
            </a:r>
            <a:endParaRPr lang="en-US" altLang="zh-TW" dirty="0"/>
          </a:p>
          <a:p>
            <a:pPr lvl="1"/>
            <a:r>
              <a:rPr lang="en-US" altLang="zh-TW" dirty="0" smtClean="0"/>
              <a:t>(</a:t>
            </a:r>
            <a:r>
              <a:rPr lang="en-US" altLang="zh-TW" b="1" dirty="0" smtClean="0"/>
              <a:t>40pt</a:t>
            </a:r>
            <a:r>
              <a:rPr lang="en-US" altLang="zh-TW" dirty="0"/>
              <a:t>) </a:t>
            </a:r>
            <a:r>
              <a:rPr lang="en-US" altLang="zh-TW" dirty="0" smtClean="0"/>
              <a:t>(3) </a:t>
            </a:r>
            <a:r>
              <a:rPr lang="en-US" altLang="zh-TW" dirty="0" smtClean="0"/>
              <a:t>Given the </a:t>
            </a:r>
            <a:r>
              <a:rPr lang="en-US" altLang="zh-TW" dirty="0" smtClean="0"/>
              <a:t>term-document matrix in (1), </a:t>
            </a:r>
            <a:r>
              <a:rPr lang="en-US" altLang="zh-TW" dirty="0" smtClean="0"/>
              <a:t>compute the </a:t>
            </a:r>
            <a:r>
              <a:rPr lang="en-US" altLang="zh-TW" dirty="0" smtClean="0"/>
              <a:t>SVD decomposition of the matrix </a:t>
            </a:r>
            <a:r>
              <a:rPr lang="en-US" altLang="zh-TW" dirty="0" smtClean="0"/>
              <a:t>using MapReduce</a:t>
            </a:r>
            <a:r>
              <a:rPr lang="en-US" altLang="zh-TW" dirty="0" smtClean="0"/>
              <a:t>. Output the resulting eigenvalues and eigenvectors.</a:t>
            </a:r>
          </a:p>
          <a:p>
            <a:pPr lvl="1"/>
            <a:r>
              <a:rPr lang="en-US" altLang="zh-TW" dirty="0" smtClean="0"/>
              <a:t>[</a:t>
            </a:r>
            <a:r>
              <a:rPr lang="en-US" altLang="zh-TW" dirty="0" smtClean="0">
                <a:solidFill>
                  <a:srgbClr val="0000FF"/>
                </a:solidFill>
              </a:rPr>
              <a:t>optional</a:t>
            </a:r>
            <a:r>
              <a:rPr lang="en-US" altLang="zh-TW" dirty="0" smtClean="0"/>
              <a:t>] (</a:t>
            </a:r>
            <a:r>
              <a:rPr lang="en-US" altLang="zh-TW" b="1" dirty="0" smtClean="0"/>
              <a:t>30pt</a:t>
            </a:r>
            <a:r>
              <a:rPr lang="en-US" altLang="zh-TW" dirty="0" smtClean="0"/>
              <a:t>) (4) </a:t>
            </a:r>
            <a:r>
              <a:rPr lang="en-US" altLang="zh-TW" dirty="0"/>
              <a:t>Given the term-document matrix in (1), compute the </a:t>
            </a:r>
            <a:r>
              <a:rPr lang="en-US" altLang="zh-TW" dirty="0" smtClean="0"/>
              <a:t>CUR </a:t>
            </a:r>
            <a:r>
              <a:rPr lang="en-US" altLang="zh-TW" dirty="0"/>
              <a:t>decomposition of the matrix using MapReduce. Output the resulting eigenvalues and eigenvectors.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13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(1) </a:t>
            </a:r>
            <a:r>
              <a:rPr lang="en-US" altLang="zh-TW" dirty="0" smtClean="0"/>
              <a:t>term-document matrix: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 err="1" smtClean="0"/>
              <a:t>MxN</a:t>
            </a:r>
            <a:r>
              <a:rPr lang="en-US" altLang="zh-TW" dirty="0" smtClean="0"/>
              <a:t> matrix: with rows as </a:t>
            </a:r>
            <a:r>
              <a:rPr lang="en-US" altLang="zh-TW" dirty="0" smtClean="0"/>
              <a:t>term frequencie</a:t>
            </a:r>
            <a:r>
              <a:rPr lang="en-US" altLang="zh-TW" dirty="0" smtClean="0"/>
              <a:t>s </a:t>
            </a:r>
            <a:r>
              <a:rPr lang="en-US" altLang="zh-TW" dirty="0" smtClean="0"/>
              <a:t>and columns as documents (N=21,578) </a:t>
            </a:r>
          </a:p>
          <a:p>
            <a:r>
              <a:rPr lang="en-US" altLang="zh-TW" dirty="0" smtClean="0"/>
              <a:t>(</a:t>
            </a:r>
            <a:r>
              <a:rPr lang="en-US" altLang="zh-TW" dirty="0" smtClean="0"/>
              <a:t>2</a:t>
            </a:r>
            <a:r>
              <a:rPr lang="en-US" altLang="zh-TW" dirty="0" smtClean="0"/>
              <a:t>) result of matrix multiplication</a:t>
            </a:r>
            <a:r>
              <a:rPr lang="en-US" altLang="zh-TW" dirty="0" smtClean="0"/>
              <a:t>: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An </a:t>
            </a:r>
            <a:r>
              <a:rPr lang="en-US" altLang="zh-TW" dirty="0" err="1" smtClean="0"/>
              <a:t>MxR</a:t>
            </a:r>
            <a:r>
              <a:rPr lang="en-US" altLang="zh-TW" dirty="0" smtClean="0"/>
              <a:t> matrix: (</a:t>
            </a:r>
            <a:r>
              <a:rPr lang="en-US" altLang="zh-TW" dirty="0" err="1" smtClean="0"/>
              <a:t>MxN</a:t>
            </a:r>
            <a:r>
              <a:rPr lang="en-US" altLang="zh-TW" dirty="0" smtClean="0"/>
              <a:t>) * (</a:t>
            </a:r>
            <a:r>
              <a:rPr lang="en-US" altLang="zh-TW" dirty="0" err="1" smtClean="0"/>
              <a:t>NxR</a:t>
            </a:r>
            <a:r>
              <a:rPr lang="en-US" altLang="zh-TW" dirty="0" smtClean="0"/>
              <a:t>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(3) </a:t>
            </a:r>
            <a:r>
              <a:rPr lang="en-US" altLang="zh-TW" dirty="0" err="1" smtClean="0"/>
              <a:t>eigenpairs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Eigenvalues sorted in descending order, and their corresponding eigenvectors</a:t>
            </a:r>
          </a:p>
          <a:p>
            <a:r>
              <a:rPr lang="en-US" altLang="zh-TW" dirty="0" smtClean="0"/>
              <a:t>(4) </a:t>
            </a:r>
            <a:r>
              <a:rPr lang="en-US" altLang="zh-TW" dirty="0" err="1"/>
              <a:t>eigenpairs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Eigenvalues sorted in descending order, and their corresponding eigenvectors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0098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 implementation projects, please submit a compressed file containing:</a:t>
            </a:r>
          </a:p>
          <a:p>
            <a:pPr lvl="1"/>
            <a:r>
              <a:rPr lang="en-US" altLang="zh-TW" dirty="0" smtClean="0"/>
              <a:t>Environment </a:t>
            </a:r>
            <a:r>
              <a:rPr lang="en-US" altLang="zh-TW" dirty="0"/>
              <a:t>setup in </a:t>
            </a:r>
            <a:r>
              <a:rPr lang="en-US" altLang="zh-TW" dirty="0" smtClean="0"/>
              <a:t>your </a:t>
            </a:r>
            <a:r>
              <a:rPr lang="en-US" altLang="zh-TW" dirty="0"/>
              <a:t>cluster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How many PCs, what spec (CPU, memory, storage), network bandwidth, …</a:t>
            </a:r>
          </a:p>
          <a:p>
            <a:pPr lvl="1"/>
            <a:r>
              <a:rPr lang="en-US" altLang="zh-TW" dirty="0" smtClean="0"/>
              <a:t>Your </a:t>
            </a:r>
            <a:r>
              <a:rPr lang="en-US" altLang="zh-TW" dirty="0" smtClean="0">
                <a:solidFill>
                  <a:srgbClr val="FF0000"/>
                </a:solidFill>
              </a:rPr>
              <a:t>source codes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The generated output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Documentation</a:t>
            </a:r>
            <a:r>
              <a:rPr lang="en-US" altLang="zh-TW" dirty="0" smtClean="0"/>
              <a:t> on how to compile, install, or configure the environment, and also the detailed responsibility of each member</a:t>
            </a:r>
          </a:p>
          <a:p>
            <a:pPr lvl="1"/>
            <a:endParaRPr lang="en-US" altLang="zh-TW" dirty="0" smtClean="0"/>
          </a:p>
          <a:p>
            <a:r>
              <a:rPr lang="en-US" altLang="zh-TW" dirty="0"/>
              <a:t>Due: </a:t>
            </a:r>
            <a:r>
              <a:rPr lang="en-US" altLang="zh-TW" dirty="0" smtClean="0"/>
              <a:t>2 </a:t>
            </a:r>
            <a:r>
              <a:rPr lang="en-US" altLang="zh-TW" dirty="0"/>
              <a:t>weeks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May 18, </a:t>
            </a:r>
            <a:r>
              <a:rPr lang="en-US" altLang="zh-TW" dirty="0" smtClean="0">
                <a:solidFill>
                  <a:srgbClr val="FF0000"/>
                </a:solidFill>
              </a:rPr>
              <a:t>2018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6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Submission Site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Programs or projects in electronic files must be submitted directly to the TA online at </a:t>
            </a:r>
            <a:r>
              <a:rPr lang="en-US" altLang="zh-TW" dirty="0">
                <a:hlinkClick r:id="rId2"/>
              </a:rPr>
              <a:t>Open Cyber </a:t>
            </a:r>
            <a:r>
              <a:rPr lang="en-US" altLang="zh-TW" dirty="0" smtClean="0">
                <a:hlinkClick r:id="rId2"/>
              </a:rPr>
              <a:t>Classrooms</a:t>
            </a:r>
            <a:r>
              <a:rPr lang="en-US" altLang="zh-TW" dirty="0"/>
              <a:t> </a:t>
            </a:r>
          </a:p>
          <a:p>
            <a:pPr lvl="1"/>
            <a:r>
              <a:rPr lang="en-US" altLang="zh-TW" dirty="0" smtClean="0">
                <a:hlinkClick r:id="rId2"/>
              </a:rPr>
              <a:t>http://mslin.ee.ntut.edu.tw</a:t>
            </a:r>
            <a:r>
              <a:rPr lang="en-US" altLang="zh-TW" dirty="0" smtClean="0"/>
              <a:t> 	</a:t>
            </a:r>
          </a:p>
          <a:p>
            <a:r>
              <a:rPr lang="en-US" altLang="zh-TW" dirty="0" smtClean="0"/>
              <a:t>Please </a:t>
            </a:r>
            <a:r>
              <a:rPr lang="en-US" altLang="zh-TW" dirty="0"/>
              <a:t>follow the instructions before your </a:t>
            </a:r>
            <a:r>
              <a:rPr lang="en-US" altLang="zh-TW" dirty="0" smtClean="0"/>
              <a:t>first login</a:t>
            </a:r>
          </a:p>
          <a:p>
            <a:pPr lvl="1"/>
            <a:r>
              <a:rPr lang="en-US" altLang="zh-TW" b="1" dirty="0" smtClean="0"/>
              <a:t>Account</a:t>
            </a:r>
            <a:r>
              <a:rPr lang="en-US" altLang="zh-TW" dirty="0"/>
              <a:t>: Use your </a:t>
            </a:r>
            <a:r>
              <a:rPr lang="en-US" altLang="zh-TW" i="1" dirty="0"/>
              <a:t>student ID</a:t>
            </a:r>
            <a:r>
              <a:rPr lang="en-US" altLang="zh-TW" dirty="0"/>
              <a:t> as the account and password </a:t>
            </a:r>
            <a:r>
              <a:rPr lang="en-US" altLang="zh-TW" dirty="0">
                <a:solidFill>
                  <a:srgbClr val="FF0000"/>
                </a:solidFill>
              </a:rPr>
              <a:t>at your first login</a:t>
            </a:r>
            <a:r>
              <a:rPr lang="en-US" altLang="zh-TW" dirty="0"/>
              <a:t>. Please change the password *as soon as possible* for better security.</a:t>
            </a:r>
          </a:p>
          <a:p>
            <a:pPr lvl="1"/>
            <a:r>
              <a:rPr lang="en-US" altLang="zh-TW" i="1" dirty="0"/>
              <a:t>Note</a:t>
            </a:r>
            <a:r>
              <a:rPr lang="en-US" altLang="zh-TW" dirty="0"/>
              <a:t>: Even if you already have accounts for other courses, </a:t>
            </a:r>
            <a:r>
              <a:rPr lang="en-US" altLang="zh-TW" dirty="0">
                <a:solidFill>
                  <a:srgbClr val="FF0000"/>
                </a:solidFill>
              </a:rPr>
              <a:t>you are still *required* to do it </a:t>
            </a:r>
            <a:r>
              <a:rPr lang="en-US" altLang="zh-TW" dirty="0" smtClean="0">
                <a:solidFill>
                  <a:srgbClr val="FF0000"/>
                </a:solidFill>
              </a:rPr>
              <a:t>at your first login for </a:t>
            </a:r>
            <a:r>
              <a:rPr lang="en-US" altLang="zh-TW" dirty="0">
                <a:solidFill>
                  <a:srgbClr val="FF0000"/>
                </a:solidFill>
              </a:rPr>
              <a:t>this course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b="1" dirty="0"/>
              <a:t>Filename</a:t>
            </a:r>
            <a:r>
              <a:rPr lang="en-US" altLang="zh-TW" dirty="0"/>
              <a:t>: Compress your source code and related files into one compressed file. Please name it according to your ID and each homework. For example, [id]_</a:t>
            </a:r>
            <a:r>
              <a:rPr lang="en-US" altLang="zh-TW" dirty="0" smtClean="0"/>
              <a:t>HW1.zip, [id]_Quiz.tar.gz.</a:t>
            </a:r>
            <a:endParaRPr lang="en-US" altLang="zh-TW" dirty="0"/>
          </a:p>
          <a:p>
            <a:r>
              <a:rPr lang="en-US" altLang="zh-TW" dirty="0"/>
              <a:t>If you cannot successfully submit your work, please contact with the TA or the </a:t>
            </a:r>
            <a:r>
              <a:rPr lang="en-US" altLang="zh-TW" dirty="0" smtClean="0"/>
              <a:t>instructor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Big Data Analytics, Spring 2018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CSIE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3BAA63-464B-4B64-8A3D-42B2F862B1EA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392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of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Correctness</a:t>
            </a:r>
            <a:r>
              <a:rPr lang="en-US" altLang="zh-TW" dirty="0" smtClean="0"/>
              <a:t> </a:t>
            </a:r>
            <a:r>
              <a:rPr lang="en-US" altLang="zh-TW" dirty="0"/>
              <a:t>of </a:t>
            </a:r>
            <a:r>
              <a:rPr lang="en-US" altLang="zh-TW" dirty="0" smtClean="0"/>
              <a:t>your output 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Efficiency</a:t>
            </a:r>
            <a:r>
              <a:rPr lang="en-US" altLang="zh-TW" dirty="0" smtClean="0"/>
              <a:t> in processing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In </a:t>
            </a:r>
            <a:r>
              <a:rPr lang="en-US" altLang="zh-TW" dirty="0"/>
              <a:t>completion of each of the </a:t>
            </a:r>
            <a:r>
              <a:rPr lang="en-US" altLang="zh-TW" dirty="0" smtClean="0"/>
              <a:t>subtasks</a:t>
            </a:r>
            <a:r>
              <a:rPr lang="en-US" altLang="zh-TW" dirty="0"/>
              <a:t>, you get part of the scores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You might need to demo if your program was unable to run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35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Related Paper on the dataset:</a:t>
            </a:r>
          </a:p>
          <a:p>
            <a:pPr lvl="1"/>
            <a:r>
              <a:rPr lang="en-US" altLang="zh-TW" dirty="0" err="1"/>
              <a:t>Chidanand</a:t>
            </a:r>
            <a:r>
              <a:rPr lang="en-US" altLang="zh-TW" dirty="0"/>
              <a:t> Apt, Fred </a:t>
            </a:r>
            <a:r>
              <a:rPr lang="en-US" altLang="zh-TW" dirty="0" err="1"/>
              <a:t>Damerau</a:t>
            </a:r>
            <a:r>
              <a:rPr lang="en-US" altLang="zh-TW" dirty="0"/>
              <a:t>, </a:t>
            </a:r>
            <a:r>
              <a:rPr lang="en-US" altLang="zh-TW" dirty="0" err="1"/>
              <a:t>Sholom</a:t>
            </a:r>
            <a:r>
              <a:rPr lang="en-US" altLang="zh-TW" dirty="0"/>
              <a:t> M. Weiss. "Automated Learning of Decision Rules for Text Categorization." ACM Transactions on Information Systems, 1994. 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[Web Link]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Chidanand</a:t>
            </a:r>
            <a:r>
              <a:rPr lang="en-US" altLang="zh-TW" dirty="0" smtClean="0"/>
              <a:t> </a:t>
            </a:r>
            <a:r>
              <a:rPr lang="en-US" altLang="zh-TW" dirty="0"/>
              <a:t>Apt, Fred </a:t>
            </a:r>
            <a:r>
              <a:rPr lang="en-US" altLang="zh-TW" dirty="0" err="1"/>
              <a:t>Damerau</a:t>
            </a:r>
            <a:r>
              <a:rPr lang="en-US" altLang="zh-TW" dirty="0"/>
              <a:t>, </a:t>
            </a:r>
            <a:r>
              <a:rPr lang="en-US" altLang="zh-TW" dirty="0" err="1"/>
              <a:t>Sholom</a:t>
            </a:r>
            <a:r>
              <a:rPr lang="en-US" altLang="zh-TW" dirty="0"/>
              <a:t> M. Weiss, "Toward Language Independent Automated Learning of Text Categorization Models." SIGIR 1994. </a:t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[Web Link]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Philip </a:t>
            </a:r>
            <a:r>
              <a:rPr lang="en-US" altLang="zh-TW" dirty="0"/>
              <a:t>J. Hayes, Peggy M. Anderson, </a:t>
            </a:r>
            <a:r>
              <a:rPr lang="en-US" altLang="zh-TW" dirty="0" err="1"/>
              <a:t>rene</a:t>
            </a:r>
            <a:r>
              <a:rPr lang="en-US" altLang="zh-TW" dirty="0"/>
              <a:t> B. </a:t>
            </a:r>
            <a:r>
              <a:rPr lang="en-US" altLang="zh-TW" dirty="0" err="1"/>
              <a:t>Nirenburg</a:t>
            </a:r>
            <a:r>
              <a:rPr lang="en-US" altLang="zh-TW" dirty="0"/>
              <a:t>, Linda M. </a:t>
            </a:r>
            <a:r>
              <a:rPr lang="en-US" altLang="zh-TW" dirty="0" err="1"/>
              <a:t>Schmandt</a:t>
            </a:r>
            <a:r>
              <a:rPr lang="en-US" altLang="zh-TW" dirty="0"/>
              <a:t>. "TCS: A Shell for Content-Based Text Categorization." IEEE Conference on Artificial Intelligence Applications, 1990. </a:t>
            </a:r>
            <a:br>
              <a:rPr lang="en-US" altLang="zh-TW" dirty="0"/>
            </a:br>
            <a:r>
              <a:rPr lang="en-US" altLang="zh-TW" dirty="0">
                <a:hlinkClick r:id="rId4"/>
              </a:rPr>
              <a:t>[Web Link]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Philip </a:t>
            </a:r>
            <a:r>
              <a:rPr lang="en-US" altLang="zh-TW" dirty="0"/>
              <a:t>J. Hayes and Steven P. Weinstein. "CONSTRUE/TIS: A System for Content-Based Indexing of a Database of News Stories." Second Annual Conference on Innovative Applications of Artificial Intelligence, 1990. </a:t>
            </a:r>
            <a:br>
              <a:rPr lang="en-US" altLang="zh-TW" dirty="0"/>
            </a:br>
            <a:r>
              <a:rPr lang="en-US" altLang="zh-TW" dirty="0">
                <a:hlinkClick r:id="rId5"/>
              </a:rPr>
              <a:t>[Web Link] </a:t>
            </a:r>
            <a:endParaRPr lang="en-US" altLang="zh-TW" dirty="0" smtClean="0"/>
          </a:p>
          <a:p>
            <a:r>
              <a:rPr lang="en-US" altLang="zh-TW" b="1" dirty="0" smtClean="0"/>
              <a:t>Source:</a:t>
            </a:r>
            <a:r>
              <a:rPr lang="en-US" altLang="zh-TW" dirty="0"/>
              <a:t> </a:t>
            </a:r>
            <a:r>
              <a:rPr lang="en-US" altLang="zh-TW" dirty="0" smtClean="0"/>
              <a:t>David </a:t>
            </a:r>
            <a:r>
              <a:rPr lang="en-US" altLang="zh-TW" dirty="0"/>
              <a:t>D. </a:t>
            </a:r>
            <a:r>
              <a:rPr lang="en-US" altLang="zh-TW" dirty="0" smtClean="0"/>
              <a:t>Lewis, AT&amp;T </a:t>
            </a:r>
            <a:r>
              <a:rPr lang="en-US" altLang="zh-TW" dirty="0"/>
              <a:t>Labs </a:t>
            </a:r>
            <a:r>
              <a:rPr lang="en-US" altLang="zh-TW" dirty="0" smtClean="0"/>
              <a:t>– Research, </a:t>
            </a:r>
            <a:r>
              <a:rPr lang="en-US" altLang="zh-TW" u="sng" dirty="0" err="1" smtClean="0"/>
              <a:t>lewis</a:t>
            </a:r>
            <a:r>
              <a:rPr lang="en-US" altLang="zh-TW" u="sng" dirty="0"/>
              <a:t> </a:t>
            </a:r>
            <a:r>
              <a:rPr lang="en-US" altLang="zh-TW" b="1" u="sng" dirty="0"/>
              <a:t>'@'</a:t>
            </a:r>
            <a:r>
              <a:rPr lang="en-US" altLang="zh-TW" u="sng" dirty="0"/>
              <a:t> research.att.com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r>
              <a:rPr lang="en-US" altLang="zh-TW" dirty="0" smtClean="0"/>
              <a:t>The dataset "Reuters-21578</a:t>
            </a:r>
            <a:r>
              <a:rPr lang="en-US" altLang="zh-TW" dirty="0"/>
              <a:t>, Distribution </a:t>
            </a:r>
            <a:r>
              <a:rPr lang="en-US" altLang="zh-TW" dirty="0" smtClean="0"/>
              <a:t>1.0” is available for research purpose only, and it must be cited for any results produced and published.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96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493</Words>
  <Application>Microsoft Office PowerPoint</Application>
  <PresentationFormat>寬螢幕</PresentationFormat>
  <Paragraphs>71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Big Data Mining: HW#4</vt:lpstr>
      <vt:lpstr>Programming Exercise: Implementing SVD using MapReduce</vt:lpstr>
      <vt:lpstr>Input Data: the same as HW#3 </vt:lpstr>
      <vt:lpstr>Task Description</vt:lpstr>
      <vt:lpstr>Output Format</vt:lpstr>
      <vt:lpstr>Homework Submission</vt:lpstr>
      <vt:lpstr>Homework Submission Site</vt:lpstr>
      <vt:lpstr>Evaluation of Results</vt:lpstr>
      <vt:lpstr>References</vt:lpstr>
      <vt:lpstr>Questions or Comments?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HW#1</dc:title>
  <dc:creator>jhwang</dc:creator>
  <cp:lastModifiedBy>jhwang</cp:lastModifiedBy>
  <cp:revision>58</cp:revision>
  <dcterms:created xsi:type="dcterms:W3CDTF">2017-03-16T10:08:31Z</dcterms:created>
  <dcterms:modified xsi:type="dcterms:W3CDTF">2018-04-27T01:03:03Z</dcterms:modified>
</cp:coreProperties>
</file>