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7"/>
  </p:notesMasterIdLst>
  <p:handoutMasterIdLst>
    <p:handoutMasterId r:id="rId58"/>
  </p:handoutMasterIdLst>
  <p:sldIdLst>
    <p:sldId id="256" r:id="rId2"/>
    <p:sldId id="328" r:id="rId3"/>
    <p:sldId id="330" r:id="rId4"/>
    <p:sldId id="353" r:id="rId5"/>
    <p:sldId id="331" r:id="rId6"/>
    <p:sldId id="332" r:id="rId7"/>
    <p:sldId id="333" r:id="rId8"/>
    <p:sldId id="334" r:id="rId9"/>
    <p:sldId id="342" r:id="rId10"/>
    <p:sldId id="343" r:id="rId11"/>
    <p:sldId id="344" r:id="rId12"/>
    <p:sldId id="345" r:id="rId13"/>
    <p:sldId id="348" r:id="rId14"/>
    <p:sldId id="349" r:id="rId15"/>
    <p:sldId id="339" r:id="rId16"/>
    <p:sldId id="312" r:id="rId17"/>
    <p:sldId id="258" r:id="rId18"/>
    <p:sldId id="299" r:id="rId19"/>
    <p:sldId id="259" r:id="rId20"/>
    <p:sldId id="297" r:id="rId21"/>
    <p:sldId id="291" r:id="rId22"/>
    <p:sldId id="300" r:id="rId23"/>
    <p:sldId id="260" r:id="rId24"/>
    <p:sldId id="261" r:id="rId25"/>
    <p:sldId id="313" r:id="rId26"/>
    <p:sldId id="285" r:id="rId27"/>
    <p:sldId id="284" r:id="rId28"/>
    <p:sldId id="262" r:id="rId29"/>
    <p:sldId id="263" r:id="rId30"/>
    <p:sldId id="265" r:id="rId31"/>
    <p:sldId id="266" r:id="rId32"/>
    <p:sldId id="298" r:id="rId33"/>
    <p:sldId id="267" r:id="rId34"/>
    <p:sldId id="301" r:id="rId35"/>
    <p:sldId id="286" r:id="rId36"/>
    <p:sldId id="269" r:id="rId37"/>
    <p:sldId id="287" r:id="rId38"/>
    <p:sldId id="270" r:id="rId39"/>
    <p:sldId id="326" r:id="rId40"/>
    <p:sldId id="288" r:id="rId41"/>
    <p:sldId id="272" r:id="rId42"/>
    <p:sldId id="273" r:id="rId43"/>
    <p:sldId id="275" r:id="rId44"/>
    <p:sldId id="276" r:id="rId45"/>
    <p:sldId id="277" r:id="rId46"/>
    <p:sldId id="278" r:id="rId47"/>
    <p:sldId id="279" r:id="rId48"/>
    <p:sldId id="280" r:id="rId49"/>
    <p:sldId id="281" r:id="rId50"/>
    <p:sldId id="321" r:id="rId51"/>
    <p:sldId id="314" r:id="rId52"/>
    <p:sldId id="315" r:id="rId53"/>
    <p:sldId id="316" r:id="rId54"/>
    <p:sldId id="317" r:id="rId55"/>
    <p:sldId id="318" r:id="rId5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0066"/>
    <a:srgbClr val="D60093"/>
    <a:srgbClr val="CC0066"/>
    <a:srgbClr val="FF00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03" autoAdjust="0"/>
    <p:restoredTop sz="93297" autoAdjust="0"/>
  </p:normalViewPr>
  <p:slideViewPr>
    <p:cSldViewPr>
      <p:cViewPr varScale="1">
        <p:scale>
          <a:sx n="172" d="100"/>
          <a:sy n="172" d="100"/>
        </p:scale>
        <p:origin x="192" y="10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3768"/>
    </p:cViewPr>
  </p:sorterViewPr>
  <p:notesViewPr>
    <p:cSldViewPr>
      <p:cViewPr varScale="1">
        <p:scale>
          <a:sx n="53" d="100"/>
          <a:sy n="53" d="100"/>
        </p:scale>
        <p:origin x="-183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217600104423062E-2"/>
          <c:y val="3.5930484417603138E-2"/>
          <c:w val="0.89641443792388764"/>
          <c:h val="0.8436648574268020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loss</c:v>
                </c:pt>
              </c:strCache>
            </c:strRef>
          </c:tx>
          <c:spPr>
            <a:ln w="38100">
              <a:solidFill>
                <a:srgbClr val="0000FF"/>
              </a:solidFill>
            </a:ln>
          </c:spPr>
          <c:marker>
            <c:spPr>
              <a:ln>
                <a:solidFill>
                  <a:srgbClr val="0000FF"/>
                </a:solidFill>
              </a:ln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-4</c:v>
                </c:pt>
                <c:pt idx="1">
                  <c:v>0</c:v>
                </c:pt>
                <c:pt idx="2">
                  <c:v>0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0E3-1642-BBF1-D11E5BA0A6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493568"/>
        <c:axId val="104494144"/>
      </c:scatterChart>
      <c:valAx>
        <c:axId val="104493568"/>
        <c:scaling>
          <c:orientation val="minMax"/>
          <c:max val="4"/>
          <c:min val="-4"/>
        </c:scaling>
        <c:delete val="0"/>
        <c:axPos val="b"/>
        <c:title>
          <c:tx>
            <c:rich>
              <a:bodyPr/>
              <a:lstStyle/>
              <a:p>
                <a:pPr>
                  <a:defRPr sz="1400">
                    <a:solidFill>
                      <a:schemeClr val="accent4">
                        <a:lumMod val="10000"/>
                      </a:schemeClr>
                    </a:solidFill>
                  </a:defRPr>
                </a:pPr>
                <a:r>
                  <a:rPr lang="en-US" sz="1400" dirty="0" err="1">
                    <a:solidFill>
                      <a:schemeClr val="accent4">
                        <a:lumMod val="10000"/>
                      </a:schemeClr>
                    </a:solidFill>
                  </a:rPr>
                  <a:t>f</a:t>
                </a:r>
                <a:r>
                  <a:rPr lang="en-US" sz="1400" baseline="-25000" dirty="0" err="1">
                    <a:solidFill>
                      <a:schemeClr val="accent4">
                        <a:lumMod val="10000"/>
                      </a:schemeClr>
                    </a:solidFill>
                  </a:rPr>
                  <a:t>w</a:t>
                </a:r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(x)</a:t>
                </a:r>
              </a:p>
            </c:rich>
          </c:tx>
          <c:layout>
            <c:manualLayout>
              <c:xMode val="edge"/>
              <c:yMode val="edge"/>
              <c:x val="0.48876589261133346"/>
              <c:y val="0.9087215554366383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accent4">
                <a:lumMod val="10000"/>
              </a:schemeClr>
            </a:solidFill>
          </a:ln>
        </c:spPr>
        <c:txPr>
          <a:bodyPr/>
          <a:lstStyle/>
          <a:p>
            <a:pPr>
              <a:defRPr sz="1400">
                <a:solidFill>
                  <a:schemeClr val="accent4">
                    <a:lumMod val="10000"/>
                  </a:schemeClr>
                </a:solidFill>
              </a:defRPr>
            </a:pPr>
            <a:endParaRPr lang="en-US"/>
          </a:p>
        </c:txPr>
        <c:crossAx val="104494144"/>
        <c:crosses val="autoZero"/>
        <c:crossBetween val="midCat"/>
      </c:valAx>
      <c:valAx>
        <c:axId val="104494144"/>
        <c:scaling>
          <c:orientation val="minMax"/>
          <c:max val="6"/>
          <c:min val="-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>
                    <a:solidFill>
                      <a:schemeClr val="accent4">
                        <a:lumMod val="10000"/>
                      </a:schemeClr>
                    </a:solidFill>
                  </a:defRPr>
                </a:pPr>
                <a:r>
                  <a:rPr lang="en-US" sz="1400">
                    <a:solidFill>
                      <a:schemeClr val="accent4">
                        <a:lumMod val="10000"/>
                      </a:schemeClr>
                    </a:solidFill>
                  </a:rPr>
                  <a:t>Loss</a:t>
                </a:r>
              </a:p>
            </c:rich>
          </c:tx>
          <c:layout>
            <c:manualLayout>
              <c:xMode val="edge"/>
              <c:yMode val="edge"/>
              <c:x val="1.9528069934750959E-2"/>
              <c:y val="0.4195994190046631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accent4">
                <a:lumMod val="10000"/>
              </a:schemeClr>
            </a:solidFill>
          </a:ln>
        </c:spPr>
        <c:txPr>
          <a:bodyPr/>
          <a:lstStyle/>
          <a:p>
            <a:pPr>
              <a:defRPr sz="1400">
                <a:solidFill>
                  <a:schemeClr val="accent4">
                    <a:lumMod val="10000"/>
                  </a:schemeClr>
                </a:solidFill>
              </a:defRPr>
            </a:pPr>
            <a:endParaRPr lang="en-US"/>
          </a:p>
        </c:txPr>
        <c:crossAx val="104493568"/>
        <c:crosses val="autoZero"/>
        <c:crossBetween val="midCat"/>
      </c:valAx>
      <c:spPr>
        <a:ln>
          <a:solidFill>
            <a:schemeClr val="accent4">
              <a:lumMod val="10000"/>
            </a:schemeClr>
          </a:solidFill>
        </a:ln>
      </c:spPr>
    </c:plotArea>
    <c:plotVisOnly val="1"/>
    <c:dispBlanksAs val="gap"/>
    <c:showDLblsOverMax val="0"/>
  </c:chart>
  <c:spPr>
    <a:noFill/>
  </c:sp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AF4A99-25E1-44F9-90C0-EA66CF00B3B6}" type="doc">
      <dgm:prSet loTypeId="urn:microsoft.com/office/officeart/2005/8/layout/lProcess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28448BA-C9A8-43EB-A9DB-A0137196E3B9}">
      <dgm:prSet phldrT="[Text]" custT="1"/>
      <dgm:spPr/>
      <dgm:t>
        <a:bodyPr/>
        <a:lstStyle/>
        <a:p>
          <a:r>
            <a:rPr lang="en-US" sz="2400" b="1" dirty="0"/>
            <a:t>High dim. data</a:t>
          </a:r>
        </a:p>
      </dgm:t>
    </dgm:pt>
    <dgm:pt modelId="{3A37FA3F-0269-460F-ACCD-01DD513605A2}" type="parTrans" cxnId="{721BA034-D2BB-4F5E-AD28-4CD4B0B4FA35}">
      <dgm:prSet/>
      <dgm:spPr/>
      <dgm:t>
        <a:bodyPr/>
        <a:lstStyle/>
        <a:p>
          <a:endParaRPr lang="en-US"/>
        </a:p>
      </dgm:t>
    </dgm:pt>
    <dgm:pt modelId="{20234B47-CD57-4C94-B27A-16836C4AA9A8}" type="sibTrans" cxnId="{721BA034-D2BB-4F5E-AD28-4CD4B0B4FA35}">
      <dgm:prSet/>
      <dgm:spPr/>
      <dgm:t>
        <a:bodyPr/>
        <a:lstStyle/>
        <a:p>
          <a:endParaRPr lang="en-US"/>
        </a:p>
      </dgm:t>
    </dgm:pt>
    <dgm:pt modelId="{E9F388D8-C9C2-45F4-B532-779E8C2CB5E8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Locality sensitive hashing</a:t>
          </a:r>
        </a:p>
      </dgm:t>
    </dgm:pt>
    <dgm:pt modelId="{F2F7FB25-05F2-4ED0-B376-8372ACCE43FB}" type="parTrans" cxnId="{95C3269C-8E66-454E-90E4-64EBD4DB49A5}">
      <dgm:prSet/>
      <dgm:spPr/>
      <dgm:t>
        <a:bodyPr/>
        <a:lstStyle/>
        <a:p>
          <a:endParaRPr lang="en-US"/>
        </a:p>
      </dgm:t>
    </dgm:pt>
    <dgm:pt modelId="{1AE97BAD-F576-4336-A510-388E6942CDAC}" type="sibTrans" cxnId="{95C3269C-8E66-454E-90E4-64EBD4DB49A5}">
      <dgm:prSet/>
      <dgm:spPr/>
      <dgm:t>
        <a:bodyPr/>
        <a:lstStyle/>
        <a:p>
          <a:endParaRPr lang="en-US"/>
        </a:p>
      </dgm:t>
    </dgm:pt>
    <dgm:pt modelId="{E12CEE09-DEBB-4435-B911-A40A12F7930D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Clustering</a:t>
          </a:r>
        </a:p>
      </dgm:t>
    </dgm:pt>
    <dgm:pt modelId="{A642C0CA-D97F-4EA3-928C-13F990F569A1}" type="parTrans" cxnId="{751DC194-11AC-4068-BA1C-4404C839BDBA}">
      <dgm:prSet/>
      <dgm:spPr/>
      <dgm:t>
        <a:bodyPr/>
        <a:lstStyle/>
        <a:p>
          <a:endParaRPr lang="en-US"/>
        </a:p>
      </dgm:t>
    </dgm:pt>
    <dgm:pt modelId="{CF3DF39F-9248-4761-840A-28F131DA740D}" type="sibTrans" cxnId="{751DC194-11AC-4068-BA1C-4404C839BDBA}">
      <dgm:prSet/>
      <dgm:spPr/>
      <dgm:t>
        <a:bodyPr/>
        <a:lstStyle/>
        <a:p>
          <a:endParaRPr lang="en-US"/>
        </a:p>
      </dgm:t>
    </dgm:pt>
    <dgm:pt modelId="{5FC74589-1769-4EB4-9E51-9D82632D2E02}">
      <dgm:prSet phldrT="[Text]" custT="1"/>
      <dgm:spPr/>
      <dgm:t>
        <a:bodyPr/>
        <a:lstStyle/>
        <a:p>
          <a:r>
            <a:rPr lang="en-US" sz="2400" b="1" dirty="0"/>
            <a:t>Graph </a:t>
          </a:r>
          <a:br>
            <a:rPr lang="en-US" sz="2400" b="1" dirty="0"/>
          </a:br>
          <a:r>
            <a:rPr lang="en-US" sz="2400" b="1" dirty="0"/>
            <a:t>data</a:t>
          </a:r>
        </a:p>
      </dgm:t>
    </dgm:pt>
    <dgm:pt modelId="{4D0CCF7E-4481-42D2-95B3-0CB4029368E1}" type="parTrans" cxnId="{EA2FD3B8-722B-4877-B8F1-EEA7710C1B84}">
      <dgm:prSet/>
      <dgm:spPr/>
      <dgm:t>
        <a:bodyPr/>
        <a:lstStyle/>
        <a:p>
          <a:endParaRPr lang="en-US"/>
        </a:p>
      </dgm:t>
    </dgm:pt>
    <dgm:pt modelId="{8EB806C9-A9BC-450F-B9C3-AC2ED6D3AF68}" type="sibTrans" cxnId="{EA2FD3B8-722B-4877-B8F1-EEA7710C1B84}">
      <dgm:prSet/>
      <dgm:spPr/>
      <dgm:t>
        <a:bodyPr/>
        <a:lstStyle/>
        <a:p>
          <a:endParaRPr lang="en-US"/>
        </a:p>
      </dgm:t>
    </dgm:pt>
    <dgm:pt modelId="{B8FE7A32-1B20-4D46-8242-6C91907A490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b="1" dirty="0">
              <a:latin typeface="Calibri" pitchFamily="34" charset="0"/>
              <a:cs typeface="Calibri" pitchFamily="34" charset="0"/>
            </a:rPr>
            <a:t>PageRank, </a:t>
          </a:r>
          <a:r>
            <a:rPr lang="en-US" sz="1800" dirty="0" err="1">
              <a:latin typeface="Calibri" pitchFamily="34" charset="0"/>
              <a:cs typeface="Calibri" pitchFamily="34" charset="0"/>
            </a:rPr>
            <a:t>SimRank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86CD367E-951E-4F4B-BFC7-6603B931690A}" type="parTrans" cxnId="{35679A9F-A9C0-40B5-BA5C-B5D89AD516EE}">
      <dgm:prSet/>
      <dgm:spPr/>
      <dgm:t>
        <a:bodyPr/>
        <a:lstStyle/>
        <a:p>
          <a:endParaRPr lang="en-US"/>
        </a:p>
      </dgm:t>
    </dgm:pt>
    <dgm:pt modelId="{03DB6E86-A49B-4AF5-9791-CBACA4C5335D}" type="sibTrans" cxnId="{35679A9F-A9C0-40B5-BA5C-B5D89AD516EE}">
      <dgm:prSet/>
      <dgm:spPr/>
      <dgm:t>
        <a:bodyPr/>
        <a:lstStyle/>
        <a:p>
          <a:endParaRPr lang="en-US"/>
        </a:p>
      </dgm:t>
    </dgm:pt>
    <dgm:pt modelId="{EFD7AB2D-81E2-448E-B54E-4F3622AF7EF9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Community Detection</a:t>
          </a:r>
        </a:p>
      </dgm:t>
    </dgm:pt>
    <dgm:pt modelId="{36574C9A-C9D9-41B3-A499-07AB4199CF7F}" type="parTrans" cxnId="{E8E1CBC2-E886-44D5-B930-C0A4D16118C4}">
      <dgm:prSet/>
      <dgm:spPr/>
      <dgm:t>
        <a:bodyPr/>
        <a:lstStyle/>
        <a:p>
          <a:endParaRPr lang="en-US"/>
        </a:p>
      </dgm:t>
    </dgm:pt>
    <dgm:pt modelId="{0FFBD1E1-7F1E-48F7-8092-88463CF1F65B}" type="sibTrans" cxnId="{E8E1CBC2-E886-44D5-B930-C0A4D16118C4}">
      <dgm:prSet/>
      <dgm:spPr/>
      <dgm:t>
        <a:bodyPr/>
        <a:lstStyle/>
        <a:p>
          <a:endParaRPr lang="en-US"/>
        </a:p>
      </dgm:t>
    </dgm:pt>
    <dgm:pt modelId="{A0A9AC20-5EC1-4862-BFC8-870928838544}">
      <dgm:prSet phldrT="[Text]" custT="1"/>
      <dgm:spPr/>
      <dgm:t>
        <a:bodyPr/>
        <a:lstStyle/>
        <a:p>
          <a:r>
            <a:rPr lang="en-US" sz="2400" b="1" dirty="0"/>
            <a:t>Infinite </a:t>
          </a:r>
          <a:br>
            <a:rPr lang="en-US" sz="2400" b="1" dirty="0"/>
          </a:br>
          <a:r>
            <a:rPr lang="en-US" sz="2400" b="1" dirty="0"/>
            <a:t>data</a:t>
          </a:r>
        </a:p>
      </dgm:t>
    </dgm:pt>
    <dgm:pt modelId="{69D52F25-6ACE-45DA-A9E8-1893E3A26C8C}" type="parTrans" cxnId="{E39A2E7D-4B01-443C-A093-8728A9F528A1}">
      <dgm:prSet/>
      <dgm:spPr/>
      <dgm:t>
        <a:bodyPr/>
        <a:lstStyle/>
        <a:p>
          <a:endParaRPr lang="en-US"/>
        </a:p>
      </dgm:t>
    </dgm:pt>
    <dgm:pt modelId="{FF5EAA6B-D3D9-4221-A79F-E9B4930D1CEF}" type="sibTrans" cxnId="{E39A2E7D-4B01-443C-A093-8728A9F528A1}">
      <dgm:prSet/>
      <dgm:spPr/>
      <dgm:t>
        <a:bodyPr/>
        <a:lstStyle/>
        <a:p>
          <a:endParaRPr lang="en-US"/>
        </a:p>
      </dgm:t>
    </dgm:pt>
    <dgm:pt modelId="{6856B0CF-FE68-485F-BF49-CA4A93F4F38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Filtering data streams</a:t>
          </a:r>
        </a:p>
      </dgm:t>
    </dgm:pt>
    <dgm:pt modelId="{B52856D9-283B-499D-AE83-3A1B0694F8DA}" type="parTrans" cxnId="{1151B3DC-BFA5-46C2-A674-0EE40A938C5A}">
      <dgm:prSet/>
      <dgm:spPr/>
      <dgm:t>
        <a:bodyPr/>
        <a:lstStyle/>
        <a:p>
          <a:endParaRPr lang="en-US"/>
        </a:p>
      </dgm:t>
    </dgm:pt>
    <dgm:pt modelId="{60145AD2-C0A0-4426-8839-F8800D94963F}" type="sibTrans" cxnId="{1151B3DC-BFA5-46C2-A674-0EE40A938C5A}">
      <dgm:prSet/>
      <dgm:spPr/>
      <dgm:t>
        <a:bodyPr/>
        <a:lstStyle/>
        <a:p>
          <a:endParaRPr lang="en-US"/>
        </a:p>
      </dgm:t>
    </dgm:pt>
    <dgm:pt modelId="{5DA147F9-347F-4A9B-99C6-4679CBA742BD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Web advertising</a:t>
          </a:r>
        </a:p>
      </dgm:t>
    </dgm:pt>
    <dgm:pt modelId="{0DD651B9-CD26-4B12-B47E-A345F5C781A5}" type="parTrans" cxnId="{D2E71B6A-2ED0-4063-83D4-B7F1634C0332}">
      <dgm:prSet/>
      <dgm:spPr/>
      <dgm:t>
        <a:bodyPr/>
        <a:lstStyle/>
        <a:p>
          <a:endParaRPr lang="en-US"/>
        </a:p>
      </dgm:t>
    </dgm:pt>
    <dgm:pt modelId="{A279CC5C-DF39-4624-BFA5-ADC04410EA91}" type="sibTrans" cxnId="{D2E71B6A-2ED0-4063-83D4-B7F1634C0332}">
      <dgm:prSet/>
      <dgm:spPr/>
      <dgm:t>
        <a:bodyPr/>
        <a:lstStyle/>
        <a:p>
          <a:endParaRPr lang="en-US"/>
        </a:p>
      </dgm:t>
    </dgm:pt>
    <dgm:pt modelId="{91B14D9B-61DF-4421-AF43-318BB0021BDF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Dimensionality reduction</a:t>
          </a:r>
        </a:p>
      </dgm:t>
    </dgm:pt>
    <dgm:pt modelId="{6B1A9D79-1E1A-438E-9974-41204E573EDC}" type="parTrans" cxnId="{CDF2CC16-ED87-4552-8B18-DAAA2A151437}">
      <dgm:prSet/>
      <dgm:spPr/>
      <dgm:t>
        <a:bodyPr/>
        <a:lstStyle/>
        <a:p>
          <a:endParaRPr lang="en-US"/>
        </a:p>
      </dgm:t>
    </dgm:pt>
    <dgm:pt modelId="{5E874D73-6215-4109-909C-386CFCBBE123}" type="sibTrans" cxnId="{CDF2CC16-ED87-4552-8B18-DAAA2A151437}">
      <dgm:prSet/>
      <dgm:spPr/>
      <dgm:t>
        <a:bodyPr/>
        <a:lstStyle/>
        <a:p>
          <a:endParaRPr lang="en-US"/>
        </a:p>
      </dgm:t>
    </dgm:pt>
    <dgm:pt modelId="{FF0CDCCC-6F78-4064-A419-5EC5C753206F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Spam Detection</a:t>
          </a:r>
        </a:p>
      </dgm:t>
    </dgm:pt>
    <dgm:pt modelId="{C96EA5C7-A653-4A83-8F75-8585A07C9C8F}" type="parTrans" cxnId="{CD174D1A-F576-42A5-8360-9F1F6FB5C8D5}">
      <dgm:prSet/>
      <dgm:spPr/>
      <dgm:t>
        <a:bodyPr/>
        <a:lstStyle/>
        <a:p>
          <a:endParaRPr lang="en-US"/>
        </a:p>
      </dgm:t>
    </dgm:pt>
    <dgm:pt modelId="{8E668476-E60C-485B-B9C7-8F9496C26DF3}" type="sibTrans" cxnId="{CD174D1A-F576-42A5-8360-9F1F6FB5C8D5}">
      <dgm:prSet/>
      <dgm:spPr/>
      <dgm:t>
        <a:bodyPr/>
        <a:lstStyle/>
        <a:p>
          <a:endParaRPr lang="en-US"/>
        </a:p>
      </dgm:t>
    </dgm:pt>
    <dgm:pt modelId="{06D87D35-A66C-427C-B6DB-AF958D65D6B3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Queries on streams</a:t>
          </a:r>
        </a:p>
      </dgm:t>
    </dgm:pt>
    <dgm:pt modelId="{9A4B31E9-014C-4B63-A219-5A63A8ACB829}" type="parTrans" cxnId="{03033C8E-546A-4636-B996-DCA3A7F5D692}">
      <dgm:prSet/>
      <dgm:spPr/>
      <dgm:t>
        <a:bodyPr/>
        <a:lstStyle/>
        <a:p>
          <a:endParaRPr lang="en-US"/>
        </a:p>
      </dgm:t>
    </dgm:pt>
    <dgm:pt modelId="{AC1F3899-4696-4923-97F3-8D3FBB96254A}" type="sibTrans" cxnId="{03033C8E-546A-4636-B996-DCA3A7F5D692}">
      <dgm:prSet/>
      <dgm:spPr/>
      <dgm:t>
        <a:bodyPr/>
        <a:lstStyle/>
        <a:p>
          <a:endParaRPr lang="en-US"/>
        </a:p>
      </dgm:t>
    </dgm:pt>
    <dgm:pt modelId="{EA22DC01-B1C3-4425-86ED-5B66953397A8}">
      <dgm:prSet phldrT="[Text]" custT="1"/>
      <dgm:spPr/>
      <dgm:t>
        <a:bodyPr/>
        <a:lstStyle/>
        <a:p>
          <a:r>
            <a:rPr lang="en-US" sz="2400" b="1" dirty="0"/>
            <a:t>Machine learning</a:t>
          </a:r>
        </a:p>
      </dgm:t>
    </dgm:pt>
    <dgm:pt modelId="{5D0A80B1-3E50-448A-A64D-AD1355ED3022}" type="parTrans" cxnId="{6DB72DBE-E82A-47EF-ACEA-E04B7B517F26}">
      <dgm:prSet/>
      <dgm:spPr/>
      <dgm:t>
        <a:bodyPr/>
        <a:lstStyle/>
        <a:p>
          <a:endParaRPr lang="en-US"/>
        </a:p>
      </dgm:t>
    </dgm:pt>
    <dgm:pt modelId="{A9D991C7-41FC-48B5-87C1-98EB407695FE}" type="sibTrans" cxnId="{6DB72DBE-E82A-47EF-ACEA-E04B7B517F26}">
      <dgm:prSet/>
      <dgm:spPr/>
      <dgm:t>
        <a:bodyPr/>
        <a:lstStyle/>
        <a:p>
          <a:endParaRPr lang="en-US"/>
        </a:p>
      </dgm:t>
    </dgm:pt>
    <dgm:pt modelId="{BC15291E-510A-4A20-8D69-B0F2ACBA3CC6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SVM</a:t>
          </a:r>
        </a:p>
      </dgm:t>
    </dgm:pt>
    <dgm:pt modelId="{DDAF1636-99A0-4E4C-BF8B-7A50EC838E24}" type="parTrans" cxnId="{53D00FBE-0B8C-44B8-BD7B-FF723D810987}">
      <dgm:prSet/>
      <dgm:spPr/>
      <dgm:t>
        <a:bodyPr/>
        <a:lstStyle/>
        <a:p>
          <a:endParaRPr lang="en-US"/>
        </a:p>
      </dgm:t>
    </dgm:pt>
    <dgm:pt modelId="{25F65FF3-A145-4450-BC4A-2BD6189C0F89}" type="sibTrans" cxnId="{53D00FBE-0B8C-44B8-BD7B-FF723D810987}">
      <dgm:prSet/>
      <dgm:spPr/>
      <dgm:t>
        <a:bodyPr/>
        <a:lstStyle/>
        <a:p>
          <a:endParaRPr lang="en-US"/>
        </a:p>
      </dgm:t>
    </dgm:pt>
    <dgm:pt modelId="{86AB53FA-67D7-4EE7-8555-3EE8EB6FA4C8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Decision Trees</a:t>
          </a:r>
        </a:p>
      </dgm:t>
    </dgm:pt>
    <dgm:pt modelId="{EA03EBDD-B26B-4044-993F-F3F8F5C83B54}" type="parTrans" cxnId="{6723F50B-AA47-4273-81EA-65E1F5EA34FA}">
      <dgm:prSet/>
      <dgm:spPr/>
      <dgm:t>
        <a:bodyPr/>
        <a:lstStyle/>
        <a:p>
          <a:endParaRPr lang="en-US"/>
        </a:p>
      </dgm:t>
    </dgm:pt>
    <dgm:pt modelId="{AD9FF113-925C-46F3-AC17-3E3C7A57FE37}" type="sibTrans" cxnId="{6723F50B-AA47-4273-81EA-65E1F5EA34FA}">
      <dgm:prSet/>
      <dgm:spPr/>
      <dgm:t>
        <a:bodyPr/>
        <a:lstStyle/>
        <a:p>
          <a:endParaRPr lang="en-US"/>
        </a:p>
      </dgm:t>
    </dgm:pt>
    <dgm:pt modelId="{67EC18BA-DB21-4AAD-BE8A-067C85A9B73E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Perceptron, </a:t>
          </a:r>
          <a:r>
            <a:rPr lang="en-US" sz="1800" dirty="0" err="1">
              <a:latin typeface="Calibri" pitchFamily="34" charset="0"/>
              <a:cs typeface="Calibri" pitchFamily="34" charset="0"/>
            </a:rPr>
            <a:t>kNN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8918E5B2-4513-4EC4-8164-E88158F78E11}" type="parTrans" cxnId="{090367F2-2F9D-429E-8090-D374C3282399}">
      <dgm:prSet/>
      <dgm:spPr/>
      <dgm:t>
        <a:bodyPr/>
        <a:lstStyle/>
        <a:p>
          <a:endParaRPr lang="en-US"/>
        </a:p>
      </dgm:t>
    </dgm:pt>
    <dgm:pt modelId="{FAC02AF5-6F72-4EED-98CA-D68C7F3B5D5A}" type="sibTrans" cxnId="{090367F2-2F9D-429E-8090-D374C3282399}">
      <dgm:prSet/>
      <dgm:spPr/>
      <dgm:t>
        <a:bodyPr/>
        <a:lstStyle/>
        <a:p>
          <a:endParaRPr lang="en-US"/>
        </a:p>
      </dgm:t>
    </dgm:pt>
    <dgm:pt modelId="{7D17D413-1C96-46A5-9E85-72C6636AE3C5}">
      <dgm:prSet phldrT="[Text]" custT="1"/>
      <dgm:spPr/>
      <dgm:t>
        <a:bodyPr/>
        <a:lstStyle/>
        <a:p>
          <a:r>
            <a:rPr lang="en-US" sz="2400" b="1" dirty="0"/>
            <a:t>Apps</a:t>
          </a:r>
        </a:p>
      </dgm:t>
    </dgm:pt>
    <dgm:pt modelId="{91A59BF2-53A7-4244-ADC4-8913701DE4BA}" type="parTrans" cxnId="{D9E35F5C-9C04-4B00-BAD8-AD36F1DD39DE}">
      <dgm:prSet/>
      <dgm:spPr/>
      <dgm:t>
        <a:bodyPr/>
        <a:lstStyle/>
        <a:p>
          <a:endParaRPr lang="en-US"/>
        </a:p>
      </dgm:t>
    </dgm:pt>
    <dgm:pt modelId="{06AA36B4-E14B-4E14-B273-C8197A0B582E}" type="sibTrans" cxnId="{D9E35F5C-9C04-4B00-BAD8-AD36F1DD39DE}">
      <dgm:prSet/>
      <dgm:spPr/>
      <dgm:t>
        <a:bodyPr/>
        <a:lstStyle/>
        <a:p>
          <a:endParaRPr lang="en-US"/>
        </a:p>
      </dgm:t>
    </dgm:pt>
    <dgm:pt modelId="{A9A35E3D-01EA-46C6-AED8-865E91E9D6C9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Recommender systems</a:t>
          </a:r>
        </a:p>
      </dgm:t>
    </dgm:pt>
    <dgm:pt modelId="{0C34515A-9947-4AC4-8E07-6D77FB8F1E95}" type="parTrans" cxnId="{5018CE96-E6CC-471E-9B9C-30F70F6B8CE7}">
      <dgm:prSet/>
      <dgm:spPr/>
      <dgm:t>
        <a:bodyPr/>
        <a:lstStyle/>
        <a:p>
          <a:endParaRPr lang="en-US"/>
        </a:p>
      </dgm:t>
    </dgm:pt>
    <dgm:pt modelId="{3C0EBF76-BD27-4964-B79F-79CC6413DFD1}" type="sibTrans" cxnId="{5018CE96-E6CC-471E-9B9C-30F70F6B8CE7}">
      <dgm:prSet/>
      <dgm:spPr/>
      <dgm:t>
        <a:bodyPr/>
        <a:lstStyle/>
        <a:p>
          <a:endParaRPr lang="en-US"/>
        </a:p>
      </dgm:t>
    </dgm:pt>
    <dgm:pt modelId="{A5325020-A43F-4DC5-B91A-865612236E1B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Association Rules</a:t>
          </a:r>
        </a:p>
      </dgm:t>
    </dgm:pt>
    <dgm:pt modelId="{B397B1E6-BB15-4DF4-B38A-02A5DF7C7E5D}" type="parTrans" cxnId="{0949B049-F928-4520-A037-C172C962E0C9}">
      <dgm:prSet/>
      <dgm:spPr/>
      <dgm:t>
        <a:bodyPr/>
        <a:lstStyle/>
        <a:p>
          <a:endParaRPr lang="en-US"/>
        </a:p>
      </dgm:t>
    </dgm:pt>
    <dgm:pt modelId="{E5885318-4367-4D45-A1BC-C2768E0C5F2B}" type="sibTrans" cxnId="{0949B049-F928-4520-A037-C172C962E0C9}">
      <dgm:prSet/>
      <dgm:spPr/>
      <dgm:t>
        <a:bodyPr/>
        <a:lstStyle/>
        <a:p>
          <a:endParaRPr lang="en-US"/>
        </a:p>
      </dgm:t>
    </dgm:pt>
    <dgm:pt modelId="{63784350-6FB5-4F39-A0AA-A76D20385A1A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Duplicate document detection</a:t>
          </a:r>
        </a:p>
      </dgm:t>
    </dgm:pt>
    <dgm:pt modelId="{02F99CF5-BE6F-4557-8BB4-68B7181CCBA5}" type="parTrans" cxnId="{CDAE2543-0EE1-4B34-B52E-A8EEEA699492}">
      <dgm:prSet/>
      <dgm:spPr/>
      <dgm:t>
        <a:bodyPr/>
        <a:lstStyle/>
        <a:p>
          <a:endParaRPr lang="en-US"/>
        </a:p>
      </dgm:t>
    </dgm:pt>
    <dgm:pt modelId="{E47CBEBB-6EFF-43F4-952B-B6C93B5E9493}" type="sibTrans" cxnId="{CDAE2543-0EE1-4B34-B52E-A8EEEA699492}">
      <dgm:prSet/>
      <dgm:spPr/>
      <dgm:t>
        <a:bodyPr/>
        <a:lstStyle/>
        <a:p>
          <a:endParaRPr lang="en-US"/>
        </a:p>
      </dgm:t>
    </dgm:pt>
    <dgm:pt modelId="{5473F14B-8F21-412E-B8DE-EADF32D6F521}" type="pres">
      <dgm:prSet presAssocID="{7DAF4A99-25E1-44F9-90C0-EA66CF00B3B6}" presName="theList" presStyleCnt="0">
        <dgm:presLayoutVars>
          <dgm:dir/>
          <dgm:animLvl val="lvl"/>
          <dgm:resizeHandles val="exact"/>
        </dgm:presLayoutVars>
      </dgm:prSet>
      <dgm:spPr/>
    </dgm:pt>
    <dgm:pt modelId="{C0D74A84-CA9B-4A55-82D3-C4473BCAB74F}" type="pres">
      <dgm:prSet presAssocID="{B28448BA-C9A8-43EB-A9DB-A0137196E3B9}" presName="compNode" presStyleCnt="0"/>
      <dgm:spPr/>
    </dgm:pt>
    <dgm:pt modelId="{F5FB40AB-A8F0-43CC-AED2-A0B6D3491F03}" type="pres">
      <dgm:prSet presAssocID="{B28448BA-C9A8-43EB-A9DB-A0137196E3B9}" presName="aNode" presStyleLbl="bgShp" presStyleIdx="0" presStyleCnt="5"/>
      <dgm:spPr/>
    </dgm:pt>
    <dgm:pt modelId="{189EA2CD-99B4-4604-BDBC-34AEB91058A9}" type="pres">
      <dgm:prSet presAssocID="{B28448BA-C9A8-43EB-A9DB-A0137196E3B9}" presName="textNode" presStyleLbl="bgShp" presStyleIdx="0" presStyleCnt="5"/>
      <dgm:spPr/>
    </dgm:pt>
    <dgm:pt modelId="{051CD919-C14E-4FF7-A82B-674D57B30AF8}" type="pres">
      <dgm:prSet presAssocID="{B28448BA-C9A8-43EB-A9DB-A0137196E3B9}" presName="compChildNode" presStyleCnt="0"/>
      <dgm:spPr/>
    </dgm:pt>
    <dgm:pt modelId="{151EFC3A-4B26-48D8-87A4-D28DC0264B02}" type="pres">
      <dgm:prSet presAssocID="{B28448BA-C9A8-43EB-A9DB-A0137196E3B9}" presName="theInnerList" presStyleCnt="0"/>
      <dgm:spPr/>
    </dgm:pt>
    <dgm:pt modelId="{D6B8C86D-B5C5-4707-BB1C-60E6EB9E4EBA}" type="pres">
      <dgm:prSet presAssocID="{E9F388D8-C9C2-45F4-B532-779E8C2CB5E8}" presName="childNode" presStyleLbl="node1" presStyleIdx="0" presStyleCnt="15">
        <dgm:presLayoutVars>
          <dgm:bulletEnabled val="1"/>
        </dgm:presLayoutVars>
      </dgm:prSet>
      <dgm:spPr/>
    </dgm:pt>
    <dgm:pt modelId="{FEA7308F-F292-4734-BC92-11C7BB5AF5E5}" type="pres">
      <dgm:prSet presAssocID="{E9F388D8-C9C2-45F4-B532-779E8C2CB5E8}" presName="aSpace2" presStyleCnt="0"/>
      <dgm:spPr/>
    </dgm:pt>
    <dgm:pt modelId="{20F65450-B565-4F6E-8CBD-65CD2502E3B0}" type="pres">
      <dgm:prSet presAssocID="{E12CEE09-DEBB-4435-B911-A40A12F7930D}" presName="childNode" presStyleLbl="node1" presStyleIdx="1" presStyleCnt="15">
        <dgm:presLayoutVars>
          <dgm:bulletEnabled val="1"/>
        </dgm:presLayoutVars>
      </dgm:prSet>
      <dgm:spPr/>
    </dgm:pt>
    <dgm:pt modelId="{1943ED51-E95A-4F6E-A717-80400DEEEE20}" type="pres">
      <dgm:prSet presAssocID="{E12CEE09-DEBB-4435-B911-A40A12F7930D}" presName="aSpace2" presStyleCnt="0"/>
      <dgm:spPr/>
    </dgm:pt>
    <dgm:pt modelId="{80F88CB8-4B64-4172-B897-E8F8383812F7}" type="pres">
      <dgm:prSet presAssocID="{91B14D9B-61DF-4421-AF43-318BB0021BDF}" presName="childNode" presStyleLbl="node1" presStyleIdx="2" presStyleCnt="15">
        <dgm:presLayoutVars>
          <dgm:bulletEnabled val="1"/>
        </dgm:presLayoutVars>
      </dgm:prSet>
      <dgm:spPr/>
    </dgm:pt>
    <dgm:pt modelId="{DC9EA69A-B885-4DA4-818F-1748672594CF}" type="pres">
      <dgm:prSet presAssocID="{B28448BA-C9A8-43EB-A9DB-A0137196E3B9}" presName="aSpace" presStyleCnt="0"/>
      <dgm:spPr/>
    </dgm:pt>
    <dgm:pt modelId="{3A6F3D38-6FA6-469E-B3C3-234BD62E4CCA}" type="pres">
      <dgm:prSet presAssocID="{5FC74589-1769-4EB4-9E51-9D82632D2E02}" presName="compNode" presStyleCnt="0"/>
      <dgm:spPr/>
    </dgm:pt>
    <dgm:pt modelId="{C1CD2EAA-2E66-4BDA-BB6E-F99B46E1B919}" type="pres">
      <dgm:prSet presAssocID="{5FC74589-1769-4EB4-9E51-9D82632D2E02}" presName="aNode" presStyleLbl="bgShp" presStyleIdx="1" presStyleCnt="5"/>
      <dgm:spPr/>
    </dgm:pt>
    <dgm:pt modelId="{727186A0-986E-40DF-85B7-ACC6191E0924}" type="pres">
      <dgm:prSet presAssocID="{5FC74589-1769-4EB4-9E51-9D82632D2E02}" presName="textNode" presStyleLbl="bgShp" presStyleIdx="1" presStyleCnt="5"/>
      <dgm:spPr/>
    </dgm:pt>
    <dgm:pt modelId="{F4329E4E-5431-4760-B147-9E77700EF61A}" type="pres">
      <dgm:prSet presAssocID="{5FC74589-1769-4EB4-9E51-9D82632D2E02}" presName="compChildNode" presStyleCnt="0"/>
      <dgm:spPr/>
    </dgm:pt>
    <dgm:pt modelId="{B5C22EF8-EBFA-4704-BF77-C1B26E178B0D}" type="pres">
      <dgm:prSet presAssocID="{5FC74589-1769-4EB4-9E51-9D82632D2E02}" presName="theInnerList" presStyleCnt="0"/>
      <dgm:spPr/>
    </dgm:pt>
    <dgm:pt modelId="{EFE71110-9F14-440A-945D-9BFF90054013}" type="pres">
      <dgm:prSet presAssocID="{B8FE7A32-1B20-4D46-8242-6C91907A490E}" presName="childNode" presStyleLbl="node1" presStyleIdx="3" presStyleCnt="15">
        <dgm:presLayoutVars>
          <dgm:bulletEnabled val="1"/>
        </dgm:presLayoutVars>
      </dgm:prSet>
      <dgm:spPr/>
    </dgm:pt>
    <dgm:pt modelId="{35EA0CEB-E637-4D3C-96EF-C8D3B04060F2}" type="pres">
      <dgm:prSet presAssocID="{B8FE7A32-1B20-4D46-8242-6C91907A490E}" presName="aSpace2" presStyleCnt="0"/>
      <dgm:spPr/>
    </dgm:pt>
    <dgm:pt modelId="{9E190C18-AEDE-45E1-8A46-924B1190ACB6}" type="pres">
      <dgm:prSet presAssocID="{EFD7AB2D-81E2-448E-B54E-4F3622AF7EF9}" presName="childNode" presStyleLbl="node1" presStyleIdx="4" presStyleCnt="15">
        <dgm:presLayoutVars>
          <dgm:bulletEnabled val="1"/>
        </dgm:presLayoutVars>
      </dgm:prSet>
      <dgm:spPr/>
    </dgm:pt>
    <dgm:pt modelId="{1E1AD27B-2438-4D0B-AB02-AF912F764D09}" type="pres">
      <dgm:prSet presAssocID="{EFD7AB2D-81E2-448E-B54E-4F3622AF7EF9}" presName="aSpace2" presStyleCnt="0"/>
      <dgm:spPr/>
    </dgm:pt>
    <dgm:pt modelId="{EB498954-62A4-422D-9DE3-1FA74DD1D37F}" type="pres">
      <dgm:prSet presAssocID="{FF0CDCCC-6F78-4064-A419-5EC5C753206F}" presName="childNode" presStyleLbl="node1" presStyleIdx="5" presStyleCnt="15">
        <dgm:presLayoutVars>
          <dgm:bulletEnabled val="1"/>
        </dgm:presLayoutVars>
      </dgm:prSet>
      <dgm:spPr/>
    </dgm:pt>
    <dgm:pt modelId="{BB3C6D49-326B-48DE-AC1D-9DC877BB01DD}" type="pres">
      <dgm:prSet presAssocID="{5FC74589-1769-4EB4-9E51-9D82632D2E02}" presName="aSpace" presStyleCnt="0"/>
      <dgm:spPr/>
    </dgm:pt>
    <dgm:pt modelId="{EF090B29-38A2-4F08-90FA-7BB67BE8B3E2}" type="pres">
      <dgm:prSet presAssocID="{A0A9AC20-5EC1-4862-BFC8-870928838544}" presName="compNode" presStyleCnt="0"/>
      <dgm:spPr/>
    </dgm:pt>
    <dgm:pt modelId="{9A6AB0E7-12CE-4F4C-9194-CFD62AA0E26B}" type="pres">
      <dgm:prSet presAssocID="{A0A9AC20-5EC1-4862-BFC8-870928838544}" presName="aNode" presStyleLbl="bgShp" presStyleIdx="2" presStyleCnt="5"/>
      <dgm:spPr/>
    </dgm:pt>
    <dgm:pt modelId="{4735A497-84C1-49AD-B2D7-A0E2E20F2536}" type="pres">
      <dgm:prSet presAssocID="{A0A9AC20-5EC1-4862-BFC8-870928838544}" presName="textNode" presStyleLbl="bgShp" presStyleIdx="2" presStyleCnt="5"/>
      <dgm:spPr/>
    </dgm:pt>
    <dgm:pt modelId="{5235814C-D240-476B-A6EA-F820ADA9F290}" type="pres">
      <dgm:prSet presAssocID="{A0A9AC20-5EC1-4862-BFC8-870928838544}" presName="compChildNode" presStyleCnt="0"/>
      <dgm:spPr/>
    </dgm:pt>
    <dgm:pt modelId="{F8C87951-0BEC-442E-BD13-E67FB71AC42B}" type="pres">
      <dgm:prSet presAssocID="{A0A9AC20-5EC1-4862-BFC8-870928838544}" presName="theInnerList" presStyleCnt="0"/>
      <dgm:spPr/>
    </dgm:pt>
    <dgm:pt modelId="{DECF7DEE-4FD4-4CE5-AEDF-10353AC11531}" type="pres">
      <dgm:prSet presAssocID="{6856B0CF-FE68-485F-BF49-CA4A93F4F38C}" presName="childNode" presStyleLbl="node1" presStyleIdx="6" presStyleCnt="15">
        <dgm:presLayoutVars>
          <dgm:bulletEnabled val="1"/>
        </dgm:presLayoutVars>
      </dgm:prSet>
      <dgm:spPr/>
    </dgm:pt>
    <dgm:pt modelId="{739A0DE6-D28A-493F-A1CB-4B3CCAC72873}" type="pres">
      <dgm:prSet presAssocID="{6856B0CF-FE68-485F-BF49-CA4A93F4F38C}" presName="aSpace2" presStyleCnt="0"/>
      <dgm:spPr/>
    </dgm:pt>
    <dgm:pt modelId="{02FBE83C-F7E3-4AC9-9A61-66BF67D7D8B6}" type="pres">
      <dgm:prSet presAssocID="{5DA147F9-347F-4A9B-99C6-4679CBA742BD}" presName="childNode" presStyleLbl="node1" presStyleIdx="7" presStyleCnt="15">
        <dgm:presLayoutVars>
          <dgm:bulletEnabled val="1"/>
        </dgm:presLayoutVars>
      </dgm:prSet>
      <dgm:spPr/>
    </dgm:pt>
    <dgm:pt modelId="{87C5B8B3-4388-4867-AA6C-4B2D717EAAF2}" type="pres">
      <dgm:prSet presAssocID="{5DA147F9-347F-4A9B-99C6-4679CBA742BD}" presName="aSpace2" presStyleCnt="0"/>
      <dgm:spPr/>
    </dgm:pt>
    <dgm:pt modelId="{1EC52667-0754-4666-9083-6E56A0F9B67B}" type="pres">
      <dgm:prSet presAssocID="{06D87D35-A66C-427C-B6DB-AF958D65D6B3}" presName="childNode" presStyleLbl="node1" presStyleIdx="8" presStyleCnt="15">
        <dgm:presLayoutVars>
          <dgm:bulletEnabled val="1"/>
        </dgm:presLayoutVars>
      </dgm:prSet>
      <dgm:spPr/>
    </dgm:pt>
    <dgm:pt modelId="{9C67C073-8031-4FB8-83D0-BB3987979FB7}" type="pres">
      <dgm:prSet presAssocID="{A0A9AC20-5EC1-4862-BFC8-870928838544}" presName="aSpace" presStyleCnt="0"/>
      <dgm:spPr/>
    </dgm:pt>
    <dgm:pt modelId="{3D53649F-3A9D-48AC-B3B4-F9359FF49907}" type="pres">
      <dgm:prSet presAssocID="{EA22DC01-B1C3-4425-86ED-5B66953397A8}" presName="compNode" presStyleCnt="0"/>
      <dgm:spPr/>
    </dgm:pt>
    <dgm:pt modelId="{18B77C7D-672C-4358-9CA6-BD8FA6E2302A}" type="pres">
      <dgm:prSet presAssocID="{EA22DC01-B1C3-4425-86ED-5B66953397A8}" presName="aNode" presStyleLbl="bgShp" presStyleIdx="3" presStyleCnt="5"/>
      <dgm:spPr/>
    </dgm:pt>
    <dgm:pt modelId="{AB95B1F2-DB60-4BC5-81D3-1FA274FF69C7}" type="pres">
      <dgm:prSet presAssocID="{EA22DC01-B1C3-4425-86ED-5B66953397A8}" presName="textNode" presStyleLbl="bgShp" presStyleIdx="3" presStyleCnt="5"/>
      <dgm:spPr/>
    </dgm:pt>
    <dgm:pt modelId="{9D4EF955-0664-47BE-890F-75DA470A2A2E}" type="pres">
      <dgm:prSet presAssocID="{EA22DC01-B1C3-4425-86ED-5B66953397A8}" presName="compChildNode" presStyleCnt="0"/>
      <dgm:spPr/>
    </dgm:pt>
    <dgm:pt modelId="{CCD58064-6258-410C-B1E0-023DF3946A43}" type="pres">
      <dgm:prSet presAssocID="{EA22DC01-B1C3-4425-86ED-5B66953397A8}" presName="theInnerList" presStyleCnt="0"/>
      <dgm:spPr/>
    </dgm:pt>
    <dgm:pt modelId="{204F3481-2F4C-45A5-A0A1-C088684F0126}" type="pres">
      <dgm:prSet presAssocID="{BC15291E-510A-4A20-8D69-B0F2ACBA3CC6}" presName="childNode" presStyleLbl="node1" presStyleIdx="9" presStyleCnt="15">
        <dgm:presLayoutVars>
          <dgm:bulletEnabled val="1"/>
        </dgm:presLayoutVars>
      </dgm:prSet>
      <dgm:spPr/>
    </dgm:pt>
    <dgm:pt modelId="{B768FAA9-E2C4-4A6B-82D8-EF54C53E14D8}" type="pres">
      <dgm:prSet presAssocID="{BC15291E-510A-4A20-8D69-B0F2ACBA3CC6}" presName="aSpace2" presStyleCnt="0"/>
      <dgm:spPr/>
    </dgm:pt>
    <dgm:pt modelId="{0F3CAB81-CF76-498F-9619-BAF8144FA3C3}" type="pres">
      <dgm:prSet presAssocID="{86AB53FA-67D7-4EE7-8555-3EE8EB6FA4C8}" presName="childNode" presStyleLbl="node1" presStyleIdx="10" presStyleCnt="15">
        <dgm:presLayoutVars>
          <dgm:bulletEnabled val="1"/>
        </dgm:presLayoutVars>
      </dgm:prSet>
      <dgm:spPr/>
    </dgm:pt>
    <dgm:pt modelId="{0E0C811E-F3C5-4F24-A485-437F0C0EAD6A}" type="pres">
      <dgm:prSet presAssocID="{86AB53FA-67D7-4EE7-8555-3EE8EB6FA4C8}" presName="aSpace2" presStyleCnt="0"/>
      <dgm:spPr/>
    </dgm:pt>
    <dgm:pt modelId="{80762C44-FA02-441A-8A8D-FC00E4F372F1}" type="pres">
      <dgm:prSet presAssocID="{67EC18BA-DB21-4AAD-BE8A-067C85A9B73E}" presName="childNode" presStyleLbl="node1" presStyleIdx="11" presStyleCnt="15">
        <dgm:presLayoutVars>
          <dgm:bulletEnabled val="1"/>
        </dgm:presLayoutVars>
      </dgm:prSet>
      <dgm:spPr/>
    </dgm:pt>
    <dgm:pt modelId="{1EEF13C7-AF43-4380-A8A5-F72A5D476D05}" type="pres">
      <dgm:prSet presAssocID="{EA22DC01-B1C3-4425-86ED-5B66953397A8}" presName="aSpace" presStyleCnt="0"/>
      <dgm:spPr/>
    </dgm:pt>
    <dgm:pt modelId="{0618492F-D453-4601-9C36-8CE6AA153D1B}" type="pres">
      <dgm:prSet presAssocID="{7D17D413-1C96-46A5-9E85-72C6636AE3C5}" presName="compNode" presStyleCnt="0"/>
      <dgm:spPr/>
    </dgm:pt>
    <dgm:pt modelId="{5A591EE2-4B7B-40DB-B051-D75F7BFEDDD6}" type="pres">
      <dgm:prSet presAssocID="{7D17D413-1C96-46A5-9E85-72C6636AE3C5}" presName="aNode" presStyleLbl="bgShp" presStyleIdx="4" presStyleCnt="5"/>
      <dgm:spPr/>
    </dgm:pt>
    <dgm:pt modelId="{34BAB90F-F3E5-4FFB-A339-2946D1CD0CCB}" type="pres">
      <dgm:prSet presAssocID="{7D17D413-1C96-46A5-9E85-72C6636AE3C5}" presName="textNode" presStyleLbl="bgShp" presStyleIdx="4" presStyleCnt="5"/>
      <dgm:spPr/>
    </dgm:pt>
    <dgm:pt modelId="{BA794F96-F89B-483A-BF3A-9118CA9CCDA4}" type="pres">
      <dgm:prSet presAssocID="{7D17D413-1C96-46A5-9E85-72C6636AE3C5}" presName="compChildNode" presStyleCnt="0"/>
      <dgm:spPr/>
    </dgm:pt>
    <dgm:pt modelId="{76BCF6F8-619E-4477-AF5E-3CC45345624F}" type="pres">
      <dgm:prSet presAssocID="{7D17D413-1C96-46A5-9E85-72C6636AE3C5}" presName="theInnerList" presStyleCnt="0"/>
      <dgm:spPr/>
    </dgm:pt>
    <dgm:pt modelId="{F0B767F2-4C7E-481B-967C-8FE0CB529397}" type="pres">
      <dgm:prSet presAssocID="{A9A35E3D-01EA-46C6-AED8-865E91E9D6C9}" presName="childNode" presStyleLbl="node1" presStyleIdx="12" presStyleCnt="15">
        <dgm:presLayoutVars>
          <dgm:bulletEnabled val="1"/>
        </dgm:presLayoutVars>
      </dgm:prSet>
      <dgm:spPr/>
    </dgm:pt>
    <dgm:pt modelId="{B342BD1C-A54C-4F1C-A099-03A03E61088D}" type="pres">
      <dgm:prSet presAssocID="{A9A35E3D-01EA-46C6-AED8-865E91E9D6C9}" presName="aSpace2" presStyleCnt="0"/>
      <dgm:spPr/>
    </dgm:pt>
    <dgm:pt modelId="{6F277C00-29F7-4ECD-8C97-37788C7BA770}" type="pres">
      <dgm:prSet presAssocID="{A5325020-A43F-4DC5-B91A-865612236E1B}" presName="childNode" presStyleLbl="node1" presStyleIdx="13" presStyleCnt="15">
        <dgm:presLayoutVars>
          <dgm:bulletEnabled val="1"/>
        </dgm:presLayoutVars>
      </dgm:prSet>
      <dgm:spPr/>
    </dgm:pt>
    <dgm:pt modelId="{3945A699-1DD4-41EF-B849-687FF56CB987}" type="pres">
      <dgm:prSet presAssocID="{A5325020-A43F-4DC5-B91A-865612236E1B}" presName="aSpace2" presStyleCnt="0"/>
      <dgm:spPr/>
    </dgm:pt>
    <dgm:pt modelId="{6C9EBB1C-8DC1-467B-832A-DCA29AD54F62}" type="pres">
      <dgm:prSet presAssocID="{63784350-6FB5-4F39-A0AA-A76D20385A1A}" presName="childNode" presStyleLbl="node1" presStyleIdx="14" presStyleCnt="15">
        <dgm:presLayoutVars>
          <dgm:bulletEnabled val="1"/>
        </dgm:presLayoutVars>
      </dgm:prSet>
      <dgm:spPr/>
    </dgm:pt>
  </dgm:ptLst>
  <dgm:cxnLst>
    <dgm:cxn modelId="{198A9202-F433-4235-B160-B0FB928336D1}" type="presOf" srcId="{5FC74589-1769-4EB4-9E51-9D82632D2E02}" destId="{727186A0-986E-40DF-85B7-ACC6191E0924}" srcOrd="1" destOrd="0" presId="urn:microsoft.com/office/officeart/2005/8/layout/lProcess2"/>
    <dgm:cxn modelId="{6723F50B-AA47-4273-81EA-65E1F5EA34FA}" srcId="{EA22DC01-B1C3-4425-86ED-5B66953397A8}" destId="{86AB53FA-67D7-4EE7-8555-3EE8EB6FA4C8}" srcOrd="1" destOrd="0" parTransId="{EA03EBDD-B26B-4044-993F-F3F8F5C83B54}" sibTransId="{AD9FF113-925C-46F3-AC17-3E3C7A57FE37}"/>
    <dgm:cxn modelId="{CDF2CC16-ED87-4552-8B18-DAAA2A151437}" srcId="{B28448BA-C9A8-43EB-A9DB-A0137196E3B9}" destId="{91B14D9B-61DF-4421-AF43-318BB0021BDF}" srcOrd="2" destOrd="0" parTransId="{6B1A9D79-1E1A-438E-9974-41204E573EDC}" sibTransId="{5E874D73-6215-4109-909C-386CFCBBE123}"/>
    <dgm:cxn modelId="{40C95A18-23C5-4624-BEC4-C8C1C90C452C}" type="presOf" srcId="{A9A35E3D-01EA-46C6-AED8-865E91E9D6C9}" destId="{F0B767F2-4C7E-481B-967C-8FE0CB529397}" srcOrd="0" destOrd="0" presId="urn:microsoft.com/office/officeart/2005/8/layout/lProcess2"/>
    <dgm:cxn modelId="{CD174D1A-F576-42A5-8360-9F1F6FB5C8D5}" srcId="{5FC74589-1769-4EB4-9E51-9D82632D2E02}" destId="{FF0CDCCC-6F78-4064-A419-5EC5C753206F}" srcOrd="2" destOrd="0" parTransId="{C96EA5C7-A653-4A83-8F75-8585A07C9C8F}" sibTransId="{8E668476-E60C-485B-B9C7-8F9496C26DF3}"/>
    <dgm:cxn modelId="{4D8C902C-2163-4278-A005-A4EEEE4C1819}" type="presOf" srcId="{E12CEE09-DEBB-4435-B911-A40A12F7930D}" destId="{20F65450-B565-4F6E-8CBD-65CD2502E3B0}" srcOrd="0" destOrd="0" presId="urn:microsoft.com/office/officeart/2005/8/layout/lProcess2"/>
    <dgm:cxn modelId="{721BA034-D2BB-4F5E-AD28-4CD4B0B4FA35}" srcId="{7DAF4A99-25E1-44F9-90C0-EA66CF00B3B6}" destId="{B28448BA-C9A8-43EB-A9DB-A0137196E3B9}" srcOrd="0" destOrd="0" parTransId="{3A37FA3F-0269-460F-ACCD-01DD513605A2}" sibTransId="{20234B47-CD57-4C94-B27A-16836C4AA9A8}"/>
    <dgm:cxn modelId="{2071013F-D72A-4A18-8136-2AB5693451C2}" type="presOf" srcId="{86AB53FA-67D7-4EE7-8555-3EE8EB6FA4C8}" destId="{0F3CAB81-CF76-498F-9619-BAF8144FA3C3}" srcOrd="0" destOrd="0" presId="urn:microsoft.com/office/officeart/2005/8/layout/lProcess2"/>
    <dgm:cxn modelId="{CDAE2543-0EE1-4B34-B52E-A8EEEA699492}" srcId="{7D17D413-1C96-46A5-9E85-72C6636AE3C5}" destId="{63784350-6FB5-4F39-A0AA-A76D20385A1A}" srcOrd="2" destOrd="0" parTransId="{02F99CF5-BE6F-4557-8BB4-68B7181CCBA5}" sibTransId="{E47CBEBB-6EFF-43F4-952B-B6C93B5E9493}"/>
    <dgm:cxn modelId="{66AF3945-6DBA-413C-B1BE-712124B6A411}" type="presOf" srcId="{A0A9AC20-5EC1-4862-BFC8-870928838544}" destId="{4735A497-84C1-49AD-B2D7-A0E2E20F2536}" srcOrd="1" destOrd="0" presId="urn:microsoft.com/office/officeart/2005/8/layout/lProcess2"/>
    <dgm:cxn modelId="{0949B049-F928-4520-A037-C172C962E0C9}" srcId="{7D17D413-1C96-46A5-9E85-72C6636AE3C5}" destId="{A5325020-A43F-4DC5-B91A-865612236E1B}" srcOrd="1" destOrd="0" parTransId="{B397B1E6-BB15-4DF4-B38A-02A5DF7C7E5D}" sibTransId="{E5885318-4367-4D45-A1BC-C2768E0C5F2B}"/>
    <dgm:cxn modelId="{D830DB53-6225-4818-8632-A3AE2875CD1A}" type="presOf" srcId="{7D17D413-1C96-46A5-9E85-72C6636AE3C5}" destId="{5A591EE2-4B7B-40DB-B051-D75F7BFEDDD6}" srcOrd="0" destOrd="0" presId="urn:microsoft.com/office/officeart/2005/8/layout/lProcess2"/>
    <dgm:cxn modelId="{E2E13657-3E1A-444A-A2A7-FA2D8D89E6EC}" type="presOf" srcId="{63784350-6FB5-4F39-A0AA-A76D20385A1A}" destId="{6C9EBB1C-8DC1-467B-832A-DCA29AD54F62}" srcOrd="0" destOrd="0" presId="urn:microsoft.com/office/officeart/2005/8/layout/lProcess2"/>
    <dgm:cxn modelId="{D9E35F5C-9C04-4B00-BAD8-AD36F1DD39DE}" srcId="{7DAF4A99-25E1-44F9-90C0-EA66CF00B3B6}" destId="{7D17D413-1C96-46A5-9E85-72C6636AE3C5}" srcOrd="4" destOrd="0" parTransId="{91A59BF2-53A7-4244-ADC4-8913701DE4BA}" sibTransId="{06AA36B4-E14B-4E14-B273-C8197A0B582E}"/>
    <dgm:cxn modelId="{7753BE5E-6BE3-4841-A778-5E9D3CBC4DF0}" type="presOf" srcId="{67EC18BA-DB21-4AAD-BE8A-067C85A9B73E}" destId="{80762C44-FA02-441A-8A8D-FC00E4F372F1}" srcOrd="0" destOrd="0" presId="urn:microsoft.com/office/officeart/2005/8/layout/lProcess2"/>
    <dgm:cxn modelId="{D2E71B6A-2ED0-4063-83D4-B7F1634C0332}" srcId="{A0A9AC20-5EC1-4862-BFC8-870928838544}" destId="{5DA147F9-347F-4A9B-99C6-4679CBA742BD}" srcOrd="1" destOrd="0" parTransId="{0DD651B9-CD26-4B12-B47E-A345F5C781A5}" sibTransId="{A279CC5C-DF39-4624-BFA5-ADC04410EA91}"/>
    <dgm:cxn modelId="{0816B674-9EF2-4A29-BC84-8059B456795C}" type="presOf" srcId="{06D87D35-A66C-427C-B6DB-AF958D65D6B3}" destId="{1EC52667-0754-4666-9083-6E56A0F9B67B}" srcOrd="0" destOrd="0" presId="urn:microsoft.com/office/officeart/2005/8/layout/lProcess2"/>
    <dgm:cxn modelId="{6363ED7B-8748-437A-B6C4-01AAE5877F3A}" type="presOf" srcId="{FF0CDCCC-6F78-4064-A419-5EC5C753206F}" destId="{EB498954-62A4-422D-9DE3-1FA74DD1D37F}" srcOrd="0" destOrd="0" presId="urn:microsoft.com/office/officeart/2005/8/layout/lProcess2"/>
    <dgm:cxn modelId="{B526297D-E3D4-47D3-9BCE-B387DE5DBF13}" type="presOf" srcId="{B8FE7A32-1B20-4D46-8242-6C91907A490E}" destId="{EFE71110-9F14-440A-945D-9BFF90054013}" srcOrd="0" destOrd="0" presId="urn:microsoft.com/office/officeart/2005/8/layout/lProcess2"/>
    <dgm:cxn modelId="{E39A2E7D-4B01-443C-A093-8728A9F528A1}" srcId="{7DAF4A99-25E1-44F9-90C0-EA66CF00B3B6}" destId="{A0A9AC20-5EC1-4862-BFC8-870928838544}" srcOrd="2" destOrd="0" parTransId="{69D52F25-6ACE-45DA-A9E8-1893E3A26C8C}" sibTransId="{FF5EAA6B-D3D9-4221-A79F-E9B4930D1CEF}"/>
    <dgm:cxn modelId="{6AAD3082-1858-441C-8BFE-4D62449C4E5F}" type="presOf" srcId="{B28448BA-C9A8-43EB-A9DB-A0137196E3B9}" destId="{189EA2CD-99B4-4604-BDBC-34AEB91058A9}" srcOrd="1" destOrd="0" presId="urn:microsoft.com/office/officeart/2005/8/layout/lProcess2"/>
    <dgm:cxn modelId="{03033C8E-546A-4636-B996-DCA3A7F5D692}" srcId="{A0A9AC20-5EC1-4862-BFC8-870928838544}" destId="{06D87D35-A66C-427C-B6DB-AF958D65D6B3}" srcOrd="2" destOrd="0" parTransId="{9A4B31E9-014C-4B63-A219-5A63A8ACB829}" sibTransId="{AC1F3899-4696-4923-97F3-8D3FBB96254A}"/>
    <dgm:cxn modelId="{0265BE8E-98A7-4E47-A7FB-414252BEEBD8}" type="presOf" srcId="{BC15291E-510A-4A20-8D69-B0F2ACBA3CC6}" destId="{204F3481-2F4C-45A5-A0A1-C088684F0126}" srcOrd="0" destOrd="0" presId="urn:microsoft.com/office/officeart/2005/8/layout/lProcess2"/>
    <dgm:cxn modelId="{4F97A391-4725-4938-BAB0-C77545B54E44}" type="presOf" srcId="{E9F388D8-C9C2-45F4-B532-779E8C2CB5E8}" destId="{D6B8C86D-B5C5-4707-BB1C-60E6EB9E4EBA}" srcOrd="0" destOrd="0" presId="urn:microsoft.com/office/officeart/2005/8/layout/lProcess2"/>
    <dgm:cxn modelId="{751DC194-11AC-4068-BA1C-4404C839BDBA}" srcId="{B28448BA-C9A8-43EB-A9DB-A0137196E3B9}" destId="{E12CEE09-DEBB-4435-B911-A40A12F7930D}" srcOrd="1" destOrd="0" parTransId="{A642C0CA-D97F-4EA3-928C-13F990F569A1}" sibTransId="{CF3DF39F-9248-4761-840A-28F131DA740D}"/>
    <dgm:cxn modelId="{9244E794-0864-46D2-97D6-6B98652E852C}" type="presOf" srcId="{7D17D413-1C96-46A5-9E85-72C6636AE3C5}" destId="{34BAB90F-F3E5-4FFB-A339-2946D1CD0CCB}" srcOrd="1" destOrd="0" presId="urn:microsoft.com/office/officeart/2005/8/layout/lProcess2"/>
    <dgm:cxn modelId="{5018CE96-E6CC-471E-9B9C-30F70F6B8CE7}" srcId="{7D17D413-1C96-46A5-9E85-72C6636AE3C5}" destId="{A9A35E3D-01EA-46C6-AED8-865E91E9D6C9}" srcOrd="0" destOrd="0" parTransId="{0C34515A-9947-4AC4-8E07-6D77FB8F1E95}" sibTransId="{3C0EBF76-BD27-4964-B79F-79CC6413DFD1}"/>
    <dgm:cxn modelId="{BE9D449A-3811-4042-B904-72C1EDFF0A98}" type="presOf" srcId="{EFD7AB2D-81E2-448E-B54E-4F3622AF7EF9}" destId="{9E190C18-AEDE-45E1-8A46-924B1190ACB6}" srcOrd="0" destOrd="0" presId="urn:microsoft.com/office/officeart/2005/8/layout/lProcess2"/>
    <dgm:cxn modelId="{95C3269C-8E66-454E-90E4-64EBD4DB49A5}" srcId="{B28448BA-C9A8-43EB-A9DB-A0137196E3B9}" destId="{E9F388D8-C9C2-45F4-B532-779E8C2CB5E8}" srcOrd="0" destOrd="0" parTransId="{F2F7FB25-05F2-4ED0-B376-8372ACCE43FB}" sibTransId="{1AE97BAD-F576-4336-A510-388E6942CDAC}"/>
    <dgm:cxn modelId="{35679A9F-A9C0-40B5-BA5C-B5D89AD516EE}" srcId="{5FC74589-1769-4EB4-9E51-9D82632D2E02}" destId="{B8FE7A32-1B20-4D46-8242-6C91907A490E}" srcOrd="0" destOrd="0" parTransId="{86CD367E-951E-4F4B-BFC7-6603B931690A}" sibTransId="{03DB6E86-A49B-4AF5-9791-CBACA4C5335D}"/>
    <dgm:cxn modelId="{46F863A5-8B23-484E-BEF9-456927F2633D}" type="presOf" srcId="{A0A9AC20-5EC1-4862-BFC8-870928838544}" destId="{9A6AB0E7-12CE-4F4C-9194-CFD62AA0E26B}" srcOrd="0" destOrd="0" presId="urn:microsoft.com/office/officeart/2005/8/layout/lProcess2"/>
    <dgm:cxn modelId="{B266A6A9-76CF-4470-A212-79AF6ABB2719}" type="presOf" srcId="{91B14D9B-61DF-4421-AF43-318BB0021BDF}" destId="{80F88CB8-4B64-4172-B897-E8F8383812F7}" srcOrd="0" destOrd="0" presId="urn:microsoft.com/office/officeart/2005/8/layout/lProcess2"/>
    <dgm:cxn modelId="{ED1543AB-210B-4F7A-B39A-685ED1613D25}" type="presOf" srcId="{6856B0CF-FE68-485F-BF49-CA4A93F4F38C}" destId="{DECF7DEE-4FD4-4CE5-AEDF-10353AC11531}" srcOrd="0" destOrd="0" presId="urn:microsoft.com/office/officeart/2005/8/layout/lProcess2"/>
    <dgm:cxn modelId="{7C6065AB-BBF4-41B1-B963-AFAE61B62CBF}" type="presOf" srcId="{A5325020-A43F-4DC5-B91A-865612236E1B}" destId="{6F277C00-29F7-4ECD-8C97-37788C7BA770}" srcOrd="0" destOrd="0" presId="urn:microsoft.com/office/officeart/2005/8/layout/lProcess2"/>
    <dgm:cxn modelId="{EE1E2AB4-3F63-4CEF-9C21-7F105BFE2E64}" type="presOf" srcId="{7DAF4A99-25E1-44F9-90C0-EA66CF00B3B6}" destId="{5473F14B-8F21-412E-B8DE-EADF32D6F521}" srcOrd="0" destOrd="0" presId="urn:microsoft.com/office/officeart/2005/8/layout/lProcess2"/>
    <dgm:cxn modelId="{05FA6BB4-D153-4B29-8D0D-6D2B89E216F1}" type="presOf" srcId="{5DA147F9-347F-4A9B-99C6-4679CBA742BD}" destId="{02FBE83C-F7E3-4AC9-9A61-66BF67D7D8B6}" srcOrd="0" destOrd="0" presId="urn:microsoft.com/office/officeart/2005/8/layout/lProcess2"/>
    <dgm:cxn modelId="{9DECD7B5-6F79-4292-AEFC-22EB539FABFD}" type="presOf" srcId="{5FC74589-1769-4EB4-9E51-9D82632D2E02}" destId="{C1CD2EAA-2E66-4BDA-BB6E-F99B46E1B919}" srcOrd="0" destOrd="0" presId="urn:microsoft.com/office/officeart/2005/8/layout/lProcess2"/>
    <dgm:cxn modelId="{EA2FD3B8-722B-4877-B8F1-EEA7710C1B84}" srcId="{7DAF4A99-25E1-44F9-90C0-EA66CF00B3B6}" destId="{5FC74589-1769-4EB4-9E51-9D82632D2E02}" srcOrd="1" destOrd="0" parTransId="{4D0CCF7E-4481-42D2-95B3-0CB4029368E1}" sibTransId="{8EB806C9-A9BC-450F-B9C3-AC2ED6D3AF68}"/>
    <dgm:cxn modelId="{53D00FBE-0B8C-44B8-BD7B-FF723D810987}" srcId="{EA22DC01-B1C3-4425-86ED-5B66953397A8}" destId="{BC15291E-510A-4A20-8D69-B0F2ACBA3CC6}" srcOrd="0" destOrd="0" parTransId="{DDAF1636-99A0-4E4C-BF8B-7A50EC838E24}" sibTransId="{25F65FF3-A145-4450-BC4A-2BD6189C0F89}"/>
    <dgm:cxn modelId="{6DB72DBE-E82A-47EF-ACEA-E04B7B517F26}" srcId="{7DAF4A99-25E1-44F9-90C0-EA66CF00B3B6}" destId="{EA22DC01-B1C3-4425-86ED-5B66953397A8}" srcOrd="3" destOrd="0" parTransId="{5D0A80B1-3E50-448A-A64D-AD1355ED3022}" sibTransId="{A9D991C7-41FC-48B5-87C1-98EB407695FE}"/>
    <dgm:cxn modelId="{E8E1CBC2-E886-44D5-B930-C0A4D16118C4}" srcId="{5FC74589-1769-4EB4-9E51-9D82632D2E02}" destId="{EFD7AB2D-81E2-448E-B54E-4F3622AF7EF9}" srcOrd="1" destOrd="0" parTransId="{36574C9A-C9D9-41B3-A499-07AB4199CF7F}" sibTransId="{0FFBD1E1-7F1E-48F7-8092-88463CF1F65B}"/>
    <dgm:cxn modelId="{C9EB3DD6-500E-43D8-8C6B-A37B232892AD}" type="presOf" srcId="{B28448BA-C9A8-43EB-A9DB-A0137196E3B9}" destId="{F5FB40AB-A8F0-43CC-AED2-A0B6D3491F03}" srcOrd="0" destOrd="0" presId="urn:microsoft.com/office/officeart/2005/8/layout/lProcess2"/>
    <dgm:cxn modelId="{1151B3DC-BFA5-46C2-A674-0EE40A938C5A}" srcId="{A0A9AC20-5EC1-4862-BFC8-870928838544}" destId="{6856B0CF-FE68-485F-BF49-CA4A93F4F38C}" srcOrd="0" destOrd="0" parTransId="{B52856D9-283B-499D-AE83-3A1B0694F8DA}" sibTransId="{60145AD2-C0A0-4426-8839-F8800D94963F}"/>
    <dgm:cxn modelId="{9A0A8EE0-6B88-4C09-9666-D8D13BBCCD76}" type="presOf" srcId="{EA22DC01-B1C3-4425-86ED-5B66953397A8}" destId="{18B77C7D-672C-4358-9CA6-BD8FA6E2302A}" srcOrd="0" destOrd="0" presId="urn:microsoft.com/office/officeart/2005/8/layout/lProcess2"/>
    <dgm:cxn modelId="{090367F2-2F9D-429E-8090-D374C3282399}" srcId="{EA22DC01-B1C3-4425-86ED-5B66953397A8}" destId="{67EC18BA-DB21-4AAD-BE8A-067C85A9B73E}" srcOrd="2" destOrd="0" parTransId="{8918E5B2-4513-4EC4-8164-E88158F78E11}" sibTransId="{FAC02AF5-6F72-4EED-98CA-D68C7F3B5D5A}"/>
    <dgm:cxn modelId="{909044F5-8AB8-4C92-BEDC-83A12107CE50}" type="presOf" srcId="{EA22DC01-B1C3-4425-86ED-5B66953397A8}" destId="{AB95B1F2-DB60-4BC5-81D3-1FA274FF69C7}" srcOrd="1" destOrd="0" presId="urn:microsoft.com/office/officeart/2005/8/layout/lProcess2"/>
    <dgm:cxn modelId="{69F9077F-9633-4006-BB5B-403F974BE5AD}" type="presParOf" srcId="{5473F14B-8F21-412E-B8DE-EADF32D6F521}" destId="{C0D74A84-CA9B-4A55-82D3-C4473BCAB74F}" srcOrd="0" destOrd="0" presId="urn:microsoft.com/office/officeart/2005/8/layout/lProcess2"/>
    <dgm:cxn modelId="{76992430-D4CE-4509-AE6F-80F1E455129F}" type="presParOf" srcId="{C0D74A84-CA9B-4A55-82D3-C4473BCAB74F}" destId="{F5FB40AB-A8F0-43CC-AED2-A0B6D3491F03}" srcOrd="0" destOrd="0" presId="urn:microsoft.com/office/officeart/2005/8/layout/lProcess2"/>
    <dgm:cxn modelId="{574E5B47-4180-44DA-A272-690BB4530E02}" type="presParOf" srcId="{C0D74A84-CA9B-4A55-82D3-C4473BCAB74F}" destId="{189EA2CD-99B4-4604-BDBC-34AEB91058A9}" srcOrd="1" destOrd="0" presId="urn:microsoft.com/office/officeart/2005/8/layout/lProcess2"/>
    <dgm:cxn modelId="{3AE20071-CF15-495B-9E1E-AEA2C957B9B2}" type="presParOf" srcId="{C0D74A84-CA9B-4A55-82D3-C4473BCAB74F}" destId="{051CD919-C14E-4FF7-A82B-674D57B30AF8}" srcOrd="2" destOrd="0" presId="urn:microsoft.com/office/officeart/2005/8/layout/lProcess2"/>
    <dgm:cxn modelId="{FC059F7F-28D7-4ABB-AE1E-6CD4DBCB3318}" type="presParOf" srcId="{051CD919-C14E-4FF7-A82B-674D57B30AF8}" destId="{151EFC3A-4B26-48D8-87A4-D28DC0264B02}" srcOrd="0" destOrd="0" presId="urn:microsoft.com/office/officeart/2005/8/layout/lProcess2"/>
    <dgm:cxn modelId="{800050F1-EE56-4DDD-BC00-A1356AEBFFA7}" type="presParOf" srcId="{151EFC3A-4B26-48D8-87A4-D28DC0264B02}" destId="{D6B8C86D-B5C5-4707-BB1C-60E6EB9E4EBA}" srcOrd="0" destOrd="0" presId="urn:microsoft.com/office/officeart/2005/8/layout/lProcess2"/>
    <dgm:cxn modelId="{FF1A032B-676A-4785-A43D-957E95510869}" type="presParOf" srcId="{151EFC3A-4B26-48D8-87A4-D28DC0264B02}" destId="{FEA7308F-F292-4734-BC92-11C7BB5AF5E5}" srcOrd="1" destOrd="0" presId="urn:microsoft.com/office/officeart/2005/8/layout/lProcess2"/>
    <dgm:cxn modelId="{9A65680D-74B4-477C-B943-B40370E9B265}" type="presParOf" srcId="{151EFC3A-4B26-48D8-87A4-D28DC0264B02}" destId="{20F65450-B565-4F6E-8CBD-65CD2502E3B0}" srcOrd="2" destOrd="0" presId="urn:microsoft.com/office/officeart/2005/8/layout/lProcess2"/>
    <dgm:cxn modelId="{5A9284B2-9256-4E64-B2E8-7EBBC855AF38}" type="presParOf" srcId="{151EFC3A-4B26-48D8-87A4-D28DC0264B02}" destId="{1943ED51-E95A-4F6E-A717-80400DEEEE20}" srcOrd="3" destOrd="0" presId="urn:microsoft.com/office/officeart/2005/8/layout/lProcess2"/>
    <dgm:cxn modelId="{D79C071C-A9A1-47E6-96F1-D909F9FC510A}" type="presParOf" srcId="{151EFC3A-4B26-48D8-87A4-D28DC0264B02}" destId="{80F88CB8-4B64-4172-B897-E8F8383812F7}" srcOrd="4" destOrd="0" presId="urn:microsoft.com/office/officeart/2005/8/layout/lProcess2"/>
    <dgm:cxn modelId="{86FC813C-6B90-4449-BFBA-647F1698EA16}" type="presParOf" srcId="{5473F14B-8F21-412E-B8DE-EADF32D6F521}" destId="{DC9EA69A-B885-4DA4-818F-1748672594CF}" srcOrd="1" destOrd="0" presId="urn:microsoft.com/office/officeart/2005/8/layout/lProcess2"/>
    <dgm:cxn modelId="{AFA8CD87-9173-4B86-8539-BF353F7B3429}" type="presParOf" srcId="{5473F14B-8F21-412E-B8DE-EADF32D6F521}" destId="{3A6F3D38-6FA6-469E-B3C3-234BD62E4CCA}" srcOrd="2" destOrd="0" presId="urn:microsoft.com/office/officeart/2005/8/layout/lProcess2"/>
    <dgm:cxn modelId="{37396759-12A1-4B86-8B06-83D6D0420E56}" type="presParOf" srcId="{3A6F3D38-6FA6-469E-B3C3-234BD62E4CCA}" destId="{C1CD2EAA-2E66-4BDA-BB6E-F99B46E1B919}" srcOrd="0" destOrd="0" presId="urn:microsoft.com/office/officeart/2005/8/layout/lProcess2"/>
    <dgm:cxn modelId="{EEFB04AF-6A88-42EC-AC7B-E6258D786236}" type="presParOf" srcId="{3A6F3D38-6FA6-469E-B3C3-234BD62E4CCA}" destId="{727186A0-986E-40DF-85B7-ACC6191E0924}" srcOrd="1" destOrd="0" presId="urn:microsoft.com/office/officeart/2005/8/layout/lProcess2"/>
    <dgm:cxn modelId="{7B9CC06F-EDB3-4A3D-B6F5-AAD3A5D367BD}" type="presParOf" srcId="{3A6F3D38-6FA6-469E-B3C3-234BD62E4CCA}" destId="{F4329E4E-5431-4760-B147-9E77700EF61A}" srcOrd="2" destOrd="0" presId="urn:microsoft.com/office/officeart/2005/8/layout/lProcess2"/>
    <dgm:cxn modelId="{D07D6397-54F1-4719-8C75-BF838475F1D4}" type="presParOf" srcId="{F4329E4E-5431-4760-B147-9E77700EF61A}" destId="{B5C22EF8-EBFA-4704-BF77-C1B26E178B0D}" srcOrd="0" destOrd="0" presId="urn:microsoft.com/office/officeart/2005/8/layout/lProcess2"/>
    <dgm:cxn modelId="{CC058721-C722-40D1-884F-0EB2B1C52841}" type="presParOf" srcId="{B5C22EF8-EBFA-4704-BF77-C1B26E178B0D}" destId="{EFE71110-9F14-440A-945D-9BFF90054013}" srcOrd="0" destOrd="0" presId="urn:microsoft.com/office/officeart/2005/8/layout/lProcess2"/>
    <dgm:cxn modelId="{3DB160CA-FA9D-4BFB-98F7-60535304537A}" type="presParOf" srcId="{B5C22EF8-EBFA-4704-BF77-C1B26E178B0D}" destId="{35EA0CEB-E637-4D3C-96EF-C8D3B04060F2}" srcOrd="1" destOrd="0" presId="urn:microsoft.com/office/officeart/2005/8/layout/lProcess2"/>
    <dgm:cxn modelId="{84B2294A-EF39-4502-B35E-68DA71F1ACD1}" type="presParOf" srcId="{B5C22EF8-EBFA-4704-BF77-C1B26E178B0D}" destId="{9E190C18-AEDE-45E1-8A46-924B1190ACB6}" srcOrd="2" destOrd="0" presId="urn:microsoft.com/office/officeart/2005/8/layout/lProcess2"/>
    <dgm:cxn modelId="{D6B6899F-18B5-4B32-B101-7ACF4A644B65}" type="presParOf" srcId="{B5C22EF8-EBFA-4704-BF77-C1B26E178B0D}" destId="{1E1AD27B-2438-4D0B-AB02-AF912F764D09}" srcOrd="3" destOrd="0" presId="urn:microsoft.com/office/officeart/2005/8/layout/lProcess2"/>
    <dgm:cxn modelId="{6C248652-58F1-4ACC-A64B-F84B35A445B2}" type="presParOf" srcId="{B5C22EF8-EBFA-4704-BF77-C1B26E178B0D}" destId="{EB498954-62A4-422D-9DE3-1FA74DD1D37F}" srcOrd="4" destOrd="0" presId="urn:microsoft.com/office/officeart/2005/8/layout/lProcess2"/>
    <dgm:cxn modelId="{AA5AF84F-5D11-4252-A305-5CCA537F2ECB}" type="presParOf" srcId="{5473F14B-8F21-412E-B8DE-EADF32D6F521}" destId="{BB3C6D49-326B-48DE-AC1D-9DC877BB01DD}" srcOrd="3" destOrd="0" presId="urn:microsoft.com/office/officeart/2005/8/layout/lProcess2"/>
    <dgm:cxn modelId="{2E2C89C3-0307-4BF8-8286-0F81B849FC07}" type="presParOf" srcId="{5473F14B-8F21-412E-B8DE-EADF32D6F521}" destId="{EF090B29-38A2-4F08-90FA-7BB67BE8B3E2}" srcOrd="4" destOrd="0" presId="urn:microsoft.com/office/officeart/2005/8/layout/lProcess2"/>
    <dgm:cxn modelId="{CE625B88-6614-48A6-8C12-ABAA2753FFA7}" type="presParOf" srcId="{EF090B29-38A2-4F08-90FA-7BB67BE8B3E2}" destId="{9A6AB0E7-12CE-4F4C-9194-CFD62AA0E26B}" srcOrd="0" destOrd="0" presId="urn:microsoft.com/office/officeart/2005/8/layout/lProcess2"/>
    <dgm:cxn modelId="{02A8F58D-B508-4FBD-A925-179DDE6B8685}" type="presParOf" srcId="{EF090B29-38A2-4F08-90FA-7BB67BE8B3E2}" destId="{4735A497-84C1-49AD-B2D7-A0E2E20F2536}" srcOrd="1" destOrd="0" presId="urn:microsoft.com/office/officeart/2005/8/layout/lProcess2"/>
    <dgm:cxn modelId="{31160656-5AD8-440D-B30D-8089503569DD}" type="presParOf" srcId="{EF090B29-38A2-4F08-90FA-7BB67BE8B3E2}" destId="{5235814C-D240-476B-A6EA-F820ADA9F290}" srcOrd="2" destOrd="0" presId="urn:microsoft.com/office/officeart/2005/8/layout/lProcess2"/>
    <dgm:cxn modelId="{D747BD75-B50C-453B-A5CC-83CDEB68FE22}" type="presParOf" srcId="{5235814C-D240-476B-A6EA-F820ADA9F290}" destId="{F8C87951-0BEC-442E-BD13-E67FB71AC42B}" srcOrd="0" destOrd="0" presId="urn:microsoft.com/office/officeart/2005/8/layout/lProcess2"/>
    <dgm:cxn modelId="{C47A7EA4-8BA1-4C98-B493-C2690F8EE12A}" type="presParOf" srcId="{F8C87951-0BEC-442E-BD13-E67FB71AC42B}" destId="{DECF7DEE-4FD4-4CE5-AEDF-10353AC11531}" srcOrd="0" destOrd="0" presId="urn:microsoft.com/office/officeart/2005/8/layout/lProcess2"/>
    <dgm:cxn modelId="{CAA05F77-EC9D-440F-AE40-7AF7E8C095A8}" type="presParOf" srcId="{F8C87951-0BEC-442E-BD13-E67FB71AC42B}" destId="{739A0DE6-D28A-493F-A1CB-4B3CCAC72873}" srcOrd="1" destOrd="0" presId="urn:microsoft.com/office/officeart/2005/8/layout/lProcess2"/>
    <dgm:cxn modelId="{6F7F88E5-F442-43D9-880B-F6FB3CA7B371}" type="presParOf" srcId="{F8C87951-0BEC-442E-BD13-E67FB71AC42B}" destId="{02FBE83C-F7E3-4AC9-9A61-66BF67D7D8B6}" srcOrd="2" destOrd="0" presId="urn:microsoft.com/office/officeart/2005/8/layout/lProcess2"/>
    <dgm:cxn modelId="{0B126F10-70A1-41F7-803E-B8AA1E28EFE9}" type="presParOf" srcId="{F8C87951-0BEC-442E-BD13-E67FB71AC42B}" destId="{87C5B8B3-4388-4867-AA6C-4B2D717EAAF2}" srcOrd="3" destOrd="0" presId="urn:microsoft.com/office/officeart/2005/8/layout/lProcess2"/>
    <dgm:cxn modelId="{084F74C9-3B62-4F45-B917-E0F14FB5D721}" type="presParOf" srcId="{F8C87951-0BEC-442E-BD13-E67FB71AC42B}" destId="{1EC52667-0754-4666-9083-6E56A0F9B67B}" srcOrd="4" destOrd="0" presId="urn:microsoft.com/office/officeart/2005/8/layout/lProcess2"/>
    <dgm:cxn modelId="{E23FD9A9-F6CB-49AF-837B-3B2AC5C262A8}" type="presParOf" srcId="{5473F14B-8F21-412E-B8DE-EADF32D6F521}" destId="{9C67C073-8031-4FB8-83D0-BB3987979FB7}" srcOrd="5" destOrd="0" presId="urn:microsoft.com/office/officeart/2005/8/layout/lProcess2"/>
    <dgm:cxn modelId="{A644ACDA-125C-46E1-9765-CCAEB7BA5734}" type="presParOf" srcId="{5473F14B-8F21-412E-B8DE-EADF32D6F521}" destId="{3D53649F-3A9D-48AC-B3B4-F9359FF49907}" srcOrd="6" destOrd="0" presId="urn:microsoft.com/office/officeart/2005/8/layout/lProcess2"/>
    <dgm:cxn modelId="{28D2E9CB-C11D-4619-8322-8B4C514AFB51}" type="presParOf" srcId="{3D53649F-3A9D-48AC-B3B4-F9359FF49907}" destId="{18B77C7D-672C-4358-9CA6-BD8FA6E2302A}" srcOrd="0" destOrd="0" presId="urn:microsoft.com/office/officeart/2005/8/layout/lProcess2"/>
    <dgm:cxn modelId="{B24A9A12-035F-4B37-9A7A-FDA2E0DB59A3}" type="presParOf" srcId="{3D53649F-3A9D-48AC-B3B4-F9359FF49907}" destId="{AB95B1F2-DB60-4BC5-81D3-1FA274FF69C7}" srcOrd="1" destOrd="0" presId="urn:microsoft.com/office/officeart/2005/8/layout/lProcess2"/>
    <dgm:cxn modelId="{372DCD98-4D3C-4F51-A936-111F69487430}" type="presParOf" srcId="{3D53649F-3A9D-48AC-B3B4-F9359FF49907}" destId="{9D4EF955-0664-47BE-890F-75DA470A2A2E}" srcOrd="2" destOrd="0" presId="urn:microsoft.com/office/officeart/2005/8/layout/lProcess2"/>
    <dgm:cxn modelId="{FCAF7607-F095-4136-8B15-53ACB4947870}" type="presParOf" srcId="{9D4EF955-0664-47BE-890F-75DA470A2A2E}" destId="{CCD58064-6258-410C-B1E0-023DF3946A43}" srcOrd="0" destOrd="0" presId="urn:microsoft.com/office/officeart/2005/8/layout/lProcess2"/>
    <dgm:cxn modelId="{B5A10B57-84D9-41BB-B726-F9C918BA49C8}" type="presParOf" srcId="{CCD58064-6258-410C-B1E0-023DF3946A43}" destId="{204F3481-2F4C-45A5-A0A1-C088684F0126}" srcOrd="0" destOrd="0" presId="urn:microsoft.com/office/officeart/2005/8/layout/lProcess2"/>
    <dgm:cxn modelId="{80E6D40B-416C-4B2E-9C8A-AA53D7648B2E}" type="presParOf" srcId="{CCD58064-6258-410C-B1E0-023DF3946A43}" destId="{B768FAA9-E2C4-4A6B-82D8-EF54C53E14D8}" srcOrd="1" destOrd="0" presId="urn:microsoft.com/office/officeart/2005/8/layout/lProcess2"/>
    <dgm:cxn modelId="{70F0CC61-44FE-4C96-B790-C652B07E5CB1}" type="presParOf" srcId="{CCD58064-6258-410C-B1E0-023DF3946A43}" destId="{0F3CAB81-CF76-498F-9619-BAF8144FA3C3}" srcOrd="2" destOrd="0" presId="urn:microsoft.com/office/officeart/2005/8/layout/lProcess2"/>
    <dgm:cxn modelId="{0320A47F-E36B-45E1-9743-42A6B806D461}" type="presParOf" srcId="{CCD58064-6258-410C-B1E0-023DF3946A43}" destId="{0E0C811E-F3C5-4F24-A485-437F0C0EAD6A}" srcOrd="3" destOrd="0" presId="urn:microsoft.com/office/officeart/2005/8/layout/lProcess2"/>
    <dgm:cxn modelId="{BD07BE9C-B90C-47C0-A598-29E8729E300D}" type="presParOf" srcId="{CCD58064-6258-410C-B1E0-023DF3946A43}" destId="{80762C44-FA02-441A-8A8D-FC00E4F372F1}" srcOrd="4" destOrd="0" presId="urn:microsoft.com/office/officeart/2005/8/layout/lProcess2"/>
    <dgm:cxn modelId="{8E10FA72-1E9A-4CA2-823B-6DE92CAF0825}" type="presParOf" srcId="{5473F14B-8F21-412E-B8DE-EADF32D6F521}" destId="{1EEF13C7-AF43-4380-A8A5-F72A5D476D05}" srcOrd="7" destOrd="0" presId="urn:microsoft.com/office/officeart/2005/8/layout/lProcess2"/>
    <dgm:cxn modelId="{CB810F3D-5315-4249-9943-CE6CE45C75EB}" type="presParOf" srcId="{5473F14B-8F21-412E-B8DE-EADF32D6F521}" destId="{0618492F-D453-4601-9C36-8CE6AA153D1B}" srcOrd="8" destOrd="0" presId="urn:microsoft.com/office/officeart/2005/8/layout/lProcess2"/>
    <dgm:cxn modelId="{22CD1093-71EA-4D21-B3E6-DE5A1005164C}" type="presParOf" srcId="{0618492F-D453-4601-9C36-8CE6AA153D1B}" destId="{5A591EE2-4B7B-40DB-B051-D75F7BFEDDD6}" srcOrd="0" destOrd="0" presId="urn:microsoft.com/office/officeart/2005/8/layout/lProcess2"/>
    <dgm:cxn modelId="{6504B00B-4309-4A7C-AD03-37916E29E193}" type="presParOf" srcId="{0618492F-D453-4601-9C36-8CE6AA153D1B}" destId="{34BAB90F-F3E5-4FFB-A339-2946D1CD0CCB}" srcOrd="1" destOrd="0" presId="urn:microsoft.com/office/officeart/2005/8/layout/lProcess2"/>
    <dgm:cxn modelId="{AA0F702E-0903-40D4-BE62-C7A92621EA9D}" type="presParOf" srcId="{0618492F-D453-4601-9C36-8CE6AA153D1B}" destId="{BA794F96-F89B-483A-BF3A-9118CA9CCDA4}" srcOrd="2" destOrd="0" presId="urn:microsoft.com/office/officeart/2005/8/layout/lProcess2"/>
    <dgm:cxn modelId="{4E5F8EC5-423C-4889-9EFE-881E17DBD1BD}" type="presParOf" srcId="{BA794F96-F89B-483A-BF3A-9118CA9CCDA4}" destId="{76BCF6F8-619E-4477-AF5E-3CC45345624F}" srcOrd="0" destOrd="0" presId="urn:microsoft.com/office/officeart/2005/8/layout/lProcess2"/>
    <dgm:cxn modelId="{2517A30C-9911-46E1-A095-8350BA77443F}" type="presParOf" srcId="{76BCF6F8-619E-4477-AF5E-3CC45345624F}" destId="{F0B767F2-4C7E-481B-967C-8FE0CB529397}" srcOrd="0" destOrd="0" presId="urn:microsoft.com/office/officeart/2005/8/layout/lProcess2"/>
    <dgm:cxn modelId="{7FC58873-E799-4359-9EAB-B05C48E4C316}" type="presParOf" srcId="{76BCF6F8-619E-4477-AF5E-3CC45345624F}" destId="{B342BD1C-A54C-4F1C-A099-03A03E61088D}" srcOrd="1" destOrd="0" presId="urn:microsoft.com/office/officeart/2005/8/layout/lProcess2"/>
    <dgm:cxn modelId="{20A3F3CC-ABA6-4F26-8C4A-374AFE53C7E8}" type="presParOf" srcId="{76BCF6F8-619E-4477-AF5E-3CC45345624F}" destId="{6F277C00-29F7-4ECD-8C97-37788C7BA770}" srcOrd="2" destOrd="0" presId="urn:microsoft.com/office/officeart/2005/8/layout/lProcess2"/>
    <dgm:cxn modelId="{12FE9D44-CCEC-4C1F-A871-B92C22529805}" type="presParOf" srcId="{76BCF6F8-619E-4477-AF5E-3CC45345624F}" destId="{3945A699-1DD4-41EF-B849-687FF56CB987}" srcOrd="3" destOrd="0" presId="urn:microsoft.com/office/officeart/2005/8/layout/lProcess2"/>
    <dgm:cxn modelId="{C10D4935-AD06-49EA-9F46-511E6407A7D9}" type="presParOf" srcId="{76BCF6F8-619E-4477-AF5E-3CC45345624F}" destId="{6C9EBB1C-8DC1-467B-832A-DCA29AD54F62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B40AB-A8F0-43CC-AED2-A0B6D3491F03}">
      <dsp:nvSpPr>
        <dsp:cNvPr id="0" name=""/>
        <dsp:cNvSpPr/>
      </dsp:nvSpPr>
      <dsp:spPr>
        <a:xfrm>
          <a:off x="4665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High dim. data</a:t>
          </a:r>
        </a:p>
      </dsp:txBody>
      <dsp:txXfrm>
        <a:off x="4665" y="0"/>
        <a:ext cx="1637258" cy="1577340"/>
      </dsp:txXfrm>
    </dsp:sp>
    <dsp:sp modelId="{D6B8C86D-B5C5-4707-BB1C-60E6EB9E4EBA}">
      <dsp:nvSpPr>
        <dsp:cNvPr id="0" name=""/>
        <dsp:cNvSpPr/>
      </dsp:nvSpPr>
      <dsp:spPr>
        <a:xfrm>
          <a:off x="168391" y="1577789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47500"/>
                <a:satMod val="137000"/>
              </a:schemeClr>
            </a:gs>
            <a:gs pos="55000">
              <a:schemeClr val="accent3">
                <a:shade val="69000"/>
                <a:satMod val="137000"/>
              </a:schemeClr>
            </a:gs>
            <a:gs pos="100000">
              <a:schemeClr val="accent3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Locality sensitive hashing</a:t>
          </a:r>
        </a:p>
      </dsp:txBody>
      <dsp:txXfrm>
        <a:off x="198645" y="1608043"/>
        <a:ext cx="1249298" cy="972439"/>
      </dsp:txXfrm>
    </dsp:sp>
    <dsp:sp modelId="{20F65450-B565-4F6E-8CBD-65CD2502E3B0}">
      <dsp:nvSpPr>
        <dsp:cNvPr id="0" name=""/>
        <dsp:cNvSpPr/>
      </dsp:nvSpPr>
      <dsp:spPr>
        <a:xfrm>
          <a:off x="168391" y="2769651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47500"/>
                <a:satMod val="137000"/>
              </a:schemeClr>
            </a:gs>
            <a:gs pos="55000">
              <a:schemeClr val="accent3">
                <a:shade val="69000"/>
                <a:satMod val="137000"/>
              </a:schemeClr>
            </a:gs>
            <a:gs pos="100000">
              <a:schemeClr val="accent3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Clustering</a:t>
          </a:r>
        </a:p>
      </dsp:txBody>
      <dsp:txXfrm>
        <a:off x="198645" y="2799905"/>
        <a:ext cx="1249298" cy="972439"/>
      </dsp:txXfrm>
    </dsp:sp>
    <dsp:sp modelId="{80F88CB8-4B64-4172-B897-E8F8383812F7}">
      <dsp:nvSpPr>
        <dsp:cNvPr id="0" name=""/>
        <dsp:cNvSpPr/>
      </dsp:nvSpPr>
      <dsp:spPr>
        <a:xfrm>
          <a:off x="168391" y="3961513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47500"/>
                <a:satMod val="137000"/>
              </a:schemeClr>
            </a:gs>
            <a:gs pos="55000">
              <a:schemeClr val="accent3">
                <a:shade val="69000"/>
                <a:satMod val="137000"/>
              </a:schemeClr>
            </a:gs>
            <a:gs pos="100000">
              <a:schemeClr val="accent3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Dimensionality reduction</a:t>
          </a:r>
        </a:p>
      </dsp:txBody>
      <dsp:txXfrm>
        <a:off x="198645" y="3991767"/>
        <a:ext cx="1249298" cy="972439"/>
      </dsp:txXfrm>
    </dsp:sp>
    <dsp:sp modelId="{C1CD2EAA-2E66-4BDA-BB6E-F99B46E1B919}">
      <dsp:nvSpPr>
        <dsp:cNvPr id="0" name=""/>
        <dsp:cNvSpPr/>
      </dsp:nvSpPr>
      <dsp:spPr>
        <a:xfrm>
          <a:off x="1764718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Graph </a:t>
          </a:r>
          <a:br>
            <a:rPr lang="en-US" sz="2400" b="1" kern="1200" dirty="0"/>
          </a:br>
          <a:r>
            <a:rPr lang="en-US" sz="2400" b="1" kern="1200" dirty="0"/>
            <a:t>data</a:t>
          </a:r>
        </a:p>
      </dsp:txBody>
      <dsp:txXfrm>
        <a:off x="1764718" y="0"/>
        <a:ext cx="1637258" cy="1577340"/>
      </dsp:txXfrm>
    </dsp:sp>
    <dsp:sp modelId="{EFE71110-9F14-440A-945D-9BFF90054013}">
      <dsp:nvSpPr>
        <dsp:cNvPr id="0" name=""/>
        <dsp:cNvSpPr/>
      </dsp:nvSpPr>
      <dsp:spPr>
        <a:xfrm>
          <a:off x="1928444" y="1577789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47500"/>
                <a:satMod val="137000"/>
              </a:schemeClr>
            </a:gs>
            <a:gs pos="55000">
              <a:schemeClr val="accent2">
                <a:shade val="69000"/>
                <a:satMod val="137000"/>
              </a:schemeClr>
            </a:gs>
            <a:gs pos="100000">
              <a:schemeClr val="accent2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libri" pitchFamily="34" charset="0"/>
              <a:cs typeface="Calibri" pitchFamily="34" charset="0"/>
            </a:rPr>
            <a:t>PageRank, </a:t>
          </a:r>
          <a:r>
            <a:rPr lang="en-US" sz="1800" kern="1200" dirty="0" err="1">
              <a:latin typeface="Calibri" pitchFamily="34" charset="0"/>
              <a:cs typeface="Calibri" pitchFamily="34" charset="0"/>
            </a:rPr>
            <a:t>SimRank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1958698" y="1608043"/>
        <a:ext cx="1249298" cy="972439"/>
      </dsp:txXfrm>
    </dsp:sp>
    <dsp:sp modelId="{9E190C18-AEDE-45E1-8A46-924B1190ACB6}">
      <dsp:nvSpPr>
        <dsp:cNvPr id="0" name=""/>
        <dsp:cNvSpPr/>
      </dsp:nvSpPr>
      <dsp:spPr>
        <a:xfrm>
          <a:off x="1928444" y="2769651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47500"/>
                <a:satMod val="137000"/>
              </a:schemeClr>
            </a:gs>
            <a:gs pos="55000">
              <a:schemeClr val="accent2">
                <a:shade val="69000"/>
                <a:satMod val="137000"/>
              </a:schemeClr>
            </a:gs>
            <a:gs pos="100000">
              <a:schemeClr val="accent2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Community Detection</a:t>
          </a:r>
        </a:p>
      </dsp:txBody>
      <dsp:txXfrm>
        <a:off x="1958698" y="2799905"/>
        <a:ext cx="1249298" cy="972439"/>
      </dsp:txXfrm>
    </dsp:sp>
    <dsp:sp modelId="{EB498954-62A4-422D-9DE3-1FA74DD1D37F}">
      <dsp:nvSpPr>
        <dsp:cNvPr id="0" name=""/>
        <dsp:cNvSpPr/>
      </dsp:nvSpPr>
      <dsp:spPr>
        <a:xfrm>
          <a:off x="1928444" y="3961513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47500"/>
                <a:satMod val="137000"/>
              </a:schemeClr>
            </a:gs>
            <a:gs pos="55000">
              <a:schemeClr val="accent2">
                <a:shade val="69000"/>
                <a:satMod val="137000"/>
              </a:schemeClr>
            </a:gs>
            <a:gs pos="100000">
              <a:schemeClr val="accent2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Spam Detection</a:t>
          </a:r>
        </a:p>
      </dsp:txBody>
      <dsp:txXfrm>
        <a:off x="1958698" y="3991767"/>
        <a:ext cx="1249298" cy="972439"/>
      </dsp:txXfrm>
    </dsp:sp>
    <dsp:sp modelId="{9A6AB0E7-12CE-4F4C-9194-CFD62AA0E26B}">
      <dsp:nvSpPr>
        <dsp:cNvPr id="0" name=""/>
        <dsp:cNvSpPr/>
      </dsp:nvSpPr>
      <dsp:spPr>
        <a:xfrm>
          <a:off x="3524770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Infinite </a:t>
          </a:r>
          <a:br>
            <a:rPr lang="en-US" sz="2400" b="1" kern="1200" dirty="0"/>
          </a:br>
          <a:r>
            <a:rPr lang="en-US" sz="2400" b="1" kern="1200" dirty="0"/>
            <a:t>data</a:t>
          </a:r>
        </a:p>
      </dsp:txBody>
      <dsp:txXfrm>
        <a:off x="3524770" y="0"/>
        <a:ext cx="1637258" cy="1577340"/>
      </dsp:txXfrm>
    </dsp:sp>
    <dsp:sp modelId="{DECF7DEE-4FD4-4CE5-AEDF-10353AC11531}">
      <dsp:nvSpPr>
        <dsp:cNvPr id="0" name=""/>
        <dsp:cNvSpPr/>
      </dsp:nvSpPr>
      <dsp:spPr>
        <a:xfrm>
          <a:off x="3688496" y="1577789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47500"/>
                <a:satMod val="137000"/>
              </a:schemeClr>
            </a:gs>
            <a:gs pos="55000">
              <a:schemeClr val="accent4">
                <a:shade val="69000"/>
                <a:satMod val="137000"/>
              </a:schemeClr>
            </a:gs>
            <a:gs pos="100000">
              <a:schemeClr val="accent4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Filtering data streams</a:t>
          </a:r>
        </a:p>
      </dsp:txBody>
      <dsp:txXfrm>
        <a:off x="3718750" y="1608043"/>
        <a:ext cx="1249298" cy="972439"/>
      </dsp:txXfrm>
    </dsp:sp>
    <dsp:sp modelId="{02FBE83C-F7E3-4AC9-9A61-66BF67D7D8B6}">
      <dsp:nvSpPr>
        <dsp:cNvPr id="0" name=""/>
        <dsp:cNvSpPr/>
      </dsp:nvSpPr>
      <dsp:spPr>
        <a:xfrm>
          <a:off x="3688496" y="2769651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47500"/>
                <a:satMod val="137000"/>
              </a:schemeClr>
            </a:gs>
            <a:gs pos="55000">
              <a:schemeClr val="accent4">
                <a:shade val="69000"/>
                <a:satMod val="137000"/>
              </a:schemeClr>
            </a:gs>
            <a:gs pos="100000">
              <a:schemeClr val="accent4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Web advertising</a:t>
          </a:r>
        </a:p>
      </dsp:txBody>
      <dsp:txXfrm>
        <a:off x="3718750" y="2799905"/>
        <a:ext cx="1249298" cy="972439"/>
      </dsp:txXfrm>
    </dsp:sp>
    <dsp:sp modelId="{1EC52667-0754-4666-9083-6E56A0F9B67B}">
      <dsp:nvSpPr>
        <dsp:cNvPr id="0" name=""/>
        <dsp:cNvSpPr/>
      </dsp:nvSpPr>
      <dsp:spPr>
        <a:xfrm>
          <a:off x="3688496" y="3961513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47500"/>
                <a:satMod val="137000"/>
              </a:schemeClr>
            </a:gs>
            <a:gs pos="55000">
              <a:schemeClr val="accent4">
                <a:shade val="69000"/>
                <a:satMod val="137000"/>
              </a:schemeClr>
            </a:gs>
            <a:gs pos="100000">
              <a:schemeClr val="accent4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Queries on streams</a:t>
          </a:r>
        </a:p>
      </dsp:txBody>
      <dsp:txXfrm>
        <a:off x="3718750" y="3991767"/>
        <a:ext cx="1249298" cy="972439"/>
      </dsp:txXfrm>
    </dsp:sp>
    <dsp:sp modelId="{18B77C7D-672C-4358-9CA6-BD8FA6E2302A}">
      <dsp:nvSpPr>
        <dsp:cNvPr id="0" name=""/>
        <dsp:cNvSpPr/>
      </dsp:nvSpPr>
      <dsp:spPr>
        <a:xfrm>
          <a:off x="5284823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Machine learning</a:t>
          </a:r>
        </a:p>
      </dsp:txBody>
      <dsp:txXfrm>
        <a:off x="5284823" y="0"/>
        <a:ext cx="1637258" cy="1577340"/>
      </dsp:txXfrm>
    </dsp:sp>
    <dsp:sp modelId="{204F3481-2F4C-45A5-A0A1-C088684F0126}">
      <dsp:nvSpPr>
        <dsp:cNvPr id="0" name=""/>
        <dsp:cNvSpPr/>
      </dsp:nvSpPr>
      <dsp:spPr>
        <a:xfrm>
          <a:off x="5448549" y="1577789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47500"/>
                <a:satMod val="137000"/>
              </a:schemeClr>
            </a:gs>
            <a:gs pos="55000">
              <a:schemeClr val="accent5">
                <a:shade val="69000"/>
                <a:satMod val="137000"/>
              </a:schemeClr>
            </a:gs>
            <a:gs pos="100000">
              <a:schemeClr val="accent5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SVM</a:t>
          </a:r>
        </a:p>
      </dsp:txBody>
      <dsp:txXfrm>
        <a:off x="5478803" y="1608043"/>
        <a:ext cx="1249298" cy="972439"/>
      </dsp:txXfrm>
    </dsp:sp>
    <dsp:sp modelId="{0F3CAB81-CF76-498F-9619-BAF8144FA3C3}">
      <dsp:nvSpPr>
        <dsp:cNvPr id="0" name=""/>
        <dsp:cNvSpPr/>
      </dsp:nvSpPr>
      <dsp:spPr>
        <a:xfrm>
          <a:off x="5448549" y="2769651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47500"/>
                <a:satMod val="137000"/>
              </a:schemeClr>
            </a:gs>
            <a:gs pos="55000">
              <a:schemeClr val="accent5">
                <a:shade val="69000"/>
                <a:satMod val="137000"/>
              </a:schemeClr>
            </a:gs>
            <a:gs pos="100000">
              <a:schemeClr val="accent5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Decision Trees</a:t>
          </a:r>
        </a:p>
      </dsp:txBody>
      <dsp:txXfrm>
        <a:off x="5478803" y="2799905"/>
        <a:ext cx="1249298" cy="972439"/>
      </dsp:txXfrm>
    </dsp:sp>
    <dsp:sp modelId="{80762C44-FA02-441A-8A8D-FC00E4F372F1}">
      <dsp:nvSpPr>
        <dsp:cNvPr id="0" name=""/>
        <dsp:cNvSpPr/>
      </dsp:nvSpPr>
      <dsp:spPr>
        <a:xfrm>
          <a:off x="5448549" y="3961513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47500"/>
                <a:satMod val="137000"/>
              </a:schemeClr>
            </a:gs>
            <a:gs pos="55000">
              <a:schemeClr val="accent5">
                <a:shade val="69000"/>
                <a:satMod val="137000"/>
              </a:schemeClr>
            </a:gs>
            <a:gs pos="100000">
              <a:schemeClr val="accent5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Perceptron, </a:t>
          </a:r>
          <a:r>
            <a:rPr lang="en-US" sz="1800" kern="1200" dirty="0" err="1">
              <a:latin typeface="Calibri" pitchFamily="34" charset="0"/>
              <a:cs typeface="Calibri" pitchFamily="34" charset="0"/>
            </a:rPr>
            <a:t>kNN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5478803" y="3991767"/>
        <a:ext cx="1249298" cy="972439"/>
      </dsp:txXfrm>
    </dsp:sp>
    <dsp:sp modelId="{5A591EE2-4B7B-40DB-B051-D75F7BFEDDD6}">
      <dsp:nvSpPr>
        <dsp:cNvPr id="0" name=""/>
        <dsp:cNvSpPr/>
      </dsp:nvSpPr>
      <dsp:spPr>
        <a:xfrm>
          <a:off x="7044876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Apps</a:t>
          </a:r>
        </a:p>
      </dsp:txBody>
      <dsp:txXfrm>
        <a:off x="7044876" y="0"/>
        <a:ext cx="1637258" cy="1577340"/>
      </dsp:txXfrm>
    </dsp:sp>
    <dsp:sp modelId="{F0B767F2-4C7E-481B-967C-8FE0CB529397}">
      <dsp:nvSpPr>
        <dsp:cNvPr id="0" name=""/>
        <dsp:cNvSpPr/>
      </dsp:nvSpPr>
      <dsp:spPr>
        <a:xfrm>
          <a:off x="7208601" y="1577789"/>
          <a:ext cx="1309806" cy="1032947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Recommender systems</a:t>
          </a:r>
        </a:p>
      </dsp:txBody>
      <dsp:txXfrm>
        <a:off x="7238855" y="1608043"/>
        <a:ext cx="1249298" cy="972439"/>
      </dsp:txXfrm>
    </dsp:sp>
    <dsp:sp modelId="{6F277C00-29F7-4ECD-8C97-37788C7BA770}">
      <dsp:nvSpPr>
        <dsp:cNvPr id="0" name=""/>
        <dsp:cNvSpPr/>
      </dsp:nvSpPr>
      <dsp:spPr>
        <a:xfrm>
          <a:off x="7208601" y="2769651"/>
          <a:ext cx="1309806" cy="1032947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Association Rules</a:t>
          </a:r>
        </a:p>
      </dsp:txBody>
      <dsp:txXfrm>
        <a:off x="7238855" y="2799905"/>
        <a:ext cx="1249298" cy="972439"/>
      </dsp:txXfrm>
    </dsp:sp>
    <dsp:sp modelId="{6C9EBB1C-8DC1-467B-832A-DCA29AD54F62}">
      <dsp:nvSpPr>
        <dsp:cNvPr id="0" name=""/>
        <dsp:cNvSpPr/>
      </dsp:nvSpPr>
      <dsp:spPr>
        <a:xfrm>
          <a:off x="7208601" y="3961513"/>
          <a:ext cx="1309806" cy="1032947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Duplicate document detection</a:t>
          </a:r>
        </a:p>
      </dsp:txBody>
      <dsp:txXfrm>
        <a:off x="7238855" y="3991767"/>
        <a:ext cx="1249298" cy="972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33.wmf"/><Relationship Id="rId4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33.wmf"/><Relationship Id="rId5" Type="http://schemas.openxmlformats.org/officeDocument/2006/relationships/image" Target="../media/image38.wmf"/><Relationship Id="rId4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3E28C4F-4FE9-4D22-93D8-487A4D01D983}" type="datetimeFigureOut">
              <a:rPr lang="en-US" smtClean="0"/>
              <a:pPr/>
              <a:t>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D5F390F-F66B-4732-9C46-6C80D0575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6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300"/>
            </a:lvl1pPr>
          </a:lstStyle>
          <a:p>
            <a:fld id="{EE18CB36-612C-4E4A-AC83-E89476AEC2BF}" type="datetimeFigureOut">
              <a:rPr lang="en-US" smtClean="0"/>
              <a:pPr/>
              <a:t>2/19/18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300"/>
            </a:lvl1pPr>
          </a:lstStyle>
          <a:p>
            <a:fld id="{EE707532-839C-41A2-9E71-D5288AEAE6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69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Why define margin as distance to the closest example, why not avg. or something else?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Purely theoretical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0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1F57D-0EF3-4713-8906-EEC17DB47EC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1F57D-0EF3-4713-8906-EEC17DB47EC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1F57D-0EF3-4713-8906-EEC17DB47EC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7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two-step update is not equivalent!</a:t>
            </a:r>
          </a:p>
          <a:p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Why does it work?</a:t>
            </a:r>
          </a:p>
          <a:p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Since eta is close to 0 you can do this. You get one more eta^2 term that is low order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73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9285-1F51-4D68-A0D5-D7B7C20C6BC0}" type="datetime1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Datasets, http://cs246.stanford.edu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41F9-0F29-45D7-B870-DEE15068AC05}" type="datetime1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Datasets, http://cs246.stanford.edu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3C76-4663-48F5-813E-7B7AB0EBA253}" type="datetime1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/>
              <a:t>Jure Leskovec, Stanford CS246: Mining Massive Datasets, http://cs246.stanford.edu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8226720" cy="1143480"/>
          </a:xfrm>
        </p:spPr>
        <p:txBody>
          <a:bodyPr tIns="41473" bIns="4147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920" y="1604329"/>
            <a:ext cx="4043520" cy="4524955"/>
          </a:xfrm>
        </p:spPr>
        <p:txBody>
          <a:bodyPr rIns="82945" bIns="41473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39680" y="1604329"/>
            <a:ext cx="4044960" cy="4524955"/>
          </a:xfrm>
        </p:spPr>
        <p:txBody>
          <a:bodyPr rIns="82945" bIns="41473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7920" y="6247376"/>
            <a:ext cx="2126880" cy="472370"/>
          </a:xfrm>
        </p:spPr>
        <p:txBody>
          <a:bodyPr tIns="41473"/>
          <a:lstStyle>
            <a:lvl1pPr>
              <a:defRPr/>
            </a:lvl1pPr>
          </a:lstStyle>
          <a:p>
            <a:fld id="{21FCD8A6-EB19-45F5-9E5A-51E8395A8AB0}" type="datetime1">
              <a:rPr lang="en-US" smtClean="0"/>
              <a:t>2/19/18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6240" y="6247376"/>
            <a:ext cx="2897280" cy="472370"/>
          </a:xfrm>
        </p:spPr>
        <p:txBody>
          <a:bodyPr tIns="41473"/>
          <a:lstStyle>
            <a:lvl1pPr>
              <a:defRPr/>
            </a:lvl1pPr>
          </a:lstStyle>
          <a:p>
            <a:r>
              <a:rPr lang="en-US"/>
              <a:t>Jure Leskovec, Stanford CS246: Mining Massive Datasets, http://cs246.stanford.edu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4880" y="6247376"/>
            <a:ext cx="2128320" cy="472370"/>
          </a:xfrm>
        </p:spPr>
        <p:txBody>
          <a:bodyPr lIns="82945" tIns="41473" rIns="82945"/>
          <a:lstStyle>
            <a:lvl1pPr>
              <a:defRPr/>
            </a:lvl1pPr>
          </a:lstStyle>
          <a:p>
            <a:fld id="{10066599-523B-4641-9CCC-17D83CD935E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29D9A7A-7264-46D1-9C16-93ECC795C87E}" type="datetime1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Jure Leskovec, Stanford CS246: Mining Massive Datasets, http://cs246.stanford.edu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826768-8FCE-4417-A22B-1D26CD2A84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75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84C31-865E-4A05-827A-B0FE26261B37}" type="datetime1">
              <a:rPr lang="en-US" smtClean="0"/>
              <a:t>2/19/18</a:t>
            </a:fld>
            <a:endParaRPr lang="en-IE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FEC7F-91ED-4963-9679-B59929A1CB2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Jure Leskovec, Stanford CS246: Mining Massive Datasets, http://cs246.stanford.edu</a:t>
            </a:r>
          </a:p>
        </p:txBody>
      </p:sp>
    </p:spTree>
    <p:extLst>
      <p:ext uri="{BB962C8B-B14F-4D97-AF65-F5344CB8AC3E}">
        <p14:creationId xmlns:p14="http://schemas.microsoft.com/office/powerpoint/2010/main" val="42837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875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F2DC-85A6-4849-B31F-A5820F151460}" type="datetime1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Datasets, http://cs246.stanford.edu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914400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743200"/>
            <a:ext cx="8022336" cy="685800"/>
          </a:xfrm>
        </p:spPr>
        <p:txBody>
          <a:bodyPr lIns="146304" tIns="0" rIns="45720" bIns="0" anchor="t">
            <a:normAutofit/>
          </a:bodyPr>
          <a:lstStyle>
            <a:lvl1pPr marL="0" indent="0">
              <a:buNone/>
              <a:defRPr sz="4000" b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1F04-CE74-4622-854D-16159E7D21BD}" type="datetime1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Datasets, http://cs246.stanford.edu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504688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504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B402-5E4C-4595-A56D-5FFBF3320219}" type="datetime1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Datasets, http://cs246.stanford.edu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3338"/>
            <a:ext cx="4040188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3338"/>
            <a:ext cx="4041775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1703-B614-48F7-9A71-C8AD28AADA21}" type="datetime1">
              <a:rPr lang="en-US" smtClean="0"/>
              <a:t>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Datasets, http://cs246.stanford.edu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09D5-069E-4738-9B4C-EC42C27BFD51}" type="datetime1">
              <a:rPr lang="en-US" smtClean="0"/>
              <a:t>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Datasets, http://cs246.stanford.edu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11D1-DEA9-435B-AB4E-3C504CF2E8AD}" type="datetime1">
              <a:rPr lang="en-US" smtClean="0"/>
              <a:t>2/19/18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Datasets, http://cs246.stanford.edu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DE78-2519-47EE-9E7F-E046D1DEB2C7}" type="datetime1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Datasets, http://cs246.stanford.edu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4DBE612-2349-4ABD-9F65-BBA31EFA2A23}" type="datetime1">
              <a:rPr lang="en-US" smtClean="0"/>
              <a:t>2/19/18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/>
              <a:t>Jure Leskovec, Stanford CS246: Mining Massive Datasets, http://cs246.stanford.edu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2108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9143999" cy="102107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2578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83680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E1611754-33D3-4DD5-9487-8670C47B9544}" type="datetime1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583680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r>
              <a:rPr lang="en-US"/>
              <a:t>Jure Leskovec, Stanford CS246: Mining Massive Datasets, http://cs246.stanford.edu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583680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  <p:sldLayoutId id="2147483677" r:id="rId13"/>
    <p:sldLayoutId id="2147483678" r:id="rId14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kumimoji="0"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SzPct val="100000"/>
        <a:buFont typeface="Wingdings" pitchFamily="2" charset="2"/>
        <a:buChar char="§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itchFamily="2" charset="2"/>
        <a:buChar char="§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SzPct val="100000"/>
        <a:buFont typeface="Wingdings" pitchFamily="2" charset="2"/>
        <a:buChar char="§"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10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25.png"/><Relationship Id="rId7" Type="http://schemas.openxmlformats.org/officeDocument/2006/relationships/image" Target="../media/image16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0.pn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35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2.wmf"/><Relationship Id="rId11" Type="http://schemas.openxmlformats.org/officeDocument/2006/relationships/image" Target="../media/image281.png"/><Relationship Id="rId5" Type="http://schemas.openxmlformats.org/officeDocument/2006/relationships/oleObject" Target="../embeddings/oleObject3.bin"/><Relationship Id="rId10" Type="http://schemas.openxmlformats.org/officeDocument/2006/relationships/image" Target="../media/image34.wmf"/><Relationship Id="rId4" Type="http://schemas.openxmlformats.org/officeDocument/2006/relationships/image" Target="../media/image31.png"/><Relationship Id="rId9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38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32.wmf"/><Relationship Id="rId5" Type="http://schemas.openxmlformats.org/officeDocument/2006/relationships/image" Target="../media/image31.png"/><Relationship Id="rId15" Type="http://schemas.openxmlformats.org/officeDocument/2006/relationships/image" Target="../media/image33.wmf"/><Relationship Id="rId10" Type="http://schemas.openxmlformats.org/officeDocument/2006/relationships/oleObject" Target="../embeddings/oleObject8.bin"/><Relationship Id="rId4" Type="http://schemas.openxmlformats.org/officeDocument/2006/relationships/image" Target="../media/image39.png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10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oleObject" Target="../embeddings/oleObject15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1.wmf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4.bin"/><Relationship Id="rId5" Type="http://schemas.openxmlformats.org/officeDocument/2006/relationships/image" Target="../media/image40.wmf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31.pn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42.wmf"/><Relationship Id="rId14" Type="http://schemas.openxmlformats.org/officeDocument/2006/relationships/image" Target="../media/image38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4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19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20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48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24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52.wmf"/><Relationship Id="rId9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55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56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60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63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35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6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8077200" cy="3581400"/>
          </a:xfrm>
        </p:spPr>
        <p:txBody>
          <a:bodyPr anchor="b">
            <a:normAutofit/>
          </a:bodyPr>
          <a:lstStyle/>
          <a:p>
            <a:r>
              <a:rPr lang="en-US" sz="4800" dirty="0"/>
              <a:t>Large Scale </a:t>
            </a:r>
            <a:br>
              <a:rPr lang="en-US" sz="4800" dirty="0"/>
            </a:br>
            <a:r>
              <a:rPr lang="en-US" sz="4800" dirty="0"/>
              <a:t>Machine Learning: SVMs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5257800"/>
            <a:ext cx="670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CS246: Mining Massive Datasets</a:t>
            </a:r>
          </a:p>
          <a:p>
            <a:r>
              <a:rPr lang="en-US" sz="2400" dirty="0"/>
              <a:t>Jure Leskovec, </a:t>
            </a:r>
            <a:r>
              <a:rPr lang="en-US" sz="2000" dirty="0"/>
              <a:t>Stanford University</a:t>
            </a:r>
          </a:p>
          <a:p>
            <a:r>
              <a:rPr lang="en-US" sz="3200" dirty="0"/>
              <a:t>http://cs246.stanford.edu</a:t>
            </a:r>
          </a:p>
        </p:txBody>
      </p:sp>
      <p:pic>
        <p:nvPicPr>
          <p:cNvPr id="5" name="Picture 6" descr="http://asia.stanford.edu/images/StanfordSeal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60" y="5166360"/>
            <a:ext cx="1691640" cy="169164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ML == 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2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5562600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b="1" dirty="0">
                    <a:solidFill>
                      <a:srgbClr val="FF0066"/>
                    </a:solidFill>
                  </a:rPr>
                  <a:t>Given:</a:t>
                </a:r>
                <a:r>
                  <a:rPr lang="en-US" altLang="en-US" b="1" dirty="0"/>
                  <a:t> </a:t>
                </a:r>
              </a:p>
              <a:p>
                <a:pPr lvl="1"/>
                <a:r>
                  <a:rPr lang="en-US" altLang="en-US" dirty="0"/>
                  <a:t>A set of </a:t>
                </a:r>
                <a:r>
                  <a:rPr lang="en-US" altLang="en-US" b="1" dirty="0"/>
                  <a:t>N</a:t>
                </a:r>
                <a:r>
                  <a:rPr lang="en-US" altLang="en-US" dirty="0"/>
                  <a:t> training examples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{(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>
                        <a:latin typeface="Cambria Math"/>
                      </a:rPr>
                      <m:t>), 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>
                        <a:latin typeface="Cambria Math"/>
                      </a:rPr>
                      <m:t>), …, 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 dirty="0">
                        <a:latin typeface="Cambria Math"/>
                      </a:rPr>
                      <m:t>)}</m:t>
                    </m:r>
                  </m:oMath>
                </a14:m>
                <a:r>
                  <a:rPr lang="en-US" altLang="en-US" i="1" dirty="0"/>
                  <a:t> </a:t>
                </a:r>
              </a:p>
              <a:p>
                <a:pPr lvl="1"/>
                <a:r>
                  <a:rPr lang="en-US" altLang="en-US" dirty="0"/>
                  <a:t>A loss function </a:t>
                </a:r>
                <a14:m>
                  <m:oMath xmlns:m="http://schemas.openxmlformats.org/officeDocument/2006/math">
                    <m:r>
                      <a:rPr lang="en-US" altLang="en-US" b="1" i="1" dirty="0" smtClean="0">
                        <a:latin typeface="Cambria Math"/>
                      </a:rPr>
                      <m:t>𝓛</m:t>
                    </m:r>
                  </m:oMath>
                </a14:m>
                <a:endParaRPr lang="en-US" altLang="en-US" b="1" dirty="0"/>
              </a:p>
              <a:p>
                <a:r>
                  <a:rPr lang="en-US" altLang="en-US" b="1" dirty="0">
                    <a:solidFill>
                      <a:srgbClr val="FF0066"/>
                    </a:solidFill>
                  </a:rPr>
                  <a:t>Choose: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dirty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en-US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alt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en-US" b="1" dirty="0">
                  <a:solidFill>
                    <a:srgbClr val="FF0066"/>
                  </a:solidFill>
                </a:endParaRPr>
              </a:p>
              <a:p>
                <a:r>
                  <a:rPr lang="en-US" altLang="en-US" b="1" dirty="0">
                    <a:solidFill>
                      <a:srgbClr val="FF0066"/>
                    </a:solidFill>
                  </a:rPr>
                  <a:t>Find:</a:t>
                </a:r>
              </a:p>
              <a:p>
                <a:pPr lvl="1"/>
                <a:r>
                  <a:rPr lang="en-US" altLang="en-US" dirty="0"/>
                  <a:t>The weight vector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en-US" dirty="0"/>
                  <a:t> that minimizes the </a:t>
                </a:r>
                <a:r>
                  <a:rPr lang="en-US" altLang="en-US" b="1" dirty="0">
                    <a:solidFill>
                      <a:srgbClr val="FF0066"/>
                    </a:solidFill>
                  </a:rPr>
                  <a:t>expected loss on the training data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en-US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en-US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en-US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en-US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en-US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a:rPr lang="en-US" altLang="en-US" dirty="0">
                              <a:latin typeface="Cambria Math"/>
                            </a:rPr>
                            <m:t>ℒ</m:t>
                          </m:r>
                          <m:d>
                            <m:d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en-US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en-US" dirty="0"/>
              </a:p>
            </p:txBody>
          </p:sp>
        </mc:Choice>
        <mc:Fallback>
          <p:sp>
            <p:nvSpPr>
              <p:cNvPr id="952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5562600"/>
              </a:xfrm>
              <a:blipFill>
                <a:blip r:embed="rId3"/>
                <a:stretch>
                  <a:fillRect t="-456" b="-30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Jure Leskovec, Stanford CS246: Mining Massive Datasets, http://cs246.stanford.edu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81EA-F7F8-472D-9A06-D510B0499034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1BC9-4D9D-4E94-A758-D7AC09076DE4}" type="datetime1">
              <a:rPr lang="en-US" smtClean="0"/>
              <a:t>2/19/18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72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88410" y="2133600"/>
            <a:ext cx="5943600" cy="39624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257801"/>
          </a:xfrm>
        </p:spPr>
        <p:txBody>
          <a:bodyPr/>
          <a:lstStyle/>
          <a:p>
            <a:r>
              <a:rPr lang="en-US" b="1" dirty="0">
                <a:solidFill>
                  <a:srgbClr val="FF0066"/>
                </a:solidFill>
              </a:rPr>
              <a:t>Problem:</a:t>
            </a:r>
            <a:r>
              <a:rPr lang="en-US" dirty="0"/>
              <a:t> Step-wise Constant Loss function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Jure Leskovec, Stanford CS246: Mining Massive Datasets, http://cs246.stanford.edu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86B4-880E-421A-89B2-A6C1FA4F3505}" type="slidenum">
              <a:rPr lang="en-US" altLang="en-US" smtClean="0"/>
              <a:pPr/>
              <a:t>11</a:t>
            </a:fld>
            <a:endParaRPr lang="en-US" alt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335972"/>
              </p:ext>
            </p:extLst>
          </p:nvPr>
        </p:nvGraphicFramePr>
        <p:xfrm>
          <a:off x="1557453" y="2133600"/>
          <a:ext cx="5853113" cy="3924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10835" y="6106180"/>
                <a:ext cx="41232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dirty="0"/>
                  <a:t>Derivative is either 0 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∞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835" y="6106180"/>
                <a:ext cx="4123245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66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FE17-161A-4429-9488-334538025C0E}" type="datetime1">
              <a:rPr lang="en-US" smtClean="0"/>
              <a:t>2/19/18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92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Approximating the Loss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Jure Leskovec, Stanford CS246: Mining Massive Datasets, http://cs246.stanford.edu</a:t>
            </a:r>
          </a:p>
        </p:txBody>
      </p:sp>
      <p:sp>
        <p:nvSpPr>
          <p:cNvPr id="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2893-D15C-4C98-B125-3111992DEC7C}" type="slidenum">
              <a:rPr lang="en-US" altLang="en-US" smtClean="0"/>
              <a:pPr/>
              <a:t>12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361" name="Text Box 105"/>
              <p:cNvSpPr txBox="1">
                <a:spLocks noChangeArrowheads="1"/>
              </p:cNvSpPr>
              <p:nvPr/>
            </p:nvSpPr>
            <p:spPr bwMode="auto">
              <a:xfrm>
                <a:off x="2209800" y="5257800"/>
                <a:ext cx="232410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800" dirty="0"/>
                  <a:t>When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/>
                      </a:rPr>
                      <m:t>𝑦</m:t>
                    </m:r>
                    <m:r>
                      <a:rPr lang="en-US" altLang="en-US" sz="2800" i="1" dirty="0" smtClean="0">
                        <a:latin typeface="Cambria Math"/>
                      </a:rPr>
                      <m:t> = 1</m:t>
                    </m:r>
                  </m:oMath>
                </a14:m>
                <a:r>
                  <a:rPr lang="en-US" altLang="en-US" sz="2800" dirty="0"/>
                  <a:t>:</a:t>
                </a:r>
              </a:p>
            </p:txBody>
          </p:sp>
        </mc:Choice>
        <mc:Fallback xmlns="">
          <p:sp>
            <p:nvSpPr>
              <p:cNvPr id="96361" name="Text 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5257800"/>
                <a:ext cx="2324100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5512" t="-10588" r="-1312" b="-329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455" name="Group 199"/>
          <p:cNvGrpSpPr>
            <a:grpSpLocks/>
          </p:cNvGrpSpPr>
          <p:nvPr/>
        </p:nvGrpSpPr>
        <p:grpSpPr bwMode="auto">
          <a:xfrm>
            <a:off x="4387850" y="3549650"/>
            <a:ext cx="4756150" cy="3384550"/>
            <a:chOff x="2678" y="2102"/>
            <a:chExt cx="2996" cy="2132"/>
          </a:xfrm>
          <a:noFill/>
        </p:grpSpPr>
        <p:sp>
          <p:nvSpPr>
            <p:cNvPr id="96369" name="AutoShape 113"/>
            <p:cNvSpPr>
              <a:spLocks noChangeAspect="1" noChangeArrowheads="1" noTextEdit="1"/>
            </p:cNvSpPr>
            <p:nvPr/>
          </p:nvSpPr>
          <p:spPr bwMode="auto">
            <a:xfrm>
              <a:off x="2678" y="2102"/>
              <a:ext cx="2996" cy="21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72" name="Line 116"/>
            <p:cNvSpPr>
              <a:spLocks noChangeShapeType="1"/>
            </p:cNvSpPr>
            <p:nvPr/>
          </p:nvSpPr>
          <p:spPr bwMode="auto">
            <a:xfrm>
              <a:off x="3016" y="3960"/>
              <a:ext cx="26" cy="1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96373" name="Line 117"/>
            <p:cNvSpPr>
              <a:spLocks noChangeShapeType="1"/>
            </p:cNvSpPr>
            <p:nvPr/>
          </p:nvSpPr>
          <p:spPr bwMode="auto">
            <a:xfrm flipH="1">
              <a:off x="5468" y="3960"/>
              <a:ext cx="26" cy="1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96374" name="Rectangle 118"/>
            <p:cNvSpPr>
              <a:spLocks noChangeArrowheads="1"/>
            </p:cNvSpPr>
            <p:nvPr/>
          </p:nvSpPr>
          <p:spPr bwMode="auto">
            <a:xfrm>
              <a:off x="2912" y="3962"/>
              <a:ext cx="20" cy="6"/>
            </a:xfrm>
            <a:prstGeom prst="rect">
              <a:avLst/>
            </a:prstGeom>
            <a:grp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75" name="Freeform 119"/>
            <p:cNvSpPr>
              <a:spLocks/>
            </p:cNvSpPr>
            <p:nvPr/>
          </p:nvSpPr>
          <p:spPr bwMode="auto">
            <a:xfrm>
              <a:off x="2942" y="3932"/>
              <a:ext cx="18" cy="52"/>
            </a:xfrm>
            <a:custGeom>
              <a:avLst/>
              <a:gdLst>
                <a:gd name="T0" fmla="*/ 18 w 18"/>
                <a:gd name="T1" fmla="*/ 52 h 52"/>
                <a:gd name="T2" fmla="*/ 12 w 18"/>
                <a:gd name="T3" fmla="*/ 52 h 52"/>
                <a:gd name="T4" fmla="*/ 12 w 18"/>
                <a:gd name="T5" fmla="*/ 12 h 52"/>
                <a:gd name="T6" fmla="*/ 8 w 18"/>
                <a:gd name="T7" fmla="*/ 14 h 52"/>
                <a:gd name="T8" fmla="*/ 6 w 18"/>
                <a:gd name="T9" fmla="*/ 16 h 52"/>
                <a:gd name="T10" fmla="*/ 2 w 18"/>
                <a:gd name="T11" fmla="*/ 18 h 52"/>
                <a:gd name="T12" fmla="*/ 0 w 18"/>
                <a:gd name="T13" fmla="*/ 20 h 52"/>
                <a:gd name="T14" fmla="*/ 0 w 18"/>
                <a:gd name="T15" fmla="*/ 14 h 52"/>
                <a:gd name="T16" fmla="*/ 4 w 18"/>
                <a:gd name="T17" fmla="*/ 10 h 52"/>
                <a:gd name="T18" fmla="*/ 8 w 18"/>
                <a:gd name="T19" fmla="*/ 8 h 52"/>
                <a:gd name="T20" fmla="*/ 12 w 18"/>
                <a:gd name="T21" fmla="*/ 4 h 52"/>
                <a:gd name="T22" fmla="*/ 14 w 18"/>
                <a:gd name="T23" fmla="*/ 0 h 52"/>
                <a:gd name="T24" fmla="*/ 18 w 18"/>
                <a:gd name="T25" fmla="*/ 0 h 52"/>
                <a:gd name="T26" fmla="*/ 18 w 18"/>
                <a:gd name="T2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52">
                  <a:moveTo>
                    <a:pt x="18" y="52"/>
                  </a:moveTo>
                  <a:lnTo>
                    <a:pt x="12" y="52"/>
                  </a:lnTo>
                  <a:lnTo>
                    <a:pt x="12" y="12"/>
                  </a:lnTo>
                  <a:lnTo>
                    <a:pt x="8" y="14"/>
                  </a:lnTo>
                  <a:lnTo>
                    <a:pt x="6" y="16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52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76" name="Line 120"/>
            <p:cNvSpPr>
              <a:spLocks noChangeShapeType="1"/>
            </p:cNvSpPr>
            <p:nvPr/>
          </p:nvSpPr>
          <p:spPr bwMode="auto">
            <a:xfrm>
              <a:off x="3016" y="3716"/>
              <a:ext cx="26" cy="1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96377" name="Line 121"/>
            <p:cNvSpPr>
              <a:spLocks noChangeShapeType="1"/>
            </p:cNvSpPr>
            <p:nvPr/>
          </p:nvSpPr>
          <p:spPr bwMode="auto">
            <a:xfrm flipH="1">
              <a:off x="5468" y="3716"/>
              <a:ext cx="26" cy="1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96378" name="Freeform 122"/>
            <p:cNvSpPr>
              <a:spLocks noEditPoints="1"/>
            </p:cNvSpPr>
            <p:nvPr/>
          </p:nvSpPr>
          <p:spPr bwMode="auto">
            <a:xfrm>
              <a:off x="2936" y="3688"/>
              <a:ext cx="34" cy="52"/>
            </a:xfrm>
            <a:custGeom>
              <a:avLst/>
              <a:gdLst>
                <a:gd name="T0" fmla="*/ 0 w 34"/>
                <a:gd name="T1" fmla="*/ 26 h 52"/>
                <a:gd name="T2" fmla="*/ 2 w 34"/>
                <a:gd name="T3" fmla="*/ 18 h 52"/>
                <a:gd name="T4" fmla="*/ 2 w 34"/>
                <a:gd name="T5" fmla="*/ 10 h 52"/>
                <a:gd name="T6" fmla="*/ 6 w 34"/>
                <a:gd name="T7" fmla="*/ 6 h 52"/>
                <a:gd name="T8" fmla="*/ 8 w 34"/>
                <a:gd name="T9" fmla="*/ 2 h 52"/>
                <a:gd name="T10" fmla="*/ 12 w 34"/>
                <a:gd name="T11" fmla="*/ 0 h 52"/>
                <a:gd name="T12" fmla="*/ 18 w 34"/>
                <a:gd name="T13" fmla="*/ 0 h 52"/>
                <a:gd name="T14" fmla="*/ 22 w 34"/>
                <a:gd name="T15" fmla="*/ 0 h 52"/>
                <a:gd name="T16" fmla="*/ 26 w 34"/>
                <a:gd name="T17" fmla="*/ 2 h 52"/>
                <a:gd name="T18" fmla="*/ 28 w 34"/>
                <a:gd name="T19" fmla="*/ 4 h 52"/>
                <a:gd name="T20" fmla="*/ 30 w 34"/>
                <a:gd name="T21" fmla="*/ 6 h 52"/>
                <a:gd name="T22" fmla="*/ 32 w 34"/>
                <a:gd name="T23" fmla="*/ 10 h 52"/>
                <a:gd name="T24" fmla="*/ 34 w 34"/>
                <a:gd name="T25" fmla="*/ 14 h 52"/>
                <a:gd name="T26" fmla="*/ 34 w 34"/>
                <a:gd name="T27" fmla="*/ 18 h 52"/>
                <a:gd name="T28" fmla="*/ 34 w 34"/>
                <a:gd name="T29" fmla="*/ 26 h 52"/>
                <a:gd name="T30" fmla="*/ 34 w 34"/>
                <a:gd name="T31" fmla="*/ 34 h 52"/>
                <a:gd name="T32" fmla="*/ 32 w 34"/>
                <a:gd name="T33" fmla="*/ 40 h 52"/>
                <a:gd name="T34" fmla="*/ 30 w 34"/>
                <a:gd name="T35" fmla="*/ 46 h 52"/>
                <a:gd name="T36" fmla="*/ 28 w 34"/>
                <a:gd name="T37" fmla="*/ 50 h 52"/>
                <a:gd name="T38" fmla="*/ 22 w 34"/>
                <a:gd name="T39" fmla="*/ 52 h 52"/>
                <a:gd name="T40" fmla="*/ 18 w 34"/>
                <a:gd name="T41" fmla="*/ 52 h 52"/>
                <a:gd name="T42" fmla="*/ 14 w 34"/>
                <a:gd name="T43" fmla="*/ 52 h 52"/>
                <a:gd name="T44" fmla="*/ 10 w 34"/>
                <a:gd name="T45" fmla="*/ 50 h 52"/>
                <a:gd name="T46" fmla="*/ 6 w 34"/>
                <a:gd name="T47" fmla="*/ 46 h 52"/>
                <a:gd name="T48" fmla="*/ 4 w 34"/>
                <a:gd name="T49" fmla="*/ 42 h 52"/>
                <a:gd name="T50" fmla="*/ 2 w 34"/>
                <a:gd name="T51" fmla="*/ 34 h 52"/>
                <a:gd name="T52" fmla="*/ 0 w 34"/>
                <a:gd name="T53" fmla="*/ 26 h 52"/>
                <a:gd name="T54" fmla="*/ 8 w 34"/>
                <a:gd name="T55" fmla="*/ 26 h 52"/>
                <a:gd name="T56" fmla="*/ 8 w 34"/>
                <a:gd name="T57" fmla="*/ 34 h 52"/>
                <a:gd name="T58" fmla="*/ 8 w 34"/>
                <a:gd name="T59" fmla="*/ 38 h 52"/>
                <a:gd name="T60" fmla="*/ 10 w 34"/>
                <a:gd name="T61" fmla="*/ 42 h 52"/>
                <a:gd name="T62" fmla="*/ 14 w 34"/>
                <a:gd name="T63" fmla="*/ 44 h 52"/>
                <a:gd name="T64" fmla="*/ 18 w 34"/>
                <a:gd name="T65" fmla="*/ 46 h 52"/>
                <a:gd name="T66" fmla="*/ 22 w 34"/>
                <a:gd name="T67" fmla="*/ 44 h 52"/>
                <a:gd name="T68" fmla="*/ 24 w 34"/>
                <a:gd name="T69" fmla="*/ 42 h 52"/>
                <a:gd name="T70" fmla="*/ 26 w 34"/>
                <a:gd name="T71" fmla="*/ 38 h 52"/>
                <a:gd name="T72" fmla="*/ 28 w 34"/>
                <a:gd name="T73" fmla="*/ 34 h 52"/>
                <a:gd name="T74" fmla="*/ 28 w 34"/>
                <a:gd name="T75" fmla="*/ 26 h 52"/>
                <a:gd name="T76" fmla="*/ 28 w 34"/>
                <a:gd name="T77" fmla="*/ 18 h 52"/>
                <a:gd name="T78" fmla="*/ 26 w 34"/>
                <a:gd name="T79" fmla="*/ 14 h 52"/>
                <a:gd name="T80" fmla="*/ 26 w 34"/>
                <a:gd name="T81" fmla="*/ 10 h 52"/>
                <a:gd name="T82" fmla="*/ 22 w 34"/>
                <a:gd name="T83" fmla="*/ 6 h 52"/>
                <a:gd name="T84" fmla="*/ 18 w 34"/>
                <a:gd name="T85" fmla="*/ 6 h 52"/>
                <a:gd name="T86" fmla="*/ 14 w 34"/>
                <a:gd name="T87" fmla="*/ 6 h 52"/>
                <a:gd name="T88" fmla="*/ 10 w 34"/>
                <a:gd name="T89" fmla="*/ 8 h 52"/>
                <a:gd name="T90" fmla="*/ 8 w 34"/>
                <a:gd name="T91" fmla="*/ 12 h 52"/>
                <a:gd name="T92" fmla="*/ 8 w 34"/>
                <a:gd name="T93" fmla="*/ 18 h 52"/>
                <a:gd name="T94" fmla="*/ 8 w 34"/>
                <a:gd name="T95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52">
                  <a:moveTo>
                    <a:pt x="0" y="26"/>
                  </a:moveTo>
                  <a:lnTo>
                    <a:pt x="2" y="18"/>
                  </a:lnTo>
                  <a:lnTo>
                    <a:pt x="2" y="10"/>
                  </a:lnTo>
                  <a:lnTo>
                    <a:pt x="6" y="6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8" y="4"/>
                  </a:lnTo>
                  <a:lnTo>
                    <a:pt x="30" y="6"/>
                  </a:lnTo>
                  <a:lnTo>
                    <a:pt x="32" y="10"/>
                  </a:lnTo>
                  <a:lnTo>
                    <a:pt x="34" y="14"/>
                  </a:lnTo>
                  <a:lnTo>
                    <a:pt x="34" y="18"/>
                  </a:lnTo>
                  <a:lnTo>
                    <a:pt x="34" y="26"/>
                  </a:lnTo>
                  <a:lnTo>
                    <a:pt x="34" y="34"/>
                  </a:lnTo>
                  <a:lnTo>
                    <a:pt x="32" y="40"/>
                  </a:lnTo>
                  <a:lnTo>
                    <a:pt x="30" y="46"/>
                  </a:lnTo>
                  <a:lnTo>
                    <a:pt x="28" y="50"/>
                  </a:lnTo>
                  <a:lnTo>
                    <a:pt x="22" y="52"/>
                  </a:lnTo>
                  <a:lnTo>
                    <a:pt x="18" y="52"/>
                  </a:lnTo>
                  <a:lnTo>
                    <a:pt x="14" y="52"/>
                  </a:lnTo>
                  <a:lnTo>
                    <a:pt x="10" y="50"/>
                  </a:lnTo>
                  <a:lnTo>
                    <a:pt x="6" y="46"/>
                  </a:lnTo>
                  <a:lnTo>
                    <a:pt x="4" y="42"/>
                  </a:lnTo>
                  <a:lnTo>
                    <a:pt x="2" y="34"/>
                  </a:lnTo>
                  <a:lnTo>
                    <a:pt x="0" y="26"/>
                  </a:lnTo>
                  <a:close/>
                  <a:moveTo>
                    <a:pt x="8" y="26"/>
                  </a:moveTo>
                  <a:lnTo>
                    <a:pt x="8" y="34"/>
                  </a:lnTo>
                  <a:lnTo>
                    <a:pt x="8" y="38"/>
                  </a:lnTo>
                  <a:lnTo>
                    <a:pt x="10" y="42"/>
                  </a:lnTo>
                  <a:lnTo>
                    <a:pt x="14" y="44"/>
                  </a:lnTo>
                  <a:lnTo>
                    <a:pt x="18" y="46"/>
                  </a:lnTo>
                  <a:lnTo>
                    <a:pt x="22" y="44"/>
                  </a:lnTo>
                  <a:lnTo>
                    <a:pt x="24" y="42"/>
                  </a:lnTo>
                  <a:lnTo>
                    <a:pt x="26" y="38"/>
                  </a:lnTo>
                  <a:lnTo>
                    <a:pt x="28" y="34"/>
                  </a:lnTo>
                  <a:lnTo>
                    <a:pt x="28" y="26"/>
                  </a:lnTo>
                  <a:lnTo>
                    <a:pt x="28" y="18"/>
                  </a:lnTo>
                  <a:lnTo>
                    <a:pt x="26" y="14"/>
                  </a:lnTo>
                  <a:lnTo>
                    <a:pt x="26" y="10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0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26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79" name="Line 123"/>
            <p:cNvSpPr>
              <a:spLocks noChangeShapeType="1"/>
            </p:cNvSpPr>
            <p:nvPr/>
          </p:nvSpPr>
          <p:spPr bwMode="auto">
            <a:xfrm>
              <a:off x="3016" y="3470"/>
              <a:ext cx="26" cy="1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96380" name="Line 124"/>
            <p:cNvSpPr>
              <a:spLocks noChangeShapeType="1"/>
            </p:cNvSpPr>
            <p:nvPr/>
          </p:nvSpPr>
          <p:spPr bwMode="auto">
            <a:xfrm flipH="1">
              <a:off x="5468" y="3470"/>
              <a:ext cx="26" cy="1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96381" name="Freeform 125"/>
            <p:cNvSpPr>
              <a:spLocks/>
            </p:cNvSpPr>
            <p:nvPr/>
          </p:nvSpPr>
          <p:spPr bwMode="auto">
            <a:xfrm>
              <a:off x="2942" y="3442"/>
              <a:ext cx="18" cy="52"/>
            </a:xfrm>
            <a:custGeom>
              <a:avLst/>
              <a:gdLst>
                <a:gd name="T0" fmla="*/ 18 w 18"/>
                <a:gd name="T1" fmla="*/ 52 h 52"/>
                <a:gd name="T2" fmla="*/ 12 w 18"/>
                <a:gd name="T3" fmla="*/ 52 h 52"/>
                <a:gd name="T4" fmla="*/ 12 w 18"/>
                <a:gd name="T5" fmla="*/ 12 h 52"/>
                <a:gd name="T6" fmla="*/ 8 w 18"/>
                <a:gd name="T7" fmla="*/ 14 h 52"/>
                <a:gd name="T8" fmla="*/ 6 w 18"/>
                <a:gd name="T9" fmla="*/ 16 h 52"/>
                <a:gd name="T10" fmla="*/ 2 w 18"/>
                <a:gd name="T11" fmla="*/ 18 h 52"/>
                <a:gd name="T12" fmla="*/ 0 w 18"/>
                <a:gd name="T13" fmla="*/ 20 h 52"/>
                <a:gd name="T14" fmla="*/ 0 w 18"/>
                <a:gd name="T15" fmla="*/ 14 h 52"/>
                <a:gd name="T16" fmla="*/ 4 w 18"/>
                <a:gd name="T17" fmla="*/ 10 h 52"/>
                <a:gd name="T18" fmla="*/ 8 w 18"/>
                <a:gd name="T19" fmla="*/ 8 h 52"/>
                <a:gd name="T20" fmla="*/ 12 w 18"/>
                <a:gd name="T21" fmla="*/ 4 h 52"/>
                <a:gd name="T22" fmla="*/ 14 w 18"/>
                <a:gd name="T23" fmla="*/ 0 h 52"/>
                <a:gd name="T24" fmla="*/ 18 w 18"/>
                <a:gd name="T25" fmla="*/ 0 h 52"/>
                <a:gd name="T26" fmla="*/ 18 w 18"/>
                <a:gd name="T2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52">
                  <a:moveTo>
                    <a:pt x="18" y="52"/>
                  </a:moveTo>
                  <a:lnTo>
                    <a:pt x="12" y="52"/>
                  </a:lnTo>
                  <a:lnTo>
                    <a:pt x="12" y="12"/>
                  </a:lnTo>
                  <a:lnTo>
                    <a:pt x="8" y="14"/>
                  </a:lnTo>
                  <a:lnTo>
                    <a:pt x="6" y="16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52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82" name="Line 126"/>
            <p:cNvSpPr>
              <a:spLocks noChangeShapeType="1"/>
            </p:cNvSpPr>
            <p:nvPr/>
          </p:nvSpPr>
          <p:spPr bwMode="auto">
            <a:xfrm>
              <a:off x="3016" y="3226"/>
              <a:ext cx="26" cy="1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96383" name="Line 127"/>
            <p:cNvSpPr>
              <a:spLocks noChangeShapeType="1"/>
            </p:cNvSpPr>
            <p:nvPr/>
          </p:nvSpPr>
          <p:spPr bwMode="auto">
            <a:xfrm flipH="1">
              <a:off x="5468" y="3226"/>
              <a:ext cx="26" cy="1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96384" name="Freeform 128"/>
            <p:cNvSpPr>
              <a:spLocks/>
            </p:cNvSpPr>
            <p:nvPr/>
          </p:nvSpPr>
          <p:spPr bwMode="auto">
            <a:xfrm>
              <a:off x="2936" y="3198"/>
              <a:ext cx="34" cy="52"/>
            </a:xfrm>
            <a:custGeom>
              <a:avLst/>
              <a:gdLst>
                <a:gd name="T0" fmla="*/ 34 w 34"/>
                <a:gd name="T1" fmla="*/ 44 h 52"/>
                <a:gd name="T2" fmla="*/ 34 w 34"/>
                <a:gd name="T3" fmla="*/ 52 h 52"/>
                <a:gd name="T4" fmla="*/ 0 w 34"/>
                <a:gd name="T5" fmla="*/ 52 h 52"/>
                <a:gd name="T6" fmla="*/ 0 w 34"/>
                <a:gd name="T7" fmla="*/ 50 h 52"/>
                <a:gd name="T8" fmla="*/ 0 w 34"/>
                <a:gd name="T9" fmla="*/ 46 h 52"/>
                <a:gd name="T10" fmla="*/ 2 w 34"/>
                <a:gd name="T11" fmla="*/ 44 h 52"/>
                <a:gd name="T12" fmla="*/ 4 w 34"/>
                <a:gd name="T13" fmla="*/ 40 h 52"/>
                <a:gd name="T14" fmla="*/ 8 w 34"/>
                <a:gd name="T15" fmla="*/ 36 h 52"/>
                <a:gd name="T16" fmla="*/ 12 w 34"/>
                <a:gd name="T17" fmla="*/ 32 h 52"/>
                <a:gd name="T18" fmla="*/ 18 w 34"/>
                <a:gd name="T19" fmla="*/ 28 h 52"/>
                <a:gd name="T20" fmla="*/ 22 w 34"/>
                <a:gd name="T21" fmla="*/ 24 h 52"/>
                <a:gd name="T22" fmla="*/ 24 w 34"/>
                <a:gd name="T23" fmla="*/ 22 h 52"/>
                <a:gd name="T24" fmla="*/ 26 w 34"/>
                <a:gd name="T25" fmla="*/ 18 h 52"/>
                <a:gd name="T26" fmla="*/ 26 w 34"/>
                <a:gd name="T27" fmla="*/ 14 h 52"/>
                <a:gd name="T28" fmla="*/ 26 w 34"/>
                <a:gd name="T29" fmla="*/ 10 h 52"/>
                <a:gd name="T30" fmla="*/ 24 w 34"/>
                <a:gd name="T31" fmla="*/ 8 h 52"/>
                <a:gd name="T32" fmla="*/ 20 w 34"/>
                <a:gd name="T33" fmla="*/ 6 h 52"/>
                <a:gd name="T34" fmla="*/ 18 w 34"/>
                <a:gd name="T35" fmla="*/ 6 h 52"/>
                <a:gd name="T36" fmla="*/ 14 w 34"/>
                <a:gd name="T37" fmla="*/ 6 h 52"/>
                <a:gd name="T38" fmla="*/ 10 w 34"/>
                <a:gd name="T39" fmla="*/ 8 h 52"/>
                <a:gd name="T40" fmla="*/ 8 w 34"/>
                <a:gd name="T41" fmla="*/ 12 h 52"/>
                <a:gd name="T42" fmla="*/ 8 w 34"/>
                <a:gd name="T43" fmla="*/ 14 h 52"/>
                <a:gd name="T44" fmla="*/ 0 w 34"/>
                <a:gd name="T45" fmla="*/ 14 h 52"/>
                <a:gd name="T46" fmla="*/ 2 w 34"/>
                <a:gd name="T47" fmla="*/ 8 h 52"/>
                <a:gd name="T48" fmla="*/ 6 w 34"/>
                <a:gd name="T49" fmla="*/ 4 h 52"/>
                <a:gd name="T50" fmla="*/ 10 w 34"/>
                <a:gd name="T51" fmla="*/ 0 h 52"/>
                <a:gd name="T52" fmla="*/ 18 w 34"/>
                <a:gd name="T53" fmla="*/ 0 h 52"/>
                <a:gd name="T54" fmla="*/ 24 w 34"/>
                <a:gd name="T55" fmla="*/ 0 h 52"/>
                <a:gd name="T56" fmla="*/ 28 w 34"/>
                <a:gd name="T57" fmla="*/ 4 h 52"/>
                <a:gd name="T58" fmla="*/ 32 w 34"/>
                <a:gd name="T59" fmla="*/ 8 h 52"/>
                <a:gd name="T60" fmla="*/ 34 w 34"/>
                <a:gd name="T61" fmla="*/ 14 h 52"/>
                <a:gd name="T62" fmla="*/ 32 w 34"/>
                <a:gd name="T63" fmla="*/ 18 h 52"/>
                <a:gd name="T64" fmla="*/ 32 w 34"/>
                <a:gd name="T65" fmla="*/ 20 h 52"/>
                <a:gd name="T66" fmla="*/ 30 w 34"/>
                <a:gd name="T67" fmla="*/ 24 h 52"/>
                <a:gd name="T68" fmla="*/ 28 w 34"/>
                <a:gd name="T69" fmla="*/ 26 h 52"/>
                <a:gd name="T70" fmla="*/ 24 w 34"/>
                <a:gd name="T71" fmla="*/ 30 h 52"/>
                <a:gd name="T72" fmla="*/ 18 w 34"/>
                <a:gd name="T73" fmla="*/ 36 h 52"/>
                <a:gd name="T74" fmla="*/ 14 w 34"/>
                <a:gd name="T75" fmla="*/ 40 h 52"/>
                <a:gd name="T76" fmla="*/ 12 w 34"/>
                <a:gd name="T77" fmla="*/ 42 h 52"/>
                <a:gd name="T78" fmla="*/ 10 w 34"/>
                <a:gd name="T79" fmla="*/ 44 h 52"/>
                <a:gd name="T80" fmla="*/ 8 w 34"/>
                <a:gd name="T81" fmla="*/ 44 h 52"/>
                <a:gd name="T82" fmla="*/ 34 w 34"/>
                <a:gd name="T83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" h="52">
                  <a:moveTo>
                    <a:pt x="34" y="44"/>
                  </a:moveTo>
                  <a:lnTo>
                    <a:pt x="34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2" y="44"/>
                  </a:lnTo>
                  <a:lnTo>
                    <a:pt x="4" y="40"/>
                  </a:lnTo>
                  <a:lnTo>
                    <a:pt x="8" y="36"/>
                  </a:lnTo>
                  <a:lnTo>
                    <a:pt x="12" y="32"/>
                  </a:lnTo>
                  <a:lnTo>
                    <a:pt x="18" y="28"/>
                  </a:lnTo>
                  <a:lnTo>
                    <a:pt x="22" y="24"/>
                  </a:lnTo>
                  <a:lnTo>
                    <a:pt x="24" y="22"/>
                  </a:lnTo>
                  <a:lnTo>
                    <a:pt x="26" y="18"/>
                  </a:lnTo>
                  <a:lnTo>
                    <a:pt x="26" y="14"/>
                  </a:lnTo>
                  <a:lnTo>
                    <a:pt x="26" y="10"/>
                  </a:lnTo>
                  <a:lnTo>
                    <a:pt x="24" y="8"/>
                  </a:lnTo>
                  <a:lnTo>
                    <a:pt x="20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0" y="8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6" y="4"/>
                  </a:lnTo>
                  <a:lnTo>
                    <a:pt x="10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8"/>
                  </a:lnTo>
                  <a:lnTo>
                    <a:pt x="34" y="14"/>
                  </a:lnTo>
                  <a:lnTo>
                    <a:pt x="32" y="18"/>
                  </a:lnTo>
                  <a:lnTo>
                    <a:pt x="32" y="20"/>
                  </a:lnTo>
                  <a:lnTo>
                    <a:pt x="30" y="24"/>
                  </a:lnTo>
                  <a:lnTo>
                    <a:pt x="28" y="26"/>
                  </a:lnTo>
                  <a:lnTo>
                    <a:pt x="24" y="30"/>
                  </a:lnTo>
                  <a:lnTo>
                    <a:pt x="18" y="36"/>
                  </a:lnTo>
                  <a:lnTo>
                    <a:pt x="14" y="40"/>
                  </a:lnTo>
                  <a:lnTo>
                    <a:pt x="12" y="42"/>
                  </a:lnTo>
                  <a:lnTo>
                    <a:pt x="10" y="44"/>
                  </a:lnTo>
                  <a:lnTo>
                    <a:pt x="8" y="44"/>
                  </a:lnTo>
                  <a:lnTo>
                    <a:pt x="34" y="44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85" name="Line 129"/>
            <p:cNvSpPr>
              <a:spLocks noChangeShapeType="1"/>
            </p:cNvSpPr>
            <p:nvPr/>
          </p:nvSpPr>
          <p:spPr bwMode="auto">
            <a:xfrm>
              <a:off x="3016" y="2980"/>
              <a:ext cx="26" cy="1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96386" name="Line 130"/>
            <p:cNvSpPr>
              <a:spLocks noChangeShapeType="1"/>
            </p:cNvSpPr>
            <p:nvPr/>
          </p:nvSpPr>
          <p:spPr bwMode="auto">
            <a:xfrm flipH="1">
              <a:off x="5468" y="2980"/>
              <a:ext cx="26" cy="1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96387" name="Freeform 131"/>
            <p:cNvSpPr>
              <a:spLocks/>
            </p:cNvSpPr>
            <p:nvPr/>
          </p:nvSpPr>
          <p:spPr bwMode="auto">
            <a:xfrm>
              <a:off x="2936" y="2954"/>
              <a:ext cx="34" cy="52"/>
            </a:xfrm>
            <a:custGeom>
              <a:avLst/>
              <a:gdLst>
                <a:gd name="T0" fmla="*/ 0 w 34"/>
                <a:gd name="T1" fmla="*/ 38 h 52"/>
                <a:gd name="T2" fmla="*/ 8 w 34"/>
                <a:gd name="T3" fmla="*/ 36 h 52"/>
                <a:gd name="T4" fmla="*/ 8 w 34"/>
                <a:gd name="T5" fmla="*/ 40 h 52"/>
                <a:gd name="T6" fmla="*/ 12 w 34"/>
                <a:gd name="T7" fmla="*/ 44 h 52"/>
                <a:gd name="T8" fmla="*/ 14 w 34"/>
                <a:gd name="T9" fmla="*/ 46 h 52"/>
                <a:gd name="T10" fmla="*/ 18 w 34"/>
                <a:gd name="T11" fmla="*/ 46 h 52"/>
                <a:gd name="T12" fmla="*/ 22 w 34"/>
                <a:gd name="T13" fmla="*/ 44 h 52"/>
                <a:gd name="T14" fmla="*/ 26 w 34"/>
                <a:gd name="T15" fmla="*/ 42 h 52"/>
                <a:gd name="T16" fmla="*/ 28 w 34"/>
                <a:gd name="T17" fmla="*/ 40 h 52"/>
                <a:gd name="T18" fmla="*/ 28 w 34"/>
                <a:gd name="T19" fmla="*/ 36 h 52"/>
                <a:gd name="T20" fmla="*/ 28 w 34"/>
                <a:gd name="T21" fmla="*/ 32 h 52"/>
                <a:gd name="T22" fmla="*/ 26 w 34"/>
                <a:gd name="T23" fmla="*/ 28 h 52"/>
                <a:gd name="T24" fmla="*/ 22 w 34"/>
                <a:gd name="T25" fmla="*/ 26 h 52"/>
                <a:gd name="T26" fmla="*/ 18 w 34"/>
                <a:gd name="T27" fmla="*/ 26 h 52"/>
                <a:gd name="T28" fmla="*/ 16 w 34"/>
                <a:gd name="T29" fmla="*/ 26 h 52"/>
                <a:gd name="T30" fmla="*/ 14 w 34"/>
                <a:gd name="T31" fmla="*/ 26 h 52"/>
                <a:gd name="T32" fmla="*/ 14 w 34"/>
                <a:gd name="T33" fmla="*/ 20 h 52"/>
                <a:gd name="T34" fmla="*/ 14 w 34"/>
                <a:gd name="T35" fmla="*/ 20 h 52"/>
                <a:gd name="T36" fmla="*/ 16 w 34"/>
                <a:gd name="T37" fmla="*/ 20 h 52"/>
                <a:gd name="T38" fmla="*/ 18 w 34"/>
                <a:gd name="T39" fmla="*/ 20 h 52"/>
                <a:gd name="T40" fmla="*/ 22 w 34"/>
                <a:gd name="T41" fmla="*/ 18 h 52"/>
                <a:gd name="T42" fmla="*/ 24 w 34"/>
                <a:gd name="T43" fmla="*/ 16 h 52"/>
                <a:gd name="T44" fmla="*/ 24 w 34"/>
                <a:gd name="T45" fmla="*/ 12 h 52"/>
                <a:gd name="T46" fmla="*/ 24 w 34"/>
                <a:gd name="T47" fmla="*/ 10 h 52"/>
                <a:gd name="T48" fmla="*/ 22 w 34"/>
                <a:gd name="T49" fmla="*/ 8 h 52"/>
                <a:gd name="T50" fmla="*/ 20 w 34"/>
                <a:gd name="T51" fmla="*/ 6 h 52"/>
                <a:gd name="T52" fmla="*/ 18 w 34"/>
                <a:gd name="T53" fmla="*/ 6 h 52"/>
                <a:gd name="T54" fmla="*/ 14 w 34"/>
                <a:gd name="T55" fmla="*/ 6 h 52"/>
                <a:gd name="T56" fmla="*/ 12 w 34"/>
                <a:gd name="T57" fmla="*/ 8 h 52"/>
                <a:gd name="T58" fmla="*/ 10 w 34"/>
                <a:gd name="T59" fmla="*/ 10 h 52"/>
                <a:gd name="T60" fmla="*/ 8 w 34"/>
                <a:gd name="T61" fmla="*/ 14 h 52"/>
                <a:gd name="T62" fmla="*/ 2 w 34"/>
                <a:gd name="T63" fmla="*/ 12 h 52"/>
                <a:gd name="T64" fmla="*/ 4 w 34"/>
                <a:gd name="T65" fmla="*/ 6 h 52"/>
                <a:gd name="T66" fmla="*/ 6 w 34"/>
                <a:gd name="T67" fmla="*/ 2 h 52"/>
                <a:gd name="T68" fmla="*/ 12 w 34"/>
                <a:gd name="T69" fmla="*/ 0 h 52"/>
                <a:gd name="T70" fmla="*/ 16 w 34"/>
                <a:gd name="T71" fmla="*/ 0 h 52"/>
                <a:gd name="T72" fmla="*/ 20 w 34"/>
                <a:gd name="T73" fmla="*/ 0 h 52"/>
                <a:gd name="T74" fmla="*/ 24 w 34"/>
                <a:gd name="T75" fmla="*/ 0 h 52"/>
                <a:gd name="T76" fmla="*/ 28 w 34"/>
                <a:gd name="T77" fmla="*/ 2 h 52"/>
                <a:gd name="T78" fmla="*/ 30 w 34"/>
                <a:gd name="T79" fmla="*/ 6 h 52"/>
                <a:gd name="T80" fmla="*/ 32 w 34"/>
                <a:gd name="T81" fmla="*/ 8 h 52"/>
                <a:gd name="T82" fmla="*/ 32 w 34"/>
                <a:gd name="T83" fmla="*/ 12 h 52"/>
                <a:gd name="T84" fmla="*/ 32 w 34"/>
                <a:gd name="T85" fmla="*/ 16 h 52"/>
                <a:gd name="T86" fmla="*/ 30 w 34"/>
                <a:gd name="T87" fmla="*/ 18 h 52"/>
                <a:gd name="T88" fmla="*/ 28 w 34"/>
                <a:gd name="T89" fmla="*/ 20 h 52"/>
                <a:gd name="T90" fmla="*/ 24 w 34"/>
                <a:gd name="T91" fmla="*/ 22 h 52"/>
                <a:gd name="T92" fmla="*/ 28 w 34"/>
                <a:gd name="T93" fmla="*/ 24 h 52"/>
                <a:gd name="T94" fmla="*/ 32 w 34"/>
                <a:gd name="T95" fmla="*/ 26 h 52"/>
                <a:gd name="T96" fmla="*/ 34 w 34"/>
                <a:gd name="T97" fmla="*/ 30 h 52"/>
                <a:gd name="T98" fmla="*/ 34 w 34"/>
                <a:gd name="T99" fmla="*/ 36 h 52"/>
                <a:gd name="T100" fmla="*/ 34 w 34"/>
                <a:gd name="T101" fmla="*/ 42 h 52"/>
                <a:gd name="T102" fmla="*/ 30 w 34"/>
                <a:gd name="T103" fmla="*/ 46 h 52"/>
                <a:gd name="T104" fmla="*/ 24 w 34"/>
                <a:gd name="T105" fmla="*/ 50 h 52"/>
                <a:gd name="T106" fmla="*/ 18 w 34"/>
                <a:gd name="T107" fmla="*/ 52 h 52"/>
                <a:gd name="T108" fmla="*/ 12 w 34"/>
                <a:gd name="T109" fmla="*/ 50 h 52"/>
                <a:gd name="T110" fmla="*/ 6 w 34"/>
                <a:gd name="T111" fmla="*/ 48 h 52"/>
                <a:gd name="T112" fmla="*/ 2 w 34"/>
                <a:gd name="T113" fmla="*/ 44 h 52"/>
                <a:gd name="T114" fmla="*/ 0 w 34"/>
                <a:gd name="T115" fmla="*/ 3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" h="52">
                  <a:moveTo>
                    <a:pt x="0" y="38"/>
                  </a:moveTo>
                  <a:lnTo>
                    <a:pt x="8" y="36"/>
                  </a:lnTo>
                  <a:lnTo>
                    <a:pt x="8" y="40"/>
                  </a:lnTo>
                  <a:lnTo>
                    <a:pt x="12" y="44"/>
                  </a:lnTo>
                  <a:lnTo>
                    <a:pt x="14" y="46"/>
                  </a:lnTo>
                  <a:lnTo>
                    <a:pt x="18" y="46"/>
                  </a:lnTo>
                  <a:lnTo>
                    <a:pt x="22" y="44"/>
                  </a:lnTo>
                  <a:lnTo>
                    <a:pt x="26" y="42"/>
                  </a:lnTo>
                  <a:lnTo>
                    <a:pt x="28" y="40"/>
                  </a:lnTo>
                  <a:lnTo>
                    <a:pt x="28" y="36"/>
                  </a:lnTo>
                  <a:lnTo>
                    <a:pt x="28" y="32"/>
                  </a:lnTo>
                  <a:lnTo>
                    <a:pt x="26" y="28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0"/>
                  </a:lnTo>
                  <a:lnTo>
                    <a:pt x="18" y="20"/>
                  </a:lnTo>
                  <a:lnTo>
                    <a:pt x="22" y="18"/>
                  </a:lnTo>
                  <a:lnTo>
                    <a:pt x="24" y="16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8" y="14"/>
                  </a:lnTo>
                  <a:lnTo>
                    <a:pt x="2" y="12"/>
                  </a:lnTo>
                  <a:lnTo>
                    <a:pt x="4" y="6"/>
                  </a:lnTo>
                  <a:lnTo>
                    <a:pt x="6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0" y="6"/>
                  </a:lnTo>
                  <a:lnTo>
                    <a:pt x="32" y="8"/>
                  </a:lnTo>
                  <a:lnTo>
                    <a:pt x="32" y="12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2" y="26"/>
                  </a:lnTo>
                  <a:lnTo>
                    <a:pt x="34" y="30"/>
                  </a:lnTo>
                  <a:lnTo>
                    <a:pt x="34" y="36"/>
                  </a:lnTo>
                  <a:lnTo>
                    <a:pt x="34" y="42"/>
                  </a:lnTo>
                  <a:lnTo>
                    <a:pt x="30" y="46"/>
                  </a:lnTo>
                  <a:lnTo>
                    <a:pt x="24" y="50"/>
                  </a:lnTo>
                  <a:lnTo>
                    <a:pt x="18" y="52"/>
                  </a:lnTo>
                  <a:lnTo>
                    <a:pt x="12" y="50"/>
                  </a:lnTo>
                  <a:lnTo>
                    <a:pt x="6" y="48"/>
                  </a:lnTo>
                  <a:lnTo>
                    <a:pt x="2" y="44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88" name="Line 132"/>
            <p:cNvSpPr>
              <a:spLocks noChangeShapeType="1"/>
            </p:cNvSpPr>
            <p:nvPr/>
          </p:nvSpPr>
          <p:spPr bwMode="auto">
            <a:xfrm>
              <a:off x="3016" y="2736"/>
              <a:ext cx="26" cy="1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96389" name="Line 133"/>
            <p:cNvSpPr>
              <a:spLocks noChangeShapeType="1"/>
            </p:cNvSpPr>
            <p:nvPr/>
          </p:nvSpPr>
          <p:spPr bwMode="auto">
            <a:xfrm flipH="1">
              <a:off x="5468" y="2736"/>
              <a:ext cx="26" cy="1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96390" name="Freeform 134"/>
            <p:cNvSpPr>
              <a:spLocks noEditPoints="1"/>
            </p:cNvSpPr>
            <p:nvPr/>
          </p:nvSpPr>
          <p:spPr bwMode="auto">
            <a:xfrm>
              <a:off x="2934" y="2708"/>
              <a:ext cx="36" cy="52"/>
            </a:xfrm>
            <a:custGeom>
              <a:avLst/>
              <a:gdLst>
                <a:gd name="T0" fmla="*/ 24 w 36"/>
                <a:gd name="T1" fmla="*/ 52 h 52"/>
                <a:gd name="T2" fmla="*/ 24 w 36"/>
                <a:gd name="T3" fmla="*/ 40 h 52"/>
                <a:gd name="T4" fmla="*/ 0 w 36"/>
                <a:gd name="T5" fmla="*/ 40 h 52"/>
                <a:gd name="T6" fmla="*/ 0 w 36"/>
                <a:gd name="T7" fmla="*/ 34 h 52"/>
                <a:gd name="T8" fmla="*/ 26 w 36"/>
                <a:gd name="T9" fmla="*/ 0 h 52"/>
                <a:gd name="T10" fmla="*/ 30 w 36"/>
                <a:gd name="T11" fmla="*/ 0 h 52"/>
                <a:gd name="T12" fmla="*/ 30 w 36"/>
                <a:gd name="T13" fmla="*/ 34 h 52"/>
                <a:gd name="T14" fmla="*/ 36 w 36"/>
                <a:gd name="T15" fmla="*/ 34 h 52"/>
                <a:gd name="T16" fmla="*/ 36 w 36"/>
                <a:gd name="T17" fmla="*/ 40 h 52"/>
                <a:gd name="T18" fmla="*/ 30 w 36"/>
                <a:gd name="T19" fmla="*/ 40 h 52"/>
                <a:gd name="T20" fmla="*/ 30 w 36"/>
                <a:gd name="T21" fmla="*/ 52 h 52"/>
                <a:gd name="T22" fmla="*/ 24 w 36"/>
                <a:gd name="T23" fmla="*/ 52 h 52"/>
                <a:gd name="T24" fmla="*/ 24 w 36"/>
                <a:gd name="T25" fmla="*/ 34 h 52"/>
                <a:gd name="T26" fmla="*/ 24 w 36"/>
                <a:gd name="T27" fmla="*/ 14 h 52"/>
                <a:gd name="T28" fmla="*/ 8 w 36"/>
                <a:gd name="T29" fmla="*/ 34 h 52"/>
                <a:gd name="T30" fmla="*/ 24 w 36"/>
                <a:gd name="T31" fmla="*/ 3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52">
                  <a:moveTo>
                    <a:pt x="24" y="52"/>
                  </a:moveTo>
                  <a:lnTo>
                    <a:pt x="24" y="40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0" y="34"/>
                  </a:lnTo>
                  <a:lnTo>
                    <a:pt x="36" y="34"/>
                  </a:lnTo>
                  <a:lnTo>
                    <a:pt x="36" y="40"/>
                  </a:lnTo>
                  <a:lnTo>
                    <a:pt x="30" y="40"/>
                  </a:lnTo>
                  <a:lnTo>
                    <a:pt x="30" y="52"/>
                  </a:lnTo>
                  <a:lnTo>
                    <a:pt x="24" y="52"/>
                  </a:lnTo>
                  <a:close/>
                  <a:moveTo>
                    <a:pt x="24" y="34"/>
                  </a:moveTo>
                  <a:lnTo>
                    <a:pt x="24" y="14"/>
                  </a:lnTo>
                  <a:lnTo>
                    <a:pt x="8" y="34"/>
                  </a:lnTo>
                  <a:lnTo>
                    <a:pt x="24" y="34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91" name="Line 135"/>
            <p:cNvSpPr>
              <a:spLocks noChangeShapeType="1"/>
            </p:cNvSpPr>
            <p:nvPr/>
          </p:nvSpPr>
          <p:spPr bwMode="auto">
            <a:xfrm>
              <a:off x="3016" y="2492"/>
              <a:ext cx="26" cy="1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96392" name="Line 136"/>
            <p:cNvSpPr>
              <a:spLocks noChangeShapeType="1"/>
            </p:cNvSpPr>
            <p:nvPr/>
          </p:nvSpPr>
          <p:spPr bwMode="auto">
            <a:xfrm flipH="1">
              <a:off x="5468" y="2492"/>
              <a:ext cx="26" cy="1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96393" name="Freeform 137"/>
            <p:cNvSpPr>
              <a:spLocks/>
            </p:cNvSpPr>
            <p:nvPr/>
          </p:nvSpPr>
          <p:spPr bwMode="auto">
            <a:xfrm>
              <a:off x="2936" y="2464"/>
              <a:ext cx="34" cy="52"/>
            </a:xfrm>
            <a:custGeom>
              <a:avLst/>
              <a:gdLst>
                <a:gd name="T0" fmla="*/ 0 w 34"/>
                <a:gd name="T1" fmla="*/ 38 h 52"/>
                <a:gd name="T2" fmla="*/ 8 w 34"/>
                <a:gd name="T3" fmla="*/ 36 h 52"/>
                <a:gd name="T4" fmla="*/ 8 w 34"/>
                <a:gd name="T5" fmla="*/ 40 h 52"/>
                <a:gd name="T6" fmla="*/ 10 w 34"/>
                <a:gd name="T7" fmla="*/ 44 h 52"/>
                <a:gd name="T8" fmla="*/ 14 w 34"/>
                <a:gd name="T9" fmla="*/ 46 h 52"/>
                <a:gd name="T10" fmla="*/ 18 w 34"/>
                <a:gd name="T11" fmla="*/ 46 h 52"/>
                <a:gd name="T12" fmla="*/ 22 w 34"/>
                <a:gd name="T13" fmla="*/ 46 h 52"/>
                <a:gd name="T14" fmla="*/ 26 w 34"/>
                <a:gd name="T15" fmla="*/ 42 h 52"/>
                <a:gd name="T16" fmla="*/ 28 w 34"/>
                <a:gd name="T17" fmla="*/ 38 h 52"/>
                <a:gd name="T18" fmla="*/ 28 w 34"/>
                <a:gd name="T19" fmla="*/ 34 h 52"/>
                <a:gd name="T20" fmla="*/ 28 w 34"/>
                <a:gd name="T21" fmla="*/ 30 h 52"/>
                <a:gd name="T22" fmla="*/ 26 w 34"/>
                <a:gd name="T23" fmla="*/ 26 h 52"/>
                <a:gd name="T24" fmla="*/ 22 w 34"/>
                <a:gd name="T25" fmla="*/ 24 h 52"/>
                <a:gd name="T26" fmla="*/ 18 w 34"/>
                <a:gd name="T27" fmla="*/ 22 h 52"/>
                <a:gd name="T28" fmla="*/ 14 w 34"/>
                <a:gd name="T29" fmla="*/ 24 h 52"/>
                <a:gd name="T30" fmla="*/ 12 w 34"/>
                <a:gd name="T31" fmla="*/ 24 h 52"/>
                <a:gd name="T32" fmla="*/ 10 w 34"/>
                <a:gd name="T33" fmla="*/ 26 h 52"/>
                <a:gd name="T34" fmla="*/ 8 w 34"/>
                <a:gd name="T35" fmla="*/ 28 h 52"/>
                <a:gd name="T36" fmla="*/ 2 w 34"/>
                <a:gd name="T37" fmla="*/ 26 h 52"/>
                <a:gd name="T38" fmla="*/ 6 w 34"/>
                <a:gd name="T39" fmla="*/ 0 h 52"/>
                <a:gd name="T40" fmla="*/ 32 w 34"/>
                <a:gd name="T41" fmla="*/ 0 h 52"/>
                <a:gd name="T42" fmla="*/ 32 w 34"/>
                <a:gd name="T43" fmla="*/ 6 h 52"/>
                <a:gd name="T44" fmla="*/ 12 w 34"/>
                <a:gd name="T45" fmla="*/ 6 h 52"/>
                <a:gd name="T46" fmla="*/ 10 w 34"/>
                <a:gd name="T47" fmla="*/ 20 h 52"/>
                <a:gd name="T48" fmla="*/ 14 w 34"/>
                <a:gd name="T49" fmla="*/ 18 h 52"/>
                <a:gd name="T50" fmla="*/ 20 w 34"/>
                <a:gd name="T51" fmla="*/ 16 h 52"/>
                <a:gd name="T52" fmla="*/ 26 w 34"/>
                <a:gd name="T53" fmla="*/ 18 h 52"/>
                <a:gd name="T54" fmla="*/ 30 w 34"/>
                <a:gd name="T55" fmla="*/ 22 h 52"/>
                <a:gd name="T56" fmla="*/ 34 w 34"/>
                <a:gd name="T57" fmla="*/ 26 h 52"/>
                <a:gd name="T58" fmla="*/ 34 w 34"/>
                <a:gd name="T59" fmla="*/ 34 h 52"/>
                <a:gd name="T60" fmla="*/ 34 w 34"/>
                <a:gd name="T61" fmla="*/ 40 h 52"/>
                <a:gd name="T62" fmla="*/ 30 w 34"/>
                <a:gd name="T63" fmla="*/ 46 h 52"/>
                <a:gd name="T64" fmla="*/ 26 w 34"/>
                <a:gd name="T65" fmla="*/ 50 h 52"/>
                <a:gd name="T66" fmla="*/ 22 w 34"/>
                <a:gd name="T67" fmla="*/ 52 h 52"/>
                <a:gd name="T68" fmla="*/ 18 w 34"/>
                <a:gd name="T69" fmla="*/ 52 h 52"/>
                <a:gd name="T70" fmla="*/ 10 w 34"/>
                <a:gd name="T71" fmla="*/ 50 h 52"/>
                <a:gd name="T72" fmla="*/ 6 w 34"/>
                <a:gd name="T73" fmla="*/ 48 h 52"/>
                <a:gd name="T74" fmla="*/ 2 w 34"/>
                <a:gd name="T75" fmla="*/ 44 h 52"/>
                <a:gd name="T76" fmla="*/ 0 w 34"/>
                <a:gd name="T77" fmla="*/ 3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" h="52">
                  <a:moveTo>
                    <a:pt x="0" y="38"/>
                  </a:moveTo>
                  <a:lnTo>
                    <a:pt x="8" y="36"/>
                  </a:lnTo>
                  <a:lnTo>
                    <a:pt x="8" y="40"/>
                  </a:lnTo>
                  <a:lnTo>
                    <a:pt x="10" y="44"/>
                  </a:lnTo>
                  <a:lnTo>
                    <a:pt x="14" y="46"/>
                  </a:lnTo>
                  <a:lnTo>
                    <a:pt x="18" y="46"/>
                  </a:lnTo>
                  <a:lnTo>
                    <a:pt x="22" y="46"/>
                  </a:lnTo>
                  <a:lnTo>
                    <a:pt x="26" y="42"/>
                  </a:lnTo>
                  <a:lnTo>
                    <a:pt x="28" y="38"/>
                  </a:lnTo>
                  <a:lnTo>
                    <a:pt x="28" y="34"/>
                  </a:lnTo>
                  <a:lnTo>
                    <a:pt x="28" y="30"/>
                  </a:lnTo>
                  <a:lnTo>
                    <a:pt x="26" y="26"/>
                  </a:lnTo>
                  <a:lnTo>
                    <a:pt x="22" y="24"/>
                  </a:lnTo>
                  <a:lnTo>
                    <a:pt x="18" y="22"/>
                  </a:lnTo>
                  <a:lnTo>
                    <a:pt x="14" y="24"/>
                  </a:lnTo>
                  <a:lnTo>
                    <a:pt x="12" y="24"/>
                  </a:lnTo>
                  <a:lnTo>
                    <a:pt x="10" y="26"/>
                  </a:lnTo>
                  <a:lnTo>
                    <a:pt x="8" y="28"/>
                  </a:lnTo>
                  <a:lnTo>
                    <a:pt x="2" y="26"/>
                  </a:lnTo>
                  <a:lnTo>
                    <a:pt x="6" y="0"/>
                  </a:lnTo>
                  <a:lnTo>
                    <a:pt x="32" y="0"/>
                  </a:lnTo>
                  <a:lnTo>
                    <a:pt x="32" y="6"/>
                  </a:lnTo>
                  <a:lnTo>
                    <a:pt x="12" y="6"/>
                  </a:lnTo>
                  <a:lnTo>
                    <a:pt x="10" y="20"/>
                  </a:lnTo>
                  <a:lnTo>
                    <a:pt x="14" y="18"/>
                  </a:lnTo>
                  <a:lnTo>
                    <a:pt x="20" y="16"/>
                  </a:lnTo>
                  <a:lnTo>
                    <a:pt x="26" y="18"/>
                  </a:lnTo>
                  <a:lnTo>
                    <a:pt x="30" y="22"/>
                  </a:lnTo>
                  <a:lnTo>
                    <a:pt x="34" y="26"/>
                  </a:lnTo>
                  <a:lnTo>
                    <a:pt x="34" y="34"/>
                  </a:lnTo>
                  <a:lnTo>
                    <a:pt x="34" y="40"/>
                  </a:lnTo>
                  <a:lnTo>
                    <a:pt x="30" y="46"/>
                  </a:lnTo>
                  <a:lnTo>
                    <a:pt x="26" y="50"/>
                  </a:lnTo>
                  <a:lnTo>
                    <a:pt x="22" y="52"/>
                  </a:lnTo>
                  <a:lnTo>
                    <a:pt x="18" y="52"/>
                  </a:lnTo>
                  <a:lnTo>
                    <a:pt x="10" y="50"/>
                  </a:lnTo>
                  <a:lnTo>
                    <a:pt x="6" y="48"/>
                  </a:lnTo>
                  <a:lnTo>
                    <a:pt x="2" y="44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94" name="Line 138"/>
            <p:cNvSpPr>
              <a:spLocks noChangeShapeType="1"/>
            </p:cNvSpPr>
            <p:nvPr/>
          </p:nvSpPr>
          <p:spPr bwMode="auto">
            <a:xfrm>
              <a:off x="3016" y="2246"/>
              <a:ext cx="26" cy="1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96395" name="Line 139"/>
            <p:cNvSpPr>
              <a:spLocks noChangeShapeType="1"/>
            </p:cNvSpPr>
            <p:nvPr/>
          </p:nvSpPr>
          <p:spPr bwMode="auto">
            <a:xfrm flipH="1">
              <a:off x="5468" y="2246"/>
              <a:ext cx="26" cy="1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96396" name="Freeform 140"/>
            <p:cNvSpPr>
              <a:spLocks noEditPoints="1"/>
            </p:cNvSpPr>
            <p:nvPr/>
          </p:nvSpPr>
          <p:spPr bwMode="auto">
            <a:xfrm>
              <a:off x="2936" y="2218"/>
              <a:ext cx="34" cy="54"/>
            </a:xfrm>
            <a:custGeom>
              <a:avLst/>
              <a:gdLst>
                <a:gd name="T0" fmla="*/ 34 w 34"/>
                <a:gd name="T1" fmla="*/ 14 h 54"/>
                <a:gd name="T2" fmla="*/ 28 w 34"/>
                <a:gd name="T3" fmla="*/ 14 h 54"/>
                <a:gd name="T4" fmla="*/ 26 w 34"/>
                <a:gd name="T5" fmla="*/ 12 h 54"/>
                <a:gd name="T6" fmla="*/ 24 w 34"/>
                <a:gd name="T7" fmla="*/ 10 h 54"/>
                <a:gd name="T8" fmla="*/ 22 w 34"/>
                <a:gd name="T9" fmla="*/ 8 h 54"/>
                <a:gd name="T10" fmla="*/ 18 w 34"/>
                <a:gd name="T11" fmla="*/ 6 h 54"/>
                <a:gd name="T12" fmla="*/ 16 w 34"/>
                <a:gd name="T13" fmla="*/ 8 h 54"/>
                <a:gd name="T14" fmla="*/ 12 w 34"/>
                <a:gd name="T15" fmla="*/ 8 h 54"/>
                <a:gd name="T16" fmla="*/ 10 w 34"/>
                <a:gd name="T17" fmla="*/ 10 h 54"/>
                <a:gd name="T18" fmla="*/ 8 w 34"/>
                <a:gd name="T19" fmla="*/ 14 h 54"/>
                <a:gd name="T20" fmla="*/ 8 w 34"/>
                <a:gd name="T21" fmla="*/ 18 h 54"/>
                <a:gd name="T22" fmla="*/ 6 w 34"/>
                <a:gd name="T23" fmla="*/ 26 h 54"/>
                <a:gd name="T24" fmla="*/ 10 w 34"/>
                <a:gd name="T25" fmla="*/ 22 h 54"/>
                <a:gd name="T26" fmla="*/ 12 w 34"/>
                <a:gd name="T27" fmla="*/ 20 h 54"/>
                <a:gd name="T28" fmla="*/ 16 w 34"/>
                <a:gd name="T29" fmla="*/ 20 h 54"/>
                <a:gd name="T30" fmla="*/ 20 w 34"/>
                <a:gd name="T31" fmla="*/ 18 h 54"/>
                <a:gd name="T32" fmla="*/ 26 w 34"/>
                <a:gd name="T33" fmla="*/ 20 h 54"/>
                <a:gd name="T34" fmla="*/ 30 w 34"/>
                <a:gd name="T35" fmla="*/ 24 h 54"/>
                <a:gd name="T36" fmla="*/ 34 w 34"/>
                <a:gd name="T37" fmla="*/ 28 h 54"/>
                <a:gd name="T38" fmla="*/ 34 w 34"/>
                <a:gd name="T39" fmla="*/ 36 h 54"/>
                <a:gd name="T40" fmla="*/ 34 w 34"/>
                <a:gd name="T41" fmla="*/ 40 h 54"/>
                <a:gd name="T42" fmla="*/ 32 w 34"/>
                <a:gd name="T43" fmla="*/ 44 h 54"/>
                <a:gd name="T44" fmla="*/ 30 w 34"/>
                <a:gd name="T45" fmla="*/ 48 h 54"/>
                <a:gd name="T46" fmla="*/ 26 w 34"/>
                <a:gd name="T47" fmla="*/ 50 h 54"/>
                <a:gd name="T48" fmla="*/ 22 w 34"/>
                <a:gd name="T49" fmla="*/ 52 h 54"/>
                <a:gd name="T50" fmla="*/ 18 w 34"/>
                <a:gd name="T51" fmla="*/ 54 h 54"/>
                <a:gd name="T52" fmla="*/ 14 w 34"/>
                <a:gd name="T53" fmla="*/ 52 h 54"/>
                <a:gd name="T54" fmla="*/ 8 w 34"/>
                <a:gd name="T55" fmla="*/ 50 h 54"/>
                <a:gd name="T56" fmla="*/ 6 w 34"/>
                <a:gd name="T57" fmla="*/ 48 h 54"/>
                <a:gd name="T58" fmla="*/ 2 w 34"/>
                <a:gd name="T59" fmla="*/ 42 h 54"/>
                <a:gd name="T60" fmla="*/ 0 w 34"/>
                <a:gd name="T61" fmla="*/ 36 h 54"/>
                <a:gd name="T62" fmla="*/ 0 w 34"/>
                <a:gd name="T63" fmla="*/ 28 h 54"/>
                <a:gd name="T64" fmla="*/ 0 w 34"/>
                <a:gd name="T65" fmla="*/ 20 h 54"/>
                <a:gd name="T66" fmla="*/ 2 w 34"/>
                <a:gd name="T67" fmla="*/ 12 h 54"/>
                <a:gd name="T68" fmla="*/ 6 w 34"/>
                <a:gd name="T69" fmla="*/ 6 h 54"/>
                <a:gd name="T70" fmla="*/ 10 w 34"/>
                <a:gd name="T71" fmla="*/ 4 h 54"/>
                <a:gd name="T72" fmla="*/ 14 w 34"/>
                <a:gd name="T73" fmla="*/ 2 h 54"/>
                <a:gd name="T74" fmla="*/ 18 w 34"/>
                <a:gd name="T75" fmla="*/ 0 h 54"/>
                <a:gd name="T76" fmla="*/ 24 w 34"/>
                <a:gd name="T77" fmla="*/ 2 h 54"/>
                <a:gd name="T78" fmla="*/ 30 w 34"/>
                <a:gd name="T79" fmla="*/ 4 h 54"/>
                <a:gd name="T80" fmla="*/ 32 w 34"/>
                <a:gd name="T81" fmla="*/ 8 h 54"/>
                <a:gd name="T82" fmla="*/ 34 w 34"/>
                <a:gd name="T83" fmla="*/ 14 h 54"/>
                <a:gd name="T84" fmla="*/ 6 w 34"/>
                <a:gd name="T85" fmla="*/ 36 h 54"/>
                <a:gd name="T86" fmla="*/ 8 w 34"/>
                <a:gd name="T87" fmla="*/ 38 h 54"/>
                <a:gd name="T88" fmla="*/ 8 w 34"/>
                <a:gd name="T89" fmla="*/ 42 h 54"/>
                <a:gd name="T90" fmla="*/ 10 w 34"/>
                <a:gd name="T91" fmla="*/ 44 h 54"/>
                <a:gd name="T92" fmla="*/ 12 w 34"/>
                <a:gd name="T93" fmla="*/ 46 h 54"/>
                <a:gd name="T94" fmla="*/ 14 w 34"/>
                <a:gd name="T95" fmla="*/ 46 h 54"/>
                <a:gd name="T96" fmla="*/ 18 w 34"/>
                <a:gd name="T97" fmla="*/ 48 h 54"/>
                <a:gd name="T98" fmla="*/ 22 w 34"/>
                <a:gd name="T99" fmla="*/ 46 h 54"/>
                <a:gd name="T100" fmla="*/ 26 w 34"/>
                <a:gd name="T101" fmla="*/ 44 h 54"/>
                <a:gd name="T102" fmla="*/ 28 w 34"/>
                <a:gd name="T103" fmla="*/ 40 h 54"/>
                <a:gd name="T104" fmla="*/ 28 w 34"/>
                <a:gd name="T105" fmla="*/ 36 h 54"/>
                <a:gd name="T106" fmla="*/ 28 w 34"/>
                <a:gd name="T107" fmla="*/ 32 h 54"/>
                <a:gd name="T108" fmla="*/ 26 w 34"/>
                <a:gd name="T109" fmla="*/ 28 h 54"/>
                <a:gd name="T110" fmla="*/ 22 w 34"/>
                <a:gd name="T111" fmla="*/ 26 h 54"/>
                <a:gd name="T112" fmla="*/ 18 w 34"/>
                <a:gd name="T113" fmla="*/ 24 h 54"/>
                <a:gd name="T114" fmla="*/ 14 w 34"/>
                <a:gd name="T115" fmla="*/ 26 h 54"/>
                <a:gd name="T116" fmla="*/ 10 w 34"/>
                <a:gd name="T117" fmla="*/ 28 h 54"/>
                <a:gd name="T118" fmla="*/ 8 w 34"/>
                <a:gd name="T119" fmla="*/ 30 h 54"/>
                <a:gd name="T120" fmla="*/ 6 w 34"/>
                <a:gd name="T121" fmla="*/ 3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" h="54">
                  <a:moveTo>
                    <a:pt x="34" y="14"/>
                  </a:moveTo>
                  <a:lnTo>
                    <a:pt x="28" y="14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18" y="6"/>
                  </a:lnTo>
                  <a:lnTo>
                    <a:pt x="16" y="8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6" y="26"/>
                  </a:lnTo>
                  <a:lnTo>
                    <a:pt x="10" y="22"/>
                  </a:lnTo>
                  <a:lnTo>
                    <a:pt x="12" y="20"/>
                  </a:lnTo>
                  <a:lnTo>
                    <a:pt x="16" y="20"/>
                  </a:lnTo>
                  <a:lnTo>
                    <a:pt x="20" y="18"/>
                  </a:lnTo>
                  <a:lnTo>
                    <a:pt x="26" y="20"/>
                  </a:lnTo>
                  <a:lnTo>
                    <a:pt x="30" y="24"/>
                  </a:lnTo>
                  <a:lnTo>
                    <a:pt x="34" y="28"/>
                  </a:lnTo>
                  <a:lnTo>
                    <a:pt x="34" y="36"/>
                  </a:lnTo>
                  <a:lnTo>
                    <a:pt x="34" y="40"/>
                  </a:lnTo>
                  <a:lnTo>
                    <a:pt x="32" y="44"/>
                  </a:lnTo>
                  <a:lnTo>
                    <a:pt x="30" y="48"/>
                  </a:lnTo>
                  <a:lnTo>
                    <a:pt x="26" y="50"/>
                  </a:lnTo>
                  <a:lnTo>
                    <a:pt x="22" y="52"/>
                  </a:lnTo>
                  <a:lnTo>
                    <a:pt x="18" y="54"/>
                  </a:lnTo>
                  <a:lnTo>
                    <a:pt x="14" y="52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2" y="42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0" y="4"/>
                  </a:lnTo>
                  <a:lnTo>
                    <a:pt x="14" y="2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30" y="4"/>
                  </a:lnTo>
                  <a:lnTo>
                    <a:pt x="32" y="8"/>
                  </a:lnTo>
                  <a:lnTo>
                    <a:pt x="34" y="14"/>
                  </a:lnTo>
                  <a:close/>
                  <a:moveTo>
                    <a:pt x="6" y="36"/>
                  </a:moveTo>
                  <a:lnTo>
                    <a:pt x="8" y="38"/>
                  </a:lnTo>
                  <a:lnTo>
                    <a:pt x="8" y="42"/>
                  </a:lnTo>
                  <a:lnTo>
                    <a:pt x="10" y="44"/>
                  </a:lnTo>
                  <a:lnTo>
                    <a:pt x="12" y="46"/>
                  </a:lnTo>
                  <a:lnTo>
                    <a:pt x="14" y="46"/>
                  </a:lnTo>
                  <a:lnTo>
                    <a:pt x="18" y="48"/>
                  </a:lnTo>
                  <a:lnTo>
                    <a:pt x="22" y="46"/>
                  </a:lnTo>
                  <a:lnTo>
                    <a:pt x="26" y="44"/>
                  </a:lnTo>
                  <a:lnTo>
                    <a:pt x="28" y="40"/>
                  </a:lnTo>
                  <a:lnTo>
                    <a:pt x="28" y="36"/>
                  </a:lnTo>
                  <a:lnTo>
                    <a:pt x="28" y="32"/>
                  </a:lnTo>
                  <a:lnTo>
                    <a:pt x="26" y="28"/>
                  </a:lnTo>
                  <a:lnTo>
                    <a:pt x="22" y="26"/>
                  </a:lnTo>
                  <a:lnTo>
                    <a:pt x="18" y="24"/>
                  </a:lnTo>
                  <a:lnTo>
                    <a:pt x="14" y="26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6" y="36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97" name="Line 141"/>
            <p:cNvSpPr>
              <a:spLocks noChangeShapeType="1"/>
            </p:cNvSpPr>
            <p:nvPr/>
          </p:nvSpPr>
          <p:spPr bwMode="auto">
            <a:xfrm flipV="1">
              <a:off x="3016" y="3934"/>
              <a:ext cx="1" cy="26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96398" name="Line 142"/>
            <p:cNvSpPr>
              <a:spLocks noChangeShapeType="1"/>
            </p:cNvSpPr>
            <p:nvPr/>
          </p:nvSpPr>
          <p:spPr bwMode="auto">
            <a:xfrm>
              <a:off x="3016" y="2246"/>
              <a:ext cx="1" cy="26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96399" name="Rectangle 143"/>
            <p:cNvSpPr>
              <a:spLocks noChangeArrowheads="1"/>
            </p:cNvSpPr>
            <p:nvPr/>
          </p:nvSpPr>
          <p:spPr bwMode="auto">
            <a:xfrm>
              <a:off x="2988" y="4034"/>
              <a:ext cx="18" cy="6"/>
            </a:xfrm>
            <a:prstGeom prst="rect">
              <a:avLst/>
            </a:prstGeom>
            <a:grp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00" name="Freeform 144"/>
            <p:cNvSpPr>
              <a:spLocks noEditPoints="1"/>
            </p:cNvSpPr>
            <p:nvPr/>
          </p:nvSpPr>
          <p:spPr bwMode="auto">
            <a:xfrm>
              <a:off x="3010" y="4004"/>
              <a:ext cx="36" cy="52"/>
            </a:xfrm>
            <a:custGeom>
              <a:avLst/>
              <a:gdLst>
                <a:gd name="T0" fmla="*/ 22 w 36"/>
                <a:gd name="T1" fmla="*/ 52 h 52"/>
                <a:gd name="T2" fmla="*/ 22 w 36"/>
                <a:gd name="T3" fmla="*/ 40 h 52"/>
                <a:gd name="T4" fmla="*/ 0 w 36"/>
                <a:gd name="T5" fmla="*/ 40 h 52"/>
                <a:gd name="T6" fmla="*/ 0 w 36"/>
                <a:gd name="T7" fmla="*/ 34 h 52"/>
                <a:gd name="T8" fmla="*/ 24 w 36"/>
                <a:gd name="T9" fmla="*/ 0 h 52"/>
                <a:gd name="T10" fmla="*/ 30 w 36"/>
                <a:gd name="T11" fmla="*/ 0 h 52"/>
                <a:gd name="T12" fmla="*/ 30 w 36"/>
                <a:gd name="T13" fmla="*/ 34 h 52"/>
                <a:gd name="T14" fmla="*/ 36 w 36"/>
                <a:gd name="T15" fmla="*/ 34 h 52"/>
                <a:gd name="T16" fmla="*/ 36 w 36"/>
                <a:gd name="T17" fmla="*/ 40 h 52"/>
                <a:gd name="T18" fmla="*/ 30 w 36"/>
                <a:gd name="T19" fmla="*/ 40 h 52"/>
                <a:gd name="T20" fmla="*/ 30 w 36"/>
                <a:gd name="T21" fmla="*/ 52 h 52"/>
                <a:gd name="T22" fmla="*/ 22 w 36"/>
                <a:gd name="T23" fmla="*/ 52 h 52"/>
                <a:gd name="T24" fmla="*/ 22 w 36"/>
                <a:gd name="T25" fmla="*/ 34 h 52"/>
                <a:gd name="T26" fmla="*/ 22 w 36"/>
                <a:gd name="T27" fmla="*/ 14 h 52"/>
                <a:gd name="T28" fmla="*/ 8 w 36"/>
                <a:gd name="T29" fmla="*/ 34 h 52"/>
                <a:gd name="T30" fmla="*/ 22 w 36"/>
                <a:gd name="T31" fmla="*/ 3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52">
                  <a:moveTo>
                    <a:pt x="22" y="52"/>
                  </a:moveTo>
                  <a:lnTo>
                    <a:pt x="22" y="40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0" y="34"/>
                  </a:lnTo>
                  <a:lnTo>
                    <a:pt x="36" y="34"/>
                  </a:lnTo>
                  <a:lnTo>
                    <a:pt x="36" y="40"/>
                  </a:lnTo>
                  <a:lnTo>
                    <a:pt x="30" y="40"/>
                  </a:lnTo>
                  <a:lnTo>
                    <a:pt x="30" y="52"/>
                  </a:lnTo>
                  <a:lnTo>
                    <a:pt x="22" y="52"/>
                  </a:lnTo>
                  <a:close/>
                  <a:moveTo>
                    <a:pt x="22" y="34"/>
                  </a:moveTo>
                  <a:lnTo>
                    <a:pt x="22" y="14"/>
                  </a:lnTo>
                  <a:lnTo>
                    <a:pt x="8" y="34"/>
                  </a:lnTo>
                  <a:lnTo>
                    <a:pt x="22" y="34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01" name="Line 145"/>
            <p:cNvSpPr>
              <a:spLocks noChangeShapeType="1"/>
            </p:cNvSpPr>
            <p:nvPr/>
          </p:nvSpPr>
          <p:spPr bwMode="auto">
            <a:xfrm flipV="1">
              <a:off x="3326" y="3934"/>
              <a:ext cx="1" cy="26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96402" name="Line 146"/>
            <p:cNvSpPr>
              <a:spLocks noChangeShapeType="1"/>
            </p:cNvSpPr>
            <p:nvPr/>
          </p:nvSpPr>
          <p:spPr bwMode="auto">
            <a:xfrm>
              <a:off x="3326" y="2246"/>
              <a:ext cx="1" cy="26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96403" name="Rectangle 147"/>
            <p:cNvSpPr>
              <a:spLocks noChangeArrowheads="1"/>
            </p:cNvSpPr>
            <p:nvPr/>
          </p:nvSpPr>
          <p:spPr bwMode="auto">
            <a:xfrm>
              <a:off x="3296" y="4034"/>
              <a:ext cx="20" cy="6"/>
            </a:xfrm>
            <a:prstGeom prst="rect">
              <a:avLst/>
            </a:prstGeom>
            <a:grp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04" name="Freeform 148"/>
            <p:cNvSpPr>
              <a:spLocks/>
            </p:cNvSpPr>
            <p:nvPr/>
          </p:nvSpPr>
          <p:spPr bwMode="auto">
            <a:xfrm>
              <a:off x="3322" y="4004"/>
              <a:ext cx="34" cy="52"/>
            </a:xfrm>
            <a:custGeom>
              <a:avLst/>
              <a:gdLst>
                <a:gd name="T0" fmla="*/ 0 w 34"/>
                <a:gd name="T1" fmla="*/ 38 h 52"/>
                <a:gd name="T2" fmla="*/ 6 w 34"/>
                <a:gd name="T3" fmla="*/ 38 h 52"/>
                <a:gd name="T4" fmla="*/ 8 w 34"/>
                <a:gd name="T5" fmla="*/ 42 h 52"/>
                <a:gd name="T6" fmla="*/ 10 w 34"/>
                <a:gd name="T7" fmla="*/ 44 h 52"/>
                <a:gd name="T8" fmla="*/ 12 w 34"/>
                <a:gd name="T9" fmla="*/ 46 h 52"/>
                <a:gd name="T10" fmla="*/ 16 w 34"/>
                <a:gd name="T11" fmla="*/ 46 h 52"/>
                <a:gd name="T12" fmla="*/ 20 w 34"/>
                <a:gd name="T13" fmla="*/ 46 h 52"/>
                <a:gd name="T14" fmla="*/ 24 w 34"/>
                <a:gd name="T15" fmla="*/ 44 h 52"/>
                <a:gd name="T16" fmla="*/ 26 w 34"/>
                <a:gd name="T17" fmla="*/ 40 h 52"/>
                <a:gd name="T18" fmla="*/ 26 w 34"/>
                <a:gd name="T19" fmla="*/ 36 h 52"/>
                <a:gd name="T20" fmla="*/ 26 w 34"/>
                <a:gd name="T21" fmla="*/ 32 h 52"/>
                <a:gd name="T22" fmla="*/ 24 w 34"/>
                <a:gd name="T23" fmla="*/ 30 h 52"/>
                <a:gd name="T24" fmla="*/ 20 w 34"/>
                <a:gd name="T25" fmla="*/ 28 h 52"/>
                <a:gd name="T26" fmla="*/ 16 w 34"/>
                <a:gd name="T27" fmla="*/ 26 h 52"/>
                <a:gd name="T28" fmla="*/ 14 w 34"/>
                <a:gd name="T29" fmla="*/ 26 h 52"/>
                <a:gd name="T30" fmla="*/ 12 w 34"/>
                <a:gd name="T31" fmla="*/ 28 h 52"/>
                <a:gd name="T32" fmla="*/ 12 w 34"/>
                <a:gd name="T33" fmla="*/ 22 h 52"/>
                <a:gd name="T34" fmla="*/ 14 w 34"/>
                <a:gd name="T35" fmla="*/ 22 h 52"/>
                <a:gd name="T36" fmla="*/ 14 w 34"/>
                <a:gd name="T37" fmla="*/ 22 h 52"/>
                <a:gd name="T38" fmla="*/ 18 w 34"/>
                <a:gd name="T39" fmla="*/ 20 h 52"/>
                <a:gd name="T40" fmla="*/ 20 w 34"/>
                <a:gd name="T41" fmla="*/ 20 h 52"/>
                <a:gd name="T42" fmla="*/ 22 w 34"/>
                <a:gd name="T43" fmla="*/ 16 h 52"/>
                <a:gd name="T44" fmla="*/ 24 w 34"/>
                <a:gd name="T45" fmla="*/ 14 h 52"/>
                <a:gd name="T46" fmla="*/ 22 w 34"/>
                <a:gd name="T47" fmla="*/ 10 h 52"/>
                <a:gd name="T48" fmla="*/ 22 w 34"/>
                <a:gd name="T49" fmla="*/ 8 h 52"/>
                <a:gd name="T50" fmla="*/ 18 w 34"/>
                <a:gd name="T51" fmla="*/ 6 h 52"/>
                <a:gd name="T52" fmla="*/ 16 w 34"/>
                <a:gd name="T53" fmla="*/ 6 h 52"/>
                <a:gd name="T54" fmla="*/ 12 w 34"/>
                <a:gd name="T55" fmla="*/ 6 h 52"/>
                <a:gd name="T56" fmla="*/ 10 w 34"/>
                <a:gd name="T57" fmla="*/ 8 h 52"/>
                <a:gd name="T58" fmla="*/ 8 w 34"/>
                <a:gd name="T59" fmla="*/ 10 h 52"/>
                <a:gd name="T60" fmla="*/ 8 w 34"/>
                <a:gd name="T61" fmla="*/ 14 h 52"/>
                <a:gd name="T62" fmla="*/ 0 w 34"/>
                <a:gd name="T63" fmla="*/ 14 h 52"/>
                <a:gd name="T64" fmla="*/ 2 w 34"/>
                <a:gd name="T65" fmla="*/ 8 h 52"/>
                <a:gd name="T66" fmla="*/ 6 w 34"/>
                <a:gd name="T67" fmla="*/ 4 h 52"/>
                <a:gd name="T68" fmla="*/ 10 w 34"/>
                <a:gd name="T69" fmla="*/ 2 h 52"/>
                <a:gd name="T70" fmla="*/ 16 w 34"/>
                <a:gd name="T71" fmla="*/ 0 h 52"/>
                <a:gd name="T72" fmla="*/ 20 w 34"/>
                <a:gd name="T73" fmla="*/ 0 h 52"/>
                <a:gd name="T74" fmla="*/ 24 w 34"/>
                <a:gd name="T75" fmla="*/ 2 h 52"/>
                <a:gd name="T76" fmla="*/ 26 w 34"/>
                <a:gd name="T77" fmla="*/ 4 h 52"/>
                <a:gd name="T78" fmla="*/ 28 w 34"/>
                <a:gd name="T79" fmla="*/ 6 h 52"/>
                <a:gd name="T80" fmla="*/ 30 w 34"/>
                <a:gd name="T81" fmla="*/ 10 h 52"/>
                <a:gd name="T82" fmla="*/ 30 w 34"/>
                <a:gd name="T83" fmla="*/ 14 h 52"/>
                <a:gd name="T84" fmla="*/ 30 w 34"/>
                <a:gd name="T85" fmla="*/ 16 h 52"/>
                <a:gd name="T86" fmla="*/ 28 w 34"/>
                <a:gd name="T87" fmla="*/ 20 h 52"/>
                <a:gd name="T88" fmla="*/ 26 w 34"/>
                <a:gd name="T89" fmla="*/ 22 h 52"/>
                <a:gd name="T90" fmla="*/ 24 w 34"/>
                <a:gd name="T91" fmla="*/ 24 h 52"/>
                <a:gd name="T92" fmla="*/ 28 w 34"/>
                <a:gd name="T93" fmla="*/ 26 h 52"/>
                <a:gd name="T94" fmla="*/ 30 w 34"/>
                <a:gd name="T95" fmla="*/ 28 h 52"/>
                <a:gd name="T96" fmla="*/ 32 w 34"/>
                <a:gd name="T97" fmla="*/ 32 h 52"/>
                <a:gd name="T98" fmla="*/ 34 w 34"/>
                <a:gd name="T99" fmla="*/ 36 h 52"/>
                <a:gd name="T100" fmla="*/ 32 w 34"/>
                <a:gd name="T101" fmla="*/ 42 h 52"/>
                <a:gd name="T102" fmla="*/ 28 w 34"/>
                <a:gd name="T103" fmla="*/ 48 h 52"/>
                <a:gd name="T104" fmla="*/ 22 w 34"/>
                <a:gd name="T105" fmla="*/ 52 h 52"/>
                <a:gd name="T106" fmla="*/ 16 w 34"/>
                <a:gd name="T107" fmla="*/ 52 h 52"/>
                <a:gd name="T108" fmla="*/ 10 w 34"/>
                <a:gd name="T109" fmla="*/ 52 h 52"/>
                <a:gd name="T110" fmla="*/ 4 w 34"/>
                <a:gd name="T111" fmla="*/ 48 h 52"/>
                <a:gd name="T112" fmla="*/ 2 w 34"/>
                <a:gd name="T113" fmla="*/ 44 h 52"/>
                <a:gd name="T114" fmla="*/ 0 w 34"/>
                <a:gd name="T115" fmla="*/ 3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" h="52">
                  <a:moveTo>
                    <a:pt x="0" y="38"/>
                  </a:moveTo>
                  <a:lnTo>
                    <a:pt x="6" y="38"/>
                  </a:lnTo>
                  <a:lnTo>
                    <a:pt x="8" y="42"/>
                  </a:lnTo>
                  <a:lnTo>
                    <a:pt x="10" y="44"/>
                  </a:lnTo>
                  <a:lnTo>
                    <a:pt x="12" y="46"/>
                  </a:lnTo>
                  <a:lnTo>
                    <a:pt x="16" y="46"/>
                  </a:lnTo>
                  <a:lnTo>
                    <a:pt x="20" y="46"/>
                  </a:lnTo>
                  <a:lnTo>
                    <a:pt x="24" y="44"/>
                  </a:lnTo>
                  <a:lnTo>
                    <a:pt x="26" y="40"/>
                  </a:lnTo>
                  <a:lnTo>
                    <a:pt x="26" y="36"/>
                  </a:lnTo>
                  <a:lnTo>
                    <a:pt x="26" y="32"/>
                  </a:lnTo>
                  <a:lnTo>
                    <a:pt x="24" y="30"/>
                  </a:lnTo>
                  <a:lnTo>
                    <a:pt x="20" y="28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2" y="28"/>
                  </a:lnTo>
                  <a:lnTo>
                    <a:pt x="12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4" y="14"/>
                  </a:lnTo>
                  <a:lnTo>
                    <a:pt x="22" y="10"/>
                  </a:lnTo>
                  <a:lnTo>
                    <a:pt x="22" y="8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2" y="6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8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28" y="20"/>
                  </a:lnTo>
                  <a:lnTo>
                    <a:pt x="26" y="22"/>
                  </a:lnTo>
                  <a:lnTo>
                    <a:pt x="24" y="24"/>
                  </a:lnTo>
                  <a:lnTo>
                    <a:pt x="28" y="26"/>
                  </a:lnTo>
                  <a:lnTo>
                    <a:pt x="30" y="28"/>
                  </a:lnTo>
                  <a:lnTo>
                    <a:pt x="32" y="32"/>
                  </a:lnTo>
                  <a:lnTo>
                    <a:pt x="34" y="36"/>
                  </a:lnTo>
                  <a:lnTo>
                    <a:pt x="32" y="42"/>
                  </a:lnTo>
                  <a:lnTo>
                    <a:pt x="28" y="48"/>
                  </a:lnTo>
                  <a:lnTo>
                    <a:pt x="22" y="52"/>
                  </a:lnTo>
                  <a:lnTo>
                    <a:pt x="16" y="52"/>
                  </a:lnTo>
                  <a:lnTo>
                    <a:pt x="10" y="52"/>
                  </a:lnTo>
                  <a:lnTo>
                    <a:pt x="4" y="48"/>
                  </a:lnTo>
                  <a:lnTo>
                    <a:pt x="2" y="44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05" name="Line 149"/>
            <p:cNvSpPr>
              <a:spLocks noChangeShapeType="1"/>
            </p:cNvSpPr>
            <p:nvPr/>
          </p:nvSpPr>
          <p:spPr bwMode="auto">
            <a:xfrm flipV="1">
              <a:off x="3636" y="3934"/>
              <a:ext cx="1" cy="26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96406" name="Line 150"/>
            <p:cNvSpPr>
              <a:spLocks noChangeShapeType="1"/>
            </p:cNvSpPr>
            <p:nvPr/>
          </p:nvSpPr>
          <p:spPr bwMode="auto">
            <a:xfrm>
              <a:off x="3636" y="2246"/>
              <a:ext cx="1" cy="26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96407" name="Rectangle 151"/>
            <p:cNvSpPr>
              <a:spLocks noChangeArrowheads="1"/>
            </p:cNvSpPr>
            <p:nvPr/>
          </p:nvSpPr>
          <p:spPr bwMode="auto">
            <a:xfrm>
              <a:off x="3606" y="4034"/>
              <a:ext cx="20" cy="6"/>
            </a:xfrm>
            <a:prstGeom prst="rect">
              <a:avLst/>
            </a:prstGeom>
            <a:grp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08" name="Freeform 152"/>
            <p:cNvSpPr>
              <a:spLocks/>
            </p:cNvSpPr>
            <p:nvPr/>
          </p:nvSpPr>
          <p:spPr bwMode="auto">
            <a:xfrm>
              <a:off x="3630" y="4004"/>
              <a:ext cx="34" cy="52"/>
            </a:xfrm>
            <a:custGeom>
              <a:avLst/>
              <a:gdLst>
                <a:gd name="T0" fmla="*/ 34 w 34"/>
                <a:gd name="T1" fmla="*/ 46 h 52"/>
                <a:gd name="T2" fmla="*/ 34 w 34"/>
                <a:gd name="T3" fmla="*/ 52 h 52"/>
                <a:gd name="T4" fmla="*/ 0 w 34"/>
                <a:gd name="T5" fmla="*/ 52 h 52"/>
                <a:gd name="T6" fmla="*/ 0 w 34"/>
                <a:gd name="T7" fmla="*/ 50 h 52"/>
                <a:gd name="T8" fmla="*/ 2 w 34"/>
                <a:gd name="T9" fmla="*/ 48 h 52"/>
                <a:gd name="T10" fmla="*/ 2 w 34"/>
                <a:gd name="T11" fmla="*/ 44 h 52"/>
                <a:gd name="T12" fmla="*/ 4 w 34"/>
                <a:gd name="T13" fmla="*/ 40 h 52"/>
                <a:gd name="T14" fmla="*/ 8 w 34"/>
                <a:gd name="T15" fmla="*/ 36 h 52"/>
                <a:gd name="T16" fmla="*/ 12 w 34"/>
                <a:gd name="T17" fmla="*/ 32 h 52"/>
                <a:gd name="T18" fmla="*/ 18 w 34"/>
                <a:gd name="T19" fmla="*/ 28 h 52"/>
                <a:gd name="T20" fmla="*/ 22 w 34"/>
                <a:gd name="T21" fmla="*/ 24 h 52"/>
                <a:gd name="T22" fmla="*/ 24 w 34"/>
                <a:gd name="T23" fmla="*/ 22 h 52"/>
                <a:gd name="T24" fmla="*/ 26 w 34"/>
                <a:gd name="T25" fmla="*/ 18 h 52"/>
                <a:gd name="T26" fmla="*/ 26 w 34"/>
                <a:gd name="T27" fmla="*/ 14 h 52"/>
                <a:gd name="T28" fmla="*/ 26 w 34"/>
                <a:gd name="T29" fmla="*/ 12 h 52"/>
                <a:gd name="T30" fmla="*/ 24 w 34"/>
                <a:gd name="T31" fmla="*/ 8 h 52"/>
                <a:gd name="T32" fmla="*/ 22 w 34"/>
                <a:gd name="T33" fmla="*/ 6 h 52"/>
                <a:gd name="T34" fmla="*/ 18 w 34"/>
                <a:gd name="T35" fmla="*/ 6 h 52"/>
                <a:gd name="T36" fmla="*/ 14 w 34"/>
                <a:gd name="T37" fmla="*/ 6 h 52"/>
                <a:gd name="T38" fmla="*/ 10 w 34"/>
                <a:gd name="T39" fmla="*/ 8 h 52"/>
                <a:gd name="T40" fmla="*/ 8 w 34"/>
                <a:gd name="T41" fmla="*/ 12 h 52"/>
                <a:gd name="T42" fmla="*/ 8 w 34"/>
                <a:gd name="T43" fmla="*/ 16 h 52"/>
                <a:gd name="T44" fmla="*/ 2 w 34"/>
                <a:gd name="T45" fmla="*/ 14 h 52"/>
                <a:gd name="T46" fmla="*/ 2 w 34"/>
                <a:gd name="T47" fmla="*/ 8 h 52"/>
                <a:gd name="T48" fmla="*/ 6 w 34"/>
                <a:gd name="T49" fmla="*/ 4 h 52"/>
                <a:gd name="T50" fmla="*/ 12 w 34"/>
                <a:gd name="T51" fmla="*/ 2 h 52"/>
                <a:gd name="T52" fmla="*/ 18 w 34"/>
                <a:gd name="T53" fmla="*/ 0 h 52"/>
                <a:gd name="T54" fmla="*/ 24 w 34"/>
                <a:gd name="T55" fmla="*/ 2 h 52"/>
                <a:gd name="T56" fmla="*/ 30 w 34"/>
                <a:gd name="T57" fmla="*/ 4 h 52"/>
                <a:gd name="T58" fmla="*/ 32 w 34"/>
                <a:gd name="T59" fmla="*/ 8 h 52"/>
                <a:gd name="T60" fmla="*/ 34 w 34"/>
                <a:gd name="T61" fmla="*/ 14 h 52"/>
                <a:gd name="T62" fmla="*/ 34 w 34"/>
                <a:gd name="T63" fmla="*/ 18 h 52"/>
                <a:gd name="T64" fmla="*/ 32 w 34"/>
                <a:gd name="T65" fmla="*/ 20 h 52"/>
                <a:gd name="T66" fmla="*/ 30 w 34"/>
                <a:gd name="T67" fmla="*/ 24 h 52"/>
                <a:gd name="T68" fmla="*/ 28 w 34"/>
                <a:gd name="T69" fmla="*/ 26 h 52"/>
                <a:gd name="T70" fmla="*/ 24 w 34"/>
                <a:gd name="T71" fmla="*/ 30 h 52"/>
                <a:gd name="T72" fmla="*/ 20 w 34"/>
                <a:gd name="T73" fmla="*/ 36 h 52"/>
                <a:gd name="T74" fmla="*/ 14 w 34"/>
                <a:gd name="T75" fmla="*/ 40 h 52"/>
                <a:gd name="T76" fmla="*/ 12 w 34"/>
                <a:gd name="T77" fmla="*/ 42 h 52"/>
                <a:gd name="T78" fmla="*/ 10 w 34"/>
                <a:gd name="T79" fmla="*/ 44 h 52"/>
                <a:gd name="T80" fmla="*/ 10 w 34"/>
                <a:gd name="T81" fmla="*/ 46 h 52"/>
                <a:gd name="T82" fmla="*/ 34 w 34"/>
                <a:gd name="T8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" h="52">
                  <a:moveTo>
                    <a:pt x="34" y="46"/>
                  </a:moveTo>
                  <a:lnTo>
                    <a:pt x="34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48"/>
                  </a:lnTo>
                  <a:lnTo>
                    <a:pt x="2" y="44"/>
                  </a:lnTo>
                  <a:lnTo>
                    <a:pt x="4" y="40"/>
                  </a:lnTo>
                  <a:lnTo>
                    <a:pt x="8" y="36"/>
                  </a:lnTo>
                  <a:lnTo>
                    <a:pt x="12" y="32"/>
                  </a:lnTo>
                  <a:lnTo>
                    <a:pt x="18" y="28"/>
                  </a:lnTo>
                  <a:lnTo>
                    <a:pt x="22" y="24"/>
                  </a:lnTo>
                  <a:lnTo>
                    <a:pt x="24" y="22"/>
                  </a:lnTo>
                  <a:lnTo>
                    <a:pt x="26" y="18"/>
                  </a:lnTo>
                  <a:lnTo>
                    <a:pt x="26" y="14"/>
                  </a:lnTo>
                  <a:lnTo>
                    <a:pt x="26" y="12"/>
                  </a:lnTo>
                  <a:lnTo>
                    <a:pt x="24" y="8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0" y="8"/>
                  </a:lnTo>
                  <a:lnTo>
                    <a:pt x="8" y="12"/>
                  </a:lnTo>
                  <a:lnTo>
                    <a:pt x="8" y="16"/>
                  </a:lnTo>
                  <a:lnTo>
                    <a:pt x="2" y="14"/>
                  </a:lnTo>
                  <a:lnTo>
                    <a:pt x="2" y="8"/>
                  </a:lnTo>
                  <a:lnTo>
                    <a:pt x="6" y="4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30" y="4"/>
                  </a:lnTo>
                  <a:lnTo>
                    <a:pt x="32" y="8"/>
                  </a:lnTo>
                  <a:lnTo>
                    <a:pt x="34" y="14"/>
                  </a:lnTo>
                  <a:lnTo>
                    <a:pt x="34" y="18"/>
                  </a:lnTo>
                  <a:lnTo>
                    <a:pt x="32" y="20"/>
                  </a:lnTo>
                  <a:lnTo>
                    <a:pt x="30" y="24"/>
                  </a:lnTo>
                  <a:lnTo>
                    <a:pt x="28" y="26"/>
                  </a:lnTo>
                  <a:lnTo>
                    <a:pt x="24" y="30"/>
                  </a:lnTo>
                  <a:lnTo>
                    <a:pt x="20" y="36"/>
                  </a:lnTo>
                  <a:lnTo>
                    <a:pt x="14" y="40"/>
                  </a:lnTo>
                  <a:lnTo>
                    <a:pt x="12" y="42"/>
                  </a:lnTo>
                  <a:lnTo>
                    <a:pt x="10" y="44"/>
                  </a:lnTo>
                  <a:lnTo>
                    <a:pt x="10" y="46"/>
                  </a:lnTo>
                  <a:lnTo>
                    <a:pt x="34" y="46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09" name="Line 153"/>
            <p:cNvSpPr>
              <a:spLocks noChangeShapeType="1"/>
            </p:cNvSpPr>
            <p:nvPr/>
          </p:nvSpPr>
          <p:spPr bwMode="auto">
            <a:xfrm flipV="1">
              <a:off x="3946" y="3934"/>
              <a:ext cx="1" cy="26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96410" name="Line 154"/>
            <p:cNvSpPr>
              <a:spLocks noChangeShapeType="1"/>
            </p:cNvSpPr>
            <p:nvPr/>
          </p:nvSpPr>
          <p:spPr bwMode="auto">
            <a:xfrm>
              <a:off x="3946" y="2246"/>
              <a:ext cx="1" cy="26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96411" name="Rectangle 155"/>
            <p:cNvSpPr>
              <a:spLocks noChangeArrowheads="1"/>
            </p:cNvSpPr>
            <p:nvPr/>
          </p:nvSpPr>
          <p:spPr bwMode="auto">
            <a:xfrm>
              <a:off x="3916" y="4034"/>
              <a:ext cx="20" cy="6"/>
            </a:xfrm>
            <a:prstGeom prst="rect">
              <a:avLst/>
            </a:prstGeom>
            <a:grp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12" name="Freeform 156"/>
            <p:cNvSpPr>
              <a:spLocks/>
            </p:cNvSpPr>
            <p:nvPr/>
          </p:nvSpPr>
          <p:spPr bwMode="auto">
            <a:xfrm>
              <a:off x="3946" y="4004"/>
              <a:ext cx="18" cy="52"/>
            </a:xfrm>
            <a:custGeom>
              <a:avLst/>
              <a:gdLst>
                <a:gd name="T0" fmla="*/ 18 w 18"/>
                <a:gd name="T1" fmla="*/ 52 h 52"/>
                <a:gd name="T2" fmla="*/ 12 w 18"/>
                <a:gd name="T3" fmla="*/ 52 h 52"/>
                <a:gd name="T4" fmla="*/ 12 w 18"/>
                <a:gd name="T5" fmla="*/ 12 h 52"/>
                <a:gd name="T6" fmla="*/ 8 w 18"/>
                <a:gd name="T7" fmla="*/ 14 h 52"/>
                <a:gd name="T8" fmla="*/ 6 w 18"/>
                <a:gd name="T9" fmla="*/ 16 h 52"/>
                <a:gd name="T10" fmla="*/ 2 w 18"/>
                <a:gd name="T11" fmla="*/ 18 h 52"/>
                <a:gd name="T12" fmla="*/ 0 w 18"/>
                <a:gd name="T13" fmla="*/ 20 h 52"/>
                <a:gd name="T14" fmla="*/ 0 w 18"/>
                <a:gd name="T15" fmla="*/ 14 h 52"/>
                <a:gd name="T16" fmla="*/ 4 w 18"/>
                <a:gd name="T17" fmla="*/ 10 h 52"/>
                <a:gd name="T18" fmla="*/ 8 w 18"/>
                <a:gd name="T19" fmla="*/ 8 h 52"/>
                <a:gd name="T20" fmla="*/ 12 w 18"/>
                <a:gd name="T21" fmla="*/ 4 h 52"/>
                <a:gd name="T22" fmla="*/ 14 w 18"/>
                <a:gd name="T23" fmla="*/ 0 h 52"/>
                <a:gd name="T24" fmla="*/ 18 w 18"/>
                <a:gd name="T25" fmla="*/ 0 h 52"/>
                <a:gd name="T26" fmla="*/ 18 w 18"/>
                <a:gd name="T2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52">
                  <a:moveTo>
                    <a:pt x="18" y="52"/>
                  </a:moveTo>
                  <a:lnTo>
                    <a:pt x="12" y="52"/>
                  </a:lnTo>
                  <a:lnTo>
                    <a:pt x="12" y="12"/>
                  </a:lnTo>
                  <a:lnTo>
                    <a:pt x="8" y="14"/>
                  </a:lnTo>
                  <a:lnTo>
                    <a:pt x="6" y="16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52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13" name="Line 157"/>
            <p:cNvSpPr>
              <a:spLocks noChangeShapeType="1"/>
            </p:cNvSpPr>
            <p:nvPr/>
          </p:nvSpPr>
          <p:spPr bwMode="auto">
            <a:xfrm flipV="1">
              <a:off x="4256" y="3934"/>
              <a:ext cx="1" cy="26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96414" name="Line 158"/>
            <p:cNvSpPr>
              <a:spLocks noChangeShapeType="1"/>
            </p:cNvSpPr>
            <p:nvPr/>
          </p:nvSpPr>
          <p:spPr bwMode="auto">
            <a:xfrm>
              <a:off x="4256" y="2246"/>
              <a:ext cx="1" cy="26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96415" name="Freeform 159"/>
            <p:cNvSpPr>
              <a:spLocks noEditPoints="1"/>
            </p:cNvSpPr>
            <p:nvPr/>
          </p:nvSpPr>
          <p:spPr bwMode="auto">
            <a:xfrm>
              <a:off x="4238" y="4004"/>
              <a:ext cx="34" cy="52"/>
            </a:xfrm>
            <a:custGeom>
              <a:avLst/>
              <a:gdLst>
                <a:gd name="T0" fmla="*/ 0 w 34"/>
                <a:gd name="T1" fmla="*/ 26 h 52"/>
                <a:gd name="T2" fmla="*/ 0 w 34"/>
                <a:gd name="T3" fmla="*/ 18 h 52"/>
                <a:gd name="T4" fmla="*/ 2 w 34"/>
                <a:gd name="T5" fmla="*/ 12 h 52"/>
                <a:gd name="T6" fmla="*/ 4 w 34"/>
                <a:gd name="T7" fmla="*/ 6 h 52"/>
                <a:gd name="T8" fmla="*/ 8 w 34"/>
                <a:gd name="T9" fmla="*/ 4 h 52"/>
                <a:gd name="T10" fmla="*/ 12 w 34"/>
                <a:gd name="T11" fmla="*/ 0 h 52"/>
                <a:gd name="T12" fmla="*/ 18 w 34"/>
                <a:gd name="T13" fmla="*/ 0 h 52"/>
                <a:gd name="T14" fmla="*/ 22 w 34"/>
                <a:gd name="T15" fmla="*/ 0 h 52"/>
                <a:gd name="T16" fmla="*/ 24 w 34"/>
                <a:gd name="T17" fmla="*/ 2 h 52"/>
                <a:gd name="T18" fmla="*/ 28 w 34"/>
                <a:gd name="T19" fmla="*/ 4 h 52"/>
                <a:gd name="T20" fmla="*/ 30 w 34"/>
                <a:gd name="T21" fmla="*/ 6 h 52"/>
                <a:gd name="T22" fmla="*/ 32 w 34"/>
                <a:gd name="T23" fmla="*/ 10 h 52"/>
                <a:gd name="T24" fmla="*/ 32 w 34"/>
                <a:gd name="T25" fmla="*/ 14 h 52"/>
                <a:gd name="T26" fmla="*/ 34 w 34"/>
                <a:gd name="T27" fmla="*/ 20 h 52"/>
                <a:gd name="T28" fmla="*/ 34 w 34"/>
                <a:gd name="T29" fmla="*/ 26 h 52"/>
                <a:gd name="T30" fmla="*/ 34 w 34"/>
                <a:gd name="T31" fmla="*/ 34 h 52"/>
                <a:gd name="T32" fmla="*/ 32 w 34"/>
                <a:gd name="T33" fmla="*/ 42 h 52"/>
                <a:gd name="T34" fmla="*/ 30 w 34"/>
                <a:gd name="T35" fmla="*/ 46 h 52"/>
                <a:gd name="T36" fmla="*/ 26 w 34"/>
                <a:gd name="T37" fmla="*/ 50 h 52"/>
                <a:gd name="T38" fmla="*/ 22 w 34"/>
                <a:gd name="T39" fmla="*/ 52 h 52"/>
                <a:gd name="T40" fmla="*/ 18 w 34"/>
                <a:gd name="T41" fmla="*/ 52 h 52"/>
                <a:gd name="T42" fmla="*/ 12 w 34"/>
                <a:gd name="T43" fmla="*/ 52 h 52"/>
                <a:gd name="T44" fmla="*/ 8 w 34"/>
                <a:gd name="T45" fmla="*/ 50 h 52"/>
                <a:gd name="T46" fmla="*/ 6 w 34"/>
                <a:gd name="T47" fmla="*/ 48 h 52"/>
                <a:gd name="T48" fmla="*/ 2 w 34"/>
                <a:gd name="T49" fmla="*/ 42 h 52"/>
                <a:gd name="T50" fmla="*/ 0 w 34"/>
                <a:gd name="T51" fmla="*/ 36 h 52"/>
                <a:gd name="T52" fmla="*/ 0 w 34"/>
                <a:gd name="T53" fmla="*/ 26 h 52"/>
                <a:gd name="T54" fmla="*/ 8 w 34"/>
                <a:gd name="T55" fmla="*/ 26 h 52"/>
                <a:gd name="T56" fmla="*/ 8 w 34"/>
                <a:gd name="T57" fmla="*/ 34 h 52"/>
                <a:gd name="T58" fmla="*/ 8 w 34"/>
                <a:gd name="T59" fmla="*/ 40 h 52"/>
                <a:gd name="T60" fmla="*/ 10 w 34"/>
                <a:gd name="T61" fmla="*/ 42 h 52"/>
                <a:gd name="T62" fmla="*/ 14 w 34"/>
                <a:gd name="T63" fmla="*/ 46 h 52"/>
                <a:gd name="T64" fmla="*/ 18 w 34"/>
                <a:gd name="T65" fmla="*/ 46 h 52"/>
                <a:gd name="T66" fmla="*/ 22 w 34"/>
                <a:gd name="T67" fmla="*/ 46 h 52"/>
                <a:gd name="T68" fmla="*/ 24 w 34"/>
                <a:gd name="T69" fmla="*/ 42 h 52"/>
                <a:gd name="T70" fmla="*/ 26 w 34"/>
                <a:gd name="T71" fmla="*/ 40 h 52"/>
                <a:gd name="T72" fmla="*/ 28 w 34"/>
                <a:gd name="T73" fmla="*/ 34 h 52"/>
                <a:gd name="T74" fmla="*/ 28 w 34"/>
                <a:gd name="T75" fmla="*/ 26 h 52"/>
                <a:gd name="T76" fmla="*/ 28 w 34"/>
                <a:gd name="T77" fmla="*/ 20 h 52"/>
                <a:gd name="T78" fmla="*/ 26 w 34"/>
                <a:gd name="T79" fmla="*/ 14 h 52"/>
                <a:gd name="T80" fmla="*/ 24 w 34"/>
                <a:gd name="T81" fmla="*/ 10 h 52"/>
                <a:gd name="T82" fmla="*/ 22 w 34"/>
                <a:gd name="T83" fmla="*/ 8 h 52"/>
                <a:gd name="T84" fmla="*/ 18 w 34"/>
                <a:gd name="T85" fmla="*/ 6 h 52"/>
                <a:gd name="T86" fmla="*/ 14 w 34"/>
                <a:gd name="T87" fmla="*/ 8 h 52"/>
                <a:gd name="T88" fmla="*/ 10 w 34"/>
                <a:gd name="T89" fmla="*/ 10 h 52"/>
                <a:gd name="T90" fmla="*/ 8 w 34"/>
                <a:gd name="T91" fmla="*/ 14 h 52"/>
                <a:gd name="T92" fmla="*/ 8 w 34"/>
                <a:gd name="T93" fmla="*/ 20 h 52"/>
                <a:gd name="T94" fmla="*/ 8 w 34"/>
                <a:gd name="T95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52">
                  <a:moveTo>
                    <a:pt x="0" y="26"/>
                  </a:moveTo>
                  <a:lnTo>
                    <a:pt x="0" y="18"/>
                  </a:lnTo>
                  <a:lnTo>
                    <a:pt x="2" y="12"/>
                  </a:lnTo>
                  <a:lnTo>
                    <a:pt x="4" y="6"/>
                  </a:lnTo>
                  <a:lnTo>
                    <a:pt x="8" y="4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8" y="4"/>
                  </a:lnTo>
                  <a:lnTo>
                    <a:pt x="30" y="6"/>
                  </a:lnTo>
                  <a:lnTo>
                    <a:pt x="32" y="10"/>
                  </a:lnTo>
                  <a:lnTo>
                    <a:pt x="32" y="14"/>
                  </a:lnTo>
                  <a:lnTo>
                    <a:pt x="34" y="20"/>
                  </a:lnTo>
                  <a:lnTo>
                    <a:pt x="34" y="26"/>
                  </a:lnTo>
                  <a:lnTo>
                    <a:pt x="34" y="34"/>
                  </a:lnTo>
                  <a:lnTo>
                    <a:pt x="32" y="42"/>
                  </a:lnTo>
                  <a:lnTo>
                    <a:pt x="30" y="46"/>
                  </a:lnTo>
                  <a:lnTo>
                    <a:pt x="26" y="50"/>
                  </a:lnTo>
                  <a:lnTo>
                    <a:pt x="22" y="52"/>
                  </a:lnTo>
                  <a:lnTo>
                    <a:pt x="18" y="52"/>
                  </a:lnTo>
                  <a:lnTo>
                    <a:pt x="12" y="52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2" y="42"/>
                  </a:lnTo>
                  <a:lnTo>
                    <a:pt x="0" y="36"/>
                  </a:lnTo>
                  <a:lnTo>
                    <a:pt x="0" y="26"/>
                  </a:lnTo>
                  <a:close/>
                  <a:moveTo>
                    <a:pt x="8" y="26"/>
                  </a:moveTo>
                  <a:lnTo>
                    <a:pt x="8" y="34"/>
                  </a:lnTo>
                  <a:lnTo>
                    <a:pt x="8" y="40"/>
                  </a:lnTo>
                  <a:lnTo>
                    <a:pt x="10" y="42"/>
                  </a:lnTo>
                  <a:lnTo>
                    <a:pt x="14" y="46"/>
                  </a:lnTo>
                  <a:lnTo>
                    <a:pt x="18" y="46"/>
                  </a:lnTo>
                  <a:lnTo>
                    <a:pt x="22" y="46"/>
                  </a:lnTo>
                  <a:lnTo>
                    <a:pt x="24" y="42"/>
                  </a:lnTo>
                  <a:lnTo>
                    <a:pt x="26" y="40"/>
                  </a:lnTo>
                  <a:lnTo>
                    <a:pt x="28" y="34"/>
                  </a:lnTo>
                  <a:lnTo>
                    <a:pt x="28" y="26"/>
                  </a:lnTo>
                  <a:lnTo>
                    <a:pt x="28" y="20"/>
                  </a:lnTo>
                  <a:lnTo>
                    <a:pt x="26" y="14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18" y="6"/>
                  </a:lnTo>
                  <a:lnTo>
                    <a:pt x="14" y="8"/>
                  </a:lnTo>
                  <a:lnTo>
                    <a:pt x="10" y="10"/>
                  </a:lnTo>
                  <a:lnTo>
                    <a:pt x="8" y="14"/>
                  </a:lnTo>
                  <a:lnTo>
                    <a:pt x="8" y="20"/>
                  </a:lnTo>
                  <a:lnTo>
                    <a:pt x="8" y="26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16" name="Line 160"/>
            <p:cNvSpPr>
              <a:spLocks noChangeShapeType="1"/>
            </p:cNvSpPr>
            <p:nvPr/>
          </p:nvSpPr>
          <p:spPr bwMode="auto">
            <a:xfrm flipV="1">
              <a:off x="4564" y="3934"/>
              <a:ext cx="1" cy="26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96417" name="Line 161"/>
            <p:cNvSpPr>
              <a:spLocks noChangeShapeType="1"/>
            </p:cNvSpPr>
            <p:nvPr/>
          </p:nvSpPr>
          <p:spPr bwMode="auto">
            <a:xfrm>
              <a:off x="4564" y="2246"/>
              <a:ext cx="1" cy="26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96418" name="Freeform 162"/>
            <p:cNvSpPr>
              <a:spLocks/>
            </p:cNvSpPr>
            <p:nvPr/>
          </p:nvSpPr>
          <p:spPr bwMode="auto">
            <a:xfrm>
              <a:off x="4552" y="4004"/>
              <a:ext cx="20" cy="52"/>
            </a:xfrm>
            <a:custGeom>
              <a:avLst/>
              <a:gdLst>
                <a:gd name="T0" fmla="*/ 20 w 20"/>
                <a:gd name="T1" fmla="*/ 52 h 52"/>
                <a:gd name="T2" fmla="*/ 12 w 20"/>
                <a:gd name="T3" fmla="*/ 52 h 52"/>
                <a:gd name="T4" fmla="*/ 12 w 20"/>
                <a:gd name="T5" fmla="*/ 12 h 52"/>
                <a:gd name="T6" fmla="*/ 10 w 20"/>
                <a:gd name="T7" fmla="*/ 14 h 52"/>
                <a:gd name="T8" fmla="*/ 6 w 20"/>
                <a:gd name="T9" fmla="*/ 16 h 52"/>
                <a:gd name="T10" fmla="*/ 4 w 20"/>
                <a:gd name="T11" fmla="*/ 18 h 52"/>
                <a:gd name="T12" fmla="*/ 0 w 20"/>
                <a:gd name="T13" fmla="*/ 20 h 52"/>
                <a:gd name="T14" fmla="*/ 0 w 20"/>
                <a:gd name="T15" fmla="*/ 14 h 52"/>
                <a:gd name="T16" fmla="*/ 6 w 20"/>
                <a:gd name="T17" fmla="*/ 10 h 52"/>
                <a:gd name="T18" fmla="*/ 10 w 20"/>
                <a:gd name="T19" fmla="*/ 8 h 52"/>
                <a:gd name="T20" fmla="*/ 12 w 20"/>
                <a:gd name="T21" fmla="*/ 4 h 52"/>
                <a:gd name="T22" fmla="*/ 14 w 20"/>
                <a:gd name="T23" fmla="*/ 0 h 52"/>
                <a:gd name="T24" fmla="*/ 20 w 20"/>
                <a:gd name="T25" fmla="*/ 0 h 52"/>
                <a:gd name="T26" fmla="*/ 20 w 20"/>
                <a:gd name="T2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52">
                  <a:moveTo>
                    <a:pt x="20" y="52"/>
                  </a:moveTo>
                  <a:lnTo>
                    <a:pt x="12" y="52"/>
                  </a:lnTo>
                  <a:lnTo>
                    <a:pt x="12" y="12"/>
                  </a:lnTo>
                  <a:lnTo>
                    <a:pt x="10" y="14"/>
                  </a:lnTo>
                  <a:lnTo>
                    <a:pt x="6" y="16"/>
                  </a:lnTo>
                  <a:lnTo>
                    <a:pt x="4" y="18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6" y="10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0" y="52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19" name="Line 163"/>
            <p:cNvSpPr>
              <a:spLocks noChangeShapeType="1"/>
            </p:cNvSpPr>
            <p:nvPr/>
          </p:nvSpPr>
          <p:spPr bwMode="auto">
            <a:xfrm flipV="1">
              <a:off x="4874" y="3934"/>
              <a:ext cx="1" cy="26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96420" name="Line 164"/>
            <p:cNvSpPr>
              <a:spLocks noChangeShapeType="1"/>
            </p:cNvSpPr>
            <p:nvPr/>
          </p:nvSpPr>
          <p:spPr bwMode="auto">
            <a:xfrm>
              <a:off x="4874" y="2246"/>
              <a:ext cx="1" cy="26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96421" name="Freeform 165"/>
            <p:cNvSpPr>
              <a:spLocks/>
            </p:cNvSpPr>
            <p:nvPr/>
          </p:nvSpPr>
          <p:spPr bwMode="auto">
            <a:xfrm>
              <a:off x="4856" y="4004"/>
              <a:ext cx="34" cy="52"/>
            </a:xfrm>
            <a:custGeom>
              <a:avLst/>
              <a:gdLst>
                <a:gd name="T0" fmla="*/ 34 w 34"/>
                <a:gd name="T1" fmla="*/ 46 h 52"/>
                <a:gd name="T2" fmla="*/ 34 w 34"/>
                <a:gd name="T3" fmla="*/ 52 h 52"/>
                <a:gd name="T4" fmla="*/ 0 w 34"/>
                <a:gd name="T5" fmla="*/ 52 h 52"/>
                <a:gd name="T6" fmla="*/ 0 w 34"/>
                <a:gd name="T7" fmla="*/ 50 h 52"/>
                <a:gd name="T8" fmla="*/ 2 w 34"/>
                <a:gd name="T9" fmla="*/ 48 h 52"/>
                <a:gd name="T10" fmla="*/ 2 w 34"/>
                <a:gd name="T11" fmla="*/ 44 h 52"/>
                <a:gd name="T12" fmla="*/ 6 w 34"/>
                <a:gd name="T13" fmla="*/ 40 h 52"/>
                <a:gd name="T14" fmla="*/ 8 w 34"/>
                <a:gd name="T15" fmla="*/ 36 h 52"/>
                <a:gd name="T16" fmla="*/ 14 w 34"/>
                <a:gd name="T17" fmla="*/ 32 h 52"/>
                <a:gd name="T18" fmla="*/ 18 w 34"/>
                <a:gd name="T19" fmla="*/ 28 h 52"/>
                <a:gd name="T20" fmla="*/ 22 w 34"/>
                <a:gd name="T21" fmla="*/ 24 h 52"/>
                <a:gd name="T22" fmla="*/ 24 w 34"/>
                <a:gd name="T23" fmla="*/ 22 h 52"/>
                <a:gd name="T24" fmla="*/ 26 w 34"/>
                <a:gd name="T25" fmla="*/ 18 h 52"/>
                <a:gd name="T26" fmla="*/ 28 w 34"/>
                <a:gd name="T27" fmla="*/ 14 h 52"/>
                <a:gd name="T28" fmla="*/ 26 w 34"/>
                <a:gd name="T29" fmla="*/ 12 h 52"/>
                <a:gd name="T30" fmla="*/ 24 w 34"/>
                <a:gd name="T31" fmla="*/ 8 h 52"/>
                <a:gd name="T32" fmla="*/ 22 w 34"/>
                <a:gd name="T33" fmla="*/ 6 h 52"/>
                <a:gd name="T34" fmla="*/ 18 w 34"/>
                <a:gd name="T35" fmla="*/ 6 h 52"/>
                <a:gd name="T36" fmla="*/ 14 w 34"/>
                <a:gd name="T37" fmla="*/ 6 h 52"/>
                <a:gd name="T38" fmla="*/ 10 w 34"/>
                <a:gd name="T39" fmla="*/ 8 h 52"/>
                <a:gd name="T40" fmla="*/ 8 w 34"/>
                <a:gd name="T41" fmla="*/ 12 h 52"/>
                <a:gd name="T42" fmla="*/ 8 w 34"/>
                <a:gd name="T43" fmla="*/ 16 h 52"/>
                <a:gd name="T44" fmla="*/ 2 w 34"/>
                <a:gd name="T45" fmla="*/ 14 h 52"/>
                <a:gd name="T46" fmla="*/ 4 w 34"/>
                <a:gd name="T47" fmla="*/ 8 h 52"/>
                <a:gd name="T48" fmla="*/ 6 w 34"/>
                <a:gd name="T49" fmla="*/ 4 h 52"/>
                <a:gd name="T50" fmla="*/ 12 w 34"/>
                <a:gd name="T51" fmla="*/ 2 h 52"/>
                <a:gd name="T52" fmla="*/ 18 w 34"/>
                <a:gd name="T53" fmla="*/ 0 h 52"/>
                <a:gd name="T54" fmla="*/ 24 w 34"/>
                <a:gd name="T55" fmla="*/ 2 h 52"/>
                <a:gd name="T56" fmla="*/ 30 w 34"/>
                <a:gd name="T57" fmla="*/ 4 h 52"/>
                <a:gd name="T58" fmla="*/ 32 w 34"/>
                <a:gd name="T59" fmla="*/ 8 h 52"/>
                <a:gd name="T60" fmla="*/ 34 w 34"/>
                <a:gd name="T61" fmla="*/ 14 h 52"/>
                <a:gd name="T62" fmla="*/ 34 w 34"/>
                <a:gd name="T63" fmla="*/ 18 h 52"/>
                <a:gd name="T64" fmla="*/ 32 w 34"/>
                <a:gd name="T65" fmla="*/ 20 h 52"/>
                <a:gd name="T66" fmla="*/ 32 w 34"/>
                <a:gd name="T67" fmla="*/ 24 h 52"/>
                <a:gd name="T68" fmla="*/ 28 w 34"/>
                <a:gd name="T69" fmla="*/ 26 h 52"/>
                <a:gd name="T70" fmla="*/ 26 w 34"/>
                <a:gd name="T71" fmla="*/ 30 h 52"/>
                <a:gd name="T72" fmla="*/ 20 w 34"/>
                <a:gd name="T73" fmla="*/ 36 h 52"/>
                <a:gd name="T74" fmla="*/ 14 w 34"/>
                <a:gd name="T75" fmla="*/ 40 h 52"/>
                <a:gd name="T76" fmla="*/ 12 w 34"/>
                <a:gd name="T77" fmla="*/ 42 h 52"/>
                <a:gd name="T78" fmla="*/ 10 w 34"/>
                <a:gd name="T79" fmla="*/ 44 h 52"/>
                <a:gd name="T80" fmla="*/ 10 w 34"/>
                <a:gd name="T81" fmla="*/ 46 h 52"/>
                <a:gd name="T82" fmla="*/ 34 w 34"/>
                <a:gd name="T8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" h="52">
                  <a:moveTo>
                    <a:pt x="34" y="46"/>
                  </a:moveTo>
                  <a:lnTo>
                    <a:pt x="34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48"/>
                  </a:lnTo>
                  <a:lnTo>
                    <a:pt x="2" y="44"/>
                  </a:lnTo>
                  <a:lnTo>
                    <a:pt x="6" y="40"/>
                  </a:lnTo>
                  <a:lnTo>
                    <a:pt x="8" y="36"/>
                  </a:lnTo>
                  <a:lnTo>
                    <a:pt x="14" y="32"/>
                  </a:lnTo>
                  <a:lnTo>
                    <a:pt x="18" y="28"/>
                  </a:lnTo>
                  <a:lnTo>
                    <a:pt x="22" y="24"/>
                  </a:lnTo>
                  <a:lnTo>
                    <a:pt x="24" y="22"/>
                  </a:lnTo>
                  <a:lnTo>
                    <a:pt x="26" y="18"/>
                  </a:lnTo>
                  <a:lnTo>
                    <a:pt x="28" y="14"/>
                  </a:lnTo>
                  <a:lnTo>
                    <a:pt x="26" y="12"/>
                  </a:lnTo>
                  <a:lnTo>
                    <a:pt x="24" y="8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0" y="8"/>
                  </a:lnTo>
                  <a:lnTo>
                    <a:pt x="8" y="12"/>
                  </a:lnTo>
                  <a:lnTo>
                    <a:pt x="8" y="16"/>
                  </a:lnTo>
                  <a:lnTo>
                    <a:pt x="2" y="14"/>
                  </a:lnTo>
                  <a:lnTo>
                    <a:pt x="4" y="8"/>
                  </a:lnTo>
                  <a:lnTo>
                    <a:pt x="6" y="4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30" y="4"/>
                  </a:lnTo>
                  <a:lnTo>
                    <a:pt x="32" y="8"/>
                  </a:lnTo>
                  <a:lnTo>
                    <a:pt x="34" y="14"/>
                  </a:lnTo>
                  <a:lnTo>
                    <a:pt x="34" y="18"/>
                  </a:lnTo>
                  <a:lnTo>
                    <a:pt x="32" y="20"/>
                  </a:lnTo>
                  <a:lnTo>
                    <a:pt x="32" y="24"/>
                  </a:lnTo>
                  <a:lnTo>
                    <a:pt x="28" y="26"/>
                  </a:lnTo>
                  <a:lnTo>
                    <a:pt x="26" y="30"/>
                  </a:lnTo>
                  <a:lnTo>
                    <a:pt x="20" y="36"/>
                  </a:lnTo>
                  <a:lnTo>
                    <a:pt x="14" y="40"/>
                  </a:lnTo>
                  <a:lnTo>
                    <a:pt x="12" y="42"/>
                  </a:lnTo>
                  <a:lnTo>
                    <a:pt x="10" y="44"/>
                  </a:lnTo>
                  <a:lnTo>
                    <a:pt x="10" y="46"/>
                  </a:lnTo>
                  <a:lnTo>
                    <a:pt x="34" y="46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22" name="Line 166"/>
            <p:cNvSpPr>
              <a:spLocks noChangeShapeType="1"/>
            </p:cNvSpPr>
            <p:nvPr/>
          </p:nvSpPr>
          <p:spPr bwMode="auto">
            <a:xfrm flipV="1">
              <a:off x="5184" y="3934"/>
              <a:ext cx="1" cy="26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96423" name="Line 167"/>
            <p:cNvSpPr>
              <a:spLocks noChangeShapeType="1"/>
            </p:cNvSpPr>
            <p:nvPr/>
          </p:nvSpPr>
          <p:spPr bwMode="auto">
            <a:xfrm>
              <a:off x="5184" y="2246"/>
              <a:ext cx="1" cy="26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96424" name="Freeform 168"/>
            <p:cNvSpPr>
              <a:spLocks/>
            </p:cNvSpPr>
            <p:nvPr/>
          </p:nvSpPr>
          <p:spPr bwMode="auto">
            <a:xfrm>
              <a:off x="5168" y="4004"/>
              <a:ext cx="32" cy="52"/>
            </a:xfrm>
            <a:custGeom>
              <a:avLst/>
              <a:gdLst>
                <a:gd name="T0" fmla="*/ 0 w 32"/>
                <a:gd name="T1" fmla="*/ 38 h 52"/>
                <a:gd name="T2" fmla="*/ 6 w 32"/>
                <a:gd name="T3" fmla="*/ 38 h 52"/>
                <a:gd name="T4" fmla="*/ 8 w 32"/>
                <a:gd name="T5" fmla="*/ 42 h 52"/>
                <a:gd name="T6" fmla="*/ 10 w 32"/>
                <a:gd name="T7" fmla="*/ 44 h 52"/>
                <a:gd name="T8" fmla="*/ 12 w 32"/>
                <a:gd name="T9" fmla="*/ 46 h 52"/>
                <a:gd name="T10" fmla="*/ 16 w 32"/>
                <a:gd name="T11" fmla="*/ 46 h 52"/>
                <a:gd name="T12" fmla="*/ 20 w 32"/>
                <a:gd name="T13" fmla="*/ 46 h 52"/>
                <a:gd name="T14" fmla="*/ 24 w 32"/>
                <a:gd name="T15" fmla="*/ 44 h 52"/>
                <a:gd name="T16" fmla="*/ 26 w 32"/>
                <a:gd name="T17" fmla="*/ 40 h 52"/>
                <a:gd name="T18" fmla="*/ 26 w 32"/>
                <a:gd name="T19" fmla="*/ 36 h 52"/>
                <a:gd name="T20" fmla="*/ 26 w 32"/>
                <a:gd name="T21" fmla="*/ 32 h 52"/>
                <a:gd name="T22" fmla="*/ 24 w 32"/>
                <a:gd name="T23" fmla="*/ 30 h 52"/>
                <a:gd name="T24" fmla="*/ 20 w 32"/>
                <a:gd name="T25" fmla="*/ 28 h 52"/>
                <a:gd name="T26" fmla="*/ 16 w 32"/>
                <a:gd name="T27" fmla="*/ 26 h 52"/>
                <a:gd name="T28" fmla="*/ 14 w 32"/>
                <a:gd name="T29" fmla="*/ 26 h 52"/>
                <a:gd name="T30" fmla="*/ 12 w 32"/>
                <a:gd name="T31" fmla="*/ 28 h 52"/>
                <a:gd name="T32" fmla="*/ 12 w 32"/>
                <a:gd name="T33" fmla="*/ 22 h 52"/>
                <a:gd name="T34" fmla="*/ 14 w 32"/>
                <a:gd name="T35" fmla="*/ 22 h 52"/>
                <a:gd name="T36" fmla="*/ 14 w 32"/>
                <a:gd name="T37" fmla="*/ 22 h 52"/>
                <a:gd name="T38" fmla="*/ 18 w 32"/>
                <a:gd name="T39" fmla="*/ 20 h 52"/>
                <a:gd name="T40" fmla="*/ 20 w 32"/>
                <a:gd name="T41" fmla="*/ 20 h 52"/>
                <a:gd name="T42" fmla="*/ 22 w 32"/>
                <a:gd name="T43" fmla="*/ 16 h 52"/>
                <a:gd name="T44" fmla="*/ 24 w 32"/>
                <a:gd name="T45" fmla="*/ 14 h 52"/>
                <a:gd name="T46" fmla="*/ 22 w 32"/>
                <a:gd name="T47" fmla="*/ 10 h 52"/>
                <a:gd name="T48" fmla="*/ 20 w 32"/>
                <a:gd name="T49" fmla="*/ 8 h 52"/>
                <a:gd name="T50" fmla="*/ 18 w 32"/>
                <a:gd name="T51" fmla="*/ 6 h 52"/>
                <a:gd name="T52" fmla="*/ 16 w 32"/>
                <a:gd name="T53" fmla="*/ 6 h 52"/>
                <a:gd name="T54" fmla="*/ 12 w 32"/>
                <a:gd name="T55" fmla="*/ 6 h 52"/>
                <a:gd name="T56" fmla="*/ 10 w 32"/>
                <a:gd name="T57" fmla="*/ 8 h 52"/>
                <a:gd name="T58" fmla="*/ 8 w 32"/>
                <a:gd name="T59" fmla="*/ 10 h 52"/>
                <a:gd name="T60" fmla="*/ 6 w 32"/>
                <a:gd name="T61" fmla="*/ 14 h 52"/>
                <a:gd name="T62" fmla="*/ 0 w 32"/>
                <a:gd name="T63" fmla="*/ 14 h 52"/>
                <a:gd name="T64" fmla="*/ 2 w 32"/>
                <a:gd name="T65" fmla="*/ 8 h 52"/>
                <a:gd name="T66" fmla="*/ 6 w 32"/>
                <a:gd name="T67" fmla="*/ 4 h 52"/>
                <a:gd name="T68" fmla="*/ 10 w 32"/>
                <a:gd name="T69" fmla="*/ 2 h 52"/>
                <a:gd name="T70" fmla="*/ 16 w 32"/>
                <a:gd name="T71" fmla="*/ 0 h 52"/>
                <a:gd name="T72" fmla="*/ 20 w 32"/>
                <a:gd name="T73" fmla="*/ 0 h 52"/>
                <a:gd name="T74" fmla="*/ 22 w 32"/>
                <a:gd name="T75" fmla="*/ 2 h 52"/>
                <a:gd name="T76" fmla="*/ 26 w 32"/>
                <a:gd name="T77" fmla="*/ 4 h 52"/>
                <a:gd name="T78" fmla="*/ 28 w 32"/>
                <a:gd name="T79" fmla="*/ 6 h 52"/>
                <a:gd name="T80" fmla="*/ 30 w 32"/>
                <a:gd name="T81" fmla="*/ 10 h 52"/>
                <a:gd name="T82" fmla="*/ 30 w 32"/>
                <a:gd name="T83" fmla="*/ 14 h 52"/>
                <a:gd name="T84" fmla="*/ 30 w 32"/>
                <a:gd name="T85" fmla="*/ 16 h 52"/>
                <a:gd name="T86" fmla="*/ 28 w 32"/>
                <a:gd name="T87" fmla="*/ 20 h 52"/>
                <a:gd name="T88" fmla="*/ 26 w 32"/>
                <a:gd name="T89" fmla="*/ 22 h 52"/>
                <a:gd name="T90" fmla="*/ 22 w 32"/>
                <a:gd name="T91" fmla="*/ 24 h 52"/>
                <a:gd name="T92" fmla="*/ 26 w 32"/>
                <a:gd name="T93" fmla="*/ 26 h 52"/>
                <a:gd name="T94" fmla="*/ 30 w 32"/>
                <a:gd name="T95" fmla="*/ 28 h 52"/>
                <a:gd name="T96" fmla="*/ 32 w 32"/>
                <a:gd name="T97" fmla="*/ 32 h 52"/>
                <a:gd name="T98" fmla="*/ 32 w 32"/>
                <a:gd name="T99" fmla="*/ 36 h 52"/>
                <a:gd name="T100" fmla="*/ 32 w 32"/>
                <a:gd name="T101" fmla="*/ 42 h 52"/>
                <a:gd name="T102" fmla="*/ 28 w 32"/>
                <a:gd name="T103" fmla="*/ 48 h 52"/>
                <a:gd name="T104" fmla="*/ 22 w 32"/>
                <a:gd name="T105" fmla="*/ 52 h 52"/>
                <a:gd name="T106" fmla="*/ 16 w 32"/>
                <a:gd name="T107" fmla="*/ 52 h 52"/>
                <a:gd name="T108" fmla="*/ 10 w 32"/>
                <a:gd name="T109" fmla="*/ 52 h 52"/>
                <a:gd name="T110" fmla="*/ 4 w 32"/>
                <a:gd name="T111" fmla="*/ 48 h 52"/>
                <a:gd name="T112" fmla="*/ 0 w 32"/>
                <a:gd name="T113" fmla="*/ 44 h 52"/>
                <a:gd name="T114" fmla="*/ 0 w 32"/>
                <a:gd name="T115" fmla="*/ 3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" h="52">
                  <a:moveTo>
                    <a:pt x="0" y="38"/>
                  </a:moveTo>
                  <a:lnTo>
                    <a:pt x="6" y="38"/>
                  </a:lnTo>
                  <a:lnTo>
                    <a:pt x="8" y="42"/>
                  </a:lnTo>
                  <a:lnTo>
                    <a:pt x="10" y="44"/>
                  </a:lnTo>
                  <a:lnTo>
                    <a:pt x="12" y="46"/>
                  </a:lnTo>
                  <a:lnTo>
                    <a:pt x="16" y="46"/>
                  </a:lnTo>
                  <a:lnTo>
                    <a:pt x="20" y="46"/>
                  </a:lnTo>
                  <a:lnTo>
                    <a:pt x="24" y="44"/>
                  </a:lnTo>
                  <a:lnTo>
                    <a:pt x="26" y="40"/>
                  </a:lnTo>
                  <a:lnTo>
                    <a:pt x="26" y="36"/>
                  </a:lnTo>
                  <a:lnTo>
                    <a:pt x="26" y="32"/>
                  </a:lnTo>
                  <a:lnTo>
                    <a:pt x="24" y="30"/>
                  </a:lnTo>
                  <a:lnTo>
                    <a:pt x="20" y="28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2" y="28"/>
                  </a:lnTo>
                  <a:lnTo>
                    <a:pt x="12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4" y="14"/>
                  </a:lnTo>
                  <a:lnTo>
                    <a:pt x="22" y="10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2" y="6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28" y="20"/>
                  </a:lnTo>
                  <a:lnTo>
                    <a:pt x="26" y="22"/>
                  </a:lnTo>
                  <a:lnTo>
                    <a:pt x="22" y="24"/>
                  </a:lnTo>
                  <a:lnTo>
                    <a:pt x="26" y="26"/>
                  </a:lnTo>
                  <a:lnTo>
                    <a:pt x="30" y="28"/>
                  </a:lnTo>
                  <a:lnTo>
                    <a:pt x="32" y="32"/>
                  </a:lnTo>
                  <a:lnTo>
                    <a:pt x="32" y="36"/>
                  </a:lnTo>
                  <a:lnTo>
                    <a:pt x="32" y="42"/>
                  </a:lnTo>
                  <a:lnTo>
                    <a:pt x="28" y="48"/>
                  </a:lnTo>
                  <a:lnTo>
                    <a:pt x="22" y="52"/>
                  </a:lnTo>
                  <a:lnTo>
                    <a:pt x="16" y="52"/>
                  </a:lnTo>
                  <a:lnTo>
                    <a:pt x="10" y="52"/>
                  </a:lnTo>
                  <a:lnTo>
                    <a:pt x="4" y="48"/>
                  </a:lnTo>
                  <a:lnTo>
                    <a:pt x="0" y="44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25" name="Line 169"/>
            <p:cNvSpPr>
              <a:spLocks noChangeShapeType="1"/>
            </p:cNvSpPr>
            <p:nvPr/>
          </p:nvSpPr>
          <p:spPr bwMode="auto">
            <a:xfrm flipV="1">
              <a:off x="5494" y="3934"/>
              <a:ext cx="1" cy="26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96426" name="Line 170"/>
            <p:cNvSpPr>
              <a:spLocks noChangeShapeType="1"/>
            </p:cNvSpPr>
            <p:nvPr/>
          </p:nvSpPr>
          <p:spPr bwMode="auto">
            <a:xfrm>
              <a:off x="5494" y="2246"/>
              <a:ext cx="1" cy="26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96427" name="Freeform 171"/>
            <p:cNvSpPr>
              <a:spLocks noEditPoints="1"/>
            </p:cNvSpPr>
            <p:nvPr/>
          </p:nvSpPr>
          <p:spPr bwMode="auto">
            <a:xfrm>
              <a:off x="5474" y="4004"/>
              <a:ext cx="36" cy="52"/>
            </a:xfrm>
            <a:custGeom>
              <a:avLst/>
              <a:gdLst>
                <a:gd name="T0" fmla="*/ 24 w 36"/>
                <a:gd name="T1" fmla="*/ 52 h 52"/>
                <a:gd name="T2" fmla="*/ 24 w 36"/>
                <a:gd name="T3" fmla="*/ 40 h 52"/>
                <a:gd name="T4" fmla="*/ 0 w 36"/>
                <a:gd name="T5" fmla="*/ 40 h 52"/>
                <a:gd name="T6" fmla="*/ 0 w 36"/>
                <a:gd name="T7" fmla="*/ 34 h 52"/>
                <a:gd name="T8" fmla="*/ 26 w 36"/>
                <a:gd name="T9" fmla="*/ 0 h 52"/>
                <a:gd name="T10" fmla="*/ 30 w 36"/>
                <a:gd name="T11" fmla="*/ 0 h 52"/>
                <a:gd name="T12" fmla="*/ 30 w 36"/>
                <a:gd name="T13" fmla="*/ 34 h 52"/>
                <a:gd name="T14" fmla="*/ 36 w 36"/>
                <a:gd name="T15" fmla="*/ 34 h 52"/>
                <a:gd name="T16" fmla="*/ 36 w 36"/>
                <a:gd name="T17" fmla="*/ 40 h 52"/>
                <a:gd name="T18" fmla="*/ 30 w 36"/>
                <a:gd name="T19" fmla="*/ 40 h 52"/>
                <a:gd name="T20" fmla="*/ 30 w 36"/>
                <a:gd name="T21" fmla="*/ 52 h 52"/>
                <a:gd name="T22" fmla="*/ 24 w 36"/>
                <a:gd name="T23" fmla="*/ 52 h 52"/>
                <a:gd name="T24" fmla="*/ 24 w 36"/>
                <a:gd name="T25" fmla="*/ 34 h 52"/>
                <a:gd name="T26" fmla="*/ 24 w 36"/>
                <a:gd name="T27" fmla="*/ 14 h 52"/>
                <a:gd name="T28" fmla="*/ 8 w 36"/>
                <a:gd name="T29" fmla="*/ 34 h 52"/>
                <a:gd name="T30" fmla="*/ 24 w 36"/>
                <a:gd name="T31" fmla="*/ 3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52">
                  <a:moveTo>
                    <a:pt x="24" y="52"/>
                  </a:moveTo>
                  <a:lnTo>
                    <a:pt x="24" y="40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0" y="34"/>
                  </a:lnTo>
                  <a:lnTo>
                    <a:pt x="36" y="34"/>
                  </a:lnTo>
                  <a:lnTo>
                    <a:pt x="36" y="40"/>
                  </a:lnTo>
                  <a:lnTo>
                    <a:pt x="30" y="40"/>
                  </a:lnTo>
                  <a:lnTo>
                    <a:pt x="30" y="52"/>
                  </a:lnTo>
                  <a:lnTo>
                    <a:pt x="24" y="52"/>
                  </a:lnTo>
                  <a:close/>
                  <a:moveTo>
                    <a:pt x="24" y="34"/>
                  </a:moveTo>
                  <a:lnTo>
                    <a:pt x="24" y="14"/>
                  </a:lnTo>
                  <a:lnTo>
                    <a:pt x="8" y="34"/>
                  </a:lnTo>
                  <a:lnTo>
                    <a:pt x="24" y="34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28" name="Rectangle 172"/>
            <p:cNvSpPr>
              <a:spLocks noChangeArrowheads="1"/>
            </p:cNvSpPr>
            <p:nvPr/>
          </p:nvSpPr>
          <p:spPr bwMode="auto">
            <a:xfrm>
              <a:off x="3016" y="2246"/>
              <a:ext cx="2478" cy="1714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96429" name="Rectangle 173"/>
            <p:cNvSpPr>
              <a:spLocks noChangeArrowheads="1"/>
            </p:cNvSpPr>
            <p:nvPr/>
          </p:nvSpPr>
          <p:spPr bwMode="auto">
            <a:xfrm>
              <a:off x="2780" y="3154"/>
              <a:ext cx="52" cy="8"/>
            </a:xfrm>
            <a:prstGeom prst="rect">
              <a:avLst/>
            </a:prstGeom>
            <a:grp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30" name="Freeform 174"/>
            <p:cNvSpPr>
              <a:spLocks noEditPoints="1"/>
            </p:cNvSpPr>
            <p:nvPr/>
          </p:nvSpPr>
          <p:spPr bwMode="auto">
            <a:xfrm>
              <a:off x="2794" y="3114"/>
              <a:ext cx="38" cy="34"/>
            </a:xfrm>
            <a:custGeom>
              <a:avLst/>
              <a:gdLst>
                <a:gd name="T0" fmla="*/ 20 w 38"/>
                <a:gd name="T1" fmla="*/ 34 h 34"/>
                <a:gd name="T2" fmla="*/ 12 w 38"/>
                <a:gd name="T3" fmla="*/ 34 h 34"/>
                <a:gd name="T4" fmla="*/ 8 w 38"/>
                <a:gd name="T5" fmla="*/ 32 h 34"/>
                <a:gd name="T6" fmla="*/ 4 w 38"/>
                <a:gd name="T7" fmla="*/ 28 h 34"/>
                <a:gd name="T8" fmla="*/ 0 w 38"/>
                <a:gd name="T9" fmla="*/ 24 h 34"/>
                <a:gd name="T10" fmla="*/ 0 w 38"/>
                <a:gd name="T11" fmla="*/ 18 h 34"/>
                <a:gd name="T12" fmla="*/ 2 w 38"/>
                <a:gd name="T13" fmla="*/ 10 h 34"/>
                <a:gd name="T14" fmla="*/ 4 w 38"/>
                <a:gd name="T15" fmla="*/ 6 h 34"/>
                <a:gd name="T16" fmla="*/ 8 w 38"/>
                <a:gd name="T17" fmla="*/ 2 h 34"/>
                <a:gd name="T18" fmla="*/ 14 w 38"/>
                <a:gd name="T19" fmla="*/ 0 h 34"/>
                <a:gd name="T20" fmla="*/ 18 w 38"/>
                <a:gd name="T21" fmla="*/ 0 h 34"/>
                <a:gd name="T22" fmla="*/ 26 w 38"/>
                <a:gd name="T23" fmla="*/ 0 h 34"/>
                <a:gd name="T24" fmla="*/ 30 w 38"/>
                <a:gd name="T25" fmla="*/ 2 h 34"/>
                <a:gd name="T26" fmla="*/ 34 w 38"/>
                <a:gd name="T27" fmla="*/ 6 h 34"/>
                <a:gd name="T28" fmla="*/ 36 w 38"/>
                <a:gd name="T29" fmla="*/ 8 h 34"/>
                <a:gd name="T30" fmla="*/ 38 w 38"/>
                <a:gd name="T31" fmla="*/ 12 h 34"/>
                <a:gd name="T32" fmla="*/ 38 w 38"/>
                <a:gd name="T33" fmla="*/ 18 h 34"/>
                <a:gd name="T34" fmla="*/ 38 w 38"/>
                <a:gd name="T35" fmla="*/ 24 h 34"/>
                <a:gd name="T36" fmla="*/ 34 w 38"/>
                <a:gd name="T37" fmla="*/ 30 h 34"/>
                <a:gd name="T38" fmla="*/ 30 w 38"/>
                <a:gd name="T39" fmla="*/ 32 h 34"/>
                <a:gd name="T40" fmla="*/ 26 w 38"/>
                <a:gd name="T41" fmla="*/ 34 h 34"/>
                <a:gd name="T42" fmla="*/ 20 w 38"/>
                <a:gd name="T43" fmla="*/ 34 h 34"/>
                <a:gd name="T44" fmla="*/ 20 w 38"/>
                <a:gd name="T45" fmla="*/ 28 h 34"/>
                <a:gd name="T46" fmla="*/ 26 w 38"/>
                <a:gd name="T47" fmla="*/ 26 h 34"/>
                <a:gd name="T48" fmla="*/ 30 w 38"/>
                <a:gd name="T49" fmla="*/ 24 h 34"/>
                <a:gd name="T50" fmla="*/ 32 w 38"/>
                <a:gd name="T51" fmla="*/ 22 h 34"/>
                <a:gd name="T52" fmla="*/ 32 w 38"/>
                <a:gd name="T53" fmla="*/ 18 h 34"/>
                <a:gd name="T54" fmla="*/ 32 w 38"/>
                <a:gd name="T55" fmla="*/ 14 h 34"/>
                <a:gd name="T56" fmla="*/ 30 w 38"/>
                <a:gd name="T57" fmla="*/ 10 h 34"/>
                <a:gd name="T58" fmla="*/ 26 w 38"/>
                <a:gd name="T59" fmla="*/ 8 h 34"/>
                <a:gd name="T60" fmla="*/ 20 w 38"/>
                <a:gd name="T61" fmla="*/ 8 h 34"/>
                <a:gd name="T62" fmla="*/ 14 w 38"/>
                <a:gd name="T63" fmla="*/ 8 h 34"/>
                <a:gd name="T64" fmla="*/ 10 w 38"/>
                <a:gd name="T65" fmla="*/ 10 h 34"/>
                <a:gd name="T66" fmla="*/ 6 w 38"/>
                <a:gd name="T67" fmla="*/ 14 h 34"/>
                <a:gd name="T68" fmla="*/ 6 w 38"/>
                <a:gd name="T69" fmla="*/ 18 h 34"/>
                <a:gd name="T70" fmla="*/ 6 w 38"/>
                <a:gd name="T71" fmla="*/ 22 h 34"/>
                <a:gd name="T72" fmla="*/ 10 w 38"/>
                <a:gd name="T73" fmla="*/ 24 h 34"/>
                <a:gd name="T74" fmla="*/ 14 w 38"/>
                <a:gd name="T75" fmla="*/ 26 h 34"/>
                <a:gd name="T76" fmla="*/ 20 w 38"/>
                <a:gd name="T77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" h="34">
                  <a:moveTo>
                    <a:pt x="20" y="34"/>
                  </a:moveTo>
                  <a:lnTo>
                    <a:pt x="12" y="34"/>
                  </a:lnTo>
                  <a:lnTo>
                    <a:pt x="8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4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30" y="2"/>
                  </a:lnTo>
                  <a:lnTo>
                    <a:pt x="34" y="6"/>
                  </a:lnTo>
                  <a:lnTo>
                    <a:pt x="36" y="8"/>
                  </a:lnTo>
                  <a:lnTo>
                    <a:pt x="38" y="12"/>
                  </a:lnTo>
                  <a:lnTo>
                    <a:pt x="38" y="18"/>
                  </a:lnTo>
                  <a:lnTo>
                    <a:pt x="38" y="24"/>
                  </a:lnTo>
                  <a:lnTo>
                    <a:pt x="34" y="30"/>
                  </a:lnTo>
                  <a:lnTo>
                    <a:pt x="30" y="32"/>
                  </a:lnTo>
                  <a:lnTo>
                    <a:pt x="26" y="34"/>
                  </a:lnTo>
                  <a:lnTo>
                    <a:pt x="20" y="34"/>
                  </a:lnTo>
                  <a:close/>
                  <a:moveTo>
                    <a:pt x="20" y="28"/>
                  </a:moveTo>
                  <a:lnTo>
                    <a:pt x="26" y="26"/>
                  </a:lnTo>
                  <a:lnTo>
                    <a:pt x="30" y="24"/>
                  </a:lnTo>
                  <a:lnTo>
                    <a:pt x="32" y="22"/>
                  </a:lnTo>
                  <a:lnTo>
                    <a:pt x="32" y="18"/>
                  </a:lnTo>
                  <a:lnTo>
                    <a:pt x="32" y="14"/>
                  </a:lnTo>
                  <a:lnTo>
                    <a:pt x="30" y="10"/>
                  </a:lnTo>
                  <a:lnTo>
                    <a:pt x="26" y="8"/>
                  </a:lnTo>
                  <a:lnTo>
                    <a:pt x="20" y="8"/>
                  </a:lnTo>
                  <a:lnTo>
                    <a:pt x="14" y="8"/>
                  </a:lnTo>
                  <a:lnTo>
                    <a:pt x="10" y="10"/>
                  </a:lnTo>
                  <a:lnTo>
                    <a:pt x="6" y="14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10" y="24"/>
                  </a:lnTo>
                  <a:lnTo>
                    <a:pt x="14" y="26"/>
                  </a:lnTo>
                  <a:lnTo>
                    <a:pt x="20" y="2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31" name="Freeform 175"/>
            <p:cNvSpPr>
              <a:spLocks/>
            </p:cNvSpPr>
            <p:nvPr/>
          </p:nvSpPr>
          <p:spPr bwMode="auto">
            <a:xfrm>
              <a:off x="2794" y="3078"/>
              <a:ext cx="38" cy="32"/>
            </a:xfrm>
            <a:custGeom>
              <a:avLst/>
              <a:gdLst>
                <a:gd name="T0" fmla="*/ 26 w 38"/>
                <a:gd name="T1" fmla="*/ 24 h 32"/>
                <a:gd name="T2" fmla="*/ 32 w 38"/>
                <a:gd name="T3" fmla="*/ 22 h 32"/>
                <a:gd name="T4" fmla="*/ 32 w 38"/>
                <a:gd name="T5" fmla="*/ 16 h 32"/>
                <a:gd name="T6" fmla="*/ 32 w 38"/>
                <a:gd name="T7" fmla="*/ 10 h 32"/>
                <a:gd name="T8" fmla="*/ 28 w 38"/>
                <a:gd name="T9" fmla="*/ 8 h 32"/>
                <a:gd name="T10" fmla="*/ 24 w 38"/>
                <a:gd name="T11" fmla="*/ 10 h 32"/>
                <a:gd name="T12" fmla="*/ 22 w 38"/>
                <a:gd name="T13" fmla="*/ 16 h 32"/>
                <a:gd name="T14" fmla="*/ 20 w 38"/>
                <a:gd name="T15" fmla="*/ 24 h 32"/>
                <a:gd name="T16" fmla="*/ 16 w 38"/>
                <a:gd name="T17" fmla="*/ 28 h 32"/>
                <a:gd name="T18" fmla="*/ 10 w 38"/>
                <a:gd name="T19" fmla="*/ 30 h 32"/>
                <a:gd name="T20" fmla="*/ 6 w 38"/>
                <a:gd name="T21" fmla="*/ 30 h 32"/>
                <a:gd name="T22" fmla="*/ 2 w 38"/>
                <a:gd name="T23" fmla="*/ 26 h 32"/>
                <a:gd name="T24" fmla="*/ 0 w 38"/>
                <a:gd name="T25" fmla="*/ 22 h 32"/>
                <a:gd name="T26" fmla="*/ 0 w 38"/>
                <a:gd name="T27" fmla="*/ 18 h 32"/>
                <a:gd name="T28" fmla="*/ 2 w 38"/>
                <a:gd name="T29" fmla="*/ 10 h 32"/>
                <a:gd name="T30" fmla="*/ 4 w 38"/>
                <a:gd name="T31" fmla="*/ 4 h 32"/>
                <a:gd name="T32" fmla="*/ 10 w 38"/>
                <a:gd name="T33" fmla="*/ 2 h 32"/>
                <a:gd name="T34" fmla="*/ 8 w 38"/>
                <a:gd name="T35" fmla="*/ 10 h 32"/>
                <a:gd name="T36" fmla="*/ 6 w 38"/>
                <a:gd name="T37" fmla="*/ 14 h 32"/>
                <a:gd name="T38" fmla="*/ 6 w 38"/>
                <a:gd name="T39" fmla="*/ 20 h 32"/>
                <a:gd name="T40" fmla="*/ 8 w 38"/>
                <a:gd name="T41" fmla="*/ 24 h 32"/>
                <a:gd name="T42" fmla="*/ 12 w 38"/>
                <a:gd name="T43" fmla="*/ 24 h 32"/>
                <a:gd name="T44" fmla="*/ 12 w 38"/>
                <a:gd name="T45" fmla="*/ 22 h 32"/>
                <a:gd name="T46" fmla="*/ 14 w 38"/>
                <a:gd name="T47" fmla="*/ 20 h 32"/>
                <a:gd name="T48" fmla="*/ 16 w 38"/>
                <a:gd name="T49" fmla="*/ 10 h 32"/>
                <a:gd name="T50" fmla="*/ 20 w 38"/>
                <a:gd name="T51" fmla="*/ 4 h 32"/>
                <a:gd name="T52" fmla="*/ 24 w 38"/>
                <a:gd name="T53" fmla="*/ 0 h 32"/>
                <a:gd name="T54" fmla="*/ 30 w 38"/>
                <a:gd name="T55" fmla="*/ 0 h 32"/>
                <a:gd name="T56" fmla="*/ 36 w 38"/>
                <a:gd name="T57" fmla="*/ 4 h 32"/>
                <a:gd name="T58" fmla="*/ 38 w 38"/>
                <a:gd name="T59" fmla="*/ 12 h 32"/>
                <a:gd name="T60" fmla="*/ 38 w 38"/>
                <a:gd name="T61" fmla="*/ 22 h 32"/>
                <a:gd name="T62" fmla="*/ 32 w 38"/>
                <a:gd name="T6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" h="32">
                  <a:moveTo>
                    <a:pt x="26" y="32"/>
                  </a:moveTo>
                  <a:lnTo>
                    <a:pt x="26" y="24"/>
                  </a:lnTo>
                  <a:lnTo>
                    <a:pt x="28" y="24"/>
                  </a:lnTo>
                  <a:lnTo>
                    <a:pt x="32" y="22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2"/>
                  </a:lnTo>
                  <a:lnTo>
                    <a:pt x="32" y="10"/>
                  </a:lnTo>
                  <a:lnTo>
                    <a:pt x="30" y="8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4" y="10"/>
                  </a:lnTo>
                  <a:lnTo>
                    <a:pt x="24" y="12"/>
                  </a:lnTo>
                  <a:lnTo>
                    <a:pt x="22" y="16"/>
                  </a:lnTo>
                  <a:lnTo>
                    <a:pt x="20" y="22"/>
                  </a:lnTo>
                  <a:lnTo>
                    <a:pt x="20" y="24"/>
                  </a:lnTo>
                  <a:lnTo>
                    <a:pt x="18" y="28"/>
                  </a:lnTo>
                  <a:lnTo>
                    <a:pt x="16" y="28"/>
                  </a:lnTo>
                  <a:lnTo>
                    <a:pt x="14" y="30"/>
                  </a:lnTo>
                  <a:lnTo>
                    <a:pt x="10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4" y="28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2" y="10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6" y="20"/>
                  </a:lnTo>
                  <a:lnTo>
                    <a:pt x="8" y="22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16"/>
                  </a:lnTo>
                  <a:lnTo>
                    <a:pt x="16" y="10"/>
                  </a:lnTo>
                  <a:lnTo>
                    <a:pt x="18" y="8"/>
                  </a:lnTo>
                  <a:lnTo>
                    <a:pt x="20" y="4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2" y="2"/>
                  </a:lnTo>
                  <a:lnTo>
                    <a:pt x="36" y="4"/>
                  </a:lnTo>
                  <a:lnTo>
                    <a:pt x="38" y="8"/>
                  </a:lnTo>
                  <a:lnTo>
                    <a:pt x="38" y="12"/>
                  </a:lnTo>
                  <a:lnTo>
                    <a:pt x="38" y="16"/>
                  </a:lnTo>
                  <a:lnTo>
                    <a:pt x="38" y="22"/>
                  </a:lnTo>
                  <a:lnTo>
                    <a:pt x="36" y="26"/>
                  </a:lnTo>
                  <a:lnTo>
                    <a:pt x="32" y="30"/>
                  </a:lnTo>
                  <a:lnTo>
                    <a:pt x="26" y="32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32" name="Freeform 176"/>
            <p:cNvSpPr>
              <a:spLocks/>
            </p:cNvSpPr>
            <p:nvPr/>
          </p:nvSpPr>
          <p:spPr bwMode="auto">
            <a:xfrm>
              <a:off x="2794" y="3042"/>
              <a:ext cx="38" cy="32"/>
            </a:xfrm>
            <a:custGeom>
              <a:avLst/>
              <a:gdLst>
                <a:gd name="T0" fmla="*/ 26 w 38"/>
                <a:gd name="T1" fmla="*/ 24 h 32"/>
                <a:gd name="T2" fmla="*/ 32 w 38"/>
                <a:gd name="T3" fmla="*/ 22 h 32"/>
                <a:gd name="T4" fmla="*/ 32 w 38"/>
                <a:gd name="T5" fmla="*/ 16 h 32"/>
                <a:gd name="T6" fmla="*/ 32 w 38"/>
                <a:gd name="T7" fmla="*/ 10 h 32"/>
                <a:gd name="T8" fmla="*/ 28 w 38"/>
                <a:gd name="T9" fmla="*/ 8 h 32"/>
                <a:gd name="T10" fmla="*/ 24 w 38"/>
                <a:gd name="T11" fmla="*/ 10 h 32"/>
                <a:gd name="T12" fmla="*/ 22 w 38"/>
                <a:gd name="T13" fmla="*/ 16 h 32"/>
                <a:gd name="T14" fmla="*/ 20 w 38"/>
                <a:gd name="T15" fmla="*/ 24 h 32"/>
                <a:gd name="T16" fmla="*/ 16 w 38"/>
                <a:gd name="T17" fmla="*/ 28 h 32"/>
                <a:gd name="T18" fmla="*/ 10 w 38"/>
                <a:gd name="T19" fmla="*/ 30 h 32"/>
                <a:gd name="T20" fmla="*/ 6 w 38"/>
                <a:gd name="T21" fmla="*/ 30 h 32"/>
                <a:gd name="T22" fmla="*/ 2 w 38"/>
                <a:gd name="T23" fmla="*/ 26 h 32"/>
                <a:gd name="T24" fmla="*/ 0 w 38"/>
                <a:gd name="T25" fmla="*/ 22 h 32"/>
                <a:gd name="T26" fmla="*/ 0 w 38"/>
                <a:gd name="T27" fmla="*/ 18 h 32"/>
                <a:gd name="T28" fmla="*/ 2 w 38"/>
                <a:gd name="T29" fmla="*/ 10 h 32"/>
                <a:gd name="T30" fmla="*/ 4 w 38"/>
                <a:gd name="T31" fmla="*/ 4 h 32"/>
                <a:gd name="T32" fmla="*/ 10 w 38"/>
                <a:gd name="T33" fmla="*/ 2 h 32"/>
                <a:gd name="T34" fmla="*/ 8 w 38"/>
                <a:gd name="T35" fmla="*/ 10 h 32"/>
                <a:gd name="T36" fmla="*/ 6 w 38"/>
                <a:gd name="T37" fmla="*/ 14 h 32"/>
                <a:gd name="T38" fmla="*/ 6 w 38"/>
                <a:gd name="T39" fmla="*/ 20 h 32"/>
                <a:gd name="T40" fmla="*/ 8 w 38"/>
                <a:gd name="T41" fmla="*/ 24 h 32"/>
                <a:gd name="T42" fmla="*/ 12 w 38"/>
                <a:gd name="T43" fmla="*/ 24 h 32"/>
                <a:gd name="T44" fmla="*/ 12 w 38"/>
                <a:gd name="T45" fmla="*/ 22 h 32"/>
                <a:gd name="T46" fmla="*/ 14 w 38"/>
                <a:gd name="T47" fmla="*/ 20 h 32"/>
                <a:gd name="T48" fmla="*/ 16 w 38"/>
                <a:gd name="T49" fmla="*/ 10 h 32"/>
                <a:gd name="T50" fmla="*/ 20 w 38"/>
                <a:gd name="T51" fmla="*/ 4 h 32"/>
                <a:gd name="T52" fmla="*/ 24 w 38"/>
                <a:gd name="T53" fmla="*/ 0 h 32"/>
                <a:gd name="T54" fmla="*/ 30 w 38"/>
                <a:gd name="T55" fmla="*/ 0 h 32"/>
                <a:gd name="T56" fmla="*/ 36 w 38"/>
                <a:gd name="T57" fmla="*/ 4 h 32"/>
                <a:gd name="T58" fmla="*/ 38 w 38"/>
                <a:gd name="T59" fmla="*/ 12 h 32"/>
                <a:gd name="T60" fmla="*/ 38 w 38"/>
                <a:gd name="T61" fmla="*/ 22 h 32"/>
                <a:gd name="T62" fmla="*/ 32 w 38"/>
                <a:gd name="T6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" h="32">
                  <a:moveTo>
                    <a:pt x="26" y="32"/>
                  </a:moveTo>
                  <a:lnTo>
                    <a:pt x="26" y="24"/>
                  </a:lnTo>
                  <a:lnTo>
                    <a:pt x="28" y="24"/>
                  </a:lnTo>
                  <a:lnTo>
                    <a:pt x="32" y="22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2"/>
                  </a:lnTo>
                  <a:lnTo>
                    <a:pt x="32" y="10"/>
                  </a:lnTo>
                  <a:lnTo>
                    <a:pt x="30" y="8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4" y="10"/>
                  </a:lnTo>
                  <a:lnTo>
                    <a:pt x="24" y="12"/>
                  </a:lnTo>
                  <a:lnTo>
                    <a:pt x="22" y="16"/>
                  </a:lnTo>
                  <a:lnTo>
                    <a:pt x="20" y="22"/>
                  </a:lnTo>
                  <a:lnTo>
                    <a:pt x="20" y="24"/>
                  </a:lnTo>
                  <a:lnTo>
                    <a:pt x="18" y="28"/>
                  </a:lnTo>
                  <a:lnTo>
                    <a:pt x="16" y="28"/>
                  </a:lnTo>
                  <a:lnTo>
                    <a:pt x="14" y="30"/>
                  </a:lnTo>
                  <a:lnTo>
                    <a:pt x="10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4" y="28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2" y="10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6" y="20"/>
                  </a:lnTo>
                  <a:lnTo>
                    <a:pt x="8" y="22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16"/>
                  </a:lnTo>
                  <a:lnTo>
                    <a:pt x="16" y="10"/>
                  </a:lnTo>
                  <a:lnTo>
                    <a:pt x="18" y="8"/>
                  </a:lnTo>
                  <a:lnTo>
                    <a:pt x="20" y="4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2" y="2"/>
                  </a:lnTo>
                  <a:lnTo>
                    <a:pt x="36" y="4"/>
                  </a:lnTo>
                  <a:lnTo>
                    <a:pt x="38" y="8"/>
                  </a:lnTo>
                  <a:lnTo>
                    <a:pt x="38" y="12"/>
                  </a:lnTo>
                  <a:lnTo>
                    <a:pt x="38" y="16"/>
                  </a:lnTo>
                  <a:lnTo>
                    <a:pt x="38" y="22"/>
                  </a:lnTo>
                  <a:lnTo>
                    <a:pt x="36" y="26"/>
                  </a:lnTo>
                  <a:lnTo>
                    <a:pt x="32" y="30"/>
                  </a:lnTo>
                  <a:lnTo>
                    <a:pt x="26" y="32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33" name="Freeform 177"/>
            <p:cNvSpPr>
              <a:spLocks/>
            </p:cNvSpPr>
            <p:nvPr/>
          </p:nvSpPr>
          <p:spPr bwMode="auto">
            <a:xfrm>
              <a:off x="4178" y="4126"/>
              <a:ext cx="50" cy="38"/>
            </a:xfrm>
            <a:custGeom>
              <a:avLst/>
              <a:gdLst>
                <a:gd name="T0" fmla="*/ 10 w 50"/>
                <a:gd name="T1" fmla="*/ 38 h 38"/>
                <a:gd name="T2" fmla="*/ 0 w 50"/>
                <a:gd name="T3" fmla="*/ 0 h 38"/>
                <a:gd name="T4" fmla="*/ 6 w 50"/>
                <a:gd name="T5" fmla="*/ 0 h 38"/>
                <a:gd name="T6" fmla="*/ 14 w 50"/>
                <a:gd name="T7" fmla="*/ 22 h 38"/>
                <a:gd name="T8" fmla="*/ 14 w 50"/>
                <a:gd name="T9" fmla="*/ 30 h 38"/>
                <a:gd name="T10" fmla="*/ 16 w 50"/>
                <a:gd name="T11" fmla="*/ 30 h 38"/>
                <a:gd name="T12" fmla="*/ 16 w 50"/>
                <a:gd name="T13" fmla="*/ 26 h 38"/>
                <a:gd name="T14" fmla="*/ 16 w 50"/>
                <a:gd name="T15" fmla="*/ 22 h 38"/>
                <a:gd name="T16" fmla="*/ 22 w 50"/>
                <a:gd name="T17" fmla="*/ 0 h 38"/>
                <a:gd name="T18" fmla="*/ 28 w 50"/>
                <a:gd name="T19" fmla="*/ 0 h 38"/>
                <a:gd name="T20" fmla="*/ 34 w 50"/>
                <a:gd name="T21" fmla="*/ 22 h 38"/>
                <a:gd name="T22" fmla="*/ 36 w 50"/>
                <a:gd name="T23" fmla="*/ 30 h 38"/>
                <a:gd name="T24" fmla="*/ 38 w 50"/>
                <a:gd name="T25" fmla="*/ 22 h 38"/>
                <a:gd name="T26" fmla="*/ 44 w 50"/>
                <a:gd name="T27" fmla="*/ 0 h 38"/>
                <a:gd name="T28" fmla="*/ 50 w 50"/>
                <a:gd name="T29" fmla="*/ 0 h 38"/>
                <a:gd name="T30" fmla="*/ 40 w 50"/>
                <a:gd name="T31" fmla="*/ 38 h 38"/>
                <a:gd name="T32" fmla="*/ 32 w 50"/>
                <a:gd name="T33" fmla="*/ 38 h 38"/>
                <a:gd name="T34" fmla="*/ 26 w 50"/>
                <a:gd name="T35" fmla="*/ 16 h 38"/>
                <a:gd name="T36" fmla="*/ 26 w 50"/>
                <a:gd name="T37" fmla="*/ 10 h 38"/>
                <a:gd name="T38" fmla="*/ 18 w 50"/>
                <a:gd name="T39" fmla="*/ 38 h 38"/>
                <a:gd name="T40" fmla="*/ 10 w 50"/>
                <a:gd name="T4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38">
                  <a:moveTo>
                    <a:pt x="10" y="38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4" y="22"/>
                  </a:lnTo>
                  <a:lnTo>
                    <a:pt x="14" y="30"/>
                  </a:lnTo>
                  <a:lnTo>
                    <a:pt x="16" y="30"/>
                  </a:lnTo>
                  <a:lnTo>
                    <a:pt x="16" y="26"/>
                  </a:lnTo>
                  <a:lnTo>
                    <a:pt x="16" y="22"/>
                  </a:lnTo>
                  <a:lnTo>
                    <a:pt x="22" y="0"/>
                  </a:lnTo>
                  <a:lnTo>
                    <a:pt x="28" y="0"/>
                  </a:lnTo>
                  <a:lnTo>
                    <a:pt x="34" y="22"/>
                  </a:lnTo>
                  <a:lnTo>
                    <a:pt x="36" y="30"/>
                  </a:lnTo>
                  <a:lnTo>
                    <a:pt x="38" y="22"/>
                  </a:lnTo>
                  <a:lnTo>
                    <a:pt x="44" y="0"/>
                  </a:lnTo>
                  <a:lnTo>
                    <a:pt x="50" y="0"/>
                  </a:lnTo>
                  <a:lnTo>
                    <a:pt x="40" y="38"/>
                  </a:lnTo>
                  <a:lnTo>
                    <a:pt x="32" y="38"/>
                  </a:lnTo>
                  <a:lnTo>
                    <a:pt x="26" y="16"/>
                  </a:lnTo>
                  <a:lnTo>
                    <a:pt x="26" y="10"/>
                  </a:lnTo>
                  <a:lnTo>
                    <a:pt x="18" y="38"/>
                  </a:lnTo>
                  <a:lnTo>
                    <a:pt x="10" y="3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34" name="Freeform 178"/>
            <p:cNvSpPr>
              <a:spLocks/>
            </p:cNvSpPr>
            <p:nvPr/>
          </p:nvSpPr>
          <p:spPr bwMode="auto">
            <a:xfrm>
              <a:off x="4252" y="4112"/>
              <a:ext cx="24" cy="22"/>
            </a:xfrm>
            <a:custGeom>
              <a:avLst/>
              <a:gdLst>
                <a:gd name="T0" fmla="*/ 0 w 24"/>
                <a:gd name="T1" fmla="*/ 10 h 22"/>
                <a:gd name="T2" fmla="*/ 0 w 24"/>
                <a:gd name="T3" fmla="*/ 6 h 22"/>
                <a:gd name="T4" fmla="*/ 6 w 24"/>
                <a:gd name="T5" fmla="*/ 8 h 22"/>
                <a:gd name="T6" fmla="*/ 10 w 24"/>
                <a:gd name="T7" fmla="*/ 10 h 22"/>
                <a:gd name="T8" fmla="*/ 10 w 24"/>
                <a:gd name="T9" fmla="*/ 4 h 22"/>
                <a:gd name="T10" fmla="*/ 8 w 24"/>
                <a:gd name="T11" fmla="*/ 0 h 22"/>
                <a:gd name="T12" fmla="*/ 14 w 24"/>
                <a:gd name="T13" fmla="*/ 0 h 22"/>
                <a:gd name="T14" fmla="*/ 14 w 24"/>
                <a:gd name="T15" fmla="*/ 4 h 22"/>
                <a:gd name="T16" fmla="*/ 14 w 24"/>
                <a:gd name="T17" fmla="*/ 10 h 22"/>
                <a:gd name="T18" fmla="*/ 18 w 24"/>
                <a:gd name="T19" fmla="*/ 8 h 22"/>
                <a:gd name="T20" fmla="*/ 22 w 24"/>
                <a:gd name="T21" fmla="*/ 6 h 22"/>
                <a:gd name="T22" fmla="*/ 24 w 24"/>
                <a:gd name="T23" fmla="*/ 10 h 22"/>
                <a:gd name="T24" fmla="*/ 20 w 24"/>
                <a:gd name="T25" fmla="*/ 12 h 22"/>
                <a:gd name="T26" fmla="*/ 14 w 24"/>
                <a:gd name="T27" fmla="*/ 12 h 22"/>
                <a:gd name="T28" fmla="*/ 18 w 24"/>
                <a:gd name="T29" fmla="*/ 16 h 22"/>
                <a:gd name="T30" fmla="*/ 20 w 24"/>
                <a:gd name="T31" fmla="*/ 20 h 22"/>
                <a:gd name="T32" fmla="*/ 16 w 24"/>
                <a:gd name="T33" fmla="*/ 22 h 22"/>
                <a:gd name="T34" fmla="*/ 14 w 24"/>
                <a:gd name="T35" fmla="*/ 18 h 22"/>
                <a:gd name="T36" fmla="*/ 12 w 24"/>
                <a:gd name="T37" fmla="*/ 14 h 22"/>
                <a:gd name="T38" fmla="*/ 8 w 24"/>
                <a:gd name="T39" fmla="*/ 18 h 22"/>
                <a:gd name="T40" fmla="*/ 6 w 24"/>
                <a:gd name="T41" fmla="*/ 22 h 22"/>
                <a:gd name="T42" fmla="*/ 2 w 24"/>
                <a:gd name="T43" fmla="*/ 20 h 22"/>
                <a:gd name="T44" fmla="*/ 6 w 24"/>
                <a:gd name="T45" fmla="*/ 16 h 22"/>
                <a:gd name="T46" fmla="*/ 8 w 24"/>
                <a:gd name="T47" fmla="*/ 12 h 22"/>
                <a:gd name="T48" fmla="*/ 4 w 24"/>
                <a:gd name="T49" fmla="*/ 12 h 22"/>
                <a:gd name="T50" fmla="*/ 0 w 24"/>
                <a:gd name="T5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" h="22">
                  <a:moveTo>
                    <a:pt x="0" y="10"/>
                  </a:moveTo>
                  <a:lnTo>
                    <a:pt x="0" y="6"/>
                  </a:lnTo>
                  <a:lnTo>
                    <a:pt x="6" y="8"/>
                  </a:lnTo>
                  <a:lnTo>
                    <a:pt x="10" y="10"/>
                  </a:lnTo>
                  <a:lnTo>
                    <a:pt x="10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8" y="8"/>
                  </a:lnTo>
                  <a:lnTo>
                    <a:pt x="22" y="6"/>
                  </a:lnTo>
                  <a:lnTo>
                    <a:pt x="24" y="10"/>
                  </a:lnTo>
                  <a:lnTo>
                    <a:pt x="20" y="12"/>
                  </a:lnTo>
                  <a:lnTo>
                    <a:pt x="14" y="12"/>
                  </a:lnTo>
                  <a:lnTo>
                    <a:pt x="18" y="16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4" y="18"/>
                  </a:lnTo>
                  <a:lnTo>
                    <a:pt x="12" y="14"/>
                  </a:lnTo>
                  <a:lnTo>
                    <a:pt x="8" y="18"/>
                  </a:lnTo>
                  <a:lnTo>
                    <a:pt x="6" y="22"/>
                  </a:lnTo>
                  <a:lnTo>
                    <a:pt x="2" y="20"/>
                  </a:lnTo>
                  <a:lnTo>
                    <a:pt x="6" y="16"/>
                  </a:lnTo>
                  <a:lnTo>
                    <a:pt x="8" y="12"/>
                  </a:lnTo>
                  <a:lnTo>
                    <a:pt x="4" y="12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35" name="Freeform 179"/>
            <p:cNvSpPr>
              <a:spLocks/>
            </p:cNvSpPr>
            <p:nvPr/>
          </p:nvSpPr>
          <p:spPr bwMode="auto">
            <a:xfrm>
              <a:off x="4298" y="4126"/>
              <a:ext cx="34" cy="38"/>
            </a:xfrm>
            <a:custGeom>
              <a:avLst/>
              <a:gdLst>
                <a:gd name="T0" fmla="*/ 0 w 34"/>
                <a:gd name="T1" fmla="*/ 38 h 38"/>
                <a:gd name="T2" fmla="*/ 12 w 34"/>
                <a:gd name="T3" fmla="*/ 20 h 38"/>
                <a:gd name="T4" fmla="*/ 0 w 34"/>
                <a:gd name="T5" fmla="*/ 0 h 38"/>
                <a:gd name="T6" fmla="*/ 8 w 34"/>
                <a:gd name="T7" fmla="*/ 0 h 38"/>
                <a:gd name="T8" fmla="*/ 14 w 34"/>
                <a:gd name="T9" fmla="*/ 10 h 38"/>
                <a:gd name="T10" fmla="*/ 16 w 34"/>
                <a:gd name="T11" fmla="*/ 12 h 38"/>
                <a:gd name="T12" fmla="*/ 16 w 34"/>
                <a:gd name="T13" fmla="*/ 14 h 38"/>
                <a:gd name="T14" fmla="*/ 18 w 34"/>
                <a:gd name="T15" fmla="*/ 12 h 38"/>
                <a:gd name="T16" fmla="*/ 20 w 34"/>
                <a:gd name="T17" fmla="*/ 10 h 38"/>
                <a:gd name="T18" fmla="*/ 26 w 34"/>
                <a:gd name="T19" fmla="*/ 0 h 38"/>
                <a:gd name="T20" fmla="*/ 34 w 34"/>
                <a:gd name="T21" fmla="*/ 0 h 38"/>
                <a:gd name="T22" fmla="*/ 20 w 34"/>
                <a:gd name="T23" fmla="*/ 20 h 38"/>
                <a:gd name="T24" fmla="*/ 34 w 34"/>
                <a:gd name="T25" fmla="*/ 38 h 38"/>
                <a:gd name="T26" fmla="*/ 26 w 34"/>
                <a:gd name="T27" fmla="*/ 38 h 38"/>
                <a:gd name="T28" fmla="*/ 18 w 34"/>
                <a:gd name="T29" fmla="*/ 28 h 38"/>
                <a:gd name="T30" fmla="*/ 16 w 34"/>
                <a:gd name="T31" fmla="*/ 26 h 38"/>
                <a:gd name="T32" fmla="*/ 8 w 34"/>
                <a:gd name="T33" fmla="*/ 38 h 38"/>
                <a:gd name="T34" fmla="*/ 0 w 34"/>
                <a:gd name="T3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38">
                  <a:moveTo>
                    <a:pt x="0" y="38"/>
                  </a:moveTo>
                  <a:lnTo>
                    <a:pt x="12" y="20"/>
                  </a:lnTo>
                  <a:lnTo>
                    <a:pt x="0" y="0"/>
                  </a:lnTo>
                  <a:lnTo>
                    <a:pt x="8" y="0"/>
                  </a:lnTo>
                  <a:lnTo>
                    <a:pt x="14" y="10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6" y="0"/>
                  </a:lnTo>
                  <a:lnTo>
                    <a:pt x="34" y="0"/>
                  </a:lnTo>
                  <a:lnTo>
                    <a:pt x="20" y="20"/>
                  </a:lnTo>
                  <a:lnTo>
                    <a:pt x="34" y="38"/>
                  </a:lnTo>
                  <a:lnTo>
                    <a:pt x="26" y="38"/>
                  </a:lnTo>
                  <a:lnTo>
                    <a:pt x="18" y="28"/>
                  </a:lnTo>
                  <a:lnTo>
                    <a:pt x="16" y="26"/>
                  </a:lnTo>
                  <a:lnTo>
                    <a:pt x="8" y="38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36" name="Freeform 180"/>
            <p:cNvSpPr>
              <a:spLocks noEditPoints="1"/>
            </p:cNvSpPr>
            <p:nvPr/>
          </p:nvSpPr>
          <p:spPr bwMode="auto">
            <a:xfrm>
              <a:off x="3794" y="3394"/>
              <a:ext cx="34" cy="52"/>
            </a:xfrm>
            <a:custGeom>
              <a:avLst/>
              <a:gdLst>
                <a:gd name="T0" fmla="*/ 0 w 34"/>
                <a:gd name="T1" fmla="*/ 26 h 52"/>
                <a:gd name="T2" fmla="*/ 0 w 34"/>
                <a:gd name="T3" fmla="*/ 18 h 52"/>
                <a:gd name="T4" fmla="*/ 2 w 34"/>
                <a:gd name="T5" fmla="*/ 12 h 52"/>
                <a:gd name="T6" fmla="*/ 4 w 34"/>
                <a:gd name="T7" fmla="*/ 6 h 52"/>
                <a:gd name="T8" fmla="*/ 8 w 34"/>
                <a:gd name="T9" fmla="*/ 2 h 52"/>
                <a:gd name="T10" fmla="*/ 12 w 34"/>
                <a:gd name="T11" fmla="*/ 0 h 52"/>
                <a:gd name="T12" fmla="*/ 16 w 34"/>
                <a:gd name="T13" fmla="*/ 0 h 52"/>
                <a:gd name="T14" fmla="*/ 20 w 34"/>
                <a:gd name="T15" fmla="*/ 0 h 52"/>
                <a:gd name="T16" fmla="*/ 24 w 34"/>
                <a:gd name="T17" fmla="*/ 2 h 52"/>
                <a:gd name="T18" fmla="*/ 28 w 34"/>
                <a:gd name="T19" fmla="*/ 4 h 52"/>
                <a:gd name="T20" fmla="*/ 30 w 34"/>
                <a:gd name="T21" fmla="*/ 6 h 52"/>
                <a:gd name="T22" fmla="*/ 32 w 34"/>
                <a:gd name="T23" fmla="*/ 10 h 52"/>
                <a:gd name="T24" fmla="*/ 32 w 34"/>
                <a:gd name="T25" fmla="*/ 14 h 52"/>
                <a:gd name="T26" fmla="*/ 34 w 34"/>
                <a:gd name="T27" fmla="*/ 20 h 52"/>
                <a:gd name="T28" fmla="*/ 34 w 34"/>
                <a:gd name="T29" fmla="*/ 26 h 52"/>
                <a:gd name="T30" fmla="*/ 34 w 34"/>
                <a:gd name="T31" fmla="*/ 34 h 52"/>
                <a:gd name="T32" fmla="*/ 32 w 34"/>
                <a:gd name="T33" fmla="*/ 40 h 52"/>
                <a:gd name="T34" fmla="*/ 30 w 34"/>
                <a:gd name="T35" fmla="*/ 46 h 52"/>
                <a:gd name="T36" fmla="*/ 26 w 34"/>
                <a:gd name="T37" fmla="*/ 50 h 52"/>
                <a:gd name="T38" fmla="*/ 22 w 34"/>
                <a:gd name="T39" fmla="*/ 52 h 52"/>
                <a:gd name="T40" fmla="*/ 16 w 34"/>
                <a:gd name="T41" fmla="*/ 52 h 52"/>
                <a:gd name="T42" fmla="*/ 12 w 34"/>
                <a:gd name="T43" fmla="*/ 52 h 52"/>
                <a:gd name="T44" fmla="*/ 8 w 34"/>
                <a:gd name="T45" fmla="*/ 50 h 52"/>
                <a:gd name="T46" fmla="*/ 4 w 34"/>
                <a:gd name="T47" fmla="*/ 48 h 52"/>
                <a:gd name="T48" fmla="*/ 2 w 34"/>
                <a:gd name="T49" fmla="*/ 42 h 52"/>
                <a:gd name="T50" fmla="*/ 0 w 34"/>
                <a:gd name="T51" fmla="*/ 34 h 52"/>
                <a:gd name="T52" fmla="*/ 0 w 34"/>
                <a:gd name="T53" fmla="*/ 26 h 52"/>
                <a:gd name="T54" fmla="*/ 6 w 34"/>
                <a:gd name="T55" fmla="*/ 26 h 52"/>
                <a:gd name="T56" fmla="*/ 6 w 34"/>
                <a:gd name="T57" fmla="*/ 34 h 52"/>
                <a:gd name="T58" fmla="*/ 8 w 34"/>
                <a:gd name="T59" fmla="*/ 38 h 52"/>
                <a:gd name="T60" fmla="*/ 10 w 34"/>
                <a:gd name="T61" fmla="*/ 42 h 52"/>
                <a:gd name="T62" fmla="*/ 12 w 34"/>
                <a:gd name="T63" fmla="*/ 46 h 52"/>
                <a:gd name="T64" fmla="*/ 16 w 34"/>
                <a:gd name="T65" fmla="*/ 46 h 52"/>
                <a:gd name="T66" fmla="*/ 20 w 34"/>
                <a:gd name="T67" fmla="*/ 46 h 52"/>
                <a:gd name="T68" fmla="*/ 24 w 34"/>
                <a:gd name="T69" fmla="*/ 42 h 52"/>
                <a:gd name="T70" fmla="*/ 26 w 34"/>
                <a:gd name="T71" fmla="*/ 38 h 52"/>
                <a:gd name="T72" fmla="*/ 26 w 34"/>
                <a:gd name="T73" fmla="*/ 34 h 52"/>
                <a:gd name="T74" fmla="*/ 26 w 34"/>
                <a:gd name="T75" fmla="*/ 26 h 52"/>
                <a:gd name="T76" fmla="*/ 26 w 34"/>
                <a:gd name="T77" fmla="*/ 18 h 52"/>
                <a:gd name="T78" fmla="*/ 26 w 34"/>
                <a:gd name="T79" fmla="*/ 14 h 52"/>
                <a:gd name="T80" fmla="*/ 24 w 34"/>
                <a:gd name="T81" fmla="*/ 10 h 52"/>
                <a:gd name="T82" fmla="*/ 20 w 34"/>
                <a:gd name="T83" fmla="*/ 6 h 52"/>
                <a:gd name="T84" fmla="*/ 16 w 34"/>
                <a:gd name="T85" fmla="*/ 6 h 52"/>
                <a:gd name="T86" fmla="*/ 12 w 34"/>
                <a:gd name="T87" fmla="*/ 6 h 52"/>
                <a:gd name="T88" fmla="*/ 10 w 34"/>
                <a:gd name="T89" fmla="*/ 10 h 52"/>
                <a:gd name="T90" fmla="*/ 8 w 34"/>
                <a:gd name="T91" fmla="*/ 14 h 52"/>
                <a:gd name="T92" fmla="*/ 6 w 34"/>
                <a:gd name="T93" fmla="*/ 18 h 52"/>
                <a:gd name="T94" fmla="*/ 6 w 34"/>
                <a:gd name="T95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52">
                  <a:moveTo>
                    <a:pt x="0" y="26"/>
                  </a:moveTo>
                  <a:lnTo>
                    <a:pt x="0" y="18"/>
                  </a:lnTo>
                  <a:lnTo>
                    <a:pt x="2" y="12"/>
                  </a:lnTo>
                  <a:lnTo>
                    <a:pt x="4" y="6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8" y="4"/>
                  </a:lnTo>
                  <a:lnTo>
                    <a:pt x="30" y="6"/>
                  </a:lnTo>
                  <a:lnTo>
                    <a:pt x="32" y="10"/>
                  </a:lnTo>
                  <a:lnTo>
                    <a:pt x="32" y="14"/>
                  </a:lnTo>
                  <a:lnTo>
                    <a:pt x="34" y="20"/>
                  </a:lnTo>
                  <a:lnTo>
                    <a:pt x="34" y="26"/>
                  </a:lnTo>
                  <a:lnTo>
                    <a:pt x="34" y="34"/>
                  </a:lnTo>
                  <a:lnTo>
                    <a:pt x="32" y="40"/>
                  </a:lnTo>
                  <a:lnTo>
                    <a:pt x="30" y="46"/>
                  </a:lnTo>
                  <a:lnTo>
                    <a:pt x="26" y="50"/>
                  </a:lnTo>
                  <a:lnTo>
                    <a:pt x="22" y="52"/>
                  </a:lnTo>
                  <a:lnTo>
                    <a:pt x="16" y="52"/>
                  </a:lnTo>
                  <a:lnTo>
                    <a:pt x="12" y="52"/>
                  </a:lnTo>
                  <a:lnTo>
                    <a:pt x="8" y="50"/>
                  </a:lnTo>
                  <a:lnTo>
                    <a:pt x="4" y="48"/>
                  </a:lnTo>
                  <a:lnTo>
                    <a:pt x="2" y="42"/>
                  </a:lnTo>
                  <a:lnTo>
                    <a:pt x="0" y="34"/>
                  </a:lnTo>
                  <a:lnTo>
                    <a:pt x="0" y="26"/>
                  </a:lnTo>
                  <a:close/>
                  <a:moveTo>
                    <a:pt x="6" y="26"/>
                  </a:moveTo>
                  <a:lnTo>
                    <a:pt x="6" y="34"/>
                  </a:lnTo>
                  <a:lnTo>
                    <a:pt x="8" y="38"/>
                  </a:lnTo>
                  <a:lnTo>
                    <a:pt x="10" y="42"/>
                  </a:lnTo>
                  <a:lnTo>
                    <a:pt x="12" y="46"/>
                  </a:lnTo>
                  <a:lnTo>
                    <a:pt x="16" y="46"/>
                  </a:lnTo>
                  <a:lnTo>
                    <a:pt x="20" y="46"/>
                  </a:lnTo>
                  <a:lnTo>
                    <a:pt x="24" y="42"/>
                  </a:lnTo>
                  <a:lnTo>
                    <a:pt x="26" y="38"/>
                  </a:lnTo>
                  <a:lnTo>
                    <a:pt x="26" y="34"/>
                  </a:lnTo>
                  <a:lnTo>
                    <a:pt x="26" y="26"/>
                  </a:lnTo>
                  <a:lnTo>
                    <a:pt x="26" y="18"/>
                  </a:lnTo>
                  <a:lnTo>
                    <a:pt x="26" y="14"/>
                  </a:lnTo>
                  <a:lnTo>
                    <a:pt x="24" y="10"/>
                  </a:lnTo>
                  <a:lnTo>
                    <a:pt x="20" y="6"/>
                  </a:lnTo>
                  <a:lnTo>
                    <a:pt x="16" y="6"/>
                  </a:lnTo>
                  <a:lnTo>
                    <a:pt x="12" y="6"/>
                  </a:lnTo>
                  <a:lnTo>
                    <a:pt x="10" y="10"/>
                  </a:lnTo>
                  <a:lnTo>
                    <a:pt x="8" y="14"/>
                  </a:lnTo>
                  <a:lnTo>
                    <a:pt x="6" y="18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37" name="Freeform 181"/>
            <p:cNvSpPr>
              <a:spLocks/>
            </p:cNvSpPr>
            <p:nvPr/>
          </p:nvSpPr>
          <p:spPr bwMode="auto">
            <a:xfrm>
              <a:off x="3830" y="3394"/>
              <a:ext cx="20" cy="52"/>
            </a:xfrm>
            <a:custGeom>
              <a:avLst/>
              <a:gdLst>
                <a:gd name="T0" fmla="*/ 0 w 20"/>
                <a:gd name="T1" fmla="*/ 52 h 52"/>
                <a:gd name="T2" fmla="*/ 16 w 20"/>
                <a:gd name="T3" fmla="*/ 0 h 52"/>
                <a:gd name="T4" fmla="*/ 20 w 20"/>
                <a:gd name="T5" fmla="*/ 0 h 52"/>
                <a:gd name="T6" fmla="*/ 6 w 20"/>
                <a:gd name="T7" fmla="*/ 52 h 52"/>
                <a:gd name="T8" fmla="*/ 0 w 2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52">
                  <a:moveTo>
                    <a:pt x="0" y="52"/>
                  </a:moveTo>
                  <a:lnTo>
                    <a:pt x="16" y="0"/>
                  </a:lnTo>
                  <a:lnTo>
                    <a:pt x="20" y="0"/>
                  </a:lnTo>
                  <a:lnTo>
                    <a:pt x="6" y="52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38" name="Freeform 182"/>
            <p:cNvSpPr>
              <a:spLocks/>
            </p:cNvSpPr>
            <p:nvPr/>
          </p:nvSpPr>
          <p:spPr bwMode="auto">
            <a:xfrm>
              <a:off x="3858" y="3394"/>
              <a:ext cx="20" cy="52"/>
            </a:xfrm>
            <a:custGeom>
              <a:avLst/>
              <a:gdLst>
                <a:gd name="T0" fmla="*/ 20 w 20"/>
                <a:gd name="T1" fmla="*/ 52 h 52"/>
                <a:gd name="T2" fmla="*/ 12 w 20"/>
                <a:gd name="T3" fmla="*/ 52 h 52"/>
                <a:gd name="T4" fmla="*/ 12 w 20"/>
                <a:gd name="T5" fmla="*/ 12 h 52"/>
                <a:gd name="T6" fmla="*/ 10 w 20"/>
                <a:gd name="T7" fmla="*/ 14 h 52"/>
                <a:gd name="T8" fmla="*/ 6 w 20"/>
                <a:gd name="T9" fmla="*/ 16 h 52"/>
                <a:gd name="T10" fmla="*/ 4 w 20"/>
                <a:gd name="T11" fmla="*/ 18 h 52"/>
                <a:gd name="T12" fmla="*/ 0 w 20"/>
                <a:gd name="T13" fmla="*/ 18 h 52"/>
                <a:gd name="T14" fmla="*/ 0 w 20"/>
                <a:gd name="T15" fmla="*/ 12 h 52"/>
                <a:gd name="T16" fmla="*/ 6 w 20"/>
                <a:gd name="T17" fmla="*/ 10 h 52"/>
                <a:gd name="T18" fmla="*/ 10 w 20"/>
                <a:gd name="T19" fmla="*/ 6 h 52"/>
                <a:gd name="T20" fmla="*/ 12 w 20"/>
                <a:gd name="T21" fmla="*/ 4 h 52"/>
                <a:gd name="T22" fmla="*/ 14 w 20"/>
                <a:gd name="T23" fmla="*/ 0 h 52"/>
                <a:gd name="T24" fmla="*/ 20 w 20"/>
                <a:gd name="T25" fmla="*/ 0 h 52"/>
                <a:gd name="T26" fmla="*/ 20 w 20"/>
                <a:gd name="T2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52">
                  <a:moveTo>
                    <a:pt x="20" y="52"/>
                  </a:moveTo>
                  <a:lnTo>
                    <a:pt x="12" y="52"/>
                  </a:lnTo>
                  <a:lnTo>
                    <a:pt x="12" y="12"/>
                  </a:lnTo>
                  <a:lnTo>
                    <a:pt x="10" y="14"/>
                  </a:lnTo>
                  <a:lnTo>
                    <a:pt x="6" y="16"/>
                  </a:lnTo>
                  <a:lnTo>
                    <a:pt x="4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6" y="10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0" y="52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39" name="Freeform 183"/>
            <p:cNvSpPr>
              <a:spLocks/>
            </p:cNvSpPr>
            <p:nvPr/>
          </p:nvSpPr>
          <p:spPr bwMode="auto">
            <a:xfrm>
              <a:off x="3916" y="3394"/>
              <a:ext cx="32" cy="52"/>
            </a:xfrm>
            <a:custGeom>
              <a:avLst/>
              <a:gdLst>
                <a:gd name="T0" fmla="*/ 0 w 32"/>
                <a:gd name="T1" fmla="*/ 52 h 52"/>
                <a:gd name="T2" fmla="*/ 0 w 32"/>
                <a:gd name="T3" fmla="*/ 0 h 52"/>
                <a:gd name="T4" fmla="*/ 8 w 32"/>
                <a:gd name="T5" fmla="*/ 0 h 52"/>
                <a:gd name="T6" fmla="*/ 8 w 32"/>
                <a:gd name="T7" fmla="*/ 46 h 52"/>
                <a:gd name="T8" fmla="*/ 32 w 32"/>
                <a:gd name="T9" fmla="*/ 46 h 52"/>
                <a:gd name="T10" fmla="*/ 32 w 32"/>
                <a:gd name="T11" fmla="*/ 52 h 52"/>
                <a:gd name="T12" fmla="*/ 0 w 32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2">
                  <a:moveTo>
                    <a:pt x="0" y="52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8" y="46"/>
                  </a:lnTo>
                  <a:lnTo>
                    <a:pt x="32" y="46"/>
                  </a:lnTo>
                  <a:lnTo>
                    <a:pt x="32" y="52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40" name="Freeform 184"/>
            <p:cNvSpPr>
              <a:spLocks noEditPoints="1"/>
            </p:cNvSpPr>
            <p:nvPr/>
          </p:nvSpPr>
          <p:spPr bwMode="auto">
            <a:xfrm>
              <a:off x="3954" y="3408"/>
              <a:ext cx="34" cy="38"/>
            </a:xfrm>
            <a:custGeom>
              <a:avLst/>
              <a:gdLst>
                <a:gd name="T0" fmla="*/ 0 w 34"/>
                <a:gd name="T1" fmla="*/ 18 h 38"/>
                <a:gd name="T2" fmla="*/ 0 w 34"/>
                <a:gd name="T3" fmla="*/ 12 h 38"/>
                <a:gd name="T4" fmla="*/ 2 w 34"/>
                <a:gd name="T5" fmla="*/ 8 h 38"/>
                <a:gd name="T6" fmla="*/ 6 w 34"/>
                <a:gd name="T7" fmla="*/ 4 h 38"/>
                <a:gd name="T8" fmla="*/ 10 w 34"/>
                <a:gd name="T9" fmla="*/ 0 h 38"/>
                <a:gd name="T10" fmla="*/ 16 w 34"/>
                <a:gd name="T11" fmla="*/ 0 h 38"/>
                <a:gd name="T12" fmla="*/ 24 w 34"/>
                <a:gd name="T13" fmla="*/ 0 h 38"/>
                <a:gd name="T14" fmla="*/ 28 w 34"/>
                <a:gd name="T15" fmla="*/ 4 h 38"/>
                <a:gd name="T16" fmla="*/ 32 w 34"/>
                <a:gd name="T17" fmla="*/ 8 h 38"/>
                <a:gd name="T18" fmla="*/ 32 w 34"/>
                <a:gd name="T19" fmla="*/ 12 h 38"/>
                <a:gd name="T20" fmla="*/ 34 w 34"/>
                <a:gd name="T21" fmla="*/ 18 h 38"/>
                <a:gd name="T22" fmla="*/ 32 w 34"/>
                <a:gd name="T23" fmla="*/ 24 h 38"/>
                <a:gd name="T24" fmla="*/ 32 w 34"/>
                <a:gd name="T25" fmla="*/ 30 h 38"/>
                <a:gd name="T26" fmla="*/ 28 w 34"/>
                <a:gd name="T27" fmla="*/ 34 h 38"/>
                <a:gd name="T28" fmla="*/ 26 w 34"/>
                <a:gd name="T29" fmla="*/ 36 h 38"/>
                <a:gd name="T30" fmla="*/ 20 w 34"/>
                <a:gd name="T31" fmla="*/ 38 h 38"/>
                <a:gd name="T32" fmla="*/ 16 w 34"/>
                <a:gd name="T33" fmla="*/ 38 h 38"/>
                <a:gd name="T34" fmla="*/ 10 w 34"/>
                <a:gd name="T35" fmla="*/ 38 h 38"/>
                <a:gd name="T36" fmla="*/ 4 w 34"/>
                <a:gd name="T37" fmla="*/ 34 h 38"/>
                <a:gd name="T38" fmla="*/ 2 w 34"/>
                <a:gd name="T39" fmla="*/ 30 h 38"/>
                <a:gd name="T40" fmla="*/ 0 w 34"/>
                <a:gd name="T41" fmla="*/ 24 h 38"/>
                <a:gd name="T42" fmla="*/ 0 w 34"/>
                <a:gd name="T43" fmla="*/ 18 h 38"/>
                <a:gd name="T44" fmla="*/ 6 w 34"/>
                <a:gd name="T45" fmla="*/ 18 h 38"/>
                <a:gd name="T46" fmla="*/ 8 w 34"/>
                <a:gd name="T47" fmla="*/ 24 h 38"/>
                <a:gd name="T48" fmla="*/ 10 w 34"/>
                <a:gd name="T49" fmla="*/ 28 h 38"/>
                <a:gd name="T50" fmla="*/ 12 w 34"/>
                <a:gd name="T51" fmla="*/ 32 h 38"/>
                <a:gd name="T52" fmla="*/ 16 w 34"/>
                <a:gd name="T53" fmla="*/ 32 h 38"/>
                <a:gd name="T54" fmla="*/ 20 w 34"/>
                <a:gd name="T55" fmla="*/ 32 h 38"/>
                <a:gd name="T56" fmla="*/ 24 w 34"/>
                <a:gd name="T57" fmla="*/ 28 h 38"/>
                <a:gd name="T58" fmla="*/ 26 w 34"/>
                <a:gd name="T59" fmla="*/ 24 h 38"/>
                <a:gd name="T60" fmla="*/ 26 w 34"/>
                <a:gd name="T61" fmla="*/ 18 h 38"/>
                <a:gd name="T62" fmla="*/ 26 w 34"/>
                <a:gd name="T63" fmla="*/ 12 h 38"/>
                <a:gd name="T64" fmla="*/ 24 w 34"/>
                <a:gd name="T65" fmla="*/ 8 h 38"/>
                <a:gd name="T66" fmla="*/ 20 w 34"/>
                <a:gd name="T67" fmla="*/ 6 h 38"/>
                <a:gd name="T68" fmla="*/ 16 w 34"/>
                <a:gd name="T69" fmla="*/ 6 h 38"/>
                <a:gd name="T70" fmla="*/ 12 w 34"/>
                <a:gd name="T71" fmla="*/ 6 h 38"/>
                <a:gd name="T72" fmla="*/ 10 w 34"/>
                <a:gd name="T73" fmla="*/ 8 h 38"/>
                <a:gd name="T74" fmla="*/ 8 w 34"/>
                <a:gd name="T75" fmla="*/ 12 h 38"/>
                <a:gd name="T76" fmla="*/ 6 w 34"/>
                <a:gd name="T77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" h="38">
                  <a:moveTo>
                    <a:pt x="0" y="18"/>
                  </a:moveTo>
                  <a:lnTo>
                    <a:pt x="0" y="12"/>
                  </a:lnTo>
                  <a:lnTo>
                    <a:pt x="2" y="8"/>
                  </a:lnTo>
                  <a:lnTo>
                    <a:pt x="6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8"/>
                  </a:lnTo>
                  <a:lnTo>
                    <a:pt x="32" y="12"/>
                  </a:lnTo>
                  <a:lnTo>
                    <a:pt x="34" y="18"/>
                  </a:lnTo>
                  <a:lnTo>
                    <a:pt x="32" y="24"/>
                  </a:lnTo>
                  <a:lnTo>
                    <a:pt x="32" y="30"/>
                  </a:lnTo>
                  <a:lnTo>
                    <a:pt x="28" y="34"/>
                  </a:lnTo>
                  <a:lnTo>
                    <a:pt x="26" y="36"/>
                  </a:lnTo>
                  <a:lnTo>
                    <a:pt x="20" y="38"/>
                  </a:lnTo>
                  <a:lnTo>
                    <a:pt x="16" y="38"/>
                  </a:lnTo>
                  <a:lnTo>
                    <a:pt x="10" y="38"/>
                  </a:lnTo>
                  <a:lnTo>
                    <a:pt x="4" y="34"/>
                  </a:lnTo>
                  <a:lnTo>
                    <a:pt x="2" y="30"/>
                  </a:lnTo>
                  <a:lnTo>
                    <a:pt x="0" y="24"/>
                  </a:lnTo>
                  <a:lnTo>
                    <a:pt x="0" y="18"/>
                  </a:lnTo>
                  <a:close/>
                  <a:moveTo>
                    <a:pt x="6" y="18"/>
                  </a:moveTo>
                  <a:lnTo>
                    <a:pt x="8" y="24"/>
                  </a:lnTo>
                  <a:lnTo>
                    <a:pt x="10" y="28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20" y="32"/>
                  </a:lnTo>
                  <a:lnTo>
                    <a:pt x="24" y="28"/>
                  </a:lnTo>
                  <a:lnTo>
                    <a:pt x="26" y="24"/>
                  </a:lnTo>
                  <a:lnTo>
                    <a:pt x="26" y="18"/>
                  </a:lnTo>
                  <a:lnTo>
                    <a:pt x="26" y="12"/>
                  </a:lnTo>
                  <a:lnTo>
                    <a:pt x="24" y="8"/>
                  </a:lnTo>
                  <a:lnTo>
                    <a:pt x="20" y="6"/>
                  </a:lnTo>
                  <a:lnTo>
                    <a:pt x="16" y="6"/>
                  </a:lnTo>
                  <a:lnTo>
                    <a:pt x="12" y="6"/>
                  </a:lnTo>
                  <a:lnTo>
                    <a:pt x="10" y="8"/>
                  </a:lnTo>
                  <a:lnTo>
                    <a:pt x="8" y="12"/>
                  </a:lnTo>
                  <a:lnTo>
                    <a:pt x="6" y="1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41" name="Freeform 185"/>
            <p:cNvSpPr>
              <a:spLocks/>
            </p:cNvSpPr>
            <p:nvPr/>
          </p:nvSpPr>
          <p:spPr bwMode="auto">
            <a:xfrm>
              <a:off x="3992" y="3408"/>
              <a:ext cx="32" cy="38"/>
            </a:xfrm>
            <a:custGeom>
              <a:avLst/>
              <a:gdLst>
                <a:gd name="T0" fmla="*/ 8 w 32"/>
                <a:gd name="T1" fmla="*/ 26 h 38"/>
                <a:gd name="T2" fmla="*/ 10 w 32"/>
                <a:gd name="T3" fmla="*/ 30 h 38"/>
                <a:gd name="T4" fmla="*/ 16 w 32"/>
                <a:gd name="T5" fmla="*/ 32 h 38"/>
                <a:gd name="T6" fmla="*/ 22 w 32"/>
                <a:gd name="T7" fmla="*/ 30 h 38"/>
                <a:gd name="T8" fmla="*/ 24 w 32"/>
                <a:gd name="T9" fmla="*/ 28 h 38"/>
                <a:gd name="T10" fmla="*/ 22 w 32"/>
                <a:gd name="T11" fmla="*/ 24 h 38"/>
                <a:gd name="T12" fmla="*/ 16 w 32"/>
                <a:gd name="T13" fmla="*/ 22 h 38"/>
                <a:gd name="T14" fmla="*/ 8 w 32"/>
                <a:gd name="T15" fmla="*/ 18 h 38"/>
                <a:gd name="T16" fmla="*/ 2 w 32"/>
                <a:gd name="T17" fmla="*/ 16 h 38"/>
                <a:gd name="T18" fmla="*/ 2 w 32"/>
                <a:gd name="T19" fmla="*/ 10 h 38"/>
                <a:gd name="T20" fmla="*/ 2 w 32"/>
                <a:gd name="T21" fmla="*/ 6 h 38"/>
                <a:gd name="T22" fmla="*/ 6 w 32"/>
                <a:gd name="T23" fmla="*/ 2 h 38"/>
                <a:gd name="T24" fmla="*/ 10 w 32"/>
                <a:gd name="T25" fmla="*/ 0 h 38"/>
                <a:gd name="T26" fmla="*/ 14 w 32"/>
                <a:gd name="T27" fmla="*/ 0 h 38"/>
                <a:gd name="T28" fmla="*/ 22 w 32"/>
                <a:gd name="T29" fmla="*/ 0 h 38"/>
                <a:gd name="T30" fmla="*/ 26 w 32"/>
                <a:gd name="T31" fmla="*/ 4 h 38"/>
                <a:gd name="T32" fmla="*/ 30 w 32"/>
                <a:gd name="T33" fmla="*/ 10 h 38"/>
                <a:gd name="T34" fmla="*/ 22 w 32"/>
                <a:gd name="T35" fmla="*/ 8 h 38"/>
                <a:gd name="T36" fmla="*/ 18 w 32"/>
                <a:gd name="T37" fmla="*/ 6 h 38"/>
                <a:gd name="T38" fmla="*/ 12 w 32"/>
                <a:gd name="T39" fmla="*/ 6 h 38"/>
                <a:gd name="T40" fmla="*/ 8 w 32"/>
                <a:gd name="T41" fmla="*/ 8 h 38"/>
                <a:gd name="T42" fmla="*/ 8 w 32"/>
                <a:gd name="T43" fmla="*/ 10 h 38"/>
                <a:gd name="T44" fmla="*/ 10 w 32"/>
                <a:gd name="T45" fmla="*/ 12 h 38"/>
                <a:gd name="T46" fmla="*/ 12 w 32"/>
                <a:gd name="T47" fmla="*/ 14 h 38"/>
                <a:gd name="T48" fmla="*/ 20 w 32"/>
                <a:gd name="T49" fmla="*/ 16 h 38"/>
                <a:gd name="T50" fmla="*/ 28 w 32"/>
                <a:gd name="T51" fmla="*/ 18 h 38"/>
                <a:gd name="T52" fmla="*/ 30 w 32"/>
                <a:gd name="T53" fmla="*/ 24 h 38"/>
                <a:gd name="T54" fmla="*/ 30 w 32"/>
                <a:gd name="T55" fmla="*/ 30 h 38"/>
                <a:gd name="T56" fmla="*/ 28 w 32"/>
                <a:gd name="T57" fmla="*/ 34 h 38"/>
                <a:gd name="T58" fmla="*/ 20 w 32"/>
                <a:gd name="T59" fmla="*/ 38 h 38"/>
                <a:gd name="T60" fmla="*/ 10 w 32"/>
                <a:gd name="T61" fmla="*/ 38 h 38"/>
                <a:gd name="T62" fmla="*/ 2 w 32"/>
                <a:gd name="T63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38">
                  <a:moveTo>
                    <a:pt x="0" y="26"/>
                  </a:moveTo>
                  <a:lnTo>
                    <a:pt x="8" y="26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20" y="32"/>
                  </a:lnTo>
                  <a:lnTo>
                    <a:pt x="22" y="30"/>
                  </a:lnTo>
                  <a:lnTo>
                    <a:pt x="24" y="30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2" y="24"/>
                  </a:lnTo>
                  <a:lnTo>
                    <a:pt x="20" y="24"/>
                  </a:lnTo>
                  <a:lnTo>
                    <a:pt x="16" y="22"/>
                  </a:lnTo>
                  <a:lnTo>
                    <a:pt x="10" y="20"/>
                  </a:lnTo>
                  <a:lnTo>
                    <a:pt x="8" y="18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22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8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12" y="14"/>
                  </a:lnTo>
                  <a:lnTo>
                    <a:pt x="16" y="14"/>
                  </a:lnTo>
                  <a:lnTo>
                    <a:pt x="20" y="16"/>
                  </a:lnTo>
                  <a:lnTo>
                    <a:pt x="24" y="18"/>
                  </a:lnTo>
                  <a:lnTo>
                    <a:pt x="28" y="18"/>
                  </a:lnTo>
                  <a:lnTo>
                    <a:pt x="30" y="20"/>
                  </a:lnTo>
                  <a:lnTo>
                    <a:pt x="30" y="24"/>
                  </a:lnTo>
                  <a:lnTo>
                    <a:pt x="32" y="26"/>
                  </a:lnTo>
                  <a:lnTo>
                    <a:pt x="30" y="30"/>
                  </a:lnTo>
                  <a:lnTo>
                    <a:pt x="30" y="32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20" y="38"/>
                  </a:lnTo>
                  <a:lnTo>
                    <a:pt x="16" y="38"/>
                  </a:lnTo>
                  <a:lnTo>
                    <a:pt x="10" y="38"/>
                  </a:lnTo>
                  <a:lnTo>
                    <a:pt x="6" y="36"/>
                  </a:lnTo>
                  <a:lnTo>
                    <a:pt x="2" y="32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42" name="Freeform 186"/>
            <p:cNvSpPr>
              <a:spLocks/>
            </p:cNvSpPr>
            <p:nvPr/>
          </p:nvSpPr>
          <p:spPr bwMode="auto">
            <a:xfrm>
              <a:off x="4028" y="3408"/>
              <a:ext cx="32" cy="38"/>
            </a:xfrm>
            <a:custGeom>
              <a:avLst/>
              <a:gdLst>
                <a:gd name="T0" fmla="*/ 8 w 32"/>
                <a:gd name="T1" fmla="*/ 26 h 38"/>
                <a:gd name="T2" fmla="*/ 10 w 32"/>
                <a:gd name="T3" fmla="*/ 30 h 38"/>
                <a:gd name="T4" fmla="*/ 16 w 32"/>
                <a:gd name="T5" fmla="*/ 32 h 38"/>
                <a:gd name="T6" fmla="*/ 22 w 32"/>
                <a:gd name="T7" fmla="*/ 30 h 38"/>
                <a:gd name="T8" fmla="*/ 24 w 32"/>
                <a:gd name="T9" fmla="*/ 28 h 38"/>
                <a:gd name="T10" fmla="*/ 22 w 32"/>
                <a:gd name="T11" fmla="*/ 24 h 38"/>
                <a:gd name="T12" fmla="*/ 16 w 32"/>
                <a:gd name="T13" fmla="*/ 22 h 38"/>
                <a:gd name="T14" fmla="*/ 8 w 32"/>
                <a:gd name="T15" fmla="*/ 18 h 38"/>
                <a:gd name="T16" fmla="*/ 2 w 32"/>
                <a:gd name="T17" fmla="*/ 16 h 38"/>
                <a:gd name="T18" fmla="*/ 2 w 32"/>
                <a:gd name="T19" fmla="*/ 10 h 38"/>
                <a:gd name="T20" fmla="*/ 2 w 32"/>
                <a:gd name="T21" fmla="*/ 6 h 38"/>
                <a:gd name="T22" fmla="*/ 6 w 32"/>
                <a:gd name="T23" fmla="*/ 2 h 38"/>
                <a:gd name="T24" fmla="*/ 10 w 32"/>
                <a:gd name="T25" fmla="*/ 0 h 38"/>
                <a:gd name="T26" fmla="*/ 14 w 32"/>
                <a:gd name="T27" fmla="*/ 0 h 38"/>
                <a:gd name="T28" fmla="*/ 22 w 32"/>
                <a:gd name="T29" fmla="*/ 0 h 38"/>
                <a:gd name="T30" fmla="*/ 26 w 32"/>
                <a:gd name="T31" fmla="*/ 4 h 38"/>
                <a:gd name="T32" fmla="*/ 30 w 32"/>
                <a:gd name="T33" fmla="*/ 10 h 38"/>
                <a:gd name="T34" fmla="*/ 22 w 32"/>
                <a:gd name="T35" fmla="*/ 8 h 38"/>
                <a:gd name="T36" fmla="*/ 18 w 32"/>
                <a:gd name="T37" fmla="*/ 6 h 38"/>
                <a:gd name="T38" fmla="*/ 12 w 32"/>
                <a:gd name="T39" fmla="*/ 6 h 38"/>
                <a:gd name="T40" fmla="*/ 8 w 32"/>
                <a:gd name="T41" fmla="*/ 8 h 38"/>
                <a:gd name="T42" fmla="*/ 8 w 32"/>
                <a:gd name="T43" fmla="*/ 10 h 38"/>
                <a:gd name="T44" fmla="*/ 10 w 32"/>
                <a:gd name="T45" fmla="*/ 12 h 38"/>
                <a:gd name="T46" fmla="*/ 12 w 32"/>
                <a:gd name="T47" fmla="*/ 14 h 38"/>
                <a:gd name="T48" fmla="*/ 20 w 32"/>
                <a:gd name="T49" fmla="*/ 16 h 38"/>
                <a:gd name="T50" fmla="*/ 28 w 32"/>
                <a:gd name="T51" fmla="*/ 18 h 38"/>
                <a:gd name="T52" fmla="*/ 30 w 32"/>
                <a:gd name="T53" fmla="*/ 24 h 38"/>
                <a:gd name="T54" fmla="*/ 30 w 32"/>
                <a:gd name="T55" fmla="*/ 30 h 38"/>
                <a:gd name="T56" fmla="*/ 28 w 32"/>
                <a:gd name="T57" fmla="*/ 34 h 38"/>
                <a:gd name="T58" fmla="*/ 20 w 32"/>
                <a:gd name="T59" fmla="*/ 38 h 38"/>
                <a:gd name="T60" fmla="*/ 10 w 32"/>
                <a:gd name="T61" fmla="*/ 38 h 38"/>
                <a:gd name="T62" fmla="*/ 2 w 32"/>
                <a:gd name="T63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38">
                  <a:moveTo>
                    <a:pt x="0" y="26"/>
                  </a:moveTo>
                  <a:lnTo>
                    <a:pt x="8" y="26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20" y="32"/>
                  </a:lnTo>
                  <a:lnTo>
                    <a:pt x="22" y="30"/>
                  </a:lnTo>
                  <a:lnTo>
                    <a:pt x="24" y="30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2" y="24"/>
                  </a:lnTo>
                  <a:lnTo>
                    <a:pt x="20" y="24"/>
                  </a:lnTo>
                  <a:lnTo>
                    <a:pt x="16" y="22"/>
                  </a:lnTo>
                  <a:lnTo>
                    <a:pt x="10" y="20"/>
                  </a:lnTo>
                  <a:lnTo>
                    <a:pt x="8" y="18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22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8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12" y="14"/>
                  </a:lnTo>
                  <a:lnTo>
                    <a:pt x="16" y="14"/>
                  </a:lnTo>
                  <a:lnTo>
                    <a:pt x="20" y="16"/>
                  </a:lnTo>
                  <a:lnTo>
                    <a:pt x="24" y="18"/>
                  </a:lnTo>
                  <a:lnTo>
                    <a:pt x="28" y="18"/>
                  </a:lnTo>
                  <a:lnTo>
                    <a:pt x="30" y="20"/>
                  </a:lnTo>
                  <a:lnTo>
                    <a:pt x="30" y="24"/>
                  </a:lnTo>
                  <a:lnTo>
                    <a:pt x="32" y="26"/>
                  </a:lnTo>
                  <a:lnTo>
                    <a:pt x="30" y="30"/>
                  </a:lnTo>
                  <a:lnTo>
                    <a:pt x="30" y="32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20" y="38"/>
                  </a:lnTo>
                  <a:lnTo>
                    <a:pt x="16" y="38"/>
                  </a:lnTo>
                  <a:lnTo>
                    <a:pt x="10" y="38"/>
                  </a:lnTo>
                  <a:lnTo>
                    <a:pt x="6" y="36"/>
                  </a:lnTo>
                  <a:lnTo>
                    <a:pt x="2" y="32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43" name="Freeform 187"/>
            <p:cNvSpPr>
              <a:spLocks/>
            </p:cNvSpPr>
            <p:nvPr/>
          </p:nvSpPr>
          <p:spPr bwMode="auto">
            <a:xfrm>
              <a:off x="3796" y="2978"/>
              <a:ext cx="40" cy="52"/>
            </a:xfrm>
            <a:custGeom>
              <a:avLst/>
              <a:gdLst>
                <a:gd name="T0" fmla="*/ 0 w 40"/>
                <a:gd name="T1" fmla="*/ 52 h 52"/>
                <a:gd name="T2" fmla="*/ 0 w 40"/>
                <a:gd name="T3" fmla="*/ 0 h 52"/>
                <a:gd name="T4" fmla="*/ 8 w 40"/>
                <a:gd name="T5" fmla="*/ 0 h 52"/>
                <a:gd name="T6" fmla="*/ 8 w 40"/>
                <a:gd name="T7" fmla="*/ 20 h 52"/>
                <a:gd name="T8" fmla="*/ 34 w 40"/>
                <a:gd name="T9" fmla="*/ 20 h 52"/>
                <a:gd name="T10" fmla="*/ 34 w 40"/>
                <a:gd name="T11" fmla="*/ 0 h 52"/>
                <a:gd name="T12" fmla="*/ 40 w 40"/>
                <a:gd name="T13" fmla="*/ 0 h 52"/>
                <a:gd name="T14" fmla="*/ 40 w 40"/>
                <a:gd name="T15" fmla="*/ 52 h 52"/>
                <a:gd name="T16" fmla="*/ 34 w 40"/>
                <a:gd name="T17" fmla="*/ 52 h 52"/>
                <a:gd name="T18" fmla="*/ 34 w 40"/>
                <a:gd name="T19" fmla="*/ 26 h 52"/>
                <a:gd name="T20" fmla="*/ 8 w 40"/>
                <a:gd name="T21" fmla="*/ 26 h 52"/>
                <a:gd name="T22" fmla="*/ 8 w 40"/>
                <a:gd name="T23" fmla="*/ 52 h 52"/>
                <a:gd name="T24" fmla="*/ 0 w 40"/>
                <a:gd name="T2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52">
                  <a:moveTo>
                    <a:pt x="0" y="52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8" y="20"/>
                  </a:lnTo>
                  <a:lnTo>
                    <a:pt x="34" y="20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0" y="52"/>
                  </a:lnTo>
                  <a:lnTo>
                    <a:pt x="34" y="52"/>
                  </a:lnTo>
                  <a:lnTo>
                    <a:pt x="34" y="26"/>
                  </a:lnTo>
                  <a:lnTo>
                    <a:pt x="8" y="26"/>
                  </a:lnTo>
                  <a:lnTo>
                    <a:pt x="8" y="52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44" name="Freeform 188"/>
            <p:cNvSpPr>
              <a:spLocks noEditPoints="1"/>
            </p:cNvSpPr>
            <p:nvPr/>
          </p:nvSpPr>
          <p:spPr bwMode="auto">
            <a:xfrm>
              <a:off x="3848" y="2978"/>
              <a:ext cx="6" cy="52"/>
            </a:xfrm>
            <a:custGeom>
              <a:avLst/>
              <a:gdLst>
                <a:gd name="T0" fmla="*/ 0 w 6"/>
                <a:gd name="T1" fmla="*/ 6 h 52"/>
                <a:gd name="T2" fmla="*/ 0 w 6"/>
                <a:gd name="T3" fmla="*/ 0 h 52"/>
                <a:gd name="T4" fmla="*/ 6 w 6"/>
                <a:gd name="T5" fmla="*/ 0 h 52"/>
                <a:gd name="T6" fmla="*/ 6 w 6"/>
                <a:gd name="T7" fmla="*/ 6 h 52"/>
                <a:gd name="T8" fmla="*/ 0 w 6"/>
                <a:gd name="T9" fmla="*/ 6 h 52"/>
                <a:gd name="T10" fmla="*/ 0 w 6"/>
                <a:gd name="T11" fmla="*/ 52 h 52"/>
                <a:gd name="T12" fmla="*/ 0 w 6"/>
                <a:gd name="T13" fmla="*/ 14 h 52"/>
                <a:gd name="T14" fmla="*/ 6 w 6"/>
                <a:gd name="T15" fmla="*/ 14 h 52"/>
                <a:gd name="T16" fmla="*/ 6 w 6"/>
                <a:gd name="T17" fmla="*/ 52 h 52"/>
                <a:gd name="T18" fmla="*/ 0 w 6"/>
                <a:gd name="T1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52">
                  <a:moveTo>
                    <a:pt x="0" y="6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close/>
                  <a:moveTo>
                    <a:pt x="0" y="52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6" y="52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45" name="Freeform 189"/>
            <p:cNvSpPr>
              <a:spLocks/>
            </p:cNvSpPr>
            <p:nvPr/>
          </p:nvSpPr>
          <p:spPr bwMode="auto">
            <a:xfrm>
              <a:off x="3864" y="2990"/>
              <a:ext cx="28" cy="40"/>
            </a:xfrm>
            <a:custGeom>
              <a:avLst/>
              <a:gdLst>
                <a:gd name="T0" fmla="*/ 0 w 28"/>
                <a:gd name="T1" fmla="*/ 40 h 40"/>
                <a:gd name="T2" fmla="*/ 0 w 28"/>
                <a:gd name="T3" fmla="*/ 2 h 40"/>
                <a:gd name="T4" fmla="*/ 6 w 28"/>
                <a:gd name="T5" fmla="*/ 2 h 40"/>
                <a:gd name="T6" fmla="*/ 6 w 28"/>
                <a:gd name="T7" fmla="*/ 8 h 40"/>
                <a:gd name="T8" fmla="*/ 10 w 28"/>
                <a:gd name="T9" fmla="*/ 4 h 40"/>
                <a:gd name="T10" fmla="*/ 12 w 28"/>
                <a:gd name="T11" fmla="*/ 2 h 40"/>
                <a:gd name="T12" fmla="*/ 18 w 28"/>
                <a:gd name="T13" fmla="*/ 0 h 40"/>
                <a:gd name="T14" fmla="*/ 20 w 28"/>
                <a:gd name="T15" fmla="*/ 2 h 40"/>
                <a:gd name="T16" fmla="*/ 22 w 28"/>
                <a:gd name="T17" fmla="*/ 2 h 40"/>
                <a:gd name="T18" fmla="*/ 26 w 28"/>
                <a:gd name="T19" fmla="*/ 4 h 40"/>
                <a:gd name="T20" fmla="*/ 26 w 28"/>
                <a:gd name="T21" fmla="*/ 6 h 40"/>
                <a:gd name="T22" fmla="*/ 28 w 28"/>
                <a:gd name="T23" fmla="*/ 8 h 40"/>
                <a:gd name="T24" fmla="*/ 28 w 28"/>
                <a:gd name="T25" fmla="*/ 10 h 40"/>
                <a:gd name="T26" fmla="*/ 28 w 28"/>
                <a:gd name="T27" fmla="*/ 12 h 40"/>
                <a:gd name="T28" fmla="*/ 28 w 28"/>
                <a:gd name="T29" fmla="*/ 16 h 40"/>
                <a:gd name="T30" fmla="*/ 28 w 28"/>
                <a:gd name="T31" fmla="*/ 40 h 40"/>
                <a:gd name="T32" fmla="*/ 22 w 28"/>
                <a:gd name="T33" fmla="*/ 40 h 40"/>
                <a:gd name="T34" fmla="*/ 22 w 28"/>
                <a:gd name="T35" fmla="*/ 16 h 40"/>
                <a:gd name="T36" fmla="*/ 22 w 28"/>
                <a:gd name="T37" fmla="*/ 14 h 40"/>
                <a:gd name="T38" fmla="*/ 22 w 28"/>
                <a:gd name="T39" fmla="*/ 12 h 40"/>
                <a:gd name="T40" fmla="*/ 20 w 28"/>
                <a:gd name="T41" fmla="*/ 10 h 40"/>
                <a:gd name="T42" fmla="*/ 20 w 28"/>
                <a:gd name="T43" fmla="*/ 8 h 40"/>
                <a:gd name="T44" fmla="*/ 18 w 28"/>
                <a:gd name="T45" fmla="*/ 8 h 40"/>
                <a:gd name="T46" fmla="*/ 16 w 28"/>
                <a:gd name="T47" fmla="*/ 6 h 40"/>
                <a:gd name="T48" fmla="*/ 12 w 28"/>
                <a:gd name="T49" fmla="*/ 8 h 40"/>
                <a:gd name="T50" fmla="*/ 8 w 28"/>
                <a:gd name="T51" fmla="*/ 10 h 40"/>
                <a:gd name="T52" fmla="*/ 6 w 28"/>
                <a:gd name="T53" fmla="*/ 14 h 40"/>
                <a:gd name="T54" fmla="*/ 6 w 28"/>
                <a:gd name="T55" fmla="*/ 20 h 40"/>
                <a:gd name="T56" fmla="*/ 6 w 28"/>
                <a:gd name="T57" fmla="*/ 40 h 40"/>
                <a:gd name="T58" fmla="*/ 0 w 28"/>
                <a:gd name="T5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40">
                  <a:moveTo>
                    <a:pt x="0" y="40"/>
                  </a:moveTo>
                  <a:lnTo>
                    <a:pt x="0" y="2"/>
                  </a:lnTo>
                  <a:lnTo>
                    <a:pt x="6" y="2"/>
                  </a:lnTo>
                  <a:lnTo>
                    <a:pt x="6" y="8"/>
                  </a:lnTo>
                  <a:lnTo>
                    <a:pt x="10" y="4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8" y="10"/>
                  </a:lnTo>
                  <a:lnTo>
                    <a:pt x="28" y="12"/>
                  </a:lnTo>
                  <a:lnTo>
                    <a:pt x="28" y="16"/>
                  </a:lnTo>
                  <a:lnTo>
                    <a:pt x="28" y="40"/>
                  </a:lnTo>
                  <a:lnTo>
                    <a:pt x="22" y="40"/>
                  </a:lnTo>
                  <a:lnTo>
                    <a:pt x="22" y="16"/>
                  </a:lnTo>
                  <a:lnTo>
                    <a:pt x="22" y="14"/>
                  </a:lnTo>
                  <a:lnTo>
                    <a:pt x="22" y="12"/>
                  </a:lnTo>
                  <a:lnTo>
                    <a:pt x="20" y="10"/>
                  </a:lnTo>
                  <a:lnTo>
                    <a:pt x="20" y="8"/>
                  </a:lnTo>
                  <a:lnTo>
                    <a:pt x="18" y="8"/>
                  </a:lnTo>
                  <a:lnTo>
                    <a:pt x="16" y="6"/>
                  </a:lnTo>
                  <a:lnTo>
                    <a:pt x="12" y="8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6" y="20"/>
                  </a:lnTo>
                  <a:lnTo>
                    <a:pt x="6" y="40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46" name="Freeform 190"/>
            <p:cNvSpPr>
              <a:spLocks noEditPoints="1"/>
            </p:cNvSpPr>
            <p:nvPr/>
          </p:nvSpPr>
          <p:spPr bwMode="auto">
            <a:xfrm>
              <a:off x="3900" y="2990"/>
              <a:ext cx="32" cy="54"/>
            </a:xfrm>
            <a:custGeom>
              <a:avLst/>
              <a:gdLst>
                <a:gd name="T0" fmla="*/ 2 w 32"/>
                <a:gd name="T1" fmla="*/ 42 h 54"/>
                <a:gd name="T2" fmla="*/ 8 w 32"/>
                <a:gd name="T3" fmla="*/ 42 h 54"/>
                <a:gd name="T4" fmla="*/ 8 w 32"/>
                <a:gd name="T5" fmla="*/ 46 h 54"/>
                <a:gd name="T6" fmla="*/ 10 w 32"/>
                <a:gd name="T7" fmla="*/ 46 h 54"/>
                <a:gd name="T8" fmla="*/ 12 w 32"/>
                <a:gd name="T9" fmla="*/ 48 h 54"/>
                <a:gd name="T10" fmla="*/ 16 w 32"/>
                <a:gd name="T11" fmla="*/ 48 h 54"/>
                <a:gd name="T12" fmla="*/ 20 w 32"/>
                <a:gd name="T13" fmla="*/ 48 h 54"/>
                <a:gd name="T14" fmla="*/ 22 w 32"/>
                <a:gd name="T15" fmla="*/ 46 h 54"/>
                <a:gd name="T16" fmla="*/ 24 w 32"/>
                <a:gd name="T17" fmla="*/ 44 h 54"/>
                <a:gd name="T18" fmla="*/ 26 w 32"/>
                <a:gd name="T19" fmla="*/ 42 h 54"/>
                <a:gd name="T20" fmla="*/ 26 w 32"/>
                <a:gd name="T21" fmla="*/ 40 h 54"/>
                <a:gd name="T22" fmla="*/ 26 w 32"/>
                <a:gd name="T23" fmla="*/ 34 h 54"/>
                <a:gd name="T24" fmla="*/ 22 w 32"/>
                <a:gd name="T25" fmla="*/ 38 h 54"/>
                <a:gd name="T26" fmla="*/ 16 w 32"/>
                <a:gd name="T27" fmla="*/ 40 h 54"/>
                <a:gd name="T28" fmla="*/ 12 w 32"/>
                <a:gd name="T29" fmla="*/ 38 h 54"/>
                <a:gd name="T30" fmla="*/ 8 w 32"/>
                <a:gd name="T31" fmla="*/ 36 h 54"/>
                <a:gd name="T32" fmla="*/ 4 w 32"/>
                <a:gd name="T33" fmla="*/ 34 h 54"/>
                <a:gd name="T34" fmla="*/ 2 w 32"/>
                <a:gd name="T35" fmla="*/ 28 h 54"/>
                <a:gd name="T36" fmla="*/ 0 w 32"/>
                <a:gd name="T37" fmla="*/ 20 h 54"/>
                <a:gd name="T38" fmla="*/ 0 w 32"/>
                <a:gd name="T39" fmla="*/ 16 h 54"/>
                <a:gd name="T40" fmla="*/ 2 w 32"/>
                <a:gd name="T41" fmla="*/ 10 h 54"/>
                <a:gd name="T42" fmla="*/ 4 w 32"/>
                <a:gd name="T43" fmla="*/ 6 h 54"/>
                <a:gd name="T44" fmla="*/ 8 w 32"/>
                <a:gd name="T45" fmla="*/ 4 h 54"/>
                <a:gd name="T46" fmla="*/ 12 w 32"/>
                <a:gd name="T47" fmla="*/ 2 h 54"/>
                <a:gd name="T48" fmla="*/ 16 w 32"/>
                <a:gd name="T49" fmla="*/ 0 h 54"/>
                <a:gd name="T50" fmla="*/ 22 w 32"/>
                <a:gd name="T51" fmla="*/ 2 h 54"/>
                <a:gd name="T52" fmla="*/ 26 w 32"/>
                <a:gd name="T53" fmla="*/ 6 h 54"/>
                <a:gd name="T54" fmla="*/ 26 w 32"/>
                <a:gd name="T55" fmla="*/ 2 h 54"/>
                <a:gd name="T56" fmla="*/ 32 w 32"/>
                <a:gd name="T57" fmla="*/ 2 h 54"/>
                <a:gd name="T58" fmla="*/ 32 w 32"/>
                <a:gd name="T59" fmla="*/ 34 h 54"/>
                <a:gd name="T60" fmla="*/ 32 w 32"/>
                <a:gd name="T61" fmla="*/ 42 h 54"/>
                <a:gd name="T62" fmla="*/ 30 w 32"/>
                <a:gd name="T63" fmla="*/ 46 h 54"/>
                <a:gd name="T64" fmla="*/ 28 w 32"/>
                <a:gd name="T65" fmla="*/ 50 h 54"/>
                <a:gd name="T66" fmla="*/ 26 w 32"/>
                <a:gd name="T67" fmla="*/ 52 h 54"/>
                <a:gd name="T68" fmla="*/ 20 w 32"/>
                <a:gd name="T69" fmla="*/ 54 h 54"/>
                <a:gd name="T70" fmla="*/ 16 w 32"/>
                <a:gd name="T71" fmla="*/ 54 h 54"/>
                <a:gd name="T72" fmla="*/ 10 w 32"/>
                <a:gd name="T73" fmla="*/ 54 h 54"/>
                <a:gd name="T74" fmla="*/ 6 w 32"/>
                <a:gd name="T75" fmla="*/ 52 h 54"/>
                <a:gd name="T76" fmla="*/ 2 w 32"/>
                <a:gd name="T77" fmla="*/ 48 h 54"/>
                <a:gd name="T78" fmla="*/ 2 w 32"/>
                <a:gd name="T79" fmla="*/ 42 h 54"/>
                <a:gd name="T80" fmla="*/ 8 w 32"/>
                <a:gd name="T81" fmla="*/ 20 h 54"/>
                <a:gd name="T82" fmla="*/ 8 w 32"/>
                <a:gd name="T83" fmla="*/ 26 h 54"/>
                <a:gd name="T84" fmla="*/ 10 w 32"/>
                <a:gd name="T85" fmla="*/ 30 h 54"/>
                <a:gd name="T86" fmla="*/ 12 w 32"/>
                <a:gd name="T87" fmla="*/ 32 h 54"/>
                <a:gd name="T88" fmla="*/ 16 w 32"/>
                <a:gd name="T89" fmla="*/ 34 h 54"/>
                <a:gd name="T90" fmla="*/ 20 w 32"/>
                <a:gd name="T91" fmla="*/ 32 h 54"/>
                <a:gd name="T92" fmla="*/ 24 w 32"/>
                <a:gd name="T93" fmla="*/ 30 h 54"/>
                <a:gd name="T94" fmla="*/ 26 w 32"/>
                <a:gd name="T95" fmla="*/ 26 h 54"/>
                <a:gd name="T96" fmla="*/ 26 w 32"/>
                <a:gd name="T97" fmla="*/ 20 h 54"/>
                <a:gd name="T98" fmla="*/ 26 w 32"/>
                <a:gd name="T99" fmla="*/ 14 h 54"/>
                <a:gd name="T100" fmla="*/ 24 w 32"/>
                <a:gd name="T101" fmla="*/ 10 h 54"/>
                <a:gd name="T102" fmla="*/ 20 w 32"/>
                <a:gd name="T103" fmla="*/ 8 h 54"/>
                <a:gd name="T104" fmla="*/ 16 w 32"/>
                <a:gd name="T105" fmla="*/ 6 h 54"/>
                <a:gd name="T106" fmla="*/ 12 w 32"/>
                <a:gd name="T107" fmla="*/ 8 h 54"/>
                <a:gd name="T108" fmla="*/ 10 w 32"/>
                <a:gd name="T109" fmla="*/ 10 h 54"/>
                <a:gd name="T110" fmla="*/ 8 w 32"/>
                <a:gd name="T111" fmla="*/ 14 h 54"/>
                <a:gd name="T112" fmla="*/ 8 w 32"/>
                <a:gd name="T113" fmla="*/ 2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" h="54">
                  <a:moveTo>
                    <a:pt x="2" y="42"/>
                  </a:moveTo>
                  <a:lnTo>
                    <a:pt x="8" y="42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8"/>
                  </a:lnTo>
                  <a:lnTo>
                    <a:pt x="16" y="48"/>
                  </a:lnTo>
                  <a:lnTo>
                    <a:pt x="20" y="48"/>
                  </a:lnTo>
                  <a:lnTo>
                    <a:pt x="22" y="46"/>
                  </a:lnTo>
                  <a:lnTo>
                    <a:pt x="24" y="44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6" y="34"/>
                  </a:lnTo>
                  <a:lnTo>
                    <a:pt x="22" y="38"/>
                  </a:lnTo>
                  <a:lnTo>
                    <a:pt x="16" y="40"/>
                  </a:lnTo>
                  <a:lnTo>
                    <a:pt x="12" y="38"/>
                  </a:lnTo>
                  <a:lnTo>
                    <a:pt x="8" y="36"/>
                  </a:lnTo>
                  <a:lnTo>
                    <a:pt x="4" y="34"/>
                  </a:lnTo>
                  <a:lnTo>
                    <a:pt x="2" y="28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6"/>
                  </a:lnTo>
                  <a:lnTo>
                    <a:pt x="8" y="4"/>
                  </a:lnTo>
                  <a:lnTo>
                    <a:pt x="12" y="2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6" y="6"/>
                  </a:lnTo>
                  <a:lnTo>
                    <a:pt x="26" y="2"/>
                  </a:lnTo>
                  <a:lnTo>
                    <a:pt x="32" y="2"/>
                  </a:lnTo>
                  <a:lnTo>
                    <a:pt x="32" y="34"/>
                  </a:lnTo>
                  <a:lnTo>
                    <a:pt x="32" y="42"/>
                  </a:lnTo>
                  <a:lnTo>
                    <a:pt x="30" y="46"/>
                  </a:lnTo>
                  <a:lnTo>
                    <a:pt x="28" y="50"/>
                  </a:lnTo>
                  <a:lnTo>
                    <a:pt x="26" y="52"/>
                  </a:lnTo>
                  <a:lnTo>
                    <a:pt x="20" y="54"/>
                  </a:lnTo>
                  <a:lnTo>
                    <a:pt x="16" y="54"/>
                  </a:lnTo>
                  <a:lnTo>
                    <a:pt x="10" y="54"/>
                  </a:lnTo>
                  <a:lnTo>
                    <a:pt x="6" y="52"/>
                  </a:lnTo>
                  <a:lnTo>
                    <a:pt x="2" y="48"/>
                  </a:lnTo>
                  <a:lnTo>
                    <a:pt x="2" y="42"/>
                  </a:lnTo>
                  <a:close/>
                  <a:moveTo>
                    <a:pt x="8" y="20"/>
                  </a:moveTo>
                  <a:lnTo>
                    <a:pt x="8" y="26"/>
                  </a:lnTo>
                  <a:lnTo>
                    <a:pt x="10" y="30"/>
                  </a:lnTo>
                  <a:lnTo>
                    <a:pt x="12" y="32"/>
                  </a:lnTo>
                  <a:lnTo>
                    <a:pt x="16" y="34"/>
                  </a:lnTo>
                  <a:lnTo>
                    <a:pt x="20" y="32"/>
                  </a:lnTo>
                  <a:lnTo>
                    <a:pt x="24" y="30"/>
                  </a:lnTo>
                  <a:lnTo>
                    <a:pt x="26" y="26"/>
                  </a:lnTo>
                  <a:lnTo>
                    <a:pt x="26" y="20"/>
                  </a:lnTo>
                  <a:lnTo>
                    <a:pt x="26" y="14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16" y="6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8" y="14"/>
                  </a:lnTo>
                  <a:lnTo>
                    <a:pt x="8" y="20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47" name="Freeform 191"/>
            <p:cNvSpPr>
              <a:spLocks noEditPoints="1"/>
            </p:cNvSpPr>
            <p:nvPr/>
          </p:nvSpPr>
          <p:spPr bwMode="auto">
            <a:xfrm>
              <a:off x="3940" y="2990"/>
              <a:ext cx="34" cy="40"/>
            </a:xfrm>
            <a:custGeom>
              <a:avLst/>
              <a:gdLst>
                <a:gd name="T0" fmla="*/ 28 w 34"/>
                <a:gd name="T1" fmla="*/ 28 h 40"/>
                <a:gd name="T2" fmla="*/ 34 w 34"/>
                <a:gd name="T3" fmla="*/ 28 h 40"/>
                <a:gd name="T4" fmla="*/ 32 w 34"/>
                <a:gd name="T5" fmla="*/ 34 h 40"/>
                <a:gd name="T6" fmla="*/ 28 w 34"/>
                <a:gd name="T7" fmla="*/ 36 h 40"/>
                <a:gd name="T8" fmla="*/ 24 w 34"/>
                <a:gd name="T9" fmla="*/ 40 h 40"/>
                <a:gd name="T10" fmla="*/ 18 w 34"/>
                <a:gd name="T11" fmla="*/ 40 h 40"/>
                <a:gd name="T12" fmla="*/ 12 w 34"/>
                <a:gd name="T13" fmla="*/ 40 h 40"/>
                <a:gd name="T14" fmla="*/ 8 w 34"/>
                <a:gd name="T15" fmla="*/ 38 h 40"/>
                <a:gd name="T16" fmla="*/ 4 w 34"/>
                <a:gd name="T17" fmla="*/ 34 h 40"/>
                <a:gd name="T18" fmla="*/ 2 w 34"/>
                <a:gd name="T19" fmla="*/ 32 h 40"/>
                <a:gd name="T20" fmla="*/ 0 w 34"/>
                <a:gd name="T21" fmla="*/ 26 h 40"/>
                <a:gd name="T22" fmla="*/ 0 w 34"/>
                <a:gd name="T23" fmla="*/ 20 h 40"/>
                <a:gd name="T24" fmla="*/ 0 w 34"/>
                <a:gd name="T25" fmla="*/ 14 h 40"/>
                <a:gd name="T26" fmla="*/ 2 w 34"/>
                <a:gd name="T27" fmla="*/ 10 h 40"/>
                <a:gd name="T28" fmla="*/ 4 w 34"/>
                <a:gd name="T29" fmla="*/ 6 h 40"/>
                <a:gd name="T30" fmla="*/ 8 w 34"/>
                <a:gd name="T31" fmla="*/ 4 h 40"/>
                <a:gd name="T32" fmla="*/ 12 w 34"/>
                <a:gd name="T33" fmla="*/ 2 h 40"/>
                <a:gd name="T34" fmla="*/ 18 w 34"/>
                <a:gd name="T35" fmla="*/ 0 h 40"/>
                <a:gd name="T36" fmla="*/ 24 w 34"/>
                <a:gd name="T37" fmla="*/ 2 h 40"/>
                <a:gd name="T38" fmla="*/ 30 w 34"/>
                <a:gd name="T39" fmla="*/ 6 h 40"/>
                <a:gd name="T40" fmla="*/ 32 w 34"/>
                <a:gd name="T41" fmla="*/ 10 h 40"/>
                <a:gd name="T42" fmla="*/ 34 w 34"/>
                <a:gd name="T43" fmla="*/ 14 h 40"/>
                <a:gd name="T44" fmla="*/ 34 w 34"/>
                <a:gd name="T45" fmla="*/ 20 h 40"/>
                <a:gd name="T46" fmla="*/ 34 w 34"/>
                <a:gd name="T47" fmla="*/ 20 h 40"/>
                <a:gd name="T48" fmla="*/ 34 w 34"/>
                <a:gd name="T49" fmla="*/ 22 h 40"/>
                <a:gd name="T50" fmla="*/ 6 w 34"/>
                <a:gd name="T51" fmla="*/ 22 h 40"/>
                <a:gd name="T52" fmla="*/ 8 w 34"/>
                <a:gd name="T53" fmla="*/ 28 h 40"/>
                <a:gd name="T54" fmla="*/ 10 w 34"/>
                <a:gd name="T55" fmla="*/ 30 h 40"/>
                <a:gd name="T56" fmla="*/ 14 w 34"/>
                <a:gd name="T57" fmla="*/ 34 h 40"/>
                <a:gd name="T58" fmla="*/ 18 w 34"/>
                <a:gd name="T59" fmla="*/ 34 h 40"/>
                <a:gd name="T60" fmla="*/ 22 w 34"/>
                <a:gd name="T61" fmla="*/ 34 h 40"/>
                <a:gd name="T62" fmla="*/ 24 w 34"/>
                <a:gd name="T63" fmla="*/ 32 h 40"/>
                <a:gd name="T64" fmla="*/ 26 w 34"/>
                <a:gd name="T65" fmla="*/ 30 h 40"/>
                <a:gd name="T66" fmla="*/ 28 w 34"/>
                <a:gd name="T67" fmla="*/ 28 h 40"/>
                <a:gd name="T68" fmla="*/ 6 w 34"/>
                <a:gd name="T69" fmla="*/ 16 h 40"/>
                <a:gd name="T70" fmla="*/ 28 w 34"/>
                <a:gd name="T71" fmla="*/ 16 h 40"/>
                <a:gd name="T72" fmla="*/ 26 w 34"/>
                <a:gd name="T73" fmla="*/ 12 h 40"/>
                <a:gd name="T74" fmla="*/ 26 w 34"/>
                <a:gd name="T75" fmla="*/ 10 h 40"/>
                <a:gd name="T76" fmla="*/ 22 w 34"/>
                <a:gd name="T77" fmla="*/ 8 h 40"/>
                <a:gd name="T78" fmla="*/ 18 w 34"/>
                <a:gd name="T79" fmla="*/ 6 h 40"/>
                <a:gd name="T80" fmla="*/ 14 w 34"/>
                <a:gd name="T81" fmla="*/ 8 h 40"/>
                <a:gd name="T82" fmla="*/ 10 w 34"/>
                <a:gd name="T83" fmla="*/ 10 h 40"/>
                <a:gd name="T84" fmla="*/ 8 w 34"/>
                <a:gd name="T85" fmla="*/ 12 h 40"/>
                <a:gd name="T86" fmla="*/ 6 w 34"/>
                <a:gd name="T87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4" h="40">
                  <a:moveTo>
                    <a:pt x="28" y="28"/>
                  </a:moveTo>
                  <a:lnTo>
                    <a:pt x="34" y="28"/>
                  </a:lnTo>
                  <a:lnTo>
                    <a:pt x="32" y="34"/>
                  </a:lnTo>
                  <a:lnTo>
                    <a:pt x="28" y="36"/>
                  </a:lnTo>
                  <a:lnTo>
                    <a:pt x="24" y="40"/>
                  </a:lnTo>
                  <a:lnTo>
                    <a:pt x="18" y="40"/>
                  </a:lnTo>
                  <a:lnTo>
                    <a:pt x="12" y="40"/>
                  </a:lnTo>
                  <a:lnTo>
                    <a:pt x="8" y="38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4" y="6"/>
                  </a:lnTo>
                  <a:lnTo>
                    <a:pt x="8" y="4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30" y="6"/>
                  </a:lnTo>
                  <a:lnTo>
                    <a:pt x="32" y="10"/>
                  </a:lnTo>
                  <a:lnTo>
                    <a:pt x="34" y="14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34" y="22"/>
                  </a:lnTo>
                  <a:lnTo>
                    <a:pt x="6" y="22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4" y="34"/>
                  </a:lnTo>
                  <a:lnTo>
                    <a:pt x="18" y="34"/>
                  </a:lnTo>
                  <a:lnTo>
                    <a:pt x="22" y="34"/>
                  </a:lnTo>
                  <a:lnTo>
                    <a:pt x="24" y="32"/>
                  </a:lnTo>
                  <a:lnTo>
                    <a:pt x="26" y="30"/>
                  </a:lnTo>
                  <a:lnTo>
                    <a:pt x="28" y="28"/>
                  </a:lnTo>
                  <a:close/>
                  <a:moveTo>
                    <a:pt x="6" y="16"/>
                  </a:moveTo>
                  <a:lnTo>
                    <a:pt x="28" y="16"/>
                  </a:lnTo>
                  <a:lnTo>
                    <a:pt x="26" y="12"/>
                  </a:lnTo>
                  <a:lnTo>
                    <a:pt x="26" y="10"/>
                  </a:lnTo>
                  <a:lnTo>
                    <a:pt x="22" y="8"/>
                  </a:lnTo>
                  <a:lnTo>
                    <a:pt x="18" y="6"/>
                  </a:lnTo>
                  <a:lnTo>
                    <a:pt x="14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48" name="Freeform 192"/>
            <p:cNvSpPr>
              <a:spLocks/>
            </p:cNvSpPr>
            <p:nvPr/>
          </p:nvSpPr>
          <p:spPr bwMode="auto">
            <a:xfrm>
              <a:off x="4004" y="2978"/>
              <a:ext cx="32" cy="52"/>
            </a:xfrm>
            <a:custGeom>
              <a:avLst/>
              <a:gdLst>
                <a:gd name="T0" fmla="*/ 0 w 32"/>
                <a:gd name="T1" fmla="*/ 52 h 52"/>
                <a:gd name="T2" fmla="*/ 0 w 32"/>
                <a:gd name="T3" fmla="*/ 0 h 52"/>
                <a:gd name="T4" fmla="*/ 6 w 32"/>
                <a:gd name="T5" fmla="*/ 0 h 52"/>
                <a:gd name="T6" fmla="*/ 6 w 32"/>
                <a:gd name="T7" fmla="*/ 46 h 52"/>
                <a:gd name="T8" fmla="*/ 32 w 32"/>
                <a:gd name="T9" fmla="*/ 46 h 52"/>
                <a:gd name="T10" fmla="*/ 32 w 32"/>
                <a:gd name="T11" fmla="*/ 52 h 52"/>
                <a:gd name="T12" fmla="*/ 0 w 32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2">
                  <a:moveTo>
                    <a:pt x="0" y="52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46"/>
                  </a:lnTo>
                  <a:lnTo>
                    <a:pt x="32" y="46"/>
                  </a:lnTo>
                  <a:lnTo>
                    <a:pt x="32" y="52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49" name="Freeform 193"/>
            <p:cNvSpPr>
              <a:spLocks noEditPoints="1"/>
            </p:cNvSpPr>
            <p:nvPr/>
          </p:nvSpPr>
          <p:spPr bwMode="auto">
            <a:xfrm>
              <a:off x="4040" y="2990"/>
              <a:ext cx="34" cy="40"/>
            </a:xfrm>
            <a:custGeom>
              <a:avLst/>
              <a:gdLst>
                <a:gd name="T0" fmla="*/ 0 w 34"/>
                <a:gd name="T1" fmla="*/ 20 h 40"/>
                <a:gd name="T2" fmla="*/ 2 w 34"/>
                <a:gd name="T3" fmla="*/ 14 h 40"/>
                <a:gd name="T4" fmla="*/ 4 w 34"/>
                <a:gd name="T5" fmla="*/ 10 h 40"/>
                <a:gd name="T6" fmla="*/ 6 w 34"/>
                <a:gd name="T7" fmla="*/ 6 h 40"/>
                <a:gd name="T8" fmla="*/ 12 w 34"/>
                <a:gd name="T9" fmla="*/ 2 h 40"/>
                <a:gd name="T10" fmla="*/ 18 w 34"/>
                <a:gd name="T11" fmla="*/ 0 h 40"/>
                <a:gd name="T12" fmla="*/ 24 w 34"/>
                <a:gd name="T13" fmla="*/ 2 h 40"/>
                <a:gd name="T14" fmla="*/ 30 w 34"/>
                <a:gd name="T15" fmla="*/ 6 h 40"/>
                <a:gd name="T16" fmla="*/ 32 w 34"/>
                <a:gd name="T17" fmla="*/ 10 h 40"/>
                <a:gd name="T18" fmla="*/ 34 w 34"/>
                <a:gd name="T19" fmla="*/ 14 h 40"/>
                <a:gd name="T20" fmla="*/ 34 w 34"/>
                <a:gd name="T21" fmla="*/ 20 h 40"/>
                <a:gd name="T22" fmla="*/ 34 w 34"/>
                <a:gd name="T23" fmla="*/ 26 h 40"/>
                <a:gd name="T24" fmla="*/ 32 w 34"/>
                <a:gd name="T25" fmla="*/ 32 h 40"/>
                <a:gd name="T26" fmla="*/ 30 w 34"/>
                <a:gd name="T27" fmla="*/ 34 h 40"/>
                <a:gd name="T28" fmla="*/ 26 w 34"/>
                <a:gd name="T29" fmla="*/ 38 h 40"/>
                <a:gd name="T30" fmla="*/ 22 w 34"/>
                <a:gd name="T31" fmla="*/ 40 h 40"/>
                <a:gd name="T32" fmla="*/ 18 w 34"/>
                <a:gd name="T33" fmla="*/ 40 h 40"/>
                <a:gd name="T34" fmla="*/ 10 w 34"/>
                <a:gd name="T35" fmla="*/ 38 h 40"/>
                <a:gd name="T36" fmla="*/ 6 w 34"/>
                <a:gd name="T37" fmla="*/ 34 h 40"/>
                <a:gd name="T38" fmla="*/ 2 w 34"/>
                <a:gd name="T39" fmla="*/ 32 h 40"/>
                <a:gd name="T40" fmla="*/ 2 w 34"/>
                <a:gd name="T41" fmla="*/ 26 h 40"/>
                <a:gd name="T42" fmla="*/ 0 w 34"/>
                <a:gd name="T43" fmla="*/ 20 h 40"/>
                <a:gd name="T44" fmla="*/ 8 w 34"/>
                <a:gd name="T45" fmla="*/ 20 h 40"/>
                <a:gd name="T46" fmla="*/ 8 w 34"/>
                <a:gd name="T47" fmla="*/ 26 h 40"/>
                <a:gd name="T48" fmla="*/ 10 w 34"/>
                <a:gd name="T49" fmla="*/ 30 h 40"/>
                <a:gd name="T50" fmla="*/ 14 w 34"/>
                <a:gd name="T51" fmla="*/ 34 h 40"/>
                <a:gd name="T52" fmla="*/ 18 w 34"/>
                <a:gd name="T53" fmla="*/ 34 h 40"/>
                <a:gd name="T54" fmla="*/ 22 w 34"/>
                <a:gd name="T55" fmla="*/ 34 h 40"/>
                <a:gd name="T56" fmla="*/ 24 w 34"/>
                <a:gd name="T57" fmla="*/ 30 h 40"/>
                <a:gd name="T58" fmla="*/ 26 w 34"/>
                <a:gd name="T59" fmla="*/ 26 h 40"/>
                <a:gd name="T60" fmla="*/ 28 w 34"/>
                <a:gd name="T61" fmla="*/ 20 h 40"/>
                <a:gd name="T62" fmla="*/ 26 w 34"/>
                <a:gd name="T63" fmla="*/ 14 h 40"/>
                <a:gd name="T64" fmla="*/ 24 w 34"/>
                <a:gd name="T65" fmla="*/ 10 h 40"/>
                <a:gd name="T66" fmla="*/ 22 w 34"/>
                <a:gd name="T67" fmla="*/ 8 h 40"/>
                <a:gd name="T68" fmla="*/ 18 w 34"/>
                <a:gd name="T69" fmla="*/ 6 h 40"/>
                <a:gd name="T70" fmla="*/ 14 w 34"/>
                <a:gd name="T71" fmla="*/ 8 h 40"/>
                <a:gd name="T72" fmla="*/ 10 w 34"/>
                <a:gd name="T73" fmla="*/ 10 h 40"/>
                <a:gd name="T74" fmla="*/ 8 w 34"/>
                <a:gd name="T75" fmla="*/ 14 h 40"/>
                <a:gd name="T76" fmla="*/ 8 w 34"/>
                <a:gd name="T7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" h="40">
                  <a:moveTo>
                    <a:pt x="0" y="20"/>
                  </a:moveTo>
                  <a:lnTo>
                    <a:pt x="2" y="14"/>
                  </a:lnTo>
                  <a:lnTo>
                    <a:pt x="4" y="10"/>
                  </a:lnTo>
                  <a:lnTo>
                    <a:pt x="6" y="6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30" y="6"/>
                  </a:lnTo>
                  <a:lnTo>
                    <a:pt x="32" y="10"/>
                  </a:lnTo>
                  <a:lnTo>
                    <a:pt x="34" y="14"/>
                  </a:lnTo>
                  <a:lnTo>
                    <a:pt x="34" y="20"/>
                  </a:lnTo>
                  <a:lnTo>
                    <a:pt x="34" y="26"/>
                  </a:lnTo>
                  <a:lnTo>
                    <a:pt x="32" y="32"/>
                  </a:lnTo>
                  <a:lnTo>
                    <a:pt x="30" y="34"/>
                  </a:lnTo>
                  <a:lnTo>
                    <a:pt x="26" y="38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0" y="38"/>
                  </a:lnTo>
                  <a:lnTo>
                    <a:pt x="6" y="34"/>
                  </a:lnTo>
                  <a:lnTo>
                    <a:pt x="2" y="32"/>
                  </a:lnTo>
                  <a:lnTo>
                    <a:pt x="2" y="26"/>
                  </a:lnTo>
                  <a:lnTo>
                    <a:pt x="0" y="20"/>
                  </a:lnTo>
                  <a:close/>
                  <a:moveTo>
                    <a:pt x="8" y="20"/>
                  </a:moveTo>
                  <a:lnTo>
                    <a:pt x="8" y="26"/>
                  </a:lnTo>
                  <a:lnTo>
                    <a:pt x="10" y="30"/>
                  </a:lnTo>
                  <a:lnTo>
                    <a:pt x="14" y="34"/>
                  </a:lnTo>
                  <a:lnTo>
                    <a:pt x="18" y="34"/>
                  </a:lnTo>
                  <a:lnTo>
                    <a:pt x="22" y="34"/>
                  </a:lnTo>
                  <a:lnTo>
                    <a:pt x="24" y="30"/>
                  </a:lnTo>
                  <a:lnTo>
                    <a:pt x="26" y="26"/>
                  </a:lnTo>
                  <a:lnTo>
                    <a:pt x="28" y="20"/>
                  </a:lnTo>
                  <a:lnTo>
                    <a:pt x="26" y="14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18" y="6"/>
                  </a:lnTo>
                  <a:lnTo>
                    <a:pt x="14" y="8"/>
                  </a:lnTo>
                  <a:lnTo>
                    <a:pt x="10" y="10"/>
                  </a:lnTo>
                  <a:lnTo>
                    <a:pt x="8" y="14"/>
                  </a:lnTo>
                  <a:lnTo>
                    <a:pt x="8" y="20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50" name="Freeform 194"/>
            <p:cNvSpPr>
              <a:spLocks/>
            </p:cNvSpPr>
            <p:nvPr/>
          </p:nvSpPr>
          <p:spPr bwMode="auto">
            <a:xfrm>
              <a:off x="4080" y="2990"/>
              <a:ext cx="30" cy="40"/>
            </a:xfrm>
            <a:custGeom>
              <a:avLst/>
              <a:gdLst>
                <a:gd name="T0" fmla="*/ 6 w 30"/>
                <a:gd name="T1" fmla="*/ 28 h 40"/>
                <a:gd name="T2" fmla="*/ 10 w 30"/>
                <a:gd name="T3" fmla="*/ 32 h 40"/>
                <a:gd name="T4" fmla="*/ 16 w 30"/>
                <a:gd name="T5" fmla="*/ 34 h 40"/>
                <a:gd name="T6" fmla="*/ 22 w 30"/>
                <a:gd name="T7" fmla="*/ 32 h 40"/>
                <a:gd name="T8" fmla="*/ 24 w 30"/>
                <a:gd name="T9" fmla="*/ 28 h 40"/>
                <a:gd name="T10" fmla="*/ 22 w 30"/>
                <a:gd name="T11" fmla="*/ 26 h 40"/>
                <a:gd name="T12" fmla="*/ 14 w 30"/>
                <a:gd name="T13" fmla="*/ 24 h 40"/>
                <a:gd name="T14" fmla="*/ 6 w 30"/>
                <a:gd name="T15" fmla="*/ 20 h 40"/>
                <a:gd name="T16" fmla="*/ 2 w 30"/>
                <a:gd name="T17" fmla="*/ 16 h 40"/>
                <a:gd name="T18" fmla="*/ 0 w 30"/>
                <a:gd name="T19" fmla="*/ 12 h 40"/>
                <a:gd name="T20" fmla="*/ 2 w 30"/>
                <a:gd name="T21" fmla="*/ 8 h 40"/>
                <a:gd name="T22" fmla="*/ 4 w 30"/>
                <a:gd name="T23" fmla="*/ 4 h 40"/>
                <a:gd name="T24" fmla="*/ 8 w 30"/>
                <a:gd name="T25" fmla="*/ 2 h 40"/>
                <a:gd name="T26" fmla="*/ 14 w 30"/>
                <a:gd name="T27" fmla="*/ 0 h 40"/>
                <a:gd name="T28" fmla="*/ 22 w 30"/>
                <a:gd name="T29" fmla="*/ 2 h 40"/>
                <a:gd name="T30" fmla="*/ 26 w 30"/>
                <a:gd name="T31" fmla="*/ 6 h 40"/>
                <a:gd name="T32" fmla="*/ 28 w 30"/>
                <a:gd name="T33" fmla="*/ 12 h 40"/>
                <a:gd name="T34" fmla="*/ 20 w 30"/>
                <a:gd name="T35" fmla="*/ 10 h 40"/>
                <a:gd name="T36" fmla="*/ 18 w 30"/>
                <a:gd name="T37" fmla="*/ 8 h 40"/>
                <a:gd name="T38" fmla="*/ 10 w 30"/>
                <a:gd name="T39" fmla="*/ 8 h 40"/>
                <a:gd name="T40" fmla="*/ 8 w 30"/>
                <a:gd name="T41" fmla="*/ 10 h 40"/>
                <a:gd name="T42" fmla="*/ 8 w 30"/>
                <a:gd name="T43" fmla="*/ 12 h 40"/>
                <a:gd name="T44" fmla="*/ 8 w 30"/>
                <a:gd name="T45" fmla="*/ 14 h 40"/>
                <a:gd name="T46" fmla="*/ 12 w 30"/>
                <a:gd name="T47" fmla="*/ 16 h 40"/>
                <a:gd name="T48" fmla="*/ 20 w 30"/>
                <a:gd name="T49" fmla="*/ 18 h 40"/>
                <a:gd name="T50" fmla="*/ 26 w 30"/>
                <a:gd name="T51" fmla="*/ 20 h 40"/>
                <a:gd name="T52" fmla="*/ 30 w 30"/>
                <a:gd name="T53" fmla="*/ 24 h 40"/>
                <a:gd name="T54" fmla="*/ 30 w 30"/>
                <a:gd name="T55" fmla="*/ 32 h 40"/>
                <a:gd name="T56" fmla="*/ 26 w 30"/>
                <a:gd name="T57" fmla="*/ 36 h 40"/>
                <a:gd name="T58" fmla="*/ 20 w 30"/>
                <a:gd name="T59" fmla="*/ 40 h 40"/>
                <a:gd name="T60" fmla="*/ 10 w 30"/>
                <a:gd name="T61" fmla="*/ 40 h 40"/>
                <a:gd name="T62" fmla="*/ 2 w 30"/>
                <a:gd name="T63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" h="40">
                  <a:moveTo>
                    <a:pt x="0" y="28"/>
                  </a:moveTo>
                  <a:lnTo>
                    <a:pt x="6" y="28"/>
                  </a:lnTo>
                  <a:lnTo>
                    <a:pt x="8" y="30"/>
                  </a:lnTo>
                  <a:lnTo>
                    <a:pt x="10" y="32"/>
                  </a:lnTo>
                  <a:lnTo>
                    <a:pt x="12" y="34"/>
                  </a:lnTo>
                  <a:lnTo>
                    <a:pt x="16" y="34"/>
                  </a:lnTo>
                  <a:lnTo>
                    <a:pt x="20" y="34"/>
                  </a:lnTo>
                  <a:lnTo>
                    <a:pt x="22" y="32"/>
                  </a:lnTo>
                  <a:lnTo>
                    <a:pt x="24" y="30"/>
                  </a:lnTo>
                  <a:lnTo>
                    <a:pt x="24" y="28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4"/>
                  </a:lnTo>
                  <a:lnTo>
                    <a:pt x="14" y="24"/>
                  </a:lnTo>
                  <a:lnTo>
                    <a:pt x="10" y="22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8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22" y="2"/>
                  </a:lnTo>
                  <a:lnTo>
                    <a:pt x="24" y="4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8" y="12"/>
                  </a:lnTo>
                  <a:lnTo>
                    <a:pt x="22" y="12"/>
                  </a:lnTo>
                  <a:lnTo>
                    <a:pt x="20" y="10"/>
                  </a:lnTo>
                  <a:lnTo>
                    <a:pt x="20" y="8"/>
                  </a:lnTo>
                  <a:lnTo>
                    <a:pt x="18" y="8"/>
                  </a:lnTo>
                  <a:lnTo>
                    <a:pt x="14" y="6"/>
                  </a:lnTo>
                  <a:lnTo>
                    <a:pt x="10" y="8"/>
                  </a:lnTo>
                  <a:lnTo>
                    <a:pt x="8" y="8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4" y="16"/>
                  </a:lnTo>
                  <a:lnTo>
                    <a:pt x="20" y="18"/>
                  </a:lnTo>
                  <a:lnTo>
                    <a:pt x="24" y="20"/>
                  </a:lnTo>
                  <a:lnTo>
                    <a:pt x="26" y="20"/>
                  </a:lnTo>
                  <a:lnTo>
                    <a:pt x="28" y="22"/>
                  </a:lnTo>
                  <a:lnTo>
                    <a:pt x="30" y="24"/>
                  </a:lnTo>
                  <a:lnTo>
                    <a:pt x="30" y="28"/>
                  </a:lnTo>
                  <a:lnTo>
                    <a:pt x="30" y="32"/>
                  </a:lnTo>
                  <a:lnTo>
                    <a:pt x="28" y="34"/>
                  </a:lnTo>
                  <a:lnTo>
                    <a:pt x="26" y="36"/>
                  </a:lnTo>
                  <a:lnTo>
                    <a:pt x="24" y="38"/>
                  </a:lnTo>
                  <a:lnTo>
                    <a:pt x="20" y="40"/>
                  </a:lnTo>
                  <a:lnTo>
                    <a:pt x="16" y="40"/>
                  </a:lnTo>
                  <a:lnTo>
                    <a:pt x="10" y="40"/>
                  </a:lnTo>
                  <a:lnTo>
                    <a:pt x="4" y="36"/>
                  </a:lnTo>
                  <a:lnTo>
                    <a:pt x="2" y="34"/>
                  </a:lnTo>
                  <a:lnTo>
                    <a:pt x="0" y="2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51" name="Freeform 195"/>
            <p:cNvSpPr>
              <a:spLocks/>
            </p:cNvSpPr>
            <p:nvPr/>
          </p:nvSpPr>
          <p:spPr bwMode="auto">
            <a:xfrm>
              <a:off x="4116" y="2990"/>
              <a:ext cx="30" cy="40"/>
            </a:xfrm>
            <a:custGeom>
              <a:avLst/>
              <a:gdLst>
                <a:gd name="T0" fmla="*/ 6 w 30"/>
                <a:gd name="T1" fmla="*/ 28 h 40"/>
                <a:gd name="T2" fmla="*/ 10 w 30"/>
                <a:gd name="T3" fmla="*/ 32 h 40"/>
                <a:gd name="T4" fmla="*/ 16 w 30"/>
                <a:gd name="T5" fmla="*/ 34 h 40"/>
                <a:gd name="T6" fmla="*/ 22 w 30"/>
                <a:gd name="T7" fmla="*/ 32 h 40"/>
                <a:gd name="T8" fmla="*/ 24 w 30"/>
                <a:gd name="T9" fmla="*/ 28 h 40"/>
                <a:gd name="T10" fmla="*/ 22 w 30"/>
                <a:gd name="T11" fmla="*/ 26 h 40"/>
                <a:gd name="T12" fmla="*/ 14 w 30"/>
                <a:gd name="T13" fmla="*/ 24 h 40"/>
                <a:gd name="T14" fmla="*/ 6 w 30"/>
                <a:gd name="T15" fmla="*/ 20 h 40"/>
                <a:gd name="T16" fmla="*/ 2 w 30"/>
                <a:gd name="T17" fmla="*/ 16 h 40"/>
                <a:gd name="T18" fmla="*/ 0 w 30"/>
                <a:gd name="T19" fmla="*/ 12 h 40"/>
                <a:gd name="T20" fmla="*/ 2 w 30"/>
                <a:gd name="T21" fmla="*/ 8 h 40"/>
                <a:gd name="T22" fmla="*/ 4 w 30"/>
                <a:gd name="T23" fmla="*/ 4 h 40"/>
                <a:gd name="T24" fmla="*/ 8 w 30"/>
                <a:gd name="T25" fmla="*/ 2 h 40"/>
                <a:gd name="T26" fmla="*/ 14 w 30"/>
                <a:gd name="T27" fmla="*/ 0 h 40"/>
                <a:gd name="T28" fmla="*/ 22 w 30"/>
                <a:gd name="T29" fmla="*/ 2 h 40"/>
                <a:gd name="T30" fmla="*/ 26 w 30"/>
                <a:gd name="T31" fmla="*/ 6 h 40"/>
                <a:gd name="T32" fmla="*/ 28 w 30"/>
                <a:gd name="T33" fmla="*/ 12 h 40"/>
                <a:gd name="T34" fmla="*/ 20 w 30"/>
                <a:gd name="T35" fmla="*/ 10 h 40"/>
                <a:gd name="T36" fmla="*/ 18 w 30"/>
                <a:gd name="T37" fmla="*/ 8 h 40"/>
                <a:gd name="T38" fmla="*/ 10 w 30"/>
                <a:gd name="T39" fmla="*/ 8 h 40"/>
                <a:gd name="T40" fmla="*/ 8 w 30"/>
                <a:gd name="T41" fmla="*/ 10 h 40"/>
                <a:gd name="T42" fmla="*/ 8 w 30"/>
                <a:gd name="T43" fmla="*/ 12 h 40"/>
                <a:gd name="T44" fmla="*/ 8 w 30"/>
                <a:gd name="T45" fmla="*/ 14 h 40"/>
                <a:gd name="T46" fmla="*/ 12 w 30"/>
                <a:gd name="T47" fmla="*/ 16 h 40"/>
                <a:gd name="T48" fmla="*/ 20 w 30"/>
                <a:gd name="T49" fmla="*/ 18 h 40"/>
                <a:gd name="T50" fmla="*/ 26 w 30"/>
                <a:gd name="T51" fmla="*/ 20 h 40"/>
                <a:gd name="T52" fmla="*/ 30 w 30"/>
                <a:gd name="T53" fmla="*/ 24 h 40"/>
                <a:gd name="T54" fmla="*/ 30 w 30"/>
                <a:gd name="T55" fmla="*/ 32 h 40"/>
                <a:gd name="T56" fmla="*/ 26 w 30"/>
                <a:gd name="T57" fmla="*/ 36 h 40"/>
                <a:gd name="T58" fmla="*/ 20 w 30"/>
                <a:gd name="T59" fmla="*/ 40 h 40"/>
                <a:gd name="T60" fmla="*/ 10 w 30"/>
                <a:gd name="T61" fmla="*/ 40 h 40"/>
                <a:gd name="T62" fmla="*/ 2 w 30"/>
                <a:gd name="T63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" h="40">
                  <a:moveTo>
                    <a:pt x="0" y="28"/>
                  </a:moveTo>
                  <a:lnTo>
                    <a:pt x="6" y="28"/>
                  </a:lnTo>
                  <a:lnTo>
                    <a:pt x="8" y="30"/>
                  </a:lnTo>
                  <a:lnTo>
                    <a:pt x="10" y="32"/>
                  </a:lnTo>
                  <a:lnTo>
                    <a:pt x="12" y="34"/>
                  </a:lnTo>
                  <a:lnTo>
                    <a:pt x="16" y="34"/>
                  </a:lnTo>
                  <a:lnTo>
                    <a:pt x="20" y="34"/>
                  </a:lnTo>
                  <a:lnTo>
                    <a:pt x="22" y="32"/>
                  </a:lnTo>
                  <a:lnTo>
                    <a:pt x="24" y="30"/>
                  </a:lnTo>
                  <a:lnTo>
                    <a:pt x="24" y="28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4"/>
                  </a:lnTo>
                  <a:lnTo>
                    <a:pt x="14" y="24"/>
                  </a:lnTo>
                  <a:lnTo>
                    <a:pt x="10" y="22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8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22" y="2"/>
                  </a:lnTo>
                  <a:lnTo>
                    <a:pt x="24" y="4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8" y="12"/>
                  </a:lnTo>
                  <a:lnTo>
                    <a:pt x="22" y="12"/>
                  </a:lnTo>
                  <a:lnTo>
                    <a:pt x="20" y="10"/>
                  </a:lnTo>
                  <a:lnTo>
                    <a:pt x="20" y="8"/>
                  </a:lnTo>
                  <a:lnTo>
                    <a:pt x="18" y="8"/>
                  </a:lnTo>
                  <a:lnTo>
                    <a:pt x="14" y="6"/>
                  </a:lnTo>
                  <a:lnTo>
                    <a:pt x="10" y="8"/>
                  </a:lnTo>
                  <a:lnTo>
                    <a:pt x="8" y="8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4" y="16"/>
                  </a:lnTo>
                  <a:lnTo>
                    <a:pt x="20" y="18"/>
                  </a:lnTo>
                  <a:lnTo>
                    <a:pt x="24" y="20"/>
                  </a:lnTo>
                  <a:lnTo>
                    <a:pt x="26" y="20"/>
                  </a:lnTo>
                  <a:lnTo>
                    <a:pt x="28" y="22"/>
                  </a:lnTo>
                  <a:lnTo>
                    <a:pt x="30" y="24"/>
                  </a:lnTo>
                  <a:lnTo>
                    <a:pt x="30" y="28"/>
                  </a:lnTo>
                  <a:lnTo>
                    <a:pt x="30" y="32"/>
                  </a:lnTo>
                  <a:lnTo>
                    <a:pt x="28" y="34"/>
                  </a:lnTo>
                  <a:lnTo>
                    <a:pt x="26" y="36"/>
                  </a:lnTo>
                  <a:lnTo>
                    <a:pt x="24" y="38"/>
                  </a:lnTo>
                  <a:lnTo>
                    <a:pt x="20" y="40"/>
                  </a:lnTo>
                  <a:lnTo>
                    <a:pt x="16" y="40"/>
                  </a:lnTo>
                  <a:lnTo>
                    <a:pt x="10" y="40"/>
                  </a:lnTo>
                  <a:lnTo>
                    <a:pt x="4" y="36"/>
                  </a:lnTo>
                  <a:lnTo>
                    <a:pt x="2" y="34"/>
                  </a:lnTo>
                  <a:lnTo>
                    <a:pt x="0" y="2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52" name="Freeform 196"/>
            <p:cNvSpPr>
              <a:spLocks/>
            </p:cNvSpPr>
            <p:nvPr/>
          </p:nvSpPr>
          <p:spPr bwMode="auto">
            <a:xfrm>
              <a:off x="3016" y="2492"/>
              <a:ext cx="2478" cy="1224"/>
            </a:xfrm>
            <a:custGeom>
              <a:avLst/>
              <a:gdLst>
                <a:gd name="T0" fmla="*/ 0 w 2478"/>
                <a:gd name="T1" fmla="*/ 0 h 1224"/>
                <a:gd name="T2" fmla="*/ 1240 w 2478"/>
                <a:gd name="T3" fmla="*/ 978 h 1224"/>
                <a:gd name="T4" fmla="*/ 1548 w 2478"/>
                <a:gd name="T5" fmla="*/ 1224 h 1224"/>
                <a:gd name="T6" fmla="*/ 2478 w 2478"/>
                <a:gd name="T7" fmla="*/ 1224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8" h="1224">
                  <a:moveTo>
                    <a:pt x="0" y="0"/>
                  </a:moveTo>
                  <a:lnTo>
                    <a:pt x="1240" y="978"/>
                  </a:lnTo>
                  <a:lnTo>
                    <a:pt x="1548" y="1224"/>
                  </a:lnTo>
                  <a:lnTo>
                    <a:pt x="2478" y="1224"/>
                  </a:lnTo>
                </a:path>
              </a:pathLst>
            </a:custGeom>
            <a:grp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96453" name="Freeform 197"/>
            <p:cNvSpPr>
              <a:spLocks/>
            </p:cNvSpPr>
            <p:nvPr/>
          </p:nvSpPr>
          <p:spPr bwMode="auto">
            <a:xfrm>
              <a:off x="3016" y="3470"/>
              <a:ext cx="2478" cy="246"/>
            </a:xfrm>
            <a:custGeom>
              <a:avLst/>
              <a:gdLst>
                <a:gd name="T0" fmla="*/ 0 w 2478"/>
                <a:gd name="T1" fmla="*/ 0 h 246"/>
                <a:gd name="T2" fmla="*/ 1240 w 2478"/>
                <a:gd name="T3" fmla="*/ 0 h 246"/>
                <a:gd name="T4" fmla="*/ 1240 w 2478"/>
                <a:gd name="T5" fmla="*/ 246 h 246"/>
                <a:gd name="T6" fmla="*/ 1548 w 2478"/>
                <a:gd name="T7" fmla="*/ 246 h 246"/>
                <a:gd name="T8" fmla="*/ 2478 w 2478"/>
                <a:gd name="T9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8" h="246">
                  <a:moveTo>
                    <a:pt x="0" y="0"/>
                  </a:moveTo>
                  <a:lnTo>
                    <a:pt x="1240" y="0"/>
                  </a:lnTo>
                  <a:lnTo>
                    <a:pt x="1240" y="246"/>
                  </a:lnTo>
                  <a:lnTo>
                    <a:pt x="1548" y="246"/>
                  </a:lnTo>
                  <a:lnTo>
                    <a:pt x="2478" y="246"/>
                  </a:lnTo>
                </a:path>
              </a:pathLst>
            </a:custGeom>
            <a:grp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96454" name="Rectangle 198"/>
            <p:cNvSpPr>
              <a:spLocks noChangeArrowheads="1"/>
            </p:cNvSpPr>
            <p:nvPr/>
          </p:nvSpPr>
          <p:spPr bwMode="auto">
            <a:xfrm>
              <a:off x="3016" y="2246"/>
              <a:ext cx="2478" cy="1714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62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95401"/>
                <a:ext cx="8229600" cy="3124199"/>
              </a:xfrm>
              <a:solidFill>
                <a:schemeClr val="bg1"/>
              </a:solidFill>
            </p:spPr>
            <p:txBody>
              <a:bodyPr>
                <a:normAutofit lnSpcReduction="10000"/>
              </a:bodyPr>
              <a:lstStyle/>
              <a:p>
                <a:r>
                  <a:rPr lang="en-US" altLang="en-US" b="1" dirty="0">
                    <a:solidFill>
                      <a:srgbClr val="FF0066"/>
                    </a:solidFill>
                  </a:rPr>
                  <a:t>Approximating the expected loss by a smooth function</a:t>
                </a:r>
              </a:p>
              <a:p>
                <a:pPr lvl="1"/>
                <a:r>
                  <a:rPr lang="en-US" altLang="en-US" dirty="0"/>
                  <a:t>Replace the original objective function by a surrogate loss function.  E.g., </a:t>
                </a:r>
                <a:r>
                  <a:rPr lang="en-US" altLang="en-US" b="1" dirty="0">
                    <a:solidFill>
                      <a:srgbClr val="FF0066"/>
                    </a:solidFill>
                  </a:rPr>
                  <a:t>hinge loss</a:t>
                </a:r>
                <a:r>
                  <a:rPr lang="en-US" altLang="en-US" dirty="0">
                    <a:solidFill>
                      <a:srgbClr val="FF0066"/>
                    </a:solidFill>
                  </a:rPr>
                  <a:t>:</a:t>
                </a:r>
                <a:endParaRPr lang="en-US" altLang="en-US" sz="3600" dirty="0">
                  <a:solidFill>
                    <a:srgbClr val="FF0066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b="0" i="1" smtClean="0">
                              <a:latin typeface="Cambria Math"/>
                            </a:rPr>
                            <m:t>𝐽</m:t>
                          </m:r>
                        </m:e>
                      </m:acc>
                      <m:d>
                        <m:dPr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dirty="0" smtClean="0">
                              <a:latin typeface="Cambria Math"/>
                            </a:rPr>
                            <m:t>𝒘</m:t>
                          </m:r>
                        </m:e>
                      </m:d>
                      <m:r>
                        <a:rPr lang="en-US" altLang="en-US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dirty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en-US" dirty="0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en-US" dirty="0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en-US" dirty="0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en-US" dirty="0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alt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en-US" dirty="0" smtClean="0">
                                  <a:latin typeface="Cambria Math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dirty="0" smtClean="0">
                                      <a:latin typeface="Cambria Math"/>
                                    </a:rPr>
                                    <m:t>0, 1−</m:t>
                                  </m:r>
                                  <m:sSup>
                                    <m:sSupPr>
                                      <m:ctrlPr>
                                        <a:rPr lang="en-US" alt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b="0" i="1" dirty="0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en-US" b="0" i="1" dirty="0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dirty="0" smtClean="0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en-US" b="0" i="1" dirty="0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en-US" b="0" i="1" dirty="0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>
          <p:sp>
            <p:nvSpPr>
              <p:cNvPr id="962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95401"/>
                <a:ext cx="8229600" cy="3124199"/>
              </a:xfrm>
              <a:blipFill>
                <a:blip r:embed="rId3"/>
                <a:stretch>
                  <a:fillRect t="-2429" b="-64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8DAD-3EBA-4421-B7CD-46C123BFEA74}" type="datetime1">
              <a:rPr lang="en-US" smtClean="0"/>
              <a:t>2/19/18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5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Spam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486400"/>
          </a:xfrm>
        </p:spPr>
        <p:txBody>
          <a:bodyPr>
            <a:normAutofit/>
          </a:bodyPr>
          <a:lstStyle/>
          <a:p>
            <a:r>
              <a:rPr lang="en-US" b="1" dirty="0"/>
              <a:t>Example: </a:t>
            </a:r>
            <a:r>
              <a:rPr lang="en-US" b="1" dirty="0">
                <a:solidFill>
                  <a:srgbClr val="008000"/>
                </a:solidFill>
              </a:rPr>
              <a:t>Spam filtering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FF0066"/>
                </a:solidFill>
              </a:rPr>
              <a:t>Instance space x </a:t>
            </a:r>
            <a:r>
              <a:rPr lang="en-US" b="1" dirty="0">
                <a:solidFill>
                  <a:srgbClr val="FF0066"/>
                </a:solidFill>
                <a:sym typeface="Symbol"/>
              </a:rPr>
              <a:t> </a:t>
            </a:r>
            <a:r>
              <a:rPr lang="en-US" b="1" dirty="0">
                <a:solidFill>
                  <a:srgbClr val="FF0066"/>
                </a:solidFill>
              </a:rPr>
              <a:t>X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dirty="0"/>
              <a:t>(|</a:t>
            </a:r>
            <a:r>
              <a:rPr lang="en-US" b="1" dirty="0"/>
              <a:t>X</a:t>
            </a:r>
            <a:r>
              <a:rPr lang="en-US" dirty="0"/>
              <a:t>|= </a:t>
            </a:r>
            <a:r>
              <a:rPr lang="en-US" b="1" dirty="0"/>
              <a:t>n</a:t>
            </a:r>
            <a:r>
              <a:rPr lang="en-US" dirty="0"/>
              <a:t> data points)</a:t>
            </a:r>
          </a:p>
          <a:p>
            <a:pPr lvl="1"/>
            <a:r>
              <a:rPr lang="en-US" b="1" dirty="0"/>
              <a:t>Binary or real-valued </a:t>
            </a:r>
            <a:r>
              <a:rPr lang="en-US" b="1" dirty="0">
                <a:solidFill>
                  <a:srgbClr val="0000FF"/>
                </a:solidFill>
              </a:rPr>
              <a:t>feature</a:t>
            </a:r>
            <a:r>
              <a:rPr lang="en-US" b="1" dirty="0"/>
              <a:t> vector </a:t>
            </a:r>
            <a:r>
              <a:rPr lang="en-US" b="1" i="1" dirty="0"/>
              <a:t>x</a:t>
            </a:r>
            <a:r>
              <a:rPr lang="en-US" b="1" dirty="0"/>
              <a:t> of word occurrences </a:t>
            </a:r>
          </a:p>
          <a:p>
            <a:pPr lvl="1"/>
            <a:r>
              <a:rPr lang="en-US" b="1" i="1" dirty="0"/>
              <a:t>d</a:t>
            </a:r>
            <a:r>
              <a:rPr lang="en-US" dirty="0"/>
              <a:t> features (words + other things, </a:t>
            </a:r>
            <a:r>
              <a:rPr lang="en-US" b="1" dirty="0"/>
              <a:t>d</a:t>
            </a:r>
            <a:r>
              <a:rPr lang="en-US" dirty="0"/>
              <a:t>~100,000)</a:t>
            </a:r>
          </a:p>
          <a:p>
            <a:r>
              <a:rPr lang="en-US" b="1" dirty="0">
                <a:solidFill>
                  <a:srgbClr val="FF0066"/>
                </a:solidFill>
              </a:rPr>
              <a:t>Class y </a:t>
            </a:r>
            <a:r>
              <a:rPr lang="en-US" b="1" dirty="0">
                <a:solidFill>
                  <a:srgbClr val="FF0066"/>
                </a:solidFill>
                <a:sym typeface="Symbol"/>
              </a:rPr>
              <a:t> </a:t>
            </a:r>
            <a:r>
              <a:rPr lang="en-US" b="1" dirty="0">
                <a:solidFill>
                  <a:srgbClr val="FF0066"/>
                </a:solidFill>
              </a:rPr>
              <a:t>Y</a:t>
            </a:r>
          </a:p>
          <a:p>
            <a:pPr lvl="1"/>
            <a:r>
              <a:rPr lang="en-US" b="1" i="1" dirty="0"/>
              <a:t>y</a:t>
            </a:r>
            <a:r>
              <a:rPr lang="en-US" dirty="0"/>
              <a:t>: Spam (+1), Ham (-1)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Datasets, http://cs246.stanford.edu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463" y="1895475"/>
            <a:ext cx="783907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3199-EC3B-442A-B8EF-2C8F59BE6132}" type="datetime1">
              <a:rPr lang="en-US" smtClean="0"/>
              <a:t>2/19/18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55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763000" cy="987552"/>
          </a:xfrm>
        </p:spPr>
        <p:txBody>
          <a:bodyPr/>
          <a:lstStyle/>
          <a:p>
            <a:r>
              <a:rPr lang="en-US" altLang="en-US" dirty="0"/>
              <a:t>Spam Detection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56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b="1" i="1" dirty="0" smtClean="0">
                        <a:latin typeface="Cambria Math"/>
                      </a:rPr>
                      <m:t>𝑷</m:t>
                    </m:r>
                    <m:r>
                      <a:rPr lang="en-US" altLang="en-US" b="1" i="1" dirty="0" smtClean="0">
                        <a:latin typeface="Cambria Math"/>
                      </a:rPr>
                      <m:t>(</m:t>
                    </m:r>
                    <m:r>
                      <a:rPr lang="en-US" altLang="en-US" b="1" i="1" dirty="0" err="1">
                        <a:latin typeface="Cambria Math"/>
                      </a:rPr>
                      <m:t>𝒙</m:t>
                    </m:r>
                    <m:r>
                      <a:rPr lang="en-US" altLang="en-US" b="1" i="1" dirty="0" err="1">
                        <a:latin typeface="Cambria Math"/>
                      </a:rPr>
                      <m:t>,</m:t>
                    </m:r>
                    <m:r>
                      <a:rPr lang="en-US" altLang="en-US" b="1" i="1" dirty="0" err="1">
                        <a:latin typeface="Cambria Math"/>
                      </a:rPr>
                      <m:t>𝒚</m:t>
                    </m:r>
                    <m:r>
                      <a:rPr lang="en-US" alt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b="1" i="1" dirty="0"/>
                  <a:t>:</a:t>
                </a:r>
                <a:r>
                  <a:rPr lang="en-US" altLang="en-US" dirty="0"/>
                  <a:t> distribution of email messages </a:t>
                </a:r>
                <a14:m>
                  <m:oMath xmlns:m="http://schemas.openxmlformats.org/officeDocument/2006/math">
                    <m:r>
                      <a:rPr lang="en-US" altLang="en-US" b="1" i="1" dirty="0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altLang="en-US" dirty="0"/>
                  <a:t> and their true labels </a:t>
                </a:r>
                <a14:m>
                  <m:oMath xmlns:m="http://schemas.openxmlformats.org/officeDocument/2006/math">
                    <m:r>
                      <a:rPr lang="en-US" altLang="en-US" b="1" i="1" dirty="0" smtClean="0">
                        <a:latin typeface="Cambria Math"/>
                      </a:rPr>
                      <m:t>𝒚</m:t>
                    </m:r>
                  </m:oMath>
                </a14:m>
                <a:r>
                  <a:rPr lang="en-US" altLang="en-US" dirty="0"/>
                  <a:t> (“spam”, “ham”)</a:t>
                </a:r>
              </a:p>
              <a:p>
                <a:r>
                  <a:rPr lang="en-US" altLang="en-US" b="1" dirty="0">
                    <a:solidFill>
                      <a:srgbClr val="FF0066"/>
                    </a:solidFill>
                  </a:rPr>
                  <a:t>Training sample:</a:t>
                </a:r>
                <a:r>
                  <a:rPr lang="en-US" altLang="en-US" dirty="0">
                    <a:solidFill>
                      <a:srgbClr val="FF0066"/>
                    </a:solidFill>
                  </a:rPr>
                  <a:t> </a:t>
                </a:r>
                <a:r>
                  <a:rPr lang="en-US" altLang="en-US" dirty="0"/>
                  <a:t>a set of email messages that have been labeled by the user</a:t>
                </a:r>
              </a:p>
              <a:p>
                <a:r>
                  <a:rPr lang="en-US" altLang="en-US" b="1" dirty="0">
                    <a:solidFill>
                      <a:srgbClr val="FF0066"/>
                    </a:solidFill>
                  </a:rPr>
                  <a:t>Learning algorithm:</a:t>
                </a:r>
                <a:r>
                  <a:rPr lang="en-US" altLang="en-US" dirty="0"/>
                  <a:t> What we study!</a:t>
                </a:r>
              </a:p>
              <a:p>
                <a14:m>
                  <m:oMath xmlns:m="http://schemas.openxmlformats.org/officeDocument/2006/math">
                    <m:r>
                      <a:rPr lang="en-US" altLang="en-US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altLang="en-US" dirty="0"/>
                  <a:t>: The classifier output by the learning alg.</a:t>
                </a:r>
              </a:p>
              <a:p>
                <a:r>
                  <a:rPr lang="en-US" altLang="en-US" b="1" dirty="0">
                    <a:solidFill>
                      <a:srgbClr val="FF0066"/>
                    </a:solidFill>
                  </a:rPr>
                  <a:t>Test point:</a:t>
                </a:r>
                <a:r>
                  <a:rPr lang="en-US" altLang="en-US" dirty="0"/>
                  <a:t> A new email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altLang="en-US" dirty="0"/>
                  <a:t> </a:t>
                </a:r>
                <a:br>
                  <a:rPr lang="en-US" altLang="en-US" dirty="0"/>
                </a:br>
                <a:r>
                  <a:rPr lang="en-US" altLang="en-US" dirty="0"/>
                  <a:t>(with its true, but hidden, </a:t>
                </a:r>
                <a:br>
                  <a:rPr lang="en-US" altLang="en-US" dirty="0"/>
                </a:br>
                <a:r>
                  <a:rPr lang="en-US" altLang="en-US" dirty="0"/>
                  <a:t>label </a:t>
                </a:r>
                <a14:m>
                  <m:oMath xmlns:m="http://schemas.openxmlformats.org/officeDocument/2006/math">
                    <m:r>
                      <a:rPr lang="en-US" altLang="en-US" b="1" i="1" dirty="0" smtClean="0">
                        <a:latin typeface="Cambria Math"/>
                      </a:rPr>
                      <m:t>𝒚</m:t>
                    </m:r>
                  </m:oMath>
                </a14:m>
                <a:r>
                  <a:rPr lang="en-US" altLang="en-US" dirty="0"/>
                  <a:t>)</a:t>
                </a:r>
              </a:p>
              <a:p>
                <a:r>
                  <a:rPr lang="en-US" altLang="en-US" b="1" dirty="0">
                    <a:solidFill>
                      <a:srgbClr val="0000FF"/>
                    </a:solidFill>
                  </a:rPr>
                  <a:t>Loss function </a:t>
                </a:r>
                <a14:m>
                  <m:oMath xmlns:m="http://schemas.openxmlformats.org/officeDocument/2006/math">
                    <m:r>
                      <a:rPr lang="en-US" altLang="en-US" b="1" i="1">
                        <a:solidFill>
                          <a:srgbClr val="0000FF"/>
                        </a:solidFill>
                        <a:latin typeface="Cambria Math"/>
                      </a:rPr>
                      <m:t>𝓛</m:t>
                    </m:r>
                    <m:r>
                      <a:rPr lang="en-US" altLang="en-US" b="1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𝐲</m:t>
                        </m:r>
                      </m:e>
                    </m:acc>
                    <m:r>
                      <a:rPr lang="en-US" altLang="en-US" b="1">
                        <a:solidFill>
                          <a:srgbClr val="0000FF"/>
                        </a:solidFill>
                        <a:latin typeface="Cambria Math"/>
                      </a:rPr>
                      <m:t>,</m:t>
                    </m:r>
                    <m:r>
                      <a:rPr lang="en-US" altLang="en-US" b="1" i="1">
                        <a:solidFill>
                          <a:srgbClr val="0000FF"/>
                        </a:solidFill>
                        <a:latin typeface="Cambria Math"/>
                      </a:rPr>
                      <m:t>𝐲</m:t>
                    </m:r>
                    <m:r>
                      <a:rPr lang="en-US" altLang="en-US" b="1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b="1" dirty="0">
                    <a:solidFill>
                      <a:srgbClr val="0000FF"/>
                    </a:solidFill>
                  </a:rPr>
                  <a:t>:</a:t>
                </a:r>
              </a:p>
            </p:txBody>
          </p:sp>
        </mc:Choice>
        <mc:Fallback>
          <p:sp>
            <p:nvSpPr>
              <p:cNvPr id="665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482" r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Jure Leskovec, Stanford CS246: Mining Massive Datasets, http://cs246.stanford.edu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61EB-925F-43DC-BFAB-64636E2307C1}" type="slidenum">
              <a:rPr lang="en-US" altLang="en-US" smtClean="0"/>
              <a:pPr/>
              <a:t>14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610" name="Group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792182"/>
                  </p:ext>
                </p:extLst>
              </p:nvPr>
            </p:nvGraphicFramePr>
            <p:xfrm>
              <a:off x="5638800" y="5135880"/>
              <a:ext cx="2971800" cy="1569720"/>
            </p:xfrm>
            <a:graphic>
              <a:graphicData uri="http://schemas.openxmlformats.org/drawingml/2006/table">
                <a:tbl>
                  <a:tblPr/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66700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90000"/>
                            <a:buFont typeface="Wingdings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90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en-US" sz="1800" b="1" i="0" u="none" strike="noStrike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rPr>
                            <a:t>predicted label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kumimoji="0" lang="en-US" altLang="en-US" sz="1800" b="1" i="1" u="none" strike="noStrike" cap="none" spc="0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en-US" sz="1800" b="1" i="1" u="none" strike="noStrike" cap="none" spc="0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cs typeface="Arial" charset="0"/>
                                    </a:rPr>
                                    <m:t>𝒚</m:t>
                                  </m:r>
                                </m:e>
                              </m:acc>
                            </m:oMath>
                          </a14:m>
                          <a:endParaRPr kumimoji="0" lang="en-US" altLang="en-US" sz="1800" b="1" i="1" u="none" strike="noStrike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marT="0" marB="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90000"/>
                            <a:buFont typeface="Wingdings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90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en-US" sz="1800" b="1" i="0" u="none" strike="noStrike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rPr>
                            <a:t>true label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en-US" sz="1800" b="1" i="1" u="none" strike="noStrike" cap="none" spc="0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cs typeface="Arial" charset="0"/>
                                </a:rPr>
                                <m:t>𝒚</m:t>
                              </m:r>
                            </m:oMath>
                          </a14:m>
                          <a:endParaRPr kumimoji="0" lang="en-US" altLang="en-US" sz="1800" b="1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marT="0" marB="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18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90000"/>
                            <a:buFont typeface="Wingdings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90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en-US" sz="1800" b="1" i="0" u="none" strike="noStrike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rPr>
                            <a:t>spam</a:t>
                          </a:r>
                        </a:p>
                      </a:txBody>
                      <a:tcPr marT="0" marB="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90000"/>
                            <a:buFont typeface="Wingdings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90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en-US" sz="1800" b="1" i="0" u="none" strike="noStrike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rPr>
                            <a:t>ham</a:t>
                          </a:r>
                        </a:p>
                      </a:txBody>
                      <a:tcPr marT="0" marB="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180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90000"/>
                            <a:buFont typeface="Wingdings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90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en-US" sz="1800" b="1" i="0" u="none" strike="noStrike" cap="none" spc="0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rPr>
                            <a:t>spam</a:t>
                          </a:r>
                        </a:p>
                      </a:txBody>
                      <a:tcPr marT="0" marB="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90000"/>
                            <a:buFont typeface="Wingdings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90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en-US" sz="2000" b="1" i="0" u="none" strike="noStrike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rPr>
                            <a:t>0</a:t>
                          </a:r>
                        </a:p>
                      </a:txBody>
                      <a:tcPr marT="0" marB="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90000"/>
                            <a:buFont typeface="Wingdings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90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en-US" sz="2000" b="1" i="0" u="none" strike="noStrike" cap="none" spc="0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rPr>
                            <a:t>10</a:t>
                          </a:r>
                        </a:p>
                      </a:txBody>
                      <a:tcPr marT="0" marB="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180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90000"/>
                            <a:buFont typeface="Wingdings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90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en-US" sz="1800" b="1" i="0" u="none" strike="noStrike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rPr>
                            <a:t>not spam</a:t>
                          </a:r>
                        </a:p>
                      </a:txBody>
                      <a:tcPr marT="0" marB="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90000"/>
                            <a:buFont typeface="Wingdings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90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en-US" sz="2000" b="1" i="0" u="none" strike="noStrike" cap="none" spc="0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rPr>
                            <a:t>1</a:t>
                          </a:r>
                        </a:p>
                      </a:txBody>
                      <a:tcPr marT="0" marB="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90000"/>
                            <a:buFont typeface="Wingdings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90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en-US" sz="2000" b="1" i="0" u="none" strike="noStrike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rPr>
                            <a:t>0</a:t>
                          </a:r>
                        </a:p>
                      </a:txBody>
                      <a:tcPr marT="0" marB="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6610" name="Group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9261677"/>
                  </p:ext>
                </p:extLst>
              </p:nvPr>
            </p:nvGraphicFramePr>
            <p:xfrm>
              <a:off x="5638800" y="5135880"/>
              <a:ext cx="2971800" cy="1569720"/>
            </p:xfrm>
            <a:graphic>
              <a:graphicData uri="http://schemas.openxmlformats.org/drawingml/2006/table">
                <a:tbl>
                  <a:tblPr/>
                  <a:tblGrid>
                    <a:gridCol w="1219200"/>
                    <a:gridCol w="838200"/>
                    <a:gridCol w="914400"/>
                  </a:tblGrid>
                  <a:tr h="274320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3"/>
                          <a:stretch>
                            <a:fillRect l="-4000" t="-11207" r="-144000" b="-13534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3"/>
                          <a:stretch>
                            <a:fillRect l="-72222" t="-28889" b="-506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4318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90000"/>
                            <a:buFont typeface="Wingdings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90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en-US" sz="1800" b="1" i="0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rPr>
                            <a:t>spam</a:t>
                          </a:r>
                        </a:p>
                      </a:txBody>
                      <a:tcPr marT="0" marB="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90000"/>
                            <a:buFont typeface="Wingdings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90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en-US" sz="1800" b="1" i="0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rPr>
                            <a:t>ham</a:t>
                          </a:r>
                          <a:endParaRPr kumimoji="0" lang="en-US" altLang="en-US" sz="1800" b="1" i="0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marT="0" marB="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43180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90000"/>
                            <a:buFont typeface="Wingdings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90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en-US" sz="1800" b="1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rPr>
                            <a:t>spam</a:t>
                          </a:r>
                        </a:p>
                      </a:txBody>
                      <a:tcPr marT="0" marB="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90000"/>
                            <a:buFont typeface="Wingdings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90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en-US" sz="2000" b="1" i="0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rPr>
                            <a:t>0</a:t>
                          </a:r>
                        </a:p>
                      </a:txBody>
                      <a:tcPr marT="0" marB="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90000"/>
                            <a:buFont typeface="Wingdings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90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en-US" sz="2000" b="1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rPr>
                            <a:t>10</a:t>
                          </a:r>
                        </a:p>
                      </a:txBody>
                      <a:tcPr marT="0" marB="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43180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90000"/>
                            <a:buFont typeface="Wingdings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90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en-US" sz="1800" b="1" i="0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rPr>
                            <a:t>not spam</a:t>
                          </a:r>
                        </a:p>
                      </a:txBody>
                      <a:tcPr marT="0" marB="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90000"/>
                            <a:buFont typeface="Wingdings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90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en-US" sz="2000" b="1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rPr>
                            <a:t>1</a:t>
                          </a:r>
                        </a:p>
                      </a:txBody>
                      <a:tcPr marT="0" marB="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90000"/>
                            <a:buFont typeface="Wingdings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90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Arial" charset="0"/>
                              <a:cs typeface="Arial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en-US" sz="2000" b="1" i="0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rPr>
                            <a:t>0</a:t>
                          </a:r>
                        </a:p>
                      </a:txBody>
                      <a:tcPr marT="0" marB="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C164-C6D9-4727-8008-22893A940F53}" type="datetime1">
              <a:rPr lang="en-US" smtClean="0"/>
              <a:t>2/19/18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346EB3-0EC5-334C-AA23-99D3DA88D146}"/>
              </a:ext>
            </a:extLst>
          </p:cNvPr>
          <p:cNvCxnSpPr/>
          <p:nvPr/>
        </p:nvCxnSpPr>
        <p:spPr>
          <a:xfrm flipV="1">
            <a:off x="4572000" y="5867400"/>
            <a:ext cx="914400" cy="15240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59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Scale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8000"/>
                </a:solidFill>
              </a:rPr>
              <a:t>We will talk about the following methods:</a:t>
            </a:r>
          </a:p>
          <a:p>
            <a:pPr lvl="1"/>
            <a:r>
              <a:rPr lang="en-US" sz="3200" dirty="0"/>
              <a:t>Support Vector Machines</a:t>
            </a:r>
          </a:p>
          <a:p>
            <a:pPr lvl="1"/>
            <a:r>
              <a:rPr lang="en-US" sz="3200" dirty="0"/>
              <a:t>Decision trees</a:t>
            </a:r>
            <a:endParaRPr lang="en-US" sz="3200" dirty="0">
              <a:solidFill>
                <a:schemeClr val="accent4"/>
              </a:solidFill>
            </a:endParaRPr>
          </a:p>
          <a:p>
            <a:pPr lvl="8"/>
            <a:endParaRPr lang="en-US" sz="2000" dirty="0"/>
          </a:p>
          <a:p>
            <a:r>
              <a:rPr lang="en-US" sz="3600" b="1" dirty="0"/>
              <a:t>Main question:</a:t>
            </a:r>
            <a:br>
              <a:rPr lang="en-US" sz="3600" dirty="0">
                <a:solidFill>
                  <a:schemeClr val="accent3"/>
                </a:solidFill>
              </a:rPr>
            </a:br>
            <a:r>
              <a:rPr lang="en-US" sz="3600" b="1" dirty="0">
                <a:solidFill>
                  <a:srgbClr val="0000FF"/>
                </a:solidFill>
              </a:rPr>
              <a:t>How to efficiently train </a:t>
            </a:r>
            <a:br>
              <a:rPr lang="en-US" sz="3600" b="1" dirty="0">
                <a:solidFill>
                  <a:srgbClr val="0000FF"/>
                </a:solidFill>
              </a:rPr>
            </a:br>
            <a:r>
              <a:rPr lang="en-US" sz="3600" dirty="0">
                <a:solidFill>
                  <a:srgbClr val="0000FF"/>
                </a:solidFill>
              </a:rPr>
              <a:t>(build a model/find model parameters)</a:t>
            </a:r>
            <a:r>
              <a:rPr lang="en-US" sz="3600" b="1" dirty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2451-3BA6-45F7-B01F-D3B6FF9C8B7C}" type="datetime1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Datasets, http://cs246.stanford.edu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53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90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D60093"/>
                </a:solidFill>
              </a:rPr>
              <a:t>Want to separate “+” from “-” using a 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4C81-516E-4273-AB71-0A5918A1F6A9}" type="datetime1">
              <a:rPr lang="en-US" smtClean="0"/>
              <a:t>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dirty="0"/>
              <a:t>Jure Leskovec, Stanford CS246: Mining Massive Datasets, http://cs246.stanford.edu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4495800" y="1828800"/>
                <a:ext cx="4648200" cy="4343400"/>
              </a:xfrm>
            </p:spPr>
            <p:txBody>
              <a:bodyPr>
                <a:normAutofit lnSpcReduction="10000"/>
              </a:bodyPr>
              <a:lstStyle/>
              <a:p>
                <a:pPr>
                  <a:buNone/>
                </a:pPr>
                <a:r>
                  <a:rPr lang="en-US" b="1" dirty="0">
                    <a:solidFill>
                      <a:srgbClr val="008000"/>
                    </a:solidFill>
                  </a:rPr>
                  <a:t>Data:</a:t>
                </a:r>
              </a:p>
              <a:p>
                <a:r>
                  <a:rPr lang="en-US" b="1" dirty="0"/>
                  <a:t>Training examples: </a:t>
                </a:r>
              </a:p>
              <a:p>
                <a:pPr lvl="1"/>
                <a:r>
                  <a:rPr lang="en-US" b="1" dirty="0"/>
                  <a:t>(x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, y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) … (</a:t>
                </a:r>
                <a:r>
                  <a:rPr lang="en-US" b="1" dirty="0" err="1"/>
                  <a:t>x</a:t>
                </a:r>
                <a:r>
                  <a:rPr lang="en-US" b="1" baseline="-25000" dirty="0" err="1"/>
                  <a:t>n</a:t>
                </a:r>
                <a:r>
                  <a:rPr lang="en-US" b="1" dirty="0"/>
                  <a:t>, </a:t>
                </a:r>
                <a:r>
                  <a:rPr lang="en-US" b="1" dirty="0" err="1"/>
                  <a:t>y</a:t>
                </a:r>
                <a:r>
                  <a:rPr lang="en-US" b="1" baseline="-25000" dirty="0" err="1"/>
                  <a:t>n</a:t>
                </a:r>
                <a:r>
                  <a:rPr lang="en-US" b="1" dirty="0"/>
                  <a:t>)</a:t>
                </a:r>
              </a:p>
              <a:p>
                <a:r>
                  <a:rPr lang="en-US" b="1" dirty="0"/>
                  <a:t>Each example </a:t>
                </a:r>
                <a:r>
                  <a:rPr lang="en-US" b="1" i="1" dirty="0"/>
                  <a:t>i</a:t>
                </a:r>
                <a:r>
                  <a:rPr lang="en-US" b="1" dirty="0"/>
                  <a:t>:</a:t>
                </a:r>
              </a:p>
              <a:p>
                <a:pPr lvl="1"/>
                <a:r>
                  <a:rPr lang="en-US" b="1" dirty="0"/>
                  <a:t>x</a:t>
                </a:r>
                <a:r>
                  <a:rPr lang="en-US" b="1" baseline="-25000" dirty="0"/>
                  <a:t>i </a:t>
                </a:r>
                <a:r>
                  <a:rPr lang="en-US" b="1" dirty="0"/>
                  <a:t>= ( x</a:t>
                </a:r>
                <a:r>
                  <a:rPr lang="en-US" b="1" baseline="-25000" dirty="0"/>
                  <a:t>i</a:t>
                </a:r>
                <a:r>
                  <a:rPr lang="en-US" b="1" baseline="30000" dirty="0"/>
                  <a:t>(1)</a:t>
                </a:r>
                <a:r>
                  <a:rPr lang="en-US" b="1" dirty="0"/>
                  <a:t>,… , x</a:t>
                </a:r>
                <a:r>
                  <a:rPr lang="en-US" b="1" baseline="-25000" dirty="0"/>
                  <a:t>i</a:t>
                </a:r>
                <a:r>
                  <a:rPr lang="en-US" b="1" baseline="30000" dirty="0"/>
                  <a:t>(d) </a:t>
                </a:r>
                <a:r>
                  <a:rPr lang="en-US" b="1" dirty="0"/>
                  <a:t>)</a:t>
                </a:r>
              </a:p>
              <a:p>
                <a:pPr lvl="2"/>
                <a:r>
                  <a:rPr lang="en-US" b="1" dirty="0"/>
                  <a:t>x</a:t>
                </a:r>
                <a:r>
                  <a:rPr lang="en-US" b="1" baseline="-25000" dirty="0"/>
                  <a:t>i</a:t>
                </a:r>
                <a:r>
                  <a:rPr lang="en-US" b="1" baseline="30000" dirty="0"/>
                  <a:t>(j) </a:t>
                </a:r>
                <a:r>
                  <a:rPr lang="en-US" dirty="0"/>
                  <a:t>is real valued</a:t>
                </a:r>
              </a:p>
              <a:p>
                <a:pPr lvl="1"/>
                <a:r>
                  <a:rPr lang="en-US" b="1" dirty="0" err="1"/>
                  <a:t>y</a:t>
                </a:r>
                <a:r>
                  <a:rPr lang="en-US" b="1" baseline="-25000" dirty="0" err="1"/>
                  <a:t>i</a:t>
                </a:r>
                <a:r>
                  <a:rPr lang="en-US" b="1" baseline="-25000" dirty="0"/>
                  <a:t> </a:t>
                </a:r>
                <a:r>
                  <a:rPr lang="en-US" b="1" dirty="0">
                    <a:sym typeface="Symbol"/>
                  </a:rPr>
                  <a:t> </a:t>
                </a:r>
                <a:r>
                  <a:rPr lang="en-US" b="1" dirty="0"/>
                  <a:t>{ -1, +1 }</a:t>
                </a:r>
              </a:p>
              <a:p>
                <a:r>
                  <a:rPr lang="en-US" b="1" dirty="0">
                    <a:solidFill>
                      <a:srgbClr val="CC0066"/>
                    </a:solidFill>
                  </a:rPr>
                  <a:t>Inner product:</a:t>
                </a:r>
              </a:p>
              <a:p>
                <a:pPr>
                  <a:buNone/>
                </a:pPr>
                <a:r>
                  <a:rPr lang="en-US" dirty="0">
                    <a:sym typeface="Symbol"/>
                  </a:rPr>
                  <a:t>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sym typeface="Symbol"/>
                      </a:rPr>
                      <m:t>𝒘</m:t>
                    </m:r>
                    <m:r>
                      <a:rPr lang="en-US" b="1" i="1" smtClean="0">
                        <a:latin typeface="Cambria Math"/>
                        <a:sym typeface="Symbol"/>
                      </a:rPr>
                      <m:t>⋅</m:t>
                    </m:r>
                    <m:r>
                      <a:rPr lang="en-US" b="1" i="1" smtClean="0">
                        <a:latin typeface="Cambria Math"/>
                        <a:sym typeface="Symbol"/>
                      </a:rPr>
                      <m:t>𝒙</m:t>
                    </m:r>
                    <m:r>
                      <a:rPr lang="en-US" b="0" i="1" smtClean="0">
                        <a:latin typeface="Cambria Math"/>
                        <a:sym typeface="Symbol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  <a:sym typeface="Symbol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  <a:sym typeface="Symbol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sym typeface="Symbol"/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sym typeface="Symbol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sym typeface="Symbol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  <a:sym typeface="Symbol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  <a:sym typeface="Symbol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sym typeface="Symbol"/>
                          </a:rPr>
                          <m:t> 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sym typeface="Symbol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sym typeface="Symbol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  <a:sym typeface="Symbol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  <a:sym typeface="Symbol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i="1" baseline="300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4495800" y="1828800"/>
                <a:ext cx="4648200" cy="4343400"/>
              </a:xfrm>
              <a:blipFill rotWithShape="1">
                <a:blip r:embed="rId2"/>
                <a:stretch>
                  <a:fillRect l="-1706" t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600200" y="2121187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6800" y="2730787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57400" y="2450812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600" y="4026187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5950" y="3264187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56328" y="3264187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36678" y="3111787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89078" y="3441412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47150" y="3898612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37550" y="4889212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56750" y="4355812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31028" y="4483387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23350" y="5041612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800736" y="2197387"/>
            <a:ext cx="1022614" cy="34414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914400" y="2401162"/>
            <a:ext cx="2009264" cy="27680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110986" y="2642174"/>
            <a:ext cx="2165614" cy="29080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82744" y="6019800"/>
            <a:ext cx="82873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  <a:latin typeface="Calibri" pitchFamily="34" charset="0"/>
              </a:rPr>
              <a:t>Which is best linear separator (defined by </a:t>
            </a:r>
            <a:r>
              <a:rPr lang="en-US" sz="3200" b="1" i="1" dirty="0" err="1">
                <a:solidFill>
                  <a:srgbClr val="0000FF"/>
                </a:solidFill>
                <a:latin typeface="Calibri" pitchFamily="34" charset="0"/>
              </a:rPr>
              <a:t>w,b</a:t>
            </a:r>
            <a:r>
              <a:rPr lang="en-US" sz="3200" b="1" dirty="0">
                <a:solidFill>
                  <a:srgbClr val="0000FF"/>
                </a:solidFill>
                <a:latin typeface="Calibri" pitchFamily="34" charset="0"/>
              </a:rPr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248727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361447" y="2030852"/>
            <a:ext cx="2814418" cy="4199183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2632" y="2030852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06667" y="2080662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1596" y="3578302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3492" y="2931971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2947" y="4647986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8909" y="3461091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8909" y="2700068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5333" y="4324821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96193" y="2354017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14800" y="3137925"/>
            <a:ext cx="326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94929" y="4301938"/>
            <a:ext cx="326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37258" y="3807277"/>
            <a:ext cx="326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86856" y="4971152"/>
            <a:ext cx="326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28801" y="5583704"/>
            <a:ext cx="326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86856" y="5906869"/>
            <a:ext cx="326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38868" y="5140260"/>
            <a:ext cx="326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38868" y="4324821"/>
            <a:ext cx="326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01871" y="2726993"/>
            <a:ext cx="326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1610" y="144484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E40096"/>
                </a:solidFill>
              </a:rPr>
              <a:t>A</a:t>
            </a:r>
          </a:p>
        </p:txBody>
      </p:sp>
      <p:sp>
        <p:nvSpPr>
          <p:cNvPr id="26" name="Oval 25"/>
          <p:cNvSpPr/>
          <p:nvPr/>
        </p:nvSpPr>
        <p:spPr>
          <a:xfrm>
            <a:off x="580246" y="1706450"/>
            <a:ext cx="167515" cy="167515"/>
          </a:xfrm>
          <a:prstGeom prst="ellipse">
            <a:avLst/>
          </a:prstGeom>
          <a:solidFill>
            <a:srgbClr val="E40096"/>
          </a:solidFill>
          <a:ln>
            <a:solidFill>
              <a:srgbClr val="E4009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3779" y="3177279"/>
            <a:ext cx="38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E40096"/>
                </a:solidFill>
              </a:rPr>
              <a:t>B</a:t>
            </a:r>
          </a:p>
        </p:txBody>
      </p:sp>
      <p:sp>
        <p:nvSpPr>
          <p:cNvPr id="28" name="Oval 27"/>
          <p:cNvSpPr/>
          <p:nvPr/>
        </p:nvSpPr>
        <p:spPr>
          <a:xfrm>
            <a:off x="1172415" y="3438889"/>
            <a:ext cx="167515" cy="167515"/>
          </a:xfrm>
          <a:prstGeom prst="ellipse">
            <a:avLst/>
          </a:prstGeom>
          <a:solidFill>
            <a:srgbClr val="E40096"/>
          </a:solidFill>
          <a:ln>
            <a:solidFill>
              <a:srgbClr val="E4009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357465" y="1651537"/>
            <a:ext cx="374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E40096"/>
                </a:solidFill>
              </a:rPr>
              <a:t>C</a:t>
            </a:r>
          </a:p>
        </p:txBody>
      </p:sp>
      <p:sp>
        <p:nvSpPr>
          <p:cNvPr id="30" name="Oval 29"/>
          <p:cNvSpPr/>
          <p:nvPr/>
        </p:nvSpPr>
        <p:spPr>
          <a:xfrm>
            <a:off x="3766101" y="1913147"/>
            <a:ext cx="167515" cy="167515"/>
          </a:xfrm>
          <a:prstGeom prst="ellipse">
            <a:avLst/>
          </a:prstGeom>
          <a:solidFill>
            <a:srgbClr val="E40096"/>
          </a:solidFill>
          <a:ln>
            <a:solidFill>
              <a:srgbClr val="E4009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Largest 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145" y="1295400"/>
            <a:ext cx="3658655" cy="525780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Distance from the separating </a:t>
            </a:r>
            <a:r>
              <a:rPr lang="en-US" b="1" dirty="0" err="1">
                <a:solidFill>
                  <a:srgbClr val="0000FF"/>
                </a:solidFill>
              </a:rPr>
              <a:t>hyperplane</a:t>
            </a:r>
            <a:r>
              <a:rPr lang="en-US" b="1" dirty="0">
                <a:solidFill>
                  <a:srgbClr val="0000FF"/>
                </a:solidFill>
              </a:rPr>
              <a:t> corresponds to the “confidence”</a:t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b="1" dirty="0">
                <a:solidFill>
                  <a:srgbClr val="0000FF"/>
                </a:solidFill>
              </a:rPr>
              <a:t>of prediction</a:t>
            </a:r>
          </a:p>
          <a:p>
            <a:r>
              <a:rPr lang="en-US" b="1" dirty="0"/>
              <a:t>Example:</a:t>
            </a:r>
          </a:p>
          <a:p>
            <a:pPr lvl="1"/>
            <a:r>
              <a:rPr lang="en-US" dirty="0"/>
              <a:t>We are more sure about the class of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 </a:t>
            </a:r>
            <a:r>
              <a:rPr lang="en-US" dirty="0"/>
              <a:t>than of </a:t>
            </a:r>
            <a:r>
              <a:rPr lang="en-US" b="1" dirty="0"/>
              <a:t>C</a:t>
            </a: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730D-9D26-4EC7-94D9-774477F46954}" type="datetime1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Datasets, http://cs246.stanford.edu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06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506" y="2233613"/>
            <a:ext cx="8162294" cy="401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Largest Margin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1"/>
                <a:ext cx="8229600" cy="1600200"/>
              </a:xfrm>
            </p:spPr>
            <p:txBody>
              <a:bodyPr/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Margin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FF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b="1" dirty="0">
                    <a:solidFill>
                      <a:srgbClr val="0000FF"/>
                    </a:solidFill>
                  </a:rPr>
                  <a:t>: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D60093"/>
                    </a:solidFill>
                  </a:rPr>
                  <a:t>Distance of closest example from </a:t>
                </a:r>
                <a:br>
                  <a:rPr lang="en-US" b="1" dirty="0">
                    <a:solidFill>
                      <a:srgbClr val="D60093"/>
                    </a:solidFill>
                  </a:rPr>
                </a:br>
                <a:r>
                  <a:rPr lang="en-US" b="1" dirty="0">
                    <a:solidFill>
                      <a:srgbClr val="D60093"/>
                    </a:solidFill>
                  </a:rPr>
                  <a:t>the decision line/</a:t>
                </a:r>
                <a:r>
                  <a:rPr lang="en-US" b="1" dirty="0" err="1">
                    <a:solidFill>
                      <a:srgbClr val="D60093"/>
                    </a:solidFill>
                  </a:rPr>
                  <a:t>hyperplane</a:t>
                </a:r>
                <a:endParaRPr lang="en-US" b="1" dirty="0">
                  <a:solidFill>
                    <a:srgbClr val="D60093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1"/>
                <a:ext cx="8229600" cy="1600200"/>
              </a:xfrm>
              <a:blipFill rotWithShape="1">
                <a:blip r:embed="rId4"/>
                <a:stretch>
                  <a:fillRect t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BD15-E23F-4D59-AE53-02855B8D78A2}" type="datetime1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Datasets, http://cs246.stanford.edu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61974" y="6120825"/>
            <a:ext cx="820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The reason we define margin this way is due to theoretical convenience and existence of generalization error bounds that depend on the value of margin.</a:t>
            </a:r>
          </a:p>
        </p:txBody>
      </p:sp>
    </p:spTree>
    <p:extLst>
      <p:ext uri="{BB962C8B-B14F-4D97-AF65-F5344CB8AC3E}">
        <p14:creationId xmlns:p14="http://schemas.microsoft.com/office/powerpoint/2010/main" val="399545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Topic: ML!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958370"/>
              </p:ext>
            </p:extLst>
          </p:nvPr>
        </p:nvGraphicFramePr>
        <p:xfrm>
          <a:off x="228600" y="1295400"/>
          <a:ext cx="86868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33FC-6897-4CBF-ADC2-5EFCC6F97A3C}" type="datetime1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Datasets, http://cs246.stanford.edu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486400" y="1295400"/>
            <a:ext cx="1676400" cy="5257800"/>
          </a:xfrm>
          <a:prstGeom prst="roundRect">
            <a:avLst/>
          </a:prstGeom>
          <a:ln w="1270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85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Why maximizing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𝜸</m:t>
                    </m:r>
                  </m:oMath>
                </a14:m>
                <a:r>
                  <a:rPr lang="en-US" dirty="0"/>
                  <a:t> a good idea?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b="1" dirty="0">
                    <a:solidFill>
                      <a:srgbClr val="CC0066"/>
                    </a:solidFill>
                  </a:rPr>
                  <a:t>Remember: The Dot product</a:t>
                </a:r>
                <a:br>
                  <a:rPr lang="en-US" sz="4000" b="1" dirty="0">
                    <a:solidFill>
                      <a:srgbClr val="CC0066"/>
                    </a:solidFill>
                  </a:rPr>
                </a:br>
                <a:r>
                  <a:rPr lang="en-US" sz="4000" b="1" dirty="0">
                    <a:solidFill>
                      <a:srgbClr val="CC00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1" i="1">
                        <a:latin typeface="Cambria Math"/>
                        <a:cs typeface="Arial" pitchFamily="34" charset="0"/>
                      </a:rPr>
                      <m:t>𝑨</m:t>
                    </m:r>
                    <m:r>
                      <a:rPr lang="en-US" sz="4000" b="1" i="1">
                        <a:latin typeface="Cambria Math"/>
                        <a:cs typeface="Arial" pitchFamily="34" charset="0"/>
                      </a:rPr>
                      <m:t>⋅</m:t>
                    </m:r>
                    <m:r>
                      <a:rPr lang="en-US" sz="4000" b="1" i="1">
                        <a:latin typeface="Cambria Math"/>
                        <a:cs typeface="Arial" pitchFamily="34" charset="0"/>
                      </a:rPr>
                      <m:t>𝑩</m:t>
                    </m:r>
                    <m:r>
                      <a:rPr lang="en-US" sz="4000" b="1" i="1">
                        <a:latin typeface="Cambria Math"/>
                        <a:cs typeface="Arial" pitchFamily="34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sz="40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4000" b="1" i="1">
                            <a:latin typeface="Cambria Math"/>
                            <a:cs typeface="Arial" pitchFamily="34" charset="0"/>
                          </a:rPr>
                          <m:t>𝑨</m:t>
                        </m:r>
                      </m:e>
                    </m:d>
                    <m:r>
                      <a:rPr lang="en-US" sz="4000" b="1" i="1" smtClean="0">
                        <a:latin typeface="Cambria Math"/>
                        <a:cs typeface="Arial" pitchFamily="34" charset="0"/>
                      </a:rPr>
                      <m:t>⋅</m:t>
                    </m:r>
                    <m:d>
                      <m:dPr>
                        <m:begChr m:val="‖"/>
                        <m:endChr m:val="‖"/>
                        <m:ctrlPr>
                          <a:rPr lang="en-US" sz="40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4000" b="1" i="1">
                            <a:latin typeface="Cambria Math"/>
                            <a:cs typeface="Arial" pitchFamily="34" charset="0"/>
                          </a:rPr>
                          <m:t>𝑩</m:t>
                        </m:r>
                      </m:e>
                    </m:d>
                    <m:r>
                      <a:rPr lang="en-US" sz="4000" b="1" i="1" smtClean="0">
                        <a:latin typeface="Cambria Math"/>
                        <a:cs typeface="Arial" pitchFamily="34" charset="0"/>
                      </a:rPr>
                      <m:t>⋅</m:t>
                    </m:r>
                    <m:func>
                      <m:funcPr>
                        <m:ctrlPr>
                          <a:rPr lang="en-US" sz="40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a:rPr lang="en-US" sz="4000" b="1">
                            <a:latin typeface="Cambria Math"/>
                            <a:cs typeface="Arial" pitchFamily="34" charset="0"/>
                          </a:rPr>
                          <m:t>𝐜𝐨𝐬</m:t>
                        </m:r>
                      </m:fName>
                      <m:e>
                        <m:r>
                          <a:rPr lang="en-US" sz="4000" b="1" i="1">
                            <a:latin typeface="Cambria Math"/>
                            <a:cs typeface="Arial" pitchFamily="34" charset="0"/>
                          </a:rPr>
                          <m:t>𝜽</m:t>
                        </m:r>
                      </m:e>
                    </m:func>
                  </m:oMath>
                </a14:m>
                <a:endParaRPr lang="en-US" sz="4000" b="1" dirty="0">
                  <a:latin typeface="Arial" pitchFamily="34" charset="0"/>
                  <a:cs typeface="Arial" pitchFamily="34" charset="0"/>
                </a:endParaRPr>
              </a:p>
              <a:p>
                <a:endParaRPr lang="en-US" sz="3200" b="1" dirty="0">
                  <a:solidFill>
                    <a:srgbClr val="CC0066"/>
                  </a:solidFill>
                </a:endParaRPr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17" t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BE83-C552-415E-91CC-DCC2BE1D2551}" type="datetime1">
              <a:rPr lang="en-US" smtClean="0"/>
              <a:t>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Datasets, http://cs246.stanford.edu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0773" name="Picture 53" descr="http://upload.wikimedia.org/wikipedia/commons/thumb/3/3e/Dot_Product.svg/220px-Dot_Product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124200"/>
            <a:ext cx="3416840" cy="273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/>
              <p:cNvSpPr/>
              <p:nvPr/>
            </p:nvSpPr>
            <p:spPr>
              <a:xfrm>
                <a:off x="5562600" y="5611864"/>
                <a:ext cx="3518848" cy="1169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8000"/>
                          </a:solidFill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1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b="1" i="1">
                          <a:solidFill>
                            <a:srgbClr val="008000"/>
                          </a:solidFill>
                          <a:latin typeface="Cambria Math"/>
                        </a:rPr>
                        <m:t>|=</m:t>
                      </m:r>
                      <m:rad>
                        <m:radPr>
                          <m:degHide m:val="on"/>
                          <m:ctrlPr>
                            <a:rPr lang="en-US" b="1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b="1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1" i="1">
                                  <a:solidFill>
                                    <a:srgbClr val="008000"/>
                                  </a:solidFill>
                                  <a:latin typeface="Cambria Math"/>
                                </a:rPr>
                                <m:t>𝒋</m:t>
                              </m:r>
                              <m:r>
                                <a:rPr lang="en-US" b="1" i="1">
                                  <a:solidFill>
                                    <a:srgbClr val="00800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1" i="1">
                                  <a:solidFill>
                                    <a:srgbClr val="008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>
                                  <a:solidFill>
                                    <a:srgbClr val="008000"/>
                                  </a:solidFill>
                                  <a:latin typeface="Cambria Math"/>
                                </a:rPr>
                                <m:t>𝒅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 smtClean="0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rgbClr val="008000"/>
                                              </a:solidFill>
                                              <a:latin typeface="Cambria Math"/>
                                            </a:rPr>
                                            <m:t>𝑨</m:t>
                                          </m:r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solidFill>
                                                <a:srgbClr val="008000"/>
                                              </a:solidFill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rgbClr val="008000"/>
                                              </a:solidFill>
                                              <a:latin typeface="Cambria Math"/>
                                            </a:rPr>
                                            <m:t>𝒋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rgbClr val="008000"/>
                                              </a:solidFill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00800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b="1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611864"/>
                <a:ext cx="3518848" cy="1169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50724" y="5344180"/>
                <a:ext cx="1725985" cy="4924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/>
                              <a:cs typeface="Arial" pitchFamily="34" charset="0"/>
                            </a:rPr>
                            <m:t>𝑨</m:t>
                          </m:r>
                        </m:e>
                      </m:d>
                      <m:r>
                        <a:rPr lang="en-US" sz="3200" b="1" i="1" smtClean="0">
                          <a:latin typeface="Cambria Math"/>
                          <a:cs typeface="Arial" pitchFamily="34" charset="0"/>
                        </a:rPr>
                        <m:t>𝒄𝒐𝒔</m:t>
                      </m:r>
                      <m:r>
                        <a:rPr lang="en-US" sz="3200" b="1" i="1" smtClean="0">
                          <a:latin typeface="Cambria Math"/>
                          <a:cs typeface="Arial" pitchFamily="34" charset="0"/>
                        </a:rPr>
                        <m:t>𝜽</m:t>
                      </m:r>
                    </m:oMath>
                  </m:oMathPara>
                </a14:m>
                <a:endParaRPr lang="en-US" sz="3200" b="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724" y="5344180"/>
                <a:ext cx="1725985" cy="49244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08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Why maximizing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𝜸</m:t>
                    </m:r>
                  </m:oMath>
                </a14:m>
                <a:r>
                  <a:rPr lang="en-US" dirty="0"/>
                  <a:t> a good idea?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638800"/>
              </a:xfrm>
            </p:spPr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0000FF"/>
                    </a:solidFill>
                  </a:rPr>
                  <a:t>Dot product</a:t>
                </a:r>
                <a:br>
                  <a:rPr lang="en-US" sz="3200" b="1" dirty="0">
                    <a:solidFill>
                      <a:srgbClr val="0000FF"/>
                    </a:solidFill>
                  </a:rPr>
                </a:br>
                <a:r>
                  <a:rPr lang="en-US" sz="3200" b="1" dirty="0">
                    <a:solidFill>
                      <a:srgbClr val="CC00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  <a:cs typeface="Arial" pitchFamily="34" charset="0"/>
                      </a:rPr>
                      <m:t>𝑨</m:t>
                    </m:r>
                    <m:r>
                      <a:rPr lang="en-US" sz="3200" b="1" i="1">
                        <a:latin typeface="Cambria Math"/>
                        <a:cs typeface="Arial" pitchFamily="34" charset="0"/>
                      </a:rPr>
                      <m:t>⋅</m:t>
                    </m:r>
                    <m:r>
                      <a:rPr lang="en-US" sz="3200" b="1" i="1">
                        <a:latin typeface="Cambria Math"/>
                        <a:cs typeface="Arial" pitchFamily="34" charset="0"/>
                      </a:rPr>
                      <m:t>𝑩</m:t>
                    </m:r>
                    <m:r>
                      <a:rPr lang="en-US" sz="3200" b="1" i="1">
                        <a:latin typeface="Cambria Math"/>
                        <a:cs typeface="Arial" pitchFamily="34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sz="32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/>
                            <a:cs typeface="Arial" pitchFamily="34" charset="0"/>
                          </a:rPr>
                          <m:t>𝑨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sz="32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/>
                            <a:cs typeface="Arial" pitchFamily="34" charset="0"/>
                          </a:rPr>
                          <m:t>𝑩</m:t>
                        </m:r>
                      </m:e>
                    </m:d>
                    <m:func>
                      <m:funcPr>
                        <m:ctrlPr>
                          <a:rPr lang="en-US" sz="32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a:rPr lang="en-US" sz="3200" b="1">
                            <a:latin typeface="Cambria Math"/>
                            <a:cs typeface="Arial" pitchFamily="34" charset="0"/>
                          </a:rPr>
                          <m:t>𝐜𝐨𝐬</m:t>
                        </m:r>
                      </m:fName>
                      <m:e>
                        <m:r>
                          <a:rPr lang="en-US" sz="3200" b="1" i="1">
                            <a:latin typeface="Cambria Math"/>
                            <a:cs typeface="Arial" pitchFamily="34" charset="0"/>
                          </a:rPr>
                          <m:t>𝜽</m:t>
                        </m:r>
                      </m:e>
                    </m:func>
                  </m:oMath>
                </a14:m>
                <a:endParaRPr lang="en-US" sz="3200" b="1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b="1" dirty="0">
                    <a:solidFill>
                      <a:srgbClr val="D60093"/>
                    </a:solidFill>
                    <a:cs typeface="Arial" pitchFamily="34" charset="0"/>
                  </a:rPr>
                  <a:t>What is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D60093"/>
                        </a:solidFill>
                        <a:latin typeface="Cambria Math"/>
                        <a:cs typeface="Arial" pitchFamily="34" charset="0"/>
                      </a:rPr>
                      <m:t>𝒘</m:t>
                    </m:r>
                    <m:r>
                      <a:rPr lang="en-US" b="1" i="1" dirty="0" smtClean="0">
                        <a:solidFill>
                          <a:srgbClr val="D60093"/>
                        </a:solidFill>
                        <a:latin typeface="Cambria Math"/>
                        <a:cs typeface="Arial" pitchFamily="34" charset="0"/>
                      </a:rPr>
                      <m:t>⋅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D60093"/>
                            </a:solidFill>
                            <a:latin typeface="Cambria Math"/>
                            <a:cs typeface="Arial" pitchFamily="34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D60093"/>
                            </a:solidFill>
                            <a:latin typeface="Cambria Math"/>
                            <a:cs typeface="Arial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D60093"/>
                    </a:solidFill>
                    <a:cs typeface="Arial" pitchFamily="34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D60093"/>
                        </a:solidFill>
                        <a:latin typeface="Cambria Math"/>
                        <a:cs typeface="Arial" pitchFamily="34" charset="0"/>
                      </a:rPr>
                      <m:t>𝒘</m:t>
                    </m:r>
                    <m:r>
                      <a:rPr lang="en-US" b="1" i="1" dirty="0" smtClean="0">
                        <a:solidFill>
                          <a:srgbClr val="D60093"/>
                        </a:solidFill>
                        <a:latin typeface="Cambria Math"/>
                        <a:cs typeface="Arial" pitchFamily="34" charset="0"/>
                      </a:rPr>
                      <m:t>⋅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D60093"/>
                            </a:solidFill>
                            <a:latin typeface="Cambria Math"/>
                            <a:cs typeface="Arial" pitchFamily="34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D60093"/>
                            </a:solidFill>
                            <a:latin typeface="Cambria Math"/>
                            <a:cs typeface="Arial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D60093"/>
                    </a:solidFill>
                    <a:cs typeface="Arial" pitchFamily="34" charset="0"/>
                  </a:rPr>
                  <a:t>?</a:t>
                </a:r>
              </a:p>
              <a:p>
                <a:endParaRPr lang="en-US" b="1" dirty="0">
                  <a:solidFill>
                    <a:srgbClr val="D60093"/>
                  </a:solidFill>
                  <a:cs typeface="Arial" pitchFamily="34" charset="0"/>
                </a:endParaRPr>
              </a:p>
              <a:p>
                <a:endParaRPr lang="en-US" b="1" dirty="0">
                  <a:solidFill>
                    <a:srgbClr val="D60093"/>
                  </a:solidFill>
                  <a:cs typeface="Arial" pitchFamily="34" charset="0"/>
                </a:endParaRPr>
              </a:p>
              <a:p>
                <a:endParaRPr lang="en-US" b="1" dirty="0">
                  <a:solidFill>
                    <a:srgbClr val="D60093"/>
                  </a:solidFill>
                  <a:cs typeface="Arial" pitchFamily="34" charset="0"/>
                </a:endParaRPr>
              </a:p>
              <a:p>
                <a:pPr marL="118872" indent="0">
                  <a:buNone/>
                </a:pPr>
                <a:endParaRPr lang="en-US" b="1" dirty="0">
                  <a:solidFill>
                    <a:srgbClr val="D60093"/>
                  </a:solidFill>
                  <a:cs typeface="Arial" pitchFamily="34" charset="0"/>
                </a:endParaRPr>
              </a:p>
              <a:p>
                <a:endParaRPr lang="en-US" b="1" dirty="0">
                  <a:solidFill>
                    <a:srgbClr val="D60093"/>
                  </a:solidFill>
                  <a:cs typeface="Arial" pitchFamily="34" charset="0"/>
                </a:endParaRPr>
              </a:p>
              <a:p>
                <a:endParaRPr lang="en-US" b="1" dirty="0">
                  <a:solidFill>
                    <a:srgbClr val="D60093"/>
                  </a:solidFill>
                  <a:cs typeface="Arial" pitchFamily="34" charset="0"/>
                </a:endParaRPr>
              </a:p>
              <a:p>
                <a:r>
                  <a:rPr lang="en-US" b="1" dirty="0">
                    <a:solidFill>
                      <a:srgbClr val="0000FF"/>
                    </a:solidFill>
                    <a:cs typeface="Arial" pitchFamily="34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/>
                        <a:cs typeface="Arial" pitchFamily="34" charset="0"/>
                      </a:rPr>
                      <m:t>𝜸</m:t>
                    </m:r>
                  </m:oMath>
                </a14:m>
                <a:r>
                  <a:rPr lang="en-US" b="1" dirty="0">
                    <a:solidFill>
                      <a:srgbClr val="0000FF"/>
                    </a:solidFill>
                    <a:cs typeface="Arial" pitchFamily="34" charset="0"/>
                  </a:rPr>
                  <a:t> roughly corresponds to the margin</a:t>
                </a:r>
              </a:p>
              <a:p>
                <a:pPr lvl="1"/>
                <a:r>
                  <a:rPr lang="en-US" b="1" dirty="0"/>
                  <a:t>Bottom line:</a:t>
                </a:r>
                <a:r>
                  <a:rPr lang="en-US" dirty="0"/>
                  <a:t> Bigger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𝜸</m:t>
                    </m:r>
                  </m:oMath>
                </a14:m>
                <a:r>
                  <a:rPr lang="en-US" dirty="0"/>
                  <a:t> bigger the separation</a:t>
                </a:r>
                <a:endParaRPr lang="en-US" sz="3200" b="1" dirty="0">
                  <a:solidFill>
                    <a:srgbClr val="CC0066"/>
                  </a:solidFill>
                </a:endParaRP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638800"/>
              </a:xfrm>
              <a:blipFill rotWithShape="1">
                <a:blip r:embed="rId3"/>
                <a:stretch>
                  <a:fillRect t="-649" b="-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5D09-82D8-47D0-9D6A-C749F3246BBF}" type="datetime1">
              <a:rPr lang="en-US" smtClean="0"/>
              <a:t>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Datasets, http://cs246.stanford.edu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91" name="Group 90"/>
          <p:cNvGrpSpPr/>
          <p:nvPr/>
        </p:nvGrpSpPr>
        <p:grpSpPr>
          <a:xfrm>
            <a:off x="6432167" y="1258521"/>
            <a:ext cx="2102233" cy="2399079"/>
            <a:chOff x="838200" y="1106121"/>
            <a:chExt cx="2102233" cy="2399079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1658486" y="1729182"/>
              <a:ext cx="956628" cy="1371600"/>
            </a:xfrm>
            <a:prstGeom prst="line">
              <a:avLst/>
            </a:prstGeom>
            <a:ln w="571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18294712">
              <a:off x="2019027" y="1658195"/>
              <a:ext cx="1473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itchFamily="34" charset="0"/>
                  <a:cs typeface="Arial" pitchFamily="34" charset="0"/>
                </a:rPr>
                <a:t>w </a:t>
              </a:r>
              <a:r>
                <a:rPr lang="en-US" b="1" dirty="0">
                  <a:latin typeface="Arial" pitchFamily="34" charset="0"/>
                  <a:cs typeface="Arial" pitchFamily="34" charset="0"/>
                  <a:sym typeface="Symbol"/>
                </a:rPr>
                <a:t> </a:t>
              </a:r>
              <a:r>
                <a:rPr lang="en-US" b="1" dirty="0">
                  <a:latin typeface="Arial" pitchFamily="34" charset="0"/>
                  <a:cs typeface="Arial" pitchFamily="34" charset="0"/>
                </a:rPr>
                <a:t>x + b = 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084368" y="1345168"/>
                  <a:ext cx="4299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  <a:cs typeface="Arial" pitchFamily="34" charset="0"/>
                          </a:rPr>
                          <m:t>𝒘</m:t>
                        </m:r>
                      </m:oMath>
                    </m:oMathPara>
                  </a14:m>
                  <a:endParaRPr lang="en-US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4368" y="1345168"/>
                  <a:ext cx="42992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/>
            <p:cNvCxnSpPr/>
            <p:nvPr/>
          </p:nvCxnSpPr>
          <p:spPr>
            <a:xfrm>
              <a:off x="1985312" y="2971800"/>
              <a:ext cx="0" cy="5334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680512" y="3238500"/>
              <a:ext cx="6096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088429" y="1669507"/>
              <a:ext cx="4010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00FF"/>
                  </a:solidFill>
                </a:rPr>
                <a:t>+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53654" y="1779032"/>
              <a:ext cx="4010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00FF"/>
                  </a:solidFill>
                </a:rPr>
                <a:t>+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38200" y="1702087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itchFamily="34" charset="0"/>
                  <a:cs typeface="Arial" pitchFamily="34" charset="0"/>
                </a:rPr>
                <a:t>x</a:t>
              </a:r>
              <a:r>
                <a:rPr lang="en-US" b="1" baseline="-25000" dirty="0">
                  <a:latin typeface="Arial" pitchFamily="34" charset="0"/>
                  <a:cs typeface="Arial" pitchFamily="34" charset="0"/>
                </a:rPr>
                <a:t>2</a:t>
              </a:r>
              <a:endParaRPr lang="en-US" b="1" baseline="30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778977" y="1802368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itchFamily="34" charset="0"/>
                  <a:cs typeface="Arial" pitchFamily="34" charset="0"/>
                </a:rPr>
                <a:t>x</a:t>
              </a:r>
              <a:r>
                <a:rPr lang="en-US" b="1" baseline="-25000" dirty="0">
                  <a:latin typeface="Arial" pitchFamily="34" charset="0"/>
                  <a:cs typeface="Arial" pitchFamily="34" charset="0"/>
                </a:rPr>
                <a:t>1</a:t>
              </a:r>
              <a:endParaRPr lang="en-US" b="1" baseline="300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 flipV="1">
              <a:off x="1851077" y="1459957"/>
              <a:ext cx="663217" cy="4191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/>
          <p:cNvCxnSpPr/>
          <p:nvPr/>
        </p:nvCxnSpPr>
        <p:spPr>
          <a:xfrm flipV="1">
            <a:off x="1371600" y="3689952"/>
            <a:ext cx="534476" cy="65870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223294" y="5062449"/>
                <a:ext cx="1374094" cy="652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In this case</a:t>
                </a:r>
                <a:br>
                  <a:rPr lang="en-US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8000"/>
                              </a:solidFill>
                              <a:latin typeface="Cambria Math"/>
                              <a:cs typeface="Arial" pitchFamily="34" charset="0"/>
                            </a:rPr>
                            <m:t>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8000"/>
                              </a:solidFill>
                              <a:latin typeface="Cambria Math"/>
                              <a:cs typeface="Arial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8000"/>
                          </a:solidFill>
                          <a:latin typeface="Cambria Math"/>
                          <a:cs typeface="Arial" pitchFamily="34" charset="0"/>
                        </a:rPr>
                        <m:t>≈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1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8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008000"/>
                              </a:solidFill>
                              <a:latin typeface="Cambria Math"/>
                              <a:cs typeface="Arial" pitchFamily="34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294" y="5062449"/>
                <a:ext cx="1374094" cy="652551"/>
              </a:xfrm>
              <a:prstGeom prst="rect">
                <a:avLst/>
              </a:prstGeom>
              <a:blipFill rotWithShape="1">
                <a:blip r:embed="rId5"/>
                <a:stretch>
                  <a:fillRect l="-3556" t="-4630" r="-1333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1302472" y="4416179"/>
                <a:ext cx="4299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  <a:cs typeface="Arial" pitchFamily="34" charset="0"/>
                        </a:rPr>
                        <m:t>𝒘</m:t>
                      </m:r>
                    </m:oMath>
                  </m:oMathPara>
                </a14:m>
                <a:endParaRPr 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472" y="4416179"/>
                <a:ext cx="4299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/>
          <p:cNvGrpSpPr/>
          <p:nvPr/>
        </p:nvGrpSpPr>
        <p:grpSpPr>
          <a:xfrm>
            <a:off x="1143000" y="3141126"/>
            <a:ext cx="1523080" cy="1893332"/>
            <a:chOff x="959754" y="2907268"/>
            <a:chExt cx="1523080" cy="1893332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853952" y="4267200"/>
              <a:ext cx="0" cy="5334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152" y="4533900"/>
              <a:ext cx="6096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522294" y="3074432"/>
              <a:ext cx="4010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00FF"/>
                  </a:solidFill>
                </a:rPr>
                <a:t>+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673137" y="3088480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itchFamily="34" charset="0"/>
                  <a:cs typeface="Arial" pitchFamily="34" charset="0"/>
                </a:rPr>
                <a:t>x</a:t>
              </a:r>
              <a:r>
                <a:rPr lang="en-US" b="1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959754" y="2963300"/>
              <a:ext cx="4010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00FF"/>
                  </a:solidFill>
                </a:rPr>
                <a:t>+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959754" y="2907268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itchFamily="34" charset="0"/>
                  <a:cs typeface="Arial" pitchFamily="34" charset="0"/>
                </a:rPr>
                <a:t>x</a:t>
              </a:r>
              <a:r>
                <a:rPr lang="en-US" b="1" baseline="-25000" dirty="0">
                  <a:latin typeface="Arial" pitchFamily="34" charset="0"/>
                  <a:cs typeface="Arial" pitchFamily="34" charset="0"/>
                </a:rPr>
                <a:t>2</a:t>
              </a:r>
              <a:endParaRPr lang="en-US" b="1" baseline="300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>
            <a:xfrm flipH="1">
              <a:off x="1526206" y="3025424"/>
              <a:ext cx="956628" cy="1371600"/>
            </a:xfrm>
            <a:prstGeom prst="line">
              <a:avLst/>
            </a:prstGeom>
            <a:ln w="571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3634677" y="3166342"/>
            <a:ext cx="2080323" cy="2526595"/>
            <a:chOff x="2141725" y="4097547"/>
            <a:chExt cx="2080323" cy="2526595"/>
          </a:xfrm>
        </p:grpSpPr>
        <p:grpSp>
          <p:nvGrpSpPr>
            <p:cNvPr id="96" name="Group 95"/>
            <p:cNvGrpSpPr/>
            <p:nvPr/>
          </p:nvGrpSpPr>
          <p:grpSpPr>
            <a:xfrm>
              <a:off x="2141725" y="4097547"/>
              <a:ext cx="1749067" cy="2526595"/>
              <a:chOff x="1735931" y="4173747"/>
              <a:chExt cx="1749067" cy="2526595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1735931" y="4897647"/>
                <a:ext cx="1444268" cy="880838"/>
              </a:xfrm>
              <a:prstGeom prst="line">
                <a:avLst/>
              </a:prstGeom>
              <a:ln w="3810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Rectangle 68"/>
                  <p:cNvSpPr/>
                  <p:nvPr/>
                </p:nvSpPr>
                <p:spPr>
                  <a:xfrm>
                    <a:off x="2516931" y="5508914"/>
                    <a:ext cx="42992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  <a:cs typeface="Arial" pitchFamily="34" charset="0"/>
                            </a:rPr>
                            <m:t>𝒘</m:t>
                          </m:r>
                        </m:oMath>
                      </m:oMathPara>
                    </a14:m>
                    <a:endParaRPr lang="en-US" b="1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9" name="Rectangle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6931" y="5508914"/>
                    <a:ext cx="429926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0" name="Straight Connector 69"/>
              <p:cNvCxnSpPr/>
              <p:nvPr/>
            </p:nvCxnSpPr>
            <p:spPr>
              <a:xfrm>
                <a:off x="3180198" y="5507247"/>
                <a:ext cx="0" cy="5334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875398" y="5773947"/>
                <a:ext cx="6096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H="1" flipV="1">
                <a:off x="2483851" y="4504660"/>
                <a:ext cx="696347" cy="1269288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2283315" y="4204954"/>
                <a:ext cx="4010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00FF"/>
                    </a:solidFill>
                  </a:rPr>
                  <a:t>+</a:t>
                </a:r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 flipH="1" flipV="1">
                <a:off x="2516931" y="5359384"/>
                <a:ext cx="663217" cy="41910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2166542" y="4173747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Arial" pitchFamily="34" charset="0"/>
                    <a:cs typeface="Arial" pitchFamily="34" charset="0"/>
                  </a:rPr>
                  <a:t>x</a:t>
                </a:r>
                <a:r>
                  <a:rPr lang="en-US" b="1" baseline="-25000" dirty="0">
                    <a:latin typeface="Arial" pitchFamily="34" charset="0"/>
                    <a:cs typeface="Arial" pitchFamily="34" charset="0"/>
                  </a:rPr>
                  <a:t>2</a:t>
                </a:r>
                <a:endParaRPr lang="en-US" b="1" baseline="300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92" name="Straight Connector 91"/>
              <p:cNvCxnSpPr/>
              <p:nvPr/>
            </p:nvCxnSpPr>
            <p:spPr>
              <a:xfrm flipV="1">
                <a:off x="2085464" y="4543079"/>
                <a:ext cx="372601" cy="596225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1964595" y="6047791"/>
                    <a:ext cx="1470659" cy="65255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rgbClr val="008000"/>
                        </a:solidFill>
                        <a:latin typeface="Arial" pitchFamily="34" charset="0"/>
                        <a:cs typeface="Arial" pitchFamily="34" charset="0"/>
                      </a:rPr>
                      <a:t>In this case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8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8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rgbClr val="008000"/>
                              </a:solidFill>
                              <a:latin typeface="Cambria Math"/>
                              <a:cs typeface="Arial" pitchFamily="34" charset="0"/>
                            </a:rPr>
                            <m:t>≈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008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𝟐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1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008000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8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𝟐</m:t>
                              </m:r>
                            </m:sup>
                          </m:sSup>
                        </m:oMath>
                      </m:oMathPara>
                    </a14:m>
                    <a:endParaRPr lang="en-US" b="1" dirty="0">
                      <a:solidFill>
                        <a:srgbClr val="008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4" name="TextBox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4595" y="6047791"/>
                    <a:ext cx="1470659" cy="652551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4630" b="-2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6" name="TextBox 105"/>
            <p:cNvSpPr txBox="1"/>
            <p:nvPr/>
          </p:nvSpPr>
          <p:spPr>
            <a:xfrm>
              <a:off x="3260419" y="4241257"/>
              <a:ext cx="4010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00FF"/>
                  </a:solidFill>
                </a:rPr>
                <a:t>+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385742" y="4264593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itchFamily="34" charset="0"/>
                  <a:cs typeface="Arial" pitchFamily="34" charset="0"/>
                </a:rPr>
                <a:t>x</a:t>
              </a:r>
              <a:r>
                <a:rPr lang="en-US" b="1" baseline="-25000" dirty="0">
                  <a:latin typeface="Arial" pitchFamily="34" charset="0"/>
                  <a:cs typeface="Arial" pitchFamily="34" charset="0"/>
                </a:rPr>
                <a:t>1</a:t>
              </a:r>
              <a:endParaRPr lang="en-US" b="1" baseline="300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 flipH="1">
              <a:off x="3265420" y="4196644"/>
              <a:ext cx="956628" cy="1371600"/>
            </a:xfrm>
            <a:prstGeom prst="line">
              <a:avLst/>
            </a:prstGeom>
            <a:ln w="571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Arrow Connector 112"/>
          <p:cNvCxnSpPr/>
          <p:nvPr/>
        </p:nvCxnSpPr>
        <p:spPr>
          <a:xfrm flipH="1" flipV="1">
            <a:off x="1935846" y="2938958"/>
            <a:ext cx="663217" cy="4191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1906076" y="3651852"/>
            <a:ext cx="131122" cy="1115907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13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33179E-6 L -0.06128 0.2082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10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8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725691" y="1629257"/>
            <a:ext cx="2791412" cy="4164862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8209703">
            <a:off x="2808041" y="1766655"/>
            <a:ext cx="128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 ∙ x + b = 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2788541" y="1672589"/>
            <a:ext cx="454982" cy="304943"/>
          </a:xfrm>
          <a:prstGeom prst="straightConnector1">
            <a:avLst/>
          </a:prstGeom>
          <a:ln w="38100" cmpd="sng">
            <a:solidFill>
              <a:srgbClr val="E40096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98742" y="435733"/>
            <a:ext cx="46942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Distance from a point to a line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4354" y="1672589"/>
            <a:ext cx="1561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A </a:t>
            </a:r>
            <a:r>
              <a:rPr lang="en-US" b="1" dirty="0">
                <a:solidFill>
                  <a:srgbClr val="0000FF"/>
                </a:solidFill>
              </a:rPr>
              <a:t>(</a:t>
            </a:r>
            <a:r>
              <a:rPr lang="en-US" b="1" dirty="0" err="1">
                <a:solidFill>
                  <a:srgbClr val="0000FF"/>
                </a:solidFill>
              </a:rPr>
              <a:t>x</a:t>
            </a:r>
            <a:r>
              <a:rPr lang="en-US" b="1" baseline="-25000" dirty="0" err="1">
                <a:solidFill>
                  <a:srgbClr val="0000FF"/>
                </a:solidFill>
              </a:rPr>
              <a:t>A</a:t>
            </a:r>
            <a:r>
              <a:rPr lang="en-US" b="1" baseline="30000" dirty="0">
                <a:solidFill>
                  <a:srgbClr val="0000FF"/>
                </a:solidFill>
              </a:rPr>
              <a:t>(1)</a:t>
            </a:r>
            <a:r>
              <a:rPr lang="en-US" b="1" dirty="0">
                <a:solidFill>
                  <a:srgbClr val="0000FF"/>
                </a:solidFill>
              </a:rPr>
              <a:t>, </a:t>
            </a:r>
            <a:r>
              <a:rPr lang="en-US" b="1" dirty="0" err="1">
                <a:solidFill>
                  <a:srgbClr val="0000FF"/>
                </a:solidFill>
              </a:rPr>
              <a:t>x</a:t>
            </a:r>
            <a:r>
              <a:rPr lang="en-US" b="1" baseline="-25000" dirty="0" err="1">
                <a:solidFill>
                  <a:srgbClr val="0000FF"/>
                </a:solidFill>
              </a:rPr>
              <a:t>A</a:t>
            </a:r>
            <a:r>
              <a:rPr lang="en-US" b="1" baseline="30000" dirty="0">
                <a:solidFill>
                  <a:srgbClr val="0000FF"/>
                </a:solidFill>
              </a:rPr>
              <a:t>(2)</a:t>
            </a:r>
            <a:r>
              <a:rPr lang="en-US" b="1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31308" y="4987906"/>
            <a:ext cx="1649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 err="1">
                <a:solidFill>
                  <a:schemeClr val="accent6"/>
                </a:solidFill>
              </a:rPr>
              <a:t>x</a:t>
            </a:r>
            <a:r>
              <a:rPr lang="en-US" b="1" baseline="-25000" dirty="0" err="1">
                <a:solidFill>
                  <a:schemeClr val="accent6"/>
                </a:solidFill>
              </a:rPr>
              <a:t>M</a:t>
            </a:r>
            <a:r>
              <a:rPr lang="en-US" b="1" baseline="30000" dirty="0">
                <a:solidFill>
                  <a:schemeClr val="accent6"/>
                </a:solidFill>
              </a:rPr>
              <a:t>(1)</a:t>
            </a:r>
            <a:r>
              <a:rPr lang="en-US" b="1" dirty="0">
                <a:solidFill>
                  <a:schemeClr val="accent6"/>
                </a:solidFill>
              </a:rPr>
              <a:t>, </a:t>
            </a:r>
            <a:r>
              <a:rPr lang="en-US" b="1" dirty="0" err="1">
                <a:solidFill>
                  <a:schemeClr val="accent6"/>
                </a:solidFill>
              </a:rPr>
              <a:t>x</a:t>
            </a:r>
            <a:r>
              <a:rPr lang="en-US" b="1" baseline="-25000" dirty="0" err="1">
                <a:solidFill>
                  <a:schemeClr val="accent6"/>
                </a:solidFill>
              </a:rPr>
              <a:t>M</a:t>
            </a:r>
            <a:r>
              <a:rPr lang="en-US" b="1" baseline="30000" dirty="0">
                <a:solidFill>
                  <a:schemeClr val="accent6"/>
                </a:solidFill>
              </a:rPr>
              <a:t>(2)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39611" y="3157994"/>
            <a:ext cx="411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698749" y="4080808"/>
            <a:ext cx="659828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d(</a:t>
            </a:r>
            <a:r>
              <a:rPr lang="en-US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|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|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             = |</a:t>
            </a:r>
            <a:r>
              <a:rPr lang="en-US" sz="2400" dirty="0">
                <a:solidFill>
                  <a:srgbClr val="F79646"/>
                </a:solidFill>
                <a:latin typeface="Arial" pitchFamily="34" charset="0"/>
                <a:cs typeface="Arial" pitchFamily="34" charset="0"/>
              </a:rPr>
              <a:t>(A-M)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∙ </a:t>
            </a:r>
            <a:r>
              <a:rPr lang="en-US" sz="2400" dirty="0">
                <a:solidFill>
                  <a:srgbClr val="E40096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|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             = |</a:t>
            </a:r>
            <a:r>
              <a:rPr lang="en-US" sz="24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2400" baseline="-25000" dirty="0" err="1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400" baseline="30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(1)</a:t>
            </a:r>
            <a:r>
              <a:rPr lang="en-US" sz="24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– </a:t>
            </a:r>
            <a:r>
              <a:rPr lang="en-US" sz="2400" dirty="0" err="1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2400" baseline="-25000" dirty="0" err="1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2400" baseline="30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(1)</a:t>
            </a:r>
            <a:r>
              <a:rPr lang="en-US" sz="24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>
                <a:solidFill>
                  <a:srgbClr val="E40096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sz="2400" baseline="30000" dirty="0">
                <a:solidFill>
                  <a:srgbClr val="E40096"/>
                </a:solidFill>
                <a:latin typeface="Arial" pitchFamily="34" charset="0"/>
                <a:cs typeface="Arial" pitchFamily="34" charset="0"/>
              </a:rPr>
              <a:t>(1)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+ </a:t>
            </a:r>
            <a:r>
              <a:rPr lang="en-US" sz="24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2400" baseline="-25000" dirty="0" err="1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400" baseline="30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(2)</a:t>
            </a:r>
            <a:r>
              <a:rPr lang="en-US" sz="24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 – </a:t>
            </a:r>
            <a:r>
              <a:rPr lang="en-US" sz="2400" dirty="0" err="1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2400" baseline="-25000" dirty="0" err="1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2400" baseline="30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(2)</a:t>
            </a:r>
            <a:r>
              <a:rPr lang="en-US" sz="24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>
                <a:solidFill>
                  <a:srgbClr val="E40096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sz="2400" baseline="30000" dirty="0">
                <a:solidFill>
                  <a:srgbClr val="E40096"/>
                </a:solidFill>
                <a:latin typeface="Arial" pitchFamily="34" charset="0"/>
                <a:cs typeface="Arial" pitchFamily="34" charset="0"/>
              </a:rPr>
              <a:t>(2)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|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             = |</a:t>
            </a:r>
            <a:r>
              <a:rPr lang="en-US" sz="24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2400" baseline="-25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400" baseline="30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(1)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E40096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sz="2400" baseline="30000" dirty="0">
                <a:solidFill>
                  <a:srgbClr val="E40096"/>
                </a:solidFill>
                <a:latin typeface="Arial" pitchFamily="34" charset="0"/>
                <a:cs typeface="Arial" pitchFamily="34" charset="0"/>
              </a:rPr>
              <a:t>(1)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+ </a:t>
            </a:r>
            <a:r>
              <a:rPr lang="en-US" sz="24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2400" baseline="-25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400" baseline="30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(2)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E40096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sz="2400" baseline="30000" dirty="0">
                <a:solidFill>
                  <a:srgbClr val="E40096"/>
                </a:solidFill>
                <a:latin typeface="Arial" pitchFamily="34" charset="0"/>
                <a:cs typeface="Arial" pitchFamily="34" charset="0"/>
              </a:rPr>
              <a:t>(2)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+ b|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            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= |</a:t>
            </a:r>
            <a:r>
              <a:rPr lang="en-US" sz="2800" dirty="0">
                <a:solidFill>
                  <a:srgbClr val="E40096"/>
                </a:solidFill>
                <a:latin typeface="Arial" pitchFamily="34" charset="0"/>
                <a:cs typeface="Arial" pitchFamily="34" charset="0"/>
              </a:rPr>
              <a:t>w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∙ </a:t>
            </a:r>
            <a:r>
              <a:rPr lang="en-US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+ b|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23723" y="6095947"/>
            <a:ext cx="3820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Remember </a:t>
            </a:r>
            <a:r>
              <a:rPr lang="en-US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b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b="1" baseline="30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(1)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b="1" baseline="30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(1)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+ </a:t>
            </a:r>
            <a:r>
              <a:rPr lang="en-US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b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b="1" baseline="30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(2)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b="1" baseline="30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(2)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= - b</a:t>
            </a:r>
          </a:p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since 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belongs to line 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015762" y="2316256"/>
            <a:ext cx="1366797" cy="916069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ash"/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31427" y="1444591"/>
            <a:ext cx="35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40096"/>
                </a:solidFill>
              </a:rPr>
              <a:t>w</a:t>
            </a:r>
          </a:p>
        </p:txBody>
      </p:sp>
      <p:sp>
        <p:nvSpPr>
          <p:cNvPr id="8" name="Rectangle 7"/>
          <p:cNvSpPr/>
          <p:nvPr/>
        </p:nvSpPr>
        <p:spPr>
          <a:xfrm rot="2123084">
            <a:off x="1423808" y="2500261"/>
            <a:ext cx="8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d(A, </a:t>
            </a:r>
            <a:r>
              <a:rPr lang="en-US" b="1" i="1" dirty="0">
                <a:solidFill>
                  <a:srgbClr val="FF0000"/>
                </a:solidFill>
              </a:rPr>
              <a:t>L</a:t>
            </a:r>
            <a:r>
              <a:rPr lang="en-US" b="1" dirty="0">
                <a:solidFill>
                  <a:srgbClr val="FF0000"/>
                </a:solidFill>
              </a:rPr>
              <a:t>)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69829" y="1167592"/>
            <a:ext cx="349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008000"/>
                </a:solidFill>
                <a:cs typeface="La Belle Aurore"/>
              </a:rPr>
              <a:t>L</a:t>
            </a:r>
            <a:endParaRPr 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28656" y="1934199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margin?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041354" y="1295401"/>
            <a:ext cx="5026446" cy="281939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D60093"/>
                </a:solidFill>
              </a:rPr>
              <a:t>Let: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Line L</a:t>
            </a:r>
            <a:r>
              <a:rPr lang="en-US" dirty="0">
                <a:solidFill>
                  <a:srgbClr val="008000"/>
                </a:solidFill>
              </a:rPr>
              <a:t>:</a:t>
            </a:r>
            <a:r>
              <a:rPr lang="en-US" dirty="0"/>
              <a:t> </a:t>
            </a:r>
            <a:r>
              <a:rPr lang="en-US" b="1" dirty="0" err="1"/>
              <a:t>w∙x+b</a:t>
            </a:r>
            <a:r>
              <a:rPr lang="en-US" dirty="0"/>
              <a:t> = w</a:t>
            </a:r>
            <a:r>
              <a:rPr lang="en-US" baseline="30000" dirty="0"/>
              <a:t>(1)</a:t>
            </a:r>
            <a:r>
              <a:rPr lang="en-US" dirty="0"/>
              <a:t>x</a:t>
            </a:r>
            <a:r>
              <a:rPr lang="en-US" baseline="30000" dirty="0"/>
              <a:t>(1)</a:t>
            </a:r>
            <a:r>
              <a:rPr lang="en-US" dirty="0"/>
              <a:t>+w</a:t>
            </a:r>
            <a:r>
              <a:rPr lang="en-US" baseline="30000" dirty="0"/>
              <a:t>(2)</a:t>
            </a:r>
            <a:r>
              <a:rPr lang="en-US" dirty="0"/>
              <a:t>x</a:t>
            </a:r>
            <a:r>
              <a:rPr lang="en-US" baseline="30000" dirty="0"/>
              <a:t>(2)</a:t>
            </a:r>
            <a:r>
              <a:rPr lang="en-US" dirty="0"/>
              <a:t>+b=0</a:t>
            </a:r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w</a:t>
            </a:r>
            <a:r>
              <a:rPr lang="en-US" dirty="0"/>
              <a:t> = (w</a:t>
            </a:r>
            <a:r>
              <a:rPr lang="en-US" baseline="30000" dirty="0"/>
              <a:t>(1)</a:t>
            </a:r>
            <a:r>
              <a:rPr lang="en-US" dirty="0"/>
              <a:t>, w</a:t>
            </a:r>
            <a:r>
              <a:rPr lang="en-US" baseline="30000" dirty="0"/>
              <a:t>(2)</a:t>
            </a:r>
            <a:r>
              <a:rPr lang="en-US" dirty="0"/>
              <a:t>) 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Point A</a:t>
            </a:r>
            <a:r>
              <a:rPr lang="en-US" dirty="0"/>
              <a:t> = (</a:t>
            </a:r>
            <a:r>
              <a:rPr lang="en-US" dirty="0" err="1"/>
              <a:t>x</a:t>
            </a:r>
            <a:r>
              <a:rPr lang="en-US" baseline="-25000" dirty="0" err="1"/>
              <a:t>A</a:t>
            </a:r>
            <a:r>
              <a:rPr lang="en-US" baseline="30000" dirty="0"/>
              <a:t>(1)</a:t>
            </a:r>
            <a:r>
              <a:rPr lang="en-US" dirty="0"/>
              <a:t>, </a:t>
            </a:r>
            <a:r>
              <a:rPr lang="en-US" dirty="0" err="1"/>
              <a:t>x</a:t>
            </a:r>
            <a:r>
              <a:rPr lang="en-US" baseline="-25000" dirty="0" err="1"/>
              <a:t>A</a:t>
            </a:r>
            <a:r>
              <a:rPr lang="en-US" baseline="30000" dirty="0"/>
              <a:t>(2)</a:t>
            </a:r>
            <a:r>
              <a:rPr lang="en-US" dirty="0"/>
              <a:t>)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Point M</a:t>
            </a:r>
            <a:r>
              <a:rPr lang="en-US" dirty="0"/>
              <a:t> on a line = (</a:t>
            </a:r>
            <a:r>
              <a:rPr lang="en-US" dirty="0" err="1"/>
              <a:t>x</a:t>
            </a:r>
            <a:r>
              <a:rPr lang="en-US" baseline="-25000" dirty="0" err="1"/>
              <a:t>M</a:t>
            </a:r>
            <a:r>
              <a:rPr lang="en-US" baseline="30000" dirty="0"/>
              <a:t>(1)</a:t>
            </a:r>
            <a:r>
              <a:rPr lang="en-US" dirty="0"/>
              <a:t>, </a:t>
            </a:r>
            <a:r>
              <a:rPr lang="en-US" dirty="0" err="1"/>
              <a:t>x</a:t>
            </a:r>
            <a:r>
              <a:rPr lang="en-US" baseline="-25000" dirty="0" err="1"/>
              <a:t>M</a:t>
            </a:r>
            <a:r>
              <a:rPr lang="en-US" baseline="30000" dirty="0"/>
              <a:t>(2)</a:t>
            </a:r>
            <a:r>
              <a:rPr lang="en-US" dirty="0"/>
              <a:t>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-76200" y="4038600"/>
            <a:ext cx="945236" cy="597932"/>
            <a:chOff x="-76200" y="4038600"/>
            <a:chExt cx="945236" cy="597932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564236" y="4038600"/>
              <a:ext cx="0" cy="5334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59436" y="4305300"/>
              <a:ext cx="6096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-76200" y="426720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(0,0)</a:t>
              </a:r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564236" y="2316256"/>
            <a:ext cx="451526" cy="1989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64236" y="4305300"/>
            <a:ext cx="679017" cy="6830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016193" y="2316256"/>
            <a:ext cx="227060" cy="2672095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5E71-14A5-4B52-BE61-F3CFF6B5D7BE}" type="datetime1">
              <a:rPr lang="en-US" smtClean="0"/>
              <a:t>2/19/18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Jure </a:t>
            </a:r>
            <a:r>
              <a:rPr lang="en-US" dirty="0" err="1"/>
              <a:t>Leskovec</a:t>
            </a:r>
            <a:r>
              <a:rPr lang="en-US" dirty="0"/>
              <a:t>, Stanford CS246: Mining Massive Datasets, http://cs246.stanford.edu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7086600" y="1066800"/>
                <a:ext cx="2286000" cy="646331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/>
              <a:p>
                <a:r>
                  <a:rPr lang="en-US" b="1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Note we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1" i="1" dirty="0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solidFill>
                                  <a:srgbClr val="00800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𝒘</m:t>
                            </m:r>
                          </m:e>
                        </m:d>
                      </m:e>
                      <m:sub>
                        <m: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/>
                            <a:cs typeface="Arial" pitchFamily="34" charset="0"/>
                          </a:rPr>
                          <m:t>𝟐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8000"/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008000"/>
                        </a:solidFill>
                        <a:latin typeface="Cambria Math"/>
                        <a:cs typeface="Arial" pitchFamily="34" charset="0"/>
                      </a:rPr>
                      <m:t>𝟏</m:t>
                    </m:r>
                  </m:oMath>
                </a14:m>
                <a:endPara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1066800"/>
                <a:ext cx="2286000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2400" t="-471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68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2" grpId="0"/>
      <p:bldP spid="8" grpId="0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Largest Margin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954339" y="1295399"/>
                <a:ext cx="5189661" cy="4355813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Prediction = </a:t>
                </a:r>
                <a:r>
                  <a:rPr lang="en-US" sz="3200" b="1" dirty="0">
                    <a:latin typeface="Times New Roman" pitchFamily="18" charset="0"/>
                    <a:cs typeface="Times New Roman" pitchFamily="18" charset="0"/>
                  </a:rPr>
                  <a:t>sign(</a:t>
                </a:r>
                <a:r>
                  <a:rPr lang="en-US" sz="3200" b="1" i="1" dirty="0" err="1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sz="3200" b="1" i="1" dirty="0" err="1">
                    <a:latin typeface="Times New Roman" pitchFamily="18" charset="0"/>
                    <a:cs typeface="Times New Roman" pitchFamily="18" charset="0"/>
                    <a:sym typeface="Symbol"/>
                  </a:rPr>
                  <a:t></a:t>
                </a:r>
                <a:r>
                  <a:rPr lang="en-US" sz="3200" b="1" i="1" dirty="0" err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3200" b="1" i="1" dirty="0">
                    <a:latin typeface="Times New Roman" pitchFamily="18" charset="0"/>
                    <a:cs typeface="Times New Roman" pitchFamily="18" charset="0"/>
                  </a:rPr>
                  <a:t> + b)</a:t>
                </a:r>
                <a:endParaRPr lang="en-US" sz="32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3200" dirty="0"/>
                  <a:t>“</a:t>
                </a:r>
                <a:r>
                  <a:rPr lang="en-US" sz="3200" b="1" dirty="0">
                    <a:solidFill>
                      <a:srgbClr val="008000"/>
                    </a:solidFill>
                  </a:rPr>
                  <a:t>Confidence</a:t>
                </a:r>
                <a:r>
                  <a:rPr lang="en-US" sz="3200" dirty="0"/>
                  <a:t>” =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i="1" dirty="0">
                    <a:latin typeface="Times New Roman" pitchFamily="18" charset="0"/>
                    <a:cs typeface="Times New Roman" pitchFamily="18" charset="0"/>
                  </a:rPr>
                  <a:t>(w</a:t>
                </a:r>
                <a:r>
                  <a:rPr lang="en-US" sz="3200" b="1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 </a:t>
                </a:r>
                <a:r>
                  <a:rPr lang="en-US" sz="3200" b="1" i="1" dirty="0">
                    <a:latin typeface="Times New Roman" pitchFamily="18" charset="0"/>
                    <a:cs typeface="Times New Roman" pitchFamily="18" charset="0"/>
                  </a:rPr>
                  <a:t>x + b) y</a:t>
                </a:r>
                <a:endParaRPr lang="en-US" sz="3200" b="1" i="1" baseline="-250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3200" b="1" dirty="0">
                    <a:solidFill>
                      <a:srgbClr val="CC0066"/>
                    </a:solidFill>
                  </a:rPr>
                  <a:t>For </a:t>
                </a:r>
                <a:r>
                  <a:rPr lang="en-US" sz="3200" b="1" dirty="0" err="1">
                    <a:solidFill>
                      <a:srgbClr val="CC0066"/>
                    </a:solidFill>
                  </a:rPr>
                  <a:t>i-th</a:t>
                </a:r>
                <a:r>
                  <a:rPr lang="en-US" sz="3200" b="1" dirty="0">
                    <a:solidFill>
                      <a:srgbClr val="CC0066"/>
                    </a:solidFill>
                  </a:rPr>
                  <a:t> </a:t>
                </a:r>
                <a:r>
                  <a:rPr lang="en-US" sz="3200" b="1" dirty="0" err="1">
                    <a:solidFill>
                      <a:srgbClr val="CC0066"/>
                    </a:solidFill>
                  </a:rPr>
                  <a:t>datapoint</a:t>
                </a:r>
                <a:r>
                  <a:rPr lang="en-US" sz="3200" b="1" dirty="0">
                    <a:solidFill>
                      <a:srgbClr val="CC0066"/>
                    </a:solidFill>
                  </a:rPr>
                  <a:t>:</a:t>
                </a:r>
                <a:br>
                  <a:rPr lang="en-US" sz="3200" b="1" dirty="0">
                    <a:solidFill>
                      <a:srgbClr val="CC0066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𝜸</m:t>
                        </m:r>
                      </m:e>
                      <m:sub>
                        <m:r>
                          <a:rPr lang="en-US" sz="3200" b="1" i="1" dirty="0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𝒊</m:t>
                        </m:r>
                      </m:sub>
                    </m:sSub>
                    <m:r>
                      <a:rPr lang="en-US" sz="3200" b="1" i="1" baseline="-25000" dirty="0" smtClean="0">
                        <a:latin typeface="Cambria Math"/>
                        <a:cs typeface="Times New Roman" pitchFamily="18" charset="0"/>
                        <a:sym typeface="Symbol"/>
                      </a:rPr>
                      <m:t> </m:t>
                    </m:r>
                    <m:r>
                      <a:rPr lang="en-US" sz="3200" b="1" i="1" dirty="0" smtClean="0">
                        <a:latin typeface="Cambria Math"/>
                        <a:cs typeface="Times New Roman" pitchFamily="18" charset="0"/>
                        <a:sym typeface="Symbol"/>
                      </a:rPr>
                      <m:t>= </m:t>
                    </m:r>
                    <m:d>
                      <m:dPr>
                        <m:ctrlPr>
                          <a:rPr lang="en-US" sz="3200" b="1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latin typeface="Cambria Math"/>
                            <a:cs typeface="Times New Roman" pitchFamily="18" charset="0"/>
                          </a:rPr>
                          <m:t>𝒘</m:t>
                        </m:r>
                        <m:r>
                          <a:rPr lang="en-US" sz="3200" b="1" i="1" dirty="0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 </m:t>
                        </m:r>
                        <m:sSub>
                          <m:sSubPr>
                            <m:ctrlPr>
                              <a:rPr lang="en-US" sz="3200" b="1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sz="3200" b="1" i="1" dirty="0" smtClean="0"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dirty="0" smtClean="0"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𝒊</m:t>
                            </m:r>
                          </m:sub>
                        </m:sSub>
                        <m:r>
                          <a:rPr lang="en-US" sz="3200" b="1" i="1" dirty="0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3200" b="1" i="1" dirty="0" smtClean="0">
                            <a:latin typeface="Cambria Math"/>
                            <a:cs typeface="Times New Roman" pitchFamily="18" charset="0"/>
                          </a:rPr>
                          <m:t>𝒃</m:t>
                        </m:r>
                      </m:e>
                    </m:d>
                    <m:sSub>
                      <m:sSubPr>
                        <m:ctrlPr>
                          <a:rPr lang="en-US" sz="3200" b="1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latin typeface="Cambria Math"/>
                            <a:cs typeface="Times New Roman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3200" b="1" i="1" dirty="0" smtClean="0">
                            <a:latin typeface="Cambria Math"/>
                            <a:cs typeface="Times New Roman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3200" b="1" i="1" baseline="-250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3200" b="1" dirty="0">
                    <a:solidFill>
                      <a:srgbClr val="CC0066"/>
                    </a:solidFill>
                  </a:rPr>
                  <a:t>Want to solve:</a:t>
                </a: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200" b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en-US" sz="3200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𝒘</m:t>
                              </m:r>
                              <m:r>
                                <a:rPr lang="en-US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sz="3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32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sz="3200" b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𝐦𝐢𝐧</m:t>
                                  </m:r>
                                </m:e>
                                <m:lim>
                                  <m:r>
                                    <a:rPr lang="en-US" sz="3200" b="1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32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0000FF"/>
                  </a:solidFill>
                </a:endParaRPr>
              </a:p>
              <a:p>
                <a:r>
                  <a:rPr lang="en-US" sz="3200" b="1" dirty="0">
                    <a:solidFill>
                      <a:srgbClr val="CC0066"/>
                    </a:solidFill>
                  </a:rPr>
                  <a:t>Can rewrite as</a:t>
                </a:r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954339" y="1295399"/>
                <a:ext cx="5189661" cy="4355813"/>
              </a:xfrm>
              <a:blipFill>
                <a:blip r:embed="rId3"/>
                <a:stretch>
                  <a:fillRect t="-1163" r="-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99094-197B-4552-8186-D555A1F00898}" type="datetime1">
              <a:rPr lang="en-US" smtClean="0"/>
              <a:t>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Datasets, http://cs246.stanford.edu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47800" y="185166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246126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47800" y="246126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13528" y="200406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375666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3550" y="299466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90600" y="345186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41478" y="2689860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36678" y="3171885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27078" y="3629085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17478" y="4619685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04350" y="4086285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78628" y="4213860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70950" y="4772085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266700" y="2634176"/>
            <a:ext cx="3581400" cy="2286000"/>
          </a:xfrm>
          <a:prstGeom prst="line">
            <a:avLst/>
          </a:prstGeom>
          <a:ln w="571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8019384">
            <a:off x="2299513" y="2478416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w </a:t>
            </a:r>
            <a:r>
              <a:rPr lang="en-US" b="1" dirty="0">
                <a:latin typeface="Arial" pitchFamily="34" charset="0"/>
                <a:cs typeface="Arial" pitchFamily="34" charset="0"/>
                <a:sym typeface="Symbol"/>
              </a:rPr>
              <a:t>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x + b = 0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rot="10800000">
            <a:off x="2293620" y="1676400"/>
            <a:ext cx="792480" cy="48006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6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123885"/>
              </p:ext>
            </p:extLst>
          </p:nvPr>
        </p:nvGraphicFramePr>
        <p:xfrm>
          <a:off x="4591050" y="4953000"/>
          <a:ext cx="41529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1" name="Equation" r:id="rId4" imgW="1384200" imgH="533160" progId="Equation.3">
                  <p:embed/>
                </p:oleObj>
              </mc:Choice>
              <mc:Fallback>
                <p:oleObj name="Equation" r:id="rId4" imgW="13842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050" y="4953000"/>
                        <a:ext cx="41529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2590800" y="1611868"/>
                <a:ext cx="4299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  <a:cs typeface="Arial" pitchFamily="34" charset="0"/>
                        </a:rPr>
                        <m:t>𝒘</m:t>
                      </m:r>
                    </m:oMath>
                  </m:oMathPara>
                </a14:m>
                <a:endParaRPr 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1611868"/>
                <a:ext cx="4299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71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81599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FF0066"/>
                    </a:solidFill>
                  </a:rPr>
                  <a:t>Maximize the margin:</a:t>
                </a:r>
              </a:p>
              <a:p>
                <a:pPr lvl="1"/>
                <a:r>
                  <a:rPr lang="en-US" b="1" dirty="0"/>
                  <a:t>Good according to intuition, </a:t>
                </a:r>
                <a:br>
                  <a:rPr lang="en-US" b="1" dirty="0"/>
                </a:br>
                <a:r>
                  <a:rPr lang="en-US" b="1" dirty="0"/>
                  <a:t>theory (c.f. “VC dimension”) </a:t>
                </a:r>
                <a:br>
                  <a:rPr lang="en-US" b="1" dirty="0"/>
                </a:br>
                <a:r>
                  <a:rPr lang="en-US" b="1" dirty="0"/>
                  <a:t>and practice</a:t>
                </a:r>
              </a:p>
              <a:p>
                <a:pPr lvl="1"/>
                <a:endParaRPr lang="en-US" b="1" dirty="0"/>
              </a:p>
              <a:p>
                <a:pPr lvl="1"/>
                <a:endParaRPr lang="en-US" b="1" dirty="0"/>
              </a:p>
              <a:p>
                <a:pPr lvl="1"/>
                <a:endParaRPr lang="en-US" b="1" dirty="0"/>
              </a:p>
              <a:p>
                <a:pPr lvl="1"/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b="1" dirty="0">
                    <a:solidFill>
                      <a:srgbClr val="0000FF"/>
                    </a:solidFill>
                  </a:rPr>
                  <a:t> is margin … distance from </a:t>
                </a:r>
                <a:br>
                  <a:rPr lang="en-US" b="1" dirty="0">
                    <a:solidFill>
                      <a:srgbClr val="0000FF"/>
                    </a:solidFill>
                  </a:rPr>
                </a:br>
                <a:r>
                  <a:rPr lang="en-US" b="1" dirty="0">
                    <a:solidFill>
                      <a:srgbClr val="0000FF"/>
                    </a:solidFill>
                  </a:rPr>
                  <a:t>the separating </a:t>
                </a:r>
                <a:r>
                  <a:rPr lang="en-US" b="1" dirty="0" err="1">
                    <a:solidFill>
                      <a:srgbClr val="0000FF"/>
                    </a:solidFill>
                  </a:rPr>
                  <a:t>hyperplane</a:t>
                </a:r>
                <a:endParaRPr lang="en-US" b="1" dirty="0">
                  <a:solidFill>
                    <a:srgbClr val="0000FF"/>
                  </a:solidFill>
                </a:endParaRPr>
              </a:p>
              <a:p>
                <a:pPr lvl="8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8"/>
                <a:endParaRPr lang="en-US" dirty="0"/>
              </a:p>
              <a:p>
                <a:pPr lvl="2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81599"/>
              </a:xfrm>
              <a:blipFill rotWithShape="1">
                <a:blip r:embed="rId3"/>
                <a:stretch>
                  <a:fillRect t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D4943-94AA-47CD-959E-5981125FE354}" type="datetime1">
              <a:rPr lang="en-US" smtClean="0"/>
              <a:t>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Datasets, http://cs246.stanford.edu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48400" y="289560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38800" y="243840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05600" y="2691825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24600" y="167640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6000" y="228600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86600" y="152400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94928" y="411480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18950" y="327660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610600" y="2667000"/>
            <a:ext cx="320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84878" y="3453825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2078" y="3453825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77200" y="3886200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09750" y="4368225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43800" y="4495800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772400" y="4800600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</a:p>
        </p:txBody>
      </p:sp>
      <p:cxnSp>
        <p:nvCxnSpPr>
          <p:cNvPr id="31" name="Straight Connector 30"/>
          <p:cNvCxnSpPr/>
          <p:nvPr/>
        </p:nvCxnSpPr>
        <p:spPr>
          <a:xfrm rot="5400000">
            <a:off x="5731120" y="3108080"/>
            <a:ext cx="3276600" cy="1327640"/>
          </a:xfrm>
          <a:prstGeom prst="line">
            <a:avLst/>
          </a:prstGeom>
          <a:ln w="571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924800" y="175260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rial" pitchFamily="34" charset="0"/>
                <a:cs typeface="Arial" pitchFamily="34" charset="0"/>
              </a:rPr>
              <a:t>w</a:t>
            </a:r>
            <a:r>
              <a:rPr lang="en-US" b="1" dirty="0" err="1">
                <a:latin typeface="Arial" pitchFamily="34" charset="0"/>
                <a:cs typeface="Arial" pitchFamily="34" charset="0"/>
                <a:sym typeface="Symbol"/>
              </a:rPr>
              <a:t>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x+b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=0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10800000">
            <a:off x="6911340" y="3025140"/>
            <a:ext cx="624840" cy="27432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467600" y="3453825"/>
            <a:ext cx="617220" cy="30479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162800" y="2819400"/>
            <a:ext cx="2904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ym typeface="Symbol"/>
              </a:rPr>
              <a:t></a:t>
            </a:r>
            <a:endParaRPr lang="en-US" sz="2000" b="1" dirty="0"/>
          </a:p>
        </p:txBody>
      </p:sp>
      <p:sp>
        <p:nvSpPr>
          <p:cNvPr id="38" name="Rectangle 37"/>
          <p:cNvSpPr/>
          <p:nvPr/>
        </p:nvSpPr>
        <p:spPr>
          <a:xfrm>
            <a:off x="7558136" y="3181290"/>
            <a:ext cx="2904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ym typeface="Symbol"/>
              </a:rPr>
              <a:t></a:t>
            </a:r>
            <a:endParaRPr lang="en-US" sz="2000" b="1" dirty="0"/>
          </a:p>
        </p:txBody>
      </p:sp>
      <p:sp>
        <p:nvSpPr>
          <p:cNvPr id="39" name="Rectangle 38"/>
          <p:cNvSpPr/>
          <p:nvPr/>
        </p:nvSpPr>
        <p:spPr>
          <a:xfrm>
            <a:off x="6248400" y="5486400"/>
            <a:ext cx="27414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sym typeface="Symbol"/>
              </a:rPr>
              <a:t>Maximizing the margin</a:t>
            </a:r>
            <a:endParaRPr lang="en-US" sz="2000" b="1" dirty="0">
              <a:solidFill>
                <a:srgbClr val="00800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051160" y="4504295"/>
            <a:ext cx="617220" cy="30479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141696" y="4231760"/>
            <a:ext cx="2904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ym typeface="Symbol"/>
              </a:rPr>
              <a:t></a:t>
            </a:r>
            <a:endParaRPr lang="en-US" sz="2000" b="1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380755"/>
              </p:ext>
            </p:extLst>
          </p:nvPr>
        </p:nvGraphicFramePr>
        <p:xfrm>
          <a:off x="914400" y="3429000"/>
          <a:ext cx="41529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9" name="Equation" r:id="rId4" imgW="1384200" imgH="533160" progId="Equation.3">
                  <p:embed/>
                </p:oleObj>
              </mc:Choice>
              <mc:Fallback>
                <p:oleObj name="Equation" r:id="rId4" imgW="1384200" imgH="5331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29000"/>
                        <a:ext cx="41529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581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Support Vector Machines:</a:t>
            </a:r>
            <a:br>
              <a:rPr lang="en-US" sz="4400" dirty="0"/>
            </a:br>
            <a:r>
              <a:rPr lang="en-US" sz="4400" dirty="0"/>
              <a:t>Deriving the margin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44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Separating </a:t>
            </a:r>
            <a:r>
              <a:rPr lang="en-US" b="1" dirty="0" err="1">
                <a:solidFill>
                  <a:srgbClr val="0000FF"/>
                </a:solidFill>
              </a:rPr>
              <a:t>hyperplane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b="1" dirty="0">
                <a:solidFill>
                  <a:srgbClr val="0000FF"/>
                </a:solidFill>
              </a:rPr>
              <a:t>is defined by the </a:t>
            </a:r>
            <a:br>
              <a:rPr lang="en-US" b="1" dirty="0"/>
            </a:br>
            <a:r>
              <a:rPr lang="en-US" b="1" dirty="0">
                <a:solidFill>
                  <a:srgbClr val="FF0066"/>
                </a:solidFill>
              </a:rPr>
              <a:t>support vectors</a:t>
            </a:r>
          </a:p>
          <a:p>
            <a:pPr lvl="1"/>
            <a:r>
              <a:rPr lang="en-US" dirty="0"/>
              <a:t>Points on </a:t>
            </a:r>
            <a:r>
              <a:rPr lang="en-US" b="1" dirty="0"/>
              <a:t>+</a:t>
            </a:r>
            <a:r>
              <a:rPr lang="en-US" dirty="0"/>
              <a:t>/</a:t>
            </a:r>
            <a:r>
              <a:rPr lang="en-US" b="1" dirty="0"/>
              <a:t>-</a:t>
            </a:r>
            <a:r>
              <a:rPr lang="en-US" dirty="0"/>
              <a:t> planes </a:t>
            </a:r>
            <a:br>
              <a:rPr lang="en-US" dirty="0"/>
            </a:br>
            <a:r>
              <a:rPr lang="en-US" dirty="0"/>
              <a:t>from the solution </a:t>
            </a:r>
          </a:p>
          <a:p>
            <a:pPr lvl="1"/>
            <a:r>
              <a:rPr lang="en-US" dirty="0"/>
              <a:t>If you knew these </a:t>
            </a:r>
            <a:br>
              <a:rPr lang="en-US" dirty="0"/>
            </a:br>
            <a:r>
              <a:rPr lang="en-US" dirty="0"/>
              <a:t>points, you could </a:t>
            </a:r>
            <a:br>
              <a:rPr lang="en-US" dirty="0"/>
            </a:br>
            <a:r>
              <a:rPr lang="en-US" dirty="0"/>
              <a:t>ignore the rest</a:t>
            </a:r>
          </a:p>
          <a:p>
            <a:pPr lvl="1"/>
            <a:r>
              <a:rPr lang="en-US" dirty="0"/>
              <a:t>Generally, </a:t>
            </a:r>
            <a:br>
              <a:rPr lang="en-US" dirty="0"/>
            </a:b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d+1</a:t>
            </a:r>
            <a:r>
              <a:rPr lang="en-US" dirty="0"/>
              <a:t> support vectors (for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/>
              <a:t> dim. data)</a:t>
            </a:r>
          </a:p>
          <a:p>
            <a:pPr lvl="1"/>
            <a:endParaRPr lang="en-US" dirty="0"/>
          </a:p>
          <a:p>
            <a:endParaRPr lang="en-US" dirty="0">
              <a:solidFill>
                <a:schemeClr val="accent3"/>
              </a:solidFill>
            </a:endParaRPr>
          </a:p>
          <a:p>
            <a:endParaRPr lang="en-US" dirty="0">
              <a:solidFill>
                <a:schemeClr val="accent3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6F0F-AD2F-49FF-9B12-5EE9ECB44330}" type="datetime1">
              <a:rPr lang="en-US" smtClean="0"/>
              <a:t>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Datasets, http://cs246.stanford.edu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83913" y="1143000"/>
            <a:ext cx="517448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9652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</a:t>
            </a:r>
            <a:r>
              <a:rPr lang="en-US" dirty="0" err="1"/>
              <a:t>Hyperplane</a:t>
            </a:r>
            <a:r>
              <a:rPr lang="en-US" dirty="0"/>
              <a:t>: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6133492" cy="54102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FF0066"/>
                    </a:solidFill>
                  </a:rPr>
                  <a:t>Problem:</a:t>
                </a:r>
              </a:p>
              <a:p>
                <a:pPr lvl="1"/>
                <a:r>
                  <a:rPr lang="en-US" dirty="0"/>
                  <a:t>Let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  <a:cs typeface="Times New Roman" pitchFamily="18" charset="0"/>
                          </a:rPr>
                          <m:t>𝒘</m:t>
                        </m:r>
                        <m:r>
                          <a:rPr lang="en-US" b="1" i="1" dirty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</m:t>
                        </m:r>
                        <m:r>
                          <a:rPr lang="en-US" b="1" i="1" dirty="0" err="1">
                            <a:latin typeface="Cambria Math"/>
                            <a:cs typeface="Times New Roman" pitchFamily="18" charset="0"/>
                          </a:rPr>
                          <m:t>𝒙</m:t>
                        </m:r>
                        <m:r>
                          <a:rPr lang="en-US" b="1" i="1" dirty="0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b="1" i="1" dirty="0" err="1">
                            <a:latin typeface="Cambria Math"/>
                            <a:cs typeface="Times New Roman" pitchFamily="18" charset="0"/>
                          </a:rPr>
                          <m:t>𝒃</m:t>
                        </m:r>
                      </m:e>
                    </m:d>
                    <m:r>
                      <a:rPr lang="en-US" b="1" i="1" dirty="0" smtClean="0">
                        <a:latin typeface="Cambria Math"/>
                        <a:cs typeface="Times New Roman" pitchFamily="18" charset="0"/>
                        <a:sym typeface="Symbol"/>
                      </a:rPr>
                      <m:t>𝒚</m:t>
                    </m:r>
                    <m:r>
                      <a:rPr lang="en-US" b="1" i="1" dirty="0" smtClean="0">
                        <a:latin typeface="Cambria Math"/>
                        <a:cs typeface="Times New Roman" pitchFamily="18" charset="0"/>
                        <a:sym typeface="Symbol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  <a:cs typeface="Times New Roman" pitchFamily="18" charset="0"/>
                        <a:sym typeface="Symbol"/>
                      </a:rPr>
                      <m:t>𝜸</m:t>
                    </m:r>
                  </m:oMath>
                </a14:m>
                <a:r>
                  <a:rPr lang="en-US" dirty="0">
                    <a:sym typeface="Symbol"/>
                  </a:rPr>
                  <a:t> </a:t>
                </a:r>
                <a:br>
                  <a:rPr lang="en-US" dirty="0">
                    <a:sym typeface="Symbol"/>
                  </a:rPr>
                </a:br>
                <a:r>
                  <a:rPr lang="en-US" dirty="0">
                    <a:sym typeface="Symbol"/>
                  </a:rPr>
                  <a:t>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  <m:r>
                          <a:rPr lang="en-US" b="1" i="1" dirty="0">
                            <a:latin typeface="Cambria Math"/>
                            <a:cs typeface="Times New Roman" pitchFamily="18" charset="0"/>
                          </a:rPr>
                          <m:t>𝒘</m:t>
                        </m:r>
                        <m:r>
                          <a:rPr lang="en-US" b="1" i="1" dirty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</m:t>
                        </m:r>
                        <m:r>
                          <a:rPr lang="en-US" b="1" i="1" dirty="0" err="1">
                            <a:latin typeface="Cambria Math"/>
                            <a:cs typeface="Times New Roman" pitchFamily="18" charset="0"/>
                          </a:rPr>
                          <m:t>𝒙</m:t>
                        </m:r>
                        <m:r>
                          <a:rPr lang="en-US" b="1" i="1" dirty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b="1" i="1" dirty="0" smtClean="0"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  <m:r>
                          <a:rPr lang="en-US" b="1" i="1" dirty="0" err="1">
                            <a:latin typeface="Cambria Math"/>
                            <a:cs typeface="Times New Roman" pitchFamily="18" charset="0"/>
                          </a:rPr>
                          <m:t>𝒃</m:t>
                        </m:r>
                      </m:e>
                    </m:d>
                    <m:r>
                      <a:rPr lang="en-US" b="1" i="1" dirty="0">
                        <a:latin typeface="Cambria Math"/>
                        <a:cs typeface="Times New Roman" pitchFamily="18" charset="0"/>
                        <a:sym typeface="Symbol"/>
                      </a:rPr>
                      <m:t>𝒚</m:t>
                    </m:r>
                    <m:r>
                      <a:rPr lang="en-US" b="1" i="1" dirty="0">
                        <a:latin typeface="Cambria Math"/>
                        <a:cs typeface="Times New Roman" pitchFamily="18" charset="0"/>
                        <a:sym typeface="Symbol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  <a:cs typeface="Times New Roman" pitchFamily="18" charset="0"/>
                        <a:sym typeface="Symbol"/>
                      </a:rPr>
                      <m:t>𝟐</m:t>
                    </m:r>
                    <m:r>
                      <a:rPr lang="en-US" b="1" i="1" dirty="0">
                        <a:latin typeface="Cambria Math"/>
                        <a:cs typeface="Times New Roman" pitchFamily="18" charset="0"/>
                        <a:sym typeface="Symbol"/>
                      </a:rPr>
                      <m:t>𝜸</m:t>
                    </m:r>
                  </m:oMath>
                </a14:m>
                <a:endParaRPr lang="en-US" b="1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2"/>
                <a:r>
                  <a:rPr lang="en-US" dirty="0">
                    <a:solidFill>
                      <a:srgbClr val="D60093"/>
                    </a:solidFill>
                  </a:rPr>
                  <a:t>Scaling </a:t>
                </a:r>
                <a:r>
                  <a:rPr lang="en-US" b="1" i="1" dirty="0">
                    <a:solidFill>
                      <a:srgbClr val="D60093"/>
                    </a:solidFill>
                  </a:rPr>
                  <a:t>w</a:t>
                </a:r>
                <a:r>
                  <a:rPr lang="en-US" dirty="0">
                    <a:solidFill>
                      <a:srgbClr val="D60093"/>
                    </a:solidFill>
                  </a:rPr>
                  <a:t> increases margin!</a:t>
                </a:r>
                <a:endParaRPr lang="en-US" b="1" dirty="0">
                  <a:solidFill>
                    <a:srgbClr val="D60093"/>
                  </a:solidFill>
                </a:endParaRP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Solution:</a:t>
                </a:r>
              </a:p>
              <a:p>
                <a:pPr lvl="1"/>
                <a:r>
                  <a:rPr lang="en-US" b="1" dirty="0"/>
                  <a:t>Work with normalized </a:t>
                </a:r>
                <a:r>
                  <a:rPr lang="en-US" b="1" i="1" dirty="0"/>
                  <a:t>w</a:t>
                </a:r>
                <a:r>
                  <a:rPr lang="en-US" b="1" dirty="0"/>
                  <a:t>:</a:t>
                </a:r>
                <a:endParaRPr lang="en-US" dirty="0"/>
              </a:p>
              <a:p>
                <a:pPr marL="457200" lvl="1" indent="0">
                  <a:buNone/>
                </a:pPr>
                <a:r>
                  <a:rPr lang="en-US" b="1" dirty="0">
                    <a:cs typeface="Times New Roman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𝜸</m:t>
                    </m:r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>
                                <a:latin typeface="Cambria Math"/>
                                <a:cs typeface="Times New Roman" pitchFamily="18" charset="0"/>
                              </a:rPr>
                              <m:t>𝒘</m:t>
                            </m:r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  <a:sym typeface="Symbol"/>
                                  </a:rPr>
                                </m:ctrlPr>
                              </m:dPr>
                              <m:e>
                                <m:r>
                                  <a:rPr lang="en-US" b="1" i="1" dirty="0">
                                    <a:latin typeface="Cambria Math"/>
                                    <a:cs typeface="Times New Roman" pitchFamily="18" charset="0"/>
                                    <a:sym typeface="Symbol"/>
                                  </a:rPr>
                                  <m:t>𝒘</m:t>
                                </m:r>
                              </m:e>
                            </m:d>
                          </m:den>
                        </m:f>
                        <m:r>
                          <a:rPr lang="en-US" b="1" i="1" dirty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</m:t>
                        </m:r>
                        <m:r>
                          <a:rPr lang="en-US" b="1" i="1" dirty="0" err="1">
                            <a:latin typeface="Cambria Math"/>
                            <a:cs typeface="Times New Roman" pitchFamily="18" charset="0"/>
                          </a:rPr>
                          <m:t>𝒙</m:t>
                        </m:r>
                        <m:r>
                          <a:rPr lang="en-US" b="1" i="1" dirty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b="1" i="1" dirty="0" err="1">
                            <a:latin typeface="Cambria Math"/>
                            <a:cs typeface="Times New Roman" pitchFamily="18" charset="0"/>
                          </a:rPr>
                          <m:t>𝒃</m:t>
                        </m:r>
                      </m:e>
                    </m:d>
                    <m:r>
                      <a:rPr lang="en-US" b="1" i="1" dirty="0">
                        <a:latin typeface="Cambria Math"/>
                        <a:cs typeface="Times New Roman" pitchFamily="18" charset="0"/>
                        <a:sym typeface="Symbol"/>
                      </a:rPr>
                      <m:t>𝒚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Let’s also require </a:t>
                </a:r>
                <a:r>
                  <a:rPr lang="en-US" b="1" dirty="0">
                    <a:solidFill>
                      <a:srgbClr val="CC0066"/>
                    </a:solidFill>
                  </a:rPr>
                  <a:t>support vectors</a:t>
                </a:r>
                <a:r>
                  <a:rPr lang="en-US" dirty="0">
                    <a:solidFill>
                      <a:srgbClr val="CC006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C0066"/>
                    </a:solidFill>
                  </a:rPr>
                  <a:t> </a:t>
                </a:r>
                <a:r>
                  <a:rPr lang="en-US" dirty="0"/>
                  <a:t>to be on the plane defined by: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8000"/>
                        </a:solidFill>
                        <a:latin typeface="Cambria Math"/>
                      </a:rPr>
                      <m:t>𝒘</m:t>
                    </m:r>
                    <m:r>
                      <a:rPr lang="en-US" b="1" i="1" smtClean="0">
                        <a:solidFill>
                          <a:srgbClr val="008000"/>
                        </a:solidFill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solidFill>
                          <a:srgbClr val="00800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8000"/>
                        </a:solidFill>
                        <a:latin typeface="Cambria Math"/>
                      </a:rPr>
                      <m:t>𝒃</m:t>
                    </m:r>
                    <m:r>
                      <a:rPr lang="en-US" b="1" i="1" smtClean="0">
                        <a:solidFill>
                          <a:srgbClr val="008000"/>
                        </a:solidFill>
                        <a:latin typeface="Cambria Math"/>
                      </a:rPr>
                      <m:t>=±</m:t>
                    </m:r>
                    <m:r>
                      <a:rPr lang="en-US" b="1" i="1" smtClean="0">
                        <a:solidFill>
                          <a:srgbClr val="00800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b="1" dirty="0">
                  <a:solidFill>
                    <a:srgbClr val="008000"/>
                  </a:solidFill>
                </a:endParaRPr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6133492" cy="5410200"/>
              </a:xfrm>
              <a:blipFill>
                <a:blip r:embed="rId3"/>
                <a:stretch>
                  <a:fillRect t="-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0399-64DF-4A1F-9786-291A70D21144}" type="datetime1">
              <a:rPr lang="en-US" smtClean="0"/>
              <a:t>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Datasets, http://cs246.stanford.edu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953000" y="914400"/>
            <a:ext cx="5174487" cy="4191000"/>
            <a:chOff x="4953000" y="1143000"/>
            <a:chExt cx="5174487" cy="419100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53000" y="1143000"/>
              <a:ext cx="5174487" cy="419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7958572"/>
                </p:ext>
              </p:extLst>
            </p:nvPr>
          </p:nvGraphicFramePr>
          <p:xfrm>
            <a:off x="6159898" y="2805994"/>
            <a:ext cx="295275" cy="438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89" name="Equation" r:id="rId5" imgW="164880" imgH="215640" progId="Equation.3">
                    <p:embed/>
                  </p:oleObj>
                </mc:Choice>
                <mc:Fallback>
                  <p:oleObj name="Equation" r:id="rId5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9898" y="2805994"/>
                          <a:ext cx="295275" cy="438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" name="Straight Arrow Connector 10"/>
            <p:cNvCxnSpPr/>
            <p:nvPr/>
          </p:nvCxnSpPr>
          <p:spPr>
            <a:xfrm>
              <a:off x="5985672" y="4693226"/>
              <a:ext cx="321864" cy="282287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9058633"/>
                </p:ext>
              </p:extLst>
            </p:nvPr>
          </p:nvGraphicFramePr>
          <p:xfrm>
            <a:off x="6096000" y="4343400"/>
            <a:ext cx="466725" cy="504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90" name="Equation" r:id="rId7" imgW="342720" imgH="419040" progId="Equation.3">
                    <p:embed/>
                  </p:oleObj>
                </mc:Choice>
                <mc:Fallback>
                  <p:oleObj name="Equation" r:id="rId7" imgW="34272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6000" y="4343400"/>
                          <a:ext cx="466725" cy="50427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 rot="18429240">
              <a:off x="7605284" y="1666211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w</a:t>
              </a:r>
              <a:r>
                <a:rPr lang="en-US" b="1" dirty="0" err="1">
                  <a:solidFill>
                    <a:srgbClr val="008000"/>
                  </a:solidFill>
                  <a:latin typeface="Arial" pitchFamily="34" charset="0"/>
                  <a:cs typeface="Arial" pitchFamily="34" charset="0"/>
                  <a:sym typeface="Symbol"/>
                </a:rPr>
                <a:t></a:t>
              </a:r>
              <a:r>
                <a:rPr lang="en-US" b="1" dirty="0" err="1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x+b</a:t>
              </a:r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=0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8429240">
              <a:off x="7821734" y="2061879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w</a:t>
              </a:r>
              <a:r>
                <a:rPr lang="en-US" b="1" dirty="0" err="1">
                  <a:solidFill>
                    <a:srgbClr val="008000"/>
                  </a:solidFill>
                  <a:latin typeface="Arial" pitchFamily="34" charset="0"/>
                  <a:cs typeface="Arial" pitchFamily="34" charset="0"/>
                  <a:sym typeface="Symbol"/>
                </a:rPr>
                <a:t></a:t>
              </a:r>
              <a:r>
                <a:rPr lang="en-US" b="1" dirty="0" err="1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x+b</a:t>
              </a:r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=+1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 rot="18429240">
              <a:off x="7097794" y="1603155"/>
              <a:ext cx="1165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w</a:t>
              </a:r>
              <a:r>
                <a:rPr lang="en-US" b="1" dirty="0" err="1">
                  <a:solidFill>
                    <a:srgbClr val="008000"/>
                  </a:solidFill>
                  <a:latin typeface="Arial" pitchFamily="34" charset="0"/>
                  <a:cs typeface="Arial" pitchFamily="34" charset="0"/>
                  <a:sym typeface="Symbol"/>
                </a:rPr>
                <a:t></a:t>
              </a:r>
              <a:r>
                <a:rPr lang="en-US" b="1" dirty="0" err="1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x+b</a:t>
              </a:r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=-1</a:t>
              </a:r>
            </a:p>
          </p:txBody>
        </p:sp>
      </p:grpSp>
      <p:sp>
        <p:nvSpPr>
          <p:cNvPr id="18" name="Oval 17"/>
          <p:cNvSpPr/>
          <p:nvPr/>
        </p:nvSpPr>
        <p:spPr>
          <a:xfrm>
            <a:off x="7274745" y="3290455"/>
            <a:ext cx="109728" cy="109728"/>
          </a:xfrm>
          <a:prstGeom prst="ellipse">
            <a:avLst/>
          </a:prstGeom>
          <a:solidFill>
            <a:srgbClr val="0000FF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123780"/>
              </p:ext>
            </p:extLst>
          </p:nvPr>
        </p:nvGraphicFramePr>
        <p:xfrm>
          <a:off x="7375525" y="3278188"/>
          <a:ext cx="2730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91" name="Equation" r:id="rId9" imgW="152280" imgH="215640" progId="Equation.3">
                  <p:embed/>
                </p:oleObj>
              </mc:Choice>
              <mc:Fallback>
                <p:oleObj name="Equation" r:id="rId9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5525" y="3278188"/>
                        <a:ext cx="27305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486400" y="5562600"/>
                <a:ext cx="3564887" cy="1169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w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|=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562600"/>
                <a:ext cx="3564887" cy="116993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124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</a:t>
            </a:r>
            <a:r>
              <a:rPr lang="en-US" dirty="0" err="1"/>
              <a:t>Hyperplane</a:t>
            </a:r>
            <a:r>
              <a:rPr lang="en-US" dirty="0"/>
              <a:t>: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b="1" dirty="0">
                    <a:solidFill>
                      <a:srgbClr val="D60093"/>
                    </a:solidFill>
                  </a:rPr>
                  <a:t>Want to maximize margin!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What is the relation </a:t>
                </a:r>
                <a:br>
                  <a:rPr lang="en-US" b="1" dirty="0">
                    <a:solidFill>
                      <a:srgbClr val="0000FF"/>
                    </a:solidFill>
                  </a:rPr>
                </a:br>
                <a:r>
                  <a:rPr lang="en-US" b="1" dirty="0">
                    <a:solidFill>
                      <a:srgbClr val="0000FF"/>
                    </a:solidFill>
                  </a:rPr>
                  <a:t>between x</a:t>
                </a:r>
                <a:r>
                  <a:rPr lang="en-US" b="1" baseline="-25000" dirty="0">
                    <a:solidFill>
                      <a:srgbClr val="0000FF"/>
                    </a:solidFill>
                  </a:rPr>
                  <a:t>1</a:t>
                </a:r>
                <a:r>
                  <a:rPr lang="en-US" b="1" dirty="0">
                    <a:solidFill>
                      <a:srgbClr val="0000FF"/>
                    </a:solidFill>
                  </a:rPr>
                  <a:t> and x</a:t>
                </a:r>
                <a:r>
                  <a:rPr lang="en-US" b="1" baseline="-25000" dirty="0">
                    <a:solidFill>
                      <a:srgbClr val="0000FF"/>
                    </a:solidFill>
                  </a:rPr>
                  <a:t>2</a:t>
                </a:r>
                <a:r>
                  <a:rPr lang="en-US" b="1" dirty="0">
                    <a:solidFill>
                      <a:srgbClr val="0000FF"/>
                    </a:solidFill>
                  </a:rPr>
                  <a:t>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+</m:t>
                    </m:r>
                    <m:r>
                      <a:rPr lang="en-US" b="1" i="1">
                        <a:latin typeface="Cambria Math"/>
                      </a:rPr>
                      <m:t>𝟐</m:t>
                    </m:r>
                    <m:r>
                      <a:rPr lang="en-US" b="1" i="1">
                        <a:latin typeface="Cambria Math"/>
                      </a:rPr>
                      <m:t>𝜸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𝒘</m:t>
                        </m:r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||</m:t>
                        </m:r>
                        <m:r>
                          <a:rPr lang="en-US" b="1" i="1">
                            <a:latin typeface="Cambria Math"/>
                          </a:rPr>
                          <m:t>𝒘</m:t>
                        </m:r>
                        <m:r>
                          <a:rPr lang="en-US" b="1" i="1">
                            <a:latin typeface="Cambria Math"/>
                          </a:rPr>
                          <m:t>||</m:t>
                        </m:r>
                      </m:den>
                    </m:f>
                  </m:oMath>
                </a14:m>
                <a:endParaRPr lang="en-US" dirty="0">
                  <a:solidFill>
                    <a:schemeClr val="accent3"/>
                  </a:solidFill>
                </a:endParaRPr>
              </a:p>
              <a:p>
                <a:pPr lvl="1"/>
                <a:r>
                  <a:rPr lang="en-US" b="1" dirty="0">
                    <a:solidFill>
                      <a:srgbClr val="D60093"/>
                    </a:solidFill>
                  </a:rPr>
                  <a:t>We also know: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𝒘</m:t>
                    </m:r>
                    <m:r>
                      <a:rPr lang="en-US" b="1" i="1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+</m:t>
                    </m:r>
                    <m:r>
                      <a:rPr lang="en-US" b="1" i="1">
                        <a:latin typeface="Cambria Math"/>
                      </a:rPr>
                      <m:t>𝒃</m:t>
                    </m:r>
                    <m:r>
                      <a:rPr lang="en-US" b="1" i="1">
                        <a:latin typeface="Cambria Math"/>
                      </a:rPr>
                      <m:t>=+</m:t>
                    </m:r>
                    <m:r>
                      <a:rPr lang="en-US" b="1" i="1">
                        <a:latin typeface="Cambria Math"/>
                      </a:rPr>
                      <m:t>𝟏</m:t>
                    </m:r>
                  </m:oMath>
                </a14:m>
                <a:endParaRPr lang="en-US" b="1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𝒘</m:t>
                    </m:r>
                    <m:r>
                      <a:rPr lang="en-US" b="1" i="1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+</m:t>
                    </m:r>
                    <m:r>
                      <a:rPr lang="en-US" b="1" i="1">
                        <a:latin typeface="Cambria Math"/>
                      </a:rPr>
                      <m:t>𝒃</m:t>
                    </m:r>
                    <m:r>
                      <a:rPr lang="en-US" b="1" i="1">
                        <a:latin typeface="Cambria Math"/>
                      </a:rPr>
                      <m:t>=−</m:t>
                    </m:r>
                    <m:r>
                      <a:rPr lang="en-US" b="1" i="1">
                        <a:latin typeface="Cambria Math"/>
                      </a:rPr>
                      <m:t>𝟏</m:t>
                    </m:r>
                  </m:oMath>
                </a14:m>
                <a:endParaRPr lang="en-US" b="1" dirty="0"/>
              </a:p>
              <a:p>
                <a:r>
                  <a:rPr lang="en-US" b="1" dirty="0">
                    <a:solidFill>
                      <a:srgbClr val="D60093"/>
                    </a:solidFill>
                  </a:rPr>
                  <a:t>So: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𝒘</m:t>
                    </m:r>
                    <m:r>
                      <a:rPr lang="en-US" b="1" i="1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+</m:t>
                    </m:r>
                    <m:r>
                      <a:rPr lang="en-US" b="1" i="1">
                        <a:latin typeface="Cambria Math"/>
                      </a:rPr>
                      <m:t>𝒃</m:t>
                    </m:r>
                    <m:r>
                      <a:rPr lang="en-US" b="1" i="1">
                        <a:latin typeface="Cambria Math"/>
                      </a:rPr>
                      <m:t>=+</m:t>
                    </m:r>
                    <m:r>
                      <a:rPr lang="en-US" b="1" i="1">
                        <a:latin typeface="Cambria Math"/>
                      </a:rPr>
                      <m:t>𝟏</m:t>
                    </m:r>
                  </m:oMath>
                </a14:m>
                <a:endParaRPr lang="en-US" b="1" dirty="0">
                  <a:solidFill>
                    <a:srgbClr val="D60093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𝒘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+</m:t>
                        </m:r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  <m:r>
                          <a:rPr lang="en-US" b="1" i="1">
                            <a:latin typeface="Cambria Math"/>
                          </a:rPr>
                          <m:t>𝜸</m:t>
                        </m:r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latin typeface="Cambria Math"/>
                              </a:rPr>
                              <m:t>𝒘</m:t>
                            </m:r>
                          </m:num>
                          <m:den>
                            <m:r>
                              <a:rPr lang="en-US" b="1" i="1">
                                <a:latin typeface="Cambria Math"/>
                              </a:rPr>
                              <m:t>||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𝒘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||</m:t>
                            </m:r>
                          </m:den>
                        </m:f>
                      </m:e>
                    </m:d>
                    <m:r>
                      <a:rPr lang="en-US" b="1" i="1">
                        <a:latin typeface="Cambria Math"/>
                      </a:rPr>
                      <m:t>+</m:t>
                    </m:r>
                    <m:r>
                      <a:rPr lang="en-US" b="1" i="1">
                        <a:latin typeface="Cambria Math"/>
                      </a:rPr>
                      <m:t>𝒃</m:t>
                    </m:r>
                    <m:r>
                      <a:rPr lang="en-US" b="1" i="1">
                        <a:latin typeface="Cambria Math"/>
                      </a:rPr>
                      <m:t>=+</m:t>
                    </m:r>
                    <m:r>
                      <a:rPr lang="en-US" b="1" i="1">
                        <a:latin typeface="Cambria Math"/>
                      </a:rPr>
                      <m:t>𝟏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𝒘</m:t>
                    </m:r>
                    <m:r>
                      <a:rPr lang="en-US" b="1" i="1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+</m:t>
                    </m:r>
                    <m:r>
                      <a:rPr lang="en-US" b="1" i="1">
                        <a:latin typeface="Cambria Math"/>
                      </a:rPr>
                      <m:t>𝒃</m:t>
                    </m:r>
                    <m:r>
                      <a:rPr lang="en-US" b="1" i="1">
                        <a:latin typeface="Cambria Math"/>
                      </a:rPr>
                      <m:t>+</m:t>
                    </m:r>
                    <m:r>
                      <a:rPr lang="en-US" b="1" i="1">
                        <a:latin typeface="Cambria Math"/>
                      </a:rPr>
                      <m:t>𝟐</m:t>
                    </m:r>
                    <m:r>
                      <a:rPr lang="en-US" b="1" i="1">
                        <a:latin typeface="Cambria Math"/>
                      </a:rPr>
                      <m:t>𝜸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𝒘</m:t>
                        </m:r>
                        <m:r>
                          <a:rPr lang="en-US" b="1" i="1">
                            <a:latin typeface="Cambria Math"/>
                          </a:rPr>
                          <m:t>⋅</m:t>
                        </m:r>
                        <m:r>
                          <a:rPr lang="en-US" b="1" i="1">
                            <a:latin typeface="Cambria Math"/>
                          </a:rPr>
                          <m:t>𝒘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den>
                    </m:f>
                    <m:r>
                      <a:rPr lang="en-US" b="1" i="1" smtClean="0">
                        <a:latin typeface="Cambria Math"/>
                      </a:rPr>
                      <m:t>=+</m:t>
                    </m:r>
                    <m:r>
                      <a:rPr lang="en-US" b="1" i="1" smtClean="0">
                        <a:latin typeface="Cambria Math"/>
                      </a:rPr>
                      <m:t>𝟏</m:t>
                    </m:r>
                  </m:oMath>
                </a14:m>
                <a:endParaRPr lang="en-US" dirty="0"/>
              </a:p>
              <a:p>
                <a:pPr marL="118872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t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6BE0C-53FF-4457-A58D-E665BE650891}" type="datetime1">
              <a:rPr lang="en-US" smtClean="0"/>
              <a:t>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Datasets, http://cs246.stanford.edu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53000" y="914400"/>
            <a:ext cx="517448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 rot="18429240">
            <a:off x="7605284" y="1437611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Symbol"/>
              </a:rPr>
              <a:t></a:t>
            </a:r>
            <a:r>
              <a:rPr lang="en-US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x+b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=0</a:t>
            </a:r>
          </a:p>
        </p:txBody>
      </p:sp>
      <p:sp>
        <p:nvSpPr>
          <p:cNvPr id="17" name="TextBox 16"/>
          <p:cNvSpPr txBox="1"/>
          <p:nvPr/>
        </p:nvSpPr>
        <p:spPr>
          <a:xfrm rot="18429240">
            <a:off x="7821734" y="183327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Symbol"/>
              </a:rPr>
              <a:t></a:t>
            </a:r>
            <a:r>
              <a:rPr lang="en-US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x+b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=+1</a:t>
            </a:r>
          </a:p>
        </p:txBody>
      </p:sp>
      <p:sp>
        <p:nvSpPr>
          <p:cNvPr id="18" name="TextBox 17"/>
          <p:cNvSpPr txBox="1"/>
          <p:nvPr/>
        </p:nvSpPr>
        <p:spPr>
          <a:xfrm rot="18429240">
            <a:off x="7097794" y="1374555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Symbol"/>
              </a:rPr>
              <a:t></a:t>
            </a:r>
            <a:r>
              <a:rPr lang="en-US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x+b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=-1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669459" y="2467428"/>
            <a:ext cx="482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Symbol"/>
              </a:rPr>
              <a:t>2</a:t>
            </a:r>
            <a:endParaRPr lang="en-US" sz="2400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089562" y="6324600"/>
            <a:ext cx="1785258" cy="437254"/>
            <a:chOff x="1089562" y="6332878"/>
            <a:chExt cx="1785258" cy="437254"/>
          </a:xfrm>
        </p:grpSpPr>
        <p:sp>
          <p:nvSpPr>
            <p:cNvPr id="34" name="Right Brace 33"/>
            <p:cNvSpPr/>
            <p:nvPr/>
          </p:nvSpPr>
          <p:spPr>
            <a:xfrm rot="5400000">
              <a:off x="1915964" y="5506476"/>
              <a:ext cx="132454" cy="1785258"/>
            </a:xfrm>
            <a:prstGeom prst="rightBrace">
              <a:avLst>
                <a:gd name="adj1" fmla="val 29431"/>
                <a:gd name="adj2" fmla="val 50000"/>
              </a:avLst>
            </a:prstGeom>
            <a:ln w="28575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52600" y="640080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-1</a:t>
              </a:r>
            </a:p>
          </p:txBody>
        </p:sp>
      </p:grpSp>
      <p:graphicFrame>
        <p:nvGraphicFramePr>
          <p:cNvPr id="4140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287833"/>
              </p:ext>
            </p:extLst>
          </p:nvPr>
        </p:nvGraphicFramePr>
        <p:xfrm>
          <a:off x="5181600" y="5448903"/>
          <a:ext cx="2743200" cy="1141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6" name="Equation" r:id="rId6" imgW="1130040" imgH="469800" progId="Equation.3">
                  <p:embed/>
                </p:oleObj>
              </mc:Choice>
              <mc:Fallback>
                <p:oleObj name="Equation" r:id="rId6" imgW="1130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448903"/>
                        <a:ext cx="2743200" cy="1141794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1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790207"/>
              </p:ext>
            </p:extLst>
          </p:nvPr>
        </p:nvGraphicFramePr>
        <p:xfrm>
          <a:off x="8166071" y="6395344"/>
          <a:ext cx="966608" cy="36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7" name="Equation" r:id="rId8" imgW="749160" imgH="279360" progId="Equation.3">
                  <p:embed/>
                </p:oleObj>
              </mc:Choice>
              <mc:Fallback>
                <p:oleObj name="Equation" r:id="rId8" imgW="7491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6071" y="6395344"/>
                        <a:ext cx="966608" cy="3606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8153400" y="6138446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Note:</a:t>
            </a:r>
          </a:p>
        </p:txBody>
      </p:sp>
      <p:sp>
        <p:nvSpPr>
          <p:cNvPr id="25" name="Oval 24"/>
          <p:cNvSpPr/>
          <p:nvPr/>
        </p:nvSpPr>
        <p:spPr>
          <a:xfrm>
            <a:off x="7274745" y="3290455"/>
            <a:ext cx="109728" cy="109728"/>
          </a:xfrm>
          <a:prstGeom prst="ellipse">
            <a:avLst/>
          </a:prstGeom>
          <a:solidFill>
            <a:srgbClr val="0000FF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590692" y="2843561"/>
            <a:ext cx="732263" cy="49994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985672" y="4464626"/>
            <a:ext cx="321864" cy="282287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083572"/>
              </p:ext>
            </p:extLst>
          </p:nvPr>
        </p:nvGraphicFramePr>
        <p:xfrm>
          <a:off x="6159898" y="2577394"/>
          <a:ext cx="2952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8" name="Equation" r:id="rId10" imgW="164880" imgH="215640" progId="Equation.3">
                  <p:embed/>
                </p:oleObj>
              </mc:Choice>
              <mc:Fallback>
                <p:oleObj name="Equation" r:id="rId10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898" y="2577394"/>
                        <a:ext cx="29527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123780"/>
              </p:ext>
            </p:extLst>
          </p:nvPr>
        </p:nvGraphicFramePr>
        <p:xfrm>
          <a:off x="7375525" y="3278188"/>
          <a:ext cx="2730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9" name="Equation" r:id="rId12" imgW="152280" imgH="215640" progId="Equation.3">
                  <p:embed/>
                </p:oleObj>
              </mc:Choice>
              <mc:Fallback>
                <p:oleObj name="Equation" r:id="rId12" imgW="152280" imgH="2156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5525" y="3278188"/>
                        <a:ext cx="2730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646799"/>
              </p:ext>
            </p:extLst>
          </p:nvPr>
        </p:nvGraphicFramePr>
        <p:xfrm>
          <a:off x="6096000" y="4114800"/>
          <a:ext cx="466725" cy="504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0" name="Equation" r:id="rId14" imgW="342720" imgH="419040" progId="Equation.3">
                  <p:embed/>
                </p:oleObj>
              </mc:Choice>
              <mc:Fallback>
                <p:oleObj name="Equation" r:id="rId14" imgW="3427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114800"/>
                        <a:ext cx="466725" cy="50427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649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/>
      <p:bldP spid="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Maximizing the Margin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6E0E-F819-4BA0-82CE-79B6404A3C53}" type="datetime1">
              <a:rPr lang="en-US" smtClean="0"/>
              <a:t>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Datasets, http://cs246.stanford.edu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634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495856"/>
              </p:ext>
            </p:extLst>
          </p:nvPr>
        </p:nvGraphicFramePr>
        <p:xfrm>
          <a:off x="989445" y="1821728"/>
          <a:ext cx="3860800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5" name="Equation" r:id="rId4" imgW="1384200" imgH="457200" progId="Equation.3">
                  <p:embed/>
                </p:oleObj>
              </mc:Choice>
              <mc:Fallback>
                <p:oleObj name="Equation" r:id="rId4" imgW="1384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445" y="1821728"/>
                        <a:ext cx="3860800" cy="1160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375179"/>
              </p:ext>
            </p:extLst>
          </p:nvPr>
        </p:nvGraphicFramePr>
        <p:xfrm>
          <a:off x="914400" y="4876800"/>
          <a:ext cx="4100513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6" name="Equation" r:id="rId6" imgW="1358640" imgH="482400" progId="Equation.3">
                  <p:embed/>
                </p:oleObj>
              </mc:Choice>
              <mc:Fallback>
                <p:oleObj name="Equation" r:id="rId6" imgW="13586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76800"/>
                        <a:ext cx="4100513" cy="1458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888038" y="6324600"/>
            <a:ext cx="4826962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This is called SVM with “hard” constraints</a:t>
            </a:r>
          </a:p>
        </p:txBody>
      </p:sp>
      <p:graphicFrame>
        <p:nvGraphicFramePr>
          <p:cNvPr id="635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093750"/>
              </p:ext>
            </p:extLst>
          </p:nvPr>
        </p:nvGraphicFramePr>
        <p:xfrm>
          <a:off x="94335" y="3761363"/>
          <a:ext cx="4934865" cy="58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7" name="Equation" r:id="rId8" imgW="3238200" imgH="444240" progId="Equation.3">
                  <p:embed/>
                </p:oleObj>
              </mc:Choice>
              <mc:Fallback>
                <p:oleObj name="Equation" r:id="rId8" imgW="3238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35" y="3761363"/>
                        <a:ext cx="4934865" cy="5820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53000" y="914400"/>
            <a:ext cx="517448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TextBox 46"/>
          <p:cNvSpPr txBox="1"/>
          <p:nvPr/>
        </p:nvSpPr>
        <p:spPr>
          <a:xfrm rot="18429240">
            <a:off x="7605284" y="1437611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Symbol"/>
              </a:rPr>
              <a:t></a:t>
            </a:r>
            <a:r>
              <a:rPr lang="en-US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x+b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=0</a:t>
            </a:r>
          </a:p>
        </p:txBody>
      </p:sp>
      <p:sp>
        <p:nvSpPr>
          <p:cNvPr id="48" name="TextBox 47"/>
          <p:cNvSpPr txBox="1"/>
          <p:nvPr/>
        </p:nvSpPr>
        <p:spPr>
          <a:xfrm rot="18429240">
            <a:off x="7821734" y="183327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Symbol"/>
              </a:rPr>
              <a:t></a:t>
            </a:r>
            <a:r>
              <a:rPr lang="en-US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x+b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=+1</a:t>
            </a:r>
          </a:p>
        </p:txBody>
      </p:sp>
      <p:sp>
        <p:nvSpPr>
          <p:cNvPr id="49" name="TextBox 48"/>
          <p:cNvSpPr txBox="1"/>
          <p:nvPr/>
        </p:nvSpPr>
        <p:spPr>
          <a:xfrm rot="18429240">
            <a:off x="7097794" y="1374555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Symbol"/>
              </a:rPr>
              <a:t></a:t>
            </a:r>
            <a:r>
              <a:rPr lang="en-US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x+b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=-1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669459" y="2467428"/>
            <a:ext cx="482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Symbol"/>
              </a:rPr>
              <a:t>2</a:t>
            </a:r>
            <a:endParaRPr lang="en-US" sz="2400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7274745" y="3290455"/>
            <a:ext cx="109728" cy="109728"/>
          </a:xfrm>
          <a:prstGeom prst="ellipse">
            <a:avLst/>
          </a:prstGeom>
          <a:solidFill>
            <a:srgbClr val="0000FF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590692" y="2843561"/>
            <a:ext cx="732263" cy="49994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D60093"/>
                </a:solidFill>
              </a:rPr>
              <a:t>We started with</a:t>
            </a:r>
          </a:p>
          <a:p>
            <a:pPr lvl="2">
              <a:buNone/>
            </a:pPr>
            <a:endParaRPr lang="en-US" sz="500" dirty="0">
              <a:solidFill>
                <a:schemeClr val="accent3"/>
              </a:solidFill>
            </a:endParaRPr>
          </a:p>
          <a:p>
            <a:pPr lvl="2">
              <a:buNone/>
            </a:pPr>
            <a:endParaRPr lang="en-US" sz="500" dirty="0">
              <a:solidFill>
                <a:schemeClr val="accent3"/>
              </a:solidFill>
            </a:endParaRPr>
          </a:p>
          <a:p>
            <a:pPr lvl="2">
              <a:buNone/>
            </a:pPr>
            <a:endParaRPr lang="en-US" sz="500" dirty="0">
              <a:solidFill>
                <a:schemeClr val="accent3"/>
              </a:solidFill>
            </a:endParaRPr>
          </a:p>
          <a:p>
            <a:pPr lvl="2">
              <a:buNone/>
            </a:pPr>
            <a:endParaRPr lang="en-US" sz="500" dirty="0">
              <a:solidFill>
                <a:schemeClr val="accent3"/>
              </a:solidFill>
            </a:endParaRPr>
          </a:p>
          <a:p>
            <a:pPr lvl="2">
              <a:buNone/>
            </a:pPr>
            <a:endParaRPr lang="en-US" sz="500" dirty="0">
              <a:solidFill>
                <a:schemeClr val="accent3"/>
              </a:solidFill>
            </a:endParaRPr>
          </a:p>
          <a:p>
            <a:pPr lvl="2">
              <a:buNone/>
            </a:pPr>
            <a:endParaRPr lang="en-US" sz="500" dirty="0">
              <a:solidFill>
                <a:schemeClr val="accent3"/>
              </a:solidFill>
            </a:endParaRPr>
          </a:p>
          <a:p>
            <a:pPr lvl="2"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>
              <a:buNone/>
            </a:pPr>
            <a:r>
              <a:rPr lang="en-US" sz="2800" b="1" dirty="0">
                <a:solidFill>
                  <a:srgbClr val="008000"/>
                </a:solidFill>
              </a:rPr>
              <a:t>But </a:t>
            </a:r>
            <a:r>
              <a:rPr lang="en-US" sz="2800" b="1" i="1" dirty="0">
                <a:solidFill>
                  <a:srgbClr val="008000"/>
                </a:solidFill>
              </a:rPr>
              <a:t>w</a:t>
            </a:r>
            <a:r>
              <a:rPr lang="en-US" sz="2800" b="1" dirty="0">
                <a:solidFill>
                  <a:srgbClr val="008000"/>
                </a:solidFill>
              </a:rPr>
              <a:t> can be arbitrarily large!</a:t>
            </a:r>
          </a:p>
          <a:p>
            <a:r>
              <a:rPr lang="en-US" b="1" dirty="0"/>
              <a:t>We normalized and...</a:t>
            </a:r>
          </a:p>
          <a:p>
            <a:pPr lvl="6"/>
            <a:endParaRPr lang="en-US" dirty="0">
              <a:solidFill>
                <a:schemeClr val="accent3"/>
              </a:solidFill>
            </a:endParaRPr>
          </a:p>
          <a:p>
            <a:pPr lvl="5"/>
            <a:endParaRPr lang="en-US" dirty="0">
              <a:solidFill>
                <a:schemeClr val="accent3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Then:</a:t>
            </a:r>
          </a:p>
          <a:p>
            <a:pPr lvl="1"/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985672" y="4464626"/>
            <a:ext cx="321864" cy="282287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083572"/>
              </p:ext>
            </p:extLst>
          </p:nvPr>
        </p:nvGraphicFramePr>
        <p:xfrm>
          <a:off x="6159500" y="2578100"/>
          <a:ext cx="2952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8" name="Equation" r:id="rId11" imgW="164880" imgH="215640" progId="Equation.3">
                  <p:embed/>
                </p:oleObj>
              </mc:Choice>
              <mc:Fallback>
                <p:oleObj name="Equation" r:id="rId11" imgW="164880" imgH="2156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0" y="2578100"/>
                        <a:ext cx="2952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123780"/>
              </p:ext>
            </p:extLst>
          </p:nvPr>
        </p:nvGraphicFramePr>
        <p:xfrm>
          <a:off x="7375525" y="3278188"/>
          <a:ext cx="2730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9" name="Equation" r:id="rId13" imgW="152268" imgH="215713" progId="Equation.3">
                  <p:embed/>
                </p:oleObj>
              </mc:Choice>
              <mc:Fallback>
                <p:oleObj name="Equation" r:id="rId13" imgW="152268" imgH="2157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5525" y="3278188"/>
                        <a:ext cx="2730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646799"/>
              </p:ext>
            </p:extLst>
          </p:nvPr>
        </p:nvGraphicFramePr>
        <p:xfrm>
          <a:off x="6096000" y="4114800"/>
          <a:ext cx="4667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0" name="Equation" r:id="rId15" imgW="342751" imgH="418918" progId="Equation.3">
                  <p:embed/>
                </p:oleObj>
              </mc:Choice>
              <mc:Fallback>
                <p:oleObj name="Equation" r:id="rId15" imgW="342751" imgH="418918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114800"/>
                        <a:ext cx="4667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898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Supervised Learning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49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295400"/>
                <a:ext cx="8610600" cy="5562600"/>
              </a:xfrm>
            </p:spPr>
            <p:txBody>
              <a:bodyPr>
                <a:normAutofit/>
              </a:bodyPr>
              <a:lstStyle/>
              <a:p>
                <a:pPr marL="118872" indent="0">
                  <a:buNone/>
                </a:pPr>
                <a:r>
                  <a:rPr lang="en-US" b="1" dirty="0">
                    <a:solidFill>
                      <a:srgbClr val="FF0066"/>
                    </a:solidFill>
                  </a:rPr>
                  <a:t>Given some data:</a:t>
                </a:r>
              </a:p>
              <a:p>
                <a:r>
                  <a:rPr lang="en-US" dirty="0"/>
                  <a:t>“Learn” a function to map from the </a:t>
                </a:r>
                <a:br>
                  <a:rPr lang="en-US" dirty="0"/>
                </a:br>
                <a:r>
                  <a:rPr lang="en-US" b="1" dirty="0"/>
                  <a:t>input</a:t>
                </a:r>
                <a:r>
                  <a:rPr lang="en-US" dirty="0"/>
                  <a:t> to the </a:t>
                </a:r>
                <a:r>
                  <a:rPr lang="en-US" b="1" dirty="0"/>
                  <a:t>output</a:t>
                </a:r>
              </a:p>
              <a:p>
                <a:pPr lvl="8"/>
                <a:endParaRPr lang="en-US" altLang="en-US" b="1" dirty="0"/>
              </a:p>
              <a:p>
                <a:r>
                  <a:rPr lang="en-US" altLang="en-US" b="1" dirty="0">
                    <a:solidFill>
                      <a:srgbClr val="FF0066"/>
                    </a:solidFill>
                  </a:rPr>
                  <a:t>Given:</a:t>
                </a:r>
                <a:r>
                  <a:rPr lang="en-US" altLang="en-US" dirty="0">
                    <a:solidFill>
                      <a:srgbClr val="FF0066"/>
                    </a:solidFill>
                  </a:rPr>
                  <a:t> </a:t>
                </a:r>
                <a:br>
                  <a:rPr lang="en-US" altLang="en-US" dirty="0">
                    <a:solidFill>
                      <a:srgbClr val="FF0066"/>
                    </a:solidFill>
                  </a:rPr>
                </a:br>
                <a:r>
                  <a:rPr lang="en-US" altLang="en-US" u="sng" dirty="0"/>
                  <a:t>Training</a:t>
                </a:r>
                <a:r>
                  <a:rPr lang="en-US" altLang="en-US" dirty="0"/>
                  <a:t> examples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en-US" b="1" smtClean="0">
                            <a:latin typeface="Cambria Math"/>
                          </a:rPr>
                          <m:t>, </m:t>
                        </m:r>
                        <m:r>
                          <a:rPr lang="en-US" altLang="en-US" b="1" i="1" smtClean="0">
                            <a:latin typeface="Cambria Math"/>
                          </a:rPr>
                          <m:t>𝒚</m:t>
                        </m:r>
                        <m:r>
                          <a:rPr lang="en-US" altLang="en-US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en-US" b="1" i="1" smtClean="0"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alt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en-US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en-US" dirty="0"/>
                  <a:t> for some unknown function </a:t>
                </a:r>
                <a14:m>
                  <m:oMath xmlns:m="http://schemas.openxmlformats.org/officeDocument/2006/math">
                    <m:r>
                      <a:rPr lang="en-US" altLang="en-US" b="1" i="1" dirty="0" smtClean="0">
                        <a:latin typeface="Cambria Math"/>
                      </a:rPr>
                      <m:t>𝒇</m:t>
                    </m:r>
                  </m:oMath>
                </a14:m>
                <a:endParaRPr lang="en-US" altLang="en-US" dirty="0"/>
              </a:p>
              <a:p>
                <a:r>
                  <a:rPr lang="en-US" altLang="en-US" b="1" dirty="0">
                    <a:solidFill>
                      <a:srgbClr val="FF0066"/>
                    </a:solidFill>
                  </a:rPr>
                  <a:t>Find:</a:t>
                </a:r>
                <a:br>
                  <a:rPr lang="en-US" altLang="en-US" b="1" dirty="0"/>
                </a:br>
                <a:r>
                  <a:rPr lang="en-US" altLang="en-US" dirty="0"/>
                  <a:t>A good approximation to </a:t>
                </a:r>
                <a14:m>
                  <m:oMath xmlns:m="http://schemas.openxmlformats.org/officeDocument/2006/math">
                    <m:r>
                      <a:rPr lang="en-US" altLang="en-US" b="1" i="1" dirty="0" smtClean="0">
                        <a:latin typeface="Cambria Math"/>
                      </a:rPr>
                      <m:t>𝒇</m:t>
                    </m:r>
                  </m:oMath>
                </a14:m>
                <a:r>
                  <a:rPr lang="en-US" altLang="en-US" dirty="0"/>
                  <a:t> </a:t>
                </a:r>
              </a:p>
            </p:txBody>
          </p:sp>
        </mc:Choice>
        <mc:Fallback xmlns="">
          <p:sp>
            <p:nvSpPr>
              <p:cNvPr id="634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610600" cy="5562600"/>
              </a:xfrm>
              <a:blipFill rotWithShape="1">
                <a:blip r:embed="rId2"/>
                <a:stretch>
                  <a:fillRect l="-1203" t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Jure Leskovec, Stanford CS246: Mining Massive Datasets, http://cs246.stanford.edu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E056-DE50-40B5-8B82-B15458AC4612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50B2-DDDD-408E-954B-E0C20B903A77}" type="datetime1">
              <a:rPr lang="en-US" smtClean="0"/>
              <a:t>2/19/18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01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Non-linearly Separable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If data is </a:t>
            </a:r>
            <a:r>
              <a:rPr lang="en-US" b="1" dirty="0">
                <a:solidFill>
                  <a:srgbClr val="D60093"/>
                </a:solidFill>
              </a:rPr>
              <a:t>not separable </a:t>
            </a:r>
            <a:r>
              <a:rPr lang="en-US" b="1" dirty="0"/>
              <a:t>introduce </a:t>
            </a:r>
            <a:r>
              <a:rPr lang="en-US" b="1" dirty="0">
                <a:solidFill>
                  <a:srgbClr val="0000FF"/>
                </a:solidFill>
              </a:rPr>
              <a:t>penalty</a:t>
            </a:r>
            <a:r>
              <a:rPr lang="en-US" b="1" dirty="0"/>
              <a:t>:</a:t>
            </a:r>
          </a:p>
          <a:p>
            <a:pPr lvl="1"/>
            <a:endParaRPr lang="en-US" dirty="0"/>
          </a:p>
          <a:p>
            <a:pPr lvl="8"/>
            <a:endParaRPr lang="en-US" dirty="0"/>
          </a:p>
          <a:p>
            <a:pPr lvl="4"/>
            <a:endParaRPr lang="en-US" dirty="0"/>
          </a:p>
          <a:p>
            <a:pPr lvl="1"/>
            <a:r>
              <a:rPr lang="en-US" dirty="0"/>
              <a:t>Minimize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ǁwǁ</a:t>
            </a:r>
            <a:r>
              <a:rPr lang="en-US" b="1" i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/>
              <a:t> plus the </a:t>
            </a:r>
            <a:br>
              <a:rPr lang="en-US" dirty="0"/>
            </a:br>
            <a:r>
              <a:rPr lang="en-US" dirty="0"/>
              <a:t>number of training mistakes</a:t>
            </a:r>
          </a:p>
          <a:p>
            <a:pPr lvl="1"/>
            <a:r>
              <a:rPr lang="en-US" dirty="0"/>
              <a:t>Set </a:t>
            </a:r>
            <a:r>
              <a:rPr lang="en-US" b="1" i="1" dirty="0"/>
              <a:t>C</a:t>
            </a:r>
            <a:r>
              <a:rPr lang="en-US" dirty="0"/>
              <a:t> using cross validation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008000"/>
                </a:solidFill>
              </a:rPr>
              <a:t>How to penalize mistakes?</a:t>
            </a:r>
          </a:p>
          <a:p>
            <a:pPr lvl="1"/>
            <a:r>
              <a:rPr lang="en-US" b="1" dirty="0"/>
              <a:t>All mistakes are not</a:t>
            </a:r>
            <a:br>
              <a:rPr lang="en-US" b="1" dirty="0"/>
            </a:br>
            <a:r>
              <a:rPr lang="en-US" b="1" dirty="0"/>
              <a:t>equally bad!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A4BF-09AC-4EC1-B0BD-5D85BD031814}" type="datetime1">
              <a:rPr lang="en-US" smtClean="0"/>
              <a:t>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Datasets, http://cs246.stanford.edu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9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254534"/>
              </p:ext>
            </p:extLst>
          </p:nvPr>
        </p:nvGraphicFramePr>
        <p:xfrm>
          <a:off x="995363" y="1966913"/>
          <a:ext cx="5494337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0" name="Equation" r:id="rId5" imgW="2450880" imgH="507960" progId="Equation.3">
                  <p:embed/>
                </p:oleObj>
              </mc:Choice>
              <mc:Fallback>
                <p:oleObj name="Equation" r:id="rId5" imgW="24508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1966913"/>
                        <a:ext cx="5494337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638800" y="327660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85750" y="3530025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24600" y="251460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96000" y="312420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86600" y="236220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91200" y="495300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18950" y="411480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10600" y="3505200"/>
            <a:ext cx="320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04950" y="4063425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213478" y="4673025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67600" y="6172200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09750" y="5206425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43800" y="4953000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72400" y="5638800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5404340" y="3727940"/>
            <a:ext cx="3581400" cy="2286000"/>
          </a:xfrm>
          <a:prstGeom prst="line">
            <a:avLst/>
          </a:prstGeom>
          <a:ln w="571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7997205">
            <a:off x="7965221" y="295073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w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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x+b</a:t>
            </a:r>
            <a:r>
              <a:rPr lang="en-US" dirty="0">
                <a:latin typeface="Arial" pitchFamily="34" charset="0"/>
                <a:cs typeface="Arial" pitchFamily="34" charset="0"/>
              </a:rPr>
              <a:t>=0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461574" y="4355812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94054" y="4355811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06915" y="3099375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802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r>
              <a:rPr lang="en-US" b="1" dirty="0"/>
              <a:t>Introduce </a:t>
            </a:r>
            <a:r>
              <a:rPr lang="en-US" b="1" dirty="0">
                <a:solidFill>
                  <a:srgbClr val="0000FF"/>
                </a:solidFill>
              </a:rPr>
              <a:t>slack variables 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b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endParaRPr lang="en-US" b="1" baseline="30000" dirty="0"/>
          </a:p>
          <a:p>
            <a:pPr lvl="1"/>
            <a:endParaRPr lang="en-US" dirty="0"/>
          </a:p>
          <a:p>
            <a:pPr lvl="8"/>
            <a:endParaRPr lang="en-US" dirty="0"/>
          </a:p>
          <a:p>
            <a:pPr lvl="4"/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If point </a:t>
            </a:r>
            <a:r>
              <a:rPr lang="en-US" b="1" i="1" dirty="0"/>
              <a:t>x</a:t>
            </a:r>
            <a:r>
              <a:rPr lang="en-US" b="1" i="1" baseline="-25000" dirty="0"/>
              <a:t>i</a:t>
            </a:r>
            <a:r>
              <a:rPr lang="en-US" dirty="0"/>
              <a:t> is on the wrong </a:t>
            </a:r>
            <a:br>
              <a:rPr lang="en-US" dirty="0"/>
            </a:br>
            <a:r>
              <a:rPr lang="en-US" dirty="0"/>
              <a:t>side of the margin then </a:t>
            </a:r>
            <a:br>
              <a:rPr lang="en-US" dirty="0"/>
            </a:br>
            <a:r>
              <a:rPr lang="en-US" dirty="0"/>
              <a:t>get penalty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b="1" dirty="0">
                <a:sym typeface="Symbol"/>
              </a:rPr>
              <a:t></a:t>
            </a:r>
            <a:r>
              <a:rPr lang="en-US" b="1" baseline="-25000" dirty="0" err="1">
                <a:sym typeface="Symbol"/>
              </a:rPr>
              <a:t>i</a:t>
            </a:r>
            <a:endParaRPr lang="en-US" b="1" baseline="30000" dirty="0">
              <a:solidFill>
                <a:schemeClr val="accent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1FD4-9B92-408E-A017-CB06237D3B4E}" type="datetime1">
              <a:rPr lang="en-US" smtClean="0"/>
              <a:t>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Datasets, http://cs246.stanford.edu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1157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45237"/>
              </p:ext>
            </p:extLst>
          </p:nvPr>
        </p:nvGraphicFramePr>
        <p:xfrm>
          <a:off x="974725" y="1838325"/>
          <a:ext cx="3971925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5" name="Equation" r:id="rId4" imgW="1587240" imgH="660240" progId="Equation.3">
                  <p:embed/>
                </p:oleObj>
              </mc:Choice>
              <mc:Fallback>
                <p:oleObj name="Equation" r:id="rId4" imgW="158724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1838325"/>
                        <a:ext cx="3971925" cy="159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384678" y="266700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22028" y="2463225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60878" y="144780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32278" y="205740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22878" y="129540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24600" y="342900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55228" y="304800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163173" y="2996625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78356" y="3225225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610600" y="4038600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24800" y="4038600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08678" y="4343400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</a:p>
        </p:txBody>
      </p:sp>
      <p:cxnSp>
        <p:nvCxnSpPr>
          <p:cNvPr id="30" name="Straight Connector 29"/>
          <p:cNvCxnSpPr/>
          <p:nvPr/>
        </p:nvCxnSpPr>
        <p:spPr>
          <a:xfrm rot="5400000">
            <a:off x="6219715" y="2047072"/>
            <a:ext cx="3054774" cy="1930603"/>
          </a:xfrm>
          <a:prstGeom prst="line">
            <a:avLst/>
          </a:prstGeom>
          <a:ln w="571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8342383">
            <a:off x="8297019" y="140676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w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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x+b</a:t>
            </a:r>
            <a:r>
              <a:rPr lang="en-US" dirty="0">
                <a:latin typeface="Arial" pitchFamily="34" charset="0"/>
                <a:cs typeface="Arial" pitchFamily="34" charset="0"/>
              </a:rPr>
              <a:t>=0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37910" y="4849090"/>
            <a:ext cx="37641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For each data point:</a:t>
            </a:r>
          </a:p>
          <a:p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If margin 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Symbol"/>
              </a:rPr>
              <a:t> 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1, don’t care</a:t>
            </a:r>
          </a:p>
          <a:p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If margin &lt; 1, pay linear penalty</a:t>
            </a:r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5853479" y="2147521"/>
            <a:ext cx="2558560" cy="161631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6862601" y="2694771"/>
            <a:ext cx="2558560" cy="161631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382000" y="365760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+</a:t>
            </a:r>
          </a:p>
        </p:txBody>
      </p:sp>
      <p:cxnSp>
        <p:nvCxnSpPr>
          <p:cNvPr id="35" name="Straight Arrow Connector 34"/>
          <p:cNvCxnSpPr>
            <a:stCxn id="17" idx="2"/>
          </p:cNvCxnSpPr>
          <p:nvPr/>
        </p:nvCxnSpPr>
        <p:spPr>
          <a:xfrm rot="16200000" flipH="1">
            <a:off x="7380121" y="2790442"/>
            <a:ext cx="904037" cy="1419151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696200" y="3124200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ym typeface="Symbol"/>
              </a:rPr>
              <a:t></a:t>
            </a:r>
            <a:r>
              <a:rPr lang="en-US" sz="2000" b="1" baseline="-25000" dirty="0">
                <a:sym typeface="Symbol"/>
              </a:rPr>
              <a:t>j</a:t>
            </a:r>
            <a:endParaRPr lang="en-US" sz="2000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7469310" y="2182240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7696201" y="2514600"/>
            <a:ext cx="762001" cy="469612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077200" y="2419290"/>
            <a:ext cx="3545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ym typeface="Symbol"/>
              </a:rPr>
              <a:t></a:t>
            </a:r>
            <a:r>
              <a:rPr lang="en-US" sz="2000" b="1" baseline="-25000" dirty="0" err="1">
                <a:sym typeface="Symbol"/>
              </a:rPr>
              <a:t>i</a:t>
            </a:r>
            <a:endParaRPr lang="en-US" sz="2000" b="1" baseline="30000" dirty="0"/>
          </a:p>
        </p:txBody>
      </p:sp>
    </p:spTree>
    <p:extLst>
      <p:ext uri="{BB962C8B-B14F-4D97-AF65-F5344CB8AC3E}">
        <p14:creationId xmlns:p14="http://schemas.microsoft.com/office/powerpoint/2010/main" val="387804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Slack Penalty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𝑪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962401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</a:rPr>
              <a:t>What is the role of slack penalty C:</a:t>
            </a:r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C=</a:t>
            </a:r>
            <a:r>
              <a:rPr lang="en-US" b="1" dirty="0">
                <a:solidFill>
                  <a:srgbClr val="D60093"/>
                </a:solidFill>
                <a:sym typeface="Symbol"/>
              </a:rPr>
              <a:t>:</a:t>
            </a:r>
            <a:r>
              <a:rPr lang="en-US" dirty="0">
                <a:solidFill>
                  <a:srgbClr val="D60093"/>
                </a:solidFill>
                <a:sym typeface="Symbol"/>
              </a:rPr>
              <a:t> </a:t>
            </a:r>
            <a:r>
              <a:rPr lang="en-US" dirty="0">
                <a:sym typeface="Symbol"/>
              </a:rPr>
              <a:t>Only want to </a:t>
            </a:r>
            <a:r>
              <a:rPr lang="en-US" b="1" dirty="0">
                <a:sym typeface="Symbol"/>
              </a:rPr>
              <a:t>w, b</a:t>
            </a:r>
            <a:r>
              <a:rPr lang="en-US" dirty="0">
                <a:sym typeface="Symbol"/>
              </a:rPr>
              <a:t> 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that separate the data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C=0:</a:t>
            </a:r>
            <a:r>
              <a:rPr lang="en-US" dirty="0">
                <a:solidFill>
                  <a:srgbClr val="D60093"/>
                </a:solidFill>
              </a:rPr>
              <a:t> </a:t>
            </a:r>
            <a:r>
              <a:rPr lang="en-US" dirty="0"/>
              <a:t>Can set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b="1" dirty="0">
                <a:sym typeface="Symbol"/>
              </a:rPr>
              <a:t></a:t>
            </a:r>
            <a:r>
              <a:rPr lang="en-US" b="1" baseline="-25000" dirty="0" err="1">
                <a:sym typeface="Symbol"/>
              </a:rPr>
              <a:t>i</a:t>
            </a:r>
            <a:r>
              <a:rPr lang="en-US" baseline="-25000" dirty="0">
                <a:sym typeface="Symbol"/>
              </a:rPr>
              <a:t> </a:t>
            </a:r>
            <a:r>
              <a:rPr lang="en-US" dirty="0">
                <a:sym typeface="Symbol"/>
              </a:rPr>
              <a:t>to anything, 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then </a:t>
            </a:r>
            <a:r>
              <a:rPr lang="en-US" b="1" dirty="0">
                <a:sym typeface="Symbol"/>
              </a:rPr>
              <a:t>w=0</a:t>
            </a:r>
            <a:r>
              <a:rPr lang="en-US" dirty="0">
                <a:sym typeface="Symbol"/>
              </a:rPr>
              <a:t> (basically 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ignores the data)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4163-A7B8-455A-8D02-0701CBD64B55}" type="datetime1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Datasets, http://cs246.stanford.edu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92043"/>
              </p:ext>
            </p:extLst>
          </p:nvPr>
        </p:nvGraphicFramePr>
        <p:xfrm>
          <a:off x="882650" y="1343025"/>
          <a:ext cx="6291263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0" name="Equation" r:id="rId4" imgW="2463480" imgH="507960" progId="Equation.3">
                  <p:embed/>
                </p:oleObj>
              </mc:Choice>
              <mc:Fallback>
                <p:oleObj name="Equation" r:id="rId4" imgW="2463480" imgH="5079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1343025"/>
                        <a:ext cx="6291263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44756" y="4444425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82106" y="424065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20956" y="3225225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92356" y="3834825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82956" y="3072825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84678" y="5206425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15306" y="4825425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23251" y="4774050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38434" y="5002650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70678" y="5816025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84878" y="5816025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68756" y="6120825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6083206" y="4009163"/>
            <a:ext cx="3054774" cy="1930603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52328" y="523125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23251" y="5410200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7807180" y="4127212"/>
            <a:ext cx="651020" cy="2654588"/>
          </a:xfrm>
          <a:prstGeom prst="line">
            <a:avLst/>
          </a:prstGeom>
          <a:ln w="571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289678" y="460513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big 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39126" y="308746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“good” 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165246" y="285589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small </a:t>
            </a:r>
            <a:r>
              <a:rPr lang="en-US" b="1" dirty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4953000" y="6120319"/>
            <a:ext cx="1071696" cy="597932"/>
            <a:chOff x="-202660" y="4038600"/>
            <a:chExt cx="1071696" cy="597932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64236" y="4038600"/>
              <a:ext cx="0" cy="5334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59436" y="4305300"/>
              <a:ext cx="6096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-202660" y="426720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(0,0)</a:t>
              </a:r>
            </a:p>
          </p:txBody>
        </p:sp>
      </p:grpSp>
      <p:cxnSp>
        <p:nvCxnSpPr>
          <p:cNvPr id="37" name="Straight Connector 36"/>
          <p:cNvCxnSpPr/>
          <p:nvPr/>
        </p:nvCxnSpPr>
        <p:spPr>
          <a:xfrm flipH="1">
            <a:off x="5486402" y="3225225"/>
            <a:ext cx="2133598" cy="3556575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5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3352800"/>
          </a:xfrm>
        </p:spPr>
        <p:txBody>
          <a:bodyPr/>
          <a:lstStyle/>
          <a:p>
            <a:r>
              <a:rPr lang="en-US" b="1" dirty="0">
                <a:solidFill>
                  <a:srgbClr val="D60093"/>
                </a:solidFill>
              </a:rPr>
              <a:t>SVM in the “natural” form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pPr lvl="8"/>
            <a:endParaRPr lang="en-US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SVM uses “Hinge Loss”:</a:t>
            </a:r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3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583680"/>
            <a:ext cx="2133600" cy="274320"/>
          </a:xfrm>
        </p:spPr>
        <p:txBody>
          <a:bodyPr/>
          <a:lstStyle/>
          <a:p>
            <a:fld id="{A7BF3D5C-6CA2-42F2-A8B8-51FC90F2A418}" type="datetime1">
              <a:rPr lang="en-US" smtClean="0"/>
              <a:t>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Datasets, http://cs246.stanford.edu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1167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304843"/>
              </p:ext>
            </p:extLst>
          </p:nvPr>
        </p:nvGraphicFramePr>
        <p:xfrm>
          <a:off x="644525" y="1747838"/>
          <a:ext cx="82518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7" name="Equation" r:id="rId3" imgW="2831760" imgH="431640" progId="Equation.3">
                  <p:embed/>
                </p:oleObj>
              </mc:Choice>
              <mc:Fallback>
                <p:oleObj name="Equation" r:id="rId3" imgW="2831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1747838"/>
                        <a:ext cx="8251825" cy="120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543684" y="2514600"/>
            <a:ext cx="961516" cy="526196"/>
            <a:chOff x="2391284" y="2565738"/>
            <a:chExt cx="961516" cy="526196"/>
          </a:xfrm>
        </p:grpSpPr>
        <p:sp>
          <p:nvSpPr>
            <p:cNvPr id="9" name="Right Brace 8"/>
            <p:cNvSpPr/>
            <p:nvPr/>
          </p:nvSpPr>
          <p:spPr>
            <a:xfrm rot="5400000">
              <a:off x="2795842" y="2161180"/>
              <a:ext cx="152400" cy="961516"/>
            </a:xfrm>
            <a:prstGeom prst="rightBrace">
              <a:avLst>
                <a:gd name="adj1" fmla="val 60184"/>
                <a:gd name="adj2" fmla="val 50000"/>
              </a:avLst>
            </a:prstGeom>
            <a:ln w="28575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31012" y="2722602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Margin</a:t>
              </a:r>
            </a:p>
          </p:txBody>
        </p:sp>
      </p:grpSp>
      <p:sp>
        <p:nvSpPr>
          <p:cNvPr id="11" name="Right Brace 10"/>
          <p:cNvSpPr/>
          <p:nvPr/>
        </p:nvSpPr>
        <p:spPr>
          <a:xfrm rot="5400000">
            <a:off x="6629400" y="611116"/>
            <a:ext cx="304800" cy="4267200"/>
          </a:xfrm>
          <a:prstGeom prst="rightBrace">
            <a:avLst>
              <a:gd name="adj1" fmla="val 73148"/>
              <a:gd name="adj2" fmla="val 50000"/>
            </a:avLst>
          </a:prstGeom>
          <a:ln w="28575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96661" y="2907268"/>
            <a:ext cx="489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Empirical 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loss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 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(how well we fit training data)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12570" y="3087469"/>
            <a:ext cx="1659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Regularization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parameter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3645498" y="2782669"/>
            <a:ext cx="533400" cy="762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2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399703"/>
              </p:ext>
            </p:extLst>
          </p:nvPr>
        </p:nvGraphicFramePr>
        <p:xfrm>
          <a:off x="5492750" y="4114800"/>
          <a:ext cx="35893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8" name="Equation" r:id="rId5" imgW="1663560" imgH="660240" progId="Equation.3">
                  <p:embed/>
                </p:oleObj>
              </mc:Choice>
              <mc:Fallback>
                <p:oleObj name="Equation" r:id="rId5" imgW="166356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0" y="4114800"/>
                        <a:ext cx="3589338" cy="1371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990600" y="4337722"/>
            <a:ext cx="4495800" cy="2291678"/>
            <a:chOff x="990600" y="4337722"/>
            <a:chExt cx="4495800" cy="2291678"/>
          </a:xfrm>
        </p:grpSpPr>
        <p:cxnSp>
          <p:nvCxnSpPr>
            <p:cNvPr id="17" name="Straight Connector 16"/>
            <p:cNvCxnSpPr/>
            <p:nvPr/>
          </p:nvCxnSpPr>
          <p:spPr>
            <a:xfrm rot="10800000">
              <a:off x="990600" y="6256348"/>
              <a:ext cx="44958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 flipV="1">
              <a:off x="2286000" y="5505502"/>
              <a:ext cx="16764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 flipV="1">
              <a:off x="2857500" y="5980236"/>
              <a:ext cx="5334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423532" y="6260068"/>
              <a:ext cx="1776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-1        0       1      2  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3124200" y="6256348"/>
              <a:ext cx="211165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447800" y="5712583"/>
              <a:ext cx="16764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295400" y="5341948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0/1 loss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2844637" y="4617286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penalty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57400" y="4427548"/>
            <a:ext cx="5073199" cy="2195502"/>
            <a:chOff x="2057400" y="4427548"/>
            <a:chExt cx="5073199" cy="2195502"/>
          </a:xfrm>
        </p:grpSpPr>
        <p:graphicFrame>
          <p:nvGraphicFramePr>
            <p:cNvPr id="25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8137490"/>
                </p:ext>
              </p:extLst>
            </p:nvPr>
          </p:nvGraphicFramePr>
          <p:xfrm>
            <a:off x="4432300" y="6316663"/>
            <a:ext cx="1449388" cy="306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89" name="Equation" r:id="rId7" imgW="1079280" imgH="228600" progId="Equation.3">
                    <p:embed/>
                  </p:oleObj>
                </mc:Choice>
                <mc:Fallback>
                  <p:oleObj name="Equation" r:id="rId7" imgW="1079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2300" y="6316663"/>
                          <a:ext cx="1449388" cy="3063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1" name="Straight Connector 30"/>
            <p:cNvCxnSpPr/>
            <p:nvPr/>
          </p:nvCxnSpPr>
          <p:spPr>
            <a:xfrm>
              <a:off x="3566770" y="6256348"/>
              <a:ext cx="211165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6200000" flipV="1">
              <a:off x="1905000" y="4579948"/>
              <a:ext cx="1828800" cy="1524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419600" y="5875348"/>
              <a:ext cx="2710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Hinge loss: max{0, 1-z}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25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2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Support Vector Machines:</a:t>
            </a:r>
            <a:br>
              <a:rPr lang="en-US" sz="4400" dirty="0"/>
            </a:br>
            <a:r>
              <a:rPr lang="en-US" sz="4400" dirty="0"/>
              <a:t>How to compute the margin?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751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SVM: How to estimate </a:t>
            </a:r>
            <a:r>
              <a:rPr lang="en-US" i="1" dirty="0"/>
              <a:t>w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971800"/>
                <a:ext cx="8229600" cy="3733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Want to estimate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b="1" dirty="0">
                    <a:solidFill>
                      <a:srgbClr val="0000FF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b="1" dirty="0">
                    <a:solidFill>
                      <a:srgbClr val="0000FF"/>
                    </a:solidFill>
                  </a:rPr>
                  <a:t>!</a:t>
                </a:r>
              </a:p>
              <a:p>
                <a:pPr lvl="1"/>
                <a:r>
                  <a:rPr lang="en-US" b="1" dirty="0"/>
                  <a:t>Standard way:</a:t>
                </a:r>
                <a:r>
                  <a:rPr lang="en-US" dirty="0"/>
                  <a:t> Use a solver!</a:t>
                </a:r>
              </a:p>
              <a:p>
                <a:pPr lvl="2"/>
                <a:r>
                  <a:rPr lang="en-US" b="1" dirty="0"/>
                  <a:t>Solver:</a:t>
                </a:r>
                <a:r>
                  <a:rPr lang="en-US" dirty="0"/>
                  <a:t> software for finding solutions to </a:t>
                </a:r>
                <a:br>
                  <a:rPr lang="en-US" dirty="0"/>
                </a:br>
                <a:r>
                  <a:rPr lang="en-US" dirty="0"/>
                  <a:t>“common” optimization problems</a:t>
                </a:r>
              </a:p>
              <a:p>
                <a:r>
                  <a:rPr lang="en-US" b="1" dirty="0">
                    <a:solidFill>
                      <a:srgbClr val="008000"/>
                    </a:solidFill>
                  </a:rPr>
                  <a:t>Use a quadratic solver:</a:t>
                </a:r>
              </a:p>
              <a:p>
                <a:pPr lvl="1"/>
                <a:r>
                  <a:rPr lang="en-US" dirty="0"/>
                  <a:t>Minimize quadratic function</a:t>
                </a:r>
              </a:p>
              <a:p>
                <a:pPr lvl="1"/>
                <a:r>
                  <a:rPr lang="en-US" dirty="0"/>
                  <a:t>Subject to linear constraints</a:t>
                </a:r>
              </a:p>
              <a:p>
                <a:r>
                  <a:rPr lang="en-US" b="1" dirty="0"/>
                  <a:t>Problem:</a:t>
                </a:r>
                <a:r>
                  <a:rPr lang="en-US" dirty="0"/>
                  <a:t> Solvers are inefficient for big data!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971800"/>
                <a:ext cx="8229600" cy="3733800"/>
              </a:xfrm>
              <a:blipFill rotWithShape="1">
                <a:blip r:embed="rId3"/>
                <a:stretch>
                  <a:fillRect t="-2124" b="-1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EBE41-EA7C-4F7D-A5D2-632B0100279A}" type="datetime1">
              <a:rPr lang="en-US" smtClean="0"/>
              <a:t>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Datasets, http://cs246.stanford.edu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266007"/>
              </p:ext>
            </p:extLst>
          </p:nvPr>
        </p:nvGraphicFramePr>
        <p:xfrm>
          <a:off x="1657350" y="1066800"/>
          <a:ext cx="518477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9" name="Equation" r:id="rId4" imgW="1663560" imgH="660240" progId="Equation.3">
                  <p:embed/>
                </p:oleObj>
              </mc:Choice>
              <mc:Fallback>
                <p:oleObj name="Equation" r:id="rId4" imgW="166356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1066800"/>
                        <a:ext cx="5184775" cy="198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593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SVM: How to estimate </a:t>
            </a:r>
            <a:r>
              <a:rPr lang="en-US" i="1" dirty="0"/>
              <a:t>w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D60093"/>
                </a:solidFill>
              </a:rPr>
              <a:t>Want to minimize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b="1" i="1" dirty="0"/>
              <a:t>J(</a:t>
            </a:r>
            <a:r>
              <a:rPr lang="en-US" b="1" i="1" dirty="0" err="1"/>
              <a:t>w,b</a:t>
            </a:r>
            <a:r>
              <a:rPr lang="en-US" b="1" i="1" dirty="0"/>
              <a:t>):</a:t>
            </a:r>
          </a:p>
          <a:p>
            <a:endParaRPr lang="en-US" b="1" dirty="0">
              <a:solidFill>
                <a:schemeClr val="accent3"/>
              </a:solidFill>
            </a:endParaRPr>
          </a:p>
          <a:p>
            <a:pPr lvl="4"/>
            <a:endParaRPr lang="en-US" dirty="0"/>
          </a:p>
          <a:p>
            <a:pPr lvl="3"/>
            <a:endParaRPr lang="en-US" dirty="0"/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Compute the gradient </a:t>
            </a:r>
            <a:r>
              <a:rPr lang="en-US" b="1" dirty="0">
                <a:solidFill>
                  <a:srgbClr val="0000FF"/>
                </a:solidFill>
                <a:sym typeface="Symbol"/>
              </a:rPr>
              <a:t>(j) </a:t>
            </a:r>
            <a:r>
              <a:rPr lang="en-US" b="1" dirty="0">
                <a:solidFill>
                  <a:srgbClr val="0000FF"/>
                </a:solidFill>
              </a:rPr>
              <a:t>w.r.t. </a:t>
            </a:r>
            <a:r>
              <a:rPr lang="en-US" b="1" i="1" dirty="0">
                <a:solidFill>
                  <a:srgbClr val="0000FF"/>
                </a:solidFill>
              </a:rPr>
              <a:t>w</a:t>
            </a:r>
            <a:r>
              <a:rPr lang="en-US" b="1" i="1" baseline="30000" dirty="0">
                <a:solidFill>
                  <a:srgbClr val="0000FF"/>
                </a:solidFill>
              </a:rPr>
              <a:t>(j)</a:t>
            </a:r>
            <a:endParaRPr lang="en-US" b="1" dirty="0">
              <a:solidFill>
                <a:srgbClr val="0000FF"/>
              </a:solidFill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8F48-3ECF-4B6B-BFDB-A2A42759E71F}" type="datetime1">
              <a:rPr lang="en-US" smtClean="0"/>
              <a:t>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Datasets, http://cs246.stanford.edu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254209"/>
              </p:ext>
            </p:extLst>
          </p:nvPr>
        </p:nvGraphicFramePr>
        <p:xfrm>
          <a:off x="741363" y="4038600"/>
          <a:ext cx="638016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31" name="Equation" r:id="rId3" imgW="2463480" imgH="431640" progId="Equation.3">
                  <p:embed/>
                </p:oleObj>
              </mc:Choice>
              <mc:Fallback>
                <p:oleObj name="Equation" r:id="rId3" imgW="2463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4038600"/>
                        <a:ext cx="6380162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9396"/>
              </p:ext>
            </p:extLst>
          </p:nvPr>
        </p:nvGraphicFramePr>
        <p:xfrm>
          <a:off x="4235450" y="5307013"/>
          <a:ext cx="4743450" cy="132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32" name="Equation" r:id="rId5" imgW="2209680" imgH="660240" progId="Equation.3">
                  <p:embed/>
                </p:oleObj>
              </mc:Choice>
              <mc:Fallback>
                <p:oleObj name="Equation" r:id="rId5" imgW="220968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5450" y="5307013"/>
                        <a:ext cx="4743450" cy="132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700501"/>
              </p:ext>
            </p:extLst>
          </p:nvPr>
        </p:nvGraphicFramePr>
        <p:xfrm>
          <a:off x="623888" y="1828800"/>
          <a:ext cx="8343900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33" name="Equation" r:id="rId7" imgW="3517560" imgH="482400" progId="Equation.3">
                  <p:embed/>
                </p:oleObj>
              </mc:Choice>
              <mc:Fallback>
                <p:oleObj name="Equation" r:id="rId7" imgW="351756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1828800"/>
                        <a:ext cx="8343900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ight Brace 10"/>
          <p:cNvSpPr/>
          <p:nvPr/>
        </p:nvSpPr>
        <p:spPr>
          <a:xfrm rot="5400000">
            <a:off x="6705600" y="839716"/>
            <a:ext cx="304800" cy="4267200"/>
          </a:xfrm>
          <a:prstGeom prst="rightBrace">
            <a:avLst>
              <a:gd name="adj1" fmla="val 73148"/>
              <a:gd name="adj2" fmla="val 50000"/>
            </a:avLst>
          </a:prstGeom>
          <a:ln w="28575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10200" y="3139430"/>
                <a:ext cx="2699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Empirical</a:t>
                </a:r>
                <a:r>
                  <a:rPr lang="en-US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b="1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loss</a:t>
                </a:r>
                <a:r>
                  <a:rPr lang="en-US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8000"/>
                        </a:solidFill>
                        <a:latin typeface="Cambria Math"/>
                        <a:cs typeface="Arial" pitchFamily="34" charset="0"/>
                      </a:rPr>
                      <m:t>𝑳</m:t>
                    </m:r>
                    <m:r>
                      <a:rPr lang="en-US" b="1" i="1" dirty="0" smtClean="0">
                        <a:solidFill>
                          <a:srgbClr val="008000"/>
                        </a:solidFill>
                        <a:latin typeface="Cambria Math"/>
                        <a:cs typeface="Arial" pitchFamily="34" charset="0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/>
                            <a:cs typeface="Arial" pitchFamily="34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/>
                            <a:cs typeface="Arial" pitchFamily="34" charset="0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8000"/>
                        </a:solidFill>
                        <a:latin typeface="Cambria Math"/>
                        <a:cs typeface="Arial" pitchFamily="34" charset="0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b="1" i="1" dirty="0" err="1" smtClean="0">
                            <a:solidFill>
                              <a:srgbClr val="008000"/>
                            </a:solidFill>
                            <a:latin typeface="Cambria Math"/>
                            <a:cs typeface="Arial" pitchFamily="34" charset="0"/>
                          </a:rPr>
                          <m:t>𝒚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/>
                            <a:cs typeface="Arial" pitchFamily="34" charset="0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8000"/>
                        </a:solidFill>
                        <a:latin typeface="Cambria Math"/>
                        <a:cs typeface="Arial" pitchFamily="34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139430"/>
                <a:ext cx="2699713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03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38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458199" cy="5334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Gradient descent:</a:t>
            </a:r>
          </a:p>
          <a:p>
            <a:pPr marL="118872" indent="0">
              <a:lnSpc>
                <a:spcPct val="150000"/>
              </a:lnSpc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118872" indent="0">
              <a:lnSpc>
                <a:spcPct val="15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  </a:t>
            </a:r>
          </a:p>
          <a:p>
            <a:pPr marL="118872" indent="0">
              <a:lnSpc>
                <a:spcPct val="150000"/>
              </a:lnSpc>
              <a:buNone/>
            </a:pPr>
            <a:endParaRPr lang="en-US" sz="1800" baseline="-25000" dirty="0">
              <a:latin typeface="Arial" pitchFamily="34" charset="0"/>
              <a:cs typeface="Arial" pitchFamily="34" charset="0"/>
              <a:sym typeface="Symbol"/>
            </a:endParaRPr>
          </a:p>
          <a:p>
            <a:pPr marL="118872" indent="0">
              <a:lnSpc>
                <a:spcPct val="150000"/>
              </a:lnSpc>
              <a:buNone/>
            </a:pPr>
            <a:endParaRPr lang="en-US" sz="1800" baseline="-25000" dirty="0">
              <a:latin typeface="Arial" pitchFamily="34" charset="0"/>
              <a:cs typeface="Arial" pitchFamily="34" charset="0"/>
              <a:sym typeface="Symbol"/>
            </a:endParaRPr>
          </a:p>
          <a:p>
            <a:pPr marL="118872" indent="0">
              <a:lnSpc>
                <a:spcPct val="150000"/>
              </a:lnSpc>
              <a:buNone/>
            </a:pPr>
            <a:endParaRPr lang="en-US" sz="1800" baseline="-25000" dirty="0">
              <a:latin typeface="Arial" pitchFamily="34" charset="0"/>
              <a:cs typeface="Arial" pitchFamily="34" charset="0"/>
              <a:sym typeface="Symbol"/>
            </a:endParaRPr>
          </a:p>
          <a:p>
            <a:pPr marL="118872" indent="0">
              <a:lnSpc>
                <a:spcPct val="150000"/>
              </a:lnSpc>
              <a:buNone/>
            </a:pPr>
            <a:endParaRPr lang="en-US" sz="1800" baseline="-25000" dirty="0">
              <a:latin typeface="Arial" pitchFamily="34" charset="0"/>
              <a:cs typeface="Arial" pitchFamily="34" charset="0"/>
              <a:sym typeface="Symbol"/>
            </a:endParaRPr>
          </a:p>
          <a:p>
            <a:pPr marL="118872" indent="0">
              <a:lnSpc>
                <a:spcPct val="150000"/>
              </a:lnSpc>
              <a:buNone/>
            </a:pPr>
            <a:endParaRPr lang="en-US" sz="1800" baseline="-25000" dirty="0">
              <a:sym typeface="Symbol"/>
            </a:endParaRPr>
          </a:p>
          <a:p>
            <a:r>
              <a:rPr lang="en-US" b="1" dirty="0">
                <a:solidFill>
                  <a:srgbClr val="CC0066"/>
                </a:solidFill>
                <a:sym typeface="Symbol"/>
              </a:rPr>
              <a:t>Problem:</a:t>
            </a:r>
          </a:p>
          <a:p>
            <a:pPr lvl="1"/>
            <a:r>
              <a:rPr lang="en-US" b="1" dirty="0">
                <a:sym typeface="Symbol"/>
              </a:rPr>
              <a:t>Computing </a:t>
            </a:r>
            <a:r>
              <a:rPr lang="en-US" b="1" i="1" dirty="0">
                <a:sym typeface="Symbol"/>
              </a:rPr>
              <a:t>J</a:t>
            </a:r>
            <a:r>
              <a:rPr lang="en-US" b="1" i="1" baseline="30000" dirty="0">
                <a:sym typeface="Symbol"/>
              </a:rPr>
              <a:t>(j)</a:t>
            </a:r>
            <a:r>
              <a:rPr lang="en-US" b="1" baseline="-25000" dirty="0">
                <a:sym typeface="Symbol"/>
              </a:rPr>
              <a:t> </a:t>
            </a:r>
            <a:r>
              <a:rPr lang="en-US" b="1" dirty="0">
                <a:sym typeface="Symbol"/>
              </a:rPr>
              <a:t>takes O(n) time!</a:t>
            </a:r>
          </a:p>
          <a:p>
            <a:pPr lvl="2"/>
            <a:r>
              <a:rPr lang="en-US" b="1" dirty="0">
                <a:sym typeface="Symbol"/>
              </a:rPr>
              <a:t>n</a:t>
            </a:r>
            <a:r>
              <a:rPr lang="en-US" dirty="0">
                <a:sym typeface="Symbol"/>
              </a:rPr>
              <a:t> … size of the training dataset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" y="1905000"/>
            <a:ext cx="8229599" cy="2819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Iterate until convergence: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For j = 1 … 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Evaluate: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Update: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br>
              <a:rPr lang="en-US" sz="2800" b="1" dirty="0">
                <a:latin typeface="Arial" pitchFamily="34" charset="0"/>
                <a:cs typeface="Arial" pitchFamily="34" charset="0"/>
              </a:rPr>
            </a:br>
            <a:r>
              <a:rPr lang="en-US" sz="2800" b="1" dirty="0">
                <a:latin typeface="Arial" pitchFamily="34" charset="0"/>
                <a:cs typeface="Arial" pitchFamily="34" charset="0"/>
              </a:rPr>
              <a:t>w’</a:t>
            </a:r>
            <a:r>
              <a:rPr lang="en-US" sz="2800" b="1" baseline="30000" dirty="0">
                <a:latin typeface="Arial" pitchFamily="34" charset="0"/>
                <a:cs typeface="Arial" pitchFamily="34" charset="0"/>
              </a:rPr>
              <a:t>(j)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latin typeface="Arial" pitchFamily="34" charset="0"/>
                <a:cs typeface="Arial" pitchFamily="34" charset="0"/>
                <a:sym typeface="Symbol"/>
              </a:rPr>
              <a:t>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w</a:t>
            </a:r>
            <a:r>
              <a:rPr lang="en-US" sz="2800" b="1" baseline="30000" dirty="0">
                <a:latin typeface="Arial" pitchFamily="34" charset="0"/>
                <a:cs typeface="Arial" pitchFamily="34" charset="0"/>
              </a:rPr>
              <a:t>(j)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- </a:t>
            </a:r>
            <a:r>
              <a:rPr lang="en-US" sz="2800" b="1" dirty="0">
                <a:latin typeface="Arial" pitchFamily="34" charset="0"/>
                <a:cs typeface="Arial" pitchFamily="34" charset="0"/>
                <a:sym typeface="Symbol"/>
              </a:rPr>
              <a:t>J</a:t>
            </a:r>
            <a:r>
              <a:rPr lang="en-US" sz="2800" b="1" baseline="30000" dirty="0">
                <a:latin typeface="Arial" pitchFamily="34" charset="0"/>
                <a:cs typeface="Arial" pitchFamily="34" charset="0"/>
                <a:sym typeface="Symbol"/>
              </a:rPr>
              <a:t>(</a:t>
            </a:r>
            <a:r>
              <a:rPr lang="en-US" sz="2800" b="1" baseline="30000" dirty="0">
                <a:latin typeface="Arial" pitchFamily="34" charset="0"/>
                <a:cs typeface="Arial" pitchFamily="34" charset="0"/>
              </a:rPr>
              <a:t>j)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sz="2800" b="1" dirty="0">
                <a:latin typeface="Arial" pitchFamily="34" charset="0"/>
                <a:cs typeface="Arial" pitchFamily="34" charset="0"/>
                <a:sym typeface="Symbol"/>
              </a:rPr>
              <a:t>  </a:t>
            </a:r>
            <a:r>
              <a:rPr lang="en-US" sz="28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w’</a:t>
            </a:r>
            <a:endParaRPr lang="en-US" sz="2800" b="1" baseline="30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SVM: How to estimate </a:t>
            </a:r>
            <a:r>
              <a:rPr lang="en-US" i="1" dirty="0"/>
              <a:t>w</a:t>
            </a:r>
            <a:r>
              <a:rPr lang="en-US" dirty="0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CA09-6B89-46A8-A7D8-E6D1E49BC40A}" type="datetime1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Datasets, http://cs246.stanford.edu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869829"/>
              </p:ext>
            </p:extLst>
          </p:nvPr>
        </p:nvGraphicFramePr>
        <p:xfrm>
          <a:off x="3148013" y="2700338"/>
          <a:ext cx="58610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3" name="Equation" r:id="rId3" imgW="2463480" imgH="431640" progId="Equation.3">
                  <p:embed/>
                </p:oleObj>
              </mc:Choice>
              <mc:Fallback>
                <p:oleObj name="Equation" r:id="rId3" imgW="24634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013" y="2700338"/>
                        <a:ext cx="586105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72200" y="4749225"/>
            <a:ext cx="2825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Symbol"/>
              </a:rPr>
              <a:t>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Symbol"/>
              </a:rPr>
              <a:t>…learning rate parameter </a:t>
            </a:r>
            <a:b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Symbol"/>
              </a:rPr>
            </a:br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Symbol"/>
              </a:rPr>
              <a:t>C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Symbol"/>
              </a:rPr>
              <a:t>… regularization parameter</a:t>
            </a:r>
            <a:endParaRPr lang="en-US" sz="16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00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SVM: How to estimate </a:t>
            </a:r>
            <a:r>
              <a:rPr lang="en-US" i="1" dirty="0"/>
              <a:t>w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971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Stochastic Gradient Descent</a:t>
            </a:r>
          </a:p>
          <a:p>
            <a:pPr lvl="1"/>
            <a:r>
              <a:rPr lang="en-US" dirty="0"/>
              <a:t>Instead of evaluating gradient over all examples evaluate it for each </a:t>
            </a:r>
            <a:r>
              <a:rPr lang="en-US" b="1" dirty="0"/>
              <a:t>individual</a:t>
            </a:r>
            <a:r>
              <a:rPr lang="en-US" dirty="0"/>
              <a:t> training example</a:t>
            </a:r>
          </a:p>
          <a:p>
            <a:pPr lvl="1"/>
            <a:endParaRPr lang="en-US" dirty="0"/>
          </a:p>
          <a:p>
            <a:pPr lvl="3"/>
            <a:endParaRPr lang="en-US" dirty="0"/>
          </a:p>
          <a:p>
            <a:r>
              <a:rPr lang="en-US" b="1" dirty="0">
                <a:solidFill>
                  <a:srgbClr val="CC0066"/>
                </a:solidFill>
              </a:rPr>
              <a:t>Stochastic gradient descent: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7179-30CE-4687-B538-559B5DA4D175}" type="datetime1">
              <a:rPr lang="en-US" smtClean="0"/>
              <a:t>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Datasets, http://cs246.stanford.edu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629571"/>
              </p:ext>
            </p:extLst>
          </p:nvPr>
        </p:nvGraphicFramePr>
        <p:xfrm>
          <a:off x="927100" y="2795588"/>
          <a:ext cx="5159375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2" name="Equation" r:id="rId3" imgW="1904760" imgH="393480" progId="Equation.3">
                  <p:embed/>
                </p:oleObj>
              </mc:Choice>
              <mc:Fallback>
                <p:oleObj name="Equation" r:id="rId3" imgW="1904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2795588"/>
                        <a:ext cx="5159375" cy="1090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6604000" y="1143000"/>
            <a:ext cx="2520950" cy="903288"/>
            <a:chOff x="6640080" y="3135868"/>
            <a:chExt cx="2520950" cy="903288"/>
          </a:xfrm>
        </p:grpSpPr>
        <p:graphicFrame>
          <p:nvGraphicFramePr>
            <p:cNvPr id="7373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494395"/>
                </p:ext>
              </p:extLst>
            </p:nvPr>
          </p:nvGraphicFramePr>
          <p:xfrm>
            <a:off x="6640080" y="3416856"/>
            <a:ext cx="2520950" cy="622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63" name="Equation" r:id="rId5" imgW="1790640" imgH="431640" progId="Equation.3">
                    <p:embed/>
                  </p:oleObj>
                </mc:Choice>
                <mc:Fallback>
                  <p:oleObj name="Equation" r:id="rId5" imgW="179064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0080" y="3416856"/>
                          <a:ext cx="2520950" cy="622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6781800" y="3135868"/>
              <a:ext cx="1552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We just had: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809624" y="4267200"/>
            <a:ext cx="6581775" cy="2438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Iterate until convergence: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For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= 1 … 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For j = 1 … d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8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Compute: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latin typeface="Arial" pitchFamily="34" charset="0"/>
                <a:cs typeface="Arial" pitchFamily="34" charset="0"/>
                <a:sym typeface="Symbol"/>
              </a:rPr>
              <a:t>J</a:t>
            </a:r>
            <a:r>
              <a:rPr lang="en-US" sz="2800" b="1" baseline="30000" dirty="0">
                <a:latin typeface="Arial" pitchFamily="34" charset="0"/>
                <a:cs typeface="Arial" pitchFamily="34" charset="0"/>
                <a:sym typeface="Symbol"/>
              </a:rPr>
              <a:t>(j)</a:t>
            </a:r>
            <a:r>
              <a:rPr lang="en-US" sz="2800" b="1" dirty="0">
                <a:latin typeface="Arial" pitchFamily="34" charset="0"/>
                <a:cs typeface="Arial" pitchFamily="34" charset="0"/>
                <a:sym typeface="Symbol"/>
              </a:rPr>
              <a:t>(x</a:t>
            </a:r>
            <a:r>
              <a:rPr lang="en-US" sz="2800" b="1" baseline="-250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8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Update: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w</a:t>
            </a:r>
            <a:r>
              <a:rPr lang="en-US" sz="2800" b="1" baseline="30000" dirty="0">
                <a:latin typeface="Arial" pitchFamily="34" charset="0"/>
                <a:cs typeface="Arial" pitchFamily="34" charset="0"/>
              </a:rPr>
              <a:t>(j)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latin typeface="Arial" pitchFamily="34" charset="0"/>
                <a:cs typeface="Arial" pitchFamily="34" charset="0"/>
                <a:sym typeface="Symbol"/>
              </a:rPr>
              <a:t>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w</a:t>
            </a:r>
            <a:r>
              <a:rPr lang="en-US" sz="2800" b="1" baseline="30000" dirty="0">
                <a:latin typeface="Arial" pitchFamily="34" charset="0"/>
                <a:cs typeface="Arial" pitchFamily="34" charset="0"/>
              </a:rPr>
              <a:t>(j)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- </a:t>
            </a:r>
            <a:r>
              <a:rPr lang="en-US" sz="2800" b="1" dirty="0">
                <a:latin typeface="Arial" pitchFamily="34" charset="0"/>
                <a:cs typeface="Arial" pitchFamily="34" charset="0"/>
                <a:sym typeface="Symbol"/>
              </a:rPr>
              <a:t> J</a:t>
            </a:r>
            <a:r>
              <a:rPr lang="en-US" sz="2800" b="1" baseline="30000" dirty="0">
                <a:latin typeface="Arial" pitchFamily="34" charset="0"/>
                <a:cs typeface="Arial" pitchFamily="34" charset="0"/>
                <a:sym typeface="Symbol"/>
              </a:rPr>
              <a:t>(j)</a:t>
            </a:r>
            <a:r>
              <a:rPr lang="en-US" sz="2800" b="1" dirty="0">
                <a:latin typeface="Arial" pitchFamily="34" charset="0"/>
                <a:cs typeface="Arial" pitchFamily="34" charset="0"/>
                <a:sym typeface="Symbol"/>
              </a:rPr>
              <a:t>(x</a:t>
            </a:r>
            <a:r>
              <a:rPr lang="en-US" sz="2800" b="1" baseline="-250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110891" y="3505200"/>
            <a:ext cx="725920" cy="246965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04154" y="3429000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Notice: no summation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over </a:t>
            </a:r>
            <a:r>
              <a:rPr lang="en-US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anymore</a:t>
            </a:r>
          </a:p>
        </p:txBody>
      </p:sp>
    </p:spTree>
    <p:extLst>
      <p:ext uri="{BB962C8B-B14F-4D97-AF65-F5344CB8AC3E}">
        <p14:creationId xmlns:p14="http://schemas.microsoft.com/office/powerpoint/2010/main" val="412646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Support Vector Machines:</a:t>
            </a:r>
            <a:br>
              <a:rPr lang="en-US" sz="4400" dirty="0"/>
            </a:br>
            <a:r>
              <a:rPr lang="en-US" sz="4400" dirty="0"/>
              <a:t>Example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2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Other ML Paradigms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10600" cy="5257801"/>
          </a:xfrm>
        </p:spPr>
        <p:txBody>
          <a:bodyPr>
            <a:normAutofit/>
          </a:bodyPr>
          <a:lstStyle/>
          <a:p>
            <a:r>
              <a:rPr lang="en-US" b="1" dirty="0"/>
              <a:t>Supervised:</a:t>
            </a:r>
          </a:p>
          <a:p>
            <a:pPr lvl="1"/>
            <a:r>
              <a:rPr lang="en-US" dirty="0"/>
              <a:t>Given “labeled data” {</a:t>
            </a:r>
            <a:r>
              <a:rPr lang="en-US" dirty="0" err="1"/>
              <a:t>x,y</a:t>
            </a:r>
            <a:r>
              <a:rPr lang="en-US" dirty="0"/>
              <a:t>}, learn f(x)=y</a:t>
            </a:r>
          </a:p>
          <a:p>
            <a:r>
              <a:rPr lang="en-US" b="1" dirty="0"/>
              <a:t>Unsupervised:</a:t>
            </a:r>
          </a:p>
          <a:p>
            <a:pPr lvl="1"/>
            <a:r>
              <a:rPr lang="en-US" dirty="0"/>
              <a:t>Given only “unlabeled data” {x}, learn f(x)</a:t>
            </a:r>
          </a:p>
          <a:p>
            <a:r>
              <a:rPr lang="en-US" b="1" dirty="0"/>
              <a:t>Semi-supervised:</a:t>
            </a:r>
          </a:p>
          <a:p>
            <a:pPr lvl="1"/>
            <a:r>
              <a:rPr lang="en-US" dirty="0"/>
              <a:t>Given some labeled and some unlabeled data</a:t>
            </a:r>
          </a:p>
          <a:p>
            <a:r>
              <a:rPr lang="en-US" b="1" dirty="0"/>
              <a:t>Active learning:</a:t>
            </a:r>
          </a:p>
          <a:p>
            <a:pPr lvl="1"/>
            <a:r>
              <a:rPr lang="en-US" dirty="0"/>
              <a:t>Whenever we predict f(x)</a:t>
            </a:r>
            <a:r>
              <a:rPr lang="en-US" dirty="0">
                <a:sym typeface="Wingdings"/>
              </a:rPr>
              <a:t>=</a:t>
            </a:r>
            <a:r>
              <a:rPr lang="en-US" dirty="0"/>
              <a:t>y, we then receive true y</a:t>
            </a:r>
            <a:r>
              <a:rPr lang="en-US" baseline="30000" dirty="0"/>
              <a:t>*</a:t>
            </a:r>
          </a:p>
          <a:p>
            <a:r>
              <a:rPr lang="en-US" b="1" dirty="0"/>
              <a:t>Transfer learning:</a:t>
            </a:r>
          </a:p>
          <a:p>
            <a:pPr lvl="1"/>
            <a:r>
              <a:rPr lang="en-US" dirty="0"/>
              <a:t>Learn f(x) so that it works well on new domain f(z)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03A5-6692-554C-96A0-00B07BE036E2}" type="datetime1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Pinterest Machine Learning Class, Winter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397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Text categorization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Example by Leon </a:t>
            </a:r>
            <a:r>
              <a:rPr lang="en-US" b="1" dirty="0" err="1">
                <a:solidFill>
                  <a:srgbClr val="0000FF"/>
                </a:solidFill>
              </a:rPr>
              <a:t>Bottou</a:t>
            </a:r>
            <a:r>
              <a:rPr lang="en-US" b="1" dirty="0">
                <a:solidFill>
                  <a:srgbClr val="0000FF"/>
                </a:solidFill>
              </a:rPr>
              <a:t>:</a:t>
            </a:r>
          </a:p>
          <a:p>
            <a:pPr lvl="1"/>
            <a:r>
              <a:rPr lang="en-US" b="1" dirty="0"/>
              <a:t>Reuters RCV1 </a:t>
            </a:r>
            <a:r>
              <a:rPr lang="en-US" dirty="0"/>
              <a:t>document corpus</a:t>
            </a:r>
          </a:p>
          <a:p>
            <a:pPr lvl="2"/>
            <a:r>
              <a:rPr lang="en-US" dirty="0"/>
              <a:t>Predict a category of a document</a:t>
            </a:r>
          </a:p>
          <a:p>
            <a:pPr lvl="3"/>
            <a:r>
              <a:rPr lang="en-US" dirty="0"/>
              <a:t>One </a:t>
            </a:r>
            <a:r>
              <a:rPr lang="en-US" b="1" dirty="0"/>
              <a:t>vs.</a:t>
            </a:r>
            <a:r>
              <a:rPr lang="en-US" dirty="0"/>
              <a:t> the rest classification</a:t>
            </a:r>
          </a:p>
          <a:p>
            <a:pPr lvl="1"/>
            <a:r>
              <a:rPr lang="en-US" b="1" i="1" dirty="0"/>
              <a:t>n</a:t>
            </a:r>
            <a:r>
              <a:rPr lang="en-US" b="1" dirty="0"/>
              <a:t> = 781,000</a:t>
            </a:r>
            <a:r>
              <a:rPr lang="en-US" dirty="0"/>
              <a:t> training examples (documents)</a:t>
            </a:r>
          </a:p>
          <a:p>
            <a:pPr lvl="1"/>
            <a:r>
              <a:rPr lang="en-US" dirty="0"/>
              <a:t>23,000 test examples</a:t>
            </a:r>
          </a:p>
          <a:p>
            <a:pPr lvl="1"/>
            <a:r>
              <a:rPr lang="en-US" b="1" i="1" dirty="0"/>
              <a:t>d</a:t>
            </a:r>
            <a:r>
              <a:rPr lang="en-US" b="1" dirty="0"/>
              <a:t> = 50,000</a:t>
            </a:r>
            <a:r>
              <a:rPr lang="en-US" dirty="0"/>
              <a:t> features</a:t>
            </a:r>
          </a:p>
          <a:p>
            <a:pPr lvl="2"/>
            <a:r>
              <a:rPr lang="en-US" dirty="0"/>
              <a:t>One feature per word</a:t>
            </a:r>
          </a:p>
          <a:p>
            <a:pPr lvl="2"/>
            <a:r>
              <a:rPr lang="en-US" dirty="0"/>
              <a:t>Remove stop-words</a:t>
            </a:r>
          </a:p>
          <a:p>
            <a:pPr lvl="2"/>
            <a:r>
              <a:rPr lang="en-US" dirty="0"/>
              <a:t>Remove low frequency words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3D5B-025E-421A-A615-839077C102B0}" type="datetime1">
              <a:rPr lang="en-US" smtClean="0"/>
              <a:t>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Datasets, http://cs246.stanford.edu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250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Text categorization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610600" cy="2514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Questions:</a:t>
            </a:r>
          </a:p>
          <a:p>
            <a:pPr lvl="1"/>
            <a:r>
              <a:rPr lang="en-US" b="1" dirty="0"/>
              <a:t>(1)</a:t>
            </a:r>
            <a:r>
              <a:rPr lang="en-US" dirty="0"/>
              <a:t> Is </a:t>
            </a:r>
            <a:r>
              <a:rPr lang="en-US" b="1" dirty="0"/>
              <a:t>SGD</a:t>
            </a:r>
            <a:r>
              <a:rPr lang="en-US" dirty="0"/>
              <a:t> successful at minimizing </a:t>
            </a:r>
            <a:r>
              <a:rPr lang="en-US" b="1" i="1" dirty="0"/>
              <a:t>J(</a:t>
            </a:r>
            <a:r>
              <a:rPr lang="en-US" b="1" i="1" dirty="0" err="1"/>
              <a:t>w,b</a:t>
            </a:r>
            <a:r>
              <a:rPr lang="en-US" b="1" i="1" dirty="0"/>
              <a:t>)</a:t>
            </a:r>
            <a:r>
              <a:rPr lang="en-US" dirty="0"/>
              <a:t>?</a:t>
            </a:r>
          </a:p>
          <a:p>
            <a:pPr lvl="1"/>
            <a:r>
              <a:rPr lang="en-US" b="1" dirty="0"/>
              <a:t>(2)</a:t>
            </a:r>
            <a:r>
              <a:rPr lang="en-US" dirty="0"/>
              <a:t> How quickly does </a:t>
            </a:r>
            <a:r>
              <a:rPr lang="en-US" b="1" dirty="0"/>
              <a:t>SGD</a:t>
            </a:r>
            <a:r>
              <a:rPr lang="en-US" dirty="0"/>
              <a:t> find the min of </a:t>
            </a:r>
            <a:r>
              <a:rPr lang="en-US" b="1" i="1" dirty="0"/>
              <a:t>J(</a:t>
            </a:r>
            <a:r>
              <a:rPr lang="en-US" b="1" i="1" dirty="0" err="1"/>
              <a:t>w,b</a:t>
            </a:r>
            <a:r>
              <a:rPr lang="en-US" b="1" i="1" dirty="0"/>
              <a:t>)</a:t>
            </a:r>
            <a:r>
              <a:rPr lang="en-US" dirty="0"/>
              <a:t>?</a:t>
            </a:r>
          </a:p>
          <a:p>
            <a:pPr lvl="1"/>
            <a:r>
              <a:rPr lang="en-US" b="1" dirty="0"/>
              <a:t>(3) </a:t>
            </a:r>
            <a:r>
              <a:rPr lang="en-US" dirty="0"/>
              <a:t>What is the error on a test set?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2EA7-F939-479A-BAD0-85F330B962E3}" type="datetime1">
              <a:rPr lang="en-US" smtClean="0"/>
              <a:t>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Datasets, http://cs246.stanford.edu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914400" y="3782043"/>
            <a:ext cx="7848600" cy="1399557"/>
            <a:chOff x="990600" y="4467843"/>
            <a:chExt cx="7848600" cy="1399557"/>
          </a:xfrm>
        </p:grpSpPr>
        <p:pic>
          <p:nvPicPr>
            <p:cNvPr id="4608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90600" y="4533900"/>
              <a:ext cx="7248525" cy="133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2667000" y="4467843"/>
              <a:ext cx="61722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latin typeface="Arial" pitchFamily="34" charset="0"/>
                  <a:cs typeface="Arial" pitchFamily="34" charset="0"/>
                </a:rPr>
                <a:t>     Training time         Value of J(</a:t>
              </a:r>
              <a:r>
                <a:rPr lang="en-US" b="1" i="1" dirty="0" err="1">
                  <a:latin typeface="Arial" pitchFamily="34" charset="0"/>
                  <a:cs typeface="Arial" pitchFamily="34" charset="0"/>
                </a:rPr>
                <a:t>w,b</a:t>
              </a:r>
              <a:r>
                <a:rPr lang="en-US" b="1" i="1" dirty="0">
                  <a:latin typeface="Arial" pitchFamily="34" charset="0"/>
                  <a:cs typeface="Arial" pitchFamily="34" charset="0"/>
                </a:rPr>
                <a:t>)        Test error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52945" y="4890655"/>
              <a:ext cx="1685077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0" bIns="0" rtlCol="0">
              <a:spAutoFit/>
            </a:bodyPr>
            <a:lstStyle/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Standard SVM</a:t>
              </a:r>
              <a:br>
                <a:rPr lang="en-US" dirty="0">
                  <a:latin typeface="Arial" pitchFamily="34" charset="0"/>
                  <a:cs typeface="Arial" pitchFamily="34" charset="0"/>
                </a:rPr>
              </a:br>
              <a:r>
                <a:rPr lang="en-US" dirty="0">
                  <a:latin typeface="Arial" pitchFamily="34" charset="0"/>
                  <a:cs typeface="Arial" pitchFamily="34" charset="0"/>
                </a:rPr>
                <a:t>“Fast SVM”</a:t>
              </a:r>
            </a:p>
            <a:p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SGD-SVM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43000" y="5461337"/>
            <a:ext cx="69943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(1)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SGD-SVM is successful at minimizing the value of </a:t>
            </a:r>
            <a:r>
              <a:rPr lang="en-US" sz="20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J(</a:t>
            </a:r>
            <a:r>
              <a:rPr lang="en-US" sz="2000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w,b</a:t>
            </a:r>
            <a:r>
              <a:rPr lang="en-US" sz="20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(2)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SGD-SVM is super fast</a:t>
            </a:r>
          </a:p>
          <a:p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(3)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SGD-SVM test set error is comparable</a:t>
            </a:r>
          </a:p>
        </p:txBody>
      </p:sp>
    </p:spTree>
    <p:extLst>
      <p:ext uri="{BB962C8B-B14F-4D97-AF65-F5344CB8AC3E}">
        <p14:creationId xmlns:p14="http://schemas.microsoft.com/office/powerpoint/2010/main" val="144836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“Accuracy”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1992-1A83-45F4-8E1B-0610C7B08FF4}" type="datetime1">
              <a:rPr lang="en-US" smtClean="0"/>
              <a:t>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Datasets, http://cs246.stanford.edu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29323"/>
          <a:stretch/>
        </p:blipFill>
        <p:spPr bwMode="auto">
          <a:xfrm>
            <a:off x="456683" y="1448666"/>
            <a:ext cx="8321092" cy="4342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295400" y="5191780"/>
            <a:ext cx="67056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Optimization quality: 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| J(</a:t>
            </a:r>
            <a:r>
              <a:rPr lang="en-US" sz="2400" b="1" i="1" dirty="0" err="1">
                <a:latin typeface="Arial" pitchFamily="34" charset="0"/>
                <a:cs typeface="Arial" pitchFamily="34" charset="0"/>
              </a:rPr>
              <a:t>w,b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) – J</a:t>
            </a:r>
            <a:r>
              <a:rPr lang="en-US" sz="2400" b="1" i="1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b="1" i="1" dirty="0" err="1">
                <a:latin typeface="Arial" pitchFamily="34" charset="0"/>
                <a:cs typeface="Arial" pitchFamily="34" charset="0"/>
              </a:rPr>
              <a:t>w</a:t>
            </a:r>
            <a:r>
              <a:rPr lang="en-US" sz="2400" b="1" i="1" baseline="30000" dirty="0" err="1">
                <a:latin typeface="Arial" pitchFamily="34" charset="0"/>
                <a:cs typeface="Arial" pitchFamily="34" charset="0"/>
              </a:rPr>
              <a:t>opt</a:t>
            </a:r>
            <a:r>
              <a:rPr lang="en-US" sz="2400" b="1" i="1" dirty="0" err="1">
                <a:latin typeface="Arial" pitchFamily="34" charset="0"/>
                <a:cs typeface="Arial" pitchFamily="34" charset="0"/>
              </a:rPr>
              <a:t>,b</a:t>
            </a:r>
            <a:r>
              <a:rPr lang="en-US" sz="2400" b="1" i="1" baseline="30000" dirty="0" err="1">
                <a:latin typeface="Arial" pitchFamily="34" charset="0"/>
                <a:cs typeface="Arial" pitchFamily="34" charset="0"/>
              </a:rPr>
              <a:t>opt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) |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89434" y="3774912"/>
            <a:ext cx="164660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Conventional</a:t>
            </a:r>
            <a:b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SVM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81800" y="2514600"/>
            <a:ext cx="12490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SGD SVM</a:t>
            </a:r>
          </a:p>
        </p:txBody>
      </p:sp>
      <p:sp>
        <p:nvSpPr>
          <p:cNvPr id="7" name="Rectangle 6"/>
          <p:cNvSpPr/>
          <p:nvPr/>
        </p:nvSpPr>
        <p:spPr>
          <a:xfrm>
            <a:off x="1569136" y="5915294"/>
            <a:ext cx="594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For optimizing </a:t>
            </a:r>
            <a:r>
              <a:rPr lang="en-US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J(</a:t>
            </a:r>
            <a:r>
              <a:rPr lang="en-US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w,b</a:t>
            </a:r>
            <a:r>
              <a:rPr lang="en-US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) within reasonable 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quality</a:t>
            </a:r>
            <a:r>
              <a:rPr lang="en-US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SGD-SVM 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is super fast</a:t>
            </a:r>
          </a:p>
        </p:txBody>
      </p:sp>
    </p:spTree>
    <p:extLst>
      <p:ext uri="{BB962C8B-B14F-4D97-AF65-F5344CB8AC3E}">
        <p14:creationId xmlns:p14="http://schemas.microsoft.com/office/powerpoint/2010/main" val="35784367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Need to choose learning rate </a:t>
            </a:r>
            <a:r>
              <a:rPr lang="en-US" b="1" dirty="0">
                <a:solidFill>
                  <a:srgbClr val="0000FF"/>
                </a:solidFill>
                <a:sym typeface="Symbol"/>
              </a:rPr>
              <a:t> and t</a:t>
            </a:r>
            <a:r>
              <a:rPr lang="en-US" b="1" baseline="-25000" dirty="0">
                <a:solidFill>
                  <a:srgbClr val="0000FF"/>
                </a:solidFill>
                <a:sym typeface="Symbol"/>
              </a:rPr>
              <a:t>0</a:t>
            </a:r>
          </a:p>
          <a:p>
            <a:pPr lvl="1"/>
            <a:endParaRPr lang="en-US" dirty="0">
              <a:sym typeface="Symbol"/>
            </a:endParaRPr>
          </a:p>
          <a:p>
            <a:pPr lvl="3"/>
            <a:endParaRPr lang="en-US" dirty="0">
              <a:sym typeface="Symbol"/>
            </a:endParaRPr>
          </a:p>
          <a:p>
            <a:pPr lvl="3"/>
            <a:endParaRPr lang="en-US" dirty="0">
              <a:sym typeface="Symbol"/>
            </a:endParaRPr>
          </a:p>
          <a:p>
            <a:r>
              <a:rPr lang="en-US" b="1" dirty="0">
                <a:solidFill>
                  <a:srgbClr val="008000"/>
                </a:solidFill>
                <a:sym typeface="Symbol"/>
              </a:rPr>
              <a:t>Leon suggests:</a:t>
            </a:r>
          </a:p>
          <a:p>
            <a:pPr lvl="1"/>
            <a:r>
              <a:rPr lang="en-US" dirty="0"/>
              <a:t>Choose </a:t>
            </a:r>
            <a:r>
              <a:rPr lang="en-US" b="1" dirty="0"/>
              <a:t>t</a:t>
            </a:r>
            <a:r>
              <a:rPr lang="en-US" sz="2400" b="1" baseline="-25000" dirty="0"/>
              <a:t>0</a:t>
            </a:r>
            <a:r>
              <a:rPr lang="en-US" sz="2400" dirty="0"/>
              <a:t> </a:t>
            </a:r>
            <a:r>
              <a:rPr lang="en-US" dirty="0"/>
              <a:t>so that the expected initial updates are comparable with the expected size of the weights</a:t>
            </a:r>
          </a:p>
          <a:p>
            <a:pPr lvl="1"/>
            <a:r>
              <a:rPr lang="en-US" dirty="0">
                <a:sym typeface="Symbol"/>
              </a:rPr>
              <a:t>Choose </a:t>
            </a:r>
            <a:r>
              <a:rPr lang="en-US" b="1" dirty="0">
                <a:sym typeface="Symbol"/>
              </a:rPr>
              <a:t></a:t>
            </a:r>
            <a:r>
              <a:rPr lang="en-US" dirty="0">
                <a:sym typeface="Symbol"/>
              </a:rPr>
              <a:t>:</a:t>
            </a:r>
          </a:p>
          <a:p>
            <a:pPr lvl="2"/>
            <a:r>
              <a:rPr lang="en-US" dirty="0">
                <a:sym typeface="Symbol"/>
              </a:rPr>
              <a:t>Select a </a:t>
            </a:r>
            <a:r>
              <a:rPr lang="en-US" b="1" dirty="0">
                <a:solidFill>
                  <a:srgbClr val="008000"/>
                </a:solidFill>
                <a:sym typeface="Symbol"/>
              </a:rPr>
              <a:t>small subsample</a:t>
            </a:r>
          </a:p>
          <a:p>
            <a:pPr lvl="2"/>
            <a:r>
              <a:rPr lang="en-US" dirty="0">
                <a:sym typeface="Symbol"/>
              </a:rPr>
              <a:t>Try various rates </a:t>
            </a:r>
            <a:r>
              <a:rPr lang="en-US" b="1" dirty="0">
                <a:sym typeface="Symbol"/>
              </a:rPr>
              <a:t></a:t>
            </a:r>
            <a:r>
              <a:rPr lang="en-US" dirty="0">
                <a:sym typeface="Symbol"/>
              </a:rPr>
              <a:t> (e.g., 10, 1, 0.1, 0.01, …)</a:t>
            </a:r>
          </a:p>
          <a:p>
            <a:pPr lvl="2"/>
            <a:r>
              <a:rPr lang="en-US" dirty="0">
                <a:sym typeface="Symbol"/>
              </a:rPr>
              <a:t>Pick the one that most reduces the cost</a:t>
            </a:r>
          </a:p>
          <a:p>
            <a:pPr lvl="2"/>
            <a:r>
              <a:rPr lang="en-US" dirty="0">
                <a:sym typeface="Symbol"/>
              </a:rPr>
              <a:t>Use </a:t>
            </a:r>
            <a:r>
              <a:rPr lang="en-US" b="1" dirty="0">
                <a:sym typeface="Symbol"/>
              </a:rPr>
              <a:t></a:t>
            </a:r>
            <a:r>
              <a:rPr lang="en-US" dirty="0">
                <a:sym typeface="Symbol"/>
              </a:rPr>
              <a:t> for next 100k iterations on the full dataset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F54E-A8D6-48D4-B21E-CAD93085C798}" type="datetime1">
              <a:rPr lang="en-US" smtClean="0"/>
              <a:t>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Datasets, http://cs246.stanford.edu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911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998960"/>
              </p:ext>
            </p:extLst>
          </p:nvPr>
        </p:nvGraphicFramePr>
        <p:xfrm>
          <a:off x="1038225" y="1828800"/>
          <a:ext cx="6153150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9" name="Equation" r:id="rId3" imgW="2247840" imgH="444240" progId="Equation.3">
                  <p:embed/>
                </p:oleObj>
              </mc:Choice>
              <mc:Fallback>
                <p:oleObj name="Equation" r:id="rId3" imgW="22478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1828800"/>
                        <a:ext cx="6153150" cy="1212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068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Sparse Linear SVM: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Feature vector </a:t>
            </a:r>
            <a:r>
              <a:rPr lang="en-US" b="1" i="1" dirty="0">
                <a:solidFill>
                  <a:srgbClr val="008000"/>
                </a:solidFill>
              </a:rPr>
              <a:t>x</a:t>
            </a:r>
            <a:r>
              <a:rPr lang="en-US" b="1" i="1" baseline="-25000" dirty="0">
                <a:solidFill>
                  <a:srgbClr val="008000"/>
                </a:solidFill>
              </a:rPr>
              <a:t>i</a:t>
            </a:r>
            <a:r>
              <a:rPr lang="en-US" b="1" dirty="0">
                <a:solidFill>
                  <a:srgbClr val="008000"/>
                </a:solidFill>
              </a:rPr>
              <a:t> is sparse (contains many zeros)</a:t>
            </a:r>
          </a:p>
          <a:p>
            <a:pPr lvl="2"/>
            <a:r>
              <a:rPr lang="en-US" dirty="0"/>
              <a:t>Do not do: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b="1" i="1" baseline="-25000" dirty="0">
                <a:latin typeface="Arial" pitchFamily="34" charset="0"/>
                <a:cs typeface="Arial" pitchFamily="34" charset="0"/>
              </a:rPr>
              <a:t>i </a:t>
            </a:r>
            <a:r>
              <a:rPr lang="en-US" dirty="0">
                <a:latin typeface="Arial" pitchFamily="34" charset="0"/>
                <a:cs typeface="Arial" pitchFamily="34" charset="0"/>
              </a:rPr>
              <a:t>= [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0,0,0,1,0,0,0,0,5,0,0,0,0,0,0,…</a:t>
            </a:r>
            <a:r>
              <a:rPr lang="en-US" dirty="0">
                <a:latin typeface="Arial" pitchFamily="34" charset="0"/>
                <a:cs typeface="Arial" pitchFamily="34" charset="0"/>
              </a:rPr>
              <a:t>]</a:t>
            </a:r>
          </a:p>
          <a:p>
            <a:pPr lvl="2"/>
            <a:r>
              <a:rPr lang="en-US" dirty="0"/>
              <a:t>But represent </a:t>
            </a:r>
            <a:r>
              <a:rPr lang="en-US" b="1" dirty="0"/>
              <a:t>x</a:t>
            </a:r>
            <a:r>
              <a:rPr lang="en-US" b="1" baseline="-25000" dirty="0"/>
              <a:t>i</a:t>
            </a:r>
            <a:r>
              <a:rPr lang="en-US" baseline="-25000" dirty="0"/>
              <a:t> </a:t>
            </a:r>
            <a:r>
              <a:rPr lang="en-US" dirty="0"/>
              <a:t>as a sparse vector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b="1" baseline="-25000" dirty="0">
                <a:latin typeface="Arial" pitchFamily="34" charset="0"/>
                <a:cs typeface="Arial" pitchFamily="34" charset="0"/>
              </a:rPr>
              <a:t>i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=[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(4,1), (9,5),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…]</a:t>
            </a:r>
          </a:p>
          <a:p>
            <a:pPr lvl="1"/>
            <a:r>
              <a:rPr lang="en-US" b="1" dirty="0">
                <a:solidFill>
                  <a:srgbClr val="CC0066"/>
                </a:solidFill>
              </a:rPr>
              <a:t>Can we do the SGD update more efficiently?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Approximated in 2 steps:</a:t>
            </a:r>
          </a:p>
          <a:p>
            <a:pPr marL="768096" lvl="2" indent="0">
              <a:buNone/>
            </a:pPr>
            <a:r>
              <a:rPr lang="en-US" dirty="0"/>
              <a:t>	                                          </a:t>
            </a:r>
            <a:r>
              <a:rPr lang="en-US" b="1" dirty="0"/>
              <a:t>cheap</a:t>
            </a:r>
            <a:r>
              <a:rPr lang="en-US" dirty="0"/>
              <a:t>: </a:t>
            </a:r>
            <a:r>
              <a:rPr lang="en-US" b="1" i="1" dirty="0"/>
              <a:t>x</a:t>
            </a:r>
            <a:r>
              <a:rPr lang="en-US" b="1" i="1" baseline="-25000" dirty="0"/>
              <a:t>i</a:t>
            </a:r>
            <a:r>
              <a:rPr lang="en-US" dirty="0"/>
              <a:t> is sparse and so few </a:t>
            </a:r>
            <a:br>
              <a:rPr lang="en-US" dirty="0"/>
            </a:br>
            <a:r>
              <a:rPr lang="en-US" dirty="0"/>
              <a:t>				  coordinates </a:t>
            </a:r>
            <a:r>
              <a:rPr lang="en-US" b="1" i="1" dirty="0"/>
              <a:t>j</a:t>
            </a:r>
            <a:r>
              <a:rPr lang="en-US" dirty="0"/>
              <a:t> of </a:t>
            </a:r>
            <a:r>
              <a:rPr lang="en-US" b="1" i="1" dirty="0"/>
              <a:t>w</a:t>
            </a:r>
            <a:r>
              <a:rPr lang="en-US" dirty="0"/>
              <a:t> will be updated</a:t>
            </a:r>
          </a:p>
          <a:p>
            <a:pPr marL="768096" lvl="2" indent="0">
              <a:buNone/>
            </a:pPr>
            <a:r>
              <a:rPr lang="en-US" dirty="0"/>
              <a:t>                                            </a:t>
            </a:r>
            <a:r>
              <a:rPr lang="en-US" b="1" dirty="0"/>
              <a:t>expensive</a:t>
            </a:r>
            <a:r>
              <a:rPr lang="en-US" dirty="0"/>
              <a:t>: </a:t>
            </a:r>
            <a:r>
              <a:rPr lang="en-US" b="1" i="1" dirty="0"/>
              <a:t>w</a:t>
            </a:r>
            <a:r>
              <a:rPr lang="en-US" dirty="0"/>
              <a:t> is not sparse, all </a:t>
            </a:r>
            <a:br>
              <a:rPr lang="en-US" dirty="0"/>
            </a:br>
            <a:r>
              <a:rPr lang="en-US" dirty="0"/>
              <a:t>		 		  coordinates need to be updated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640E-0378-48CF-92C1-32328CCA87CB}" type="datetime1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Datasets, http://cs246.stanford.edu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44</a:t>
            </a:fld>
            <a:endParaRPr lang="en-US"/>
          </a:p>
        </p:txBody>
      </p:sp>
      <p:graphicFrame>
        <p:nvGraphicFramePr>
          <p:cNvPr id="1269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762883"/>
              </p:ext>
            </p:extLst>
          </p:nvPr>
        </p:nvGraphicFramePr>
        <p:xfrm flipV="1">
          <a:off x="2451244" y="3733800"/>
          <a:ext cx="331340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7" name="Equation" r:id="rId4" imgW="1790640" imgH="431640" progId="Equation.3">
                  <p:embed/>
                </p:oleObj>
              </mc:Choice>
              <mc:Fallback>
                <p:oleObj name="Equation" r:id="rId4" imgW="1790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2451244" y="3733800"/>
                        <a:ext cx="3313403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100649"/>
              </p:ext>
            </p:extLst>
          </p:nvPr>
        </p:nvGraphicFramePr>
        <p:xfrm>
          <a:off x="1523999" y="4900901"/>
          <a:ext cx="2592873" cy="737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8" name="Equation" r:id="rId6" imgW="1384200" imgH="393480" progId="Equation.3">
                  <p:embed/>
                </p:oleObj>
              </mc:Choice>
              <mc:Fallback>
                <p:oleObj name="Equation" r:id="rId6" imgW="1384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3999" y="4900901"/>
                        <a:ext cx="2592873" cy="7378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916213"/>
              </p:ext>
            </p:extLst>
          </p:nvPr>
        </p:nvGraphicFramePr>
        <p:xfrm>
          <a:off x="1477450" y="5867400"/>
          <a:ext cx="15705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9" name="Equation" r:id="rId8" imgW="838080" imgH="203040" progId="Equation.3">
                  <p:embed/>
                </p:oleObj>
              </mc:Choice>
              <mc:Fallback>
                <p:oleObj name="Equation" r:id="rId8" imgW="838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450" y="5867400"/>
                        <a:ext cx="1570550" cy="381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84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Considerations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38912" lvl="1" indent="-320040">
                  <a:spcBef>
                    <a:spcPts val="0"/>
                  </a:spcBef>
                  <a:buClr>
                    <a:schemeClr val="accent1"/>
                  </a:buClr>
                  <a:buSzPct val="80000"/>
                  <a:buFont typeface="Wingdings 2"/>
                  <a:buChar char=""/>
                </a:pPr>
                <a:r>
                  <a:rPr lang="en-US" b="1" dirty="0">
                    <a:solidFill>
                      <a:srgbClr val="D60093"/>
                    </a:solidFill>
                  </a:rPr>
                  <a:t>Solution 1: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𝒘</m:t>
                    </m:r>
                    <m:r>
                      <a:rPr lang="en-US" b="1" i="1" dirty="0">
                        <a:latin typeface="Cambria Math"/>
                      </a:rPr>
                      <m:t>=</m:t>
                    </m:r>
                    <m:r>
                      <a:rPr lang="en-US" b="1" i="1" dirty="0">
                        <a:latin typeface="Cambria Math"/>
                      </a:rPr>
                      <m:t>𝒔</m:t>
                    </m:r>
                    <m:r>
                      <a:rPr lang="en-US" b="1" i="1" dirty="0">
                        <a:latin typeface="Cambria Math"/>
                      </a:rPr>
                      <m:t>⋅</m:t>
                    </m:r>
                    <m:r>
                      <a:rPr lang="en-US" b="1" i="1" dirty="0">
                        <a:latin typeface="Cambria Math"/>
                      </a:rPr>
                      <m:t>𝒗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Represent vector </a:t>
                </a:r>
                <a:r>
                  <a:rPr lang="en-US" b="1" i="1" dirty="0"/>
                  <a:t>w</a:t>
                </a:r>
                <a:r>
                  <a:rPr lang="en-US" dirty="0"/>
                  <a:t> as the </a:t>
                </a:r>
                <a:br>
                  <a:rPr lang="en-US" dirty="0"/>
                </a:br>
                <a:r>
                  <a:rPr lang="en-US" dirty="0"/>
                  <a:t>product of scalar </a:t>
                </a:r>
                <a:r>
                  <a:rPr lang="en-US" b="1" i="1" dirty="0"/>
                  <a:t>s</a:t>
                </a:r>
                <a:r>
                  <a:rPr lang="en-US" dirty="0"/>
                  <a:t> and vector </a:t>
                </a:r>
                <a:r>
                  <a:rPr lang="en-US" b="1" i="1" dirty="0"/>
                  <a:t>v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Then the update procedure is:</a:t>
                </a:r>
              </a:p>
              <a:p>
                <a:pPr lvl="2"/>
                <a:r>
                  <a:rPr lang="en-US" b="1" i="1" dirty="0">
                    <a:solidFill>
                      <a:srgbClr val="0000FF"/>
                    </a:solidFill>
                  </a:rPr>
                  <a:t>(1)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 = 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 −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𝜼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𝑪</m:t>
                    </m:r>
                    <m:f>
                      <m:fPr>
                        <m:ctrlP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𝝏</m:t>
                        </m:r>
                        <m: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𝑳</m:t>
                        </m:r>
                        <m:d>
                          <m:dPr>
                            <m:ctrlPr>
                              <a:rPr lang="en-US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𝝏</m:t>
                        </m:r>
                        <m: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𝒘</m:t>
                        </m:r>
                      </m:den>
                    </m:f>
                  </m:oMath>
                </a14:m>
                <a:endParaRPr lang="en-US" b="1" i="1" dirty="0">
                  <a:solidFill>
                    <a:srgbClr val="0000FF"/>
                  </a:solidFill>
                </a:endParaRPr>
              </a:p>
              <a:p>
                <a:pPr lvl="2"/>
                <a:r>
                  <a:rPr lang="en-US" b="1" i="1" dirty="0">
                    <a:solidFill>
                      <a:srgbClr val="0000FF"/>
                    </a:solidFill>
                  </a:rPr>
                  <a:t>(2)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/>
                      </a:rPr>
                      <m:t>𝒔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/>
                      </a:rPr>
                      <m:t>𝒔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/>
                      </a:rPr>
                      <m:t>𝜼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1" i="1" dirty="0"/>
              </a:p>
              <a:p>
                <a:r>
                  <a:rPr lang="en-US" b="1" dirty="0">
                    <a:solidFill>
                      <a:srgbClr val="D60093"/>
                    </a:solidFill>
                  </a:rPr>
                  <a:t>Solution 2:</a:t>
                </a:r>
              </a:p>
              <a:p>
                <a:pPr lvl="1"/>
                <a:r>
                  <a:rPr lang="en-US" dirty="0"/>
                  <a:t>Perform only step </a:t>
                </a:r>
                <a:r>
                  <a:rPr lang="en-US" b="1" dirty="0"/>
                  <a:t>(1)</a:t>
                </a:r>
                <a:r>
                  <a:rPr lang="en-US" dirty="0"/>
                  <a:t> for each training example</a:t>
                </a:r>
              </a:p>
              <a:p>
                <a:pPr lvl="1"/>
                <a:r>
                  <a:rPr lang="en-US" dirty="0"/>
                  <a:t>Perform step </a:t>
                </a:r>
                <a:r>
                  <a:rPr lang="en-US" b="1" dirty="0"/>
                  <a:t>(2)</a:t>
                </a:r>
                <a:r>
                  <a:rPr lang="en-US" dirty="0"/>
                  <a:t> with lower frequency </a:t>
                </a:r>
                <a:br>
                  <a:rPr lang="en-US" dirty="0"/>
                </a:br>
                <a:r>
                  <a:rPr lang="en-US" dirty="0"/>
                  <a:t>and higher </a:t>
                </a:r>
                <a:r>
                  <a:rPr lang="en-US" b="1" i="1" dirty="0">
                    <a:sym typeface="Symbol"/>
                  </a:rPr>
                  <a:t></a:t>
                </a:r>
                <a:endParaRPr lang="en-US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E5F-7F95-494C-9D67-AE0AC18528BD}" type="datetime1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Datasets, http://cs246.stanford.edu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45</a:t>
            </a:fld>
            <a:endParaRPr lang="en-US"/>
          </a:p>
        </p:txBody>
      </p:sp>
      <p:graphicFrame>
        <p:nvGraphicFramePr>
          <p:cNvPr id="1280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986954"/>
              </p:ext>
            </p:extLst>
          </p:nvPr>
        </p:nvGraphicFramePr>
        <p:xfrm>
          <a:off x="6680200" y="1950422"/>
          <a:ext cx="23876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54" name="Equation" r:id="rId4" imgW="1384200" imgH="393480" progId="Equation.3">
                  <p:embed/>
                </p:oleObj>
              </mc:Choice>
              <mc:Fallback>
                <p:oleObj name="Equation" r:id="rId4" imgW="1384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200" y="1950422"/>
                        <a:ext cx="23876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870026"/>
              </p:ext>
            </p:extLst>
          </p:nvPr>
        </p:nvGraphicFramePr>
        <p:xfrm>
          <a:off x="6808788" y="2677497"/>
          <a:ext cx="1446212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55" name="Equation" r:id="rId6" imgW="838080" imgH="203040" progId="Equation.3">
                  <p:embed/>
                </p:oleObj>
              </mc:Choice>
              <mc:Fallback>
                <p:oleObj name="Equation" r:id="rId6" imgW="838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8788" y="2677497"/>
                        <a:ext cx="1446212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943600" y="1535668"/>
            <a:ext cx="3258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Two step update procedure: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5006" y="210133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(1)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24600" y="26670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1753575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D60093"/>
                </a:solidFill>
              </a:rPr>
              <a:t>Stopping criteria: </a:t>
            </a:r>
          </a:p>
          <a:p>
            <a:pPr>
              <a:buNone/>
            </a:pPr>
            <a:r>
              <a:rPr lang="en-US" b="1" dirty="0"/>
              <a:t>	How many iterations of SGD?</a:t>
            </a:r>
            <a:endParaRPr lang="en-US" b="1" dirty="0">
              <a:solidFill>
                <a:schemeClr val="accent3"/>
              </a:solidFill>
            </a:endParaRP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Early stopping with cross validation</a:t>
            </a:r>
          </a:p>
          <a:p>
            <a:pPr lvl="2"/>
            <a:r>
              <a:rPr lang="en-US" dirty="0"/>
              <a:t>Create a validation set</a:t>
            </a:r>
          </a:p>
          <a:p>
            <a:pPr lvl="2"/>
            <a:r>
              <a:rPr lang="en-US" dirty="0"/>
              <a:t>Monitor cost function on the validation set</a:t>
            </a:r>
          </a:p>
          <a:p>
            <a:pPr lvl="2"/>
            <a:r>
              <a:rPr lang="en-US" dirty="0"/>
              <a:t>Stop when loss stops decreasing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Early stopping</a:t>
            </a:r>
          </a:p>
          <a:p>
            <a:pPr lvl="2"/>
            <a:r>
              <a:rPr lang="en-US" dirty="0"/>
              <a:t>Extract two (very) small sets of training data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endParaRPr lang="en-US" dirty="0"/>
          </a:p>
          <a:p>
            <a:pPr lvl="2"/>
            <a:r>
              <a:rPr lang="en-US" dirty="0"/>
              <a:t>Train on </a:t>
            </a:r>
            <a:r>
              <a:rPr lang="en-US" b="1" dirty="0"/>
              <a:t>A</a:t>
            </a:r>
            <a:r>
              <a:rPr lang="en-US" dirty="0"/>
              <a:t>, stop by validating on </a:t>
            </a:r>
            <a:r>
              <a:rPr lang="en-US" b="1" dirty="0"/>
              <a:t>B</a:t>
            </a:r>
          </a:p>
          <a:p>
            <a:pPr lvl="2"/>
            <a:r>
              <a:rPr lang="en-US" dirty="0"/>
              <a:t>Number of training epochs on </a:t>
            </a:r>
            <a:r>
              <a:rPr lang="en-US" b="1" dirty="0"/>
              <a:t>A </a:t>
            </a:r>
            <a:r>
              <a:rPr lang="en-US" dirty="0"/>
              <a:t>is an estimate of </a:t>
            </a:r>
            <a:r>
              <a:rPr lang="en-US" b="1" i="1" dirty="0"/>
              <a:t>k</a:t>
            </a:r>
            <a:endParaRPr lang="en-US" b="1" dirty="0"/>
          </a:p>
          <a:p>
            <a:pPr lvl="2"/>
            <a:r>
              <a:rPr lang="en-US" dirty="0"/>
              <a:t>Train for </a:t>
            </a:r>
            <a:r>
              <a:rPr lang="en-US" b="1" i="1" dirty="0"/>
              <a:t>k</a:t>
            </a:r>
            <a:r>
              <a:rPr lang="en-US" dirty="0"/>
              <a:t> epochs on the </a:t>
            </a:r>
            <a:r>
              <a:rPr lang="en-US" b="1" dirty="0"/>
              <a:t>full</a:t>
            </a:r>
            <a:r>
              <a:rPr lang="en-US" dirty="0"/>
              <a:t> dataset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92A2-97A2-4D6E-9EB7-126D85DC8B7E}" type="datetime1">
              <a:rPr lang="en-US" smtClean="0"/>
              <a:t>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Datasets, http://cs246.stanford.edu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43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multiple classes?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371600"/>
            <a:ext cx="3886200" cy="518160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CC0066"/>
                </a:solidFill>
              </a:rPr>
              <a:t>Idea 1:</a:t>
            </a:r>
            <a:br>
              <a:rPr lang="en-US" b="1" dirty="0">
                <a:solidFill>
                  <a:srgbClr val="CC0066"/>
                </a:solidFill>
              </a:rPr>
            </a:br>
            <a:r>
              <a:rPr lang="en-US" b="1" dirty="0">
                <a:solidFill>
                  <a:srgbClr val="0000FF"/>
                </a:solidFill>
              </a:rPr>
              <a:t>One against all</a:t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dirty="0"/>
              <a:t>Learn 3 classifiers</a:t>
            </a:r>
          </a:p>
          <a:p>
            <a:pPr lvl="1"/>
            <a:r>
              <a:rPr lang="en-US" b="1" dirty="0"/>
              <a:t>+ vs. {o, -}</a:t>
            </a:r>
          </a:p>
          <a:p>
            <a:pPr lvl="1"/>
            <a:r>
              <a:rPr lang="en-US" b="1" dirty="0"/>
              <a:t>-  vs. {o, +}</a:t>
            </a:r>
          </a:p>
          <a:p>
            <a:pPr lvl="1"/>
            <a:r>
              <a:rPr lang="en-US" b="1" dirty="0"/>
              <a:t>o vs. {+, -}</a:t>
            </a:r>
          </a:p>
          <a:p>
            <a:pPr lvl="1">
              <a:buNone/>
            </a:pPr>
            <a:r>
              <a:rPr lang="en-US" dirty="0"/>
              <a:t>Obtain: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b="1" dirty="0"/>
              <a:t>w</a:t>
            </a:r>
            <a:r>
              <a:rPr lang="en-US" b="1" baseline="-25000" dirty="0"/>
              <a:t>+ </a:t>
            </a:r>
            <a:r>
              <a:rPr lang="en-US" b="1" dirty="0"/>
              <a:t>b</a:t>
            </a:r>
            <a:r>
              <a:rPr lang="en-US" b="1" baseline="-25000" dirty="0"/>
              <a:t>+</a:t>
            </a:r>
            <a:r>
              <a:rPr lang="en-US" b="1" dirty="0"/>
              <a:t>,  w</a:t>
            </a:r>
            <a:r>
              <a:rPr lang="en-US" b="1" baseline="-25000" dirty="0"/>
              <a:t>- </a:t>
            </a:r>
            <a:r>
              <a:rPr lang="en-US" b="1" dirty="0"/>
              <a:t>b</a:t>
            </a:r>
            <a:r>
              <a:rPr lang="en-US" b="1" baseline="-25000" dirty="0"/>
              <a:t>-</a:t>
            </a:r>
            <a:r>
              <a:rPr lang="en-US" b="1" dirty="0"/>
              <a:t>,  </a:t>
            </a:r>
            <a:r>
              <a:rPr lang="en-US" b="1" dirty="0" err="1"/>
              <a:t>w</a:t>
            </a:r>
            <a:r>
              <a:rPr lang="en-US" b="1" baseline="-25000" dirty="0" err="1"/>
              <a:t>o</a:t>
            </a:r>
            <a:r>
              <a:rPr lang="en-US" b="1" baseline="-25000" dirty="0"/>
              <a:t> </a:t>
            </a:r>
            <a:r>
              <a:rPr lang="en-US" b="1" dirty="0" err="1"/>
              <a:t>b</a:t>
            </a:r>
            <a:r>
              <a:rPr lang="en-US" b="1" baseline="-25000" dirty="0" err="1"/>
              <a:t>o</a:t>
            </a:r>
            <a:endParaRPr lang="en-US" b="1" baseline="-25000" dirty="0"/>
          </a:p>
          <a:p>
            <a:r>
              <a:rPr lang="en-US" b="1" dirty="0">
                <a:solidFill>
                  <a:srgbClr val="0000FF"/>
                </a:solidFill>
              </a:rPr>
              <a:t>How to classify?</a:t>
            </a:r>
          </a:p>
          <a:p>
            <a:r>
              <a:rPr lang="en-US" dirty="0"/>
              <a:t>Return class </a:t>
            </a:r>
            <a:r>
              <a:rPr lang="en-US" i="1" dirty="0"/>
              <a:t>c</a:t>
            </a:r>
            <a:br>
              <a:rPr lang="en-US" dirty="0"/>
            </a:b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b="1" baseline="-250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="1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="1" baseline="-250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x +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baseline="-25000" dirty="0" err="1">
                <a:latin typeface="Times New Roman" pitchFamily="18" charset="0"/>
                <a:cs typeface="Times New Roman" pitchFamily="18" charset="0"/>
              </a:rPr>
              <a:t>c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2E09-B8FC-4257-9A83-88CBD30D76DB}" type="datetime1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Jure </a:t>
            </a:r>
            <a:r>
              <a:rPr lang="en-US" dirty="0" err="1"/>
              <a:t>Leskovec</a:t>
            </a:r>
            <a:r>
              <a:rPr lang="en-US" dirty="0"/>
              <a:t>, Stanford CS246: Mining Massive Datasets, http://cs246.stanford.edu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216" y="2362200"/>
            <a:ext cx="3848384" cy="2995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15293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1 classifier: Multiclass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257801"/>
          </a:xfrm>
        </p:spPr>
        <p:txBody>
          <a:bodyPr/>
          <a:lstStyle/>
          <a:p>
            <a:r>
              <a:rPr lang="en-US" b="1" dirty="0">
                <a:solidFill>
                  <a:srgbClr val="D60093"/>
                </a:solidFill>
              </a:rPr>
              <a:t>Idea 2: </a:t>
            </a:r>
            <a:r>
              <a:rPr lang="en-US" b="1" dirty="0">
                <a:solidFill>
                  <a:srgbClr val="0000FF"/>
                </a:solidFill>
              </a:rPr>
              <a:t>Learn 3 sets of weights </a:t>
            </a:r>
            <a:r>
              <a:rPr lang="en-US" b="1" dirty="0" err="1">
                <a:solidFill>
                  <a:srgbClr val="0000FF"/>
                </a:solidFill>
              </a:rPr>
              <a:t>simoultaneously</a:t>
            </a:r>
            <a:r>
              <a:rPr lang="en-US" b="1" dirty="0">
                <a:solidFill>
                  <a:srgbClr val="0000FF"/>
                </a:solidFill>
              </a:rPr>
              <a:t>!</a:t>
            </a:r>
          </a:p>
          <a:p>
            <a:pPr lvl="1"/>
            <a:r>
              <a:rPr lang="en-US" dirty="0"/>
              <a:t>For each class </a:t>
            </a:r>
            <a:r>
              <a:rPr lang="en-US" b="1" i="1" dirty="0"/>
              <a:t>c</a:t>
            </a:r>
            <a:r>
              <a:rPr lang="en-US" dirty="0"/>
              <a:t> estimate </a:t>
            </a:r>
            <a:r>
              <a:rPr lang="en-US" b="1" i="1" dirty="0" err="1"/>
              <a:t>w</a:t>
            </a:r>
            <a:r>
              <a:rPr lang="en-US" b="1" i="1" baseline="-25000" dirty="0" err="1"/>
              <a:t>c</a:t>
            </a:r>
            <a:r>
              <a:rPr lang="en-US" b="1" i="1" dirty="0"/>
              <a:t>, </a:t>
            </a:r>
            <a:r>
              <a:rPr lang="en-US" b="1" i="1" dirty="0" err="1"/>
              <a:t>b</a:t>
            </a:r>
            <a:r>
              <a:rPr lang="en-US" b="1" i="1" baseline="-25000" dirty="0" err="1"/>
              <a:t>c</a:t>
            </a:r>
            <a:endParaRPr lang="en-US" b="1" i="1" baseline="-25000" dirty="0"/>
          </a:p>
          <a:p>
            <a:pPr lvl="1"/>
            <a:r>
              <a:rPr lang="en-US" b="1" dirty="0"/>
              <a:t>Want the correct class </a:t>
            </a:r>
            <a:r>
              <a:rPr lang="en-US" b="1" i="1" dirty="0" err="1"/>
              <a:t>y</a:t>
            </a:r>
            <a:r>
              <a:rPr lang="en-US" b="1" i="1" baseline="-25000" dirty="0" err="1"/>
              <a:t>i</a:t>
            </a:r>
            <a:r>
              <a:rPr lang="en-US" b="1" dirty="0"/>
              <a:t> to have highest margin:</a:t>
            </a:r>
          </a:p>
          <a:p>
            <a:pPr lvl="1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="1" baseline="-250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600" b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b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baseline="-250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400" b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b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/>
              </a:rPr>
              <a:t>  1 +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="1" baseline="-250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b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baseline="-250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/>
              </a:rPr>
              <a:t>   c 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b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/>
              </a:rPr>
              <a:t>  , 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endParaRPr 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D39-DCDC-411B-B470-D10287B3768A}" type="datetime1">
              <a:rPr lang="en-US" smtClean="0"/>
              <a:t>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Datasets, http://cs246.stanford.edu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7049" y="3886200"/>
            <a:ext cx="2937336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789849" y="411480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(x</a:t>
            </a:r>
            <a:r>
              <a:rPr lang="en-US" b="1" baseline="-25000" dirty="0"/>
              <a:t>i</a:t>
            </a:r>
            <a:r>
              <a:rPr lang="en-US" b="1" dirty="0"/>
              <a:t>, </a:t>
            </a:r>
            <a:r>
              <a:rPr lang="en-US" b="1" dirty="0" err="1"/>
              <a:t>y</a:t>
            </a:r>
            <a:r>
              <a:rPr lang="en-US" b="1" baseline="-25000" dirty="0" err="1"/>
              <a:t>i</a:t>
            </a:r>
            <a:r>
              <a:rPr lang="en-US" b="1" dirty="0"/>
              <a:t>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646849" y="4343400"/>
            <a:ext cx="1143000" cy="1963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41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Optimization problem:</a:t>
            </a:r>
          </a:p>
          <a:p>
            <a:endParaRPr lang="en-US" dirty="0">
              <a:solidFill>
                <a:schemeClr val="accent4"/>
              </a:solidFill>
            </a:endParaRPr>
          </a:p>
          <a:p>
            <a:pPr lvl="4"/>
            <a:endParaRPr lang="en-US" dirty="0">
              <a:solidFill>
                <a:schemeClr val="accent4"/>
              </a:solidFill>
            </a:endParaRPr>
          </a:p>
          <a:p>
            <a:pPr lvl="5"/>
            <a:endParaRPr lang="en-US" dirty="0">
              <a:solidFill>
                <a:schemeClr val="accent4"/>
              </a:solidFill>
            </a:endParaRPr>
          </a:p>
          <a:p>
            <a:pPr lvl="5"/>
            <a:endParaRPr lang="en-US" dirty="0">
              <a:solidFill>
                <a:schemeClr val="accent4"/>
              </a:solidFill>
            </a:endParaRPr>
          </a:p>
          <a:p>
            <a:pPr lvl="1"/>
            <a:endParaRPr lang="en-US" dirty="0"/>
          </a:p>
          <a:p>
            <a:pPr lvl="1"/>
            <a:r>
              <a:rPr lang="en-US" dirty="0"/>
              <a:t>To obtain parameters </a:t>
            </a:r>
            <a:r>
              <a:rPr lang="en-US" b="1" i="1" dirty="0" err="1"/>
              <a:t>w</a:t>
            </a:r>
            <a:r>
              <a:rPr lang="en-US" b="1" i="1" baseline="-25000" dirty="0" err="1"/>
              <a:t>c</a:t>
            </a:r>
            <a:r>
              <a:rPr lang="en-US" b="1" i="1" baseline="-25000" dirty="0"/>
              <a:t> </a:t>
            </a:r>
            <a:r>
              <a:rPr lang="en-US" b="1" i="1" dirty="0"/>
              <a:t>, </a:t>
            </a:r>
            <a:r>
              <a:rPr lang="en-US" b="1" i="1" dirty="0" err="1"/>
              <a:t>b</a:t>
            </a:r>
            <a:r>
              <a:rPr lang="en-US" b="1" i="1" baseline="-25000" dirty="0" err="1"/>
              <a:t>c</a:t>
            </a:r>
            <a:r>
              <a:rPr lang="en-US" b="1" baseline="-25000" dirty="0"/>
              <a:t> </a:t>
            </a:r>
            <a:r>
              <a:rPr lang="en-US" dirty="0"/>
              <a:t>(for each class </a:t>
            </a:r>
            <a:r>
              <a:rPr lang="en-US" b="1" i="1" dirty="0"/>
              <a:t>c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we can use similar techniques as for 2 class </a:t>
            </a:r>
            <a:r>
              <a:rPr lang="en-US" b="1" dirty="0"/>
              <a:t>SVM</a:t>
            </a:r>
          </a:p>
          <a:p>
            <a:pPr lvl="1"/>
            <a:endParaRPr lang="en-US" b="1" dirty="0"/>
          </a:p>
          <a:p>
            <a:r>
              <a:rPr lang="en-US" b="1" dirty="0">
                <a:solidFill>
                  <a:srgbClr val="D60093"/>
                </a:solidFill>
              </a:rPr>
              <a:t>SVM is widely perceived a very powerful learning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115F9-9BFA-4C95-A9A7-EE25C2BFDA00}" type="datetime1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Datasets, http://cs246.stanford.edu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49</a:t>
            </a:fld>
            <a:endParaRPr lang="en-US"/>
          </a:p>
        </p:txBody>
      </p:sp>
      <p:graphicFrame>
        <p:nvGraphicFramePr>
          <p:cNvPr id="1228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495481"/>
              </p:ext>
            </p:extLst>
          </p:nvPr>
        </p:nvGraphicFramePr>
        <p:xfrm>
          <a:off x="1073150" y="1839632"/>
          <a:ext cx="5022850" cy="1741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78" name="Equation" r:id="rId3" imgW="1904760" imgH="685800" progId="Equation.3">
                  <p:embed/>
                </p:oleObj>
              </mc:Choice>
              <mc:Fallback>
                <p:oleObj name="Equation" r:id="rId3" imgW="190476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1839632"/>
                        <a:ext cx="5022850" cy="174176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159700"/>
              </p:ext>
            </p:extLst>
          </p:nvPr>
        </p:nvGraphicFramePr>
        <p:xfrm>
          <a:off x="6477000" y="2362200"/>
          <a:ext cx="1747838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79" name="Equation" r:id="rId5" imgW="698400" imgH="457200" progId="Equation.3">
                  <p:embed/>
                </p:oleObj>
              </mc:Choice>
              <mc:Fallback>
                <p:oleObj name="Equation" r:id="rId5" imgW="698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362200"/>
                        <a:ext cx="1747838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70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Would like to do </a:t>
            </a:r>
            <a:r>
              <a:rPr lang="en-US" b="1" dirty="0">
                <a:solidFill>
                  <a:srgbClr val="D60093"/>
                </a:solidFill>
              </a:rPr>
              <a:t>prediction</a:t>
            </a:r>
            <a:r>
              <a:rPr lang="en-US" b="1" dirty="0"/>
              <a:t>: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b="1" dirty="0">
                <a:solidFill>
                  <a:srgbClr val="0000FF"/>
                </a:solidFill>
              </a:rPr>
              <a:t>estimate </a:t>
            </a:r>
            <a:r>
              <a:rPr lang="en-US" dirty="0">
                <a:solidFill>
                  <a:srgbClr val="0000FF"/>
                </a:solidFill>
              </a:rPr>
              <a:t>a function </a:t>
            </a:r>
            <a:r>
              <a:rPr lang="en-US" b="1" dirty="0">
                <a:solidFill>
                  <a:srgbClr val="0000FF"/>
                </a:solidFill>
              </a:rPr>
              <a:t>f(x)</a:t>
            </a:r>
            <a:r>
              <a:rPr lang="en-US" dirty="0">
                <a:solidFill>
                  <a:srgbClr val="0000FF"/>
                </a:solidFill>
              </a:rPr>
              <a:t> so that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b="1" i="1" dirty="0">
                <a:solidFill>
                  <a:srgbClr val="008000"/>
                </a:solidFill>
              </a:rPr>
              <a:t>y = f(x)</a:t>
            </a:r>
          </a:p>
          <a:p>
            <a:pPr lvl="8"/>
            <a:endParaRPr lang="en-US" dirty="0"/>
          </a:p>
          <a:p>
            <a:r>
              <a:rPr lang="en-US" b="1" dirty="0"/>
              <a:t>Where </a:t>
            </a:r>
            <a:r>
              <a:rPr lang="en-US" b="1" i="1" dirty="0">
                <a:solidFill>
                  <a:srgbClr val="008000"/>
                </a:solidFill>
              </a:rPr>
              <a:t>y</a:t>
            </a:r>
            <a:r>
              <a:rPr lang="en-US" b="1" dirty="0"/>
              <a:t> can be:</a:t>
            </a:r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Real number</a:t>
            </a:r>
            <a:r>
              <a:rPr lang="en-US" b="1" dirty="0"/>
              <a:t>:</a:t>
            </a:r>
            <a:r>
              <a:rPr lang="en-US" dirty="0"/>
              <a:t> Regression</a:t>
            </a:r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Categorical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1" dirty="0"/>
              <a:t>Classification</a:t>
            </a:r>
          </a:p>
          <a:p>
            <a:pPr lvl="1"/>
            <a:r>
              <a:rPr lang="en-US" b="1" dirty="0"/>
              <a:t>Complex object:</a:t>
            </a:r>
            <a:endParaRPr lang="en-US" dirty="0"/>
          </a:p>
          <a:p>
            <a:pPr lvl="2"/>
            <a:r>
              <a:rPr lang="en-US" dirty="0"/>
              <a:t>Ranking of items, Parse tree, etc.</a:t>
            </a:r>
          </a:p>
          <a:p>
            <a:pPr lvl="8"/>
            <a:endParaRPr lang="en-US" dirty="0"/>
          </a:p>
          <a:p>
            <a:r>
              <a:rPr lang="en-US" b="1" dirty="0"/>
              <a:t>Data is </a:t>
            </a:r>
            <a:r>
              <a:rPr lang="en-US" b="1" dirty="0">
                <a:solidFill>
                  <a:srgbClr val="D60093"/>
                </a:solidFill>
              </a:rPr>
              <a:t>labeled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Have many pairs </a:t>
            </a:r>
            <a:r>
              <a:rPr lang="en-US" b="1" dirty="0"/>
              <a:t>{(x, y)}</a:t>
            </a:r>
          </a:p>
          <a:p>
            <a:pPr lvl="2"/>
            <a:r>
              <a:rPr lang="en-US" b="1" dirty="0"/>
              <a:t>x</a:t>
            </a:r>
            <a:r>
              <a:rPr lang="en-US" dirty="0"/>
              <a:t> … vector of binary, categorical, real valued features </a:t>
            </a:r>
          </a:p>
          <a:p>
            <a:pPr lvl="2"/>
            <a:r>
              <a:rPr lang="en-US" b="1" dirty="0"/>
              <a:t>y</a:t>
            </a:r>
            <a:r>
              <a:rPr lang="en-US" dirty="0"/>
              <a:t> … class: {+1, -1}, or a real number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Datasets, http://cs246.stanford.edu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6DA3-695E-4E2A-B9F6-91CCBD0B71FE}" type="datetime1">
              <a:rPr lang="en-US" smtClean="0"/>
              <a:t>2/19/18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2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Support Vector Machines:</a:t>
            </a:r>
            <a:br>
              <a:rPr lang="en-US" sz="4400" dirty="0"/>
            </a:br>
            <a:r>
              <a:rPr lang="en-US" sz="4400" dirty="0"/>
              <a:t>Example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130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10600" cy="5410200"/>
          </a:xfrm>
        </p:spPr>
        <p:txBody>
          <a:bodyPr>
            <a:normAutofit/>
          </a:bodyPr>
          <a:lstStyle/>
          <a:p>
            <a:r>
              <a:rPr lang="en-US" b="1" dirty="0"/>
              <a:t>New setting: </a:t>
            </a:r>
            <a:r>
              <a:rPr lang="en-US" b="1" dirty="0">
                <a:solidFill>
                  <a:srgbClr val="FF0066"/>
                </a:solidFill>
              </a:rPr>
              <a:t>Online Learning</a:t>
            </a:r>
          </a:p>
          <a:p>
            <a:pPr lvl="1"/>
            <a:r>
              <a:rPr lang="en-US" dirty="0"/>
              <a:t>Allows for modeling problems where we have a continuous stream of data </a:t>
            </a:r>
          </a:p>
          <a:p>
            <a:pPr lvl="1"/>
            <a:r>
              <a:rPr lang="en-US" dirty="0"/>
              <a:t>We want an algorithm to learn from it and slowly adapt to the changes in data</a:t>
            </a:r>
          </a:p>
          <a:p>
            <a:r>
              <a:rPr lang="en-US" b="1" dirty="0">
                <a:solidFill>
                  <a:srgbClr val="0000FF"/>
                </a:solidFill>
              </a:rPr>
              <a:t>Idea: Do slow updates to the model</a:t>
            </a:r>
          </a:p>
          <a:p>
            <a:pPr lvl="1"/>
            <a:r>
              <a:rPr lang="en-US" dirty="0"/>
              <a:t>SGD-SVM makes updates if misclassifying a </a:t>
            </a:r>
            <a:r>
              <a:rPr lang="en-US" dirty="0" err="1"/>
              <a:t>datapoint</a:t>
            </a:r>
            <a:endParaRPr lang="en-US" dirty="0"/>
          </a:p>
          <a:p>
            <a:pPr lvl="1"/>
            <a:r>
              <a:rPr lang="en-US" b="1" dirty="0">
                <a:solidFill>
                  <a:srgbClr val="FF0066"/>
                </a:solidFill>
              </a:rPr>
              <a:t>So:</a:t>
            </a:r>
            <a:r>
              <a:rPr lang="en-US" dirty="0"/>
              <a:t> First train the classifier on training data. </a:t>
            </a:r>
            <a:br>
              <a:rPr lang="en-US" dirty="0"/>
            </a:br>
            <a:r>
              <a:rPr lang="en-US" dirty="0"/>
              <a:t>Then for every example from the stream, if we misclassify, update the model (using a small learning rate)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2986-CB7E-48E2-BF0C-3036B67211B5}" type="datetime1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Datasets, http://cs246.stanford.edu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264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Shipping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10600" cy="55626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66"/>
                </a:solidFill>
              </a:rPr>
              <a:t>Protocol:</a:t>
            </a:r>
          </a:p>
          <a:p>
            <a:pPr lvl="1"/>
            <a:r>
              <a:rPr lang="en-US" dirty="0"/>
              <a:t>User comes and tell us origin and destination</a:t>
            </a:r>
          </a:p>
          <a:p>
            <a:pPr lvl="1"/>
            <a:r>
              <a:rPr lang="en-US" dirty="0"/>
              <a:t>We offer to ship the package for some money ($10 - $50)</a:t>
            </a:r>
          </a:p>
          <a:p>
            <a:pPr lvl="1"/>
            <a:r>
              <a:rPr lang="en-US" dirty="0"/>
              <a:t>Based on the price we offer, sometimes the user uses </a:t>
            </a:r>
            <a:br>
              <a:rPr lang="en-US" dirty="0"/>
            </a:br>
            <a:r>
              <a:rPr lang="en-US" dirty="0"/>
              <a:t>our service (</a:t>
            </a:r>
            <a:r>
              <a:rPr lang="en-US" b="1" dirty="0"/>
              <a:t>y = 1</a:t>
            </a:r>
            <a:r>
              <a:rPr lang="en-US" dirty="0"/>
              <a:t>), sometimes they don't (</a:t>
            </a:r>
            <a:r>
              <a:rPr lang="en-US" b="1" dirty="0"/>
              <a:t>y = -1</a:t>
            </a:r>
            <a:r>
              <a:rPr lang="en-US" dirty="0"/>
              <a:t>)</a:t>
            </a:r>
          </a:p>
          <a:p>
            <a:r>
              <a:rPr lang="en-US" b="1" dirty="0">
                <a:solidFill>
                  <a:srgbClr val="0000FF"/>
                </a:solidFill>
              </a:rPr>
              <a:t>Task:</a:t>
            </a:r>
            <a:r>
              <a:rPr lang="en-US" dirty="0"/>
              <a:t> </a:t>
            </a:r>
            <a:r>
              <a:rPr lang="en-US" b="1" dirty="0"/>
              <a:t>Build an algorithm to optimize what price </a:t>
            </a:r>
            <a:br>
              <a:rPr lang="en-US" b="1" dirty="0"/>
            </a:br>
            <a:r>
              <a:rPr lang="en-US" b="1" dirty="0"/>
              <a:t>we offer to the users</a:t>
            </a:r>
          </a:p>
          <a:p>
            <a:r>
              <a:rPr lang="en-US" b="1" dirty="0">
                <a:solidFill>
                  <a:srgbClr val="008000"/>
                </a:solidFill>
              </a:rPr>
              <a:t>Features </a:t>
            </a:r>
            <a:r>
              <a:rPr lang="en-US" b="1" i="1" dirty="0">
                <a:solidFill>
                  <a:srgbClr val="008000"/>
                </a:solidFill>
              </a:rPr>
              <a:t>x</a:t>
            </a:r>
            <a:r>
              <a:rPr lang="en-US" b="1" dirty="0">
                <a:solidFill>
                  <a:srgbClr val="008000"/>
                </a:solidFill>
              </a:rPr>
              <a:t> capture:</a:t>
            </a:r>
          </a:p>
          <a:p>
            <a:pPr lvl="1"/>
            <a:r>
              <a:rPr lang="en-US" dirty="0"/>
              <a:t>Information about user</a:t>
            </a:r>
          </a:p>
          <a:p>
            <a:pPr lvl="1"/>
            <a:r>
              <a:rPr lang="en-US" dirty="0"/>
              <a:t>Origin and destination</a:t>
            </a:r>
          </a:p>
          <a:p>
            <a:r>
              <a:rPr lang="en-US" b="1" dirty="0">
                <a:solidFill>
                  <a:srgbClr val="FF0066"/>
                </a:solidFill>
              </a:rPr>
              <a:t>Problem: Will user accept the price?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4775-D89C-4A06-B76C-19D249E54FC3}" type="datetime1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Datasets, http://cs246.stanford.edu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738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Shipping Service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610600" cy="55626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>
                    <a:solidFill>
                      <a:srgbClr val="008000"/>
                    </a:solidFill>
                  </a:rPr>
                  <a:t>Model whether user will accept our price:</a:t>
                </a:r>
                <a:br>
                  <a:rPr lang="en-US" b="1" dirty="0">
                    <a:solidFill>
                      <a:srgbClr val="00800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latin typeface="Cambria Math"/>
                      </a:rPr>
                      <m:t> = </m:t>
                    </m:r>
                    <m:r>
                      <a:rPr lang="en-US" b="1" i="1" dirty="0" smtClean="0">
                        <a:latin typeface="Cambria Math"/>
                      </a:rPr>
                      <m:t>𝒇</m:t>
                    </m:r>
                    <m:r>
                      <a:rPr lang="en-US" b="1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latin typeface="Cambria Math"/>
                      </a:rPr>
                      <m:t>𝒙</m:t>
                    </m:r>
                    <m:r>
                      <a:rPr lang="en-US" b="1" i="1" dirty="0" smtClean="0">
                        <a:latin typeface="Cambria Math"/>
                      </a:rPr>
                      <m:t>; </m:t>
                    </m:r>
                    <m:r>
                      <a:rPr lang="en-US" b="1" i="1" dirty="0" smtClean="0">
                        <a:latin typeface="Cambria Math"/>
                      </a:rPr>
                      <m:t>𝒘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b="1" dirty="0">
                    <a:solidFill>
                      <a:srgbClr val="008000"/>
                    </a:solidFill>
                  </a:rPr>
                  <a:t>Accept:</a:t>
                </a:r>
                <a:r>
                  <a:rPr lang="en-US" dirty="0"/>
                  <a:t> </a:t>
                </a:r>
                <a:r>
                  <a:rPr lang="en-US" b="1" dirty="0"/>
                  <a:t>y =1</a:t>
                </a:r>
                <a:r>
                  <a:rPr lang="en-US" dirty="0"/>
                  <a:t>, </a:t>
                </a:r>
                <a:r>
                  <a:rPr lang="en-US" b="1" dirty="0">
                    <a:solidFill>
                      <a:srgbClr val="008000"/>
                    </a:solidFill>
                  </a:rPr>
                  <a:t>Not accept:</a:t>
                </a:r>
                <a:r>
                  <a:rPr lang="en-US" dirty="0"/>
                  <a:t> </a:t>
                </a:r>
                <a:r>
                  <a:rPr lang="en-US" b="1" dirty="0"/>
                  <a:t>y=-1</a:t>
                </a:r>
              </a:p>
              <a:p>
                <a:pPr lvl="1"/>
                <a:r>
                  <a:rPr lang="en-US" dirty="0"/>
                  <a:t>Build this model with say Perceptron or SVM</a:t>
                </a:r>
              </a:p>
              <a:p>
                <a:r>
                  <a:rPr lang="en-US" b="1" dirty="0">
                    <a:solidFill>
                      <a:srgbClr val="FF0066"/>
                    </a:solidFill>
                  </a:rPr>
                  <a:t>The website that runs continuously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Online learning algorithm would do something like</a:t>
                </a:r>
              </a:p>
              <a:p>
                <a:pPr lvl="1"/>
                <a:r>
                  <a:rPr lang="en-US" dirty="0"/>
                  <a:t>User comes</a:t>
                </a:r>
              </a:p>
              <a:p>
                <a:pPr lvl="1"/>
                <a:r>
                  <a:rPr lang="en-US" dirty="0"/>
                  <a:t>User is represented as an </a:t>
                </a:r>
                <a:r>
                  <a:rPr lang="en-US" b="1" dirty="0"/>
                  <a:t>(</a:t>
                </a:r>
                <a:r>
                  <a:rPr lang="en-US" b="1" dirty="0" err="1"/>
                  <a:t>x,y</a:t>
                </a:r>
                <a:r>
                  <a:rPr lang="en-US" b="1" dirty="0"/>
                  <a:t>)</a:t>
                </a:r>
                <a:r>
                  <a:rPr lang="en-US" dirty="0"/>
                  <a:t> pair where</a:t>
                </a:r>
              </a:p>
              <a:p>
                <a:pPr lvl="2"/>
                <a:r>
                  <a:rPr lang="en-US" b="1" dirty="0"/>
                  <a:t>x:</a:t>
                </a:r>
                <a:r>
                  <a:rPr lang="en-US" dirty="0"/>
                  <a:t> Feature vector including price we offer, origin, destination </a:t>
                </a:r>
              </a:p>
              <a:p>
                <a:pPr lvl="2"/>
                <a:r>
                  <a:rPr lang="en-US" b="1" dirty="0"/>
                  <a:t>y:</a:t>
                </a:r>
                <a:r>
                  <a:rPr lang="en-US" dirty="0"/>
                  <a:t> If they chose to use our service or not</a:t>
                </a:r>
              </a:p>
              <a:p>
                <a:pPr lvl="1"/>
                <a:r>
                  <a:rPr lang="en-US" dirty="0"/>
                  <a:t>The algorithm updates </a:t>
                </a:r>
                <a:r>
                  <a:rPr lang="en-US" b="1" dirty="0"/>
                  <a:t>w</a:t>
                </a:r>
                <a:r>
                  <a:rPr lang="en-US" dirty="0"/>
                  <a:t> using just the </a:t>
                </a:r>
                <a:r>
                  <a:rPr lang="en-US" b="1" dirty="0"/>
                  <a:t>(</a:t>
                </a:r>
                <a:r>
                  <a:rPr lang="en-US" b="1" dirty="0" err="1"/>
                  <a:t>x,y</a:t>
                </a:r>
                <a:r>
                  <a:rPr lang="en-US" b="1" dirty="0"/>
                  <a:t>)</a:t>
                </a:r>
                <a:r>
                  <a:rPr lang="en-US" dirty="0"/>
                  <a:t> pair</a:t>
                </a:r>
              </a:p>
              <a:p>
                <a:pPr lvl="1"/>
                <a:r>
                  <a:rPr lang="en-US" dirty="0"/>
                  <a:t>Basically, we update the </a:t>
                </a:r>
                <a:r>
                  <a:rPr lang="en-US" b="1" dirty="0"/>
                  <a:t>w</a:t>
                </a:r>
                <a:r>
                  <a:rPr lang="en-US" dirty="0"/>
                  <a:t> parameters every time </a:t>
                </a:r>
                <a:br>
                  <a:rPr lang="en-US" dirty="0"/>
                </a:br>
                <a:r>
                  <a:rPr lang="en-US" dirty="0"/>
                  <a:t>we get some new data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610600" cy="5562600"/>
              </a:xfrm>
              <a:blipFill rotWithShape="1">
                <a:blip r:embed="rId2"/>
                <a:stretch>
                  <a:fillRect t="-1425" r="-1415" b="-1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D5EB2-8826-486C-B507-48B44829A6D4}" type="datetime1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Datasets, http://cs246.stanford.edu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560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Shipping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562600"/>
          </a:xfrm>
        </p:spPr>
        <p:txBody>
          <a:bodyPr>
            <a:normAutofit/>
          </a:bodyPr>
          <a:lstStyle/>
          <a:p>
            <a:r>
              <a:rPr lang="en-US" dirty="0"/>
              <a:t>We discard this idea of a data “set”</a:t>
            </a:r>
          </a:p>
          <a:p>
            <a:r>
              <a:rPr lang="en-US" dirty="0"/>
              <a:t>Instead we have a continuous stream of data</a:t>
            </a:r>
          </a:p>
          <a:p>
            <a:r>
              <a:rPr lang="en-US" b="1" dirty="0">
                <a:solidFill>
                  <a:srgbClr val="0000FF"/>
                </a:solidFill>
              </a:rPr>
              <a:t>Further comments:</a:t>
            </a:r>
          </a:p>
          <a:p>
            <a:pPr lvl="1"/>
            <a:r>
              <a:rPr lang="en-US" dirty="0"/>
              <a:t>For a major website where you have a massive stream of data then this kind of algorithm is pretty reasonable</a:t>
            </a:r>
          </a:p>
          <a:p>
            <a:pPr lvl="1"/>
            <a:r>
              <a:rPr lang="en-US" dirty="0"/>
              <a:t>Don’t need to deal with all the training data</a:t>
            </a:r>
          </a:p>
          <a:p>
            <a:pPr lvl="1"/>
            <a:r>
              <a:rPr lang="en-US" dirty="0"/>
              <a:t>If you had a small number of users you could save their data and then run a normal algorithm on the full dataset</a:t>
            </a:r>
          </a:p>
          <a:p>
            <a:pPr lvl="2"/>
            <a:r>
              <a:rPr lang="en-US" dirty="0"/>
              <a:t>Doing multiple passes over the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CCF8-8B07-4B71-89CF-35404CF8A974}" type="datetime1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Datasets, http://cs246.stanford.edu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900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online algorithm can adapt to changing user preferences</a:t>
            </a:r>
          </a:p>
          <a:p>
            <a:pPr lvl="8"/>
            <a:endParaRPr lang="en-US" dirty="0"/>
          </a:p>
          <a:p>
            <a:r>
              <a:rPr lang="en-US" dirty="0"/>
              <a:t>For example, over time users may become more price sensitive 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008000"/>
                </a:solidFill>
              </a:rPr>
              <a:t>The algorithm adapts and learns this</a:t>
            </a:r>
          </a:p>
          <a:p>
            <a:pPr lvl="6"/>
            <a:endParaRPr lang="en-US" dirty="0"/>
          </a:p>
          <a:p>
            <a:r>
              <a:rPr lang="en-US" dirty="0"/>
              <a:t>So the system is dynamic</a:t>
            </a:r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E9A6-7E68-42EF-8C97-33E3190DA17D}" type="datetime1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Datasets, http://cs246.stanford.edu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1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686800" cy="54102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Task:</a:t>
                </a:r>
                <a:r>
                  <a:rPr lang="en-US" b="1" dirty="0"/>
                  <a:t> </a:t>
                </a:r>
                <a:r>
                  <a:rPr lang="en-US" dirty="0"/>
                  <a:t>Given data </a:t>
                </a:r>
                <a:r>
                  <a:rPr lang="en-US" b="1" dirty="0"/>
                  <a:t>(X,Y)</a:t>
                </a:r>
                <a:r>
                  <a:rPr lang="en-US" dirty="0"/>
                  <a:t> build a model </a:t>
                </a:r>
                <a:r>
                  <a:rPr lang="en-US" b="1" dirty="0"/>
                  <a:t>f()</a:t>
                </a:r>
                <a:r>
                  <a:rPr lang="en-US" dirty="0"/>
                  <a:t>  to predict </a:t>
                </a:r>
                <a:r>
                  <a:rPr lang="en-US" b="1" dirty="0"/>
                  <a:t>Y’</a:t>
                </a:r>
                <a:r>
                  <a:rPr lang="en-US" dirty="0"/>
                  <a:t> based on </a:t>
                </a:r>
                <a:r>
                  <a:rPr lang="en-US" b="1" dirty="0"/>
                  <a:t>X’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Strategy:</a:t>
                </a:r>
                <a:r>
                  <a:rPr lang="en-US" b="1" dirty="0"/>
                  <a:t> Estimate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latin typeface="Cambria Math"/>
                      </a:rPr>
                      <m:t> = </m:t>
                    </m:r>
                    <m:r>
                      <a:rPr lang="en-US" b="1" i="1" dirty="0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br>
                  <a:rPr lang="en-US" b="1" dirty="0"/>
                </a:br>
                <a:r>
                  <a:rPr lang="en-US" b="1" dirty="0"/>
                  <a:t>on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latin typeface="Cambria Math"/>
                      </a:rPr>
                      <m:t>𝑿</m:t>
                    </m:r>
                    <m:r>
                      <a:rPr lang="en-US" b="1" i="1" dirty="0" smtClean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latin typeface="Cambria Math"/>
                      </a:rPr>
                      <m:t>𝒀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.</a:t>
                </a:r>
                <a:br>
                  <a:rPr lang="en-US" b="1" dirty="0"/>
                </a:br>
                <a:r>
                  <a:rPr lang="en-US" b="1" dirty="0"/>
                  <a:t>Hope that the same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𝒇</m:t>
                    </m:r>
                    <m:r>
                      <a:rPr lang="en-US" b="1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latin typeface="Cambria Math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 also </a:t>
                </a:r>
                <a:br>
                  <a:rPr lang="en-US" b="1" dirty="0"/>
                </a:br>
                <a:r>
                  <a:rPr lang="en-US" b="1" dirty="0"/>
                  <a:t>works to predict unknown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𝒀</m:t>
                    </m:r>
                    <m:r>
                      <a:rPr lang="en-US" b="1" i="1" dirty="0">
                        <a:latin typeface="Cambria Math"/>
                      </a:rPr>
                      <m:t>’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The </a:t>
                </a:r>
                <a:r>
                  <a:rPr lang="en-US" b="1" dirty="0"/>
                  <a:t>“hope”</a:t>
                </a:r>
                <a:r>
                  <a:rPr lang="en-US" dirty="0"/>
                  <a:t> is called </a:t>
                </a:r>
                <a:r>
                  <a:rPr lang="en-US" b="1" dirty="0"/>
                  <a:t>generalization</a:t>
                </a:r>
              </a:p>
              <a:p>
                <a:pPr lvl="2"/>
                <a:r>
                  <a:rPr lang="en-US" b="1" dirty="0" err="1">
                    <a:solidFill>
                      <a:srgbClr val="0000FF"/>
                    </a:solidFill>
                  </a:rPr>
                  <a:t>Overfitting</a:t>
                </a:r>
                <a:r>
                  <a:rPr lang="en-US" b="1" dirty="0">
                    <a:solidFill>
                      <a:srgbClr val="0000FF"/>
                    </a:solidFill>
                  </a:rPr>
                  <a:t>:</a:t>
                </a:r>
                <a:r>
                  <a:rPr lang="en-US" b="1" dirty="0"/>
                  <a:t> If f(x) predicts well Y but is unable to predict Y’ </a:t>
                </a:r>
              </a:p>
              <a:p>
                <a:pPr lvl="1"/>
                <a:r>
                  <a:rPr lang="en-US" b="1" dirty="0">
                    <a:solidFill>
                      <a:srgbClr val="FF0066"/>
                    </a:solidFill>
                  </a:rPr>
                  <a:t>We want to build a model that </a:t>
                </a:r>
                <a:r>
                  <a:rPr lang="en-US" b="1" u="sng" dirty="0">
                    <a:solidFill>
                      <a:srgbClr val="FF0066"/>
                    </a:solidFill>
                  </a:rPr>
                  <a:t>generalizes</a:t>
                </a:r>
                <a:r>
                  <a:rPr lang="en-US" b="1" dirty="0">
                    <a:solidFill>
                      <a:srgbClr val="FF0066"/>
                    </a:solidFill>
                  </a:rPr>
                  <a:t> </a:t>
                </a:r>
                <a:br>
                  <a:rPr lang="en-US" b="1" dirty="0">
                    <a:solidFill>
                      <a:srgbClr val="FF0066"/>
                    </a:solidFill>
                  </a:rPr>
                </a:br>
                <a:r>
                  <a:rPr lang="en-US" b="1" dirty="0">
                    <a:solidFill>
                      <a:srgbClr val="FF0066"/>
                    </a:solidFill>
                  </a:rPr>
                  <a:t>well to unseen data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686800" cy="5410200"/>
              </a:xfrm>
              <a:blipFill>
                <a:blip r:embed="rId2"/>
                <a:stretch>
                  <a:fillRect t="-468" r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Datasets, http://cs246.stanford.edu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31946" y="2140530"/>
            <a:ext cx="1524000" cy="1295400"/>
          </a:xfrm>
          <a:prstGeom prst="rect">
            <a:avLst/>
          </a:prstGeom>
          <a:ln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X</a:t>
            </a:r>
          </a:p>
        </p:txBody>
      </p:sp>
      <p:sp>
        <p:nvSpPr>
          <p:cNvPr id="8" name="Rectangle 7"/>
          <p:cNvSpPr/>
          <p:nvPr/>
        </p:nvSpPr>
        <p:spPr>
          <a:xfrm>
            <a:off x="8825092" y="2140530"/>
            <a:ext cx="235654" cy="1295400"/>
          </a:xfrm>
          <a:prstGeom prst="rect">
            <a:avLst/>
          </a:prstGeom>
          <a:ln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Y</a:t>
            </a:r>
          </a:p>
        </p:txBody>
      </p:sp>
      <p:sp>
        <p:nvSpPr>
          <p:cNvPr id="9" name="Rectangle 8"/>
          <p:cNvSpPr/>
          <p:nvPr/>
        </p:nvSpPr>
        <p:spPr>
          <a:xfrm>
            <a:off x="7231946" y="3512130"/>
            <a:ext cx="1524000" cy="609600"/>
          </a:xfrm>
          <a:prstGeom prst="rect">
            <a:avLst/>
          </a:prstGeom>
          <a:ln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X’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832146" y="3505200"/>
            <a:ext cx="235654" cy="609600"/>
          </a:xfrm>
          <a:prstGeom prst="rect">
            <a:avLst/>
          </a:prstGeom>
          <a:solidFill>
            <a:schemeClr val="bg1">
              <a:lumMod val="65000"/>
              <a:alpha val="49000"/>
            </a:schemeClr>
          </a:solidFill>
          <a:ln>
            <a:solidFill>
              <a:schemeClr val="dk1">
                <a:shade val="50000"/>
                <a:alpha val="36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Y’</a:t>
            </a:r>
          </a:p>
        </p:txBody>
      </p:sp>
      <p:sp>
        <p:nvSpPr>
          <p:cNvPr id="15" name="Left Brace 14"/>
          <p:cNvSpPr/>
          <p:nvPr/>
        </p:nvSpPr>
        <p:spPr>
          <a:xfrm>
            <a:off x="7041446" y="3498270"/>
            <a:ext cx="190500" cy="616530"/>
          </a:xfrm>
          <a:prstGeom prst="leftBrace">
            <a:avLst>
              <a:gd name="adj1" fmla="val 30455"/>
              <a:gd name="adj2" fmla="val 50000"/>
            </a:avLst>
          </a:prstGeom>
          <a:ln w="28575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449591" y="3468469"/>
            <a:ext cx="706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Test </a:t>
            </a:r>
            <a:b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data</a:t>
            </a:r>
          </a:p>
        </p:txBody>
      </p:sp>
      <p:sp>
        <p:nvSpPr>
          <p:cNvPr id="17" name="Left Brace 16"/>
          <p:cNvSpPr/>
          <p:nvPr/>
        </p:nvSpPr>
        <p:spPr>
          <a:xfrm>
            <a:off x="7041446" y="2133600"/>
            <a:ext cx="190500" cy="1302330"/>
          </a:xfrm>
          <a:prstGeom prst="leftBrace">
            <a:avLst>
              <a:gd name="adj1" fmla="val 30455"/>
              <a:gd name="adj2" fmla="val 50000"/>
            </a:avLst>
          </a:prstGeom>
          <a:ln w="28575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73334" y="2590800"/>
            <a:ext cx="1082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Training</a:t>
            </a:r>
            <a:b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6933D-7127-4248-9A15-DA5458C66DE4}" type="datetime1">
              <a:rPr lang="en-US" smtClean="0"/>
              <a:t>2/19/18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7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  <p:bldP spid="15" grpId="0" animBg="1"/>
      <p:bldP spid="16" grpId="0"/>
      <p:bldP spid="17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Formal Setting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53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295400"/>
                <a:ext cx="8229600" cy="5562600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b="1" dirty="0">
                    <a:solidFill>
                      <a:srgbClr val="FF0066"/>
                    </a:solidFill>
                  </a:rPr>
                  <a:t>1)</a:t>
                </a:r>
                <a:r>
                  <a:rPr lang="en-US" altLang="en-US" dirty="0"/>
                  <a:t> Training data is drawn independently at random according to unknown probability distribution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/>
                      </a:rPr>
                      <m:t>𝑃</m:t>
                    </m:r>
                    <m:r>
                      <a:rPr lang="en-US" altLang="en-US" dirty="0" smtClean="0">
                        <a:latin typeface="Cambria Math"/>
                      </a:rPr>
                      <m:t>(</m:t>
                    </m:r>
                    <m:r>
                      <a:rPr lang="en-US" altLang="en-US" dirty="0" err="1">
                        <a:latin typeface="Cambria Math"/>
                      </a:rPr>
                      <m:t>𝒙</m:t>
                    </m:r>
                    <m:r>
                      <a:rPr lang="en-US" altLang="en-US" dirty="0" err="1">
                        <a:latin typeface="Cambria Math"/>
                      </a:rPr>
                      <m:t>,</m:t>
                    </m:r>
                    <m:r>
                      <a:rPr lang="en-US" altLang="en-US" dirty="0" err="1">
                        <a:latin typeface="Cambria Math"/>
                      </a:rPr>
                      <m:t>𝑦</m:t>
                    </m:r>
                    <m:r>
                      <a:rPr lang="en-US" altLang="en-US" dirty="0">
                        <a:latin typeface="Cambria Math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r>
                  <a:rPr lang="en-US" altLang="en-US" b="1" dirty="0">
                    <a:solidFill>
                      <a:srgbClr val="FF0066"/>
                    </a:solidFill>
                  </a:rPr>
                  <a:t>2)</a:t>
                </a:r>
                <a:r>
                  <a:rPr lang="en-US" altLang="en-US" dirty="0"/>
                  <a:t> The learning algorithm analyzes the examples and produces a classifier </a:t>
                </a:r>
                <a14:m>
                  <m:oMath xmlns:m="http://schemas.openxmlformats.org/officeDocument/2006/math">
                    <m:r>
                      <a:rPr lang="en-US" altLang="en-US" b="1" i="1" dirty="0" smtClean="0">
                        <a:latin typeface="Cambria Math"/>
                      </a:rPr>
                      <m:t>𝒇</m:t>
                    </m:r>
                  </m:oMath>
                </a14:m>
                <a:endParaRPr lang="en-US" altLang="en-US" b="1" dirty="0"/>
              </a:p>
              <a:p>
                <a:r>
                  <a:rPr lang="en-US" altLang="en-US" dirty="0"/>
                  <a:t>Given </a:t>
                </a:r>
                <a:r>
                  <a:rPr lang="en-US" altLang="en-US" b="1" dirty="0"/>
                  <a:t>new</a:t>
                </a:r>
                <a:r>
                  <a:rPr lang="en-US" altLang="en-US" dirty="0"/>
                  <a:t>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mtClean="0">
                            <a:latin typeface="Cambria Math"/>
                          </a:rPr>
                          <m:t>𝒙</m:t>
                        </m:r>
                        <m:r>
                          <a:rPr lang="en-US" altLang="en-US" smtClean="0">
                            <a:latin typeface="Cambria Math"/>
                          </a:rPr>
                          <m:t>,</m:t>
                        </m:r>
                        <m:r>
                          <a:rPr lang="en-US" altLang="en-US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en-US" dirty="0"/>
                  <a:t> drawn from </a:t>
                </a:r>
                <a14:m>
                  <m:oMath xmlns:m="http://schemas.openxmlformats.org/officeDocument/2006/math">
                    <m:r>
                      <a:rPr lang="en-US" altLang="en-US" b="1" i="1" dirty="0" smtClean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en-US" dirty="0"/>
                  <a:t>,  the classifier is given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altLang="en-US" dirty="0"/>
                  <a:t> and predicts </a:t>
                </a:r>
                <a14:m>
                  <m:oMath xmlns:m="http://schemas.openxmlformats.org/officeDocument/2006/math">
                    <m:r>
                      <a:rPr lang="en-US" altLang="en-US" b="1" i="1" dirty="0" smtClean="0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1" i="1" dirty="0" smtClean="0"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altLang="en-US" b="1" i="1" dirty="0">
                        <a:latin typeface="Cambria Math"/>
                      </a:rPr>
                      <m:t>= </m:t>
                    </m:r>
                    <m:r>
                      <a:rPr lang="en-US" altLang="en-US" b="1" i="1" dirty="0">
                        <a:latin typeface="Cambria Math"/>
                      </a:rPr>
                      <m:t>𝒇</m:t>
                    </m:r>
                    <m:r>
                      <a:rPr lang="en-US" altLang="en-US" b="1" i="1" dirty="0">
                        <a:latin typeface="Cambria Math"/>
                      </a:rPr>
                      <m:t>(</m:t>
                    </m:r>
                    <m:r>
                      <a:rPr lang="en-US" altLang="en-US" b="1" i="1" dirty="0">
                        <a:latin typeface="Cambria Math"/>
                      </a:rPr>
                      <m:t>𝒙</m:t>
                    </m:r>
                    <m:r>
                      <a:rPr lang="en-US" altLang="en-US" b="1" i="1" dirty="0">
                        <a:latin typeface="Cambria Math"/>
                      </a:rPr>
                      <m:t>)</m:t>
                    </m:r>
                  </m:oMath>
                </a14:m>
                <a:endParaRPr lang="en-US" altLang="en-US" b="1" i="1" dirty="0"/>
              </a:p>
              <a:p>
                <a:r>
                  <a:rPr lang="en-US" altLang="en-US" dirty="0"/>
                  <a:t>The </a:t>
                </a:r>
                <a:r>
                  <a:rPr lang="en-US" altLang="en-US" b="1" dirty="0"/>
                  <a:t>loss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latin typeface="Cambria Math"/>
                      </a:rPr>
                      <m:t>𝓛</m:t>
                    </m:r>
                    <m:r>
                      <a:rPr lang="en-US" altLang="en-US" b="1" i="1" smtClean="0">
                        <a:latin typeface="Cambria Math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1" i="1" smtClean="0"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altLang="en-US" b="1" i="1" smtClean="0">
                        <a:latin typeface="Cambria Math"/>
                      </a:rPr>
                      <m:t>,</m:t>
                    </m:r>
                    <m:r>
                      <a:rPr lang="en-US" altLang="en-US" b="1" i="1" smtClean="0">
                        <a:latin typeface="Cambria Math"/>
                      </a:rPr>
                      <m:t>𝒚</m:t>
                    </m:r>
                    <m:r>
                      <a:rPr lang="en-US" alt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dirty="0"/>
                  <a:t> is then measured</a:t>
                </a:r>
              </a:p>
              <a:p>
                <a:r>
                  <a:rPr lang="en-US" altLang="en-US" b="1" dirty="0">
                    <a:solidFill>
                      <a:srgbClr val="0000FF"/>
                    </a:solidFill>
                  </a:rPr>
                  <a:t>Goal of the learning algorithm: </a:t>
                </a:r>
                <a:br>
                  <a:rPr lang="en-US" altLang="en-US" b="1" dirty="0">
                    <a:solidFill>
                      <a:srgbClr val="0000FF"/>
                    </a:solidFill>
                  </a:rPr>
                </a:br>
                <a:r>
                  <a:rPr lang="en-US" altLang="en-US" dirty="0"/>
                  <a:t>Find </a:t>
                </a:r>
                <a14:m>
                  <m:oMath xmlns:m="http://schemas.openxmlformats.org/officeDocument/2006/math">
                    <m:r>
                      <a:rPr lang="en-US" altLang="en-US" b="1" i="1" dirty="0" smtClean="0">
                        <a:latin typeface="Cambria Math"/>
                      </a:rPr>
                      <m:t>𝒇</m:t>
                    </m:r>
                  </m:oMath>
                </a14:m>
                <a:r>
                  <a:rPr lang="en-US" altLang="en-US" dirty="0"/>
                  <a:t> that minimizes </a:t>
                </a:r>
                <a:r>
                  <a:rPr lang="en-US" altLang="en-US" b="1" dirty="0"/>
                  <a:t>expected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altLang="en-US" b="1" i="1" smtClean="0">
                            <a:latin typeface="Cambria Math"/>
                          </a:rPr>
                          <m:t>𝑷</m:t>
                        </m:r>
                      </m:sub>
                    </m:sSub>
                    <m:r>
                      <a:rPr lang="en-US" altLang="en-US" b="1" i="1">
                        <a:latin typeface="Cambria Math"/>
                      </a:rPr>
                      <m:t>[</m:t>
                    </m:r>
                    <m:r>
                      <a:rPr lang="en-US" altLang="en-US" b="1" i="1">
                        <a:latin typeface="Cambria Math"/>
                      </a:rPr>
                      <m:t>𝓛</m:t>
                    </m:r>
                  </m:oMath>
                </a14:m>
                <a:r>
                  <a:rPr lang="en-US" altLang="en-US" b="1" dirty="0"/>
                  <a:t>]</a:t>
                </a:r>
              </a:p>
            </p:txBody>
          </p:sp>
        </mc:Choice>
        <mc:Fallback xmlns="">
          <p:sp>
            <p:nvSpPr>
              <p:cNvPr id="655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562600"/>
              </a:xfrm>
              <a:blipFill rotWithShape="1">
                <a:blip r:embed="rId2"/>
                <a:stretch>
                  <a:fillRect l="-74" t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Jure Leskovec, Stanford CS246: Mining Massive Datasets, http://cs246.stanford.edu</a:t>
            </a:r>
            <a:endParaRPr lang="en-US" alt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E5DA-983C-437B-B08E-53511BA35DCE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65564" name="Text Box 28"/>
          <p:cNvSpPr txBox="1">
            <a:spLocks noChangeArrowheads="1"/>
          </p:cNvSpPr>
          <p:nvPr/>
        </p:nvSpPr>
        <p:spPr bwMode="auto">
          <a:xfrm>
            <a:off x="1905000" y="685800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/>
              <a:t>training points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B06-2605-40B9-86F7-3E8296EF4CF5}" type="datetime1">
              <a:rPr lang="en-US" smtClean="0"/>
              <a:t>2/19/18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8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Setting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>
                <a:spLocks noChangeArrowheads="1"/>
              </p:cNvSpPr>
              <p:nvPr/>
            </p:nvSpPr>
            <p:spPr bwMode="auto">
              <a:xfrm>
                <a:off x="1996518" y="1687512"/>
                <a:ext cx="984831" cy="461665"/>
              </a:xfrm>
              <a:prstGeom prst="rect">
                <a:avLst/>
              </a:prstGeom>
              <a:noFill/>
              <a:ln w="57150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latin typeface="Cambria Math"/>
                        </a:rPr>
                        <m:t>𝑃</m:t>
                      </m:r>
                      <m:r>
                        <a:rPr lang="en-US" altLang="en-US" sz="2400" i="1" dirty="0" smtClean="0">
                          <a:latin typeface="Cambria Math"/>
                        </a:rPr>
                        <m:t>(</m:t>
                      </m:r>
                      <m:r>
                        <a:rPr lang="en-US" altLang="en-US" sz="2400" b="1" i="1" dirty="0" err="1">
                          <a:latin typeface="Cambria Math"/>
                        </a:rPr>
                        <m:t>𝒙</m:t>
                      </m:r>
                      <m:r>
                        <a:rPr lang="en-US" altLang="en-US" sz="2400" i="1" dirty="0" err="1">
                          <a:latin typeface="Cambria Math"/>
                        </a:rPr>
                        <m:t>,</m:t>
                      </m:r>
                      <m:r>
                        <a:rPr lang="en-US" altLang="en-US" sz="2400" i="1" dirty="0" err="1">
                          <a:latin typeface="Cambria Math"/>
                        </a:rPr>
                        <m:t>𝑦</m:t>
                      </m:r>
                      <m:r>
                        <a:rPr lang="en-US" altLang="en-US" sz="24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6518" y="1687512"/>
                <a:ext cx="984831" cy="461665"/>
              </a:xfrm>
              <a:prstGeom prst="rect">
                <a:avLst/>
              </a:prstGeom>
              <a:blipFill>
                <a:blip r:embed="rId2"/>
                <a:stretch>
                  <a:fillRect l="-5952" r="-2381" b="-7143"/>
                </a:stretch>
              </a:blipFill>
              <a:ln w="57150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5"/>
              <p:cNvSpPr txBox="1">
                <a:spLocks noChangeArrowheads="1"/>
              </p:cNvSpPr>
              <p:nvPr/>
            </p:nvSpPr>
            <p:spPr bwMode="auto">
              <a:xfrm>
                <a:off x="6873318" y="1687512"/>
                <a:ext cx="80577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/>
                        </a:rPr>
                        <m:t>(</m:t>
                      </m:r>
                      <m:r>
                        <a:rPr lang="en-US" altLang="en-US" sz="2400" b="1" i="1" smtClea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/>
                        </a:rPr>
                        <m:t>𝒙</m:t>
                      </m:r>
                      <m:r>
                        <a:rPr lang="en-US" altLang="en-US" sz="2400" b="0" i="1" smtClea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/>
                        </a:rPr>
                        <m:t>,</m:t>
                      </m:r>
                      <m:r>
                        <a:rPr lang="en-US" altLang="en-US" sz="2400" b="0" i="1" smtClea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/>
                        </a:rPr>
                        <m:t>𝑦</m:t>
                      </m:r>
                      <m:r>
                        <a:rPr lang="en-US" altLang="en-US" sz="2400" b="0" i="1" smtClea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msy10" pitchFamily="34" charset="0"/>
                </a:endParaRPr>
              </a:p>
            </p:txBody>
          </p:sp>
        </mc:Choice>
        <mc:Fallback xmlns="">
          <p:sp>
            <p:nvSpPr>
              <p:cNvPr id="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73318" y="1687512"/>
                <a:ext cx="805771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8939" r="-10606" b="-2631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1752600" y="2601912"/>
                <a:ext cx="1432481" cy="979488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anchor="ctr"/>
              <a:lstStyle/>
              <a:p>
                <a:pPr algn="ctr"/>
                <a:r>
                  <a:rPr lang="en-US" altLang="en-US" sz="2400" dirty="0">
                    <a:solidFill>
                      <a:schemeClr val="bg1"/>
                    </a:solidFill>
                  </a:rPr>
                  <a:t>Training set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solidFill>
                          <a:schemeClr val="bg1"/>
                        </a:solidFill>
                        <a:latin typeface="Cambria Math"/>
                      </a:rPr>
                      <m:t>𝑺</m:t>
                    </m:r>
                  </m:oMath>
                </a14:m>
                <a:endParaRPr lang="en-US" alt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2601912"/>
                <a:ext cx="1432481" cy="979488"/>
              </a:xfrm>
              <a:prstGeom prst="rect">
                <a:avLst/>
              </a:prstGeom>
              <a:blipFill rotWithShape="1">
                <a:blip r:embed="rId4"/>
                <a:stretch>
                  <a:fillRect r="-1674" b="-4217"/>
                </a:stretch>
              </a:blipFill>
              <a:ln w="2857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11118" y="2601912"/>
            <a:ext cx="1432481" cy="979488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Learning algorithm</a:t>
            </a:r>
          </a:p>
        </p:txBody>
      </p:sp>
      <p:cxnSp>
        <p:nvCxnSpPr>
          <p:cNvPr id="9" name="AutoShape 8"/>
          <p:cNvCxnSpPr>
            <a:cxnSpLocks noChangeShapeType="1"/>
            <a:stCxn id="5" idx="3"/>
            <a:endCxn id="6" idx="1"/>
          </p:cNvCxnSpPr>
          <p:nvPr/>
        </p:nvCxnSpPr>
        <p:spPr bwMode="auto">
          <a:xfrm>
            <a:off x="2981349" y="1918345"/>
            <a:ext cx="3891969" cy="0"/>
          </a:xfrm>
          <a:prstGeom prst="straightConnector1">
            <a:avLst/>
          </a:prstGeom>
          <a:noFill/>
          <a:ln w="2857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9"/>
          <p:cNvCxnSpPr>
            <a:cxnSpLocks noChangeShapeType="1"/>
            <a:stCxn id="5" idx="2"/>
            <a:endCxn id="7" idx="0"/>
          </p:cNvCxnSpPr>
          <p:nvPr/>
        </p:nvCxnSpPr>
        <p:spPr bwMode="auto">
          <a:xfrm flipH="1">
            <a:off x="2468841" y="2149177"/>
            <a:ext cx="20093" cy="452735"/>
          </a:xfrm>
          <a:prstGeom prst="straightConnector1">
            <a:avLst/>
          </a:prstGeom>
          <a:noFill/>
          <a:ln w="2857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10"/>
          <p:cNvCxnSpPr>
            <a:cxnSpLocks noChangeShapeType="1"/>
            <a:stCxn id="7" idx="3"/>
            <a:endCxn id="8" idx="1"/>
          </p:cNvCxnSpPr>
          <p:nvPr/>
        </p:nvCxnSpPr>
        <p:spPr bwMode="auto">
          <a:xfrm>
            <a:off x="3185081" y="3091656"/>
            <a:ext cx="1326037" cy="0"/>
          </a:xfrm>
          <a:prstGeom prst="straightConnector1">
            <a:avLst/>
          </a:prstGeom>
          <a:noFill/>
          <a:ln w="2857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6568519" y="2831378"/>
                <a:ext cx="537180" cy="445222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altLang="en-US" sz="24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8519" y="2831378"/>
                <a:ext cx="537180" cy="445222"/>
              </a:xfrm>
              <a:prstGeom prst="rect">
                <a:avLst/>
              </a:prstGeom>
              <a:blipFill rotWithShape="1">
                <a:blip r:embed="rId5"/>
                <a:stretch>
                  <a:fillRect b="-13924"/>
                </a:stretch>
              </a:blipFill>
              <a:ln w="2857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114800" y="1524000"/>
            <a:ext cx="18916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/>
              <a:t>test data</a:t>
            </a:r>
          </a:p>
        </p:txBody>
      </p:sp>
      <p:cxnSp>
        <p:nvCxnSpPr>
          <p:cNvPr id="14" name="AutoShape 14"/>
          <p:cNvCxnSpPr>
            <a:cxnSpLocks noChangeShapeType="1"/>
            <a:stCxn id="6" idx="2"/>
            <a:endCxn id="12" idx="0"/>
          </p:cNvCxnSpPr>
          <p:nvPr/>
        </p:nvCxnSpPr>
        <p:spPr bwMode="auto">
          <a:xfrm flipH="1">
            <a:off x="6837109" y="2149177"/>
            <a:ext cx="439095" cy="682201"/>
          </a:xfrm>
          <a:prstGeom prst="straightConnector1">
            <a:avLst/>
          </a:prstGeom>
          <a:noFill/>
          <a:ln w="2857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6"/>
              <p:cNvSpPr txBox="1">
                <a:spLocks noChangeArrowheads="1"/>
              </p:cNvSpPr>
              <p:nvPr/>
            </p:nvSpPr>
            <p:spPr bwMode="auto">
              <a:xfrm>
                <a:off x="6720919" y="2220912"/>
                <a:ext cx="35812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dirty="0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altLang="en-US" sz="2400" b="1" dirty="0"/>
              </a:p>
            </p:txBody>
          </p:sp>
        </mc:Choice>
        <mc:Fallback xmlns="">
          <p:sp>
            <p:nvSpPr>
              <p:cNvPr id="15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20919" y="2220912"/>
                <a:ext cx="358120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AutoShape 17"/>
          <p:cNvCxnSpPr>
            <a:cxnSpLocks noChangeShapeType="1"/>
            <a:stCxn id="8" idx="3"/>
            <a:endCxn id="12" idx="1"/>
          </p:cNvCxnSpPr>
          <p:nvPr/>
        </p:nvCxnSpPr>
        <p:spPr bwMode="auto">
          <a:xfrm flipV="1">
            <a:off x="5943599" y="3053989"/>
            <a:ext cx="624920" cy="37667"/>
          </a:xfrm>
          <a:prstGeom prst="straightConnector1">
            <a:avLst/>
          </a:prstGeom>
          <a:noFill/>
          <a:ln w="2857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6682818" y="4354512"/>
            <a:ext cx="1253421" cy="979488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altLang="en-US" sz="2400">
                <a:solidFill>
                  <a:schemeClr val="bg1"/>
                </a:solidFill>
              </a:rPr>
              <a:t>loss function</a:t>
            </a:r>
          </a:p>
        </p:txBody>
      </p:sp>
      <p:cxnSp>
        <p:nvCxnSpPr>
          <p:cNvPr id="18" name="AutoShape 19"/>
          <p:cNvCxnSpPr>
            <a:cxnSpLocks noChangeShapeType="1"/>
            <a:stCxn id="12" idx="2"/>
            <a:endCxn id="17" idx="0"/>
          </p:cNvCxnSpPr>
          <p:nvPr/>
        </p:nvCxnSpPr>
        <p:spPr bwMode="auto">
          <a:xfrm>
            <a:off x="6837109" y="3276600"/>
            <a:ext cx="472420" cy="1077912"/>
          </a:xfrm>
          <a:prstGeom prst="straightConnector1">
            <a:avLst/>
          </a:prstGeom>
          <a:noFill/>
          <a:ln w="2857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Freeform 24"/>
          <p:cNvSpPr>
            <a:spLocks/>
          </p:cNvSpPr>
          <p:nvPr/>
        </p:nvSpPr>
        <p:spPr bwMode="auto">
          <a:xfrm>
            <a:off x="7367443" y="2114846"/>
            <a:ext cx="518528" cy="2228554"/>
          </a:xfrm>
          <a:custGeom>
            <a:avLst/>
            <a:gdLst>
              <a:gd name="T0" fmla="*/ 0 w 278"/>
              <a:gd name="T1" fmla="*/ 0 h 1440"/>
              <a:gd name="T2" fmla="*/ 278 w 278"/>
              <a:gd name="T3" fmla="*/ 442 h 1440"/>
              <a:gd name="T4" fmla="*/ 278 w 278"/>
              <a:gd name="T5" fmla="*/ 743 h 1440"/>
              <a:gd name="T6" fmla="*/ 1 w 278"/>
              <a:gd name="T7" fmla="*/ 144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1440">
                <a:moveTo>
                  <a:pt x="0" y="0"/>
                </a:moveTo>
                <a:lnTo>
                  <a:pt x="278" y="442"/>
                </a:lnTo>
                <a:lnTo>
                  <a:pt x="278" y="743"/>
                </a:lnTo>
                <a:lnTo>
                  <a:pt x="1" y="1440"/>
                </a:ln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25"/>
              <p:cNvSpPr txBox="1">
                <a:spLocks noChangeArrowheads="1"/>
              </p:cNvSpPr>
              <p:nvPr/>
            </p:nvSpPr>
            <p:spPr bwMode="auto">
              <a:xfrm>
                <a:off x="7559119" y="2057400"/>
                <a:ext cx="35812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altLang="en-US" sz="2400" i="1" dirty="0"/>
              </a:p>
            </p:txBody>
          </p:sp>
        </mc:Choice>
        <mc:Fallback xmlns="">
          <p:sp>
            <p:nvSpPr>
              <p:cNvPr id="20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9119" y="2057400"/>
                <a:ext cx="358120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11864" b="-9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26"/>
              <p:cNvSpPr txBox="1">
                <a:spLocks noChangeArrowheads="1"/>
              </p:cNvSpPr>
              <p:nvPr/>
            </p:nvSpPr>
            <p:spPr bwMode="auto">
              <a:xfrm>
                <a:off x="7566680" y="3835400"/>
                <a:ext cx="35812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altLang="en-US" sz="2400" i="1" dirty="0"/>
              </a:p>
            </p:txBody>
          </p:sp>
        </mc:Choice>
        <mc:Fallback xmlns="">
          <p:sp>
            <p:nvSpPr>
              <p:cNvPr id="21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6680" y="3835400"/>
                <a:ext cx="358120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11864" b="-92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27"/>
              <p:cNvSpPr txBox="1">
                <a:spLocks noChangeArrowheads="1"/>
              </p:cNvSpPr>
              <p:nvPr/>
            </p:nvSpPr>
            <p:spPr bwMode="auto">
              <a:xfrm>
                <a:off x="6759019" y="3821112"/>
                <a:ext cx="35812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altLang="en-US" sz="2400" i="1" dirty="0"/>
              </a:p>
            </p:txBody>
          </p:sp>
        </mc:Choice>
        <mc:Fallback xmlns="">
          <p:sp>
            <p:nvSpPr>
              <p:cNvPr id="22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59019" y="3821112"/>
                <a:ext cx="358120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13559" t="-3947" r="-8475" b="-92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468739" y="2129135"/>
            <a:ext cx="19696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2400" b="1" dirty="0"/>
              <a:t>training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30"/>
              <p:cNvSpPr txBox="1">
                <a:spLocks noChangeArrowheads="1"/>
              </p:cNvSpPr>
              <p:nvPr/>
            </p:nvSpPr>
            <p:spPr bwMode="auto">
              <a:xfrm>
                <a:off x="6720918" y="5802312"/>
                <a:ext cx="116389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>
                          <a:latin typeface="Cambria Math"/>
                        </a:rPr>
                        <m:t>ℒ</m:t>
                      </m:r>
                      <m:r>
                        <a:rPr lang="en-US" altLang="en-US" sz="2400" i="1" dirty="0" smtClean="0">
                          <a:latin typeface="Cambria Math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2400" b="0" i="1" dirty="0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altLang="en-US" sz="2400" i="1" dirty="0" err="1">
                          <a:latin typeface="Cambria Math"/>
                        </a:rPr>
                        <m:t>,</m:t>
                      </m:r>
                      <m:r>
                        <a:rPr lang="en-US" altLang="en-US" sz="2400" i="1" dirty="0" err="1">
                          <a:latin typeface="Cambria Math"/>
                        </a:rPr>
                        <m:t>𝑦</m:t>
                      </m:r>
                      <m:r>
                        <a:rPr lang="en-US" altLang="en-US" sz="24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4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20918" y="5802312"/>
                <a:ext cx="1163891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1053" t="-3947" b="-1710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AutoShape 31"/>
          <p:cNvCxnSpPr>
            <a:cxnSpLocks noChangeShapeType="1"/>
            <a:stCxn id="17" idx="2"/>
            <a:endCxn id="24" idx="0"/>
          </p:cNvCxnSpPr>
          <p:nvPr/>
        </p:nvCxnSpPr>
        <p:spPr bwMode="auto">
          <a:xfrm flipH="1">
            <a:off x="7302864" y="5334000"/>
            <a:ext cx="6665" cy="468312"/>
          </a:xfrm>
          <a:prstGeom prst="straightConnector1">
            <a:avLst/>
          </a:prstGeom>
          <a:noFill/>
          <a:ln w="2857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25343" y="3962400"/>
                <a:ext cx="6051657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l-SI" sz="3600" b="1" dirty="0">
                    <a:solidFill>
                      <a:srgbClr val="0000FF"/>
                    </a:solidFill>
                  </a:rPr>
                  <a:t>W</a:t>
                </a:r>
                <a:r>
                  <a:rPr lang="en-US" sz="3600" b="1" dirty="0" err="1">
                    <a:solidFill>
                      <a:srgbClr val="0000FF"/>
                    </a:solidFill>
                  </a:rPr>
                  <a:t>hy</a:t>
                </a:r>
                <a:r>
                  <a:rPr lang="en-US" sz="3600" b="1" dirty="0">
                    <a:solidFill>
                      <a:srgbClr val="0000FF"/>
                    </a:solidFill>
                  </a:rPr>
                  <a:t> is it hard?</a:t>
                </a:r>
              </a:p>
              <a:p>
                <a:r>
                  <a:rPr lang="en-US" sz="3600" dirty="0"/>
                  <a:t>We estimate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latin typeface="Cambria Math"/>
                      </a:rPr>
                      <m:t>𝒇</m:t>
                    </m:r>
                  </m:oMath>
                </a14:m>
                <a:r>
                  <a:rPr lang="en-US" sz="3600" dirty="0"/>
                  <a:t> on training data</a:t>
                </a:r>
                <a:br>
                  <a:rPr lang="en-US" sz="3600" dirty="0"/>
                </a:br>
                <a:r>
                  <a:rPr lang="en-US" sz="3600" dirty="0"/>
                  <a:t>but want the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latin typeface="Cambria Math"/>
                      </a:rPr>
                      <m:t>𝒇</m:t>
                    </m:r>
                  </m:oMath>
                </a14:m>
                <a:r>
                  <a:rPr lang="en-US" sz="3600" dirty="0"/>
                  <a:t> to work well on </a:t>
                </a:r>
                <a:br>
                  <a:rPr lang="en-US" sz="3600" dirty="0"/>
                </a:br>
                <a:r>
                  <a:rPr lang="en-US" sz="3600" b="1" dirty="0"/>
                  <a:t>unseen future</a:t>
                </a:r>
                <a:r>
                  <a:rPr lang="en-US" sz="3600" dirty="0"/>
                  <a:t> (i.e., test) </a:t>
                </a:r>
                <a:r>
                  <a:rPr lang="en-US" sz="3600" b="1" dirty="0"/>
                  <a:t>data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43" y="3962400"/>
                <a:ext cx="6051657" cy="2308324"/>
              </a:xfrm>
              <a:prstGeom prst="rect">
                <a:avLst/>
              </a:prstGeom>
              <a:blipFill rotWithShape="1">
                <a:blip r:embed="rId11"/>
                <a:stretch>
                  <a:fillRect l="-3122" t="-3958" r="-2014" b="-8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Datasets, http://cs246.stanford.edu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EB726-251E-43C6-80D1-EE051BC0CBAA}" type="datetime1">
              <a:rPr lang="en-US" smtClean="0"/>
              <a:t>2/19/18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3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Minimizing the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2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5562600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b="1" dirty="0">
                    <a:solidFill>
                      <a:srgbClr val="FF0066"/>
                    </a:solidFill>
                  </a:rPr>
                  <a:t>Goal:</a:t>
                </a:r>
                <a:r>
                  <a:rPr lang="en-US" altLang="en-US" dirty="0"/>
                  <a:t> </a:t>
                </a:r>
                <a:r>
                  <a:rPr lang="en-US" altLang="en-US" b="1" dirty="0"/>
                  <a:t>Minimize the expected loss</a:t>
                </a: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en-US" b="0" i="0" dirty="0" smtClean="0">
                              <a:latin typeface="Cambria Math"/>
                            </a:rPr>
                            <m:t>min</m:t>
                          </m:r>
                        </m:e>
                        <m:lim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lim>
                      </m:limLow>
                      <m:r>
                        <a:rPr lang="en-US" altLang="en-US" b="0" i="0" dirty="0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en-US" b="0" i="1" dirty="0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en-US" b="0" i="0" dirty="0" smtClean="0">
                              <a:latin typeface="Cambria Math"/>
                              <a:ea typeface="Cambria Math"/>
                            </a:rPr>
                            <m:t>P</m:t>
                          </m:r>
                        </m:sub>
                      </m:sSub>
                      <m:r>
                        <a:rPr lang="en-US" altLang="en-US" b="0" i="0" dirty="0" smtClean="0">
                          <a:latin typeface="Cambria Math"/>
                        </a:rPr>
                        <m:t>[</m:t>
                      </m:r>
                      <m:r>
                        <a:rPr lang="en-US" altLang="en-US" b="1" i="1" dirty="0" smtClean="0">
                          <a:latin typeface="Cambria Math"/>
                        </a:rPr>
                        <m:t>𝓛</m:t>
                      </m:r>
                      <m:r>
                        <a:rPr lang="en-US" altLang="en-US" b="1" i="1" dirty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altLang="en-US" b="1" dirty="0"/>
              </a:p>
              <a:p>
                <a:r>
                  <a:rPr lang="en-US" altLang="en-US" b="1" dirty="0">
                    <a:solidFill>
                      <a:srgbClr val="FF0066"/>
                    </a:solidFill>
                  </a:rPr>
                  <a:t>But, we don’t have access to </a:t>
                </a:r>
                <a14:m>
                  <m:oMath xmlns:m="http://schemas.openxmlformats.org/officeDocument/2006/math">
                    <m:r>
                      <a:rPr lang="en-US" altLang="en-US" b="1" i="1" dirty="0" smtClean="0">
                        <a:solidFill>
                          <a:srgbClr val="FF0066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en-US" b="1" dirty="0">
                    <a:solidFill>
                      <a:srgbClr val="FF0066"/>
                    </a:solidFill>
                  </a:rPr>
                  <a:t> but only to training sample </a:t>
                </a:r>
                <a14:m>
                  <m:oMath xmlns:m="http://schemas.openxmlformats.org/officeDocument/2006/math">
                    <m:r>
                      <a:rPr lang="en-US" altLang="en-US" b="1" i="1" dirty="0" smtClean="0">
                        <a:solidFill>
                          <a:srgbClr val="FF0066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altLang="en-US" b="1" dirty="0">
                    <a:solidFill>
                      <a:srgbClr val="FF0066"/>
                    </a:solidFill>
                  </a:rPr>
                  <a:t>:</a:t>
                </a:r>
                <a:r>
                  <a:rPr lang="en-US" altLang="en-US" dirty="0"/>
                  <a:t> </a:t>
                </a: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en-US" dirty="0">
                              <a:latin typeface="Cambria Math"/>
                            </a:rPr>
                            <m:t>min</m:t>
                          </m:r>
                        </m:e>
                        <m:lim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lim>
                      </m:limLow>
                      <m:r>
                        <a:rPr lang="en-US" altLang="en-US" dirty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en-US" i="1" dirty="0">
                              <a:latin typeface="Cambria Math"/>
                              <a:ea typeface="Cambria Math"/>
                            </a:rPr>
                            <m:t>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en-US" b="0" i="0" dirty="0" smtClean="0">
                              <a:latin typeface="Cambria Math"/>
                              <a:ea typeface="Cambria Math"/>
                            </a:rPr>
                            <m:t>D</m:t>
                          </m:r>
                        </m:sub>
                      </m:sSub>
                      <m:r>
                        <a:rPr lang="en-US" altLang="en-US" dirty="0">
                          <a:latin typeface="Cambria Math"/>
                        </a:rPr>
                        <m:t>[</m:t>
                      </m:r>
                      <m:r>
                        <a:rPr lang="en-US" altLang="en-US" b="1" i="1" dirty="0">
                          <a:latin typeface="Cambria Math"/>
                        </a:rPr>
                        <m:t>𝓛</m:t>
                      </m:r>
                      <m:r>
                        <a:rPr lang="en-US" altLang="en-US" b="1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altLang="en-US" b="1" dirty="0">
                  <a:solidFill>
                    <a:srgbClr val="FF0066"/>
                  </a:solidFill>
                </a:endParaRPr>
              </a:p>
              <a:p>
                <a:r>
                  <a:rPr lang="en-US" altLang="en-US" b="1" dirty="0">
                    <a:solidFill>
                      <a:srgbClr val="FF0066"/>
                    </a:solidFill>
                  </a:rPr>
                  <a:t>So, we minimize the average loss on </a:t>
                </a:r>
                <a:br>
                  <a:rPr lang="en-US" altLang="en-US" b="1" dirty="0">
                    <a:solidFill>
                      <a:srgbClr val="FF0066"/>
                    </a:solidFill>
                  </a:rPr>
                </a:br>
                <a:r>
                  <a:rPr lang="en-US" altLang="en-US" b="1" dirty="0">
                    <a:solidFill>
                      <a:srgbClr val="FF0066"/>
                    </a:solidFill>
                  </a:rPr>
                  <a:t>the training data: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en-US" b="0" i="0" smtClean="0">
                              <a:latin typeface="Cambria Math"/>
                            </a:rPr>
                            <m:t>min</m:t>
                          </m:r>
                        </m:e>
                        <m:lim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lim>
                      </m:limLow>
                      <m:r>
                        <a:rPr lang="en-US" altLang="en-US" b="0" i="0" smtClean="0">
                          <a:latin typeface="Cambria Math"/>
                        </a:rPr>
                        <m:t> </m:t>
                      </m:r>
                      <m:r>
                        <a:rPr lang="en-US" altLang="en-US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en-US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en-US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en-US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en-US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en-US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a:rPr lang="en-US" altLang="en-US" dirty="0">
                              <a:latin typeface="Cambria Math"/>
                            </a:rPr>
                            <m:t>ℒ</m:t>
                          </m:r>
                          <m:d>
                            <m:d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en-US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en-US" dirty="0"/>
              </a:p>
            </p:txBody>
          </p:sp>
        </mc:Choice>
        <mc:Fallback>
          <p:sp>
            <p:nvSpPr>
              <p:cNvPr id="952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5562600"/>
              </a:xfrm>
              <a:blipFill>
                <a:blip r:embed="rId2"/>
                <a:stretch>
                  <a:fillRect t="-456" b="-30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Jure Leskovec, Stanford CS246: Mining Massive Datasets, http://cs246.stanford.edu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81EA-F7F8-472D-9A06-D510B0499034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10400" y="5228272"/>
            <a:ext cx="21210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40"/>
                </a:solidFill>
                <a:latin typeface="Arial" pitchFamily="34" charset="0"/>
                <a:cs typeface="Arial" pitchFamily="34" charset="0"/>
              </a:rPr>
              <a:t>Problem:</a:t>
            </a:r>
            <a:r>
              <a:rPr lang="en-US" dirty="0">
                <a:solidFill>
                  <a:srgbClr val="008040"/>
                </a:solidFill>
                <a:latin typeface="Arial" pitchFamily="34" charset="0"/>
                <a:cs typeface="Arial" pitchFamily="34" charset="0"/>
              </a:rPr>
              <a:t> Just </a:t>
            </a:r>
            <a:br>
              <a:rPr lang="en-US" dirty="0">
                <a:solidFill>
                  <a:srgbClr val="00804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40"/>
                </a:solidFill>
                <a:latin typeface="Arial" pitchFamily="34" charset="0"/>
                <a:cs typeface="Arial" pitchFamily="34" charset="0"/>
              </a:rPr>
              <a:t>memorizing the</a:t>
            </a:r>
            <a:br>
              <a:rPr lang="en-US" dirty="0">
                <a:solidFill>
                  <a:srgbClr val="00804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40"/>
                </a:solidFill>
                <a:latin typeface="Arial" pitchFamily="34" charset="0"/>
                <a:cs typeface="Arial" pitchFamily="34" charset="0"/>
              </a:rPr>
              <a:t>training data gives </a:t>
            </a:r>
            <a:br>
              <a:rPr lang="en-US" dirty="0">
                <a:solidFill>
                  <a:srgbClr val="00804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40"/>
                </a:solidFill>
                <a:latin typeface="Arial" pitchFamily="34" charset="0"/>
                <a:cs typeface="Arial" pitchFamily="34" charset="0"/>
              </a:rPr>
              <a:t>us a perfect model</a:t>
            </a:r>
          </a:p>
          <a:p>
            <a:r>
              <a:rPr lang="en-US" dirty="0">
                <a:solidFill>
                  <a:srgbClr val="008040"/>
                </a:solidFill>
                <a:latin typeface="Arial" pitchFamily="34" charset="0"/>
                <a:cs typeface="Arial" pitchFamily="34" charset="0"/>
              </a:rPr>
              <a:t>(with zero loss)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31FC-E45B-482F-8439-CC2A5B0AC5F2}" type="datetime1">
              <a:rPr lang="en-US" smtClean="0"/>
              <a:t>2/19/18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6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>
          <a:solidFill>
            <a:srgbClr val="008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33018</TotalTime>
  <Words>3313</Words>
  <Application>Microsoft Macintosh PowerPoint</Application>
  <PresentationFormat>On-screen Show (4:3)</PresentationFormat>
  <Paragraphs>825</Paragraphs>
  <Slides>55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7" baseType="lpstr">
      <vt:lpstr>Arial</vt:lpstr>
      <vt:lpstr>Calibri</vt:lpstr>
      <vt:lpstr>Cambria Math</vt:lpstr>
      <vt:lpstr>cmsy10</vt:lpstr>
      <vt:lpstr>Corbel</vt:lpstr>
      <vt:lpstr>La Belle Aurore</vt:lpstr>
      <vt:lpstr>Symbol</vt:lpstr>
      <vt:lpstr>Times New Roman</vt:lpstr>
      <vt:lpstr>Wingdings</vt:lpstr>
      <vt:lpstr>Wingdings 2</vt:lpstr>
      <vt:lpstr>Module</vt:lpstr>
      <vt:lpstr>Equation</vt:lpstr>
      <vt:lpstr>Large Scale  Machine Learning: SVMs</vt:lpstr>
      <vt:lpstr>New Topic: ML!</vt:lpstr>
      <vt:lpstr>Supervised Learning</vt:lpstr>
      <vt:lpstr>Many Other ML Paradigms</vt:lpstr>
      <vt:lpstr>Supervised Learning</vt:lpstr>
      <vt:lpstr>Supervised Learning</vt:lpstr>
      <vt:lpstr>Formal Setting</vt:lpstr>
      <vt:lpstr>Formal Setting</vt:lpstr>
      <vt:lpstr>Minimizing the Loss</vt:lpstr>
      <vt:lpstr>ML == Optimization</vt:lpstr>
      <vt:lpstr>Problem</vt:lpstr>
      <vt:lpstr>Approximating the Loss</vt:lpstr>
      <vt:lpstr>Example: Spam Detection</vt:lpstr>
      <vt:lpstr>Spam Detection</vt:lpstr>
      <vt:lpstr>Large Scale Machine Learning</vt:lpstr>
      <vt:lpstr>Support Vector Machines</vt:lpstr>
      <vt:lpstr>Support Vector Machines</vt:lpstr>
      <vt:lpstr>Largest Margin</vt:lpstr>
      <vt:lpstr>Largest Margin</vt:lpstr>
      <vt:lpstr>Why maximizing γ a good idea?</vt:lpstr>
      <vt:lpstr>Why maximizing γ a good idea?</vt:lpstr>
      <vt:lpstr>What is the margin?</vt:lpstr>
      <vt:lpstr>Largest Margin</vt:lpstr>
      <vt:lpstr>Support Vector Machine</vt:lpstr>
      <vt:lpstr>Support Vector Machines: Deriving the margin</vt:lpstr>
      <vt:lpstr>Support Vector Machines</vt:lpstr>
      <vt:lpstr>Canonical Hyperplane: Problem</vt:lpstr>
      <vt:lpstr>Canonical Hyperplane: Solution</vt:lpstr>
      <vt:lpstr>Maximizing the Margin</vt:lpstr>
      <vt:lpstr>Non-linearly Separable Data</vt:lpstr>
      <vt:lpstr>Support Vector Machines</vt:lpstr>
      <vt:lpstr>Slack Penalty C</vt:lpstr>
      <vt:lpstr>Support Vector Machines</vt:lpstr>
      <vt:lpstr>Support Vector Machines: How to compute the margin?</vt:lpstr>
      <vt:lpstr>SVM: How to estimate w?</vt:lpstr>
      <vt:lpstr>SVM: How to estimate w?</vt:lpstr>
      <vt:lpstr>SVM: How to estimate w?</vt:lpstr>
      <vt:lpstr>SVM: How to estimate w?</vt:lpstr>
      <vt:lpstr>Support Vector Machines: Example</vt:lpstr>
      <vt:lpstr>Example: Text categorization</vt:lpstr>
      <vt:lpstr>Example: Text categorization</vt:lpstr>
      <vt:lpstr>Optimization “Accuracy”</vt:lpstr>
      <vt:lpstr>Practical Considerations</vt:lpstr>
      <vt:lpstr>Practical Considerations</vt:lpstr>
      <vt:lpstr>Practical Considerations</vt:lpstr>
      <vt:lpstr>Practical Considerations</vt:lpstr>
      <vt:lpstr>What about multiple classes?</vt:lpstr>
      <vt:lpstr>Learn 1 classifier: Multiclass SVM</vt:lpstr>
      <vt:lpstr>Multiclass SVM</vt:lpstr>
      <vt:lpstr>Support Vector Machines: Example</vt:lpstr>
      <vt:lpstr>Online Learning</vt:lpstr>
      <vt:lpstr>Example: Shipping Service</vt:lpstr>
      <vt:lpstr>Example: Shipping Service</vt:lpstr>
      <vt:lpstr>Example: Shipping Service</vt:lpstr>
      <vt:lpstr>Online Algorithms</vt:lpstr>
    </vt:vector>
  </TitlesOfParts>
  <Company>Carnegie Mellon University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jure</dc:creator>
  <cp:lastModifiedBy>Jure Leskovec</cp:lastModifiedBy>
  <cp:revision>1404</cp:revision>
  <cp:lastPrinted>2018-02-20T04:07:15Z</cp:lastPrinted>
  <dcterms:created xsi:type="dcterms:W3CDTF">2009-06-12T17:14:38Z</dcterms:created>
  <dcterms:modified xsi:type="dcterms:W3CDTF">2018-02-20T22:43:39Z</dcterms:modified>
</cp:coreProperties>
</file>