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7"/>
  </p:notesMasterIdLst>
  <p:handoutMasterIdLst>
    <p:handoutMasterId r:id="rId58"/>
  </p:handoutMasterIdLst>
  <p:sldIdLst>
    <p:sldId id="256" r:id="rId2"/>
    <p:sldId id="348" r:id="rId3"/>
    <p:sldId id="349" r:id="rId4"/>
    <p:sldId id="350" r:id="rId5"/>
    <p:sldId id="351" r:id="rId6"/>
    <p:sldId id="352" r:id="rId7"/>
    <p:sldId id="353" r:id="rId8"/>
    <p:sldId id="354" r:id="rId9"/>
    <p:sldId id="355" r:id="rId10"/>
    <p:sldId id="356" r:id="rId11"/>
    <p:sldId id="357" r:id="rId12"/>
    <p:sldId id="358" r:id="rId13"/>
    <p:sldId id="359" r:id="rId14"/>
    <p:sldId id="360" r:id="rId15"/>
    <p:sldId id="361" r:id="rId16"/>
    <p:sldId id="362" r:id="rId17"/>
    <p:sldId id="363" r:id="rId18"/>
    <p:sldId id="364" r:id="rId19"/>
    <p:sldId id="365" r:id="rId20"/>
    <p:sldId id="366" r:id="rId21"/>
    <p:sldId id="367" r:id="rId22"/>
    <p:sldId id="368" r:id="rId23"/>
    <p:sldId id="369" r:id="rId24"/>
    <p:sldId id="370" r:id="rId25"/>
    <p:sldId id="371" r:id="rId26"/>
    <p:sldId id="372" r:id="rId27"/>
    <p:sldId id="373" r:id="rId28"/>
    <p:sldId id="374" r:id="rId29"/>
    <p:sldId id="375" r:id="rId30"/>
    <p:sldId id="376" r:id="rId31"/>
    <p:sldId id="377" r:id="rId32"/>
    <p:sldId id="378" r:id="rId33"/>
    <p:sldId id="379" r:id="rId34"/>
    <p:sldId id="380" r:id="rId35"/>
    <p:sldId id="381" r:id="rId36"/>
    <p:sldId id="382" r:id="rId37"/>
    <p:sldId id="383" r:id="rId38"/>
    <p:sldId id="384" r:id="rId39"/>
    <p:sldId id="385" r:id="rId40"/>
    <p:sldId id="386" r:id="rId41"/>
    <p:sldId id="387" r:id="rId42"/>
    <p:sldId id="388" r:id="rId43"/>
    <p:sldId id="389" r:id="rId44"/>
    <p:sldId id="390" r:id="rId45"/>
    <p:sldId id="391" r:id="rId46"/>
    <p:sldId id="392" r:id="rId47"/>
    <p:sldId id="393" r:id="rId48"/>
    <p:sldId id="394" r:id="rId49"/>
    <p:sldId id="395" r:id="rId50"/>
    <p:sldId id="396" r:id="rId51"/>
    <p:sldId id="397" r:id="rId52"/>
    <p:sldId id="398" r:id="rId53"/>
    <p:sldId id="399" r:id="rId54"/>
    <p:sldId id="400" r:id="rId55"/>
    <p:sldId id="401" r:id="rId5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008000"/>
    <a:srgbClr val="0000FF"/>
    <a:srgbClr val="FF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89" autoAdjust="0"/>
    <p:restoredTop sz="93281" autoAdjust="0"/>
  </p:normalViewPr>
  <p:slideViewPr>
    <p:cSldViewPr>
      <p:cViewPr>
        <p:scale>
          <a:sx n="76" d="100"/>
          <a:sy n="76" d="100"/>
        </p:scale>
        <p:origin x="-1194" y="-72"/>
      </p:cViewPr>
      <p:guideLst>
        <p:guide orient="horz" pos="2160"/>
        <p:guide pos="2880"/>
      </p:guideLst>
    </p:cSldViewPr>
  </p:slideViewPr>
  <p:notesTextViewPr>
    <p:cViewPr>
      <p:scale>
        <a:sx n="100" d="100"/>
        <a:sy n="100" d="100"/>
      </p:scale>
      <p:origin x="0" y="0"/>
    </p:cViewPr>
  </p:notesTextViewPr>
  <p:sorterViewPr>
    <p:cViewPr>
      <p:scale>
        <a:sx n="51" d="100"/>
        <a:sy n="51" d="100"/>
      </p:scale>
      <p:origin x="0" y="0"/>
    </p:cViewPr>
  </p:sorterViewPr>
  <p:notesViewPr>
    <p:cSldViewPr>
      <p:cViewPr varScale="1">
        <p:scale>
          <a:sx n="53" d="100"/>
          <a:sy n="53" d="100"/>
        </p:scale>
        <p:origin x="-1836"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D3E28C4F-4FE9-4D22-93D8-487A4D01D983}" type="datetimeFigureOut">
              <a:rPr lang="en-US" smtClean="0"/>
              <a:pPr/>
              <a:t>2/6/2018</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E18CB36-612C-4E4A-AC83-E89476AEC2BF}" type="datetimeFigureOut">
              <a:rPr lang="en-US" smtClean="0"/>
              <a:pPr/>
              <a:t>2/6/2018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We’re now going to forget whether the sets we deal with come from shingled documents or any other source, and concentrate on the sets themselves.  We’ll learn the formal definition of “similarity” that is commonly used for sets – this notion is called “Jaccard similarity.”   We’ll then learn how to construct signatures from sets using the </a:t>
            </a:r>
            <a:r>
              <a:rPr lang="en-US" dirty="0" err="1" smtClean="0"/>
              <a:t>minhashing</a:t>
            </a:r>
            <a:r>
              <a:rPr lang="en-US" dirty="0" smtClean="0"/>
              <a:t> technique, and we’ll prove the strong relationship between the similarity of the signatures and the sets they represent.</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We’re now going to forget whether the sets we deal with come from shingled documents or any other source, and concentrate on the sets themselves.  We’ll learn the formal definition of “similarity” that is commonly used for sets – this notion is called “Jaccard similarity.”   We’ll then learn how to construct signatures from sets using the </a:t>
            </a:r>
            <a:r>
              <a:rPr lang="en-US" dirty="0" err="1" smtClean="0"/>
              <a:t>minhashing</a:t>
            </a:r>
            <a:r>
              <a:rPr lang="en-US" dirty="0" smtClean="0"/>
              <a:t> technique, and we’ll prove the strong relationship between the similarity of the signatures and the sets they represent.</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34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We’re now going to forget whether the sets we deal with come from shingled documents or any other source, and concentrate on the sets themselves.  We’ll learn the formal definition of “similarity” that is commonly used for sets – this notion is called “Jaccard similarity.”   We’ll then learn how to construct signatures from sets using the </a:t>
            </a:r>
            <a:r>
              <a:rPr lang="en-US" dirty="0" err="1" smtClean="0"/>
              <a:t>minhashing</a:t>
            </a:r>
            <a:r>
              <a:rPr lang="en-US" dirty="0" smtClean="0"/>
              <a:t> technique, and we’ll prove the strong relationship between the similarity of the signatures and the sets they represent.</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47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5400" b="1"/>
            </a:lvl1pPr>
            <a:extLst/>
          </a:lstStyle>
          <a:p>
            <a:r>
              <a:rPr kumimoji="0" lang="en-US" dirty="0" smtClean="0"/>
              <a:t>Click to edit Master title style</a:t>
            </a:r>
            <a:endParaRPr kumimoji="0" lang="en-US" dirty="0"/>
          </a:p>
        </p:txBody>
      </p:sp>
      <p:sp>
        <p:nvSpPr>
          <p:cNvPr id="3" name="Subtitle 2"/>
          <p:cNvSpPr>
            <a:spLocks noGrp="1"/>
          </p:cNvSpPr>
          <p:nvPr>
            <p:ph type="subTitle" idx="1"/>
          </p:nvPr>
        </p:nvSpPr>
        <p:spPr>
          <a:xfrm>
            <a:off x="685800" y="5257800"/>
            <a:ext cx="8077200" cy="1295400"/>
          </a:xfrm>
        </p:spPr>
        <p:txBody>
          <a:bodyPr lIns="118872" tIns="0" rIns="45720" bIns="0" anchor="t">
            <a:normAutofit/>
          </a:bodyPr>
          <a:lstStyle>
            <a:lvl1pPr marL="0" indent="0" algn="l">
              <a:buNone/>
              <a:defRPr sz="3200" b="1">
                <a:solidFill>
                  <a:srgbClr val="FFFFFF"/>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dirty="0" smtClean="0"/>
              <a:t>Click to edit Master subtitle style</a:t>
            </a:r>
            <a:endParaRPr kumimoji="0" lang="en-US" dirty="0"/>
          </a:p>
        </p:txBody>
      </p:sp>
      <p:sp>
        <p:nvSpPr>
          <p:cNvPr id="6" name="Slide Number Placeholder 5"/>
          <p:cNvSpPr>
            <a:spLocks noGrp="1"/>
          </p:cNvSpPr>
          <p:nvPr>
            <p:ph type="sldNum" sz="quarter" idx="12"/>
          </p:nvPr>
        </p:nvSpPr>
        <p:spPr/>
        <p:txBody>
          <a:bodyPr/>
          <a:lstStyle>
            <a:lvl1pPr>
              <a:defRPr sz="1200" baseline="0"/>
            </a:lvl1pPr>
          </a:lstStyle>
          <a:p>
            <a:fld id="{19B12225-5612-419B-A8D5-4B8EEE4C217E}" type="slidenum">
              <a:rPr lang="en-US" smtClean="0"/>
              <a:pPr/>
              <a:t>‹#›</a:t>
            </a:fld>
            <a:endParaRPr lang="en-US" dirty="0"/>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6" name="Slide Number Placeholder 5"/>
          <p:cNvSpPr>
            <a:spLocks noGrp="1"/>
          </p:cNvSpPr>
          <p:nvPr>
            <p:ph type="sldNum" sz="quarter" idx="12"/>
          </p:nvPr>
        </p:nvSpPr>
        <p:spPr/>
        <p:txBody>
          <a:bodyPr/>
          <a:lstStyle>
            <a:lvl1pPr>
              <a:defRPr sz="1200" baseline="0"/>
            </a:lvl1pPr>
          </a:lstStyle>
          <a:p>
            <a:fld id="{19B12225-5612-419B-A8D5-4B8EEE4C217E}"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smtClean="0"/>
              <a:t>Click to edit Master title style</a:t>
            </a:r>
            <a:endParaRPr lang="en-US"/>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987552"/>
          </a:xfrm>
        </p:spPr>
        <p:txBody>
          <a:bodyPr>
            <a:noAutofit/>
          </a:bodyPr>
          <a:lstStyle>
            <a:lvl1pPr>
              <a:defRPr lang="en-US" dirty="0"/>
            </a:lvl1pPr>
            <a:extLst/>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6" name="Slide Number Placeholder 5"/>
          <p:cNvSpPr>
            <a:spLocks noGrp="1"/>
          </p:cNvSpPr>
          <p:nvPr>
            <p:ph type="sldNum" sz="quarter" idx="12"/>
          </p:nvPr>
        </p:nvSpPr>
        <p:spPr/>
        <p:txBody>
          <a:bodyPr/>
          <a:lstStyle>
            <a:lvl1pPr>
              <a:defRPr sz="1200" baseline="0"/>
            </a:lvl1pPr>
          </a:lstStyle>
          <a:p>
            <a:fld id="{19B12225-5612-419B-A8D5-4B8EEE4C217E}"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6" name="Slide Number Placeholder 5"/>
          <p:cNvSpPr>
            <a:spLocks noGrp="1"/>
          </p:cNvSpPr>
          <p:nvPr>
            <p:ph type="sldNum" sz="quarter" idx="12"/>
          </p:nvPr>
        </p:nvSpPr>
        <p:spPr/>
        <p:txBody>
          <a:bodyPr/>
          <a:lstStyle>
            <a:lvl1pPr>
              <a:defRPr baseline="0"/>
            </a:lvl1pPr>
          </a:lstStyle>
          <a:p>
            <a:fld id="{19B12225-5612-419B-A8D5-4B8EEE4C217E}"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5400"/>
            <a:ext cx="4038600" cy="5257800"/>
          </a:xfrm>
        </p:spPr>
        <p:txBody>
          <a:bodyPr lIns="91440">
            <a:normAutofit/>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Content Placeholder 3"/>
          <p:cNvSpPr>
            <a:spLocks noGrp="1"/>
          </p:cNvSpPr>
          <p:nvPr>
            <p:ph sz="half" idx="2"/>
          </p:nvPr>
        </p:nvSpPr>
        <p:spPr>
          <a:xfrm>
            <a:off x="4648200" y="1295400"/>
            <a:ext cx="4038600" cy="5257800"/>
          </a:xfrm>
        </p:spPr>
        <p:txBody>
          <a:bodyPr>
            <a:normAutofit/>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Slide Number Placeholder 6"/>
          <p:cNvSpPr>
            <a:spLocks noGrp="1"/>
          </p:cNvSpPr>
          <p:nvPr>
            <p:ph type="sldNum" sz="quarter" idx="12"/>
          </p:nvPr>
        </p:nvSpPr>
        <p:spPr/>
        <p:txBody>
          <a:bodyPr/>
          <a:lstStyle>
            <a:lvl1pPr>
              <a:defRPr baseline="0"/>
            </a:lvl1pPr>
          </a:lstStyle>
          <a:p>
            <a:fld id="{19B12225-5612-419B-A8D5-4B8EEE4C217E}"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dirty="0" smtClean="0"/>
              <a:t>Click to edit Master title style</a:t>
            </a:r>
            <a:endParaRPr kumimoji="0" lang="en-US" dirty="0"/>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199" y="152400"/>
            <a:ext cx="8686799"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295400"/>
            <a:ext cx="8534400" cy="5257801"/>
          </a:xfrm>
          <a:prstGeom prst="rect">
            <a:avLst/>
          </a:prstGeom>
        </p:spPr>
        <p:txBody>
          <a:bodyPr vert="horz" lIns="54864" tIns="91440"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1200" baseline="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Lst>
  <p:timing>
    <p:tnLst>
      <p:par>
        <p:cTn id="1" dur="indefinite" restart="never" nodeType="tmRoot"/>
      </p:par>
    </p:tnLst>
  </p:timing>
  <p:hf hdr="0"/>
  <p:txStyles>
    <p:titleStyle>
      <a:lvl1pPr algn="l" rtl="0" eaLnBrk="1" latinLnBrk="0" hangingPunct="1">
        <a:spcBef>
          <a:spcPct val="0"/>
        </a:spcBef>
        <a:buNone/>
        <a:defRPr kumimoji="0" sz="48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609600" y="457200"/>
            <a:ext cx="6553200" cy="1143000"/>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5400" b="1" kern="1200">
                <a:solidFill>
                  <a:schemeClr val="accent1">
                    <a:satMod val="150000"/>
                  </a:schemeClr>
                </a:solidFill>
                <a:effectLst/>
                <a:latin typeface="+mj-lt"/>
                <a:ea typeface="+mj-ea"/>
                <a:cs typeface="+mj-cs"/>
              </a:defRPr>
            </a:lvl1pPr>
            <a:extLst/>
          </a:lstStyle>
          <a:p>
            <a:r>
              <a:rPr lang="en-US" dirty="0" smtClean="0">
                <a:solidFill>
                  <a:srgbClr val="CC0000"/>
                </a:solidFill>
              </a:rPr>
              <a:t>PageRank</a:t>
            </a:r>
            <a:endParaRPr lang="en-US" dirty="0">
              <a:solidFill>
                <a:srgbClr val="CC0000"/>
              </a:solidFill>
            </a:endParaRPr>
          </a:p>
        </p:txBody>
      </p:sp>
      <p:sp>
        <p:nvSpPr>
          <p:cNvPr id="9" name="Rectangle 3"/>
          <p:cNvSpPr>
            <a:spLocks noGrp="1" noChangeArrowheads="1"/>
          </p:cNvSpPr>
          <p:nvPr>
            <p:ph type="ctrTitle"/>
          </p:nvPr>
        </p:nvSpPr>
        <p:spPr>
          <a:xfrm>
            <a:off x="1066800" y="1981200"/>
            <a:ext cx="7924800" cy="2895600"/>
          </a:xfrm>
        </p:spPr>
        <p:txBody>
          <a:bodyPr>
            <a:noAutofit/>
          </a:bodyPr>
          <a:lstStyle/>
          <a:p>
            <a:r>
              <a:rPr lang="en-US" sz="3600" dirty="0" smtClean="0">
                <a:solidFill>
                  <a:srgbClr val="FF9900"/>
                </a:solidFill>
              </a:rPr>
              <a:t>Random Surfers on the Web</a:t>
            </a:r>
            <a:br>
              <a:rPr lang="en-US" sz="3600" dirty="0" smtClean="0">
                <a:solidFill>
                  <a:srgbClr val="FF9900"/>
                </a:solidFill>
              </a:rPr>
            </a:br>
            <a:r>
              <a:rPr lang="en-US" sz="3600" dirty="0" smtClean="0">
                <a:solidFill>
                  <a:srgbClr val="FF9900"/>
                </a:solidFill>
              </a:rPr>
              <a:t>Transition Matrix of the Web</a:t>
            </a:r>
            <a:br>
              <a:rPr lang="en-US" sz="3600" dirty="0" smtClean="0">
                <a:solidFill>
                  <a:srgbClr val="FF9900"/>
                </a:solidFill>
              </a:rPr>
            </a:br>
            <a:r>
              <a:rPr lang="en-US" sz="3600" dirty="0" smtClean="0">
                <a:solidFill>
                  <a:srgbClr val="FF9900"/>
                </a:solidFill>
              </a:rPr>
              <a:t>Dead Ends and Spider Traps</a:t>
            </a:r>
            <a:br>
              <a:rPr lang="en-US" sz="3600" dirty="0" smtClean="0">
                <a:solidFill>
                  <a:srgbClr val="FF9900"/>
                </a:solidFill>
              </a:rPr>
            </a:br>
            <a:r>
              <a:rPr lang="en-US" sz="3600" dirty="0" smtClean="0">
                <a:solidFill>
                  <a:srgbClr val="FF9900"/>
                </a:solidFill>
              </a:rPr>
              <a:t>Topic-Specific PageRank</a:t>
            </a:r>
            <a:br>
              <a:rPr lang="en-US" sz="3600" dirty="0" smtClean="0">
                <a:solidFill>
                  <a:srgbClr val="FF9900"/>
                </a:solidFill>
              </a:rPr>
            </a:br>
            <a:r>
              <a:rPr lang="en-US" sz="3600" dirty="0" smtClean="0">
                <a:solidFill>
                  <a:srgbClr val="FF9900"/>
                </a:solidFill>
              </a:rPr>
              <a:t>Hubs and Authorities</a:t>
            </a:r>
            <a:br>
              <a:rPr lang="en-US" sz="3600" dirty="0" smtClean="0">
                <a:solidFill>
                  <a:srgbClr val="FF9900"/>
                </a:solidFill>
              </a:rPr>
            </a:br>
            <a:endParaRPr lang="en-US" sz="3600" dirty="0">
              <a:solidFill>
                <a:srgbClr val="FF9900"/>
              </a:solidFill>
            </a:endParaRPr>
          </a:p>
        </p:txBody>
      </p:sp>
      <p:pic>
        <p:nvPicPr>
          <p:cNvPr id="4"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5" name="TextBox 4"/>
          <p:cNvSpPr txBox="1"/>
          <p:nvPr/>
        </p:nvSpPr>
        <p:spPr>
          <a:xfrm>
            <a:off x="76200" y="5415147"/>
            <a:ext cx="6690360" cy="1200329"/>
          </a:xfrm>
          <a:prstGeom prst="rect">
            <a:avLst/>
          </a:prstGeom>
          <a:noFill/>
        </p:spPr>
        <p:txBody>
          <a:bodyPr wrap="square" rtlCol="0">
            <a:spAutoFit/>
          </a:bodyPr>
          <a:lstStyle/>
          <a:p>
            <a:r>
              <a:rPr lang="en-US" sz="3600" b="1" dirty="0">
                <a:cs typeface="Calibri" pitchFamily="34" charset="0"/>
              </a:rPr>
              <a:t>Jeffrey D. Ullman</a:t>
            </a:r>
          </a:p>
          <a:p>
            <a:r>
              <a:rPr lang="en-US" sz="3600" b="1" dirty="0">
                <a:cs typeface="Calibri" pitchFamily="34" charset="0"/>
              </a:rPr>
              <a:t>Stanford University/</a:t>
            </a:r>
            <a:r>
              <a:rPr lang="en-US" sz="3600" b="1" dirty="0" err="1">
                <a:cs typeface="Calibri" pitchFamily="34" charset="0"/>
              </a:rPr>
              <a:t>Infolab</a:t>
            </a:r>
            <a:endParaRPr lang="en-US" sz="3600" b="1" dirty="0">
              <a:cs typeface="Calibri" pitchFamily="34" charset="0"/>
            </a:endParaRPr>
          </a:p>
        </p:txBody>
      </p:sp>
      <p:pic>
        <p:nvPicPr>
          <p:cNvPr id="7" name="Picture 6" descr="C:\Users\Jeff\Downloads\Stanford-Infolab-RGB-whiteBG-600px@2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85981" y="5166360"/>
            <a:ext cx="1646546" cy="16916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EA85D3F-2C81-45FE-B6D5-D62FD07D0CB0}" type="slidenum">
              <a:rPr lang="en-US" altLang="en-US"/>
              <a:pPr/>
              <a:t>10</a:t>
            </a:fld>
            <a:endParaRPr lang="en-US" altLang="en-US"/>
          </a:p>
        </p:txBody>
      </p:sp>
      <p:sp>
        <p:nvSpPr>
          <p:cNvPr id="16386" name="Rectangle 2"/>
          <p:cNvSpPr>
            <a:spLocks noGrp="1" noChangeArrowheads="1"/>
          </p:cNvSpPr>
          <p:nvPr>
            <p:ph type="title"/>
          </p:nvPr>
        </p:nvSpPr>
        <p:spPr/>
        <p:txBody>
          <a:bodyPr/>
          <a:lstStyle/>
          <a:p>
            <a:r>
              <a:rPr lang="en-US" altLang="en-US"/>
              <a:t>Simulating a Random Walk</a:t>
            </a:r>
          </a:p>
        </p:txBody>
      </p:sp>
      <p:sp>
        <p:nvSpPr>
          <p:cNvPr id="16387" name="Rectangle 3"/>
          <p:cNvSpPr>
            <a:spLocks noGrp="1" noChangeArrowheads="1"/>
          </p:cNvSpPr>
          <p:nvPr>
            <p:ph type="body" idx="1"/>
          </p:nvPr>
        </p:nvSpPr>
        <p:spPr>
          <a:xfrm>
            <a:off x="533400" y="1295400"/>
            <a:ext cx="8305800" cy="5562600"/>
          </a:xfrm>
        </p:spPr>
        <p:txBody>
          <a:bodyPr>
            <a:normAutofit/>
          </a:bodyPr>
          <a:lstStyle/>
          <a:p>
            <a:r>
              <a:rPr lang="en-US" altLang="en-US" dirty="0"/>
              <a:t>Start with the vector </a:t>
            </a:r>
            <a:r>
              <a:rPr lang="en-US" altLang="en-US" b="1" dirty="0" smtClean="0"/>
              <a:t>u</a:t>
            </a:r>
            <a:r>
              <a:rPr lang="en-US" altLang="en-US" dirty="0" smtClean="0"/>
              <a:t>  </a:t>
            </a:r>
            <a:r>
              <a:rPr lang="en-US" altLang="en-US" dirty="0"/>
              <a:t>= [1, 1,…, 1] representing the idea that each Web page is given one unit of </a:t>
            </a:r>
            <a:r>
              <a:rPr lang="en-US" altLang="en-US" i="1" dirty="0">
                <a:solidFill>
                  <a:srgbClr val="FF0066"/>
                </a:solidFill>
              </a:rPr>
              <a:t>importance</a:t>
            </a:r>
            <a:r>
              <a:rPr lang="en-US" altLang="en-US" dirty="0" smtClean="0"/>
              <a:t>.</a:t>
            </a:r>
          </a:p>
          <a:p>
            <a:pPr lvl="1"/>
            <a:r>
              <a:rPr lang="en-US" altLang="en-US" dirty="0" smtClean="0">
                <a:solidFill>
                  <a:srgbClr val="0070C0"/>
                </a:solidFill>
              </a:rPr>
              <a:t>Note</a:t>
            </a:r>
            <a:r>
              <a:rPr lang="en-US" altLang="en-US" dirty="0" smtClean="0"/>
              <a:t>: it is more common to start with each vector element = 1/N, where N is the number of Web pages and to keep the sum of the elements at 1.</a:t>
            </a:r>
          </a:p>
          <a:p>
            <a:pPr lvl="1"/>
            <a:r>
              <a:rPr lang="en-US" altLang="en-US" dirty="0" smtClean="0">
                <a:solidFill>
                  <a:srgbClr val="00B050"/>
                </a:solidFill>
              </a:rPr>
              <a:t>Question for thought</a:t>
            </a:r>
            <a:r>
              <a:rPr lang="en-US" altLang="en-US" dirty="0" smtClean="0"/>
              <a:t>: Why such small values?</a:t>
            </a:r>
            <a:endParaRPr lang="en-US" altLang="en-US" dirty="0"/>
          </a:p>
          <a:p>
            <a:r>
              <a:rPr lang="en-US" altLang="en-US" dirty="0"/>
              <a:t>Repeatedly apply the matrix </a:t>
            </a:r>
            <a:r>
              <a:rPr lang="en-US" altLang="en-US" i="1" dirty="0" smtClean="0"/>
              <a:t>M</a:t>
            </a:r>
            <a:r>
              <a:rPr lang="en-US" altLang="en-US" dirty="0" smtClean="0"/>
              <a:t> </a:t>
            </a:r>
            <a:r>
              <a:rPr lang="en-US" altLang="en-US" dirty="0"/>
              <a:t>to </a:t>
            </a:r>
            <a:r>
              <a:rPr lang="en-US" altLang="en-US" b="1" dirty="0" smtClean="0"/>
              <a:t>u</a:t>
            </a:r>
            <a:r>
              <a:rPr lang="en-US" altLang="en-US" dirty="0" smtClean="0"/>
              <a:t>, </a:t>
            </a:r>
            <a:r>
              <a:rPr lang="en-US" altLang="en-US" dirty="0"/>
              <a:t>allowing the importance to flow like a random walk.</a:t>
            </a:r>
          </a:p>
          <a:p>
            <a:r>
              <a:rPr lang="en-US" altLang="en-US" dirty="0"/>
              <a:t>About </a:t>
            </a:r>
            <a:r>
              <a:rPr lang="en-US" altLang="en-US" dirty="0" smtClean="0"/>
              <a:t>50 </a:t>
            </a:r>
            <a:r>
              <a:rPr lang="en-US" altLang="en-US" dirty="0"/>
              <a:t>iterations is sufficient to estimate the limiting solution. </a:t>
            </a:r>
          </a:p>
        </p:txBody>
      </p:sp>
    </p:spTree>
    <p:extLst>
      <p:ext uri="{BB962C8B-B14F-4D97-AF65-F5344CB8AC3E}">
        <p14:creationId xmlns:p14="http://schemas.microsoft.com/office/powerpoint/2010/main" val="3670596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4DEFA583-09E1-433A-ADEA-9EF863DBD38F}" type="slidenum">
              <a:rPr lang="en-US" altLang="en-US"/>
              <a:pPr/>
              <a:t>11</a:t>
            </a:fld>
            <a:endParaRPr lang="en-US" altLang="en-US"/>
          </a:p>
        </p:txBody>
      </p:sp>
      <p:sp>
        <p:nvSpPr>
          <p:cNvPr id="17410" name="Rectangle 2"/>
          <p:cNvSpPr>
            <a:spLocks noGrp="1" noChangeArrowheads="1"/>
          </p:cNvSpPr>
          <p:nvPr>
            <p:ph type="title"/>
          </p:nvPr>
        </p:nvSpPr>
        <p:spPr/>
        <p:txBody>
          <a:bodyPr/>
          <a:lstStyle/>
          <a:p>
            <a:r>
              <a:rPr lang="en-US" altLang="en-US" dirty="0">
                <a:solidFill>
                  <a:srgbClr val="92D050"/>
                </a:solidFill>
              </a:rPr>
              <a:t>Example</a:t>
            </a:r>
            <a:r>
              <a:rPr lang="en-US" altLang="en-US" dirty="0"/>
              <a:t>: Iterating Equations</a:t>
            </a:r>
          </a:p>
        </p:txBody>
      </p:sp>
      <p:sp>
        <p:nvSpPr>
          <p:cNvPr id="17411" name="Rectangle 3"/>
          <p:cNvSpPr>
            <a:spLocks noGrp="1" noChangeArrowheads="1"/>
          </p:cNvSpPr>
          <p:nvPr>
            <p:ph type="body" idx="1"/>
          </p:nvPr>
        </p:nvSpPr>
        <p:spPr/>
        <p:txBody>
          <a:bodyPr/>
          <a:lstStyle/>
          <a:p>
            <a:r>
              <a:rPr lang="en-US" altLang="en-US" dirty="0"/>
              <a:t>Equations </a:t>
            </a:r>
            <a:r>
              <a:rPr lang="en-US" altLang="en-US" b="1" dirty="0" smtClean="0"/>
              <a:t>v</a:t>
            </a:r>
            <a:r>
              <a:rPr lang="en-US" altLang="en-US" i="1" dirty="0" smtClean="0"/>
              <a:t> </a:t>
            </a:r>
            <a:r>
              <a:rPr lang="en-US" altLang="en-US" dirty="0" smtClean="0"/>
              <a:t> </a:t>
            </a:r>
            <a:r>
              <a:rPr lang="en-US" altLang="en-US" dirty="0"/>
              <a:t>= </a:t>
            </a:r>
            <a:r>
              <a:rPr lang="en-US" altLang="en-US" i="1" dirty="0" err="1" smtClean="0"/>
              <a:t>M</a:t>
            </a:r>
            <a:r>
              <a:rPr lang="en-US" altLang="en-US" b="1" dirty="0" err="1"/>
              <a:t>v</a:t>
            </a:r>
            <a:r>
              <a:rPr lang="en-US" altLang="en-US" dirty="0" smtClean="0"/>
              <a:t>:</a:t>
            </a:r>
            <a:endParaRPr lang="en-US" altLang="en-US" dirty="0"/>
          </a:p>
          <a:p>
            <a:pPr lvl="1">
              <a:buFont typeface="Monotype Sorts" pitchFamily="2" charset="2"/>
              <a:buNone/>
            </a:pPr>
            <a:r>
              <a:rPr lang="en-US" altLang="en-US" i="1" dirty="0"/>
              <a:t>y</a:t>
            </a:r>
            <a:r>
              <a:rPr lang="en-US" altLang="en-US" dirty="0"/>
              <a:t>  = </a:t>
            </a:r>
            <a:r>
              <a:rPr lang="en-US" altLang="en-US" i="1" dirty="0"/>
              <a:t>y </a:t>
            </a:r>
            <a:r>
              <a:rPr lang="en-US" altLang="en-US" dirty="0"/>
              <a:t>/2 + </a:t>
            </a:r>
            <a:r>
              <a:rPr lang="en-US" altLang="en-US" i="1" dirty="0"/>
              <a:t>a </a:t>
            </a:r>
            <a:r>
              <a:rPr lang="en-US" altLang="en-US" dirty="0"/>
              <a:t>/2</a:t>
            </a:r>
          </a:p>
          <a:p>
            <a:pPr lvl="1">
              <a:buFont typeface="Monotype Sorts" pitchFamily="2" charset="2"/>
              <a:buNone/>
            </a:pPr>
            <a:r>
              <a:rPr lang="en-US" altLang="en-US" i="1" dirty="0"/>
              <a:t>a</a:t>
            </a:r>
            <a:r>
              <a:rPr lang="en-US" altLang="en-US" dirty="0"/>
              <a:t>  = </a:t>
            </a:r>
            <a:r>
              <a:rPr lang="en-US" altLang="en-US" i="1" dirty="0"/>
              <a:t>y </a:t>
            </a:r>
            <a:r>
              <a:rPr lang="en-US" altLang="en-US" dirty="0"/>
              <a:t>/2 + </a:t>
            </a:r>
            <a:r>
              <a:rPr lang="en-US" altLang="en-US" i="1" dirty="0"/>
              <a:t>m</a:t>
            </a:r>
            <a:endParaRPr lang="en-US" altLang="en-US" dirty="0"/>
          </a:p>
          <a:p>
            <a:pPr lvl="1">
              <a:buFont typeface="Monotype Sorts" pitchFamily="2" charset="2"/>
              <a:buNone/>
            </a:pPr>
            <a:r>
              <a:rPr lang="en-US" altLang="en-US" i="1" dirty="0"/>
              <a:t>m</a:t>
            </a:r>
            <a:r>
              <a:rPr lang="en-US" altLang="en-US" dirty="0"/>
              <a:t> = </a:t>
            </a:r>
            <a:r>
              <a:rPr lang="en-US" altLang="en-US" i="1" dirty="0"/>
              <a:t>a </a:t>
            </a:r>
            <a:r>
              <a:rPr lang="en-US" altLang="en-US" dirty="0"/>
              <a:t>/2</a:t>
            </a:r>
          </a:p>
          <a:p>
            <a:pPr lvl="1"/>
            <a:endParaRPr lang="en-US" altLang="en-US" dirty="0"/>
          </a:p>
        </p:txBody>
      </p:sp>
      <p:sp>
        <p:nvSpPr>
          <p:cNvPr id="17412" name="Text Box 4"/>
          <p:cNvSpPr txBox="1">
            <a:spLocks noChangeArrowheads="1"/>
          </p:cNvSpPr>
          <p:nvPr/>
        </p:nvSpPr>
        <p:spPr bwMode="auto">
          <a:xfrm>
            <a:off x="1376602" y="4564063"/>
            <a:ext cx="94773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y</a:t>
            </a:r>
          </a:p>
          <a:p>
            <a:r>
              <a:rPr lang="en-US" altLang="en-US" dirty="0"/>
              <a:t>a    =</a:t>
            </a:r>
          </a:p>
          <a:p>
            <a:r>
              <a:rPr lang="en-US" altLang="en-US" dirty="0"/>
              <a:t>m</a:t>
            </a:r>
          </a:p>
        </p:txBody>
      </p:sp>
      <p:sp>
        <p:nvSpPr>
          <p:cNvPr id="17413" name="Text Box 5"/>
          <p:cNvSpPr txBox="1">
            <a:spLocks noChangeArrowheads="1"/>
          </p:cNvSpPr>
          <p:nvPr/>
        </p:nvSpPr>
        <p:spPr bwMode="auto">
          <a:xfrm>
            <a:off x="2743200" y="4564063"/>
            <a:ext cx="35083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a:p>
            <a:r>
              <a:rPr lang="en-US" altLang="en-US"/>
              <a:t>1</a:t>
            </a:r>
          </a:p>
          <a:p>
            <a:r>
              <a:rPr lang="en-US" altLang="en-US"/>
              <a:t>1</a:t>
            </a:r>
          </a:p>
        </p:txBody>
      </p:sp>
      <p:sp>
        <p:nvSpPr>
          <p:cNvPr id="17415" name="Text Box 7"/>
          <p:cNvSpPr txBox="1">
            <a:spLocks noChangeArrowheads="1"/>
          </p:cNvSpPr>
          <p:nvPr/>
        </p:nvSpPr>
        <p:spPr bwMode="auto">
          <a:xfrm>
            <a:off x="3505200" y="4564063"/>
            <a:ext cx="63341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a:p>
            <a:r>
              <a:rPr lang="en-US" altLang="en-US"/>
              <a:t>3/2</a:t>
            </a:r>
          </a:p>
          <a:p>
            <a:r>
              <a:rPr lang="en-US" altLang="en-US"/>
              <a:t>1/2</a:t>
            </a:r>
          </a:p>
        </p:txBody>
      </p:sp>
      <p:sp>
        <p:nvSpPr>
          <p:cNvPr id="17416" name="Text Box 8"/>
          <p:cNvSpPr txBox="1">
            <a:spLocks noChangeArrowheads="1"/>
          </p:cNvSpPr>
          <p:nvPr/>
        </p:nvSpPr>
        <p:spPr bwMode="auto">
          <a:xfrm>
            <a:off x="4343400" y="4564063"/>
            <a:ext cx="63341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5/4</a:t>
            </a:r>
          </a:p>
          <a:p>
            <a:r>
              <a:rPr lang="en-US" altLang="en-US"/>
              <a:t> 1</a:t>
            </a:r>
          </a:p>
          <a:p>
            <a:r>
              <a:rPr lang="en-US" altLang="en-US"/>
              <a:t>3/4</a:t>
            </a:r>
          </a:p>
        </p:txBody>
      </p:sp>
      <p:sp>
        <p:nvSpPr>
          <p:cNvPr id="17417" name="Text Box 9"/>
          <p:cNvSpPr txBox="1">
            <a:spLocks noChangeArrowheads="1"/>
          </p:cNvSpPr>
          <p:nvPr/>
        </p:nvSpPr>
        <p:spPr bwMode="auto">
          <a:xfrm>
            <a:off x="5257800" y="4564063"/>
            <a:ext cx="8001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9/8</a:t>
            </a:r>
          </a:p>
          <a:p>
            <a:r>
              <a:rPr lang="en-US" altLang="en-US"/>
              <a:t>11/8</a:t>
            </a:r>
          </a:p>
          <a:p>
            <a:r>
              <a:rPr lang="en-US" altLang="en-US"/>
              <a:t>1/2</a:t>
            </a:r>
          </a:p>
        </p:txBody>
      </p:sp>
      <p:sp>
        <p:nvSpPr>
          <p:cNvPr id="17418" name="Text Box 10"/>
          <p:cNvSpPr txBox="1">
            <a:spLocks noChangeArrowheads="1"/>
          </p:cNvSpPr>
          <p:nvPr/>
        </p:nvSpPr>
        <p:spPr bwMode="auto">
          <a:xfrm>
            <a:off x="7162800" y="4564063"/>
            <a:ext cx="63341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6/5</a:t>
            </a:r>
          </a:p>
          <a:p>
            <a:r>
              <a:rPr lang="en-US" altLang="en-US"/>
              <a:t>6/5</a:t>
            </a:r>
          </a:p>
          <a:p>
            <a:r>
              <a:rPr lang="en-US" altLang="en-US"/>
              <a:t>3/5</a:t>
            </a:r>
          </a:p>
        </p:txBody>
      </p:sp>
      <p:sp>
        <p:nvSpPr>
          <p:cNvPr id="17419" name="Text Box 11"/>
          <p:cNvSpPr txBox="1">
            <a:spLocks noChangeArrowheads="1"/>
          </p:cNvSpPr>
          <p:nvPr/>
        </p:nvSpPr>
        <p:spPr bwMode="auto">
          <a:xfrm>
            <a:off x="6232525" y="4910138"/>
            <a:ext cx="650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 . .</a:t>
            </a:r>
          </a:p>
        </p:txBody>
      </p:sp>
      <p:sp>
        <p:nvSpPr>
          <p:cNvPr id="17420" name="Text Box 12"/>
          <p:cNvSpPr txBox="1">
            <a:spLocks noChangeArrowheads="1"/>
          </p:cNvSpPr>
          <p:nvPr/>
        </p:nvSpPr>
        <p:spPr bwMode="auto">
          <a:xfrm>
            <a:off x="3956043" y="2209800"/>
            <a:ext cx="210185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B0F0"/>
                </a:solidFill>
              </a:rPr>
              <a:t>Note</a:t>
            </a:r>
            <a:r>
              <a:rPr lang="en-US" altLang="en-US" dirty="0"/>
              <a:t>: “=” is</a:t>
            </a:r>
          </a:p>
          <a:p>
            <a:r>
              <a:rPr lang="en-US" altLang="en-US" dirty="0"/>
              <a:t>really “</a:t>
            </a:r>
            <a:r>
              <a:rPr lang="en-US" altLang="en-US" dirty="0" smtClean="0"/>
              <a:t>assignment,”</a:t>
            </a:r>
          </a:p>
          <a:p>
            <a:r>
              <a:rPr lang="en-US" altLang="en-US" dirty="0" smtClean="0"/>
              <a:t>but in parallel</a:t>
            </a:r>
            <a:endParaRPr lang="en-US" altLang="en-US" dirty="0"/>
          </a:p>
        </p:txBody>
      </p:sp>
    </p:spTree>
    <p:extLst>
      <p:ext uri="{BB962C8B-B14F-4D97-AF65-F5344CB8AC3E}">
        <p14:creationId xmlns:p14="http://schemas.microsoft.com/office/powerpoint/2010/main" val="34349468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415"/>
                                        </p:tgtEl>
                                        <p:attrNameLst>
                                          <p:attrName>style.visibility</p:attrName>
                                        </p:attrNameLst>
                                      </p:cBhvr>
                                      <p:to>
                                        <p:strVal val="visible"/>
                                      </p:to>
                                    </p:set>
                                    <p:anim calcmode="lin" valueType="num">
                                      <p:cBhvr additive="base">
                                        <p:cTn id="7" dur="500" fill="hold"/>
                                        <p:tgtEl>
                                          <p:spTgt spid="17415"/>
                                        </p:tgtEl>
                                        <p:attrNameLst>
                                          <p:attrName>ppt_x</p:attrName>
                                        </p:attrNameLst>
                                      </p:cBhvr>
                                      <p:tavLst>
                                        <p:tav tm="0">
                                          <p:val>
                                            <p:strVal val="1+#ppt_w/2"/>
                                          </p:val>
                                        </p:tav>
                                        <p:tav tm="100000">
                                          <p:val>
                                            <p:strVal val="#ppt_x"/>
                                          </p:val>
                                        </p:tav>
                                      </p:tavLst>
                                    </p:anim>
                                    <p:anim calcmode="lin" valueType="num">
                                      <p:cBhvr additive="base">
                                        <p:cTn id="8" dur="500" fill="hold"/>
                                        <p:tgtEl>
                                          <p:spTgt spid="174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7416"/>
                                        </p:tgtEl>
                                        <p:attrNameLst>
                                          <p:attrName>style.visibility</p:attrName>
                                        </p:attrNameLst>
                                      </p:cBhvr>
                                      <p:to>
                                        <p:strVal val="visible"/>
                                      </p:to>
                                    </p:set>
                                    <p:anim calcmode="lin" valueType="num">
                                      <p:cBhvr additive="base">
                                        <p:cTn id="13" dur="500" fill="hold"/>
                                        <p:tgtEl>
                                          <p:spTgt spid="17416"/>
                                        </p:tgtEl>
                                        <p:attrNameLst>
                                          <p:attrName>ppt_x</p:attrName>
                                        </p:attrNameLst>
                                      </p:cBhvr>
                                      <p:tavLst>
                                        <p:tav tm="0">
                                          <p:val>
                                            <p:strVal val="1+#ppt_w/2"/>
                                          </p:val>
                                        </p:tav>
                                        <p:tav tm="100000">
                                          <p:val>
                                            <p:strVal val="#ppt_x"/>
                                          </p:val>
                                        </p:tav>
                                      </p:tavLst>
                                    </p:anim>
                                    <p:anim calcmode="lin" valueType="num">
                                      <p:cBhvr additive="base">
                                        <p:cTn id="14" dur="500" fill="hold"/>
                                        <p:tgtEl>
                                          <p:spTgt spid="1741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7417"/>
                                        </p:tgtEl>
                                        <p:attrNameLst>
                                          <p:attrName>style.visibility</p:attrName>
                                        </p:attrNameLst>
                                      </p:cBhvr>
                                      <p:to>
                                        <p:strVal val="visible"/>
                                      </p:to>
                                    </p:set>
                                    <p:anim calcmode="lin" valueType="num">
                                      <p:cBhvr additive="base">
                                        <p:cTn id="19" dur="500" fill="hold"/>
                                        <p:tgtEl>
                                          <p:spTgt spid="17417"/>
                                        </p:tgtEl>
                                        <p:attrNameLst>
                                          <p:attrName>ppt_x</p:attrName>
                                        </p:attrNameLst>
                                      </p:cBhvr>
                                      <p:tavLst>
                                        <p:tav tm="0">
                                          <p:val>
                                            <p:strVal val="1+#ppt_w/2"/>
                                          </p:val>
                                        </p:tav>
                                        <p:tav tm="100000">
                                          <p:val>
                                            <p:strVal val="#ppt_x"/>
                                          </p:val>
                                        </p:tav>
                                      </p:tavLst>
                                    </p:anim>
                                    <p:anim calcmode="lin" valueType="num">
                                      <p:cBhvr additive="base">
                                        <p:cTn id="20" dur="500" fill="hold"/>
                                        <p:tgtEl>
                                          <p:spTgt spid="1741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7419"/>
                                        </p:tgtEl>
                                        <p:attrNameLst>
                                          <p:attrName>style.visibility</p:attrName>
                                        </p:attrNameLst>
                                      </p:cBhvr>
                                      <p:to>
                                        <p:strVal val="visible"/>
                                      </p:to>
                                    </p:set>
                                    <p:anim calcmode="lin" valueType="num">
                                      <p:cBhvr additive="base">
                                        <p:cTn id="25" dur="500" fill="hold"/>
                                        <p:tgtEl>
                                          <p:spTgt spid="17419"/>
                                        </p:tgtEl>
                                        <p:attrNameLst>
                                          <p:attrName>ppt_x</p:attrName>
                                        </p:attrNameLst>
                                      </p:cBhvr>
                                      <p:tavLst>
                                        <p:tav tm="0">
                                          <p:val>
                                            <p:strVal val="1+#ppt_w/2"/>
                                          </p:val>
                                        </p:tav>
                                        <p:tav tm="100000">
                                          <p:val>
                                            <p:strVal val="#ppt_x"/>
                                          </p:val>
                                        </p:tav>
                                      </p:tavLst>
                                    </p:anim>
                                    <p:anim calcmode="lin" valueType="num">
                                      <p:cBhvr additive="base">
                                        <p:cTn id="26" dur="500" fill="hold"/>
                                        <p:tgtEl>
                                          <p:spTgt spid="1741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7418"/>
                                        </p:tgtEl>
                                        <p:attrNameLst>
                                          <p:attrName>style.visibility</p:attrName>
                                        </p:attrNameLst>
                                      </p:cBhvr>
                                      <p:to>
                                        <p:strVal val="visible"/>
                                      </p:to>
                                    </p:set>
                                    <p:anim calcmode="lin" valueType="num">
                                      <p:cBhvr additive="base">
                                        <p:cTn id="31" dur="500" fill="hold"/>
                                        <p:tgtEl>
                                          <p:spTgt spid="17418"/>
                                        </p:tgtEl>
                                        <p:attrNameLst>
                                          <p:attrName>ppt_x</p:attrName>
                                        </p:attrNameLst>
                                      </p:cBhvr>
                                      <p:tavLst>
                                        <p:tav tm="0">
                                          <p:val>
                                            <p:strVal val="1+#ppt_w/2"/>
                                          </p:val>
                                        </p:tav>
                                        <p:tav tm="100000">
                                          <p:val>
                                            <p:strVal val="#ppt_x"/>
                                          </p:val>
                                        </p:tav>
                                      </p:tavLst>
                                    </p:anim>
                                    <p:anim calcmode="lin" valueType="num">
                                      <p:cBhvr additive="base">
                                        <p:cTn id="32" dur="500" fill="hold"/>
                                        <p:tgtEl>
                                          <p:spTgt spid="174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autoUpdateAnimBg="0"/>
      <p:bldP spid="17416" grpId="0" autoUpdateAnimBg="0"/>
      <p:bldP spid="17417" grpId="0" autoUpdateAnimBg="0"/>
      <p:bldP spid="17418" grpId="0" autoUpdateAnimBg="0"/>
      <p:bldP spid="1741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4"/>
          <p:cNvSpPr>
            <a:spLocks noGrp="1"/>
          </p:cNvSpPr>
          <p:nvPr>
            <p:ph type="sldNum" sz="quarter" idx="12"/>
          </p:nvPr>
        </p:nvSpPr>
        <p:spPr/>
        <p:txBody>
          <a:bodyPr/>
          <a:lstStyle/>
          <a:p>
            <a:fld id="{EAA19CE3-1784-4043-8898-1B80856E4FF5}" type="slidenum">
              <a:rPr lang="en-US" altLang="en-US"/>
              <a:pPr/>
              <a:t>12</a:t>
            </a:fld>
            <a:endParaRPr lang="en-US" altLang="en-US"/>
          </a:p>
        </p:txBody>
      </p:sp>
      <p:sp>
        <p:nvSpPr>
          <p:cNvPr id="59394" name="Rectangle 2"/>
          <p:cNvSpPr>
            <a:spLocks noGrp="1" noChangeArrowheads="1"/>
          </p:cNvSpPr>
          <p:nvPr>
            <p:ph type="title"/>
          </p:nvPr>
        </p:nvSpPr>
        <p:spPr/>
        <p:txBody>
          <a:bodyPr/>
          <a:lstStyle/>
          <a:p>
            <a:r>
              <a:rPr lang="en-US" altLang="en-US" dirty="0"/>
              <a:t>The </a:t>
            </a:r>
            <a:r>
              <a:rPr lang="en-US" altLang="en-US" dirty="0" smtClean="0"/>
              <a:t>Surfers</a:t>
            </a:r>
            <a:endParaRPr lang="en-US" altLang="en-US" dirty="0"/>
          </a:p>
        </p:txBody>
      </p:sp>
      <p:sp>
        <p:nvSpPr>
          <p:cNvPr id="59395" name="Oval 3"/>
          <p:cNvSpPr>
            <a:spLocks noChangeArrowheads="1"/>
          </p:cNvSpPr>
          <p:nvPr/>
        </p:nvSpPr>
        <p:spPr bwMode="auto">
          <a:xfrm>
            <a:off x="3962400" y="19812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Yahoo</a:t>
            </a:r>
          </a:p>
        </p:txBody>
      </p:sp>
      <p:sp>
        <p:nvSpPr>
          <p:cNvPr id="59396" name="Oval 4"/>
          <p:cNvSpPr>
            <a:spLocks noChangeArrowheads="1"/>
          </p:cNvSpPr>
          <p:nvPr/>
        </p:nvSpPr>
        <p:spPr bwMode="auto">
          <a:xfrm>
            <a:off x="53340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M’soft</a:t>
            </a:r>
          </a:p>
        </p:txBody>
      </p:sp>
      <p:sp>
        <p:nvSpPr>
          <p:cNvPr id="59397" name="Oval 5"/>
          <p:cNvSpPr>
            <a:spLocks noChangeArrowheads="1"/>
          </p:cNvSpPr>
          <p:nvPr/>
        </p:nvSpPr>
        <p:spPr bwMode="auto">
          <a:xfrm>
            <a:off x="25146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Amazon</a:t>
            </a:r>
          </a:p>
        </p:txBody>
      </p:sp>
      <p:sp>
        <p:nvSpPr>
          <p:cNvPr id="59398" name="Line 6"/>
          <p:cNvSpPr>
            <a:spLocks noChangeShapeType="1"/>
          </p:cNvSpPr>
          <p:nvPr/>
        </p:nvSpPr>
        <p:spPr bwMode="auto">
          <a:xfrm flipV="1">
            <a:off x="2971800" y="2590800"/>
            <a:ext cx="10668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9" name="Line 7"/>
          <p:cNvSpPr>
            <a:spLocks noChangeShapeType="1"/>
          </p:cNvSpPr>
          <p:nvPr/>
        </p:nvSpPr>
        <p:spPr bwMode="auto">
          <a:xfrm flipH="1">
            <a:off x="3581400" y="2743200"/>
            <a:ext cx="99060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0" name="Line 8"/>
          <p:cNvSpPr>
            <a:spLocks noChangeShapeType="1"/>
          </p:cNvSpPr>
          <p:nvPr/>
        </p:nvSpPr>
        <p:spPr bwMode="auto">
          <a:xfrm flipH="1">
            <a:off x="3733800" y="45720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1" name="Line 9"/>
          <p:cNvSpPr>
            <a:spLocks noChangeShapeType="1"/>
          </p:cNvSpPr>
          <p:nvPr/>
        </p:nvSpPr>
        <p:spPr bwMode="auto">
          <a:xfrm>
            <a:off x="3733800" y="48768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9402" name="AutoShape 10"/>
          <p:cNvCxnSpPr>
            <a:cxnSpLocks noChangeShapeType="1"/>
            <a:stCxn id="59395" idx="6"/>
            <a:endCxn id="59395" idx="2"/>
          </p:cNvCxnSpPr>
          <p:nvPr/>
        </p:nvCxnSpPr>
        <p:spPr bwMode="auto">
          <a:xfrm flipH="1">
            <a:off x="3962400" y="2362200"/>
            <a:ext cx="1219200" cy="1588"/>
          </a:xfrm>
          <a:prstGeom prst="curvedConnector5">
            <a:avLst>
              <a:gd name="adj1" fmla="val -18750"/>
              <a:gd name="adj2" fmla="val -38400000"/>
              <a:gd name="adj3" fmla="val 11875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403" name="Oval 11"/>
          <p:cNvSpPr>
            <a:spLocks noChangeArrowheads="1"/>
          </p:cNvSpPr>
          <p:nvPr/>
        </p:nvSpPr>
        <p:spPr bwMode="auto">
          <a:xfrm>
            <a:off x="6858000" y="44958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4" name="Oval 12"/>
          <p:cNvSpPr>
            <a:spLocks noChangeArrowheads="1"/>
          </p:cNvSpPr>
          <p:nvPr/>
        </p:nvSpPr>
        <p:spPr bwMode="auto">
          <a:xfrm>
            <a:off x="25146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5" name="Oval 13"/>
          <p:cNvSpPr>
            <a:spLocks noChangeArrowheads="1"/>
          </p:cNvSpPr>
          <p:nvPr/>
        </p:nvSpPr>
        <p:spPr bwMode="auto">
          <a:xfrm>
            <a:off x="27432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6" name="Oval 14"/>
          <p:cNvSpPr>
            <a:spLocks noChangeArrowheads="1"/>
          </p:cNvSpPr>
          <p:nvPr/>
        </p:nvSpPr>
        <p:spPr bwMode="auto">
          <a:xfrm>
            <a:off x="29718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7" name="Oval 15"/>
          <p:cNvSpPr>
            <a:spLocks noChangeArrowheads="1"/>
          </p:cNvSpPr>
          <p:nvPr/>
        </p:nvSpPr>
        <p:spPr bwMode="auto">
          <a:xfrm>
            <a:off x="32004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8" name="Oval 16"/>
          <p:cNvSpPr>
            <a:spLocks noChangeArrowheads="1"/>
          </p:cNvSpPr>
          <p:nvPr/>
        </p:nvSpPr>
        <p:spPr bwMode="auto">
          <a:xfrm>
            <a:off x="34290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9" name="Oval 17"/>
          <p:cNvSpPr>
            <a:spLocks noChangeArrowheads="1"/>
          </p:cNvSpPr>
          <p:nvPr/>
        </p:nvSpPr>
        <p:spPr bwMode="auto">
          <a:xfrm>
            <a:off x="2514600" y="18288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10" name="Oval 18"/>
          <p:cNvSpPr>
            <a:spLocks noChangeArrowheads="1"/>
          </p:cNvSpPr>
          <p:nvPr/>
        </p:nvSpPr>
        <p:spPr bwMode="auto">
          <a:xfrm>
            <a:off x="3429000" y="18288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11" name="Oval 19"/>
          <p:cNvSpPr>
            <a:spLocks noChangeArrowheads="1"/>
          </p:cNvSpPr>
          <p:nvPr/>
        </p:nvSpPr>
        <p:spPr bwMode="auto">
          <a:xfrm>
            <a:off x="3200400" y="18288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12" name="Oval 20"/>
          <p:cNvSpPr>
            <a:spLocks noChangeArrowheads="1"/>
          </p:cNvSpPr>
          <p:nvPr/>
        </p:nvSpPr>
        <p:spPr bwMode="auto">
          <a:xfrm>
            <a:off x="2971800" y="18288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13" name="Oval 21"/>
          <p:cNvSpPr>
            <a:spLocks noChangeArrowheads="1"/>
          </p:cNvSpPr>
          <p:nvPr/>
        </p:nvSpPr>
        <p:spPr bwMode="auto">
          <a:xfrm>
            <a:off x="2743200" y="18288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14" name="Oval 22"/>
          <p:cNvSpPr>
            <a:spLocks noChangeArrowheads="1"/>
          </p:cNvSpPr>
          <p:nvPr/>
        </p:nvSpPr>
        <p:spPr bwMode="auto">
          <a:xfrm>
            <a:off x="2209800" y="4800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15" name="Oval 23"/>
          <p:cNvSpPr>
            <a:spLocks noChangeArrowheads="1"/>
          </p:cNvSpPr>
          <p:nvPr/>
        </p:nvSpPr>
        <p:spPr bwMode="auto">
          <a:xfrm>
            <a:off x="1981200" y="4800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16" name="Oval 24"/>
          <p:cNvSpPr>
            <a:spLocks noChangeArrowheads="1"/>
          </p:cNvSpPr>
          <p:nvPr/>
        </p:nvSpPr>
        <p:spPr bwMode="auto">
          <a:xfrm>
            <a:off x="1752600" y="4800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17" name="Oval 25"/>
          <p:cNvSpPr>
            <a:spLocks noChangeArrowheads="1"/>
          </p:cNvSpPr>
          <p:nvPr/>
        </p:nvSpPr>
        <p:spPr bwMode="auto">
          <a:xfrm>
            <a:off x="1524000" y="4800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18" name="Oval 26"/>
          <p:cNvSpPr>
            <a:spLocks noChangeArrowheads="1"/>
          </p:cNvSpPr>
          <p:nvPr/>
        </p:nvSpPr>
        <p:spPr bwMode="auto">
          <a:xfrm>
            <a:off x="15240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19" name="Oval 27"/>
          <p:cNvSpPr>
            <a:spLocks noChangeArrowheads="1"/>
          </p:cNvSpPr>
          <p:nvPr/>
        </p:nvSpPr>
        <p:spPr bwMode="auto">
          <a:xfrm>
            <a:off x="17526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20" name="Oval 28"/>
          <p:cNvSpPr>
            <a:spLocks noChangeArrowheads="1"/>
          </p:cNvSpPr>
          <p:nvPr/>
        </p:nvSpPr>
        <p:spPr bwMode="auto">
          <a:xfrm>
            <a:off x="19812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21" name="Oval 29"/>
          <p:cNvSpPr>
            <a:spLocks noChangeArrowheads="1"/>
          </p:cNvSpPr>
          <p:nvPr/>
        </p:nvSpPr>
        <p:spPr bwMode="auto">
          <a:xfrm>
            <a:off x="22098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22" name="Oval 30"/>
          <p:cNvSpPr>
            <a:spLocks noChangeArrowheads="1"/>
          </p:cNvSpPr>
          <p:nvPr/>
        </p:nvSpPr>
        <p:spPr bwMode="auto">
          <a:xfrm>
            <a:off x="12954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23" name="Oval 31"/>
          <p:cNvSpPr>
            <a:spLocks noChangeArrowheads="1"/>
          </p:cNvSpPr>
          <p:nvPr/>
        </p:nvSpPr>
        <p:spPr bwMode="auto">
          <a:xfrm>
            <a:off x="1295400" y="4800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24" name="Oval 32"/>
          <p:cNvSpPr>
            <a:spLocks noChangeArrowheads="1"/>
          </p:cNvSpPr>
          <p:nvPr/>
        </p:nvSpPr>
        <p:spPr bwMode="auto">
          <a:xfrm>
            <a:off x="7086600" y="44958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25" name="Oval 33"/>
          <p:cNvSpPr>
            <a:spLocks noChangeArrowheads="1"/>
          </p:cNvSpPr>
          <p:nvPr/>
        </p:nvSpPr>
        <p:spPr bwMode="auto">
          <a:xfrm>
            <a:off x="7315200" y="44958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26" name="Oval 34"/>
          <p:cNvSpPr>
            <a:spLocks noChangeArrowheads="1"/>
          </p:cNvSpPr>
          <p:nvPr/>
        </p:nvSpPr>
        <p:spPr bwMode="auto">
          <a:xfrm>
            <a:off x="7543800" y="44958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27" name="Oval 35"/>
          <p:cNvSpPr>
            <a:spLocks noChangeArrowheads="1"/>
          </p:cNvSpPr>
          <p:nvPr/>
        </p:nvSpPr>
        <p:spPr bwMode="auto">
          <a:xfrm>
            <a:off x="7772400" y="44958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28" name="Oval 36"/>
          <p:cNvSpPr>
            <a:spLocks noChangeArrowheads="1"/>
          </p:cNvSpPr>
          <p:nvPr/>
        </p:nvSpPr>
        <p:spPr bwMode="auto">
          <a:xfrm>
            <a:off x="6858000" y="4724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29" name="Oval 37"/>
          <p:cNvSpPr>
            <a:spLocks noChangeArrowheads="1"/>
          </p:cNvSpPr>
          <p:nvPr/>
        </p:nvSpPr>
        <p:spPr bwMode="auto">
          <a:xfrm>
            <a:off x="7086600" y="4724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30" name="Oval 38"/>
          <p:cNvSpPr>
            <a:spLocks noChangeArrowheads="1"/>
          </p:cNvSpPr>
          <p:nvPr/>
        </p:nvSpPr>
        <p:spPr bwMode="auto">
          <a:xfrm>
            <a:off x="7315200" y="4724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31" name="Oval 39"/>
          <p:cNvSpPr>
            <a:spLocks noChangeArrowheads="1"/>
          </p:cNvSpPr>
          <p:nvPr/>
        </p:nvSpPr>
        <p:spPr bwMode="auto">
          <a:xfrm>
            <a:off x="7543800" y="4724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32" name="Oval 40"/>
          <p:cNvSpPr>
            <a:spLocks noChangeArrowheads="1"/>
          </p:cNvSpPr>
          <p:nvPr/>
        </p:nvSpPr>
        <p:spPr bwMode="auto">
          <a:xfrm>
            <a:off x="7772400" y="4724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0887746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4"/>
          <p:cNvSpPr>
            <a:spLocks noGrp="1"/>
          </p:cNvSpPr>
          <p:nvPr>
            <p:ph type="sldNum" sz="quarter" idx="12"/>
          </p:nvPr>
        </p:nvSpPr>
        <p:spPr/>
        <p:txBody>
          <a:bodyPr/>
          <a:lstStyle/>
          <a:p>
            <a:fld id="{1AADD2A0-1342-423C-A757-234F10FDB9FE}" type="slidenum">
              <a:rPr lang="en-US" altLang="en-US"/>
              <a:pPr/>
              <a:t>13</a:t>
            </a:fld>
            <a:endParaRPr lang="en-US" altLang="en-US"/>
          </a:p>
        </p:txBody>
      </p:sp>
      <p:sp>
        <p:nvSpPr>
          <p:cNvPr id="60418" name="Rectangle 2"/>
          <p:cNvSpPr>
            <a:spLocks noGrp="1" noChangeArrowheads="1"/>
          </p:cNvSpPr>
          <p:nvPr>
            <p:ph type="title"/>
          </p:nvPr>
        </p:nvSpPr>
        <p:spPr/>
        <p:txBody>
          <a:bodyPr/>
          <a:lstStyle/>
          <a:p>
            <a:r>
              <a:rPr lang="en-US" altLang="en-US" dirty="0"/>
              <a:t>The Surfers</a:t>
            </a:r>
          </a:p>
        </p:txBody>
      </p:sp>
      <p:sp>
        <p:nvSpPr>
          <p:cNvPr id="60419" name="Oval 3"/>
          <p:cNvSpPr>
            <a:spLocks noChangeArrowheads="1"/>
          </p:cNvSpPr>
          <p:nvPr/>
        </p:nvSpPr>
        <p:spPr bwMode="auto">
          <a:xfrm>
            <a:off x="3962400" y="19812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Yahoo</a:t>
            </a:r>
          </a:p>
        </p:txBody>
      </p:sp>
      <p:sp>
        <p:nvSpPr>
          <p:cNvPr id="60420" name="Oval 4"/>
          <p:cNvSpPr>
            <a:spLocks noChangeArrowheads="1"/>
          </p:cNvSpPr>
          <p:nvPr/>
        </p:nvSpPr>
        <p:spPr bwMode="auto">
          <a:xfrm>
            <a:off x="53340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M’soft</a:t>
            </a:r>
          </a:p>
        </p:txBody>
      </p:sp>
      <p:sp>
        <p:nvSpPr>
          <p:cNvPr id="60421" name="Oval 5"/>
          <p:cNvSpPr>
            <a:spLocks noChangeArrowheads="1"/>
          </p:cNvSpPr>
          <p:nvPr/>
        </p:nvSpPr>
        <p:spPr bwMode="auto">
          <a:xfrm>
            <a:off x="25146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Amazon</a:t>
            </a:r>
          </a:p>
        </p:txBody>
      </p:sp>
      <p:sp>
        <p:nvSpPr>
          <p:cNvPr id="60422" name="Line 6"/>
          <p:cNvSpPr>
            <a:spLocks noChangeShapeType="1"/>
          </p:cNvSpPr>
          <p:nvPr/>
        </p:nvSpPr>
        <p:spPr bwMode="auto">
          <a:xfrm flipV="1">
            <a:off x="2971800" y="2590800"/>
            <a:ext cx="10668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23" name="Line 7"/>
          <p:cNvSpPr>
            <a:spLocks noChangeShapeType="1"/>
          </p:cNvSpPr>
          <p:nvPr/>
        </p:nvSpPr>
        <p:spPr bwMode="auto">
          <a:xfrm flipH="1">
            <a:off x="3581400" y="2743200"/>
            <a:ext cx="99060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24" name="Line 8"/>
          <p:cNvSpPr>
            <a:spLocks noChangeShapeType="1"/>
          </p:cNvSpPr>
          <p:nvPr/>
        </p:nvSpPr>
        <p:spPr bwMode="auto">
          <a:xfrm flipH="1">
            <a:off x="3733800" y="45720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25" name="Line 9"/>
          <p:cNvSpPr>
            <a:spLocks noChangeShapeType="1"/>
          </p:cNvSpPr>
          <p:nvPr/>
        </p:nvSpPr>
        <p:spPr bwMode="auto">
          <a:xfrm>
            <a:off x="3733800" y="48768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60426" name="AutoShape 10"/>
          <p:cNvCxnSpPr>
            <a:cxnSpLocks noChangeShapeType="1"/>
            <a:stCxn id="60419" idx="6"/>
            <a:endCxn id="60419" idx="2"/>
          </p:cNvCxnSpPr>
          <p:nvPr/>
        </p:nvCxnSpPr>
        <p:spPr bwMode="auto">
          <a:xfrm flipH="1">
            <a:off x="3962400" y="2362200"/>
            <a:ext cx="1219200" cy="1588"/>
          </a:xfrm>
          <a:prstGeom prst="curvedConnector5">
            <a:avLst>
              <a:gd name="adj1" fmla="val -18750"/>
              <a:gd name="adj2" fmla="val -38400000"/>
              <a:gd name="adj3" fmla="val 11875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427" name="Oval 11"/>
          <p:cNvSpPr>
            <a:spLocks noChangeArrowheads="1"/>
          </p:cNvSpPr>
          <p:nvPr/>
        </p:nvSpPr>
        <p:spPr bwMode="auto">
          <a:xfrm>
            <a:off x="25146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28" name="Oval 12"/>
          <p:cNvSpPr>
            <a:spLocks noChangeArrowheads="1"/>
          </p:cNvSpPr>
          <p:nvPr/>
        </p:nvSpPr>
        <p:spPr bwMode="auto">
          <a:xfrm>
            <a:off x="27432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29" name="Oval 13"/>
          <p:cNvSpPr>
            <a:spLocks noChangeArrowheads="1"/>
          </p:cNvSpPr>
          <p:nvPr/>
        </p:nvSpPr>
        <p:spPr bwMode="auto">
          <a:xfrm>
            <a:off x="29718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30" name="Oval 14"/>
          <p:cNvSpPr>
            <a:spLocks noChangeArrowheads="1"/>
          </p:cNvSpPr>
          <p:nvPr/>
        </p:nvSpPr>
        <p:spPr bwMode="auto">
          <a:xfrm>
            <a:off x="32004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31" name="Oval 15"/>
          <p:cNvSpPr>
            <a:spLocks noChangeArrowheads="1"/>
          </p:cNvSpPr>
          <p:nvPr/>
        </p:nvSpPr>
        <p:spPr bwMode="auto">
          <a:xfrm>
            <a:off x="34290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432" name="Group 16"/>
          <p:cNvGrpSpPr>
            <a:grpSpLocks/>
          </p:cNvGrpSpPr>
          <p:nvPr/>
        </p:nvGrpSpPr>
        <p:grpSpPr bwMode="auto">
          <a:xfrm>
            <a:off x="1295400" y="4343400"/>
            <a:ext cx="990600" cy="76200"/>
            <a:chOff x="1584" y="1152"/>
            <a:chExt cx="624" cy="48"/>
          </a:xfrm>
        </p:grpSpPr>
        <p:sp>
          <p:nvSpPr>
            <p:cNvPr id="60433" name="Oval 17"/>
            <p:cNvSpPr>
              <a:spLocks noChangeArrowheads="1"/>
            </p:cNvSpPr>
            <p:nvPr/>
          </p:nvSpPr>
          <p:spPr bwMode="auto">
            <a:xfrm>
              <a:off x="1584" y="1152"/>
              <a:ext cx="48" cy="48"/>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34" name="Oval 18"/>
            <p:cNvSpPr>
              <a:spLocks noChangeArrowheads="1"/>
            </p:cNvSpPr>
            <p:nvPr/>
          </p:nvSpPr>
          <p:spPr bwMode="auto">
            <a:xfrm>
              <a:off x="2160" y="1152"/>
              <a:ext cx="48" cy="48"/>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35" name="Oval 19"/>
            <p:cNvSpPr>
              <a:spLocks noChangeArrowheads="1"/>
            </p:cNvSpPr>
            <p:nvPr/>
          </p:nvSpPr>
          <p:spPr bwMode="auto">
            <a:xfrm>
              <a:off x="2016" y="1152"/>
              <a:ext cx="48" cy="48"/>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36" name="Oval 20"/>
            <p:cNvSpPr>
              <a:spLocks noChangeArrowheads="1"/>
            </p:cNvSpPr>
            <p:nvPr/>
          </p:nvSpPr>
          <p:spPr bwMode="auto">
            <a:xfrm>
              <a:off x="1872" y="1152"/>
              <a:ext cx="48" cy="48"/>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37" name="Oval 21"/>
            <p:cNvSpPr>
              <a:spLocks noChangeArrowheads="1"/>
            </p:cNvSpPr>
            <p:nvPr/>
          </p:nvSpPr>
          <p:spPr bwMode="auto">
            <a:xfrm>
              <a:off x="1728" y="1152"/>
              <a:ext cx="48" cy="48"/>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0438" name="Group 22"/>
          <p:cNvGrpSpPr>
            <a:grpSpLocks/>
          </p:cNvGrpSpPr>
          <p:nvPr/>
        </p:nvGrpSpPr>
        <p:grpSpPr bwMode="auto">
          <a:xfrm>
            <a:off x="2514600" y="2286000"/>
            <a:ext cx="990600" cy="76200"/>
            <a:chOff x="816" y="2880"/>
            <a:chExt cx="624" cy="48"/>
          </a:xfrm>
        </p:grpSpPr>
        <p:sp>
          <p:nvSpPr>
            <p:cNvPr id="60439" name="Oval 23"/>
            <p:cNvSpPr>
              <a:spLocks noChangeArrowheads="1"/>
            </p:cNvSpPr>
            <p:nvPr/>
          </p:nvSpPr>
          <p:spPr bwMode="auto">
            <a:xfrm>
              <a:off x="960" y="2880"/>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40" name="Oval 24"/>
            <p:cNvSpPr>
              <a:spLocks noChangeArrowheads="1"/>
            </p:cNvSpPr>
            <p:nvPr/>
          </p:nvSpPr>
          <p:spPr bwMode="auto">
            <a:xfrm>
              <a:off x="1104" y="2880"/>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41" name="Oval 25"/>
            <p:cNvSpPr>
              <a:spLocks noChangeArrowheads="1"/>
            </p:cNvSpPr>
            <p:nvPr/>
          </p:nvSpPr>
          <p:spPr bwMode="auto">
            <a:xfrm>
              <a:off x="1248" y="2880"/>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42" name="Oval 26"/>
            <p:cNvSpPr>
              <a:spLocks noChangeArrowheads="1"/>
            </p:cNvSpPr>
            <p:nvPr/>
          </p:nvSpPr>
          <p:spPr bwMode="auto">
            <a:xfrm>
              <a:off x="1392" y="2880"/>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43" name="Oval 27"/>
            <p:cNvSpPr>
              <a:spLocks noChangeArrowheads="1"/>
            </p:cNvSpPr>
            <p:nvPr/>
          </p:nvSpPr>
          <p:spPr bwMode="auto">
            <a:xfrm>
              <a:off x="816" y="2880"/>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0444" name="Group 28"/>
          <p:cNvGrpSpPr>
            <a:grpSpLocks/>
          </p:cNvGrpSpPr>
          <p:nvPr/>
        </p:nvGrpSpPr>
        <p:grpSpPr bwMode="auto">
          <a:xfrm>
            <a:off x="6858000" y="4724400"/>
            <a:ext cx="990600" cy="76200"/>
            <a:chOff x="816" y="3024"/>
            <a:chExt cx="624" cy="48"/>
          </a:xfrm>
        </p:grpSpPr>
        <p:sp>
          <p:nvSpPr>
            <p:cNvPr id="60445" name="Oval 29"/>
            <p:cNvSpPr>
              <a:spLocks noChangeArrowheads="1"/>
            </p:cNvSpPr>
            <p:nvPr/>
          </p:nvSpPr>
          <p:spPr bwMode="auto">
            <a:xfrm>
              <a:off x="1392" y="3024"/>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46" name="Oval 30"/>
            <p:cNvSpPr>
              <a:spLocks noChangeArrowheads="1"/>
            </p:cNvSpPr>
            <p:nvPr/>
          </p:nvSpPr>
          <p:spPr bwMode="auto">
            <a:xfrm>
              <a:off x="1248" y="3024"/>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47" name="Oval 31"/>
            <p:cNvSpPr>
              <a:spLocks noChangeArrowheads="1"/>
            </p:cNvSpPr>
            <p:nvPr/>
          </p:nvSpPr>
          <p:spPr bwMode="auto">
            <a:xfrm>
              <a:off x="1104" y="3024"/>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48" name="Oval 32"/>
            <p:cNvSpPr>
              <a:spLocks noChangeArrowheads="1"/>
            </p:cNvSpPr>
            <p:nvPr/>
          </p:nvSpPr>
          <p:spPr bwMode="auto">
            <a:xfrm>
              <a:off x="960" y="3024"/>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49" name="Oval 33"/>
            <p:cNvSpPr>
              <a:spLocks noChangeArrowheads="1"/>
            </p:cNvSpPr>
            <p:nvPr/>
          </p:nvSpPr>
          <p:spPr bwMode="auto">
            <a:xfrm>
              <a:off x="816" y="3024"/>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0450" name="Group 34"/>
          <p:cNvGrpSpPr>
            <a:grpSpLocks/>
          </p:cNvGrpSpPr>
          <p:nvPr/>
        </p:nvGrpSpPr>
        <p:grpSpPr bwMode="auto">
          <a:xfrm>
            <a:off x="1295400" y="4572000"/>
            <a:ext cx="990600" cy="304800"/>
            <a:chOff x="4320" y="2832"/>
            <a:chExt cx="624" cy="192"/>
          </a:xfrm>
        </p:grpSpPr>
        <p:sp>
          <p:nvSpPr>
            <p:cNvPr id="60451" name="Oval 35"/>
            <p:cNvSpPr>
              <a:spLocks noChangeArrowheads="1"/>
            </p:cNvSpPr>
            <p:nvPr/>
          </p:nvSpPr>
          <p:spPr bwMode="auto">
            <a:xfrm>
              <a:off x="4320" y="2832"/>
              <a:ext cx="48" cy="48"/>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52" name="Oval 36"/>
            <p:cNvSpPr>
              <a:spLocks noChangeArrowheads="1"/>
            </p:cNvSpPr>
            <p:nvPr/>
          </p:nvSpPr>
          <p:spPr bwMode="auto">
            <a:xfrm>
              <a:off x="4464" y="2832"/>
              <a:ext cx="48" cy="48"/>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53" name="Oval 37"/>
            <p:cNvSpPr>
              <a:spLocks noChangeArrowheads="1"/>
            </p:cNvSpPr>
            <p:nvPr/>
          </p:nvSpPr>
          <p:spPr bwMode="auto">
            <a:xfrm>
              <a:off x="4608" y="2832"/>
              <a:ext cx="48" cy="48"/>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54" name="Oval 38"/>
            <p:cNvSpPr>
              <a:spLocks noChangeArrowheads="1"/>
            </p:cNvSpPr>
            <p:nvPr/>
          </p:nvSpPr>
          <p:spPr bwMode="auto">
            <a:xfrm>
              <a:off x="4752" y="2832"/>
              <a:ext cx="48" cy="48"/>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55" name="Oval 39"/>
            <p:cNvSpPr>
              <a:spLocks noChangeArrowheads="1"/>
            </p:cNvSpPr>
            <p:nvPr/>
          </p:nvSpPr>
          <p:spPr bwMode="auto">
            <a:xfrm>
              <a:off x="4896" y="2832"/>
              <a:ext cx="48" cy="48"/>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56" name="Oval 40"/>
            <p:cNvSpPr>
              <a:spLocks noChangeArrowheads="1"/>
            </p:cNvSpPr>
            <p:nvPr/>
          </p:nvSpPr>
          <p:spPr bwMode="auto">
            <a:xfrm>
              <a:off x="4320" y="2976"/>
              <a:ext cx="48" cy="48"/>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57" name="Oval 41"/>
            <p:cNvSpPr>
              <a:spLocks noChangeArrowheads="1"/>
            </p:cNvSpPr>
            <p:nvPr/>
          </p:nvSpPr>
          <p:spPr bwMode="auto">
            <a:xfrm>
              <a:off x="4464" y="2976"/>
              <a:ext cx="48" cy="48"/>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58" name="Oval 42"/>
            <p:cNvSpPr>
              <a:spLocks noChangeArrowheads="1"/>
            </p:cNvSpPr>
            <p:nvPr/>
          </p:nvSpPr>
          <p:spPr bwMode="auto">
            <a:xfrm>
              <a:off x="4608" y="2976"/>
              <a:ext cx="48" cy="48"/>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59" name="Oval 43"/>
            <p:cNvSpPr>
              <a:spLocks noChangeArrowheads="1"/>
            </p:cNvSpPr>
            <p:nvPr/>
          </p:nvSpPr>
          <p:spPr bwMode="auto">
            <a:xfrm>
              <a:off x="4752" y="2976"/>
              <a:ext cx="48" cy="48"/>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60" name="Oval 44"/>
            <p:cNvSpPr>
              <a:spLocks noChangeArrowheads="1"/>
            </p:cNvSpPr>
            <p:nvPr/>
          </p:nvSpPr>
          <p:spPr bwMode="auto">
            <a:xfrm>
              <a:off x="4896" y="2976"/>
              <a:ext cx="48" cy="48"/>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1209649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4"/>
          <p:cNvSpPr>
            <a:spLocks noGrp="1"/>
          </p:cNvSpPr>
          <p:nvPr>
            <p:ph type="sldNum" sz="quarter" idx="12"/>
          </p:nvPr>
        </p:nvSpPr>
        <p:spPr/>
        <p:txBody>
          <a:bodyPr/>
          <a:lstStyle/>
          <a:p>
            <a:fld id="{3C17A2C5-8648-42F7-89E0-A1EE22EFC7B7}" type="slidenum">
              <a:rPr lang="en-US" altLang="en-US"/>
              <a:pPr/>
              <a:t>14</a:t>
            </a:fld>
            <a:endParaRPr lang="en-US" altLang="en-US"/>
          </a:p>
        </p:txBody>
      </p:sp>
      <p:sp>
        <p:nvSpPr>
          <p:cNvPr id="61442" name="Rectangle 2"/>
          <p:cNvSpPr>
            <a:spLocks noGrp="1" noChangeArrowheads="1"/>
          </p:cNvSpPr>
          <p:nvPr>
            <p:ph type="title"/>
          </p:nvPr>
        </p:nvSpPr>
        <p:spPr/>
        <p:txBody>
          <a:bodyPr/>
          <a:lstStyle/>
          <a:p>
            <a:r>
              <a:rPr lang="en-US" altLang="en-US" dirty="0"/>
              <a:t>The Surfers</a:t>
            </a:r>
          </a:p>
        </p:txBody>
      </p:sp>
      <p:sp>
        <p:nvSpPr>
          <p:cNvPr id="61443" name="Oval 3"/>
          <p:cNvSpPr>
            <a:spLocks noChangeArrowheads="1"/>
          </p:cNvSpPr>
          <p:nvPr/>
        </p:nvSpPr>
        <p:spPr bwMode="auto">
          <a:xfrm>
            <a:off x="3962400" y="19812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Yahoo</a:t>
            </a:r>
          </a:p>
        </p:txBody>
      </p:sp>
      <p:sp>
        <p:nvSpPr>
          <p:cNvPr id="61444" name="Oval 4"/>
          <p:cNvSpPr>
            <a:spLocks noChangeArrowheads="1"/>
          </p:cNvSpPr>
          <p:nvPr/>
        </p:nvSpPr>
        <p:spPr bwMode="auto">
          <a:xfrm>
            <a:off x="53340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M’soft</a:t>
            </a:r>
          </a:p>
        </p:txBody>
      </p:sp>
      <p:sp>
        <p:nvSpPr>
          <p:cNvPr id="61445" name="Oval 5"/>
          <p:cNvSpPr>
            <a:spLocks noChangeArrowheads="1"/>
          </p:cNvSpPr>
          <p:nvPr/>
        </p:nvSpPr>
        <p:spPr bwMode="auto">
          <a:xfrm>
            <a:off x="25146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Amazon</a:t>
            </a:r>
          </a:p>
        </p:txBody>
      </p:sp>
      <p:sp>
        <p:nvSpPr>
          <p:cNvPr id="61446" name="Line 6"/>
          <p:cNvSpPr>
            <a:spLocks noChangeShapeType="1"/>
          </p:cNvSpPr>
          <p:nvPr/>
        </p:nvSpPr>
        <p:spPr bwMode="auto">
          <a:xfrm flipV="1">
            <a:off x="2971800" y="2590800"/>
            <a:ext cx="10668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47" name="Line 7"/>
          <p:cNvSpPr>
            <a:spLocks noChangeShapeType="1"/>
          </p:cNvSpPr>
          <p:nvPr/>
        </p:nvSpPr>
        <p:spPr bwMode="auto">
          <a:xfrm flipH="1">
            <a:off x="3581400" y="2743200"/>
            <a:ext cx="99060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48" name="Line 8"/>
          <p:cNvSpPr>
            <a:spLocks noChangeShapeType="1"/>
          </p:cNvSpPr>
          <p:nvPr/>
        </p:nvSpPr>
        <p:spPr bwMode="auto">
          <a:xfrm flipH="1">
            <a:off x="3733800" y="45720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49" name="Line 9"/>
          <p:cNvSpPr>
            <a:spLocks noChangeShapeType="1"/>
          </p:cNvSpPr>
          <p:nvPr/>
        </p:nvSpPr>
        <p:spPr bwMode="auto">
          <a:xfrm>
            <a:off x="3733800" y="48768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61450" name="AutoShape 10"/>
          <p:cNvCxnSpPr>
            <a:cxnSpLocks noChangeShapeType="1"/>
            <a:stCxn id="61443" idx="6"/>
            <a:endCxn id="61443" idx="2"/>
          </p:cNvCxnSpPr>
          <p:nvPr/>
        </p:nvCxnSpPr>
        <p:spPr bwMode="auto">
          <a:xfrm flipH="1">
            <a:off x="3962400" y="2362200"/>
            <a:ext cx="1219200" cy="1588"/>
          </a:xfrm>
          <a:prstGeom prst="curvedConnector5">
            <a:avLst>
              <a:gd name="adj1" fmla="val -18750"/>
              <a:gd name="adj2" fmla="val -38400000"/>
              <a:gd name="adj3" fmla="val 11875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451" name="Oval 11"/>
          <p:cNvSpPr>
            <a:spLocks noChangeArrowheads="1"/>
          </p:cNvSpPr>
          <p:nvPr/>
        </p:nvSpPr>
        <p:spPr bwMode="auto">
          <a:xfrm>
            <a:off x="32004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2" name="Oval 12"/>
          <p:cNvSpPr>
            <a:spLocks noChangeArrowheads="1"/>
          </p:cNvSpPr>
          <p:nvPr/>
        </p:nvSpPr>
        <p:spPr bwMode="auto">
          <a:xfrm>
            <a:off x="34290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3" name="Oval 13"/>
          <p:cNvSpPr>
            <a:spLocks noChangeArrowheads="1"/>
          </p:cNvSpPr>
          <p:nvPr/>
        </p:nvSpPr>
        <p:spPr bwMode="auto">
          <a:xfrm>
            <a:off x="2971800" y="2286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4" name="Oval 14"/>
          <p:cNvSpPr>
            <a:spLocks noChangeArrowheads="1"/>
          </p:cNvSpPr>
          <p:nvPr/>
        </p:nvSpPr>
        <p:spPr bwMode="auto">
          <a:xfrm>
            <a:off x="3200400" y="2286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5" name="Oval 15"/>
          <p:cNvSpPr>
            <a:spLocks noChangeArrowheads="1"/>
          </p:cNvSpPr>
          <p:nvPr/>
        </p:nvSpPr>
        <p:spPr bwMode="auto">
          <a:xfrm>
            <a:off x="3429000" y="2286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6" name="Oval 16"/>
          <p:cNvSpPr>
            <a:spLocks noChangeArrowheads="1"/>
          </p:cNvSpPr>
          <p:nvPr/>
        </p:nvSpPr>
        <p:spPr bwMode="auto">
          <a:xfrm>
            <a:off x="1295400" y="4724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7" name="Oval 17"/>
          <p:cNvSpPr>
            <a:spLocks noChangeArrowheads="1"/>
          </p:cNvSpPr>
          <p:nvPr/>
        </p:nvSpPr>
        <p:spPr bwMode="auto">
          <a:xfrm>
            <a:off x="1524000" y="4724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8" name="Oval 18"/>
          <p:cNvSpPr>
            <a:spLocks noChangeArrowheads="1"/>
          </p:cNvSpPr>
          <p:nvPr/>
        </p:nvSpPr>
        <p:spPr bwMode="auto">
          <a:xfrm>
            <a:off x="1752600" y="4724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9" name="Oval 19"/>
          <p:cNvSpPr>
            <a:spLocks noChangeArrowheads="1"/>
          </p:cNvSpPr>
          <p:nvPr/>
        </p:nvSpPr>
        <p:spPr bwMode="auto">
          <a:xfrm>
            <a:off x="1981200" y="47244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60" name="Oval 20"/>
          <p:cNvSpPr>
            <a:spLocks noChangeArrowheads="1"/>
          </p:cNvSpPr>
          <p:nvPr/>
        </p:nvSpPr>
        <p:spPr bwMode="auto">
          <a:xfrm>
            <a:off x="2209800" y="47244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1461" name="Group 21"/>
          <p:cNvGrpSpPr>
            <a:grpSpLocks/>
          </p:cNvGrpSpPr>
          <p:nvPr/>
        </p:nvGrpSpPr>
        <p:grpSpPr bwMode="auto">
          <a:xfrm>
            <a:off x="1295400" y="4495800"/>
            <a:ext cx="990600" cy="76200"/>
            <a:chOff x="4320" y="2976"/>
            <a:chExt cx="624" cy="48"/>
          </a:xfrm>
        </p:grpSpPr>
        <p:sp>
          <p:nvSpPr>
            <p:cNvPr id="61462" name="Oval 22"/>
            <p:cNvSpPr>
              <a:spLocks noChangeArrowheads="1"/>
            </p:cNvSpPr>
            <p:nvPr/>
          </p:nvSpPr>
          <p:spPr bwMode="auto">
            <a:xfrm>
              <a:off x="4896" y="2976"/>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63" name="Oval 23"/>
            <p:cNvSpPr>
              <a:spLocks noChangeArrowheads="1"/>
            </p:cNvSpPr>
            <p:nvPr/>
          </p:nvSpPr>
          <p:spPr bwMode="auto">
            <a:xfrm>
              <a:off x="4752" y="2976"/>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64" name="Oval 24"/>
            <p:cNvSpPr>
              <a:spLocks noChangeArrowheads="1"/>
            </p:cNvSpPr>
            <p:nvPr/>
          </p:nvSpPr>
          <p:spPr bwMode="auto">
            <a:xfrm>
              <a:off x="4608" y="2976"/>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65" name="Oval 25"/>
            <p:cNvSpPr>
              <a:spLocks noChangeArrowheads="1"/>
            </p:cNvSpPr>
            <p:nvPr/>
          </p:nvSpPr>
          <p:spPr bwMode="auto">
            <a:xfrm>
              <a:off x="4464" y="2976"/>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66" name="Oval 26"/>
            <p:cNvSpPr>
              <a:spLocks noChangeArrowheads="1"/>
            </p:cNvSpPr>
            <p:nvPr/>
          </p:nvSpPr>
          <p:spPr bwMode="auto">
            <a:xfrm>
              <a:off x="4320" y="2976"/>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1467" name="Group 27"/>
          <p:cNvGrpSpPr>
            <a:grpSpLocks/>
          </p:cNvGrpSpPr>
          <p:nvPr/>
        </p:nvGrpSpPr>
        <p:grpSpPr bwMode="auto">
          <a:xfrm>
            <a:off x="2514600" y="2057400"/>
            <a:ext cx="533400" cy="533400"/>
            <a:chOff x="816" y="2736"/>
            <a:chExt cx="336" cy="336"/>
          </a:xfrm>
        </p:grpSpPr>
        <p:sp>
          <p:nvSpPr>
            <p:cNvPr id="61468" name="Oval 28"/>
            <p:cNvSpPr>
              <a:spLocks noChangeArrowheads="1"/>
            </p:cNvSpPr>
            <p:nvPr/>
          </p:nvSpPr>
          <p:spPr bwMode="auto">
            <a:xfrm>
              <a:off x="816" y="2736"/>
              <a:ext cx="48" cy="48"/>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69" name="Oval 29"/>
            <p:cNvSpPr>
              <a:spLocks noChangeArrowheads="1"/>
            </p:cNvSpPr>
            <p:nvPr/>
          </p:nvSpPr>
          <p:spPr bwMode="auto">
            <a:xfrm>
              <a:off x="1104" y="2736"/>
              <a:ext cx="48" cy="48"/>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0" name="Oval 30"/>
            <p:cNvSpPr>
              <a:spLocks noChangeArrowheads="1"/>
            </p:cNvSpPr>
            <p:nvPr/>
          </p:nvSpPr>
          <p:spPr bwMode="auto">
            <a:xfrm>
              <a:off x="960" y="2736"/>
              <a:ext cx="48" cy="48"/>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1" name="Oval 31"/>
            <p:cNvSpPr>
              <a:spLocks noChangeArrowheads="1"/>
            </p:cNvSpPr>
            <p:nvPr/>
          </p:nvSpPr>
          <p:spPr bwMode="auto">
            <a:xfrm>
              <a:off x="816" y="2880"/>
              <a:ext cx="48" cy="48"/>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2" name="Oval 32"/>
            <p:cNvSpPr>
              <a:spLocks noChangeArrowheads="1"/>
            </p:cNvSpPr>
            <p:nvPr/>
          </p:nvSpPr>
          <p:spPr bwMode="auto">
            <a:xfrm>
              <a:off x="960" y="2880"/>
              <a:ext cx="48" cy="48"/>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3" name="Oval 33"/>
            <p:cNvSpPr>
              <a:spLocks noChangeArrowheads="1"/>
            </p:cNvSpPr>
            <p:nvPr/>
          </p:nvSpPr>
          <p:spPr bwMode="auto">
            <a:xfrm>
              <a:off x="816" y="3024"/>
              <a:ext cx="48" cy="48"/>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4" name="Oval 34"/>
            <p:cNvSpPr>
              <a:spLocks noChangeArrowheads="1"/>
            </p:cNvSpPr>
            <p:nvPr/>
          </p:nvSpPr>
          <p:spPr bwMode="auto">
            <a:xfrm>
              <a:off x="960" y="3024"/>
              <a:ext cx="48" cy="48"/>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1475" name="Group 35"/>
          <p:cNvGrpSpPr>
            <a:grpSpLocks/>
          </p:cNvGrpSpPr>
          <p:nvPr/>
        </p:nvGrpSpPr>
        <p:grpSpPr bwMode="auto">
          <a:xfrm>
            <a:off x="6858000" y="4419600"/>
            <a:ext cx="533400" cy="533400"/>
            <a:chOff x="1104" y="2736"/>
            <a:chExt cx="336" cy="336"/>
          </a:xfrm>
        </p:grpSpPr>
        <p:sp>
          <p:nvSpPr>
            <p:cNvPr id="61476" name="Oval 36"/>
            <p:cNvSpPr>
              <a:spLocks noChangeArrowheads="1"/>
            </p:cNvSpPr>
            <p:nvPr/>
          </p:nvSpPr>
          <p:spPr bwMode="auto">
            <a:xfrm>
              <a:off x="1392" y="2736"/>
              <a:ext cx="48" cy="48"/>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7" name="Oval 37"/>
            <p:cNvSpPr>
              <a:spLocks noChangeArrowheads="1"/>
            </p:cNvSpPr>
            <p:nvPr/>
          </p:nvSpPr>
          <p:spPr bwMode="auto">
            <a:xfrm>
              <a:off x="1248" y="2736"/>
              <a:ext cx="48" cy="48"/>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8" name="Oval 38"/>
            <p:cNvSpPr>
              <a:spLocks noChangeArrowheads="1"/>
            </p:cNvSpPr>
            <p:nvPr/>
          </p:nvSpPr>
          <p:spPr bwMode="auto">
            <a:xfrm>
              <a:off x="1104" y="2880"/>
              <a:ext cx="48" cy="48"/>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9" name="Oval 39"/>
            <p:cNvSpPr>
              <a:spLocks noChangeArrowheads="1"/>
            </p:cNvSpPr>
            <p:nvPr/>
          </p:nvSpPr>
          <p:spPr bwMode="auto">
            <a:xfrm>
              <a:off x="1248" y="2880"/>
              <a:ext cx="48" cy="48"/>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80" name="Oval 40"/>
            <p:cNvSpPr>
              <a:spLocks noChangeArrowheads="1"/>
            </p:cNvSpPr>
            <p:nvPr/>
          </p:nvSpPr>
          <p:spPr bwMode="auto">
            <a:xfrm>
              <a:off x="1392" y="2880"/>
              <a:ext cx="48" cy="48"/>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81" name="Oval 41"/>
            <p:cNvSpPr>
              <a:spLocks noChangeArrowheads="1"/>
            </p:cNvSpPr>
            <p:nvPr/>
          </p:nvSpPr>
          <p:spPr bwMode="auto">
            <a:xfrm>
              <a:off x="1104" y="3024"/>
              <a:ext cx="48" cy="48"/>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82" name="Oval 42"/>
            <p:cNvSpPr>
              <a:spLocks noChangeArrowheads="1"/>
            </p:cNvSpPr>
            <p:nvPr/>
          </p:nvSpPr>
          <p:spPr bwMode="auto">
            <a:xfrm>
              <a:off x="1248" y="3024"/>
              <a:ext cx="48" cy="48"/>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83" name="Oval 43"/>
            <p:cNvSpPr>
              <a:spLocks noChangeArrowheads="1"/>
            </p:cNvSpPr>
            <p:nvPr/>
          </p:nvSpPr>
          <p:spPr bwMode="auto">
            <a:xfrm>
              <a:off x="1392" y="3024"/>
              <a:ext cx="48" cy="48"/>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3833483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4"/>
          <p:cNvSpPr>
            <a:spLocks noGrp="1"/>
          </p:cNvSpPr>
          <p:nvPr>
            <p:ph type="sldNum" sz="quarter" idx="12"/>
          </p:nvPr>
        </p:nvSpPr>
        <p:spPr/>
        <p:txBody>
          <a:bodyPr/>
          <a:lstStyle/>
          <a:p>
            <a:fld id="{B20CA3C2-2F45-4534-838B-3813DC1E5063}" type="slidenum">
              <a:rPr lang="en-US" altLang="en-US"/>
              <a:pPr/>
              <a:t>15</a:t>
            </a:fld>
            <a:endParaRPr lang="en-US" altLang="en-US"/>
          </a:p>
        </p:txBody>
      </p:sp>
      <p:sp>
        <p:nvSpPr>
          <p:cNvPr id="62466" name="Rectangle 2"/>
          <p:cNvSpPr>
            <a:spLocks noGrp="1" noChangeArrowheads="1"/>
          </p:cNvSpPr>
          <p:nvPr>
            <p:ph type="title"/>
          </p:nvPr>
        </p:nvSpPr>
        <p:spPr/>
        <p:txBody>
          <a:bodyPr/>
          <a:lstStyle/>
          <a:p>
            <a:r>
              <a:rPr lang="en-US" altLang="en-US" dirty="0"/>
              <a:t>The Surfers</a:t>
            </a:r>
          </a:p>
        </p:txBody>
      </p:sp>
      <p:sp>
        <p:nvSpPr>
          <p:cNvPr id="62467" name="Oval 3"/>
          <p:cNvSpPr>
            <a:spLocks noChangeArrowheads="1"/>
          </p:cNvSpPr>
          <p:nvPr/>
        </p:nvSpPr>
        <p:spPr bwMode="auto">
          <a:xfrm>
            <a:off x="3962400" y="19812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Yahoo</a:t>
            </a:r>
          </a:p>
        </p:txBody>
      </p:sp>
      <p:sp>
        <p:nvSpPr>
          <p:cNvPr id="62468" name="Oval 4"/>
          <p:cNvSpPr>
            <a:spLocks noChangeArrowheads="1"/>
          </p:cNvSpPr>
          <p:nvPr/>
        </p:nvSpPr>
        <p:spPr bwMode="auto">
          <a:xfrm>
            <a:off x="53340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M’soft</a:t>
            </a:r>
          </a:p>
        </p:txBody>
      </p:sp>
      <p:sp>
        <p:nvSpPr>
          <p:cNvPr id="62469" name="Oval 5"/>
          <p:cNvSpPr>
            <a:spLocks noChangeArrowheads="1"/>
          </p:cNvSpPr>
          <p:nvPr/>
        </p:nvSpPr>
        <p:spPr bwMode="auto">
          <a:xfrm>
            <a:off x="25146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Amazon</a:t>
            </a:r>
          </a:p>
        </p:txBody>
      </p:sp>
      <p:sp>
        <p:nvSpPr>
          <p:cNvPr id="62470" name="Line 6"/>
          <p:cNvSpPr>
            <a:spLocks noChangeShapeType="1"/>
          </p:cNvSpPr>
          <p:nvPr/>
        </p:nvSpPr>
        <p:spPr bwMode="auto">
          <a:xfrm flipV="1">
            <a:off x="2971800" y="2590800"/>
            <a:ext cx="10668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1" name="Line 7"/>
          <p:cNvSpPr>
            <a:spLocks noChangeShapeType="1"/>
          </p:cNvSpPr>
          <p:nvPr/>
        </p:nvSpPr>
        <p:spPr bwMode="auto">
          <a:xfrm flipH="1">
            <a:off x="3581400" y="2743200"/>
            <a:ext cx="99060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2" name="Line 8"/>
          <p:cNvSpPr>
            <a:spLocks noChangeShapeType="1"/>
          </p:cNvSpPr>
          <p:nvPr/>
        </p:nvSpPr>
        <p:spPr bwMode="auto">
          <a:xfrm flipH="1">
            <a:off x="3733800" y="45720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3" name="Line 9"/>
          <p:cNvSpPr>
            <a:spLocks noChangeShapeType="1"/>
          </p:cNvSpPr>
          <p:nvPr/>
        </p:nvSpPr>
        <p:spPr bwMode="auto">
          <a:xfrm>
            <a:off x="3733800" y="48768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62474" name="AutoShape 10"/>
          <p:cNvCxnSpPr>
            <a:cxnSpLocks noChangeShapeType="1"/>
            <a:stCxn id="62467" idx="6"/>
            <a:endCxn id="62467" idx="2"/>
          </p:cNvCxnSpPr>
          <p:nvPr/>
        </p:nvCxnSpPr>
        <p:spPr bwMode="auto">
          <a:xfrm flipH="1">
            <a:off x="3962400" y="2362200"/>
            <a:ext cx="1219200" cy="1588"/>
          </a:xfrm>
          <a:prstGeom prst="curvedConnector5">
            <a:avLst>
              <a:gd name="adj1" fmla="val -18750"/>
              <a:gd name="adj2" fmla="val -38400000"/>
              <a:gd name="adj3" fmla="val 11875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475" name="Oval 11"/>
          <p:cNvSpPr>
            <a:spLocks noChangeArrowheads="1"/>
          </p:cNvSpPr>
          <p:nvPr/>
        </p:nvSpPr>
        <p:spPr bwMode="auto">
          <a:xfrm>
            <a:off x="32004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6" name="Oval 12"/>
          <p:cNvSpPr>
            <a:spLocks noChangeArrowheads="1"/>
          </p:cNvSpPr>
          <p:nvPr/>
        </p:nvSpPr>
        <p:spPr bwMode="auto">
          <a:xfrm>
            <a:off x="34290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7" name="Oval 13"/>
          <p:cNvSpPr>
            <a:spLocks noChangeArrowheads="1"/>
          </p:cNvSpPr>
          <p:nvPr/>
        </p:nvSpPr>
        <p:spPr bwMode="auto">
          <a:xfrm>
            <a:off x="1295400" y="4876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8" name="Oval 14"/>
          <p:cNvSpPr>
            <a:spLocks noChangeArrowheads="1"/>
          </p:cNvSpPr>
          <p:nvPr/>
        </p:nvSpPr>
        <p:spPr bwMode="auto">
          <a:xfrm>
            <a:off x="3200400" y="2286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9" name="Oval 15"/>
          <p:cNvSpPr>
            <a:spLocks noChangeArrowheads="1"/>
          </p:cNvSpPr>
          <p:nvPr/>
        </p:nvSpPr>
        <p:spPr bwMode="auto">
          <a:xfrm>
            <a:off x="3429000" y="2286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0" name="Oval 16"/>
          <p:cNvSpPr>
            <a:spLocks noChangeArrowheads="1"/>
          </p:cNvSpPr>
          <p:nvPr/>
        </p:nvSpPr>
        <p:spPr bwMode="auto">
          <a:xfrm>
            <a:off x="6934200" y="48006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1" name="Oval 17"/>
          <p:cNvSpPr>
            <a:spLocks noChangeArrowheads="1"/>
          </p:cNvSpPr>
          <p:nvPr/>
        </p:nvSpPr>
        <p:spPr bwMode="auto">
          <a:xfrm>
            <a:off x="7162800" y="48006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2" name="Oval 18"/>
          <p:cNvSpPr>
            <a:spLocks noChangeArrowheads="1"/>
          </p:cNvSpPr>
          <p:nvPr/>
        </p:nvSpPr>
        <p:spPr bwMode="auto">
          <a:xfrm>
            <a:off x="27432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3" name="Oval 19"/>
          <p:cNvSpPr>
            <a:spLocks noChangeArrowheads="1"/>
          </p:cNvSpPr>
          <p:nvPr/>
        </p:nvSpPr>
        <p:spPr bwMode="auto">
          <a:xfrm>
            <a:off x="2743200" y="2286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4" name="Oval 20"/>
          <p:cNvSpPr>
            <a:spLocks noChangeArrowheads="1"/>
          </p:cNvSpPr>
          <p:nvPr/>
        </p:nvSpPr>
        <p:spPr bwMode="auto">
          <a:xfrm>
            <a:off x="2514600" y="2286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5" name="Oval 21"/>
          <p:cNvSpPr>
            <a:spLocks noChangeArrowheads="1"/>
          </p:cNvSpPr>
          <p:nvPr/>
        </p:nvSpPr>
        <p:spPr bwMode="auto">
          <a:xfrm>
            <a:off x="2971800" y="2286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6" name="Oval 22"/>
          <p:cNvSpPr>
            <a:spLocks noChangeArrowheads="1"/>
          </p:cNvSpPr>
          <p:nvPr/>
        </p:nvSpPr>
        <p:spPr bwMode="auto">
          <a:xfrm>
            <a:off x="1295400" y="46482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7" name="Oval 23"/>
          <p:cNvSpPr>
            <a:spLocks noChangeArrowheads="1"/>
          </p:cNvSpPr>
          <p:nvPr/>
        </p:nvSpPr>
        <p:spPr bwMode="auto">
          <a:xfrm>
            <a:off x="73914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8" name="Oval 24"/>
          <p:cNvSpPr>
            <a:spLocks noChangeArrowheads="1"/>
          </p:cNvSpPr>
          <p:nvPr/>
        </p:nvSpPr>
        <p:spPr bwMode="auto">
          <a:xfrm>
            <a:off x="71628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9" name="Oval 25"/>
          <p:cNvSpPr>
            <a:spLocks noChangeArrowheads="1"/>
          </p:cNvSpPr>
          <p:nvPr/>
        </p:nvSpPr>
        <p:spPr bwMode="auto">
          <a:xfrm>
            <a:off x="69342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90" name="Oval 26"/>
          <p:cNvSpPr>
            <a:spLocks noChangeArrowheads="1"/>
          </p:cNvSpPr>
          <p:nvPr/>
        </p:nvSpPr>
        <p:spPr bwMode="auto">
          <a:xfrm>
            <a:off x="1752600" y="44196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91" name="Oval 27"/>
          <p:cNvSpPr>
            <a:spLocks noChangeArrowheads="1"/>
          </p:cNvSpPr>
          <p:nvPr/>
        </p:nvSpPr>
        <p:spPr bwMode="auto">
          <a:xfrm>
            <a:off x="29718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92" name="Oval 28"/>
          <p:cNvSpPr>
            <a:spLocks noChangeArrowheads="1"/>
          </p:cNvSpPr>
          <p:nvPr/>
        </p:nvSpPr>
        <p:spPr bwMode="auto">
          <a:xfrm>
            <a:off x="1524000" y="44196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93" name="Oval 29"/>
          <p:cNvSpPr>
            <a:spLocks noChangeArrowheads="1"/>
          </p:cNvSpPr>
          <p:nvPr/>
        </p:nvSpPr>
        <p:spPr bwMode="auto">
          <a:xfrm>
            <a:off x="1524000" y="48768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94" name="Oval 30"/>
          <p:cNvSpPr>
            <a:spLocks noChangeArrowheads="1"/>
          </p:cNvSpPr>
          <p:nvPr/>
        </p:nvSpPr>
        <p:spPr bwMode="auto">
          <a:xfrm>
            <a:off x="2514600" y="2057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95" name="Oval 31"/>
          <p:cNvSpPr>
            <a:spLocks noChangeArrowheads="1"/>
          </p:cNvSpPr>
          <p:nvPr/>
        </p:nvSpPr>
        <p:spPr bwMode="auto">
          <a:xfrm>
            <a:off x="1524000" y="46482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96" name="Oval 32"/>
          <p:cNvSpPr>
            <a:spLocks noChangeArrowheads="1"/>
          </p:cNvSpPr>
          <p:nvPr/>
        </p:nvSpPr>
        <p:spPr bwMode="auto">
          <a:xfrm>
            <a:off x="2286000" y="2057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497" name="Group 33"/>
          <p:cNvGrpSpPr>
            <a:grpSpLocks/>
          </p:cNvGrpSpPr>
          <p:nvPr/>
        </p:nvGrpSpPr>
        <p:grpSpPr bwMode="auto">
          <a:xfrm>
            <a:off x="1752600" y="4419600"/>
            <a:ext cx="533400" cy="533400"/>
            <a:chOff x="1104" y="2736"/>
            <a:chExt cx="336" cy="336"/>
          </a:xfrm>
        </p:grpSpPr>
        <p:sp>
          <p:nvSpPr>
            <p:cNvPr id="62498" name="Oval 34"/>
            <p:cNvSpPr>
              <a:spLocks noChangeArrowheads="1"/>
            </p:cNvSpPr>
            <p:nvPr/>
          </p:nvSpPr>
          <p:spPr bwMode="auto">
            <a:xfrm>
              <a:off x="1392" y="2736"/>
              <a:ext cx="48" cy="48"/>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99" name="Oval 35"/>
            <p:cNvSpPr>
              <a:spLocks noChangeArrowheads="1"/>
            </p:cNvSpPr>
            <p:nvPr/>
          </p:nvSpPr>
          <p:spPr bwMode="auto">
            <a:xfrm>
              <a:off x="1248" y="2736"/>
              <a:ext cx="48" cy="48"/>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00" name="Oval 36"/>
            <p:cNvSpPr>
              <a:spLocks noChangeArrowheads="1"/>
            </p:cNvSpPr>
            <p:nvPr/>
          </p:nvSpPr>
          <p:spPr bwMode="auto">
            <a:xfrm>
              <a:off x="1104" y="2880"/>
              <a:ext cx="48" cy="48"/>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01" name="Oval 37"/>
            <p:cNvSpPr>
              <a:spLocks noChangeArrowheads="1"/>
            </p:cNvSpPr>
            <p:nvPr/>
          </p:nvSpPr>
          <p:spPr bwMode="auto">
            <a:xfrm>
              <a:off x="1248" y="2880"/>
              <a:ext cx="48" cy="48"/>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02" name="Oval 38"/>
            <p:cNvSpPr>
              <a:spLocks noChangeArrowheads="1"/>
            </p:cNvSpPr>
            <p:nvPr/>
          </p:nvSpPr>
          <p:spPr bwMode="auto">
            <a:xfrm>
              <a:off x="1392" y="2880"/>
              <a:ext cx="48" cy="48"/>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03" name="Oval 39"/>
            <p:cNvSpPr>
              <a:spLocks noChangeArrowheads="1"/>
            </p:cNvSpPr>
            <p:nvPr/>
          </p:nvSpPr>
          <p:spPr bwMode="auto">
            <a:xfrm>
              <a:off x="1104" y="3024"/>
              <a:ext cx="48" cy="48"/>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04" name="Oval 40"/>
            <p:cNvSpPr>
              <a:spLocks noChangeArrowheads="1"/>
            </p:cNvSpPr>
            <p:nvPr/>
          </p:nvSpPr>
          <p:spPr bwMode="auto">
            <a:xfrm>
              <a:off x="1248" y="3024"/>
              <a:ext cx="48" cy="48"/>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05" name="Oval 41"/>
            <p:cNvSpPr>
              <a:spLocks noChangeArrowheads="1"/>
            </p:cNvSpPr>
            <p:nvPr/>
          </p:nvSpPr>
          <p:spPr bwMode="auto">
            <a:xfrm>
              <a:off x="1392" y="3024"/>
              <a:ext cx="48" cy="48"/>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3569209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4"/>
          <p:cNvSpPr>
            <a:spLocks noGrp="1"/>
          </p:cNvSpPr>
          <p:nvPr>
            <p:ph type="sldNum" sz="quarter" idx="12"/>
          </p:nvPr>
        </p:nvSpPr>
        <p:spPr/>
        <p:txBody>
          <a:bodyPr/>
          <a:lstStyle/>
          <a:p>
            <a:fld id="{E1F603AD-A4DB-484D-AB3E-CE2A9C306428}" type="slidenum">
              <a:rPr lang="en-US" altLang="en-US"/>
              <a:pPr/>
              <a:t>16</a:t>
            </a:fld>
            <a:endParaRPr lang="en-US" altLang="en-US"/>
          </a:p>
        </p:txBody>
      </p:sp>
      <p:sp>
        <p:nvSpPr>
          <p:cNvPr id="63490" name="Rectangle 2"/>
          <p:cNvSpPr>
            <a:spLocks noGrp="1" noChangeArrowheads="1"/>
          </p:cNvSpPr>
          <p:nvPr>
            <p:ph type="title"/>
          </p:nvPr>
        </p:nvSpPr>
        <p:spPr/>
        <p:txBody>
          <a:bodyPr/>
          <a:lstStyle/>
          <a:p>
            <a:r>
              <a:rPr lang="en-US" altLang="en-US"/>
              <a:t>In the Limit …</a:t>
            </a:r>
          </a:p>
        </p:txBody>
      </p:sp>
      <p:sp>
        <p:nvSpPr>
          <p:cNvPr id="63491" name="Oval 3"/>
          <p:cNvSpPr>
            <a:spLocks noChangeArrowheads="1"/>
          </p:cNvSpPr>
          <p:nvPr/>
        </p:nvSpPr>
        <p:spPr bwMode="auto">
          <a:xfrm>
            <a:off x="3962400" y="19812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Yahoo</a:t>
            </a:r>
          </a:p>
        </p:txBody>
      </p:sp>
      <p:sp>
        <p:nvSpPr>
          <p:cNvPr id="63492" name="Oval 4"/>
          <p:cNvSpPr>
            <a:spLocks noChangeArrowheads="1"/>
          </p:cNvSpPr>
          <p:nvPr/>
        </p:nvSpPr>
        <p:spPr bwMode="auto">
          <a:xfrm>
            <a:off x="53340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M’soft</a:t>
            </a:r>
          </a:p>
        </p:txBody>
      </p:sp>
      <p:sp>
        <p:nvSpPr>
          <p:cNvPr id="63493" name="Oval 5"/>
          <p:cNvSpPr>
            <a:spLocks noChangeArrowheads="1"/>
          </p:cNvSpPr>
          <p:nvPr/>
        </p:nvSpPr>
        <p:spPr bwMode="auto">
          <a:xfrm>
            <a:off x="25146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Amazon</a:t>
            </a:r>
          </a:p>
        </p:txBody>
      </p:sp>
      <p:sp>
        <p:nvSpPr>
          <p:cNvPr id="63494" name="Line 6"/>
          <p:cNvSpPr>
            <a:spLocks noChangeShapeType="1"/>
          </p:cNvSpPr>
          <p:nvPr/>
        </p:nvSpPr>
        <p:spPr bwMode="auto">
          <a:xfrm flipV="1">
            <a:off x="2971800" y="2590800"/>
            <a:ext cx="10668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5" name="Line 7"/>
          <p:cNvSpPr>
            <a:spLocks noChangeShapeType="1"/>
          </p:cNvSpPr>
          <p:nvPr/>
        </p:nvSpPr>
        <p:spPr bwMode="auto">
          <a:xfrm flipH="1">
            <a:off x="3581400" y="2743200"/>
            <a:ext cx="99060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6" name="Line 8"/>
          <p:cNvSpPr>
            <a:spLocks noChangeShapeType="1"/>
          </p:cNvSpPr>
          <p:nvPr/>
        </p:nvSpPr>
        <p:spPr bwMode="auto">
          <a:xfrm flipH="1">
            <a:off x="3733800" y="45720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7" name="Line 9"/>
          <p:cNvSpPr>
            <a:spLocks noChangeShapeType="1"/>
          </p:cNvSpPr>
          <p:nvPr/>
        </p:nvSpPr>
        <p:spPr bwMode="auto">
          <a:xfrm>
            <a:off x="3733800" y="48768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63498" name="AutoShape 10"/>
          <p:cNvCxnSpPr>
            <a:cxnSpLocks noChangeShapeType="1"/>
            <a:stCxn id="63491" idx="6"/>
            <a:endCxn id="63491" idx="2"/>
          </p:cNvCxnSpPr>
          <p:nvPr/>
        </p:nvCxnSpPr>
        <p:spPr bwMode="auto">
          <a:xfrm flipH="1">
            <a:off x="3962400" y="2362200"/>
            <a:ext cx="1219200" cy="1588"/>
          </a:xfrm>
          <a:prstGeom prst="curvedConnector5">
            <a:avLst>
              <a:gd name="adj1" fmla="val -18750"/>
              <a:gd name="adj2" fmla="val -38400000"/>
              <a:gd name="adj3" fmla="val 11875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499" name="Oval 11"/>
          <p:cNvSpPr>
            <a:spLocks noChangeArrowheads="1"/>
          </p:cNvSpPr>
          <p:nvPr/>
        </p:nvSpPr>
        <p:spPr bwMode="auto">
          <a:xfrm>
            <a:off x="6858000" y="44958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0" name="Oval 12"/>
          <p:cNvSpPr>
            <a:spLocks noChangeArrowheads="1"/>
          </p:cNvSpPr>
          <p:nvPr/>
        </p:nvSpPr>
        <p:spPr bwMode="auto">
          <a:xfrm>
            <a:off x="2209800" y="45720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1" name="Oval 13"/>
          <p:cNvSpPr>
            <a:spLocks noChangeArrowheads="1"/>
          </p:cNvSpPr>
          <p:nvPr/>
        </p:nvSpPr>
        <p:spPr bwMode="auto">
          <a:xfrm>
            <a:off x="1981200" y="45720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2" name="Oval 14"/>
          <p:cNvSpPr>
            <a:spLocks noChangeArrowheads="1"/>
          </p:cNvSpPr>
          <p:nvPr/>
        </p:nvSpPr>
        <p:spPr bwMode="auto">
          <a:xfrm>
            <a:off x="1981200" y="48006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3" name="Oval 15"/>
          <p:cNvSpPr>
            <a:spLocks noChangeArrowheads="1"/>
          </p:cNvSpPr>
          <p:nvPr/>
        </p:nvSpPr>
        <p:spPr bwMode="auto">
          <a:xfrm>
            <a:off x="32004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4" name="Oval 16"/>
          <p:cNvSpPr>
            <a:spLocks noChangeArrowheads="1"/>
          </p:cNvSpPr>
          <p:nvPr/>
        </p:nvSpPr>
        <p:spPr bwMode="auto">
          <a:xfrm>
            <a:off x="34290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5" name="Oval 17"/>
          <p:cNvSpPr>
            <a:spLocks noChangeArrowheads="1"/>
          </p:cNvSpPr>
          <p:nvPr/>
        </p:nvSpPr>
        <p:spPr bwMode="auto">
          <a:xfrm>
            <a:off x="7315200" y="44958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6" name="Oval 18"/>
          <p:cNvSpPr>
            <a:spLocks noChangeArrowheads="1"/>
          </p:cNvSpPr>
          <p:nvPr/>
        </p:nvSpPr>
        <p:spPr bwMode="auto">
          <a:xfrm>
            <a:off x="3429000" y="18288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7" name="Oval 19"/>
          <p:cNvSpPr>
            <a:spLocks noChangeArrowheads="1"/>
          </p:cNvSpPr>
          <p:nvPr/>
        </p:nvSpPr>
        <p:spPr bwMode="auto">
          <a:xfrm>
            <a:off x="3200400" y="18288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8" name="Oval 20"/>
          <p:cNvSpPr>
            <a:spLocks noChangeArrowheads="1"/>
          </p:cNvSpPr>
          <p:nvPr/>
        </p:nvSpPr>
        <p:spPr bwMode="auto">
          <a:xfrm>
            <a:off x="2209800" y="48006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9" name="Oval 21"/>
          <p:cNvSpPr>
            <a:spLocks noChangeArrowheads="1"/>
          </p:cNvSpPr>
          <p:nvPr/>
        </p:nvSpPr>
        <p:spPr bwMode="auto">
          <a:xfrm>
            <a:off x="7315200" y="4724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0" name="Oval 22"/>
          <p:cNvSpPr>
            <a:spLocks noChangeArrowheads="1"/>
          </p:cNvSpPr>
          <p:nvPr/>
        </p:nvSpPr>
        <p:spPr bwMode="auto">
          <a:xfrm>
            <a:off x="2743200" y="20574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1" name="Oval 23"/>
          <p:cNvSpPr>
            <a:spLocks noChangeArrowheads="1"/>
          </p:cNvSpPr>
          <p:nvPr/>
        </p:nvSpPr>
        <p:spPr bwMode="auto">
          <a:xfrm>
            <a:off x="2743200" y="1828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2" name="Oval 24"/>
          <p:cNvSpPr>
            <a:spLocks noChangeArrowheads="1"/>
          </p:cNvSpPr>
          <p:nvPr/>
        </p:nvSpPr>
        <p:spPr bwMode="auto">
          <a:xfrm>
            <a:off x="1752600" y="4800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3" name="Oval 25"/>
          <p:cNvSpPr>
            <a:spLocks noChangeArrowheads="1"/>
          </p:cNvSpPr>
          <p:nvPr/>
        </p:nvSpPr>
        <p:spPr bwMode="auto">
          <a:xfrm>
            <a:off x="1524000" y="4800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4" name="Oval 26"/>
          <p:cNvSpPr>
            <a:spLocks noChangeArrowheads="1"/>
          </p:cNvSpPr>
          <p:nvPr/>
        </p:nvSpPr>
        <p:spPr bwMode="auto">
          <a:xfrm>
            <a:off x="15240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5" name="Oval 27"/>
          <p:cNvSpPr>
            <a:spLocks noChangeArrowheads="1"/>
          </p:cNvSpPr>
          <p:nvPr/>
        </p:nvSpPr>
        <p:spPr bwMode="auto">
          <a:xfrm>
            <a:off x="17526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6" name="Oval 28"/>
          <p:cNvSpPr>
            <a:spLocks noChangeArrowheads="1"/>
          </p:cNvSpPr>
          <p:nvPr/>
        </p:nvSpPr>
        <p:spPr bwMode="auto">
          <a:xfrm>
            <a:off x="2971800" y="20574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7" name="Oval 29"/>
          <p:cNvSpPr>
            <a:spLocks noChangeArrowheads="1"/>
          </p:cNvSpPr>
          <p:nvPr/>
        </p:nvSpPr>
        <p:spPr bwMode="auto">
          <a:xfrm>
            <a:off x="2971800" y="1828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8" name="Oval 30"/>
          <p:cNvSpPr>
            <a:spLocks noChangeArrowheads="1"/>
          </p:cNvSpPr>
          <p:nvPr/>
        </p:nvSpPr>
        <p:spPr bwMode="auto">
          <a:xfrm>
            <a:off x="7086600" y="4495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9" name="Oval 31"/>
          <p:cNvSpPr>
            <a:spLocks noChangeArrowheads="1"/>
          </p:cNvSpPr>
          <p:nvPr/>
        </p:nvSpPr>
        <p:spPr bwMode="auto">
          <a:xfrm>
            <a:off x="7086600" y="47244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20" name="Oval 32"/>
          <p:cNvSpPr>
            <a:spLocks noChangeArrowheads="1"/>
          </p:cNvSpPr>
          <p:nvPr/>
        </p:nvSpPr>
        <p:spPr bwMode="auto">
          <a:xfrm>
            <a:off x="1066800" y="45720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21" name="Oval 33"/>
          <p:cNvSpPr>
            <a:spLocks noChangeArrowheads="1"/>
          </p:cNvSpPr>
          <p:nvPr/>
        </p:nvSpPr>
        <p:spPr bwMode="auto">
          <a:xfrm>
            <a:off x="1295400" y="45720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22" name="Oval 34"/>
          <p:cNvSpPr>
            <a:spLocks noChangeArrowheads="1"/>
          </p:cNvSpPr>
          <p:nvPr/>
        </p:nvSpPr>
        <p:spPr bwMode="auto">
          <a:xfrm>
            <a:off x="2286000" y="18288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23" name="Oval 35"/>
          <p:cNvSpPr>
            <a:spLocks noChangeArrowheads="1"/>
          </p:cNvSpPr>
          <p:nvPr/>
        </p:nvSpPr>
        <p:spPr bwMode="auto">
          <a:xfrm>
            <a:off x="2514600" y="18288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24" name="Oval 36"/>
          <p:cNvSpPr>
            <a:spLocks noChangeArrowheads="1"/>
          </p:cNvSpPr>
          <p:nvPr/>
        </p:nvSpPr>
        <p:spPr bwMode="auto">
          <a:xfrm>
            <a:off x="6858000" y="4724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25" name="Oval 37"/>
          <p:cNvSpPr>
            <a:spLocks noChangeArrowheads="1"/>
          </p:cNvSpPr>
          <p:nvPr/>
        </p:nvSpPr>
        <p:spPr bwMode="auto">
          <a:xfrm>
            <a:off x="1066800" y="48006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26" name="Oval 38"/>
          <p:cNvSpPr>
            <a:spLocks noChangeArrowheads="1"/>
          </p:cNvSpPr>
          <p:nvPr/>
        </p:nvSpPr>
        <p:spPr bwMode="auto">
          <a:xfrm>
            <a:off x="1295400" y="48006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27" name="Oval 39"/>
          <p:cNvSpPr>
            <a:spLocks noChangeArrowheads="1"/>
          </p:cNvSpPr>
          <p:nvPr/>
        </p:nvSpPr>
        <p:spPr bwMode="auto">
          <a:xfrm>
            <a:off x="2286000" y="2057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28" name="Oval 40"/>
          <p:cNvSpPr>
            <a:spLocks noChangeArrowheads="1"/>
          </p:cNvSpPr>
          <p:nvPr/>
        </p:nvSpPr>
        <p:spPr bwMode="auto">
          <a:xfrm>
            <a:off x="2514600" y="2057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5618930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685800" y="838200"/>
            <a:ext cx="7772400" cy="1524000"/>
          </a:xfrm>
          <a:prstGeom prst="rect">
            <a:avLst/>
          </a:prstGeom>
        </p:spPr>
        <p:txBody>
          <a:bodyPr vert="horz" lIns="91440" tIns="0" rIns="45720" bIns="0" rtlCol="0" anchor="t">
            <a:normAutofit lnSpcReduction="10000"/>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5400" b="1" kern="1200">
                <a:solidFill>
                  <a:schemeClr val="accent1">
                    <a:satMod val="150000"/>
                  </a:schemeClr>
                </a:solidFill>
                <a:effectLst/>
                <a:latin typeface="+mj-lt"/>
                <a:ea typeface="+mj-ea"/>
                <a:cs typeface="+mj-cs"/>
              </a:defRPr>
            </a:lvl1pPr>
            <a:extLst/>
          </a:lstStyle>
          <a:p>
            <a:r>
              <a:rPr lang="en-US" dirty="0" smtClean="0">
                <a:solidFill>
                  <a:srgbClr val="CC0000"/>
                </a:solidFill>
              </a:rPr>
              <a:t>The Web Is More Complex</a:t>
            </a:r>
          </a:p>
          <a:p>
            <a:r>
              <a:rPr lang="en-US" dirty="0" smtClean="0">
                <a:solidFill>
                  <a:srgbClr val="CC0000"/>
                </a:solidFill>
              </a:rPr>
              <a:t>Than That</a:t>
            </a:r>
            <a:endParaRPr lang="en-US" dirty="0">
              <a:solidFill>
                <a:srgbClr val="CC0000"/>
              </a:solidFill>
            </a:endParaRPr>
          </a:p>
        </p:txBody>
      </p:sp>
      <p:sp>
        <p:nvSpPr>
          <p:cNvPr id="9" name="Rectangle 3"/>
          <p:cNvSpPr>
            <a:spLocks noGrp="1" noChangeArrowheads="1"/>
          </p:cNvSpPr>
          <p:nvPr>
            <p:ph type="ctrTitle"/>
          </p:nvPr>
        </p:nvSpPr>
        <p:spPr>
          <a:xfrm>
            <a:off x="1371600" y="2895600"/>
            <a:ext cx="7239000" cy="1981200"/>
          </a:xfrm>
        </p:spPr>
        <p:txBody>
          <a:bodyPr>
            <a:noAutofit/>
          </a:bodyPr>
          <a:lstStyle/>
          <a:p>
            <a:pPr lvl="0">
              <a:spcBef>
                <a:spcPts val="0"/>
              </a:spcBef>
            </a:pPr>
            <a:r>
              <a:rPr lang="en-US" sz="3600" dirty="0" smtClean="0">
                <a:solidFill>
                  <a:srgbClr val="FF9900"/>
                </a:solidFill>
              </a:rPr>
              <a:t>Dead Ends</a:t>
            </a:r>
            <a:br>
              <a:rPr lang="en-US" sz="3600" dirty="0" smtClean="0">
                <a:solidFill>
                  <a:srgbClr val="FF9900"/>
                </a:solidFill>
              </a:rPr>
            </a:br>
            <a:r>
              <a:rPr lang="en-US" sz="3600" dirty="0" smtClean="0">
                <a:solidFill>
                  <a:srgbClr val="FF9900"/>
                </a:solidFill>
              </a:rPr>
              <a:t>Spider Traps</a:t>
            </a:r>
            <a:br>
              <a:rPr lang="en-US" sz="3600" dirty="0" smtClean="0">
                <a:solidFill>
                  <a:srgbClr val="FF9900"/>
                </a:solidFill>
              </a:rPr>
            </a:br>
            <a:r>
              <a:rPr lang="en-US" sz="3600" dirty="0" smtClean="0">
                <a:solidFill>
                  <a:srgbClr val="FF9900"/>
                </a:solidFill>
              </a:rPr>
              <a:t>Taxation Policies</a:t>
            </a:r>
            <a:r>
              <a:rPr lang="en-US" sz="3600" dirty="0"/>
              <a:t/>
            </a:r>
            <a:br>
              <a:rPr lang="en-US" sz="3600" dirty="0"/>
            </a:br>
            <a:endParaRPr lang="en-US" sz="3600" dirty="0">
              <a:solidFill>
                <a:srgbClr val="FF9900"/>
              </a:solidFill>
            </a:endParaRPr>
          </a:p>
        </p:txBody>
      </p:sp>
    </p:spTree>
    <p:extLst>
      <p:ext uri="{BB962C8B-B14F-4D97-AF65-F5344CB8AC3E}">
        <p14:creationId xmlns:p14="http://schemas.microsoft.com/office/powerpoint/2010/main" val="63989611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3879E4B-FBB3-49F6-BC65-42270715C98D}" type="slidenum">
              <a:rPr lang="en-US" altLang="en-US"/>
              <a:pPr/>
              <a:t>18</a:t>
            </a:fld>
            <a:endParaRPr lang="en-US" altLang="en-US"/>
          </a:p>
        </p:txBody>
      </p:sp>
      <p:sp>
        <p:nvSpPr>
          <p:cNvPr id="18434" name="Rectangle 2"/>
          <p:cNvSpPr>
            <a:spLocks noGrp="1" noChangeArrowheads="1"/>
          </p:cNvSpPr>
          <p:nvPr>
            <p:ph type="title"/>
          </p:nvPr>
        </p:nvSpPr>
        <p:spPr/>
        <p:txBody>
          <a:bodyPr/>
          <a:lstStyle/>
          <a:p>
            <a:r>
              <a:rPr lang="en-US" altLang="en-US"/>
              <a:t>Real-World Problems</a:t>
            </a:r>
          </a:p>
        </p:txBody>
      </p:sp>
      <p:sp>
        <p:nvSpPr>
          <p:cNvPr id="18435" name="Rectangle 3"/>
          <p:cNvSpPr>
            <a:spLocks noGrp="1" noChangeArrowheads="1"/>
          </p:cNvSpPr>
          <p:nvPr>
            <p:ph type="body" idx="1"/>
          </p:nvPr>
        </p:nvSpPr>
        <p:spPr>
          <a:xfrm>
            <a:off x="457200" y="1295400"/>
            <a:ext cx="8458200" cy="5334000"/>
          </a:xfrm>
        </p:spPr>
        <p:txBody>
          <a:bodyPr/>
          <a:lstStyle/>
          <a:p>
            <a:r>
              <a:rPr lang="en-US" altLang="en-US" dirty="0"/>
              <a:t>Some pages are </a:t>
            </a:r>
            <a:r>
              <a:rPr lang="en-US" altLang="en-US" i="1" dirty="0" smtClean="0">
                <a:solidFill>
                  <a:srgbClr val="FF0000"/>
                </a:solidFill>
              </a:rPr>
              <a:t>dead ends </a:t>
            </a:r>
            <a:r>
              <a:rPr lang="en-US" altLang="en-US" dirty="0"/>
              <a:t>(have no links out).</a:t>
            </a:r>
          </a:p>
          <a:p>
            <a:pPr lvl="1"/>
            <a:r>
              <a:rPr lang="en-US" altLang="en-US" dirty="0"/>
              <a:t>Such a page causes importance to leak </a:t>
            </a:r>
            <a:r>
              <a:rPr lang="en-US" altLang="en-US" dirty="0" smtClean="0"/>
              <a:t>out, or surfers to disappear.</a:t>
            </a:r>
            <a:endParaRPr lang="en-US" altLang="en-US" dirty="0"/>
          </a:p>
          <a:p>
            <a:r>
              <a:rPr lang="en-US" altLang="en-US" dirty="0"/>
              <a:t>Other groups of pages are </a:t>
            </a:r>
            <a:r>
              <a:rPr lang="en-US" altLang="en-US" i="1" dirty="0">
                <a:solidFill>
                  <a:srgbClr val="FF0000"/>
                </a:solidFill>
              </a:rPr>
              <a:t>spider </a:t>
            </a:r>
            <a:r>
              <a:rPr lang="en-US" altLang="en-US" i="1" dirty="0" smtClean="0">
                <a:solidFill>
                  <a:srgbClr val="FF0000"/>
                </a:solidFill>
              </a:rPr>
              <a:t>traps</a:t>
            </a:r>
            <a:r>
              <a:rPr lang="en-US" altLang="en-US" dirty="0" smtClean="0">
                <a:solidFill>
                  <a:srgbClr val="FF0000"/>
                </a:solidFill>
              </a:rPr>
              <a:t> </a:t>
            </a:r>
            <a:r>
              <a:rPr lang="en-US" altLang="en-US" dirty="0"/>
              <a:t>(all out-links are within the group).</a:t>
            </a:r>
          </a:p>
          <a:p>
            <a:pPr lvl="1"/>
            <a:r>
              <a:rPr lang="en-US" altLang="en-US" dirty="0"/>
              <a:t>Eventually spider traps absorb all </a:t>
            </a:r>
            <a:r>
              <a:rPr lang="en-US" altLang="en-US" dirty="0" smtClean="0"/>
              <a:t>importance; all surfers get stuck in the trap.</a:t>
            </a:r>
            <a:endParaRPr lang="en-US" altLang="en-US" dirty="0"/>
          </a:p>
        </p:txBody>
      </p:sp>
    </p:spTree>
    <p:extLst>
      <p:ext uri="{BB962C8B-B14F-4D97-AF65-F5344CB8AC3E}">
        <p14:creationId xmlns:p14="http://schemas.microsoft.com/office/powerpoint/2010/main" val="3201818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2"/>
          </p:nvPr>
        </p:nvSpPr>
        <p:spPr/>
        <p:txBody>
          <a:bodyPr/>
          <a:lstStyle/>
          <a:p>
            <a:fld id="{5076A6C7-65D0-4C80-9FA0-8418F9354331}" type="slidenum">
              <a:rPr lang="en-US" altLang="en-US"/>
              <a:pPr/>
              <a:t>19</a:t>
            </a:fld>
            <a:endParaRPr lang="en-US" altLang="en-US"/>
          </a:p>
        </p:txBody>
      </p:sp>
      <p:sp>
        <p:nvSpPr>
          <p:cNvPr id="19458" name="Rectangle 2"/>
          <p:cNvSpPr>
            <a:spLocks noGrp="1" noChangeArrowheads="1"/>
          </p:cNvSpPr>
          <p:nvPr>
            <p:ph type="title"/>
          </p:nvPr>
        </p:nvSpPr>
        <p:spPr/>
        <p:txBody>
          <a:bodyPr/>
          <a:lstStyle/>
          <a:p>
            <a:r>
              <a:rPr lang="en-US" altLang="en-US"/>
              <a:t>Microsoft Becomes Dead End</a:t>
            </a:r>
          </a:p>
        </p:txBody>
      </p:sp>
      <p:sp>
        <p:nvSpPr>
          <p:cNvPr id="19459" name="Oval 3"/>
          <p:cNvSpPr>
            <a:spLocks noChangeArrowheads="1"/>
          </p:cNvSpPr>
          <p:nvPr/>
        </p:nvSpPr>
        <p:spPr bwMode="auto">
          <a:xfrm>
            <a:off x="3962400" y="19812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Yahoo</a:t>
            </a:r>
          </a:p>
        </p:txBody>
      </p:sp>
      <p:sp>
        <p:nvSpPr>
          <p:cNvPr id="19460" name="Oval 4"/>
          <p:cNvSpPr>
            <a:spLocks noChangeArrowheads="1"/>
          </p:cNvSpPr>
          <p:nvPr/>
        </p:nvSpPr>
        <p:spPr bwMode="auto">
          <a:xfrm>
            <a:off x="53340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M’soft</a:t>
            </a:r>
          </a:p>
        </p:txBody>
      </p:sp>
      <p:sp>
        <p:nvSpPr>
          <p:cNvPr id="19461" name="Oval 5"/>
          <p:cNvSpPr>
            <a:spLocks noChangeArrowheads="1"/>
          </p:cNvSpPr>
          <p:nvPr/>
        </p:nvSpPr>
        <p:spPr bwMode="auto">
          <a:xfrm>
            <a:off x="25146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Amazon</a:t>
            </a:r>
          </a:p>
        </p:txBody>
      </p:sp>
      <p:sp>
        <p:nvSpPr>
          <p:cNvPr id="19462" name="Line 6"/>
          <p:cNvSpPr>
            <a:spLocks noChangeShapeType="1"/>
          </p:cNvSpPr>
          <p:nvPr/>
        </p:nvSpPr>
        <p:spPr bwMode="auto">
          <a:xfrm flipV="1">
            <a:off x="2971800" y="2590800"/>
            <a:ext cx="10668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3" name="Line 7"/>
          <p:cNvSpPr>
            <a:spLocks noChangeShapeType="1"/>
          </p:cNvSpPr>
          <p:nvPr/>
        </p:nvSpPr>
        <p:spPr bwMode="auto">
          <a:xfrm flipH="1">
            <a:off x="3505200" y="2743200"/>
            <a:ext cx="10668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5" name="Line 9"/>
          <p:cNvSpPr>
            <a:spLocks noChangeShapeType="1"/>
          </p:cNvSpPr>
          <p:nvPr/>
        </p:nvSpPr>
        <p:spPr bwMode="auto">
          <a:xfrm>
            <a:off x="3733800" y="47244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9466" name="AutoShape 10"/>
          <p:cNvCxnSpPr>
            <a:cxnSpLocks noChangeShapeType="1"/>
            <a:stCxn id="19459" idx="6"/>
            <a:endCxn id="19459" idx="2"/>
          </p:cNvCxnSpPr>
          <p:nvPr/>
        </p:nvCxnSpPr>
        <p:spPr bwMode="auto">
          <a:xfrm flipH="1">
            <a:off x="3962400" y="2362200"/>
            <a:ext cx="1219200" cy="1588"/>
          </a:xfrm>
          <a:prstGeom prst="curvedConnector5">
            <a:avLst>
              <a:gd name="adj1" fmla="val -18750"/>
              <a:gd name="adj2" fmla="val -38400000"/>
              <a:gd name="adj3" fmla="val 11875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4" name="Group 13"/>
          <p:cNvGrpSpPr/>
          <p:nvPr/>
        </p:nvGrpSpPr>
        <p:grpSpPr>
          <a:xfrm>
            <a:off x="6842125" y="1789254"/>
            <a:ext cx="1994986" cy="1762669"/>
            <a:chOff x="6842125" y="1789254"/>
            <a:chExt cx="1994986" cy="1762669"/>
          </a:xfrm>
        </p:grpSpPr>
        <p:sp>
          <p:nvSpPr>
            <p:cNvPr id="15" name="Rectangle 16"/>
            <p:cNvSpPr>
              <a:spLocks noChangeArrowheads="1"/>
            </p:cNvSpPr>
            <p:nvPr/>
          </p:nvSpPr>
          <p:spPr bwMode="auto">
            <a:xfrm>
              <a:off x="7315200" y="2332723"/>
              <a:ext cx="1293312"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Text Box 17"/>
            <p:cNvSpPr txBox="1">
              <a:spLocks noChangeArrowheads="1"/>
            </p:cNvSpPr>
            <p:nvPr/>
          </p:nvSpPr>
          <p:spPr bwMode="auto">
            <a:xfrm>
              <a:off x="6932112" y="2269790"/>
              <a:ext cx="190499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a:t>y   1/2 </a:t>
              </a:r>
              <a:r>
                <a:rPr lang="en-US" altLang="en-US" sz="2400" dirty="0" smtClean="0"/>
                <a:t> 1/2   </a:t>
              </a:r>
              <a:r>
                <a:rPr lang="en-US" altLang="en-US" sz="2400" dirty="0"/>
                <a:t>0</a:t>
              </a:r>
            </a:p>
            <a:p>
              <a:r>
                <a:rPr lang="en-US" altLang="en-US" sz="2400" dirty="0"/>
                <a:t>a   1/2 </a:t>
              </a:r>
              <a:r>
                <a:rPr lang="en-US" altLang="en-US" sz="2400" dirty="0" smtClean="0"/>
                <a:t>  </a:t>
              </a:r>
              <a:r>
                <a:rPr lang="en-US" altLang="en-US" sz="2400" dirty="0"/>
                <a:t>0  </a:t>
              </a:r>
              <a:r>
                <a:rPr lang="en-US" altLang="en-US" sz="2400" dirty="0" smtClean="0"/>
                <a:t>    0</a:t>
              </a:r>
              <a:endParaRPr lang="en-US" altLang="en-US" sz="2400" dirty="0"/>
            </a:p>
            <a:p>
              <a:r>
                <a:rPr lang="en-US" altLang="en-US" sz="2400" dirty="0"/>
                <a:t>m   </a:t>
              </a:r>
              <a:r>
                <a:rPr lang="en-US" altLang="en-US" sz="2400" dirty="0" smtClean="0"/>
                <a:t>0    1/2   </a:t>
              </a:r>
              <a:r>
                <a:rPr lang="en-US" altLang="en-US" sz="2400" dirty="0"/>
                <a:t>0</a:t>
              </a:r>
            </a:p>
          </p:txBody>
        </p:sp>
        <p:sp>
          <p:nvSpPr>
            <p:cNvPr id="17" name="Text Box 18"/>
            <p:cNvSpPr txBox="1">
              <a:spLocks noChangeArrowheads="1"/>
            </p:cNvSpPr>
            <p:nvPr/>
          </p:nvSpPr>
          <p:spPr bwMode="auto">
            <a:xfrm>
              <a:off x="6842125" y="1789254"/>
              <a:ext cx="17123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smtClean="0"/>
                <a:t>         y    </a:t>
              </a:r>
              <a:r>
                <a:rPr lang="en-US" altLang="en-US" sz="2400" dirty="0"/>
                <a:t>a   m</a:t>
              </a:r>
            </a:p>
          </p:txBody>
        </p:sp>
      </p:grpSp>
      <p:grpSp>
        <p:nvGrpSpPr>
          <p:cNvPr id="5" name="Group 4"/>
          <p:cNvGrpSpPr/>
          <p:nvPr/>
        </p:nvGrpSpPr>
        <p:grpSpPr>
          <a:xfrm>
            <a:off x="4566238" y="3551923"/>
            <a:ext cx="4319580" cy="2917873"/>
            <a:chOff x="4566238" y="3551923"/>
            <a:chExt cx="4319580" cy="2917873"/>
          </a:xfrm>
        </p:grpSpPr>
        <p:sp>
          <p:nvSpPr>
            <p:cNvPr id="2" name="TextBox 1"/>
            <p:cNvSpPr txBox="1"/>
            <p:nvPr/>
          </p:nvSpPr>
          <p:spPr>
            <a:xfrm>
              <a:off x="4566238" y="5638799"/>
              <a:ext cx="4319580" cy="830997"/>
            </a:xfrm>
            <a:prstGeom prst="rect">
              <a:avLst/>
            </a:prstGeom>
            <a:noFill/>
          </p:spPr>
          <p:txBody>
            <a:bodyPr wrap="none" rtlCol="0">
              <a:spAutoFit/>
            </a:bodyPr>
            <a:lstStyle/>
            <a:p>
              <a:r>
                <a:rPr lang="en-US" sz="2400" dirty="0" smtClean="0"/>
                <a:t>A (</a:t>
              </a:r>
              <a:r>
                <a:rPr lang="en-US" sz="2400" i="1" dirty="0" smtClean="0">
                  <a:solidFill>
                    <a:srgbClr val="FF0000"/>
                  </a:solidFill>
                </a:rPr>
                <a:t>column</a:t>
              </a:r>
              <a:r>
                <a:rPr lang="en-US" sz="2400" dirty="0" smtClean="0"/>
                <a:t>) </a:t>
              </a:r>
              <a:r>
                <a:rPr lang="en-US" sz="2400" i="1" dirty="0" err="1" smtClean="0">
                  <a:solidFill>
                    <a:srgbClr val="FF0000"/>
                  </a:solidFill>
                </a:rPr>
                <a:t>substochastic</a:t>
              </a:r>
              <a:r>
                <a:rPr lang="en-US" sz="2400" i="1" dirty="0" smtClean="0">
                  <a:solidFill>
                    <a:srgbClr val="FF0000"/>
                  </a:solidFill>
                </a:rPr>
                <a:t> matrix </a:t>
              </a:r>
              <a:r>
                <a:rPr lang="en-US" sz="2400" dirty="0" smtClean="0"/>
                <a:t>=</a:t>
              </a:r>
            </a:p>
            <a:p>
              <a:r>
                <a:rPr lang="en-US" sz="2400" dirty="0" smtClean="0"/>
                <a:t>“all columns sum to at most 1.”</a:t>
              </a:r>
              <a:endParaRPr lang="en-US" sz="2400" dirty="0"/>
            </a:p>
          </p:txBody>
        </p:sp>
        <p:cxnSp>
          <p:nvCxnSpPr>
            <p:cNvPr id="4" name="Straight Arrow Connector 3"/>
            <p:cNvCxnSpPr>
              <a:stCxn id="2" idx="0"/>
              <a:endCxn id="15" idx="2"/>
            </p:cNvCxnSpPr>
            <p:nvPr/>
          </p:nvCxnSpPr>
          <p:spPr>
            <a:xfrm flipV="1">
              <a:off x="6726028" y="3551923"/>
              <a:ext cx="1235828" cy="2086876"/>
            </a:xfrm>
            <a:prstGeom prst="straightConnector1">
              <a:avLst/>
            </a:prstGeom>
            <a:ln w="28575" cmpd="sng">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505514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Intuition – (1)</a:t>
            </a:r>
            <a:endParaRPr lang="en-US" dirty="0"/>
          </a:p>
        </p:txBody>
      </p:sp>
      <p:sp>
        <p:nvSpPr>
          <p:cNvPr id="3" name="Content Placeholder 2"/>
          <p:cNvSpPr>
            <a:spLocks noGrp="1"/>
          </p:cNvSpPr>
          <p:nvPr>
            <p:ph idx="1"/>
          </p:nvPr>
        </p:nvSpPr>
        <p:spPr/>
        <p:txBody>
          <a:bodyPr/>
          <a:lstStyle/>
          <a:p>
            <a:r>
              <a:rPr lang="en-US" dirty="0" smtClean="0"/>
              <a:t>Web pages are important if people visit them a lot.</a:t>
            </a:r>
          </a:p>
          <a:p>
            <a:r>
              <a:rPr lang="en-US" dirty="0" smtClean="0"/>
              <a:t>But we can’t watch everybody using the Web.</a:t>
            </a:r>
          </a:p>
          <a:p>
            <a:r>
              <a:rPr lang="en-US" dirty="0" smtClean="0"/>
              <a:t>A good surrogate for visiting pages is to assume people follow links randomly.</a:t>
            </a:r>
          </a:p>
          <a:p>
            <a:r>
              <a:rPr lang="en-US" dirty="0" smtClean="0"/>
              <a:t>Leads to </a:t>
            </a:r>
            <a:r>
              <a:rPr lang="en-US" i="1" dirty="0" smtClean="0">
                <a:solidFill>
                  <a:srgbClr val="FF0000"/>
                </a:solidFill>
              </a:rPr>
              <a:t>random surfer/walker </a:t>
            </a:r>
            <a:r>
              <a:rPr lang="en-US" dirty="0" smtClean="0"/>
              <a:t>model:</a:t>
            </a:r>
          </a:p>
          <a:p>
            <a:pPr lvl="1"/>
            <a:r>
              <a:rPr lang="en-US" dirty="0" smtClean="0"/>
              <a:t>Start at a random page and follow random out-links repeatedly, from whatever page you are at.</a:t>
            </a:r>
          </a:p>
          <a:p>
            <a:r>
              <a:rPr lang="en-US" i="1" dirty="0" smtClean="0">
                <a:solidFill>
                  <a:srgbClr val="FF0000"/>
                </a:solidFill>
              </a:rPr>
              <a:t>PageRank</a:t>
            </a:r>
            <a:r>
              <a:rPr lang="en-US" dirty="0" smtClean="0"/>
              <a:t> of a page = limiting probability of being at that page.</a:t>
            </a:r>
          </a:p>
        </p:txBody>
      </p:sp>
      <p:sp>
        <p:nvSpPr>
          <p:cNvPr id="4" name="Slide Number Placeholder 3"/>
          <p:cNvSpPr>
            <a:spLocks noGrp="1"/>
          </p:cNvSpPr>
          <p:nvPr>
            <p:ph type="sldNum" sz="quarter" idx="12"/>
          </p:nvPr>
        </p:nvSpPr>
        <p:spPr/>
        <p:txBody>
          <a:bodyPr/>
          <a:lstStyle/>
          <a:p>
            <a:fld id="{19B12225-5612-419B-A8D5-4B8EEE4C217E}" type="slidenum">
              <a:rPr lang="en-US" smtClean="0"/>
              <a:pPr/>
              <a:t>2</a:t>
            </a:fld>
            <a:endParaRPr lang="en-US" dirty="0"/>
          </a:p>
        </p:txBody>
      </p:sp>
    </p:spTree>
    <p:extLst>
      <p:ext uri="{BB962C8B-B14F-4D97-AF65-F5344CB8AC3E}">
        <p14:creationId xmlns:p14="http://schemas.microsoft.com/office/powerpoint/2010/main" val="2605313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93293151-AC0B-400D-A9E3-4B14C7384759}" type="slidenum">
              <a:rPr lang="en-US" altLang="en-US"/>
              <a:pPr/>
              <a:t>20</a:t>
            </a:fld>
            <a:endParaRPr lang="en-US" altLang="en-US"/>
          </a:p>
        </p:txBody>
      </p:sp>
      <p:sp>
        <p:nvSpPr>
          <p:cNvPr id="21506" name="Rectangle 2"/>
          <p:cNvSpPr>
            <a:spLocks noGrp="1" noChangeArrowheads="1"/>
          </p:cNvSpPr>
          <p:nvPr>
            <p:ph type="title"/>
          </p:nvPr>
        </p:nvSpPr>
        <p:spPr/>
        <p:txBody>
          <a:bodyPr/>
          <a:lstStyle/>
          <a:p>
            <a:r>
              <a:rPr lang="en-US" altLang="en-US" dirty="0">
                <a:solidFill>
                  <a:srgbClr val="92D050"/>
                </a:solidFill>
              </a:rPr>
              <a:t>Example</a:t>
            </a:r>
            <a:r>
              <a:rPr lang="en-US" altLang="en-US" dirty="0"/>
              <a:t>: Effect of Dead Ends</a:t>
            </a:r>
          </a:p>
        </p:txBody>
      </p:sp>
      <p:sp>
        <p:nvSpPr>
          <p:cNvPr id="21507" name="Rectangle 3"/>
          <p:cNvSpPr>
            <a:spLocks noGrp="1" noChangeArrowheads="1"/>
          </p:cNvSpPr>
          <p:nvPr>
            <p:ph type="body" idx="1"/>
          </p:nvPr>
        </p:nvSpPr>
        <p:spPr/>
        <p:txBody>
          <a:bodyPr/>
          <a:lstStyle/>
          <a:p>
            <a:r>
              <a:rPr lang="en-US" altLang="en-US" dirty="0"/>
              <a:t>Equations </a:t>
            </a:r>
            <a:r>
              <a:rPr lang="en-US" altLang="en-US" b="1" dirty="0"/>
              <a:t>v</a:t>
            </a:r>
            <a:r>
              <a:rPr lang="en-US" altLang="en-US" i="1" dirty="0"/>
              <a:t> </a:t>
            </a:r>
            <a:r>
              <a:rPr lang="en-US" altLang="en-US" dirty="0" smtClean="0"/>
              <a:t>=</a:t>
            </a:r>
            <a:r>
              <a:rPr lang="en-US" altLang="en-US" i="1" dirty="0" smtClean="0"/>
              <a:t> </a:t>
            </a:r>
            <a:r>
              <a:rPr lang="en-US" altLang="en-US" i="1" dirty="0" err="1" smtClean="0"/>
              <a:t>M</a:t>
            </a:r>
            <a:r>
              <a:rPr lang="en-US" altLang="en-US" b="1" dirty="0" err="1" smtClean="0"/>
              <a:t>v</a:t>
            </a:r>
            <a:r>
              <a:rPr lang="en-US" altLang="en-US" dirty="0" smtClean="0"/>
              <a:t>:</a:t>
            </a:r>
            <a:endParaRPr lang="en-US" altLang="en-US" dirty="0"/>
          </a:p>
          <a:p>
            <a:pPr lvl="1">
              <a:buFont typeface="Monotype Sorts" pitchFamily="2" charset="2"/>
              <a:buNone/>
            </a:pPr>
            <a:r>
              <a:rPr lang="en-US" altLang="en-US" i="1" dirty="0"/>
              <a:t>y</a:t>
            </a:r>
            <a:r>
              <a:rPr lang="en-US" altLang="en-US" dirty="0"/>
              <a:t>  = </a:t>
            </a:r>
            <a:r>
              <a:rPr lang="en-US" altLang="en-US" i="1" dirty="0"/>
              <a:t>y </a:t>
            </a:r>
            <a:r>
              <a:rPr lang="en-US" altLang="en-US" dirty="0"/>
              <a:t>/2 + </a:t>
            </a:r>
            <a:r>
              <a:rPr lang="en-US" altLang="en-US" i="1" dirty="0"/>
              <a:t>a </a:t>
            </a:r>
            <a:r>
              <a:rPr lang="en-US" altLang="en-US" dirty="0"/>
              <a:t>/2</a:t>
            </a:r>
          </a:p>
          <a:p>
            <a:pPr lvl="1">
              <a:buFont typeface="Monotype Sorts" pitchFamily="2" charset="2"/>
              <a:buNone/>
            </a:pPr>
            <a:r>
              <a:rPr lang="en-US" altLang="en-US" i="1" dirty="0"/>
              <a:t>a</a:t>
            </a:r>
            <a:r>
              <a:rPr lang="en-US" altLang="en-US" dirty="0"/>
              <a:t>  = </a:t>
            </a:r>
            <a:r>
              <a:rPr lang="en-US" altLang="en-US" i="1" dirty="0"/>
              <a:t>y </a:t>
            </a:r>
            <a:r>
              <a:rPr lang="en-US" altLang="en-US" dirty="0"/>
              <a:t>/2</a:t>
            </a:r>
          </a:p>
          <a:p>
            <a:pPr lvl="1">
              <a:buFont typeface="Monotype Sorts" pitchFamily="2" charset="2"/>
              <a:buNone/>
            </a:pPr>
            <a:r>
              <a:rPr lang="en-US" altLang="en-US" i="1" dirty="0"/>
              <a:t>m</a:t>
            </a:r>
            <a:r>
              <a:rPr lang="en-US" altLang="en-US" dirty="0"/>
              <a:t> = </a:t>
            </a:r>
            <a:r>
              <a:rPr lang="en-US" altLang="en-US" i="1" dirty="0"/>
              <a:t>a </a:t>
            </a:r>
            <a:r>
              <a:rPr lang="en-US" altLang="en-US" dirty="0"/>
              <a:t>/2</a:t>
            </a:r>
          </a:p>
          <a:p>
            <a:pPr lvl="1"/>
            <a:endParaRPr lang="en-US" altLang="en-US" dirty="0"/>
          </a:p>
        </p:txBody>
      </p:sp>
      <p:sp>
        <p:nvSpPr>
          <p:cNvPr id="21508" name="Text Box 4"/>
          <p:cNvSpPr txBox="1">
            <a:spLocks noChangeArrowheads="1"/>
          </p:cNvSpPr>
          <p:nvPr/>
        </p:nvSpPr>
        <p:spPr bwMode="auto">
          <a:xfrm>
            <a:off x="1355725" y="4529138"/>
            <a:ext cx="94773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a:t>
            </a:r>
          </a:p>
          <a:p>
            <a:r>
              <a:rPr lang="en-US" altLang="en-US"/>
              <a:t>a    =</a:t>
            </a:r>
          </a:p>
          <a:p>
            <a:r>
              <a:rPr lang="en-US" altLang="en-US"/>
              <a:t>m</a:t>
            </a:r>
          </a:p>
        </p:txBody>
      </p:sp>
      <p:sp>
        <p:nvSpPr>
          <p:cNvPr id="21509" name="Text Box 5"/>
          <p:cNvSpPr txBox="1">
            <a:spLocks noChangeArrowheads="1"/>
          </p:cNvSpPr>
          <p:nvPr/>
        </p:nvSpPr>
        <p:spPr bwMode="auto">
          <a:xfrm>
            <a:off x="2743200" y="4564063"/>
            <a:ext cx="35083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a:p>
            <a:r>
              <a:rPr lang="en-US" altLang="en-US"/>
              <a:t>1</a:t>
            </a:r>
          </a:p>
          <a:p>
            <a:r>
              <a:rPr lang="en-US" altLang="en-US"/>
              <a:t>1</a:t>
            </a:r>
          </a:p>
        </p:txBody>
      </p:sp>
      <p:sp>
        <p:nvSpPr>
          <p:cNvPr id="21510" name="Text Box 6"/>
          <p:cNvSpPr txBox="1">
            <a:spLocks noChangeArrowheads="1"/>
          </p:cNvSpPr>
          <p:nvPr/>
        </p:nvSpPr>
        <p:spPr bwMode="auto">
          <a:xfrm>
            <a:off x="3505200" y="4564063"/>
            <a:ext cx="63341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a:p>
            <a:r>
              <a:rPr lang="en-US" altLang="en-US"/>
              <a:t>1/2</a:t>
            </a:r>
          </a:p>
          <a:p>
            <a:r>
              <a:rPr lang="en-US" altLang="en-US"/>
              <a:t>1/2</a:t>
            </a:r>
          </a:p>
        </p:txBody>
      </p:sp>
      <p:sp>
        <p:nvSpPr>
          <p:cNvPr id="21511" name="Text Box 7"/>
          <p:cNvSpPr txBox="1">
            <a:spLocks noChangeArrowheads="1"/>
          </p:cNvSpPr>
          <p:nvPr/>
        </p:nvSpPr>
        <p:spPr bwMode="auto">
          <a:xfrm>
            <a:off x="4343400" y="4564063"/>
            <a:ext cx="63341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3/4</a:t>
            </a:r>
          </a:p>
          <a:p>
            <a:r>
              <a:rPr lang="en-US" altLang="en-US"/>
              <a:t>1/2</a:t>
            </a:r>
          </a:p>
          <a:p>
            <a:r>
              <a:rPr lang="en-US" altLang="en-US"/>
              <a:t>1/4</a:t>
            </a:r>
          </a:p>
        </p:txBody>
      </p:sp>
      <p:sp>
        <p:nvSpPr>
          <p:cNvPr id="21512" name="Text Box 8"/>
          <p:cNvSpPr txBox="1">
            <a:spLocks noChangeArrowheads="1"/>
          </p:cNvSpPr>
          <p:nvPr/>
        </p:nvSpPr>
        <p:spPr bwMode="auto">
          <a:xfrm>
            <a:off x="5257800" y="4564063"/>
            <a:ext cx="63341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5/8</a:t>
            </a:r>
          </a:p>
          <a:p>
            <a:r>
              <a:rPr lang="en-US" altLang="en-US"/>
              <a:t>3/8</a:t>
            </a:r>
          </a:p>
          <a:p>
            <a:r>
              <a:rPr lang="en-US" altLang="en-US"/>
              <a:t>1/4</a:t>
            </a:r>
          </a:p>
        </p:txBody>
      </p:sp>
      <p:sp>
        <p:nvSpPr>
          <p:cNvPr id="21513" name="Text Box 9"/>
          <p:cNvSpPr txBox="1">
            <a:spLocks noChangeArrowheads="1"/>
          </p:cNvSpPr>
          <p:nvPr/>
        </p:nvSpPr>
        <p:spPr bwMode="auto">
          <a:xfrm>
            <a:off x="7162800" y="4564063"/>
            <a:ext cx="35083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a:p>
            <a:r>
              <a:rPr lang="en-US" altLang="en-US"/>
              <a:t>0</a:t>
            </a:r>
          </a:p>
          <a:p>
            <a:r>
              <a:rPr lang="en-US" altLang="en-US"/>
              <a:t>0</a:t>
            </a:r>
          </a:p>
        </p:txBody>
      </p:sp>
      <p:sp>
        <p:nvSpPr>
          <p:cNvPr id="21514" name="Text Box 10"/>
          <p:cNvSpPr txBox="1">
            <a:spLocks noChangeArrowheads="1"/>
          </p:cNvSpPr>
          <p:nvPr/>
        </p:nvSpPr>
        <p:spPr bwMode="auto">
          <a:xfrm>
            <a:off x="6232525" y="4910138"/>
            <a:ext cx="650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 . .</a:t>
            </a:r>
          </a:p>
        </p:txBody>
      </p:sp>
    </p:spTree>
    <p:extLst>
      <p:ext uri="{BB962C8B-B14F-4D97-AF65-F5344CB8AC3E}">
        <p14:creationId xmlns:p14="http://schemas.microsoft.com/office/powerpoint/2010/main" val="25777248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510"/>
                                        </p:tgtEl>
                                        <p:attrNameLst>
                                          <p:attrName>style.visibility</p:attrName>
                                        </p:attrNameLst>
                                      </p:cBhvr>
                                      <p:to>
                                        <p:strVal val="visible"/>
                                      </p:to>
                                    </p:set>
                                    <p:anim calcmode="lin" valueType="num">
                                      <p:cBhvr additive="base">
                                        <p:cTn id="7" dur="500" fill="hold"/>
                                        <p:tgtEl>
                                          <p:spTgt spid="21510"/>
                                        </p:tgtEl>
                                        <p:attrNameLst>
                                          <p:attrName>ppt_x</p:attrName>
                                        </p:attrNameLst>
                                      </p:cBhvr>
                                      <p:tavLst>
                                        <p:tav tm="0">
                                          <p:val>
                                            <p:strVal val="1+#ppt_w/2"/>
                                          </p:val>
                                        </p:tav>
                                        <p:tav tm="100000">
                                          <p:val>
                                            <p:strVal val="#ppt_x"/>
                                          </p:val>
                                        </p:tav>
                                      </p:tavLst>
                                    </p:anim>
                                    <p:anim calcmode="lin" valueType="num">
                                      <p:cBhvr additive="base">
                                        <p:cTn id="8" dur="500" fill="hold"/>
                                        <p:tgtEl>
                                          <p:spTgt spid="215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1511"/>
                                        </p:tgtEl>
                                        <p:attrNameLst>
                                          <p:attrName>style.visibility</p:attrName>
                                        </p:attrNameLst>
                                      </p:cBhvr>
                                      <p:to>
                                        <p:strVal val="visible"/>
                                      </p:to>
                                    </p:set>
                                    <p:anim calcmode="lin" valueType="num">
                                      <p:cBhvr additive="base">
                                        <p:cTn id="13" dur="500" fill="hold"/>
                                        <p:tgtEl>
                                          <p:spTgt spid="21511"/>
                                        </p:tgtEl>
                                        <p:attrNameLst>
                                          <p:attrName>ppt_x</p:attrName>
                                        </p:attrNameLst>
                                      </p:cBhvr>
                                      <p:tavLst>
                                        <p:tav tm="0">
                                          <p:val>
                                            <p:strVal val="1+#ppt_w/2"/>
                                          </p:val>
                                        </p:tav>
                                        <p:tav tm="100000">
                                          <p:val>
                                            <p:strVal val="#ppt_x"/>
                                          </p:val>
                                        </p:tav>
                                      </p:tavLst>
                                    </p:anim>
                                    <p:anim calcmode="lin" valueType="num">
                                      <p:cBhvr additive="base">
                                        <p:cTn id="14" dur="500" fill="hold"/>
                                        <p:tgtEl>
                                          <p:spTgt spid="2151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1512"/>
                                        </p:tgtEl>
                                        <p:attrNameLst>
                                          <p:attrName>style.visibility</p:attrName>
                                        </p:attrNameLst>
                                      </p:cBhvr>
                                      <p:to>
                                        <p:strVal val="visible"/>
                                      </p:to>
                                    </p:set>
                                    <p:anim calcmode="lin" valueType="num">
                                      <p:cBhvr additive="base">
                                        <p:cTn id="19" dur="500" fill="hold"/>
                                        <p:tgtEl>
                                          <p:spTgt spid="21512"/>
                                        </p:tgtEl>
                                        <p:attrNameLst>
                                          <p:attrName>ppt_x</p:attrName>
                                        </p:attrNameLst>
                                      </p:cBhvr>
                                      <p:tavLst>
                                        <p:tav tm="0">
                                          <p:val>
                                            <p:strVal val="1+#ppt_w/2"/>
                                          </p:val>
                                        </p:tav>
                                        <p:tav tm="100000">
                                          <p:val>
                                            <p:strVal val="#ppt_x"/>
                                          </p:val>
                                        </p:tav>
                                      </p:tavLst>
                                    </p:anim>
                                    <p:anim calcmode="lin" valueType="num">
                                      <p:cBhvr additive="base">
                                        <p:cTn id="20" dur="500" fill="hold"/>
                                        <p:tgtEl>
                                          <p:spTgt spid="2151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1514"/>
                                        </p:tgtEl>
                                        <p:attrNameLst>
                                          <p:attrName>style.visibility</p:attrName>
                                        </p:attrNameLst>
                                      </p:cBhvr>
                                      <p:to>
                                        <p:strVal val="visible"/>
                                      </p:to>
                                    </p:set>
                                    <p:anim calcmode="lin" valueType="num">
                                      <p:cBhvr additive="base">
                                        <p:cTn id="25" dur="500" fill="hold"/>
                                        <p:tgtEl>
                                          <p:spTgt spid="21514"/>
                                        </p:tgtEl>
                                        <p:attrNameLst>
                                          <p:attrName>ppt_x</p:attrName>
                                        </p:attrNameLst>
                                      </p:cBhvr>
                                      <p:tavLst>
                                        <p:tav tm="0">
                                          <p:val>
                                            <p:strVal val="1+#ppt_w/2"/>
                                          </p:val>
                                        </p:tav>
                                        <p:tav tm="100000">
                                          <p:val>
                                            <p:strVal val="#ppt_x"/>
                                          </p:val>
                                        </p:tav>
                                      </p:tavLst>
                                    </p:anim>
                                    <p:anim calcmode="lin" valueType="num">
                                      <p:cBhvr additive="base">
                                        <p:cTn id="26" dur="500" fill="hold"/>
                                        <p:tgtEl>
                                          <p:spTgt spid="2151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1513"/>
                                        </p:tgtEl>
                                        <p:attrNameLst>
                                          <p:attrName>style.visibility</p:attrName>
                                        </p:attrNameLst>
                                      </p:cBhvr>
                                      <p:to>
                                        <p:strVal val="visible"/>
                                      </p:to>
                                    </p:set>
                                    <p:anim calcmode="lin" valueType="num">
                                      <p:cBhvr additive="base">
                                        <p:cTn id="31" dur="500" fill="hold"/>
                                        <p:tgtEl>
                                          <p:spTgt spid="21513"/>
                                        </p:tgtEl>
                                        <p:attrNameLst>
                                          <p:attrName>ppt_x</p:attrName>
                                        </p:attrNameLst>
                                      </p:cBhvr>
                                      <p:tavLst>
                                        <p:tav tm="0">
                                          <p:val>
                                            <p:strVal val="1+#ppt_w/2"/>
                                          </p:val>
                                        </p:tav>
                                        <p:tav tm="100000">
                                          <p:val>
                                            <p:strVal val="#ppt_x"/>
                                          </p:val>
                                        </p:tav>
                                      </p:tavLst>
                                    </p:anim>
                                    <p:anim calcmode="lin" valueType="num">
                                      <p:cBhvr additive="base">
                                        <p:cTn id="32" dur="500" fill="hold"/>
                                        <p:tgtEl>
                                          <p:spTgt spid="215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autoUpdateAnimBg="0"/>
      <p:bldP spid="21511" grpId="0" autoUpdateAnimBg="0"/>
      <p:bldP spid="21512" grpId="0" autoUpdateAnimBg="0"/>
      <p:bldP spid="21513" grpId="0" autoUpdateAnimBg="0"/>
      <p:bldP spid="2151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4"/>
          <p:cNvSpPr>
            <a:spLocks noGrp="1"/>
          </p:cNvSpPr>
          <p:nvPr>
            <p:ph type="sldNum" sz="quarter" idx="12"/>
          </p:nvPr>
        </p:nvSpPr>
        <p:spPr/>
        <p:txBody>
          <a:bodyPr/>
          <a:lstStyle/>
          <a:p>
            <a:fld id="{ADCAEF4C-93FC-4445-8BBD-63468DA381F4}" type="slidenum">
              <a:rPr lang="en-US" altLang="en-US"/>
              <a:pPr/>
              <a:t>21</a:t>
            </a:fld>
            <a:endParaRPr lang="en-US" altLang="en-US"/>
          </a:p>
        </p:txBody>
      </p:sp>
      <p:sp>
        <p:nvSpPr>
          <p:cNvPr id="64514" name="Rectangle 2"/>
          <p:cNvSpPr>
            <a:spLocks noGrp="1" noChangeArrowheads="1"/>
          </p:cNvSpPr>
          <p:nvPr>
            <p:ph type="title"/>
          </p:nvPr>
        </p:nvSpPr>
        <p:spPr>
          <a:xfrm>
            <a:off x="0" y="0"/>
            <a:ext cx="9144000" cy="1143000"/>
          </a:xfrm>
        </p:spPr>
        <p:txBody>
          <a:bodyPr/>
          <a:lstStyle/>
          <a:p>
            <a:r>
              <a:rPr lang="en-US" altLang="en-US" dirty="0"/>
              <a:t>Microsoft Becomes a Dead End</a:t>
            </a:r>
          </a:p>
        </p:txBody>
      </p:sp>
      <p:sp>
        <p:nvSpPr>
          <p:cNvPr id="64515" name="Oval 3"/>
          <p:cNvSpPr>
            <a:spLocks noChangeArrowheads="1"/>
          </p:cNvSpPr>
          <p:nvPr/>
        </p:nvSpPr>
        <p:spPr bwMode="auto">
          <a:xfrm>
            <a:off x="3962400" y="19812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Yahoo</a:t>
            </a:r>
          </a:p>
        </p:txBody>
      </p:sp>
      <p:sp>
        <p:nvSpPr>
          <p:cNvPr id="64516" name="Oval 4"/>
          <p:cNvSpPr>
            <a:spLocks noChangeArrowheads="1"/>
          </p:cNvSpPr>
          <p:nvPr/>
        </p:nvSpPr>
        <p:spPr bwMode="auto">
          <a:xfrm>
            <a:off x="53340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M’soft</a:t>
            </a:r>
          </a:p>
        </p:txBody>
      </p:sp>
      <p:sp>
        <p:nvSpPr>
          <p:cNvPr id="64517" name="Oval 5"/>
          <p:cNvSpPr>
            <a:spLocks noChangeArrowheads="1"/>
          </p:cNvSpPr>
          <p:nvPr/>
        </p:nvSpPr>
        <p:spPr bwMode="auto">
          <a:xfrm>
            <a:off x="25146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Amazon</a:t>
            </a:r>
          </a:p>
        </p:txBody>
      </p:sp>
      <p:sp>
        <p:nvSpPr>
          <p:cNvPr id="64518" name="Line 6"/>
          <p:cNvSpPr>
            <a:spLocks noChangeShapeType="1"/>
          </p:cNvSpPr>
          <p:nvPr/>
        </p:nvSpPr>
        <p:spPr bwMode="auto">
          <a:xfrm flipV="1">
            <a:off x="2971800" y="2590800"/>
            <a:ext cx="10668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19" name="Line 7"/>
          <p:cNvSpPr>
            <a:spLocks noChangeShapeType="1"/>
          </p:cNvSpPr>
          <p:nvPr/>
        </p:nvSpPr>
        <p:spPr bwMode="auto">
          <a:xfrm flipH="1">
            <a:off x="3581400" y="2743200"/>
            <a:ext cx="99060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0" name="Line 8"/>
          <p:cNvSpPr>
            <a:spLocks noChangeShapeType="1"/>
          </p:cNvSpPr>
          <p:nvPr/>
        </p:nvSpPr>
        <p:spPr bwMode="auto">
          <a:xfrm>
            <a:off x="3733800" y="48768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64521" name="AutoShape 9"/>
          <p:cNvCxnSpPr>
            <a:cxnSpLocks noChangeShapeType="1"/>
            <a:stCxn id="64515" idx="6"/>
            <a:endCxn id="64515" idx="2"/>
          </p:cNvCxnSpPr>
          <p:nvPr/>
        </p:nvCxnSpPr>
        <p:spPr bwMode="auto">
          <a:xfrm flipH="1">
            <a:off x="3962400" y="2362200"/>
            <a:ext cx="1219200" cy="1588"/>
          </a:xfrm>
          <a:prstGeom prst="curvedConnector5">
            <a:avLst>
              <a:gd name="adj1" fmla="val -18750"/>
              <a:gd name="adj2" fmla="val -38400000"/>
              <a:gd name="adj3" fmla="val 11875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522" name="Oval 10"/>
          <p:cNvSpPr>
            <a:spLocks noChangeArrowheads="1"/>
          </p:cNvSpPr>
          <p:nvPr/>
        </p:nvSpPr>
        <p:spPr bwMode="auto">
          <a:xfrm>
            <a:off x="6858000" y="44958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3" name="Oval 11"/>
          <p:cNvSpPr>
            <a:spLocks noChangeArrowheads="1"/>
          </p:cNvSpPr>
          <p:nvPr/>
        </p:nvSpPr>
        <p:spPr bwMode="auto">
          <a:xfrm>
            <a:off x="25146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4" name="Oval 12"/>
          <p:cNvSpPr>
            <a:spLocks noChangeArrowheads="1"/>
          </p:cNvSpPr>
          <p:nvPr/>
        </p:nvSpPr>
        <p:spPr bwMode="auto">
          <a:xfrm>
            <a:off x="27432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5" name="Oval 13"/>
          <p:cNvSpPr>
            <a:spLocks noChangeArrowheads="1"/>
          </p:cNvSpPr>
          <p:nvPr/>
        </p:nvSpPr>
        <p:spPr bwMode="auto">
          <a:xfrm>
            <a:off x="29718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6" name="Oval 14"/>
          <p:cNvSpPr>
            <a:spLocks noChangeArrowheads="1"/>
          </p:cNvSpPr>
          <p:nvPr/>
        </p:nvSpPr>
        <p:spPr bwMode="auto">
          <a:xfrm>
            <a:off x="32004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7" name="Oval 15"/>
          <p:cNvSpPr>
            <a:spLocks noChangeArrowheads="1"/>
          </p:cNvSpPr>
          <p:nvPr/>
        </p:nvSpPr>
        <p:spPr bwMode="auto">
          <a:xfrm>
            <a:off x="34290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8" name="Oval 16"/>
          <p:cNvSpPr>
            <a:spLocks noChangeArrowheads="1"/>
          </p:cNvSpPr>
          <p:nvPr/>
        </p:nvSpPr>
        <p:spPr bwMode="auto">
          <a:xfrm>
            <a:off x="2514600" y="18288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9" name="Oval 17"/>
          <p:cNvSpPr>
            <a:spLocks noChangeArrowheads="1"/>
          </p:cNvSpPr>
          <p:nvPr/>
        </p:nvSpPr>
        <p:spPr bwMode="auto">
          <a:xfrm>
            <a:off x="3429000" y="18288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30" name="Oval 18"/>
          <p:cNvSpPr>
            <a:spLocks noChangeArrowheads="1"/>
          </p:cNvSpPr>
          <p:nvPr/>
        </p:nvSpPr>
        <p:spPr bwMode="auto">
          <a:xfrm>
            <a:off x="3200400" y="18288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31" name="Oval 19"/>
          <p:cNvSpPr>
            <a:spLocks noChangeArrowheads="1"/>
          </p:cNvSpPr>
          <p:nvPr/>
        </p:nvSpPr>
        <p:spPr bwMode="auto">
          <a:xfrm>
            <a:off x="2971800" y="18288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32" name="Oval 20"/>
          <p:cNvSpPr>
            <a:spLocks noChangeArrowheads="1"/>
          </p:cNvSpPr>
          <p:nvPr/>
        </p:nvSpPr>
        <p:spPr bwMode="auto">
          <a:xfrm>
            <a:off x="2743200" y="18288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33" name="Oval 21"/>
          <p:cNvSpPr>
            <a:spLocks noChangeArrowheads="1"/>
          </p:cNvSpPr>
          <p:nvPr/>
        </p:nvSpPr>
        <p:spPr bwMode="auto">
          <a:xfrm>
            <a:off x="2209800" y="4800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34" name="Oval 22"/>
          <p:cNvSpPr>
            <a:spLocks noChangeArrowheads="1"/>
          </p:cNvSpPr>
          <p:nvPr/>
        </p:nvSpPr>
        <p:spPr bwMode="auto">
          <a:xfrm>
            <a:off x="1981200" y="4800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35" name="Oval 23"/>
          <p:cNvSpPr>
            <a:spLocks noChangeArrowheads="1"/>
          </p:cNvSpPr>
          <p:nvPr/>
        </p:nvSpPr>
        <p:spPr bwMode="auto">
          <a:xfrm>
            <a:off x="1752600" y="4800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36" name="Oval 24"/>
          <p:cNvSpPr>
            <a:spLocks noChangeArrowheads="1"/>
          </p:cNvSpPr>
          <p:nvPr/>
        </p:nvSpPr>
        <p:spPr bwMode="auto">
          <a:xfrm>
            <a:off x="1524000" y="4800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37" name="Oval 25"/>
          <p:cNvSpPr>
            <a:spLocks noChangeArrowheads="1"/>
          </p:cNvSpPr>
          <p:nvPr/>
        </p:nvSpPr>
        <p:spPr bwMode="auto">
          <a:xfrm>
            <a:off x="15240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38" name="Oval 26"/>
          <p:cNvSpPr>
            <a:spLocks noChangeArrowheads="1"/>
          </p:cNvSpPr>
          <p:nvPr/>
        </p:nvSpPr>
        <p:spPr bwMode="auto">
          <a:xfrm>
            <a:off x="17526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39" name="Oval 27"/>
          <p:cNvSpPr>
            <a:spLocks noChangeArrowheads="1"/>
          </p:cNvSpPr>
          <p:nvPr/>
        </p:nvSpPr>
        <p:spPr bwMode="auto">
          <a:xfrm>
            <a:off x="19812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40" name="Oval 28"/>
          <p:cNvSpPr>
            <a:spLocks noChangeArrowheads="1"/>
          </p:cNvSpPr>
          <p:nvPr/>
        </p:nvSpPr>
        <p:spPr bwMode="auto">
          <a:xfrm>
            <a:off x="22098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41" name="Oval 29"/>
          <p:cNvSpPr>
            <a:spLocks noChangeArrowheads="1"/>
          </p:cNvSpPr>
          <p:nvPr/>
        </p:nvSpPr>
        <p:spPr bwMode="auto">
          <a:xfrm>
            <a:off x="12954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42" name="Oval 30"/>
          <p:cNvSpPr>
            <a:spLocks noChangeArrowheads="1"/>
          </p:cNvSpPr>
          <p:nvPr/>
        </p:nvSpPr>
        <p:spPr bwMode="auto">
          <a:xfrm>
            <a:off x="1295400" y="4800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43" name="Oval 31"/>
          <p:cNvSpPr>
            <a:spLocks noChangeArrowheads="1"/>
          </p:cNvSpPr>
          <p:nvPr/>
        </p:nvSpPr>
        <p:spPr bwMode="auto">
          <a:xfrm>
            <a:off x="7086600" y="44958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44" name="Oval 32"/>
          <p:cNvSpPr>
            <a:spLocks noChangeArrowheads="1"/>
          </p:cNvSpPr>
          <p:nvPr/>
        </p:nvSpPr>
        <p:spPr bwMode="auto">
          <a:xfrm>
            <a:off x="7315200" y="44958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45" name="Oval 33"/>
          <p:cNvSpPr>
            <a:spLocks noChangeArrowheads="1"/>
          </p:cNvSpPr>
          <p:nvPr/>
        </p:nvSpPr>
        <p:spPr bwMode="auto">
          <a:xfrm>
            <a:off x="7543800" y="44958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46" name="Oval 34"/>
          <p:cNvSpPr>
            <a:spLocks noChangeArrowheads="1"/>
          </p:cNvSpPr>
          <p:nvPr/>
        </p:nvSpPr>
        <p:spPr bwMode="auto">
          <a:xfrm>
            <a:off x="7772400" y="44958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47" name="Oval 35"/>
          <p:cNvSpPr>
            <a:spLocks noChangeArrowheads="1"/>
          </p:cNvSpPr>
          <p:nvPr/>
        </p:nvSpPr>
        <p:spPr bwMode="auto">
          <a:xfrm>
            <a:off x="6858000" y="4724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48" name="Oval 36"/>
          <p:cNvSpPr>
            <a:spLocks noChangeArrowheads="1"/>
          </p:cNvSpPr>
          <p:nvPr/>
        </p:nvSpPr>
        <p:spPr bwMode="auto">
          <a:xfrm>
            <a:off x="7086600" y="4724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49" name="Oval 37"/>
          <p:cNvSpPr>
            <a:spLocks noChangeArrowheads="1"/>
          </p:cNvSpPr>
          <p:nvPr/>
        </p:nvSpPr>
        <p:spPr bwMode="auto">
          <a:xfrm>
            <a:off x="7315200" y="4724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50" name="Oval 38"/>
          <p:cNvSpPr>
            <a:spLocks noChangeArrowheads="1"/>
          </p:cNvSpPr>
          <p:nvPr/>
        </p:nvSpPr>
        <p:spPr bwMode="auto">
          <a:xfrm>
            <a:off x="7543800" y="4724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51" name="Oval 39"/>
          <p:cNvSpPr>
            <a:spLocks noChangeArrowheads="1"/>
          </p:cNvSpPr>
          <p:nvPr/>
        </p:nvSpPr>
        <p:spPr bwMode="auto">
          <a:xfrm>
            <a:off x="7772400" y="4724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2034445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4"/>
          <p:cNvSpPr>
            <a:spLocks noGrp="1"/>
          </p:cNvSpPr>
          <p:nvPr>
            <p:ph type="sldNum" sz="quarter" idx="12"/>
          </p:nvPr>
        </p:nvSpPr>
        <p:spPr/>
        <p:txBody>
          <a:bodyPr/>
          <a:lstStyle/>
          <a:p>
            <a:fld id="{FA0774CB-8452-4673-8778-4F22D602BCCC}" type="slidenum">
              <a:rPr lang="en-US" altLang="en-US"/>
              <a:pPr/>
              <a:t>22</a:t>
            </a:fld>
            <a:endParaRPr lang="en-US" altLang="en-US"/>
          </a:p>
        </p:txBody>
      </p:sp>
      <p:sp>
        <p:nvSpPr>
          <p:cNvPr id="65538" name="Rectangle 2"/>
          <p:cNvSpPr>
            <a:spLocks noGrp="1" noChangeArrowheads="1"/>
          </p:cNvSpPr>
          <p:nvPr>
            <p:ph type="title"/>
          </p:nvPr>
        </p:nvSpPr>
        <p:spPr>
          <a:xfrm>
            <a:off x="0" y="0"/>
            <a:ext cx="9144000" cy="1143000"/>
          </a:xfrm>
        </p:spPr>
        <p:txBody>
          <a:bodyPr/>
          <a:lstStyle/>
          <a:p>
            <a:r>
              <a:rPr lang="en-US" altLang="en-US" dirty="0"/>
              <a:t>Microsoft Becomes a Dead End</a:t>
            </a:r>
          </a:p>
        </p:txBody>
      </p:sp>
      <p:sp>
        <p:nvSpPr>
          <p:cNvPr id="65539" name="Oval 3"/>
          <p:cNvSpPr>
            <a:spLocks noChangeArrowheads="1"/>
          </p:cNvSpPr>
          <p:nvPr/>
        </p:nvSpPr>
        <p:spPr bwMode="auto">
          <a:xfrm>
            <a:off x="3962400" y="19812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Yahoo</a:t>
            </a:r>
          </a:p>
        </p:txBody>
      </p:sp>
      <p:sp>
        <p:nvSpPr>
          <p:cNvPr id="65540" name="Oval 4"/>
          <p:cNvSpPr>
            <a:spLocks noChangeArrowheads="1"/>
          </p:cNvSpPr>
          <p:nvPr/>
        </p:nvSpPr>
        <p:spPr bwMode="auto">
          <a:xfrm>
            <a:off x="53340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M’soft</a:t>
            </a:r>
          </a:p>
        </p:txBody>
      </p:sp>
      <p:sp>
        <p:nvSpPr>
          <p:cNvPr id="65541" name="Oval 5"/>
          <p:cNvSpPr>
            <a:spLocks noChangeArrowheads="1"/>
          </p:cNvSpPr>
          <p:nvPr/>
        </p:nvSpPr>
        <p:spPr bwMode="auto">
          <a:xfrm>
            <a:off x="25146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Amazon</a:t>
            </a:r>
          </a:p>
        </p:txBody>
      </p:sp>
      <p:sp>
        <p:nvSpPr>
          <p:cNvPr id="65542" name="Line 6"/>
          <p:cNvSpPr>
            <a:spLocks noChangeShapeType="1"/>
          </p:cNvSpPr>
          <p:nvPr/>
        </p:nvSpPr>
        <p:spPr bwMode="auto">
          <a:xfrm flipV="1">
            <a:off x="2971800" y="2590800"/>
            <a:ext cx="10668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3" name="Line 7"/>
          <p:cNvSpPr>
            <a:spLocks noChangeShapeType="1"/>
          </p:cNvSpPr>
          <p:nvPr/>
        </p:nvSpPr>
        <p:spPr bwMode="auto">
          <a:xfrm flipH="1">
            <a:off x="3581400" y="2743200"/>
            <a:ext cx="99060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4" name="Line 8"/>
          <p:cNvSpPr>
            <a:spLocks noChangeShapeType="1"/>
          </p:cNvSpPr>
          <p:nvPr/>
        </p:nvSpPr>
        <p:spPr bwMode="auto">
          <a:xfrm>
            <a:off x="3733800" y="48006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65545" name="AutoShape 9"/>
          <p:cNvCxnSpPr>
            <a:cxnSpLocks noChangeShapeType="1"/>
            <a:stCxn id="65539" idx="6"/>
            <a:endCxn id="65539" idx="2"/>
          </p:cNvCxnSpPr>
          <p:nvPr/>
        </p:nvCxnSpPr>
        <p:spPr bwMode="auto">
          <a:xfrm flipH="1">
            <a:off x="3962400" y="2362200"/>
            <a:ext cx="1219200" cy="1588"/>
          </a:xfrm>
          <a:prstGeom prst="curvedConnector5">
            <a:avLst>
              <a:gd name="adj1" fmla="val -18750"/>
              <a:gd name="adj2" fmla="val -38400000"/>
              <a:gd name="adj3" fmla="val 11875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546" name="Oval 10"/>
          <p:cNvSpPr>
            <a:spLocks noChangeArrowheads="1"/>
          </p:cNvSpPr>
          <p:nvPr/>
        </p:nvSpPr>
        <p:spPr bwMode="auto">
          <a:xfrm>
            <a:off x="25146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7" name="Oval 11"/>
          <p:cNvSpPr>
            <a:spLocks noChangeArrowheads="1"/>
          </p:cNvSpPr>
          <p:nvPr/>
        </p:nvSpPr>
        <p:spPr bwMode="auto">
          <a:xfrm>
            <a:off x="27432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8" name="Oval 12"/>
          <p:cNvSpPr>
            <a:spLocks noChangeArrowheads="1"/>
          </p:cNvSpPr>
          <p:nvPr/>
        </p:nvSpPr>
        <p:spPr bwMode="auto">
          <a:xfrm>
            <a:off x="29718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9" name="Oval 13"/>
          <p:cNvSpPr>
            <a:spLocks noChangeArrowheads="1"/>
          </p:cNvSpPr>
          <p:nvPr/>
        </p:nvSpPr>
        <p:spPr bwMode="auto">
          <a:xfrm>
            <a:off x="32004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0" name="Oval 14"/>
          <p:cNvSpPr>
            <a:spLocks noChangeArrowheads="1"/>
          </p:cNvSpPr>
          <p:nvPr/>
        </p:nvSpPr>
        <p:spPr bwMode="auto">
          <a:xfrm>
            <a:off x="34290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5551" name="Group 15"/>
          <p:cNvGrpSpPr>
            <a:grpSpLocks/>
          </p:cNvGrpSpPr>
          <p:nvPr/>
        </p:nvGrpSpPr>
        <p:grpSpPr bwMode="auto">
          <a:xfrm>
            <a:off x="1295400" y="4724400"/>
            <a:ext cx="990600" cy="76200"/>
            <a:chOff x="1584" y="1152"/>
            <a:chExt cx="624" cy="48"/>
          </a:xfrm>
        </p:grpSpPr>
        <p:sp>
          <p:nvSpPr>
            <p:cNvPr id="65552" name="Oval 16"/>
            <p:cNvSpPr>
              <a:spLocks noChangeArrowheads="1"/>
            </p:cNvSpPr>
            <p:nvPr/>
          </p:nvSpPr>
          <p:spPr bwMode="auto">
            <a:xfrm>
              <a:off x="1584" y="1152"/>
              <a:ext cx="48" cy="48"/>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3" name="Oval 17"/>
            <p:cNvSpPr>
              <a:spLocks noChangeArrowheads="1"/>
            </p:cNvSpPr>
            <p:nvPr/>
          </p:nvSpPr>
          <p:spPr bwMode="auto">
            <a:xfrm>
              <a:off x="2160" y="1152"/>
              <a:ext cx="48" cy="48"/>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4" name="Oval 18"/>
            <p:cNvSpPr>
              <a:spLocks noChangeArrowheads="1"/>
            </p:cNvSpPr>
            <p:nvPr/>
          </p:nvSpPr>
          <p:spPr bwMode="auto">
            <a:xfrm>
              <a:off x="2016" y="1152"/>
              <a:ext cx="48" cy="48"/>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5" name="Oval 19"/>
            <p:cNvSpPr>
              <a:spLocks noChangeArrowheads="1"/>
            </p:cNvSpPr>
            <p:nvPr/>
          </p:nvSpPr>
          <p:spPr bwMode="auto">
            <a:xfrm>
              <a:off x="1872" y="1152"/>
              <a:ext cx="48" cy="48"/>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6" name="Oval 20"/>
            <p:cNvSpPr>
              <a:spLocks noChangeArrowheads="1"/>
            </p:cNvSpPr>
            <p:nvPr/>
          </p:nvSpPr>
          <p:spPr bwMode="auto">
            <a:xfrm>
              <a:off x="1728" y="1152"/>
              <a:ext cx="48" cy="48"/>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5557" name="Group 21"/>
          <p:cNvGrpSpPr>
            <a:grpSpLocks/>
          </p:cNvGrpSpPr>
          <p:nvPr/>
        </p:nvGrpSpPr>
        <p:grpSpPr bwMode="auto">
          <a:xfrm>
            <a:off x="2514600" y="2286000"/>
            <a:ext cx="990600" cy="76200"/>
            <a:chOff x="816" y="2880"/>
            <a:chExt cx="624" cy="48"/>
          </a:xfrm>
        </p:grpSpPr>
        <p:sp>
          <p:nvSpPr>
            <p:cNvPr id="65558" name="Oval 22"/>
            <p:cNvSpPr>
              <a:spLocks noChangeArrowheads="1"/>
            </p:cNvSpPr>
            <p:nvPr/>
          </p:nvSpPr>
          <p:spPr bwMode="auto">
            <a:xfrm>
              <a:off x="960" y="2880"/>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9" name="Oval 23"/>
            <p:cNvSpPr>
              <a:spLocks noChangeArrowheads="1"/>
            </p:cNvSpPr>
            <p:nvPr/>
          </p:nvSpPr>
          <p:spPr bwMode="auto">
            <a:xfrm>
              <a:off x="1104" y="2880"/>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0" name="Oval 24"/>
            <p:cNvSpPr>
              <a:spLocks noChangeArrowheads="1"/>
            </p:cNvSpPr>
            <p:nvPr/>
          </p:nvSpPr>
          <p:spPr bwMode="auto">
            <a:xfrm>
              <a:off x="1248" y="2880"/>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1" name="Oval 25"/>
            <p:cNvSpPr>
              <a:spLocks noChangeArrowheads="1"/>
            </p:cNvSpPr>
            <p:nvPr/>
          </p:nvSpPr>
          <p:spPr bwMode="auto">
            <a:xfrm>
              <a:off x="1392" y="2880"/>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2" name="Oval 26"/>
            <p:cNvSpPr>
              <a:spLocks noChangeArrowheads="1"/>
            </p:cNvSpPr>
            <p:nvPr/>
          </p:nvSpPr>
          <p:spPr bwMode="auto">
            <a:xfrm>
              <a:off x="816" y="2880"/>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5563" name="Group 27"/>
          <p:cNvGrpSpPr>
            <a:grpSpLocks/>
          </p:cNvGrpSpPr>
          <p:nvPr/>
        </p:nvGrpSpPr>
        <p:grpSpPr bwMode="auto">
          <a:xfrm>
            <a:off x="6781800" y="4724400"/>
            <a:ext cx="990600" cy="76200"/>
            <a:chOff x="816" y="3024"/>
            <a:chExt cx="624" cy="48"/>
          </a:xfrm>
        </p:grpSpPr>
        <p:sp>
          <p:nvSpPr>
            <p:cNvPr id="65564" name="Oval 28"/>
            <p:cNvSpPr>
              <a:spLocks noChangeArrowheads="1"/>
            </p:cNvSpPr>
            <p:nvPr/>
          </p:nvSpPr>
          <p:spPr bwMode="auto">
            <a:xfrm>
              <a:off x="1392" y="3024"/>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5" name="Oval 29"/>
            <p:cNvSpPr>
              <a:spLocks noChangeArrowheads="1"/>
            </p:cNvSpPr>
            <p:nvPr/>
          </p:nvSpPr>
          <p:spPr bwMode="auto">
            <a:xfrm>
              <a:off x="1248" y="3024"/>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6" name="Oval 30"/>
            <p:cNvSpPr>
              <a:spLocks noChangeArrowheads="1"/>
            </p:cNvSpPr>
            <p:nvPr/>
          </p:nvSpPr>
          <p:spPr bwMode="auto">
            <a:xfrm>
              <a:off x="1104" y="3024"/>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7" name="Oval 31"/>
            <p:cNvSpPr>
              <a:spLocks noChangeArrowheads="1"/>
            </p:cNvSpPr>
            <p:nvPr/>
          </p:nvSpPr>
          <p:spPr bwMode="auto">
            <a:xfrm>
              <a:off x="960" y="3024"/>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8" name="Oval 32"/>
            <p:cNvSpPr>
              <a:spLocks noChangeArrowheads="1"/>
            </p:cNvSpPr>
            <p:nvPr/>
          </p:nvSpPr>
          <p:spPr bwMode="auto">
            <a:xfrm>
              <a:off x="816" y="3024"/>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6590119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4"/>
          <p:cNvSpPr>
            <a:spLocks noGrp="1"/>
          </p:cNvSpPr>
          <p:nvPr>
            <p:ph type="sldNum" sz="quarter" idx="12"/>
          </p:nvPr>
        </p:nvSpPr>
        <p:spPr/>
        <p:txBody>
          <a:bodyPr/>
          <a:lstStyle/>
          <a:p>
            <a:fld id="{E30BD46B-2506-42F7-8663-963C97E80140}" type="slidenum">
              <a:rPr lang="en-US" altLang="en-US"/>
              <a:pPr/>
              <a:t>23</a:t>
            </a:fld>
            <a:endParaRPr lang="en-US" altLang="en-US"/>
          </a:p>
        </p:txBody>
      </p:sp>
      <p:sp>
        <p:nvSpPr>
          <p:cNvPr id="66562" name="Rectangle 2"/>
          <p:cNvSpPr>
            <a:spLocks noGrp="1" noChangeArrowheads="1"/>
          </p:cNvSpPr>
          <p:nvPr>
            <p:ph type="title"/>
          </p:nvPr>
        </p:nvSpPr>
        <p:spPr>
          <a:xfrm>
            <a:off x="25052" y="0"/>
            <a:ext cx="9144000" cy="1143000"/>
          </a:xfrm>
        </p:spPr>
        <p:txBody>
          <a:bodyPr/>
          <a:lstStyle/>
          <a:p>
            <a:r>
              <a:rPr lang="en-US" altLang="en-US" dirty="0"/>
              <a:t>Microsoft Becomes a Dead End</a:t>
            </a:r>
          </a:p>
        </p:txBody>
      </p:sp>
      <p:sp>
        <p:nvSpPr>
          <p:cNvPr id="66563" name="Oval 3"/>
          <p:cNvSpPr>
            <a:spLocks noChangeArrowheads="1"/>
          </p:cNvSpPr>
          <p:nvPr/>
        </p:nvSpPr>
        <p:spPr bwMode="auto">
          <a:xfrm>
            <a:off x="3962400" y="19812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Yahoo</a:t>
            </a:r>
          </a:p>
        </p:txBody>
      </p:sp>
      <p:sp>
        <p:nvSpPr>
          <p:cNvPr id="66564" name="Oval 4"/>
          <p:cNvSpPr>
            <a:spLocks noChangeArrowheads="1"/>
          </p:cNvSpPr>
          <p:nvPr/>
        </p:nvSpPr>
        <p:spPr bwMode="auto">
          <a:xfrm>
            <a:off x="53340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M’soft</a:t>
            </a:r>
          </a:p>
        </p:txBody>
      </p:sp>
      <p:sp>
        <p:nvSpPr>
          <p:cNvPr id="66565" name="Oval 5"/>
          <p:cNvSpPr>
            <a:spLocks noChangeArrowheads="1"/>
          </p:cNvSpPr>
          <p:nvPr/>
        </p:nvSpPr>
        <p:spPr bwMode="auto">
          <a:xfrm>
            <a:off x="25146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Amazon</a:t>
            </a:r>
          </a:p>
        </p:txBody>
      </p:sp>
      <p:sp>
        <p:nvSpPr>
          <p:cNvPr id="66566" name="Line 6"/>
          <p:cNvSpPr>
            <a:spLocks noChangeShapeType="1"/>
          </p:cNvSpPr>
          <p:nvPr/>
        </p:nvSpPr>
        <p:spPr bwMode="auto">
          <a:xfrm flipV="1">
            <a:off x="2971800" y="2590800"/>
            <a:ext cx="10668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7" name="Line 7"/>
          <p:cNvSpPr>
            <a:spLocks noChangeShapeType="1"/>
          </p:cNvSpPr>
          <p:nvPr/>
        </p:nvSpPr>
        <p:spPr bwMode="auto">
          <a:xfrm flipH="1">
            <a:off x="3581400" y="2743200"/>
            <a:ext cx="99060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8" name="Line 8"/>
          <p:cNvSpPr>
            <a:spLocks noChangeShapeType="1"/>
          </p:cNvSpPr>
          <p:nvPr/>
        </p:nvSpPr>
        <p:spPr bwMode="auto">
          <a:xfrm>
            <a:off x="3733800" y="48006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66569" name="AutoShape 9"/>
          <p:cNvCxnSpPr>
            <a:cxnSpLocks noChangeShapeType="1"/>
            <a:stCxn id="66563" idx="6"/>
            <a:endCxn id="66563" idx="2"/>
          </p:cNvCxnSpPr>
          <p:nvPr/>
        </p:nvCxnSpPr>
        <p:spPr bwMode="auto">
          <a:xfrm flipH="1">
            <a:off x="3962400" y="2362200"/>
            <a:ext cx="1219200" cy="1588"/>
          </a:xfrm>
          <a:prstGeom prst="curvedConnector5">
            <a:avLst>
              <a:gd name="adj1" fmla="val -18750"/>
              <a:gd name="adj2" fmla="val -38400000"/>
              <a:gd name="adj3" fmla="val 11875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570" name="Oval 10"/>
          <p:cNvSpPr>
            <a:spLocks noChangeArrowheads="1"/>
          </p:cNvSpPr>
          <p:nvPr/>
        </p:nvSpPr>
        <p:spPr bwMode="auto">
          <a:xfrm>
            <a:off x="25146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1" name="Oval 11"/>
          <p:cNvSpPr>
            <a:spLocks noChangeArrowheads="1"/>
          </p:cNvSpPr>
          <p:nvPr/>
        </p:nvSpPr>
        <p:spPr bwMode="auto">
          <a:xfrm>
            <a:off x="27432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2" name="Oval 12"/>
          <p:cNvSpPr>
            <a:spLocks noChangeArrowheads="1"/>
          </p:cNvSpPr>
          <p:nvPr/>
        </p:nvSpPr>
        <p:spPr bwMode="auto">
          <a:xfrm>
            <a:off x="29718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3" name="Oval 13"/>
          <p:cNvSpPr>
            <a:spLocks noChangeArrowheads="1"/>
          </p:cNvSpPr>
          <p:nvPr/>
        </p:nvSpPr>
        <p:spPr bwMode="auto">
          <a:xfrm>
            <a:off x="32004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4" name="Oval 14"/>
          <p:cNvSpPr>
            <a:spLocks noChangeArrowheads="1"/>
          </p:cNvSpPr>
          <p:nvPr/>
        </p:nvSpPr>
        <p:spPr bwMode="auto">
          <a:xfrm>
            <a:off x="34290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5" name="Oval 15"/>
          <p:cNvSpPr>
            <a:spLocks noChangeArrowheads="1"/>
          </p:cNvSpPr>
          <p:nvPr/>
        </p:nvSpPr>
        <p:spPr bwMode="auto">
          <a:xfrm>
            <a:off x="6858000" y="4724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6" name="Oval 16"/>
          <p:cNvSpPr>
            <a:spLocks noChangeArrowheads="1"/>
          </p:cNvSpPr>
          <p:nvPr/>
        </p:nvSpPr>
        <p:spPr bwMode="auto">
          <a:xfrm>
            <a:off x="2209800" y="4724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7" name="Oval 17"/>
          <p:cNvSpPr>
            <a:spLocks noChangeArrowheads="1"/>
          </p:cNvSpPr>
          <p:nvPr/>
        </p:nvSpPr>
        <p:spPr bwMode="auto">
          <a:xfrm>
            <a:off x="1981200" y="4724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8" name="Oval 18"/>
          <p:cNvSpPr>
            <a:spLocks noChangeArrowheads="1"/>
          </p:cNvSpPr>
          <p:nvPr/>
        </p:nvSpPr>
        <p:spPr bwMode="auto">
          <a:xfrm>
            <a:off x="7315200" y="4724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9" name="Oval 19"/>
          <p:cNvSpPr>
            <a:spLocks noChangeArrowheads="1"/>
          </p:cNvSpPr>
          <p:nvPr/>
        </p:nvSpPr>
        <p:spPr bwMode="auto">
          <a:xfrm>
            <a:off x="7086600" y="4724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0" name="Oval 20"/>
          <p:cNvSpPr>
            <a:spLocks noChangeArrowheads="1"/>
          </p:cNvSpPr>
          <p:nvPr/>
        </p:nvSpPr>
        <p:spPr bwMode="auto">
          <a:xfrm>
            <a:off x="1524000" y="47244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1" name="Oval 21"/>
          <p:cNvSpPr>
            <a:spLocks noChangeArrowheads="1"/>
          </p:cNvSpPr>
          <p:nvPr/>
        </p:nvSpPr>
        <p:spPr bwMode="auto">
          <a:xfrm>
            <a:off x="1295400" y="47244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2" name="Oval 22"/>
          <p:cNvSpPr>
            <a:spLocks noChangeArrowheads="1"/>
          </p:cNvSpPr>
          <p:nvPr/>
        </p:nvSpPr>
        <p:spPr bwMode="auto">
          <a:xfrm>
            <a:off x="3200400" y="2286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3" name="Oval 23"/>
          <p:cNvSpPr>
            <a:spLocks noChangeArrowheads="1"/>
          </p:cNvSpPr>
          <p:nvPr/>
        </p:nvSpPr>
        <p:spPr bwMode="auto">
          <a:xfrm>
            <a:off x="3429000" y="2286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4" name="Oval 24"/>
          <p:cNvSpPr>
            <a:spLocks noChangeArrowheads="1"/>
          </p:cNvSpPr>
          <p:nvPr/>
        </p:nvSpPr>
        <p:spPr bwMode="auto">
          <a:xfrm>
            <a:off x="1752600" y="47244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7989461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4"/>
          <p:cNvSpPr>
            <a:spLocks noGrp="1"/>
          </p:cNvSpPr>
          <p:nvPr>
            <p:ph type="sldNum" sz="quarter" idx="12"/>
          </p:nvPr>
        </p:nvSpPr>
        <p:spPr/>
        <p:txBody>
          <a:bodyPr/>
          <a:lstStyle/>
          <a:p>
            <a:fld id="{55C9FB77-D0FE-4633-B8F2-BEE4ADF69D31}" type="slidenum">
              <a:rPr lang="en-US" altLang="en-US"/>
              <a:pPr/>
              <a:t>24</a:t>
            </a:fld>
            <a:endParaRPr lang="en-US" altLang="en-US"/>
          </a:p>
        </p:txBody>
      </p:sp>
      <p:sp>
        <p:nvSpPr>
          <p:cNvPr id="67586" name="Rectangle 2"/>
          <p:cNvSpPr>
            <a:spLocks noGrp="1" noChangeArrowheads="1"/>
          </p:cNvSpPr>
          <p:nvPr>
            <p:ph type="title"/>
          </p:nvPr>
        </p:nvSpPr>
        <p:spPr>
          <a:xfrm>
            <a:off x="0" y="0"/>
            <a:ext cx="9144000" cy="1143000"/>
          </a:xfrm>
        </p:spPr>
        <p:txBody>
          <a:bodyPr/>
          <a:lstStyle/>
          <a:p>
            <a:r>
              <a:rPr lang="en-US" altLang="en-US" dirty="0"/>
              <a:t>Microsoft Becomes a Dead End</a:t>
            </a:r>
          </a:p>
        </p:txBody>
      </p:sp>
      <p:sp>
        <p:nvSpPr>
          <p:cNvPr id="67587" name="Oval 3"/>
          <p:cNvSpPr>
            <a:spLocks noChangeArrowheads="1"/>
          </p:cNvSpPr>
          <p:nvPr/>
        </p:nvSpPr>
        <p:spPr bwMode="auto">
          <a:xfrm>
            <a:off x="3962400" y="19812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Yahoo</a:t>
            </a:r>
          </a:p>
        </p:txBody>
      </p:sp>
      <p:sp>
        <p:nvSpPr>
          <p:cNvPr id="67588" name="Oval 4"/>
          <p:cNvSpPr>
            <a:spLocks noChangeArrowheads="1"/>
          </p:cNvSpPr>
          <p:nvPr/>
        </p:nvSpPr>
        <p:spPr bwMode="auto">
          <a:xfrm>
            <a:off x="53340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M’soft</a:t>
            </a:r>
          </a:p>
        </p:txBody>
      </p:sp>
      <p:sp>
        <p:nvSpPr>
          <p:cNvPr id="67589" name="Oval 5"/>
          <p:cNvSpPr>
            <a:spLocks noChangeArrowheads="1"/>
          </p:cNvSpPr>
          <p:nvPr/>
        </p:nvSpPr>
        <p:spPr bwMode="auto">
          <a:xfrm>
            <a:off x="25146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Amazon</a:t>
            </a:r>
          </a:p>
        </p:txBody>
      </p:sp>
      <p:sp>
        <p:nvSpPr>
          <p:cNvPr id="67590" name="Line 6"/>
          <p:cNvSpPr>
            <a:spLocks noChangeShapeType="1"/>
          </p:cNvSpPr>
          <p:nvPr/>
        </p:nvSpPr>
        <p:spPr bwMode="auto">
          <a:xfrm flipV="1">
            <a:off x="2971800" y="2590800"/>
            <a:ext cx="10668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1" name="Line 7"/>
          <p:cNvSpPr>
            <a:spLocks noChangeShapeType="1"/>
          </p:cNvSpPr>
          <p:nvPr/>
        </p:nvSpPr>
        <p:spPr bwMode="auto">
          <a:xfrm flipH="1">
            <a:off x="3581400" y="2743200"/>
            <a:ext cx="99060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2" name="Line 8"/>
          <p:cNvSpPr>
            <a:spLocks noChangeShapeType="1"/>
          </p:cNvSpPr>
          <p:nvPr/>
        </p:nvSpPr>
        <p:spPr bwMode="auto">
          <a:xfrm>
            <a:off x="3733800" y="48006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67593" name="AutoShape 9"/>
          <p:cNvCxnSpPr>
            <a:cxnSpLocks noChangeShapeType="1"/>
            <a:stCxn id="67587" idx="6"/>
            <a:endCxn id="67587" idx="2"/>
          </p:cNvCxnSpPr>
          <p:nvPr/>
        </p:nvCxnSpPr>
        <p:spPr bwMode="auto">
          <a:xfrm flipH="1">
            <a:off x="3962400" y="2362200"/>
            <a:ext cx="1219200" cy="1588"/>
          </a:xfrm>
          <a:prstGeom prst="curvedConnector5">
            <a:avLst>
              <a:gd name="adj1" fmla="val -18750"/>
              <a:gd name="adj2" fmla="val -38400000"/>
              <a:gd name="adj3" fmla="val 11875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594" name="Oval 10"/>
          <p:cNvSpPr>
            <a:spLocks noChangeArrowheads="1"/>
          </p:cNvSpPr>
          <p:nvPr/>
        </p:nvSpPr>
        <p:spPr bwMode="auto">
          <a:xfrm>
            <a:off x="1981200" y="4724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5" name="Oval 11"/>
          <p:cNvSpPr>
            <a:spLocks noChangeArrowheads="1"/>
          </p:cNvSpPr>
          <p:nvPr/>
        </p:nvSpPr>
        <p:spPr bwMode="auto">
          <a:xfrm>
            <a:off x="27432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6" name="Oval 12"/>
          <p:cNvSpPr>
            <a:spLocks noChangeArrowheads="1"/>
          </p:cNvSpPr>
          <p:nvPr/>
        </p:nvSpPr>
        <p:spPr bwMode="auto">
          <a:xfrm>
            <a:off x="29718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7" name="Oval 13"/>
          <p:cNvSpPr>
            <a:spLocks noChangeArrowheads="1"/>
          </p:cNvSpPr>
          <p:nvPr/>
        </p:nvSpPr>
        <p:spPr bwMode="auto">
          <a:xfrm>
            <a:off x="32004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8" name="Oval 14"/>
          <p:cNvSpPr>
            <a:spLocks noChangeArrowheads="1"/>
          </p:cNvSpPr>
          <p:nvPr/>
        </p:nvSpPr>
        <p:spPr bwMode="auto">
          <a:xfrm>
            <a:off x="34290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9" name="Oval 15"/>
          <p:cNvSpPr>
            <a:spLocks noChangeArrowheads="1"/>
          </p:cNvSpPr>
          <p:nvPr/>
        </p:nvSpPr>
        <p:spPr bwMode="auto">
          <a:xfrm>
            <a:off x="2209800" y="4724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0" name="Oval 16"/>
          <p:cNvSpPr>
            <a:spLocks noChangeArrowheads="1"/>
          </p:cNvSpPr>
          <p:nvPr/>
        </p:nvSpPr>
        <p:spPr bwMode="auto">
          <a:xfrm>
            <a:off x="6781800" y="4724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1" name="Oval 17"/>
          <p:cNvSpPr>
            <a:spLocks noChangeArrowheads="1"/>
          </p:cNvSpPr>
          <p:nvPr/>
        </p:nvSpPr>
        <p:spPr bwMode="auto">
          <a:xfrm>
            <a:off x="1752600" y="47244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2" name="Oval 18"/>
          <p:cNvSpPr>
            <a:spLocks noChangeArrowheads="1"/>
          </p:cNvSpPr>
          <p:nvPr/>
        </p:nvSpPr>
        <p:spPr bwMode="auto">
          <a:xfrm>
            <a:off x="2971800" y="2286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3" name="Oval 19"/>
          <p:cNvSpPr>
            <a:spLocks noChangeArrowheads="1"/>
          </p:cNvSpPr>
          <p:nvPr/>
        </p:nvSpPr>
        <p:spPr bwMode="auto">
          <a:xfrm>
            <a:off x="3200400" y="2286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4" name="Oval 20"/>
          <p:cNvSpPr>
            <a:spLocks noChangeArrowheads="1"/>
          </p:cNvSpPr>
          <p:nvPr/>
        </p:nvSpPr>
        <p:spPr bwMode="auto">
          <a:xfrm>
            <a:off x="3429000" y="2286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5" name="Oval 21"/>
          <p:cNvSpPr>
            <a:spLocks noChangeArrowheads="1"/>
          </p:cNvSpPr>
          <p:nvPr/>
        </p:nvSpPr>
        <p:spPr bwMode="auto">
          <a:xfrm>
            <a:off x="7010400" y="47244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6527249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2"/>
          </p:nvPr>
        </p:nvSpPr>
        <p:spPr/>
        <p:txBody>
          <a:bodyPr/>
          <a:lstStyle/>
          <a:p>
            <a:fld id="{72D8E4A0-A602-40FC-842F-F29685604707}" type="slidenum">
              <a:rPr lang="en-US" altLang="en-US"/>
              <a:pPr/>
              <a:t>25</a:t>
            </a:fld>
            <a:endParaRPr lang="en-US" altLang="en-US"/>
          </a:p>
        </p:txBody>
      </p:sp>
      <p:sp>
        <p:nvSpPr>
          <p:cNvPr id="68610" name="Rectangle 2"/>
          <p:cNvSpPr>
            <a:spLocks noGrp="1" noChangeArrowheads="1"/>
          </p:cNvSpPr>
          <p:nvPr>
            <p:ph type="title"/>
          </p:nvPr>
        </p:nvSpPr>
        <p:spPr>
          <a:xfrm>
            <a:off x="0" y="8351"/>
            <a:ext cx="9144000" cy="1143000"/>
          </a:xfrm>
        </p:spPr>
        <p:txBody>
          <a:bodyPr/>
          <a:lstStyle/>
          <a:p>
            <a:r>
              <a:rPr lang="en-US" altLang="en-US" dirty="0"/>
              <a:t>In the Limit …</a:t>
            </a:r>
          </a:p>
        </p:txBody>
      </p:sp>
      <p:sp>
        <p:nvSpPr>
          <p:cNvPr id="68611" name="Oval 3"/>
          <p:cNvSpPr>
            <a:spLocks noChangeArrowheads="1"/>
          </p:cNvSpPr>
          <p:nvPr/>
        </p:nvSpPr>
        <p:spPr bwMode="auto">
          <a:xfrm>
            <a:off x="3962400" y="19812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Yahoo</a:t>
            </a:r>
          </a:p>
        </p:txBody>
      </p:sp>
      <p:sp>
        <p:nvSpPr>
          <p:cNvPr id="68612" name="Oval 4"/>
          <p:cNvSpPr>
            <a:spLocks noChangeArrowheads="1"/>
          </p:cNvSpPr>
          <p:nvPr/>
        </p:nvSpPr>
        <p:spPr bwMode="auto">
          <a:xfrm>
            <a:off x="53340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M’soft</a:t>
            </a:r>
          </a:p>
        </p:txBody>
      </p:sp>
      <p:sp>
        <p:nvSpPr>
          <p:cNvPr id="68613" name="Oval 5"/>
          <p:cNvSpPr>
            <a:spLocks noChangeArrowheads="1"/>
          </p:cNvSpPr>
          <p:nvPr/>
        </p:nvSpPr>
        <p:spPr bwMode="auto">
          <a:xfrm>
            <a:off x="25146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Amazon</a:t>
            </a:r>
          </a:p>
        </p:txBody>
      </p:sp>
      <p:sp>
        <p:nvSpPr>
          <p:cNvPr id="68614" name="Line 6"/>
          <p:cNvSpPr>
            <a:spLocks noChangeShapeType="1"/>
          </p:cNvSpPr>
          <p:nvPr/>
        </p:nvSpPr>
        <p:spPr bwMode="auto">
          <a:xfrm flipV="1">
            <a:off x="2971800" y="2590800"/>
            <a:ext cx="10668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5" name="Line 7"/>
          <p:cNvSpPr>
            <a:spLocks noChangeShapeType="1"/>
          </p:cNvSpPr>
          <p:nvPr/>
        </p:nvSpPr>
        <p:spPr bwMode="auto">
          <a:xfrm flipH="1">
            <a:off x="3581400" y="2743200"/>
            <a:ext cx="99060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6" name="Line 8"/>
          <p:cNvSpPr>
            <a:spLocks noChangeShapeType="1"/>
          </p:cNvSpPr>
          <p:nvPr/>
        </p:nvSpPr>
        <p:spPr bwMode="auto">
          <a:xfrm>
            <a:off x="3733800" y="48006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68617" name="AutoShape 9"/>
          <p:cNvCxnSpPr>
            <a:cxnSpLocks noChangeShapeType="1"/>
            <a:stCxn id="68611" idx="6"/>
            <a:endCxn id="68611" idx="2"/>
          </p:cNvCxnSpPr>
          <p:nvPr/>
        </p:nvCxnSpPr>
        <p:spPr bwMode="auto">
          <a:xfrm flipH="1">
            <a:off x="3962400" y="2362200"/>
            <a:ext cx="1219200" cy="1588"/>
          </a:xfrm>
          <a:prstGeom prst="curvedConnector5">
            <a:avLst>
              <a:gd name="adj1" fmla="val -18750"/>
              <a:gd name="adj2" fmla="val -38400000"/>
              <a:gd name="adj3" fmla="val 11875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548776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2"/>
          </p:nvPr>
        </p:nvSpPr>
        <p:spPr/>
        <p:txBody>
          <a:bodyPr/>
          <a:lstStyle/>
          <a:p>
            <a:fld id="{ECBF981D-75E0-4885-B54B-E836493B89C6}" type="slidenum">
              <a:rPr lang="en-US" altLang="en-US"/>
              <a:pPr/>
              <a:t>26</a:t>
            </a:fld>
            <a:endParaRPr lang="en-US" altLang="en-US"/>
          </a:p>
        </p:txBody>
      </p:sp>
      <p:sp>
        <p:nvSpPr>
          <p:cNvPr id="20482" name="Rectangle 2"/>
          <p:cNvSpPr>
            <a:spLocks noGrp="1" noChangeArrowheads="1"/>
          </p:cNvSpPr>
          <p:nvPr>
            <p:ph type="title"/>
          </p:nvPr>
        </p:nvSpPr>
        <p:spPr/>
        <p:txBody>
          <a:bodyPr/>
          <a:lstStyle/>
          <a:p>
            <a:r>
              <a:rPr lang="en-US" altLang="en-US"/>
              <a:t>M’soft Becomes Spider Trap</a:t>
            </a:r>
          </a:p>
        </p:txBody>
      </p:sp>
      <p:sp>
        <p:nvSpPr>
          <p:cNvPr id="20483" name="Oval 3"/>
          <p:cNvSpPr>
            <a:spLocks noChangeArrowheads="1"/>
          </p:cNvSpPr>
          <p:nvPr/>
        </p:nvSpPr>
        <p:spPr bwMode="auto">
          <a:xfrm>
            <a:off x="3962400" y="19812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Yahoo</a:t>
            </a:r>
          </a:p>
        </p:txBody>
      </p:sp>
      <p:sp>
        <p:nvSpPr>
          <p:cNvPr id="20484" name="Oval 4"/>
          <p:cNvSpPr>
            <a:spLocks noChangeArrowheads="1"/>
          </p:cNvSpPr>
          <p:nvPr/>
        </p:nvSpPr>
        <p:spPr bwMode="auto">
          <a:xfrm>
            <a:off x="53340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M’soft</a:t>
            </a:r>
          </a:p>
        </p:txBody>
      </p:sp>
      <p:sp>
        <p:nvSpPr>
          <p:cNvPr id="20485" name="Oval 5"/>
          <p:cNvSpPr>
            <a:spLocks noChangeArrowheads="1"/>
          </p:cNvSpPr>
          <p:nvPr/>
        </p:nvSpPr>
        <p:spPr bwMode="auto">
          <a:xfrm>
            <a:off x="25146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Amazon</a:t>
            </a:r>
          </a:p>
        </p:txBody>
      </p:sp>
      <p:sp>
        <p:nvSpPr>
          <p:cNvPr id="20486" name="Line 6"/>
          <p:cNvSpPr>
            <a:spLocks noChangeShapeType="1"/>
          </p:cNvSpPr>
          <p:nvPr/>
        </p:nvSpPr>
        <p:spPr bwMode="auto">
          <a:xfrm flipV="1">
            <a:off x="2971800" y="2590800"/>
            <a:ext cx="10668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Line 7"/>
          <p:cNvSpPr>
            <a:spLocks noChangeShapeType="1"/>
          </p:cNvSpPr>
          <p:nvPr/>
        </p:nvSpPr>
        <p:spPr bwMode="auto">
          <a:xfrm flipH="1">
            <a:off x="3581400" y="2743200"/>
            <a:ext cx="99060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9" name="Line 9"/>
          <p:cNvSpPr>
            <a:spLocks noChangeShapeType="1"/>
          </p:cNvSpPr>
          <p:nvPr/>
        </p:nvSpPr>
        <p:spPr bwMode="auto">
          <a:xfrm>
            <a:off x="3733800" y="48768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0490" name="AutoShape 10"/>
          <p:cNvCxnSpPr>
            <a:cxnSpLocks noChangeShapeType="1"/>
            <a:stCxn id="20483" idx="6"/>
            <a:endCxn id="20483" idx="2"/>
          </p:cNvCxnSpPr>
          <p:nvPr/>
        </p:nvCxnSpPr>
        <p:spPr bwMode="auto">
          <a:xfrm flipH="1">
            <a:off x="3962400" y="2362200"/>
            <a:ext cx="1219200" cy="1588"/>
          </a:xfrm>
          <a:prstGeom prst="curvedConnector5">
            <a:avLst>
              <a:gd name="adj1" fmla="val -18750"/>
              <a:gd name="adj2" fmla="val -38400000"/>
              <a:gd name="adj3" fmla="val 11875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4" name="AutoShape 14"/>
          <p:cNvCxnSpPr>
            <a:cxnSpLocks noChangeShapeType="1"/>
            <a:stCxn id="20484" idx="6"/>
            <a:endCxn id="20484" idx="2"/>
          </p:cNvCxnSpPr>
          <p:nvPr/>
        </p:nvCxnSpPr>
        <p:spPr bwMode="auto">
          <a:xfrm flipH="1">
            <a:off x="5334000" y="4724400"/>
            <a:ext cx="1219200" cy="1588"/>
          </a:xfrm>
          <a:prstGeom prst="curvedConnector5">
            <a:avLst>
              <a:gd name="adj1" fmla="val -18750"/>
              <a:gd name="adj2" fmla="val -38400000"/>
              <a:gd name="adj3" fmla="val 11875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 name="Group 14"/>
          <p:cNvGrpSpPr/>
          <p:nvPr/>
        </p:nvGrpSpPr>
        <p:grpSpPr>
          <a:xfrm>
            <a:off x="6842125" y="1789254"/>
            <a:ext cx="1994986" cy="1762669"/>
            <a:chOff x="6842125" y="1789254"/>
            <a:chExt cx="1994986" cy="1762669"/>
          </a:xfrm>
        </p:grpSpPr>
        <p:sp>
          <p:nvSpPr>
            <p:cNvPr id="16" name="Rectangle 16"/>
            <p:cNvSpPr>
              <a:spLocks noChangeArrowheads="1"/>
            </p:cNvSpPr>
            <p:nvPr/>
          </p:nvSpPr>
          <p:spPr bwMode="auto">
            <a:xfrm>
              <a:off x="7315200" y="2332723"/>
              <a:ext cx="1293312"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17"/>
            <p:cNvSpPr txBox="1">
              <a:spLocks noChangeArrowheads="1"/>
            </p:cNvSpPr>
            <p:nvPr/>
          </p:nvSpPr>
          <p:spPr bwMode="auto">
            <a:xfrm>
              <a:off x="6932112" y="2269790"/>
              <a:ext cx="190499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a:t>y   1/2 </a:t>
              </a:r>
              <a:r>
                <a:rPr lang="en-US" altLang="en-US" sz="2400" dirty="0" smtClean="0"/>
                <a:t> 1/2   </a:t>
              </a:r>
              <a:r>
                <a:rPr lang="en-US" altLang="en-US" sz="2400" dirty="0"/>
                <a:t>0</a:t>
              </a:r>
            </a:p>
            <a:p>
              <a:r>
                <a:rPr lang="en-US" altLang="en-US" sz="2400" dirty="0"/>
                <a:t>a   1/2 </a:t>
              </a:r>
              <a:r>
                <a:rPr lang="en-US" altLang="en-US" sz="2400" dirty="0" smtClean="0"/>
                <a:t>  </a:t>
              </a:r>
              <a:r>
                <a:rPr lang="en-US" altLang="en-US" sz="2400" dirty="0"/>
                <a:t>0  </a:t>
              </a:r>
              <a:r>
                <a:rPr lang="en-US" altLang="en-US" sz="2400" dirty="0" smtClean="0"/>
                <a:t>    0</a:t>
              </a:r>
              <a:endParaRPr lang="en-US" altLang="en-US" sz="2400" dirty="0"/>
            </a:p>
            <a:p>
              <a:r>
                <a:rPr lang="en-US" altLang="en-US" sz="2400" dirty="0"/>
                <a:t>m   </a:t>
              </a:r>
              <a:r>
                <a:rPr lang="en-US" altLang="en-US" sz="2400" dirty="0" smtClean="0"/>
                <a:t>0    1/2   1</a:t>
              </a:r>
              <a:endParaRPr lang="en-US" altLang="en-US" sz="2400" dirty="0"/>
            </a:p>
          </p:txBody>
        </p:sp>
        <p:sp>
          <p:nvSpPr>
            <p:cNvPr id="18" name="Text Box 18"/>
            <p:cNvSpPr txBox="1">
              <a:spLocks noChangeArrowheads="1"/>
            </p:cNvSpPr>
            <p:nvPr/>
          </p:nvSpPr>
          <p:spPr bwMode="auto">
            <a:xfrm>
              <a:off x="6842125" y="1789254"/>
              <a:ext cx="17123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smtClean="0"/>
                <a:t>         y    </a:t>
              </a:r>
              <a:r>
                <a:rPr lang="en-US" altLang="en-US" sz="2400" dirty="0"/>
                <a:t>a   m</a:t>
              </a:r>
            </a:p>
          </p:txBody>
        </p:sp>
      </p:grpSp>
    </p:spTree>
    <p:extLst>
      <p:ext uri="{BB962C8B-B14F-4D97-AF65-F5344CB8AC3E}">
        <p14:creationId xmlns:p14="http://schemas.microsoft.com/office/powerpoint/2010/main" val="26760721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1A7698FE-6DE4-4EF8-9A79-A016F5F592A2}" type="slidenum">
              <a:rPr lang="en-US" altLang="en-US"/>
              <a:pPr/>
              <a:t>27</a:t>
            </a:fld>
            <a:endParaRPr lang="en-US" altLang="en-US"/>
          </a:p>
        </p:txBody>
      </p:sp>
      <p:sp>
        <p:nvSpPr>
          <p:cNvPr id="22530" name="Rectangle 2"/>
          <p:cNvSpPr>
            <a:spLocks noGrp="1" noChangeArrowheads="1"/>
          </p:cNvSpPr>
          <p:nvPr>
            <p:ph type="title"/>
          </p:nvPr>
        </p:nvSpPr>
        <p:spPr/>
        <p:txBody>
          <a:bodyPr/>
          <a:lstStyle/>
          <a:p>
            <a:r>
              <a:rPr lang="en-US" altLang="en-US" dirty="0">
                <a:solidFill>
                  <a:srgbClr val="92D050"/>
                </a:solidFill>
              </a:rPr>
              <a:t>Example</a:t>
            </a:r>
            <a:r>
              <a:rPr lang="en-US" altLang="en-US" dirty="0"/>
              <a:t>: Effect of Spider Trap</a:t>
            </a:r>
          </a:p>
        </p:txBody>
      </p:sp>
      <p:sp>
        <p:nvSpPr>
          <p:cNvPr id="22531" name="Rectangle 3"/>
          <p:cNvSpPr>
            <a:spLocks noGrp="1" noChangeArrowheads="1"/>
          </p:cNvSpPr>
          <p:nvPr>
            <p:ph type="body" idx="1"/>
          </p:nvPr>
        </p:nvSpPr>
        <p:spPr/>
        <p:txBody>
          <a:bodyPr/>
          <a:lstStyle/>
          <a:p>
            <a:r>
              <a:rPr lang="en-US" altLang="en-US" dirty="0"/>
              <a:t>Equations </a:t>
            </a:r>
            <a:r>
              <a:rPr lang="en-US" altLang="en-US" b="1" dirty="0"/>
              <a:t>v</a:t>
            </a:r>
            <a:r>
              <a:rPr lang="en-US" altLang="en-US" i="1" dirty="0"/>
              <a:t> </a:t>
            </a:r>
            <a:r>
              <a:rPr lang="en-US" altLang="en-US" dirty="0" smtClean="0"/>
              <a:t>=</a:t>
            </a:r>
            <a:r>
              <a:rPr lang="en-US" altLang="en-US" i="1" dirty="0" smtClean="0"/>
              <a:t> </a:t>
            </a:r>
            <a:r>
              <a:rPr lang="en-US" altLang="en-US" i="1" dirty="0" err="1" smtClean="0"/>
              <a:t>M</a:t>
            </a:r>
            <a:r>
              <a:rPr lang="en-US" altLang="en-US" b="1" dirty="0" err="1" smtClean="0"/>
              <a:t>v</a:t>
            </a:r>
            <a:r>
              <a:rPr lang="en-US" altLang="en-US" dirty="0" smtClean="0"/>
              <a:t>:</a:t>
            </a:r>
            <a:endParaRPr lang="en-US" altLang="en-US" dirty="0"/>
          </a:p>
          <a:p>
            <a:pPr lvl="1">
              <a:buFont typeface="Monotype Sorts" pitchFamily="2" charset="2"/>
              <a:buNone/>
            </a:pPr>
            <a:r>
              <a:rPr lang="en-US" altLang="en-US" i="1" dirty="0"/>
              <a:t>y</a:t>
            </a:r>
            <a:r>
              <a:rPr lang="en-US" altLang="en-US" dirty="0"/>
              <a:t>  = </a:t>
            </a:r>
            <a:r>
              <a:rPr lang="en-US" altLang="en-US" i="1" dirty="0"/>
              <a:t>y </a:t>
            </a:r>
            <a:r>
              <a:rPr lang="en-US" altLang="en-US" dirty="0"/>
              <a:t>/2 + </a:t>
            </a:r>
            <a:r>
              <a:rPr lang="en-US" altLang="en-US" i="1" dirty="0"/>
              <a:t>a </a:t>
            </a:r>
            <a:r>
              <a:rPr lang="en-US" altLang="en-US" dirty="0"/>
              <a:t>/2</a:t>
            </a:r>
          </a:p>
          <a:p>
            <a:pPr lvl="1">
              <a:buFont typeface="Monotype Sorts" pitchFamily="2" charset="2"/>
              <a:buNone/>
            </a:pPr>
            <a:r>
              <a:rPr lang="en-US" altLang="en-US" i="1" dirty="0"/>
              <a:t>a</a:t>
            </a:r>
            <a:r>
              <a:rPr lang="en-US" altLang="en-US" dirty="0"/>
              <a:t>  = y /2</a:t>
            </a:r>
          </a:p>
          <a:p>
            <a:pPr lvl="1">
              <a:buFont typeface="Monotype Sorts" pitchFamily="2" charset="2"/>
              <a:buNone/>
            </a:pPr>
            <a:r>
              <a:rPr lang="en-US" altLang="en-US" i="1" dirty="0"/>
              <a:t>m</a:t>
            </a:r>
            <a:r>
              <a:rPr lang="en-US" altLang="en-US" dirty="0"/>
              <a:t> = </a:t>
            </a:r>
            <a:r>
              <a:rPr lang="en-US" altLang="en-US" i="1" dirty="0"/>
              <a:t>a </a:t>
            </a:r>
            <a:r>
              <a:rPr lang="en-US" altLang="en-US" dirty="0"/>
              <a:t>/2 + </a:t>
            </a:r>
            <a:r>
              <a:rPr lang="en-US" altLang="en-US" i="1" dirty="0"/>
              <a:t>m</a:t>
            </a:r>
            <a:endParaRPr lang="en-US" altLang="en-US" dirty="0"/>
          </a:p>
          <a:p>
            <a:pPr lvl="1"/>
            <a:endParaRPr lang="en-US" altLang="en-US" dirty="0"/>
          </a:p>
        </p:txBody>
      </p:sp>
      <p:sp>
        <p:nvSpPr>
          <p:cNvPr id="22532" name="Text Box 4"/>
          <p:cNvSpPr txBox="1">
            <a:spLocks noChangeArrowheads="1"/>
          </p:cNvSpPr>
          <p:nvPr/>
        </p:nvSpPr>
        <p:spPr bwMode="auto">
          <a:xfrm>
            <a:off x="1355725" y="4529138"/>
            <a:ext cx="94773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a:t>
            </a:r>
          </a:p>
          <a:p>
            <a:r>
              <a:rPr lang="en-US" altLang="en-US"/>
              <a:t>a    =</a:t>
            </a:r>
          </a:p>
          <a:p>
            <a:r>
              <a:rPr lang="en-US" altLang="en-US"/>
              <a:t>m</a:t>
            </a:r>
          </a:p>
        </p:txBody>
      </p:sp>
      <p:sp>
        <p:nvSpPr>
          <p:cNvPr id="22533" name="Text Box 5"/>
          <p:cNvSpPr txBox="1">
            <a:spLocks noChangeArrowheads="1"/>
          </p:cNvSpPr>
          <p:nvPr/>
        </p:nvSpPr>
        <p:spPr bwMode="auto">
          <a:xfrm>
            <a:off x="2743200" y="4564063"/>
            <a:ext cx="35083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a:p>
            <a:r>
              <a:rPr lang="en-US" altLang="en-US"/>
              <a:t>1</a:t>
            </a:r>
          </a:p>
          <a:p>
            <a:r>
              <a:rPr lang="en-US" altLang="en-US"/>
              <a:t>1</a:t>
            </a:r>
          </a:p>
        </p:txBody>
      </p:sp>
      <p:sp>
        <p:nvSpPr>
          <p:cNvPr id="22534" name="Text Box 6"/>
          <p:cNvSpPr txBox="1">
            <a:spLocks noChangeArrowheads="1"/>
          </p:cNvSpPr>
          <p:nvPr/>
        </p:nvSpPr>
        <p:spPr bwMode="auto">
          <a:xfrm>
            <a:off x="3505200" y="4564063"/>
            <a:ext cx="63341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a:p>
            <a:r>
              <a:rPr lang="en-US" altLang="en-US"/>
              <a:t>1/2</a:t>
            </a:r>
          </a:p>
          <a:p>
            <a:r>
              <a:rPr lang="en-US" altLang="en-US"/>
              <a:t>3/2</a:t>
            </a:r>
          </a:p>
        </p:txBody>
      </p:sp>
      <p:sp>
        <p:nvSpPr>
          <p:cNvPr id="22535" name="Text Box 7"/>
          <p:cNvSpPr txBox="1">
            <a:spLocks noChangeArrowheads="1"/>
          </p:cNvSpPr>
          <p:nvPr/>
        </p:nvSpPr>
        <p:spPr bwMode="auto">
          <a:xfrm>
            <a:off x="4343400" y="4564063"/>
            <a:ext cx="63341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3/4</a:t>
            </a:r>
          </a:p>
          <a:p>
            <a:r>
              <a:rPr lang="en-US" altLang="en-US"/>
              <a:t>1/2</a:t>
            </a:r>
          </a:p>
          <a:p>
            <a:r>
              <a:rPr lang="en-US" altLang="en-US"/>
              <a:t>7/4</a:t>
            </a:r>
          </a:p>
        </p:txBody>
      </p:sp>
      <p:sp>
        <p:nvSpPr>
          <p:cNvPr id="22536" name="Text Box 8"/>
          <p:cNvSpPr txBox="1">
            <a:spLocks noChangeArrowheads="1"/>
          </p:cNvSpPr>
          <p:nvPr/>
        </p:nvSpPr>
        <p:spPr bwMode="auto">
          <a:xfrm>
            <a:off x="5257800" y="4564063"/>
            <a:ext cx="63341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5/8</a:t>
            </a:r>
          </a:p>
          <a:p>
            <a:r>
              <a:rPr lang="en-US" altLang="en-US"/>
              <a:t>3/8</a:t>
            </a:r>
          </a:p>
          <a:p>
            <a:r>
              <a:rPr lang="en-US" altLang="en-US"/>
              <a:t>2</a:t>
            </a:r>
          </a:p>
        </p:txBody>
      </p:sp>
      <p:sp>
        <p:nvSpPr>
          <p:cNvPr id="22537" name="Text Box 9"/>
          <p:cNvSpPr txBox="1">
            <a:spLocks noChangeArrowheads="1"/>
          </p:cNvSpPr>
          <p:nvPr/>
        </p:nvSpPr>
        <p:spPr bwMode="auto">
          <a:xfrm>
            <a:off x="7162800" y="4564063"/>
            <a:ext cx="35083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a:p>
            <a:r>
              <a:rPr lang="en-US" altLang="en-US"/>
              <a:t>0</a:t>
            </a:r>
          </a:p>
          <a:p>
            <a:r>
              <a:rPr lang="en-US" altLang="en-US"/>
              <a:t>3</a:t>
            </a:r>
          </a:p>
        </p:txBody>
      </p:sp>
      <p:sp>
        <p:nvSpPr>
          <p:cNvPr id="22538" name="Text Box 10"/>
          <p:cNvSpPr txBox="1">
            <a:spLocks noChangeArrowheads="1"/>
          </p:cNvSpPr>
          <p:nvPr/>
        </p:nvSpPr>
        <p:spPr bwMode="auto">
          <a:xfrm>
            <a:off x="6232525" y="4910138"/>
            <a:ext cx="650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 . .</a:t>
            </a:r>
          </a:p>
        </p:txBody>
      </p:sp>
    </p:spTree>
    <p:extLst>
      <p:ext uri="{BB962C8B-B14F-4D97-AF65-F5344CB8AC3E}">
        <p14:creationId xmlns:p14="http://schemas.microsoft.com/office/powerpoint/2010/main" val="26986412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534"/>
                                        </p:tgtEl>
                                        <p:attrNameLst>
                                          <p:attrName>style.visibility</p:attrName>
                                        </p:attrNameLst>
                                      </p:cBhvr>
                                      <p:to>
                                        <p:strVal val="visible"/>
                                      </p:to>
                                    </p:set>
                                    <p:anim calcmode="lin" valueType="num">
                                      <p:cBhvr additive="base">
                                        <p:cTn id="7" dur="500" fill="hold"/>
                                        <p:tgtEl>
                                          <p:spTgt spid="22534"/>
                                        </p:tgtEl>
                                        <p:attrNameLst>
                                          <p:attrName>ppt_x</p:attrName>
                                        </p:attrNameLst>
                                      </p:cBhvr>
                                      <p:tavLst>
                                        <p:tav tm="0">
                                          <p:val>
                                            <p:strVal val="1+#ppt_w/2"/>
                                          </p:val>
                                        </p:tav>
                                        <p:tav tm="100000">
                                          <p:val>
                                            <p:strVal val="#ppt_x"/>
                                          </p:val>
                                        </p:tav>
                                      </p:tavLst>
                                    </p:anim>
                                    <p:anim calcmode="lin" valueType="num">
                                      <p:cBhvr additive="base">
                                        <p:cTn id="8" dur="500" fill="hold"/>
                                        <p:tgtEl>
                                          <p:spTgt spid="225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2535"/>
                                        </p:tgtEl>
                                        <p:attrNameLst>
                                          <p:attrName>style.visibility</p:attrName>
                                        </p:attrNameLst>
                                      </p:cBhvr>
                                      <p:to>
                                        <p:strVal val="visible"/>
                                      </p:to>
                                    </p:set>
                                    <p:anim calcmode="lin" valueType="num">
                                      <p:cBhvr additive="base">
                                        <p:cTn id="13" dur="500" fill="hold"/>
                                        <p:tgtEl>
                                          <p:spTgt spid="22535"/>
                                        </p:tgtEl>
                                        <p:attrNameLst>
                                          <p:attrName>ppt_x</p:attrName>
                                        </p:attrNameLst>
                                      </p:cBhvr>
                                      <p:tavLst>
                                        <p:tav tm="0">
                                          <p:val>
                                            <p:strVal val="1+#ppt_w/2"/>
                                          </p:val>
                                        </p:tav>
                                        <p:tav tm="100000">
                                          <p:val>
                                            <p:strVal val="#ppt_x"/>
                                          </p:val>
                                        </p:tav>
                                      </p:tavLst>
                                    </p:anim>
                                    <p:anim calcmode="lin" valueType="num">
                                      <p:cBhvr additive="base">
                                        <p:cTn id="14" dur="500" fill="hold"/>
                                        <p:tgtEl>
                                          <p:spTgt spid="2253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2536"/>
                                        </p:tgtEl>
                                        <p:attrNameLst>
                                          <p:attrName>style.visibility</p:attrName>
                                        </p:attrNameLst>
                                      </p:cBhvr>
                                      <p:to>
                                        <p:strVal val="visible"/>
                                      </p:to>
                                    </p:set>
                                    <p:anim calcmode="lin" valueType="num">
                                      <p:cBhvr additive="base">
                                        <p:cTn id="19" dur="500" fill="hold"/>
                                        <p:tgtEl>
                                          <p:spTgt spid="22536"/>
                                        </p:tgtEl>
                                        <p:attrNameLst>
                                          <p:attrName>ppt_x</p:attrName>
                                        </p:attrNameLst>
                                      </p:cBhvr>
                                      <p:tavLst>
                                        <p:tav tm="0">
                                          <p:val>
                                            <p:strVal val="1+#ppt_w/2"/>
                                          </p:val>
                                        </p:tav>
                                        <p:tav tm="100000">
                                          <p:val>
                                            <p:strVal val="#ppt_x"/>
                                          </p:val>
                                        </p:tav>
                                      </p:tavLst>
                                    </p:anim>
                                    <p:anim calcmode="lin" valueType="num">
                                      <p:cBhvr additive="base">
                                        <p:cTn id="20" dur="500" fill="hold"/>
                                        <p:tgtEl>
                                          <p:spTgt spid="2253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2538"/>
                                        </p:tgtEl>
                                        <p:attrNameLst>
                                          <p:attrName>style.visibility</p:attrName>
                                        </p:attrNameLst>
                                      </p:cBhvr>
                                      <p:to>
                                        <p:strVal val="visible"/>
                                      </p:to>
                                    </p:set>
                                    <p:anim calcmode="lin" valueType="num">
                                      <p:cBhvr additive="base">
                                        <p:cTn id="25" dur="500" fill="hold"/>
                                        <p:tgtEl>
                                          <p:spTgt spid="22538"/>
                                        </p:tgtEl>
                                        <p:attrNameLst>
                                          <p:attrName>ppt_x</p:attrName>
                                        </p:attrNameLst>
                                      </p:cBhvr>
                                      <p:tavLst>
                                        <p:tav tm="0">
                                          <p:val>
                                            <p:strVal val="1+#ppt_w/2"/>
                                          </p:val>
                                        </p:tav>
                                        <p:tav tm="100000">
                                          <p:val>
                                            <p:strVal val="#ppt_x"/>
                                          </p:val>
                                        </p:tav>
                                      </p:tavLst>
                                    </p:anim>
                                    <p:anim calcmode="lin" valueType="num">
                                      <p:cBhvr additive="base">
                                        <p:cTn id="26" dur="500" fill="hold"/>
                                        <p:tgtEl>
                                          <p:spTgt spid="2253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2537"/>
                                        </p:tgtEl>
                                        <p:attrNameLst>
                                          <p:attrName>style.visibility</p:attrName>
                                        </p:attrNameLst>
                                      </p:cBhvr>
                                      <p:to>
                                        <p:strVal val="visible"/>
                                      </p:to>
                                    </p:set>
                                    <p:anim calcmode="lin" valueType="num">
                                      <p:cBhvr additive="base">
                                        <p:cTn id="31" dur="500" fill="hold"/>
                                        <p:tgtEl>
                                          <p:spTgt spid="22537"/>
                                        </p:tgtEl>
                                        <p:attrNameLst>
                                          <p:attrName>ppt_x</p:attrName>
                                        </p:attrNameLst>
                                      </p:cBhvr>
                                      <p:tavLst>
                                        <p:tav tm="0">
                                          <p:val>
                                            <p:strVal val="1+#ppt_w/2"/>
                                          </p:val>
                                        </p:tav>
                                        <p:tav tm="100000">
                                          <p:val>
                                            <p:strVal val="#ppt_x"/>
                                          </p:val>
                                        </p:tav>
                                      </p:tavLst>
                                    </p:anim>
                                    <p:anim calcmode="lin" valueType="num">
                                      <p:cBhvr additive="base">
                                        <p:cTn id="32" dur="500" fill="hold"/>
                                        <p:tgtEl>
                                          <p:spTgt spid="225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autoUpdateAnimBg="0"/>
      <p:bldP spid="22535" grpId="0" autoUpdateAnimBg="0"/>
      <p:bldP spid="22536" grpId="0" autoUpdateAnimBg="0"/>
      <p:bldP spid="22537" grpId="0" autoUpdateAnimBg="0"/>
      <p:bldP spid="22538"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4"/>
          <p:cNvSpPr>
            <a:spLocks noGrp="1"/>
          </p:cNvSpPr>
          <p:nvPr>
            <p:ph type="sldNum" sz="quarter" idx="12"/>
          </p:nvPr>
        </p:nvSpPr>
        <p:spPr/>
        <p:txBody>
          <a:bodyPr/>
          <a:lstStyle/>
          <a:p>
            <a:fld id="{1003B891-A177-4D89-85F2-89497B1EA37F}" type="slidenum">
              <a:rPr lang="en-US" altLang="en-US"/>
              <a:pPr/>
              <a:t>28</a:t>
            </a:fld>
            <a:endParaRPr lang="en-US" altLang="en-US"/>
          </a:p>
        </p:txBody>
      </p:sp>
      <p:sp>
        <p:nvSpPr>
          <p:cNvPr id="69634" name="Rectangle 2"/>
          <p:cNvSpPr>
            <a:spLocks noGrp="1" noChangeArrowheads="1"/>
          </p:cNvSpPr>
          <p:nvPr>
            <p:ph type="title"/>
          </p:nvPr>
        </p:nvSpPr>
        <p:spPr>
          <a:xfrm>
            <a:off x="0" y="20877"/>
            <a:ext cx="9144000" cy="1143000"/>
          </a:xfrm>
        </p:spPr>
        <p:txBody>
          <a:bodyPr/>
          <a:lstStyle/>
          <a:p>
            <a:r>
              <a:rPr lang="en-US" altLang="en-US" dirty="0"/>
              <a:t>Microsoft Becomes a Spider Trap</a:t>
            </a:r>
          </a:p>
        </p:txBody>
      </p:sp>
      <p:sp>
        <p:nvSpPr>
          <p:cNvPr id="69635" name="Oval 3"/>
          <p:cNvSpPr>
            <a:spLocks noChangeArrowheads="1"/>
          </p:cNvSpPr>
          <p:nvPr/>
        </p:nvSpPr>
        <p:spPr bwMode="auto">
          <a:xfrm>
            <a:off x="3962400" y="19812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Yahoo</a:t>
            </a:r>
          </a:p>
        </p:txBody>
      </p:sp>
      <p:sp>
        <p:nvSpPr>
          <p:cNvPr id="69636" name="Oval 4"/>
          <p:cNvSpPr>
            <a:spLocks noChangeArrowheads="1"/>
          </p:cNvSpPr>
          <p:nvPr/>
        </p:nvSpPr>
        <p:spPr bwMode="auto">
          <a:xfrm>
            <a:off x="53340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M’soft</a:t>
            </a:r>
          </a:p>
        </p:txBody>
      </p:sp>
      <p:sp>
        <p:nvSpPr>
          <p:cNvPr id="69637" name="Oval 5"/>
          <p:cNvSpPr>
            <a:spLocks noChangeArrowheads="1"/>
          </p:cNvSpPr>
          <p:nvPr/>
        </p:nvSpPr>
        <p:spPr bwMode="auto">
          <a:xfrm>
            <a:off x="25146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Amazon</a:t>
            </a:r>
          </a:p>
        </p:txBody>
      </p:sp>
      <p:sp>
        <p:nvSpPr>
          <p:cNvPr id="69638" name="Line 6"/>
          <p:cNvSpPr>
            <a:spLocks noChangeShapeType="1"/>
          </p:cNvSpPr>
          <p:nvPr/>
        </p:nvSpPr>
        <p:spPr bwMode="auto">
          <a:xfrm flipV="1">
            <a:off x="2971800" y="2590800"/>
            <a:ext cx="10668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9" name="Line 7"/>
          <p:cNvSpPr>
            <a:spLocks noChangeShapeType="1"/>
          </p:cNvSpPr>
          <p:nvPr/>
        </p:nvSpPr>
        <p:spPr bwMode="auto">
          <a:xfrm flipH="1">
            <a:off x="3581400" y="2743200"/>
            <a:ext cx="99060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0" name="Line 8"/>
          <p:cNvSpPr>
            <a:spLocks noChangeShapeType="1"/>
          </p:cNvSpPr>
          <p:nvPr/>
        </p:nvSpPr>
        <p:spPr bwMode="auto">
          <a:xfrm>
            <a:off x="3733800" y="48006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69641" name="AutoShape 9"/>
          <p:cNvCxnSpPr>
            <a:cxnSpLocks noChangeShapeType="1"/>
            <a:stCxn id="69635" idx="6"/>
            <a:endCxn id="69635" idx="2"/>
          </p:cNvCxnSpPr>
          <p:nvPr/>
        </p:nvCxnSpPr>
        <p:spPr bwMode="auto">
          <a:xfrm flipH="1">
            <a:off x="3962400" y="2362200"/>
            <a:ext cx="1219200" cy="1588"/>
          </a:xfrm>
          <a:prstGeom prst="curvedConnector5">
            <a:avLst>
              <a:gd name="adj1" fmla="val -18750"/>
              <a:gd name="adj2" fmla="val -38400000"/>
              <a:gd name="adj3" fmla="val 11875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642" name="Oval 10"/>
          <p:cNvSpPr>
            <a:spLocks noChangeArrowheads="1"/>
          </p:cNvSpPr>
          <p:nvPr/>
        </p:nvSpPr>
        <p:spPr bwMode="auto">
          <a:xfrm>
            <a:off x="6858000" y="44958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3" name="Oval 11"/>
          <p:cNvSpPr>
            <a:spLocks noChangeArrowheads="1"/>
          </p:cNvSpPr>
          <p:nvPr/>
        </p:nvSpPr>
        <p:spPr bwMode="auto">
          <a:xfrm>
            <a:off x="25146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4" name="Oval 12"/>
          <p:cNvSpPr>
            <a:spLocks noChangeArrowheads="1"/>
          </p:cNvSpPr>
          <p:nvPr/>
        </p:nvSpPr>
        <p:spPr bwMode="auto">
          <a:xfrm>
            <a:off x="27432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5" name="Oval 13"/>
          <p:cNvSpPr>
            <a:spLocks noChangeArrowheads="1"/>
          </p:cNvSpPr>
          <p:nvPr/>
        </p:nvSpPr>
        <p:spPr bwMode="auto">
          <a:xfrm>
            <a:off x="29718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6" name="Oval 14"/>
          <p:cNvSpPr>
            <a:spLocks noChangeArrowheads="1"/>
          </p:cNvSpPr>
          <p:nvPr/>
        </p:nvSpPr>
        <p:spPr bwMode="auto">
          <a:xfrm>
            <a:off x="32004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7" name="Oval 15"/>
          <p:cNvSpPr>
            <a:spLocks noChangeArrowheads="1"/>
          </p:cNvSpPr>
          <p:nvPr/>
        </p:nvSpPr>
        <p:spPr bwMode="auto">
          <a:xfrm>
            <a:off x="34290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8" name="Oval 16"/>
          <p:cNvSpPr>
            <a:spLocks noChangeArrowheads="1"/>
          </p:cNvSpPr>
          <p:nvPr/>
        </p:nvSpPr>
        <p:spPr bwMode="auto">
          <a:xfrm>
            <a:off x="2514600" y="18288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9" name="Oval 17"/>
          <p:cNvSpPr>
            <a:spLocks noChangeArrowheads="1"/>
          </p:cNvSpPr>
          <p:nvPr/>
        </p:nvSpPr>
        <p:spPr bwMode="auto">
          <a:xfrm>
            <a:off x="3429000" y="18288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50" name="Oval 18"/>
          <p:cNvSpPr>
            <a:spLocks noChangeArrowheads="1"/>
          </p:cNvSpPr>
          <p:nvPr/>
        </p:nvSpPr>
        <p:spPr bwMode="auto">
          <a:xfrm>
            <a:off x="3200400" y="18288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51" name="Oval 19"/>
          <p:cNvSpPr>
            <a:spLocks noChangeArrowheads="1"/>
          </p:cNvSpPr>
          <p:nvPr/>
        </p:nvSpPr>
        <p:spPr bwMode="auto">
          <a:xfrm>
            <a:off x="2971800" y="18288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52" name="Oval 20"/>
          <p:cNvSpPr>
            <a:spLocks noChangeArrowheads="1"/>
          </p:cNvSpPr>
          <p:nvPr/>
        </p:nvSpPr>
        <p:spPr bwMode="auto">
          <a:xfrm>
            <a:off x="2743200" y="18288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53" name="Oval 21"/>
          <p:cNvSpPr>
            <a:spLocks noChangeArrowheads="1"/>
          </p:cNvSpPr>
          <p:nvPr/>
        </p:nvSpPr>
        <p:spPr bwMode="auto">
          <a:xfrm>
            <a:off x="2209800" y="4800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54" name="Oval 22"/>
          <p:cNvSpPr>
            <a:spLocks noChangeArrowheads="1"/>
          </p:cNvSpPr>
          <p:nvPr/>
        </p:nvSpPr>
        <p:spPr bwMode="auto">
          <a:xfrm>
            <a:off x="1981200" y="4800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55" name="Oval 23"/>
          <p:cNvSpPr>
            <a:spLocks noChangeArrowheads="1"/>
          </p:cNvSpPr>
          <p:nvPr/>
        </p:nvSpPr>
        <p:spPr bwMode="auto">
          <a:xfrm>
            <a:off x="1752600" y="4800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56" name="Oval 24"/>
          <p:cNvSpPr>
            <a:spLocks noChangeArrowheads="1"/>
          </p:cNvSpPr>
          <p:nvPr/>
        </p:nvSpPr>
        <p:spPr bwMode="auto">
          <a:xfrm>
            <a:off x="1524000" y="4800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57" name="Oval 25"/>
          <p:cNvSpPr>
            <a:spLocks noChangeArrowheads="1"/>
          </p:cNvSpPr>
          <p:nvPr/>
        </p:nvSpPr>
        <p:spPr bwMode="auto">
          <a:xfrm>
            <a:off x="15240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58" name="Oval 26"/>
          <p:cNvSpPr>
            <a:spLocks noChangeArrowheads="1"/>
          </p:cNvSpPr>
          <p:nvPr/>
        </p:nvSpPr>
        <p:spPr bwMode="auto">
          <a:xfrm>
            <a:off x="17526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59" name="Oval 27"/>
          <p:cNvSpPr>
            <a:spLocks noChangeArrowheads="1"/>
          </p:cNvSpPr>
          <p:nvPr/>
        </p:nvSpPr>
        <p:spPr bwMode="auto">
          <a:xfrm>
            <a:off x="19812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60" name="Oval 28"/>
          <p:cNvSpPr>
            <a:spLocks noChangeArrowheads="1"/>
          </p:cNvSpPr>
          <p:nvPr/>
        </p:nvSpPr>
        <p:spPr bwMode="auto">
          <a:xfrm>
            <a:off x="22098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61" name="Oval 29"/>
          <p:cNvSpPr>
            <a:spLocks noChangeArrowheads="1"/>
          </p:cNvSpPr>
          <p:nvPr/>
        </p:nvSpPr>
        <p:spPr bwMode="auto">
          <a:xfrm>
            <a:off x="12954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62" name="Oval 30"/>
          <p:cNvSpPr>
            <a:spLocks noChangeArrowheads="1"/>
          </p:cNvSpPr>
          <p:nvPr/>
        </p:nvSpPr>
        <p:spPr bwMode="auto">
          <a:xfrm>
            <a:off x="1295400" y="4800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63" name="Oval 31"/>
          <p:cNvSpPr>
            <a:spLocks noChangeArrowheads="1"/>
          </p:cNvSpPr>
          <p:nvPr/>
        </p:nvSpPr>
        <p:spPr bwMode="auto">
          <a:xfrm>
            <a:off x="7086600" y="44958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64" name="Oval 32"/>
          <p:cNvSpPr>
            <a:spLocks noChangeArrowheads="1"/>
          </p:cNvSpPr>
          <p:nvPr/>
        </p:nvSpPr>
        <p:spPr bwMode="auto">
          <a:xfrm>
            <a:off x="7315200" y="44958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65" name="Oval 33"/>
          <p:cNvSpPr>
            <a:spLocks noChangeArrowheads="1"/>
          </p:cNvSpPr>
          <p:nvPr/>
        </p:nvSpPr>
        <p:spPr bwMode="auto">
          <a:xfrm>
            <a:off x="7543800" y="44958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66" name="Oval 34"/>
          <p:cNvSpPr>
            <a:spLocks noChangeArrowheads="1"/>
          </p:cNvSpPr>
          <p:nvPr/>
        </p:nvSpPr>
        <p:spPr bwMode="auto">
          <a:xfrm>
            <a:off x="7772400" y="44958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67" name="Oval 35"/>
          <p:cNvSpPr>
            <a:spLocks noChangeArrowheads="1"/>
          </p:cNvSpPr>
          <p:nvPr/>
        </p:nvSpPr>
        <p:spPr bwMode="auto">
          <a:xfrm>
            <a:off x="6858000" y="4724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68" name="Oval 36"/>
          <p:cNvSpPr>
            <a:spLocks noChangeArrowheads="1"/>
          </p:cNvSpPr>
          <p:nvPr/>
        </p:nvSpPr>
        <p:spPr bwMode="auto">
          <a:xfrm>
            <a:off x="7086600" y="4724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69" name="Oval 37"/>
          <p:cNvSpPr>
            <a:spLocks noChangeArrowheads="1"/>
          </p:cNvSpPr>
          <p:nvPr/>
        </p:nvSpPr>
        <p:spPr bwMode="auto">
          <a:xfrm>
            <a:off x="7315200" y="4724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70" name="Oval 38"/>
          <p:cNvSpPr>
            <a:spLocks noChangeArrowheads="1"/>
          </p:cNvSpPr>
          <p:nvPr/>
        </p:nvSpPr>
        <p:spPr bwMode="auto">
          <a:xfrm>
            <a:off x="7543800" y="4724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71" name="Oval 39"/>
          <p:cNvSpPr>
            <a:spLocks noChangeArrowheads="1"/>
          </p:cNvSpPr>
          <p:nvPr/>
        </p:nvSpPr>
        <p:spPr bwMode="auto">
          <a:xfrm>
            <a:off x="7772400" y="4724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69672" name="AutoShape 40"/>
          <p:cNvCxnSpPr>
            <a:cxnSpLocks noChangeShapeType="1"/>
          </p:cNvCxnSpPr>
          <p:nvPr/>
        </p:nvCxnSpPr>
        <p:spPr bwMode="auto">
          <a:xfrm flipH="1">
            <a:off x="5334000" y="4648200"/>
            <a:ext cx="1219200" cy="1588"/>
          </a:xfrm>
          <a:prstGeom prst="curvedConnector5">
            <a:avLst>
              <a:gd name="adj1" fmla="val -18750"/>
              <a:gd name="adj2" fmla="val -38400000"/>
              <a:gd name="adj3" fmla="val 11875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885041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4"/>
          <p:cNvSpPr>
            <a:spLocks noGrp="1"/>
          </p:cNvSpPr>
          <p:nvPr>
            <p:ph type="sldNum" sz="quarter" idx="12"/>
          </p:nvPr>
        </p:nvSpPr>
        <p:spPr/>
        <p:txBody>
          <a:bodyPr/>
          <a:lstStyle/>
          <a:p>
            <a:fld id="{A0D4DB8E-11F4-45AE-B6EE-4C002E9D3379}" type="slidenum">
              <a:rPr lang="en-US" altLang="en-US"/>
              <a:pPr/>
              <a:t>29</a:t>
            </a:fld>
            <a:endParaRPr lang="en-US" altLang="en-US"/>
          </a:p>
        </p:txBody>
      </p:sp>
      <p:sp>
        <p:nvSpPr>
          <p:cNvPr id="70658" name="Rectangle 2"/>
          <p:cNvSpPr>
            <a:spLocks noGrp="1" noChangeArrowheads="1"/>
          </p:cNvSpPr>
          <p:nvPr>
            <p:ph type="title"/>
          </p:nvPr>
        </p:nvSpPr>
        <p:spPr>
          <a:xfrm>
            <a:off x="0" y="0"/>
            <a:ext cx="9144000" cy="1143000"/>
          </a:xfrm>
        </p:spPr>
        <p:txBody>
          <a:bodyPr/>
          <a:lstStyle/>
          <a:p>
            <a:r>
              <a:rPr lang="en-US" altLang="en-US" dirty="0"/>
              <a:t>Microsoft Becomes a Spider Trap</a:t>
            </a:r>
          </a:p>
        </p:txBody>
      </p:sp>
      <p:sp>
        <p:nvSpPr>
          <p:cNvPr id="70659" name="Oval 3"/>
          <p:cNvSpPr>
            <a:spLocks noChangeArrowheads="1"/>
          </p:cNvSpPr>
          <p:nvPr/>
        </p:nvSpPr>
        <p:spPr bwMode="auto">
          <a:xfrm>
            <a:off x="3962400" y="19812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Yahoo</a:t>
            </a:r>
          </a:p>
        </p:txBody>
      </p:sp>
      <p:sp>
        <p:nvSpPr>
          <p:cNvPr id="70660" name="Oval 4"/>
          <p:cNvSpPr>
            <a:spLocks noChangeArrowheads="1"/>
          </p:cNvSpPr>
          <p:nvPr/>
        </p:nvSpPr>
        <p:spPr bwMode="auto">
          <a:xfrm>
            <a:off x="53340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M’soft</a:t>
            </a:r>
          </a:p>
        </p:txBody>
      </p:sp>
      <p:sp>
        <p:nvSpPr>
          <p:cNvPr id="70661" name="Oval 5"/>
          <p:cNvSpPr>
            <a:spLocks noChangeArrowheads="1"/>
          </p:cNvSpPr>
          <p:nvPr/>
        </p:nvSpPr>
        <p:spPr bwMode="auto">
          <a:xfrm>
            <a:off x="25146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Amazon</a:t>
            </a:r>
          </a:p>
        </p:txBody>
      </p:sp>
      <p:sp>
        <p:nvSpPr>
          <p:cNvPr id="70662" name="Line 6"/>
          <p:cNvSpPr>
            <a:spLocks noChangeShapeType="1"/>
          </p:cNvSpPr>
          <p:nvPr/>
        </p:nvSpPr>
        <p:spPr bwMode="auto">
          <a:xfrm flipV="1">
            <a:off x="2971800" y="2590800"/>
            <a:ext cx="10668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3" name="Line 7"/>
          <p:cNvSpPr>
            <a:spLocks noChangeShapeType="1"/>
          </p:cNvSpPr>
          <p:nvPr/>
        </p:nvSpPr>
        <p:spPr bwMode="auto">
          <a:xfrm flipH="1">
            <a:off x="3581400" y="2743200"/>
            <a:ext cx="99060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4" name="Line 8"/>
          <p:cNvSpPr>
            <a:spLocks noChangeShapeType="1"/>
          </p:cNvSpPr>
          <p:nvPr/>
        </p:nvSpPr>
        <p:spPr bwMode="auto">
          <a:xfrm>
            <a:off x="3733800" y="48006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0665" name="AutoShape 9"/>
          <p:cNvCxnSpPr>
            <a:cxnSpLocks noChangeShapeType="1"/>
            <a:stCxn id="70659" idx="6"/>
            <a:endCxn id="70659" idx="2"/>
          </p:cNvCxnSpPr>
          <p:nvPr/>
        </p:nvCxnSpPr>
        <p:spPr bwMode="auto">
          <a:xfrm flipH="1">
            <a:off x="3962400" y="2362200"/>
            <a:ext cx="1219200" cy="1588"/>
          </a:xfrm>
          <a:prstGeom prst="curvedConnector5">
            <a:avLst>
              <a:gd name="adj1" fmla="val -18750"/>
              <a:gd name="adj2" fmla="val -38400000"/>
              <a:gd name="adj3" fmla="val 11875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666" name="Oval 10"/>
          <p:cNvSpPr>
            <a:spLocks noChangeArrowheads="1"/>
          </p:cNvSpPr>
          <p:nvPr/>
        </p:nvSpPr>
        <p:spPr bwMode="auto">
          <a:xfrm>
            <a:off x="6858000" y="44958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7" name="Oval 11"/>
          <p:cNvSpPr>
            <a:spLocks noChangeArrowheads="1"/>
          </p:cNvSpPr>
          <p:nvPr/>
        </p:nvSpPr>
        <p:spPr bwMode="auto">
          <a:xfrm>
            <a:off x="25146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8" name="Oval 12"/>
          <p:cNvSpPr>
            <a:spLocks noChangeArrowheads="1"/>
          </p:cNvSpPr>
          <p:nvPr/>
        </p:nvSpPr>
        <p:spPr bwMode="auto">
          <a:xfrm>
            <a:off x="27432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9" name="Oval 13"/>
          <p:cNvSpPr>
            <a:spLocks noChangeArrowheads="1"/>
          </p:cNvSpPr>
          <p:nvPr/>
        </p:nvSpPr>
        <p:spPr bwMode="auto">
          <a:xfrm>
            <a:off x="29718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0" name="Oval 14"/>
          <p:cNvSpPr>
            <a:spLocks noChangeArrowheads="1"/>
          </p:cNvSpPr>
          <p:nvPr/>
        </p:nvSpPr>
        <p:spPr bwMode="auto">
          <a:xfrm>
            <a:off x="32004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1" name="Oval 15"/>
          <p:cNvSpPr>
            <a:spLocks noChangeArrowheads="1"/>
          </p:cNvSpPr>
          <p:nvPr/>
        </p:nvSpPr>
        <p:spPr bwMode="auto">
          <a:xfrm>
            <a:off x="34290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0672" name="Group 16"/>
          <p:cNvGrpSpPr>
            <a:grpSpLocks/>
          </p:cNvGrpSpPr>
          <p:nvPr/>
        </p:nvGrpSpPr>
        <p:grpSpPr bwMode="auto">
          <a:xfrm>
            <a:off x="1295400" y="4648200"/>
            <a:ext cx="990600" cy="76200"/>
            <a:chOff x="1584" y="1152"/>
            <a:chExt cx="624" cy="48"/>
          </a:xfrm>
        </p:grpSpPr>
        <p:sp>
          <p:nvSpPr>
            <p:cNvPr id="70673" name="Oval 17"/>
            <p:cNvSpPr>
              <a:spLocks noChangeArrowheads="1"/>
            </p:cNvSpPr>
            <p:nvPr/>
          </p:nvSpPr>
          <p:spPr bwMode="auto">
            <a:xfrm>
              <a:off x="1584" y="1152"/>
              <a:ext cx="48" cy="48"/>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4" name="Oval 18"/>
            <p:cNvSpPr>
              <a:spLocks noChangeArrowheads="1"/>
            </p:cNvSpPr>
            <p:nvPr/>
          </p:nvSpPr>
          <p:spPr bwMode="auto">
            <a:xfrm>
              <a:off x="2160" y="1152"/>
              <a:ext cx="48" cy="48"/>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5" name="Oval 19"/>
            <p:cNvSpPr>
              <a:spLocks noChangeArrowheads="1"/>
            </p:cNvSpPr>
            <p:nvPr/>
          </p:nvSpPr>
          <p:spPr bwMode="auto">
            <a:xfrm>
              <a:off x="2016" y="1152"/>
              <a:ext cx="48" cy="48"/>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6" name="Oval 20"/>
            <p:cNvSpPr>
              <a:spLocks noChangeArrowheads="1"/>
            </p:cNvSpPr>
            <p:nvPr/>
          </p:nvSpPr>
          <p:spPr bwMode="auto">
            <a:xfrm>
              <a:off x="1872" y="1152"/>
              <a:ext cx="48" cy="48"/>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7" name="Oval 21"/>
            <p:cNvSpPr>
              <a:spLocks noChangeArrowheads="1"/>
            </p:cNvSpPr>
            <p:nvPr/>
          </p:nvSpPr>
          <p:spPr bwMode="auto">
            <a:xfrm>
              <a:off x="1728" y="1152"/>
              <a:ext cx="48" cy="48"/>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0678" name="Group 22"/>
          <p:cNvGrpSpPr>
            <a:grpSpLocks/>
          </p:cNvGrpSpPr>
          <p:nvPr/>
        </p:nvGrpSpPr>
        <p:grpSpPr bwMode="auto">
          <a:xfrm>
            <a:off x="2514600" y="2286000"/>
            <a:ext cx="990600" cy="76200"/>
            <a:chOff x="816" y="2880"/>
            <a:chExt cx="624" cy="48"/>
          </a:xfrm>
        </p:grpSpPr>
        <p:sp>
          <p:nvSpPr>
            <p:cNvPr id="70679" name="Oval 23"/>
            <p:cNvSpPr>
              <a:spLocks noChangeArrowheads="1"/>
            </p:cNvSpPr>
            <p:nvPr/>
          </p:nvSpPr>
          <p:spPr bwMode="auto">
            <a:xfrm>
              <a:off x="960" y="2880"/>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0" name="Oval 24"/>
            <p:cNvSpPr>
              <a:spLocks noChangeArrowheads="1"/>
            </p:cNvSpPr>
            <p:nvPr/>
          </p:nvSpPr>
          <p:spPr bwMode="auto">
            <a:xfrm>
              <a:off x="1104" y="2880"/>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1" name="Oval 25"/>
            <p:cNvSpPr>
              <a:spLocks noChangeArrowheads="1"/>
            </p:cNvSpPr>
            <p:nvPr/>
          </p:nvSpPr>
          <p:spPr bwMode="auto">
            <a:xfrm>
              <a:off x="1248" y="2880"/>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2" name="Oval 26"/>
            <p:cNvSpPr>
              <a:spLocks noChangeArrowheads="1"/>
            </p:cNvSpPr>
            <p:nvPr/>
          </p:nvSpPr>
          <p:spPr bwMode="auto">
            <a:xfrm>
              <a:off x="1392" y="2880"/>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3" name="Oval 27"/>
            <p:cNvSpPr>
              <a:spLocks noChangeArrowheads="1"/>
            </p:cNvSpPr>
            <p:nvPr/>
          </p:nvSpPr>
          <p:spPr bwMode="auto">
            <a:xfrm>
              <a:off x="816" y="2880"/>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0684" name="Group 28"/>
          <p:cNvGrpSpPr>
            <a:grpSpLocks/>
          </p:cNvGrpSpPr>
          <p:nvPr/>
        </p:nvGrpSpPr>
        <p:grpSpPr bwMode="auto">
          <a:xfrm>
            <a:off x="6858000" y="4953000"/>
            <a:ext cx="990600" cy="76200"/>
            <a:chOff x="816" y="3024"/>
            <a:chExt cx="624" cy="48"/>
          </a:xfrm>
        </p:grpSpPr>
        <p:sp>
          <p:nvSpPr>
            <p:cNvPr id="70685" name="Oval 29"/>
            <p:cNvSpPr>
              <a:spLocks noChangeArrowheads="1"/>
            </p:cNvSpPr>
            <p:nvPr/>
          </p:nvSpPr>
          <p:spPr bwMode="auto">
            <a:xfrm>
              <a:off x="1392" y="3024"/>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6" name="Oval 30"/>
            <p:cNvSpPr>
              <a:spLocks noChangeArrowheads="1"/>
            </p:cNvSpPr>
            <p:nvPr/>
          </p:nvSpPr>
          <p:spPr bwMode="auto">
            <a:xfrm>
              <a:off x="1248" y="3024"/>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7" name="Oval 31"/>
            <p:cNvSpPr>
              <a:spLocks noChangeArrowheads="1"/>
            </p:cNvSpPr>
            <p:nvPr/>
          </p:nvSpPr>
          <p:spPr bwMode="auto">
            <a:xfrm>
              <a:off x="1104" y="3024"/>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8" name="Oval 32"/>
            <p:cNvSpPr>
              <a:spLocks noChangeArrowheads="1"/>
            </p:cNvSpPr>
            <p:nvPr/>
          </p:nvSpPr>
          <p:spPr bwMode="auto">
            <a:xfrm>
              <a:off x="960" y="3024"/>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9" name="Oval 33"/>
            <p:cNvSpPr>
              <a:spLocks noChangeArrowheads="1"/>
            </p:cNvSpPr>
            <p:nvPr/>
          </p:nvSpPr>
          <p:spPr bwMode="auto">
            <a:xfrm>
              <a:off x="816" y="3024"/>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0690" name="Oval 34"/>
          <p:cNvSpPr>
            <a:spLocks noChangeArrowheads="1"/>
          </p:cNvSpPr>
          <p:nvPr/>
        </p:nvSpPr>
        <p:spPr bwMode="auto">
          <a:xfrm>
            <a:off x="7086600" y="44958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91" name="Oval 35"/>
          <p:cNvSpPr>
            <a:spLocks noChangeArrowheads="1"/>
          </p:cNvSpPr>
          <p:nvPr/>
        </p:nvSpPr>
        <p:spPr bwMode="auto">
          <a:xfrm>
            <a:off x="7315200" y="44958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92" name="Oval 36"/>
          <p:cNvSpPr>
            <a:spLocks noChangeArrowheads="1"/>
          </p:cNvSpPr>
          <p:nvPr/>
        </p:nvSpPr>
        <p:spPr bwMode="auto">
          <a:xfrm>
            <a:off x="7543800" y="44958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93" name="Oval 37"/>
          <p:cNvSpPr>
            <a:spLocks noChangeArrowheads="1"/>
          </p:cNvSpPr>
          <p:nvPr/>
        </p:nvSpPr>
        <p:spPr bwMode="auto">
          <a:xfrm>
            <a:off x="7772400" y="44958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94" name="Oval 38"/>
          <p:cNvSpPr>
            <a:spLocks noChangeArrowheads="1"/>
          </p:cNvSpPr>
          <p:nvPr/>
        </p:nvSpPr>
        <p:spPr bwMode="auto">
          <a:xfrm>
            <a:off x="6858000" y="4724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95" name="Oval 39"/>
          <p:cNvSpPr>
            <a:spLocks noChangeArrowheads="1"/>
          </p:cNvSpPr>
          <p:nvPr/>
        </p:nvSpPr>
        <p:spPr bwMode="auto">
          <a:xfrm>
            <a:off x="7086600" y="4724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96" name="Oval 40"/>
          <p:cNvSpPr>
            <a:spLocks noChangeArrowheads="1"/>
          </p:cNvSpPr>
          <p:nvPr/>
        </p:nvSpPr>
        <p:spPr bwMode="auto">
          <a:xfrm>
            <a:off x="7315200" y="4724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97" name="Oval 41"/>
          <p:cNvSpPr>
            <a:spLocks noChangeArrowheads="1"/>
          </p:cNvSpPr>
          <p:nvPr/>
        </p:nvSpPr>
        <p:spPr bwMode="auto">
          <a:xfrm>
            <a:off x="7543800" y="4724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98" name="Oval 42"/>
          <p:cNvSpPr>
            <a:spLocks noChangeArrowheads="1"/>
          </p:cNvSpPr>
          <p:nvPr/>
        </p:nvSpPr>
        <p:spPr bwMode="auto">
          <a:xfrm>
            <a:off x="7772400" y="4724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0699" name="AutoShape 43"/>
          <p:cNvCxnSpPr>
            <a:cxnSpLocks noChangeShapeType="1"/>
          </p:cNvCxnSpPr>
          <p:nvPr/>
        </p:nvCxnSpPr>
        <p:spPr bwMode="auto">
          <a:xfrm flipH="1">
            <a:off x="5334000" y="4648200"/>
            <a:ext cx="1219200" cy="1588"/>
          </a:xfrm>
          <a:prstGeom prst="curvedConnector5">
            <a:avLst>
              <a:gd name="adj1" fmla="val -18750"/>
              <a:gd name="adj2" fmla="val -38400000"/>
              <a:gd name="adj3" fmla="val 11875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684156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5FA97AE-9364-4D55-80A1-1CA7A6A9CD6F}" type="slidenum">
              <a:rPr lang="en-US" altLang="en-US"/>
              <a:pPr/>
              <a:t>3</a:t>
            </a:fld>
            <a:endParaRPr lang="en-US" altLang="en-US"/>
          </a:p>
        </p:txBody>
      </p:sp>
      <p:sp>
        <p:nvSpPr>
          <p:cNvPr id="10242" name="Rectangle 2"/>
          <p:cNvSpPr>
            <a:spLocks noGrp="1" noChangeArrowheads="1"/>
          </p:cNvSpPr>
          <p:nvPr>
            <p:ph type="title"/>
          </p:nvPr>
        </p:nvSpPr>
        <p:spPr/>
        <p:txBody>
          <a:bodyPr/>
          <a:lstStyle/>
          <a:p>
            <a:r>
              <a:rPr lang="en-US" altLang="en-US" dirty="0" smtClean="0"/>
              <a:t>Intuition – (2)</a:t>
            </a:r>
            <a:endParaRPr lang="en-US" altLang="en-US" dirty="0"/>
          </a:p>
        </p:txBody>
      </p:sp>
      <p:sp>
        <p:nvSpPr>
          <p:cNvPr id="10243" name="Rectangle 3"/>
          <p:cNvSpPr>
            <a:spLocks noGrp="1" noChangeArrowheads="1"/>
          </p:cNvSpPr>
          <p:nvPr>
            <p:ph type="body" idx="1"/>
          </p:nvPr>
        </p:nvSpPr>
        <p:spPr/>
        <p:txBody>
          <a:bodyPr/>
          <a:lstStyle/>
          <a:p>
            <a:r>
              <a:rPr lang="en-US" altLang="en-US" dirty="0" smtClean="0"/>
              <a:t>Solve the recursive equations: “importance of a </a:t>
            </a:r>
            <a:r>
              <a:rPr lang="en-US" altLang="en-US" dirty="0"/>
              <a:t>page </a:t>
            </a:r>
            <a:r>
              <a:rPr lang="en-US" altLang="en-US" dirty="0" smtClean="0"/>
              <a:t>= its share of the importance of each of its predecessor pages.”</a:t>
            </a:r>
          </a:p>
          <a:p>
            <a:pPr lvl="1"/>
            <a:r>
              <a:rPr lang="en-US" altLang="en-US" dirty="0" smtClean="0"/>
              <a:t>Equivalent to the random-surfer definition of PageRank.</a:t>
            </a:r>
            <a:endParaRPr lang="en-US" altLang="en-US" dirty="0"/>
          </a:p>
        </p:txBody>
      </p:sp>
    </p:spTree>
    <p:extLst>
      <p:ext uri="{BB962C8B-B14F-4D97-AF65-F5344CB8AC3E}">
        <p14:creationId xmlns:p14="http://schemas.microsoft.com/office/powerpoint/2010/main" val="26939560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4"/>
          <p:cNvSpPr>
            <a:spLocks noGrp="1"/>
          </p:cNvSpPr>
          <p:nvPr>
            <p:ph type="sldNum" sz="quarter" idx="12"/>
          </p:nvPr>
        </p:nvSpPr>
        <p:spPr/>
        <p:txBody>
          <a:bodyPr/>
          <a:lstStyle/>
          <a:p>
            <a:fld id="{A12AED0E-A9C6-4943-AC76-3F53CA59CD4F}" type="slidenum">
              <a:rPr lang="en-US" altLang="en-US"/>
              <a:pPr/>
              <a:t>30</a:t>
            </a:fld>
            <a:endParaRPr lang="en-US" altLang="en-US"/>
          </a:p>
        </p:txBody>
      </p:sp>
      <p:sp>
        <p:nvSpPr>
          <p:cNvPr id="71682" name="Rectangle 2"/>
          <p:cNvSpPr>
            <a:spLocks noGrp="1" noChangeArrowheads="1"/>
          </p:cNvSpPr>
          <p:nvPr>
            <p:ph type="title"/>
          </p:nvPr>
        </p:nvSpPr>
        <p:spPr>
          <a:xfrm>
            <a:off x="0" y="0"/>
            <a:ext cx="9144000" cy="1143000"/>
          </a:xfrm>
        </p:spPr>
        <p:txBody>
          <a:bodyPr/>
          <a:lstStyle/>
          <a:p>
            <a:r>
              <a:rPr lang="en-US" altLang="en-US" dirty="0"/>
              <a:t>Microsoft Becomes a Spider Trap</a:t>
            </a:r>
          </a:p>
        </p:txBody>
      </p:sp>
      <p:sp>
        <p:nvSpPr>
          <p:cNvPr id="71683" name="Oval 3"/>
          <p:cNvSpPr>
            <a:spLocks noChangeArrowheads="1"/>
          </p:cNvSpPr>
          <p:nvPr/>
        </p:nvSpPr>
        <p:spPr bwMode="auto">
          <a:xfrm>
            <a:off x="3962400" y="19812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Yahoo</a:t>
            </a:r>
          </a:p>
        </p:txBody>
      </p:sp>
      <p:sp>
        <p:nvSpPr>
          <p:cNvPr id="71684" name="Oval 4"/>
          <p:cNvSpPr>
            <a:spLocks noChangeArrowheads="1"/>
          </p:cNvSpPr>
          <p:nvPr/>
        </p:nvSpPr>
        <p:spPr bwMode="auto">
          <a:xfrm>
            <a:off x="53340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M’soft</a:t>
            </a:r>
          </a:p>
        </p:txBody>
      </p:sp>
      <p:sp>
        <p:nvSpPr>
          <p:cNvPr id="71685" name="Oval 5"/>
          <p:cNvSpPr>
            <a:spLocks noChangeArrowheads="1"/>
          </p:cNvSpPr>
          <p:nvPr/>
        </p:nvSpPr>
        <p:spPr bwMode="auto">
          <a:xfrm>
            <a:off x="25146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Amazon</a:t>
            </a:r>
          </a:p>
        </p:txBody>
      </p:sp>
      <p:sp>
        <p:nvSpPr>
          <p:cNvPr id="71686" name="Line 6"/>
          <p:cNvSpPr>
            <a:spLocks noChangeShapeType="1"/>
          </p:cNvSpPr>
          <p:nvPr/>
        </p:nvSpPr>
        <p:spPr bwMode="auto">
          <a:xfrm flipV="1">
            <a:off x="2971800" y="2590800"/>
            <a:ext cx="10668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7" name="Line 7"/>
          <p:cNvSpPr>
            <a:spLocks noChangeShapeType="1"/>
          </p:cNvSpPr>
          <p:nvPr/>
        </p:nvSpPr>
        <p:spPr bwMode="auto">
          <a:xfrm flipH="1">
            <a:off x="3581400" y="2743200"/>
            <a:ext cx="99060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8" name="Line 8"/>
          <p:cNvSpPr>
            <a:spLocks noChangeShapeType="1"/>
          </p:cNvSpPr>
          <p:nvPr/>
        </p:nvSpPr>
        <p:spPr bwMode="auto">
          <a:xfrm>
            <a:off x="3733800" y="48006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1689" name="AutoShape 9"/>
          <p:cNvCxnSpPr>
            <a:cxnSpLocks noChangeShapeType="1"/>
            <a:stCxn id="71683" idx="6"/>
            <a:endCxn id="71683" idx="2"/>
          </p:cNvCxnSpPr>
          <p:nvPr/>
        </p:nvCxnSpPr>
        <p:spPr bwMode="auto">
          <a:xfrm flipH="1">
            <a:off x="3962400" y="2362200"/>
            <a:ext cx="1219200" cy="1588"/>
          </a:xfrm>
          <a:prstGeom prst="curvedConnector5">
            <a:avLst>
              <a:gd name="adj1" fmla="val -18750"/>
              <a:gd name="adj2" fmla="val -38400000"/>
              <a:gd name="adj3" fmla="val 11875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690" name="Oval 10"/>
          <p:cNvSpPr>
            <a:spLocks noChangeArrowheads="1"/>
          </p:cNvSpPr>
          <p:nvPr/>
        </p:nvSpPr>
        <p:spPr bwMode="auto">
          <a:xfrm>
            <a:off x="6858000" y="44958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1" name="Oval 11"/>
          <p:cNvSpPr>
            <a:spLocks noChangeArrowheads="1"/>
          </p:cNvSpPr>
          <p:nvPr/>
        </p:nvSpPr>
        <p:spPr bwMode="auto">
          <a:xfrm>
            <a:off x="2286000" y="46482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2" name="Oval 12"/>
          <p:cNvSpPr>
            <a:spLocks noChangeArrowheads="1"/>
          </p:cNvSpPr>
          <p:nvPr/>
        </p:nvSpPr>
        <p:spPr bwMode="auto">
          <a:xfrm>
            <a:off x="27432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3" name="Oval 13"/>
          <p:cNvSpPr>
            <a:spLocks noChangeArrowheads="1"/>
          </p:cNvSpPr>
          <p:nvPr/>
        </p:nvSpPr>
        <p:spPr bwMode="auto">
          <a:xfrm>
            <a:off x="29718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4" name="Oval 14"/>
          <p:cNvSpPr>
            <a:spLocks noChangeArrowheads="1"/>
          </p:cNvSpPr>
          <p:nvPr/>
        </p:nvSpPr>
        <p:spPr bwMode="auto">
          <a:xfrm>
            <a:off x="32004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5" name="Oval 15"/>
          <p:cNvSpPr>
            <a:spLocks noChangeArrowheads="1"/>
          </p:cNvSpPr>
          <p:nvPr/>
        </p:nvSpPr>
        <p:spPr bwMode="auto">
          <a:xfrm>
            <a:off x="34290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6" name="Oval 16"/>
          <p:cNvSpPr>
            <a:spLocks noChangeArrowheads="1"/>
          </p:cNvSpPr>
          <p:nvPr/>
        </p:nvSpPr>
        <p:spPr bwMode="auto">
          <a:xfrm>
            <a:off x="6858000" y="51816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7" name="Oval 17"/>
          <p:cNvSpPr>
            <a:spLocks noChangeArrowheads="1"/>
          </p:cNvSpPr>
          <p:nvPr/>
        </p:nvSpPr>
        <p:spPr bwMode="auto">
          <a:xfrm>
            <a:off x="2057400" y="46482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8" name="Oval 18"/>
          <p:cNvSpPr>
            <a:spLocks noChangeArrowheads="1"/>
          </p:cNvSpPr>
          <p:nvPr/>
        </p:nvSpPr>
        <p:spPr bwMode="auto">
          <a:xfrm>
            <a:off x="1828800" y="46482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9" name="Oval 19"/>
          <p:cNvSpPr>
            <a:spLocks noChangeArrowheads="1"/>
          </p:cNvSpPr>
          <p:nvPr/>
        </p:nvSpPr>
        <p:spPr bwMode="auto">
          <a:xfrm>
            <a:off x="7315200" y="51816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00" name="Oval 20"/>
          <p:cNvSpPr>
            <a:spLocks noChangeArrowheads="1"/>
          </p:cNvSpPr>
          <p:nvPr/>
        </p:nvSpPr>
        <p:spPr bwMode="auto">
          <a:xfrm>
            <a:off x="7086600" y="51816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01" name="Oval 21"/>
          <p:cNvSpPr>
            <a:spLocks noChangeArrowheads="1"/>
          </p:cNvSpPr>
          <p:nvPr/>
        </p:nvSpPr>
        <p:spPr bwMode="auto">
          <a:xfrm>
            <a:off x="2057400" y="4876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02" name="Oval 22"/>
          <p:cNvSpPr>
            <a:spLocks noChangeArrowheads="1"/>
          </p:cNvSpPr>
          <p:nvPr/>
        </p:nvSpPr>
        <p:spPr bwMode="auto">
          <a:xfrm>
            <a:off x="2971800" y="2286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03" name="Oval 23"/>
          <p:cNvSpPr>
            <a:spLocks noChangeArrowheads="1"/>
          </p:cNvSpPr>
          <p:nvPr/>
        </p:nvSpPr>
        <p:spPr bwMode="auto">
          <a:xfrm>
            <a:off x="3200400" y="2286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04" name="Oval 24"/>
          <p:cNvSpPr>
            <a:spLocks noChangeArrowheads="1"/>
          </p:cNvSpPr>
          <p:nvPr/>
        </p:nvSpPr>
        <p:spPr bwMode="auto">
          <a:xfrm>
            <a:off x="3429000" y="2286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05" name="Oval 25"/>
          <p:cNvSpPr>
            <a:spLocks noChangeArrowheads="1"/>
          </p:cNvSpPr>
          <p:nvPr/>
        </p:nvSpPr>
        <p:spPr bwMode="auto">
          <a:xfrm>
            <a:off x="2286000" y="4876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1706" name="Group 26"/>
          <p:cNvGrpSpPr>
            <a:grpSpLocks/>
          </p:cNvGrpSpPr>
          <p:nvPr/>
        </p:nvGrpSpPr>
        <p:grpSpPr bwMode="auto">
          <a:xfrm>
            <a:off x="6858000" y="4953000"/>
            <a:ext cx="990600" cy="76200"/>
            <a:chOff x="816" y="3024"/>
            <a:chExt cx="624" cy="48"/>
          </a:xfrm>
        </p:grpSpPr>
        <p:sp>
          <p:nvSpPr>
            <p:cNvPr id="71707" name="Oval 27"/>
            <p:cNvSpPr>
              <a:spLocks noChangeArrowheads="1"/>
            </p:cNvSpPr>
            <p:nvPr/>
          </p:nvSpPr>
          <p:spPr bwMode="auto">
            <a:xfrm>
              <a:off x="1392" y="3024"/>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08" name="Oval 28"/>
            <p:cNvSpPr>
              <a:spLocks noChangeArrowheads="1"/>
            </p:cNvSpPr>
            <p:nvPr/>
          </p:nvSpPr>
          <p:spPr bwMode="auto">
            <a:xfrm>
              <a:off x="1248" y="3024"/>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09" name="Oval 29"/>
            <p:cNvSpPr>
              <a:spLocks noChangeArrowheads="1"/>
            </p:cNvSpPr>
            <p:nvPr/>
          </p:nvSpPr>
          <p:spPr bwMode="auto">
            <a:xfrm>
              <a:off x="1104" y="3024"/>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0" name="Oval 30"/>
            <p:cNvSpPr>
              <a:spLocks noChangeArrowheads="1"/>
            </p:cNvSpPr>
            <p:nvPr/>
          </p:nvSpPr>
          <p:spPr bwMode="auto">
            <a:xfrm>
              <a:off x="960" y="3024"/>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1" name="Oval 31"/>
            <p:cNvSpPr>
              <a:spLocks noChangeArrowheads="1"/>
            </p:cNvSpPr>
            <p:nvPr/>
          </p:nvSpPr>
          <p:spPr bwMode="auto">
            <a:xfrm>
              <a:off x="816" y="3024"/>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1712" name="Oval 32"/>
          <p:cNvSpPr>
            <a:spLocks noChangeArrowheads="1"/>
          </p:cNvSpPr>
          <p:nvPr/>
        </p:nvSpPr>
        <p:spPr bwMode="auto">
          <a:xfrm>
            <a:off x="7086600" y="44958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3" name="Oval 33"/>
          <p:cNvSpPr>
            <a:spLocks noChangeArrowheads="1"/>
          </p:cNvSpPr>
          <p:nvPr/>
        </p:nvSpPr>
        <p:spPr bwMode="auto">
          <a:xfrm>
            <a:off x="7315200" y="44958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4" name="Oval 34"/>
          <p:cNvSpPr>
            <a:spLocks noChangeArrowheads="1"/>
          </p:cNvSpPr>
          <p:nvPr/>
        </p:nvSpPr>
        <p:spPr bwMode="auto">
          <a:xfrm>
            <a:off x="7543800" y="44958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5" name="Oval 35"/>
          <p:cNvSpPr>
            <a:spLocks noChangeArrowheads="1"/>
          </p:cNvSpPr>
          <p:nvPr/>
        </p:nvSpPr>
        <p:spPr bwMode="auto">
          <a:xfrm>
            <a:off x="7772400" y="44958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6" name="Oval 36"/>
          <p:cNvSpPr>
            <a:spLocks noChangeArrowheads="1"/>
          </p:cNvSpPr>
          <p:nvPr/>
        </p:nvSpPr>
        <p:spPr bwMode="auto">
          <a:xfrm>
            <a:off x="6858000" y="4724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7" name="Oval 37"/>
          <p:cNvSpPr>
            <a:spLocks noChangeArrowheads="1"/>
          </p:cNvSpPr>
          <p:nvPr/>
        </p:nvSpPr>
        <p:spPr bwMode="auto">
          <a:xfrm>
            <a:off x="7086600" y="4724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8" name="Oval 38"/>
          <p:cNvSpPr>
            <a:spLocks noChangeArrowheads="1"/>
          </p:cNvSpPr>
          <p:nvPr/>
        </p:nvSpPr>
        <p:spPr bwMode="auto">
          <a:xfrm>
            <a:off x="7315200" y="4724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9" name="Oval 39"/>
          <p:cNvSpPr>
            <a:spLocks noChangeArrowheads="1"/>
          </p:cNvSpPr>
          <p:nvPr/>
        </p:nvSpPr>
        <p:spPr bwMode="auto">
          <a:xfrm>
            <a:off x="7543800" y="4724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0" name="Oval 40"/>
          <p:cNvSpPr>
            <a:spLocks noChangeArrowheads="1"/>
          </p:cNvSpPr>
          <p:nvPr/>
        </p:nvSpPr>
        <p:spPr bwMode="auto">
          <a:xfrm>
            <a:off x="7772400" y="4724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1721" name="AutoShape 41"/>
          <p:cNvCxnSpPr>
            <a:cxnSpLocks noChangeShapeType="1"/>
          </p:cNvCxnSpPr>
          <p:nvPr/>
        </p:nvCxnSpPr>
        <p:spPr bwMode="auto">
          <a:xfrm flipH="1">
            <a:off x="5334000" y="4648200"/>
            <a:ext cx="1219200" cy="1588"/>
          </a:xfrm>
          <a:prstGeom prst="curvedConnector5">
            <a:avLst>
              <a:gd name="adj1" fmla="val -18750"/>
              <a:gd name="adj2" fmla="val -38400000"/>
              <a:gd name="adj3" fmla="val 11875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950397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4"/>
          <p:cNvSpPr>
            <a:spLocks noGrp="1"/>
          </p:cNvSpPr>
          <p:nvPr>
            <p:ph type="sldNum" sz="quarter" idx="12"/>
          </p:nvPr>
        </p:nvSpPr>
        <p:spPr/>
        <p:txBody>
          <a:bodyPr/>
          <a:lstStyle/>
          <a:p>
            <a:fld id="{2D286F3B-8D56-4749-BB03-27BC768A4BC3}" type="slidenum">
              <a:rPr lang="en-US" altLang="en-US"/>
              <a:pPr/>
              <a:t>31</a:t>
            </a:fld>
            <a:endParaRPr lang="en-US" altLang="en-US"/>
          </a:p>
        </p:txBody>
      </p:sp>
      <p:sp>
        <p:nvSpPr>
          <p:cNvPr id="72706" name="Rectangle 2"/>
          <p:cNvSpPr>
            <a:spLocks noGrp="1" noChangeArrowheads="1"/>
          </p:cNvSpPr>
          <p:nvPr>
            <p:ph type="title"/>
          </p:nvPr>
        </p:nvSpPr>
        <p:spPr>
          <a:xfrm>
            <a:off x="6263" y="0"/>
            <a:ext cx="9144000" cy="1143000"/>
          </a:xfrm>
        </p:spPr>
        <p:txBody>
          <a:bodyPr/>
          <a:lstStyle/>
          <a:p>
            <a:r>
              <a:rPr lang="en-US" altLang="en-US" dirty="0"/>
              <a:t>In the Limit …</a:t>
            </a:r>
          </a:p>
        </p:txBody>
      </p:sp>
      <p:sp>
        <p:nvSpPr>
          <p:cNvPr id="72707" name="Oval 3"/>
          <p:cNvSpPr>
            <a:spLocks noChangeArrowheads="1"/>
          </p:cNvSpPr>
          <p:nvPr/>
        </p:nvSpPr>
        <p:spPr bwMode="auto">
          <a:xfrm>
            <a:off x="3962400" y="19812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Yahoo</a:t>
            </a:r>
          </a:p>
        </p:txBody>
      </p:sp>
      <p:sp>
        <p:nvSpPr>
          <p:cNvPr id="72708" name="Oval 4"/>
          <p:cNvSpPr>
            <a:spLocks noChangeArrowheads="1"/>
          </p:cNvSpPr>
          <p:nvPr/>
        </p:nvSpPr>
        <p:spPr bwMode="auto">
          <a:xfrm>
            <a:off x="53340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M’soft</a:t>
            </a:r>
          </a:p>
        </p:txBody>
      </p:sp>
      <p:sp>
        <p:nvSpPr>
          <p:cNvPr id="72709" name="Oval 5"/>
          <p:cNvSpPr>
            <a:spLocks noChangeArrowheads="1"/>
          </p:cNvSpPr>
          <p:nvPr/>
        </p:nvSpPr>
        <p:spPr bwMode="auto">
          <a:xfrm>
            <a:off x="25146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Amazon</a:t>
            </a:r>
          </a:p>
        </p:txBody>
      </p:sp>
      <p:sp>
        <p:nvSpPr>
          <p:cNvPr id="72710" name="Line 6"/>
          <p:cNvSpPr>
            <a:spLocks noChangeShapeType="1"/>
          </p:cNvSpPr>
          <p:nvPr/>
        </p:nvSpPr>
        <p:spPr bwMode="auto">
          <a:xfrm flipV="1">
            <a:off x="2971800" y="2590800"/>
            <a:ext cx="10668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11" name="Line 7"/>
          <p:cNvSpPr>
            <a:spLocks noChangeShapeType="1"/>
          </p:cNvSpPr>
          <p:nvPr/>
        </p:nvSpPr>
        <p:spPr bwMode="auto">
          <a:xfrm flipH="1">
            <a:off x="3581400" y="2743200"/>
            <a:ext cx="99060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12" name="Line 8"/>
          <p:cNvSpPr>
            <a:spLocks noChangeShapeType="1"/>
          </p:cNvSpPr>
          <p:nvPr/>
        </p:nvSpPr>
        <p:spPr bwMode="auto">
          <a:xfrm>
            <a:off x="3733800" y="48006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2713" name="AutoShape 9"/>
          <p:cNvCxnSpPr>
            <a:cxnSpLocks noChangeShapeType="1"/>
            <a:stCxn id="72707" idx="6"/>
            <a:endCxn id="72707" idx="2"/>
          </p:cNvCxnSpPr>
          <p:nvPr/>
        </p:nvCxnSpPr>
        <p:spPr bwMode="auto">
          <a:xfrm flipH="1">
            <a:off x="3962400" y="2362200"/>
            <a:ext cx="1219200" cy="1588"/>
          </a:xfrm>
          <a:prstGeom prst="curvedConnector5">
            <a:avLst>
              <a:gd name="adj1" fmla="val -18750"/>
              <a:gd name="adj2" fmla="val -38400000"/>
              <a:gd name="adj3" fmla="val 11875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714" name="Oval 10"/>
          <p:cNvSpPr>
            <a:spLocks noChangeArrowheads="1"/>
          </p:cNvSpPr>
          <p:nvPr/>
        </p:nvSpPr>
        <p:spPr bwMode="auto">
          <a:xfrm>
            <a:off x="6858000" y="44958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15" name="Oval 11"/>
          <p:cNvSpPr>
            <a:spLocks noChangeArrowheads="1"/>
          </p:cNvSpPr>
          <p:nvPr/>
        </p:nvSpPr>
        <p:spPr bwMode="auto">
          <a:xfrm>
            <a:off x="7772400" y="56388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16" name="Oval 12"/>
          <p:cNvSpPr>
            <a:spLocks noChangeArrowheads="1"/>
          </p:cNvSpPr>
          <p:nvPr/>
        </p:nvSpPr>
        <p:spPr bwMode="auto">
          <a:xfrm>
            <a:off x="6858000" y="54102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17" name="Oval 13"/>
          <p:cNvSpPr>
            <a:spLocks noChangeArrowheads="1"/>
          </p:cNvSpPr>
          <p:nvPr/>
        </p:nvSpPr>
        <p:spPr bwMode="auto">
          <a:xfrm>
            <a:off x="7315200" y="54102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18" name="Oval 14"/>
          <p:cNvSpPr>
            <a:spLocks noChangeArrowheads="1"/>
          </p:cNvSpPr>
          <p:nvPr/>
        </p:nvSpPr>
        <p:spPr bwMode="auto">
          <a:xfrm>
            <a:off x="7543800" y="54102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19" name="Oval 15"/>
          <p:cNvSpPr>
            <a:spLocks noChangeArrowheads="1"/>
          </p:cNvSpPr>
          <p:nvPr/>
        </p:nvSpPr>
        <p:spPr bwMode="auto">
          <a:xfrm>
            <a:off x="7772400" y="54102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0" name="Oval 16"/>
          <p:cNvSpPr>
            <a:spLocks noChangeArrowheads="1"/>
          </p:cNvSpPr>
          <p:nvPr/>
        </p:nvSpPr>
        <p:spPr bwMode="auto">
          <a:xfrm>
            <a:off x="6858000" y="56388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1" name="Oval 17"/>
          <p:cNvSpPr>
            <a:spLocks noChangeArrowheads="1"/>
          </p:cNvSpPr>
          <p:nvPr/>
        </p:nvSpPr>
        <p:spPr bwMode="auto">
          <a:xfrm>
            <a:off x="7543800" y="56388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2" name="Oval 18"/>
          <p:cNvSpPr>
            <a:spLocks noChangeArrowheads="1"/>
          </p:cNvSpPr>
          <p:nvPr/>
        </p:nvSpPr>
        <p:spPr bwMode="auto">
          <a:xfrm>
            <a:off x="7315200" y="56388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3" name="Oval 19"/>
          <p:cNvSpPr>
            <a:spLocks noChangeArrowheads="1"/>
          </p:cNvSpPr>
          <p:nvPr/>
        </p:nvSpPr>
        <p:spPr bwMode="auto">
          <a:xfrm>
            <a:off x="7086600" y="56388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4" name="Oval 20"/>
          <p:cNvSpPr>
            <a:spLocks noChangeArrowheads="1"/>
          </p:cNvSpPr>
          <p:nvPr/>
        </p:nvSpPr>
        <p:spPr bwMode="auto">
          <a:xfrm>
            <a:off x="7086600" y="54102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5" name="Oval 21"/>
          <p:cNvSpPr>
            <a:spLocks noChangeArrowheads="1"/>
          </p:cNvSpPr>
          <p:nvPr/>
        </p:nvSpPr>
        <p:spPr bwMode="auto">
          <a:xfrm>
            <a:off x="7543800" y="5181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6" name="Oval 22"/>
          <p:cNvSpPr>
            <a:spLocks noChangeArrowheads="1"/>
          </p:cNvSpPr>
          <p:nvPr/>
        </p:nvSpPr>
        <p:spPr bwMode="auto">
          <a:xfrm>
            <a:off x="6858000" y="5181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7" name="Oval 23"/>
          <p:cNvSpPr>
            <a:spLocks noChangeArrowheads="1"/>
          </p:cNvSpPr>
          <p:nvPr/>
        </p:nvSpPr>
        <p:spPr bwMode="auto">
          <a:xfrm>
            <a:off x="7086600" y="5181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8" name="Oval 24"/>
          <p:cNvSpPr>
            <a:spLocks noChangeArrowheads="1"/>
          </p:cNvSpPr>
          <p:nvPr/>
        </p:nvSpPr>
        <p:spPr bwMode="auto">
          <a:xfrm>
            <a:off x="7315200" y="5181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9" name="Oval 25"/>
          <p:cNvSpPr>
            <a:spLocks noChangeArrowheads="1"/>
          </p:cNvSpPr>
          <p:nvPr/>
        </p:nvSpPr>
        <p:spPr bwMode="auto">
          <a:xfrm>
            <a:off x="7772400" y="5181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2730" name="Group 26"/>
          <p:cNvGrpSpPr>
            <a:grpSpLocks/>
          </p:cNvGrpSpPr>
          <p:nvPr/>
        </p:nvGrpSpPr>
        <p:grpSpPr bwMode="auto">
          <a:xfrm>
            <a:off x="6858000" y="4953000"/>
            <a:ext cx="990600" cy="76200"/>
            <a:chOff x="816" y="3024"/>
            <a:chExt cx="624" cy="48"/>
          </a:xfrm>
        </p:grpSpPr>
        <p:sp>
          <p:nvSpPr>
            <p:cNvPr id="72731" name="Oval 27"/>
            <p:cNvSpPr>
              <a:spLocks noChangeArrowheads="1"/>
            </p:cNvSpPr>
            <p:nvPr/>
          </p:nvSpPr>
          <p:spPr bwMode="auto">
            <a:xfrm>
              <a:off x="1392" y="3024"/>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32" name="Oval 28"/>
            <p:cNvSpPr>
              <a:spLocks noChangeArrowheads="1"/>
            </p:cNvSpPr>
            <p:nvPr/>
          </p:nvSpPr>
          <p:spPr bwMode="auto">
            <a:xfrm>
              <a:off x="1248" y="3024"/>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33" name="Oval 29"/>
            <p:cNvSpPr>
              <a:spLocks noChangeArrowheads="1"/>
            </p:cNvSpPr>
            <p:nvPr/>
          </p:nvSpPr>
          <p:spPr bwMode="auto">
            <a:xfrm>
              <a:off x="1104" y="3024"/>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34" name="Oval 30"/>
            <p:cNvSpPr>
              <a:spLocks noChangeArrowheads="1"/>
            </p:cNvSpPr>
            <p:nvPr/>
          </p:nvSpPr>
          <p:spPr bwMode="auto">
            <a:xfrm>
              <a:off x="960" y="3024"/>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35" name="Oval 31"/>
            <p:cNvSpPr>
              <a:spLocks noChangeArrowheads="1"/>
            </p:cNvSpPr>
            <p:nvPr/>
          </p:nvSpPr>
          <p:spPr bwMode="auto">
            <a:xfrm>
              <a:off x="816" y="3024"/>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736" name="Oval 32"/>
          <p:cNvSpPr>
            <a:spLocks noChangeArrowheads="1"/>
          </p:cNvSpPr>
          <p:nvPr/>
        </p:nvSpPr>
        <p:spPr bwMode="auto">
          <a:xfrm>
            <a:off x="7086600" y="44958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37" name="Oval 33"/>
          <p:cNvSpPr>
            <a:spLocks noChangeArrowheads="1"/>
          </p:cNvSpPr>
          <p:nvPr/>
        </p:nvSpPr>
        <p:spPr bwMode="auto">
          <a:xfrm>
            <a:off x="7315200" y="44958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38" name="Oval 34"/>
          <p:cNvSpPr>
            <a:spLocks noChangeArrowheads="1"/>
          </p:cNvSpPr>
          <p:nvPr/>
        </p:nvSpPr>
        <p:spPr bwMode="auto">
          <a:xfrm>
            <a:off x="7543800" y="44958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39" name="Oval 35"/>
          <p:cNvSpPr>
            <a:spLocks noChangeArrowheads="1"/>
          </p:cNvSpPr>
          <p:nvPr/>
        </p:nvSpPr>
        <p:spPr bwMode="auto">
          <a:xfrm>
            <a:off x="7772400" y="44958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40" name="Oval 36"/>
          <p:cNvSpPr>
            <a:spLocks noChangeArrowheads="1"/>
          </p:cNvSpPr>
          <p:nvPr/>
        </p:nvSpPr>
        <p:spPr bwMode="auto">
          <a:xfrm>
            <a:off x="6858000" y="4724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41" name="Oval 37"/>
          <p:cNvSpPr>
            <a:spLocks noChangeArrowheads="1"/>
          </p:cNvSpPr>
          <p:nvPr/>
        </p:nvSpPr>
        <p:spPr bwMode="auto">
          <a:xfrm>
            <a:off x="7086600" y="4724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42" name="Oval 38"/>
          <p:cNvSpPr>
            <a:spLocks noChangeArrowheads="1"/>
          </p:cNvSpPr>
          <p:nvPr/>
        </p:nvSpPr>
        <p:spPr bwMode="auto">
          <a:xfrm>
            <a:off x="7315200" y="4724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43" name="Oval 39"/>
          <p:cNvSpPr>
            <a:spLocks noChangeArrowheads="1"/>
          </p:cNvSpPr>
          <p:nvPr/>
        </p:nvSpPr>
        <p:spPr bwMode="auto">
          <a:xfrm>
            <a:off x="7543800" y="4724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44" name="Oval 40"/>
          <p:cNvSpPr>
            <a:spLocks noChangeArrowheads="1"/>
          </p:cNvSpPr>
          <p:nvPr/>
        </p:nvSpPr>
        <p:spPr bwMode="auto">
          <a:xfrm>
            <a:off x="7772400" y="4724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2745" name="AutoShape 41"/>
          <p:cNvCxnSpPr>
            <a:cxnSpLocks noChangeShapeType="1"/>
          </p:cNvCxnSpPr>
          <p:nvPr/>
        </p:nvCxnSpPr>
        <p:spPr bwMode="auto">
          <a:xfrm flipH="1">
            <a:off x="5334000" y="4648200"/>
            <a:ext cx="1219200" cy="1588"/>
          </a:xfrm>
          <a:prstGeom prst="curvedConnector5">
            <a:avLst>
              <a:gd name="adj1" fmla="val -18750"/>
              <a:gd name="adj2" fmla="val -38400000"/>
              <a:gd name="adj3" fmla="val 11875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474582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483AC0E-5CA0-403B-8EF7-501513283A58}" type="slidenum">
              <a:rPr lang="en-US" altLang="en-US"/>
              <a:pPr/>
              <a:t>32</a:t>
            </a:fld>
            <a:endParaRPr lang="en-US" altLang="en-US"/>
          </a:p>
        </p:txBody>
      </p:sp>
      <p:sp>
        <p:nvSpPr>
          <p:cNvPr id="24578" name="Rectangle 2"/>
          <p:cNvSpPr>
            <a:spLocks noGrp="1" noChangeArrowheads="1"/>
          </p:cNvSpPr>
          <p:nvPr>
            <p:ph type="title"/>
          </p:nvPr>
        </p:nvSpPr>
        <p:spPr>
          <a:xfrm>
            <a:off x="-33403" y="0"/>
            <a:ext cx="9144000" cy="1143000"/>
          </a:xfrm>
        </p:spPr>
        <p:txBody>
          <a:bodyPr/>
          <a:lstStyle/>
          <a:p>
            <a:r>
              <a:rPr lang="en-US" altLang="en-US" dirty="0"/>
              <a:t>PageRank Solution to Traps, Etc.</a:t>
            </a:r>
          </a:p>
        </p:txBody>
      </p:sp>
      <p:sp>
        <p:nvSpPr>
          <p:cNvPr id="24579" name="Rectangle 3"/>
          <p:cNvSpPr>
            <a:spLocks noGrp="1" noChangeArrowheads="1"/>
          </p:cNvSpPr>
          <p:nvPr>
            <p:ph type="body" idx="1"/>
          </p:nvPr>
        </p:nvSpPr>
        <p:spPr/>
        <p:txBody>
          <a:bodyPr>
            <a:normAutofit/>
          </a:bodyPr>
          <a:lstStyle/>
          <a:p>
            <a:r>
              <a:rPr lang="en-US" altLang="en-US" dirty="0"/>
              <a:t>“Tax” each page a fixed percentage at each </a:t>
            </a:r>
            <a:r>
              <a:rPr lang="en-US" altLang="en-US" dirty="0" smtClean="0"/>
              <a:t>iteration</a:t>
            </a:r>
            <a:r>
              <a:rPr lang="en-US" altLang="en-US" dirty="0"/>
              <a:t>.</a:t>
            </a:r>
          </a:p>
          <a:p>
            <a:r>
              <a:rPr lang="en-US" altLang="en-US" dirty="0"/>
              <a:t>Add a fixed constant </a:t>
            </a:r>
            <a:r>
              <a:rPr lang="en-US" altLang="en-US" dirty="0" smtClean="0"/>
              <a:t>&gt; 0 to </a:t>
            </a:r>
            <a:r>
              <a:rPr lang="en-US" altLang="en-US" dirty="0"/>
              <a:t>all pages</a:t>
            </a:r>
            <a:r>
              <a:rPr lang="en-US" altLang="en-US" dirty="0" smtClean="0"/>
              <a:t>.</a:t>
            </a:r>
          </a:p>
          <a:p>
            <a:pPr lvl="1"/>
            <a:r>
              <a:rPr lang="en-US" altLang="en-US" dirty="0" smtClean="0">
                <a:solidFill>
                  <a:srgbClr val="0070C0"/>
                </a:solidFill>
              </a:rPr>
              <a:t>Optional but useful</a:t>
            </a:r>
            <a:r>
              <a:rPr lang="en-US" altLang="en-US" dirty="0" smtClean="0"/>
              <a:t>: add exactly enough to balance the loss (tax + PageRank of dead ends).</a:t>
            </a:r>
          </a:p>
          <a:p>
            <a:r>
              <a:rPr lang="en-US" altLang="en-US" dirty="0" smtClean="0"/>
              <a:t>Models </a:t>
            </a:r>
            <a:r>
              <a:rPr lang="en-US" altLang="en-US" dirty="0"/>
              <a:t>a random walk with a fixed probability of leaving the system, and a fixed number of new </a:t>
            </a:r>
            <a:r>
              <a:rPr lang="en-US" altLang="en-US" dirty="0" smtClean="0"/>
              <a:t>surfers injected, </a:t>
            </a:r>
            <a:r>
              <a:rPr lang="en-US" altLang="en-US" dirty="0" smtClean="0">
                <a:solidFill>
                  <a:srgbClr val="FF0000"/>
                </a:solidFill>
              </a:rPr>
              <a:t>at random pages</a:t>
            </a:r>
            <a:r>
              <a:rPr lang="en-US" altLang="en-US" dirty="0" smtClean="0"/>
              <a:t>, </a:t>
            </a:r>
            <a:r>
              <a:rPr lang="en-US" altLang="en-US" dirty="0"/>
              <a:t>into the system at each step</a:t>
            </a:r>
            <a:r>
              <a:rPr lang="en-US" altLang="en-US" dirty="0" smtClean="0"/>
              <a:t>.</a:t>
            </a:r>
          </a:p>
        </p:txBody>
      </p:sp>
    </p:spTree>
    <p:extLst>
      <p:ext uri="{BB962C8B-B14F-4D97-AF65-F5344CB8AC3E}">
        <p14:creationId xmlns:p14="http://schemas.microsoft.com/office/powerpoint/2010/main" val="45261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0AA942EA-905B-46CC-87CA-C2143741BF35}" type="slidenum">
              <a:rPr lang="en-US" altLang="en-US"/>
              <a:pPr/>
              <a:t>33</a:t>
            </a:fld>
            <a:endParaRPr lang="en-US" altLang="en-US"/>
          </a:p>
        </p:txBody>
      </p:sp>
      <p:sp>
        <p:nvSpPr>
          <p:cNvPr id="23554" name="Rectangle 2"/>
          <p:cNvSpPr>
            <a:spLocks noGrp="1" noChangeArrowheads="1"/>
          </p:cNvSpPr>
          <p:nvPr>
            <p:ph type="title"/>
          </p:nvPr>
        </p:nvSpPr>
        <p:spPr>
          <a:xfrm>
            <a:off x="152400" y="-22964"/>
            <a:ext cx="8991600" cy="1143000"/>
          </a:xfrm>
        </p:spPr>
        <p:txBody>
          <a:bodyPr/>
          <a:lstStyle/>
          <a:p>
            <a:r>
              <a:rPr lang="en-US" altLang="en-US" sz="3600" dirty="0">
                <a:solidFill>
                  <a:srgbClr val="92D050"/>
                </a:solidFill>
              </a:rPr>
              <a:t>Example</a:t>
            </a:r>
            <a:r>
              <a:rPr lang="en-US" altLang="en-US" sz="3600" dirty="0"/>
              <a:t>: Microsoft is a Spider Trap; 20% Tax</a:t>
            </a:r>
          </a:p>
        </p:txBody>
      </p:sp>
      <p:sp>
        <p:nvSpPr>
          <p:cNvPr id="23555" name="Rectangle 3"/>
          <p:cNvSpPr>
            <a:spLocks noGrp="1" noChangeArrowheads="1"/>
          </p:cNvSpPr>
          <p:nvPr>
            <p:ph type="body" idx="1"/>
          </p:nvPr>
        </p:nvSpPr>
        <p:spPr/>
        <p:txBody>
          <a:bodyPr/>
          <a:lstStyle/>
          <a:p>
            <a:r>
              <a:rPr lang="en-US" altLang="en-US" dirty="0"/>
              <a:t>Equations </a:t>
            </a:r>
            <a:r>
              <a:rPr lang="en-US" altLang="en-US" b="1" dirty="0"/>
              <a:t> v</a:t>
            </a:r>
            <a:r>
              <a:rPr lang="en-US" altLang="en-US" dirty="0"/>
              <a:t> = </a:t>
            </a:r>
            <a:r>
              <a:rPr lang="en-US" altLang="en-US" dirty="0" smtClean="0"/>
              <a:t>0.8(</a:t>
            </a:r>
            <a:r>
              <a:rPr lang="en-US" altLang="en-US" i="1" dirty="0" err="1" smtClean="0"/>
              <a:t>M</a:t>
            </a:r>
            <a:r>
              <a:rPr lang="en-US" altLang="en-US" b="1" dirty="0" err="1" smtClean="0"/>
              <a:t>v</a:t>
            </a:r>
            <a:r>
              <a:rPr lang="en-US" altLang="en-US" dirty="0" smtClean="0"/>
              <a:t>) </a:t>
            </a:r>
            <a:r>
              <a:rPr lang="en-US" altLang="en-US" dirty="0"/>
              <a:t>+ </a:t>
            </a:r>
            <a:r>
              <a:rPr lang="en-US" altLang="en-US" b="1" dirty="0"/>
              <a:t>0.2</a:t>
            </a:r>
            <a:r>
              <a:rPr lang="en-US" altLang="en-US" dirty="0"/>
              <a:t>:</a:t>
            </a:r>
          </a:p>
          <a:p>
            <a:pPr lvl="1">
              <a:buFont typeface="Monotype Sorts" pitchFamily="2" charset="2"/>
              <a:buNone/>
            </a:pPr>
            <a:r>
              <a:rPr lang="en-US" altLang="en-US" i="1" dirty="0"/>
              <a:t>y</a:t>
            </a:r>
            <a:r>
              <a:rPr lang="en-US" altLang="en-US" dirty="0"/>
              <a:t>   = </a:t>
            </a:r>
            <a:r>
              <a:rPr lang="en-US" altLang="en-US" dirty="0" smtClean="0"/>
              <a:t>0.8(</a:t>
            </a:r>
            <a:r>
              <a:rPr lang="en-US" altLang="en-US" i="1" dirty="0" smtClean="0"/>
              <a:t>y</a:t>
            </a:r>
            <a:r>
              <a:rPr lang="en-US" altLang="en-US" dirty="0" smtClean="0"/>
              <a:t>/2 </a:t>
            </a:r>
            <a:r>
              <a:rPr lang="en-US" altLang="en-US" dirty="0"/>
              <a:t>+ </a:t>
            </a:r>
            <a:r>
              <a:rPr lang="en-US" altLang="en-US" i="1" dirty="0"/>
              <a:t>a</a:t>
            </a:r>
            <a:r>
              <a:rPr lang="en-US" altLang="en-US" dirty="0"/>
              <a:t>/2) + 0.2</a:t>
            </a:r>
          </a:p>
          <a:p>
            <a:pPr lvl="1">
              <a:buFont typeface="Monotype Sorts" pitchFamily="2" charset="2"/>
              <a:buNone/>
            </a:pPr>
            <a:r>
              <a:rPr lang="en-US" altLang="en-US" i="1" dirty="0"/>
              <a:t>a </a:t>
            </a:r>
            <a:r>
              <a:rPr lang="en-US" altLang="en-US" dirty="0"/>
              <a:t>  = </a:t>
            </a:r>
            <a:r>
              <a:rPr lang="en-US" altLang="en-US" dirty="0" smtClean="0"/>
              <a:t>0.8(</a:t>
            </a:r>
            <a:r>
              <a:rPr lang="en-US" altLang="en-US" i="1" dirty="0" smtClean="0"/>
              <a:t>y</a:t>
            </a:r>
            <a:r>
              <a:rPr lang="en-US" altLang="en-US" dirty="0" smtClean="0"/>
              <a:t>/2</a:t>
            </a:r>
            <a:r>
              <a:rPr lang="en-US" altLang="en-US" dirty="0"/>
              <a:t>) + 0.2</a:t>
            </a:r>
          </a:p>
          <a:p>
            <a:pPr lvl="1">
              <a:buFont typeface="Monotype Sorts" pitchFamily="2" charset="2"/>
              <a:buNone/>
            </a:pPr>
            <a:r>
              <a:rPr lang="en-US" altLang="en-US" i="1" dirty="0"/>
              <a:t>m</a:t>
            </a:r>
            <a:r>
              <a:rPr lang="en-US" altLang="en-US" dirty="0"/>
              <a:t>  = </a:t>
            </a:r>
            <a:r>
              <a:rPr lang="en-US" altLang="en-US" dirty="0" smtClean="0"/>
              <a:t>0.8(</a:t>
            </a:r>
            <a:r>
              <a:rPr lang="en-US" altLang="en-US" i="1" dirty="0" smtClean="0"/>
              <a:t>a</a:t>
            </a:r>
            <a:r>
              <a:rPr lang="en-US" altLang="en-US" dirty="0" smtClean="0"/>
              <a:t>/2 </a:t>
            </a:r>
            <a:r>
              <a:rPr lang="en-US" altLang="en-US" dirty="0"/>
              <a:t>+ </a:t>
            </a:r>
            <a:r>
              <a:rPr lang="en-US" altLang="en-US" i="1" dirty="0"/>
              <a:t>m</a:t>
            </a:r>
            <a:r>
              <a:rPr lang="en-US" altLang="en-US" dirty="0"/>
              <a:t>) + 0.2</a:t>
            </a:r>
          </a:p>
          <a:p>
            <a:pPr lvl="1"/>
            <a:endParaRPr lang="en-US" altLang="en-US" dirty="0"/>
          </a:p>
        </p:txBody>
      </p:sp>
      <p:sp>
        <p:nvSpPr>
          <p:cNvPr id="23556" name="Text Box 4"/>
          <p:cNvSpPr txBox="1">
            <a:spLocks noChangeArrowheads="1"/>
          </p:cNvSpPr>
          <p:nvPr/>
        </p:nvSpPr>
        <p:spPr bwMode="auto">
          <a:xfrm>
            <a:off x="1355725" y="4529138"/>
            <a:ext cx="94773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a:t>
            </a:r>
          </a:p>
          <a:p>
            <a:r>
              <a:rPr lang="en-US" altLang="en-US"/>
              <a:t>a    =</a:t>
            </a:r>
          </a:p>
          <a:p>
            <a:r>
              <a:rPr lang="en-US" altLang="en-US"/>
              <a:t>m</a:t>
            </a:r>
          </a:p>
        </p:txBody>
      </p:sp>
      <p:sp>
        <p:nvSpPr>
          <p:cNvPr id="23557" name="Text Box 5"/>
          <p:cNvSpPr txBox="1">
            <a:spLocks noChangeArrowheads="1"/>
          </p:cNvSpPr>
          <p:nvPr/>
        </p:nvSpPr>
        <p:spPr bwMode="auto">
          <a:xfrm>
            <a:off x="2743200" y="4564063"/>
            <a:ext cx="35083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a:p>
            <a:r>
              <a:rPr lang="en-US" altLang="en-US"/>
              <a:t>1</a:t>
            </a:r>
          </a:p>
          <a:p>
            <a:r>
              <a:rPr lang="en-US" altLang="en-US"/>
              <a:t>1</a:t>
            </a:r>
          </a:p>
        </p:txBody>
      </p:sp>
      <p:sp>
        <p:nvSpPr>
          <p:cNvPr id="23558" name="Text Box 6"/>
          <p:cNvSpPr txBox="1">
            <a:spLocks noChangeArrowheads="1"/>
          </p:cNvSpPr>
          <p:nvPr/>
        </p:nvSpPr>
        <p:spPr bwMode="auto">
          <a:xfrm>
            <a:off x="3505200" y="4564063"/>
            <a:ext cx="7762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1.00</a:t>
            </a:r>
          </a:p>
          <a:p>
            <a:r>
              <a:rPr lang="en-US" altLang="en-US"/>
              <a:t>0.60</a:t>
            </a:r>
          </a:p>
          <a:p>
            <a:r>
              <a:rPr lang="en-US" altLang="en-US"/>
              <a:t>1.40</a:t>
            </a:r>
          </a:p>
        </p:txBody>
      </p:sp>
      <p:sp>
        <p:nvSpPr>
          <p:cNvPr id="23559" name="Text Box 7"/>
          <p:cNvSpPr txBox="1">
            <a:spLocks noChangeArrowheads="1"/>
          </p:cNvSpPr>
          <p:nvPr/>
        </p:nvSpPr>
        <p:spPr bwMode="auto">
          <a:xfrm>
            <a:off x="4343400" y="4564063"/>
            <a:ext cx="7762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0.84</a:t>
            </a:r>
          </a:p>
          <a:p>
            <a:r>
              <a:rPr lang="en-US" altLang="en-US"/>
              <a:t>0.60</a:t>
            </a:r>
          </a:p>
          <a:p>
            <a:r>
              <a:rPr lang="en-US" altLang="en-US"/>
              <a:t>1.56</a:t>
            </a:r>
          </a:p>
        </p:txBody>
      </p:sp>
      <p:sp>
        <p:nvSpPr>
          <p:cNvPr id="23560" name="Text Box 8"/>
          <p:cNvSpPr txBox="1">
            <a:spLocks noChangeArrowheads="1"/>
          </p:cNvSpPr>
          <p:nvPr/>
        </p:nvSpPr>
        <p:spPr bwMode="auto">
          <a:xfrm>
            <a:off x="5257800" y="4564063"/>
            <a:ext cx="9429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0.776</a:t>
            </a:r>
          </a:p>
          <a:p>
            <a:r>
              <a:rPr lang="en-US" altLang="en-US"/>
              <a:t>0.536</a:t>
            </a:r>
          </a:p>
          <a:p>
            <a:r>
              <a:rPr lang="en-US" altLang="en-US"/>
              <a:t>1.688</a:t>
            </a:r>
          </a:p>
        </p:txBody>
      </p:sp>
      <p:sp>
        <p:nvSpPr>
          <p:cNvPr id="23561" name="Text Box 9"/>
          <p:cNvSpPr txBox="1">
            <a:spLocks noChangeArrowheads="1"/>
          </p:cNvSpPr>
          <p:nvPr/>
        </p:nvSpPr>
        <p:spPr bwMode="auto">
          <a:xfrm>
            <a:off x="7162800" y="4565650"/>
            <a:ext cx="990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itchFamily="18" charset="0"/>
              </a:rPr>
              <a:t>  </a:t>
            </a:r>
            <a:r>
              <a:rPr lang="en-US" altLang="en-US"/>
              <a:t>7/11</a:t>
            </a:r>
          </a:p>
          <a:p>
            <a:r>
              <a:rPr lang="en-US" altLang="en-US"/>
              <a:t>  5/11</a:t>
            </a:r>
          </a:p>
          <a:p>
            <a:r>
              <a:rPr lang="en-US" altLang="en-US"/>
              <a:t>21/11</a:t>
            </a:r>
          </a:p>
        </p:txBody>
      </p:sp>
      <p:sp>
        <p:nvSpPr>
          <p:cNvPr id="23562" name="Text Box 10"/>
          <p:cNvSpPr txBox="1">
            <a:spLocks noChangeArrowheads="1"/>
          </p:cNvSpPr>
          <p:nvPr/>
        </p:nvSpPr>
        <p:spPr bwMode="auto">
          <a:xfrm>
            <a:off x="6232525" y="4910138"/>
            <a:ext cx="650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 . .</a:t>
            </a:r>
          </a:p>
        </p:txBody>
      </p:sp>
      <p:grpSp>
        <p:nvGrpSpPr>
          <p:cNvPr id="7" name="Group 6"/>
          <p:cNvGrpSpPr/>
          <p:nvPr/>
        </p:nvGrpSpPr>
        <p:grpSpPr>
          <a:xfrm>
            <a:off x="4703360" y="1828800"/>
            <a:ext cx="4431021" cy="1532930"/>
            <a:chOff x="4703360" y="1828800"/>
            <a:chExt cx="4431021" cy="1532930"/>
          </a:xfrm>
        </p:grpSpPr>
        <p:sp>
          <p:nvSpPr>
            <p:cNvPr id="2" name="TextBox 1"/>
            <p:cNvSpPr txBox="1"/>
            <p:nvPr/>
          </p:nvSpPr>
          <p:spPr>
            <a:xfrm>
              <a:off x="4703360" y="2438400"/>
              <a:ext cx="4431021" cy="923330"/>
            </a:xfrm>
            <a:prstGeom prst="rect">
              <a:avLst/>
            </a:prstGeom>
            <a:noFill/>
          </p:spPr>
          <p:txBody>
            <a:bodyPr wrap="none" rtlCol="0">
              <a:spAutoFit/>
            </a:bodyPr>
            <a:lstStyle/>
            <a:p>
              <a:r>
                <a:rPr lang="en-US" dirty="0" smtClean="0">
                  <a:solidFill>
                    <a:srgbClr val="0070C0"/>
                  </a:solidFill>
                </a:rPr>
                <a:t>Note</a:t>
              </a:r>
              <a:r>
                <a:rPr lang="en-US" dirty="0" smtClean="0"/>
                <a:t>: amount injected is chosen to balance</a:t>
              </a:r>
            </a:p>
            <a:p>
              <a:r>
                <a:rPr lang="en-US" dirty="0" smtClean="0"/>
                <a:t>the tax.  If we started with 1/3 for each rather</a:t>
              </a:r>
            </a:p>
            <a:p>
              <a:r>
                <a:rPr lang="en-US" dirty="0" smtClean="0"/>
                <a:t>than 1, the 0.2 would be replaced by 0.0667. </a:t>
              </a:r>
              <a:endParaRPr lang="en-US" dirty="0"/>
            </a:p>
          </p:txBody>
        </p:sp>
        <p:cxnSp>
          <p:nvCxnSpPr>
            <p:cNvPr id="4" name="Straight Arrow Connector 3"/>
            <p:cNvCxnSpPr>
              <a:stCxn id="2" idx="0"/>
            </p:cNvCxnSpPr>
            <p:nvPr/>
          </p:nvCxnSpPr>
          <p:spPr>
            <a:xfrm flipH="1" flipV="1">
              <a:off x="5729287" y="1828800"/>
              <a:ext cx="1189584" cy="609600"/>
            </a:xfrm>
            <a:prstGeom prst="straightConnector1">
              <a:avLst/>
            </a:prstGeom>
            <a:ln w="28575" cmpd="sng">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860971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558"/>
                                        </p:tgtEl>
                                        <p:attrNameLst>
                                          <p:attrName>style.visibility</p:attrName>
                                        </p:attrNameLst>
                                      </p:cBhvr>
                                      <p:to>
                                        <p:strVal val="visible"/>
                                      </p:to>
                                    </p:set>
                                    <p:anim calcmode="lin" valueType="num">
                                      <p:cBhvr additive="base">
                                        <p:cTn id="7" dur="500" fill="hold"/>
                                        <p:tgtEl>
                                          <p:spTgt spid="23558"/>
                                        </p:tgtEl>
                                        <p:attrNameLst>
                                          <p:attrName>ppt_x</p:attrName>
                                        </p:attrNameLst>
                                      </p:cBhvr>
                                      <p:tavLst>
                                        <p:tav tm="0">
                                          <p:val>
                                            <p:strVal val="1+#ppt_w/2"/>
                                          </p:val>
                                        </p:tav>
                                        <p:tav tm="100000">
                                          <p:val>
                                            <p:strVal val="#ppt_x"/>
                                          </p:val>
                                        </p:tav>
                                      </p:tavLst>
                                    </p:anim>
                                    <p:anim calcmode="lin" valueType="num">
                                      <p:cBhvr additive="base">
                                        <p:cTn id="8" dur="500" fill="hold"/>
                                        <p:tgtEl>
                                          <p:spTgt spid="2355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3559"/>
                                        </p:tgtEl>
                                        <p:attrNameLst>
                                          <p:attrName>style.visibility</p:attrName>
                                        </p:attrNameLst>
                                      </p:cBhvr>
                                      <p:to>
                                        <p:strVal val="visible"/>
                                      </p:to>
                                    </p:set>
                                    <p:anim calcmode="lin" valueType="num">
                                      <p:cBhvr additive="base">
                                        <p:cTn id="13" dur="500" fill="hold"/>
                                        <p:tgtEl>
                                          <p:spTgt spid="23559"/>
                                        </p:tgtEl>
                                        <p:attrNameLst>
                                          <p:attrName>ppt_x</p:attrName>
                                        </p:attrNameLst>
                                      </p:cBhvr>
                                      <p:tavLst>
                                        <p:tav tm="0">
                                          <p:val>
                                            <p:strVal val="1+#ppt_w/2"/>
                                          </p:val>
                                        </p:tav>
                                        <p:tav tm="100000">
                                          <p:val>
                                            <p:strVal val="#ppt_x"/>
                                          </p:val>
                                        </p:tav>
                                      </p:tavLst>
                                    </p:anim>
                                    <p:anim calcmode="lin" valueType="num">
                                      <p:cBhvr additive="base">
                                        <p:cTn id="14" dur="500" fill="hold"/>
                                        <p:tgtEl>
                                          <p:spTgt spid="2355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3560"/>
                                        </p:tgtEl>
                                        <p:attrNameLst>
                                          <p:attrName>style.visibility</p:attrName>
                                        </p:attrNameLst>
                                      </p:cBhvr>
                                      <p:to>
                                        <p:strVal val="visible"/>
                                      </p:to>
                                    </p:set>
                                    <p:anim calcmode="lin" valueType="num">
                                      <p:cBhvr additive="base">
                                        <p:cTn id="19" dur="500" fill="hold"/>
                                        <p:tgtEl>
                                          <p:spTgt spid="23560"/>
                                        </p:tgtEl>
                                        <p:attrNameLst>
                                          <p:attrName>ppt_x</p:attrName>
                                        </p:attrNameLst>
                                      </p:cBhvr>
                                      <p:tavLst>
                                        <p:tav tm="0">
                                          <p:val>
                                            <p:strVal val="1+#ppt_w/2"/>
                                          </p:val>
                                        </p:tav>
                                        <p:tav tm="100000">
                                          <p:val>
                                            <p:strVal val="#ppt_x"/>
                                          </p:val>
                                        </p:tav>
                                      </p:tavLst>
                                    </p:anim>
                                    <p:anim calcmode="lin" valueType="num">
                                      <p:cBhvr additive="base">
                                        <p:cTn id="20" dur="500" fill="hold"/>
                                        <p:tgtEl>
                                          <p:spTgt spid="2356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3562"/>
                                        </p:tgtEl>
                                        <p:attrNameLst>
                                          <p:attrName>style.visibility</p:attrName>
                                        </p:attrNameLst>
                                      </p:cBhvr>
                                      <p:to>
                                        <p:strVal val="visible"/>
                                      </p:to>
                                    </p:set>
                                    <p:anim calcmode="lin" valueType="num">
                                      <p:cBhvr additive="base">
                                        <p:cTn id="25" dur="500" fill="hold"/>
                                        <p:tgtEl>
                                          <p:spTgt spid="23562"/>
                                        </p:tgtEl>
                                        <p:attrNameLst>
                                          <p:attrName>ppt_x</p:attrName>
                                        </p:attrNameLst>
                                      </p:cBhvr>
                                      <p:tavLst>
                                        <p:tav tm="0">
                                          <p:val>
                                            <p:strVal val="1+#ppt_w/2"/>
                                          </p:val>
                                        </p:tav>
                                        <p:tav tm="100000">
                                          <p:val>
                                            <p:strVal val="#ppt_x"/>
                                          </p:val>
                                        </p:tav>
                                      </p:tavLst>
                                    </p:anim>
                                    <p:anim calcmode="lin" valueType="num">
                                      <p:cBhvr additive="base">
                                        <p:cTn id="26" dur="500" fill="hold"/>
                                        <p:tgtEl>
                                          <p:spTgt spid="2356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3561"/>
                                        </p:tgtEl>
                                        <p:attrNameLst>
                                          <p:attrName>style.visibility</p:attrName>
                                        </p:attrNameLst>
                                      </p:cBhvr>
                                      <p:to>
                                        <p:strVal val="visible"/>
                                      </p:to>
                                    </p:set>
                                    <p:anim calcmode="lin" valueType="num">
                                      <p:cBhvr additive="base">
                                        <p:cTn id="31" dur="500" fill="hold"/>
                                        <p:tgtEl>
                                          <p:spTgt spid="23561"/>
                                        </p:tgtEl>
                                        <p:attrNameLst>
                                          <p:attrName>ppt_x</p:attrName>
                                        </p:attrNameLst>
                                      </p:cBhvr>
                                      <p:tavLst>
                                        <p:tav tm="0">
                                          <p:val>
                                            <p:strVal val="1+#ppt_w/2"/>
                                          </p:val>
                                        </p:tav>
                                        <p:tav tm="100000">
                                          <p:val>
                                            <p:strVal val="#ppt_x"/>
                                          </p:val>
                                        </p:tav>
                                      </p:tavLst>
                                    </p:anim>
                                    <p:anim calcmode="lin" valueType="num">
                                      <p:cBhvr additive="base">
                                        <p:cTn id="32" dur="500" fill="hold"/>
                                        <p:tgtEl>
                                          <p:spTgt spid="2356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autoUpdateAnimBg="0"/>
      <p:bldP spid="23559" grpId="0" autoUpdateAnimBg="0"/>
      <p:bldP spid="23560" grpId="0" autoUpdateAnimBg="0"/>
      <p:bldP spid="23561" grpId="0" autoUpdateAnimBg="0"/>
      <p:bldP spid="23562"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685800" y="1219200"/>
            <a:ext cx="7772400" cy="1143000"/>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5400" b="1" kern="1200">
                <a:solidFill>
                  <a:schemeClr val="accent1">
                    <a:satMod val="150000"/>
                  </a:schemeClr>
                </a:solidFill>
                <a:effectLst/>
                <a:latin typeface="+mj-lt"/>
                <a:ea typeface="+mj-ea"/>
                <a:cs typeface="+mj-cs"/>
              </a:defRPr>
            </a:lvl1pPr>
            <a:extLst/>
          </a:lstStyle>
          <a:p>
            <a:r>
              <a:rPr lang="en-US" dirty="0" smtClean="0">
                <a:solidFill>
                  <a:srgbClr val="CC0000"/>
                </a:solidFill>
              </a:rPr>
              <a:t>Topic-Specific PageRank</a:t>
            </a:r>
            <a:endParaRPr lang="en-US" dirty="0">
              <a:solidFill>
                <a:srgbClr val="CC0000"/>
              </a:solidFill>
            </a:endParaRPr>
          </a:p>
        </p:txBody>
      </p:sp>
      <p:sp>
        <p:nvSpPr>
          <p:cNvPr id="9" name="Rectangle 3"/>
          <p:cNvSpPr>
            <a:spLocks noGrp="1" noChangeArrowheads="1"/>
          </p:cNvSpPr>
          <p:nvPr>
            <p:ph type="ctrTitle"/>
          </p:nvPr>
        </p:nvSpPr>
        <p:spPr>
          <a:xfrm>
            <a:off x="914400" y="2895600"/>
            <a:ext cx="7696200" cy="1981200"/>
          </a:xfrm>
        </p:spPr>
        <p:txBody>
          <a:bodyPr>
            <a:noAutofit/>
          </a:bodyPr>
          <a:lstStyle/>
          <a:p>
            <a:pPr lvl="0">
              <a:spcBef>
                <a:spcPts val="0"/>
              </a:spcBef>
            </a:pPr>
            <a:r>
              <a:rPr lang="en-US" sz="3600" dirty="0" smtClean="0">
                <a:solidFill>
                  <a:srgbClr val="FF9900"/>
                </a:solidFill>
              </a:rPr>
              <a:t>Focusing on Specific Pages</a:t>
            </a:r>
            <a:r>
              <a:rPr lang="en-US" sz="3600" dirty="0">
                <a:solidFill>
                  <a:srgbClr val="FF9900"/>
                </a:solidFill>
              </a:rPr>
              <a:t/>
            </a:r>
            <a:br>
              <a:rPr lang="en-US" sz="3600" dirty="0">
                <a:solidFill>
                  <a:srgbClr val="FF9900"/>
                </a:solidFill>
              </a:rPr>
            </a:br>
            <a:r>
              <a:rPr lang="en-US" sz="3600" dirty="0" smtClean="0">
                <a:solidFill>
                  <a:srgbClr val="FF9900"/>
                </a:solidFill>
              </a:rPr>
              <a:t>Teleport Sets</a:t>
            </a:r>
            <a:br>
              <a:rPr lang="en-US" sz="3600" dirty="0" smtClean="0">
                <a:solidFill>
                  <a:srgbClr val="FF9900"/>
                </a:solidFill>
              </a:rPr>
            </a:br>
            <a:r>
              <a:rPr lang="en-US" sz="3600" dirty="0" smtClean="0">
                <a:solidFill>
                  <a:srgbClr val="FF9900"/>
                </a:solidFill>
              </a:rPr>
              <a:t>Interpretation as a Random Walk</a:t>
            </a:r>
            <a:r>
              <a:rPr lang="en-US" sz="3600" dirty="0"/>
              <a:t/>
            </a:r>
            <a:br>
              <a:rPr lang="en-US" sz="3600" dirty="0"/>
            </a:br>
            <a:endParaRPr lang="en-US" sz="3600" dirty="0">
              <a:solidFill>
                <a:srgbClr val="FF9900"/>
              </a:solidFill>
            </a:endParaRPr>
          </a:p>
        </p:txBody>
      </p:sp>
    </p:spTree>
    <p:extLst>
      <p:ext uri="{BB962C8B-B14F-4D97-AF65-F5344CB8AC3E}">
        <p14:creationId xmlns:p14="http://schemas.microsoft.com/office/powerpoint/2010/main" val="96999637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A2E3BF6-A39D-417C-BD58-BA5C691CB59D}" type="slidenum">
              <a:rPr lang="en-US" altLang="en-US"/>
              <a:pPr/>
              <a:t>35</a:t>
            </a:fld>
            <a:endParaRPr lang="en-US" altLang="en-US"/>
          </a:p>
        </p:txBody>
      </p:sp>
      <p:sp>
        <p:nvSpPr>
          <p:cNvPr id="73730" name="Rectangle 2"/>
          <p:cNvSpPr>
            <a:spLocks noGrp="1" noChangeArrowheads="1"/>
          </p:cNvSpPr>
          <p:nvPr>
            <p:ph type="title"/>
          </p:nvPr>
        </p:nvSpPr>
        <p:spPr>
          <a:xfrm>
            <a:off x="609600" y="0"/>
            <a:ext cx="7772400" cy="1143000"/>
          </a:xfrm>
        </p:spPr>
        <p:txBody>
          <a:bodyPr/>
          <a:lstStyle/>
          <a:p>
            <a:r>
              <a:rPr lang="en-US" altLang="en-US" dirty="0"/>
              <a:t>Topic-Specific Page Rank</a:t>
            </a:r>
          </a:p>
        </p:txBody>
      </p:sp>
      <p:sp>
        <p:nvSpPr>
          <p:cNvPr id="73731" name="Rectangle 3"/>
          <p:cNvSpPr>
            <a:spLocks noGrp="1" noChangeArrowheads="1"/>
          </p:cNvSpPr>
          <p:nvPr>
            <p:ph type="body" idx="1"/>
          </p:nvPr>
        </p:nvSpPr>
        <p:spPr>
          <a:xfrm>
            <a:off x="228600" y="1295400"/>
            <a:ext cx="8839200" cy="5410200"/>
          </a:xfrm>
        </p:spPr>
        <p:txBody>
          <a:bodyPr>
            <a:normAutofit/>
          </a:bodyPr>
          <a:lstStyle/>
          <a:p>
            <a:r>
              <a:rPr lang="en-US" altLang="en-US" dirty="0">
                <a:solidFill>
                  <a:srgbClr val="0070C0"/>
                </a:solidFill>
              </a:rPr>
              <a:t>Goal</a:t>
            </a:r>
            <a:r>
              <a:rPr lang="en-US" altLang="en-US" dirty="0"/>
              <a:t>: Evaluate Web pages not just </a:t>
            </a:r>
            <a:r>
              <a:rPr lang="en-US" altLang="en-US" dirty="0" smtClean="0"/>
              <a:t>by popularity</a:t>
            </a:r>
            <a:r>
              <a:rPr lang="en-US" altLang="en-US" dirty="0"/>
              <a:t>, but </a:t>
            </a:r>
            <a:r>
              <a:rPr lang="en-US" altLang="en-US" dirty="0" smtClean="0"/>
              <a:t>also by relevance to </a:t>
            </a:r>
            <a:r>
              <a:rPr lang="en-US" altLang="en-US" dirty="0"/>
              <a:t>a particular topic, e.g. “sports” or “history.”</a:t>
            </a:r>
          </a:p>
          <a:p>
            <a:r>
              <a:rPr lang="en-US" altLang="en-US" dirty="0"/>
              <a:t>Allows search queries to be answered based on interests of the user.</a:t>
            </a:r>
          </a:p>
          <a:p>
            <a:r>
              <a:rPr lang="en-US" altLang="en-US" dirty="0">
                <a:solidFill>
                  <a:srgbClr val="00B050"/>
                </a:solidFill>
              </a:rPr>
              <a:t>Example</a:t>
            </a:r>
            <a:r>
              <a:rPr lang="en-US" altLang="en-US" dirty="0"/>
              <a:t>: </a:t>
            </a:r>
            <a:r>
              <a:rPr lang="en-US" altLang="en-US" dirty="0" smtClean="0"/>
              <a:t>Search query </a:t>
            </a:r>
            <a:r>
              <a:rPr lang="en-US" altLang="en-US" dirty="0" smtClean="0">
                <a:solidFill>
                  <a:schemeClr val="accent6">
                    <a:lumMod val="75000"/>
                  </a:schemeClr>
                </a:solidFill>
              </a:rPr>
              <a:t>[jaguar] </a:t>
            </a:r>
            <a:r>
              <a:rPr lang="en-US" altLang="en-US" dirty="0" smtClean="0"/>
              <a:t>wants different </a:t>
            </a:r>
            <a:r>
              <a:rPr lang="en-US" altLang="en-US" dirty="0"/>
              <a:t>pages depending on whether you are interested in </a:t>
            </a:r>
            <a:r>
              <a:rPr lang="en-US" altLang="en-US" dirty="0" smtClean="0"/>
              <a:t>automobiles, nature, or sports.</a:t>
            </a:r>
          </a:p>
          <a:p>
            <a:pPr lvl="1"/>
            <a:r>
              <a:rPr lang="en-US" altLang="en-US" dirty="0" smtClean="0"/>
              <a:t>Might discover interests </a:t>
            </a:r>
            <a:r>
              <a:rPr lang="en-US" altLang="en-US" smtClean="0"/>
              <a:t>by recent browsing </a:t>
            </a:r>
            <a:r>
              <a:rPr lang="en-US" altLang="en-US" dirty="0" smtClean="0"/>
              <a:t>history, bookmarks, e.g.</a:t>
            </a:r>
            <a:endParaRPr lang="en-US" altLang="en-US" dirty="0"/>
          </a:p>
        </p:txBody>
      </p:sp>
    </p:spTree>
    <p:extLst>
      <p:ext uri="{BB962C8B-B14F-4D97-AF65-F5344CB8AC3E}">
        <p14:creationId xmlns:p14="http://schemas.microsoft.com/office/powerpoint/2010/main" val="273530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37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7EA0272-6117-444B-B3D6-72D8B42564B0}" type="slidenum">
              <a:rPr lang="en-US" altLang="en-US"/>
              <a:pPr/>
              <a:t>36</a:t>
            </a:fld>
            <a:endParaRPr lang="en-US" altLang="en-US"/>
          </a:p>
        </p:txBody>
      </p:sp>
      <p:sp>
        <p:nvSpPr>
          <p:cNvPr id="74754" name="Rectangle 2"/>
          <p:cNvSpPr>
            <a:spLocks noGrp="1" noChangeArrowheads="1"/>
          </p:cNvSpPr>
          <p:nvPr>
            <p:ph type="title"/>
          </p:nvPr>
        </p:nvSpPr>
        <p:spPr/>
        <p:txBody>
          <a:bodyPr/>
          <a:lstStyle/>
          <a:p>
            <a:r>
              <a:rPr lang="en-US" altLang="en-US"/>
              <a:t>Teleport Sets</a:t>
            </a:r>
          </a:p>
        </p:txBody>
      </p:sp>
      <p:sp>
        <p:nvSpPr>
          <p:cNvPr id="74755" name="Rectangle 3"/>
          <p:cNvSpPr>
            <a:spLocks noGrp="1" noChangeArrowheads="1"/>
          </p:cNvSpPr>
          <p:nvPr>
            <p:ph type="body" idx="1"/>
          </p:nvPr>
        </p:nvSpPr>
        <p:spPr>
          <a:xfrm>
            <a:off x="457200" y="1295400"/>
            <a:ext cx="8534400" cy="5486400"/>
          </a:xfrm>
        </p:spPr>
        <p:txBody>
          <a:bodyPr>
            <a:normAutofit/>
          </a:bodyPr>
          <a:lstStyle/>
          <a:p>
            <a:pPr marL="609600" indent="-609600"/>
            <a:r>
              <a:rPr lang="en-US" altLang="en-US" dirty="0"/>
              <a:t>Assume each </a:t>
            </a:r>
            <a:r>
              <a:rPr lang="en-US" altLang="en-US" dirty="0" smtClean="0"/>
              <a:t>surfer </a:t>
            </a:r>
            <a:r>
              <a:rPr lang="en-US" altLang="en-US" dirty="0"/>
              <a:t>has a small probability of “teleporting” at any tick.</a:t>
            </a:r>
          </a:p>
          <a:p>
            <a:pPr marL="609600" indent="-609600"/>
            <a:r>
              <a:rPr lang="en-US" altLang="en-US" dirty="0"/>
              <a:t>Teleport can go to:</a:t>
            </a:r>
          </a:p>
          <a:p>
            <a:pPr marL="990600" lvl="1" indent="-533400">
              <a:buFont typeface="Monotype Sorts" pitchFamily="2" charset="2"/>
              <a:buAutoNum type="arabicPeriod"/>
            </a:pPr>
            <a:r>
              <a:rPr lang="en-US" altLang="en-US" dirty="0"/>
              <a:t>Any page with equal </a:t>
            </a:r>
            <a:r>
              <a:rPr lang="en-US" altLang="en-US" dirty="0" smtClean="0"/>
              <a:t>probability.</a:t>
            </a:r>
          </a:p>
          <a:p>
            <a:pPr marL="1255776" lvl="2" indent="-533400"/>
            <a:r>
              <a:rPr lang="en-US" altLang="en-US" dirty="0"/>
              <a:t>A</a:t>
            </a:r>
            <a:r>
              <a:rPr lang="en-US" altLang="en-US" dirty="0" smtClean="0"/>
              <a:t>s </a:t>
            </a:r>
            <a:r>
              <a:rPr lang="en-US" altLang="en-US" dirty="0"/>
              <a:t>in the “taxation” scheme.</a:t>
            </a:r>
          </a:p>
          <a:p>
            <a:pPr marL="990600" lvl="1" indent="-533400">
              <a:buFont typeface="Monotype Sorts" pitchFamily="2" charset="2"/>
              <a:buAutoNum type="arabicPeriod"/>
            </a:pPr>
            <a:r>
              <a:rPr lang="en-US" altLang="en-US" dirty="0"/>
              <a:t>A </a:t>
            </a:r>
            <a:r>
              <a:rPr lang="en-US" altLang="en-US" dirty="0" smtClean="0"/>
              <a:t>set </a:t>
            </a:r>
            <a:r>
              <a:rPr lang="en-US" altLang="en-US" dirty="0"/>
              <a:t>of “relevant” pages (</a:t>
            </a:r>
            <a:r>
              <a:rPr lang="en-US" altLang="en-US" i="1" dirty="0">
                <a:solidFill>
                  <a:srgbClr val="FF0066"/>
                </a:solidFill>
              </a:rPr>
              <a:t>teleport </a:t>
            </a:r>
            <a:r>
              <a:rPr lang="en-US" altLang="en-US" i="1" dirty="0" smtClean="0">
                <a:solidFill>
                  <a:srgbClr val="FF0066"/>
                </a:solidFill>
              </a:rPr>
              <a:t>set</a:t>
            </a:r>
            <a:r>
              <a:rPr lang="en-US" altLang="en-US" dirty="0" smtClean="0"/>
              <a:t>).</a:t>
            </a:r>
            <a:endParaRPr lang="en-US" altLang="en-US" dirty="0"/>
          </a:p>
          <a:p>
            <a:pPr marL="1255776" lvl="2" indent="-533400"/>
            <a:r>
              <a:rPr lang="en-US" altLang="en-US" dirty="0"/>
              <a:t>F</a:t>
            </a:r>
            <a:r>
              <a:rPr lang="en-US" altLang="en-US" dirty="0" smtClean="0"/>
              <a:t>or </a:t>
            </a:r>
            <a:r>
              <a:rPr lang="en-US" altLang="en-US" i="1" dirty="0">
                <a:solidFill>
                  <a:srgbClr val="FF0066"/>
                </a:solidFill>
              </a:rPr>
              <a:t>topic-specific</a:t>
            </a:r>
            <a:r>
              <a:rPr lang="en-US" altLang="en-US" dirty="0"/>
              <a:t> </a:t>
            </a:r>
            <a:r>
              <a:rPr lang="en-US" altLang="en-US" dirty="0" smtClean="0"/>
              <a:t>PageRank.</a:t>
            </a:r>
          </a:p>
          <a:p>
            <a:pPr marL="697992" indent="-533400"/>
            <a:r>
              <a:rPr lang="en-US" altLang="en-US" dirty="0" smtClean="0">
                <a:solidFill>
                  <a:srgbClr val="0070C0"/>
                </a:solidFill>
              </a:rPr>
              <a:t>Note</a:t>
            </a:r>
            <a:r>
              <a:rPr lang="en-US" altLang="en-US" dirty="0" smtClean="0"/>
              <a:t>: can also inject surfers to compensate for surfers lost at dead ends.</a:t>
            </a:r>
          </a:p>
          <a:p>
            <a:pPr marL="990600" lvl="1" indent="-533400"/>
            <a:r>
              <a:rPr lang="en-US" altLang="en-US" dirty="0" smtClean="0"/>
              <a:t>Or imagine a surfer always teleports from a dead end.</a:t>
            </a:r>
            <a:endParaRPr lang="en-US" altLang="en-US" dirty="0"/>
          </a:p>
        </p:txBody>
      </p:sp>
    </p:spTree>
    <p:extLst>
      <p:ext uri="{BB962C8B-B14F-4D97-AF65-F5344CB8AC3E}">
        <p14:creationId xmlns:p14="http://schemas.microsoft.com/office/powerpoint/2010/main" val="346878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75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75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75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75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475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47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93584E1-470B-4194-89BA-357516AD471F}" type="slidenum">
              <a:rPr lang="en-US" altLang="en-US"/>
              <a:pPr/>
              <a:t>37</a:t>
            </a:fld>
            <a:endParaRPr lang="en-US" altLang="en-US"/>
          </a:p>
        </p:txBody>
      </p:sp>
      <p:sp>
        <p:nvSpPr>
          <p:cNvPr id="75778" name="Rectangle 2"/>
          <p:cNvSpPr>
            <a:spLocks noGrp="1" noChangeArrowheads="1"/>
          </p:cNvSpPr>
          <p:nvPr>
            <p:ph type="title"/>
          </p:nvPr>
        </p:nvSpPr>
        <p:spPr/>
        <p:txBody>
          <a:bodyPr/>
          <a:lstStyle/>
          <a:p>
            <a:r>
              <a:rPr lang="en-US" altLang="en-US">
                <a:solidFill>
                  <a:srgbClr val="33CC33"/>
                </a:solidFill>
              </a:rPr>
              <a:t>Example</a:t>
            </a:r>
            <a:r>
              <a:rPr lang="en-US" altLang="en-US"/>
              <a:t>: Topic = Software</a:t>
            </a:r>
          </a:p>
        </p:txBody>
      </p:sp>
      <p:sp>
        <p:nvSpPr>
          <p:cNvPr id="75779" name="Rectangle 3"/>
          <p:cNvSpPr>
            <a:spLocks noGrp="1" noChangeArrowheads="1"/>
          </p:cNvSpPr>
          <p:nvPr>
            <p:ph type="body" idx="1"/>
          </p:nvPr>
        </p:nvSpPr>
        <p:spPr/>
        <p:txBody>
          <a:bodyPr/>
          <a:lstStyle/>
          <a:p>
            <a:r>
              <a:rPr lang="en-US" altLang="en-US" dirty="0"/>
              <a:t>Only Microsoft is in the teleport set.</a:t>
            </a:r>
          </a:p>
          <a:p>
            <a:r>
              <a:rPr lang="en-US" altLang="en-US" dirty="0"/>
              <a:t>Assume 20% “tax.”</a:t>
            </a:r>
          </a:p>
          <a:p>
            <a:pPr lvl="1"/>
            <a:r>
              <a:rPr lang="en-US" altLang="en-US" dirty="0"/>
              <a:t>I.e., probability of a teleport is 20%.</a:t>
            </a:r>
          </a:p>
        </p:txBody>
      </p:sp>
    </p:spTree>
    <p:extLst>
      <p:ext uri="{BB962C8B-B14F-4D97-AF65-F5344CB8AC3E}">
        <p14:creationId xmlns:p14="http://schemas.microsoft.com/office/powerpoint/2010/main" val="12780024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4"/>
          <p:cNvSpPr>
            <a:spLocks noGrp="1"/>
          </p:cNvSpPr>
          <p:nvPr>
            <p:ph type="sldNum" sz="quarter" idx="12"/>
          </p:nvPr>
        </p:nvSpPr>
        <p:spPr/>
        <p:txBody>
          <a:bodyPr/>
          <a:lstStyle/>
          <a:p>
            <a:fld id="{B5DF1CF2-DF5F-438D-AC58-A460999A3F28}" type="slidenum">
              <a:rPr lang="en-US" altLang="en-US"/>
              <a:pPr/>
              <a:t>38</a:t>
            </a:fld>
            <a:endParaRPr lang="en-US" altLang="en-US"/>
          </a:p>
        </p:txBody>
      </p:sp>
      <p:sp>
        <p:nvSpPr>
          <p:cNvPr id="76802" name="Rectangle 2"/>
          <p:cNvSpPr>
            <a:spLocks noGrp="1" noChangeArrowheads="1"/>
          </p:cNvSpPr>
          <p:nvPr>
            <p:ph type="title"/>
          </p:nvPr>
        </p:nvSpPr>
        <p:spPr/>
        <p:txBody>
          <a:bodyPr/>
          <a:lstStyle/>
          <a:p>
            <a:r>
              <a:rPr lang="en-US" altLang="en-US"/>
              <a:t>Only Microsoft in Teleport Set</a:t>
            </a:r>
          </a:p>
        </p:txBody>
      </p:sp>
      <p:sp>
        <p:nvSpPr>
          <p:cNvPr id="76803" name="Oval 3"/>
          <p:cNvSpPr>
            <a:spLocks noChangeArrowheads="1"/>
          </p:cNvSpPr>
          <p:nvPr/>
        </p:nvSpPr>
        <p:spPr bwMode="auto">
          <a:xfrm>
            <a:off x="3962400" y="19812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Yahoo</a:t>
            </a:r>
          </a:p>
        </p:txBody>
      </p:sp>
      <p:sp>
        <p:nvSpPr>
          <p:cNvPr id="76804" name="Oval 4"/>
          <p:cNvSpPr>
            <a:spLocks noChangeArrowheads="1"/>
          </p:cNvSpPr>
          <p:nvPr/>
        </p:nvSpPr>
        <p:spPr bwMode="auto">
          <a:xfrm>
            <a:off x="53340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M’soft</a:t>
            </a:r>
          </a:p>
        </p:txBody>
      </p:sp>
      <p:sp>
        <p:nvSpPr>
          <p:cNvPr id="76805" name="Oval 5"/>
          <p:cNvSpPr>
            <a:spLocks noChangeArrowheads="1"/>
          </p:cNvSpPr>
          <p:nvPr/>
        </p:nvSpPr>
        <p:spPr bwMode="auto">
          <a:xfrm>
            <a:off x="25146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Amazon</a:t>
            </a:r>
          </a:p>
        </p:txBody>
      </p:sp>
      <p:sp>
        <p:nvSpPr>
          <p:cNvPr id="76806" name="Line 6"/>
          <p:cNvSpPr>
            <a:spLocks noChangeShapeType="1"/>
          </p:cNvSpPr>
          <p:nvPr/>
        </p:nvSpPr>
        <p:spPr bwMode="auto">
          <a:xfrm flipV="1">
            <a:off x="2971800" y="2590800"/>
            <a:ext cx="10668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7" name="Line 7"/>
          <p:cNvSpPr>
            <a:spLocks noChangeShapeType="1"/>
          </p:cNvSpPr>
          <p:nvPr/>
        </p:nvSpPr>
        <p:spPr bwMode="auto">
          <a:xfrm flipH="1">
            <a:off x="3581400" y="2743200"/>
            <a:ext cx="99060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8" name="Line 8"/>
          <p:cNvSpPr>
            <a:spLocks noChangeShapeType="1"/>
          </p:cNvSpPr>
          <p:nvPr/>
        </p:nvSpPr>
        <p:spPr bwMode="auto">
          <a:xfrm flipH="1">
            <a:off x="3733800" y="45720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9" name="Line 9"/>
          <p:cNvSpPr>
            <a:spLocks noChangeShapeType="1"/>
          </p:cNvSpPr>
          <p:nvPr/>
        </p:nvSpPr>
        <p:spPr bwMode="auto">
          <a:xfrm>
            <a:off x="3733800" y="48768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6810" name="AutoShape 10"/>
          <p:cNvCxnSpPr>
            <a:cxnSpLocks noChangeShapeType="1"/>
            <a:stCxn id="76803" idx="6"/>
            <a:endCxn id="76803" idx="2"/>
          </p:cNvCxnSpPr>
          <p:nvPr/>
        </p:nvCxnSpPr>
        <p:spPr bwMode="auto">
          <a:xfrm flipH="1">
            <a:off x="3962400" y="2362200"/>
            <a:ext cx="1219200" cy="1588"/>
          </a:xfrm>
          <a:prstGeom prst="curvedConnector5">
            <a:avLst>
              <a:gd name="adj1" fmla="val -18750"/>
              <a:gd name="adj2" fmla="val -38400000"/>
              <a:gd name="adj3" fmla="val 11875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811" name="Oval 11"/>
          <p:cNvSpPr>
            <a:spLocks noChangeArrowheads="1"/>
          </p:cNvSpPr>
          <p:nvPr/>
        </p:nvSpPr>
        <p:spPr bwMode="auto">
          <a:xfrm>
            <a:off x="6858000" y="44958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12" name="Oval 12"/>
          <p:cNvSpPr>
            <a:spLocks noChangeArrowheads="1"/>
          </p:cNvSpPr>
          <p:nvPr/>
        </p:nvSpPr>
        <p:spPr bwMode="auto">
          <a:xfrm>
            <a:off x="25146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13" name="Oval 13"/>
          <p:cNvSpPr>
            <a:spLocks noChangeArrowheads="1"/>
          </p:cNvSpPr>
          <p:nvPr/>
        </p:nvSpPr>
        <p:spPr bwMode="auto">
          <a:xfrm>
            <a:off x="27432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14" name="Oval 14"/>
          <p:cNvSpPr>
            <a:spLocks noChangeArrowheads="1"/>
          </p:cNvSpPr>
          <p:nvPr/>
        </p:nvSpPr>
        <p:spPr bwMode="auto">
          <a:xfrm>
            <a:off x="29718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15" name="Oval 15"/>
          <p:cNvSpPr>
            <a:spLocks noChangeArrowheads="1"/>
          </p:cNvSpPr>
          <p:nvPr/>
        </p:nvSpPr>
        <p:spPr bwMode="auto">
          <a:xfrm>
            <a:off x="32004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16" name="Oval 16"/>
          <p:cNvSpPr>
            <a:spLocks noChangeArrowheads="1"/>
          </p:cNvSpPr>
          <p:nvPr/>
        </p:nvSpPr>
        <p:spPr bwMode="auto">
          <a:xfrm>
            <a:off x="34290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17" name="Oval 17"/>
          <p:cNvSpPr>
            <a:spLocks noChangeArrowheads="1"/>
          </p:cNvSpPr>
          <p:nvPr/>
        </p:nvSpPr>
        <p:spPr bwMode="auto">
          <a:xfrm>
            <a:off x="2514600" y="18288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18" name="Oval 18"/>
          <p:cNvSpPr>
            <a:spLocks noChangeArrowheads="1"/>
          </p:cNvSpPr>
          <p:nvPr/>
        </p:nvSpPr>
        <p:spPr bwMode="auto">
          <a:xfrm>
            <a:off x="3429000" y="18288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19" name="Oval 19"/>
          <p:cNvSpPr>
            <a:spLocks noChangeArrowheads="1"/>
          </p:cNvSpPr>
          <p:nvPr/>
        </p:nvSpPr>
        <p:spPr bwMode="auto">
          <a:xfrm>
            <a:off x="3200400" y="18288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20" name="Oval 20"/>
          <p:cNvSpPr>
            <a:spLocks noChangeArrowheads="1"/>
          </p:cNvSpPr>
          <p:nvPr/>
        </p:nvSpPr>
        <p:spPr bwMode="auto">
          <a:xfrm>
            <a:off x="2971800" y="18288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21" name="Oval 21"/>
          <p:cNvSpPr>
            <a:spLocks noChangeArrowheads="1"/>
          </p:cNvSpPr>
          <p:nvPr/>
        </p:nvSpPr>
        <p:spPr bwMode="auto">
          <a:xfrm>
            <a:off x="2743200" y="18288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22" name="Oval 22"/>
          <p:cNvSpPr>
            <a:spLocks noChangeArrowheads="1"/>
          </p:cNvSpPr>
          <p:nvPr/>
        </p:nvSpPr>
        <p:spPr bwMode="auto">
          <a:xfrm>
            <a:off x="2209800" y="4800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23" name="Oval 23"/>
          <p:cNvSpPr>
            <a:spLocks noChangeArrowheads="1"/>
          </p:cNvSpPr>
          <p:nvPr/>
        </p:nvSpPr>
        <p:spPr bwMode="auto">
          <a:xfrm>
            <a:off x="1981200" y="4800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24" name="Oval 24"/>
          <p:cNvSpPr>
            <a:spLocks noChangeArrowheads="1"/>
          </p:cNvSpPr>
          <p:nvPr/>
        </p:nvSpPr>
        <p:spPr bwMode="auto">
          <a:xfrm>
            <a:off x="1752600" y="4800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25" name="Oval 25"/>
          <p:cNvSpPr>
            <a:spLocks noChangeArrowheads="1"/>
          </p:cNvSpPr>
          <p:nvPr/>
        </p:nvSpPr>
        <p:spPr bwMode="auto">
          <a:xfrm>
            <a:off x="1524000" y="4800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26" name="Oval 26"/>
          <p:cNvSpPr>
            <a:spLocks noChangeArrowheads="1"/>
          </p:cNvSpPr>
          <p:nvPr/>
        </p:nvSpPr>
        <p:spPr bwMode="auto">
          <a:xfrm>
            <a:off x="15240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27" name="Oval 27"/>
          <p:cNvSpPr>
            <a:spLocks noChangeArrowheads="1"/>
          </p:cNvSpPr>
          <p:nvPr/>
        </p:nvSpPr>
        <p:spPr bwMode="auto">
          <a:xfrm>
            <a:off x="17526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28" name="Oval 28"/>
          <p:cNvSpPr>
            <a:spLocks noChangeArrowheads="1"/>
          </p:cNvSpPr>
          <p:nvPr/>
        </p:nvSpPr>
        <p:spPr bwMode="auto">
          <a:xfrm>
            <a:off x="19812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29" name="Oval 29"/>
          <p:cNvSpPr>
            <a:spLocks noChangeArrowheads="1"/>
          </p:cNvSpPr>
          <p:nvPr/>
        </p:nvSpPr>
        <p:spPr bwMode="auto">
          <a:xfrm>
            <a:off x="22098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30" name="Oval 30"/>
          <p:cNvSpPr>
            <a:spLocks noChangeArrowheads="1"/>
          </p:cNvSpPr>
          <p:nvPr/>
        </p:nvSpPr>
        <p:spPr bwMode="auto">
          <a:xfrm>
            <a:off x="12954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31" name="Oval 31"/>
          <p:cNvSpPr>
            <a:spLocks noChangeArrowheads="1"/>
          </p:cNvSpPr>
          <p:nvPr/>
        </p:nvSpPr>
        <p:spPr bwMode="auto">
          <a:xfrm>
            <a:off x="1295400" y="4800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32" name="Oval 32"/>
          <p:cNvSpPr>
            <a:spLocks noChangeArrowheads="1"/>
          </p:cNvSpPr>
          <p:nvPr/>
        </p:nvSpPr>
        <p:spPr bwMode="auto">
          <a:xfrm>
            <a:off x="7086600" y="44958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33" name="Oval 33"/>
          <p:cNvSpPr>
            <a:spLocks noChangeArrowheads="1"/>
          </p:cNvSpPr>
          <p:nvPr/>
        </p:nvSpPr>
        <p:spPr bwMode="auto">
          <a:xfrm>
            <a:off x="7315200" y="44958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34" name="Oval 34"/>
          <p:cNvSpPr>
            <a:spLocks noChangeArrowheads="1"/>
          </p:cNvSpPr>
          <p:nvPr/>
        </p:nvSpPr>
        <p:spPr bwMode="auto">
          <a:xfrm>
            <a:off x="7543800" y="44958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35" name="Oval 35"/>
          <p:cNvSpPr>
            <a:spLocks noChangeArrowheads="1"/>
          </p:cNvSpPr>
          <p:nvPr/>
        </p:nvSpPr>
        <p:spPr bwMode="auto">
          <a:xfrm>
            <a:off x="7772400" y="44958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36" name="Oval 36"/>
          <p:cNvSpPr>
            <a:spLocks noChangeArrowheads="1"/>
          </p:cNvSpPr>
          <p:nvPr/>
        </p:nvSpPr>
        <p:spPr bwMode="auto">
          <a:xfrm>
            <a:off x="6858000" y="4724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37" name="Oval 37"/>
          <p:cNvSpPr>
            <a:spLocks noChangeArrowheads="1"/>
          </p:cNvSpPr>
          <p:nvPr/>
        </p:nvSpPr>
        <p:spPr bwMode="auto">
          <a:xfrm>
            <a:off x="7086600" y="4724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38" name="Oval 38"/>
          <p:cNvSpPr>
            <a:spLocks noChangeArrowheads="1"/>
          </p:cNvSpPr>
          <p:nvPr/>
        </p:nvSpPr>
        <p:spPr bwMode="auto">
          <a:xfrm>
            <a:off x="7315200" y="4724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39" name="Oval 39"/>
          <p:cNvSpPr>
            <a:spLocks noChangeArrowheads="1"/>
          </p:cNvSpPr>
          <p:nvPr/>
        </p:nvSpPr>
        <p:spPr bwMode="auto">
          <a:xfrm>
            <a:off x="7543800" y="4724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40" name="Oval 40"/>
          <p:cNvSpPr>
            <a:spLocks noChangeArrowheads="1"/>
          </p:cNvSpPr>
          <p:nvPr/>
        </p:nvSpPr>
        <p:spPr bwMode="auto">
          <a:xfrm>
            <a:off x="7772400" y="4724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41" name="Rectangle 41"/>
          <p:cNvSpPr>
            <a:spLocks noChangeArrowheads="1"/>
          </p:cNvSpPr>
          <p:nvPr/>
        </p:nvSpPr>
        <p:spPr bwMode="auto">
          <a:xfrm>
            <a:off x="6781800" y="1905000"/>
            <a:ext cx="6858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42" name="Rectangle 42"/>
          <p:cNvSpPr>
            <a:spLocks noChangeArrowheads="1"/>
          </p:cNvSpPr>
          <p:nvPr/>
        </p:nvSpPr>
        <p:spPr bwMode="auto">
          <a:xfrm>
            <a:off x="6934200" y="2057400"/>
            <a:ext cx="381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6843" name="Group 43"/>
          <p:cNvGrpSpPr>
            <a:grpSpLocks/>
          </p:cNvGrpSpPr>
          <p:nvPr/>
        </p:nvGrpSpPr>
        <p:grpSpPr bwMode="auto">
          <a:xfrm>
            <a:off x="7467600" y="2438400"/>
            <a:ext cx="1676400" cy="1720850"/>
            <a:chOff x="4704" y="1536"/>
            <a:chExt cx="1056" cy="1084"/>
          </a:xfrm>
        </p:grpSpPr>
        <p:sp>
          <p:nvSpPr>
            <p:cNvPr id="76844" name="Text Box 44"/>
            <p:cNvSpPr txBox="1">
              <a:spLocks noChangeArrowheads="1"/>
            </p:cNvSpPr>
            <p:nvPr/>
          </p:nvSpPr>
          <p:spPr bwMode="auto">
            <a:xfrm>
              <a:off x="4816" y="1872"/>
              <a:ext cx="944"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Dr. Who’s</a:t>
              </a:r>
            </a:p>
            <a:p>
              <a:r>
                <a:rPr lang="en-US" altLang="en-US"/>
                <a:t>phone</a:t>
              </a:r>
            </a:p>
            <a:p>
              <a:r>
                <a:rPr lang="en-US" altLang="en-US"/>
                <a:t>booth.</a:t>
              </a:r>
            </a:p>
          </p:txBody>
        </p:sp>
        <p:sp>
          <p:nvSpPr>
            <p:cNvPr id="76845" name="Line 45"/>
            <p:cNvSpPr>
              <a:spLocks noChangeShapeType="1"/>
            </p:cNvSpPr>
            <p:nvPr/>
          </p:nvSpPr>
          <p:spPr bwMode="auto">
            <a:xfrm flipH="1" flipV="1">
              <a:off x="4704" y="1536"/>
              <a:ext cx="48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5969022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68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4"/>
          <p:cNvSpPr>
            <a:spLocks noGrp="1"/>
          </p:cNvSpPr>
          <p:nvPr>
            <p:ph type="sldNum" sz="quarter" idx="12"/>
          </p:nvPr>
        </p:nvSpPr>
        <p:spPr/>
        <p:txBody>
          <a:bodyPr/>
          <a:lstStyle/>
          <a:p>
            <a:fld id="{6F14F599-7480-47D1-AFEA-FFBC7D2DEE08}" type="slidenum">
              <a:rPr lang="en-US" altLang="en-US"/>
              <a:pPr/>
              <a:t>39</a:t>
            </a:fld>
            <a:endParaRPr lang="en-US" altLang="en-US"/>
          </a:p>
        </p:txBody>
      </p:sp>
      <p:sp>
        <p:nvSpPr>
          <p:cNvPr id="77826" name="Rectangle 2"/>
          <p:cNvSpPr>
            <a:spLocks noGrp="1" noChangeArrowheads="1"/>
          </p:cNvSpPr>
          <p:nvPr>
            <p:ph type="title"/>
          </p:nvPr>
        </p:nvSpPr>
        <p:spPr/>
        <p:txBody>
          <a:bodyPr/>
          <a:lstStyle/>
          <a:p>
            <a:r>
              <a:rPr lang="en-US" altLang="en-US"/>
              <a:t>Only Microsoft in Teleport Set</a:t>
            </a:r>
          </a:p>
        </p:txBody>
      </p:sp>
      <p:sp>
        <p:nvSpPr>
          <p:cNvPr id="77827" name="Oval 3"/>
          <p:cNvSpPr>
            <a:spLocks noChangeArrowheads="1"/>
          </p:cNvSpPr>
          <p:nvPr/>
        </p:nvSpPr>
        <p:spPr bwMode="auto">
          <a:xfrm>
            <a:off x="3962400" y="19812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Yahoo</a:t>
            </a:r>
          </a:p>
        </p:txBody>
      </p:sp>
      <p:sp>
        <p:nvSpPr>
          <p:cNvPr id="77828" name="Oval 4"/>
          <p:cNvSpPr>
            <a:spLocks noChangeArrowheads="1"/>
          </p:cNvSpPr>
          <p:nvPr/>
        </p:nvSpPr>
        <p:spPr bwMode="auto">
          <a:xfrm>
            <a:off x="53340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M’soft</a:t>
            </a:r>
          </a:p>
        </p:txBody>
      </p:sp>
      <p:sp>
        <p:nvSpPr>
          <p:cNvPr id="77829" name="Oval 5"/>
          <p:cNvSpPr>
            <a:spLocks noChangeArrowheads="1"/>
          </p:cNvSpPr>
          <p:nvPr/>
        </p:nvSpPr>
        <p:spPr bwMode="auto">
          <a:xfrm>
            <a:off x="25146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Amazon</a:t>
            </a:r>
          </a:p>
        </p:txBody>
      </p:sp>
      <p:sp>
        <p:nvSpPr>
          <p:cNvPr id="77830" name="Line 6"/>
          <p:cNvSpPr>
            <a:spLocks noChangeShapeType="1"/>
          </p:cNvSpPr>
          <p:nvPr/>
        </p:nvSpPr>
        <p:spPr bwMode="auto">
          <a:xfrm flipV="1">
            <a:off x="2971800" y="2590800"/>
            <a:ext cx="10668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31" name="Line 7"/>
          <p:cNvSpPr>
            <a:spLocks noChangeShapeType="1"/>
          </p:cNvSpPr>
          <p:nvPr/>
        </p:nvSpPr>
        <p:spPr bwMode="auto">
          <a:xfrm flipH="1">
            <a:off x="3581400" y="2743200"/>
            <a:ext cx="99060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32" name="Line 8"/>
          <p:cNvSpPr>
            <a:spLocks noChangeShapeType="1"/>
          </p:cNvSpPr>
          <p:nvPr/>
        </p:nvSpPr>
        <p:spPr bwMode="auto">
          <a:xfrm flipH="1">
            <a:off x="3733800" y="45720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33" name="Line 9"/>
          <p:cNvSpPr>
            <a:spLocks noChangeShapeType="1"/>
          </p:cNvSpPr>
          <p:nvPr/>
        </p:nvSpPr>
        <p:spPr bwMode="auto">
          <a:xfrm>
            <a:off x="3733800" y="48768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7834" name="AutoShape 10"/>
          <p:cNvCxnSpPr>
            <a:cxnSpLocks noChangeShapeType="1"/>
            <a:stCxn id="77827" idx="6"/>
            <a:endCxn id="77827" idx="2"/>
          </p:cNvCxnSpPr>
          <p:nvPr/>
        </p:nvCxnSpPr>
        <p:spPr bwMode="auto">
          <a:xfrm flipH="1">
            <a:off x="3962400" y="2362200"/>
            <a:ext cx="1219200" cy="1588"/>
          </a:xfrm>
          <a:prstGeom prst="curvedConnector5">
            <a:avLst>
              <a:gd name="adj1" fmla="val -18750"/>
              <a:gd name="adj2" fmla="val -38400000"/>
              <a:gd name="adj3" fmla="val 11875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835" name="Oval 11"/>
          <p:cNvSpPr>
            <a:spLocks noChangeArrowheads="1"/>
          </p:cNvSpPr>
          <p:nvPr/>
        </p:nvSpPr>
        <p:spPr bwMode="auto">
          <a:xfrm>
            <a:off x="6934200" y="26670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36" name="Oval 12"/>
          <p:cNvSpPr>
            <a:spLocks noChangeArrowheads="1"/>
          </p:cNvSpPr>
          <p:nvPr/>
        </p:nvSpPr>
        <p:spPr bwMode="auto">
          <a:xfrm>
            <a:off x="7162800" y="25146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37" name="Oval 13"/>
          <p:cNvSpPr>
            <a:spLocks noChangeArrowheads="1"/>
          </p:cNvSpPr>
          <p:nvPr/>
        </p:nvSpPr>
        <p:spPr bwMode="auto">
          <a:xfrm>
            <a:off x="27432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38" name="Oval 14"/>
          <p:cNvSpPr>
            <a:spLocks noChangeArrowheads="1"/>
          </p:cNvSpPr>
          <p:nvPr/>
        </p:nvSpPr>
        <p:spPr bwMode="auto">
          <a:xfrm>
            <a:off x="29718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39" name="Oval 15"/>
          <p:cNvSpPr>
            <a:spLocks noChangeArrowheads="1"/>
          </p:cNvSpPr>
          <p:nvPr/>
        </p:nvSpPr>
        <p:spPr bwMode="auto">
          <a:xfrm>
            <a:off x="32004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40" name="Oval 16"/>
          <p:cNvSpPr>
            <a:spLocks noChangeArrowheads="1"/>
          </p:cNvSpPr>
          <p:nvPr/>
        </p:nvSpPr>
        <p:spPr bwMode="auto">
          <a:xfrm>
            <a:off x="34290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41" name="Oval 17"/>
          <p:cNvSpPr>
            <a:spLocks noChangeArrowheads="1"/>
          </p:cNvSpPr>
          <p:nvPr/>
        </p:nvSpPr>
        <p:spPr bwMode="auto">
          <a:xfrm>
            <a:off x="6934200" y="25146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42" name="Oval 18"/>
          <p:cNvSpPr>
            <a:spLocks noChangeArrowheads="1"/>
          </p:cNvSpPr>
          <p:nvPr/>
        </p:nvSpPr>
        <p:spPr bwMode="auto">
          <a:xfrm>
            <a:off x="3429000" y="18288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43" name="Oval 19"/>
          <p:cNvSpPr>
            <a:spLocks noChangeArrowheads="1"/>
          </p:cNvSpPr>
          <p:nvPr/>
        </p:nvSpPr>
        <p:spPr bwMode="auto">
          <a:xfrm>
            <a:off x="3200400" y="18288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44" name="Oval 20"/>
          <p:cNvSpPr>
            <a:spLocks noChangeArrowheads="1"/>
          </p:cNvSpPr>
          <p:nvPr/>
        </p:nvSpPr>
        <p:spPr bwMode="auto">
          <a:xfrm>
            <a:off x="2971800" y="18288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45" name="Oval 21"/>
          <p:cNvSpPr>
            <a:spLocks noChangeArrowheads="1"/>
          </p:cNvSpPr>
          <p:nvPr/>
        </p:nvSpPr>
        <p:spPr bwMode="auto">
          <a:xfrm>
            <a:off x="2743200" y="18288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46" name="Oval 22"/>
          <p:cNvSpPr>
            <a:spLocks noChangeArrowheads="1"/>
          </p:cNvSpPr>
          <p:nvPr/>
        </p:nvSpPr>
        <p:spPr bwMode="auto">
          <a:xfrm>
            <a:off x="2209800" y="4800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47" name="Oval 23"/>
          <p:cNvSpPr>
            <a:spLocks noChangeArrowheads="1"/>
          </p:cNvSpPr>
          <p:nvPr/>
        </p:nvSpPr>
        <p:spPr bwMode="auto">
          <a:xfrm>
            <a:off x="1981200" y="4800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48" name="Oval 24"/>
          <p:cNvSpPr>
            <a:spLocks noChangeArrowheads="1"/>
          </p:cNvSpPr>
          <p:nvPr/>
        </p:nvSpPr>
        <p:spPr bwMode="auto">
          <a:xfrm>
            <a:off x="1752600" y="4800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49" name="Oval 25"/>
          <p:cNvSpPr>
            <a:spLocks noChangeArrowheads="1"/>
          </p:cNvSpPr>
          <p:nvPr/>
        </p:nvSpPr>
        <p:spPr bwMode="auto">
          <a:xfrm>
            <a:off x="1524000" y="4800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50" name="Oval 26"/>
          <p:cNvSpPr>
            <a:spLocks noChangeArrowheads="1"/>
          </p:cNvSpPr>
          <p:nvPr/>
        </p:nvSpPr>
        <p:spPr bwMode="auto">
          <a:xfrm>
            <a:off x="15240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51" name="Oval 27"/>
          <p:cNvSpPr>
            <a:spLocks noChangeArrowheads="1"/>
          </p:cNvSpPr>
          <p:nvPr/>
        </p:nvSpPr>
        <p:spPr bwMode="auto">
          <a:xfrm>
            <a:off x="17526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52" name="Oval 28"/>
          <p:cNvSpPr>
            <a:spLocks noChangeArrowheads="1"/>
          </p:cNvSpPr>
          <p:nvPr/>
        </p:nvSpPr>
        <p:spPr bwMode="auto">
          <a:xfrm>
            <a:off x="19812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53" name="Oval 29"/>
          <p:cNvSpPr>
            <a:spLocks noChangeArrowheads="1"/>
          </p:cNvSpPr>
          <p:nvPr/>
        </p:nvSpPr>
        <p:spPr bwMode="auto">
          <a:xfrm>
            <a:off x="22098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54" name="Oval 30"/>
          <p:cNvSpPr>
            <a:spLocks noChangeArrowheads="1"/>
          </p:cNvSpPr>
          <p:nvPr/>
        </p:nvSpPr>
        <p:spPr bwMode="auto">
          <a:xfrm>
            <a:off x="6934200" y="28194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55" name="Oval 31"/>
          <p:cNvSpPr>
            <a:spLocks noChangeArrowheads="1"/>
          </p:cNvSpPr>
          <p:nvPr/>
        </p:nvSpPr>
        <p:spPr bwMode="auto">
          <a:xfrm>
            <a:off x="7162800" y="28194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56" name="Oval 32"/>
          <p:cNvSpPr>
            <a:spLocks noChangeArrowheads="1"/>
          </p:cNvSpPr>
          <p:nvPr/>
        </p:nvSpPr>
        <p:spPr bwMode="auto">
          <a:xfrm>
            <a:off x="7086600" y="44958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57" name="Oval 33"/>
          <p:cNvSpPr>
            <a:spLocks noChangeArrowheads="1"/>
          </p:cNvSpPr>
          <p:nvPr/>
        </p:nvSpPr>
        <p:spPr bwMode="auto">
          <a:xfrm>
            <a:off x="7315200" y="44958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58" name="Oval 34"/>
          <p:cNvSpPr>
            <a:spLocks noChangeArrowheads="1"/>
          </p:cNvSpPr>
          <p:nvPr/>
        </p:nvSpPr>
        <p:spPr bwMode="auto">
          <a:xfrm>
            <a:off x="7543800" y="44958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59" name="Oval 35"/>
          <p:cNvSpPr>
            <a:spLocks noChangeArrowheads="1"/>
          </p:cNvSpPr>
          <p:nvPr/>
        </p:nvSpPr>
        <p:spPr bwMode="auto">
          <a:xfrm>
            <a:off x="6858000" y="44958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60" name="Oval 36"/>
          <p:cNvSpPr>
            <a:spLocks noChangeArrowheads="1"/>
          </p:cNvSpPr>
          <p:nvPr/>
        </p:nvSpPr>
        <p:spPr bwMode="auto">
          <a:xfrm>
            <a:off x="7162800" y="26670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61" name="Oval 37"/>
          <p:cNvSpPr>
            <a:spLocks noChangeArrowheads="1"/>
          </p:cNvSpPr>
          <p:nvPr/>
        </p:nvSpPr>
        <p:spPr bwMode="auto">
          <a:xfrm>
            <a:off x="7086600" y="4724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62" name="Oval 38"/>
          <p:cNvSpPr>
            <a:spLocks noChangeArrowheads="1"/>
          </p:cNvSpPr>
          <p:nvPr/>
        </p:nvSpPr>
        <p:spPr bwMode="auto">
          <a:xfrm>
            <a:off x="7315200" y="4724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63" name="Oval 39"/>
          <p:cNvSpPr>
            <a:spLocks noChangeArrowheads="1"/>
          </p:cNvSpPr>
          <p:nvPr/>
        </p:nvSpPr>
        <p:spPr bwMode="auto">
          <a:xfrm>
            <a:off x="7543800" y="4724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64" name="Oval 40"/>
          <p:cNvSpPr>
            <a:spLocks noChangeArrowheads="1"/>
          </p:cNvSpPr>
          <p:nvPr/>
        </p:nvSpPr>
        <p:spPr bwMode="auto">
          <a:xfrm>
            <a:off x="6858000" y="4724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65" name="Rectangle 41"/>
          <p:cNvSpPr>
            <a:spLocks noChangeArrowheads="1"/>
          </p:cNvSpPr>
          <p:nvPr/>
        </p:nvSpPr>
        <p:spPr bwMode="auto">
          <a:xfrm>
            <a:off x="6781800" y="1905000"/>
            <a:ext cx="6858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66" name="Rectangle 42"/>
          <p:cNvSpPr>
            <a:spLocks noChangeArrowheads="1"/>
          </p:cNvSpPr>
          <p:nvPr/>
        </p:nvSpPr>
        <p:spPr bwMode="auto">
          <a:xfrm>
            <a:off x="6934200" y="2057400"/>
            <a:ext cx="381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4036563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5311557-D652-4856-8E9F-18B2743EC1A3}" type="slidenum">
              <a:rPr lang="en-US" altLang="en-US"/>
              <a:pPr/>
              <a:t>4</a:t>
            </a:fld>
            <a:endParaRPr lang="en-US" altLang="en-US"/>
          </a:p>
        </p:txBody>
      </p:sp>
      <p:sp>
        <p:nvSpPr>
          <p:cNvPr id="11266" name="Rectangle 2"/>
          <p:cNvSpPr>
            <a:spLocks noGrp="1" noChangeArrowheads="1"/>
          </p:cNvSpPr>
          <p:nvPr>
            <p:ph type="title"/>
          </p:nvPr>
        </p:nvSpPr>
        <p:spPr/>
        <p:txBody>
          <a:bodyPr/>
          <a:lstStyle/>
          <a:p>
            <a:r>
              <a:rPr lang="en-US" altLang="en-US"/>
              <a:t>Transition Matrix of the Web</a:t>
            </a:r>
          </a:p>
        </p:txBody>
      </p:sp>
      <p:sp>
        <p:nvSpPr>
          <p:cNvPr id="11267" name="Rectangle 3"/>
          <p:cNvSpPr>
            <a:spLocks noGrp="1" noChangeArrowheads="1"/>
          </p:cNvSpPr>
          <p:nvPr>
            <p:ph type="body" idx="1"/>
          </p:nvPr>
        </p:nvSpPr>
        <p:spPr>
          <a:xfrm>
            <a:off x="457200" y="1295400"/>
            <a:ext cx="8458200" cy="5334000"/>
          </a:xfrm>
        </p:spPr>
        <p:txBody>
          <a:bodyPr/>
          <a:lstStyle/>
          <a:p>
            <a:pPr marL="609600" indent="-609600"/>
            <a:r>
              <a:rPr lang="en-US" altLang="en-US" dirty="0" smtClean="0"/>
              <a:t>Number the pages 1, 2,… .</a:t>
            </a:r>
            <a:endParaRPr lang="en-US" altLang="en-US" dirty="0"/>
          </a:p>
          <a:p>
            <a:pPr marL="902208" lvl="1" indent="-609600"/>
            <a:r>
              <a:rPr lang="en-US" altLang="en-US" dirty="0"/>
              <a:t>Page </a:t>
            </a:r>
            <a:r>
              <a:rPr lang="en-US" altLang="en-US" i="1" dirty="0" err="1"/>
              <a:t>i</a:t>
            </a:r>
            <a:r>
              <a:rPr lang="en-US" altLang="en-US" i="1" dirty="0"/>
              <a:t> </a:t>
            </a:r>
            <a:r>
              <a:rPr lang="en-US" altLang="en-US" dirty="0" smtClean="0"/>
              <a:t>corresponds </a:t>
            </a:r>
            <a:r>
              <a:rPr lang="en-US" altLang="en-US" dirty="0"/>
              <a:t>to row and column </a:t>
            </a:r>
            <a:r>
              <a:rPr lang="en-US" altLang="en-US" i="1" dirty="0" err="1"/>
              <a:t>i</a:t>
            </a:r>
            <a:r>
              <a:rPr lang="en-US" altLang="en-US" dirty="0"/>
              <a:t>.</a:t>
            </a:r>
          </a:p>
          <a:p>
            <a:pPr marL="609600" indent="-609600"/>
            <a:r>
              <a:rPr lang="en-US" altLang="en-US" i="1" dirty="0"/>
              <a:t>M </a:t>
            </a:r>
            <a:r>
              <a:rPr lang="en-US" altLang="en-US" dirty="0"/>
              <a:t>[</a:t>
            </a:r>
            <a:r>
              <a:rPr lang="en-US" altLang="en-US" i="1" dirty="0" err="1"/>
              <a:t>i</a:t>
            </a:r>
            <a:r>
              <a:rPr lang="en-US" altLang="en-US" dirty="0"/>
              <a:t>, </a:t>
            </a:r>
            <a:r>
              <a:rPr lang="en-US" altLang="en-US" i="1" dirty="0" smtClean="0"/>
              <a:t>j</a:t>
            </a:r>
            <a:r>
              <a:rPr lang="en-US" altLang="en-US" dirty="0" smtClean="0"/>
              <a:t>] </a:t>
            </a:r>
            <a:r>
              <a:rPr lang="en-US" altLang="en-US" dirty="0"/>
              <a:t>= </a:t>
            </a:r>
            <a:r>
              <a:rPr lang="en-US" altLang="en-US" dirty="0" smtClean="0"/>
              <a:t>1/</a:t>
            </a:r>
            <a:r>
              <a:rPr lang="en-US" altLang="en-US" i="1" dirty="0" smtClean="0"/>
              <a:t>n</a:t>
            </a:r>
            <a:r>
              <a:rPr lang="en-US" altLang="en-US" dirty="0" smtClean="0"/>
              <a:t> </a:t>
            </a:r>
            <a:r>
              <a:rPr lang="en-US" altLang="en-US" dirty="0"/>
              <a:t>if page </a:t>
            </a:r>
            <a:r>
              <a:rPr lang="en-US" altLang="en-US" i="1" dirty="0" smtClean="0"/>
              <a:t>j</a:t>
            </a:r>
            <a:r>
              <a:rPr lang="en-US" altLang="en-US" dirty="0" smtClean="0"/>
              <a:t> </a:t>
            </a:r>
            <a:r>
              <a:rPr lang="en-US" altLang="en-US" dirty="0"/>
              <a:t>links to </a:t>
            </a:r>
            <a:r>
              <a:rPr lang="en-US" altLang="en-US" i="1" dirty="0"/>
              <a:t>n </a:t>
            </a:r>
            <a:r>
              <a:rPr lang="en-US" altLang="en-US" dirty="0" smtClean="0"/>
              <a:t>pages</a:t>
            </a:r>
            <a:r>
              <a:rPr lang="en-US" altLang="en-US" dirty="0"/>
              <a:t>, including page </a:t>
            </a:r>
            <a:r>
              <a:rPr lang="en-US" altLang="en-US" i="1" dirty="0" err="1"/>
              <a:t>i</a:t>
            </a:r>
            <a:r>
              <a:rPr lang="en-US" altLang="en-US" i="1" dirty="0"/>
              <a:t> </a:t>
            </a:r>
            <a:r>
              <a:rPr lang="en-US" altLang="en-US" dirty="0"/>
              <a:t>; 0 if </a:t>
            </a:r>
            <a:r>
              <a:rPr lang="en-US" altLang="en-US" i="1" dirty="0" smtClean="0"/>
              <a:t>j</a:t>
            </a:r>
            <a:r>
              <a:rPr lang="en-US" altLang="en-US" dirty="0" smtClean="0"/>
              <a:t> </a:t>
            </a:r>
            <a:r>
              <a:rPr lang="en-US" altLang="en-US" dirty="0"/>
              <a:t>does not link to </a:t>
            </a:r>
            <a:r>
              <a:rPr lang="en-US" altLang="en-US" i="1" dirty="0" err="1"/>
              <a:t>i</a:t>
            </a:r>
            <a:r>
              <a:rPr lang="en-US" altLang="en-US" dirty="0"/>
              <a:t>.</a:t>
            </a:r>
          </a:p>
          <a:p>
            <a:pPr marL="990600" lvl="1" indent="-533400"/>
            <a:r>
              <a:rPr lang="en-US" altLang="en-US" i="1" dirty="0"/>
              <a:t>M </a:t>
            </a:r>
            <a:r>
              <a:rPr lang="en-US" altLang="en-US" dirty="0"/>
              <a:t>[</a:t>
            </a:r>
            <a:r>
              <a:rPr lang="en-US" altLang="en-US" i="1" dirty="0" err="1"/>
              <a:t>i</a:t>
            </a:r>
            <a:r>
              <a:rPr lang="en-US" altLang="en-US" i="1" dirty="0"/>
              <a:t>, </a:t>
            </a:r>
            <a:r>
              <a:rPr lang="en-US" altLang="en-US" i="1" dirty="0" smtClean="0"/>
              <a:t>j</a:t>
            </a:r>
            <a:r>
              <a:rPr lang="en-US" altLang="en-US" dirty="0" smtClean="0"/>
              <a:t>] </a:t>
            </a:r>
            <a:r>
              <a:rPr lang="en-US" altLang="en-US" dirty="0"/>
              <a:t>is the probability </a:t>
            </a:r>
            <a:r>
              <a:rPr lang="en-US" altLang="en-US" dirty="0" smtClean="0"/>
              <a:t>a surfer will </a:t>
            </a:r>
            <a:r>
              <a:rPr lang="en-US" altLang="en-US" dirty="0"/>
              <a:t>next be at page </a:t>
            </a:r>
            <a:r>
              <a:rPr lang="en-US" altLang="en-US" i="1" dirty="0" err="1"/>
              <a:t>i</a:t>
            </a:r>
            <a:r>
              <a:rPr lang="en-US" altLang="en-US" dirty="0"/>
              <a:t> </a:t>
            </a:r>
            <a:r>
              <a:rPr lang="en-US" altLang="en-US" dirty="0" smtClean="0"/>
              <a:t>if it is now </a:t>
            </a:r>
            <a:r>
              <a:rPr lang="en-US" altLang="en-US" dirty="0"/>
              <a:t>at page </a:t>
            </a:r>
            <a:r>
              <a:rPr lang="en-US" altLang="en-US" i="1" dirty="0"/>
              <a:t>j</a:t>
            </a:r>
            <a:r>
              <a:rPr lang="en-US" altLang="en-US" dirty="0" smtClean="0"/>
              <a:t>.</a:t>
            </a:r>
          </a:p>
          <a:p>
            <a:pPr marL="990600" lvl="1" indent="-533400"/>
            <a:r>
              <a:rPr lang="en-US" altLang="en-US" dirty="0" smtClean="0"/>
              <a:t>Or it is the share of </a:t>
            </a:r>
            <a:r>
              <a:rPr lang="en-US" altLang="en-US" i="1" dirty="0" smtClean="0"/>
              <a:t>j</a:t>
            </a:r>
            <a:r>
              <a:rPr lang="en-US" altLang="en-US" dirty="0" smtClean="0"/>
              <a:t>’s importance that </a:t>
            </a:r>
            <a:r>
              <a:rPr lang="en-US" altLang="en-US" i="1" dirty="0" err="1" smtClean="0"/>
              <a:t>i</a:t>
            </a:r>
            <a:r>
              <a:rPr lang="en-US" altLang="en-US" dirty="0" smtClean="0"/>
              <a:t> receives.</a:t>
            </a:r>
          </a:p>
          <a:p>
            <a:pPr marL="697992" indent="-533400"/>
            <a:r>
              <a:rPr lang="en-US" altLang="en-US" dirty="0" smtClean="0">
                <a:solidFill>
                  <a:srgbClr val="0070C0"/>
                </a:solidFill>
              </a:rPr>
              <a:t>Note</a:t>
            </a:r>
            <a:r>
              <a:rPr lang="en-US" altLang="en-US" dirty="0" smtClean="0"/>
              <a:t>: no matter how many links to page </a:t>
            </a:r>
            <a:r>
              <a:rPr lang="en-US" altLang="en-US" dirty="0" err="1" smtClean="0"/>
              <a:t>i</a:t>
            </a:r>
            <a:r>
              <a:rPr lang="en-US" altLang="en-US" dirty="0" smtClean="0"/>
              <a:t> you find on page j, give </a:t>
            </a:r>
            <a:r>
              <a:rPr lang="en-US" altLang="en-US" dirty="0" err="1" smtClean="0"/>
              <a:t>i</a:t>
            </a:r>
            <a:r>
              <a:rPr lang="en-US" altLang="en-US" dirty="0" smtClean="0"/>
              <a:t> only 1/n</a:t>
            </a:r>
            <a:r>
              <a:rPr lang="en-US" altLang="en-US" baseline="30000" dirty="0" smtClean="0"/>
              <a:t>th</a:t>
            </a:r>
            <a:r>
              <a:rPr lang="en-US" altLang="en-US" dirty="0" smtClean="0"/>
              <a:t> of j’s importance.</a:t>
            </a:r>
            <a:endParaRPr lang="en-US" altLang="en-US" dirty="0"/>
          </a:p>
        </p:txBody>
      </p:sp>
    </p:spTree>
    <p:extLst>
      <p:ext uri="{BB962C8B-B14F-4D97-AF65-F5344CB8AC3E}">
        <p14:creationId xmlns:p14="http://schemas.microsoft.com/office/powerpoint/2010/main" val="413434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6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4"/>
          <p:cNvSpPr>
            <a:spLocks noGrp="1"/>
          </p:cNvSpPr>
          <p:nvPr>
            <p:ph type="sldNum" sz="quarter" idx="12"/>
          </p:nvPr>
        </p:nvSpPr>
        <p:spPr/>
        <p:txBody>
          <a:bodyPr/>
          <a:lstStyle/>
          <a:p>
            <a:fld id="{72FED3C1-8CA8-49F5-9E47-50D00D9009A1}" type="slidenum">
              <a:rPr lang="en-US" altLang="en-US"/>
              <a:pPr/>
              <a:t>40</a:t>
            </a:fld>
            <a:endParaRPr lang="en-US" altLang="en-US"/>
          </a:p>
        </p:txBody>
      </p:sp>
      <p:sp>
        <p:nvSpPr>
          <p:cNvPr id="78850" name="Rectangle 2"/>
          <p:cNvSpPr>
            <a:spLocks noGrp="1" noChangeArrowheads="1"/>
          </p:cNvSpPr>
          <p:nvPr>
            <p:ph type="title"/>
          </p:nvPr>
        </p:nvSpPr>
        <p:spPr/>
        <p:txBody>
          <a:bodyPr/>
          <a:lstStyle/>
          <a:p>
            <a:r>
              <a:rPr lang="en-US" altLang="en-US"/>
              <a:t>Only Microsoft in Teleport Set</a:t>
            </a:r>
          </a:p>
        </p:txBody>
      </p:sp>
      <p:sp>
        <p:nvSpPr>
          <p:cNvPr id="78851" name="Oval 3"/>
          <p:cNvSpPr>
            <a:spLocks noChangeArrowheads="1"/>
          </p:cNvSpPr>
          <p:nvPr/>
        </p:nvSpPr>
        <p:spPr bwMode="auto">
          <a:xfrm>
            <a:off x="3962400" y="19812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Yahoo</a:t>
            </a:r>
          </a:p>
        </p:txBody>
      </p:sp>
      <p:sp>
        <p:nvSpPr>
          <p:cNvPr id="78852" name="Oval 4"/>
          <p:cNvSpPr>
            <a:spLocks noChangeArrowheads="1"/>
          </p:cNvSpPr>
          <p:nvPr/>
        </p:nvSpPr>
        <p:spPr bwMode="auto">
          <a:xfrm>
            <a:off x="53340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M’soft</a:t>
            </a:r>
          </a:p>
        </p:txBody>
      </p:sp>
      <p:sp>
        <p:nvSpPr>
          <p:cNvPr id="78853" name="Oval 5"/>
          <p:cNvSpPr>
            <a:spLocks noChangeArrowheads="1"/>
          </p:cNvSpPr>
          <p:nvPr/>
        </p:nvSpPr>
        <p:spPr bwMode="auto">
          <a:xfrm>
            <a:off x="25146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Amazon</a:t>
            </a:r>
          </a:p>
        </p:txBody>
      </p:sp>
      <p:sp>
        <p:nvSpPr>
          <p:cNvPr id="78854" name="Line 6"/>
          <p:cNvSpPr>
            <a:spLocks noChangeShapeType="1"/>
          </p:cNvSpPr>
          <p:nvPr/>
        </p:nvSpPr>
        <p:spPr bwMode="auto">
          <a:xfrm flipV="1">
            <a:off x="2971800" y="2590800"/>
            <a:ext cx="10668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5" name="Line 7"/>
          <p:cNvSpPr>
            <a:spLocks noChangeShapeType="1"/>
          </p:cNvSpPr>
          <p:nvPr/>
        </p:nvSpPr>
        <p:spPr bwMode="auto">
          <a:xfrm flipH="1">
            <a:off x="3581400" y="2743200"/>
            <a:ext cx="99060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6" name="Line 8"/>
          <p:cNvSpPr>
            <a:spLocks noChangeShapeType="1"/>
          </p:cNvSpPr>
          <p:nvPr/>
        </p:nvSpPr>
        <p:spPr bwMode="auto">
          <a:xfrm flipH="1">
            <a:off x="3733800" y="45720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7" name="Line 9"/>
          <p:cNvSpPr>
            <a:spLocks noChangeShapeType="1"/>
          </p:cNvSpPr>
          <p:nvPr/>
        </p:nvSpPr>
        <p:spPr bwMode="auto">
          <a:xfrm>
            <a:off x="3733800" y="48768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8858" name="AutoShape 10"/>
          <p:cNvCxnSpPr>
            <a:cxnSpLocks noChangeShapeType="1"/>
            <a:stCxn id="78851" idx="6"/>
            <a:endCxn id="78851" idx="2"/>
          </p:cNvCxnSpPr>
          <p:nvPr/>
        </p:nvCxnSpPr>
        <p:spPr bwMode="auto">
          <a:xfrm flipH="1">
            <a:off x="3962400" y="2362200"/>
            <a:ext cx="1219200" cy="1588"/>
          </a:xfrm>
          <a:prstGeom prst="curvedConnector5">
            <a:avLst>
              <a:gd name="adj1" fmla="val -18750"/>
              <a:gd name="adj2" fmla="val -38400000"/>
              <a:gd name="adj3" fmla="val 11875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859" name="Oval 11"/>
          <p:cNvSpPr>
            <a:spLocks noChangeArrowheads="1"/>
          </p:cNvSpPr>
          <p:nvPr/>
        </p:nvSpPr>
        <p:spPr bwMode="auto">
          <a:xfrm>
            <a:off x="6934200" y="25146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0" name="Oval 12"/>
          <p:cNvSpPr>
            <a:spLocks noChangeArrowheads="1"/>
          </p:cNvSpPr>
          <p:nvPr/>
        </p:nvSpPr>
        <p:spPr bwMode="auto">
          <a:xfrm>
            <a:off x="27432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1" name="Oval 13"/>
          <p:cNvSpPr>
            <a:spLocks noChangeArrowheads="1"/>
          </p:cNvSpPr>
          <p:nvPr/>
        </p:nvSpPr>
        <p:spPr bwMode="auto">
          <a:xfrm>
            <a:off x="29718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2" name="Oval 14"/>
          <p:cNvSpPr>
            <a:spLocks noChangeArrowheads="1"/>
          </p:cNvSpPr>
          <p:nvPr/>
        </p:nvSpPr>
        <p:spPr bwMode="auto">
          <a:xfrm>
            <a:off x="32004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3" name="Oval 15"/>
          <p:cNvSpPr>
            <a:spLocks noChangeArrowheads="1"/>
          </p:cNvSpPr>
          <p:nvPr/>
        </p:nvSpPr>
        <p:spPr bwMode="auto">
          <a:xfrm>
            <a:off x="34290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4" name="Oval 16"/>
          <p:cNvSpPr>
            <a:spLocks noChangeArrowheads="1"/>
          </p:cNvSpPr>
          <p:nvPr/>
        </p:nvSpPr>
        <p:spPr bwMode="auto">
          <a:xfrm>
            <a:off x="7162800" y="25146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8865" name="Group 17"/>
          <p:cNvGrpSpPr>
            <a:grpSpLocks/>
          </p:cNvGrpSpPr>
          <p:nvPr/>
        </p:nvGrpSpPr>
        <p:grpSpPr bwMode="auto">
          <a:xfrm>
            <a:off x="1524000" y="4800600"/>
            <a:ext cx="762000" cy="76200"/>
            <a:chOff x="1728" y="1152"/>
            <a:chExt cx="480" cy="48"/>
          </a:xfrm>
        </p:grpSpPr>
        <p:sp>
          <p:nvSpPr>
            <p:cNvPr id="78866" name="Oval 18"/>
            <p:cNvSpPr>
              <a:spLocks noChangeArrowheads="1"/>
            </p:cNvSpPr>
            <p:nvPr/>
          </p:nvSpPr>
          <p:spPr bwMode="auto">
            <a:xfrm>
              <a:off x="2160" y="1152"/>
              <a:ext cx="48" cy="48"/>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7" name="Oval 19"/>
            <p:cNvSpPr>
              <a:spLocks noChangeArrowheads="1"/>
            </p:cNvSpPr>
            <p:nvPr/>
          </p:nvSpPr>
          <p:spPr bwMode="auto">
            <a:xfrm>
              <a:off x="2016" y="1152"/>
              <a:ext cx="48" cy="48"/>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8" name="Oval 20"/>
            <p:cNvSpPr>
              <a:spLocks noChangeArrowheads="1"/>
            </p:cNvSpPr>
            <p:nvPr/>
          </p:nvSpPr>
          <p:spPr bwMode="auto">
            <a:xfrm>
              <a:off x="1872" y="1152"/>
              <a:ext cx="48" cy="48"/>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9" name="Oval 21"/>
            <p:cNvSpPr>
              <a:spLocks noChangeArrowheads="1"/>
            </p:cNvSpPr>
            <p:nvPr/>
          </p:nvSpPr>
          <p:spPr bwMode="auto">
            <a:xfrm>
              <a:off x="1728" y="1152"/>
              <a:ext cx="48" cy="48"/>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8870" name="Group 22"/>
          <p:cNvGrpSpPr>
            <a:grpSpLocks/>
          </p:cNvGrpSpPr>
          <p:nvPr/>
        </p:nvGrpSpPr>
        <p:grpSpPr bwMode="auto">
          <a:xfrm>
            <a:off x="6858000" y="4572000"/>
            <a:ext cx="762000" cy="76200"/>
            <a:chOff x="960" y="3024"/>
            <a:chExt cx="480" cy="48"/>
          </a:xfrm>
        </p:grpSpPr>
        <p:sp>
          <p:nvSpPr>
            <p:cNvPr id="78871" name="Oval 23"/>
            <p:cNvSpPr>
              <a:spLocks noChangeArrowheads="1"/>
            </p:cNvSpPr>
            <p:nvPr/>
          </p:nvSpPr>
          <p:spPr bwMode="auto">
            <a:xfrm>
              <a:off x="1392" y="3024"/>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2" name="Oval 24"/>
            <p:cNvSpPr>
              <a:spLocks noChangeArrowheads="1"/>
            </p:cNvSpPr>
            <p:nvPr/>
          </p:nvSpPr>
          <p:spPr bwMode="auto">
            <a:xfrm>
              <a:off x="1248" y="3024"/>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3" name="Oval 25"/>
            <p:cNvSpPr>
              <a:spLocks noChangeArrowheads="1"/>
            </p:cNvSpPr>
            <p:nvPr/>
          </p:nvSpPr>
          <p:spPr bwMode="auto">
            <a:xfrm>
              <a:off x="1104" y="3024"/>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4" name="Oval 26"/>
            <p:cNvSpPr>
              <a:spLocks noChangeArrowheads="1"/>
            </p:cNvSpPr>
            <p:nvPr/>
          </p:nvSpPr>
          <p:spPr bwMode="auto">
            <a:xfrm>
              <a:off x="960" y="3024"/>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8875" name="Group 27"/>
          <p:cNvGrpSpPr>
            <a:grpSpLocks/>
          </p:cNvGrpSpPr>
          <p:nvPr/>
        </p:nvGrpSpPr>
        <p:grpSpPr bwMode="auto">
          <a:xfrm>
            <a:off x="2743200" y="2286000"/>
            <a:ext cx="762000" cy="76200"/>
            <a:chOff x="960" y="2880"/>
            <a:chExt cx="480" cy="48"/>
          </a:xfrm>
        </p:grpSpPr>
        <p:sp>
          <p:nvSpPr>
            <p:cNvPr id="78876" name="Oval 28"/>
            <p:cNvSpPr>
              <a:spLocks noChangeArrowheads="1"/>
            </p:cNvSpPr>
            <p:nvPr/>
          </p:nvSpPr>
          <p:spPr bwMode="auto">
            <a:xfrm>
              <a:off x="960" y="2880"/>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7" name="Oval 29"/>
            <p:cNvSpPr>
              <a:spLocks noChangeArrowheads="1"/>
            </p:cNvSpPr>
            <p:nvPr/>
          </p:nvSpPr>
          <p:spPr bwMode="auto">
            <a:xfrm>
              <a:off x="1104" y="2880"/>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8" name="Oval 30"/>
            <p:cNvSpPr>
              <a:spLocks noChangeArrowheads="1"/>
            </p:cNvSpPr>
            <p:nvPr/>
          </p:nvSpPr>
          <p:spPr bwMode="auto">
            <a:xfrm>
              <a:off x="1248" y="2880"/>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9" name="Oval 31"/>
            <p:cNvSpPr>
              <a:spLocks noChangeArrowheads="1"/>
            </p:cNvSpPr>
            <p:nvPr/>
          </p:nvSpPr>
          <p:spPr bwMode="auto">
            <a:xfrm>
              <a:off x="1392" y="2880"/>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8880" name="Oval 32"/>
          <p:cNvSpPr>
            <a:spLocks noChangeArrowheads="1"/>
          </p:cNvSpPr>
          <p:nvPr/>
        </p:nvSpPr>
        <p:spPr bwMode="auto">
          <a:xfrm>
            <a:off x="6934200" y="28194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81" name="Oval 33"/>
          <p:cNvSpPr>
            <a:spLocks noChangeArrowheads="1"/>
          </p:cNvSpPr>
          <p:nvPr/>
        </p:nvSpPr>
        <p:spPr bwMode="auto">
          <a:xfrm>
            <a:off x="7162800" y="28194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82" name="Oval 34"/>
          <p:cNvSpPr>
            <a:spLocks noChangeArrowheads="1"/>
          </p:cNvSpPr>
          <p:nvPr/>
        </p:nvSpPr>
        <p:spPr bwMode="auto">
          <a:xfrm>
            <a:off x="6934200" y="26670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8883" name="Group 35"/>
          <p:cNvGrpSpPr>
            <a:grpSpLocks/>
          </p:cNvGrpSpPr>
          <p:nvPr/>
        </p:nvGrpSpPr>
        <p:grpSpPr bwMode="auto">
          <a:xfrm>
            <a:off x="1524000" y="4343400"/>
            <a:ext cx="762000" cy="304800"/>
            <a:chOff x="4320" y="2832"/>
            <a:chExt cx="480" cy="192"/>
          </a:xfrm>
        </p:grpSpPr>
        <p:sp>
          <p:nvSpPr>
            <p:cNvPr id="78884" name="Oval 36"/>
            <p:cNvSpPr>
              <a:spLocks noChangeArrowheads="1"/>
            </p:cNvSpPr>
            <p:nvPr/>
          </p:nvSpPr>
          <p:spPr bwMode="auto">
            <a:xfrm>
              <a:off x="4320" y="2832"/>
              <a:ext cx="48" cy="48"/>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85" name="Oval 37"/>
            <p:cNvSpPr>
              <a:spLocks noChangeArrowheads="1"/>
            </p:cNvSpPr>
            <p:nvPr/>
          </p:nvSpPr>
          <p:spPr bwMode="auto">
            <a:xfrm>
              <a:off x="4464" y="2832"/>
              <a:ext cx="48" cy="48"/>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86" name="Oval 38"/>
            <p:cNvSpPr>
              <a:spLocks noChangeArrowheads="1"/>
            </p:cNvSpPr>
            <p:nvPr/>
          </p:nvSpPr>
          <p:spPr bwMode="auto">
            <a:xfrm>
              <a:off x="4608" y="2832"/>
              <a:ext cx="48" cy="48"/>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87" name="Oval 39"/>
            <p:cNvSpPr>
              <a:spLocks noChangeArrowheads="1"/>
            </p:cNvSpPr>
            <p:nvPr/>
          </p:nvSpPr>
          <p:spPr bwMode="auto">
            <a:xfrm>
              <a:off x="4752" y="2832"/>
              <a:ext cx="48" cy="48"/>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88" name="Oval 40"/>
            <p:cNvSpPr>
              <a:spLocks noChangeArrowheads="1"/>
            </p:cNvSpPr>
            <p:nvPr/>
          </p:nvSpPr>
          <p:spPr bwMode="auto">
            <a:xfrm>
              <a:off x="4320" y="2976"/>
              <a:ext cx="48" cy="48"/>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89" name="Oval 41"/>
            <p:cNvSpPr>
              <a:spLocks noChangeArrowheads="1"/>
            </p:cNvSpPr>
            <p:nvPr/>
          </p:nvSpPr>
          <p:spPr bwMode="auto">
            <a:xfrm>
              <a:off x="4464" y="2976"/>
              <a:ext cx="48" cy="48"/>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90" name="Oval 42"/>
            <p:cNvSpPr>
              <a:spLocks noChangeArrowheads="1"/>
            </p:cNvSpPr>
            <p:nvPr/>
          </p:nvSpPr>
          <p:spPr bwMode="auto">
            <a:xfrm>
              <a:off x="4608" y="2976"/>
              <a:ext cx="48" cy="48"/>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91" name="Oval 43"/>
            <p:cNvSpPr>
              <a:spLocks noChangeArrowheads="1"/>
            </p:cNvSpPr>
            <p:nvPr/>
          </p:nvSpPr>
          <p:spPr bwMode="auto">
            <a:xfrm>
              <a:off x="4752" y="2976"/>
              <a:ext cx="48" cy="48"/>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8892" name="Oval 44"/>
          <p:cNvSpPr>
            <a:spLocks noChangeArrowheads="1"/>
          </p:cNvSpPr>
          <p:nvPr/>
        </p:nvSpPr>
        <p:spPr bwMode="auto">
          <a:xfrm>
            <a:off x="7162800" y="26670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93" name="Rectangle 45"/>
          <p:cNvSpPr>
            <a:spLocks noChangeArrowheads="1"/>
          </p:cNvSpPr>
          <p:nvPr/>
        </p:nvSpPr>
        <p:spPr bwMode="auto">
          <a:xfrm>
            <a:off x="6781800" y="1905000"/>
            <a:ext cx="6858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94" name="Rectangle 46"/>
          <p:cNvSpPr>
            <a:spLocks noChangeArrowheads="1"/>
          </p:cNvSpPr>
          <p:nvPr/>
        </p:nvSpPr>
        <p:spPr bwMode="auto">
          <a:xfrm>
            <a:off x="6934200" y="2057400"/>
            <a:ext cx="381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3200519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4"/>
          <p:cNvSpPr>
            <a:spLocks noGrp="1"/>
          </p:cNvSpPr>
          <p:nvPr>
            <p:ph type="sldNum" sz="quarter" idx="12"/>
          </p:nvPr>
        </p:nvSpPr>
        <p:spPr/>
        <p:txBody>
          <a:bodyPr/>
          <a:lstStyle/>
          <a:p>
            <a:fld id="{CDF28A8B-9E11-418E-9E67-49728726EEBF}" type="slidenum">
              <a:rPr lang="en-US" altLang="en-US"/>
              <a:pPr/>
              <a:t>41</a:t>
            </a:fld>
            <a:endParaRPr lang="en-US" altLang="en-US"/>
          </a:p>
        </p:txBody>
      </p:sp>
      <p:sp>
        <p:nvSpPr>
          <p:cNvPr id="79874" name="Rectangle 2"/>
          <p:cNvSpPr>
            <a:spLocks noGrp="1" noChangeArrowheads="1"/>
          </p:cNvSpPr>
          <p:nvPr>
            <p:ph type="title"/>
          </p:nvPr>
        </p:nvSpPr>
        <p:spPr/>
        <p:txBody>
          <a:bodyPr/>
          <a:lstStyle/>
          <a:p>
            <a:r>
              <a:rPr lang="en-US" altLang="en-US"/>
              <a:t>Only Microsoft in Teleport Set</a:t>
            </a:r>
          </a:p>
        </p:txBody>
      </p:sp>
      <p:sp>
        <p:nvSpPr>
          <p:cNvPr id="79875" name="Oval 3"/>
          <p:cNvSpPr>
            <a:spLocks noChangeArrowheads="1"/>
          </p:cNvSpPr>
          <p:nvPr/>
        </p:nvSpPr>
        <p:spPr bwMode="auto">
          <a:xfrm>
            <a:off x="3962400" y="19812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Yahoo</a:t>
            </a:r>
          </a:p>
        </p:txBody>
      </p:sp>
      <p:sp>
        <p:nvSpPr>
          <p:cNvPr id="79876" name="Oval 4"/>
          <p:cNvSpPr>
            <a:spLocks noChangeArrowheads="1"/>
          </p:cNvSpPr>
          <p:nvPr/>
        </p:nvSpPr>
        <p:spPr bwMode="auto">
          <a:xfrm>
            <a:off x="53340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M’soft</a:t>
            </a:r>
          </a:p>
        </p:txBody>
      </p:sp>
      <p:sp>
        <p:nvSpPr>
          <p:cNvPr id="79877" name="Oval 5"/>
          <p:cNvSpPr>
            <a:spLocks noChangeArrowheads="1"/>
          </p:cNvSpPr>
          <p:nvPr/>
        </p:nvSpPr>
        <p:spPr bwMode="auto">
          <a:xfrm>
            <a:off x="25146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Amazon</a:t>
            </a:r>
          </a:p>
        </p:txBody>
      </p:sp>
      <p:sp>
        <p:nvSpPr>
          <p:cNvPr id="79878" name="Line 6"/>
          <p:cNvSpPr>
            <a:spLocks noChangeShapeType="1"/>
          </p:cNvSpPr>
          <p:nvPr/>
        </p:nvSpPr>
        <p:spPr bwMode="auto">
          <a:xfrm flipV="1">
            <a:off x="2971800" y="2590800"/>
            <a:ext cx="10668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79" name="Line 7"/>
          <p:cNvSpPr>
            <a:spLocks noChangeShapeType="1"/>
          </p:cNvSpPr>
          <p:nvPr/>
        </p:nvSpPr>
        <p:spPr bwMode="auto">
          <a:xfrm flipH="1">
            <a:off x="3581400" y="2743200"/>
            <a:ext cx="99060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80" name="Line 8"/>
          <p:cNvSpPr>
            <a:spLocks noChangeShapeType="1"/>
          </p:cNvSpPr>
          <p:nvPr/>
        </p:nvSpPr>
        <p:spPr bwMode="auto">
          <a:xfrm flipH="1">
            <a:off x="3733800" y="45720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81" name="Line 9"/>
          <p:cNvSpPr>
            <a:spLocks noChangeShapeType="1"/>
          </p:cNvSpPr>
          <p:nvPr/>
        </p:nvSpPr>
        <p:spPr bwMode="auto">
          <a:xfrm>
            <a:off x="3733800" y="48768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9882" name="AutoShape 10"/>
          <p:cNvCxnSpPr>
            <a:cxnSpLocks noChangeShapeType="1"/>
            <a:stCxn id="79875" idx="6"/>
            <a:endCxn id="79875" idx="2"/>
          </p:cNvCxnSpPr>
          <p:nvPr/>
        </p:nvCxnSpPr>
        <p:spPr bwMode="auto">
          <a:xfrm flipH="1">
            <a:off x="3962400" y="2362200"/>
            <a:ext cx="1219200" cy="1588"/>
          </a:xfrm>
          <a:prstGeom prst="curvedConnector5">
            <a:avLst>
              <a:gd name="adj1" fmla="val -18750"/>
              <a:gd name="adj2" fmla="val -38400000"/>
              <a:gd name="adj3" fmla="val 11875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883" name="Oval 11"/>
          <p:cNvSpPr>
            <a:spLocks noChangeArrowheads="1"/>
          </p:cNvSpPr>
          <p:nvPr/>
        </p:nvSpPr>
        <p:spPr bwMode="auto">
          <a:xfrm>
            <a:off x="7772400" y="45720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84" name="Oval 12"/>
          <p:cNvSpPr>
            <a:spLocks noChangeArrowheads="1"/>
          </p:cNvSpPr>
          <p:nvPr/>
        </p:nvSpPr>
        <p:spPr bwMode="auto">
          <a:xfrm>
            <a:off x="27432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85" name="Oval 13"/>
          <p:cNvSpPr>
            <a:spLocks noChangeArrowheads="1"/>
          </p:cNvSpPr>
          <p:nvPr/>
        </p:nvSpPr>
        <p:spPr bwMode="auto">
          <a:xfrm>
            <a:off x="29718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86" name="Oval 14"/>
          <p:cNvSpPr>
            <a:spLocks noChangeArrowheads="1"/>
          </p:cNvSpPr>
          <p:nvPr/>
        </p:nvSpPr>
        <p:spPr bwMode="auto">
          <a:xfrm>
            <a:off x="32004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87" name="Oval 15"/>
          <p:cNvSpPr>
            <a:spLocks noChangeArrowheads="1"/>
          </p:cNvSpPr>
          <p:nvPr/>
        </p:nvSpPr>
        <p:spPr bwMode="auto">
          <a:xfrm>
            <a:off x="34290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88" name="Oval 16"/>
          <p:cNvSpPr>
            <a:spLocks noChangeArrowheads="1"/>
          </p:cNvSpPr>
          <p:nvPr/>
        </p:nvSpPr>
        <p:spPr bwMode="auto">
          <a:xfrm>
            <a:off x="7772400" y="48006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9889" name="Group 17"/>
          <p:cNvGrpSpPr>
            <a:grpSpLocks/>
          </p:cNvGrpSpPr>
          <p:nvPr/>
        </p:nvGrpSpPr>
        <p:grpSpPr bwMode="auto">
          <a:xfrm>
            <a:off x="1524000" y="4800600"/>
            <a:ext cx="762000" cy="76200"/>
            <a:chOff x="1728" y="1152"/>
            <a:chExt cx="480" cy="48"/>
          </a:xfrm>
        </p:grpSpPr>
        <p:sp>
          <p:nvSpPr>
            <p:cNvPr id="79890" name="Oval 18"/>
            <p:cNvSpPr>
              <a:spLocks noChangeArrowheads="1"/>
            </p:cNvSpPr>
            <p:nvPr/>
          </p:nvSpPr>
          <p:spPr bwMode="auto">
            <a:xfrm>
              <a:off x="2160" y="1152"/>
              <a:ext cx="48" cy="48"/>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91" name="Oval 19"/>
            <p:cNvSpPr>
              <a:spLocks noChangeArrowheads="1"/>
            </p:cNvSpPr>
            <p:nvPr/>
          </p:nvSpPr>
          <p:spPr bwMode="auto">
            <a:xfrm>
              <a:off x="2016" y="1152"/>
              <a:ext cx="48" cy="48"/>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92" name="Oval 20"/>
            <p:cNvSpPr>
              <a:spLocks noChangeArrowheads="1"/>
            </p:cNvSpPr>
            <p:nvPr/>
          </p:nvSpPr>
          <p:spPr bwMode="auto">
            <a:xfrm>
              <a:off x="1872" y="1152"/>
              <a:ext cx="48" cy="48"/>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93" name="Oval 21"/>
            <p:cNvSpPr>
              <a:spLocks noChangeArrowheads="1"/>
            </p:cNvSpPr>
            <p:nvPr/>
          </p:nvSpPr>
          <p:spPr bwMode="auto">
            <a:xfrm>
              <a:off x="1728" y="1152"/>
              <a:ext cx="48" cy="48"/>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9894" name="Group 22"/>
          <p:cNvGrpSpPr>
            <a:grpSpLocks/>
          </p:cNvGrpSpPr>
          <p:nvPr/>
        </p:nvGrpSpPr>
        <p:grpSpPr bwMode="auto">
          <a:xfrm>
            <a:off x="6858000" y="4572000"/>
            <a:ext cx="762000" cy="76200"/>
            <a:chOff x="960" y="3024"/>
            <a:chExt cx="480" cy="48"/>
          </a:xfrm>
        </p:grpSpPr>
        <p:sp>
          <p:nvSpPr>
            <p:cNvPr id="79895" name="Oval 23"/>
            <p:cNvSpPr>
              <a:spLocks noChangeArrowheads="1"/>
            </p:cNvSpPr>
            <p:nvPr/>
          </p:nvSpPr>
          <p:spPr bwMode="auto">
            <a:xfrm>
              <a:off x="1392" y="3024"/>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96" name="Oval 24"/>
            <p:cNvSpPr>
              <a:spLocks noChangeArrowheads="1"/>
            </p:cNvSpPr>
            <p:nvPr/>
          </p:nvSpPr>
          <p:spPr bwMode="auto">
            <a:xfrm>
              <a:off x="1248" y="3024"/>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97" name="Oval 25"/>
            <p:cNvSpPr>
              <a:spLocks noChangeArrowheads="1"/>
            </p:cNvSpPr>
            <p:nvPr/>
          </p:nvSpPr>
          <p:spPr bwMode="auto">
            <a:xfrm>
              <a:off x="1104" y="3024"/>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98" name="Oval 26"/>
            <p:cNvSpPr>
              <a:spLocks noChangeArrowheads="1"/>
            </p:cNvSpPr>
            <p:nvPr/>
          </p:nvSpPr>
          <p:spPr bwMode="auto">
            <a:xfrm>
              <a:off x="960" y="3024"/>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9899" name="Group 27"/>
          <p:cNvGrpSpPr>
            <a:grpSpLocks/>
          </p:cNvGrpSpPr>
          <p:nvPr/>
        </p:nvGrpSpPr>
        <p:grpSpPr bwMode="auto">
          <a:xfrm>
            <a:off x="2743200" y="2286000"/>
            <a:ext cx="762000" cy="76200"/>
            <a:chOff x="960" y="2880"/>
            <a:chExt cx="480" cy="48"/>
          </a:xfrm>
        </p:grpSpPr>
        <p:sp>
          <p:nvSpPr>
            <p:cNvPr id="79900" name="Oval 28"/>
            <p:cNvSpPr>
              <a:spLocks noChangeArrowheads="1"/>
            </p:cNvSpPr>
            <p:nvPr/>
          </p:nvSpPr>
          <p:spPr bwMode="auto">
            <a:xfrm>
              <a:off x="960" y="2880"/>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01" name="Oval 29"/>
            <p:cNvSpPr>
              <a:spLocks noChangeArrowheads="1"/>
            </p:cNvSpPr>
            <p:nvPr/>
          </p:nvSpPr>
          <p:spPr bwMode="auto">
            <a:xfrm>
              <a:off x="1104" y="2880"/>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02" name="Oval 30"/>
            <p:cNvSpPr>
              <a:spLocks noChangeArrowheads="1"/>
            </p:cNvSpPr>
            <p:nvPr/>
          </p:nvSpPr>
          <p:spPr bwMode="auto">
            <a:xfrm>
              <a:off x="1248" y="2880"/>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03" name="Oval 31"/>
            <p:cNvSpPr>
              <a:spLocks noChangeArrowheads="1"/>
            </p:cNvSpPr>
            <p:nvPr/>
          </p:nvSpPr>
          <p:spPr bwMode="auto">
            <a:xfrm>
              <a:off x="1392" y="2880"/>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9904" name="Oval 32"/>
          <p:cNvSpPr>
            <a:spLocks noChangeArrowheads="1"/>
          </p:cNvSpPr>
          <p:nvPr/>
        </p:nvSpPr>
        <p:spPr bwMode="auto">
          <a:xfrm>
            <a:off x="6858000" y="4800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05" name="Oval 33"/>
          <p:cNvSpPr>
            <a:spLocks noChangeArrowheads="1"/>
          </p:cNvSpPr>
          <p:nvPr/>
        </p:nvSpPr>
        <p:spPr bwMode="auto">
          <a:xfrm>
            <a:off x="7086600" y="4800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06" name="Oval 34"/>
          <p:cNvSpPr>
            <a:spLocks noChangeArrowheads="1"/>
          </p:cNvSpPr>
          <p:nvPr/>
        </p:nvSpPr>
        <p:spPr bwMode="auto">
          <a:xfrm>
            <a:off x="7315200" y="48006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9907" name="Group 35"/>
          <p:cNvGrpSpPr>
            <a:grpSpLocks/>
          </p:cNvGrpSpPr>
          <p:nvPr/>
        </p:nvGrpSpPr>
        <p:grpSpPr bwMode="auto">
          <a:xfrm>
            <a:off x="1524000" y="4343400"/>
            <a:ext cx="762000" cy="304800"/>
            <a:chOff x="4320" y="2832"/>
            <a:chExt cx="480" cy="192"/>
          </a:xfrm>
        </p:grpSpPr>
        <p:sp>
          <p:nvSpPr>
            <p:cNvPr id="79908" name="Oval 36"/>
            <p:cNvSpPr>
              <a:spLocks noChangeArrowheads="1"/>
            </p:cNvSpPr>
            <p:nvPr/>
          </p:nvSpPr>
          <p:spPr bwMode="auto">
            <a:xfrm>
              <a:off x="4320" y="2832"/>
              <a:ext cx="48" cy="48"/>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09" name="Oval 37"/>
            <p:cNvSpPr>
              <a:spLocks noChangeArrowheads="1"/>
            </p:cNvSpPr>
            <p:nvPr/>
          </p:nvSpPr>
          <p:spPr bwMode="auto">
            <a:xfrm>
              <a:off x="4464" y="2832"/>
              <a:ext cx="48" cy="48"/>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10" name="Oval 38"/>
            <p:cNvSpPr>
              <a:spLocks noChangeArrowheads="1"/>
            </p:cNvSpPr>
            <p:nvPr/>
          </p:nvSpPr>
          <p:spPr bwMode="auto">
            <a:xfrm>
              <a:off x="4608" y="2832"/>
              <a:ext cx="48" cy="48"/>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11" name="Oval 39"/>
            <p:cNvSpPr>
              <a:spLocks noChangeArrowheads="1"/>
            </p:cNvSpPr>
            <p:nvPr/>
          </p:nvSpPr>
          <p:spPr bwMode="auto">
            <a:xfrm>
              <a:off x="4752" y="2832"/>
              <a:ext cx="48" cy="48"/>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12" name="Oval 40"/>
            <p:cNvSpPr>
              <a:spLocks noChangeArrowheads="1"/>
            </p:cNvSpPr>
            <p:nvPr/>
          </p:nvSpPr>
          <p:spPr bwMode="auto">
            <a:xfrm>
              <a:off x="4320" y="2976"/>
              <a:ext cx="48" cy="48"/>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13" name="Oval 41"/>
            <p:cNvSpPr>
              <a:spLocks noChangeArrowheads="1"/>
            </p:cNvSpPr>
            <p:nvPr/>
          </p:nvSpPr>
          <p:spPr bwMode="auto">
            <a:xfrm>
              <a:off x="4464" y="2976"/>
              <a:ext cx="48" cy="48"/>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14" name="Oval 42"/>
            <p:cNvSpPr>
              <a:spLocks noChangeArrowheads="1"/>
            </p:cNvSpPr>
            <p:nvPr/>
          </p:nvSpPr>
          <p:spPr bwMode="auto">
            <a:xfrm>
              <a:off x="4608" y="2976"/>
              <a:ext cx="48" cy="48"/>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15" name="Oval 43"/>
            <p:cNvSpPr>
              <a:spLocks noChangeArrowheads="1"/>
            </p:cNvSpPr>
            <p:nvPr/>
          </p:nvSpPr>
          <p:spPr bwMode="auto">
            <a:xfrm>
              <a:off x="4752" y="2976"/>
              <a:ext cx="48" cy="48"/>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9916" name="Oval 44"/>
          <p:cNvSpPr>
            <a:spLocks noChangeArrowheads="1"/>
          </p:cNvSpPr>
          <p:nvPr/>
        </p:nvSpPr>
        <p:spPr bwMode="auto">
          <a:xfrm>
            <a:off x="7543800" y="48006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17" name="Rectangle 45"/>
          <p:cNvSpPr>
            <a:spLocks noChangeArrowheads="1"/>
          </p:cNvSpPr>
          <p:nvPr/>
        </p:nvSpPr>
        <p:spPr bwMode="auto">
          <a:xfrm>
            <a:off x="6781800" y="1905000"/>
            <a:ext cx="6858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18" name="Rectangle 46"/>
          <p:cNvSpPr>
            <a:spLocks noChangeArrowheads="1"/>
          </p:cNvSpPr>
          <p:nvPr/>
        </p:nvSpPr>
        <p:spPr bwMode="auto">
          <a:xfrm>
            <a:off x="6934200" y="2057400"/>
            <a:ext cx="381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587294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4"/>
          <p:cNvSpPr>
            <a:spLocks noGrp="1"/>
          </p:cNvSpPr>
          <p:nvPr>
            <p:ph type="sldNum" sz="quarter" idx="12"/>
          </p:nvPr>
        </p:nvSpPr>
        <p:spPr/>
        <p:txBody>
          <a:bodyPr/>
          <a:lstStyle/>
          <a:p>
            <a:fld id="{C49F3E4C-85CC-46B0-A60F-E2FA2B2CC505}" type="slidenum">
              <a:rPr lang="en-US" altLang="en-US"/>
              <a:pPr/>
              <a:t>42</a:t>
            </a:fld>
            <a:endParaRPr lang="en-US" altLang="en-US"/>
          </a:p>
        </p:txBody>
      </p:sp>
      <p:sp>
        <p:nvSpPr>
          <p:cNvPr id="80898" name="Rectangle 2"/>
          <p:cNvSpPr>
            <a:spLocks noGrp="1" noChangeArrowheads="1"/>
          </p:cNvSpPr>
          <p:nvPr>
            <p:ph type="title"/>
          </p:nvPr>
        </p:nvSpPr>
        <p:spPr/>
        <p:txBody>
          <a:bodyPr/>
          <a:lstStyle/>
          <a:p>
            <a:r>
              <a:rPr lang="en-US" altLang="en-US"/>
              <a:t>Only Microsoft in Teleport Set</a:t>
            </a:r>
          </a:p>
        </p:txBody>
      </p:sp>
      <p:sp>
        <p:nvSpPr>
          <p:cNvPr id="80899" name="Oval 3"/>
          <p:cNvSpPr>
            <a:spLocks noChangeArrowheads="1"/>
          </p:cNvSpPr>
          <p:nvPr/>
        </p:nvSpPr>
        <p:spPr bwMode="auto">
          <a:xfrm>
            <a:off x="3962400" y="19812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Yahoo</a:t>
            </a:r>
          </a:p>
        </p:txBody>
      </p:sp>
      <p:sp>
        <p:nvSpPr>
          <p:cNvPr id="80900" name="Oval 4"/>
          <p:cNvSpPr>
            <a:spLocks noChangeArrowheads="1"/>
          </p:cNvSpPr>
          <p:nvPr/>
        </p:nvSpPr>
        <p:spPr bwMode="auto">
          <a:xfrm>
            <a:off x="53340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M’soft</a:t>
            </a:r>
          </a:p>
        </p:txBody>
      </p:sp>
      <p:sp>
        <p:nvSpPr>
          <p:cNvPr id="80901" name="Oval 5"/>
          <p:cNvSpPr>
            <a:spLocks noChangeArrowheads="1"/>
          </p:cNvSpPr>
          <p:nvPr/>
        </p:nvSpPr>
        <p:spPr bwMode="auto">
          <a:xfrm>
            <a:off x="25146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Amazon</a:t>
            </a:r>
          </a:p>
        </p:txBody>
      </p:sp>
      <p:sp>
        <p:nvSpPr>
          <p:cNvPr id="80902" name="Line 6"/>
          <p:cNvSpPr>
            <a:spLocks noChangeShapeType="1"/>
          </p:cNvSpPr>
          <p:nvPr/>
        </p:nvSpPr>
        <p:spPr bwMode="auto">
          <a:xfrm flipV="1">
            <a:off x="2971800" y="2590800"/>
            <a:ext cx="10668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03" name="Line 7"/>
          <p:cNvSpPr>
            <a:spLocks noChangeShapeType="1"/>
          </p:cNvSpPr>
          <p:nvPr/>
        </p:nvSpPr>
        <p:spPr bwMode="auto">
          <a:xfrm flipH="1">
            <a:off x="3581400" y="2743200"/>
            <a:ext cx="99060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04" name="Line 8"/>
          <p:cNvSpPr>
            <a:spLocks noChangeShapeType="1"/>
          </p:cNvSpPr>
          <p:nvPr/>
        </p:nvSpPr>
        <p:spPr bwMode="auto">
          <a:xfrm flipH="1">
            <a:off x="3733800" y="45720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05" name="Line 9"/>
          <p:cNvSpPr>
            <a:spLocks noChangeShapeType="1"/>
          </p:cNvSpPr>
          <p:nvPr/>
        </p:nvSpPr>
        <p:spPr bwMode="auto">
          <a:xfrm>
            <a:off x="3733800" y="48768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80906" name="AutoShape 10"/>
          <p:cNvCxnSpPr>
            <a:cxnSpLocks noChangeShapeType="1"/>
            <a:stCxn id="80899" idx="6"/>
            <a:endCxn id="80899" idx="2"/>
          </p:cNvCxnSpPr>
          <p:nvPr/>
        </p:nvCxnSpPr>
        <p:spPr bwMode="auto">
          <a:xfrm flipH="1">
            <a:off x="3962400" y="2362200"/>
            <a:ext cx="1219200" cy="1588"/>
          </a:xfrm>
          <a:prstGeom prst="curvedConnector5">
            <a:avLst>
              <a:gd name="adj1" fmla="val -18750"/>
              <a:gd name="adj2" fmla="val -38400000"/>
              <a:gd name="adj3" fmla="val 11875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907" name="Oval 11"/>
          <p:cNvSpPr>
            <a:spLocks noChangeArrowheads="1"/>
          </p:cNvSpPr>
          <p:nvPr/>
        </p:nvSpPr>
        <p:spPr bwMode="auto">
          <a:xfrm>
            <a:off x="7772400" y="45720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08" name="Oval 12"/>
          <p:cNvSpPr>
            <a:spLocks noChangeArrowheads="1"/>
          </p:cNvSpPr>
          <p:nvPr/>
        </p:nvSpPr>
        <p:spPr bwMode="auto">
          <a:xfrm>
            <a:off x="6934200" y="25146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09" name="Oval 13"/>
          <p:cNvSpPr>
            <a:spLocks noChangeArrowheads="1"/>
          </p:cNvSpPr>
          <p:nvPr/>
        </p:nvSpPr>
        <p:spPr bwMode="auto">
          <a:xfrm>
            <a:off x="29718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10" name="Oval 14"/>
          <p:cNvSpPr>
            <a:spLocks noChangeArrowheads="1"/>
          </p:cNvSpPr>
          <p:nvPr/>
        </p:nvSpPr>
        <p:spPr bwMode="auto">
          <a:xfrm>
            <a:off x="32004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11" name="Oval 15"/>
          <p:cNvSpPr>
            <a:spLocks noChangeArrowheads="1"/>
          </p:cNvSpPr>
          <p:nvPr/>
        </p:nvSpPr>
        <p:spPr bwMode="auto">
          <a:xfrm>
            <a:off x="34290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12" name="Oval 16"/>
          <p:cNvSpPr>
            <a:spLocks noChangeArrowheads="1"/>
          </p:cNvSpPr>
          <p:nvPr/>
        </p:nvSpPr>
        <p:spPr bwMode="auto">
          <a:xfrm>
            <a:off x="7772400" y="48006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13" name="Oval 17"/>
          <p:cNvSpPr>
            <a:spLocks noChangeArrowheads="1"/>
          </p:cNvSpPr>
          <p:nvPr/>
        </p:nvSpPr>
        <p:spPr bwMode="auto">
          <a:xfrm>
            <a:off x="2209800" y="48006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14" name="Oval 18"/>
          <p:cNvSpPr>
            <a:spLocks noChangeArrowheads="1"/>
          </p:cNvSpPr>
          <p:nvPr/>
        </p:nvSpPr>
        <p:spPr bwMode="auto">
          <a:xfrm>
            <a:off x="1981200" y="48006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15" name="Oval 19"/>
          <p:cNvSpPr>
            <a:spLocks noChangeArrowheads="1"/>
          </p:cNvSpPr>
          <p:nvPr/>
        </p:nvSpPr>
        <p:spPr bwMode="auto">
          <a:xfrm>
            <a:off x="1752600" y="48006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16" name="Oval 20"/>
          <p:cNvSpPr>
            <a:spLocks noChangeArrowheads="1"/>
          </p:cNvSpPr>
          <p:nvPr/>
        </p:nvSpPr>
        <p:spPr bwMode="auto">
          <a:xfrm>
            <a:off x="1524000" y="48006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17" name="Oval 21"/>
          <p:cNvSpPr>
            <a:spLocks noChangeArrowheads="1"/>
          </p:cNvSpPr>
          <p:nvPr/>
        </p:nvSpPr>
        <p:spPr bwMode="auto">
          <a:xfrm>
            <a:off x="75438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18" name="Oval 22"/>
          <p:cNvSpPr>
            <a:spLocks noChangeArrowheads="1"/>
          </p:cNvSpPr>
          <p:nvPr/>
        </p:nvSpPr>
        <p:spPr bwMode="auto">
          <a:xfrm>
            <a:off x="73152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19" name="Oval 23"/>
          <p:cNvSpPr>
            <a:spLocks noChangeArrowheads="1"/>
          </p:cNvSpPr>
          <p:nvPr/>
        </p:nvSpPr>
        <p:spPr bwMode="auto">
          <a:xfrm>
            <a:off x="70866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20" name="Oval 24"/>
          <p:cNvSpPr>
            <a:spLocks noChangeArrowheads="1"/>
          </p:cNvSpPr>
          <p:nvPr/>
        </p:nvSpPr>
        <p:spPr bwMode="auto">
          <a:xfrm>
            <a:off x="6934200" y="28194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21" name="Oval 25"/>
          <p:cNvSpPr>
            <a:spLocks noChangeArrowheads="1"/>
          </p:cNvSpPr>
          <p:nvPr/>
        </p:nvSpPr>
        <p:spPr bwMode="auto">
          <a:xfrm>
            <a:off x="6934200" y="2667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22" name="Oval 26"/>
          <p:cNvSpPr>
            <a:spLocks noChangeArrowheads="1"/>
          </p:cNvSpPr>
          <p:nvPr/>
        </p:nvSpPr>
        <p:spPr bwMode="auto">
          <a:xfrm>
            <a:off x="2971800" y="2286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23" name="Oval 27"/>
          <p:cNvSpPr>
            <a:spLocks noChangeArrowheads="1"/>
          </p:cNvSpPr>
          <p:nvPr/>
        </p:nvSpPr>
        <p:spPr bwMode="auto">
          <a:xfrm>
            <a:off x="3200400" y="2286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24" name="Oval 28"/>
          <p:cNvSpPr>
            <a:spLocks noChangeArrowheads="1"/>
          </p:cNvSpPr>
          <p:nvPr/>
        </p:nvSpPr>
        <p:spPr bwMode="auto">
          <a:xfrm>
            <a:off x="3429000" y="2286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25" name="Oval 29"/>
          <p:cNvSpPr>
            <a:spLocks noChangeArrowheads="1"/>
          </p:cNvSpPr>
          <p:nvPr/>
        </p:nvSpPr>
        <p:spPr bwMode="auto">
          <a:xfrm>
            <a:off x="7162800" y="28194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26" name="Oval 30"/>
          <p:cNvSpPr>
            <a:spLocks noChangeArrowheads="1"/>
          </p:cNvSpPr>
          <p:nvPr/>
        </p:nvSpPr>
        <p:spPr bwMode="auto">
          <a:xfrm>
            <a:off x="7086600" y="4800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27" name="Oval 31"/>
          <p:cNvSpPr>
            <a:spLocks noChangeArrowheads="1"/>
          </p:cNvSpPr>
          <p:nvPr/>
        </p:nvSpPr>
        <p:spPr bwMode="auto">
          <a:xfrm>
            <a:off x="7315200" y="48006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28" name="Oval 32"/>
          <p:cNvSpPr>
            <a:spLocks noChangeArrowheads="1"/>
          </p:cNvSpPr>
          <p:nvPr/>
        </p:nvSpPr>
        <p:spPr bwMode="auto">
          <a:xfrm>
            <a:off x="7162800" y="25146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29" name="Oval 33"/>
          <p:cNvSpPr>
            <a:spLocks noChangeArrowheads="1"/>
          </p:cNvSpPr>
          <p:nvPr/>
        </p:nvSpPr>
        <p:spPr bwMode="auto">
          <a:xfrm>
            <a:off x="1752600" y="4343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30" name="Oval 34"/>
          <p:cNvSpPr>
            <a:spLocks noChangeArrowheads="1"/>
          </p:cNvSpPr>
          <p:nvPr/>
        </p:nvSpPr>
        <p:spPr bwMode="auto">
          <a:xfrm>
            <a:off x="1981200" y="4343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31" name="Oval 35"/>
          <p:cNvSpPr>
            <a:spLocks noChangeArrowheads="1"/>
          </p:cNvSpPr>
          <p:nvPr/>
        </p:nvSpPr>
        <p:spPr bwMode="auto">
          <a:xfrm>
            <a:off x="2209800" y="4343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32" name="Oval 36"/>
          <p:cNvSpPr>
            <a:spLocks noChangeArrowheads="1"/>
          </p:cNvSpPr>
          <p:nvPr/>
        </p:nvSpPr>
        <p:spPr bwMode="auto">
          <a:xfrm>
            <a:off x="7162800" y="26670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33" name="Oval 37"/>
          <p:cNvSpPr>
            <a:spLocks noChangeArrowheads="1"/>
          </p:cNvSpPr>
          <p:nvPr/>
        </p:nvSpPr>
        <p:spPr bwMode="auto">
          <a:xfrm>
            <a:off x="1752600" y="45720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34" name="Oval 38"/>
          <p:cNvSpPr>
            <a:spLocks noChangeArrowheads="1"/>
          </p:cNvSpPr>
          <p:nvPr/>
        </p:nvSpPr>
        <p:spPr bwMode="auto">
          <a:xfrm>
            <a:off x="1981200" y="45720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35" name="Oval 39"/>
          <p:cNvSpPr>
            <a:spLocks noChangeArrowheads="1"/>
          </p:cNvSpPr>
          <p:nvPr/>
        </p:nvSpPr>
        <p:spPr bwMode="auto">
          <a:xfrm>
            <a:off x="2209800" y="45720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36" name="Oval 40"/>
          <p:cNvSpPr>
            <a:spLocks noChangeArrowheads="1"/>
          </p:cNvSpPr>
          <p:nvPr/>
        </p:nvSpPr>
        <p:spPr bwMode="auto">
          <a:xfrm>
            <a:off x="7543800" y="48006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37" name="Rectangle 41"/>
          <p:cNvSpPr>
            <a:spLocks noChangeArrowheads="1"/>
          </p:cNvSpPr>
          <p:nvPr/>
        </p:nvSpPr>
        <p:spPr bwMode="auto">
          <a:xfrm>
            <a:off x="6781800" y="1905000"/>
            <a:ext cx="6858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38" name="Rectangle 42"/>
          <p:cNvSpPr>
            <a:spLocks noChangeArrowheads="1"/>
          </p:cNvSpPr>
          <p:nvPr/>
        </p:nvSpPr>
        <p:spPr bwMode="auto">
          <a:xfrm>
            <a:off x="6934200" y="2057400"/>
            <a:ext cx="381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0817998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4"/>
          <p:cNvSpPr>
            <a:spLocks noGrp="1"/>
          </p:cNvSpPr>
          <p:nvPr>
            <p:ph type="sldNum" sz="quarter" idx="12"/>
          </p:nvPr>
        </p:nvSpPr>
        <p:spPr/>
        <p:txBody>
          <a:bodyPr/>
          <a:lstStyle/>
          <a:p>
            <a:fld id="{C5AF0199-2394-49A5-B0EE-14238AB3CCE3}" type="slidenum">
              <a:rPr lang="en-US" altLang="en-US"/>
              <a:pPr/>
              <a:t>43</a:t>
            </a:fld>
            <a:endParaRPr lang="en-US" altLang="en-US"/>
          </a:p>
        </p:txBody>
      </p:sp>
      <p:sp>
        <p:nvSpPr>
          <p:cNvPr id="81922" name="Rectangle 2"/>
          <p:cNvSpPr>
            <a:spLocks noGrp="1" noChangeArrowheads="1"/>
          </p:cNvSpPr>
          <p:nvPr>
            <p:ph type="title"/>
          </p:nvPr>
        </p:nvSpPr>
        <p:spPr/>
        <p:txBody>
          <a:bodyPr/>
          <a:lstStyle/>
          <a:p>
            <a:r>
              <a:rPr lang="en-US" altLang="en-US"/>
              <a:t>Only Microsoft in Teleport Set</a:t>
            </a:r>
          </a:p>
        </p:txBody>
      </p:sp>
      <p:sp>
        <p:nvSpPr>
          <p:cNvPr id="81923" name="Oval 3"/>
          <p:cNvSpPr>
            <a:spLocks noChangeArrowheads="1"/>
          </p:cNvSpPr>
          <p:nvPr/>
        </p:nvSpPr>
        <p:spPr bwMode="auto">
          <a:xfrm>
            <a:off x="3962400" y="19812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Yahoo</a:t>
            </a:r>
          </a:p>
        </p:txBody>
      </p:sp>
      <p:sp>
        <p:nvSpPr>
          <p:cNvPr id="81924" name="Oval 4"/>
          <p:cNvSpPr>
            <a:spLocks noChangeArrowheads="1"/>
          </p:cNvSpPr>
          <p:nvPr/>
        </p:nvSpPr>
        <p:spPr bwMode="auto">
          <a:xfrm>
            <a:off x="53340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M’soft</a:t>
            </a:r>
          </a:p>
        </p:txBody>
      </p:sp>
      <p:sp>
        <p:nvSpPr>
          <p:cNvPr id="81925" name="Oval 5"/>
          <p:cNvSpPr>
            <a:spLocks noChangeArrowheads="1"/>
          </p:cNvSpPr>
          <p:nvPr/>
        </p:nvSpPr>
        <p:spPr bwMode="auto">
          <a:xfrm>
            <a:off x="25146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Amazon</a:t>
            </a:r>
          </a:p>
        </p:txBody>
      </p:sp>
      <p:sp>
        <p:nvSpPr>
          <p:cNvPr id="81926" name="Line 6"/>
          <p:cNvSpPr>
            <a:spLocks noChangeShapeType="1"/>
          </p:cNvSpPr>
          <p:nvPr/>
        </p:nvSpPr>
        <p:spPr bwMode="auto">
          <a:xfrm flipV="1">
            <a:off x="2971800" y="2590800"/>
            <a:ext cx="10668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27" name="Line 7"/>
          <p:cNvSpPr>
            <a:spLocks noChangeShapeType="1"/>
          </p:cNvSpPr>
          <p:nvPr/>
        </p:nvSpPr>
        <p:spPr bwMode="auto">
          <a:xfrm flipH="1">
            <a:off x="3581400" y="2743200"/>
            <a:ext cx="99060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28" name="Line 8"/>
          <p:cNvSpPr>
            <a:spLocks noChangeShapeType="1"/>
          </p:cNvSpPr>
          <p:nvPr/>
        </p:nvSpPr>
        <p:spPr bwMode="auto">
          <a:xfrm flipH="1">
            <a:off x="3733800" y="45720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29" name="Line 9"/>
          <p:cNvSpPr>
            <a:spLocks noChangeShapeType="1"/>
          </p:cNvSpPr>
          <p:nvPr/>
        </p:nvSpPr>
        <p:spPr bwMode="auto">
          <a:xfrm>
            <a:off x="3733800" y="48768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81930" name="AutoShape 10"/>
          <p:cNvCxnSpPr>
            <a:cxnSpLocks noChangeShapeType="1"/>
            <a:stCxn id="81923" idx="6"/>
            <a:endCxn id="81923" idx="2"/>
          </p:cNvCxnSpPr>
          <p:nvPr/>
        </p:nvCxnSpPr>
        <p:spPr bwMode="auto">
          <a:xfrm flipH="1">
            <a:off x="3962400" y="2362200"/>
            <a:ext cx="1219200" cy="1588"/>
          </a:xfrm>
          <a:prstGeom prst="curvedConnector5">
            <a:avLst>
              <a:gd name="adj1" fmla="val -18750"/>
              <a:gd name="adj2" fmla="val -38400000"/>
              <a:gd name="adj3" fmla="val 11875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931" name="Oval 11"/>
          <p:cNvSpPr>
            <a:spLocks noChangeArrowheads="1"/>
          </p:cNvSpPr>
          <p:nvPr/>
        </p:nvSpPr>
        <p:spPr bwMode="auto">
          <a:xfrm>
            <a:off x="7086600" y="48006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32" name="Oval 12"/>
          <p:cNvSpPr>
            <a:spLocks noChangeArrowheads="1"/>
          </p:cNvSpPr>
          <p:nvPr/>
        </p:nvSpPr>
        <p:spPr bwMode="auto">
          <a:xfrm>
            <a:off x="6934200" y="25146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33" name="Oval 13"/>
          <p:cNvSpPr>
            <a:spLocks noChangeArrowheads="1"/>
          </p:cNvSpPr>
          <p:nvPr/>
        </p:nvSpPr>
        <p:spPr bwMode="auto">
          <a:xfrm>
            <a:off x="29718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34" name="Oval 14"/>
          <p:cNvSpPr>
            <a:spLocks noChangeArrowheads="1"/>
          </p:cNvSpPr>
          <p:nvPr/>
        </p:nvSpPr>
        <p:spPr bwMode="auto">
          <a:xfrm>
            <a:off x="32004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35" name="Oval 15"/>
          <p:cNvSpPr>
            <a:spLocks noChangeArrowheads="1"/>
          </p:cNvSpPr>
          <p:nvPr/>
        </p:nvSpPr>
        <p:spPr bwMode="auto">
          <a:xfrm>
            <a:off x="34290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36" name="Oval 16"/>
          <p:cNvSpPr>
            <a:spLocks noChangeArrowheads="1"/>
          </p:cNvSpPr>
          <p:nvPr/>
        </p:nvSpPr>
        <p:spPr bwMode="auto">
          <a:xfrm>
            <a:off x="7772400" y="48006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37" name="Oval 17"/>
          <p:cNvSpPr>
            <a:spLocks noChangeArrowheads="1"/>
          </p:cNvSpPr>
          <p:nvPr/>
        </p:nvSpPr>
        <p:spPr bwMode="auto">
          <a:xfrm>
            <a:off x="2209800" y="48006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38" name="Oval 18"/>
          <p:cNvSpPr>
            <a:spLocks noChangeArrowheads="1"/>
          </p:cNvSpPr>
          <p:nvPr/>
        </p:nvSpPr>
        <p:spPr bwMode="auto">
          <a:xfrm>
            <a:off x="1981200" y="48006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39" name="Oval 19"/>
          <p:cNvSpPr>
            <a:spLocks noChangeArrowheads="1"/>
          </p:cNvSpPr>
          <p:nvPr/>
        </p:nvSpPr>
        <p:spPr bwMode="auto">
          <a:xfrm>
            <a:off x="1752600" y="48006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40" name="Oval 20"/>
          <p:cNvSpPr>
            <a:spLocks noChangeArrowheads="1"/>
          </p:cNvSpPr>
          <p:nvPr/>
        </p:nvSpPr>
        <p:spPr bwMode="auto">
          <a:xfrm>
            <a:off x="1524000" y="48006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41" name="Oval 21"/>
          <p:cNvSpPr>
            <a:spLocks noChangeArrowheads="1"/>
          </p:cNvSpPr>
          <p:nvPr/>
        </p:nvSpPr>
        <p:spPr bwMode="auto">
          <a:xfrm>
            <a:off x="1524000" y="50292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42" name="Oval 22"/>
          <p:cNvSpPr>
            <a:spLocks noChangeArrowheads="1"/>
          </p:cNvSpPr>
          <p:nvPr/>
        </p:nvSpPr>
        <p:spPr bwMode="auto">
          <a:xfrm>
            <a:off x="1752600" y="50292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43" name="Oval 23"/>
          <p:cNvSpPr>
            <a:spLocks noChangeArrowheads="1"/>
          </p:cNvSpPr>
          <p:nvPr/>
        </p:nvSpPr>
        <p:spPr bwMode="auto">
          <a:xfrm>
            <a:off x="1981200" y="50292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44" name="Oval 24"/>
          <p:cNvSpPr>
            <a:spLocks noChangeArrowheads="1"/>
          </p:cNvSpPr>
          <p:nvPr/>
        </p:nvSpPr>
        <p:spPr bwMode="auto">
          <a:xfrm>
            <a:off x="6934200" y="28194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45" name="Oval 25"/>
          <p:cNvSpPr>
            <a:spLocks noChangeArrowheads="1"/>
          </p:cNvSpPr>
          <p:nvPr/>
        </p:nvSpPr>
        <p:spPr bwMode="auto">
          <a:xfrm>
            <a:off x="6934200" y="2667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46" name="Oval 26"/>
          <p:cNvSpPr>
            <a:spLocks noChangeArrowheads="1"/>
          </p:cNvSpPr>
          <p:nvPr/>
        </p:nvSpPr>
        <p:spPr bwMode="auto">
          <a:xfrm>
            <a:off x="2209800" y="50292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47" name="Oval 27"/>
          <p:cNvSpPr>
            <a:spLocks noChangeArrowheads="1"/>
          </p:cNvSpPr>
          <p:nvPr/>
        </p:nvSpPr>
        <p:spPr bwMode="auto">
          <a:xfrm>
            <a:off x="3200400" y="2286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48" name="Oval 28"/>
          <p:cNvSpPr>
            <a:spLocks noChangeArrowheads="1"/>
          </p:cNvSpPr>
          <p:nvPr/>
        </p:nvSpPr>
        <p:spPr bwMode="auto">
          <a:xfrm>
            <a:off x="3429000" y="2286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49" name="Oval 29"/>
          <p:cNvSpPr>
            <a:spLocks noChangeArrowheads="1"/>
          </p:cNvSpPr>
          <p:nvPr/>
        </p:nvSpPr>
        <p:spPr bwMode="auto">
          <a:xfrm>
            <a:off x="7162800" y="28194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0" name="Oval 30"/>
          <p:cNvSpPr>
            <a:spLocks noChangeArrowheads="1"/>
          </p:cNvSpPr>
          <p:nvPr/>
        </p:nvSpPr>
        <p:spPr bwMode="auto">
          <a:xfrm>
            <a:off x="15240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1" name="Oval 31"/>
          <p:cNvSpPr>
            <a:spLocks noChangeArrowheads="1"/>
          </p:cNvSpPr>
          <p:nvPr/>
        </p:nvSpPr>
        <p:spPr bwMode="auto">
          <a:xfrm>
            <a:off x="7315200" y="48006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2" name="Oval 32"/>
          <p:cNvSpPr>
            <a:spLocks noChangeArrowheads="1"/>
          </p:cNvSpPr>
          <p:nvPr/>
        </p:nvSpPr>
        <p:spPr bwMode="auto">
          <a:xfrm>
            <a:off x="7162800" y="25146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3" name="Oval 33"/>
          <p:cNvSpPr>
            <a:spLocks noChangeArrowheads="1"/>
          </p:cNvSpPr>
          <p:nvPr/>
        </p:nvSpPr>
        <p:spPr bwMode="auto">
          <a:xfrm>
            <a:off x="2971800" y="22860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4" name="Oval 34"/>
          <p:cNvSpPr>
            <a:spLocks noChangeArrowheads="1"/>
          </p:cNvSpPr>
          <p:nvPr/>
        </p:nvSpPr>
        <p:spPr bwMode="auto">
          <a:xfrm>
            <a:off x="2743200" y="2057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5" name="Oval 35"/>
          <p:cNvSpPr>
            <a:spLocks noChangeArrowheads="1"/>
          </p:cNvSpPr>
          <p:nvPr/>
        </p:nvSpPr>
        <p:spPr bwMode="auto">
          <a:xfrm>
            <a:off x="2743200" y="22860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6" name="Oval 36"/>
          <p:cNvSpPr>
            <a:spLocks noChangeArrowheads="1"/>
          </p:cNvSpPr>
          <p:nvPr/>
        </p:nvSpPr>
        <p:spPr bwMode="auto">
          <a:xfrm>
            <a:off x="7162800" y="26670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7" name="Oval 37"/>
          <p:cNvSpPr>
            <a:spLocks noChangeArrowheads="1"/>
          </p:cNvSpPr>
          <p:nvPr/>
        </p:nvSpPr>
        <p:spPr bwMode="auto">
          <a:xfrm>
            <a:off x="1752600" y="45720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8" name="Oval 38"/>
          <p:cNvSpPr>
            <a:spLocks noChangeArrowheads="1"/>
          </p:cNvSpPr>
          <p:nvPr/>
        </p:nvSpPr>
        <p:spPr bwMode="auto">
          <a:xfrm>
            <a:off x="1981200" y="45720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9" name="Oval 39"/>
          <p:cNvSpPr>
            <a:spLocks noChangeArrowheads="1"/>
          </p:cNvSpPr>
          <p:nvPr/>
        </p:nvSpPr>
        <p:spPr bwMode="auto">
          <a:xfrm>
            <a:off x="2209800" y="45720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0" name="Oval 40"/>
          <p:cNvSpPr>
            <a:spLocks noChangeArrowheads="1"/>
          </p:cNvSpPr>
          <p:nvPr/>
        </p:nvSpPr>
        <p:spPr bwMode="auto">
          <a:xfrm>
            <a:off x="7543800" y="48006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1" name="Rectangle 41"/>
          <p:cNvSpPr>
            <a:spLocks noChangeArrowheads="1"/>
          </p:cNvSpPr>
          <p:nvPr/>
        </p:nvSpPr>
        <p:spPr bwMode="auto">
          <a:xfrm>
            <a:off x="6781800" y="1905000"/>
            <a:ext cx="6858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2" name="Rectangle 42"/>
          <p:cNvSpPr>
            <a:spLocks noChangeArrowheads="1"/>
          </p:cNvSpPr>
          <p:nvPr/>
        </p:nvSpPr>
        <p:spPr bwMode="auto">
          <a:xfrm>
            <a:off x="6934200" y="2057400"/>
            <a:ext cx="381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4002279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4"/>
          <p:cNvSpPr>
            <a:spLocks noGrp="1"/>
          </p:cNvSpPr>
          <p:nvPr>
            <p:ph type="sldNum" sz="quarter" idx="12"/>
          </p:nvPr>
        </p:nvSpPr>
        <p:spPr/>
        <p:txBody>
          <a:bodyPr/>
          <a:lstStyle/>
          <a:p>
            <a:fld id="{E63D2496-D97A-410B-80DC-06F220231CB7}" type="slidenum">
              <a:rPr lang="en-US" altLang="en-US"/>
              <a:pPr/>
              <a:t>44</a:t>
            </a:fld>
            <a:endParaRPr lang="en-US" altLang="en-US"/>
          </a:p>
        </p:txBody>
      </p:sp>
      <p:sp>
        <p:nvSpPr>
          <p:cNvPr id="82946" name="Rectangle 2"/>
          <p:cNvSpPr>
            <a:spLocks noGrp="1" noChangeArrowheads="1"/>
          </p:cNvSpPr>
          <p:nvPr>
            <p:ph type="title"/>
          </p:nvPr>
        </p:nvSpPr>
        <p:spPr/>
        <p:txBody>
          <a:bodyPr/>
          <a:lstStyle/>
          <a:p>
            <a:r>
              <a:rPr lang="en-US" altLang="en-US"/>
              <a:t>Only Microsoft in Teleport Set</a:t>
            </a:r>
          </a:p>
        </p:txBody>
      </p:sp>
      <p:sp>
        <p:nvSpPr>
          <p:cNvPr id="82947" name="Oval 3"/>
          <p:cNvSpPr>
            <a:spLocks noChangeArrowheads="1"/>
          </p:cNvSpPr>
          <p:nvPr/>
        </p:nvSpPr>
        <p:spPr bwMode="auto">
          <a:xfrm>
            <a:off x="3962400" y="19812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Yahoo</a:t>
            </a:r>
          </a:p>
        </p:txBody>
      </p:sp>
      <p:sp>
        <p:nvSpPr>
          <p:cNvPr id="82948" name="Oval 4"/>
          <p:cNvSpPr>
            <a:spLocks noChangeArrowheads="1"/>
          </p:cNvSpPr>
          <p:nvPr/>
        </p:nvSpPr>
        <p:spPr bwMode="auto">
          <a:xfrm>
            <a:off x="53340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M’soft</a:t>
            </a:r>
          </a:p>
        </p:txBody>
      </p:sp>
      <p:sp>
        <p:nvSpPr>
          <p:cNvPr id="82949" name="Oval 5"/>
          <p:cNvSpPr>
            <a:spLocks noChangeArrowheads="1"/>
          </p:cNvSpPr>
          <p:nvPr/>
        </p:nvSpPr>
        <p:spPr bwMode="auto">
          <a:xfrm>
            <a:off x="25146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itchFamily="18" charset="0"/>
              </a:rPr>
              <a:t>Amazon</a:t>
            </a:r>
          </a:p>
        </p:txBody>
      </p:sp>
      <p:sp>
        <p:nvSpPr>
          <p:cNvPr id="82950" name="Line 6"/>
          <p:cNvSpPr>
            <a:spLocks noChangeShapeType="1"/>
          </p:cNvSpPr>
          <p:nvPr/>
        </p:nvSpPr>
        <p:spPr bwMode="auto">
          <a:xfrm flipV="1">
            <a:off x="2971800" y="2590800"/>
            <a:ext cx="10668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51" name="Line 7"/>
          <p:cNvSpPr>
            <a:spLocks noChangeShapeType="1"/>
          </p:cNvSpPr>
          <p:nvPr/>
        </p:nvSpPr>
        <p:spPr bwMode="auto">
          <a:xfrm flipH="1">
            <a:off x="3581400" y="2743200"/>
            <a:ext cx="99060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52" name="Line 8"/>
          <p:cNvSpPr>
            <a:spLocks noChangeShapeType="1"/>
          </p:cNvSpPr>
          <p:nvPr/>
        </p:nvSpPr>
        <p:spPr bwMode="auto">
          <a:xfrm flipH="1">
            <a:off x="3733800" y="45720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53" name="Line 9"/>
          <p:cNvSpPr>
            <a:spLocks noChangeShapeType="1"/>
          </p:cNvSpPr>
          <p:nvPr/>
        </p:nvSpPr>
        <p:spPr bwMode="auto">
          <a:xfrm>
            <a:off x="3733800" y="48768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82954" name="AutoShape 10"/>
          <p:cNvCxnSpPr>
            <a:cxnSpLocks noChangeShapeType="1"/>
            <a:stCxn id="82947" idx="6"/>
            <a:endCxn id="82947" idx="2"/>
          </p:cNvCxnSpPr>
          <p:nvPr/>
        </p:nvCxnSpPr>
        <p:spPr bwMode="auto">
          <a:xfrm flipH="1">
            <a:off x="3962400" y="2362200"/>
            <a:ext cx="1219200" cy="1588"/>
          </a:xfrm>
          <a:prstGeom prst="curvedConnector5">
            <a:avLst>
              <a:gd name="adj1" fmla="val -18750"/>
              <a:gd name="adj2" fmla="val -38400000"/>
              <a:gd name="adj3" fmla="val 11875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955" name="Oval 11"/>
          <p:cNvSpPr>
            <a:spLocks noChangeArrowheads="1"/>
          </p:cNvSpPr>
          <p:nvPr/>
        </p:nvSpPr>
        <p:spPr bwMode="auto">
          <a:xfrm>
            <a:off x="7772400" y="45720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56" name="Oval 12"/>
          <p:cNvSpPr>
            <a:spLocks noChangeArrowheads="1"/>
          </p:cNvSpPr>
          <p:nvPr/>
        </p:nvSpPr>
        <p:spPr bwMode="auto">
          <a:xfrm>
            <a:off x="8001000" y="48006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57" name="Oval 13"/>
          <p:cNvSpPr>
            <a:spLocks noChangeArrowheads="1"/>
          </p:cNvSpPr>
          <p:nvPr/>
        </p:nvSpPr>
        <p:spPr bwMode="auto">
          <a:xfrm>
            <a:off x="29718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58" name="Oval 14"/>
          <p:cNvSpPr>
            <a:spLocks noChangeArrowheads="1"/>
          </p:cNvSpPr>
          <p:nvPr/>
        </p:nvSpPr>
        <p:spPr bwMode="auto">
          <a:xfrm>
            <a:off x="32004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59" name="Oval 15"/>
          <p:cNvSpPr>
            <a:spLocks noChangeArrowheads="1"/>
          </p:cNvSpPr>
          <p:nvPr/>
        </p:nvSpPr>
        <p:spPr bwMode="auto">
          <a:xfrm>
            <a:off x="3429000" y="20574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60" name="Oval 16"/>
          <p:cNvSpPr>
            <a:spLocks noChangeArrowheads="1"/>
          </p:cNvSpPr>
          <p:nvPr/>
        </p:nvSpPr>
        <p:spPr bwMode="auto">
          <a:xfrm>
            <a:off x="8001000" y="45720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61" name="Oval 17"/>
          <p:cNvSpPr>
            <a:spLocks noChangeArrowheads="1"/>
          </p:cNvSpPr>
          <p:nvPr/>
        </p:nvSpPr>
        <p:spPr bwMode="auto">
          <a:xfrm>
            <a:off x="2209800" y="48006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62" name="Oval 18"/>
          <p:cNvSpPr>
            <a:spLocks noChangeArrowheads="1"/>
          </p:cNvSpPr>
          <p:nvPr/>
        </p:nvSpPr>
        <p:spPr bwMode="auto">
          <a:xfrm>
            <a:off x="1981200" y="48006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63" name="Oval 19"/>
          <p:cNvSpPr>
            <a:spLocks noChangeArrowheads="1"/>
          </p:cNvSpPr>
          <p:nvPr/>
        </p:nvSpPr>
        <p:spPr bwMode="auto">
          <a:xfrm>
            <a:off x="1752600" y="48006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64" name="Oval 20"/>
          <p:cNvSpPr>
            <a:spLocks noChangeArrowheads="1"/>
          </p:cNvSpPr>
          <p:nvPr/>
        </p:nvSpPr>
        <p:spPr bwMode="auto">
          <a:xfrm>
            <a:off x="1524000" y="4800600"/>
            <a:ext cx="76200" cy="76200"/>
          </a:xfrm>
          <a:prstGeom prst="ellipse">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65" name="Oval 21"/>
          <p:cNvSpPr>
            <a:spLocks noChangeArrowheads="1"/>
          </p:cNvSpPr>
          <p:nvPr/>
        </p:nvSpPr>
        <p:spPr bwMode="auto">
          <a:xfrm>
            <a:off x="1524000" y="50292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66" name="Oval 22"/>
          <p:cNvSpPr>
            <a:spLocks noChangeArrowheads="1"/>
          </p:cNvSpPr>
          <p:nvPr/>
        </p:nvSpPr>
        <p:spPr bwMode="auto">
          <a:xfrm>
            <a:off x="1752600" y="50292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67" name="Oval 23"/>
          <p:cNvSpPr>
            <a:spLocks noChangeArrowheads="1"/>
          </p:cNvSpPr>
          <p:nvPr/>
        </p:nvSpPr>
        <p:spPr bwMode="auto">
          <a:xfrm>
            <a:off x="1981200" y="50292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68" name="Oval 24"/>
          <p:cNvSpPr>
            <a:spLocks noChangeArrowheads="1"/>
          </p:cNvSpPr>
          <p:nvPr/>
        </p:nvSpPr>
        <p:spPr bwMode="auto">
          <a:xfrm>
            <a:off x="70866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69" name="Oval 25"/>
          <p:cNvSpPr>
            <a:spLocks noChangeArrowheads="1"/>
          </p:cNvSpPr>
          <p:nvPr/>
        </p:nvSpPr>
        <p:spPr bwMode="auto">
          <a:xfrm>
            <a:off x="75438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70" name="Oval 26"/>
          <p:cNvSpPr>
            <a:spLocks noChangeArrowheads="1"/>
          </p:cNvSpPr>
          <p:nvPr/>
        </p:nvSpPr>
        <p:spPr bwMode="auto">
          <a:xfrm>
            <a:off x="2209800" y="50292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71" name="Oval 27"/>
          <p:cNvSpPr>
            <a:spLocks noChangeArrowheads="1"/>
          </p:cNvSpPr>
          <p:nvPr/>
        </p:nvSpPr>
        <p:spPr bwMode="auto">
          <a:xfrm>
            <a:off x="3200400" y="2286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72" name="Oval 28"/>
          <p:cNvSpPr>
            <a:spLocks noChangeArrowheads="1"/>
          </p:cNvSpPr>
          <p:nvPr/>
        </p:nvSpPr>
        <p:spPr bwMode="auto">
          <a:xfrm>
            <a:off x="3429000" y="2286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73" name="Oval 29"/>
          <p:cNvSpPr>
            <a:spLocks noChangeArrowheads="1"/>
          </p:cNvSpPr>
          <p:nvPr/>
        </p:nvSpPr>
        <p:spPr bwMode="auto">
          <a:xfrm>
            <a:off x="73152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74" name="Oval 30"/>
          <p:cNvSpPr>
            <a:spLocks noChangeArrowheads="1"/>
          </p:cNvSpPr>
          <p:nvPr/>
        </p:nvSpPr>
        <p:spPr bwMode="auto">
          <a:xfrm>
            <a:off x="15240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75" name="Oval 31"/>
          <p:cNvSpPr>
            <a:spLocks noChangeArrowheads="1"/>
          </p:cNvSpPr>
          <p:nvPr/>
        </p:nvSpPr>
        <p:spPr bwMode="auto">
          <a:xfrm>
            <a:off x="7315200" y="48006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76" name="Oval 32"/>
          <p:cNvSpPr>
            <a:spLocks noChangeArrowheads="1"/>
          </p:cNvSpPr>
          <p:nvPr/>
        </p:nvSpPr>
        <p:spPr bwMode="auto">
          <a:xfrm>
            <a:off x="7772400" y="48006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77" name="Oval 33"/>
          <p:cNvSpPr>
            <a:spLocks noChangeArrowheads="1"/>
          </p:cNvSpPr>
          <p:nvPr/>
        </p:nvSpPr>
        <p:spPr bwMode="auto">
          <a:xfrm>
            <a:off x="2971800" y="22860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78" name="Oval 34"/>
          <p:cNvSpPr>
            <a:spLocks noChangeArrowheads="1"/>
          </p:cNvSpPr>
          <p:nvPr/>
        </p:nvSpPr>
        <p:spPr bwMode="auto">
          <a:xfrm>
            <a:off x="2743200" y="20574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79" name="Oval 35"/>
          <p:cNvSpPr>
            <a:spLocks noChangeArrowheads="1"/>
          </p:cNvSpPr>
          <p:nvPr/>
        </p:nvSpPr>
        <p:spPr bwMode="auto">
          <a:xfrm>
            <a:off x="2743200" y="22860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80" name="Oval 36"/>
          <p:cNvSpPr>
            <a:spLocks noChangeArrowheads="1"/>
          </p:cNvSpPr>
          <p:nvPr/>
        </p:nvSpPr>
        <p:spPr bwMode="auto">
          <a:xfrm>
            <a:off x="7086600" y="48006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81" name="Oval 37"/>
          <p:cNvSpPr>
            <a:spLocks noChangeArrowheads="1"/>
          </p:cNvSpPr>
          <p:nvPr/>
        </p:nvSpPr>
        <p:spPr bwMode="auto">
          <a:xfrm>
            <a:off x="1752600" y="45720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82" name="Oval 38"/>
          <p:cNvSpPr>
            <a:spLocks noChangeArrowheads="1"/>
          </p:cNvSpPr>
          <p:nvPr/>
        </p:nvSpPr>
        <p:spPr bwMode="auto">
          <a:xfrm>
            <a:off x="1981200" y="45720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83" name="Oval 39"/>
          <p:cNvSpPr>
            <a:spLocks noChangeArrowheads="1"/>
          </p:cNvSpPr>
          <p:nvPr/>
        </p:nvSpPr>
        <p:spPr bwMode="auto">
          <a:xfrm>
            <a:off x="2209800" y="45720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84" name="Oval 40"/>
          <p:cNvSpPr>
            <a:spLocks noChangeArrowheads="1"/>
          </p:cNvSpPr>
          <p:nvPr/>
        </p:nvSpPr>
        <p:spPr bwMode="auto">
          <a:xfrm>
            <a:off x="7543800" y="4800600"/>
            <a:ext cx="76200" cy="76200"/>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85" name="Rectangle 41"/>
          <p:cNvSpPr>
            <a:spLocks noChangeArrowheads="1"/>
          </p:cNvSpPr>
          <p:nvPr/>
        </p:nvSpPr>
        <p:spPr bwMode="auto">
          <a:xfrm>
            <a:off x="6781800" y="1905000"/>
            <a:ext cx="6858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86" name="Rectangle 42"/>
          <p:cNvSpPr>
            <a:spLocks noChangeArrowheads="1"/>
          </p:cNvSpPr>
          <p:nvPr/>
        </p:nvSpPr>
        <p:spPr bwMode="auto">
          <a:xfrm>
            <a:off x="6934200" y="2057400"/>
            <a:ext cx="381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6529972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6FC38A4-8AA6-4F42-929F-7DFE06EA80A3}" type="slidenum">
              <a:rPr lang="en-US" altLang="en-US"/>
              <a:pPr/>
              <a:t>45</a:t>
            </a:fld>
            <a:endParaRPr lang="en-US" altLang="en-US"/>
          </a:p>
        </p:txBody>
      </p:sp>
      <p:sp>
        <p:nvSpPr>
          <p:cNvPr id="112642" name="Rectangle 2"/>
          <p:cNvSpPr>
            <a:spLocks noGrp="1" noChangeArrowheads="1"/>
          </p:cNvSpPr>
          <p:nvPr>
            <p:ph type="title"/>
          </p:nvPr>
        </p:nvSpPr>
        <p:spPr/>
        <p:txBody>
          <a:bodyPr/>
          <a:lstStyle/>
          <a:p>
            <a:r>
              <a:rPr lang="en-US" altLang="en-US" dirty="0"/>
              <a:t>Picking the Teleport Set</a:t>
            </a:r>
          </a:p>
        </p:txBody>
      </p:sp>
      <p:sp>
        <p:nvSpPr>
          <p:cNvPr id="112643" name="Rectangle 3"/>
          <p:cNvSpPr>
            <a:spLocks noGrp="1" noChangeArrowheads="1"/>
          </p:cNvSpPr>
          <p:nvPr>
            <p:ph type="body" idx="1"/>
          </p:nvPr>
        </p:nvSpPr>
        <p:spPr/>
        <p:txBody>
          <a:bodyPr/>
          <a:lstStyle/>
          <a:p>
            <a:pPr marL="609600" indent="-609600">
              <a:buFont typeface="Monotype Sorts" pitchFamily="2" charset="2"/>
              <a:buAutoNum type="arabicPeriod"/>
            </a:pPr>
            <a:r>
              <a:rPr lang="en-US" altLang="en-US" dirty="0" smtClean="0"/>
              <a:t>One option is to choose </a:t>
            </a:r>
            <a:r>
              <a:rPr lang="en-US" altLang="en-US" dirty="0"/>
              <a:t>the pages belonging to the topic in </a:t>
            </a:r>
            <a:r>
              <a:rPr lang="en-US" altLang="en-US" dirty="0">
                <a:solidFill>
                  <a:srgbClr val="00B050"/>
                </a:solidFill>
              </a:rPr>
              <a:t>Open Directory</a:t>
            </a:r>
            <a:r>
              <a:rPr lang="en-US" altLang="en-US" dirty="0"/>
              <a:t>.</a:t>
            </a:r>
          </a:p>
          <a:p>
            <a:pPr marL="609600" indent="-609600">
              <a:buFont typeface="Monotype Sorts" pitchFamily="2" charset="2"/>
              <a:buAutoNum type="arabicPeriod"/>
            </a:pPr>
            <a:r>
              <a:rPr lang="en-US" altLang="en-US" dirty="0" smtClean="0"/>
              <a:t>Another option is to “learn,” </a:t>
            </a:r>
            <a:r>
              <a:rPr lang="en-US" altLang="en-US" dirty="0"/>
              <a:t>from </a:t>
            </a:r>
            <a:r>
              <a:rPr lang="en-US" altLang="en-US" dirty="0" smtClean="0"/>
              <a:t>a training set (which could be Open Directory), </a:t>
            </a:r>
            <a:r>
              <a:rPr lang="en-US" altLang="en-US" dirty="0"/>
              <a:t>the typical words in pages belonging to the topic; use pages heavy in those words as the teleport set.</a:t>
            </a:r>
          </a:p>
        </p:txBody>
      </p:sp>
    </p:spTree>
    <p:extLst>
      <p:ext uri="{BB962C8B-B14F-4D97-AF65-F5344CB8AC3E}">
        <p14:creationId xmlns:p14="http://schemas.microsoft.com/office/powerpoint/2010/main" val="2366300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1A05181-58DE-4B09-812F-90F62BF5649C}" type="slidenum">
              <a:rPr lang="en-US" altLang="en-US"/>
              <a:pPr/>
              <a:t>46</a:t>
            </a:fld>
            <a:endParaRPr lang="en-US" altLang="en-US"/>
          </a:p>
        </p:txBody>
      </p:sp>
      <p:sp>
        <p:nvSpPr>
          <p:cNvPr id="83970" name="Rectangle 2"/>
          <p:cNvSpPr>
            <a:spLocks noGrp="1" noChangeArrowheads="1"/>
          </p:cNvSpPr>
          <p:nvPr>
            <p:ph type="title"/>
          </p:nvPr>
        </p:nvSpPr>
        <p:spPr/>
        <p:txBody>
          <a:bodyPr/>
          <a:lstStyle/>
          <a:p>
            <a:r>
              <a:rPr lang="en-US" altLang="en-US" dirty="0">
                <a:solidFill>
                  <a:srgbClr val="00B0F0"/>
                </a:solidFill>
              </a:rPr>
              <a:t>Application</a:t>
            </a:r>
            <a:r>
              <a:rPr lang="en-US" altLang="en-US" dirty="0"/>
              <a:t>: Link Spam</a:t>
            </a:r>
          </a:p>
        </p:txBody>
      </p:sp>
      <p:sp>
        <p:nvSpPr>
          <p:cNvPr id="83971" name="Rectangle 3"/>
          <p:cNvSpPr>
            <a:spLocks noGrp="1" noChangeArrowheads="1"/>
          </p:cNvSpPr>
          <p:nvPr>
            <p:ph type="body" idx="1"/>
          </p:nvPr>
        </p:nvSpPr>
        <p:spPr/>
        <p:txBody>
          <a:bodyPr/>
          <a:lstStyle/>
          <a:p>
            <a:r>
              <a:rPr lang="en-US" altLang="en-US" dirty="0"/>
              <a:t>Spam </a:t>
            </a:r>
            <a:r>
              <a:rPr lang="en-US" altLang="en-US" dirty="0" smtClean="0"/>
              <a:t>farmers </a:t>
            </a:r>
            <a:r>
              <a:rPr lang="en-US" altLang="en-US" dirty="0"/>
              <a:t>create networks of millions of pages designed to focus PageRank on a few undeserving pages</a:t>
            </a:r>
            <a:r>
              <a:rPr lang="en-US" altLang="en-US" dirty="0" smtClean="0"/>
              <a:t>.</a:t>
            </a:r>
          </a:p>
          <a:p>
            <a:pPr lvl="1"/>
            <a:r>
              <a:rPr lang="en-US" altLang="en-US" dirty="0" smtClean="0"/>
              <a:t>We’ll discuss this “technology” next time.</a:t>
            </a:r>
            <a:endParaRPr lang="en-US" altLang="en-US" dirty="0"/>
          </a:p>
          <a:p>
            <a:r>
              <a:rPr lang="en-US" altLang="en-US" dirty="0"/>
              <a:t>To minimize their influence, use a teleport set consisting of trusted pages only.</a:t>
            </a:r>
          </a:p>
          <a:p>
            <a:pPr lvl="1"/>
            <a:r>
              <a:rPr lang="en-US" altLang="en-US" dirty="0">
                <a:solidFill>
                  <a:srgbClr val="00B050"/>
                </a:solidFill>
              </a:rPr>
              <a:t>Example</a:t>
            </a:r>
            <a:r>
              <a:rPr lang="en-US" altLang="en-US" dirty="0"/>
              <a:t>: home pages of universities.</a:t>
            </a:r>
          </a:p>
        </p:txBody>
      </p:sp>
    </p:spTree>
    <p:extLst>
      <p:ext uri="{BB962C8B-B14F-4D97-AF65-F5344CB8AC3E}">
        <p14:creationId xmlns:p14="http://schemas.microsoft.com/office/powerpoint/2010/main" val="34659485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685800" y="1219200"/>
            <a:ext cx="7772400" cy="1143000"/>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5400" b="1" kern="1200">
                <a:solidFill>
                  <a:schemeClr val="accent1">
                    <a:satMod val="150000"/>
                  </a:schemeClr>
                </a:solidFill>
                <a:effectLst/>
                <a:latin typeface="+mj-lt"/>
                <a:ea typeface="+mj-ea"/>
                <a:cs typeface="+mj-cs"/>
              </a:defRPr>
            </a:lvl1pPr>
            <a:extLst/>
          </a:lstStyle>
          <a:p>
            <a:r>
              <a:rPr lang="en-US" dirty="0" smtClean="0">
                <a:solidFill>
                  <a:srgbClr val="CC0000"/>
                </a:solidFill>
              </a:rPr>
              <a:t>HITS</a:t>
            </a:r>
            <a:endParaRPr lang="en-US" dirty="0">
              <a:solidFill>
                <a:srgbClr val="CC0000"/>
              </a:solidFill>
            </a:endParaRPr>
          </a:p>
        </p:txBody>
      </p:sp>
      <p:sp>
        <p:nvSpPr>
          <p:cNvPr id="9" name="Rectangle 3"/>
          <p:cNvSpPr>
            <a:spLocks noGrp="1" noChangeArrowheads="1"/>
          </p:cNvSpPr>
          <p:nvPr>
            <p:ph type="ctrTitle"/>
          </p:nvPr>
        </p:nvSpPr>
        <p:spPr>
          <a:xfrm>
            <a:off x="1143000" y="2590800"/>
            <a:ext cx="7467600" cy="1981200"/>
          </a:xfrm>
        </p:spPr>
        <p:txBody>
          <a:bodyPr>
            <a:noAutofit/>
          </a:bodyPr>
          <a:lstStyle/>
          <a:p>
            <a:pPr lvl="0">
              <a:spcBef>
                <a:spcPts val="0"/>
              </a:spcBef>
            </a:pPr>
            <a:r>
              <a:rPr lang="en-US" sz="3600" dirty="0" smtClean="0">
                <a:solidFill>
                  <a:srgbClr val="FF9900"/>
                </a:solidFill>
              </a:rPr>
              <a:t>Hubs</a:t>
            </a:r>
            <a:br>
              <a:rPr lang="en-US" sz="3600" dirty="0" smtClean="0">
                <a:solidFill>
                  <a:srgbClr val="FF9900"/>
                </a:solidFill>
              </a:rPr>
            </a:br>
            <a:r>
              <a:rPr lang="en-US" sz="3600" dirty="0" smtClean="0">
                <a:solidFill>
                  <a:srgbClr val="FF9900"/>
                </a:solidFill>
              </a:rPr>
              <a:t>Authorities</a:t>
            </a:r>
            <a:br>
              <a:rPr lang="en-US" sz="3600" dirty="0" smtClean="0">
                <a:solidFill>
                  <a:srgbClr val="FF9900"/>
                </a:solidFill>
              </a:rPr>
            </a:br>
            <a:r>
              <a:rPr lang="en-US" sz="3600" dirty="0" smtClean="0">
                <a:solidFill>
                  <a:srgbClr val="FF9900"/>
                </a:solidFill>
              </a:rPr>
              <a:t>Solving the Implied Recursion</a:t>
            </a:r>
            <a:r>
              <a:rPr lang="en-US" sz="3600" dirty="0"/>
              <a:t/>
            </a:r>
            <a:br>
              <a:rPr lang="en-US" sz="3600" dirty="0"/>
            </a:br>
            <a:endParaRPr lang="en-US" sz="3600" dirty="0">
              <a:solidFill>
                <a:srgbClr val="FF9900"/>
              </a:solidFill>
            </a:endParaRPr>
          </a:p>
        </p:txBody>
      </p:sp>
    </p:spTree>
    <p:extLst>
      <p:ext uri="{BB962C8B-B14F-4D97-AF65-F5344CB8AC3E}">
        <p14:creationId xmlns:p14="http://schemas.microsoft.com/office/powerpoint/2010/main" val="837413226"/>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56C9F4E-17E1-4A3A-90AD-2475EC970213}" type="slidenum">
              <a:rPr lang="en-US" altLang="en-US"/>
              <a:pPr/>
              <a:t>48</a:t>
            </a:fld>
            <a:endParaRPr lang="en-US" altLang="en-US"/>
          </a:p>
        </p:txBody>
      </p:sp>
      <p:sp>
        <p:nvSpPr>
          <p:cNvPr id="29698" name="Rectangle 2"/>
          <p:cNvSpPr>
            <a:spLocks noGrp="1" noChangeArrowheads="1"/>
          </p:cNvSpPr>
          <p:nvPr>
            <p:ph type="title"/>
          </p:nvPr>
        </p:nvSpPr>
        <p:spPr/>
        <p:txBody>
          <a:bodyPr/>
          <a:lstStyle/>
          <a:p>
            <a:r>
              <a:rPr lang="en-US" altLang="en-US" dirty="0"/>
              <a:t>Hubs and </a:t>
            </a:r>
            <a:r>
              <a:rPr lang="en-US" altLang="en-US" dirty="0" smtClean="0"/>
              <a:t>Authorities (“HITS”)</a:t>
            </a:r>
            <a:endParaRPr lang="en-US" altLang="en-US" dirty="0"/>
          </a:p>
        </p:txBody>
      </p:sp>
      <p:sp>
        <p:nvSpPr>
          <p:cNvPr id="29699" name="Rectangle 3"/>
          <p:cNvSpPr>
            <a:spLocks noGrp="1" noChangeArrowheads="1"/>
          </p:cNvSpPr>
          <p:nvPr>
            <p:ph type="body" idx="1"/>
          </p:nvPr>
        </p:nvSpPr>
        <p:spPr>
          <a:xfrm>
            <a:off x="457200" y="1295400"/>
            <a:ext cx="8305800" cy="4419600"/>
          </a:xfrm>
        </p:spPr>
        <p:txBody>
          <a:bodyPr/>
          <a:lstStyle/>
          <a:p>
            <a:r>
              <a:rPr lang="en-US" altLang="en-US" dirty="0"/>
              <a:t>Mutually recursive definition:</a:t>
            </a:r>
          </a:p>
          <a:p>
            <a:pPr lvl="1"/>
            <a:r>
              <a:rPr lang="en-US" altLang="en-US" dirty="0"/>
              <a:t>A </a:t>
            </a:r>
            <a:r>
              <a:rPr lang="en-US" altLang="en-US" i="1" dirty="0" smtClean="0">
                <a:solidFill>
                  <a:srgbClr val="FF0066"/>
                </a:solidFill>
              </a:rPr>
              <a:t>hub</a:t>
            </a:r>
            <a:r>
              <a:rPr lang="en-US" altLang="en-US" dirty="0" smtClean="0"/>
              <a:t> </a:t>
            </a:r>
            <a:r>
              <a:rPr lang="en-US" altLang="en-US" dirty="0"/>
              <a:t>links to many authorities;</a:t>
            </a:r>
          </a:p>
          <a:p>
            <a:pPr lvl="1"/>
            <a:r>
              <a:rPr lang="en-US" altLang="en-US" dirty="0"/>
              <a:t>An </a:t>
            </a:r>
            <a:r>
              <a:rPr lang="en-US" altLang="en-US" i="1" dirty="0" smtClean="0">
                <a:solidFill>
                  <a:srgbClr val="FF0066"/>
                </a:solidFill>
              </a:rPr>
              <a:t>authority</a:t>
            </a:r>
            <a:r>
              <a:rPr lang="en-US" altLang="en-US" dirty="0" smtClean="0"/>
              <a:t> </a:t>
            </a:r>
            <a:r>
              <a:rPr lang="en-US" altLang="en-US" dirty="0"/>
              <a:t>is linked to by many hubs.</a:t>
            </a:r>
          </a:p>
          <a:p>
            <a:r>
              <a:rPr lang="en-US" altLang="en-US" dirty="0"/>
              <a:t>Authorities turn out to be places where information can be found.</a:t>
            </a:r>
          </a:p>
          <a:p>
            <a:pPr lvl="1"/>
            <a:r>
              <a:rPr lang="en-US" altLang="en-US" dirty="0">
                <a:solidFill>
                  <a:srgbClr val="00B050"/>
                </a:solidFill>
              </a:rPr>
              <a:t>Example</a:t>
            </a:r>
            <a:r>
              <a:rPr lang="en-US" altLang="en-US" dirty="0"/>
              <a:t>: course home pages.</a:t>
            </a:r>
          </a:p>
          <a:p>
            <a:r>
              <a:rPr lang="en-US" altLang="en-US" dirty="0"/>
              <a:t>Hubs tell where the authorities are.</a:t>
            </a:r>
          </a:p>
          <a:p>
            <a:pPr lvl="1"/>
            <a:r>
              <a:rPr lang="en-US" altLang="en-US" dirty="0">
                <a:solidFill>
                  <a:srgbClr val="00B050"/>
                </a:solidFill>
              </a:rPr>
              <a:t>Example</a:t>
            </a:r>
            <a:r>
              <a:rPr lang="en-US" altLang="en-US" dirty="0"/>
              <a:t>: </a:t>
            </a:r>
            <a:r>
              <a:rPr lang="en-US" altLang="en-US" dirty="0" smtClean="0"/>
              <a:t>departmental course-listing </a:t>
            </a:r>
            <a:r>
              <a:rPr lang="en-US" altLang="en-US" dirty="0"/>
              <a:t>page.</a:t>
            </a:r>
          </a:p>
        </p:txBody>
      </p:sp>
    </p:spTree>
    <p:extLst>
      <p:ext uri="{BB962C8B-B14F-4D97-AF65-F5344CB8AC3E}">
        <p14:creationId xmlns:p14="http://schemas.microsoft.com/office/powerpoint/2010/main" val="411880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699">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4143225-A98D-43F9-A826-D31EEC36D345}" type="slidenum">
              <a:rPr lang="en-US" altLang="en-US"/>
              <a:pPr/>
              <a:t>49</a:t>
            </a:fld>
            <a:endParaRPr lang="en-US" altLang="en-US"/>
          </a:p>
        </p:txBody>
      </p:sp>
      <p:sp>
        <p:nvSpPr>
          <p:cNvPr id="30722" name="Rectangle 2"/>
          <p:cNvSpPr>
            <a:spLocks noGrp="1" noChangeArrowheads="1"/>
          </p:cNvSpPr>
          <p:nvPr>
            <p:ph type="title"/>
          </p:nvPr>
        </p:nvSpPr>
        <p:spPr/>
        <p:txBody>
          <a:bodyPr/>
          <a:lstStyle/>
          <a:p>
            <a:r>
              <a:rPr lang="en-US" altLang="en-US"/>
              <a:t>Transition Matrix </a:t>
            </a:r>
            <a:r>
              <a:rPr lang="en-US" altLang="en-US" i="1"/>
              <a:t>A</a:t>
            </a:r>
            <a:endParaRPr lang="en-US" altLang="en-US"/>
          </a:p>
        </p:txBody>
      </p:sp>
      <p:sp>
        <p:nvSpPr>
          <p:cNvPr id="30723" name="Rectangle 3"/>
          <p:cNvSpPr>
            <a:spLocks noGrp="1" noChangeArrowheads="1"/>
          </p:cNvSpPr>
          <p:nvPr>
            <p:ph type="body" idx="1"/>
          </p:nvPr>
        </p:nvSpPr>
        <p:spPr/>
        <p:txBody>
          <a:bodyPr/>
          <a:lstStyle/>
          <a:p>
            <a:r>
              <a:rPr lang="en-US" altLang="en-US" dirty="0" smtClean="0"/>
              <a:t>HITS </a:t>
            </a:r>
            <a:r>
              <a:rPr lang="en-US" altLang="en-US" dirty="0"/>
              <a:t>uses a matrix </a:t>
            </a:r>
            <a:r>
              <a:rPr lang="en-US" altLang="en-US" i="1" dirty="0" smtClean="0"/>
              <a:t>A</a:t>
            </a:r>
            <a:r>
              <a:rPr lang="en-US" altLang="en-US" dirty="0" smtClean="0"/>
              <a:t>[</a:t>
            </a:r>
            <a:r>
              <a:rPr lang="en-US" altLang="en-US" i="1" dirty="0" err="1" smtClean="0"/>
              <a:t>i</a:t>
            </a:r>
            <a:r>
              <a:rPr lang="en-US" altLang="en-US" dirty="0"/>
              <a:t>, </a:t>
            </a:r>
            <a:r>
              <a:rPr lang="en-US" altLang="en-US" i="1" dirty="0" smtClean="0"/>
              <a:t>j</a:t>
            </a:r>
            <a:r>
              <a:rPr lang="en-US" altLang="en-US" dirty="0" smtClean="0"/>
              <a:t>] </a:t>
            </a:r>
            <a:r>
              <a:rPr lang="en-US" altLang="en-US" dirty="0"/>
              <a:t>= 1 if page </a:t>
            </a:r>
            <a:r>
              <a:rPr lang="en-US" altLang="en-US" i="1" dirty="0" err="1"/>
              <a:t>i</a:t>
            </a:r>
            <a:r>
              <a:rPr lang="en-US" altLang="en-US" dirty="0"/>
              <a:t> links to page </a:t>
            </a:r>
            <a:r>
              <a:rPr lang="en-US" altLang="en-US" i="1" dirty="0"/>
              <a:t>j</a:t>
            </a:r>
            <a:r>
              <a:rPr lang="en-US" altLang="en-US" dirty="0"/>
              <a:t>, 0 if not.</a:t>
            </a:r>
          </a:p>
          <a:p>
            <a:r>
              <a:rPr lang="en-US" altLang="en-US" i="1" dirty="0"/>
              <a:t>A</a:t>
            </a:r>
            <a:r>
              <a:rPr lang="en-US" altLang="en-US" i="1" baseline="30000" dirty="0"/>
              <a:t>T</a:t>
            </a:r>
            <a:r>
              <a:rPr lang="en-US" altLang="en-US" i="1" dirty="0"/>
              <a:t>, </a:t>
            </a:r>
            <a:r>
              <a:rPr lang="en-US" altLang="en-US" dirty="0"/>
              <a:t>the transpose of </a:t>
            </a:r>
            <a:r>
              <a:rPr lang="en-US" altLang="en-US" i="1" dirty="0"/>
              <a:t>A</a:t>
            </a:r>
            <a:r>
              <a:rPr lang="en-US" altLang="en-US" dirty="0"/>
              <a:t>, is similar to the PageRank matrix </a:t>
            </a:r>
            <a:r>
              <a:rPr lang="en-US" altLang="en-US" i="1" dirty="0"/>
              <a:t>M</a:t>
            </a:r>
            <a:r>
              <a:rPr lang="en-US" altLang="en-US" dirty="0"/>
              <a:t>, but </a:t>
            </a:r>
            <a:r>
              <a:rPr lang="en-US" altLang="en-US" i="1" dirty="0"/>
              <a:t>A</a:t>
            </a:r>
            <a:r>
              <a:rPr lang="en-US" altLang="en-US" i="1" baseline="30000" dirty="0"/>
              <a:t>T</a:t>
            </a:r>
            <a:r>
              <a:rPr lang="en-US" altLang="en-US" dirty="0"/>
              <a:t> has 1’s where </a:t>
            </a:r>
            <a:r>
              <a:rPr lang="en-US" altLang="en-US" i="1" dirty="0"/>
              <a:t>M</a:t>
            </a:r>
            <a:r>
              <a:rPr lang="en-US" altLang="en-US" dirty="0"/>
              <a:t> </a:t>
            </a:r>
            <a:r>
              <a:rPr lang="en-US" altLang="en-US" dirty="0" smtClean="0"/>
              <a:t>has </a:t>
            </a:r>
            <a:r>
              <a:rPr lang="en-US" altLang="en-US" dirty="0"/>
              <a:t>fractions</a:t>
            </a:r>
            <a:r>
              <a:rPr lang="en-US" altLang="en-US" dirty="0" smtClean="0"/>
              <a:t>.</a:t>
            </a:r>
          </a:p>
          <a:p>
            <a:r>
              <a:rPr lang="en-US" altLang="en-US" smtClean="0"/>
              <a:t>Also, HITS </a:t>
            </a:r>
            <a:r>
              <a:rPr lang="en-US" altLang="en-US" dirty="0" smtClean="0"/>
              <a:t>uses column vectors </a:t>
            </a:r>
            <a:r>
              <a:rPr lang="en-US" altLang="en-US" b="1" dirty="0" smtClean="0"/>
              <a:t>h</a:t>
            </a:r>
            <a:r>
              <a:rPr lang="en-US" altLang="en-US" dirty="0" smtClean="0"/>
              <a:t> and </a:t>
            </a:r>
            <a:r>
              <a:rPr lang="en-US" altLang="en-US" b="1" dirty="0" smtClean="0"/>
              <a:t>a</a:t>
            </a:r>
            <a:r>
              <a:rPr lang="en-US" altLang="en-US" dirty="0" smtClean="0"/>
              <a:t> representing the degrees to which each page is a hub or authority, respectively.</a:t>
            </a:r>
          </a:p>
          <a:p>
            <a:r>
              <a:rPr lang="en-US" altLang="en-US" dirty="0" smtClean="0"/>
              <a:t>Computation of </a:t>
            </a:r>
            <a:r>
              <a:rPr lang="en-US" altLang="en-US" b="1" dirty="0" smtClean="0"/>
              <a:t>h</a:t>
            </a:r>
            <a:r>
              <a:rPr lang="en-US" altLang="en-US" dirty="0" smtClean="0"/>
              <a:t> and </a:t>
            </a:r>
            <a:r>
              <a:rPr lang="en-US" altLang="en-US" b="1" dirty="0" smtClean="0"/>
              <a:t>a</a:t>
            </a:r>
            <a:r>
              <a:rPr lang="en-US" altLang="en-US" dirty="0" smtClean="0"/>
              <a:t> is similar to the iterative way we compute PageRank.</a:t>
            </a:r>
            <a:endParaRPr lang="en-US" altLang="en-US" dirty="0"/>
          </a:p>
        </p:txBody>
      </p:sp>
    </p:spTree>
    <p:extLst>
      <p:ext uri="{BB962C8B-B14F-4D97-AF65-F5344CB8AC3E}">
        <p14:creationId xmlns:p14="http://schemas.microsoft.com/office/powerpoint/2010/main" val="44845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2"/>
          </p:nvPr>
        </p:nvSpPr>
        <p:spPr/>
        <p:txBody>
          <a:bodyPr/>
          <a:lstStyle/>
          <a:p>
            <a:fld id="{B653C17B-55D1-4CB7-A471-998EDB29AF08}" type="slidenum">
              <a:rPr lang="en-US" altLang="en-US"/>
              <a:pPr/>
              <a:t>5</a:t>
            </a:fld>
            <a:endParaRPr lang="en-US" altLang="en-US"/>
          </a:p>
        </p:txBody>
      </p:sp>
      <p:sp>
        <p:nvSpPr>
          <p:cNvPr id="12290" name="Rectangle 2"/>
          <p:cNvSpPr>
            <a:spLocks noGrp="1" noChangeArrowheads="1"/>
          </p:cNvSpPr>
          <p:nvPr>
            <p:ph type="title"/>
          </p:nvPr>
        </p:nvSpPr>
        <p:spPr/>
        <p:txBody>
          <a:bodyPr/>
          <a:lstStyle/>
          <a:p>
            <a:r>
              <a:rPr lang="en-US" altLang="en-US" dirty="0">
                <a:solidFill>
                  <a:srgbClr val="92D050"/>
                </a:solidFill>
              </a:rPr>
              <a:t>Example</a:t>
            </a:r>
            <a:r>
              <a:rPr lang="en-US" altLang="en-US" dirty="0"/>
              <a:t>: Transition Matrix</a:t>
            </a:r>
          </a:p>
        </p:txBody>
      </p:sp>
      <p:sp>
        <p:nvSpPr>
          <p:cNvPr id="12291" name="Rectangle 3"/>
          <p:cNvSpPr>
            <a:spLocks noChangeArrowheads="1"/>
          </p:cNvSpPr>
          <p:nvPr/>
        </p:nvSpPr>
        <p:spPr bwMode="auto">
          <a:xfrm>
            <a:off x="3352800" y="2819400"/>
            <a:ext cx="2057400" cy="1981200"/>
          </a:xfrm>
          <a:prstGeom prst="rect">
            <a:avLst/>
          </a:prstGeom>
          <a:solidFill>
            <a:schemeClr val="tx2">
              <a:lumMod val="20000"/>
              <a:lumOff val="80000"/>
            </a:schemeClr>
          </a:solidFill>
          <a:ln w="9525">
            <a:solidFill>
              <a:schemeClr val="tx1"/>
            </a:solidFill>
            <a:miter lim="800000"/>
            <a:headEnd/>
            <a:tailEnd/>
          </a:ln>
          <a:effectLst/>
          <a:extLst/>
        </p:spPr>
        <p:txBody>
          <a:bodyPr wrap="none" anchor="ctr"/>
          <a:lstStyle/>
          <a:p>
            <a:endParaRPr lang="en-US"/>
          </a:p>
        </p:txBody>
      </p:sp>
      <p:sp>
        <p:nvSpPr>
          <p:cNvPr id="12292" name="Text Box 4"/>
          <p:cNvSpPr txBox="1">
            <a:spLocks noChangeArrowheads="1"/>
          </p:cNvSpPr>
          <p:nvPr/>
        </p:nvSpPr>
        <p:spPr bwMode="auto">
          <a:xfrm>
            <a:off x="2727325" y="3081338"/>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i</a:t>
            </a:r>
          </a:p>
        </p:txBody>
      </p:sp>
      <p:sp>
        <p:nvSpPr>
          <p:cNvPr id="12293" name="Text Box 5"/>
          <p:cNvSpPr txBox="1">
            <a:spLocks noChangeArrowheads="1"/>
          </p:cNvSpPr>
          <p:nvPr/>
        </p:nvSpPr>
        <p:spPr bwMode="auto">
          <a:xfrm>
            <a:off x="4479925" y="2243138"/>
            <a:ext cx="269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j</a:t>
            </a:r>
          </a:p>
        </p:txBody>
      </p:sp>
      <p:sp>
        <p:nvSpPr>
          <p:cNvPr id="12294" name="Line 6"/>
          <p:cNvSpPr>
            <a:spLocks noChangeShapeType="1"/>
          </p:cNvSpPr>
          <p:nvPr/>
        </p:nvSpPr>
        <p:spPr bwMode="auto">
          <a:xfrm>
            <a:off x="3352800" y="3429000"/>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5" name="Line 7"/>
          <p:cNvSpPr>
            <a:spLocks noChangeShapeType="1"/>
          </p:cNvSpPr>
          <p:nvPr/>
        </p:nvSpPr>
        <p:spPr bwMode="auto">
          <a:xfrm>
            <a:off x="4572000" y="28194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6" name="Text Box 8"/>
          <p:cNvSpPr txBox="1">
            <a:spLocks noChangeArrowheads="1"/>
          </p:cNvSpPr>
          <p:nvPr/>
        </p:nvSpPr>
        <p:spPr bwMode="auto">
          <a:xfrm>
            <a:off x="609600" y="1828800"/>
            <a:ext cx="70391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Suppose page </a:t>
            </a:r>
            <a:r>
              <a:rPr lang="en-US" altLang="en-US" sz="2400" dirty="0" smtClean="0"/>
              <a:t> </a:t>
            </a:r>
            <a:r>
              <a:rPr lang="en-US" altLang="en-US" sz="2400" i="1" dirty="0" smtClean="0"/>
              <a:t>j </a:t>
            </a:r>
            <a:r>
              <a:rPr lang="en-US" altLang="en-US" sz="2400" dirty="0" smtClean="0"/>
              <a:t> </a:t>
            </a:r>
            <a:r>
              <a:rPr lang="en-US" altLang="en-US" sz="2400" dirty="0"/>
              <a:t>links to 3 pages, including </a:t>
            </a:r>
            <a:r>
              <a:rPr lang="en-US" altLang="en-US" sz="2400" dirty="0" smtClean="0"/>
              <a:t> </a:t>
            </a:r>
            <a:r>
              <a:rPr lang="en-US" altLang="en-US" sz="2400" i="1" dirty="0" err="1" smtClean="0"/>
              <a:t>i</a:t>
            </a:r>
            <a:r>
              <a:rPr lang="en-US" altLang="en-US" sz="2400" i="1" dirty="0" smtClean="0"/>
              <a:t>  </a:t>
            </a:r>
            <a:r>
              <a:rPr lang="en-US" altLang="en-US" sz="2400" dirty="0"/>
              <a:t>but not</a:t>
            </a:r>
            <a:r>
              <a:rPr lang="en-US" altLang="en-US" sz="2400" i="1" dirty="0"/>
              <a:t> x.</a:t>
            </a:r>
            <a:endParaRPr lang="en-US" altLang="en-US" sz="2400" dirty="0"/>
          </a:p>
        </p:txBody>
      </p:sp>
      <p:sp>
        <p:nvSpPr>
          <p:cNvPr id="12297" name="Text Box 9"/>
          <p:cNvSpPr txBox="1">
            <a:spLocks noChangeArrowheads="1"/>
          </p:cNvSpPr>
          <p:nvPr/>
        </p:nvSpPr>
        <p:spPr bwMode="auto">
          <a:xfrm>
            <a:off x="6019800" y="3878263"/>
            <a:ext cx="633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1/3</a:t>
            </a:r>
          </a:p>
        </p:txBody>
      </p:sp>
      <p:sp>
        <p:nvSpPr>
          <p:cNvPr id="12301" name="Line 13"/>
          <p:cNvSpPr>
            <a:spLocks noChangeShapeType="1"/>
          </p:cNvSpPr>
          <p:nvPr/>
        </p:nvSpPr>
        <p:spPr bwMode="auto">
          <a:xfrm flipH="1" flipV="1">
            <a:off x="4572000" y="3429000"/>
            <a:ext cx="1447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2" name="Line 14"/>
          <p:cNvSpPr>
            <a:spLocks noChangeShapeType="1"/>
          </p:cNvSpPr>
          <p:nvPr/>
        </p:nvSpPr>
        <p:spPr bwMode="auto">
          <a:xfrm flipH="1">
            <a:off x="3352800" y="4267200"/>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3" name="Text Box 15"/>
          <p:cNvSpPr txBox="1">
            <a:spLocks noChangeArrowheads="1"/>
          </p:cNvSpPr>
          <p:nvPr/>
        </p:nvSpPr>
        <p:spPr bwMode="auto">
          <a:xfrm>
            <a:off x="2743200" y="4038600"/>
            <a:ext cx="334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x</a:t>
            </a:r>
          </a:p>
        </p:txBody>
      </p:sp>
      <p:sp>
        <p:nvSpPr>
          <p:cNvPr id="12305" name="Line 17"/>
          <p:cNvSpPr>
            <a:spLocks noChangeShapeType="1"/>
          </p:cNvSpPr>
          <p:nvPr/>
        </p:nvSpPr>
        <p:spPr bwMode="auto">
          <a:xfrm flipH="1" flipV="1">
            <a:off x="4572000" y="4267200"/>
            <a:ext cx="8382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6" name="Text Box 18"/>
          <p:cNvSpPr txBox="1">
            <a:spLocks noChangeArrowheads="1"/>
          </p:cNvSpPr>
          <p:nvPr/>
        </p:nvSpPr>
        <p:spPr bwMode="auto">
          <a:xfrm>
            <a:off x="5470525" y="5138738"/>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2" name="TextBox 1"/>
          <p:cNvSpPr txBox="1"/>
          <p:nvPr/>
        </p:nvSpPr>
        <p:spPr>
          <a:xfrm>
            <a:off x="2167297" y="5705605"/>
            <a:ext cx="4763612" cy="830997"/>
          </a:xfrm>
          <a:prstGeom prst="rect">
            <a:avLst/>
          </a:prstGeom>
          <a:noFill/>
        </p:spPr>
        <p:txBody>
          <a:bodyPr wrap="none" rtlCol="0">
            <a:spAutoFit/>
          </a:bodyPr>
          <a:lstStyle/>
          <a:p>
            <a:r>
              <a:rPr lang="en-US" sz="2400" dirty="0" smtClean="0"/>
              <a:t>Called a (</a:t>
            </a:r>
            <a:r>
              <a:rPr lang="en-US" sz="2400" i="1" dirty="0" smtClean="0">
                <a:solidFill>
                  <a:srgbClr val="FF0000"/>
                </a:solidFill>
              </a:rPr>
              <a:t>column</a:t>
            </a:r>
            <a:r>
              <a:rPr lang="en-US" sz="2400" dirty="0" smtClean="0"/>
              <a:t>) </a:t>
            </a:r>
            <a:r>
              <a:rPr lang="en-US" sz="2400" i="1" dirty="0" smtClean="0">
                <a:solidFill>
                  <a:srgbClr val="FF0000"/>
                </a:solidFill>
              </a:rPr>
              <a:t>stochastic matrix </a:t>
            </a:r>
            <a:r>
              <a:rPr lang="en-US" sz="2400" dirty="0" smtClean="0"/>
              <a:t>=</a:t>
            </a:r>
          </a:p>
          <a:p>
            <a:r>
              <a:rPr lang="en-US" sz="2400" dirty="0" smtClean="0"/>
              <a:t>“all columns sum to 1.”</a:t>
            </a:r>
            <a:endParaRPr lang="en-US" sz="2400" dirty="0"/>
          </a:p>
        </p:txBody>
      </p:sp>
    </p:spTree>
    <p:extLst>
      <p:ext uri="{BB962C8B-B14F-4D97-AF65-F5344CB8AC3E}">
        <p14:creationId xmlns:p14="http://schemas.microsoft.com/office/powerpoint/2010/main" val="180718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p:cNvSpPr>
            <a:spLocks noGrp="1"/>
          </p:cNvSpPr>
          <p:nvPr>
            <p:ph type="sldNum" sz="quarter" idx="12"/>
          </p:nvPr>
        </p:nvSpPr>
        <p:spPr/>
        <p:txBody>
          <a:bodyPr/>
          <a:lstStyle/>
          <a:p>
            <a:fld id="{5F594B09-CA5F-4079-82B1-0FEA072AF12A}" type="slidenum">
              <a:rPr lang="en-US" altLang="en-US"/>
              <a:pPr/>
              <a:t>50</a:t>
            </a:fld>
            <a:endParaRPr lang="en-US" altLang="en-US"/>
          </a:p>
        </p:txBody>
      </p:sp>
      <p:sp>
        <p:nvSpPr>
          <p:cNvPr id="31746" name="Rectangle 2"/>
          <p:cNvSpPr>
            <a:spLocks noGrp="1" noChangeArrowheads="1"/>
          </p:cNvSpPr>
          <p:nvPr>
            <p:ph type="title"/>
          </p:nvPr>
        </p:nvSpPr>
        <p:spPr>
          <a:xfrm>
            <a:off x="15658" y="0"/>
            <a:ext cx="9144000" cy="1143000"/>
          </a:xfrm>
        </p:spPr>
        <p:txBody>
          <a:bodyPr/>
          <a:lstStyle/>
          <a:p>
            <a:r>
              <a:rPr lang="en-US" altLang="en-US" dirty="0">
                <a:solidFill>
                  <a:srgbClr val="92D050"/>
                </a:solidFill>
              </a:rPr>
              <a:t>Example</a:t>
            </a:r>
            <a:r>
              <a:rPr lang="en-US" altLang="en-US" dirty="0"/>
              <a:t>: H&amp;A Transition Matrix</a:t>
            </a:r>
          </a:p>
        </p:txBody>
      </p:sp>
      <p:sp>
        <p:nvSpPr>
          <p:cNvPr id="31747" name="Oval 3"/>
          <p:cNvSpPr>
            <a:spLocks noChangeArrowheads="1"/>
          </p:cNvSpPr>
          <p:nvPr/>
        </p:nvSpPr>
        <p:spPr bwMode="auto">
          <a:xfrm>
            <a:off x="3962400" y="19812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Yahoo</a:t>
            </a:r>
          </a:p>
        </p:txBody>
      </p:sp>
      <p:sp>
        <p:nvSpPr>
          <p:cNvPr id="31748" name="Oval 4"/>
          <p:cNvSpPr>
            <a:spLocks noChangeArrowheads="1"/>
          </p:cNvSpPr>
          <p:nvPr/>
        </p:nvSpPr>
        <p:spPr bwMode="auto">
          <a:xfrm>
            <a:off x="53340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M’soft</a:t>
            </a:r>
          </a:p>
        </p:txBody>
      </p:sp>
      <p:sp>
        <p:nvSpPr>
          <p:cNvPr id="31749" name="Oval 5"/>
          <p:cNvSpPr>
            <a:spLocks noChangeArrowheads="1"/>
          </p:cNvSpPr>
          <p:nvPr/>
        </p:nvSpPr>
        <p:spPr bwMode="auto">
          <a:xfrm>
            <a:off x="25146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Amazon</a:t>
            </a:r>
          </a:p>
        </p:txBody>
      </p:sp>
      <p:sp>
        <p:nvSpPr>
          <p:cNvPr id="31750" name="Line 6"/>
          <p:cNvSpPr>
            <a:spLocks noChangeShapeType="1"/>
          </p:cNvSpPr>
          <p:nvPr/>
        </p:nvSpPr>
        <p:spPr bwMode="auto">
          <a:xfrm flipV="1">
            <a:off x="2971800" y="2590800"/>
            <a:ext cx="10668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1" name="Line 7"/>
          <p:cNvSpPr>
            <a:spLocks noChangeShapeType="1"/>
          </p:cNvSpPr>
          <p:nvPr/>
        </p:nvSpPr>
        <p:spPr bwMode="auto">
          <a:xfrm flipH="1">
            <a:off x="3581400" y="2743200"/>
            <a:ext cx="99060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2" name="Line 8"/>
          <p:cNvSpPr>
            <a:spLocks noChangeShapeType="1"/>
          </p:cNvSpPr>
          <p:nvPr/>
        </p:nvSpPr>
        <p:spPr bwMode="auto">
          <a:xfrm flipH="1">
            <a:off x="3733800" y="45720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3" name="Line 9"/>
          <p:cNvSpPr>
            <a:spLocks noChangeShapeType="1"/>
          </p:cNvSpPr>
          <p:nvPr/>
        </p:nvSpPr>
        <p:spPr bwMode="auto">
          <a:xfrm>
            <a:off x="3733800" y="48768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31754" name="AutoShape 10"/>
          <p:cNvCxnSpPr>
            <a:cxnSpLocks noChangeShapeType="1"/>
            <a:stCxn id="31747" idx="6"/>
            <a:endCxn id="31747" idx="2"/>
          </p:cNvCxnSpPr>
          <p:nvPr/>
        </p:nvCxnSpPr>
        <p:spPr bwMode="auto">
          <a:xfrm flipH="1">
            <a:off x="3962400" y="2362200"/>
            <a:ext cx="1219200" cy="1588"/>
          </a:xfrm>
          <a:prstGeom prst="curvedConnector5">
            <a:avLst>
              <a:gd name="adj1" fmla="val -18750"/>
              <a:gd name="adj2" fmla="val -38400000"/>
              <a:gd name="adj3" fmla="val 11875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58" name="Line 14"/>
          <p:cNvSpPr>
            <a:spLocks noChangeShapeType="1"/>
          </p:cNvSpPr>
          <p:nvPr/>
        </p:nvSpPr>
        <p:spPr bwMode="auto">
          <a:xfrm>
            <a:off x="5029200" y="2667000"/>
            <a:ext cx="83820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9" name="Text Box 15"/>
          <p:cNvSpPr txBox="1">
            <a:spLocks noChangeArrowheads="1"/>
          </p:cNvSpPr>
          <p:nvPr/>
        </p:nvSpPr>
        <p:spPr bwMode="auto">
          <a:xfrm>
            <a:off x="6160841" y="2608059"/>
            <a:ext cx="5982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A =</a:t>
            </a:r>
          </a:p>
        </p:txBody>
      </p:sp>
      <p:grpSp>
        <p:nvGrpSpPr>
          <p:cNvPr id="17" name="Group 16"/>
          <p:cNvGrpSpPr/>
          <p:nvPr/>
        </p:nvGrpSpPr>
        <p:grpSpPr>
          <a:xfrm>
            <a:off x="6842125" y="1789254"/>
            <a:ext cx="1994986" cy="1762669"/>
            <a:chOff x="6842125" y="1789254"/>
            <a:chExt cx="1994986" cy="1762669"/>
          </a:xfrm>
        </p:grpSpPr>
        <p:sp>
          <p:nvSpPr>
            <p:cNvPr id="18" name="Rectangle 16"/>
            <p:cNvSpPr>
              <a:spLocks noChangeArrowheads="1"/>
            </p:cNvSpPr>
            <p:nvPr/>
          </p:nvSpPr>
          <p:spPr bwMode="auto">
            <a:xfrm>
              <a:off x="7315200" y="2332723"/>
              <a:ext cx="1293312"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7"/>
            <p:cNvSpPr txBox="1">
              <a:spLocks noChangeArrowheads="1"/>
            </p:cNvSpPr>
            <p:nvPr/>
          </p:nvSpPr>
          <p:spPr bwMode="auto">
            <a:xfrm>
              <a:off x="6932112" y="2269790"/>
              <a:ext cx="190499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a:t>y   </a:t>
              </a:r>
              <a:r>
                <a:rPr lang="en-US" altLang="en-US" sz="2400" dirty="0" smtClean="0"/>
                <a:t>  1    1   </a:t>
              </a:r>
              <a:r>
                <a:rPr lang="en-US" altLang="en-US" sz="2400" dirty="0"/>
                <a:t> </a:t>
              </a:r>
              <a:r>
                <a:rPr lang="en-US" altLang="en-US" sz="2400" dirty="0" smtClean="0"/>
                <a:t>1</a:t>
              </a:r>
              <a:endParaRPr lang="en-US" altLang="en-US" sz="2400" dirty="0"/>
            </a:p>
            <a:p>
              <a:r>
                <a:rPr lang="en-US" altLang="en-US" sz="2400" dirty="0"/>
                <a:t>a   </a:t>
              </a:r>
              <a:r>
                <a:rPr lang="en-US" altLang="en-US" sz="2400" dirty="0" smtClean="0"/>
                <a:t>  1    0    1</a:t>
              </a:r>
              <a:endParaRPr lang="en-US" altLang="en-US" sz="2400" dirty="0"/>
            </a:p>
            <a:p>
              <a:r>
                <a:rPr lang="en-US" altLang="en-US" sz="2400" dirty="0"/>
                <a:t>m   </a:t>
              </a:r>
              <a:r>
                <a:rPr lang="en-US" altLang="en-US" sz="2400" dirty="0" smtClean="0"/>
                <a:t>0    1    0</a:t>
              </a:r>
              <a:endParaRPr lang="en-US" altLang="en-US" sz="2400" dirty="0"/>
            </a:p>
          </p:txBody>
        </p:sp>
        <p:sp>
          <p:nvSpPr>
            <p:cNvPr id="20" name="Text Box 18"/>
            <p:cNvSpPr txBox="1">
              <a:spLocks noChangeArrowheads="1"/>
            </p:cNvSpPr>
            <p:nvPr/>
          </p:nvSpPr>
          <p:spPr bwMode="auto">
            <a:xfrm>
              <a:off x="6842125" y="1789254"/>
              <a:ext cx="17123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smtClean="0"/>
                <a:t>         y    </a:t>
              </a:r>
              <a:r>
                <a:rPr lang="en-US" altLang="en-US" sz="2400" dirty="0"/>
                <a:t>a   m</a:t>
              </a:r>
            </a:p>
          </p:txBody>
        </p:sp>
      </p:grpSp>
    </p:spTree>
    <p:extLst>
      <p:ext uri="{BB962C8B-B14F-4D97-AF65-F5344CB8AC3E}">
        <p14:creationId xmlns:p14="http://schemas.microsoft.com/office/powerpoint/2010/main" val="86267910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69F8303-08C4-464D-8E18-8DA975CBE65B}" type="slidenum">
              <a:rPr lang="en-US" altLang="en-US"/>
              <a:pPr/>
              <a:t>51</a:t>
            </a:fld>
            <a:endParaRPr lang="en-US" altLang="en-US"/>
          </a:p>
        </p:txBody>
      </p:sp>
      <p:sp>
        <p:nvSpPr>
          <p:cNvPr id="32770" name="Rectangle 2"/>
          <p:cNvSpPr>
            <a:spLocks noGrp="1" noChangeArrowheads="1"/>
          </p:cNvSpPr>
          <p:nvPr>
            <p:ph type="title"/>
          </p:nvPr>
        </p:nvSpPr>
        <p:spPr>
          <a:xfrm>
            <a:off x="533400" y="0"/>
            <a:ext cx="7772400" cy="1143000"/>
          </a:xfrm>
        </p:spPr>
        <p:txBody>
          <a:bodyPr/>
          <a:lstStyle/>
          <a:p>
            <a:r>
              <a:rPr lang="en-US" altLang="en-US" dirty="0"/>
              <a:t>Using Matrix </a:t>
            </a:r>
            <a:r>
              <a:rPr lang="en-US" altLang="en-US" i="1" dirty="0"/>
              <a:t>A</a:t>
            </a:r>
            <a:r>
              <a:rPr lang="en-US" altLang="en-US" dirty="0"/>
              <a:t>  for </a:t>
            </a:r>
            <a:r>
              <a:rPr lang="en-US" altLang="en-US" dirty="0" smtClean="0"/>
              <a:t>HITS</a:t>
            </a:r>
            <a:endParaRPr lang="en-US" altLang="en-US" dirty="0"/>
          </a:p>
        </p:txBody>
      </p:sp>
      <p:sp>
        <p:nvSpPr>
          <p:cNvPr id="32771" name="Rectangle 3"/>
          <p:cNvSpPr>
            <a:spLocks noGrp="1" noChangeArrowheads="1"/>
          </p:cNvSpPr>
          <p:nvPr>
            <p:ph type="body" idx="1"/>
          </p:nvPr>
        </p:nvSpPr>
        <p:spPr>
          <a:xfrm>
            <a:off x="533400" y="1371600"/>
            <a:ext cx="8305800" cy="5181600"/>
          </a:xfrm>
        </p:spPr>
        <p:txBody>
          <a:bodyPr>
            <a:normAutofit/>
          </a:bodyPr>
          <a:lstStyle/>
          <a:p>
            <a:r>
              <a:rPr lang="en-US" altLang="en-US" dirty="0"/>
              <a:t>Powers of </a:t>
            </a:r>
            <a:r>
              <a:rPr lang="en-US" altLang="en-US" i="1" dirty="0"/>
              <a:t>A</a:t>
            </a:r>
            <a:r>
              <a:rPr lang="en-US" altLang="en-US" dirty="0"/>
              <a:t> and </a:t>
            </a:r>
            <a:r>
              <a:rPr lang="en-US" altLang="en-US" i="1" dirty="0"/>
              <a:t>A</a:t>
            </a:r>
            <a:r>
              <a:rPr lang="en-US" altLang="en-US" i="1" baseline="30000" dirty="0"/>
              <a:t>T</a:t>
            </a:r>
            <a:r>
              <a:rPr lang="en-US" altLang="en-US" i="1" dirty="0"/>
              <a:t> </a:t>
            </a:r>
            <a:r>
              <a:rPr lang="en-US" altLang="en-US" dirty="0"/>
              <a:t>have elements </a:t>
            </a:r>
            <a:r>
              <a:rPr lang="en-US" altLang="en-US" dirty="0" smtClean="0"/>
              <a:t>whose values grow exponentially, </a:t>
            </a:r>
            <a:r>
              <a:rPr lang="en-US" altLang="en-US" dirty="0"/>
              <a:t>so we need scale </a:t>
            </a:r>
            <a:r>
              <a:rPr lang="en-US" altLang="en-US" dirty="0" smtClean="0"/>
              <a:t>factors </a:t>
            </a:r>
            <a:r>
              <a:rPr lang="en-US" altLang="en-US" dirty="0" smtClean="0">
                <a:latin typeface="Lucida Sans Unicode" pitchFamily="34" charset="0"/>
              </a:rPr>
              <a:t>λ </a:t>
            </a:r>
            <a:r>
              <a:rPr lang="en-US" altLang="en-US" dirty="0" smtClean="0"/>
              <a:t>and </a:t>
            </a:r>
            <a:r>
              <a:rPr lang="en-US" altLang="en-US" dirty="0">
                <a:latin typeface="Lucida Sans Unicode" pitchFamily="34" charset="0"/>
              </a:rPr>
              <a:t>μ</a:t>
            </a:r>
            <a:r>
              <a:rPr lang="en-US" altLang="en-US" dirty="0" smtClean="0"/>
              <a:t>.</a:t>
            </a:r>
            <a:endParaRPr lang="en-US" altLang="en-US" dirty="0"/>
          </a:p>
          <a:p>
            <a:r>
              <a:rPr lang="en-US" altLang="en-US" dirty="0"/>
              <a:t>Let </a:t>
            </a:r>
            <a:r>
              <a:rPr lang="en-US" altLang="en-US" b="1" dirty="0"/>
              <a:t>h</a:t>
            </a:r>
            <a:r>
              <a:rPr lang="en-US" altLang="en-US" dirty="0"/>
              <a:t> and </a:t>
            </a:r>
            <a:r>
              <a:rPr lang="en-US" altLang="en-US" b="1" dirty="0"/>
              <a:t>a</a:t>
            </a:r>
            <a:r>
              <a:rPr lang="en-US" altLang="en-US" dirty="0"/>
              <a:t> be </a:t>
            </a:r>
            <a:r>
              <a:rPr lang="en-US" altLang="en-US" dirty="0" smtClean="0"/>
              <a:t>column vectors </a:t>
            </a:r>
            <a:r>
              <a:rPr lang="en-US" altLang="en-US" dirty="0"/>
              <a:t>measuring the “</a:t>
            </a:r>
            <a:r>
              <a:rPr lang="en-US" altLang="en-US" dirty="0" err="1"/>
              <a:t>hubbiness</a:t>
            </a:r>
            <a:r>
              <a:rPr lang="en-US" altLang="en-US" dirty="0"/>
              <a:t>” and authority of each page.</a:t>
            </a:r>
          </a:p>
          <a:p>
            <a:r>
              <a:rPr lang="en-US" altLang="en-US" dirty="0">
                <a:solidFill>
                  <a:srgbClr val="00B0F0"/>
                </a:solidFill>
              </a:rPr>
              <a:t>Equations</a:t>
            </a:r>
            <a:r>
              <a:rPr lang="en-US" altLang="en-US" dirty="0"/>
              <a:t>: </a:t>
            </a:r>
            <a:r>
              <a:rPr lang="en-US" altLang="en-US" b="1" dirty="0"/>
              <a:t>h</a:t>
            </a:r>
            <a:r>
              <a:rPr lang="en-US" altLang="en-US" dirty="0"/>
              <a:t> = </a:t>
            </a:r>
            <a:r>
              <a:rPr lang="en-US" altLang="en-US" dirty="0" err="1">
                <a:latin typeface="Lucida Sans Unicode" pitchFamily="34" charset="0"/>
              </a:rPr>
              <a:t>λ</a:t>
            </a:r>
            <a:r>
              <a:rPr lang="en-US" altLang="en-US" i="1" dirty="0" err="1"/>
              <a:t>A</a:t>
            </a:r>
            <a:r>
              <a:rPr lang="en-US" altLang="en-US" b="1" dirty="0" err="1"/>
              <a:t>a</a:t>
            </a:r>
            <a:r>
              <a:rPr lang="en-US" altLang="en-US" dirty="0"/>
              <a:t>; </a:t>
            </a:r>
            <a:r>
              <a:rPr lang="en-US" altLang="en-US" b="1" dirty="0"/>
              <a:t>a</a:t>
            </a:r>
            <a:r>
              <a:rPr lang="en-US" altLang="en-US" dirty="0"/>
              <a:t> = </a:t>
            </a:r>
            <a:r>
              <a:rPr lang="en-US" altLang="en-US" dirty="0" err="1">
                <a:latin typeface="Lucida Sans Unicode" pitchFamily="34" charset="0"/>
              </a:rPr>
              <a:t>μ</a:t>
            </a:r>
            <a:r>
              <a:rPr lang="en-US" altLang="en-US" i="1" dirty="0" err="1"/>
              <a:t>A</a:t>
            </a:r>
            <a:r>
              <a:rPr lang="en-US" altLang="en-US" i="1" baseline="30000" dirty="0" err="1"/>
              <a:t>T</a:t>
            </a:r>
            <a:r>
              <a:rPr lang="en-US" altLang="en-US" i="1" baseline="30000" dirty="0"/>
              <a:t> </a:t>
            </a:r>
            <a:r>
              <a:rPr lang="en-US" altLang="en-US" b="1" dirty="0"/>
              <a:t>h</a:t>
            </a:r>
            <a:r>
              <a:rPr lang="en-US" altLang="en-US" dirty="0"/>
              <a:t>.</a:t>
            </a:r>
          </a:p>
          <a:p>
            <a:pPr lvl="1"/>
            <a:r>
              <a:rPr lang="en-US" altLang="en-US" dirty="0" err="1">
                <a:solidFill>
                  <a:srgbClr val="00B050"/>
                </a:solidFill>
              </a:rPr>
              <a:t>Hubbiness</a:t>
            </a:r>
            <a:r>
              <a:rPr lang="en-US" altLang="en-US" dirty="0"/>
              <a:t> = scaled sum of authorities of successor pages (out-links).</a:t>
            </a:r>
          </a:p>
          <a:p>
            <a:pPr lvl="1"/>
            <a:r>
              <a:rPr lang="en-US" altLang="en-US" dirty="0">
                <a:solidFill>
                  <a:srgbClr val="00B050"/>
                </a:solidFill>
              </a:rPr>
              <a:t>Authority</a:t>
            </a:r>
            <a:r>
              <a:rPr lang="en-US" altLang="en-US" dirty="0"/>
              <a:t> = scaled sum of </a:t>
            </a:r>
            <a:r>
              <a:rPr lang="en-US" altLang="en-US" dirty="0" err="1"/>
              <a:t>hubbiness</a:t>
            </a:r>
            <a:r>
              <a:rPr lang="en-US" altLang="en-US" dirty="0"/>
              <a:t> of predecessor pages (in-links). </a:t>
            </a:r>
          </a:p>
        </p:txBody>
      </p:sp>
    </p:spTree>
    <p:extLst>
      <p:ext uri="{BB962C8B-B14F-4D97-AF65-F5344CB8AC3E}">
        <p14:creationId xmlns:p14="http://schemas.microsoft.com/office/powerpoint/2010/main" val="372593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4244259-77D2-4113-9CAE-68AD1ED16AF9}" type="slidenum">
              <a:rPr lang="en-US" altLang="en-US"/>
              <a:pPr/>
              <a:t>52</a:t>
            </a:fld>
            <a:endParaRPr lang="en-US" altLang="en-US"/>
          </a:p>
        </p:txBody>
      </p:sp>
      <p:sp>
        <p:nvSpPr>
          <p:cNvPr id="33794" name="Rectangle 2"/>
          <p:cNvSpPr>
            <a:spLocks noGrp="1" noChangeArrowheads="1"/>
          </p:cNvSpPr>
          <p:nvPr>
            <p:ph type="title"/>
          </p:nvPr>
        </p:nvSpPr>
        <p:spPr>
          <a:xfrm>
            <a:off x="152400" y="0"/>
            <a:ext cx="8382000" cy="1143000"/>
          </a:xfrm>
        </p:spPr>
        <p:txBody>
          <a:bodyPr/>
          <a:lstStyle/>
          <a:p>
            <a:r>
              <a:rPr lang="en-US" altLang="en-US" sz="4400" dirty="0"/>
              <a:t>Consequences of Basic Equations</a:t>
            </a:r>
          </a:p>
        </p:txBody>
      </p:sp>
      <p:sp>
        <p:nvSpPr>
          <p:cNvPr id="33795" name="Rectangle 3"/>
          <p:cNvSpPr>
            <a:spLocks noGrp="1" noChangeArrowheads="1"/>
          </p:cNvSpPr>
          <p:nvPr>
            <p:ph type="body" idx="1"/>
          </p:nvPr>
        </p:nvSpPr>
        <p:spPr>
          <a:xfrm>
            <a:off x="457200" y="1295400"/>
            <a:ext cx="8305800" cy="5181600"/>
          </a:xfrm>
        </p:spPr>
        <p:txBody>
          <a:bodyPr/>
          <a:lstStyle/>
          <a:p>
            <a:pPr>
              <a:lnSpc>
                <a:spcPct val="90000"/>
              </a:lnSpc>
            </a:pPr>
            <a:r>
              <a:rPr lang="en-US" altLang="en-US" dirty="0"/>
              <a:t>From </a:t>
            </a:r>
            <a:r>
              <a:rPr lang="en-US" altLang="en-US" b="1" dirty="0"/>
              <a:t>h</a:t>
            </a:r>
            <a:r>
              <a:rPr lang="en-US" altLang="en-US" dirty="0"/>
              <a:t> = </a:t>
            </a:r>
            <a:r>
              <a:rPr lang="en-US" altLang="en-US" dirty="0" err="1">
                <a:latin typeface="Lucida Sans Unicode" pitchFamily="34" charset="0"/>
              </a:rPr>
              <a:t>λ</a:t>
            </a:r>
            <a:r>
              <a:rPr lang="en-US" altLang="en-US" i="1" dirty="0" err="1"/>
              <a:t>A</a:t>
            </a:r>
            <a:r>
              <a:rPr lang="en-US" altLang="en-US" b="1" dirty="0" err="1"/>
              <a:t>a</a:t>
            </a:r>
            <a:r>
              <a:rPr lang="en-US" altLang="en-US" dirty="0"/>
              <a:t>; </a:t>
            </a:r>
            <a:r>
              <a:rPr lang="en-US" altLang="en-US" b="1" dirty="0"/>
              <a:t>a</a:t>
            </a:r>
            <a:r>
              <a:rPr lang="en-US" altLang="en-US" dirty="0"/>
              <a:t> = </a:t>
            </a:r>
            <a:r>
              <a:rPr lang="en-US" altLang="en-US" dirty="0" err="1">
                <a:latin typeface="Lucida Sans Unicode" pitchFamily="34" charset="0"/>
              </a:rPr>
              <a:t>μ</a:t>
            </a:r>
            <a:r>
              <a:rPr lang="en-US" altLang="en-US" i="1" dirty="0" err="1"/>
              <a:t>A</a:t>
            </a:r>
            <a:r>
              <a:rPr lang="en-US" altLang="en-US" i="1" baseline="30000" dirty="0" err="1"/>
              <a:t>T</a:t>
            </a:r>
            <a:r>
              <a:rPr lang="en-US" altLang="en-US" i="1" baseline="30000" dirty="0"/>
              <a:t> </a:t>
            </a:r>
            <a:r>
              <a:rPr lang="en-US" altLang="en-US" b="1" dirty="0"/>
              <a:t>h </a:t>
            </a:r>
            <a:r>
              <a:rPr lang="en-US" altLang="en-US" dirty="0"/>
              <a:t>we can derive:</a:t>
            </a:r>
          </a:p>
          <a:p>
            <a:pPr lvl="1">
              <a:lnSpc>
                <a:spcPct val="90000"/>
              </a:lnSpc>
            </a:pPr>
            <a:r>
              <a:rPr lang="en-US" altLang="en-US" b="1" dirty="0"/>
              <a:t>h </a:t>
            </a:r>
            <a:r>
              <a:rPr lang="en-US" altLang="en-US" dirty="0"/>
              <a:t>= </a:t>
            </a:r>
            <a:r>
              <a:rPr lang="en-US" altLang="en-US" dirty="0" err="1">
                <a:latin typeface="Lucida Sans Unicode" pitchFamily="34" charset="0"/>
              </a:rPr>
              <a:t>λμ</a:t>
            </a:r>
            <a:r>
              <a:rPr lang="en-US" altLang="en-US" i="1" dirty="0" err="1"/>
              <a:t>AA</a:t>
            </a:r>
            <a:r>
              <a:rPr lang="en-US" altLang="en-US" i="1" baseline="30000" dirty="0" err="1"/>
              <a:t>T</a:t>
            </a:r>
            <a:r>
              <a:rPr lang="en-US" altLang="en-US" i="1" baseline="30000" dirty="0"/>
              <a:t> </a:t>
            </a:r>
            <a:r>
              <a:rPr lang="en-US" altLang="en-US" b="1" dirty="0"/>
              <a:t>h</a:t>
            </a:r>
            <a:endParaRPr lang="en-US" altLang="en-US" dirty="0"/>
          </a:p>
          <a:p>
            <a:pPr lvl="1">
              <a:lnSpc>
                <a:spcPct val="90000"/>
              </a:lnSpc>
            </a:pPr>
            <a:r>
              <a:rPr lang="en-US" altLang="en-US" b="1" dirty="0"/>
              <a:t>a</a:t>
            </a:r>
            <a:r>
              <a:rPr lang="en-US" altLang="en-US" dirty="0"/>
              <a:t> = </a:t>
            </a:r>
            <a:r>
              <a:rPr lang="en-US" altLang="en-US" dirty="0" err="1">
                <a:latin typeface="Lucida Sans Unicode" pitchFamily="34" charset="0"/>
              </a:rPr>
              <a:t>λμ</a:t>
            </a:r>
            <a:r>
              <a:rPr lang="en-US" altLang="en-US" i="1" dirty="0" err="1"/>
              <a:t>A</a:t>
            </a:r>
            <a:r>
              <a:rPr lang="en-US" altLang="en-US" i="1" baseline="30000" dirty="0" err="1"/>
              <a:t>T</a:t>
            </a:r>
            <a:r>
              <a:rPr lang="en-US" altLang="en-US" i="1" dirty="0" err="1"/>
              <a:t>A</a:t>
            </a:r>
            <a:r>
              <a:rPr lang="en-US" altLang="en-US" i="1" dirty="0"/>
              <a:t> </a:t>
            </a:r>
            <a:r>
              <a:rPr lang="en-US" altLang="en-US" b="1" dirty="0"/>
              <a:t>a</a:t>
            </a:r>
            <a:endParaRPr lang="en-US" altLang="en-US" dirty="0"/>
          </a:p>
          <a:p>
            <a:pPr>
              <a:lnSpc>
                <a:spcPct val="90000"/>
              </a:lnSpc>
            </a:pPr>
            <a:r>
              <a:rPr lang="en-US" altLang="en-US" dirty="0" smtClean="0"/>
              <a:t>We could compute </a:t>
            </a:r>
            <a:r>
              <a:rPr lang="en-US" altLang="en-US" b="1" dirty="0"/>
              <a:t>h</a:t>
            </a:r>
            <a:r>
              <a:rPr lang="en-US" altLang="en-US" dirty="0"/>
              <a:t> and </a:t>
            </a:r>
            <a:r>
              <a:rPr lang="en-US" altLang="en-US" b="1" dirty="0"/>
              <a:t>a</a:t>
            </a:r>
            <a:r>
              <a:rPr lang="en-US" altLang="en-US" dirty="0"/>
              <a:t> by iteration, assuming initially each page has one unit of </a:t>
            </a:r>
            <a:r>
              <a:rPr lang="en-US" altLang="en-US" dirty="0" err="1"/>
              <a:t>hubbiness</a:t>
            </a:r>
            <a:r>
              <a:rPr lang="en-US" altLang="en-US" dirty="0"/>
              <a:t> and one unit of authority.</a:t>
            </a:r>
          </a:p>
          <a:p>
            <a:pPr>
              <a:lnSpc>
                <a:spcPct val="90000"/>
              </a:lnSpc>
            </a:pPr>
            <a:r>
              <a:rPr lang="en-US" altLang="en-US" dirty="0" smtClean="0"/>
              <a:t>Technically, these equations let you solve for </a:t>
            </a:r>
            <a:r>
              <a:rPr lang="en-US" altLang="en-US" dirty="0" err="1" smtClean="0">
                <a:latin typeface="Lucida Sans Unicode" pitchFamily="34" charset="0"/>
              </a:rPr>
              <a:t>λμ</a:t>
            </a:r>
            <a:r>
              <a:rPr lang="en-US" altLang="en-US" dirty="0" smtClean="0">
                <a:latin typeface="Lucida Sans Unicode" pitchFamily="34" charset="0"/>
              </a:rPr>
              <a:t> as well as </a:t>
            </a:r>
            <a:r>
              <a:rPr lang="en-US" altLang="en-US" b="1" dirty="0" smtClean="0">
                <a:latin typeface="Lucida Sans Unicode" pitchFamily="34" charset="0"/>
              </a:rPr>
              <a:t>h</a:t>
            </a:r>
            <a:r>
              <a:rPr lang="en-US" altLang="en-US" dirty="0" smtClean="0">
                <a:latin typeface="Lucida Sans Unicode" pitchFamily="34" charset="0"/>
              </a:rPr>
              <a:t> and </a:t>
            </a:r>
            <a:r>
              <a:rPr lang="en-US" altLang="en-US" b="1" dirty="0" smtClean="0">
                <a:latin typeface="Lucida Sans Unicode" pitchFamily="34" charset="0"/>
              </a:rPr>
              <a:t>a</a:t>
            </a:r>
            <a:r>
              <a:rPr lang="en-US" altLang="en-US" dirty="0" smtClean="0"/>
              <a:t>.</a:t>
            </a:r>
          </a:p>
          <a:p>
            <a:pPr>
              <a:lnSpc>
                <a:spcPct val="90000"/>
              </a:lnSpc>
            </a:pPr>
            <a:r>
              <a:rPr lang="en-US" altLang="en-US" dirty="0" smtClean="0"/>
              <a:t>In practice, you don’t fix </a:t>
            </a:r>
            <a:r>
              <a:rPr lang="en-US" altLang="en-US" dirty="0" err="1">
                <a:latin typeface="Lucida Sans Unicode" pitchFamily="34" charset="0"/>
              </a:rPr>
              <a:t>λμ</a:t>
            </a:r>
            <a:r>
              <a:rPr lang="en-US" altLang="en-US" dirty="0" smtClean="0"/>
              <a:t>, but rather scale the result at each iteration.</a:t>
            </a:r>
          </a:p>
          <a:p>
            <a:pPr lvl="1">
              <a:lnSpc>
                <a:spcPct val="90000"/>
              </a:lnSpc>
            </a:pPr>
            <a:r>
              <a:rPr lang="en-US" altLang="en-US" dirty="0" smtClean="0">
                <a:solidFill>
                  <a:srgbClr val="00B050"/>
                </a:solidFill>
              </a:rPr>
              <a:t>Example</a:t>
            </a:r>
            <a:r>
              <a:rPr lang="en-US" altLang="en-US" dirty="0" smtClean="0"/>
              <a:t>: scale to keep largest value at 1.</a:t>
            </a:r>
          </a:p>
        </p:txBody>
      </p:sp>
    </p:spTree>
    <p:extLst>
      <p:ext uri="{BB962C8B-B14F-4D97-AF65-F5344CB8AC3E}">
        <p14:creationId xmlns:p14="http://schemas.microsoft.com/office/powerpoint/2010/main" val="310915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 Doesn’t Matter</a:t>
            </a:r>
            <a:endParaRPr lang="en-US" dirty="0"/>
          </a:p>
        </p:txBody>
      </p:sp>
      <p:sp>
        <p:nvSpPr>
          <p:cNvPr id="3" name="Content Placeholder 2"/>
          <p:cNvSpPr>
            <a:spLocks noGrp="1"/>
          </p:cNvSpPr>
          <p:nvPr>
            <p:ph idx="1"/>
          </p:nvPr>
        </p:nvSpPr>
        <p:spPr/>
        <p:txBody>
          <a:bodyPr/>
          <a:lstStyle/>
          <a:p>
            <a:r>
              <a:rPr lang="en-US" dirty="0" smtClean="0">
                <a:solidFill>
                  <a:srgbClr val="0070C0"/>
                </a:solidFill>
              </a:rPr>
              <a:t>Remember</a:t>
            </a:r>
            <a:r>
              <a:rPr lang="en-US" dirty="0" smtClean="0"/>
              <a:t>: it is only the direction of the vectors, or the relative </a:t>
            </a:r>
            <a:r>
              <a:rPr lang="en-US" dirty="0" err="1" smtClean="0"/>
              <a:t>hubbiness</a:t>
            </a:r>
            <a:r>
              <a:rPr lang="en-US" dirty="0" smtClean="0"/>
              <a:t> and authority of Web pages that matters.</a:t>
            </a:r>
          </a:p>
          <a:p>
            <a:r>
              <a:rPr lang="en-US" dirty="0" smtClean="0"/>
              <a:t>As for PageRank, the only reason to worry about scale is so you don’t get overflows or underflows in the values as you iterate.</a:t>
            </a:r>
            <a:endParaRPr lang="en-US" dirty="0"/>
          </a:p>
        </p:txBody>
      </p:sp>
      <p:sp>
        <p:nvSpPr>
          <p:cNvPr id="4" name="Slide Number Placeholder 3"/>
          <p:cNvSpPr>
            <a:spLocks noGrp="1"/>
          </p:cNvSpPr>
          <p:nvPr>
            <p:ph type="sldNum" sz="quarter" idx="12"/>
          </p:nvPr>
        </p:nvSpPr>
        <p:spPr/>
        <p:txBody>
          <a:bodyPr/>
          <a:lstStyle/>
          <a:p>
            <a:fld id="{19B12225-5612-419B-A8D5-4B8EEE4C217E}" type="slidenum">
              <a:rPr lang="en-US" smtClean="0"/>
              <a:pPr/>
              <a:t>53</a:t>
            </a:fld>
            <a:endParaRPr lang="en-US" dirty="0"/>
          </a:p>
        </p:txBody>
      </p:sp>
    </p:spTree>
    <p:extLst>
      <p:ext uri="{BB962C8B-B14F-4D97-AF65-F5344CB8AC3E}">
        <p14:creationId xmlns:p14="http://schemas.microsoft.com/office/powerpoint/2010/main" val="24463217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4"/>
          <p:cNvSpPr>
            <a:spLocks noGrp="1"/>
          </p:cNvSpPr>
          <p:nvPr>
            <p:ph type="sldNum" sz="quarter" idx="12"/>
          </p:nvPr>
        </p:nvSpPr>
        <p:spPr/>
        <p:txBody>
          <a:bodyPr/>
          <a:lstStyle/>
          <a:p>
            <a:fld id="{45D54A30-6704-4521-9EFB-427A7F57969C}" type="slidenum">
              <a:rPr lang="en-US" altLang="en-US"/>
              <a:pPr/>
              <a:t>54</a:t>
            </a:fld>
            <a:endParaRPr lang="en-US" altLang="en-US"/>
          </a:p>
        </p:txBody>
      </p:sp>
      <p:sp>
        <p:nvSpPr>
          <p:cNvPr id="35842" name="Rectangle 2"/>
          <p:cNvSpPr>
            <a:spLocks noGrp="1" noChangeArrowheads="1"/>
          </p:cNvSpPr>
          <p:nvPr>
            <p:ph type="title"/>
          </p:nvPr>
        </p:nvSpPr>
        <p:spPr/>
        <p:txBody>
          <a:bodyPr/>
          <a:lstStyle/>
          <a:p>
            <a:r>
              <a:rPr lang="en-US" altLang="en-US" dirty="0">
                <a:solidFill>
                  <a:srgbClr val="92D050"/>
                </a:solidFill>
              </a:rPr>
              <a:t>Example</a:t>
            </a:r>
            <a:r>
              <a:rPr lang="en-US" altLang="en-US" dirty="0"/>
              <a:t>: Iterating H&amp;A</a:t>
            </a:r>
          </a:p>
        </p:txBody>
      </p:sp>
      <p:sp>
        <p:nvSpPr>
          <p:cNvPr id="35843" name="Text Box 3"/>
          <p:cNvSpPr txBox="1">
            <a:spLocks noChangeArrowheads="1"/>
          </p:cNvSpPr>
          <p:nvPr/>
        </p:nvSpPr>
        <p:spPr bwMode="auto">
          <a:xfrm>
            <a:off x="838200" y="2222321"/>
            <a:ext cx="155363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latin typeface="Times New Roman" pitchFamily="18" charset="0"/>
              </a:rPr>
              <a:t>       </a:t>
            </a:r>
            <a:r>
              <a:rPr lang="en-US" altLang="en-US" sz="2400" dirty="0" smtClean="0">
                <a:latin typeface="Times New Roman" pitchFamily="18" charset="0"/>
              </a:rPr>
              <a:t>  </a:t>
            </a:r>
            <a:r>
              <a:rPr lang="en-US" altLang="en-US" sz="2400" dirty="0" smtClean="0"/>
              <a:t>1  </a:t>
            </a:r>
            <a:r>
              <a:rPr lang="en-US" altLang="en-US" sz="2400" dirty="0"/>
              <a:t>1 </a:t>
            </a:r>
            <a:r>
              <a:rPr lang="en-US" altLang="en-US" sz="2400" dirty="0" smtClean="0"/>
              <a:t> 1</a:t>
            </a:r>
            <a:endParaRPr lang="en-US" altLang="en-US" sz="2400" dirty="0"/>
          </a:p>
          <a:p>
            <a:r>
              <a:rPr lang="en-US" altLang="en-US" sz="2400" dirty="0"/>
              <a:t>A = </a:t>
            </a:r>
            <a:r>
              <a:rPr lang="en-US" altLang="en-US" sz="2400" dirty="0" smtClean="0"/>
              <a:t>   </a:t>
            </a:r>
            <a:r>
              <a:rPr lang="en-US" altLang="en-US" sz="2400" dirty="0"/>
              <a:t>1 </a:t>
            </a:r>
            <a:r>
              <a:rPr lang="en-US" altLang="en-US" sz="2400" dirty="0" smtClean="0"/>
              <a:t> 0  1</a:t>
            </a:r>
            <a:endParaRPr lang="en-US" altLang="en-US" sz="2400" dirty="0"/>
          </a:p>
          <a:p>
            <a:r>
              <a:rPr lang="en-US" altLang="en-US" sz="2400" dirty="0"/>
              <a:t>      </a:t>
            </a:r>
            <a:r>
              <a:rPr lang="en-US" altLang="en-US" sz="2400" dirty="0" smtClean="0"/>
              <a:t>     0  1  </a:t>
            </a:r>
            <a:r>
              <a:rPr lang="en-US" altLang="en-US" sz="2400" dirty="0"/>
              <a:t>0</a:t>
            </a:r>
          </a:p>
        </p:txBody>
      </p:sp>
      <p:sp>
        <p:nvSpPr>
          <p:cNvPr id="35844" name="Text Box 4"/>
          <p:cNvSpPr txBox="1">
            <a:spLocks noChangeArrowheads="1"/>
          </p:cNvSpPr>
          <p:nvPr/>
        </p:nvSpPr>
        <p:spPr bwMode="auto">
          <a:xfrm>
            <a:off x="2731631" y="2271816"/>
            <a:ext cx="159370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latin typeface="Times New Roman" pitchFamily="18" charset="0"/>
              </a:rPr>
              <a:t>         </a:t>
            </a:r>
            <a:r>
              <a:rPr lang="en-US" altLang="en-US" sz="2400" dirty="0"/>
              <a:t>1 </a:t>
            </a:r>
            <a:r>
              <a:rPr lang="en-US" altLang="en-US" sz="2400" dirty="0" smtClean="0"/>
              <a:t> 1  0</a:t>
            </a:r>
            <a:endParaRPr lang="en-US" altLang="en-US" sz="2400" dirty="0"/>
          </a:p>
          <a:p>
            <a:r>
              <a:rPr lang="en-US" altLang="en-US" sz="2400" dirty="0"/>
              <a:t>A</a:t>
            </a:r>
            <a:r>
              <a:rPr lang="en-US" altLang="en-US" sz="2400" baseline="30000" dirty="0"/>
              <a:t>T</a:t>
            </a:r>
            <a:r>
              <a:rPr lang="en-US" altLang="en-US" sz="2400" dirty="0"/>
              <a:t> </a:t>
            </a:r>
            <a:r>
              <a:rPr lang="en-US" altLang="en-US" sz="2400" dirty="0" smtClean="0"/>
              <a:t>=   1  </a:t>
            </a:r>
            <a:r>
              <a:rPr lang="en-US" altLang="en-US" sz="2400" dirty="0"/>
              <a:t>0 </a:t>
            </a:r>
            <a:r>
              <a:rPr lang="en-US" altLang="en-US" sz="2400" dirty="0" smtClean="0"/>
              <a:t> 1</a:t>
            </a:r>
            <a:endParaRPr lang="en-US" altLang="en-US" sz="2400" dirty="0"/>
          </a:p>
          <a:p>
            <a:r>
              <a:rPr lang="en-US" altLang="en-US" sz="2400" dirty="0"/>
              <a:t>      </a:t>
            </a:r>
            <a:r>
              <a:rPr lang="en-US" altLang="en-US" sz="2400" dirty="0" smtClean="0"/>
              <a:t>     1  1  </a:t>
            </a:r>
            <a:r>
              <a:rPr lang="en-US" altLang="en-US" sz="2400" dirty="0"/>
              <a:t>0</a:t>
            </a:r>
          </a:p>
        </p:txBody>
      </p:sp>
      <p:sp>
        <p:nvSpPr>
          <p:cNvPr id="35845" name="Text Box 5"/>
          <p:cNvSpPr txBox="1">
            <a:spLocks noChangeArrowheads="1"/>
          </p:cNvSpPr>
          <p:nvPr/>
        </p:nvSpPr>
        <p:spPr bwMode="auto">
          <a:xfrm>
            <a:off x="4572000" y="2235200"/>
            <a:ext cx="172944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latin typeface="Times New Roman" pitchFamily="18" charset="0"/>
              </a:rPr>
              <a:t>           </a:t>
            </a:r>
            <a:r>
              <a:rPr lang="en-US" altLang="en-US" sz="2400" dirty="0"/>
              <a:t>3 </a:t>
            </a:r>
            <a:r>
              <a:rPr lang="en-US" altLang="en-US" sz="2400" dirty="0" smtClean="0"/>
              <a:t> 2  </a:t>
            </a:r>
            <a:r>
              <a:rPr lang="en-US" altLang="en-US" sz="2400" dirty="0"/>
              <a:t>1</a:t>
            </a:r>
          </a:p>
          <a:p>
            <a:r>
              <a:rPr lang="en-US" altLang="en-US" sz="2400" dirty="0"/>
              <a:t>AA</a:t>
            </a:r>
            <a:r>
              <a:rPr lang="en-US" altLang="en-US" sz="2400" baseline="30000" dirty="0"/>
              <a:t>T</a:t>
            </a:r>
            <a:r>
              <a:rPr lang="en-US" altLang="en-US" sz="2400" dirty="0"/>
              <a:t>= </a:t>
            </a:r>
            <a:r>
              <a:rPr lang="en-US" altLang="en-US" sz="2400" dirty="0" smtClean="0"/>
              <a:t>  2  2  0</a:t>
            </a:r>
            <a:endParaRPr lang="en-US" altLang="en-US" sz="2400" dirty="0"/>
          </a:p>
          <a:p>
            <a:r>
              <a:rPr lang="en-US" altLang="en-US" sz="2400" dirty="0"/>
              <a:t>      </a:t>
            </a:r>
            <a:r>
              <a:rPr lang="en-US" altLang="en-US" sz="2400" dirty="0" smtClean="0"/>
              <a:t>       </a:t>
            </a:r>
            <a:r>
              <a:rPr lang="en-US" altLang="en-US" sz="2400" dirty="0"/>
              <a:t>1 </a:t>
            </a:r>
            <a:r>
              <a:rPr lang="en-US" altLang="en-US" sz="2400" dirty="0" smtClean="0"/>
              <a:t>  0  </a:t>
            </a:r>
            <a:r>
              <a:rPr lang="en-US" altLang="en-US" sz="2400" dirty="0"/>
              <a:t>1</a:t>
            </a:r>
          </a:p>
        </p:txBody>
      </p:sp>
      <p:sp>
        <p:nvSpPr>
          <p:cNvPr id="35846" name="Text Box 6"/>
          <p:cNvSpPr txBox="1">
            <a:spLocks noChangeArrowheads="1"/>
          </p:cNvSpPr>
          <p:nvPr/>
        </p:nvSpPr>
        <p:spPr bwMode="auto">
          <a:xfrm>
            <a:off x="6781800" y="2235200"/>
            <a:ext cx="172675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latin typeface="Times New Roman" pitchFamily="18" charset="0"/>
              </a:rPr>
              <a:t>           </a:t>
            </a:r>
            <a:r>
              <a:rPr lang="en-US" altLang="en-US" sz="2400" dirty="0" smtClean="0"/>
              <a:t>2  1  </a:t>
            </a:r>
            <a:r>
              <a:rPr lang="en-US" altLang="en-US" sz="2400" dirty="0"/>
              <a:t>2</a:t>
            </a:r>
          </a:p>
          <a:p>
            <a:r>
              <a:rPr lang="en-US" altLang="en-US" sz="2400" dirty="0"/>
              <a:t>A</a:t>
            </a:r>
            <a:r>
              <a:rPr lang="en-US" altLang="en-US" sz="2400" baseline="30000" dirty="0"/>
              <a:t>T</a:t>
            </a:r>
            <a:r>
              <a:rPr lang="en-US" altLang="en-US" sz="2400" dirty="0"/>
              <a:t>A</a:t>
            </a:r>
            <a:r>
              <a:rPr lang="en-US" altLang="en-US" sz="2400" dirty="0" smtClean="0"/>
              <a:t>=    1  2  </a:t>
            </a:r>
            <a:r>
              <a:rPr lang="en-US" altLang="en-US" sz="2400" dirty="0"/>
              <a:t>1</a:t>
            </a:r>
          </a:p>
          <a:p>
            <a:r>
              <a:rPr lang="en-US" altLang="en-US" sz="2400" dirty="0"/>
              <a:t>        </a:t>
            </a:r>
            <a:r>
              <a:rPr lang="en-US" altLang="en-US" sz="2400" dirty="0" smtClean="0"/>
              <a:t>      </a:t>
            </a:r>
            <a:r>
              <a:rPr lang="en-US" altLang="en-US" sz="2400" dirty="0"/>
              <a:t>2 </a:t>
            </a:r>
            <a:r>
              <a:rPr lang="en-US" altLang="en-US" sz="2400" dirty="0" smtClean="0"/>
              <a:t> 1  2</a:t>
            </a:r>
            <a:endParaRPr lang="en-US" altLang="en-US" sz="2400" dirty="0"/>
          </a:p>
        </p:txBody>
      </p:sp>
      <p:sp>
        <p:nvSpPr>
          <p:cNvPr id="35847" name="Rectangle 7"/>
          <p:cNvSpPr>
            <a:spLocks noChangeArrowheads="1"/>
          </p:cNvSpPr>
          <p:nvPr/>
        </p:nvSpPr>
        <p:spPr bwMode="auto">
          <a:xfrm>
            <a:off x="1524000" y="2286000"/>
            <a:ext cx="8382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8" name="Rectangle 8"/>
          <p:cNvSpPr>
            <a:spLocks noChangeArrowheads="1"/>
          </p:cNvSpPr>
          <p:nvPr/>
        </p:nvSpPr>
        <p:spPr bwMode="auto">
          <a:xfrm>
            <a:off x="3429000" y="2286000"/>
            <a:ext cx="8382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9" name="Rectangle 9"/>
          <p:cNvSpPr>
            <a:spLocks noChangeArrowheads="1"/>
          </p:cNvSpPr>
          <p:nvPr/>
        </p:nvSpPr>
        <p:spPr bwMode="auto">
          <a:xfrm>
            <a:off x="5408047" y="2286000"/>
            <a:ext cx="8382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0" name="Rectangle 10"/>
          <p:cNvSpPr>
            <a:spLocks noChangeArrowheads="1"/>
          </p:cNvSpPr>
          <p:nvPr/>
        </p:nvSpPr>
        <p:spPr bwMode="auto">
          <a:xfrm>
            <a:off x="7620000" y="2286000"/>
            <a:ext cx="8382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1" name="Text Box 11"/>
          <p:cNvSpPr txBox="1">
            <a:spLocks noChangeArrowheads="1"/>
          </p:cNvSpPr>
          <p:nvPr/>
        </p:nvSpPr>
        <p:spPr bwMode="auto">
          <a:xfrm>
            <a:off x="1127125" y="3995738"/>
            <a:ext cx="134940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a(yahoo)</a:t>
            </a:r>
          </a:p>
          <a:p>
            <a:r>
              <a:rPr lang="en-US" altLang="en-US" dirty="0"/>
              <a:t>a(amazon)</a:t>
            </a:r>
          </a:p>
          <a:p>
            <a:r>
              <a:rPr lang="en-US" altLang="en-US" dirty="0" smtClean="0"/>
              <a:t>a(</a:t>
            </a:r>
            <a:r>
              <a:rPr lang="en-US" altLang="en-US" dirty="0" err="1" smtClean="0"/>
              <a:t>microsoft</a:t>
            </a:r>
            <a:r>
              <a:rPr lang="en-US" altLang="en-US" dirty="0"/>
              <a:t>)</a:t>
            </a:r>
          </a:p>
        </p:txBody>
      </p:sp>
      <p:sp>
        <p:nvSpPr>
          <p:cNvPr id="35852" name="Text Box 12"/>
          <p:cNvSpPr txBox="1">
            <a:spLocks noChangeArrowheads="1"/>
          </p:cNvSpPr>
          <p:nvPr/>
        </p:nvSpPr>
        <p:spPr bwMode="auto">
          <a:xfrm>
            <a:off x="2667000" y="3954463"/>
            <a:ext cx="406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p>
          <a:p>
            <a:r>
              <a:rPr lang="en-US" altLang="en-US"/>
              <a:t>=</a:t>
            </a:r>
          </a:p>
          <a:p>
            <a:r>
              <a:rPr lang="en-US" altLang="en-US"/>
              <a:t>=</a:t>
            </a:r>
          </a:p>
        </p:txBody>
      </p:sp>
      <p:sp>
        <p:nvSpPr>
          <p:cNvPr id="35853" name="Text Box 13"/>
          <p:cNvSpPr txBox="1">
            <a:spLocks noChangeArrowheads="1"/>
          </p:cNvSpPr>
          <p:nvPr/>
        </p:nvSpPr>
        <p:spPr bwMode="auto">
          <a:xfrm>
            <a:off x="3352800" y="3954463"/>
            <a:ext cx="35083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a:p>
            <a:r>
              <a:rPr lang="en-US" altLang="en-US"/>
              <a:t>1</a:t>
            </a:r>
          </a:p>
          <a:p>
            <a:r>
              <a:rPr lang="en-US" altLang="en-US"/>
              <a:t>1</a:t>
            </a:r>
          </a:p>
        </p:txBody>
      </p:sp>
      <p:sp>
        <p:nvSpPr>
          <p:cNvPr id="35854" name="Text Box 14"/>
          <p:cNvSpPr txBox="1">
            <a:spLocks noChangeArrowheads="1"/>
          </p:cNvSpPr>
          <p:nvPr/>
        </p:nvSpPr>
        <p:spPr bwMode="auto">
          <a:xfrm>
            <a:off x="3962400" y="3954463"/>
            <a:ext cx="35083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5</a:t>
            </a:r>
          </a:p>
          <a:p>
            <a:r>
              <a:rPr lang="en-US" altLang="en-US"/>
              <a:t>4</a:t>
            </a:r>
          </a:p>
          <a:p>
            <a:r>
              <a:rPr lang="en-US" altLang="en-US"/>
              <a:t>5</a:t>
            </a:r>
          </a:p>
        </p:txBody>
      </p:sp>
      <p:sp>
        <p:nvSpPr>
          <p:cNvPr id="35855" name="Text Box 15"/>
          <p:cNvSpPr txBox="1">
            <a:spLocks noChangeArrowheads="1"/>
          </p:cNvSpPr>
          <p:nvPr/>
        </p:nvSpPr>
        <p:spPr bwMode="auto">
          <a:xfrm>
            <a:off x="4572000" y="3954463"/>
            <a:ext cx="5175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24</a:t>
            </a:r>
          </a:p>
          <a:p>
            <a:r>
              <a:rPr lang="en-US" altLang="en-US"/>
              <a:t>18</a:t>
            </a:r>
          </a:p>
          <a:p>
            <a:r>
              <a:rPr lang="en-US" altLang="en-US"/>
              <a:t>24</a:t>
            </a:r>
          </a:p>
        </p:txBody>
      </p:sp>
      <p:sp>
        <p:nvSpPr>
          <p:cNvPr id="35856" name="Text Box 16"/>
          <p:cNvSpPr txBox="1">
            <a:spLocks noChangeArrowheads="1"/>
          </p:cNvSpPr>
          <p:nvPr/>
        </p:nvSpPr>
        <p:spPr bwMode="auto">
          <a:xfrm>
            <a:off x="5257800" y="3954463"/>
            <a:ext cx="7080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114</a:t>
            </a:r>
          </a:p>
          <a:p>
            <a:r>
              <a:rPr lang="en-US" altLang="en-US"/>
              <a:t>  84</a:t>
            </a:r>
          </a:p>
          <a:p>
            <a:r>
              <a:rPr lang="en-US" altLang="en-US"/>
              <a:t>114</a:t>
            </a:r>
          </a:p>
        </p:txBody>
      </p:sp>
      <p:sp>
        <p:nvSpPr>
          <p:cNvPr id="35857" name="Text Box 17"/>
          <p:cNvSpPr txBox="1">
            <a:spLocks noChangeArrowheads="1"/>
          </p:cNvSpPr>
          <p:nvPr/>
        </p:nvSpPr>
        <p:spPr bwMode="auto">
          <a:xfrm>
            <a:off x="6019800" y="3878263"/>
            <a:ext cx="6508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 . .</a:t>
            </a:r>
          </a:p>
          <a:p>
            <a:r>
              <a:rPr lang="en-US" altLang="en-US"/>
              <a:t>. . .</a:t>
            </a:r>
          </a:p>
          <a:p>
            <a:r>
              <a:rPr lang="en-US" altLang="en-US"/>
              <a:t>. . .</a:t>
            </a:r>
          </a:p>
        </p:txBody>
      </p:sp>
      <p:sp>
        <p:nvSpPr>
          <p:cNvPr id="35858" name="Text Box 18"/>
          <p:cNvSpPr txBox="1">
            <a:spLocks noChangeArrowheads="1"/>
          </p:cNvSpPr>
          <p:nvPr/>
        </p:nvSpPr>
        <p:spPr bwMode="auto">
          <a:xfrm>
            <a:off x="7146925" y="3921125"/>
            <a:ext cx="9064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r>
              <a:rPr lang="en-US" altLang="en-US">
                <a:sym typeface="Symbol" pitchFamily="18" charset="2"/>
              </a:rPr>
              <a:t></a:t>
            </a:r>
            <a:r>
              <a:rPr lang="en-US" altLang="en-US"/>
              <a:t>3</a:t>
            </a:r>
          </a:p>
          <a:p>
            <a:r>
              <a:rPr lang="en-US" altLang="en-US"/>
              <a:t>2</a:t>
            </a:r>
          </a:p>
          <a:p>
            <a:r>
              <a:rPr lang="en-US" altLang="en-US"/>
              <a:t>1+</a:t>
            </a:r>
            <a:r>
              <a:rPr lang="en-US" altLang="en-US">
                <a:sym typeface="Symbol" pitchFamily="18" charset="2"/>
              </a:rPr>
              <a:t></a:t>
            </a:r>
            <a:r>
              <a:rPr lang="en-US" altLang="en-US"/>
              <a:t>3</a:t>
            </a:r>
          </a:p>
        </p:txBody>
      </p:sp>
      <p:sp>
        <p:nvSpPr>
          <p:cNvPr id="35859" name="Text Box 19"/>
          <p:cNvSpPr txBox="1">
            <a:spLocks noChangeArrowheads="1"/>
          </p:cNvSpPr>
          <p:nvPr/>
        </p:nvSpPr>
        <p:spPr bwMode="auto">
          <a:xfrm>
            <a:off x="1127125" y="5367338"/>
            <a:ext cx="251415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h(yahoo)   </a:t>
            </a:r>
            <a:r>
              <a:rPr lang="en-US" altLang="en-US" dirty="0" smtClean="0"/>
              <a:t>            </a:t>
            </a:r>
            <a:r>
              <a:rPr lang="en-US" altLang="en-US" dirty="0"/>
              <a:t>=  </a:t>
            </a:r>
            <a:r>
              <a:rPr lang="en-US" altLang="en-US" dirty="0" smtClean="0"/>
              <a:t>          </a:t>
            </a:r>
            <a:r>
              <a:rPr lang="en-US" altLang="en-US" dirty="0"/>
              <a:t>1</a:t>
            </a:r>
          </a:p>
          <a:p>
            <a:r>
              <a:rPr lang="en-US" altLang="en-US" dirty="0"/>
              <a:t>h(amazon) </a:t>
            </a:r>
            <a:r>
              <a:rPr lang="en-US" altLang="en-US" dirty="0" smtClean="0"/>
              <a:t>          </a:t>
            </a:r>
            <a:r>
              <a:rPr lang="en-US" altLang="en-US" dirty="0"/>
              <a:t>=  </a:t>
            </a:r>
            <a:r>
              <a:rPr lang="en-US" altLang="en-US" dirty="0" smtClean="0"/>
              <a:t>          </a:t>
            </a:r>
            <a:r>
              <a:rPr lang="en-US" altLang="en-US" dirty="0"/>
              <a:t>1</a:t>
            </a:r>
          </a:p>
          <a:p>
            <a:r>
              <a:rPr lang="en-US" altLang="en-US" dirty="0" smtClean="0"/>
              <a:t>h(</a:t>
            </a:r>
            <a:r>
              <a:rPr lang="en-US" altLang="en-US" dirty="0" err="1" smtClean="0"/>
              <a:t>microsoft</a:t>
            </a:r>
            <a:r>
              <a:rPr lang="en-US" altLang="en-US" dirty="0"/>
              <a:t>) </a:t>
            </a:r>
            <a:r>
              <a:rPr lang="en-US" altLang="en-US" dirty="0" smtClean="0"/>
              <a:t>       </a:t>
            </a:r>
            <a:r>
              <a:rPr lang="en-US" altLang="en-US" dirty="0"/>
              <a:t>=  </a:t>
            </a:r>
            <a:r>
              <a:rPr lang="en-US" altLang="en-US" dirty="0" smtClean="0"/>
              <a:t>          </a:t>
            </a:r>
            <a:r>
              <a:rPr lang="en-US" altLang="en-US" dirty="0"/>
              <a:t>1</a:t>
            </a:r>
          </a:p>
        </p:txBody>
      </p:sp>
      <p:sp>
        <p:nvSpPr>
          <p:cNvPr id="35860" name="Text Box 20"/>
          <p:cNvSpPr txBox="1">
            <a:spLocks noChangeArrowheads="1"/>
          </p:cNvSpPr>
          <p:nvPr/>
        </p:nvSpPr>
        <p:spPr bwMode="auto">
          <a:xfrm>
            <a:off x="3946525" y="5367338"/>
            <a:ext cx="35083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6</a:t>
            </a:r>
          </a:p>
          <a:p>
            <a:r>
              <a:rPr lang="en-US" altLang="en-US"/>
              <a:t>4</a:t>
            </a:r>
          </a:p>
          <a:p>
            <a:r>
              <a:rPr lang="en-US" altLang="en-US"/>
              <a:t>2</a:t>
            </a:r>
          </a:p>
        </p:txBody>
      </p:sp>
      <p:sp>
        <p:nvSpPr>
          <p:cNvPr id="35864" name="Text Box 24"/>
          <p:cNvSpPr txBox="1">
            <a:spLocks noChangeArrowheads="1"/>
          </p:cNvSpPr>
          <p:nvPr/>
        </p:nvSpPr>
        <p:spPr bwMode="auto">
          <a:xfrm>
            <a:off x="5318125" y="5367338"/>
            <a:ext cx="7080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132</a:t>
            </a:r>
          </a:p>
          <a:p>
            <a:r>
              <a:rPr lang="en-US" altLang="en-US"/>
              <a:t>  96</a:t>
            </a:r>
          </a:p>
          <a:p>
            <a:r>
              <a:rPr lang="en-US" altLang="en-US"/>
              <a:t>  36</a:t>
            </a:r>
          </a:p>
        </p:txBody>
      </p:sp>
      <p:sp>
        <p:nvSpPr>
          <p:cNvPr id="35865" name="Text Box 25"/>
          <p:cNvSpPr txBox="1">
            <a:spLocks noChangeArrowheads="1"/>
          </p:cNvSpPr>
          <p:nvPr/>
        </p:nvSpPr>
        <p:spPr bwMode="auto">
          <a:xfrm>
            <a:off x="6096000" y="5326063"/>
            <a:ext cx="6508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 . .</a:t>
            </a:r>
          </a:p>
          <a:p>
            <a:r>
              <a:rPr lang="en-US" altLang="en-US"/>
              <a:t>. . .</a:t>
            </a:r>
          </a:p>
          <a:p>
            <a:r>
              <a:rPr lang="en-US" altLang="en-US"/>
              <a:t>. . .</a:t>
            </a:r>
          </a:p>
        </p:txBody>
      </p:sp>
      <p:sp>
        <p:nvSpPr>
          <p:cNvPr id="35866" name="Text Box 26"/>
          <p:cNvSpPr txBox="1">
            <a:spLocks noChangeArrowheads="1"/>
          </p:cNvSpPr>
          <p:nvPr/>
        </p:nvSpPr>
        <p:spPr bwMode="auto">
          <a:xfrm>
            <a:off x="7146925" y="5367338"/>
            <a:ext cx="9429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1.000</a:t>
            </a:r>
          </a:p>
          <a:p>
            <a:r>
              <a:rPr lang="en-US" altLang="en-US"/>
              <a:t>0.735</a:t>
            </a:r>
          </a:p>
          <a:p>
            <a:r>
              <a:rPr lang="en-US" altLang="en-US"/>
              <a:t>0.268</a:t>
            </a:r>
          </a:p>
        </p:txBody>
      </p:sp>
      <p:sp>
        <p:nvSpPr>
          <p:cNvPr id="35867" name="Text Box 27"/>
          <p:cNvSpPr txBox="1">
            <a:spLocks noChangeArrowheads="1"/>
          </p:cNvSpPr>
          <p:nvPr/>
        </p:nvSpPr>
        <p:spPr bwMode="auto">
          <a:xfrm>
            <a:off x="4572000" y="5402263"/>
            <a:ext cx="54133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28</a:t>
            </a:r>
          </a:p>
          <a:p>
            <a:r>
              <a:rPr lang="en-US" altLang="en-US"/>
              <a:t>20</a:t>
            </a:r>
          </a:p>
          <a:p>
            <a:r>
              <a:rPr lang="en-US" altLang="en-US"/>
              <a:t>  8</a:t>
            </a:r>
          </a:p>
        </p:txBody>
      </p:sp>
      <p:sp>
        <p:nvSpPr>
          <p:cNvPr id="2" name="TextBox 1"/>
          <p:cNvSpPr txBox="1"/>
          <p:nvPr/>
        </p:nvSpPr>
        <p:spPr>
          <a:xfrm>
            <a:off x="2553966" y="1365337"/>
            <a:ext cx="3330592" cy="461665"/>
          </a:xfrm>
          <a:prstGeom prst="rect">
            <a:avLst/>
          </a:prstGeom>
          <a:noFill/>
        </p:spPr>
        <p:txBody>
          <a:bodyPr wrap="none" rtlCol="0">
            <a:spAutoFit/>
          </a:bodyPr>
          <a:lstStyle/>
          <a:p>
            <a:pPr marL="0" lvl="1"/>
            <a:r>
              <a:rPr lang="en-US" altLang="en-US" sz="2400" b="1" dirty="0"/>
              <a:t>a</a:t>
            </a:r>
            <a:r>
              <a:rPr lang="en-US" altLang="en-US" sz="2400" dirty="0"/>
              <a:t> </a:t>
            </a:r>
            <a:r>
              <a:rPr lang="en-US" altLang="en-US" sz="2400" dirty="0" smtClean="0"/>
              <a:t>= </a:t>
            </a:r>
            <a:r>
              <a:rPr lang="en-US" altLang="en-US" sz="2400" dirty="0" err="1" smtClean="0">
                <a:latin typeface="Lucida Sans Unicode" pitchFamily="34" charset="0"/>
              </a:rPr>
              <a:t>λμ</a:t>
            </a:r>
            <a:r>
              <a:rPr lang="en-US" altLang="en-US" sz="2400" i="1" dirty="0" err="1" smtClean="0"/>
              <a:t>A</a:t>
            </a:r>
            <a:r>
              <a:rPr lang="en-US" altLang="en-US" sz="2400" i="1" baseline="30000" dirty="0" err="1" smtClean="0"/>
              <a:t>T</a:t>
            </a:r>
            <a:r>
              <a:rPr lang="en-US" altLang="en-US" sz="2400" i="1" dirty="0" err="1" smtClean="0"/>
              <a:t>A</a:t>
            </a:r>
            <a:r>
              <a:rPr lang="en-US" altLang="en-US" sz="2400" b="1" dirty="0" err="1" smtClean="0"/>
              <a:t>a</a:t>
            </a:r>
            <a:r>
              <a:rPr lang="en-US" altLang="en-US" sz="2400" dirty="0" smtClean="0"/>
              <a:t>; </a:t>
            </a:r>
            <a:r>
              <a:rPr lang="en-US" altLang="en-US" sz="2400" b="1" dirty="0"/>
              <a:t>h </a:t>
            </a:r>
            <a:r>
              <a:rPr lang="en-US" altLang="en-US" sz="2400" dirty="0"/>
              <a:t>= </a:t>
            </a:r>
            <a:r>
              <a:rPr lang="en-US" altLang="en-US" sz="2400" dirty="0" err="1">
                <a:latin typeface="Lucida Sans Unicode" pitchFamily="34" charset="0"/>
              </a:rPr>
              <a:t>λμ</a:t>
            </a:r>
            <a:r>
              <a:rPr lang="en-US" altLang="en-US" sz="2400" i="1" dirty="0" err="1"/>
              <a:t>AA</a:t>
            </a:r>
            <a:r>
              <a:rPr lang="en-US" altLang="en-US" sz="2400" i="1" baseline="30000" dirty="0" err="1"/>
              <a:t>T</a:t>
            </a:r>
            <a:r>
              <a:rPr lang="en-US" altLang="en-US" sz="2400" i="1" baseline="30000" dirty="0"/>
              <a:t> </a:t>
            </a:r>
            <a:r>
              <a:rPr lang="en-US" altLang="en-US" sz="2400" b="1" dirty="0" smtClean="0"/>
              <a:t>h</a:t>
            </a:r>
            <a:endParaRPr lang="en-US" altLang="en-US" sz="2400" dirty="0"/>
          </a:p>
        </p:txBody>
      </p:sp>
      <p:grpSp>
        <p:nvGrpSpPr>
          <p:cNvPr id="9" name="Group 8"/>
          <p:cNvGrpSpPr/>
          <p:nvPr/>
        </p:nvGrpSpPr>
        <p:grpSpPr>
          <a:xfrm>
            <a:off x="3280569" y="2271816"/>
            <a:ext cx="5227986" cy="2604984"/>
            <a:chOff x="3280569" y="2271816"/>
            <a:chExt cx="5227986" cy="2604984"/>
          </a:xfrm>
        </p:grpSpPr>
        <p:sp>
          <p:nvSpPr>
            <p:cNvPr id="3" name="Oval 2"/>
            <p:cNvSpPr/>
            <p:nvPr/>
          </p:nvSpPr>
          <p:spPr>
            <a:xfrm>
              <a:off x="7645177" y="2271816"/>
              <a:ext cx="863378" cy="471384"/>
            </a:xfrm>
            <a:prstGeom prst="ellipse">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280569" y="3995738"/>
              <a:ext cx="495300" cy="881062"/>
            </a:xfrm>
            <a:prstGeom prst="ellipse">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7"/>
              <a:endCxn id="3" idx="3"/>
            </p:cNvCxnSpPr>
            <p:nvPr/>
          </p:nvCxnSpPr>
          <p:spPr>
            <a:xfrm flipV="1">
              <a:off x="3703334" y="2674167"/>
              <a:ext cx="4068282" cy="145060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flipH="1">
              <a:off x="4219263" y="3878263"/>
              <a:ext cx="276537" cy="246504"/>
            </a:xfrm>
            <a:prstGeom prst="straightConnector1">
              <a:avLst/>
            </a:prstGeom>
            <a:ln w="28575" cmpd="sng">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3135779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5854"/>
                                        </p:tgtEl>
                                        <p:attrNameLst>
                                          <p:attrName>style.visibility</p:attrName>
                                        </p:attrNameLst>
                                      </p:cBhvr>
                                      <p:to>
                                        <p:strVal val="visible"/>
                                      </p:to>
                                    </p:set>
                                    <p:anim calcmode="lin" valueType="num">
                                      <p:cBhvr additive="base">
                                        <p:cTn id="7" dur="500" fill="hold"/>
                                        <p:tgtEl>
                                          <p:spTgt spid="35854"/>
                                        </p:tgtEl>
                                        <p:attrNameLst>
                                          <p:attrName>ppt_x</p:attrName>
                                        </p:attrNameLst>
                                      </p:cBhvr>
                                      <p:tavLst>
                                        <p:tav tm="0">
                                          <p:val>
                                            <p:strVal val="1+#ppt_w/2"/>
                                          </p:val>
                                        </p:tav>
                                        <p:tav tm="100000">
                                          <p:val>
                                            <p:strVal val="#ppt_x"/>
                                          </p:val>
                                        </p:tav>
                                      </p:tavLst>
                                    </p:anim>
                                    <p:anim calcmode="lin" valueType="num">
                                      <p:cBhvr additive="base">
                                        <p:cTn id="8" dur="500" fill="hold"/>
                                        <p:tgtEl>
                                          <p:spTgt spid="358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5855"/>
                                        </p:tgtEl>
                                        <p:attrNameLst>
                                          <p:attrName>style.visibility</p:attrName>
                                        </p:attrNameLst>
                                      </p:cBhvr>
                                      <p:to>
                                        <p:strVal val="visible"/>
                                      </p:to>
                                    </p:set>
                                    <p:anim calcmode="lin" valueType="num">
                                      <p:cBhvr additive="base">
                                        <p:cTn id="17" dur="500" fill="hold"/>
                                        <p:tgtEl>
                                          <p:spTgt spid="35855"/>
                                        </p:tgtEl>
                                        <p:attrNameLst>
                                          <p:attrName>ppt_x</p:attrName>
                                        </p:attrNameLst>
                                      </p:cBhvr>
                                      <p:tavLst>
                                        <p:tav tm="0">
                                          <p:val>
                                            <p:strVal val="1+#ppt_w/2"/>
                                          </p:val>
                                        </p:tav>
                                        <p:tav tm="100000">
                                          <p:val>
                                            <p:strVal val="#ppt_x"/>
                                          </p:val>
                                        </p:tav>
                                      </p:tavLst>
                                    </p:anim>
                                    <p:anim calcmode="lin" valueType="num">
                                      <p:cBhvr additive="base">
                                        <p:cTn id="18" dur="500" fill="hold"/>
                                        <p:tgtEl>
                                          <p:spTgt spid="3585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35856"/>
                                        </p:tgtEl>
                                        <p:attrNameLst>
                                          <p:attrName>style.visibility</p:attrName>
                                        </p:attrNameLst>
                                      </p:cBhvr>
                                      <p:to>
                                        <p:strVal val="visible"/>
                                      </p:to>
                                    </p:set>
                                    <p:anim calcmode="lin" valueType="num">
                                      <p:cBhvr additive="base">
                                        <p:cTn id="23" dur="500" fill="hold"/>
                                        <p:tgtEl>
                                          <p:spTgt spid="35856"/>
                                        </p:tgtEl>
                                        <p:attrNameLst>
                                          <p:attrName>ppt_x</p:attrName>
                                        </p:attrNameLst>
                                      </p:cBhvr>
                                      <p:tavLst>
                                        <p:tav tm="0">
                                          <p:val>
                                            <p:strVal val="1+#ppt_w/2"/>
                                          </p:val>
                                        </p:tav>
                                        <p:tav tm="100000">
                                          <p:val>
                                            <p:strVal val="#ppt_x"/>
                                          </p:val>
                                        </p:tav>
                                      </p:tavLst>
                                    </p:anim>
                                    <p:anim calcmode="lin" valueType="num">
                                      <p:cBhvr additive="base">
                                        <p:cTn id="24" dur="500" fill="hold"/>
                                        <p:tgtEl>
                                          <p:spTgt spid="3585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35857"/>
                                        </p:tgtEl>
                                        <p:attrNameLst>
                                          <p:attrName>style.visibility</p:attrName>
                                        </p:attrNameLst>
                                      </p:cBhvr>
                                      <p:to>
                                        <p:strVal val="visible"/>
                                      </p:to>
                                    </p:set>
                                    <p:anim calcmode="lin" valueType="num">
                                      <p:cBhvr additive="base">
                                        <p:cTn id="29" dur="500" fill="hold"/>
                                        <p:tgtEl>
                                          <p:spTgt spid="35857"/>
                                        </p:tgtEl>
                                        <p:attrNameLst>
                                          <p:attrName>ppt_x</p:attrName>
                                        </p:attrNameLst>
                                      </p:cBhvr>
                                      <p:tavLst>
                                        <p:tav tm="0">
                                          <p:val>
                                            <p:strVal val="1+#ppt_w/2"/>
                                          </p:val>
                                        </p:tav>
                                        <p:tav tm="100000">
                                          <p:val>
                                            <p:strVal val="#ppt_x"/>
                                          </p:val>
                                        </p:tav>
                                      </p:tavLst>
                                    </p:anim>
                                    <p:anim calcmode="lin" valueType="num">
                                      <p:cBhvr additive="base">
                                        <p:cTn id="30" dur="500" fill="hold"/>
                                        <p:tgtEl>
                                          <p:spTgt spid="35857"/>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35858"/>
                                        </p:tgtEl>
                                        <p:attrNameLst>
                                          <p:attrName>style.visibility</p:attrName>
                                        </p:attrNameLst>
                                      </p:cBhvr>
                                      <p:to>
                                        <p:strVal val="visible"/>
                                      </p:to>
                                    </p:set>
                                    <p:anim calcmode="lin" valueType="num">
                                      <p:cBhvr additive="base">
                                        <p:cTn id="35" dur="500" fill="hold"/>
                                        <p:tgtEl>
                                          <p:spTgt spid="35858"/>
                                        </p:tgtEl>
                                        <p:attrNameLst>
                                          <p:attrName>ppt_x</p:attrName>
                                        </p:attrNameLst>
                                      </p:cBhvr>
                                      <p:tavLst>
                                        <p:tav tm="0">
                                          <p:val>
                                            <p:strVal val="1+#ppt_w/2"/>
                                          </p:val>
                                        </p:tav>
                                        <p:tav tm="100000">
                                          <p:val>
                                            <p:strVal val="#ppt_x"/>
                                          </p:val>
                                        </p:tav>
                                      </p:tavLst>
                                    </p:anim>
                                    <p:anim calcmode="lin" valueType="num">
                                      <p:cBhvr additive="base">
                                        <p:cTn id="36" dur="500" fill="hold"/>
                                        <p:tgtEl>
                                          <p:spTgt spid="35858"/>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3585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35860"/>
                                        </p:tgtEl>
                                        <p:attrNameLst>
                                          <p:attrName>style.visibility</p:attrName>
                                        </p:attrNameLst>
                                      </p:cBhvr>
                                      <p:to>
                                        <p:strVal val="visible"/>
                                      </p:to>
                                    </p:set>
                                    <p:anim calcmode="lin" valueType="num">
                                      <p:cBhvr additive="base">
                                        <p:cTn id="45" dur="500" fill="hold"/>
                                        <p:tgtEl>
                                          <p:spTgt spid="35860"/>
                                        </p:tgtEl>
                                        <p:attrNameLst>
                                          <p:attrName>ppt_x</p:attrName>
                                        </p:attrNameLst>
                                      </p:cBhvr>
                                      <p:tavLst>
                                        <p:tav tm="0">
                                          <p:val>
                                            <p:strVal val="1+#ppt_w/2"/>
                                          </p:val>
                                        </p:tav>
                                        <p:tav tm="100000">
                                          <p:val>
                                            <p:strVal val="#ppt_x"/>
                                          </p:val>
                                        </p:tav>
                                      </p:tavLst>
                                    </p:anim>
                                    <p:anim calcmode="lin" valueType="num">
                                      <p:cBhvr additive="base">
                                        <p:cTn id="46" dur="500" fill="hold"/>
                                        <p:tgtEl>
                                          <p:spTgt spid="35860"/>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35867"/>
                                        </p:tgtEl>
                                        <p:attrNameLst>
                                          <p:attrName>style.visibility</p:attrName>
                                        </p:attrNameLst>
                                      </p:cBhvr>
                                      <p:to>
                                        <p:strVal val="visible"/>
                                      </p:to>
                                    </p:set>
                                    <p:anim calcmode="lin" valueType="num">
                                      <p:cBhvr additive="base">
                                        <p:cTn id="51" dur="500" fill="hold"/>
                                        <p:tgtEl>
                                          <p:spTgt spid="35867"/>
                                        </p:tgtEl>
                                        <p:attrNameLst>
                                          <p:attrName>ppt_x</p:attrName>
                                        </p:attrNameLst>
                                      </p:cBhvr>
                                      <p:tavLst>
                                        <p:tav tm="0">
                                          <p:val>
                                            <p:strVal val="1+#ppt_w/2"/>
                                          </p:val>
                                        </p:tav>
                                        <p:tav tm="100000">
                                          <p:val>
                                            <p:strVal val="#ppt_x"/>
                                          </p:val>
                                        </p:tav>
                                      </p:tavLst>
                                    </p:anim>
                                    <p:anim calcmode="lin" valueType="num">
                                      <p:cBhvr additive="base">
                                        <p:cTn id="52" dur="500" fill="hold"/>
                                        <p:tgtEl>
                                          <p:spTgt spid="35867"/>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35864"/>
                                        </p:tgtEl>
                                        <p:attrNameLst>
                                          <p:attrName>style.visibility</p:attrName>
                                        </p:attrNameLst>
                                      </p:cBhvr>
                                      <p:to>
                                        <p:strVal val="visible"/>
                                      </p:to>
                                    </p:set>
                                    <p:anim calcmode="lin" valueType="num">
                                      <p:cBhvr additive="base">
                                        <p:cTn id="57" dur="500" fill="hold"/>
                                        <p:tgtEl>
                                          <p:spTgt spid="35864"/>
                                        </p:tgtEl>
                                        <p:attrNameLst>
                                          <p:attrName>ppt_x</p:attrName>
                                        </p:attrNameLst>
                                      </p:cBhvr>
                                      <p:tavLst>
                                        <p:tav tm="0">
                                          <p:val>
                                            <p:strVal val="1+#ppt_w/2"/>
                                          </p:val>
                                        </p:tav>
                                        <p:tav tm="100000">
                                          <p:val>
                                            <p:strVal val="#ppt_x"/>
                                          </p:val>
                                        </p:tav>
                                      </p:tavLst>
                                    </p:anim>
                                    <p:anim calcmode="lin" valueType="num">
                                      <p:cBhvr additive="base">
                                        <p:cTn id="58" dur="500" fill="hold"/>
                                        <p:tgtEl>
                                          <p:spTgt spid="35864"/>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35865"/>
                                        </p:tgtEl>
                                        <p:attrNameLst>
                                          <p:attrName>style.visibility</p:attrName>
                                        </p:attrNameLst>
                                      </p:cBhvr>
                                      <p:to>
                                        <p:strVal val="visible"/>
                                      </p:to>
                                    </p:set>
                                    <p:anim calcmode="lin" valueType="num">
                                      <p:cBhvr additive="base">
                                        <p:cTn id="63" dur="500" fill="hold"/>
                                        <p:tgtEl>
                                          <p:spTgt spid="35865"/>
                                        </p:tgtEl>
                                        <p:attrNameLst>
                                          <p:attrName>ppt_x</p:attrName>
                                        </p:attrNameLst>
                                      </p:cBhvr>
                                      <p:tavLst>
                                        <p:tav tm="0">
                                          <p:val>
                                            <p:strVal val="1+#ppt_w/2"/>
                                          </p:val>
                                        </p:tav>
                                        <p:tav tm="100000">
                                          <p:val>
                                            <p:strVal val="#ppt_x"/>
                                          </p:val>
                                        </p:tav>
                                      </p:tavLst>
                                    </p:anim>
                                    <p:anim calcmode="lin" valueType="num">
                                      <p:cBhvr additive="base">
                                        <p:cTn id="64" dur="500" fill="hold"/>
                                        <p:tgtEl>
                                          <p:spTgt spid="35865"/>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35866"/>
                                        </p:tgtEl>
                                        <p:attrNameLst>
                                          <p:attrName>style.visibility</p:attrName>
                                        </p:attrNameLst>
                                      </p:cBhvr>
                                      <p:to>
                                        <p:strVal val="visible"/>
                                      </p:to>
                                    </p:set>
                                    <p:anim calcmode="lin" valueType="num">
                                      <p:cBhvr additive="base">
                                        <p:cTn id="69" dur="500" fill="hold"/>
                                        <p:tgtEl>
                                          <p:spTgt spid="35866"/>
                                        </p:tgtEl>
                                        <p:attrNameLst>
                                          <p:attrName>ppt_x</p:attrName>
                                        </p:attrNameLst>
                                      </p:cBhvr>
                                      <p:tavLst>
                                        <p:tav tm="0">
                                          <p:val>
                                            <p:strVal val="1+#ppt_w/2"/>
                                          </p:val>
                                        </p:tav>
                                        <p:tav tm="100000">
                                          <p:val>
                                            <p:strVal val="#ppt_x"/>
                                          </p:val>
                                        </p:tav>
                                      </p:tavLst>
                                    </p:anim>
                                    <p:anim calcmode="lin" valueType="num">
                                      <p:cBhvr additive="base">
                                        <p:cTn id="70" dur="500" fill="hold"/>
                                        <p:tgtEl>
                                          <p:spTgt spid="358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4" grpId="0" autoUpdateAnimBg="0"/>
      <p:bldP spid="35855" grpId="0" autoUpdateAnimBg="0"/>
      <p:bldP spid="35856" grpId="0" autoUpdateAnimBg="0"/>
      <p:bldP spid="35857" grpId="0" autoUpdateAnimBg="0"/>
      <p:bldP spid="35858" grpId="0" autoUpdateAnimBg="0"/>
      <p:bldP spid="35859" grpId="0" autoUpdateAnimBg="0"/>
      <p:bldP spid="35860" grpId="0" autoUpdateAnimBg="0"/>
      <p:bldP spid="35864" grpId="0" autoUpdateAnimBg="0"/>
      <p:bldP spid="35865" grpId="0" autoUpdateAnimBg="0"/>
      <p:bldP spid="35866" grpId="0" autoUpdateAnimBg="0"/>
      <p:bldP spid="35867"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36053A3-E4AC-45FD-9165-FCD525B96000}" type="slidenum">
              <a:rPr lang="en-US" altLang="en-US"/>
              <a:pPr/>
              <a:t>55</a:t>
            </a:fld>
            <a:endParaRPr lang="en-US" altLang="en-US"/>
          </a:p>
        </p:txBody>
      </p:sp>
      <p:sp>
        <p:nvSpPr>
          <p:cNvPr id="86018" name="Rectangle 2"/>
          <p:cNvSpPr>
            <a:spLocks noGrp="1" noChangeArrowheads="1"/>
          </p:cNvSpPr>
          <p:nvPr>
            <p:ph type="title"/>
          </p:nvPr>
        </p:nvSpPr>
        <p:spPr/>
        <p:txBody>
          <a:bodyPr/>
          <a:lstStyle/>
          <a:p>
            <a:r>
              <a:rPr lang="en-US" altLang="en-US" dirty="0" smtClean="0"/>
              <a:t>A Better Way to Solve HITS</a:t>
            </a:r>
            <a:endParaRPr lang="en-US" altLang="en-US" dirty="0"/>
          </a:p>
        </p:txBody>
      </p:sp>
      <p:sp>
        <p:nvSpPr>
          <p:cNvPr id="86019" name="Rectangle 3"/>
          <p:cNvSpPr>
            <a:spLocks noGrp="1" noChangeArrowheads="1"/>
          </p:cNvSpPr>
          <p:nvPr>
            <p:ph type="body" idx="1"/>
          </p:nvPr>
        </p:nvSpPr>
        <p:spPr/>
        <p:txBody>
          <a:bodyPr/>
          <a:lstStyle/>
          <a:p>
            <a:r>
              <a:rPr lang="en-US" altLang="en-US" dirty="0" smtClean="0"/>
              <a:t>Start with </a:t>
            </a:r>
            <a:r>
              <a:rPr lang="en-US" altLang="en-US" b="1" dirty="0"/>
              <a:t>h</a:t>
            </a:r>
            <a:r>
              <a:rPr lang="en-US" altLang="en-US" dirty="0"/>
              <a:t> = [1,1,…,1]; multiply by </a:t>
            </a:r>
            <a:r>
              <a:rPr lang="en-US" altLang="en-US" i="1" dirty="0"/>
              <a:t>A</a:t>
            </a:r>
            <a:r>
              <a:rPr lang="en-US" altLang="en-US" i="1" baseline="30000" dirty="0"/>
              <a:t>T</a:t>
            </a:r>
            <a:r>
              <a:rPr lang="en-US" altLang="en-US" baseline="30000" dirty="0"/>
              <a:t>  </a:t>
            </a:r>
            <a:r>
              <a:rPr lang="en-US" altLang="en-US" dirty="0"/>
              <a:t>to get first </a:t>
            </a:r>
            <a:r>
              <a:rPr lang="en-US" altLang="en-US" b="1" dirty="0"/>
              <a:t>a</a:t>
            </a:r>
            <a:r>
              <a:rPr lang="en-US" altLang="en-US" dirty="0"/>
              <a:t>; </a:t>
            </a:r>
            <a:r>
              <a:rPr lang="en-US" altLang="en-US" dirty="0" smtClean="0"/>
              <a:t>scale so largest component = 1; </a:t>
            </a:r>
            <a:r>
              <a:rPr lang="en-US" altLang="en-US" dirty="0"/>
              <a:t>then multiply by </a:t>
            </a:r>
            <a:r>
              <a:rPr lang="en-US" altLang="en-US" i="1" dirty="0"/>
              <a:t>A</a:t>
            </a:r>
            <a:r>
              <a:rPr lang="en-US" altLang="en-US" dirty="0"/>
              <a:t> to get next </a:t>
            </a:r>
            <a:r>
              <a:rPr lang="en-US" altLang="en-US" b="1" dirty="0" smtClean="0"/>
              <a:t>h</a:t>
            </a:r>
            <a:r>
              <a:rPr lang="en-US" altLang="en-US" dirty="0" smtClean="0"/>
              <a:t>, and repeat until approximate convergence.</a:t>
            </a:r>
            <a:endParaRPr lang="en-US" altLang="en-US" dirty="0"/>
          </a:p>
          <a:p>
            <a:r>
              <a:rPr lang="en-US" altLang="en-US" dirty="0" smtClean="0"/>
              <a:t>You </a:t>
            </a:r>
            <a:r>
              <a:rPr lang="en-US" altLang="en-US" dirty="0"/>
              <a:t>may be tempted to compute </a:t>
            </a:r>
            <a:r>
              <a:rPr lang="en-US" altLang="en-US" i="1" dirty="0"/>
              <a:t>AA</a:t>
            </a:r>
            <a:r>
              <a:rPr lang="en-US" altLang="en-US" i="1" baseline="30000" dirty="0"/>
              <a:t>T</a:t>
            </a:r>
            <a:r>
              <a:rPr lang="en-US" altLang="en-US" dirty="0"/>
              <a:t> and </a:t>
            </a:r>
            <a:r>
              <a:rPr lang="en-US" altLang="en-US" i="1" dirty="0"/>
              <a:t>A</a:t>
            </a:r>
            <a:r>
              <a:rPr lang="en-US" altLang="en-US" i="1" baseline="30000" dirty="0"/>
              <a:t>T</a:t>
            </a:r>
            <a:r>
              <a:rPr lang="en-US" altLang="en-US" i="1" dirty="0"/>
              <a:t>A</a:t>
            </a:r>
            <a:r>
              <a:rPr lang="en-US" altLang="en-US" dirty="0"/>
              <a:t> first, then iterate </a:t>
            </a:r>
            <a:r>
              <a:rPr lang="en-US" altLang="en-US" dirty="0" smtClean="0"/>
              <a:t>multiplication by these matrices, </a:t>
            </a:r>
            <a:r>
              <a:rPr lang="en-US" altLang="en-US" dirty="0"/>
              <a:t>as for PageRank.</a:t>
            </a:r>
          </a:p>
          <a:p>
            <a:r>
              <a:rPr lang="en-US" altLang="en-US" dirty="0" smtClean="0">
                <a:solidFill>
                  <a:srgbClr val="00B050"/>
                </a:solidFill>
              </a:rPr>
              <a:t>Question for thought: </a:t>
            </a:r>
            <a:r>
              <a:rPr lang="en-US" altLang="en-US" smtClean="0"/>
              <a:t>Why is </a:t>
            </a:r>
            <a:r>
              <a:rPr lang="en-US" altLang="en-US" dirty="0" smtClean="0"/>
              <a:t>the separate calculations of </a:t>
            </a:r>
            <a:r>
              <a:rPr lang="en-US" altLang="en-US" b="1" dirty="0" smtClean="0"/>
              <a:t>h</a:t>
            </a:r>
            <a:r>
              <a:rPr lang="en-US" altLang="en-US" dirty="0" smtClean="0"/>
              <a:t> and </a:t>
            </a:r>
            <a:r>
              <a:rPr lang="en-US" altLang="en-US" b="1" dirty="0" smtClean="0"/>
              <a:t>a</a:t>
            </a:r>
            <a:r>
              <a:rPr lang="en-US" altLang="en-US" dirty="0" smtClean="0"/>
              <a:t> actually less efficient than the method suggested on this slide?</a:t>
            </a:r>
            <a:endParaRPr lang="en-US" altLang="en-US" dirty="0"/>
          </a:p>
        </p:txBody>
      </p:sp>
    </p:spTree>
    <p:extLst>
      <p:ext uri="{BB962C8B-B14F-4D97-AF65-F5344CB8AC3E}">
        <p14:creationId xmlns:p14="http://schemas.microsoft.com/office/powerpoint/2010/main" val="177172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C4CC389-C375-439D-B64B-E6BA0825FB27}" type="slidenum">
              <a:rPr lang="en-US" altLang="en-US"/>
              <a:pPr/>
              <a:t>6</a:t>
            </a:fld>
            <a:endParaRPr lang="en-US" altLang="en-US"/>
          </a:p>
        </p:txBody>
      </p:sp>
      <p:sp>
        <p:nvSpPr>
          <p:cNvPr id="13314" name="Rectangle 2"/>
          <p:cNvSpPr>
            <a:spLocks noGrp="1" noChangeArrowheads="1"/>
          </p:cNvSpPr>
          <p:nvPr>
            <p:ph type="title"/>
          </p:nvPr>
        </p:nvSpPr>
        <p:spPr/>
        <p:txBody>
          <a:bodyPr/>
          <a:lstStyle/>
          <a:p>
            <a:r>
              <a:rPr lang="en-US" altLang="en-US"/>
              <a:t>Random Walks on the Web</a:t>
            </a:r>
          </a:p>
        </p:txBody>
      </p:sp>
      <p:sp>
        <p:nvSpPr>
          <p:cNvPr id="13315" name="Rectangle 3"/>
          <p:cNvSpPr>
            <a:spLocks noGrp="1" noChangeArrowheads="1"/>
          </p:cNvSpPr>
          <p:nvPr>
            <p:ph type="body" idx="1"/>
          </p:nvPr>
        </p:nvSpPr>
        <p:spPr>
          <a:xfrm>
            <a:off x="685800" y="1371600"/>
            <a:ext cx="8229600" cy="4114800"/>
          </a:xfrm>
        </p:spPr>
        <p:txBody>
          <a:bodyPr/>
          <a:lstStyle/>
          <a:p>
            <a:r>
              <a:rPr lang="en-US" altLang="en-US" dirty="0"/>
              <a:t>Suppose </a:t>
            </a:r>
            <a:r>
              <a:rPr lang="en-US" altLang="en-US" b="1" dirty="0" smtClean="0"/>
              <a:t>v</a:t>
            </a:r>
            <a:r>
              <a:rPr lang="en-US" altLang="en-US" dirty="0" smtClean="0"/>
              <a:t> </a:t>
            </a:r>
            <a:r>
              <a:rPr lang="en-US" altLang="en-US" dirty="0"/>
              <a:t>is a vector whose </a:t>
            </a:r>
            <a:r>
              <a:rPr lang="en-US" altLang="en-US" i="1" dirty="0" err="1"/>
              <a:t>i</a:t>
            </a:r>
            <a:r>
              <a:rPr lang="en-US" altLang="en-US" dirty="0"/>
              <a:t> </a:t>
            </a:r>
            <a:r>
              <a:rPr lang="en-US" altLang="en-US" baseline="30000" dirty="0" err="1"/>
              <a:t>th</a:t>
            </a:r>
            <a:r>
              <a:rPr lang="en-US" altLang="en-US" dirty="0"/>
              <a:t> component is the probability that a</a:t>
            </a:r>
            <a:r>
              <a:rPr lang="en-US" altLang="en-US" dirty="0" smtClean="0"/>
              <a:t> </a:t>
            </a:r>
            <a:r>
              <a:rPr lang="en-US" altLang="en-US" dirty="0"/>
              <a:t>random </a:t>
            </a:r>
            <a:r>
              <a:rPr lang="en-US" altLang="en-US" dirty="0" smtClean="0"/>
              <a:t>surfer </a:t>
            </a:r>
            <a:r>
              <a:rPr lang="en-US" altLang="en-US" dirty="0"/>
              <a:t>is at page </a:t>
            </a:r>
            <a:r>
              <a:rPr lang="en-US" altLang="en-US" i="1" dirty="0" err="1"/>
              <a:t>i</a:t>
            </a:r>
            <a:r>
              <a:rPr lang="en-US" altLang="en-US" dirty="0"/>
              <a:t> </a:t>
            </a:r>
            <a:r>
              <a:rPr lang="en-US" altLang="en-US" dirty="0" smtClean="0"/>
              <a:t>at </a:t>
            </a:r>
            <a:r>
              <a:rPr lang="en-US" altLang="en-US" dirty="0"/>
              <a:t>a certain time.</a:t>
            </a:r>
          </a:p>
          <a:p>
            <a:r>
              <a:rPr lang="en-US" altLang="en-US" dirty="0"/>
              <a:t>If a</a:t>
            </a:r>
            <a:r>
              <a:rPr lang="en-US" altLang="en-US" dirty="0" smtClean="0"/>
              <a:t> surfer chooses a successor page from page </a:t>
            </a:r>
            <a:r>
              <a:rPr lang="en-US" altLang="en-US" i="1" dirty="0" err="1"/>
              <a:t>i</a:t>
            </a:r>
            <a:r>
              <a:rPr lang="en-US" altLang="en-US" dirty="0"/>
              <a:t> </a:t>
            </a:r>
            <a:r>
              <a:rPr lang="en-US" altLang="en-US" dirty="0" smtClean="0"/>
              <a:t>at </a:t>
            </a:r>
            <a:r>
              <a:rPr lang="en-US" altLang="en-US" dirty="0"/>
              <a:t>random, the probability distribution for </a:t>
            </a:r>
            <a:r>
              <a:rPr lang="en-US" altLang="en-US" dirty="0" smtClean="0"/>
              <a:t>surfers </a:t>
            </a:r>
            <a:r>
              <a:rPr lang="en-US" altLang="en-US" dirty="0"/>
              <a:t>is then given by the vector </a:t>
            </a:r>
            <a:r>
              <a:rPr lang="en-US" altLang="en-US" i="1" dirty="0" err="1" smtClean="0"/>
              <a:t>M</a:t>
            </a:r>
            <a:r>
              <a:rPr lang="en-US" altLang="en-US" b="1" dirty="0" err="1" smtClean="0"/>
              <a:t>v</a:t>
            </a:r>
            <a:r>
              <a:rPr lang="en-US" altLang="en-US" dirty="0"/>
              <a:t>.</a:t>
            </a:r>
          </a:p>
        </p:txBody>
      </p:sp>
    </p:spTree>
    <p:extLst>
      <p:ext uri="{BB962C8B-B14F-4D97-AF65-F5344CB8AC3E}">
        <p14:creationId xmlns:p14="http://schemas.microsoft.com/office/powerpoint/2010/main" val="27945904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5B16FE2-72C7-422F-90AC-5F8B15090B1E}" type="slidenum">
              <a:rPr lang="en-US" altLang="en-US"/>
              <a:pPr/>
              <a:t>7</a:t>
            </a:fld>
            <a:endParaRPr lang="en-US" altLang="en-US"/>
          </a:p>
        </p:txBody>
      </p:sp>
      <p:sp>
        <p:nvSpPr>
          <p:cNvPr id="14338" name="Rectangle 2"/>
          <p:cNvSpPr>
            <a:spLocks noGrp="1" noChangeArrowheads="1"/>
          </p:cNvSpPr>
          <p:nvPr>
            <p:ph type="title"/>
          </p:nvPr>
        </p:nvSpPr>
        <p:spPr/>
        <p:txBody>
          <a:bodyPr/>
          <a:lstStyle/>
          <a:p>
            <a:r>
              <a:rPr lang="en-US" altLang="en-US"/>
              <a:t>Random Walks – (2)</a:t>
            </a:r>
          </a:p>
        </p:txBody>
      </p:sp>
      <p:sp>
        <p:nvSpPr>
          <p:cNvPr id="14339" name="Rectangle 3"/>
          <p:cNvSpPr>
            <a:spLocks noGrp="1" noChangeArrowheads="1"/>
          </p:cNvSpPr>
          <p:nvPr>
            <p:ph type="body" idx="1"/>
          </p:nvPr>
        </p:nvSpPr>
        <p:spPr>
          <a:xfrm>
            <a:off x="533400" y="1295400"/>
            <a:ext cx="8305800" cy="5334000"/>
          </a:xfrm>
        </p:spPr>
        <p:txBody>
          <a:bodyPr/>
          <a:lstStyle/>
          <a:p>
            <a:r>
              <a:rPr lang="en-US" altLang="en-US" dirty="0"/>
              <a:t>Starting from any vector </a:t>
            </a:r>
            <a:r>
              <a:rPr lang="en-US" altLang="en-US" b="1" dirty="0" smtClean="0"/>
              <a:t>u</a:t>
            </a:r>
            <a:r>
              <a:rPr lang="en-US" altLang="en-US" dirty="0" smtClean="0"/>
              <a:t>, </a:t>
            </a:r>
            <a:r>
              <a:rPr lang="en-US" altLang="en-US" dirty="0"/>
              <a:t>the limit     </a:t>
            </a:r>
            <a:r>
              <a:rPr lang="en-US" altLang="en-US" dirty="0" smtClean="0"/>
              <a:t>            </a:t>
            </a:r>
            <a:r>
              <a:rPr lang="en-US" altLang="en-US" i="1" dirty="0" smtClean="0"/>
              <a:t>M </a:t>
            </a:r>
            <a:r>
              <a:rPr lang="en-US" altLang="en-US" dirty="0"/>
              <a:t>(</a:t>
            </a:r>
            <a:r>
              <a:rPr lang="en-US" altLang="en-US" i="1" dirty="0"/>
              <a:t>M </a:t>
            </a:r>
            <a:r>
              <a:rPr lang="en-US" altLang="en-US" dirty="0"/>
              <a:t>(…</a:t>
            </a:r>
            <a:r>
              <a:rPr lang="en-US" altLang="en-US" i="1" dirty="0"/>
              <a:t>M </a:t>
            </a:r>
            <a:r>
              <a:rPr lang="en-US" altLang="en-US" dirty="0"/>
              <a:t>(</a:t>
            </a:r>
            <a:r>
              <a:rPr lang="en-US" altLang="en-US" i="1" dirty="0"/>
              <a:t>M </a:t>
            </a:r>
            <a:r>
              <a:rPr lang="en-US" altLang="en-US" b="1" dirty="0" smtClean="0"/>
              <a:t>u</a:t>
            </a:r>
            <a:r>
              <a:rPr lang="en-US" altLang="en-US" i="1" dirty="0" smtClean="0"/>
              <a:t> </a:t>
            </a:r>
            <a:r>
              <a:rPr lang="en-US" altLang="en-US" dirty="0"/>
              <a:t>) …)) is the long-term distribution of </a:t>
            </a:r>
            <a:r>
              <a:rPr lang="en-US" altLang="en-US" dirty="0" smtClean="0"/>
              <a:t>the surfers.</a:t>
            </a:r>
            <a:endParaRPr lang="en-US" altLang="en-US" dirty="0"/>
          </a:p>
          <a:p>
            <a:r>
              <a:rPr lang="en-US" altLang="en-US" dirty="0" smtClean="0">
                <a:solidFill>
                  <a:srgbClr val="00B050"/>
                </a:solidFill>
              </a:rPr>
              <a:t>The </a:t>
            </a:r>
            <a:r>
              <a:rPr lang="en-US" altLang="en-US" dirty="0">
                <a:solidFill>
                  <a:srgbClr val="00B050"/>
                </a:solidFill>
              </a:rPr>
              <a:t>math</a:t>
            </a:r>
            <a:r>
              <a:rPr lang="en-US" altLang="en-US" dirty="0"/>
              <a:t>: limiting distribution = principal eigenvector of </a:t>
            </a:r>
            <a:r>
              <a:rPr lang="en-US" altLang="en-US" i="1" dirty="0"/>
              <a:t>M</a:t>
            </a:r>
            <a:r>
              <a:rPr lang="en-US" altLang="en-US" dirty="0"/>
              <a:t> = </a:t>
            </a:r>
            <a:r>
              <a:rPr lang="en-US" altLang="en-US" dirty="0">
                <a:solidFill>
                  <a:srgbClr val="FF0066"/>
                </a:solidFill>
              </a:rPr>
              <a:t>PageRank</a:t>
            </a:r>
            <a:r>
              <a:rPr lang="en-US" altLang="en-US" dirty="0" smtClean="0"/>
              <a:t>.</a:t>
            </a:r>
          </a:p>
          <a:p>
            <a:pPr lvl="1"/>
            <a:r>
              <a:rPr lang="en-US" altLang="en-US" dirty="0" smtClean="0">
                <a:solidFill>
                  <a:srgbClr val="0070C0"/>
                </a:solidFill>
              </a:rPr>
              <a:t>Note</a:t>
            </a:r>
            <a:r>
              <a:rPr lang="en-US" altLang="en-US" dirty="0" smtClean="0"/>
              <a:t>: If </a:t>
            </a:r>
            <a:r>
              <a:rPr lang="en-US" altLang="en-US" b="1" dirty="0" smtClean="0"/>
              <a:t>v</a:t>
            </a:r>
            <a:r>
              <a:rPr lang="en-US" altLang="en-US" dirty="0" smtClean="0"/>
              <a:t> is the limit of MM…M</a:t>
            </a:r>
            <a:r>
              <a:rPr lang="en-US" altLang="en-US" b="1" dirty="0" smtClean="0"/>
              <a:t>u</a:t>
            </a:r>
            <a:r>
              <a:rPr lang="en-US" altLang="en-US" dirty="0" smtClean="0"/>
              <a:t>, then </a:t>
            </a:r>
            <a:r>
              <a:rPr lang="en-US" altLang="en-US" b="1" dirty="0" smtClean="0"/>
              <a:t>v</a:t>
            </a:r>
            <a:r>
              <a:rPr lang="en-US" altLang="en-US" dirty="0" smtClean="0"/>
              <a:t> satisfies the equation </a:t>
            </a:r>
            <a:r>
              <a:rPr lang="en-US" altLang="en-US" b="1" dirty="0" smtClean="0"/>
              <a:t>v</a:t>
            </a:r>
            <a:r>
              <a:rPr lang="en-US" altLang="en-US" dirty="0" smtClean="0"/>
              <a:t> = </a:t>
            </a:r>
            <a:r>
              <a:rPr lang="en-US" altLang="en-US" dirty="0" err="1" smtClean="0"/>
              <a:t>M</a:t>
            </a:r>
            <a:r>
              <a:rPr lang="en-US" altLang="en-US" b="1" dirty="0" err="1" smtClean="0"/>
              <a:t>v</a:t>
            </a:r>
            <a:r>
              <a:rPr lang="en-US" altLang="en-US" dirty="0" smtClean="0"/>
              <a:t>, so </a:t>
            </a:r>
            <a:r>
              <a:rPr lang="en-US" altLang="en-US" b="1" dirty="0" smtClean="0"/>
              <a:t>v</a:t>
            </a:r>
            <a:r>
              <a:rPr lang="en-US" altLang="en-US" dirty="0" smtClean="0"/>
              <a:t> is an eigenvector of M with eigenvalue 1.</a:t>
            </a:r>
            <a:endParaRPr lang="en-US" altLang="en-US" dirty="0"/>
          </a:p>
        </p:txBody>
      </p:sp>
    </p:spTree>
    <p:extLst>
      <p:ext uri="{BB962C8B-B14F-4D97-AF65-F5344CB8AC3E}">
        <p14:creationId xmlns:p14="http://schemas.microsoft.com/office/powerpoint/2010/main" val="297100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2"/>
          </p:nvPr>
        </p:nvSpPr>
        <p:spPr/>
        <p:txBody>
          <a:bodyPr/>
          <a:lstStyle/>
          <a:p>
            <a:fld id="{01DCED67-C337-4098-8CE4-D6C1310C767C}" type="slidenum">
              <a:rPr lang="en-US" altLang="en-US"/>
              <a:pPr/>
              <a:t>8</a:t>
            </a:fld>
            <a:endParaRPr lang="en-US" altLang="en-US"/>
          </a:p>
        </p:txBody>
      </p:sp>
      <p:sp>
        <p:nvSpPr>
          <p:cNvPr id="15362" name="Rectangle 2"/>
          <p:cNvSpPr>
            <a:spLocks noGrp="1" noChangeArrowheads="1"/>
          </p:cNvSpPr>
          <p:nvPr>
            <p:ph type="title"/>
          </p:nvPr>
        </p:nvSpPr>
        <p:spPr/>
        <p:txBody>
          <a:bodyPr/>
          <a:lstStyle/>
          <a:p>
            <a:r>
              <a:rPr lang="en-US" altLang="en-US">
                <a:solidFill>
                  <a:srgbClr val="33CC33"/>
                </a:solidFill>
              </a:rPr>
              <a:t>Example</a:t>
            </a:r>
            <a:r>
              <a:rPr lang="en-US" altLang="en-US"/>
              <a:t>: The Web in 1839</a:t>
            </a:r>
          </a:p>
        </p:txBody>
      </p:sp>
      <p:sp>
        <p:nvSpPr>
          <p:cNvPr id="15363" name="Oval 3"/>
          <p:cNvSpPr>
            <a:spLocks noChangeArrowheads="1"/>
          </p:cNvSpPr>
          <p:nvPr/>
        </p:nvSpPr>
        <p:spPr bwMode="auto">
          <a:xfrm>
            <a:off x="3962400" y="19812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Yahoo</a:t>
            </a:r>
          </a:p>
        </p:txBody>
      </p:sp>
      <p:sp>
        <p:nvSpPr>
          <p:cNvPr id="15365" name="Oval 5"/>
          <p:cNvSpPr>
            <a:spLocks noChangeArrowheads="1"/>
          </p:cNvSpPr>
          <p:nvPr/>
        </p:nvSpPr>
        <p:spPr bwMode="auto">
          <a:xfrm>
            <a:off x="53340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M’soft</a:t>
            </a:r>
          </a:p>
        </p:txBody>
      </p:sp>
      <p:sp>
        <p:nvSpPr>
          <p:cNvPr id="15366" name="Oval 6"/>
          <p:cNvSpPr>
            <a:spLocks noChangeArrowheads="1"/>
          </p:cNvSpPr>
          <p:nvPr/>
        </p:nvSpPr>
        <p:spPr bwMode="auto">
          <a:xfrm>
            <a:off x="2514600" y="4343400"/>
            <a:ext cx="12192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Amazon</a:t>
            </a:r>
          </a:p>
        </p:txBody>
      </p:sp>
      <p:sp>
        <p:nvSpPr>
          <p:cNvPr id="15371" name="Line 11"/>
          <p:cNvSpPr>
            <a:spLocks noChangeShapeType="1"/>
          </p:cNvSpPr>
          <p:nvPr/>
        </p:nvSpPr>
        <p:spPr bwMode="auto">
          <a:xfrm flipV="1">
            <a:off x="2971800" y="2590800"/>
            <a:ext cx="10668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2" name="Line 12"/>
          <p:cNvSpPr>
            <a:spLocks noChangeShapeType="1"/>
          </p:cNvSpPr>
          <p:nvPr/>
        </p:nvSpPr>
        <p:spPr bwMode="auto">
          <a:xfrm flipH="1">
            <a:off x="3581400" y="2743200"/>
            <a:ext cx="99060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3" name="Line 13"/>
          <p:cNvSpPr>
            <a:spLocks noChangeShapeType="1"/>
          </p:cNvSpPr>
          <p:nvPr/>
        </p:nvSpPr>
        <p:spPr bwMode="auto">
          <a:xfrm flipH="1">
            <a:off x="3733800" y="45720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4" name="Line 14"/>
          <p:cNvSpPr>
            <a:spLocks noChangeShapeType="1"/>
          </p:cNvSpPr>
          <p:nvPr/>
        </p:nvSpPr>
        <p:spPr bwMode="auto">
          <a:xfrm>
            <a:off x="3733800" y="48768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5375" name="AutoShape 15"/>
          <p:cNvCxnSpPr>
            <a:cxnSpLocks noChangeShapeType="1"/>
            <a:stCxn id="15363" idx="6"/>
            <a:endCxn id="15363" idx="2"/>
          </p:cNvCxnSpPr>
          <p:nvPr/>
        </p:nvCxnSpPr>
        <p:spPr bwMode="auto">
          <a:xfrm flipH="1">
            <a:off x="3962400" y="2362200"/>
            <a:ext cx="1219200" cy="1588"/>
          </a:xfrm>
          <a:prstGeom prst="curvedConnector5">
            <a:avLst>
              <a:gd name="adj1" fmla="val -18750"/>
              <a:gd name="adj2" fmla="val -38400000"/>
              <a:gd name="adj3" fmla="val 11875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 name="Group 1"/>
          <p:cNvGrpSpPr/>
          <p:nvPr/>
        </p:nvGrpSpPr>
        <p:grpSpPr>
          <a:xfrm>
            <a:off x="6842125" y="1789254"/>
            <a:ext cx="1994986" cy="1762669"/>
            <a:chOff x="6842125" y="1789254"/>
            <a:chExt cx="1994986" cy="1762669"/>
          </a:xfrm>
        </p:grpSpPr>
        <p:sp>
          <p:nvSpPr>
            <p:cNvPr id="15376" name="Rectangle 16"/>
            <p:cNvSpPr>
              <a:spLocks noChangeArrowheads="1"/>
            </p:cNvSpPr>
            <p:nvPr/>
          </p:nvSpPr>
          <p:spPr bwMode="auto">
            <a:xfrm>
              <a:off x="7315200" y="2332723"/>
              <a:ext cx="1293312"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7" name="Text Box 17"/>
            <p:cNvSpPr txBox="1">
              <a:spLocks noChangeArrowheads="1"/>
            </p:cNvSpPr>
            <p:nvPr/>
          </p:nvSpPr>
          <p:spPr bwMode="auto">
            <a:xfrm>
              <a:off x="6932112" y="2269790"/>
              <a:ext cx="190499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a:t>y   1/2 </a:t>
              </a:r>
              <a:r>
                <a:rPr lang="en-US" altLang="en-US" sz="2400" dirty="0" smtClean="0"/>
                <a:t> 1/2   </a:t>
              </a:r>
              <a:r>
                <a:rPr lang="en-US" altLang="en-US" sz="2400" dirty="0"/>
                <a:t>0</a:t>
              </a:r>
            </a:p>
            <a:p>
              <a:r>
                <a:rPr lang="en-US" altLang="en-US" sz="2400" dirty="0"/>
                <a:t>a   1/2 </a:t>
              </a:r>
              <a:r>
                <a:rPr lang="en-US" altLang="en-US" sz="2400" dirty="0" smtClean="0"/>
                <a:t>  </a:t>
              </a:r>
              <a:r>
                <a:rPr lang="en-US" altLang="en-US" sz="2400" dirty="0"/>
                <a:t>0  </a:t>
              </a:r>
              <a:r>
                <a:rPr lang="en-US" altLang="en-US" sz="2400" dirty="0" smtClean="0"/>
                <a:t>    </a:t>
              </a:r>
              <a:r>
                <a:rPr lang="en-US" altLang="en-US" sz="2400" dirty="0"/>
                <a:t>1</a:t>
              </a:r>
            </a:p>
            <a:p>
              <a:r>
                <a:rPr lang="en-US" altLang="en-US" sz="2400" dirty="0"/>
                <a:t>m   </a:t>
              </a:r>
              <a:r>
                <a:rPr lang="en-US" altLang="en-US" sz="2400" dirty="0" smtClean="0"/>
                <a:t>0    1/2   </a:t>
              </a:r>
              <a:r>
                <a:rPr lang="en-US" altLang="en-US" sz="2400" dirty="0"/>
                <a:t>0</a:t>
              </a:r>
            </a:p>
          </p:txBody>
        </p:sp>
        <p:sp>
          <p:nvSpPr>
            <p:cNvPr id="15378" name="Text Box 18"/>
            <p:cNvSpPr txBox="1">
              <a:spLocks noChangeArrowheads="1"/>
            </p:cNvSpPr>
            <p:nvPr/>
          </p:nvSpPr>
          <p:spPr bwMode="auto">
            <a:xfrm>
              <a:off x="6842125" y="1789254"/>
              <a:ext cx="17123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smtClean="0"/>
                <a:t>         y    </a:t>
              </a:r>
              <a:r>
                <a:rPr lang="en-US" altLang="en-US" sz="2400" dirty="0"/>
                <a:t>a   m</a:t>
              </a:r>
            </a:p>
          </p:txBody>
        </p:sp>
      </p:grpSp>
    </p:spTree>
    <p:extLst>
      <p:ext uri="{BB962C8B-B14F-4D97-AF65-F5344CB8AC3E}">
        <p14:creationId xmlns:p14="http://schemas.microsoft.com/office/powerpoint/2010/main" val="16005433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9F6F2C2-A301-4BDF-AEAA-1C2D12C11602}" type="slidenum">
              <a:rPr lang="en-US" altLang="en-US"/>
              <a:pPr/>
              <a:t>9</a:t>
            </a:fld>
            <a:endParaRPr lang="en-US" altLang="en-US"/>
          </a:p>
        </p:txBody>
      </p:sp>
      <p:sp>
        <p:nvSpPr>
          <p:cNvPr id="84994" name="Rectangle 2"/>
          <p:cNvSpPr>
            <a:spLocks noGrp="1" noChangeArrowheads="1"/>
          </p:cNvSpPr>
          <p:nvPr>
            <p:ph type="title"/>
          </p:nvPr>
        </p:nvSpPr>
        <p:spPr/>
        <p:txBody>
          <a:bodyPr/>
          <a:lstStyle/>
          <a:p>
            <a:r>
              <a:rPr lang="en-US" altLang="en-US"/>
              <a:t>Solving The Equations</a:t>
            </a:r>
          </a:p>
        </p:txBody>
      </p:sp>
      <p:sp>
        <p:nvSpPr>
          <p:cNvPr id="84995" name="Rectangle 3"/>
          <p:cNvSpPr>
            <a:spLocks noGrp="1" noChangeArrowheads="1"/>
          </p:cNvSpPr>
          <p:nvPr>
            <p:ph type="body" idx="1"/>
          </p:nvPr>
        </p:nvSpPr>
        <p:spPr>
          <a:xfrm>
            <a:off x="533400" y="1295400"/>
            <a:ext cx="8458200" cy="5334000"/>
          </a:xfrm>
        </p:spPr>
        <p:txBody>
          <a:bodyPr/>
          <a:lstStyle/>
          <a:p>
            <a:r>
              <a:rPr lang="en-US" altLang="en-US" dirty="0"/>
              <a:t>Because there are no constant terms, the equations </a:t>
            </a:r>
            <a:r>
              <a:rPr lang="en-US" altLang="en-US" b="1" dirty="0"/>
              <a:t>v</a:t>
            </a:r>
            <a:r>
              <a:rPr lang="en-US" altLang="en-US" dirty="0"/>
              <a:t> = </a:t>
            </a:r>
            <a:r>
              <a:rPr lang="en-US" altLang="en-US" i="1" dirty="0" err="1" smtClean="0"/>
              <a:t>M</a:t>
            </a:r>
            <a:r>
              <a:rPr lang="en-US" altLang="en-US" b="1" dirty="0" err="1" smtClean="0"/>
              <a:t>v</a:t>
            </a:r>
            <a:r>
              <a:rPr lang="en-US" altLang="en-US" dirty="0" smtClean="0"/>
              <a:t> </a:t>
            </a:r>
            <a:r>
              <a:rPr lang="en-US" altLang="en-US" dirty="0"/>
              <a:t>do not have a unique solution</a:t>
            </a:r>
            <a:r>
              <a:rPr lang="en-US" altLang="en-US" dirty="0" smtClean="0"/>
              <a:t>.</a:t>
            </a:r>
          </a:p>
          <a:p>
            <a:pPr lvl="1"/>
            <a:r>
              <a:rPr lang="en-US" altLang="en-US" dirty="0" smtClean="0">
                <a:solidFill>
                  <a:srgbClr val="00B050"/>
                </a:solidFill>
              </a:rPr>
              <a:t>Example</a:t>
            </a:r>
            <a:r>
              <a:rPr lang="en-US" altLang="en-US" dirty="0" smtClean="0"/>
              <a:t>: doubling each component of solution </a:t>
            </a:r>
            <a:r>
              <a:rPr lang="en-US" altLang="en-US" b="1" dirty="0" smtClean="0"/>
              <a:t>v</a:t>
            </a:r>
            <a:r>
              <a:rPr lang="en-US" altLang="en-US" dirty="0" smtClean="0"/>
              <a:t> yields another solution.</a:t>
            </a:r>
            <a:endParaRPr lang="en-US" altLang="en-US" dirty="0"/>
          </a:p>
          <a:p>
            <a:r>
              <a:rPr lang="en-US" altLang="en-US" dirty="0"/>
              <a:t>In Web-sized examples, we cannot solve by Gaussian elimination anyway; we need to use </a:t>
            </a:r>
            <a:r>
              <a:rPr lang="en-US" altLang="en-US" i="1" dirty="0">
                <a:solidFill>
                  <a:srgbClr val="FF0000"/>
                </a:solidFill>
              </a:rPr>
              <a:t>relaxation</a:t>
            </a:r>
            <a:r>
              <a:rPr lang="en-US" altLang="en-US" dirty="0"/>
              <a:t> </a:t>
            </a:r>
            <a:r>
              <a:rPr lang="en-US" altLang="en-US" dirty="0" smtClean="0"/>
              <a:t>(= </a:t>
            </a:r>
            <a:r>
              <a:rPr lang="en-US" altLang="en-US" dirty="0"/>
              <a:t>iterative solution</a:t>
            </a:r>
            <a:r>
              <a:rPr lang="en-US" altLang="en-US" dirty="0" smtClean="0"/>
              <a:t>).</a:t>
            </a:r>
            <a:endParaRPr lang="en-US" altLang="en-US" dirty="0"/>
          </a:p>
        </p:txBody>
      </p:sp>
    </p:spTree>
    <p:extLst>
      <p:ext uri="{BB962C8B-B14F-4D97-AF65-F5344CB8AC3E}">
        <p14:creationId xmlns:p14="http://schemas.microsoft.com/office/powerpoint/2010/main" val="25748791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Jure Color Scheme">
      <a:dk1>
        <a:sysClr val="windowText" lastClr="000000"/>
      </a:dk1>
      <a:lt1>
        <a:sysClr val="window" lastClr="FFFFFF"/>
      </a:lt1>
      <a:dk2>
        <a:srgbClr val="5A6378"/>
      </a:dk2>
      <a:lt2>
        <a:srgbClr val="D4D4D6"/>
      </a:lt2>
      <a:accent1>
        <a:srgbClr val="F0AD00"/>
      </a:accent1>
      <a:accent2>
        <a:srgbClr val="7030A0"/>
      </a:accent2>
      <a:accent3>
        <a:srgbClr val="00B0F0"/>
      </a:accent3>
      <a:accent4>
        <a:srgbClr val="D60093"/>
      </a:accent4>
      <a:accent5>
        <a:srgbClr val="008000"/>
      </a:accent5>
      <a:accent6>
        <a:srgbClr val="FF6600"/>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cmpd="sng"/>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cmpd="sng"/>
      </a:spPr>
      <a:bodyPr/>
      <a:lstStyle/>
      <a:style>
        <a:lnRef idx="1">
          <a:schemeClr val="dk1"/>
        </a:lnRef>
        <a:fillRef idx="0">
          <a:schemeClr val="dk1"/>
        </a:fillRef>
        <a:effectRef idx="0">
          <a:schemeClr val="dk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6862</TotalTime>
  <Words>2454</Words>
  <Application>Microsoft Office PowerPoint</Application>
  <PresentationFormat>On-screen Show (4:3)</PresentationFormat>
  <Paragraphs>462</Paragraphs>
  <Slides>55</Slides>
  <Notes>4</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Module</vt:lpstr>
      <vt:lpstr>Random Surfers on the Web Transition Matrix of the Web Dead Ends and Spider Traps Topic-Specific PageRank Hubs and Authorities </vt:lpstr>
      <vt:lpstr>Intuition – (1)</vt:lpstr>
      <vt:lpstr>Intuition – (2)</vt:lpstr>
      <vt:lpstr>Transition Matrix of the Web</vt:lpstr>
      <vt:lpstr>Example: Transition Matrix</vt:lpstr>
      <vt:lpstr>Random Walks on the Web</vt:lpstr>
      <vt:lpstr>Random Walks – (2)</vt:lpstr>
      <vt:lpstr>Example: The Web in 1839</vt:lpstr>
      <vt:lpstr>Solving The Equations</vt:lpstr>
      <vt:lpstr>Simulating a Random Walk</vt:lpstr>
      <vt:lpstr>Example: Iterating Equations</vt:lpstr>
      <vt:lpstr>The Surfers</vt:lpstr>
      <vt:lpstr>The Surfers</vt:lpstr>
      <vt:lpstr>The Surfers</vt:lpstr>
      <vt:lpstr>The Surfers</vt:lpstr>
      <vt:lpstr>In the Limit …</vt:lpstr>
      <vt:lpstr>Dead Ends Spider Traps Taxation Policies </vt:lpstr>
      <vt:lpstr>Real-World Problems</vt:lpstr>
      <vt:lpstr>Microsoft Becomes Dead End</vt:lpstr>
      <vt:lpstr>Example: Effect of Dead Ends</vt:lpstr>
      <vt:lpstr>Microsoft Becomes a Dead End</vt:lpstr>
      <vt:lpstr>Microsoft Becomes a Dead End</vt:lpstr>
      <vt:lpstr>Microsoft Becomes a Dead End</vt:lpstr>
      <vt:lpstr>Microsoft Becomes a Dead End</vt:lpstr>
      <vt:lpstr>In the Limit …</vt:lpstr>
      <vt:lpstr>M’soft Becomes Spider Trap</vt:lpstr>
      <vt:lpstr>Example: Effect of Spider Trap</vt:lpstr>
      <vt:lpstr>Microsoft Becomes a Spider Trap</vt:lpstr>
      <vt:lpstr>Microsoft Becomes a Spider Trap</vt:lpstr>
      <vt:lpstr>Microsoft Becomes a Spider Trap</vt:lpstr>
      <vt:lpstr>In the Limit …</vt:lpstr>
      <vt:lpstr>PageRank Solution to Traps, Etc.</vt:lpstr>
      <vt:lpstr>Example: Microsoft is a Spider Trap; 20% Tax</vt:lpstr>
      <vt:lpstr>Focusing on Specific Pages Teleport Sets Interpretation as a Random Walk </vt:lpstr>
      <vt:lpstr>Topic-Specific Page Rank</vt:lpstr>
      <vt:lpstr>Teleport Sets</vt:lpstr>
      <vt:lpstr>Example: Topic = Software</vt:lpstr>
      <vt:lpstr>Only Microsoft in Teleport Set</vt:lpstr>
      <vt:lpstr>Only Microsoft in Teleport Set</vt:lpstr>
      <vt:lpstr>Only Microsoft in Teleport Set</vt:lpstr>
      <vt:lpstr>Only Microsoft in Teleport Set</vt:lpstr>
      <vt:lpstr>Only Microsoft in Teleport Set</vt:lpstr>
      <vt:lpstr>Only Microsoft in Teleport Set</vt:lpstr>
      <vt:lpstr>Only Microsoft in Teleport Set</vt:lpstr>
      <vt:lpstr>Picking the Teleport Set</vt:lpstr>
      <vt:lpstr>Application: Link Spam</vt:lpstr>
      <vt:lpstr>Hubs Authorities Solving the Implied Recursion </vt:lpstr>
      <vt:lpstr>Hubs and Authorities (“HITS”)</vt:lpstr>
      <vt:lpstr>Transition Matrix A</vt:lpstr>
      <vt:lpstr>Example: H&amp;A Transition Matrix</vt:lpstr>
      <vt:lpstr>Using Matrix A  for HITS</vt:lpstr>
      <vt:lpstr>Consequences of Basic Equations</vt:lpstr>
      <vt:lpstr>Scale Doesn’t Matter</vt:lpstr>
      <vt:lpstr>Example: Iterating H&amp;A</vt:lpstr>
      <vt:lpstr>A Better Way to Solve HITS</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Jeff</cp:lastModifiedBy>
  <cp:revision>594</cp:revision>
  <dcterms:created xsi:type="dcterms:W3CDTF">2009-06-12T17:14:38Z</dcterms:created>
  <dcterms:modified xsi:type="dcterms:W3CDTF">2018-02-06T18:00:20Z</dcterms:modified>
</cp:coreProperties>
</file>