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6" r:id="rId3"/>
    <p:sldId id="327" r:id="rId4"/>
    <p:sldId id="328" r:id="rId5"/>
    <p:sldId id="292" r:id="rId6"/>
    <p:sldId id="329" r:id="rId7"/>
    <p:sldId id="330" r:id="rId8"/>
    <p:sldId id="336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0000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3281" autoAdjust="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4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8077200" cy="1295400"/>
          </a:xfrm>
        </p:spPr>
        <p:txBody>
          <a:bodyPr lIns="118872" tIns="0" rIns="45720" bIns="0" anchor="t">
            <a:normAutofit/>
          </a:bodyPr>
          <a:lstStyle>
            <a:lvl1pPr marL="0" indent="0" algn="l">
              <a:buNone/>
              <a:defRPr sz="3200" b="1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aseline="0"/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aseline="0"/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Autofit/>
          </a:bodyPr>
          <a:lstStyle>
            <a:lvl1pPr>
              <a:defRPr lang="en-US" dirty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aseline="0"/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 l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686799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990600"/>
            <a:ext cx="8077200" cy="13716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4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CC0000"/>
                </a:solidFill>
              </a:rPr>
              <a:t>Graphs and Social Networks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2133600"/>
            <a:ext cx="7543800" cy="2286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Why Social Graphs Are Different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dirty="0" smtClean="0">
                <a:solidFill>
                  <a:srgbClr val="FF9900"/>
                </a:solidFill>
              </a:rPr>
              <a:t>Communities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smtClean="0">
                <a:solidFill>
                  <a:srgbClr val="FF9900"/>
                </a:solidFill>
              </a:rPr>
              <a:t>Finding Triangles</a:t>
            </a:r>
            <a:endParaRPr lang="en-US" sz="3600" dirty="0">
              <a:solidFill>
                <a:srgbClr val="FF9900"/>
              </a:solidFill>
            </a:endParaRPr>
          </a:p>
        </p:txBody>
      </p:sp>
      <p:pic>
        <p:nvPicPr>
          <p:cNvPr id="4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" y="5166360"/>
            <a:ext cx="731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  <a:cs typeface="Calibri" pitchFamily="34" charset="0"/>
              </a:rPr>
              <a:t>Jeffrey D. Ullman</a:t>
            </a:r>
          </a:p>
          <a:p>
            <a:r>
              <a:rPr lang="en-US" sz="3600" b="1" dirty="0" smtClean="0">
                <a:latin typeface="+mj-lt"/>
                <a:cs typeface="Calibri" pitchFamily="34" charset="0"/>
              </a:rPr>
              <a:t>Stanford University/</a:t>
            </a:r>
            <a:r>
              <a:rPr lang="en-US" sz="3600" b="1" dirty="0" err="1" smtClean="0">
                <a:latin typeface="+mj-lt"/>
                <a:cs typeface="Calibri" pitchFamily="34" charset="0"/>
              </a:rPr>
              <a:t>Infolab</a:t>
            </a:r>
            <a:endParaRPr lang="en-US" sz="3600" b="1" dirty="0" smtClean="0">
              <a:latin typeface="+mj-lt"/>
              <a:cs typeface="Calibri" pitchFamily="34" charset="0"/>
            </a:endParaRPr>
          </a:p>
        </p:txBody>
      </p:sp>
      <p:pic>
        <p:nvPicPr>
          <p:cNvPr id="7" name="Picture 6" descr="C:\Users\Jeff\Downloads\Stanford-Infolab-RGB-whiteBG-600px@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14" y="5166360"/>
            <a:ext cx="1646546" cy="16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Hitters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To find a better algorithm, we need to use the concept of a </a:t>
            </a:r>
            <a:r>
              <a:rPr lang="en-US" i="1" dirty="0" smtClean="0">
                <a:solidFill>
                  <a:srgbClr val="FF0000"/>
                </a:solidFill>
              </a:rPr>
              <a:t>heavy hitter </a:t>
            </a:r>
            <a:r>
              <a:rPr lang="en-US" dirty="0" smtClean="0"/>
              <a:t>– a node with degree at least </a:t>
            </a:r>
            <a:r>
              <a:rPr lang="en-US" dirty="0" smtClean="0">
                <a:sym typeface="Symbol"/>
              </a:rPr>
              <a:t></a:t>
            </a:r>
            <a:r>
              <a:rPr lang="en-US" dirty="0" smtClean="0"/>
              <a:t>M.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Note</a:t>
            </a:r>
            <a:r>
              <a:rPr lang="en-US" dirty="0" smtClean="0"/>
              <a:t>: there can be no more than 2</a:t>
            </a:r>
            <a:r>
              <a:rPr lang="en-US" dirty="0" smtClean="0">
                <a:sym typeface="Symbol"/>
              </a:rPr>
              <a:t></a:t>
            </a:r>
            <a:r>
              <a:rPr lang="en-US" dirty="0" smtClean="0"/>
              <a:t>M heavy hitters, or the sum of the degrees of all nodes exceeds </a:t>
            </a:r>
            <a:r>
              <a:rPr lang="en-US" dirty="0" smtClean="0"/>
              <a:t>2M.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Remember</a:t>
            </a:r>
            <a:r>
              <a:rPr lang="en-US" dirty="0" smtClean="0"/>
              <a:t>: sum </a:t>
            </a:r>
            <a:r>
              <a:rPr lang="en-US" dirty="0"/>
              <a:t>of node degrees = 2 times the number of edges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heavy-hitter triangle</a:t>
            </a:r>
            <a:r>
              <a:rPr lang="en-US" dirty="0" smtClean="0"/>
              <a:t> is one whose three nodes are all heavy hitters.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409173"/>
            <a:ext cx="3810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0" y="2895600"/>
            <a:ext cx="3810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9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Heavy-Hitter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triples of heavy hitters and see if there are edges between each pair of the three.</a:t>
            </a:r>
          </a:p>
          <a:p>
            <a:r>
              <a:rPr lang="en-US" dirty="0" smtClean="0"/>
              <a:t>Takes time O(M</a:t>
            </a:r>
            <a:r>
              <a:rPr lang="en-US" baseline="30000" dirty="0" smtClean="0"/>
              <a:t>1.5</a:t>
            </a:r>
            <a:r>
              <a:rPr lang="en-US" dirty="0" smtClean="0"/>
              <a:t>), since there is a limit of 2</a:t>
            </a:r>
            <a:r>
              <a:rPr lang="en-US" dirty="0" smtClean="0">
                <a:sym typeface="Symbol"/>
              </a:rPr>
              <a:t></a:t>
            </a:r>
            <a:r>
              <a:rPr lang="en-US" dirty="0"/>
              <a:t>M </a:t>
            </a:r>
            <a:r>
              <a:rPr lang="en-US" dirty="0" smtClean="0"/>
              <a:t>on the number of heavy hitters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0" y="2362200"/>
            <a:ext cx="3810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Other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one node is not a heavy hitter.</a:t>
            </a:r>
          </a:p>
          <a:p>
            <a:r>
              <a:rPr lang="en-US" dirty="0" smtClean="0"/>
              <a:t>Consider each edge e.</a:t>
            </a:r>
          </a:p>
          <a:p>
            <a:pPr lvl="1"/>
            <a:r>
              <a:rPr lang="en-US" dirty="0" smtClean="0"/>
              <a:t>If both ends are heavy hitters, ignore.</a:t>
            </a:r>
          </a:p>
          <a:p>
            <a:pPr lvl="1"/>
            <a:r>
              <a:rPr lang="en-US" dirty="0" smtClean="0"/>
              <a:t>Otherwise, let end node u not be a heavy hitter.</a:t>
            </a:r>
          </a:p>
          <a:p>
            <a:pPr lvl="1"/>
            <a:r>
              <a:rPr lang="en-US" dirty="0" smtClean="0"/>
              <a:t>For each of the at most </a:t>
            </a:r>
            <a:r>
              <a:rPr lang="en-US" dirty="0">
                <a:sym typeface="Symbol"/>
              </a:rPr>
              <a:t></a:t>
            </a:r>
            <a:r>
              <a:rPr lang="en-US" dirty="0" smtClean="0"/>
              <a:t>M nodes v connected to u, see whether v is connected to the other end of e.</a:t>
            </a:r>
          </a:p>
          <a:p>
            <a:r>
              <a:rPr lang="en-US" dirty="0" smtClean="0"/>
              <a:t>Takes time O(M</a:t>
            </a:r>
            <a:r>
              <a:rPr lang="en-US" baseline="30000" dirty="0" smtClean="0"/>
              <a:t>1.5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 edges, and at most O(</a:t>
            </a:r>
            <a:r>
              <a:rPr lang="en-US" dirty="0" smtClean="0">
                <a:sym typeface="Symbol"/>
              </a:rPr>
              <a:t></a:t>
            </a:r>
            <a:r>
              <a:rPr lang="en-US" dirty="0" smtClean="0"/>
              <a:t>M) work with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3505200"/>
            <a:ext cx="228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91100" y="4906027"/>
            <a:ext cx="228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This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parts take </a:t>
            </a:r>
            <a:r>
              <a:rPr lang="en-US" dirty="0"/>
              <a:t>O(M</a:t>
            </a:r>
            <a:r>
              <a:rPr lang="en-US" baseline="30000" dirty="0"/>
              <a:t>1.5</a:t>
            </a:r>
            <a:r>
              <a:rPr lang="en-US" dirty="0" smtClean="0"/>
              <a:t>) time and together find any triangle in the graph.</a:t>
            </a:r>
          </a:p>
          <a:p>
            <a:r>
              <a:rPr lang="en-US" dirty="0" smtClean="0"/>
              <a:t>For any N and M, you can find a graph with N nodes, M edges, and </a:t>
            </a:r>
            <a:r>
              <a:rPr lang="en-US" dirty="0" smtClean="0">
                <a:sym typeface="Symbol"/>
              </a:rPr>
              <a:t></a:t>
            </a:r>
            <a:r>
              <a:rPr lang="en-US" dirty="0" smtClean="0"/>
              <a:t>(</a:t>
            </a:r>
            <a:r>
              <a:rPr lang="en-US" dirty="0"/>
              <a:t>M</a:t>
            </a:r>
            <a:r>
              <a:rPr lang="en-US" baseline="30000" dirty="0"/>
              <a:t>1.5</a:t>
            </a:r>
            <a:r>
              <a:rPr lang="en-US" dirty="0" smtClean="0"/>
              <a:t>) triangles, so no algorithm can do significantly better.</a:t>
            </a:r>
          </a:p>
          <a:p>
            <a:r>
              <a:rPr lang="en-US" dirty="0" smtClean="0"/>
              <a:t>Note that </a:t>
            </a:r>
            <a:r>
              <a:rPr lang="en-US" dirty="0"/>
              <a:t>M</a:t>
            </a:r>
            <a:r>
              <a:rPr lang="en-US" baseline="30000" dirty="0"/>
              <a:t>1.5</a:t>
            </a:r>
            <a:r>
              <a:rPr lang="en-US" dirty="0" smtClean="0"/>
              <a:t> can never be greater than the running times of the two obvious algorithms with which we began: N</a:t>
            </a:r>
            <a:r>
              <a:rPr lang="en-US" baseline="30000" dirty="0" smtClean="0"/>
              <a:t>3</a:t>
            </a:r>
            <a:r>
              <a:rPr lang="en-US" dirty="0" smtClean="0"/>
              <a:t> and MN.</a:t>
            </a:r>
          </a:p>
          <a:p>
            <a:pPr lvl="1"/>
            <a:r>
              <a:rPr lang="en-US" dirty="0" smtClean="0"/>
              <a:t>And if M is strictly between N and N</a:t>
            </a:r>
            <a:r>
              <a:rPr lang="en-US" baseline="30000" dirty="0" smtClean="0"/>
              <a:t>2</a:t>
            </a:r>
            <a:r>
              <a:rPr lang="en-US" dirty="0" smtClean="0"/>
              <a:t>, then M</a:t>
            </a:r>
            <a:r>
              <a:rPr lang="en-US" baseline="30000" dirty="0" smtClean="0"/>
              <a:t>1.5</a:t>
            </a:r>
            <a:r>
              <a:rPr lang="en-US" dirty="0" smtClean="0"/>
              <a:t> is strictly better than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Graphs can be either directed or undirected.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The Facebook “friends” graph (undirected).</a:t>
            </a:r>
          </a:p>
          <a:p>
            <a:pPr lvl="1"/>
            <a:r>
              <a:rPr lang="en-US" dirty="0" smtClean="0"/>
              <a:t>Nodes = people; edges between friends.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Twitter followers (directed).</a:t>
            </a:r>
          </a:p>
          <a:p>
            <a:pPr lvl="1"/>
            <a:r>
              <a:rPr lang="en-US" dirty="0" smtClean="0"/>
              <a:t>Nodes = people; arcs from a person to one they follow.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Phonecalls</a:t>
            </a:r>
            <a:r>
              <a:rPr lang="en-US" dirty="0" smtClean="0"/>
              <a:t> (directed, but could be considered undirected as well).</a:t>
            </a:r>
          </a:p>
          <a:p>
            <a:pPr lvl="1"/>
            <a:r>
              <a:rPr lang="en-US" dirty="0" smtClean="0"/>
              <a:t>Nodes = phone numbers; arc from caller to </a:t>
            </a:r>
            <a:r>
              <a:rPr lang="en-US" dirty="0" err="1" smtClean="0"/>
              <a:t>callee</a:t>
            </a:r>
            <a:r>
              <a:rPr lang="en-US" dirty="0" smtClean="0"/>
              <a:t>, or edge between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Social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0070C0"/>
                </a:solidFill>
              </a:rPr>
              <a:t>Locality</a:t>
            </a:r>
            <a:r>
              <a:rPr lang="en-US" dirty="0" smtClean="0"/>
              <a:t> (edges are not randomly chosen, but tend to cluster in “communities”).</a:t>
            </a:r>
          </a:p>
          <a:p>
            <a:pPr marL="633222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0070C0"/>
                </a:solidFill>
              </a:rPr>
              <a:t>Small-world property </a:t>
            </a:r>
            <a:r>
              <a:rPr lang="en-US" dirty="0" smtClean="0"/>
              <a:t>(low </a:t>
            </a:r>
            <a:r>
              <a:rPr lang="en-US" i="1" dirty="0" smtClean="0">
                <a:solidFill>
                  <a:srgbClr val="FF0000"/>
                </a:solidFill>
              </a:rPr>
              <a:t>diameter</a:t>
            </a:r>
            <a:r>
              <a:rPr lang="en-US" dirty="0" smtClean="0"/>
              <a:t> = maximum distance from any node to any other).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exhibits </a:t>
            </a:r>
            <a:r>
              <a:rPr lang="en-US" i="1" dirty="0" smtClean="0">
                <a:solidFill>
                  <a:srgbClr val="FF0000"/>
                </a:solidFill>
              </a:rPr>
              <a:t>locality</a:t>
            </a:r>
            <a:r>
              <a:rPr lang="en-US" dirty="0" smtClean="0"/>
              <a:t> if when there is an edge from x to y and an edge from y to z, then the probability of an edge from x to z is higher than one would expect given the number of nodes and edges in the graph.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On Facebook, if y is friends with x and z, then there is a good chance x and z are friends.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Community</a:t>
            </a:r>
            <a:r>
              <a:rPr lang="en-US" dirty="0" smtClean="0"/>
              <a:t> = set of nodes with an unusually high density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Small World After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very large graphs have small </a:t>
            </a:r>
            <a:r>
              <a:rPr lang="en-US" i="1" dirty="0" smtClean="0">
                <a:solidFill>
                  <a:srgbClr val="FF0000"/>
                </a:solidFill>
              </a:rPr>
              <a:t>diameter</a:t>
            </a:r>
            <a:r>
              <a:rPr lang="en-US" dirty="0" smtClean="0"/>
              <a:t> (maximum distance between two nodes).</a:t>
            </a:r>
          </a:p>
          <a:p>
            <a:pPr lvl="1"/>
            <a:r>
              <a:rPr lang="en-US" dirty="0" smtClean="0"/>
              <a:t>Called the </a:t>
            </a:r>
            <a:r>
              <a:rPr lang="en-US" i="1" dirty="0" smtClean="0">
                <a:solidFill>
                  <a:srgbClr val="FF0000"/>
                </a:solidFill>
              </a:rPr>
              <a:t>small world </a:t>
            </a:r>
            <a:r>
              <a:rPr lang="en-US" dirty="0" smtClean="0"/>
              <a:t>property.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6 degrees of Kevin Bacon.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“</a:t>
            </a:r>
            <a:r>
              <a:rPr lang="en-US" dirty="0" err="1" smtClean="0"/>
              <a:t>Erdos</a:t>
            </a:r>
            <a:r>
              <a:rPr lang="en-US" dirty="0" smtClean="0"/>
              <a:t> numbers.”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 Most pairs of Web pages are within 12 links of one another.</a:t>
            </a:r>
          </a:p>
          <a:p>
            <a:pPr lvl="1"/>
            <a:r>
              <a:rPr lang="en-US" dirty="0" smtClean="0"/>
              <a:t>But study at Google found pairs of pages whose shortest path has a length about a thousand.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990600"/>
            <a:ext cx="8077200" cy="1371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4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CC0000"/>
                </a:solidFill>
              </a:rPr>
              <a:t>Finding Triangles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7543800" cy="2286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Heavy Hitters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dirty="0" smtClean="0">
                <a:solidFill>
                  <a:srgbClr val="FF9900"/>
                </a:solidFill>
              </a:rPr>
              <a:t>Two Kinds of Triangles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dirty="0" smtClean="0">
                <a:solidFill>
                  <a:srgbClr val="FF9900"/>
                </a:solidFill>
              </a:rPr>
              <a:t>Optimal Algorithm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8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Density of triangles measures maturity of a community.</a:t>
            </a:r>
          </a:p>
          <a:p>
            <a:pPr lvl="2"/>
            <a:r>
              <a:rPr lang="en-US" dirty="0" smtClean="0"/>
              <a:t>As communities age, their members tend to connect.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algorithm is actually an example of a recent and powerful theory of optimal join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in O(1) time we can answer the question “is there an edge between nodes x and y?”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Question for thought</a:t>
            </a:r>
            <a:r>
              <a:rPr lang="en-US" dirty="0" smtClean="0"/>
              <a:t>: What data structure works?</a:t>
            </a:r>
          </a:p>
          <a:p>
            <a:r>
              <a:rPr lang="en-US" dirty="0" smtClean="0"/>
              <a:t>Assume that if a node x has degree d, then in O(d) time we can find all the nodes adjacent to x.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Question for thought</a:t>
            </a:r>
            <a:r>
              <a:rPr lang="en-US" dirty="0"/>
              <a:t>: What data structure 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257801"/>
          </a:xfrm>
        </p:spPr>
        <p:txBody>
          <a:bodyPr/>
          <a:lstStyle/>
          <a:p>
            <a:r>
              <a:rPr lang="en-US" dirty="0" smtClean="0"/>
              <a:t>Let the undirected graph have N nodes and M edges.</a:t>
            </a:r>
          </a:p>
          <a:p>
            <a:pPr lvl="1"/>
            <a:r>
              <a:rPr lang="en-US" dirty="0" smtClean="0"/>
              <a:t>N </a:t>
            </a:r>
            <a:r>
              <a:rPr lang="en-US" u="sng" dirty="0" smtClean="0"/>
              <a:t>&lt;</a:t>
            </a:r>
            <a:r>
              <a:rPr lang="en-US" dirty="0" smtClean="0"/>
              <a:t> M </a:t>
            </a:r>
            <a:r>
              <a:rPr lang="en-US" u="sng" dirty="0" smtClean="0"/>
              <a:t>&lt;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One approach</a:t>
            </a:r>
            <a:r>
              <a:rPr lang="en-US" dirty="0" smtClean="0"/>
              <a:t>: Consider all N-choose-3 sets of nodes, and see if there are edges connecting all 3.</a:t>
            </a:r>
          </a:p>
          <a:p>
            <a:pPr lvl="1"/>
            <a:r>
              <a:rPr lang="en-US" dirty="0" smtClean="0"/>
              <a:t>An O(N</a:t>
            </a:r>
            <a:r>
              <a:rPr lang="en-US" baseline="30000" dirty="0" smtClean="0"/>
              <a:t>3</a:t>
            </a:r>
            <a:r>
              <a:rPr lang="en-US" dirty="0" smtClean="0"/>
              <a:t>) algorithm.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Another approach</a:t>
            </a:r>
            <a:r>
              <a:rPr lang="en-US" dirty="0" smtClean="0"/>
              <a:t>: consider all edges e and all nodes u and see if both ends of e have edges to u.</a:t>
            </a:r>
          </a:p>
          <a:p>
            <a:pPr lvl="1"/>
            <a:r>
              <a:rPr lang="en-US" dirty="0" smtClean="0"/>
              <a:t>An O(MN) algorithm.</a:t>
            </a:r>
          </a:p>
          <a:p>
            <a:pPr lvl="2"/>
            <a:r>
              <a:rPr lang="en-US" dirty="0" smtClean="0"/>
              <a:t>Note that can’t be worse than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Jure Color Schem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7030A0"/>
      </a:accent2>
      <a:accent3>
        <a:srgbClr val="00B0F0"/>
      </a:accent3>
      <a:accent4>
        <a:srgbClr val="D60093"/>
      </a:accent4>
      <a:accent5>
        <a:srgbClr val="008000"/>
      </a:accent5>
      <a:accent6>
        <a:srgbClr val="FF6600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cmpd="sng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12509</TotalTime>
  <Words>799</Words>
  <Application>Microsoft Office PowerPoint</Application>
  <PresentationFormat>On-screen Show (4:3)</PresentationFormat>
  <Paragraphs>80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Why Social Graphs Are Different Communities Finding Triangles</vt:lpstr>
      <vt:lpstr>Social Graphs</vt:lpstr>
      <vt:lpstr>Properties of Social Graphs</vt:lpstr>
      <vt:lpstr>Locality</vt:lpstr>
      <vt:lpstr>It’s a Small World After All</vt:lpstr>
      <vt:lpstr>Heavy Hitters Two Kinds of Triangles Optimal Algorithm</vt:lpstr>
      <vt:lpstr>Counting Triangles</vt:lpstr>
      <vt:lpstr>Needed Data Structures</vt:lpstr>
      <vt:lpstr>First Observations</vt:lpstr>
      <vt:lpstr>Heavy Hitters</vt:lpstr>
      <vt:lpstr>Finding Heavy-Hitter Triangles</vt:lpstr>
      <vt:lpstr>Finding Other Triangles</vt:lpstr>
      <vt:lpstr>Optimality of This Algorithm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Jeff</cp:lastModifiedBy>
  <cp:revision>702</cp:revision>
  <dcterms:created xsi:type="dcterms:W3CDTF">2009-06-12T17:14:38Z</dcterms:created>
  <dcterms:modified xsi:type="dcterms:W3CDTF">2018-02-08T22:05:57Z</dcterms:modified>
</cp:coreProperties>
</file>