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handoutMasterIdLst>
    <p:handoutMasterId r:id="rId47"/>
  </p:handoutMasterIdLst>
  <p:sldIdLst>
    <p:sldId id="256" r:id="rId2"/>
    <p:sldId id="349" r:id="rId3"/>
    <p:sldId id="345" r:id="rId4"/>
    <p:sldId id="346" r:id="rId5"/>
    <p:sldId id="347" r:id="rId6"/>
    <p:sldId id="350" r:id="rId7"/>
    <p:sldId id="340" r:id="rId8"/>
    <p:sldId id="334" r:id="rId9"/>
    <p:sldId id="325" r:id="rId10"/>
    <p:sldId id="326" r:id="rId11"/>
    <p:sldId id="327" r:id="rId12"/>
    <p:sldId id="328" r:id="rId13"/>
    <p:sldId id="329" r:id="rId14"/>
    <p:sldId id="330" r:id="rId15"/>
    <p:sldId id="352" r:id="rId16"/>
    <p:sldId id="331" r:id="rId17"/>
    <p:sldId id="332" r:id="rId18"/>
    <p:sldId id="333" r:id="rId19"/>
    <p:sldId id="336" r:id="rId20"/>
    <p:sldId id="341" r:id="rId21"/>
    <p:sldId id="357" r:id="rId22"/>
    <p:sldId id="353" r:id="rId23"/>
    <p:sldId id="342" r:id="rId24"/>
    <p:sldId id="343" r:id="rId25"/>
    <p:sldId id="344" r:id="rId26"/>
    <p:sldId id="354" r:id="rId27"/>
    <p:sldId id="358" r:id="rId28"/>
    <p:sldId id="355" r:id="rId29"/>
    <p:sldId id="356" r:id="rId30"/>
    <p:sldId id="359" r:id="rId31"/>
    <p:sldId id="360" r:id="rId32"/>
    <p:sldId id="361" r:id="rId33"/>
    <p:sldId id="362" r:id="rId34"/>
    <p:sldId id="363" r:id="rId35"/>
    <p:sldId id="364" r:id="rId36"/>
    <p:sldId id="365" r:id="rId37"/>
    <p:sldId id="366" r:id="rId38"/>
    <p:sldId id="367" r:id="rId39"/>
    <p:sldId id="368" r:id="rId40"/>
    <p:sldId id="369" r:id="rId41"/>
    <p:sldId id="370" r:id="rId42"/>
    <p:sldId id="372" r:id="rId43"/>
    <p:sldId id="373" r:id="rId44"/>
    <p:sldId id="374" r:id="rId45"/>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008000"/>
    <a:srgbClr val="0000FF"/>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9" autoAdjust="0"/>
    <p:restoredTop sz="93281" autoAdjust="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048" cy="468803"/>
          </a:xfrm>
          <a:prstGeom prst="rect">
            <a:avLst/>
          </a:prstGeom>
        </p:spPr>
        <p:txBody>
          <a:bodyPr vert="horz" lIns="89136" tIns="44568" rIns="89136" bIns="44568" rtlCol="0"/>
          <a:lstStyle>
            <a:lvl1pPr algn="l">
              <a:defRPr sz="1200"/>
            </a:lvl1pPr>
          </a:lstStyle>
          <a:p>
            <a:endParaRPr lang="en-US"/>
          </a:p>
        </p:txBody>
      </p:sp>
      <p:sp>
        <p:nvSpPr>
          <p:cNvPr id="3" name="Date Placeholder 2"/>
          <p:cNvSpPr>
            <a:spLocks noGrp="1"/>
          </p:cNvSpPr>
          <p:nvPr>
            <p:ph type="dt" sz="quarter" idx="1"/>
          </p:nvPr>
        </p:nvSpPr>
        <p:spPr>
          <a:xfrm>
            <a:off x="4022886" y="0"/>
            <a:ext cx="3078048" cy="468803"/>
          </a:xfrm>
          <a:prstGeom prst="rect">
            <a:avLst/>
          </a:prstGeom>
        </p:spPr>
        <p:txBody>
          <a:bodyPr vert="horz" lIns="89136" tIns="44568" rIns="89136" bIns="44568" rtlCol="0"/>
          <a:lstStyle>
            <a:lvl1pPr algn="r">
              <a:defRPr sz="1200"/>
            </a:lvl1pPr>
          </a:lstStyle>
          <a:p>
            <a:fld id="{D3E28C4F-4FE9-4D22-93D8-487A4D01D983}" type="datetimeFigureOut">
              <a:rPr lang="en-US" smtClean="0"/>
              <a:pPr/>
              <a:t>2/7/2018</a:t>
            </a:fld>
            <a:endParaRPr lang="en-US"/>
          </a:p>
        </p:txBody>
      </p:sp>
      <p:sp>
        <p:nvSpPr>
          <p:cNvPr id="4" name="Footer Placeholder 3"/>
          <p:cNvSpPr>
            <a:spLocks noGrp="1"/>
          </p:cNvSpPr>
          <p:nvPr>
            <p:ph type="ftr" sz="quarter" idx="2"/>
          </p:nvPr>
        </p:nvSpPr>
        <p:spPr>
          <a:xfrm>
            <a:off x="0" y="8918121"/>
            <a:ext cx="3078048" cy="468803"/>
          </a:xfrm>
          <a:prstGeom prst="rect">
            <a:avLst/>
          </a:prstGeom>
        </p:spPr>
        <p:txBody>
          <a:bodyPr vert="horz" lIns="89136" tIns="44568" rIns="89136" bIns="44568" rtlCol="0" anchor="b"/>
          <a:lstStyle>
            <a:lvl1pPr algn="l">
              <a:defRPr sz="1200"/>
            </a:lvl1pPr>
          </a:lstStyle>
          <a:p>
            <a:endParaRPr lang="en-US"/>
          </a:p>
        </p:txBody>
      </p:sp>
      <p:sp>
        <p:nvSpPr>
          <p:cNvPr id="5" name="Slide Number Placeholder 4"/>
          <p:cNvSpPr>
            <a:spLocks noGrp="1"/>
          </p:cNvSpPr>
          <p:nvPr>
            <p:ph type="sldNum" sz="quarter" idx="3"/>
          </p:nvPr>
        </p:nvSpPr>
        <p:spPr>
          <a:xfrm>
            <a:off x="4022886" y="8918121"/>
            <a:ext cx="3078048" cy="468803"/>
          </a:xfrm>
          <a:prstGeom prst="rect">
            <a:avLst/>
          </a:prstGeom>
        </p:spPr>
        <p:txBody>
          <a:bodyPr vert="horz" lIns="89136" tIns="44568" rIns="89136" bIns="44568"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5" tIns="47113" rIns="94225" bIns="47113" rtlCol="0"/>
          <a:lstStyle>
            <a:lvl1pPr algn="l">
              <a:defRPr sz="1300"/>
            </a:lvl1pPr>
          </a:lstStyle>
          <a:p>
            <a:endParaRPr lang="en-US"/>
          </a:p>
        </p:txBody>
      </p:sp>
      <p:sp>
        <p:nvSpPr>
          <p:cNvPr id="3" name="Date Placeholder 2"/>
          <p:cNvSpPr>
            <a:spLocks noGrp="1"/>
          </p:cNvSpPr>
          <p:nvPr>
            <p:ph type="dt" idx="1"/>
          </p:nvPr>
        </p:nvSpPr>
        <p:spPr>
          <a:xfrm>
            <a:off x="4023092" y="0"/>
            <a:ext cx="3077739" cy="469424"/>
          </a:xfrm>
          <a:prstGeom prst="rect">
            <a:avLst/>
          </a:prstGeom>
        </p:spPr>
        <p:txBody>
          <a:bodyPr vert="horz" lIns="94225" tIns="47113" rIns="94225" bIns="47113" rtlCol="0"/>
          <a:lstStyle>
            <a:lvl1pPr algn="r">
              <a:defRPr sz="1300"/>
            </a:lvl1pPr>
          </a:lstStyle>
          <a:p>
            <a:fld id="{EE18CB36-612C-4E4A-AC83-E89476AEC2BF}" type="datetimeFigureOut">
              <a:rPr lang="en-US" smtClean="0"/>
              <a:pPr/>
              <a:t>2/7/2018</a:t>
            </a:fld>
            <a:endParaRPr lang="en-US"/>
          </a:p>
        </p:txBody>
      </p:sp>
      <p:sp>
        <p:nvSpPr>
          <p:cNvPr id="4" name="Slide Image Placeholder 3"/>
          <p:cNvSpPr>
            <a:spLocks noGrp="1" noRot="1" noChangeAspect="1"/>
          </p:cNvSpPr>
          <p:nvPr>
            <p:ph type="sldImg" idx="2"/>
          </p:nvPr>
        </p:nvSpPr>
        <p:spPr>
          <a:xfrm>
            <a:off x="1204913" y="704850"/>
            <a:ext cx="4692650" cy="3521075"/>
          </a:xfrm>
          <a:prstGeom prst="rect">
            <a:avLst/>
          </a:prstGeom>
          <a:noFill/>
          <a:ln w="12700">
            <a:solidFill>
              <a:prstClr val="black"/>
            </a:solidFill>
          </a:ln>
        </p:spPr>
        <p:txBody>
          <a:bodyPr vert="horz" lIns="94225" tIns="47113" rIns="94225" bIns="47113"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5" tIns="47113" rIns="94225" bIns="471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69424"/>
          </a:xfrm>
          <a:prstGeom prst="rect">
            <a:avLst/>
          </a:prstGeom>
        </p:spPr>
        <p:txBody>
          <a:bodyPr vert="horz" lIns="94225" tIns="47113" rIns="94225" bIns="47113"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5" tIns="47113" rIns="94225" bIns="47113"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now going to forget whether the sets we deal with come from shingled documents or any other source, and concentrate on the sets themselves.  We’ll learn the formal definition of “similarity” that is commonly used for sets – this notion is called “Jaccard similarity.”   We’ll then learn how to construct signatures from sets using the </a:t>
            </a:r>
            <a:r>
              <a:rPr lang="en-US" dirty="0" err="1" smtClean="0"/>
              <a:t>minhashing</a:t>
            </a:r>
            <a:r>
              <a:rPr lang="en-US" dirty="0" smtClean="0"/>
              <a:t> technique, and we’ll prove the strong relationship between the similarity of the signatures and the sets they represent.</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now going to forget whether the sets we deal with come from shingled documents or any other source, and concentrate on the sets themselves.  We’ll learn the formal definition of “similarity” that is commonly used for sets – this notion is called “Jaccard similarity.”   We’ll then learn how to construct signatures from sets using the </a:t>
            </a:r>
            <a:r>
              <a:rPr lang="en-US" dirty="0" err="1" smtClean="0"/>
              <a:t>minhashing</a:t>
            </a:r>
            <a:r>
              <a:rPr lang="en-US" dirty="0" smtClean="0"/>
              <a:t> technique, and we’ll prove the strong relationship between the similarity of the signatures and the sets they represent.</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now going to forget whether the sets we deal with come from shingled documents or any other source, and concentrate on the sets themselves.  We’ll learn the formal definition of “similarity” that is commonly used for sets – this notion is called “Jaccard similarity.”   We’ll then learn how to construct signatures from sets using the </a:t>
            </a:r>
            <a:r>
              <a:rPr lang="en-US" dirty="0" err="1" smtClean="0"/>
              <a:t>minhashing</a:t>
            </a:r>
            <a:r>
              <a:rPr lang="en-US" dirty="0" smtClean="0"/>
              <a:t> technique, and we’ll prove the strong relationship between the similarity of the signatures and the sets they represent.</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now going to forget whether the sets we deal with come from shingled documents or any other source, and concentrate on the sets themselves.  We’ll learn the formal definition of “similarity” that is commonly used for sets – this notion is called “Jaccard similarity.”   We’ll then learn how to construct signatures from sets using the </a:t>
            </a:r>
            <a:r>
              <a:rPr lang="en-US" dirty="0" err="1" smtClean="0"/>
              <a:t>minhashing</a:t>
            </a:r>
            <a:r>
              <a:rPr lang="en-US" dirty="0" smtClean="0"/>
              <a:t> technique, and we’ll prove the strong relationship between the similarity of the signatures and the sets they represent.</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5400" b="1"/>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5257800"/>
            <a:ext cx="8077200" cy="1295400"/>
          </a:xfrm>
        </p:spPr>
        <p:txBody>
          <a:bodyPr lIns="118872" tIns="0" rIns="45720" bIns="0" anchor="t">
            <a:normAutofit/>
          </a:bodyPr>
          <a:lstStyle>
            <a:lvl1pPr marL="0" indent="0" algn="l">
              <a:buNone/>
              <a:defRPr sz="3200" b="1">
                <a:solidFill>
                  <a:srgbClr val="FFFFFF"/>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dirty="0" smtClean="0"/>
              <a:t>Click to edit Master subtitle style</a:t>
            </a:r>
            <a:endParaRPr kumimoji="0" lang="en-US" dirty="0"/>
          </a:p>
        </p:txBody>
      </p:sp>
      <p:sp>
        <p:nvSpPr>
          <p:cNvPr id="6" name="Slide Number Placeholder 5"/>
          <p:cNvSpPr>
            <a:spLocks noGrp="1"/>
          </p:cNvSpPr>
          <p:nvPr>
            <p:ph type="sldNum" sz="quarter" idx="12"/>
          </p:nvPr>
        </p:nvSpPr>
        <p:spPr/>
        <p:txBody>
          <a:bodyPr/>
          <a:lstStyle>
            <a:lvl1pPr>
              <a:defRPr sz="1200" baseline="0"/>
            </a:lvl1pPr>
          </a:lstStyle>
          <a:p>
            <a:fld id="{19B12225-5612-419B-A8D5-4B8EEE4C217E}"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lvl1pPr>
              <a:defRPr sz="1200" baseline="0"/>
            </a:lvl1pPr>
          </a:lstStyle>
          <a:p>
            <a:fld id="{19B12225-5612-419B-A8D5-4B8EEE4C217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Autofit/>
          </a:bodyPr>
          <a:lstStyle>
            <a:lvl1pPr>
              <a:defRPr lang="en-US" dirty="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lvl1pPr>
              <a:defRPr sz="1200" baseline="0"/>
            </a:lvl1pPr>
          </a:lstStyle>
          <a:p>
            <a:fld id="{19B12225-5612-419B-A8D5-4B8EEE4C217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p:txBody>
          <a:bodyPr/>
          <a:lstStyle>
            <a:lvl1pPr>
              <a:defRPr baseline="0"/>
            </a:lvl1pPr>
          </a:lstStyle>
          <a:p>
            <a:fld id="{19B12225-5612-419B-A8D5-4B8EEE4C217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257800"/>
          </a:xfrm>
        </p:spPr>
        <p:txBody>
          <a:bodyPr lIns="91440">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295400"/>
            <a:ext cx="4038600" cy="5257800"/>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6"/>
          <p:cNvSpPr>
            <a:spLocks noGrp="1"/>
          </p:cNvSpPr>
          <p:nvPr>
            <p:ph type="sldNum" sz="quarter" idx="12"/>
          </p:nvPr>
        </p:nvSpPr>
        <p:spPr/>
        <p:txBody>
          <a:bodyPr/>
          <a:lstStyle>
            <a:lvl1pPr>
              <a:defRPr baseline="0"/>
            </a:lvl1pPr>
          </a:lstStyle>
          <a:p>
            <a:fld id="{19B12225-5612-419B-A8D5-4B8EEE4C217E}"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dirty="0" smtClean="0"/>
              <a:t>Click to edit Master title style</a:t>
            </a:r>
            <a:endParaRPr kumimoji="0" lang="en-US" dirty="0"/>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199" y="152400"/>
            <a:ext cx="8686799"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5344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1200" baseline="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iming>
    <p:tnLst>
      <p:par>
        <p:cTn id="1" dur="indefinite" restart="never" nodeType="tmRoot"/>
      </p:par>
    </p:tnLst>
  </p:timing>
  <p:hf hdr="0"/>
  <p:txStyles>
    <p:titleStyle>
      <a:lvl1pPr algn="l" rtl="0" eaLnBrk="1" latinLnBrk="0" hangingPunct="1">
        <a:spcBef>
          <a:spcPct val="0"/>
        </a:spcBef>
        <a:buNone/>
        <a:defRPr kumimoji="0" sz="48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01248" y="1143000"/>
            <a:ext cx="7937952"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More About PageRank</a:t>
            </a:r>
            <a:endParaRPr lang="en-US" dirty="0">
              <a:solidFill>
                <a:srgbClr val="CC0000"/>
              </a:solidFill>
            </a:endParaRPr>
          </a:p>
        </p:txBody>
      </p:sp>
      <p:sp>
        <p:nvSpPr>
          <p:cNvPr id="9" name="Rectangle 3"/>
          <p:cNvSpPr>
            <a:spLocks noGrp="1" noChangeArrowheads="1"/>
          </p:cNvSpPr>
          <p:nvPr>
            <p:ph type="ctrTitle"/>
          </p:nvPr>
        </p:nvSpPr>
        <p:spPr>
          <a:xfrm>
            <a:off x="1066800" y="2590800"/>
            <a:ext cx="7620000" cy="2286000"/>
          </a:xfrm>
        </p:spPr>
        <p:txBody>
          <a:bodyPr>
            <a:noAutofit/>
          </a:bodyPr>
          <a:lstStyle/>
          <a:p>
            <a:r>
              <a:rPr lang="en-US" sz="3600" dirty="0" smtClean="0">
                <a:solidFill>
                  <a:srgbClr val="FF9900"/>
                </a:solidFill>
              </a:rPr>
              <a:t>Combatting Web Spam</a:t>
            </a:r>
            <a:br>
              <a:rPr lang="en-US" sz="3600" dirty="0" smtClean="0">
                <a:solidFill>
                  <a:srgbClr val="FF9900"/>
                </a:solidFill>
              </a:rPr>
            </a:br>
            <a:r>
              <a:rPr lang="en-US" sz="3600" dirty="0" smtClean="0">
                <a:solidFill>
                  <a:srgbClr val="FF9900"/>
                </a:solidFill>
              </a:rPr>
              <a:t>Dealing with Non-Main-Memory Web 	Graphs</a:t>
            </a:r>
            <a:br>
              <a:rPr lang="en-US" sz="3600" dirty="0" smtClean="0">
                <a:solidFill>
                  <a:srgbClr val="FF9900"/>
                </a:solidFill>
              </a:rPr>
            </a:br>
            <a:r>
              <a:rPr lang="en-US" sz="3600" dirty="0" err="1" smtClean="0">
                <a:solidFill>
                  <a:srgbClr val="FF9900"/>
                </a:solidFill>
              </a:rPr>
              <a:t>SimRank</a:t>
            </a:r>
            <a:r>
              <a:rPr lang="en-US" sz="3600" dirty="0" smtClean="0">
                <a:solidFill>
                  <a:srgbClr val="FF9900"/>
                </a:solidFill>
              </a:rPr>
              <a:t/>
            </a:r>
            <a:br>
              <a:rPr lang="en-US" sz="3600" dirty="0" smtClean="0">
                <a:solidFill>
                  <a:srgbClr val="FF9900"/>
                </a:solidFill>
              </a:rPr>
            </a:br>
            <a:endParaRPr lang="en-US" sz="3600" dirty="0">
              <a:solidFill>
                <a:srgbClr val="FF9900"/>
              </a:solidFill>
            </a:endParaRPr>
          </a:p>
        </p:txBody>
      </p:sp>
      <p:pic>
        <p:nvPicPr>
          <p:cNvPr id="4"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5" name="TextBox 4"/>
          <p:cNvSpPr txBox="1"/>
          <p:nvPr/>
        </p:nvSpPr>
        <p:spPr>
          <a:xfrm>
            <a:off x="76200" y="5135017"/>
            <a:ext cx="6842760" cy="1200329"/>
          </a:xfrm>
          <a:prstGeom prst="rect">
            <a:avLst/>
          </a:prstGeom>
          <a:noFill/>
        </p:spPr>
        <p:txBody>
          <a:bodyPr wrap="square" rtlCol="0">
            <a:spAutoFit/>
          </a:bodyPr>
          <a:lstStyle/>
          <a:p>
            <a:r>
              <a:rPr lang="en-US" sz="3600" b="1" dirty="0" smtClean="0">
                <a:latin typeface="+mj-lt"/>
                <a:cs typeface="Calibri" pitchFamily="34" charset="0"/>
              </a:rPr>
              <a:t>Jeffrey D. Ullman</a:t>
            </a:r>
          </a:p>
          <a:p>
            <a:r>
              <a:rPr lang="en-US" sz="3600" b="1" dirty="0" smtClean="0">
                <a:latin typeface="+mj-lt"/>
                <a:cs typeface="Calibri" pitchFamily="34" charset="0"/>
              </a:rPr>
              <a:t>Stanford University/</a:t>
            </a:r>
            <a:r>
              <a:rPr lang="en-US" sz="3600" b="1" dirty="0" err="1" smtClean="0">
                <a:latin typeface="+mj-lt"/>
                <a:cs typeface="Calibri" pitchFamily="34" charset="0"/>
              </a:rPr>
              <a:t>Infolab</a:t>
            </a:r>
            <a:endParaRPr lang="en-US" sz="3600" b="1" dirty="0" smtClean="0">
              <a:latin typeface="+mj-lt"/>
              <a:cs typeface="Calibri" pitchFamily="34" charset="0"/>
            </a:endParaRPr>
          </a:p>
        </p:txBody>
      </p:sp>
      <p:pic>
        <p:nvPicPr>
          <p:cNvPr id="7" name="Picture 6" descr="C:\Users\Jeff\Downloads\Stanford-Infolab-RGB-whiteBG-600px@2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5981" y="5166360"/>
            <a:ext cx="1646546" cy="1691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567896-1E2F-4F4B-A3A8-96206ADBC678}" type="slidenum">
              <a:rPr lang="en-US" altLang="en-US"/>
              <a:pPr/>
              <a:t>10</a:t>
            </a:fld>
            <a:endParaRPr lang="en-US" altLang="en-US"/>
          </a:p>
        </p:txBody>
      </p:sp>
      <p:sp>
        <p:nvSpPr>
          <p:cNvPr id="94210" name="Rectangle 2"/>
          <p:cNvSpPr>
            <a:spLocks noGrp="1" noChangeArrowheads="1"/>
          </p:cNvSpPr>
          <p:nvPr>
            <p:ph type="title"/>
          </p:nvPr>
        </p:nvSpPr>
        <p:spPr/>
        <p:txBody>
          <a:bodyPr/>
          <a:lstStyle/>
          <a:p>
            <a:r>
              <a:rPr lang="en-US" altLang="en-US" dirty="0"/>
              <a:t>Spam Farms – </a:t>
            </a:r>
            <a:r>
              <a:rPr lang="en-US" altLang="en-US" dirty="0" smtClean="0"/>
              <a:t>(2)</a:t>
            </a:r>
            <a:endParaRPr lang="en-US" altLang="en-US" dirty="0"/>
          </a:p>
        </p:txBody>
      </p:sp>
      <p:sp>
        <p:nvSpPr>
          <p:cNvPr id="94211" name="Rectangle 3"/>
          <p:cNvSpPr>
            <a:spLocks noGrp="1" noChangeArrowheads="1"/>
          </p:cNvSpPr>
          <p:nvPr>
            <p:ph type="body" idx="1"/>
          </p:nvPr>
        </p:nvSpPr>
        <p:spPr/>
        <p:txBody>
          <a:bodyPr/>
          <a:lstStyle/>
          <a:p>
            <a:pPr marL="609600" indent="-609600"/>
            <a:r>
              <a:rPr lang="en-US" altLang="en-US" dirty="0">
                <a:solidFill>
                  <a:srgbClr val="0070C0"/>
                </a:solidFill>
              </a:rPr>
              <a:t>Spammer’s goal</a:t>
            </a:r>
            <a:r>
              <a:rPr lang="en-US" altLang="en-US" dirty="0"/>
              <a:t>:</a:t>
            </a:r>
          </a:p>
          <a:p>
            <a:pPr marL="990600" lvl="1" indent="-533400"/>
            <a:r>
              <a:rPr lang="en-US" altLang="en-US" dirty="0"/>
              <a:t>Maximize the PageRank of target page </a:t>
            </a:r>
            <a:r>
              <a:rPr lang="en-US" altLang="en-US" i="1" dirty="0"/>
              <a:t>t</a:t>
            </a:r>
            <a:r>
              <a:rPr lang="en-US" altLang="en-US" dirty="0"/>
              <a:t>.</a:t>
            </a:r>
          </a:p>
          <a:p>
            <a:pPr marL="609600" indent="-609600"/>
            <a:r>
              <a:rPr lang="en-US" altLang="en-US" dirty="0">
                <a:solidFill>
                  <a:srgbClr val="0070C0"/>
                </a:solidFill>
              </a:rPr>
              <a:t>Technique</a:t>
            </a:r>
            <a:r>
              <a:rPr lang="en-US" altLang="en-US" dirty="0"/>
              <a:t>:</a:t>
            </a:r>
          </a:p>
          <a:p>
            <a:pPr marL="990600" lvl="1" indent="-533400">
              <a:buFont typeface="Monotype Sorts" pitchFamily="2" charset="2"/>
              <a:buAutoNum type="arabicPeriod"/>
            </a:pPr>
            <a:r>
              <a:rPr lang="en-US" altLang="en-US" dirty="0"/>
              <a:t>Get as many </a:t>
            </a:r>
            <a:r>
              <a:rPr lang="en-US" altLang="en-US" dirty="0" smtClean="0"/>
              <a:t>links as possible </a:t>
            </a:r>
            <a:r>
              <a:rPr lang="en-US" altLang="en-US" dirty="0"/>
              <a:t>from accessible pages </a:t>
            </a:r>
            <a:r>
              <a:rPr lang="en-US" altLang="en-US" dirty="0" smtClean="0"/>
              <a:t> </a:t>
            </a:r>
            <a:r>
              <a:rPr lang="en-US" altLang="en-US" dirty="0"/>
              <a:t>to target page </a:t>
            </a:r>
            <a:r>
              <a:rPr lang="en-US" altLang="en-US" i="1" dirty="0"/>
              <a:t>t</a:t>
            </a:r>
            <a:r>
              <a:rPr lang="en-US" altLang="en-US" dirty="0" smtClean="0"/>
              <a:t>.</a:t>
            </a:r>
          </a:p>
          <a:p>
            <a:pPr marL="1255776" lvl="2" indent="-533400"/>
            <a:r>
              <a:rPr lang="en-US" altLang="en-US" dirty="0" smtClean="0">
                <a:solidFill>
                  <a:srgbClr val="0070C0"/>
                </a:solidFill>
              </a:rPr>
              <a:t>Note</a:t>
            </a:r>
            <a:r>
              <a:rPr lang="en-US" altLang="en-US" dirty="0" smtClean="0"/>
              <a:t>: if there are none at all, then search engines will not even be aware of the existence of page t.</a:t>
            </a:r>
            <a:endParaRPr lang="en-US" altLang="en-US" dirty="0"/>
          </a:p>
          <a:p>
            <a:pPr marL="990600" lvl="1" indent="-533400">
              <a:buFont typeface="Monotype Sorts" pitchFamily="2" charset="2"/>
              <a:buAutoNum type="arabicPeriod"/>
            </a:pPr>
            <a:r>
              <a:rPr lang="en-US" altLang="en-US" dirty="0"/>
              <a:t>Construct </a:t>
            </a:r>
            <a:r>
              <a:rPr lang="en-US" altLang="en-US" dirty="0" smtClean="0"/>
              <a:t>a spam farm </a:t>
            </a:r>
            <a:r>
              <a:rPr lang="en-US" altLang="en-US" dirty="0"/>
              <a:t>to get </a:t>
            </a:r>
            <a:r>
              <a:rPr lang="en-US" altLang="en-US" dirty="0" smtClean="0"/>
              <a:t>a PageRank-multiplier </a:t>
            </a:r>
            <a:r>
              <a:rPr lang="en-US" altLang="en-US" dirty="0"/>
              <a:t>effect</a:t>
            </a:r>
            <a:r>
              <a:rPr lang="en-US" altLang="en-US" dirty="0" smtClean="0"/>
              <a:t>.</a:t>
            </a:r>
            <a:endParaRPr lang="en-US" altLang="en-US" dirty="0"/>
          </a:p>
        </p:txBody>
      </p:sp>
    </p:spTree>
    <p:extLst>
      <p:ext uri="{BB962C8B-B14F-4D97-AF65-F5344CB8AC3E}">
        <p14:creationId xmlns:p14="http://schemas.microsoft.com/office/powerpoint/2010/main" val="17542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E740DC33-5FFD-432F-A0F6-C69FD5B0437B}" type="slidenum">
              <a:rPr lang="en-US" altLang="en-US"/>
              <a:pPr/>
              <a:t>11</a:t>
            </a:fld>
            <a:endParaRPr lang="en-US" altLang="en-US"/>
          </a:p>
        </p:txBody>
      </p:sp>
      <p:sp>
        <p:nvSpPr>
          <p:cNvPr id="95234" name="Rectangle 2"/>
          <p:cNvSpPr>
            <a:spLocks noGrp="1" noChangeArrowheads="1"/>
          </p:cNvSpPr>
          <p:nvPr>
            <p:ph type="title"/>
          </p:nvPr>
        </p:nvSpPr>
        <p:spPr>
          <a:xfrm>
            <a:off x="665956" y="-36447"/>
            <a:ext cx="7772400" cy="1143000"/>
          </a:xfrm>
        </p:spPr>
        <p:txBody>
          <a:bodyPr/>
          <a:lstStyle/>
          <a:p>
            <a:r>
              <a:rPr lang="en-US" altLang="en-US" dirty="0"/>
              <a:t>Spam Farms – </a:t>
            </a:r>
            <a:r>
              <a:rPr lang="en-US" altLang="en-US" dirty="0" smtClean="0"/>
              <a:t>(3)</a:t>
            </a:r>
            <a:endParaRPr lang="en-US" altLang="en-US" dirty="0"/>
          </a:p>
        </p:txBody>
      </p:sp>
      <p:sp>
        <p:nvSpPr>
          <p:cNvPr id="95236" name="Cloud"/>
          <p:cNvSpPr>
            <a:spLocks noChangeAspect="1" noEditPoints="1" noChangeArrowheads="1"/>
          </p:cNvSpPr>
          <p:nvPr/>
        </p:nvSpPr>
        <p:spPr bwMode="auto">
          <a:xfrm>
            <a:off x="990600" y="190500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ltLang="en-US" sz="1800">
              <a:latin typeface="Verdana" pitchFamily="34" charset="0"/>
            </a:endParaRPr>
          </a:p>
          <a:p>
            <a:r>
              <a:rPr lang="en-US" altLang="en-US" sz="1800">
                <a:latin typeface="Verdana" pitchFamily="34" charset="0"/>
              </a:rPr>
              <a:t>Inaccessible</a:t>
            </a:r>
          </a:p>
        </p:txBody>
      </p:sp>
      <p:sp>
        <p:nvSpPr>
          <p:cNvPr id="95237" name="Oval 5"/>
          <p:cNvSpPr>
            <a:spLocks noChangeArrowheads="1"/>
          </p:cNvSpPr>
          <p:nvPr/>
        </p:nvSpPr>
        <p:spPr bwMode="auto">
          <a:xfrm>
            <a:off x="3962400" y="1828800"/>
            <a:ext cx="1143000" cy="3200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8" name="Oval 6"/>
          <p:cNvSpPr>
            <a:spLocks noChangeArrowheads="1"/>
          </p:cNvSpPr>
          <p:nvPr/>
        </p:nvSpPr>
        <p:spPr bwMode="auto">
          <a:xfrm>
            <a:off x="4495800" y="2133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9" name="Oval 7"/>
          <p:cNvSpPr>
            <a:spLocks noChangeArrowheads="1"/>
          </p:cNvSpPr>
          <p:nvPr/>
        </p:nvSpPr>
        <p:spPr bwMode="auto">
          <a:xfrm>
            <a:off x="4495800" y="2743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0" name="Oval 8"/>
          <p:cNvSpPr>
            <a:spLocks noChangeArrowheads="1"/>
          </p:cNvSpPr>
          <p:nvPr/>
        </p:nvSpPr>
        <p:spPr bwMode="auto">
          <a:xfrm>
            <a:off x="4495800" y="3429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1" name="Oval 9"/>
          <p:cNvSpPr>
            <a:spLocks noChangeArrowheads="1"/>
          </p:cNvSpPr>
          <p:nvPr/>
        </p:nvSpPr>
        <p:spPr bwMode="auto">
          <a:xfrm>
            <a:off x="4495800" y="3886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2" name="Oval 10"/>
          <p:cNvSpPr>
            <a:spLocks noChangeArrowheads="1"/>
          </p:cNvSpPr>
          <p:nvPr/>
        </p:nvSpPr>
        <p:spPr bwMode="auto">
          <a:xfrm>
            <a:off x="4495800" y="4419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3" name="Oval 11"/>
          <p:cNvSpPr>
            <a:spLocks noChangeArrowheads="1"/>
          </p:cNvSpPr>
          <p:nvPr/>
        </p:nvSpPr>
        <p:spPr bwMode="auto">
          <a:xfrm>
            <a:off x="5715000" y="3276600"/>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4" name="Oval 12"/>
          <p:cNvSpPr>
            <a:spLocks noChangeArrowheads="1"/>
          </p:cNvSpPr>
          <p:nvPr/>
        </p:nvSpPr>
        <p:spPr bwMode="auto">
          <a:xfrm>
            <a:off x="6553200" y="2362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5" name="Oval 13"/>
          <p:cNvSpPr>
            <a:spLocks noChangeArrowheads="1"/>
          </p:cNvSpPr>
          <p:nvPr/>
        </p:nvSpPr>
        <p:spPr bwMode="auto">
          <a:xfrm>
            <a:off x="6553200" y="2895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6" name="Oval 14"/>
          <p:cNvSpPr>
            <a:spLocks noChangeArrowheads="1"/>
          </p:cNvSpPr>
          <p:nvPr/>
        </p:nvSpPr>
        <p:spPr bwMode="auto">
          <a:xfrm>
            <a:off x="6553200" y="3429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7" name="Oval 15"/>
          <p:cNvSpPr>
            <a:spLocks noChangeArrowheads="1"/>
          </p:cNvSpPr>
          <p:nvPr/>
        </p:nvSpPr>
        <p:spPr bwMode="auto">
          <a:xfrm>
            <a:off x="6553200" y="38100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8" name="Oval 16"/>
          <p:cNvSpPr>
            <a:spLocks noChangeArrowheads="1"/>
          </p:cNvSpPr>
          <p:nvPr/>
        </p:nvSpPr>
        <p:spPr bwMode="auto">
          <a:xfrm>
            <a:off x="6553200" y="4343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9" name="Oval 17"/>
          <p:cNvSpPr>
            <a:spLocks noChangeArrowheads="1"/>
          </p:cNvSpPr>
          <p:nvPr/>
        </p:nvSpPr>
        <p:spPr bwMode="auto">
          <a:xfrm>
            <a:off x="5486400" y="1981200"/>
            <a:ext cx="2209800" cy="2895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0" name="Line 18"/>
          <p:cNvSpPr>
            <a:spLocks noChangeShapeType="1"/>
          </p:cNvSpPr>
          <p:nvPr/>
        </p:nvSpPr>
        <p:spPr bwMode="auto">
          <a:xfrm>
            <a:off x="4572000" y="2133600"/>
            <a:ext cx="1143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1" name="Line 19"/>
          <p:cNvSpPr>
            <a:spLocks noChangeShapeType="1"/>
          </p:cNvSpPr>
          <p:nvPr/>
        </p:nvSpPr>
        <p:spPr bwMode="auto">
          <a:xfrm>
            <a:off x="4572000" y="2819400"/>
            <a:ext cx="1066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2" name="Line 20"/>
          <p:cNvSpPr>
            <a:spLocks noChangeShapeType="1"/>
          </p:cNvSpPr>
          <p:nvPr/>
        </p:nvSpPr>
        <p:spPr bwMode="auto">
          <a:xfrm flipV="1">
            <a:off x="4572000" y="3505200"/>
            <a:ext cx="1143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3" name="Line 21"/>
          <p:cNvSpPr>
            <a:spLocks noChangeShapeType="1"/>
          </p:cNvSpPr>
          <p:nvPr/>
        </p:nvSpPr>
        <p:spPr bwMode="auto">
          <a:xfrm flipV="1">
            <a:off x="4572000" y="3581400"/>
            <a:ext cx="1219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4" name="Line 22"/>
          <p:cNvSpPr>
            <a:spLocks noChangeShapeType="1"/>
          </p:cNvSpPr>
          <p:nvPr/>
        </p:nvSpPr>
        <p:spPr bwMode="auto">
          <a:xfrm flipV="1">
            <a:off x="4572000" y="3429000"/>
            <a:ext cx="1066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5" name="Line 23"/>
          <p:cNvSpPr>
            <a:spLocks noChangeShapeType="1"/>
          </p:cNvSpPr>
          <p:nvPr/>
        </p:nvSpPr>
        <p:spPr bwMode="auto">
          <a:xfrm flipV="1">
            <a:off x="5791200" y="2438400"/>
            <a:ext cx="762000" cy="838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6" name="Line 24"/>
          <p:cNvSpPr>
            <a:spLocks noChangeShapeType="1"/>
          </p:cNvSpPr>
          <p:nvPr/>
        </p:nvSpPr>
        <p:spPr bwMode="auto">
          <a:xfrm>
            <a:off x="5867400" y="3352800"/>
            <a:ext cx="685800" cy="76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7" name="Line 25"/>
          <p:cNvSpPr>
            <a:spLocks noChangeShapeType="1"/>
          </p:cNvSpPr>
          <p:nvPr/>
        </p:nvSpPr>
        <p:spPr bwMode="auto">
          <a:xfrm flipV="1">
            <a:off x="5867400" y="2895600"/>
            <a:ext cx="685800" cy="381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8" name="Line 26"/>
          <p:cNvSpPr>
            <a:spLocks noChangeShapeType="1"/>
          </p:cNvSpPr>
          <p:nvPr/>
        </p:nvSpPr>
        <p:spPr bwMode="auto">
          <a:xfrm>
            <a:off x="5867400" y="3429000"/>
            <a:ext cx="685800" cy="381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59" name="Line 27"/>
          <p:cNvSpPr>
            <a:spLocks noChangeShapeType="1"/>
          </p:cNvSpPr>
          <p:nvPr/>
        </p:nvSpPr>
        <p:spPr bwMode="auto">
          <a:xfrm>
            <a:off x="5791200" y="3429000"/>
            <a:ext cx="76200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0" name="Text Box 28"/>
          <p:cNvSpPr txBox="1">
            <a:spLocks noChangeArrowheads="1"/>
          </p:cNvSpPr>
          <p:nvPr/>
        </p:nvSpPr>
        <p:spPr bwMode="auto">
          <a:xfrm>
            <a:off x="5622925" y="2749550"/>
            <a:ext cx="284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t</a:t>
            </a:r>
          </a:p>
        </p:txBody>
      </p:sp>
      <p:sp>
        <p:nvSpPr>
          <p:cNvPr id="95261" name="Line 29"/>
          <p:cNvSpPr>
            <a:spLocks noChangeShapeType="1"/>
          </p:cNvSpPr>
          <p:nvPr/>
        </p:nvSpPr>
        <p:spPr bwMode="auto">
          <a:xfrm>
            <a:off x="3124200" y="2286000"/>
            <a:ext cx="914400" cy="304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62" name="Text Box 30"/>
          <p:cNvSpPr txBox="1">
            <a:spLocks noChangeArrowheads="1"/>
          </p:cNvSpPr>
          <p:nvPr/>
        </p:nvSpPr>
        <p:spPr bwMode="auto">
          <a:xfrm>
            <a:off x="3810000" y="1454150"/>
            <a:ext cx="1484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Accessible</a:t>
            </a:r>
          </a:p>
        </p:txBody>
      </p:sp>
      <p:sp>
        <p:nvSpPr>
          <p:cNvPr id="95263" name="Text Box 31"/>
          <p:cNvSpPr txBox="1">
            <a:spLocks noChangeArrowheads="1"/>
          </p:cNvSpPr>
          <p:nvPr/>
        </p:nvSpPr>
        <p:spPr bwMode="auto">
          <a:xfrm>
            <a:off x="6096000" y="1454150"/>
            <a:ext cx="75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Own</a:t>
            </a:r>
          </a:p>
        </p:txBody>
      </p:sp>
      <p:sp>
        <p:nvSpPr>
          <p:cNvPr id="95264" name="Text Box 32"/>
          <p:cNvSpPr txBox="1">
            <a:spLocks noChangeArrowheads="1"/>
          </p:cNvSpPr>
          <p:nvPr/>
        </p:nvSpPr>
        <p:spPr bwMode="auto">
          <a:xfrm>
            <a:off x="6765925" y="2139950"/>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1</a:t>
            </a:r>
          </a:p>
        </p:txBody>
      </p:sp>
      <p:sp>
        <p:nvSpPr>
          <p:cNvPr id="95265" name="Text Box 33"/>
          <p:cNvSpPr txBox="1">
            <a:spLocks noChangeArrowheads="1"/>
          </p:cNvSpPr>
          <p:nvPr/>
        </p:nvSpPr>
        <p:spPr bwMode="auto">
          <a:xfrm>
            <a:off x="6765925" y="2597150"/>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2</a:t>
            </a:r>
          </a:p>
        </p:txBody>
      </p:sp>
      <p:sp>
        <p:nvSpPr>
          <p:cNvPr id="95266" name="Text Box 34"/>
          <p:cNvSpPr txBox="1">
            <a:spLocks noChangeArrowheads="1"/>
          </p:cNvSpPr>
          <p:nvPr/>
        </p:nvSpPr>
        <p:spPr bwMode="auto">
          <a:xfrm>
            <a:off x="6689725" y="4197350"/>
            <a:ext cx="398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M</a:t>
            </a:r>
          </a:p>
        </p:txBody>
      </p:sp>
      <p:sp>
        <p:nvSpPr>
          <p:cNvPr id="95267" name="Text Box 35"/>
          <p:cNvSpPr txBox="1">
            <a:spLocks noChangeArrowheads="1"/>
          </p:cNvSpPr>
          <p:nvPr/>
        </p:nvSpPr>
        <p:spPr bwMode="auto">
          <a:xfrm>
            <a:off x="733601" y="5333999"/>
            <a:ext cx="64128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rgbClr val="0070C0"/>
                </a:solidFill>
                <a:latin typeface="Verdana" pitchFamily="34" charset="0"/>
              </a:rPr>
              <a:t>Goal</a:t>
            </a:r>
            <a:r>
              <a:rPr lang="en-US" altLang="en-US" sz="2400" dirty="0">
                <a:latin typeface="Verdana" pitchFamily="34" charset="0"/>
              </a:rPr>
              <a:t>: boost PageRank of page </a:t>
            </a:r>
            <a:r>
              <a:rPr lang="en-US" altLang="en-US" sz="2400" i="1" dirty="0">
                <a:latin typeface="Verdana" pitchFamily="34" charset="0"/>
              </a:rPr>
              <a:t>t</a:t>
            </a:r>
            <a:r>
              <a:rPr lang="en-US" altLang="en-US" sz="2400" dirty="0">
                <a:latin typeface="Verdana" pitchFamily="34" charset="0"/>
              </a:rPr>
              <a:t>.</a:t>
            </a:r>
          </a:p>
          <a:p>
            <a:r>
              <a:rPr lang="en-US" altLang="en-US" sz="2400" dirty="0" smtClean="0">
                <a:latin typeface="Verdana" pitchFamily="34" charset="0"/>
              </a:rPr>
              <a:t>Here is one </a:t>
            </a:r>
            <a:r>
              <a:rPr lang="en-US" altLang="en-US" sz="2400" dirty="0">
                <a:latin typeface="Verdana" pitchFamily="34" charset="0"/>
              </a:rPr>
              <a:t>of the most common </a:t>
            </a:r>
            <a:r>
              <a:rPr lang="en-US" altLang="en-US" sz="2400" dirty="0" smtClean="0">
                <a:latin typeface="Verdana" pitchFamily="34" charset="0"/>
              </a:rPr>
              <a:t>and</a:t>
            </a:r>
          </a:p>
          <a:p>
            <a:r>
              <a:rPr lang="en-US" altLang="en-US" sz="2400" dirty="0" smtClean="0">
                <a:latin typeface="Verdana" pitchFamily="34" charset="0"/>
              </a:rPr>
              <a:t>effective organizations </a:t>
            </a:r>
            <a:r>
              <a:rPr lang="en-US" altLang="en-US" sz="2400" dirty="0">
                <a:latin typeface="Verdana" pitchFamily="34" charset="0"/>
              </a:rPr>
              <a:t>for a spam farm.</a:t>
            </a:r>
          </a:p>
        </p:txBody>
      </p:sp>
      <p:grpSp>
        <p:nvGrpSpPr>
          <p:cNvPr id="5" name="Group 4"/>
          <p:cNvGrpSpPr/>
          <p:nvPr/>
        </p:nvGrpSpPr>
        <p:grpSpPr>
          <a:xfrm>
            <a:off x="6888956" y="3429000"/>
            <a:ext cx="2263395" cy="2365554"/>
            <a:chOff x="6888956" y="3429000"/>
            <a:chExt cx="2263395" cy="2365554"/>
          </a:xfrm>
        </p:grpSpPr>
        <p:sp>
          <p:nvSpPr>
            <p:cNvPr id="2" name="TextBox 1"/>
            <p:cNvSpPr txBox="1"/>
            <p:nvPr/>
          </p:nvSpPr>
          <p:spPr>
            <a:xfrm>
              <a:off x="6975217" y="4594225"/>
              <a:ext cx="2177134" cy="1200329"/>
            </a:xfrm>
            <a:prstGeom prst="rect">
              <a:avLst/>
            </a:prstGeom>
            <a:noFill/>
          </p:spPr>
          <p:txBody>
            <a:bodyPr wrap="none" rtlCol="0">
              <a:spAutoFit/>
            </a:bodyPr>
            <a:lstStyle/>
            <a:p>
              <a:r>
                <a:rPr lang="en-US" dirty="0" smtClean="0">
                  <a:solidFill>
                    <a:srgbClr val="00B050"/>
                  </a:solidFill>
                </a:rPr>
                <a:t>Note links are 2-way.</a:t>
              </a:r>
            </a:p>
            <a:p>
              <a:r>
                <a:rPr lang="en-US" dirty="0" smtClean="0">
                  <a:solidFill>
                    <a:srgbClr val="00B050"/>
                  </a:solidFill>
                </a:rPr>
                <a:t>Page t links to all M</a:t>
              </a:r>
            </a:p>
            <a:p>
              <a:r>
                <a:rPr lang="en-US" dirty="0" smtClean="0">
                  <a:solidFill>
                    <a:srgbClr val="00B050"/>
                  </a:solidFill>
                </a:rPr>
                <a:t>pages and they link</a:t>
              </a:r>
            </a:p>
            <a:p>
              <a:r>
                <a:rPr lang="en-US" dirty="0" smtClean="0">
                  <a:solidFill>
                    <a:srgbClr val="00B050"/>
                  </a:solidFill>
                </a:rPr>
                <a:t>back.</a:t>
              </a:r>
              <a:endParaRPr lang="en-US" dirty="0">
                <a:solidFill>
                  <a:srgbClr val="00B050"/>
                </a:solidFill>
              </a:endParaRPr>
            </a:p>
          </p:txBody>
        </p:sp>
        <p:cxnSp>
          <p:nvCxnSpPr>
            <p:cNvPr id="4" name="Straight Arrow Connector 3"/>
            <p:cNvCxnSpPr>
              <a:stCxn id="2" idx="0"/>
            </p:cNvCxnSpPr>
            <p:nvPr/>
          </p:nvCxnSpPr>
          <p:spPr>
            <a:xfrm flipH="1" flipV="1">
              <a:off x="6888956" y="3429000"/>
              <a:ext cx="1174828" cy="1165225"/>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4399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A082D49C-6905-491E-9EA1-1BB9D33C1FEF}" type="slidenum">
              <a:rPr lang="en-US" altLang="en-US"/>
              <a:pPr/>
              <a:t>12</a:t>
            </a:fld>
            <a:endParaRPr lang="en-US" altLang="en-US"/>
          </a:p>
        </p:txBody>
      </p:sp>
      <p:sp>
        <p:nvSpPr>
          <p:cNvPr id="96258" name="Rectangle 2"/>
          <p:cNvSpPr>
            <a:spLocks noGrp="1" noChangeArrowheads="1"/>
          </p:cNvSpPr>
          <p:nvPr>
            <p:ph type="title"/>
          </p:nvPr>
        </p:nvSpPr>
        <p:spPr>
          <a:xfrm>
            <a:off x="658019" y="-152400"/>
            <a:ext cx="7772400" cy="1143000"/>
          </a:xfrm>
        </p:spPr>
        <p:txBody>
          <a:bodyPr/>
          <a:lstStyle/>
          <a:p>
            <a:r>
              <a:rPr lang="en-US" altLang="en-US" dirty="0" smtClean="0"/>
              <a:t>Analysis</a:t>
            </a:r>
            <a:endParaRPr lang="en-US" altLang="en-US" dirty="0"/>
          </a:p>
        </p:txBody>
      </p:sp>
      <p:sp>
        <p:nvSpPr>
          <p:cNvPr id="96259" name="Rectangle 3"/>
          <p:cNvSpPr>
            <a:spLocks noGrp="1" noChangeArrowheads="1"/>
          </p:cNvSpPr>
          <p:nvPr>
            <p:ph type="body" idx="1"/>
          </p:nvPr>
        </p:nvSpPr>
        <p:spPr>
          <a:xfrm>
            <a:off x="304800" y="3581400"/>
            <a:ext cx="8610600" cy="2819400"/>
          </a:xfrm>
        </p:spPr>
        <p:txBody>
          <a:bodyPr/>
          <a:lstStyle/>
          <a:p>
            <a:pPr marL="469900" indent="-469900">
              <a:buFont typeface="Monotype Sorts" pitchFamily="2" charset="2"/>
              <a:buNone/>
            </a:pPr>
            <a:r>
              <a:rPr lang="en-US" altLang="en-US" dirty="0"/>
              <a:t>Suppose rank from accessible pages = </a:t>
            </a:r>
            <a:r>
              <a:rPr lang="en-US" altLang="en-US" i="1" dirty="0" smtClean="0"/>
              <a:t>x </a:t>
            </a:r>
            <a:r>
              <a:rPr lang="en-US" altLang="en-US" dirty="0" smtClean="0"/>
              <a:t>(known).</a:t>
            </a:r>
            <a:endParaRPr lang="en-US" altLang="en-US" dirty="0"/>
          </a:p>
          <a:p>
            <a:pPr marL="469900" indent="-469900">
              <a:buFont typeface="Monotype Sorts" pitchFamily="2" charset="2"/>
              <a:buNone/>
            </a:pPr>
            <a:r>
              <a:rPr lang="en-US" altLang="en-US" dirty="0"/>
              <a:t>PageRank of target page = </a:t>
            </a:r>
            <a:r>
              <a:rPr lang="en-US" altLang="en-US" i="1" dirty="0" smtClean="0"/>
              <a:t>y </a:t>
            </a:r>
            <a:r>
              <a:rPr lang="en-US" altLang="en-US" dirty="0" smtClean="0"/>
              <a:t>(unknown).</a:t>
            </a:r>
            <a:endParaRPr lang="en-US" altLang="en-US" dirty="0"/>
          </a:p>
          <a:p>
            <a:pPr marL="469900" indent="-469900">
              <a:buFont typeface="Monotype Sorts" pitchFamily="2" charset="2"/>
              <a:buNone/>
            </a:pPr>
            <a:r>
              <a:rPr lang="en-US" altLang="en-US" dirty="0"/>
              <a:t>Taxation rate = 1-</a:t>
            </a:r>
            <a:r>
              <a:rPr lang="en-US" altLang="en-US" dirty="0">
                <a:latin typeface="Symbol" pitchFamily="18" charset="2"/>
              </a:rPr>
              <a:t>b.</a:t>
            </a:r>
            <a:endParaRPr lang="en-US" altLang="en-US" dirty="0"/>
          </a:p>
          <a:p>
            <a:pPr marL="469900" indent="-469900">
              <a:buFont typeface="Monotype Sorts" pitchFamily="2" charset="2"/>
              <a:buNone/>
            </a:pPr>
            <a:r>
              <a:rPr lang="en-US" altLang="en-US" dirty="0"/>
              <a:t>Rank of each “farm” page = </a:t>
            </a:r>
            <a:r>
              <a:rPr lang="en-US" altLang="en-US" dirty="0">
                <a:latin typeface="Symbol" pitchFamily="18" charset="2"/>
              </a:rPr>
              <a:t>b</a:t>
            </a:r>
            <a:r>
              <a:rPr lang="en-US" altLang="en-US" dirty="0"/>
              <a:t>y/M + (1-</a:t>
            </a:r>
            <a:r>
              <a:rPr lang="en-US" altLang="en-US" dirty="0">
                <a:latin typeface="Symbol" pitchFamily="18" charset="2"/>
              </a:rPr>
              <a:t>b</a:t>
            </a:r>
            <a:r>
              <a:rPr lang="en-US" altLang="en-US" dirty="0"/>
              <a:t>)/N.</a:t>
            </a:r>
          </a:p>
        </p:txBody>
      </p:sp>
      <p:sp>
        <p:nvSpPr>
          <p:cNvPr id="96261" name="Cloud"/>
          <p:cNvSpPr>
            <a:spLocks noChangeAspect="1" noEditPoints="1" noChangeArrowheads="1"/>
          </p:cNvSpPr>
          <p:nvPr/>
        </p:nvSpPr>
        <p:spPr bwMode="auto">
          <a:xfrm>
            <a:off x="762000" y="1731962"/>
            <a:ext cx="2335213" cy="8921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ltLang="en-US" dirty="0">
              <a:latin typeface="Verdana" pitchFamily="34" charset="0"/>
            </a:endParaRPr>
          </a:p>
          <a:p>
            <a:r>
              <a:rPr lang="en-US" altLang="en-US" sz="1600" dirty="0" smtClean="0">
                <a:latin typeface="Verdana" pitchFamily="34" charset="0"/>
              </a:rPr>
              <a:t>Inaccessible</a:t>
            </a:r>
            <a:endParaRPr lang="en-US" altLang="en-US" sz="1600" dirty="0">
              <a:latin typeface="Verdana" pitchFamily="34" charset="0"/>
            </a:endParaRPr>
          </a:p>
        </p:txBody>
      </p:sp>
      <p:sp>
        <p:nvSpPr>
          <p:cNvPr id="96262" name="Oval 6"/>
          <p:cNvSpPr>
            <a:spLocks noChangeArrowheads="1"/>
          </p:cNvSpPr>
          <p:nvPr/>
        </p:nvSpPr>
        <p:spPr bwMode="auto">
          <a:xfrm>
            <a:off x="3557588" y="1684338"/>
            <a:ext cx="987425" cy="19732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3" name="Oval 7"/>
          <p:cNvSpPr>
            <a:spLocks noChangeArrowheads="1"/>
          </p:cNvSpPr>
          <p:nvPr/>
        </p:nvSpPr>
        <p:spPr bwMode="auto">
          <a:xfrm>
            <a:off x="4017963" y="1873250"/>
            <a:ext cx="65087" cy="46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4" name="Oval 8"/>
          <p:cNvSpPr>
            <a:spLocks noChangeArrowheads="1"/>
          </p:cNvSpPr>
          <p:nvPr/>
        </p:nvSpPr>
        <p:spPr bwMode="auto">
          <a:xfrm>
            <a:off x="4017963" y="2247900"/>
            <a:ext cx="65087" cy="476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5" name="Oval 9"/>
          <p:cNvSpPr>
            <a:spLocks noChangeArrowheads="1"/>
          </p:cNvSpPr>
          <p:nvPr/>
        </p:nvSpPr>
        <p:spPr bwMode="auto">
          <a:xfrm>
            <a:off x="4017963" y="2671763"/>
            <a:ext cx="65087"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6" name="Oval 10"/>
          <p:cNvSpPr>
            <a:spLocks noChangeArrowheads="1"/>
          </p:cNvSpPr>
          <p:nvPr/>
        </p:nvSpPr>
        <p:spPr bwMode="auto">
          <a:xfrm>
            <a:off x="4017963" y="2952750"/>
            <a:ext cx="65087" cy="476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7" name="Oval 11"/>
          <p:cNvSpPr>
            <a:spLocks noChangeArrowheads="1"/>
          </p:cNvSpPr>
          <p:nvPr/>
        </p:nvSpPr>
        <p:spPr bwMode="auto">
          <a:xfrm>
            <a:off x="4017963" y="3281363"/>
            <a:ext cx="65087" cy="476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8" name="Oval 12"/>
          <p:cNvSpPr>
            <a:spLocks noChangeArrowheads="1"/>
          </p:cNvSpPr>
          <p:nvPr/>
        </p:nvSpPr>
        <p:spPr bwMode="auto">
          <a:xfrm>
            <a:off x="5070475" y="2578100"/>
            <a:ext cx="131763" cy="93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9" name="Oval 13"/>
          <p:cNvSpPr>
            <a:spLocks noChangeArrowheads="1"/>
          </p:cNvSpPr>
          <p:nvPr/>
        </p:nvSpPr>
        <p:spPr bwMode="auto">
          <a:xfrm>
            <a:off x="5794375" y="2014538"/>
            <a:ext cx="66675"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0" name="Oval 14"/>
          <p:cNvSpPr>
            <a:spLocks noChangeArrowheads="1"/>
          </p:cNvSpPr>
          <p:nvPr/>
        </p:nvSpPr>
        <p:spPr bwMode="auto">
          <a:xfrm>
            <a:off x="5794375" y="2343150"/>
            <a:ext cx="66675" cy="46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1" name="Oval 15"/>
          <p:cNvSpPr>
            <a:spLocks noChangeArrowheads="1"/>
          </p:cNvSpPr>
          <p:nvPr/>
        </p:nvSpPr>
        <p:spPr bwMode="auto">
          <a:xfrm>
            <a:off x="5794375" y="2671763"/>
            <a:ext cx="66675"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2" name="Oval 16"/>
          <p:cNvSpPr>
            <a:spLocks noChangeArrowheads="1"/>
          </p:cNvSpPr>
          <p:nvPr/>
        </p:nvSpPr>
        <p:spPr bwMode="auto">
          <a:xfrm>
            <a:off x="5794375" y="2906713"/>
            <a:ext cx="66675"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3" name="Oval 17"/>
          <p:cNvSpPr>
            <a:spLocks noChangeArrowheads="1"/>
          </p:cNvSpPr>
          <p:nvPr/>
        </p:nvSpPr>
        <p:spPr bwMode="auto">
          <a:xfrm>
            <a:off x="5794375" y="3235325"/>
            <a:ext cx="66675" cy="46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4" name="Oval 18"/>
          <p:cNvSpPr>
            <a:spLocks noChangeArrowheads="1"/>
          </p:cNvSpPr>
          <p:nvPr/>
        </p:nvSpPr>
        <p:spPr bwMode="auto">
          <a:xfrm>
            <a:off x="4873625" y="1779588"/>
            <a:ext cx="1908175" cy="1784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5" name="Line 19"/>
          <p:cNvSpPr>
            <a:spLocks noChangeShapeType="1"/>
          </p:cNvSpPr>
          <p:nvPr/>
        </p:nvSpPr>
        <p:spPr bwMode="auto">
          <a:xfrm>
            <a:off x="4083050" y="1873250"/>
            <a:ext cx="987425" cy="704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6" name="Line 20"/>
          <p:cNvSpPr>
            <a:spLocks noChangeShapeType="1"/>
          </p:cNvSpPr>
          <p:nvPr/>
        </p:nvSpPr>
        <p:spPr bwMode="auto">
          <a:xfrm>
            <a:off x="4083050" y="2295525"/>
            <a:ext cx="922338" cy="328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7" name="Line 21"/>
          <p:cNvSpPr>
            <a:spLocks noChangeShapeType="1"/>
          </p:cNvSpPr>
          <p:nvPr/>
        </p:nvSpPr>
        <p:spPr bwMode="auto">
          <a:xfrm flipV="1">
            <a:off x="4083050" y="2717800"/>
            <a:ext cx="987425" cy="282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8" name="Line 22"/>
          <p:cNvSpPr>
            <a:spLocks noChangeShapeType="1"/>
          </p:cNvSpPr>
          <p:nvPr/>
        </p:nvSpPr>
        <p:spPr bwMode="auto">
          <a:xfrm flipV="1">
            <a:off x="4083050" y="2765425"/>
            <a:ext cx="1054100" cy="563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9" name="Line 23"/>
          <p:cNvSpPr>
            <a:spLocks noChangeShapeType="1"/>
          </p:cNvSpPr>
          <p:nvPr/>
        </p:nvSpPr>
        <p:spPr bwMode="auto">
          <a:xfrm flipV="1">
            <a:off x="4083050" y="2671763"/>
            <a:ext cx="922338" cy="46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0" name="Line 24"/>
          <p:cNvSpPr>
            <a:spLocks noChangeShapeType="1"/>
          </p:cNvSpPr>
          <p:nvPr/>
        </p:nvSpPr>
        <p:spPr bwMode="auto">
          <a:xfrm flipV="1">
            <a:off x="5137150" y="2060575"/>
            <a:ext cx="657225" cy="5175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1" name="Line 25"/>
          <p:cNvSpPr>
            <a:spLocks noChangeShapeType="1"/>
          </p:cNvSpPr>
          <p:nvPr/>
        </p:nvSpPr>
        <p:spPr bwMode="auto">
          <a:xfrm>
            <a:off x="5202238" y="2624138"/>
            <a:ext cx="592137" cy="476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2" name="Line 26"/>
          <p:cNvSpPr>
            <a:spLocks noChangeShapeType="1"/>
          </p:cNvSpPr>
          <p:nvPr/>
        </p:nvSpPr>
        <p:spPr bwMode="auto">
          <a:xfrm flipV="1">
            <a:off x="5202238" y="2362200"/>
            <a:ext cx="588962" cy="2159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3" name="Line 27"/>
          <p:cNvSpPr>
            <a:spLocks noChangeShapeType="1"/>
          </p:cNvSpPr>
          <p:nvPr/>
        </p:nvSpPr>
        <p:spPr bwMode="auto">
          <a:xfrm>
            <a:off x="5202238" y="2671763"/>
            <a:ext cx="592137" cy="2349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4" name="Line 28"/>
          <p:cNvSpPr>
            <a:spLocks noChangeShapeType="1"/>
          </p:cNvSpPr>
          <p:nvPr/>
        </p:nvSpPr>
        <p:spPr bwMode="auto">
          <a:xfrm>
            <a:off x="5137150" y="2671763"/>
            <a:ext cx="657225" cy="563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5" name="Text Box 29"/>
          <p:cNvSpPr txBox="1">
            <a:spLocks noChangeArrowheads="1"/>
          </p:cNvSpPr>
          <p:nvPr/>
        </p:nvSpPr>
        <p:spPr bwMode="auto">
          <a:xfrm>
            <a:off x="4991100" y="2252663"/>
            <a:ext cx="284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t</a:t>
            </a:r>
          </a:p>
        </p:txBody>
      </p:sp>
      <p:sp>
        <p:nvSpPr>
          <p:cNvPr id="96286" name="Line 30"/>
          <p:cNvSpPr>
            <a:spLocks noChangeShapeType="1"/>
          </p:cNvSpPr>
          <p:nvPr/>
        </p:nvSpPr>
        <p:spPr bwMode="auto">
          <a:xfrm>
            <a:off x="2833688" y="1966913"/>
            <a:ext cx="788987" cy="1873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87" name="Text Box 31"/>
          <p:cNvSpPr txBox="1">
            <a:spLocks noChangeArrowheads="1"/>
          </p:cNvSpPr>
          <p:nvPr/>
        </p:nvSpPr>
        <p:spPr bwMode="auto">
          <a:xfrm>
            <a:off x="3425825" y="1270793"/>
            <a:ext cx="1358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latin typeface="Verdana" pitchFamily="34" charset="0"/>
              </a:rPr>
              <a:t>Accessible</a:t>
            </a:r>
          </a:p>
        </p:txBody>
      </p:sp>
      <p:sp>
        <p:nvSpPr>
          <p:cNvPr id="96288" name="Text Box 32"/>
          <p:cNvSpPr txBox="1">
            <a:spLocks noChangeArrowheads="1"/>
          </p:cNvSpPr>
          <p:nvPr/>
        </p:nvSpPr>
        <p:spPr bwMode="auto">
          <a:xfrm>
            <a:off x="5399088" y="1255711"/>
            <a:ext cx="75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Verdana" pitchFamily="34" charset="0"/>
              </a:rPr>
              <a:t>Own</a:t>
            </a:r>
          </a:p>
        </p:txBody>
      </p:sp>
      <p:sp>
        <p:nvSpPr>
          <p:cNvPr id="96289" name="Text Box 33"/>
          <p:cNvSpPr txBox="1">
            <a:spLocks noChangeArrowheads="1"/>
          </p:cNvSpPr>
          <p:nvPr/>
        </p:nvSpPr>
        <p:spPr bwMode="auto">
          <a:xfrm>
            <a:off x="5978525" y="1876425"/>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1</a:t>
            </a:r>
          </a:p>
        </p:txBody>
      </p:sp>
      <p:sp>
        <p:nvSpPr>
          <p:cNvPr id="96290" name="Text Box 34"/>
          <p:cNvSpPr txBox="1">
            <a:spLocks noChangeArrowheads="1"/>
          </p:cNvSpPr>
          <p:nvPr/>
        </p:nvSpPr>
        <p:spPr bwMode="auto">
          <a:xfrm>
            <a:off x="5978525" y="2159000"/>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2</a:t>
            </a:r>
          </a:p>
        </p:txBody>
      </p:sp>
      <p:sp>
        <p:nvSpPr>
          <p:cNvPr id="96291" name="Text Box 35"/>
          <p:cNvSpPr txBox="1">
            <a:spLocks noChangeArrowheads="1"/>
          </p:cNvSpPr>
          <p:nvPr/>
        </p:nvSpPr>
        <p:spPr bwMode="auto">
          <a:xfrm>
            <a:off x="5911850" y="3144838"/>
            <a:ext cx="398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M</a:t>
            </a:r>
          </a:p>
        </p:txBody>
      </p:sp>
      <p:grpSp>
        <p:nvGrpSpPr>
          <p:cNvPr id="96299" name="Group 43"/>
          <p:cNvGrpSpPr>
            <a:grpSpLocks/>
          </p:cNvGrpSpPr>
          <p:nvPr/>
        </p:nvGrpSpPr>
        <p:grpSpPr bwMode="auto">
          <a:xfrm>
            <a:off x="3044825" y="4995067"/>
            <a:ext cx="2873375" cy="1476375"/>
            <a:chOff x="2294" y="3290"/>
            <a:chExt cx="1810" cy="930"/>
          </a:xfrm>
        </p:grpSpPr>
        <p:sp>
          <p:nvSpPr>
            <p:cNvPr id="96295" name="Rectangle 39"/>
            <p:cNvSpPr>
              <a:spLocks noChangeArrowheads="1"/>
            </p:cNvSpPr>
            <p:nvPr/>
          </p:nvSpPr>
          <p:spPr bwMode="auto">
            <a:xfrm>
              <a:off x="3480" y="3290"/>
              <a:ext cx="624"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97" name="Text Box 41"/>
            <p:cNvSpPr txBox="1">
              <a:spLocks noChangeArrowheads="1"/>
            </p:cNvSpPr>
            <p:nvPr/>
          </p:nvSpPr>
          <p:spPr bwMode="auto">
            <a:xfrm>
              <a:off x="2294" y="3813"/>
              <a:ext cx="130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From </a:t>
              </a:r>
              <a:r>
                <a:rPr lang="en-US" altLang="en-US" i="1" dirty="0" smtClean="0"/>
                <a:t>t</a:t>
              </a:r>
              <a:r>
                <a:rPr lang="en-US" altLang="en-US" dirty="0" smtClean="0"/>
                <a:t>; M = number</a:t>
              </a:r>
              <a:endParaRPr lang="en-US" altLang="en-US" dirty="0"/>
            </a:p>
            <a:p>
              <a:r>
                <a:rPr lang="en-US" altLang="en-US" dirty="0" smtClean="0"/>
                <a:t>of farm pages</a:t>
              </a:r>
            </a:p>
          </p:txBody>
        </p:sp>
        <p:sp>
          <p:nvSpPr>
            <p:cNvPr id="96298" name="Line 42"/>
            <p:cNvSpPr>
              <a:spLocks noChangeShapeType="1"/>
            </p:cNvSpPr>
            <p:nvPr/>
          </p:nvSpPr>
          <p:spPr bwMode="auto">
            <a:xfrm flipV="1">
              <a:off x="3096" y="3648"/>
              <a:ext cx="38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302" name="Group 46"/>
          <p:cNvGrpSpPr>
            <a:grpSpLocks/>
          </p:cNvGrpSpPr>
          <p:nvPr/>
        </p:nvGrpSpPr>
        <p:grpSpPr bwMode="auto">
          <a:xfrm>
            <a:off x="6257606" y="5028396"/>
            <a:ext cx="2324102" cy="1814512"/>
            <a:chOff x="4560" y="3312"/>
            <a:chExt cx="1464" cy="1143"/>
          </a:xfrm>
        </p:grpSpPr>
        <p:sp>
          <p:nvSpPr>
            <p:cNvPr id="96296" name="Rectangle 40"/>
            <p:cNvSpPr>
              <a:spLocks noChangeArrowheads="1"/>
            </p:cNvSpPr>
            <p:nvPr/>
          </p:nvSpPr>
          <p:spPr bwMode="auto">
            <a:xfrm>
              <a:off x="4560" y="3312"/>
              <a:ext cx="816"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00" name="Text Box 44"/>
            <p:cNvSpPr txBox="1">
              <a:spLocks noChangeArrowheads="1"/>
            </p:cNvSpPr>
            <p:nvPr/>
          </p:nvSpPr>
          <p:spPr bwMode="auto">
            <a:xfrm>
              <a:off x="4727" y="3873"/>
              <a:ext cx="1297"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Share </a:t>
              </a:r>
              <a:r>
                <a:rPr lang="en-US" altLang="en-US" dirty="0" smtClean="0"/>
                <a:t>of “tax”;</a:t>
              </a:r>
            </a:p>
            <a:p>
              <a:r>
                <a:rPr lang="en-US" altLang="en-US" dirty="0" smtClean="0"/>
                <a:t>N = size of the Web.</a:t>
              </a:r>
            </a:p>
            <a:p>
              <a:r>
                <a:rPr lang="en-US" altLang="en-US" dirty="0" smtClean="0"/>
                <a:t>Total PageRank = 1.</a:t>
              </a:r>
              <a:endParaRPr lang="en-US" altLang="en-US" dirty="0"/>
            </a:p>
          </p:txBody>
        </p:sp>
        <p:sp>
          <p:nvSpPr>
            <p:cNvPr id="96301" name="Line 45"/>
            <p:cNvSpPr>
              <a:spLocks noChangeShapeType="1"/>
            </p:cNvSpPr>
            <p:nvPr/>
          </p:nvSpPr>
          <p:spPr bwMode="auto">
            <a:xfrm flipH="1" flipV="1">
              <a:off x="5375" y="3665"/>
              <a:ext cx="91" cy="2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971416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62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6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9C285BDF-8D91-49FC-9092-870E0D373F3E}" type="slidenum">
              <a:rPr lang="en-US" altLang="en-US"/>
              <a:pPr/>
              <a:t>13</a:t>
            </a:fld>
            <a:endParaRPr lang="en-US" altLang="en-US"/>
          </a:p>
        </p:txBody>
      </p:sp>
      <p:sp>
        <p:nvSpPr>
          <p:cNvPr id="109570" name="Rectangle 2"/>
          <p:cNvSpPr>
            <a:spLocks noGrp="1" noChangeArrowheads="1"/>
          </p:cNvSpPr>
          <p:nvPr>
            <p:ph type="title"/>
          </p:nvPr>
        </p:nvSpPr>
        <p:spPr>
          <a:xfrm>
            <a:off x="658813" y="-76200"/>
            <a:ext cx="7772400" cy="1143000"/>
          </a:xfrm>
        </p:spPr>
        <p:txBody>
          <a:bodyPr/>
          <a:lstStyle/>
          <a:p>
            <a:r>
              <a:rPr lang="en-US" altLang="en-US" dirty="0"/>
              <a:t>Analysis – (2)</a:t>
            </a:r>
          </a:p>
        </p:txBody>
      </p:sp>
      <p:sp>
        <p:nvSpPr>
          <p:cNvPr id="109571" name="Rectangle 3"/>
          <p:cNvSpPr>
            <a:spLocks noGrp="1" noChangeArrowheads="1"/>
          </p:cNvSpPr>
          <p:nvPr>
            <p:ph type="body" idx="1"/>
          </p:nvPr>
        </p:nvSpPr>
        <p:spPr>
          <a:xfrm>
            <a:off x="610394" y="3601516"/>
            <a:ext cx="8348662" cy="2819400"/>
          </a:xfrm>
        </p:spPr>
        <p:txBody>
          <a:bodyPr/>
          <a:lstStyle/>
          <a:p>
            <a:pPr marL="469900" indent="-469900">
              <a:buFont typeface="Monotype Sorts" pitchFamily="2" charset="2"/>
              <a:buNone/>
            </a:pPr>
            <a:r>
              <a:rPr lang="en-US" altLang="en-US" dirty="0"/>
              <a:t>y = x + </a:t>
            </a:r>
            <a:r>
              <a:rPr lang="en-US" altLang="en-US" dirty="0">
                <a:latin typeface="Symbol" pitchFamily="18" charset="2"/>
                <a:sym typeface="Symbol" pitchFamily="18" charset="2"/>
              </a:rPr>
              <a:t></a:t>
            </a:r>
            <a:r>
              <a:rPr lang="en-US" altLang="en-US" dirty="0"/>
              <a:t>M[</a:t>
            </a:r>
            <a:r>
              <a:rPr lang="en-US" altLang="en-US" dirty="0">
                <a:latin typeface="Symbol" pitchFamily="18" charset="2"/>
              </a:rPr>
              <a:t>b</a:t>
            </a:r>
            <a:r>
              <a:rPr lang="en-US" altLang="en-US" dirty="0"/>
              <a:t>y/M + (1-</a:t>
            </a:r>
            <a:r>
              <a:rPr lang="en-US" altLang="en-US" dirty="0">
                <a:latin typeface="Symbol" pitchFamily="18" charset="2"/>
              </a:rPr>
              <a:t>b</a:t>
            </a:r>
            <a:r>
              <a:rPr lang="en-US" altLang="en-US" dirty="0"/>
              <a:t>)/N] + (1-</a:t>
            </a:r>
            <a:r>
              <a:rPr lang="en-US" altLang="en-US" dirty="0">
                <a:latin typeface="Symbol" pitchFamily="18" charset="2"/>
              </a:rPr>
              <a:t>b</a:t>
            </a:r>
            <a:r>
              <a:rPr lang="en-US" altLang="en-US" dirty="0"/>
              <a:t>)/N</a:t>
            </a:r>
          </a:p>
          <a:p>
            <a:pPr marL="469900" indent="-469900">
              <a:buFont typeface="Monotype Sorts" pitchFamily="2" charset="2"/>
              <a:buNone/>
            </a:pPr>
            <a:r>
              <a:rPr lang="en-US" altLang="en-US" dirty="0"/>
              <a:t>y = x + </a:t>
            </a:r>
            <a:r>
              <a:rPr lang="en-US" altLang="en-US" dirty="0">
                <a:latin typeface="Symbol" pitchFamily="18" charset="2"/>
              </a:rPr>
              <a:t>b</a:t>
            </a:r>
            <a:r>
              <a:rPr lang="en-US" altLang="en-US" baseline="30000" dirty="0"/>
              <a:t>2</a:t>
            </a:r>
            <a:r>
              <a:rPr lang="en-US" altLang="en-US" dirty="0"/>
              <a:t>y + </a:t>
            </a:r>
            <a:r>
              <a:rPr lang="en-US" altLang="en-US" dirty="0">
                <a:latin typeface="Symbol" pitchFamily="18" charset="2"/>
              </a:rPr>
              <a:t>b</a:t>
            </a:r>
            <a:r>
              <a:rPr lang="en-US" altLang="en-US" dirty="0"/>
              <a:t>(1-</a:t>
            </a:r>
            <a:r>
              <a:rPr lang="en-US" altLang="en-US" dirty="0">
                <a:latin typeface="Symbol" pitchFamily="18" charset="2"/>
              </a:rPr>
              <a:t>b</a:t>
            </a:r>
            <a:r>
              <a:rPr lang="en-US" altLang="en-US" dirty="0"/>
              <a:t>)M/N</a:t>
            </a:r>
          </a:p>
          <a:p>
            <a:pPr marL="469900" indent="-469900">
              <a:buFont typeface="Monotype Sorts" pitchFamily="2" charset="2"/>
              <a:buNone/>
            </a:pPr>
            <a:r>
              <a:rPr lang="en-US" altLang="en-US" dirty="0"/>
              <a:t>y = x/(1-</a:t>
            </a:r>
            <a:r>
              <a:rPr lang="en-US" altLang="en-US" dirty="0">
                <a:latin typeface="Symbol" pitchFamily="18" charset="2"/>
              </a:rPr>
              <a:t>b</a:t>
            </a:r>
            <a:r>
              <a:rPr lang="en-US" altLang="en-US" baseline="30000" dirty="0"/>
              <a:t>2</a:t>
            </a:r>
            <a:r>
              <a:rPr lang="en-US" altLang="en-US" dirty="0"/>
              <a:t>) + </a:t>
            </a:r>
            <a:r>
              <a:rPr lang="en-US" altLang="en-US" dirty="0" err="1"/>
              <a:t>cM</a:t>
            </a:r>
            <a:r>
              <a:rPr lang="en-US" altLang="en-US" dirty="0"/>
              <a:t>/N where c = </a:t>
            </a:r>
            <a:r>
              <a:rPr lang="en-US" altLang="en-US" dirty="0">
                <a:latin typeface="Symbol" pitchFamily="18" charset="2"/>
                <a:sym typeface="Symbol" pitchFamily="18" charset="2"/>
              </a:rPr>
              <a:t></a:t>
            </a:r>
            <a:r>
              <a:rPr lang="en-US" altLang="en-US" dirty="0"/>
              <a:t>/(1+</a:t>
            </a:r>
            <a:r>
              <a:rPr lang="en-US" altLang="en-US" dirty="0">
                <a:latin typeface="Symbol" pitchFamily="18" charset="2"/>
                <a:sym typeface="Symbol" pitchFamily="18" charset="2"/>
              </a:rPr>
              <a:t></a:t>
            </a:r>
            <a:r>
              <a:rPr lang="en-US" altLang="en-US" dirty="0"/>
              <a:t>)</a:t>
            </a:r>
          </a:p>
        </p:txBody>
      </p:sp>
      <p:sp>
        <p:nvSpPr>
          <p:cNvPr id="109572" name="Cloud"/>
          <p:cNvSpPr>
            <a:spLocks noChangeAspect="1" noEditPoints="1" noChangeArrowheads="1"/>
          </p:cNvSpPr>
          <p:nvPr/>
        </p:nvSpPr>
        <p:spPr bwMode="auto">
          <a:xfrm>
            <a:off x="838200" y="1731962"/>
            <a:ext cx="2259013" cy="10112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ltLang="en-US" sz="1800" dirty="0">
              <a:latin typeface="Verdana" pitchFamily="34" charset="0"/>
            </a:endParaRPr>
          </a:p>
          <a:p>
            <a:r>
              <a:rPr lang="en-US" altLang="en-US" sz="1600" dirty="0">
                <a:latin typeface="Verdana" pitchFamily="34" charset="0"/>
              </a:rPr>
              <a:t>Inaccessible</a:t>
            </a:r>
          </a:p>
        </p:txBody>
      </p:sp>
      <p:sp>
        <p:nvSpPr>
          <p:cNvPr id="109573" name="Oval 5"/>
          <p:cNvSpPr>
            <a:spLocks noChangeArrowheads="1"/>
          </p:cNvSpPr>
          <p:nvPr/>
        </p:nvSpPr>
        <p:spPr bwMode="auto">
          <a:xfrm>
            <a:off x="3557588" y="1684338"/>
            <a:ext cx="987425" cy="19732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4" name="Oval 6"/>
          <p:cNvSpPr>
            <a:spLocks noChangeArrowheads="1"/>
          </p:cNvSpPr>
          <p:nvPr/>
        </p:nvSpPr>
        <p:spPr bwMode="auto">
          <a:xfrm>
            <a:off x="4017963" y="1873250"/>
            <a:ext cx="65087" cy="46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5" name="Oval 7"/>
          <p:cNvSpPr>
            <a:spLocks noChangeArrowheads="1"/>
          </p:cNvSpPr>
          <p:nvPr/>
        </p:nvSpPr>
        <p:spPr bwMode="auto">
          <a:xfrm>
            <a:off x="4017963" y="2247900"/>
            <a:ext cx="65087" cy="476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6" name="Oval 8"/>
          <p:cNvSpPr>
            <a:spLocks noChangeArrowheads="1"/>
          </p:cNvSpPr>
          <p:nvPr/>
        </p:nvSpPr>
        <p:spPr bwMode="auto">
          <a:xfrm>
            <a:off x="4017963" y="2671763"/>
            <a:ext cx="65087"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7" name="Oval 9"/>
          <p:cNvSpPr>
            <a:spLocks noChangeArrowheads="1"/>
          </p:cNvSpPr>
          <p:nvPr/>
        </p:nvSpPr>
        <p:spPr bwMode="auto">
          <a:xfrm>
            <a:off x="4017963" y="2952750"/>
            <a:ext cx="65087" cy="476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8" name="Oval 10"/>
          <p:cNvSpPr>
            <a:spLocks noChangeArrowheads="1"/>
          </p:cNvSpPr>
          <p:nvPr/>
        </p:nvSpPr>
        <p:spPr bwMode="auto">
          <a:xfrm>
            <a:off x="4017963" y="3281363"/>
            <a:ext cx="65087" cy="476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79" name="Oval 11"/>
          <p:cNvSpPr>
            <a:spLocks noChangeArrowheads="1"/>
          </p:cNvSpPr>
          <p:nvPr/>
        </p:nvSpPr>
        <p:spPr bwMode="auto">
          <a:xfrm>
            <a:off x="5070475" y="2578100"/>
            <a:ext cx="131763" cy="93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0" name="Oval 12"/>
          <p:cNvSpPr>
            <a:spLocks noChangeArrowheads="1"/>
          </p:cNvSpPr>
          <p:nvPr/>
        </p:nvSpPr>
        <p:spPr bwMode="auto">
          <a:xfrm>
            <a:off x="5794375" y="2014538"/>
            <a:ext cx="66675"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1" name="Oval 13"/>
          <p:cNvSpPr>
            <a:spLocks noChangeArrowheads="1"/>
          </p:cNvSpPr>
          <p:nvPr/>
        </p:nvSpPr>
        <p:spPr bwMode="auto">
          <a:xfrm>
            <a:off x="5794375" y="2343150"/>
            <a:ext cx="66675" cy="46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2" name="Oval 14"/>
          <p:cNvSpPr>
            <a:spLocks noChangeArrowheads="1"/>
          </p:cNvSpPr>
          <p:nvPr/>
        </p:nvSpPr>
        <p:spPr bwMode="auto">
          <a:xfrm>
            <a:off x="5794375" y="2671763"/>
            <a:ext cx="66675"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3" name="Oval 15"/>
          <p:cNvSpPr>
            <a:spLocks noChangeArrowheads="1"/>
          </p:cNvSpPr>
          <p:nvPr/>
        </p:nvSpPr>
        <p:spPr bwMode="auto">
          <a:xfrm>
            <a:off x="5794375" y="2906713"/>
            <a:ext cx="66675"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4" name="Oval 16"/>
          <p:cNvSpPr>
            <a:spLocks noChangeArrowheads="1"/>
          </p:cNvSpPr>
          <p:nvPr/>
        </p:nvSpPr>
        <p:spPr bwMode="auto">
          <a:xfrm>
            <a:off x="5794375" y="3235325"/>
            <a:ext cx="66675" cy="46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5" name="Oval 17"/>
          <p:cNvSpPr>
            <a:spLocks noChangeArrowheads="1"/>
          </p:cNvSpPr>
          <p:nvPr/>
        </p:nvSpPr>
        <p:spPr bwMode="auto">
          <a:xfrm>
            <a:off x="4873625" y="1779588"/>
            <a:ext cx="1908175" cy="1784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86" name="Line 18"/>
          <p:cNvSpPr>
            <a:spLocks noChangeShapeType="1"/>
          </p:cNvSpPr>
          <p:nvPr/>
        </p:nvSpPr>
        <p:spPr bwMode="auto">
          <a:xfrm>
            <a:off x="4083050" y="1873250"/>
            <a:ext cx="987425" cy="704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7" name="Line 19"/>
          <p:cNvSpPr>
            <a:spLocks noChangeShapeType="1"/>
          </p:cNvSpPr>
          <p:nvPr/>
        </p:nvSpPr>
        <p:spPr bwMode="auto">
          <a:xfrm>
            <a:off x="4083050" y="2295525"/>
            <a:ext cx="922338" cy="328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8" name="Line 20"/>
          <p:cNvSpPr>
            <a:spLocks noChangeShapeType="1"/>
          </p:cNvSpPr>
          <p:nvPr/>
        </p:nvSpPr>
        <p:spPr bwMode="auto">
          <a:xfrm flipV="1">
            <a:off x="4083050" y="2717800"/>
            <a:ext cx="987425" cy="282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89" name="Line 21"/>
          <p:cNvSpPr>
            <a:spLocks noChangeShapeType="1"/>
          </p:cNvSpPr>
          <p:nvPr/>
        </p:nvSpPr>
        <p:spPr bwMode="auto">
          <a:xfrm flipV="1">
            <a:off x="4083050" y="2765425"/>
            <a:ext cx="1054100" cy="563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0" name="Line 22"/>
          <p:cNvSpPr>
            <a:spLocks noChangeShapeType="1"/>
          </p:cNvSpPr>
          <p:nvPr/>
        </p:nvSpPr>
        <p:spPr bwMode="auto">
          <a:xfrm flipV="1">
            <a:off x="4083050" y="2671763"/>
            <a:ext cx="922338" cy="46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1" name="Line 23"/>
          <p:cNvSpPr>
            <a:spLocks noChangeShapeType="1"/>
          </p:cNvSpPr>
          <p:nvPr/>
        </p:nvSpPr>
        <p:spPr bwMode="auto">
          <a:xfrm flipV="1">
            <a:off x="5137150" y="2060575"/>
            <a:ext cx="657225" cy="5175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2" name="Line 24"/>
          <p:cNvSpPr>
            <a:spLocks noChangeShapeType="1"/>
          </p:cNvSpPr>
          <p:nvPr/>
        </p:nvSpPr>
        <p:spPr bwMode="auto">
          <a:xfrm>
            <a:off x="5202238" y="2624138"/>
            <a:ext cx="592137" cy="476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3" name="Line 25"/>
          <p:cNvSpPr>
            <a:spLocks noChangeShapeType="1"/>
          </p:cNvSpPr>
          <p:nvPr/>
        </p:nvSpPr>
        <p:spPr bwMode="auto">
          <a:xfrm flipV="1">
            <a:off x="5202238" y="2362200"/>
            <a:ext cx="588962" cy="2159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4" name="Line 26"/>
          <p:cNvSpPr>
            <a:spLocks noChangeShapeType="1"/>
          </p:cNvSpPr>
          <p:nvPr/>
        </p:nvSpPr>
        <p:spPr bwMode="auto">
          <a:xfrm>
            <a:off x="5202238" y="2671763"/>
            <a:ext cx="592137" cy="2349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5" name="Line 27"/>
          <p:cNvSpPr>
            <a:spLocks noChangeShapeType="1"/>
          </p:cNvSpPr>
          <p:nvPr/>
        </p:nvSpPr>
        <p:spPr bwMode="auto">
          <a:xfrm>
            <a:off x="5137150" y="2671763"/>
            <a:ext cx="657225" cy="563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6" name="Text Box 28"/>
          <p:cNvSpPr txBox="1">
            <a:spLocks noChangeArrowheads="1"/>
          </p:cNvSpPr>
          <p:nvPr/>
        </p:nvSpPr>
        <p:spPr bwMode="auto">
          <a:xfrm>
            <a:off x="4991100" y="2252663"/>
            <a:ext cx="284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t</a:t>
            </a:r>
          </a:p>
        </p:txBody>
      </p:sp>
      <p:sp>
        <p:nvSpPr>
          <p:cNvPr id="109597" name="Line 29"/>
          <p:cNvSpPr>
            <a:spLocks noChangeShapeType="1"/>
          </p:cNvSpPr>
          <p:nvPr/>
        </p:nvSpPr>
        <p:spPr bwMode="auto">
          <a:xfrm>
            <a:off x="2833688" y="1966913"/>
            <a:ext cx="788987" cy="1873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98" name="Text Box 30"/>
          <p:cNvSpPr txBox="1">
            <a:spLocks noChangeArrowheads="1"/>
          </p:cNvSpPr>
          <p:nvPr/>
        </p:nvSpPr>
        <p:spPr bwMode="auto">
          <a:xfrm>
            <a:off x="3425825" y="1479550"/>
            <a:ext cx="1358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Verdana" pitchFamily="34" charset="0"/>
              </a:rPr>
              <a:t>Accessible</a:t>
            </a:r>
          </a:p>
        </p:txBody>
      </p:sp>
      <p:sp>
        <p:nvSpPr>
          <p:cNvPr id="109599" name="Text Box 31"/>
          <p:cNvSpPr txBox="1">
            <a:spLocks noChangeArrowheads="1"/>
          </p:cNvSpPr>
          <p:nvPr/>
        </p:nvSpPr>
        <p:spPr bwMode="auto">
          <a:xfrm>
            <a:off x="5399088" y="1454150"/>
            <a:ext cx="75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Own</a:t>
            </a:r>
          </a:p>
        </p:txBody>
      </p:sp>
      <p:sp>
        <p:nvSpPr>
          <p:cNvPr id="109600" name="Text Box 32"/>
          <p:cNvSpPr txBox="1">
            <a:spLocks noChangeArrowheads="1"/>
          </p:cNvSpPr>
          <p:nvPr/>
        </p:nvSpPr>
        <p:spPr bwMode="auto">
          <a:xfrm>
            <a:off x="5978525" y="1876425"/>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1</a:t>
            </a:r>
          </a:p>
        </p:txBody>
      </p:sp>
      <p:sp>
        <p:nvSpPr>
          <p:cNvPr id="109601" name="Text Box 33"/>
          <p:cNvSpPr txBox="1">
            <a:spLocks noChangeArrowheads="1"/>
          </p:cNvSpPr>
          <p:nvPr/>
        </p:nvSpPr>
        <p:spPr bwMode="auto">
          <a:xfrm>
            <a:off x="5978525" y="2159000"/>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2</a:t>
            </a:r>
          </a:p>
        </p:txBody>
      </p:sp>
      <p:sp>
        <p:nvSpPr>
          <p:cNvPr id="109602" name="Text Box 34"/>
          <p:cNvSpPr txBox="1">
            <a:spLocks noChangeArrowheads="1"/>
          </p:cNvSpPr>
          <p:nvPr/>
        </p:nvSpPr>
        <p:spPr bwMode="auto">
          <a:xfrm>
            <a:off x="5911850" y="3144838"/>
            <a:ext cx="398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M</a:t>
            </a:r>
          </a:p>
        </p:txBody>
      </p:sp>
      <p:grpSp>
        <p:nvGrpSpPr>
          <p:cNvPr id="109612" name="Group 44"/>
          <p:cNvGrpSpPr>
            <a:grpSpLocks/>
          </p:cNvGrpSpPr>
          <p:nvPr/>
        </p:nvGrpSpPr>
        <p:grpSpPr bwMode="auto">
          <a:xfrm>
            <a:off x="5486400" y="1447800"/>
            <a:ext cx="3319463" cy="2743200"/>
            <a:chOff x="3456" y="912"/>
            <a:chExt cx="2091" cy="1728"/>
          </a:xfrm>
        </p:grpSpPr>
        <p:sp>
          <p:nvSpPr>
            <p:cNvPr id="109604" name="Rectangle 36"/>
            <p:cNvSpPr>
              <a:spLocks noChangeArrowheads="1"/>
            </p:cNvSpPr>
            <p:nvPr/>
          </p:nvSpPr>
          <p:spPr bwMode="auto">
            <a:xfrm>
              <a:off x="3456" y="2304"/>
              <a:ext cx="81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5" name="Text Box 37"/>
            <p:cNvSpPr txBox="1">
              <a:spLocks noChangeArrowheads="1"/>
            </p:cNvSpPr>
            <p:nvPr/>
          </p:nvSpPr>
          <p:spPr bwMode="auto">
            <a:xfrm>
              <a:off x="4512" y="912"/>
              <a:ext cx="1035"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Tax share</a:t>
              </a:r>
            </a:p>
            <a:p>
              <a:r>
                <a:rPr lang="en-US" altLang="en-US" sz="2000">
                  <a:latin typeface="Verdana" pitchFamily="34" charset="0"/>
                </a:rPr>
                <a:t>for </a:t>
              </a:r>
              <a:r>
                <a:rPr lang="en-US" altLang="en-US" sz="2000" i="1">
                  <a:latin typeface="Verdana" pitchFamily="34" charset="0"/>
                </a:rPr>
                <a:t>t</a:t>
              </a:r>
              <a:r>
                <a:rPr lang="en-US" altLang="en-US" sz="2000">
                  <a:latin typeface="Verdana" pitchFamily="34" charset="0"/>
                </a:rPr>
                <a:t>.</a:t>
              </a:r>
            </a:p>
            <a:p>
              <a:r>
                <a:rPr lang="en-US" altLang="en-US" sz="2000">
                  <a:latin typeface="Verdana" pitchFamily="34" charset="0"/>
                </a:rPr>
                <a:t>Very small;</a:t>
              </a:r>
            </a:p>
            <a:p>
              <a:r>
                <a:rPr lang="en-US" altLang="en-US" sz="2000">
                  <a:latin typeface="Verdana" pitchFamily="34" charset="0"/>
                </a:rPr>
                <a:t>ignore.</a:t>
              </a:r>
            </a:p>
          </p:txBody>
        </p:sp>
        <p:sp>
          <p:nvSpPr>
            <p:cNvPr id="109606" name="Line 38"/>
            <p:cNvSpPr>
              <a:spLocks noChangeShapeType="1"/>
            </p:cNvSpPr>
            <p:nvPr/>
          </p:nvSpPr>
          <p:spPr bwMode="auto">
            <a:xfrm flipH="1">
              <a:off x="4272" y="1728"/>
              <a:ext cx="48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9611" name="Group 43"/>
          <p:cNvGrpSpPr>
            <a:grpSpLocks/>
          </p:cNvGrpSpPr>
          <p:nvPr/>
        </p:nvGrpSpPr>
        <p:grpSpPr bwMode="auto">
          <a:xfrm>
            <a:off x="2159348" y="3657602"/>
            <a:ext cx="2846388" cy="2736851"/>
            <a:chOff x="2067" y="2304"/>
            <a:chExt cx="1793" cy="1724"/>
          </a:xfrm>
        </p:grpSpPr>
        <p:sp>
          <p:nvSpPr>
            <p:cNvPr id="109608" name="Rectangle 40"/>
            <p:cNvSpPr>
              <a:spLocks noChangeArrowheads="1"/>
            </p:cNvSpPr>
            <p:nvPr/>
          </p:nvSpPr>
          <p:spPr bwMode="auto">
            <a:xfrm>
              <a:off x="2243" y="2304"/>
              <a:ext cx="1617"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09" name="Text Box 41"/>
            <p:cNvSpPr txBox="1">
              <a:spLocks noChangeArrowheads="1"/>
            </p:cNvSpPr>
            <p:nvPr/>
          </p:nvSpPr>
          <p:spPr bwMode="auto">
            <a:xfrm>
              <a:off x="2067" y="3505"/>
              <a:ext cx="15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PageRank of</a:t>
              </a:r>
            </a:p>
            <a:p>
              <a:r>
                <a:rPr lang="en-US" altLang="en-US" sz="2400" dirty="0"/>
                <a:t>each “farm” page</a:t>
              </a:r>
            </a:p>
          </p:txBody>
        </p:sp>
        <p:sp>
          <p:nvSpPr>
            <p:cNvPr id="109610" name="Line 42"/>
            <p:cNvSpPr>
              <a:spLocks noChangeShapeType="1"/>
            </p:cNvSpPr>
            <p:nvPr/>
          </p:nvSpPr>
          <p:spPr bwMode="auto">
            <a:xfrm flipV="1">
              <a:off x="2740" y="2640"/>
              <a:ext cx="0" cy="86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62718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9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96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4278661E-78A5-4F71-BB82-4A72A9FFCFDB}" type="slidenum">
              <a:rPr lang="en-US" altLang="en-US"/>
              <a:pPr/>
              <a:t>14</a:t>
            </a:fld>
            <a:endParaRPr lang="en-US" altLang="en-US"/>
          </a:p>
        </p:txBody>
      </p:sp>
      <p:sp>
        <p:nvSpPr>
          <p:cNvPr id="97282" name="Rectangle 2"/>
          <p:cNvSpPr>
            <a:spLocks noGrp="1" noChangeArrowheads="1"/>
          </p:cNvSpPr>
          <p:nvPr>
            <p:ph type="title"/>
          </p:nvPr>
        </p:nvSpPr>
        <p:spPr>
          <a:xfrm>
            <a:off x="533400" y="-11395"/>
            <a:ext cx="7772400" cy="1143000"/>
          </a:xfrm>
        </p:spPr>
        <p:txBody>
          <a:bodyPr/>
          <a:lstStyle/>
          <a:p>
            <a:r>
              <a:rPr lang="en-US" altLang="en-US" dirty="0"/>
              <a:t>Analysis – (3)</a:t>
            </a:r>
          </a:p>
        </p:txBody>
      </p:sp>
      <p:sp>
        <p:nvSpPr>
          <p:cNvPr id="97283" name="Rectangle 3"/>
          <p:cNvSpPr>
            <a:spLocks noGrp="1" noChangeArrowheads="1"/>
          </p:cNvSpPr>
          <p:nvPr>
            <p:ph type="body" idx="1"/>
          </p:nvPr>
        </p:nvSpPr>
        <p:spPr>
          <a:xfrm>
            <a:off x="533400" y="3810000"/>
            <a:ext cx="8001000" cy="2743200"/>
          </a:xfrm>
        </p:spPr>
        <p:txBody>
          <a:bodyPr/>
          <a:lstStyle/>
          <a:p>
            <a:r>
              <a:rPr lang="en-US" altLang="en-US" sz="2800" dirty="0"/>
              <a:t>y = x/(1-</a:t>
            </a:r>
            <a:r>
              <a:rPr lang="en-US" altLang="en-US" sz="2800" dirty="0">
                <a:latin typeface="Symbol" pitchFamily="18" charset="2"/>
              </a:rPr>
              <a:t>b</a:t>
            </a:r>
            <a:r>
              <a:rPr lang="en-US" altLang="en-US" sz="2800" baseline="30000" dirty="0"/>
              <a:t>2</a:t>
            </a:r>
            <a:r>
              <a:rPr lang="en-US" altLang="en-US" sz="2800" dirty="0"/>
              <a:t>) + </a:t>
            </a:r>
            <a:r>
              <a:rPr lang="en-US" altLang="en-US" sz="2800" dirty="0" err="1"/>
              <a:t>cM</a:t>
            </a:r>
            <a:r>
              <a:rPr lang="en-US" altLang="en-US" sz="2800" dirty="0"/>
              <a:t>/N where c = </a:t>
            </a:r>
            <a:r>
              <a:rPr lang="en-US" altLang="en-US" sz="2800" dirty="0">
                <a:latin typeface="Symbol" pitchFamily="18" charset="2"/>
                <a:sym typeface="Symbol" pitchFamily="18" charset="2"/>
              </a:rPr>
              <a:t></a:t>
            </a:r>
            <a:r>
              <a:rPr lang="en-US" altLang="en-US" sz="2800" dirty="0"/>
              <a:t>/(1+</a:t>
            </a:r>
            <a:r>
              <a:rPr lang="en-US" altLang="en-US" sz="2800" dirty="0">
                <a:latin typeface="Symbol" pitchFamily="18" charset="2"/>
                <a:sym typeface="Symbol" pitchFamily="18" charset="2"/>
              </a:rPr>
              <a:t></a:t>
            </a:r>
            <a:r>
              <a:rPr lang="en-US" altLang="en-US" sz="2800" dirty="0"/>
              <a:t>).</a:t>
            </a:r>
            <a:endParaRPr lang="en-US" altLang="en-US" dirty="0"/>
          </a:p>
          <a:p>
            <a:r>
              <a:rPr lang="en-US" altLang="en-US" sz="2800" dirty="0"/>
              <a:t>For </a:t>
            </a:r>
            <a:r>
              <a:rPr lang="en-US" altLang="en-US" sz="2800" dirty="0">
                <a:latin typeface="Symbol" pitchFamily="18" charset="2"/>
              </a:rPr>
              <a:t>b</a:t>
            </a:r>
            <a:r>
              <a:rPr lang="en-US" altLang="en-US" sz="2800" dirty="0"/>
              <a:t> = 0.85, 1/(1-</a:t>
            </a:r>
            <a:r>
              <a:rPr lang="en-US" altLang="en-US" sz="2800" dirty="0">
                <a:latin typeface="Symbol" pitchFamily="18" charset="2"/>
              </a:rPr>
              <a:t>b</a:t>
            </a:r>
            <a:r>
              <a:rPr lang="en-US" altLang="en-US" sz="2800" baseline="30000" dirty="0"/>
              <a:t>2</a:t>
            </a:r>
            <a:r>
              <a:rPr lang="en-US" altLang="en-US" sz="2800" dirty="0"/>
              <a:t>)= 3.6.</a:t>
            </a:r>
          </a:p>
          <a:p>
            <a:pPr lvl="1"/>
            <a:r>
              <a:rPr lang="en-US" altLang="en-US" dirty="0"/>
              <a:t>Multiplier effect for “acquired” page rank.</a:t>
            </a:r>
          </a:p>
          <a:p>
            <a:r>
              <a:rPr lang="en-US" altLang="en-US" dirty="0"/>
              <a:t>By making M large, we can make </a:t>
            </a:r>
            <a:r>
              <a:rPr lang="en-US" altLang="en-US" i="1" dirty="0"/>
              <a:t>y</a:t>
            </a:r>
            <a:r>
              <a:rPr lang="en-US" altLang="en-US" dirty="0"/>
              <a:t> </a:t>
            </a:r>
            <a:r>
              <a:rPr lang="en-US" altLang="en-US" dirty="0" smtClean="0"/>
              <a:t>almost as </a:t>
            </a:r>
            <a:r>
              <a:rPr lang="en-US" altLang="en-US" dirty="0"/>
              <a:t>large as we want.</a:t>
            </a:r>
            <a:endParaRPr lang="en-US" altLang="en-US" sz="2800" dirty="0"/>
          </a:p>
        </p:txBody>
      </p:sp>
      <p:sp>
        <p:nvSpPr>
          <p:cNvPr id="97285" name="Cloud"/>
          <p:cNvSpPr>
            <a:spLocks noChangeAspect="1" noEditPoints="1" noChangeArrowheads="1"/>
          </p:cNvSpPr>
          <p:nvPr/>
        </p:nvSpPr>
        <p:spPr bwMode="auto">
          <a:xfrm>
            <a:off x="762000" y="1731962"/>
            <a:ext cx="2335213" cy="9858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endParaRPr lang="en-US" altLang="en-US" sz="1800" dirty="0">
              <a:latin typeface="Verdana" pitchFamily="34" charset="0"/>
            </a:endParaRPr>
          </a:p>
          <a:p>
            <a:r>
              <a:rPr lang="en-US" altLang="en-US" sz="1600" dirty="0">
                <a:latin typeface="Verdana" pitchFamily="34" charset="0"/>
              </a:rPr>
              <a:t>Inaccessible</a:t>
            </a:r>
          </a:p>
        </p:txBody>
      </p:sp>
      <p:sp>
        <p:nvSpPr>
          <p:cNvPr id="97286" name="Oval 6"/>
          <p:cNvSpPr>
            <a:spLocks noChangeArrowheads="1"/>
          </p:cNvSpPr>
          <p:nvPr/>
        </p:nvSpPr>
        <p:spPr bwMode="auto">
          <a:xfrm>
            <a:off x="3557588" y="1684338"/>
            <a:ext cx="987425" cy="19732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7" name="Oval 7"/>
          <p:cNvSpPr>
            <a:spLocks noChangeArrowheads="1"/>
          </p:cNvSpPr>
          <p:nvPr/>
        </p:nvSpPr>
        <p:spPr bwMode="auto">
          <a:xfrm>
            <a:off x="4017963" y="1873250"/>
            <a:ext cx="65087" cy="46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8" name="Oval 8"/>
          <p:cNvSpPr>
            <a:spLocks noChangeArrowheads="1"/>
          </p:cNvSpPr>
          <p:nvPr/>
        </p:nvSpPr>
        <p:spPr bwMode="auto">
          <a:xfrm>
            <a:off x="4017963" y="2247900"/>
            <a:ext cx="65087" cy="476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9" name="Oval 9"/>
          <p:cNvSpPr>
            <a:spLocks noChangeArrowheads="1"/>
          </p:cNvSpPr>
          <p:nvPr/>
        </p:nvSpPr>
        <p:spPr bwMode="auto">
          <a:xfrm>
            <a:off x="4017963" y="2671763"/>
            <a:ext cx="65087"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0" name="Oval 10"/>
          <p:cNvSpPr>
            <a:spLocks noChangeArrowheads="1"/>
          </p:cNvSpPr>
          <p:nvPr/>
        </p:nvSpPr>
        <p:spPr bwMode="auto">
          <a:xfrm>
            <a:off x="4017963" y="2952750"/>
            <a:ext cx="65087" cy="476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1" name="Oval 11"/>
          <p:cNvSpPr>
            <a:spLocks noChangeArrowheads="1"/>
          </p:cNvSpPr>
          <p:nvPr/>
        </p:nvSpPr>
        <p:spPr bwMode="auto">
          <a:xfrm>
            <a:off x="4017963" y="3281363"/>
            <a:ext cx="65087" cy="476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2" name="Oval 12"/>
          <p:cNvSpPr>
            <a:spLocks noChangeArrowheads="1"/>
          </p:cNvSpPr>
          <p:nvPr/>
        </p:nvSpPr>
        <p:spPr bwMode="auto">
          <a:xfrm>
            <a:off x="5070475" y="2578100"/>
            <a:ext cx="131763" cy="936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3" name="Oval 13"/>
          <p:cNvSpPr>
            <a:spLocks noChangeArrowheads="1"/>
          </p:cNvSpPr>
          <p:nvPr/>
        </p:nvSpPr>
        <p:spPr bwMode="auto">
          <a:xfrm>
            <a:off x="5794375" y="2014538"/>
            <a:ext cx="66675"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4" name="Oval 14"/>
          <p:cNvSpPr>
            <a:spLocks noChangeArrowheads="1"/>
          </p:cNvSpPr>
          <p:nvPr/>
        </p:nvSpPr>
        <p:spPr bwMode="auto">
          <a:xfrm>
            <a:off x="5794375" y="2343150"/>
            <a:ext cx="66675" cy="46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5" name="Oval 15"/>
          <p:cNvSpPr>
            <a:spLocks noChangeArrowheads="1"/>
          </p:cNvSpPr>
          <p:nvPr/>
        </p:nvSpPr>
        <p:spPr bwMode="auto">
          <a:xfrm>
            <a:off x="5794375" y="2671763"/>
            <a:ext cx="66675"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6" name="Oval 16"/>
          <p:cNvSpPr>
            <a:spLocks noChangeArrowheads="1"/>
          </p:cNvSpPr>
          <p:nvPr/>
        </p:nvSpPr>
        <p:spPr bwMode="auto">
          <a:xfrm>
            <a:off x="5794375" y="2906713"/>
            <a:ext cx="66675" cy="460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7" name="Oval 17"/>
          <p:cNvSpPr>
            <a:spLocks noChangeArrowheads="1"/>
          </p:cNvSpPr>
          <p:nvPr/>
        </p:nvSpPr>
        <p:spPr bwMode="auto">
          <a:xfrm>
            <a:off x="5794375" y="3235325"/>
            <a:ext cx="66675" cy="460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8" name="Oval 18"/>
          <p:cNvSpPr>
            <a:spLocks noChangeArrowheads="1"/>
          </p:cNvSpPr>
          <p:nvPr/>
        </p:nvSpPr>
        <p:spPr bwMode="auto">
          <a:xfrm>
            <a:off x="4873625" y="1779588"/>
            <a:ext cx="1908175" cy="178435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99" name="Line 19"/>
          <p:cNvSpPr>
            <a:spLocks noChangeShapeType="1"/>
          </p:cNvSpPr>
          <p:nvPr/>
        </p:nvSpPr>
        <p:spPr bwMode="auto">
          <a:xfrm>
            <a:off x="4083050" y="1873250"/>
            <a:ext cx="987425" cy="704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0" name="Line 20"/>
          <p:cNvSpPr>
            <a:spLocks noChangeShapeType="1"/>
          </p:cNvSpPr>
          <p:nvPr/>
        </p:nvSpPr>
        <p:spPr bwMode="auto">
          <a:xfrm>
            <a:off x="4083050" y="2295525"/>
            <a:ext cx="922338" cy="328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1" name="Line 21"/>
          <p:cNvSpPr>
            <a:spLocks noChangeShapeType="1"/>
          </p:cNvSpPr>
          <p:nvPr/>
        </p:nvSpPr>
        <p:spPr bwMode="auto">
          <a:xfrm flipV="1">
            <a:off x="4083050" y="2717800"/>
            <a:ext cx="987425" cy="282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2" name="Line 22"/>
          <p:cNvSpPr>
            <a:spLocks noChangeShapeType="1"/>
          </p:cNvSpPr>
          <p:nvPr/>
        </p:nvSpPr>
        <p:spPr bwMode="auto">
          <a:xfrm flipV="1">
            <a:off x="4083050" y="2765425"/>
            <a:ext cx="1054100" cy="563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3" name="Line 23"/>
          <p:cNvSpPr>
            <a:spLocks noChangeShapeType="1"/>
          </p:cNvSpPr>
          <p:nvPr/>
        </p:nvSpPr>
        <p:spPr bwMode="auto">
          <a:xfrm flipV="1">
            <a:off x="4083050" y="2671763"/>
            <a:ext cx="922338" cy="46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4" name="Line 24"/>
          <p:cNvSpPr>
            <a:spLocks noChangeShapeType="1"/>
          </p:cNvSpPr>
          <p:nvPr/>
        </p:nvSpPr>
        <p:spPr bwMode="auto">
          <a:xfrm flipV="1">
            <a:off x="5137150" y="2060575"/>
            <a:ext cx="657225" cy="5175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5" name="Line 25"/>
          <p:cNvSpPr>
            <a:spLocks noChangeShapeType="1"/>
          </p:cNvSpPr>
          <p:nvPr/>
        </p:nvSpPr>
        <p:spPr bwMode="auto">
          <a:xfrm>
            <a:off x="5202238" y="2624138"/>
            <a:ext cx="592137" cy="476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6" name="Line 26"/>
          <p:cNvSpPr>
            <a:spLocks noChangeShapeType="1"/>
          </p:cNvSpPr>
          <p:nvPr/>
        </p:nvSpPr>
        <p:spPr bwMode="auto">
          <a:xfrm flipV="1">
            <a:off x="5202238" y="2362200"/>
            <a:ext cx="588962" cy="2159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7" name="Line 27"/>
          <p:cNvSpPr>
            <a:spLocks noChangeShapeType="1"/>
          </p:cNvSpPr>
          <p:nvPr/>
        </p:nvSpPr>
        <p:spPr bwMode="auto">
          <a:xfrm>
            <a:off x="5202238" y="2671763"/>
            <a:ext cx="592137" cy="2349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8" name="Line 28"/>
          <p:cNvSpPr>
            <a:spLocks noChangeShapeType="1"/>
          </p:cNvSpPr>
          <p:nvPr/>
        </p:nvSpPr>
        <p:spPr bwMode="auto">
          <a:xfrm>
            <a:off x="5137150" y="2671763"/>
            <a:ext cx="657225" cy="563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09" name="Text Box 29"/>
          <p:cNvSpPr txBox="1">
            <a:spLocks noChangeArrowheads="1"/>
          </p:cNvSpPr>
          <p:nvPr/>
        </p:nvSpPr>
        <p:spPr bwMode="auto">
          <a:xfrm>
            <a:off x="4991100" y="2252663"/>
            <a:ext cx="284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t</a:t>
            </a:r>
          </a:p>
        </p:txBody>
      </p:sp>
      <p:sp>
        <p:nvSpPr>
          <p:cNvPr id="97310" name="Line 30"/>
          <p:cNvSpPr>
            <a:spLocks noChangeShapeType="1"/>
          </p:cNvSpPr>
          <p:nvPr/>
        </p:nvSpPr>
        <p:spPr bwMode="auto">
          <a:xfrm>
            <a:off x="2833688" y="1966913"/>
            <a:ext cx="788987" cy="1873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11" name="Text Box 31"/>
          <p:cNvSpPr txBox="1">
            <a:spLocks noChangeArrowheads="1"/>
          </p:cNvSpPr>
          <p:nvPr/>
        </p:nvSpPr>
        <p:spPr bwMode="auto">
          <a:xfrm>
            <a:off x="3425825" y="1479550"/>
            <a:ext cx="1358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Verdana" pitchFamily="34" charset="0"/>
              </a:rPr>
              <a:t>Accessible</a:t>
            </a:r>
          </a:p>
        </p:txBody>
      </p:sp>
      <p:sp>
        <p:nvSpPr>
          <p:cNvPr id="97312" name="Text Box 32"/>
          <p:cNvSpPr txBox="1">
            <a:spLocks noChangeArrowheads="1"/>
          </p:cNvSpPr>
          <p:nvPr/>
        </p:nvSpPr>
        <p:spPr bwMode="auto">
          <a:xfrm>
            <a:off x="5399088" y="1454150"/>
            <a:ext cx="75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Own</a:t>
            </a:r>
          </a:p>
        </p:txBody>
      </p:sp>
      <p:sp>
        <p:nvSpPr>
          <p:cNvPr id="97313" name="Text Box 33"/>
          <p:cNvSpPr txBox="1">
            <a:spLocks noChangeArrowheads="1"/>
          </p:cNvSpPr>
          <p:nvPr/>
        </p:nvSpPr>
        <p:spPr bwMode="auto">
          <a:xfrm>
            <a:off x="5978525" y="1876425"/>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1</a:t>
            </a:r>
          </a:p>
        </p:txBody>
      </p:sp>
      <p:sp>
        <p:nvSpPr>
          <p:cNvPr id="97314" name="Text Box 34"/>
          <p:cNvSpPr txBox="1">
            <a:spLocks noChangeArrowheads="1"/>
          </p:cNvSpPr>
          <p:nvPr/>
        </p:nvSpPr>
        <p:spPr bwMode="auto">
          <a:xfrm>
            <a:off x="5978525" y="2159000"/>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2</a:t>
            </a:r>
          </a:p>
        </p:txBody>
      </p:sp>
      <p:sp>
        <p:nvSpPr>
          <p:cNvPr id="97315" name="Text Box 35"/>
          <p:cNvSpPr txBox="1">
            <a:spLocks noChangeArrowheads="1"/>
          </p:cNvSpPr>
          <p:nvPr/>
        </p:nvSpPr>
        <p:spPr bwMode="auto">
          <a:xfrm>
            <a:off x="5911850" y="3144838"/>
            <a:ext cx="398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Verdana" pitchFamily="34" charset="0"/>
              </a:rPr>
              <a:t>M</a:t>
            </a:r>
          </a:p>
        </p:txBody>
      </p:sp>
      <p:grpSp>
        <p:nvGrpSpPr>
          <p:cNvPr id="5" name="Group 4"/>
          <p:cNvGrpSpPr/>
          <p:nvPr/>
        </p:nvGrpSpPr>
        <p:grpSpPr>
          <a:xfrm>
            <a:off x="3622675" y="4724400"/>
            <a:ext cx="4816381" cy="1927086"/>
            <a:chOff x="3622675" y="4724400"/>
            <a:chExt cx="4816381" cy="1927086"/>
          </a:xfrm>
        </p:grpSpPr>
        <p:sp>
          <p:nvSpPr>
            <p:cNvPr id="2" name="TextBox 1"/>
            <p:cNvSpPr txBox="1"/>
            <p:nvPr/>
          </p:nvSpPr>
          <p:spPr>
            <a:xfrm>
              <a:off x="5521270" y="5943600"/>
              <a:ext cx="2917786" cy="707886"/>
            </a:xfrm>
            <a:prstGeom prst="rect">
              <a:avLst/>
            </a:prstGeom>
            <a:noFill/>
          </p:spPr>
          <p:txBody>
            <a:bodyPr wrap="none" rtlCol="0">
              <a:spAutoFit/>
            </a:bodyPr>
            <a:lstStyle/>
            <a:p>
              <a:r>
                <a:rPr lang="en-US" sz="2000" dirty="0" smtClean="0">
                  <a:solidFill>
                    <a:srgbClr val="00B050"/>
                  </a:solidFill>
                </a:rPr>
                <a:t>Question for Thought</a:t>
              </a:r>
              <a:r>
                <a:rPr lang="en-US" sz="2000" dirty="0" smtClean="0"/>
                <a:t>:</a:t>
              </a:r>
            </a:p>
            <a:p>
              <a:r>
                <a:rPr lang="en-US" sz="2000" dirty="0" smtClean="0"/>
                <a:t>What if </a:t>
              </a:r>
              <a:r>
                <a:rPr lang="en-US" altLang="en-US" sz="2000" dirty="0">
                  <a:latin typeface="Symbol" pitchFamily="18" charset="2"/>
                </a:rPr>
                <a:t>b </a:t>
              </a:r>
              <a:r>
                <a:rPr lang="en-US" sz="2000" dirty="0" smtClean="0"/>
                <a:t>= 1 (i.e., no tax)?</a:t>
              </a:r>
              <a:endParaRPr lang="en-US" sz="2000" dirty="0"/>
            </a:p>
          </p:txBody>
        </p:sp>
        <p:cxnSp>
          <p:nvCxnSpPr>
            <p:cNvPr id="4" name="Straight Arrow Connector 3"/>
            <p:cNvCxnSpPr/>
            <p:nvPr/>
          </p:nvCxnSpPr>
          <p:spPr>
            <a:xfrm flipH="1" flipV="1">
              <a:off x="3622675" y="4724400"/>
              <a:ext cx="1898595" cy="121920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9" name="Group 8"/>
          <p:cNvGrpSpPr/>
          <p:nvPr/>
        </p:nvGrpSpPr>
        <p:grpSpPr>
          <a:xfrm>
            <a:off x="3425826" y="2489519"/>
            <a:ext cx="5781676" cy="1938992"/>
            <a:chOff x="3425826" y="2489519"/>
            <a:chExt cx="5781676" cy="1938992"/>
          </a:xfrm>
        </p:grpSpPr>
        <p:sp>
          <p:nvSpPr>
            <p:cNvPr id="6" name="TextBox 5"/>
            <p:cNvSpPr txBox="1"/>
            <p:nvPr/>
          </p:nvSpPr>
          <p:spPr>
            <a:xfrm>
              <a:off x="6757792" y="2489519"/>
              <a:ext cx="2449710" cy="1938992"/>
            </a:xfrm>
            <a:prstGeom prst="rect">
              <a:avLst/>
            </a:prstGeom>
            <a:noFill/>
          </p:spPr>
          <p:txBody>
            <a:bodyPr wrap="none" rtlCol="0">
              <a:spAutoFit/>
            </a:bodyPr>
            <a:lstStyle/>
            <a:p>
              <a:r>
                <a:rPr lang="en-US" sz="2000" dirty="0" smtClean="0"/>
                <a:t>Average page has</a:t>
              </a:r>
            </a:p>
            <a:p>
              <a:r>
                <a:rPr lang="en-US" sz="2000" dirty="0" smtClean="0"/>
                <a:t>PageRank 1/N. c is</a:t>
              </a:r>
            </a:p>
            <a:p>
              <a:r>
                <a:rPr lang="en-US" sz="2000" dirty="0" smtClean="0"/>
                <a:t>about ½, so this term</a:t>
              </a:r>
            </a:p>
            <a:p>
              <a:r>
                <a:rPr lang="en-US" sz="2000" dirty="0" smtClean="0"/>
                <a:t>gives you M/2 times</a:t>
              </a:r>
            </a:p>
            <a:p>
              <a:r>
                <a:rPr lang="en-US" sz="2000" dirty="0" smtClean="0"/>
                <a:t>as much PageRank</a:t>
              </a:r>
            </a:p>
            <a:p>
              <a:r>
                <a:rPr lang="en-US" sz="2000" dirty="0" smtClean="0"/>
                <a:t>as average.</a:t>
              </a:r>
              <a:endParaRPr lang="en-US" sz="2000" dirty="0"/>
            </a:p>
          </p:txBody>
        </p:sp>
        <p:cxnSp>
          <p:nvCxnSpPr>
            <p:cNvPr id="8" name="Straight Arrow Connector 7"/>
            <p:cNvCxnSpPr/>
            <p:nvPr/>
          </p:nvCxnSpPr>
          <p:spPr>
            <a:xfrm flipH="1">
              <a:off x="3425826" y="3657600"/>
              <a:ext cx="3355974" cy="30480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7187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482"/>
            <a:ext cx="9144000" cy="987552"/>
          </a:xfrm>
        </p:spPr>
        <p:txBody>
          <a:bodyPr/>
          <a:lstStyle/>
          <a:p>
            <a:r>
              <a:rPr lang="en-US" sz="3600" dirty="0" smtClean="0"/>
              <a:t>War Between Spammers and Search Engines</a:t>
            </a:r>
            <a:endParaRPr lang="en-US" sz="3600" dirty="0"/>
          </a:p>
        </p:txBody>
      </p:sp>
      <p:sp>
        <p:nvSpPr>
          <p:cNvPr id="3" name="Content Placeholder 2"/>
          <p:cNvSpPr>
            <a:spLocks noGrp="1"/>
          </p:cNvSpPr>
          <p:nvPr>
            <p:ph idx="1"/>
          </p:nvPr>
        </p:nvSpPr>
        <p:spPr/>
        <p:txBody>
          <a:bodyPr/>
          <a:lstStyle/>
          <a:p>
            <a:r>
              <a:rPr lang="en-US" dirty="0" smtClean="0"/>
              <a:t>If you design your spam farm just as was described, Google will notice it and drop it from the Web.</a:t>
            </a:r>
          </a:p>
          <a:p>
            <a:r>
              <a:rPr lang="en-US" dirty="0" smtClean="0"/>
              <a:t>More complex designs might be undetected, although SEO innovations are tracked by Google et al.</a:t>
            </a:r>
          </a:p>
          <a:p>
            <a:r>
              <a:rPr lang="en-US" dirty="0" smtClean="0"/>
              <a:t>Fortunately, there are other techniques for combatting spam that do not rely on direct detection of spam farms.</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15</a:t>
            </a:fld>
            <a:endParaRPr lang="en-US" dirty="0"/>
          </a:p>
        </p:txBody>
      </p:sp>
    </p:spTree>
    <p:extLst>
      <p:ext uri="{BB962C8B-B14F-4D97-AF65-F5344CB8AC3E}">
        <p14:creationId xmlns:p14="http://schemas.microsoft.com/office/powerpoint/2010/main" val="3049195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808A33B-4050-4F0A-A785-42C2FB0E5406}" type="slidenum">
              <a:rPr lang="en-US" altLang="en-US"/>
              <a:pPr/>
              <a:t>16</a:t>
            </a:fld>
            <a:endParaRPr lang="en-US" altLang="en-US"/>
          </a:p>
        </p:txBody>
      </p:sp>
      <p:sp>
        <p:nvSpPr>
          <p:cNvPr id="99330" name="Rectangle 2"/>
          <p:cNvSpPr>
            <a:spLocks noGrp="1" noChangeArrowheads="1"/>
          </p:cNvSpPr>
          <p:nvPr>
            <p:ph type="title"/>
          </p:nvPr>
        </p:nvSpPr>
        <p:spPr/>
        <p:txBody>
          <a:bodyPr/>
          <a:lstStyle/>
          <a:p>
            <a:r>
              <a:rPr lang="en-US" altLang="en-US" dirty="0"/>
              <a:t>Detecting </a:t>
            </a:r>
            <a:r>
              <a:rPr lang="en-US" altLang="en-US" dirty="0" smtClean="0"/>
              <a:t>Link Spam</a:t>
            </a:r>
            <a:endParaRPr lang="en-US" altLang="en-US" dirty="0"/>
          </a:p>
        </p:txBody>
      </p:sp>
      <p:sp>
        <p:nvSpPr>
          <p:cNvPr id="99331" name="Rectangle 3"/>
          <p:cNvSpPr>
            <a:spLocks noGrp="1" noChangeArrowheads="1"/>
          </p:cNvSpPr>
          <p:nvPr>
            <p:ph type="body" idx="1"/>
          </p:nvPr>
        </p:nvSpPr>
        <p:spPr/>
        <p:txBody>
          <a:bodyPr/>
          <a:lstStyle/>
          <a:p>
            <a:r>
              <a:rPr lang="en-US" altLang="en-US" dirty="0"/>
              <a:t>Topic-specific PageRank, with a set of “trusted” pages as the teleport set is called </a:t>
            </a:r>
            <a:r>
              <a:rPr lang="en-US" altLang="en-US" i="1" dirty="0" err="1">
                <a:solidFill>
                  <a:srgbClr val="FF0066"/>
                </a:solidFill>
              </a:rPr>
              <a:t>TrustRank</a:t>
            </a:r>
            <a:r>
              <a:rPr lang="en-US" altLang="en-US" dirty="0"/>
              <a:t>.</a:t>
            </a:r>
          </a:p>
          <a:p>
            <a:r>
              <a:rPr lang="en-US" altLang="en-US" i="1" dirty="0">
                <a:solidFill>
                  <a:srgbClr val="FF0066"/>
                </a:solidFill>
              </a:rPr>
              <a:t>Spam Mass</a:t>
            </a:r>
            <a:r>
              <a:rPr lang="en-US" altLang="en-US" dirty="0"/>
              <a:t> </a:t>
            </a:r>
            <a:r>
              <a:rPr lang="en-US" altLang="en-US" dirty="0" smtClean="0"/>
              <a:t>=                                            (</a:t>
            </a:r>
            <a:r>
              <a:rPr lang="en-US" altLang="en-US" dirty="0"/>
              <a:t>PageRank – </a:t>
            </a:r>
            <a:r>
              <a:rPr lang="en-US" altLang="en-US" dirty="0" err="1"/>
              <a:t>TrustRank</a:t>
            </a:r>
            <a:r>
              <a:rPr lang="en-US" altLang="en-US" dirty="0" smtClean="0"/>
              <a:t>)/PageRank</a:t>
            </a:r>
            <a:r>
              <a:rPr lang="en-US" altLang="en-US" dirty="0"/>
              <a:t>.</a:t>
            </a:r>
          </a:p>
          <a:p>
            <a:pPr lvl="1"/>
            <a:r>
              <a:rPr lang="en-US" altLang="en-US" dirty="0"/>
              <a:t>High spam mass means most of your PageRank comes from untrusted sources – you may be link-spam.</a:t>
            </a:r>
          </a:p>
        </p:txBody>
      </p:sp>
    </p:spTree>
    <p:extLst>
      <p:ext uri="{BB962C8B-B14F-4D97-AF65-F5344CB8AC3E}">
        <p14:creationId xmlns:p14="http://schemas.microsoft.com/office/powerpoint/2010/main" val="107534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38F66C6-BDCC-41B5-BBA3-8554D688200C}" type="slidenum">
              <a:rPr lang="en-US" altLang="en-US"/>
              <a:pPr/>
              <a:t>17</a:t>
            </a:fld>
            <a:endParaRPr lang="en-US" altLang="en-US"/>
          </a:p>
        </p:txBody>
      </p:sp>
      <p:sp>
        <p:nvSpPr>
          <p:cNvPr id="105474" name="Rectangle 2"/>
          <p:cNvSpPr>
            <a:spLocks noGrp="1" noChangeArrowheads="1"/>
          </p:cNvSpPr>
          <p:nvPr>
            <p:ph type="title"/>
          </p:nvPr>
        </p:nvSpPr>
        <p:spPr/>
        <p:txBody>
          <a:bodyPr/>
          <a:lstStyle/>
          <a:p>
            <a:r>
              <a:rPr lang="en-US" altLang="en-US"/>
              <a:t>Picking the Trusted Set</a:t>
            </a:r>
          </a:p>
        </p:txBody>
      </p:sp>
      <p:sp>
        <p:nvSpPr>
          <p:cNvPr id="105475" name="Rectangle 3"/>
          <p:cNvSpPr>
            <a:spLocks noGrp="1" noChangeArrowheads="1"/>
          </p:cNvSpPr>
          <p:nvPr>
            <p:ph type="body" idx="1"/>
          </p:nvPr>
        </p:nvSpPr>
        <p:spPr/>
        <p:txBody>
          <a:bodyPr/>
          <a:lstStyle/>
          <a:p>
            <a:r>
              <a:rPr lang="en-US" altLang="en-US" dirty="0"/>
              <a:t>Two conflicting considerations:</a:t>
            </a:r>
          </a:p>
          <a:p>
            <a:pPr lvl="1"/>
            <a:r>
              <a:rPr lang="en-US" altLang="en-US" dirty="0"/>
              <a:t>Human </a:t>
            </a:r>
            <a:r>
              <a:rPr lang="en-US" altLang="en-US" dirty="0" smtClean="0"/>
              <a:t>may have </a:t>
            </a:r>
            <a:r>
              <a:rPr lang="en-US" altLang="en-US" dirty="0"/>
              <a:t>to inspect each </a:t>
            </a:r>
            <a:r>
              <a:rPr lang="en-US" altLang="en-US" dirty="0" smtClean="0"/>
              <a:t>trusted </a:t>
            </a:r>
            <a:r>
              <a:rPr lang="en-US" altLang="en-US" dirty="0"/>
              <a:t>page, so </a:t>
            </a:r>
            <a:r>
              <a:rPr lang="en-US" altLang="en-US" dirty="0" smtClean="0"/>
              <a:t>this </a:t>
            </a:r>
            <a:r>
              <a:rPr lang="en-US" altLang="en-US" dirty="0"/>
              <a:t>set </a:t>
            </a:r>
            <a:r>
              <a:rPr lang="en-US" altLang="en-US" dirty="0" smtClean="0"/>
              <a:t>should </a:t>
            </a:r>
            <a:r>
              <a:rPr lang="en-US" altLang="en-US" dirty="0"/>
              <a:t>be as small as possible.</a:t>
            </a:r>
          </a:p>
          <a:p>
            <a:pPr lvl="1"/>
            <a:r>
              <a:rPr lang="en-US" altLang="en-US" dirty="0"/>
              <a:t>Must ensure every “good page” gets adequate </a:t>
            </a:r>
            <a:r>
              <a:rPr lang="en-US" altLang="en-US" dirty="0" err="1"/>
              <a:t>TrustRank</a:t>
            </a:r>
            <a:r>
              <a:rPr lang="en-US" altLang="en-US" dirty="0"/>
              <a:t>, so all good pages should be reachable from the trusted set by short paths</a:t>
            </a:r>
            <a:r>
              <a:rPr lang="en-US" altLang="en-US" dirty="0" smtClean="0"/>
              <a:t>.</a:t>
            </a:r>
          </a:p>
          <a:p>
            <a:pPr lvl="2"/>
            <a:r>
              <a:rPr lang="en-US" altLang="en-US" dirty="0" smtClean="0"/>
              <a:t>Implies that the trusted set must be geographically diverse, hence large.</a:t>
            </a:r>
            <a:endParaRPr lang="en-US" altLang="en-US" dirty="0"/>
          </a:p>
        </p:txBody>
      </p:sp>
    </p:spTree>
    <p:extLst>
      <p:ext uri="{BB962C8B-B14F-4D97-AF65-F5344CB8AC3E}">
        <p14:creationId xmlns:p14="http://schemas.microsoft.com/office/powerpoint/2010/main" val="23650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220ACA5-FCFB-40FA-A280-CE90778171BC}" type="slidenum">
              <a:rPr lang="en-US" altLang="en-US"/>
              <a:pPr/>
              <a:t>18</a:t>
            </a:fld>
            <a:endParaRPr lang="en-US" altLang="en-US"/>
          </a:p>
        </p:txBody>
      </p:sp>
      <p:sp>
        <p:nvSpPr>
          <p:cNvPr id="106498" name="Rectangle 2"/>
          <p:cNvSpPr>
            <a:spLocks noGrp="1" noChangeArrowheads="1"/>
          </p:cNvSpPr>
          <p:nvPr>
            <p:ph type="title"/>
          </p:nvPr>
        </p:nvSpPr>
        <p:spPr>
          <a:xfrm>
            <a:off x="381000" y="0"/>
            <a:ext cx="8763000" cy="1143000"/>
          </a:xfrm>
        </p:spPr>
        <p:txBody>
          <a:bodyPr/>
          <a:lstStyle/>
          <a:p>
            <a:r>
              <a:rPr lang="en-US" altLang="en-US" sz="4000" dirty="0"/>
              <a:t>Approaches to Picking the Trusted Set</a:t>
            </a:r>
          </a:p>
        </p:txBody>
      </p:sp>
      <p:sp>
        <p:nvSpPr>
          <p:cNvPr id="106499" name="Rectangle 3"/>
          <p:cNvSpPr>
            <a:spLocks noGrp="1" noChangeArrowheads="1"/>
          </p:cNvSpPr>
          <p:nvPr>
            <p:ph type="body" idx="1"/>
          </p:nvPr>
        </p:nvSpPr>
        <p:spPr>
          <a:xfrm>
            <a:off x="457200" y="1295400"/>
            <a:ext cx="8458200" cy="5029200"/>
          </a:xfrm>
        </p:spPr>
        <p:txBody>
          <a:bodyPr/>
          <a:lstStyle/>
          <a:p>
            <a:pPr marL="609600" indent="-609600">
              <a:buFont typeface="Monotype Sorts" pitchFamily="2" charset="2"/>
              <a:buAutoNum type="arabicPeriod"/>
            </a:pPr>
            <a:r>
              <a:rPr lang="en-US" altLang="en-US" dirty="0"/>
              <a:t>Pick the top </a:t>
            </a:r>
            <a:r>
              <a:rPr lang="en-US" altLang="en-US" i="1" dirty="0" smtClean="0"/>
              <a:t>k</a:t>
            </a:r>
            <a:r>
              <a:rPr lang="en-US" altLang="en-US" dirty="0" smtClean="0"/>
              <a:t> </a:t>
            </a:r>
            <a:r>
              <a:rPr lang="en-US" altLang="en-US" dirty="0"/>
              <a:t>pages by PageRank.</a:t>
            </a:r>
          </a:p>
          <a:p>
            <a:pPr marL="990600" lvl="1" indent="-533400"/>
            <a:r>
              <a:rPr lang="en-US" altLang="en-US" dirty="0"/>
              <a:t>It is almost impossible to get a spam page to the very top of the PageRank order.</a:t>
            </a:r>
          </a:p>
          <a:p>
            <a:pPr marL="609600" indent="-609600">
              <a:buFont typeface="Monotype Sorts" pitchFamily="2" charset="2"/>
              <a:buAutoNum type="arabicPeriod"/>
            </a:pPr>
            <a:r>
              <a:rPr lang="en-US" altLang="en-US" dirty="0"/>
              <a:t>Pick the home pages of universities.</a:t>
            </a:r>
          </a:p>
          <a:p>
            <a:pPr marL="990600" lvl="1" indent="-533400"/>
            <a:r>
              <a:rPr lang="en-US" altLang="en-US" dirty="0"/>
              <a:t>Domains like .</a:t>
            </a:r>
            <a:r>
              <a:rPr lang="en-US" altLang="en-US" dirty="0" err="1"/>
              <a:t>edu</a:t>
            </a:r>
            <a:r>
              <a:rPr lang="en-US" altLang="en-US" dirty="0"/>
              <a:t> are controlled</a:t>
            </a:r>
            <a:r>
              <a:rPr lang="en-US" altLang="en-US" dirty="0" smtClean="0"/>
              <a:t>.</a:t>
            </a:r>
          </a:p>
          <a:p>
            <a:pPr marL="697992" indent="-533400"/>
            <a:r>
              <a:rPr lang="en-US" altLang="en-US" dirty="0" smtClean="0"/>
              <a:t>Notice that both these approaches avoid the requirement for human intervention and (probably) provide adequate distribution.</a:t>
            </a:r>
            <a:endParaRPr lang="en-US" altLang="en-US" dirty="0"/>
          </a:p>
        </p:txBody>
      </p:sp>
    </p:spTree>
    <p:extLst>
      <p:ext uri="{BB962C8B-B14F-4D97-AF65-F5344CB8AC3E}">
        <p14:creationId xmlns:p14="http://schemas.microsoft.com/office/powerpoint/2010/main" val="236164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4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64923" y="381000"/>
            <a:ext cx="7772400" cy="1600200"/>
          </a:xfrm>
          <a:prstGeom prst="rect">
            <a:avLst/>
          </a:prstGeom>
        </p:spPr>
        <p:txBody>
          <a:bodyPr vert="horz" lIns="91440" tIns="0" rIns="45720" bIns="0" rtlCol="0" anchor="t">
            <a:normAutofit lnSpcReduction="10000"/>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Efficiency Considerations for PageRank</a:t>
            </a:r>
            <a:endParaRPr lang="en-US" dirty="0">
              <a:solidFill>
                <a:srgbClr val="CC0000"/>
              </a:solidFill>
            </a:endParaRPr>
          </a:p>
        </p:txBody>
      </p:sp>
      <p:sp>
        <p:nvSpPr>
          <p:cNvPr id="9" name="Rectangle 3"/>
          <p:cNvSpPr>
            <a:spLocks noGrp="1" noChangeArrowheads="1"/>
          </p:cNvSpPr>
          <p:nvPr>
            <p:ph type="ctrTitle"/>
          </p:nvPr>
        </p:nvSpPr>
        <p:spPr>
          <a:xfrm>
            <a:off x="990600" y="2438400"/>
            <a:ext cx="7620000" cy="2438400"/>
          </a:xfrm>
        </p:spPr>
        <p:txBody>
          <a:bodyPr>
            <a:noAutofit/>
          </a:bodyPr>
          <a:lstStyle/>
          <a:p>
            <a:pPr lvl="0">
              <a:spcBef>
                <a:spcPts val="0"/>
              </a:spcBef>
            </a:pPr>
            <a:r>
              <a:rPr lang="en-US" sz="3600" dirty="0" smtClean="0">
                <a:solidFill>
                  <a:srgbClr val="FF9900"/>
                </a:solidFill>
              </a:rPr>
              <a:t>Multiplication of Huge Vector and 	Matrix</a:t>
            </a:r>
            <a:br>
              <a:rPr lang="en-US" sz="3600" dirty="0" smtClean="0">
                <a:solidFill>
                  <a:srgbClr val="FF9900"/>
                </a:solidFill>
              </a:rPr>
            </a:br>
            <a:r>
              <a:rPr lang="en-US" sz="3600" dirty="0" smtClean="0">
                <a:solidFill>
                  <a:srgbClr val="FF9900"/>
                </a:solidFill>
              </a:rPr>
              <a:t>Representing Blocks of a Stochastic 	Matrix</a:t>
            </a:r>
            <a:r>
              <a:rPr lang="en-US" sz="3600" dirty="0"/>
              <a:t/>
            </a:r>
            <a:br>
              <a:rPr lang="en-US" sz="3600" dirty="0"/>
            </a:br>
            <a:endParaRPr lang="en-US" sz="3600" dirty="0">
              <a:solidFill>
                <a:srgbClr val="FF9900"/>
              </a:solidFill>
            </a:endParaRPr>
          </a:p>
        </p:txBody>
      </p:sp>
    </p:spTree>
    <p:extLst>
      <p:ext uri="{BB962C8B-B14F-4D97-AF65-F5344CB8AC3E}">
        <p14:creationId xmlns:p14="http://schemas.microsoft.com/office/powerpoint/2010/main" val="4358251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85800" y="1219200"/>
            <a:ext cx="77724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Web Spam</a:t>
            </a:r>
            <a:endParaRPr lang="en-US" dirty="0">
              <a:solidFill>
                <a:srgbClr val="CC0000"/>
              </a:solidFill>
            </a:endParaRPr>
          </a:p>
        </p:txBody>
      </p:sp>
      <p:sp>
        <p:nvSpPr>
          <p:cNvPr id="9" name="Rectangle 3"/>
          <p:cNvSpPr>
            <a:spLocks noGrp="1" noChangeArrowheads="1"/>
          </p:cNvSpPr>
          <p:nvPr>
            <p:ph type="ctrTitle"/>
          </p:nvPr>
        </p:nvSpPr>
        <p:spPr>
          <a:xfrm>
            <a:off x="1143000" y="2895600"/>
            <a:ext cx="7467600" cy="1981200"/>
          </a:xfrm>
        </p:spPr>
        <p:txBody>
          <a:bodyPr>
            <a:noAutofit/>
          </a:bodyPr>
          <a:lstStyle/>
          <a:p>
            <a:pPr lvl="0">
              <a:spcBef>
                <a:spcPts val="0"/>
              </a:spcBef>
            </a:pPr>
            <a:r>
              <a:rPr lang="en-US" sz="3600" dirty="0" smtClean="0">
                <a:solidFill>
                  <a:srgbClr val="FF9900"/>
                </a:solidFill>
              </a:rPr>
              <a:t>Term Spamming</a:t>
            </a:r>
            <a:br>
              <a:rPr lang="en-US" sz="3600" dirty="0" smtClean="0">
                <a:solidFill>
                  <a:srgbClr val="FF9900"/>
                </a:solidFill>
              </a:rPr>
            </a:br>
            <a:r>
              <a:rPr lang="en-US" sz="3600" dirty="0" smtClean="0">
                <a:solidFill>
                  <a:srgbClr val="FF9900"/>
                </a:solidFill>
              </a:rPr>
              <a:t>Link Spamming</a:t>
            </a:r>
            <a:r>
              <a:rPr lang="en-US" sz="3600" dirty="0"/>
              <a:t/>
            </a:r>
            <a:br>
              <a:rPr lang="en-US" sz="3600" dirty="0"/>
            </a:br>
            <a:endParaRPr lang="en-US" sz="3600" dirty="0">
              <a:solidFill>
                <a:srgbClr val="FF9900"/>
              </a:solidFill>
            </a:endParaRPr>
          </a:p>
        </p:txBody>
      </p:sp>
    </p:spTree>
    <p:extLst>
      <p:ext uri="{BB962C8B-B14F-4D97-AF65-F5344CB8AC3E}">
        <p14:creationId xmlns:p14="http://schemas.microsoft.com/office/powerpoint/2010/main" val="361413223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smtClean="0"/>
              <a:t>Google computes the PageRank of a trillion pages (</a:t>
            </a:r>
            <a:r>
              <a:rPr lang="en-US" dirty="0" smtClean="0">
                <a:solidFill>
                  <a:srgbClr val="00B050"/>
                </a:solidFill>
              </a:rPr>
              <a:t>at least</a:t>
            </a:r>
            <a:r>
              <a:rPr lang="en-US" dirty="0" smtClean="0"/>
              <a:t>!).</a:t>
            </a:r>
          </a:p>
          <a:p>
            <a:r>
              <a:rPr lang="en-US" dirty="0" smtClean="0"/>
              <a:t>The PageRank vector of double-precision reals requires 8 terabytes.</a:t>
            </a:r>
          </a:p>
          <a:p>
            <a:pPr lvl="1"/>
            <a:r>
              <a:rPr lang="en-US" dirty="0" smtClean="0"/>
              <a:t>And another 8 terabytes for the next estimate of PageRank.</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20</a:t>
            </a:fld>
            <a:endParaRPr lang="en-US" dirty="0"/>
          </a:p>
        </p:txBody>
      </p:sp>
    </p:spTree>
    <p:extLst>
      <p:ext uri="{BB962C8B-B14F-4D97-AF65-F5344CB8AC3E}">
        <p14:creationId xmlns:p14="http://schemas.microsoft.com/office/powerpoint/2010/main" val="325016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 (2)</a:t>
            </a:r>
            <a:endParaRPr lang="en-US" dirty="0"/>
          </a:p>
        </p:txBody>
      </p:sp>
      <p:sp>
        <p:nvSpPr>
          <p:cNvPr id="3" name="Content Placeholder 2"/>
          <p:cNvSpPr>
            <a:spLocks noGrp="1"/>
          </p:cNvSpPr>
          <p:nvPr>
            <p:ph idx="1"/>
          </p:nvPr>
        </p:nvSpPr>
        <p:spPr/>
        <p:txBody>
          <a:bodyPr/>
          <a:lstStyle/>
          <a:p>
            <a:r>
              <a:rPr lang="en-US" dirty="0" smtClean="0"/>
              <a:t>The matrix of the Web has two special properties:</a:t>
            </a:r>
          </a:p>
          <a:p>
            <a:pPr marL="971550" lvl="1" indent="-514350">
              <a:buFont typeface="+mj-lt"/>
              <a:buAutoNum type="arabicPeriod"/>
            </a:pPr>
            <a:r>
              <a:rPr lang="en-US" dirty="0" smtClean="0"/>
              <a:t>It is very sparse: the average Web page has about 10 out-links.</a:t>
            </a:r>
          </a:p>
          <a:p>
            <a:pPr marL="971550" lvl="1" indent="-514350">
              <a:buFont typeface="+mj-lt"/>
              <a:buAutoNum type="arabicPeriod"/>
            </a:pPr>
            <a:r>
              <a:rPr lang="en-US" dirty="0" smtClean="0"/>
              <a:t>Each column has a single value – 1 divided by the number of out-links – that appears wherever that column is not 0.</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21</a:t>
            </a:fld>
            <a:endParaRPr lang="en-US" dirty="0"/>
          </a:p>
        </p:txBody>
      </p:sp>
    </p:spTree>
    <p:extLst>
      <p:ext uri="{BB962C8B-B14F-4D97-AF65-F5344CB8AC3E}">
        <p14:creationId xmlns:p14="http://schemas.microsoft.com/office/powerpoint/2010/main" val="299079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 (3)</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a:solidFill>
                  <a:srgbClr val="0070C0"/>
                </a:solidFill>
              </a:rPr>
              <a:t>Trick</a:t>
            </a:r>
            <a:r>
              <a:rPr lang="en-US" dirty="0"/>
              <a:t>: for each column, store n = the number of out-links and a list of the rows with nonzero values </a:t>
            </a:r>
            <a:r>
              <a:rPr lang="en-US" dirty="0" smtClean="0"/>
              <a:t>(which must be 1/n</a:t>
            </a:r>
            <a:r>
              <a:rPr lang="en-US" dirty="0"/>
              <a:t>).</a:t>
            </a:r>
          </a:p>
          <a:p>
            <a:r>
              <a:rPr lang="en-US" dirty="0" smtClean="0"/>
              <a:t>Thus, the matrix of the Web requires at least (4*1+8*10)*10</a:t>
            </a:r>
            <a:r>
              <a:rPr lang="en-US" baseline="30000" dirty="0" smtClean="0"/>
              <a:t>12</a:t>
            </a:r>
            <a:r>
              <a:rPr lang="en-US" dirty="0" smtClean="0"/>
              <a:t> = 84 terabytes.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22</a:t>
            </a:fld>
            <a:endParaRPr lang="en-US" dirty="0"/>
          </a:p>
        </p:txBody>
      </p:sp>
      <p:grpSp>
        <p:nvGrpSpPr>
          <p:cNvPr id="11" name="Group 10"/>
          <p:cNvGrpSpPr/>
          <p:nvPr/>
        </p:nvGrpSpPr>
        <p:grpSpPr>
          <a:xfrm>
            <a:off x="851265" y="3352800"/>
            <a:ext cx="1040670" cy="1664732"/>
            <a:chOff x="851265" y="3352800"/>
            <a:chExt cx="1040670" cy="1664732"/>
          </a:xfrm>
        </p:grpSpPr>
        <p:sp>
          <p:nvSpPr>
            <p:cNvPr id="6" name="Rectangle 5"/>
            <p:cNvSpPr/>
            <p:nvPr/>
          </p:nvSpPr>
          <p:spPr>
            <a:xfrm>
              <a:off x="914400" y="3352800"/>
              <a:ext cx="914400" cy="587679"/>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51265" y="4648200"/>
              <a:ext cx="1040670" cy="369332"/>
            </a:xfrm>
            <a:prstGeom prst="rect">
              <a:avLst/>
            </a:prstGeom>
            <a:noFill/>
          </p:spPr>
          <p:txBody>
            <a:bodyPr wrap="none" rtlCol="0">
              <a:spAutoFit/>
            </a:bodyPr>
            <a:lstStyle/>
            <a:p>
              <a:r>
                <a:rPr lang="en-US" dirty="0" smtClean="0"/>
                <a:t>Integer n</a:t>
              </a:r>
              <a:endParaRPr lang="en-US" dirty="0"/>
            </a:p>
          </p:txBody>
        </p:sp>
        <p:cxnSp>
          <p:nvCxnSpPr>
            <p:cNvPr id="9" name="Straight Arrow Connector 8"/>
            <p:cNvCxnSpPr>
              <a:stCxn id="7" idx="0"/>
              <a:endCxn id="6" idx="2"/>
            </p:cNvCxnSpPr>
            <p:nvPr/>
          </p:nvCxnSpPr>
          <p:spPr>
            <a:xfrm flipV="1">
              <a:off x="1371600" y="3940479"/>
              <a:ext cx="0" cy="707721"/>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891935" y="3345493"/>
            <a:ext cx="3640502" cy="1949038"/>
            <a:chOff x="1891935" y="3345493"/>
            <a:chExt cx="3640502" cy="1949038"/>
          </a:xfrm>
        </p:grpSpPr>
        <p:sp>
          <p:nvSpPr>
            <p:cNvPr id="5" name="Rectangle 4"/>
            <p:cNvSpPr/>
            <p:nvPr/>
          </p:nvSpPr>
          <p:spPr>
            <a:xfrm>
              <a:off x="1891935" y="3345493"/>
              <a:ext cx="914400" cy="609600"/>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971800" y="4648200"/>
              <a:ext cx="2560637" cy="646331"/>
            </a:xfrm>
            <a:prstGeom prst="rect">
              <a:avLst/>
            </a:prstGeom>
            <a:noFill/>
          </p:spPr>
          <p:txBody>
            <a:bodyPr wrap="none" rtlCol="0">
              <a:spAutoFit/>
            </a:bodyPr>
            <a:lstStyle/>
            <a:p>
              <a:r>
                <a:rPr lang="en-US" dirty="0" smtClean="0"/>
                <a:t>Average 10 links/column,</a:t>
              </a:r>
            </a:p>
            <a:p>
              <a:r>
                <a:rPr lang="en-US" dirty="0" smtClean="0"/>
                <a:t>8 bytes per row number. </a:t>
              </a:r>
              <a:endParaRPr lang="en-US" dirty="0"/>
            </a:p>
          </p:txBody>
        </p:sp>
        <p:cxnSp>
          <p:nvCxnSpPr>
            <p:cNvPr id="14" name="Straight Arrow Connector 13"/>
            <p:cNvCxnSpPr>
              <a:endCxn id="5" idx="2"/>
            </p:cNvCxnSpPr>
            <p:nvPr/>
          </p:nvCxnSpPr>
          <p:spPr>
            <a:xfrm flipH="1" flipV="1">
              <a:off x="2349135" y="3955093"/>
              <a:ext cx="622665" cy="693107"/>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5370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The Solution</a:t>
            </a:r>
            <a:r>
              <a:rPr lang="en-US" dirty="0" smtClean="0"/>
              <a:t>: Blocking</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smtClean="0"/>
              <a:t>Divide the current and next PageRank vectors into k </a:t>
            </a:r>
            <a:r>
              <a:rPr lang="en-US" i="1" dirty="0" smtClean="0">
                <a:solidFill>
                  <a:srgbClr val="FF0000"/>
                </a:solidFill>
              </a:rPr>
              <a:t>blocks</a:t>
            </a:r>
            <a:r>
              <a:rPr lang="en-US" dirty="0" smtClean="0"/>
              <a:t> of equal size.</a:t>
            </a:r>
          </a:p>
          <a:p>
            <a:pPr lvl="1"/>
            <a:r>
              <a:rPr lang="en-US" dirty="0" smtClean="0"/>
              <a:t>Each block is the components in some consecutive rows.</a:t>
            </a:r>
          </a:p>
          <a:p>
            <a:r>
              <a:rPr lang="en-US" dirty="0" smtClean="0"/>
              <a:t>Divide the matrix into squares whose sides are the same length as one of the blocks.</a:t>
            </a:r>
          </a:p>
          <a:p>
            <a:r>
              <a:rPr lang="en-US" dirty="0" smtClean="0"/>
              <a:t>Pick k large enough to fit a block of each vector in main memory at the same time.</a:t>
            </a:r>
          </a:p>
          <a:p>
            <a:pPr lvl="1"/>
            <a:r>
              <a:rPr lang="en-US" dirty="0" smtClean="0">
                <a:solidFill>
                  <a:srgbClr val="0070C0"/>
                </a:solidFill>
              </a:rPr>
              <a:t>Note</a:t>
            </a:r>
            <a:r>
              <a:rPr lang="en-US" dirty="0" smtClean="0"/>
              <a:t>: We also need a square of the matrix, but that can be piped through main memory and won’t use much memory at any time.</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23</a:t>
            </a:fld>
            <a:endParaRPr lang="en-US" dirty="0"/>
          </a:p>
        </p:txBody>
      </p:sp>
    </p:spTree>
    <p:extLst>
      <p:ext uri="{BB962C8B-B14F-4D97-AF65-F5344CB8AC3E}">
        <p14:creationId xmlns:p14="http://schemas.microsoft.com/office/powerpoint/2010/main" val="353723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k = 3</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24</a:t>
            </a:fld>
            <a:endParaRPr lang="en-US"/>
          </a:p>
        </p:txBody>
      </p:sp>
      <p:grpSp>
        <p:nvGrpSpPr>
          <p:cNvPr id="8" name="Group 7"/>
          <p:cNvGrpSpPr/>
          <p:nvPr/>
        </p:nvGrpSpPr>
        <p:grpSpPr>
          <a:xfrm>
            <a:off x="1211894" y="1676400"/>
            <a:ext cx="943627" cy="2819400"/>
            <a:chOff x="1676400" y="1676400"/>
            <a:chExt cx="943627" cy="2819400"/>
          </a:xfrm>
        </p:grpSpPr>
        <p:sp>
          <p:nvSpPr>
            <p:cNvPr id="4" name="Rectangle 3"/>
            <p:cNvSpPr/>
            <p:nvPr/>
          </p:nvSpPr>
          <p:spPr>
            <a:xfrm>
              <a:off x="1705627" y="1676400"/>
              <a:ext cx="914400" cy="2819400"/>
            </a:xfrm>
            <a:prstGeom prst="rect">
              <a:avLst/>
            </a:prstGeom>
            <a:solidFill>
              <a:schemeClr val="accent1">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w1</a:t>
              </a:r>
            </a:p>
            <a:p>
              <a:pPr algn="ctr"/>
              <a:endParaRPr lang="en-US" sz="3200" dirty="0">
                <a:solidFill>
                  <a:schemeClr val="tx1"/>
                </a:solidFill>
              </a:endParaRPr>
            </a:p>
            <a:p>
              <a:pPr algn="ctr"/>
              <a:r>
                <a:rPr lang="en-US" sz="3200" dirty="0" smtClean="0">
                  <a:solidFill>
                    <a:schemeClr val="tx1"/>
                  </a:solidFill>
                </a:rPr>
                <a:t>w2</a:t>
              </a:r>
            </a:p>
            <a:p>
              <a:pPr algn="ctr"/>
              <a:endParaRPr lang="en-US" sz="3200" dirty="0">
                <a:solidFill>
                  <a:schemeClr val="tx1"/>
                </a:solidFill>
              </a:endParaRPr>
            </a:p>
            <a:p>
              <a:pPr algn="ctr"/>
              <a:r>
                <a:rPr lang="en-US" sz="3200" dirty="0" smtClean="0">
                  <a:solidFill>
                    <a:schemeClr val="tx1"/>
                  </a:solidFill>
                </a:rPr>
                <a:t>w3</a:t>
              </a:r>
              <a:endParaRPr lang="en-US" sz="3200" dirty="0">
                <a:solidFill>
                  <a:schemeClr val="tx1"/>
                </a:solidFill>
              </a:endParaRPr>
            </a:p>
          </p:txBody>
        </p:sp>
        <p:cxnSp>
          <p:nvCxnSpPr>
            <p:cNvPr id="6" name="Straight Connector 5"/>
            <p:cNvCxnSpPr/>
            <p:nvPr/>
          </p:nvCxnSpPr>
          <p:spPr>
            <a:xfrm>
              <a:off x="1705627" y="2590800"/>
              <a:ext cx="9144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676400" y="3505200"/>
              <a:ext cx="914400" cy="0"/>
            </a:xfrm>
            <a:prstGeom prst="line">
              <a:avLst/>
            </a:prstGeom>
            <a:ln w="28575" cmpd="sng"/>
          </p:spPr>
          <p:style>
            <a:lnRef idx="1">
              <a:schemeClr val="dk1"/>
            </a:lnRef>
            <a:fillRef idx="0">
              <a:schemeClr val="dk1"/>
            </a:fillRef>
            <a:effectRef idx="0">
              <a:schemeClr val="dk1"/>
            </a:effectRef>
            <a:fontRef idx="minor">
              <a:schemeClr val="tx1"/>
            </a:fontRef>
          </p:style>
        </p:cxnSp>
      </p:grpSp>
      <p:grpSp>
        <p:nvGrpSpPr>
          <p:cNvPr id="9" name="Group 8"/>
          <p:cNvGrpSpPr/>
          <p:nvPr/>
        </p:nvGrpSpPr>
        <p:grpSpPr>
          <a:xfrm>
            <a:off x="6248400" y="1676400"/>
            <a:ext cx="943627" cy="2819400"/>
            <a:chOff x="1676400" y="1676400"/>
            <a:chExt cx="943627" cy="2819400"/>
          </a:xfrm>
          <a:solidFill>
            <a:schemeClr val="accent3">
              <a:lumMod val="20000"/>
              <a:lumOff val="80000"/>
            </a:schemeClr>
          </a:solidFill>
        </p:grpSpPr>
        <p:sp>
          <p:nvSpPr>
            <p:cNvPr id="10" name="Rectangle 9"/>
            <p:cNvSpPr/>
            <p:nvPr/>
          </p:nvSpPr>
          <p:spPr>
            <a:xfrm>
              <a:off x="1705627" y="1676400"/>
              <a:ext cx="914400" cy="2819400"/>
            </a:xfrm>
            <a:prstGeom prst="rect">
              <a:avLst/>
            </a:prstGeom>
            <a:grp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v1</a:t>
              </a:r>
            </a:p>
            <a:p>
              <a:pPr algn="ctr"/>
              <a:endParaRPr lang="en-US" sz="3200" dirty="0">
                <a:solidFill>
                  <a:schemeClr val="tx1"/>
                </a:solidFill>
              </a:endParaRPr>
            </a:p>
            <a:p>
              <a:pPr algn="ctr"/>
              <a:r>
                <a:rPr lang="en-US" sz="3200" dirty="0" smtClean="0">
                  <a:solidFill>
                    <a:schemeClr val="tx1"/>
                  </a:solidFill>
                </a:rPr>
                <a:t>v2</a:t>
              </a:r>
            </a:p>
            <a:p>
              <a:pPr algn="ctr"/>
              <a:endParaRPr lang="en-US" sz="3200" dirty="0">
                <a:solidFill>
                  <a:schemeClr val="tx1"/>
                </a:solidFill>
              </a:endParaRPr>
            </a:p>
            <a:p>
              <a:pPr algn="ctr"/>
              <a:r>
                <a:rPr lang="en-US" sz="3200" dirty="0" smtClean="0">
                  <a:solidFill>
                    <a:schemeClr val="tx1"/>
                  </a:solidFill>
                </a:rPr>
                <a:t>v3</a:t>
              </a:r>
              <a:endParaRPr lang="en-US" sz="3200" dirty="0">
                <a:solidFill>
                  <a:schemeClr val="tx1"/>
                </a:solidFill>
              </a:endParaRPr>
            </a:p>
          </p:txBody>
        </p:sp>
        <p:cxnSp>
          <p:nvCxnSpPr>
            <p:cNvPr id="11" name="Straight Connector 10"/>
            <p:cNvCxnSpPr/>
            <p:nvPr/>
          </p:nvCxnSpPr>
          <p:spPr>
            <a:xfrm>
              <a:off x="1705627" y="2590800"/>
              <a:ext cx="914400" cy="0"/>
            </a:xfrm>
            <a:prstGeom prst="line">
              <a:avLst/>
            </a:prstGeom>
            <a:grpFill/>
            <a:ln w="28575" cmpd="sng"/>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676400" y="3505200"/>
              <a:ext cx="914400" cy="0"/>
            </a:xfrm>
            <a:prstGeom prst="line">
              <a:avLst/>
            </a:prstGeom>
            <a:grpFill/>
            <a:ln w="28575" cmpd="sng"/>
          </p:spPr>
          <p:style>
            <a:lnRef idx="1">
              <a:schemeClr val="dk1"/>
            </a:lnRef>
            <a:fillRef idx="0">
              <a:schemeClr val="dk1"/>
            </a:fillRef>
            <a:effectRef idx="0">
              <a:schemeClr val="dk1"/>
            </a:effectRef>
            <a:fontRef idx="minor">
              <a:schemeClr val="tx1"/>
            </a:fontRef>
          </p:style>
        </p:cxnSp>
      </p:grpSp>
      <p:sp>
        <p:nvSpPr>
          <p:cNvPr id="13" name="Rectangle 12"/>
          <p:cNvSpPr/>
          <p:nvPr/>
        </p:nvSpPr>
        <p:spPr>
          <a:xfrm>
            <a:off x="3124200" y="1676400"/>
            <a:ext cx="2590800" cy="2819400"/>
          </a:xfrm>
          <a:prstGeom prst="rect">
            <a:avLst/>
          </a:prstGeom>
          <a:solidFill>
            <a:schemeClr val="tx2">
              <a:lumMod val="20000"/>
              <a:lumOff val="80000"/>
            </a:schemeClr>
          </a:soli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M11 M12 M13</a:t>
            </a:r>
          </a:p>
          <a:p>
            <a:pPr algn="ctr"/>
            <a:endParaRPr lang="en-US" sz="3200" dirty="0">
              <a:solidFill>
                <a:schemeClr val="tx1"/>
              </a:solidFill>
            </a:endParaRPr>
          </a:p>
          <a:p>
            <a:pPr algn="ctr"/>
            <a:r>
              <a:rPr lang="en-US" sz="3200" dirty="0" smtClean="0">
                <a:solidFill>
                  <a:schemeClr val="tx1"/>
                </a:solidFill>
              </a:rPr>
              <a:t>M21 M22 M23</a:t>
            </a:r>
          </a:p>
          <a:p>
            <a:pPr algn="ctr"/>
            <a:endParaRPr lang="en-US" sz="3200" dirty="0">
              <a:solidFill>
                <a:schemeClr val="tx1"/>
              </a:solidFill>
            </a:endParaRPr>
          </a:p>
          <a:p>
            <a:pPr algn="ctr"/>
            <a:r>
              <a:rPr lang="en-US" sz="3200" dirty="0" smtClean="0">
                <a:solidFill>
                  <a:schemeClr val="tx1"/>
                </a:solidFill>
              </a:rPr>
              <a:t>M31 M32 M33</a:t>
            </a:r>
            <a:endParaRPr lang="en-US" sz="3200" dirty="0">
              <a:solidFill>
                <a:schemeClr val="tx1"/>
              </a:solidFill>
            </a:endParaRPr>
          </a:p>
        </p:txBody>
      </p:sp>
      <p:sp>
        <p:nvSpPr>
          <p:cNvPr id="14" name="TextBox 13"/>
          <p:cNvSpPr txBox="1"/>
          <p:nvPr/>
        </p:nvSpPr>
        <p:spPr>
          <a:xfrm>
            <a:off x="2353804" y="2793712"/>
            <a:ext cx="394660" cy="584775"/>
          </a:xfrm>
          <a:prstGeom prst="rect">
            <a:avLst/>
          </a:prstGeom>
          <a:noFill/>
        </p:spPr>
        <p:txBody>
          <a:bodyPr wrap="none" rtlCol="0">
            <a:spAutoFit/>
          </a:bodyPr>
          <a:lstStyle/>
          <a:p>
            <a:r>
              <a:rPr lang="en-US" sz="3200" dirty="0" smtClean="0"/>
              <a:t>=</a:t>
            </a:r>
            <a:endParaRPr lang="en-US" sz="3200" dirty="0"/>
          </a:p>
        </p:txBody>
      </p:sp>
      <p:cxnSp>
        <p:nvCxnSpPr>
          <p:cNvPr id="16" name="Straight Connector 15"/>
          <p:cNvCxnSpPr/>
          <p:nvPr/>
        </p:nvCxnSpPr>
        <p:spPr>
          <a:xfrm>
            <a:off x="3962400" y="1676400"/>
            <a:ext cx="0" cy="28194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800600" y="1676399"/>
            <a:ext cx="0" cy="281940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124200" y="2590800"/>
            <a:ext cx="2590800" cy="0"/>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124200" y="3517726"/>
            <a:ext cx="2590800" cy="0"/>
          </a:xfrm>
          <a:prstGeom prst="line">
            <a:avLst/>
          </a:prstGeom>
          <a:ln w="28575" cmpd="sng"/>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211894" y="4855634"/>
            <a:ext cx="6081730" cy="830997"/>
          </a:xfrm>
          <a:prstGeom prst="rect">
            <a:avLst/>
          </a:prstGeom>
          <a:noFill/>
        </p:spPr>
        <p:txBody>
          <a:bodyPr wrap="none" rtlCol="0">
            <a:spAutoFit/>
          </a:bodyPr>
          <a:lstStyle/>
          <a:p>
            <a:r>
              <a:rPr lang="en-US" sz="2400" dirty="0" smtClean="0"/>
              <a:t>At one time, we need </a:t>
            </a:r>
            <a:r>
              <a:rPr lang="en-US" sz="2400" dirty="0" err="1" smtClean="0"/>
              <a:t>wi</a:t>
            </a:r>
            <a:r>
              <a:rPr lang="en-US" sz="2400" dirty="0" smtClean="0"/>
              <a:t>, </a:t>
            </a:r>
            <a:r>
              <a:rPr lang="en-US" sz="2400" dirty="0" err="1" smtClean="0"/>
              <a:t>vj</a:t>
            </a:r>
            <a:r>
              <a:rPr lang="en-US" sz="2400" dirty="0" smtClean="0"/>
              <a:t>, and (a tiny part of)</a:t>
            </a:r>
          </a:p>
          <a:p>
            <a:r>
              <a:rPr lang="en-US" sz="2400" dirty="0" err="1" smtClean="0"/>
              <a:t>Mij</a:t>
            </a:r>
            <a:r>
              <a:rPr lang="en-US" sz="2400" dirty="0" smtClean="0"/>
              <a:t> in memory.</a:t>
            </a:r>
            <a:endParaRPr lang="en-US" sz="2400" dirty="0"/>
          </a:p>
        </p:txBody>
      </p:sp>
      <p:sp>
        <p:nvSpPr>
          <p:cNvPr id="22" name="TextBox 21"/>
          <p:cNvSpPr txBox="1"/>
          <p:nvPr/>
        </p:nvSpPr>
        <p:spPr>
          <a:xfrm>
            <a:off x="481730" y="5840343"/>
            <a:ext cx="7848600" cy="707886"/>
          </a:xfrm>
          <a:prstGeom prst="rect">
            <a:avLst/>
          </a:prstGeom>
          <a:noFill/>
        </p:spPr>
        <p:txBody>
          <a:bodyPr wrap="square" rtlCol="0">
            <a:spAutoFit/>
          </a:bodyPr>
          <a:lstStyle/>
          <a:p>
            <a:r>
              <a:rPr lang="en-US" sz="2000" dirty="0" smtClean="0"/>
              <a:t>Vary v slowest: w1 = M11 v1; w2 = M21 v1; w3 = M31 v1; w1 += M12 v2;</a:t>
            </a:r>
          </a:p>
          <a:p>
            <a:r>
              <a:rPr lang="en-US" sz="2000" dirty="0" smtClean="0"/>
              <a:t>w2 += M22 v2; w3 += M32 v2; w1 += M13 v3; w2 += M23 v3; w3 += M33 v3</a:t>
            </a:r>
            <a:endParaRPr lang="en-US" sz="2000" dirty="0"/>
          </a:p>
        </p:txBody>
      </p:sp>
    </p:spTree>
    <p:extLst>
      <p:ext uri="{BB962C8B-B14F-4D97-AF65-F5344CB8AC3E}">
        <p14:creationId xmlns:p14="http://schemas.microsoft.com/office/powerpoint/2010/main" val="367957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 Matrix </a:t>
            </a:r>
            <a:r>
              <a:rPr lang="en-US" dirty="0" smtClean="0"/>
              <a:t>Square</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smtClean="0"/>
              <a:t>Each column of a square is represented by:</a:t>
            </a:r>
          </a:p>
          <a:p>
            <a:pPr marL="971550" lvl="1" indent="-514350">
              <a:buFont typeface="+mj-lt"/>
              <a:buAutoNum type="arabicPeriod"/>
            </a:pPr>
            <a:r>
              <a:rPr lang="en-US" dirty="0" smtClean="0"/>
              <a:t>The number n of nonzero elements in the </a:t>
            </a:r>
            <a:r>
              <a:rPr lang="en-US" dirty="0" smtClean="0">
                <a:solidFill>
                  <a:srgbClr val="00B050"/>
                </a:solidFill>
              </a:rPr>
              <a:t>entire</a:t>
            </a:r>
            <a:r>
              <a:rPr lang="en-US" dirty="0" smtClean="0"/>
              <a:t> column of the matrix (i.e., the total number of out-links for the corresponding Web page).</a:t>
            </a:r>
          </a:p>
          <a:p>
            <a:pPr marL="971550" lvl="1" indent="-514350">
              <a:buFont typeface="+mj-lt"/>
              <a:buAutoNum type="arabicPeriod"/>
            </a:pPr>
            <a:r>
              <a:rPr lang="en-US" dirty="0" smtClean="0"/>
              <a:t>The list of rows </a:t>
            </a:r>
            <a:r>
              <a:rPr lang="en-US" dirty="0" smtClean="0">
                <a:solidFill>
                  <a:srgbClr val="00B050"/>
                </a:solidFill>
              </a:rPr>
              <a:t>of that square only </a:t>
            </a:r>
            <a:r>
              <a:rPr lang="en-US" dirty="0" smtClean="0"/>
              <a:t>that have nonzero values (which must be 1/n).</a:t>
            </a:r>
          </a:p>
          <a:p>
            <a:pPr marL="678942" indent="-514350"/>
            <a:r>
              <a:rPr lang="en-US" dirty="0" smtClean="0"/>
              <a:t>I.e., for each column, we store n with each of the k squares in one column of the matrix and each out-link with whatever square has the row to which the link goes.</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25</a:t>
            </a:fld>
            <a:endParaRPr lang="en-US" dirty="0"/>
          </a:p>
        </p:txBody>
      </p:sp>
    </p:spTree>
    <p:extLst>
      <p:ext uri="{BB962C8B-B14F-4D97-AF65-F5344CB8AC3E}">
        <p14:creationId xmlns:p14="http://schemas.microsoft.com/office/powerpoint/2010/main" val="330543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 </a:t>
            </a:r>
            <a:r>
              <a:rPr lang="en-US" dirty="0" smtClean="0"/>
              <a:t>Square – (2)</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pPr marL="678942" indent="-514350"/>
            <a:r>
              <a:rPr lang="en-US" dirty="0" smtClean="0"/>
              <a:t>Total space to represent the matrix = (4*k+8*10)*10</a:t>
            </a:r>
            <a:r>
              <a:rPr lang="en-US" baseline="30000" dirty="0" smtClean="0"/>
              <a:t>12</a:t>
            </a:r>
            <a:r>
              <a:rPr lang="en-US" dirty="0" smtClean="0"/>
              <a:t> = 4k+80 terabytes.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26</a:t>
            </a:fld>
            <a:endParaRPr lang="en-US" dirty="0"/>
          </a:p>
        </p:txBody>
      </p:sp>
      <p:grpSp>
        <p:nvGrpSpPr>
          <p:cNvPr id="5" name="Group 4"/>
          <p:cNvGrpSpPr/>
          <p:nvPr/>
        </p:nvGrpSpPr>
        <p:grpSpPr>
          <a:xfrm>
            <a:off x="442430" y="1905000"/>
            <a:ext cx="2520242" cy="3326725"/>
            <a:chOff x="226895" y="3352800"/>
            <a:chExt cx="2520242" cy="3326725"/>
          </a:xfrm>
        </p:grpSpPr>
        <p:sp>
          <p:nvSpPr>
            <p:cNvPr id="6" name="Rectangle 5"/>
            <p:cNvSpPr/>
            <p:nvPr/>
          </p:nvSpPr>
          <p:spPr>
            <a:xfrm>
              <a:off x="914400" y="3352800"/>
              <a:ext cx="914400" cy="587679"/>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6895" y="4648200"/>
              <a:ext cx="2520242" cy="2031325"/>
            </a:xfrm>
            <a:prstGeom prst="rect">
              <a:avLst/>
            </a:prstGeom>
            <a:noFill/>
          </p:spPr>
          <p:txBody>
            <a:bodyPr wrap="none" rtlCol="0">
              <a:spAutoFit/>
            </a:bodyPr>
            <a:lstStyle/>
            <a:p>
              <a:r>
                <a:rPr lang="en-US" dirty="0" smtClean="0"/>
                <a:t>Integer n for a</a:t>
              </a:r>
            </a:p>
            <a:p>
              <a:r>
                <a:rPr lang="en-US" dirty="0" smtClean="0"/>
                <a:t>column is represented</a:t>
              </a:r>
            </a:p>
            <a:p>
              <a:r>
                <a:rPr lang="en-US" dirty="0" smtClean="0"/>
                <a:t>in each of k squares.</a:t>
              </a:r>
            </a:p>
            <a:p>
              <a:r>
                <a:rPr lang="en-US" dirty="0" smtClean="0">
                  <a:solidFill>
                    <a:srgbClr val="0070C0"/>
                  </a:solidFill>
                </a:rPr>
                <a:t>Possible savings</a:t>
              </a:r>
              <a:r>
                <a:rPr lang="en-US" dirty="0" smtClean="0"/>
                <a:t>: if a</a:t>
              </a:r>
            </a:p>
            <a:p>
              <a:r>
                <a:rPr lang="en-US" dirty="0" smtClean="0"/>
                <a:t>square has all 0’s in a</a:t>
              </a:r>
            </a:p>
            <a:p>
              <a:r>
                <a:rPr lang="en-US" dirty="0" smtClean="0"/>
                <a:t>column, then n is not</a:t>
              </a:r>
            </a:p>
            <a:p>
              <a:r>
                <a:rPr lang="en-US" dirty="0" smtClean="0"/>
                <a:t>Needed for that column.</a:t>
              </a:r>
              <a:endParaRPr lang="en-US" dirty="0"/>
            </a:p>
          </p:txBody>
        </p:sp>
        <p:cxnSp>
          <p:nvCxnSpPr>
            <p:cNvPr id="8" name="Straight Arrow Connector 7"/>
            <p:cNvCxnSpPr>
              <a:stCxn id="7" idx="0"/>
              <a:endCxn id="6" idx="2"/>
            </p:cNvCxnSpPr>
            <p:nvPr/>
          </p:nvCxnSpPr>
          <p:spPr>
            <a:xfrm flipH="1" flipV="1">
              <a:off x="1371600" y="3940479"/>
              <a:ext cx="115416" cy="707721"/>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10" name="Group 9"/>
          <p:cNvGrpSpPr/>
          <p:nvPr/>
        </p:nvGrpSpPr>
        <p:grpSpPr>
          <a:xfrm>
            <a:off x="2124440" y="1905000"/>
            <a:ext cx="3640502" cy="2226037"/>
            <a:chOff x="1891935" y="3345493"/>
            <a:chExt cx="3640502" cy="2226037"/>
          </a:xfrm>
        </p:grpSpPr>
        <p:sp>
          <p:nvSpPr>
            <p:cNvPr id="11" name="Rectangle 10"/>
            <p:cNvSpPr/>
            <p:nvPr/>
          </p:nvSpPr>
          <p:spPr>
            <a:xfrm>
              <a:off x="1891935" y="3345493"/>
              <a:ext cx="914400" cy="609600"/>
            </a:xfrm>
            <a:prstGeom prst="rect">
              <a:avLst/>
            </a:prstGeom>
            <a:no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971800" y="4648200"/>
              <a:ext cx="2560637" cy="923330"/>
            </a:xfrm>
            <a:prstGeom prst="rect">
              <a:avLst/>
            </a:prstGeom>
            <a:noFill/>
          </p:spPr>
          <p:txBody>
            <a:bodyPr wrap="none" rtlCol="0">
              <a:spAutoFit/>
            </a:bodyPr>
            <a:lstStyle/>
            <a:p>
              <a:r>
                <a:rPr lang="en-US" dirty="0" smtClean="0"/>
                <a:t>Average 10 links/column,</a:t>
              </a:r>
            </a:p>
            <a:p>
              <a:r>
                <a:rPr lang="en-US" dirty="0" smtClean="0"/>
                <a:t>8 bytes per row number,</a:t>
              </a:r>
            </a:p>
            <a:p>
              <a:r>
                <a:rPr lang="en-US" dirty="0" smtClean="0"/>
                <a:t>spread over k squares. </a:t>
              </a:r>
              <a:endParaRPr lang="en-US" dirty="0"/>
            </a:p>
          </p:txBody>
        </p:sp>
        <p:cxnSp>
          <p:nvCxnSpPr>
            <p:cNvPr id="13" name="Straight Arrow Connector 12"/>
            <p:cNvCxnSpPr>
              <a:endCxn id="11" idx="2"/>
            </p:cNvCxnSpPr>
            <p:nvPr/>
          </p:nvCxnSpPr>
          <p:spPr>
            <a:xfrm flipH="1" flipV="1">
              <a:off x="2349135" y="3955093"/>
              <a:ext cx="622665" cy="693107"/>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3236664" y="4724400"/>
            <a:ext cx="5093061" cy="1200329"/>
          </a:xfrm>
          <a:prstGeom prst="rect">
            <a:avLst/>
          </a:prstGeom>
          <a:noFill/>
        </p:spPr>
        <p:txBody>
          <a:bodyPr wrap="none" rtlCol="0">
            <a:spAutoFit/>
          </a:bodyPr>
          <a:lstStyle/>
          <a:p>
            <a:r>
              <a:rPr lang="en-US" dirty="0" smtClean="0">
                <a:solidFill>
                  <a:srgbClr val="00B050"/>
                </a:solidFill>
              </a:rPr>
              <a:t>Note: if 10 is the average number of out-links,</a:t>
            </a:r>
          </a:p>
          <a:p>
            <a:r>
              <a:rPr lang="en-US" dirty="0" smtClean="0">
                <a:solidFill>
                  <a:srgbClr val="00B050"/>
                </a:solidFill>
              </a:rPr>
              <a:t>then there will be integers in an average of</a:t>
            </a:r>
          </a:p>
          <a:p>
            <a:r>
              <a:rPr lang="en-US" dirty="0" smtClean="0">
                <a:solidFill>
                  <a:srgbClr val="00B050"/>
                </a:solidFill>
              </a:rPr>
              <a:t>10 squares for each column, so k can be thought</a:t>
            </a:r>
          </a:p>
          <a:p>
            <a:r>
              <a:rPr lang="en-US" dirty="0" smtClean="0">
                <a:solidFill>
                  <a:srgbClr val="00B050"/>
                </a:solidFill>
              </a:rPr>
              <a:t>of as the maximum of 10 and the number of blocks.</a:t>
            </a:r>
            <a:endParaRPr lang="en-US" dirty="0">
              <a:solidFill>
                <a:srgbClr val="00B050"/>
              </a:solidFill>
            </a:endParaRPr>
          </a:p>
        </p:txBody>
      </p:sp>
    </p:spTree>
    <p:extLst>
      <p:ext uri="{BB962C8B-B14F-4D97-AF65-F5344CB8AC3E}">
        <p14:creationId xmlns:p14="http://schemas.microsoft.com/office/powerpoint/2010/main" val="282245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Needed Modifications</a:t>
            </a:r>
            <a:endParaRPr lang="en-US" dirty="0"/>
          </a:p>
        </p:txBody>
      </p:sp>
      <p:sp>
        <p:nvSpPr>
          <p:cNvPr id="3" name="Content Placeholder 2"/>
          <p:cNvSpPr>
            <a:spLocks noGrp="1"/>
          </p:cNvSpPr>
          <p:nvPr>
            <p:ph idx="1"/>
          </p:nvPr>
        </p:nvSpPr>
        <p:spPr/>
        <p:txBody>
          <a:bodyPr/>
          <a:lstStyle/>
          <a:p>
            <a:r>
              <a:rPr lang="en-US" dirty="0" smtClean="0"/>
              <a:t>We are not just multiplying a matrix and a vector.</a:t>
            </a:r>
          </a:p>
          <a:p>
            <a:r>
              <a:rPr lang="en-US" dirty="0" smtClean="0"/>
              <a:t>We need to multiply the result by a constant to reflect the “taxation.”</a:t>
            </a:r>
          </a:p>
          <a:p>
            <a:r>
              <a:rPr lang="en-US" dirty="0" smtClean="0"/>
              <a:t>We need to add a constant to each component of the result </a:t>
            </a:r>
            <a:r>
              <a:rPr lang="en-US" b="1" dirty="0" smtClean="0"/>
              <a:t>w</a:t>
            </a:r>
            <a:r>
              <a:rPr lang="en-US" dirty="0" smtClean="0"/>
              <a:t>.</a:t>
            </a:r>
          </a:p>
          <a:p>
            <a:r>
              <a:rPr lang="en-US" dirty="0" smtClean="0"/>
              <a:t>Neither of these changes are hard to do.</a:t>
            </a:r>
          </a:p>
          <a:p>
            <a:pPr lvl="1"/>
            <a:r>
              <a:rPr lang="en-US" dirty="0" smtClean="0"/>
              <a:t>After computing each block </a:t>
            </a:r>
            <a:r>
              <a:rPr lang="en-US" dirty="0" err="1" smtClean="0"/>
              <a:t>w</a:t>
            </a:r>
            <a:r>
              <a:rPr lang="en-US" baseline="-25000" dirty="0" err="1" smtClean="0"/>
              <a:t>i</a:t>
            </a:r>
            <a:r>
              <a:rPr lang="en-US" dirty="0" smtClean="0"/>
              <a:t> of </a:t>
            </a:r>
            <a:r>
              <a:rPr lang="en-US" b="1" dirty="0" smtClean="0"/>
              <a:t>w</a:t>
            </a:r>
            <a:r>
              <a:rPr lang="en-US" dirty="0" smtClean="0"/>
              <a:t>, multiply by </a:t>
            </a:r>
            <a:r>
              <a:rPr lang="en-US" dirty="0" smtClean="0">
                <a:sym typeface="Symbol"/>
              </a:rPr>
              <a:t></a:t>
            </a:r>
            <a:r>
              <a:rPr lang="en-US" dirty="0" smtClean="0"/>
              <a:t> and then add (1-</a:t>
            </a:r>
            <a:r>
              <a:rPr lang="en-US" dirty="0" smtClean="0">
                <a:sym typeface="Symbol"/>
              </a:rPr>
              <a:t>)</a:t>
            </a:r>
            <a:r>
              <a:rPr lang="en-US" dirty="0" smtClean="0"/>
              <a:t>/N to each component.</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27</a:t>
            </a:fld>
            <a:endParaRPr lang="en-US" dirty="0"/>
          </a:p>
        </p:txBody>
      </p:sp>
    </p:spTree>
    <p:extLst>
      <p:ext uri="{BB962C8B-B14F-4D97-AF65-F5344CB8AC3E}">
        <p14:creationId xmlns:p14="http://schemas.microsoft.com/office/powerpoint/2010/main" val="236410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Parallelization</a:t>
            </a:r>
            <a:endParaRPr lang="en-US" dirty="0"/>
          </a:p>
        </p:txBody>
      </p:sp>
      <p:sp>
        <p:nvSpPr>
          <p:cNvPr id="3" name="Content Placeholder 2"/>
          <p:cNvSpPr>
            <a:spLocks noGrp="1"/>
          </p:cNvSpPr>
          <p:nvPr>
            <p:ph idx="1"/>
          </p:nvPr>
        </p:nvSpPr>
        <p:spPr/>
        <p:txBody>
          <a:bodyPr>
            <a:normAutofit/>
          </a:bodyPr>
          <a:lstStyle/>
          <a:p>
            <a:r>
              <a:rPr lang="en-US" dirty="0" smtClean="0"/>
              <a:t>The strategy described can be executed on a single machine.</a:t>
            </a:r>
          </a:p>
          <a:p>
            <a:r>
              <a:rPr lang="en-US" dirty="0" smtClean="0"/>
              <a:t>But who would want to?</a:t>
            </a:r>
          </a:p>
          <a:p>
            <a:r>
              <a:rPr lang="en-US" dirty="0" smtClean="0"/>
              <a:t>There is a simple MapReduce algorithm to perform matrix-vector multiplication.</a:t>
            </a:r>
          </a:p>
          <a:p>
            <a:pPr lvl="1"/>
            <a:r>
              <a:rPr lang="en-US" dirty="0" smtClean="0"/>
              <a:t>But since the matrix is sparse, better to treat it as a relational join.</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28</a:t>
            </a:fld>
            <a:endParaRPr lang="en-US" dirty="0"/>
          </a:p>
        </p:txBody>
      </p:sp>
    </p:spTree>
    <p:extLst>
      <p:ext uri="{BB962C8B-B14F-4D97-AF65-F5344CB8AC3E}">
        <p14:creationId xmlns:p14="http://schemas.microsoft.com/office/powerpoint/2010/main" val="2928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Parallelization – (2)</a:t>
            </a:r>
            <a:endParaRPr lang="en-US" dirty="0"/>
          </a:p>
        </p:txBody>
      </p:sp>
      <p:sp>
        <p:nvSpPr>
          <p:cNvPr id="3" name="Content Placeholder 2"/>
          <p:cNvSpPr>
            <a:spLocks noGrp="1"/>
          </p:cNvSpPr>
          <p:nvPr>
            <p:ph idx="1"/>
          </p:nvPr>
        </p:nvSpPr>
        <p:spPr>
          <a:xfrm>
            <a:off x="228600" y="1295400"/>
            <a:ext cx="8763000" cy="5562600"/>
          </a:xfrm>
        </p:spPr>
        <p:txBody>
          <a:bodyPr>
            <a:normAutofit/>
          </a:bodyPr>
          <a:lstStyle/>
          <a:p>
            <a:r>
              <a:rPr lang="en-US" dirty="0" smtClean="0"/>
              <a:t>Another approach is to use many jobs, each to multiply a row of matrix squares by the entire </a:t>
            </a:r>
            <a:r>
              <a:rPr lang="en-US" b="1" dirty="0" smtClean="0"/>
              <a:t>v</a:t>
            </a:r>
            <a:r>
              <a:rPr lang="en-US" dirty="0" smtClean="0"/>
              <a:t>.</a:t>
            </a:r>
          </a:p>
          <a:p>
            <a:r>
              <a:rPr lang="en-US" dirty="0" smtClean="0"/>
              <a:t>Use main memory to hold the one block of </a:t>
            </a:r>
            <a:r>
              <a:rPr lang="en-US" b="1" dirty="0" smtClean="0"/>
              <a:t>w</a:t>
            </a:r>
            <a:r>
              <a:rPr lang="en-US" dirty="0" smtClean="0"/>
              <a:t> that will be produced.</a:t>
            </a:r>
          </a:p>
          <a:p>
            <a:r>
              <a:rPr lang="en-US" dirty="0"/>
              <a:t>Read one </a:t>
            </a:r>
            <a:r>
              <a:rPr lang="en-US" dirty="0" smtClean="0"/>
              <a:t>block </a:t>
            </a:r>
            <a:r>
              <a:rPr lang="en-US" dirty="0"/>
              <a:t>of </a:t>
            </a:r>
            <a:r>
              <a:rPr lang="en-US" b="1" dirty="0"/>
              <a:t>v</a:t>
            </a:r>
            <a:r>
              <a:rPr lang="en-US" dirty="0"/>
              <a:t> into main memory at a time</a:t>
            </a:r>
            <a:r>
              <a:rPr lang="en-US" dirty="0" smtClean="0"/>
              <a:t>.</a:t>
            </a:r>
          </a:p>
          <a:p>
            <a:r>
              <a:rPr lang="en-US" dirty="0" smtClean="0"/>
              <a:t>Read the square of M that needs to multiply the current block of </a:t>
            </a:r>
            <a:r>
              <a:rPr lang="en-US" b="1" dirty="0" smtClean="0"/>
              <a:t>v</a:t>
            </a:r>
            <a:r>
              <a:rPr lang="en-US" dirty="0" smtClean="0"/>
              <a:t>, a tiny bit at a time.</a:t>
            </a:r>
          </a:p>
          <a:p>
            <a:r>
              <a:rPr lang="en-US" dirty="0" smtClean="0"/>
              <a:t>Works as long as k is large enough that two blocks fit in memory.</a:t>
            </a:r>
          </a:p>
          <a:p>
            <a:r>
              <a:rPr lang="en-US" dirty="0" smtClean="0"/>
              <a:t>M read once; </a:t>
            </a:r>
            <a:r>
              <a:rPr lang="en-US" b="1" dirty="0" smtClean="0"/>
              <a:t>v</a:t>
            </a:r>
            <a:r>
              <a:rPr lang="en-US" dirty="0" smtClean="0"/>
              <a:t> read k times, among all the jobs.</a:t>
            </a:r>
          </a:p>
          <a:p>
            <a:pPr lvl="1"/>
            <a:r>
              <a:rPr lang="en-US" dirty="0" smtClean="0"/>
              <a:t>OK, because M is much larger than </a:t>
            </a:r>
            <a:r>
              <a:rPr lang="en-US" b="1" dirty="0" smtClean="0"/>
              <a:t>v</a:t>
            </a:r>
            <a:r>
              <a:rPr lang="en-US" dirty="0" smtClean="0"/>
              <a:t>.</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29</a:t>
            </a:fld>
            <a:endParaRPr lang="en-US" dirty="0"/>
          </a:p>
        </p:txBody>
      </p:sp>
    </p:spTree>
    <p:extLst>
      <p:ext uri="{BB962C8B-B14F-4D97-AF65-F5344CB8AC3E}">
        <p14:creationId xmlns:p14="http://schemas.microsoft.com/office/powerpoint/2010/main" val="200607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t>What </a:t>
            </a:r>
            <a:r>
              <a:rPr lang="en-US" altLang="en-US" dirty="0" smtClean="0"/>
              <a:t>Is Web Spam</a:t>
            </a:r>
            <a:r>
              <a:rPr lang="en-US" altLang="en-US" dirty="0"/>
              <a:t>?</a:t>
            </a:r>
          </a:p>
        </p:txBody>
      </p:sp>
      <p:sp>
        <p:nvSpPr>
          <p:cNvPr id="10243" name="Rectangle 3"/>
          <p:cNvSpPr>
            <a:spLocks noGrp="1" noChangeArrowheads="1"/>
          </p:cNvSpPr>
          <p:nvPr>
            <p:ph type="body" idx="1"/>
          </p:nvPr>
        </p:nvSpPr>
        <p:spPr/>
        <p:txBody>
          <a:bodyPr/>
          <a:lstStyle/>
          <a:p>
            <a:pPr>
              <a:lnSpc>
                <a:spcPct val="90000"/>
              </a:lnSpc>
            </a:pPr>
            <a:r>
              <a:rPr lang="en-US" altLang="en-US" i="1" dirty="0">
                <a:solidFill>
                  <a:srgbClr val="FF0000"/>
                </a:solidFill>
              </a:rPr>
              <a:t>Spamming</a:t>
            </a:r>
            <a:r>
              <a:rPr lang="en-US" altLang="en-US" dirty="0"/>
              <a:t> = any deliberate action </a:t>
            </a:r>
            <a:r>
              <a:rPr lang="en-US" altLang="en-US" dirty="0" smtClean="0"/>
              <a:t>intended solely </a:t>
            </a:r>
            <a:r>
              <a:rPr lang="en-US" altLang="en-US" dirty="0"/>
              <a:t>to boost a </a:t>
            </a:r>
            <a:r>
              <a:rPr lang="en-US" altLang="en-US" dirty="0" smtClean="0"/>
              <a:t>Web </a:t>
            </a:r>
            <a:r>
              <a:rPr lang="en-US" altLang="en-US" dirty="0"/>
              <a:t>page’s position in </a:t>
            </a:r>
            <a:r>
              <a:rPr lang="en-US" altLang="en-US" dirty="0" smtClean="0"/>
              <a:t>search-engine results.</a:t>
            </a:r>
            <a:endParaRPr lang="en-US" altLang="en-US" dirty="0"/>
          </a:p>
          <a:p>
            <a:pPr>
              <a:lnSpc>
                <a:spcPct val="90000"/>
              </a:lnSpc>
            </a:pPr>
            <a:r>
              <a:rPr lang="en-US" altLang="en-US" i="1" dirty="0" smtClean="0">
                <a:solidFill>
                  <a:srgbClr val="FF0000"/>
                </a:solidFill>
              </a:rPr>
              <a:t>Web Spam</a:t>
            </a:r>
            <a:r>
              <a:rPr lang="en-US" altLang="en-US" dirty="0" smtClean="0"/>
              <a:t> </a:t>
            </a:r>
            <a:r>
              <a:rPr lang="en-US" altLang="en-US" dirty="0"/>
              <a:t>= </a:t>
            </a:r>
            <a:r>
              <a:rPr lang="en-US" altLang="en-US" dirty="0" smtClean="0"/>
              <a:t>Web </a:t>
            </a:r>
            <a:r>
              <a:rPr lang="en-US" altLang="en-US" dirty="0"/>
              <a:t>pages that are the result of </a:t>
            </a:r>
            <a:r>
              <a:rPr lang="en-US" altLang="en-US" dirty="0" smtClean="0"/>
              <a:t>spamming.</a:t>
            </a:r>
            <a:endParaRPr lang="en-US" altLang="en-US" dirty="0"/>
          </a:p>
          <a:p>
            <a:pPr>
              <a:lnSpc>
                <a:spcPct val="90000"/>
              </a:lnSpc>
            </a:pPr>
            <a:r>
              <a:rPr lang="en-US" altLang="en-US" dirty="0" smtClean="0"/>
              <a:t>SEO </a:t>
            </a:r>
            <a:r>
              <a:rPr lang="en-US" altLang="en-US" dirty="0"/>
              <a:t>industry might disagree!</a:t>
            </a:r>
          </a:p>
          <a:p>
            <a:pPr lvl="1">
              <a:lnSpc>
                <a:spcPct val="90000"/>
              </a:lnSpc>
            </a:pPr>
            <a:r>
              <a:rPr lang="en-US" altLang="en-US" i="1" dirty="0">
                <a:solidFill>
                  <a:srgbClr val="FF0000"/>
                </a:solidFill>
              </a:rPr>
              <a:t>SEO</a:t>
            </a:r>
            <a:r>
              <a:rPr lang="en-US" altLang="en-US" dirty="0"/>
              <a:t> = search engine </a:t>
            </a:r>
            <a:r>
              <a:rPr lang="en-US" altLang="en-US" dirty="0" smtClean="0"/>
              <a:t>optimization</a:t>
            </a:r>
            <a:endParaRPr lang="en-US" altLang="en-US" dirty="0"/>
          </a:p>
        </p:txBody>
      </p:sp>
    </p:spTree>
    <p:extLst>
      <p:ext uri="{BB962C8B-B14F-4D97-AF65-F5344CB8AC3E}">
        <p14:creationId xmlns:p14="http://schemas.microsoft.com/office/powerpoint/2010/main" val="3001609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First Block of v</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30</a:t>
            </a:fld>
            <a:endParaRPr lang="en-US"/>
          </a:p>
        </p:txBody>
      </p:sp>
      <p:sp>
        <p:nvSpPr>
          <p:cNvPr id="4" name="Rectangle 3"/>
          <p:cNvSpPr/>
          <p:nvPr/>
        </p:nvSpPr>
        <p:spPr>
          <a:xfrm>
            <a:off x="2590800" y="2057400"/>
            <a:ext cx="3429000" cy="3124200"/>
          </a:xfrm>
          <a:prstGeom prst="rect">
            <a:avLst/>
          </a:prstGeom>
          <a:solidFill>
            <a:schemeClr val="accent3">
              <a:lumMod val="20000"/>
              <a:lumOff val="8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79882" y="5486400"/>
            <a:ext cx="2980303" cy="461665"/>
          </a:xfrm>
          <a:prstGeom prst="rect">
            <a:avLst/>
          </a:prstGeom>
          <a:noFill/>
        </p:spPr>
        <p:txBody>
          <a:bodyPr wrap="none" rtlCol="0">
            <a:spAutoFit/>
          </a:bodyPr>
          <a:lstStyle/>
          <a:p>
            <a:r>
              <a:rPr lang="en-US" sz="2400" dirty="0" smtClean="0"/>
              <a:t>Main Memory for job </a:t>
            </a:r>
            <a:r>
              <a:rPr lang="en-US" sz="2400" dirty="0" err="1" smtClean="0"/>
              <a:t>i</a:t>
            </a:r>
            <a:endParaRPr lang="en-US" sz="2400" dirty="0"/>
          </a:p>
        </p:txBody>
      </p:sp>
      <p:sp>
        <p:nvSpPr>
          <p:cNvPr id="6" name="Rectangle 5"/>
          <p:cNvSpPr/>
          <p:nvPr/>
        </p:nvSpPr>
        <p:spPr>
          <a:xfrm>
            <a:off x="2971800" y="2324100"/>
            <a:ext cx="762000" cy="2590800"/>
          </a:xfrm>
          <a:prstGeom prst="rect">
            <a:avLst/>
          </a:prstGeom>
          <a:solidFill>
            <a:schemeClr val="accent5">
              <a:lumMod val="40000"/>
              <a:lumOff val="6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rPr>
              <a:t>w</a:t>
            </a:r>
            <a:r>
              <a:rPr lang="en-US" sz="3200" baseline="-25000" dirty="0" err="1" smtClean="0">
                <a:solidFill>
                  <a:schemeClr val="tx1"/>
                </a:solidFill>
              </a:rPr>
              <a:t>i</a:t>
            </a:r>
            <a:endParaRPr lang="en-US" sz="3200" baseline="-25000" dirty="0">
              <a:solidFill>
                <a:schemeClr val="tx1"/>
              </a:solidFill>
            </a:endParaRPr>
          </a:p>
        </p:txBody>
      </p:sp>
      <p:sp>
        <p:nvSpPr>
          <p:cNvPr id="7" name="Rectangle 6"/>
          <p:cNvSpPr/>
          <p:nvPr/>
        </p:nvSpPr>
        <p:spPr>
          <a:xfrm>
            <a:off x="5007027" y="2301136"/>
            <a:ext cx="753158" cy="2590800"/>
          </a:xfrm>
          <a:prstGeom prst="rect">
            <a:avLst/>
          </a:prstGeom>
          <a:solidFill>
            <a:schemeClr val="accent5">
              <a:lumMod val="40000"/>
              <a:lumOff val="6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v</a:t>
            </a:r>
            <a:r>
              <a:rPr lang="en-US" sz="3200" baseline="-25000" dirty="0" smtClean="0">
                <a:solidFill>
                  <a:schemeClr val="tx1"/>
                </a:solidFill>
              </a:rPr>
              <a:t>1</a:t>
            </a:r>
            <a:endParaRPr lang="en-US" sz="3200" baseline="-25000" dirty="0">
              <a:solidFill>
                <a:schemeClr val="tx1"/>
              </a:solidFill>
            </a:endParaRPr>
          </a:p>
        </p:txBody>
      </p:sp>
      <p:sp>
        <p:nvSpPr>
          <p:cNvPr id="8" name="TextBox 7"/>
          <p:cNvSpPr txBox="1"/>
          <p:nvPr/>
        </p:nvSpPr>
        <p:spPr>
          <a:xfrm>
            <a:off x="4016599" y="1348633"/>
            <a:ext cx="625492" cy="461665"/>
          </a:xfrm>
          <a:prstGeom prst="rect">
            <a:avLst/>
          </a:prstGeom>
          <a:noFill/>
        </p:spPr>
        <p:txBody>
          <a:bodyPr wrap="none" rtlCol="0">
            <a:spAutoFit/>
          </a:bodyPr>
          <a:lstStyle/>
          <a:p>
            <a:r>
              <a:rPr lang="en-US" sz="2400" dirty="0" smtClean="0"/>
              <a:t>M</a:t>
            </a:r>
            <a:r>
              <a:rPr lang="en-US" sz="3200" baseline="-25000" dirty="0" smtClean="0"/>
              <a:t>i1</a:t>
            </a:r>
            <a:endParaRPr lang="en-US" sz="3200" baseline="-25000" dirty="0"/>
          </a:p>
        </p:txBody>
      </p:sp>
      <p:cxnSp>
        <p:nvCxnSpPr>
          <p:cNvPr id="10" name="Straight Arrow Connector 9"/>
          <p:cNvCxnSpPr>
            <a:stCxn id="8" idx="2"/>
          </p:cNvCxnSpPr>
          <p:nvPr/>
        </p:nvCxnSpPr>
        <p:spPr>
          <a:xfrm>
            <a:off x="4329345" y="1810298"/>
            <a:ext cx="11222" cy="1470476"/>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257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Second </a:t>
            </a:r>
            <a:r>
              <a:rPr lang="en-US" dirty="0"/>
              <a:t>Block of v</a:t>
            </a:r>
          </a:p>
        </p:txBody>
      </p:sp>
      <p:sp>
        <p:nvSpPr>
          <p:cNvPr id="3" name="Slide Number Placeholder 2"/>
          <p:cNvSpPr>
            <a:spLocks noGrp="1"/>
          </p:cNvSpPr>
          <p:nvPr>
            <p:ph type="sldNum" sz="quarter" idx="12"/>
          </p:nvPr>
        </p:nvSpPr>
        <p:spPr/>
        <p:txBody>
          <a:bodyPr/>
          <a:lstStyle/>
          <a:p>
            <a:fld id="{19B12225-5612-419B-A8D5-4B8EEE4C217E}" type="slidenum">
              <a:rPr lang="en-US" smtClean="0"/>
              <a:pPr/>
              <a:t>31</a:t>
            </a:fld>
            <a:endParaRPr lang="en-US"/>
          </a:p>
        </p:txBody>
      </p:sp>
      <p:sp>
        <p:nvSpPr>
          <p:cNvPr id="4" name="Rectangle 3"/>
          <p:cNvSpPr/>
          <p:nvPr/>
        </p:nvSpPr>
        <p:spPr>
          <a:xfrm>
            <a:off x="2590800" y="2057400"/>
            <a:ext cx="3429000" cy="3124200"/>
          </a:xfrm>
          <a:prstGeom prst="rect">
            <a:avLst/>
          </a:prstGeom>
          <a:solidFill>
            <a:schemeClr val="accent3">
              <a:lumMod val="20000"/>
              <a:lumOff val="8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79882" y="5486400"/>
            <a:ext cx="2980303" cy="461665"/>
          </a:xfrm>
          <a:prstGeom prst="rect">
            <a:avLst/>
          </a:prstGeom>
          <a:noFill/>
        </p:spPr>
        <p:txBody>
          <a:bodyPr wrap="none" rtlCol="0">
            <a:spAutoFit/>
          </a:bodyPr>
          <a:lstStyle/>
          <a:p>
            <a:r>
              <a:rPr lang="en-US" sz="2400" dirty="0" smtClean="0"/>
              <a:t>Main Memory for job </a:t>
            </a:r>
            <a:r>
              <a:rPr lang="en-US" sz="2400" dirty="0" err="1" smtClean="0"/>
              <a:t>i</a:t>
            </a:r>
            <a:endParaRPr lang="en-US" sz="2400" dirty="0"/>
          </a:p>
        </p:txBody>
      </p:sp>
      <p:sp>
        <p:nvSpPr>
          <p:cNvPr id="6" name="Rectangle 5"/>
          <p:cNvSpPr/>
          <p:nvPr/>
        </p:nvSpPr>
        <p:spPr>
          <a:xfrm>
            <a:off x="2971800" y="2324100"/>
            <a:ext cx="762000" cy="2590800"/>
          </a:xfrm>
          <a:prstGeom prst="rect">
            <a:avLst/>
          </a:prstGeom>
          <a:solidFill>
            <a:schemeClr val="accent5">
              <a:lumMod val="40000"/>
              <a:lumOff val="6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rPr>
              <a:t>w</a:t>
            </a:r>
            <a:r>
              <a:rPr lang="en-US" sz="3200" baseline="-25000" dirty="0" err="1" smtClean="0">
                <a:solidFill>
                  <a:schemeClr val="tx1"/>
                </a:solidFill>
              </a:rPr>
              <a:t>i</a:t>
            </a:r>
            <a:endParaRPr lang="en-US" sz="3200" baseline="-25000" dirty="0">
              <a:solidFill>
                <a:schemeClr val="tx1"/>
              </a:solidFill>
            </a:endParaRPr>
          </a:p>
        </p:txBody>
      </p:sp>
      <p:sp>
        <p:nvSpPr>
          <p:cNvPr id="7" name="Rectangle 6"/>
          <p:cNvSpPr/>
          <p:nvPr/>
        </p:nvSpPr>
        <p:spPr>
          <a:xfrm>
            <a:off x="5007027" y="2301136"/>
            <a:ext cx="753158" cy="2590800"/>
          </a:xfrm>
          <a:prstGeom prst="rect">
            <a:avLst/>
          </a:prstGeom>
          <a:solidFill>
            <a:schemeClr val="accent5">
              <a:lumMod val="40000"/>
              <a:lumOff val="6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v</a:t>
            </a:r>
            <a:r>
              <a:rPr lang="en-US" sz="3200" baseline="-25000" dirty="0">
                <a:solidFill>
                  <a:schemeClr val="tx1"/>
                </a:solidFill>
              </a:rPr>
              <a:t>2</a:t>
            </a:r>
          </a:p>
        </p:txBody>
      </p:sp>
      <p:sp>
        <p:nvSpPr>
          <p:cNvPr id="8" name="TextBox 7"/>
          <p:cNvSpPr txBox="1"/>
          <p:nvPr/>
        </p:nvSpPr>
        <p:spPr>
          <a:xfrm>
            <a:off x="4016599" y="1348633"/>
            <a:ext cx="641522" cy="461665"/>
          </a:xfrm>
          <a:prstGeom prst="rect">
            <a:avLst/>
          </a:prstGeom>
          <a:noFill/>
        </p:spPr>
        <p:txBody>
          <a:bodyPr wrap="none" rtlCol="0">
            <a:spAutoFit/>
          </a:bodyPr>
          <a:lstStyle/>
          <a:p>
            <a:r>
              <a:rPr lang="en-US" sz="2400" dirty="0" smtClean="0"/>
              <a:t>M</a:t>
            </a:r>
            <a:r>
              <a:rPr lang="en-US" sz="3200" baseline="-25000" dirty="0" smtClean="0"/>
              <a:t>i2</a:t>
            </a:r>
            <a:endParaRPr lang="en-US" sz="3200" baseline="-25000" dirty="0"/>
          </a:p>
        </p:txBody>
      </p:sp>
      <p:cxnSp>
        <p:nvCxnSpPr>
          <p:cNvPr id="10" name="Straight Arrow Connector 9"/>
          <p:cNvCxnSpPr>
            <a:stCxn id="8" idx="2"/>
          </p:cNvCxnSpPr>
          <p:nvPr/>
        </p:nvCxnSpPr>
        <p:spPr>
          <a:xfrm>
            <a:off x="4337360" y="1810298"/>
            <a:ext cx="3207" cy="1470476"/>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4126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j-</a:t>
            </a:r>
            <a:r>
              <a:rPr lang="en-US" dirty="0" err="1" smtClean="0"/>
              <a:t>th</a:t>
            </a:r>
            <a:r>
              <a:rPr lang="en-US" smtClean="0"/>
              <a:t> </a:t>
            </a:r>
            <a:r>
              <a:rPr lang="en-US"/>
              <a:t>Block of v</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32</a:t>
            </a:fld>
            <a:endParaRPr lang="en-US"/>
          </a:p>
        </p:txBody>
      </p:sp>
      <p:sp>
        <p:nvSpPr>
          <p:cNvPr id="4" name="Rectangle 3"/>
          <p:cNvSpPr/>
          <p:nvPr/>
        </p:nvSpPr>
        <p:spPr>
          <a:xfrm>
            <a:off x="2590800" y="2057400"/>
            <a:ext cx="3429000" cy="3124200"/>
          </a:xfrm>
          <a:prstGeom prst="rect">
            <a:avLst/>
          </a:prstGeom>
          <a:solidFill>
            <a:schemeClr val="accent3">
              <a:lumMod val="20000"/>
              <a:lumOff val="80000"/>
            </a:schemeClr>
          </a:solidFill>
          <a:ln w="127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779882" y="5486400"/>
            <a:ext cx="2980303" cy="461665"/>
          </a:xfrm>
          <a:prstGeom prst="rect">
            <a:avLst/>
          </a:prstGeom>
          <a:noFill/>
        </p:spPr>
        <p:txBody>
          <a:bodyPr wrap="none" rtlCol="0">
            <a:spAutoFit/>
          </a:bodyPr>
          <a:lstStyle/>
          <a:p>
            <a:r>
              <a:rPr lang="en-US" sz="2400" dirty="0" smtClean="0"/>
              <a:t>Main Memory for job </a:t>
            </a:r>
            <a:r>
              <a:rPr lang="en-US" sz="2400" dirty="0" err="1" smtClean="0"/>
              <a:t>i</a:t>
            </a:r>
            <a:endParaRPr lang="en-US" sz="2400" dirty="0"/>
          </a:p>
        </p:txBody>
      </p:sp>
      <p:sp>
        <p:nvSpPr>
          <p:cNvPr id="6" name="Rectangle 5"/>
          <p:cNvSpPr/>
          <p:nvPr/>
        </p:nvSpPr>
        <p:spPr>
          <a:xfrm>
            <a:off x="2971800" y="2324100"/>
            <a:ext cx="762000" cy="2590800"/>
          </a:xfrm>
          <a:prstGeom prst="rect">
            <a:avLst/>
          </a:prstGeom>
          <a:solidFill>
            <a:schemeClr val="accent5">
              <a:lumMod val="40000"/>
              <a:lumOff val="6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rPr>
              <a:t>w</a:t>
            </a:r>
            <a:r>
              <a:rPr lang="en-US" sz="3200" baseline="-25000" dirty="0" err="1" smtClean="0">
                <a:solidFill>
                  <a:schemeClr val="tx1"/>
                </a:solidFill>
              </a:rPr>
              <a:t>i</a:t>
            </a:r>
            <a:endParaRPr lang="en-US" sz="3200" baseline="-25000" dirty="0">
              <a:solidFill>
                <a:schemeClr val="tx1"/>
              </a:solidFill>
            </a:endParaRPr>
          </a:p>
        </p:txBody>
      </p:sp>
      <p:sp>
        <p:nvSpPr>
          <p:cNvPr id="7" name="Rectangle 6"/>
          <p:cNvSpPr/>
          <p:nvPr/>
        </p:nvSpPr>
        <p:spPr>
          <a:xfrm>
            <a:off x="5007027" y="2301136"/>
            <a:ext cx="753158" cy="2590800"/>
          </a:xfrm>
          <a:prstGeom prst="rect">
            <a:avLst/>
          </a:prstGeom>
          <a:solidFill>
            <a:schemeClr val="accent5">
              <a:lumMod val="40000"/>
              <a:lumOff val="60000"/>
            </a:schemeClr>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rPr>
              <a:t>v</a:t>
            </a:r>
            <a:r>
              <a:rPr lang="en-US" sz="3200" baseline="-25000" dirty="0" err="1" smtClean="0">
                <a:solidFill>
                  <a:schemeClr val="tx1"/>
                </a:solidFill>
              </a:rPr>
              <a:t>j</a:t>
            </a:r>
            <a:endParaRPr lang="en-US" sz="3200" baseline="-25000" dirty="0">
              <a:solidFill>
                <a:schemeClr val="tx1"/>
              </a:solidFill>
            </a:endParaRPr>
          </a:p>
        </p:txBody>
      </p:sp>
      <p:sp>
        <p:nvSpPr>
          <p:cNvPr id="8" name="TextBox 7"/>
          <p:cNvSpPr txBox="1"/>
          <p:nvPr/>
        </p:nvSpPr>
        <p:spPr>
          <a:xfrm>
            <a:off x="4016599" y="1348633"/>
            <a:ext cx="567784" cy="461665"/>
          </a:xfrm>
          <a:prstGeom prst="rect">
            <a:avLst/>
          </a:prstGeom>
          <a:noFill/>
        </p:spPr>
        <p:txBody>
          <a:bodyPr wrap="none" rtlCol="0">
            <a:spAutoFit/>
          </a:bodyPr>
          <a:lstStyle/>
          <a:p>
            <a:r>
              <a:rPr lang="en-US" sz="2400" dirty="0" err="1" smtClean="0"/>
              <a:t>M</a:t>
            </a:r>
            <a:r>
              <a:rPr lang="en-US" sz="3200" baseline="-25000" dirty="0" err="1" smtClean="0"/>
              <a:t>ij</a:t>
            </a:r>
            <a:endParaRPr lang="en-US" sz="3200" baseline="-25000" dirty="0"/>
          </a:p>
        </p:txBody>
      </p:sp>
      <p:cxnSp>
        <p:nvCxnSpPr>
          <p:cNvPr id="10" name="Straight Arrow Connector 9"/>
          <p:cNvCxnSpPr/>
          <p:nvPr/>
        </p:nvCxnSpPr>
        <p:spPr>
          <a:xfrm>
            <a:off x="4340567" y="1810298"/>
            <a:ext cx="0" cy="1470476"/>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3565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85800" y="1219200"/>
            <a:ext cx="77724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err="1" smtClean="0">
                <a:solidFill>
                  <a:srgbClr val="CC0000"/>
                </a:solidFill>
              </a:rPr>
              <a:t>SimRank</a:t>
            </a:r>
            <a:endParaRPr lang="en-US" dirty="0">
              <a:solidFill>
                <a:srgbClr val="CC0000"/>
              </a:solidFill>
            </a:endParaRPr>
          </a:p>
        </p:txBody>
      </p:sp>
      <p:sp>
        <p:nvSpPr>
          <p:cNvPr id="9" name="Rectangle 3"/>
          <p:cNvSpPr>
            <a:spLocks noGrp="1" noChangeArrowheads="1"/>
          </p:cNvSpPr>
          <p:nvPr>
            <p:ph type="ctrTitle"/>
          </p:nvPr>
        </p:nvSpPr>
        <p:spPr>
          <a:xfrm>
            <a:off x="1143000" y="2895600"/>
            <a:ext cx="7467600" cy="1981200"/>
          </a:xfrm>
        </p:spPr>
        <p:txBody>
          <a:bodyPr>
            <a:noAutofit/>
          </a:bodyPr>
          <a:lstStyle/>
          <a:p>
            <a:pPr lvl="0">
              <a:spcBef>
                <a:spcPts val="0"/>
              </a:spcBef>
            </a:pPr>
            <a:r>
              <a:rPr lang="en-US" sz="3600" dirty="0" smtClean="0">
                <a:solidFill>
                  <a:srgbClr val="FF9900"/>
                </a:solidFill>
              </a:rPr>
              <a:t>Graphs of Entities and Connections</a:t>
            </a:r>
            <a:br>
              <a:rPr lang="en-US" sz="3600" dirty="0" smtClean="0">
                <a:solidFill>
                  <a:srgbClr val="FF9900"/>
                </a:solidFill>
              </a:rPr>
            </a:br>
            <a:r>
              <a:rPr lang="en-US" sz="3600" dirty="0" smtClean="0">
                <a:solidFill>
                  <a:srgbClr val="FF9900"/>
                </a:solidFill>
              </a:rPr>
              <a:t>Finding Similar Entities by Random 	Walks</a:t>
            </a:r>
            <a:r>
              <a:rPr lang="en-US" sz="3600" dirty="0"/>
              <a:t/>
            </a:r>
            <a:br>
              <a:rPr lang="en-US" sz="3600" dirty="0"/>
            </a:br>
            <a:endParaRPr lang="en-US" sz="3600" dirty="0">
              <a:solidFill>
                <a:srgbClr val="FF9900"/>
              </a:solidFill>
            </a:endParaRPr>
          </a:p>
        </p:txBody>
      </p:sp>
    </p:spTree>
    <p:extLst>
      <p:ext uri="{BB962C8B-B14F-4D97-AF65-F5344CB8AC3E}">
        <p14:creationId xmlns:p14="http://schemas.microsoft.com/office/powerpoint/2010/main" val="121637578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Similiarity</a:t>
            </a:r>
            <a:r>
              <a:rPr lang="en-US" dirty="0" smtClean="0"/>
              <a:t> in Networks</a:t>
            </a:r>
            <a:endParaRPr lang="en-US" dirty="0"/>
          </a:p>
        </p:txBody>
      </p:sp>
      <p:sp>
        <p:nvSpPr>
          <p:cNvPr id="3" name="Content Placeholder 2"/>
          <p:cNvSpPr>
            <a:spLocks noGrp="1"/>
          </p:cNvSpPr>
          <p:nvPr>
            <p:ph idx="1"/>
          </p:nvPr>
        </p:nvSpPr>
        <p:spPr/>
        <p:txBody>
          <a:bodyPr/>
          <a:lstStyle/>
          <a:p>
            <a:r>
              <a:rPr lang="en-US" dirty="0" smtClean="0"/>
              <a:t>Unlike similarity based on a distance measure, which we discussed with regard to LSH, we may instead wish to look for entities that play similar roles in a complex network.</a:t>
            </a:r>
          </a:p>
          <a:p>
            <a:r>
              <a:rPr lang="en-US" dirty="0" smtClean="0">
                <a:solidFill>
                  <a:srgbClr val="00B050"/>
                </a:solidFill>
              </a:rPr>
              <a:t>Example</a:t>
            </a:r>
            <a:r>
              <a:rPr lang="en-US" dirty="0" smtClean="0"/>
              <a:t>: Nodes represent students</a:t>
            </a:r>
            <a:r>
              <a:rPr lang="en-US" dirty="0"/>
              <a:t> </a:t>
            </a:r>
            <a:r>
              <a:rPr lang="en-US" dirty="0" smtClean="0"/>
              <a:t>and classes; find students with similar interests, classes on similar subjects.</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34</a:t>
            </a:fld>
            <a:endParaRPr lang="en-US" dirty="0"/>
          </a:p>
        </p:txBody>
      </p:sp>
    </p:spTree>
    <p:extLst>
      <p:ext uri="{BB962C8B-B14F-4D97-AF65-F5344CB8AC3E}">
        <p14:creationId xmlns:p14="http://schemas.microsoft.com/office/powerpoint/2010/main" val="2703919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Network</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35</a:t>
            </a:fld>
            <a:endParaRPr lang="en-US"/>
          </a:p>
        </p:txBody>
      </p:sp>
      <p:grpSp>
        <p:nvGrpSpPr>
          <p:cNvPr id="26" name="Group 25"/>
          <p:cNvGrpSpPr/>
          <p:nvPr/>
        </p:nvGrpSpPr>
        <p:grpSpPr>
          <a:xfrm>
            <a:off x="2135388" y="1812620"/>
            <a:ext cx="3657600" cy="3766159"/>
            <a:chOff x="1371600" y="1905000"/>
            <a:chExt cx="3657600" cy="3766159"/>
          </a:xfrm>
        </p:grpSpPr>
        <p:sp>
          <p:nvSpPr>
            <p:cNvPr id="4" name="Oval 3"/>
            <p:cNvSpPr/>
            <p:nvPr/>
          </p:nvSpPr>
          <p:spPr>
            <a:xfrm>
              <a:off x="1371600" y="19050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a:t>
              </a:r>
              <a:endParaRPr lang="en-US" dirty="0">
                <a:solidFill>
                  <a:schemeClr val="tx1"/>
                </a:solidFill>
              </a:endParaRPr>
            </a:p>
          </p:txBody>
        </p:sp>
        <p:sp>
          <p:nvSpPr>
            <p:cNvPr id="5" name="Oval 4"/>
            <p:cNvSpPr/>
            <p:nvPr/>
          </p:nvSpPr>
          <p:spPr>
            <a:xfrm>
              <a:off x="3886200" y="2217629"/>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CS246</a:t>
              </a:r>
              <a:endParaRPr lang="en-US" dirty="0">
                <a:solidFill>
                  <a:schemeClr val="tx1"/>
                </a:solidFill>
              </a:endParaRPr>
            </a:p>
          </p:txBody>
        </p:sp>
        <p:sp>
          <p:nvSpPr>
            <p:cNvPr id="6" name="Oval 5"/>
            <p:cNvSpPr/>
            <p:nvPr/>
          </p:nvSpPr>
          <p:spPr>
            <a:xfrm>
              <a:off x="1402915" y="3017207"/>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a:t>
              </a:r>
              <a:endParaRPr lang="en-US" dirty="0">
                <a:solidFill>
                  <a:schemeClr val="tx1"/>
                </a:solidFill>
              </a:endParaRPr>
            </a:p>
          </p:txBody>
        </p:sp>
        <p:sp>
          <p:nvSpPr>
            <p:cNvPr id="7" name="Oval 6"/>
            <p:cNvSpPr/>
            <p:nvPr/>
          </p:nvSpPr>
          <p:spPr>
            <a:xfrm>
              <a:off x="1371600" y="41148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Sue</a:t>
              </a:r>
              <a:endParaRPr lang="en-US" dirty="0">
                <a:solidFill>
                  <a:schemeClr val="tx1"/>
                </a:solidFill>
              </a:endParaRPr>
            </a:p>
          </p:txBody>
        </p:sp>
        <p:sp>
          <p:nvSpPr>
            <p:cNvPr id="8" name="Oval 7"/>
            <p:cNvSpPr/>
            <p:nvPr/>
          </p:nvSpPr>
          <p:spPr>
            <a:xfrm>
              <a:off x="1371600" y="5137759"/>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Joe</a:t>
              </a:r>
              <a:endParaRPr lang="en-US" dirty="0">
                <a:solidFill>
                  <a:schemeClr val="tx1"/>
                </a:solidFill>
              </a:endParaRPr>
            </a:p>
          </p:txBody>
        </p:sp>
        <p:sp>
          <p:nvSpPr>
            <p:cNvPr id="9" name="Oval 8"/>
            <p:cNvSpPr/>
            <p:nvPr/>
          </p:nvSpPr>
          <p:spPr>
            <a:xfrm>
              <a:off x="3886200" y="3429000"/>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CS229</a:t>
              </a:r>
              <a:endParaRPr lang="en-US" dirty="0">
                <a:solidFill>
                  <a:schemeClr val="tx1"/>
                </a:solidFill>
              </a:endParaRPr>
            </a:p>
          </p:txBody>
        </p:sp>
        <p:sp>
          <p:nvSpPr>
            <p:cNvPr id="10" name="Oval 9"/>
            <p:cNvSpPr/>
            <p:nvPr/>
          </p:nvSpPr>
          <p:spPr>
            <a:xfrm>
              <a:off x="3886200" y="4579307"/>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Ma55</a:t>
              </a:r>
              <a:endParaRPr lang="en-US" dirty="0">
                <a:solidFill>
                  <a:schemeClr val="tx1"/>
                </a:solidFill>
              </a:endParaRPr>
            </a:p>
          </p:txBody>
        </p:sp>
        <p:cxnSp>
          <p:nvCxnSpPr>
            <p:cNvPr id="12" name="Straight Connector 11"/>
            <p:cNvCxnSpPr>
              <a:stCxn id="4" idx="6"/>
              <a:endCxn id="5" idx="2"/>
            </p:cNvCxnSpPr>
            <p:nvPr/>
          </p:nvCxnSpPr>
          <p:spPr>
            <a:xfrm>
              <a:off x="2286000" y="2171700"/>
              <a:ext cx="1600200" cy="31262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4" name="Straight Connector 13"/>
            <p:cNvCxnSpPr>
              <a:stCxn id="6" idx="7"/>
              <a:endCxn id="5" idx="3"/>
            </p:cNvCxnSpPr>
            <p:nvPr/>
          </p:nvCxnSpPr>
          <p:spPr>
            <a:xfrm flipV="1">
              <a:off x="2183404" y="2672914"/>
              <a:ext cx="1870184" cy="4224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a:stCxn id="6" idx="6"/>
              <a:endCxn id="9" idx="1"/>
            </p:cNvCxnSpPr>
            <p:nvPr/>
          </p:nvCxnSpPr>
          <p:spPr>
            <a:xfrm>
              <a:off x="2317315" y="3283907"/>
              <a:ext cx="1736273" cy="2232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9" idx="2"/>
            </p:cNvCxnSpPr>
            <p:nvPr/>
          </p:nvCxnSpPr>
          <p:spPr>
            <a:xfrm flipV="1">
              <a:off x="2152089" y="3695700"/>
              <a:ext cx="1734111" cy="497215"/>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1" name="Straight Connector 20"/>
            <p:cNvCxnSpPr>
              <a:stCxn id="7" idx="6"/>
              <a:endCxn id="10" idx="2"/>
            </p:cNvCxnSpPr>
            <p:nvPr/>
          </p:nvCxnSpPr>
          <p:spPr>
            <a:xfrm>
              <a:off x="2286000" y="4381500"/>
              <a:ext cx="1600200" cy="464507"/>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3" name="Straight Connector 22"/>
            <p:cNvCxnSpPr>
              <a:stCxn id="8" idx="7"/>
              <a:endCxn id="9" idx="3"/>
            </p:cNvCxnSpPr>
            <p:nvPr/>
          </p:nvCxnSpPr>
          <p:spPr>
            <a:xfrm flipV="1">
              <a:off x="2152089" y="3884285"/>
              <a:ext cx="1901499" cy="133158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5" name="Straight Connector 24"/>
            <p:cNvCxnSpPr>
              <a:stCxn id="8" idx="6"/>
              <a:endCxn id="10" idx="3"/>
            </p:cNvCxnSpPr>
            <p:nvPr/>
          </p:nvCxnSpPr>
          <p:spPr>
            <a:xfrm flipV="1">
              <a:off x="2286000" y="5034592"/>
              <a:ext cx="1767588" cy="369867"/>
            </a:xfrm>
            <a:prstGeom prst="line">
              <a:avLst/>
            </a:prstGeom>
            <a:ln w="28575" cmpd="sng"/>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34728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Approach</a:t>
            </a:r>
            <a:r>
              <a:rPr lang="en-US" dirty="0" smtClean="0"/>
              <a:t>: Pair Graphs</a:t>
            </a:r>
            <a:endParaRPr lang="en-US" dirty="0"/>
          </a:p>
        </p:txBody>
      </p:sp>
      <p:sp>
        <p:nvSpPr>
          <p:cNvPr id="3" name="Content Placeholder 2"/>
          <p:cNvSpPr>
            <a:spLocks noGrp="1"/>
          </p:cNvSpPr>
          <p:nvPr>
            <p:ph idx="1"/>
          </p:nvPr>
        </p:nvSpPr>
        <p:spPr/>
        <p:txBody>
          <a:bodyPr/>
          <a:lstStyle/>
          <a:p>
            <a:r>
              <a:rPr lang="en-US" dirty="0" smtClean="0">
                <a:solidFill>
                  <a:schemeClr val="accent1">
                    <a:lumMod val="75000"/>
                  </a:schemeClr>
                </a:solidFill>
              </a:rPr>
              <a:t>Intuition</a:t>
            </a:r>
            <a:r>
              <a:rPr lang="en-US" dirty="0" smtClean="0"/>
              <a:t>:</a:t>
            </a:r>
          </a:p>
          <a:p>
            <a:pPr marL="971550" lvl="1" indent="-514350">
              <a:buFont typeface="+mj-lt"/>
              <a:buAutoNum type="arabicPeriod"/>
            </a:pPr>
            <a:r>
              <a:rPr lang="en-US" dirty="0" smtClean="0"/>
              <a:t>An entity is similar to itself.</a:t>
            </a:r>
          </a:p>
          <a:p>
            <a:pPr marL="971550" lvl="1" indent="-514350">
              <a:buFont typeface="+mj-lt"/>
              <a:buAutoNum type="arabicPeriod"/>
            </a:pPr>
            <a:r>
              <a:rPr lang="en-US" dirty="0" smtClean="0"/>
              <a:t>If two entities A and B are similar, then that is some evidence that entities C and D connected to A and B, respectively, are similar.</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36</a:t>
            </a:fld>
            <a:endParaRPr lang="en-US" dirty="0"/>
          </a:p>
        </p:txBody>
      </p:sp>
    </p:spTree>
    <p:extLst>
      <p:ext uri="{BB962C8B-B14F-4D97-AF65-F5344CB8AC3E}">
        <p14:creationId xmlns:p14="http://schemas.microsoft.com/office/powerpoint/2010/main" val="28878005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Pair Graph</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37</a:t>
            </a:fld>
            <a:endParaRPr lang="en-US"/>
          </a:p>
        </p:txBody>
      </p:sp>
      <p:grpSp>
        <p:nvGrpSpPr>
          <p:cNvPr id="26" name="Group 25"/>
          <p:cNvGrpSpPr/>
          <p:nvPr/>
        </p:nvGrpSpPr>
        <p:grpSpPr>
          <a:xfrm>
            <a:off x="185812" y="1218205"/>
            <a:ext cx="3732012" cy="2476500"/>
            <a:chOff x="1371600" y="1905000"/>
            <a:chExt cx="3657600" cy="3766159"/>
          </a:xfrm>
        </p:grpSpPr>
        <p:sp>
          <p:nvSpPr>
            <p:cNvPr id="4" name="Oval 3"/>
            <p:cNvSpPr/>
            <p:nvPr/>
          </p:nvSpPr>
          <p:spPr>
            <a:xfrm>
              <a:off x="1371600" y="19050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a:t>
              </a:r>
              <a:endParaRPr lang="en-US" dirty="0">
                <a:solidFill>
                  <a:schemeClr val="tx1"/>
                </a:solidFill>
              </a:endParaRPr>
            </a:p>
          </p:txBody>
        </p:sp>
        <p:sp>
          <p:nvSpPr>
            <p:cNvPr id="5" name="Oval 4"/>
            <p:cNvSpPr/>
            <p:nvPr/>
          </p:nvSpPr>
          <p:spPr>
            <a:xfrm>
              <a:off x="3886200" y="2217629"/>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CS246</a:t>
              </a:r>
              <a:endParaRPr lang="en-US" dirty="0">
                <a:solidFill>
                  <a:schemeClr val="tx1"/>
                </a:solidFill>
              </a:endParaRPr>
            </a:p>
          </p:txBody>
        </p:sp>
        <p:sp>
          <p:nvSpPr>
            <p:cNvPr id="6" name="Oval 5"/>
            <p:cNvSpPr/>
            <p:nvPr/>
          </p:nvSpPr>
          <p:spPr>
            <a:xfrm>
              <a:off x="1402915" y="3017207"/>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a:t>
              </a:r>
              <a:endParaRPr lang="en-US" dirty="0">
                <a:solidFill>
                  <a:schemeClr val="tx1"/>
                </a:solidFill>
              </a:endParaRPr>
            </a:p>
          </p:txBody>
        </p:sp>
        <p:sp>
          <p:nvSpPr>
            <p:cNvPr id="7" name="Oval 6"/>
            <p:cNvSpPr/>
            <p:nvPr/>
          </p:nvSpPr>
          <p:spPr>
            <a:xfrm>
              <a:off x="1371600" y="41148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Sue</a:t>
              </a:r>
              <a:endParaRPr lang="en-US" dirty="0">
                <a:solidFill>
                  <a:schemeClr val="tx1"/>
                </a:solidFill>
              </a:endParaRPr>
            </a:p>
          </p:txBody>
        </p:sp>
        <p:sp>
          <p:nvSpPr>
            <p:cNvPr id="8" name="Oval 7"/>
            <p:cNvSpPr/>
            <p:nvPr/>
          </p:nvSpPr>
          <p:spPr>
            <a:xfrm>
              <a:off x="1371600" y="5137759"/>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Joe</a:t>
              </a:r>
              <a:endParaRPr lang="en-US" dirty="0">
                <a:solidFill>
                  <a:schemeClr val="tx1"/>
                </a:solidFill>
              </a:endParaRPr>
            </a:p>
          </p:txBody>
        </p:sp>
        <p:sp>
          <p:nvSpPr>
            <p:cNvPr id="9" name="Oval 8"/>
            <p:cNvSpPr/>
            <p:nvPr/>
          </p:nvSpPr>
          <p:spPr>
            <a:xfrm>
              <a:off x="3886200" y="3429000"/>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CS229</a:t>
              </a:r>
              <a:endParaRPr lang="en-US" dirty="0">
                <a:solidFill>
                  <a:schemeClr val="tx1"/>
                </a:solidFill>
              </a:endParaRPr>
            </a:p>
          </p:txBody>
        </p:sp>
        <p:sp>
          <p:nvSpPr>
            <p:cNvPr id="10" name="Oval 9"/>
            <p:cNvSpPr/>
            <p:nvPr/>
          </p:nvSpPr>
          <p:spPr>
            <a:xfrm>
              <a:off x="3886200" y="4579307"/>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Ma55</a:t>
              </a:r>
              <a:endParaRPr lang="en-US" dirty="0">
                <a:solidFill>
                  <a:schemeClr val="tx1"/>
                </a:solidFill>
              </a:endParaRPr>
            </a:p>
          </p:txBody>
        </p:sp>
        <p:cxnSp>
          <p:nvCxnSpPr>
            <p:cNvPr id="12" name="Straight Connector 11"/>
            <p:cNvCxnSpPr>
              <a:stCxn id="4" idx="6"/>
              <a:endCxn id="5" idx="2"/>
            </p:cNvCxnSpPr>
            <p:nvPr/>
          </p:nvCxnSpPr>
          <p:spPr>
            <a:xfrm>
              <a:off x="2286000" y="2171700"/>
              <a:ext cx="1600200" cy="31262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4" name="Straight Connector 13"/>
            <p:cNvCxnSpPr>
              <a:stCxn id="6" idx="7"/>
              <a:endCxn id="5" idx="3"/>
            </p:cNvCxnSpPr>
            <p:nvPr/>
          </p:nvCxnSpPr>
          <p:spPr>
            <a:xfrm flipV="1">
              <a:off x="2183404" y="2672914"/>
              <a:ext cx="1870184" cy="4224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a:stCxn id="6" idx="6"/>
              <a:endCxn id="9" idx="1"/>
            </p:cNvCxnSpPr>
            <p:nvPr/>
          </p:nvCxnSpPr>
          <p:spPr>
            <a:xfrm>
              <a:off x="2317315" y="3283907"/>
              <a:ext cx="1736273" cy="2232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9" idx="2"/>
            </p:cNvCxnSpPr>
            <p:nvPr/>
          </p:nvCxnSpPr>
          <p:spPr>
            <a:xfrm flipV="1">
              <a:off x="2152089" y="3695700"/>
              <a:ext cx="1734111" cy="497215"/>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1" name="Straight Connector 20"/>
            <p:cNvCxnSpPr>
              <a:stCxn id="7" idx="6"/>
              <a:endCxn id="10" idx="2"/>
            </p:cNvCxnSpPr>
            <p:nvPr/>
          </p:nvCxnSpPr>
          <p:spPr>
            <a:xfrm>
              <a:off x="2286000" y="4381500"/>
              <a:ext cx="1600200" cy="464507"/>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3" name="Straight Connector 22"/>
            <p:cNvCxnSpPr>
              <a:stCxn id="8" idx="7"/>
              <a:endCxn id="9" idx="3"/>
            </p:cNvCxnSpPr>
            <p:nvPr/>
          </p:nvCxnSpPr>
          <p:spPr>
            <a:xfrm flipV="1">
              <a:off x="2152089" y="3884285"/>
              <a:ext cx="1901499" cy="133158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5" name="Straight Connector 24"/>
            <p:cNvCxnSpPr>
              <a:stCxn id="8" idx="6"/>
              <a:endCxn id="10" idx="3"/>
            </p:cNvCxnSpPr>
            <p:nvPr/>
          </p:nvCxnSpPr>
          <p:spPr>
            <a:xfrm flipV="1">
              <a:off x="2286000" y="5034592"/>
              <a:ext cx="1767588" cy="369867"/>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20" name="Oval 19"/>
          <p:cNvSpPr/>
          <p:nvPr/>
        </p:nvSpPr>
        <p:spPr>
          <a:xfrm>
            <a:off x="1579365" y="48768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a:t>
            </a:r>
            <a:endParaRPr lang="en-US" dirty="0">
              <a:solidFill>
                <a:schemeClr val="tx1"/>
              </a:solidFill>
            </a:endParaRPr>
          </a:p>
        </p:txBody>
      </p:sp>
      <p:grpSp>
        <p:nvGrpSpPr>
          <p:cNvPr id="41" name="Group 40"/>
          <p:cNvGrpSpPr/>
          <p:nvPr/>
        </p:nvGrpSpPr>
        <p:grpSpPr>
          <a:xfrm>
            <a:off x="2493765" y="4716310"/>
            <a:ext cx="1723999" cy="854380"/>
            <a:chOff x="2493765" y="4716310"/>
            <a:chExt cx="1723999" cy="854380"/>
          </a:xfrm>
        </p:grpSpPr>
        <p:sp>
          <p:nvSpPr>
            <p:cNvPr id="22" name="Oval 21"/>
            <p:cNvSpPr/>
            <p:nvPr/>
          </p:nvSpPr>
          <p:spPr>
            <a:xfrm>
              <a:off x="2922364" y="4716310"/>
              <a:ext cx="1295400" cy="85438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CS246,CS229</a:t>
              </a:r>
              <a:endParaRPr lang="en-US" dirty="0">
                <a:solidFill>
                  <a:schemeClr val="tx1"/>
                </a:solidFill>
              </a:endParaRPr>
            </a:p>
          </p:txBody>
        </p:sp>
        <p:cxnSp>
          <p:nvCxnSpPr>
            <p:cNvPr id="15" name="Straight Arrow Connector 14"/>
            <p:cNvCxnSpPr>
              <a:stCxn id="20" idx="6"/>
              <a:endCxn id="22" idx="2"/>
            </p:cNvCxnSpPr>
            <p:nvPr/>
          </p:nvCxnSpPr>
          <p:spPr>
            <a:xfrm>
              <a:off x="2493765" y="5143500"/>
              <a:ext cx="428599" cy="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3570064" y="2846668"/>
            <a:ext cx="2297336" cy="3819463"/>
            <a:chOff x="3570064" y="2846668"/>
            <a:chExt cx="2297336" cy="3819463"/>
          </a:xfrm>
        </p:grpSpPr>
        <p:sp>
          <p:nvSpPr>
            <p:cNvPr id="24" name="Oval 23"/>
            <p:cNvSpPr/>
            <p:nvPr/>
          </p:nvSpPr>
          <p:spPr>
            <a:xfrm>
              <a:off x="4953000" y="2846668"/>
              <a:ext cx="914400" cy="687586"/>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 Ann</a:t>
              </a:r>
              <a:endParaRPr lang="en-US" dirty="0">
                <a:solidFill>
                  <a:schemeClr val="tx1"/>
                </a:solidFill>
              </a:endParaRPr>
            </a:p>
          </p:txBody>
        </p:sp>
        <p:sp>
          <p:nvSpPr>
            <p:cNvPr id="27" name="Oval 26"/>
            <p:cNvSpPr/>
            <p:nvPr/>
          </p:nvSpPr>
          <p:spPr>
            <a:xfrm>
              <a:off x="4953000" y="4002628"/>
              <a:ext cx="914400" cy="687586"/>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 Sue</a:t>
              </a:r>
              <a:endParaRPr lang="en-US" dirty="0">
                <a:solidFill>
                  <a:schemeClr val="tx1"/>
                </a:solidFill>
              </a:endParaRPr>
            </a:p>
          </p:txBody>
        </p:sp>
        <p:sp>
          <p:nvSpPr>
            <p:cNvPr id="28" name="Oval 27"/>
            <p:cNvSpPr/>
            <p:nvPr/>
          </p:nvSpPr>
          <p:spPr>
            <a:xfrm>
              <a:off x="4953000" y="5077889"/>
              <a:ext cx="914400" cy="687586"/>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 Joe</a:t>
              </a:r>
              <a:endParaRPr lang="en-US" dirty="0">
                <a:solidFill>
                  <a:schemeClr val="tx1"/>
                </a:solidFill>
              </a:endParaRPr>
            </a:p>
          </p:txBody>
        </p:sp>
        <p:sp>
          <p:nvSpPr>
            <p:cNvPr id="11" name="TextBox 10"/>
            <p:cNvSpPr txBox="1"/>
            <p:nvPr/>
          </p:nvSpPr>
          <p:spPr>
            <a:xfrm>
              <a:off x="5070387" y="6019800"/>
              <a:ext cx="797013" cy="646331"/>
            </a:xfrm>
            <a:prstGeom prst="rect">
              <a:avLst/>
            </a:prstGeom>
            <a:noFill/>
          </p:spPr>
          <p:txBody>
            <a:bodyPr wrap="none" rtlCol="0">
              <a:spAutoFit/>
            </a:bodyPr>
            <a:lstStyle/>
            <a:p>
              <a:r>
                <a:rPr lang="en-US" dirty="0" smtClean="0"/>
                <a:t>Three</a:t>
              </a:r>
            </a:p>
            <a:p>
              <a:r>
                <a:rPr lang="en-US" dirty="0" smtClean="0"/>
                <a:t>others</a:t>
              </a:r>
              <a:endParaRPr lang="en-US" dirty="0"/>
            </a:p>
          </p:txBody>
        </p:sp>
        <p:cxnSp>
          <p:nvCxnSpPr>
            <p:cNvPr id="18" name="Straight Arrow Connector 17"/>
            <p:cNvCxnSpPr>
              <a:stCxn id="22" idx="0"/>
              <a:endCxn id="24" idx="2"/>
            </p:cNvCxnSpPr>
            <p:nvPr/>
          </p:nvCxnSpPr>
          <p:spPr>
            <a:xfrm flipV="1">
              <a:off x="3570064" y="3190461"/>
              <a:ext cx="1382936" cy="1525849"/>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2" idx="7"/>
              <a:endCxn id="27" idx="2"/>
            </p:cNvCxnSpPr>
            <p:nvPr/>
          </p:nvCxnSpPr>
          <p:spPr>
            <a:xfrm flipV="1">
              <a:off x="4028057" y="4346421"/>
              <a:ext cx="924943" cy="495010"/>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22" idx="5"/>
              <a:endCxn id="28" idx="2"/>
            </p:cNvCxnSpPr>
            <p:nvPr/>
          </p:nvCxnSpPr>
          <p:spPr>
            <a:xfrm flipV="1">
              <a:off x="4028057" y="5421682"/>
              <a:ext cx="924943" cy="23887"/>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4217764" y="3575438"/>
            <a:ext cx="4011836" cy="1568062"/>
            <a:chOff x="4217764" y="3575438"/>
            <a:chExt cx="4011836" cy="1568062"/>
          </a:xfrm>
        </p:grpSpPr>
        <p:sp>
          <p:nvSpPr>
            <p:cNvPr id="33" name="Oval 32"/>
            <p:cNvSpPr/>
            <p:nvPr/>
          </p:nvSpPr>
          <p:spPr>
            <a:xfrm>
              <a:off x="6934200" y="3575438"/>
              <a:ext cx="1295400" cy="85438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CS246,Ma55</a:t>
              </a:r>
              <a:endParaRPr lang="en-US" dirty="0">
                <a:solidFill>
                  <a:schemeClr val="tx1"/>
                </a:solidFill>
              </a:endParaRPr>
            </a:p>
          </p:txBody>
        </p:sp>
        <p:cxnSp>
          <p:nvCxnSpPr>
            <p:cNvPr id="36" name="Straight Arrow Connector 35"/>
            <p:cNvCxnSpPr>
              <a:endCxn id="22" idx="6"/>
            </p:cNvCxnSpPr>
            <p:nvPr/>
          </p:nvCxnSpPr>
          <p:spPr>
            <a:xfrm flipH="1">
              <a:off x="4217764" y="4690214"/>
              <a:ext cx="963836" cy="453286"/>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7" idx="6"/>
              <a:endCxn id="33" idx="2"/>
            </p:cNvCxnSpPr>
            <p:nvPr/>
          </p:nvCxnSpPr>
          <p:spPr>
            <a:xfrm flipV="1">
              <a:off x="5867400" y="4002628"/>
              <a:ext cx="1066800" cy="343793"/>
            </a:xfrm>
            <a:prstGeom prst="straightConnector1">
              <a:avLst/>
            </a:prstGeom>
            <a:ln w="28575" cmpd="sng">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5511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Pair Graphs</a:t>
            </a:r>
            <a:endParaRPr lang="en-US" dirty="0"/>
          </a:p>
        </p:txBody>
      </p:sp>
      <p:sp>
        <p:nvSpPr>
          <p:cNvPr id="3" name="Content Placeholder 2"/>
          <p:cNvSpPr>
            <a:spLocks noGrp="1"/>
          </p:cNvSpPr>
          <p:nvPr>
            <p:ph idx="1"/>
          </p:nvPr>
        </p:nvSpPr>
        <p:spPr/>
        <p:txBody>
          <a:bodyPr/>
          <a:lstStyle/>
          <a:p>
            <a:r>
              <a:rPr lang="en-US" dirty="0" smtClean="0"/>
              <a:t>You can run Topic-Sensitive PageRank on such a graph, with the nodes representing single entities as the teleport set.</a:t>
            </a:r>
          </a:p>
          <a:p>
            <a:r>
              <a:rPr lang="en-US" dirty="0" smtClean="0"/>
              <a:t>Resulting PageRank of a node measures how similar the two entities are.</a:t>
            </a:r>
          </a:p>
          <a:p>
            <a:r>
              <a:rPr lang="en-US" dirty="0" smtClean="0"/>
              <a:t>A high tax rate may be appropriate, or else you conclude things like CS246 is similar to Hist101.</a:t>
            </a:r>
          </a:p>
          <a:p>
            <a:r>
              <a:rPr lang="en-US" dirty="0" smtClean="0">
                <a:solidFill>
                  <a:srgbClr val="00B050"/>
                </a:solidFill>
              </a:rPr>
              <a:t>Problem</a:t>
            </a:r>
            <a:r>
              <a:rPr lang="en-US" dirty="0" smtClean="0"/>
              <a:t>: Using node pairs squares the number of nodes.</a:t>
            </a:r>
          </a:p>
          <a:p>
            <a:pPr lvl="1"/>
            <a:r>
              <a:rPr lang="en-US" dirty="0" smtClean="0"/>
              <a:t>Can be too large, even for university-sized data.</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dirty="0"/>
          </a:p>
        </p:txBody>
      </p:sp>
    </p:spTree>
    <p:extLst>
      <p:ext uri="{BB962C8B-B14F-4D97-AF65-F5344CB8AC3E}">
        <p14:creationId xmlns:p14="http://schemas.microsoft.com/office/powerpoint/2010/main" val="271065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Alternative</a:t>
            </a:r>
            <a:r>
              <a:rPr lang="en-US" dirty="0" smtClean="0"/>
              <a:t>: </a:t>
            </a:r>
            <a:r>
              <a:rPr lang="en-US" dirty="0" err="1" smtClean="0"/>
              <a:t>SimRank</a:t>
            </a:r>
            <a:endParaRPr lang="en-US" dirty="0"/>
          </a:p>
        </p:txBody>
      </p:sp>
      <p:sp>
        <p:nvSpPr>
          <p:cNvPr id="3" name="Content Placeholder 2"/>
          <p:cNvSpPr>
            <a:spLocks noGrp="1"/>
          </p:cNvSpPr>
          <p:nvPr>
            <p:ph idx="1"/>
          </p:nvPr>
        </p:nvSpPr>
        <p:spPr>
          <a:xfrm>
            <a:off x="457200" y="1295400"/>
            <a:ext cx="8534400" cy="5562600"/>
          </a:xfrm>
        </p:spPr>
        <p:txBody>
          <a:bodyPr>
            <a:normAutofit/>
          </a:bodyPr>
          <a:lstStyle/>
          <a:p>
            <a:r>
              <a:rPr lang="en-US" dirty="0" smtClean="0"/>
              <a:t>Another approach is to work from the original network.</a:t>
            </a:r>
          </a:p>
          <a:p>
            <a:r>
              <a:rPr lang="en-US" dirty="0" smtClean="0"/>
              <a:t>Treat undirected edges as arcs or links in both directions.</a:t>
            </a:r>
          </a:p>
          <a:p>
            <a:r>
              <a:rPr lang="en-US" dirty="0" smtClean="0"/>
              <a:t>Find the entities similar to a single entity, which becomes the sole member of the teleport set.</a:t>
            </a:r>
          </a:p>
          <a:p>
            <a:r>
              <a:rPr lang="en-US" dirty="0" smtClean="0">
                <a:solidFill>
                  <a:srgbClr val="00B050"/>
                </a:solidFill>
              </a:rPr>
              <a:t>Example</a:t>
            </a:r>
            <a:r>
              <a:rPr lang="en-US" dirty="0" smtClean="0"/>
              <a:t>: “Who is similar to Sue?” on next slides.</a:t>
            </a:r>
          </a:p>
          <a:p>
            <a:r>
              <a:rPr lang="en-US" dirty="0" smtClean="0"/>
              <a:t>Allows us to work on the original graph rather than on pairs.</a:t>
            </a:r>
          </a:p>
          <a:p>
            <a:pPr lvl="1"/>
            <a:r>
              <a:rPr lang="en-US" dirty="0" smtClean="0"/>
              <a:t>But we need to run many searches (in parallel?).</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dirty="0"/>
          </a:p>
        </p:txBody>
      </p:sp>
    </p:spTree>
    <p:extLst>
      <p:ext uri="{BB962C8B-B14F-4D97-AF65-F5344CB8AC3E}">
        <p14:creationId xmlns:p14="http://schemas.microsoft.com/office/powerpoint/2010/main" val="10940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t>Web Spam Taxonomy</a:t>
            </a:r>
          </a:p>
        </p:txBody>
      </p:sp>
      <p:sp>
        <p:nvSpPr>
          <p:cNvPr id="11267" name="Rectangle 3"/>
          <p:cNvSpPr>
            <a:spLocks noGrp="1" noChangeArrowheads="1"/>
          </p:cNvSpPr>
          <p:nvPr>
            <p:ph type="body" idx="1"/>
          </p:nvPr>
        </p:nvSpPr>
        <p:spPr/>
        <p:txBody>
          <a:bodyPr/>
          <a:lstStyle/>
          <a:p>
            <a:r>
              <a:rPr lang="en-US" altLang="en-US" i="1" dirty="0" smtClean="0">
                <a:solidFill>
                  <a:srgbClr val="FF0000"/>
                </a:solidFill>
              </a:rPr>
              <a:t>Boosting</a:t>
            </a:r>
            <a:r>
              <a:rPr lang="en-US" altLang="en-US" dirty="0" smtClean="0"/>
              <a:t> techniques.</a:t>
            </a:r>
            <a:endParaRPr lang="en-US" altLang="en-US" dirty="0"/>
          </a:p>
          <a:p>
            <a:pPr lvl="1"/>
            <a:r>
              <a:rPr lang="en-US" altLang="en-US" dirty="0"/>
              <a:t>Techniques for </a:t>
            </a:r>
            <a:r>
              <a:rPr lang="en-US" altLang="en-US" dirty="0" smtClean="0"/>
              <a:t>making a Web page appear to be a good response to a search query.</a:t>
            </a:r>
            <a:endParaRPr lang="en-US" altLang="en-US" dirty="0"/>
          </a:p>
          <a:p>
            <a:r>
              <a:rPr lang="en-US" altLang="en-US" i="1" dirty="0">
                <a:solidFill>
                  <a:srgbClr val="FF0000"/>
                </a:solidFill>
              </a:rPr>
              <a:t>Hiding</a:t>
            </a:r>
            <a:r>
              <a:rPr lang="en-US" altLang="en-US" dirty="0"/>
              <a:t> </a:t>
            </a:r>
            <a:r>
              <a:rPr lang="en-US" altLang="en-US" dirty="0" smtClean="0"/>
              <a:t>techniques.</a:t>
            </a:r>
            <a:endParaRPr lang="en-US" altLang="en-US" dirty="0"/>
          </a:p>
          <a:p>
            <a:pPr lvl="1"/>
            <a:r>
              <a:rPr lang="en-US" altLang="en-US" dirty="0"/>
              <a:t>Techniques to hide the use of boosting </a:t>
            </a:r>
            <a:r>
              <a:rPr lang="en-US" altLang="en-US" dirty="0" smtClean="0"/>
              <a:t>from </a:t>
            </a:r>
            <a:r>
              <a:rPr lang="en-US" altLang="en-US" dirty="0"/>
              <a:t>humans and </a:t>
            </a:r>
            <a:r>
              <a:rPr lang="en-US" altLang="en-US" dirty="0" smtClean="0"/>
              <a:t>Web crawlers.</a:t>
            </a:r>
            <a:endParaRPr lang="en-US" altLang="en-US" dirty="0"/>
          </a:p>
        </p:txBody>
      </p:sp>
    </p:spTree>
    <p:extLst>
      <p:ext uri="{BB962C8B-B14F-4D97-AF65-F5344CB8AC3E}">
        <p14:creationId xmlns:p14="http://schemas.microsoft.com/office/powerpoint/2010/main" val="265525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a:t>
            </a:r>
            <a:r>
              <a:rPr lang="en-US" dirty="0" err="1" smtClean="0"/>
              <a:t>SimRank</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40</a:t>
            </a:fld>
            <a:endParaRPr lang="en-US"/>
          </a:p>
        </p:txBody>
      </p:sp>
      <p:grpSp>
        <p:nvGrpSpPr>
          <p:cNvPr id="26" name="Group 25"/>
          <p:cNvGrpSpPr/>
          <p:nvPr/>
        </p:nvGrpSpPr>
        <p:grpSpPr>
          <a:xfrm>
            <a:off x="2135388" y="1812620"/>
            <a:ext cx="3657600" cy="3766159"/>
            <a:chOff x="1371600" y="1905000"/>
            <a:chExt cx="3657600" cy="3766159"/>
          </a:xfrm>
        </p:grpSpPr>
        <p:sp>
          <p:nvSpPr>
            <p:cNvPr id="4" name="Oval 3"/>
            <p:cNvSpPr/>
            <p:nvPr/>
          </p:nvSpPr>
          <p:spPr>
            <a:xfrm>
              <a:off x="1371600" y="19050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a:t>
              </a:r>
              <a:endParaRPr lang="en-US" dirty="0">
                <a:solidFill>
                  <a:schemeClr val="tx1"/>
                </a:solidFill>
              </a:endParaRPr>
            </a:p>
          </p:txBody>
        </p:sp>
        <p:sp>
          <p:nvSpPr>
            <p:cNvPr id="5" name="Oval 4"/>
            <p:cNvSpPr/>
            <p:nvPr/>
          </p:nvSpPr>
          <p:spPr>
            <a:xfrm>
              <a:off x="3886200" y="2217629"/>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CS246</a:t>
              </a:r>
              <a:endParaRPr lang="en-US" dirty="0">
                <a:solidFill>
                  <a:schemeClr val="tx1"/>
                </a:solidFill>
              </a:endParaRPr>
            </a:p>
          </p:txBody>
        </p:sp>
        <p:sp>
          <p:nvSpPr>
            <p:cNvPr id="6" name="Oval 5"/>
            <p:cNvSpPr/>
            <p:nvPr/>
          </p:nvSpPr>
          <p:spPr>
            <a:xfrm>
              <a:off x="1402915" y="3017207"/>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a:t>
              </a:r>
              <a:endParaRPr lang="en-US" dirty="0">
                <a:solidFill>
                  <a:schemeClr val="tx1"/>
                </a:solidFill>
              </a:endParaRPr>
            </a:p>
          </p:txBody>
        </p:sp>
        <p:sp>
          <p:nvSpPr>
            <p:cNvPr id="7" name="Oval 6"/>
            <p:cNvSpPr/>
            <p:nvPr/>
          </p:nvSpPr>
          <p:spPr>
            <a:xfrm>
              <a:off x="1371600" y="41148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Sue</a:t>
              </a:r>
              <a:endParaRPr lang="en-US" dirty="0">
                <a:solidFill>
                  <a:schemeClr val="tx1"/>
                </a:solidFill>
              </a:endParaRPr>
            </a:p>
          </p:txBody>
        </p:sp>
        <p:sp>
          <p:nvSpPr>
            <p:cNvPr id="8" name="Oval 7"/>
            <p:cNvSpPr/>
            <p:nvPr/>
          </p:nvSpPr>
          <p:spPr>
            <a:xfrm>
              <a:off x="1371600" y="5137759"/>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Joe</a:t>
              </a:r>
              <a:endParaRPr lang="en-US" dirty="0">
                <a:solidFill>
                  <a:schemeClr val="tx1"/>
                </a:solidFill>
              </a:endParaRPr>
            </a:p>
          </p:txBody>
        </p:sp>
        <p:sp>
          <p:nvSpPr>
            <p:cNvPr id="9" name="Oval 8"/>
            <p:cNvSpPr/>
            <p:nvPr/>
          </p:nvSpPr>
          <p:spPr>
            <a:xfrm>
              <a:off x="3886200" y="3429000"/>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CS229</a:t>
              </a:r>
              <a:endParaRPr lang="en-US" dirty="0">
                <a:solidFill>
                  <a:schemeClr val="tx1"/>
                </a:solidFill>
              </a:endParaRPr>
            </a:p>
          </p:txBody>
        </p:sp>
        <p:sp>
          <p:nvSpPr>
            <p:cNvPr id="10" name="Oval 9"/>
            <p:cNvSpPr/>
            <p:nvPr/>
          </p:nvSpPr>
          <p:spPr>
            <a:xfrm>
              <a:off x="3886200" y="4579307"/>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Ma55</a:t>
              </a:r>
              <a:endParaRPr lang="en-US" dirty="0">
                <a:solidFill>
                  <a:schemeClr val="tx1"/>
                </a:solidFill>
              </a:endParaRPr>
            </a:p>
          </p:txBody>
        </p:sp>
        <p:cxnSp>
          <p:nvCxnSpPr>
            <p:cNvPr id="12" name="Straight Connector 11"/>
            <p:cNvCxnSpPr>
              <a:stCxn id="4" idx="6"/>
              <a:endCxn id="5" idx="2"/>
            </p:cNvCxnSpPr>
            <p:nvPr/>
          </p:nvCxnSpPr>
          <p:spPr>
            <a:xfrm>
              <a:off x="2286000" y="2171700"/>
              <a:ext cx="1600200" cy="31262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4" name="Straight Connector 13"/>
            <p:cNvCxnSpPr>
              <a:stCxn id="6" idx="7"/>
              <a:endCxn id="5" idx="3"/>
            </p:cNvCxnSpPr>
            <p:nvPr/>
          </p:nvCxnSpPr>
          <p:spPr>
            <a:xfrm flipV="1">
              <a:off x="2183404" y="2672914"/>
              <a:ext cx="1870184" cy="4224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a:stCxn id="6" idx="6"/>
              <a:endCxn id="9" idx="1"/>
            </p:cNvCxnSpPr>
            <p:nvPr/>
          </p:nvCxnSpPr>
          <p:spPr>
            <a:xfrm>
              <a:off x="2317315" y="3283907"/>
              <a:ext cx="1736273" cy="2232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9" idx="2"/>
            </p:cNvCxnSpPr>
            <p:nvPr/>
          </p:nvCxnSpPr>
          <p:spPr>
            <a:xfrm flipV="1">
              <a:off x="2152089" y="3695700"/>
              <a:ext cx="1734111" cy="497215"/>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1" name="Straight Connector 20"/>
            <p:cNvCxnSpPr>
              <a:stCxn id="7" idx="6"/>
              <a:endCxn id="10" idx="2"/>
            </p:cNvCxnSpPr>
            <p:nvPr/>
          </p:nvCxnSpPr>
          <p:spPr>
            <a:xfrm>
              <a:off x="2286000" y="4381500"/>
              <a:ext cx="1600200" cy="464507"/>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3" name="Straight Connector 22"/>
            <p:cNvCxnSpPr>
              <a:stCxn id="8" idx="7"/>
              <a:endCxn id="9" idx="3"/>
            </p:cNvCxnSpPr>
            <p:nvPr/>
          </p:nvCxnSpPr>
          <p:spPr>
            <a:xfrm flipV="1">
              <a:off x="2152089" y="3884285"/>
              <a:ext cx="1901499" cy="133158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5" name="Straight Connector 24"/>
            <p:cNvCxnSpPr>
              <a:stCxn id="8" idx="6"/>
              <a:endCxn id="10" idx="3"/>
            </p:cNvCxnSpPr>
            <p:nvPr/>
          </p:nvCxnSpPr>
          <p:spPr>
            <a:xfrm flipV="1">
              <a:off x="2286000" y="5034592"/>
              <a:ext cx="1767588" cy="369867"/>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11" name="TextBox 10"/>
          <p:cNvSpPr txBox="1"/>
          <p:nvPr/>
        </p:nvSpPr>
        <p:spPr>
          <a:xfrm>
            <a:off x="1066800" y="4022420"/>
            <a:ext cx="880369" cy="461665"/>
          </a:xfrm>
          <a:prstGeom prst="rect">
            <a:avLst/>
          </a:prstGeom>
          <a:noFill/>
        </p:spPr>
        <p:txBody>
          <a:bodyPr wrap="none" rtlCol="0">
            <a:spAutoFit/>
          </a:bodyPr>
          <a:lstStyle/>
          <a:p>
            <a:r>
              <a:rPr lang="en-US" sz="2400" dirty="0" smtClean="0"/>
              <a:t>1.000</a:t>
            </a:r>
            <a:endParaRPr lang="en-US" sz="2400" dirty="0"/>
          </a:p>
        </p:txBody>
      </p:sp>
    </p:spTree>
    <p:extLst>
      <p:ext uri="{BB962C8B-B14F-4D97-AF65-F5344CB8AC3E}">
        <p14:creationId xmlns:p14="http://schemas.microsoft.com/office/powerpoint/2010/main" val="2361987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a:t>
            </a:r>
            <a:r>
              <a:rPr lang="en-US" dirty="0" err="1" smtClean="0"/>
              <a:t>SimRank</a:t>
            </a:r>
            <a:r>
              <a:rPr lang="en-US" dirty="0" smtClean="0"/>
              <a:t> (20% Tax)</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41</a:t>
            </a:fld>
            <a:endParaRPr lang="en-US"/>
          </a:p>
        </p:txBody>
      </p:sp>
      <p:grpSp>
        <p:nvGrpSpPr>
          <p:cNvPr id="26" name="Group 25"/>
          <p:cNvGrpSpPr/>
          <p:nvPr/>
        </p:nvGrpSpPr>
        <p:grpSpPr>
          <a:xfrm>
            <a:off x="2135388" y="1812620"/>
            <a:ext cx="3657600" cy="3766159"/>
            <a:chOff x="1371600" y="1905000"/>
            <a:chExt cx="3657600" cy="3766159"/>
          </a:xfrm>
        </p:grpSpPr>
        <p:sp>
          <p:nvSpPr>
            <p:cNvPr id="4" name="Oval 3"/>
            <p:cNvSpPr/>
            <p:nvPr/>
          </p:nvSpPr>
          <p:spPr>
            <a:xfrm>
              <a:off x="1371600" y="19050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a:t>
              </a:r>
              <a:endParaRPr lang="en-US" dirty="0">
                <a:solidFill>
                  <a:schemeClr val="tx1"/>
                </a:solidFill>
              </a:endParaRPr>
            </a:p>
          </p:txBody>
        </p:sp>
        <p:sp>
          <p:nvSpPr>
            <p:cNvPr id="5" name="Oval 4"/>
            <p:cNvSpPr/>
            <p:nvPr/>
          </p:nvSpPr>
          <p:spPr>
            <a:xfrm>
              <a:off x="3886200" y="2217629"/>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CS246</a:t>
              </a:r>
              <a:endParaRPr lang="en-US" dirty="0">
                <a:solidFill>
                  <a:schemeClr val="tx1"/>
                </a:solidFill>
              </a:endParaRPr>
            </a:p>
          </p:txBody>
        </p:sp>
        <p:sp>
          <p:nvSpPr>
            <p:cNvPr id="6" name="Oval 5"/>
            <p:cNvSpPr/>
            <p:nvPr/>
          </p:nvSpPr>
          <p:spPr>
            <a:xfrm>
              <a:off x="1402915" y="3017207"/>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a:t>
              </a:r>
              <a:endParaRPr lang="en-US" dirty="0">
                <a:solidFill>
                  <a:schemeClr val="tx1"/>
                </a:solidFill>
              </a:endParaRPr>
            </a:p>
          </p:txBody>
        </p:sp>
        <p:sp>
          <p:nvSpPr>
            <p:cNvPr id="7" name="Oval 6"/>
            <p:cNvSpPr/>
            <p:nvPr/>
          </p:nvSpPr>
          <p:spPr>
            <a:xfrm>
              <a:off x="1371600" y="41148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Sue</a:t>
              </a:r>
              <a:endParaRPr lang="en-US" dirty="0">
                <a:solidFill>
                  <a:schemeClr val="tx1"/>
                </a:solidFill>
              </a:endParaRPr>
            </a:p>
          </p:txBody>
        </p:sp>
        <p:sp>
          <p:nvSpPr>
            <p:cNvPr id="8" name="Oval 7"/>
            <p:cNvSpPr/>
            <p:nvPr/>
          </p:nvSpPr>
          <p:spPr>
            <a:xfrm>
              <a:off x="1371600" y="5137759"/>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Joe</a:t>
              </a:r>
              <a:endParaRPr lang="en-US" dirty="0">
                <a:solidFill>
                  <a:schemeClr val="tx1"/>
                </a:solidFill>
              </a:endParaRPr>
            </a:p>
          </p:txBody>
        </p:sp>
        <p:sp>
          <p:nvSpPr>
            <p:cNvPr id="9" name="Oval 8"/>
            <p:cNvSpPr/>
            <p:nvPr/>
          </p:nvSpPr>
          <p:spPr>
            <a:xfrm>
              <a:off x="3886200" y="3429000"/>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CS229</a:t>
              </a:r>
              <a:endParaRPr lang="en-US" dirty="0">
                <a:solidFill>
                  <a:schemeClr val="tx1"/>
                </a:solidFill>
              </a:endParaRPr>
            </a:p>
          </p:txBody>
        </p:sp>
        <p:sp>
          <p:nvSpPr>
            <p:cNvPr id="10" name="Oval 9"/>
            <p:cNvSpPr/>
            <p:nvPr/>
          </p:nvSpPr>
          <p:spPr>
            <a:xfrm>
              <a:off x="3886200" y="4579307"/>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Ma55</a:t>
              </a:r>
              <a:endParaRPr lang="en-US" dirty="0">
                <a:solidFill>
                  <a:schemeClr val="tx1"/>
                </a:solidFill>
              </a:endParaRPr>
            </a:p>
          </p:txBody>
        </p:sp>
        <p:cxnSp>
          <p:nvCxnSpPr>
            <p:cNvPr id="12" name="Straight Connector 11"/>
            <p:cNvCxnSpPr>
              <a:stCxn id="4" idx="6"/>
              <a:endCxn id="5" idx="2"/>
            </p:cNvCxnSpPr>
            <p:nvPr/>
          </p:nvCxnSpPr>
          <p:spPr>
            <a:xfrm>
              <a:off x="2286000" y="2171700"/>
              <a:ext cx="1600200" cy="31262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4" name="Straight Connector 13"/>
            <p:cNvCxnSpPr>
              <a:stCxn id="6" idx="7"/>
              <a:endCxn id="5" idx="3"/>
            </p:cNvCxnSpPr>
            <p:nvPr/>
          </p:nvCxnSpPr>
          <p:spPr>
            <a:xfrm flipV="1">
              <a:off x="2183404" y="2672914"/>
              <a:ext cx="1870184" cy="4224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a:stCxn id="6" idx="6"/>
              <a:endCxn id="9" idx="1"/>
            </p:cNvCxnSpPr>
            <p:nvPr/>
          </p:nvCxnSpPr>
          <p:spPr>
            <a:xfrm>
              <a:off x="2317315" y="3283907"/>
              <a:ext cx="1736273" cy="2232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9" idx="2"/>
            </p:cNvCxnSpPr>
            <p:nvPr/>
          </p:nvCxnSpPr>
          <p:spPr>
            <a:xfrm flipV="1">
              <a:off x="2152089" y="3695700"/>
              <a:ext cx="1734111" cy="497215"/>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1" name="Straight Connector 20"/>
            <p:cNvCxnSpPr>
              <a:stCxn id="7" idx="6"/>
              <a:endCxn id="10" idx="2"/>
            </p:cNvCxnSpPr>
            <p:nvPr/>
          </p:nvCxnSpPr>
          <p:spPr>
            <a:xfrm>
              <a:off x="2286000" y="4381500"/>
              <a:ext cx="1600200" cy="464507"/>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3" name="Straight Connector 22"/>
            <p:cNvCxnSpPr>
              <a:stCxn id="8" idx="7"/>
              <a:endCxn id="9" idx="3"/>
            </p:cNvCxnSpPr>
            <p:nvPr/>
          </p:nvCxnSpPr>
          <p:spPr>
            <a:xfrm flipV="1">
              <a:off x="2152089" y="3884285"/>
              <a:ext cx="1901499" cy="133158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5" name="Straight Connector 24"/>
            <p:cNvCxnSpPr>
              <a:stCxn id="8" idx="6"/>
              <a:endCxn id="10" idx="3"/>
            </p:cNvCxnSpPr>
            <p:nvPr/>
          </p:nvCxnSpPr>
          <p:spPr>
            <a:xfrm flipV="1">
              <a:off x="2286000" y="5034592"/>
              <a:ext cx="1767588" cy="369867"/>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20" name="TextBox 19"/>
          <p:cNvSpPr txBox="1"/>
          <p:nvPr/>
        </p:nvSpPr>
        <p:spPr>
          <a:xfrm>
            <a:off x="1219200" y="4022420"/>
            <a:ext cx="734881" cy="461665"/>
          </a:xfrm>
          <a:prstGeom prst="rect">
            <a:avLst/>
          </a:prstGeom>
          <a:noFill/>
        </p:spPr>
        <p:txBody>
          <a:bodyPr wrap="none" rtlCol="0">
            <a:spAutoFit/>
          </a:bodyPr>
          <a:lstStyle/>
          <a:p>
            <a:r>
              <a:rPr lang="en-US" sz="2400" dirty="0" smtClean="0"/>
              <a:t>.200</a:t>
            </a:r>
            <a:endParaRPr lang="en-US" sz="2400" dirty="0"/>
          </a:p>
        </p:txBody>
      </p:sp>
      <p:sp>
        <p:nvSpPr>
          <p:cNvPr id="22" name="TextBox 21"/>
          <p:cNvSpPr txBox="1"/>
          <p:nvPr/>
        </p:nvSpPr>
        <p:spPr>
          <a:xfrm>
            <a:off x="5792987" y="4789494"/>
            <a:ext cx="742511" cy="461665"/>
          </a:xfrm>
          <a:prstGeom prst="rect">
            <a:avLst/>
          </a:prstGeom>
          <a:noFill/>
        </p:spPr>
        <p:txBody>
          <a:bodyPr wrap="none" rtlCol="0">
            <a:spAutoFit/>
          </a:bodyPr>
          <a:lstStyle/>
          <a:p>
            <a:r>
              <a:rPr lang="en-US" sz="2400" dirty="0" smtClean="0"/>
              <a:t>.400</a:t>
            </a:r>
            <a:endParaRPr lang="en-US" sz="2400" dirty="0"/>
          </a:p>
        </p:txBody>
      </p:sp>
      <p:sp>
        <p:nvSpPr>
          <p:cNvPr id="24" name="TextBox 23"/>
          <p:cNvSpPr txBox="1"/>
          <p:nvPr/>
        </p:nvSpPr>
        <p:spPr>
          <a:xfrm>
            <a:off x="5813865" y="3141655"/>
            <a:ext cx="742511" cy="461665"/>
          </a:xfrm>
          <a:prstGeom prst="rect">
            <a:avLst/>
          </a:prstGeom>
          <a:noFill/>
        </p:spPr>
        <p:txBody>
          <a:bodyPr wrap="none" rtlCol="0">
            <a:spAutoFit/>
          </a:bodyPr>
          <a:lstStyle/>
          <a:p>
            <a:r>
              <a:rPr lang="en-US" sz="2400" dirty="0" smtClean="0"/>
              <a:t>.400</a:t>
            </a:r>
            <a:endParaRPr lang="en-US" sz="2400" dirty="0"/>
          </a:p>
        </p:txBody>
      </p:sp>
    </p:spTree>
    <p:extLst>
      <p:ext uri="{BB962C8B-B14F-4D97-AF65-F5344CB8AC3E}">
        <p14:creationId xmlns:p14="http://schemas.microsoft.com/office/powerpoint/2010/main" val="20103588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a:t>
            </a:r>
            <a:r>
              <a:rPr lang="en-US" dirty="0" err="1" smtClean="0"/>
              <a:t>SimRank</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42</a:t>
            </a:fld>
            <a:endParaRPr lang="en-US"/>
          </a:p>
        </p:txBody>
      </p:sp>
      <p:grpSp>
        <p:nvGrpSpPr>
          <p:cNvPr id="26" name="Group 25"/>
          <p:cNvGrpSpPr/>
          <p:nvPr/>
        </p:nvGrpSpPr>
        <p:grpSpPr>
          <a:xfrm>
            <a:off x="2135388" y="1812620"/>
            <a:ext cx="3657600" cy="3766159"/>
            <a:chOff x="1371600" y="1905000"/>
            <a:chExt cx="3657600" cy="3766159"/>
          </a:xfrm>
        </p:grpSpPr>
        <p:sp>
          <p:nvSpPr>
            <p:cNvPr id="4" name="Oval 3"/>
            <p:cNvSpPr/>
            <p:nvPr/>
          </p:nvSpPr>
          <p:spPr>
            <a:xfrm>
              <a:off x="1371600" y="19050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a:t>
              </a:r>
              <a:endParaRPr lang="en-US" dirty="0">
                <a:solidFill>
                  <a:schemeClr val="tx1"/>
                </a:solidFill>
              </a:endParaRPr>
            </a:p>
          </p:txBody>
        </p:sp>
        <p:sp>
          <p:nvSpPr>
            <p:cNvPr id="5" name="Oval 4"/>
            <p:cNvSpPr/>
            <p:nvPr/>
          </p:nvSpPr>
          <p:spPr>
            <a:xfrm>
              <a:off x="3886200" y="2217629"/>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CS246</a:t>
              </a:r>
              <a:endParaRPr lang="en-US" dirty="0">
                <a:solidFill>
                  <a:schemeClr val="tx1"/>
                </a:solidFill>
              </a:endParaRPr>
            </a:p>
          </p:txBody>
        </p:sp>
        <p:sp>
          <p:nvSpPr>
            <p:cNvPr id="6" name="Oval 5"/>
            <p:cNvSpPr/>
            <p:nvPr/>
          </p:nvSpPr>
          <p:spPr>
            <a:xfrm>
              <a:off x="1402915" y="3017207"/>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a:t>
              </a:r>
              <a:endParaRPr lang="en-US" dirty="0">
                <a:solidFill>
                  <a:schemeClr val="tx1"/>
                </a:solidFill>
              </a:endParaRPr>
            </a:p>
          </p:txBody>
        </p:sp>
        <p:sp>
          <p:nvSpPr>
            <p:cNvPr id="7" name="Oval 6"/>
            <p:cNvSpPr/>
            <p:nvPr/>
          </p:nvSpPr>
          <p:spPr>
            <a:xfrm>
              <a:off x="1371600" y="41148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Sue</a:t>
              </a:r>
              <a:endParaRPr lang="en-US" dirty="0">
                <a:solidFill>
                  <a:schemeClr val="tx1"/>
                </a:solidFill>
              </a:endParaRPr>
            </a:p>
          </p:txBody>
        </p:sp>
        <p:sp>
          <p:nvSpPr>
            <p:cNvPr id="8" name="Oval 7"/>
            <p:cNvSpPr/>
            <p:nvPr/>
          </p:nvSpPr>
          <p:spPr>
            <a:xfrm>
              <a:off x="1371600" y="5137759"/>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Joe</a:t>
              </a:r>
              <a:endParaRPr lang="en-US" dirty="0">
                <a:solidFill>
                  <a:schemeClr val="tx1"/>
                </a:solidFill>
              </a:endParaRPr>
            </a:p>
          </p:txBody>
        </p:sp>
        <p:sp>
          <p:nvSpPr>
            <p:cNvPr id="9" name="Oval 8"/>
            <p:cNvSpPr/>
            <p:nvPr/>
          </p:nvSpPr>
          <p:spPr>
            <a:xfrm>
              <a:off x="3886200" y="3429000"/>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CS229</a:t>
              </a:r>
              <a:endParaRPr lang="en-US" dirty="0">
                <a:solidFill>
                  <a:schemeClr val="tx1"/>
                </a:solidFill>
              </a:endParaRPr>
            </a:p>
          </p:txBody>
        </p:sp>
        <p:sp>
          <p:nvSpPr>
            <p:cNvPr id="10" name="Oval 9"/>
            <p:cNvSpPr/>
            <p:nvPr/>
          </p:nvSpPr>
          <p:spPr>
            <a:xfrm>
              <a:off x="3886200" y="4579307"/>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Ma55</a:t>
              </a:r>
              <a:endParaRPr lang="en-US" dirty="0">
                <a:solidFill>
                  <a:schemeClr val="tx1"/>
                </a:solidFill>
              </a:endParaRPr>
            </a:p>
          </p:txBody>
        </p:sp>
        <p:cxnSp>
          <p:nvCxnSpPr>
            <p:cNvPr id="12" name="Straight Connector 11"/>
            <p:cNvCxnSpPr>
              <a:stCxn id="4" idx="6"/>
              <a:endCxn id="5" idx="2"/>
            </p:cNvCxnSpPr>
            <p:nvPr/>
          </p:nvCxnSpPr>
          <p:spPr>
            <a:xfrm>
              <a:off x="2286000" y="2171700"/>
              <a:ext cx="1600200" cy="31262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4" name="Straight Connector 13"/>
            <p:cNvCxnSpPr>
              <a:stCxn id="6" idx="7"/>
              <a:endCxn id="5" idx="3"/>
            </p:cNvCxnSpPr>
            <p:nvPr/>
          </p:nvCxnSpPr>
          <p:spPr>
            <a:xfrm flipV="1">
              <a:off x="2183404" y="2672914"/>
              <a:ext cx="1870184" cy="4224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a:stCxn id="6" idx="6"/>
              <a:endCxn id="9" idx="1"/>
            </p:cNvCxnSpPr>
            <p:nvPr/>
          </p:nvCxnSpPr>
          <p:spPr>
            <a:xfrm>
              <a:off x="2317315" y="3283907"/>
              <a:ext cx="1736273" cy="2232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9" idx="2"/>
            </p:cNvCxnSpPr>
            <p:nvPr/>
          </p:nvCxnSpPr>
          <p:spPr>
            <a:xfrm flipV="1">
              <a:off x="2152089" y="3695700"/>
              <a:ext cx="1734111" cy="497215"/>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1" name="Straight Connector 20"/>
            <p:cNvCxnSpPr>
              <a:stCxn id="7" idx="6"/>
              <a:endCxn id="10" idx="2"/>
            </p:cNvCxnSpPr>
            <p:nvPr/>
          </p:nvCxnSpPr>
          <p:spPr>
            <a:xfrm>
              <a:off x="2286000" y="4381500"/>
              <a:ext cx="1600200" cy="464507"/>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3" name="Straight Connector 22"/>
            <p:cNvCxnSpPr>
              <a:stCxn id="8" idx="7"/>
              <a:endCxn id="9" idx="3"/>
            </p:cNvCxnSpPr>
            <p:nvPr/>
          </p:nvCxnSpPr>
          <p:spPr>
            <a:xfrm flipV="1">
              <a:off x="2152089" y="3884285"/>
              <a:ext cx="1901499" cy="133158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5" name="Straight Connector 24"/>
            <p:cNvCxnSpPr>
              <a:stCxn id="8" idx="6"/>
              <a:endCxn id="10" idx="3"/>
            </p:cNvCxnSpPr>
            <p:nvPr/>
          </p:nvCxnSpPr>
          <p:spPr>
            <a:xfrm flipV="1">
              <a:off x="2286000" y="5034592"/>
              <a:ext cx="1767588" cy="369867"/>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20" name="TextBox 19"/>
          <p:cNvSpPr txBox="1"/>
          <p:nvPr/>
        </p:nvSpPr>
        <p:spPr>
          <a:xfrm>
            <a:off x="1219200" y="4022420"/>
            <a:ext cx="707951" cy="461665"/>
          </a:xfrm>
          <a:prstGeom prst="rect">
            <a:avLst/>
          </a:prstGeom>
          <a:noFill/>
        </p:spPr>
        <p:txBody>
          <a:bodyPr wrap="none" rtlCol="0">
            <a:spAutoFit/>
          </a:bodyPr>
          <a:lstStyle/>
          <a:p>
            <a:r>
              <a:rPr lang="en-US" sz="2400" dirty="0" smtClean="0"/>
              <a:t>.467</a:t>
            </a:r>
            <a:endParaRPr lang="en-US" sz="2400" dirty="0"/>
          </a:p>
        </p:txBody>
      </p:sp>
      <p:sp>
        <p:nvSpPr>
          <p:cNvPr id="22" name="TextBox 21"/>
          <p:cNvSpPr txBox="1"/>
          <p:nvPr/>
        </p:nvSpPr>
        <p:spPr>
          <a:xfrm>
            <a:off x="5792987" y="4789494"/>
            <a:ext cx="742511" cy="461665"/>
          </a:xfrm>
          <a:prstGeom prst="rect">
            <a:avLst/>
          </a:prstGeom>
          <a:noFill/>
        </p:spPr>
        <p:txBody>
          <a:bodyPr wrap="none" rtlCol="0">
            <a:spAutoFit/>
          </a:bodyPr>
          <a:lstStyle/>
          <a:p>
            <a:r>
              <a:rPr lang="en-US" sz="2400" dirty="0" smtClean="0"/>
              <a:t>.080</a:t>
            </a:r>
            <a:endParaRPr lang="en-US" sz="2400" dirty="0"/>
          </a:p>
        </p:txBody>
      </p:sp>
      <p:sp>
        <p:nvSpPr>
          <p:cNvPr id="24" name="TextBox 23"/>
          <p:cNvSpPr txBox="1"/>
          <p:nvPr/>
        </p:nvSpPr>
        <p:spPr>
          <a:xfrm>
            <a:off x="5813865" y="3141655"/>
            <a:ext cx="742511" cy="461665"/>
          </a:xfrm>
          <a:prstGeom prst="rect">
            <a:avLst/>
          </a:prstGeom>
          <a:noFill/>
        </p:spPr>
        <p:txBody>
          <a:bodyPr wrap="none" rtlCol="0">
            <a:spAutoFit/>
          </a:bodyPr>
          <a:lstStyle/>
          <a:p>
            <a:r>
              <a:rPr lang="en-US" sz="2400" dirty="0" smtClean="0"/>
              <a:t>.080</a:t>
            </a:r>
            <a:endParaRPr lang="en-US" sz="2400" dirty="0"/>
          </a:p>
        </p:txBody>
      </p:sp>
      <p:sp>
        <p:nvSpPr>
          <p:cNvPr id="27" name="TextBox 26"/>
          <p:cNvSpPr txBox="1"/>
          <p:nvPr/>
        </p:nvSpPr>
        <p:spPr>
          <a:xfrm>
            <a:off x="1219199" y="2943297"/>
            <a:ext cx="694421" cy="461665"/>
          </a:xfrm>
          <a:prstGeom prst="rect">
            <a:avLst/>
          </a:prstGeom>
          <a:noFill/>
        </p:spPr>
        <p:txBody>
          <a:bodyPr wrap="none" rtlCol="0">
            <a:spAutoFit/>
          </a:bodyPr>
          <a:lstStyle/>
          <a:p>
            <a:r>
              <a:rPr lang="en-US" sz="2400" dirty="0" smtClean="0"/>
              <a:t>.107</a:t>
            </a:r>
            <a:endParaRPr lang="en-US" sz="2400" dirty="0"/>
          </a:p>
        </p:txBody>
      </p:sp>
      <p:sp>
        <p:nvSpPr>
          <p:cNvPr id="28" name="TextBox 27"/>
          <p:cNvSpPr txBox="1"/>
          <p:nvPr/>
        </p:nvSpPr>
        <p:spPr>
          <a:xfrm>
            <a:off x="1219200" y="5081246"/>
            <a:ext cx="707951" cy="461665"/>
          </a:xfrm>
          <a:prstGeom prst="rect">
            <a:avLst/>
          </a:prstGeom>
          <a:noFill/>
        </p:spPr>
        <p:txBody>
          <a:bodyPr wrap="none" rtlCol="0">
            <a:spAutoFit/>
          </a:bodyPr>
          <a:lstStyle/>
          <a:p>
            <a:r>
              <a:rPr lang="en-US" sz="2400" dirty="0" smtClean="0"/>
              <a:t>.267</a:t>
            </a:r>
            <a:endParaRPr lang="en-US" sz="2400" dirty="0"/>
          </a:p>
        </p:txBody>
      </p:sp>
    </p:spTree>
    <p:extLst>
      <p:ext uri="{BB962C8B-B14F-4D97-AF65-F5344CB8AC3E}">
        <p14:creationId xmlns:p14="http://schemas.microsoft.com/office/powerpoint/2010/main" val="20660081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a:t>
            </a:r>
            <a:r>
              <a:rPr lang="en-US" dirty="0" err="1" smtClean="0"/>
              <a:t>SimRank</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43</a:t>
            </a:fld>
            <a:endParaRPr lang="en-US"/>
          </a:p>
        </p:txBody>
      </p:sp>
      <p:grpSp>
        <p:nvGrpSpPr>
          <p:cNvPr id="26" name="Group 25"/>
          <p:cNvGrpSpPr/>
          <p:nvPr/>
        </p:nvGrpSpPr>
        <p:grpSpPr>
          <a:xfrm>
            <a:off x="2135388" y="1812620"/>
            <a:ext cx="3657600" cy="3766159"/>
            <a:chOff x="1371600" y="1905000"/>
            <a:chExt cx="3657600" cy="3766159"/>
          </a:xfrm>
        </p:grpSpPr>
        <p:sp>
          <p:nvSpPr>
            <p:cNvPr id="4" name="Oval 3"/>
            <p:cNvSpPr/>
            <p:nvPr/>
          </p:nvSpPr>
          <p:spPr>
            <a:xfrm>
              <a:off x="1371600" y="19050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a:t>
              </a:r>
              <a:endParaRPr lang="en-US" dirty="0">
                <a:solidFill>
                  <a:schemeClr val="tx1"/>
                </a:solidFill>
              </a:endParaRPr>
            </a:p>
          </p:txBody>
        </p:sp>
        <p:sp>
          <p:nvSpPr>
            <p:cNvPr id="5" name="Oval 4"/>
            <p:cNvSpPr/>
            <p:nvPr/>
          </p:nvSpPr>
          <p:spPr>
            <a:xfrm>
              <a:off x="3886200" y="2217629"/>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CS246</a:t>
              </a:r>
              <a:endParaRPr lang="en-US" dirty="0">
                <a:solidFill>
                  <a:schemeClr val="tx1"/>
                </a:solidFill>
              </a:endParaRPr>
            </a:p>
          </p:txBody>
        </p:sp>
        <p:sp>
          <p:nvSpPr>
            <p:cNvPr id="6" name="Oval 5"/>
            <p:cNvSpPr/>
            <p:nvPr/>
          </p:nvSpPr>
          <p:spPr>
            <a:xfrm>
              <a:off x="1402915" y="3017207"/>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a:t>
              </a:r>
              <a:endParaRPr lang="en-US" dirty="0">
                <a:solidFill>
                  <a:schemeClr val="tx1"/>
                </a:solidFill>
              </a:endParaRPr>
            </a:p>
          </p:txBody>
        </p:sp>
        <p:sp>
          <p:nvSpPr>
            <p:cNvPr id="7" name="Oval 6"/>
            <p:cNvSpPr/>
            <p:nvPr/>
          </p:nvSpPr>
          <p:spPr>
            <a:xfrm>
              <a:off x="1371600" y="41148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Sue</a:t>
              </a:r>
              <a:endParaRPr lang="en-US" dirty="0">
                <a:solidFill>
                  <a:schemeClr val="tx1"/>
                </a:solidFill>
              </a:endParaRPr>
            </a:p>
          </p:txBody>
        </p:sp>
        <p:sp>
          <p:nvSpPr>
            <p:cNvPr id="8" name="Oval 7"/>
            <p:cNvSpPr/>
            <p:nvPr/>
          </p:nvSpPr>
          <p:spPr>
            <a:xfrm>
              <a:off x="1371600" y="5137759"/>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Joe</a:t>
              </a:r>
              <a:endParaRPr lang="en-US" dirty="0">
                <a:solidFill>
                  <a:schemeClr val="tx1"/>
                </a:solidFill>
              </a:endParaRPr>
            </a:p>
          </p:txBody>
        </p:sp>
        <p:sp>
          <p:nvSpPr>
            <p:cNvPr id="9" name="Oval 8"/>
            <p:cNvSpPr/>
            <p:nvPr/>
          </p:nvSpPr>
          <p:spPr>
            <a:xfrm>
              <a:off x="3886200" y="3429000"/>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CS229</a:t>
              </a:r>
              <a:endParaRPr lang="en-US" dirty="0">
                <a:solidFill>
                  <a:schemeClr val="tx1"/>
                </a:solidFill>
              </a:endParaRPr>
            </a:p>
          </p:txBody>
        </p:sp>
        <p:sp>
          <p:nvSpPr>
            <p:cNvPr id="10" name="Oval 9"/>
            <p:cNvSpPr/>
            <p:nvPr/>
          </p:nvSpPr>
          <p:spPr>
            <a:xfrm>
              <a:off x="3886200" y="4579307"/>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Ma55</a:t>
              </a:r>
              <a:endParaRPr lang="en-US" dirty="0">
                <a:solidFill>
                  <a:schemeClr val="tx1"/>
                </a:solidFill>
              </a:endParaRPr>
            </a:p>
          </p:txBody>
        </p:sp>
        <p:cxnSp>
          <p:nvCxnSpPr>
            <p:cNvPr id="12" name="Straight Connector 11"/>
            <p:cNvCxnSpPr>
              <a:stCxn id="4" idx="6"/>
              <a:endCxn id="5" idx="2"/>
            </p:cNvCxnSpPr>
            <p:nvPr/>
          </p:nvCxnSpPr>
          <p:spPr>
            <a:xfrm>
              <a:off x="2286000" y="2171700"/>
              <a:ext cx="1600200" cy="31262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4" name="Straight Connector 13"/>
            <p:cNvCxnSpPr>
              <a:stCxn id="6" idx="7"/>
              <a:endCxn id="5" idx="3"/>
            </p:cNvCxnSpPr>
            <p:nvPr/>
          </p:nvCxnSpPr>
          <p:spPr>
            <a:xfrm flipV="1">
              <a:off x="2183404" y="2672914"/>
              <a:ext cx="1870184" cy="4224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a:stCxn id="6" idx="6"/>
              <a:endCxn id="9" idx="1"/>
            </p:cNvCxnSpPr>
            <p:nvPr/>
          </p:nvCxnSpPr>
          <p:spPr>
            <a:xfrm>
              <a:off x="2317315" y="3283907"/>
              <a:ext cx="1736273" cy="2232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9" idx="2"/>
            </p:cNvCxnSpPr>
            <p:nvPr/>
          </p:nvCxnSpPr>
          <p:spPr>
            <a:xfrm flipV="1">
              <a:off x="2152089" y="3695700"/>
              <a:ext cx="1734111" cy="497215"/>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1" name="Straight Connector 20"/>
            <p:cNvCxnSpPr>
              <a:stCxn id="7" idx="6"/>
              <a:endCxn id="10" idx="2"/>
            </p:cNvCxnSpPr>
            <p:nvPr/>
          </p:nvCxnSpPr>
          <p:spPr>
            <a:xfrm>
              <a:off x="2286000" y="4381500"/>
              <a:ext cx="1600200" cy="464507"/>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3" name="Straight Connector 22"/>
            <p:cNvCxnSpPr>
              <a:stCxn id="8" idx="7"/>
              <a:endCxn id="9" idx="3"/>
            </p:cNvCxnSpPr>
            <p:nvPr/>
          </p:nvCxnSpPr>
          <p:spPr>
            <a:xfrm flipV="1">
              <a:off x="2152089" y="3884285"/>
              <a:ext cx="1901499" cy="133158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5" name="Straight Connector 24"/>
            <p:cNvCxnSpPr>
              <a:stCxn id="8" idx="6"/>
              <a:endCxn id="10" idx="3"/>
            </p:cNvCxnSpPr>
            <p:nvPr/>
          </p:nvCxnSpPr>
          <p:spPr>
            <a:xfrm flipV="1">
              <a:off x="2286000" y="5034592"/>
              <a:ext cx="1767588" cy="369867"/>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20" name="TextBox 19"/>
          <p:cNvSpPr txBox="1"/>
          <p:nvPr/>
        </p:nvSpPr>
        <p:spPr>
          <a:xfrm>
            <a:off x="1219200" y="4022420"/>
            <a:ext cx="701410" cy="461665"/>
          </a:xfrm>
          <a:prstGeom prst="rect">
            <a:avLst/>
          </a:prstGeom>
          <a:noFill/>
        </p:spPr>
        <p:txBody>
          <a:bodyPr wrap="none" rtlCol="0">
            <a:spAutoFit/>
          </a:bodyPr>
          <a:lstStyle/>
          <a:p>
            <a:r>
              <a:rPr lang="en-US" sz="2400" dirty="0" smtClean="0"/>
              <a:t>.253</a:t>
            </a:r>
            <a:endParaRPr lang="en-US" sz="2400" dirty="0"/>
          </a:p>
        </p:txBody>
      </p:sp>
      <p:sp>
        <p:nvSpPr>
          <p:cNvPr id="22" name="TextBox 21"/>
          <p:cNvSpPr txBox="1"/>
          <p:nvPr/>
        </p:nvSpPr>
        <p:spPr>
          <a:xfrm>
            <a:off x="5792987" y="4789494"/>
            <a:ext cx="744114" cy="461665"/>
          </a:xfrm>
          <a:prstGeom prst="rect">
            <a:avLst/>
          </a:prstGeom>
          <a:noFill/>
        </p:spPr>
        <p:txBody>
          <a:bodyPr wrap="none" rtlCol="0">
            <a:spAutoFit/>
          </a:bodyPr>
          <a:lstStyle/>
          <a:p>
            <a:r>
              <a:rPr lang="en-US" sz="2400" dirty="0" smtClean="0"/>
              <a:t>.294</a:t>
            </a:r>
            <a:endParaRPr lang="en-US" sz="2400" dirty="0"/>
          </a:p>
        </p:txBody>
      </p:sp>
      <p:sp>
        <p:nvSpPr>
          <p:cNvPr id="24" name="TextBox 23"/>
          <p:cNvSpPr txBox="1"/>
          <p:nvPr/>
        </p:nvSpPr>
        <p:spPr>
          <a:xfrm>
            <a:off x="5813865" y="3141655"/>
            <a:ext cx="707245" cy="461665"/>
          </a:xfrm>
          <a:prstGeom prst="rect">
            <a:avLst/>
          </a:prstGeom>
          <a:noFill/>
        </p:spPr>
        <p:txBody>
          <a:bodyPr wrap="none" rtlCol="0">
            <a:spAutoFit/>
          </a:bodyPr>
          <a:lstStyle/>
          <a:p>
            <a:r>
              <a:rPr lang="en-US" sz="2400" dirty="0" smtClean="0"/>
              <a:t>.336</a:t>
            </a:r>
            <a:endParaRPr lang="en-US" sz="2400" dirty="0"/>
          </a:p>
        </p:txBody>
      </p:sp>
      <p:sp>
        <p:nvSpPr>
          <p:cNvPr id="27" name="TextBox 26"/>
          <p:cNvSpPr txBox="1"/>
          <p:nvPr/>
        </p:nvSpPr>
        <p:spPr>
          <a:xfrm>
            <a:off x="1219199" y="2943297"/>
            <a:ext cx="714042" cy="461665"/>
          </a:xfrm>
          <a:prstGeom prst="rect">
            <a:avLst/>
          </a:prstGeom>
          <a:noFill/>
        </p:spPr>
        <p:txBody>
          <a:bodyPr wrap="none" rtlCol="0">
            <a:spAutoFit/>
          </a:bodyPr>
          <a:lstStyle/>
          <a:p>
            <a:r>
              <a:rPr lang="en-US" sz="2400" dirty="0" smtClean="0"/>
              <a:t>.021</a:t>
            </a:r>
            <a:endParaRPr lang="en-US" sz="2400" dirty="0"/>
          </a:p>
        </p:txBody>
      </p:sp>
      <p:sp>
        <p:nvSpPr>
          <p:cNvPr id="28" name="TextBox 27"/>
          <p:cNvSpPr txBox="1"/>
          <p:nvPr/>
        </p:nvSpPr>
        <p:spPr>
          <a:xfrm>
            <a:off x="1219200" y="5081246"/>
            <a:ext cx="712054" cy="461665"/>
          </a:xfrm>
          <a:prstGeom prst="rect">
            <a:avLst/>
          </a:prstGeom>
          <a:noFill/>
        </p:spPr>
        <p:txBody>
          <a:bodyPr wrap="none" rtlCol="0">
            <a:spAutoFit/>
          </a:bodyPr>
          <a:lstStyle/>
          <a:p>
            <a:r>
              <a:rPr lang="en-US" sz="2400" dirty="0" smtClean="0"/>
              <a:t>.053</a:t>
            </a:r>
            <a:endParaRPr lang="en-US" sz="2400" dirty="0"/>
          </a:p>
        </p:txBody>
      </p:sp>
      <p:sp>
        <p:nvSpPr>
          <p:cNvPr id="29" name="TextBox 28"/>
          <p:cNvSpPr txBox="1"/>
          <p:nvPr/>
        </p:nvSpPr>
        <p:spPr>
          <a:xfrm>
            <a:off x="5813864" y="1894416"/>
            <a:ext cx="742511" cy="461665"/>
          </a:xfrm>
          <a:prstGeom prst="rect">
            <a:avLst/>
          </a:prstGeom>
          <a:noFill/>
        </p:spPr>
        <p:txBody>
          <a:bodyPr wrap="none" rtlCol="0">
            <a:spAutoFit/>
          </a:bodyPr>
          <a:lstStyle/>
          <a:p>
            <a:r>
              <a:rPr lang="en-US" sz="2400" dirty="0" smtClean="0"/>
              <a:t>.048</a:t>
            </a:r>
            <a:endParaRPr lang="en-US" sz="2400" dirty="0"/>
          </a:p>
        </p:txBody>
      </p:sp>
    </p:spTree>
    <p:extLst>
      <p:ext uri="{BB962C8B-B14F-4D97-AF65-F5344CB8AC3E}">
        <p14:creationId xmlns:p14="http://schemas.microsoft.com/office/powerpoint/2010/main" val="17574924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Example</a:t>
            </a:r>
            <a:r>
              <a:rPr lang="en-US" dirty="0" smtClean="0"/>
              <a:t>: </a:t>
            </a:r>
            <a:r>
              <a:rPr lang="en-US" dirty="0" err="1" smtClean="0"/>
              <a:t>SimRank</a:t>
            </a:r>
            <a:endParaRPr lang="en-US" dirty="0"/>
          </a:p>
        </p:txBody>
      </p:sp>
      <p:sp>
        <p:nvSpPr>
          <p:cNvPr id="3" name="Slide Number Placeholder 2"/>
          <p:cNvSpPr>
            <a:spLocks noGrp="1"/>
          </p:cNvSpPr>
          <p:nvPr>
            <p:ph type="sldNum" sz="quarter" idx="12"/>
          </p:nvPr>
        </p:nvSpPr>
        <p:spPr/>
        <p:txBody>
          <a:bodyPr/>
          <a:lstStyle/>
          <a:p>
            <a:fld id="{19B12225-5612-419B-A8D5-4B8EEE4C217E}" type="slidenum">
              <a:rPr lang="en-US" smtClean="0"/>
              <a:pPr/>
              <a:t>44</a:t>
            </a:fld>
            <a:endParaRPr lang="en-US"/>
          </a:p>
        </p:txBody>
      </p:sp>
      <p:grpSp>
        <p:nvGrpSpPr>
          <p:cNvPr id="26" name="Group 25"/>
          <p:cNvGrpSpPr/>
          <p:nvPr/>
        </p:nvGrpSpPr>
        <p:grpSpPr>
          <a:xfrm>
            <a:off x="2135388" y="1812620"/>
            <a:ext cx="3657600" cy="3766159"/>
            <a:chOff x="1371600" y="1905000"/>
            <a:chExt cx="3657600" cy="3766159"/>
          </a:xfrm>
        </p:grpSpPr>
        <p:sp>
          <p:nvSpPr>
            <p:cNvPr id="4" name="Oval 3"/>
            <p:cNvSpPr/>
            <p:nvPr/>
          </p:nvSpPr>
          <p:spPr>
            <a:xfrm>
              <a:off x="1371600" y="19050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Gus</a:t>
              </a:r>
              <a:endParaRPr lang="en-US" dirty="0">
                <a:solidFill>
                  <a:schemeClr val="tx1"/>
                </a:solidFill>
              </a:endParaRPr>
            </a:p>
          </p:txBody>
        </p:sp>
        <p:sp>
          <p:nvSpPr>
            <p:cNvPr id="5" name="Oval 4"/>
            <p:cNvSpPr/>
            <p:nvPr/>
          </p:nvSpPr>
          <p:spPr>
            <a:xfrm>
              <a:off x="3886200" y="2217629"/>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CS246</a:t>
              </a:r>
              <a:endParaRPr lang="en-US" dirty="0">
                <a:solidFill>
                  <a:schemeClr val="tx1"/>
                </a:solidFill>
              </a:endParaRPr>
            </a:p>
          </p:txBody>
        </p:sp>
        <p:sp>
          <p:nvSpPr>
            <p:cNvPr id="6" name="Oval 5"/>
            <p:cNvSpPr/>
            <p:nvPr/>
          </p:nvSpPr>
          <p:spPr>
            <a:xfrm>
              <a:off x="1402915" y="3017207"/>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Ann</a:t>
              </a:r>
              <a:endParaRPr lang="en-US" dirty="0">
                <a:solidFill>
                  <a:schemeClr val="tx1"/>
                </a:solidFill>
              </a:endParaRPr>
            </a:p>
          </p:txBody>
        </p:sp>
        <p:sp>
          <p:nvSpPr>
            <p:cNvPr id="7" name="Oval 6"/>
            <p:cNvSpPr/>
            <p:nvPr/>
          </p:nvSpPr>
          <p:spPr>
            <a:xfrm>
              <a:off x="1371600" y="4114800"/>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Sue</a:t>
              </a:r>
              <a:endParaRPr lang="en-US" dirty="0">
                <a:solidFill>
                  <a:schemeClr val="tx1"/>
                </a:solidFill>
              </a:endParaRPr>
            </a:p>
          </p:txBody>
        </p:sp>
        <p:sp>
          <p:nvSpPr>
            <p:cNvPr id="8" name="Oval 7"/>
            <p:cNvSpPr/>
            <p:nvPr/>
          </p:nvSpPr>
          <p:spPr>
            <a:xfrm>
              <a:off x="1371600" y="5137759"/>
              <a:ext cx="914400" cy="533400"/>
            </a:xfrm>
            <a:prstGeom prst="ellipse">
              <a:avLst/>
            </a:prstGeom>
            <a:noFill/>
            <a:ln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Joe</a:t>
              </a:r>
              <a:endParaRPr lang="en-US" dirty="0">
                <a:solidFill>
                  <a:schemeClr val="tx1"/>
                </a:solidFill>
              </a:endParaRPr>
            </a:p>
          </p:txBody>
        </p:sp>
        <p:sp>
          <p:nvSpPr>
            <p:cNvPr id="9" name="Oval 8"/>
            <p:cNvSpPr/>
            <p:nvPr/>
          </p:nvSpPr>
          <p:spPr>
            <a:xfrm>
              <a:off x="3886200" y="3429000"/>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CS229</a:t>
              </a:r>
              <a:endParaRPr lang="en-US" dirty="0">
                <a:solidFill>
                  <a:schemeClr val="tx1"/>
                </a:solidFill>
              </a:endParaRPr>
            </a:p>
          </p:txBody>
        </p:sp>
        <p:sp>
          <p:nvSpPr>
            <p:cNvPr id="10" name="Oval 9"/>
            <p:cNvSpPr/>
            <p:nvPr/>
          </p:nvSpPr>
          <p:spPr>
            <a:xfrm>
              <a:off x="3886200" y="4579307"/>
              <a:ext cx="1143000" cy="533400"/>
            </a:xfrm>
            <a:prstGeom prst="ellipse">
              <a:avLst/>
            </a:prstGeom>
            <a:noFill/>
            <a:ln cmpd="sng">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Ma55</a:t>
              </a:r>
              <a:endParaRPr lang="en-US" dirty="0">
                <a:solidFill>
                  <a:schemeClr val="tx1"/>
                </a:solidFill>
              </a:endParaRPr>
            </a:p>
          </p:txBody>
        </p:sp>
        <p:cxnSp>
          <p:nvCxnSpPr>
            <p:cNvPr id="12" name="Straight Connector 11"/>
            <p:cNvCxnSpPr>
              <a:stCxn id="4" idx="6"/>
              <a:endCxn id="5" idx="2"/>
            </p:cNvCxnSpPr>
            <p:nvPr/>
          </p:nvCxnSpPr>
          <p:spPr>
            <a:xfrm>
              <a:off x="2286000" y="2171700"/>
              <a:ext cx="1600200" cy="31262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4" name="Straight Connector 13"/>
            <p:cNvCxnSpPr>
              <a:stCxn id="6" idx="7"/>
              <a:endCxn id="5" idx="3"/>
            </p:cNvCxnSpPr>
            <p:nvPr/>
          </p:nvCxnSpPr>
          <p:spPr>
            <a:xfrm flipV="1">
              <a:off x="2183404" y="2672914"/>
              <a:ext cx="1870184" cy="4224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6" name="Straight Connector 15"/>
            <p:cNvCxnSpPr>
              <a:stCxn id="6" idx="6"/>
              <a:endCxn id="9" idx="1"/>
            </p:cNvCxnSpPr>
            <p:nvPr/>
          </p:nvCxnSpPr>
          <p:spPr>
            <a:xfrm>
              <a:off x="2317315" y="3283907"/>
              <a:ext cx="1736273" cy="223208"/>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19" name="Straight Connector 18"/>
            <p:cNvCxnSpPr>
              <a:stCxn id="7" idx="7"/>
              <a:endCxn id="9" idx="2"/>
            </p:cNvCxnSpPr>
            <p:nvPr/>
          </p:nvCxnSpPr>
          <p:spPr>
            <a:xfrm flipV="1">
              <a:off x="2152089" y="3695700"/>
              <a:ext cx="1734111" cy="497215"/>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1" name="Straight Connector 20"/>
            <p:cNvCxnSpPr>
              <a:stCxn id="7" idx="6"/>
              <a:endCxn id="10" idx="2"/>
            </p:cNvCxnSpPr>
            <p:nvPr/>
          </p:nvCxnSpPr>
          <p:spPr>
            <a:xfrm>
              <a:off x="2286000" y="4381500"/>
              <a:ext cx="1600200" cy="464507"/>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3" name="Straight Connector 22"/>
            <p:cNvCxnSpPr>
              <a:stCxn id="8" idx="7"/>
              <a:endCxn id="9" idx="3"/>
            </p:cNvCxnSpPr>
            <p:nvPr/>
          </p:nvCxnSpPr>
          <p:spPr>
            <a:xfrm flipV="1">
              <a:off x="2152089" y="3884285"/>
              <a:ext cx="1901499" cy="1331589"/>
            </a:xfrm>
            <a:prstGeom prst="line">
              <a:avLst/>
            </a:prstGeom>
            <a:ln w="28575" cmpd="sng"/>
          </p:spPr>
          <p:style>
            <a:lnRef idx="1">
              <a:schemeClr val="dk1"/>
            </a:lnRef>
            <a:fillRef idx="0">
              <a:schemeClr val="dk1"/>
            </a:fillRef>
            <a:effectRef idx="0">
              <a:schemeClr val="dk1"/>
            </a:effectRef>
            <a:fontRef idx="minor">
              <a:schemeClr val="tx1"/>
            </a:fontRef>
          </p:style>
        </p:cxnSp>
        <p:cxnSp>
          <p:nvCxnSpPr>
            <p:cNvPr id="25" name="Straight Connector 24"/>
            <p:cNvCxnSpPr>
              <a:stCxn id="8" idx="6"/>
              <a:endCxn id="10" idx="3"/>
            </p:cNvCxnSpPr>
            <p:nvPr/>
          </p:nvCxnSpPr>
          <p:spPr>
            <a:xfrm flipV="1">
              <a:off x="2286000" y="5034592"/>
              <a:ext cx="1767588" cy="369867"/>
            </a:xfrm>
            <a:prstGeom prst="line">
              <a:avLst/>
            </a:prstGeom>
            <a:ln w="28575" cmpd="sng"/>
          </p:spPr>
          <p:style>
            <a:lnRef idx="1">
              <a:schemeClr val="dk1"/>
            </a:lnRef>
            <a:fillRef idx="0">
              <a:schemeClr val="dk1"/>
            </a:fillRef>
            <a:effectRef idx="0">
              <a:schemeClr val="dk1"/>
            </a:effectRef>
            <a:fontRef idx="minor">
              <a:schemeClr val="tx1"/>
            </a:fontRef>
          </p:style>
        </p:cxnSp>
      </p:grpSp>
      <p:sp>
        <p:nvSpPr>
          <p:cNvPr id="20" name="TextBox 19"/>
          <p:cNvSpPr txBox="1"/>
          <p:nvPr/>
        </p:nvSpPr>
        <p:spPr>
          <a:xfrm>
            <a:off x="1219200" y="4022420"/>
            <a:ext cx="715260" cy="461665"/>
          </a:xfrm>
          <a:prstGeom prst="rect">
            <a:avLst/>
          </a:prstGeom>
          <a:noFill/>
        </p:spPr>
        <p:txBody>
          <a:bodyPr wrap="none" rtlCol="0">
            <a:spAutoFit/>
          </a:bodyPr>
          <a:lstStyle/>
          <a:p>
            <a:r>
              <a:rPr lang="en-US" sz="2400" dirty="0" smtClean="0"/>
              <a:t>.407</a:t>
            </a:r>
            <a:endParaRPr lang="en-US" sz="2400" dirty="0"/>
          </a:p>
        </p:txBody>
      </p:sp>
      <p:sp>
        <p:nvSpPr>
          <p:cNvPr id="22" name="TextBox 21"/>
          <p:cNvSpPr txBox="1"/>
          <p:nvPr/>
        </p:nvSpPr>
        <p:spPr>
          <a:xfrm>
            <a:off x="5792987" y="4789494"/>
            <a:ext cx="699230" cy="461665"/>
          </a:xfrm>
          <a:prstGeom prst="rect">
            <a:avLst/>
          </a:prstGeom>
          <a:noFill/>
        </p:spPr>
        <p:txBody>
          <a:bodyPr wrap="none" rtlCol="0">
            <a:spAutoFit/>
          </a:bodyPr>
          <a:lstStyle/>
          <a:p>
            <a:r>
              <a:rPr lang="en-US" sz="2400" dirty="0" smtClean="0"/>
              <a:t>.112</a:t>
            </a:r>
            <a:endParaRPr lang="en-US" sz="2400" dirty="0"/>
          </a:p>
        </p:txBody>
      </p:sp>
      <p:sp>
        <p:nvSpPr>
          <p:cNvPr id="24" name="TextBox 23"/>
          <p:cNvSpPr txBox="1"/>
          <p:nvPr/>
        </p:nvSpPr>
        <p:spPr>
          <a:xfrm>
            <a:off x="5813865" y="3141655"/>
            <a:ext cx="674095" cy="461665"/>
          </a:xfrm>
          <a:prstGeom prst="rect">
            <a:avLst/>
          </a:prstGeom>
          <a:noFill/>
        </p:spPr>
        <p:txBody>
          <a:bodyPr wrap="none" rtlCol="0">
            <a:spAutoFit/>
          </a:bodyPr>
          <a:lstStyle/>
          <a:p>
            <a:r>
              <a:rPr lang="en-US" sz="2400" dirty="0" smtClean="0"/>
              <a:t>.131</a:t>
            </a:r>
            <a:endParaRPr lang="en-US" sz="2400" dirty="0"/>
          </a:p>
        </p:txBody>
      </p:sp>
      <p:sp>
        <p:nvSpPr>
          <p:cNvPr id="27" name="TextBox 26"/>
          <p:cNvSpPr txBox="1"/>
          <p:nvPr/>
        </p:nvSpPr>
        <p:spPr>
          <a:xfrm>
            <a:off x="1219199" y="2943297"/>
            <a:ext cx="724878" cy="461665"/>
          </a:xfrm>
          <a:prstGeom prst="rect">
            <a:avLst/>
          </a:prstGeom>
          <a:noFill/>
        </p:spPr>
        <p:txBody>
          <a:bodyPr wrap="none" rtlCol="0">
            <a:spAutoFit/>
          </a:bodyPr>
          <a:lstStyle/>
          <a:p>
            <a:r>
              <a:rPr lang="en-US" sz="2400" dirty="0" smtClean="0"/>
              <a:t>.109</a:t>
            </a:r>
            <a:endParaRPr lang="en-US" sz="2400" dirty="0"/>
          </a:p>
        </p:txBody>
      </p:sp>
      <p:sp>
        <p:nvSpPr>
          <p:cNvPr id="28" name="TextBox 27"/>
          <p:cNvSpPr txBox="1"/>
          <p:nvPr/>
        </p:nvSpPr>
        <p:spPr>
          <a:xfrm>
            <a:off x="1219200" y="5081246"/>
            <a:ext cx="707630" cy="461665"/>
          </a:xfrm>
          <a:prstGeom prst="rect">
            <a:avLst/>
          </a:prstGeom>
          <a:noFill/>
        </p:spPr>
        <p:txBody>
          <a:bodyPr wrap="none" rtlCol="0">
            <a:spAutoFit/>
          </a:bodyPr>
          <a:lstStyle/>
          <a:p>
            <a:r>
              <a:rPr lang="en-US" sz="2400" dirty="0" smtClean="0"/>
              <a:t>.207</a:t>
            </a:r>
            <a:endParaRPr lang="en-US" sz="2400" dirty="0"/>
          </a:p>
        </p:txBody>
      </p:sp>
      <p:sp>
        <p:nvSpPr>
          <p:cNvPr id="29" name="TextBox 28"/>
          <p:cNvSpPr txBox="1"/>
          <p:nvPr/>
        </p:nvSpPr>
        <p:spPr>
          <a:xfrm>
            <a:off x="5813864" y="1894416"/>
            <a:ext cx="742511" cy="461665"/>
          </a:xfrm>
          <a:prstGeom prst="rect">
            <a:avLst/>
          </a:prstGeom>
          <a:noFill/>
        </p:spPr>
        <p:txBody>
          <a:bodyPr wrap="none" rtlCol="0">
            <a:spAutoFit/>
          </a:bodyPr>
          <a:lstStyle/>
          <a:p>
            <a:r>
              <a:rPr lang="en-US" sz="2400" dirty="0" smtClean="0"/>
              <a:t>.008</a:t>
            </a:r>
            <a:endParaRPr lang="en-US" sz="2400" dirty="0"/>
          </a:p>
        </p:txBody>
      </p:sp>
      <p:sp>
        <p:nvSpPr>
          <p:cNvPr id="30" name="TextBox 29"/>
          <p:cNvSpPr txBox="1"/>
          <p:nvPr/>
        </p:nvSpPr>
        <p:spPr>
          <a:xfrm>
            <a:off x="1206568" y="1848487"/>
            <a:ext cx="724878" cy="461665"/>
          </a:xfrm>
          <a:prstGeom prst="rect">
            <a:avLst/>
          </a:prstGeom>
          <a:noFill/>
        </p:spPr>
        <p:txBody>
          <a:bodyPr wrap="none" rtlCol="0">
            <a:spAutoFit/>
          </a:bodyPr>
          <a:lstStyle/>
          <a:p>
            <a:r>
              <a:rPr lang="en-US" sz="2400" dirty="0" smtClean="0"/>
              <a:t>.019</a:t>
            </a:r>
            <a:endParaRPr lang="en-US" sz="2400" dirty="0"/>
          </a:p>
        </p:txBody>
      </p:sp>
    </p:spTree>
    <p:extLst>
      <p:ext uri="{BB962C8B-B14F-4D97-AF65-F5344CB8AC3E}">
        <p14:creationId xmlns:p14="http://schemas.microsoft.com/office/powerpoint/2010/main" val="3314562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t>Boosting</a:t>
            </a:r>
            <a:endParaRPr lang="en-US" altLang="en-US" dirty="0"/>
          </a:p>
        </p:txBody>
      </p:sp>
      <p:sp>
        <p:nvSpPr>
          <p:cNvPr id="12291" name="Rectangle 3"/>
          <p:cNvSpPr>
            <a:spLocks noGrp="1" noChangeArrowheads="1"/>
          </p:cNvSpPr>
          <p:nvPr>
            <p:ph type="body" idx="1"/>
          </p:nvPr>
        </p:nvSpPr>
        <p:spPr/>
        <p:txBody>
          <a:bodyPr/>
          <a:lstStyle/>
          <a:p>
            <a:r>
              <a:rPr lang="en-US" altLang="en-US" i="1" dirty="0">
                <a:solidFill>
                  <a:srgbClr val="FF0000"/>
                </a:solidFill>
              </a:rPr>
              <a:t>Term </a:t>
            </a:r>
            <a:r>
              <a:rPr lang="en-US" altLang="en-US" i="1" dirty="0" smtClean="0">
                <a:solidFill>
                  <a:srgbClr val="FF0000"/>
                </a:solidFill>
              </a:rPr>
              <a:t>spamming</a:t>
            </a:r>
            <a:r>
              <a:rPr lang="en-US" altLang="en-US" i="1" dirty="0" smtClean="0"/>
              <a:t>.</a:t>
            </a:r>
            <a:endParaRPr lang="en-US" altLang="en-US" i="1" dirty="0"/>
          </a:p>
          <a:p>
            <a:pPr lvl="1"/>
            <a:r>
              <a:rPr lang="en-US" altLang="en-US" dirty="0"/>
              <a:t>Manipulating the text of web pages in order to appear relevant to </a:t>
            </a:r>
            <a:r>
              <a:rPr lang="en-US" altLang="en-US" dirty="0" smtClean="0"/>
              <a:t>queries.</a:t>
            </a:r>
            <a:endParaRPr lang="en-US" altLang="en-US" dirty="0"/>
          </a:p>
          <a:p>
            <a:r>
              <a:rPr lang="en-US" altLang="en-US" i="1" dirty="0">
                <a:solidFill>
                  <a:srgbClr val="FF0000"/>
                </a:solidFill>
              </a:rPr>
              <a:t>Link </a:t>
            </a:r>
            <a:r>
              <a:rPr lang="en-US" altLang="en-US" i="1" dirty="0" smtClean="0">
                <a:solidFill>
                  <a:srgbClr val="FF0000"/>
                </a:solidFill>
              </a:rPr>
              <a:t>spamming</a:t>
            </a:r>
            <a:r>
              <a:rPr lang="en-US" altLang="en-US" dirty="0" smtClean="0"/>
              <a:t>.</a:t>
            </a:r>
            <a:endParaRPr lang="en-US" altLang="en-US" dirty="0"/>
          </a:p>
          <a:p>
            <a:pPr lvl="1"/>
            <a:r>
              <a:rPr lang="en-US" altLang="en-US" dirty="0"/>
              <a:t>Creating link structures that boost </a:t>
            </a:r>
            <a:r>
              <a:rPr lang="en-US" altLang="en-US" dirty="0" smtClean="0"/>
              <a:t>PageRank.</a:t>
            </a:r>
            <a:endParaRPr lang="en-US" altLang="en-US" dirty="0"/>
          </a:p>
        </p:txBody>
      </p:sp>
    </p:spTree>
    <p:extLst>
      <p:ext uri="{BB962C8B-B14F-4D97-AF65-F5344CB8AC3E}">
        <p14:creationId xmlns:p14="http://schemas.microsoft.com/office/powerpoint/2010/main" val="2302012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Term-Spamming Techniques</a:t>
            </a:r>
            <a:endParaRPr lang="en-US" dirty="0"/>
          </a:p>
        </p:txBody>
      </p:sp>
      <p:sp>
        <p:nvSpPr>
          <p:cNvPr id="3" name="Content Placeholder 2"/>
          <p:cNvSpPr>
            <a:spLocks noGrp="1"/>
          </p:cNvSpPr>
          <p:nvPr>
            <p:ph idx="1"/>
          </p:nvPr>
        </p:nvSpPr>
        <p:spPr/>
        <p:txBody>
          <a:bodyPr/>
          <a:lstStyle/>
          <a:p>
            <a:r>
              <a:rPr lang="en-US" i="1" dirty="0" smtClean="0">
                <a:solidFill>
                  <a:srgbClr val="FF0000"/>
                </a:solidFill>
              </a:rPr>
              <a:t>Repetition</a:t>
            </a:r>
            <a:r>
              <a:rPr lang="en-US" dirty="0" smtClean="0"/>
              <a:t> of terms, e.g., “Viagra,” in order to subvert TF.IDF-based rankings.</a:t>
            </a:r>
          </a:p>
          <a:p>
            <a:r>
              <a:rPr lang="en-US" i="1" dirty="0" smtClean="0">
                <a:solidFill>
                  <a:srgbClr val="FF0000"/>
                </a:solidFill>
              </a:rPr>
              <a:t>Dumping</a:t>
            </a:r>
            <a:r>
              <a:rPr lang="en-US" dirty="0" smtClean="0"/>
              <a:t> = adding large numbers of words to your page.</a:t>
            </a:r>
          </a:p>
          <a:p>
            <a:pPr lvl="1"/>
            <a:r>
              <a:rPr lang="en-US" dirty="0" smtClean="0">
                <a:solidFill>
                  <a:srgbClr val="00B050"/>
                </a:solidFill>
              </a:rPr>
              <a:t>Example</a:t>
            </a:r>
            <a:r>
              <a:rPr lang="en-US" dirty="0" smtClean="0"/>
              <a:t>: run the search query you would like your page to match, and add copies of the top 10 pages.</a:t>
            </a:r>
          </a:p>
          <a:p>
            <a:pPr lvl="1"/>
            <a:r>
              <a:rPr lang="en-US" dirty="0" smtClean="0">
                <a:solidFill>
                  <a:srgbClr val="00B050"/>
                </a:solidFill>
              </a:rPr>
              <a:t>Example</a:t>
            </a:r>
            <a:r>
              <a:rPr lang="en-US" dirty="0" smtClean="0"/>
              <a:t>: add a dictionary, so you match every search query.</a:t>
            </a:r>
          </a:p>
          <a:p>
            <a:pPr lvl="1"/>
            <a:r>
              <a:rPr lang="en-US" dirty="0" smtClean="0">
                <a:solidFill>
                  <a:srgbClr val="0070C0"/>
                </a:solidFill>
              </a:rPr>
              <a:t>Key hiding technique</a:t>
            </a:r>
            <a:r>
              <a:rPr lang="en-US" dirty="0" smtClean="0"/>
              <a:t>: words are hidden by giving them the same color as the background.</a:t>
            </a:r>
          </a:p>
          <a:p>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6</a:t>
            </a:fld>
            <a:endParaRPr lang="en-US" dirty="0"/>
          </a:p>
        </p:txBody>
      </p:sp>
    </p:spTree>
    <p:extLst>
      <p:ext uri="{BB962C8B-B14F-4D97-AF65-F5344CB8AC3E}">
        <p14:creationId xmlns:p14="http://schemas.microsoft.com/office/powerpoint/2010/main" val="44192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85800" y="1219200"/>
            <a:ext cx="7772400" cy="1143000"/>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5400" b="1" kern="1200">
                <a:solidFill>
                  <a:schemeClr val="accent1">
                    <a:satMod val="150000"/>
                  </a:schemeClr>
                </a:solidFill>
                <a:effectLst/>
                <a:latin typeface="+mj-lt"/>
                <a:ea typeface="+mj-ea"/>
                <a:cs typeface="+mj-cs"/>
              </a:defRPr>
            </a:lvl1pPr>
            <a:extLst/>
          </a:lstStyle>
          <a:p>
            <a:r>
              <a:rPr lang="en-US" dirty="0" smtClean="0">
                <a:solidFill>
                  <a:srgbClr val="CC0000"/>
                </a:solidFill>
              </a:rPr>
              <a:t>Link Spam</a:t>
            </a:r>
            <a:endParaRPr lang="en-US" dirty="0">
              <a:solidFill>
                <a:srgbClr val="CC0000"/>
              </a:solidFill>
            </a:endParaRPr>
          </a:p>
        </p:txBody>
      </p:sp>
      <p:sp>
        <p:nvSpPr>
          <p:cNvPr id="9" name="Rectangle 3"/>
          <p:cNvSpPr>
            <a:spLocks noGrp="1" noChangeArrowheads="1"/>
          </p:cNvSpPr>
          <p:nvPr>
            <p:ph type="ctrTitle"/>
          </p:nvPr>
        </p:nvSpPr>
        <p:spPr>
          <a:xfrm>
            <a:off x="1143000" y="2895600"/>
            <a:ext cx="7467600" cy="1981200"/>
          </a:xfrm>
        </p:spPr>
        <p:txBody>
          <a:bodyPr>
            <a:noAutofit/>
          </a:bodyPr>
          <a:lstStyle/>
          <a:p>
            <a:pPr lvl="0">
              <a:spcBef>
                <a:spcPts val="0"/>
              </a:spcBef>
            </a:pPr>
            <a:r>
              <a:rPr lang="en-US" sz="3600" dirty="0" smtClean="0">
                <a:solidFill>
                  <a:srgbClr val="FF9900"/>
                </a:solidFill>
              </a:rPr>
              <a:t>Design of a Spam Farm</a:t>
            </a:r>
            <a:br>
              <a:rPr lang="en-US" sz="3600" dirty="0" smtClean="0">
                <a:solidFill>
                  <a:srgbClr val="FF9900"/>
                </a:solidFill>
              </a:rPr>
            </a:br>
            <a:r>
              <a:rPr lang="en-US" sz="3600" dirty="0" err="1" smtClean="0">
                <a:solidFill>
                  <a:srgbClr val="FF9900"/>
                </a:solidFill>
              </a:rPr>
              <a:t>TrustRank</a:t>
            </a:r>
            <a:r>
              <a:rPr lang="en-US" sz="3600" dirty="0" smtClean="0">
                <a:solidFill>
                  <a:srgbClr val="FF9900"/>
                </a:solidFill>
              </a:rPr>
              <a:t/>
            </a:r>
            <a:br>
              <a:rPr lang="en-US" sz="3600" dirty="0" smtClean="0">
                <a:solidFill>
                  <a:srgbClr val="FF9900"/>
                </a:solidFill>
              </a:rPr>
            </a:br>
            <a:r>
              <a:rPr lang="en-US" sz="3600" dirty="0" smtClean="0">
                <a:solidFill>
                  <a:srgbClr val="FF9900"/>
                </a:solidFill>
              </a:rPr>
              <a:t>Spam Mass</a:t>
            </a:r>
            <a:r>
              <a:rPr lang="en-US" sz="3600" dirty="0"/>
              <a:t/>
            </a:r>
            <a:br>
              <a:rPr lang="en-US" sz="3600" dirty="0"/>
            </a:br>
            <a:endParaRPr lang="en-US" sz="3600" dirty="0">
              <a:solidFill>
                <a:srgbClr val="FF9900"/>
              </a:solidFill>
            </a:endParaRPr>
          </a:p>
        </p:txBody>
      </p:sp>
    </p:spTree>
    <p:extLst>
      <p:ext uri="{BB962C8B-B14F-4D97-AF65-F5344CB8AC3E}">
        <p14:creationId xmlns:p14="http://schemas.microsoft.com/office/powerpoint/2010/main" val="435825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Spam</a:t>
            </a:r>
            <a:endParaRPr lang="en-US" dirty="0"/>
          </a:p>
        </p:txBody>
      </p:sp>
      <p:sp>
        <p:nvSpPr>
          <p:cNvPr id="3" name="Content Placeholder 2"/>
          <p:cNvSpPr>
            <a:spLocks noGrp="1"/>
          </p:cNvSpPr>
          <p:nvPr>
            <p:ph idx="1"/>
          </p:nvPr>
        </p:nvSpPr>
        <p:spPr/>
        <p:txBody>
          <a:bodyPr/>
          <a:lstStyle/>
          <a:p>
            <a:r>
              <a:rPr lang="en-US" dirty="0" smtClean="0"/>
              <a:t>PageRank prevents spammers from using term spam to fool a search engine.</a:t>
            </a:r>
          </a:p>
          <a:p>
            <a:pPr lvl="1"/>
            <a:r>
              <a:rPr lang="en-US" dirty="0" smtClean="0"/>
              <a:t>While spammers can still use the techniques, they cannot get a high-enough PageRank to be in the top 10.</a:t>
            </a:r>
          </a:p>
          <a:p>
            <a:r>
              <a:rPr lang="en-US" dirty="0" smtClean="0"/>
              <a:t>Spammers now attempt to fool PageRank with </a:t>
            </a:r>
            <a:r>
              <a:rPr lang="en-US" i="1" dirty="0" smtClean="0">
                <a:solidFill>
                  <a:srgbClr val="FF0000"/>
                </a:solidFill>
              </a:rPr>
              <a:t>link spam </a:t>
            </a:r>
            <a:r>
              <a:rPr lang="en-US" dirty="0" smtClean="0"/>
              <a:t>by creating structures on the Web, called </a:t>
            </a:r>
            <a:r>
              <a:rPr lang="en-US" i="1" dirty="0" smtClean="0">
                <a:solidFill>
                  <a:srgbClr val="FF0000"/>
                </a:solidFill>
              </a:rPr>
              <a:t>spam farms</a:t>
            </a:r>
            <a:r>
              <a:rPr lang="en-US" dirty="0" smtClean="0"/>
              <a:t>,  that increase the PageRank of undeserving pages.</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8</a:t>
            </a:fld>
            <a:endParaRPr lang="en-US" dirty="0"/>
          </a:p>
        </p:txBody>
      </p:sp>
    </p:spTree>
    <p:extLst>
      <p:ext uri="{BB962C8B-B14F-4D97-AF65-F5344CB8AC3E}">
        <p14:creationId xmlns:p14="http://schemas.microsoft.com/office/powerpoint/2010/main" val="345359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79738A5-CE41-4607-9276-D4F2FCEA96DB}" type="slidenum">
              <a:rPr lang="en-US" altLang="en-US"/>
              <a:pPr/>
              <a:t>9</a:t>
            </a:fld>
            <a:endParaRPr lang="en-US" altLang="en-US"/>
          </a:p>
        </p:txBody>
      </p:sp>
      <p:sp>
        <p:nvSpPr>
          <p:cNvPr id="93186" name="Rectangle 2"/>
          <p:cNvSpPr>
            <a:spLocks noGrp="1" noChangeArrowheads="1"/>
          </p:cNvSpPr>
          <p:nvPr>
            <p:ph type="title"/>
          </p:nvPr>
        </p:nvSpPr>
        <p:spPr/>
        <p:txBody>
          <a:bodyPr/>
          <a:lstStyle/>
          <a:p>
            <a:r>
              <a:rPr lang="en-US" altLang="en-US" dirty="0" smtClean="0"/>
              <a:t>Building a Spam Farm</a:t>
            </a:r>
            <a:endParaRPr lang="en-US" altLang="en-US" dirty="0"/>
          </a:p>
        </p:txBody>
      </p:sp>
      <p:sp>
        <p:nvSpPr>
          <p:cNvPr id="93187" name="Rectangle 3"/>
          <p:cNvSpPr>
            <a:spLocks noGrp="1" noChangeArrowheads="1"/>
          </p:cNvSpPr>
          <p:nvPr>
            <p:ph type="body" idx="1"/>
          </p:nvPr>
        </p:nvSpPr>
        <p:spPr>
          <a:xfrm>
            <a:off x="457200" y="1295400"/>
            <a:ext cx="8534400" cy="5562600"/>
          </a:xfrm>
        </p:spPr>
        <p:txBody>
          <a:bodyPr>
            <a:normAutofit/>
          </a:bodyPr>
          <a:lstStyle/>
          <a:p>
            <a:pPr marL="609600" indent="-609600"/>
            <a:r>
              <a:rPr lang="en-US" altLang="en-US" dirty="0"/>
              <a:t>Three kinds of Web pages from a spammer’s point of view:</a:t>
            </a:r>
          </a:p>
          <a:p>
            <a:pPr marL="697992" indent="-533400">
              <a:buFont typeface="Monotype Sorts" pitchFamily="2" charset="2"/>
              <a:buAutoNum type="arabicPeriod"/>
            </a:pPr>
            <a:r>
              <a:rPr lang="en-US" altLang="en-US" i="1" dirty="0">
                <a:solidFill>
                  <a:srgbClr val="00B050"/>
                </a:solidFill>
              </a:rPr>
              <a:t>Own pages</a:t>
            </a:r>
            <a:r>
              <a:rPr lang="en-US" altLang="en-US" dirty="0"/>
              <a:t>.</a:t>
            </a:r>
          </a:p>
          <a:p>
            <a:pPr marL="1106424" lvl="1" indent="-457200"/>
            <a:r>
              <a:rPr lang="en-US" altLang="en-US" dirty="0"/>
              <a:t>Completely controlled by spammer.</a:t>
            </a:r>
          </a:p>
          <a:p>
            <a:pPr marL="697992" indent="-533400">
              <a:buFont typeface="Monotype Sorts" pitchFamily="2" charset="2"/>
              <a:buAutoNum type="arabicPeriod"/>
            </a:pPr>
            <a:r>
              <a:rPr lang="en-US" altLang="en-US" i="1" dirty="0">
                <a:solidFill>
                  <a:srgbClr val="00B050"/>
                </a:solidFill>
              </a:rPr>
              <a:t>Accessible pages</a:t>
            </a:r>
            <a:r>
              <a:rPr lang="en-US" altLang="en-US" dirty="0"/>
              <a:t>.</a:t>
            </a:r>
          </a:p>
          <a:p>
            <a:pPr marL="1106424" lvl="1" indent="-457200"/>
            <a:r>
              <a:rPr lang="en-US" altLang="en-US" dirty="0"/>
              <a:t>E.g., Web-log comment pages: </a:t>
            </a:r>
            <a:r>
              <a:rPr lang="en-US" altLang="en-US" dirty="0" smtClean="0"/>
              <a:t>spammers </a:t>
            </a:r>
            <a:r>
              <a:rPr lang="en-US" altLang="en-US" dirty="0"/>
              <a:t>can post links to </a:t>
            </a:r>
            <a:r>
              <a:rPr lang="en-US" altLang="en-US" dirty="0" smtClean="0"/>
              <a:t>their </a:t>
            </a:r>
            <a:r>
              <a:rPr lang="en-US" altLang="en-US" dirty="0"/>
              <a:t>pages</a:t>
            </a:r>
            <a:r>
              <a:rPr lang="en-US" altLang="en-US" dirty="0" smtClean="0"/>
              <a:t>.</a:t>
            </a:r>
          </a:p>
          <a:p>
            <a:pPr marL="1371600" lvl="2" indent="-457200"/>
            <a:r>
              <a:rPr lang="en-US" altLang="en-US" dirty="0" smtClean="0"/>
              <a:t>“I totally agree with you.  Here’s what I wrote about the subject at www.MySpamPage.com.”</a:t>
            </a:r>
            <a:endParaRPr lang="en-US" altLang="en-US" dirty="0"/>
          </a:p>
          <a:p>
            <a:pPr marL="697992" indent="-533400">
              <a:buFontTx/>
              <a:buAutoNum type="arabicPeriod"/>
            </a:pPr>
            <a:r>
              <a:rPr lang="en-US" altLang="en-US" i="1" dirty="0">
                <a:solidFill>
                  <a:srgbClr val="00B050"/>
                </a:solidFill>
              </a:rPr>
              <a:t>Inaccessible pages</a:t>
            </a:r>
            <a:r>
              <a:rPr lang="en-US" altLang="en-US" dirty="0" smtClean="0"/>
              <a:t>.</a:t>
            </a:r>
          </a:p>
          <a:p>
            <a:pPr marL="990600" lvl="1" indent="-533400"/>
            <a:r>
              <a:rPr lang="en-US" altLang="en-US" dirty="0" smtClean="0"/>
              <a:t>Everything else.</a:t>
            </a:r>
            <a:endParaRPr lang="en-US" altLang="en-US" dirty="0"/>
          </a:p>
        </p:txBody>
      </p:sp>
    </p:spTree>
    <p:extLst>
      <p:ext uri="{BB962C8B-B14F-4D97-AF65-F5344CB8AC3E}">
        <p14:creationId xmlns:p14="http://schemas.microsoft.com/office/powerpoint/2010/main" val="161115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1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1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Jure Color Scheme">
      <a:dk1>
        <a:sysClr val="windowText" lastClr="000000"/>
      </a:dk1>
      <a:lt1>
        <a:sysClr val="window" lastClr="FFFFFF"/>
      </a:lt1>
      <a:dk2>
        <a:srgbClr val="5A6378"/>
      </a:dk2>
      <a:lt2>
        <a:srgbClr val="D4D4D6"/>
      </a:lt2>
      <a:accent1>
        <a:srgbClr val="F0AD00"/>
      </a:accent1>
      <a:accent2>
        <a:srgbClr val="7030A0"/>
      </a:accent2>
      <a:accent3>
        <a:srgbClr val="00B0F0"/>
      </a:accent3>
      <a:accent4>
        <a:srgbClr val="D60093"/>
      </a:accent4>
      <a:accent5>
        <a:srgbClr val="008000"/>
      </a:accent5>
      <a:accent6>
        <a:srgbClr val="FF6600"/>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cmpd="sng"/>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mpd="sng"/>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7539</TotalTime>
  <Words>2552</Words>
  <Application>Microsoft Office PowerPoint</Application>
  <PresentationFormat>On-screen Show (4:3)</PresentationFormat>
  <Paragraphs>392</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Module</vt:lpstr>
      <vt:lpstr>Combatting Web Spam Dealing with Non-Main-Memory Web  Graphs SimRank </vt:lpstr>
      <vt:lpstr>Term Spamming Link Spamming </vt:lpstr>
      <vt:lpstr>What Is Web Spam?</vt:lpstr>
      <vt:lpstr>Web Spam Taxonomy</vt:lpstr>
      <vt:lpstr>Boosting</vt:lpstr>
      <vt:lpstr>Term-Spamming Techniques</vt:lpstr>
      <vt:lpstr>Design of a Spam Farm TrustRank Spam Mass </vt:lpstr>
      <vt:lpstr>Link Spam</vt:lpstr>
      <vt:lpstr>Building a Spam Farm</vt:lpstr>
      <vt:lpstr>Spam Farms – (2)</vt:lpstr>
      <vt:lpstr>Spam Farms – (3)</vt:lpstr>
      <vt:lpstr>Analysis</vt:lpstr>
      <vt:lpstr>Analysis – (2)</vt:lpstr>
      <vt:lpstr>Analysis – (3)</vt:lpstr>
      <vt:lpstr>War Between Spammers and Search Engines</vt:lpstr>
      <vt:lpstr>Detecting Link Spam</vt:lpstr>
      <vt:lpstr>Picking the Trusted Set</vt:lpstr>
      <vt:lpstr>Approaches to Picking the Trusted Set</vt:lpstr>
      <vt:lpstr>Multiplication of Huge Vector and  Matrix Representing Blocks of a Stochastic  Matrix </vt:lpstr>
      <vt:lpstr>The Problem</vt:lpstr>
      <vt:lpstr>The Problem – (2)</vt:lpstr>
      <vt:lpstr>The Problem – (3)</vt:lpstr>
      <vt:lpstr>The Solution: Blocking</vt:lpstr>
      <vt:lpstr>Example: k = 3</vt:lpstr>
      <vt:lpstr>Representing a Matrix Square</vt:lpstr>
      <vt:lpstr>Representing a Square – (2)</vt:lpstr>
      <vt:lpstr>Needed Modifications</vt:lpstr>
      <vt:lpstr>Parallelization</vt:lpstr>
      <vt:lpstr>Parallelization – (2)</vt:lpstr>
      <vt:lpstr>Animation: First Block of v</vt:lpstr>
      <vt:lpstr>Animation: Second Block of v</vt:lpstr>
      <vt:lpstr>Animation: j-th Block of v</vt:lpstr>
      <vt:lpstr>Graphs of Entities and Connections Finding Similar Entities by Random  Walks </vt:lpstr>
      <vt:lpstr>Similiarity in Networks</vt:lpstr>
      <vt:lpstr>Example: Network</vt:lpstr>
      <vt:lpstr>Approach: Pair Graphs</vt:lpstr>
      <vt:lpstr>Example: Pair Graph</vt:lpstr>
      <vt:lpstr>Using Pair Graphs</vt:lpstr>
      <vt:lpstr>Alternative: SimRank</vt:lpstr>
      <vt:lpstr>Example: SimRank</vt:lpstr>
      <vt:lpstr>Example: SimRank (20% Tax)</vt:lpstr>
      <vt:lpstr>Example: SimRank</vt:lpstr>
      <vt:lpstr>Example: SimRank</vt:lpstr>
      <vt:lpstr>Example: SimRank</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Jeff</cp:lastModifiedBy>
  <cp:revision>653</cp:revision>
  <cp:lastPrinted>2017-02-01T19:21:34Z</cp:lastPrinted>
  <dcterms:created xsi:type="dcterms:W3CDTF">2009-06-12T17:14:38Z</dcterms:created>
  <dcterms:modified xsi:type="dcterms:W3CDTF">2018-02-08T04:11:48Z</dcterms:modified>
</cp:coreProperties>
</file>