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380FB4-158D-47B1-ADE6-F7DA584C75D9}">
  <a:tblStyle styleId="{66380FB4-158D-47B1-ADE6-F7DA584C75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23" name="Shape 23"/>
        <p:cNvGrpSpPr/>
        <p:nvPr/>
      </p:nvGrpSpPr>
      <p:grpSpPr>
        <a:xfrm>
          <a:off x="0" y="0"/>
          <a:ext cx="0" cy="0"/>
          <a:chOff x="0" y="0"/>
          <a:chExt cx="0" cy="0"/>
        </a:xfrm>
      </p:grpSpPr>
      <p:sp>
        <p:nvSpPr>
          <p:cNvPr id="24" name="Shape 2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30" name="Shape 30"/>
        <p:cNvGrpSpPr/>
        <p:nvPr/>
      </p:nvGrpSpPr>
      <p:grpSpPr>
        <a:xfrm>
          <a:off x="0" y="0"/>
          <a:ext cx="0" cy="0"/>
          <a:chOff x="0" y="0"/>
          <a:chExt cx="0" cy="0"/>
        </a:xfrm>
      </p:grpSpPr>
      <p:sp>
        <p:nvSpPr>
          <p:cNvPr id="31" name="Shape 31"/>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500"/>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archive.ics.uci.edu/ml/datasets/kdd+cup+1999+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Quiz#1</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By J. H. Wang</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Apr. 21, 2018</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Notes</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Please be sure to backup (or submit) your own intermediate codes and partial results, just in case any unexpected errors occurred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you use the VMs applied from our server, you should be responsible for all the necessary maintenance and backups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TA might not be able to fix any problems in limited time, such as possible unexpected system instability or crash, power outage, or network connection failure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More Information about the Features </a:t>
            </a:r>
            <a:endParaRPr b="0" i="0" sz="4400" u="none" cap="none" strike="noStrike">
              <a:solidFill>
                <a:schemeClr val="dk1"/>
              </a:solidFill>
              <a:latin typeface="Calibri"/>
              <a:ea typeface="Calibri"/>
              <a:cs typeface="Calibri"/>
              <a:sym typeface="Calibri"/>
            </a:endParaRPr>
          </a:p>
        </p:txBody>
      </p:sp>
      <p:sp>
        <p:nvSpPr>
          <p:cNvPr id="147" name="Shape 1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Stolfo et al. defined higher-level features that help in distinguishing normal connections from attacks.  There are several categories of derived features.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Time-based traffic features of the connection records: "Same host" and "same service"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``same host'' features examine only the connections in the past two seconds that have the same destination host as the current connection, and calculate statistics related to protocol behavior, service, etc.</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similar ``same service'' features examine only the connections in the past two seconds that have the same service as the current connection.</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53" name="Shape 1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host-based traffic features: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probing attacks scan the hosts (or ports) using a much larger time interval than two seconds, for example once per minute.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Therefore, connection records were also sorted by destination host, and features were constructed using a window of 100 connections to the same host instead of a time window.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``content'' features: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Stolfo et al. used domain knowledge to add features that look for suspicious behavior in the data portions, such as the number of failed login attempts</a:t>
            </a:r>
            <a:endParaRPr b="0" i="0" sz="24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Basic Features of Individual TCP Connections</a:t>
            </a:r>
            <a:endParaRPr b="0" i="0" sz="4400" u="none" cap="none" strike="noStrike">
              <a:solidFill>
                <a:schemeClr val="dk1"/>
              </a:solidFill>
              <a:latin typeface="Calibri"/>
              <a:ea typeface="Calibri"/>
              <a:cs typeface="Calibri"/>
              <a:sym typeface="Calibri"/>
            </a:endParaRPr>
          </a:p>
        </p:txBody>
      </p:sp>
      <p:graphicFrame>
        <p:nvGraphicFramePr>
          <p:cNvPr id="159" name="Shape 159"/>
          <p:cNvGraphicFramePr/>
          <p:nvPr/>
        </p:nvGraphicFramePr>
        <p:xfrm>
          <a:off x="838200" y="1825625"/>
          <a:ext cx="3000000" cy="3000000"/>
        </p:xfrm>
        <a:graphic>
          <a:graphicData uri="http://schemas.openxmlformats.org/drawingml/2006/table">
            <a:tbl>
              <a:tblPr bandRow="1" firstRow="1">
                <a:noFill/>
                <a:tableStyleId>{66380FB4-158D-47B1-ADE6-F7DA584C75D9}</a:tableStyleId>
              </a:tblPr>
              <a:tblGrid>
                <a:gridCol w="2273125"/>
                <a:gridCol w="6638300"/>
                <a:gridCol w="1604150"/>
              </a:tblGrid>
              <a:tr h="370850">
                <a:tc>
                  <a:txBody>
                    <a:bodyPr>
                      <a:noAutofit/>
                    </a:bodyPr>
                    <a:lstStyle/>
                    <a:p>
                      <a:pPr indent="0" lvl="0" marL="0" marR="0" rtl="0" algn="l">
                        <a:spcBef>
                          <a:spcPts val="0"/>
                        </a:spcBef>
                        <a:spcAft>
                          <a:spcPts val="0"/>
                        </a:spcAft>
                        <a:buNone/>
                      </a:pPr>
                      <a:r>
                        <a:rPr i="1" lang="en-US" sz="1800" u="none" cap="none" strike="noStrike"/>
                        <a:t>feature name</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description </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type</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en-US" sz="1800"/>
                        <a:t>duration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length (number of seconds) of the connection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protocol_type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type of the protocol, e.g. tcp, udp, etc.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service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network service on the destination, e.g., http, telnet, etc.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src_bytes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data bytes from source to destination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dst_bytes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data bytes from destination to source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flag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normal or error status of the connection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 </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land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connection is from/to the same host/port;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wrong_fragment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``wrong'' fragments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urgent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urgent packets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Content Features by Domain Knowledge</a:t>
            </a:r>
            <a:endParaRPr b="0" i="0" sz="4400" u="none" cap="none" strike="noStrike">
              <a:solidFill>
                <a:schemeClr val="dk1"/>
              </a:solidFill>
              <a:latin typeface="Calibri"/>
              <a:ea typeface="Calibri"/>
              <a:cs typeface="Calibri"/>
              <a:sym typeface="Calibri"/>
            </a:endParaRPr>
          </a:p>
        </p:txBody>
      </p:sp>
      <p:graphicFrame>
        <p:nvGraphicFramePr>
          <p:cNvPr id="165" name="Shape 165"/>
          <p:cNvGraphicFramePr/>
          <p:nvPr/>
        </p:nvGraphicFramePr>
        <p:xfrm>
          <a:off x="797626" y="1516867"/>
          <a:ext cx="3000000" cy="3000000"/>
        </p:xfrm>
        <a:graphic>
          <a:graphicData uri="http://schemas.openxmlformats.org/drawingml/2006/table">
            <a:tbl>
              <a:tblPr bandRow="1" firstRow="1">
                <a:noFill/>
                <a:tableStyleId>{66380FB4-158D-47B1-ADE6-F7DA584C75D9}</a:tableStyleId>
              </a:tblPr>
              <a:tblGrid>
                <a:gridCol w="2249375"/>
                <a:gridCol w="6768925"/>
                <a:gridCol w="1497275"/>
              </a:tblGrid>
              <a:tr h="370850">
                <a:tc>
                  <a:txBody>
                    <a:bodyPr>
                      <a:noAutofit/>
                    </a:bodyPr>
                    <a:lstStyle/>
                    <a:p>
                      <a:pPr indent="0" lvl="0" marL="0" marR="0" rtl="0" algn="l">
                        <a:spcBef>
                          <a:spcPts val="0"/>
                        </a:spcBef>
                        <a:spcAft>
                          <a:spcPts val="0"/>
                        </a:spcAft>
                        <a:buNone/>
                      </a:pPr>
                      <a:r>
                        <a:rPr i="1" lang="en-US" sz="1800"/>
                        <a:t>feature name</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description </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type</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en-US" sz="1800"/>
                        <a:t>hot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``hot'' indicators</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num_failed_logins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failed login attempts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logged_in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successfully logged in;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num_compromised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``compromised'' conditions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root_shell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root shell is obtained;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su_attempted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``su root'' command attempted;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num_root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``root'' accesses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num_file_creations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file creation operations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num_shells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shell prompts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num_access_files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operations on access control files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num_outbound_cmds</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outbound commands in an ftp session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is_hot_login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the login belongs to the ``hot'' list;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is_guest_login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1 if the login is a ``guest''login; 0 otherwise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discrete</a:t>
                      </a:r>
                      <a:endParaRPr/>
                    </a:p>
                  </a:txBody>
                  <a:tcPr marT="45725" marB="45725" marR="91450" marL="914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Time-based Traffic Features</a:t>
            </a:r>
            <a:endParaRPr b="0" i="0" sz="4400" u="none" cap="none" strike="noStrike">
              <a:solidFill>
                <a:schemeClr val="dk1"/>
              </a:solidFill>
              <a:latin typeface="Calibri"/>
              <a:ea typeface="Calibri"/>
              <a:cs typeface="Calibri"/>
              <a:sym typeface="Calibri"/>
            </a:endParaRPr>
          </a:p>
        </p:txBody>
      </p:sp>
      <p:graphicFrame>
        <p:nvGraphicFramePr>
          <p:cNvPr id="171" name="Shape 171"/>
          <p:cNvGraphicFramePr/>
          <p:nvPr/>
        </p:nvGraphicFramePr>
        <p:xfrm>
          <a:off x="838200" y="1825625"/>
          <a:ext cx="3000000" cy="3000000"/>
        </p:xfrm>
        <a:graphic>
          <a:graphicData uri="http://schemas.openxmlformats.org/drawingml/2006/table">
            <a:tbl>
              <a:tblPr bandRow="1" firstRow="1">
                <a:noFill/>
                <a:tableStyleId>{66380FB4-158D-47B1-ADE6-F7DA584C75D9}</a:tableStyleId>
              </a:tblPr>
              <a:tblGrid>
                <a:gridCol w="1893125"/>
                <a:gridCol w="7362700"/>
                <a:gridCol w="1259775"/>
              </a:tblGrid>
              <a:tr h="370850">
                <a:tc>
                  <a:txBody>
                    <a:bodyPr>
                      <a:noAutofit/>
                    </a:bodyPr>
                    <a:lstStyle/>
                    <a:p>
                      <a:pPr indent="0" lvl="0" marL="0" marR="0" rtl="0" algn="l">
                        <a:spcBef>
                          <a:spcPts val="0"/>
                        </a:spcBef>
                        <a:spcAft>
                          <a:spcPts val="0"/>
                        </a:spcAft>
                        <a:buNone/>
                      </a:pPr>
                      <a:r>
                        <a:rPr i="1" lang="en-US" sz="1800"/>
                        <a:t>feature name</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description </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type</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en-US" sz="1800">
                          <a:solidFill>
                            <a:srgbClr val="0000FF"/>
                          </a:solidFill>
                        </a:rPr>
                        <a:t>count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connections to the same host as the current connection in the past two seconds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Note: The following  features refer to these </a:t>
                      </a:r>
                      <a:r>
                        <a:rPr i="1" lang="en-US" sz="1800">
                          <a:solidFill>
                            <a:srgbClr val="FF0000"/>
                          </a:solidFill>
                        </a:rPr>
                        <a:t>same-host connections</a:t>
                      </a:r>
                      <a:r>
                        <a:rPr i="1" lang="en-US" sz="1800"/>
                        <a:t>.</a:t>
                      </a:r>
                      <a:endParaRPr sz="1800"/>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en-US" sz="1800"/>
                        <a:t>serror_rate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that have ``SYN'' errors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rerror_rate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that have ``REJ'' errors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solidFill>
                            <a:srgbClr val="0000FF"/>
                          </a:solidFill>
                        </a:rPr>
                        <a:t>same_srv_rate</a:t>
                      </a:r>
                      <a:r>
                        <a:rPr lang="en-US" sz="1800"/>
                        <a: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to the same service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solidFill>
                            <a:srgbClr val="0000FF"/>
                          </a:solidFill>
                        </a:rPr>
                        <a:t>diff_srv_rate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to different services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solidFill>
                            <a:srgbClr val="0000FF"/>
                          </a:solidFill>
                        </a:rPr>
                        <a:t>srv_count</a:t>
                      </a:r>
                      <a:r>
                        <a:rPr lang="en-US" sz="1800"/>
                        <a: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number of connections to the same service as the current connection in the past two seconds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t/>
                      </a:r>
                      <a:endParaRPr sz="1800"/>
                    </a:p>
                  </a:txBody>
                  <a:tcPr marT="45725" marB="45725" marR="91450" marL="91450" anchor="ctr"/>
                </a:tc>
                <a:tc>
                  <a:txBody>
                    <a:bodyPr>
                      <a:noAutofit/>
                    </a:bodyPr>
                    <a:lstStyle/>
                    <a:p>
                      <a:pPr indent="0" lvl="0" marL="0" marR="0" rtl="0" algn="l">
                        <a:spcBef>
                          <a:spcPts val="0"/>
                        </a:spcBef>
                        <a:spcAft>
                          <a:spcPts val="0"/>
                        </a:spcAft>
                        <a:buNone/>
                      </a:pPr>
                      <a:r>
                        <a:rPr i="1" lang="en-US" sz="1800"/>
                        <a:t>Note: The following features refer to these </a:t>
                      </a:r>
                      <a:r>
                        <a:rPr i="1" lang="en-US" sz="1800">
                          <a:solidFill>
                            <a:srgbClr val="FF0000"/>
                          </a:solidFill>
                        </a:rPr>
                        <a:t>same-service connections</a:t>
                      </a:r>
                      <a:r>
                        <a:rPr i="1" lang="en-US" sz="1800"/>
                        <a:t>.</a:t>
                      </a:r>
                      <a:endParaRPr sz="1800"/>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nchor="ctr"/>
                </a:tc>
              </a:tr>
              <a:tr h="370850">
                <a:tc>
                  <a:txBody>
                    <a:bodyPr>
                      <a:noAutofit/>
                    </a:bodyPr>
                    <a:lstStyle/>
                    <a:p>
                      <a:pPr indent="0" lvl="0" marL="0" marR="0" rtl="0" algn="l">
                        <a:spcBef>
                          <a:spcPts val="0"/>
                        </a:spcBef>
                        <a:spcAft>
                          <a:spcPts val="0"/>
                        </a:spcAft>
                        <a:buNone/>
                      </a:pPr>
                      <a:r>
                        <a:rPr lang="en-US" sz="1800"/>
                        <a:t>srv_serror_rate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that have ``SYN'' errors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t>srv_rerror_rate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that have ``REJ'' errors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a:t>
                      </a:r>
                      <a:endParaRPr/>
                    </a:p>
                  </a:txBody>
                  <a:tcPr marT="45725" marB="45725" marR="91450" marL="91450" anchor="ctr"/>
                </a:tc>
              </a:tr>
              <a:tr h="370850">
                <a:tc>
                  <a:txBody>
                    <a:bodyPr>
                      <a:noAutofit/>
                    </a:bodyPr>
                    <a:lstStyle/>
                    <a:p>
                      <a:pPr indent="0" lvl="0" marL="0" marR="0" rtl="0" algn="l">
                        <a:spcBef>
                          <a:spcPts val="0"/>
                        </a:spcBef>
                        <a:spcAft>
                          <a:spcPts val="0"/>
                        </a:spcAft>
                        <a:buNone/>
                      </a:pPr>
                      <a:r>
                        <a:rPr lang="en-US" sz="1800">
                          <a:solidFill>
                            <a:srgbClr val="0000FF"/>
                          </a:solidFill>
                        </a:rPr>
                        <a:t>srv_diff_host_rate</a:t>
                      </a:r>
                      <a:r>
                        <a:rPr lang="en-US" sz="1800"/>
                        <a:t>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 of connections to different hosts </a:t>
                      </a:r>
                      <a:endParaRPr/>
                    </a:p>
                  </a:txBody>
                  <a:tcPr marT="45725" marB="45725" marR="91450" marL="91450" anchor="ctr"/>
                </a:tc>
                <a:tc>
                  <a:txBody>
                    <a:bodyPr>
                      <a:noAutofit/>
                    </a:bodyPr>
                    <a:lstStyle/>
                    <a:p>
                      <a:pPr indent="0" lvl="0" marL="0" marR="0" rtl="0" algn="l">
                        <a:spcBef>
                          <a:spcPts val="0"/>
                        </a:spcBef>
                        <a:spcAft>
                          <a:spcPts val="0"/>
                        </a:spcAft>
                        <a:buNone/>
                      </a:pPr>
                      <a:r>
                        <a:rPr lang="en-US" sz="1800"/>
                        <a:t>continuous </a:t>
                      </a:r>
                      <a:endParaRPr/>
                    </a:p>
                  </a:txBody>
                  <a:tcPr marT="45725" marB="45725"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References</a:t>
            </a:r>
            <a:endParaRPr b="0" i="0" sz="4400" u="none" cap="none" strike="noStrike">
              <a:solidFill>
                <a:schemeClr val="dk1"/>
              </a:solidFill>
              <a:latin typeface="Calibri"/>
              <a:ea typeface="Calibri"/>
              <a:cs typeface="Calibri"/>
              <a:sym typeface="Calibri"/>
            </a:endParaRPr>
          </a:p>
        </p:txBody>
      </p:sp>
      <p:sp>
        <p:nvSpPr>
          <p:cNvPr id="177" name="Shape 1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Salvatore J. Stolfo, Wei Fan, Wenke Lee, Andreas Prodromidis, and Philip K. Chan. Cost-based Modeling and Evaluation for Data Mining with Application to Fraud and Intrusion Detection: Results from the JAM Project</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Rules of the Quiz</a:t>
            </a:r>
            <a:endParaRPr b="0" i="0" sz="4400" u="none" cap="none" strike="noStrike">
              <a:solidFill>
                <a:schemeClr val="dk1"/>
              </a:solidFill>
              <a:latin typeface="Calibri"/>
              <a:ea typeface="Calibri"/>
              <a:cs typeface="Calibri"/>
              <a:sym typeface="Calibri"/>
            </a:endParaRPr>
          </a:p>
        </p:txBody>
      </p:sp>
      <p:sp>
        <p:nvSpPr>
          <p:cNvPr id="91" name="Shape 9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Location: </a:t>
            </a:r>
            <a:r>
              <a:rPr b="0" i="0" lang="en-US" sz="2800" u="none" cap="none" strike="noStrike">
                <a:solidFill>
                  <a:srgbClr val="0000FF"/>
                </a:solidFill>
                <a:latin typeface="Calibri"/>
                <a:ea typeface="Calibri"/>
                <a:cs typeface="Calibri"/>
                <a:sym typeface="Calibri"/>
              </a:rPr>
              <a:t>R311 &amp; R312</a:t>
            </a:r>
            <a:r>
              <a:rPr b="0" i="0" lang="en-US" sz="2800" u="none" cap="none" strike="noStrike">
                <a:solidFill>
                  <a:schemeClr val="dk1"/>
                </a:solidFill>
                <a:latin typeface="Calibri"/>
                <a:ea typeface="Calibri"/>
                <a:cs typeface="Calibri"/>
                <a:sym typeface="Calibri"/>
              </a:rPr>
              <a:t> (3F), Taipei Tech Network Center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Time: 9:10-12:00, Apr. 21, 2018 (Sat.)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You can use your existing working environment of Hadoop/Spark on  VMs or physical machines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Please be careful about your own environment, since there won’t be much spare VMs or time for fixing the problem or setting up new environment.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You can browse related documents on the Internet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Discussions and communications among students in any way are </a:t>
            </a:r>
            <a:r>
              <a:rPr b="0" i="0" lang="en-US" sz="2800" u="none" cap="none" strike="noStrike">
                <a:solidFill>
                  <a:srgbClr val="FF0000"/>
                </a:solidFill>
                <a:latin typeface="Calibri"/>
                <a:ea typeface="Calibri"/>
                <a:cs typeface="Calibri"/>
                <a:sym typeface="Calibri"/>
              </a:rPr>
              <a:t>prohibited</a:t>
            </a:r>
            <a:endParaRPr b="0" i="0" sz="2800" u="none" cap="none" strike="noStrike">
              <a:solidFill>
                <a:srgbClr val="FF0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Task Description</a:t>
            </a:r>
            <a:endParaRPr b="0" i="0" sz="4400" u="none" cap="none" strike="noStrike">
              <a:solidFill>
                <a:schemeClr val="dk1"/>
              </a:solidFill>
              <a:latin typeface="Calibri"/>
              <a:ea typeface="Calibri"/>
              <a:cs typeface="Calibri"/>
              <a:sym typeface="Calibri"/>
            </a:endParaRPr>
          </a:p>
        </p:txBody>
      </p:sp>
      <p:sp>
        <p:nvSpPr>
          <p:cNvPr id="97" name="Shape 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Goal: To perform statistics on mixed-type data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Input: open data (to be detailed later)</a:t>
            </a:r>
            <a:endParaRPr b="0" i="1" sz="2800" u="none" cap="none" strike="noStrike">
              <a:solidFill>
                <a:srgbClr val="0000FF"/>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Output: Results of statistics (to be detailed later)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Input Data </a:t>
            </a:r>
            <a:endParaRPr b="0" i="0" sz="4400" u="none" cap="none" strike="noStrike">
              <a:solidFill>
                <a:schemeClr val="dk1"/>
              </a:solidFill>
              <a:latin typeface="Calibri"/>
              <a:ea typeface="Calibri"/>
              <a:cs typeface="Calibri"/>
              <a:sym typeface="Calibri"/>
            </a:endParaRPr>
          </a:p>
        </p:txBody>
      </p:sp>
      <p:sp>
        <p:nvSpPr>
          <p:cNvPr id="103" name="Shape 1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KDD Cup 1999 Data dataset</a:t>
            </a:r>
            <a:r>
              <a:rPr b="0" i="0" lang="en-US" sz="2400" u="none" cap="none" strike="noStrike">
                <a:solidFill>
                  <a:schemeClr val="dk1"/>
                </a:solidFill>
                <a:latin typeface="Calibri"/>
                <a:ea typeface="Calibri"/>
                <a:cs typeface="Calibri"/>
                <a:sym typeface="Calibri"/>
              </a:rPr>
              <a:t>] from UCI Machine Learning Repository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Available at: </a:t>
            </a:r>
            <a:r>
              <a:rPr b="0" i="0" lang="en-US" sz="2400" u="sng" cap="none" strike="noStrike">
                <a:solidFill>
                  <a:schemeClr val="hlink"/>
                </a:solidFill>
                <a:latin typeface="Calibri"/>
                <a:ea typeface="Calibri"/>
                <a:cs typeface="Calibri"/>
                <a:sym typeface="Calibri"/>
                <a:hlinkClick r:id="rId3"/>
              </a:rPr>
              <a:t>http://archive.ics.uci.edu/ml/datasets/kdd+cup+1999+data</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Size: 18MB compressed, 743 MB uncompressed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Format: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Kddcup.names: description of file format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Kddcup.data: one text file consisting of lines of records</a:t>
            </a:r>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About 5 million network connection records</a:t>
            </a:r>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Each attribute is separated by commas (‘,’)</a:t>
            </a:r>
            <a:endParaRPr b="0" i="0" sz="2000" u="none" cap="none" strike="noStrike">
              <a:solidFill>
                <a:schemeClr val="dk1"/>
              </a:solidFill>
              <a:latin typeface="Calibri"/>
              <a:ea typeface="Calibri"/>
              <a:cs typeface="Calibri"/>
              <a:sym typeface="Calibri"/>
            </a:endParaRPr>
          </a:p>
          <a:p>
            <a:pPr indent="-101600" lvl="2" marL="11430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Attributes</a:t>
            </a:r>
            <a:endParaRPr b="0" i="0" sz="4400" u="none" cap="none" strike="noStrike">
              <a:solidFill>
                <a:schemeClr val="dk1"/>
              </a:solidFill>
              <a:latin typeface="Calibri"/>
              <a:ea typeface="Calibri"/>
              <a:cs typeface="Calibri"/>
              <a:sym typeface="Calibri"/>
            </a:endParaRPr>
          </a:p>
        </p:txBody>
      </p:sp>
      <p:sp>
        <p:nvSpPr>
          <p:cNvPr id="109" name="Shape 10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duration</a:t>
            </a:r>
            <a:r>
              <a:rPr b="0" i="0" lang="en-US" sz="1330" u="none" cap="none" strike="noStrike">
                <a:solidFill>
                  <a:schemeClr val="dk1"/>
                </a:solidFill>
                <a:latin typeface="Calibri"/>
                <a:ea typeface="Calibri"/>
                <a:cs typeface="Calibri"/>
                <a:sym typeface="Calibri"/>
              </a:rPr>
              <a:t>: continuous.</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protocol_type</a:t>
            </a:r>
            <a:r>
              <a:rPr b="0" i="0" lang="en-US" sz="1330" u="none" cap="none" strike="noStrike">
                <a:solidFill>
                  <a:schemeClr val="dk1"/>
                </a:solidFill>
                <a:latin typeface="Calibri"/>
                <a:ea typeface="Calibri"/>
                <a:cs typeface="Calibri"/>
                <a:sym typeface="Calibri"/>
              </a:rPr>
              <a:t>: </a:t>
            </a:r>
            <a:r>
              <a:rPr b="0" i="0" lang="en-US" sz="1330" u="none" cap="none" strike="noStrike">
                <a:solidFill>
                  <a:srgbClr val="0000FF"/>
                </a:solidFill>
                <a:latin typeface="Calibri"/>
                <a:ea typeface="Calibri"/>
                <a:cs typeface="Calibri"/>
                <a:sym typeface="Calibri"/>
              </a:rPr>
              <a:t>symbolic</a:t>
            </a:r>
            <a:r>
              <a:rPr b="0" i="0" lang="en-US" sz="1330" u="none" cap="none" strike="noStrik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service</a:t>
            </a:r>
            <a:r>
              <a:rPr b="0" i="0" lang="en-US" sz="1330" u="none" cap="none" strike="noStrike">
                <a:solidFill>
                  <a:schemeClr val="dk1"/>
                </a:solidFill>
                <a:latin typeface="Calibri"/>
                <a:ea typeface="Calibri"/>
                <a:cs typeface="Calibri"/>
                <a:sym typeface="Calibri"/>
              </a:rPr>
              <a:t>: </a:t>
            </a:r>
            <a:r>
              <a:rPr b="0" i="0" lang="en-US" sz="1330" u="none" cap="none" strike="noStrike">
                <a:solidFill>
                  <a:srgbClr val="0000FF"/>
                </a:solidFill>
                <a:latin typeface="Calibri"/>
                <a:ea typeface="Calibri"/>
                <a:cs typeface="Calibri"/>
                <a:sym typeface="Calibri"/>
              </a:rPr>
              <a:t>symbolic</a:t>
            </a:r>
            <a:r>
              <a:rPr b="0" i="0" lang="en-US" sz="1330" u="none" cap="none" strike="noStrik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flag</a:t>
            </a:r>
            <a:r>
              <a:rPr b="0" i="0" lang="en-US" sz="1330" u="none" cap="none" strike="noStrike">
                <a:solidFill>
                  <a:schemeClr val="dk1"/>
                </a:solidFill>
                <a:latin typeface="Calibri"/>
                <a:ea typeface="Calibri"/>
                <a:cs typeface="Calibri"/>
                <a:sym typeface="Calibri"/>
              </a:rPr>
              <a:t>: </a:t>
            </a:r>
            <a:r>
              <a:rPr b="0" i="0" lang="en-US" sz="1330" u="none" cap="none" strike="noStrike">
                <a:solidFill>
                  <a:srgbClr val="0000FF"/>
                </a:solidFill>
                <a:latin typeface="Calibri"/>
                <a:ea typeface="Calibri"/>
                <a:cs typeface="Calibri"/>
                <a:sym typeface="Calibri"/>
              </a:rPr>
              <a:t>symbolic</a:t>
            </a:r>
            <a:r>
              <a:rPr b="0" i="0" lang="en-US" sz="1330" u="none" cap="none" strike="noStrik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src_bytes</a:t>
            </a:r>
            <a:r>
              <a:rPr b="0" i="0" lang="en-US" sz="1330" u="none" cap="none" strike="noStrike">
                <a:solidFill>
                  <a:schemeClr val="dk1"/>
                </a:solidFill>
                <a:latin typeface="Calibri"/>
                <a:ea typeface="Calibri"/>
                <a:cs typeface="Calibri"/>
                <a:sym typeface="Calibri"/>
              </a:rPr>
              <a:t>: continuous.</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dst_bytes</a:t>
            </a:r>
            <a:r>
              <a:rPr b="0" i="0" lang="en-US" sz="1330" u="none" cap="none" strike="noStrike">
                <a:solidFill>
                  <a:schemeClr val="dk1"/>
                </a:solidFill>
                <a:latin typeface="Calibri"/>
                <a:ea typeface="Calibri"/>
                <a:cs typeface="Calibri"/>
                <a:sym typeface="Calibri"/>
              </a:rPr>
              <a:t>: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land: symbolic.</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wrong_fragment: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urgent: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hot: continuous.</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num_failed_logins</a:t>
            </a:r>
            <a:r>
              <a:rPr b="0" i="0" lang="en-US" sz="1330" u="none" cap="none" strike="noStrike">
                <a:solidFill>
                  <a:schemeClr val="dk1"/>
                </a:solidFill>
                <a:latin typeface="Calibri"/>
                <a:ea typeface="Calibri"/>
                <a:cs typeface="Calibri"/>
                <a:sym typeface="Calibri"/>
              </a:rPr>
              <a:t>: continuous.</a:t>
            </a:r>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logged_in</a:t>
            </a:r>
            <a:r>
              <a:rPr b="0" i="0" lang="en-US" sz="1330" u="none" cap="none" strike="noStrike">
                <a:solidFill>
                  <a:schemeClr val="dk1"/>
                </a:solidFill>
                <a:latin typeface="Calibri"/>
                <a:ea typeface="Calibri"/>
                <a:cs typeface="Calibri"/>
                <a:sym typeface="Calibri"/>
              </a:rPr>
              <a:t>: </a:t>
            </a:r>
            <a:r>
              <a:rPr b="0" i="0" lang="en-US" sz="1330" u="none" cap="none" strike="noStrike">
                <a:solidFill>
                  <a:srgbClr val="0000FF"/>
                </a:solidFill>
                <a:latin typeface="Calibri"/>
                <a:ea typeface="Calibri"/>
                <a:cs typeface="Calibri"/>
                <a:sym typeface="Calibri"/>
              </a:rPr>
              <a:t>symbolic</a:t>
            </a:r>
            <a:r>
              <a:rPr b="0" i="0" lang="en-US" sz="1330" u="none" cap="none" strike="noStrik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num_compromised: continuous.</a:t>
            </a:r>
            <a:endParaRPr b="0" i="0" sz="1330" u="none" cap="none" strike="noStrike">
              <a:solidFill>
                <a:schemeClr val="dk1"/>
              </a:solidFill>
              <a:latin typeface="Calibri"/>
              <a:ea typeface="Calibri"/>
              <a:cs typeface="Calibri"/>
              <a:sym typeface="Calibri"/>
            </a:endParaRPr>
          </a:p>
        </p:txBody>
      </p:sp>
      <p:sp>
        <p:nvSpPr>
          <p:cNvPr id="110" name="Shape 11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rerror_rate: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srv_rerror_rate: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same_srv_rate: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diff_srv_rate: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srv_diff_host_rate: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dst_host_count: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dst_host_srv_count: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dst_host_same_srv_rate: continuous.</a:t>
            </a:r>
            <a:endParaRPr/>
          </a:p>
          <a:p>
            <a:pPr indent="-228600" lvl="0" marL="228600" marR="0" rtl="0" algn="l">
              <a:lnSpc>
                <a:spcPct val="70000"/>
              </a:lnSpc>
              <a:spcBef>
                <a:spcPts val="1000"/>
              </a:spcBef>
              <a:spcAft>
                <a:spcPts val="0"/>
              </a:spcAft>
              <a:buClr>
                <a:schemeClr val="accent2"/>
              </a:buClr>
              <a:buSzPts val="1330"/>
              <a:buFont typeface="Arial"/>
              <a:buChar char="•"/>
            </a:pPr>
            <a:r>
              <a:rPr b="0" i="0" lang="en-US" sz="1330" u="none" cap="none" strike="noStrike">
                <a:solidFill>
                  <a:schemeClr val="accent2"/>
                </a:solidFill>
                <a:latin typeface="Calibri"/>
                <a:ea typeface="Calibri"/>
                <a:cs typeface="Calibri"/>
                <a:sym typeface="Calibri"/>
              </a:rPr>
              <a:t>dst_host_diff_srv_rate: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dst_host_same_src_port_rate: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dst_host_srv_diff_host_rate: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dst_host_serror_rate: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dst_host_srv_serror_rate: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dst_host_rerror_rate: continuous.</a:t>
            </a:r>
            <a:endParaRPr/>
          </a:p>
          <a:p>
            <a:pPr indent="-228600" lvl="0" marL="228600" marR="0" rtl="0" algn="l">
              <a:lnSpc>
                <a:spcPct val="70000"/>
              </a:lnSpc>
              <a:spcBef>
                <a:spcPts val="1000"/>
              </a:spcBef>
              <a:spcAft>
                <a:spcPts val="0"/>
              </a:spcAft>
              <a:buClr>
                <a:schemeClr val="dk1"/>
              </a:buClr>
              <a:buSzPts val="1330"/>
              <a:buFont typeface="Arial"/>
              <a:buChar char="•"/>
            </a:pPr>
            <a:r>
              <a:rPr b="0" i="0" lang="en-US" sz="1330" u="none" cap="none" strike="noStrike">
                <a:solidFill>
                  <a:schemeClr val="dk1"/>
                </a:solidFill>
                <a:latin typeface="Calibri"/>
                <a:ea typeface="Calibri"/>
                <a:cs typeface="Calibri"/>
                <a:sym typeface="Calibri"/>
              </a:rPr>
              <a:t>dst_host_srv_rerror_rate: continuous.</a:t>
            </a:r>
            <a:endParaRPr b="0" i="0" sz="133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330"/>
              <a:buFont typeface="Arial"/>
              <a:buChar char="•"/>
            </a:pPr>
            <a:r>
              <a:rPr b="1" i="0" lang="en-US" sz="1330" u="none" cap="none" strike="noStrike">
                <a:solidFill>
                  <a:schemeClr val="dk1"/>
                </a:solidFill>
                <a:latin typeface="Calibri"/>
                <a:ea typeface="Calibri"/>
                <a:cs typeface="Calibri"/>
                <a:sym typeface="Calibri"/>
              </a:rPr>
              <a:t>Intrusion type</a:t>
            </a:r>
            <a:r>
              <a:rPr b="0" i="0" lang="en-US" sz="1330" u="none" cap="none" strike="noStrike">
                <a:solidFill>
                  <a:schemeClr val="dk1"/>
                </a:solidFill>
                <a:latin typeface="Calibri"/>
                <a:ea typeface="Calibri"/>
                <a:cs typeface="Calibri"/>
                <a:sym typeface="Calibri"/>
              </a:rPr>
              <a:t>: </a:t>
            </a:r>
            <a:r>
              <a:rPr b="0" i="0" lang="en-US" sz="1330" u="none" cap="none" strike="noStrike">
                <a:solidFill>
                  <a:srgbClr val="0000FF"/>
                </a:solidFill>
                <a:latin typeface="Calibri"/>
                <a:ea typeface="Calibri"/>
                <a:cs typeface="Calibri"/>
                <a:sym typeface="Calibri"/>
              </a:rPr>
              <a:t>symbolic</a:t>
            </a:r>
            <a:endParaRPr b="0" i="0" sz="1330" u="none" cap="none" strike="noStrike">
              <a:solidFill>
                <a:srgbClr val="0000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16" name="Shape 1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Intrusion (or attack) types: back,buffer_overflow,ftp_write,guess_passwd,imap,ipsweep,land,loadmodule,multihop,neptune,nmap,normal,perl,phf,pod,portsweep,rootkit,satan,smurf,spy,teardrop,warezclient,warezmaster</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Tasks in the Quiz</a:t>
            </a:r>
            <a:endParaRPr b="0" i="0" sz="4400" u="none" cap="none" strike="noStrike">
              <a:solidFill>
                <a:schemeClr val="dk1"/>
              </a:solidFill>
              <a:latin typeface="Calibri"/>
              <a:ea typeface="Calibri"/>
              <a:cs typeface="Calibri"/>
              <a:sym typeface="Calibri"/>
            </a:endParaRPr>
          </a:p>
        </p:txBody>
      </p:sp>
      <p:sp>
        <p:nvSpPr>
          <p:cNvPr id="122" name="Shape 1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Primary tasks:</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32pt</a:t>
            </a:r>
            <a:r>
              <a:rPr b="0" i="0" lang="en-US" sz="2400" u="none" cap="none" strike="noStrike">
                <a:solidFill>
                  <a:schemeClr val="dk1"/>
                </a:solidFill>
                <a:latin typeface="Calibri"/>
                <a:ea typeface="Calibri"/>
                <a:cs typeface="Calibri"/>
                <a:sym typeface="Calibri"/>
              </a:rPr>
              <a:t>) (1) For continuous attributes ‘duration’, ‘src_bytes’, ‘dst_bytes’, ‘num_failed_logins’, please calculate their mean, median, mode, standard deviation, respectively</a:t>
            </a:r>
            <a:endParaRPr b="0" i="0" sz="240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20pt</a:t>
            </a:r>
            <a:r>
              <a:rPr b="0" i="0" lang="en-US" sz="2400" u="none" cap="none" strike="noStrike">
                <a:solidFill>
                  <a:schemeClr val="dk1"/>
                </a:solidFill>
                <a:latin typeface="Calibri"/>
                <a:ea typeface="Calibri"/>
                <a:cs typeface="Calibri"/>
                <a:sym typeface="Calibri"/>
              </a:rPr>
              <a:t>) (2) For symbolic attributes ‘protocol_type’, ‘service’, ‘flag’, ‘logged_in’, ‘intrusion_type’, output the list of each value and the corresponding frequency count, sorted in descending order of the count</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20pt</a:t>
            </a:r>
            <a:r>
              <a:rPr b="0" i="0" lang="en-US" sz="2400" u="none" cap="none" strike="noStrike">
                <a:solidFill>
                  <a:schemeClr val="dk1"/>
                </a:solidFill>
                <a:latin typeface="Calibri"/>
                <a:ea typeface="Calibri"/>
                <a:cs typeface="Calibri"/>
                <a:sym typeface="Calibri"/>
              </a:rPr>
              <a:t>) (3) Output the list of the </a:t>
            </a:r>
            <a:r>
              <a:rPr b="0" i="0" lang="en-US" sz="2400" u="none" cap="none" strike="noStrike">
                <a:solidFill>
                  <a:srgbClr val="0000FF"/>
                </a:solidFill>
                <a:latin typeface="Calibri"/>
                <a:ea typeface="Calibri"/>
                <a:cs typeface="Calibri"/>
                <a:sym typeface="Calibri"/>
              </a:rPr>
              <a:t>most frequently used </a:t>
            </a:r>
            <a:r>
              <a:rPr b="0" i="0" lang="en-US" sz="2400" u="none" cap="none" strike="noStrike">
                <a:solidFill>
                  <a:schemeClr val="dk1"/>
                </a:solidFill>
                <a:latin typeface="Calibri"/>
                <a:ea typeface="Calibri"/>
                <a:cs typeface="Calibri"/>
                <a:sym typeface="Calibri"/>
              </a:rPr>
              <a:t>‘service’ for each ‘intrusion_type’, sorted in descending order of the occurrence frequency</a:t>
            </a:r>
            <a:endParaRPr b="0" i="0" sz="240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30pt</a:t>
            </a:r>
            <a:r>
              <a:rPr b="0" i="0" lang="en-US" sz="2400" u="none" cap="none" strike="noStrike">
                <a:solidFill>
                  <a:schemeClr val="dk1"/>
                </a:solidFill>
                <a:latin typeface="Calibri"/>
                <a:ea typeface="Calibri"/>
                <a:cs typeface="Calibri"/>
                <a:sym typeface="Calibri"/>
              </a:rPr>
              <a:t>) (4) If we regard the values of ‘intrusion_type’ except “normal” as abnormal, calculate the correlation coefficient of “number of abnormal instances” and ‘num_failed_logins’ by the following formula:</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a:t>
            </a:r>
            <a:endParaRPr/>
          </a:p>
        </p:txBody>
      </p:sp>
      <p:pic>
        <p:nvPicPr>
          <p:cNvPr id="123" name="Shape 123"/>
          <p:cNvPicPr preferRelativeResize="0"/>
          <p:nvPr/>
        </p:nvPicPr>
        <p:blipFill rotWithShape="1">
          <a:blip r:embed="rId3">
            <a:alphaModFix/>
          </a:blip>
          <a:srcRect b="0" l="0" r="0" t="0"/>
          <a:stretch/>
        </p:blipFill>
        <p:spPr>
          <a:xfrm>
            <a:off x="5473306" y="1108481"/>
            <a:ext cx="5081590" cy="900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Bonus: Advanced Tasks</a:t>
            </a:r>
            <a:endParaRPr b="0" i="0" sz="4400" u="none" cap="none" strike="noStrike">
              <a:solidFill>
                <a:schemeClr val="dk1"/>
              </a:solidFill>
              <a:latin typeface="Calibri"/>
              <a:ea typeface="Calibri"/>
              <a:cs typeface="Calibri"/>
              <a:sym typeface="Calibri"/>
            </a:endParaRPr>
          </a:p>
        </p:txBody>
      </p:sp>
      <p:sp>
        <p:nvSpPr>
          <p:cNvPr id="129" name="Shape 1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Advanced task: (optional bonus)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35pt</a:t>
            </a:r>
            <a:r>
              <a:rPr b="0" i="0" lang="en-US" sz="2400" u="none" cap="none" strike="noStrike">
                <a:solidFill>
                  <a:schemeClr val="dk1"/>
                </a:solidFill>
                <a:latin typeface="Calibri"/>
                <a:ea typeface="Calibri"/>
                <a:cs typeface="Calibri"/>
                <a:sym typeface="Calibri"/>
              </a:rPr>
              <a:t>) (5) Which ‘intrusion type’ has the highest value for each of the following fields: </a:t>
            </a:r>
            <a:endParaRPr b="0" i="0" sz="2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same_srv_rate</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diff_srv_rate</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srv_diff_host_rate</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dst_host_count</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dst_host_srv_count</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dst_host_same_srv_rate</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dst_host_diff_srv_rate</a:t>
            </a:r>
            <a:endParaRPr b="0" i="0" sz="2000" u="none" cap="none" strike="noStrike">
              <a:solidFill>
                <a:schemeClr val="dk1"/>
              </a:solidFill>
              <a:latin typeface="Calibri"/>
              <a:ea typeface="Calibri"/>
              <a:cs typeface="Calibri"/>
              <a:sym typeface="Calibri"/>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 Submission</a:t>
            </a:r>
            <a:endParaRPr b="0" i="0" sz="4400" u="none" cap="none" strike="noStrike">
              <a:solidFill>
                <a:schemeClr val="dk1"/>
              </a:solidFill>
              <a:latin typeface="Calibri"/>
              <a:ea typeface="Calibri"/>
              <a:cs typeface="Calibri"/>
              <a:sym typeface="Calibri"/>
            </a:endParaRPr>
          </a:p>
        </p:txBody>
      </p:sp>
      <p:sp>
        <p:nvSpPr>
          <p:cNvPr id="135" name="Shape 1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Please submit a compressed file containing:</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Your </a:t>
            </a:r>
            <a:r>
              <a:rPr b="0" i="0" lang="en-US" sz="2400" u="none" cap="none" strike="noStrike">
                <a:solidFill>
                  <a:srgbClr val="FF0000"/>
                </a:solidFill>
                <a:latin typeface="Calibri"/>
                <a:ea typeface="Calibri"/>
                <a:cs typeface="Calibri"/>
                <a:sym typeface="Calibri"/>
              </a:rPr>
              <a:t>source codes</a:t>
            </a:r>
            <a:endParaRPr/>
          </a:p>
          <a:p>
            <a:pPr indent="-228600" lvl="1" marL="685800" marR="0" rtl="0" algn="l">
              <a:lnSpc>
                <a:spcPct val="90000"/>
              </a:lnSpc>
              <a:spcBef>
                <a:spcPts val="5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The generated output</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Documentation</a:t>
            </a:r>
            <a:r>
              <a:rPr b="0" i="0" lang="en-US" sz="2400" u="none" cap="none" strike="noStrike">
                <a:solidFill>
                  <a:schemeClr val="dk1"/>
                </a:solidFill>
                <a:latin typeface="Calibri"/>
                <a:ea typeface="Calibri"/>
                <a:cs typeface="Calibri"/>
                <a:sym typeface="Calibri"/>
              </a:rPr>
              <a:t> on </a:t>
            </a:r>
            <a:endParaRPr b="0" i="0" sz="24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to compile, install, or configure the environment if you used special libraries in addition to Hadoop/Spark core </a:t>
            </a:r>
            <a:endParaRPr b="0" i="0" sz="200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Environment setup in your cluster</a:t>
            </a:r>
            <a:endParaRPr/>
          </a:p>
          <a:p>
            <a:pPr indent="-228600" lvl="3" marL="16002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many PCs, what spec (CPU, memory, storage), network bandwidth, …</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