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4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85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82" r:id="rId23"/>
    <p:sldId id="357" r:id="rId24"/>
    <p:sldId id="358" r:id="rId25"/>
    <p:sldId id="371" r:id="rId26"/>
    <p:sldId id="359" r:id="rId27"/>
    <p:sldId id="361" r:id="rId28"/>
    <p:sldId id="375" r:id="rId29"/>
    <p:sldId id="376" r:id="rId30"/>
    <p:sldId id="377" r:id="rId31"/>
    <p:sldId id="378" r:id="rId32"/>
    <p:sldId id="379" r:id="rId33"/>
    <p:sldId id="381" r:id="rId34"/>
    <p:sldId id="362" r:id="rId35"/>
    <p:sldId id="363" r:id="rId36"/>
    <p:sldId id="364" r:id="rId37"/>
    <p:sldId id="387" r:id="rId38"/>
    <p:sldId id="365" r:id="rId39"/>
    <p:sldId id="366" r:id="rId40"/>
    <p:sldId id="367" r:id="rId41"/>
    <p:sldId id="368" r:id="rId42"/>
    <p:sldId id="386" r:id="rId43"/>
    <p:sldId id="37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0000FF"/>
    <a:srgbClr val="FF0066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6" autoAdjust="0"/>
    <p:restoredTop sz="88462" autoAdjust="0"/>
  </p:normalViewPr>
  <p:slideViewPr>
    <p:cSldViewPr>
      <p:cViewPr varScale="1">
        <p:scale>
          <a:sx n="76" d="100"/>
          <a:sy n="76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zh-TW" alt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zh-TW" alt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zh-TW" alt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zh-TW" alt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zh-TW" alt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zh-TW" alt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zh-TW" alt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zh-TW" alt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zh-TW" alt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zh-TW" alt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01AFB85-F682-4DDF-B733-6065D03F9A5E}" type="presOf" srcId="{A5325020-A43F-4DC5-B91A-865612236E1B}" destId="{6F277C00-29F7-4ECD-8C97-37788C7BA770}" srcOrd="0" destOrd="0" presId="urn:microsoft.com/office/officeart/2005/8/layout/lProcess2"/>
    <dgm:cxn modelId="{3898AFDA-2D9F-411E-9F8F-5FF555D6E536}" type="presOf" srcId="{86AB53FA-67D7-4EE7-8555-3EE8EB6FA4C8}" destId="{0F3CAB81-CF76-498F-9619-BAF8144FA3C3}" srcOrd="0" destOrd="0" presId="urn:microsoft.com/office/officeart/2005/8/layout/lProcess2"/>
    <dgm:cxn modelId="{952C9E3C-3A7D-46D2-AF56-3667DA6FDFA4}" type="presOf" srcId="{EFD7AB2D-81E2-448E-B54E-4F3622AF7EF9}" destId="{9E190C18-AEDE-45E1-8A46-924B1190ACB6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7748146C-0919-482D-B481-6C220C5E86AB}" type="presOf" srcId="{E9F388D8-C9C2-45F4-B532-779E8C2CB5E8}" destId="{D6B8C86D-B5C5-4707-BB1C-60E6EB9E4EBA}" srcOrd="0" destOrd="0" presId="urn:microsoft.com/office/officeart/2005/8/layout/lProcess2"/>
    <dgm:cxn modelId="{172C9A43-E0D2-4301-B55A-9E73C6A5D5AB}" type="presOf" srcId="{B28448BA-C9A8-43EB-A9DB-A0137196E3B9}" destId="{F5FB40AB-A8F0-43CC-AED2-A0B6D3491F03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F2103260-EFE4-4A1A-ADC3-1AABCB8326CF}" type="presOf" srcId="{A0A9AC20-5EC1-4862-BFC8-870928838544}" destId="{4735A497-84C1-49AD-B2D7-A0E2E20F2536}" srcOrd="1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6EA3A6F9-5285-4B4F-8A37-53FD8B158DD3}" type="presOf" srcId="{5FC74589-1769-4EB4-9E51-9D82632D2E02}" destId="{727186A0-986E-40DF-85B7-ACC6191E0924}" srcOrd="1" destOrd="0" presId="urn:microsoft.com/office/officeart/2005/8/layout/lProcess2"/>
    <dgm:cxn modelId="{0E54F366-8BB2-499C-BB95-A91EF2890E61}" type="presOf" srcId="{FF0CDCCC-6F78-4064-A419-5EC5C753206F}" destId="{EB498954-62A4-422D-9DE3-1FA74DD1D37F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8EAB3E41-484E-4A81-91F8-A4EA4B105B12}" type="presOf" srcId="{B28448BA-C9A8-43EB-A9DB-A0137196E3B9}" destId="{189EA2CD-99B4-4604-BDBC-34AEB91058A9}" srcOrd="1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2266BC3-CDF5-48F5-882F-DD5D5B90238F}" type="presOf" srcId="{7D17D413-1C96-46A5-9E85-72C6636AE3C5}" destId="{34BAB90F-F3E5-4FFB-A339-2946D1CD0CCB}" srcOrd="1" destOrd="0" presId="urn:microsoft.com/office/officeart/2005/8/layout/lProcess2"/>
    <dgm:cxn modelId="{87105413-56F4-4FC0-9565-236B11C60395}" type="presOf" srcId="{A9A35E3D-01EA-46C6-AED8-865E91E9D6C9}" destId="{F0B767F2-4C7E-481B-967C-8FE0CB529397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50F07E45-3779-4A75-AA46-E97C3DDF09E1}" type="presOf" srcId="{7DAF4A99-25E1-44F9-90C0-EA66CF00B3B6}" destId="{5473F14B-8F21-412E-B8DE-EADF32D6F521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F2041E12-C33B-40A9-8050-96CCB9D2F532}" type="presOf" srcId="{7D17D413-1C96-46A5-9E85-72C6636AE3C5}" destId="{5A591EE2-4B7B-40DB-B051-D75F7BFEDDD6}" srcOrd="0" destOrd="0" presId="urn:microsoft.com/office/officeart/2005/8/layout/lProcess2"/>
    <dgm:cxn modelId="{45211C6F-0E35-4E01-9DC9-A050BB7A8447}" type="presOf" srcId="{A0A9AC20-5EC1-4862-BFC8-870928838544}" destId="{9A6AB0E7-12CE-4F4C-9194-CFD62AA0E26B}" srcOrd="0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BB9A191B-767B-495A-9681-760D2E2962AD}" type="presOf" srcId="{B8FE7A32-1B20-4D46-8242-6C91907A490E}" destId="{EFE71110-9F14-440A-945D-9BFF90054013}" srcOrd="0" destOrd="0" presId="urn:microsoft.com/office/officeart/2005/8/layout/lProcess2"/>
    <dgm:cxn modelId="{19EC4290-8D39-4A77-BC3D-84BD054C45EF}" type="presOf" srcId="{6856B0CF-FE68-485F-BF49-CA4A93F4F38C}" destId="{DECF7DEE-4FD4-4CE5-AEDF-10353AC11531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0C330C0F-8CF0-444A-A6C2-DDDB9D80C949}" type="presOf" srcId="{67EC18BA-DB21-4AAD-BE8A-067C85A9B73E}" destId="{80762C44-FA02-441A-8A8D-FC00E4F372F1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D82CE75-4824-4ED3-8985-912F0451FFBF}" type="presOf" srcId="{5FC74589-1769-4EB4-9E51-9D82632D2E02}" destId="{C1CD2EAA-2E66-4BDA-BB6E-F99B46E1B919}" srcOrd="0" destOrd="0" presId="urn:microsoft.com/office/officeart/2005/8/layout/lProcess2"/>
    <dgm:cxn modelId="{801BD116-4824-456C-BAA4-CB97667AC9F4}" type="presOf" srcId="{63784350-6FB5-4F39-A0AA-A76D20385A1A}" destId="{6C9EBB1C-8DC1-467B-832A-DCA29AD54F62}" srcOrd="0" destOrd="0" presId="urn:microsoft.com/office/officeart/2005/8/layout/lProcess2"/>
    <dgm:cxn modelId="{54377205-A861-4EAA-A28D-F966AB7CC1ED}" type="presOf" srcId="{E12CEE09-DEBB-4435-B911-A40A12F7930D}" destId="{20F65450-B565-4F6E-8CBD-65CD2502E3B0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1EB4329E-8340-406D-9883-6CE60EA84DC8}" type="presOf" srcId="{BC15291E-510A-4A20-8D69-B0F2ACBA3CC6}" destId="{204F3481-2F4C-45A5-A0A1-C088684F0126}" srcOrd="0" destOrd="0" presId="urn:microsoft.com/office/officeart/2005/8/layout/lProcess2"/>
    <dgm:cxn modelId="{F821A90B-6DDF-4C1B-830A-E922053459B3}" type="presOf" srcId="{06D87D35-A66C-427C-B6DB-AF958D65D6B3}" destId="{1EC52667-0754-4666-9083-6E56A0F9B67B}" srcOrd="0" destOrd="0" presId="urn:microsoft.com/office/officeart/2005/8/layout/lProcess2"/>
    <dgm:cxn modelId="{0726E5DE-4692-4DD4-9ED5-1F0284A15BB9}" type="presOf" srcId="{EA22DC01-B1C3-4425-86ED-5B66953397A8}" destId="{AB95B1F2-DB60-4BC5-81D3-1FA274FF69C7}" srcOrd="1" destOrd="0" presId="urn:microsoft.com/office/officeart/2005/8/layout/lProcess2"/>
    <dgm:cxn modelId="{DC4F46C0-859B-4B28-999E-D541531B37E2}" type="presOf" srcId="{EA22DC01-B1C3-4425-86ED-5B66953397A8}" destId="{18B77C7D-672C-4358-9CA6-BD8FA6E2302A}" srcOrd="0" destOrd="0" presId="urn:microsoft.com/office/officeart/2005/8/layout/lProcess2"/>
    <dgm:cxn modelId="{07331F01-0F7E-46D9-9FA4-62FFBA05AD71}" type="presOf" srcId="{91B14D9B-61DF-4421-AF43-318BB0021BDF}" destId="{80F88CB8-4B64-4172-B897-E8F8383812F7}" srcOrd="0" destOrd="0" presId="urn:microsoft.com/office/officeart/2005/8/layout/lProcess2"/>
    <dgm:cxn modelId="{1E04D21B-2E5E-4943-8E51-BB3395909686}" type="presOf" srcId="{5DA147F9-347F-4A9B-99C6-4679CBA742BD}" destId="{02FBE83C-F7E3-4AC9-9A61-66BF67D7D8B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7DCFC9CE-B8F1-4E59-A186-9511E6588FB9}" type="presParOf" srcId="{5473F14B-8F21-412E-B8DE-EADF32D6F521}" destId="{C0D74A84-CA9B-4A55-82D3-C4473BCAB74F}" srcOrd="0" destOrd="0" presId="urn:microsoft.com/office/officeart/2005/8/layout/lProcess2"/>
    <dgm:cxn modelId="{CAB848F0-A128-4014-9C8B-DF482780A309}" type="presParOf" srcId="{C0D74A84-CA9B-4A55-82D3-C4473BCAB74F}" destId="{F5FB40AB-A8F0-43CC-AED2-A0B6D3491F03}" srcOrd="0" destOrd="0" presId="urn:microsoft.com/office/officeart/2005/8/layout/lProcess2"/>
    <dgm:cxn modelId="{6A9847E0-1E7B-419D-9230-744E9F72C6CE}" type="presParOf" srcId="{C0D74A84-CA9B-4A55-82D3-C4473BCAB74F}" destId="{189EA2CD-99B4-4604-BDBC-34AEB91058A9}" srcOrd="1" destOrd="0" presId="urn:microsoft.com/office/officeart/2005/8/layout/lProcess2"/>
    <dgm:cxn modelId="{CFEE059E-3268-4B9E-8D6C-1A2A8D161406}" type="presParOf" srcId="{C0D74A84-CA9B-4A55-82D3-C4473BCAB74F}" destId="{051CD919-C14E-4FF7-A82B-674D57B30AF8}" srcOrd="2" destOrd="0" presId="urn:microsoft.com/office/officeart/2005/8/layout/lProcess2"/>
    <dgm:cxn modelId="{38C74874-6BA4-459A-977A-3B31B0FE9557}" type="presParOf" srcId="{051CD919-C14E-4FF7-A82B-674D57B30AF8}" destId="{151EFC3A-4B26-48D8-87A4-D28DC0264B02}" srcOrd="0" destOrd="0" presId="urn:microsoft.com/office/officeart/2005/8/layout/lProcess2"/>
    <dgm:cxn modelId="{07ED1802-B9E3-412C-872D-E215926C13F5}" type="presParOf" srcId="{151EFC3A-4B26-48D8-87A4-D28DC0264B02}" destId="{D6B8C86D-B5C5-4707-BB1C-60E6EB9E4EBA}" srcOrd="0" destOrd="0" presId="urn:microsoft.com/office/officeart/2005/8/layout/lProcess2"/>
    <dgm:cxn modelId="{F8F9A1EC-C3FF-49F7-B002-C3E0B2818BAF}" type="presParOf" srcId="{151EFC3A-4B26-48D8-87A4-D28DC0264B02}" destId="{FEA7308F-F292-4734-BC92-11C7BB5AF5E5}" srcOrd="1" destOrd="0" presId="urn:microsoft.com/office/officeart/2005/8/layout/lProcess2"/>
    <dgm:cxn modelId="{55A4DD06-3C60-4087-A4C2-BE03D1D89748}" type="presParOf" srcId="{151EFC3A-4B26-48D8-87A4-D28DC0264B02}" destId="{20F65450-B565-4F6E-8CBD-65CD2502E3B0}" srcOrd="2" destOrd="0" presId="urn:microsoft.com/office/officeart/2005/8/layout/lProcess2"/>
    <dgm:cxn modelId="{6FF96595-1D9B-4B0E-A0EE-5AD9B426FCB5}" type="presParOf" srcId="{151EFC3A-4B26-48D8-87A4-D28DC0264B02}" destId="{1943ED51-E95A-4F6E-A717-80400DEEEE20}" srcOrd="3" destOrd="0" presId="urn:microsoft.com/office/officeart/2005/8/layout/lProcess2"/>
    <dgm:cxn modelId="{DBE9A9BE-AE6D-4B84-B21F-7CFC8311D5C2}" type="presParOf" srcId="{151EFC3A-4B26-48D8-87A4-D28DC0264B02}" destId="{80F88CB8-4B64-4172-B897-E8F8383812F7}" srcOrd="4" destOrd="0" presId="urn:microsoft.com/office/officeart/2005/8/layout/lProcess2"/>
    <dgm:cxn modelId="{6DB885A0-767E-4120-A4BD-B3888E3FBCCC}" type="presParOf" srcId="{5473F14B-8F21-412E-B8DE-EADF32D6F521}" destId="{DC9EA69A-B885-4DA4-818F-1748672594CF}" srcOrd="1" destOrd="0" presId="urn:microsoft.com/office/officeart/2005/8/layout/lProcess2"/>
    <dgm:cxn modelId="{CDE385B9-C8E9-4852-9FA4-49D26B9DBDB0}" type="presParOf" srcId="{5473F14B-8F21-412E-B8DE-EADF32D6F521}" destId="{3A6F3D38-6FA6-469E-B3C3-234BD62E4CCA}" srcOrd="2" destOrd="0" presId="urn:microsoft.com/office/officeart/2005/8/layout/lProcess2"/>
    <dgm:cxn modelId="{5A2CCA3B-13E3-40CB-B628-C9B9CDFDD347}" type="presParOf" srcId="{3A6F3D38-6FA6-469E-B3C3-234BD62E4CCA}" destId="{C1CD2EAA-2E66-4BDA-BB6E-F99B46E1B919}" srcOrd="0" destOrd="0" presId="urn:microsoft.com/office/officeart/2005/8/layout/lProcess2"/>
    <dgm:cxn modelId="{64DFD5BE-2E2F-4CD7-B9F3-FE7FD870B45C}" type="presParOf" srcId="{3A6F3D38-6FA6-469E-B3C3-234BD62E4CCA}" destId="{727186A0-986E-40DF-85B7-ACC6191E0924}" srcOrd="1" destOrd="0" presId="urn:microsoft.com/office/officeart/2005/8/layout/lProcess2"/>
    <dgm:cxn modelId="{2CB8913F-4018-4073-A3CB-4E4469982E6E}" type="presParOf" srcId="{3A6F3D38-6FA6-469E-B3C3-234BD62E4CCA}" destId="{F4329E4E-5431-4760-B147-9E77700EF61A}" srcOrd="2" destOrd="0" presId="urn:microsoft.com/office/officeart/2005/8/layout/lProcess2"/>
    <dgm:cxn modelId="{5DF61B84-7F74-4B43-B81B-3C3DDDAFE847}" type="presParOf" srcId="{F4329E4E-5431-4760-B147-9E77700EF61A}" destId="{B5C22EF8-EBFA-4704-BF77-C1B26E178B0D}" srcOrd="0" destOrd="0" presId="urn:microsoft.com/office/officeart/2005/8/layout/lProcess2"/>
    <dgm:cxn modelId="{2A58D465-4C30-402F-B02A-735A778FCC04}" type="presParOf" srcId="{B5C22EF8-EBFA-4704-BF77-C1B26E178B0D}" destId="{EFE71110-9F14-440A-945D-9BFF90054013}" srcOrd="0" destOrd="0" presId="urn:microsoft.com/office/officeart/2005/8/layout/lProcess2"/>
    <dgm:cxn modelId="{099B9EDA-6B61-4857-92F9-3BE4B5988C35}" type="presParOf" srcId="{B5C22EF8-EBFA-4704-BF77-C1B26E178B0D}" destId="{35EA0CEB-E637-4D3C-96EF-C8D3B04060F2}" srcOrd="1" destOrd="0" presId="urn:microsoft.com/office/officeart/2005/8/layout/lProcess2"/>
    <dgm:cxn modelId="{B1884E3F-9A21-4831-9A9E-90ABF3C13A2E}" type="presParOf" srcId="{B5C22EF8-EBFA-4704-BF77-C1B26E178B0D}" destId="{9E190C18-AEDE-45E1-8A46-924B1190ACB6}" srcOrd="2" destOrd="0" presId="urn:microsoft.com/office/officeart/2005/8/layout/lProcess2"/>
    <dgm:cxn modelId="{4F38572B-D3FF-4C3A-9184-C626AEB297C1}" type="presParOf" srcId="{B5C22EF8-EBFA-4704-BF77-C1B26E178B0D}" destId="{1E1AD27B-2438-4D0B-AB02-AF912F764D09}" srcOrd="3" destOrd="0" presId="urn:microsoft.com/office/officeart/2005/8/layout/lProcess2"/>
    <dgm:cxn modelId="{CC5CB163-3885-4F77-A404-A39C0490DD9C}" type="presParOf" srcId="{B5C22EF8-EBFA-4704-BF77-C1B26E178B0D}" destId="{EB498954-62A4-422D-9DE3-1FA74DD1D37F}" srcOrd="4" destOrd="0" presId="urn:microsoft.com/office/officeart/2005/8/layout/lProcess2"/>
    <dgm:cxn modelId="{98696BD3-FA2C-47BC-B56A-BB20A468E53B}" type="presParOf" srcId="{5473F14B-8F21-412E-B8DE-EADF32D6F521}" destId="{BB3C6D49-326B-48DE-AC1D-9DC877BB01DD}" srcOrd="3" destOrd="0" presId="urn:microsoft.com/office/officeart/2005/8/layout/lProcess2"/>
    <dgm:cxn modelId="{CE508C0D-09E4-4C77-8A37-1DA59A78B63C}" type="presParOf" srcId="{5473F14B-8F21-412E-B8DE-EADF32D6F521}" destId="{EF090B29-38A2-4F08-90FA-7BB67BE8B3E2}" srcOrd="4" destOrd="0" presId="urn:microsoft.com/office/officeart/2005/8/layout/lProcess2"/>
    <dgm:cxn modelId="{BCF1C22A-DE41-44EC-8B63-6D9B8791E1F4}" type="presParOf" srcId="{EF090B29-38A2-4F08-90FA-7BB67BE8B3E2}" destId="{9A6AB0E7-12CE-4F4C-9194-CFD62AA0E26B}" srcOrd="0" destOrd="0" presId="urn:microsoft.com/office/officeart/2005/8/layout/lProcess2"/>
    <dgm:cxn modelId="{709FC7C0-30C5-490C-B4E6-A674CB7E708A}" type="presParOf" srcId="{EF090B29-38A2-4F08-90FA-7BB67BE8B3E2}" destId="{4735A497-84C1-49AD-B2D7-A0E2E20F2536}" srcOrd="1" destOrd="0" presId="urn:microsoft.com/office/officeart/2005/8/layout/lProcess2"/>
    <dgm:cxn modelId="{67E34080-43B0-41B9-B4AD-C25D91F96F34}" type="presParOf" srcId="{EF090B29-38A2-4F08-90FA-7BB67BE8B3E2}" destId="{5235814C-D240-476B-A6EA-F820ADA9F290}" srcOrd="2" destOrd="0" presId="urn:microsoft.com/office/officeart/2005/8/layout/lProcess2"/>
    <dgm:cxn modelId="{16C71527-79D1-462E-9637-9489AEEF9115}" type="presParOf" srcId="{5235814C-D240-476B-A6EA-F820ADA9F290}" destId="{F8C87951-0BEC-442E-BD13-E67FB71AC42B}" srcOrd="0" destOrd="0" presId="urn:microsoft.com/office/officeart/2005/8/layout/lProcess2"/>
    <dgm:cxn modelId="{1C109D94-DB6C-4400-B3DD-A384D902AF7F}" type="presParOf" srcId="{F8C87951-0BEC-442E-BD13-E67FB71AC42B}" destId="{DECF7DEE-4FD4-4CE5-AEDF-10353AC11531}" srcOrd="0" destOrd="0" presId="urn:microsoft.com/office/officeart/2005/8/layout/lProcess2"/>
    <dgm:cxn modelId="{4B666A4B-A12A-4DA1-A966-26BED6F356A7}" type="presParOf" srcId="{F8C87951-0BEC-442E-BD13-E67FB71AC42B}" destId="{739A0DE6-D28A-493F-A1CB-4B3CCAC72873}" srcOrd="1" destOrd="0" presId="urn:microsoft.com/office/officeart/2005/8/layout/lProcess2"/>
    <dgm:cxn modelId="{45F0034A-8D69-401D-9C89-9611B3852FE6}" type="presParOf" srcId="{F8C87951-0BEC-442E-BD13-E67FB71AC42B}" destId="{02FBE83C-F7E3-4AC9-9A61-66BF67D7D8B6}" srcOrd="2" destOrd="0" presId="urn:microsoft.com/office/officeart/2005/8/layout/lProcess2"/>
    <dgm:cxn modelId="{CEE7B542-C86C-4B36-B692-61B9AFB2343D}" type="presParOf" srcId="{F8C87951-0BEC-442E-BD13-E67FB71AC42B}" destId="{87C5B8B3-4388-4867-AA6C-4B2D717EAAF2}" srcOrd="3" destOrd="0" presId="urn:microsoft.com/office/officeart/2005/8/layout/lProcess2"/>
    <dgm:cxn modelId="{BB584C0A-5391-45CD-B87F-E30DB89FF7C3}" type="presParOf" srcId="{F8C87951-0BEC-442E-BD13-E67FB71AC42B}" destId="{1EC52667-0754-4666-9083-6E56A0F9B67B}" srcOrd="4" destOrd="0" presId="urn:microsoft.com/office/officeart/2005/8/layout/lProcess2"/>
    <dgm:cxn modelId="{E655F63F-D1AF-4567-84D3-9311CCED9F63}" type="presParOf" srcId="{5473F14B-8F21-412E-B8DE-EADF32D6F521}" destId="{9C67C073-8031-4FB8-83D0-BB3987979FB7}" srcOrd="5" destOrd="0" presId="urn:microsoft.com/office/officeart/2005/8/layout/lProcess2"/>
    <dgm:cxn modelId="{CA5F1432-94E2-4A4A-93E1-44998E0E4292}" type="presParOf" srcId="{5473F14B-8F21-412E-B8DE-EADF32D6F521}" destId="{3D53649F-3A9D-48AC-B3B4-F9359FF49907}" srcOrd="6" destOrd="0" presId="urn:microsoft.com/office/officeart/2005/8/layout/lProcess2"/>
    <dgm:cxn modelId="{4098325F-7AE0-41E3-9897-DD54D3BE3AC5}" type="presParOf" srcId="{3D53649F-3A9D-48AC-B3B4-F9359FF49907}" destId="{18B77C7D-672C-4358-9CA6-BD8FA6E2302A}" srcOrd="0" destOrd="0" presId="urn:microsoft.com/office/officeart/2005/8/layout/lProcess2"/>
    <dgm:cxn modelId="{05F06835-39EF-4C20-B96C-64553366D313}" type="presParOf" srcId="{3D53649F-3A9D-48AC-B3B4-F9359FF49907}" destId="{AB95B1F2-DB60-4BC5-81D3-1FA274FF69C7}" srcOrd="1" destOrd="0" presId="urn:microsoft.com/office/officeart/2005/8/layout/lProcess2"/>
    <dgm:cxn modelId="{75EA290D-BBD8-49F8-93F5-A654FFB00E89}" type="presParOf" srcId="{3D53649F-3A9D-48AC-B3B4-F9359FF49907}" destId="{9D4EF955-0664-47BE-890F-75DA470A2A2E}" srcOrd="2" destOrd="0" presId="urn:microsoft.com/office/officeart/2005/8/layout/lProcess2"/>
    <dgm:cxn modelId="{CB5961CC-57E9-4AA9-892D-66D707CE3FF8}" type="presParOf" srcId="{9D4EF955-0664-47BE-890F-75DA470A2A2E}" destId="{CCD58064-6258-410C-B1E0-023DF3946A43}" srcOrd="0" destOrd="0" presId="urn:microsoft.com/office/officeart/2005/8/layout/lProcess2"/>
    <dgm:cxn modelId="{25B2AAF8-23B4-4B5A-AC32-F8F6F8DE250F}" type="presParOf" srcId="{CCD58064-6258-410C-B1E0-023DF3946A43}" destId="{204F3481-2F4C-45A5-A0A1-C088684F0126}" srcOrd="0" destOrd="0" presId="urn:microsoft.com/office/officeart/2005/8/layout/lProcess2"/>
    <dgm:cxn modelId="{FAAB640A-213C-4867-9764-740683785841}" type="presParOf" srcId="{CCD58064-6258-410C-B1E0-023DF3946A43}" destId="{B768FAA9-E2C4-4A6B-82D8-EF54C53E14D8}" srcOrd="1" destOrd="0" presId="urn:microsoft.com/office/officeart/2005/8/layout/lProcess2"/>
    <dgm:cxn modelId="{60A3D546-D915-4ACD-B87D-803413521AC7}" type="presParOf" srcId="{CCD58064-6258-410C-B1E0-023DF3946A43}" destId="{0F3CAB81-CF76-498F-9619-BAF8144FA3C3}" srcOrd="2" destOrd="0" presId="urn:microsoft.com/office/officeart/2005/8/layout/lProcess2"/>
    <dgm:cxn modelId="{5B5B1A9F-57CA-4091-879B-63C0F1B3D137}" type="presParOf" srcId="{CCD58064-6258-410C-B1E0-023DF3946A43}" destId="{0E0C811E-F3C5-4F24-A485-437F0C0EAD6A}" srcOrd="3" destOrd="0" presId="urn:microsoft.com/office/officeart/2005/8/layout/lProcess2"/>
    <dgm:cxn modelId="{8E463EB6-863F-4AEE-8627-F0F8A0FA76FE}" type="presParOf" srcId="{CCD58064-6258-410C-B1E0-023DF3946A43}" destId="{80762C44-FA02-441A-8A8D-FC00E4F372F1}" srcOrd="4" destOrd="0" presId="urn:microsoft.com/office/officeart/2005/8/layout/lProcess2"/>
    <dgm:cxn modelId="{675B5A9A-55F9-4119-971C-49937594A292}" type="presParOf" srcId="{5473F14B-8F21-412E-B8DE-EADF32D6F521}" destId="{1EEF13C7-AF43-4380-A8A5-F72A5D476D05}" srcOrd="7" destOrd="0" presId="urn:microsoft.com/office/officeart/2005/8/layout/lProcess2"/>
    <dgm:cxn modelId="{8AA5B2F6-BFC8-415E-96A9-0D9D6805F2B8}" type="presParOf" srcId="{5473F14B-8F21-412E-B8DE-EADF32D6F521}" destId="{0618492F-D453-4601-9C36-8CE6AA153D1B}" srcOrd="8" destOrd="0" presId="urn:microsoft.com/office/officeart/2005/8/layout/lProcess2"/>
    <dgm:cxn modelId="{051877EE-F3B4-4B12-BA34-559D6B3E1E78}" type="presParOf" srcId="{0618492F-D453-4601-9C36-8CE6AA153D1B}" destId="{5A591EE2-4B7B-40DB-B051-D75F7BFEDDD6}" srcOrd="0" destOrd="0" presId="urn:microsoft.com/office/officeart/2005/8/layout/lProcess2"/>
    <dgm:cxn modelId="{97AD7B06-686A-4073-B936-EF1187A92F12}" type="presParOf" srcId="{0618492F-D453-4601-9C36-8CE6AA153D1B}" destId="{34BAB90F-F3E5-4FFB-A339-2946D1CD0CCB}" srcOrd="1" destOrd="0" presId="urn:microsoft.com/office/officeart/2005/8/layout/lProcess2"/>
    <dgm:cxn modelId="{5D3309F3-9A82-4B45-8E1E-B87A4829C17B}" type="presParOf" srcId="{0618492F-D453-4601-9C36-8CE6AA153D1B}" destId="{BA794F96-F89B-483A-BF3A-9118CA9CCDA4}" srcOrd="2" destOrd="0" presId="urn:microsoft.com/office/officeart/2005/8/layout/lProcess2"/>
    <dgm:cxn modelId="{D070A34D-3144-40F3-B19C-0D1EC3C38FDE}" type="presParOf" srcId="{BA794F96-F89B-483A-BF3A-9118CA9CCDA4}" destId="{76BCF6F8-619E-4477-AF5E-3CC45345624F}" srcOrd="0" destOrd="0" presId="urn:microsoft.com/office/officeart/2005/8/layout/lProcess2"/>
    <dgm:cxn modelId="{2D91F18C-98C8-4989-8ABE-C080EAC3CBBE}" type="presParOf" srcId="{76BCF6F8-619E-4477-AF5E-3CC45345624F}" destId="{F0B767F2-4C7E-481B-967C-8FE0CB529397}" srcOrd="0" destOrd="0" presId="urn:microsoft.com/office/officeart/2005/8/layout/lProcess2"/>
    <dgm:cxn modelId="{B84BEDEB-D319-4E5B-8BDF-A7DCBA9C0A3A}" type="presParOf" srcId="{76BCF6F8-619E-4477-AF5E-3CC45345624F}" destId="{B342BD1C-A54C-4F1C-A099-03A03E61088D}" srcOrd="1" destOrd="0" presId="urn:microsoft.com/office/officeart/2005/8/layout/lProcess2"/>
    <dgm:cxn modelId="{025A87F0-B09D-4D41-9983-B197F74F584E}" type="presParOf" srcId="{76BCF6F8-619E-4477-AF5E-3CC45345624F}" destId="{6F277C00-29F7-4ECD-8C97-37788C7BA770}" srcOrd="2" destOrd="0" presId="urn:microsoft.com/office/officeart/2005/8/layout/lProcess2"/>
    <dgm:cxn modelId="{C97DBE65-A968-4A60-B298-59B11C483749}" type="presParOf" srcId="{76BCF6F8-619E-4477-AF5E-3CC45345624F}" destId="{3945A699-1DD4-41EF-B849-687FF56CB987}" srcOrd="3" destOrd="0" presId="urn:microsoft.com/office/officeart/2005/8/layout/lProcess2"/>
    <dgm:cxn modelId="{2C3C0B1A-9200-46BB-98C6-B8A0F820E637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7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3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0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-- </a:t>
            </a:r>
            <a:r>
              <a:rPr lang="en-US" dirty="0" err="1"/>
              <a:t>Jaccard</a:t>
            </a:r>
            <a:r>
              <a:rPr lang="en-US" dirty="0"/>
              <a:t> is not appropriate as we want to consider weights</a:t>
            </a:r>
          </a:p>
        </p:txBody>
      </p:sp>
    </p:spTree>
    <p:extLst>
      <p:ext uri="{BB962C8B-B14F-4D97-AF65-F5344CB8AC3E}">
        <p14:creationId xmlns:p14="http://schemas.microsoft.com/office/powerpoint/2010/main" val="328561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4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3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9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Make the examples such that the 2</a:t>
            </a:r>
            <a:r>
              <a:rPr lang="en-US" sz="12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most similar item is not rated by the user and so we have to pick the third most similar item to make this work.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may require computing proper cosine similarity.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 change also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2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34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35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4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9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01BA1-4696-45E9-9D93-8A461B9BB2A4}" type="slidenum">
              <a:rPr lang="en-US"/>
              <a:pPr/>
              <a:t>40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9BC9E-028E-4FB4-AACF-798E50183EB3}" type="slidenum">
              <a:rPr lang="en-US"/>
              <a:pPr/>
              <a:t>41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0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1B7B-C35E-4A44-A4DE-C774121CBEF0}" type="slidenum">
              <a:rPr lang="en-US"/>
              <a:pPr/>
              <a:t>42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8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A8A3E-992D-4232-821C-AEEE6D7ACFB6}" type="slidenum">
              <a:rPr lang="en-US"/>
              <a:pPr/>
              <a:t>43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DB1A-B62B-4BD2-ABC6-C5CD78257C69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1988,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British mountain climber named Joe Simpson wrote a book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harrowing account of near death in the Peruvian Andes. It got good reviews but, only a modest success, it was soon forgotten. Then, a decade later, a strange thing happened. Jon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Krakauer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book about a mountain-climbing tragedy, which became a publishing sensation.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started to sell again.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House rushed out a new edition to keep up with demand. Booksellers began to promote it next to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displays, and sales rose further. A revised paperback edition, which came out in January, spent 14 weeks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York Times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bestseller list. That same month, IFC Films released a docudrama of the story to critical acclaim.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outsells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two to one.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happened? In short, Amazon.com recommendations. The online bookseller's software noted patterns in buying behavior and suggested that readers who liked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like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People took the suggestion, agreed wholeheartedly, wrote rhapsodic reviews. More sales, more algorithm-fueled recommendations, and the positive feedback loop kicked in.</a:t>
            </a:r>
          </a:p>
        </p:txBody>
      </p:sp>
    </p:spTree>
    <p:extLst>
      <p:ext uri="{BB962C8B-B14F-4D97-AF65-F5344CB8AC3E}">
        <p14:creationId xmlns:p14="http://schemas.microsoft.com/office/powerpoint/2010/main" val="417500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DF289-2648-4D55-972B-23C1DCCDAB99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7970-99D9-3A4B-9E57-5FA12BCD1859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CA4D-55A9-3349-96DA-7D4C7B3F83F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E76A-CB0F-154D-8573-D4E915CE99D7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152D044E-1F3C-F246-9291-7F2D038B7969}" type="datetime1">
              <a:rPr lang="en-US" smtClean="0"/>
              <a:t>5/3/2018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F14E38-D473-A94D-9B90-889B23B6ED5A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9F5-B147-9A44-A1DA-A41022F86F17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7E4C-A543-E747-99C5-62F6875F6C0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A41D-A2A6-B743-BE45-AB2938B178B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E5E-692D-0246-A755-B7A8C0E3ED88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B7E-7B35-BD45-AE3F-FA1FF4CFFA42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0454-2AD8-2E4B-9A28-9C62DEA1E038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058-5CD5-8E43-87FF-4B2A78A1ED4B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10BBBDA-2ECA-CB42-B784-11A2C8B595B2}" type="datetime1">
              <a:rPr lang="en-US" smtClean="0"/>
              <a:t>5/3/2018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5EE4CC6-8DF1-6949-9A3C-F0C09C3165B1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12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wmf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nand.typepad.com/datawocky/2008/03/more-data-usual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/archive/12.10/tai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ired.com/wired/archive/12.10/tail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Recommender Systems:</a:t>
            </a:r>
            <a:br>
              <a:rPr lang="en-US" sz="4800" dirty="0"/>
            </a:br>
            <a:r>
              <a:rPr lang="sl-SI" sz="4800" dirty="0"/>
              <a:t>Con</a:t>
            </a:r>
            <a:r>
              <a:rPr lang="en-US" sz="4800" dirty="0"/>
              <a:t>t</a:t>
            </a:r>
            <a:r>
              <a:rPr lang="sl-SI" sz="4800" dirty="0"/>
              <a:t>e</a:t>
            </a:r>
            <a:r>
              <a:rPr lang="en-US" sz="4800" dirty="0"/>
              <a:t>n</a:t>
            </a:r>
            <a:r>
              <a:rPr lang="sl-SI" sz="4800" dirty="0"/>
              <a:t>t</a:t>
            </a:r>
            <a:r>
              <a:rPr lang="en-US" sz="4800" dirty="0"/>
              <a:t>-based Systems &amp; Collaborative Filtering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 from CS246</a:t>
            </a:r>
            <a:r>
              <a:rPr lang="en-US" sz="2400" dirty="0"/>
              <a:t>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Utility Matrix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65062"/>
              </p:ext>
            </p:extLst>
          </p:nvPr>
        </p:nvGraphicFramePr>
        <p:xfrm>
          <a:off x="2133600" y="2209800"/>
          <a:ext cx="4802187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4" imgW="1231560" imgH="888840" progId="Equation.3">
                  <p:embed/>
                </p:oleObj>
              </mc:Choice>
              <mc:Fallback>
                <p:oleObj name="Equation" r:id="rId4" imgW="1231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802187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17725" y="133508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16312" y="1335087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75187" y="1335087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22987" y="1335087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73112" y="2309812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73112" y="31480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73112" y="4138612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3112" y="4976812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4C06-540F-DE41-B362-29E1254C4A95}" type="datetime1">
              <a:rPr lang="en-US" smtClean="0"/>
              <a:t>5/3/2018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1369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(1)</a:t>
            </a:r>
            <a:r>
              <a:rPr lang="en-US" b="1" dirty="0">
                <a:solidFill>
                  <a:srgbClr val="0000FF"/>
                </a:solidFill>
              </a:rPr>
              <a:t> Gathering “known” ratings for matrix</a:t>
            </a:r>
          </a:p>
          <a:p>
            <a:pPr lvl="1"/>
            <a:r>
              <a:rPr lang="en-US" dirty="0"/>
              <a:t>How to collect the data in the utility matrix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(2)</a:t>
            </a:r>
            <a:r>
              <a:rPr lang="en-US" b="1" dirty="0">
                <a:solidFill>
                  <a:srgbClr val="0000FF"/>
                </a:solidFill>
              </a:rPr>
              <a:t> Extrapolate unknown ratings from the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known ones</a:t>
            </a:r>
          </a:p>
          <a:p>
            <a:pPr lvl="1"/>
            <a:r>
              <a:rPr lang="en-US" dirty="0"/>
              <a:t>Mainly interested in high unknown ratings</a:t>
            </a:r>
          </a:p>
          <a:p>
            <a:pPr lvl="2"/>
            <a:r>
              <a:rPr lang="en-US" dirty="0"/>
              <a:t>We are not interested in knowing what you don’t like </a:t>
            </a:r>
            <a:br>
              <a:rPr lang="en-US" dirty="0"/>
            </a:br>
            <a:r>
              <a:rPr lang="en-US" dirty="0"/>
              <a:t>but what you like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(3)</a:t>
            </a:r>
            <a:r>
              <a:rPr lang="en-US" b="1" dirty="0">
                <a:solidFill>
                  <a:srgbClr val="0000FF"/>
                </a:solidFill>
              </a:rPr>
              <a:t> Evaluating extrapolation methods</a:t>
            </a:r>
          </a:p>
          <a:p>
            <a:pPr lvl="1"/>
            <a:r>
              <a:rPr lang="en-US" dirty="0"/>
              <a:t>How to measure success/performance of</a:t>
            </a:r>
            <a:br>
              <a:rPr lang="en-US" dirty="0"/>
            </a:br>
            <a:r>
              <a:rPr lang="en-US" dirty="0"/>
              <a:t>recommendation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6E4-D9A4-8044-8CC3-23863C0D050C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xmlns="" id="{29E1A132-E55F-9545-8860-D934E3C561BA}"/>
              </a:ext>
            </a:extLst>
          </p:cNvPr>
          <p:cNvSpPr/>
          <p:nvPr/>
        </p:nvSpPr>
        <p:spPr>
          <a:xfrm>
            <a:off x="8305800" y="2667000"/>
            <a:ext cx="191672" cy="2209800"/>
          </a:xfrm>
          <a:prstGeom prst="rightBrace">
            <a:avLst>
              <a:gd name="adj1" fmla="val 4901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(1) 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Explicit</a:t>
            </a:r>
          </a:p>
          <a:p>
            <a:pPr lvl="1" eaLnBrk="1" hangingPunct="1"/>
            <a:r>
              <a:rPr lang="en-US" dirty="0"/>
              <a:t>Ask people to rate items</a:t>
            </a:r>
          </a:p>
          <a:p>
            <a:pPr lvl="2"/>
            <a:r>
              <a:rPr lang="en-US" dirty="0"/>
              <a:t>Doesn’t work well in practice – people </a:t>
            </a:r>
            <a:br>
              <a:rPr lang="en-US" dirty="0"/>
            </a:br>
            <a:r>
              <a:rPr lang="en-US" dirty="0"/>
              <a:t>can’t be bothered</a:t>
            </a:r>
          </a:p>
          <a:p>
            <a:pPr lvl="1" eaLnBrk="1" hangingPunct="1"/>
            <a:r>
              <a:rPr lang="en-US" dirty="0"/>
              <a:t>Crowdsourcing: Pay people to label items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Implicit</a:t>
            </a:r>
          </a:p>
          <a:p>
            <a:pPr lvl="1" eaLnBrk="1" hangingPunct="1"/>
            <a:r>
              <a:rPr lang="en-US" dirty="0"/>
              <a:t>Learn ratings from user actions</a:t>
            </a:r>
          </a:p>
          <a:p>
            <a:pPr lvl="2"/>
            <a:r>
              <a:rPr lang="en-US" dirty="0"/>
              <a:t>E.g., purchase implies high rating</a:t>
            </a:r>
          </a:p>
          <a:p>
            <a:pPr lvl="1" eaLnBrk="1" hangingPunct="1"/>
            <a:r>
              <a:rPr lang="en-US" dirty="0"/>
              <a:t>What about low ratings?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7C4-5003-3F40-8567-6DDF374398A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51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(2) 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Key problem: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Utility matrix </a:t>
            </a:r>
            <a:r>
              <a:rPr lang="en-US" b="1" i="1" dirty="0"/>
              <a:t>U</a:t>
            </a:r>
            <a:r>
              <a:rPr lang="en-US" dirty="0"/>
              <a:t> is </a:t>
            </a:r>
            <a:r>
              <a:rPr lang="en-US" b="1" dirty="0"/>
              <a:t>sparse</a:t>
            </a:r>
          </a:p>
          <a:p>
            <a:pPr lvl="1" eaLnBrk="1" hangingPunct="1"/>
            <a:r>
              <a:rPr lang="en-US" dirty="0"/>
              <a:t>Most people have not rated most items</a:t>
            </a:r>
          </a:p>
          <a:p>
            <a:pPr lvl="1" eaLnBrk="1" hangingPunct="1"/>
            <a:r>
              <a:rPr lang="en-US" b="1" dirty="0">
                <a:solidFill>
                  <a:srgbClr val="008000"/>
                </a:solidFill>
              </a:rPr>
              <a:t>Cold start: </a:t>
            </a:r>
          </a:p>
          <a:p>
            <a:pPr lvl="2"/>
            <a:r>
              <a:rPr lang="en-US" dirty="0"/>
              <a:t>New items have no ratings</a:t>
            </a:r>
          </a:p>
          <a:p>
            <a:pPr lvl="2"/>
            <a:r>
              <a:rPr lang="en-US" dirty="0"/>
              <a:t>New users have no history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Three approaches to recommender systems:</a:t>
            </a:r>
          </a:p>
          <a:p>
            <a:pPr lvl="1" eaLnBrk="1" hangingPunct="1"/>
            <a:r>
              <a:rPr lang="en-US" b="1" dirty="0"/>
              <a:t>1)</a:t>
            </a:r>
            <a:r>
              <a:rPr lang="en-US" dirty="0"/>
              <a:t> Content-based</a:t>
            </a:r>
          </a:p>
          <a:p>
            <a:pPr lvl="1" eaLnBrk="1" hangingPunct="1"/>
            <a:r>
              <a:rPr lang="en-US" b="1" dirty="0"/>
              <a:t>2)</a:t>
            </a:r>
            <a:r>
              <a:rPr lang="en-US" dirty="0"/>
              <a:t> Collaborative</a:t>
            </a:r>
          </a:p>
          <a:p>
            <a:pPr lvl="1" eaLnBrk="1" hangingPunct="1"/>
            <a:r>
              <a:rPr lang="en-US" b="1" dirty="0"/>
              <a:t>3)</a:t>
            </a:r>
            <a:r>
              <a:rPr lang="en-US" dirty="0"/>
              <a:t> Latent factor 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54C-295D-0A4C-8EBD-E06F65BEF93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6200" y="4724400"/>
            <a:ext cx="228600" cy="914400"/>
          </a:xfrm>
          <a:prstGeom prst="rightBrace">
            <a:avLst>
              <a:gd name="adj1" fmla="val 54844"/>
              <a:gd name="adj2" fmla="val 50000"/>
            </a:avLst>
          </a:prstGeom>
          <a:ln w="762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1339" y="4876800"/>
            <a:ext cx="166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1118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Content-based </a:t>
            </a:r>
            <a:br>
              <a:rPr lang="en-US" sz="5400" dirty="0"/>
            </a:br>
            <a:r>
              <a:rPr lang="en-US" sz="5400" dirty="0"/>
              <a:t>Recommender Systems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Main idea: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Recommend items to customer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similar</a:t>
            </a:r>
            <a:r>
              <a:rPr lang="en-US" dirty="0"/>
              <a:t> to previous items rated highly by </a:t>
            </a:r>
            <a:r>
              <a:rPr lang="en-US" b="1" i="1" dirty="0"/>
              <a:t>x</a:t>
            </a:r>
          </a:p>
          <a:p>
            <a:pPr marL="118872" indent="0" eaLnBrk="1" hangingPunct="1">
              <a:buNone/>
            </a:pPr>
            <a:endParaRPr lang="en-US" b="1" i="1" dirty="0"/>
          </a:p>
          <a:p>
            <a:pPr marL="118872" indent="0" eaLnBrk="1" hangingPunct="1">
              <a:buNone/>
            </a:pPr>
            <a:r>
              <a:rPr lang="en-US" b="1" i="1" dirty="0"/>
              <a:t>Example:</a:t>
            </a:r>
            <a:endParaRPr lang="en-US" b="1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Movie recommendations</a:t>
            </a:r>
          </a:p>
          <a:p>
            <a:pPr lvl="1" eaLnBrk="1" hangingPunct="1"/>
            <a:r>
              <a:rPr lang="en-US" dirty="0"/>
              <a:t>Recommend movies with same actor(s), </a:t>
            </a:r>
            <a:br>
              <a:rPr lang="en-US" dirty="0"/>
            </a:br>
            <a:r>
              <a:rPr lang="en-US" dirty="0"/>
              <a:t>director, genre, …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Websites, blogs, news</a:t>
            </a:r>
          </a:p>
          <a:p>
            <a:pPr lvl="1" eaLnBrk="1" hangingPunct="1"/>
            <a:r>
              <a:rPr lang="en-US" dirty="0"/>
              <a:t>Recommend other sites with “similar” content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6748-863B-FB4E-9609-F407C297BE94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Plan of Action</a:t>
            </a:r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A62-C0F8-B843-AD40-3B25545CA621}" type="datetime1">
              <a:rPr lang="en-US" smtClean="0"/>
              <a:t>5/3/2018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473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For each item, create an </a:t>
            </a:r>
            <a:r>
              <a:rPr lang="en-US" b="1" dirty="0">
                <a:solidFill>
                  <a:srgbClr val="0000FF"/>
                </a:solidFill>
              </a:rPr>
              <a:t>item profile</a:t>
            </a:r>
          </a:p>
          <a:p>
            <a:pPr lvl="8"/>
            <a:endParaRPr lang="en-US" dirty="0">
              <a:solidFill>
                <a:srgbClr val="0066FF"/>
              </a:solidFill>
            </a:endParaRPr>
          </a:p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Profile is a set (vector) of features</a:t>
            </a:r>
          </a:p>
          <a:p>
            <a:pPr lvl="1" eaLnBrk="1" hangingPunct="1"/>
            <a:r>
              <a:rPr lang="en-US" b="1" dirty="0"/>
              <a:t>Movies:</a:t>
            </a:r>
            <a:r>
              <a:rPr lang="en-US" dirty="0"/>
              <a:t> author, title, actor, director,…</a:t>
            </a:r>
          </a:p>
          <a:p>
            <a:pPr lvl="1" eaLnBrk="1" hangingPunct="1"/>
            <a:r>
              <a:rPr lang="en-US" b="1" dirty="0"/>
              <a:t>Text:</a:t>
            </a:r>
            <a:r>
              <a:rPr lang="en-US" dirty="0"/>
              <a:t> Set of “important” words in document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How to pick important features?</a:t>
            </a:r>
          </a:p>
          <a:p>
            <a:pPr lvl="1"/>
            <a:r>
              <a:rPr lang="en-US" dirty="0"/>
              <a:t>Usual heuristic from text mining is </a:t>
            </a:r>
            <a:r>
              <a:rPr lang="en-US" b="1" dirty="0"/>
              <a:t>TF-IDF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(Term frequency * Inverse Doc Frequency)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Term</a:t>
            </a:r>
            <a:r>
              <a:rPr lang="en-US" dirty="0">
                <a:solidFill>
                  <a:srgbClr val="008000"/>
                </a:solidFill>
              </a:rPr>
              <a:t> … </a:t>
            </a:r>
            <a:r>
              <a:rPr lang="en-US" b="1" dirty="0">
                <a:solidFill>
                  <a:srgbClr val="008000"/>
                </a:solidFill>
              </a:rPr>
              <a:t>Feature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Document</a:t>
            </a:r>
            <a:r>
              <a:rPr lang="en-US" dirty="0">
                <a:solidFill>
                  <a:srgbClr val="008000"/>
                </a:solidFill>
              </a:rPr>
              <a:t> … </a:t>
            </a:r>
            <a:r>
              <a:rPr lang="en-US" b="1" dirty="0">
                <a:solidFill>
                  <a:srgbClr val="008000"/>
                </a:solidFill>
              </a:rPr>
              <a:t>Item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D016-0F03-064B-9833-5FA0BE461FE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8815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Sidenote</a:t>
            </a:r>
            <a:r>
              <a:rPr lang="en-US" dirty="0"/>
              <a:t>: TF-IDF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i="1" dirty="0" err="1"/>
              <a:t>f</a:t>
            </a:r>
            <a:r>
              <a:rPr lang="en-US" b="1" i="1" baseline="-25000" dirty="0" err="1"/>
              <a:t>ij</a:t>
            </a:r>
            <a:r>
              <a:rPr lang="en-US" dirty="0"/>
              <a:t> = frequency of term (feature) </a:t>
            </a:r>
            <a:r>
              <a:rPr lang="en-US" b="1" i="1" dirty="0" err="1"/>
              <a:t>i</a:t>
            </a:r>
            <a:r>
              <a:rPr lang="en-US" dirty="0"/>
              <a:t> in doc (item) </a:t>
            </a:r>
            <a:r>
              <a:rPr lang="en-US" b="1" i="1" dirty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 = number of docs that mention term </a:t>
            </a:r>
            <a:r>
              <a:rPr lang="en-US" b="1" i="1" dirty="0" err="1"/>
              <a:t>i</a:t>
            </a:r>
            <a:endParaRPr lang="en-US" b="1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/>
              <a:t>N</a:t>
            </a:r>
            <a:r>
              <a:rPr lang="en-US" dirty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/>
              <a:t>TF-IDF score:</a:t>
            </a:r>
            <a:r>
              <a:rPr lang="en-US" dirty="0"/>
              <a:t>  </a:t>
            </a:r>
            <a:r>
              <a:rPr lang="en-US" b="1" i="1" dirty="0" err="1"/>
              <a:t>w</a:t>
            </a:r>
            <a:r>
              <a:rPr lang="en-US" b="1" i="1" baseline="-25000" dirty="0" err="1"/>
              <a:t>ij</a:t>
            </a:r>
            <a:r>
              <a:rPr lang="en-US" b="1" i="1" dirty="0"/>
              <a:t> = </a:t>
            </a:r>
            <a:r>
              <a:rPr lang="en-US" b="1" i="1" dirty="0" err="1"/>
              <a:t>TF</a:t>
            </a:r>
            <a:r>
              <a:rPr lang="en-US" b="1" i="1" baseline="-25000" dirty="0" err="1"/>
              <a:t>ij</a:t>
            </a:r>
            <a:r>
              <a:rPr lang="en-US" b="1" i="1" baseline="-25000" dirty="0"/>
              <a:t> </a:t>
            </a:r>
            <a:r>
              <a:rPr lang="en-US" b="1" i="1" dirty="0"/>
              <a:t> × </a:t>
            </a:r>
            <a:r>
              <a:rPr lang="en-US" b="1" i="1" dirty="0" err="1"/>
              <a:t>IDF</a:t>
            </a:r>
            <a:r>
              <a:rPr lang="en-US" b="1" i="1" baseline="-25000" dirty="0" err="1"/>
              <a:t>i</a:t>
            </a:r>
            <a:endParaRPr lang="en-US" b="1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dirty="0">
              <a:solidFill>
                <a:schemeClr val="accent3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solidFill>
                  <a:srgbClr val="D60093"/>
                </a:solidFill>
              </a:rPr>
              <a:t>Doc profile =</a:t>
            </a:r>
            <a:r>
              <a:rPr lang="en-US" dirty="0"/>
              <a:t> set of words with highest </a:t>
            </a:r>
            <a:r>
              <a:rPr lang="en-US" b="1" dirty="0"/>
              <a:t>TF-IDF </a:t>
            </a:r>
            <a:r>
              <a:rPr lang="en-US" dirty="0"/>
              <a:t>scores, together with their scores</a:t>
            </a:r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897558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5080" y="3671887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613-92A9-284C-85F0-02BD6161CACD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0376" y="1896070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3314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Profiles and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229600" cy="5562600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User profile possibilities:</a:t>
                </a:r>
              </a:p>
              <a:p>
                <a:pPr lvl="1" eaLnBrk="1" hangingPunct="1"/>
                <a:r>
                  <a:rPr lang="en-US" dirty="0"/>
                  <a:t>Weighted average of rated item profiles</a:t>
                </a:r>
              </a:p>
              <a:p>
                <a:pPr lvl="1" eaLnBrk="1" hangingPunct="1"/>
                <a:r>
                  <a:rPr lang="en-US" b="1" dirty="0"/>
                  <a:t>Variation:</a:t>
                </a:r>
                <a:r>
                  <a:rPr lang="en-US" dirty="0"/>
                  <a:t> weight by difference from average </a:t>
                </a:r>
                <a:br>
                  <a:rPr lang="en-US" dirty="0"/>
                </a:br>
                <a:r>
                  <a:rPr lang="en-US" dirty="0"/>
                  <a:t>rating for item</a:t>
                </a:r>
              </a:p>
              <a:p>
                <a:pPr lvl="8"/>
                <a:endParaRPr lang="en-US" dirty="0"/>
              </a:p>
              <a:p>
                <a:pPr eaLnBrk="1" hangingPunct="1"/>
                <a:r>
                  <a:rPr lang="en-US" b="1" dirty="0">
                    <a:solidFill>
                      <a:srgbClr val="0000FF"/>
                    </a:solidFill>
                  </a:rPr>
                  <a:t>Prediction heuristic: Cosine similarity of user and item profiles)</a:t>
                </a:r>
              </a:p>
              <a:p>
                <a:pPr lvl="1"/>
                <a:r>
                  <a:rPr lang="en-US" dirty="0"/>
                  <a:t>Given user profile </a:t>
                </a:r>
                <a:r>
                  <a:rPr lang="en-US" b="1" i="1" dirty="0"/>
                  <a:t>x</a:t>
                </a:r>
                <a:r>
                  <a:rPr lang="en-US" dirty="0"/>
                  <a:t> and item profile </a:t>
                </a:r>
                <a:r>
                  <a:rPr lang="en-US" b="1" i="1" dirty="0" err="1"/>
                  <a:t>i</a:t>
                </a:r>
                <a:r>
                  <a:rPr lang="en-US" dirty="0"/>
                  <a:t>,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i="1" dirty="0" err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dirty="0" err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 dirty="0" err="1">
                            <a:solidFill>
                              <a:srgbClr val="008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dirty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err="1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:pPr lvl="8"/>
                <a:endParaRPr lang="en-US" dirty="0">
                  <a:solidFill>
                    <a:srgbClr val="008000"/>
                  </a:solidFill>
                </a:endParaRPr>
              </a:p>
              <a:p>
                <a:r>
                  <a:rPr lang="en-US" b="1" dirty="0"/>
                  <a:t>How do you quickly find items closest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Job for LSH!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562600"/>
              </a:xfrm>
              <a:blipFill>
                <a:blip r:embed="rId3"/>
                <a:stretch>
                  <a:fillRect t="-1367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BF65-8716-0C44-BC42-9A622C90582C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F5FC08-35E3-E646-A90D-D1FBBE1158BF}"/>
              </a:ext>
            </a:extLst>
          </p:cNvPr>
          <p:cNvSpPr txBox="1"/>
          <p:nvPr/>
        </p:nvSpPr>
        <p:spPr>
          <a:xfrm>
            <a:off x="29737" y="2378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79470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7991-9342-8141-803D-755D8B13920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86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5000" y="2971800"/>
            <a:ext cx="5486400" cy="838200"/>
          </a:xfrm>
          <a:prstGeom prst="rightArrow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Pros: Content-based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+: No need for data on other users</a:t>
            </a:r>
          </a:p>
          <a:p>
            <a:pPr lvl="1"/>
            <a:r>
              <a:rPr lang="en-US" dirty="0"/>
              <a:t>No cold-start or </a:t>
            </a:r>
            <a:r>
              <a:rPr lang="en-US" dirty="0" err="1"/>
              <a:t>sparsity</a:t>
            </a:r>
            <a:r>
              <a:rPr lang="en-US" dirty="0"/>
              <a:t> problems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recommend to users with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unique tastes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recommend new &amp; unpopular items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provide explanations</a:t>
            </a:r>
          </a:p>
          <a:p>
            <a:pPr lvl="1"/>
            <a:r>
              <a:rPr lang="en-US" dirty="0"/>
              <a:t>Can provide explanations of recommended items by listing content-features that caused an item to be recommended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AEB7-6046-C949-9C0D-F92AC05A6443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–: Finding the appropriate features is hard</a:t>
            </a:r>
          </a:p>
          <a:p>
            <a:pPr lvl="1" eaLnBrk="1" hangingPunct="1"/>
            <a:r>
              <a:rPr lang="en-US" dirty="0"/>
              <a:t>E.g., images, movies, music</a:t>
            </a:r>
          </a:p>
          <a:p>
            <a:r>
              <a:rPr lang="en-US" b="1" dirty="0">
                <a:solidFill>
                  <a:srgbClr val="FF0066"/>
                </a:solidFill>
              </a:rPr>
              <a:t>–: Recommendations for new users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How to build a user profile?</a:t>
            </a:r>
          </a:p>
          <a:p>
            <a:r>
              <a:rPr lang="en-US" b="1" dirty="0">
                <a:solidFill>
                  <a:srgbClr val="FF0066"/>
                </a:solidFill>
              </a:rPr>
              <a:t>–: Overspecialization</a:t>
            </a:r>
          </a:p>
          <a:p>
            <a:pPr lvl="1" eaLnBrk="1" hangingPunct="1"/>
            <a:r>
              <a:rPr lang="en-US" dirty="0"/>
              <a:t>Never recommends items outside user’s </a:t>
            </a:r>
            <a:br>
              <a:rPr lang="en-US" dirty="0"/>
            </a:br>
            <a:r>
              <a:rPr lang="en-US" dirty="0"/>
              <a:t>content profile</a:t>
            </a:r>
          </a:p>
          <a:p>
            <a:pPr lvl="1" eaLnBrk="1" hangingPunct="1"/>
            <a:r>
              <a:rPr lang="en-US" dirty="0"/>
              <a:t>People might have multiple interests</a:t>
            </a:r>
          </a:p>
          <a:p>
            <a:pPr lvl="1"/>
            <a:r>
              <a:rPr lang="en-US" b="1" dirty="0"/>
              <a:t>Unable to exploit quality judgments of other users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D82-75F0-2C44-A5AF-CBD64E6AE22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Collaborative Filtering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4215384"/>
            <a:ext cx="8077200" cy="1499616"/>
          </a:xfrm>
        </p:spPr>
        <p:txBody>
          <a:bodyPr>
            <a:normAutofit/>
          </a:bodyPr>
          <a:lstStyle/>
          <a:p>
            <a:pPr lvl="1" algn="l"/>
            <a:r>
              <a:rPr lang="en-US" sz="3200" b="1"/>
              <a:t>Harnessing quality judgments of other users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963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Consider user </a:t>
            </a:r>
            <a:r>
              <a:rPr lang="en-US" b="1" i="1" dirty="0">
                <a:solidFill>
                  <a:srgbClr val="0000FF"/>
                </a:solidFill>
              </a:rPr>
              <a:t>x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Find set </a:t>
            </a:r>
            <a:r>
              <a:rPr lang="en-US" b="1" i="1" dirty="0"/>
              <a:t>N</a:t>
            </a:r>
            <a:r>
              <a:rPr lang="en-US" dirty="0"/>
              <a:t> of other </a:t>
            </a:r>
            <a:br>
              <a:rPr lang="en-US" dirty="0"/>
            </a:br>
            <a:r>
              <a:rPr lang="en-US" dirty="0"/>
              <a:t>users whose ratings </a:t>
            </a:r>
            <a:br>
              <a:rPr lang="en-US" dirty="0"/>
            </a:br>
            <a:r>
              <a:rPr lang="en-US" dirty="0"/>
              <a:t>are “</a:t>
            </a:r>
            <a:r>
              <a:rPr lang="en-US" b="1" dirty="0">
                <a:solidFill>
                  <a:srgbClr val="FF0066"/>
                </a:solidFill>
              </a:rPr>
              <a:t>similar</a:t>
            </a:r>
            <a:r>
              <a:rPr lang="en-US" dirty="0"/>
              <a:t>” to </a:t>
            </a:r>
            <a:br>
              <a:rPr lang="en-US" dirty="0"/>
            </a:br>
            <a:r>
              <a:rPr lang="en-US" b="1" i="1" dirty="0"/>
              <a:t>x</a:t>
            </a:r>
            <a:r>
              <a:rPr lang="en-US" dirty="0"/>
              <a:t>’s ratings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Estimate </a:t>
            </a:r>
            <a:r>
              <a:rPr lang="en-US" b="1" i="1" dirty="0"/>
              <a:t>x</a:t>
            </a:r>
            <a:r>
              <a:rPr lang="en-US" dirty="0"/>
              <a:t>’s ratings </a:t>
            </a:r>
            <a:br>
              <a:rPr lang="en-US" dirty="0"/>
            </a:br>
            <a:r>
              <a:rPr lang="en-US" dirty="0"/>
              <a:t>based on ratings </a:t>
            </a:r>
            <a:br>
              <a:rPr lang="en-US" dirty="0"/>
            </a:br>
            <a:r>
              <a:rPr lang="en-US" dirty="0"/>
              <a:t>of users in </a:t>
            </a:r>
            <a:r>
              <a:rPr lang="en-US" b="1" i="1" dirty="0"/>
              <a:t>N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F86-3CF4-1F41-BCDF-8A7212DDA805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120967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49229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1382751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77654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995747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14929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“Similar” Users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dirty="0"/>
                  <a:t>Let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r>
                  <a:rPr lang="en-US" b="1" dirty="0" err="1">
                    <a:solidFill>
                      <a:srgbClr val="0000FF"/>
                    </a:solidFill>
                  </a:rPr>
                  <a:t>Jaccard</a:t>
                </a:r>
                <a:r>
                  <a:rPr lang="en-US" b="1" dirty="0">
                    <a:solidFill>
                      <a:srgbClr val="0000FF"/>
                    </a:solidFill>
                  </a:rPr>
                  <a:t> similarity measure</a:t>
                </a:r>
              </a:p>
              <a:p>
                <a:pPr lvl="1"/>
                <a:r>
                  <a:rPr lang="en-US" b="1" dirty="0"/>
                  <a:t>Problem:</a:t>
                </a:r>
                <a:r>
                  <a:rPr lang="en-US" dirty="0"/>
                  <a:t> Ignores the value of the rating </a:t>
                </a:r>
              </a:p>
              <a:p>
                <a:pPr eaLnBrk="1" hangingPunct="1"/>
                <a:r>
                  <a:rPr lang="en-US" b="1" dirty="0">
                    <a:solidFill>
                      <a:srgbClr val="FF0066"/>
                    </a:solidFill>
                  </a:rPr>
                  <a:t>Cosine similarity measure</a:t>
                </a:r>
              </a:p>
              <a:p>
                <a:pPr lvl="1"/>
                <a:r>
                  <a:rPr lang="en-US" dirty="0"/>
                  <a:t>sim(</a:t>
                </a:r>
                <a:r>
                  <a:rPr lang="en-US" b="1" i="1" dirty="0"/>
                  <a:t>x</a:t>
                </a:r>
                <a:r>
                  <a:rPr lang="en-US" dirty="0"/>
                  <a:t>, </a:t>
                </a:r>
                <a:r>
                  <a:rPr lang="en-US" b="1" i="1" dirty="0"/>
                  <a:t>y</a:t>
                </a:r>
                <a:r>
                  <a:rPr lang="en-US" dirty="0"/>
                  <a:t>) = cos(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,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Problem:</a:t>
                </a:r>
                <a:r>
                  <a:rPr lang="en-US" dirty="0"/>
                  <a:t> Treats some missing ratings as “negative”</a:t>
                </a:r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Pearson correlation coefficient</a:t>
                </a:r>
              </a:p>
              <a:p>
                <a:pPr lvl="1" eaLnBrk="1" hangingPunct="1"/>
                <a:r>
                  <a:rPr lang="en-US" b="1" i="1" dirty="0" err="1">
                    <a:solidFill>
                      <a:srgbClr val="0000FF"/>
                    </a:solidFill>
                  </a:rPr>
                  <a:t>S</a:t>
                </a:r>
                <a:r>
                  <a:rPr lang="en-US" b="1" i="1" baseline="-25000" dirty="0" err="1">
                    <a:solidFill>
                      <a:srgbClr val="0000FF"/>
                    </a:solidFill>
                  </a:rPr>
                  <a:t>xy</a:t>
                </a:r>
                <a:r>
                  <a:rPr lang="en-US" dirty="0"/>
                  <a:t> = items rated by both users </a:t>
                </a:r>
                <a:r>
                  <a:rPr lang="en-US" b="1" i="1" dirty="0"/>
                  <a:t>x</a:t>
                </a:r>
                <a:r>
                  <a:rPr lang="en-US" dirty="0"/>
                  <a:t> and </a:t>
                </a:r>
                <a:r>
                  <a:rPr lang="en-US" b="1" i="1" dirty="0"/>
                  <a:t>y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/>
              </a:p>
              <a:p>
                <a:pPr eaLnBrk="1" hangingPunct="1">
                  <a:buFont typeface="Wingdings" charset="2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  <a:blipFill>
                <a:blip r:embed="rId3"/>
                <a:stretch>
                  <a:fillRect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F45-A789-504C-85CF-13BE14F95534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05880" y="76200"/>
            <a:ext cx="25619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_, *, ***]</a:t>
            </a:r>
          </a:p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**, **, _]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896070"/>
            <a:ext cx="14334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sets: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4, 5}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3, 4}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9612" y="3124200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points: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0, 1, 3}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2, 2, 0}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1232" y="617220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avg.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807542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96334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451" y="5257800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1" y="5257800"/>
                <a:ext cx="7138749" cy="14304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0209"/>
            <a:ext cx="8229600" cy="38100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Intuitively we want:</a:t>
            </a:r>
            <a:r>
              <a:rPr lang="en-US" b="1" dirty="0"/>
              <a:t>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) &gt;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)</a:t>
            </a:r>
          </a:p>
          <a:p>
            <a:r>
              <a:rPr lang="en-US" b="1" dirty="0" err="1"/>
              <a:t>Jaccard</a:t>
            </a:r>
            <a:r>
              <a:rPr lang="en-US" b="1" dirty="0"/>
              <a:t> similarity:</a:t>
            </a:r>
            <a:r>
              <a:rPr lang="en-US" dirty="0"/>
              <a:t> 1/5 </a:t>
            </a:r>
            <a:r>
              <a:rPr lang="en-US" b="1" dirty="0"/>
              <a:t>&lt;</a:t>
            </a:r>
            <a:r>
              <a:rPr lang="en-US" dirty="0"/>
              <a:t> 2/4</a:t>
            </a:r>
          </a:p>
          <a:p>
            <a:r>
              <a:rPr lang="en-US" b="1" dirty="0"/>
              <a:t>Cosine similarity:</a:t>
            </a:r>
            <a:r>
              <a:rPr lang="en-US" dirty="0"/>
              <a:t> 0.380 </a:t>
            </a:r>
            <a:r>
              <a:rPr lang="en-US" b="1" dirty="0"/>
              <a:t>&gt;</a:t>
            </a:r>
            <a:r>
              <a:rPr lang="en-US" dirty="0"/>
              <a:t> 0.322</a:t>
            </a:r>
          </a:p>
          <a:p>
            <a:pPr lvl="1"/>
            <a:r>
              <a:rPr lang="en-US" dirty="0"/>
              <a:t>Considers missing ratings as “negative”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Solution: subtract the (row) </a:t>
            </a:r>
            <a:r>
              <a:rPr lang="en-US" b="1" dirty="0" smtClean="0">
                <a:solidFill>
                  <a:srgbClr val="D60093"/>
                </a:solidFill>
              </a:rPr>
              <a:t>mean of the user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E46B-3940-2143-9B98-BD5C45A1927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1107" y="503640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A,B vs. A,C:</a:t>
            </a:r>
          </a:p>
          <a:p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cosine 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22484" y="116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Cosine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62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From similarity metric to recommendations:</a:t>
                </a:r>
              </a:p>
              <a:p>
                <a:r>
                  <a:rPr lang="en-US" dirty="0"/>
                  <a:t>Let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pPr eaLnBrk="1" hangingPunct="1"/>
                <a:r>
                  <a:rPr lang="en-US" dirty="0"/>
                  <a:t>Let </a:t>
                </a:r>
                <a:r>
                  <a:rPr lang="en-US" b="1" i="1" dirty="0"/>
                  <a:t>N</a:t>
                </a:r>
                <a:r>
                  <a:rPr lang="en-US" dirty="0"/>
                  <a:t> be the set of </a:t>
                </a:r>
                <a:r>
                  <a:rPr lang="en-US" b="1" i="1" dirty="0"/>
                  <a:t>k</a:t>
                </a:r>
                <a:r>
                  <a:rPr lang="en-US" dirty="0"/>
                  <a:t> users most similar to </a:t>
                </a:r>
                <a:r>
                  <a:rPr lang="en-US" b="1" i="1" dirty="0"/>
                  <a:t>x</a:t>
                </a:r>
                <a:r>
                  <a:rPr lang="en-US" dirty="0"/>
                  <a:t> who have rated item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Prediction for item </a:t>
                </a:r>
                <a:r>
                  <a:rPr lang="en-US" b="1" i="1" dirty="0" err="1">
                    <a:solidFill>
                      <a:srgbClr val="D60093"/>
                    </a:solidFill>
                  </a:rPr>
                  <a:t>i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D60093"/>
                    </a:solidFill>
                  </a:rPr>
                  <a:t>of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 user x</a:t>
                </a:r>
                <a:r>
                  <a:rPr lang="en-US" b="1" dirty="0">
                    <a:solidFill>
                      <a:srgbClr val="D60093"/>
                    </a:solidFill>
                  </a:rPr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Or even better: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i="1" dirty="0"/>
              </a:p>
              <a:p>
                <a:pPr lvl="7"/>
                <a:endParaRPr lang="en-US" b="1" dirty="0">
                  <a:solidFill>
                    <a:srgbClr val="008000"/>
                  </a:solidFill>
                </a:endParaRP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Many other tricks possible…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/>
              </a:p>
              <a:p>
                <a:pPr lvl="1" eaLnBrk="1" hangingPunct="1"/>
                <a:endParaRPr lang="en-US" baseline="-25000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26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427-0192-094F-BFB8-E91E3C65657C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37264" y="4724400"/>
                <a:ext cx="1822102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Shorthand:</a:t>
                </a:r>
                <a:br>
                  <a:rPr lang="en-US" b="1" dirty="0">
                    <a:solidFill>
                      <a:srgbClr val="008000"/>
                    </a:solidFill>
                  </a:rPr>
                </a:br>
                <a:r>
                  <a:rPr lang="en-US" b="1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𝒔𝒊𝒎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264" y="4724400"/>
                <a:ext cx="1822102" cy="671787"/>
              </a:xfrm>
              <a:prstGeom prst="rect">
                <a:avLst/>
              </a:prstGeom>
              <a:blipFill>
                <a:blip r:embed="rId4"/>
                <a:stretch>
                  <a:fillRect l="-2778" t="-377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77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So far: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User-user collaborative filtering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Another view: </a:t>
            </a:r>
            <a:r>
              <a:rPr lang="en-US" b="1" dirty="0"/>
              <a:t>Item-item</a:t>
            </a:r>
          </a:p>
          <a:p>
            <a:pPr lvl="1" eaLnBrk="1" hangingPunct="1"/>
            <a:r>
              <a:rPr lang="en-US" dirty="0"/>
              <a:t>For item </a:t>
            </a:r>
            <a:r>
              <a:rPr lang="en-US" b="1" i="1" dirty="0" err="1"/>
              <a:t>i</a:t>
            </a:r>
            <a:r>
              <a:rPr lang="en-US" dirty="0"/>
              <a:t>, find other similar items</a:t>
            </a:r>
          </a:p>
          <a:p>
            <a:pPr lvl="1" eaLnBrk="1" hangingPunct="1"/>
            <a:r>
              <a:rPr lang="en-US" dirty="0"/>
              <a:t>Estimate rating for item </a:t>
            </a:r>
            <a:r>
              <a:rPr lang="en-US" b="1" i="1" dirty="0" err="1"/>
              <a:t>i</a:t>
            </a:r>
            <a:r>
              <a:rPr lang="en-US" dirty="0"/>
              <a:t> based </a:t>
            </a:r>
            <a:br>
              <a:rPr lang="en-US" dirty="0"/>
            </a:br>
            <a:r>
              <a:rPr lang="en-US" dirty="0"/>
              <a:t>on ratings for similar items</a:t>
            </a:r>
          </a:p>
          <a:p>
            <a:pPr lvl="1" eaLnBrk="1" hangingPunct="1"/>
            <a:r>
              <a:rPr lang="en-US" dirty="0"/>
              <a:t>Can use same similarity metrics and </a:t>
            </a:r>
            <a:br>
              <a:rPr lang="en-US" dirty="0"/>
            </a:br>
            <a:r>
              <a:rPr lang="en-US" dirty="0"/>
              <a:t>prediction functions as in user-user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244-C386-0744-A883-31D1C007DC7C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76546"/>
              </p:ext>
            </p:extLst>
          </p:nvPr>
        </p:nvGraphicFramePr>
        <p:xfrm>
          <a:off x="979488" y="4860925"/>
          <a:ext cx="32702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4" imgW="1244520" imgH="545760" progId="Equation.3">
                  <p:embed/>
                </p:oleObj>
              </mc:Choice>
              <mc:Fallback>
                <p:oleObj name="Equation" r:id="rId4" imgW="1244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860925"/>
                        <a:ext cx="3270250" cy="1436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7239" y="55626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xj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i;x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451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43BD-9068-9E46-8FBC-818E22C3BD19}" type="datetime1">
              <a:rPr lang="en-US" smtClean="0"/>
              <a:t>5/3/2018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70963830"/>
      </p:ext>
    </p:extLst>
  </p:cSld>
  <p:clrMapOvr>
    <a:masterClrMapping/>
  </p:clrMapOvr>
  <p:transition advTm="1675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220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D11-ABD0-9640-BCC3-90C0596AEAC2}" type="datetime1">
              <a:rPr lang="en-US" smtClean="0"/>
              <a:t>5/3/2018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594468951"/>
      </p:ext>
    </p:extLst>
  </p:cSld>
  <p:clrMapOvr>
    <a:masterClrMapping/>
  </p:clrMapOvr>
  <p:transition advTm="2495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/>
              <a:t>Example: Recommender Systems</a:t>
            </a: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4038600" cy="19351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Customer X</a:t>
            </a:r>
          </a:p>
          <a:p>
            <a:pPr lvl="1"/>
            <a:r>
              <a:rPr lang="en-US" dirty="0"/>
              <a:t>Buys Metallica CD</a:t>
            </a:r>
          </a:p>
          <a:p>
            <a:pPr lvl="1"/>
            <a:r>
              <a:rPr lang="en-US" dirty="0"/>
              <a:t>Buys </a:t>
            </a:r>
            <a:r>
              <a:rPr lang="en-US" dirty="0" err="1"/>
              <a:t>Megadeth</a:t>
            </a:r>
            <a:r>
              <a:rPr lang="en-US" dirty="0"/>
              <a:t> CD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4419600"/>
            <a:ext cx="4419600" cy="243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Customer Y</a:t>
            </a:r>
          </a:p>
          <a:p>
            <a:pPr lvl="1"/>
            <a:r>
              <a:rPr lang="en-US" dirty="0"/>
              <a:t>Does search on Metallica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Recommender system suggests </a:t>
            </a:r>
            <a:r>
              <a:rPr lang="en-US" dirty="0" err="1">
                <a:solidFill>
                  <a:srgbClr val="008000"/>
                </a:solidFill>
              </a:rPr>
              <a:t>Megadeth</a:t>
            </a:r>
            <a:r>
              <a:rPr lang="en-US" dirty="0">
                <a:solidFill>
                  <a:srgbClr val="008000"/>
                </a:solidFill>
              </a:rPr>
              <a:t> from data collected about customer </a:t>
            </a:r>
            <a:r>
              <a:rPr lang="en-US" b="1" dirty="0">
                <a:solidFill>
                  <a:srgbClr val="008000"/>
                </a:solidFill>
              </a:rPr>
              <a:t>X</a:t>
            </a:r>
          </a:p>
        </p:txBody>
      </p:sp>
      <p:pic>
        <p:nvPicPr>
          <p:cNvPr id="18439" name="Picture 7" descr="class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323983" cy="3200400"/>
          </a:xfrm>
          <a:prstGeom prst="rect">
            <a:avLst/>
          </a:prstGeom>
          <a:noFill/>
        </p:spPr>
      </p:pic>
      <p:pic>
        <p:nvPicPr>
          <p:cNvPr id="18440" name="Picture 8" descr="al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1143001"/>
            <a:ext cx="3189288" cy="32004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42A-8BF8-6F4E-8EF4-5E9EDE7971F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93260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59CA-1206-CA40-9013-9C1F9A0AB8B5}" type="datetime1">
              <a:rPr lang="en-US" smtClean="0"/>
              <a:t>5/3/2018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5715000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2163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676400" y="5791200"/>
            <a:ext cx="327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1,3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=0.41, s</a:t>
            </a:r>
            <a:r>
              <a:rPr lang="en-US" sz="20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1,6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=0.59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7C13-23B8-3643-A6FF-F60AF53E137F}" type="datetime1">
              <a:rPr lang="en-US" smtClean="0"/>
              <a:t>5/3/2018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</p:spTree>
    <p:extLst>
      <p:ext uri="{BB962C8B-B14F-4D97-AF65-F5344CB8AC3E}">
        <p14:creationId xmlns:p14="http://schemas.microsoft.com/office/powerpoint/2010/main" val="1345459809"/>
      </p:ext>
    </p:extLst>
  </p:cSld>
  <p:clrMapOvr>
    <a:masterClrMapping/>
  </p:clrMapOvr>
  <p:transition advTm="1482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6229"/>
              </p:ext>
            </p:extLst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600200" y="5715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1.5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(0.41*2 + 0.59*3) / (0.41+0.59) = 2.6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D5EB-5332-4C40-9801-9258556B6D76}" type="datetime1">
              <a:rPr lang="en-US" smtClean="0"/>
              <a:t>5/3/2018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31313"/>
      </p:ext>
    </p:extLst>
  </p:cSld>
  <p:clrMapOvr>
    <a:masterClrMapping/>
  </p:clrMapOvr>
  <p:transition advTm="1365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9331" y="8965"/>
            <a:ext cx="1734670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CF: </a:t>
            </a:r>
            <a:r>
              <a:rPr lang="en-US" dirty="0"/>
              <a:t>Common Practice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10600" cy="3581400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rgbClr val="FF0066"/>
                </a:solidFill>
              </a:rPr>
              <a:t>similarity </a:t>
            </a:r>
            <a:r>
              <a:rPr lang="en-US" b="1" i="1" dirty="0" err="1">
                <a:solidFill>
                  <a:srgbClr val="0000FF"/>
                </a:solidFill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</a:rPr>
              <a:t>ij</a:t>
            </a:r>
            <a:r>
              <a:rPr lang="en-US" dirty="0"/>
              <a:t> of items </a:t>
            </a:r>
            <a:r>
              <a:rPr lang="en-US" b="1" i="1" dirty="0" err="1"/>
              <a:t>i</a:t>
            </a:r>
            <a:r>
              <a:rPr lang="en-US" dirty="0"/>
              <a:t> and </a:t>
            </a:r>
            <a:r>
              <a:rPr lang="en-US" b="1" i="1" dirty="0"/>
              <a:t>j</a:t>
            </a:r>
          </a:p>
          <a:p>
            <a:r>
              <a:rPr lang="en-US" dirty="0"/>
              <a:t>Select </a:t>
            </a:r>
            <a:r>
              <a:rPr lang="en-US" b="1" i="1" dirty="0"/>
              <a:t>k</a:t>
            </a:r>
            <a:r>
              <a:rPr lang="en-US" dirty="0"/>
              <a:t> nearest neighbors </a:t>
            </a:r>
            <a:r>
              <a:rPr lang="en-US" b="1" i="1" dirty="0">
                <a:solidFill>
                  <a:srgbClr val="0000FF"/>
                </a:solidFill>
              </a:rPr>
              <a:t>N(</a:t>
            </a:r>
            <a:r>
              <a:rPr lang="en-US" b="1" i="1" dirty="0" err="1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; x)</a:t>
            </a:r>
          </a:p>
          <a:p>
            <a:pPr lvl="1"/>
            <a:r>
              <a:rPr lang="en-US" dirty="0"/>
              <a:t>Items most similar to </a:t>
            </a:r>
            <a:r>
              <a:rPr lang="en-US" b="1" i="1" dirty="0" err="1"/>
              <a:t>i</a:t>
            </a:r>
            <a:r>
              <a:rPr lang="en-US" dirty="0"/>
              <a:t>, that were rated by </a:t>
            </a:r>
            <a:r>
              <a:rPr lang="en-US" b="1" i="1" dirty="0"/>
              <a:t>x</a:t>
            </a:r>
          </a:p>
          <a:p>
            <a:r>
              <a:rPr lang="en-US" dirty="0"/>
              <a:t>Estimate rating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xi</a:t>
            </a:r>
            <a:r>
              <a:rPr lang="en-US" dirty="0"/>
              <a:t> as the weighted average: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A9A-0D06-0B47-9EF5-2E7B461361E8}" type="datetime1">
              <a:rPr lang="en-US" smtClean="0"/>
              <a:t>5/3/2018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Equation" r:id="rId3" imgW="114120" imgH="177480" progId="">
                  <p:embed/>
                </p:oleObj>
              </mc:Choice>
              <mc:Fallback>
                <p:oleObj name="Equation" r:id="rId3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2" y="5410200"/>
            <a:ext cx="2840037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/>
              <a:t>r</a:t>
            </a:r>
            <a:r>
              <a:rPr lang="en-US" sz="2000" b="1" i="1" baseline="-25000" dirty="0" err="1"/>
              <a:t>xi</a:t>
            </a:r>
            <a:endParaRPr lang="en-US" sz="2000" b="1" i="1" dirty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659351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39904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42776"/>
              </p:ext>
            </p:extLst>
          </p:nvPr>
        </p:nvGraphicFramePr>
        <p:xfrm>
          <a:off x="7461250" y="219075"/>
          <a:ext cx="1636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Equation" r:id="rId5" imgW="1155600" imgH="545760" progId="Equation.3">
                  <p:embed/>
                </p:oleObj>
              </mc:Choice>
              <mc:Fallback>
                <p:oleObj name="Equation" r:id="rId5" imgW="11556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219075"/>
                        <a:ext cx="1636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-62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89921"/>
              </p:ext>
            </p:extLst>
          </p:nvPr>
        </p:nvGraphicFramePr>
        <p:xfrm>
          <a:off x="595383" y="3505200"/>
          <a:ext cx="5881617" cy="17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Equation" r:id="rId7" imgW="1930320" imgH="545760" progId="Equation.3">
                  <p:embed/>
                </p:oleObj>
              </mc:Choice>
              <mc:Fallback>
                <p:oleObj name="Equation" r:id="rId7" imgW="1930320" imgH="545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83" y="3505200"/>
                        <a:ext cx="5881617" cy="17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832081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32081"/>
                <a:ext cx="262482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03061"/>
      </p:ext>
    </p:extLst>
  </p:cSld>
  <p:clrMapOvr>
    <a:masterClrMapping/>
  </p:clrMapOvr>
  <p:transition advTm="9690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95829"/>
              </p:ext>
            </p:extLst>
          </p:nvPr>
        </p:nvGraphicFramePr>
        <p:xfrm>
          <a:off x="2005013" y="17526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526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12192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19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1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192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905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743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7338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572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3469-B975-404A-BC4C-488AE0B744C0}" type="datetime1">
              <a:rPr lang="en-US" smtClean="0"/>
              <a:t>5/3/2018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5029200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In practice, it has been observed that </a:t>
            </a:r>
            <a:r>
              <a:rPr lang="en-US" sz="3200" b="1" u="sng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item-item</a:t>
            </a: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Items are simpler, users have multiple tastes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6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+ Works for any kind of item</a:t>
            </a:r>
          </a:p>
          <a:p>
            <a:pPr lvl="1" eaLnBrk="1" hangingPunct="1"/>
            <a:r>
              <a:rPr lang="en-US" dirty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Cold Start: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user/ratings matrix is sparse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First rater: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an item that has not been </a:t>
            </a:r>
            <a:br>
              <a:rPr lang="en-US" dirty="0"/>
            </a:br>
            <a:r>
              <a:rPr lang="en-US" dirty="0"/>
              <a:t>previously rated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Popularity bias: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items to someone with </a:t>
            </a:r>
            <a:br>
              <a:rPr lang="en-US" dirty="0"/>
            </a:br>
            <a:r>
              <a:rPr lang="en-US" dirty="0"/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Tends to recommend popular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C703-E532-8748-8ABF-CF57CA3F501A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/>
              <a:t>Perhaps using a linear model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Add content-based methods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collaborative filtering</a:t>
            </a:r>
          </a:p>
          <a:p>
            <a:pPr lvl="1" eaLnBrk="1" hangingPunct="1"/>
            <a:r>
              <a:rPr lang="en-US" dirty="0"/>
              <a:t>Item profiles for new item problem</a:t>
            </a:r>
          </a:p>
          <a:p>
            <a:pPr lvl="1" eaLnBrk="1" hangingPunct="1"/>
            <a:r>
              <a:rPr lang="en-US" dirty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327A-C030-154E-9093-7F18EB7BFDB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88284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Remarks &amp; Practical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3810000"/>
          </a:xfrm>
        </p:spPr>
        <p:txBody>
          <a:bodyPr>
            <a:normAutofit/>
          </a:bodyPr>
          <a:lstStyle/>
          <a:p>
            <a:pPr marL="621792" indent="-457200"/>
            <a:r>
              <a:rPr lang="en-US" b="1" dirty="0"/>
              <a:t>- Evaluation</a:t>
            </a:r>
          </a:p>
          <a:p>
            <a:pPr marL="621792" indent="-457200"/>
            <a:r>
              <a:rPr lang="en-US" b="1" dirty="0"/>
              <a:t>- Error metrics</a:t>
            </a:r>
          </a:p>
          <a:p>
            <a:pPr marL="621792" indent="-457200"/>
            <a:r>
              <a:rPr lang="en-US" b="1" dirty="0"/>
              <a:t>- Complexity / Speed</a:t>
            </a:r>
          </a:p>
          <a:p>
            <a:pPr marL="621792" indent="-457200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5E1-CBD5-214D-A860-24C4FA3BEC0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Evaluation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</p:nvPr>
        </p:nvGraphicFramePr>
        <p:xfrm>
          <a:off x="27051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F09-CAED-E145-92D6-897D66A18F49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3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</p:nvPr>
        </p:nvGraphicFramePr>
        <p:xfrm>
          <a:off x="26670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4126468"/>
            <a:ext cx="192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Test Data Set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83D6-C0AE-1445-BF44-A0DEF39D091A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Recommendations 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blogs, news items, …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D8D-6DBA-D64C-96E5-9A3DDBDEAD5E}" type="datetime1">
              <a:rPr lang="en-US" smtClean="0"/>
              <a:t>5/3/2018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00FF"/>
                </a:solidFill>
              </a:rPr>
              <a:t>Examples:</a:t>
            </a:r>
          </a:p>
        </p:txBody>
      </p:sp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79577" y="36576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32524" y="4528640"/>
            <a:ext cx="1295400" cy="129540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89D430-1B78-4641-BEA8-5C6E7AFF5E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302598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534400" cy="54102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00FF"/>
                    </a:solidFill>
                  </a:rPr>
                  <a:t>Compare predictions with known ratings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Root-mean-square error</a:t>
                </a:r>
                <a:r>
                  <a:rPr lang="en-US" dirty="0"/>
                  <a:t> (RMSE)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𝒓</m:t>
                    </m:r>
                    <m:r>
                      <a:rPr lang="en-US" b="1" i="1" baseline="-25000" dirty="0" err="1" smtClean="0">
                        <a:latin typeface="Cambria Math"/>
                      </a:rPr>
                      <m:t>𝒙𝒊</m:t>
                    </m:r>
                  </m:oMath>
                </a14:m>
                <a:r>
                  <a:rPr lang="en-US" dirty="0"/>
                  <a:t> is predicted,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𝒙𝒊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the true rating of </a:t>
                </a:r>
                <a:r>
                  <a:rPr lang="en-US" b="1" i="1" dirty="0"/>
                  <a:t>x</a:t>
                </a:r>
                <a:r>
                  <a:rPr lang="en-US" dirty="0"/>
                  <a:t> on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lvl="1"/>
                <a:r>
                  <a:rPr lang="en-US" b="1" dirty="0"/>
                  <a:t>Precision at top 10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% of those in top 10</a:t>
                </a:r>
              </a:p>
              <a:p>
                <a:pPr lvl="1"/>
                <a:r>
                  <a:rPr lang="en-US" b="1" dirty="0"/>
                  <a:t>Rank Correlation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Spearman’s </a:t>
                </a:r>
                <a:r>
                  <a:rPr lang="en-US" i="1" dirty="0"/>
                  <a:t>correlation</a:t>
                </a:r>
                <a:r>
                  <a:rPr lang="en-US" dirty="0"/>
                  <a:t> between system’s and user’s complete rankings</a:t>
                </a:r>
              </a:p>
              <a:p>
                <a:pPr lvl="8"/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66"/>
                    </a:solidFill>
                  </a:rPr>
                  <a:t>Another approach: 0/1 model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Coverage: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Number of items/users for which the system can make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Precision: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Accuracy of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Receiver operating characteristic</a:t>
                </a:r>
                <a:r>
                  <a:rPr lang="en-US" dirty="0"/>
                  <a:t> (ROC)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Tradeoff curve between false positives and false negatives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410200"/>
              </a:xfrm>
              <a:blipFill>
                <a:blip r:embed="rId3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FC52-5402-314D-BF94-8A22B4C51C5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with Error Measures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Narrow focus on accuracy sometimes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misses the point</a:t>
            </a:r>
          </a:p>
          <a:p>
            <a:pPr lvl="1" eaLnBrk="1" hangingPunct="1"/>
            <a:r>
              <a:rPr lang="en-US" dirty="0"/>
              <a:t>Prediction Diversity</a:t>
            </a:r>
          </a:p>
          <a:p>
            <a:pPr lvl="1" eaLnBrk="1" hangingPunct="1"/>
            <a:r>
              <a:rPr lang="en-US" dirty="0"/>
              <a:t>Prediction Context</a:t>
            </a:r>
          </a:p>
          <a:p>
            <a:pPr lvl="1" eaLnBrk="1" hangingPunct="1"/>
            <a:r>
              <a:rPr lang="en-US" dirty="0"/>
              <a:t>Order of predictions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In practice, we care only to predict high ratings:</a:t>
            </a:r>
          </a:p>
          <a:p>
            <a:pPr lvl="1" eaLnBrk="1" hangingPunct="1"/>
            <a:r>
              <a:rPr lang="en-US" dirty="0"/>
              <a:t>RMSE might penalize a method that does well </a:t>
            </a:r>
            <a:br>
              <a:rPr lang="en-US" dirty="0"/>
            </a:br>
            <a:r>
              <a:rPr lang="en-US" dirty="0"/>
              <a:t>for high ratings and badly for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9FD-37E2-594A-91C3-B42908FF900D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519297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Collaborative Filtering: 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Expensive step is finding </a:t>
            </a:r>
            <a:r>
              <a:rPr lang="en-US" b="1" i="1" dirty="0"/>
              <a:t>k</a:t>
            </a:r>
            <a:r>
              <a:rPr lang="en-US" dirty="0"/>
              <a:t> most similar customers: </a:t>
            </a:r>
            <a:r>
              <a:rPr lang="en-US" b="1" dirty="0">
                <a:solidFill>
                  <a:srgbClr val="FF0066"/>
                </a:solidFill>
              </a:rPr>
              <a:t>O(|X|) 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Too expensive to do at runtime</a:t>
            </a:r>
          </a:p>
          <a:p>
            <a:pPr lvl="1" eaLnBrk="1" hangingPunct="1"/>
            <a:r>
              <a:rPr lang="en-US" dirty="0"/>
              <a:t>Could pre-compute</a:t>
            </a:r>
          </a:p>
          <a:p>
            <a:pPr eaLnBrk="1" hangingPunct="1"/>
            <a:r>
              <a:rPr lang="en-US" dirty="0"/>
              <a:t>Naïve pre-computation takes time </a:t>
            </a:r>
            <a:r>
              <a:rPr lang="en-US" b="1" dirty="0"/>
              <a:t>O(k ·|X|)</a:t>
            </a:r>
          </a:p>
          <a:p>
            <a:pPr lvl="3"/>
            <a:r>
              <a:rPr lang="en-US"/>
              <a:t>X </a:t>
            </a:r>
            <a:r>
              <a:rPr lang="en-US" dirty="0"/>
              <a:t>… set of customers</a:t>
            </a:r>
          </a:p>
          <a:p>
            <a:r>
              <a:rPr lang="en-US" b="1" dirty="0">
                <a:solidFill>
                  <a:srgbClr val="008000"/>
                </a:solidFill>
              </a:rPr>
              <a:t>We already know how to do this!</a:t>
            </a:r>
          </a:p>
          <a:p>
            <a:pPr lvl="1"/>
            <a:r>
              <a:rPr lang="en-US" dirty="0"/>
              <a:t>Near-neighbor search in high dimensions (</a:t>
            </a:r>
            <a:r>
              <a:rPr lang="en-US" b="1" dirty="0"/>
              <a:t>LSH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5E0C-988E-854E-95C3-8E6D3B0A82C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186163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Add 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Leverage all the data</a:t>
            </a:r>
          </a:p>
          <a:p>
            <a:pPr lvl="1"/>
            <a:r>
              <a:rPr lang="en-US" dirty="0"/>
              <a:t>Don’t try to reduce data size in an </a:t>
            </a:r>
            <a:br>
              <a:rPr lang="en-US" dirty="0"/>
            </a:br>
            <a:r>
              <a:rPr lang="en-US" dirty="0"/>
              <a:t>effort to make fancy algorithms work</a:t>
            </a:r>
          </a:p>
          <a:p>
            <a:pPr lvl="1"/>
            <a:r>
              <a:rPr lang="en-US" dirty="0"/>
              <a:t>Simple methods on large data do best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Add more data</a:t>
            </a:r>
          </a:p>
          <a:p>
            <a:pPr lvl="1"/>
            <a:r>
              <a:rPr lang="en-US" dirty="0"/>
              <a:t>e.g., add IMDB data on genres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More data beats better algorithms</a:t>
            </a:r>
          </a:p>
          <a:p>
            <a:pPr>
              <a:buFont typeface="Wingdings" pitchFamily="1" charset="2"/>
              <a:buNone/>
            </a:pPr>
            <a:r>
              <a:rPr lang="en-US" sz="1600" b="1" dirty="0">
                <a:latin typeface="Courier New" pitchFamily="1" charset="0"/>
                <a:hlinkClick r:id="rId3"/>
              </a:rPr>
              <a:t>http://anand.typepad.com/datawocky/2008/03/more-data-usual.html</a:t>
            </a:r>
            <a:r>
              <a:rPr lang="en-US" sz="1600" b="1" dirty="0">
                <a:latin typeface="Courier New" pitchFamily="1" charset="0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FA8-A17D-714F-BEAC-0FFEA07C7E8C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987552"/>
          </a:xfrm>
        </p:spPr>
        <p:txBody>
          <a:bodyPr/>
          <a:lstStyle/>
          <a:p>
            <a:pPr eaLnBrk="1" hangingPunct="1"/>
            <a:r>
              <a:rPr lang="en-US" dirty="0"/>
              <a:t>From Scarcity to Abundance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Shelf space is a scarce commodity for traditional retailers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Also: TV networks, movie theaters,…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66"/>
                </a:solidFill>
              </a:rPr>
              <a:t>Web enables near-zero-cost dissemination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of information about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From scarcity to abundance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More choice necessitates better filters: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Recommendation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Association rules:</a:t>
            </a:r>
            <a:r>
              <a:rPr lang="en-US" dirty="0"/>
              <a:t> How </a:t>
            </a:r>
            <a:r>
              <a:rPr lang="en-US" b="1" dirty="0">
                <a:solidFill>
                  <a:srgbClr val="0000FF"/>
                </a:solidFill>
              </a:rPr>
              <a:t>Into Thin Air </a:t>
            </a:r>
            <a:r>
              <a:rPr lang="en-US" dirty="0"/>
              <a:t>made </a:t>
            </a:r>
            <a:r>
              <a:rPr lang="en-US" b="1" dirty="0">
                <a:solidFill>
                  <a:srgbClr val="0000FF"/>
                </a:solidFill>
              </a:rPr>
              <a:t>Touching the Void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 bestseller: </a:t>
            </a:r>
            <a:r>
              <a:rPr lang="en-US" sz="2000" dirty="0">
                <a:hlinkClick r:id="rId3"/>
              </a:rPr>
              <a:t>http://www.wired.com/wired/archive/12.10/tail.html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93E0-AEFA-3943-8F5A-B39A0556F2DE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1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Sidenote</a:t>
            </a:r>
            <a:r>
              <a:rPr lang="en-US" dirty="0"/>
              <a:t>: The Long Tail</a:t>
            </a:r>
          </a:p>
        </p:txBody>
      </p:sp>
      <p:pic>
        <p:nvPicPr>
          <p:cNvPr id="20483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7"/>
            <a:ext cx="9144000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71671" y="6361952"/>
            <a:ext cx="2045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Source: Chris Anderson (2004)</a:t>
            </a:r>
          </a:p>
        </p:txBody>
      </p:sp>
      <p:pic>
        <p:nvPicPr>
          <p:cNvPr id="7" name="Picture 2" descr="Full-siz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106839"/>
            <a:ext cx="4343400" cy="1855817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124712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6D34-7C21-E543-90B2-9F9DDD9E97E6}" type="datetime1">
              <a:rPr lang="en-US" smtClean="0"/>
              <a:t>5/3/2018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29244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vs. Online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6F45-76B0-944D-9F25-805C7B634515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 descr="Full-siz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1104899"/>
            <a:ext cx="6477005" cy="2590803"/>
          </a:xfrm>
          <a:prstGeom prst="rect">
            <a:avLst/>
          </a:prstGeom>
          <a:noFill/>
        </p:spPr>
      </p:pic>
      <p:pic>
        <p:nvPicPr>
          <p:cNvPr id="67586" name="Picture 2" descr="Full-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210" y="3706853"/>
            <a:ext cx="5471581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637577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Read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hlinkClick r:id="rId4"/>
              </a:rPr>
              <a:t>http://www.wired.com/wired/archive/12.10/tail.html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to learn more!</a:t>
            </a:r>
          </a:p>
        </p:txBody>
      </p:sp>
    </p:spTree>
    <p:extLst>
      <p:ext uri="{BB962C8B-B14F-4D97-AF65-F5344CB8AC3E}">
        <p14:creationId xmlns:p14="http://schemas.microsoft.com/office/powerpoint/2010/main" val="26274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Editorial and hand curated</a:t>
            </a:r>
          </a:p>
          <a:p>
            <a:pPr lvl="1"/>
            <a:r>
              <a:rPr lang="en-US" dirty="0"/>
              <a:t>List of favorites</a:t>
            </a:r>
          </a:p>
          <a:p>
            <a:pPr lvl="1"/>
            <a:r>
              <a:rPr lang="en-US" dirty="0"/>
              <a:t>Lists of “essential” items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Simple aggregates</a:t>
            </a:r>
          </a:p>
          <a:p>
            <a:pPr lvl="1" eaLnBrk="1" hangingPunct="1"/>
            <a:r>
              <a:rPr lang="en-US" dirty="0"/>
              <a:t>Top 10, Most Popular, Recent Uploads</a:t>
            </a:r>
          </a:p>
          <a:p>
            <a:pPr lvl="8"/>
            <a:endParaRPr lang="en-US" dirty="0">
              <a:solidFill>
                <a:srgbClr val="FF0066"/>
              </a:solidFill>
            </a:endParaRP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Tailored to individual users</a:t>
            </a:r>
          </a:p>
          <a:p>
            <a:pPr lvl="1" eaLnBrk="1" hangingPunct="1"/>
            <a:r>
              <a:rPr lang="en-US" dirty="0"/>
              <a:t>Amazon, Netflix, …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48E0-A90E-7546-842E-8E9AC68D08D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Left Arrow 1"/>
          <p:cNvSpPr/>
          <p:nvPr/>
        </p:nvSpPr>
        <p:spPr>
          <a:xfrm>
            <a:off x="6858000" y="4787630"/>
            <a:ext cx="1600200" cy="698770"/>
          </a:xfrm>
          <a:prstGeom prst="lef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Today class</a:t>
            </a:r>
          </a:p>
        </p:txBody>
      </p:sp>
    </p:spTree>
    <p:extLst>
      <p:ext uri="{BB962C8B-B14F-4D97-AF65-F5344CB8AC3E}">
        <p14:creationId xmlns:p14="http://schemas.microsoft.com/office/powerpoint/2010/main" val="39212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i="1" dirty="0"/>
              <a:t>X</a:t>
            </a:r>
            <a:r>
              <a:rPr lang="en-US" sz="3600" dirty="0"/>
              <a:t> = set of </a:t>
            </a:r>
            <a:r>
              <a:rPr lang="en-US" sz="3600" b="1" dirty="0">
                <a:solidFill>
                  <a:srgbClr val="008000"/>
                </a:solidFill>
              </a:rPr>
              <a:t>Customers</a:t>
            </a:r>
          </a:p>
          <a:p>
            <a:pPr eaLnBrk="1" hangingPunct="1"/>
            <a:r>
              <a:rPr lang="en-US" sz="3600" b="1" i="1" dirty="0"/>
              <a:t>S</a:t>
            </a:r>
            <a:r>
              <a:rPr lang="en-US" sz="3600" dirty="0"/>
              <a:t> = set of </a:t>
            </a:r>
            <a:r>
              <a:rPr lang="en-US" sz="3600" b="1" dirty="0">
                <a:solidFill>
                  <a:srgbClr val="0000FF"/>
                </a:solidFill>
              </a:rPr>
              <a:t>Items</a:t>
            </a:r>
          </a:p>
          <a:p>
            <a:pPr lvl="8"/>
            <a:endParaRPr lang="en-US" sz="2000" dirty="0"/>
          </a:p>
          <a:p>
            <a:pPr eaLnBrk="1" hangingPunct="1"/>
            <a:r>
              <a:rPr lang="en-US" sz="3600" b="1" dirty="0">
                <a:solidFill>
                  <a:srgbClr val="FF0066"/>
                </a:solidFill>
              </a:rPr>
              <a:t>Utility function</a:t>
            </a:r>
            <a:r>
              <a:rPr lang="en-US" sz="3600" dirty="0"/>
              <a:t> </a:t>
            </a:r>
            <a:r>
              <a:rPr lang="en-US" sz="3600" b="1" i="1" dirty="0"/>
              <a:t>u</a:t>
            </a:r>
            <a:r>
              <a:rPr lang="en-US" sz="3600" dirty="0"/>
              <a:t>: </a:t>
            </a:r>
            <a:r>
              <a:rPr lang="en-US" sz="3600" b="1" i="1" dirty="0"/>
              <a:t>X</a:t>
            </a:r>
            <a:r>
              <a:rPr lang="en-US" sz="3600" dirty="0"/>
              <a:t> </a:t>
            </a:r>
            <a:r>
              <a:rPr lang="en-US" sz="3600" dirty="0">
                <a:latin typeface="cmsy10" pitchFamily="1" charset="0"/>
              </a:rPr>
              <a:t>× </a:t>
            </a:r>
            <a:r>
              <a:rPr lang="en-US" sz="3600" b="1" i="1" dirty="0"/>
              <a:t>S</a:t>
            </a:r>
            <a:r>
              <a:rPr lang="en-US" sz="3600" dirty="0"/>
              <a:t> </a:t>
            </a:r>
            <a:r>
              <a:rPr lang="en-US" sz="3600" dirty="0">
                <a:sym typeface="Wingdings" charset="2"/>
              </a:rPr>
              <a:t></a:t>
            </a:r>
            <a:r>
              <a:rPr lang="en-US" sz="3600" dirty="0"/>
              <a:t> </a:t>
            </a:r>
            <a:r>
              <a:rPr lang="en-US" sz="3600" b="1" i="1" dirty="0"/>
              <a:t>R</a:t>
            </a:r>
          </a:p>
          <a:p>
            <a:pPr lvl="1" eaLnBrk="1" hangingPunct="1"/>
            <a:r>
              <a:rPr lang="en-US" sz="3200" b="1" i="1" dirty="0"/>
              <a:t>R</a:t>
            </a:r>
            <a:r>
              <a:rPr lang="en-US" sz="3200" i="1" dirty="0"/>
              <a:t> </a:t>
            </a:r>
            <a:r>
              <a:rPr lang="en-US" sz="3200" dirty="0"/>
              <a:t>= set of ratings</a:t>
            </a:r>
          </a:p>
          <a:p>
            <a:pPr lvl="1" eaLnBrk="1" hangingPunct="1"/>
            <a:r>
              <a:rPr lang="en-US" sz="3200" b="1" i="1" dirty="0"/>
              <a:t>R</a:t>
            </a:r>
            <a:r>
              <a:rPr lang="en-US" sz="3200" dirty="0"/>
              <a:t> is a totally ordered set</a:t>
            </a:r>
          </a:p>
          <a:p>
            <a:pPr lvl="1" eaLnBrk="1" hangingPunct="1"/>
            <a:r>
              <a:rPr lang="en-US" sz="3200" dirty="0"/>
              <a:t>e.g., </a:t>
            </a:r>
            <a:r>
              <a:rPr lang="en-US" sz="3200" b="1" dirty="0"/>
              <a:t>0-5</a:t>
            </a:r>
            <a:r>
              <a:rPr lang="en-US" sz="3200" dirty="0"/>
              <a:t> stars, real number in </a:t>
            </a:r>
            <a:r>
              <a:rPr lang="en-US" sz="3200" b="1" dirty="0"/>
              <a:t>[0,1]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A51C-2B1E-C149-A6B1-7417E585F77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448640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30210</TotalTime>
  <Words>2311</Words>
  <Application>Microsoft Office PowerPoint</Application>
  <PresentationFormat>如螢幕大小 (4:3)</PresentationFormat>
  <Paragraphs>874</Paragraphs>
  <Slides>43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6" baseType="lpstr">
      <vt:lpstr>cmsy10</vt:lpstr>
      <vt:lpstr>굴림</vt:lpstr>
      <vt:lpstr>HY엽서L</vt:lpstr>
      <vt:lpstr>Arial</vt:lpstr>
      <vt:lpstr>Calibri</vt:lpstr>
      <vt:lpstr>Cambria Math</vt:lpstr>
      <vt:lpstr>Corbel</vt:lpstr>
      <vt:lpstr>Courier New</vt:lpstr>
      <vt:lpstr>Verdana</vt:lpstr>
      <vt:lpstr>Wingdings</vt:lpstr>
      <vt:lpstr>Wingdings 2</vt:lpstr>
      <vt:lpstr>Module</vt:lpstr>
      <vt:lpstr>Equation</vt:lpstr>
      <vt:lpstr>Recommender Systems: Content-based Systems &amp; Collaborative Filtering</vt:lpstr>
      <vt:lpstr>High Dimensional Data</vt:lpstr>
      <vt:lpstr>Example: Recommender Systems</vt:lpstr>
      <vt:lpstr>Recommendations </vt:lpstr>
      <vt:lpstr>From Scarcity to Abundance</vt:lpstr>
      <vt:lpstr>Sidenote: The Long Tail</vt:lpstr>
      <vt:lpstr>Physical vs. Online</vt:lpstr>
      <vt:lpstr>Types of Recommendations</vt:lpstr>
      <vt:lpstr>Formal Model</vt:lpstr>
      <vt:lpstr>Utility Matrix</vt:lpstr>
      <vt:lpstr>Key Problems</vt:lpstr>
      <vt:lpstr>(1) Gathering Ratings</vt:lpstr>
      <vt:lpstr>(2) Extrapolating Utilities</vt:lpstr>
      <vt:lpstr>Content-based  Recommender Systems</vt:lpstr>
      <vt:lpstr>Content-based Recommendations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Collaborative Filtering</vt:lpstr>
      <vt:lpstr>Collaborative Filtering</vt:lpstr>
      <vt:lpstr>Finding “Similar” Users</vt:lpstr>
      <vt:lpstr>Similarity Metric</vt:lpstr>
      <vt:lpstr>Rating Predictions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Hybrid Methods</vt:lpstr>
      <vt:lpstr>Remarks &amp; Practical Tips</vt:lpstr>
      <vt:lpstr>Evaluation</vt:lpstr>
      <vt:lpstr>Evaluation</vt:lpstr>
      <vt:lpstr>Evaluating Predictions</vt:lpstr>
      <vt:lpstr>Problems with Error Measures</vt:lpstr>
      <vt:lpstr>Collaborative Filtering: Complexity</vt:lpstr>
      <vt:lpstr>Tip: Add Data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jhwang</cp:lastModifiedBy>
  <cp:revision>1530</cp:revision>
  <cp:lastPrinted>2018-01-30T04:48:41Z</cp:lastPrinted>
  <dcterms:created xsi:type="dcterms:W3CDTF">2009-06-12T17:14:38Z</dcterms:created>
  <dcterms:modified xsi:type="dcterms:W3CDTF">2018-05-03T04:05:53Z</dcterms:modified>
</cp:coreProperties>
</file>