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3" r:id="rId4"/>
    <p:sldId id="262" r:id="rId5"/>
    <p:sldId id="258" r:id="rId6"/>
    <p:sldId id="257" r:id="rId7"/>
    <p:sldId id="261" r:id="rId8"/>
    <p:sldId id="25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85782-5E16-C2E6-E97D-918D48D04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344CBE-5826-AAF6-715D-D78DE7531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4D5A6D-1D01-25B0-D4EA-5DCADCAD1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EB4E-70FF-4BF2-AFBB-1DA2B89EB311}" type="datetimeFigureOut">
              <a:rPr lang="zh-CN" altLang="en-US" smtClean="0"/>
              <a:t>2024/5/2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D8EA9B-4D6F-4C21-A6A4-40A906B03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0D5041-C50B-5484-516E-F78E1FB05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E913-42B5-4C85-A3F5-54F234C611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743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E2E97B-E2A3-1EBA-DF19-2193C4C56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D56660-1D97-3529-3655-81BC56816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CCD705-7D72-D73D-C48D-8F0F6FC7D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EB4E-70FF-4BF2-AFBB-1DA2B89EB311}" type="datetimeFigureOut">
              <a:rPr lang="zh-CN" altLang="en-US" smtClean="0"/>
              <a:t>2024/5/2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CAA9E1-21E6-9928-EBBB-F21ACA0C5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5302E6-D561-D614-15F0-9EEA6F021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E913-42B5-4C85-A3F5-54F234C611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000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8AFF208-4862-C84A-BBF8-C5D4E6D976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1CDEB0-400B-DEA8-F024-6D34E495B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F0DD72-5FD8-CC23-9FE5-5D4FADA78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EB4E-70FF-4BF2-AFBB-1DA2B89EB311}" type="datetimeFigureOut">
              <a:rPr lang="zh-CN" altLang="en-US" smtClean="0"/>
              <a:t>2024/5/2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CD6569-63D3-CD0C-0C4F-36301B834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3D1954-6125-7E26-F727-D79E7EA73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E913-42B5-4C85-A3F5-54F234C611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448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E28CC-3AEF-D16E-808C-FE37EFE92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E2DDC1-DBEE-A62A-E56E-A68D875A3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D41B52-A972-5A66-15FC-EB9BA10AF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EB4E-70FF-4BF2-AFBB-1DA2B89EB311}" type="datetimeFigureOut">
              <a:rPr lang="zh-CN" altLang="en-US" smtClean="0"/>
              <a:t>2024/5/2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135FAF-7E35-4938-D91F-27AC2393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E54337-EBB6-F1A7-340F-442919BA5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E913-42B5-4C85-A3F5-54F234C611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582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9ADE35-A85B-987F-3ED8-40A582419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A3EB88-B1DF-2110-52F8-409BDA532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91DF7A-0736-6332-F2BC-F9F3D272C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EB4E-70FF-4BF2-AFBB-1DA2B89EB311}" type="datetimeFigureOut">
              <a:rPr lang="zh-CN" altLang="en-US" smtClean="0"/>
              <a:t>2024/5/2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73C18E-6A86-9C75-3F91-4F46787F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1B5BAF-B668-E0F0-5BC8-E4BD83A00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E913-42B5-4C85-A3F5-54F234C611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40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B1C01E-839C-2DA8-D009-D26632552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936657-4835-0896-F0DF-F75E7F6664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039401-9501-0BFA-28C2-884E5B1F9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8CC93F-9A49-2C7F-F36F-F0495CD6C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EB4E-70FF-4BF2-AFBB-1DA2B89EB311}" type="datetimeFigureOut">
              <a:rPr lang="zh-CN" altLang="en-US" smtClean="0"/>
              <a:t>2024/5/2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31D498-55F8-3B4A-A12D-A46AAFC9B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6BC946-153B-B705-AC53-C29594AE7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E913-42B5-4C85-A3F5-54F234C611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27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5DDC59-A732-B9EC-32CD-18DF07BD4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402A53-D5E2-26C8-07DC-75F58CF54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AAE778-1063-7260-1822-56A54D233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569217-334C-5D05-0324-5BC7703336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1A033DA-F963-67EF-CB1D-A160C85E9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42311A9-D7FD-CADB-DB60-9D831367C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EB4E-70FF-4BF2-AFBB-1DA2B89EB311}" type="datetimeFigureOut">
              <a:rPr lang="zh-CN" altLang="en-US" smtClean="0"/>
              <a:t>2024/5/2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0DB8F9-4518-DDC5-B27C-E52C94353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5B90DA-23FE-CCE8-BDAB-49E8185C9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E913-42B5-4C85-A3F5-54F234C611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56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80EA49-263A-5069-1E6B-C5DA3B77A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916873-68FB-A9BF-E04F-2506DB660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EB4E-70FF-4BF2-AFBB-1DA2B89EB311}" type="datetimeFigureOut">
              <a:rPr lang="zh-CN" altLang="en-US" smtClean="0"/>
              <a:t>2024/5/2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3AB367-821C-AC85-249D-A321FEBAC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A2D1A0-FF48-59AB-387E-117566BAA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E913-42B5-4C85-A3F5-54F234C611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16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287083-92D9-1DE4-AA02-153EF4B4D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EB4E-70FF-4BF2-AFBB-1DA2B89EB311}" type="datetimeFigureOut">
              <a:rPr lang="zh-CN" altLang="en-US" smtClean="0"/>
              <a:t>2024/5/2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A53419-4DE4-A337-A16F-7748E3793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249331-3023-59F1-F04A-6280A1320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E913-42B5-4C85-A3F5-54F234C611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506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DE080-5840-41C2-A385-2DDC336B3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A7E15A-2A6E-FE2F-D0E9-5A2032FD4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C5D5E0-57CB-66C7-B131-1D3948ED4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9F5CC5-0AAE-9DAB-0294-8C008D387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EB4E-70FF-4BF2-AFBB-1DA2B89EB311}" type="datetimeFigureOut">
              <a:rPr lang="zh-CN" altLang="en-US" smtClean="0"/>
              <a:t>2024/5/2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380AD4-D891-E949-63BE-3C2F06356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524D2F-CB7B-963B-9983-8F89A4CEB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E913-42B5-4C85-A3F5-54F234C611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009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09281D-6582-D75D-3921-2891AA7C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F0D361-0AF8-F660-8365-E60981D177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9D59ED-40D9-A4A7-6AB8-B736BB8F6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A3033D-6F50-E455-D0DF-1B9E872F5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EB4E-70FF-4BF2-AFBB-1DA2B89EB311}" type="datetimeFigureOut">
              <a:rPr lang="zh-CN" altLang="en-US" smtClean="0"/>
              <a:t>2024/5/2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822CC2-F5DE-F2B2-7E53-D5B47E6BD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3296E7-E122-90C1-4841-F799DA2A2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E913-42B5-4C85-A3F5-54F234C611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792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D1758A-BB79-FA64-C133-EBA714578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7FE988-964C-E8CC-375A-BE3B5940E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162641-B7A7-FB91-379A-108A0CED0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7EB4E-70FF-4BF2-AFBB-1DA2B89EB311}" type="datetimeFigureOut">
              <a:rPr lang="zh-CN" altLang="en-US" smtClean="0"/>
              <a:t>2024/5/2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31C64D-3435-3BC1-21FA-D3604BE6B2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38B5CA-35EE-0C9F-C0DE-48AE69E2F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2E913-42B5-4C85-A3F5-54F234C611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401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594492-A218-1667-B172-6470CEC85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5594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The code mainly investigates the effect of </a:t>
            </a:r>
            <a:r>
              <a:rPr lang="en-US" altLang="zh-CN" b="1" dirty="0"/>
              <a:t>Field of view, channel range, Bit rate, pointing errors </a:t>
            </a:r>
            <a:r>
              <a:rPr lang="en-US" altLang="zh-CN" dirty="0"/>
              <a:t>on </a:t>
            </a:r>
            <a:r>
              <a:rPr lang="en-US" altLang="zh-CN" b="1" dirty="0"/>
              <a:t>BER</a:t>
            </a:r>
            <a:r>
              <a:rPr lang="en-US" altLang="zh-CN" dirty="0"/>
              <a:t>, so the independent variables are field of view, channel range, bit rate and pointing error, and the dependent variable is the average BER.</a:t>
            </a:r>
          </a:p>
          <a:p>
            <a:r>
              <a:rPr lang="en-US" altLang="zh-CN" dirty="0"/>
              <a:t>The paper provided model to calculate the instantaneous BER and the </a:t>
            </a:r>
            <a:r>
              <a:rPr lang="en-US" altLang="zh-CN" b="1" dirty="0"/>
              <a:t>average BER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The </a:t>
            </a:r>
            <a:r>
              <a:rPr lang="en-US" altLang="zh-CN" b="1" dirty="0"/>
              <a:t>bit power </a:t>
            </a:r>
            <a:r>
              <a:rPr lang="en-US" altLang="zh-CN" dirty="0"/>
              <a:t>need to </a:t>
            </a:r>
            <a:r>
              <a:rPr lang="en-US" altLang="zh-CN" b="1" dirty="0"/>
              <a:t>improve</a:t>
            </a:r>
            <a:r>
              <a:rPr lang="en-US" altLang="zh-CN" dirty="0"/>
              <a:t> when the channel range increasing.</a:t>
            </a:r>
          </a:p>
          <a:p>
            <a:r>
              <a:rPr lang="en-US" altLang="zh-CN" b="1" dirty="0"/>
              <a:t>Pointing error </a:t>
            </a:r>
            <a:r>
              <a:rPr lang="en-US" altLang="zh-CN" dirty="0"/>
              <a:t>:Tx position displacement and angular misalignments</a:t>
            </a:r>
          </a:p>
          <a:p>
            <a:r>
              <a:rPr lang="en-US" altLang="zh-CN" b="1" dirty="0"/>
              <a:t>Noise</a:t>
            </a:r>
            <a:r>
              <a:rPr lang="en-US" altLang="zh-CN" dirty="0"/>
              <a:t>: solar radiation, thermal noise (related variables: field of view, temperature, </a:t>
            </a:r>
            <a:r>
              <a:rPr lang="zh-CN" altLang="zh-CN" sz="2900" dirty="0"/>
              <a:t>Spectral r</a:t>
            </a:r>
            <a:r>
              <a:rPr lang="en-US" altLang="zh-CN" sz="2900" dirty="0"/>
              <a:t>a</a:t>
            </a:r>
            <a:r>
              <a:rPr lang="zh-CN" altLang="zh-CN" sz="2900" dirty="0"/>
              <a:t>diance</a:t>
            </a:r>
            <a:r>
              <a:rPr lang="en-US" altLang="zh-CN" sz="2900" dirty="0"/>
              <a:t>)</a:t>
            </a:r>
            <a:endParaRPr lang="en-US" altLang="zh-CN" dirty="0"/>
          </a:p>
          <a:p>
            <a:r>
              <a:rPr lang="en-US" altLang="zh-CN" b="1" dirty="0"/>
              <a:t>Channel loss</a:t>
            </a:r>
            <a:r>
              <a:rPr lang="en-US" altLang="zh-CN" dirty="0"/>
              <a:t>: </a:t>
            </a:r>
            <a:r>
              <a:rPr lang="zh-CN" altLang="zh-CN" sz="2900" dirty="0"/>
              <a:t>diffuse coefficient of atenuation for clear waters </a:t>
            </a:r>
            <a:endParaRPr lang="en-US" altLang="zh-CN" dirty="0"/>
          </a:p>
          <a:p>
            <a:r>
              <a:rPr lang="en-US" altLang="zh-CN" dirty="0"/>
              <a:t>There is a trade off between </a:t>
            </a:r>
            <a:r>
              <a:rPr lang="en-US" altLang="zh-CN" b="1" dirty="0"/>
              <a:t>geometric loss </a:t>
            </a:r>
            <a:r>
              <a:rPr lang="en-US" altLang="zh-CN" dirty="0"/>
              <a:t>and </a:t>
            </a:r>
            <a:r>
              <a:rPr lang="en-US" altLang="zh-CN" b="1" dirty="0"/>
              <a:t>concentrator gain</a:t>
            </a:r>
            <a:r>
              <a:rPr lang="en-US" altLang="zh-CN" dirty="0"/>
              <a:t>(related to Tx </a:t>
            </a:r>
            <a:r>
              <a:rPr lang="en-US" altLang="zh-CN" dirty="0" err="1"/>
              <a:t>FoV</a:t>
            </a:r>
            <a:r>
              <a:rPr lang="en-US" altLang="zh-CN" dirty="0"/>
              <a:t>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B4F1F52-FFC2-9B2F-D0E8-344B0450F28F}"/>
              </a:ext>
            </a:extLst>
          </p:cNvPr>
          <p:cNvSpPr txBox="1"/>
          <p:nvPr/>
        </p:nvSpPr>
        <p:spPr>
          <a:xfrm>
            <a:off x="3957710" y="253218"/>
            <a:ext cx="5763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Code and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Paper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5656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C042181-AD34-09CC-040E-889A201F3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62" y="2671168"/>
            <a:ext cx="5391150" cy="15144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542C825-802B-FCBE-5B6B-72FB0B3BE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98" y="4185643"/>
            <a:ext cx="4981575" cy="11334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B47B065-4E6A-EAEE-F804-B90B9FBC4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298" y="5319118"/>
            <a:ext cx="4752975" cy="12287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6D0C959-64DC-397D-A44D-5AFF19F1EE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937" y="974177"/>
            <a:ext cx="5286375" cy="12382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5DD64A6-443B-4849-1358-35277FB8BB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2235" y="6508100"/>
            <a:ext cx="1409700" cy="33337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728C5AE-D0B9-3A8D-70DC-D1A6739E73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7200" y="2121118"/>
            <a:ext cx="2495550" cy="47625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95BEC50-D2D4-F483-A4E8-8DAEC68C7A4E}"/>
              </a:ext>
            </a:extLst>
          </p:cNvPr>
          <p:cNvSpPr txBox="1"/>
          <p:nvPr/>
        </p:nvSpPr>
        <p:spPr>
          <a:xfrm>
            <a:off x="3451888" y="0"/>
            <a:ext cx="3534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Main function and related code</a:t>
            </a:r>
            <a:endParaRPr lang="zh-CN" altLang="en-US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BD7CBD3-5D9F-2AB5-31FE-3A30B28DF6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3061692"/>
            <a:ext cx="4985982" cy="95502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CCD06C2-6A4F-C54D-66B8-5D8E376323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0" y="4916225"/>
            <a:ext cx="3967520" cy="141633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8D7BCF3-BB39-7527-821D-9B7EF62017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79252" y="2121118"/>
            <a:ext cx="3086100" cy="77152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3A2EC80-EF38-DE4E-77A4-02514E8DE64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74722" y="673924"/>
            <a:ext cx="4374899" cy="108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32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6081A07-0DA0-2E39-13C9-2A8EFC56B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545" y="282173"/>
            <a:ext cx="4834150" cy="300054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CE5D349-91DB-E4F1-A1F8-64B42D114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92" y="349984"/>
            <a:ext cx="4486131" cy="392176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4ABD990-50BE-DF4C-7338-2575A2DE4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9909" y="3428999"/>
            <a:ext cx="5407357" cy="352029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F48CEE7-E73A-F0DD-3F81-6E6B9967E2DB}"/>
              </a:ext>
            </a:extLst>
          </p:cNvPr>
          <p:cNvSpPr txBox="1"/>
          <p:nvPr/>
        </p:nvSpPr>
        <p:spPr>
          <a:xfrm>
            <a:off x="1023582" y="4378155"/>
            <a:ext cx="4446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effect of Channel range on BER,</a:t>
            </a:r>
          </a:p>
          <a:p>
            <a:r>
              <a:rPr lang="en-US" altLang="zh-CN" dirty="0"/>
              <a:t>If don’t considering the effect of turbulence and point error, the BER will increase rapidly with channel range increasing.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43C91A2-5635-3ED0-F10D-010E5ABEF95F}"/>
              </a:ext>
            </a:extLst>
          </p:cNvPr>
          <p:cNvSpPr txBox="1"/>
          <p:nvPr/>
        </p:nvSpPr>
        <p:spPr>
          <a:xfrm>
            <a:off x="2792957" y="58912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The effect of channel range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01463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4DD1415F-B428-42B8-AF98-4C6DCC8E4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54" y="489265"/>
            <a:ext cx="4657725" cy="3552825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E5E9EB27-9892-041D-A0B5-BA704BABA923}"/>
              </a:ext>
            </a:extLst>
          </p:cNvPr>
          <p:cNvSpPr txBox="1"/>
          <p:nvPr/>
        </p:nvSpPr>
        <p:spPr>
          <a:xfrm>
            <a:off x="789009" y="4042090"/>
            <a:ext cx="4150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Distribution of the channel attenuation</a:t>
            </a:r>
          </a:p>
          <a:p>
            <a:r>
              <a:rPr lang="en-US" altLang="zh-CN" dirty="0"/>
              <a:t>coefﬁcient (without pointing error)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5E49E28-04E3-128E-B92B-84127D984DB8}"/>
              </a:ext>
            </a:extLst>
          </p:cNvPr>
          <p:cNvSpPr txBox="1"/>
          <p:nvPr/>
        </p:nvSpPr>
        <p:spPr>
          <a:xfrm>
            <a:off x="5528552" y="31955"/>
            <a:ext cx="53089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When the channel range increase, pointing error increase, need to increase the beam width or increase the field of view.</a:t>
            </a:r>
          </a:p>
          <a:p>
            <a:r>
              <a:rPr lang="en-US" altLang="zh-CN" dirty="0"/>
              <a:t>But when we increase the field of view, the received solar radiation is increased two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E54111F-5D27-D65B-5DFF-ED8079599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779" y="1691960"/>
            <a:ext cx="6486525" cy="46767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5193F5F-9EB1-9653-54A8-D24031B1022F}"/>
              </a:ext>
            </a:extLst>
          </p:cNvPr>
          <p:cNvSpPr txBox="1"/>
          <p:nvPr/>
        </p:nvSpPr>
        <p:spPr>
          <a:xfrm>
            <a:off x="209904" y="4875453"/>
            <a:ext cx="5308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When the channel range increase, the BER increased rapidly because of channel loss, turbulence and misalignment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B20070-928D-1664-298C-F0436814891F}"/>
              </a:ext>
            </a:extLst>
          </p:cNvPr>
          <p:cNvSpPr txBox="1"/>
          <p:nvPr/>
        </p:nvSpPr>
        <p:spPr>
          <a:xfrm>
            <a:off x="1354469" y="119933"/>
            <a:ext cx="313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The effect of channel range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126515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534B144-95BA-52B6-AD38-5398B4381B50}"/>
              </a:ext>
            </a:extLst>
          </p:cNvPr>
          <p:cNvSpPr txBox="1"/>
          <p:nvPr/>
        </p:nvSpPr>
        <p:spPr>
          <a:xfrm>
            <a:off x="6688256" y="2408493"/>
            <a:ext cx="5600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There is another mistake: For different range, the affect of turbulence should be different.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ABD515B-2598-CD83-A27C-829F60E86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497929"/>
            <a:ext cx="4429125" cy="35147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987728C-00D8-34EF-F918-F6040E29B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256" y="3054824"/>
            <a:ext cx="4857750" cy="35052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89B3A5A-7284-EAE1-2A74-44E952233A76}"/>
              </a:ext>
            </a:extLst>
          </p:cNvPr>
          <p:cNvSpPr txBox="1"/>
          <p:nvPr/>
        </p:nvSpPr>
        <p:spPr>
          <a:xfrm>
            <a:off x="518615" y="4189863"/>
            <a:ext cx="44291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Mistake: For different length, the power should be different.</a:t>
            </a:r>
          </a:p>
          <a:p>
            <a:endParaRPr lang="en-US" altLang="zh-CN" dirty="0"/>
          </a:p>
          <a:p>
            <a:r>
              <a:rPr lang="en-US" altLang="zh-CN" dirty="0"/>
              <a:t>If power is fixed, the beam can’t arrive the Rx when the range increase.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8F371DB-D32F-51F7-04EE-C88D837D73CB}"/>
              </a:ext>
            </a:extLst>
          </p:cNvPr>
          <p:cNvSpPr txBox="1"/>
          <p:nvPr/>
        </p:nvSpPr>
        <p:spPr>
          <a:xfrm>
            <a:off x="5090615" y="382137"/>
            <a:ext cx="526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The effect of bit rate</a:t>
            </a:r>
            <a:endParaRPr lang="zh-CN" altLang="en-US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824D6C-2B34-C2D8-6B0B-6E41BC69420E}"/>
              </a:ext>
            </a:extLst>
          </p:cNvPr>
          <p:cNvSpPr txBox="1"/>
          <p:nvPr/>
        </p:nvSpPr>
        <p:spPr>
          <a:xfrm>
            <a:off x="4804012" y="1078173"/>
            <a:ext cx="40124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Here, I didn’t increase the bit power when channel range increase.</a:t>
            </a:r>
          </a:p>
          <a:p>
            <a:r>
              <a:rPr lang="en-US" altLang="zh-CN" dirty="0"/>
              <a:t>When L =120, the BER is bad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7016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371ED5E-3CA3-DA60-F298-98DD1DD1D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33" y="1522150"/>
            <a:ext cx="4600575" cy="34861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CDA9390-9C5C-149E-E98D-8989D04F026B}"/>
              </a:ext>
            </a:extLst>
          </p:cNvPr>
          <p:cNvSpPr txBox="1"/>
          <p:nvPr/>
        </p:nvSpPr>
        <p:spPr>
          <a:xfrm>
            <a:off x="818867" y="739556"/>
            <a:ext cx="893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Notes: For L = 60, 90 and 120 m, we have, σ2T = 0.7032, 0.9872, and 1.21 respectively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05CCDC1-82A5-DF76-09D7-15FFA97BC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5154" y="1385887"/>
            <a:ext cx="5124450" cy="408622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A4DA17A-2537-065A-A4B5-C8121B74DDB2}"/>
              </a:ext>
            </a:extLst>
          </p:cNvPr>
          <p:cNvSpPr txBox="1"/>
          <p:nvPr/>
        </p:nvSpPr>
        <p:spPr>
          <a:xfrm>
            <a:off x="568656" y="5562208"/>
            <a:ext cx="71787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Effect of data rate Rb and link range L on BER</a:t>
            </a:r>
            <a:r>
              <a:rPr lang="zh-CN" altLang="en-US" dirty="0"/>
              <a:t>.</a:t>
            </a:r>
          </a:p>
          <a:p>
            <a:r>
              <a:rPr lang="zh-CN" altLang="en-US" dirty="0"/>
              <a:t>negligible PEs and solar noise.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12E7E86-82C5-D99C-A69C-FEBC2E8A4EEB}"/>
              </a:ext>
            </a:extLst>
          </p:cNvPr>
          <p:cNvSpPr txBox="1"/>
          <p:nvPr/>
        </p:nvSpPr>
        <p:spPr>
          <a:xfrm>
            <a:off x="1037198" y="5052230"/>
            <a:ext cx="125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Reproduce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B9CCD99-4619-FAC9-B2BE-B8DC31FB5DB4}"/>
              </a:ext>
            </a:extLst>
          </p:cNvPr>
          <p:cNvSpPr txBox="1"/>
          <p:nvPr/>
        </p:nvSpPr>
        <p:spPr>
          <a:xfrm>
            <a:off x="6959697" y="5287446"/>
            <a:ext cx="125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origin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2794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16899A5-B8A0-F36F-6262-4C5D203AE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42" y="284328"/>
            <a:ext cx="3545541" cy="279391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832BD56-096F-A727-31A6-F80758844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594" y="371698"/>
            <a:ext cx="3378882" cy="261917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6C2375D-6714-F9E2-6599-7EC6227515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142" y="3367769"/>
            <a:ext cx="3306390" cy="255867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2095CE9-6CE0-8ACF-0D7E-E4BB6E63AE3F}"/>
              </a:ext>
            </a:extLst>
          </p:cNvPr>
          <p:cNvSpPr txBox="1"/>
          <p:nvPr/>
        </p:nvSpPr>
        <p:spPr>
          <a:xfrm>
            <a:off x="1482115" y="6161686"/>
            <a:ext cx="60937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Effect of jitter variance σrp</a:t>
            </a:r>
            <a:r>
              <a:rPr lang="en-US" altLang="zh-CN" b="1" dirty="0"/>
              <a:t>(displacement)</a:t>
            </a:r>
            <a:r>
              <a:rPr lang="zh-CN" altLang="en-US" b="1" dirty="0"/>
              <a:t> and beam width wL on BER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3CF998C-1329-1370-86A6-9013479DA1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6721" y="3345133"/>
            <a:ext cx="3638945" cy="279391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A0FBF38-1611-28EE-81D5-B939EF6D30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1188" y="759655"/>
            <a:ext cx="3638944" cy="522266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7B10B83-64FC-FF99-87FF-175BE4CC4BDB}"/>
              </a:ext>
            </a:extLst>
          </p:cNvPr>
          <p:cNvSpPr txBox="1"/>
          <p:nvPr/>
        </p:nvSpPr>
        <p:spPr>
          <a:xfrm>
            <a:off x="8434316" y="5513696"/>
            <a:ext cx="338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Origin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1388A68-E9B4-ED39-DD49-FD7B008AF258}"/>
              </a:ext>
            </a:extLst>
          </p:cNvPr>
          <p:cNvSpPr txBox="1"/>
          <p:nvPr/>
        </p:nvSpPr>
        <p:spPr>
          <a:xfrm>
            <a:off x="854318" y="5926448"/>
            <a:ext cx="125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Reproduce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DCDCBF3-4486-CF2F-7D34-F432B83C445B}"/>
              </a:ext>
            </a:extLst>
          </p:cNvPr>
          <p:cNvSpPr txBox="1"/>
          <p:nvPr/>
        </p:nvSpPr>
        <p:spPr>
          <a:xfrm>
            <a:off x="7961188" y="6161687"/>
            <a:ext cx="3638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Wide beam width can reduce the effect of pointing errors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805F5D3-EE5D-3270-0DDE-DBA9160A1221}"/>
              </a:ext>
            </a:extLst>
          </p:cNvPr>
          <p:cNvSpPr txBox="1"/>
          <p:nvPr/>
        </p:nvSpPr>
        <p:spPr>
          <a:xfrm>
            <a:off x="7315199" y="223887"/>
            <a:ext cx="4994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When signal length is short, the simulation would be unstable, but it has a trend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7DB87F2-96B3-8C6E-1688-4CFEB40A0984}"/>
              </a:ext>
            </a:extLst>
          </p:cNvPr>
          <p:cNvSpPr txBox="1"/>
          <p:nvPr/>
        </p:nvSpPr>
        <p:spPr>
          <a:xfrm>
            <a:off x="3052689" y="0"/>
            <a:ext cx="209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Length = 10^4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597674-CEE6-1C27-2E2C-B984D3D9B760}"/>
              </a:ext>
            </a:extLst>
          </p:cNvPr>
          <p:cNvSpPr txBox="1"/>
          <p:nvPr/>
        </p:nvSpPr>
        <p:spPr>
          <a:xfrm>
            <a:off x="4873892" y="3010160"/>
            <a:ext cx="209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Length = 10^7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7103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DCAE9FF-52DF-EE3D-2517-5FD64DE3EE75}"/>
              </a:ext>
            </a:extLst>
          </p:cNvPr>
          <p:cNvSpPr txBox="1"/>
          <p:nvPr/>
        </p:nvSpPr>
        <p:spPr>
          <a:xfrm>
            <a:off x="791569" y="573206"/>
            <a:ext cx="657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Fixed parameters: Wavelength, OOK extinction ratio…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2C943B5-7EAA-0FFB-58F5-D05B9223E939}"/>
              </a:ext>
            </a:extLst>
          </p:cNvPr>
          <p:cNvSpPr txBox="1"/>
          <p:nvPr/>
        </p:nvSpPr>
        <p:spPr>
          <a:xfrm>
            <a:off x="463169" y="5726754"/>
            <a:ext cx="67487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Fi</a:t>
            </a:r>
            <a:r>
              <a:rPr lang="zh-CN" altLang="en-US" dirty="0"/>
              <a:t>eld-of-view </a:t>
            </a:r>
            <a:r>
              <a:rPr lang="en-US" altLang="zh-CN" dirty="0"/>
              <a:t>mainly affect the background radiations: background noise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F28B96-CECE-0A4F-8128-E081402C3F64}"/>
              </a:ext>
            </a:extLst>
          </p:cNvPr>
          <p:cNvSpPr txBox="1"/>
          <p:nvPr/>
        </p:nvSpPr>
        <p:spPr>
          <a:xfrm>
            <a:off x="791568" y="1139324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There is something wrong with the simulation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08A4968-5999-0EE4-669E-111886298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69" y="1554822"/>
            <a:ext cx="4457700" cy="35528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8523881-18E3-CB7F-01D9-D11553F8A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64014"/>
            <a:ext cx="5337744" cy="411768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FBBDA79-2162-7685-B750-C8190759DF04}"/>
              </a:ext>
            </a:extLst>
          </p:cNvPr>
          <p:cNvSpPr txBox="1"/>
          <p:nvPr/>
        </p:nvSpPr>
        <p:spPr>
          <a:xfrm>
            <a:off x="6892119" y="5445457"/>
            <a:ext cx="2825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Origin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29A3A1-9DA5-0D40-E4D8-60F709DE00D1}"/>
              </a:ext>
            </a:extLst>
          </p:cNvPr>
          <p:cNvSpPr txBox="1"/>
          <p:nvPr/>
        </p:nvSpPr>
        <p:spPr>
          <a:xfrm>
            <a:off x="1037228" y="5260791"/>
            <a:ext cx="3043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Reproduce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286F86-0093-8B09-93DC-D43BBF30E503}"/>
              </a:ext>
            </a:extLst>
          </p:cNvPr>
          <p:cNvSpPr txBox="1"/>
          <p:nvPr/>
        </p:nvSpPr>
        <p:spPr>
          <a:xfrm>
            <a:off x="6892119" y="5793986"/>
            <a:ext cx="605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Taking into account solar radiation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4AC1828-E5BA-0640-EA43-9AB55E800F0E}"/>
              </a:ext>
            </a:extLst>
          </p:cNvPr>
          <p:cNvSpPr txBox="1"/>
          <p:nvPr/>
        </p:nvSpPr>
        <p:spPr>
          <a:xfrm>
            <a:off x="4920869" y="195797"/>
            <a:ext cx="445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Effect of field of view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119508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455</Words>
  <Application>Microsoft Office PowerPoint</Application>
  <PresentationFormat>宽屏</PresentationFormat>
  <Paragraphs>44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昊 陈</dc:creator>
  <cp:lastModifiedBy>昊 陈</cp:lastModifiedBy>
  <cp:revision>10</cp:revision>
  <dcterms:created xsi:type="dcterms:W3CDTF">2024-05-01T12:40:16Z</dcterms:created>
  <dcterms:modified xsi:type="dcterms:W3CDTF">2024-05-02T12:07:40Z</dcterms:modified>
</cp:coreProperties>
</file>