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343" r:id="rId14"/>
    <p:sldId id="348" r:id="rId15"/>
    <p:sldId id="351" r:id="rId16"/>
    <p:sldId id="358" r:id="rId17"/>
    <p:sldId id="359" r:id="rId18"/>
    <p:sldId id="360" r:id="rId19"/>
    <p:sldId id="364" r:id="rId20"/>
    <p:sldId id="365" r:id="rId21"/>
    <p:sldId id="368" r:id="rId22"/>
    <p:sldId id="369" r:id="rId23"/>
    <p:sldId id="370" r:id="rId24"/>
    <p:sldId id="372" r:id="rId25"/>
    <p:sldId id="373" r:id="rId26"/>
    <p:sldId id="371" r:id="rId27"/>
    <p:sldId id="374" r:id="rId28"/>
    <p:sldId id="375" r:id="rId29"/>
    <p:sldId id="379" r:id="rId30"/>
    <p:sldId id="380" r:id="rId31"/>
    <p:sldId id="376" r:id="rId32"/>
    <p:sldId id="377" r:id="rId33"/>
    <p:sldId id="378" r:id="rId34"/>
    <p:sldId id="381" r:id="rId35"/>
    <p:sldId id="382" r:id="rId36"/>
    <p:sldId id="383" r:id="rId37"/>
    <p:sldId id="398" r:id="rId38"/>
    <p:sldId id="404" r:id="rId39"/>
    <p:sldId id="405" r:id="rId40"/>
    <p:sldId id="406" r:id="rId41"/>
    <p:sldId id="407" r:id="rId42"/>
    <p:sldId id="408" r:id="rId43"/>
    <p:sldId id="409" r:id="rId44"/>
    <p:sldId id="417" r:id="rId45"/>
    <p:sldId id="418" r:id="rId46"/>
    <p:sldId id="419" r:id="rId47"/>
    <p:sldId id="420" r:id="rId48"/>
    <p:sldId id="421" r:id="rId49"/>
    <p:sldId id="422" r:id="rId50"/>
    <p:sldId id="423" r:id="rId51"/>
    <p:sldId id="299" r:id="rId52"/>
    <p:sldId id="291" r:id="rId53"/>
    <p:sldId id="30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160"/>
        <p:guide pos="38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8.wdp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8.wdp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8.wdp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Day01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67201" y="3297697"/>
            <a:ext cx="32512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基础语法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2940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分为三个体系：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2199640"/>
            <a:ext cx="107753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JavaSE（J2SE）（Java2 Platform Standard Edition，java平台标准版）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JavaEE(J2EE)(Java 2 Platform,Enterprise Edition，java平台企业版)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JavaME(J2ME)(Java 2 Platform Micro Edition，java平台微型版)。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语言跨平台原理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3590" y="1243330"/>
            <a:ext cx="20231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1.Java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虚拟机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9925" y="1837055"/>
            <a:ext cx="110540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JVM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：Java虚拟机，简称JVM，是Java程序的运行环境。我们编写的Java代码，都运行在`JVM` 之上Java语言是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面向对象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跨平台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任何软件的运行，都必须要运行在操作系统之上，而我们用Java编写的软件可以运行在任何的操作系统上，这个特性称为Java语言的跨平台特性。该特性是由JVM实现的，我们编写的程序运行在JVM上，而JVM运行在操作系统上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语言跨平台原理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83590" y="1243330"/>
            <a:ext cx="17183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JRE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JDK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295" y="1802130"/>
            <a:ext cx="7449185" cy="49726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08415" y="2416810"/>
            <a:ext cx="29864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三者关系：</a:t>
            </a:r>
            <a:r>
              <a:rPr lang="zh-CN" altLang="en-US"/>
              <a:t> JDK &gt; JRE &gt; JVM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6" grpId="0"/>
      <p:bldP spid="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字节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335" y="1332865"/>
            <a:ext cx="1113980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字节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是我们常见的计算机中最小存储单元。计算机存储任何的数据，都是以字节的形式存储，右键点击文件属性，我们可以查看文件的字节大小</a:t>
            </a:r>
            <a:r>
              <a:rPr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0700" y="3154680"/>
            <a:ext cx="1114044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8个bit（二进制位） 0000-0000表示为1个字节，写成1 byte或者1 B。</a:t>
            </a:r>
            <a:endParaRPr lang="zh-CN" altLang="en-US" sz="2400">
              <a:solidFill>
                <a:srgbClr val="FF0000"/>
              </a:solidFill>
            </a:endParaRPr>
          </a:p>
          <a:p>
            <a:endParaRPr lang="zh-CN" altLang="en-US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/>
              <a:t>8 bit = 1 B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/>
              <a:t>1024 B =1 KB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/>
              <a:t>1024 KB =1 MB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/>
              <a:t>1024 MB =1 GB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000"/>
              <a:t>1024 GB = 1 TB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5" grpId="0"/>
      <p:bldP spid="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6195" y="-4635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4032885"/>
            <a:chOff x="7470" y="2444"/>
            <a:chExt cx="3971" cy="635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Java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开发环境安装配置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3545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1409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JDK8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下载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371423"/>
            <a:ext cx="12560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JDK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安装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95478" y="34420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3456376"/>
            <a:ext cx="18681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DOS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命令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8653" y="45977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9546" y="4598106"/>
            <a:ext cx="24803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JDK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环境变量配置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01828" y="555341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2721" y="5553781"/>
            <a:ext cx="27901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Notepad++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安装配置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  <p:bldP spid="33" grpId="0" bldLvl="0" animBg="1"/>
      <p:bldP spid="34" grpId="0"/>
      <p:bldP spid="33" grpId="1" animBg="1"/>
      <p:bldP spid="34" grpId="1"/>
      <p:bldP spid="4" grpId="0" bldLvl="0" animBg="1"/>
      <p:bldP spid="5" grpId="0"/>
      <p:bldP spid="4" grpId="1" animBg="1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DK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安装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27876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2.JDK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安装目录介绍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935" y="2126615"/>
            <a:ext cx="3383280" cy="380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410" y="3073400"/>
            <a:ext cx="6416040" cy="2537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常用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DOS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命令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665" y="3496310"/>
            <a:ext cx="7437755" cy="26917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60" y="1343025"/>
            <a:ext cx="4048125" cy="21532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HelloWorld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入门程序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3545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程序开发步骤说明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371423"/>
            <a:ext cx="232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编写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源代码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95478" y="34420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3456376"/>
            <a:ext cx="232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编译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源文件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8653" y="45977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9546" y="4598106"/>
            <a:ext cx="2021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运行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程序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01828" y="555341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2721" y="5553781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入门程序说明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  <p:bldP spid="33" grpId="0" bldLvl="0" animBg="1"/>
      <p:bldP spid="34" grpId="0"/>
      <p:bldP spid="33" grpId="1" animBg="1"/>
      <p:bldP spid="34" grpId="1"/>
      <p:bldP spid="4" grpId="0" bldLvl="0" animBg="1"/>
      <p:bldP spid="5" grpId="0"/>
      <p:bldP spid="4" grpId="1" animBg="1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8775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5641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02463" y="35055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913154"/>
            <a:ext cx="14097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初识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580973"/>
            <a:ext cx="2943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HelloWorld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入门程序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9546" y="3519876"/>
            <a:ext cx="2327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注释与规范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95478" y="439453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4408876"/>
            <a:ext cx="2482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Eclipse开发工具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795478" y="17475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52561" y="1783104"/>
            <a:ext cx="3246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开发环境安装配置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798653" y="525496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06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555736" y="5269301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常量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2" grpId="1" animBg="1"/>
      <p:bldP spid="6" grpId="1"/>
      <p:bldP spid="31" grpId="0" animBg="1"/>
      <p:bldP spid="32" grpId="0"/>
      <p:bldP spid="31" grpId="1" animBg="1"/>
      <p:bldP spid="32" grpId="1"/>
      <p:bldP spid="3" grpId="0" animBg="1"/>
      <p:bldP spid="8" grpId="0"/>
      <p:bldP spid="3" grpId="1" animBg="1"/>
      <p:bldP spid="8" grpId="1"/>
      <p:bldP spid="4" grpId="0" animBg="1"/>
      <p:bldP spid="10" grpId="0"/>
      <p:bldP spid="4" grpId="1" animBg="1"/>
      <p:bldP spid="10" grpId="1"/>
      <p:bldP spid="9" grpId="0" animBg="1"/>
      <p:bldP spid="11" grpId="0"/>
      <p:bldP spid="9" grpId="1" animBg="1"/>
      <p:bldP spid="11" grpId="1"/>
      <p:bldP spid="33" grpId="0" animBg="1"/>
      <p:bldP spid="34" grpId="0"/>
      <p:bldP spid="33" grpId="1" animBg="1"/>
      <p:bldP spid="3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程序开发步骤说明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Java程序开发三步骤：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编写、编译、运行。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775" y="2359025"/>
            <a:ext cx="6903720" cy="3398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826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案例：使用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NotePad++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完成一个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HelloWorld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入门程序的编写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入门程序说明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995805"/>
            <a:ext cx="112115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编译：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是指将Java源文件翻译成JVM认识的class文件，在这个过程中，`javac` 编译器会检查我们所写的程序是否有错误，有错误就会提示出来，如果没有错误就会编译成功。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运行：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是指将`class文件` 交给JVM去运行，此时JVM就会去执行我们编写的程序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750" y="1395730"/>
            <a:ext cx="20205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编译与运行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入门程序说明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995805"/>
            <a:ext cx="11211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main()方法：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称为主方法。写法是固定格式不可以更改。main()方法是程序的入口点或起始点，无论我们编写多少程序，JVM在运行的时候，都会从main()方法这里开始执行。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750" y="1395730"/>
            <a:ext cx="26365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关于main()方法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入门程序说明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995805"/>
            <a:ext cx="112115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非法字符问题。Java中的符号都是英文格式的。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大小写问题。Java语言对大小写敏感（区分大小写）。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在系统中显示文件的扩展名，避免出现HelloWorld.java.txt文件。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编译命令后的java文件名需要带文件后缀.java。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运行命令后的class文件名（类名）不带文件后缀.class。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3750" y="1395730"/>
            <a:ext cx="32512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HelloWorld案例说明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39368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练习：参考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HelloWorld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入门案例，实现一个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HelloWorld2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案例，打印输出一句</a:t>
            </a:r>
            <a:endParaRPr lang="zh-CN" altLang="en-US" sz="240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话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我爱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注释与规范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8689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代码注释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885773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关键字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802463" y="443009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9546" y="4462851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标识符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代码注释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注释：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就是对代码的解释和说明。其目的是让人们能够更加轻松地了解代码。为代码添加注释，是十分必须要的，它不影响程序的编译和运行。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" y="3115945"/>
            <a:ext cx="10963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分类：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Java中有单行注释、多行注释、文档注释。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代码注释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957705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语法：单行注释以 `//开头 换行结束`。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0" y="1395730"/>
            <a:ext cx="1714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单行注释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6585" y="2967990"/>
            <a:ext cx="10582275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 这是一个单行注释，定义了一个变量name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String name="张三";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6" grpId="0" bldLvl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代码注释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62433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语法：多行注释以 `/*开头  以*/结束`。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0" y="1224280"/>
            <a:ext cx="1714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多行注释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0545" y="2374265"/>
            <a:ext cx="10582275" cy="42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/*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* 这是一个多行注释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* 先定义了一个变量name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* 接着定义了一方法sleep()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* */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private String name="tom";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public void sleep(String name){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System.out.println(name+"在睡觉");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6" grpId="0" bldLvl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代码注释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62433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语法：文档注释`/**开头  以*/结束`，还会使用@标签来指定一些文档标记。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3750" y="1224280"/>
            <a:ext cx="17145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文档注释</a:t>
            </a:r>
            <a:endParaRPr 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50" y="2697480"/>
            <a:ext cx="9580245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关键字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624330"/>
            <a:ext cx="112115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关键字：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是指在程序中，Java已经定义好的单词，具有特殊含义。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HelloWorld案例中，出现的关键字有 `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public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` 、`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 、 `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static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 、  `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void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`  等，这些单词已经被Java定义好，全部都是小写字母，notepad++中会有颜色特殊显示。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标识符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62433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标识符：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是指在程序中，我们自己定义内容。比如包名、类的名字、方法的名字和变量的名字等等，都是标识符。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9910" y="2967990"/>
            <a:ext cx="11212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HelloWorld案例中，出现的标识符有类名字`HelloWorld` 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910" y="4138295"/>
            <a:ext cx="112121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：public、class、void、static等都是关键字，不属于标识符。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标识符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43383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命名规则（必须要求）：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910" y="2136775"/>
            <a:ext cx="111163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标识符可以包含`英文字母26个(区分大小写)`、`0-9数字` 、`$（美元符号）`和`_（下划线）`。int a1 = 10。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标识符不能以数字开头。  int 1i = 10;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标识符不能是关键字。int static  = 10;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标识符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43383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命名规范（软性要求）：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910" y="2136775"/>
            <a:ext cx="1111631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包名规范：全部字母小写。com.hopu.test。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类名规范：首字母大写，后面每个单词首字母大写（大驼峰式）。HelloWorld。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方法名规范： 首字母小写，后面每个单词首字母大写（小驼峰式）。  methodTestDemo。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变量名规范：首字母小写，后面每个单词首字母大写（小驼峰式）。int varDemo =10。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常量名规范：所有字母大写，多个字母之间有下划线_分隔。String DB_URL="http://xxx"。</a:t>
            </a:r>
            <a:endParaRPr lang="zh-CN" altLang="en-US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416935"/>
            <a:chOff x="7470" y="2444"/>
            <a:chExt cx="3971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Eclipse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开发工具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21253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802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2160929"/>
            <a:ext cx="32461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常用开发工具介绍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819223"/>
            <a:ext cx="24828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Eclipse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安装配置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4635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416935"/>
            <a:chOff x="7470" y="2444"/>
            <a:chExt cx="4305" cy="5381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Java</a:t>
              </a:r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基础语法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常用开发工具介绍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Eclipse：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由IBM公司开发的替代商业软件Visual Age for Java的下一代IDE开发环境，免费、性能良好；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MyEclipse：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是对Eclipse IDE的扩展，功能强大的J2EE集成开发环境，由Genuitec公司发布，它是商用收费的；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NetBeans：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是Sun公司提供，可以使开发人员利用Java平台能够快速创建Web、企业、桌面以及移动的应用程序；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IntelliJ IDEA：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一款综合的Java 编程环境，被许多开发人员和行业专家誉为市场上最好的IDE。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795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案例：使用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Eclipse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完成一个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HelloWorld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入门程序的编写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常量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21253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802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2160929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分类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819223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练习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29565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分类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概念：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常量是指在Java程序中固定不变的数据。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65" y="2943225"/>
            <a:ext cx="10339705" cy="2887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8800" y="197231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分类：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504315"/>
            <a:ext cx="4145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输出各种类型的常量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95" y="2631440"/>
            <a:ext cx="9220200" cy="318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60550"/>
            <a:ext cx="825563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主要特征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跨平台原理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、进制转换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Eclipse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JDK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安装配置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HelloWorld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入门程序实现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、关键字与标识符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、常量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JDK,JRE,JVM各自的作用和关系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完成HelloWorld案例的编写及运行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使用注释对程序进行说明</a:t>
            </a:r>
            <a:endParaRPr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、知道标识符、关键字的特点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、JDK、eclipse的安装配置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初识</a:t>
              </a:r>
              <a:r>
                <a:rPr lang="en-US" alt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Java</a:t>
              </a:r>
              <a:endParaRPr lang="en-US" alt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6484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30206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684044"/>
            <a:ext cx="2021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3037538"/>
            <a:ext cx="29400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语言跨平台原理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785318" y="423261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52561" y="4246951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字节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1" grpId="0"/>
      <p:bldP spid="9" grpId="1" animBg="1"/>
      <p:bldP spid="1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语言概述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3750" y="1395730"/>
            <a:ext cx="19240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14350" indent="-514350">
              <a:buFont typeface="+mj-lt"/>
              <a:buAutoNum type="arabicPeriod"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简介</a:t>
            </a:r>
            <a:endParaRPr lang="zh-CN" altLang="en-US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2199640"/>
            <a:ext cx="101066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Java语言是美国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Sun公司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（Stanford University Network），在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1995年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推出的高级的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编程语言</a:t>
            </a: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所谓编程语言，是计算机的语言，人们可以使用编程语言对计算机下达命令，让计算机完成人们需要的功能。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4192</Words>
  <Application>WPS 演示</Application>
  <PresentationFormat>宽屏</PresentationFormat>
  <Paragraphs>446</Paragraphs>
  <Slides>50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shitou</cp:lastModifiedBy>
  <cp:revision>206</cp:revision>
  <dcterms:created xsi:type="dcterms:W3CDTF">2020-01-14T03:18:00Z</dcterms:created>
  <dcterms:modified xsi:type="dcterms:W3CDTF">2020-07-21T08:43:15Z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