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7"/>
  </p:notesMasterIdLst>
  <p:sldIdLst>
    <p:sldId id="258" r:id="rId4"/>
    <p:sldId id="259" r:id="rId5"/>
    <p:sldId id="288" r:id="rId6"/>
    <p:sldId id="313" r:id="rId8"/>
    <p:sldId id="264" r:id="rId9"/>
    <p:sldId id="296" r:id="rId10"/>
    <p:sldId id="314" r:id="rId11"/>
    <p:sldId id="342" r:id="rId12"/>
    <p:sldId id="277" r:id="rId13"/>
    <p:sldId id="343" r:id="rId14"/>
    <p:sldId id="427" r:id="rId15"/>
    <p:sldId id="428" r:id="rId16"/>
    <p:sldId id="344" r:id="rId17"/>
    <p:sldId id="498" r:id="rId18"/>
    <p:sldId id="499" r:id="rId19"/>
    <p:sldId id="359" r:id="rId20"/>
    <p:sldId id="360" r:id="rId21"/>
    <p:sldId id="361" r:id="rId22"/>
    <p:sldId id="500" r:id="rId23"/>
    <p:sldId id="501" r:id="rId24"/>
    <p:sldId id="362" r:id="rId25"/>
    <p:sldId id="503" r:id="rId26"/>
    <p:sldId id="505" r:id="rId27"/>
    <p:sldId id="507" r:id="rId28"/>
    <p:sldId id="368" r:id="rId29"/>
    <p:sldId id="369" r:id="rId30"/>
    <p:sldId id="370" r:id="rId31"/>
    <p:sldId id="508" r:id="rId32"/>
    <p:sldId id="509" r:id="rId33"/>
    <p:sldId id="510" r:id="rId34"/>
    <p:sldId id="511" r:id="rId35"/>
    <p:sldId id="512" r:id="rId36"/>
    <p:sldId id="513" r:id="rId37"/>
    <p:sldId id="514" r:id="rId38"/>
    <p:sldId id="515" r:id="rId39"/>
    <p:sldId id="516" r:id="rId40"/>
    <p:sldId id="517" r:id="rId41"/>
    <p:sldId id="518" r:id="rId42"/>
    <p:sldId id="535" r:id="rId43"/>
    <p:sldId id="536" r:id="rId44"/>
    <p:sldId id="533" r:id="rId45"/>
    <p:sldId id="519" r:id="rId46"/>
    <p:sldId id="372" r:id="rId47"/>
    <p:sldId id="373" r:id="rId48"/>
    <p:sldId id="520" r:id="rId49"/>
    <p:sldId id="299" r:id="rId50"/>
    <p:sldId id="291" r:id="rId51"/>
    <p:sldId id="300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BC1"/>
    <a:srgbClr val="F3644B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44" y="90"/>
      </p:cViewPr>
      <p:guideLst>
        <p:guide orient="horz" pos="2160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2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4.wdp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7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8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2.png"/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3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4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5.png"/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microsoft.com/office/2007/relationships/hdphoto" Target="../media/image14.wdp"/><Relationship Id="rId1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6.png"/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65320" y="2275573"/>
            <a:ext cx="32613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JavaSE Day02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96741" y="3297697"/>
            <a:ext cx="2992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变量</a:t>
            </a:r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&amp;</a:t>
            </a: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运算符</a:t>
            </a: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645" y="1323975"/>
            <a:ext cx="866140" cy="86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1" grpId="0"/>
      <p:bldP spid="63" grpId="0"/>
      <p:bldP spid="65" grpId="0" animBg="1"/>
      <p:bldP spid="20" grpId="1" animBg="1"/>
      <p:bldP spid="61" grpId="1"/>
      <p:bldP spid="63" grpId="1"/>
      <p:bldP spid="6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数据类型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9745" y="1395730"/>
            <a:ext cx="112014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  <a:buFont typeface="+mj-lt"/>
              <a:buNone/>
            </a:pPr>
            <a:r>
              <a:rPr 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</a:t>
            </a:r>
            <a:r>
              <a:rPr 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Java是一种强类型语言，为不管是常量还是变量都必提供了具体的数据类型，来表示我们声明的常量或者变量是什么类型，怎么赋值。</a:t>
            </a:r>
            <a:endParaRPr sz="24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5300" y="3305810"/>
            <a:ext cx="112014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  <a:buFont typeface="+mj-lt"/>
              <a:buNone/>
            </a:pPr>
            <a:r>
              <a:rPr 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分类</a:t>
            </a:r>
            <a:r>
              <a:rPr 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zh-CN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基本数据类型</a:t>
            </a:r>
            <a:r>
              <a:rPr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：包括 `整数`、`浮点数`、`字符`、`布尔`。 </a:t>
            </a:r>
            <a:endParaRPr sz="24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引用数据类型</a:t>
            </a:r>
            <a:r>
              <a:rPr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：包括 `类`、`数组`、`接口`</a:t>
            </a:r>
            <a:r>
              <a:rPr 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`</a:t>
            </a:r>
            <a:r>
              <a:rPr 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枚举</a:t>
            </a:r>
            <a:r>
              <a:rPr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`</a:t>
            </a:r>
            <a:r>
              <a:rPr 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`</a:t>
            </a:r>
            <a:r>
              <a:rPr lang="zh-CN"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注解</a:t>
            </a:r>
            <a:r>
              <a:rPr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`</a:t>
            </a:r>
            <a:r>
              <a:rPr sz="2400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sz="24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数据类型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1510" y="5070475"/>
            <a:ext cx="10865485" cy="968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</a:rPr>
              <a:t>说明：</a:t>
            </a:r>
            <a:r>
              <a:rPr lang="zh-CN" altLang="en-US"/>
              <a:t>后期学习过程中，除了8种基本数据类型外，都属于引用数据类型。其中，引用数据类型中的类（class）还细分为普通类、自定义类、枚举类（enum）和注解类。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630" y="1704975"/>
            <a:ext cx="6920230" cy="2790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数据类型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9745" y="1395730"/>
            <a:ext cx="112014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  <a:buFont typeface="+mj-lt"/>
              <a:buNone/>
            </a:pPr>
            <a:r>
              <a:rPr 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四类八种基本数据类型</a:t>
            </a:r>
            <a:r>
              <a:rPr 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sz="24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0" y="2124710"/>
            <a:ext cx="9235440" cy="3299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9745" y="5828030"/>
            <a:ext cx="110998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Java中的默认类型：整数类型是`int` 、浮点类型是`double` 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e+38表示是乘以10的38次方，同样，e-45表示乘以10的负45次方。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249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变量的定义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8480" y="1437005"/>
            <a:ext cx="105619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变量定义的格式包括三个要素：`数据类型` 、 `变量名` 、 `  数据值` 。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5300" y="2188845"/>
            <a:ext cx="112014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  <a:buFont typeface="+mj-lt"/>
              <a:buNone/>
            </a:pPr>
            <a:r>
              <a:rPr 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格式</a:t>
            </a:r>
            <a:r>
              <a:rPr 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sz="2400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6585" y="2967990"/>
            <a:ext cx="10582275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// 声明变量并赋值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数据类型 变量名 = 数据值;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8480" y="43516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或者：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6585" y="4971415"/>
            <a:ext cx="10582275" cy="17532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// 先声明，后赋值（使用前赋值即可）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数据类型 变量名;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变量名 = 初始化值;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  <p:bldP spid="6" grpId="0" bldLvl="0" animBg="1"/>
      <p:bldP spid="6" grpId="1" animBg="1"/>
      <p:bldP spid="8" grpId="0" bldLvl="0" animBg="1"/>
      <p:bldP spid="8" grpId="1" animBg="1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7193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定义所有基本数据类型的变量</a:t>
            </a:r>
            <a:r>
              <a:rPr 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，并打印输出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1778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3416935"/>
            <a:chOff x="7470" y="2444"/>
            <a:chExt cx="3971" cy="5381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Java</a:t>
              </a:r>
              <a:r>
                <a:rPr lang="zh-CN" altLang="en-US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数据类型转换</a:t>
              </a:r>
              <a:endParaRPr lang="zh-CN" altLang="en-US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0616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11919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2463" y="23545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9546" y="122747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自动转换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9546" y="2371423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强制转换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795478" y="344203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2561" y="3456376"/>
            <a:ext cx="1562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ASC编码表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98653" y="459773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59546" y="4598106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常量与变量的运算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9" grpId="0" bldLvl="0" animBg="1"/>
      <p:bldP spid="11" grpId="0"/>
      <p:bldP spid="9" grpId="1" animBg="1"/>
      <p:bldP spid="11" grpId="1"/>
      <p:bldP spid="33" grpId="0" bldLvl="0" animBg="1"/>
      <p:bldP spid="34" grpId="0"/>
      <p:bldP spid="33" grpId="1" animBg="1"/>
      <p:bldP spid="3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自动转换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自动转换：</a:t>
            </a:r>
            <a:r>
              <a:rPr lang="zh-CN" altLang="en-US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将`取值范围小的类型`自动提升为`取值范围大的类型` 。</a:t>
            </a:r>
            <a:endParaRPr lang="zh-CN" altLang="en-US" sz="20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0545" y="2004060"/>
            <a:ext cx="10582275" cy="378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static void main(String[] args) 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int i = 1;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byte b = 2;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// byte x = b + i; // 报错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// int类型和byte类型运算，结果是int类型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int j = b + i;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System.out.println(j);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自动转换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自动转换原理：</a:t>
            </a:r>
            <a:endParaRPr lang="zh-CN" altLang="en-US" sz="20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0" y="2330450"/>
            <a:ext cx="5448300" cy="304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64580" y="2653665"/>
            <a:ext cx="48215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`byte` 类型内存占有1个字节，在和`int` 类型运算时会提升为`int`类型 ，自动补充3个字节，因此计算后的结果还是`int` 类型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-635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163959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39928" y="438277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9546" y="1675154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变量与数据类型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97011" y="4399613"/>
            <a:ext cx="1101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运算符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6805638" y="302389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62721" y="3059454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数据类型转换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1" grpId="0" bldLvl="0" animBg="1"/>
      <p:bldP spid="32" grpId="0"/>
      <p:bldP spid="31" grpId="1" animBg="1"/>
      <p:bldP spid="32" grpId="1"/>
      <p:bldP spid="3" grpId="0" bldLvl="0" animBg="1"/>
      <p:bldP spid="8" grpId="0"/>
      <p:bldP spid="3" grpId="1" animBg="1"/>
      <p:bldP spid="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自动转换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自动转换规则：</a:t>
            </a:r>
            <a:endParaRPr lang="zh-CN" altLang="en-US" sz="20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0545" y="2004060"/>
            <a:ext cx="10582275" cy="5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byte、short、char--&gt;int--&gt;long--&gt;float--&gt;double--&gt;String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180" y="3324860"/>
            <a:ext cx="105822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范围小的类型向范围大的类型提升，`byte、short、char` 运算时直接提升为`int` 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强制转换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1180" y="2167255"/>
            <a:ext cx="112115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自动转换是Java自动执行的，因为自动提升后不会丢失精度，出现错误；而强制转换需要我们自己判断是否手动执行，因为可能会出现精度丢失的问题。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1180" y="1395730"/>
            <a:ext cx="106032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强制类型转换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：将`取值范围大的类型`强制转换成`取值范围小的类型`。</a:t>
            </a:r>
            <a:endParaRPr lang="zh-CN" altLang="en-US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180" y="3541395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1340" y="4580255"/>
            <a:ext cx="10582275" cy="5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数据类型 变量名 = （要转换成的数据类型）被转数据值；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  <p:bldP spid="4" grpId="0"/>
      <p:bldP spid="4" grpId="1"/>
      <p:bldP spid="6" grpId="0" bldLvl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强制转换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1180" y="1224280"/>
            <a:ext cx="106032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强制转换原理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555" y="1903095"/>
            <a:ext cx="5577840" cy="392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ASCII编码表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1180" y="1224280"/>
            <a:ext cx="106032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180" y="2152650"/>
            <a:ext cx="111918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FF0000"/>
                </a:solidFill>
              </a:rPr>
              <a:t>编码表</a:t>
            </a:r>
            <a:r>
              <a:rPr lang="zh-CN" altLang="en-US" sz="2400"/>
              <a:t>：就是将人类的文字和一个十进制数进行对应起来组成一张表格。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FF0000"/>
                </a:solidFill>
              </a:rPr>
              <a:t>存储字符时</a:t>
            </a:r>
            <a:r>
              <a:rPr lang="zh-CN" altLang="en-US" sz="2400"/>
              <a:t>：需要查找ASC码表,找到字符对应的数字,将数字转换为二进制数存放到计算机中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FF0000"/>
                </a:solidFill>
              </a:rPr>
              <a:t>使用字符时</a:t>
            </a:r>
            <a:r>
              <a:rPr lang="zh-CN" altLang="en-US" sz="2400"/>
              <a:t>：将对应的二进制数转换为十进制 找到ASC表中对应的字符显示出来。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  <p:bldP spid="5" grpId="0"/>
      <p:bldP spid="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常量与变量运算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58690" y="1758950"/>
            <a:ext cx="703262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r>
              <a:rPr 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`b3 = 1 + 2` ，`1 `和 `2 ` 是常量，为固定不变的数据，在编译的时候（编译器javac），已经确定了`1+2` 的结果并没有超过byte类型的取值范围，可以赋值给变量`b3` ，因此`b3=1 + 2`是正确的。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340" y="1231900"/>
            <a:ext cx="106032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9575" y="1906905"/>
            <a:ext cx="4197350" cy="378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static void main(String[] args){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byte b1=1;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byte b2=2;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byte b3=1 + 2;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byte b4=b1 + b2;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System.out.println(b3);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System.out.println(b4);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58690" y="3881755"/>
            <a:ext cx="703262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r>
              <a:rPr 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`b4 = b2 + b3`，`b2` 和 `b3` 是变量，变量的值是可能变化的，在编译的时候，编译器javac不确定b2+b3的结果是什么，因此会将结果以int类型进行处理，所以int类型不能赋值给byte类型，因此编译失败。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	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  <p:bldP spid="6" grpId="0" bldLvl="0" animBg="1"/>
      <p:bldP spid="6" grpId="1" animBg="1"/>
      <p:bldP spid="5" grpId="0"/>
      <p:bldP spid="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801620"/>
            <a:chOff x="7470" y="2444"/>
            <a:chExt cx="3971" cy="4412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运算符</a:t>
              </a:r>
              <a:endParaRPr lang="zh-CN" altLang="en-US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37465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12623" y="30609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125920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9706" y="341654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算术运算符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1276048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赋值运算符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785318" y="224188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2561" y="2256226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关系运算符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98653" y="327376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59546" y="3274131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逻辑运算符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801828" y="419133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05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62721" y="4191706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三元运算符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805003" y="495651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06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65896" y="4956881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位运算符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817703" y="567406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07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78596" y="5674431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运算符的优先级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9" grpId="0" bldLvl="0" animBg="1"/>
      <p:bldP spid="11" grpId="0"/>
      <p:bldP spid="9" grpId="1" animBg="1"/>
      <p:bldP spid="11" grpId="1"/>
      <p:bldP spid="33" grpId="0" bldLvl="0" animBg="1"/>
      <p:bldP spid="34" grpId="0"/>
      <p:bldP spid="33" grpId="1" animBg="1"/>
      <p:bldP spid="34" grpId="1"/>
      <p:bldP spid="4" grpId="0" bldLvl="0" animBg="1"/>
      <p:bldP spid="5" grpId="0"/>
      <p:bldP spid="4" grpId="1" animBg="1"/>
      <p:bldP spid="5" grpId="1"/>
      <p:bldP spid="7" grpId="0" bldLvl="0" animBg="1"/>
      <p:bldP spid="10" grpId="0"/>
      <p:bldP spid="7" grpId="1" animBg="1"/>
      <p:bldP spid="10" grpId="1"/>
      <p:bldP spid="13" grpId="0" bldLvl="0" animBg="1"/>
      <p:bldP spid="17" grpId="0"/>
      <p:bldP spid="13" grpId="1" animBg="1"/>
      <p:bldP spid="1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运算符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&amp;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表达式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概念：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4020" y="1907540"/>
            <a:ext cx="115912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运算符：对常量或者变量进行操作的符号；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表达式：用运算符把常量或者变量连接起来符合java语法的式子就可以称为表达式。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3" grpId="0"/>
      <p:bldP spid="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算术运算符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0" y="2128520"/>
            <a:ext cx="9655810" cy="30962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介绍：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5" grpId="0"/>
      <p:bldP spid="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算术运算符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特别说明：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6560" y="1921510"/>
            <a:ext cx="112071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`+` 符号在遇到数字运算的时候，表示</a:t>
            </a:r>
            <a:r>
              <a:rPr lang="zh-CN" altLang="en-US" sz="2400">
                <a:solidFill>
                  <a:srgbClr val="FF0000"/>
                </a:solidFill>
              </a:rPr>
              <a:t>数学相加</a:t>
            </a:r>
            <a:r>
              <a:rPr lang="zh-CN" altLang="en-US" sz="2400"/>
              <a:t>的意思。比如1+2的结果是3，相加含义；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`+` 符号在遇到字符串的时候，表示</a:t>
            </a:r>
            <a:r>
              <a:rPr lang="zh-CN" altLang="en-US" sz="2400">
                <a:solidFill>
                  <a:srgbClr val="FF0000"/>
                </a:solidFill>
              </a:rPr>
              <a:t>连接、拼接</a:t>
            </a:r>
            <a:r>
              <a:rPr lang="zh-CN" altLang="en-US" sz="2400"/>
              <a:t>的含义。比如，"a"+"b"的结果是“ab”，连接含义。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5" grpId="0"/>
      <p:bldP spid="5" grpId="1"/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核心重点.png核心重点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425950" y="2960370"/>
            <a:ext cx="3279775" cy="18395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7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70" y="1852930"/>
            <a:ext cx="595630" cy="595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415" y="277558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核心重点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813175"/>
            <a:ext cx="12193270" cy="3615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8" grpId="1" animBg="1"/>
      <p:bldP spid="2" grpId="1" animBg="1"/>
      <p:bldP spid="6" grpId="0"/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算术运算符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特别说明：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6560" y="1921510"/>
            <a:ext cx="112071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`++`  **运算，变量自己增长1。反之，`--` 运算，变量自己减少1，用法与`++` 一致。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独立运算： 变量在独立运算时，`前++`和`后++`没有区别 。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混合运算： 和其他变量放在一起，`前++`和`后++`就产生了不同。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5" grpId="0"/>
      <p:bldP spid="5" grpId="1"/>
      <p:bldP spid="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算术运算符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545" y="1262380"/>
            <a:ext cx="11211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变量`前++` ：变量a自己加1，将加1后的结果赋值给b，也就是说a先计算。a和b的结果都是2。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9895" y="2461260"/>
            <a:ext cx="11195050" cy="2861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static void main(String[] args) 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int a = 1;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int b = ++a;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System.out.println(a);//计算结果是2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System.out.println(b);//计算结果是2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5" grpId="0"/>
      <p:bldP spid="5" grpId="1"/>
      <p:bldP spid="6" grpId="0" bldLvl="0" animBg="1"/>
      <p:bldP spid="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算术运算符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545" y="1262380"/>
            <a:ext cx="11211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变量`后++` ：变量a先把自己的值1，赋值给变量b，此时变量b的值就是1，变量a自己再加1。a的结果是2，b的结果是1。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9895" y="2461260"/>
            <a:ext cx="11195050" cy="2861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static void main(String[] args) 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int a = 1;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int b = a++;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System.out.println(a);//计算结果是2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System.out.println(b);//计算结果是1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5" grpId="0"/>
      <p:bldP spid="5" grpId="1"/>
      <p:bldP spid="6" grpId="0" bldLvl="0" animBg="1"/>
      <p:bldP spid="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赋值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运算符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介绍：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5" y="2137410"/>
            <a:ext cx="9694545" cy="27139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2425" y="5861050"/>
            <a:ext cx="1249680" cy="815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0545" y="5594985"/>
            <a:ext cx="10643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说明：</a:t>
            </a:r>
            <a:r>
              <a:rPr lang="zh-CN" altLang="en-US" sz="2400"/>
              <a:t>赋值运算符，就是将符号右边的值，赋给左边的变量。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5" grpId="0"/>
      <p:bldP spid="5" grpId="1"/>
      <p:bldP spid="6" grpId="0"/>
      <p:bldP spid="6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赋值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运算符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+=符号的扩展：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425" y="5861050"/>
            <a:ext cx="1249680" cy="815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0545" y="5594985"/>
            <a:ext cx="10643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说明：</a:t>
            </a:r>
            <a:r>
              <a:rPr lang="zh-CN" altLang="en-US" sz="2400"/>
              <a:t>赋值运算符默认进行了强制类型转换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409575" y="1998345"/>
            <a:ext cx="11195050" cy="2399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static void main(String[] args){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short s = 1;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s+=1;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System.out.println(s);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5" grpId="0"/>
      <p:bldP spid="5" grpId="1"/>
      <p:bldP spid="6" grpId="0"/>
      <p:bldP spid="6" grpId="1"/>
      <p:bldP spid="2" grpId="0" bldLvl="0" animBg="1"/>
      <p:bldP spid="2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关系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运算符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介绍：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425" y="5861050"/>
            <a:ext cx="1249680" cy="8153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830" y="2000250"/>
            <a:ext cx="10113645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5" grpId="0"/>
      <p:bldP spid="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逻辑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运算符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介绍：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425" y="5861050"/>
            <a:ext cx="1249680" cy="8153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785" y="2004060"/>
            <a:ext cx="9311640" cy="4290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5" grpId="0"/>
      <p:bldP spid="5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三元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运算符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0545" y="1262380"/>
            <a:ext cx="11211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介绍：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三元运算符也叫三目运算符。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425" y="5861050"/>
            <a:ext cx="1249680" cy="8153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9895" y="2461260"/>
            <a:ext cx="11195050" cy="5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数据类型 变量名 = 布尔类型表达式？结果1：结果2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9895" y="3590925"/>
            <a:ext cx="111950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三元运算符计算方式：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布尔类型表达式结果是true，三元运算符整体结果为结果1，赋值给变量。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布尔类型表达式结果是false，三元运算符整体结果为结果2，赋值给变量。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5" grpId="1"/>
      <p:bldP spid="6" grpId="0" bldLvl="0" animBg="1"/>
      <p:bldP spid="6" grpId="1" animBg="1"/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位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运算符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425" y="5861050"/>
            <a:ext cx="1249680" cy="815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7045" y="2383790"/>
            <a:ext cx="111950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计算机中的数据不同于人们生活中的数据，人们生活采用十进制数;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而计算机中全部采用二进制数表示，它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只包含0、1两个数，逢二进一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，1+1=10。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每一个0或者每一个1，叫做一个bit（比特）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进制及转换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进制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750" y="1395730"/>
            <a:ext cx="26327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十进制转二进制</a:t>
            </a:r>
            <a:endParaRPr lang="zh-CN" altLang="en-US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1335" y="1894840"/>
            <a:ext cx="11139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规则：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采用“除2倒取余”，十进制小数转换成二进制小数采用“乘2取整”。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630" y="2972435"/>
            <a:ext cx="5196840" cy="22936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7550" y="5678805"/>
            <a:ext cx="10573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扩展：</a:t>
            </a:r>
            <a:r>
              <a:rPr lang="zh-CN" altLang="en-US" sz="2400"/>
              <a:t>十进制转八进制、十六进制的思路与十进制转二进制一样。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  <p:bldP spid="3" grpId="0"/>
      <p:bldP spid="3" grpId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46355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733675" cy="3416935"/>
            <a:chOff x="7470" y="2444"/>
            <a:chExt cx="4305" cy="5381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4305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变量</a:t>
              </a:r>
              <a:r>
                <a:rPr lang="en-US" alt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&amp;</a:t>
              </a:r>
              <a:r>
                <a:rPr lang="zh-CN" altLang="en-US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运算符</a:t>
              </a:r>
              <a:endParaRPr lang="zh-CN" altLang="en-US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53" y="2444"/>
              <a:ext cx="1006" cy="1006"/>
            </a:xfrm>
            <a:prstGeom prst="rect">
              <a:avLst/>
            </a:prstGeom>
          </p:spPr>
        </p:pic>
      </p:grp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进制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750" y="1395730"/>
            <a:ext cx="26327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进制转十进制</a:t>
            </a:r>
            <a:endParaRPr lang="zh-CN" altLang="en-US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1335" y="1894840"/>
            <a:ext cx="11139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规则：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二进制转十进制采用按权相加法。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175" y="2800985"/>
            <a:ext cx="6446520" cy="1371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1335" y="4339590"/>
            <a:ext cx="109270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扩展：</a:t>
            </a:r>
            <a:r>
              <a:rPr lang="zh-CN" altLang="en-US" sz="2400"/>
              <a:t>二进制转换成八进制的方法是，</a:t>
            </a:r>
            <a:r>
              <a:rPr lang="zh-CN" altLang="en-US" sz="2400">
                <a:solidFill>
                  <a:srgbClr val="FF0000"/>
                </a:solidFill>
              </a:rPr>
              <a:t>取三合一法</a:t>
            </a:r>
            <a:r>
              <a:rPr lang="zh-CN" altLang="en-US" sz="2400"/>
              <a:t>，即从二进制的小数点为分界点，向左（或向右）每三位取成一位。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二进制转换成八进制的方法是，</a:t>
            </a:r>
            <a:r>
              <a:rPr lang="zh-CN" altLang="en-US" sz="2400">
                <a:solidFill>
                  <a:srgbClr val="FF0000"/>
                </a:solidFill>
              </a:rPr>
              <a:t>取四合一法</a:t>
            </a:r>
            <a:r>
              <a:rPr lang="zh-CN" altLang="en-US" sz="2400"/>
              <a:t>，即从二进制的小数点为分界点，向左（或向右）每四位取成一位。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  <p:bldP spid="3" grpId="0"/>
      <p:bldP spid="3" grpId="1"/>
      <p:bldP spid="7" grpId="0"/>
      <p:bldP spid="7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位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运算符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425" y="5861050"/>
            <a:ext cx="1249680" cy="8153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7045" y="2383790"/>
            <a:ext cx="1119505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计算机中是以二进制补码进行存储的；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带符号的二进制数首位为符号位，</a:t>
            </a:r>
            <a:r>
              <a:rPr lang="en-US" altLang="zh-CN" sz="2400"/>
              <a:t>0</a:t>
            </a:r>
            <a:r>
              <a:rPr lang="zh-CN" altLang="en-US" sz="2400"/>
              <a:t>表示正数，</a:t>
            </a:r>
            <a:r>
              <a:rPr lang="en-US" altLang="zh-CN" sz="2400"/>
              <a:t>1</a:t>
            </a:r>
            <a:r>
              <a:rPr lang="zh-CN" altLang="en-US" sz="2400"/>
              <a:t>表示负数；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正数的原码、反码、补码相同；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负数的反码是对其原码逐位取反，但符号位不变；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负数的补码是在在其反码的末位加1。</a:t>
            </a:r>
            <a:endParaRPr lang="zh-CN" altLang="en-US" sz="2400"/>
          </a:p>
        </p:txBody>
      </p:sp>
      <p:sp>
        <p:nvSpPr>
          <p:cNvPr id="2" name="文本框 1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计算机底层存储运算介绍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位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运算符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425" y="5861050"/>
            <a:ext cx="1249680" cy="8153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位运算符</a:t>
            </a:r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95" y="2172970"/>
            <a:ext cx="9250680" cy="2918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4056380"/>
            <a:ext cx="12193270" cy="338201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170" y="1842770"/>
            <a:ext cx="595630" cy="59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619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有两个int类型变量a=10;b=20，要求使用多种方式实现这两个变量数值的交换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运算符的优先级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425" y="5861050"/>
            <a:ext cx="1249680" cy="8153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9745" y="1767840"/>
            <a:ext cx="241871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</a:t>
            </a:r>
            <a:r>
              <a:rPr 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不同运算符可以相互组合数据形成一个复杂的表达式，表达式的具体执行先后运行就需要根据运算符的优先级判断。</a:t>
            </a:r>
            <a:endParaRPr sz="20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200" y="1231900"/>
            <a:ext cx="4008120" cy="5509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4420870"/>
            <a:ext cx="12193270" cy="30079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55415" y="1842770"/>
            <a:ext cx="4238625" cy="3296285"/>
            <a:chOff x="6229" y="2902"/>
            <a:chExt cx="6675" cy="5191"/>
          </a:xfrm>
        </p:grpSpPr>
        <p:pic>
          <p:nvPicPr>
            <p:cNvPr id="3" name="图片 2" descr="D:\总结.png总结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6334" y="4401"/>
              <a:ext cx="6571" cy="369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01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课程总结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2" y="2902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23" name="图片 22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70490" y="461645"/>
            <a:ext cx="638810" cy="6388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60550"/>
            <a:ext cx="825563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中的变量及定义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数据类型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、数据类型转换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、运算符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  <a:endParaRPr lang="zh-CN" altLang="en-US" sz="40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  <a:endParaRPr lang="en-US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35350" y="739775"/>
            <a:ext cx="5313680" cy="5372100"/>
            <a:chOff x="5416" y="1150"/>
            <a:chExt cx="8368" cy="8460"/>
          </a:xfrm>
        </p:grpSpPr>
        <p:sp>
          <p:nvSpPr>
            <p:cNvPr id="7" name="Freeform 6"/>
            <p:cNvSpPr/>
            <p:nvPr/>
          </p:nvSpPr>
          <p:spPr bwMode="auto">
            <a:xfrm>
              <a:off x="5416" y="1150"/>
              <a:ext cx="8369" cy="8461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Oval 65_1"/>
            <p:cNvSpPr/>
            <p:nvPr/>
          </p:nvSpPr>
          <p:spPr>
            <a:xfrm>
              <a:off x="5756" y="1536"/>
              <a:ext cx="7689" cy="7689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645" y="1901825"/>
            <a:ext cx="866140" cy="86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6040" y="267970"/>
            <a:ext cx="12299315" cy="9639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D:\3.png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831215" y="-31115"/>
            <a:ext cx="2701290" cy="1518285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9019417" y="1996728"/>
            <a:ext cx="1161260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AFAFA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重点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3" name="图片 2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8655" y="461645"/>
            <a:ext cx="638810" cy="6388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0895" y="1825625"/>
            <a:ext cx="97574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、掌握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</a:t>
            </a: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掌握变量定义</a:t>
            </a: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掌握数据类型的转换</a:t>
            </a: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、理解并掌握常用运算符的使用</a:t>
            </a: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70" y="1842770"/>
            <a:ext cx="595630" cy="5956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884295"/>
            <a:ext cx="12193270" cy="353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3416935"/>
            <a:chOff x="7470" y="2444"/>
            <a:chExt cx="3971" cy="5381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变量与数据类型</a:t>
              </a:r>
              <a:endParaRPr lang="zh-CN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9" grpId="1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0616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11919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2463" y="25641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9546" y="122747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变量概述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9546" y="2580973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数据类型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795478" y="376588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2561" y="3780226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变量的定义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9" grpId="0" bldLvl="0" animBg="1"/>
      <p:bldP spid="11" grpId="0"/>
      <p:bldP spid="9" grpId="1" animBg="1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变量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概述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750" y="1395730"/>
            <a:ext cx="96710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定义：</a:t>
            </a:r>
            <a:r>
              <a:rPr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常量是固定不变的数据，那么在程序中可以变化的量称为变量。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710" y="2199640"/>
            <a:ext cx="110293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数学中，可以使用字母代替数字运算,例如 y=x+5 或者 6=x+5。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程序中，可以使用字母保存数字的方式进行运算，提高计算能力，可以解决更多的问题。比如x保存5，x也可以保存6，这样x保存的数据是可以改变的，也就是我们所讲解的变量。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  <p:bldP spid="3" grpId="0"/>
      <p:bldP spid="3" grpId="1"/>
    </p:bldLst>
  </p:timing>
</p:sld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4668</Words>
  <Application>WPS 演示</Application>
  <PresentationFormat>宽屏</PresentationFormat>
  <Paragraphs>456</Paragraphs>
  <Slides>48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4" baseType="lpstr">
      <vt:lpstr>Arial</vt:lpstr>
      <vt:lpstr>宋体</vt:lpstr>
      <vt:lpstr>Wingdings</vt:lpstr>
      <vt:lpstr>Lato</vt:lpstr>
      <vt:lpstr>Calibri</vt:lpstr>
      <vt:lpstr>Calibri Light</vt:lpstr>
      <vt:lpstr>思源黑体 CN Heavy</vt:lpstr>
      <vt:lpstr>黑体</vt:lpstr>
      <vt:lpstr>Noto Sans S Chinese Light</vt:lpstr>
      <vt:lpstr>思源黑体 CN Bold</vt:lpstr>
      <vt:lpstr>微软雅黑</vt:lpstr>
      <vt:lpstr>Wingdings</vt:lpstr>
      <vt:lpstr>Arial Unicode MS</vt:lpstr>
      <vt:lpstr>等线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shitou</cp:lastModifiedBy>
  <cp:revision>280</cp:revision>
  <dcterms:created xsi:type="dcterms:W3CDTF">2020-01-14T03:18:00Z</dcterms:created>
  <dcterms:modified xsi:type="dcterms:W3CDTF">2020-12-29T06:36:12Z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