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7"/>
  </p:notesMasterIdLst>
  <p:sldIdLst>
    <p:sldId id="258" r:id="rId4"/>
    <p:sldId id="259" r:id="rId5"/>
    <p:sldId id="288" r:id="rId6"/>
    <p:sldId id="313" r:id="rId8"/>
    <p:sldId id="264" r:id="rId9"/>
    <p:sldId id="296" r:id="rId10"/>
    <p:sldId id="314" r:id="rId11"/>
    <p:sldId id="342" r:id="rId12"/>
    <p:sldId id="695" r:id="rId13"/>
    <p:sldId id="763" r:id="rId14"/>
    <p:sldId id="810" r:id="rId15"/>
    <p:sldId id="611" r:id="rId16"/>
    <p:sldId id="612" r:id="rId17"/>
    <p:sldId id="533" r:id="rId18"/>
    <p:sldId id="812" r:id="rId19"/>
    <p:sldId id="816" r:id="rId20"/>
    <p:sldId id="815" r:id="rId21"/>
    <p:sldId id="817" r:id="rId22"/>
    <p:sldId id="868" r:id="rId23"/>
    <p:sldId id="818" r:id="rId24"/>
    <p:sldId id="819" r:id="rId25"/>
    <p:sldId id="624" r:id="rId26"/>
    <p:sldId id="778" r:id="rId27"/>
    <p:sldId id="859" r:id="rId28"/>
    <p:sldId id="860" r:id="rId29"/>
    <p:sldId id="869" r:id="rId30"/>
    <p:sldId id="870" r:id="rId31"/>
    <p:sldId id="871" r:id="rId32"/>
    <p:sldId id="872" r:id="rId33"/>
    <p:sldId id="873" r:id="rId34"/>
    <p:sldId id="874" r:id="rId35"/>
    <p:sldId id="884" r:id="rId36"/>
    <p:sldId id="885" r:id="rId37"/>
    <p:sldId id="886" r:id="rId38"/>
    <p:sldId id="887" r:id="rId39"/>
    <p:sldId id="889" r:id="rId40"/>
    <p:sldId id="888" r:id="rId41"/>
    <p:sldId id="299" r:id="rId42"/>
    <p:sldId id="291" r:id="rId43"/>
    <p:sldId id="300" r:id="rId4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53002fad-bfe3-4287-9585-58db91f78c8d}">
          <p14:sldIdLst>
            <p14:sldId id="258"/>
            <p14:sldId id="259"/>
            <p14:sldId id="288"/>
            <p14:sldId id="313"/>
            <p14:sldId id="264"/>
            <p14:sldId id="296"/>
            <p14:sldId id="314"/>
            <p14:sldId id="342"/>
            <p14:sldId id="695"/>
            <p14:sldId id="763"/>
            <p14:sldId id="810"/>
            <p14:sldId id="611"/>
            <p14:sldId id="612"/>
            <p14:sldId id="533"/>
            <p14:sldId id="812"/>
            <p14:sldId id="816"/>
            <p14:sldId id="815"/>
            <p14:sldId id="817"/>
            <p14:sldId id="868"/>
            <p14:sldId id="818"/>
            <p14:sldId id="819"/>
            <p14:sldId id="624"/>
            <p14:sldId id="778"/>
            <p14:sldId id="859"/>
            <p14:sldId id="860"/>
            <p14:sldId id="869"/>
            <p14:sldId id="870"/>
            <p14:sldId id="871"/>
            <p14:sldId id="872"/>
            <p14:sldId id="873"/>
            <p14:sldId id="874"/>
            <p14:sldId id="884"/>
            <p14:sldId id="885"/>
            <p14:sldId id="886"/>
            <p14:sldId id="887"/>
            <p14:sldId id="889"/>
            <p14:sldId id="888"/>
          </p14:sldIdLst>
        </p14:section>
        <p14:section name="无标题节" id="{eb2601ae-d0b5-4c19-b2d8-bd9894d01d31}">
          <p14:sldIdLst>
            <p14:sldId id="299"/>
            <p14:sldId id="291"/>
            <p14:sldId id="30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BC1"/>
    <a:srgbClr val="F3644B"/>
    <a:srgbClr val="7030A0"/>
    <a:srgbClr val="4C964D"/>
    <a:srgbClr val="C00000"/>
    <a:srgbClr val="FDFDFD"/>
    <a:srgbClr val="FC10FF"/>
    <a:srgbClr val="2D3CFF"/>
    <a:srgbClr val="00E205"/>
    <a:srgbClr val="FF5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97" d="100"/>
          <a:sy n="97" d="100"/>
        </p:scale>
        <p:origin x="144" y="90"/>
      </p:cViewPr>
      <p:guideLst>
        <p:guide orient="horz" pos="2332"/>
        <p:guide pos="386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803572-2981-4EE3-8222-0BF6052877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C1CCA4-A5B7-46B3-A961-85F248444BA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CD86CF-79A7-4CC2-B013-8D2885E3271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36DF2183-FB84-4317-8027-F2F931B16D0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73F0046-10F7-4BBB-9D46-616B951BEB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874539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4467876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8059715" y="1524000"/>
            <a:ext cx="3356022" cy="4035778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ig Imag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770932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16"/>
          </p:nvPr>
        </p:nvSpPr>
        <p:spPr>
          <a:xfrm>
            <a:off x="3460511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6152495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8"/>
          </p:nvPr>
        </p:nvSpPr>
        <p:spPr>
          <a:xfrm>
            <a:off x="8842074" y="1498600"/>
            <a:ext cx="2586934" cy="42926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000">
                <a:latin typeface="Calibri Light" panose="020F0302020204030204"/>
                <a:cs typeface="Calibri Light" panose="020F0302020204030204"/>
              </a:defRPr>
            </a:lvl1pPr>
          </a:lstStyle>
          <a:p>
            <a:pPr lvl="0"/>
            <a:endParaRPr lang="en-US" noProof="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hree Lapto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079339" y="2633663"/>
            <a:ext cx="2007133" cy="260826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Pa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3315062" y="2529491"/>
            <a:ext cx="5551552" cy="309950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200" baseline="0"/>
            </a:lvl1pPr>
          </a:lstStyle>
          <a:p>
            <a:r>
              <a:rPr lang="en-US" dirty="0"/>
              <a:t>Drag your picture here and Send to back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0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0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2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13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6.xml"/><Relationship Id="rId4" Type="http://schemas.openxmlformats.org/officeDocument/2006/relationships/tags" Target="../tags/tag1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0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1" name="文本框 60"/>
          <p:cNvSpPr txBox="1"/>
          <p:nvPr/>
        </p:nvSpPr>
        <p:spPr>
          <a:xfrm>
            <a:off x="4465320" y="2275573"/>
            <a:ext cx="326136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JavaSE Day11</a:t>
            </a:r>
            <a:endParaRPr lang="en-US" alt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3959201" y="3297697"/>
            <a:ext cx="426720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面向对象</a:t>
            </a:r>
            <a:endParaRPr 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  <a:p>
            <a:pPr algn="ctr"/>
            <a:r>
              <a:rPr lang="zh-CN" sz="40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（多态与内部类）</a:t>
            </a:r>
            <a:endParaRPr lang="zh-CN" sz="40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210686" y="4598315"/>
            <a:ext cx="1987400" cy="491319"/>
          </a:xfrm>
          <a:prstGeom prst="roundRect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主讲人：</a:t>
            </a:r>
            <a:r>
              <a:rPr lang="en-US" altLang="zh-CN" sz="1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XXX</a:t>
            </a:r>
            <a:endParaRPr lang="en-US" altLang="zh-CN" sz="1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5658678" y="4354495"/>
            <a:ext cx="874644" cy="0"/>
            <a:chOff x="5625548" y="3867892"/>
            <a:chExt cx="874644" cy="0"/>
          </a:xfrm>
        </p:grpSpPr>
        <p:cxnSp>
          <p:nvCxnSpPr>
            <p:cNvPr id="33" name="直接连接符 32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33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" name="图片 1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8645" y="1323975"/>
            <a:ext cx="866140" cy="86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61" grpId="0"/>
      <p:bldP spid="63" grpId="0"/>
      <p:bldP spid="65" grpId="0" animBg="1"/>
      <p:bldP spid="20" grpId="1" animBg="1"/>
      <p:bldP spid="61" grpId="1"/>
      <p:bldP spid="63" grpId="1"/>
      <p:bldP spid="65" grpId="1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模板设计模式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使用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抽象父类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4035" y="1986280"/>
            <a:ext cx="10847070" cy="46158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public abstract class AbstractClass{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    public final void execute(){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        open();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        put();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        close();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    }	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    private void open(){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        System.out.println("打开冰箱");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    }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    private void close(){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        System.out.println("关闭冰箱");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    }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    protected abstract void put();</a:t>
            </a:r>
            <a:endParaRPr lang="zh-CN" altLang="en-US" sz="14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1400">
                <a:solidFill>
                  <a:schemeClr val="tx1"/>
                </a:solidFill>
                <a:effectLst/>
              </a:rPr>
              <a:t>}</a:t>
            </a:r>
            <a:endParaRPr lang="zh-CN" altLang="en-US" sz="14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 bldLvl="0" animBg="1"/>
      <p:bldP spid="6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模板设计模式使用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子类实现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34035" y="2242820"/>
            <a:ext cx="10847070" cy="2861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public class Pork extends AbstractClass{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@Override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protected void put(){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    System.out.println("将一块猪肉装进冰箱：直接装啊");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}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6" grpId="0" bldLvl="0" animBg="1"/>
      <p:bldP spid="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2678430"/>
            <a:chOff x="7470" y="2444"/>
            <a:chExt cx="3971" cy="4218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02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多态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53263" y="93474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32943" y="210693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610346" y="970304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概述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90026" y="2123773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运行时多态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4" name="椭圆 3"/>
          <p:cNvSpPr/>
          <p:nvPr/>
        </p:nvSpPr>
        <p:spPr>
          <a:xfrm>
            <a:off x="6865328" y="320548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642731" y="3222323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多态的好处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888823" y="438912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645906" y="4405963"/>
            <a:ext cx="29375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多态的成员访问特点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882473" y="526859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05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639556" y="5285438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引用类型转换</a:t>
            </a:r>
            <a:endParaRPr lang="en-US" alt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  <p:bldP spid="4" grpId="0" bldLvl="0" animBg="1"/>
      <p:bldP spid="5" grpId="0"/>
      <p:bldP spid="4" grpId="1" animBg="1"/>
      <p:bldP spid="5" grpId="1"/>
      <p:bldP spid="7" grpId="0" bldLvl="0" animBg="1"/>
      <p:bldP spid="9" grpId="0"/>
      <p:bldP spid="7" grpId="1" animBg="1"/>
      <p:bldP spid="9" grpId="1"/>
      <p:bldP spid="10" grpId="0" bldLvl="0" animBg="1"/>
      <p:bldP spid="11" grpId="0"/>
      <p:bldP spid="10" grpId="1" animBg="1"/>
      <p:bldP spid="1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未标题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2650" y="3305810"/>
            <a:ext cx="10156190" cy="57092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概述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3395" y="1440180"/>
            <a:ext cx="109550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多态是继封装、继承之后，面向对象的第三大特性。</a:t>
            </a: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81965" y="2802255"/>
            <a:ext cx="112052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多态： 是指同一行为，具有多个不同表现形式。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8" grpId="0"/>
      <p:bldP spid="8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概述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1252855"/>
            <a:ext cx="1713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多态分类：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8320" y="2999105"/>
            <a:ext cx="17132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必要条件：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28320" y="3496945"/>
            <a:ext cx="109200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继承；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重写；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向上转型。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34670" y="1713230"/>
            <a:ext cx="1092009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对面向对象来说，多态分为编译时多态和运行时多态。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8" grpId="0"/>
      <p:bldP spid="8" grpId="1"/>
      <p:bldP spid="2" grpId="0"/>
      <p:bldP spid="2" grpId="1"/>
      <p:bldP spid="3" grpId="0"/>
      <p:bldP spid="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运行时多态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1252855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格式：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670" y="1794510"/>
            <a:ext cx="10847070" cy="1014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父类类型 变量名 = new 子类对象；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变量名.方法名();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47370" y="3580130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7370" y="4121785"/>
            <a:ext cx="10847070" cy="1014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Fu f = new Zi();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f.method();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6" grpId="0" bldLvl="0" animBg="1"/>
      <p:bldP spid="6" grpId="1" animBg="1"/>
      <p:bldP spid="2" grpId="0"/>
      <p:bldP spid="2" grpId="1"/>
      <p:bldP spid="3" grpId="0" bldLvl="0" animBg="1"/>
      <p:bldP spid="3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多态的成员访问特点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3395" y="1917065"/>
            <a:ext cx="109550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成员变量：编译看左边（父类），运行看左边（父类）</a:t>
            </a: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；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成员方法：编译看左边（父类），运行看右边（子类）；</a:t>
            </a: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静态方法：编译看左边（父类），运行看左边（父类）。</a:t>
            </a: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8" grpId="0"/>
      <p:bldP spid="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引用类型转换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向上转型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2005330"/>
            <a:ext cx="1058926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说明：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多态本身是子类类型向父类类型向上转换的过程，这个过程是默认的。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8320" y="3237230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8320" y="3778885"/>
            <a:ext cx="10847070" cy="1014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父类类型 变量名 = new 子类类型();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如：Animal a = new Cat();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  <p:bldP spid="8" grpId="0"/>
      <p:bldP spid="8" grpId="1"/>
      <p:bldP spid="9" grpId="0" bldLvl="0" animBg="1"/>
      <p:bldP spid="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引用类型转换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en-US" alt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2</a:t>
            </a:r>
            <a:r>
              <a:rPr lang="zh-CN" altLang="en-US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、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向下转型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2005330"/>
            <a:ext cx="90258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说明：</a:t>
            </a:r>
            <a:r>
              <a:rPr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父类类型向子类类型向下转换的过程，这个过程是强制的。</a:t>
            </a:r>
            <a:endParaRPr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28320" y="3237230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使用：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28320" y="3778885"/>
            <a:ext cx="10847070" cy="10147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子类类型 变量名 = (子类类型) 父类变量名;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如:Cat c =(Cat) a;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  <p:bldP spid="8" grpId="0"/>
      <p:bldP spid="8" grpId="1"/>
      <p:bldP spid="9" grpId="0" bldLvl="0" animBg="1"/>
      <p:bldP spid="9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-635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12623" y="135384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69706" y="1389404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模板设计模式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31" name="椭圆 30"/>
          <p:cNvSpPr/>
          <p:nvPr/>
        </p:nvSpPr>
        <p:spPr>
          <a:xfrm>
            <a:off x="6815798" y="268099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572881" y="2716554"/>
            <a:ext cx="7950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多态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08813" y="390336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5896" y="3938929"/>
            <a:ext cx="11010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内部类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821513" y="506859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78596" y="5104154"/>
            <a:ext cx="339725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内存管理</a:t>
            </a:r>
            <a:r>
              <a:rPr lang="en-US" alt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&amp;</a:t>
            </a:r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垃圾回收机制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1" grpId="0" bldLvl="0" animBg="1"/>
      <p:bldP spid="32" grpId="0"/>
      <p:bldP spid="31" grpId="1" animBg="1"/>
      <p:bldP spid="32" grpId="1"/>
      <p:bldP spid="3" grpId="0" bldLvl="0" animBg="1"/>
      <p:bldP spid="4" grpId="0"/>
      <p:bldP spid="3" grpId="1" animBg="1"/>
      <p:bldP spid="4" grpId="1"/>
      <p:bldP spid="9" grpId="0" bldLvl="0" animBg="1"/>
      <p:bldP spid="10" grpId="0"/>
      <p:bldP spid="9" grpId="1" animBg="1"/>
      <p:bldP spid="10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类型转换异常</a:t>
            </a:r>
            <a:endParaRPr lang="en-US" alt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54990" y="1396365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示例：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4990" y="1932940"/>
            <a:ext cx="10847070" cy="4246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</a:rPr>
              <a:t>public class MyTest3 { </a:t>
            </a:r>
            <a:endParaRPr lang="zh-CN" altLang="en-US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</a:rPr>
              <a:t>	public static void main(String[] args) { </a:t>
            </a:r>
            <a:endParaRPr lang="zh-CN" altLang="en-US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</a:rPr>
              <a:t>		// 向上转型 </a:t>
            </a:r>
            <a:endParaRPr lang="zh-CN" altLang="en-US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</a:rPr>
              <a:t>		Animal a = new Cat(); </a:t>
            </a:r>
            <a:endParaRPr lang="zh-CN" altLang="en-US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</a:rPr>
              <a:t>		a.eat(); // 调用的是 Cat 的 eat </a:t>
            </a:r>
            <a:endParaRPr lang="zh-CN" altLang="en-US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</a:rPr>
              <a:t>		// 向下转型 </a:t>
            </a:r>
            <a:endParaRPr lang="zh-CN" altLang="en-US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</a:rPr>
              <a:t>		Dog d = (Dog)a; </a:t>
            </a:r>
            <a:endParaRPr lang="zh-CN" altLang="en-US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</a:rPr>
              <a:t>		d.watchHouse(); // 调用的是 Dog 的 watchHouse 【运行报错】 </a:t>
            </a:r>
            <a:endParaRPr lang="zh-CN" altLang="en-US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</a:rPr>
              <a:t>	} </a:t>
            </a:r>
            <a:endParaRPr lang="zh-CN" altLang="en-US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effectLst/>
              </a:rPr>
              <a:t>}</a:t>
            </a:r>
            <a:endParaRPr lang="zh-CN" altLang="en-US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5" grpId="0" bldLvl="0" animBg="1"/>
      <p:bldP spid="5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类型转换异常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28320" y="1409065"/>
            <a:ext cx="10854690" cy="11988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 fontAlgn="auto">
              <a:lnSpc>
                <a:spcPct val="150000"/>
              </a:lnSpc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说明：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为了避免ClassCastException的发生，Java提供了 instanceof 关键字，</a:t>
            </a:r>
            <a:endParaRPr 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algn="l" fontAlgn="auto">
              <a:lnSpc>
                <a:spcPct val="150000"/>
              </a:lnSpc>
              <a:buFont typeface="+mj-lt"/>
              <a:buNone/>
            </a:pP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给引用变量做类型的校验。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5940" y="3307715"/>
            <a:ext cx="10847070" cy="14763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变量名 instanceof 数据类型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如果变量属于该数据类型，返回true。 如果变量不属于该数据类型，返回false。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4" grpId="0"/>
      <p:bldP spid="4" grpId="1"/>
      <p:bldP spid="6" grpId="0" bldLvl="0" animBg="1"/>
      <p:bldP spid="6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1778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2740025"/>
            <a:chOff x="7470" y="2444"/>
            <a:chExt cx="3971" cy="4315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03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36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内部类</a:t>
              </a:r>
              <a:endParaRPr lang="zh-CN" sz="36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138241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22783" y="242125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69706" y="1417979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成员内部类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90026" y="2438098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静态内部类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  <p:sp>
        <p:nvSpPr>
          <p:cNvPr id="28" name="椭圆 27"/>
          <p:cNvSpPr/>
          <p:nvPr/>
        </p:nvSpPr>
        <p:spPr>
          <a:xfrm>
            <a:off x="6836118" y="352933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03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593201" y="3546173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局部内部类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839293" y="457073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04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596376" y="4587573"/>
            <a:ext cx="171323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匿名内部类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  <p:bldP spid="28" grpId="0" bldLvl="0" animBg="1"/>
      <p:bldP spid="29" grpId="0"/>
      <p:bldP spid="28" grpId="1" animBg="1"/>
      <p:bldP spid="29" grpId="1"/>
      <p:bldP spid="9" grpId="0" bldLvl="0" animBg="1"/>
      <p:bldP spid="10" grpId="0"/>
      <p:bldP spid="9" grpId="1" animBg="1"/>
      <p:bldP spid="10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成员内部类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：定义在类中方法外的类。</a:t>
            </a:r>
            <a:endParaRPr 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2119630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格式：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670" y="2750185"/>
            <a:ext cx="10847070" cy="28613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class 外部类 {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	// 成员变量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	// 成员方法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	class 内部类{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	}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  <p:bldP spid="6" grpId="0" bldLvl="0" animBg="1"/>
      <p:bldP spid="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成员内部类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访问特点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endParaRPr lang="en-US" altLang="zh-CN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6565" y="2013585"/>
            <a:ext cx="110020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内部类可以直接访问外部类的成员，包括私有成员。</a:t>
            </a: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外部类要访问内部类的成员，必须要建立内部类的对象。</a:t>
            </a: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56565" y="398081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内部类对象创建格式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endParaRPr lang="en-US" altLang="zh-CN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6565" y="4789170"/>
            <a:ext cx="10847070" cy="5530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外部类名.内部类名 对象名 = new 外部类型().new 内部类型()；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  <p:bldP spid="5" grpId="0"/>
      <p:bldP spid="5" grpId="1"/>
      <p:bldP spid="8" grpId="0" bldLvl="0" animBg="1"/>
      <p:bldP spid="8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静态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内部类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：静态内部类是指使用 static 修饰的内部类。</a:t>
            </a:r>
            <a:endParaRPr 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2119630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格式：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670" y="2750185"/>
            <a:ext cx="10847070" cy="2399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public class Outer 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static class Inner 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    // 静态内部类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}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  <p:bldP spid="6" grpId="0" bldLvl="0" animBg="1"/>
      <p:bldP spid="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静态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内部类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访问特点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endParaRPr lang="en-US" altLang="zh-CN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6565" y="2013585"/>
            <a:ext cx="1123442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在创建静态内部类的实例时，不需要创建外部类的实例。</a:t>
            </a: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静态内部类可以直接访问外部类的静态成员，如果要访问外部类的实例成员，则需要通过外部类的实例去访问。</a:t>
            </a: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局部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内部类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：局部内部类是指在一个方法中局部位置定义的内部类。</a:t>
            </a:r>
            <a:endParaRPr 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2119630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格式：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670" y="2750185"/>
            <a:ext cx="10847070" cy="3322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public class Outer 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public void method() 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    class Inner {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        // 局部内部类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    }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    }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  <p:bldP spid="6" grpId="0" bldLvl="0" animBg="1"/>
      <p:bldP spid="6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局部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内部类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访问特点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endParaRPr lang="en-US" altLang="zh-CN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6565" y="2013585"/>
            <a:ext cx="112344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局部内部类与局部变量一样，不能使用访问控制修饰符（public、private 和 protected）和 static 修饰符修饰。</a:t>
            </a: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局部内部类只在当前方法中有效。</a:t>
            </a: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局部内部类中不能定义 static 成员。</a:t>
            </a: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D:\核心重点.png核心重点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4425950" y="2960370"/>
            <a:ext cx="3279775" cy="18395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等腰三角形 1"/>
          <p:cNvSpPr/>
          <p:nvPr/>
        </p:nvSpPr>
        <p:spPr>
          <a:xfrm flipV="1">
            <a:off x="2926715" y="653415"/>
            <a:ext cx="6362700" cy="5276850"/>
          </a:xfrm>
          <a:prstGeom prst="triangle">
            <a:avLst/>
          </a:prstGeom>
          <a:noFill/>
          <a:ln w="38100">
            <a:gradFill flip="none" rotWithShape="1">
              <a:gsLst>
                <a:gs pos="37000">
                  <a:schemeClr val="accent1"/>
                </a:gs>
                <a:gs pos="55000">
                  <a:schemeClr val="accent2"/>
                </a:gs>
                <a:gs pos="74000">
                  <a:srgbClr val="0BA3C7"/>
                </a:gs>
                <a:gs pos="91000">
                  <a:srgbClr val="0A92B2"/>
                </a:gs>
              </a:gsLst>
              <a:lin ang="189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 flipV="1">
            <a:off x="2903363" y="135408"/>
            <a:ext cx="6300318" cy="4953830"/>
          </a:xfrm>
          <a:prstGeom prst="triangle">
            <a:avLst/>
          </a:prstGeom>
          <a:noFill/>
          <a:ln w="38100">
            <a:gradFill>
              <a:gsLst>
                <a:gs pos="0">
                  <a:schemeClr val="accent1">
                    <a:lumMod val="5000"/>
                    <a:lumOff val="95000"/>
                    <a:alpha val="21000"/>
                  </a:schemeClr>
                </a:gs>
                <a:gs pos="74000">
                  <a:schemeClr val="accent2">
                    <a:alpha val="44000"/>
                  </a:schemeClr>
                </a:gs>
                <a:gs pos="83000">
                  <a:schemeClr val="accent1">
                    <a:lumMod val="58000"/>
                    <a:alpha val="71000"/>
                  </a:schemeClr>
                </a:gs>
                <a:gs pos="100000">
                  <a:schemeClr val="accent1">
                    <a:lumMod val="30000"/>
                    <a:lumOff val="70000"/>
                    <a:alpha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Noto Sans S Chinese Light" panose="020B0300000000000000" pitchFamily="34" charset="-122"/>
              <a:ea typeface="Noto Sans S Chinese Light" panose="020B0300000000000000" pitchFamily="34" charset="-122"/>
              <a:sym typeface="Noto Sans S Chinese Light" panose="020B0300000000000000" pitchFamily="34" charset="-122"/>
            </a:endParaRPr>
          </a:p>
        </p:txBody>
      </p: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170" y="1852930"/>
            <a:ext cx="595630" cy="5956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955415" y="277558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核心重点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813175"/>
            <a:ext cx="12193270" cy="36150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  <p:bldP spid="8" grpId="1" animBg="1"/>
      <p:bldP spid="2" grpId="1" animBg="1"/>
      <p:bldP spid="6" grpId="0"/>
      <p:bldP spid="6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匿名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内部类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：是内部类的简化写法，它的本质是一个 带具体实现的 父类或者父接口的 匿名的 子类对象。</a:t>
            </a:r>
            <a:endParaRPr 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34670" y="2548255"/>
            <a:ext cx="1101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indent="0" algn="l">
              <a:buFont typeface="+mj-lt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格式：</a:t>
            </a:r>
            <a:endParaRPr lang="zh-CN" altLang="en-US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4670" y="3178810"/>
            <a:ext cx="10847070" cy="3322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t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new 父类名或者接口名(){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	// 方法重写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	@Override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	public void 方法名() {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		// 执行语句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	} </a:t>
            </a:r>
            <a:endParaRPr lang="zh-CN" altLang="en-US" sz="2000">
              <a:solidFill>
                <a:schemeClr val="tx1"/>
              </a:solidFill>
              <a:effectLst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000">
                <a:solidFill>
                  <a:schemeClr val="tx1"/>
                </a:solidFill>
                <a:effectLst/>
              </a:rPr>
              <a:t>};</a:t>
            </a:r>
            <a:endParaRPr lang="zh-CN" altLang="en-US" sz="200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4" grpId="0"/>
      <p:bldP spid="4" grpId="1"/>
      <p:bldP spid="6" grpId="0" bldLvl="0" animBg="1"/>
      <p:bldP spid="6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局部</a:t>
            </a:r>
            <a:r>
              <a:rPr 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内部类</a:t>
            </a:r>
            <a:endParaRPr lang="zh-CN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访问特点</a:t>
            </a:r>
            <a:r>
              <a:rPr lang="en-US" altLang="zh-CN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:</a:t>
            </a:r>
            <a:endParaRPr lang="en-US" altLang="zh-CN" sz="2400" b="1" dirty="0" smtClean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6565" y="2013585"/>
            <a:ext cx="1123442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局部内部类与局部变量一样，不能使用访问控制修饰符（public、private 和 protected）和 static 修饰符修饰。</a:t>
            </a: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局部内部类只在当前方法中有效。</a:t>
            </a: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marL="342900" indent="-342900" algn="l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局部内部类中不能定义 static 成员。</a:t>
            </a:r>
            <a:endParaRPr 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1778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3048000"/>
            <a:chOff x="7470" y="2444"/>
            <a:chExt cx="3971" cy="4800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04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28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内存管理</a:t>
              </a:r>
              <a:r>
                <a:rPr lang="en-US" altLang="zh-CN" sz="28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&amp;</a:t>
              </a:r>
              <a:r>
                <a:rPr lang="zh-CN" altLang="en-US" sz="28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垃圾回收机制</a:t>
              </a:r>
              <a:endParaRPr lang="zh-CN" altLang="en-US" sz="28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10" grpId="0" bldLvl="0" animBg="1"/>
      <p:bldP spid="9" grpId="1" animBg="1"/>
      <p:bldP spid="10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203964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22783" y="354520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69706" y="2075204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内存管理机制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90026" y="3562048"/>
            <a:ext cx="2019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垃圾回收机制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Java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内存管理机制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Java虚拟机在执行Java程序的过程中会把它所管理的内存划分成为若干个不同的数据区域，这些区域都有各自的用途，以及创建和销毁的时间，有的随着虚拟机的进程启动而存在，有的区域则依赖用户线程的启动和结束而建立和销毁。</a:t>
            </a:r>
            <a:endParaRPr 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260" y="3251835"/>
            <a:ext cx="4823460" cy="27889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Java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内存管理机制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850" y="1828800"/>
            <a:ext cx="9258300" cy="3200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Java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垃圾回收机制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46405" y="1231900"/>
            <a:ext cx="1100201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说明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：垃圾回收可以有效的防止内存泄露，有效的使用空闲的内存。</a:t>
            </a:r>
            <a:endParaRPr 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java语言规范没有明确的说明JVM 使用哪种垃圾回收算法，但是任何一种垃圾回收算法一般要做两件基本事情：</a:t>
            </a:r>
            <a:endParaRPr 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（1）发现无用的信息对象；</a:t>
            </a:r>
            <a:endParaRPr 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（2）回收将无用对象占用的内存空间。使该空间可被程序再次使用。</a:t>
            </a:r>
            <a:endParaRPr 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Java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垃圾回收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机制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257935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2400" b="1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垃圾回收清除算法</a:t>
            </a:r>
            <a:r>
              <a:rPr lang="zh-CN" sz="2400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400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graphicFrame>
        <p:nvGraphicFramePr>
          <p:cNvPr id="2" name="表格 1"/>
          <p:cNvGraphicFramePr/>
          <p:nvPr>
            <p:custDataLst>
              <p:tags r:id="rId4"/>
            </p:custDataLst>
          </p:nvPr>
        </p:nvGraphicFramePr>
        <p:xfrm>
          <a:off x="478790" y="1986915"/>
          <a:ext cx="11303000" cy="45173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9720"/>
                <a:gridCol w="5965825"/>
                <a:gridCol w="3767455"/>
              </a:tblGrid>
              <a:tr h="8229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算法名称</a:t>
                      </a:r>
                      <a:endParaRPr lang="zh-CN" altLang="en-US" sz="20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原理</a:t>
                      </a:r>
                      <a:endParaRPr lang="zh-CN" altLang="en-US" sz="20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000">
                          <a:solidFill>
                            <a:schemeClr val="bg1"/>
                          </a:solidFill>
                        </a:rPr>
                        <a:t>优缺点</a:t>
                      </a:r>
                      <a:endParaRPr lang="zh-CN" altLang="en-US" sz="2000">
                        <a:solidFill>
                          <a:schemeClr val="bg1"/>
                        </a:solidFill>
                      </a:endParaRPr>
                    </a:p>
                  </a:txBody>
                  <a:tcPr anchor="ctr" anchorCtr="0"/>
                </a:tc>
              </a:tr>
              <a:tr h="8216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标记-清除算法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先标记所有需要清除的无用对象，然后统一清除所有垃圾对象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/>
                        <a:t>标记和清除效率都低；清除后内存空间剩余内存碎片较多</a:t>
                      </a:r>
                      <a:endParaRPr lang="zh-CN" altLang="en-US" sz="1600"/>
                    </a:p>
                  </a:txBody>
                  <a:tcPr anchor="ctr" anchorCtr="0"/>
                </a:tc>
              </a:tr>
              <a:tr h="8712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/>
                        <a:t>复制算法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/>
                        <a:t>把内存空间分为大小两块，每次只使用其中一块。当一个空间已满，就进行垃圾回收，将存活的对象统一复制到另一半内存空间，另一半空间进行统一删除。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/>
                        <a:t>只对半区进行回收管理；内存空间缩小一半，如果存活对象多，效率也低</a:t>
                      </a:r>
                      <a:endParaRPr lang="zh-CN" altLang="en-US" sz="1600"/>
                    </a:p>
                  </a:txBody>
                  <a:tcPr/>
                </a:tc>
              </a:tr>
              <a:tr h="8712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/>
                        <a:t>标记-整理算法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/>
                        <a:t>标记-整理算法的标记过程与标记-清除算法一样，但后续步骤是让所有存活的对象向一端移动，然后直接清除掉边界外的内存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/>
                        <a:t>如果存活对象多，效率也低</a:t>
                      </a:r>
                      <a:endParaRPr lang="zh-CN" altLang="en-US" sz="1600"/>
                    </a:p>
                  </a:txBody>
                  <a:tcPr/>
                </a:tc>
              </a:tr>
              <a:tr h="113030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/>
                        <a:t>分代收集算法</a:t>
                      </a:r>
                      <a:endParaRPr lang="zh-CN" altLang="en-US" sz="16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/>
                        <a:t>根据对象存活周期的不同将内存划分为新生代（又分为eden区、survivor0区、survivor1区）和老年代。新生代主要存放存活时间较短的对象，使用复制算法；老年代主要存放存活时间较长的对象，使用标记清除或标记整理算法。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/>
                        <a:t>根据不同对象进行分别处理，效率较高</a:t>
                      </a:r>
                      <a:endParaRPr lang="zh-CN" altLang="en-US" sz="16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4420870"/>
            <a:ext cx="12193270" cy="3007995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955415" y="1842770"/>
            <a:ext cx="4238625" cy="3296285"/>
            <a:chOff x="6229" y="2902"/>
            <a:chExt cx="6675" cy="5191"/>
          </a:xfrm>
        </p:grpSpPr>
        <p:pic>
          <p:nvPicPr>
            <p:cNvPr id="3" name="图片 2" descr="D:\总结.png总结"/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>
            <a:xfrm>
              <a:off x="6334" y="4401"/>
              <a:ext cx="6571" cy="3692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6229" y="4401"/>
              <a:ext cx="6647" cy="11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zh-CN" sz="4000" dirty="0">
                  <a:gradFill>
                    <a:gsLst>
                      <a:gs pos="28000">
                        <a:schemeClr val="accent1"/>
                      </a:gs>
                      <a:gs pos="45500">
                        <a:schemeClr val="accent2"/>
                      </a:gs>
                      <a:gs pos="64000">
                        <a:schemeClr val="accent2">
                          <a:lumMod val="60000"/>
                          <a:lumOff val="40000"/>
                        </a:schemeClr>
                      </a:gs>
                    </a:gsLst>
                    <a:lin ang="8100000" scaled="1"/>
                  </a:gra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  <a:sym typeface="Noto Sans S Chinese Light" panose="020B0300000000000000" pitchFamily="34" charset="-122"/>
                </a:rPr>
                <a:t>课程总结</a:t>
              </a:r>
              <a:endPara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endParaRPr>
            </a:p>
          </p:txBody>
        </p:sp>
        <p:pic>
          <p:nvPicPr>
            <p:cNvPr id="9" name="图片 8" descr="厚溥logo蓝色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2" y="2902"/>
              <a:ext cx="938" cy="93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/>
          <p:nvPr/>
        </p:nvSpPr>
        <p:spPr>
          <a:xfrm>
            <a:off x="-36830" y="267970"/>
            <a:ext cx="12226290" cy="96393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D:\7.png7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1163955" y="-226695"/>
            <a:ext cx="3473450" cy="1952625"/>
          </a:xfrm>
          <a:prstGeom prst="rect">
            <a:avLst/>
          </a:prstGeom>
        </p:spPr>
      </p:pic>
      <p:sp>
        <p:nvSpPr>
          <p:cNvPr id="2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课程总结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2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23" name="图片 22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270490" y="461645"/>
            <a:ext cx="638810" cy="63881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25830" y="1870710"/>
            <a:ext cx="10993120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1、掌握模板设计模式思想及实现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2、掌握Java多态的使用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3、掌握引用数据类型转换及异常处理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4、掌握几种内部类的使用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  <a:p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5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、理解</a:t>
            </a:r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Java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内存管理</a:t>
            </a:r>
            <a:r>
              <a:rPr lang="en-US" altLang="zh-CN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&amp;</a:t>
            </a:r>
            <a:r>
              <a:rPr lang="zh-CN" altLang="en-US" sz="4000">
                <a:solidFill>
                  <a:srgbClr val="00206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垃圾回收机制</a:t>
            </a:r>
            <a:endParaRPr lang="zh-CN" altLang="en-US" sz="4000">
              <a:solidFill>
                <a:srgbClr val="00206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27305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C00000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733675" cy="3048000"/>
            <a:chOff x="7470" y="2444"/>
            <a:chExt cx="4305" cy="4800"/>
          </a:xfrm>
        </p:grpSpPr>
        <p:sp>
          <p:nvSpPr>
            <p:cNvPr id="4" name="文本框 3"/>
            <p:cNvSpPr txBox="1"/>
            <p:nvPr/>
          </p:nvSpPr>
          <p:spPr>
            <a:xfrm>
              <a:off x="8208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10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4305" cy="15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28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面向对象</a:t>
              </a:r>
              <a:endParaRPr lang="zh-CN" altLang="en-US" sz="28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  <a:p>
              <a:pPr algn="ctr"/>
              <a:r>
                <a:rPr lang="zh-CN" altLang="en-US" sz="28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（多态与内部类）</a:t>
              </a:r>
              <a:endParaRPr lang="zh-CN" altLang="en-US" sz="28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53" y="2444"/>
              <a:ext cx="1006" cy="1006"/>
            </a:xfrm>
            <a:prstGeom prst="rect">
              <a:avLst/>
            </a:prstGeom>
          </p:spPr>
        </p:pic>
      </p:grp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文本框 62"/>
          <p:cNvSpPr txBox="1"/>
          <p:nvPr/>
        </p:nvSpPr>
        <p:spPr>
          <a:xfrm>
            <a:off x="4984091" y="3072907"/>
            <a:ext cx="221742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0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rPr>
              <a:t>谢谢观看</a:t>
            </a:r>
            <a:endParaRPr lang="zh-CN" altLang="en-US" sz="4000" b="1" dirty="0">
              <a:solidFill>
                <a:schemeClr val="bg1"/>
              </a:solidFill>
              <a:latin typeface="思源黑体 CN Heavy" panose="020B0A00000000000000" charset="-122"/>
              <a:ea typeface="思源黑体 CN Heavy" panose="020B0A00000000000000" charset="-122"/>
              <a:cs typeface="+mn-ea"/>
              <a:sym typeface="+mn-lt"/>
            </a:endParaRPr>
          </a:p>
        </p:txBody>
      </p:sp>
      <p:sp>
        <p:nvSpPr>
          <p:cNvPr id="65" name="圆角矩形 64"/>
          <p:cNvSpPr/>
          <p:nvPr/>
        </p:nvSpPr>
        <p:spPr>
          <a:xfrm>
            <a:off x="5107816" y="4182390"/>
            <a:ext cx="1987400" cy="491319"/>
          </a:xfrm>
          <a:prstGeom prst="round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思源黑体 CN Bold" panose="020B0800000000000000" charset="-122"/>
                <a:ea typeface="思源黑体 CN Bold" panose="020B0800000000000000" charset="-122"/>
                <a:cs typeface="+mn-ea"/>
                <a:sym typeface="+mn-lt"/>
              </a:rPr>
              <a:t>THANKS</a:t>
            </a:r>
            <a:endParaRPr lang="en-US" sz="2400" dirty="0">
              <a:solidFill>
                <a:schemeClr val="bg1"/>
              </a:solidFill>
              <a:latin typeface="思源黑体 CN Bold" panose="020B0800000000000000" charset="-122"/>
              <a:ea typeface="思源黑体 CN Bold" panose="020B0800000000000000" charset="-122"/>
              <a:cs typeface="+mn-ea"/>
              <a:sym typeface="+mn-lt"/>
            </a:endParaRPr>
          </a:p>
        </p:txBody>
      </p:sp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435350" y="739775"/>
            <a:ext cx="5313680" cy="5372100"/>
            <a:chOff x="5416" y="1150"/>
            <a:chExt cx="8368" cy="8460"/>
          </a:xfrm>
        </p:grpSpPr>
        <p:sp>
          <p:nvSpPr>
            <p:cNvPr id="7" name="Freeform 6"/>
            <p:cNvSpPr/>
            <p:nvPr/>
          </p:nvSpPr>
          <p:spPr bwMode="auto">
            <a:xfrm>
              <a:off x="5416" y="1150"/>
              <a:ext cx="8369" cy="8461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0" name="Oval 65_1"/>
            <p:cNvSpPr/>
            <p:nvPr/>
          </p:nvSpPr>
          <p:spPr>
            <a:xfrm>
              <a:off x="5756" y="1536"/>
              <a:ext cx="7689" cy="7689"/>
            </a:xfrm>
            <a:prstGeom prst="ellipse">
              <a:avLst/>
            </a:prstGeom>
            <a:noFill/>
            <a:ln w="254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2" name="图片 1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68645" y="1901825"/>
            <a:ext cx="866140" cy="86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66040" y="267970"/>
            <a:ext cx="12299315" cy="96393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 descr="D:\3.png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-831215" y="-31115"/>
            <a:ext cx="2701290" cy="1518285"/>
          </a:xfrm>
          <a:prstGeom prst="rect">
            <a:avLst/>
          </a:prstGeom>
        </p:spPr>
      </p:pic>
      <p:sp>
        <p:nvSpPr>
          <p:cNvPr id="68" name="Rectangle 67"/>
          <p:cNvSpPr/>
          <p:nvPr/>
        </p:nvSpPr>
        <p:spPr>
          <a:xfrm>
            <a:off x="9019417" y="1996728"/>
            <a:ext cx="1161260" cy="90693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endParaRPr lang="en-US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0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AFAFA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核心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重点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31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32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3" name="图片 2" descr="D:\百里半logo\厚溥logo.png厚溥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0828655" y="461645"/>
            <a:ext cx="638810" cy="6388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810895" y="1825625"/>
            <a:ext cx="975741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1、掌握模板设计模式思想及实现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2、掌握Java多态的使用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3、掌握引用数据类型转换及异常处理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4、掌握几种内部类的使用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fontAlgn="auto">
              <a:lnSpc>
                <a:spcPct val="150000"/>
              </a:lnSpc>
            </a:pP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5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、理解</a:t>
            </a:r>
            <a:r>
              <a:rPr lang="en-US" altLang="zh-CN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java</a:t>
            </a:r>
            <a:r>
              <a:rPr lang="zh-CN" altLang="en-US"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内存管理与垃圾回收机制</a:t>
            </a:r>
            <a:endParaRPr lang="zh-CN" altLang="en-US" sz="24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D:\课程讲解.png课程讲解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30078" y="2970848"/>
            <a:ext cx="3271520" cy="1838960"/>
          </a:xfrm>
          <a:prstGeom prst="rect">
            <a:avLst/>
          </a:prstGeom>
        </p:spPr>
      </p:pic>
      <p:cxnSp>
        <p:nvCxnSpPr>
          <p:cNvPr id="4" name="直接连接符 3"/>
          <p:cNvCxnSpPr/>
          <p:nvPr/>
        </p:nvCxnSpPr>
        <p:spPr>
          <a:xfrm>
            <a:off x="4482360" y="2582052"/>
            <a:ext cx="314212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3955415" y="2794635"/>
            <a:ext cx="422084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zh-CN" sz="4000" dirty="0">
                <a:gradFill>
                  <a:gsLst>
                    <a:gs pos="28000">
                      <a:schemeClr val="accent1"/>
                    </a:gs>
                    <a:gs pos="45500">
                      <a:schemeClr val="accent2"/>
                    </a:gs>
                    <a:gs pos="64000">
                      <a:schemeClr val="accent2">
                        <a:lumMod val="60000"/>
                        <a:lumOff val="40000"/>
                      </a:schemeClr>
                    </a:gs>
                  </a:gsLst>
                  <a:lin ang="8100000" scaled="1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Noto Sans S Chinese Light" panose="020B0300000000000000" pitchFamily="34" charset="-122"/>
              </a:rPr>
              <a:t>课程讲解</a:t>
            </a:r>
            <a:endParaRPr lang="zh-CN" altLang="zh-CN" sz="4000" dirty="0">
              <a:gradFill>
                <a:gsLst>
                  <a:gs pos="28000">
                    <a:schemeClr val="accent1"/>
                  </a:gs>
                  <a:gs pos="45500">
                    <a:schemeClr val="accent2"/>
                  </a:gs>
                  <a:gs pos="64000">
                    <a:schemeClr val="accent2">
                      <a:lumMod val="60000"/>
                      <a:lumOff val="40000"/>
                    </a:schemeClr>
                  </a:gs>
                </a:gsLst>
                <a:lin ang="8100000" scaled="1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Noto Sans S Chinese Light" panose="020B0300000000000000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03220" y="135255"/>
            <a:ext cx="6386195" cy="5795010"/>
            <a:chOff x="4572" y="213"/>
            <a:chExt cx="10057" cy="9126"/>
          </a:xfrm>
        </p:grpSpPr>
        <p:sp>
          <p:nvSpPr>
            <p:cNvPr id="2" name="等腰三角形 1"/>
            <p:cNvSpPr/>
            <p:nvPr/>
          </p:nvSpPr>
          <p:spPr>
            <a:xfrm flipV="1">
              <a:off x="4609" y="1029"/>
              <a:ext cx="10020" cy="8310"/>
            </a:xfrm>
            <a:prstGeom prst="triangle">
              <a:avLst/>
            </a:prstGeom>
            <a:noFill/>
            <a:ln w="38100">
              <a:gradFill flip="none" rotWithShape="1">
                <a:gsLst>
                  <a:gs pos="35000">
                    <a:schemeClr val="accent1"/>
                  </a:gs>
                  <a:gs pos="55000">
                    <a:schemeClr val="accent2"/>
                  </a:gs>
                  <a:gs pos="74000">
                    <a:srgbClr val="0BA3C7"/>
                  </a:gs>
                  <a:gs pos="91000">
                    <a:srgbClr val="0A92B2"/>
                  </a:gs>
                </a:gsLst>
                <a:lin ang="18900000" scaled="1"/>
                <a:tileRect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  <p:sp>
          <p:nvSpPr>
            <p:cNvPr id="8" name="等腰三角形 7"/>
            <p:cNvSpPr/>
            <p:nvPr/>
          </p:nvSpPr>
          <p:spPr>
            <a:xfrm rot="10800000" flipV="1">
              <a:off x="4572" y="213"/>
              <a:ext cx="9922" cy="7801"/>
            </a:xfrm>
            <a:prstGeom prst="triangle">
              <a:avLst/>
            </a:prstGeom>
            <a:noFill/>
            <a:ln w="38100">
              <a:gradFill>
                <a:gsLst>
                  <a:gs pos="0">
                    <a:schemeClr val="accent1">
                      <a:lumMod val="5000"/>
                      <a:lumOff val="95000"/>
                      <a:alpha val="21000"/>
                    </a:schemeClr>
                  </a:gs>
                  <a:gs pos="74000">
                    <a:schemeClr val="accent2">
                      <a:alpha val="44000"/>
                    </a:schemeClr>
                  </a:gs>
                  <a:gs pos="83000">
                    <a:schemeClr val="accent1">
                      <a:lumMod val="58000"/>
                      <a:alpha val="71000"/>
                    </a:schemeClr>
                  </a:gs>
                  <a:gs pos="100000">
                    <a:schemeClr val="accent1">
                      <a:lumMod val="30000"/>
                      <a:lumOff val="70000"/>
                      <a:alpha val="7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Noto Sans S Chinese Light" panose="020B0300000000000000" pitchFamily="34" charset="-122"/>
                <a:ea typeface="Noto Sans S Chinese Light" panose="020B0300000000000000" pitchFamily="34" charset="-122"/>
                <a:sym typeface="Noto Sans S Chinese Light" panose="020B0300000000000000" pitchFamily="34" charset="-122"/>
              </a:endParaRPr>
            </a:p>
          </p:txBody>
        </p:sp>
      </p:grpSp>
      <p:pic>
        <p:nvPicPr>
          <p:cNvPr id="9" name="图片 8" descr="厚溥logo蓝色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170" y="1842770"/>
            <a:ext cx="595630" cy="59563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372"/>
          <a:stretch>
            <a:fillRect/>
          </a:stretch>
        </p:blipFill>
        <p:spPr>
          <a:xfrm>
            <a:off x="0" y="3884295"/>
            <a:ext cx="12193270" cy="3533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Tm="2000"/>
    </mc:Choice>
    <mc:Fallback>
      <p:transition advTm="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4204809" y="342122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39370" y="-36830"/>
            <a:ext cx="12270740" cy="4130675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Freeform 6"/>
          <p:cNvSpPr/>
          <p:nvPr/>
        </p:nvSpPr>
        <p:spPr bwMode="auto">
          <a:xfrm>
            <a:off x="3441978" y="742479"/>
            <a:ext cx="5314396" cy="5373044"/>
          </a:xfrm>
          <a:custGeom>
            <a:avLst/>
            <a:gdLst>
              <a:gd name="T0" fmla="*/ 1203 w 1622"/>
              <a:gd name="T1" fmla="*/ 57 h 1622"/>
              <a:gd name="T2" fmla="*/ 1067 w 1622"/>
              <a:gd name="T3" fmla="*/ 0 h 1622"/>
              <a:gd name="T4" fmla="*/ 555 w 1622"/>
              <a:gd name="T5" fmla="*/ 0 h 1622"/>
              <a:gd name="T6" fmla="*/ 419 w 1622"/>
              <a:gd name="T7" fmla="*/ 57 h 1622"/>
              <a:gd name="T8" fmla="*/ 57 w 1622"/>
              <a:gd name="T9" fmla="*/ 419 h 1622"/>
              <a:gd name="T10" fmla="*/ 0 w 1622"/>
              <a:gd name="T11" fmla="*/ 555 h 1622"/>
              <a:gd name="T12" fmla="*/ 0 w 1622"/>
              <a:gd name="T13" fmla="*/ 1067 h 1622"/>
              <a:gd name="T14" fmla="*/ 57 w 1622"/>
              <a:gd name="T15" fmla="*/ 1204 h 1622"/>
              <a:gd name="T16" fmla="*/ 419 w 1622"/>
              <a:gd name="T17" fmla="*/ 1565 h 1622"/>
              <a:gd name="T18" fmla="*/ 555 w 1622"/>
              <a:gd name="T19" fmla="*/ 1622 h 1622"/>
              <a:gd name="T20" fmla="*/ 1067 w 1622"/>
              <a:gd name="T21" fmla="*/ 1622 h 1622"/>
              <a:gd name="T22" fmla="*/ 1203 w 1622"/>
              <a:gd name="T23" fmla="*/ 1565 h 1622"/>
              <a:gd name="T24" fmla="*/ 1565 w 1622"/>
              <a:gd name="T25" fmla="*/ 1204 h 1622"/>
              <a:gd name="T26" fmla="*/ 1622 w 1622"/>
              <a:gd name="T27" fmla="*/ 1067 h 1622"/>
              <a:gd name="T28" fmla="*/ 1622 w 1622"/>
              <a:gd name="T29" fmla="*/ 555 h 1622"/>
              <a:gd name="T30" fmla="*/ 1565 w 1622"/>
              <a:gd name="T31" fmla="*/ 419 h 1622"/>
              <a:gd name="T32" fmla="*/ 1203 w 1622"/>
              <a:gd name="T33" fmla="*/ 57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622" h="1622">
                <a:moveTo>
                  <a:pt x="1203" y="57"/>
                </a:moveTo>
                <a:cubicBezTo>
                  <a:pt x="1172" y="26"/>
                  <a:pt x="1111" y="0"/>
                  <a:pt x="1067" y="0"/>
                </a:cubicBezTo>
                <a:cubicBezTo>
                  <a:pt x="555" y="0"/>
                  <a:pt x="555" y="0"/>
                  <a:pt x="555" y="0"/>
                </a:cubicBezTo>
                <a:cubicBezTo>
                  <a:pt x="511" y="0"/>
                  <a:pt x="450" y="26"/>
                  <a:pt x="419" y="57"/>
                </a:cubicBezTo>
                <a:cubicBezTo>
                  <a:pt x="57" y="419"/>
                  <a:pt x="57" y="419"/>
                  <a:pt x="57" y="419"/>
                </a:cubicBezTo>
                <a:cubicBezTo>
                  <a:pt x="26" y="450"/>
                  <a:pt x="0" y="511"/>
                  <a:pt x="0" y="555"/>
                </a:cubicBezTo>
                <a:cubicBezTo>
                  <a:pt x="0" y="1067"/>
                  <a:pt x="0" y="1067"/>
                  <a:pt x="0" y="1067"/>
                </a:cubicBezTo>
                <a:cubicBezTo>
                  <a:pt x="0" y="1111"/>
                  <a:pt x="26" y="1173"/>
                  <a:pt x="57" y="1204"/>
                </a:cubicBezTo>
                <a:cubicBezTo>
                  <a:pt x="419" y="1565"/>
                  <a:pt x="419" y="1565"/>
                  <a:pt x="419" y="1565"/>
                </a:cubicBezTo>
                <a:cubicBezTo>
                  <a:pt x="450" y="1597"/>
                  <a:pt x="511" y="1622"/>
                  <a:pt x="555" y="1622"/>
                </a:cubicBezTo>
                <a:cubicBezTo>
                  <a:pt x="1067" y="1622"/>
                  <a:pt x="1067" y="1622"/>
                  <a:pt x="1067" y="1622"/>
                </a:cubicBezTo>
                <a:cubicBezTo>
                  <a:pt x="1111" y="1622"/>
                  <a:pt x="1172" y="1597"/>
                  <a:pt x="1203" y="1565"/>
                </a:cubicBezTo>
                <a:cubicBezTo>
                  <a:pt x="1565" y="1204"/>
                  <a:pt x="1565" y="1204"/>
                  <a:pt x="1565" y="1204"/>
                </a:cubicBezTo>
                <a:cubicBezTo>
                  <a:pt x="1596" y="1173"/>
                  <a:pt x="1622" y="1111"/>
                  <a:pt x="1622" y="1067"/>
                </a:cubicBezTo>
                <a:cubicBezTo>
                  <a:pt x="1622" y="555"/>
                  <a:pt x="1622" y="555"/>
                  <a:pt x="1622" y="555"/>
                </a:cubicBezTo>
                <a:cubicBezTo>
                  <a:pt x="1622" y="511"/>
                  <a:pt x="1596" y="450"/>
                  <a:pt x="1565" y="419"/>
                </a:cubicBezTo>
                <a:lnTo>
                  <a:pt x="1203" y="57"/>
                </a:lnTo>
                <a:close/>
              </a:path>
            </a:pathLst>
          </a:custGeom>
          <a:solidFill>
            <a:srgbClr val="F3644B"/>
          </a:solidFill>
          <a:ln w="12700" cap="flat">
            <a:noFill/>
            <a:prstDash val="solid"/>
            <a:miter lim="800000"/>
          </a:ln>
        </p:spPr>
        <p:txBody>
          <a:bodyPr vert="horz" wrap="square" lIns="91440" tIns="45720" rIns="91440" bIns="45720" numCol="1" anchor="t" anchorCtr="0" compatLnSpc="1"/>
          <a:p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Oval 65_1"/>
          <p:cNvSpPr/>
          <p:nvPr/>
        </p:nvSpPr>
        <p:spPr>
          <a:xfrm>
            <a:off x="3655085" y="975194"/>
            <a:ext cx="4882628" cy="4882628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835525" y="1699578"/>
            <a:ext cx="2521585" cy="2616835"/>
            <a:chOff x="7470" y="2444"/>
            <a:chExt cx="3971" cy="4121"/>
          </a:xfrm>
        </p:grpSpPr>
        <p:sp>
          <p:nvSpPr>
            <p:cNvPr id="4" name="文本框 3"/>
            <p:cNvSpPr txBox="1"/>
            <p:nvPr/>
          </p:nvSpPr>
          <p:spPr>
            <a:xfrm>
              <a:off x="8176" y="4117"/>
              <a:ext cx="2496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第</a:t>
              </a:r>
              <a:r>
                <a:rPr lang="en-US" altLang="zh-CN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01</a:t>
              </a:r>
              <a:r>
                <a:rPr lang="zh-CN" altLang="en-US" sz="32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课</a:t>
              </a:r>
              <a:endParaRPr lang="zh-CN" altLang="en-US" sz="32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7470" y="5743"/>
              <a:ext cx="3971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zh-CN" sz="2800">
                  <a:solidFill>
                    <a:srgbClr val="FDFDFD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思源黑体 CN Bold" panose="020B0800000000000000" charset="-122"/>
                </a:rPr>
                <a:t>模板设计模式</a:t>
              </a:r>
              <a:endParaRPr lang="zh-CN" sz="280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思源黑体 CN Bold" panose="020B0800000000000000" charset="-122"/>
              </a:endParaRPr>
            </a:p>
          </p:txBody>
        </p:sp>
        <p:pic>
          <p:nvPicPr>
            <p:cNvPr id="18" name="图片 17" descr="D:\百里半logo\厚溥logo.png厚溥logo"/>
            <p:cNvPicPr>
              <a:picLocks noChangeAspect="1"/>
            </p:cNvPicPr>
            <p:nvPr/>
          </p:nvPicPr>
          <p:blipFill>
            <a:blip r:embed="rId1"/>
            <a:srcRect/>
            <a:stretch>
              <a:fillRect/>
            </a:stretch>
          </p:blipFill>
          <p:spPr>
            <a:xfrm>
              <a:off x="8921" y="2444"/>
              <a:ext cx="1006" cy="100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9" grpId="1" animBg="1"/>
      <p:bldP spid="10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802463" y="2077744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01</a:t>
            </a:r>
            <a:endParaRPr lang="zh-CN" altLang="en-US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3" name="椭圆 2"/>
          <p:cNvSpPr/>
          <p:nvPr/>
        </p:nvSpPr>
        <p:spPr>
          <a:xfrm>
            <a:off x="6822783" y="3430909"/>
            <a:ext cx="550606" cy="55060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+mn-ea"/>
                <a:cs typeface="+mn-ea"/>
                <a:sym typeface="+mn-lt"/>
              </a:rPr>
              <a:t>02</a:t>
            </a:r>
            <a:endParaRPr lang="en-US" altLang="zh-CN" sz="1200" dirty="0">
              <a:latin typeface="+mn-ea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569706" y="2113304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模式设计模式概述</a:t>
            </a:r>
            <a:endParaRPr lang="zh-CN" altLang="en-US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590026" y="3447748"/>
            <a:ext cx="263144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>
                <a:solidFill>
                  <a:schemeClr val="tx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模板设计模式使用</a:t>
            </a:r>
            <a:endParaRPr lang="zh-CN" sz="2400" b="1" dirty="0">
              <a:solidFill>
                <a:schemeClr val="tx2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662430" y="2258060"/>
            <a:ext cx="2771140" cy="2340610"/>
            <a:chOff x="2618" y="3556"/>
            <a:chExt cx="4364" cy="3686"/>
          </a:xfrm>
        </p:grpSpPr>
        <p:sp>
          <p:nvSpPr>
            <p:cNvPr id="26" name="Freeform 6"/>
            <p:cNvSpPr/>
            <p:nvPr/>
          </p:nvSpPr>
          <p:spPr bwMode="auto">
            <a:xfrm>
              <a:off x="2976" y="3556"/>
              <a:ext cx="3647" cy="3687"/>
            </a:xfrm>
            <a:custGeom>
              <a:avLst/>
              <a:gdLst>
                <a:gd name="T0" fmla="*/ 1203 w 1622"/>
                <a:gd name="T1" fmla="*/ 57 h 1622"/>
                <a:gd name="T2" fmla="*/ 1067 w 1622"/>
                <a:gd name="T3" fmla="*/ 0 h 1622"/>
                <a:gd name="T4" fmla="*/ 555 w 1622"/>
                <a:gd name="T5" fmla="*/ 0 h 1622"/>
                <a:gd name="T6" fmla="*/ 419 w 1622"/>
                <a:gd name="T7" fmla="*/ 57 h 1622"/>
                <a:gd name="T8" fmla="*/ 57 w 1622"/>
                <a:gd name="T9" fmla="*/ 419 h 1622"/>
                <a:gd name="T10" fmla="*/ 0 w 1622"/>
                <a:gd name="T11" fmla="*/ 555 h 1622"/>
                <a:gd name="T12" fmla="*/ 0 w 1622"/>
                <a:gd name="T13" fmla="*/ 1067 h 1622"/>
                <a:gd name="T14" fmla="*/ 57 w 1622"/>
                <a:gd name="T15" fmla="*/ 1204 h 1622"/>
                <a:gd name="T16" fmla="*/ 419 w 1622"/>
                <a:gd name="T17" fmla="*/ 1565 h 1622"/>
                <a:gd name="T18" fmla="*/ 555 w 1622"/>
                <a:gd name="T19" fmla="*/ 1622 h 1622"/>
                <a:gd name="T20" fmla="*/ 1067 w 1622"/>
                <a:gd name="T21" fmla="*/ 1622 h 1622"/>
                <a:gd name="T22" fmla="*/ 1203 w 1622"/>
                <a:gd name="T23" fmla="*/ 1565 h 1622"/>
                <a:gd name="T24" fmla="*/ 1565 w 1622"/>
                <a:gd name="T25" fmla="*/ 1204 h 1622"/>
                <a:gd name="T26" fmla="*/ 1622 w 1622"/>
                <a:gd name="T27" fmla="*/ 1067 h 1622"/>
                <a:gd name="T28" fmla="*/ 1622 w 1622"/>
                <a:gd name="T29" fmla="*/ 555 h 1622"/>
                <a:gd name="T30" fmla="*/ 1565 w 1622"/>
                <a:gd name="T31" fmla="*/ 419 h 1622"/>
                <a:gd name="T32" fmla="*/ 1203 w 1622"/>
                <a:gd name="T33" fmla="*/ 57 h 1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622" h="1622">
                  <a:moveTo>
                    <a:pt x="1203" y="57"/>
                  </a:moveTo>
                  <a:cubicBezTo>
                    <a:pt x="1172" y="26"/>
                    <a:pt x="1111" y="0"/>
                    <a:pt x="1067" y="0"/>
                  </a:cubicBezTo>
                  <a:cubicBezTo>
                    <a:pt x="555" y="0"/>
                    <a:pt x="555" y="0"/>
                    <a:pt x="555" y="0"/>
                  </a:cubicBezTo>
                  <a:cubicBezTo>
                    <a:pt x="511" y="0"/>
                    <a:pt x="450" y="26"/>
                    <a:pt x="419" y="57"/>
                  </a:cubicBezTo>
                  <a:cubicBezTo>
                    <a:pt x="57" y="419"/>
                    <a:pt x="57" y="419"/>
                    <a:pt x="57" y="419"/>
                  </a:cubicBezTo>
                  <a:cubicBezTo>
                    <a:pt x="26" y="450"/>
                    <a:pt x="0" y="511"/>
                    <a:pt x="0" y="555"/>
                  </a:cubicBezTo>
                  <a:cubicBezTo>
                    <a:pt x="0" y="1067"/>
                    <a:pt x="0" y="1067"/>
                    <a:pt x="0" y="1067"/>
                  </a:cubicBezTo>
                  <a:cubicBezTo>
                    <a:pt x="0" y="1111"/>
                    <a:pt x="26" y="1173"/>
                    <a:pt x="57" y="1204"/>
                  </a:cubicBezTo>
                  <a:cubicBezTo>
                    <a:pt x="419" y="1565"/>
                    <a:pt x="419" y="1565"/>
                    <a:pt x="419" y="1565"/>
                  </a:cubicBezTo>
                  <a:cubicBezTo>
                    <a:pt x="450" y="1597"/>
                    <a:pt x="511" y="1622"/>
                    <a:pt x="555" y="1622"/>
                  </a:cubicBezTo>
                  <a:cubicBezTo>
                    <a:pt x="1067" y="1622"/>
                    <a:pt x="1067" y="1622"/>
                    <a:pt x="1067" y="1622"/>
                  </a:cubicBezTo>
                  <a:cubicBezTo>
                    <a:pt x="1111" y="1622"/>
                    <a:pt x="1172" y="1597"/>
                    <a:pt x="1203" y="1565"/>
                  </a:cubicBezTo>
                  <a:cubicBezTo>
                    <a:pt x="1565" y="1204"/>
                    <a:pt x="1565" y="1204"/>
                    <a:pt x="1565" y="1204"/>
                  </a:cubicBezTo>
                  <a:cubicBezTo>
                    <a:pt x="1596" y="1173"/>
                    <a:pt x="1622" y="1111"/>
                    <a:pt x="1622" y="1067"/>
                  </a:cubicBezTo>
                  <a:cubicBezTo>
                    <a:pt x="1622" y="555"/>
                    <a:pt x="1622" y="555"/>
                    <a:pt x="1622" y="555"/>
                  </a:cubicBezTo>
                  <a:cubicBezTo>
                    <a:pt x="1622" y="511"/>
                    <a:pt x="1596" y="450"/>
                    <a:pt x="1565" y="419"/>
                  </a:cubicBezTo>
                  <a:lnTo>
                    <a:pt x="1203" y="57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3999" y="4471"/>
              <a:ext cx="1570" cy="9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3200" b="1" dirty="0">
                  <a:solidFill>
                    <a:schemeClr val="bg1"/>
                  </a:solidFill>
                  <a:latin typeface="思源黑体 CN Heavy" panose="020B0A00000000000000" charset="-122"/>
                  <a:ea typeface="思源黑体 CN Heavy" panose="020B0A00000000000000" charset="-122"/>
                  <a:cs typeface="+mn-ea"/>
                  <a:sym typeface="+mn-lt"/>
                </a:rPr>
                <a:t>目录</a:t>
              </a:r>
              <a:endParaRPr lang="zh-CN" altLang="en-US" sz="3200" b="1" dirty="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+mn-ea"/>
                <a:sym typeface="+mn-lt"/>
              </a:endParaRPr>
            </a:p>
          </p:txBody>
        </p:sp>
        <p:sp>
          <p:nvSpPr>
            <p:cNvPr id="16" name="矩形 15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  <p:cNvSpPr/>
            <p:nvPr/>
          </p:nvSpPr>
          <p:spPr>
            <a:xfrm>
              <a:off x="2618" y="5536"/>
              <a:ext cx="4364" cy="72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2400" b="1" dirty="0">
                  <a:solidFill>
                    <a:schemeClr val="bg1"/>
                  </a:solidFill>
                  <a:cs typeface="+mn-ea"/>
                  <a:sym typeface="+mn-lt"/>
                </a:rPr>
                <a:t>CONTNETS</a:t>
              </a:r>
              <a:endParaRPr lang="en-US" altLang="zh-CN" sz="2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9" name="矩形 18" descr="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"/>
          <p:cNvSpPr/>
          <p:nvPr/>
        </p:nvSpPr>
        <p:spPr>
          <a:xfrm>
            <a:off x="1276882" y="3532980"/>
            <a:ext cx="3782382" cy="444242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/>
            <a:endParaRPr lang="zh-CN" altLang="en-US" sz="1400" dirty="0">
              <a:solidFill>
                <a:schemeClr val="tx2"/>
              </a:solidFill>
              <a:cs typeface="+mn-ea"/>
              <a:sym typeface="+mn-lt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2610678" y="3429000"/>
            <a:ext cx="874644" cy="0"/>
            <a:chOff x="5625548" y="3867892"/>
            <a:chExt cx="874644" cy="0"/>
          </a:xfrm>
        </p:grpSpPr>
        <p:cxnSp>
          <p:nvCxnSpPr>
            <p:cNvPr id="21" name="直接连接符 20"/>
            <p:cNvCxnSpPr/>
            <p:nvPr/>
          </p:nvCxnSpPr>
          <p:spPr>
            <a:xfrm>
              <a:off x="562554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5843428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>
              <a:off x="6061306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280749" y="3867892"/>
              <a:ext cx="219443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Oval 65_1"/>
          <p:cNvSpPr/>
          <p:nvPr/>
        </p:nvSpPr>
        <p:spPr>
          <a:xfrm>
            <a:off x="2014331" y="2395330"/>
            <a:ext cx="2067340" cy="2067340"/>
          </a:xfrm>
          <a:prstGeom prst="ellipse">
            <a:avLst/>
          </a:prstGeom>
          <a:noFill/>
          <a:ln w="254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14" name="图片 13" descr="厚溥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745" y="151765"/>
            <a:ext cx="669925" cy="669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  <p:bldP spid="6" grpId="0"/>
      <p:bldP spid="2" grpId="1" animBg="1"/>
      <p:bldP spid="6" grpId="1"/>
      <p:bldP spid="3" grpId="0" bldLvl="0" animBg="1"/>
      <p:bldP spid="8" grpId="0"/>
      <p:bldP spid="3" grpId="1" animBg="1"/>
      <p:bldP spid="8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-49530" y="267970"/>
            <a:ext cx="12268200" cy="963930"/>
          </a:xfrm>
          <a:prstGeom prst="rect">
            <a:avLst/>
          </a:prstGeom>
          <a:solidFill>
            <a:srgbClr val="F3644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TextBox 49"/>
          <p:cNvSpPr txBox="1"/>
          <p:nvPr/>
        </p:nvSpPr>
        <p:spPr>
          <a:xfrm>
            <a:off x="1065178" y="714211"/>
            <a:ext cx="7013610" cy="386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课程讲解 </a:t>
            </a:r>
            <a:r>
              <a:rPr lang="en-US" altLang="zh-CN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-- 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模板设计模式</a:t>
            </a:r>
            <a:r>
              <a:rPr lang="zh-CN" altLang="en-US" sz="2400" dirty="0">
                <a:solidFill>
                  <a:srgbClr val="FDFDFD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+mn-lt"/>
              </a:rPr>
              <a:t>概述</a:t>
            </a:r>
            <a:endParaRPr lang="zh-CN" altLang="en-US" sz="2400" dirty="0">
              <a:solidFill>
                <a:srgbClr val="FDFDFD"/>
              </a:solidFill>
              <a:latin typeface="宋体" panose="02010600030101010101" pitchFamily="2" charset="-122"/>
              <a:ea typeface="宋体" panose="02010600030101010101" pitchFamily="2" charset="-122"/>
              <a:cs typeface="+mn-ea"/>
              <a:sym typeface="+mn-lt"/>
            </a:endParaRPr>
          </a:p>
        </p:txBody>
      </p:sp>
      <p:sp>
        <p:nvSpPr>
          <p:cNvPr id="16" name="TextBox 50"/>
          <p:cNvSpPr txBox="1"/>
          <p:nvPr/>
        </p:nvSpPr>
        <p:spPr>
          <a:xfrm>
            <a:off x="1065178" y="413731"/>
            <a:ext cx="4378086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DFDFD"/>
                </a:solidFill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LET‘S MAKE YOUR STUDY EASY</a:t>
            </a:r>
            <a:endParaRPr lang="en-US" sz="1200" dirty="0">
              <a:solidFill>
                <a:srgbClr val="FDFDFD"/>
              </a:solidFill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Rectangle 51"/>
          <p:cNvSpPr/>
          <p:nvPr/>
        </p:nvSpPr>
        <p:spPr>
          <a:xfrm>
            <a:off x="925747" y="414044"/>
            <a:ext cx="70970" cy="628052"/>
          </a:xfrm>
          <a:prstGeom prst="rect">
            <a:avLst/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>
              <a:cs typeface="+mn-ea"/>
              <a:sym typeface="+mn-lt"/>
            </a:endParaRPr>
          </a:p>
        </p:txBody>
      </p:sp>
      <p:pic>
        <p:nvPicPr>
          <p:cNvPr id="18" name="图片 17" descr="D:\百里半logo\厚溥logo.png厚溥logo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0809605" y="461645"/>
            <a:ext cx="638810" cy="638810"/>
          </a:xfrm>
          <a:prstGeom prst="rect">
            <a:avLst/>
          </a:prstGeom>
        </p:spPr>
      </p:pic>
      <p:pic>
        <p:nvPicPr>
          <p:cNvPr id="19" name="图片 18" descr="D:\4.png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-893445" y="-41910"/>
            <a:ext cx="2817495" cy="15836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6565" y="1600835"/>
            <a:ext cx="1100201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概念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定义一个操作中的算法骨架，将通用步骤以模板形式封装在父类模板中，将具体细节步骤延迟到子类中实现。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05" y="5611495"/>
            <a:ext cx="1280160" cy="9906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83565" y="3644900"/>
            <a:ext cx="110020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 fontAlgn="auto">
              <a:lnSpc>
                <a:spcPct val="150000"/>
              </a:lnSpc>
              <a:buFont typeface="Wingdings" panose="05000000000000000000" charset="0"/>
              <a:buNone/>
            </a:pPr>
            <a:r>
              <a:rPr lang="zh-CN"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角色</a:t>
            </a:r>
            <a:r>
              <a:rPr sz="24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：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4455795"/>
            <a:ext cx="106635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抽象类：实现模板方法、定义算法骨架；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342900" indent="-342900" fontAlgn="auto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en-US" altLang="zh-CN" sz="2400" dirty="0">
                <a:latin typeface="宋体" panose="02010600030101010101" pitchFamily="2" charset="-122"/>
                <a:ea typeface="宋体" panose="02010600030101010101" pitchFamily="2" charset="-122"/>
              </a:rPr>
              <a:t>具体类：实现抽象类中的抽象方法，完成特定的算法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3" grpId="0"/>
      <p:bldP spid="3" grpId="1"/>
      <p:bldP spid="2" grpId="0"/>
      <p:bldP spid="2" grpId="1"/>
    </p:bldLst>
  </p:timing>
</p:sld>
</file>

<file path=ppt/tags/tag1.xml><?xml version="1.0" encoding="utf-8"?>
<p:tagLst xmlns:p="http://schemas.openxmlformats.org/presentationml/2006/main">
  <p:tag name="KSO_WM_UNIT_TABLE_BEAUTIFY" val="smartTable{76869979-5ae2-498b-9f4f-990027e2ed65}"/>
  <p:tag name="TABLE_ENDDRAG_ORIGIN_RECT" val="890*355"/>
  <p:tag name="TABLE_ENDDRAG_RECT" val="37*156*890*355"/>
</p:tagLst>
</file>

<file path=ppt/theme/theme1.xml><?xml version="1.0" encoding="utf-8"?>
<a:theme xmlns:a="http://schemas.openxmlformats.org/drawingml/2006/main" name="f450b0d4963ece9be7ae7f3cbf6a74776566f6cf">
  <a:themeElements>
    <a:clrScheme name="自定义 902">
      <a:dk1>
        <a:srgbClr val="4B5050"/>
      </a:dk1>
      <a:lt1>
        <a:srgbClr val="FFFFFF"/>
      </a:lt1>
      <a:dk2>
        <a:srgbClr val="4B5050"/>
      </a:dk2>
      <a:lt2>
        <a:srgbClr val="FFFFFF"/>
      </a:lt2>
      <a:accent1>
        <a:srgbClr val="4B5050"/>
      </a:accent1>
      <a:accent2>
        <a:srgbClr val="19B49B"/>
      </a:accent2>
      <a:accent3>
        <a:srgbClr val="4B5050"/>
      </a:accent3>
      <a:accent4>
        <a:srgbClr val="19B49B"/>
      </a:accent4>
      <a:accent5>
        <a:srgbClr val="4B5050"/>
      </a:accent5>
      <a:accent6>
        <a:srgbClr val="19B49B"/>
      </a:accent6>
      <a:hlink>
        <a:srgbClr val="F33B48"/>
      </a:hlink>
      <a:folHlink>
        <a:srgbClr val="FFC000"/>
      </a:folHlink>
    </a:clrScheme>
    <a:fontScheme name="Temp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Theme">
  <a:themeElements>
    <a:clrScheme name="自定义 1044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3A8BC1"/>
      </a:accent1>
      <a:accent2>
        <a:srgbClr val="445469"/>
      </a:accent2>
      <a:accent3>
        <a:srgbClr val="3A8BC1"/>
      </a:accent3>
      <a:accent4>
        <a:srgbClr val="445469"/>
      </a:accent4>
      <a:accent5>
        <a:srgbClr val="3A8BC1"/>
      </a:accent5>
      <a:accent6>
        <a:srgbClr val="445469"/>
      </a:accent6>
      <a:hlink>
        <a:srgbClr val="1E9272"/>
      </a:hlink>
      <a:folHlink>
        <a:srgbClr val="32FFBF"/>
      </a:folHlink>
    </a:clrScheme>
    <a:fontScheme name="自定义 10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4120</Words>
  <Application>WPS 演示</Application>
  <PresentationFormat>宽屏</PresentationFormat>
  <Paragraphs>447</Paragraphs>
  <Slides>40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56" baseType="lpstr">
      <vt:lpstr>Arial</vt:lpstr>
      <vt:lpstr>宋体</vt:lpstr>
      <vt:lpstr>Wingdings</vt:lpstr>
      <vt:lpstr>Lato</vt:lpstr>
      <vt:lpstr>Calibri</vt:lpstr>
      <vt:lpstr>Calibri Light</vt:lpstr>
      <vt:lpstr>思源黑体 CN Heavy</vt:lpstr>
      <vt:lpstr>黑体</vt:lpstr>
      <vt:lpstr>Noto Sans S Chinese Light</vt:lpstr>
      <vt:lpstr>思源黑体 CN Bold</vt:lpstr>
      <vt:lpstr>微软雅黑</vt:lpstr>
      <vt:lpstr>Wingdings</vt:lpstr>
      <vt:lpstr>Arial Unicode MS</vt:lpstr>
      <vt:lpstr>等线</vt:lpstr>
      <vt:lpstr>f450b0d4963ece9be7ae7f3cbf6a74776566f6cf</vt:lpstr>
      <vt:lpstr>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哈</cp:lastModifiedBy>
  <cp:revision>1306</cp:revision>
  <dcterms:created xsi:type="dcterms:W3CDTF">2020-01-14T03:18:00Z</dcterms:created>
  <dcterms:modified xsi:type="dcterms:W3CDTF">2021-05-12T02:31:19Z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2052-11.1.0.10495</vt:lpwstr>
  </property>
  <property fmtid="{D5CDD505-2E9C-101B-9397-08002B2CF9AE}" pid="3" name="ICV">
    <vt:lpwstr>97628061BF174A6B9E4559BAE41003AF</vt:lpwstr>
  </property>
</Properties>
</file>