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48"/>
  </p:notesMasterIdLst>
  <p:sldIdLst>
    <p:sldId id="258" r:id="rId3"/>
    <p:sldId id="259" r:id="rId4"/>
    <p:sldId id="296" r:id="rId5"/>
    <p:sldId id="314" r:id="rId6"/>
    <p:sldId id="329" r:id="rId7"/>
    <p:sldId id="398" r:id="rId8"/>
    <p:sldId id="411" r:id="rId9"/>
    <p:sldId id="413" r:id="rId10"/>
    <p:sldId id="412" r:id="rId11"/>
    <p:sldId id="405" r:id="rId12"/>
    <p:sldId id="406" r:id="rId13"/>
    <p:sldId id="414" r:id="rId14"/>
    <p:sldId id="415" r:id="rId15"/>
    <p:sldId id="416" r:id="rId16"/>
    <p:sldId id="338" r:id="rId17"/>
    <p:sldId id="339" r:id="rId18"/>
    <p:sldId id="393" r:id="rId19"/>
    <p:sldId id="407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366" r:id="rId29"/>
    <p:sldId id="367" r:id="rId30"/>
    <p:sldId id="425" r:id="rId31"/>
    <p:sldId id="426" r:id="rId32"/>
    <p:sldId id="427" r:id="rId33"/>
    <p:sldId id="428" r:id="rId34"/>
    <p:sldId id="430" r:id="rId35"/>
    <p:sldId id="431" r:id="rId36"/>
    <p:sldId id="429" r:id="rId37"/>
    <p:sldId id="432" r:id="rId38"/>
    <p:sldId id="433" r:id="rId39"/>
    <p:sldId id="434" r:id="rId40"/>
    <p:sldId id="435" r:id="rId41"/>
    <p:sldId id="436" r:id="rId42"/>
    <p:sldId id="437" r:id="rId43"/>
    <p:sldId id="438" r:id="rId44"/>
    <p:sldId id="299" r:id="rId45"/>
    <p:sldId id="291" r:id="rId46"/>
    <p:sldId id="300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44B"/>
    <a:srgbClr val="3A8BC1"/>
    <a:srgbClr val="7030A0"/>
    <a:srgbClr val="4C964D"/>
    <a:srgbClr val="C00000"/>
    <a:srgbClr val="FDFDFD"/>
    <a:srgbClr val="FC10FF"/>
    <a:srgbClr val="2D3CFF"/>
    <a:srgbClr val="00E205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 showGuides="1">
      <p:cViewPr varScale="1">
        <p:scale>
          <a:sx n="51" d="100"/>
          <a:sy n="51" d="100"/>
        </p:scale>
        <p:origin x="898" y="43"/>
      </p:cViewPr>
      <p:guideLst>
        <p:guide orient="horz" pos="22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F2183-FB84-4317-8027-F2F931B16D0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3F0046-10F7-4BBB-9D46-616B951BEB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358458" y="2275573"/>
            <a:ext cx="147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Day01</a:t>
            </a:r>
            <a:endParaRPr lang="en-US" alt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451966" y="3297697"/>
            <a:ext cx="3281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Cloud</a:t>
            </a: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0686" y="459831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</a:t>
            </a: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4354495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464742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：完成案例工程的项目搭建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案例工程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44388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我们在页面静态化微服务中使用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RestTemplate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调用商品微服务的商品状态接口时。在微服务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分布式集群环境下会存在什么问题呢？怎么解决？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案例工程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1546751" cy="41751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存在的问题：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在服务消费者中，我们把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url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地址硬编码到代码中，不方便后期维护。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服务提供者只有一个服务，即便服务提供者形成集群，服务消费者还需要自己实现负载均衡。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在服务消费者中，不清楚服务提供者的状态。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服务消费者调用服务提供者时候，如果出现故障能否及时发现不向用户抛出异常页面？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RestTemplate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这种请求调用方式是否还有优化空间？能不能类似于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Dubbo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那样玩？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这么多的微服务统一认证如何实现？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配置文件每次都修改好多个很麻烦！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....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案例工程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8007320" cy="41751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上述分析出的问题，其实就是微服务架构中必然面临的一些问题：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服务管理：自动注册与发现、状态监管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服务负载均衡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熔断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远程过程调用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网关拦截、路由转发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统一认证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集中式配置管理，配置信息实时自动更新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这些问题，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Cloud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体系都有解决方案，后续我们会逐个学习。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2376805"/>
            <a:chOff x="6073" y="4117"/>
            <a:chExt cx="7390" cy="3743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Eureka</a:t>
              </a:r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服务</a:t>
              </a:r>
              <a:endParaRPr lang="en-US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注册中心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026687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1979802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1071157"/>
            <a:ext cx="4216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第一代</a:t>
            </a:r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Cloud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核心组件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2024581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注册中心实现原理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92303" y="289639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49386" y="2941170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主流服务注册中心</a:t>
            </a:r>
          </a:p>
        </p:txBody>
      </p:sp>
      <p:sp>
        <p:nvSpPr>
          <p:cNvPr id="29" name="椭圆 28"/>
          <p:cNvSpPr/>
          <p:nvPr/>
        </p:nvSpPr>
        <p:spPr>
          <a:xfrm>
            <a:off x="6792303" y="3901238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549386" y="3946017"/>
            <a:ext cx="359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服务注册中心组件</a:t>
            </a:r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Eureka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92303" y="489944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05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549386" y="4944220"/>
            <a:ext cx="282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搭建</a:t>
            </a:r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Eureka Server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第一代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Cloud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核心组件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286" y="1536962"/>
            <a:ext cx="9100568" cy="490730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第一代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Cloud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核心组件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8" y="2061059"/>
            <a:ext cx="6853158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常用的服务注册中心：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Nacos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Zookeeper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Consul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服务注册中心本质上是为了解耦服务提供者和服务消费者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8" y="3739189"/>
            <a:ext cx="5827236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服务消费者 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--&gt; 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服务提供者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服务消费者 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--&gt;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服务注册中心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--&gt; 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服务提供者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第一代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Cloud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核心组件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9476" y="2033906"/>
            <a:ext cx="10956846" cy="27901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对于任何一个微服务，原则上都应存在或者支持多个提供者（比如商品微服务部署多个实例），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这是由微服务的分布式属性决定的。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更进一步，为了支持弹性扩、缩容特性，一个微服务的提供者的数量和分布往往是动态变化的，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也是无法预先确定的。因此，原本在单体应用阶段常用的静态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LB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机制就不再适用了，需要引入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额外的组件来管理微服务提供者的注册与发现，而这个组件就是服务注册中心。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419617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658482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145517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基础案例准备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2675321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Eureka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服务注册中心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796257" y="398302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553340" y="3999868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Eureka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细节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注册中心实现原理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3" y="1395706"/>
            <a:ext cx="10467975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注册中心实现原理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1349" y="1566670"/>
            <a:ext cx="10956846" cy="18668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分布式微服务架构中，服务注册中心用于存储服务提供者地址信息、服务发布相关的属性信息，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消费者通过主动查询和被动通知的方式获取服务提供者的地址信息，而不再需要通过硬编码方式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得到提供者的地址信息。消费者只需要知道当前系统发布了那些服务，而不需要知道服务具体存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在于什么位置，这就是透明化路由。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注册中心实现原理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1349" y="1566670"/>
            <a:ext cx="10700365" cy="371351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）服务提供者启动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）服务提供者将相关服务信息主动注册到注册中心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）服务消费者获取服务注册信息：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pull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模式：服务消费者可以主动拉取可用的服务提供者清单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push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模式：服务消费者订阅服务（当服务提供者有变化时，注册中心也会主动推送更新后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 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的服务清单给消费者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）服务消费者直接调用服务提供者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另外，注册中心也需要完成服务提供者的健康监控，当发现服务提供者失效时需要及时剔除；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主流服务注册中心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0600" y="3992236"/>
            <a:ext cx="10700365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CAP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定理又称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CAP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原则，指的是在一个分布式系统中，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Consistency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（一致性）、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Availability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（可用性）、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Partition tolerance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（分区容错性），最多只能同时三个特性中的两个，三者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不可兼得。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39" y="1567498"/>
            <a:ext cx="10613061" cy="19832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服务注册中心组件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Eureka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1349" y="1566670"/>
            <a:ext cx="9161482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服务注册中心的一般原理、对比了主流的服务注册中心方案，目光聚焦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49" y="2174690"/>
            <a:ext cx="9690242" cy="35908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服务注册中心组件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Eureka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61232" y="1988021"/>
            <a:ext cx="954107" cy="371351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交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互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流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程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及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原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743" y="1377661"/>
            <a:ext cx="6858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搭建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Eureka Server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1349" y="1566670"/>
            <a:ext cx="6211957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 Server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作为独立工程存在，需要我们手动搭建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01349" y="2469841"/>
            <a:ext cx="9546203" cy="232852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实现过程：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单实例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 Server—&gt;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访问管理界面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服务提供者（商品微服务注册到集群）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服务消费者（页面静态化微服务注册到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Eureka/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 Server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获取服务信息）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完成调用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849463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：搭建单例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 Server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服务注册中心，改造案例工程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772519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：搭建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 Server 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高可用集群，改造案例工程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课程讲解.png课程讲解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30078" y="2970848"/>
            <a:ext cx="3271520" cy="18389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课程讲解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1761490"/>
            <a:chOff x="6073" y="4117"/>
            <a:chExt cx="7390" cy="277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03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Eureka</a:t>
              </a:r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细节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026687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1979802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1071157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Eureka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元数据详解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2024581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Eureka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客户端详解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92303" y="289639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49386" y="2941170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Eureka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服务端详解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Eureka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元数据详解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1349" y="1566670"/>
            <a:ext cx="6340197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的元数据有两种：标准元数据和自定义元数据。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01349" y="2469841"/>
            <a:ext cx="11341566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标准元数据：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主机名、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地址、端口号等信息，这些信息都会被发布在服务注册表中，用于服务之间的调用。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1349" y="3777574"/>
            <a:ext cx="11085086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自定义元数据：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eureka.instance.metadata-map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配置，符合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KEY/VALUE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的存储格式。这些元数据可以在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远程客户端中访问。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557075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：演示自定义元数据的定义与获取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Eureka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客户端详解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01349" y="1643668"/>
            <a:ext cx="8468985" cy="18668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服务注册详解：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当我们导入了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eureka-client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依赖坐标，配置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服务注册中心地址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服务在启动时会向注册中心发起注册请求，携带服务元数据信息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注册中心会把服务的信息保存在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Eureka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客户端详解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1349" y="1643668"/>
            <a:ext cx="11469807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服务续约详解：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服务每隔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30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秒会向注册中心续约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心跳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一次（也称为报活），如果没有续约，租约在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90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秒后到期，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然后服务会被失效，每隔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30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秒的续约操作我们称之为心跳检测。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1348" y="3429000"/>
            <a:ext cx="10304780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 Client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30s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续约一次，在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 Server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更新自己的状态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(Client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端进行配置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 Server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90s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还没有进行续约，将该微服务实例从服务注册表（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）剔除 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 Client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30s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拉取服务最新的注册表并缓存到本地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(Client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端进行配置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Eureka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客户端详解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041" y="2389496"/>
            <a:ext cx="8861057" cy="183262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Eureka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客户端详解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1349" y="1643668"/>
            <a:ext cx="9764211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获取服务列表（服务注册表）详解（服务消费者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每隔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30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秒服务会从注册中心中拉取一份服务列表，这个时间可以通过配置修改。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往往不需要我们调整，走默认值即可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224" y="3174201"/>
            <a:ext cx="7955552" cy="14051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1349" y="4816975"/>
            <a:ext cx="10187404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服务消费者启动时，从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 Server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服务列表获取只读备份，缓存到本地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每隔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30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秒，会重新获取并更新数据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每隔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30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秒的时间可以通过配置</a:t>
            </a:r>
            <a:r>
              <a:rPr lang="en-US" altLang="zh-CN" sz="2000" dirty="0" err="1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eureka.client.registry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-fetch-interval-seconds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修改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Eureka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服务端详解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01349" y="1643668"/>
            <a:ext cx="8353569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服务下线：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当服务正常关闭操作时，会发送服务下线的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REST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请求给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 Server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服务中心接受到请求后，将该服务置为下线状态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1761490"/>
            <a:chOff x="6073" y="4117"/>
            <a:chExt cx="7390" cy="277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基础案例准备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Eureka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服务端详解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01349" y="1643668"/>
            <a:ext cx="10828605" cy="18668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失效剔除：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 Server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会定时（间隔值是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eureka.server.eviction-interval-timer-in-</a:t>
            </a:r>
            <a:r>
              <a:rPr lang="en-US" altLang="zh-CN" sz="2000" dirty="0" err="1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，默认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60s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进行检查，如果发现实例在在一定时间（此值由客户端设置的</a:t>
            </a:r>
            <a:r>
              <a:rPr lang="en-US" altLang="zh-CN" sz="2000" dirty="0" err="1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eureka.instance.lease-expira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 err="1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tion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-duration-in-seconds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定义，默认值为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90s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）内没有收到心跳，则会注销此实例。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Eureka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服务端详解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01349" y="1643668"/>
            <a:ext cx="11213326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自我保护机制：自我保护模式正是一种针对网络异常波动的安全保护措施，使用自我保护模式能使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集群更加的健壮、稳定的运行。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1349" y="2998964"/>
            <a:ext cx="11341566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自我保护机制的工作机制是：如果在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15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分钟内超过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85%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的客户端节点都没有正常的心跳，那么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就认为客户端与注册中心出现了网络故障，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 Server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自动进入自我保护机制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Eureka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服务端详解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01349" y="1643668"/>
            <a:ext cx="10956846" cy="232852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自我保护机制下的工作特点：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Eureka Server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不再从注册列表中移除因为长时间没收到心跳而应该过期的服务。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Eureka Server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仍然能够接受新服务的注册和查询请求，但是不会被同步到其它节点上，保证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当前节点依然可用。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当网络稳定时，当前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 Server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新的注册信息会被同步到其它节点中。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01349" y="4251747"/>
            <a:ext cx="11085086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因此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 Server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可以很好的应对因网络故障导致部分节点失联的情况，而不会像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ZK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那样如果有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一半不可用的情况会导致整个集群不可用而变成瘫痪。建议生产环境打开自我保护机制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总结.png总结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4022090" y="2794635"/>
            <a:ext cx="4172585" cy="23444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课程总结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:\7.png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3955" y="-226695"/>
            <a:ext cx="3473450" cy="1952625"/>
          </a:xfrm>
          <a:prstGeom prst="rect">
            <a:avLst/>
          </a:prstGeom>
        </p:spPr>
      </p:pic>
      <p:sp>
        <p:nvSpPr>
          <p:cNvPr id="2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课程总结</a:t>
            </a:r>
          </a:p>
        </p:txBody>
      </p:sp>
      <p:sp>
        <p:nvSpPr>
          <p:cNvPr id="2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2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5830" y="2152015"/>
            <a:ext cx="8255635" cy="16677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、基础案例准备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服务注册中心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Eureka</a:t>
            </a:r>
            <a:r>
              <a:rPr lang="zh-CN" altLang="en-US" sz="24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细节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39201" y="729986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84091" y="307290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谢谢观看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5107816" y="4182390"/>
            <a:ext cx="1987400" cy="491319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THANKS</a:t>
            </a: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案例说明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数据库准备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92303" y="328323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49386" y="332801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案例工程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案例说明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70036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本部分我们按照普通方式模拟一个微服务之间的调用，后续我们将一步步使用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Cloud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组件对案例进行改造。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775" y="2688302"/>
            <a:ext cx="9889590" cy="25430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案例说明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" y="1488337"/>
            <a:ext cx="11839575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数据库准备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91998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本次课程数据库使用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Mysql 5.7.x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，新建数据库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demodb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，新建商品信息表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products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515" y="2370024"/>
            <a:ext cx="6620970" cy="2784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案例工程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8263801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我们基于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来构造工程环境，我们的工程模块关系如下所示：</a:t>
            </a:r>
          </a:p>
        </p:txBody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" y="2409190"/>
            <a:ext cx="9131300" cy="35636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450b0d4963ece9be7ae7f3cbf6a74776566f6cf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1998</Words>
  <Application>Microsoft Office PowerPoint</Application>
  <PresentationFormat>宽屏</PresentationFormat>
  <Paragraphs>231</Paragraphs>
  <Slides>45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Lato</vt:lpstr>
      <vt:lpstr>Noto Sans S Chinese Light</vt:lpstr>
      <vt:lpstr>等线</vt:lpstr>
      <vt:lpstr>思源黑体 CN Bold</vt:lpstr>
      <vt:lpstr>思源黑体 CN Heavy</vt:lpstr>
      <vt:lpstr>宋体</vt:lpstr>
      <vt:lpstr>微软雅黑</vt:lpstr>
      <vt:lpstr>Arial</vt:lpstr>
      <vt:lpstr>Calibri</vt:lpstr>
      <vt:lpstr>Calibri Light</vt:lpstr>
      <vt:lpstr>f450b0d4963ece9be7ae7f3cbf6a74776566f6cf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沈 先生</cp:lastModifiedBy>
  <cp:revision>240</cp:revision>
  <dcterms:created xsi:type="dcterms:W3CDTF">2020-01-14T03:18:00Z</dcterms:created>
  <dcterms:modified xsi:type="dcterms:W3CDTF">2021-03-24T00:50:11Z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