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48"/>
  </p:notesMasterIdLst>
  <p:sldIdLst>
    <p:sldId id="258" r:id="rId3"/>
    <p:sldId id="259" r:id="rId4"/>
    <p:sldId id="296" r:id="rId5"/>
    <p:sldId id="314" r:id="rId6"/>
    <p:sldId id="329" r:id="rId7"/>
    <p:sldId id="398" r:id="rId8"/>
    <p:sldId id="426" r:id="rId9"/>
    <p:sldId id="427" r:id="rId10"/>
    <p:sldId id="405" r:id="rId11"/>
    <p:sldId id="406" r:id="rId12"/>
    <p:sldId id="428" r:id="rId13"/>
    <p:sldId id="429" r:id="rId14"/>
    <p:sldId id="430" r:id="rId15"/>
    <p:sldId id="431" r:id="rId16"/>
    <p:sldId id="432" r:id="rId17"/>
    <p:sldId id="433" r:id="rId18"/>
    <p:sldId id="434" r:id="rId19"/>
    <p:sldId id="435" r:id="rId20"/>
    <p:sldId id="338" r:id="rId21"/>
    <p:sldId id="339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  <p:sldId id="448" r:id="rId35"/>
    <p:sldId id="449" r:id="rId36"/>
    <p:sldId id="450" r:id="rId37"/>
    <p:sldId id="451" r:id="rId38"/>
    <p:sldId id="366" r:id="rId39"/>
    <p:sldId id="367" r:id="rId40"/>
    <p:sldId id="452" r:id="rId41"/>
    <p:sldId id="453" r:id="rId42"/>
    <p:sldId id="455" r:id="rId43"/>
    <p:sldId id="456" r:id="rId44"/>
    <p:sldId id="299" r:id="rId45"/>
    <p:sldId id="291" r:id="rId46"/>
    <p:sldId id="300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44B"/>
    <a:srgbClr val="3A8BC1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 showGuides="1">
      <p:cViewPr varScale="1">
        <p:scale>
          <a:sx n="51" d="100"/>
          <a:sy n="51" d="100"/>
        </p:scale>
        <p:origin x="898" y="43"/>
      </p:cViewPr>
      <p:guideLst>
        <p:guide orient="horz" pos="22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358458" y="2275573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Day02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451966" y="3297697"/>
            <a:ext cx="32816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Cloud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1049518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Ribbon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高级应用，在静态化微服务中通过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Ribbon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调用商品微服务接口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Ribbon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负载均衡策略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8007320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Ribbon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内置了多种负载均衡策略，内部负责复杂均衡的顶级接口为： 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com.netflix.loadbalancer.IRule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9379" y="2698392"/>
            <a:ext cx="7273242" cy="34554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Ribbon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负载均衡策略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661"/>
            <a:ext cx="12192000" cy="43611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Ribbon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负载均衡策略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861" y="1687541"/>
            <a:ext cx="10609417" cy="41577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Ribbon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负载均衡策略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2236510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修改负载均衡策略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18895" y="2347595"/>
            <a:ext cx="9530715" cy="28124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Ribbon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核心源码剖析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2236510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Ribbon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工作原理图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75" y="2150213"/>
            <a:ext cx="106108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Ribbon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核心源码剖析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9802684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Cloud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充分利用了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的自动装配特点，找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spring.factories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51" y="2199261"/>
            <a:ext cx="10625038" cy="32815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Ribbon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核心源码剖析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5057795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LoadBalancerAutoConfiguration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类中配置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341" y="2097010"/>
            <a:ext cx="8665860" cy="463104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Ribbon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核心源码剖析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3005951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restTemplate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定制器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765" y="2093784"/>
            <a:ext cx="8035610" cy="298412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6476" y="5200261"/>
            <a:ext cx="10225876" cy="85837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到这里我们明白：添加了注解的</a:t>
            </a:r>
            <a:r>
              <a:rPr lang="en-US" altLang="zh-CN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RestTemplate</a:t>
            </a:r>
            <a:r>
              <a:rPr lang="zh-CN" altLang="en-US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对象会被添加一个拦截器</a:t>
            </a:r>
            <a:r>
              <a:rPr lang="en-US" altLang="zh-CN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LoadBalancerInterceptor</a:t>
            </a:r>
            <a:r>
              <a:rPr lang="zh-CN" altLang="en-US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</a:t>
            </a:r>
            <a:endParaRPr lang="en-US" altLang="zh-CN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该拦截器就是后续拦截请求进行负载处理的。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Hystrix</a:t>
              </a:r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熔断器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419617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658482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455177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Ribbon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负载均衡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2675321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Hystrix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熔断器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522835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1475950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567305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微服务中的雪崩效应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1520729"/>
            <a:ext cx="265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雪崩效应解决方案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92303" y="239253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49386" y="2437318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Hystrix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29" name="椭圆 28"/>
          <p:cNvSpPr/>
          <p:nvPr/>
        </p:nvSpPr>
        <p:spPr>
          <a:xfrm>
            <a:off x="6792303" y="3397386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549386" y="3442165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Hystrix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31" name="椭圆 30"/>
          <p:cNvSpPr/>
          <p:nvPr/>
        </p:nvSpPr>
        <p:spPr>
          <a:xfrm>
            <a:off x="6792303" y="439558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05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549386" y="4440368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Hystrix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舱壁模式</a:t>
            </a:r>
          </a:p>
        </p:txBody>
      </p:sp>
      <p:sp>
        <p:nvSpPr>
          <p:cNvPr id="33" name="椭圆 32"/>
          <p:cNvSpPr/>
          <p:nvPr/>
        </p:nvSpPr>
        <p:spPr>
          <a:xfrm>
            <a:off x="6792303" y="5380870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06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549386" y="5425649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Hystrix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工作流程与高级应用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微服务中的雪崩效应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956846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微服务中，一个请求可能需要多个微服务接口才能实现，会形成复杂的调用链路。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服务雪崩效应：是一种因“服务提供者的不可用” 导致“服务调用者不可用”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,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并将不可用逐渐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放大的现象。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微服务中的雪崩效应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17" y="1740237"/>
            <a:ext cx="10048875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微服务中的雪崩效应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2" y="1687541"/>
            <a:ext cx="10182225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微服务中的雪崩效应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89" y="1687541"/>
            <a:ext cx="10125075" cy="41719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微服务中的雪崩效应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32" y="1541780"/>
            <a:ext cx="10172700" cy="43053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微服务中的雪崩效应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4288353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服务雪崩的过程可以分为三个阶段：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服务提供者不可用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重试加大请求流量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服务调用者不可用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微服务中的雪崩效应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5698996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服务雪崩的每个阶段都可能由不同的原因造成：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056" y="2226637"/>
            <a:ext cx="9383027" cy="344323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雪崩效应解决方案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700365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从可用性可靠性着想，为防止系统的整体缓慢甚至崩溃，采用的技术手段。接下来，我们介绍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三种技术手段应对微服务中的雪崩效应，这三种手段都是从系统可用性、可靠性角度出发，尽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量防止系统整体缓慢甚至瘫痪。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3429000"/>
            <a:ext cx="1672253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服务熔断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服务降级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服务限流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雪崩效应解决方案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21058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服务熔断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2281368"/>
            <a:ext cx="10700365" cy="27901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熔断机制是应对雪崩效应的一种微服务链路保护机制。在各种场景下会接触到熔断这两个字。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高压电路中，如果某个地方的电压过高，熔断器就会熔断，对电路进行保护。股票交易中，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如果股票指数过高，也会采用熔断机制，暂停股票的交易。同样，在微服务架构中，熔断机制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也是起着类似的作用。当扇出链路的某个微服务不可用或者响应时间太长时，熔断该节点微服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务的调用，进行服务的降级，快速返回错误的响应信息。当检测到该节点微服务调用响应正常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后，恢复调用链路。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雪崩效应解决方案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21058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服务熔断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2281368"/>
            <a:ext cx="6981398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服务熔断重点在“断”，切断对下游服务的调用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服务熔断和服务降级往往是一起使用的，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就是这样。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雪崩效应解决方案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21058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服务降级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2281368"/>
            <a:ext cx="10828605" cy="232852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通俗讲就是整体资源不够用了，先将一些不关紧的服务停掉（调用我的时候，给你返回一个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预留的值，也叫做兜底数据），待渡过难关高峰过去，再把那些服务打开。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服务降级一般是从整体考虑，就是当某个服务熔断之后，服务器将不再被调用，此刻客户端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可以自己准备一个本地的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fallback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回调，返回一个缺省值，这样做，虽然服务水平下降，但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好歹可用，比直接挂掉要强。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雪崩效应解决方案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21058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服务限流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2281368"/>
            <a:ext cx="10700365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服务降级是当服务出问题或者影响到核心流程的性能时，暂时将服务屏蔽掉，待高峰或者问题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解决后再打开；但是有些场景并不能用服务降级来解决，比如秒杀业务这样的核心功能，这个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时候可以结合服务限流来限制这些场景的并发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请求量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雪崩效应解决方案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21058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服务限流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2281368"/>
            <a:ext cx="9764211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限制总并发数（比如数据库连接池、线程池）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限制瞬时并发数（如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angina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限制瞬时并发连接数）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限制时间窗口内的平均速率（如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Guava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RateLimiter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nginx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limit_req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模块）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限制远程接口调用速率、限制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MQ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的消费速率等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Hystrix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595309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简介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2281368"/>
            <a:ext cx="10700365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豪猪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，宣言“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defend your application”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是由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Netﬂix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开源的一个延迟和容错库，用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于隔离访问远程系统、服务或者第三方库，防止级联失败，从而提升系统的可用性与容错性。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主要通过以下几点实现延迟和容错。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470" y="4314542"/>
            <a:ext cx="3104376" cy="203628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Hystrix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简介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595309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简介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2281368"/>
            <a:ext cx="11213326" cy="27901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包裹请求：使用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HystrixCommand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包裹对依赖的调用逻辑。   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跳闸机制：当某服务的错误率超过一定的阈值时，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可以跳闸，停止请求该服务一段时间。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资源隔离：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为每个依赖都维护了一个小型的线程池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舱壁模式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监控：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可以近乎实时地监控运行指标和配置的变化。 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回退机制：当请求失败、超时、被拒绝，或当断路器打开时，执行回退逻辑。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自我修复：断路器打开一段时间后，会自动进入“半开”状态。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Hystrix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57212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熔断处理：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目的：商品微服务长时间没有响应，服务消费者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—&gt;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页面静态化微服务快速失败给用户提示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2938574"/>
            <a:ext cx="2569934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使用步骤：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依赖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开启熔断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配置降级方法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849463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：在微服务工程中加入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Hystrix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进行服务熔断和服务降级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Hystrix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舱壁模式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3903633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舱壁模式即线程隔离策略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6476" y="2495571"/>
            <a:ext cx="10443885" cy="186685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如果不进行任何设置，所有熔断方法使用一个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Hystrix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线程池（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个线程），那么这样的话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会导致问题，这个问题并不是扇出链路微服务不可用导致的，而是我们的线程机制导致的，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如果方法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的请求把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10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个线程都用了，方法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请求处理的时候压根都没法去访问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，因为没有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线程可用，并不是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服务不可用。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1761490"/>
            <a:chOff x="6073" y="4117"/>
            <a:chExt cx="7390" cy="277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11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Ribbon</a:t>
              </a:r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负载均衡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Hystrix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舱壁模式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19" y="1687541"/>
            <a:ext cx="11440702" cy="468194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Hystrix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工作流程与高级应用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63" y="1231900"/>
            <a:ext cx="9967613" cy="547278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Hystrix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工作流程与高级应用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071" y="2529004"/>
            <a:ext cx="7357857" cy="1799991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总结.png总结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022090" y="2794635"/>
            <a:ext cx="4172585" cy="2344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课程总结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2152015"/>
            <a:ext cx="8255635" cy="11137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Ribbon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负载均衡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Hystrix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熔断器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39201" y="729986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关于负载均衡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Ribbon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高级应用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92303" y="328323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549386" y="332801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Ribbon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负载均衡策略</a:t>
            </a:r>
          </a:p>
        </p:txBody>
      </p:sp>
      <p:sp>
        <p:nvSpPr>
          <p:cNvPr id="29" name="椭圆 28"/>
          <p:cNvSpPr/>
          <p:nvPr/>
        </p:nvSpPr>
        <p:spPr>
          <a:xfrm>
            <a:off x="6792303" y="424329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7549386" y="4288078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Ribbon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核心源码剖析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关于负载均衡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6340197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负载均衡一般分为服务器端负载均衡和客户端负载均衡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6476" y="2337803"/>
            <a:ext cx="1082860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所谓服务器端负载均衡，比如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Nginx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F5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这些，请求到达服务器之后由这些负载均衡器根据一定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的算法将请求路由到目标服务器处理。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26476" y="3648934"/>
            <a:ext cx="10700365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所谓客户端负载均衡，比如我们要说的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Ribbon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，服务消费者客户端会有一个服务器地址列表，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调用方在请求前通过一定的负载均衡算法选择一个服务器进行访问，负载均衡算法的执行是在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请求客户端进行。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关于负载均衡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57212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Ribbon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Netflix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发布的负载均衡器。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Eureka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一般配合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Ribbon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进行使用，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Ribbon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利用从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Eureka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中读取到服务信息，在调用服务提供者提供的服务时，会根据一定的算法进行负载。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635" y="2490069"/>
            <a:ext cx="8193806" cy="40314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Ribbon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高级应用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57212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在微服务中使用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Ribbon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不需要额外导入依赖坐标，微服务中引入过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eureka-client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相关依赖，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会自动引入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Ribbon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相关依赖坐标。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8991,&quot;width&quot;:1599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94,&quot;width&quot;:443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72,&quot;width&quot;:12444}"/>
</p:tagLst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1735</Words>
  <Application>Microsoft Office PowerPoint</Application>
  <PresentationFormat>宽屏</PresentationFormat>
  <Paragraphs>199</Paragraphs>
  <Slides>45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Lato</vt:lpstr>
      <vt:lpstr>Noto Sans S Chinese Light</vt:lpstr>
      <vt:lpstr>等线</vt:lpstr>
      <vt:lpstr>思源黑体 CN Bold</vt:lpstr>
      <vt:lpstr>思源黑体 CN Heavy</vt:lpstr>
      <vt:lpstr>宋体</vt:lpstr>
      <vt:lpstr>微软雅黑</vt:lpstr>
      <vt:lpstr>Arial</vt:lpstr>
      <vt:lpstr>Calibri</vt:lpstr>
      <vt:lpstr>Calibri Light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沈 先生</cp:lastModifiedBy>
  <cp:revision>293</cp:revision>
  <dcterms:created xsi:type="dcterms:W3CDTF">2020-01-14T03:18:00Z</dcterms:created>
  <dcterms:modified xsi:type="dcterms:W3CDTF">2021-03-24T00:54:35Z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