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Lst>
  <p:notesMasterIdLst>
    <p:notesMasterId r:id="rId37"/>
  </p:notesMasterIdLst>
  <p:sldIdLst>
    <p:sldId id="258" r:id="rId3"/>
    <p:sldId id="259" r:id="rId4"/>
    <p:sldId id="296" r:id="rId5"/>
    <p:sldId id="314" r:id="rId6"/>
    <p:sldId id="329" r:id="rId7"/>
    <p:sldId id="398" r:id="rId8"/>
    <p:sldId id="503" r:id="rId9"/>
    <p:sldId id="504" r:id="rId10"/>
    <p:sldId id="505" r:id="rId11"/>
    <p:sldId id="506" r:id="rId12"/>
    <p:sldId id="507" r:id="rId13"/>
    <p:sldId id="494" r:id="rId14"/>
    <p:sldId id="495" r:id="rId15"/>
    <p:sldId id="496" r:id="rId16"/>
    <p:sldId id="508" r:id="rId17"/>
    <p:sldId id="509" r:id="rId18"/>
    <p:sldId id="405" r:id="rId19"/>
    <p:sldId id="406" r:id="rId20"/>
    <p:sldId id="510" r:id="rId21"/>
    <p:sldId id="511" r:id="rId22"/>
    <p:sldId id="512" r:id="rId23"/>
    <p:sldId id="513" r:id="rId24"/>
    <p:sldId id="514" r:id="rId25"/>
    <p:sldId id="515" r:id="rId26"/>
    <p:sldId id="516" r:id="rId27"/>
    <p:sldId id="517" r:id="rId28"/>
    <p:sldId id="518" r:id="rId29"/>
    <p:sldId id="519" r:id="rId30"/>
    <p:sldId id="520" r:id="rId31"/>
    <p:sldId id="521" r:id="rId32"/>
    <p:sldId id="522" r:id="rId33"/>
    <p:sldId id="299" r:id="rId34"/>
    <p:sldId id="291" r:id="rId35"/>
    <p:sldId id="300" r:id="rId3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25">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44B"/>
    <a:srgbClr val="3A8BC1"/>
    <a:srgbClr val="7030A0"/>
    <a:srgbClr val="4C964D"/>
    <a:srgbClr val="C00000"/>
    <a:srgbClr val="FDFDFD"/>
    <a:srgbClr val="FC10FF"/>
    <a:srgbClr val="2D3CFF"/>
    <a:srgbClr val="00E205"/>
    <a:srgbClr val="FF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256" autoAdjust="0"/>
  </p:normalViewPr>
  <p:slideViewPr>
    <p:cSldViewPr snapToGrid="0" showGuides="1">
      <p:cViewPr varScale="1">
        <p:scale>
          <a:sx n="51" d="100"/>
          <a:sy n="51" d="100"/>
        </p:scale>
        <p:origin x="898" y="43"/>
      </p:cViewPr>
      <p:guideLst>
        <p:guide orient="horz" pos="2225"/>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3572-2981-4EE3-8222-0BF6052877F1}" type="datetimeFigureOut">
              <a:rPr lang="zh-CN" altLang="en-US" smtClean="0"/>
              <a:t>2021/3/24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1CCA4-A5B7-46B3-A961-85F248444B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t>17</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t>20</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t>30</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t>32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AC1B7B3F-A56B-4310-A966-BD55D80449F1}" type="datetimeFigureOut">
              <a:rPr lang="zh-CN" altLang="en-US" smtClean="0"/>
              <a:t>2021/3/24</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idx="1" hasCustomPrompt="1"/>
          </p:nvPr>
        </p:nvSpPr>
        <p:spPr>
          <a:xfrm>
            <a:off x="838200" y="1825625"/>
            <a:ext cx="10515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36DF2183-FB84-4317-8027-F2F931B16D02}" type="datetimeFigureOut">
              <a:rPr lang="zh-CN" altLang="en-US" smtClean="0"/>
              <a:t>2021/3/24</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73F0046-10F7-4BBB-9D46-616B951BEB00}"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hree Laptops">
    <p:spTree>
      <p:nvGrpSpPr>
        <p:cNvPr id="1" name=""/>
        <p:cNvGrpSpPr/>
        <p:nvPr/>
      </p:nvGrpSpPr>
      <p:grpSpPr>
        <a:xfrm>
          <a:off x="0" y="0"/>
          <a:ext cx="0" cy="0"/>
          <a:chOff x="0" y="0"/>
          <a:chExt cx="0" cy="0"/>
        </a:xfrm>
      </p:grpSpPr>
      <p:sp>
        <p:nvSpPr>
          <p:cNvPr id="10" name="Picture Placeholder 2"/>
          <p:cNvSpPr>
            <a:spLocks noGrp="1"/>
          </p:cNvSpPr>
          <p:nvPr>
            <p:ph type="pic" sz="quarter" idx="10"/>
          </p:nvPr>
        </p:nvSpPr>
        <p:spPr>
          <a:xfrm>
            <a:off x="5079339" y="2633663"/>
            <a:ext cx="2007133" cy="2608263"/>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Pad ">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0"/>
            <a:ext cx="12192000" cy="6858000"/>
          </a:xfrm>
          <a:prstGeom prst="rect">
            <a:avLst/>
          </a:prstGeo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a:t>Drag your picture here and Send to back</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2021/3/24</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10"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3.png"/><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3.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image" Target="../media/image11.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3.png"/><Relationship Id="rId4" Type="http://schemas.microsoft.com/office/2007/relationships/hdphoto" Target="../media/hdphoto1.wdp"/></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61" name="文本框 60"/>
          <p:cNvSpPr txBox="1"/>
          <p:nvPr/>
        </p:nvSpPr>
        <p:spPr>
          <a:xfrm>
            <a:off x="5358458" y="2275573"/>
            <a:ext cx="1475084" cy="707886"/>
          </a:xfrm>
          <a:prstGeom prst="rect">
            <a:avLst/>
          </a:prstGeom>
          <a:noFill/>
        </p:spPr>
        <p:txBody>
          <a:bodyPr wrap="none" rtlCol="0">
            <a:spAutoFit/>
          </a:bodyPr>
          <a:lstStyle/>
          <a:p>
            <a:pPr algn="ctr"/>
            <a:r>
              <a:rPr lang="en-US" altLang="zh-CN" sz="4000" b="1">
                <a:solidFill>
                  <a:schemeClr val="bg1"/>
                </a:solidFill>
                <a:latin typeface="宋体" panose="02010600030101010101" pitchFamily="2" charset="-122"/>
                <a:ea typeface="宋体" panose="02010600030101010101" pitchFamily="2" charset="-122"/>
                <a:cs typeface="+mn-ea"/>
                <a:sym typeface="+mn-lt"/>
              </a:rPr>
              <a:t>Day05</a:t>
            </a:r>
            <a:endParaRPr lang="en-US" altLang="zh-CN" sz="4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3" name="文本框 62"/>
          <p:cNvSpPr txBox="1"/>
          <p:nvPr/>
        </p:nvSpPr>
        <p:spPr>
          <a:xfrm>
            <a:off x="4451966" y="3297697"/>
            <a:ext cx="3281669" cy="707886"/>
          </a:xfrm>
          <a:prstGeom prst="rect">
            <a:avLst/>
          </a:prstGeom>
          <a:noFill/>
        </p:spPr>
        <p:txBody>
          <a:bodyPr wrap="none" rtlCol="0">
            <a:spAutoFit/>
          </a:bodyPr>
          <a:lstStyle/>
          <a:p>
            <a:pPr algn="ctr"/>
            <a:r>
              <a:rPr lang="en-US" altLang="zh-CN" sz="4000" b="1" dirty="0">
                <a:solidFill>
                  <a:schemeClr val="bg1"/>
                </a:solidFill>
                <a:latin typeface="宋体" panose="02010600030101010101" pitchFamily="2" charset="-122"/>
                <a:ea typeface="宋体" panose="02010600030101010101" pitchFamily="2" charset="-122"/>
                <a:cs typeface="+mn-ea"/>
                <a:sym typeface="+mn-lt"/>
              </a:rPr>
              <a:t>Spring Cloud</a:t>
            </a:r>
            <a:endParaRPr lang="zh-CN" altLang="en-US" sz="4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5" name="圆角矩形 64"/>
          <p:cNvSpPr/>
          <p:nvPr/>
        </p:nvSpPr>
        <p:spPr>
          <a:xfrm>
            <a:off x="5210686" y="4598315"/>
            <a:ext cx="1987400" cy="491319"/>
          </a:xfrm>
          <a:prstGeom prst="round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主讲人：</a:t>
            </a:r>
            <a:r>
              <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xxx</a:t>
            </a: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grpSp>
        <p:nvGrpSpPr>
          <p:cNvPr id="12" name="组合 11"/>
          <p:cNvGrpSpPr/>
          <p:nvPr/>
        </p:nvGrpSpPr>
        <p:grpSpPr>
          <a:xfrm>
            <a:off x="5658678" y="4354495"/>
            <a:ext cx="874644" cy="0"/>
            <a:chOff x="5625548" y="3867892"/>
            <a:chExt cx="874644" cy="0"/>
          </a:xfrm>
        </p:grpSpPr>
        <p:cxnSp>
          <p:nvCxnSpPr>
            <p:cNvPr id="33" name="直接连接符 32"/>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阿里商业化组件</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0828605" cy="1405193"/>
          </a:xfrm>
          <a:prstGeom prst="rect">
            <a:avLst/>
          </a:prstGeom>
          <a:noFill/>
        </p:spPr>
        <p:txBody>
          <a:bodyPr wrap="non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作为一家商业公司，阿里巴巴推出 </a:t>
            </a:r>
            <a:r>
              <a:rPr lang="en-US" altLang="zh-CN" sz="2000" dirty="0">
                <a:solidFill>
                  <a:srgbClr val="F3644B"/>
                </a:solidFill>
                <a:latin typeface="宋体" panose="02010600030101010101" pitchFamily="2" charset="-122"/>
                <a:ea typeface="宋体" panose="02010600030101010101" pitchFamily="2" charset="-122"/>
                <a:sym typeface="+mn-ea"/>
              </a:rPr>
              <a:t>Spring Cloud Alibaba</a:t>
            </a:r>
            <a:r>
              <a:rPr lang="zh-CN" altLang="en-US" sz="2000" dirty="0">
                <a:solidFill>
                  <a:srgbClr val="F3644B"/>
                </a:solidFill>
                <a:latin typeface="宋体" panose="02010600030101010101" pitchFamily="2" charset="-122"/>
                <a:ea typeface="宋体" panose="02010600030101010101" pitchFamily="2" charset="-122"/>
                <a:sym typeface="+mn-ea"/>
              </a:rPr>
              <a:t>，很大程度上市希望通过抢占开发者</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生态，来帮助推广自家的云产品。所以在开源社区，夹带了不少私货，阿里商业化组件，整体</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易用性和稳定性还是很高的。</a:t>
            </a:r>
          </a:p>
        </p:txBody>
      </p:sp>
      <p:sp>
        <p:nvSpPr>
          <p:cNvPr id="11" name="文本框 10"/>
          <p:cNvSpPr txBox="1"/>
          <p:nvPr/>
        </p:nvSpPr>
        <p:spPr>
          <a:xfrm>
            <a:off x="826475" y="3149967"/>
            <a:ext cx="10828605" cy="1405193"/>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Alibaba Cloud ACM</a:t>
            </a:r>
            <a:r>
              <a:rPr lang="zh-CN" altLang="en-US" sz="2000" dirty="0">
                <a:solidFill>
                  <a:srgbClr val="F3644B"/>
                </a:solidFill>
                <a:latin typeface="宋体" panose="02010600030101010101" pitchFamily="2" charset="-122"/>
                <a:ea typeface="宋体" panose="02010600030101010101" pitchFamily="2" charset="-122"/>
                <a:sym typeface="+mn-ea"/>
              </a:rPr>
              <a:t>：分布式架构环境中对应用配置进行集中管理和推送的应用配置中心产品。</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Alibaba Cloud OSS</a:t>
            </a:r>
            <a:r>
              <a:rPr lang="zh-CN" altLang="en-US" sz="2000" dirty="0">
                <a:solidFill>
                  <a:srgbClr val="F3644B"/>
                </a:solidFill>
                <a:latin typeface="宋体" panose="02010600030101010101" pitchFamily="2" charset="-122"/>
                <a:ea typeface="宋体" panose="02010600030101010101" pitchFamily="2" charset="-122"/>
                <a:sym typeface="+mn-ea"/>
              </a:rPr>
              <a:t>：阿里云对象存储服务（</a:t>
            </a:r>
            <a:r>
              <a:rPr lang="en-US" altLang="zh-CN" sz="2000" dirty="0">
                <a:solidFill>
                  <a:srgbClr val="F3644B"/>
                </a:solidFill>
                <a:latin typeface="宋体" panose="02010600030101010101" pitchFamily="2" charset="-122"/>
                <a:ea typeface="宋体" panose="02010600030101010101" pitchFamily="2" charset="-122"/>
                <a:sym typeface="+mn-ea"/>
              </a:rPr>
              <a:t>Object Storage Service</a:t>
            </a:r>
            <a:r>
              <a:rPr lang="zh-CN" altLang="en-US" sz="2000" dirty="0">
                <a:solidFill>
                  <a:srgbClr val="F3644B"/>
                </a:solidFill>
                <a:latin typeface="宋体" panose="02010600030101010101" pitchFamily="2" charset="-122"/>
                <a:ea typeface="宋体" panose="02010600030101010101" pitchFamily="2" charset="-122"/>
                <a:sym typeface="+mn-ea"/>
              </a:rPr>
              <a:t>，简称 </a:t>
            </a:r>
            <a:r>
              <a:rPr lang="en-US" altLang="zh-CN" sz="2000" dirty="0">
                <a:solidFill>
                  <a:srgbClr val="F3644B"/>
                </a:solidFill>
                <a:latin typeface="宋体" panose="02010600030101010101" pitchFamily="2" charset="-122"/>
                <a:ea typeface="宋体" panose="02010600030101010101" pitchFamily="2" charset="-122"/>
                <a:sym typeface="+mn-ea"/>
              </a:rPr>
              <a:t>OSS</a:t>
            </a:r>
            <a:r>
              <a:rPr lang="zh-CN" altLang="en-US" sz="2000" dirty="0">
                <a:solidFill>
                  <a:srgbClr val="F3644B"/>
                </a:solidFill>
                <a:latin typeface="宋体" panose="02010600030101010101" pitchFamily="2" charset="-122"/>
                <a:ea typeface="宋体" panose="02010600030101010101" pitchFamily="2" charset="-122"/>
                <a:sym typeface="+mn-ea"/>
              </a:rPr>
              <a:t>）。</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Alibaba Cloud SchedulerX</a:t>
            </a:r>
            <a:r>
              <a:rPr lang="zh-CN" altLang="en-US" sz="2000" dirty="0">
                <a:solidFill>
                  <a:srgbClr val="F3644B"/>
                </a:solidFill>
                <a:latin typeface="宋体" panose="02010600030101010101" pitchFamily="2" charset="-122"/>
                <a:ea typeface="宋体" panose="02010600030101010101" pitchFamily="2" charset="-122"/>
                <a:sym typeface="+mn-ea"/>
              </a:rPr>
              <a:t>：分布式任务调度服务。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阿里商业化组件</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1085086" cy="1405193"/>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Spring Cloud Alibaba </a:t>
            </a:r>
            <a:r>
              <a:rPr lang="zh-CN" altLang="en-US" sz="2000" dirty="0">
                <a:solidFill>
                  <a:srgbClr val="F3644B"/>
                </a:solidFill>
                <a:latin typeface="宋体" panose="02010600030101010101" pitchFamily="2" charset="-122"/>
                <a:ea typeface="宋体" panose="02010600030101010101" pitchFamily="2" charset="-122"/>
                <a:sym typeface="+mn-ea"/>
              </a:rPr>
              <a:t>作为整套的微服务解决组件，只依靠目前阿里的开源组件是不够的，更多</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的是集成当前的社区组件，所以 </a:t>
            </a:r>
            <a:r>
              <a:rPr lang="en-US" altLang="zh-CN" sz="2000" dirty="0">
                <a:solidFill>
                  <a:srgbClr val="F3644B"/>
                </a:solidFill>
                <a:latin typeface="宋体" panose="02010600030101010101" pitchFamily="2" charset="-122"/>
                <a:ea typeface="宋体" panose="02010600030101010101" pitchFamily="2" charset="-122"/>
                <a:sym typeface="+mn-ea"/>
              </a:rPr>
              <a:t>Spring Cloud Alibaba </a:t>
            </a:r>
            <a:r>
              <a:rPr lang="zh-CN" altLang="en-US" sz="2000" dirty="0">
                <a:solidFill>
                  <a:srgbClr val="F3644B"/>
                </a:solidFill>
                <a:latin typeface="宋体" panose="02010600030101010101" pitchFamily="2" charset="-122"/>
                <a:ea typeface="宋体" panose="02010600030101010101" pitchFamily="2" charset="-122"/>
                <a:sym typeface="+mn-ea"/>
              </a:rPr>
              <a:t>可以集成 </a:t>
            </a:r>
            <a:r>
              <a:rPr lang="en-US" altLang="zh-CN" sz="2000" dirty="0">
                <a:solidFill>
                  <a:srgbClr val="F3644B"/>
                </a:solidFill>
                <a:latin typeface="宋体" panose="02010600030101010101" pitchFamily="2" charset="-122"/>
                <a:ea typeface="宋体" panose="02010600030101010101" pitchFamily="2" charset="-122"/>
                <a:sym typeface="+mn-ea"/>
              </a:rPr>
              <a:t>Zuul</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GateWay</a:t>
            </a:r>
            <a:r>
              <a:rPr lang="zh-CN" altLang="en-US" sz="2000" dirty="0">
                <a:solidFill>
                  <a:srgbClr val="F3644B"/>
                </a:solidFill>
                <a:latin typeface="宋体" panose="02010600030101010101" pitchFamily="2" charset="-122"/>
                <a:ea typeface="宋体" panose="02010600030101010101" pitchFamily="2" charset="-122"/>
                <a:sym typeface="+mn-ea"/>
              </a:rPr>
              <a:t>等网关组件，</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也可集成</a:t>
            </a:r>
            <a:r>
              <a:rPr lang="en-US" altLang="zh-CN" sz="2000" dirty="0">
                <a:solidFill>
                  <a:srgbClr val="F3644B"/>
                </a:solidFill>
                <a:latin typeface="宋体" panose="02010600030101010101" pitchFamily="2" charset="-122"/>
                <a:ea typeface="宋体" panose="02010600030101010101" pitchFamily="2" charset="-122"/>
                <a:sym typeface="+mn-ea"/>
              </a:rPr>
              <a:t>Ribbon</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OpenFeign</a:t>
            </a:r>
            <a:r>
              <a:rPr lang="zh-CN" altLang="en-US" sz="2000" dirty="0">
                <a:solidFill>
                  <a:srgbClr val="F3644B"/>
                </a:solidFill>
                <a:latin typeface="宋体" panose="02010600030101010101" pitchFamily="2" charset="-122"/>
                <a:ea typeface="宋体" panose="02010600030101010101" pitchFamily="2" charset="-122"/>
                <a:sym typeface="+mn-ea"/>
              </a:rPr>
              <a:t>等组件。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3683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Freeform 6"/>
          <p:cNvSpPr/>
          <p:nvPr/>
        </p:nvSpPr>
        <p:spPr bwMode="auto">
          <a:xfrm>
            <a:off x="3429690" y="742478"/>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8" name="组合 7"/>
          <p:cNvGrpSpPr/>
          <p:nvPr/>
        </p:nvGrpSpPr>
        <p:grpSpPr>
          <a:xfrm>
            <a:off x="3948430" y="2761933"/>
            <a:ext cx="4692650" cy="2376805"/>
            <a:chOff x="6073" y="4117"/>
            <a:chExt cx="7390" cy="3743"/>
          </a:xfrm>
        </p:grpSpPr>
        <p:sp>
          <p:nvSpPr>
            <p:cNvPr id="4" name="文本框 3"/>
            <p:cNvSpPr txBox="1"/>
            <p:nvPr/>
          </p:nvSpPr>
          <p:spPr>
            <a:xfrm>
              <a:off x="8208" y="4117"/>
              <a:ext cx="2496" cy="919"/>
            </a:xfrm>
            <a:prstGeom prst="rect">
              <a:avLst/>
            </a:prstGeom>
            <a:noFill/>
          </p:spPr>
          <p:txBody>
            <a:bodyPr wrap="square" rtlCol="0">
              <a:spAutoFit/>
            </a:bodyPr>
            <a:lstStyle/>
            <a:p>
              <a:pPr algn="ct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dirty="0">
                  <a:solidFill>
                    <a:srgbClr val="FDFDFD"/>
                  </a:solidFill>
                  <a:latin typeface="宋体" panose="02010600030101010101" pitchFamily="2" charset="-122"/>
                  <a:ea typeface="宋体" panose="02010600030101010101" pitchFamily="2" charset="-122"/>
                  <a:cs typeface="宋体" panose="02010600030101010101" pitchFamily="2" charset="-122"/>
                </a:rPr>
                <a:t>02</a:t>
              </a: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课</a:t>
              </a:r>
            </a:p>
          </p:txBody>
        </p:sp>
        <p:sp>
          <p:nvSpPr>
            <p:cNvPr id="6" name="文本框 5"/>
            <p:cNvSpPr txBox="1"/>
            <p:nvPr/>
          </p:nvSpPr>
          <p:spPr>
            <a:xfrm>
              <a:off x="6073" y="5776"/>
              <a:ext cx="7390" cy="2084"/>
            </a:xfrm>
            <a:prstGeom prst="rect">
              <a:avLst/>
            </a:prstGeom>
            <a:noFill/>
          </p:spPr>
          <p:txBody>
            <a:bodyPr wrap="square" rtlCol="0">
              <a:spAutoFit/>
            </a:bodyPr>
            <a:lstStyle/>
            <a:p>
              <a:pPr algn="ctr"/>
              <a:r>
                <a:rPr lang="en-US" altLang="zh-CN" sz="4000" dirty="0">
                  <a:solidFill>
                    <a:srgbClr val="FDFDFD"/>
                  </a:solidFill>
                  <a:latin typeface="宋体" panose="02010600030101010101" pitchFamily="2" charset="-122"/>
                  <a:ea typeface="宋体" panose="02010600030101010101" pitchFamily="2" charset="-122"/>
                  <a:cs typeface="思源黑体 CN Bold" panose="020B0800000000000000" charset="-122"/>
                </a:rPr>
                <a:t>Nacos</a:t>
              </a:r>
              <a:r>
                <a:rPr lang="zh-CN" altLang="en-US" sz="4000" dirty="0">
                  <a:solidFill>
                    <a:srgbClr val="FDFDFD"/>
                  </a:solidFill>
                  <a:latin typeface="宋体" panose="02010600030101010101" pitchFamily="2" charset="-122"/>
                  <a:ea typeface="宋体" panose="02010600030101010101" pitchFamily="2" charset="-122"/>
                  <a:cs typeface="思源黑体 CN Bold" panose="020B0800000000000000" charset="-122"/>
                </a:rPr>
                <a:t>服务注册和配置中心</a:t>
              </a: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Freeform 6"/>
          <p:cNvSpPr/>
          <p:nvPr/>
        </p:nvSpPr>
        <p:spPr bwMode="auto">
          <a:xfrm>
            <a:off x="1890045" y="2258267"/>
            <a:ext cx="2315910" cy="2341468"/>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 name="椭圆 1"/>
          <p:cNvSpPr/>
          <p:nvPr/>
        </p:nvSpPr>
        <p:spPr>
          <a:xfrm>
            <a:off x="6792303" y="494842"/>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792303" y="1447957"/>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p>
        </p:txBody>
      </p:sp>
      <p:sp>
        <p:nvSpPr>
          <p:cNvPr id="6" name="文本框 5"/>
          <p:cNvSpPr txBox="1"/>
          <p:nvPr/>
        </p:nvSpPr>
        <p:spPr>
          <a:xfrm>
            <a:off x="7549386" y="530402"/>
            <a:ext cx="1580882"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Nacos</a:t>
            </a:r>
            <a:r>
              <a:rPr lang="zh-CN" altLang="en-US" sz="2400" b="1" dirty="0">
                <a:solidFill>
                  <a:srgbClr val="F3644B"/>
                </a:solidFill>
                <a:latin typeface="宋体" panose="02010600030101010101" pitchFamily="2" charset="-122"/>
                <a:ea typeface="宋体" panose="02010600030101010101" pitchFamily="2" charset="-122"/>
                <a:cs typeface="+mn-ea"/>
                <a:sym typeface="+mn-lt"/>
              </a:rPr>
              <a:t>介绍</a:t>
            </a:r>
          </a:p>
        </p:txBody>
      </p:sp>
      <p:sp>
        <p:nvSpPr>
          <p:cNvPr id="8" name="文本框 7"/>
          <p:cNvSpPr txBox="1"/>
          <p:nvPr/>
        </p:nvSpPr>
        <p:spPr>
          <a:xfrm>
            <a:off x="7549386" y="1492736"/>
            <a:ext cx="2818400"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Nacos</a:t>
            </a:r>
            <a:r>
              <a:rPr lang="zh-CN" altLang="en-US" sz="2400" b="1" dirty="0">
                <a:solidFill>
                  <a:srgbClr val="F3644B"/>
                </a:solidFill>
                <a:latin typeface="宋体" panose="02010600030101010101" pitchFamily="2" charset="-122"/>
                <a:ea typeface="宋体" panose="02010600030101010101" pitchFamily="2" charset="-122"/>
                <a:cs typeface="+mn-ea"/>
                <a:sym typeface="+mn-lt"/>
              </a:rPr>
              <a:t>单例服务部署</a:t>
            </a:r>
          </a:p>
        </p:txBody>
      </p:sp>
      <p:sp>
        <p:nvSpPr>
          <p:cNvPr id="12" name="文本框 11"/>
          <p:cNvSpPr txBox="1"/>
          <p:nvPr/>
        </p:nvSpPr>
        <p:spPr>
          <a:xfrm>
            <a:off x="7549386" y="5000132"/>
            <a:ext cx="309880" cy="398780"/>
          </a:xfrm>
          <a:prstGeom prst="rect">
            <a:avLst/>
          </a:prstGeom>
          <a:noFill/>
        </p:spPr>
        <p:txBody>
          <a:bodyPr wrap="none" rtlCol="0">
            <a:spAutoFit/>
          </a:bodyPr>
          <a:lstStyle/>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5" name="文本框 14"/>
          <p:cNvSpPr txBox="1"/>
          <p:nvPr/>
        </p:nvSpPr>
        <p:spPr>
          <a:xfrm>
            <a:off x="2549524" y="2839063"/>
            <a:ext cx="996950" cy="583565"/>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662545" y="3515370"/>
            <a:ext cx="2770910" cy="461665"/>
          </a:xfrm>
          <a:prstGeom prst="rect">
            <a:avLst/>
          </a:prstGeom>
        </p:spPr>
        <p:txBody>
          <a:bodyPr wrap="square">
            <a:spAutoFit/>
          </a:bodyPr>
          <a:lstStyle/>
          <a:p>
            <a:pPr algn="ctr"/>
            <a:r>
              <a:rPr lang="en-US" altLang="zh-CN" sz="2400" b="1" dirty="0">
                <a:solidFill>
                  <a:schemeClr val="bg1"/>
                </a:solidFill>
                <a:cs typeface="+mn-ea"/>
                <a:sym typeface="+mn-lt"/>
              </a:rPr>
              <a:t>CONTNETS</a:t>
            </a:r>
          </a:p>
        </p:txBody>
      </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6792303" y="2449090"/>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03</a:t>
            </a:r>
          </a:p>
        </p:txBody>
      </p:sp>
      <p:sp>
        <p:nvSpPr>
          <p:cNvPr id="28" name="文本框 27"/>
          <p:cNvSpPr txBox="1"/>
          <p:nvPr/>
        </p:nvSpPr>
        <p:spPr>
          <a:xfrm>
            <a:off x="7549386" y="2493869"/>
            <a:ext cx="2818400" cy="461665"/>
          </a:xfrm>
          <a:prstGeom prst="rect">
            <a:avLst/>
          </a:prstGeom>
          <a:noFill/>
        </p:spPr>
        <p:txBody>
          <a:bodyPr wrap="none" rtlCol="0">
            <a:spAutoFit/>
          </a:bodyPr>
          <a:lstStyle/>
          <a:p>
            <a:r>
              <a:rPr lang="zh-CN" altLang="en-US" sz="2400" b="1" dirty="0">
                <a:solidFill>
                  <a:srgbClr val="F3644B"/>
                </a:solidFill>
                <a:latin typeface="宋体" panose="02010600030101010101" pitchFamily="2" charset="-122"/>
                <a:ea typeface="宋体" panose="02010600030101010101" pitchFamily="2" charset="-122"/>
                <a:cs typeface="+mn-ea"/>
                <a:sym typeface="+mn-lt"/>
              </a:rPr>
              <a:t>微服务注册到</a:t>
            </a:r>
            <a:r>
              <a:rPr lang="en-US" altLang="zh-CN" sz="2400" b="1" dirty="0">
                <a:solidFill>
                  <a:srgbClr val="F3644B"/>
                </a:solidFill>
                <a:latin typeface="宋体" panose="02010600030101010101" pitchFamily="2" charset="-122"/>
                <a:ea typeface="宋体" panose="02010600030101010101" pitchFamily="2" charset="-122"/>
                <a:cs typeface="+mn-ea"/>
                <a:sym typeface="+mn-lt"/>
              </a:rPr>
              <a:t>Nacos</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29" name="椭圆 28"/>
          <p:cNvSpPr/>
          <p:nvPr/>
        </p:nvSpPr>
        <p:spPr>
          <a:xfrm>
            <a:off x="6792303" y="3421995"/>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04</a:t>
            </a:r>
          </a:p>
        </p:txBody>
      </p:sp>
      <p:sp>
        <p:nvSpPr>
          <p:cNvPr id="30" name="文本框 29"/>
          <p:cNvSpPr txBox="1"/>
          <p:nvPr/>
        </p:nvSpPr>
        <p:spPr>
          <a:xfrm>
            <a:off x="7549386" y="3466774"/>
            <a:ext cx="1422184" cy="461665"/>
          </a:xfrm>
          <a:prstGeom prst="rect">
            <a:avLst/>
          </a:prstGeom>
          <a:noFill/>
        </p:spPr>
        <p:txBody>
          <a:bodyPr wrap="none" rtlCol="0">
            <a:spAutoFit/>
          </a:bodyPr>
          <a:lstStyle/>
          <a:p>
            <a:r>
              <a:rPr lang="zh-CN" altLang="en-US" sz="2400" b="1" dirty="0">
                <a:solidFill>
                  <a:srgbClr val="F3644B"/>
                </a:solidFill>
                <a:latin typeface="宋体" panose="02010600030101010101" pitchFamily="2" charset="-122"/>
                <a:ea typeface="宋体" panose="02010600030101010101" pitchFamily="2" charset="-122"/>
                <a:cs typeface="+mn-ea"/>
                <a:sym typeface="+mn-lt"/>
              </a:rPr>
              <a:t>负载均衡</a:t>
            </a:r>
          </a:p>
        </p:txBody>
      </p:sp>
      <p:sp>
        <p:nvSpPr>
          <p:cNvPr id="31" name="椭圆 30"/>
          <p:cNvSpPr/>
          <p:nvPr/>
        </p:nvSpPr>
        <p:spPr>
          <a:xfrm>
            <a:off x="6792303" y="4375716"/>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05</a:t>
            </a:r>
          </a:p>
        </p:txBody>
      </p:sp>
      <p:sp>
        <p:nvSpPr>
          <p:cNvPr id="32" name="文本框 31"/>
          <p:cNvSpPr txBox="1"/>
          <p:nvPr/>
        </p:nvSpPr>
        <p:spPr>
          <a:xfrm>
            <a:off x="7549386" y="4420495"/>
            <a:ext cx="2199641"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Nacos</a:t>
            </a:r>
            <a:r>
              <a:rPr lang="zh-CN" altLang="en-US" sz="2400" b="1" dirty="0">
                <a:solidFill>
                  <a:srgbClr val="F3644B"/>
                </a:solidFill>
                <a:latin typeface="宋体" panose="02010600030101010101" pitchFamily="2" charset="-122"/>
                <a:ea typeface="宋体" panose="02010600030101010101" pitchFamily="2" charset="-122"/>
                <a:cs typeface="+mn-ea"/>
                <a:sym typeface="+mn-lt"/>
              </a:rPr>
              <a:t>数据模型</a:t>
            </a:r>
          </a:p>
        </p:txBody>
      </p:sp>
      <p:sp>
        <p:nvSpPr>
          <p:cNvPr id="33" name="椭圆 32"/>
          <p:cNvSpPr/>
          <p:nvPr/>
        </p:nvSpPr>
        <p:spPr>
          <a:xfrm>
            <a:off x="6792303" y="542054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06</a:t>
            </a:r>
          </a:p>
        </p:txBody>
      </p:sp>
      <p:sp>
        <p:nvSpPr>
          <p:cNvPr id="34" name="文本框 33"/>
          <p:cNvSpPr txBox="1"/>
          <p:nvPr/>
        </p:nvSpPr>
        <p:spPr>
          <a:xfrm>
            <a:off x="7549386" y="5465328"/>
            <a:ext cx="2199641"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Nacos</a:t>
            </a:r>
            <a:r>
              <a:rPr lang="zh-CN" altLang="en-US" sz="2400" b="1" dirty="0">
                <a:solidFill>
                  <a:srgbClr val="F3644B"/>
                </a:solidFill>
                <a:latin typeface="宋体" panose="02010600030101010101" pitchFamily="2" charset="-122"/>
                <a:ea typeface="宋体" panose="02010600030101010101" pitchFamily="2" charset="-122"/>
                <a:cs typeface="+mn-ea"/>
                <a:sym typeface="+mn-lt"/>
              </a:rPr>
              <a:t>配置中心</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Nacos</a:t>
            </a:r>
            <a:r>
              <a:rPr lang="zh-CN" altLang="en-US" sz="2400" dirty="0">
                <a:solidFill>
                  <a:srgbClr val="FDFDFD"/>
                </a:solidFill>
                <a:latin typeface="宋体" panose="02010600030101010101" pitchFamily="2" charset="-122"/>
                <a:ea typeface="宋体" panose="02010600030101010101" pitchFamily="2" charset="-122"/>
                <a:cs typeface="+mn-ea"/>
                <a:sym typeface="+mn-lt"/>
              </a:rPr>
              <a:t>介绍</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0956846" cy="943528"/>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Nacos </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Dynamic Naming and Configuration Service</a:t>
            </a:r>
            <a:r>
              <a:rPr lang="zh-CN" altLang="en-US" sz="2000" dirty="0">
                <a:solidFill>
                  <a:srgbClr val="F3644B"/>
                </a:solidFill>
                <a:latin typeface="宋体" panose="02010600030101010101" pitchFamily="2" charset="-122"/>
                <a:ea typeface="宋体" panose="02010600030101010101" pitchFamily="2" charset="-122"/>
                <a:sym typeface="+mn-ea"/>
              </a:rPr>
              <a:t>）是阿里巴巴开源的一个针对微服务架构</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中服务发现、配置管理和服务管理平台。</a:t>
            </a:r>
          </a:p>
        </p:txBody>
      </p:sp>
      <p:sp>
        <p:nvSpPr>
          <p:cNvPr id="12" name="文本框 11"/>
          <p:cNvSpPr txBox="1"/>
          <p:nvPr/>
        </p:nvSpPr>
        <p:spPr>
          <a:xfrm>
            <a:off x="827450" y="2875074"/>
            <a:ext cx="8263801" cy="481863"/>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Nacos</a:t>
            </a:r>
            <a:r>
              <a:rPr lang="zh-CN" altLang="en-US" sz="2000" dirty="0">
                <a:solidFill>
                  <a:srgbClr val="F3644B"/>
                </a:solidFill>
                <a:latin typeface="宋体" panose="02010600030101010101" pitchFamily="2" charset="-122"/>
                <a:ea typeface="宋体" panose="02010600030101010101" pitchFamily="2" charset="-122"/>
                <a:sym typeface="+mn-ea"/>
              </a:rPr>
              <a:t>就是注册中心</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配置中心的组合（</a:t>
            </a:r>
            <a:r>
              <a:rPr lang="en-US" altLang="zh-CN" sz="2000" dirty="0">
                <a:solidFill>
                  <a:srgbClr val="F3644B"/>
                </a:solidFill>
                <a:latin typeface="宋体" panose="02010600030101010101" pitchFamily="2" charset="-122"/>
                <a:ea typeface="宋体" panose="02010600030101010101" pitchFamily="2" charset="-122"/>
                <a:sym typeface="+mn-ea"/>
              </a:rPr>
              <a:t>Nacos=Eureka + Config + Bus</a:t>
            </a:r>
            <a:r>
              <a:rPr lang="zh-CN" altLang="en-US" sz="2000" dirty="0">
                <a:solidFill>
                  <a:srgbClr val="F3644B"/>
                </a:solidFill>
                <a:latin typeface="宋体" panose="02010600030101010101" pitchFamily="2" charset="-122"/>
                <a:ea typeface="宋体" panose="02010600030101010101" pitchFamily="2" charset="-122"/>
                <a:sym typeface="+mn-ea"/>
              </a:rPr>
              <a:t>）</a:t>
            </a:r>
          </a:p>
        </p:txBody>
      </p:sp>
      <p:sp>
        <p:nvSpPr>
          <p:cNvPr id="13" name="文本框 12"/>
          <p:cNvSpPr txBox="1"/>
          <p:nvPr/>
        </p:nvSpPr>
        <p:spPr>
          <a:xfrm>
            <a:off x="826476" y="3787673"/>
            <a:ext cx="9033242" cy="481863"/>
          </a:xfrm>
          <a:prstGeom prst="rect">
            <a:avLst/>
          </a:prstGeom>
          <a:noFill/>
        </p:spPr>
        <p:txBody>
          <a:bodyPr wrap="non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官网：</a:t>
            </a:r>
            <a:r>
              <a:rPr lang="en-US" altLang="zh-CN" sz="2000" dirty="0">
                <a:solidFill>
                  <a:srgbClr val="F3644B"/>
                </a:solidFill>
                <a:latin typeface="宋体" panose="02010600030101010101" pitchFamily="2" charset="-122"/>
                <a:ea typeface="宋体" panose="02010600030101010101" pitchFamily="2" charset="-122"/>
                <a:sym typeface="+mn-ea"/>
              </a:rPr>
              <a:t>https://nacos.io     </a:t>
            </a:r>
            <a:r>
              <a:rPr lang="zh-CN" altLang="en-US" sz="2000" dirty="0">
                <a:solidFill>
                  <a:srgbClr val="F3644B"/>
                </a:solidFill>
                <a:latin typeface="宋体" panose="02010600030101010101" pitchFamily="2" charset="-122"/>
                <a:ea typeface="宋体" panose="02010600030101010101" pitchFamily="2" charset="-122"/>
                <a:sym typeface="+mn-ea"/>
              </a:rPr>
              <a:t>下载地址：</a:t>
            </a:r>
            <a:r>
              <a:rPr lang="en-US" altLang="zh-CN" sz="2000" dirty="0">
                <a:solidFill>
                  <a:srgbClr val="F3644B"/>
                </a:solidFill>
                <a:latin typeface="宋体" panose="02010600030101010101" pitchFamily="2" charset="-122"/>
                <a:ea typeface="宋体" panose="02010600030101010101" pitchFamily="2" charset="-122"/>
                <a:sym typeface="+mn-ea"/>
              </a:rPr>
              <a:t>https://github.com/alibaba/Nacos</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Nacos</a:t>
            </a:r>
            <a:r>
              <a:rPr lang="zh-CN" altLang="en-US" sz="2400" dirty="0">
                <a:solidFill>
                  <a:srgbClr val="FDFDFD"/>
                </a:solidFill>
                <a:latin typeface="宋体" panose="02010600030101010101" pitchFamily="2" charset="-122"/>
                <a:ea typeface="宋体" panose="02010600030101010101" pitchFamily="2" charset="-122"/>
                <a:cs typeface="+mn-ea"/>
                <a:sym typeface="+mn-lt"/>
              </a:rPr>
              <a:t>介绍</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2749471" cy="1866858"/>
          </a:xfrm>
          <a:prstGeom prst="rect">
            <a:avLst/>
          </a:prstGeom>
          <a:noFill/>
        </p:spPr>
        <p:txBody>
          <a:bodyPr wrap="non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 服务发现与健康检查</a:t>
            </a: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 动态配置管理</a:t>
            </a: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 动态</a:t>
            </a:r>
            <a:r>
              <a:rPr lang="en-US" altLang="zh-CN" sz="2000" dirty="0">
                <a:solidFill>
                  <a:srgbClr val="F3644B"/>
                </a:solidFill>
                <a:latin typeface="宋体" panose="02010600030101010101" pitchFamily="2" charset="-122"/>
                <a:ea typeface="宋体" panose="02010600030101010101" pitchFamily="2" charset="-122"/>
                <a:sym typeface="+mn-ea"/>
              </a:rPr>
              <a:t>DNS</a:t>
            </a:r>
            <a:r>
              <a:rPr lang="zh-CN" altLang="en-US" sz="2000" dirty="0">
                <a:solidFill>
                  <a:srgbClr val="F3644B"/>
                </a:solidFill>
                <a:latin typeface="宋体" panose="02010600030101010101" pitchFamily="2" charset="-122"/>
                <a:ea typeface="宋体" panose="02010600030101010101" pitchFamily="2" charset="-122"/>
                <a:sym typeface="+mn-ea"/>
              </a:rPr>
              <a:t>服务</a:t>
            </a: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 服务和元数据管理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Nacos</a:t>
            </a:r>
            <a:r>
              <a:rPr lang="zh-CN" altLang="en-US" sz="2400" dirty="0">
                <a:solidFill>
                  <a:srgbClr val="FDFDFD"/>
                </a:solidFill>
                <a:latin typeface="宋体" panose="02010600030101010101" pitchFamily="2" charset="-122"/>
                <a:ea typeface="宋体" panose="02010600030101010101" pitchFamily="2" charset="-122"/>
                <a:cs typeface="+mn-ea"/>
                <a:sym typeface="+mn-lt"/>
              </a:rPr>
              <a:t>单例服务部署</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0187404" cy="2328523"/>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1. </a:t>
            </a:r>
            <a:r>
              <a:rPr lang="zh-CN" altLang="en-US" sz="2000" dirty="0">
                <a:solidFill>
                  <a:srgbClr val="F3644B"/>
                </a:solidFill>
                <a:latin typeface="宋体" panose="02010600030101010101" pitchFamily="2" charset="-122"/>
                <a:ea typeface="宋体" panose="02010600030101010101" pitchFamily="2" charset="-122"/>
                <a:sym typeface="+mn-ea"/>
              </a:rPr>
              <a:t>下载解压安装包，执行命令启动</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   linux  </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sh startup.sh -m standalone</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   windows</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cmd startup.cmd</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2. </a:t>
            </a:r>
            <a:r>
              <a:rPr lang="zh-CN" altLang="pt-BR" sz="2000" dirty="0">
                <a:solidFill>
                  <a:srgbClr val="F3644B"/>
                </a:solidFill>
                <a:latin typeface="宋体" panose="02010600030101010101" pitchFamily="2" charset="-122"/>
                <a:ea typeface="宋体" panose="02010600030101010101" pitchFamily="2" charset="-122"/>
                <a:sym typeface="+mn-ea"/>
              </a:rPr>
              <a:t>访问</a:t>
            </a:r>
            <a:r>
              <a:rPr lang="pt-BR" altLang="zh-CN" sz="2000" dirty="0">
                <a:solidFill>
                  <a:srgbClr val="F3644B"/>
                </a:solidFill>
                <a:latin typeface="宋体" panose="02010600030101010101" pitchFamily="2" charset="-122"/>
                <a:ea typeface="宋体" panose="02010600030101010101" pitchFamily="2" charset="-122"/>
                <a:sym typeface="+mn-ea"/>
              </a:rPr>
              <a:t>nacos</a:t>
            </a:r>
            <a:r>
              <a:rPr lang="zh-CN" altLang="pt-BR" sz="2000" dirty="0">
                <a:solidFill>
                  <a:srgbClr val="F3644B"/>
                </a:solidFill>
                <a:latin typeface="宋体" panose="02010600030101010101" pitchFamily="2" charset="-122"/>
                <a:ea typeface="宋体" panose="02010600030101010101" pitchFamily="2" charset="-122"/>
                <a:sym typeface="+mn-ea"/>
              </a:rPr>
              <a:t>控制台：</a:t>
            </a:r>
            <a:r>
              <a:rPr lang="pt-BR" altLang="zh-CN" sz="2000" dirty="0">
                <a:solidFill>
                  <a:srgbClr val="F3644B"/>
                </a:solidFill>
                <a:latin typeface="宋体" panose="02010600030101010101" pitchFamily="2" charset="-122"/>
                <a:ea typeface="宋体" panose="02010600030101010101" pitchFamily="2" charset="-122"/>
                <a:sym typeface="+mn-ea"/>
              </a:rPr>
              <a:t>http://127.0.0.1:8848/nacos/#/login  </a:t>
            </a:r>
            <a:r>
              <a:rPr lang="zh-CN" altLang="pt-BR" sz="2000" dirty="0">
                <a:solidFill>
                  <a:srgbClr val="F3644B"/>
                </a:solidFill>
                <a:latin typeface="宋体" panose="02010600030101010101" pitchFamily="2" charset="-122"/>
                <a:ea typeface="宋体" panose="02010600030101010101" pitchFamily="2" charset="-122"/>
                <a:sym typeface="+mn-ea"/>
              </a:rPr>
              <a:t>或者  </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pt-BR" altLang="zh-CN" sz="2000" dirty="0">
                <a:solidFill>
                  <a:srgbClr val="F3644B"/>
                </a:solidFill>
                <a:latin typeface="宋体" panose="02010600030101010101" pitchFamily="2" charset="-122"/>
                <a:ea typeface="宋体" panose="02010600030101010101" pitchFamily="2" charset="-122"/>
                <a:sym typeface="+mn-ea"/>
              </a:rPr>
              <a:t>http://127.0.0.1:8848/nacos/index.html</a:t>
            </a:r>
            <a:r>
              <a:rPr lang="zh-CN" altLang="pt-BR" sz="2000" dirty="0">
                <a:solidFill>
                  <a:srgbClr val="F3644B"/>
                </a:solidFill>
                <a:latin typeface="宋体" panose="02010600030101010101" pitchFamily="2" charset="-122"/>
                <a:ea typeface="宋体" panose="02010600030101010101" pitchFamily="2" charset="-122"/>
                <a:sym typeface="+mn-ea"/>
              </a:rPr>
              <a:t>（默认端口</a:t>
            </a:r>
            <a:r>
              <a:rPr lang="pt-BR" altLang="zh-CN" sz="2000" dirty="0">
                <a:solidFill>
                  <a:srgbClr val="F3644B"/>
                </a:solidFill>
                <a:latin typeface="宋体" panose="02010600030101010101" pitchFamily="2" charset="-122"/>
                <a:ea typeface="宋体" panose="02010600030101010101" pitchFamily="2" charset="-122"/>
                <a:sym typeface="+mn-ea"/>
              </a:rPr>
              <a:t>8848</a:t>
            </a:r>
            <a:r>
              <a:rPr lang="zh-CN" altLang="pt-BR" sz="2000" dirty="0">
                <a:solidFill>
                  <a:srgbClr val="F3644B"/>
                </a:solidFill>
                <a:latin typeface="宋体" panose="02010600030101010101" pitchFamily="2" charset="-122"/>
                <a:ea typeface="宋体" panose="02010600030101010101" pitchFamily="2" charset="-122"/>
                <a:sym typeface="+mn-ea"/>
              </a:rPr>
              <a:t>，账号和密码 </a:t>
            </a:r>
            <a:r>
              <a:rPr lang="pt-BR" altLang="zh-CN" sz="2000" dirty="0">
                <a:solidFill>
                  <a:srgbClr val="F3644B"/>
                </a:solidFill>
                <a:latin typeface="宋体" panose="02010600030101010101" pitchFamily="2" charset="-122"/>
                <a:ea typeface="宋体" panose="02010600030101010101" pitchFamily="2" charset="-122"/>
                <a:sym typeface="+mn-ea"/>
              </a:rPr>
              <a:t>nacos/nacos</a:t>
            </a:r>
            <a:r>
              <a:rPr lang="zh-CN" altLang="pt-BR" sz="2000" dirty="0">
                <a:solidFill>
                  <a:srgbClr val="F3644B"/>
                </a:solidFill>
                <a:latin typeface="宋体" panose="02010600030101010101" pitchFamily="2" charset="-122"/>
                <a:ea typeface="宋体" panose="02010600030101010101" pitchFamily="2" charset="-122"/>
                <a:sym typeface="+mn-ea"/>
              </a:rPr>
              <a:t>）</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D:\案例.png案例"/>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a:xfrm>
            <a:off x="4124325" y="2794635"/>
            <a:ext cx="3943350" cy="2216150"/>
          </a:xfrm>
          <a:prstGeom prst="rect">
            <a:avLst/>
          </a:prstGeom>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t="41372"/>
          <a:stretch>
            <a:fillRect/>
          </a:stretch>
        </p:blipFill>
        <p:spPr>
          <a:xfrm>
            <a:off x="11386" y="3397398"/>
            <a:ext cx="12193147" cy="4020671"/>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55415" y="279463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课程案例</a:t>
            </a:r>
          </a:p>
        </p:txBody>
      </p:sp>
      <p:sp>
        <p:nvSpPr>
          <p:cNvPr id="2" name="等腰三角形 1"/>
          <p:cNvSpPr/>
          <p:nvPr/>
        </p:nvSpPr>
        <p:spPr>
          <a:xfrm flipV="1">
            <a:off x="2926715" y="653415"/>
            <a:ext cx="6362700" cy="527685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2903363" y="135408"/>
            <a:ext cx="6300318" cy="4953830"/>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6830" y="267970"/>
            <a:ext cx="12226290" cy="963930"/>
          </a:xfrm>
          <a:prstGeom prst="rect">
            <a:avLst/>
          </a:prstGeom>
          <a:solidFill>
            <a:srgbClr val="4C96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 name="图片 1" descr="D:\5.png5"/>
          <p:cNvPicPr>
            <a:picLocks noChangeAspect="1"/>
          </p:cNvPicPr>
          <p:nvPr/>
        </p:nvPicPr>
        <p:blipFill>
          <a:blip r:embed="rId2"/>
          <a:srcRect/>
          <a:stretch>
            <a:fillRect/>
          </a:stretch>
        </p:blipFill>
        <p:spPr>
          <a:xfrm>
            <a:off x="-1164590" y="-202565"/>
            <a:ext cx="3309620" cy="1860550"/>
          </a:xfrm>
          <a:prstGeom prst="rect">
            <a:avLst/>
          </a:prstGeom>
        </p:spPr>
      </p:pic>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课程案例</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3" name="文本框 2"/>
          <p:cNvSpPr txBox="1"/>
          <p:nvPr/>
        </p:nvSpPr>
        <p:spPr>
          <a:xfrm>
            <a:off x="925830" y="1896110"/>
            <a:ext cx="4031873" cy="461665"/>
          </a:xfrm>
          <a:prstGeom prst="rect">
            <a:avLst/>
          </a:prstGeom>
          <a:noFill/>
        </p:spPr>
        <p:txBody>
          <a:bodyPr wrap="none" rtlCol="0" anchor="t">
            <a:spAutoFit/>
          </a:bodyPr>
          <a:lstStyle/>
          <a:p>
            <a:pPr algn="l"/>
            <a:r>
              <a:rPr lang="zh-CN" altLang="en-US"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案例</a:t>
            </a:r>
            <a:r>
              <a:rPr lang="en-US" altLang="zh-CN"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Nacos </a:t>
            </a:r>
            <a:r>
              <a:rPr lang="zh-CN" altLang="en-US"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单例服务部署</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微服务注册到</a:t>
            </a:r>
            <a:r>
              <a:rPr lang="en-US" altLang="zh-CN" sz="2400" dirty="0">
                <a:solidFill>
                  <a:srgbClr val="FDFDFD"/>
                </a:solidFill>
                <a:latin typeface="宋体" panose="02010600030101010101" pitchFamily="2" charset="-122"/>
                <a:ea typeface="宋体" panose="02010600030101010101" pitchFamily="2" charset="-122"/>
                <a:cs typeface="+mn-ea"/>
                <a:sym typeface="+mn-lt"/>
              </a:rPr>
              <a:t>Nacos</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9366667" cy="2328523"/>
          </a:xfrm>
          <a:prstGeom prst="rect">
            <a:avLst/>
          </a:prstGeom>
          <a:noFill/>
        </p:spPr>
        <p:txBody>
          <a:bodyPr wrap="non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步骤：</a:t>
            </a:r>
            <a:endParaRPr lang="en-US" altLang="zh-CN"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在父</a:t>
            </a:r>
            <a:r>
              <a:rPr lang="en-US" altLang="zh-CN" sz="2000" dirty="0">
                <a:solidFill>
                  <a:srgbClr val="F3644B"/>
                </a:solidFill>
                <a:latin typeface="宋体" panose="02010600030101010101" pitchFamily="2" charset="-122"/>
                <a:ea typeface="宋体" panose="02010600030101010101" pitchFamily="2" charset="-122"/>
                <a:sym typeface="+mn-ea"/>
              </a:rPr>
              <a:t>pom</a:t>
            </a:r>
            <a:r>
              <a:rPr lang="zh-CN" altLang="en-US" sz="2000" dirty="0">
                <a:solidFill>
                  <a:srgbClr val="F3644B"/>
                </a:solidFill>
                <a:latin typeface="宋体" panose="02010600030101010101" pitchFamily="2" charset="-122"/>
                <a:ea typeface="宋体" panose="02010600030101010101" pitchFamily="2" charset="-122"/>
                <a:sym typeface="+mn-ea"/>
              </a:rPr>
              <a:t>中引入</a:t>
            </a:r>
            <a:r>
              <a:rPr lang="en-US" altLang="zh-CN" sz="2000" dirty="0">
                <a:solidFill>
                  <a:srgbClr val="F3644B"/>
                </a:solidFill>
                <a:latin typeface="宋体" panose="02010600030101010101" pitchFamily="2" charset="-122"/>
                <a:ea typeface="宋体" panose="02010600030101010101" pitchFamily="2" charset="-122"/>
                <a:sym typeface="+mn-ea"/>
              </a:rPr>
              <a:t>SCA</a:t>
            </a:r>
            <a:r>
              <a:rPr lang="zh-CN" altLang="en-US" sz="2000" dirty="0">
                <a:solidFill>
                  <a:srgbClr val="F3644B"/>
                </a:solidFill>
                <a:latin typeface="宋体" panose="02010600030101010101" pitchFamily="2" charset="-122"/>
                <a:ea typeface="宋体" panose="02010600030101010101" pitchFamily="2" charset="-122"/>
                <a:sym typeface="+mn-ea"/>
              </a:rPr>
              <a:t>依赖</a:t>
            </a: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在商品服务提供者工程中引入</a:t>
            </a:r>
            <a:r>
              <a:rPr lang="en-US" altLang="zh-CN" sz="2000" dirty="0">
                <a:solidFill>
                  <a:srgbClr val="F3644B"/>
                </a:solidFill>
                <a:latin typeface="宋体" panose="02010600030101010101" pitchFamily="2" charset="-122"/>
                <a:ea typeface="宋体" panose="02010600030101010101" pitchFamily="2" charset="-122"/>
                <a:sym typeface="+mn-ea"/>
              </a:rPr>
              <a:t>nacos</a:t>
            </a:r>
            <a:r>
              <a:rPr lang="zh-CN" altLang="en-US" sz="2000" dirty="0">
                <a:solidFill>
                  <a:srgbClr val="F3644B"/>
                </a:solidFill>
                <a:latin typeface="宋体" panose="02010600030101010101" pitchFamily="2" charset="-122"/>
                <a:ea typeface="宋体" panose="02010600030101010101" pitchFamily="2" charset="-122"/>
                <a:sym typeface="+mn-ea"/>
              </a:rPr>
              <a:t>客户端依赖</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必须删除</a:t>
            </a:r>
            <a:r>
              <a:rPr lang="en-US" altLang="zh-CN" sz="2000" dirty="0">
                <a:solidFill>
                  <a:srgbClr val="F3644B"/>
                </a:solidFill>
                <a:latin typeface="宋体" panose="02010600030101010101" pitchFamily="2" charset="-122"/>
                <a:ea typeface="宋体" panose="02010600030101010101" pitchFamily="2" charset="-122"/>
                <a:sym typeface="+mn-ea"/>
              </a:rPr>
              <a:t>eureka-client</a:t>
            </a:r>
            <a:r>
              <a:rPr lang="zh-CN" altLang="en-US" sz="2000" dirty="0">
                <a:solidFill>
                  <a:srgbClr val="F3644B"/>
                </a:solidFill>
                <a:latin typeface="宋体" panose="02010600030101010101" pitchFamily="2" charset="-122"/>
                <a:ea typeface="宋体" panose="02010600030101010101" pitchFamily="2" charset="-122"/>
                <a:sym typeface="+mn-ea"/>
              </a:rPr>
              <a:t>依赖</a:t>
            </a:r>
            <a:r>
              <a:rPr lang="en-US" altLang="zh-CN" sz="2000" dirty="0">
                <a:solidFill>
                  <a:srgbClr val="F3644B"/>
                </a:solidFill>
                <a:latin typeface="宋体" panose="02010600030101010101" pitchFamily="2" charset="-122"/>
                <a:ea typeface="宋体" panose="02010600030101010101" pitchFamily="2" charset="-122"/>
                <a:sym typeface="+mn-ea"/>
              </a:rPr>
              <a:t>)</a:t>
            </a:r>
          </a:p>
          <a:p>
            <a:pPr marL="457200" indent="-457200">
              <a:lnSpc>
                <a:spcPct val="150000"/>
              </a:lnSpc>
              <a:buFont typeface="+mj-lt"/>
              <a:buAutoNum type="arabicPeriod"/>
            </a:pPr>
            <a:r>
              <a:rPr lang="en-US" altLang="zh-CN" sz="2000" dirty="0">
                <a:solidFill>
                  <a:srgbClr val="F3644B"/>
                </a:solidFill>
                <a:latin typeface="宋体" panose="02010600030101010101" pitchFamily="2" charset="-122"/>
                <a:ea typeface="宋体" panose="02010600030101010101" pitchFamily="2" charset="-122"/>
                <a:sym typeface="+mn-ea"/>
              </a:rPr>
              <a:t>application.yml</a:t>
            </a:r>
            <a:r>
              <a:rPr lang="zh-CN" altLang="en-US" sz="2000" dirty="0">
                <a:solidFill>
                  <a:srgbClr val="F3644B"/>
                </a:solidFill>
                <a:latin typeface="宋体" panose="02010600030101010101" pitchFamily="2" charset="-122"/>
                <a:ea typeface="宋体" panose="02010600030101010101" pitchFamily="2" charset="-122"/>
                <a:sym typeface="+mn-ea"/>
              </a:rPr>
              <a:t>修改，添加</a:t>
            </a:r>
            <a:r>
              <a:rPr lang="en-US" altLang="zh-CN" sz="2000" dirty="0">
                <a:solidFill>
                  <a:srgbClr val="F3644B"/>
                </a:solidFill>
                <a:latin typeface="宋体" panose="02010600030101010101" pitchFamily="2" charset="-122"/>
                <a:ea typeface="宋体" panose="02010600030101010101" pitchFamily="2" charset="-122"/>
                <a:sym typeface="+mn-ea"/>
              </a:rPr>
              <a:t>nacos</a:t>
            </a:r>
            <a:r>
              <a:rPr lang="zh-CN" altLang="en-US" sz="2000" dirty="0">
                <a:solidFill>
                  <a:srgbClr val="F3644B"/>
                </a:solidFill>
                <a:latin typeface="宋体" panose="02010600030101010101" pitchFamily="2" charset="-122"/>
                <a:ea typeface="宋体" panose="02010600030101010101" pitchFamily="2" charset="-122"/>
                <a:sym typeface="+mn-ea"/>
              </a:rPr>
              <a:t>配置信息</a:t>
            </a: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启动商品微服务，观察</a:t>
            </a:r>
            <a:r>
              <a:rPr lang="en-US" altLang="zh-CN" sz="2000" dirty="0">
                <a:solidFill>
                  <a:srgbClr val="F3644B"/>
                </a:solidFill>
                <a:latin typeface="宋体" panose="02010600030101010101" pitchFamily="2" charset="-122"/>
                <a:ea typeface="宋体" panose="02010600030101010101" pitchFamily="2" charset="-122"/>
                <a:sym typeface="+mn-ea"/>
              </a:rPr>
              <a:t>nacos</a:t>
            </a:r>
            <a:r>
              <a:rPr lang="zh-CN" altLang="en-US" sz="2000" dirty="0">
                <a:solidFill>
                  <a:srgbClr val="F3644B"/>
                </a:solidFill>
                <a:latin typeface="宋体" panose="02010600030101010101" pitchFamily="2" charset="-122"/>
                <a:ea typeface="宋体" panose="02010600030101010101" pitchFamily="2" charset="-122"/>
                <a:sym typeface="+mn-ea"/>
              </a:rPr>
              <a:t>控制台</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Freeform 6"/>
          <p:cNvSpPr/>
          <p:nvPr/>
        </p:nvSpPr>
        <p:spPr bwMode="auto">
          <a:xfrm>
            <a:off x="1890045" y="2258267"/>
            <a:ext cx="2315910" cy="2341468"/>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 name="椭圆 1"/>
          <p:cNvSpPr/>
          <p:nvPr/>
        </p:nvSpPr>
        <p:spPr>
          <a:xfrm>
            <a:off x="6792303" y="1419617"/>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792303" y="2658482"/>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p>
        </p:txBody>
      </p:sp>
      <p:sp>
        <p:nvSpPr>
          <p:cNvPr id="6" name="文本框 5"/>
          <p:cNvSpPr txBox="1"/>
          <p:nvPr/>
        </p:nvSpPr>
        <p:spPr>
          <a:xfrm>
            <a:off x="7549386" y="1455177"/>
            <a:ext cx="4216219" cy="46166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第二代</a:t>
            </a:r>
            <a:r>
              <a:rPr lang="en-US" altLang="zh-CN" sz="2400" b="1" dirty="0">
                <a:solidFill>
                  <a:schemeClr val="tx2"/>
                </a:solidFill>
                <a:latin typeface="宋体" panose="02010600030101010101" pitchFamily="2" charset="-122"/>
                <a:ea typeface="宋体" panose="02010600030101010101" pitchFamily="2" charset="-122"/>
                <a:cs typeface="+mn-ea"/>
                <a:sym typeface="+mn-lt"/>
              </a:rPr>
              <a:t>Spring Cloud</a:t>
            </a:r>
            <a:r>
              <a:rPr lang="zh-CN" altLang="en-US" sz="2400" b="1" dirty="0">
                <a:solidFill>
                  <a:schemeClr val="tx2"/>
                </a:solidFill>
                <a:latin typeface="宋体" panose="02010600030101010101" pitchFamily="2" charset="-122"/>
                <a:ea typeface="宋体" panose="02010600030101010101" pitchFamily="2" charset="-122"/>
                <a:cs typeface="+mn-ea"/>
                <a:sym typeface="+mn-lt"/>
              </a:rPr>
              <a:t>核心组件</a:t>
            </a:r>
          </a:p>
        </p:txBody>
      </p:sp>
      <p:sp>
        <p:nvSpPr>
          <p:cNvPr id="8" name="文本框 7"/>
          <p:cNvSpPr txBox="1"/>
          <p:nvPr/>
        </p:nvSpPr>
        <p:spPr>
          <a:xfrm>
            <a:off x="7549386" y="2675321"/>
            <a:ext cx="3746538" cy="461665"/>
          </a:xfrm>
          <a:prstGeom prst="rect">
            <a:avLst/>
          </a:prstGeom>
          <a:noFill/>
        </p:spPr>
        <p:txBody>
          <a:bodyPr wrap="none" rtlCol="0">
            <a:spAutoFit/>
          </a:bodyPr>
          <a:lstStyle/>
          <a:p>
            <a:r>
              <a:rPr lang="en-US" altLang="zh-CN" sz="2400" b="1" dirty="0">
                <a:solidFill>
                  <a:schemeClr val="tx2"/>
                </a:solidFill>
                <a:latin typeface="宋体" panose="02010600030101010101" pitchFamily="2" charset="-122"/>
                <a:ea typeface="宋体" panose="02010600030101010101" pitchFamily="2" charset="-122"/>
                <a:cs typeface="+mn-ea"/>
                <a:sym typeface="+mn-lt"/>
              </a:rPr>
              <a:t>Nacos</a:t>
            </a:r>
            <a:r>
              <a:rPr lang="zh-CN" altLang="en-US" sz="2400" b="1" dirty="0">
                <a:solidFill>
                  <a:schemeClr val="tx2"/>
                </a:solidFill>
                <a:latin typeface="宋体" panose="02010600030101010101" pitchFamily="2" charset="-122"/>
                <a:ea typeface="宋体" panose="02010600030101010101" pitchFamily="2" charset="-122"/>
                <a:cs typeface="+mn-ea"/>
                <a:sym typeface="+mn-lt"/>
              </a:rPr>
              <a:t>服务注册和配置中心</a:t>
            </a:r>
          </a:p>
        </p:txBody>
      </p:sp>
      <p:sp>
        <p:nvSpPr>
          <p:cNvPr id="15" name="文本框 14"/>
          <p:cNvSpPr txBox="1"/>
          <p:nvPr/>
        </p:nvSpPr>
        <p:spPr>
          <a:xfrm>
            <a:off x="2549524" y="2839063"/>
            <a:ext cx="996950" cy="583565"/>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662545" y="3515370"/>
            <a:ext cx="2770910" cy="461665"/>
          </a:xfrm>
          <a:prstGeom prst="rect">
            <a:avLst/>
          </a:prstGeom>
        </p:spPr>
        <p:txBody>
          <a:bodyPr wrap="square">
            <a:spAutoFit/>
          </a:bodyPr>
          <a:lstStyle/>
          <a:p>
            <a:pPr algn="ctr"/>
            <a:r>
              <a:rPr lang="en-US" altLang="zh-CN" sz="2400" b="1" dirty="0">
                <a:solidFill>
                  <a:schemeClr val="bg1"/>
                </a:solidFill>
                <a:cs typeface="+mn-ea"/>
                <a:sym typeface="+mn-lt"/>
              </a:rPr>
              <a:t>CONTNETS</a:t>
            </a:r>
          </a:p>
        </p:txBody>
      </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D:\案例.png案例"/>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a:xfrm>
            <a:off x="4124325" y="2794635"/>
            <a:ext cx="3943350" cy="2216150"/>
          </a:xfrm>
          <a:prstGeom prst="rect">
            <a:avLst/>
          </a:prstGeom>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t="41372"/>
          <a:stretch>
            <a:fillRect/>
          </a:stretch>
        </p:blipFill>
        <p:spPr>
          <a:xfrm>
            <a:off x="11386" y="3397398"/>
            <a:ext cx="12193147" cy="4020671"/>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55415" y="279463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课程案例</a:t>
            </a:r>
          </a:p>
        </p:txBody>
      </p:sp>
      <p:sp>
        <p:nvSpPr>
          <p:cNvPr id="2" name="等腰三角形 1"/>
          <p:cNvSpPr/>
          <p:nvPr/>
        </p:nvSpPr>
        <p:spPr>
          <a:xfrm flipV="1">
            <a:off x="2926715" y="653415"/>
            <a:ext cx="6362700" cy="527685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2903363" y="135408"/>
            <a:ext cx="6300318" cy="4953830"/>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6830" y="267970"/>
            <a:ext cx="12226290" cy="963930"/>
          </a:xfrm>
          <a:prstGeom prst="rect">
            <a:avLst/>
          </a:prstGeom>
          <a:solidFill>
            <a:srgbClr val="4C96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 name="图片 1" descr="D:\5.png5"/>
          <p:cNvPicPr>
            <a:picLocks noChangeAspect="1"/>
          </p:cNvPicPr>
          <p:nvPr/>
        </p:nvPicPr>
        <p:blipFill>
          <a:blip r:embed="rId2"/>
          <a:srcRect/>
          <a:stretch>
            <a:fillRect/>
          </a:stretch>
        </p:blipFill>
        <p:spPr>
          <a:xfrm>
            <a:off x="-1164590" y="-202565"/>
            <a:ext cx="3309620" cy="1860550"/>
          </a:xfrm>
          <a:prstGeom prst="rect">
            <a:avLst/>
          </a:prstGeom>
        </p:spPr>
      </p:pic>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课程案例</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3" name="文本框 2"/>
          <p:cNvSpPr txBox="1"/>
          <p:nvPr/>
        </p:nvSpPr>
        <p:spPr>
          <a:xfrm>
            <a:off x="925830" y="1896110"/>
            <a:ext cx="3877985" cy="461665"/>
          </a:xfrm>
          <a:prstGeom prst="rect">
            <a:avLst/>
          </a:prstGeom>
          <a:noFill/>
        </p:spPr>
        <p:txBody>
          <a:bodyPr wrap="none" rtlCol="0" anchor="t">
            <a:spAutoFit/>
          </a:bodyPr>
          <a:lstStyle/>
          <a:p>
            <a:pPr algn="l"/>
            <a:r>
              <a:rPr lang="zh-CN" altLang="en-US"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案例</a:t>
            </a:r>
            <a:r>
              <a:rPr lang="en-US" altLang="zh-CN"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：微服务注册到</a:t>
            </a:r>
            <a:r>
              <a:rPr lang="en-US" altLang="zh-CN"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Nacos</a:t>
            </a:r>
            <a:endParaRPr lang="zh-CN" altLang="en-US"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负载均衡</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0443885" cy="1866858"/>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Nacos</a:t>
            </a:r>
            <a:r>
              <a:rPr lang="zh-CN" altLang="en-US" sz="2000" dirty="0">
                <a:solidFill>
                  <a:srgbClr val="F3644B"/>
                </a:solidFill>
                <a:latin typeface="宋体" panose="02010600030101010101" pitchFamily="2" charset="-122"/>
                <a:ea typeface="宋体" panose="02010600030101010101" pitchFamily="2" charset="-122"/>
                <a:sym typeface="+mn-ea"/>
              </a:rPr>
              <a:t>客户端引入的时候，会关联引入</a:t>
            </a:r>
            <a:r>
              <a:rPr lang="en-US" altLang="zh-CN" sz="2000" dirty="0">
                <a:solidFill>
                  <a:srgbClr val="F3644B"/>
                </a:solidFill>
                <a:latin typeface="宋体" panose="02010600030101010101" pitchFamily="2" charset="-122"/>
                <a:ea typeface="宋体" panose="02010600030101010101" pitchFamily="2" charset="-122"/>
                <a:sym typeface="+mn-ea"/>
              </a:rPr>
              <a:t>Ribbon</a:t>
            </a:r>
            <a:r>
              <a:rPr lang="zh-CN" altLang="en-US" sz="2000" dirty="0">
                <a:solidFill>
                  <a:srgbClr val="F3644B"/>
                </a:solidFill>
                <a:latin typeface="宋体" panose="02010600030101010101" pitchFamily="2" charset="-122"/>
                <a:ea typeface="宋体" panose="02010600030101010101" pitchFamily="2" charset="-122"/>
                <a:sym typeface="+mn-ea"/>
              </a:rPr>
              <a:t>的依赖包，我们使用</a:t>
            </a:r>
            <a:r>
              <a:rPr lang="en-US" altLang="zh-CN" sz="2000" dirty="0">
                <a:solidFill>
                  <a:srgbClr val="F3644B"/>
                </a:solidFill>
                <a:latin typeface="宋体" panose="02010600030101010101" pitchFamily="2" charset="-122"/>
                <a:ea typeface="宋体" panose="02010600030101010101" pitchFamily="2" charset="-122"/>
                <a:sym typeface="+mn-ea"/>
              </a:rPr>
              <a:t>OpenFiegn</a:t>
            </a:r>
            <a:r>
              <a:rPr lang="zh-CN" altLang="en-US" sz="2000" dirty="0">
                <a:solidFill>
                  <a:srgbClr val="F3644B"/>
                </a:solidFill>
                <a:latin typeface="宋体" panose="02010600030101010101" pitchFamily="2" charset="-122"/>
                <a:ea typeface="宋体" panose="02010600030101010101" pitchFamily="2" charset="-122"/>
                <a:sym typeface="+mn-ea"/>
              </a:rPr>
              <a:t>的时候也会引入</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Ribbon</a:t>
            </a:r>
            <a:r>
              <a:rPr lang="zh-CN" altLang="en-US" sz="2000" dirty="0">
                <a:solidFill>
                  <a:srgbClr val="F3644B"/>
                </a:solidFill>
                <a:latin typeface="宋体" panose="02010600030101010101" pitchFamily="2" charset="-122"/>
                <a:ea typeface="宋体" panose="02010600030101010101" pitchFamily="2" charset="-122"/>
                <a:sym typeface="+mn-ea"/>
              </a:rPr>
              <a:t>的依赖，</a:t>
            </a:r>
            <a:r>
              <a:rPr lang="en-US" altLang="zh-CN" sz="2000" dirty="0">
                <a:solidFill>
                  <a:srgbClr val="F3644B"/>
                </a:solidFill>
                <a:latin typeface="宋体" panose="02010600030101010101" pitchFamily="2" charset="-122"/>
                <a:ea typeface="宋体" panose="02010600030101010101" pitchFamily="2" charset="-122"/>
                <a:sym typeface="+mn-ea"/>
              </a:rPr>
              <a:t>Ribbon</a:t>
            </a:r>
            <a:r>
              <a:rPr lang="zh-CN" altLang="en-US" sz="2000" dirty="0">
                <a:solidFill>
                  <a:srgbClr val="F3644B"/>
                </a:solidFill>
                <a:latin typeface="宋体" panose="02010600030101010101" pitchFamily="2" charset="-122"/>
                <a:ea typeface="宋体" panose="02010600030101010101" pitchFamily="2" charset="-122"/>
                <a:sym typeface="+mn-ea"/>
              </a:rPr>
              <a:t>包括</a:t>
            </a:r>
            <a:r>
              <a:rPr lang="en-US" altLang="zh-CN" sz="2000" dirty="0">
                <a:solidFill>
                  <a:srgbClr val="F3644B"/>
                </a:solidFill>
                <a:latin typeface="宋体" panose="02010600030101010101" pitchFamily="2" charset="-122"/>
                <a:ea typeface="宋体" panose="02010600030101010101" pitchFamily="2" charset="-122"/>
                <a:sym typeface="+mn-ea"/>
              </a:rPr>
              <a:t>Hystrix</a:t>
            </a:r>
            <a:r>
              <a:rPr lang="zh-CN" altLang="en-US" sz="2000" dirty="0">
                <a:solidFill>
                  <a:srgbClr val="F3644B"/>
                </a:solidFill>
                <a:latin typeface="宋体" panose="02010600030101010101" pitchFamily="2" charset="-122"/>
                <a:ea typeface="宋体" panose="02010600030101010101" pitchFamily="2" charset="-122"/>
                <a:sym typeface="+mn-ea"/>
              </a:rPr>
              <a:t>都按原来方式进行配置即可。</a:t>
            </a: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此处，我们将商品微服务，再启动了一个</a:t>
            </a:r>
            <a:r>
              <a:rPr lang="en-US" altLang="zh-CN" sz="2000" dirty="0">
                <a:solidFill>
                  <a:srgbClr val="F3644B"/>
                </a:solidFill>
                <a:latin typeface="宋体" panose="02010600030101010101" pitchFamily="2" charset="-122"/>
                <a:ea typeface="宋体" panose="02010600030101010101" pitchFamily="2" charset="-122"/>
                <a:sym typeface="+mn-ea"/>
              </a:rPr>
              <a:t>9001</a:t>
            </a:r>
            <a:r>
              <a:rPr lang="zh-CN" altLang="en-US" sz="2000" dirty="0">
                <a:solidFill>
                  <a:srgbClr val="F3644B"/>
                </a:solidFill>
                <a:latin typeface="宋体" panose="02010600030101010101" pitchFamily="2" charset="-122"/>
                <a:ea typeface="宋体" panose="02010600030101010101" pitchFamily="2" charset="-122"/>
                <a:sym typeface="+mn-ea"/>
              </a:rPr>
              <a:t>端口，注册到</a:t>
            </a:r>
            <a:r>
              <a:rPr lang="en-US" altLang="zh-CN" sz="2000" dirty="0">
                <a:solidFill>
                  <a:srgbClr val="F3644B"/>
                </a:solidFill>
                <a:latin typeface="宋体" panose="02010600030101010101" pitchFamily="2" charset="-122"/>
                <a:ea typeface="宋体" panose="02010600030101010101" pitchFamily="2" charset="-122"/>
                <a:sym typeface="+mn-ea"/>
              </a:rPr>
              <a:t>Nacos</a:t>
            </a:r>
            <a:r>
              <a:rPr lang="zh-CN" altLang="en-US" sz="2000" dirty="0">
                <a:solidFill>
                  <a:srgbClr val="F3644B"/>
                </a:solidFill>
                <a:latin typeface="宋体" panose="02010600030101010101" pitchFamily="2" charset="-122"/>
                <a:ea typeface="宋体" panose="02010600030101010101" pitchFamily="2" charset="-122"/>
                <a:sym typeface="+mn-ea"/>
              </a:rPr>
              <a:t>上，便于测试负载均衡，</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我们通过后台也可以看出。</a:t>
            </a:r>
          </a:p>
        </p:txBody>
      </p:sp>
      <p:pic>
        <p:nvPicPr>
          <p:cNvPr id="3" name="图片 2"/>
          <p:cNvPicPr>
            <a:picLocks noChangeAspect="1"/>
          </p:cNvPicPr>
          <p:nvPr/>
        </p:nvPicPr>
        <p:blipFill>
          <a:blip r:embed="rId4"/>
          <a:stretch>
            <a:fillRect/>
          </a:stretch>
        </p:blipFill>
        <p:spPr>
          <a:xfrm>
            <a:off x="3176270" y="3499485"/>
            <a:ext cx="5552440" cy="27806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–Nacos </a:t>
            </a:r>
            <a:r>
              <a:rPr lang="zh-CN" altLang="en-US" sz="2400" dirty="0">
                <a:solidFill>
                  <a:srgbClr val="FDFDFD"/>
                </a:solidFill>
                <a:latin typeface="宋体" panose="02010600030101010101" pitchFamily="2" charset="-122"/>
                <a:ea typeface="宋体" panose="02010600030101010101" pitchFamily="2" charset="-122"/>
                <a:cs typeface="+mn-ea"/>
                <a:sym typeface="+mn-lt"/>
              </a:rPr>
              <a:t>数据模型</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1213326" cy="1405193"/>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Namespace</a:t>
            </a:r>
            <a:r>
              <a:rPr lang="zh-CN" altLang="en-US" sz="2000" dirty="0">
                <a:solidFill>
                  <a:srgbClr val="F3644B"/>
                </a:solidFill>
                <a:latin typeface="宋体" panose="02010600030101010101" pitchFamily="2" charset="-122"/>
                <a:ea typeface="宋体" panose="02010600030101010101" pitchFamily="2" charset="-122"/>
                <a:sym typeface="+mn-ea"/>
              </a:rPr>
              <a:t>命名空间、</a:t>
            </a:r>
            <a:r>
              <a:rPr lang="en-US" altLang="zh-CN" sz="2000" dirty="0">
                <a:solidFill>
                  <a:srgbClr val="F3644B"/>
                </a:solidFill>
                <a:latin typeface="宋体" panose="02010600030101010101" pitchFamily="2" charset="-122"/>
                <a:ea typeface="宋体" panose="02010600030101010101" pitchFamily="2" charset="-122"/>
                <a:sym typeface="+mn-ea"/>
              </a:rPr>
              <a:t>Group</a:t>
            </a:r>
            <a:r>
              <a:rPr lang="zh-CN" altLang="en-US" sz="2000" dirty="0">
                <a:solidFill>
                  <a:srgbClr val="F3644B"/>
                </a:solidFill>
                <a:latin typeface="宋体" panose="02010600030101010101" pitchFamily="2" charset="-122"/>
                <a:ea typeface="宋体" panose="02010600030101010101" pitchFamily="2" charset="-122"/>
                <a:sym typeface="+mn-ea"/>
              </a:rPr>
              <a:t>分组、集群这些都是为了进行归类管理，把服务和配置文件进行归类，</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归类之后就可以实现一定的效果，比如隔离。</a:t>
            </a: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对于服务来说，不同命名空间中的服务不能够互相访问调用。</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–Nacos </a:t>
            </a:r>
            <a:r>
              <a:rPr lang="zh-CN" altLang="en-US" sz="2400" dirty="0">
                <a:solidFill>
                  <a:srgbClr val="FDFDFD"/>
                </a:solidFill>
                <a:latin typeface="宋体" panose="02010600030101010101" pitchFamily="2" charset="-122"/>
                <a:ea typeface="宋体" panose="02010600030101010101" pitchFamily="2" charset="-122"/>
                <a:cs typeface="+mn-ea"/>
                <a:sym typeface="+mn-lt"/>
              </a:rPr>
              <a:t>数据模型</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08378" y="1427892"/>
            <a:ext cx="9752383" cy="501637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–Nacos </a:t>
            </a:r>
            <a:r>
              <a:rPr lang="zh-CN" altLang="en-US" sz="2400" dirty="0">
                <a:solidFill>
                  <a:srgbClr val="FDFDFD"/>
                </a:solidFill>
                <a:latin typeface="宋体" panose="02010600030101010101" pitchFamily="2" charset="-122"/>
                <a:ea typeface="宋体" panose="02010600030101010101" pitchFamily="2" charset="-122"/>
                <a:cs typeface="+mn-ea"/>
                <a:sym typeface="+mn-lt"/>
              </a:rPr>
              <a:t>数据模型</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0572125" cy="1866858"/>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Namespace</a:t>
            </a:r>
            <a:r>
              <a:rPr lang="zh-CN" altLang="en-US" sz="2000" dirty="0">
                <a:solidFill>
                  <a:srgbClr val="F3644B"/>
                </a:solidFill>
                <a:latin typeface="宋体" panose="02010600030101010101" pitchFamily="2" charset="-122"/>
                <a:ea typeface="宋体" panose="02010600030101010101" pitchFamily="2" charset="-122"/>
                <a:sym typeface="+mn-ea"/>
              </a:rPr>
              <a:t>：命名空间，对不同的环境进行隔离，比如隔离开发环境、测试环境和生产环境</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Group    </a:t>
            </a:r>
            <a:r>
              <a:rPr lang="zh-CN" altLang="en-US" sz="2000" dirty="0">
                <a:solidFill>
                  <a:srgbClr val="F3644B"/>
                </a:solidFill>
                <a:latin typeface="宋体" panose="02010600030101010101" pitchFamily="2" charset="-122"/>
                <a:ea typeface="宋体" panose="02010600030101010101" pitchFamily="2" charset="-122"/>
                <a:sym typeface="+mn-ea"/>
              </a:rPr>
              <a:t>：分组，将若干个服务或者若干个配置集归为一组，通常习惯一个系统归为一个组</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Service  </a:t>
            </a:r>
            <a:r>
              <a:rPr lang="zh-CN" altLang="en-US" sz="2000" dirty="0">
                <a:solidFill>
                  <a:srgbClr val="F3644B"/>
                </a:solidFill>
                <a:latin typeface="宋体" panose="02010600030101010101" pitchFamily="2" charset="-122"/>
                <a:ea typeface="宋体" panose="02010600030101010101" pitchFamily="2" charset="-122"/>
                <a:sym typeface="+mn-ea"/>
              </a:rPr>
              <a:t>：某一个服务，比如商品微服务</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DataId   </a:t>
            </a:r>
            <a:r>
              <a:rPr lang="zh-CN" altLang="en-US" sz="2000" dirty="0">
                <a:solidFill>
                  <a:srgbClr val="F3644B"/>
                </a:solidFill>
                <a:latin typeface="宋体" panose="02010600030101010101" pitchFamily="2" charset="-122"/>
                <a:ea typeface="宋体" panose="02010600030101010101" pitchFamily="2" charset="-122"/>
                <a:sym typeface="+mn-ea"/>
              </a:rPr>
              <a:t>：配置集或者可以认为是一个配置文件</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–Nacos </a:t>
            </a:r>
            <a:r>
              <a:rPr lang="zh-CN" altLang="en-US" sz="2400" dirty="0">
                <a:solidFill>
                  <a:srgbClr val="FDFDFD"/>
                </a:solidFill>
                <a:latin typeface="宋体" panose="02010600030101010101" pitchFamily="2" charset="-122"/>
                <a:ea typeface="宋体" panose="02010600030101010101" pitchFamily="2" charset="-122"/>
                <a:cs typeface="+mn-ea"/>
                <a:sym typeface="+mn-lt"/>
              </a:rPr>
              <a:t>数据模型</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9674443" cy="1866858"/>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Namespace + Group + Service:   </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  </a:t>
            </a:r>
            <a:r>
              <a:rPr lang="zh-CN" altLang="en-US" sz="2000" dirty="0">
                <a:solidFill>
                  <a:srgbClr val="F3644B"/>
                </a:solidFill>
                <a:latin typeface="宋体" panose="02010600030101010101" pitchFamily="2" charset="-122"/>
                <a:ea typeface="宋体" panose="02010600030101010101" pitchFamily="2" charset="-122"/>
                <a:sym typeface="+mn-ea"/>
              </a:rPr>
              <a:t>如同 </a:t>
            </a:r>
            <a:r>
              <a:rPr lang="en-US" altLang="zh-CN" sz="2000" dirty="0">
                <a:solidFill>
                  <a:srgbClr val="F3644B"/>
                </a:solidFill>
                <a:latin typeface="宋体" panose="02010600030101010101" pitchFamily="2" charset="-122"/>
                <a:ea typeface="宋体" panose="02010600030101010101" pitchFamily="2" charset="-122"/>
                <a:sym typeface="+mn-ea"/>
              </a:rPr>
              <a:t>Maven </a:t>
            </a:r>
            <a:r>
              <a:rPr lang="zh-CN" altLang="en-US" sz="2000" dirty="0">
                <a:solidFill>
                  <a:srgbClr val="F3644B"/>
                </a:solidFill>
                <a:latin typeface="宋体" panose="02010600030101010101" pitchFamily="2" charset="-122"/>
                <a:ea typeface="宋体" panose="02010600030101010101" pitchFamily="2" charset="-122"/>
                <a:sym typeface="+mn-ea"/>
              </a:rPr>
              <a:t>中的</a:t>
            </a:r>
            <a:r>
              <a:rPr lang="en-US" altLang="zh-CN" sz="2000" dirty="0">
                <a:solidFill>
                  <a:srgbClr val="F3644B"/>
                </a:solidFill>
                <a:latin typeface="宋体" panose="02010600030101010101" pitchFamily="2" charset="-122"/>
                <a:ea typeface="宋体" panose="02010600030101010101" pitchFamily="2" charset="-122"/>
                <a:sym typeface="+mn-ea"/>
              </a:rPr>
              <a:t>GAV</a:t>
            </a:r>
            <a:r>
              <a:rPr lang="zh-CN" altLang="en-US" sz="2000" dirty="0">
                <a:solidFill>
                  <a:srgbClr val="F3644B"/>
                </a:solidFill>
                <a:latin typeface="宋体" panose="02010600030101010101" pitchFamily="2" charset="-122"/>
                <a:ea typeface="宋体" panose="02010600030101010101" pitchFamily="2" charset="-122"/>
                <a:sym typeface="+mn-ea"/>
              </a:rPr>
              <a:t>坐标，</a:t>
            </a:r>
            <a:r>
              <a:rPr lang="en-US" altLang="zh-CN" sz="2000" dirty="0">
                <a:solidFill>
                  <a:srgbClr val="F3644B"/>
                </a:solidFill>
                <a:latin typeface="宋体" panose="02010600030101010101" pitchFamily="2" charset="-122"/>
                <a:ea typeface="宋体" panose="02010600030101010101" pitchFamily="2" charset="-122"/>
                <a:sym typeface="+mn-ea"/>
              </a:rPr>
              <a:t>GAV</a:t>
            </a:r>
            <a:r>
              <a:rPr lang="zh-CN" altLang="en-US" sz="2000" dirty="0">
                <a:solidFill>
                  <a:srgbClr val="F3644B"/>
                </a:solidFill>
                <a:latin typeface="宋体" panose="02010600030101010101" pitchFamily="2" charset="-122"/>
                <a:ea typeface="宋体" panose="02010600030101010101" pitchFamily="2" charset="-122"/>
                <a:sym typeface="+mn-ea"/>
              </a:rPr>
              <a:t>坐标是为了锁定</a:t>
            </a:r>
            <a:r>
              <a:rPr lang="en-US" altLang="zh-CN" sz="2000" dirty="0">
                <a:solidFill>
                  <a:srgbClr val="F3644B"/>
                </a:solidFill>
                <a:latin typeface="宋体" panose="02010600030101010101" pitchFamily="2" charset="-122"/>
                <a:ea typeface="宋体" panose="02010600030101010101" pitchFamily="2" charset="-122"/>
                <a:sym typeface="+mn-ea"/>
              </a:rPr>
              <a:t>Jar</a:t>
            </a:r>
            <a:r>
              <a:rPr lang="zh-CN" altLang="en-US" sz="2000" dirty="0">
                <a:solidFill>
                  <a:srgbClr val="F3644B"/>
                </a:solidFill>
                <a:latin typeface="宋体" panose="02010600030101010101" pitchFamily="2" charset="-122"/>
                <a:ea typeface="宋体" panose="02010600030101010101" pitchFamily="2" charset="-122"/>
                <a:sym typeface="+mn-ea"/>
              </a:rPr>
              <a:t>，而这里是为了锁定服务</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Namespace + Group + DataId:   </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  </a:t>
            </a:r>
            <a:r>
              <a:rPr lang="zh-CN" altLang="en-US" sz="2000" dirty="0">
                <a:solidFill>
                  <a:srgbClr val="F3644B"/>
                </a:solidFill>
                <a:latin typeface="宋体" panose="02010600030101010101" pitchFamily="2" charset="-122"/>
                <a:ea typeface="宋体" panose="02010600030101010101" pitchFamily="2" charset="-122"/>
                <a:sym typeface="+mn-ea"/>
              </a:rPr>
              <a:t>如同 </a:t>
            </a:r>
            <a:r>
              <a:rPr lang="en-US" altLang="zh-CN" sz="2000" dirty="0">
                <a:solidFill>
                  <a:srgbClr val="F3644B"/>
                </a:solidFill>
                <a:latin typeface="宋体" panose="02010600030101010101" pitchFamily="2" charset="-122"/>
                <a:ea typeface="宋体" panose="02010600030101010101" pitchFamily="2" charset="-122"/>
                <a:sym typeface="+mn-ea"/>
              </a:rPr>
              <a:t>Maven </a:t>
            </a:r>
            <a:r>
              <a:rPr lang="zh-CN" altLang="en-US" sz="2000" dirty="0">
                <a:solidFill>
                  <a:srgbClr val="F3644B"/>
                </a:solidFill>
                <a:latin typeface="宋体" panose="02010600030101010101" pitchFamily="2" charset="-122"/>
                <a:ea typeface="宋体" panose="02010600030101010101" pitchFamily="2" charset="-122"/>
                <a:sym typeface="+mn-ea"/>
              </a:rPr>
              <a:t>中的</a:t>
            </a:r>
            <a:r>
              <a:rPr lang="en-US" altLang="zh-CN" sz="2000" dirty="0">
                <a:solidFill>
                  <a:srgbClr val="F3644B"/>
                </a:solidFill>
                <a:latin typeface="宋体" panose="02010600030101010101" pitchFamily="2" charset="-122"/>
                <a:ea typeface="宋体" panose="02010600030101010101" pitchFamily="2" charset="-122"/>
                <a:sym typeface="+mn-ea"/>
              </a:rPr>
              <a:t>GAV</a:t>
            </a:r>
            <a:r>
              <a:rPr lang="zh-CN" altLang="en-US" sz="2000" dirty="0">
                <a:solidFill>
                  <a:srgbClr val="F3644B"/>
                </a:solidFill>
                <a:latin typeface="宋体" panose="02010600030101010101" pitchFamily="2" charset="-122"/>
                <a:ea typeface="宋体" panose="02010600030101010101" pitchFamily="2" charset="-122"/>
                <a:sym typeface="+mn-ea"/>
              </a:rPr>
              <a:t>坐标，</a:t>
            </a:r>
            <a:r>
              <a:rPr lang="en-US" altLang="zh-CN" sz="2000" dirty="0">
                <a:solidFill>
                  <a:srgbClr val="F3644B"/>
                </a:solidFill>
                <a:latin typeface="宋体" panose="02010600030101010101" pitchFamily="2" charset="-122"/>
                <a:ea typeface="宋体" panose="02010600030101010101" pitchFamily="2" charset="-122"/>
                <a:sym typeface="+mn-ea"/>
              </a:rPr>
              <a:t>GAV</a:t>
            </a:r>
            <a:r>
              <a:rPr lang="zh-CN" altLang="en-US" sz="2000" dirty="0">
                <a:solidFill>
                  <a:srgbClr val="F3644B"/>
                </a:solidFill>
                <a:latin typeface="宋体" panose="02010600030101010101" pitchFamily="2" charset="-122"/>
                <a:ea typeface="宋体" panose="02010600030101010101" pitchFamily="2" charset="-122"/>
                <a:sym typeface="+mn-ea"/>
              </a:rPr>
              <a:t>坐标是为了锁定</a:t>
            </a:r>
            <a:r>
              <a:rPr lang="en-US" altLang="zh-CN" sz="2000" dirty="0">
                <a:solidFill>
                  <a:srgbClr val="F3644B"/>
                </a:solidFill>
                <a:latin typeface="宋体" panose="02010600030101010101" pitchFamily="2" charset="-122"/>
                <a:ea typeface="宋体" panose="02010600030101010101" pitchFamily="2" charset="-122"/>
                <a:sym typeface="+mn-ea"/>
              </a:rPr>
              <a:t>Jar</a:t>
            </a:r>
            <a:r>
              <a:rPr lang="zh-CN" altLang="en-US" sz="2000" dirty="0">
                <a:solidFill>
                  <a:srgbClr val="F3644B"/>
                </a:solidFill>
                <a:latin typeface="宋体" panose="02010600030101010101" pitchFamily="2" charset="-122"/>
                <a:ea typeface="宋体" panose="02010600030101010101" pitchFamily="2" charset="-122"/>
                <a:sym typeface="+mn-ea"/>
              </a:rPr>
              <a:t>，而这里是为了锁定配置文件</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custDataLst>
              <p:tags r:id="rId1"/>
            </p:custDataLst>
          </p:nvPr>
        </p:nvPicPr>
        <p:blipFill>
          <a:blip r:embed="rId5"/>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–Nacos </a:t>
            </a:r>
            <a:r>
              <a:rPr lang="zh-CN" altLang="en-US" sz="2400" dirty="0">
                <a:solidFill>
                  <a:srgbClr val="FDFDFD"/>
                </a:solidFill>
                <a:latin typeface="宋体" panose="02010600030101010101" pitchFamily="2" charset="-122"/>
                <a:ea typeface="宋体" panose="02010600030101010101" pitchFamily="2" charset="-122"/>
                <a:cs typeface="+mn-ea"/>
                <a:sym typeface="+mn-lt"/>
              </a:rPr>
              <a:t>数据模型</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custDataLst>
              <p:tags r:id="rId2"/>
            </p:custDataLst>
          </p:nvPr>
        </p:nvPicPr>
        <p:blipFill>
          <a:blip r:embed="rId6"/>
          <a:srcRect/>
          <a:stretch>
            <a:fillRect/>
          </a:stretch>
        </p:blipFill>
        <p:spPr>
          <a:xfrm>
            <a:off x="-893445" y="-41910"/>
            <a:ext cx="2817495" cy="1583690"/>
          </a:xfrm>
          <a:prstGeom prst="rect">
            <a:avLst/>
          </a:prstGeom>
        </p:spPr>
      </p:pic>
      <p:sp>
        <p:nvSpPr>
          <p:cNvPr id="2" name="文本框 1"/>
          <p:cNvSpPr txBox="1"/>
          <p:nvPr/>
        </p:nvSpPr>
        <p:spPr>
          <a:xfrm>
            <a:off x="826476" y="1488337"/>
            <a:ext cx="10187404" cy="943528"/>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Nacos</a:t>
            </a:r>
            <a:r>
              <a:rPr lang="zh-CN" altLang="en-US" sz="2000" dirty="0">
                <a:solidFill>
                  <a:srgbClr val="F3644B"/>
                </a:solidFill>
                <a:latin typeface="宋体" panose="02010600030101010101" pitchFamily="2" charset="-122"/>
                <a:ea typeface="宋体" panose="02010600030101010101" pitchFamily="2" charset="-122"/>
                <a:sym typeface="+mn-ea"/>
              </a:rPr>
              <a:t>抽象出了</a:t>
            </a:r>
            <a:r>
              <a:rPr lang="en-US" altLang="zh-CN" sz="2000" dirty="0">
                <a:solidFill>
                  <a:srgbClr val="F3644B"/>
                </a:solidFill>
                <a:latin typeface="宋体" panose="02010600030101010101" pitchFamily="2" charset="-122"/>
                <a:ea typeface="宋体" panose="02010600030101010101" pitchFamily="2" charset="-122"/>
                <a:sym typeface="+mn-ea"/>
              </a:rPr>
              <a:t>Namespace</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Group</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Service</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DataId</a:t>
            </a:r>
            <a:r>
              <a:rPr lang="zh-CN" altLang="en-US" sz="2000" dirty="0">
                <a:solidFill>
                  <a:srgbClr val="F3644B"/>
                </a:solidFill>
                <a:latin typeface="宋体" panose="02010600030101010101" pitchFamily="2" charset="-122"/>
                <a:ea typeface="宋体" panose="02010600030101010101" pitchFamily="2" charset="-122"/>
                <a:sym typeface="+mn-ea"/>
              </a:rPr>
              <a:t>等概念，具体代表什么取决于怎么用</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非常灵活</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，推荐用法如下：</a:t>
            </a:r>
          </a:p>
        </p:txBody>
      </p:sp>
      <p:pic>
        <p:nvPicPr>
          <p:cNvPr id="3" name="图片 2" descr="图片1"/>
          <p:cNvPicPr>
            <a:picLocks noChangeAspect="1"/>
          </p:cNvPicPr>
          <p:nvPr>
            <p:custDataLst>
              <p:tags r:id="rId3"/>
            </p:custDataLst>
          </p:nvPr>
        </p:nvPicPr>
        <p:blipFill>
          <a:blip r:embed="rId7"/>
          <a:stretch>
            <a:fillRect/>
          </a:stretch>
        </p:blipFill>
        <p:spPr>
          <a:xfrm>
            <a:off x="1247140" y="3183255"/>
            <a:ext cx="9121140" cy="164465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–Nacos</a:t>
            </a:r>
            <a:r>
              <a:rPr lang="zh-CN" altLang="en-US" sz="2400" dirty="0">
                <a:solidFill>
                  <a:srgbClr val="FDFDFD"/>
                </a:solidFill>
                <a:latin typeface="宋体" panose="02010600030101010101" pitchFamily="2" charset="-122"/>
                <a:ea typeface="宋体" panose="02010600030101010101" pitchFamily="2" charset="-122"/>
                <a:cs typeface="+mn-ea"/>
                <a:sym typeface="+mn-lt"/>
              </a:rPr>
              <a:t>配置中心</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0828605" cy="1866858"/>
          </a:xfrm>
          <a:prstGeom prst="rect">
            <a:avLst/>
          </a:prstGeom>
          <a:noFill/>
        </p:spPr>
        <p:txBody>
          <a:bodyPr wrap="non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之前</a:t>
            </a:r>
            <a:r>
              <a:rPr lang="en-US" altLang="zh-CN" sz="2000" dirty="0">
                <a:solidFill>
                  <a:srgbClr val="F3644B"/>
                </a:solidFill>
                <a:latin typeface="宋体" panose="02010600030101010101" pitchFamily="2" charset="-122"/>
                <a:ea typeface="宋体" panose="02010600030101010101" pitchFamily="2" charset="-122"/>
                <a:sym typeface="+mn-ea"/>
              </a:rPr>
              <a:t>Spring Cloud Config + Bus</a:t>
            </a:r>
            <a:r>
              <a:rPr lang="zh-CN" altLang="en-US" sz="2000" dirty="0">
                <a:solidFill>
                  <a:srgbClr val="F3644B"/>
                </a:solidFill>
                <a:latin typeface="宋体" panose="02010600030101010101" pitchFamily="2" charset="-122"/>
                <a:ea typeface="宋体" panose="02010600030101010101" pitchFamily="2" charset="-122"/>
                <a:sym typeface="+mn-ea"/>
              </a:rPr>
              <a:t>（配置的自动更新）</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1. Github </a:t>
            </a:r>
            <a:r>
              <a:rPr lang="zh-CN" altLang="en-US" sz="2000" dirty="0">
                <a:solidFill>
                  <a:srgbClr val="F3644B"/>
                </a:solidFill>
                <a:latin typeface="宋体" panose="02010600030101010101" pitchFamily="2" charset="-122"/>
                <a:ea typeface="宋体" panose="02010600030101010101" pitchFamily="2" charset="-122"/>
                <a:sym typeface="+mn-ea"/>
              </a:rPr>
              <a:t>上添加配置文件</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2.</a:t>
            </a:r>
            <a:r>
              <a:rPr lang="zh-CN" altLang="en-US" sz="2000" dirty="0">
                <a:solidFill>
                  <a:srgbClr val="F3644B"/>
                </a:solidFill>
                <a:latin typeface="宋体" panose="02010600030101010101" pitchFamily="2" charset="-122"/>
                <a:ea typeface="宋体" panose="02010600030101010101" pitchFamily="2" charset="-122"/>
                <a:sym typeface="+mn-ea"/>
              </a:rPr>
              <a:t>创建</a:t>
            </a:r>
            <a:r>
              <a:rPr lang="en-US" altLang="zh-CN" sz="2000" dirty="0">
                <a:solidFill>
                  <a:srgbClr val="F3644B"/>
                </a:solidFill>
                <a:latin typeface="宋体" panose="02010600030101010101" pitchFamily="2" charset="-122"/>
                <a:ea typeface="宋体" panose="02010600030101010101" pitchFamily="2" charset="-122"/>
                <a:sym typeface="+mn-ea"/>
              </a:rPr>
              <a:t>Config Server </a:t>
            </a:r>
            <a:r>
              <a:rPr lang="zh-CN" altLang="en-US" sz="2000" dirty="0">
                <a:solidFill>
                  <a:srgbClr val="F3644B"/>
                </a:solidFill>
                <a:latin typeface="宋体" panose="02010600030101010101" pitchFamily="2" charset="-122"/>
                <a:ea typeface="宋体" panose="02010600030101010101" pitchFamily="2" charset="-122"/>
                <a:sym typeface="+mn-ea"/>
              </a:rPr>
              <a:t>配置中心</a:t>
            </a:r>
            <a:r>
              <a:rPr lang="en-US" altLang="zh-CN" sz="2000" dirty="0">
                <a:solidFill>
                  <a:srgbClr val="F3644B"/>
                </a:solidFill>
                <a:latin typeface="宋体" panose="02010600030101010101" pitchFamily="2" charset="-122"/>
                <a:ea typeface="宋体" panose="02010600030101010101" pitchFamily="2" charset="-122"/>
                <a:sym typeface="+mn-ea"/>
              </a:rPr>
              <a:t>—&gt;</a:t>
            </a:r>
            <a:r>
              <a:rPr lang="zh-CN" altLang="en-US" sz="2000" dirty="0">
                <a:solidFill>
                  <a:srgbClr val="F3644B"/>
                </a:solidFill>
                <a:latin typeface="宋体" panose="02010600030101010101" pitchFamily="2" charset="-122"/>
                <a:ea typeface="宋体" panose="02010600030101010101" pitchFamily="2" charset="-122"/>
                <a:sym typeface="+mn-ea"/>
              </a:rPr>
              <a:t>从</a:t>
            </a:r>
            <a:r>
              <a:rPr lang="en-US" altLang="zh-CN" sz="2000" dirty="0">
                <a:solidFill>
                  <a:srgbClr val="F3644B"/>
                </a:solidFill>
                <a:latin typeface="宋体" panose="02010600030101010101" pitchFamily="2" charset="-122"/>
                <a:ea typeface="宋体" panose="02010600030101010101" pitchFamily="2" charset="-122"/>
                <a:sym typeface="+mn-ea"/>
              </a:rPr>
              <a:t>Github</a:t>
            </a:r>
            <a:r>
              <a:rPr lang="zh-CN" altLang="en-US" sz="2000" dirty="0">
                <a:solidFill>
                  <a:srgbClr val="F3644B"/>
                </a:solidFill>
                <a:latin typeface="宋体" panose="02010600030101010101" pitchFamily="2" charset="-122"/>
                <a:ea typeface="宋体" panose="02010600030101010101" pitchFamily="2" charset="-122"/>
                <a:sym typeface="+mn-ea"/>
              </a:rPr>
              <a:t>上去下载配置信息</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3.</a:t>
            </a:r>
            <a:r>
              <a:rPr lang="zh-CN" altLang="en-US" sz="2000" dirty="0">
                <a:solidFill>
                  <a:srgbClr val="F3644B"/>
                </a:solidFill>
                <a:latin typeface="宋体" panose="02010600030101010101" pitchFamily="2" charset="-122"/>
                <a:ea typeface="宋体" panose="02010600030101010101" pitchFamily="2" charset="-122"/>
                <a:sym typeface="+mn-ea"/>
              </a:rPr>
              <a:t>具体的微服务</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最终使用配置信息的</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中配置</a:t>
            </a:r>
            <a:r>
              <a:rPr lang="en-US" altLang="zh-CN" sz="2000" dirty="0">
                <a:solidFill>
                  <a:srgbClr val="F3644B"/>
                </a:solidFill>
                <a:latin typeface="宋体" panose="02010600030101010101" pitchFamily="2" charset="-122"/>
                <a:ea typeface="宋体" panose="02010600030101010101" pitchFamily="2" charset="-122"/>
                <a:sym typeface="+mn-ea"/>
              </a:rPr>
              <a:t>Config Client—&gt;  Config Server</a:t>
            </a:r>
            <a:r>
              <a:rPr lang="zh-CN" altLang="en-US" sz="2000" dirty="0">
                <a:solidFill>
                  <a:srgbClr val="F3644B"/>
                </a:solidFill>
                <a:latin typeface="宋体" panose="02010600030101010101" pitchFamily="2" charset="-122"/>
                <a:ea typeface="宋体" panose="02010600030101010101" pitchFamily="2" charset="-122"/>
                <a:sym typeface="+mn-ea"/>
              </a:rPr>
              <a:t>获取配置信息</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–Nacos</a:t>
            </a:r>
            <a:r>
              <a:rPr lang="zh-CN" altLang="en-US" sz="2400" dirty="0">
                <a:solidFill>
                  <a:srgbClr val="FDFDFD"/>
                </a:solidFill>
                <a:latin typeface="宋体" panose="02010600030101010101" pitchFamily="2" charset="-122"/>
                <a:ea typeface="宋体" panose="02010600030101010101" pitchFamily="2" charset="-122"/>
                <a:cs typeface="+mn-ea"/>
                <a:sym typeface="+mn-lt"/>
              </a:rPr>
              <a:t>配置中心</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1341566" cy="2328523"/>
          </a:xfrm>
          <a:prstGeom prst="rect">
            <a:avLst/>
          </a:prstGeom>
          <a:noFill/>
        </p:spPr>
        <p:txBody>
          <a:bodyPr wrap="non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有</a:t>
            </a:r>
            <a:r>
              <a:rPr lang="en-US" altLang="zh-CN" sz="2000" dirty="0">
                <a:solidFill>
                  <a:srgbClr val="F3644B"/>
                </a:solidFill>
                <a:latin typeface="宋体" panose="02010600030101010101" pitchFamily="2" charset="-122"/>
                <a:ea typeface="宋体" panose="02010600030101010101" pitchFamily="2" charset="-122"/>
                <a:sym typeface="+mn-ea"/>
              </a:rPr>
              <a:t>Nacos</a:t>
            </a:r>
            <a:r>
              <a:rPr lang="zh-CN" altLang="en-US" sz="2000" dirty="0">
                <a:solidFill>
                  <a:srgbClr val="F3644B"/>
                </a:solidFill>
                <a:latin typeface="宋体" panose="02010600030101010101" pitchFamily="2" charset="-122"/>
                <a:ea typeface="宋体" panose="02010600030101010101" pitchFamily="2" charset="-122"/>
                <a:sym typeface="+mn-ea"/>
              </a:rPr>
              <a:t>之后，分布式配置就简单很多</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Github</a:t>
            </a:r>
            <a:r>
              <a:rPr lang="zh-CN" altLang="en-US" sz="2000" dirty="0">
                <a:solidFill>
                  <a:srgbClr val="F3644B"/>
                </a:solidFill>
                <a:latin typeface="宋体" panose="02010600030101010101" pitchFamily="2" charset="-122"/>
                <a:ea typeface="宋体" panose="02010600030101010101" pitchFamily="2" charset="-122"/>
                <a:sym typeface="+mn-ea"/>
              </a:rPr>
              <a:t>不需要了（配置信息直接配置在</a:t>
            </a:r>
            <a:r>
              <a:rPr lang="en-US" altLang="zh-CN" sz="2000" dirty="0">
                <a:solidFill>
                  <a:srgbClr val="F3644B"/>
                </a:solidFill>
                <a:latin typeface="宋体" panose="02010600030101010101" pitchFamily="2" charset="-122"/>
                <a:ea typeface="宋体" panose="02010600030101010101" pitchFamily="2" charset="-122"/>
                <a:sym typeface="+mn-ea"/>
              </a:rPr>
              <a:t>Nacos server</a:t>
            </a:r>
            <a:r>
              <a:rPr lang="zh-CN" altLang="en-US" sz="2000" dirty="0">
                <a:solidFill>
                  <a:srgbClr val="F3644B"/>
                </a:solidFill>
                <a:latin typeface="宋体" panose="02010600030101010101" pitchFamily="2" charset="-122"/>
                <a:ea typeface="宋体" panose="02010600030101010101" pitchFamily="2" charset="-122"/>
                <a:sym typeface="+mn-ea"/>
              </a:rPr>
              <a:t>中），</a:t>
            </a:r>
            <a:r>
              <a:rPr lang="en-US" altLang="zh-CN" sz="2000" dirty="0">
                <a:solidFill>
                  <a:srgbClr val="F3644B"/>
                </a:solidFill>
                <a:latin typeface="宋体" panose="02010600030101010101" pitchFamily="2" charset="-122"/>
                <a:ea typeface="宋体" panose="02010600030101010101" pitchFamily="2" charset="-122"/>
                <a:sym typeface="+mn-ea"/>
              </a:rPr>
              <a:t>Bus</a:t>
            </a:r>
            <a:r>
              <a:rPr lang="zh-CN" altLang="en-US" sz="2000" dirty="0">
                <a:solidFill>
                  <a:srgbClr val="F3644B"/>
                </a:solidFill>
                <a:latin typeface="宋体" panose="02010600030101010101" pitchFamily="2" charset="-122"/>
                <a:ea typeface="宋体" panose="02010600030101010101" pitchFamily="2" charset="-122"/>
                <a:sym typeface="+mn-ea"/>
              </a:rPr>
              <a:t>也不需要</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依然可以完成动态刷新</a:t>
            </a:r>
            <a:r>
              <a:rPr lang="en-US" altLang="zh-CN" sz="2000" dirty="0">
                <a:solidFill>
                  <a:srgbClr val="F3644B"/>
                </a:solidFill>
                <a:latin typeface="宋体" panose="02010600030101010101" pitchFamily="2" charset="-122"/>
                <a:ea typeface="宋体" panose="02010600030101010101" pitchFamily="2" charset="-122"/>
                <a:sym typeface="+mn-ea"/>
              </a:rPr>
              <a:t>)</a:t>
            </a: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接下来：</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1</a:t>
            </a:r>
            <a:r>
              <a:rPr lang="zh-CN" altLang="en-US" sz="2000" dirty="0">
                <a:solidFill>
                  <a:srgbClr val="F3644B"/>
                </a:solidFill>
                <a:latin typeface="宋体" panose="02010600030101010101" pitchFamily="2" charset="-122"/>
                <a:ea typeface="宋体" panose="02010600030101010101" pitchFamily="2" charset="-122"/>
                <a:sym typeface="+mn-ea"/>
              </a:rPr>
              <a:t>、去</a:t>
            </a:r>
            <a:r>
              <a:rPr lang="en-US" altLang="zh-CN" sz="2000" dirty="0">
                <a:solidFill>
                  <a:srgbClr val="F3644B"/>
                </a:solidFill>
                <a:latin typeface="宋体" panose="02010600030101010101" pitchFamily="2" charset="-122"/>
                <a:ea typeface="宋体" panose="02010600030101010101" pitchFamily="2" charset="-122"/>
                <a:sym typeface="+mn-ea"/>
              </a:rPr>
              <a:t>Nacos server</a:t>
            </a:r>
            <a:r>
              <a:rPr lang="zh-CN" altLang="en-US" sz="2000" dirty="0">
                <a:solidFill>
                  <a:srgbClr val="F3644B"/>
                </a:solidFill>
                <a:latin typeface="宋体" panose="02010600030101010101" pitchFamily="2" charset="-122"/>
                <a:ea typeface="宋体" panose="02010600030101010101" pitchFamily="2" charset="-122"/>
                <a:sym typeface="+mn-ea"/>
              </a:rPr>
              <a:t>中添加配置信息</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2</a:t>
            </a:r>
            <a:r>
              <a:rPr lang="zh-CN" altLang="en-US" sz="2000" dirty="0">
                <a:solidFill>
                  <a:srgbClr val="F3644B"/>
                </a:solidFill>
                <a:latin typeface="宋体" panose="02010600030101010101" pitchFamily="2" charset="-122"/>
                <a:ea typeface="宋体" panose="02010600030101010101" pitchFamily="2" charset="-122"/>
                <a:sym typeface="+mn-ea"/>
              </a:rPr>
              <a:t>、改造具体的微服务，使其成为</a:t>
            </a:r>
            <a:r>
              <a:rPr lang="en-US" altLang="zh-CN" sz="2000" dirty="0">
                <a:solidFill>
                  <a:srgbClr val="F3644B"/>
                </a:solidFill>
                <a:latin typeface="宋体" panose="02010600030101010101" pitchFamily="2" charset="-122"/>
                <a:ea typeface="宋体" panose="02010600030101010101" pitchFamily="2" charset="-122"/>
                <a:sym typeface="+mn-ea"/>
              </a:rPr>
              <a:t>Nacos Config Client</a:t>
            </a:r>
            <a:r>
              <a:rPr lang="zh-CN" altLang="en-US" sz="2000" dirty="0">
                <a:solidFill>
                  <a:srgbClr val="F3644B"/>
                </a:solidFill>
                <a:latin typeface="宋体" panose="02010600030101010101" pitchFamily="2" charset="-122"/>
                <a:ea typeface="宋体" panose="02010600030101010101" pitchFamily="2" charset="-122"/>
                <a:sym typeface="+mn-ea"/>
              </a:rPr>
              <a:t>，能够从</a:t>
            </a:r>
            <a:r>
              <a:rPr lang="en-US" altLang="zh-CN" sz="2000" dirty="0">
                <a:solidFill>
                  <a:srgbClr val="F3644B"/>
                </a:solidFill>
                <a:latin typeface="宋体" panose="02010600030101010101" pitchFamily="2" charset="-122"/>
                <a:ea typeface="宋体" panose="02010600030101010101" pitchFamily="2" charset="-122"/>
                <a:sym typeface="+mn-ea"/>
              </a:rPr>
              <a:t>Nacos Server</a:t>
            </a:r>
            <a:r>
              <a:rPr lang="zh-CN" altLang="en-US" sz="2000" dirty="0">
                <a:solidFill>
                  <a:srgbClr val="F3644B"/>
                </a:solidFill>
                <a:latin typeface="宋体" panose="02010600030101010101" pitchFamily="2" charset="-122"/>
                <a:ea typeface="宋体" panose="02010600030101010101" pitchFamily="2" charset="-122"/>
                <a:sym typeface="+mn-ea"/>
              </a:rPr>
              <a:t>中获取到配置信息</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descr="D:\课程讲解.png课程讲解"/>
          <p:cNvPicPr>
            <a:picLocks noChangeAspect="1"/>
          </p:cNvPicPr>
          <p:nvPr/>
        </p:nvPicPr>
        <p:blipFill>
          <a:blip r:embed="rId3"/>
          <a:srcRect/>
          <a:stretch>
            <a:fillRect/>
          </a:stretch>
        </p:blipFill>
        <p:spPr>
          <a:xfrm>
            <a:off x="4430078" y="2970848"/>
            <a:ext cx="3271520" cy="1838960"/>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55415" y="279463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课程讲解</a:t>
            </a:r>
          </a:p>
        </p:txBody>
      </p:sp>
      <p:sp>
        <p:nvSpPr>
          <p:cNvPr id="2" name="等腰三角形 1"/>
          <p:cNvSpPr/>
          <p:nvPr/>
        </p:nvSpPr>
        <p:spPr>
          <a:xfrm flipV="1">
            <a:off x="2926715" y="653415"/>
            <a:ext cx="6362700" cy="527685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2903363" y="135408"/>
            <a:ext cx="6300318" cy="4953830"/>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41372"/>
          <a:stretch>
            <a:fillRect/>
          </a:stretch>
        </p:blipFill>
        <p:spPr>
          <a:xfrm>
            <a:off x="11386" y="3397398"/>
            <a:ext cx="12193147" cy="4020671"/>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D:\案例.png案例"/>
          <p:cNvPicPr>
            <a:picLocks noChangeAspect="1"/>
          </p:cNvPicPr>
          <p:nvPr/>
        </p:nvPicPr>
        <p:blipFill>
          <a:blip r:embed="rId3">
            <a:extLst>
              <a:ext uri="{BEBA8EAE-BF5A-486C-A8C5-ECC9F3942E4B}">
                <a14:imgProps xmlns:a14="http://schemas.microsoft.com/office/drawing/2010/main">
                  <a14:imgLayer r:embed="rId4">
                    <a14:imgEffect>
                      <a14:saturation sat="33000"/>
                    </a14:imgEffect>
                  </a14:imgLayer>
                </a14:imgProps>
              </a:ext>
            </a:extLst>
          </a:blip>
          <a:srcRect/>
          <a:stretch>
            <a:fillRect/>
          </a:stretch>
        </p:blipFill>
        <p:spPr>
          <a:xfrm>
            <a:off x="4124325" y="2794635"/>
            <a:ext cx="3943350" cy="2216150"/>
          </a:xfrm>
          <a:prstGeom prst="rect">
            <a:avLst/>
          </a:prstGeom>
        </p:spPr>
      </p:pic>
      <p:pic>
        <p:nvPicPr>
          <p:cNvPr id="13" name="图片 12"/>
          <p:cNvPicPr>
            <a:picLocks noChangeAspect="1"/>
          </p:cNvPicPr>
          <p:nvPr/>
        </p:nvPicPr>
        <p:blipFill rotWithShape="1">
          <a:blip r:embed="rId5" cstate="print">
            <a:extLst>
              <a:ext uri="{28A0092B-C50C-407E-A947-70E740481C1C}">
                <a14:useLocalDpi xmlns:a14="http://schemas.microsoft.com/office/drawing/2010/main" val="0"/>
              </a:ext>
            </a:extLst>
          </a:blip>
          <a:srcRect t="41372"/>
          <a:stretch>
            <a:fillRect/>
          </a:stretch>
        </p:blipFill>
        <p:spPr>
          <a:xfrm>
            <a:off x="11386" y="3397398"/>
            <a:ext cx="12193147" cy="4020671"/>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55415" y="279463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课程案例</a:t>
            </a:r>
          </a:p>
        </p:txBody>
      </p:sp>
      <p:sp>
        <p:nvSpPr>
          <p:cNvPr id="2" name="等腰三角形 1"/>
          <p:cNvSpPr/>
          <p:nvPr/>
        </p:nvSpPr>
        <p:spPr>
          <a:xfrm flipV="1">
            <a:off x="2926715" y="653415"/>
            <a:ext cx="6362700" cy="527685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2903363" y="135408"/>
            <a:ext cx="6300318" cy="4953830"/>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36830" y="267970"/>
            <a:ext cx="12226290" cy="963930"/>
          </a:xfrm>
          <a:prstGeom prst="rect">
            <a:avLst/>
          </a:prstGeom>
          <a:solidFill>
            <a:srgbClr val="4C964D"/>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2" name="图片 1" descr="D:\5.png5"/>
          <p:cNvPicPr>
            <a:picLocks noChangeAspect="1"/>
          </p:cNvPicPr>
          <p:nvPr/>
        </p:nvPicPr>
        <p:blipFill>
          <a:blip r:embed="rId2"/>
          <a:srcRect/>
          <a:stretch>
            <a:fillRect/>
          </a:stretch>
        </p:blipFill>
        <p:spPr>
          <a:xfrm>
            <a:off x="-1164590" y="-202565"/>
            <a:ext cx="3309620" cy="1860550"/>
          </a:xfrm>
          <a:prstGeom prst="rect">
            <a:avLst/>
          </a:prstGeom>
        </p:spPr>
      </p:pic>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课程案例</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3" name="文本框 2"/>
          <p:cNvSpPr txBox="1"/>
          <p:nvPr/>
        </p:nvSpPr>
        <p:spPr>
          <a:xfrm>
            <a:off x="925830" y="1896110"/>
            <a:ext cx="3877985" cy="461665"/>
          </a:xfrm>
          <a:prstGeom prst="rect">
            <a:avLst/>
          </a:prstGeom>
          <a:noFill/>
        </p:spPr>
        <p:txBody>
          <a:bodyPr wrap="none" rtlCol="0" anchor="t">
            <a:spAutoFit/>
          </a:bodyPr>
          <a:lstStyle/>
          <a:p>
            <a:pPr algn="l"/>
            <a:r>
              <a:rPr lang="zh-CN" altLang="en-US"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案例</a:t>
            </a:r>
            <a:r>
              <a:rPr lang="en-US" altLang="zh-CN"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Nacos</a:t>
            </a:r>
            <a:r>
              <a:rPr lang="zh-CN" altLang="en-US" sz="2400" dirty="0">
                <a:solidFill>
                  <a:srgbClr val="00B050"/>
                </a:solidFill>
                <a:latin typeface="宋体" panose="02010600030101010101" pitchFamily="2" charset="-122"/>
                <a:ea typeface="宋体" panose="02010600030101010101" pitchFamily="2" charset="-122"/>
                <a:cs typeface="宋体" panose="02010600030101010101" pitchFamily="2" charset="-122"/>
                <a:sym typeface="+mn-ea"/>
              </a:rPr>
              <a:t>实现配置中心</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descr="D:\总结.png总结"/>
          <p:cNvPicPr>
            <a:picLocks noChangeAspect="1"/>
          </p:cNvPicPr>
          <p:nvPr/>
        </p:nvPicPr>
        <p:blipFill>
          <a:blip r:embed="rId3">
            <a:duotone>
              <a:schemeClr val="accent1">
                <a:shade val="45000"/>
                <a:satMod val="135000"/>
              </a:schemeClr>
              <a:prstClr val="white"/>
            </a:duotone>
          </a:blip>
          <a:srcRect/>
          <a:stretch>
            <a:fillRect/>
          </a:stretch>
        </p:blipFill>
        <p:spPr>
          <a:xfrm>
            <a:off x="4022090" y="2794635"/>
            <a:ext cx="4172585" cy="2344420"/>
          </a:xfrm>
          <a:prstGeom prst="rect">
            <a:avLst/>
          </a:prstGeom>
        </p:spPr>
      </p:pic>
      <p:pic>
        <p:nvPicPr>
          <p:cNvPr id="13" name="图片 12"/>
          <p:cNvPicPr>
            <a:picLocks noChangeAspect="1"/>
          </p:cNvPicPr>
          <p:nvPr/>
        </p:nvPicPr>
        <p:blipFill rotWithShape="1">
          <a:blip r:embed="rId4" cstate="print">
            <a:extLst>
              <a:ext uri="{28A0092B-C50C-407E-A947-70E740481C1C}">
                <a14:useLocalDpi xmlns:a14="http://schemas.microsoft.com/office/drawing/2010/main" val="0"/>
              </a:ext>
            </a:extLst>
          </a:blip>
          <a:srcRect t="41372"/>
          <a:stretch>
            <a:fillRect/>
          </a:stretch>
        </p:blipFill>
        <p:spPr>
          <a:xfrm>
            <a:off x="11386" y="3397398"/>
            <a:ext cx="12193147" cy="4020671"/>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55415" y="279463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课程总结</a:t>
            </a:r>
          </a:p>
        </p:txBody>
      </p:sp>
      <p:sp>
        <p:nvSpPr>
          <p:cNvPr id="2" name="等腰三角形 1"/>
          <p:cNvSpPr/>
          <p:nvPr/>
        </p:nvSpPr>
        <p:spPr>
          <a:xfrm flipV="1">
            <a:off x="2926715" y="653415"/>
            <a:ext cx="6362700" cy="527685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2903363" y="135408"/>
            <a:ext cx="6300318" cy="4953830"/>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advTm="2000"/>
    </mc:Choice>
    <mc:Fallback xmlns="">
      <p:transition advTm="2000"/>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6830" y="267970"/>
            <a:ext cx="12226290" cy="9639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6" name="图片 5" descr="D:\7.png7"/>
          <p:cNvPicPr>
            <a:picLocks noChangeAspect="1"/>
          </p:cNvPicPr>
          <p:nvPr/>
        </p:nvPicPr>
        <p:blipFill>
          <a:blip r:embed="rId2"/>
          <a:srcRect/>
          <a:stretch>
            <a:fillRect/>
          </a:stretch>
        </p:blipFill>
        <p:spPr>
          <a:xfrm>
            <a:off x="-1163955" y="-226695"/>
            <a:ext cx="3473450" cy="1952625"/>
          </a:xfrm>
          <a:prstGeom prst="rect">
            <a:avLst/>
          </a:prstGeom>
        </p:spPr>
      </p:pic>
      <p:sp>
        <p:nvSpPr>
          <p:cNvPr id="20"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课程总结</a:t>
            </a:r>
          </a:p>
        </p:txBody>
      </p:sp>
      <p:sp>
        <p:nvSpPr>
          <p:cNvPr id="21"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22"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2" name="文本框 1"/>
          <p:cNvSpPr txBox="1"/>
          <p:nvPr/>
        </p:nvSpPr>
        <p:spPr>
          <a:xfrm>
            <a:off x="925830" y="2152015"/>
            <a:ext cx="8255635" cy="1113766"/>
          </a:xfrm>
          <a:prstGeom prst="rect">
            <a:avLst/>
          </a:prstGeom>
          <a:noFill/>
        </p:spPr>
        <p:txBody>
          <a:bodyPr wrap="square" rtlCol="0" anchor="t">
            <a:spAutoFit/>
          </a:bodyPr>
          <a:lstStyle/>
          <a:p>
            <a:pPr>
              <a:lnSpc>
                <a:spcPct val="150000"/>
              </a:lnSpc>
            </a:pPr>
            <a:r>
              <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、第二代</a:t>
            </a:r>
            <a:r>
              <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Spring Cloud</a:t>
            </a:r>
            <a:r>
              <a:rPr lang="zh-CN" altLang="en-US"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核心组件</a:t>
            </a:r>
            <a:endPar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Nacos</a:t>
            </a:r>
            <a:r>
              <a:rPr lang="zh-CN" altLang="en-US"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服务注册和配置中心</a:t>
            </a:r>
            <a:endPar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3439201" y="729986"/>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63" name="文本框 62"/>
          <p:cNvSpPr txBox="1"/>
          <p:nvPr/>
        </p:nvSpPr>
        <p:spPr>
          <a:xfrm>
            <a:off x="4984091" y="3072907"/>
            <a:ext cx="2217420" cy="706755"/>
          </a:xfrm>
          <a:prstGeom prst="rect">
            <a:avLst/>
          </a:prstGeom>
          <a:noFill/>
        </p:spPr>
        <p:txBody>
          <a:bodyPr wrap="none" rtlCol="0">
            <a:spAutoFit/>
          </a:bodyPr>
          <a:lstStyle/>
          <a:p>
            <a:pPr algn="ctr"/>
            <a:r>
              <a:rPr lang="zh-CN" altLang="en-US" sz="4000" b="1" dirty="0">
                <a:solidFill>
                  <a:schemeClr val="bg1"/>
                </a:solidFill>
                <a:latin typeface="思源黑体 CN Heavy" panose="020B0A00000000000000" charset="-122"/>
                <a:ea typeface="思源黑体 CN Heavy" panose="020B0A00000000000000" charset="-122"/>
                <a:cs typeface="+mn-ea"/>
                <a:sym typeface="+mn-lt"/>
              </a:rPr>
              <a:t>谢谢观看</a:t>
            </a:r>
          </a:p>
        </p:txBody>
      </p:sp>
      <p:sp>
        <p:nvSpPr>
          <p:cNvPr id="65" name="圆角矩形 64"/>
          <p:cNvSpPr/>
          <p:nvPr/>
        </p:nvSpPr>
        <p:spPr>
          <a:xfrm>
            <a:off x="5107816" y="4182390"/>
            <a:ext cx="1987400" cy="491319"/>
          </a:xfrm>
          <a:prstGeom prst="round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思源黑体 CN Bold" panose="020B0800000000000000" charset="-122"/>
                <a:ea typeface="思源黑体 CN Bold" panose="020B0800000000000000" charset="-122"/>
                <a:cs typeface="+mn-ea"/>
                <a:sym typeface="+mn-lt"/>
              </a:rPr>
              <a:t>THANKS</a:t>
            </a: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53298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2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3683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Freeform 6"/>
          <p:cNvSpPr/>
          <p:nvPr/>
        </p:nvSpPr>
        <p:spPr bwMode="auto">
          <a:xfrm>
            <a:off x="3429690" y="742478"/>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8" name="组合 7"/>
          <p:cNvGrpSpPr/>
          <p:nvPr/>
        </p:nvGrpSpPr>
        <p:grpSpPr>
          <a:xfrm>
            <a:off x="3948430" y="2761933"/>
            <a:ext cx="4692650" cy="2376805"/>
            <a:chOff x="6073" y="4117"/>
            <a:chExt cx="7390" cy="3743"/>
          </a:xfrm>
        </p:grpSpPr>
        <p:sp>
          <p:nvSpPr>
            <p:cNvPr id="4" name="文本框 3"/>
            <p:cNvSpPr txBox="1"/>
            <p:nvPr/>
          </p:nvSpPr>
          <p:spPr>
            <a:xfrm>
              <a:off x="8208" y="4117"/>
              <a:ext cx="2496" cy="919"/>
            </a:xfrm>
            <a:prstGeom prst="rect">
              <a:avLst/>
            </a:prstGeom>
            <a:noFill/>
          </p:spPr>
          <p:txBody>
            <a:bodyPr wrap="square" rtlCol="0">
              <a:spAutoFit/>
            </a:bodyPr>
            <a:lstStyle/>
            <a:p>
              <a:pPr algn="ct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dirty="0">
                  <a:solidFill>
                    <a:srgbClr val="FDFDFD"/>
                  </a:solidFill>
                  <a:latin typeface="宋体" panose="02010600030101010101" pitchFamily="2" charset="-122"/>
                  <a:ea typeface="宋体" panose="02010600030101010101" pitchFamily="2" charset="-122"/>
                  <a:cs typeface="宋体" panose="02010600030101010101" pitchFamily="2" charset="-122"/>
                </a:rPr>
                <a:t>01</a:t>
              </a: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课</a:t>
              </a:r>
            </a:p>
          </p:txBody>
        </p:sp>
        <p:sp>
          <p:nvSpPr>
            <p:cNvPr id="6" name="文本框 5"/>
            <p:cNvSpPr txBox="1"/>
            <p:nvPr/>
          </p:nvSpPr>
          <p:spPr>
            <a:xfrm>
              <a:off x="6073" y="5776"/>
              <a:ext cx="7390" cy="2084"/>
            </a:xfrm>
            <a:prstGeom prst="rect">
              <a:avLst/>
            </a:prstGeom>
            <a:noFill/>
          </p:spPr>
          <p:txBody>
            <a:bodyPr wrap="square" rtlCol="0">
              <a:spAutoFit/>
            </a:bodyPr>
            <a:lstStyle/>
            <a:p>
              <a:pPr algn="ctr"/>
              <a:r>
                <a:rPr lang="zh-CN" altLang="en-US" sz="4000" dirty="0">
                  <a:solidFill>
                    <a:srgbClr val="FDFDFD"/>
                  </a:solidFill>
                  <a:latin typeface="宋体" panose="02010600030101010101" pitchFamily="2" charset="-122"/>
                  <a:ea typeface="宋体" panose="02010600030101010101" pitchFamily="2" charset="-122"/>
                  <a:cs typeface="思源黑体 CN Bold" panose="020B0800000000000000" charset="-122"/>
                </a:rPr>
                <a:t>第二代</a:t>
              </a:r>
              <a:r>
                <a:rPr lang="en-US" altLang="zh-CN" sz="4000" dirty="0">
                  <a:solidFill>
                    <a:srgbClr val="FDFDFD"/>
                  </a:solidFill>
                  <a:latin typeface="宋体" panose="02010600030101010101" pitchFamily="2" charset="-122"/>
                  <a:ea typeface="宋体" panose="02010600030101010101" pitchFamily="2" charset="-122"/>
                  <a:cs typeface="思源黑体 CN Bold" panose="020B0800000000000000" charset="-122"/>
                </a:rPr>
                <a:t>Spring Cloud</a:t>
              </a:r>
              <a:r>
                <a:rPr lang="zh-CN" altLang="en-US" sz="4000" dirty="0">
                  <a:solidFill>
                    <a:srgbClr val="FDFDFD"/>
                  </a:solidFill>
                  <a:latin typeface="宋体" panose="02010600030101010101" pitchFamily="2" charset="-122"/>
                  <a:ea typeface="宋体" panose="02010600030101010101" pitchFamily="2" charset="-122"/>
                  <a:cs typeface="思源黑体 CN Bold" panose="020B0800000000000000" charset="-122"/>
                </a:rPr>
                <a:t>核心组件</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Freeform 6"/>
          <p:cNvSpPr/>
          <p:nvPr/>
        </p:nvSpPr>
        <p:spPr bwMode="auto">
          <a:xfrm>
            <a:off x="1890045" y="2258267"/>
            <a:ext cx="2315910" cy="2341468"/>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 name="椭圆 1"/>
          <p:cNvSpPr/>
          <p:nvPr/>
        </p:nvSpPr>
        <p:spPr>
          <a:xfrm>
            <a:off x="6792303" y="1054678"/>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792303" y="2007793"/>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p>
        </p:txBody>
      </p:sp>
      <p:sp>
        <p:nvSpPr>
          <p:cNvPr id="6" name="文本框 5"/>
          <p:cNvSpPr txBox="1"/>
          <p:nvPr/>
        </p:nvSpPr>
        <p:spPr>
          <a:xfrm>
            <a:off x="7549386" y="1090238"/>
            <a:ext cx="2040943" cy="461665"/>
          </a:xfrm>
          <a:prstGeom prst="rect">
            <a:avLst/>
          </a:prstGeom>
          <a:noFill/>
        </p:spPr>
        <p:txBody>
          <a:bodyPr wrap="none" rtlCol="0">
            <a:spAutoFit/>
          </a:bodyPr>
          <a:lstStyle/>
          <a:p>
            <a:r>
              <a:rPr lang="zh-CN" altLang="en-US" sz="2400" b="1" dirty="0">
                <a:solidFill>
                  <a:srgbClr val="F3644B"/>
                </a:solidFill>
                <a:latin typeface="宋体" panose="02010600030101010101" pitchFamily="2" charset="-122"/>
                <a:ea typeface="宋体" panose="02010600030101010101" pitchFamily="2" charset="-122"/>
                <a:cs typeface="+mn-ea"/>
                <a:sym typeface="+mn-lt"/>
              </a:rPr>
              <a:t>阿里开源组件</a:t>
            </a:r>
          </a:p>
        </p:txBody>
      </p:sp>
      <p:sp>
        <p:nvSpPr>
          <p:cNvPr id="8" name="文本框 7"/>
          <p:cNvSpPr txBox="1"/>
          <p:nvPr/>
        </p:nvSpPr>
        <p:spPr>
          <a:xfrm>
            <a:off x="7549386" y="2052572"/>
            <a:ext cx="2350323" cy="461665"/>
          </a:xfrm>
          <a:prstGeom prst="rect">
            <a:avLst/>
          </a:prstGeom>
          <a:noFill/>
        </p:spPr>
        <p:txBody>
          <a:bodyPr wrap="none" rtlCol="0">
            <a:spAutoFit/>
          </a:bodyPr>
          <a:lstStyle/>
          <a:p>
            <a:r>
              <a:rPr lang="zh-CN" altLang="en-US" sz="2400" b="1" dirty="0">
                <a:solidFill>
                  <a:srgbClr val="F3644B"/>
                </a:solidFill>
                <a:latin typeface="宋体" panose="02010600030101010101" pitchFamily="2" charset="-122"/>
                <a:ea typeface="宋体" panose="02010600030101010101" pitchFamily="2" charset="-122"/>
                <a:cs typeface="+mn-ea"/>
                <a:sym typeface="+mn-lt"/>
              </a:rPr>
              <a:t>阿里商业化组件</a:t>
            </a:r>
          </a:p>
        </p:txBody>
      </p:sp>
      <p:sp>
        <p:nvSpPr>
          <p:cNvPr id="12" name="文本框 11"/>
          <p:cNvSpPr txBox="1"/>
          <p:nvPr/>
        </p:nvSpPr>
        <p:spPr>
          <a:xfrm>
            <a:off x="7549386" y="5000132"/>
            <a:ext cx="309880" cy="398780"/>
          </a:xfrm>
          <a:prstGeom prst="rect">
            <a:avLst/>
          </a:prstGeom>
          <a:noFill/>
        </p:spPr>
        <p:txBody>
          <a:bodyPr wrap="none" rtlCol="0">
            <a:spAutoFit/>
          </a:bodyPr>
          <a:lstStyle/>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5" name="文本框 14"/>
          <p:cNvSpPr txBox="1"/>
          <p:nvPr/>
        </p:nvSpPr>
        <p:spPr>
          <a:xfrm>
            <a:off x="2549524" y="2839063"/>
            <a:ext cx="996950" cy="583565"/>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662545" y="3515370"/>
            <a:ext cx="2770910" cy="461665"/>
          </a:xfrm>
          <a:prstGeom prst="rect">
            <a:avLst/>
          </a:prstGeom>
        </p:spPr>
        <p:txBody>
          <a:bodyPr wrap="square">
            <a:spAutoFit/>
          </a:bodyPr>
          <a:lstStyle/>
          <a:p>
            <a:pPr algn="ctr"/>
            <a:r>
              <a:rPr lang="en-US" altLang="zh-CN" sz="2400" b="1" dirty="0">
                <a:solidFill>
                  <a:schemeClr val="bg1"/>
                </a:solidFill>
                <a:cs typeface="+mn-ea"/>
                <a:sym typeface="+mn-lt"/>
              </a:rPr>
              <a:t>CONTNETS</a:t>
            </a:r>
          </a:p>
        </p:txBody>
      </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阿里开源组件</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0700365" cy="2328523"/>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Spring Cloud </a:t>
            </a:r>
            <a:r>
              <a:rPr lang="zh-CN" altLang="en-US" sz="2000" dirty="0">
                <a:solidFill>
                  <a:srgbClr val="F3644B"/>
                </a:solidFill>
                <a:latin typeface="宋体" panose="02010600030101010101" pitchFamily="2" charset="-122"/>
                <a:ea typeface="宋体" panose="02010600030101010101" pitchFamily="2" charset="-122"/>
                <a:sym typeface="+mn-ea"/>
              </a:rPr>
              <a:t>是若干个框架的集合，包括 </a:t>
            </a:r>
            <a:r>
              <a:rPr lang="en-US" altLang="zh-CN" sz="2000" dirty="0">
                <a:solidFill>
                  <a:srgbClr val="F3644B"/>
                </a:solidFill>
                <a:latin typeface="宋体" panose="02010600030101010101" pitchFamily="2" charset="-122"/>
                <a:ea typeface="宋体" panose="02010600030101010101" pitchFamily="2" charset="-122"/>
                <a:sym typeface="+mn-ea"/>
              </a:rPr>
              <a:t>spring-cloud-config</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spring-cloud-bus </a:t>
            </a:r>
            <a:r>
              <a:rPr lang="zh-CN" altLang="en-US" sz="2000" dirty="0">
                <a:solidFill>
                  <a:srgbClr val="F3644B"/>
                </a:solidFill>
                <a:latin typeface="宋体" panose="02010600030101010101" pitchFamily="2" charset="-122"/>
                <a:ea typeface="宋体" panose="02010600030101010101" pitchFamily="2" charset="-122"/>
                <a:sym typeface="+mn-ea"/>
              </a:rPr>
              <a:t>等近</a:t>
            </a:r>
            <a:r>
              <a:rPr lang="en-US" altLang="zh-CN" sz="2000" dirty="0">
                <a:solidFill>
                  <a:srgbClr val="F3644B"/>
                </a:solidFill>
                <a:latin typeface="宋体" panose="02010600030101010101" pitchFamily="2" charset="-122"/>
                <a:ea typeface="宋体" panose="02010600030101010101" pitchFamily="2" charset="-122"/>
                <a:sym typeface="+mn-ea"/>
              </a:rPr>
              <a:t>20</a:t>
            </a: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个子项目，提供了服务治理、服务网关、智能路由、负载均衡、断路器、监控跟踪、分布式消</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息队列、配置管理等领域的解决方案。</a:t>
            </a:r>
            <a:r>
              <a:rPr lang="en-US" altLang="zh-CN" sz="2000" dirty="0">
                <a:solidFill>
                  <a:srgbClr val="F3644B"/>
                </a:solidFill>
                <a:latin typeface="宋体" panose="02010600030101010101" pitchFamily="2" charset="-122"/>
                <a:ea typeface="宋体" panose="02010600030101010101" pitchFamily="2" charset="-122"/>
                <a:sym typeface="+mn-ea"/>
              </a:rPr>
              <a:t>Spring Cloud </a:t>
            </a:r>
            <a:r>
              <a:rPr lang="zh-CN" altLang="en-US" sz="2000" dirty="0">
                <a:solidFill>
                  <a:srgbClr val="F3644B"/>
                </a:solidFill>
                <a:latin typeface="宋体" panose="02010600030101010101" pitchFamily="2" charset="-122"/>
                <a:ea typeface="宋体" panose="02010600030101010101" pitchFamily="2" charset="-122"/>
                <a:sym typeface="+mn-ea"/>
              </a:rPr>
              <a:t>通过 </a:t>
            </a:r>
            <a:r>
              <a:rPr lang="en-US" altLang="zh-CN" sz="2000" dirty="0">
                <a:solidFill>
                  <a:srgbClr val="F3644B"/>
                </a:solidFill>
                <a:latin typeface="宋体" panose="02010600030101010101" pitchFamily="2" charset="-122"/>
                <a:ea typeface="宋体" panose="02010600030101010101" pitchFamily="2" charset="-122"/>
                <a:sym typeface="+mn-ea"/>
              </a:rPr>
              <a:t>Spring Boot </a:t>
            </a:r>
            <a:r>
              <a:rPr lang="zh-CN" altLang="en-US" sz="2000" dirty="0">
                <a:solidFill>
                  <a:srgbClr val="F3644B"/>
                </a:solidFill>
                <a:latin typeface="宋体" panose="02010600030101010101" pitchFamily="2" charset="-122"/>
                <a:ea typeface="宋体" panose="02010600030101010101" pitchFamily="2" charset="-122"/>
                <a:sym typeface="+mn-ea"/>
              </a:rPr>
              <a:t>风格的封装，屏蔽掉</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了复杂的配置和实现原理，最终给开发者留出了一套简单易懂、容易部署的分布式系统开发工</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具包。一般来说，</a:t>
            </a:r>
            <a:r>
              <a:rPr lang="en-US" altLang="zh-CN" sz="2000" dirty="0">
                <a:solidFill>
                  <a:srgbClr val="F3644B"/>
                </a:solidFill>
                <a:latin typeface="宋体" panose="02010600030101010101" pitchFamily="2" charset="-122"/>
                <a:ea typeface="宋体" panose="02010600030101010101" pitchFamily="2" charset="-122"/>
                <a:sym typeface="+mn-ea"/>
              </a:rPr>
              <a:t>Spring Cloud </a:t>
            </a:r>
            <a:r>
              <a:rPr lang="zh-CN" altLang="en-US" sz="2000" dirty="0">
                <a:solidFill>
                  <a:srgbClr val="F3644B"/>
                </a:solidFill>
                <a:latin typeface="宋体" panose="02010600030101010101" pitchFamily="2" charset="-122"/>
                <a:ea typeface="宋体" panose="02010600030101010101" pitchFamily="2" charset="-122"/>
                <a:sym typeface="+mn-ea"/>
              </a:rPr>
              <a:t>包含以下组件，主要以 </a:t>
            </a:r>
            <a:r>
              <a:rPr lang="en-US" altLang="zh-CN" sz="2000" dirty="0">
                <a:solidFill>
                  <a:srgbClr val="F3644B"/>
                </a:solidFill>
                <a:latin typeface="宋体" panose="02010600030101010101" pitchFamily="2" charset="-122"/>
                <a:ea typeface="宋体" panose="02010600030101010101" pitchFamily="2" charset="-122"/>
                <a:sym typeface="+mn-ea"/>
              </a:rPr>
              <a:t>Netflix </a:t>
            </a:r>
            <a:r>
              <a:rPr lang="zh-CN" altLang="en-US" sz="2000" dirty="0">
                <a:solidFill>
                  <a:srgbClr val="F3644B"/>
                </a:solidFill>
                <a:latin typeface="宋体" panose="02010600030101010101" pitchFamily="2" charset="-122"/>
                <a:ea typeface="宋体" panose="02010600030101010101" pitchFamily="2" charset="-122"/>
                <a:sym typeface="+mn-ea"/>
              </a:rPr>
              <a:t>开源为主，简称</a:t>
            </a:r>
            <a:r>
              <a:rPr lang="en-US" altLang="zh-CN" sz="2000" dirty="0">
                <a:solidFill>
                  <a:srgbClr val="F3644B"/>
                </a:solidFill>
                <a:latin typeface="宋体" panose="02010600030101010101" pitchFamily="2" charset="-122"/>
                <a:ea typeface="宋体" panose="02010600030101010101" pitchFamily="2" charset="-122"/>
                <a:sym typeface="+mn-ea"/>
              </a:rPr>
              <a:t>SCN</a:t>
            </a:r>
            <a:r>
              <a:rPr lang="zh-CN" altLang="en-US" sz="2000" dirty="0">
                <a:solidFill>
                  <a:srgbClr val="F3644B"/>
                </a:solidFill>
                <a:latin typeface="宋体" panose="02010600030101010101" pitchFamily="2" charset="-122"/>
                <a:ea typeface="宋体" panose="02010600030101010101" pitchFamily="2" charset="-122"/>
                <a:sym typeface="+mn-ea"/>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阿里开源组件</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11213326" cy="1866858"/>
          </a:xfrm>
          <a:prstGeom prst="rect">
            <a:avLst/>
          </a:prstGeom>
          <a:noFill/>
        </p:spPr>
        <p:txBody>
          <a:bodyPr wrap="non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同 </a:t>
            </a:r>
            <a:r>
              <a:rPr lang="en-US" altLang="zh-CN" sz="2000" dirty="0">
                <a:solidFill>
                  <a:srgbClr val="F3644B"/>
                </a:solidFill>
                <a:latin typeface="宋体" panose="02010600030101010101" pitchFamily="2" charset="-122"/>
                <a:ea typeface="宋体" panose="02010600030101010101" pitchFamily="2" charset="-122"/>
                <a:sym typeface="+mn-ea"/>
              </a:rPr>
              <a:t>Spring Cloud </a:t>
            </a:r>
            <a:r>
              <a:rPr lang="zh-CN" altLang="en-US" sz="2000" dirty="0">
                <a:solidFill>
                  <a:srgbClr val="F3644B"/>
                </a:solidFill>
                <a:latin typeface="宋体" panose="02010600030101010101" pitchFamily="2" charset="-122"/>
                <a:ea typeface="宋体" panose="02010600030101010101" pitchFamily="2" charset="-122"/>
                <a:sym typeface="+mn-ea"/>
              </a:rPr>
              <a:t>一样，</a:t>
            </a:r>
            <a:r>
              <a:rPr lang="en-US" altLang="zh-CN" sz="2000" dirty="0">
                <a:solidFill>
                  <a:srgbClr val="F3644B"/>
                </a:solidFill>
                <a:latin typeface="宋体" panose="02010600030101010101" pitchFamily="2" charset="-122"/>
                <a:ea typeface="宋体" panose="02010600030101010101" pitchFamily="2" charset="-122"/>
                <a:sym typeface="+mn-ea"/>
              </a:rPr>
              <a:t>Spring Cloud Alibaba </a:t>
            </a:r>
            <a:r>
              <a:rPr lang="zh-CN" altLang="en-US" sz="2000" dirty="0">
                <a:solidFill>
                  <a:srgbClr val="F3644B"/>
                </a:solidFill>
                <a:latin typeface="宋体" panose="02010600030101010101" pitchFamily="2" charset="-122"/>
                <a:ea typeface="宋体" panose="02010600030101010101" pitchFamily="2" charset="-122"/>
                <a:sym typeface="+mn-ea"/>
              </a:rPr>
              <a:t>也是一套微服务解决方案，包含开发分布式应用</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微服务的必需组件，方便开发者通过 </a:t>
            </a:r>
            <a:r>
              <a:rPr lang="en-US" altLang="zh-CN" sz="2000" dirty="0">
                <a:solidFill>
                  <a:srgbClr val="F3644B"/>
                </a:solidFill>
                <a:latin typeface="宋体" panose="02010600030101010101" pitchFamily="2" charset="-122"/>
                <a:ea typeface="宋体" panose="02010600030101010101" pitchFamily="2" charset="-122"/>
                <a:sym typeface="+mn-ea"/>
              </a:rPr>
              <a:t>Spring Cloud </a:t>
            </a:r>
            <a:r>
              <a:rPr lang="zh-CN" altLang="en-US" sz="2000" dirty="0">
                <a:solidFill>
                  <a:srgbClr val="F3644B"/>
                </a:solidFill>
                <a:latin typeface="宋体" panose="02010600030101010101" pitchFamily="2" charset="-122"/>
                <a:ea typeface="宋体" panose="02010600030101010101" pitchFamily="2" charset="-122"/>
                <a:sym typeface="+mn-ea"/>
              </a:rPr>
              <a:t>编程模型轻松使用这些组件来开发分布式应用</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服务。依托 </a:t>
            </a:r>
            <a:r>
              <a:rPr lang="en-US" altLang="zh-CN" sz="2000" dirty="0">
                <a:solidFill>
                  <a:srgbClr val="F3644B"/>
                </a:solidFill>
                <a:latin typeface="宋体" panose="02010600030101010101" pitchFamily="2" charset="-122"/>
                <a:ea typeface="宋体" panose="02010600030101010101" pitchFamily="2" charset="-122"/>
                <a:sym typeface="+mn-ea"/>
              </a:rPr>
              <a:t>Spring Cloud Alibaba</a:t>
            </a:r>
            <a:r>
              <a:rPr lang="zh-CN" altLang="en-US" sz="2000" dirty="0">
                <a:solidFill>
                  <a:srgbClr val="F3644B"/>
                </a:solidFill>
                <a:latin typeface="宋体" panose="02010600030101010101" pitchFamily="2" charset="-122"/>
                <a:ea typeface="宋体" panose="02010600030101010101" pitchFamily="2" charset="-122"/>
                <a:sym typeface="+mn-ea"/>
              </a:rPr>
              <a:t>，您只需要添加一些注解和少量配置，就可以将 </a:t>
            </a:r>
            <a:r>
              <a:rPr lang="en-US" altLang="zh-CN" sz="2000" dirty="0">
                <a:solidFill>
                  <a:srgbClr val="F3644B"/>
                </a:solidFill>
                <a:latin typeface="宋体" panose="02010600030101010101" pitchFamily="2" charset="-122"/>
                <a:ea typeface="宋体" panose="02010600030101010101" pitchFamily="2" charset="-122"/>
                <a:sym typeface="+mn-ea"/>
              </a:rPr>
              <a:t>Spring Cloud</a:t>
            </a: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应用接入阿里微服务解决方案，通过阿里中间件来迅速搭建分布式应用系统。</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阿里开源组件</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3887" y="1264279"/>
            <a:ext cx="7601365" cy="54803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2"/>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a:t>
            </a:r>
            <a:r>
              <a:rPr lang="zh-CN" altLang="en-US" sz="2400" dirty="0">
                <a:solidFill>
                  <a:srgbClr val="FDFDFD"/>
                </a:solidFill>
                <a:latin typeface="宋体" panose="02010600030101010101" pitchFamily="2" charset="-122"/>
                <a:ea typeface="宋体" panose="02010600030101010101" pitchFamily="2" charset="-122"/>
                <a:cs typeface="+mn-ea"/>
                <a:sym typeface="+mn-lt"/>
              </a:rPr>
              <a:t>阿里开源组件</a:t>
            </a: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3"/>
          <a:srcRect/>
          <a:stretch>
            <a:fillRect/>
          </a:stretch>
        </p:blipFill>
        <p:spPr>
          <a:xfrm>
            <a:off x="-893445" y="-41910"/>
            <a:ext cx="2817495" cy="1583690"/>
          </a:xfrm>
          <a:prstGeom prst="rect">
            <a:avLst/>
          </a:prstGeom>
        </p:spPr>
      </p:pic>
      <p:sp>
        <p:nvSpPr>
          <p:cNvPr id="2" name="文本框 1"/>
          <p:cNvSpPr txBox="1"/>
          <p:nvPr/>
        </p:nvSpPr>
        <p:spPr>
          <a:xfrm>
            <a:off x="826476" y="1488337"/>
            <a:ext cx="9289723" cy="2790187"/>
          </a:xfrm>
          <a:prstGeom prst="rect">
            <a:avLst/>
          </a:prstGeom>
          <a:noFill/>
        </p:spPr>
        <p:txBody>
          <a:bodyPr wrap="non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Nacos</a:t>
            </a:r>
            <a:r>
              <a:rPr lang="zh-CN" altLang="en-US" sz="2000" dirty="0">
                <a:solidFill>
                  <a:srgbClr val="F3644B"/>
                </a:solidFill>
                <a:latin typeface="宋体" panose="02010600030101010101" pitchFamily="2" charset="-122"/>
                <a:ea typeface="宋体" panose="02010600030101010101" pitchFamily="2" charset="-122"/>
                <a:sym typeface="+mn-ea"/>
              </a:rPr>
              <a:t>：一个更易于构建云原生应用的动态服务发现、配置管理和服务管理平台。</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Sentinel</a:t>
            </a:r>
            <a:r>
              <a:rPr lang="zh-CN" altLang="en-US" sz="2000" dirty="0">
                <a:solidFill>
                  <a:srgbClr val="F3644B"/>
                </a:solidFill>
                <a:latin typeface="宋体" panose="02010600030101010101" pitchFamily="2" charset="-122"/>
                <a:ea typeface="宋体" panose="02010600030101010101" pitchFamily="2" charset="-122"/>
                <a:sym typeface="+mn-ea"/>
              </a:rPr>
              <a:t>：流量控制、熔断降级、系统负载。</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Rocket MQ</a:t>
            </a:r>
            <a:r>
              <a:rPr lang="zh-CN" altLang="en-US" sz="2000" dirty="0">
                <a:solidFill>
                  <a:srgbClr val="F3644B"/>
                </a:solidFill>
                <a:latin typeface="宋体" panose="02010600030101010101" pitchFamily="2" charset="-122"/>
                <a:ea typeface="宋体" panose="02010600030101010101" pitchFamily="2" charset="-122"/>
                <a:sym typeface="+mn-ea"/>
              </a:rPr>
              <a:t>：开源的分布式消息系统，基于高可用分布式集群技术。</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Dubbo</a:t>
            </a:r>
            <a:r>
              <a:rPr lang="zh-CN" altLang="en-US" sz="2000" dirty="0">
                <a:solidFill>
                  <a:srgbClr val="F3644B"/>
                </a:solidFill>
                <a:latin typeface="宋体" panose="02010600030101010101" pitchFamily="2" charset="-122"/>
                <a:ea typeface="宋体" panose="02010600030101010101" pitchFamily="2" charset="-122"/>
                <a:sym typeface="+mn-ea"/>
              </a:rPr>
              <a:t>：这个就不用多说了，在国内应用非常广泛的一款高性能 </a:t>
            </a:r>
            <a:r>
              <a:rPr lang="en-US" altLang="zh-CN" sz="2000" dirty="0">
                <a:solidFill>
                  <a:srgbClr val="F3644B"/>
                </a:solidFill>
                <a:latin typeface="宋体" panose="02010600030101010101" pitchFamily="2" charset="-122"/>
                <a:ea typeface="宋体" panose="02010600030101010101" pitchFamily="2" charset="-122"/>
                <a:sym typeface="+mn-ea"/>
              </a:rPr>
              <a:t>Java RPC </a:t>
            </a:r>
            <a:r>
              <a:rPr lang="zh-CN" altLang="en-US" sz="2000" dirty="0">
                <a:solidFill>
                  <a:srgbClr val="F3644B"/>
                </a:solidFill>
                <a:latin typeface="宋体" panose="02010600030101010101" pitchFamily="2" charset="-122"/>
                <a:ea typeface="宋体" panose="02010600030101010101" pitchFamily="2" charset="-122"/>
                <a:sym typeface="+mn-ea"/>
              </a:rPr>
              <a:t>框架。</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Seata</a:t>
            </a:r>
            <a:r>
              <a:rPr lang="zh-CN" altLang="en-US" sz="2000" dirty="0">
                <a:solidFill>
                  <a:srgbClr val="F3644B"/>
                </a:solidFill>
                <a:latin typeface="宋体" panose="02010600030101010101" pitchFamily="2" charset="-122"/>
                <a:ea typeface="宋体" panose="02010600030101010101" pitchFamily="2" charset="-122"/>
                <a:sym typeface="+mn-ea"/>
              </a:rPr>
              <a:t>：阿里巴巴开源产品，一个易于使用的高性能微服务分布式事务解决方案。</a:t>
            </a: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Arthas</a:t>
            </a:r>
            <a:r>
              <a:rPr lang="zh-CN" altLang="en-US" sz="2000" dirty="0">
                <a:solidFill>
                  <a:srgbClr val="F3644B"/>
                </a:solidFill>
                <a:latin typeface="宋体" panose="02010600030101010101" pitchFamily="2" charset="-122"/>
                <a:ea typeface="宋体" panose="02010600030101010101" pitchFamily="2" charset="-122"/>
                <a:sym typeface="+mn-ea"/>
              </a:rPr>
              <a:t>：开源的</a:t>
            </a:r>
            <a:r>
              <a:rPr lang="en-US" altLang="zh-CN" sz="2000" dirty="0">
                <a:solidFill>
                  <a:srgbClr val="F3644B"/>
                </a:solidFill>
                <a:latin typeface="宋体" panose="02010600030101010101" pitchFamily="2" charset="-122"/>
                <a:ea typeface="宋体" panose="02010600030101010101" pitchFamily="2" charset="-122"/>
                <a:sym typeface="+mn-ea"/>
              </a:rPr>
              <a:t>Java</a:t>
            </a:r>
            <a:r>
              <a:rPr lang="zh-CN" altLang="en-US" sz="2000" dirty="0">
                <a:solidFill>
                  <a:srgbClr val="F3644B"/>
                </a:solidFill>
                <a:latin typeface="宋体" panose="02010600030101010101" pitchFamily="2" charset="-122"/>
                <a:ea typeface="宋体" panose="02010600030101010101" pitchFamily="2" charset="-122"/>
                <a:sym typeface="+mn-ea"/>
              </a:rPr>
              <a:t>动态追踪工具，基于字节码增强技术，功能非常强大。</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8991,&quot;width&quot;:15994}"/>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494,&quot;width&quot;:4437}"/>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590,&quot;width&quot;:14364}"/>
</p:tagLst>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自定义 1044">
      <a:dk1>
        <a:srgbClr val="737572"/>
      </a:dk1>
      <a:lt1>
        <a:sysClr val="window" lastClr="FFFFFF"/>
      </a:lt1>
      <a:dk2>
        <a:srgbClr val="445469"/>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1465</Words>
  <Application>Microsoft Office PowerPoint</Application>
  <PresentationFormat>宽屏</PresentationFormat>
  <Paragraphs>162</Paragraphs>
  <Slides>34</Slides>
  <Notes>5</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34</vt:i4>
      </vt:variant>
    </vt:vector>
  </HeadingPairs>
  <TitlesOfParts>
    <vt:vector size="46" baseType="lpstr">
      <vt:lpstr>Lato</vt:lpstr>
      <vt:lpstr>Noto Sans S Chinese Light</vt:lpstr>
      <vt:lpstr>等线</vt:lpstr>
      <vt:lpstr>思源黑体 CN Bold</vt:lpstr>
      <vt:lpstr>思源黑体 CN Heavy</vt:lpstr>
      <vt:lpstr>宋体</vt:lpstr>
      <vt:lpstr>微软雅黑</vt:lpstr>
      <vt:lpstr>Arial</vt:lpstr>
      <vt:lpstr>Calibri</vt:lpstr>
      <vt:lpstr>Calibri Light</vt:lpstr>
      <vt:lpstr>f450b0d4963ece9be7ae7f3cbf6a74776566f6cf</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沈 先生</cp:lastModifiedBy>
  <cp:revision>423</cp:revision>
  <dcterms:created xsi:type="dcterms:W3CDTF">2020-01-14T03:18:00Z</dcterms:created>
  <dcterms:modified xsi:type="dcterms:W3CDTF">2021-03-24T00:57:59Z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