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88" r:id="rId6"/>
    <p:sldId id="313" r:id="rId8"/>
    <p:sldId id="264" r:id="rId9"/>
    <p:sldId id="296" r:id="rId10"/>
    <p:sldId id="314" r:id="rId11"/>
    <p:sldId id="342" r:id="rId12"/>
    <p:sldId id="277" r:id="rId13"/>
    <p:sldId id="570" r:id="rId14"/>
    <p:sldId id="533" r:id="rId15"/>
    <p:sldId id="571" r:id="rId16"/>
    <p:sldId id="498" r:id="rId17"/>
    <p:sldId id="499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7" r:id="rId31"/>
    <p:sldId id="359" r:id="rId32"/>
    <p:sldId id="360" r:id="rId33"/>
    <p:sldId id="361" r:id="rId34"/>
    <p:sldId id="610" r:id="rId35"/>
    <p:sldId id="535" r:id="rId36"/>
    <p:sldId id="538" r:id="rId37"/>
    <p:sldId id="539" r:id="rId38"/>
    <p:sldId id="544" r:id="rId39"/>
    <p:sldId id="545" r:id="rId40"/>
    <p:sldId id="547" r:id="rId41"/>
    <p:sldId id="589" r:id="rId42"/>
    <p:sldId id="590" r:id="rId43"/>
    <p:sldId id="591" r:id="rId44"/>
    <p:sldId id="592" r:id="rId45"/>
    <p:sldId id="593" r:id="rId46"/>
    <p:sldId id="594" r:id="rId47"/>
    <p:sldId id="595" r:id="rId48"/>
    <p:sldId id="299" r:id="rId49"/>
    <p:sldId id="291" r:id="rId50"/>
    <p:sldId id="300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BC1"/>
    <a:srgbClr val="F3644B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90"/>
      </p:cViewPr>
      <p:guideLst>
        <p:guide orient="horz" pos="2281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6.wdp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6.wdp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9.png"/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6.wdp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6.wdp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6.wdp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openxmlformats.org/officeDocument/2006/relationships/image" Target="../media/image6.png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6.wdp"/><Relationship Id="rId2" Type="http://schemas.openxmlformats.org/officeDocument/2006/relationships/image" Target="../media/image15.png"/><Relationship Id="rId1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65320" y="2275573"/>
            <a:ext cx="3261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JavaSE Day04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0281" y="3297697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循环结构</a:t>
            </a:r>
            <a:endParaRPr 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32397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1" grpId="0"/>
      <p:bldP spid="63" grpId="0"/>
      <p:bldP spid="65" grpId="0" animBg="1"/>
      <p:bldP spid="20" grpId="1" animBg="1"/>
      <p:bldP spid="61" grpId="1"/>
      <p:bldP spid="63" grpId="1"/>
      <p:bldP spid="6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循环概述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200" y="2179320"/>
            <a:ext cx="1090676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for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while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do...while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嵌套循环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925" y="1395730"/>
            <a:ext cx="23253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循环语句分类：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for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1825625"/>
            <a:ext cx="10847070" cy="17532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for(初始化</a:t>
            </a:r>
            <a:r>
              <a:rPr lang="zh-CN" altLang="en-US" sz="2400">
                <a:sym typeface="+mn-ea"/>
              </a:rPr>
              <a:t>语句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①; </a:t>
            </a:r>
            <a:r>
              <a:rPr lang="zh-CN" altLang="en-US" sz="2400">
                <a:sym typeface="+mn-ea"/>
              </a:rPr>
              <a:t>条件判断语句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②; 步进表达式④){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		循环体语句③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}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3885" y="3622040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9270" y="4267200"/>
            <a:ext cx="111506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初始化语句： 用于表示循环开启时的起始状态；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条件判断语句：用于表示循环反复执行的条件；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/>
              <a:t>循环体语句： 用于表示循环反复执行的内容；</a:t>
            </a:r>
            <a:endParaRPr lang="zh-CN" altLang="en-US" sz="20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000">
                <a:effectLst/>
                <a:sym typeface="+mn-ea"/>
              </a:rPr>
              <a:t>步进表达式</a:t>
            </a:r>
            <a:r>
              <a:rPr lang="zh-CN" altLang="en-US" sz="2000"/>
              <a:t>：用于表示循环执行中每次变化的内容。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  <p:bldP spid="5" grpId="0"/>
      <p:bldP spid="5" grpId="1"/>
      <p:bldP spid="8" grpId="0"/>
      <p:bldP spid="8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for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执行流程：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1985010"/>
            <a:ext cx="3398520" cy="445008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86960" y="2306320"/>
            <a:ext cx="614997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执行顺序：</a:t>
            </a:r>
            <a:r>
              <a:rPr lang="zh-CN" altLang="en-US" sz="2000"/>
              <a:t>①②③④&gt;②③④&gt;②③④…②不满足为止。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①负责完成循环变量初始化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②负责判断是否满足循环条件，不满足则跳出循环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③具体执行的语句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④循环后，循环条件所涉及变量的变化情况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375" y="5615940"/>
            <a:ext cx="1082040" cy="1120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639570"/>
            <a:ext cx="53644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在控制台输出1-5和5-1的数据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5830" y="2744470"/>
            <a:ext cx="8260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求1~100之间的数据和，并把求和结果在控制台输出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5830" y="3956685"/>
            <a:ext cx="5974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在控制台输出所有的“水仙花数”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while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1825625"/>
            <a:ext cx="1084707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初始化表达式①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while(布尔表达式②){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  循环体③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  步进表达式④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}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while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执行流程：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6960" y="2306320"/>
            <a:ext cx="614997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执行顺序：</a:t>
            </a:r>
            <a:r>
              <a:rPr lang="zh-CN" altLang="en-US" sz="2000"/>
              <a:t>①②③④&gt;②③④&gt;②③④…②不满足为止。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- ①负责完成循环变量初始化。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- ②负责判断是否满足循环条件，不满足则跳出循环。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- ③具体执行的语句。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- ④循环后，循环变量的变化情况。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5615940"/>
            <a:ext cx="1082040" cy="11201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0" y="2021205"/>
            <a:ext cx="3489960" cy="4457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8223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世界最高山峰是珠穆朗玛峰(8844.43米=8844430毫米)，假如我有一张足够大的纸，它的厚度是0.1毫米。请问，我折叠多少次，可以折成珠穆朗玛峰的高度?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do...</a:t>
            </a:r>
            <a:r>
              <a:rPr 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while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1825625"/>
            <a:ext cx="1084707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初始化表达式①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do{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  循环体③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  步进表达式④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}while(布尔表达式②);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6395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67515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循环语句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6805638" y="30238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62721" y="3059454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循环语句扩展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8813" y="42653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5896" y="4300879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随机数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1" grpId="0" bldLvl="0" animBg="1"/>
      <p:bldP spid="32" grpId="0"/>
      <p:bldP spid="31" grpId="1" animBg="1"/>
      <p:bldP spid="32" grpId="1"/>
      <p:bldP spid="3" grpId="0" bldLvl="0" animBg="1"/>
      <p:bldP spid="4" grpId="0"/>
      <p:bldP spid="3" grpId="1" animBg="1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do...</a:t>
            </a:r>
            <a:r>
              <a:rPr 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while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执行流程：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86960" y="2306320"/>
            <a:ext cx="6149975" cy="2399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 b="1"/>
              <a:t>执行顺序：</a:t>
            </a:r>
            <a:r>
              <a:rPr lang="zh-CN" altLang="en-US" sz="2000"/>
              <a:t>①③④&gt;②③④&gt;②③④…②不满足为止。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- ①负责完成循环变量初始化。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- ②负责判断是否满足循环条件，不满足则跳出循环。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- ③具体执行的语句</a:t>
            </a:r>
            <a:endParaRPr lang="zh-CN" altLang="en-US" sz="2000"/>
          </a:p>
          <a:p>
            <a:pPr fontAlgn="auto">
              <a:lnSpc>
                <a:spcPct val="150000"/>
              </a:lnSpc>
            </a:pPr>
            <a:r>
              <a:rPr lang="zh-CN" altLang="en-US" sz="2000"/>
              <a:t>- ④循环后，循环变量的变化情况。</a:t>
            </a:r>
            <a:endParaRPr lang="zh-CN" altLang="en-US" sz="20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5615940"/>
            <a:ext cx="1082040" cy="11201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10" y="2207260"/>
            <a:ext cx="3154680" cy="4290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82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在控制台输出10次HelloWorld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跳出语句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122170" y="1230630"/>
            <a:ext cx="91516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需求：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想在一个班级中循环查找每一个学生，找到学生名字叫“张三”的人（假如班级没有重名的）。如果用之前的循环遍历方法，会循环每一个学生，对比一下名字。有一个问题在于，比如说有100个学生，刚刚第3个就找到了，有必要继续查找下去吗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" y="1459230"/>
            <a:ext cx="1814830" cy="17640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56565" y="3814445"/>
            <a:ext cx="112052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类似需求就要我们控制一下，在循环结构中，某个点跳出当前语句。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6745" y="5114290"/>
            <a:ext cx="2540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/>
              <a:t>break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/>
              <a:t>continue</a:t>
            </a:r>
            <a:endParaRPr lang="zh-CN" altLang="en-US" sz="2400"/>
          </a:p>
        </p:txBody>
      </p:sp>
      <p:sp>
        <p:nvSpPr>
          <p:cNvPr id="9" name="文本框 8"/>
          <p:cNvSpPr txBox="1"/>
          <p:nvPr/>
        </p:nvSpPr>
        <p:spPr>
          <a:xfrm>
            <a:off x="469900" y="4499610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跳出语句关键字：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7" grpId="0"/>
      <p:bldP spid="7" grpId="1"/>
      <p:bldP spid="9" grpId="0"/>
      <p:bldP spid="9" grpId="1"/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跳出语句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200" y="1988820"/>
            <a:ext cx="109067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使用场景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 在选择结构switch语句中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 在循环语句中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925" y="1395730"/>
            <a:ext cx="14109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break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1200" y="4229735"/>
            <a:ext cx="105225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 跳出当前整个循环语句。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4" grpId="0"/>
      <p:bldP spid="4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跳出语句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200" y="1988820"/>
            <a:ext cx="109067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使用场景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-  在循环语句中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925" y="1395730"/>
            <a:ext cx="18719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continue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11200" y="4229735"/>
            <a:ext cx="105225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作用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- 结束本次循环，进入下一次循环。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4" grpId="0"/>
      <p:bldP spid="4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82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在控制台</a:t>
            </a:r>
            <a:r>
              <a:rPr 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循环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1~10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的数字，如果可以被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整除就进行跳出。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616835"/>
            <a:chOff x="7470" y="2444"/>
            <a:chExt cx="3971" cy="412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28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循环语句扩展</a:t>
              </a:r>
              <a:endParaRPr lang="zh-CN" sz="28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2032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9348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342265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970429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死循环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3439493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变异循环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6815163" y="468312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72246" y="469996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嵌套循环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9" grpId="0" bldLvl="0" animBg="1"/>
      <p:bldP spid="10" grpId="0"/>
      <p:bldP spid="9" grpId="1" animBg="1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核心重点.png核心重点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425950" y="2960370"/>
            <a:ext cx="3279775" cy="1839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7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1852930"/>
            <a:ext cx="595630" cy="595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415" y="277558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核心重点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13175"/>
            <a:ext cx="12193270" cy="361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8" grpId="1" animBg="1"/>
      <p:bldP spid="2" grpId="1" animBg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死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>
                <a:solidFill>
                  <a:srgbClr val="FF0000"/>
                </a:solidFill>
                <a:sym typeface="+mn-ea"/>
              </a:rPr>
              <a:t>死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循环：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就是循环中的条件永远为true，永不结束的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重复执行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体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1665" y="3556635"/>
            <a:ext cx="1054227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for(;;){}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while(true){}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do {} while(true)</a:t>
            </a:r>
            <a:r>
              <a:rPr lang="zh-CN" altLang="en-US"/>
              <a:t>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50545" y="274764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>
                <a:solidFill>
                  <a:srgbClr val="FF0000"/>
                </a:solidFill>
                <a:sym typeface="+mn-ea"/>
              </a:rPr>
              <a:t>表现形式：</a:t>
            </a:r>
            <a:endParaRPr lang="zh-CN" sz="2400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2" grpId="0"/>
      <p:bldP spid="2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变异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变异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for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循环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1345" y="1998345"/>
            <a:ext cx="1084707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初始化表达式①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for(; 布尔表达式②; ){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		循环体③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		步进表达式④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}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嵌套循环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310005"/>
            <a:ext cx="11211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>
                <a:solidFill>
                  <a:srgbClr val="FF0000"/>
                </a:solidFill>
                <a:sym typeface="+mn-ea"/>
              </a:rPr>
              <a:t>说明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所谓嵌套循环，是指一个循环的循环体是另一个循环。比如for循环里面还有一个for循环，就是嵌套循环。总共的循环次数=外循环次数内循环次数。</a:t>
            </a:r>
            <a:endParaRPr lang="zh-CN" altLang="en-US" sz="24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0545" y="257683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>
                <a:solidFill>
                  <a:srgbClr val="FF0000"/>
                </a:solidFill>
                <a:sym typeface="+mn-ea"/>
              </a:rPr>
              <a:t>语法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1345" y="3378200"/>
            <a:ext cx="1084707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for(初始化表达式①; 循环条件②; 步进表达式⑦) {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  for(初始化表达式③; 循环条件④; 步进表达式⑥) {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    	执行语句⑤;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  }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}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9479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使用嵌套循环，打印2021年至2023年月份，格式：xxxx年x月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056380"/>
            <a:ext cx="12193270" cy="338201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6197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打印一个九九乘法表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嵌套循环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0545" y="1195705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嵌套循环跳出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0545" y="1717040"/>
            <a:ext cx="4809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语法：</a:t>
            </a:r>
            <a:endParaRPr lang="zh-CN" altLang="en-US" sz="24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2317750"/>
            <a:ext cx="11161395" cy="378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if (关系表达式1)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别名: for(初始化表达式①; 循环条件②; 步进表达式⑦)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for(初始化表达式③; 循环条件④; 步进表达式⑥)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	执行语句⑤;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//	break 别名;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	continue 别名;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}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5" grpId="0"/>
      <p:bldP spid="5" grpId="1"/>
      <p:bldP spid="6" grpId="0" bldLvl="0" animBg="1"/>
      <p:bldP spid="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801620"/>
            <a:chOff x="7470" y="2444"/>
            <a:chExt cx="3971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随机数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2032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9348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342265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970429"/>
            <a:ext cx="1717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Random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介绍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3439493"/>
            <a:ext cx="1717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Random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练习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27305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733675" cy="2801620"/>
            <a:chOff x="7470" y="2444"/>
            <a:chExt cx="4305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04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4305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循环结构</a:t>
              </a:r>
              <a:endParaRPr lang="zh-CN" altLang="en-US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53" y="2444"/>
              <a:ext cx="1006" cy="1006"/>
            </a:xfrm>
            <a:prstGeom prst="rect">
              <a:avLst/>
            </a:prstGeom>
          </p:spPr>
        </p:pic>
      </p:grp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Random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介绍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>
                <a:solidFill>
                  <a:srgbClr val="FF0000"/>
                </a:solidFill>
                <a:sym typeface="+mn-ea"/>
              </a:rPr>
              <a:t>概述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45" y="2194560"/>
            <a:ext cx="11211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Random类似Scanner，也是Java提供好的API，内部提供了产生随机数的功能；</a:t>
            </a:r>
            <a:endParaRPr lang="zh-CN" altLang="en-US" sz="2400"/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/>
              <a:t>API后续课程详细讲解，现在可以简单理解为Java已经写好的代码。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Random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介绍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>
                <a:solidFill>
                  <a:srgbClr val="FF0000"/>
                </a:solidFill>
                <a:sym typeface="+mn-ea"/>
              </a:rPr>
              <a:t>使用步骤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40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45" y="1880235"/>
            <a:ext cx="11211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/>
              <a:t>1. 导入包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import java.util.Random;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2. 创建对象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Random r = new Random();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3. 产生随机数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/>
              <a:t>   int num = r.nextInt(10);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</a:rPr>
              <a:t>解释：</a:t>
            </a:r>
            <a:r>
              <a:rPr lang="zh-CN" altLang="en-US" sz="2400"/>
              <a:t> 10代表的是一个范围，如果括号写10，产生的随机数就是0(包括)-9(包括)，括号写20，参数的随机数则是0(包括)-19(包括)。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10032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程序自动生成一个1-100之间的数字，使用程序实现猜出这个数字是多少？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175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Random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0545" y="1262380"/>
            <a:ext cx="112115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sz="2400" b="1">
                <a:solidFill>
                  <a:srgbClr val="FF0000"/>
                </a:solidFill>
                <a:sym typeface="+mn-ea"/>
              </a:rPr>
              <a:t>扩展说明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2400">
                <a:sym typeface="+mn-ea"/>
              </a:rPr>
              <a:t>关于nextInt(100)方法中具体数字的确定</a:t>
            </a:r>
            <a:endParaRPr lang="zh-CN" altLang="en-US" sz="24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0545" y="2194560"/>
            <a:ext cx="112115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 b="1">
                <a:solidFill>
                  <a:srgbClr val="FF0000"/>
                </a:solidFill>
              </a:rPr>
              <a:t>总结：</a:t>
            </a:r>
            <a:r>
              <a:rPr lang="zh-CN" altLang="en-US" sz="2400"/>
              <a:t>n~m之间的数字， nextInt(m-n)+n。</a:t>
            </a:r>
            <a:endParaRPr lang="zh-CN" altLang="en-US" sz="2400"/>
          </a:p>
          <a:p>
            <a:pPr fontAlgn="auto">
              <a:lnSpc>
                <a:spcPct val="150000"/>
              </a:lnSpc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420870"/>
            <a:ext cx="12193270" cy="30079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55415" y="1842770"/>
            <a:ext cx="4238625" cy="3296285"/>
            <a:chOff x="6229" y="2902"/>
            <a:chExt cx="6675" cy="5191"/>
          </a:xfrm>
        </p:grpSpPr>
        <p:pic>
          <p:nvPicPr>
            <p:cNvPr id="3" name="图片 2" descr="D:\总结.png总结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6334" y="4401"/>
              <a:ext cx="6571" cy="369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01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课程总结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2" y="2902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23" name="图片 2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70490" y="461645"/>
            <a:ext cx="638810" cy="638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60550"/>
            <a:ext cx="9472295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、循环语句的使用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、嵌套循环语句的使用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、循环语句跳出关键字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break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continue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随机数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Random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5350" y="739775"/>
            <a:ext cx="5313680" cy="5372100"/>
            <a:chOff x="5416" y="1150"/>
            <a:chExt cx="8368" cy="8460"/>
          </a:xfrm>
        </p:grpSpPr>
        <p:sp>
          <p:nvSpPr>
            <p:cNvPr id="7" name="Freeform 6"/>
            <p:cNvSpPr/>
            <p:nvPr/>
          </p:nvSpPr>
          <p:spPr bwMode="auto">
            <a:xfrm>
              <a:off x="5416" y="1150"/>
              <a:ext cx="8369" cy="8461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65_1"/>
            <p:cNvSpPr/>
            <p:nvPr/>
          </p:nvSpPr>
          <p:spPr>
            <a:xfrm>
              <a:off x="5756" y="1536"/>
              <a:ext cx="7689" cy="7689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90182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6040" y="267970"/>
            <a:ext cx="12299315" cy="9639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D:\3.png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31215" y="-31115"/>
            <a:ext cx="2701290" cy="151828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AFAF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重点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3" name="图片 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8655" y="461645"/>
            <a:ext cx="638810" cy="638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895" y="1825625"/>
            <a:ext cx="975741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掌握for、while、do...while三种循环语句结构、流程及使用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掌握break、continue关键字的使用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掌握嵌套循环的使用及跳出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掌握随机数Random类的使用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84295"/>
            <a:ext cx="1219327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801620"/>
            <a:chOff x="7470" y="2444"/>
            <a:chExt cx="3971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循环语句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9" grpId="1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1919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2463" y="21069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59546" y="122747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循环概述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59546" y="2123773"/>
            <a:ext cx="12560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for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802463" y="298259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62721" y="2993723"/>
            <a:ext cx="1563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while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05638" y="388112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5896" y="3892248"/>
            <a:ext cx="2331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do...while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818338" y="471297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578596" y="4724098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三种循环语句总结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821513" y="560197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06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81771" y="561309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跳出语句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4" grpId="0" bldLvl="0" animBg="1"/>
      <p:bldP spid="5" grpId="0"/>
      <p:bldP spid="4" grpId="1" animBg="1"/>
      <p:bldP spid="5" grpId="1"/>
      <p:bldP spid="11" grpId="0" bldLvl="0" animBg="1"/>
      <p:bldP spid="13" grpId="0"/>
      <p:bldP spid="11" grpId="1" animBg="1"/>
      <p:bldP spid="13" grpId="1"/>
      <p:bldP spid="17" grpId="0" bldLvl="0" animBg="1"/>
      <p:bldP spid="18" grpId="0"/>
      <p:bldP spid="17" grpId="1" animBg="1"/>
      <p:bldP spid="18" grpId="1"/>
      <p:bldP spid="31" grpId="0" bldLvl="0" animBg="1"/>
      <p:bldP spid="32" grpId="0"/>
      <p:bldP spid="31" grpId="1" animBg="1"/>
      <p:bldP spid="32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循环概述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22170" y="1459230"/>
            <a:ext cx="91516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需求：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要求计算1~100相加的总和，或者更直白简单一点，要求我们打印1000行helloword。这对这种需要重复多次的工作，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怎么来处理呢？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50" y="1459230"/>
            <a:ext cx="1814830" cy="1764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965" y="4159250"/>
            <a:ext cx="112052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解决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循环语句可以在满足循环条件的情况下，反复执行某一段代码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3332</Words>
  <Application>WPS 演示</Application>
  <PresentationFormat>宽屏</PresentationFormat>
  <Paragraphs>409</Paragraphs>
  <Slides>47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63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黑体</vt:lpstr>
      <vt:lpstr>Noto Sans S Chinese Light</vt:lpstr>
      <vt:lpstr>思源黑体 CN Bold</vt:lpstr>
      <vt:lpstr>微软雅黑</vt:lpstr>
      <vt:lpstr>Wingdings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shitou</cp:lastModifiedBy>
  <cp:revision>497</cp:revision>
  <dcterms:created xsi:type="dcterms:W3CDTF">2020-01-14T03:18:00Z</dcterms:created>
  <dcterms:modified xsi:type="dcterms:W3CDTF">2020-07-22T01:08:29Z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2052-11.1.0.9739</vt:lpwstr>
  </property>
</Properties>
</file>