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7"/>
  </p:notesMasterIdLst>
  <p:sldIdLst>
    <p:sldId id="258" r:id="rId4"/>
    <p:sldId id="259" r:id="rId5"/>
    <p:sldId id="288" r:id="rId6"/>
    <p:sldId id="313" r:id="rId8"/>
    <p:sldId id="264" r:id="rId9"/>
    <p:sldId id="296" r:id="rId10"/>
    <p:sldId id="314" r:id="rId11"/>
    <p:sldId id="342" r:id="rId12"/>
    <p:sldId id="277" r:id="rId13"/>
    <p:sldId id="570" r:id="rId14"/>
    <p:sldId id="646" r:id="rId15"/>
    <p:sldId id="647" r:id="rId16"/>
    <p:sldId id="611" r:id="rId17"/>
    <p:sldId id="612" r:id="rId18"/>
    <p:sldId id="533" r:id="rId19"/>
    <p:sldId id="613" r:id="rId20"/>
    <p:sldId id="650" r:id="rId21"/>
    <p:sldId id="651" r:id="rId22"/>
    <p:sldId id="652" r:id="rId23"/>
    <p:sldId id="653" r:id="rId24"/>
    <p:sldId id="654" r:id="rId25"/>
    <p:sldId id="655" r:id="rId26"/>
    <p:sldId id="624" r:id="rId27"/>
    <p:sldId id="625" r:id="rId28"/>
    <p:sldId id="626" r:id="rId29"/>
    <p:sldId id="627" r:id="rId30"/>
    <p:sldId id="657" r:id="rId31"/>
    <p:sldId id="658" r:id="rId32"/>
    <p:sldId id="659" r:id="rId33"/>
    <p:sldId id="660" r:id="rId34"/>
    <p:sldId id="661" r:id="rId35"/>
    <p:sldId id="662" r:id="rId36"/>
    <p:sldId id="665" r:id="rId37"/>
    <p:sldId id="666" r:id="rId38"/>
    <p:sldId id="667" r:id="rId39"/>
    <p:sldId id="670" r:id="rId40"/>
    <p:sldId id="672" r:id="rId41"/>
    <p:sldId id="673" r:id="rId42"/>
    <p:sldId id="674" r:id="rId43"/>
    <p:sldId id="675" r:id="rId44"/>
    <p:sldId id="676" r:id="rId45"/>
    <p:sldId id="677" r:id="rId46"/>
    <p:sldId id="630" r:id="rId47"/>
    <p:sldId id="631" r:id="rId48"/>
    <p:sldId id="678" r:id="rId49"/>
    <p:sldId id="682" r:id="rId50"/>
    <p:sldId id="683" r:id="rId51"/>
    <p:sldId id="299" r:id="rId52"/>
    <p:sldId id="291" r:id="rId53"/>
    <p:sldId id="300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3002fad-bfe3-4287-9585-58db91f78c8d}">
          <p14:sldIdLst>
            <p14:sldId id="258"/>
            <p14:sldId id="259"/>
            <p14:sldId id="288"/>
            <p14:sldId id="313"/>
            <p14:sldId id="264"/>
            <p14:sldId id="296"/>
            <p14:sldId id="314"/>
            <p14:sldId id="342"/>
            <p14:sldId id="277"/>
            <p14:sldId id="570"/>
            <p14:sldId id="646"/>
            <p14:sldId id="647"/>
            <p14:sldId id="611"/>
            <p14:sldId id="612"/>
            <p14:sldId id="533"/>
            <p14:sldId id="613"/>
            <p14:sldId id="650"/>
            <p14:sldId id="651"/>
            <p14:sldId id="652"/>
            <p14:sldId id="653"/>
            <p14:sldId id="654"/>
            <p14:sldId id="655"/>
            <p14:sldId id="624"/>
            <p14:sldId id="625"/>
            <p14:sldId id="626"/>
            <p14:sldId id="627"/>
            <p14:sldId id="657"/>
            <p14:sldId id="658"/>
            <p14:sldId id="659"/>
            <p14:sldId id="660"/>
            <p14:sldId id="661"/>
            <p14:sldId id="662"/>
            <p14:sldId id="665"/>
            <p14:sldId id="666"/>
            <p14:sldId id="667"/>
            <p14:sldId id="670"/>
            <p14:sldId id="672"/>
            <p14:sldId id="673"/>
            <p14:sldId id="674"/>
            <p14:sldId id="675"/>
            <p14:sldId id="676"/>
            <p14:sldId id="677"/>
            <p14:sldId id="630"/>
            <p14:sldId id="631"/>
            <p14:sldId id="678"/>
            <p14:sldId id="682"/>
            <p14:sldId id="683"/>
          </p14:sldIdLst>
        </p14:section>
        <p14:section name="无标题节" id="{eb2601ae-d0b5-4c19-b2d8-bd9894d01d31}">
          <p14:sldIdLst>
            <p14:sldId id="299"/>
            <p14:sldId id="291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BC1"/>
    <a:srgbClr val="F3644B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44" y="90"/>
      </p:cViewPr>
      <p:guideLst>
        <p:guide orient="horz" pos="2324"/>
        <p:guide pos="38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slide" Target="slides/slide2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3.wdp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5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3.wdp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3.wdp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8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9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0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1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22.png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5.png"/><Relationship Id="rId3" Type="http://schemas.microsoft.com/office/2007/relationships/hdphoto" Target="../media/image13.wdp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1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23.png"/><Relationship Id="rId1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65320" y="2275573"/>
            <a:ext cx="3261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JavaSE Day07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4469741" y="3297697"/>
            <a:ext cx="324612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面向对象</a:t>
            </a:r>
            <a:endParaRPr 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ctr"/>
            <a:r>
              <a:rPr 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（类与对象）</a:t>
            </a:r>
            <a:endParaRPr 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32397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1" grpId="0"/>
      <p:bldP spid="63" grpId="0"/>
      <p:bldP spid="65" grpId="0" animBg="1"/>
      <p:bldP spid="20" grpId="1" animBg="1"/>
      <p:bldP spid="61" grpId="1"/>
      <p:bldP spid="63" grpId="1"/>
      <p:bldP spid="6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面向对象思想介绍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200" y="1607820"/>
            <a:ext cx="10906760" cy="5169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1.面向过程:当要实现一个功能时,需要亲力亲为,处理每个细节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2.面向对象:当要实现一个功能时,不关心具体的实现步骤,只关心结果,找一个具有该功能的类,帮我们做事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3.面向对象的思想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(1)面向对象是基于面向过程的编程思想.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(2)面向过程:强调的是每一个功能的步骤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 (3)面向对象:强调的是对象,然后由对象去调用功能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4.特点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(1)是一种更符合我们思考习惯的思想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(2)可以将复杂的事情简单化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 (3)角色发生了转换,将我们从执行者变成了指挥者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6925" y="1233805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总结说明：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类与对象引入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200" y="1598295"/>
            <a:ext cx="109067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是一组具有类似属性和行为的集合。可以看成是一类事物的模板，使用事物的属性特征和行为特征来描述该类事物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6925" y="1224280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什么是类：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4375" y="3211195"/>
            <a:ext cx="109067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就是该事物的状态信息。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：就是该事物能够做什么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00100" y="2837180"/>
            <a:ext cx="354965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现实如何描述一类事物：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08025" y="4919345"/>
            <a:ext cx="109067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属性：名字、年龄、性别、身高等等。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行为：吃饭、睡觉、工作等等。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3750" y="4545330"/>
            <a:ext cx="2019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以人类举例：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5" grpId="0"/>
      <p:bldP spid="5" grpId="1"/>
      <p:bldP spid="6" grpId="0"/>
      <p:bldP spid="6" grpId="1"/>
      <p:bldP spid="8" grpId="0"/>
      <p:bldP spid="8" grpId="1"/>
      <p:bldP spid="9" grpId="0"/>
      <p:bldP spid="9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类与对象引入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1200" y="1598295"/>
            <a:ext cx="109067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是一类事物的具体体现。对象是类的一个实例（对象并不是找个女朋友），必然具备该类事物的属性和行为。现实中，一类事物的一个实例：一个人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96925" y="1224280"/>
            <a:ext cx="20193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什么是对象：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1200" y="3910330"/>
            <a:ext cx="1090676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属性：张三丰、120、男、175。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行为：吃饭、睡觉、练武。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3750" y="3526155"/>
            <a:ext cx="293751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以某个具体人举例：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8" grpId="0"/>
      <p:bldP spid="8" grpId="1"/>
      <p:bldP spid="9" grpId="0"/>
      <p:bldP spid="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740025"/>
            <a:chOff x="7470" y="2444"/>
            <a:chExt cx="3971" cy="4315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36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类与对象</a:t>
              </a:r>
              <a:endParaRPr lang="zh-CN" sz="36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2648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32943" y="11633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32943" y="207835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90026" y="119890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类的定义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0026" y="2095198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对象的创建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13" name="椭圆 12"/>
          <p:cNvSpPr/>
          <p:nvPr/>
        </p:nvSpPr>
        <p:spPr>
          <a:xfrm>
            <a:off x="6836753" y="29578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83676" y="2974673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类与对象练习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6829768" y="393255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76691" y="3949398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对象内存分析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6832943" y="495490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79866" y="4971748"/>
            <a:ext cx="29375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成员变量与局部变量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13" grpId="0" bldLvl="0" animBg="1"/>
      <p:bldP spid="17" grpId="0"/>
      <p:bldP spid="13" grpId="1" animBg="1"/>
      <p:bldP spid="17" grpId="1"/>
      <p:bldP spid="31" grpId="0" bldLvl="0" animBg="1"/>
      <p:bldP spid="32" grpId="0"/>
      <p:bldP spid="31" grpId="1" animBg="1"/>
      <p:bldP spid="32" grpId="1"/>
      <p:bldP spid="4" grpId="0" bldLvl="0" animBg="1"/>
      <p:bldP spid="5" grpId="0"/>
      <p:bldP spid="4" grpId="1" animBg="1"/>
      <p:bldP spid="5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的定义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26682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1911985"/>
            <a:ext cx="10847070" cy="2306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访问权限修饰符 class 类名 {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   //成员变量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   //成员方法 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}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对象的创建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0870" y="122872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0870" y="1873885"/>
            <a:ext cx="10847070" cy="645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类名 对象名 = new 类名();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0710" y="3317240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对象成员访问：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710" y="4044315"/>
            <a:ext cx="10847070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effectLst/>
              </a:rPr>
              <a:t>对象名.成员变量；</a:t>
            </a:r>
            <a:endParaRPr lang="en-US" altLang="zh-CN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effectLst/>
              </a:rPr>
              <a:t>对象名.成员方法()；</a:t>
            </a:r>
            <a:endParaRPr lang="en-US" altLang="zh-CN" sz="2400"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88950" y="2604770"/>
            <a:ext cx="109601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</a:rPr>
              <a:t>目前，Java中只要是创建类对象，就使用到new关键字即可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  <p:bldP spid="5" grpId="0"/>
      <p:bldP spid="5" grpId="1"/>
      <p:bldP spid="4" grpId="0" bldLvl="0" animBg="1"/>
      <p:bldP spid="4" grpId="1" animBg="1"/>
      <p:bldP spid="7" grpId="0"/>
      <p:bldP spid="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822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Student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类对象的创建和属性、方法访问练习。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对象的创建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0870" y="122872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类对象成员变量默认初始化值：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895" y="2249170"/>
            <a:ext cx="9876155" cy="23596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0616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12623" y="14300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1465604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面向对象思想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6815798" y="23571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72881" y="239270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类与对象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8813" y="33890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5896" y="3424579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6822148" y="43637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79231" y="4399304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方法重载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1" grpId="0" bldLvl="0" animBg="1"/>
      <p:bldP spid="32" grpId="0"/>
      <p:bldP spid="31" grpId="1" animBg="1"/>
      <p:bldP spid="32" grpId="1"/>
      <p:bldP spid="3" grpId="0" bldLvl="0" animBg="1"/>
      <p:bldP spid="4" grpId="0"/>
      <p:bldP spid="3" grpId="1" animBg="1"/>
      <p:bldP spid="4" grpId="1"/>
      <p:bldP spid="5" grpId="0" bldLvl="0" animBg="1"/>
      <p:bldP spid="7" grpId="0"/>
      <p:bldP spid="5" grpId="1" animBg="1"/>
      <p:bldP spid="7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822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完成手机类</a:t>
            </a:r>
            <a:r>
              <a:rPr lang="en-US" alt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Phone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定义，并完成手机对象的使用练习。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成员变量与局部变量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0870" y="1228725"/>
            <a:ext cx="110293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Java中变量根据定义位置的不同，我们给变量起了不同的名字。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8605" y="2363470"/>
            <a:ext cx="5944870" cy="25165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1778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801620"/>
            <a:chOff x="7470" y="2444"/>
            <a:chExt cx="3971" cy="4412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40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方法</a:t>
              </a:r>
              <a:endParaRPr lang="zh-CN" sz="40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-635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12623" y="18777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12623" y="27927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191327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方法概述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69706" y="2809573"/>
            <a:ext cx="2329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main()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方法详解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552561" y="5974857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815798" y="369125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72881" y="3708098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方法调用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809448" y="45707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66531" y="4587573"/>
            <a:ext cx="23253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方法的参数传递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9" grpId="0" bldLvl="0" animBg="1"/>
      <p:bldP spid="10" grpId="0"/>
      <p:bldP spid="9" grpId="1" animBg="1"/>
      <p:bldP spid="10" grpId="1"/>
      <p:bldP spid="11" grpId="0" bldLvl="0" animBg="1"/>
      <p:bldP spid="12" grpId="0"/>
      <p:bldP spid="11" grpId="1" animBg="1"/>
      <p:bldP spid="1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方法概述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781175"/>
            <a:ext cx="110293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就是将具有独立功能的代码块组织成为一个整体，使其具有特殊功能的代码集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0710" y="1329055"/>
            <a:ext cx="18669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、方法引入</a:t>
            </a:r>
            <a:endParaRPr lang="en-US" altLang="zh-CN"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0710" y="4025900"/>
            <a:ext cx="112052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当需要这个功能的时候，就可以去调用。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这样即实现了代码的复用性，也解决了代码冗余的现象，同时还封装了一个类应有的行为特性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0710" y="321627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7" grpId="0"/>
      <p:bldP spid="7" grpId="1"/>
      <p:bldP spid="8" grpId="0"/>
      <p:bldP spid="8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方法概述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26682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0710" y="1911985"/>
            <a:ext cx="10847070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chemeClr val="tx1"/>
                </a:solidFill>
                <a:effectLst/>
              </a:rPr>
              <a:t>[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访问权限修饰符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]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 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[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静态修饰符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]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 返回值类型 方法名（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[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参数类型 参数名,参数类型 参数名...</a:t>
            </a:r>
            <a:r>
              <a:rPr lang="en-US" altLang="zh-CN" sz="2400">
                <a:solidFill>
                  <a:schemeClr val="tx1"/>
                </a:solidFill>
                <a:effectLst/>
              </a:rPr>
              <a:t>]</a:t>
            </a:r>
            <a:r>
              <a:rPr lang="zh-CN" altLang="en-US" sz="2400">
                <a:solidFill>
                  <a:schemeClr val="tx1"/>
                </a:solidFill>
                <a:effectLst/>
              </a:rPr>
              <a:t>）｛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           执行代码...	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   	return返回语句;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｝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方法概述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1804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方法语法说明：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5" y="5615940"/>
            <a:ext cx="1082040" cy="11201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2305" y="1993265"/>
            <a:ext cx="10906760" cy="263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权限修饰符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：与之前类定义时使用的权限修饰符类似，指定方法的可用范围；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静态修饰符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：定义了该方法可以被如何访问，其关键字为static（静态的意思）；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返回值类型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：方法执行完成后的返回结果类型。如果方法没有返回值，使用 `void`关键字即可；如果有返回值，是什么返回值类型就用什么类型；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方法名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：为我们定义的方法起名，满足标识符的规范，用来调用方法；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方法概述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1804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方法语法说明：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5" y="5615940"/>
            <a:ext cx="1082040" cy="11201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2305" y="1993265"/>
            <a:ext cx="1090676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参数类型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：定义的方法可能需要传递一个动态的数据，可以用方法参数进行接收。其中，参数类型表示限定了当前方法允许接收的参数类型；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参数名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：与参数类型是一一对应的，用来接收调用方法时传递的参数值。参数类型与参数名统称为参数列表，多个参数列表直接可以用逗号“，”分隔；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执行代码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：就是一个方法里面具体干的事；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return</a:t>
            </a:r>
            <a:r>
              <a:rPr lang="zh-CN" altLang="en-US" sz="2200" b="1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语句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：方法中的执行代码执行后要返回的结果。如果有返回值，就用“return 返回的结果”来表示；如果没有要返回的结果，可以直接用一个return关键字即可，甚至可以省略。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核心重点.png核心重点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425950" y="2960370"/>
            <a:ext cx="3279775" cy="1839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7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70" y="1852930"/>
            <a:ext cx="595630" cy="595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415" y="277558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核心重点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13175"/>
            <a:ext cx="12193270" cy="3615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8" grpId="1" animBg="1"/>
      <p:bldP spid="2" grpId="1" animBg="1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8223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完成各种返回值、参数相关方法的练习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方法概述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1804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定义方法注意事项：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5" y="5615940"/>
            <a:ext cx="1082040" cy="11201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2305" y="1993265"/>
            <a:ext cx="10906760" cy="2630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方法不能嵌套定义；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返回值类型，必须要和`return`语句返回的类型相同，否则编译失败；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不能在`return` 后面写代码，`return` 意味着方法结束，所有后面的代码永远不会执行，属于无效代码；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void表示无返回值，可以省略return，也可以单独的书写return，后面不加数据。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main()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方法详解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18046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endParaRPr lang="zh-CN" altLang="en-US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5" y="5615940"/>
            <a:ext cx="1082040" cy="11201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2305" y="1783715"/>
            <a:ext cx="10906760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main()方法是Java程序的入口方法，程序在运行的时候，第一个执行的方法就是main()方法，这个方法和其他的方法有很大的不同，比如方法的名字必须是main，方法必须是public static void 类型的，方法必须接收一个字符串数组的参数等等。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方法调用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266825"/>
            <a:ext cx="11029315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我们在定义方法时可以使用static关键字将方法定义为静态方法（关于static关键字后面会详细说明），此时，如果再要调用类中的方法，可以省略创建对象的步骤，直接用类名调用即可。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92150" y="3305810"/>
            <a:ext cx="10847070" cy="11988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// 对于类中的static静态方法，直接使用类名调用即可</a:t>
            </a:r>
            <a:endParaRPr lang="zh-CN" altLang="en-US" sz="2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chemeClr val="tx1"/>
                </a:solidFill>
                <a:effectLst/>
              </a:rPr>
              <a:t>Student.study();</a:t>
            </a:r>
            <a:endParaRPr lang="zh-CN" altLang="en-US" sz="2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方法调用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95135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1345" y="2899410"/>
            <a:ext cx="11028680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// 1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、不同类方法调用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对象名.普通方法名();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类名.静态方法名();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// 2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、同类方法调用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this.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方法名</a:t>
            </a:r>
            <a:r>
              <a:rPr lang="en-US" altLang="zh-CN" sz="2000">
                <a:solidFill>
                  <a:schemeClr val="tx1"/>
                </a:solidFill>
                <a:effectLst/>
              </a:rPr>
              <a:t>();   // this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关键字可以省略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475" y="1319530"/>
            <a:ext cx="37033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、无参无返回值方法调用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 bldLvl="0" animBg="1"/>
      <p:bldP spid="4" grpId="1" animBg="1"/>
      <p:bldP spid="7" grpId="0"/>
      <p:bldP spid="7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方法调用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465580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图解：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965" y="2279015"/>
            <a:ext cx="8831580" cy="278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方法调用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95135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1345" y="2899410"/>
            <a:ext cx="11028680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// 1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、不同类方法调用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对象名.普通方法名(参数1,参数2)；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类名.静态方法名(参数1,参数2);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>
                <a:solidFill>
                  <a:schemeClr val="tx1"/>
                </a:solidFill>
                <a:effectLst/>
              </a:rPr>
              <a:t>// 2</a:t>
            </a:r>
            <a:r>
              <a:rPr lang="zh-CN" altLang="en-US" sz="2000">
                <a:solidFill>
                  <a:schemeClr val="tx1"/>
                </a:solidFill>
                <a:effectLst/>
              </a:rPr>
              <a:t>、同类方法调用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effectLst/>
              </a:rPr>
              <a:t>this.方法名(参数1,参数2);   // this关键字可以省略</a:t>
            </a:r>
            <a:endParaRPr sz="2000"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475" y="1319530"/>
            <a:ext cx="37033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、有参无返回值方法调用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 bldLvl="0" animBg="1"/>
      <p:bldP spid="4" grpId="1" animBg="1"/>
      <p:bldP spid="7" grpId="0"/>
      <p:bldP spid="7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方法调用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465580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图解：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855" y="2406650"/>
            <a:ext cx="9189720" cy="3444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方法调用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95135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语法：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1345" y="2899410"/>
            <a:ext cx="11028680" cy="5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effectLst/>
              </a:rPr>
              <a:t>数据类型 变量名 = 方法名 ( 参数 ) ;</a:t>
            </a:r>
            <a:endParaRPr sz="2000">
              <a:solidFill>
                <a:schemeClr val="tx1"/>
              </a:solidFill>
              <a:effectLst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5475" y="1319530"/>
            <a:ext cx="370332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en-US" altLang="zh-CN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altLang="en-US" sz="2400" b="1" dirty="0" smtClean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有参有返回值方法调用</a:t>
            </a:r>
            <a:endParaRPr sz="2400" b="1" dirty="0" smtClean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2935" y="386905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3570" y="4817110"/>
            <a:ext cx="11028680" cy="5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sz="2000">
                <a:solidFill>
                  <a:schemeClr val="tx1"/>
                </a:solidFill>
                <a:effectLst/>
              </a:rPr>
              <a:t>int result = getSum(5,6);</a:t>
            </a:r>
            <a:endParaRPr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 bldLvl="0" animBg="1"/>
      <p:bldP spid="4" grpId="1" animBg="1"/>
      <p:bldP spid="7" grpId="0"/>
      <p:bldP spid="7" grpId="1"/>
      <p:bldP spid="2" grpId="0"/>
      <p:bldP spid="2" grpId="1"/>
      <p:bldP spid="5" grpId="0" bldLvl="0" animBg="1"/>
      <p:bldP spid="5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方法调用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465580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图解：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955" y="2217420"/>
            <a:ext cx="8900160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27305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733675" cy="3171190"/>
            <a:chOff x="7470" y="2444"/>
            <a:chExt cx="4305" cy="4994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06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4305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面向对象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（类与对象）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53" y="2444"/>
              <a:ext cx="1006" cy="1006"/>
            </a:xfrm>
            <a:prstGeom prst="rect">
              <a:avLst/>
            </a:prstGeom>
          </p:spPr>
        </p:pic>
      </p:grp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方法的参数传递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180465"/>
            <a:ext cx="11029315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我们要调用一个方法时，我们会把指定的数值，传递给方法中的参数，这样方法中的参数就拥有了这个指定的值，可以使用该值，在方法中运算了。这种传递方式，我们称为参数传递。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5" y="5615940"/>
            <a:ext cx="1082040" cy="11201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723265" y="3068320"/>
            <a:ext cx="10906760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在这里，定义方法时，参数列表中的变量，我们称为形式参数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调用方法时，传入给方法的数值，我们称为实际参数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" grpId="0"/>
      <p:bldP spid="2" grpId="1"/>
      <p:bldP spid="3" grpId="0"/>
      <p:bldP spid="3" grpId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方法的参数传递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370330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基本类型参数图解：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9220" y="2122805"/>
            <a:ext cx="9250680" cy="4335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方法的参数传递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370330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引用类型参数图解：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745" y="2176145"/>
            <a:ext cx="9243060" cy="4046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1778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740025"/>
            <a:chOff x="7470" y="2444"/>
            <a:chExt cx="3971" cy="4315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04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36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方法重载</a:t>
              </a:r>
              <a:endParaRPr lang="zh-CN" sz="36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41833" y="181040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41833" y="333565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98916" y="1845969"/>
            <a:ext cx="1407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重载概念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8916" y="3352498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方法重载练习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7552561" y="5974857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重载概念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00710" y="1180465"/>
            <a:ext cx="110293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重载：</a:t>
            </a: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指在同一个类中，允许存在一个以上的同名方法，只要它们的参数列表不同即可，与修饰符和返回值类型无关。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6375" y="5615940"/>
            <a:ext cx="1082040" cy="11201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62305" y="2412365"/>
            <a:ext cx="10906760" cy="1614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多个方法在同一个类中；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多个方法具有相同的方法名；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多个方法的参数不相同，类型不同或者数量不同。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61670" y="4092575"/>
            <a:ext cx="110293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注意：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23265" y="4743450"/>
            <a:ext cx="10906760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参数列表：个数不同，数据类型不同，顺序不同；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2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重载方法调用：JVM通过方法的参数列表，调用不同的方法。</a:t>
            </a:r>
            <a:endParaRPr lang="zh-CN" altLang="en-US" sz="22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4" grpId="0"/>
      <p:bldP spid="4" grpId="1"/>
      <p:bldP spid="5" grpId="0"/>
      <p:bldP spid="5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944620"/>
            <a:ext cx="12193270" cy="347345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955415" y="1852930"/>
            <a:ext cx="4220210" cy="3168015"/>
            <a:chOff x="6229" y="2918"/>
            <a:chExt cx="6646" cy="4989"/>
          </a:xfrm>
        </p:grpSpPr>
        <p:pic>
          <p:nvPicPr>
            <p:cNvPr id="7" name="图片 6" descr="D:\案例.png案例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3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6495" y="4417"/>
              <a:ext cx="6210" cy="349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17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课程练习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42" y="2918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rgbClr val="4C9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D:\5.png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4590" y="-202565"/>
            <a:ext cx="3309620" cy="1860550"/>
          </a:xfrm>
          <a:prstGeom prst="rect">
            <a:avLst/>
          </a:prstGeom>
        </p:spPr>
      </p:pic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课程练习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669270" y="412115"/>
            <a:ext cx="638810" cy="638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5830" y="1896110"/>
            <a:ext cx="1082230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auto">
              <a:lnSpc>
                <a:spcPct val="150000"/>
              </a:lnSpc>
            </a:pP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练习：</a:t>
            </a:r>
            <a:r>
              <a:rPr lang="zh-CN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完成在一个类中定义三个方法，一个方法接收2个int类型的参数并返回求和结果；一个方法接收2个double类型并直接打印求和结果；一个方法接收3个int类型的参数并返回求和结果</a:t>
            </a:r>
            <a:r>
              <a:rPr lang="zh-CN" altLang="en-US" sz="240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。</a:t>
            </a:r>
            <a:endParaRPr lang="zh-CN" altLang="en-US" sz="2400" dirty="0" smtClean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420870"/>
            <a:ext cx="12193270" cy="30079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55415" y="1842770"/>
            <a:ext cx="4238625" cy="3296285"/>
            <a:chOff x="6229" y="2902"/>
            <a:chExt cx="6675" cy="5191"/>
          </a:xfrm>
        </p:grpSpPr>
        <p:pic>
          <p:nvPicPr>
            <p:cNvPr id="3" name="图片 2" descr="D:\总结.png总结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6334" y="4401"/>
              <a:ext cx="6571" cy="369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01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课程总结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2" y="2902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23" name="图片 2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70490" y="461645"/>
            <a:ext cx="638810" cy="638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70710"/>
            <a:ext cx="94722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1、理解Java面向对象的思想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2、掌握类与对象的定义和使用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3、掌握成员变量与局部变量的区别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4、掌握方法的定义与使用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5、掌握方法的参数传递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6、掌握方法重载的定义与使用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6040" y="267970"/>
            <a:ext cx="12299315" cy="9639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D:\3.png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31215" y="-31115"/>
            <a:ext cx="2701290" cy="151828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AFAFA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重点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3" name="图片 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8655" y="461645"/>
            <a:ext cx="638810" cy="638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895" y="1825625"/>
            <a:ext cx="97574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理解Java面向对象的思想</a:t>
            </a: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掌握类与对象的定义和使用</a:t>
            </a: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掌握成员变量与局部变量的区别</a:t>
            </a: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掌握方法的定义与使用</a:t>
            </a:r>
            <a:endParaRPr 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掌握方法的参数传递</a:t>
            </a:r>
            <a:endParaRPr lang="en-US" altLang="zh-CN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、掌握方法重载的定义与使用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  <a:endParaRPr lang="en-US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5350" y="739775"/>
            <a:ext cx="5313680" cy="5372100"/>
            <a:chOff x="5416" y="1150"/>
            <a:chExt cx="8368" cy="8460"/>
          </a:xfrm>
        </p:grpSpPr>
        <p:sp>
          <p:nvSpPr>
            <p:cNvPr id="7" name="Freeform 6"/>
            <p:cNvSpPr/>
            <p:nvPr/>
          </p:nvSpPr>
          <p:spPr bwMode="auto">
            <a:xfrm>
              <a:off x="5416" y="1150"/>
              <a:ext cx="8369" cy="8461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65_1"/>
            <p:cNvSpPr/>
            <p:nvPr/>
          </p:nvSpPr>
          <p:spPr>
            <a:xfrm>
              <a:off x="5756" y="1536"/>
              <a:ext cx="7689" cy="7689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90182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84295"/>
            <a:ext cx="12193270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3171190"/>
            <a:chOff x="7470" y="2444"/>
            <a:chExt cx="3971" cy="4994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6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面向对象思想</a:t>
              </a:r>
              <a:endParaRPr lang="zh-CN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9" grpId="1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11632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12623" y="18777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22783" y="27927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1913279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面向对象思想介绍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79866" y="2809573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面向对象举例说明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549386" y="5000132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sz="20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6825958" y="38150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83041" y="3831923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类和对象引入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28" grpId="0" bldLvl="0" animBg="1"/>
      <p:bldP spid="29" grpId="0"/>
      <p:bldP spid="28" grpId="1" animBg="1"/>
      <p:bldP spid="2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68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面向对象思想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介绍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1965" y="1395730"/>
            <a:ext cx="11205210" cy="4384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Java语言是一种面向对象的程序设计语言;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面向对象思想是一种程序设计思想;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对象泛指现实中一切事物，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自己的属性和行为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面向对象思想就是在计算机程序设计过程中，参照现实中事物，将事物的属性特征、行为特征抽象出来，描述成计算机事件的设计思想。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它区别于面向过程思想，强调的是通过调用对象的行为来实现功能，而不是自己一步一步的去操作实现。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5" grpId="0"/>
      <p:bldP spid="5" grpId="1"/>
    </p:bldLst>
  </p:timing>
</p:sld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4234</Words>
  <Application>WPS 演示</Application>
  <PresentationFormat>宽屏</PresentationFormat>
  <Paragraphs>460</Paragraphs>
  <Slides>50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50</vt:i4>
      </vt:variant>
    </vt:vector>
  </HeadingPairs>
  <TitlesOfParts>
    <vt:vector size="66" baseType="lpstr">
      <vt:lpstr>Arial</vt:lpstr>
      <vt:lpstr>宋体</vt:lpstr>
      <vt:lpstr>Wingdings</vt:lpstr>
      <vt:lpstr>Lato</vt:lpstr>
      <vt:lpstr>Calibri</vt:lpstr>
      <vt:lpstr>Calibri Light</vt:lpstr>
      <vt:lpstr>思源黑体 CN Heavy</vt:lpstr>
      <vt:lpstr>黑体</vt:lpstr>
      <vt:lpstr>Noto Sans S Chinese Light</vt:lpstr>
      <vt:lpstr>思源黑体 CN Bold</vt:lpstr>
      <vt:lpstr>微软雅黑</vt:lpstr>
      <vt:lpstr>Wingdings</vt:lpstr>
      <vt:lpstr>Arial Unicode MS</vt:lpstr>
      <vt:lpstr>等线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哈</cp:lastModifiedBy>
  <cp:revision>801</cp:revision>
  <dcterms:created xsi:type="dcterms:W3CDTF">2020-01-14T03:18:00Z</dcterms:created>
  <dcterms:modified xsi:type="dcterms:W3CDTF">2021-05-12T02:13:52Z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9119CC0E6D6D476EAE7960866C979A6A</vt:lpwstr>
  </property>
</Properties>
</file>